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43" r:id="rId3"/>
    <p:sldId id="374" r:id="rId4"/>
    <p:sldId id="394" r:id="rId5"/>
    <p:sldId id="395" r:id="rId6"/>
    <p:sldId id="396" r:id="rId7"/>
    <p:sldId id="347" r:id="rId8"/>
    <p:sldId id="350" r:id="rId9"/>
    <p:sldId id="351" r:id="rId10"/>
    <p:sldId id="353" r:id="rId11"/>
    <p:sldId id="354" r:id="rId12"/>
    <p:sldId id="355" r:id="rId13"/>
    <p:sldId id="357" r:id="rId14"/>
    <p:sldId id="358" r:id="rId15"/>
    <p:sldId id="359" r:id="rId16"/>
    <p:sldId id="360" r:id="rId17"/>
    <p:sldId id="361" r:id="rId18"/>
    <p:sldId id="365" r:id="rId19"/>
    <p:sldId id="366" r:id="rId20"/>
    <p:sldId id="367" r:id="rId21"/>
    <p:sldId id="368" r:id="rId22"/>
    <p:sldId id="369" r:id="rId23"/>
    <p:sldId id="389" r:id="rId24"/>
    <p:sldId id="390" r:id="rId25"/>
    <p:sldId id="39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587" autoAdjust="0"/>
    <p:restoredTop sz="87795" autoAdjust="0"/>
  </p:normalViewPr>
  <p:slideViewPr>
    <p:cSldViewPr snapToGrid="0" snapToObjects="1">
      <p:cViewPr>
        <p:scale>
          <a:sx n="103" d="100"/>
          <a:sy n="103" d="100"/>
        </p:scale>
        <p:origin x="-920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1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572C-6310-FD4B-98A9-A714710F5CCA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7815" y="193434"/>
            <a:ext cx="8527984" cy="1173222"/>
            <a:chOff x="247815" y="193434"/>
            <a:chExt cx="8527984" cy="1173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815" y="456759"/>
              <a:ext cx="1914052" cy="7868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018" y="193434"/>
              <a:ext cx="1418781" cy="1173222"/>
            </a:xfrm>
            <a:prstGeom prst="rect">
              <a:avLst/>
            </a:prstGeom>
          </p:spPr>
        </p:pic>
        <p:pic>
          <p:nvPicPr>
            <p:cNvPr id="3" name="Picture 2" descr="Screen Shot 2016-09-06 at 15.10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92" y="580394"/>
              <a:ext cx="4027058" cy="412746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6603" y="1648837"/>
            <a:ext cx="8642561" cy="41821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>
                <a:latin typeface="Garamond"/>
                <a:cs typeface="Garamond"/>
              </a:rPr>
              <a:t>The Grammar of School-Age </a:t>
            </a:r>
            <a:r>
              <a:rPr lang="en-US" sz="3000" b="1" dirty="0" smtClean="0">
                <a:latin typeface="Garamond"/>
                <a:cs typeface="Garamond"/>
              </a:rPr>
              <a:t>Writing: </a:t>
            </a:r>
            <a:br>
              <a:rPr lang="en-US" sz="3000" b="1" dirty="0" smtClean="0">
                <a:latin typeface="Garamond"/>
                <a:cs typeface="Garamond"/>
              </a:rPr>
            </a:br>
            <a:r>
              <a:rPr lang="en-US" sz="3000" b="1" dirty="0" smtClean="0">
                <a:latin typeface="Garamond"/>
                <a:cs typeface="Garamond"/>
              </a:rPr>
              <a:t>What </a:t>
            </a:r>
            <a:r>
              <a:rPr lang="en-US" sz="3000" b="1" dirty="0">
                <a:latin typeface="Garamond"/>
                <a:cs typeface="Garamond"/>
              </a:rPr>
              <a:t>do we Already </a:t>
            </a:r>
            <a:r>
              <a:rPr lang="en-US" sz="3000" b="1" dirty="0" smtClean="0">
                <a:latin typeface="Garamond"/>
                <a:cs typeface="Garamond"/>
              </a:rPr>
              <a:t/>
            </a:r>
            <a:br>
              <a:rPr lang="en-US" sz="3000" b="1" dirty="0" smtClean="0">
                <a:latin typeface="Garamond"/>
                <a:cs typeface="Garamond"/>
              </a:rPr>
            </a:br>
            <a:r>
              <a:rPr lang="en-US" sz="3000" b="1" dirty="0" smtClean="0">
                <a:latin typeface="Garamond"/>
                <a:cs typeface="Garamond"/>
              </a:rPr>
              <a:t>(</a:t>
            </a:r>
            <a:r>
              <a:rPr lang="en-US" sz="3000" b="1" dirty="0">
                <a:latin typeface="Garamond"/>
                <a:cs typeface="Garamond"/>
              </a:rPr>
              <a:t>Think we Maybe (Don't)</a:t>
            </a:r>
            <a:r>
              <a:rPr lang="en-US" sz="3000" b="1" dirty="0" smtClean="0">
                <a:latin typeface="Garamond"/>
                <a:cs typeface="Garamond"/>
              </a:rPr>
              <a:t>)</a:t>
            </a:r>
            <a:br>
              <a:rPr lang="en-US" sz="3000" b="1" dirty="0" smtClean="0">
                <a:latin typeface="Garamond"/>
                <a:cs typeface="Garamond"/>
              </a:rPr>
            </a:br>
            <a:r>
              <a:rPr lang="en-US" sz="3000" b="1" dirty="0" smtClean="0">
                <a:latin typeface="Garamond"/>
                <a:cs typeface="Garamond"/>
              </a:rPr>
              <a:t> </a:t>
            </a:r>
            <a:r>
              <a:rPr lang="en-US" sz="3000" b="1" dirty="0">
                <a:latin typeface="Garamond"/>
                <a:cs typeface="Garamond"/>
              </a:rPr>
              <a:t>Know? </a:t>
            </a:r>
            <a:r>
              <a:rPr lang="en-US" sz="33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/>
            </a:r>
            <a:br>
              <a:rPr lang="en-US" sz="33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33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/>
            </a:r>
            <a:br>
              <a:rPr lang="en-US" sz="33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Mark Brenchley</a:t>
            </a:r>
            <a:endParaRPr lang="en-US" sz="2800" i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5261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PLENTY OF INDIVIDUAL FINDINGS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Discourse “Flow”</a:t>
            </a:r>
            <a:endParaRPr lang="en-US" sz="2200" b="1" dirty="0">
              <a:latin typeface="Garamond"/>
              <a:cs typeface="Garamond"/>
            </a:endParaRP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Subject </a:t>
            </a:r>
            <a:r>
              <a:rPr lang="en-US" sz="2200" dirty="0">
                <a:latin typeface="Garamond"/>
                <a:cs typeface="Garamond"/>
              </a:rPr>
              <a:t>Opening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	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</a:t>
            </a:r>
            <a:r>
              <a:rPr lang="en-US" sz="2200" dirty="0">
                <a:latin typeface="Garamond"/>
                <a:cs typeface="Garamond"/>
                <a:sym typeface="Wingdings"/>
              </a:rPr>
              <a:t> 	(</a:t>
            </a:r>
            <a:r>
              <a:rPr lang="en-US" sz="2200" dirty="0" err="1">
                <a:latin typeface="Garamond"/>
                <a:cs typeface="Garamond"/>
              </a:rPr>
              <a:t>Myhill</a:t>
            </a:r>
            <a:r>
              <a:rPr lang="en-US" sz="2200" dirty="0">
                <a:latin typeface="Garamond"/>
                <a:cs typeface="Garamond"/>
              </a:rPr>
              <a:t>, 2008)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Non</a:t>
            </a:r>
            <a:r>
              <a:rPr lang="en-US" sz="2200" dirty="0">
                <a:latin typeface="Garamond"/>
                <a:cs typeface="Garamond"/>
              </a:rPr>
              <a:t>-Finite Adverbial Clause Opening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	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	</a:t>
            </a:r>
            <a:r>
              <a:rPr lang="en-US" sz="2200" dirty="0">
                <a:latin typeface="Garamond"/>
                <a:cs typeface="Garamond"/>
              </a:rPr>
              <a:t>(</a:t>
            </a:r>
            <a:r>
              <a:rPr lang="en-US" sz="2200" dirty="0" err="1">
                <a:latin typeface="Garamond"/>
                <a:cs typeface="Garamond"/>
              </a:rPr>
              <a:t>Myhill</a:t>
            </a:r>
            <a:r>
              <a:rPr lang="en-US" sz="2200" dirty="0">
                <a:latin typeface="Garamond"/>
                <a:cs typeface="Garamond"/>
              </a:rPr>
              <a:t>, 2008)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Subject</a:t>
            </a:r>
            <a:r>
              <a:rPr lang="en-US" sz="2200" dirty="0">
                <a:latin typeface="Garamond"/>
                <a:cs typeface="Garamond"/>
              </a:rPr>
              <a:t>-Verb Inversions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	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	</a:t>
            </a:r>
            <a:r>
              <a:rPr lang="en-US" sz="2200" dirty="0">
                <a:latin typeface="Garamond"/>
                <a:cs typeface="Garamond"/>
              </a:rPr>
              <a:t>(</a:t>
            </a:r>
            <a:r>
              <a:rPr lang="en-US" sz="2200" dirty="0" err="1">
                <a:latin typeface="Garamond"/>
                <a:cs typeface="Garamond"/>
              </a:rPr>
              <a:t>Myhill</a:t>
            </a:r>
            <a:r>
              <a:rPr lang="en-US" sz="2200" dirty="0">
                <a:latin typeface="Garamond"/>
                <a:cs typeface="Garamond"/>
              </a:rPr>
              <a:t>, 2008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5664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</a:t>
            </a: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#1</a:t>
            </a:r>
            <a:endParaRPr lang="en-US" sz="25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Variation not necessarily continuous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“Continuous”:	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AGE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- 	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Passives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(Hunt,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1965)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QUAL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ea typeface="Wingdings"/>
                <a:cs typeface="Garamond"/>
                <a:sym typeface="Wingdings"/>
              </a:rPr>
              <a:t>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- 	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Coordinated 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Clauses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</a:t>
            </a:r>
            <a:r>
              <a:rPr lang="en-US" sz="22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2008)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5275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1</a:t>
            </a:r>
            <a:endParaRPr lang="en-US" sz="25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Variation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not necessarily continuous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“Pick ups”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b="1" dirty="0" smtClean="0">
                <a:latin typeface="Garamond"/>
                <a:cs typeface="Garamond"/>
              </a:rPr>
              <a:t>		NP Modification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: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	</a:t>
            </a:r>
            <a:r>
              <a:rPr lang="en-GB" sz="2200" dirty="0" smtClean="0">
                <a:latin typeface="Garamond"/>
                <a:cs typeface="Garamond"/>
              </a:rPr>
              <a:t>postgrads &gt; 11 &gt; 7 = 4 </a:t>
            </a:r>
            <a:r>
              <a:rPr lang="en-GB" sz="2200" dirty="0" smtClean="0">
                <a:latin typeface="Garamond"/>
                <a:cs typeface="Garamond"/>
              </a:rPr>
              <a:t>(R&amp;B, 2010)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Participial Adjectives: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high &gt; medium = low 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(G&amp;F, 1970)</a:t>
            </a:r>
            <a:endParaRPr lang="en-US" sz="2200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“Drop Offs”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Adverbial Clauses:	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7 = 5 &gt; 3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(O’Donnell et al, 1967)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Relative Clauses: 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high = medium &gt; low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(G&amp;F, 1970)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104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#2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Shifts of Grammatical Attention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NP LENGTH:		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postgrads &gt; 11 = 7 = 4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NP MODIFICATION: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postgrads &gt; 11 &gt; 7 = 4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NP </a:t>
            </a:r>
            <a:r>
              <a:rPr lang="en-US" sz="22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ABSTRACTION: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postgrads &gt; 11 &gt; 7 &gt; 4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b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Ravid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&amp; Berman, 2010)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4932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#3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Two Developmental Strands: “AGE” + “QUALITY”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Sometimes align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Relative Clauses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QUALITY 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AGE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Golub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&amp; Frederick, 1970)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Modals</a:t>
            </a:r>
            <a:endParaRPr lang="en-US" sz="2200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QUALITY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AGE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(</a:t>
            </a:r>
            <a:r>
              <a:rPr lang="en-US" sz="22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Golub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&amp; Frederick, 1970)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2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#3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Sometimes don’t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Sentences with Adverbial Opening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QUALITY: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Good = Average = Weak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AGExQUALITY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: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Good &gt; Average &gt; Weak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@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8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914400" lvl="2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Good = Average = Weak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@ 10 </a:t>
            </a:r>
          </a:p>
          <a:p>
            <a:pPr marL="914400"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	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2008)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314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#3</a:t>
            </a: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Sometimes don’t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Sentences with Non-Finite Adverbial Clause Opening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</a:pP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AGExQUALITY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: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Good = Average = Weak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@ </a:t>
            </a: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8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914400" lvl="2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Good &gt; Average &gt; Weak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@ 10 </a:t>
            </a:r>
          </a:p>
          <a:p>
            <a:pPr marL="914400"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	(</a:t>
            </a:r>
            <a:r>
              <a:rPr lang="en-US" sz="22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r>
              <a:rPr lang="en-US" sz="22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 2008)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endParaRPr lang="en-US" sz="22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0073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00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</a:t>
            </a: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PUZZLE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#4</a:t>
            </a:r>
            <a:endParaRPr lang="en-US" sz="25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Importance of the Wider </a:t>
            </a:r>
            <a:r>
              <a:rPr lang="en-US" sz="2200" dirty="0" err="1" smtClean="0">
                <a:latin typeface="Garamond"/>
                <a:cs typeface="Garamond"/>
              </a:rPr>
              <a:t>Diatypic</a:t>
            </a:r>
            <a:r>
              <a:rPr lang="en-US" sz="2200" dirty="0" smtClean="0">
                <a:latin typeface="Garamond"/>
                <a:cs typeface="Garamond"/>
              </a:rPr>
              <a:t> Context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>
                <a:latin typeface="Garamond"/>
                <a:cs typeface="Garamond"/>
              </a:rPr>
              <a:t>Genre: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200" dirty="0">
                <a:latin typeface="Garamond"/>
                <a:cs typeface="Garamond"/>
              </a:rPr>
              <a:t>T-Unit Length:	</a:t>
            </a:r>
            <a:r>
              <a:rPr lang="en-US" sz="2200" dirty="0" smtClean="0">
                <a:latin typeface="Garamond"/>
                <a:cs typeface="Garamond"/>
              </a:rPr>
              <a:t>A &gt; D &gt; N</a:t>
            </a:r>
            <a:r>
              <a:rPr lang="en-US" sz="2200" dirty="0">
                <a:latin typeface="Garamond"/>
                <a:cs typeface="Garamond"/>
              </a:rPr>
              <a:t>			</a:t>
            </a:r>
            <a:r>
              <a:rPr lang="en-US" sz="2200" dirty="0" smtClean="0">
                <a:latin typeface="Garamond"/>
                <a:cs typeface="Garamond"/>
              </a:rPr>
              <a:t>(Crowhurst &amp; </a:t>
            </a:r>
            <a:r>
              <a:rPr lang="en-US" sz="2200" dirty="0" err="1" smtClean="0">
                <a:latin typeface="Garamond"/>
                <a:cs typeface="Garamond"/>
              </a:rPr>
              <a:t>Piché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>
                <a:latin typeface="Garamond"/>
                <a:cs typeface="Garamond"/>
              </a:rPr>
              <a:t>1979)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>
                <a:latin typeface="Garamond"/>
                <a:cs typeface="Garamond"/>
              </a:rPr>
              <a:t>Audience:</a:t>
            </a:r>
            <a:endParaRPr lang="en-US" sz="2200" dirty="0">
              <a:latin typeface="Garamond"/>
              <a:cs typeface="Garamond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2200" dirty="0">
                <a:latin typeface="Garamond"/>
                <a:cs typeface="Garamond"/>
              </a:rPr>
              <a:t>Clause Length: 	Teacher &gt; Friend	</a:t>
            </a:r>
            <a:r>
              <a:rPr lang="en-US" sz="2200" dirty="0" smtClean="0">
                <a:latin typeface="Garamond"/>
                <a:cs typeface="Garamond"/>
              </a:rPr>
              <a:t>(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 &amp; </a:t>
            </a:r>
            <a:r>
              <a:rPr lang="en-US" sz="2200" dirty="0" err="1" smtClean="0">
                <a:latin typeface="Garamond"/>
                <a:cs typeface="Garamond"/>
              </a:rPr>
              <a:t>Piché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>
                <a:latin typeface="Garamond"/>
                <a:cs typeface="Garamond"/>
              </a:rPr>
              <a:t>1979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417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444909" cy="4930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4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#4</a:t>
            </a:r>
            <a:endParaRPr lang="en-US" sz="24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Genre: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Garamond"/>
                <a:cs typeface="Garamond"/>
              </a:rPr>
              <a:t>T-Unit Length: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AGE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@10:		</a:t>
            </a:r>
            <a:r>
              <a:rPr lang="en-US" sz="2200" dirty="0" smtClean="0">
                <a:latin typeface="Garamond"/>
                <a:cs typeface="Garamond"/>
              </a:rPr>
              <a:t>A &gt; D &gt; N</a:t>
            </a:r>
            <a:endParaRPr lang="en-US" sz="2200" dirty="0" smtClean="0">
              <a:latin typeface="Garamond"/>
              <a:cs typeface="Garamond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@6:			</a:t>
            </a:r>
            <a:r>
              <a:rPr lang="en-US" sz="2200" dirty="0" smtClean="0">
                <a:latin typeface="Garamond"/>
                <a:cs typeface="Garamond"/>
              </a:rPr>
              <a:t>A &gt; N, A = D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 smtClean="0">
                <a:latin typeface="Garamond"/>
                <a:cs typeface="Garamond"/>
              </a:rPr>
              <a:t>D = N</a:t>
            </a:r>
            <a:endParaRPr lang="en-US" sz="2200" dirty="0" smtClean="0">
              <a:latin typeface="Garamond"/>
              <a:cs typeface="Garamond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QUAL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@ARG: 	Positive Relationship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@NAR: 	Negative Relationship</a:t>
            </a:r>
          </a:p>
          <a:p>
            <a:pPr marL="457200" lvl="1" indent="0" algn="r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457200" lvl="1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(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, 1980; </a:t>
            </a:r>
            <a:r>
              <a:rPr lang="en-US" sz="2200" dirty="0" err="1" smtClean="0">
                <a:latin typeface="Garamond"/>
                <a:cs typeface="Garamond"/>
              </a:rPr>
              <a:t>Crowhurst</a:t>
            </a:r>
            <a:r>
              <a:rPr lang="en-US" sz="2200" dirty="0" smtClean="0">
                <a:latin typeface="Garamond"/>
                <a:cs typeface="Garamond"/>
              </a:rPr>
              <a:t> &amp; </a:t>
            </a:r>
            <a:r>
              <a:rPr lang="en-US" sz="2200" dirty="0" err="1" smtClean="0">
                <a:latin typeface="Garamond"/>
                <a:cs typeface="Garamond"/>
              </a:rPr>
              <a:t>Piché</a:t>
            </a:r>
            <a:r>
              <a:rPr lang="en-US" sz="2200" dirty="0" smtClean="0">
                <a:latin typeface="Garamond"/>
                <a:cs typeface="Garamond"/>
              </a:rPr>
              <a:t>, 1979)</a:t>
            </a:r>
          </a:p>
        </p:txBody>
      </p:sp>
    </p:spTree>
    <p:extLst>
      <p:ext uri="{BB962C8B-B14F-4D97-AF65-F5344CB8AC3E}">
        <p14:creationId xmlns:p14="http://schemas.microsoft.com/office/powerpoint/2010/main" val="25714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4930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4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#4</a:t>
            </a:r>
            <a:endParaRPr lang="en-US" sz="24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Genre: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Garamond"/>
                <a:cs typeface="Garamond"/>
              </a:rPr>
              <a:t>T-Unit Length: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AGE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@10:		</a:t>
            </a:r>
            <a:r>
              <a:rPr lang="en-US" sz="2200" dirty="0" smtClean="0">
                <a:latin typeface="Garamond"/>
                <a:cs typeface="Garamond"/>
              </a:rPr>
              <a:t>A &gt; D &gt; N</a:t>
            </a:r>
            <a:endParaRPr lang="en-US" sz="2200" dirty="0" smtClean="0">
              <a:latin typeface="Garamond"/>
              <a:cs typeface="Garamond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@6:			</a:t>
            </a:r>
            <a:r>
              <a:rPr lang="en-US" sz="2200" dirty="0" smtClean="0">
                <a:latin typeface="Garamond"/>
                <a:cs typeface="Garamond"/>
              </a:rPr>
              <a:t>A &gt; N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 smtClean="0">
                <a:latin typeface="Garamond"/>
                <a:cs typeface="Garamond"/>
              </a:rPr>
              <a:t>A = D</a:t>
            </a:r>
            <a:r>
              <a:rPr lang="en-US" sz="2200" dirty="0" smtClean="0">
                <a:latin typeface="Garamond"/>
                <a:cs typeface="Garamond"/>
              </a:rPr>
              <a:t>, </a:t>
            </a:r>
            <a:r>
              <a:rPr lang="en-US" sz="2200" dirty="0" smtClean="0">
                <a:latin typeface="Garamond"/>
                <a:cs typeface="Garamond"/>
              </a:rPr>
              <a:t>D = N</a:t>
            </a:r>
            <a:endParaRPr lang="en-US" sz="2200" dirty="0" smtClean="0">
              <a:latin typeface="Garamond"/>
              <a:cs typeface="Garamond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QUAL</a:t>
            </a: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 		@ARG: 	Positive Relationship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@NAR: 	Negative Relationship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</a:t>
            </a:r>
            <a:r>
              <a:rPr lang="en-US" sz="2200" dirty="0" err="1" smtClean="0">
                <a:latin typeface="Garamond"/>
                <a:cs typeface="Garamond"/>
              </a:rPr>
              <a:t>AGExQUAL</a:t>
            </a:r>
            <a:r>
              <a:rPr lang="en-US" sz="2200" dirty="0" smtClean="0">
                <a:latin typeface="Garamond"/>
                <a:cs typeface="Garamond"/>
              </a:rPr>
              <a:t>	@12:		ARG:	Positive Relationship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							NAR:	Negative Relationship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@6:			ARG:	No Relationship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								NAR:	No Relationship	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4360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8248"/>
          </a:xfrm>
        </p:spPr>
        <p:txBody>
          <a:bodyPr>
            <a:normAutofit/>
          </a:bodyPr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The Grammatical Basis of </a:t>
            </a:r>
            <a:b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</a:br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Writing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endParaRPr lang="en-US" sz="25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“Exeter” approach </a:t>
            </a:r>
            <a:r>
              <a:rPr lang="en-US" sz="2400" dirty="0" smtClean="0">
                <a:latin typeface="Garamond"/>
                <a:cs typeface="Garamond"/>
                <a:sym typeface="Wingdings"/>
              </a:rPr>
              <a:t> </a:t>
            </a:r>
            <a:r>
              <a:rPr lang="en-US" sz="2400" dirty="0" smtClean="0">
                <a:latin typeface="Garamond"/>
                <a:cs typeface="Garamond"/>
                <a:sym typeface="Wingdings"/>
              </a:rPr>
              <a:t>L1 grammar approached not </a:t>
            </a:r>
            <a:r>
              <a:rPr lang="en-US" sz="2400" dirty="0" smtClean="0">
                <a:latin typeface="Garamond"/>
                <a:cs typeface="Garamond"/>
                <a:sym typeface="Wingdings"/>
              </a:rPr>
              <a:t>as an abstract system, but as something deployed in actual pieces of writing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How is </a:t>
            </a:r>
            <a:r>
              <a:rPr lang="en-US" sz="2400" dirty="0" smtClean="0">
                <a:latin typeface="Garamond"/>
                <a:cs typeface="Garamond"/>
              </a:rPr>
              <a:t>grammar actually deployed</a:t>
            </a:r>
            <a:r>
              <a:rPr lang="en-US" sz="2400" dirty="0" smtClean="0">
                <a:latin typeface="Garamond"/>
                <a:cs typeface="Garamond"/>
              </a:rPr>
              <a:t>?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How is </a:t>
            </a:r>
            <a:r>
              <a:rPr lang="en-US" sz="2400" dirty="0" smtClean="0">
                <a:latin typeface="Garamond"/>
                <a:cs typeface="Garamond"/>
              </a:rPr>
              <a:t>it </a:t>
            </a:r>
            <a:r>
              <a:rPr lang="en-US" sz="2400" dirty="0" smtClean="0">
                <a:latin typeface="Garamond"/>
                <a:cs typeface="Garamond"/>
              </a:rPr>
              <a:t>deployed </a:t>
            </a:r>
            <a:r>
              <a:rPr lang="en-US" sz="2400" i="1" dirty="0" smtClean="0">
                <a:latin typeface="Garamond"/>
                <a:cs typeface="Garamond"/>
              </a:rPr>
              <a:t>developmentally</a:t>
            </a:r>
            <a:r>
              <a:rPr lang="en-US" sz="2400" dirty="0" smtClean="0">
                <a:latin typeface="Garamond"/>
                <a:cs typeface="Garamon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0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88011" y="1457950"/>
            <a:ext cx="4241888" cy="4670322"/>
            <a:chOff x="417581" y="-432583"/>
            <a:chExt cx="4243045" cy="46747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55" r="18864" b="6070"/>
            <a:stretch/>
          </p:blipFill>
          <p:spPr bwMode="auto">
            <a:xfrm>
              <a:off x="417581" y="-432583"/>
              <a:ext cx="4243045" cy="40685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 Box 160"/>
            <p:cNvSpPr txBox="1"/>
            <p:nvPr/>
          </p:nvSpPr>
          <p:spPr>
            <a:xfrm>
              <a:off x="841862" y="3841331"/>
              <a:ext cx="3627802" cy="4008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b="1" dirty="0" smtClean="0">
                  <a:effectLst/>
                  <a:latin typeface="Arial"/>
                  <a:ea typeface="Times New Roman"/>
                  <a:cs typeface="Arial"/>
                </a:rPr>
                <a:t>Content </a:t>
              </a: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Words per Clause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 (Berman &amp; </a:t>
              </a:r>
              <a:r>
                <a:rPr lang="en-GB" sz="1100" b="1" dirty="0" err="1">
                  <a:effectLst/>
                  <a:latin typeface="Arial"/>
                  <a:ea typeface="Times New Roman"/>
                  <a:cs typeface="Arial"/>
                </a:rPr>
                <a:t>Ravid</a:t>
              </a: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, 2009)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2530" y="1607226"/>
            <a:ext cx="4209545" cy="4597545"/>
            <a:chOff x="118635" y="-425"/>
            <a:chExt cx="4210292" cy="4602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05" b="4662"/>
            <a:stretch/>
          </p:blipFill>
          <p:spPr bwMode="auto">
            <a:xfrm>
              <a:off x="118635" y="-425"/>
              <a:ext cx="4210292" cy="40815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201"/>
            <p:cNvSpPr txBox="1"/>
            <p:nvPr/>
          </p:nvSpPr>
          <p:spPr>
            <a:xfrm>
              <a:off x="267942" y="4125054"/>
              <a:ext cx="4000500" cy="47752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b="1" dirty="0" smtClean="0">
                  <a:effectLst/>
                  <a:latin typeface="Arial"/>
                  <a:ea typeface="Times New Roman"/>
                  <a:cs typeface="Arial"/>
                </a:rPr>
                <a:t>Words per Clause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 (Berman &amp; </a:t>
              </a:r>
              <a:r>
                <a:rPr lang="en-GB" sz="1100" b="1" dirty="0" err="1">
                  <a:effectLst/>
                  <a:latin typeface="Arial"/>
                  <a:ea typeface="Times New Roman"/>
                  <a:cs typeface="Arial"/>
                </a:rPr>
                <a:t>Ravid</a:t>
              </a:r>
              <a:r>
                <a:rPr lang="en-GB" sz="1100" b="1" dirty="0">
                  <a:effectLst/>
                  <a:latin typeface="Arial"/>
                  <a:ea typeface="Times New Roman"/>
                  <a:cs typeface="Arial"/>
                </a:rPr>
                <a:t>, 2009)</a:t>
              </a:r>
              <a:endParaRPr lang="en-GB" sz="1100" b="1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6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4930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5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</a:t>
            </a:r>
            <a:r>
              <a:rPr lang="en-US" sz="25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#5</a:t>
            </a:r>
            <a:endParaRPr lang="en-US" sz="25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err="1" smtClean="0">
                <a:latin typeface="Garamond"/>
                <a:cs typeface="Garamond"/>
              </a:rPr>
              <a:t>Systematicity</a:t>
            </a:r>
            <a:r>
              <a:rPr lang="en-US" sz="2200" dirty="0" smtClean="0">
                <a:latin typeface="Garamond"/>
                <a:cs typeface="Garamond"/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Not just about individual bits of grammar, but how they are interrelated</a:t>
            </a:r>
          </a:p>
        </p:txBody>
      </p:sp>
    </p:spTree>
    <p:extLst>
      <p:ext uri="{BB962C8B-B14F-4D97-AF65-F5344CB8AC3E}">
        <p14:creationId xmlns:p14="http://schemas.microsoft.com/office/powerpoint/2010/main" val="17899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PIECES OF A PUZZLE</a:t>
            </a:r>
            <a:r>
              <a:rPr lang="en-US" sz="2400" b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#5</a:t>
            </a:r>
            <a:endParaRPr lang="en-US" sz="2400" b="1" u="sng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Dean &amp; Quinlan (2010)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Garamond"/>
                <a:cs typeface="Garamond"/>
              </a:rPr>
              <a:t>US Essay Writing (Descriptive, Persuasive)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Garamond"/>
                <a:cs typeface="Garamond"/>
              </a:rPr>
              <a:t>@ 4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6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8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10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, 12</a:t>
            </a:r>
            <a:r>
              <a:rPr lang="en-US" sz="2200" baseline="30000" dirty="0" smtClean="0">
                <a:latin typeface="Garamond"/>
                <a:cs typeface="Garamond"/>
              </a:rPr>
              <a:t>th</a:t>
            </a:r>
            <a:r>
              <a:rPr lang="en-US" sz="2200" dirty="0" smtClean="0">
                <a:latin typeface="Garamond"/>
                <a:cs typeface="Garamond"/>
              </a:rPr>
              <a:t> grade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latin typeface="Garamond"/>
                <a:cs typeface="Garamond"/>
              </a:rPr>
              <a:t>e</a:t>
            </a:r>
            <a:r>
              <a:rPr lang="en-US" sz="2200" dirty="0" smtClean="0">
                <a:latin typeface="Garamond"/>
                <a:cs typeface="Garamond"/>
              </a:rPr>
              <a:t>.g. “Spoken Style”:		mental state/conversation verbs (+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200" dirty="0" smtClean="0">
                <a:latin typeface="Garamond"/>
                <a:cs typeface="Garamond"/>
              </a:rPr>
              <a:t>							first person singular pronouns (+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pPr marL="3200400" lvl="7" indent="0">
              <a:spcBef>
                <a:spcPts val="0"/>
              </a:spcBef>
              <a:buNone/>
            </a:pPr>
            <a:r>
              <a:rPr lang="en-US" sz="2200" dirty="0" smtClean="0">
                <a:latin typeface="Garamond"/>
                <a:cs typeface="Garamond"/>
              </a:rPr>
              <a:t>		noun/verb </a:t>
            </a:r>
            <a:r>
              <a:rPr lang="en-US" sz="2200" dirty="0">
                <a:latin typeface="Garamond"/>
                <a:cs typeface="Garamond"/>
              </a:rPr>
              <a:t>r</a:t>
            </a:r>
            <a:r>
              <a:rPr lang="en-US" sz="2200" dirty="0" smtClean="0">
                <a:latin typeface="Garamond"/>
                <a:cs typeface="Garamond"/>
              </a:rPr>
              <a:t>atio (-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pPr marL="2286000" lvl="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Garamond"/>
                <a:cs typeface="Garamond"/>
              </a:rPr>
              <a:t>				attributive adjectives (-</a:t>
            </a:r>
            <a:r>
              <a:rPr lang="en-US" sz="2200" dirty="0" err="1" smtClean="0">
                <a:latin typeface="Garamond"/>
                <a:cs typeface="Garamond"/>
              </a:rPr>
              <a:t>ve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  <a:endParaRPr lang="en-US" sz="2200" dirty="0"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latin typeface="Garamond"/>
                <a:cs typeface="Garamond"/>
              </a:rPr>
              <a:t>AGE:			@4/6/8/10/12:		Negative Association</a:t>
            </a:r>
          </a:p>
          <a:p>
            <a:pPr lvl="2">
              <a:spcBef>
                <a:spcPts val="0"/>
              </a:spcBef>
            </a:pPr>
            <a:r>
              <a:rPr lang="en-US" sz="2200" dirty="0" smtClean="0">
                <a:latin typeface="Garamond"/>
                <a:cs typeface="Garamond"/>
              </a:rPr>
              <a:t>QUALITY:	@Persuasive:		Negative Association</a:t>
            </a:r>
          </a:p>
          <a:p>
            <a:pPr marL="2286000" lvl="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</a:t>
            </a:r>
            <a:r>
              <a:rPr lang="en-US" sz="2200" dirty="0" smtClean="0">
                <a:latin typeface="Garamond"/>
                <a:cs typeface="Garamond"/>
              </a:rPr>
              <a:t>@Descriptive:		Positive Association</a:t>
            </a:r>
          </a:p>
        </p:txBody>
      </p:sp>
    </p:spTree>
    <p:extLst>
      <p:ext uri="{BB962C8B-B14F-4D97-AF65-F5344CB8AC3E}">
        <p14:creationId xmlns:p14="http://schemas.microsoft.com/office/powerpoint/2010/main" val="24768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Fragmentary evidence base, but pieces of underlying puzzle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Problematic educationally – how can we support teachers and students in putting all these pieces together more comprehensively?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Value of a multi-dimensional approach, grounded in the work of Douglas </a:t>
            </a:r>
            <a:r>
              <a:rPr lang="en-US" sz="2200" dirty="0" err="1" smtClean="0">
                <a:latin typeface="Garamond"/>
                <a:cs typeface="Garamond"/>
              </a:rPr>
              <a:t>Biber</a:t>
            </a:r>
            <a:r>
              <a:rPr lang="en-US" sz="2200" dirty="0" smtClean="0">
                <a:latin typeface="Garamond"/>
                <a:cs typeface="Garamond"/>
              </a:rPr>
              <a:t> (1988)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Language use can be modeled as a set of core communicative functions that cut across specific instances of language use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Each function associated with specific clusters of grammatical features 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200" dirty="0" smtClean="0">
                <a:latin typeface="Garamond"/>
                <a:cs typeface="Garamond"/>
              </a:rPr>
              <a:t>Writing development as students “attaining” and then “better deploying” the appropriate sets of grammatical features for expressing these underlying communicative functions in particular writing contexts</a:t>
            </a:r>
          </a:p>
        </p:txBody>
      </p:sp>
    </p:spTree>
    <p:extLst>
      <p:ext uri="{BB962C8B-B14F-4D97-AF65-F5344CB8AC3E}">
        <p14:creationId xmlns:p14="http://schemas.microsoft.com/office/powerpoint/2010/main" val="118720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94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Berman, R. A. 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&amp; </a:t>
            </a: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Ravid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D. (2009). Becoming a Literate Language User: Oral and Written Text 	Construction across Adolescence. </a:t>
            </a:r>
            <a:r>
              <a:rPr lang="de-DE" sz="1600" dirty="0">
                <a:latin typeface="Garamond"/>
                <a:cs typeface="Garamond"/>
              </a:rPr>
              <a:t>In D. R. Olson &amp; N. </a:t>
            </a:r>
            <a:r>
              <a:rPr lang="de-DE" sz="1600" dirty="0" smtClean="0">
                <a:latin typeface="Garamond"/>
                <a:cs typeface="Garamond"/>
              </a:rPr>
              <a:t>Torrance (</a:t>
            </a:r>
            <a:r>
              <a:rPr lang="de-DE" sz="1600" dirty="0" err="1" smtClean="0">
                <a:latin typeface="Garamond"/>
                <a:cs typeface="Garamond"/>
              </a:rPr>
              <a:t>eds</a:t>
            </a:r>
            <a:r>
              <a:rPr lang="de-DE" sz="1600" dirty="0" smtClean="0">
                <a:latin typeface="Garamond"/>
                <a:cs typeface="Garamond"/>
              </a:rPr>
              <a:t>.) </a:t>
            </a:r>
            <a:r>
              <a:rPr lang="de-DE" sz="1600" i="1" dirty="0">
                <a:latin typeface="Garamond"/>
                <a:cs typeface="Garamond"/>
              </a:rPr>
              <a:t>Cambridge Handbook </a:t>
            </a:r>
            <a:r>
              <a:rPr lang="de-DE" sz="1600" i="1" dirty="0" err="1" smtClean="0">
                <a:latin typeface="Garamond"/>
                <a:cs typeface="Garamond"/>
              </a:rPr>
              <a:t>of</a:t>
            </a:r>
            <a:r>
              <a:rPr lang="de-DE" sz="1600" i="1" dirty="0">
                <a:latin typeface="Garamond"/>
                <a:cs typeface="Garamond"/>
              </a:rPr>
              <a:t> </a:t>
            </a:r>
            <a:r>
              <a:rPr lang="de-DE" sz="1600" i="1" dirty="0" smtClean="0">
                <a:latin typeface="Garamond"/>
                <a:cs typeface="Garamond"/>
              </a:rPr>
              <a:t>	</a:t>
            </a:r>
            <a:r>
              <a:rPr lang="de-DE" sz="1600" i="1" dirty="0" err="1" smtClean="0">
                <a:latin typeface="Garamond"/>
                <a:cs typeface="Garamond"/>
              </a:rPr>
              <a:t>Literacy</a:t>
            </a:r>
            <a:r>
              <a:rPr lang="de-DE" sz="1600" dirty="0" smtClean="0">
                <a:latin typeface="Garamond"/>
                <a:cs typeface="Garamond"/>
              </a:rPr>
              <a:t> (</a:t>
            </a:r>
            <a:r>
              <a:rPr lang="de-DE" sz="1600" dirty="0">
                <a:latin typeface="Garamond"/>
                <a:cs typeface="Garamond"/>
              </a:rPr>
              <a:t>92-</a:t>
            </a:r>
            <a:r>
              <a:rPr lang="de-DE" sz="1600" dirty="0" smtClean="0">
                <a:latin typeface="Garamond"/>
                <a:cs typeface="Garamond"/>
              </a:rPr>
              <a:t>111). Cambridge: Cambridge University Press.</a:t>
            </a:r>
            <a:endParaRPr lang="en-US" sz="16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>
                <a:latin typeface="Garamond"/>
                <a:cs typeface="Garamond"/>
              </a:rPr>
              <a:t>Biber</a:t>
            </a:r>
            <a:r>
              <a:rPr lang="en-US" sz="1600" dirty="0">
                <a:latin typeface="Garamond"/>
                <a:cs typeface="Garamond"/>
              </a:rPr>
              <a:t>, D. (1988). </a:t>
            </a:r>
            <a:r>
              <a:rPr lang="en-US" sz="1600" i="1" dirty="0">
                <a:latin typeface="Garamond"/>
                <a:cs typeface="Garamond"/>
              </a:rPr>
              <a:t>Variation across speech and writing</a:t>
            </a:r>
            <a:r>
              <a:rPr lang="en-US" sz="1600" dirty="0">
                <a:latin typeface="Garamond"/>
                <a:cs typeface="Garamond"/>
              </a:rPr>
              <a:t>. Cambridge: Cambridge University Press.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  <a:sym typeface="Wingdings"/>
              </a:rPr>
              <a:t>Crossley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, S. A. et al. (2011). The development of writing </a:t>
            </a:r>
            <a:r>
              <a:rPr lang="en-US" sz="1600" dirty="0">
                <a:latin typeface="Garamond"/>
                <a:cs typeface="Garamond"/>
                <a:sym typeface="Wingdings"/>
              </a:rPr>
              <a:t>p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roficiency as a function of grade 	level: A </a:t>
            </a:r>
            <a:r>
              <a:rPr lang="en-US" sz="1600" dirty="0">
                <a:latin typeface="Garamond"/>
                <a:cs typeface="Garamond"/>
                <a:sym typeface="Wingdings"/>
              </a:rPr>
              <a:t>l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inguistic analysis. </a:t>
            </a:r>
            <a:r>
              <a:rPr lang="en-US" sz="1600" i="1" dirty="0" smtClean="0">
                <a:latin typeface="Garamond"/>
                <a:cs typeface="Garamond"/>
                <a:sym typeface="Wingdings"/>
              </a:rPr>
              <a:t>Written Communication 28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(3), 282-311.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Crowhurst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M. (1980). </a:t>
            </a:r>
            <a:r>
              <a:rPr lang="en-US" sz="1600" dirty="0">
                <a:latin typeface="Garamond"/>
                <a:cs typeface="Garamond"/>
              </a:rPr>
              <a:t>Syntactic </a:t>
            </a:r>
            <a:r>
              <a:rPr lang="en-US" sz="1600" dirty="0" smtClean="0">
                <a:latin typeface="Garamond"/>
                <a:cs typeface="Garamond"/>
              </a:rPr>
              <a:t>complexity </a:t>
            </a:r>
            <a:r>
              <a:rPr lang="en-US" sz="1600" dirty="0">
                <a:latin typeface="Garamond"/>
                <a:cs typeface="Garamond"/>
              </a:rPr>
              <a:t>and </a:t>
            </a:r>
            <a:r>
              <a:rPr lang="en-US" sz="1600" dirty="0" smtClean="0">
                <a:latin typeface="Garamond"/>
                <a:cs typeface="Garamond"/>
              </a:rPr>
              <a:t>teachers’ quality </a:t>
            </a:r>
            <a:r>
              <a:rPr lang="en-US" sz="1600" dirty="0">
                <a:latin typeface="Garamond"/>
                <a:cs typeface="Garamond"/>
              </a:rPr>
              <a:t>r</a:t>
            </a:r>
            <a:r>
              <a:rPr lang="en-US" sz="1600" dirty="0" smtClean="0">
                <a:latin typeface="Garamond"/>
                <a:cs typeface="Garamond"/>
              </a:rPr>
              <a:t>atings </a:t>
            </a:r>
            <a:r>
              <a:rPr lang="en-US" sz="1600" dirty="0">
                <a:latin typeface="Garamond"/>
                <a:cs typeface="Garamond"/>
              </a:rPr>
              <a:t>of </a:t>
            </a:r>
            <a:r>
              <a:rPr lang="en-US" sz="1600" dirty="0" smtClean="0">
                <a:latin typeface="Garamond"/>
                <a:cs typeface="Garamond"/>
              </a:rPr>
              <a:t>narrations </a:t>
            </a:r>
            <a:r>
              <a:rPr lang="en-US" sz="1600" dirty="0">
                <a:latin typeface="Garamond"/>
                <a:cs typeface="Garamond"/>
              </a:rPr>
              <a:t>and a</a:t>
            </a:r>
            <a:r>
              <a:rPr lang="en-US" sz="1600" dirty="0" smtClean="0">
                <a:latin typeface="Garamond"/>
                <a:cs typeface="Garamond"/>
              </a:rPr>
              <a:t>rguments. </a:t>
            </a:r>
            <a:r>
              <a:rPr lang="en-US" sz="1600" i="1" dirty="0">
                <a:latin typeface="Garamond"/>
                <a:cs typeface="Garamond"/>
              </a:rPr>
              <a:t>Research in the Teaching of English </a:t>
            </a:r>
            <a:r>
              <a:rPr lang="en-US" sz="1600" i="1" dirty="0" smtClean="0">
                <a:latin typeface="Garamond"/>
                <a:cs typeface="Garamond"/>
              </a:rPr>
              <a:t>14</a:t>
            </a:r>
            <a:r>
              <a:rPr lang="en-US" sz="1600" dirty="0" smtClean="0">
                <a:latin typeface="Garamond"/>
                <a:cs typeface="Garamond"/>
              </a:rPr>
              <a:t>(3), 223-213.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Crowhurst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M. &amp; </a:t>
            </a: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Piché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G. L. (1979). </a:t>
            </a:r>
            <a:r>
              <a:rPr lang="en-US" sz="1600" dirty="0">
                <a:latin typeface="Garamond"/>
                <a:cs typeface="Garamond"/>
              </a:rPr>
              <a:t>Audience and </a:t>
            </a:r>
            <a:r>
              <a:rPr lang="en-US" sz="1600" dirty="0" smtClean="0">
                <a:latin typeface="Garamond"/>
                <a:cs typeface="Garamond"/>
              </a:rPr>
              <a:t>mode </a:t>
            </a:r>
            <a:r>
              <a:rPr lang="en-US" sz="1600" dirty="0">
                <a:latin typeface="Garamond"/>
                <a:cs typeface="Garamond"/>
              </a:rPr>
              <a:t>of </a:t>
            </a:r>
            <a:r>
              <a:rPr lang="en-US" sz="1600" dirty="0" smtClean="0">
                <a:latin typeface="Garamond"/>
                <a:cs typeface="Garamond"/>
              </a:rPr>
              <a:t>discourse </a:t>
            </a:r>
            <a:r>
              <a:rPr lang="en-US" sz="1600" dirty="0">
                <a:latin typeface="Garamond"/>
                <a:cs typeface="Garamond"/>
              </a:rPr>
              <a:t>e</a:t>
            </a:r>
            <a:r>
              <a:rPr lang="en-US" sz="1600" dirty="0" smtClean="0">
                <a:latin typeface="Garamond"/>
                <a:cs typeface="Garamond"/>
              </a:rPr>
              <a:t>ffects </a:t>
            </a:r>
            <a:r>
              <a:rPr lang="en-US" sz="1600" dirty="0">
                <a:latin typeface="Garamond"/>
                <a:cs typeface="Garamond"/>
              </a:rPr>
              <a:t>on </a:t>
            </a:r>
            <a:r>
              <a:rPr lang="en-US" sz="1600" dirty="0" smtClean="0">
                <a:latin typeface="Garamond"/>
                <a:cs typeface="Garamond"/>
              </a:rPr>
              <a:t>syntactic </a:t>
            </a:r>
            <a:r>
              <a:rPr lang="en-US" sz="1600" dirty="0">
                <a:latin typeface="Garamond"/>
                <a:cs typeface="Garamond"/>
              </a:rPr>
              <a:t>c</a:t>
            </a:r>
            <a:r>
              <a:rPr lang="en-US" sz="1600" dirty="0" smtClean="0">
                <a:latin typeface="Garamond"/>
                <a:cs typeface="Garamond"/>
              </a:rPr>
              <a:t>omplexity </a:t>
            </a:r>
            <a:r>
              <a:rPr lang="en-US" sz="1600" dirty="0">
                <a:latin typeface="Garamond"/>
                <a:cs typeface="Garamond"/>
              </a:rPr>
              <a:t>in </a:t>
            </a:r>
            <a:r>
              <a:rPr lang="en-US" sz="1600" dirty="0" smtClean="0">
                <a:latin typeface="Garamond"/>
                <a:cs typeface="Garamond"/>
              </a:rPr>
              <a:t>writing </a:t>
            </a:r>
            <a:r>
              <a:rPr lang="en-US" sz="1600" dirty="0">
                <a:latin typeface="Garamond"/>
                <a:cs typeface="Garamond"/>
              </a:rPr>
              <a:t>at </a:t>
            </a:r>
            <a:r>
              <a:rPr lang="en-US" sz="1600" dirty="0" smtClean="0">
                <a:latin typeface="Garamond"/>
                <a:cs typeface="Garamond"/>
              </a:rPr>
              <a:t>two grade levels. </a:t>
            </a:r>
            <a:r>
              <a:rPr lang="en-US" sz="1600" i="1" dirty="0" smtClean="0">
                <a:latin typeface="Garamond"/>
                <a:cs typeface="Garamond"/>
              </a:rPr>
              <a:t>Research in the Teaching of English 13</a:t>
            </a:r>
            <a:r>
              <a:rPr lang="en-US" sz="1600" dirty="0" smtClean="0">
                <a:latin typeface="Garamond"/>
                <a:cs typeface="Garamond"/>
              </a:rPr>
              <a:t>(2),101-109.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Dean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P. &amp; Quinlan, T. (2010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). </a:t>
            </a:r>
            <a:r>
              <a:rPr lang="en-US" sz="1600" dirty="0">
                <a:latin typeface="Garamond"/>
                <a:cs typeface="Garamond"/>
              </a:rPr>
              <a:t>What automated analyses of corpora can tell us about students’ 	writing skills. J</a:t>
            </a:r>
            <a:r>
              <a:rPr lang="en-US" sz="1600" i="1" dirty="0">
                <a:latin typeface="Garamond"/>
                <a:cs typeface="Garamond"/>
              </a:rPr>
              <a:t>ournal of Writing Research 2</a:t>
            </a:r>
            <a:r>
              <a:rPr lang="en-US" sz="1600" dirty="0">
                <a:latin typeface="Garamond"/>
                <a:cs typeface="Garamond"/>
              </a:rPr>
              <a:t>(2), 151-177.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Golub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L. S. &amp; Frederick, W. C. (1970). </a:t>
            </a:r>
            <a:r>
              <a:rPr lang="en-US" sz="1600" dirty="0">
                <a:latin typeface="Garamond"/>
                <a:cs typeface="Garamond"/>
              </a:rPr>
              <a:t>An </a:t>
            </a:r>
            <a:r>
              <a:rPr lang="en-US" sz="1600" dirty="0" smtClean="0">
                <a:latin typeface="Garamond"/>
                <a:cs typeface="Garamond"/>
              </a:rPr>
              <a:t>analysis </a:t>
            </a:r>
            <a:r>
              <a:rPr lang="en-US" sz="1600" dirty="0">
                <a:latin typeface="Garamond"/>
                <a:cs typeface="Garamond"/>
              </a:rPr>
              <a:t>of </a:t>
            </a:r>
            <a:r>
              <a:rPr lang="en-US" sz="1600" dirty="0" smtClean="0">
                <a:latin typeface="Garamond"/>
                <a:cs typeface="Garamond"/>
              </a:rPr>
              <a:t>children's </a:t>
            </a:r>
            <a:r>
              <a:rPr lang="en-US" sz="1600" dirty="0">
                <a:latin typeface="Garamond"/>
                <a:cs typeface="Garamond"/>
              </a:rPr>
              <a:t>w</a:t>
            </a:r>
            <a:r>
              <a:rPr lang="en-US" sz="1600" dirty="0" smtClean="0">
                <a:latin typeface="Garamond"/>
                <a:cs typeface="Garamond"/>
              </a:rPr>
              <a:t>riting </a:t>
            </a:r>
            <a:r>
              <a:rPr lang="en-US" sz="1600" dirty="0">
                <a:latin typeface="Garamond"/>
                <a:cs typeface="Garamond"/>
              </a:rPr>
              <a:t>under </a:t>
            </a:r>
            <a:r>
              <a:rPr lang="en-US" sz="1600" dirty="0" smtClean="0">
                <a:latin typeface="Garamond"/>
                <a:cs typeface="Garamond"/>
              </a:rPr>
              <a:t>different</a:t>
            </a:r>
            <a:r>
              <a:rPr lang="en-US" sz="1600" dirty="0">
                <a:latin typeface="Garamond"/>
                <a:cs typeface="Garamond"/>
              </a:rPr>
              <a:t> s</a:t>
            </a:r>
            <a:r>
              <a:rPr lang="en-US" sz="1600" dirty="0" smtClean="0">
                <a:latin typeface="Garamond"/>
                <a:cs typeface="Garamond"/>
              </a:rPr>
              <a:t>timulus </a:t>
            </a:r>
            <a:r>
              <a:rPr lang="en-US" sz="1600" dirty="0">
                <a:latin typeface="Garamond"/>
                <a:cs typeface="Garamond"/>
              </a:rPr>
              <a:t>c</a:t>
            </a:r>
            <a:r>
              <a:rPr lang="en-US" sz="1600" dirty="0" smtClean="0">
                <a:latin typeface="Garamond"/>
                <a:cs typeface="Garamond"/>
              </a:rPr>
              <a:t>onditions. </a:t>
            </a:r>
            <a:r>
              <a:rPr lang="en-US" sz="1600" i="1" dirty="0" smtClean="0">
                <a:latin typeface="Garamond"/>
                <a:cs typeface="Garamond"/>
              </a:rPr>
              <a:t>Research in the Teaching of English 4</a:t>
            </a:r>
            <a:r>
              <a:rPr lang="en-US" sz="1600" dirty="0" smtClean="0">
                <a:latin typeface="Garamond"/>
                <a:cs typeface="Garamond"/>
              </a:rPr>
              <a:t>(2), 168-180.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6157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</a:rPr>
              <a:t>Loban</a:t>
            </a:r>
            <a:r>
              <a:rPr lang="en-US" sz="1600" dirty="0" smtClean="0">
                <a:latin typeface="Garamond"/>
                <a:cs typeface="Garamond"/>
              </a:rPr>
              <a:t>, </a:t>
            </a:r>
            <a:r>
              <a:rPr lang="en-US" sz="1600" dirty="0">
                <a:latin typeface="Garamond"/>
                <a:cs typeface="Garamond"/>
              </a:rPr>
              <a:t>W. (1976). </a:t>
            </a:r>
            <a:r>
              <a:rPr lang="en-US" sz="1600" i="1" dirty="0">
                <a:latin typeface="Garamond"/>
                <a:cs typeface="Garamond"/>
              </a:rPr>
              <a:t>Language development: Kindergarten through grade twelve. </a:t>
            </a:r>
            <a:r>
              <a:rPr lang="en-US" sz="1600" dirty="0">
                <a:latin typeface="Garamond"/>
                <a:cs typeface="Garamond"/>
              </a:rPr>
              <a:t>Urbana, IL: </a:t>
            </a:r>
            <a:r>
              <a:rPr lang="en-US" sz="1600" dirty="0" smtClean="0">
                <a:latin typeface="Garamond"/>
                <a:cs typeface="Garamond"/>
              </a:rPr>
              <a:t>NCTE. </a:t>
            </a:r>
            <a:endParaRPr lang="en-US" sz="16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Myhill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D. A. (2008). </a:t>
            </a:r>
            <a:r>
              <a:rPr lang="en-US" sz="1600" dirty="0" smtClean="0">
                <a:latin typeface="Garamond"/>
                <a:cs typeface="Garamond"/>
              </a:rPr>
              <a:t>Towards a linguistic </a:t>
            </a:r>
            <a:r>
              <a:rPr lang="en-US" sz="1600" dirty="0">
                <a:latin typeface="Garamond"/>
                <a:cs typeface="Garamond"/>
              </a:rPr>
              <a:t>m</a:t>
            </a:r>
            <a:r>
              <a:rPr lang="en-US" sz="1600" dirty="0" smtClean="0">
                <a:latin typeface="Garamond"/>
                <a:cs typeface="Garamond"/>
              </a:rPr>
              <a:t>odel of sentence </a:t>
            </a:r>
            <a:r>
              <a:rPr lang="en-US" sz="1600" dirty="0">
                <a:latin typeface="Garamond"/>
                <a:cs typeface="Garamond"/>
              </a:rPr>
              <a:t>d</a:t>
            </a:r>
            <a:r>
              <a:rPr lang="en-US" sz="1600" dirty="0" smtClean="0">
                <a:latin typeface="Garamond"/>
                <a:cs typeface="Garamond"/>
              </a:rPr>
              <a:t>evelopment in writing. Language 	and </a:t>
            </a:r>
            <a:r>
              <a:rPr lang="en-US" sz="1600" dirty="0">
                <a:latin typeface="Garamond"/>
                <a:cs typeface="Garamond"/>
              </a:rPr>
              <a:t>e</a:t>
            </a:r>
            <a:r>
              <a:rPr lang="en-US" sz="1600" dirty="0" smtClean="0">
                <a:latin typeface="Garamond"/>
                <a:cs typeface="Garamond"/>
              </a:rPr>
              <a:t>ducation </a:t>
            </a:r>
            <a:r>
              <a:rPr lang="en-US" sz="1600" i="1" dirty="0" smtClean="0">
                <a:latin typeface="Garamond"/>
                <a:cs typeface="Garamond"/>
              </a:rPr>
              <a:t>22</a:t>
            </a:r>
            <a:r>
              <a:rPr lang="en-US" sz="1600" dirty="0" smtClean="0">
                <a:latin typeface="Garamond"/>
                <a:cs typeface="Garamond"/>
              </a:rPr>
              <a:t>(5), 271-288. 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O’Donnell, R. C. et al. (1967). </a:t>
            </a:r>
            <a:r>
              <a:rPr lang="en-US" sz="1600" dirty="0" smtClean="0">
                <a:latin typeface="Garamond"/>
                <a:cs typeface="Garamond"/>
              </a:rPr>
              <a:t>A transformational </a:t>
            </a:r>
            <a:r>
              <a:rPr lang="en-US" sz="1600" dirty="0">
                <a:latin typeface="Garamond"/>
                <a:cs typeface="Garamond"/>
              </a:rPr>
              <a:t>a</a:t>
            </a:r>
            <a:r>
              <a:rPr lang="en-US" sz="1600" dirty="0" smtClean="0">
                <a:latin typeface="Garamond"/>
                <a:cs typeface="Garamond"/>
              </a:rPr>
              <a:t>nalysis of oral and written </a:t>
            </a:r>
            <a:r>
              <a:rPr lang="en-US" sz="1600" dirty="0">
                <a:latin typeface="Garamond"/>
                <a:cs typeface="Garamond"/>
              </a:rPr>
              <a:t>g</a:t>
            </a:r>
            <a:r>
              <a:rPr lang="en-US" sz="1600" dirty="0" smtClean="0">
                <a:latin typeface="Garamond"/>
                <a:cs typeface="Garamond"/>
              </a:rPr>
              <a:t>rammatical 	structures in the language of children in grades </a:t>
            </a:r>
            <a:r>
              <a:rPr lang="en-US" sz="1600" dirty="0">
                <a:latin typeface="Garamond"/>
                <a:cs typeface="Garamond"/>
              </a:rPr>
              <a:t>t</a:t>
            </a:r>
            <a:r>
              <a:rPr lang="en-US" sz="1600" dirty="0" smtClean="0">
                <a:latin typeface="Garamond"/>
                <a:cs typeface="Garamond"/>
              </a:rPr>
              <a:t>hree, five, and seven. </a:t>
            </a:r>
            <a:r>
              <a:rPr lang="en-US" sz="1600" i="1" dirty="0" smtClean="0">
                <a:latin typeface="Garamond"/>
                <a:cs typeface="Garamond"/>
              </a:rPr>
              <a:t>The Journal of 	Educational Research 61</a:t>
            </a:r>
            <a:r>
              <a:rPr lang="en-US" sz="1600" dirty="0" smtClean="0">
                <a:latin typeface="Garamond"/>
                <a:cs typeface="Garamond"/>
              </a:rPr>
              <a:t>(1), 35-39.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  <a:sym typeface="Wingdings"/>
              </a:rPr>
              <a:t>Olinghouse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, N. G. &amp; Wilson, W. (2013). </a:t>
            </a:r>
            <a:r>
              <a:rPr lang="en-US" sz="1600" dirty="0" smtClean="0">
                <a:latin typeface="Garamond"/>
                <a:cs typeface="Garamond"/>
              </a:rPr>
              <a:t>The relationship between vocabulary and writing quality 	in three genres. </a:t>
            </a:r>
            <a:r>
              <a:rPr lang="en-US" sz="1600" i="1" dirty="0" smtClean="0">
                <a:latin typeface="Garamond"/>
                <a:cs typeface="Garamond"/>
              </a:rPr>
              <a:t>Reading &amp; Writing 26</a:t>
            </a:r>
            <a:r>
              <a:rPr lang="en-US" sz="1600" dirty="0" smtClean="0">
                <a:latin typeface="Garamond"/>
                <a:cs typeface="Garamond"/>
              </a:rPr>
              <a:t>(1), 45-65.</a:t>
            </a:r>
            <a:endParaRPr lang="en-US" sz="1600" dirty="0" smtClean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 smtClean="0">
                <a:latin typeface="Garamond"/>
                <a:cs typeface="Garamond"/>
                <a:sym typeface="Wingdings"/>
              </a:rPr>
              <a:t>Ravid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, D. &amp; Berman, R. A. (2010). Developing noun </a:t>
            </a:r>
            <a:r>
              <a:rPr lang="en-US" sz="1600" dirty="0">
                <a:latin typeface="Garamond"/>
                <a:cs typeface="Garamond"/>
                <a:sym typeface="Wingdings"/>
              </a:rPr>
              <a:t>p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hrase </a:t>
            </a:r>
            <a:r>
              <a:rPr lang="en-US" sz="1600" dirty="0">
                <a:latin typeface="Garamond"/>
                <a:cs typeface="Garamond"/>
                <a:sym typeface="Wingdings"/>
              </a:rPr>
              <a:t>c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omplexity at school: A text-	embedded cross-linguistic </a:t>
            </a:r>
            <a:r>
              <a:rPr lang="en-US" sz="1600" dirty="0">
                <a:latin typeface="Garamond"/>
                <a:cs typeface="Garamond"/>
                <a:sym typeface="Wingdings"/>
              </a:rPr>
              <a:t>a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nalysis. </a:t>
            </a:r>
            <a:r>
              <a:rPr lang="en-US" sz="1600" i="1" dirty="0" smtClean="0">
                <a:latin typeface="Garamond"/>
                <a:cs typeface="Garamond"/>
                <a:sym typeface="Wingdings"/>
              </a:rPr>
              <a:t>First Language 30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(1), 3-26.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latin typeface="Garamond"/>
                <a:cs typeface="Garamond"/>
                <a:sym typeface="Wingdings"/>
              </a:rPr>
              <a:t>Veal, L. R. (1974). Syntactic measures and rated quality in the writing of young children. </a:t>
            </a:r>
            <a:r>
              <a:rPr lang="en-US" sz="1600" i="1" dirty="0" smtClean="0">
                <a:latin typeface="Garamond"/>
                <a:cs typeface="Garamond"/>
                <a:sym typeface="Wingdings"/>
              </a:rPr>
              <a:t>Studies in Language Education, Report 8</a:t>
            </a:r>
            <a:r>
              <a:rPr lang="en-US" sz="1600" dirty="0" smtClean="0">
                <a:latin typeface="Garamond"/>
                <a:cs typeface="Garamond"/>
                <a:sym typeface="Wingdings"/>
              </a:rPr>
              <a:t>. Athens, GA: University of Georgia.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Harpin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W. (1976). </a:t>
            </a:r>
            <a:r>
              <a:rPr lang="en-US" sz="1600" i="1" dirty="0">
                <a:latin typeface="Garamond"/>
                <a:cs typeface="Garamond"/>
                <a:sym typeface="Wingdings"/>
              </a:rPr>
              <a:t>The S</a:t>
            </a:r>
            <a:r>
              <a:rPr lang="en-US" sz="1600" i="1" dirty="0">
                <a:latin typeface="Garamond"/>
                <a:cs typeface="Garamond"/>
              </a:rPr>
              <a:t>econd 'R': Writing Development in the Junior School</a:t>
            </a:r>
            <a:r>
              <a:rPr lang="en-US" sz="1600" dirty="0">
                <a:latin typeface="Garamond"/>
                <a:cs typeface="Garamond"/>
              </a:rPr>
              <a:t>. London: Allen &amp; </a:t>
            </a:r>
            <a:r>
              <a:rPr lang="en-US" sz="1600" dirty="0" err="1">
                <a:latin typeface="Garamond"/>
                <a:cs typeface="Garamond"/>
              </a:rPr>
              <a:t>Unwin</a:t>
            </a:r>
            <a:r>
              <a:rPr lang="en-US" sz="1600" dirty="0">
                <a:latin typeface="Garamond"/>
                <a:cs typeface="Garamond"/>
              </a:rPr>
              <a:t>.</a:t>
            </a:r>
            <a:endParaRPr lang="en-US" sz="16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Hunt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, K. W. (1965). </a:t>
            </a:r>
            <a:r>
              <a:rPr lang="en-US" sz="16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Grammatical Structures Written at Three Grade Levels</a:t>
            </a:r>
            <a:r>
              <a:rPr lang="en-US" sz="16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. Champaign, IL: NCTE.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sz="1600" dirty="0">
              <a:latin typeface="Garamond"/>
              <a:cs typeface="Garamond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826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O</a:t>
            </a:r>
            <a:r>
              <a:rPr lang="en-US" sz="2200" dirty="0" smtClean="0">
                <a:latin typeface="Garamond"/>
                <a:cs typeface="Garamond"/>
              </a:rPr>
              <a:t>ne </a:t>
            </a:r>
            <a:r>
              <a:rPr lang="en-US" sz="2200" dirty="0">
                <a:latin typeface="Garamond"/>
                <a:cs typeface="Garamond"/>
              </a:rPr>
              <a:t>time ago there was a </a:t>
            </a:r>
            <a:r>
              <a:rPr lang="en-US" sz="2200" dirty="0" smtClean="0">
                <a:latin typeface="Garamond"/>
                <a:cs typeface="Garamond"/>
              </a:rPr>
              <a:t>king called </a:t>
            </a:r>
            <a:r>
              <a:rPr lang="en-US" sz="2200" dirty="0" smtClean="0">
                <a:latin typeface="Garamond"/>
                <a:cs typeface="Garamond"/>
              </a:rPr>
              <a:t>King </a:t>
            </a:r>
            <a:r>
              <a:rPr lang="en-US" sz="2200" dirty="0">
                <a:latin typeface="Garamond"/>
                <a:cs typeface="Garamond"/>
              </a:rPr>
              <a:t>J</a:t>
            </a:r>
            <a:r>
              <a:rPr lang="en-US" sz="2200" dirty="0" smtClean="0">
                <a:latin typeface="Garamond"/>
                <a:cs typeface="Garamond"/>
              </a:rPr>
              <a:t>ames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First</a:t>
            </a:r>
            <a:r>
              <a:rPr lang="en-US" sz="2200" dirty="0">
                <a:latin typeface="Garamond"/>
                <a:cs typeface="Garamond"/>
              </a:rPr>
              <a:t>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 </a:t>
            </a:r>
            <a:r>
              <a:rPr lang="en-US" sz="2200" dirty="0" smtClean="0">
                <a:latin typeface="Garamond"/>
                <a:cs typeface="Garamond"/>
              </a:rPr>
              <a:t>did </a:t>
            </a:r>
            <a:r>
              <a:rPr lang="en-US" sz="2200" dirty="0">
                <a:latin typeface="Garamond"/>
                <a:cs typeface="Garamond"/>
              </a:rPr>
              <a:t>not like him.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>
                <a:latin typeface="Garamond"/>
                <a:cs typeface="Garamond"/>
              </a:rPr>
              <a:t>there was a bad </a:t>
            </a:r>
            <a:r>
              <a:rPr lang="en-US" sz="2200" dirty="0" smtClean="0">
                <a:latin typeface="Garamond"/>
                <a:cs typeface="Garamond"/>
              </a:rPr>
              <a:t>man called </a:t>
            </a:r>
            <a:r>
              <a:rPr lang="en-US" sz="2200" dirty="0">
                <a:latin typeface="Garamond"/>
                <a:cs typeface="Garamond"/>
              </a:rPr>
              <a:t>Guy </a:t>
            </a:r>
            <a:r>
              <a:rPr lang="en-US" sz="2200" dirty="0" smtClean="0">
                <a:latin typeface="Garamond"/>
                <a:cs typeface="Garamond"/>
              </a:rPr>
              <a:t>Fawkes.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 smtClean="0">
                <a:latin typeface="Garamond"/>
                <a:cs typeface="Garamond"/>
              </a:rPr>
              <a:t>wanted to blow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Houses </a:t>
            </a:r>
            <a:r>
              <a:rPr lang="en-US" sz="2200" dirty="0">
                <a:latin typeface="Garamond"/>
                <a:cs typeface="Garamond"/>
              </a:rPr>
              <a:t>of </a:t>
            </a:r>
            <a:r>
              <a:rPr lang="en-US" sz="2200" dirty="0">
                <a:latin typeface="Garamond"/>
                <a:cs typeface="Garamond"/>
              </a:rPr>
              <a:t>P</a:t>
            </a:r>
            <a:r>
              <a:rPr lang="en-US" sz="2200" dirty="0" smtClean="0">
                <a:latin typeface="Garamond"/>
                <a:cs typeface="Garamond"/>
              </a:rPr>
              <a:t>arliament.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 smtClean="0">
                <a:latin typeface="Garamond"/>
                <a:cs typeface="Garamond"/>
              </a:rPr>
              <a:t>wanted to kill the king </a:t>
            </a:r>
            <a:r>
              <a:rPr lang="en-US" sz="2200" dirty="0" smtClean="0">
                <a:latin typeface="Garamond"/>
                <a:cs typeface="Garamond"/>
              </a:rPr>
              <a:t>too, as </a:t>
            </a:r>
            <a:r>
              <a:rPr lang="en-US" sz="2200" dirty="0">
                <a:latin typeface="Garamond"/>
                <a:cs typeface="Garamond"/>
              </a:rPr>
              <a:t>well as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>
                <a:latin typeface="Garamond"/>
                <a:cs typeface="Garamond"/>
              </a:rPr>
              <a:t>hid </a:t>
            </a:r>
            <a:r>
              <a:rPr lang="en-US" sz="2200" dirty="0" smtClean="0">
                <a:latin typeface="Garamond"/>
                <a:cs typeface="Garamond"/>
              </a:rPr>
              <a:t>36 barrels of gun powder and </a:t>
            </a:r>
            <a:r>
              <a:rPr lang="en-US" sz="2200" dirty="0">
                <a:latin typeface="Garamond"/>
                <a:cs typeface="Garamond"/>
              </a:rPr>
              <a:t>he hid it. Robert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atesby </a:t>
            </a:r>
            <a:r>
              <a:rPr lang="en-US" sz="2200" dirty="0">
                <a:latin typeface="Garamond"/>
                <a:cs typeface="Garamond"/>
              </a:rPr>
              <a:t>sent a letter to the king</a:t>
            </a:r>
            <a:r>
              <a:rPr lang="en-US" sz="2200" dirty="0" smtClean="0">
                <a:latin typeface="Garamond"/>
                <a:cs typeface="Garamond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Garamond"/>
                <a:cs typeface="Garamond"/>
              </a:rPr>
              <a:t>Year 2 (6-7 </a:t>
            </a:r>
            <a:r>
              <a:rPr lang="en-GB" sz="2400" b="1" dirty="0" err="1" smtClean="0">
                <a:latin typeface="Garamond"/>
                <a:cs typeface="Garamond"/>
              </a:rPr>
              <a:t>yrs</a:t>
            </a:r>
            <a:r>
              <a:rPr lang="en-GB" sz="24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 smtClean="0">
                <a:latin typeface="Garamond"/>
                <a:cs typeface="Garamond"/>
              </a:rPr>
              <a:t>I </a:t>
            </a:r>
            <a:r>
              <a:rPr lang="en-US" sz="2200" dirty="0">
                <a:latin typeface="Garamond"/>
                <a:cs typeface="Garamond"/>
              </a:rPr>
              <a:t>am writing to express my opposition to the article regarding “teenage </a:t>
            </a:r>
            <a:r>
              <a:rPr lang="en-US" sz="2200" dirty="0" err="1">
                <a:latin typeface="Garamond"/>
                <a:cs typeface="Garamond"/>
              </a:rPr>
              <a:t>tearaways</a:t>
            </a:r>
            <a:r>
              <a:rPr lang="en-US" sz="2200" dirty="0">
                <a:latin typeface="Garamond"/>
                <a:cs typeface="Garamond"/>
              </a:rPr>
              <a:t>” which was recently published in your newspaper</a:t>
            </a:r>
            <a:r>
              <a:rPr lang="en-US" sz="2200" dirty="0" smtClean="0">
                <a:latin typeface="Garamond"/>
                <a:cs typeface="Garamond"/>
              </a:rPr>
              <a:t>.  I </a:t>
            </a:r>
            <a:r>
              <a:rPr lang="en-US" sz="2200" dirty="0">
                <a:latin typeface="Garamond"/>
                <a:cs typeface="Garamond"/>
              </a:rPr>
              <a:t>could not help but notice the considerable bias in the article but I read on, only to witness your reporter put words into your readers’ mouths sentence, after sentence, after sentence.</a:t>
            </a:r>
          </a:p>
          <a:p>
            <a:pPr marL="0" indent="0" algn="r"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200" b="1" dirty="0" smtClean="0">
                <a:latin typeface="Garamond"/>
                <a:cs typeface="Garamond"/>
              </a:rPr>
              <a:t>Year 11 (15-16 </a:t>
            </a:r>
            <a:r>
              <a:rPr lang="en-GB" sz="2200" b="1" dirty="0" err="1" smtClean="0">
                <a:latin typeface="Garamond"/>
                <a:cs typeface="Garamond"/>
              </a:rPr>
              <a:t>yrs</a:t>
            </a:r>
            <a:r>
              <a:rPr lang="en-GB" sz="22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O</a:t>
            </a:r>
            <a:r>
              <a:rPr lang="en-US" sz="2200" dirty="0" smtClean="0">
                <a:latin typeface="Garamond"/>
                <a:cs typeface="Garamond"/>
              </a:rPr>
              <a:t>ne </a:t>
            </a:r>
            <a:r>
              <a:rPr lang="en-US" sz="2200" dirty="0">
                <a:latin typeface="Garamond"/>
                <a:cs typeface="Garamond"/>
              </a:rPr>
              <a:t>time ago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there was a</a:t>
            </a:r>
            <a:r>
              <a:rPr lang="en-US" sz="2200" dirty="0"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king called </a:t>
            </a:r>
            <a:r>
              <a:rPr lang="en-US" sz="2200" dirty="0" smtClean="0">
                <a:latin typeface="Garamond"/>
                <a:cs typeface="Garamond"/>
              </a:rPr>
              <a:t>King </a:t>
            </a:r>
            <a:r>
              <a:rPr lang="en-US" sz="2200" dirty="0">
                <a:latin typeface="Garamond"/>
                <a:cs typeface="Garamond"/>
              </a:rPr>
              <a:t>J</a:t>
            </a:r>
            <a:r>
              <a:rPr lang="en-US" sz="2200" dirty="0" smtClean="0">
                <a:latin typeface="Garamond"/>
                <a:cs typeface="Garamond"/>
              </a:rPr>
              <a:t>ames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First</a:t>
            </a:r>
            <a:r>
              <a:rPr lang="en-US" sz="2200" dirty="0">
                <a:latin typeface="Garamond"/>
                <a:cs typeface="Garamond"/>
              </a:rPr>
              <a:t>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 </a:t>
            </a:r>
            <a:r>
              <a:rPr lang="en-US" sz="2200" dirty="0" smtClean="0">
                <a:latin typeface="Garamond"/>
                <a:cs typeface="Garamond"/>
              </a:rPr>
              <a:t>did </a:t>
            </a:r>
            <a:r>
              <a:rPr lang="en-US" sz="2200" dirty="0">
                <a:latin typeface="Garamond"/>
                <a:cs typeface="Garamond"/>
              </a:rPr>
              <a:t>not like him.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there was a</a:t>
            </a:r>
            <a:r>
              <a:rPr lang="en-US" sz="2200" dirty="0">
                <a:latin typeface="Garamond"/>
                <a:cs typeface="Garamond"/>
              </a:rPr>
              <a:t> bad </a:t>
            </a:r>
            <a:r>
              <a:rPr lang="en-US" sz="2200" dirty="0" smtClean="0">
                <a:latin typeface="Garamond"/>
                <a:cs typeface="Garamond"/>
              </a:rPr>
              <a:t>man called </a:t>
            </a:r>
            <a:r>
              <a:rPr lang="en-US" sz="2200" dirty="0">
                <a:latin typeface="Garamond"/>
                <a:cs typeface="Garamond"/>
              </a:rPr>
              <a:t>Guy </a:t>
            </a:r>
            <a:r>
              <a:rPr lang="en-US" sz="2200" dirty="0" smtClean="0">
                <a:latin typeface="Garamond"/>
                <a:cs typeface="Garamond"/>
              </a:rPr>
              <a:t>Fawkes.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e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wanted to </a:t>
            </a:r>
            <a:r>
              <a:rPr lang="en-US" sz="2200" dirty="0" smtClean="0">
                <a:latin typeface="Garamond"/>
                <a:cs typeface="Garamond"/>
              </a:rPr>
              <a:t>blow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Houses </a:t>
            </a:r>
            <a:r>
              <a:rPr lang="en-US" sz="2200" dirty="0">
                <a:latin typeface="Garamond"/>
                <a:cs typeface="Garamond"/>
              </a:rPr>
              <a:t>of </a:t>
            </a:r>
            <a:r>
              <a:rPr lang="en-US" sz="2200" dirty="0">
                <a:latin typeface="Garamond"/>
                <a:cs typeface="Garamond"/>
              </a:rPr>
              <a:t>P</a:t>
            </a:r>
            <a:r>
              <a:rPr lang="en-US" sz="2200" dirty="0" smtClean="0">
                <a:latin typeface="Garamond"/>
                <a:cs typeface="Garamond"/>
              </a:rPr>
              <a:t>arliament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.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e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wanted to</a:t>
            </a:r>
            <a:r>
              <a:rPr lang="en-US" sz="2200" dirty="0" smtClean="0">
                <a:latin typeface="Garamond"/>
                <a:cs typeface="Garamond"/>
              </a:rPr>
              <a:t> kill the king </a:t>
            </a:r>
            <a:r>
              <a:rPr lang="en-US" sz="2200" dirty="0" smtClean="0">
                <a:latin typeface="Garamond"/>
                <a:cs typeface="Garamond"/>
              </a:rPr>
              <a:t>too, </a:t>
            </a:r>
            <a:r>
              <a:rPr lang="en-US" sz="2200" dirty="0">
                <a:latin typeface="Garamond"/>
                <a:cs typeface="Garamond"/>
              </a:rPr>
              <a:t>as well as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atholics.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hid </a:t>
            </a:r>
            <a:r>
              <a:rPr lang="en-US" sz="2200" dirty="0" smtClean="0">
                <a:latin typeface="Garamond"/>
                <a:cs typeface="Garamond"/>
              </a:rPr>
              <a:t>36 barrels of gun powder and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he hid </a:t>
            </a:r>
            <a:r>
              <a:rPr lang="en-US" sz="2200" dirty="0">
                <a:solidFill>
                  <a:srgbClr val="000000"/>
                </a:solidFill>
                <a:latin typeface="Garamond"/>
                <a:cs typeface="Garamond"/>
              </a:rPr>
              <a:t>it</a:t>
            </a:r>
            <a:r>
              <a:rPr lang="en-US" sz="2200" dirty="0">
                <a:latin typeface="Garamond"/>
                <a:cs typeface="Garamond"/>
              </a:rPr>
              <a:t>. Robert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atesby </a:t>
            </a:r>
            <a:r>
              <a:rPr lang="en-US" sz="2200" dirty="0">
                <a:latin typeface="Garamond"/>
                <a:cs typeface="Garamond"/>
              </a:rPr>
              <a:t>sent a letter to the king</a:t>
            </a:r>
            <a:r>
              <a:rPr lang="en-US" sz="2200" dirty="0" smtClean="0">
                <a:latin typeface="Garamond"/>
                <a:cs typeface="Garamond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Garamond"/>
                <a:cs typeface="Garamond"/>
              </a:rPr>
              <a:t>Year 2 (6-7 </a:t>
            </a:r>
            <a:r>
              <a:rPr lang="en-GB" sz="2400" b="1" dirty="0" err="1" smtClean="0">
                <a:latin typeface="Garamond"/>
                <a:cs typeface="Garamond"/>
              </a:rPr>
              <a:t>yrs</a:t>
            </a:r>
            <a:r>
              <a:rPr lang="en-GB" sz="24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 smtClean="0">
                <a:latin typeface="Garamond"/>
                <a:cs typeface="Garamond"/>
              </a:rPr>
              <a:t>I </a:t>
            </a:r>
            <a:r>
              <a:rPr lang="en-US" sz="2200" dirty="0">
                <a:latin typeface="Garamond"/>
                <a:cs typeface="Garamond"/>
              </a:rPr>
              <a:t>am writing to express my opposition to the article regarding “teenage </a:t>
            </a:r>
            <a:r>
              <a:rPr lang="en-US" sz="2200" dirty="0" err="1">
                <a:latin typeface="Garamond"/>
                <a:cs typeface="Garamond"/>
              </a:rPr>
              <a:t>tearaways</a:t>
            </a:r>
            <a:r>
              <a:rPr lang="en-US" sz="2200" dirty="0">
                <a:latin typeface="Garamond"/>
                <a:cs typeface="Garamond"/>
              </a:rPr>
              <a:t>” which was recently published in your newspaper</a:t>
            </a:r>
            <a:r>
              <a:rPr lang="en-US" sz="2200" dirty="0" smtClean="0">
                <a:latin typeface="Garamond"/>
                <a:cs typeface="Garamond"/>
              </a:rPr>
              <a:t>.  I </a:t>
            </a:r>
            <a:r>
              <a:rPr lang="en-US" sz="2200" dirty="0">
                <a:latin typeface="Garamond"/>
                <a:cs typeface="Garamond"/>
              </a:rPr>
              <a:t>could not help but notice the considerable bias in the article but I read on, only to witness your reporter put words into your readers’ mouths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sentence, after sentence, after sentence.</a:t>
            </a:r>
          </a:p>
          <a:p>
            <a:pPr marL="0" indent="0" algn="r"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200" b="1" dirty="0" smtClean="0">
                <a:latin typeface="Garamond"/>
                <a:cs typeface="Garamond"/>
              </a:rPr>
              <a:t>Year 11 (15-16 </a:t>
            </a:r>
            <a:r>
              <a:rPr lang="en-GB" sz="2200" b="1" dirty="0" err="1" smtClean="0">
                <a:latin typeface="Garamond"/>
                <a:cs typeface="Garamond"/>
              </a:rPr>
              <a:t>yrs</a:t>
            </a:r>
            <a:r>
              <a:rPr lang="en-GB" sz="22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Repetition</a:t>
            </a:r>
            <a:endParaRPr lang="en-US" u="sng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5303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O</a:t>
            </a:r>
            <a:r>
              <a:rPr lang="en-US" sz="2200" dirty="0" smtClean="0">
                <a:latin typeface="Garamond"/>
                <a:cs typeface="Garamond"/>
              </a:rPr>
              <a:t>ne </a:t>
            </a:r>
            <a:r>
              <a:rPr lang="en-US" sz="2200" dirty="0">
                <a:latin typeface="Garamond"/>
                <a:cs typeface="Garamond"/>
              </a:rPr>
              <a:t>time ago there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was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a </a:t>
            </a:r>
            <a:r>
              <a:rPr lang="en-US" sz="2200" dirty="0" smtClean="0">
                <a:latin typeface="Garamond"/>
                <a:cs typeface="Garamond"/>
              </a:rPr>
              <a:t>king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called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King </a:t>
            </a:r>
            <a:r>
              <a:rPr lang="en-US" sz="2200" dirty="0">
                <a:latin typeface="Garamond"/>
                <a:cs typeface="Garamond"/>
              </a:rPr>
              <a:t>J</a:t>
            </a:r>
            <a:r>
              <a:rPr lang="en-US" sz="2200" dirty="0" smtClean="0">
                <a:latin typeface="Garamond"/>
                <a:cs typeface="Garamond"/>
              </a:rPr>
              <a:t>ames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First</a:t>
            </a:r>
            <a:r>
              <a:rPr lang="en-US" sz="2200" dirty="0">
                <a:latin typeface="Garamond"/>
                <a:cs typeface="Garamond"/>
              </a:rPr>
              <a:t>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 </a:t>
            </a:r>
            <a:r>
              <a:rPr lang="en-US" sz="2200" dirty="0" smtClean="0">
                <a:latin typeface="Garamond"/>
                <a:cs typeface="Garamond"/>
              </a:rPr>
              <a:t>did </a:t>
            </a:r>
            <a:r>
              <a:rPr lang="en-US" sz="2200" dirty="0">
                <a:latin typeface="Garamond"/>
                <a:cs typeface="Garamond"/>
              </a:rPr>
              <a:t>not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like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him.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>
                <a:latin typeface="Garamond"/>
                <a:cs typeface="Garamond"/>
              </a:rPr>
              <a:t>there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was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a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bad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man called </a:t>
            </a:r>
            <a:r>
              <a:rPr lang="en-US" sz="2200" dirty="0">
                <a:latin typeface="Garamond"/>
                <a:cs typeface="Garamond"/>
              </a:rPr>
              <a:t>Guy </a:t>
            </a:r>
            <a:r>
              <a:rPr lang="en-US" sz="2200" dirty="0" smtClean="0">
                <a:latin typeface="Garamond"/>
                <a:cs typeface="Garamond"/>
              </a:rPr>
              <a:t>Fawkes.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wanted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to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blow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Houses </a:t>
            </a:r>
            <a:r>
              <a:rPr lang="en-US" sz="2200" dirty="0">
                <a:latin typeface="Garamond"/>
                <a:cs typeface="Garamond"/>
              </a:rPr>
              <a:t>of </a:t>
            </a:r>
            <a:r>
              <a:rPr lang="en-US" sz="2200" dirty="0">
                <a:latin typeface="Garamond"/>
                <a:cs typeface="Garamond"/>
              </a:rPr>
              <a:t>P</a:t>
            </a:r>
            <a:r>
              <a:rPr lang="en-US" sz="2200" dirty="0" smtClean="0">
                <a:latin typeface="Garamond"/>
                <a:cs typeface="Garamond"/>
              </a:rPr>
              <a:t>arliament.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wanted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to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kill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the king </a:t>
            </a:r>
            <a:r>
              <a:rPr lang="en-US" sz="2200" dirty="0" smtClean="0">
                <a:latin typeface="Garamond"/>
                <a:cs typeface="Garamond"/>
              </a:rPr>
              <a:t>too, as </a:t>
            </a:r>
            <a:r>
              <a:rPr lang="en-US" sz="2200" dirty="0">
                <a:latin typeface="Garamond"/>
                <a:cs typeface="Garamond"/>
              </a:rPr>
              <a:t>well as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hid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36 barrels of gun powder and </a:t>
            </a:r>
            <a:r>
              <a:rPr lang="en-US" sz="2200" dirty="0">
                <a:latin typeface="Garamond"/>
                <a:cs typeface="Garamond"/>
              </a:rPr>
              <a:t>he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hid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it</a:t>
            </a:r>
            <a:r>
              <a:rPr lang="en-US" sz="2200" dirty="0">
                <a:latin typeface="Garamond"/>
                <a:cs typeface="Garamond"/>
              </a:rPr>
              <a:t>. Robert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atesby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sent</a:t>
            </a:r>
            <a:r>
              <a:rPr lang="en-US" sz="22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a </a:t>
            </a:r>
            <a:r>
              <a:rPr lang="en-US" sz="2200" dirty="0">
                <a:latin typeface="Garamond"/>
                <a:cs typeface="Garamond"/>
              </a:rPr>
              <a:t>letter to the king</a:t>
            </a:r>
            <a:r>
              <a:rPr lang="en-US" sz="2200" dirty="0" smtClean="0">
                <a:latin typeface="Garamond"/>
                <a:cs typeface="Garamond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Garamond"/>
                <a:cs typeface="Garamond"/>
              </a:rPr>
              <a:t>Year 2 (6-7 </a:t>
            </a:r>
            <a:r>
              <a:rPr lang="en-GB" sz="2400" b="1" dirty="0" err="1" smtClean="0">
                <a:latin typeface="Garamond"/>
                <a:cs typeface="Garamond"/>
              </a:rPr>
              <a:t>yrs</a:t>
            </a:r>
            <a:r>
              <a:rPr lang="en-GB" sz="24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 smtClean="0">
                <a:latin typeface="Garamond"/>
                <a:cs typeface="Garamond"/>
              </a:rPr>
              <a:t>I </a:t>
            </a:r>
            <a:r>
              <a:rPr lang="en-US" sz="2200" dirty="0">
                <a:latin typeface="Garamond"/>
                <a:cs typeface="Garamond"/>
              </a:rPr>
              <a:t>am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writing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to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express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my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opposition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to the article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regarding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“teenage </a:t>
            </a:r>
            <a:r>
              <a:rPr lang="en-US" sz="2200" dirty="0" err="1">
                <a:latin typeface="Garamond"/>
                <a:cs typeface="Garamond"/>
              </a:rPr>
              <a:t>tearaways</a:t>
            </a:r>
            <a:r>
              <a:rPr lang="en-US" sz="2200" dirty="0">
                <a:latin typeface="Garamond"/>
                <a:cs typeface="Garamond"/>
              </a:rPr>
              <a:t>” which was recently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published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in your newspaper</a:t>
            </a:r>
            <a:r>
              <a:rPr lang="en-US" sz="2200" dirty="0" smtClean="0">
                <a:latin typeface="Garamond"/>
                <a:cs typeface="Garamond"/>
              </a:rPr>
              <a:t>.  I </a:t>
            </a:r>
            <a:r>
              <a:rPr lang="en-US" sz="2200" dirty="0">
                <a:latin typeface="Garamond"/>
                <a:cs typeface="Garamond"/>
              </a:rPr>
              <a:t>could not help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but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notice</a:t>
            </a:r>
            <a:r>
              <a:rPr lang="en-US" sz="2200" dirty="0">
                <a:latin typeface="Garamond"/>
                <a:cs typeface="Garamond"/>
              </a:rPr>
              <a:t> the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considerable bias </a:t>
            </a:r>
            <a:r>
              <a:rPr lang="en-US" sz="2200" dirty="0">
                <a:latin typeface="Garamond"/>
                <a:cs typeface="Garamond"/>
              </a:rPr>
              <a:t>in the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article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but I read on, only to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witness</a:t>
            </a:r>
            <a:r>
              <a:rPr lang="en-US" sz="22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</a:rPr>
              <a:t>your reporter </a:t>
            </a:r>
            <a:r>
              <a:rPr lang="en-US" sz="2200" dirty="0">
                <a:solidFill>
                  <a:srgbClr val="000000"/>
                </a:solidFill>
                <a:latin typeface="Garamond"/>
                <a:cs typeface="Garamond"/>
              </a:rPr>
              <a:t>put </a:t>
            </a:r>
            <a:r>
              <a:rPr lang="en-US" sz="2200" dirty="0">
                <a:latin typeface="Garamond"/>
                <a:cs typeface="Garamond"/>
              </a:rPr>
              <a:t>words into your readers’ mouths sentence, after sentence, after sentence.</a:t>
            </a:r>
          </a:p>
          <a:p>
            <a:pPr marL="0" indent="0" algn="r"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200" b="1" dirty="0" smtClean="0">
                <a:latin typeface="Garamond"/>
                <a:cs typeface="Garamond"/>
              </a:rPr>
              <a:t>Year 11 (15-16 </a:t>
            </a:r>
            <a:r>
              <a:rPr lang="en-GB" sz="2200" b="1" dirty="0" err="1" smtClean="0">
                <a:latin typeface="Garamond"/>
                <a:cs typeface="Garamond"/>
              </a:rPr>
              <a:t>yrs</a:t>
            </a:r>
            <a:r>
              <a:rPr lang="en-GB" sz="22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Lexis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8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O</a:t>
            </a:r>
            <a:r>
              <a:rPr lang="en-US" sz="2200" dirty="0" smtClean="0">
                <a:latin typeface="Garamond"/>
                <a:cs typeface="Garamond"/>
              </a:rPr>
              <a:t>ne </a:t>
            </a:r>
            <a:r>
              <a:rPr lang="en-US" sz="2200" dirty="0">
                <a:latin typeface="Garamond"/>
                <a:cs typeface="Garamond"/>
              </a:rPr>
              <a:t>time ago there was a </a:t>
            </a:r>
            <a:r>
              <a:rPr lang="en-US" sz="2200" dirty="0" smtClean="0">
                <a:latin typeface="Garamond"/>
                <a:cs typeface="Garamond"/>
              </a:rPr>
              <a:t>king called </a:t>
            </a:r>
            <a:r>
              <a:rPr lang="en-US" sz="2200" dirty="0" smtClean="0">
                <a:latin typeface="Garamond"/>
                <a:cs typeface="Garamond"/>
              </a:rPr>
              <a:t>King </a:t>
            </a:r>
            <a:r>
              <a:rPr lang="en-US" sz="2200" dirty="0">
                <a:latin typeface="Garamond"/>
                <a:cs typeface="Garamond"/>
              </a:rPr>
              <a:t>J</a:t>
            </a:r>
            <a:r>
              <a:rPr lang="en-US" sz="2200" dirty="0" smtClean="0">
                <a:latin typeface="Garamond"/>
                <a:cs typeface="Garamond"/>
              </a:rPr>
              <a:t>ames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First</a:t>
            </a:r>
            <a:r>
              <a:rPr lang="en-US" sz="2200" dirty="0">
                <a:latin typeface="Garamond"/>
                <a:cs typeface="Garamond"/>
              </a:rPr>
              <a:t>.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 </a:t>
            </a:r>
            <a:r>
              <a:rPr lang="en-US" sz="2200" dirty="0" smtClean="0">
                <a:latin typeface="Garamond"/>
                <a:cs typeface="Garamond"/>
              </a:rPr>
              <a:t>did </a:t>
            </a:r>
            <a:r>
              <a:rPr lang="en-US" sz="2200" dirty="0">
                <a:latin typeface="Garamond"/>
                <a:cs typeface="Garamond"/>
              </a:rPr>
              <a:t>not like him.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And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there was a bad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man called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Guy </a:t>
            </a: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Fawkes</a:t>
            </a:r>
            <a:r>
              <a:rPr lang="en-US" sz="2200" dirty="0" smtClean="0">
                <a:latin typeface="Garamond"/>
                <a:cs typeface="Garamond"/>
              </a:rPr>
              <a:t>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 smtClean="0">
                <a:latin typeface="Garamond"/>
                <a:cs typeface="Garamond"/>
              </a:rPr>
              <a:t>wanted to blow </a:t>
            </a:r>
            <a:r>
              <a:rPr lang="en-US" sz="2200" dirty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Houses </a:t>
            </a:r>
            <a:r>
              <a:rPr lang="en-US" sz="2200" dirty="0">
                <a:latin typeface="Garamond"/>
                <a:cs typeface="Garamond"/>
              </a:rPr>
              <a:t>of </a:t>
            </a:r>
            <a:r>
              <a:rPr lang="en-US" sz="2200" dirty="0">
                <a:latin typeface="Garamond"/>
                <a:cs typeface="Garamond"/>
              </a:rPr>
              <a:t>P</a:t>
            </a:r>
            <a:r>
              <a:rPr lang="en-US" sz="2200" dirty="0" smtClean="0">
                <a:latin typeface="Garamond"/>
                <a:cs typeface="Garamond"/>
              </a:rPr>
              <a:t>arliament.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 smtClean="0">
                <a:latin typeface="Garamond"/>
                <a:cs typeface="Garamond"/>
              </a:rPr>
              <a:t>wanted to kill the king </a:t>
            </a:r>
            <a:r>
              <a:rPr lang="en-US" sz="2200" dirty="0" smtClean="0">
                <a:latin typeface="Garamond"/>
                <a:cs typeface="Garamond"/>
              </a:rPr>
              <a:t>too, as </a:t>
            </a:r>
            <a:r>
              <a:rPr lang="en-US" sz="2200" dirty="0">
                <a:latin typeface="Garamond"/>
                <a:cs typeface="Garamond"/>
              </a:rPr>
              <a:t>well as </a:t>
            </a:r>
            <a:r>
              <a:rPr lang="en-US" sz="2200" dirty="0" smtClean="0">
                <a:latin typeface="Garamond"/>
                <a:cs typeface="Garamond"/>
              </a:rPr>
              <a:t>the </a:t>
            </a:r>
            <a:r>
              <a:rPr lang="en-US" sz="2200" dirty="0" smtClean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atholics. </a:t>
            </a:r>
            <a:r>
              <a:rPr lang="en-US" sz="2200" dirty="0">
                <a:latin typeface="Garamond"/>
                <a:cs typeface="Garamond"/>
              </a:rPr>
              <a:t>H</a:t>
            </a:r>
            <a:r>
              <a:rPr lang="en-US" sz="2200" dirty="0" smtClean="0">
                <a:latin typeface="Garamond"/>
                <a:cs typeface="Garamond"/>
              </a:rPr>
              <a:t>e </a:t>
            </a:r>
            <a:r>
              <a:rPr lang="en-US" sz="2200" dirty="0">
                <a:latin typeface="Garamond"/>
                <a:cs typeface="Garamond"/>
              </a:rPr>
              <a:t>hid </a:t>
            </a:r>
            <a:r>
              <a:rPr lang="en-US" sz="2200" dirty="0" smtClean="0">
                <a:latin typeface="Garamond"/>
                <a:cs typeface="Garamond"/>
              </a:rPr>
              <a:t>36 barrels of gun powder and </a:t>
            </a:r>
            <a:r>
              <a:rPr lang="en-US" sz="2200" dirty="0">
                <a:latin typeface="Garamond"/>
                <a:cs typeface="Garamond"/>
              </a:rPr>
              <a:t>he hid it. Robert </a:t>
            </a:r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atesby </a:t>
            </a:r>
            <a:r>
              <a:rPr lang="en-US" sz="2200" dirty="0">
                <a:latin typeface="Garamond"/>
                <a:cs typeface="Garamond"/>
              </a:rPr>
              <a:t>sent a letter to the king</a:t>
            </a:r>
            <a:r>
              <a:rPr lang="en-US" sz="2200" dirty="0" smtClean="0">
                <a:latin typeface="Garamond"/>
                <a:cs typeface="Garamond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Garamond"/>
                <a:cs typeface="Garamond"/>
              </a:rPr>
              <a:t>Year 2 (6-7 </a:t>
            </a:r>
            <a:r>
              <a:rPr lang="en-GB" sz="2400" b="1" dirty="0" err="1" smtClean="0">
                <a:latin typeface="Garamond"/>
                <a:cs typeface="Garamond"/>
              </a:rPr>
              <a:t>yrs</a:t>
            </a:r>
            <a:r>
              <a:rPr lang="en-GB" sz="24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 smtClean="0">
                <a:solidFill>
                  <a:srgbClr val="3366FF"/>
                </a:solidFill>
                <a:latin typeface="Garamond"/>
                <a:cs typeface="Garamond"/>
              </a:rPr>
              <a:t>I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am writing to express </a:t>
            </a:r>
            <a:r>
              <a:rPr lang="en-US" sz="2200" dirty="0">
                <a:latin typeface="Garamond"/>
                <a:cs typeface="Garamond"/>
              </a:rPr>
              <a:t>my opposition to the article regarding “teenage </a:t>
            </a:r>
            <a:r>
              <a:rPr lang="en-US" sz="2200" dirty="0" err="1">
                <a:latin typeface="Garamond"/>
                <a:cs typeface="Garamond"/>
              </a:rPr>
              <a:t>tearaways</a:t>
            </a:r>
            <a:r>
              <a:rPr lang="en-US" sz="2200" dirty="0">
                <a:latin typeface="Garamond"/>
                <a:cs typeface="Garamond"/>
              </a:rPr>
              <a:t>” which was recently published in your newspaper</a:t>
            </a:r>
            <a:r>
              <a:rPr lang="en-US" sz="2200" dirty="0" smtClean="0">
                <a:latin typeface="Garamond"/>
                <a:cs typeface="Garamond"/>
              </a:rPr>
              <a:t>.  I </a:t>
            </a:r>
            <a:r>
              <a:rPr lang="en-US" sz="2200" dirty="0">
                <a:latin typeface="Garamond"/>
                <a:cs typeface="Garamond"/>
              </a:rPr>
              <a:t>could not help but notice the considerable bias in the article but I read on, only to witness your reporter </a:t>
            </a:r>
            <a:r>
              <a:rPr lang="en-US" sz="2200" dirty="0">
                <a:solidFill>
                  <a:srgbClr val="3366FF"/>
                </a:solidFill>
                <a:latin typeface="Garamond"/>
                <a:cs typeface="Garamond"/>
              </a:rPr>
              <a:t>put </a:t>
            </a:r>
            <a:r>
              <a:rPr lang="en-US" sz="2200" dirty="0">
                <a:latin typeface="Garamond"/>
                <a:cs typeface="Garamond"/>
              </a:rPr>
              <a:t>words into your readers’ mouths sentence, after sentence, after sentence.</a:t>
            </a:r>
          </a:p>
          <a:p>
            <a:pPr marL="0" indent="0" algn="r">
              <a:buNone/>
            </a:pPr>
            <a:endParaRPr lang="en-US" sz="22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GB" sz="2200" b="1" dirty="0" smtClean="0">
                <a:latin typeface="Garamond"/>
                <a:cs typeface="Garamond"/>
              </a:rPr>
              <a:t>Year 11 (15-16 </a:t>
            </a:r>
            <a:r>
              <a:rPr lang="en-GB" sz="2200" b="1" dirty="0" err="1" smtClean="0">
                <a:latin typeface="Garamond"/>
                <a:cs typeface="Garamond"/>
              </a:rPr>
              <a:t>yrs</a:t>
            </a:r>
            <a:r>
              <a:rPr lang="en-GB" sz="2200" b="1" dirty="0" smtClean="0">
                <a:latin typeface="Garamond"/>
                <a:cs typeface="Garamond"/>
              </a:rPr>
              <a:t>)</a:t>
            </a: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Systematic </a:t>
            </a:r>
            <a:r>
              <a:rPr lang="en-US" sz="2400" dirty="0" smtClean="0">
                <a:latin typeface="Garamond"/>
                <a:cs typeface="Garamond"/>
              </a:rPr>
              <a:t>literature review</a:t>
            </a:r>
          </a:p>
          <a:p>
            <a:pPr algn="just">
              <a:spcAft>
                <a:spcPts val="1800"/>
              </a:spcAft>
              <a:buFont typeface="Wingdings" charset="2"/>
              <a:buChar char="§"/>
            </a:pPr>
            <a:r>
              <a:rPr lang="en-GB" sz="2400" dirty="0">
                <a:latin typeface="Garamond"/>
                <a:cs typeface="Garamond"/>
              </a:rPr>
              <a:t>8,058 initial texts</a:t>
            </a:r>
          </a:p>
          <a:p>
            <a:pPr algn="just">
              <a:spcAft>
                <a:spcPts val="1800"/>
              </a:spcAft>
              <a:buFont typeface="Wingdings" charset="2"/>
              <a:buChar char="§"/>
            </a:pPr>
            <a:r>
              <a:rPr lang="en-GB" sz="2400" dirty="0">
                <a:latin typeface="Garamond"/>
                <a:cs typeface="Garamond"/>
              </a:rPr>
              <a:t>468 final texts</a:t>
            </a:r>
          </a:p>
          <a:p>
            <a:pPr algn="just">
              <a:spcAft>
                <a:spcPts val="1800"/>
              </a:spcAft>
              <a:buFont typeface="Wingdings" charset="2"/>
              <a:buChar char="§"/>
            </a:pPr>
            <a:r>
              <a:rPr lang="en-GB" sz="2400" dirty="0">
                <a:latin typeface="Garamond"/>
                <a:cs typeface="Garamond"/>
              </a:rPr>
              <a:t>658 “supplementary” </a:t>
            </a:r>
            <a:r>
              <a:rPr lang="en-GB" sz="2400" dirty="0" smtClean="0">
                <a:latin typeface="Garamond"/>
                <a:cs typeface="Garamond"/>
              </a:rPr>
              <a:t>texts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Not quite complete but general picture </a:t>
            </a:r>
            <a:r>
              <a:rPr lang="en-US" sz="2400" dirty="0" smtClean="0">
                <a:latin typeface="Garamond"/>
                <a:cs typeface="Garamond"/>
              </a:rPr>
              <a:t>clear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(Not simply that doing a review is a total pain)</a:t>
            </a: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8125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PLENTY OF INDIVIDUAL FINDINGS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Phrase Level</a:t>
            </a:r>
            <a:endParaRPr lang="en-US" sz="2200" b="1" dirty="0">
              <a:latin typeface="Garamond"/>
              <a:cs typeface="Garamond"/>
            </a:endParaRPr>
          </a:p>
          <a:p>
            <a:pPr lvl="2"/>
            <a:r>
              <a:rPr lang="en-US" sz="2200" dirty="0" smtClean="0">
                <a:latin typeface="Garamond"/>
                <a:cs typeface="Garamond"/>
              </a:rPr>
              <a:t>NP </a:t>
            </a:r>
            <a:r>
              <a:rPr lang="en-US" sz="2200" dirty="0">
                <a:latin typeface="Garamond"/>
                <a:cs typeface="Garamond"/>
              </a:rPr>
              <a:t>Structure (type and # of modifications)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AGE 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  <a:sym typeface="Wingdings"/>
              </a:rPr>
              <a:t> </a:t>
            </a:r>
            <a:r>
              <a:rPr lang="en-US" sz="2200" dirty="0">
                <a:latin typeface="Garamond"/>
                <a:cs typeface="Garamond"/>
              </a:rPr>
              <a:t>(</a:t>
            </a:r>
            <a:r>
              <a:rPr lang="en-US" sz="2200" dirty="0" err="1">
                <a:latin typeface="Garamond"/>
                <a:cs typeface="Garamond"/>
              </a:rPr>
              <a:t>Crossley</a:t>
            </a:r>
            <a:r>
              <a:rPr lang="en-US" sz="2200" dirty="0">
                <a:latin typeface="Garamond"/>
                <a:cs typeface="Garamond"/>
              </a:rPr>
              <a:t> et al. 2011; </a:t>
            </a:r>
            <a:r>
              <a:rPr lang="en-US" sz="2200" dirty="0" err="1" smtClean="0">
                <a:latin typeface="Garamond"/>
                <a:cs typeface="Garamond"/>
              </a:rPr>
              <a:t>Ravid</a:t>
            </a:r>
            <a:r>
              <a:rPr lang="en-US" sz="2200" dirty="0" smtClean="0">
                <a:latin typeface="Garamond"/>
                <a:cs typeface="Garamond"/>
              </a:rPr>
              <a:t> &amp; Berman, </a:t>
            </a:r>
            <a:r>
              <a:rPr lang="en-US" sz="2200" dirty="0">
                <a:latin typeface="Garamond"/>
                <a:cs typeface="Garamond"/>
              </a:rPr>
              <a:t>2010)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QUAL 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</a:t>
            </a:r>
            <a:r>
              <a:rPr lang="en-US" sz="2200" dirty="0">
                <a:latin typeface="Garamond"/>
                <a:cs typeface="Garamond"/>
              </a:rPr>
              <a:t> </a:t>
            </a:r>
            <a:r>
              <a:rPr lang="en-US" sz="2200" dirty="0">
                <a:latin typeface="Garamond"/>
                <a:cs typeface="Garamond"/>
                <a:sym typeface="Wingdings"/>
              </a:rPr>
              <a:t>(</a:t>
            </a:r>
            <a:r>
              <a:rPr lang="en-US" sz="2200" dirty="0" err="1" smtClean="0">
                <a:latin typeface="Garamond"/>
                <a:cs typeface="Garamond"/>
                <a:sym typeface="Wingdings"/>
              </a:rPr>
              <a:t>Olinghouse</a:t>
            </a:r>
            <a:r>
              <a:rPr lang="en-US" sz="2200" dirty="0" smtClean="0">
                <a:latin typeface="Garamond"/>
                <a:cs typeface="Garamond"/>
                <a:sym typeface="Wingdings"/>
              </a:rPr>
              <a:t> &amp; Wilson</a:t>
            </a:r>
            <a:r>
              <a:rPr lang="en-US" sz="2200" dirty="0">
                <a:latin typeface="Garamond"/>
                <a:cs typeface="Garamond"/>
                <a:sym typeface="Wingdings"/>
              </a:rPr>
              <a:t>, 2013)</a:t>
            </a:r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4613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Mapping the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PLENTY OF INDIVIDUAL FINDINGS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latin typeface="Garamond"/>
                <a:cs typeface="Garamond"/>
              </a:rPr>
              <a:t>Clause Level</a:t>
            </a:r>
            <a:endParaRPr lang="en-US" sz="2200" b="1" dirty="0">
              <a:latin typeface="Garamond"/>
              <a:cs typeface="Garamond"/>
            </a:endParaRPr>
          </a:p>
          <a:p>
            <a:pPr lvl="2"/>
            <a:r>
              <a:rPr lang="en-US" sz="2200" dirty="0">
                <a:latin typeface="Garamond"/>
                <a:cs typeface="Garamond"/>
              </a:rPr>
              <a:t># Coordinated </a:t>
            </a:r>
            <a:r>
              <a:rPr lang="en-US" sz="2200" dirty="0" smtClean="0">
                <a:latin typeface="Garamond"/>
                <a:cs typeface="Garamond"/>
              </a:rPr>
              <a:t>Clauses</a:t>
            </a:r>
            <a:endParaRPr lang="en-US" sz="2200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latin typeface="Garamond"/>
                <a:cs typeface="Garamond"/>
              </a:rPr>
              <a:t>				AGE </a:t>
            </a:r>
            <a:r>
              <a:rPr lang="en-US" sz="2200" dirty="0">
                <a:latin typeface="Garamond"/>
                <a:ea typeface="Wingdings"/>
                <a:cs typeface="Garamond"/>
                <a:sym typeface="Wingdings"/>
              </a:rPr>
              <a:t></a:t>
            </a:r>
            <a:r>
              <a:rPr lang="en-US" sz="2200" dirty="0">
                <a:latin typeface="Garamond"/>
                <a:cs typeface="Garamond"/>
                <a:sym typeface="Wingdings"/>
              </a:rPr>
              <a:t> (Veal, 1974</a:t>
            </a:r>
            <a:r>
              <a:rPr lang="en-US" sz="2200" dirty="0" smtClean="0">
                <a:latin typeface="Garamond"/>
                <a:cs typeface="Garamond"/>
                <a:sym typeface="Wingdings"/>
              </a:rPr>
              <a:t>)	</a:t>
            </a:r>
            <a:endParaRPr lang="en-US" sz="2200" dirty="0" smtClean="0">
              <a:latin typeface="Garamond"/>
              <a:cs typeface="Garamond"/>
            </a:endParaRPr>
          </a:p>
          <a:p>
            <a:pPr lvl="2"/>
            <a:r>
              <a:rPr lang="en-US" sz="2200" dirty="0" smtClean="0">
                <a:latin typeface="Garamond"/>
                <a:cs typeface="Garamond"/>
              </a:rPr>
              <a:t># </a:t>
            </a:r>
            <a:r>
              <a:rPr lang="en-US" sz="2200" dirty="0">
                <a:latin typeface="Garamond"/>
                <a:cs typeface="Garamond"/>
              </a:rPr>
              <a:t>Relative Clauses</a:t>
            </a:r>
          </a:p>
          <a:p>
            <a:pPr marL="0" indent="0">
              <a:buNone/>
            </a:pPr>
            <a:r>
              <a:rPr lang="en-US" sz="2200" dirty="0">
                <a:latin typeface="Garamond"/>
                <a:cs typeface="Garamond"/>
              </a:rPr>
              <a:t>				</a:t>
            </a:r>
            <a:r>
              <a:rPr lang="en-US" sz="2200" dirty="0" smtClean="0">
                <a:latin typeface="Garamond"/>
                <a:cs typeface="Garamond"/>
              </a:rPr>
              <a:t>QUAL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(G&amp;F, 1970)</a:t>
            </a:r>
            <a:endParaRPr lang="en-US" sz="22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Aft>
                <a:spcPts val="2400"/>
              </a:spcAft>
              <a:buNone/>
            </a:pPr>
            <a:endParaRPr lang="en-US" sz="2200" b="1" u="sng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697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1168</Words>
  <Application>Microsoft Macintosh PowerPoint</Application>
  <PresentationFormat>On-screen Show (4:3)</PresentationFormat>
  <Paragraphs>186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Grammar of School-Age Writing:  What do we Already  (Think we Maybe (Don't))  Know?   Mark Brenchley</vt:lpstr>
      <vt:lpstr>The Grammatical Basis of  Writing Development</vt:lpstr>
      <vt:lpstr>PowerPoint Presentation</vt:lpstr>
      <vt:lpstr>Repetition</vt:lpstr>
      <vt:lpstr>Lexis</vt:lpstr>
      <vt:lpstr>PowerPoint Presentation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Mapping the Terrain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Grammatical Development in Student Writing: A Systematic Review</dc:title>
  <dc:creator>Mark Brenchley</dc:creator>
  <cp:lastModifiedBy>Mark Brenchley</cp:lastModifiedBy>
  <cp:revision>744</cp:revision>
  <dcterms:created xsi:type="dcterms:W3CDTF">2016-08-05T09:46:26Z</dcterms:created>
  <dcterms:modified xsi:type="dcterms:W3CDTF">2017-03-17T05:50:15Z</dcterms:modified>
</cp:coreProperties>
</file>