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0"/>
  </p:notesMasterIdLst>
  <p:handoutMasterIdLst>
    <p:handoutMasterId r:id="rId11"/>
  </p:handoutMasterIdLst>
  <p:sldIdLst>
    <p:sldId id="261" r:id="rId2"/>
    <p:sldId id="481" r:id="rId3"/>
    <p:sldId id="574" r:id="rId4"/>
    <p:sldId id="626" r:id="rId5"/>
    <p:sldId id="624" r:id="rId6"/>
    <p:sldId id="621" r:id="rId7"/>
    <p:sldId id="625" r:id="rId8"/>
    <p:sldId id="610" r:id="rId9"/>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C37A"/>
    <a:srgbClr val="384A94"/>
    <a:srgbClr val="D5D5FF"/>
    <a:srgbClr val="CCECFF"/>
    <a:srgbClr val="EFF9FF"/>
    <a:srgbClr val="D5EFFF"/>
    <a:srgbClr val="FFFFCC"/>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2165" autoAdjust="0"/>
  </p:normalViewPr>
  <p:slideViewPr>
    <p:cSldViewPr>
      <p:cViewPr varScale="1">
        <p:scale>
          <a:sx n="45" d="100"/>
          <a:sy n="45" d="100"/>
        </p:scale>
        <p:origin x="1325" y="29"/>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text examples and discussion in this presentation concentrate on the penultimate bullet point – revealing characters through their inner reflections. You can place this focus in the wider context of how writers create characters in narrative.</a:t>
            </a:r>
          </a:p>
        </p:txBody>
      </p:sp>
      <p:sp>
        <p:nvSpPr>
          <p:cNvPr id="4" name="Slide Number Placeholder 3"/>
          <p:cNvSpPr>
            <a:spLocks noGrp="1"/>
          </p:cNvSpPr>
          <p:nvPr>
            <p:ph type="sldNum" sz="quarter" idx="5"/>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2894936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Remind students of the writing context of creating characters in narrative, and the particular focus on revealing a character through their inner reflections.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In discussing the opening three paragraphs, you might invite comparisons with other openings to novels and </a:t>
            </a:r>
            <a:r>
              <a:rPr lang="en-GB"/>
              <a:t>remind them of some </a:t>
            </a:r>
            <a:r>
              <a:rPr lang="en-GB" dirty="0"/>
              <a:t>of the choices available to writers, for example beginning with dialogue or description of a setting or an action scene. Note that this novel begins with the character’s inner reflections, so that we have to make inferences about Tommo from the thoughts and feelings he reveals to us. To make the point clearer, you could ask students how this opening might be approached in a film version of the book, where it’s more difficult to show a character’s inner thoughts. Would Tommo speak aloud directly to camera? Would his thoughts and feelings be spoken as a voiceover against a background of war scenes or scenes from his childhood?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The next slides look in more detail at use of first person, present tense and thinking/reflecting verbs, but initial discussion might mention:</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dirty="0"/>
              <a:t>how little external factual information is provided: we know that Tommo is aged 18, that he is staying awake all night and that he is on his own; that he actively wants to recall memories from the past 18 years – but we don’t yet know why;</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dirty="0"/>
              <a:t>how we can infer something about his character from his thoughts and feelings, and empathise with him, e.g. he seems very determined to stay awake and remember the past in as much detail as he can; that he is anxious not to waste any time in the night ahead; that he feels life is precious; that he may be frightened about what the dawn will bring.  </a:t>
            </a:r>
          </a:p>
        </p:txBody>
      </p:sp>
      <p:sp>
        <p:nvSpPr>
          <p:cNvPr id="4" name="Slide Number Placeholder 3"/>
          <p:cNvSpPr>
            <a:spLocks noGrp="1"/>
          </p:cNvSpPr>
          <p:nvPr>
            <p:ph type="sldNum" sz="quarter" idx="5"/>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1477712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Remind students of the writing context of creating characters in narrative, and the particular focus on revealing a character through their inner reflections. Which choices do they think work best for this?</a:t>
            </a:r>
          </a:p>
          <a:p>
            <a:r>
              <a:rPr lang="en-GB" dirty="0"/>
              <a:t>In discussing use of first person voice, you could point out advantages:</a:t>
            </a:r>
          </a:p>
          <a:p>
            <a:pPr marL="171450" indent="-171450">
              <a:buFont typeface="Wingdings" panose="05000000000000000000" pitchFamily="2" charset="2"/>
              <a:buChar char="§"/>
            </a:pPr>
            <a:r>
              <a:rPr lang="en-GB" dirty="0"/>
              <a:t>the character (Tommo) is narrating events from his own unique perspective or viewpoint which helps us to relate to his feelings and experiences, empathise with him and trust what he is telling us; the personal voice is very direct and draws us into his story</a:t>
            </a:r>
          </a:p>
          <a:p>
            <a:pPr marL="0" indent="0">
              <a:buFont typeface="Wingdings" panose="05000000000000000000" pitchFamily="2" charset="2"/>
              <a:buNone/>
            </a:pPr>
            <a:r>
              <a:rPr lang="en-GB" dirty="0"/>
              <a:t>However:</a:t>
            </a:r>
          </a:p>
          <a:p>
            <a:pPr marL="171450" indent="-171450">
              <a:buFont typeface="Arial" panose="020B0604020202020204" pitchFamily="34" charset="0"/>
              <a:buChar char="•"/>
            </a:pPr>
            <a:r>
              <a:rPr lang="en-GB" dirty="0"/>
              <a:t>we only have his limited viewpoint and he may not remember events correctly or he may not tell them truthfully </a:t>
            </a:r>
          </a:p>
          <a:p>
            <a:pPr marL="171450" indent="-1714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You could model with students the effects of changing first to third person and perhaps replacing some of the pronouns with a Proper Noun e.g. ‘They’ve gone now and Tommo is alone at last. He has the whole of the night ahead of him and he won’t waste a single moment of it. He shan’t sleep it away. He won’t dream it away either. He mustn’t, because every moment of it will be far too precious….’</a:t>
            </a:r>
          </a:p>
          <a:p>
            <a:r>
              <a:rPr lang="en-GB" dirty="0"/>
              <a:t>Encourage students to be as specific as they can about how these changes alter the reader’s view of the story and relationship with the character, perhaps in terms of what is lost and what is gained by the changes e.g. we might lose the sense of the narrator sharing their personal story directly with us, but we might gain a sense of a broader perspective, the viewpoint of an omniscient narrator who might reveal more about Tommo than Tommo himself might tell us.</a:t>
            </a:r>
          </a:p>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3825609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dirty="0"/>
              <a:t>Remind students of the writing context of creating characters in narrative, and the particular focus on revealing a character through their inner reflections. Which choices do they think work best for this?</a:t>
            </a:r>
          </a:p>
          <a:p>
            <a:pPr marL="0" indent="0">
              <a:buFont typeface="Arial" panose="020B0604020202020204" pitchFamily="34" charset="0"/>
              <a:buNone/>
            </a:pPr>
            <a:r>
              <a:rPr lang="en-GB" dirty="0"/>
              <a:t>In discussing use of present tense, you could point out the advantages of:</a:t>
            </a:r>
          </a:p>
          <a:p>
            <a:pPr marL="171450" indent="-171450">
              <a:buFont typeface="Arial" panose="020B0604020202020204" pitchFamily="34" charset="0"/>
              <a:buChar char="•"/>
            </a:pPr>
            <a:r>
              <a:rPr lang="en-GB" dirty="0"/>
              <a:t>telling the story in real time, making it seem more immediate and dramatic</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dirty="0"/>
              <a:t>the nuances of timescale that are possible within predominant use of the present tense e.g. in this opening, the focus is on the present (e.g. ‘I am’; ‘I have’) but incorporates the future (e.g. ‘I won’t waste’; ‘it will be’) and includes the past (‘I’ve had’). In three short paragraphs, Tommo alludes to past events: ‘I want to try to remember everything, just as it was, just as it happened’, and also anticipates the future (he wants the night to seem as long as possible since his brother Charlie will be shot at dawn, having been found guilty of desertion and cowardice).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However:</a:t>
            </a:r>
          </a:p>
          <a:p>
            <a:pPr marL="171450" indent="-171450">
              <a:buFont typeface="Arial" panose="020B0604020202020204" pitchFamily="34" charset="0"/>
              <a:buChar char="•"/>
            </a:pPr>
            <a:r>
              <a:rPr lang="en-GB" dirty="0"/>
              <a:t>Very few narratives are written as they unfold, in ‘stream of consciousness’ style as this sounds quite unnatural. Present tense narration needs to be handled confidently to keep it flexible enough to accommodate different timescales; this often means using complex verb phrases rather than the simple present tense (e.g. present continuous or progressive: ‘Charlie </a:t>
            </a:r>
            <a:r>
              <a:rPr lang="en-GB" u="sng" dirty="0"/>
              <a:t>is taking </a:t>
            </a:r>
            <a:r>
              <a:rPr lang="en-GB" dirty="0"/>
              <a:t>me by the hand’ or present perfect: ‘I </a:t>
            </a:r>
            <a:r>
              <a:rPr lang="en-GB" u="sng" dirty="0"/>
              <a:t>have had </a:t>
            </a:r>
            <a:r>
              <a:rPr lang="en-GB" dirty="0"/>
              <a:t>nearly eighteen years’; ‘or a mix within the same sentence </a:t>
            </a:r>
            <a:r>
              <a:rPr lang="en-GB" dirty="0" err="1"/>
              <a:t>e.g</a:t>
            </a:r>
            <a:r>
              <a:rPr lang="en-GB" dirty="0"/>
              <a:t>  ‘I </a:t>
            </a:r>
            <a:r>
              <a:rPr lang="en-GB" u="sng" dirty="0"/>
              <a:t>have never worn </a:t>
            </a:r>
            <a:r>
              <a:rPr lang="en-GB" dirty="0"/>
              <a:t>a collar before and it </a:t>
            </a:r>
            <a:r>
              <a:rPr lang="en-GB" u="sng" dirty="0"/>
              <a:t>is choking </a:t>
            </a:r>
            <a:r>
              <a:rPr lang="en-GB" dirty="0"/>
              <a:t>me.’</a:t>
            </a:r>
          </a:p>
          <a:p>
            <a:r>
              <a:rPr lang="en-GB" dirty="0"/>
              <a:t>You could model with students something of this complexity by experimenting with effects of changing present to past tense e.g.</a:t>
            </a:r>
          </a:p>
          <a:p>
            <a:r>
              <a:rPr lang="en-GB" dirty="0"/>
              <a:t>‘They had gone now and I was alone at last. I had the whole of the night ahead of me and I wouldn’t waste a single moment of it…I wanted to try to remember everything, just as it was, just as it happened. I’d had eighteen years of yesterdays and tomorrows….’ Encourage students to be as specific as they can about how these changes alter the reader’s view of the story and relationship with the character, perhaps in terms of what is lost and what is gained by the changes e.g. we might lose the sense of immediacy of events unfolding as they are told to us, but we might gain a stronger sense of reflection over time, of the character looking back to events that happened a longer time ago. Past tense narratives are more common than present tense ones and hence might sound more natural.</a:t>
            </a:r>
          </a:p>
        </p:txBody>
      </p:sp>
      <p:sp>
        <p:nvSpPr>
          <p:cNvPr id="4" name="Slide Number Placeholder 3"/>
          <p:cNvSpPr>
            <a:spLocks noGrp="1"/>
          </p:cNvSpPr>
          <p:nvPr>
            <p:ph type="sldNum" sz="quarter" idx="5"/>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2692990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dirty="0"/>
              <a:t>Remind students of the writing context of creating characters in narrative, and the particular focus on revealing a character through their inner reflections. Which choices do they think work best for this?</a:t>
            </a:r>
          </a:p>
          <a:p>
            <a:pPr marL="0" indent="0">
              <a:buFont typeface="Arial" panose="020B0604020202020204" pitchFamily="34" charset="0"/>
              <a:buNone/>
            </a:pPr>
            <a:r>
              <a:rPr lang="en-GB" dirty="0"/>
              <a:t>In discussing verb choices, you could point out:</a:t>
            </a:r>
          </a:p>
          <a:p>
            <a:pPr marL="171450" indent="-171450">
              <a:buFont typeface="Arial" panose="020B0604020202020204" pitchFamily="34" charset="0"/>
              <a:buChar char="•"/>
            </a:pPr>
            <a:r>
              <a:rPr lang="en-GB" dirty="0"/>
              <a:t>the number of modal verbs and how these reflect the sense of honour and duty that Tommo feels in remembering life with his brother. You could note the strength of ‘will’, ‘won’t’, ‘must’, ‘mustn’t’, perhaps by substituting with less ‘definite’ choices such as ‘might’,  ‘may’ or ‘could’ </a:t>
            </a:r>
          </a:p>
          <a:p>
            <a:pPr marL="171450" indent="-171450">
              <a:buFont typeface="Arial" panose="020B0604020202020204" pitchFamily="34" charset="0"/>
              <a:buChar char="•"/>
            </a:pPr>
            <a:r>
              <a:rPr lang="en-GB" dirty="0"/>
              <a:t>the deliberate repetition and patterning of verb phrases e.g. ‘won’t waste/shan’t sleep/won’t dream’ and ‘want to…’ that again suggest Tommo’s fervent determination to relive through memory the times spent with his brother </a:t>
            </a:r>
          </a:p>
          <a:p>
            <a:pPr marL="171450" indent="-171450">
              <a:buFont typeface="Arial" panose="020B0604020202020204" pitchFamily="34" charset="0"/>
              <a:buChar char="•"/>
            </a:pPr>
            <a:r>
              <a:rPr lang="en-GB" dirty="0"/>
              <a:t>the focus on ‘thinking and reflecting’ verbs such as ‘want’, ‘remember’, ‘feel’, ‘dream’, ‘try’ rather than more active verbs, so that the focus is on Tommo’s emotions, his love for his brother and his anxiety about what dawn will bring.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In order to evaluate the effectiveness of the repetition in this text, you could try substituting a wider range of thinking and reflecting verbs such as ‘imagine’, ‘wonder’, ‘know’, ‘realise’, ‘decide’, ‘think’, ‘see’. For example:</a:t>
            </a:r>
          </a:p>
          <a:p>
            <a:pPr marL="0" indent="0">
              <a:buFont typeface="Arial" panose="020B0604020202020204" pitchFamily="34" charset="0"/>
              <a:buNone/>
            </a:pPr>
            <a:r>
              <a:rPr lang="en-GB" dirty="0"/>
              <a:t>‘I think about the night ahead of me and decide not to waste a single moment of it. I realise I mustn’t sleep. I know I won’t dream it away. I must remember every single precious moment. I will imagine everything just as it was, just as it happened.’</a:t>
            </a:r>
          </a:p>
          <a:p>
            <a:pPr marL="0" indent="0">
              <a:buFont typeface="Arial" panose="020B0604020202020204" pitchFamily="34" charset="0"/>
              <a:buNone/>
            </a:pPr>
            <a:r>
              <a:rPr lang="en-GB" dirty="0"/>
              <a:t>Do these choices intensify the character’s emotions or is the repetition in the original more natural sounding and subtle?</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1886430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123801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754326"/>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Creating characters in narrative through inner reflections</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458" y="637305"/>
            <a:ext cx="8229600" cy="1129972"/>
          </a:xfrm>
        </p:spPr>
        <p:txBody>
          <a:bodyPr/>
          <a:lstStyle/>
          <a:p>
            <a:r>
              <a:rPr lang="en-GB" dirty="0">
                <a:effectLst>
                  <a:outerShdw blurRad="38100" dist="38100" dir="2700000" algn="tl">
                    <a:srgbClr val="000000">
                      <a:alpha val="43137"/>
                    </a:srgbClr>
                  </a:outerShdw>
                </a:effectLst>
              </a:rPr>
              <a:t>Creating Characters in Narrative</a:t>
            </a:r>
          </a:p>
        </p:txBody>
      </p:sp>
      <p:sp>
        <p:nvSpPr>
          <p:cNvPr id="3" name="Content Placeholder 2"/>
          <p:cNvSpPr>
            <a:spLocks noGrp="1"/>
          </p:cNvSpPr>
          <p:nvPr>
            <p:ph idx="1"/>
          </p:nvPr>
        </p:nvSpPr>
        <p:spPr/>
        <p:txBody>
          <a:bodyPr/>
          <a:lstStyle/>
          <a:p>
            <a:pPr indent="-257174">
              <a:lnSpc>
                <a:spcPts val="2400"/>
              </a:lnSpc>
              <a:spcBef>
                <a:spcPts val="0"/>
              </a:spcBef>
              <a:spcAft>
                <a:spcPts val="554"/>
              </a:spcAft>
              <a:buClrTx/>
              <a:buSzPct val="80000"/>
              <a:buFont typeface="Wingdings" panose="05000000000000000000" pitchFamily="2" charset="2"/>
              <a:buChar char="q"/>
            </a:pPr>
            <a:r>
              <a:rPr lang="en-GB" sz="1800" dirty="0">
                <a:solidFill>
                  <a:srgbClr val="FF0000"/>
                </a:solidFill>
              </a:rPr>
              <a:t>Show not tell: </a:t>
            </a:r>
            <a:r>
              <a:rPr lang="en-GB" sz="1800" dirty="0"/>
              <a:t>reveal your character through showing what they are like, not just telling the reader;</a:t>
            </a:r>
          </a:p>
          <a:p>
            <a:pPr indent="-257174">
              <a:lnSpc>
                <a:spcPts val="2400"/>
              </a:lnSpc>
              <a:spcBef>
                <a:spcPts val="0"/>
              </a:spcBef>
              <a:spcAft>
                <a:spcPts val="554"/>
              </a:spcAft>
              <a:buClrTx/>
              <a:buSzPct val="80000"/>
              <a:buFont typeface="Wingdings" panose="05000000000000000000" pitchFamily="2" charset="2"/>
              <a:buChar char="q"/>
            </a:pPr>
            <a:r>
              <a:rPr lang="en-GB" sz="1800" dirty="0"/>
              <a:t>Use </a:t>
            </a:r>
            <a:r>
              <a:rPr lang="en-GB" sz="1800" dirty="0">
                <a:solidFill>
                  <a:srgbClr val="FF0000"/>
                </a:solidFill>
              </a:rPr>
              <a:t>specific, concrete detail </a:t>
            </a:r>
            <a:r>
              <a:rPr lang="en-GB" sz="1800" dirty="0"/>
              <a:t>to describe characters to make your readers believe in them;</a:t>
            </a:r>
          </a:p>
          <a:p>
            <a:pPr indent="-257174">
              <a:lnSpc>
                <a:spcPts val="2400"/>
              </a:lnSpc>
              <a:spcBef>
                <a:spcPts val="0"/>
              </a:spcBef>
              <a:spcAft>
                <a:spcPts val="554"/>
              </a:spcAft>
              <a:buClrTx/>
              <a:buSzPct val="80000"/>
              <a:buFont typeface="Wingdings" panose="05000000000000000000" pitchFamily="2" charset="2"/>
              <a:buChar char="q"/>
            </a:pPr>
            <a:r>
              <a:rPr lang="en-GB" sz="1800" dirty="0"/>
              <a:t>Create </a:t>
            </a:r>
            <a:r>
              <a:rPr lang="en-GB" sz="1800" dirty="0">
                <a:solidFill>
                  <a:srgbClr val="FF0000"/>
                </a:solidFill>
              </a:rPr>
              <a:t>strong visual descriptions </a:t>
            </a:r>
            <a:r>
              <a:rPr lang="en-GB" sz="1800" dirty="0"/>
              <a:t>which allow your reader to see the character in their own mind’s eye;</a:t>
            </a:r>
          </a:p>
          <a:p>
            <a:pPr indent="-257174">
              <a:lnSpc>
                <a:spcPts val="2400"/>
              </a:lnSpc>
              <a:spcBef>
                <a:spcPts val="0"/>
              </a:spcBef>
              <a:spcAft>
                <a:spcPts val="554"/>
              </a:spcAft>
              <a:buClrTx/>
              <a:buSzPct val="80000"/>
              <a:buFont typeface="Wingdings" panose="05000000000000000000" pitchFamily="2" charset="2"/>
              <a:buChar char="q"/>
            </a:pPr>
            <a:r>
              <a:rPr lang="en-GB" sz="1800" dirty="0"/>
              <a:t>Think about </a:t>
            </a:r>
            <a:r>
              <a:rPr lang="en-GB" sz="1800" dirty="0">
                <a:solidFill>
                  <a:srgbClr val="FF0000"/>
                </a:solidFill>
              </a:rPr>
              <a:t>how you name your characters;</a:t>
            </a:r>
          </a:p>
          <a:p>
            <a:pPr indent="-257174">
              <a:lnSpc>
                <a:spcPts val="2400"/>
              </a:lnSpc>
              <a:spcBef>
                <a:spcPts val="0"/>
              </a:spcBef>
              <a:spcAft>
                <a:spcPts val="554"/>
              </a:spcAft>
              <a:buClrTx/>
              <a:buSzPct val="80000"/>
              <a:buFont typeface="Wingdings" panose="05000000000000000000" pitchFamily="2" charset="2"/>
              <a:buChar char="q"/>
            </a:pPr>
            <a:r>
              <a:rPr lang="en-GB" sz="1800" dirty="0"/>
              <a:t>Reveal </a:t>
            </a:r>
            <a:r>
              <a:rPr lang="en-GB" sz="1800" dirty="0">
                <a:solidFill>
                  <a:srgbClr val="FF0000"/>
                </a:solidFill>
              </a:rPr>
              <a:t>inner reflections </a:t>
            </a:r>
            <a:r>
              <a:rPr lang="en-GB" sz="1800" dirty="0"/>
              <a:t>so your readers know what your characters are thinking and feeling;</a:t>
            </a:r>
          </a:p>
          <a:p>
            <a:pPr indent="-257174">
              <a:lnSpc>
                <a:spcPts val="2400"/>
              </a:lnSpc>
              <a:spcBef>
                <a:spcPts val="0"/>
              </a:spcBef>
              <a:spcAft>
                <a:spcPts val="554"/>
              </a:spcAft>
              <a:buClrTx/>
              <a:buSzPct val="80000"/>
              <a:buFont typeface="Wingdings" panose="05000000000000000000" pitchFamily="2" charset="2"/>
              <a:buChar char="q"/>
            </a:pPr>
            <a:r>
              <a:rPr lang="en-GB" sz="1800" dirty="0"/>
              <a:t>Use </a:t>
            </a:r>
            <a:r>
              <a:rPr lang="en-GB" sz="1800" dirty="0">
                <a:solidFill>
                  <a:srgbClr val="FF0000"/>
                </a:solidFill>
              </a:rPr>
              <a:t>dialogue</a:t>
            </a:r>
            <a:r>
              <a:rPr lang="en-GB" sz="1800" dirty="0"/>
              <a:t> to reveal your character.</a:t>
            </a:r>
          </a:p>
          <a:p>
            <a:pPr>
              <a:lnSpc>
                <a:spcPts val="2400"/>
              </a:lnSpc>
              <a:spcBef>
                <a:spcPts val="0"/>
              </a:spcBef>
              <a:buClrTx/>
              <a:buSzPct val="80000"/>
              <a:buFont typeface="Wingdings" panose="05000000000000000000" pitchFamily="2" charset="2"/>
              <a:buChar char="q"/>
            </a:pPr>
            <a:endParaRPr lang="en-GB" sz="1600" dirty="0"/>
          </a:p>
        </p:txBody>
      </p:sp>
    </p:spTree>
    <p:extLst>
      <p:ext uri="{BB962C8B-B14F-4D97-AF65-F5344CB8AC3E}">
        <p14:creationId xmlns:p14="http://schemas.microsoft.com/office/powerpoint/2010/main" val="364982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9C4D2-1EDE-4B50-93AC-CA78F6FA613E}"/>
              </a:ext>
            </a:extLst>
          </p:cNvPr>
          <p:cNvSpPr>
            <a:spLocks noGrp="1"/>
          </p:cNvSpPr>
          <p:nvPr>
            <p:ph idx="1"/>
          </p:nvPr>
        </p:nvSpPr>
        <p:spPr>
          <a:xfrm>
            <a:off x="296414" y="1064016"/>
            <a:ext cx="6579842" cy="4202543"/>
          </a:xfrm>
          <a:solidFill>
            <a:schemeClr val="accent6">
              <a:lumMod val="20000"/>
              <a:lumOff val="80000"/>
            </a:schemeClr>
          </a:solidFill>
        </p:spPr>
        <p:txBody>
          <a:bodyPr/>
          <a:lstStyle/>
          <a:p>
            <a:pPr marL="0" indent="0">
              <a:buNone/>
            </a:pPr>
            <a:r>
              <a:rPr lang="en-GB" sz="2000" dirty="0"/>
              <a:t>They’ve gone now and I’m alone at last. I have the whole of the night ahead of me, and I won’t waste a single moment of it. I shan’t sleep it away. I won’t dream it away either. I mustn’t, because every moment of it will be far too precious.</a:t>
            </a:r>
          </a:p>
          <a:p>
            <a:pPr marL="0" indent="0">
              <a:buNone/>
            </a:pPr>
            <a:r>
              <a:rPr lang="en-GB" sz="2000" dirty="0"/>
              <a:t>I want to try to remember everything, just as it was, just as it happened. I’ve had nearly eighteen years of yesterdays and tomorrows, and tonight I must remember as many of them as I can. I want tonight to be long, as long as my life, not filled with fleeting dreams that rush me on towards dawn. </a:t>
            </a:r>
          </a:p>
          <a:p>
            <a:pPr marL="0" indent="0">
              <a:buNone/>
            </a:pPr>
            <a:r>
              <a:rPr lang="en-GB" sz="2000" dirty="0"/>
              <a:t>Tonight, more than any other night of my life, I want to feel alive. </a:t>
            </a:r>
          </a:p>
        </p:txBody>
      </p:sp>
      <p:pic>
        <p:nvPicPr>
          <p:cNvPr id="5" name="Picture 4">
            <a:extLst>
              <a:ext uri="{FF2B5EF4-FFF2-40B4-BE49-F238E27FC236}">
                <a16:creationId xmlns:a16="http://schemas.microsoft.com/office/drawing/2014/main" id="{88B0423E-496C-44FC-8B5F-6F511C9394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417" y="1881112"/>
            <a:ext cx="1440161" cy="2242914"/>
          </a:xfrm>
          <a:prstGeom prst="rect">
            <a:avLst/>
          </a:prstGeom>
        </p:spPr>
      </p:pic>
      <p:sp>
        <p:nvSpPr>
          <p:cNvPr id="6" name="Rounded Rectangle 7">
            <a:extLst>
              <a:ext uri="{FF2B5EF4-FFF2-40B4-BE49-F238E27FC236}">
                <a16:creationId xmlns:a16="http://schemas.microsoft.com/office/drawing/2014/main" id="{72A677A0-7901-45AF-A756-035E6AC9235E}"/>
              </a:ext>
            </a:extLst>
          </p:cNvPr>
          <p:cNvSpPr/>
          <p:nvPr/>
        </p:nvSpPr>
        <p:spPr>
          <a:xfrm>
            <a:off x="7011825" y="1047597"/>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7" name="Rounded Rectangle 7">
            <a:extLst>
              <a:ext uri="{FF2B5EF4-FFF2-40B4-BE49-F238E27FC236}">
                <a16:creationId xmlns:a16="http://schemas.microsoft.com/office/drawing/2014/main" id="{78E597B7-49A2-4F21-A79A-F423A3000063}"/>
              </a:ext>
            </a:extLst>
          </p:cNvPr>
          <p:cNvSpPr/>
          <p:nvPr/>
        </p:nvSpPr>
        <p:spPr>
          <a:xfrm>
            <a:off x="6987290" y="4436260"/>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4" name="TextBox 3">
            <a:extLst>
              <a:ext uri="{FF2B5EF4-FFF2-40B4-BE49-F238E27FC236}">
                <a16:creationId xmlns:a16="http://schemas.microsoft.com/office/drawing/2014/main" id="{9F7B17BB-4438-4271-B58A-4A8D36FAF9EA}"/>
              </a:ext>
            </a:extLst>
          </p:cNvPr>
          <p:cNvSpPr txBox="1"/>
          <p:nvPr/>
        </p:nvSpPr>
        <p:spPr>
          <a:xfrm>
            <a:off x="296414" y="5232080"/>
            <a:ext cx="8717145" cy="1754326"/>
          </a:xfrm>
          <a:prstGeom prst="rect">
            <a:avLst/>
          </a:prstGeom>
          <a:noFill/>
        </p:spPr>
        <p:txBody>
          <a:bodyPr wrap="square" rtlCol="0">
            <a:spAutoFit/>
          </a:bodyPr>
          <a:lstStyle/>
          <a:p>
            <a:r>
              <a:rPr lang="en-GB" dirty="0">
                <a:solidFill>
                  <a:srgbClr val="002060"/>
                </a:solidFill>
              </a:rPr>
              <a:t>Read the opening to ‘Private Peaceful’, a novel set in the First World War, where the main character, Tommo, narrates the story. </a:t>
            </a:r>
            <a:r>
              <a:rPr lang="en-GB" b="1" dirty="0">
                <a:solidFill>
                  <a:srgbClr val="002060"/>
                </a:solidFill>
              </a:rPr>
              <a:t>What do we find out about Tommo? </a:t>
            </a:r>
            <a:r>
              <a:rPr lang="en-GB" dirty="0">
                <a:solidFill>
                  <a:srgbClr val="002060"/>
                </a:solidFill>
              </a:rPr>
              <a:t>Look for:</a:t>
            </a:r>
          </a:p>
          <a:p>
            <a:pPr marL="342900" indent="-342900">
              <a:buFont typeface="Wingdings" panose="05000000000000000000" pitchFamily="2" charset="2"/>
              <a:buChar char="q"/>
            </a:pPr>
            <a:r>
              <a:rPr lang="en-GB" dirty="0">
                <a:solidFill>
                  <a:srgbClr val="002060"/>
                </a:solidFill>
              </a:rPr>
              <a:t>facts about him</a:t>
            </a:r>
          </a:p>
          <a:p>
            <a:pPr marL="342900" indent="-342900">
              <a:buFont typeface="Wingdings" panose="05000000000000000000" pitchFamily="2" charset="2"/>
              <a:buChar char="q"/>
            </a:pPr>
            <a:r>
              <a:rPr lang="en-GB" dirty="0">
                <a:solidFill>
                  <a:srgbClr val="002060"/>
                </a:solidFill>
              </a:rPr>
              <a:t>his thoughts and feelings  </a:t>
            </a:r>
          </a:p>
          <a:p>
            <a:endParaRPr lang="en-GB" dirty="0"/>
          </a:p>
        </p:txBody>
      </p:sp>
      <p:sp>
        <p:nvSpPr>
          <p:cNvPr id="2" name="TextBox 1">
            <a:extLst>
              <a:ext uri="{FF2B5EF4-FFF2-40B4-BE49-F238E27FC236}">
                <a16:creationId xmlns:a16="http://schemas.microsoft.com/office/drawing/2014/main" id="{DFC59572-31CC-4A15-8D8F-F43C9EC772C1}"/>
              </a:ext>
            </a:extLst>
          </p:cNvPr>
          <p:cNvSpPr txBox="1"/>
          <p:nvPr/>
        </p:nvSpPr>
        <p:spPr>
          <a:xfrm>
            <a:off x="296414" y="374213"/>
            <a:ext cx="6400265" cy="646331"/>
          </a:xfrm>
          <a:prstGeom prst="rect">
            <a:avLst/>
          </a:prstGeom>
          <a:noFill/>
        </p:spPr>
        <p:txBody>
          <a:bodyPr wrap="square" rtlCol="0">
            <a:spAutoFit/>
          </a:bodyPr>
          <a:lstStyle/>
          <a:p>
            <a:r>
              <a:rPr lang="en-GB" sz="3600" dirty="0">
                <a:solidFill>
                  <a:schemeClr val="bg2"/>
                </a:solidFill>
                <a:effectLst>
                  <a:outerShdw blurRad="38100" dist="38100" dir="2700000" algn="tl">
                    <a:srgbClr val="000000">
                      <a:alpha val="43137"/>
                    </a:srgbClr>
                  </a:outerShdw>
                </a:effectLst>
              </a:rPr>
              <a:t>Noticing Details in a Text</a:t>
            </a:r>
          </a:p>
        </p:txBody>
      </p:sp>
    </p:spTree>
    <p:extLst>
      <p:ext uri="{BB962C8B-B14F-4D97-AF65-F5344CB8AC3E}">
        <p14:creationId xmlns:p14="http://schemas.microsoft.com/office/powerpoint/2010/main" val="223106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9C4D2-1EDE-4B50-93AC-CA78F6FA613E}"/>
              </a:ext>
            </a:extLst>
          </p:cNvPr>
          <p:cNvSpPr>
            <a:spLocks noGrp="1"/>
          </p:cNvSpPr>
          <p:nvPr>
            <p:ph idx="1"/>
          </p:nvPr>
        </p:nvSpPr>
        <p:spPr>
          <a:xfrm>
            <a:off x="296414" y="1271264"/>
            <a:ext cx="6579842" cy="4202543"/>
          </a:xfrm>
          <a:solidFill>
            <a:schemeClr val="accent6">
              <a:lumMod val="20000"/>
              <a:lumOff val="80000"/>
            </a:schemeClr>
          </a:solidFill>
        </p:spPr>
        <p:txBody>
          <a:bodyPr/>
          <a:lstStyle/>
          <a:p>
            <a:pPr marL="0" indent="0">
              <a:buNone/>
            </a:pPr>
            <a:r>
              <a:rPr lang="en-GB" sz="2000" dirty="0"/>
              <a:t>They’ve gone now and </a:t>
            </a:r>
            <a:r>
              <a:rPr lang="en-GB" sz="2000" b="1" dirty="0">
                <a:solidFill>
                  <a:srgbClr val="0070C0"/>
                </a:solidFill>
              </a:rPr>
              <a:t>I</a:t>
            </a:r>
            <a:r>
              <a:rPr lang="en-GB" sz="2000" dirty="0"/>
              <a:t>’m</a:t>
            </a:r>
            <a:r>
              <a:rPr lang="en-GB" sz="2000" b="1" dirty="0"/>
              <a:t> </a:t>
            </a:r>
            <a:r>
              <a:rPr lang="en-GB" sz="2000" dirty="0"/>
              <a:t>alone</a:t>
            </a:r>
            <a:r>
              <a:rPr lang="en-GB" sz="2000" b="1" dirty="0"/>
              <a:t> </a:t>
            </a:r>
            <a:r>
              <a:rPr lang="en-GB" sz="2000" dirty="0"/>
              <a:t>at last.</a:t>
            </a:r>
            <a:r>
              <a:rPr lang="en-GB" sz="2000" b="1" dirty="0">
                <a:solidFill>
                  <a:srgbClr val="0070C0"/>
                </a:solidFill>
              </a:rPr>
              <a:t> I </a:t>
            </a:r>
            <a:r>
              <a:rPr lang="en-GB" sz="2000" dirty="0"/>
              <a:t>have the whole of the night ahead of </a:t>
            </a:r>
            <a:r>
              <a:rPr lang="en-GB" sz="2000" b="1" dirty="0">
                <a:solidFill>
                  <a:srgbClr val="0070C0"/>
                </a:solidFill>
              </a:rPr>
              <a:t>me</a:t>
            </a:r>
            <a:r>
              <a:rPr lang="en-GB" sz="2000" dirty="0"/>
              <a:t>, and</a:t>
            </a:r>
            <a:r>
              <a:rPr lang="en-GB" sz="2000" b="1" dirty="0">
                <a:solidFill>
                  <a:srgbClr val="0070C0"/>
                </a:solidFill>
              </a:rPr>
              <a:t> I </a:t>
            </a:r>
            <a:r>
              <a:rPr lang="en-GB" sz="2000" dirty="0"/>
              <a:t>won’t waste a single moment of it. </a:t>
            </a:r>
            <a:r>
              <a:rPr lang="en-GB" sz="2000" b="1" dirty="0">
                <a:solidFill>
                  <a:srgbClr val="0070C0"/>
                </a:solidFill>
              </a:rPr>
              <a:t>I</a:t>
            </a:r>
            <a:r>
              <a:rPr lang="en-GB" sz="2000" dirty="0"/>
              <a:t> shan’t sleep it away. </a:t>
            </a:r>
            <a:r>
              <a:rPr lang="en-GB" sz="2000" b="1" dirty="0">
                <a:solidFill>
                  <a:srgbClr val="0070C0"/>
                </a:solidFill>
              </a:rPr>
              <a:t>I </a:t>
            </a:r>
            <a:r>
              <a:rPr lang="en-GB" sz="2000" dirty="0"/>
              <a:t>won’t dream it away either.</a:t>
            </a:r>
            <a:r>
              <a:rPr lang="en-GB" sz="2000" b="1" dirty="0">
                <a:solidFill>
                  <a:srgbClr val="0070C0"/>
                </a:solidFill>
              </a:rPr>
              <a:t> I </a:t>
            </a:r>
            <a:r>
              <a:rPr lang="en-GB" sz="2000" dirty="0"/>
              <a:t>mustn’t, because every moment of it will be far too precious.</a:t>
            </a:r>
          </a:p>
          <a:p>
            <a:pPr marL="0" indent="0">
              <a:buNone/>
            </a:pPr>
            <a:r>
              <a:rPr lang="en-GB" sz="2000" b="1" dirty="0">
                <a:solidFill>
                  <a:srgbClr val="0070C0"/>
                </a:solidFill>
              </a:rPr>
              <a:t>I</a:t>
            </a:r>
            <a:r>
              <a:rPr lang="en-GB" sz="2000" dirty="0"/>
              <a:t> want to try to remember everything, just as it was, just as it happened. </a:t>
            </a:r>
            <a:r>
              <a:rPr lang="en-GB" sz="2000" b="1" dirty="0">
                <a:solidFill>
                  <a:srgbClr val="0070C0"/>
                </a:solidFill>
              </a:rPr>
              <a:t>I</a:t>
            </a:r>
            <a:r>
              <a:rPr lang="en-GB" sz="2000" dirty="0"/>
              <a:t>’ve had nearly eighteen years of yesterdays and tomorrows, and tonight </a:t>
            </a:r>
            <a:r>
              <a:rPr lang="en-GB" sz="2000" b="1" dirty="0">
                <a:solidFill>
                  <a:srgbClr val="0070C0"/>
                </a:solidFill>
              </a:rPr>
              <a:t>I</a:t>
            </a:r>
            <a:r>
              <a:rPr lang="en-GB" sz="2000" dirty="0"/>
              <a:t> must remember as many of them as </a:t>
            </a:r>
            <a:r>
              <a:rPr lang="en-GB" sz="2000" b="1" dirty="0">
                <a:solidFill>
                  <a:srgbClr val="0070C0"/>
                </a:solidFill>
              </a:rPr>
              <a:t>I</a:t>
            </a:r>
            <a:r>
              <a:rPr lang="en-GB" sz="2000" dirty="0"/>
              <a:t> can. </a:t>
            </a:r>
            <a:r>
              <a:rPr lang="en-GB" sz="2000" b="1" dirty="0">
                <a:solidFill>
                  <a:srgbClr val="0070C0"/>
                </a:solidFill>
              </a:rPr>
              <a:t>I</a:t>
            </a:r>
            <a:r>
              <a:rPr lang="en-GB" sz="2000" dirty="0"/>
              <a:t> want tonight to be long, as long as </a:t>
            </a:r>
            <a:r>
              <a:rPr lang="en-GB" sz="2000" b="1" dirty="0">
                <a:solidFill>
                  <a:srgbClr val="0070C0"/>
                </a:solidFill>
              </a:rPr>
              <a:t>my</a:t>
            </a:r>
            <a:r>
              <a:rPr lang="en-GB" sz="2000" dirty="0"/>
              <a:t> life, not filled with fleeting dreams that rush </a:t>
            </a:r>
            <a:r>
              <a:rPr lang="en-GB" sz="2000" b="1" dirty="0">
                <a:solidFill>
                  <a:srgbClr val="0070C0"/>
                </a:solidFill>
              </a:rPr>
              <a:t>me</a:t>
            </a:r>
            <a:r>
              <a:rPr lang="en-GB" sz="2000" dirty="0"/>
              <a:t> on towards dawn. </a:t>
            </a:r>
          </a:p>
          <a:p>
            <a:pPr marL="0" indent="0">
              <a:buNone/>
            </a:pPr>
            <a:r>
              <a:rPr lang="en-GB" sz="2000" dirty="0"/>
              <a:t>Tonight, more than any other night of </a:t>
            </a:r>
            <a:r>
              <a:rPr lang="en-GB" sz="2000" b="1" dirty="0">
                <a:solidFill>
                  <a:srgbClr val="0070C0"/>
                </a:solidFill>
              </a:rPr>
              <a:t>my</a:t>
            </a:r>
            <a:r>
              <a:rPr lang="en-GB" sz="2000" dirty="0"/>
              <a:t> life, </a:t>
            </a:r>
            <a:r>
              <a:rPr lang="en-GB" sz="2000" b="1" dirty="0">
                <a:solidFill>
                  <a:srgbClr val="0070C0"/>
                </a:solidFill>
              </a:rPr>
              <a:t>I</a:t>
            </a:r>
            <a:r>
              <a:rPr lang="en-GB" sz="2000" dirty="0"/>
              <a:t> want to feel alive. </a:t>
            </a:r>
          </a:p>
        </p:txBody>
      </p:sp>
      <p:pic>
        <p:nvPicPr>
          <p:cNvPr id="5" name="Picture 4">
            <a:extLst>
              <a:ext uri="{FF2B5EF4-FFF2-40B4-BE49-F238E27FC236}">
                <a16:creationId xmlns:a16="http://schemas.microsoft.com/office/drawing/2014/main" id="{88B0423E-496C-44FC-8B5F-6F511C9394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417" y="1881112"/>
            <a:ext cx="1440161" cy="2242914"/>
          </a:xfrm>
          <a:prstGeom prst="rect">
            <a:avLst/>
          </a:prstGeom>
        </p:spPr>
      </p:pic>
      <p:sp>
        <p:nvSpPr>
          <p:cNvPr id="6" name="Rounded Rectangle 7">
            <a:extLst>
              <a:ext uri="{FF2B5EF4-FFF2-40B4-BE49-F238E27FC236}">
                <a16:creationId xmlns:a16="http://schemas.microsoft.com/office/drawing/2014/main" id="{72A677A0-7901-45AF-A756-035E6AC9235E}"/>
              </a:ext>
            </a:extLst>
          </p:cNvPr>
          <p:cNvSpPr/>
          <p:nvPr/>
        </p:nvSpPr>
        <p:spPr>
          <a:xfrm>
            <a:off x="7011825" y="1047597"/>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7" name="Rounded Rectangle 7">
            <a:extLst>
              <a:ext uri="{FF2B5EF4-FFF2-40B4-BE49-F238E27FC236}">
                <a16:creationId xmlns:a16="http://schemas.microsoft.com/office/drawing/2014/main" id="{78E597B7-49A2-4F21-A79A-F423A3000063}"/>
              </a:ext>
            </a:extLst>
          </p:cNvPr>
          <p:cNvSpPr/>
          <p:nvPr/>
        </p:nvSpPr>
        <p:spPr>
          <a:xfrm>
            <a:off x="6987290" y="4436260"/>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4" name="TextBox 3">
            <a:extLst>
              <a:ext uri="{FF2B5EF4-FFF2-40B4-BE49-F238E27FC236}">
                <a16:creationId xmlns:a16="http://schemas.microsoft.com/office/drawing/2014/main" id="{9F7B17BB-4438-4271-B58A-4A8D36FAF9EA}"/>
              </a:ext>
            </a:extLst>
          </p:cNvPr>
          <p:cNvSpPr txBox="1"/>
          <p:nvPr/>
        </p:nvSpPr>
        <p:spPr>
          <a:xfrm>
            <a:off x="271878" y="5762978"/>
            <a:ext cx="8520758" cy="1231106"/>
          </a:xfrm>
          <a:prstGeom prst="rect">
            <a:avLst/>
          </a:prstGeom>
          <a:noFill/>
        </p:spPr>
        <p:txBody>
          <a:bodyPr wrap="square" rtlCol="0">
            <a:spAutoFit/>
          </a:bodyPr>
          <a:lstStyle/>
          <a:p>
            <a:pPr marL="342900" indent="-342900">
              <a:buFont typeface="Wingdings" panose="05000000000000000000" pitchFamily="2" charset="2"/>
              <a:buChar char="q"/>
            </a:pPr>
            <a:r>
              <a:rPr lang="en-GB" dirty="0"/>
              <a:t>What are the advantages of choosing </a:t>
            </a:r>
            <a:r>
              <a:rPr lang="en-GB" b="1" dirty="0">
                <a:solidFill>
                  <a:srgbClr val="0070C0"/>
                </a:solidFill>
              </a:rPr>
              <a:t>a first-person narrator </a:t>
            </a:r>
            <a:r>
              <a:rPr lang="en-GB" dirty="0"/>
              <a:t>to tell  the story? Are there any disadvantages?  </a:t>
            </a:r>
          </a:p>
          <a:p>
            <a:r>
              <a:rPr lang="en-GB" sz="2000" dirty="0"/>
              <a:t> </a:t>
            </a:r>
          </a:p>
          <a:p>
            <a:endParaRPr lang="en-GB" dirty="0"/>
          </a:p>
        </p:txBody>
      </p:sp>
      <p:sp>
        <p:nvSpPr>
          <p:cNvPr id="2" name="TextBox 1">
            <a:extLst>
              <a:ext uri="{FF2B5EF4-FFF2-40B4-BE49-F238E27FC236}">
                <a16:creationId xmlns:a16="http://schemas.microsoft.com/office/drawing/2014/main" id="{DFC59572-31CC-4A15-8D8F-F43C9EC772C1}"/>
              </a:ext>
            </a:extLst>
          </p:cNvPr>
          <p:cNvSpPr txBox="1"/>
          <p:nvPr/>
        </p:nvSpPr>
        <p:spPr>
          <a:xfrm>
            <a:off x="296414" y="583974"/>
            <a:ext cx="6400265" cy="646331"/>
          </a:xfrm>
          <a:prstGeom prst="rect">
            <a:avLst/>
          </a:prstGeom>
          <a:noFill/>
        </p:spPr>
        <p:txBody>
          <a:bodyPr wrap="square" rtlCol="0">
            <a:spAutoFit/>
          </a:bodyPr>
          <a:lstStyle/>
          <a:p>
            <a:r>
              <a:rPr lang="en-GB" sz="3600" dirty="0">
                <a:solidFill>
                  <a:schemeClr val="bg2"/>
                </a:solidFill>
                <a:effectLst>
                  <a:outerShdw blurRad="38100" dist="38100" dir="2700000" algn="tl">
                    <a:srgbClr val="000000">
                      <a:alpha val="43137"/>
                    </a:srgbClr>
                  </a:outerShdw>
                </a:effectLst>
              </a:rPr>
              <a:t>Noticing Details in a Text</a:t>
            </a:r>
          </a:p>
        </p:txBody>
      </p:sp>
    </p:spTree>
    <p:extLst>
      <p:ext uri="{BB962C8B-B14F-4D97-AF65-F5344CB8AC3E}">
        <p14:creationId xmlns:p14="http://schemas.microsoft.com/office/powerpoint/2010/main" val="347766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9C4D2-1EDE-4B50-93AC-CA78F6FA613E}"/>
              </a:ext>
            </a:extLst>
          </p:cNvPr>
          <p:cNvSpPr>
            <a:spLocks noGrp="1"/>
          </p:cNvSpPr>
          <p:nvPr>
            <p:ph idx="1"/>
          </p:nvPr>
        </p:nvSpPr>
        <p:spPr>
          <a:xfrm>
            <a:off x="296414" y="1271264"/>
            <a:ext cx="6579842" cy="4202543"/>
          </a:xfrm>
          <a:solidFill>
            <a:schemeClr val="accent6">
              <a:lumMod val="20000"/>
              <a:lumOff val="80000"/>
            </a:schemeClr>
          </a:solidFill>
        </p:spPr>
        <p:txBody>
          <a:bodyPr/>
          <a:lstStyle/>
          <a:p>
            <a:pPr marL="0" indent="0">
              <a:buNone/>
            </a:pPr>
            <a:r>
              <a:rPr lang="en-GB" sz="2000" dirty="0"/>
              <a:t>They’ve gone now and I</a:t>
            </a:r>
            <a:r>
              <a:rPr lang="en-GB" sz="2000" b="1" dirty="0">
                <a:solidFill>
                  <a:srgbClr val="7030A0"/>
                </a:solidFill>
              </a:rPr>
              <a:t>’m</a:t>
            </a:r>
            <a:r>
              <a:rPr lang="en-GB" sz="2000" dirty="0"/>
              <a:t> alone at last. I </a:t>
            </a:r>
            <a:r>
              <a:rPr lang="en-GB" sz="2000" b="1" dirty="0">
                <a:solidFill>
                  <a:srgbClr val="7030A0"/>
                </a:solidFill>
              </a:rPr>
              <a:t>have</a:t>
            </a:r>
            <a:r>
              <a:rPr lang="en-GB" sz="2000" dirty="0"/>
              <a:t> the whole of the night ahead of me, and I </a:t>
            </a:r>
            <a:r>
              <a:rPr lang="en-GB" sz="2000" b="1" dirty="0">
                <a:solidFill>
                  <a:srgbClr val="7030A0"/>
                </a:solidFill>
              </a:rPr>
              <a:t>won’t waste </a:t>
            </a:r>
            <a:r>
              <a:rPr lang="en-GB" sz="2000" dirty="0"/>
              <a:t>a single moment of it. I </a:t>
            </a:r>
            <a:r>
              <a:rPr lang="en-GB" sz="2000" b="1" dirty="0">
                <a:solidFill>
                  <a:srgbClr val="7030A0"/>
                </a:solidFill>
              </a:rPr>
              <a:t>shan’t sleep </a:t>
            </a:r>
            <a:r>
              <a:rPr lang="en-GB" sz="2000" dirty="0"/>
              <a:t>it away. I </a:t>
            </a:r>
            <a:r>
              <a:rPr lang="en-GB" sz="2000" b="1" dirty="0">
                <a:solidFill>
                  <a:srgbClr val="7030A0"/>
                </a:solidFill>
              </a:rPr>
              <a:t>won’t dream </a:t>
            </a:r>
            <a:r>
              <a:rPr lang="en-GB" sz="2000" dirty="0"/>
              <a:t>it away either. I </a:t>
            </a:r>
            <a:r>
              <a:rPr lang="en-GB" sz="2000" b="1" dirty="0">
                <a:solidFill>
                  <a:srgbClr val="7030A0"/>
                </a:solidFill>
              </a:rPr>
              <a:t>mustn’t</a:t>
            </a:r>
            <a:r>
              <a:rPr lang="en-GB" sz="2000" dirty="0"/>
              <a:t>, because every moment of it </a:t>
            </a:r>
            <a:r>
              <a:rPr lang="en-GB" sz="2000" b="1" dirty="0">
                <a:solidFill>
                  <a:srgbClr val="7030A0"/>
                </a:solidFill>
              </a:rPr>
              <a:t>will be </a:t>
            </a:r>
            <a:r>
              <a:rPr lang="en-GB" sz="2000" dirty="0"/>
              <a:t>far too precious.</a:t>
            </a:r>
          </a:p>
          <a:p>
            <a:pPr marL="0" indent="0">
              <a:buNone/>
            </a:pPr>
            <a:r>
              <a:rPr lang="en-GB" sz="2000" dirty="0"/>
              <a:t>I </a:t>
            </a:r>
            <a:r>
              <a:rPr lang="en-GB" sz="2000" b="1" dirty="0">
                <a:solidFill>
                  <a:srgbClr val="7030A0"/>
                </a:solidFill>
              </a:rPr>
              <a:t>want</a:t>
            </a:r>
            <a:r>
              <a:rPr lang="en-GB" sz="2000" b="1" dirty="0"/>
              <a:t> </a:t>
            </a:r>
            <a:r>
              <a:rPr lang="en-GB" sz="2000" dirty="0"/>
              <a:t>to try to remember everything, just as it was, just as it happened. I’</a:t>
            </a:r>
            <a:r>
              <a:rPr lang="en-GB" sz="2000" b="1" dirty="0">
                <a:solidFill>
                  <a:srgbClr val="7030A0"/>
                </a:solidFill>
              </a:rPr>
              <a:t>ve had </a:t>
            </a:r>
            <a:r>
              <a:rPr lang="en-GB" sz="2000" dirty="0"/>
              <a:t>nearly eighteen years of yesterdays and tomorrows, and tonight I </a:t>
            </a:r>
            <a:r>
              <a:rPr lang="en-GB" sz="2000" b="1" dirty="0">
                <a:solidFill>
                  <a:srgbClr val="7030A0"/>
                </a:solidFill>
              </a:rPr>
              <a:t>must remember</a:t>
            </a:r>
            <a:r>
              <a:rPr lang="en-GB" sz="2000" dirty="0"/>
              <a:t> as many of them as I </a:t>
            </a:r>
            <a:r>
              <a:rPr lang="en-GB" sz="2000" b="1" dirty="0">
                <a:solidFill>
                  <a:srgbClr val="7030A0"/>
                </a:solidFill>
              </a:rPr>
              <a:t>can</a:t>
            </a:r>
            <a:r>
              <a:rPr lang="en-GB" sz="2000" dirty="0"/>
              <a:t>. I </a:t>
            </a:r>
            <a:r>
              <a:rPr lang="en-GB" sz="2000" b="1" dirty="0">
                <a:solidFill>
                  <a:srgbClr val="7030A0"/>
                </a:solidFill>
              </a:rPr>
              <a:t>want </a:t>
            </a:r>
            <a:r>
              <a:rPr lang="en-GB" sz="2000" dirty="0"/>
              <a:t>tonight to be long, as long as my life, not filled with fleeting dreams that </a:t>
            </a:r>
            <a:r>
              <a:rPr lang="en-GB" sz="2000" b="1" dirty="0">
                <a:solidFill>
                  <a:srgbClr val="7030A0"/>
                </a:solidFill>
              </a:rPr>
              <a:t>rush</a:t>
            </a:r>
            <a:r>
              <a:rPr lang="en-GB" sz="2000" dirty="0"/>
              <a:t> me on towards dawn. </a:t>
            </a:r>
          </a:p>
          <a:p>
            <a:pPr marL="0" indent="0">
              <a:buNone/>
            </a:pPr>
            <a:r>
              <a:rPr lang="en-GB" sz="2000" dirty="0"/>
              <a:t>Tonight, more than any other night of my life, I </a:t>
            </a:r>
            <a:r>
              <a:rPr lang="en-GB" sz="2000" b="1" dirty="0">
                <a:solidFill>
                  <a:srgbClr val="7030A0"/>
                </a:solidFill>
              </a:rPr>
              <a:t>want </a:t>
            </a:r>
            <a:r>
              <a:rPr lang="en-GB" sz="2000" dirty="0"/>
              <a:t>to feel alive. </a:t>
            </a:r>
          </a:p>
        </p:txBody>
      </p:sp>
      <p:pic>
        <p:nvPicPr>
          <p:cNvPr id="5" name="Picture 4">
            <a:extLst>
              <a:ext uri="{FF2B5EF4-FFF2-40B4-BE49-F238E27FC236}">
                <a16:creationId xmlns:a16="http://schemas.microsoft.com/office/drawing/2014/main" id="{88B0423E-496C-44FC-8B5F-6F511C9394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417" y="1881112"/>
            <a:ext cx="1440161" cy="2242914"/>
          </a:xfrm>
          <a:prstGeom prst="rect">
            <a:avLst/>
          </a:prstGeom>
        </p:spPr>
      </p:pic>
      <p:sp>
        <p:nvSpPr>
          <p:cNvPr id="6" name="Rounded Rectangle 7">
            <a:extLst>
              <a:ext uri="{FF2B5EF4-FFF2-40B4-BE49-F238E27FC236}">
                <a16:creationId xmlns:a16="http://schemas.microsoft.com/office/drawing/2014/main" id="{72A677A0-7901-45AF-A756-035E6AC9235E}"/>
              </a:ext>
            </a:extLst>
          </p:cNvPr>
          <p:cNvSpPr/>
          <p:nvPr/>
        </p:nvSpPr>
        <p:spPr>
          <a:xfrm>
            <a:off x="7011825" y="1047597"/>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7" name="Rounded Rectangle 7">
            <a:extLst>
              <a:ext uri="{FF2B5EF4-FFF2-40B4-BE49-F238E27FC236}">
                <a16:creationId xmlns:a16="http://schemas.microsoft.com/office/drawing/2014/main" id="{78E597B7-49A2-4F21-A79A-F423A3000063}"/>
              </a:ext>
            </a:extLst>
          </p:cNvPr>
          <p:cNvSpPr/>
          <p:nvPr/>
        </p:nvSpPr>
        <p:spPr>
          <a:xfrm>
            <a:off x="6987290" y="4436260"/>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4" name="TextBox 3">
            <a:extLst>
              <a:ext uri="{FF2B5EF4-FFF2-40B4-BE49-F238E27FC236}">
                <a16:creationId xmlns:a16="http://schemas.microsoft.com/office/drawing/2014/main" id="{9F7B17BB-4438-4271-B58A-4A8D36FAF9EA}"/>
              </a:ext>
            </a:extLst>
          </p:cNvPr>
          <p:cNvSpPr txBox="1"/>
          <p:nvPr/>
        </p:nvSpPr>
        <p:spPr>
          <a:xfrm>
            <a:off x="271878" y="5473807"/>
            <a:ext cx="8520758" cy="1231106"/>
          </a:xfrm>
          <a:prstGeom prst="rect">
            <a:avLst/>
          </a:prstGeom>
          <a:noFill/>
        </p:spPr>
        <p:txBody>
          <a:bodyPr wrap="square" rtlCol="0">
            <a:spAutoFit/>
          </a:bodyPr>
          <a:lstStyle/>
          <a:p>
            <a:endParaRPr lang="en-GB" sz="2000" dirty="0"/>
          </a:p>
          <a:p>
            <a:pPr marL="342900" indent="-342900">
              <a:buFont typeface="Wingdings" panose="05000000000000000000" pitchFamily="2" charset="2"/>
              <a:buChar char="q"/>
            </a:pPr>
            <a:r>
              <a:rPr lang="en-GB" dirty="0"/>
              <a:t>What are the advantages of narrating a story mostly in the </a:t>
            </a:r>
            <a:r>
              <a:rPr lang="en-GB" b="1" dirty="0">
                <a:solidFill>
                  <a:srgbClr val="7030A0"/>
                </a:solidFill>
              </a:rPr>
              <a:t>present tense</a:t>
            </a:r>
            <a:r>
              <a:rPr lang="en-GB" dirty="0"/>
              <a:t>? Are there any disadvantages?</a:t>
            </a:r>
          </a:p>
          <a:p>
            <a:endParaRPr lang="en-GB" dirty="0"/>
          </a:p>
        </p:txBody>
      </p:sp>
      <p:sp>
        <p:nvSpPr>
          <p:cNvPr id="2" name="TextBox 1">
            <a:extLst>
              <a:ext uri="{FF2B5EF4-FFF2-40B4-BE49-F238E27FC236}">
                <a16:creationId xmlns:a16="http://schemas.microsoft.com/office/drawing/2014/main" id="{DFC59572-31CC-4A15-8D8F-F43C9EC772C1}"/>
              </a:ext>
            </a:extLst>
          </p:cNvPr>
          <p:cNvSpPr txBox="1"/>
          <p:nvPr/>
        </p:nvSpPr>
        <p:spPr>
          <a:xfrm>
            <a:off x="296414" y="583974"/>
            <a:ext cx="6400265" cy="646331"/>
          </a:xfrm>
          <a:prstGeom prst="rect">
            <a:avLst/>
          </a:prstGeom>
          <a:noFill/>
        </p:spPr>
        <p:txBody>
          <a:bodyPr wrap="square" rtlCol="0">
            <a:spAutoFit/>
          </a:bodyPr>
          <a:lstStyle/>
          <a:p>
            <a:r>
              <a:rPr lang="en-GB" sz="3600" dirty="0">
                <a:solidFill>
                  <a:schemeClr val="bg2"/>
                </a:solidFill>
                <a:effectLst>
                  <a:outerShdw blurRad="38100" dist="38100" dir="2700000" algn="tl">
                    <a:srgbClr val="000000">
                      <a:alpha val="43137"/>
                    </a:srgbClr>
                  </a:outerShdw>
                </a:effectLst>
              </a:rPr>
              <a:t>Noticing Details in a Text</a:t>
            </a:r>
          </a:p>
        </p:txBody>
      </p:sp>
    </p:spTree>
    <p:extLst>
      <p:ext uri="{BB962C8B-B14F-4D97-AF65-F5344CB8AC3E}">
        <p14:creationId xmlns:p14="http://schemas.microsoft.com/office/powerpoint/2010/main" val="425674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9C4D2-1EDE-4B50-93AC-CA78F6FA613E}"/>
              </a:ext>
            </a:extLst>
          </p:cNvPr>
          <p:cNvSpPr>
            <a:spLocks noGrp="1"/>
          </p:cNvSpPr>
          <p:nvPr>
            <p:ph idx="1"/>
          </p:nvPr>
        </p:nvSpPr>
        <p:spPr>
          <a:xfrm>
            <a:off x="296414" y="1271264"/>
            <a:ext cx="6400264" cy="4202543"/>
          </a:xfrm>
          <a:solidFill>
            <a:schemeClr val="accent6">
              <a:lumMod val="20000"/>
              <a:lumOff val="80000"/>
            </a:schemeClr>
          </a:solidFill>
        </p:spPr>
        <p:txBody>
          <a:bodyPr/>
          <a:lstStyle/>
          <a:p>
            <a:pPr marL="0" indent="0">
              <a:buNone/>
            </a:pPr>
            <a:r>
              <a:rPr lang="en-GB" sz="2000" dirty="0"/>
              <a:t>They’ve gone now and I’m alone at last. I have the whole of the night ahead of me, and I </a:t>
            </a:r>
            <a:r>
              <a:rPr lang="en-GB" sz="2000" b="1" dirty="0">
                <a:solidFill>
                  <a:srgbClr val="00B050"/>
                </a:solidFill>
              </a:rPr>
              <a:t>won’t waste </a:t>
            </a:r>
            <a:r>
              <a:rPr lang="en-GB" sz="2000" dirty="0"/>
              <a:t>a single moment of it. I </a:t>
            </a:r>
            <a:r>
              <a:rPr lang="en-GB" sz="2000" b="1" dirty="0">
                <a:solidFill>
                  <a:srgbClr val="00B050"/>
                </a:solidFill>
              </a:rPr>
              <a:t>shan’t sleep </a:t>
            </a:r>
            <a:r>
              <a:rPr lang="en-GB" sz="2000" dirty="0"/>
              <a:t>it away. I </a:t>
            </a:r>
            <a:r>
              <a:rPr lang="en-GB" sz="2000" b="1" dirty="0">
                <a:solidFill>
                  <a:srgbClr val="00B050"/>
                </a:solidFill>
              </a:rPr>
              <a:t>won’t dream</a:t>
            </a:r>
            <a:r>
              <a:rPr lang="en-GB" sz="2000" b="1" dirty="0">
                <a:solidFill>
                  <a:srgbClr val="7030A0"/>
                </a:solidFill>
              </a:rPr>
              <a:t> </a:t>
            </a:r>
            <a:r>
              <a:rPr lang="en-GB" sz="2000" dirty="0"/>
              <a:t>it away either. I </a:t>
            </a:r>
            <a:r>
              <a:rPr lang="en-GB" sz="2000" b="1" dirty="0">
                <a:solidFill>
                  <a:srgbClr val="00B050"/>
                </a:solidFill>
              </a:rPr>
              <a:t>mustn’t</a:t>
            </a:r>
            <a:r>
              <a:rPr lang="en-GB" sz="2000" dirty="0"/>
              <a:t>, because every moment of it will be far too precious.</a:t>
            </a:r>
          </a:p>
          <a:p>
            <a:pPr marL="0" indent="0">
              <a:buNone/>
            </a:pPr>
            <a:r>
              <a:rPr lang="en-GB" sz="2000" dirty="0"/>
              <a:t>I </a:t>
            </a:r>
            <a:r>
              <a:rPr lang="en-GB" sz="2000" b="1" dirty="0">
                <a:solidFill>
                  <a:srgbClr val="00B050"/>
                </a:solidFill>
              </a:rPr>
              <a:t>want to try to remember </a:t>
            </a:r>
            <a:r>
              <a:rPr lang="en-GB" sz="2000" dirty="0"/>
              <a:t>everything, just as it was, just as it happened. I’ve had nearly eighteen years of yesterdays and tomorrows, and tonight I </a:t>
            </a:r>
            <a:r>
              <a:rPr lang="en-GB" sz="2000" b="1" dirty="0">
                <a:solidFill>
                  <a:srgbClr val="00B050"/>
                </a:solidFill>
              </a:rPr>
              <a:t>must remember </a:t>
            </a:r>
            <a:r>
              <a:rPr lang="en-GB" sz="2000" dirty="0"/>
              <a:t>as many of them as I can. I </a:t>
            </a:r>
            <a:r>
              <a:rPr lang="en-GB" sz="2000" b="1" dirty="0">
                <a:solidFill>
                  <a:srgbClr val="00B050"/>
                </a:solidFill>
              </a:rPr>
              <a:t>want</a:t>
            </a:r>
            <a:r>
              <a:rPr lang="en-GB" sz="2000" b="1" dirty="0">
                <a:solidFill>
                  <a:srgbClr val="7030A0"/>
                </a:solidFill>
              </a:rPr>
              <a:t> </a:t>
            </a:r>
            <a:r>
              <a:rPr lang="en-GB" sz="2000" dirty="0"/>
              <a:t>tonight to be long, as long as my life, not filled with fleeting dreams that rush me on towards dawn. </a:t>
            </a:r>
          </a:p>
          <a:p>
            <a:pPr marL="0" indent="0">
              <a:buNone/>
            </a:pPr>
            <a:r>
              <a:rPr lang="en-GB" sz="2000" dirty="0"/>
              <a:t>Tonight, more than any other night of my life, I </a:t>
            </a:r>
            <a:r>
              <a:rPr lang="en-GB" sz="2000" b="1" dirty="0">
                <a:solidFill>
                  <a:srgbClr val="00B050"/>
                </a:solidFill>
              </a:rPr>
              <a:t>want to feel</a:t>
            </a:r>
            <a:r>
              <a:rPr lang="en-GB" sz="2000" dirty="0"/>
              <a:t> alive. </a:t>
            </a:r>
          </a:p>
        </p:txBody>
      </p:sp>
      <p:pic>
        <p:nvPicPr>
          <p:cNvPr id="5" name="Picture 4">
            <a:extLst>
              <a:ext uri="{FF2B5EF4-FFF2-40B4-BE49-F238E27FC236}">
                <a16:creationId xmlns:a16="http://schemas.microsoft.com/office/drawing/2014/main" id="{88B0423E-496C-44FC-8B5F-6F511C9394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417" y="1881112"/>
            <a:ext cx="1440161" cy="2242914"/>
          </a:xfrm>
          <a:prstGeom prst="rect">
            <a:avLst/>
          </a:prstGeom>
        </p:spPr>
      </p:pic>
      <p:sp>
        <p:nvSpPr>
          <p:cNvPr id="6" name="Rounded Rectangle 7">
            <a:extLst>
              <a:ext uri="{FF2B5EF4-FFF2-40B4-BE49-F238E27FC236}">
                <a16:creationId xmlns:a16="http://schemas.microsoft.com/office/drawing/2014/main" id="{72A677A0-7901-45AF-A756-035E6AC9235E}"/>
              </a:ext>
            </a:extLst>
          </p:cNvPr>
          <p:cNvSpPr/>
          <p:nvPr/>
        </p:nvSpPr>
        <p:spPr>
          <a:xfrm>
            <a:off x="7011825" y="1047597"/>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7" name="Rounded Rectangle 7">
            <a:extLst>
              <a:ext uri="{FF2B5EF4-FFF2-40B4-BE49-F238E27FC236}">
                <a16:creationId xmlns:a16="http://schemas.microsoft.com/office/drawing/2014/main" id="{78E597B7-49A2-4F21-A79A-F423A3000063}"/>
              </a:ext>
            </a:extLst>
          </p:cNvPr>
          <p:cNvSpPr/>
          <p:nvPr/>
        </p:nvSpPr>
        <p:spPr>
          <a:xfrm>
            <a:off x="6987290" y="4436260"/>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
        <p:nvSpPr>
          <p:cNvPr id="4" name="TextBox 3">
            <a:extLst>
              <a:ext uri="{FF2B5EF4-FFF2-40B4-BE49-F238E27FC236}">
                <a16:creationId xmlns:a16="http://schemas.microsoft.com/office/drawing/2014/main" id="{9F7B17BB-4438-4271-B58A-4A8D36FAF9EA}"/>
              </a:ext>
            </a:extLst>
          </p:cNvPr>
          <p:cNvSpPr txBox="1"/>
          <p:nvPr/>
        </p:nvSpPr>
        <p:spPr>
          <a:xfrm>
            <a:off x="271878" y="5632035"/>
            <a:ext cx="8520758" cy="646331"/>
          </a:xfrm>
          <a:prstGeom prst="rect">
            <a:avLst/>
          </a:prstGeom>
          <a:noFill/>
        </p:spPr>
        <p:txBody>
          <a:bodyPr wrap="square" rtlCol="0">
            <a:spAutoFit/>
          </a:bodyPr>
          <a:lstStyle/>
          <a:p>
            <a:r>
              <a:rPr lang="en-GB" dirty="0"/>
              <a:t>Look at the number of </a:t>
            </a:r>
            <a:r>
              <a:rPr lang="en-GB" b="1" dirty="0">
                <a:solidFill>
                  <a:srgbClr val="00B050"/>
                </a:solidFill>
              </a:rPr>
              <a:t>thinking and reflecting verbs</a:t>
            </a:r>
            <a:endParaRPr lang="en-GB" dirty="0"/>
          </a:p>
          <a:p>
            <a:pPr marL="342900" indent="-342900">
              <a:buFont typeface="Wingdings" panose="05000000000000000000" pitchFamily="2" charset="2"/>
              <a:buChar char="q"/>
            </a:pPr>
            <a:r>
              <a:rPr lang="en-GB" dirty="0"/>
              <a:t>What do these verbs reveal about the character’s inner thoughts and feelings?</a:t>
            </a:r>
          </a:p>
        </p:txBody>
      </p:sp>
      <p:sp>
        <p:nvSpPr>
          <p:cNvPr id="2" name="TextBox 1">
            <a:extLst>
              <a:ext uri="{FF2B5EF4-FFF2-40B4-BE49-F238E27FC236}">
                <a16:creationId xmlns:a16="http://schemas.microsoft.com/office/drawing/2014/main" id="{DFC59572-31CC-4A15-8D8F-F43C9EC772C1}"/>
              </a:ext>
            </a:extLst>
          </p:cNvPr>
          <p:cNvSpPr txBox="1"/>
          <p:nvPr/>
        </p:nvSpPr>
        <p:spPr>
          <a:xfrm>
            <a:off x="296414" y="583974"/>
            <a:ext cx="6400265" cy="646331"/>
          </a:xfrm>
          <a:prstGeom prst="rect">
            <a:avLst/>
          </a:prstGeom>
          <a:noFill/>
        </p:spPr>
        <p:txBody>
          <a:bodyPr wrap="square" rtlCol="0">
            <a:spAutoFit/>
          </a:bodyPr>
          <a:lstStyle/>
          <a:p>
            <a:r>
              <a:rPr lang="en-GB" sz="3600" dirty="0">
                <a:solidFill>
                  <a:schemeClr val="bg2"/>
                </a:solidFill>
                <a:effectLst>
                  <a:outerShdw blurRad="38100" dist="38100" dir="2700000" algn="tl">
                    <a:srgbClr val="000000">
                      <a:alpha val="43137"/>
                    </a:srgbClr>
                  </a:outerShdw>
                </a:effectLst>
              </a:rPr>
              <a:t>Noticing Details in a Text</a:t>
            </a:r>
          </a:p>
        </p:txBody>
      </p:sp>
    </p:spTree>
    <p:extLst>
      <p:ext uri="{BB962C8B-B14F-4D97-AF65-F5344CB8AC3E}">
        <p14:creationId xmlns:p14="http://schemas.microsoft.com/office/powerpoint/2010/main" val="330920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376264"/>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59357" indent="0">
              <a:lnSpc>
                <a:spcPts val="2400"/>
              </a:lnSpc>
              <a:spcBef>
                <a:spcPts val="0"/>
              </a:spcBef>
              <a:spcAft>
                <a:spcPts val="554"/>
              </a:spcAft>
              <a:buClrTx/>
              <a:buSzPct val="80000"/>
              <a:buNone/>
            </a:pPr>
            <a:r>
              <a:rPr lang="en-GB" sz="1800" dirty="0"/>
              <a:t>When you are creating characters in narrative, you can show their inner reflections so your readers know </a:t>
            </a:r>
            <a:r>
              <a:rPr lang="en-GB" sz="1800" dirty="0">
                <a:solidFill>
                  <a:srgbClr val="FF0000"/>
                </a:solidFill>
              </a:rPr>
              <a:t>what your characters are thinking and feeling.</a:t>
            </a:r>
          </a:p>
          <a:p>
            <a:pPr marL="0" indent="0">
              <a:lnSpc>
                <a:spcPts val="2800"/>
              </a:lnSpc>
              <a:spcBef>
                <a:spcPts val="0"/>
              </a:spcBef>
              <a:buNone/>
            </a:pPr>
            <a:r>
              <a:rPr lang="en-GB" sz="1800" dirty="0"/>
              <a:t>Think carefully about choices of first person voice, present tense and thinking/reflecting verbs. </a:t>
            </a:r>
          </a:p>
          <a:p>
            <a:pPr marL="59357" indent="0">
              <a:lnSpc>
                <a:spcPts val="2400"/>
              </a:lnSpc>
              <a:spcBef>
                <a:spcPts val="0"/>
              </a:spcBef>
              <a:spcAft>
                <a:spcPts val="554"/>
              </a:spcAft>
              <a:buClrTx/>
              <a:buSzPct val="80000"/>
              <a:buNone/>
            </a:pPr>
            <a:endParaRPr lang="en-GB" sz="1800" dirty="0"/>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5814</TotalTime>
  <Words>2627</Words>
  <Application>Microsoft Office PowerPoint</Application>
  <PresentationFormat>On-screen Show (4:3)</PresentationFormat>
  <Paragraphs>105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Times New Roman</vt:lpstr>
      <vt:lpstr>Wingdings</vt:lpstr>
      <vt:lpstr>Pixel</vt:lpstr>
      <vt:lpstr>PowerPoint Presentation</vt:lpstr>
      <vt:lpstr>LEAD Principles</vt:lpstr>
      <vt:lpstr>Creating Characters in Narrative</vt:lpstr>
      <vt:lpstr>PowerPoint Presentation</vt:lpstr>
      <vt:lpstr>PowerPoint Presentation</vt:lpstr>
      <vt:lpstr>PowerPoint Presentation</vt:lpstr>
      <vt:lpstr>PowerPoint Presentation</vt:lpstr>
      <vt:lpstr>Verbalising the Grammar-Writing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456</cp:revision>
  <cp:lastPrinted>2016-04-04T06:59:35Z</cp:lastPrinted>
  <dcterms:created xsi:type="dcterms:W3CDTF">2006-06-23T08:27:44Z</dcterms:created>
  <dcterms:modified xsi:type="dcterms:W3CDTF">2020-01-17T14:15:10Z</dcterms:modified>
</cp:coreProperties>
</file>