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9"/>
  </p:notesMasterIdLst>
  <p:handoutMasterIdLst>
    <p:handoutMasterId r:id="rId10"/>
  </p:handoutMasterIdLst>
  <p:sldIdLst>
    <p:sldId id="261" r:id="rId2"/>
    <p:sldId id="481" r:id="rId3"/>
    <p:sldId id="488" r:id="rId4"/>
    <p:sldId id="489" r:id="rId5"/>
    <p:sldId id="490" r:id="rId6"/>
    <p:sldId id="491" r:id="rId7"/>
    <p:sldId id="610" r:id="rId8"/>
  </p:sldIdLst>
  <p:sldSz cx="9144000" cy="6858000" type="screen4x3"/>
  <p:notesSz cx="6858000" cy="100520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9FF"/>
    <a:srgbClr val="D5EFFF"/>
    <a:srgbClr val="384A94"/>
    <a:srgbClr val="55C37A"/>
    <a:srgbClr val="FFFFCC"/>
    <a:srgbClr val="CCECFF"/>
    <a:srgbClr val="D5D5FF"/>
    <a:srgbClr val="99FF99"/>
    <a:srgbClr val="9ED090"/>
    <a:srgbClr val="7AD0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89691" autoAdjust="0"/>
  </p:normalViewPr>
  <p:slideViewPr>
    <p:cSldViewPr>
      <p:cViewPr varScale="1">
        <p:scale>
          <a:sx n="43" d="100"/>
          <a:sy n="43" d="100"/>
        </p:scale>
        <p:origin x="1397" y="53"/>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0659" name="Rectangle 3"/>
          <p:cNvSpPr>
            <a:spLocks noGrp="1" noChangeArrowheads="1"/>
          </p:cNvSpPr>
          <p:nvPr>
            <p:ph type="dt" sz="quarter"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0660" name="Rectangle 4"/>
          <p:cNvSpPr>
            <a:spLocks noGrp="1" noChangeArrowheads="1"/>
          </p:cNvSpPr>
          <p:nvPr>
            <p:ph type="ftr" sz="quarter" idx="2"/>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0661" name="Rectangle 5"/>
          <p:cNvSpPr>
            <a:spLocks noGrp="1" noChangeArrowheads="1"/>
          </p:cNvSpPr>
          <p:nvPr>
            <p:ph type="sldNum" sz="quarter" idx="3"/>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39577D1-B2A1-402A-B7B5-CE6EAB3E0D87}" type="slidenum">
              <a:rPr lang="en-US"/>
              <a:pPr/>
              <a:t>‹#›</a:t>
            </a:fld>
            <a:endParaRPr lang="en-US"/>
          </a:p>
        </p:txBody>
      </p:sp>
    </p:spTree>
    <p:extLst>
      <p:ext uri="{BB962C8B-B14F-4D97-AF65-F5344CB8AC3E}">
        <p14:creationId xmlns:p14="http://schemas.microsoft.com/office/powerpoint/2010/main" val="4014493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915988" y="754063"/>
            <a:ext cx="5026025" cy="376872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775297"/>
            <a:ext cx="5486400" cy="45229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8C648E7-3A21-4E05-9F45-05274052E9C8}" type="slidenum">
              <a:rPr lang="en-US"/>
              <a:pPr/>
              <a:t>‹#›</a:t>
            </a:fld>
            <a:endParaRPr lang="en-US"/>
          </a:p>
        </p:txBody>
      </p:sp>
    </p:spTree>
    <p:extLst>
      <p:ext uri="{BB962C8B-B14F-4D97-AF65-F5344CB8AC3E}">
        <p14:creationId xmlns:p14="http://schemas.microsoft.com/office/powerpoint/2010/main" val="34067930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9884BA-55AD-4B17-980B-1B5D061C55E0}" type="slidenum">
              <a:rPr lang="en-US"/>
              <a:pPr/>
              <a:t>1</a:t>
            </a:fld>
            <a:endParaRPr lang="en-US"/>
          </a:p>
        </p:txBody>
      </p:sp>
      <p:sp>
        <p:nvSpPr>
          <p:cNvPr id="14338" name="Rectangle 2"/>
          <p:cNvSpPr>
            <a:spLocks noGrp="1" noRot="1" noChangeAspect="1" noChangeArrowheads="1" noTextEdit="1"/>
          </p:cNvSpPr>
          <p:nvPr>
            <p:ph type="sldImg"/>
          </p:nvPr>
        </p:nvSpPr>
        <p:spPr>
          <a:xfrm>
            <a:off x="915988" y="754063"/>
            <a:ext cx="5026025" cy="3768725"/>
          </a:xfrm>
          <a:ln/>
        </p:spPr>
      </p:sp>
      <p:sp>
        <p:nvSpPr>
          <p:cNvPr id="14339"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260664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the key pedagogical principles which underpin the teaching.  In the slides which follow, where the teaching is using these principles, they</a:t>
            </a:r>
            <a:r>
              <a:rPr lang="en-GB" baseline="0" dirty="0"/>
              <a:t> are shown</a:t>
            </a:r>
            <a:r>
              <a:rPr lang="en-GB" dirty="0"/>
              <a:t> in cream text boxes.</a:t>
            </a:r>
          </a:p>
          <a:p>
            <a:r>
              <a:rPr lang="en-GB" dirty="0"/>
              <a:t>If you are not familiar with the principles</a:t>
            </a:r>
            <a:r>
              <a:rPr lang="en-GB" baseline="0" dirty="0"/>
              <a:t> you might like to listen to the PPT with audio which explains them.</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2</a:t>
            </a:fld>
            <a:endParaRPr lang="en-US"/>
          </a:p>
        </p:txBody>
      </p:sp>
    </p:spTree>
    <p:extLst>
      <p:ext uri="{BB962C8B-B14F-4D97-AF65-F5344CB8AC3E}">
        <p14:creationId xmlns:p14="http://schemas.microsoft.com/office/powerpoint/2010/main" val="3505981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the same text from </a:t>
            </a:r>
            <a:r>
              <a:rPr lang="en-GB" i="1" dirty="0"/>
              <a:t>Railhead</a:t>
            </a:r>
            <a:r>
              <a:rPr lang="en-GB" dirty="0"/>
              <a:t> used in the PowerPoint titled ‘Using Nouns to Establish Genre and Setting.’ </a:t>
            </a:r>
          </a:p>
          <a:p>
            <a:r>
              <a:rPr lang="en-GB" dirty="0"/>
              <a:t>There are two sentences: the first is 29 words, the second 57 words. The second of these sentences is considered in more detail on subsequent slides. In initial discussion about how the long sentences are constructed, you could point out any of the following:</a:t>
            </a:r>
          </a:p>
          <a:p>
            <a:pPr marL="171450" indent="-171450">
              <a:buFont typeface="Arial" panose="020B0604020202020204" pitchFamily="34" charset="0"/>
              <a:buChar char="•"/>
            </a:pPr>
            <a:r>
              <a:rPr lang="en-GB" dirty="0"/>
              <a:t>use of lists of objects one after another </a:t>
            </a:r>
            <a:r>
              <a:rPr lang="en-GB" dirty="0" err="1"/>
              <a:t>eg</a:t>
            </a:r>
            <a:r>
              <a:rPr lang="en-GB" dirty="0"/>
              <a:t> </a:t>
            </a:r>
            <a:r>
              <a:rPr lang="en-GB" i="1" dirty="0"/>
              <a:t>sagging cables, dangling neon signage….corporate transports</a:t>
            </a:r>
          </a:p>
          <a:p>
            <a:pPr marL="171450" indent="-171450">
              <a:buFont typeface="Arial" panose="020B0604020202020204" pitchFamily="34" charset="0"/>
              <a:buChar char="•"/>
            </a:pPr>
            <a:r>
              <a:rPr lang="en-GB" i="0" dirty="0"/>
              <a:t>use of prepositional phrases to build detail about where objects are placed e.g. </a:t>
            </a:r>
            <a:r>
              <a:rPr lang="en-GB" i="1" dirty="0"/>
              <a:t>packed </a:t>
            </a:r>
            <a:r>
              <a:rPr lang="en-GB" i="1" u="sng" dirty="0"/>
              <a:t>like</a:t>
            </a:r>
            <a:r>
              <a:rPr lang="en-GB" i="1" dirty="0"/>
              <a:t> crates </a:t>
            </a:r>
            <a:r>
              <a:rPr lang="en-GB" i="1" u="sng" dirty="0"/>
              <a:t>up</a:t>
            </a:r>
            <a:r>
              <a:rPr lang="en-GB" i="1" dirty="0"/>
              <a:t> each wall </a:t>
            </a:r>
            <a:r>
              <a:rPr lang="en-GB" i="1" u="sng" dirty="0"/>
              <a:t>of</a:t>
            </a:r>
            <a:r>
              <a:rPr lang="en-GB" i="1" dirty="0"/>
              <a:t> a mile-deep canyon </a:t>
            </a:r>
            <a:r>
              <a:rPr lang="en-GB" i="1" u="sng" dirty="0"/>
              <a:t>on</a:t>
            </a:r>
            <a:r>
              <a:rPr lang="en-GB" i="1" dirty="0"/>
              <a:t> a one-gate world</a:t>
            </a:r>
            <a:r>
              <a:rPr lang="en-GB" i="0" dirty="0"/>
              <a:t>…</a:t>
            </a:r>
            <a:r>
              <a:rPr lang="en-GB" i="1" dirty="0"/>
              <a:t>the gulf </a:t>
            </a:r>
            <a:r>
              <a:rPr lang="en-GB" i="1" u="sng" dirty="0"/>
              <a:t>between</a:t>
            </a:r>
            <a:r>
              <a:rPr lang="en-GB" i="1" dirty="0"/>
              <a:t> canyon walls </a:t>
            </a:r>
          </a:p>
          <a:p>
            <a:pPr marL="171450" indent="-171450">
              <a:buFont typeface="Arial" panose="020B0604020202020204" pitchFamily="34" charset="0"/>
              <a:buChar char="•"/>
            </a:pPr>
            <a:r>
              <a:rPr lang="en-GB" dirty="0"/>
              <a:t>use of ‘and’ and ‘so’ as co-ordinating conjunctions to join clauses e.g. </a:t>
            </a:r>
            <a:r>
              <a:rPr lang="en-GB" i="1" u="sng" dirty="0"/>
              <a:t>so</a:t>
            </a:r>
            <a:r>
              <a:rPr lang="en-GB" i="1" dirty="0"/>
              <a:t> the buildings huddled</a:t>
            </a:r>
            <a:r>
              <a:rPr lang="en-GB" dirty="0"/>
              <a:t>…</a:t>
            </a:r>
            <a:r>
              <a:rPr lang="en-GB" i="1" u="sng" dirty="0"/>
              <a:t>and</a:t>
            </a:r>
            <a:r>
              <a:rPr lang="en-GB" i="1" dirty="0"/>
              <a:t> clung…</a:t>
            </a:r>
            <a:r>
              <a:rPr lang="en-GB" i="1" u="sng" dirty="0"/>
              <a:t>and</a:t>
            </a:r>
            <a:r>
              <a:rPr lang="en-GB" i="1" dirty="0"/>
              <a:t> crowded… </a:t>
            </a:r>
            <a:r>
              <a:rPr lang="en-GB" i="0" dirty="0"/>
              <a:t>and to join phrases </a:t>
            </a:r>
            <a:r>
              <a:rPr lang="en-GB" i="1" dirty="0" err="1"/>
              <a:t>eg</a:t>
            </a:r>
            <a:r>
              <a:rPr lang="en-GB" i="1" dirty="0"/>
              <a:t> dirty rain </a:t>
            </a:r>
            <a:r>
              <a:rPr lang="en-GB" i="1" u="sng" dirty="0"/>
              <a:t>and</a:t>
            </a:r>
            <a:r>
              <a:rPr lang="en-GB" i="1" dirty="0"/>
              <a:t> the fluttering rotors…</a:t>
            </a:r>
          </a:p>
          <a:p>
            <a:pPr marL="171450" indent="-171450">
              <a:buFont typeface="Arial" panose="020B0604020202020204" pitchFamily="34" charset="0"/>
              <a:buChar char="•"/>
            </a:pPr>
            <a:r>
              <a:rPr lang="en-GB" dirty="0"/>
              <a:t>details built around nouns to create expanded noun phrase description e.g. </a:t>
            </a:r>
            <a:r>
              <a:rPr lang="en-GB" i="1" dirty="0"/>
              <a:t>a mile-deep canyon</a:t>
            </a:r>
            <a:r>
              <a:rPr lang="en-GB" dirty="0"/>
              <a:t>…</a:t>
            </a:r>
            <a:r>
              <a:rPr lang="en-GB" i="1" dirty="0"/>
              <a:t>every available scrap of terracing…the bridges which stretched across the gulf between canyon walls…</a:t>
            </a:r>
          </a:p>
          <a:p>
            <a:pPr marL="171450" indent="-171450">
              <a:buFont typeface="Arial" panose="020B0604020202020204" pitchFamily="34" charset="0"/>
              <a:buChar char="•"/>
            </a:pPr>
            <a:r>
              <a:rPr lang="en-GB" i="0" dirty="0"/>
              <a:t>deliberate use of a dash to signal additional description about same feature: ‘</a:t>
            </a:r>
            <a:r>
              <a:rPr lang="en-GB" i="1" dirty="0"/>
              <a:t>the gulf between the canyon walls – a gulf which was filled…</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i="0" dirty="0"/>
              <a:t>relative clauses used to add a layer of detail about some of the objects e.g. </a:t>
            </a:r>
            <a:r>
              <a:rPr lang="en-GB" i="1" dirty="0" err="1"/>
              <a:t>Angkat</a:t>
            </a:r>
            <a:r>
              <a:rPr lang="en-GB" i="1" dirty="0"/>
              <a:t> </a:t>
            </a:r>
            <a:r>
              <a:rPr lang="en-GB" b="1" i="1" u="sng" dirty="0"/>
              <a:t>whose</a:t>
            </a:r>
            <a:r>
              <a:rPr lang="en-GB" i="1" u="sng" dirty="0"/>
              <a:t> surface was scoured; </a:t>
            </a:r>
            <a:r>
              <a:rPr lang="en-GB" i="1" dirty="0"/>
              <a:t>the bridges </a:t>
            </a:r>
            <a:r>
              <a:rPr lang="en-GB" b="1" i="1" u="sng" dirty="0"/>
              <a:t>which</a:t>
            </a:r>
            <a:r>
              <a:rPr lang="en-GB" i="1" u="sng" dirty="0"/>
              <a:t> stretched</a:t>
            </a:r>
            <a:r>
              <a:rPr lang="en-GB" i="1" dirty="0"/>
              <a:t>…a gulf </a:t>
            </a:r>
            <a:r>
              <a:rPr lang="en-GB" b="1" i="1" u="sng" dirty="0"/>
              <a:t>which</a:t>
            </a:r>
            <a:r>
              <a:rPr lang="en-GB" i="1" u="sng" dirty="0"/>
              <a:t> was filled </a:t>
            </a: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i="0" u="none" dirty="0"/>
              <a:t>Guide students to look for patterns and examples rather than getting bogged down in grammatical explanations. You could highlight any specific patterns you want them to focus on or that links with prior learning.</a:t>
            </a:r>
          </a:p>
        </p:txBody>
      </p:sp>
      <p:sp>
        <p:nvSpPr>
          <p:cNvPr id="4" name="Slide Number Placeholder 3"/>
          <p:cNvSpPr>
            <a:spLocks noGrp="1"/>
          </p:cNvSpPr>
          <p:nvPr>
            <p:ph type="sldNum" sz="quarter" idx="5"/>
          </p:nvPr>
        </p:nvSpPr>
        <p:spPr/>
        <p:txBody>
          <a:bodyPr/>
          <a:lstStyle/>
          <a:p>
            <a:fld id="{88C648E7-3A21-4E05-9F45-05274052E9C8}" type="slidenum">
              <a:rPr lang="en-US" smtClean="0"/>
              <a:pPr/>
              <a:t>3</a:t>
            </a:fld>
            <a:endParaRPr lang="en-US"/>
          </a:p>
        </p:txBody>
      </p:sp>
    </p:spTree>
    <p:extLst>
      <p:ext uri="{BB962C8B-B14F-4D97-AF65-F5344CB8AC3E}">
        <p14:creationId xmlns:p14="http://schemas.microsoft.com/office/powerpoint/2010/main" val="821980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the same image from </a:t>
            </a:r>
            <a:r>
              <a:rPr lang="en-GB" i="1" dirty="0"/>
              <a:t>Railhead</a:t>
            </a:r>
            <a:r>
              <a:rPr lang="en-GB" dirty="0"/>
              <a:t> used in the PowerPoint titled ‘Using Nouns to Establish Genre and Setting’ and is from Philip Reeve’s website </a:t>
            </a:r>
            <a:r>
              <a:rPr lang="en-GB" i="1" baseline="0" dirty="0"/>
              <a:t>http://www.philip-reeve.com/railhead-a-z-part-one-a-e/ </a:t>
            </a:r>
            <a:r>
              <a:rPr lang="en-GB" i="0" baseline="0" dirty="0"/>
              <a:t>(under C for Cleave). You could display the image before adding the text and ask students if they recognise any of the features from the description they have just read. You could use the image as a stimulus for students’ own writing: can they describe the scene using a sentence that is packed with detail? They can then compare their own sentences with Reeve’s. </a:t>
            </a:r>
          </a:p>
          <a:p>
            <a:r>
              <a:rPr lang="en-GB" i="0" baseline="0" dirty="0"/>
              <a:t>As suggested on the previous slide, guide and focus the grammatical discussion to suit students’ needs. Slides are repeated to pick out three ways of layering detail but you need not use them all. </a:t>
            </a:r>
          </a:p>
          <a:p>
            <a:r>
              <a:rPr lang="en-GB" i="0" baseline="0" dirty="0"/>
              <a:t>In leading a discussion about the purpose and impact of using such a long sentence, try to push students beyond saying that it ‘adds detail’ or ‘adds information’. This is a good starting point but guide students to link comments more specifically to the context, using the image to help, and modelling talk that makes a grammar-meaning link </a:t>
            </a:r>
            <a:r>
              <a:rPr lang="en-GB" i="0" baseline="0" dirty="0" err="1"/>
              <a:t>e.g</a:t>
            </a:r>
            <a:r>
              <a:rPr lang="en-GB" i="0" baseline="0" dirty="0"/>
              <a:t>:</a:t>
            </a:r>
          </a:p>
          <a:p>
            <a:r>
              <a:rPr lang="en-GB" i="1" baseline="0" dirty="0"/>
              <a:t>The ‘piling up’ of clauses and phrases makes it sound as though lots of different things are happening at once, and gives the impression that Cleave is crowded and chaotic. Visually it’s quite a confusing scene, almost as if you don’t know what to look at first – if it was being filmed, the camera might be panning across the scene very quickly, trying to take in everything at once. </a:t>
            </a:r>
          </a:p>
          <a:p>
            <a:endParaRPr lang="en-GB" i="0" dirty="0"/>
          </a:p>
          <a:p>
            <a:r>
              <a:rPr lang="en-GB" i="0" dirty="0"/>
              <a:t>NB There is no ‘right way’ of discussing grammatical choices and their effects – it’s a matter of interpretation. The mini-script above is offered as one possibility. </a:t>
            </a:r>
          </a:p>
        </p:txBody>
      </p:sp>
      <p:sp>
        <p:nvSpPr>
          <p:cNvPr id="4" name="Slide Number Placeholder 3"/>
          <p:cNvSpPr>
            <a:spLocks noGrp="1"/>
          </p:cNvSpPr>
          <p:nvPr>
            <p:ph type="sldNum" sz="quarter" idx="5"/>
          </p:nvPr>
        </p:nvSpPr>
        <p:spPr/>
        <p:txBody>
          <a:bodyPr/>
          <a:lstStyle/>
          <a:p>
            <a:fld id="{88C648E7-3A21-4E05-9F45-05274052E9C8}" type="slidenum">
              <a:rPr lang="en-US" smtClean="0"/>
              <a:pPr/>
              <a:t>4</a:t>
            </a:fld>
            <a:endParaRPr lang="en-US"/>
          </a:p>
        </p:txBody>
      </p:sp>
    </p:spTree>
    <p:extLst>
      <p:ext uri="{BB962C8B-B14F-4D97-AF65-F5344CB8AC3E}">
        <p14:creationId xmlns:p14="http://schemas.microsoft.com/office/powerpoint/2010/main" val="2467900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0" baseline="0" dirty="0"/>
              <a:t>In leading a discussion about the purpose and impact of using such a long sentence, try to push students beyond saying that it ‘adds detail’ or ‘adds information’. This is a good starting point but guide students to link comments more specifically to the context, using the image to help, and modelling talk that makes a grammar-meaning link </a:t>
            </a:r>
            <a:r>
              <a:rPr lang="en-GB" i="0" baseline="0" dirty="0" err="1"/>
              <a:t>e.g</a:t>
            </a:r>
            <a:r>
              <a:rPr lang="en-GB" i="0" baseline="0" dirty="0"/>
              <a:t>:</a:t>
            </a:r>
          </a:p>
          <a:p>
            <a:r>
              <a:rPr lang="en-GB" i="1" baseline="0" dirty="0"/>
              <a:t>The layers of descriptive detail are provided by the technique of listing different features and objects in the scene, one after another in the form of single nouns or expanded noun phrases which are marked off by commas. This listing gives the impression of how crowded the place is, with not a scrap of spare space, but also tells us what the futuristic world of Cleave is like. Some of the things in the list are quite ‘normal’ in our own world, like ‘smog’ and ‘neon signs’, but some are stranger, from an imaginary future, like ‘air taxis’, and ‘corporate transports’. The use of the dash in the middle of the sentence creates a slight pause in the layering of detail, but is used to draw attention to one specific feature – the gulf between the canyon walls – which is then described in even closer detail. The whole impression is of almost overwhelming noise and movement, and many of the things in the list, such as ‘sagging cables’ and ‘dirty rain’ are actually unpleasant, suggesting squalor and decay.</a:t>
            </a:r>
          </a:p>
          <a:p>
            <a:endParaRPr lang="en-GB" i="0" dirty="0"/>
          </a:p>
          <a:p>
            <a:r>
              <a:rPr lang="en-GB" i="0" dirty="0"/>
              <a:t>NB There is no ‘right way’ of discussing grammatical choices and their effects – it’s a matter of interpretation. The mini-script above is offered as one possibility. </a:t>
            </a:r>
          </a:p>
        </p:txBody>
      </p:sp>
      <p:sp>
        <p:nvSpPr>
          <p:cNvPr id="4" name="Slide Number Placeholder 3"/>
          <p:cNvSpPr>
            <a:spLocks noGrp="1"/>
          </p:cNvSpPr>
          <p:nvPr>
            <p:ph type="sldNum" sz="quarter" idx="5"/>
          </p:nvPr>
        </p:nvSpPr>
        <p:spPr/>
        <p:txBody>
          <a:bodyPr/>
          <a:lstStyle/>
          <a:p>
            <a:fld id="{88C648E7-3A21-4E05-9F45-05274052E9C8}" type="slidenum">
              <a:rPr lang="en-US" smtClean="0"/>
              <a:pPr/>
              <a:t>5</a:t>
            </a:fld>
            <a:endParaRPr lang="en-US"/>
          </a:p>
        </p:txBody>
      </p:sp>
    </p:spTree>
    <p:extLst>
      <p:ext uri="{BB962C8B-B14F-4D97-AF65-F5344CB8AC3E}">
        <p14:creationId xmlns:p14="http://schemas.microsoft.com/office/powerpoint/2010/main" val="2931332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0" baseline="0" dirty="0"/>
              <a:t>In leading a discussion about the purpose and impact of using such a long sentence, try to push students beyond saying that it ‘adds detail’ or ‘adds information’. This is a good starting point but guide students to link comments more specifically to the context, using the image to help, and modelling talk that makes a grammar-meaning link </a:t>
            </a:r>
            <a:r>
              <a:rPr lang="en-GB" i="0" baseline="0" dirty="0" err="1"/>
              <a:t>e.g</a:t>
            </a:r>
            <a:r>
              <a:rPr lang="en-GB" i="0" baseline="0" dirty="0"/>
              <a:t>:</a:t>
            </a:r>
          </a:p>
          <a:p>
            <a:r>
              <a:rPr lang="en-GB" i="1" baseline="0" dirty="0"/>
              <a:t>The number of prepositional phrases and the variety of prepositions used helps us to visualise where different features and objects are placed in the scene and again suggests how crowded the place is. There is a bridge or a building or a form of transport everywhere the eye looks and they seem perilously crammed into every available space.</a:t>
            </a:r>
          </a:p>
          <a:p>
            <a:r>
              <a:rPr lang="en-GB" i="0" baseline="0" dirty="0"/>
              <a:t>  </a:t>
            </a:r>
          </a:p>
          <a:p>
            <a:r>
              <a:rPr lang="en-GB" i="0" dirty="0"/>
              <a:t>NB There is no ‘right way’ of discussing grammatical choices and their effects – it’s a matter of interpretation. The mini-script above is offered as one possibility. </a:t>
            </a:r>
          </a:p>
        </p:txBody>
      </p:sp>
      <p:sp>
        <p:nvSpPr>
          <p:cNvPr id="4" name="Slide Number Placeholder 3"/>
          <p:cNvSpPr>
            <a:spLocks noGrp="1"/>
          </p:cNvSpPr>
          <p:nvPr>
            <p:ph type="sldNum" sz="quarter" idx="5"/>
          </p:nvPr>
        </p:nvSpPr>
        <p:spPr/>
        <p:txBody>
          <a:bodyPr/>
          <a:lstStyle/>
          <a:p>
            <a:fld id="{88C648E7-3A21-4E05-9F45-05274052E9C8}" type="slidenum">
              <a:rPr lang="en-US" smtClean="0"/>
              <a:pPr/>
              <a:t>6</a:t>
            </a:fld>
            <a:endParaRPr lang="en-US"/>
          </a:p>
        </p:txBody>
      </p:sp>
    </p:spTree>
    <p:extLst>
      <p:ext uri="{BB962C8B-B14F-4D97-AF65-F5344CB8AC3E}">
        <p14:creationId xmlns:p14="http://schemas.microsoft.com/office/powerpoint/2010/main" val="23887138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key: our research shows that teachers need</a:t>
            </a:r>
            <a:r>
              <a:rPr lang="en-GB" baseline="0" dirty="0"/>
              <a:t> to ‘practise’ verbalising the link for themselves; and then share it with students (and discuss it in the context of the students’ own writing).</a:t>
            </a:r>
            <a:endParaRPr lang="en-GB" dirty="0"/>
          </a:p>
        </p:txBody>
      </p:sp>
      <p:sp>
        <p:nvSpPr>
          <p:cNvPr id="4" name="Slide Number Placeholder 3"/>
          <p:cNvSpPr>
            <a:spLocks noGrp="1"/>
          </p:cNvSpPr>
          <p:nvPr>
            <p:ph type="sldNum" sz="quarter" idx="5"/>
          </p:nvPr>
        </p:nvSpPr>
        <p:spPr/>
        <p:txBody>
          <a:bodyPr/>
          <a:lstStyle/>
          <a:p>
            <a:fld id="{88C648E7-3A21-4E05-9F45-05274052E9C8}" type="slidenum">
              <a:rPr lang="en-US" smtClean="0"/>
              <a:pPr/>
              <a:t>7</a:t>
            </a:fld>
            <a:endParaRPr lang="en-US"/>
          </a:p>
        </p:txBody>
      </p:sp>
    </p:spTree>
    <p:extLst>
      <p:ext uri="{BB962C8B-B14F-4D97-AF65-F5344CB8AC3E}">
        <p14:creationId xmlns:p14="http://schemas.microsoft.com/office/powerpoint/2010/main" val="1238015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9330" name="Group 2"/>
          <p:cNvGrpSpPr>
            <a:grpSpLocks/>
          </p:cNvGrpSpPr>
          <p:nvPr/>
        </p:nvGrpSpPr>
        <p:grpSpPr bwMode="auto">
          <a:xfrm>
            <a:off x="0" y="0"/>
            <a:ext cx="9144000" cy="6858000"/>
            <a:chOff x="0" y="0"/>
            <a:chExt cx="5760" cy="4320"/>
          </a:xfrm>
        </p:grpSpPr>
        <p:sp>
          <p:nvSpPr>
            <p:cNvPr id="99331"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9332"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grpSp>
          <p:nvGrpSpPr>
            <p:cNvPr id="99333" name="Group 5"/>
            <p:cNvGrpSpPr>
              <a:grpSpLocks/>
            </p:cNvGrpSpPr>
            <p:nvPr/>
          </p:nvGrpSpPr>
          <p:grpSpPr bwMode="auto">
            <a:xfrm>
              <a:off x="0" y="672"/>
              <a:ext cx="1806" cy="1989"/>
              <a:chOff x="0" y="672"/>
              <a:chExt cx="1806" cy="1989"/>
            </a:xfrm>
          </p:grpSpPr>
          <p:sp>
            <p:nvSpPr>
              <p:cNvPr id="99334"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5"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6"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7"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38"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9"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0"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41"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42"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3"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grpSp>
      </p:grpSp>
      <p:sp>
        <p:nvSpPr>
          <p:cNvPr id="99344"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99345" name="Rectangle 17"/>
          <p:cNvSpPr>
            <a:spLocks noGrp="1" noChangeArrowheads="1"/>
          </p:cNvSpPr>
          <p:nvPr>
            <p:ph type="ftr" sz="quarter" idx="3"/>
          </p:nvPr>
        </p:nvSpPr>
        <p:spPr/>
        <p:txBody>
          <a:bodyPr/>
          <a:lstStyle>
            <a:lvl1pPr>
              <a:defRPr/>
            </a:lvl1pPr>
          </a:lstStyle>
          <a:p>
            <a:endParaRPr lang="en-US"/>
          </a:p>
        </p:txBody>
      </p:sp>
      <p:sp>
        <p:nvSpPr>
          <p:cNvPr id="99346" name="Rectangle 18"/>
          <p:cNvSpPr>
            <a:spLocks noGrp="1" noChangeArrowheads="1"/>
          </p:cNvSpPr>
          <p:nvPr>
            <p:ph type="sldNum" sz="quarter" idx="4"/>
          </p:nvPr>
        </p:nvSpPr>
        <p:spPr/>
        <p:txBody>
          <a:bodyPr/>
          <a:lstStyle>
            <a:lvl1pPr>
              <a:defRPr/>
            </a:lvl1pPr>
          </a:lstStyle>
          <a:p>
            <a:fld id="{928B8021-518E-4444-803D-6368375A8850}" type="slidenum">
              <a:rPr lang="en-US"/>
              <a:pPr/>
              <a:t>‹#›</a:t>
            </a:fld>
            <a:endParaRPr lang="en-US"/>
          </a:p>
        </p:txBody>
      </p:sp>
      <p:sp>
        <p:nvSpPr>
          <p:cNvPr id="99347" name="Rectangle 19"/>
          <p:cNvSpPr>
            <a:spLocks noGrp="1" noChangeArrowheads="1"/>
          </p:cNvSpPr>
          <p:nvPr>
            <p:ph type="ctrTitle"/>
          </p:nvPr>
        </p:nvSpPr>
        <p:spPr>
          <a:xfrm>
            <a:off x="2971800" y="1828800"/>
            <a:ext cx="6019800" cy="2209800"/>
          </a:xfrm>
        </p:spPr>
        <p:txBody>
          <a:bodyPr/>
          <a:lstStyle>
            <a:lvl1pPr>
              <a:defRPr sz="4616">
                <a:solidFill>
                  <a:srgbClr val="FFFFFF"/>
                </a:solidFill>
              </a:defRPr>
            </a:lvl1pPr>
          </a:lstStyle>
          <a:p>
            <a:r>
              <a:rPr lang="en-US"/>
              <a:t>Click to edit Master title style</a:t>
            </a:r>
          </a:p>
        </p:txBody>
      </p:sp>
      <p:sp>
        <p:nvSpPr>
          <p:cNvPr id="9934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139"/>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B33B30B-0559-45AF-BD4C-0A67DCE494A3}"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457200"/>
            <a:ext cx="6031523"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0FD6A94-7B7B-45BC-B182-11493A102A19}"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981200"/>
            <a:ext cx="8229600" cy="3886200"/>
          </a:xfrm>
        </p:spPr>
        <p:txBody>
          <a:bodyPr/>
          <a:lstStyle/>
          <a:p>
            <a:endParaRPr lang="en-GB"/>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57200"/>
          </a:xfrm>
        </p:spPr>
        <p:txBody>
          <a:bodyPr/>
          <a:lstStyle>
            <a:lvl1pPr>
              <a:defRPr/>
            </a:lvl1pPr>
          </a:lstStyle>
          <a:p>
            <a:fld id="{A33EFEC2-447E-47B5-82EC-485651B8DD4A}" type="slidenum">
              <a:rPr lang="en-US"/>
              <a:pPr/>
              <a:t>‹#›</a:t>
            </a:fld>
            <a:endParaRPr lang="en-US"/>
          </a:p>
        </p:txBody>
      </p:sp>
      <p:sp>
        <p:nvSpPr>
          <p:cNvPr id="6" name="Date Placeholder 5"/>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32371F7-CEE0-4AF0-87BE-4D51F1612E4F}"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1"/>
            <a:ext cx="7772400" cy="1362075"/>
          </a:xfrm>
        </p:spPr>
        <p:txBody>
          <a:bodyPr anchor="t"/>
          <a:lstStyle>
            <a:lvl1pPr algn="l">
              <a:defRPr sz="3692" b="1" cap="all"/>
            </a:lvl1pPr>
          </a:lstStyle>
          <a:p>
            <a:r>
              <a:rPr lang="en-US"/>
              <a:t>Click to edit Master title style</a:t>
            </a:r>
            <a:endParaRPr lang="en-GB"/>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3BB0EA1-6604-4695-83C9-111488B4725B}"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2338"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1602B4F-3055-4CC8-93F0-6C29671ADA64}"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6" name="Content Placeholder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4F0189C7-E73C-4E91-B7B7-8041E4B4D174}"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A139ACA1-5F09-4DE5-83C0-43B1BA6C5F0F}"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C39B2B38-D11A-4162-A07D-19CF903C6249}"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435" cy="1162050"/>
          </a:xfrm>
        </p:spPr>
        <p:txBody>
          <a:bodyPr anchor="b"/>
          <a:lstStyle>
            <a:lvl1pPr algn="l">
              <a:defRPr sz="1846" b="1"/>
            </a:lvl1pPr>
          </a:lstStyle>
          <a:p>
            <a:r>
              <a:rPr lang="en-US"/>
              <a:t>Click to edit Master title style</a:t>
            </a:r>
            <a:endParaRPr lang="en-GB"/>
          </a:p>
        </p:txBody>
      </p:sp>
      <p:sp>
        <p:nvSpPr>
          <p:cNvPr id="3" name="Content Placeholder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A8A4E89-24C6-42F1-85B8-DFB8A3A8820C}"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1846" b="1"/>
            </a:lvl1pPr>
          </a:lstStyle>
          <a:p>
            <a:r>
              <a:rPr lang="en-US"/>
              <a:t>Click to edit Master title style</a:t>
            </a:r>
            <a:endParaRPr lang="en-GB"/>
          </a:p>
        </p:txBody>
      </p:sp>
      <p:sp>
        <p:nvSpPr>
          <p:cNvPr id="3" name="Picture Placeholder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lang="en-GB"/>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B331C36-0522-4F0A-BB7D-8449E7C99AB2}"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108"/>
            </a:lvl1pPr>
          </a:lstStyle>
          <a:p>
            <a:endParaRPr lang="en-US"/>
          </a:p>
        </p:txBody>
      </p:sp>
      <p:sp>
        <p:nvSpPr>
          <p:cNvPr id="9830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108">
                <a:latin typeface="Arial Black" pitchFamily="34" charset="0"/>
              </a:defRPr>
            </a:lvl1pPr>
          </a:lstStyle>
          <a:p>
            <a:fld id="{54BE24D9-E976-4E65-98A0-3A8F250EA8A5}" type="slidenum">
              <a:rPr lang="en-US"/>
              <a:pPr/>
              <a:t>‹#›</a:t>
            </a:fld>
            <a:endParaRPr lang="en-US"/>
          </a:p>
        </p:txBody>
      </p:sp>
      <p:grpSp>
        <p:nvGrpSpPr>
          <p:cNvPr id="98308" name="Group 4"/>
          <p:cNvGrpSpPr>
            <a:grpSpLocks/>
          </p:cNvGrpSpPr>
          <p:nvPr/>
        </p:nvGrpSpPr>
        <p:grpSpPr bwMode="auto">
          <a:xfrm>
            <a:off x="0" y="0"/>
            <a:ext cx="9144000" cy="546100"/>
            <a:chOff x="0" y="0"/>
            <a:chExt cx="5760" cy="344"/>
          </a:xfrm>
        </p:grpSpPr>
        <p:sp>
          <p:nvSpPr>
            <p:cNvPr id="9830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831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GB" sz="2215">
                <a:latin typeface="Times New Roman" pitchFamily="18" charset="0"/>
              </a:endParaRPr>
            </a:p>
          </p:txBody>
        </p:sp>
        <p:sp>
          <p:nvSpPr>
            <p:cNvPr id="9831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831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GB">
                <a:solidFill>
                  <a:schemeClr val="accent2"/>
                </a:solidFill>
              </a:endParaRPr>
            </a:p>
          </p:txBody>
        </p:sp>
      </p:grpSp>
      <p:sp>
        <p:nvSpPr>
          <p:cNvPr id="98318"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8319"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832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108"/>
            </a:lvl1pPr>
          </a:lstStyle>
          <a:p>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sldNum="0" hdr="0" ftr="0" dt="0"/>
  <p:txStyles>
    <p:titleStyle>
      <a:lvl1pPr algn="l" rtl="0" fontAlgn="base">
        <a:spcBef>
          <a:spcPct val="0"/>
        </a:spcBef>
        <a:spcAft>
          <a:spcPct val="0"/>
        </a:spcAft>
        <a:defRPr sz="4062">
          <a:solidFill>
            <a:schemeClr val="tx1"/>
          </a:solidFill>
          <a:latin typeface="+mj-lt"/>
          <a:ea typeface="+mj-ea"/>
          <a:cs typeface="+mj-cs"/>
        </a:defRPr>
      </a:lvl1pPr>
      <a:lvl2pPr algn="l" rtl="0" fontAlgn="base">
        <a:spcBef>
          <a:spcPct val="0"/>
        </a:spcBef>
        <a:spcAft>
          <a:spcPct val="0"/>
        </a:spcAft>
        <a:defRPr sz="4062">
          <a:solidFill>
            <a:schemeClr val="tx1"/>
          </a:solidFill>
          <a:latin typeface="Arial" charset="0"/>
          <a:cs typeface="Arial" charset="0"/>
        </a:defRPr>
      </a:lvl2pPr>
      <a:lvl3pPr algn="l" rtl="0" fontAlgn="base">
        <a:spcBef>
          <a:spcPct val="0"/>
        </a:spcBef>
        <a:spcAft>
          <a:spcPct val="0"/>
        </a:spcAft>
        <a:defRPr sz="4062">
          <a:solidFill>
            <a:schemeClr val="tx1"/>
          </a:solidFill>
          <a:latin typeface="Arial" charset="0"/>
          <a:cs typeface="Arial" charset="0"/>
        </a:defRPr>
      </a:lvl3pPr>
      <a:lvl4pPr algn="l" rtl="0" fontAlgn="base">
        <a:spcBef>
          <a:spcPct val="0"/>
        </a:spcBef>
        <a:spcAft>
          <a:spcPct val="0"/>
        </a:spcAft>
        <a:defRPr sz="4062">
          <a:solidFill>
            <a:schemeClr val="tx1"/>
          </a:solidFill>
          <a:latin typeface="Arial" charset="0"/>
          <a:cs typeface="Arial" charset="0"/>
        </a:defRPr>
      </a:lvl4pPr>
      <a:lvl5pPr algn="l" rtl="0" fontAlgn="base">
        <a:spcBef>
          <a:spcPct val="0"/>
        </a:spcBef>
        <a:spcAft>
          <a:spcPct val="0"/>
        </a:spcAft>
        <a:defRPr sz="4062">
          <a:solidFill>
            <a:schemeClr val="tx1"/>
          </a:solidFill>
          <a:latin typeface="Arial" charset="0"/>
          <a:cs typeface="Arial" charset="0"/>
        </a:defRPr>
      </a:lvl5pPr>
      <a:lvl6pPr marL="422041" algn="l" rtl="0" fontAlgn="base">
        <a:spcBef>
          <a:spcPct val="0"/>
        </a:spcBef>
        <a:spcAft>
          <a:spcPct val="0"/>
        </a:spcAft>
        <a:defRPr sz="4062">
          <a:solidFill>
            <a:schemeClr val="tx1"/>
          </a:solidFill>
          <a:latin typeface="Arial" charset="0"/>
          <a:cs typeface="Arial" charset="0"/>
        </a:defRPr>
      </a:lvl6pPr>
      <a:lvl7pPr marL="844083" algn="l" rtl="0" fontAlgn="base">
        <a:spcBef>
          <a:spcPct val="0"/>
        </a:spcBef>
        <a:spcAft>
          <a:spcPct val="0"/>
        </a:spcAft>
        <a:defRPr sz="4062">
          <a:solidFill>
            <a:schemeClr val="tx1"/>
          </a:solidFill>
          <a:latin typeface="Arial" charset="0"/>
          <a:cs typeface="Arial" charset="0"/>
        </a:defRPr>
      </a:lvl7pPr>
      <a:lvl8pPr marL="1266124" algn="l" rtl="0" fontAlgn="base">
        <a:spcBef>
          <a:spcPct val="0"/>
        </a:spcBef>
        <a:spcAft>
          <a:spcPct val="0"/>
        </a:spcAft>
        <a:defRPr sz="4062">
          <a:solidFill>
            <a:schemeClr val="tx1"/>
          </a:solidFill>
          <a:latin typeface="Arial" charset="0"/>
          <a:cs typeface="Arial" charset="0"/>
        </a:defRPr>
      </a:lvl8pPr>
      <a:lvl9pPr marL="1688165" algn="l" rtl="0" fontAlgn="base">
        <a:spcBef>
          <a:spcPct val="0"/>
        </a:spcBef>
        <a:spcAft>
          <a:spcPct val="0"/>
        </a:spcAft>
        <a:defRPr sz="4062">
          <a:solidFill>
            <a:schemeClr val="tx1"/>
          </a:solidFill>
          <a:latin typeface="Arial" charset="0"/>
          <a:cs typeface="Arial" charset="0"/>
        </a:defRPr>
      </a:lvl9pPr>
    </p:titleStyle>
    <p:bodyStyle>
      <a:lvl1pPr marL="316531" indent="-316531" algn="l" rtl="0" fontAlgn="base">
        <a:spcBef>
          <a:spcPct val="20000"/>
        </a:spcBef>
        <a:spcAft>
          <a:spcPct val="0"/>
        </a:spcAft>
        <a:buClr>
          <a:schemeClr val="bg2"/>
        </a:buClr>
        <a:buSzPct val="75000"/>
        <a:buFont typeface="Wingdings" pitchFamily="2" charset="2"/>
        <a:buChar char="n"/>
        <a:defRPr sz="2954">
          <a:solidFill>
            <a:schemeClr val="tx1"/>
          </a:solidFill>
          <a:latin typeface="+mn-lt"/>
          <a:ea typeface="+mn-ea"/>
          <a:cs typeface="+mn-cs"/>
        </a:defRPr>
      </a:lvl1pPr>
      <a:lvl2pPr marL="685817" indent="-263776" algn="l" rtl="0" fontAlgn="base">
        <a:spcBef>
          <a:spcPct val="20000"/>
        </a:spcBef>
        <a:spcAft>
          <a:spcPct val="0"/>
        </a:spcAft>
        <a:buClr>
          <a:schemeClr val="accent2"/>
        </a:buClr>
        <a:buSzPct val="80000"/>
        <a:buFont typeface="Wingdings" pitchFamily="2" charset="2"/>
        <a:buChar char="¨"/>
        <a:defRPr sz="2585">
          <a:solidFill>
            <a:schemeClr val="tx1"/>
          </a:solidFill>
          <a:latin typeface="+mn-lt"/>
          <a:cs typeface="+mn-cs"/>
        </a:defRPr>
      </a:lvl2pPr>
      <a:lvl3pPr marL="1055103" indent="-211021" algn="l" rtl="0" fontAlgn="base">
        <a:spcBef>
          <a:spcPct val="20000"/>
        </a:spcBef>
        <a:spcAft>
          <a:spcPct val="0"/>
        </a:spcAft>
        <a:buClr>
          <a:schemeClr val="bg2"/>
        </a:buClr>
        <a:buSzPct val="65000"/>
        <a:buFont typeface="Wingdings" pitchFamily="2" charset="2"/>
        <a:buChar char="n"/>
        <a:defRPr sz="2215">
          <a:solidFill>
            <a:schemeClr val="tx1"/>
          </a:solidFill>
          <a:latin typeface="+mn-lt"/>
          <a:cs typeface="+mn-cs"/>
        </a:defRPr>
      </a:lvl3pPr>
      <a:lvl4pPr marL="1477145" indent="-211021" algn="l" rtl="0" fontAlgn="base">
        <a:spcBef>
          <a:spcPct val="20000"/>
        </a:spcBef>
        <a:spcAft>
          <a:spcPct val="0"/>
        </a:spcAft>
        <a:buClr>
          <a:schemeClr val="accent2"/>
        </a:buClr>
        <a:buSzPct val="70000"/>
        <a:buFont typeface="Wingdings" pitchFamily="2" charset="2"/>
        <a:buChar char="¨"/>
        <a:defRPr sz="1846">
          <a:solidFill>
            <a:schemeClr val="tx1"/>
          </a:solidFill>
          <a:latin typeface="+mn-lt"/>
          <a:cs typeface="+mn-cs"/>
        </a:defRPr>
      </a:lvl4pPr>
      <a:lvl5pPr marL="1899186"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5pPr>
      <a:lvl6pPr marL="2321227"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6pPr>
      <a:lvl7pPr marL="2743269"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7pPr>
      <a:lvl8pPr marL="3165310"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8pPr>
      <a:lvl9pPr marL="3587351"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philip-reeve.com/wp-content/uploads/2016/03/db0fdf28e33a1a5d5b15f9c727f1c76e.jp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hyperlink" Target="http://www.philip-reeve.com/wp-content/uploads/2016/03/db0fdf28e33a1a5d5b15f9c727f1c76e.jp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hyperlink" Target="http://www.philip-reeve.com/wp-content/uploads/2016/03/db0fdf28e33a1a5d5b15f9c727f1c76e.jp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2915816" y="1827179"/>
            <a:ext cx="5948003" cy="1200329"/>
          </a:xfrm>
          <a:prstGeom prst="rect">
            <a:avLst/>
          </a:prstGeom>
          <a:noFill/>
          <a:ln w="9525">
            <a:noFill/>
            <a:miter lim="800000"/>
            <a:headEnd/>
            <a:tailEnd/>
          </a:ln>
          <a:effectLst/>
        </p:spPr>
        <p:txBody>
          <a:bodyPr wrap="square">
            <a:spAutoFit/>
          </a:bodyPr>
          <a:lstStyle/>
          <a:p>
            <a:pPr algn="ctr"/>
            <a:r>
              <a:rPr lang="en-GB" sz="3600" b="1" i="1" dirty="0">
                <a:solidFill>
                  <a:schemeClr val="bg1"/>
                </a:solidFill>
              </a:rPr>
              <a:t>Using long sentences to build layers of detail</a:t>
            </a:r>
            <a:endParaRPr lang="en-GB" sz="3600" dirty="0">
              <a:solidFill>
                <a:schemeClr val="bg1"/>
              </a:solidFill>
            </a:endParaRPr>
          </a:p>
        </p:txBody>
      </p:sp>
      <p:pic>
        <p:nvPicPr>
          <p:cNvPr id="13317" name="Picture 5" descr="UniLogo"/>
          <p:cNvPicPr>
            <a:picLocks noChangeAspect="1" noChangeArrowheads="1"/>
          </p:cNvPicPr>
          <p:nvPr/>
        </p:nvPicPr>
        <p:blipFill>
          <a:blip r:embed="rId3" cstate="print"/>
          <a:srcRect/>
          <a:stretch>
            <a:fillRect/>
          </a:stretch>
        </p:blipFill>
        <p:spPr bwMode="auto">
          <a:xfrm>
            <a:off x="7077826" y="5539169"/>
            <a:ext cx="1661746" cy="685800"/>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966" y="371430"/>
            <a:ext cx="8229600" cy="1266092"/>
          </a:xfrm>
        </p:spPr>
        <p:txBody>
          <a:bodyPr/>
          <a:lstStyle/>
          <a:p>
            <a:r>
              <a:rPr lang="en-GB" dirty="0">
                <a:solidFill>
                  <a:srgbClr val="008000"/>
                </a:solidFill>
                <a:effectLst>
                  <a:outerShdw blurRad="38100" dist="38100" dir="2700000" algn="tl">
                    <a:srgbClr val="000000">
                      <a:alpha val="43137"/>
                    </a:srgbClr>
                  </a:outerShdw>
                </a:effectLst>
              </a:rPr>
              <a:t>LEAD</a:t>
            </a:r>
            <a:r>
              <a:rPr lang="en-GB" dirty="0">
                <a:effectLst>
                  <a:outerShdw blurRad="38100" dist="38100" dir="2700000" algn="tl">
                    <a:srgbClr val="000000">
                      <a:alpha val="43137"/>
                    </a:srgbClr>
                  </a:outerShdw>
                </a:effectLst>
              </a:rPr>
              <a:t> Principles</a:t>
            </a:r>
          </a:p>
        </p:txBody>
      </p:sp>
      <p:graphicFrame>
        <p:nvGraphicFramePr>
          <p:cNvPr id="5" name="Content Placeholder 4"/>
          <p:cNvGraphicFramePr>
            <a:graphicFrameLocks noGrp="1"/>
          </p:cNvGraphicFramePr>
          <p:nvPr>
            <p:ph idx="1"/>
            <p:extLst/>
          </p:nvPr>
        </p:nvGraphicFramePr>
        <p:xfrm>
          <a:off x="185051" y="1592085"/>
          <a:ext cx="8793083" cy="4748750"/>
        </p:xfrm>
        <a:graphic>
          <a:graphicData uri="http://schemas.openxmlformats.org/drawingml/2006/table">
            <a:tbl>
              <a:tblPr firstRow="1" bandRow="1">
                <a:tableStyleId>{5C22544A-7EE6-4342-B048-85BDC9FD1C3A}</a:tableStyleId>
              </a:tblPr>
              <a:tblGrid>
                <a:gridCol w="1681241">
                  <a:extLst>
                    <a:ext uri="{9D8B030D-6E8A-4147-A177-3AD203B41FA5}">
                      <a16:colId xmlns:a16="http://schemas.microsoft.com/office/drawing/2014/main" val="20000"/>
                    </a:ext>
                  </a:extLst>
                </a:gridCol>
                <a:gridCol w="2990769">
                  <a:extLst>
                    <a:ext uri="{9D8B030D-6E8A-4147-A177-3AD203B41FA5}">
                      <a16:colId xmlns:a16="http://schemas.microsoft.com/office/drawing/2014/main" val="20001"/>
                    </a:ext>
                  </a:extLst>
                </a:gridCol>
                <a:gridCol w="4121073">
                  <a:extLst>
                    <a:ext uri="{9D8B030D-6E8A-4147-A177-3AD203B41FA5}">
                      <a16:colId xmlns:a16="http://schemas.microsoft.com/office/drawing/2014/main" val="20002"/>
                    </a:ext>
                  </a:extLst>
                </a:gridCol>
              </a:tblGrid>
              <a:tr h="342314">
                <a:tc>
                  <a:txBody>
                    <a:bodyPr/>
                    <a:lstStyle/>
                    <a:p>
                      <a:r>
                        <a:rPr lang="en-GB" sz="1500" dirty="0">
                          <a:solidFill>
                            <a:schemeClr val="tx1"/>
                          </a:solidFill>
                        </a:rPr>
                        <a:t>PRINCIPLE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EXPLANATION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RATIONALE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09822">
                <a:tc>
                  <a:txBody>
                    <a:bodyPr/>
                    <a:lstStyle/>
                    <a:p>
                      <a:r>
                        <a:rPr lang="en-GB" sz="2200" b="1" dirty="0">
                          <a:solidFill>
                            <a:srgbClr val="008000"/>
                          </a:solidFill>
                        </a:rPr>
                        <a:t>L</a:t>
                      </a:r>
                      <a:r>
                        <a:rPr lang="en-GB" sz="1500" dirty="0">
                          <a:solidFill>
                            <a:schemeClr val="tx1"/>
                          </a:solidFill>
                        </a:rPr>
                        <a:t>INKS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Make a </a:t>
                      </a:r>
                      <a:r>
                        <a:rPr lang="en-GB" sz="1700" b="1" i="1" kern="1200" dirty="0">
                          <a:solidFill>
                            <a:schemeClr val="dk1"/>
                          </a:solidFill>
                          <a:effectLst/>
                          <a:latin typeface="+mn-lt"/>
                          <a:ea typeface="+mn-ea"/>
                          <a:cs typeface="+mn-cs"/>
                        </a:rPr>
                        <a:t>link</a:t>
                      </a:r>
                      <a:r>
                        <a:rPr lang="en-GB" sz="1700" kern="1200" dirty="0">
                          <a:solidFill>
                            <a:schemeClr val="dk1"/>
                          </a:solidFill>
                          <a:effectLst/>
                          <a:latin typeface="+mn-lt"/>
                          <a:ea typeface="+mn-ea"/>
                          <a:cs typeface="+mn-cs"/>
                        </a:rPr>
                        <a:t> between the grammar being introduced and how it works in the writing being taught</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establish</a:t>
                      </a:r>
                      <a:r>
                        <a:rPr lang="en-GB" sz="1500" b="0" baseline="0" dirty="0">
                          <a:solidFill>
                            <a:srgbClr val="000000"/>
                          </a:solidFill>
                          <a:effectLst/>
                          <a:latin typeface="+mn-lt"/>
                          <a:ea typeface="Calibri" panose="020F0502020204030204" pitchFamily="34" charset="0"/>
                        </a:rPr>
                        <a:t> a purposeful learning reason for addressing grammar, and connect grammar with meaning and rhetorical effect</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25415">
                <a:tc>
                  <a:txBody>
                    <a:bodyPr/>
                    <a:lstStyle/>
                    <a:p>
                      <a:r>
                        <a:rPr lang="en-GB" sz="2200" b="1" dirty="0">
                          <a:solidFill>
                            <a:srgbClr val="008000"/>
                          </a:solidFill>
                        </a:rPr>
                        <a:t>E</a:t>
                      </a:r>
                      <a:r>
                        <a:rPr lang="en-GB" sz="1500" dirty="0">
                          <a:solidFill>
                            <a:schemeClr val="tx1"/>
                          </a:solidFill>
                        </a:rPr>
                        <a:t>XAMPLES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Explain the grammar through </a:t>
                      </a:r>
                      <a:r>
                        <a:rPr lang="en-GB" sz="1700" b="1" i="1" kern="1200" dirty="0">
                          <a:solidFill>
                            <a:schemeClr val="dk1"/>
                          </a:solidFill>
                          <a:effectLst/>
                          <a:latin typeface="+mn-lt"/>
                          <a:ea typeface="+mn-ea"/>
                          <a:cs typeface="+mn-cs"/>
                        </a:rPr>
                        <a:t>examples</a:t>
                      </a:r>
                      <a:r>
                        <a:rPr lang="en-GB" sz="1700" kern="1200" dirty="0">
                          <a:solidFill>
                            <a:schemeClr val="dk1"/>
                          </a:solidFill>
                          <a:effectLst/>
                          <a:latin typeface="+mn-lt"/>
                          <a:ea typeface="+mn-ea"/>
                          <a:cs typeface="+mn-cs"/>
                        </a:rPr>
                        <a:t>, not lengthy explanations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avoid writing lessons becoming mini-grammar</a:t>
                      </a:r>
                      <a:r>
                        <a:rPr lang="en-GB" sz="1500" b="0" baseline="0" dirty="0">
                          <a:solidFill>
                            <a:srgbClr val="000000"/>
                          </a:solidFill>
                          <a:effectLst/>
                          <a:latin typeface="+mn-lt"/>
                          <a:ea typeface="Calibri" panose="020F0502020204030204" pitchFamily="34" charset="0"/>
                        </a:rPr>
                        <a:t> lessons, and to allow access to the structure even if the grammar concept is not fully understood</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28468">
                <a:tc>
                  <a:txBody>
                    <a:bodyPr/>
                    <a:lstStyle/>
                    <a:p>
                      <a:r>
                        <a:rPr lang="en-GB" sz="2200" b="1" dirty="0">
                          <a:solidFill>
                            <a:srgbClr val="008000"/>
                          </a:solidFill>
                        </a:rPr>
                        <a:t>A</a:t>
                      </a:r>
                      <a:r>
                        <a:rPr lang="en-GB" sz="1500" dirty="0">
                          <a:solidFill>
                            <a:schemeClr val="tx1"/>
                          </a:solidFill>
                        </a:rPr>
                        <a:t>UTHENTIC TEXTS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Use </a:t>
                      </a:r>
                      <a:r>
                        <a:rPr lang="en-GB" sz="1700" b="1" i="1" kern="1200" dirty="0">
                          <a:solidFill>
                            <a:schemeClr val="dk1"/>
                          </a:solidFill>
                          <a:effectLst/>
                          <a:latin typeface="+mn-lt"/>
                          <a:ea typeface="+mn-ea"/>
                          <a:cs typeface="+mn-cs"/>
                        </a:rPr>
                        <a:t>authentic</a:t>
                      </a:r>
                      <a:r>
                        <a:rPr lang="en-GB" sz="1700" kern="1200" dirty="0">
                          <a:solidFill>
                            <a:schemeClr val="dk1"/>
                          </a:solidFill>
                          <a:effectLst/>
                          <a:latin typeface="+mn-lt"/>
                          <a:ea typeface="+mn-ea"/>
                          <a:cs typeface="+mn-cs"/>
                        </a:rPr>
                        <a:t> texts as models to link writers to the broader community of writers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integrate reading and writing and show how ‘real’ writers make language choices</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928468">
                <a:tc>
                  <a:txBody>
                    <a:bodyPr/>
                    <a:lstStyle/>
                    <a:p>
                      <a:r>
                        <a:rPr lang="en-GB" sz="2200" b="1" dirty="0">
                          <a:solidFill>
                            <a:srgbClr val="008000"/>
                          </a:solidFill>
                        </a:rPr>
                        <a:t>D</a:t>
                      </a:r>
                      <a:r>
                        <a:rPr lang="en-GB" sz="1500" dirty="0">
                          <a:solidFill>
                            <a:schemeClr val="tx1"/>
                          </a:solidFill>
                        </a:rPr>
                        <a:t>ISCUSSION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Build in high-quality </a:t>
                      </a:r>
                      <a:r>
                        <a:rPr lang="en-GB" sz="1700" b="1" i="1" kern="1200" dirty="0">
                          <a:solidFill>
                            <a:schemeClr val="dk1"/>
                          </a:solidFill>
                          <a:effectLst/>
                          <a:latin typeface="+mn-lt"/>
                          <a:ea typeface="+mn-ea"/>
                          <a:cs typeface="+mn-cs"/>
                        </a:rPr>
                        <a:t>discussion</a:t>
                      </a:r>
                      <a:r>
                        <a:rPr lang="en-GB" sz="1700" kern="1200" dirty="0">
                          <a:solidFill>
                            <a:schemeClr val="dk1"/>
                          </a:solidFill>
                          <a:effectLst/>
                          <a:latin typeface="+mn-lt"/>
                          <a:ea typeface="+mn-ea"/>
                          <a:cs typeface="+mn-cs"/>
                        </a:rPr>
                        <a:t> about grammar and its effects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promote deep metalinguistic learning about why a particular choice works, and to develop independence rather than compliance</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81424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45680-038C-486F-88F4-5CA45AB127C8}"/>
              </a:ext>
            </a:extLst>
          </p:cNvPr>
          <p:cNvSpPr>
            <a:spLocks noGrp="1"/>
          </p:cNvSpPr>
          <p:nvPr>
            <p:ph type="title"/>
          </p:nvPr>
        </p:nvSpPr>
        <p:spPr>
          <a:xfrm>
            <a:off x="457200" y="154414"/>
            <a:ext cx="8229600" cy="1371600"/>
          </a:xfrm>
        </p:spPr>
        <p:txBody>
          <a:bodyPr/>
          <a:lstStyle/>
          <a:p>
            <a:r>
              <a:rPr lang="en-GB" sz="3400" dirty="0">
                <a:effectLst>
                  <a:outerShdw blurRad="38100" dist="38100" dir="2700000" algn="tl">
                    <a:srgbClr val="000000">
                      <a:alpha val="43137"/>
                    </a:srgbClr>
                  </a:outerShdw>
                </a:effectLst>
              </a:rPr>
              <a:t>Noticing Patterns in a Text</a:t>
            </a:r>
          </a:p>
        </p:txBody>
      </p:sp>
      <p:sp>
        <p:nvSpPr>
          <p:cNvPr id="5" name="Rectangle 4">
            <a:extLst>
              <a:ext uri="{FF2B5EF4-FFF2-40B4-BE49-F238E27FC236}">
                <a16:creationId xmlns:a16="http://schemas.microsoft.com/office/drawing/2014/main" id="{1AF1A9E4-B043-4910-8DC8-85AC4642670D}"/>
              </a:ext>
            </a:extLst>
          </p:cNvPr>
          <p:cNvSpPr/>
          <p:nvPr/>
        </p:nvSpPr>
        <p:spPr>
          <a:xfrm>
            <a:off x="457200" y="1182231"/>
            <a:ext cx="6203032" cy="3477875"/>
          </a:xfrm>
          <a:prstGeom prst="rect">
            <a:avLst/>
          </a:prstGeom>
        </p:spPr>
        <p:txBody>
          <a:bodyPr wrap="square">
            <a:spAutoFit/>
          </a:bodyPr>
          <a:lstStyle/>
          <a:p>
            <a:pPr marL="0" indent="0" algn="just">
              <a:buNone/>
            </a:pPr>
            <a:r>
              <a:rPr lang="en-GB" sz="2000" dirty="0" err="1"/>
              <a:t>Cleave’s</a:t>
            </a:r>
            <a:r>
              <a:rPr lang="en-GB" sz="2000" dirty="0"/>
              <a:t> houses and factories were packed like shelved crates up each wall of a mile-deep canyon on a one-gate world called </a:t>
            </a:r>
            <a:r>
              <a:rPr lang="en-GB" sz="2000" dirty="0" err="1"/>
              <a:t>Angkat</a:t>
            </a:r>
            <a:r>
              <a:rPr lang="en-GB" sz="2000" dirty="0"/>
              <a:t> whose surface was scoured by constant storms. Space was scarce, so the buildings huddled into every available scrap of terracing, and clung to cliff faces, and crowded on the bridges which stretched across the gulf between the canyon walls – a gulf which was filled with sagging cables, dangling neon signage, smog, dirty rain, and the fluttering rotors of air taxis, ferries and corporate transports. </a:t>
            </a:r>
          </a:p>
        </p:txBody>
      </p:sp>
      <p:pic>
        <p:nvPicPr>
          <p:cNvPr id="7" name="Content Placeholder 9">
            <a:extLst>
              <a:ext uri="{FF2B5EF4-FFF2-40B4-BE49-F238E27FC236}">
                <a16:creationId xmlns:a16="http://schemas.microsoft.com/office/drawing/2014/main" id="{D9BCBD3C-1BAC-4F23-9178-C55FD636F6C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81454" y="1340768"/>
            <a:ext cx="1805346" cy="2799130"/>
          </a:xfrm>
          <a:prstGeom prst="rect">
            <a:avLst/>
          </a:prstGeom>
        </p:spPr>
      </p:pic>
      <p:sp>
        <p:nvSpPr>
          <p:cNvPr id="8" name="Rounded Rectangle 7">
            <a:extLst>
              <a:ext uri="{FF2B5EF4-FFF2-40B4-BE49-F238E27FC236}">
                <a16:creationId xmlns:a16="http://schemas.microsoft.com/office/drawing/2014/main" id="{1E7783E3-6362-4699-B845-F4A9699B46FA}"/>
              </a:ext>
            </a:extLst>
          </p:cNvPr>
          <p:cNvSpPr/>
          <p:nvPr/>
        </p:nvSpPr>
        <p:spPr>
          <a:xfrm>
            <a:off x="6881454" y="574338"/>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Authentic text</a:t>
            </a:r>
          </a:p>
        </p:txBody>
      </p:sp>
      <p:sp>
        <p:nvSpPr>
          <p:cNvPr id="4" name="TextBox 3">
            <a:extLst>
              <a:ext uri="{FF2B5EF4-FFF2-40B4-BE49-F238E27FC236}">
                <a16:creationId xmlns:a16="http://schemas.microsoft.com/office/drawing/2014/main" id="{57A1857C-E5C0-4730-88B2-BCE596C4D681}"/>
              </a:ext>
            </a:extLst>
          </p:cNvPr>
          <p:cNvSpPr txBox="1"/>
          <p:nvPr/>
        </p:nvSpPr>
        <p:spPr>
          <a:xfrm>
            <a:off x="318356" y="4837112"/>
            <a:ext cx="8507288" cy="1938992"/>
          </a:xfrm>
          <a:prstGeom prst="rect">
            <a:avLst/>
          </a:prstGeom>
          <a:noFill/>
        </p:spPr>
        <p:txBody>
          <a:bodyPr wrap="square" rtlCol="0">
            <a:spAutoFit/>
          </a:bodyPr>
          <a:lstStyle/>
          <a:p>
            <a:r>
              <a:rPr lang="en-GB" sz="2000" dirty="0"/>
              <a:t>In this extract from his novel, </a:t>
            </a:r>
            <a:r>
              <a:rPr lang="en-GB" sz="2000" i="1" dirty="0"/>
              <a:t>Railhead, </a:t>
            </a:r>
            <a:r>
              <a:rPr lang="en-GB" sz="2000" dirty="0"/>
              <a:t>Philip Reeve describes his imaginary city of the future, called Cleave. </a:t>
            </a:r>
          </a:p>
          <a:p>
            <a:pPr marL="342900" indent="-342900">
              <a:buFont typeface="Arial" panose="020B0604020202020204" pitchFamily="34" charset="0"/>
              <a:buChar char="•"/>
            </a:pPr>
            <a:r>
              <a:rPr lang="en-GB" sz="2000" dirty="0"/>
              <a:t>How many sentences does he use? </a:t>
            </a:r>
          </a:p>
          <a:p>
            <a:pPr marL="342900" indent="-342900">
              <a:buFont typeface="Arial" panose="020B0604020202020204" pitchFamily="34" charset="0"/>
              <a:buChar char="•"/>
            </a:pPr>
            <a:r>
              <a:rPr lang="en-GB" sz="2000" dirty="0"/>
              <a:t>Which is the longest sentence? How many words does it have?</a:t>
            </a:r>
          </a:p>
          <a:p>
            <a:pPr marL="342900" indent="-342900">
              <a:buFont typeface="Arial" panose="020B0604020202020204" pitchFamily="34" charset="0"/>
              <a:buChar char="•"/>
            </a:pPr>
            <a:r>
              <a:rPr lang="en-GB" sz="2000" dirty="0"/>
              <a:t>Can you explain </a:t>
            </a:r>
            <a:r>
              <a:rPr lang="en-GB" sz="2000" i="1" dirty="0"/>
              <a:t>how</a:t>
            </a:r>
            <a:r>
              <a:rPr lang="en-GB" sz="2000" dirty="0"/>
              <a:t> he has made these sentences so long? Try to make</a:t>
            </a:r>
            <a:r>
              <a:rPr lang="en-GB" sz="2000" i="1" dirty="0"/>
              <a:t> two </a:t>
            </a:r>
            <a:r>
              <a:rPr lang="en-GB" sz="2000" dirty="0"/>
              <a:t>different points.</a:t>
            </a:r>
          </a:p>
        </p:txBody>
      </p:sp>
      <p:sp>
        <p:nvSpPr>
          <p:cNvPr id="9" name="Rounded Rectangle 7">
            <a:extLst>
              <a:ext uri="{FF2B5EF4-FFF2-40B4-BE49-F238E27FC236}">
                <a16:creationId xmlns:a16="http://schemas.microsoft.com/office/drawing/2014/main" id="{D97C5352-FED2-4097-B1A2-0355070D7467}"/>
              </a:ext>
            </a:extLst>
          </p:cNvPr>
          <p:cNvSpPr/>
          <p:nvPr/>
        </p:nvSpPr>
        <p:spPr>
          <a:xfrm>
            <a:off x="6881454" y="4316904"/>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spTree>
    <p:extLst>
      <p:ext uri="{BB962C8B-B14F-4D97-AF65-F5344CB8AC3E}">
        <p14:creationId xmlns:p14="http://schemas.microsoft.com/office/powerpoint/2010/main" val="1470250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45680-038C-486F-88F4-5CA45AB127C8}"/>
              </a:ext>
            </a:extLst>
          </p:cNvPr>
          <p:cNvSpPr>
            <a:spLocks noGrp="1"/>
          </p:cNvSpPr>
          <p:nvPr>
            <p:ph type="title"/>
          </p:nvPr>
        </p:nvSpPr>
        <p:spPr>
          <a:xfrm>
            <a:off x="457200" y="154414"/>
            <a:ext cx="8229600" cy="1371600"/>
          </a:xfrm>
        </p:spPr>
        <p:txBody>
          <a:bodyPr/>
          <a:lstStyle/>
          <a:p>
            <a:r>
              <a:rPr lang="en-GB" sz="3400" dirty="0">
                <a:effectLst>
                  <a:outerShdw blurRad="38100" dist="38100" dir="2700000" algn="tl">
                    <a:srgbClr val="000000">
                      <a:alpha val="43137"/>
                    </a:srgbClr>
                  </a:outerShdw>
                </a:effectLst>
              </a:rPr>
              <a:t>Noticing Patterns in a Text</a:t>
            </a:r>
          </a:p>
        </p:txBody>
      </p:sp>
      <p:sp>
        <p:nvSpPr>
          <p:cNvPr id="5" name="Rectangle 4">
            <a:extLst>
              <a:ext uri="{FF2B5EF4-FFF2-40B4-BE49-F238E27FC236}">
                <a16:creationId xmlns:a16="http://schemas.microsoft.com/office/drawing/2014/main" id="{1AF1A9E4-B043-4910-8DC8-85AC4642670D}"/>
              </a:ext>
            </a:extLst>
          </p:cNvPr>
          <p:cNvSpPr/>
          <p:nvPr/>
        </p:nvSpPr>
        <p:spPr>
          <a:xfrm>
            <a:off x="3059832" y="1559292"/>
            <a:ext cx="5626968" cy="2554545"/>
          </a:xfrm>
          <a:prstGeom prst="rect">
            <a:avLst/>
          </a:prstGeom>
        </p:spPr>
        <p:txBody>
          <a:bodyPr wrap="square">
            <a:spAutoFit/>
          </a:bodyPr>
          <a:lstStyle/>
          <a:p>
            <a:pPr marL="0" indent="0" algn="just">
              <a:buNone/>
            </a:pPr>
            <a:r>
              <a:rPr lang="en-GB" sz="2000" dirty="0"/>
              <a:t>Space was scarce, </a:t>
            </a:r>
            <a:r>
              <a:rPr lang="en-GB" sz="2000" dirty="0">
                <a:solidFill>
                  <a:srgbClr val="FF0000"/>
                </a:solidFill>
              </a:rPr>
              <a:t>so</a:t>
            </a:r>
            <a:r>
              <a:rPr lang="en-GB" sz="2000" dirty="0"/>
              <a:t> the buildings huddled into every available scrap of terracing, </a:t>
            </a:r>
            <a:r>
              <a:rPr lang="en-GB" sz="2000" dirty="0">
                <a:solidFill>
                  <a:srgbClr val="FF0000"/>
                </a:solidFill>
              </a:rPr>
              <a:t>and</a:t>
            </a:r>
            <a:r>
              <a:rPr lang="en-GB" sz="2000" dirty="0"/>
              <a:t> clung to cliff faces,</a:t>
            </a:r>
            <a:r>
              <a:rPr lang="en-GB" sz="2000" dirty="0">
                <a:solidFill>
                  <a:srgbClr val="FF0000"/>
                </a:solidFill>
              </a:rPr>
              <a:t> and </a:t>
            </a:r>
            <a:r>
              <a:rPr lang="en-GB" sz="2000" dirty="0"/>
              <a:t>crowded on the bridges which stretched across the gulf between the canyon walls – a gulf which was filled with sagging cables, dangling neon signage, smog, dirty rain, </a:t>
            </a:r>
            <a:r>
              <a:rPr lang="en-GB" sz="2000" dirty="0">
                <a:solidFill>
                  <a:srgbClr val="FF0000"/>
                </a:solidFill>
              </a:rPr>
              <a:t>and</a:t>
            </a:r>
            <a:r>
              <a:rPr lang="en-GB" sz="2000" dirty="0"/>
              <a:t> the fluttering rotors of air taxis, ferries </a:t>
            </a:r>
            <a:r>
              <a:rPr lang="en-GB" sz="2000" dirty="0">
                <a:solidFill>
                  <a:srgbClr val="FF0000"/>
                </a:solidFill>
              </a:rPr>
              <a:t>and</a:t>
            </a:r>
            <a:r>
              <a:rPr lang="en-GB" sz="2000" dirty="0"/>
              <a:t> corporate transports. </a:t>
            </a:r>
          </a:p>
        </p:txBody>
      </p:sp>
      <p:sp>
        <p:nvSpPr>
          <p:cNvPr id="8" name="Rounded Rectangle 7">
            <a:extLst>
              <a:ext uri="{FF2B5EF4-FFF2-40B4-BE49-F238E27FC236}">
                <a16:creationId xmlns:a16="http://schemas.microsoft.com/office/drawing/2014/main" id="{1E7783E3-6362-4699-B845-F4A9699B46FA}"/>
              </a:ext>
            </a:extLst>
          </p:cNvPr>
          <p:cNvSpPr/>
          <p:nvPr/>
        </p:nvSpPr>
        <p:spPr>
          <a:xfrm>
            <a:off x="6881454" y="574338"/>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Examples</a:t>
            </a:r>
          </a:p>
        </p:txBody>
      </p:sp>
      <p:sp>
        <p:nvSpPr>
          <p:cNvPr id="4" name="TextBox 3">
            <a:extLst>
              <a:ext uri="{FF2B5EF4-FFF2-40B4-BE49-F238E27FC236}">
                <a16:creationId xmlns:a16="http://schemas.microsoft.com/office/drawing/2014/main" id="{57A1857C-E5C0-4730-88B2-BCE596C4D681}"/>
              </a:ext>
            </a:extLst>
          </p:cNvPr>
          <p:cNvSpPr txBox="1"/>
          <p:nvPr/>
        </p:nvSpPr>
        <p:spPr>
          <a:xfrm>
            <a:off x="375388" y="5446654"/>
            <a:ext cx="8507288" cy="1015663"/>
          </a:xfrm>
          <a:prstGeom prst="rect">
            <a:avLst/>
          </a:prstGeom>
          <a:noFill/>
        </p:spPr>
        <p:txBody>
          <a:bodyPr wrap="square" rtlCol="0">
            <a:spAutoFit/>
          </a:bodyPr>
          <a:lstStyle/>
          <a:p>
            <a:r>
              <a:rPr lang="en-GB" sz="2000" dirty="0"/>
              <a:t>How has Philip Reeve created such a long sentence? </a:t>
            </a:r>
          </a:p>
          <a:p>
            <a:r>
              <a:rPr lang="en-GB" sz="2000" dirty="0"/>
              <a:t>Why do you think he has made the sentence so long?</a:t>
            </a:r>
          </a:p>
          <a:p>
            <a:r>
              <a:rPr lang="en-GB" sz="2000" dirty="0"/>
              <a:t>What impression of Cleave does it create for you? </a:t>
            </a:r>
          </a:p>
        </p:txBody>
      </p:sp>
      <p:sp>
        <p:nvSpPr>
          <p:cNvPr id="9" name="Rounded Rectangle 7">
            <a:extLst>
              <a:ext uri="{FF2B5EF4-FFF2-40B4-BE49-F238E27FC236}">
                <a16:creationId xmlns:a16="http://schemas.microsoft.com/office/drawing/2014/main" id="{D97C5352-FED2-4097-B1A2-0355070D7467}"/>
              </a:ext>
            </a:extLst>
          </p:cNvPr>
          <p:cNvSpPr/>
          <p:nvPr/>
        </p:nvSpPr>
        <p:spPr>
          <a:xfrm>
            <a:off x="6963266" y="5688609"/>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pic>
        <p:nvPicPr>
          <p:cNvPr id="10" name="Content Placeholder 3" descr="db0fdf28e33a1a5d5b15f9c727f1c76e">
            <a:hlinkClick r:id="rId3"/>
            <a:extLst>
              <a:ext uri="{FF2B5EF4-FFF2-40B4-BE49-F238E27FC236}">
                <a16:creationId xmlns:a16="http://schemas.microsoft.com/office/drawing/2014/main" id="{5848E7A5-B9AB-4901-9E96-5727FBC51CE0}"/>
              </a:ext>
            </a:extLst>
          </p:cNvPr>
          <p:cNvPicPr>
            <a:picLocks noGrp="1"/>
          </p:cNvPicPr>
          <p:nvPr>
            <p:ph idx="1"/>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1411346"/>
            <a:ext cx="2334203" cy="3886200"/>
          </a:xfrm>
          <a:prstGeom prst="rect">
            <a:avLst/>
          </a:prstGeom>
          <a:noFill/>
          <a:ln>
            <a:noFill/>
          </a:ln>
        </p:spPr>
      </p:pic>
      <p:sp>
        <p:nvSpPr>
          <p:cNvPr id="6" name="TextBox 5">
            <a:extLst>
              <a:ext uri="{FF2B5EF4-FFF2-40B4-BE49-F238E27FC236}">
                <a16:creationId xmlns:a16="http://schemas.microsoft.com/office/drawing/2014/main" id="{2A1E6B1E-E2D8-4F0E-883C-8706E2E3837F}"/>
              </a:ext>
            </a:extLst>
          </p:cNvPr>
          <p:cNvSpPr txBox="1"/>
          <p:nvPr/>
        </p:nvSpPr>
        <p:spPr>
          <a:xfrm>
            <a:off x="3059832" y="4249276"/>
            <a:ext cx="5482952" cy="646331"/>
          </a:xfrm>
          <a:prstGeom prst="rect">
            <a:avLst/>
          </a:prstGeom>
          <a:noFill/>
        </p:spPr>
        <p:txBody>
          <a:bodyPr wrap="square" rtlCol="0">
            <a:spAutoFit/>
          </a:bodyPr>
          <a:lstStyle/>
          <a:p>
            <a:r>
              <a:rPr lang="en-GB" dirty="0">
                <a:solidFill>
                  <a:srgbClr val="FF0000"/>
                </a:solidFill>
              </a:rPr>
              <a:t>repeated co-ordinating conjunctions joining clauses and phrases </a:t>
            </a:r>
          </a:p>
        </p:txBody>
      </p:sp>
    </p:spTree>
    <p:extLst>
      <p:ext uri="{BB962C8B-B14F-4D97-AF65-F5344CB8AC3E}">
        <p14:creationId xmlns:p14="http://schemas.microsoft.com/office/powerpoint/2010/main" val="4028355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45680-038C-486F-88F4-5CA45AB127C8}"/>
              </a:ext>
            </a:extLst>
          </p:cNvPr>
          <p:cNvSpPr>
            <a:spLocks noGrp="1"/>
          </p:cNvSpPr>
          <p:nvPr>
            <p:ph type="title"/>
          </p:nvPr>
        </p:nvSpPr>
        <p:spPr>
          <a:xfrm>
            <a:off x="457200" y="154414"/>
            <a:ext cx="8229600" cy="1371600"/>
          </a:xfrm>
        </p:spPr>
        <p:txBody>
          <a:bodyPr/>
          <a:lstStyle/>
          <a:p>
            <a:r>
              <a:rPr lang="en-GB" sz="3400" dirty="0">
                <a:effectLst>
                  <a:outerShdw blurRad="38100" dist="38100" dir="2700000" algn="tl">
                    <a:srgbClr val="000000">
                      <a:alpha val="43137"/>
                    </a:srgbClr>
                  </a:outerShdw>
                </a:effectLst>
              </a:rPr>
              <a:t>Noticing Patterns in a Text</a:t>
            </a:r>
          </a:p>
        </p:txBody>
      </p:sp>
      <p:sp>
        <p:nvSpPr>
          <p:cNvPr id="5" name="Rectangle 4">
            <a:extLst>
              <a:ext uri="{FF2B5EF4-FFF2-40B4-BE49-F238E27FC236}">
                <a16:creationId xmlns:a16="http://schemas.microsoft.com/office/drawing/2014/main" id="{1AF1A9E4-B043-4910-8DC8-85AC4642670D}"/>
              </a:ext>
            </a:extLst>
          </p:cNvPr>
          <p:cNvSpPr/>
          <p:nvPr/>
        </p:nvSpPr>
        <p:spPr>
          <a:xfrm>
            <a:off x="3059832" y="1559292"/>
            <a:ext cx="5626968" cy="2554545"/>
          </a:xfrm>
          <a:prstGeom prst="rect">
            <a:avLst/>
          </a:prstGeom>
        </p:spPr>
        <p:txBody>
          <a:bodyPr wrap="square">
            <a:spAutoFit/>
          </a:bodyPr>
          <a:lstStyle/>
          <a:p>
            <a:pPr marL="0" indent="0" algn="just">
              <a:buNone/>
            </a:pPr>
            <a:r>
              <a:rPr lang="en-GB" sz="2000" dirty="0"/>
              <a:t>Space was scarce, so the buildings huddled into every available scrap of terracing, and clung to cliff faces, and crowded on the bridges which stretched across </a:t>
            </a:r>
            <a:r>
              <a:rPr lang="en-GB" sz="2000" dirty="0">
                <a:solidFill>
                  <a:srgbClr val="FF0000"/>
                </a:solidFill>
              </a:rPr>
              <a:t>the gulf between the canyon walls – a gulf which was filled with sagging cables, dangling neon signage, smog, dirty rain, and the fluttering rotors of air taxis, ferries and corporate transports. </a:t>
            </a:r>
          </a:p>
        </p:txBody>
      </p:sp>
      <p:sp>
        <p:nvSpPr>
          <p:cNvPr id="8" name="Rounded Rectangle 7">
            <a:extLst>
              <a:ext uri="{FF2B5EF4-FFF2-40B4-BE49-F238E27FC236}">
                <a16:creationId xmlns:a16="http://schemas.microsoft.com/office/drawing/2014/main" id="{1E7783E3-6362-4699-B845-F4A9699B46FA}"/>
              </a:ext>
            </a:extLst>
          </p:cNvPr>
          <p:cNvSpPr/>
          <p:nvPr/>
        </p:nvSpPr>
        <p:spPr>
          <a:xfrm>
            <a:off x="6881454" y="574338"/>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Examples</a:t>
            </a:r>
          </a:p>
        </p:txBody>
      </p:sp>
      <p:sp>
        <p:nvSpPr>
          <p:cNvPr id="4" name="TextBox 3">
            <a:extLst>
              <a:ext uri="{FF2B5EF4-FFF2-40B4-BE49-F238E27FC236}">
                <a16:creationId xmlns:a16="http://schemas.microsoft.com/office/drawing/2014/main" id="{57A1857C-E5C0-4730-88B2-BCE596C4D681}"/>
              </a:ext>
            </a:extLst>
          </p:cNvPr>
          <p:cNvSpPr txBox="1"/>
          <p:nvPr/>
        </p:nvSpPr>
        <p:spPr>
          <a:xfrm>
            <a:off x="375388" y="5446654"/>
            <a:ext cx="8507288" cy="1015663"/>
          </a:xfrm>
          <a:prstGeom prst="rect">
            <a:avLst/>
          </a:prstGeom>
          <a:noFill/>
        </p:spPr>
        <p:txBody>
          <a:bodyPr wrap="square" rtlCol="0">
            <a:spAutoFit/>
          </a:bodyPr>
          <a:lstStyle/>
          <a:p>
            <a:r>
              <a:rPr lang="en-GB" sz="2000" dirty="0"/>
              <a:t>How has Philip Reeve created such a long sentence? </a:t>
            </a:r>
          </a:p>
          <a:p>
            <a:r>
              <a:rPr lang="en-GB" sz="2000" dirty="0"/>
              <a:t>Why do you think he has made the sentence so long?</a:t>
            </a:r>
          </a:p>
          <a:p>
            <a:r>
              <a:rPr lang="en-GB" sz="2000" dirty="0"/>
              <a:t>What impression of Cleave does it create for you? </a:t>
            </a:r>
          </a:p>
        </p:txBody>
      </p:sp>
      <p:sp>
        <p:nvSpPr>
          <p:cNvPr id="9" name="Rounded Rectangle 7">
            <a:extLst>
              <a:ext uri="{FF2B5EF4-FFF2-40B4-BE49-F238E27FC236}">
                <a16:creationId xmlns:a16="http://schemas.microsoft.com/office/drawing/2014/main" id="{D97C5352-FED2-4097-B1A2-0355070D7467}"/>
              </a:ext>
            </a:extLst>
          </p:cNvPr>
          <p:cNvSpPr/>
          <p:nvPr/>
        </p:nvSpPr>
        <p:spPr>
          <a:xfrm>
            <a:off x="6963266" y="5688609"/>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pic>
        <p:nvPicPr>
          <p:cNvPr id="10" name="Content Placeholder 3" descr="db0fdf28e33a1a5d5b15f9c727f1c76e">
            <a:hlinkClick r:id="rId3"/>
            <a:extLst>
              <a:ext uri="{FF2B5EF4-FFF2-40B4-BE49-F238E27FC236}">
                <a16:creationId xmlns:a16="http://schemas.microsoft.com/office/drawing/2014/main" id="{5848E7A5-B9AB-4901-9E96-5727FBC51CE0}"/>
              </a:ext>
            </a:extLst>
          </p:cNvPr>
          <p:cNvPicPr>
            <a:picLocks noGrp="1"/>
          </p:cNvPicPr>
          <p:nvPr>
            <p:ph idx="1"/>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1411346"/>
            <a:ext cx="2334203" cy="3886200"/>
          </a:xfrm>
          <a:prstGeom prst="rect">
            <a:avLst/>
          </a:prstGeom>
          <a:noFill/>
          <a:ln>
            <a:noFill/>
          </a:ln>
        </p:spPr>
      </p:pic>
      <p:sp>
        <p:nvSpPr>
          <p:cNvPr id="6" name="TextBox 5">
            <a:extLst>
              <a:ext uri="{FF2B5EF4-FFF2-40B4-BE49-F238E27FC236}">
                <a16:creationId xmlns:a16="http://schemas.microsoft.com/office/drawing/2014/main" id="{2A1E6B1E-E2D8-4F0E-883C-8706E2E3837F}"/>
              </a:ext>
            </a:extLst>
          </p:cNvPr>
          <p:cNvSpPr txBox="1"/>
          <p:nvPr/>
        </p:nvSpPr>
        <p:spPr>
          <a:xfrm>
            <a:off x="3059831" y="4249276"/>
            <a:ext cx="5626967" cy="646331"/>
          </a:xfrm>
          <a:prstGeom prst="rect">
            <a:avLst/>
          </a:prstGeom>
          <a:noFill/>
        </p:spPr>
        <p:txBody>
          <a:bodyPr wrap="square" rtlCol="0">
            <a:spAutoFit/>
          </a:bodyPr>
          <a:lstStyle/>
          <a:p>
            <a:r>
              <a:rPr lang="en-GB" dirty="0">
                <a:solidFill>
                  <a:srgbClr val="FF0000"/>
                </a:solidFill>
              </a:rPr>
              <a:t>deliberate listing of features and objects, emphasised by the use of commas and a carefully placed dash  </a:t>
            </a:r>
          </a:p>
        </p:txBody>
      </p:sp>
    </p:spTree>
    <p:extLst>
      <p:ext uri="{BB962C8B-B14F-4D97-AF65-F5344CB8AC3E}">
        <p14:creationId xmlns:p14="http://schemas.microsoft.com/office/powerpoint/2010/main" val="4217836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45680-038C-486F-88F4-5CA45AB127C8}"/>
              </a:ext>
            </a:extLst>
          </p:cNvPr>
          <p:cNvSpPr>
            <a:spLocks noGrp="1"/>
          </p:cNvSpPr>
          <p:nvPr>
            <p:ph type="title"/>
          </p:nvPr>
        </p:nvSpPr>
        <p:spPr>
          <a:xfrm>
            <a:off x="457200" y="154414"/>
            <a:ext cx="8229600" cy="1371600"/>
          </a:xfrm>
        </p:spPr>
        <p:txBody>
          <a:bodyPr/>
          <a:lstStyle/>
          <a:p>
            <a:r>
              <a:rPr lang="en-GB" sz="3400" dirty="0">
                <a:effectLst>
                  <a:outerShdw blurRad="38100" dist="38100" dir="2700000" algn="tl">
                    <a:srgbClr val="000000">
                      <a:alpha val="43137"/>
                    </a:srgbClr>
                  </a:outerShdw>
                </a:effectLst>
              </a:rPr>
              <a:t>Noticing Patterns in a Text</a:t>
            </a:r>
          </a:p>
        </p:txBody>
      </p:sp>
      <p:sp>
        <p:nvSpPr>
          <p:cNvPr id="5" name="Rectangle 4">
            <a:extLst>
              <a:ext uri="{FF2B5EF4-FFF2-40B4-BE49-F238E27FC236}">
                <a16:creationId xmlns:a16="http://schemas.microsoft.com/office/drawing/2014/main" id="{1AF1A9E4-B043-4910-8DC8-85AC4642670D}"/>
              </a:ext>
            </a:extLst>
          </p:cNvPr>
          <p:cNvSpPr/>
          <p:nvPr/>
        </p:nvSpPr>
        <p:spPr>
          <a:xfrm>
            <a:off x="3059832" y="1559292"/>
            <a:ext cx="5626968" cy="2554545"/>
          </a:xfrm>
          <a:prstGeom prst="rect">
            <a:avLst/>
          </a:prstGeom>
        </p:spPr>
        <p:txBody>
          <a:bodyPr wrap="square">
            <a:spAutoFit/>
          </a:bodyPr>
          <a:lstStyle/>
          <a:p>
            <a:pPr marL="0" indent="0" algn="just">
              <a:buNone/>
            </a:pPr>
            <a:r>
              <a:rPr lang="en-GB" sz="2000" dirty="0"/>
              <a:t>Space was scarce, so the buildings huddled </a:t>
            </a:r>
            <a:r>
              <a:rPr lang="en-GB" sz="2000" dirty="0">
                <a:solidFill>
                  <a:srgbClr val="FF0000"/>
                </a:solidFill>
              </a:rPr>
              <a:t>into</a:t>
            </a:r>
            <a:r>
              <a:rPr lang="en-GB" sz="2000" dirty="0"/>
              <a:t> every available scrap </a:t>
            </a:r>
            <a:r>
              <a:rPr lang="en-GB" sz="2000" dirty="0">
                <a:solidFill>
                  <a:srgbClr val="FF0000"/>
                </a:solidFill>
              </a:rPr>
              <a:t>of</a:t>
            </a:r>
            <a:r>
              <a:rPr lang="en-GB" sz="2000" dirty="0"/>
              <a:t> terracing, and clung </a:t>
            </a:r>
            <a:r>
              <a:rPr lang="en-GB" sz="2000" dirty="0">
                <a:solidFill>
                  <a:srgbClr val="FF0000"/>
                </a:solidFill>
              </a:rPr>
              <a:t>to</a:t>
            </a:r>
            <a:r>
              <a:rPr lang="en-GB" sz="2000" dirty="0"/>
              <a:t> cliff faces, and crowded</a:t>
            </a:r>
            <a:r>
              <a:rPr lang="en-GB" sz="2000" dirty="0">
                <a:solidFill>
                  <a:srgbClr val="FF0000"/>
                </a:solidFill>
              </a:rPr>
              <a:t> on </a:t>
            </a:r>
            <a:r>
              <a:rPr lang="en-GB" sz="2000" dirty="0"/>
              <a:t>the bridges which stretched </a:t>
            </a:r>
            <a:r>
              <a:rPr lang="en-GB" sz="2000" dirty="0">
                <a:solidFill>
                  <a:srgbClr val="FF0000"/>
                </a:solidFill>
              </a:rPr>
              <a:t>across</a:t>
            </a:r>
            <a:r>
              <a:rPr lang="en-GB" sz="2000" dirty="0"/>
              <a:t> the gulf </a:t>
            </a:r>
            <a:r>
              <a:rPr lang="en-GB" sz="2000" dirty="0">
                <a:solidFill>
                  <a:srgbClr val="FF0000"/>
                </a:solidFill>
              </a:rPr>
              <a:t>between</a:t>
            </a:r>
            <a:r>
              <a:rPr lang="en-GB" sz="2000" dirty="0"/>
              <a:t> the canyon walls – a gulf which was filled </a:t>
            </a:r>
            <a:r>
              <a:rPr lang="en-GB" sz="2000" dirty="0">
                <a:solidFill>
                  <a:srgbClr val="FF0000"/>
                </a:solidFill>
              </a:rPr>
              <a:t>with</a:t>
            </a:r>
            <a:r>
              <a:rPr lang="en-GB" sz="2000" dirty="0"/>
              <a:t> sagging cables, dangling neon signage, smog, dirty rain, and the fluttering rotors </a:t>
            </a:r>
            <a:r>
              <a:rPr lang="en-GB" sz="2000" dirty="0">
                <a:solidFill>
                  <a:srgbClr val="FF0000"/>
                </a:solidFill>
              </a:rPr>
              <a:t>of</a:t>
            </a:r>
            <a:r>
              <a:rPr lang="en-GB" sz="2000" dirty="0"/>
              <a:t> air taxis, ferries and corporate transports. </a:t>
            </a:r>
          </a:p>
        </p:txBody>
      </p:sp>
      <p:sp>
        <p:nvSpPr>
          <p:cNvPr id="8" name="Rounded Rectangle 7">
            <a:extLst>
              <a:ext uri="{FF2B5EF4-FFF2-40B4-BE49-F238E27FC236}">
                <a16:creationId xmlns:a16="http://schemas.microsoft.com/office/drawing/2014/main" id="{1E7783E3-6362-4699-B845-F4A9699B46FA}"/>
              </a:ext>
            </a:extLst>
          </p:cNvPr>
          <p:cNvSpPr/>
          <p:nvPr/>
        </p:nvSpPr>
        <p:spPr>
          <a:xfrm>
            <a:off x="6881454" y="574338"/>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Examples</a:t>
            </a:r>
          </a:p>
        </p:txBody>
      </p:sp>
      <p:sp>
        <p:nvSpPr>
          <p:cNvPr id="4" name="TextBox 3">
            <a:extLst>
              <a:ext uri="{FF2B5EF4-FFF2-40B4-BE49-F238E27FC236}">
                <a16:creationId xmlns:a16="http://schemas.microsoft.com/office/drawing/2014/main" id="{57A1857C-E5C0-4730-88B2-BCE596C4D681}"/>
              </a:ext>
            </a:extLst>
          </p:cNvPr>
          <p:cNvSpPr txBox="1"/>
          <p:nvPr/>
        </p:nvSpPr>
        <p:spPr>
          <a:xfrm>
            <a:off x="375388" y="5446654"/>
            <a:ext cx="8507288" cy="1015663"/>
          </a:xfrm>
          <a:prstGeom prst="rect">
            <a:avLst/>
          </a:prstGeom>
          <a:noFill/>
        </p:spPr>
        <p:txBody>
          <a:bodyPr wrap="square" rtlCol="0">
            <a:spAutoFit/>
          </a:bodyPr>
          <a:lstStyle/>
          <a:p>
            <a:r>
              <a:rPr lang="en-GB" sz="2000" dirty="0"/>
              <a:t>How has Philip Reeve created such a long sentence? </a:t>
            </a:r>
          </a:p>
          <a:p>
            <a:r>
              <a:rPr lang="en-GB" sz="2000" dirty="0"/>
              <a:t>Why do you think he has made the sentence so long?</a:t>
            </a:r>
          </a:p>
          <a:p>
            <a:r>
              <a:rPr lang="en-GB" sz="2000" dirty="0"/>
              <a:t>What impression of Cleave does it create for you? </a:t>
            </a:r>
          </a:p>
        </p:txBody>
      </p:sp>
      <p:sp>
        <p:nvSpPr>
          <p:cNvPr id="9" name="Rounded Rectangle 7">
            <a:extLst>
              <a:ext uri="{FF2B5EF4-FFF2-40B4-BE49-F238E27FC236}">
                <a16:creationId xmlns:a16="http://schemas.microsoft.com/office/drawing/2014/main" id="{D97C5352-FED2-4097-B1A2-0355070D7467}"/>
              </a:ext>
            </a:extLst>
          </p:cNvPr>
          <p:cNvSpPr/>
          <p:nvPr/>
        </p:nvSpPr>
        <p:spPr>
          <a:xfrm>
            <a:off x="6963266" y="5688609"/>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pic>
        <p:nvPicPr>
          <p:cNvPr id="10" name="Content Placeholder 3" descr="db0fdf28e33a1a5d5b15f9c727f1c76e">
            <a:hlinkClick r:id="rId3"/>
            <a:extLst>
              <a:ext uri="{FF2B5EF4-FFF2-40B4-BE49-F238E27FC236}">
                <a16:creationId xmlns:a16="http://schemas.microsoft.com/office/drawing/2014/main" id="{5848E7A5-B9AB-4901-9E96-5727FBC51CE0}"/>
              </a:ext>
            </a:extLst>
          </p:cNvPr>
          <p:cNvPicPr>
            <a:picLocks noGrp="1"/>
          </p:cNvPicPr>
          <p:nvPr>
            <p:ph idx="1"/>
          </p:nvPr>
        </p:nvPicPr>
        <p:blipFill>
          <a:blip r:embed="rId4" cstate="print">
            <a:extLst>
              <a:ext uri="{28A0092B-C50C-407E-A947-70E740481C1C}">
                <a14:useLocalDpi xmlns:a14="http://schemas.microsoft.com/office/drawing/2010/main" val="0"/>
              </a:ext>
            </a:extLst>
          </a:blip>
          <a:srcRect/>
          <a:stretch>
            <a:fillRect/>
          </a:stretch>
        </p:blipFill>
        <p:spPr bwMode="auto">
          <a:xfrm>
            <a:off x="457200" y="1411346"/>
            <a:ext cx="2334203" cy="3886200"/>
          </a:xfrm>
          <a:prstGeom prst="rect">
            <a:avLst/>
          </a:prstGeom>
          <a:noFill/>
          <a:ln>
            <a:noFill/>
          </a:ln>
        </p:spPr>
      </p:pic>
      <p:sp>
        <p:nvSpPr>
          <p:cNvPr id="6" name="TextBox 5">
            <a:extLst>
              <a:ext uri="{FF2B5EF4-FFF2-40B4-BE49-F238E27FC236}">
                <a16:creationId xmlns:a16="http://schemas.microsoft.com/office/drawing/2014/main" id="{2A1E6B1E-E2D8-4F0E-883C-8706E2E3837F}"/>
              </a:ext>
            </a:extLst>
          </p:cNvPr>
          <p:cNvSpPr txBox="1"/>
          <p:nvPr/>
        </p:nvSpPr>
        <p:spPr>
          <a:xfrm>
            <a:off x="3059831" y="4249276"/>
            <a:ext cx="5626967" cy="369332"/>
          </a:xfrm>
          <a:prstGeom prst="rect">
            <a:avLst/>
          </a:prstGeom>
          <a:noFill/>
        </p:spPr>
        <p:txBody>
          <a:bodyPr wrap="square" rtlCol="0">
            <a:spAutoFit/>
          </a:bodyPr>
          <a:lstStyle/>
          <a:p>
            <a:r>
              <a:rPr lang="en-GB" dirty="0">
                <a:solidFill>
                  <a:srgbClr val="FF0000"/>
                </a:solidFill>
              </a:rPr>
              <a:t>prepositions are used in successive noun phrases </a:t>
            </a:r>
          </a:p>
        </p:txBody>
      </p:sp>
    </p:spTree>
    <p:extLst>
      <p:ext uri="{BB962C8B-B14F-4D97-AF65-F5344CB8AC3E}">
        <p14:creationId xmlns:p14="http://schemas.microsoft.com/office/powerpoint/2010/main" val="2651748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579296" cy="1371600"/>
          </a:xfrm>
        </p:spPr>
        <p:txBody>
          <a:bodyPr/>
          <a:lstStyle/>
          <a:p>
            <a:r>
              <a:rPr lang="en-GB" sz="3800" dirty="0">
                <a:effectLst>
                  <a:outerShdw blurRad="38100" dist="38100" dir="2700000" algn="tl">
                    <a:srgbClr val="000000">
                      <a:alpha val="43137"/>
                    </a:srgbClr>
                  </a:outerShdw>
                </a:effectLst>
              </a:rPr>
              <a:t>Verbalising the Grammar-Writing Link</a:t>
            </a:r>
          </a:p>
        </p:txBody>
      </p:sp>
      <p:sp>
        <p:nvSpPr>
          <p:cNvPr id="3" name="Content Placeholder 2"/>
          <p:cNvSpPr>
            <a:spLocks noGrp="1"/>
          </p:cNvSpPr>
          <p:nvPr>
            <p:ph idx="1"/>
          </p:nvPr>
        </p:nvSpPr>
        <p:spPr>
          <a:xfrm>
            <a:off x="575556" y="4005064"/>
            <a:ext cx="7992888" cy="2736304"/>
          </a:xfrm>
          <a:solidFill>
            <a:schemeClr val="accent6">
              <a:lumMod val="40000"/>
              <a:lumOff val="60000"/>
            </a:schemeClr>
          </a:solidFill>
          <a:ln>
            <a:solidFill>
              <a:schemeClr val="tx1"/>
            </a:solidFill>
          </a:ln>
        </p:spPr>
        <p:txBody>
          <a:bodyPr/>
          <a:lstStyle/>
          <a:p>
            <a:pPr marL="59357" indent="0">
              <a:lnSpc>
                <a:spcPts val="2400"/>
              </a:lnSpc>
              <a:spcBef>
                <a:spcPts val="0"/>
              </a:spcBef>
              <a:spcAft>
                <a:spcPts val="554"/>
              </a:spcAft>
              <a:buClrTx/>
              <a:buSzPct val="80000"/>
              <a:buNone/>
            </a:pPr>
            <a:r>
              <a:rPr lang="en-GB" sz="1800" u="sng" dirty="0"/>
              <a:t>Verbalisation to share with students:</a:t>
            </a:r>
          </a:p>
          <a:p>
            <a:pPr marL="0" indent="0">
              <a:lnSpc>
                <a:spcPts val="2800"/>
              </a:lnSpc>
              <a:spcBef>
                <a:spcPts val="0"/>
              </a:spcBef>
              <a:buNone/>
            </a:pPr>
            <a:r>
              <a:rPr lang="en-GB" sz="1800" dirty="0"/>
              <a:t>When you are writing narrative, you will sometimes want to provide </a:t>
            </a:r>
            <a:r>
              <a:rPr lang="en-GB" sz="1800" dirty="0">
                <a:solidFill>
                  <a:srgbClr val="FF0000"/>
                </a:solidFill>
              </a:rPr>
              <a:t>a very detailed description of a scene or event. </a:t>
            </a:r>
            <a:r>
              <a:rPr lang="en-GB" sz="1800" dirty="0"/>
              <a:t>Long sentences can provide layers of detail that give a strong impression of what you are describing. </a:t>
            </a:r>
          </a:p>
          <a:p>
            <a:pPr marL="0" indent="0">
              <a:lnSpc>
                <a:spcPts val="2800"/>
              </a:lnSpc>
              <a:spcBef>
                <a:spcPts val="0"/>
              </a:spcBef>
              <a:buNone/>
            </a:pPr>
            <a:endParaRPr lang="en-GB" sz="1800" dirty="0"/>
          </a:p>
          <a:p>
            <a:pPr marL="0" indent="0">
              <a:lnSpc>
                <a:spcPts val="2800"/>
              </a:lnSpc>
              <a:spcBef>
                <a:spcPts val="0"/>
              </a:spcBef>
              <a:buNone/>
            </a:pPr>
            <a:r>
              <a:rPr lang="en-GB" sz="1800" dirty="0"/>
              <a:t>Think carefully about where it might be helpful to deliberately use a longer sentence, and the impression you want to create.</a:t>
            </a:r>
          </a:p>
          <a:p>
            <a:pPr marL="59357" indent="0">
              <a:lnSpc>
                <a:spcPts val="2400"/>
              </a:lnSpc>
              <a:spcBef>
                <a:spcPts val="0"/>
              </a:spcBef>
              <a:spcAft>
                <a:spcPts val="554"/>
              </a:spcAft>
              <a:buClrTx/>
              <a:buSzPct val="80000"/>
              <a:buNone/>
            </a:pPr>
            <a:endParaRPr lang="en-GB" sz="1800" dirty="0"/>
          </a:p>
        </p:txBody>
      </p:sp>
      <p:sp>
        <p:nvSpPr>
          <p:cNvPr id="4" name="TextBox 3"/>
          <p:cNvSpPr txBox="1"/>
          <p:nvPr/>
        </p:nvSpPr>
        <p:spPr>
          <a:xfrm>
            <a:off x="575556" y="1700808"/>
            <a:ext cx="7992888" cy="1887696"/>
          </a:xfrm>
          <a:prstGeom prst="rect">
            <a:avLst/>
          </a:prstGeom>
          <a:noFill/>
          <a:ln>
            <a:solidFill>
              <a:schemeClr val="tx1"/>
            </a:solidFill>
          </a:ln>
        </p:spPr>
        <p:txBody>
          <a:bodyPr wrap="square" rtlCol="0">
            <a:spAutoFit/>
          </a:bodyPr>
          <a:lstStyle/>
          <a:p>
            <a:pPr>
              <a:lnSpc>
                <a:spcPts val="2800"/>
              </a:lnSpc>
            </a:pPr>
            <a:r>
              <a:rPr lang="en-GB" dirty="0"/>
              <a:t>A crucial element of the LEAD principles is helping writers to think explicitly (</a:t>
            </a:r>
            <a:r>
              <a:rPr lang="en-GB" dirty="0" err="1"/>
              <a:t>metalinguistically</a:t>
            </a:r>
            <a:r>
              <a:rPr lang="en-GB" dirty="0"/>
              <a:t>) about the choices they make.  As a teacher, you need to support this by being crystal clear yourself about how you verbalise the link between a grammar choice and its effect in a particular text/context.  Then express this in student-friendly language, as below.</a:t>
            </a:r>
          </a:p>
        </p:txBody>
      </p:sp>
    </p:spTree>
    <p:extLst>
      <p:ext uri="{BB962C8B-B14F-4D97-AF65-F5344CB8AC3E}">
        <p14:creationId xmlns:p14="http://schemas.microsoft.com/office/powerpoint/2010/main" val="3491462453"/>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3853</TotalTime>
  <Words>1991</Words>
  <Application>Microsoft Office PowerPoint</Application>
  <PresentationFormat>On-screen Show (4:3)</PresentationFormat>
  <Paragraphs>88</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Times New Roman</vt:lpstr>
      <vt:lpstr>Wingdings</vt:lpstr>
      <vt:lpstr>Pixel</vt:lpstr>
      <vt:lpstr>PowerPoint Presentation</vt:lpstr>
      <vt:lpstr>LEAD Principles</vt:lpstr>
      <vt:lpstr>Noticing Patterns in a Text</vt:lpstr>
      <vt:lpstr>Noticing Patterns in a Text</vt:lpstr>
      <vt:lpstr>Noticing Patterns in a Text</vt:lpstr>
      <vt:lpstr>Noticing Patterns in a Text</vt:lpstr>
      <vt:lpstr>Verbalising the Grammar-Writing Link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Myhill, Debra</dc:creator>
  <cp:lastModifiedBy>helen lines</cp:lastModifiedBy>
  <cp:revision>463</cp:revision>
  <cp:lastPrinted>2016-04-04T06:59:35Z</cp:lastPrinted>
  <dcterms:created xsi:type="dcterms:W3CDTF">2006-06-23T08:27:44Z</dcterms:created>
  <dcterms:modified xsi:type="dcterms:W3CDTF">2020-01-17T14:04:29Z</dcterms:modified>
</cp:coreProperties>
</file>