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11"/>
  </p:notesMasterIdLst>
  <p:handoutMasterIdLst>
    <p:handoutMasterId r:id="rId12"/>
  </p:handoutMasterIdLst>
  <p:sldIdLst>
    <p:sldId id="261" r:id="rId2"/>
    <p:sldId id="481" r:id="rId3"/>
    <p:sldId id="484" r:id="rId4"/>
    <p:sldId id="480" r:id="rId5"/>
    <p:sldId id="485" r:id="rId6"/>
    <p:sldId id="486" r:id="rId7"/>
    <p:sldId id="483" r:id="rId8"/>
    <p:sldId id="610" r:id="rId9"/>
    <p:sldId id="487" r:id="rId10"/>
  </p:sldIdLst>
  <p:sldSz cx="9144000" cy="6858000" type="screen4x3"/>
  <p:notesSz cx="6858000" cy="100520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9FF"/>
    <a:srgbClr val="D5EFFF"/>
    <a:srgbClr val="384A94"/>
    <a:srgbClr val="55C37A"/>
    <a:srgbClr val="FFFFCC"/>
    <a:srgbClr val="CCECFF"/>
    <a:srgbClr val="D5D5FF"/>
    <a:srgbClr val="99FF99"/>
    <a:srgbClr val="9ED090"/>
    <a:srgbClr val="7AD0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83" autoAdjust="0"/>
    <p:restoredTop sz="92165" autoAdjust="0"/>
  </p:normalViewPr>
  <p:slideViewPr>
    <p:cSldViewPr>
      <p:cViewPr varScale="1">
        <p:scale>
          <a:sx n="49" d="100"/>
          <a:sy n="49" d="100"/>
        </p:scale>
        <p:origin x="1229" y="4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0659" name="Rectangle 3"/>
          <p:cNvSpPr>
            <a:spLocks noGrp="1" noChangeArrowheads="1"/>
          </p:cNvSpPr>
          <p:nvPr>
            <p:ph type="dt" sz="quarter" idx="1"/>
          </p:nvPr>
        </p:nvSpPr>
        <p:spPr bwMode="auto">
          <a:xfrm>
            <a:off x="3884613"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0660" name="Rectangle 4"/>
          <p:cNvSpPr>
            <a:spLocks noGrp="1" noChangeArrowheads="1"/>
          </p:cNvSpPr>
          <p:nvPr>
            <p:ph type="ftr" sz="quarter" idx="2"/>
          </p:nvPr>
        </p:nvSpPr>
        <p:spPr bwMode="auto">
          <a:xfrm>
            <a:off x="0"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0661" name="Rectangle 5"/>
          <p:cNvSpPr>
            <a:spLocks noGrp="1" noChangeArrowheads="1"/>
          </p:cNvSpPr>
          <p:nvPr>
            <p:ph type="sldNum" sz="quarter" idx="3"/>
          </p:nvPr>
        </p:nvSpPr>
        <p:spPr bwMode="auto">
          <a:xfrm>
            <a:off x="3884613"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39577D1-B2A1-402A-B7B5-CE6EAB3E0D87}" type="slidenum">
              <a:rPr lang="en-US"/>
              <a:pPr/>
              <a:t>‹#›</a:t>
            </a:fld>
            <a:endParaRPr lang="en-US"/>
          </a:p>
        </p:txBody>
      </p:sp>
    </p:spTree>
    <p:extLst>
      <p:ext uri="{BB962C8B-B14F-4D97-AF65-F5344CB8AC3E}">
        <p14:creationId xmlns:p14="http://schemas.microsoft.com/office/powerpoint/2010/main" val="4014493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915988" y="754063"/>
            <a:ext cx="5026025" cy="376872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775297"/>
            <a:ext cx="5486400" cy="45229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8C648E7-3A21-4E05-9F45-05274052E9C8}" type="slidenum">
              <a:rPr lang="en-US"/>
              <a:pPr/>
              <a:t>‹#›</a:t>
            </a:fld>
            <a:endParaRPr lang="en-US"/>
          </a:p>
        </p:txBody>
      </p:sp>
    </p:spTree>
    <p:extLst>
      <p:ext uri="{BB962C8B-B14F-4D97-AF65-F5344CB8AC3E}">
        <p14:creationId xmlns:p14="http://schemas.microsoft.com/office/powerpoint/2010/main" val="34067930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9884BA-55AD-4B17-980B-1B5D061C55E0}" type="slidenum">
              <a:rPr lang="en-US"/>
              <a:pPr/>
              <a:t>1</a:t>
            </a:fld>
            <a:endParaRPr lang="en-US"/>
          </a:p>
        </p:txBody>
      </p:sp>
      <p:sp>
        <p:nvSpPr>
          <p:cNvPr id="14338" name="Rectangle 2"/>
          <p:cNvSpPr>
            <a:spLocks noGrp="1" noRot="1" noChangeAspect="1" noChangeArrowheads="1" noTextEdit="1"/>
          </p:cNvSpPr>
          <p:nvPr>
            <p:ph type="sldImg"/>
          </p:nvPr>
        </p:nvSpPr>
        <p:spPr>
          <a:xfrm>
            <a:off x="915988" y="754063"/>
            <a:ext cx="5026025" cy="3768725"/>
          </a:xfrm>
          <a:ln/>
        </p:spPr>
      </p:sp>
      <p:sp>
        <p:nvSpPr>
          <p:cNvPr id="14339"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2606646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are the key pedagogical principles which underpin the teaching.  In the slides which follow, where the teaching is using these principles, they</a:t>
            </a:r>
            <a:r>
              <a:rPr lang="en-GB" baseline="0" dirty="0"/>
              <a:t> are shown</a:t>
            </a:r>
            <a:r>
              <a:rPr lang="en-GB" dirty="0"/>
              <a:t> in cream text boxes.</a:t>
            </a:r>
          </a:p>
          <a:p>
            <a:r>
              <a:rPr lang="en-GB" dirty="0"/>
              <a:t>If you are not familiar with the principles</a:t>
            </a:r>
            <a:r>
              <a:rPr lang="en-GB" baseline="0" dirty="0"/>
              <a:t> you might like to listen to the PPT with audio which explains them.</a:t>
            </a:r>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2</a:t>
            </a:fld>
            <a:endParaRPr lang="en-US"/>
          </a:p>
        </p:txBody>
      </p:sp>
    </p:spTree>
    <p:extLst>
      <p:ext uri="{BB962C8B-B14F-4D97-AF65-F5344CB8AC3E}">
        <p14:creationId xmlns:p14="http://schemas.microsoft.com/office/powerpoint/2010/main" val="3505981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Time strictly e.g. 3 minutes. No need to share; there is time later to revisit and extend this writing.</a:t>
            </a:r>
          </a:p>
        </p:txBody>
      </p:sp>
      <p:sp>
        <p:nvSpPr>
          <p:cNvPr id="4" name="Slide Number Placeholder 3"/>
          <p:cNvSpPr>
            <a:spLocks noGrp="1"/>
          </p:cNvSpPr>
          <p:nvPr>
            <p:ph type="sldNum" sz="quarter" idx="5"/>
          </p:nvPr>
        </p:nvSpPr>
        <p:spPr/>
        <p:txBody>
          <a:bodyPr/>
          <a:lstStyle/>
          <a:p>
            <a:fld id="{88C648E7-3A21-4E05-9F45-05274052E9C8}" type="slidenum">
              <a:rPr lang="en-US" smtClean="0"/>
              <a:pPr/>
              <a:t>3</a:t>
            </a:fld>
            <a:endParaRPr lang="en-US"/>
          </a:p>
        </p:txBody>
      </p:sp>
    </p:spTree>
    <p:extLst>
      <p:ext uri="{BB962C8B-B14F-4D97-AF65-F5344CB8AC3E}">
        <p14:creationId xmlns:p14="http://schemas.microsoft.com/office/powerpoint/2010/main" val="1156878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54063"/>
            <a:ext cx="5026025" cy="3768725"/>
          </a:xfrm>
        </p:spPr>
      </p:sp>
      <p:sp>
        <p:nvSpPr>
          <p:cNvPr id="3" name="Notes Placeholder 2"/>
          <p:cNvSpPr>
            <a:spLocks noGrp="1"/>
          </p:cNvSpPr>
          <p:nvPr>
            <p:ph type="body" idx="1"/>
          </p:nvPr>
        </p:nvSpPr>
        <p:spPr/>
        <p:txBody>
          <a:bodyPr/>
          <a:lstStyle/>
          <a:p>
            <a:r>
              <a:rPr lang="en-GB" dirty="0">
                <a:solidFill>
                  <a:schemeClr val="tx1"/>
                </a:solidFill>
              </a:rPr>
              <a:t>You can provide more specific or literal prompts to help discussion, e.g.</a:t>
            </a:r>
          </a:p>
          <a:p>
            <a:pPr marL="171450" indent="-171450">
              <a:buFont typeface="Arial" panose="020B0604020202020204" pitchFamily="34" charset="0"/>
              <a:buChar char="•"/>
            </a:pPr>
            <a:r>
              <a:rPr lang="en-GB" dirty="0">
                <a:solidFill>
                  <a:schemeClr val="tx1"/>
                </a:solidFill>
              </a:rPr>
              <a:t>Imagine you are shooting this scene as the opening few seconds of a film – how many frames would you have and what would be in each one? What would be in a long or medium shot? What would the camera zoom in on or show in close-up? What might be on the soundtrack? In choosing these shots, what feelings or thoughts do you want the viewer to have? </a:t>
            </a:r>
          </a:p>
          <a:p>
            <a:pPr marL="171450" indent="-171450">
              <a:buFont typeface="Arial" panose="020B0604020202020204" pitchFamily="34" charset="0"/>
              <a:buChar char="•"/>
            </a:pPr>
            <a:r>
              <a:rPr lang="en-GB" dirty="0">
                <a:solidFill>
                  <a:schemeClr val="tx1"/>
                </a:solidFill>
              </a:rPr>
              <a:t>What details about the setting do we know for certain? What is left more vague or unclear?</a:t>
            </a:r>
          </a:p>
          <a:p>
            <a:pPr marL="171450" indent="-171450">
              <a:buFont typeface="Arial" panose="020B0604020202020204" pitchFamily="34" charset="0"/>
              <a:buChar char="•"/>
            </a:pPr>
            <a:r>
              <a:rPr lang="en-GB" dirty="0">
                <a:solidFill>
                  <a:schemeClr val="tx1"/>
                </a:solidFill>
              </a:rPr>
              <a:t>Is this a completely peaceful or attractive scene? Which details tell you?</a:t>
            </a:r>
          </a:p>
          <a:p>
            <a:pPr marL="171450" indent="-171450">
              <a:buFont typeface="Arial" panose="020B0604020202020204" pitchFamily="34" charset="0"/>
              <a:buChar char="•"/>
            </a:pPr>
            <a:r>
              <a:rPr lang="en-GB" dirty="0">
                <a:solidFill>
                  <a:schemeClr val="tx1"/>
                </a:solidFill>
              </a:rPr>
              <a:t>If you were to introduce characters into this scene, where would you place them? Who might they be?</a:t>
            </a:r>
          </a:p>
          <a:p>
            <a:endParaRPr lang="en-GB" dirty="0">
              <a:solidFill>
                <a:schemeClr val="tx1"/>
              </a:solidFill>
            </a:endParaRPr>
          </a:p>
          <a:p>
            <a:endParaRPr lang="en-GB" dirty="0">
              <a:solidFill>
                <a:schemeClr val="tx1"/>
              </a:solidFill>
            </a:endParaRPr>
          </a:p>
        </p:txBody>
      </p:sp>
      <p:sp>
        <p:nvSpPr>
          <p:cNvPr id="4" name="Slide Number Placeholder 3"/>
          <p:cNvSpPr>
            <a:spLocks noGrp="1"/>
          </p:cNvSpPr>
          <p:nvPr>
            <p:ph type="sldNum" sz="quarter" idx="10"/>
          </p:nvPr>
        </p:nvSpPr>
        <p:spPr/>
        <p:txBody>
          <a:bodyPr/>
          <a:lstStyle/>
          <a:p>
            <a:fld id="{88C648E7-3A21-4E05-9F45-05274052E9C8}" type="slidenum">
              <a:rPr lang="en-US" smtClean="0"/>
              <a:pPr/>
              <a:t>4</a:t>
            </a:fld>
            <a:endParaRPr lang="en-US"/>
          </a:p>
        </p:txBody>
      </p:sp>
    </p:spTree>
    <p:extLst>
      <p:ext uri="{BB962C8B-B14F-4D97-AF65-F5344CB8AC3E}">
        <p14:creationId xmlns:p14="http://schemas.microsoft.com/office/powerpoint/2010/main" val="940402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54063"/>
            <a:ext cx="5026025" cy="3768725"/>
          </a:xfrm>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AU" dirty="0"/>
              <a:t>Ask students to look at a version of the Steinbeck text with prepositional phrases removed and begin to consider what kind of detail they provide. You can use the examples to illustrate the structure of prepositional phrases and their flexibility, from simple (preposition + noun </a:t>
            </a:r>
            <a:r>
              <a:rPr lang="en-AU" dirty="0" err="1"/>
              <a:t>eg</a:t>
            </a:r>
            <a:r>
              <a:rPr lang="en-AU" dirty="0"/>
              <a:t> </a:t>
            </a:r>
            <a:r>
              <a:rPr lang="en-AU" i="1" dirty="0"/>
              <a:t>of Soledad</a:t>
            </a:r>
            <a:r>
              <a:rPr lang="en-AU" dirty="0"/>
              <a:t>) to more expanded phrases (preposition + determiner + noun phrase </a:t>
            </a:r>
            <a:r>
              <a:rPr lang="en-AU" dirty="0" err="1"/>
              <a:t>eg</a:t>
            </a:r>
            <a:r>
              <a:rPr lang="en-AU" dirty="0"/>
              <a:t> </a:t>
            </a:r>
            <a:r>
              <a:rPr lang="en-AU" i="1" dirty="0"/>
              <a:t>on the valley side</a:t>
            </a:r>
            <a:r>
              <a:rPr lang="en-AU" dirty="0"/>
              <a:t>) and detailed appositional phrases e.g. </a:t>
            </a:r>
            <a:r>
              <a:rPr lang="en-AU" i="1" dirty="0"/>
              <a:t>trees – willows fresh and green…..; sycamores with recumbent limbs and branches….</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AU" i="0"/>
              <a:t>(Note</a:t>
            </a:r>
            <a:r>
              <a:rPr lang="en-AU" i="0" dirty="0"/>
              <a:t>: An appositional phrase occurs when two words or phrases are placed beside one another so that one describes or defines </a:t>
            </a:r>
            <a:r>
              <a:rPr lang="en-AU" i="0"/>
              <a:t>the other).</a:t>
            </a:r>
            <a:endParaRPr lang="en-GB" i="0"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5</a:t>
            </a:fld>
            <a:endParaRPr lang="en-US"/>
          </a:p>
        </p:txBody>
      </p:sp>
    </p:spTree>
    <p:extLst>
      <p:ext uri="{BB962C8B-B14F-4D97-AF65-F5344CB8AC3E}">
        <p14:creationId xmlns:p14="http://schemas.microsoft.com/office/powerpoint/2010/main" val="6197882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Time strictly e.g. 3 minutes. No need to share; there is time later to revisit and extend this writing.</a:t>
            </a:r>
          </a:p>
        </p:txBody>
      </p:sp>
      <p:sp>
        <p:nvSpPr>
          <p:cNvPr id="4" name="Slide Number Placeholder 3"/>
          <p:cNvSpPr>
            <a:spLocks noGrp="1"/>
          </p:cNvSpPr>
          <p:nvPr>
            <p:ph type="sldNum" sz="quarter" idx="5"/>
          </p:nvPr>
        </p:nvSpPr>
        <p:spPr/>
        <p:txBody>
          <a:bodyPr/>
          <a:lstStyle/>
          <a:p>
            <a:fld id="{88C648E7-3A21-4E05-9F45-05274052E9C8}" type="slidenum">
              <a:rPr lang="en-US" smtClean="0"/>
              <a:pPr/>
              <a:t>6</a:t>
            </a:fld>
            <a:endParaRPr lang="en-US"/>
          </a:p>
        </p:txBody>
      </p:sp>
    </p:spTree>
    <p:extLst>
      <p:ext uri="{BB962C8B-B14F-4D97-AF65-F5344CB8AC3E}">
        <p14:creationId xmlns:p14="http://schemas.microsoft.com/office/powerpoint/2010/main" val="38336464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54063"/>
            <a:ext cx="5026025" cy="3768725"/>
          </a:xfrm>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Discuss what the description gains by the inclusion of the highlighted prepositional phrases. </a:t>
            </a:r>
            <a:r>
              <a:rPr lang="en-AU" dirty="0"/>
              <a:t>both literally and inferentially </a:t>
            </a:r>
            <a:r>
              <a:rPr lang="en-AU" dirty="0" err="1"/>
              <a:t>eg</a:t>
            </a:r>
            <a:r>
              <a:rPr lang="en-AU" dirty="0"/>
              <a:t>:</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AU" dirty="0"/>
              <a:t>geographical and topographical detail, including place names – you could stress how the detail, including the use of proper nouns, make this a specific place, not a generic setting, and how the names may help us begin to infer where it is set if we do not know where the Salinas River is. Steinbeck locates the novel in a place that does actually exist in California, adding to the realism of the story</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AU" dirty="0"/>
              <a:t>temporal information with references to regular seasonal changes and a contrast between permanent and changing features of the landscape</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AU" dirty="0"/>
              <a:t>precise locational detail that helps us visualise the setting clearly. </a:t>
            </a:r>
            <a:r>
              <a:rPr lang="en-GB" dirty="0"/>
              <a:t>In the novel, this ‘fixing’ of the exact spot by the pool is important since it is where George tells Lennie to come if he is in trouble – and of course it becomes Lennie’s last resting place</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AU" dirty="0"/>
              <a:t>invite students to consider the visual and sensory details provided by the noun phrases inside these prepositional phrases (</a:t>
            </a:r>
            <a:r>
              <a:rPr lang="en-AU" dirty="0" err="1"/>
              <a:t>eg</a:t>
            </a:r>
            <a:r>
              <a:rPr lang="en-AU" dirty="0"/>
              <a:t> </a:t>
            </a:r>
            <a:r>
              <a:rPr lang="en-AU" i="1" dirty="0"/>
              <a:t>the yellow sands; the sunlight; the hillside bank </a:t>
            </a:r>
            <a:r>
              <a:rPr lang="en-AU" dirty="0"/>
              <a:t>and look especially at the detail in the two long appositional phrases describing the willows and the sycamores. Consider </a:t>
            </a:r>
            <a:r>
              <a:rPr lang="en-GB" dirty="0"/>
              <a:t>inferences that might be made about the narrative that will unfold, for example an ambiguity about the beauty and peacefulness of the scene, shown through contrast between attractive features and more disturbing ones </a:t>
            </a:r>
            <a:r>
              <a:rPr lang="en-GB" i="0" dirty="0"/>
              <a:t>e.g. </a:t>
            </a:r>
            <a:r>
              <a:rPr lang="en-GB" i="1" dirty="0"/>
              <a:t>willows fresh and green with every spring/debris of the winter’s flooding; with mottled, white, recumbent limbs</a:t>
            </a:r>
            <a:endParaRPr lang="en-GB" dirty="0"/>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dirty="0"/>
              <a:t> </a:t>
            </a:r>
          </a:p>
        </p:txBody>
      </p:sp>
      <p:sp>
        <p:nvSpPr>
          <p:cNvPr id="4" name="Slide Number Placeholder 3"/>
          <p:cNvSpPr>
            <a:spLocks noGrp="1"/>
          </p:cNvSpPr>
          <p:nvPr>
            <p:ph type="sldNum" sz="quarter" idx="10"/>
          </p:nvPr>
        </p:nvSpPr>
        <p:spPr/>
        <p:txBody>
          <a:bodyPr/>
          <a:lstStyle/>
          <a:p>
            <a:fld id="{88C648E7-3A21-4E05-9F45-05274052E9C8}" type="slidenum">
              <a:rPr lang="en-US" smtClean="0"/>
              <a:pPr/>
              <a:t>7</a:t>
            </a:fld>
            <a:endParaRPr lang="en-US"/>
          </a:p>
        </p:txBody>
      </p:sp>
    </p:spTree>
    <p:extLst>
      <p:ext uri="{BB962C8B-B14F-4D97-AF65-F5344CB8AC3E}">
        <p14:creationId xmlns:p14="http://schemas.microsoft.com/office/powerpoint/2010/main" val="8565555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key: our research shows that teachers need</a:t>
            </a:r>
            <a:r>
              <a:rPr lang="en-GB" baseline="0" dirty="0"/>
              <a:t> to ‘practise’ verbalising the link for themselves; and then share it with students (and discuss it in the context of the students’ own writing).</a:t>
            </a:r>
            <a:endParaRPr lang="en-GB" dirty="0"/>
          </a:p>
        </p:txBody>
      </p:sp>
      <p:sp>
        <p:nvSpPr>
          <p:cNvPr id="4" name="Slide Number Placeholder 3"/>
          <p:cNvSpPr>
            <a:spLocks noGrp="1"/>
          </p:cNvSpPr>
          <p:nvPr>
            <p:ph type="sldNum" sz="quarter" idx="5"/>
          </p:nvPr>
        </p:nvSpPr>
        <p:spPr/>
        <p:txBody>
          <a:bodyPr/>
          <a:lstStyle/>
          <a:p>
            <a:fld id="{88C648E7-3A21-4E05-9F45-05274052E9C8}" type="slidenum">
              <a:rPr lang="en-US" smtClean="0"/>
              <a:pPr/>
              <a:t>8</a:t>
            </a:fld>
            <a:endParaRPr lang="en-US"/>
          </a:p>
        </p:txBody>
      </p:sp>
    </p:spTree>
    <p:extLst>
      <p:ext uri="{BB962C8B-B14F-4D97-AF65-F5344CB8AC3E}">
        <p14:creationId xmlns:p14="http://schemas.microsoft.com/office/powerpoint/2010/main" val="12380152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ts val="2200"/>
              </a:lnSpc>
              <a:spcAft>
                <a:spcPts val="600"/>
              </a:spcAft>
            </a:pPr>
            <a:endParaRPr lang="en-GB" dirty="0"/>
          </a:p>
        </p:txBody>
      </p:sp>
      <p:sp>
        <p:nvSpPr>
          <p:cNvPr id="4" name="Slide Number Placeholder 3"/>
          <p:cNvSpPr>
            <a:spLocks noGrp="1"/>
          </p:cNvSpPr>
          <p:nvPr>
            <p:ph type="sldNum" sz="quarter" idx="5"/>
          </p:nvPr>
        </p:nvSpPr>
        <p:spPr/>
        <p:txBody>
          <a:bodyPr/>
          <a:lstStyle/>
          <a:p>
            <a:fld id="{88C648E7-3A21-4E05-9F45-05274052E9C8}" type="slidenum">
              <a:rPr lang="en-US" smtClean="0"/>
              <a:pPr/>
              <a:t>9</a:t>
            </a:fld>
            <a:endParaRPr lang="en-US"/>
          </a:p>
        </p:txBody>
      </p:sp>
    </p:spTree>
    <p:extLst>
      <p:ext uri="{BB962C8B-B14F-4D97-AF65-F5344CB8AC3E}">
        <p14:creationId xmlns:p14="http://schemas.microsoft.com/office/powerpoint/2010/main" val="1313824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9330" name="Group 2"/>
          <p:cNvGrpSpPr>
            <a:grpSpLocks/>
          </p:cNvGrpSpPr>
          <p:nvPr/>
        </p:nvGrpSpPr>
        <p:grpSpPr bwMode="auto">
          <a:xfrm>
            <a:off x="0" y="0"/>
            <a:ext cx="9144000" cy="6858000"/>
            <a:chOff x="0" y="0"/>
            <a:chExt cx="5760" cy="4320"/>
          </a:xfrm>
        </p:grpSpPr>
        <p:sp>
          <p:nvSpPr>
            <p:cNvPr id="99331"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GB" sz="2215">
                <a:latin typeface="Times New Roman" pitchFamily="18" charset="0"/>
              </a:endParaRPr>
            </a:p>
          </p:txBody>
        </p:sp>
        <p:sp>
          <p:nvSpPr>
            <p:cNvPr id="99332"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grpSp>
          <p:nvGrpSpPr>
            <p:cNvPr id="99333" name="Group 5"/>
            <p:cNvGrpSpPr>
              <a:grpSpLocks/>
            </p:cNvGrpSpPr>
            <p:nvPr/>
          </p:nvGrpSpPr>
          <p:grpSpPr bwMode="auto">
            <a:xfrm>
              <a:off x="0" y="672"/>
              <a:ext cx="1806" cy="1989"/>
              <a:chOff x="0" y="672"/>
              <a:chExt cx="1806" cy="1989"/>
            </a:xfrm>
          </p:grpSpPr>
          <p:sp>
            <p:nvSpPr>
              <p:cNvPr id="99334"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35"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36"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37"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9338"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39"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40"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9341"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42"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43"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grpSp>
      </p:grpSp>
      <p:sp>
        <p:nvSpPr>
          <p:cNvPr id="99344" name="Rectangle 16"/>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99345" name="Rectangle 17"/>
          <p:cNvSpPr>
            <a:spLocks noGrp="1" noChangeArrowheads="1"/>
          </p:cNvSpPr>
          <p:nvPr>
            <p:ph type="ftr" sz="quarter" idx="3"/>
          </p:nvPr>
        </p:nvSpPr>
        <p:spPr/>
        <p:txBody>
          <a:bodyPr/>
          <a:lstStyle>
            <a:lvl1pPr>
              <a:defRPr/>
            </a:lvl1pPr>
          </a:lstStyle>
          <a:p>
            <a:endParaRPr lang="en-US"/>
          </a:p>
        </p:txBody>
      </p:sp>
      <p:sp>
        <p:nvSpPr>
          <p:cNvPr id="99346" name="Rectangle 18"/>
          <p:cNvSpPr>
            <a:spLocks noGrp="1" noChangeArrowheads="1"/>
          </p:cNvSpPr>
          <p:nvPr>
            <p:ph type="sldNum" sz="quarter" idx="4"/>
          </p:nvPr>
        </p:nvSpPr>
        <p:spPr/>
        <p:txBody>
          <a:bodyPr/>
          <a:lstStyle>
            <a:lvl1pPr>
              <a:defRPr/>
            </a:lvl1pPr>
          </a:lstStyle>
          <a:p>
            <a:fld id="{928B8021-518E-4444-803D-6368375A8850}" type="slidenum">
              <a:rPr lang="en-US"/>
              <a:pPr/>
              <a:t>‹#›</a:t>
            </a:fld>
            <a:endParaRPr lang="en-US"/>
          </a:p>
        </p:txBody>
      </p:sp>
      <p:sp>
        <p:nvSpPr>
          <p:cNvPr id="99347" name="Rectangle 19"/>
          <p:cNvSpPr>
            <a:spLocks noGrp="1" noChangeArrowheads="1"/>
          </p:cNvSpPr>
          <p:nvPr>
            <p:ph type="ctrTitle"/>
          </p:nvPr>
        </p:nvSpPr>
        <p:spPr>
          <a:xfrm>
            <a:off x="2971800" y="1828800"/>
            <a:ext cx="6019800" cy="2209800"/>
          </a:xfrm>
        </p:spPr>
        <p:txBody>
          <a:bodyPr/>
          <a:lstStyle>
            <a:lvl1pPr>
              <a:defRPr sz="4616">
                <a:solidFill>
                  <a:srgbClr val="FFFFFF"/>
                </a:solidFill>
              </a:defRPr>
            </a:lvl1pPr>
          </a:lstStyle>
          <a:p>
            <a:r>
              <a:rPr lang="en-US"/>
              <a:t>Click to edit Master title style</a:t>
            </a:r>
          </a:p>
        </p:txBody>
      </p:sp>
      <p:sp>
        <p:nvSpPr>
          <p:cNvPr id="9934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139"/>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FB33B30B-0559-45AF-BD4C-0A67DCE494A3}"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457200"/>
            <a:ext cx="6031523"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00FD6A94-7B7B-45BC-B182-11493A102A19}"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981200"/>
            <a:ext cx="8229600" cy="3886200"/>
          </a:xfrm>
        </p:spPr>
        <p:txBody>
          <a:bodyPr/>
          <a:lstStyle/>
          <a:p>
            <a:endParaRPr lang="en-GB"/>
          </a:p>
        </p:txBody>
      </p:sp>
      <p:sp>
        <p:nvSpPr>
          <p:cNvPr id="4" name="Footer Placeholder 3"/>
          <p:cNvSpPr>
            <a:spLocks noGrp="1"/>
          </p:cNvSpPr>
          <p:nvPr>
            <p:ph type="ftr" sz="quarter" idx="10"/>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1"/>
          </p:nvPr>
        </p:nvSpPr>
        <p:spPr>
          <a:xfrm>
            <a:off x="6553200" y="6248400"/>
            <a:ext cx="2133600" cy="457200"/>
          </a:xfrm>
        </p:spPr>
        <p:txBody>
          <a:bodyPr/>
          <a:lstStyle>
            <a:lvl1pPr>
              <a:defRPr/>
            </a:lvl1pPr>
          </a:lstStyle>
          <a:p>
            <a:fld id="{A33EFEC2-447E-47B5-82EC-485651B8DD4A}" type="slidenum">
              <a:rPr lang="en-US"/>
              <a:pPr/>
              <a:t>‹#›</a:t>
            </a:fld>
            <a:endParaRPr lang="en-US"/>
          </a:p>
        </p:txBody>
      </p:sp>
      <p:sp>
        <p:nvSpPr>
          <p:cNvPr id="6" name="Date Placeholder 5"/>
          <p:cNvSpPr>
            <a:spLocks noGrp="1"/>
          </p:cNvSpPr>
          <p:nvPr>
            <p:ph type="dt" sz="half" idx="12"/>
          </p:nvPr>
        </p:nvSpPr>
        <p:spPr>
          <a:xfrm>
            <a:off x="457200" y="6245225"/>
            <a:ext cx="2133600" cy="47625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32371F7-CEE0-4AF0-87BE-4D51F1612E4F}"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35" y="4406901"/>
            <a:ext cx="7772400" cy="1362075"/>
          </a:xfrm>
        </p:spPr>
        <p:txBody>
          <a:bodyPr anchor="t"/>
          <a:lstStyle>
            <a:lvl1pPr algn="l">
              <a:defRPr sz="3692" b="1" cap="all"/>
            </a:lvl1pPr>
          </a:lstStyle>
          <a:p>
            <a:r>
              <a:rPr lang="en-US"/>
              <a:t>Click to edit Master title style</a:t>
            </a:r>
            <a:endParaRPr lang="en-GB"/>
          </a:p>
        </p:txBody>
      </p:sp>
      <p:sp>
        <p:nvSpPr>
          <p:cNvPr id="3" name="Text Placeholder 2"/>
          <p:cNvSpPr>
            <a:spLocks noGrp="1"/>
          </p:cNvSpPr>
          <p:nvPr>
            <p:ph type="body" idx="1"/>
          </p:nvPr>
        </p:nvSpPr>
        <p:spPr>
          <a:xfrm>
            <a:off x="722435"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93BB0EA1-6604-4695-83C9-111488B4725B}"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981200"/>
            <a:ext cx="4044462" cy="38862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2338" y="1981200"/>
            <a:ext cx="4044462" cy="38862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B1602B4F-3055-4CC8-93F0-6C29671ADA64}"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066"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4" name="Content Placeholder 3"/>
          <p:cNvSpPr>
            <a:spLocks noGrp="1"/>
          </p:cNvSpPr>
          <p:nvPr>
            <p:ph sz="half" idx="2"/>
          </p:nvPr>
        </p:nvSpPr>
        <p:spPr>
          <a:xfrm>
            <a:off x="457200" y="2174875"/>
            <a:ext cx="4040066"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270" y="1535113"/>
            <a:ext cx="4041531"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6" name="Content Placeholder 5"/>
          <p:cNvSpPr>
            <a:spLocks noGrp="1"/>
          </p:cNvSpPr>
          <p:nvPr>
            <p:ph sz="quarter" idx="4"/>
          </p:nvPr>
        </p:nvSpPr>
        <p:spPr>
          <a:xfrm>
            <a:off x="4645270" y="2174875"/>
            <a:ext cx="404153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4F0189C7-E73C-4E91-B7B7-8041E4B4D174}"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A139ACA1-5F09-4DE5-83C0-43B1BA6C5F0F}"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C39B2B38-D11A-4162-A07D-19CF903C6249}"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435" cy="1162050"/>
          </a:xfrm>
        </p:spPr>
        <p:txBody>
          <a:bodyPr anchor="b"/>
          <a:lstStyle>
            <a:lvl1pPr algn="l">
              <a:defRPr sz="1846" b="1"/>
            </a:lvl1pPr>
          </a:lstStyle>
          <a:p>
            <a:r>
              <a:rPr lang="en-US"/>
              <a:t>Click to edit Master title style</a:t>
            </a:r>
            <a:endParaRPr lang="en-GB"/>
          </a:p>
        </p:txBody>
      </p:sp>
      <p:sp>
        <p:nvSpPr>
          <p:cNvPr id="3" name="Content Placeholder 2"/>
          <p:cNvSpPr>
            <a:spLocks noGrp="1"/>
          </p:cNvSpPr>
          <p:nvPr>
            <p:ph idx="1"/>
          </p:nvPr>
        </p:nvSpPr>
        <p:spPr>
          <a:xfrm>
            <a:off x="3575538" y="273051"/>
            <a:ext cx="5111262"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1"/>
            <a:ext cx="3008435"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EA8A4E89-24C6-42F1-85B8-DFB8A3A8820C}"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66" y="4800600"/>
            <a:ext cx="5486400" cy="566738"/>
          </a:xfrm>
        </p:spPr>
        <p:txBody>
          <a:bodyPr anchor="b"/>
          <a:lstStyle>
            <a:lvl1pPr algn="l">
              <a:defRPr sz="1846" b="1"/>
            </a:lvl1pPr>
          </a:lstStyle>
          <a:p>
            <a:r>
              <a:rPr lang="en-US"/>
              <a:t>Click to edit Master title style</a:t>
            </a:r>
            <a:endParaRPr lang="en-GB"/>
          </a:p>
        </p:txBody>
      </p:sp>
      <p:sp>
        <p:nvSpPr>
          <p:cNvPr id="3" name="Picture Placeholder 2"/>
          <p:cNvSpPr>
            <a:spLocks noGrp="1"/>
          </p:cNvSpPr>
          <p:nvPr>
            <p:ph type="pic" idx="1"/>
          </p:nvPr>
        </p:nvSpPr>
        <p:spPr>
          <a:xfrm>
            <a:off x="1792166"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endParaRPr lang="en-GB"/>
          </a:p>
        </p:txBody>
      </p:sp>
      <p:sp>
        <p:nvSpPr>
          <p:cNvPr id="4" name="Text Placeholder 3"/>
          <p:cNvSpPr>
            <a:spLocks noGrp="1"/>
          </p:cNvSpPr>
          <p:nvPr>
            <p:ph type="body" sz="half" idx="2"/>
          </p:nvPr>
        </p:nvSpPr>
        <p:spPr>
          <a:xfrm>
            <a:off x="1792166"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9B331C36-0522-4F0A-BB7D-8449E7C99AB2}"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108"/>
            </a:lvl1pPr>
          </a:lstStyle>
          <a:p>
            <a:endParaRPr lang="en-US"/>
          </a:p>
        </p:txBody>
      </p:sp>
      <p:sp>
        <p:nvSpPr>
          <p:cNvPr id="98307"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108">
                <a:latin typeface="Arial Black" pitchFamily="34" charset="0"/>
              </a:defRPr>
            </a:lvl1pPr>
          </a:lstStyle>
          <a:p>
            <a:fld id="{54BE24D9-E976-4E65-98A0-3A8F250EA8A5}" type="slidenum">
              <a:rPr lang="en-US"/>
              <a:pPr/>
              <a:t>‹#›</a:t>
            </a:fld>
            <a:endParaRPr lang="en-US"/>
          </a:p>
        </p:txBody>
      </p:sp>
      <p:grpSp>
        <p:nvGrpSpPr>
          <p:cNvPr id="98308" name="Group 4"/>
          <p:cNvGrpSpPr>
            <a:grpSpLocks/>
          </p:cNvGrpSpPr>
          <p:nvPr/>
        </p:nvGrpSpPr>
        <p:grpSpPr bwMode="auto">
          <a:xfrm>
            <a:off x="0" y="0"/>
            <a:ext cx="9144000" cy="546100"/>
            <a:chOff x="0" y="0"/>
            <a:chExt cx="5760" cy="344"/>
          </a:xfrm>
        </p:grpSpPr>
        <p:sp>
          <p:nvSpPr>
            <p:cNvPr id="98309"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GB" sz="2215">
                <a:latin typeface="Times New Roman" pitchFamily="18" charset="0"/>
              </a:endParaRPr>
            </a:p>
          </p:txBody>
        </p:sp>
        <p:sp>
          <p:nvSpPr>
            <p:cNvPr id="98310"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en-GB" sz="2215">
                <a:latin typeface="Times New Roman" pitchFamily="18" charset="0"/>
              </a:endParaRPr>
            </a:p>
          </p:txBody>
        </p:sp>
        <p:sp>
          <p:nvSpPr>
            <p:cNvPr id="98311"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2"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3"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en-GB">
                <a:solidFill>
                  <a:schemeClr val="accent2"/>
                </a:solidFill>
              </a:endParaRPr>
            </a:p>
          </p:txBody>
        </p:sp>
        <p:sp>
          <p:nvSpPr>
            <p:cNvPr id="98314"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5"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8316"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en-GB">
                <a:solidFill>
                  <a:schemeClr val="accent2"/>
                </a:solidFill>
              </a:endParaRPr>
            </a:p>
          </p:txBody>
        </p:sp>
        <p:sp>
          <p:nvSpPr>
            <p:cNvPr id="98317"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en-GB">
                <a:solidFill>
                  <a:schemeClr val="accent2"/>
                </a:solidFill>
              </a:endParaRPr>
            </a:p>
          </p:txBody>
        </p:sp>
      </p:grpSp>
      <p:sp>
        <p:nvSpPr>
          <p:cNvPr id="98318"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98319"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8320"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108"/>
            </a:lvl1pPr>
          </a:lstStyle>
          <a:p>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hf sldNum="0" hdr="0" ftr="0" dt="0"/>
  <p:txStyles>
    <p:titleStyle>
      <a:lvl1pPr algn="l" rtl="0" fontAlgn="base">
        <a:spcBef>
          <a:spcPct val="0"/>
        </a:spcBef>
        <a:spcAft>
          <a:spcPct val="0"/>
        </a:spcAft>
        <a:defRPr sz="4062">
          <a:solidFill>
            <a:schemeClr val="tx1"/>
          </a:solidFill>
          <a:latin typeface="+mj-lt"/>
          <a:ea typeface="+mj-ea"/>
          <a:cs typeface="+mj-cs"/>
        </a:defRPr>
      </a:lvl1pPr>
      <a:lvl2pPr algn="l" rtl="0" fontAlgn="base">
        <a:spcBef>
          <a:spcPct val="0"/>
        </a:spcBef>
        <a:spcAft>
          <a:spcPct val="0"/>
        </a:spcAft>
        <a:defRPr sz="4062">
          <a:solidFill>
            <a:schemeClr val="tx1"/>
          </a:solidFill>
          <a:latin typeface="Arial" charset="0"/>
          <a:cs typeface="Arial" charset="0"/>
        </a:defRPr>
      </a:lvl2pPr>
      <a:lvl3pPr algn="l" rtl="0" fontAlgn="base">
        <a:spcBef>
          <a:spcPct val="0"/>
        </a:spcBef>
        <a:spcAft>
          <a:spcPct val="0"/>
        </a:spcAft>
        <a:defRPr sz="4062">
          <a:solidFill>
            <a:schemeClr val="tx1"/>
          </a:solidFill>
          <a:latin typeface="Arial" charset="0"/>
          <a:cs typeface="Arial" charset="0"/>
        </a:defRPr>
      </a:lvl3pPr>
      <a:lvl4pPr algn="l" rtl="0" fontAlgn="base">
        <a:spcBef>
          <a:spcPct val="0"/>
        </a:spcBef>
        <a:spcAft>
          <a:spcPct val="0"/>
        </a:spcAft>
        <a:defRPr sz="4062">
          <a:solidFill>
            <a:schemeClr val="tx1"/>
          </a:solidFill>
          <a:latin typeface="Arial" charset="0"/>
          <a:cs typeface="Arial" charset="0"/>
        </a:defRPr>
      </a:lvl4pPr>
      <a:lvl5pPr algn="l" rtl="0" fontAlgn="base">
        <a:spcBef>
          <a:spcPct val="0"/>
        </a:spcBef>
        <a:spcAft>
          <a:spcPct val="0"/>
        </a:spcAft>
        <a:defRPr sz="4062">
          <a:solidFill>
            <a:schemeClr val="tx1"/>
          </a:solidFill>
          <a:latin typeface="Arial" charset="0"/>
          <a:cs typeface="Arial" charset="0"/>
        </a:defRPr>
      </a:lvl5pPr>
      <a:lvl6pPr marL="422041" algn="l" rtl="0" fontAlgn="base">
        <a:spcBef>
          <a:spcPct val="0"/>
        </a:spcBef>
        <a:spcAft>
          <a:spcPct val="0"/>
        </a:spcAft>
        <a:defRPr sz="4062">
          <a:solidFill>
            <a:schemeClr val="tx1"/>
          </a:solidFill>
          <a:latin typeface="Arial" charset="0"/>
          <a:cs typeface="Arial" charset="0"/>
        </a:defRPr>
      </a:lvl6pPr>
      <a:lvl7pPr marL="844083" algn="l" rtl="0" fontAlgn="base">
        <a:spcBef>
          <a:spcPct val="0"/>
        </a:spcBef>
        <a:spcAft>
          <a:spcPct val="0"/>
        </a:spcAft>
        <a:defRPr sz="4062">
          <a:solidFill>
            <a:schemeClr val="tx1"/>
          </a:solidFill>
          <a:latin typeface="Arial" charset="0"/>
          <a:cs typeface="Arial" charset="0"/>
        </a:defRPr>
      </a:lvl7pPr>
      <a:lvl8pPr marL="1266124" algn="l" rtl="0" fontAlgn="base">
        <a:spcBef>
          <a:spcPct val="0"/>
        </a:spcBef>
        <a:spcAft>
          <a:spcPct val="0"/>
        </a:spcAft>
        <a:defRPr sz="4062">
          <a:solidFill>
            <a:schemeClr val="tx1"/>
          </a:solidFill>
          <a:latin typeface="Arial" charset="0"/>
          <a:cs typeface="Arial" charset="0"/>
        </a:defRPr>
      </a:lvl8pPr>
      <a:lvl9pPr marL="1688165" algn="l" rtl="0" fontAlgn="base">
        <a:spcBef>
          <a:spcPct val="0"/>
        </a:spcBef>
        <a:spcAft>
          <a:spcPct val="0"/>
        </a:spcAft>
        <a:defRPr sz="4062">
          <a:solidFill>
            <a:schemeClr val="tx1"/>
          </a:solidFill>
          <a:latin typeface="Arial" charset="0"/>
          <a:cs typeface="Arial" charset="0"/>
        </a:defRPr>
      </a:lvl9pPr>
    </p:titleStyle>
    <p:bodyStyle>
      <a:lvl1pPr marL="316531" indent="-316531" algn="l" rtl="0" fontAlgn="base">
        <a:spcBef>
          <a:spcPct val="20000"/>
        </a:spcBef>
        <a:spcAft>
          <a:spcPct val="0"/>
        </a:spcAft>
        <a:buClr>
          <a:schemeClr val="bg2"/>
        </a:buClr>
        <a:buSzPct val="75000"/>
        <a:buFont typeface="Wingdings" pitchFamily="2" charset="2"/>
        <a:buChar char="n"/>
        <a:defRPr sz="2954">
          <a:solidFill>
            <a:schemeClr val="tx1"/>
          </a:solidFill>
          <a:latin typeface="+mn-lt"/>
          <a:ea typeface="+mn-ea"/>
          <a:cs typeface="+mn-cs"/>
        </a:defRPr>
      </a:lvl1pPr>
      <a:lvl2pPr marL="685817" indent="-263776" algn="l" rtl="0" fontAlgn="base">
        <a:spcBef>
          <a:spcPct val="20000"/>
        </a:spcBef>
        <a:spcAft>
          <a:spcPct val="0"/>
        </a:spcAft>
        <a:buClr>
          <a:schemeClr val="accent2"/>
        </a:buClr>
        <a:buSzPct val="80000"/>
        <a:buFont typeface="Wingdings" pitchFamily="2" charset="2"/>
        <a:buChar char="¨"/>
        <a:defRPr sz="2585">
          <a:solidFill>
            <a:schemeClr val="tx1"/>
          </a:solidFill>
          <a:latin typeface="+mn-lt"/>
          <a:cs typeface="+mn-cs"/>
        </a:defRPr>
      </a:lvl2pPr>
      <a:lvl3pPr marL="1055103" indent="-211021" algn="l" rtl="0" fontAlgn="base">
        <a:spcBef>
          <a:spcPct val="20000"/>
        </a:spcBef>
        <a:spcAft>
          <a:spcPct val="0"/>
        </a:spcAft>
        <a:buClr>
          <a:schemeClr val="bg2"/>
        </a:buClr>
        <a:buSzPct val="65000"/>
        <a:buFont typeface="Wingdings" pitchFamily="2" charset="2"/>
        <a:buChar char="n"/>
        <a:defRPr sz="2215">
          <a:solidFill>
            <a:schemeClr val="tx1"/>
          </a:solidFill>
          <a:latin typeface="+mn-lt"/>
          <a:cs typeface="+mn-cs"/>
        </a:defRPr>
      </a:lvl3pPr>
      <a:lvl4pPr marL="1477145" indent="-211021" algn="l" rtl="0" fontAlgn="base">
        <a:spcBef>
          <a:spcPct val="20000"/>
        </a:spcBef>
        <a:spcAft>
          <a:spcPct val="0"/>
        </a:spcAft>
        <a:buClr>
          <a:schemeClr val="accent2"/>
        </a:buClr>
        <a:buSzPct val="70000"/>
        <a:buFont typeface="Wingdings" pitchFamily="2" charset="2"/>
        <a:buChar char="¨"/>
        <a:defRPr sz="1846">
          <a:solidFill>
            <a:schemeClr val="tx1"/>
          </a:solidFill>
          <a:latin typeface="+mn-lt"/>
          <a:cs typeface="+mn-cs"/>
        </a:defRPr>
      </a:lvl4pPr>
      <a:lvl5pPr marL="1899186"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5pPr>
      <a:lvl6pPr marL="2321227"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6pPr>
      <a:lvl7pPr marL="2743269"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7pPr>
      <a:lvl8pPr marL="3165310"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8pPr>
      <a:lvl9pPr marL="3587351"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2915816" y="1827179"/>
            <a:ext cx="5948003" cy="1754326"/>
          </a:xfrm>
          <a:prstGeom prst="rect">
            <a:avLst/>
          </a:prstGeom>
          <a:noFill/>
          <a:ln w="9525">
            <a:noFill/>
            <a:miter lim="800000"/>
            <a:headEnd/>
            <a:tailEnd/>
          </a:ln>
          <a:effectLst/>
        </p:spPr>
        <p:txBody>
          <a:bodyPr wrap="square">
            <a:spAutoFit/>
          </a:bodyPr>
          <a:lstStyle/>
          <a:p>
            <a:pPr algn="ctr"/>
            <a:r>
              <a:rPr lang="en-GB" sz="3600" b="1" i="1" dirty="0">
                <a:solidFill>
                  <a:schemeClr val="bg1"/>
                </a:solidFill>
              </a:rPr>
              <a:t>Using prepositional phrases to describe a setting in narrative</a:t>
            </a:r>
            <a:endParaRPr lang="en-GB" sz="3600" dirty="0">
              <a:solidFill>
                <a:schemeClr val="bg1"/>
              </a:solidFill>
            </a:endParaRPr>
          </a:p>
        </p:txBody>
      </p:sp>
      <p:pic>
        <p:nvPicPr>
          <p:cNvPr id="13317" name="Picture 5" descr="UniLogo"/>
          <p:cNvPicPr>
            <a:picLocks noChangeAspect="1" noChangeArrowheads="1"/>
          </p:cNvPicPr>
          <p:nvPr/>
        </p:nvPicPr>
        <p:blipFill>
          <a:blip r:embed="rId3" cstate="print"/>
          <a:srcRect/>
          <a:stretch>
            <a:fillRect/>
          </a:stretch>
        </p:blipFill>
        <p:spPr bwMode="auto">
          <a:xfrm>
            <a:off x="7077826" y="5539169"/>
            <a:ext cx="1661746" cy="685800"/>
          </a:xfrm>
          <a:prstGeom prst="rect">
            <a:avLst/>
          </a:prstGeom>
          <a:noFill/>
          <a:ln w="9525">
            <a:noFill/>
            <a:miter lim="800000"/>
            <a:headEnd/>
            <a:tailEnd/>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966" y="371430"/>
            <a:ext cx="8229600" cy="1266092"/>
          </a:xfrm>
        </p:spPr>
        <p:txBody>
          <a:bodyPr/>
          <a:lstStyle/>
          <a:p>
            <a:r>
              <a:rPr lang="en-GB" dirty="0">
                <a:solidFill>
                  <a:srgbClr val="008000"/>
                </a:solidFill>
                <a:effectLst>
                  <a:outerShdw blurRad="38100" dist="38100" dir="2700000" algn="tl">
                    <a:srgbClr val="000000">
                      <a:alpha val="43137"/>
                    </a:srgbClr>
                  </a:outerShdw>
                </a:effectLst>
              </a:rPr>
              <a:t>LEAD</a:t>
            </a:r>
            <a:r>
              <a:rPr lang="en-GB" dirty="0">
                <a:effectLst>
                  <a:outerShdw blurRad="38100" dist="38100" dir="2700000" algn="tl">
                    <a:srgbClr val="000000">
                      <a:alpha val="43137"/>
                    </a:srgbClr>
                  </a:outerShdw>
                </a:effectLst>
              </a:rPr>
              <a:t> Principles</a:t>
            </a:r>
          </a:p>
        </p:txBody>
      </p:sp>
      <p:graphicFrame>
        <p:nvGraphicFramePr>
          <p:cNvPr id="5" name="Content Placeholder 4"/>
          <p:cNvGraphicFramePr>
            <a:graphicFrameLocks noGrp="1"/>
          </p:cNvGraphicFramePr>
          <p:nvPr>
            <p:ph idx="1"/>
            <p:extLst/>
          </p:nvPr>
        </p:nvGraphicFramePr>
        <p:xfrm>
          <a:off x="185051" y="1592085"/>
          <a:ext cx="8793083" cy="4748750"/>
        </p:xfrm>
        <a:graphic>
          <a:graphicData uri="http://schemas.openxmlformats.org/drawingml/2006/table">
            <a:tbl>
              <a:tblPr firstRow="1" bandRow="1">
                <a:tableStyleId>{5C22544A-7EE6-4342-B048-85BDC9FD1C3A}</a:tableStyleId>
              </a:tblPr>
              <a:tblGrid>
                <a:gridCol w="1681241">
                  <a:extLst>
                    <a:ext uri="{9D8B030D-6E8A-4147-A177-3AD203B41FA5}">
                      <a16:colId xmlns:a16="http://schemas.microsoft.com/office/drawing/2014/main" val="20000"/>
                    </a:ext>
                  </a:extLst>
                </a:gridCol>
                <a:gridCol w="2990769">
                  <a:extLst>
                    <a:ext uri="{9D8B030D-6E8A-4147-A177-3AD203B41FA5}">
                      <a16:colId xmlns:a16="http://schemas.microsoft.com/office/drawing/2014/main" val="20001"/>
                    </a:ext>
                  </a:extLst>
                </a:gridCol>
                <a:gridCol w="4121073">
                  <a:extLst>
                    <a:ext uri="{9D8B030D-6E8A-4147-A177-3AD203B41FA5}">
                      <a16:colId xmlns:a16="http://schemas.microsoft.com/office/drawing/2014/main" val="20002"/>
                    </a:ext>
                  </a:extLst>
                </a:gridCol>
              </a:tblGrid>
              <a:tr h="342314">
                <a:tc>
                  <a:txBody>
                    <a:bodyPr/>
                    <a:lstStyle/>
                    <a:p>
                      <a:r>
                        <a:rPr lang="en-GB" sz="1500" dirty="0">
                          <a:solidFill>
                            <a:schemeClr val="tx1"/>
                          </a:solidFill>
                        </a:rPr>
                        <a:t>PRINCIPLE</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500" dirty="0">
                          <a:solidFill>
                            <a:schemeClr val="tx1"/>
                          </a:solidFill>
                        </a:rPr>
                        <a:t>EXPLANATION</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500" dirty="0">
                          <a:solidFill>
                            <a:schemeClr val="tx1"/>
                          </a:solidFill>
                        </a:rPr>
                        <a:t>RATIONALE</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209822">
                <a:tc>
                  <a:txBody>
                    <a:bodyPr/>
                    <a:lstStyle/>
                    <a:p>
                      <a:r>
                        <a:rPr lang="en-GB" sz="2200" b="1" dirty="0">
                          <a:solidFill>
                            <a:srgbClr val="008000"/>
                          </a:solidFill>
                        </a:rPr>
                        <a:t>L</a:t>
                      </a:r>
                      <a:r>
                        <a:rPr lang="en-GB" sz="1500" dirty="0">
                          <a:solidFill>
                            <a:schemeClr val="tx1"/>
                          </a:solidFill>
                        </a:rPr>
                        <a:t>INKS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Make a </a:t>
                      </a:r>
                      <a:r>
                        <a:rPr lang="en-GB" sz="1700" b="1" i="1" kern="1200" dirty="0">
                          <a:solidFill>
                            <a:schemeClr val="dk1"/>
                          </a:solidFill>
                          <a:effectLst/>
                          <a:latin typeface="+mn-lt"/>
                          <a:ea typeface="+mn-ea"/>
                          <a:cs typeface="+mn-cs"/>
                        </a:rPr>
                        <a:t>link</a:t>
                      </a:r>
                      <a:r>
                        <a:rPr lang="en-GB" sz="1700" kern="1200" dirty="0">
                          <a:solidFill>
                            <a:schemeClr val="dk1"/>
                          </a:solidFill>
                          <a:effectLst/>
                          <a:latin typeface="+mn-lt"/>
                          <a:ea typeface="+mn-ea"/>
                          <a:cs typeface="+mn-cs"/>
                        </a:rPr>
                        <a:t> between the grammar being introduced and how it works in the writing being taught</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establish</a:t>
                      </a:r>
                      <a:r>
                        <a:rPr lang="en-GB" sz="1500" b="0" baseline="0" dirty="0">
                          <a:solidFill>
                            <a:srgbClr val="000000"/>
                          </a:solidFill>
                          <a:effectLst/>
                          <a:latin typeface="+mn-lt"/>
                          <a:ea typeface="Calibri" panose="020F0502020204030204" pitchFamily="34" charset="0"/>
                        </a:rPr>
                        <a:t> a purposeful learning reason for addressing grammar, and connect grammar with meaning and rhetorical effect</a:t>
                      </a:r>
                      <a:endParaRPr lang="en-GB" sz="1500" b="0" dirty="0">
                        <a:solidFill>
                          <a:srgbClr val="000000"/>
                        </a:solidFill>
                        <a:effectLst/>
                        <a:latin typeface="+mn-lt"/>
                        <a:ea typeface="Calibri" panose="020F0502020204030204" pitchFamily="34"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125415">
                <a:tc>
                  <a:txBody>
                    <a:bodyPr/>
                    <a:lstStyle/>
                    <a:p>
                      <a:r>
                        <a:rPr lang="en-GB" sz="2200" b="1" dirty="0">
                          <a:solidFill>
                            <a:srgbClr val="008000"/>
                          </a:solidFill>
                        </a:rPr>
                        <a:t>E</a:t>
                      </a:r>
                      <a:r>
                        <a:rPr lang="en-GB" sz="1500" dirty="0">
                          <a:solidFill>
                            <a:schemeClr val="tx1"/>
                          </a:solidFill>
                        </a:rPr>
                        <a:t>XAMPLES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Explain the grammar through </a:t>
                      </a:r>
                      <a:r>
                        <a:rPr lang="en-GB" sz="1700" b="1" i="1" kern="1200" dirty="0">
                          <a:solidFill>
                            <a:schemeClr val="dk1"/>
                          </a:solidFill>
                          <a:effectLst/>
                          <a:latin typeface="+mn-lt"/>
                          <a:ea typeface="+mn-ea"/>
                          <a:cs typeface="+mn-cs"/>
                        </a:rPr>
                        <a:t>examples</a:t>
                      </a:r>
                      <a:r>
                        <a:rPr lang="en-GB" sz="1700" kern="1200" dirty="0">
                          <a:solidFill>
                            <a:schemeClr val="dk1"/>
                          </a:solidFill>
                          <a:effectLst/>
                          <a:latin typeface="+mn-lt"/>
                          <a:ea typeface="+mn-ea"/>
                          <a:cs typeface="+mn-cs"/>
                        </a:rPr>
                        <a:t>, not lengthy explanations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avoid writing lessons becoming mini-grammar</a:t>
                      </a:r>
                      <a:r>
                        <a:rPr lang="en-GB" sz="1500" b="0" baseline="0" dirty="0">
                          <a:solidFill>
                            <a:srgbClr val="000000"/>
                          </a:solidFill>
                          <a:effectLst/>
                          <a:latin typeface="+mn-lt"/>
                          <a:ea typeface="Calibri" panose="020F0502020204030204" pitchFamily="34" charset="0"/>
                        </a:rPr>
                        <a:t> lessons, and to allow access to the structure even if the grammar concept is not fully understood</a:t>
                      </a:r>
                      <a:endParaRPr lang="en-GB" sz="1500" b="0" dirty="0">
                        <a:solidFill>
                          <a:srgbClr val="000000"/>
                        </a:solidFill>
                        <a:effectLst/>
                        <a:latin typeface="+mn-lt"/>
                        <a:ea typeface="Calibri" panose="020F0502020204030204" pitchFamily="34"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28468">
                <a:tc>
                  <a:txBody>
                    <a:bodyPr/>
                    <a:lstStyle/>
                    <a:p>
                      <a:r>
                        <a:rPr lang="en-GB" sz="2200" b="1" dirty="0">
                          <a:solidFill>
                            <a:srgbClr val="008000"/>
                          </a:solidFill>
                        </a:rPr>
                        <a:t>A</a:t>
                      </a:r>
                      <a:r>
                        <a:rPr lang="en-GB" sz="1500" dirty="0">
                          <a:solidFill>
                            <a:schemeClr val="tx1"/>
                          </a:solidFill>
                        </a:rPr>
                        <a:t>UTHENTIC TEXTS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Use </a:t>
                      </a:r>
                      <a:r>
                        <a:rPr lang="en-GB" sz="1700" b="1" i="1" kern="1200" dirty="0">
                          <a:solidFill>
                            <a:schemeClr val="dk1"/>
                          </a:solidFill>
                          <a:effectLst/>
                          <a:latin typeface="+mn-lt"/>
                          <a:ea typeface="+mn-ea"/>
                          <a:cs typeface="+mn-cs"/>
                        </a:rPr>
                        <a:t>authentic</a:t>
                      </a:r>
                      <a:r>
                        <a:rPr lang="en-GB" sz="1700" kern="1200" dirty="0">
                          <a:solidFill>
                            <a:schemeClr val="dk1"/>
                          </a:solidFill>
                          <a:effectLst/>
                          <a:latin typeface="+mn-lt"/>
                          <a:ea typeface="+mn-ea"/>
                          <a:cs typeface="+mn-cs"/>
                        </a:rPr>
                        <a:t> texts as models to link writers to the broader community of writers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integrate reading and writing and show how ‘real’ writers make language choices</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928468">
                <a:tc>
                  <a:txBody>
                    <a:bodyPr/>
                    <a:lstStyle/>
                    <a:p>
                      <a:r>
                        <a:rPr lang="en-GB" sz="2200" b="1" dirty="0">
                          <a:solidFill>
                            <a:srgbClr val="008000"/>
                          </a:solidFill>
                        </a:rPr>
                        <a:t>D</a:t>
                      </a:r>
                      <a:r>
                        <a:rPr lang="en-GB" sz="1500" dirty="0">
                          <a:solidFill>
                            <a:schemeClr val="tx1"/>
                          </a:solidFill>
                        </a:rPr>
                        <a:t>ISCUSSION</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Build in high-quality </a:t>
                      </a:r>
                      <a:r>
                        <a:rPr lang="en-GB" sz="1700" b="1" i="1" kern="1200" dirty="0">
                          <a:solidFill>
                            <a:schemeClr val="dk1"/>
                          </a:solidFill>
                          <a:effectLst/>
                          <a:latin typeface="+mn-lt"/>
                          <a:ea typeface="+mn-ea"/>
                          <a:cs typeface="+mn-cs"/>
                        </a:rPr>
                        <a:t>discussion</a:t>
                      </a:r>
                      <a:r>
                        <a:rPr lang="en-GB" sz="1700" kern="1200" dirty="0">
                          <a:solidFill>
                            <a:schemeClr val="dk1"/>
                          </a:solidFill>
                          <a:effectLst/>
                          <a:latin typeface="+mn-lt"/>
                          <a:ea typeface="+mn-ea"/>
                          <a:cs typeface="+mn-cs"/>
                        </a:rPr>
                        <a:t> about grammar and its effects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promote deep metalinguistic learning about why a particular choice works, and to develop independence rather than compliance</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1"/>
          </p:nvPr>
        </p:nvSpPr>
        <p:spPr/>
        <p:txBody>
          <a:bodyPr/>
          <a:lstStyle/>
          <a:p>
            <a:fld id="{132371F7-CEE0-4AF0-87BE-4D51F1612E4F}" type="slidenum">
              <a:rPr lang="en-US" smtClean="0"/>
              <a:pPr/>
              <a:t>2</a:t>
            </a:fld>
            <a:endParaRPr lang="en-US" dirty="0"/>
          </a:p>
        </p:txBody>
      </p:sp>
    </p:spTree>
    <p:extLst>
      <p:ext uri="{BB962C8B-B14F-4D97-AF65-F5344CB8AC3E}">
        <p14:creationId xmlns:p14="http://schemas.microsoft.com/office/powerpoint/2010/main" val="4081424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F227F-8DB3-4919-BE60-71DB1E7DA5A9}"/>
              </a:ext>
            </a:extLst>
          </p:cNvPr>
          <p:cNvSpPr>
            <a:spLocks noGrp="1"/>
          </p:cNvSpPr>
          <p:nvPr>
            <p:ph type="title"/>
          </p:nvPr>
        </p:nvSpPr>
        <p:spPr/>
        <p:txBody>
          <a:bodyPr/>
          <a:lstStyle/>
          <a:p>
            <a:r>
              <a:rPr lang="en-GB" dirty="0"/>
              <a:t>Writing Time</a:t>
            </a:r>
          </a:p>
        </p:txBody>
      </p:sp>
      <p:sp>
        <p:nvSpPr>
          <p:cNvPr id="3" name="Content Placeholder 2">
            <a:extLst>
              <a:ext uri="{FF2B5EF4-FFF2-40B4-BE49-F238E27FC236}">
                <a16:creationId xmlns:a16="http://schemas.microsoft.com/office/drawing/2014/main" id="{5ED022CB-2750-43F0-9E6C-C079A82B9D5D}"/>
              </a:ext>
            </a:extLst>
          </p:cNvPr>
          <p:cNvSpPr>
            <a:spLocks noGrp="1"/>
          </p:cNvSpPr>
          <p:nvPr>
            <p:ph idx="1"/>
          </p:nvPr>
        </p:nvSpPr>
        <p:spPr/>
        <p:txBody>
          <a:bodyPr/>
          <a:lstStyle/>
          <a:p>
            <a:pPr>
              <a:lnSpc>
                <a:spcPts val="2800"/>
              </a:lnSpc>
            </a:pPr>
            <a:r>
              <a:rPr lang="en-GB" sz="2000" dirty="0">
                <a:latin typeface="Arial" panose="020B0604020202020204" pitchFamily="34" charset="0"/>
                <a:cs typeface="Arial" panose="020B0604020202020204" pitchFamily="34" charset="0"/>
              </a:rPr>
              <a:t>Think of a place you love – indoors, outdoors, ordinary, special…</a:t>
            </a:r>
          </a:p>
          <a:p>
            <a:pPr>
              <a:lnSpc>
                <a:spcPts val="2800"/>
              </a:lnSpc>
            </a:pPr>
            <a:endParaRPr lang="en-GB" sz="2000" dirty="0">
              <a:latin typeface="Arial" panose="020B0604020202020204" pitchFamily="34" charset="0"/>
              <a:cs typeface="Arial" panose="020B0604020202020204" pitchFamily="34" charset="0"/>
            </a:endParaRPr>
          </a:p>
          <a:p>
            <a:pPr>
              <a:lnSpc>
                <a:spcPts val="2800"/>
              </a:lnSpc>
            </a:pPr>
            <a:r>
              <a:rPr lang="en-GB" sz="2000" dirty="0">
                <a:latin typeface="Arial" panose="020B0604020202020204" pitchFamily="34" charset="0"/>
                <a:cs typeface="Arial" panose="020B0604020202020204" pitchFamily="34" charset="0"/>
              </a:rPr>
              <a:t>Imagine yourself in that place – visualise it, listen to it, smell it…</a:t>
            </a:r>
          </a:p>
          <a:p>
            <a:pPr>
              <a:lnSpc>
                <a:spcPts val="2800"/>
              </a:lnSpc>
            </a:pPr>
            <a:endParaRPr lang="en-GB" sz="2000" dirty="0">
              <a:latin typeface="Arial" panose="020B0604020202020204" pitchFamily="34" charset="0"/>
              <a:cs typeface="Arial" panose="020B0604020202020204" pitchFamily="34" charset="0"/>
            </a:endParaRPr>
          </a:p>
          <a:p>
            <a:pPr>
              <a:lnSpc>
                <a:spcPts val="2800"/>
              </a:lnSpc>
            </a:pPr>
            <a:r>
              <a:rPr lang="en-GB" sz="2000" dirty="0">
                <a:latin typeface="Arial" panose="020B0604020202020204" pitchFamily="34" charset="0"/>
                <a:cs typeface="Arial" panose="020B0604020202020204" pitchFamily="34" charset="0"/>
              </a:rPr>
              <a:t>Either free write, or list words, phrases and images - just capturing as much detail as you can about your special place.</a:t>
            </a:r>
          </a:p>
          <a:p>
            <a:endParaRPr lang="en-GB" dirty="0"/>
          </a:p>
        </p:txBody>
      </p:sp>
    </p:spTree>
    <p:extLst>
      <p:ext uri="{BB962C8B-B14F-4D97-AF65-F5344CB8AC3E}">
        <p14:creationId xmlns:p14="http://schemas.microsoft.com/office/powerpoint/2010/main" val="586585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114" y="153399"/>
            <a:ext cx="8229600" cy="1266092"/>
          </a:xfrm>
        </p:spPr>
        <p:txBody>
          <a:bodyPr/>
          <a:lstStyle/>
          <a:p>
            <a:r>
              <a:rPr lang="en-GB" sz="4400" dirty="0">
                <a:effectLst>
                  <a:outerShdw blurRad="38100" dist="38100" dir="2700000" algn="tl">
                    <a:srgbClr val="000000">
                      <a:alpha val="43137"/>
                    </a:srgbClr>
                  </a:outerShdw>
                </a:effectLst>
                <a:latin typeface="Arial" pitchFamily="34" charset="0"/>
                <a:cs typeface="Arial" pitchFamily="34" charset="0"/>
              </a:rPr>
              <a:t>Noticing Details in a Text </a:t>
            </a:r>
          </a:p>
        </p:txBody>
      </p:sp>
      <p:sp>
        <p:nvSpPr>
          <p:cNvPr id="3" name="Content Placeholder 2"/>
          <p:cNvSpPr>
            <a:spLocks noGrp="1"/>
          </p:cNvSpPr>
          <p:nvPr>
            <p:ph idx="1"/>
          </p:nvPr>
        </p:nvSpPr>
        <p:spPr>
          <a:xfrm>
            <a:off x="395536" y="1312550"/>
            <a:ext cx="5723832" cy="4698755"/>
          </a:xfrm>
          <a:ln>
            <a:solidFill>
              <a:schemeClr val="tx1"/>
            </a:solidFill>
          </a:ln>
        </p:spPr>
        <p:txBody>
          <a:bodyPr>
            <a:noAutofit/>
          </a:bodyPr>
          <a:lstStyle/>
          <a:p>
            <a:pPr marL="0" indent="0">
              <a:lnSpc>
                <a:spcPts val="2800"/>
              </a:lnSpc>
              <a:buNone/>
            </a:pPr>
            <a:r>
              <a:rPr lang="en-GB" sz="1800" dirty="0"/>
              <a:t>A few miles south of Soledad, the Salinas River drops in close to the hillside bank and runs deep and green. The water is warm too, for it has slipped twinkling over the yellow sands in the sunlight before reaching the narrow pool. On one side of the river the golden foothill slopes curve up to the strong and rocky </a:t>
            </a:r>
            <a:r>
              <a:rPr lang="en-GB" sz="1800" dirty="0" err="1"/>
              <a:t>Gabilan</a:t>
            </a:r>
            <a:r>
              <a:rPr lang="en-GB" sz="1800" dirty="0"/>
              <a:t> Mountains, but on the valley side the water is lined with trees - willows fresh and green with every spring, carrying in their lower leaf junctures the debris of the winter's flooding; and sycamores with mottled, white, recumbent limbs and branches that arch over the pool.                                          </a:t>
            </a:r>
          </a:p>
          <a:p>
            <a:pPr marL="0" indent="0">
              <a:lnSpc>
                <a:spcPts val="2800"/>
              </a:lnSpc>
              <a:buNone/>
            </a:pPr>
            <a:r>
              <a:rPr lang="en-GB" sz="1800" i="1" dirty="0"/>
              <a:t>                               Of Mice and Men </a:t>
            </a:r>
            <a:r>
              <a:rPr lang="en-GB" sz="1800" dirty="0"/>
              <a:t>– John Steinbeck</a:t>
            </a:r>
          </a:p>
          <a:p>
            <a:pPr algn="just">
              <a:buNone/>
            </a:pPr>
            <a:endParaRPr lang="en-GB" sz="18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90908" y="1638109"/>
            <a:ext cx="2441569" cy="3737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251520" y="6021288"/>
            <a:ext cx="8574491" cy="646331"/>
          </a:xfrm>
          <a:prstGeom prst="rect">
            <a:avLst/>
          </a:prstGeom>
          <a:noFill/>
        </p:spPr>
        <p:txBody>
          <a:bodyPr wrap="square" rtlCol="0">
            <a:spAutoFit/>
          </a:bodyPr>
          <a:lstStyle/>
          <a:p>
            <a:pPr algn="ctr"/>
            <a:r>
              <a:rPr lang="en-GB" dirty="0"/>
              <a:t>Look at how this place is described. What are the details that help you to imagine it clearly? What can you see? What do you think or feel?</a:t>
            </a:r>
          </a:p>
        </p:txBody>
      </p:sp>
      <p:sp>
        <p:nvSpPr>
          <p:cNvPr id="8" name="Rounded Rectangle 7"/>
          <p:cNvSpPr/>
          <p:nvPr/>
        </p:nvSpPr>
        <p:spPr>
          <a:xfrm>
            <a:off x="7020665" y="880251"/>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Authentic text</a:t>
            </a:r>
          </a:p>
        </p:txBody>
      </p:sp>
      <p:sp>
        <p:nvSpPr>
          <p:cNvPr id="9" name="Rounded Rectangle 8"/>
          <p:cNvSpPr/>
          <p:nvPr/>
        </p:nvSpPr>
        <p:spPr>
          <a:xfrm>
            <a:off x="7496633" y="5613882"/>
            <a:ext cx="1417602" cy="397423"/>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Discussion</a:t>
            </a:r>
          </a:p>
        </p:txBody>
      </p:sp>
    </p:spTree>
    <p:extLst>
      <p:ext uri="{BB962C8B-B14F-4D97-AF65-F5344CB8AC3E}">
        <p14:creationId xmlns:p14="http://schemas.microsoft.com/office/powerpoint/2010/main" val="1645914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2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6" grpId="0"/>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114" y="153399"/>
            <a:ext cx="8229600" cy="1266092"/>
          </a:xfrm>
        </p:spPr>
        <p:txBody>
          <a:bodyPr/>
          <a:lstStyle/>
          <a:p>
            <a:r>
              <a:rPr lang="en-GB" sz="4400" dirty="0">
                <a:effectLst>
                  <a:outerShdw blurRad="38100" dist="38100" dir="2700000" algn="tl">
                    <a:srgbClr val="000000">
                      <a:alpha val="43137"/>
                    </a:srgbClr>
                  </a:outerShdw>
                </a:effectLst>
                <a:latin typeface="Arial" pitchFamily="34" charset="0"/>
                <a:cs typeface="Arial" pitchFamily="34" charset="0"/>
              </a:rPr>
              <a:t>Noticing Details in a Text  </a:t>
            </a:r>
          </a:p>
        </p:txBody>
      </p:sp>
      <p:sp>
        <p:nvSpPr>
          <p:cNvPr id="3" name="Content Placeholder 2"/>
          <p:cNvSpPr>
            <a:spLocks noGrp="1"/>
          </p:cNvSpPr>
          <p:nvPr>
            <p:ph idx="1"/>
          </p:nvPr>
        </p:nvSpPr>
        <p:spPr>
          <a:xfrm>
            <a:off x="268114" y="1296767"/>
            <a:ext cx="8531414" cy="3042657"/>
          </a:xfrm>
          <a:ln>
            <a:solidFill>
              <a:schemeClr val="tx1"/>
            </a:solidFill>
          </a:ln>
        </p:spPr>
        <p:txBody>
          <a:bodyPr>
            <a:normAutofit fontScale="92500"/>
          </a:bodyPr>
          <a:lstStyle/>
          <a:p>
            <a:pPr marL="0" indent="0">
              <a:lnSpc>
                <a:spcPct val="150000"/>
              </a:lnSpc>
              <a:spcBef>
                <a:spcPts val="0"/>
              </a:spcBef>
              <a:buNone/>
            </a:pPr>
            <a:r>
              <a:rPr lang="en-GB" sz="2200" dirty="0"/>
              <a:t>A few miles south_____, the Salinas River drops in close ____ and runs deep and green. The water is warm too, for it has slipped twinkling _______before reaching the narrow pool. ______ the golden foothill slopes curve up_______, but _______ the water is lined ________, carrying _______the debris _______; and sycamores ________</a:t>
            </a:r>
          </a:p>
          <a:p>
            <a:pPr marL="0" indent="0">
              <a:spcBef>
                <a:spcPts val="0"/>
              </a:spcBef>
              <a:buNone/>
            </a:pPr>
            <a:endParaRPr lang="en-GB" sz="2200" i="1" dirty="0"/>
          </a:p>
          <a:p>
            <a:pPr marL="0" indent="0">
              <a:spcBef>
                <a:spcPts val="0"/>
              </a:spcBef>
              <a:buNone/>
            </a:pPr>
            <a:r>
              <a:rPr lang="en-GB" sz="2200" i="1" dirty="0"/>
              <a:t>                                                             Of Mice and Men </a:t>
            </a:r>
            <a:r>
              <a:rPr lang="en-GB" sz="2200" dirty="0"/>
              <a:t>– John Steinbeck</a:t>
            </a:r>
          </a:p>
        </p:txBody>
      </p:sp>
      <p:sp>
        <p:nvSpPr>
          <p:cNvPr id="6" name="Rectangle 5">
            <a:extLst>
              <a:ext uri="{FF2B5EF4-FFF2-40B4-BE49-F238E27FC236}">
                <a16:creationId xmlns:a16="http://schemas.microsoft.com/office/drawing/2014/main" id="{5F9FD26E-729F-4236-A522-07EBA19723E9}"/>
              </a:ext>
            </a:extLst>
          </p:cNvPr>
          <p:cNvSpPr/>
          <p:nvPr/>
        </p:nvSpPr>
        <p:spPr>
          <a:xfrm>
            <a:off x="222070" y="4864871"/>
            <a:ext cx="1410964" cy="400110"/>
          </a:xfrm>
          <a:prstGeom prst="rect">
            <a:avLst/>
          </a:prstGeom>
        </p:spPr>
        <p:txBody>
          <a:bodyPr wrap="none">
            <a:spAutoFit/>
          </a:bodyPr>
          <a:lstStyle/>
          <a:p>
            <a:r>
              <a:rPr lang="en-GB" sz="2000" dirty="0">
                <a:solidFill>
                  <a:srgbClr val="FF0000"/>
                </a:solidFill>
              </a:rPr>
              <a:t>of Soledad</a:t>
            </a:r>
            <a:endParaRPr lang="en-GB" sz="2000" dirty="0"/>
          </a:p>
        </p:txBody>
      </p:sp>
      <p:sp>
        <p:nvSpPr>
          <p:cNvPr id="7" name="Rectangle 6">
            <a:extLst>
              <a:ext uri="{FF2B5EF4-FFF2-40B4-BE49-F238E27FC236}">
                <a16:creationId xmlns:a16="http://schemas.microsoft.com/office/drawing/2014/main" id="{4E3301EB-9650-456B-9686-7C3EC78AFBEB}"/>
              </a:ext>
            </a:extLst>
          </p:cNvPr>
          <p:cNvSpPr/>
          <p:nvPr/>
        </p:nvSpPr>
        <p:spPr>
          <a:xfrm>
            <a:off x="6569869" y="4490123"/>
            <a:ext cx="2308645" cy="400110"/>
          </a:xfrm>
          <a:prstGeom prst="rect">
            <a:avLst/>
          </a:prstGeom>
        </p:spPr>
        <p:txBody>
          <a:bodyPr wrap="none">
            <a:spAutoFit/>
          </a:bodyPr>
          <a:lstStyle/>
          <a:p>
            <a:r>
              <a:rPr lang="en-GB" sz="2000" dirty="0">
                <a:solidFill>
                  <a:srgbClr val="FF0000"/>
                </a:solidFill>
              </a:rPr>
              <a:t>to the hillside bank</a:t>
            </a:r>
            <a:endParaRPr lang="en-GB" sz="2000" dirty="0"/>
          </a:p>
        </p:txBody>
      </p:sp>
      <p:sp>
        <p:nvSpPr>
          <p:cNvPr id="8" name="Rectangle 7">
            <a:extLst>
              <a:ext uri="{FF2B5EF4-FFF2-40B4-BE49-F238E27FC236}">
                <a16:creationId xmlns:a16="http://schemas.microsoft.com/office/drawing/2014/main" id="{8B6BAAC2-1B5D-4778-9BB7-97A879B0991A}"/>
              </a:ext>
            </a:extLst>
          </p:cNvPr>
          <p:cNvSpPr/>
          <p:nvPr/>
        </p:nvSpPr>
        <p:spPr>
          <a:xfrm>
            <a:off x="1848770" y="4513067"/>
            <a:ext cx="4373313" cy="400110"/>
          </a:xfrm>
          <a:prstGeom prst="rect">
            <a:avLst/>
          </a:prstGeom>
        </p:spPr>
        <p:txBody>
          <a:bodyPr wrap="none">
            <a:spAutoFit/>
          </a:bodyPr>
          <a:lstStyle/>
          <a:p>
            <a:r>
              <a:rPr lang="en-GB" sz="2000" dirty="0">
                <a:solidFill>
                  <a:srgbClr val="FF0000"/>
                </a:solidFill>
              </a:rPr>
              <a:t>over the yellow sands in the sunlight </a:t>
            </a:r>
            <a:endParaRPr lang="en-GB" sz="2000" dirty="0"/>
          </a:p>
        </p:txBody>
      </p:sp>
      <p:sp>
        <p:nvSpPr>
          <p:cNvPr id="9" name="Rectangle 8">
            <a:extLst>
              <a:ext uri="{FF2B5EF4-FFF2-40B4-BE49-F238E27FC236}">
                <a16:creationId xmlns:a16="http://schemas.microsoft.com/office/drawing/2014/main" id="{AA029A23-A003-454B-B25A-03C16D14AB2F}"/>
              </a:ext>
            </a:extLst>
          </p:cNvPr>
          <p:cNvSpPr/>
          <p:nvPr/>
        </p:nvSpPr>
        <p:spPr>
          <a:xfrm>
            <a:off x="1536985" y="5892287"/>
            <a:ext cx="4996881" cy="400110"/>
          </a:xfrm>
          <a:prstGeom prst="rect">
            <a:avLst/>
          </a:prstGeom>
        </p:spPr>
        <p:txBody>
          <a:bodyPr wrap="none">
            <a:spAutoFit/>
          </a:bodyPr>
          <a:lstStyle/>
          <a:p>
            <a:r>
              <a:rPr lang="en-GB" sz="2000" dirty="0">
                <a:solidFill>
                  <a:srgbClr val="FF0000"/>
                </a:solidFill>
              </a:rPr>
              <a:t>to the strong and rocky </a:t>
            </a:r>
            <a:r>
              <a:rPr lang="en-GB" sz="2000" dirty="0" err="1">
                <a:solidFill>
                  <a:srgbClr val="FF0000"/>
                </a:solidFill>
              </a:rPr>
              <a:t>Gabilan</a:t>
            </a:r>
            <a:r>
              <a:rPr lang="en-GB" sz="2000" dirty="0">
                <a:solidFill>
                  <a:srgbClr val="FF0000"/>
                </a:solidFill>
              </a:rPr>
              <a:t> Mountains</a:t>
            </a:r>
            <a:endParaRPr lang="en-GB" sz="2000" dirty="0"/>
          </a:p>
        </p:txBody>
      </p:sp>
      <p:sp>
        <p:nvSpPr>
          <p:cNvPr id="10" name="Rectangle 9">
            <a:extLst>
              <a:ext uri="{FF2B5EF4-FFF2-40B4-BE49-F238E27FC236}">
                <a16:creationId xmlns:a16="http://schemas.microsoft.com/office/drawing/2014/main" id="{1D2498B0-1438-474A-B351-53F3F729F9E0}"/>
              </a:ext>
            </a:extLst>
          </p:cNvPr>
          <p:cNvSpPr/>
          <p:nvPr/>
        </p:nvSpPr>
        <p:spPr>
          <a:xfrm>
            <a:off x="238434" y="5362859"/>
            <a:ext cx="2236510" cy="400110"/>
          </a:xfrm>
          <a:prstGeom prst="rect">
            <a:avLst/>
          </a:prstGeom>
        </p:spPr>
        <p:txBody>
          <a:bodyPr wrap="none">
            <a:spAutoFit/>
          </a:bodyPr>
          <a:lstStyle/>
          <a:p>
            <a:r>
              <a:rPr lang="en-GB" sz="2000" dirty="0">
                <a:solidFill>
                  <a:srgbClr val="FF0000"/>
                </a:solidFill>
              </a:rPr>
              <a:t>on the valley side</a:t>
            </a:r>
            <a:r>
              <a:rPr lang="en-GB" sz="2000" dirty="0"/>
              <a:t> </a:t>
            </a:r>
          </a:p>
        </p:txBody>
      </p:sp>
      <p:sp>
        <p:nvSpPr>
          <p:cNvPr id="14" name="Rectangle 13">
            <a:extLst>
              <a:ext uri="{FF2B5EF4-FFF2-40B4-BE49-F238E27FC236}">
                <a16:creationId xmlns:a16="http://schemas.microsoft.com/office/drawing/2014/main" id="{6539D8F0-5652-421F-80FD-AAFA636D1462}"/>
              </a:ext>
            </a:extLst>
          </p:cNvPr>
          <p:cNvSpPr/>
          <p:nvPr/>
        </p:nvSpPr>
        <p:spPr>
          <a:xfrm>
            <a:off x="2323991" y="4930728"/>
            <a:ext cx="3580577" cy="400110"/>
          </a:xfrm>
          <a:prstGeom prst="rect">
            <a:avLst/>
          </a:prstGeom>
        </p:spPr>
        <p:txBody>
          <a:bodyPr wrap="square">
            <a:spAutoFit/>
          </a:bodyPr>
          <a:lstStyle/>
          <a:p>
            <a:r>
              <a:rPr lang="en-GB" sz="2000" dirty="0">
                <a:solidFill>
                  <a:srgbClr val="FF0000"/>
                </a:solidFill>
              </a:rPr>
              <a:t>in their lower leaf junctures</a:t>
            </a:r>
            <a:endParaRPr lang="en-GB" sz="2000" dirty="0"/>
          </a:p>
        </p:txBody>
      </p:sp>
      <p:sp>
        <p:nvSpPr>
          <p:cNvPr id="15" name="Rectangle 14">
            <a:extLst>
              <a:ext uri="{FF2B5EF4-FFF2-40B4-BE49-F238E27FC236}">
                <a16:creationId xmlns:a16="http://schemas.microsoft.com/office/drawing/2014/main" id="{4B323315-4847-4BEF-A12C-19DBE5141E90}"/>
              </a:ext>
            </a:extLst>
          </p:cNvPr>
          <p:cNvSpPr/>
          <p:nvPr/>
        </p:nvSpPr>
        <p:spPr>
          <a:xfrm>
            <a:off x="5889324" y="4987012"/>
            <a:ext cx="2727029" cy="400110"/>
          </a:xfrm>
          <a:prstGeom prst="rect">
            <a:avLst/>
          </a:prstGeom>
        </p:spPr>
        <p:txBody>
          <a:bodyPr wrap="none">
            <a:spAutoFit/>
          </a:bodyPr>
          <a:lstStyle/>
          <a:p>
            <a:r>
              <a:rPr lang="en-GB" sz="2000" dirty="0">
                <a:solidFill>
                  <a:srgbClr val="FF0000"/>
                </a:solidFill>
              </a:rPr>
              <a:t>of the winter's flooding</a:t>
            </a:r>
            <a:endParaRPr lang="en-GB" sz="2000" dirty="0"/>
          </a:p>
        </p:txBody>
      </p:sp>
      <p:sp>
        <p:nvSpPr>
          <p:cNvPr id="16" name="Rectangle 15">
            <a:extLst>
              <a:ext uri="{FF2B5EF4-FFF2-40B4-BE49-F238E27FC236}">
                <a16:creationId xmlns:a16="http://schemas.microsoft.com/office/drawing/2014/main" id="{C48A1DCA-ECDB-4126-BD15-3D4BDBD66429}"/>
              </a:ext>
            </a:extLst>
          </p:cNvPr>
          <p:cNvSpPr/>
          <p:nvPr/>
        </p:nvSpPr>
        <p:spPr>
          <a:xfrm>
            <a:off x="268114" y="6305304"/>
            <a:ext cx="8502927" cy="420051"/>
          </a:xfrm>
          <a:prstGeom prst="rect">
            <a:avLst/>
          </a:prstGeom>
        </p:spPr>
        <p:txBody>
          <a:bodyPr wrap="square">
            <a:spAutoFit/>
          </a:bodyPr>
          <a:lstStyle/>
          <a:p>
            <a:pPr marL="0" indent="0">
              <a:lnSpc>
                <a:spcPts val="2800"/>
              </a:lnSpc>
              <a:buNone/>
            </a:pPr>
            <a:r>
              <a:rPr lang="en-GB" sz="2000" dirty="0">
                <a:solidFill>
                  <a:srgbClr val="FF0000"/>
                </a:solidFill>
              </a:rPr>
              <a:t>with mottled, white, recumbent limbs and branches that arch over the pool</a:t>
            </a:r>
            <a:endParaRPr lang="en-GB" dirty="0"/>
          </a:p>
        </p:txBody>
      </p:sp>
      <p:sp>
        <p:nvSpPr>
          <p:cNvPr id="17" name="Rectangle 16">
            <a:extLst>
              <a:ext uri="{FF2B5EF4-FFF2-40B4-BE49-F238E27FC236}">
                <a16:creationId xmlns:a16="http://schemas.microsoft.com/office/drawing/2014/main" id="{F15D3A59-AB82-4389-8EA9-5DD94C43B56D}"/>
              </a:ext>
            </a:extLst>
          </p:cNvPr>
          <p:cNvSpPr/>
          <p:nvPr/>
        </p:nvSpPr>
        <p:spPr>
          <a:xfrm>
            <a:off x="2727695" y="5444832"/>
            <a:ext cx="6425157" cy="400110"/>
          </a:xfrm>
          <a:prstGeom prst="rect">
            <a:avLst/>
          </a:prstGeom>
        </p:spPr>
        <p:txBody>
          <a:bodyPr wrap="none">
            <a:spAutoFit/>
          </a:bodyPr>
          <a:lstStyle/>
          <a:p>
            <a:r>
              <a:rPr lang="en-GB" sz="2000" dirty="0">
                <a:solidFill>
                  <a:srgbClr val="FF0000"/>
                </a:solidFill>
              </a:rPr>
              <a:t>with trees - willows fresh and green with every spring</a:t>
            </a:r>
            <a:endParaRPr lang="en-GB" sz="2000" dirty="0"/>
          </a:p>
        </p:txBody>
      </p:sp>
      <p:sp>
        <p:nvSpPr>
          <p:cNvPr id="18" name="Rounded Rectangle 6">
            <a:extLst>
              <a:ext uri="{FF2B5EF4-FFF2-40B4-BE49-F238E27FC236}">
                <a16:creationId xmlns:a16="http://schemas.microsoft.com/office/drawing/2014/main" id="{FF5A91E7-A4A0-4348-B725-21076A9790B2}"/>
              </a:ext>
            </a:extLst>
          </p:cNvPr>
          <p:cNvSpPr/>
          <p:nvPr/>
        </p:nvSpPr>
        <p:spPr>
          <a:xfrm>
            <a:off x="285220" y="4339424"/>
            <a:ext cx="1284663" cy="422402"/>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Examples</a:t>
            </a:r>
          </a:p>
        </p:txBody>
      </p:sp>
    </p:spTree>
    <p:extLst>
      <p:ext uri="{BB962C8B-B14F-4D97-AF65-F5344CB8AC3E}">
        <p14:creationId xmlns:p14="http://schemas.microsoft.com/office/powerpoint/2010/main" val="546606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F227F-8DB3-4919-BE60-71DB1E7DA5A9}"/>
              </a:ext>
            </a:extLst>
          </p:cNvPr>
          <p:cNvSpPr>
            <a:spLocks noGrp="1"/>
          </p:cNvSpPr>
          <p:nvPr>
            <p:ph type="title"/>
          </p:nvPr>
        </p:nvSpPr>
        <p:spPr/>
        <p:txBody>
          <a:bodyPr/>
          <a:lstStyle/>
          <a:p>
            <a:r>
              <a:rPr lang="en-GB" dirty="0"/>
              <a:t>Writing Time</a:t>
            </a:r>
          </a:p>
        </p:txBody>
      </p:sp>
      <p:sp>
        <p:nvSpPr>
          <p:cNvPr id="3" name="Content Placeholder 2">
            <a:extLst>
              <a:ext uri="{FF2B5EF4-FFF2-40B4-BE49-F238E27FC236}">
                <a16:creationId xmlns:a16="http://schemas.microsoft.com/office/drawing/2014/main" id="{5ED022CB-2750-43F0-9E6C-C079A82B9D5D}"/>
              </a:ext>
            </a:extLst>
          </p:cNvPr>
          <p:cNvSpPr>
            <a:spLocks noGrp="1"/>
          </p:cNvSpPr>
          <p:nvPr>
            <p:ph idx="1"/>
          </p:nvPr>
        </p:nvSpPr>
        <p:spPr/>
        <p:txBody>
          <a:bodyPr/>
          <a:lstStyle/>
          <a:p>
            <a:pPr>
              <a:lnSpc>
                <a:spcPts val="2800"/>
              </a:lnSpc>
            </a:pPr>
            <a:r>
              <a:rPr lang="en-GB" sz="2000" dirty="0">
                <a:latin typeface="Arial" panose="020B0604020202020204" pitchFamily="34" charset="0"/>
                <a:cs typeface="Arial" panose="020B0604020202020204" pitchFamily="34" charset="0"/>
              </a:rPr>
              <a:t>Look at the notes you made describing a place that you love or is special to you.</a:t>
            </a:r>
          </a:p>
          <a:p>
            <a:pPr>
              <a:lnSpc>
                <a:spcPts val="2800"/>
              </a:lnSpc>
            </a:pPr>
            <a:r>
              <a:rPr lang="en-GB" sz="2000" dirty="0">
                <a:latin typeface="Arial" panose="020B0604020202020204" pitchFamily="34" charset="0"/>
                <a:cs typeface="Arial" panose="020B0604020202020204" pitchFamily="34" charset="0"/>
              </a:rPr>
              <a:t>How specific have you been in showing where your place is and where its different features are located?</a:t>
            </a:r>
          </a:p>
          <a:p>
            <a:pPr>
              <a:lnSpc>
                <a:spcPts val="2800"/>
              </a:lnSpc>
            </a:pPr>
            <a:r>
              <a:rPr lang="en-GB" sz="2000" dirty="0">
                <a:latin typeface="Arial" panose="020B0604020202020204" pitchFamily="34" charset="0"/>
                <a:cs typeface="Arial" panose="020B0604020202020204" pitchFamily="34" charset="0"/>
              </a:rPr>
              <a:t>Can you add or change anything to help your reader visualise your place more clearly e.g. by using prepositional phrases?</a:t>
            </a:r>
          </a:p>
          <a:p>
            <a:endParaRPr lang="en-GB" dirty="0"/>
          </a:p>
        </p:txBody>
      </p:sp>
    </p:spTree>
    <p:extLst>
      <p:ext uri="{BB962C8B-B14F-4D97-AF65-F5344CB8AC3E}">
        <p14:creationId xmlns:p14="http://schemas.microsoft.com/office/powerpoint/2010/main" val="2777858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114" y="153399"/>
            <a:ext cx="8229600" cy="1266092"/>
          </a:xfrm>
        </p:spPr>
        <p:txBody>
          <a:bodyPr/>
          <a:lstStyle/>
          <a:p>
            <a:r>
              <a:rPr lang="en-GB" sz="4400" dirty="0">
                <a:effectLst>
                  <a:outerShdw blurRad="38100" dist="38100" dir="2700000" algn="tl">
                    <a:srgbClr val="000000">
                      <a:alpha val="43137"/>
                    </a:srgbClr>
                  </a:outerShdw>
                </a:effectLst>
                <a:latin typeface="Arial" pitchFamily="34" charset="0"/>
                <a:cs typeface="Arial" pitchFamily="34" charset="0"/>
              </a:rPr>
              <a:t>Noticing Details in a Text  </a:t>
            </a:r>
          </a:p>
        </p:txBody>
      </p:sp>
      <p:sp>
        <p:nvSpPr>
          <p:cNvPr id="3" name="Content Placeholder 2"/>
          <p:cNvSpPr>
            <a:spLocks noGrp="1"/>
          </p:cNvSpPr>
          <p:nvPr>
            <p:ph idx="1"/>
          </p:nvPr>
        </p:nvSpPr>
        <p:spPr>
          <a:xfrm>
            <a:off x="268115" y="2105722"/>
            <a:ext cx="8531414" cy="3724704"/>
          </a:xfrm>
          <a:ln>
            <a:solidFill>
              <a:schemeClr val="tx1"/>
            </a:solidFill>
          </a:ln>
        </p:spPr>
        <p:txBody>
          <a:bodyPr>
            <a:normAutofit fontScale="62500" lnSpcReduction="20000"/>
          </a:bodyPr>
          <a:lstStyle/>
          <a:p>
            <a:pPr marL="0" indent="0">
              <a:lnSpc>
                <a:spcPts val="2800"/>
              </a:lnSpc>
              <a:buNone/>
            </a:pPr>
            <a:r>
              <a:rPr lang="en-GB" sz="3200" dirty="0"/>
              <a:t>A few miles south </a:t>
            </a:r>
            <a:r>
              <a:rPr lang="en-GB" sz="3200" dirty="0">
                <a:solidFill>
                  <a:srgbClr val="FF0000"/>
                </a:solidFill>
              </a:rPr>
              <a:t>of Soledad</a:t>
            </a:r>
            <a:r>
              <a:rPr lang="en-GB" sz="3200" dirty="0"/>
              <a:t>, the Salinas River drops in close </a:t>
            </a:r>
            <a:r>
              <a:rPr lang="en-GB" sz="3200" dirty="0">
                <a:solidFill>
                  <a:srgbClr val="FF0000"/>
                </a:solidFill>
              </a:rPr>
              <a:t>to the hillside bank</a:t>
            </a:r>
            <a:r>
              <a:rPr lang="en-GB" sz="3200" dirty="0"/>
              <a:t> and runs deep and green. The water is warm too, for it has slipped twinkling </a:t>
            </a:r>
            <a:r>
              <a:rPr lang="en-GB" sz="3200" dirty="0">
                <a:solidFill>
                  <a:srgbClr val="FF0000"/>
                </a:solidFill>
              </a:rPr>
              <a:t>over the yellow sands in the sunlight </a:t>
            </a:r>
            <a:r>
              <a:rPr lang="en-GB" sz="3200" dirty="0"/>
              <a:t>before reaching the narrow pool. </a:t>
            </a:r>
            <a:r>
              <a:rPr lang="en-GB" sz="3200" dirty="0">
                <a:solidFill>
                  <a:srgbClr val="FF0000"/>
                </a:solidFill>
              </a:rPr>
              <a:t>On one side of the river </a:t>
            </a:r>
            <a:r>
              <a:rPr lang="en-GB" sz="3200" dirty="0"/>
              <a:t>the golden foothill slopes curve up </a:t>
            </a:r>
            <a:r>
              <a:rPr lang="en-GB" sz="3200" dirty="0">
                <a:solidFill>
                  <a:srgbClr val="FF0000"/>
                </a:solidFill>
              </a:rPr>
              <a:t>to the strong and rocky </a:t>
            </a:r>
            <a:r>
              <a:rPr lang="en-GB" sz="3200" dirty="0" err="1">
                <a:solidFill>
                  <a:srgbClr val="FF0000"/>
                </a:solidFill>
              </a:rPr>
              <a:t>Gabilan</a:t>
            </a:r>
            <a:r>
              <a:rPr lang="en-GB" sz="3200" dirty="0">
                <a:solidFill>
                  <a:srgbClr val="FF0000"/>
                </a:solidFill>
              </a:rPr>
              <a:t> Mountains</a:t>
            </a:r>
            <a:r>
              <a:rPr lang="en-GB" sz="3200" dirty="0"/>
              <a:t>, but </a:t>
            </a:r>
            <a:r>
              <a:rPr lang="en-GB" sz="3200" dirty="0">
                <a:solidFill>
                  <a:srgbClr val="FF0000"/>
                </a:solidFill>
              </a:rPr>
              <a:t>on the valley side</a:t>
            </a:r>
            <a:r>
              <a:rPr lang="en-GB" sz="3200" dirty="0"/>
              <a:t> the water is lined </a:t>
            </a:r>
            <a:r>
              <a:rPr lang="en-GB" sz="3200" dirty="0">
                <a:solidFill>
                  <a:srgbClr val="FF0000"/>
                </a:solidFill>
              </a:rPr>
              <a:t>with trees - willows fresh and green with every spring</a:t>
            </a:r>
            <a:r>
              <a:rPr lang="en-GB" sz="3200" dirty="0"/>
              <a:t>, carrying </a:t>
            </a:r>
            <a:r>
              <a:rPr lang="en-GB" sz="3200" dirty="0">
                <a:solidFill>
                  <a:srgbClr val="FF0000"/>
                </a:solidFill>
              </a:rPr>
              <a:t>in their lower leaf junctures </a:t>
            </a:r>
            <a:r>
              <a:rPr lang="en-GB" sz="3200" dirty="0"/>
              <a:t>the debris </a:t>
            </a:r>
            <a:r>
              <a:rPr lang="en-GB" sz="3200" dirty="0">
                <a:solidFill>
                  <a:srgbClr val="FF0000"/>
                </a:solidFill>
              </a:rPr>
              <a:t>of the winter's flooding</a:t>
            </a:r>
            <a:r>
              <a:rPr lang="en-GB" sz="3200" dirty="0"/>
              <a:t>; and sycamores </a:t>
            </a:r>
            <a:r>
              <a:rPr lang="en-GB" sz="3200" dirty="0">
                <a:solidFill>
                  <a:srgbClr val="FF0000"/>
                </a:solidFill>
              </a:rPr>
              <a:t>with mottled, white, recumbent limbs and branches that arch over the pool</a:t>
            </a:r>
            <a:r>
              <a:rPr lang="en-GB" sz="3200" dirty="0"/>
              <a:t>.</a:t>
            </a:r>
          </a:p>
          <a:p>
            <a:pPr marL="0" indent="0">
              <a:lnSpc>
                <a:spcPts val="2800"/>
              </a:lnSpc>
              <a:buNone/>
            </a:pPr>
            <a:r>
              <a:rPr lang="en-GB" sz="3200" dirty="0"/>
              <a:t>                                           </a:t>
            </a:r>
            <a:r>
              <a:rPr lang="en-GB" sz="3200" i="1" dirty="0"/>
              <a:t>Of Mice and Men </a:t>
            </a:r>
            <a:r>
              <a:rPr lang="en-GB" sz="3200" dirty="0"/>
              <a:t>– John Steinbeck</a:t>
            </a:r>
          </a:p>
          <a:p>
            <a:pPr>
              <a:buNone/>
            </a:pPr>
            <a:endParaRPr lang="en-GB" sz="1900" b="1" i="1" dirty="0">
              <a:solidFill>
                <a:srgbClr val="002060"/>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B47D48BF-4820-4FF8-8E03-CA83AC739E24}"/>
              </a:ext>
            </a:extLst>
          </p:cNvPr>
          <p:cNvSpPr/>
          <p:nvPr/>
        </p:nvSpPr>
        <p:spPr>
          <a:xfrm>
            <a:off x="268115" y="1201850"/>
            <a:ext cx="8531414" cy="707886"/>
          </a:xfrm>
          <a:prstGeom prst="rect">
            <a:avLst/>
          </a:prstGeom>
        </p:spPr>
        <p:txBody>
          <a:bodyPr wrap="square">
            <a:spAutoFit/>
          </a:bodyPr>
          <a:lstStyle/>
          <a:p>
            <a:pPr algn="ctr"/>
            <a:r>
              <a:rPr lang="en-GB" sz="2000" dirty="0">
                <a:solidFill>
                  <a:schemeClr val="accent1">
                    <a:lumMod val="50000"/>
                  </a:schemeClr>
                </a:solidFill>
                <a:latin typeface="Arial" pitchFamily="34" charset="0"/>
                <a:cs typeface="Arial" pitchFamily="34" charset="0"/>
              </a:rPr>
              <a:t>Prepositional phrases can be used in a narrative to create precise visual and spatial description of a setting, to help fix it in the reader’s mind.</a:t>
            </a:r>
          </a:p>
        </p:txBody>
      </p:sp>
      <p:sp>
        <p:nvSpPr>
          <p:cNvPr id="5" name="Rectangle 4">
            <a:extLst>
              <a:ext uri="{FF2B5EF4-FFF2-40B4-BE49-F238E27FC236}">
                <a16:creationId xmlns:a16="http://schemas.microsoft.com/office/drawing/2014/main" id="{8BDFC873-3A3A-4753-8DC3-1E41DC1CE2FD}"/>
              </a:ext>
            </a:extLst>
          </p:cNvPr>
          <p:cNvSpPr/>
          <p:nvPr/>
        </p:nvSpPr>
        <p:spPr>
          <a:xfrm>
            <a:off x="268114" y="6078552"/>
            <a:ext cx="8696374" cy="646331"/>
          </a:xfrm>
          <a:prstGeom prst="rect">
            <a:avLst/>
          </a:prstGeom>
        </p:spPr>
        <p:txBody>
          <a:bodyPr wrap="square">
            <a:spAutoFit/>
          </a:bodyPr>
          <a:lstStyle/>
          <a:p>
            <a:pPr algn="ctr"/>
            <a:r>
              <a:rPr lang="en-GB" dirty="0"/>
              <a:t>Look at how much of the detail is provided by </a:t>
            </a:r>
            <a:r>
              <a:rPr lang="en-GB" dirty="0">
                <a:solidFill>
                  <a:srgbClr val="FF0000"/>
                </a:solidFill>
              </a:rPr>
              <a:t>prepositional phrases. </a:t>
            </a:r>
            <a:r>
              <a:rPr lang="en-GB" dirty="0"/>
              <a:t>How do these help us to visualise and imagine the setting?</a:t>
            </a:r>
          </a:p>
        </p:txBody>
      </p:sp>
      <p:sp>
        <p:nvSpPr>
          <p:cNvPr id="11" name="Rounded Rectangle 5">
            <a:extLst>
              <a:ext uri="{FF2B5EF4-FFF2-40B4-BE49-F238E27FC236}">
                <a16:creationId xmlns:a16="http://schemas.microsoft.com/office/drawing/2014/main" id="{46A34675-8F76-42B9-BFAC-B924C3A44745}"/>
              </a:ext>
            </a:extLst>
          </p:cNvPr>
          <p:cNvSpPr/>
          <p:nvPr/>
        </p:nvSpPr>
        <p:spPr>
          <a:xfrm>
            <a:off x="7454842" y="640091"/>
            <a:ext cx="813613" cy="465282"/>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Links</a:t>
            </a:r>
          </a:p>
        </p:txBody>
      </p:sp>
      <p:sp>
        <p:nvSpPr>
          <p:cNvPr id="12" name="Rounded Rectangle 6">
            <a:extLst>
              <a:ext uri="{FF2B5EF4-FFF2-40B4-BE49-F238E27FC236}">
                <a16:creationId xmlns:a16="http://schemas.microsoft.com/office/drawing/2014/main" id="{4476664A-5095-4776-B79F-3530AE512991}"/>
              </a:ext>
            </a:extLst>
          </p:cNvPr>
          <p:cNvSpPr/>
          <p:nvPr/>
        </p:nvSpPr>
        <p:spPr>
          <a:xfrm>
            <a:off x="7379397" y="5656150"/>
            <a:ext cx="1284663" cy="422402"/>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Examples</a:t>
            </a:r>
          </a:p>
        </p:txBody>
      </p:sp>
      <p:sp>
        <p:nvSpPr>
          <p:cNvPr id="13" name="Rounded Rectangle 8">
            <a:extLst>
              <a:ext uri="{FF2B5EF4-FFF2-40B4-BE49-F238E27FC236}">
                <a16:creationId xmlns:a16="http://schemas.microsoft.com/office/drawing/2014/main" id="{24EBF7B9-D7E3-4EC5-923E-AD36A6B90A70}"/>
              </a:ext>
            </a:extLst>
          </p:cNvPr>
          <p:cNvSpPr/>
          <p:nvPr/>
        </p:nvSpPr>
        <p:spPr>
          <a:xfrm>
            <a:off x="268114" y="5480422"/>
            <a:ext cx="1417602" cy="545990"/>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Discussion</a:t>
            </a:r>
          </a:p>
        </p:txBody>
      </p:sp>
    </p:spTree>
    <p:extLst>
      <p:ext uri="{BB962C8B-B14F-4D97-AF65-F5344CB8AC3E}">
        <p14:creationId xmlns:p14="http://schemas.microsoft.com/office/powerpoint/2010/main" val="2771249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11" grpId="0" animBg="1"/>
      <p:bldP spid="12"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579296" cy="1371600"/>
          </a:xfrm>
        </p:spPr>
        <p:txBody>
          <a:bodyPr/>
          <a:lstStyle/>
          <a:p>
            <a:r>
              <a:rPr lang="en-GB" sz="3800" dirty="0">
                <a:effectLst>
                  <a:outerShdw blurRad="38100" dist="38100" dir="2700000" algn="tl">
                    <a:srgbClr val="000000">
                      <a:alpha val="43137"/>
                    </a:srgbClr>
                  </a:outerShdw>
                </a:effectLst>
              </a:rPr>
              <a:t>Verbalising the Grammar-Writing Link</a:t>
            </a:r>
          </a:p>
        </p:txBody>
      </p:sp>
      <p:sp>
        <p:nvSpPr>
          <p:cNvPr id="3" name="Content Placeholder 2"/>
          <p:cNvSpPr>
            <a:spLocks noGrp="1"/>
          </p:cNvSpPr>
          <p:nvPr>
            <p:ph idx="1"/>
          </p:nvPr>
        </p:nvSpPr>
        <p:spPr>
          <a:xfrm>
            <a:off x="575556" y="4005064"/>
            <a:ext cx="7992888" cy="2376264"/>
          </a:xfrm>
          <a:solidFill>
            <a:schemeClr val="accent6">
              <a:lumMod val="40000"/>
              <a:lumOff val="60000"/>
            </a:schemeClr>
          </a:solidFill>
          <a:ln>
            <a:solidFill>
              <a:schemeClr val="tx1"/>
            </a:solidFill>
          </a:ln>
        </p:spPr>
        <p:txBody>
          <a:bodyPr/>
          <a:lstStyle/>
          <a:p>
            <a:pPr marL="59357" indent="0">
              <a:lnSpc>
                <a:spcPts val="2400"/>
              </a:lnSpc>
              <a:spcBef>
                <a:spcPts val="0"/>
              </a:spcBef>
              <a:spcAft>
                <a:spcPts val="554"/>
              </a:spcAft>
              <a:buClrTx/>
              <a:buSzPct val="80000"/>
              <a:buNone/>
            </a:pPr>
            <a:r>
              <a:rPr lang="en-GB" sz="1800" u="sng" dirty="0"/>
              <a:t>Verbalisation to share with students:</a:t>
            </a:r>
          </a:p>
          <a:p>
            <a:pPr marL="0" indent="0">
              <a:lnSpc>
                <a:spcPts val="2800"/>
              </a:lnSpc>
              <a:spcBef>
                <a:spcPts val="0"/>
              </a:spcBef>
              <a:buNone/>
            </a:pPr>
            <a:r>
              <a:rPr lang="en-GB" sz="1800" dirty="0"/>
              <a:t>When you are writing narrative or description, you can </a:t>
            </a:r>
            <a:r>
              <a:rPr lang="en-GB" sz="1800" dirty="0">
                <a:solidFill>
                  <a:srgbClr val="FF0000"/>
                </a:solidFill>
              </a:rPr>
              <a:t>help your reader to visualise a setting</a:t>
            </a:r>
            <a:r>
              <a:rPr lang="en-GB" sz="1800" dirty="0"/>
              <a:t> by being precise about where features are placed.</a:t>
            </a:r>
          </a:p>
          <a:p>
            <a:pPr marL="0" indent="0">
              <a:lnSpc>
                <a:spcPts val="2800"/>
              </a:lnSpc>
              <a:spcBef>
                <a:spcPts val="0"/>
              </a:spcBef>
              <a:buNone/>
            </a:pPr>
            <a:endParaRPr lang="en-GB" sz="1800" dirty="0"/>
          </a:p>
          <a:p>
            <a:pPr marL="0" indent="0">
              <a:lnSpc>
                <a:spcPts val="2800"/>
              </a:lnSpc>
              <a:spcBef>
                <a:spcPts val="0"/>
              </a:spcBef>
              <a:buNone/>
            </a:pPr>
            <a:r>
              <a:rPr lang="en-GB" sz="1800" dirty="0"/>
              <a:t>Think about how you can use prepositional phrases to provide specific visual and spatial detail.</a:t>
            </a:r>
          </a:p>
          <a:p>
            <a:pPr marL="59357" indent="0">
              <a:lnSpc>
                <a:spcPts val="2400"/>
              </a:lnSpc>
              <a:spcBef>
                <a:spcPts val="0"/>
              </a:spcBef>
              <a:spcAft>
                <a:spcPts val="554"/>
              </a:spcAft>
              <a:buClrTx/>
              <a:buSzPct val="80000"/>
              <a:buNone/>
            </a:pPr>
            <a:endParaRPr lang="en-GB" sz="1800" dirty="0"/>
          </a:p>
        </p:txBody>
      </p:sp>
      <p:sp>
        <p:nvSpPr>
          <p:cNvPr id="4" name="TextBox 3"/>
          <p:cNvSpPr txBox="1"/>
          <p:nvPr/>
        </p:nvSpPr>
        <p:spPr>
          <a:xfrm>
            <a:off x="575556" y="1700808"/>
            <a:ext cx="7992888" cy="1887696"/>
          </a:xfrm>
          <a:prstGeom prst="rect">
            <a:avLst/>
          </a:prstGeom>
          <a:noFill/>
          <a:ln>
            <a:solidFill>
              <a:schemeClr val="tx1"/>
            </a:solidFill>
          </a:ln>
        </p:spPr>
        <p:txBody>
          <a:bodyPr wrap="square" rtlCol="0">
            <a:spAutoFit/>
          </a:bodyPr>
          <a:lstStyle/>
          <a:p>
            <a:pPr>
              <a:lnSpc>
                <a:spcPts val="2800"/>
              </a:lnSpc>
            </a:pPr>
            <a:r>
              <a:rPr lang="en-GB" dirty="0"/>
              <a:t>A crucial element of the LEAD principles is helping writers to think explicitly (</a:t>
            </a:r>
            <a:r>
              <a:rPr lang="en-GB" dirty="0" err="1"/>
              <a:t>metalinguistically</a:t>
            </a:r>
            <a:r>
              <a:rPr lang="en-GB" dirty="0"/>
              <a:t>) about the choices they make.  As a teacher, you need to support this by being crystal clear yourself about how you verbalise the link between a grammar choice and its effect in a particular text/context.  Then express this in student-friendly language, as below.</a:t>
            </a:r>
          </a:p>
        </p:txBody>
      </p:sp>
    </p:spTree>
    <p:extLst>
      <p:ext uri="{BB962C8B-B14F-4D97-AF65-F5344CB8AC3E}">
        <p14:creationId xmlns:p14="http://schemas.microsoft.com/office/powerpoint/2010/main" val="3491462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F227F-8DB3-4919-BE60-71DB1E7DA5A9}"/>
              </a:ext>
            </a:extLst>
          </p:cNvPr>
          <p:cNvSpPr>
            <a:spLocks noGrp="1"/>
          </p:cNvSpPr>
          <p:nvPr>
            <p:ph type="title"/>
          </p:nvPr>
        </p:nvSpPr>
        <p:spPr/>
        <p:txBody>
          <a:bodyPr/>
          <a:lstStyle/>
          <a:p>
            <a:r>
              <a:rPr lang="en-GB" dirty="0"/>
              <a:t>Writing Time</a:t>
            </a:r>
          </a:p>
        </p:txBody>
      </p:sp>
      <p:sp>
        <p:nvSpPr>
          <p:cNvPr id="3" name="Content Placeholder 2">
            <a:extLst>
              <a:ext uri="{FF2B5EF4-FFF2-40B4-BE49-F238E27FC236}">
                <a16:creationId xmlns:a16="http://schemas.microsoft.com/office/drawing/2014/main" id="{5ED022CB-2750-43F0-9E6C-C079A82B9D5D}"/>
              </a:ext>
            </a:extLst>
          </p:cNvPr>
          <p:cNvSpPr>
            <a:spLocks noGrp="1"/>
          </p:cNvSpPr>
          <p:nvPr>
            <p:ph idx="1"/>
          </p:nvPr>
        </p:nvSpPr>
        <p:spPr>
          <a:xfrm>
            <a:off x="457200" y="1729946"/>
            <a:ext cx="8229600" cy="3886200"/>
          </a:xfrm>
        </p:spPr>
        <p:txBody>
          <a:bodyPr/>
          <a:lstStyle/>
          <a:p>
            <a:pPr>
              <a:lnSpc>
                <a:spcPts val="2800"/>
              </a:lnSpc>
            </a:pPr>
            <a:r>
              <a:rPr lang="en-GB" sz="2000" dirty="0">
                <a:latin typeface="Arial" panose="020B0604020202020204" pitchFamily="34" charset="0"/>
                <a:cs typeface="Arial" panose="020B0604020202020204" pitchFamily="34" charset="0"/>
              </a:rPr>
              <a:t>Look at the notes you made describing a place that you love or is special to you.</a:t>
            </a:r>
          </a:p>
          <a:p>
            <a:pPr>
              <a:lnSpc>
                <a:spcPts val="2800"/>
              </a:lnSpc>
            </a:pPr>
            <a:r>
              <a:rPr lang="en-GB" sz="2000" dirty="0">
                <a:latin typeface="Arial" panose="020B0604020202020204" pitchFamily="34" charset="0"/>
                <a:cs typeface="Arial" panose="020B0604020202020204" pitchFamily="34" charset="0"/>
              </a:rPr>
              <a:t>Draft one paragraph describing this place so that your reader can visualise it clearly, thinking especially about your language choices:</a:t>
            </a:r>
          </a:p>
          <a:p>
            <a:pPr>
              <a:lnSpc>
                <a:spcPts val="2800"/>
              </a:lnSpc>
            </a:pPr>
            <a:r>
              <a:rPr lang="en-GB" sz="2000" dirty="0">
                <a:latin typeface="Arial" panose="020B0604020202020204" pitchFamily="34" charset="0"/>
                <a:cs typeface="Arial" panose="020B0604020202020204" pitchFamily="34" charset="0"/>
              </a:rPr>
              <a:t>Have you used any Proper Nouns to name your place? If so, do they help the reader to locate your place?</a:t>
            </a:r>
          </a:p>
          <a:p>
            <a:pPr>
              <a:lnSpc>
                <a:spcPts val="2800"/>
              </a:lnSpc>
            </a:pPr>
            <a:r>
              <a:rPr lang="en-GB" sz="2000" dirty="0">
                <a:latin typeface="Arial" panose="020B0604020202020204" pitchFamily="34" charset="0"/>
                <a:cs typeface="Arial" panose="020B0604020202020204" pitchFamily="34" charset="0"/>
              </a:rPr>
              <a:t>Look at your prepositional phrases – are they precise in conveying the visual and spatial detail your reader needs?  </a:t>
            </a:r>
          </a:p>
          <a:p>
            <a:pPr>
              <a:lnSpc>
                <a:spcPts val="2800"/>
              </a:lnSpc>
            </a:pPr>
            <a:r>
              <a:rPr lang="en-GB" sz="2000" dirty="0">
                <a:latin typeface="Arial" panose="020B0604020202020204" pitchFamily="34" charset="0"/>
                <a:cs typeface="Arial" panose="020B0604020202020204" pitchFamily="34" charset="0"/>
              </a:rPr>
              <a:t>Share your paragraph with a partner and prepare feedback for each other – which details most helped you visualise this place clearly?</a:t>
            </a:r>
          </a:p>
          <a:p>
            <a:pPr marL="0" indent="0">
              <a:lnSpc>
                <a:spcPts val="2800"/>
              </a:lnSpc>
              <a:buNone/>
            </a:pPr>
            <a:endParaRPr lang="en-GB" sz="2400" dirty="0">
              <a:latin typeface="Arial" panose="020B0604020202020204" pitchFamily="34" charset="0"/>
              <a:cs typeface="Arial" panose="020B0604020202020204" pitchFamily="34" charset="0"/>
            </a:endParaRPr>
          </a:p>
          <a:p>
            <a:pPr>
              <a:lnSpc>
                <a:spcPts val="2800"/>
              </a:lnSpc>
            </a:pPr>
            <a:endParaRPr lang="en-GB" sz="2400" dirty="0">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1178578593"/>
      </p:ext>
    </p:extLst>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3352</TotalTime>
  <Words>1672</Words>
  <Application>Microsoft Office PowerPoint</Application>
  <PresentationFormat>On-screen Show (4:3)</PresentationFormat>
  <Paragraphs>96</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Arial Black</vt:lpstr>
      <vt:lpstr>Times New Roman</vt:lpstr>
      <vt:lpstr>Wingdings</vt:lpstr>
      <vt:lpstr>Pixel</vt:lpstr>
      <vt:lpstr>PowerPoint Presentation</vt:lpstr>
      <vt:lpstr>LEAD Principles</vt:lpstr>
      <vt:lpstr>Writing Time</vt:lpstr>
      <vt:lpstr>Noticing Details in a Text </vt:lpstr>
      <vt:lpstr>Noticing Details in a Text  </vt:lpstr>
      <vt:lpstr>Writing Time</vt:lpstr>
      <vt:lpstr>Noticing Details in a Text  </vt:lpstr>
      <vt:lpstr>Verbalising the Grammar-Writing Link</vt:lpstr>
      <vt:lpstr>Writing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Myhill, Debra</dc:creator>
  <cp:lastModifiedBy>helen lines</cp:lastModifiedBy>
  <cp:revision>405</cp:revision>
  <cp:lastPrinted>2016-04-04T06:59:35Z</cp:lastPrinted>
  <dcterms:created xsi:type="dcterms:W3CDTF">2006-06-23T08:27:44Z</dcterms:created>
  <dcterms:modified xsi:type="dcterms:W3CDTF">2020-01-17T14:06:06Z</dcterms:modified>
</cp:coreProperties>
</file>