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Lst>
  <p:notesMasterIdLst>
    <p:notesMasterId r:id="rId11"/>
  </p:notesMasterIdLst>
  <p:handoutMasterIdLst>
    <p:handoutMasterId r:id="rId12"/>
  </p:handoutMasterIdLst>
  <p:sldIdLst>
    <p:sldId id="261" r:id="rId2"/>
    <p:sldId id="481" r:id="rId3"/>
    <p:sldId id="626" r:id="rId4"/>
    <p:sldId id="628" r:id="rId5"/>
    <p:sldId id="629" r:id="rId6"/>
    <p:sldId id="627" r:id="rId7"/>
    <p:sldId id="630" r:id="rId8"/>
    <p:sldId id="631" r:id="rId9"/>
    <p:sldId id="610" r:id="rId10"/>
  </p:sldIdLst>
  <p:sldSz cx="9144000" cy="6858000" type="screen4x3"/>
  <p:notesSz cx="6858000" cy="1005205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EFFF"/>
    <a:srgbClr val="D5D5FF"/>
    <a:srgbClr val="EFF9FF"/>
    <a:srgbClr val="CCECFF"/>
    <a:srgbClr val="99FF99"/>
    <a:srgbClr val="384A94"/>
    <a:srgbClr val="55C37A"/>
    <a:srgbClr val="FFFFCC"/>
    <a:srgbClr val="9ED090"/>
    <a:srgbClr val="7AD0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3" autoAdjust="0"/>
    <p:restoredTop sz="77479" autoAdjust="0"/>
  </p:normalViewPr>
  <p:slideViewPr>
    <p:cSldViewPr>
      <p:cViewPr varScale="1">
        <p:scale>
          <a:sx n="37" d="100"/>
          <a:sy n="37" d="100"/>
        </p:scale>
        <p:origin x="1565" y="34"/>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0659" name="Rectangle 3"/>
          <p:cNvSpPr>
            <a:spLocks noGrp="1" noChangeArrowheads="1"/>
          </p:cNvSpPr>
          <p:nvPr>
            <p:ph type="dt" sz="quarter" idx="1"/>
          </p:nvPr>
        </p:nvSpPr>
        <p:spPr bwMode="auto">
          <a:xfrm>
            <a:off x="3884613"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0660" name="Rectangle 4"/>
          <p:cNvSpPr>
            <a:spLocks noGrp="1" noChangeArrowheads="1"/>
          </p:cNvSpPr>
          <p:nvPr>
            <p:ph type="ftr" sz="quarter" idx="2"/>
          </p:nvPr>
        </p:nvSpPr>
        <p:spPr bwMode="auto">
          <a:xfrm>
            <a:off x="0"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0661" name="Rectangle 5"/>
          <p:cNvSpPr>
            <a:spLocks noGrp="1" noChangeArrowheads="1"/>
          </p:cNvSpPr>
          <p:nvPr>
            <p:ph type="sldNum" sz="quarter" idx="3"/>
          </p:nvPr>
        </p:nvSpPr>
        <p:spPr bwMode="auto">
          <a:xfrm>
            <a:off x="3884613"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39577D1-B2A1-402A-B7B5-CE6EAB3E0D87}" type="slidenum">
              <a:rPr lang="en-US"/>
              <a:pPr/>
              <a:t>‹#›</a:t>
            </a:fld>
            <a:endParaRPr lang="en-US"/>
          </a:p>
        </p:txBody>
      </p:sp>
    </p:spTree>
    <p:extLst>
      <p:ext uri="{BB962C8B-B14F-4D97-AF65-F5344CB8AC3E}">
        <p14:creationId xmlns:p14="http://schemas.microsoft.com/office/powerpoint/2010/main" val="40144937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4613"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915988" y="754063"/>
            <a:ext cx="5026025" cy="376872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775297"/>
            <a:ext cx="5486400" cy="45229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4613"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8C648E7-3A21-4E05-9F45-05274052E9C8}" type="slidenum">
              <a:rPr lang="en-US"/>
              <a:pPr/>
              <a:t>‹#›</a:t>
            </a:fld>
            <a:endParaRPr lang="en-US"/>
          </a:p>
        </p:txBody>
      </p:sp>
    </p:spTree>
    <p:extLst>
      <p:ext uri="{BB962C8B-B14F-4D97-AF65-F5344CB8AC3E}">
        <p14:creationId xmlns:p14="http://schemas.microsoft.com/office/powerpoint/2010/main" val="34067930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9884BA-55AD-4B17-980B-1B5D061C55E0}" type="slidenum">
              <a:rPr lang="en-US"/>
              <a:pPr/>
              <a:t>1</a:t>
            </a:fld>
            <a:endParaRPr lang="en-US"/>
          </a:p>
        </p:txBody>
      </p:sp>
      <p:sp>
        <p:nvSpPr>
          <p:cNvPr id="14338" name="Rectangle 2"/>
          <p:cNvSpPr>
            <a:spLocks noGrp="1" noRot="1" noChangeAspect="1" noChangeArrowheads="1" noTextEdit="1"/>
          </p:cNvSpPr>
          <p:nvPr>
            <p:ph type="sldImg"/>
          </p:nvPr>
        </p:nvSpPr>
        <p:spPr>
          <a:xfrm>
            <a:off x="915988" y="754063"/>
            <a:ext cx="5026025" cy="3768725"/>
          </a:xfrm>
          <a:ln/>
        </p:spPr>
      </p:sp>
      <p:sp>
        <p:nvSpPr>
          <p:cNvPr id="14339"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2606646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are the key pedagogical principles which underpin the teaching.  In the slides which follow, where the teaching is using these principles, they</a:t>
            </a:r>
            <a:r>
              <a:rPr lang="en-GB" baseline="0" dirty="0"/>
              <a:t> are shown</a:t>
            </a:r>
            <a:r>
              <a:rPr lang="en-GB" dirty="0"/>
              <a:t> in cream text boxes.</a:t>
            </a:r>
          </a:p>
          <a:p>
            <a:r>
              <a:rPr lang="en-GB" dirty="0"/>
              <a:t>If you are not familiar with the principles</a:t>
            </a:r>
            <a:r>
              <a:rPr lang="en-GB" baseline="0" dirty="0"/>
              <a:t> you might like to listen to the PPT with audio which explains them.</a:t>
            </a:r>
            <a:endParaRPr lang="en-GB"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2</a:t>
            </a:fld>
            <a:endParaRPr lang="en-US"/>
          </a:p>
        </p:txBody>
      </p:sp>
    </p:spTree>
    <p:extLst>
      <p:ext uri="{BB962C8B-B14F-4D97-AF65-F5344CB8AC3E}">
        <p14:creationId xmlns:p14="http://schemas.microsoft.com/office/powerpoint/2010/main" val="3505981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i="1" dirty="0"/>
              <a:t>Incredible Journeys </a:t>
            </a:r>
            <a:r>
              <a:rPr lang="en-GB" dirty="0"/>
              <a:t>by Levison Wood profiles famous explorers through the ages. </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a:t>The written task is a vehicle for focusing on the usefulness of appositional noun phrases for summarising information.</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a:t>You can support students’ reading comprehension by focusing on particular words and phrases in the description that show Wood’s admiration for Amelia Earhart, for example: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expanded noun phrases that describe her as extraordinary: </a:t>
            </a:r>
            <a:r>
              <a:rPr lang="en-GB" i="1" dirty="0"/>
              <a:t>a woman without limits; someone pushing boundaries and challenging conventions; one of the most daring people who has ever lived; the sixteenth woman in the USA to be issued with a licence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i="0" dirty="0"/>
              <a:t>choice of adjectives that summarise her character and her journeys: </a:t>
            </a:r>
            <a:r>
              <a:rPr lang="en-GB" i="1" dirty="0"/>
              <a:t>daring, gutsy; epic</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i="0" dirty="0"/>
              <a:t>emphasis on her adventurous nature through selection of details, e.g.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i="1" dirty="0"/>
              <a:t>She once </a:t>
            </a:r>
            <a:r>
              <a:rPr lang="en-GB" i="1" u="none" dirty="0"/>
              <a:t>even </a:t>
            </a:r>
            <a:r>
              <a:rPr lang="en-GB" i="1" dirty="0"/>
              <a:t>built a rollercoaster in her back garden! </a:t>
            </a:r>
            <a:r>
              <a:rPr lang="en-GB" i="0" dirty="0"/>
              <a:t>where the choice of adverb (‘</a:t>
            </a:r>
            <a:r>
              <a:rPr lang="en-GB" i="1" dirty="0"/>
              <a:t>even’</a:t>
            </a:r>
            <a:r>
              <a:rPr lang="en-GB" i="0" dirty="0"/>
              <a:t>) and exclamation mark signal the writer’s admiration</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i="0" dirty="0"/>
              <a:t>use of direct speech to reinforce idea that flying was her ‘destiny’: “</a:t>
            </a:r>
            <a:r>
              <a:rPr lang="en-GB" i="1" dirty="0"/>
              <a:t>the little red airplane said something to me</a:t>
            </a:r>
            <a:r>
              <a:rPr lang="en-GB" i="0" dirty="0"/>
              <a:t>”; “</a:t>
            </a:r>
            <a:r>
              <a:rPr lang="en-GB" i="1" dirty="0"/>
              <a:t>I knew I had to fly”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i="0" dirty="0"/>
              <a:t>adverbials that reveal the writer’s opinion about Earhart and position the reader to see her as brave and determined: ‘</a:t>
            </a:r>
            <a:r>
              <a:rPr lang="en-GB" i="1" dirty="0"/>
              <a:t>And sure enough, after </a:t>
            </a:r>
            <a:r>
              <a:rPr lang="en-GB" i="1" u="sng" dirty="0"/>
              <a:t>just</a:t>
            </a:r>
            <a:r>
              <a:rPr lang="en-GB" i="1" dirty="0"/>
              <a:t> a couple of years; she was </a:t>
            </a:r>
            <a:r>
              <a:rPr lang="en-GB" i="1" u="sng" dirty="0"/>
              <a:t>only</a:t>
            </a:r>
            <a:r>
              <a:rPr lang="en-GB" i="1" dirty="0"/>
              <a:t> the sixteenth woman… </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r>
              <a:rPr lang="en-GB" dirty="0"/>
              <a:t>You can encourage students’ use of summary adjectives to describe Earhart’s character e.g. </a:t>
            </a:r>
            <a:r>
              <a:rPr lang="en-GB" i="1" dirty="0"/>
              <a:t>determined, ambitious, daring, brave, pioneering. </a:t>
            </a:r>
            <a:r>
              <a:rPr lang="en-GB" i="0" dirty="0"/>
              <a:t>The focus in this presentation is on noun phrases used in apposition to provide succinct information about people, places or events. Here, you might draw attention to the title of the text, where ‘</a:t>
            </a:r>
            <a:r>
              <a:rPr lang="en-GB" i="1" dirty="0"/>
              <a:t>a woman without limits</a:t>
            </a:r>
            <a:r>
              <a:rPr lang="en-GB" i="0" dirty="0"/>
              <a:t>’ sums up or defines ‘</a:t>
            </a:r>
            <a:r>
              <a:rPr lang="en-GB" i="1" dirty="0"/>
              <a:t>Amelia Earhart</a:t>
            </a:r>
            <a:r>
              <a:rPr lang="en-GB" i="0" dirty="0"/>
              <a:t>’, and ask students to suggest similar grammatical constructions that might serve as the title for their own profile of her, e.g. </a:t>
            </a:r>
          </a:p>
          <a:p>
            <a:pPr marL="0" marR="0" indent="0" algn="l" defTabSz="914400" rtl="0" eaLnBrk="1" fontAlgn="auto" latinLnBrk="0" hangingPunct="1">
              <a:lnSpc>
                <a:spcPct val="100000"/>
              </a:lnSpc>
              <a:spcBef>
                <a:spcPts val="0"/>
              </a:spcBef>
              <a:spcAft>
                <a:spcPts val="0"/>
              </a:spcAft>
              <a:buClrTx/>
              <a:buSzTx/>
              <a:buFontTx/>
              <a:buNone/>
              <a:tabLst/>
              <a:defRPr/>
            </a:pPr>
            <a:r>
              <a:rPr lang="en-GB" i="1" dirty="0"/>
              <a:t>Amelia Earhart, the USA’s pioneering pilot </a:t>
            </a:r>
          </a:p>
          <a:p>
            <a:pPr marL="0" marR="0" indent="0" algn="l" defTabSz="914400" rtl="0" eaLnBrk="1" fontAlgn="auto" latinLnBrk="0" hangingPunct="1">
              <a:lnSpc>
                <a:spcPct val="100000"/>
              </a:lnSpc>
              <a:spcBef>
                <a:spcPts val="0"/>
              </a:spcBef>
              <a:spcAft>
                <a:spcPts val="0"/>
              </a:spcAft>
              <a:buClrTx/>
              <a:buSzTx/>
              <a:buFontTx/>
              <a:buNone/>
              <a:tabLst/>
              <a:defRPr/>
            </a:pPr>
            <a:r>
              <a:rPr lang="en-GB" i="1" dirty="0"/>
              <a:t>Amelia Earhart, a woman who was determined to fly</a:t>
            </a:r>
          </a:p>
          <a:p>
            <a:pPr marL="0" marR="0" indent="0" algn="l" defTabSz="914400" rtl="0" eaLnBrk="1" fontAlgn="auto" latinLnBrk="0" hangingPunct="1">
              <a:lnSpc>
                <a:spcPct val="100000"/>
              </a:lnSpc>
              <a:spcBef>
                <a:spcPts val="0"/>
              </a:spcBef>
              <a:spcAft>
                <a:spcPts val="0"/>
              </a:spcAft>
              <a:buClrTx/>
              <a:buSzTx/>
              <a:buFontTx/>
              <a:buNone/>
              <a:tabLst/>
              <a:defRPr/>
            </a:pPr>
            <a:r>
              <a:rPr lang="en-GB" i="1" dirty="0"/>
              <a:t>Amelia Earhart, the gutsy pilot who made flying history</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9CDB61E7-AB66-40CC-97DD-EFF984CDB7AB}" type="slidenum">
              <a:rPr lang="en-GB" smtClean="0"/>
              <a:pPr/>
              <a:t>3</a:t>
            </a:fld>
            <a:endParaRPr lang="en-GB"/>
          </a:p>
        </p:txBody>
      </p:sp>
    </p:spTree>
    <p:extLst>
      <p:ext uri="{BB962C8B-B14F-4D97-AF65-F5344CB8AC3E}">
        <p14:creationId xmlns:p14="http://schemas.microsoft.com/office/powerpoint/2010/main" val="2976506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You can support students’ reading comprehension by focusing on particular words and phrases in the description that show Wood’s admiration for Amelia Earhart, for example: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i="0" dirty="0"/>
              <a:t>emphasis on her achievements using superlatives, statistics and qualifying adverbs: ‘</a:t>
            </a:r>
            <a:r>
              <a:rPr lang="en-GB" i="1" dirty="0"/>
              <a:t>immediately got to work setting records</a:t>
            </a:r>
            <a:r>
              <a:rPr lang="en-GB" i="0" dirty="0"/>
              <a:t>’; </a:t>
            </a:r>
            <a:r>
              <a:rPr lang="en-GB" i="1" dirty="0"/>
              <a:t>‘her longest journey yet’; ‘she’d crossed the Atlantic successfully in just under 15 hours’; ‘the first woman to rise to an altitude of 14,000 feet; the first woman ever to do it’; ‘some of the most sophisticated navigational equipment ever invented’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i="0" dirty="0"/>
              <a:t>emphasis on her fame, celebrity status and public reaction: </a:t>
            </a:r>
            <a:r>
              <a:rPr lang="en-GB" i="1" dirty="0"/>
              <a:t>‘earning the moniker the Queen of the Air’; ‘much to the surprise of some local farmers’; ‘the whole world waited with bated breath’</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i="0" dirty="0"/>
              <a:t>use of direct speech to reinforce idea that flying was her ‘destiny’: “</a:t>
            </a:r>
            <a:r>
              <a:rPr lang="en-GB" i="1" dirty="0"/>
              <a:t>the little red airplane said something to me</a:t>
            </a:r>
            <a:r>
              <a:rPr lang="en-GB" i="0" dirty="0"/>
              <a:t>”; “</a:t>
            </a:r>
            <a:r>
              <a:rPr lang="en-GB" i="1" dirty="0"/>
              <a:t>I knew I had to fly”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i="0" dirty="0"/>
              <a:t>details that reveal the writer’s opinion about Earhart and position the reader to see her as brave and determined e.g. the tricolon emphasising the difficulty of her solo flight:  ‘</a:t>
            </a:r>
            <a:r>
              <a:rPr lang="en-GB" i="1" dirty="0"/>
              <a:t>Earhart suffered icy conditions, heavy winds and technical problems with the plane’</a:t>
            </a:r>
            <a:r>
              <a:rPr lang="en-GB" i="0" dirty="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r>
              <a:rPr lang="en-GB" dirty="0"/>
              <a:t>You can encourage students’ use of summary adjectives to describe Earhart’s character e.g. </a:t>
            </a:r>
            <a:r>
              <a:rPr lang="en-GB" i="1" dirty="0"/>
              <a:t>intrepid, quick-thinking, resourceful</a:t>
            </a:r>
            <a:r>
              <a:rPr lang="en-GB" dirty="0"/>
              <a:t>, </a:t>
            </a:r>
            <a:r>
              <a:rPr lang="en-GB" i="1" dirty="0"/>
              <a:t>courageous, goal-driven. </a:t>
            </a:r>
            <a:r>
              <a:rPr lang="en-GB" i="0" dirty="0"/>
              <a:t>The focus in this presentation is on noun phrases used in apposition to provide succinct information about people, places or events. Here, you might ask for suggestions of appositional constructions that might sum up her character and achievements e.g. </a:t>
            </a:r>
          </a:p>
          <a:p>
            <a:pPr marL="0" marR="0" indent="0" algn="l" defTabSz="914400" rtl="0" eaLnBrk="1" fontAlgn="auto" latinLnBrk="0" hangingPunct="1">
              <a:lnSpc>
                <a:spcPct val="100000"/>
              </a:lnSpc>
              <a:spcBef>
                <a:spcPts val="0"/>
              </a:spcBef>
              <a:spcAft>
                <a:spcPts val="0"/>
              </a:spcAft>
              <a:buClrTx/>
              <a:buSzTx/>
              <a:buFontTx/>
              <a:buNone/>
              <a:tabLst/>
              <a:defRPr/>
            </a:pPr>
            <a:r>
              <a:rPr lang="en-GB" i="1" dirty="0"/>
              <a:t>Intrepid solo airwoman, Amelia Earhart</a:t>
            </a:r>
          </a:p>
          <a:p>
            <a:pPr marL="0" marR="0" indent="0" algn="l" defTabSz="914400" rtl="0" eaLnBrk="1" fontAlgn="auto" latinLnBrk="0" hangingPunct="1">
              <a:lnSpc>
                <a:spcPct val="100000"/>
              </a:lnSpc>
              <a:spcBef>
                <a:spcPts val="0"/>
              </a:spcBef>
              <a:spcAft>
                <a:spcPts val="0"/>
              </a:spcAft>
              <a:buClrTx/>
              <a:buSzTx/>
              <a:buFontTx/>
              <a:buNone/>
              <a:tabLst/>
              <a:defRPr/>
            </a:pPr>
            <a:r>
              <a:rPr lang="en-GB" i="1" dirty="0"/>
              <a:t>Amelia Earhart, the first woman to fly across the Atlantic</a:t>
            </a:r>
          </a:p>
          <a:p>
            <a:pPr marL="0" marR="0" indent="0" algn="l" defTabSz="914400" rtl="0" eaLnBrk="1" fontAlgn="auto" latinLnBrk="0" hangingPunct="1">
              <a:lnSpc>
                <a:spcPct val="100000"/>
              </a:lnSpc>
              <a:spcBef>
                <a:spcPts val="0"/>
              </a:spcBef>
              <a:spcAft>
                <a:spcPts val="0"/>
              </a:spcAft>
              <a:buClrTx/>
              <a:buSzTx/>
              <a:buFontTx/>
              <a:buNone/>
              <a:tabLst/>
              <a:defRPr/>
            </a:pPr>
            <a:r>
              <a:rPr lang="en-GB" i="1" dirty="0"/>
              <a:t>Queen of the Air, Amelia Earhart</a:t>
            </a:r>
          </a:p>
          <a:p>
            <a:pPr marL="0" marR="0" indent="0" algn="l" defTabSz="914400" rtl="0" eaLnBrk="1" fontAlgn="auto" latinLnBrk="0" hangingPunct="1">
              <a:lnSpc>
                <a:spcPct val="100000"/>
              </a:lnSpc>
              <a:spcBef>
                <a:spcPts val="0"/>
              </a:spcBef>
              <a:spcAft>
                <a:spcPts val="0"/>
              </a:spcAft>
              <a:buClrTx/>
              <a:buSzTx/>
              <a:buFontTx/>
              <a:buNone/>
              <a:tabLst/>
              <a:defRPr/>
            </a:pPr>
            <a:endParaRPr lang="en-GB" i="1" dirty="0"/>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9CDB61E7-AB66-40CC-97DD-EFF984CDB7AB}" type="slidenum">
              <a:rPr lang="en-GB" smtClean="0"/>
              <a:pPr/>
              <a:t>4</a:t>
            </a:fld>
            <a:endParaRPr lang="en-GB"/>
          </a:p>
        </p:txBody>
      </p:sp>
    </p:spTree>
    <p:extLst>
      <p:ext uri="{BB962C8B-B14F-4D97-AF65-F5344CB8AC3E}">
        <p14:creationId xmlns:p14="http://schemas.microsoft.com/office/powerpoint/2010/main" val="13597012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You can support students’ reading comprehension by focusing on particular words and phrases in the description that show Wood’s admiration for Amelia Earhart, for example: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i="0" dirty="0"/>
              <a:t>description of her destination that suggests the ambitious nature of her plans: ‘</a:t>
            </a:r>
            <a:r>
              <a:rPr lang="en-GB" i="1" dirty="0"/>
              <a:t>a small spit of land over 4,000km away</a:t>
            </a:r>
            <a:r>
              <a:rPr lang="en-GB" i="0" dirty="0"/>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i="0" dirty="0"/>
              <a:t>using superlatives and statistics that emphasise people’s regard for her: ‘</a:t>
            </a:r>
            <a:r>
              <a:rPr lang="en-GB" i="1" dirty="0"/>
              <a:t>one of the most famous women in the world</a:t>
            </a:r>
            <a:r>
              <a:rPr lang="en-GB" i="0" dirty="0"/>
              <a:t>’; the $4 million and two years spent searching for her.</a:t>
            </a:r>
            <a:endParaRPr lang="en-GB" i="1"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i="0" dirty="0"/>
              <a:t>details that reveal the writer’s opinion about Earhart and position the reader to see her as brave and determined e.g. the choice of ‘</a:t>
            </a:r>
            <a:r>
              <a:rPr lang="en-GB" i="1" dirty="0"/>
              <a:t>legacy</a:t>
            </a:r>
            <a:r>
              <a:rPr lang="en-GB" i="0" dirty="0"/>
              <a:t>’ to describe her lasting impact; noun phrases that summarise her reputation: ‘</a:t>
            </a:r>
            <a:r>
              <a:rPr lang="en-GB" i="1" dirty="0"/>
              <a:t>a fearless and intrepid pilot’, ‘a pioneer of women’s aviation’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r>
              <a:rPr lang="en-GB" i="0" dirty="0"/>
              <a:t>The next slide provides examples of appositional noun phrases from Wood’s account, and focuses on their helpfulness for summarising information. Here, you might remind students of the title of the text, where ‘</a:t>
            </a:r>
            <a:r>
              <a:rPr lang="en-GB" i="1" dirty="0"/>
              <a:t>a woman without limits</a:t>
            </a:r>
            <a:r>
              <a:rPr lang="en-GB" i="0" dirty="0"/>
              <a:t>’ sums up or defines ‘</a:t>
            </a:r>
            <a:r>
              <a:rPr lang="en-GB" i="1" dirty="0"/>
              <a:t>Amelia Earhart</a:t>
            </a:r>
            <a:r>
              <a:rPr lang="en-GB" i="0" dirty="0"/>
              <a:t>’, and ask for suggestions of similar grammatical constructions that might sum up her flying achievements or emphasise her fame, drawn from the text on the slide:</a:t>
            </a:r>
          </a:p>
          <a:p>
            <a:pPr marL="0" marR="0" indent="0" algn="l" defTabSz="914400" rtl="0" eaLnBrk="1" fontAlgn="auto" latinLnBrk="0" hangingPunct="1">
              <a:lnSpc>
                <a:spcPct val="100000"/>
              </a:lnSpc>
              <a:spcBef>
                <a:spcPts val="0"/>
              </a:spcBef>
              <a:spcAft>
                <a:spcPts val="0"/>
              </a:spcAft>
              <a:buClrTx/>
              <a:buSzTx/>
              <a:buFontTx/>
              <a:buNone/>
              <a:tabLst/>
              <a:defRPr/>
            </a:pPr>
            <a:r>
              <a:rPr lang="en-GB" i="1" dirty="0"/>
              <a:t>Amelia Earhart, one of the most famous women in the world</a:t>
            </a:r>
          </a:p>
          <a:p>
            <a:pPr marL="0" marR="0" indent="0" algn="l" defTabSz="914400" rtl="0" eaLnBrk="1" fontAlgn="auto" latinLnBrk="0" hangingPunct="1">
              <a:lnSpc>
                <a:spcPct val="100000"/>
              </a:lnSpc>
              <a:spcBef>
                <a:spcPts val="0"/>
              </a:spcBef>
              <a:spcAft>
                <a:spcPts val="0"/>
              </a:spcAft>
              <a:buClrTx/>
              <a:buSzTx/>
              <a:buFontTx/>
              <a:buNone/>
              <a:tabLst/>
              <a:defRPr/>
            </a:pPr>
            <a:r>
              <a:rPr lang="en-GB" i="1" dirty="0"/>
              <a:t>Amelia Earhart, a fearless and intrepid pilot</a:t>
            </a:r>
          </a:p>
          <a:p>
            <a:pPr marL="0" marR="0" indent="0" algn="l" defTabSz="914400" rtl="0" eaLnBrk="1" fontAlgn="auto" latinLnBrk="0" hangingPunct="1">
              <a:lnSpc>
                <a:spcPct val="100000"/>
              </a:lnSpc>
              <a:spcBef>
                <a:spcPts val="0"/>
              </a:spcBef>
              <a:spcAft>
                <a:spcPts val="0"/>
              </a:spcAft>
              <a:buClrTx/>
              <a:buSzTx/>
              <a:buFontTx/>
              <a:buNone/>
              <a:tabLst/>
              <a:defRPr/>
            </a:pPr>
            <a:r>
              <a:rPr lang="en-GB" i="1" dirty="0"/>
              <a:t>The record-breaking airwoman, Amelia Earhart</a:t>
            </a:r>
          </a:p>
          <a:p>
            <a:pPr marL="0" marR="0" indent="0" algn="l" defTabSz="914400" rtl="0" eaLnBrk="1" fontAlgn="auto" latinLnBrk="0" hangingPunct="1">
              <a:lnSpc>
                <a:spcPct val="100000"/>
              </a:lnSpc>
              <a:spcBef>
                <a:spcPts val="0"/>
              </a:spcBef>
              <a:spcAft>
                <a:spcPts val="0"/>
              </a:spcAft>
              <a:buClrTx/>
              <a:buSzTx/>
              <a:buFontTx/>
              <a:buNone/>
              <a:tabLst/>
              <a:defRPr/>
            </a:pPr>
            <a:endParaRPr lang="en-GB" i="1" dirty="0"/>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9CDB61E7-AB66-40CC-97DD-EFF984CDB7AB}" type="slidenum">
              <a:rPr lang="en-GB" smtClean="0"/>
              <a:pPr/>
              <a:t>5</a:t>
            </a:fld>
            <a:endParaRPr lang="en-GB"/>
          </a:p>
        </p:txBody>
      </p:sp>
    </p:spTree>
    <p:extLst>
      <p:ext uri="{BB962C8B-B14F-4D97-AF65-F5344CB8AC3E}">
        <p14:creationId xmlns:p14="http://schemas.microsoft.com/office/powerpoint/2010/main" val="364084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Use the examples rather than grammatical definitions to show noun phrase apposition and emphasise the usefulness of this kind of construction; newspaper headlines and reports, and biographies, will yield ready examples, and it might be helpful to think of how the second phrase is a ‘renaming’ or ‘extra naming’ of the first. You can encourage experiments with re-ordering the noun phrases and noting any changes of emphasis in the way information is presented.</a:t>
            </a:r>
          </a:p>
          <a:p>
            <a:pPr marL="0" marR="0" indent="0" algn="l" defTabSz="914400" rtl="0" eaLnBrk="1" fontAlgn="auto" latinLnBrk="0" hangingPunct="1">
              <a:lnSpc>
                <a:spcPct val="100000"/>
              </a:lnSpc>
              <a:spcBef>
                <a:spcPts val="0"/>
              </a:spcBef>
              <a:spcAft>
                <a:spcPts val="0"/>
              </a:spcAft>
              <a:buClrTx/>
              <a:buSzTx/>
              <a:buFontTx/>
              <a:buNone/>
              <a:tabLst/>
              <a:defRPr/>
            </a:pPr>
            <a:r>
              <a:rPr lang="en-GB" i="0" dirty="0"/>
              <a:t>Note the use of commas to demarcate each phrase. In the title example, you might consider the effect of using a colon in place of the comma. Does this help to emphasise that the second noun phrase is a ‘definition’, ‘extra naming’ or ‘summary’ of the first?</a:t>
            </a:r>
          </a:p>
        </p:txBody>
      </p:sp>
      <p:sp>
        <p:nvSpPr>
          <p:cNvPr id="4" name="Slide Number Placeholder 3"/>
          <p:cNvSpPr>
            <a:spLocks noGrp="1"/>
          </p:cNvSpPr>
          <p:nvPr>
            <p:ph type="sldNum" sz="quarter" idx="10"/>
          </p:nvPr>
        </p:nvSpPr>
        <p:spPr/>
        <p:txBody>
          <a:bodyPr/>
          <a:lstStyle/>
          <a:p>
            <a:fld id="{9CDB61E7-AB66-40CC-97DD-EFF984CDB7AB}" type="slidenum">
              <a:rPr lang="en-GB" smtClean="0"/>
              <a:pPr/>
              <a:t>6</a:t>
            </a:fld>
            <a:endParaRPr lang="en-GB"/>
          </a:p>
        </p:txBody>
      </p:sp>
    </p:spTree>
    <p:extLst>
      <p:ext uri="{BB962C8B-B14F-4D97-AF65-F5344CB8AC3E}">
        <p14:creationId xmlns:p14="http://schemas.microsoft.com/office/powerpoint/2010/main" val="29999904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Use the examples rather than grammatical definitions to show noun phrase apposition and emphasise the usefulness of this kind of construction; newspaper headlines and reports, and biographies, will yield ready examples, and it might be helpful to think of how the second phrase is a ‘renaming’ or ‘extra naming’ of the first. You can encourage experiments with re-ordering the noun phrases and noting any changes of emphasis in the way information is presented.</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9CDB61E7-AB66-40CC-97DD-EFF984CDB7AB}" type="slidenum">
              <a:rPr lang="en-GB" smtClean="0"/>
              <a:pPr/>
              <a:t>7</a:t>
            </a:fld>
            <a:endParaRPr lang="en-GB"/>
          </a:p>
        </p:txBody>
      </p:sp>
    </p:spTree>
    <p:extLst>
      <p:ext uri="{BB962C8B-B14F-4D97-AF65-F5344CB8AC3E}">
        <p14:creationId xmlns:p14="http://schemas.microsoft.com/office/powerpoint/2010/main" val="143801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The written task is a vehicle for focusing on the usefulness of appositional noun phrases for summarising information.</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a:t>Students can review appositional noun phrases and sentences they have composed in response to slide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a:t>An example of a 150-word profile is provided on the slide (click to advance) and students might compare this version with their own.</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9CDB61E7-AB66-40CC-97DD-EFF984CDB7AB}" type="slidenum">
              <a:rPr lang="en-GB" smtClean="0"/>
              <a:pPr/>
              <a:t>8</a:t>
            </a:fld>
            <a:endParaRPr lang="en-GB"/>
          </a:p>
        </p:txBody>
      </p:sp>
    </p:spTree>
    <p:extLst>
      <p:ext uri="{BB962C8B-B14F-4D97-AF65-F5344CB8AC3E}">
        <p14:creationId xmlns:p14="http://schemas.microsoft.com/office/powerpoint/2010/main" val="5006527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8C648E7-3A21-4E05-9F45-05274052E9C8}" type="slidenum">
              <a:rPr lang="en-US" smtClean="0"/>
              <a:pPr/>
              <a:t>9</a:t>
            </a:fld>
            <a:endParaRPr lang="en-US"/>
          </a:p>
        </p:txBody>
      </p:sp>
    </p:spTree>
    <p:extLst>
      <p:ext uri="{BB962C8B-B14F-4D97-AF65-F5344CB8AC3E}">
        <p14:creationId xmlns:p14="http://schemas.microsoft.com/office/powerpoint/2010/main" val="1238015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9330" name="Group 2"/>
          <p:cNvGrpSpPr>
            <a:grpSpLocks/>
          </p:cNvGrpSpPr>
          <p:nvPr/>
        </p:nvGrpSpPr>
        <p:grpSpPr bwMode="auto">
          <a:xfrm>
            <a:off x="0" y="0"/>
            <a:ext cx="9144000" cy="6858000"/>
            <a:chOff x="0" y="0"/>
            <a:chExt cx="5760" cy="4320"/>
          </a:xfrm>
        </p:grpSpPr>
        <p:sp>
          <p:nvSpPr>
            <p:cNvPr id="99331"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GB" sz="2215">
                <a:latin typeface="Times New Roman" pitchFamily="18" charset="0"/>
              </a:endParaRPr>
            </a:p>
          </p:txBody>
        </p:sp>
        <p:sp>
          <p:nvSpPr>
            <p:cNvPr id="99332"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grpSp>
          <p:nvGrpSpPr>
            <p:cNvPr id="99333" name="Group 5"/>
            <p:cNvGrpSpPr>
              <a:grpSpLocks/>
            </p:cNvGrpSpPr>
            <p:nvPr/>
          </p:nvGrpSpPr>
          <p:grpSpPr bwMode="auto">
            <a:xfrm>
              <a:off x="0" y="672"/>
              <a:ext cx="1806" cy="1989"/>
              <a:chOff x="0" y="672"/>
              <a:chExt cx="1806" cy="1989"/>
            </a:xfrm>
          </p:grpSpPr>
          <p:sp>
            <p:nvSpPr>
              <p:cNvPr id="99334"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sp>
            <p:nvSpPr>
              <p:cNvPr id="99335"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36"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37"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sp>
            <p:nvSpPr>
              <p:cNvPr id="99338"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sp>
            <p:nvSpPr>
              <p:cNvPr id="99339"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40"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sp>
            <p:nvSpPr>
              <p:cNvPr id="99341"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sp>
            <p:nvSpPr>
              <p:cNvPr id="99342"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43"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grpSp>
      </p:grpSp>
      <p:sp>
        <p:nvSpPr>
          <p:cNvPr id="99344" name="Rectangle 16"/>
          <p:cNvSpPr>
            <a:spLocks noGrp="1" noChangeArrowheads="1"/>
          </p:cNvSpPr>
          <p:nvPr>
            <p:ph type="dt" sz="half" idx="2"/>
          </p:nvPr>
        </p:nvSpPr>
        <p:spPr>
          <a:xfrm>
            <a:off x="457200" y="6248400"/>
            <a:ext cx="2133600" cy="457200"/>
          </a:xfrm>
        </p:spPr>
        <p:txBody>
          <a:bodyPr/>
          <a:lstStyle>
            <a:lvl1pPr>
              <a:defRPr/>
            </a:lvl1pPr>
          </a:lstStyle>
          <a:p>
            <a:endParaRPr lang="en-US"/>
          </a:p>
        </p:txBody>
      </p:sp>
      <p:sp>
        <p:nvSpPr>
          <p:cNvPr id="99345" name="Rectangle 17"/>
          <p:cNvSpPr>
            <a:spLocks noGrp="1" noChangeArrowheads="1"/>
          </p:cNvSpPr>
          <p:nvPr>
            <p:ph type="ftr" sz="quarter" idx="3"/>
          </p:nvPr>
        </p:nvSpPr>
        <p:spPr/>
        <p:txBody>
          <a:bodyPr/>
          <a:lstStyle>
            <a:lvl1pPr>
              <a:defRPr/>
            </a:lvl1pPr>
          </a:lstStyle>
          <a:p>
            <a:endParaRPr lang="en-US"/>
          </a:p>
        </p:txBody>
      </p:sp>
      <p:sp>
        <p:nvSpPr>
          <p:cNvPr id="99346" name="Rectangle 18"/>
          <p:cNvSpPr>
            <a:spLocks noGrp="1" noChangeArrowheads="1"/>
          </p:cNvSpPr>
          <p:nvPr>
            <p:ph type="sldNum" sz="quarter" idx="4"/>
          </p:nvPr>
        </p:nvSpPr>
        <p:spPr/>
        <p:txBody>
          <a:bodyPr/>
          <a:lstStyle>
            <a:lvl1pPr>
              <a:defRPr/>
            </a:lvl1pPr>
          </a:lstStyle>
          <a:p>
            <a:fld id="{928B8021-518E-4444-803D-6368375A8850}" type="slidenum">
              <a:rPr lang="en-US"/>
              <a:pPr/>
              <a:t>‹#›</a:t>
            </a:fld>
            <a:endParaRPr lang="en-US"/>
          </a:p>
        </p:txBody>
      </p:sp>
      <p:sp>
        <p:nvSpPr>
          <p:cNvPr id="99347" name="Rectangle 19"/>
          <p:cNvSpPr>
            <a:spLocks noGrp="1" noChangeArrowheads="1"/>
          </p:cNvSpPr>
          <p:nvPr>
            <p:ph type="ctrTitle"/>
          </p:nvPr>
        </p:nvSpPr>
        <p:spPr>
          <a:xfrm>
            <a:off x="2971800" y="1828800"/>
            <a:ext cx="6019800" cy="2209800"/>
          </a:xfrm>
        </p:spPr>
        <p:txBody>
          <a:bodyPr/>
          <a:lstStyle>
            <a:lvl1pPr>
              <a:defRPr sz="4616">
                <a:solidFill>
                  <a:srgbClr val="FFFFFF"/>
                </a:solidFill>
              </a:defRPr>
            </a:lvl1pPr>
          </a:lstStyle>
          <a:p>
            <a:r>
              <a:rPr lang="en-US"/>
              <a:t>Click to edit Master title style</a:t>
            </a:r>
          </a:p>
        </p:txBody>
      </p:sp>
      <p:sp>
        <p:nvSpPr>
          <p:cNvPr id="99348"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139"/>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FB33B30B-0559-45AF-BD4C-0A67DCE494A3}"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457200"/>
            <a:ext cx="6031523"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00FD6A94-7B7B-45BC-B182-11493A102A19}"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endParaRPr lang="en-GB"/>
          </a:p>
        </p:txBody>
      </p:sp>
      <p:sp>
        <p:nvSpPr>
          <p:cNvPr id="3" name="Table Placeholder 2"/>
          <p:cNvSpPr>
            <a:spLocks noGrp="1"/>
          </p:cNvSpPr>
          <p:nvPr>
            <p:ph type="tbl" idx="1"/>
          </p:nvPr>
        </p:nvSpPr>
        <p:spPr>
          <a:xfrm>
            <a:off x="457200" y="1981200"/>
            <a:ext cx="8229600" cy="3886200"/>
          </a:xfrm>
        </p:spPr>
        <p:txBody>
          <a:bodyPr/>
          <a:lstStyle/>
          <a:p>
            <a:endParaRPr lang="en-GB"/>
          </a:p>
        </p:txBody>
      </p:sp>
      <p:sp>
        <p:nvSpPr>
          <p:cNvPr id="4" name="Footer Placeholder 3"/>
          <p:cNvSpPr>
            <a:spLocks noGrp="1"/>
          </p:cNvSpPr>
          <p:nvPr>
            <p:ph type="ftr" sz="quarter" idx="10"/>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1"/>
          </p:nvPr>
        </p:nvSpPr>
        <p:spPr>
          <a:xfrm>
            <a:off x="6553200" y="6248400"/>
            <a:ext cx="2133600" cy="457200"/>
          </a:xfrm>
        </p:spPr>
        <p:txBody>
          <a:bodyPr/>
          <a:lstStyle>
            <a:lvl1pPr>
              <a:defRPr/>
            </a:lvl1pPr>
          </a:lstStyle>
          <a:p>
            <a:fld id="{A33EFEC2-447E-47B5-82EC-485651B8DD4A}" type="slidenum">
              <a:rPr lang="en-US"/>
              <a:pPr/>
              <a:t>‹#›</a:t>
            </a:fld>
            <a:endParaRPr lang="en-US"/>
          </a:p>
        </p:txBody>
      </p:sp>
      <p:sp>
        <p:nvSpPr>
          <p:cNvPr id="6" name="Date Placeholder 5"/>
          <p:cNvSpPr>
            <a:spLocks noGrp="1"/>
          </p:cNvSpPr>
          <p:nvPr>
            <p:ph type="dt" sz="half" idx="12"/>
          </p:nvPr>
        </p:nvSpPr>
        <p:spPr>
          <a:xfrm>
            <a:off x="457200" y="6245225"/>
            <a:ext cx="2133600" cy="476250"/>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132371F7-CEE0-4AF0-87BE-4D51F1612E4F}"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35" y="4406901"/>
            <a:ext cx="7772400" cy="1362075"/>
          </a:xfrm>
        </p:spPr>
        <p:txBody>
          <a:bodyPr anchor="t"/>
          <a:lstStyle>
            <a:lvl1pPr algn="l">
              <a:defRPr sz="3692" b="1" cap="all"/>
            </a:lvl1pPr>
          </a:lstStyle>
          <a:p>
            <a:r>
              <a:rPr lang="en-US"/>
              <a:t>Click to edit Master title style</a:t>
            </a:r>
            <a:endParaRPr lang="en-GB"/>
          </a:p>
        </p:txBody>
      </p:sp>
      <p:sp>
        <p:nvSpPr>
          <p:cNvPr id="3" name="Text Placeholder 2"/>
          <p:cNvSpPr>
            <a:spLocks noGrp="1"/>
          </p:cNvSpPr>
          <p:nvPr>
            <p:ph type="body" idx="1"/>
          </p:nvPr>
        </p:nvSpPr>
        <p:spPr>
          <a:xfrm>
            <a:off x="722435" y="2906713"/>
            <a:ext cx="7772400" cy="1500187"/>
          </a:xfrm>
        </p:spPr>
        <p:txBody>
          <a:bodyPr anchor="b"/>
          <a:lstStyle>
            <a:lvl1pPr marL="0" indent="0">
              <a:buNone/>
              <a:defRPr sz="1846"/>
            </a:lvl1pPr>
            <a:lvl2pPr marL="422041" indent="0">
              <a:buNone/>
              <a:defRPr sz="1662"/>
            </a:lvl2pPr>
            <a:lvl3pPr marL="844083" indent="0">
              <a:buNone/>
              <a:defRPr sz="1477"/>
            </a:lvl3pPr>
            <a:lvl4pPr marL="1266124" indent="0">
              <a:buNone/>
              <a:defRPr sz="1292"/>
            </a:lvl4pPr>
            <a:lvl5pPr marL="1688165" indent="0">
              <a:buNone/>
              <a:defRPr sz="1292"/>
            </a:lvl5pPr>
            <a:lvl6pPr marL="2110207" indent="0">
              <a:buNone/>
              <a:defRPr sz="1292"/>
            </a:lvl6pPr>
            <a:lvl7pPr marL="2532248" indent="0">
              <a:buNone/>
              <a:defRPr sz="1292"/>
            </a:lvl7pPr>
            <a:lvl8pPr marL="2954289" indent="0">
              <a:buNone/>
              <a:defRPr sz="1292"/>
            </a:lvl8pPr>
            <a:lvl9pPr marL="3376331" indent="0">
              <a:buNone/>
              <a:defRPr sz="1292"/>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93BB0EA1-6604-4695-83C9-111488B4725B}"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981200"/>
            <a:ext cx="4044462" cy="38862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2338" y="1981200"/>
            <a:ext cx="4044462" cy="38862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B1602B4F-3055-4CC8-93F0-6C29671ADA64}"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066"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a:t>Click to edit Master text styles</a:t>
            </a:r>
          </a:p>
        </p:txBody>
      </p:sp>
      <p:sp>
        <p:nvSpPr>
          <p:cNvPr id="4" name="Content Placeholder 3"/>
          <p:cNvSpPr>
            <a:spLocks noGrp="1"/>
          </p:cNvSpPr>
          <p:nvPr>
            <p:ph sz="half" idx="2"/>
          </p:nvPr>
        </p:nvSpPr>
        <p:spPr>
          <a:xfrm>
            <a:off x="457200" y="2174875"/>
            <a:ext cx="4040066"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270" y="1535113"/>
            <a:ext cx="4041531"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a:t>Click to edit Master text styles</a:t>
            </a:r>
          </a:p>
        </p:txBody>
      </p:sp>
      <p:sp>
        <p:nvSpPr>
          <p:cNvPr id="6" name="Content Placeholder 5"/>
          <p:cNvSpPr>
            <a:spLocks noGrp="1"/>
          </p:cNvSpPr>
          <p:nvPr>
            <p:ph sz="quarter" idx="4"/>
          </p:nvPr>
        </p:nvSpPr>
        <p:spPr>
          <a:xfrm>
            <a:off x="4645270" y="2174875"/>
            <a:ext cx="404153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4F0189C7-E73C-4E91-B7B7-8041E4B4D174}" type="slidenum">
              <a:rPr lang="en-US"/>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A139ACA1-5F09-4DE5-83C0-43B1BA6C5F0F}" type="slidenum">
              <a:rPr lang="en-US"/>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C39B2B38-D11A-4162-A07D-19CF903C6249}" type="slidenum">
              <a:rPr lang="en-US"/>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435" cy="1162050"/>
          </a:xfrm>
        </p:spPr>
        <p:txBody>
          <a:bodyPr anchor="b"/>
          <a:lstStyle>
            <a:lvl1pPr algn="l">
              <a:defRPr sz="1846" b="1"/>
            </a:lvl1pPr>
          </a:lstStyle>
          <a:p>
            <a:r>
              <a:rPr lang="en-US"/>
              <a:t>Click to edit Master title style</a:t>
            </a:r>
            <a:endParaRPr lang="en-GB"/>
          </a:p>
        </p:txBody>
      </p:sp>
      <p:sp>
        <p:nvSpPr>
          <p:cNvPr id="3" name="Content Placeholder 2"/>
          <p:cNvSpPr>
            <a:spLocks noGrp="1"/>
          </p:cNvSpPr>
          <p:nvPr>
            <p:ph idx="1"/>
          </p:nvPr>
        </p:nvSpPr>
        <p:spPr>
          <a:xfrm>
            <a:off x="3575538" y="273051"/>
            <a:ext cx="5111262"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1"/>
            <a:ext cx="3008435"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EA8A4E89-24C6-42F1-85B8-DFB8A3A8820C}"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66" y="4800600"/>
            <a:ext cx="5486400" cy="566738"/>
          </a:xfrm>
        </p:spPr>
        <p:txBody>
          <a:bodyPr anchor="b"/>
          <a:lstStyle>
            <a:lvl1pPr algn="l">
              <a:defRPr sz="1846" b="1"/>
            </a:lvl1pPr>
          </a:lstStyle>
          <a:p>
            <a:r>
              <a:rPr lang="en-US"/>
              <a:t>Click to edit Master title style</a:t>
            </a:r>
            <a:endParaRPr lang="en-GB"/>
          </a:p>
        </p:txBody>
      </p:sp>
      <p:sp>
        <p:nvSpPr>
          <p:cNvPr id="3" name="Picture Placeholder 2"/>
          <p:cNvSpPr>
            <a:spLocks noGrp="1"/>
          </p:cNvSpPr>
          <p:nvPr>
            <p:ph type="pic" idx="1"/>
          </p:nvPr>
        </p:nvSpPr>
        <p:spPr>
          <a:xfrm>
            <a:off x="1792166"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endParaRPr lang="en-GB"/>
          </a:p>
        </p:txBody>
      </p:sp>
      <p:sp>
        <p:nvSpPr>
          <p:cNvPr id="4" name="Text Placeholder 3"/>
          <p:cNvSpPr>
            <a:spLocks noGrp="1"/>
          </p:cNvSpPr>
          <p:nvPr>
            <p:ph type="body" sz="half" idx="2"/>
          </p:nvPr>
        </p:nvSpPr>
        <p:spPr>
          <a:xfrm>
            <a:off x="1792166"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9B331C36-0522-4F0A-BB7D-8449E7C99AB2}"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108"/>
            </a:lvl1pPr>
          </a:lstStyle>
          <a:p>
            <a:endParaRPr lang="en-US"/>
          </a:p>
        </p:txBody>
      </p:sp>
      <p:sp>
        <p:nvSpPr>
          <p:cNvPr id="98307"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108">
                <a:latin typeface="Arial Black" pitchFamily="34" charset="0"/>
              </a:defRPr>
            </a:lvl1pPr>
          </a:lstStyle>
          <a:p>
            <a:fld id="{54BE24D9-E976-4E65-98A0-3A8F250EA8A5}" type="slidenum">
              <a:rPr lang="en-US"/>
              <a:pPr/>
              <a:t>‹#›</a:t>
            </a:fld>
            <a:endParaRPr lang="en-US"/>
          </a:p>
        </p:txBody>
      </p:sp>
      <p:grpSp>
        <p:nvGrpSpPr>
          <p:cNvPr id="98308" name="Group 4"/>
          <p:cNvGrpSpPr>
            <a:grpSpLocks/>
          </p:cNvGrpSpPr>
          <p:nvPr/>
        </p:nvGrpSpPr>
        <p:grpSpPr bwMode="auto">
          <a:xfrm>
            <a:off x="0" y="0"/>
            <a:ext cx="9144000" cy="546100"/>
            <a:chOff x="0" y="0"/>
            <a:chExt cx="5760" cy="344"/>
          </a:xfrm>
        </p:grpSpPr>
        <p:sp>
          <p:nvSpPr>
            <p:cNvPr id="98309"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GB" sz="2215">
                <a:latin typeface="Times New Roman" pitchFamily="18" charset="0"/>
              </a:endParaRPr>
            </a:p>
          </p:txBody>
        </p:sp>
        <p:sp>
          <p:nvSpPr>
            <p:cNvPr id="98310"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endParaRPr lang="en-GB" sz="2215">
                <a:latin typeface="Times New Roman" pitchFamily="18" charset="0"/>
              </a:endParaRPr>
            </a:p>
          </p:txBody>
        </p:sp>
        <p:sp>
          <p:nvSpPr>
            <p:cNvPr id="98311"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2"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3"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endParaRPr lang="en-GB">
                <a:solidFill>
                  <a:schemeClr val="accent2"/>
                </a:solidFill>
              </a:endParaRPr>
            </a:p>
          </p:txBody>
        </p:sp>
        <p:sp>
          <p:nvSpPr>
            <p:cNvPr id="98314"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5"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sp>
          <p:nvSpPr>
            <p:cNvPr id="98316"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endParaRPr lang="en-GB">
                <a:solidFill>
                  <a:schemeClr val="accent2"/>
                </a:solidFill>
              </a:endParaRPr>
            </a:p>
          </p:txBody>
        </p:sp>
        <p:sp>
          <p:nvSpPr>
            <p:cNvPr id="98317"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endParaRPr lang="en-GB">
                <a:solidFill>
                  <a:schemeClr val="accent2"/>
                </a:solidFill>
              </a:endParaRPr>
            </a:p>
          </p:txBody>
        </p:sp>
      </p:grpSp>
      <p:sp>
        <p:nvSpPr>
          <p:cNvPr id="98318"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98319"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8320"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108"/>
            </a:lvl1pPr>
          </a:lstStyle>
          <a:p>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hf sldNum="0" hdr="0" ftr="0" dt="0"/>
  <p:txStyles>
    <p:titleStyle>
      <a:lvl1pPr algn="l" rtl="0" fontAlgn="base">
        <a:spcBef>
          <a:spcPct val="0"/>
        </a:spcBef>
        <a:spcAft>
          <a:spcPct val="0"/>
        </a:spcAft>
        <a:defRPr sz="4062">
          <a:solidFill>
            <a:schemeClr val="tx1"/>
          </a:solidFill>
          <a:latin typeface="+mj-lt"/>
          <a:ea typeface="+mj-ea"/>
          <a:cs typeface="+mj-cs"/>
        </a:defRPr>
      </a:lvl1pPr>
      <a:lvl2pPr algn="l" rtl="0" fontAlgn="base">
        <a:spcBef>
          <a:spcPct val="0"/>
        </a:spcBef>
        <a:spcAft>
          <a:spcPct val="0"/>
        </a:spcAft>
        <a:defRPr sz="4062">
          <a:solidFill>
            <a:schemeClr val="tx1"/>
          </a:solidFill>
          <a:latin typeface="Arial" charset="0"/>
          <a:cs typeface="Arial" charset="0"/>
        </a:defRPr>
      </a:lvl2pPr>
      <a:lvl3pPr algn="l" rtl="0" fontAlgn="base">
        <a:spcBef>
          <a:spcPct val="0"/>
        </a:spcBef>
        <a:spcAft>
          <a:spcPct val="0"/>
        </a:spcAft>
        <a:defRPr sz="4062">
          <a:solidFill>
            <a:schemeClr val="tx1"/>
          </a:solidFill>
          <a:latin typeface="Arial" charset="0"/>
          <a:cs typeface="Arial" charset="0"/>
        </a:defRPr>
      </a:lvl3pPr>
      <a:lvl4pPr algn="l" rtl="0" fontAlgn="base">
        <a:spcBef>
          <a:spcPct val="0"/>
        </a:spcBef>
        <a:spcAft>
          <a:spcPct val="0"/>
        </a:spcAft>
        <a:defRPr sz="4062">
          <a:solidFill>
            <a:schemeClr val="tx1"/>
          </a:solidFill>
          <a:latin typeface="Arial" charset="0"/>
          <a:cs typeface="Arial" charset="0"/>
        </a:defRPr>
      </a:lvl4pPr>
      <a:lvl5pPr algn="l" rtl="0" fontAlgn="base">
        <a:spcBef>
          <a:spcPct val="0"/>
        </a:spcBef>
        <a:spcAft>
          <a:spcPct val="0"/>
        </a:spcAft>
        <a:defRPr sz="4062">
          <a:solidFill>
            <a:schemeClr val="tx1"/>
          </a:solidFill>
          <a:latin typeface="Arial" charset="0"/>
          <a:cs typeface="Arial" charset="0"/>
        </a:defRPr>
      </a:lvl5pPr>
      <a:lvl6pPr marL="422041" algn="l" rtl="0" fontAlgn="base">
        <a:spcBef>
          <a:spcPct val="0"/>
        </a:spcBef>
        <a:spcAft>
          <a:spcPct val="0"/>
        </a:spcAft>
        <a:defRPr sz="4062">
          <a:solidFill>
            <a:schemeClr val="tx1"/>
          </a:solidFill>
          <a:latin typeface="Arial" charset="0"/>
          <a:cs typeface="Arial" charset="0"/>
        </a:defRPr>
      </a:lvl6pPr>
      <a:lvl7pPr marL="844083" algn="l" rtl="0" fontAlgn="base">
        <a:spcBef>
          <a:spcPct val="0"/>
        </a:spcBef>
        <a:spcAft>
          <a:spcPct val="0"/>
        </a:spcAft>
        <a:defRPr sz="4062">
          <a:solidFill>
            <a:schemeClr val="tx1"/>
          </a:solidFill>
          <a:latin typeface="Arial" charset="0"/>
          <a:cs typeface="Arial" charset="0"/>
        </a:defRPr>
      </a:lvl7pPr>
      <a:lvl8pPr marL="1266124" algn="l" rtl="0" fontAlgn="base">
        <a:spcBef>
          <a:spcPct val="0"/>
        </a:spcBef>
        <a:spcAft>
          <a:spcPct val="0"/>
        </a:spcAft>
        <a:defRPr sz="4062">
          <a:solidFill>
            <a:schemeClr val="tx1"/>
          </a:solidFill>
          <a:latin typeface="Arial" charset="0"/>
          <a:cs typeface="Arial" charset="0"/>
        </a:defRPr>
      </a:lvl8pPr>
      <a:lvl9pPr marL="1688165" algn="l" rtl="0" fontAlgn="base">
        <a:spcBef>
          <a:spcPct val="0"/>
        </a:spcBef>
        <a:spcAft>
          <a:spcPct val="0"/>
        </a:spcAft>
        <a:defRPr sz="4062">
          <a:solidFill>
            <a:schemeClr val="tx1"/>
          </a:solidFill>
          <a:latin typeface="Arial" charset="0"/>
          <a:cs typeface="Arial" charset="0"/>
        </a:defRPr>
      </a:lvl9pPr>
    </p:titleStyle>
    <p:bodyStyle>
      <a:lvl1pPr marL="316531" indent="-316531" algn="l" rtl="0" fontAlgn="base">
        <a:spcBef>
          <a:spcPct val="20000"/>
        </a:spcBef>
        <a:spcAft>
          <a:spcPct val="0"/>
        </a:spcAft>
        <a:buClr>
          <a:schemeClr val="bg2"/>
        </a:buClr>
        <a:buSzPct val="75000"/>
        <a:buFont typeface="Wingdings" pitchFamily="2" charset="2"/>
        <a:buChar char="n"/>
        <a:defRPr sz="2954">
          <a:solidFill>
            <a:schemeClr val="tx1"/>
          </a:solidFill>
          <a:latin typeface="+mn-lt"/>
          <a:ea typeface="+mn-ea"/>
          <a:cs typeface="+mn-cs"/>
        </a:defRPr>
      </a:lvl1pPr>
      <a:lvl2pPr marL="685817" indent="-263776" algn="l" rtl="0" fontAlgn="base">
        <a:spcBef>
          <a:spcPct val="20000"/>
        </a:spcBef>
        <a:spcAft>
          <a:spcPct val="0"/>
        </a:spcAft>
        <a:buClr>
          <a:schemeClr val="accent2"/>
        </a:buClr>
        <a:buSzPct val="80000"/>
        <a:buFont typeface="Wingdings" pitchFamily="2" charset="2"/>
        <a:buChar char="¨"/>
        <a:defRPr sz="2585">
          <a:solidFill>
            <a:schemeClr val="tx1"/>
          </a:solidFill>
          <a:latin typeface="+mn-lt"/>
          <a:cs typeface="+mn-cs"/>
        </a:defRPr>
      </a:lvl2pPr>
      <a:lvl3pPr marL="1055103" indent="-211021" algn="l" rtl="0" fontAlgn="base">
        <a:spcBef>
          <a:spcPct val="20000"/>
        </a:spcBef>
        <a:spcAft>
          <a:spcPct val="0"/>
        </a:spcAft>
        <a:buClr>
          <a:schemeClr val="bg2"/>
        </a:buClr>
        <a:buSzPct val="65000"/>
        <a:buFont typeface="Wingdings" pitchFamily="2" charset="2"/>
        <a:buChar char="n"/>
        <a:defRPr sz="2215">
          <a:solidFill>
            <a:schemeClr val="tx1"/>
          </a:solidFill>
          <a:latin typeface="+mn-lt"/>
          <a:cs typeface="+mn-cs"/>
        </a:defRPr>
      </a:lvl3pPr>
      <a:lvl4pPr marL="1477145" indent="-211021" algn="l" rtl="0" fontAlgn="base">
        <a:spcBef>
          <a:spcPct val="20000"/>
        </a:spcBef>
        <a:spcAft>
          <a:spcPct val="0"/>
        </a:spcAft>
        <a:buClr>
          <a:schemeClr val="accent2"/>
        </a:buClr>
        <a:buSzPct val="70000"/>
        <a:buFont typeface="Wingdings" pitchFamily="2" charset="2"/>
        <a:buChar char="¨"/>
        <a:defRPr sz="1846">
          <a:solidFill>
            <a:schemeClr val="tx1"/>
          </a:solidFill>
          <a:latin typeface="+mn-lt"/>
          <a:cs typeface="+mn-cs"/>
        </a:defRPr>
      </a:lvl4pPr>
      <a:lvl5pPr marL="1899186"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5pPr>
      <a:lvl6pPr marL="2321227"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6pPr>
      <a:lvl7pPr marL="2743269"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7pPr>
      <a:lvl8pPr marL="3165310"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8pPr>
      <a:lvl9pPr marL="3587351"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9pPr>
    </p:bodyStyle>
    <p:otherStyle>
      <a:defPPr>
        <a:defRPr lang="en-US"/>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2915816" y="1827179"/>
            <a:ext cx="5948003" cy="1661993"/>
          </a:xfrm>
          <a:prstGeom prst="rect">
            <a:avLst/>
          </a:prstGeom>
          <a:noFill/>
          <a:ln w="9525">
            <a:noFill/>
            <a:miter lim="800000"/>
            <a:headEnd/>
            <a:tailEnd/>
          </a:ln>
          <a:effectLst/>
        </p:spPr>
        <p:txBody>
          <a:bodyPr wrap="square">
            <a:spAutoFit/>
          </a:bodyPr>
          <a:lstStyle/>
          <a:p>
            <a:pPr algn="ctr"/>
            <a:r>
              <a:rPr lang="en-GB" sz="3400" b="1" i="1" dirty="0">
                <a:solidFill>
                  <a:schemeClr val="bg1"/>
                </a:solidFill>
              </a:rPr>
              <a:t>Describing </a:t>
            </a:r>
            <a:r>
              <a:rPr lang="en-GB" sz="3400" b="1" i="1">
                <a:solidFill>
                  <a:schemeClr val="bg1"/>
                </a:solidFill>
              </a:rPr>
              <a:t>succinctly in information </a:t>
            </a:r>
            <a:r>
              <a:rPr lang="en-GB" sz="3400" b="1" i="1" dirty="0">
                <a:solidFill>
                  <a:schemeClr val="bg1"/>
                </a:solidFill>
              </a:rPr>
              <a:t>texts by using noun phrases in apposition</a:t>
            </a:r>
            <a:endParaRPr lang="en-GB" sz="3400" dirty="0">
              <a:solidFill>
                <a:schemeClr val="bg1"/>
              </a:solidFill>
            </a:endParaRPr>
          </a:p>
        </p:txBody>
      </p:sp>
      <p:pic>
        <p:nvPicPr>
          <p:cNvPr id="13317" name="Picture 5" descr="UniLogo"/>
          <p:cNvPicPr>
            <a:picLocks noChangeAspect="1" noChangeArrowheads="1"/>
          </p:cNvPicPr>
          <p:nvPr/>
        </p:nvPicPr>
        <p:blipFill>
          <a:blip r:embed="rId3" cstate="print"/>
          <a:srcRect/>
          <a:stretch>
            <a:fillRect/>
          </a:stretch>
        </p:blipFill>
        <p:spPr bwMode="auto">
          <a:xfrm>
            <a:off x="7077826" y="5539169"/>
            <a:ext cx="1661746" cy="685800"/>
          </a:xfrm>
          <a:prstGeom prst="rect">
            <a:avLst/>
          </a:prstGeom>
          <a:noFill/>
          <a:ln w="9525">
            <a:noFill/>
            <a:miter lim="800000"/>
            <a:headEnd/>
            <a:tailEnd/>
          </a:ln>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966" y="371430"/>
            <a:ext cx="8229600" cy="1266092"/>
          </a:xfrm>
        </p:spPr>
        <p:txBody>
          <a:bodyPr/>
          <a:lstStyle/>
          <a:p>
            <a:r>
              <a:rPr lang="en-GB" dirty="0">
                <a:solidFill>
                  <a:srgbClr val="008000"/>
                </a:solidFill>
                <a:effectLst>
                  <a:outerShdw blurRad="38100" dist="38100" dir="2700000" algn="tl">
                    <a:srgbClr val="000000">
                      <a:alpha val="43137"/>
                    </a:srgbClr>
                  </a:outerShdw>
                </a:effectLst>
              </a:rPr>
              <a:t>LEAD</a:t>
            </a:r>
            <a:r>
              <a:rPr lang="en-GB" dirty="0">
                <a:effectLst>
                  <a:outerShdw blurRad="38100" dist="38100" dir="2700000" algn="tl">
                    <a:srgbClr val="000000">
                      <a:alpha val="43137"/>
                    </a:srgbClr>
                  </a:outerShdw>
                </a:effectLst>
              </a:rPr>
              <a:t> Principles</a:t>
            </a:r>
          </a:p>
        </p:txBody>
      </p:sp>
      <p:graphicFrame>
        <p:nvGraphicFramePr>
          <p:cNvPr id="5" name="Content Placeholder 4"/>
          <p:cNvGraphicFramePr>
            <a:graphicFrameLocks noGrp="1"/>
          </p:cNvGraphicFramePr>
          <p:nvPr>
            <p:ph idx="1"/>
          </p:nvPr>
        </p:nvGraphicFramePr>
        <p:xfrm>
          <a:off x="185051" y="1592085"/>
          <a:ext cx="8793083" cy="4748750"/>
        </p:xfrm>
        <a:graphic>
          <a:graphicData uri="http://schemas.openxmlformats.org/drawingml/2006/table">
            <a:tbl>
              <a:tblPr firstRow="1" bandRow="1">
                <a:tableStyleId>{5C22544A-7EE6-4342-B048-85BDC9FD1C3A}</a:tableStyleId>
              </a:tblPr>
              <a:tblGrid>
                <a:gridCol w="1681241">
                  <a:extLst>
                    <a:ext uri="{9D8B030D-6E8A-4147-A177-3AD203B41FA5}">
                      <a16:colId xmlns:a16="http://schemas.microsoft.com/office/drawing/2014/main" val="20000"/>
                    </a:ext>
                  </a:extLst>
                </a:gridCol>
                <a:gridCol w="2990769">
                  <a:extLst>
                    <a:ext uri="{9D8B030D-6E8A-4147-A177-3AD203B41FA5}">
                      <a16:colId xmlns:a16="http://schemas.microsoft.com/office/drawing/2014/main" val="20001"/>
                    </a:ext>
                  </a:extLst>
                </a:gridCol>
                <a:gridCol w="4121073">
                  <a:extLst>
                    <a:ext uri="{9D8B030D-6E8A-4147-A177-3AD203B41FA5}">
                      <a16:colId xmlns:a16="http://schemas.microsoft.com/office/drawing/2014/main" val="20002"/>
                    </a:ext>
                  </a:extLst>
                </a:gridCol>
              </a:tblGrid>
              <a:tr h="342314">
                <a:tc>
                  <a:txBody>
                    <a:bodyPr/>
                    <a:lstStyle/>
                    <a:p>
                      <a:r>
                        <a:rPr lang="en-GB" sz="1500" dirty="0">
                          <a:solidFill>
                            <a:schemeClr val="tx1"/>
                          </a:solidFill>
                        </a:rPr>
                        <a:t>PRINCIPLE</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500" dirty="0">
                          <a:solidFill>
                            <a:schemeClr val="tx1"/>
                          </a:solidFill>
                        </a:rPr>
                        <a:t>EXPLANATION</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500" dirty="0">
                          <a:solidFill>
                            <a:schemeClr val="tx1"/>
                          </a:solidFill>
                        </a:rPr>
                        <a:t>RATIONALE</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209822">
                <a:tc>
                  <a:txBody>
                    <a:bodyPr/>
                    <a:lstStyle/>
                    <a:p>
                      <a:r>
                        <a:rPr lang="en-GB" sz="2200" b="1" dirty="0">
                          <a:solidFill>
                            <a:srgbClr val="008000"/>
                          </a:solidFill>
                        </a:rPr>
                        <a:t>L</a:t>
                      </a:r>
                      <a:r>
                        <a:rPr lang="en-GB" sz="1500" dirty="0">
                          <a:solidFill>
                            <a:schemeClr val="tx1"/>
                          </a:solidFill>
                        </a:rPr>
                        <a:t>INKS</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Make a </a:t>
                      </a:r>
                      <a:r>
                        <a:rPr lang="en-GB" sz="1700" b="1" i="1" kern="1200" dirty="0">
                          <a:solidFill>
                            <a:schemeClr val="dk1"/>
                          </a:solidFill>
                          <a:effectLst/>
                          <a:latin typeface="+mn-lt"/>
                          <a:ea typeface="+mn-ea"/>
                          <a:cs typeface="+mn-cs"/>
                        </a:rPr>
                        <a:t>link</a:t>
                      </a:r>
                      <a:r>
                        <a:rPr lang="en-GB" sz="1700" kern="1200" dirty="0">
                          <a:solidFill>
                            <a:schemeClr val="dk1"/>
                          </a:solidFill>
                          <a:effectLst/>
                          <a:latin typeface="+mn-lt"/>
                          <a:ea typeface="+mn-ea"/>
                          <a:cs typeface="+mn-cs"/>
                        </a:rPr>
                        <a:t> between the grammar being introduced and how it works in the writing being taught</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establish</a:t>
                      </a:r>
                      <a:r>
                        <a:rPr lang="en-GB" sz="1500" b="0" baseline="0" dirty="0">
                          <a:solidFill>
                            <a:srgbClr val="000000"/>
                          </a:solidFill>
                          <a:effectLst/>
                          <a:latin typeface="+mn-lt"/>
                          <a:ea typeface="Calibri" panose="020F0502020204030204" pitchFamily="34" charset="0"/>
                        </a:rPr>
                        <a:t> a purposeful learning reason for addressing grammar, and connect grammar with meaning and rhetorical effect</a:t>
                      </a:r>
                      <a:endParaRPr lang="en-GB" sz="1500" b="0" dirty="0">
                        <a:solidFill>
                          <a:srgbClr val="000000"/>
                        </a:solidFill>
                        <a:effectLst/>
                        <a:latin typeface="+mn-lt"/>
                        <a:ea typeface="Calibri" panose="020F0502020204030204" pitchFamily="34"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125415">
                <a:tc>
                  <a:txBody>
                    <a:bodyPr/>
                    <a:lstStyle/>
                    <a:p>
                      <a:r>
                        <a:rPr lang="en-GB" sz="2200" b="1" dirty="0">
                          <a:solidFill>
                            <a:srgbClr val="008000"/>
                          </a:solidFill>
                        </a:rPr>
                        <a:t>E</a:t>
                      </a:r>
                      <a:r>
                        <a:rPr lang="en-GB" sz="1500" dirty="0">
                          <a:solidFill>
                            <a:schemeClr val="tx1"/>
                          </a:solidFill>
                        </a:rPr>
                        <a:t>XAMPLES</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Explain the grammar through </a:t>
                      </a:r>
                      <a:r>
                        <a:rPr lang="en-GB" sz="1700" b="1" i="1" kern="1200" dirty="0">
                          <a:solidFill>
                            <a:schemeClr val="dk1"/>
                          </a:solidFill>
                          <a:effectLst/>
                          <a:latin typeface="+mn-lt"/>
                          <a:ea typeface="+mn-ea"/>
                          <a:cs typeface="+mn-cs"/>
                        </a:rPr>
                        <a:t>examples</a:t>
                      </a:r>
                      <a:r>
                        <a:rPr lang="en-GB" sz="1700" kern="1200" dirty="0">
                          <a:solidFill>
                            <a:schemeClr val="dk1"/>
                          </a:solidFill>
                          <a:effectLst/>
                          <a:latin typeface="+mn-lt"/>
                          <a:ea typeface="+mn-ea"/>
                          <a:cs typeface="+mn-cs"/>
                        </a:rPr>
                        <a:t>, not lengthy explanations</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avoid writing lessons becoming mini-grammar</a:t>
                      </a:r>
                      <a:r>
                        <a:rPr lang="en-GB" sz="1500" b="0" baseline="0" dirty="0">
                          <a:solidFill>
                            <a:srgbClr val="000000"/>
                          </a:solidFill>
                          <a:effectLst/>
                          <a:latin typeface="+mn-lt"/>
                          <a:ea typeface="Calibri" panose="020F0502020204030204" pitchFamily="34" charset="0"/>
                        </a:rPr>
                        <a:t> lessons, and to allow access to the structure even if the grammar concept is not fully understood</a:t>
                      </a:r>
                      <a:endParaRPr lang="en-GB" sz="1500" b="0" dirty="0">
                        <a:solidFill>
                          <a:srgbClr val="000000"/>
                        </a:solidFill>
                        <a:effectLst/>
                        <a:latin typeface="+mn-lt"/>
                        <a:ea typeface="Calibri" panose="020F0502020204030204" pitchFamily="34"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28468">
                <a:tc>
                  <a:txBody>
                    <a:bodyPr/>
                    <a:lstStyle/>
                    <a:p>
                      <a:r>
                        <a:rPr lang="en-GB" sz="2200" b="1" dirty="0">
                          <a:solidFill>
                            <a:srgbClr val="008000"/>
                          </a:solidFill>
                        </a:rPr>
                        <a:t>A</a:t>
                      </a:r>
                      <a:r>
                        <a:rPr lang="en-GB" sz="1500" dirty="0">
                          <a:solidFill>
                            <a:schemeClr val="tx1"/>
                          </a:solidFill>
                        </a:rPr>
                        <a:t>UTHENTIC TEXTS</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Use </a:t>
                      </a:r>
                      <a:r>
                        <a:rPr lang="en-GB" sz="1700" b="1" i="1" kern="1200" dirty="0">
                          <a:solidFill>
                            <a:schemeClr val="dk1"/>
                          </a:solidFill>
                          <a:effectLst/>
                          <a:latin typeface="+mn-lt"/>
                          <a:ea typeface="+mn-ea"/>
                          <a:cs typeface="+mn-cs"/>
                        </a:rPr>
                        <a:t>authentic</a:t>
                      </a:r>
                      <a:r>
                        <a:rPr lang="en-GB" sz="1700" kern="1200" dirty="0">
                          <a:solidFill>
                            <a:schemeClr val="dk1"/>
                          </a:solidFill>
                          <a:effectLst/>
                          <a:latin typeface="+mn-lt"/>
                          <a:ea typeface="+mn-ea"/>
                          <a:cs typeface="+mn-cs"/>
                        </a:rPr>
                        <a:t> texts as models to link writers to the broader community of writers</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integrate reading and writing and show how ‘real’ writers make language choices</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928468">
                <a:tc>
                  <a:txBody>
                    <a:bodyPr/>
                    <a:lstStyle/>
                    <a:p>
                      <a:r>
                        <a:rPr lang="en-GB" sz="2200" b="1" dirty="0">
                          <a:solidFill>
                            <a:srgbClr val="008000"/>
                          </a:solidFill>
                        </a:rPr>
                        <a:t>D</a:t>
                      </a:r>
                      <a:r>
                        <a:rPr lang="en-GB" sz="1500" dirty="0">
                          <a:solidFill>
                            <a:schemeClr val="tx1"/>
                          </a:solidFill>
                        </a:rPr>
                        <a:t>ISCUSSION</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Build in high-quality </a:t>
                      </a:r>
                      <a:r>
                        <a:rPr lang="en-GB" sz="1700" b="1" i="1" kern="1200" dirty="0">
                          <a:solidFill>
                            <a:schemeClr val="dk1"/>
                          </a:solidFill>
                          <a:effectLst/>
                          <a:latin typeface="+mn-lt"/>
                          <a:ea typeface="+mn-ea"/>
                          <a:cs typeface="+mn-cs"/>
                        </a:rPr>
                        <a:t>discussion</a:t>
                      </a:r>
                      <a:r>
                        <a:rPr lang="en-GB" sz="1700" kern="1200" dirty="0">
                          <a:solidFill>
                            <a:schemeClr val="dk1"/>
                          </a:solidFill>
                          <a:effectLst/>
                          <a:latin typeface="+mn-lt"/>
                          <a:ea typeface="+mn-ea"/>
                          <a:cs typeface="+mn-cs"/>
                        </a:rPr>
                        <a:t> about grammar and its effects</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promote deep metalinguistic learning about why a particular choice works, and to develop independence rather than compliance</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081424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18" y="73998"/>
            <a:ext cx="6264696" cy="1342562"/>
          </a:xfrm>
        </p:spPr>
        <p:txBody>
          <a:bodyPr>
            <a:normAutofit/>
          </a:bodyPr>
          <a:lstStyle/>
          <a:p>
            <a:r>
              <a:rPr lang="en-GB" sz="3600"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Noticing details in a text</a:t>
            </a:r>
          </a:p>
        </p:txBody>
      </p:sp>
      <p:sp>
        <p:nvSpPr>
          <p:cNvPr id="3" name="Content Placeholder 2"/>
          <p:cNvSpPr>
            <a:spLocks noGrp="1"/>
          </p:cNvSpPr>
          <p:nvPr>
            <p:ph sz="quarter" idx="1"/>
          </p:nvPr>
        </p:nvSpPr>
        <p:spPr>
          <a:xfrm>
            <a:off x="211088" y="1946365"/>
            <a:ext cx="8465368" cy="4781128"/>
          </a:xfrm>
        </p:spPr>
        <p:txBody>
          <a:bodyPr>
            <a:normAutofit/>
          </a:bodyPr>
          <a:lstStyle/>
          <a:p>
            <a:pPr marL="0" indent="0">
              <a:buNone/>
            </a:pPr>
            <a:r>
              <a:rPr lang="en-GB" sz="1800" dirty="0">
                <a:solidFill>
                  <a:srgbClr val="FF0000"/>
                </a:solidFill>
                <a:cs typeface="Arial" panose="020B0604020202020204" pitchFamily="34" charset="0"/>
              </a:rPr>
              <a:t>.                                                                </a:t>
            </a:r>
            <a:endParaRPr lang="en-GB" dirty="0">
              <a:latin typeface="Calibri" pitchFamily="34" charset="0"/>
              <a:cs typeface="Calibri" pitchFamily="34" charset="0"/>
            </a:endParaRPr>
          </a:p>
          <a:p>
            <a:pPr marL="0" indent="0">
              <a:buNone/>
            </a:pPr>
            <a:endParaRPr lang="en-GB" dirty="0">
              <a:latin typeface="Calibri" pitchFamily="34" charset="0"/>
              <a:cs typeface="Calibri" pitchFamily="34" charset="0"/>
            </a:endParaRPr>
          </a:p>
          <a:p>
            <a:pPr marL="0" indent="0">
              <a:buNone/>
            </a:pPr>
            <a:endParaRPr lang="en-GB" dirty="0">
              <a:latin typeface="Calibri" pitchFamily="34" charset="0"/>
              <a:cs typeface="Calibri" pitchFamily="34" charset="0"/>
            </a:endParaRPr>
          </a:p>
        </p:txBody>
      </p:sp>
      <p:pic>
        <p:nvPicPr>
          <p:cNvPr id="7" name="Picture 6">
            <a:extLst>
              <a:ext uri="{FF2B5EF4-FFF2-40B4-BE49-F238E27FC236}">
                <a16:creationId xmlns:a16="http://schemas.microsoft.com/office/drawing/2014/main" id="{63EB27A1-E5D0-428D-A9F5-14F186E5367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7206990" y="564605"/>
            <a:ext cx="1725922" cy="2233716"/>
          </a:xfrm>
          <a:prstGeom prst="rect">
            <a:avLst/>
          </a:prstGeom>
        </p:spPr>
      </p:pic>
      <p:sp>
        <p:nvSpPr>
          <p:cNvPr id="5" name="Rounded Rectangle 9">
            <a:extLst>
              <a:ext uri="{FF2B5EF4-FFF2-40B4-BE49-F238E27FC236}">
                <a16:creationId xmlns:a16="http://schemas.microsoft.com/office/drawing/2014/main" id="{5EEC828E-81AD-4CDE-99AB-CBAFC82C8DA5}"/>
              </a:ext>
            </a:extLst>
          </p:cNvPr>
          <p:cNvSpPr/>
          <p:nvPr/>
        </p:nvSpPr>
        <p:spPr>
          <a:xfrm>
            <a:off x="7236713" y="73998"/>
            <a:ext cx="1666473" cy="433215"/>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704" dirty="0">
                <a:solidFill>
                  <a:schemeClr val="tx1"/>
                </a:solidFill>
              </a:rPr>
              <a:t>Authentic text</a:t>
            </a:r>
          </a:p>
        </p:txBody>
      </p:sp>
      <p:sp>
        <p:nvSpPr>
          <p:cNvPr id="9" name="TextBox 8">
            <a:extLst>
              <a:ext uri="{FF2B5EF4-FFF2-40B4-BE49-F238E27FC236}">
                <a16:creationId xmlns:a16="http://schemas.microsoft.com/office/drawing/2014/main" id="{AC515E8F-8FA7-4CCB-9C3C-F43B0A6CCEE2}"/>
              </a:ext>
            </a:extLst>
          </p:cNvPr>
          <p:cNvSpPr txBox="1"/>
          <p:nvPr/>
        </p:nvSpPr>
        <p:spPr>
          <a:xfrm>
            <a:off x="211089" y="1165094"/>
            <a:ext cx="6739446" cy="5693866"/>
          </a:xfrm>
          <a:prstGeom prst="rect">
            <a:avLst/>
          </a:prstGeom>
          <a:noFill/>
        </p:spPr>
        <p:txBody>
          <a:bodyPr wrap="square" rtlCol="0">
            <a:spAutoFit/>
          </a:bodyPr>
          <a:lstStyle/>
          <a:p>
            <a:r>
              <a:rPr lang="en-GB" sz="2000" b="1" dirty="0"/>
              <a:t>AMELIA EARHART, A WOMAN WITHOUT LIMITS</a:t>
            </a:r>
            <a:endParaRPr lang="en-GB" sz="2000" dirty="0"/>
          </a:p>
          <a:p>
            <a:endParaRPr lang="en-GB" sz="2000" dirty="0"/>
          </a:p>
          <a:p>
            <a:r>
              <a:rPr lang="en-GB" dirty="0"/>
              <a:t>Whenever I think of someone pushing boundaries and challenging conventions, I think of Amelia Earhart. Her epic journeys mark her out as one of the most daring people who has ever lived.</a:t>
            </a:r>
          </a:p>
          <a:p>
            <a:endParaRPr lang="en-GB" dirty="0"/>
          </a:p>
          <a:p>
            <a:r>
              <a:rPr lang="en-GB" dirty="0"/>
              <a:t>Earhart was born in Kansas in 1897 and loved playing outside and climbing trees. She once even built a rollercoaster in her back garden! But it was a day out at a stunt-flying exhibition almost a decade later that sealed her destiny. A pilot in a plane spotted Earhart and her friend watching and decided to give them a scare, diving straight at them. But gutsy Earhart refused to budge. “I believe that little red airplane said something to me as it swished by”, she later reflected. In 1920, she finally sat as a passenger in a plane. “By the time I had got two or three hundred feet off the ground, I knew I had to fly,“ she later said…And sure enough, after just a couple of years, she owned a plane and had her pilot’s licence. She was only the sixteenth woman in the USA to be issued with a licence.</a:t>
            </a:r>
          </a:p>
        </p:txBody>
      </p:sp>
      <p:sp>
        <p:nvSpPr>
          <p:cNvPr id="6" name="TextBox 5">
            <a:extLst>
              <a:ext uri="{FF2B5EF4-FFF2-40B4-BE49-F238E27FC236}">
                <a16:creationId xmlns:a16="http://schemas.microsoft.com/office/drawing/2014/main" id="{124DE6BF-4983-43E7-8C27-55DCA8D6B256}"/>
              </a:ext>
            </a:extLst>
          </p:cNvPr>
          <p:cNvSpPr txBox="1"/>
          <p:nvPr/>
        </p:nvSpPr>
        <p:spPr>
          <a:xfrm>
            <a:off x="6950535" y="3429000"/>
            <a:ext cx="2193465" cy="3293209"/>
          </a:xfrm>
          <a:prstGeom prst="rect">
            <a:avLst/>
          </a:prstGeom>
          <a:noFill/>
        </p:spPr>
        <p:txBody>
          <a:bodyPr wrap="square" rtlCol="0">
            <a:spAutoFit/>
          </a:bodyPr>
          <a:lstStyle/>
          <a:p>
            <a:r>
              <a:rPr lang="en-GB" sz="1600" dirty="0">
                <a:solidFill>
                  <a:schemeClr val="bg2"/>
                </a:solidFill>
              </a:rPr>
              <a:t>Your task is to write a 150-word profile of Amelia Earhart for a class display on Famous Explorers. </a:t>
            </a:r>
          </a:p>
          <a:p>
            <a:endParaRPr lang="en-GB" sz="1600" dirty="0">
              <a:solidFill>
                <a:schemeClr val="bg2"/>
              </a:solidFill>
            </a:endParaRPr>
          </a:p>
          <a:p>
            <a:r>
              <a:rPr lang="en-GB" sz="1600" dirty="0">
                <a:solidFill>
                  <a:schemeClr val="bg2"/>
                </a:solidFill>
              </a:rPr>
              <a:t>Read the account of how she became a pilot.</a:t>
            </a:r>
          </a:p>
          <a:p>
            <a:r>
              <a:rPr lang="en-GB" sz="1600" dirty="0">
                <a:solidFill>
                  <a:srgbClr val="FF0000"/>
                </a:solidFill>
              </a:rPr>
              <a:t>How do you know the writer admires her?</a:t>
            </a:r>
          </a:p>
          <a:p>
            <a:r>
              <a:rPr lang="en-GB" sz="1600" dirty="0">
                <a:solidFill>
                  <a:srgbClr val="7030A0"/>
                </a:solidFill>
              </a:rPr>
              <a:t>How would you sum up her character?</a:t>
            </a:r>
          </a:p>
        </p:txBody>
      </p:sp>
      <p:sp>
        <p:nvSpPr>
          <p:cNvPr id="10" name="Rounded Rectangle 9">
            <a:extLst>
              <a:ext uri="{FF2B5EF4-FFF2-40B4-BE49-F238E27FC236}">
                <a16:creationId xmlns:a16="http://schemas.microsoft.com/office/drawing/2014/main" id="{F8F3634F-5724-4309-8AA2-BA6F3B380C45}"/>
              </a:ext>
            </a:extLst>
          </p:cNvPr>
          <p:cNvSpPr/>
          <p:nvPr/>
        </p:nvSpPr>
        <p:spPr>
          <a:xfrm>
            <a:off x="7236713" y="2915899"/>
            <a:ext cx="1666473" cy="433215"/>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704" dirty="0">
                <a:solidFill>
                  <a:schemeClr val="tx1"/>
                </a:solidFill>
              </a:rPr>
              <a:t>Discussion</a:t>
            </a:r>
          </a:p>
        </p:txBody>
      </p:sp>
    </p:spTree>
    <p:extLst>
      <p:ext uri="{BB962C8B-B14F-4D97-AF65-F5344CB8AC3E}">
        <p14:creationId xmlns:p14="http://schemas.microsoft.com/office/powerpoint/2010/main" val="2761074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11088" y="1946365"/>
            <a:ext cx="6365326" cy="4781128"/>
          </a:xfrm>
        </p:spPr>
        <p:txBody>
          <a:bodyPr>
            <a:normAutofit/>
          </a:bodyPr>
          <a:lstStyle/>
          <a:p>
            <a:pPr marL="0" indent="0">
              <a:buNone/>
            </a:pPr>
            <a:r>
              <a:rPr lang="en-GB" sz="1800" dirty="0">
                <a:solidFill>
                  <a:srgbClr val="FF0000"/>
                </a:solidFill>
                <a:cs typeface="Arial" panose="020B0604020202020204" pitchFamily="34" charset="0"/>
              </a:rPr>
              <a:t>.                                                                </a:t>
            </a:r>
            <a:endParaRPr lang="en-GB" dirty="0">
              <a:latin typeface="Calibri" pitchFamily="34" charset="0"/>
              <a:cs typeface="Calibri" pitchFamily="34" charset="0"/>
            </a:endParaRPr>
          </a:p>
          <a:p>
            <a:pPr marL="0" indent="0">
              <a:buNone/>
            </a:pPr>
            <a:endParaRPr lang="en-GB" dirty="0">
              <a:latin typeface="Calibri" pitchFamily="34" charset="0"/>
              <a:cs typeface="Calibri" pitchFamily="34" charset="0"/>
            </a:endParaRPr>
          </a:p>
          <a:p>
            <a:pPr marL="0" indent="0">
              <a:buNone/>
            </a:pPr>
            <a:endParaRPr lang="en-GB" dirty="0">
              <a:latin typeface="Calibri" pitchFamily="34" charset="0"/>
              <a:cs typeface="Calibri" pitchFamily="34" charset="0"/>
            </a:endParaRPr>
          </a:p>
        </p:txBody>
      </p:sp>
      <p:pic>
        <p:nvPicPr>
          <p:cNvPr id="7" name="Picture 6">
            <a:extLst>
              <a:ext uri="{FF2B5EF4-FFF2-40B4-BE49-F238E27FC236}">
                <a16:creationId xmlns:a16="http://schemas.microsoft.com/office/drawing/2014/main" id="{63EB27A1-E5D0-428D-A9F5-14F186E5367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7206990" y="564605"/>
            <a:ext cx="1725922" cy="2233716"/>
          </a:xfrm>
          <a:prstGeom prst="rect">
            <a:avLst/>
          </a:prstGeom>
        </p:spPr>
      </p:pic>
      <p:sp>
        <p:nvSpPr>
          <p:cNvPr id="5" name="Rounded Rectangle 9">
            <a:extLst>
              <a:ext uri="{FF2B5EF4-FFF2-40B4-BE49-F238E27FC236}">
                <a16:creationId xmlns:a16="http://schemas.microsoft.com/office/drawing/2014/main" id="{5EEC828E-81AD-4CDE-99AB-CBAFC82C8DA5}"/>
              </a:ext>
            </a:extLst>
          </p:cNvPr>
          <p:cNvSpPr/>
          <p:nvPr/>
        </p:nvSpPr>
        <p:spPr>
          <a:xfrm>
            <a:off x="7236713" y="73998"/>
            <a:ext cx="1666473" cy="433215"/>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704" dirty="0">
                <a:solidFill>
                  <a:schemeClr val="tx1"/>
                </a:solidFill>
              </a:rPr>
              <a:t>Authentic text</a:t>
            </a:r>
          </a:p>
        </p:txBody>
      </p:sp>
      <p:sp>
        <p:nvSpPr>
          <p:cNvPr id="9" name="TextBox 8">
            <a:extLst>
              <a:ext uri="{FF2B5EF4-FFF2-40B4-BE49-F238E27FC236}">
                <a16:creationId xmlns:a16="http://schemas.microsoft.com/office/drawing/2014/main" id="{AC515E8F-8FA7-4CCB-9C3C-F43B0A6CCEE2}"/>
              </a:ext>
            </a:extLst>
          </p:cNvPr>
          <p:cNvSpPr txBox="1"/>
          <p:nvPr/>
        </p:nvSpPr>
        <p:spPr>
          <a:xfrm>
            <a:off x="211088" y="812899"/>
            <a:ext cx="6739446" cy="5909310"/>
          </a:xfrm>
          <a:prstGeom prst="rect">
            <a:avLst/>
          </a:prstGeom>
          <a:noFill/>
        </p:spPr>
        <p:txBody>
          <a:bodyPr wrap="square" rtlCol="0">
            <a:spAutoFit/>
          </a:bodyPr>
          <a:lstStyle/>
          <a:p>
            <a:r>
              <a:rPr lang="en-GB" dirty="0"/>
              <a:t>She nicknamed that first plane, a bright yellow biplane, ‘The Canary’, and immediately got to work setting records, becoming the first woman to rise to an altitude of 14,000 feet (4, 267 m). It wasn’t long before she became a celebrity, earning the moniker the Queen of the Air.</a:t>
            </a:r>
          </a:p>
          <a:p>
            <a:endParaRPr lang="en-GB" dirty="0"/>
          </a:p>
          <a:p>
            <a:r>
              <a:rPr lang="en-GB" dirty="0"/>
              <a:t>In 1932, she embarked on her longest journey yet – flying solo across the Atlantic…Earhart suffered icy conditions, heavy winds and technical problems with the plane, and was forced to land in Northern Ireland instead of France as she’d been planning – much to the surprise of some local farmers who weren’t expecting her! She’d crossed the Atlantic successfully in just under 15 hours, becoming the first woman, and second person ever, to do it.</a:t>
            </a:r>
          </a:p>
          <a:p>
            <a:endParaRPr lang="en-GB" dirty="0"/>
          </a:p>
          <a:p>
            <a:r>
              <a:rPr lang="en-GB" dirty="0"/>
              <a:t>When she turned 40, she set her mind on a final goal: to become the first woman to circumnavigate the globe by aircraft…She had a navigator, Fred Noonan, with her, and some of the most sophisticated navigational equipment ever invented at that time. The whole world waited with bated breath: would the Queen of the Air succeed once more?</a:t>
            </a:r>
          </a:p>
        </p:txBody>
      </p:sp>
      <p:sp>
        <p:nvSpPr>
          <p:cNvPr id="6" name="TextBox 5">
            <a:extLst>
              <a:ext uri="{FF2B5EF4-FFF2-40B4-BE49-F238E27FC236}">
                <a16:creationId xmlns:a16="http://schemas.microsoft.com/office/drawing/2014/main" id="{124DE6BF-4983-43E7-8C27-55DCA8D6B256}"/>
              </a:ext>
            </a:extLst>
          </p:cNvPr>
          <p:cNvSpPr txBox="1"/>
          <p:nvPr/>
        </p:nvSpPr>
        <p:spPr>
          <a:xfrm>
            <a:off x="6950535" y="3429000"/>
            <a:ext cx="2193465" cy="3046988"/>
          </a:xfrm>
          <a:prstGeom prst="rect">
            <a:avLst/>
          </a:prstGeom>
          <a:noFill/>
        </p:spPr>
        <p:txBody>
          <a:bodyPr wrap="square" rtlCol="0">
            <a:spAutoFit/>
          </a:bodyPr>
          <a:lstStyle/>
          <a:p>
            <a:r>
              <a:rPr lang="en-GB" sz="1600" dirty="0">
                <a:solidFill>
                  <a:schemeClr val="bg2"/>
                </a:solidFill>
              </a:rPr>
              <a:t>Your task is to write a 150-word profile of Amelia Earhart for a class display on Famous Explorers. </a:t>
            </a:r>
          </a:p>
          <a:p>
            <a:endParaRPr lang="en-GB" sz="1600" dirty="0">
              <a:solidFill>
                <a:schemeClr val="bg2"/>
              </a:solidFill>
            </a:endParaRPr>
          </a:p>
          <a:p>
            <a:r>
              <a:rPr lang="en-GB" sz="1600" dirty="0">
                <a:solidFill>
                  <a:schemeClr val="bg2"/>
                </a:solidFill>
              </a:rPr>
              <a:t>Read the account of her journeys by air. </a:t>
            </a:r>
          </a:p>
          <a:p>
            <a:r>
              <a:rPr lang="en-GB" sz="1600" dirty="0">
                <a:solidFill>
                  <a:srgbClr val="FF0000"/>
                </a:solidFill>
              </a:rPr>
              <a:t>How do you know the writer admires her?</a:t>
            </a:r>
          </a:p>
          <a:p>
            <a:r>
              <a:rPr lang="en-GB" sz="1600" dirty="0">
                <a:solidFill>
                  <a:srgbClr val="7030A0"/>
                </a:solidFill>
              </a:rPr>
              <a:t>How would you sum up her character?</a:t>
            </a:r>
          </a:p>
        </p:txBody>
      </p:sp>
      <p:sp>
        <p:nvSpPr>
          <p:cNvPr id="10" name="Rounded Rectangle 9">
            <a:extLst>
              <a:ext uri="{FF2B5EF4-FFF2-40B4-BE49-F238E27FC236}">
                <a16:creationId xmlns:a16="http://schemas.microsoft.com/office/drawing/2014/main" id="{F8F3634F-5724-4309-8AA2-BA6F3B380C45}"/>
              </a:ext>
            </a:extLst>
          </p:cNvPr>
          <p:cNvSpPr/>
          <p:nvPr/>
        </p:nvSpPr>
        <p:spPr>
          <a:xfrm>
            <a:off x="7236713" y="2915899"/>
            <a:ext cx="1666473" cy="433215"/>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704" dirty="0">
                <a:solidFill>
                  <a:schemeClr val="tx1"/>
                </a:solidFill>
              </a:rPr>
              <a:t>Discussion</a:t>
            </a:r>
          </a:p>
        </p:txBody>
      </p:sp>
    </p:spTree>
    <p:extLst>
      <p:ext uri="{BB962C8B-B14F-4D97-AF65-F5344CB8AC3E}">
        <p14:creationId xmlns:p14="http://schemas.microsoft.com/office/powerpoint/2010/main" val="1552284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11088" y="1946365"/>
            <a:ext cx="6365326" cy="4781128"/>
          </a:xfrm>
        </p:spPr>
        <p:txBody>
          <a:bodyPr>
            <a:normAutofit/>
          </a:bodyPr>
          <a:lstStyle/>
          <a:p>
            <a:pPr marL="0" indent="0">
              <a:buNone/>
            </a:pPr>
            <a:r>
              <a:rPr lang="en-GB" sz="1800" dirty="0">
                <a:solidFill>
                  <a:srgbClr val="FF0000"/>
                </a:solidFill>
                <a:cs typeface="Arial" panose="020B0604020202020204" pitchFamily="34" charset="0"/>
              </a:rPr>
              <a:t>.                                                                </a:t>
            </a:r>
            <a:endParaRPr lang="en-GB" dirty="0">
              <a:latin typeface="Calibri" pitchFamily="34" charset="0"/>
              <a:cs typeface="Calibri" pitchFamily="34" charset="0"/>
            </a:endParaRPr>
          </a:p>
          <a:p>
            <a:pPr marL="0" indent="0">
              <a:buNone/>
            </a:pPr>
            <a:endParaRPr lang="en-GB" dirty="0">
              <a:latin typeface="Calibri" pitchFamily="34" charset="0"/>
              <a:cs typeface="Calibri" pitchFamily="34" charset="0"/>
            </a:endParaRPr>
          </a:p>
          <a:p>
            <a:pPr marL="0" indent="0">
              <a:buNone/>
            </a:pPr>
            <a:endParaRPr lang="en-GB" dirty="0">
              <a:latin typeface="Calibri" pitchFamily="34" charset="0"/>
              <a:cs typeface="Calibri" pitchFamily="34" charset="0"/>
            </a:endParaRPr>
          </a:p>
        </p:txBody>
      </p:sp>
      <p:pic>
        <p:nvPicPr>
          <p:cNvPr id="7" name="Picture 6">
            <a:extLst>
              <a:ext uri="{FF2B5EF4-FFF2-40B4-BE49-F238E27FC236}">
                <a16:creationId xmlns:a16="http://schemas.microsoft.com/office/drawing/2014/main" id="{63EB27A1-E5D0-428D-A9F5-14F186E5367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7206990" y="829507"/>
            <a:ext cx="1725922" cy="2233716"/>
          </a:xfrm>
          <a:prstGeom prst="rect">
            <a:avLst/>
          </a:prstGeom>
        </p:spPr>
      </p:pic>
      <p:sp>
        <p:nvSpPr>
          <p:cNvPr id="5" name="Rounded Rectangle 9">
            <a:extLst>
              <a:ext uri="{FF2B5EF4-FFF2-40B4-BE49-F238E27FC236}">
                <a16:creationId xmlns:a16="http://schemas.microsoft.com/office/drawing/2014/main" id="{5EEC828E-81AD-4CDE-99AB-CBAFC82C8DA5}"/>
              </a:ext>
            </a:extLst>
          </p:cNvPr>
          <p:cNvSpPr/>
          <p:nvPr/>
        </p:nvSpPr>
        <p:spPr>
          <a:xfrm>
            <a:off x="7236714" y="247122"/>
            <a:ext cx="1666473" cy="433215"/>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704" dirty="0">
                <a:solidFill>
                  <a:schemeClr val="tx1"/>
                </a:solidFill>
              </a:rPr>
              <a:t>Authentic text</a:t>
            </a:r>
          </a:p>
        </p:txBody>
      </p:sp>
      <p:sp>
        <p:nvSpPr>
          <p:cNvPr id="9" name="TextBox 8">
            <a:extLst>
              <a:ext uri="{FF2B5EF4-FFF2-40B4-BE49-F238E27FC236}">
                <a16:creationId xmlns:a16="http://schemas.microsoft.com/office/drawing/2014/main" id="{AC515E8F-8FA7-4CCB-9C3C-F43B0A6CCEE2}"/>
              </a:ext>
            </a:extLst>
          </p:cNvPr>
          <p:cNvSpPr txBox="1"/>
          <p:nvPr/>
        </p:nvSpPr>
        <p:spPr>
          <a:xfrm>
            <a:off x="211088" y="564605"/>
            <a:ext cx="6739446" cy="4524315"/>
          </a:xfrm>
          <a:prstGeom prst="rect">
            <a:avLst/>
          </a:prstGeom>
          <a:noFill/>
        </p:spPr>
        <p:txBody>
          <a:bodyPr wrap="square" rtlCol="0">
            <a:spAutoFit/>
          </a:bodyPr>
          <a:lstStyle/>
          <a:p>
            <a:r>
              <a:rPr lang="en-GB" dirty="0"/>
              <a:t>On 2</a:t>
            </a:r>
            <a:r>
              <a:rPr lang="en-GB" baseline="30000" dirty="0"/>
              <a:t>nd</a:t>
            </a:r>
            <a:r>
              <a:rPr lang="en-GB" dirty="0"/>
              <a:t> July, 1937, Earhart and Noonan took off from </a:t>
            </a:r>
            <a:r>
              <a:rPr lang="en-GB" dirty="0" err="1"/>
              <a:t>Lae</a:t>
            </a:r>
            <a:r>
              <a:rPr lang="en-GB" dirty="0"/>
              <a:t>, a town on Papua New Guinea in the Pacific Ocean. They were aiming for Howland Island, a small spit of land over 4,000 km away. </a:t>
            </a:r>
          </a:p>
          <a:p>
            <a:endParaRPr lang="en-GB" dirty="0"/>
          </a:p>
          <a:p>
            <a:r>
              <a:rPr lang="en-GB" dirty="0"/>
              <a:t>But Earhart never reached Howland Island. Apart from a few distress signals, the plane was never heard of again. But Earhart was one of the most famous women in the world and the US President, Franklin D. Roosevelt, wasn’t going to let her vanish. He spent $4 million sending out a search party to find her, but it was a huge area of ocean to cover. After two years of hunting, the search teams gave up and Amelia Earhart was announced as lost at sea. </a:t>
            </a:r>
          </a:p>
          <a:p>
            <a:endParaRPr lang="en-GB" dirty="0"/>
          </a:p>
          <a:p>
            <a:r>
              <a:rPr lang="en-GB" dirty="0"/>
              <a:t>To this day, no one knows what happened to her, but her legacy as a fearless and intrepid pilot, and a pioneer of women’s aviation, lives on.</a:t>
            </a:r>
          </a:p>
        </p:txBody>
      </p:sp>
      <p:sp>
        <p:nvSpPr>
          <p:cNvPr id="6" name="TextBox 5">
            <a:extLst>
              <a:ext uri="{FF2B5EF4-FFF2-40B4-BE49-F238E27FC236}">
                <a16:creationId xmlns:a16="http://schemas.microsoft.com/office/drawing/2014/main" id="{124DE6BF-4983-43E7-8C27-55DCA8D6B256}"/>
              </a:ext>
            </a:extLst>
          </p:cNvPr>
          <p:cNvSpPr txBox="1"/>
          <p:nvPr/>
        </p:nvSpPr>
        <p:spPr>
          <a:xfrm>
            <a:off x="6950535" y="3429000"/>
            <a:ext cx="2193465" cy="1323439"/>
          </a:xfrm>
          <a:prstGeom prst="rect">
            <a:avLst/>
          </a:prstGeom>
          <a:noFill/>
        </p:spPr>
        <p:txBody>
          <a:bodyPr wrap="square" rtlCol="0">
            <a:spAutoFit/>
          </a:bodyPr>
          <a:lstStyle/>
          <a:p>
            <a:r>
              <a:rPr lang="en-GB" sz="1600" dirty="0">
                <a:solidFill>
                  <a:schemeClr val="bg2"/>
                </a:solidFill>
              </a:rPr>
              <a:t>Your task is to write a 150-word profile of Amelia Earhart for a class display on Famous Explorers. </a:t>
            </a:r>
          </a:p>
        </p:txBody>
      </p:sp>
      <p:sp>
        <p:nvSpPr>
          <p:cNvPr id="10" name="Rounded Rectangle 9">
            <a:extLst>
              <a:ext uri="{FF2B5EF4-FFF2-40B4-BE49-F238E27FC236}">
                <a16:creationId xmlns:a16="http://schemas.microsoft.com/office/drawing/2014/main" id="{F8F3634F-5724-4309-8AA2-BA6F3B380C45}"/>
              </a:ext>
            </a:extLst>
          </p:cNvPr>
          <p:cNvSpPr/>
          <p:nvPr/>
        </p:nvSpPr>
        <p:spPr>
          <a:xfrm>
            <a:off x="7063708" y="4949903"/>
            <a:ext cx="1666473" cy="433215"/>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704" dirty="0">
                <a:solidFill>
                  <a:schemeClr val="tx1"/>
                </a:solidFill>
              </a:rPr>
              <a:t>Discussion</a:t>
            </a:r>
          </a:p>
        </p:txBody>
      </p:sp>
      <p:pic>
        <p:nvPicPr>
          <p:cNvPr id="4" name="Picture 3" descr="A group of people standing around a plane&#10;&#10;Description automatically generated">
            <a:extLst>
              <a:ext uri="{FF2B5EF4-FFF2-40B4-BE49-F238E27FC236}">
                <a16:creationId xmlns:a16="http://schemas.microsoft.com/office/drawing/2014/main" id="{540E4D0D-B90B-4602-83AD-AF137ED559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2251" y="5229200"/>
            <a:ext cx="2431558" cy="1368152"/>
          </a:xfrm>
          <a:prstGeom prst="rect">
            <a:avLst/>
          </a:prstGeom>
        </p:spPr>
      </p:pic>
      <p:sp>
        <p:nvSpPr>
          <p:cNvPr id="8" name="TextBox 7">
            <a:extLst>
              <a:ext uri="{FF2B5EF4-FFF2-40B4-BE49-F238E27FC236}">
                <a16:creationId xmlns:a16="http://schemas.microsoft.com/office/drawing/2014/main" id="{99B1F9FC-069B-425F-8501-E2E160469681}"/>
              </a:ext>
            </a:extLst>
          </p:cNvPr>
          <p:cNvSpPr txBox="1"/>
          <p:nvPr/>
        </p:nvSpPr>
        <p:spPr>
          <a:xfrm>
            <a:off x="3138694" y="5306674"/>
            <a:ext cx="5593055" cy="1354217"/>
          </a:xfrm>
          <a:prstGeom prst="rect">
            <a:avLst/>
          </a:prstGeom>
          <a:noFill/>
        </p:spPr>
        <p:txBody>
          <a:bodyPr wrap="square" rtlCol="0">
            <a:spAutoFit/>
          </a:bodyPr>
          <a:lstStyle/>
          <a:p>
            <a:r>
              <a:rPr lang="en-GB" sz="1600" dirty="0">
                <a:solidFill>
                  <a:schemeClr val="bg2"/>
                </a:solidFill>
              </a:rPr>
              <a:t>Read the account of her final journey. </a:t>
            </a:r>
          </a:p>
          <a:p>
            <a:r>
              <a:rPr lang="en-GB" sz="1600" dirty="0">
                <a:solidFill>
                  <a:srgbClr val="FF0000"/>
                </a:solidFill>
              </a:rPr>
              <a:t>How do you know the writer admires her?</a:t>
            </a:r>
          </a:p>
          <a:p>
            <a:r>
              <a:rPr lang="en-GB" sz="1600" dirty="0">
                <a:solidFill>
                  <a:srgbClr val="7030A0"/>
                </a:solidFill>
              </a:rPr>
              <a:t>Decide a title for your profile that sums up why she is famous.</a:t>
            </a:r>
          </a:p>
          <a:p>
            <a:endParaRPr lang="en-GB" dirty="0"/>
          </a:p>
        </p:txBody>
      </p:sp>
    </p:spTree>
    <p:extLst>
      <p:ext uri="{BB962C8B-B14F-4D97-AF65-F5344CB8AC3E}">
        <p14:creationId xmlns:p14="http://schemas.microsoft.com/office/powerpoint/2010/main" val="1632793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18" y="73998"/>
            <a:ext cx="6264696" cy="1342562"/>
          </a:xfrm>
        </p:spPr>
        <p:txBody>
          <a:bodyPr>
            <a:normAutofit/>
          </a:bodyPr>
          <a:lstStyle/>
          <a:p>
            <a:r>
              <a:rPr lang="en-GB" sz="3600"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Noticing details in a text</a:t>
            </a:r>
          </a:p>
        </p:txBody>
      </p:sp>
      <p:sp>
        <p:nvSpPr>
          <p:cNvPr id="3" name="Content Placeholder 2"/>
          <p:cNvSpPr>
            <a:spLocks noGrp="1"/>
          </p:cNvSpPr>
          <p:nvPr>
            <p:ph sz="quarter" idx="1"/>
          </p:nvPr>
        </p:nvSpPr>
        <p:spPr>
          <a:xfrm>
            <a:off x="211088" y="1946365"/>
            <a:ext cx="8465368" cy="4781128"/>
          </a:xfrm>
        </p:spPr>
        <p:txBody>
          <a:bodyPr>
            <a:normAutofit/>
          </a:bodyPr>
          <a:lstStyle/>
          <a:p>
            <a:pPr marL="0" indent="0">
              <a:buNone/>
            </a:pPr>
            <a:r>
              <a:rPr lang="en-GB" sz="1800" dirty="0">
                <a:solidFill>
                  <a:srgbClr val="FF0000"/>
                </a:solidFill>
                <a:cs typeface="Arial" panose="020B0604020202020204" pitchFamily="34" charset="0"/>
              </a:rPr>
              <a:t>.                                                                </a:t>
            </a:r>
            <a:endParaRPr lang="en-GB" dirty="0">
              <a:latin typeface="Calibri" pitchFamily="34" charset="0"/>
              <a:cs typeface="Calibri" pitchFamily="34" charset="0"/>
            </a:endParaRPr>
          </a:p>
          <a:p>
            <a:pPr marL="0" indent="0">
              <a:buNone/>
            </a:pPr>
            <a:endParaRPr lang="en-GB" dirty="0">
              <a:latin typeface="Calibri" pitchFamily="34" charset="0"/>
              <a:cs typeface="Calibri" pitchFamily="34" charset="0"/>
            </a:endParaRPr>
          </a:p>
          <a:p>
            <a:pPr marL="0" indent="0">
              <a:buNone/>
            </a:pPr>
            <a:endParaRPr lang="en-GB" dirty="0">
              <a:latin typeface="Calibri" pitchFamily="34" charset="0"/>
              <a:cs typeface="Calibri" pitchFamily="34" charset="0"/>
            </a:endParaRPr>
          </a:p>
        </p:txBody>
      </p:sp>
      <p:pic>
        <p:nvPicPr>
          <p:cNvPr id="7" name="Picture 6">
            <a:extLst>
              <a:ext uri="{FF2B5EF4-FFF2-40B4-BE49-F238E27FC236}">
                <a16:creationId xmlns:a16="http://schemas.microsoft.com/office/drawing/2014/main" id="{63EB27A1-E5D0-428D-A9F5-14F186E5367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7380325" y="73998"/>
            <a:ext cx="1725922" cy="2233716"/>
          </a:xfrm>
          <a:prstGeom prst="rect">
            <a:avLst/>
          </a:prstGeom>
        </p:spPr>
      </p:pic>
      <p:sp>
        <p:nvSpPr>
          <p:cNvPr id="5" name="Rounded Rectangle 9">
            <a:extLst>
              <a:ext uri="{FF2B5EF4-FFF2-40B4-BE49-F238E27FC236}">
                <a16:creationId xmlns:a16="http://schemas.microsoft.com/office/drawing/2014/main" id="{5EEC828E-81AD-4CDE-99AB-CBAFC82C8DA5}"/>
              </a:ext>
            </a:extLst>
          </p:cNvPr>
          <p:cNvSpPr/>
          <p:nvPr/>
        </p:nvSpPr>
        <p:spPr>
          <a:xfrm>
            <a:off x="5412289" y="659664"/>
            <a:ext cx="1666473" cy="433215"/>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704" dirty="0">
                <a:solidFill>
                  <a:schemeClr val="tx1"/>
                </a:solidFill>
              </a:rPr>
              <a:t>Examples</a:t>
            </a:r>
          </a:p>
        </p:txBody>
      </p:sp>
      <p:sp>
        <p:nvSpPr>
          <p:cNvPr id="9" name="TextBox 8">
            <a:extLst>
              <a:ext uri="{FF2B5EF4-FFF2-40B4-BE49-F238E27FC236}">
                <a16:creationId xmlns:a16="http://schemas.microsoft.com/office/drawing/2014/main" id="{AC515E8F-8FA7-4CCB-9C3C-F43B0A6CCEE2}"/>
              </a:ext>
            </a:extLst>
          </p:cNvPr>
          <p:cNvSpPr txBox="1"/>
          <p:nvPr/>
        </p:nvSpPr>
        <p:spPr>
          <a:xfrm>
            <a:off x="179135" y="1150290"/>
            <a:ext cx="6641375" cy="369332"/>
          </a:xfrm>
          <a:prstGeom prst="rect">
            <a:avLst/>
          </a:prstGeom>
          <a:solidFill>
            <a:schemeClr val="accent3">
              <a:lumMod val="85000"/>
            </a:schemeClr>
          </a:solidFill>
        </p:spPr>
        <p:txBody>
          <a:bodyPr wrap="square" rtlCol="0">
            <a:spAutoFit/>
          </a:bodyPr>
          <a:lstStyle/>
          <a:p>
            <a:r>
              <a:rPr lang="en-GB" dirty="0">
                <a:solidFill>
                  <a:srgbClr val="FF0000"/>
                </a:solidFill>
              </a:rPr>
              <a:t>AMELIA EARHART, </a:t>
            </a:r>
            <a:r>
              <a:rPr lang="en-GB" u="sng" dirty="0">
                <a:solidFill>
                  <a:srgbClr val="FF0000"/>
                </a:solidFill>
              </a:rPr>
              <a:t>A WOMAN WITHOUT LIMITS</a:t>
            </a:r>
          </a:p>
        </p:txBody>
      </p:sp>
      <p:sp>
        <p:nvSpPr>
          <p:cNvPr id="6" name="TextBox 5">
            <a:extLst>
              <a:ext uri="{FF2B5EF4-FFF2-40B4-BE49-F238E27FC236}">
                <a16:creationId xmlns:a16="http://schemas.microsoft.com/office/drawing/2014/main" id="{124DE6BF-4983-43E7-8C27-55DCA8D6B256}"/>
              </a:ext>
            </a:extLst>
          </p:cNvPr>
          <p:cNvSpPr txBox="1"/>
          <p:nvPr/>
        </p:nvSpPr>
        <p:spPr>
          <a:xfrm>
            <a:off x="7410048" y="2878801"/>
            <a:ext cx="1666473" cy="2308324"/>
          </a:xfrm>
          <a:prstGeom prst="rect">
            <a:avLst/>
          </a:prstGeom>
          <a:noFill/>
        </p:spPr>
        <p:txBody>
          <a:bodyPr wrap="square" rtlCol="0">
            <a:spAutoFit/>
          </a:bodyPr>
          <a:lstStyle/>
          <a:p>
            <a:r>
              <a:rPr lang="en-GB" dirty="0">
                <a:solidFill>
                  <a:schemeClr val="bg2"/>
                </a:solidFill>
              </a:rPr>
              <a:t>Noun phrases in apposition are a useful way of providing information quickly and  succinctly. </a:t>
            </a:r>
          </a:p>
        </p:txBody>
      </p:sp>
      <p:sp>
        <p:nvSpPr>
          <p:cNvPr id="12" name="TextBox 11">
            <a:extLst>
              <a:ext uri="{FF2B5EF4-FFF2-40B4-BE49-F238E27FC236}">
                <a16:creationId xmlns:a16="http://schemas.microsoft.com/office/drawing/2014/main" id="{0A553645-62D4-41CF-853B-4F28634CE67B}"/>
              </a:ext>
            </a:extLst>
          </p:cNvPr>
          <p:cNvSpPr txBox="1"/>
          <p:nvPr/>
        </p:nvSpPr>
        <p:spPr>
          <a:xfrm>
            <a:off x="193898" y="1632537"/>
            <a:ext cx="6827605" cy="646331"/>
          </a:xfrm>
          <a:prstGeom prst="rect">
            <a:avLst/>
          </a:prstGeom>
          <a:solidFill>
            <a:schemeClr val="accent3">
              <a:lumMod val="85000"/>
            </a:schemeClr>
          </a:solidFill>
        </p:spPr>
        <p:txBody>
          <a:bodyPr wrap="square" rtlCol="0">
            <a:spAutoFit/>
          </a:bodyPr>
          <a:lstStyle/>
          <a:p>
            <a:r>
              <a:rPr lang="en-GB" dirty="0"/>
              <a:t>She was so determined to learn that she tracked down </a:t>
            </a:r>
            <a:r>
              <a:rPr lang="en-GB" dirty="0">
                <a:solidFill>
                  <a:srgbClr val="FF0000"/>
                </a:solidFill>
              </a:rPr>
              <a:t>one of the best aviators of the day, </a:t>
            </a:r>
            <a:r>
              <a:rPr lang="en-GB" u="sng" dirty="0">
                <a:solidFill>
                  <a:srgbClr val="FF0000"/>
                </a:solidFill>
              </a:rPr>
              <a:t>Neta Snook</a:t>
            </a:r>
            <a:r>
              <a:rPr lang="en-GB" dirty="0">
                <a:solidFill>
                  <a:srgbClr val="FF0000"/>
                </a:solidFill>
              </a:rPr>
              <a:t>, </a:t>
            </a:r>
            <a:r>
              <a:rPr lang="en-GB" dirty="0"/>
              <a:t>and begged her for lessons.</a:t>
            </a:r>
          </a:p>
        </p:txBody>
      </p:sp>
      <p:sp>
        <p:nvSpPr>
          <p:cNvPr id="13" name="TextBox 12">
            <a:extLst>
              <a:ext uri="{FF2B5EF4-FFF2-40B4-BE49-F238E27FC236}">
                <a16:creationId xmlns:a16="http://schemas.microsoft.com/office/drawing/2014/main" id="{CCCC8562-F36D-4B29-988E-C4B341EEF586}"/>
              </a:ext>
            </a:extLst>
          </p:cNvPr>
          <p:cNvSpPr txBox="1"/>
          <p:nvPr/>
        </p:nvSpPr>
        <p:spPr>
          <a:xfrm>
            <a:off x="113160" y="2436224"/>
            <a:ext cx="7154428" cy="369332"/>
          </a:xfrm>
          <a:prstGeom prst="rect">
            <a:avLst/>
          </a:prstGeom>
          <a:solidFill>
            <a:schemeClr val="accent3">
              <a:lumMod val="85000"/>
            </a:schemeClr>
          </a:solidFill>
        </p:spPr>
        <p:txBody>
          <a:bodyPr wrap="square" rtlCol="0">
            <a:spAutoFit/>
          </a:bodyPr>
          <a:lstStyle/>
          <a:p>
            <a:r>
              <a:rPr lang="en-GB" dirty="0"/>
              <a:t>She nicknamed </a:t>
            </a:r>
            <a:r>
              <a:rPr lang="en-GB" dirty="0">
                <a:solidFill>
                  <a:srgbClr val="FF0000"/>
                </a:solidFill>
              </a:rPr>
              <a:t>that first plane, </a:t>
            </a:r>
            <a:r>
              <a:rPr lang="en-GB" u="sng" dirty="0">
                <a:solidFill>
                  <a:srgbClr val="FF0000"/>
                </a:solidFill>
              </a:rPr>
              <a:t>a bright yellow biplane</a:t>
            </a:r>
            <a:r>
              <a:rPr lang="en-GB" dirty="0">
                <a:solidFill>
                  <a:srgbClr val="FF0000"/>
                </a:solidFill>
              </a:rPr>
              <a:t>, </a:t>
            </a:r>
            <a:r>
              <a:rPr lang="en-GB" dirty="0"/>
              <a:t>‘The Canary’.</a:t>
            </a:r>
          </a:p>
        </p:txBody>
      </p:sp>
      <p:sp>
        <p:nvSpPr>
          <p:cNvPr id="14" name="TextBox 13">
            <a:extLst>
              <a:ext uri="{FF2B5EF4-FFF2-40B4-BE49-F238E27FC236}">
                <a16:creationId xmlns:a16="http://schemas.microsoft.com/office/drawing/2014/main" id="{FE7D8374-1695-4C7C-B137-4539EC8B436B}"/>
              </a:ext>
            </a:extLst>
          </p:cNvPr>
          <p:cNvSpPr txBox="1"/>
          <p:nvPr/>
        </p:nvSpPr>
        <p:spPr>
          <a:xfrm>
            <a:off x="154768" y="3891945"/>
            <a:ext cx="7112820" cy="1200329"/>
          </a:xfrm>
          <a:prstGeom prst="rect">
            <a:avLst/>
          </a:prstGeom>
          <a:noFill/>
        </p:spPr>
        <p:txBody>
          <a:bodyPr wrap="square" rtlCol="0">
            <a:spAutoFit/>
          </a:bodyPr>
          <a:lstStyle/>
          <a:p>
            <a:r>
              <a:rPr lang="en-GB" dirty="0"/>
              <a:t>In these examples </a:t>
            </a:r>
            <a:r>
              <a:rPr lang="en-GB" dirty="0">
                <a:solidFill>
                  <a:srgbClr val="FF0000"/>
                </a:solidFill>
              </a:rPr>
              <a:t>one noun phrase </a:t>
            </a:r>
            <a:r>
              <a:rPr lang="en-GB" dirty="0"/>
              <a:t>is directly followed by a </a:t>
            </a:r>
            <a:r>
              <a:rPr lang="en-GB" u="sng" dirty="0">
                <a:solidFill>
                  <a:srgbClr val="FF0000"/>
                </a:solidFill>
              </a:rPr>
              <a:t>second noun phrase </a:t>
            </a:r>
            <a:r>
              <a:rPr lang="en-GB" dirty="0"/>
              <a:t>that adds a closely-related detail or explanation. This linking together is called ‘apposition’.</a:t>
            </a:r>
          </a:p>
          <a:p>
            <a:pPr marL="285750" indent="-285750">
              <a:buFont typeface="Arial" panose="020B0604020202020204" pitchFamily="34" charset="0"/>
              <a:buChar char="•"/>
            </a:pPr>
            <a:r>
              <a:rPr lang="en-GB" dirty="0"/>
              <a:t>How are commas used in these examples?</a:t>
            </a:r>
          </a:p>
        </p:txBody>
      </p:sp>
      <p:sp>
        <p:nvSpPr>
          <p:cNvPr id="17" name="TextBox 16">
            <a:extLst>
              <a:ext uri="{FF2B5EF4-FFF2-40B4-BE49-F238E27FC236}">
                <a16:creationId xmlns:a16="http://schemas.microsoft.com/office/drawing/2014/main" id="{65549403-B5CB-4BF2-BD93-907A968A37DD}"/>
              </a:ext>
            </a:extLst>
          </p:cNvPr>
          <p:cNvSpPr txBox="1"/>
          <p:nvPr/>
        </p:nvSpPr>
        <p:spPr>
          <a:xfrm>
            <a:off x="144504" y="2951299"/>
            <a:ext cx="7154428" cy="923330"/>
          </a:xfrm>
          <a:prstGeom prst="rect">
            <a:avLst/>
          </a:prstGeom>
          <a:solidFill>
            <a:schemeClr val="accent3">
              <a:lumMod val="85000"/>
            </a:schemeClr>
          </a:solidFill>
        </p:spPr>
        <p:txBody>
          <a:bodyPr wrap="square" rtlCol="0">
            <a:spAutoFit/>
          </a:bodyPr>
          <a:lstStyle/>
          <a:p>
            <a:r>
              <a:rPr lang="en-GB" dirty="0"/>
              <a:t>When she turned 40, she set her mind on a final goal: to become the first woman to circumnavigate the globe by aircraft…She had </a:t>
            </a:r>
            <a:r>
              <a:rPr lang="en-GB" dirty="0">
                <a:solidFill>
                  <a:srgbClr val="FF0000"/>
                </a:solidFill>
              </a:rPr>
              <a:t>a navigator, </a:t>
            </a:r>
            <a:r>
              <a:rPr lang="en-GB" u="sng" dirty="0">
                <a:solidFill>
                  <a:srgbClr val="FF0000"/>
                </a:solidFill>
              </a:rPr>
              <a:t>Fred Noonan</a:t>
            </a:r>
            <a:r>
              <a:rPr lang="en-GB" dirty="0">
                <a:solidFill>
                  <a:srgbClr val="FF0000"/>
                </a:solidFill>
              </a:rPr>
              <a:t>, </a:t>
            </a:r>
            <a:r>
              <a:rPr lang="en-GB" dirty="0"/>
              <a:t>with her…</a:t>
            </a:r>
          </a:p>
        </p:txBody>
      </p:sp>
      <p:sp>
        <p:nvSpPr>
          <p:cNvPr id="19" name="Rounded Rectangle 9">
            <a:extLst>
              <a:ext uri="{FF2B5EF4-FFF2-40B4-BE49-F238E27FC236}">
                <a16:creationId xmlns:a16="http://schemas.microsoft.com/office/drawing/2014/main" id="{25E9850B-7837-4851-A8D8-F6DD252D757E}"/>
              </a:ext>
            </a:extLst>
          </p:cNvPr>
          <p:cNvSpPr/>
          <p:nvPr/>
        </p:nvSpPr>
        <p:spPr>
          <a:xfrm>
            <a:off x="7410048" y="2376650"/>
            <a:ext cx="1666473" cy="433215"/>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704" dirty="0">
                <a:solidFill>
                  <a:schemeClr val="tx1"/>
                </a:solidFill>
              </a:rPr>
              <a:t>Links</a:t>
            </a:r>
          </a:p>
        </p:txBody>
      </p:sp>
      <p:sp>
        <p:nvSpPr>
          <p:cNvPr id="22" name="TextBox 21">
            <a:extLst>
              <a:ext uri="{FF2B5EF4-FFF2-40B4-BE49-F238E27FC236}">
                <a16:creationId xmlns:a16="http://schemas.microsoft.com/office/drawing/2014/main" id="{186B09E0-59F1-443F-8C86-711F0E65A838}"/>
              </a:ext>
            </a:extLst>
          </p:cNvPr>
          <p:cNvSpPr txBox="1"/>
          <p:nvPr/>
        </p:nvSpPr>
        <p:spPr>
          <a:xfrm>
            <a:off x="113160" y="5225463"/>
            <a:ext cx="8922513" cy="1477328"/>
          </a:xfrm>
          <a:prstGeom prst="rect">
            <a:avLst/>
          </a:prstGeom>
          <a:solidFill>
            <a:srgbClr val="D5EFFF"/>
          </a:solidFill>
        </p:spPr>
        <p:txBody>
          <a:bodyPr wrap="square" rtlCol="0">
            <a:spAutoFit/>
          </a:bodyPr>
          <a:lstStyle/>
          <a:p>
            <a:r>
              <a:rPr lang="en-GB" dirty="0"/>
              <a:t>Try your own sentences that provide information about Amelia’s early career quickly and succinctly by using noun phrases in apposition. You can use ideas from the examples above, and from the information you’ve read. For example:</a:t>
            </a:r>
          </a:p>
          <a:p>
            <a:r>
              <a:rPr lang="en-GB" i="1" dirty="0">
                <a:solidFill>
                  <a:srgbClr val="FF0000"/>
                </a:solidFill>
              </a:rPr>
              <a:t>Neta Snook, </a:t>
            </a:r>
            <a:r>
              <a:rPr lang="en-GB" i="1" u="sng" dirty="0">
                <a:solidFill>
                  <a:srgbClr val="FF0000"/>
                </a:solidFill>
              </a:rPr>
              <a:t>an experienced aviator</a:t>
            </a:r>
            <a:r>
              <a:rPr lang="en-GB" i="1" dirty="0">
                <a:solidFill>
                  <a:srgbClr val="FF0000"/>
                </a:solidFill>
              </a:rPr>
              <a:t>, </a:t>
            </a:r>
            <a:r>
              <a:rPr lang="en-GB" i="1" dirty="0"/>
              <a:t>taught Amelia to fly.</a:t>
            </a:r>
          </a:p>
          <a:p>
            <a:r>
              <a:rPr lang="en-GB" i="1" dirty="0"/>
              <a:t>In 1932, Amelia embarked on </a:t>
            </a:r>
            <a:r>
              <a:rPr lang="en-GB" i="1" dirty="0">
                <a:solidFill>
                  <a:srgbClr val="FF0000"/>
                </a:solidFill>
              </a:rPr>
              <a:t>her longest journey yet, </a:t>
            </a:r>
            <a:r>
              <a:rPr lang="en-GB" i="1" u="sng" dirty="0">
                <a:solidFill>
                  <a:srgbClr val="FF0000"/>
                </a:solidFill>
              </a:rPr>
              <a:t>a solo flight across the Atlantic</a:t>
            </a:r>
            <a:r>
              <a:rPr lang="en-GB" i="1" dirty="0">
                <a:solidFill>
                  <a:srgbClr val="FF0000"/>
                </a:solidFill>
              </a:rPr>
              <a:t>.</a:t>
            </a:r>
          </a:p>
        </p:txBody>
      </p:sp>
    </p:spTree>
    <p:extLst>
      <p:ext uri="{BB962C8B-B14F-4D97-AF65-F5344CB8AC3E}">
        <p14:creationId xmlns:p14="http://schemas.microsoft.com/office/powerpoint/2010/main" val="2099440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18" y="73998"/>
            <a:ext cx="6264696" cy="1342562"/>
          </a:xfrm>
        </p:spPr>
        <p:txBody>
          <a:bodyPr>
            <a:normAutofit/>
          </a:bodyPr>
          <a:lstStyle/>
          <a:p>
            <a:r>
              <a:rPr lang="en-GB" sz="3600"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Noticing details in a text</a:t>
            </a:r>
          </a:p>
        </p:txBody>
      </p:sp>
      <p:sp>
        <p:nvSpPr>
          <p:cNvPr id="3" name="Content Placeholder 2"/>
          <p:cNvSpPr>
            <a:spLocks noGrp="1"/>
          </p:cNvSpPr>
          <p:nvPr>
            <p:ph sz="quarter" idx="1"/>
          </p:nvPr>
        </p:nvSpPr>
        <p:spPr>
          <a:xfrm>
            <a:off x="211088" y="1946365"/>
            <a:ext cx="8465368" cy="4781128"/>
          </a:xfrm>
        </p:spPr>
        <p:txBody>
          <a:bodyPr>
            <a:normAutofit/>
          </a:bodyPr>
          <a:lstStyle/>
          <a:p>
            <a:pPr marL="0" indent="0">
              <a:buNone/>
            </a:pPr>
            <a:r>
              <a:rPr lang="en-GB" sz="1800" dirty="0">
                <a:solidFill>
                  <a:srgbClr val="FF0000"/>
                </a:solidFill>
                <a:cs typeface="Arial" panose="020B0604020202020204" pitchFamily="34" charset="0"/>
              </a:rPr>
              <a:t>.                                                                </a:t>
            </a:r>
            <a:endParaRPr lang="en-GB" dirty="0">
              <a:latin typeface="Calibri" pitchFamily="34" charset="0"/>
              <a:cs typeface="Calibri" pitchFamily="34" charset="0"/>
            </a:endParaRPr>
          </a:p>
          <a:p>
            <a:pPr marL="0" indent="0">
              <a:buNone/>
            </a:pPr>
            <a:endParaRPr lang="en-GB" dirty="0">
              <a:latin typeface="Calibri" pitchFamily="34" charset="0"/>
              <a:cs typeface="Calibri" pitchFamily="34" charset="0"/>
            </a:endParaRPr>
          </a:p>
          <a:p>
            <a:pPr marL="0" indent="0">
              <a:buNone/>
            </a:pPr>
            <a:endParaRPr lang="en-GB" dirty="0">
              <a:latin typeface="Calibri" pitchFamily="34" charset="0"/>
              <a:cs typeface="Calibri" pitchFamily="34" charset="0"/>
            </a:endParaRPr>
          </a:p>
        </p:txBody>
      </p:sp>
      <p:pic>
        <p:nvPicPr>
          <p:cNvPr id="7" name="Picture 6">
            <a:extLst>
              <a:ext uri="{FF2B5EF4-FFF2-40B4-BE49-F238E27FC236}">
                <a16:creationId xmlns:a16="http://schemas.microsoft.com/office/drawing/2014/main" id="{63EB27A1-E5D0-428D-A9F5-14F186E5367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7380325" y="73998"/>
            <a:ext cx="1725922" cy="2233716"/>
          </a:xfrm>
          <a:prstGeom prst="rect">
            <a:avLst/>
          </a:prstGeom>
        </p:spPr>
      </p:pic>
      <p:sp>
        <p:nvSpPr>
          <p:cNvPr id="5" name="Rounded Rectangle 9">
            <a:extLst>
              <a:ext uri="{FF2B5EF4-FFF2-40B4-BE49-F238E27FC236}">
                <a16:creationId xmlns:a16="http://schemas.microsoft.com/office/drawing/2014/main" id="{5EEC828E-81AD-4CDE-99AB-CBAFC82C8DA5}"/>
              </a:ext>
            </a:extLst>
          </p:cNvPr>
          <p:cNvSpPr/>
          <p:nvPr/>
        </p:nvSpPr>
        <p:spPr>
          <a:xfrm>
            <a:off x="5412289" y="659664"/>
            <a:ext cx="1666473" cy="433215"/>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704" dirty="0">
                <a:solidFill>
                  <a:schemeClr val="tx1"/>
                </a:solidFill>
              </a:rPr>
              <a:t>Examples</a:t>
            </a:r>
          </a:p>
        </p:txBody>
      </p:sp>
      <p:sp>
        <p:nvSpPr>
          <p:cNvPr id="6" name="TextBox 5">
            <a:extLst>
              <a:ext uri="{FF2B5EF4-FFF2-40B4-BE49-F238E27FC236}">
                <a16:creationId xmlns:a16="http://schemas.microsoft.com/office/drawing/2014/main" id="{124DE6BF-4983-43E7-8C27-55DCA8D6B256}"/>
              </a:ext>
            </a:extLst>
          </p:cNvPr>
          <p:cNvSpPr txBox="1"/>
          <p:nvPr/>
        </p:nvSpPr>
        <p:spPr>
          <a:xfrm>
            <a:off x="7566555" y="2416820"/>
            <a:ext cx="1408867" cy="2308324"/>
          </a:xfrm>
          <a:prstGeom prst="rect">
            <a:avLst/>
          </a:prstGeom>
          <a:noFill/>
        </p:spPr>
        <p:txBody>
          <a:bodyPr wrap="square" rtlCol="0">
            <a:spAutoFit/>
          </a:bodyPr>
          <a:lstStyle/>
          <a:p>
            <a:r>
              <a:rPr lang="en-GB" sz="1600" dirty="0">
                <a:solidFill>
                  <a:schemeClr val="bg2"/>
                </a:solidFill>
              </a:rPr>
              <a:t>Noun phrases in apposition are a useful way of providing information quickly and  succinctly. </a:t>
            </a:r>
          </a:p>
        </p:txBody>
      </p:sp>
      <p:pic>
        <p:nvPicPr>
          <p:cNvPr id="11" name="Picture 10" descr="A close up of a newspaper&#10;&#10;Description automatically generated">
            <a:extLst>
              <a:ext uri="{FF2B5EF4-FFF2-40B4-BE49-F238E27FC236}">
                <a16:creationId xmlns:a16="http://schemas.microsoft.com/office/drawing/2014/main" id="{A94575B6-130E-4C21-8624-F8E49855E1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1088" y="4806865"/>
            <a:ext cx="3574025" cy="1946722"/>
          </a:xfrm>
          <a:prstGeom prst="rect">
            <a:avLst/>
          </a:prstGeom>
        </p:spPr>
      </p:pic>
      <p:sp>
        <p:nvSpPr>
          <p:cNvPr id="14" name="TextBox 13">
            <a:extLst>
              <a:ext uri="{FF2B5EF4-FFF2-40B4-BE49-F238E27FC236}">
                <a16:creationId xmlns:a16="http://schemas.microsoft.com/office/drawing/2014/main" id="{FE7D8374-1695-4C7C-B137-4539EC8B436B}"/>
              </a:ext>
            </a:extLst>
          </p:cNvPr>
          <p:cNvSpPr txBox="1"/>
          <p:nvPr/>
        </p:nvSpPr>
        <p:spPr>
          <a:xfrm>
            <a:off x="168577" y="3751785"/>
            <a:ext cx="7154427" cy="923330"/>
          </a:xfrm>
          <a:prstGeom prst="rect">
            <a:avLst/>
          </a:prstGeom>
          <a:noFill/>
        </p:spPr>
        <p:txBody>
          <a:bodyPr wrap="square" rtlCol="0">
            <a:spAutoFit/>
          </a:bodyPr>
          <a:lstStyle/>
          <a:p>
            <a:r>
              <a:rPr lang="en-GB" dirty="0"/>
              <a:t>Examples from newspaper reports of the time:</a:t>
            </a:r>
          </a:p>
          <a:p>
            <a:r>
              <a:rPr lang="en-GB" i="1" dirty="0">
                <a:solidFill>
                  <a:srgbClr val="FF0000"/>
                </a:solidFill>
              </a:rPr>
              <a:t>The US aviatrix, </a:t>
            </a:r>
            <a:r>
              <a:rPr lang="en-GB" i="1" u="sng" dirty="0">
                <a:solidFill>
                  <a:srgbClr val="FF0000"/>
                </a:solidFill>
              </a:rPr>
              <a:t>Mrs Amelia Earhart</a:t>
            </a:r>
          </a:p>
          <a:p>
            <a:r>
              <a:rPr lang="en-GB" i="1" dirty="0">
                <a:solidFill>
                  <a:srgbClr val="FF0000"/>
                </a:solidFill>
              </a:rPr>
              <a:t>Mrs Amelia Earhart Putnam, </a:t>
            </a:r>
            <a:r>
              <a:rPr lang="en-GB" i="1" u="sng" dirty="0">
                <a:solidFill>
                  <a:srgbClr val="FF0000"/>
                </a:solidFill>
              </a:rPr>
              <a:t>first woman to fly the Atlantic</a:t>
            </a:r>
          </a:p>
        </p:txBody>
      </p:sp>
      <p:sp>
        <p:nvSpPr>
          <p:cNvPr id="15" name="TextBox 14">
            <a:extLst>
              <a:ext uri="{FF2B5EF4-FFF2-40B4-BE49-F238E27FC236}">
                <a16:creationId xmlns:a16="http://schemas.microsoft.com/office/drawing/2014/main" id="{9CBFCC98-98A0-48D7-B86C-43CAF1D4C749}"/>
              </a:ext>
            </a:extLst>
          </p:cNvPr>
          <p:cNvSpPr txBox="1"/>
          <p:nvPr/>
        </p:nvSpPr>
        <p:spPr>
          <a:xfrm>
            <a:off x="147617" y="1203576"/>
            <a:ext cx="6936710" cy="646331"/>
          </a:xfrm>
          <a:prstGeom prst="rect">
            <a:avLst/>
          </a:prstGeom>
          <a:solidFill>
            <a:schemeClr val="accent2">
              <a:lumMod val="40000"/>
              <a:lumOff val="60000"/>
            </a:schemeClr>
          </a:solidFill>
        </p:spPr>
        <p:txBody>
          <a:bodyPr wrap="square" rtlCol="0">
            <a:spAutoFit/>
          </a:bodyPr>
          <a:lstStyle/>
          <a:p>
            <a:r>
              <a:rPr lang="en-GB" dirty="0"/>
              <a:t>On 2</a:t>
            </a:r>
            <a:r>
              <a:rPr lang="en-GB" baseline="30000" dirty="0"/>
              <a:t>nd</a:t>
            </a:r>
            <a:r>
              <a:rPr lang="en-GB" dirty="0"/>
              <a:t> July, 1937, Earhart and Noonan took off from </a:t>
            </a:r>
            <a:r>
              <a:rPr lang="en-GB" dirty="0" err="1">
                <a:solidFill>
                  <a:srgbClr val="FF0000"/>
                </a:solidFill>
              </a:rPr>
              <a:t>Lae</a:t>
            </a:r>
            <a:r>
              <a:rPr lang="en-GB" dirty="0">
                <a:solidFill>
                  <a:srgbClr val="FF0000"/>
                </a:solidFill>
              </a:rPr>
              <a:t>, </a:t>
            </a:r>
            <a:r>
              <a:rPr lang="en-GB" u="sng" dirty="0">
                <a:solidFill>
                  <a:srgbClr val="FF0000"/>
                </a:solidFill>
              </a:rPr>
              <a:t>a town on Papua New Guinea in the Pacific Ocean</a:t>
            </a:r>
            <a:r>
              <a:rPr lang="en-GB" dirty="0"/>
              <a:t>. </a:t>
            </a:r>
          </a:p>
        </p:txBody>
      </p:sp>
      <p:sp>
        <p:nvSpPr>
          <p:cNvPr id="16" name="TextBox 15">
            <a:extLst>
              <a:ext uri="{FF2B5EF4-FFF2-40B4-BE49-F238E27FC236}">
                <a16:creationId xmlns:a16="http://schemas.microsoft.com/office/drawing/2014/main" id="{981F8329-A9B4-40FD-B6C4-8FBCE5997E59}"/>
              </a:ext>
            </a:extLst>
          </p:cNvPr>
          <p:cNvSpPr txBox="1"/>
          <p:nvPr/>
        </p:nvSpPr>
        <p:spPr>
          <a:xfrm>
            <a:off x="147617" y="1983442"/>
            <a:ext cx="7154428" cy="646331"/>
          </a:xfrm>
          <a:prstGeom prst="rect">
            <a:avLst/>
          </a:prstGeom>
          <a:solidFill>
            <a:schemeClr val="accent3">
              <a:lumMod val="85000"/>
            </a:schemeClr>
          </a:solidFill>
        </p:spPr>
        <p:txBody>
          <a:bodyPr wrap="square" rtlCol="0">
            <a:spAutoFit/>
          </a:bodyPr>
          <a:lstStyle/>
          <a:p>
            <a:r>
              <a:rPr lang="en-GB" dirty="0"/>
              <a:t>They were aiming for </a:t>
            </a:r>
            <a:r>
              <a:rPr lang="en-GB" dirty="0">
                <a:solidFill>
                  <a:srgbClr val="FF0000"/>
                </a:solidFill>
              </a:rPr>
              <a:t>Howland Island, </a:t>
            </a:r>
            <a:r>
              <a:rPr lang="en-GB" u="sng" dirty="0">
                <a:solidFill>
                  <a:srgbClr val="FF0000"/>
                </a:solidFill>
              </a:rPr>
              <a:t>a small spit of land over 4,000 km away</a:t>
            </a:r>
            <a:r>
              <a:rPr lang="en-GB" dirty="0"/>
              <a:t>. </a:t>
            </a:r>
          </a:p>
        </p:txBody>
      </p:sp>
      <p:sp>
        <p:nvSpPr>
          <p:cNvPr id="17" name="TextBox 16">
            <a:extLst>
              <a:ext uri="{FF2B5EF4-FFF2-40B4-BE49-F238E27FC236}">
                <a16:creationId xmlns:a16="http://schemas.microsoft.com/office/drawing/2014/main" id="{9AEB36C0-81EB-4AD5-80ED-87297F17E043}"/>
              </a:ext>
            </a:extLst>
          </p:cNvPr>
          <p:cNvSpPr txBox="1"/>
          <p:nvPr/>
        </p:nvSpPr>
        <p:spPr>
          <a:xfrm>
            <a:off x="168577" y="2760331"/>
            <a:ext cx="7154428" cy="923330"/>
          </a:xfrm>
          <a:prstGeom prst="rect">
            <a:avLst/>
          </a:prstGeom>
          <a:solidFill>
            <a:schemeClr val="accent3">
              <a:lumMod val="85000"/>
            </a:schemeClr>
          </a:solidFill>
        </p:spPr>
        <p:txBody>
          <a:bodyPr wrap="square" rtlCol="0">
            <a:spAutoFit/>
          </a:bodyPr>
          <a:lstStyle/>
          <a:p>
            <a:r>
              <a:rPr lang="en-GB" dirty="0"/>
              <a:t>…the plane was never heard from or seen again. But Earhart was one of the most famous women in the world and </a:t>
            </a:r>
            <a:r>
              <a:rPr lang="en-GB" dirty="0">
                <a:solidFill>
                  <a:srgbClr val="FF0000"/>
                </a:solidFill>
              </a:rPr>
              <a:t>the US President, </a:t>
            </a:r>
            <a:r>
              <a:rPr lang="en-GB" u="sng" dirty="0">
                <a:solidFill>
                  <a:srgbClr val="FF0000"/>
                </a:solidFill>
              </a:rPr>
              <a:t>Franklin D. Roosevelt</a:t>
            </a:r>
            <a:r>
              <a:rPr lang="en-GB" dirty="0">
                <a:solidFill>
                  <a:srgbClr val="FF0000"/>
                </a:solidFill>
              </a:rPr>
              <a:t>, </a:t>
            </a:r>
            <a:r>
              <a:rPr lang="en-GB" dirty="0"/>
              <a:t>wasn’t going to let her vanish.</a:t>
            </a:r>
          </a:p>
        </p:txBody>
      </p:sp>
      <p:sp>
        <p:nvSpPr>
          <p:cNvPr id="4" name="TextBox 3">
            <a:extLst>
              <a:ext uri="{FF2B5EF4-FFF2-40B4-BE49-F238E27FC236}">
                <a16:creationId xmlns:a16="http://schemas.microsoft.com/office/drawing/2014/main" id="{E7B5E6BB-BFD5-43F2-B095-151A0199F449}"/>
              </a:ext>
            </a:extLst>
          </p:cNvPr>
          <p:cNvSpPr txBox="1"/>
          <p:nvPr/>
        </p:nvSpPr>
        <p:spPr>
          <a:xfrm>
            <a:off x="3909038" y="4806865"/>
            <a:ext cx="5096080" cy="2031325"/>
          </a:xfrm>
          <a:prstGeom prst="rect">
            <a:avLst/>
          </a:prstGeom>
          <a:solidFill>
            <a:srgbClr val="D5EFFF"/>
          </a:solidFill>
        </p:spPr>
        <p:txBody>
          <a:bodyPr wrap="square" rtlCol="0">
            <a:spAutoFit/>
          </a:bodyPr>
          <a:lstStyle/>
          <a:p>
            <a:r>
              <a:rPr lang="en-GB" dirty="0"/>
              <a:t>Try your own sentences that provide information quickly and succinctly by using noun phrases in apposition. How might you report Amelia Earhart’s final journey? An example:</a:t>
            </a:r>
          </a:p>
          <a:p>
            <a:r>
              <a:rPr lang="en-GB" dirty="0"/>
              <a:t>The plane navigated by </a:t>
            </a:r>
            <a:r>
              <a:rPr lang="en-GB" dirty="0">
                <a:solidFill>
                  <a:srgbClr val="FF0000"/>
                </a:solidFill>
              </a:rPr>
              <a:t>Amelia Earhart, </a:t>
            </a:r>
            <a:r>
              <a:rPr lang="en-GB" u="sng" dirty="0">
                <a:solidFill>
                  <a:srgbClr val="FF0000"/>
                </a:solidFill>
              </a:rPr>
              <a:t>the most famous female pilot in the world</a:t>
            </a:r>
            <a:r>
              <a:rPr lang="en-GB" u="sng" dirty="0"/>
              <a:t>, </a:t>
            </a:r>
            <a:r>
              <a:rPr lang="en-GB" dirty="0"/>
              <a:t>is missing somewhere in the Pacific Ocean.</a:t>
            </a:r>
          </a:p>
        </p:txBody>
      </p:sp>
    </p:spTree>
    <p:extLst>
      <p:ext uri="{BB962C8B-B14F-4D97-AF65-F5344CB8AC3E}">
        <p14:creationId xmlns:p14="http://schemas.microsoft.com/office/powerpoint/2010/main" val="2472535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118070" y="2408644"/>
            <a:ext cx="3012526" cy="4025420"/>
          </a:xfrm>
        </p:spPr>
        <p:txBody>
          <a:bodyPr>
            <a:normAutofit/>
          </a:bodyPr>
          <a:lstStyle/>
          <a:p>
            <a:pPr marL="0" indent="0">
              <a:buNone/>
            </a:pPr>
            <a:r>
              <a:rPr lang="en-GB" sz="1800" dirty="0">
                <a:solidFill>
                  <a:srgbClr val="FF0000"/>
                </a:solidFill>
                <a:cs typeface="Arial" panose="020B0604020202020204" pitchFamily="34" charset="0"/>
              </a:rPr>
              <a:t>.                                                                </a:t>
            </a:r>
            <a:endParaRPr lang="en-GB" dirty="0">
              <a:latin typeface="Calibri" pitchFamily="34" charset="0"/>
              <a:cs typeface="Calibri" pitchFamily="34" charset="0"/>
            </a:endParaRPr>
          </a:p>
          <a:p>
            <a:pPr marL="0" indent="0">
              <a:buNone/>
            </a:pPr>
            <a:endParaRPr lang="en-GB" dirty="0">
              <a:latin typeface="Calibri" pitchFamily="34" charset="0"/>
              <a:cs typeface="Calibri" pitchFamily="34" charset="0"/>
            </a:endParaRPr>
          </a:p>
          <a:p>
            <a:pPr marL="0" indent="0">
              <a:buNone/>
            </a:pPr>
            <a:endParaRPr lang="en-GB" dirty="0">
              <a:latin typeface="Calibri" pitchFamily="34" charset="0"/>
              <a:cs typeface="Calibri" pitchFamily="34" charset="0"/>
            </a:endParaRPr>
          </a:p>
        </p:txBody>
      </p:sp>
      <p:sp>
        <p:nvSpPr>
          <p:cNvPr id="6" name="TextBox 5">
            <a:extLst>
              <a:ext uri="{FF2B5EF4-FFF2-40B4-BE49-F238E27FC236}">
                <a16:creationId xmlns:a16="http://schemas.microsoft.com/office/drawing/2014/main" id="{124DE6BF-4983-43E7-8C27-55DCA8D6B256}"/>
              </a:ext>
            </a:extLst>
          </p:cNvPr>
          <p:cNvSpPr txBox="1"/>
          <p:nvPr/>
        </p:nvSpPr>
        <p:spPr>
          <a:xfrm>
            <a:off x="643448" y="431607"/>
            <a:ext cx="8086733" cy="769441"/>
          </a:xfrm>
          <a:prstGeom prst="rect">
            <a:avLst/>
          </a:prstGeom>
          <a:noFill/>
        </p:spPr>
        <p:txBody>
          <a:bodyPr wrap="square" rtlCol="0">
            <a:spAutoFit/>
          </a:bodyPr>
          <a:lstStyle/>
          <a:p>
            <a:r>
              <a:rPr lang="en-GB" sz="2200" dirty="0"/>
              <a:t>Your task is to write a 150-word profile of Amelia Earhart for a class display on Famous Explorers. </a:t>
            </a:r>
          </a:p>
        </p:txBody>
      </p:sp>
      <p:pic>
        <p:nvPicPr>
          <p:cNvPr id="4" name="Picture 3" descr="A group of people standing around a plane&#10;&#10;Description automatically generated">
            <a:extLst>
              <a:ext uri="{FF2B5EF4-FFF2-40B4-BE49-F238E27FC236}">
                <a16:creationId xmlns:a16="http://schemas.microsoft.com/office/drawing/2014/main" id="{540E4D0D-B90B-4602-83AD-AF137ED559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1526" y="1325168"/>
            <a:ext cx="3177094" cy="2166952"/>
          </a:xfrm>
          <a:prstGeom prst="rect">
            <a:avLst/>
          </a:prstGeom>
        </p:spPr>
      </p:pic>
      <p:sp>
        <p:nvSpPr>
          <p:cNvPr id="8" name="TextBox 7">
            <a:extLst>
              <a:ext uri="{FF2B5EF4-FFF2-40B4-BE49-F238E27FC236}">
                <a16:creationId xmlns:a16="http://schemas.microsoft.com/office/drawing/2014/main" id="{99B1F9FC-069B-425F-8501-E2E160469681}"/>
              </a:ext>
            </a:extLst>
          </p:cNvPr>
          <p:cNvSpPr txBox="1"/>
          <p:nvPr/>
        </p:nvSpPr>
        <p:spPr>
          <a:xfrm>
            <a:off x="3665245" y="1325168"/>
            <a:ext cx="5064936" cy="2308324"/>
          </a:xfrm>
          <a:prstGeom prst="rect">
            <a:avLst/>
          </a:prstGeom>
          <a:noFill/>
        </p:spPr>
        <p:txBody>
          <a:bodyPr wrap="square" rtlCol="0">
            <a:spAutoFit/>
          </a:bodyPr>
          <a:lstStyle/>
          <a:p>
            <a:r>
              <a:rPr lang="en-GB" dirty="0"/>
              <a:t>Decide a title for your profile that sums up why she is famous.</a:t>
            </a:r>
          </a:p>
          <a:p>
            <a:r>
              <a:rPr lang="en-GB" dirty="0"/>
              <a:t>Include the most important details of her flying career and make it clear why she is still remembered and admired today.</a:t>
            </a:r>
          </a:p>
          <a:p>
            <a:endParaRPr lang="en-GB" dirty="0"/>
          </a:p>
          <a:p>
            <a:r>
              <a:rPr lang="en-GB" dirty="0">
                <a:solidFill>
                  <a:srgbClr val="FF0000"/>
                </a:solidFill>
              </a:rPr>
              <a:t>How can you use noun phrases in apposition to provide information quickly and succinctly?</a:t>
            </a:r>
          </a:p>
        </p:txBody>
      </p:sp>
      <p:sp>
        <p:nvSpPr>
          <p:cNvPr id="2" name="TextBox 1">
            <a:extLst>
              <a:ext uri="{FF2B5EF4-FFF2-40B4-BE49-F238E27FC236}">
                <a16:creationId xmlns:a16="http://schemas.microsoft.com/office/drawing/2014/main" id="{5BAE413E-74BE-48F2-B7D5-500CC1D95D24}"/>
              </a:ext>
            </a:extLst>
          </p:cNvPr>
          <p:cNvSpPr txBox="1"/>
          <p:nvPr/>
        </p:nvSpPr>
        <p:spPr>
          <a:xfrm>
            <a:off x="157194" y="3728268"/>
            <a:ext cx="8829612" cy="2800767"/>
          </a:xfrm>
          <a:prstGeom prst="rect">
            <a:avLst/>
          </a:prstGeom>
          <a:noFill/>
        </p:spPr>
        <p:txBody>
          <a:bodyPr wrap="square" rtlCol="0">
            <a:spAutoFit/>
          </a:bodyPr>
          <a:lstStyle/>
          <a:p>
            <a:r>
              <a:rPr lang="en-GB" sz="1600" b="1" dirty="0"/>
              <a:t>Amelia Earhart, Queen of the Air</a:t>
            </a:r>
            <a:endParaRPr lang="en-GB" sz="1600" dirty="0"/>
          </a:p>
          <a:p>
            <a:r>
              <a:rPr lang="en-GB" sz="1600" dirty="0"/>
              <a:t>The pioneering US aviator, Amelia Earhart, made flying history in the 1930s, becoming the first woman to fly solo across the Atlantic and to attempt a circumnavigation of the globe by air. After lessons from Neta Snook, an experienced airwoman, Amelia quickly gained fame, breaking records for altitude and distance in her bright yellow biplane, ‘The Canary’. In 1932, she took just 15 hours to cross the Atlantic in a tiny single-engine wooden plane, her ‘Little Red Bus’. In 1937, Amelia and her navigator, Fred Noonan, flew from the US to Papua New Guinea, an island in the Pacific. But they never reached their next destination, Howland Island, 4000 km away. Despite a two-year search funded by the US President, Franklin D. Roosevelt, Amelia’s plane was never found. However, her legacy remains: Amelia Earhart, the most famous female pilot in the world.</a:t>
            </a:r>
          </a:p>
        </p:txBody>
      </p:sp>
    </p:spTree>
    <p:extLst>
      <p:ext uri="{BB962C8B-B14F-4D97-AF65-F5344CB8AC3E}">
        <p14:creationId xmlns:p14="http://schemas.microsoft.com/office/powerpoint/2010/main" val="4258192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118" y="0"/>
            <a:ext cx="8579296" cy="1371600"/>
          </a:xfrm>
        </p:spPr>
        <p:txBody>
          <a:bodyPr/>
          <a:lstStyle/>
          <a:p>
            <a:r>
              <a:rPr lang="en-GB" sz="3600" dirty="0">
                <a:effectLst>
                  <a:outerShdw blurRad="38100" dist="38100" dir="2700000" algn="tl">
                    <a:srgbClr val="000000">
                      <a:alpha val="43137"/>
                    </a:srgbClr>
                  </a:outerShdw>
                </a:effectLst>
              </a:rPr>
              <a:t>Verbalising the Grammar-Writing Link</a:t>
            </a:r>
          </a:p>
        </p:txBody>
      </p:sp>
      <p:sp>
        <p:nvSpPr>
          <p:cNvPr id="3" name="Content Placeholder 2"/>
          <p:cNvSpPr>
            <a:spLocks noGrp="1"/>
          </p:cNvSpPr>
          <p:nvPr>
            <p:ph idx="1"/>
          </p:nvPr>
        </p:nvSpPr>
        <p:spPr>
          <a:xfrm>
            <a:off x="575556" y="3429000"/>
            <a:ext cx="7992888" cy="3068960"/>
          </a:xfrm>
          <a:solidFill>
            <a:schemeClr val="accent6">
              <a:lumMod val="40000"/>
              <a:lumOff val="60000"/>
            </a:schemeClr>
          </a:solidFill>
          <a:ln>
            <a:solidFill>
              <a:schemeClr val="tx1"/>
            </a:solidFill>
          </a:ln>
        </p:spPr>
        <p:txBody>
          <a:bodyPr/>
          <a:lstStyle/>
          <a:p>
            <a:pPr marL="59357" indent="0">
              <a:lnSpc>
                <a:spcPts val="2400"/>
              </a:lnSpc>
              <a:spcBef>
                <a:spcPts val="0"/>
              </a:spcBef>
              <a:spcAft>
                <a:spcPts val="554"/>
              </a:spcAft>
              <a:buClrTx/>
              <a:buSzPct val="80000"/>
              <a:buNone/>
            </a:pPr>
            <a:r>
              <a:rPr lang="en-GB" sz="1800" u="sng" dirty="0"/>
              <a:t>Verbalisation to share with students:</a:t>
            </a:r>
          </a:p>
          <a:p>
            <a:pPr>
              <a:lnSpc>
                <a:spcPts val="2800"/>
              </a:lnSpc>
              <a:spcBef>
                <a:spcPts val="0"/>
              </a:spcBef>
            </a:pPr>
            <a:r>
              <a:rPr lang="en-GB" sz="1800" dirty="0"/>
              <a:t>When you are writing an information text, such as a biography of a famous person or a newspaper report, </a:t>
            </a:r>
            <a:r>
              <a:rPr lang="en-GB" sz="1800" dirty="0">
                <a:solidFill>
                  <a:srgbClr val="FF0000"/>
                </a:solidFill>
              </a:rPr>
              <a:t>you may need to summarise information quickly and succinctly. </a:t>
            </a:r>
          </a:p>
          <a:p>
            <a:pPr>
              <a:lnSpc>
                <a:spcPts val="2800"/>
              </a:lnSpc>
              <a:spcBef>
                <a:spcPts val="0"/>
              </a:spcBef>
            </a:pPr>
            <a:r>
              <a:rPr lang="en-GB" sz="1800" dirty="0"/>
              <a:t>One way of doing this is by using noun phrases in apposition, for example to provide succinct details about a person, place or event:</a:t>
            </a:r>
          </a:p>
          <a:p>
            <a:pPr marL="369286" lvl="1" indent="0">
              <a:spcBef>
                <a:spcPts val="0"/>
              </a:spcBef>
              <a:buNone/>
            </a:pPr>
            <a:r>
              <a:rPr lang="en-GB" sz="1600" i="1" dirty="0">
                <a:solidFill>
                  <a:srgbClr val="FF0000"/>
                </a:solidFill>
              </a:rPr>
              <a:t>Amelia Earhart, the Queen of the Air</a:t>
            </a:r>
            <a:r>
              <a:rPr lang="en-GB" sz="1600" i="1" dirty="0"/>
              <a:t>, was the first woman to fly solo across the Atlantic and attempt a circumnavigation of the globe by air.</a:t>
            </a:r>
          </a:p>
          <a:p>
            <a:pPr marL="59357" indent="0">
              <a:lnSpc>
                <a:spcPts val="2400"/>
              </a:lnSpc>
              <a:spcBef>
                <a:spcPts val="0"/>
              </a:spcBef>
              <a:spcAft>
                <a:spcPts val="554"/>
              </a:spcAft>
              <a:buClrTx/>
              <a:buSzPct val="80000"/>
              <a:buNone/>
            </a:pPr>
            <a:endParaRPr lang="en-GB" sz="1800" dirty="0"/>
          </a:p>
        </p:txBody>
      </p:sp>
      <p:sp>
        <p:nvSpPr>
          <p:cNvPr id="4" name="TextBox 3"/>
          <p:cNvSpPr txBox="1"/>
          <p:nvPr/>
        </p:nvSpPr>
        <p:spPr>
          <a:xfrm>
            <a:off x="575556" y="1268760"/>
            <a:ext cx="7992888" cy="1887696"/>
          </a:xfrm>
          <a:prstGeom prst="rect">
            <a:avLst/>
          </a:prstGeom>
          <a:noFill/>
          <a:ln>
            <a:solidFill>
              <a:schemeClr val="tx1"/>
            </a:solidFill>
          </a:ln>
        </p:spPr>
        <p:txBody>
          <a:bodyPr wrap="square" rtlCol="0">
            <a:spAutoFit/>
          </a:bodyPr>
          <a:lstStyle/>
          <a:p>
            <a:pPr>
              <a:lnSpc>
                <a:spcPts val="2800"/>
              </a:lnSpc>
            </a:pPr>
            <a:r>
              <a:rPr lang="en-GB" dirty="0"/>
              <a:t>A crucial element of the LEAD principles is helping writers to think explicitly (</a:t>
            </a:r>
            <a:r>
              <a:rPr lang="en-GB" dirty="0" err="1"/>
              <a:t>metalinguistically</a:t>
            </a:r>
            <a:r>
              <a:rPr lang="en-GB" dirty="0"/>
              <a:t>) about the choices they make.  As a teacher, you need to support this by being crystal clear yourself about how you verbalise the link between a grammar choice and its effect in a particular text/context.  Then express this in student-friendly language, as below.</a:t>
            </a:r>
          </a:p>
        </p:txBody>
      </p:sp>
    </p:spTree>
    <p:extLst>
      <p:ext uri="{BB962C8B-B14F-4D97-AF65-F5344CB8AC3E}">
        <p14:creationId xmlns:p14="http://schemas.microsoft.com/office/powerpoint/2010/main" val="3491462453"/>
      </p:ext>
    </p:extLst>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8885</TotalTime>
  <Words>2985</Words>
  <Application>Microsoft Office PowerPoint</Application>
  <PresentationFormat>On-screen Show (4:3)</PresentationFormat>
  <Paragraphs>148</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Arial Black</vt:lpstr>
      <vt:lpstr>Calibri</vt:lpstr>
      <vt:lpstr>Times New Roman</vt:lpstr>
      <vt:lpstr>Wingdings</vt:lpstr>
      <vt:lpstr>Pixel</vt:lpstr>
      <vt:lpstr>PowerPoint Presentation</vt:lpstr>
      <vt:lpstr>LEAD Principles</vt:lpstr>
      <vt:lpstr>Noticing details in a text</vt:lpstr>
      <vt:lpstr>PowerPoint Presentation</vt:lpstr>
      <vt:lpstr>PowerPoint Presentation</vt:lpstr>
      <vt:lpstr>Noticing details in a text</vt:lpstr>
      <vt:lpstr>Noticing details in a text</vt:lpstr>
      <vt:lpstr>PowerPoint Presentation</vt:lpstr>
      <vt:lpstr>Verbalising the Grammar-Writing Link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Myhill, Debra</dc:creator>
  <cp:lastModifiedBy>helen lines</cp:lastModifiedBy>
  <cp:revision>595</cp:revision>
  <cp:lastPrinted>2016-04-04T06:59:35Z</cp:lastPrinted>
  <dcterms:created xsi:type="dcterms:W3CDTF">2006-06-23T08:27:44Z</dcterms:created>
  <dcterms:modified xsi:type="dcterms:W3CDTF">2020-04-20T08:16:01Z</dcterms:modified>
</cp:coreProperties>
</file>