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9"/>
  </p:notesMasterIdLst>
  <p:handoutMasterIdLst>
    <p:handoutMasterId r:id="rId10"/>
  </p:handoutMasterIdLst>
  <p:sldIdLst>
    <p:sldId id="261" r:id="rId2"/>
    <p:sldId id="481" r:id="rId3"/>
    <p:sldId id="480" r:id="rId4"/>
    <p:sldId id="483" r:id="rId5"/>
    <p:sldId id="485" r:id="rId6"/>
    <p:sldId id="610" r:id="rId7"/>
    <p:sldId id="486" r:id="rId8"/>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F"/>
    <a:srgbClr val="D5EFFF"/>
    <a:srgbClr val="384A94"/>
    <a:srgbClr val="55C37A"/>
    <a:srgbClr val="FFFFCC"/>
    <a:srgbClr val="CCECFF"/>
    <a:srgbClr val="D5D5FF"/>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69072" autoAdjust="0"/>
  </p:normalViewPr>
  <p:slideViewPr>
    <p:cSldViewPr>
      <p:cViewPr varScale="1">
        <p:scale>
          <a:sx n="32" d="100"/>
          <a:sy n="32" d="100"/>
        </p:scale>
        <p:origin x="1709" y="4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baseline="0" dirty="0"/>
              <a:t>You could ask students in small groups to prepare a ‘performance reading’ of this episode, noting which word choices and sentence structures they might emphasise to bring out the drama of the event. They could mark up the text to prepare a choral reading, exploring use of single or multiple voices to emphasise the drama, or combining text and physical movement. </a:t>
            </a:r>
          </a:p>
          <a:p>
            <a:r>
              <a:rPr lang="en-GB" baseline="0" dirty="0"/>
              <a:t>The following slides focus on verb choices and tense. Initial discussion of the question on this slide might bring out:</a:t>
            </a:r>
          </a:p>
          <a:p>
            <a:pPr marL="171450" indent="-171450">
              <a:buFont typeface="Arial" panose="020B0604020202020204" pitchFamily="34" charset="0"/>
              <a:buChar char="•"/>
            </a:pPr>
            <a:r>
              <a:rPr lang="en-GB" baseline="0" dirty="0"/>
              <a:t>choice of first person viewpoint (Tommo’s) and of present rather than past tense, highlighting immediacy and vividness of experience   </a:t>
            </a:r>
          </a:p>
          <a:p>
            <a:pPr marL="171450" indent="-171450">
              <a:buFont typeface="Arial" panose="020B0604020202020204" pitchFamily="34" charset="0"/>
              <a:buChar char="•"/>
            </a:pPr>
            <a:r>
              <a:rPr lang="en-GB" baseline="0" dirty="0"/>
              <a:t>predominantly use of short sentences and co-ordinated clauses that quicken narrative pace </a:t>
            </a:r>
          </a:p>
          <a:p>
            <a:pPr marL="171450" indent="-171450">
              <a:buFont typeface="Arial" panose="020B0604020202020204" pitchFamily="34" charset="0"/>
              <a:buChar char="•"/>
            </a:pPr>
            <a:r>
              <a:rPr lang="en-GB" baseline="0" dirty="0"/>
              <a:t>deliberately repetitive sentence structures and emphasis on senses, to suggest sense of panic e.g. I see…I hear…My eyes…My lungs…I am…</a:t>
            </a:r>
          </a:p>
          <a:p>
            <a:pPr marL="171450" indent="-171450">
              <a:buFont typeface="Arial" panose="020B0604020202020204" pitchFamily="34" charset="0"/>
              <a:buChar char="•"/>
            </a:pPr>
            <a:r>
              <a:rPr lang="en-GB" baseline="0" dirty="0"/>
              <a:t>emphasis on descriptive verb choices, rather than elaborated noun phrases or adverbials, to create visual and auditory detail </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940402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sz="1200" dirty="0">
                <a:latin typeface="Calibri" pitchFamily="34" charset="0"/>
                <a:cs typeface="Calibri" pitchFamily="34" charset="0"/>
              </a:rPr>
              <a:t>In reading the text again, focus attention on the verb choices, highlighted on the slide. </a:t>
            </a:r>
          </a:p>
          <a:p>
            <a:r>
              <a:rPr lang="en-GB" sz="1200" dirty="0">
                <a:latin typeface="Calibri" pitchFamily="34" charset="0"/>
                <a:cs typeface="Calibri" pitchFamily="34" charset="0"/>
              </a:rPr>
              <a:t>{Teacher information: those in red are finite verbs (which can change tense); those in purple are either infinitives (to see, to kill) or present participles, used either as non-finite subordinate clauses - snaking, looking, running, staggering, falling, shouting, crashing, knocking - or with an auxiliary </a:t>
            </a:r>
            <a:r>
              <a:rPr lang="en-GB" sz="1200" b="0" dirty="0">
                <a:solidFill>
                  <a:srgbClr val="7030A0"/>
                </a:solidFill>
                <a:latin typeface="Calibri" pitchFamily="34" charset="0"/>
                <a:cs typeface="Calibri" pitchFamily="34" charset="0"/>
              </a:rPr>
              <a:t>verb to form the present progressive - do (not) breathe; is grabbing; are stinging; am coughing, (am) choking, (am) retching}.</a:t>
            </a:r>
          </a:p>
          <a:p>
            <a:r>
              <a:rPr lang="en-GB" sz="1200" dirty="0">
                <a:latin typeface="Calibri" pitchFamily="34" charset="0"/>
                <a:cs typeface="Calibri" pitchFamily="34" charset="0"/>
              </a:rPr>
              <a:t>In discussion you might stress: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Calibri" pitchFamily="34" charset="0"/>
                <a:cs typeface="Calibri" pitchFamily="34" charset="0"/>
              </a:rPr>
              <a:t>how the lexical verbs (e.g. </a:t>
            </a:r>
            <a:r>
              <a:rPr lang="en-GB" sz="1200" i="1" dirty="0">
                <a:latin typeface="Calibri" pitchFamily="34" charset="0"/>
                <a:cs typeface="Calibri" pitchFamily="34" charset="0"/>
              </a:rPr>
              <a:t>staggering, grabbing, crashing</a:t>
            </a:r>
            <a:r>
              <a:rPr lang="en-GB" sz="1200" dirty="0">
                <a:latin typeface="Calibri" pitchFamily="34" charset="0"/>
                <a:cs typeface="Calibri" pitchFamily="34" charset="0"/>
              </a:rPr>
              <a:t>) do most of the descriptive work in this episode, with an obvious purpose of emphasising the suddenness and shock of the gas attack and its painful effects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Calibri" pitchFamily="34" charset="0"/>
                <a:cs typeface="Calibri" pitchFamily="34" charset="0"/>
              </a:rPr>
              <a:t>the choice of present tense, rather than past tense. You could try rewriting the episode in past tense by changing the finite verbs e.g.  ‘The gas </a:t>
            </a:r>
            <a:r>
              <a:rPr lang="en-GB" sz="1200" u="sng" dirty="0">
                <a:latin typeface="Calibri" pitchFamily="34" charset="0"/>
                <a:cs typeface="Calibri" pitchFamily="34" charset="0"/>
              </a:rPr>
              <a:t>was</a:t>
            </a:r>
            <a:r>
              <a:rPr lang="en-GB" sz="1200" dirty="0">
                <a:latin typeface="Calibri" pitchFamily="34" charset="0"/>
                <a:cs typeface="Calibri" pitchFamily="34" charset="0"/>
              </a:rPr>
              <a:t> only feet away now. Through a yellow mist I </a:t>
            </a:r>
            <a:r>
              <a:rPr lang="en-GB" sz="1200" u="sng" dirty="0">
                <a:latin typeface="Calibri" pitchFamily="34" charset="0"/>
                <a:cs typeface="Calibri" pitchFamily="34" charset="0"/>
              </a:rPr>
              <a:t>saw</a:t>
            </a:r>
            <a:r>
              <a:rPr lang="en-GB" sz="1200" dirty="0">
                <a:latin typeface="Calibri" pitchFamily="34" charset="0"/>
                <a:cs typeface="Calibri" pitchFamily="34" charset="0"/>
              </a:rPr>
              <a:t> the trench.... It </a:t>
            </a:r>
            <a:r>
              <a:rPr lang="en-GB" sz="1200" u="sng" dirty="0">
                <a:latin typeface="Calibri" pitchFamily="34" charset="0"/>
                <a:cs typeface="Calibri" pitchFamily="34" charset="0"/>
              </a:rPr>
              <a:t>drifted</a:t>
            </a:r>
            <a:r>
              <a:rPr lang="en-GB" sz="1200" dirty="0">
                <a:latin typeface="Calibri" pitchFamily="34" charset="0"/>
                <a:cs typeface="Calibri" pitchFamily="34" charset="0"/>
              </a:rPr>
              <a:t> into the dugouts…It </a:t>
            </a:r>
            <a:r>
              <a:rPr lang="en-GB" sz="1200" u="sng" dirty="0">
                <a:latin typeface="Calibri" pitchFamily="34" charset="0"/>
                <a:cs typeface="Calibri" pitchFamily="34" charset="0"/>
              </a:rPr>
              <a:t>wanted</a:t>
            </a:r>
            <a:r>
              <a:rPr lang="en-GB" sz="1200" dirty="0">
                <a:latin typeface="Calibri" pitchFamily="34" charset="0"/>
                <a:cs typeface="Calibri" pitchFamily="34" charset="0"/>
              </a:rPr>
              <a:t> to…I </a:t>
            </a:r>
            <a:r>
              <a:rPr lang="en-GB" sz="1200" u="sng" dirty="0">
                <a:latin typeface="Calibri" pitchFamily="34" charset="0"/>
                <a:cs typeface="Calibri" pitchFamily="34" charset="0"/>
              </a:rPr>
              <a:t>saw</a:t>
            </a:r>
            <a:r>
              <a:rPr lang="en-GB" sz="1200" dirty="0">
                <a:latin typeface="Calibri" pitchFamily="34" charset="0"/>
                <a:cs typeface="Calibri" pitchFamily="34" charset="0"/>
              </a:rPr>
              <a:t>…I </a:t>
            </a:r>
            <a:r>
              <a:rPr lang="en-GB" sz="1200" u="sng" dirty="0">
                <a:latin typeface="Calibri" pitchFamily="34" charset="0"/>
                <a:cs typeface="Calibri" pitchFamily="34" charset="0"/>
              </a:rPr>
              <a:t>was</a:t>
            </a:r>
            <a:r>
              <a:rPr lang="en-GB" sz="1200" dirty="0">
                <a:latin typeface="Calibri" pitchFamily="34" charset="0"/>
                <a:cs typeface="Calibri" pitchFamily="34" charset="0"/>
              </a:rPr>
              <a:t>…etc. Does the episode lose some of its vividness in the past tense? Does the personification of the gas as enemy/hunter of victims lose some power and immediacy if the verbs are changed into finite past tense ones in co-ordinated clauses </a:t>
            </a:r>
            <a:r>
              <a:rPr lang="en-GB" sz="1200" dirty="0" err="1">
                <a:latin typeface="Calibri" pitchFamily="34" charset="0"/>
                <a:cs typeface="Calibri" pitchFamily="34" charset="0"/>
              </a:rPr>
              <a:t>eg</a:t>
            </a:r>
            <a:r>
              <a:rPr lang="en-GB" sz="1200" dirty="0">
                <a:latin typeface="Calibri" pitchFamily="34" charset="0"/>
                <a:cs typeface="Calibri" pitchFamily="34" charset="0"/>
              </a:rPr>
              <a:t> ‘It </a:t>
            </a:r>
            <a:r>
              <a:rPr lang="en-GB" sz="1200" u="sng" dirty="0">
                <a:latin typeface="Calibri" pitchFamily="34" charset="0"/>
                <a:cs typeface="Calibri" pitchFamily="34" charset="0"/>
              </a:rPr>
              <a:t>drifted </a:t>
            </a:r>
            <a:r>
              <a:rPr lang="en-GB" sz="1200" dirty="0">
                <a:latin typeface="Calibri" pitchFamily="34" charset="0"/>
                <a:cs typeface="Calibri" pitchFamily="34" charset="0"/>
              </a:rPr>
              <a:t>into the dugouts, </a:t>
            </a:r>
            <a:r>
              <a:rPr lang="en-GB" sz="1200" u="sng" dirty="0">
                <a:latin typeface="Calibri" pitchFamily="34" charset="0"/>
                <a:cs typeface="Calibri" pitchFamily="34" charset="0"/>
              </a:rPr>
              <a:t>snaked</a:t>
            </a:r>
            <a:r>
              <a:rPr lang="en-GB" sz="1200" dirty="0">
                <a:latin typeface="Calibri" pitchFamily="34" charset="0"/>
                <a:cs typeface="Calibri" pitchFamily="34" charset="0"/>
              </a:rPr>
              <a:t> into every nook and cranny, </a:t>
            </a:r>
            <a:r>
              <a:rPr lang="en-GB" sz="1200" u="sng" dirty="0">
                <a:latin typeface="Calibri" pitchFamily="34" charset="0"/>
                <a:cs typeface="Calibri" pitchFamily="34" charset="0"/>
              </a:rPr>
              <a:t>looked</a:t>
            </a:r>
            <a:r>
              <a:rPr lang="en-GB" sz="1200" dirty="0">
                <a:latin typeface="Calibri" pitchFamily="34" charset="0"/>
                <a:cs typeface="Calibri" pitchFamily="34" charset="0"/>
              </a:rPr>
              <a:t> for me.’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Calibri" pitchFamily="34" charset="0"/>
                <a:cs typeface="Calibri" pitchFamily="34" charset="0"/>
              </a:rPr>
              <a:t>the number of verbs ending in –</a:t>
            </a:r>
            <a:r>
              <a:rPr lang="en-GB" sz="1200" dirty="0" err="1">
                <a:latin typeface="Calibri" pitchFamily="34" charset="0"/>
                <a:cs typeface="Calibri" pitchFamily="34" charset="0"/>
              </a:rPr>
              <a:t>ing</a:t>
            </a:r>
            <a:r>
              <a:rPr lang="en-GB" sz="1200" dirty="0">
                <a:latin typeface="Calibri" pitchFamily="34" charset="0"/>
                <a:cs typeface="Calibri" pitchFamily="34" charset="0"/>
              </a:rPr>
              <a:t>  are an obvious feature of the text, and are considered in more detail on the next slide. </a:t>
            </a:r>
            <a:endParaRPr lang="en-GB" baseline="0" dirty="0"/>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GB" sz="1200" dirty="0">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267194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sz="1200" dirty="0">
                <a:latin typeface="Calibri" pitchFamily="34" charset="0"/>
                <a:cs typeface="Calibri" pitchFamily="34" charset="0"/>
              </a:rPr>
              <a:t>Morpurgo could have  used the simple present tense for all the verbs (</a:t>
            </a:r>
            <a:r>
              <a:rPr lang="en-GB" sz="1200" i="1" dirty="0">
                <a:latin typeface="Calibri" pitchFamily="34" charset="0"/>
                <a:cs typeface="Calibri" pitchFamily="34" charset="0"/>
              </a:rPr>
              <a:t>fill, snakes, looks, run, stagger, fall </a:t>
            </a:r>
            <a:r>
              <a:rPr lang="en-GB" sz="1200" dirty="0">
                <a:latin typeface="Calibri" pitchFamily="34" charset="0"/>
                <a:cs typeface="Calibri" pitchFamily="34" charset="0"/>
              </a:rPr>
              <a:t>etc.). But he uses a high number of present participles (-</a:t>
            </a:r>
            <a:r>
              <a:rPr lang="en-GB" sz="1200" dirty="0" err="1">
                <a:latin typeface="Calibri" pitchFamily="34" charset="0"/>
                <a:cs typeface="Calibri" pitchFamily="34" charset="0"/>
              </a:rPr>
              <a:t>ing</a:t>
            </a:r>
            <a:r>
              <a:rPr lang="en-GB" sz="1200" dirty="0">
                <a:latin typeface="Calibri" pitchFamily="34" charset="0"/>
                <a:cs typeface="Calibri" pitchFamily="34" charset="0"/>
              </a:rPr>
              <a:t> verbs), in non-finite clauses or with an auxiliary verb to form the present progressive (or continuous) aspect. In discussion, you could bring out:</a:t>
            </a:r>
          </a:p>
          <a:p>
            <a:pPr marL="171450" indent="-171450">
              <a:buFont typeface="Arial" panose="020B0604020202020204" pitchFamily="34" charset="0"/>
              <a:buChar char="•"/>
            </a:pPr>
            <a:r>
              <a:rPr lang="en-GB" sz="1200" dirty="0">
                <a:latin typeface="Calibri" pitchFamily="34" charset="0"/>
                <a:cs typeface="Calibri" pitchFamily="34" charset="0"/>
              </a:rPr>
              <a:t>that </a:t>
            </a:r>
            <a:r>
              <a:rPr lang="en-GB" sz="1200" baseline="0" dirty="0">
                <a:latin typeface="Calibri" pitchFamily="34" charset="0"/>
                <a:cs typeface="Calibri" pitchFamily="34" charset="0"/>
              </a:rPr>
              <a:t>v</a:t>
            </a:r>
            <a:r>
              <a:rPr lang="en-GB" baseline="0" dirty="0"/>
              <a:t>erb forms establish time relations in a text. Here, the impression is of ongoing actions (actions in progress) that are happening simultaneously (emphasised especially in the two tricolons), that both last for a short time but are not yet finished, helping to create a picture of panic and confusion – a ‘living nightmare’ perhaps?</a:t>
            </a:r>
          </a:p>
          <a:p>
            <a:pPr marL="171450" indent="-171450">
              <a:buFont typeface="Arial" panose="020B0604020202020204" pitchFamily="34" charset="0"/>
              <a:buChar char="•"/>
            </a:pPr>
            <a:r>
              <a:rPr lang="en-GB" sz="1200" baseline="0" dirty="0">
                <a:latin typeface="Calibri" pitchFamily="34" charset="0"/>
                <a:cs typeface="Calibri" pitchFamily="34" charset="0"/>
              </a:rPr>
              <a:t>the rhythmic effects of using so many –</a:t>
            </a:r>
            <a:r>
              <a:rPr lang="en-GB" sz="1200" baseline="0" dirty="0" err="1">
                <a:latin typeface="Calibri" pitchFamily="34" charset="0"/>
                <a:cs typeface="Calibri" pitchFamily="34" charset="0"/>
              </a:rPr>
              <a:t>ing</a:t>
            </a:r>
            <a:r>
              <a:rPr lang="en-GB" sz="1200" baseline="0" dirty="0">
                <a:latin typeface="Calibri" pitchFamily="34" charset="0"/>
                <a:cs typeface="Calibri" pitchFamily="34" charset="0"/>
              </a:rPr>
              <a:t> verbs in quick succession, combined with the harsh sounds in the lexical choices (</a:t>
            </a:r>
            <a:r>
              <a:rPr lang="en-GB" sz="1200" baseline="0" dirty="0" err="1">
                <a:latin typeface="Calibri" pitchFamily="34" charset="0"/>
                <a:cs typeface="Calibri" pitchFamily="34" charset="0"/>
              </a:rPr>
              <a:t>eg</a:t>
            </a:r>
            <a:r>
              <a:rPr lang="en-GB" sz="1200" baseline="0" dirty="0">
                <a:latin typeface="Calibri" pitchFamily="34" charset="0"/>
                <a:cs typeface="Calibri" pitchFamily="34" charset="0"/>
              </a:rPr>
              <a:t> choking, staggering, knocking) to mirror the clumsy, pained movements of the soldiers.</a:t>
            </a:r>
          </a:p>
          <a:p>
            <a:pPr marL="0" indent="0">
              <a:buFont typeface="Arial" panose="020B0604020202020204" pitchFamily="34" charset="0"/>
              <a:buNone/>
            </a:pPr>
            <a:endParaRPr lang="en-GB" sz="1200" baseline="0" dirty="0">
              <a:latin typeface="Calibri" pitchFamily="34" charset="0"/>
              <a:cs typeface="Calibri" pitchFamily="34" charset="0"/>
            </a:endParaRPr>
          </a:p>
          <a:p>
            <a:pPr marL="0" indent="0">
              <a:buFont typeface="Arial" panose="020B0604020202020204" pitchFamily="34" charset="0"/>
              <a:buNone/>
            </a:pPr>
            <a:r>
              <a:rPr lang="en-GB" sz="1200" baseline="0" dirty="0">
                <a:latin typeface="Calibri" pitchFamily="34" charset="0"/>
                <a:cs typeface="Calibri" pitchFamily="34" charset="0"/>
              </a:rPr>
              <a:t>Again, you could experiment with other possible choices of present tense to compare effects e.g. ‘My eyes sting. My lungs burn. I cough, choke, retch.’ Does this use of the simple present tense suggest that the effects of the gas are more temporary and less painful?</a:t>
            </a:r>
          </a:p>
          <a:p>
            <a:pPr marL="0" indent="0">
              <a:buFont typeface="Arial" panose="020B0604020202020204" pitchFamily="34" charset="0"/>
              <a:buNone/>
            </a:pPr>
            <a:endParaRPr lang="en-GB" sz="1200" baseline="0" dirty="0">
              <a:latin typeface="Calibri" pitchFamily="34" charset="0"/>
              <a:cs typeface="Calibri" pitchFamily="34" charset="0"/>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baseline="0" dirty="0">
                <a:latin typeface="Calibri" pitchFamily="34" charset="0"/>
                <a:cs typeface="Calibri" pitchFamily="34" charset="0"/>
              </a:rPr>
              <a:t>In focusing on available choices, you could also ask if students think the use of present participles is </a:t>
            </a:r>
            <a:r>
              <a:rPr lang="en-GB" sz="1200" b="0" i="1" baseline="0" dirty="0">
                <a:latin typeface="Calibri" pitchFamily="34" charset="0"/>
                <a:cs typeface="Calibri" pitchFamily="34" charset="0"/>
              </a:rPr>
              <a:t>overdone</a:t>
            </a:r>
            <a:r>
              <a:rPr lang="en-GB" sz="1200" baseline="0" dirty="0">
                <a:latin typeface="Calibri" pitchFamily="34" charset="0"/>
                <a:cs typeface="Calibri" pitchFamily="34" charset="0"/>
              </a:rPr>
              <a:t> in this extract? You could compare with another ‘action scene’ from the novel (see slide 7), using this slide to consolidate understanding of how lexical verb choices and tense can be manipulated to</a:t>
            </a:r>
            <a:r>
              <a:rPr lang="en-GB" sz="1200" dirty="0">
                <a:latin typeface="Calibri" pitchFamily="34" charset="0"/>
              </a:rPr>
              <a:t> heighten the immediacy and dramatic impact of an action scene.</a:t>
            </a:r>
          </a:p>
          <a:p>
            <a:pPr marL="0" indent="0">
              <a:buFont typeface="Arial" panose="020B0604020202020204" pitchFamily="34" charset="0"/>
              <a:buNone/>
            </a:pPr>
            <a:endParaRPr lang="en-GB" sz="1200" dirty="0">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949547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1238015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dirty="0">
                <a:latin typeface="Calibri" pitchFamily="34" charset="0"/>
                <a:cs typeface="Calibri" pitchFamily="34" charset="0"/>
              </a:rPr>
              <a:t>You might want to use this slide to consolidate learning. The extract is from the chapter ‘A Minute Past Three’ (page 131 in Collins, 2003 hardback edition)</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dirty="0">
                <a:latin typeface="Calibri" pitchFamily="34" charset="0"/>
                <a:cs typeface="Calibri" pitchFamily="34" charset="0"/>
              </a:rPr>
              <a:t>You could model for students different choices, for example by:</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Calibri" pitchFamily="34" charset="0"/>
                <a:cs typeface="Calibri" pitchFamily="34" charset="0"/>
              </a:rPr>
              <a:t>deciding where in the extract to make more use of present participles in tricolons, to suggest continuous action and confusion, </a:t>
            </a:r>
            <a:r>
              <a:rPr lang="en-GB" sz="1200" dirty="0" err="1">
                <a:latin typeface="Calibri" pitchFamily="34" charset="0"/>
                <a:cs typeface="Calibri" pitchFamily="34" charset="0"/>
              </a:rPr>
              <a:t>e.g</a:t>
            </a:r>
            <a:r>
              <a:rPr lang="en-GB" sz="1200" dirty="0">
                <a:latin typeface="Calibri" pitchFamily="34" charset="0"/>
                <a:cs typeface="Calibri" pitchFamily="34" charset="0"/>
              </a:rPr>
              <a:t>:</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i="1" dirty="0">
                <a:latin typeface="Calibri" pitchFamily="34" charset="0"/>
                <a:cs typeface="Calibri" pitchFamily="34" charset="0"/>
              </a:rPr>
              <a:t>The three of us are cowering in the stinking water, clinging together, burying our heads in one another as the shells fall all about us.</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i="1" dirty="0">
                <a:latin typeface="Calibri" pitchFamily="34" charset="0"/>
                <a:cs typeface="Calibri" pitchFamily="34" charset="0"/>
              </a:rPr>
              <a:t>Diving into a crater, rolling down, crashing through the ice, the three of us hit the watery bottom.</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Calibri" pitchFamily="34" charset="0"/>
                <a:cs typeface="Calibri" pitchFamily="34" charset="0"/>
              </a:rPr>
              <a:t>varying use of simple present and present progressive tenses, </a:t>
            </a:r>
            <a:r>
              <a:rPr lang="en-GB" sz="1200" dirty="0" err="1">
                <a:latin typeface="Calibri" pitchFamily="34" charset="0"/>
                <a:cs typeface="Calibri" pitchFamily="34" charset="0"/>
              </a:rPr>
              <a:t>e.g</a:t>
            </a:r>
            <a:r>
              <a:rPr lang="en-GB" sz="1200" dirty="0">
                <a:latin typeface="Calibri" pitchFamily="34" charset="0"/>
                <a:cs typeface="Calibri" pitchFamily="34" charset="0"/>
              </a:rPr>
              <a:t>:</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i="1" dirty="0">
                <a:latin typeface="Calibri" pitchFamily="34" charset="0"/>
                <a:cs typeface="Calibri" pitchFamily="34" charset="0"/>
              </a:rPr>
              <a:t>A machine gun is opening up behind us and then rifles are firing.</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i="1" dirty="0">
                <a:latin typeface="Calibri" pitchFamily="34" charset="0"/>
                <a:cs typeface="Calibri" pitchFamily="34" charset="0"/>
              </a:rPr>
              <a:t>There is nowhere to hide, so we are pretending to be dead, waiting till the light dies. The night is suddenly black again.</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dirty="0">
                <a:latin typeface="Calibri" pitchFamily="34" charset="0"/>
                <a:cs typeface="Calibri" pitchFamily="34" charset="0"/>
              </a:rPr>
              <a:t>experimenting with lexical verb choices to heighten the drama and immediacy of the action, </a:t>
            </a:r>
            <a:r>
              <a:rPr lang="en-GB" sz="1200" dirty="0" err="1">
                <a:latin typeface="Calibri" pitchFamily="34" charset="0"/>
                <a:cs typeface="Calibri" pitchFamily="34" charset="0"/>
              </a:rPr>
              <a:t>e.g</a:t>
            </a:r>
            <a:r>
              <a:rPr lang="en-GB" sz="1200" dirty="0">
                <a:latin typeface="Calibri" pitchFamily="34" charset="0"/>
                <a:cs typeface="Calibri" pitchFamily="34" charset="0"/>
              </a:rPr>
              <a:t>:</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i="1" dirty="0" err="1">
                <a:latin typeface="Calibri" pitchFamily="34" charset="0"/>
                <a:cs typeface="Calibri" pitchFamily="34" charset="0"/>
              </a:rPr>
              <a:t>Wilkie</a:t>
            </a:r>
            <a:r>
              <a:rPr lang="en-GB" sz="1200" i="1" dirty="0">
                <a:latin typeface="Calibri" pitchFamily="34" charset="0"/>
                <a:cs typeface="Calibri" pitchFamily="34" charset="0"/>
              </a:rPr>
              <a:t> hauls us to our feet and we blunder on, running, stumbling, until more lights flare out and the machine gunners start up again.</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i="1" dirty="0">
                <a:latin typeface="Calibri" pitchFamily="34" charset="0"/>
                <a:cs typeface="Calibri" pitchFamily="34" charset="0"/>
              </a:rPr>
              <a:t>We plunge into a crater and tumble down flailing through the ice into the watery bottom.</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endParaRPr lang="en-GB" sz="1200" i="1" dirty="0">
              <a:latin typeface="Calibri" pitchFamily="34" charset="0"/>
              <a:cs typeface="Calibri" pitchFamily="34" charset="0"/>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i="0" dirty="0">
                <a:latin typeface="Calibri" pitchFamily="34" charset="0"/>
                <a:cs typeface="Calibri" pitchFamily="34" charset="0"/>
              </a:rPr>
              <a:t>You might also want to experiment with use of past tense rather than present tense, asking what is gained and what is lost by this different choice (e.g. if present tense is used, we know that the narrator will survive; past tense perhaps sounds more natural in a narrative).</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endParaRPr lang="en-GB" sz="1200" i="0" dirty="0">
              <a:latin typeface="Calibri" pitchFamily="34" charset="0"/>
              <a:cs typeface="Calibri" pitchFamily="34" charset="0"/>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i="0" dirty="0">
                <a:latin typeface="Calibri" pitchFamily="34" charset="0"/>
                <a:cs typeface="Calibri" pitchFamily="34" charset="0"/>
              </a:rPr>
              <a:t>Comparing different possibilities with Morpurgo’s original choices provides opportunities to verbalise effects, where there are no right or wrong answers. You can guide discussion around the question of which versions </a:t>
            </a:r>
            <a:r>
              <a:rPr lang="en-GB" sz="1200" kern="1200" dirty="0">
                <a:solidFill>
                  <a:schemeClr val="tx1"/>
                </a:solidFill>
                <a:latin typeface="Arial" charset="0"/>
                <a:ea typeface="+mn-ea"/>
                <a:cs typeface="Arial" charset="0"/>
              </a:rPr>
              <a:t>heighten the immediacy and dramatic impact of this action scene. </a:t>
            </a:r>
            <a:endParaRPr lang="en-GB" sz="1200" i="0" kern="1200" dirty="0">
              <a:solidFill>
                <a:schemeClr val="tx1"/>
              </a:solidFill>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endParaRPr lang="en-GB" sz="1200" i="0" dirty="0">
              <a:latin typeface="Calibri" pitchFamily="34" charset="0"/>
              <a:cs typeface="Calibri"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GB" sz="1200" dirty="0">
              <a:latin typeface="Calibri" pitchFamily="34" charset="0"/>
              <a:cs typeface="Calibri" pitchFamily="34" charset="0"/>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dirty="0">
                <a:latin typeface="Calibri" pitchFamily="34" charset="0"/>
                <a:cs typeface="Calibri" pitchFamily="34" charset="0"/>
              </a:rPr>
              <a:t> </a:t>
            </a:r>
          </a:p>
        </p:txBody>
      </p:sp>
      <p:sp>
        <p:nvSpPr>
          <p:cNvPr id="4" name="Slide Number Placeholder 3"/>
          <p:cNvSpPr>
            <a:spLocks noGrp="1"/>
          </p:cNvSpPr>
          <p:nvPr>
            <p:ph type="sldNum" sz="quarter" idx="10"/>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40656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754326"/>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Using verb choices and tense to intensify the action in narrative</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3" name="Content Placeholder 2"/>
          <p:cNvSpPr>
            <a:spLocks noGrp="1"/>
          </p:cNvSpPr>
          <p:nvPr>
            <p:ph idx="1"/>
          </p:nvPr>
        </p:nvSpPr>
        <p:spPr>
          <a:xfrm>
            <a:off x="185051" y="1419491"/>
            <a:ext cx="6115141" cy="4497298"/>
          </a:xfrm>
          <a:ln>
            <a:solidFill>
              <a:schemeClr val="tx1"/>
            </a:solidFill>
          </a:ln>
        </p:spPr>
        <p:txBody>
          <a:bodyPr>
            <a:normAutofit fontScale="70000" lnSpcReduction="20000"/>
          </a:bodyPr>
          <a:lstStyle/>
          <a:p>
            <a:pPr marL="0" indent="0">
              <a:lnSpc>
                <a:spcPct val="150000"/>
              </a:lnSpc>
              <a:spcBef>
                <a:spcPts val="0"/>
              </a:spcBef>
              <a:buNone/>
            </a:pPr>
            <a:r>
              <a:rPr lang="en-GB" sz="2900" dirty="0">
                <a:cs typeface="Calibri" pitchFamily="34" charset="0"/>
              </a:rPr>
              <a:t>The gas is only feet away now. Through a yellow mist I see the trench filling up with it. It drifts into the dugouts, snaking into every nook and cranny, looking for me. It wants to see us all out, to kill us all, every one of us. Still I do not breathe. I see men running, staggering, falling. I hear Pete shouting out for me. Then he’s grabbing me and we run. Half-blinded by my mask I trip and fall, crashing my head against the trench wall, knocking myself half-senseless. My eyes are stinging. My lungs are burning. I am coughing, choking, retching.  </a:t>
            </a:r>
          </a:p>
          <a:p>
            <a:pPr marL="0" indent="0">
              <a:lnSpc>
                <a:spcPct val="150000"/>
              </a:lnSpc>
              <a:spcBef>
                <a:spcPts val="0"/>
              </a:spcBef>
              <a:buNone/>
            </a:pPr>
            <a:endParaRPr lang="en-GB" sz="1534"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62665" y="1638109"/>
            <a:ext cx="2498055" cy="373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85051" y="6021288"/>
            <a:ext cx="8958949" cy="707886"/>
          </a:xfrm>
          <a:prstGeom prst="rect">
            <a:avLst/>
          </a:prstGeom>
          <a:noFill/>
        </p:spPr>
        <p:txBody>
          <a:bodyPr wrap="square" rtlCol="0">
            <a:spAutoFit/>
          </a:bodyPr>
          <a:lstStyle/>
          <a:p>
            <a:r>
              <a:rPr lang="en-GB" sz="2000" dirty="0"/>
              <a:t>The writer is describing a gas attack on soldiers in the First World War. How does he make this event sound so sudden, dramatic, frightening and painful?</a:t>
            </a:r>
          </a:p>
        </p:txBody>
      </p:sp>
      <p:sp>
        <p:nvSpPr>
          <p:cNvPr id="8" name="Rounded Rectangle 7"/>
          <p:cNvSpPr/>
          <p:nvPr/>
        </p:nvSpPr>
        <p:spPr>
          <a:xfrm>
            <a:off x="7026717" y="99217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8"/>
          <p:cNvSpPr/>
          <p:nvPr/>
        </p:nvSpPr>
        <p:spPr>
          <a:xfrm>
            <a:off x="7002891" y="5519366"/>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Tree>
    <p:extLst>
      <p:ext uri="{BB962C8B-B14F-4D97-AF65-F5344CB8AC3E}">
        <p14:creationId xmlns:p14="http://schemas.microsoft.com/office/powerpoint/2010/main" val="164591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3" name="Content Placeholder 2"/>
          <p:cNvSpPr>
            <a:spLocks noGrp="1"/>
          </p:cNvSpPr>
          <p:nvPr>
            <p:ph idx="1"/>
          </p:nvPr>
        </p:nvSpPr>
        <p:spPr>
          <a:xfrm>
            <a:off x="185336" y="1274047"/>
            <a:ext cx="6115141" cy="4497298"/>
          </a:xfrm>
          <a:ln>
            <a:solidFill>
              <a:schemeClr val="tx1"/>
            </a:solidFill>
          </a:ln>
        </p:spPr>
        <p:txBody>
          <a:bodyPr>
            <a:normAutofit fontScale="70000" lnSpcReduction="20000"/>
          </a:bodyPr>
          <a:lstStyle/>
          <a:p>
            <a:pPr marL="0" indent="0">
              <a:lnSpc>
                <a:spcPct val="150000"/>
              </a:lnSpc>
              <a:spcBef>
                <a:spcPts val="0"/>
              </a:spcBef>
              <a:buNone/>
            </a:pPr>
            <a:r>
              <a:rPr lang="en-GB" sz="2900" dirty="0">
                <a:cs typeface="Calibri" pitchFamily="34" charset="0"/>
              </a:rPr>
              <a:t>The gas </a:t>
            </a:r>
            <a:r>
              <a:rPr lang="en-GB" sz="2900" dirty="0">
                <a:solidFill>
                  <a:srgbClr val="FF0000"/>
                </a:solidFill>
                <a:cs typeface="Calibri" pitchFamily="34" charset="0"/>
              </a:rPr>
              <a:t>is</a:t>
            </a:r>
            <a:r>
              <a:rPr lang="en-GB" sz="2900" dirty="0">
                <a:cs typeface="Calibri" pitchFamily="34" charset="0"/>
              </a:rPr>
              <a:t> only feet away now. Through a yellow mist I </a:t>
            </a:r>
            <a:r>
              <a:rPr lang="en-GB" sz="2900" dirty="0">
                <a:solidFill>
                  <a:srgbClr val="FF0000"/>
                </a:solidFill>
                <a:cs typeface="Calibri" pitchFamily="34" charset="0"/>
              </a:rPr>
              <a:t>see</a:t>
            </a:r>
            <a:r>
              <a:rPr lang="en-GB" sz="2900" dirty="0">
                <a:cs typeface="Calibri" pitchFamily="34" charset="0"/>
              </a:rPr>
              <a:t> the trench </a:t>
            </a:r>
            <a:r>
              <a:rPr lang="en-GB" sz="2900" dirty="0">
                <a:solidFill>
                  <a:srgbClr val="7030A0"/>
                </a:solidFill>
                <a:cs typeface="Calibri" pitchFamily="34" charset="0"/>
              </a:rPr>
              <a:t>filling</a:t>
            </a:r>
            <a:r>
              <a:rPr lang="en-GB" sz="2900" dirty="0">
                <a:cs typeface="Calibri" pitchFamily="34" charset="0"/>
              </a:rPr>
              <a:t> up with it. It </a:t>
            </a:r>
            <a:r>
              <a:rPr lang="en-GB" sz="2900" dirty="0">
                <a:solidFill>
                  <a:srgbClr val="FF0000"/>
                </a:solidFill>
                <a:cs typeface="Calibri" pitchFamily="34" charset="0"/>
              </a:rPr>
              <a:t>drifts</a:t>
            </a:r>
            <a:r>
              <a:rPr lang="en-GB" sz="2900" dirty="0">
                <a:cs typeface="Calibri" pitchFamily="34" charset="0"/>
              </a:rPr>
              <a:t> into the dugouts, </a:t>
            </a:r>
            <a:r>
              <a:rPr lang="en-GB" sz="2900" dirty="0">
                <a:solidFill>
                  <a:srgbClr val="7030A0"/>
                </a:solidFill>
                <a:cs typeface="Calibri" pitchFamily="34" charset="0"/>
              </a:rPr>
              <a:t>snaking</a:t>
            </a:r>
            <a:r>
              <a:rPr lang="en-GB" sz="2900" dirty="0">
                <a:cs typeface="Calibri" pitchFamily="34" charset="0"/>
              </a:rPr>
              <a:t> into every nook and cranny, </a:t>
            </a:r>
            <a:r>
              <a:rPr lang="en-GB" sz="2900" dirty="0">
                <a:solidFill>
                  <a:srgbClr val="7030A0"/>
                </a:solidFill>
                <a:cs typeface="Calibri" pitchFamily="34" charset="0"/>
              </a:rPr>
              <a:t>looking</a:t>
            </a:r>
            <a:r>
              <a:rPr lang="en-GB" sz="2900" dirty="0">
                <a:cs typeface="Calibri" pitchFamily="34" charset="0"/>
              </a:rPr>
              <a:t> for me. It </a:t>
            </a:r>
            <a:r>
              <a:rPr lang="en-GB" sz="2900" dirty="0">
                <a:solidFill>
                  <a:srgbClr val="FF0000"/>
                </a:solidFill>
                <a:cs typeface="Calibri" pitchFamily="34" charset="0"/>
              </a:rPr>
              <a:t>wants</a:t>
            </a:r>
            <a:r>
              <a:rPr lang="en-GB" sz="2900" dirty="0">
                <a:cs typeface="Calibri" pitchFamily="34" charset="0"/>
              </a:rPr>
              <a:t> </a:t>
            </a:r>
            <a:r>
              <a:rPr lang="en-GB" sz="2900" dirty="0">
                <a:solidFill>
                  <a:srgbClr val="7030A0"/>
                </a:solidFill>
                <a:cs typeface="Calibri" pitchFamily="34" charset="0"/>
              </a:rPr>
              <a:t>to see </a:t>
            </a:r>
            <a:r>
              <a:rPr lang="en-GB" sz="2900" dirty="0">
                <a:cs typeface="Calibri" pitchFamily="34" charset="0"/>
              </a:rPr>
              <a:t>us all out, </a:t>
            </a:r>
            <a:r>
              <a:rPr lang="en-GB" sz="2900" dirty="0">
                <a:solidFill>
                  <a:srgbClr val="7030A0"/>
                </a:solidFill>
                <a:cs typeface="Calibri" pitchFamily="34" charset="0"/>
              </a:rPr>
              <a:t>to kill </a:t>
            </a:r>
            <a:r>
              <a:rPr lang="en-GB" sz="2900" dirty="0">
                <a:cs typeface="Calibri" pitchFamily="34" charset="0"/>
              </a:rPr>
              <a:t>us all, every one of us. Still I </a:t>
            </a:r>
            <a:r>
              <a:rPr lang="en-GB" sz="2900" dirty="0">
                <a:solidFill>
                  <a:srgbClr val="FF0000"/>
                </a:solidFill>
                <a:cs typeface="Calibri" pitchFamily="34" charset="0"/>
              </a:rPr>
              <a:t>do </a:t>
            </a:r>
            <a:r>
              <a:rPr lang="en-GB" sz="2900" dirty="0">
                <a:cs typeface="Calibri" pitchFamily="34" charset="0"/>
              </a:rPr>
              <a:t>not</a:t>
            </a:r>
            <a:r>
              <a:rPr lang="en-GB" sz="2900" dirty="0">
                <a:solidFill>
                  <a:srgbClr val="FF0000"/>
                </a:solidFill>
                <a:cs typeface="Calibri" pitchFamily="34" charset="0"/>
              </a:rPr>
              <a:t> </a:t>
            </a:r>
            <a:r>
              <a:rPr lang="en-GB" sz="2900" dirty="0">
                <a:solidFill>
                  <a:srgbClr val="7030A0"/>
                </a:solidFill>
                <a:cs typeface="Calibri" pitchFamily="34" charset="0"/>
              </a:rPr>
              <a:t>breathe</a:t>
            </a:r>
            <a:r>
              <a:rPr lang="en-GB" sz="2900" dirty="0">
                <a:cs typeface="Calibri" pitchFamily="34" charset="0"/>
              </a:rPr>
              <a:t>. I </a:t>
            </a:r>
            <a:r>
              <a:rPr lang="en-GB" sz="2900" dirty="0">
                <a:solidFill>
                  <a:srgbClr val="FF0000"/>
                </a:solidFill>
                <a:cs typeface="Calibri" pitchFamily="34" charset="0"/>
              </a:rPr>
              <a:t>see</a:t>
            </a:r>
            <a:r>
              <a:rPr lang="en-GB" sz="2900" dirty="0">
                <a:cs typeface="Calibri" pitchFamily="34" charset="0"/>
              </a:rPr>
              <a:t> men </a:t>
            </a:r>
            <a:r>
              <a:rPr lang="en-GB" sz="2900" dirty="0">
                <a:solidFill>
                  <a:srgbClr val="7030A0"/>
                </a:solidFill>
                <a:cs typeface="Calibri" pitchFamily="34" charset="0"/>
              </a:rPr>
              <a:t>running, staggering, falling</a:t>
            </a:r>
            <a:r>
              <a:rPr lang="en-GB" sz="2900" dirty="0">
                <a:cs typeface="Calibri" pitchFamily="34" charset="0"/>
              </a:rPr>
              <a:t>. I </a:t>
            </a:r>
            <a:r>
              <a:rPr lang="en-GB" sz="2900" dirty="0">
                <a:solidFill>
                  <a:srgbClr val="FF0000"/>
                </a:solidFill>
                <a:cs typeface="Calibri" pitchFamily="34" charset="0"/>
              </a:rPr>
              <a:t>hear</a:t>
            </a:r>
            <a:r>
              <a:rPr lang="en-GB" sz="2900" dirty="0">
                <a:cs typeface="Calibri" pitchFamily="34" charset="0"/>
              </a:rPr>
              <a:t> Pete </a:t>
            </a:r>
            <a:r>
              <a:rPr lang="en-GB" sz="2900" dirty="0">
                <a:solidFill>
                  <a:srgbClr val="7030A0"/>
                </a:solidFill>
                <a:cs typeface="Calibri" pitchFamily="34" charset="0"/>
              </a:rPr>
              <a:t>shouting</a:t>
            </a:r>
            <a:r>
              <a:rPr lang="en-GB" sz="2900" dirty="0">
                <a:cs typeface="Calibri" pitchFamily="34" charset="0"/>
              </a:rPr>
              <a:t> out for me. Then he</a:t>
            </a:r>
            <a:r>
              <a:rPr lang="en-GB" sz="2900" dirty="0">
                <a:solidFill>
                  <a:srgbClr val="FF0000"/>
                </a:solidFill>
                <a:cs typeface="Calibri" pitchFamily="34" charset="0"/>
              </a:rPr>
              <a:t>’s </a:t>
            </a:r>
            <a:r>
              <a:rPr lang="en-GB" sz="2900" dirty="0">
                <a:solidFill>
                  <a:srgbClr val="7030A0"/>
                </a:solidFill>
                <a:cs typeface="Calibri" pitchFamily="34" charset="0"/>
              </a:rPr>
              <a:t>grabbing</a:t>
            </a:r>
            <a:r>
              <a:rPr lang="en-GB" sz="2900" dirty="0">
                <a:solidFill>
                  <a:srgbClr val="FF0000"/>
                </a:solidFill>
                <a:cs typeface="Calibri" pitchFamily="34" charset="0"/>
              </a:rPr>
              <a:t> </a:t>
            </a:r>
            <a:r>
              <a:rPr lang="en-GB" sz="2900" dirty="0">
                <a:cs typeface="Calibri" pitchFamily="34" charset="0"/>
              </a:rPr>
              <a:t>me and we </a:t>
            </a:r>
            <a:r>
              <a:rPr lang="en-GB" sz="2900" dirty="0">
                <a:solidFill>
                  <a:srgbClr val="FF0000"/>
                </a:solidFill>
                <a:cs typeface="Calibri" pitchFamily="34" charset="0"/>
              </a:rPr>
              <a:t>run</a:t>
            </a:r>
            <a:r>
              <a:rPr lang="en-GB" sz="2900" dirty="0">
                <a:cs typeface="Calibri" pitchFamily="34" charset="0"/>
              </a:rPr>
              <a:t>. Half-blinded by my mask I </a:t>
            </a:r>
            <a:r>
              <a:rPr lang="en-GB" sz="2900" dirty="0">
                <a:solidFill>
                  <a:srgbClr val="FF0000"/>
                </a:solidFill>
                <a:cs typeface="Calibri" pitchFamily="34" charset="0"/>
              </a:rPr>
              <a:t>trip</a:t>
            </a:r>
            <a:r>
              <a:rPr lang="en-GB" sz="2900" dirty="0">
                <a:cs typeface="Calibri" pitchFamily="34" charset="0"/>
              </a:rPr>
              <a:t> and </a:t>
            </a:r>
            <a:r>
              <a:rPr lang="en-GB" sz="2900" dirty="0">
                <a:solidFill>
                  <a:srgbClr val="FF0000"/>
                </a:solidFill>
                <a:cs typeface="Calibri" pitchFamily="34" charset="0"/>
              </a:rPr>
              <a:t>fall</a:t>
            </a:r>
            <a:r>
              <a:rPr lang="en-GB" sz="2900" dirty="0">
                <a:cs typeface="Calibri" pitchFamily="34" charset="0"/>
              </a:rPr>
              <a:t>, </a:t>
            </a:r>
            <a:r>
              <a:rPr lang="en-GB" sz="2900" dirty="0">
                <a:solidFill>
                  <a:srgbClr val="7030A0"/>
                </a:solidFill>
                <a:cs typeface="Calibri" pitchFamily="34" charset="0"/>
              </a:rPr>
              <a:t>crashing</a:t>
            </a:r>
            <a:r>
              <a:rPr lang="en-GB" sz="2900" dirty="0">
                <a:cs typeface="Calibri" pitchFamily="34" charset="0"/>
              </a:rPr>
              <a:t> my head against the trench wall, </a:t>
            </a:r>
            <a:r>
              <a:rPr lang="en-GB" sz="2900" dirty="0">
                <a:solidFill>
                  <a:srgbClr val="7030A0"/>
                </a:solidFill>
                <a:cs typeface="Calibri" pitchFamily="34" charset="0"/>
              </a:rPr>
              <a:t>knocking</a:t>
            </a:r>
            <a:r>
              <a:rPr lang="en-GB" sz="2900" dirty="0">
                <a:cs typeface="Calibri" pitchFamily="34" charset="0"/>
              </a:rPr>
              <a:t> myself half-senseless. My eyes </a:t>
            </a:r>
            <a:r>
              <a:rPr lang="en-GB" sz="2900" dirty="0">
                <a:solidFill>
                  <a:srgbClr val="FF0000"/>
                </a:solidFill>
                <a:cs typeface="Calibri" pitchFamily="34" charset="0"/>
              </a:rPr>
              <a:t>are </a:t>
            </a:r>
            <a:r>
              <a:rPr lang="en-GB" sz="2900" dirty="0">
                <a:solidFill>
                  <a:srgbClr val="7030A0"/>
                </a:solidFill>
                <a:cs typeface="Calibri" pitchFamily="34" charset="0"/>
              </a:rPr>
              <a:t>stinging</a:t>
            </a:r>
            <a:r>
              <a:rPr lang="en-GB" sz="2900" dirty="0">
                <a:cs typeface="Calibri" pitchFamily="34" charset="0"/>
              </a:rPr>
              <a:t>. My lungs </a:t>
            </a:r>
            <a:r>
              <a:rPr lang="en-GB" sz="2900" dirty="0">
                <a:solidFill>
                  <a:srgbClr val="FF0000"/>
                </a:solidFill>
                <a:cs typeface="Calibri" pitchFamily="34" charset="0"/>
              </a:rPr>
              <a:t>are</a:t>
            </a:r>
            <a:r>
              <a:rPr lang="en-GB" sz="2900" dirty="0">
                <a:cs typeface="Calibri" pitchFamily="34" charset="0"/>
              </a:rPr>
              <a:t> </a:t>
            </a:r>
            <a:r>
              <a:rPr lang="en-GB" sz="2900" dirty="0">
                <a:solidFill>
                  <a:srgbClr val="7030A0"/>
                </a:solidFill>
                <a:cs typeface="Calibri" pitchFamily="34" charset="0"/>
              </a:rPr>
              <a:t>burning</a:t>
            </a:r>
            <a:r>
              <a:rPr lang="en-GB" sz="2900" dirty="0">
                <a:cs typeface="Calibri" pitchFamily="34" charset="0"/>
              </a:rPr>
              <a:t>. I </a:t>
            </a:r>
            <a:r>
              <a:rPr lang="en-GB" sz="2900" dirty="0">
                <a:solidFill>
                  <a:srgbClr val="FF0000"/>
                </a:solidFill>
                <a:cs typeface="Calibri" pitchFamily="34" charset="0"/>
              </a:rPr>
              <a:t>am</a:t>
            </a:r>
            <a:r>
              <a:rPr lang="en-GB" sz="2900" dirty="0">
                <a:cs typeface="Calibri" pitchFamily="34" charset="0"/>
              </a:rPr>
              <a:t> </a:t>
            </a:r>
            <a:r>
              <a:rPr lang="en-GB" sz="2900" dirty="0">
                <a:solidFill>
                  <a:srgbClr val="7030A0"/>
                </a:solidFill>
                <a:cs typeface="Calibri" pitchFamily="34" charset="0"/>
              </a:rPr>
              <a:t>coughing, choking, retching</a:t>
            </a:r>
            <a:r>
              <a:rPr lang="en-GB" sz="2900" dirty="0">
                <a:cs typeface="Calibri" pitchFamily="34" charset="0"/>
              </a:rPr>
              <a:t>.  </a:t>
            </a:r>
          </a:p>
          <a:p>
            <a:pPr marL="0" indent="0">
              <a:lnSpc>
                <a:spcPct val="150000"/>
              </a:lnSpc>
              <a:spcBef>
                <a:spcPts val="0"/>
              </a:spcBef>
              <a:buNone/>
            </a:pPr>
            <a:endParaRPr lang="en-GB" sz="1534"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62665" y="1638109"/>
            <a:ext cx="2498055" cy="373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85051" y="5842337"/>
            <a:ext cx="8958949" cy="1015663"/>
          </a:xfrm>
          <a:prstGeom prst="rect">
            <a:avLst/>
          </a:prstGeom>
          <a:noFill/>
        </p:spPr>
        <p:txBody>
          <a:bodyPr wrap="square" rtlCol="0">
            <a:spAutoFit/>
          </a:bodyPr>
          <a:lstStyle/>
          <a:p>
            <a:r>
              <a:rPr lang="en-GB" sz="2000" dirty="0"/>
              <a:t>Why do you think the writer uses so many verbs to describe the gas attack? Why do you think the writer has chosen to use the present tense, rather than the past tense? What difference does it make?</a:t>
            </a:r>
          </a:p>
        </p:txBody>
      </p:sp>
      <p:sp>
        <p:nvSpPr>
          <p:cNvPr id="8" name="Rounded Rectangle 7"/>
          <p:cNvSpPr/>
          <p:nvPr/>
        </p:nvSpPr>
        <p:spPr>
          <a:xfrm>
            <a:off x="7026717" y="99217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Examples</a:t>
            </a:r>
          </a:p>
        </p:txBody>
      </p:sp>
      <p:sp>
        <p:nvSpPr>
          <p:cNvPr id="9" name="Rounded Rectangle 8"/>
          <p:cNvSpPr/>
          <p:nvPr/>
        </p:nvSpPr>
        <p:spPr>
          <a:xfrm>
            <a:off x="7002891" y="5410136"/>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Discussion</a:t>
            </a:r>
          </a:p>
        </p:txBody>
      </p:sp>
    </p:spTree>
    <p:extLst>
      <p:ext uri="{BB962C8B-B14F-4D97-AF65-F5344CB8AC3E}">
        <p14:creationId xmlns:p14="http://schemas.microsoft.com/office/powerpoint/2010/main" val="41595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3" name="Content Placeholder 2"/>
          <p:cNvSpPr>
            <a:spLocks noGrp="1"/>
          </p:cNvSpPr>
          <p:nvPr>
            <p:ph idx="1"/>
          </p:nvPr>
        </p:nvSpPr>
        <p:spPr>
          <a:xfrm>
            <a:off x="185051" y="1419491"/>
            <a:ext cx="6115141" cy="4497298"/>
          </a:xfrm>
          <a:ln>
            <a:solidFill>
              <a:schemeClr val="tx1"/>
            </a:solidFill>
          </a:ln>
        </p:spPr>
        <p:txBody>
          <a:bodyPr>
            <a:normAutofit fontScale="70000" lnSpcReduction="20000"/>
          </a:bodyPr>
          <a:lstStyle/>
          <a:p>
            <a:pPr marL="0" indent="0">
              <a:lnSpc>
                <a:spcPct val="150000"/>
              </a:lnSpc>
              <a:spcBef>
                <a:spcPts val="0"/>
              </a:spcBef>
              <a:buNone/>
            </a:pPr>
            <a:r>
              <a:rPr lang="en-GB" sz="2900" dirty="0">
                <a:cs typeface="Calibri" pitchFamily="34" charset="0"/>
              </a:rPr>
              <a:t>The gas </a:t>
            </a:r>
            <a:r>
              <a:rPr lang="en-GB" sz="2900" dirty="0">
                <a:solidFill>
                  <a:srgbClr val="FF0000"/>
                </a:solidFill>
                <a:cs typeface="Calibri" pitchFamily="34" charset="0"/>
              </a:rPr>
              <a:t>is</a:t>
            </a:r>
            <a:r>
              <a:rPr lang="en-GB" sz="2900" dirty="0">
                <a:cs typeface="Calibri" pitchFamily="34" charset="0"/>
              </a:rPr>
              <a:t> only feet away now. Through a yellow mist I </a:t>
            </a:r>
            <a:r>
              <a:rPr lang="en-GB" sz="2900" dirty="0">
                <a:solidFill>
                  <a:srgbClr val="FF0000"/>
                </a:solidFill>
                <a:cs typeface="Calibri" pitchFamily="34" charset="0"/>
              </a:rPr>
              <a:t>see</a:t>
            </a:r>
            <a:r>
              <a:rPr lang="en-GB" sz="2900" dirty="0">
                <a:cs typeface="Calibri" pitchFamily="34" charset="0"/>
              </a:rPr>
              <a:t> the trench </a:t>
            </a:r>
            <a:r>
              <a:rPr lang="en-GB" sz="2900" dirty="0">
                <a:solidFill>
                  <a:srgbClr val="7030A0"/>
                </a:solidFill>
                <a:cs typeface="Calibri" pitchFamily="34" charset="0"/>
              </a:rPr>
              <a:t>filling</a:t>
            </a:r>
            <a:r>
              <a:rPr lang="en-GB" sz="2900" dirty="0">
                <a:solidFill>
                  <a:srgbClr val="FF0000"/>
                </a:solidFill>
                <a:cs typeface="Calibri" pitchFamily="34" charset="0"/>
              </a:rPr>
              <a:t> </a:t>
            </a:r>
            <a:r>
              <a:rPr lang="en-GB" sz="2900" dirty="0">
                <a:cs typeface="Calibri" pitchFamily="34" charset="0"/>
              </a:rPr>
              <a:t>up with it. It </a:t>
            </a:r>
            <a:r>
              <a:rPr lang="en-GB" sz="2900" dirty="0">
                <a:solidFill>
                  <a:srgbClr val="FF0000"/>
                </a:solidFill>
                <a:cs typeface="Calibri" pitchFamily="34" charset="0"/>
              </a:rPr>
              <a:t>drifts</a:t>
            </a:r>
            <a:r>
              <a:rPr lang="en-GB" sz="2900" dirty="0">
                <a:cs typeface="Calibri" pitchFamily="34" charset="0"/>
              </a:rPr>
              <a:t> into the dugouts, </a:t>
            </a:r>
            <a:r>
              <a:rPr lang="en-GB" sz="2900" dirty="0">
                <a:solidFill>
                  <a:srgbClr val="7030A0"/>
                </a:solidFill>
                <a:cs typeface="Calibri" pitchFamily="34" charset="0"/>
              </a:rPr>
              <a:t>snaking</a:t>
            </a:r>
            <a:r>
              <a:rPr lang="en-GB" sz="2900" dirty="0">
                <a:cs typeface="Calibri" pitchFamily="34" charset="0"/>
              </a:rPr>
              <a:t> into every nook and cranny, </a:t>
            </a:r>
            <a:r>
              <a:rPr lang="en-GB" sz="2900" dirty="0">
                <a:solidFill>
                  <a:srgbClr val="7030A0"/>
                </a:solidFill>
                <a:cs typeface="Calibri" pitchFamily="34" charset="0"/>
              </a:rPr>
              <a:t>looking</a:t>
            </a:r>
            <a:r>
              <a:rPr lang="en-GB" sz="2900" dirty="0">
                <a:cs typeface="Calibri" pitchFamily="34" charset="0"/>
              </a:rPr>
              <a:t> for me. It </a:t>
            </a:r>
            <a:r>
              <a:rPr lang="en-GB" sz="2900" dirty="0">
                <a:solidFill>
                  <a:srgbClr val="FF0000"/>
                </a:solidFill>
                <a:cs typeface="Calibri" pitchFamily="34" charset="0"/>
              </a:rPr>
              <a:t>wants</a:t>
            </a:r>
            <a:r>
              <a:rPr lang="en-GB" sz="2900" dirty="0">
                <a:cs typeface="Calibri" pitchFamily="34" charset="0"/>
              </a:rPr>
              <a:t> </a:t>
            </a:r>
            <a:r>
              <a:rPr lang="en-GB" sz="2900" dirty="0">
                <a:solidFill>
                  <a:srgbClr val="7030A0"/>
                </a:solidFill>
                <a:cs typeface="Calibri" pitchFamily="34" charset="0"/>
              </a:rPr>
              <a:t>to see </a:t>
            </a:r>
            <a:r>
              <a:rPr lang="en-GB" sz="2900" dirty="0">
                <a:cs typeface="Calibri" pitchFamily="34" charset="0"/>
              </a:rPr>
              <a:t>us all out, </a:t>
            </a:r>
            <a:r>
              <a:rPr lang="en-GB" sz="2900" dirty="0">
                <a:solidFill>
                  <a:srgbClr val="7030A0"/>
                </a:solidFill>
                <a:cs typeface="Calibri" pitchFamily="34" charset="0"/>
              </a:rPr>
              <a:t>to kill </a:t>
            </a:r>
            <a:r>
              <a:rPr lang="en-GB" sz="2900" dirty="0">
                <a:cs typeface="Calibri" pitchFamily="34" charset="0"/>
              </a:rPr>
              <a:t>us all, every one of us. Still I </a:t>
            </a:r>
            <a:r>
              <a:rPr lang="en-GB" sz="2900" dirty="0">
                <a:solidFill>
                  <a:srgbClr val="FF0000"/>
                </a:solidFill>
                <a:cs typeface="Calibri" pitchFamily="34" charset="0"/>
              </a:rPr>
              <a:t>do </a:t>
            </a:r>
            <a:r>
              <a:rPr lang="en-GB" sz="2900" dirty="0">
                <a:cs typeface="Calibri" pitchFamily="34" charset="0"/>
              </a:rPr>
              <a:t>not</a:t>
            </a:r>
            <a:r>
              <a:rPr lang="en-GB" sz="2900" dirty="0">
                <a:solidFill>
                  <a:srgbClr val="FF0000"/>
                </a:solidFill>
                <a:cs typeface="Calibri" pitchFamily="34" charset="0"/>
              </a:rPr>
              <a:t> </a:t>
            </a:r>
            <a:r>
              <a:rPr lang="en-GB" sz="2900" dirty="0">
                <a:solidFill>
                  <a:srgbClr val="7030A0"/>
                </a:solidFill>
                <a:cs typeface="Calibri" pitchFamily="34" charset="0"/>
              </a:rPr>
              <a:t>breathe</a:t>
            </a:r>
            <a:r>
              <a:rPr lang="en-GB" sz="2900" dirty="0">
                <a:cs typeface="Calibri" pitchFamily="34" charset="0"/>
              </a:rPr>
              <a:t>. I </a:t>
            </a:r>
            <a:r>
              <a:rPr lang="en-GB" sz="2900" dirty="0">
                <a:solidFill>
                  <a:srgbClr val="FF0000"/>
                </a:solidFill>
                <a:cs typeface="Calibri" pitchFamily="34" charset="0"/>
              </a:rPr>
              <a:t>see</a:t>
            </a:r>
            <a:r>
              <a:rPr lang="en-GB" sz="2900" dirty="0">
                <a:cs typeface="Calibri" pitchFamily="34" charset="0"/>
              </a:rPr>
              <a:t> men </a:t>
            </a:r>
            <a:r>
              <a:rPr lang="en-GB" sz="2900" dirty="0">
                <a:solidFill>
                  <a:srgbClr val="7030A0"/>
                </a:solidFill>
                <a:cs typeface="Calibri" pitchFamily="34" charset="0"/>
              </a:rPr>
              <a:t>running, staggering, falling</a:t>
            </a:r>
            <a:r>
              <a:rPr lang="en-GB" sz="2900" dirty="0">
                <a:cs typeface="Calibri" pitchFamily="34" charset="0"/>
              </a:rPr>
              <a:t>. I </a:t>
            </a:r>
            <a:r>
              <a:rPr lang="en-GB" sz="2900" dirty="0">
                <a:solidFill>
                  <a:srgbClr val="FF0000"/>
                </a:solidFill>
                <a:cs typeface="Calibri" pitchFamily="34" charset="0"/>
              </a:rPr>
              <a:t>hear</a:t>
            </a:r>
            <a:r>
              <a:rPr lang="en-GB" sz="2900" dirty="0">
                <a:cs typeface="Calibri" pitchFamily="34" charset="0"/>
              </a:rPr>
              <a:t> Pete </a:t>
            </a:r>
            <a:r>
              <a:rPr lang="en-GB" sz="2900" dirty="0">
                <a:solidFill>
                  <a:srgbClr val="7030A0"/>
                </a:solidFill>
                <a:cs typeface="Calibri" pitchFamily="34" charset="0"/>
              </a:rPr>
              <a:t>shouting</a:t>
            </a:r>
            <a:r>
              <a:rPr lang="en-GB" sz="2900" dirty="0">
                <a:cs typeface="Calibri" pitchFamily="34" charset="0"/>
              </a:rPr>
              <a:t> out for me. Then he</a:t>
            </a:r>
            <a:r>
              <a:rPr lang="en-GB" sz="2900" dirty="0">
                <a:solidFill>
                  <a:srgbClr val="FF0000"/>
                </a:solidFill>
                <a:cs typeface="Calibri" pitchFamily="34" charset="0"/>
              </a:rPr>
              <a:t>’s</a:t>
            </a:r>
            <a:r>
              <a:rPr lang="en-GB" sz="2900" dirty="0">
                <a:solidFill>
                  <a:srgbClr val="7030A0"/>
                </a:solidFill>
                <a:cs typeface="Calibri" pitchFamily="34" charset="0"/>
              </a:rPr>
              <a:t> grabbing </a:t>
            </a:r>
            <a:r>
              <a:rPr lang="en-GB" sz="2900" dirty="0">
                <a:cs typeface="Calibri" pitchFamily="34" charset="0"/>
              </a:rPr>
              <a:t>me and we </a:t>
            </a:r>
            <a:r>
              <a:rPr lang="en-GB" sz="2900" dirty="0">
                <a:solidFill>
                  <a:srgbClr val="FF0000"/>
                </a:solidFill>
                <a:cs typeface="Calibri" pitchFamily="34" charset="0"/>
              </a:rPr>
              <a:t>run</a:t>
            </a:r>
            <a:r>
              <a:rPr lang="en-GB" sz="2900" dirty="0">
                <a:cs typeface="Calibri" pitchFamily="34" charset="0"/>
              </a:rPr>
              <a:t>. Half-blinded by my mask I </a:t>
            </a:r>
            <a:r>
              <a:rPr lang="en-GB" sz="2900" dirty="0">
                <a:solidFill>
                  <a:srgbClr val="FF0000"/>
                </a:solidFill>
                <a:cs typeface="Calibri" pitchFamily="34" charset="0"/>
              </a:rPr>
              <a:t>trip</a:t>
            </a:r>
            <a:r>
              <a:rPr lang="en-GB" sz="2900" dirty="0">
                <a:cs typeface="Calibri" pitchFamily="34" charset="0"/>
              </a:rPr>
              <a:t> and </a:t>
            </a:r>
            <a:r>
              <a:rPr lang="en-GB" sz="2900" dirty="0">
                <a:solidFill>
                  <a:srgbClr val="FF0000"/>
                </a:solidFill>
                <a:cs typeface="Calibri" pitchFamily="34" charset="0"/>
              </a:rPr>
              <a:t>fall</a:t>
            </a:r>
            <a:r>
              <a:rPr lang="en-GB" sz="2900" dirty="0">
                <a:cs typeface="Calibri" pitchFamily="34" charset="0"/>
              </a:rPr>
              <a:t>, </a:t>
            </a:r>
            <a:r>
              <a:rPr lang="en-GB" sz="2900" dirty="0">
                <a:solidFill>
                  <a:srgbClr val="7030A0"/>
                </a:solidFill>
                <a:cs typeface="Calibri" pitchFamily="34" charset="0"/>
              </a:rPr>
              <a:t>crashing</a:t>
            </a:r>
            <a:r>
              <a:rPr lang="en-GB" sz="2900" dirty="0">
                <a:cs typeface="Calibri" pitchFamily="34" charset="0"/>
              </a:rPr>
              <a:t> my head against the trench wall, </a:t>
            </a:r>
            <a:r>
              <a:rPr lang="en-GB" sz="2900" dirty="0">
                <a:solidFill>
                  <a:srgbClr val="7030A0"/>
                </a:solidFill>
                <a:cs typeface="Calibri" pitchFamily="34" charset="0"/>
              </a:rPr>
              <a:t>knocking</a:t>
            </a:r>
            <a:r>
              <a:rPr lang="en-GB" sz="2900" dirty="0">
                <a:cs typeface="Calibri" pitchFamily="34" charset="0"/>
              </a:rPr>
              <a:t> myself half-senseless. My eyes </a:t>
            </a:r>
            <a:r>
              <a:rPr lang="en-GB" sz="2900" dirty="0">
                <a:solidFill>
                  <a:srgbClr val="FF0000"/>
                </a:solidFill>
                <a:cs typeface="Calibri" pitchFamily="34" charset="0"/>
              </a:rPr>
              <a:t>are</a:t>
            </a:r>
            <a:r>
              <a:rPr lang="en-GB" sz="2900" dirty="0">
                <a:solidFill>
                  <a:srgbClr val="7030A0"/>
                </a:solidFill>
                <a:cs typeface="Calibri" pitchFamily="34" charset="0"/>
              </a:rPr>
              <a:t> stinging</a:t>
            </a:r>
            <a:r>
              <a:rPr lang="en-GB" sz="2900" dirty="0">
                <a:cs typeface="Calibri" pitchFamily="34" charset="0"/>
              </a:rPr>
              <a:t>. My lungs </a:t>
            </a:r>
            <a:r>
              <a:rPr lang="en-GB" sz="2900" dirty="0">
                <a:solidFill>
                  <a:srgbClr val="FF0000"/>
                </a:solidFill>
                <a:cs typeface="Calibri" pitchFamily="34" charset="0"/>
              </a:rPr>
              <a:t>are</a:t>
            </a:r>
            <a:r>
              <a:rPr lang="en-GB" sz="2900" dirty="0">
                <a:solidFill>
                  <a:srgbClr val="7030A0"/>
                </a:solidFill>
                <a:cs typeface="Calibri" pitchFamily="34" charset="0"/>
              </a:rPr>
              <a:t> burning.</a:t>
            </a:r>
            <a:r>
              <a:rPr lang="en-GB" sz="2900" dirty="0">
                <a:cs typeface="Calibri" pitchFamily="34" charset="0"/>
              </a:rPr>
              <a:t> I </a:t>
            </a:r>
            <a:r>
              <a:rPr lang="en-GB" sz="2900" dirty="0">
                <a:solidFill>
                  <a:srgbClr val="FF0000"/>
                </a:solidFill>
                <a:cs typeface="Calibri" pitchFamily="34" charset="0"/>
              </a:rPr>
              <a:t>am</a:t>
            </a:r>
            <a:r>
              <a:rPr lang="en-GB" sz="2900" dirty="0">
                <a:cs typeface="Calibri" pitchFamily="34" charset="0"/>
              </a:rPr>
              <a:t> </a:t>
            </a:r>
            <a:r>
              <a:rPr lang="en-GB" sz="2900" dirty="0">
                <a:solidFill>
                  <a:srgbClr val="7030A0"/>
                </a:solidFill>
                <a:cs typeface="Calibri" pitchFamily="34" charset="0"/>
              </a:rPr>
              <a:t>coughing, choking, retching</a:t>
            </a:r>
            <a:r>
              <a:rPr lang="en-GB" sz="2900" dirty="0">
                <a:cs typeface="Calibri" pitchFamily="34" charset="0"/>
              </a:rPr>
              <a:t>.  </a:t>
            </a:r>
          </a:p>
          <a:p>
            <a:pPr marL="0" indent="0">
              <a:lnSpc>
                <a:spcPct val="150000"/>
              </a:lnSpc>
              <a:spcBef>
                <a:spcPts val="0"/>
              </a:spcBef>
              <a:buNone/>
            </a:pPr>
            <a:endParaRPr lang="en-GB" sz="1534"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62665" y="1638109"/>
            <a:ext cx="2498055" cy="373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85051" y="6021288"/>
            <a:ext cx="8958949" cy="707886"/>
          </a:xfrm>
          <a:prstGeom prst="rect">
            <a:avLst/>
          </a:prstGeom>
          <a:noFill/>
        </p:spPr>
        <p:txBody>
          <a:bodyPr wrap="square" rtlCol="0">
            <a:spAutoFit/>
          </a:bodyPr>
          <a:lstStyle/>
          <a:p>
            <a:r>
              <a:rPr lang="en-GB" sz="2000" dirty="0"/>
              <a:t>Why do you think the writer uses so many present tense verbs that end in </a:t>
            </a:r>
          </a:p>
          <a:p>
            <a:r>
              <a:rPr lang="en-GB" sz="2000" dirty="0"/>
              <a:t>–</a:t>
            </a:r>
            <a:r>
              <a:rPr lang="en-GB" sz="2000" dirty="0" err="1"/>
              <a:t>ing</a:t>
            </a:r>
            <a:r>
              <a:rPr lang="en-GB" sz="2000" dirty="0"/>
              <a:t>? Do these affect how you ‘see’ or ‘hear’ the scene being described?</a:t>
            </a:r>
          </a:p>
        </p:txBody>
      </p:sp>
      <p:sp>
        <p:nvSpPr>
          <p:cNvPr id="8" name="Rounded Rectangle 7"/>
          <p:cNvSpPr/>
          <p:nvPr/>
        </p:nvSpPr>
        <p:spPr>
          <a:xfrm>
            <a:off x="7026717" y="99217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9" name="Rounded Rectangle 8"/>
          <p:cNvSpPr/>
          <p:nvPr/>
        </p:nvSpPr>
        <p:spPr>
          <a:xfrm>
            <a:off x="7002891" y="5519366"/>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Tree>
    <p:extLst>
      <p:ext uri="{BB962C8B-B14F-4D97-AF65-F5344CB8AC3E}">
        <p14:creationId xmlns:p14="http://schemas.microsoft.com/office/powerpoint/2010/main" val="398216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395736"/>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When you are writing narrative, you can think about </a:t>
            </a:r>
            <a:r>
              <a:rPr lang="en-GB" sz="1800" dirty="0">
                <a:solidFill>
                  <a:srgbClr val="FF0000"/>
                </a:solidFill>
              </a:rPr>
              <a:t>how to emphasise the drama and pace of key action scenes. </a:t>
            </a:r>
          </a:p>
          <a:p>
            <a:pPr marL="0" indent="0">
              <a:lnSpc>
                <a:spcPts val="2800"/>
              </a:lnSpc>
              <a:spcBef>
                <a:spcPts val="0"/>
              </a:spcBef>
              <a:buNone/>
            </a:pPr>
            <a:endParaRPr lang="en-GB" sz="1800" dirty="0">
              <a:solidFill>
                <a:srgbClr val="FF0000"/>
              </a:solidFill>
            </a:endParaRPr>
          </a:p>
          <a:p>
            <a:pPr marL="0" indent="0">
              <a:lnSpc>
                <a:spcPts val="2800"/>
              </a:lnSpc>
              <a:spcBef>
                <a:spcPts val="0"/>
              </a:spcBef>
              <a:buNone/>
            </a:pPr>
            <a:r>
              <a:rPr lang="en-GB" sz="1800" dirty="0"/>
              <a:t>Choosing descriptive (lexical) verbs carefully and experimenting with verb tenses can help you do this. </a:t>
            </a:r>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3" name="Content Placeholder 2"/>
          <p:cNvSpPr>
            <a:spLocks noGrp="1"/>
          </p:cNvSpPr>
          <p:nvPr>
            <p:ph idx="1"/>
          </p:nvPr>
        </p:nvSpPr>
        <p:spPr>
          <a:xfrm>
            <a:off x="185336" y="1274047"/>
            <a:ext cx="6115141" cy="4243185"/>
          </a:xfrm>
          <a:ln>
            <a:solidFill>
              <a:schemeClr val="tx1"/>
            </a:solidFill>
          </a:ln>
        </p:spPr>
        <p:txBody>
          <a:bodyPr>
            <a:normAutofit/>
          </a:bodyPr>
          <a:lstStyle/>
          <a:p>
            <a:pPr marL="0" indent="0">
              <a:spcBef>
                <a:spcPts val="0"/>
              </a:spcBef>
              <a:buNone/>
            </a:pPr>
            <a:r>
              <a:rPr lang="en-GB" sz="1800" dirty="0">
                <a:cs typeface="Calibri" pitchFamily="34" charset="0"/>
              </a:rPr>
              <a:t>A machine gun opens up behind us and then rifles fire. There is nowhere to hide, so we pretend to be dead. We wait till the light dies and the night is suddenly black again. </a:t>
            </a:r>
            <a:r>
              <a:rPr lang="en-GB" sz="1800" dirty="0" err="1">
                <a:cs typeface="Calibri" pitchFamily="34" charset="0"/>
              </a:rPr>
              <a:t>Wilkie</a:t>
            </a:r>
            <a:r>
              <a:rPr lang="en-GB" sz="1800" dirty="0">
                <a:cs typeface="Calibri" pitchFamily="34" charset="0"/>
              </a:rPr>
              <a:t> gets us to our feet and we go on, running, stumbling, until more lights go up, and the machine gunners start up again. We dive into a crater and roll down crashing through the ice into the watery bottom. Then the shelling starts. It seems as if we have woken up the entire German army. I cower in the stinking water with the German and Charlie, the three of us clinging together, heads buried in one another as the shells fall all about us. Our own guns are answering now but it is little comfort to us. Charlie and I drag the Hun prisoner out of the water. Either he is talking to himself or he’s saying a prayer, it’s difficult to tell.</a:t>
            </a:r>
            <a:endParaRPr lang="en-GB" sz="1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62665" y="1638109"/>
            <a:ext cx="2498055" cy="373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5736746"/>
            <a:ext cx="9144000" cy="923330"/>
          </a:xfrm>
          <a:prstGeom prst="rect">
            <a:avLst/>
          </a:prstGeom>
          <a:noFill/>
        </p:spPr>
        <p:txBody>
          <a:bodyPr wrap="square" rtlCol="0">
            <a:spAutoFit/>
          </a:bodyPr>
          <a:lstStyle/>
          <a:p>
            <a:r>
              <a:rPr lang="en-GB" dirty="0"/>
              <a:t>Can you make this incident any more immediate and dramatic for the reader? Experiment with lexical verb choices in the present tense and compare your version with the original, explaining some of the changes made and what you wanted to achieve. </a:t>
            </a:r>
          </a:p>
        </p:txBody>
      </p:sp>
      <p:sp>
        <p:nvSpPr>
          <p:cNvPr id="8" name="Rounded Rectangle 7"/>
          <p:cNvSpPr/>
          <p:nvPr/>
        </p:nvSpPr>
        <p:spPr>
          <a:xfrm>
            <a:off x="7026717" y="99217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Authentic text</a:t>
            </a:r>
          </a:p>
        </p:txBody>
      </p:sp>
      <p:sp>
        <p:nvSpPr>
          <p:cNvPr id="9" name="Rounded Rectangle 8"/>
          <p:cNvSpPr/>
          <p:nvPr/>
        </p:nvSpPr>
        <p:spPr>
          <a:xfrm>
            <a:off x="7002891" y="5196553"/>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Discussion</a:t>
            </a:r>
          </a:p>
        </p:txBody>
      </p:sp>
    </p:spTree>
    <p:extLst>
      <p:ext uri="{BB962C8B-B14F-4D97-AF65-F5344CB8AC3E}">
        <p14:creationId xmlns:p14="http://schemas.microsoft.com/office/powerpoint/2010/main" val="308203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p:bldP spid="8" grpId="0" animBg="1"/>
      <p:bldP spid="9"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3410</TotalTime>
  <Words>2232</Words>
  <Application>Microsoft Office PowerPoint</Application>
  <PresentationFormat>On-screen Show (4:3)</PresentationFormat>
  <Paragraphs>91</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Times New Roman</vt:lpstr>
      <vt:lpstr>Wingdings</vt:lpstr>
      <vt:lpstr>Pixel</vt:lpstr>
      <vt:lpstr>PowerPoint Presentation</vt:lpstr>
      <vt:lpstr>LEAD Principles</vt:lpstr>
      <vt:lpstr>Noticing Patterns in a Text </vt:lpstr>
      <vt:lpstr>Noticing Patterns in a Text </vt:lpstr>
      <vt:lpstr>Noticing Patterns in a Text </vt:lpstr>
      <vt:lpstr>Verbalising the Grammar-Writing Link</vt:lpstr>
      <vt:lpstr>Noticing Patterns in a Text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392</cp:revision>
  <cp:lastPrinted>2016-04-04T06:59:35Z</cp:lastPrinted>
  <dcterms:created xsi:type="dcterms:W3CDTF">2006-06-23T08:27:44Z</dcterms:created>
  <dcterms:modified xsi:type="dcterms:W3CDTF">2020-01-17T12:45:08Z</dcterms:modified>
</cp:coreProperties>
</file>