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0"/>
  </p:notesMasterIdLst>
  <p:handoutMasterIdLst>
    <p:handoutMasterId r:id="rId11"/>
  </p:handoutMasterIdLst>
  <p:sldIdLst>
    <p:sldId id="261" r:id="rId2"/>
    <p:sldId id="481" r:id="rId3"/>
    <p:sldId id="626" r:id="rId4"/>
    <p:sldId id="628" r:id="rId5"/>
    <p:sldId id="629" r:id="rId6"/>
    <p:sldId id="610" r:id="rId7"/>
    <p:sldId id="627" r:id="rId8"/>
    <p:sldId id="630" r:id="rId9"/>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D5EFFF"/>
    <a:srgbClr val="9ED090"/>
    <a:srgbClr val="D5D5FF"/>
    <a:srgbClr val="CCECFF"/>
    <a:srgbClr val="EFF9FF"/>
    <a:srgbClr val="384A94"/>
    <a:srgbClr val="55C37A"/>
    <a:srgbClr val="FFFFCC"/>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4711" autoAdjust="0"/>
  </p:normalViewPr>
  <p:slideViewPr>
    <p:cSldViewPr>
      <p:cViewPr varScale="1">
        <p:scale>
          <a:sx n="41" d="100"/>
          <a:sy n="41" d="100"/>
        </p:scale>
        <p:origin x="1445" y="2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focus on commas and listing might seem too obvious or simplistic, but you could use it as a chance to rehearse with students any misapprehensions they may have about comma use. These are often related to semantic, non-grammatical explanations such as, ‘put a comma when you need to take a breath’, and students may lack confident grammatical understanding of how commas are used. Grammatically, commas mark boundaries between words, phrases and clauses, which the examples on the following slides illustrate. </a:t>
            </a:r>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point of the factual recall questions is to illustrate that in texts where the purpose is to inform the reader about a topic, facts are often presented in list form. The aim is to provide details quickly and succinctly, and accurate punctuation of lists can help the reader absorb information quickly.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initial discussion about comma use, you can support students’ understanding by showing that commas separate: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dirty="0"/>
              <a:t>different items in a list - as in the list of countries the Vikings came from and sailed to, or the list of goods they traded (in the form of single nouns or short noun phrases e.g. </a:t>
            </a:r>
            <a:r>
              <a:rPr lang="en-GB" i="1" dirty="0"/>
              <a:t>Norway, Sweden and Denmark; furs, tusks and seal fat</a:t>
            </a:r>
            <a:r>
              <a:rPr lang="en-GB" dirty="0"/>
              <a:t>). This makes it easier for us to ‘count’ and remember these separate places and objects;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dirty="0"/>
              <a:t>different actions in a list (in the form of clauses with a verb e.g. </a:t>
            </a:r>
            <a:r>
              <a:rPr lang="en-GB" i="1" dirty="0"/>
              <a:t>stormed into battle, carrying shields, wearing helmets and wielding axes; Viking raiders made it to…, and settled…; They took furs…, and captured…). </a:t>
            </a:r>
            <a:r>
              <a:rPr lang="en-GB" i="0" dirty="0"/>
              <a:t>This makes it easier for us to locate and remember the different things Vikings did, as well as to see connections between them.</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i="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i="0" dirty="0"/>
              <a:t>You might note that there are no absolute rules about whether a comma is placed before ‘and’ in a list.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i="0" dirty="0"/>
              <a:t>commonly, in a list of three or more items that are single words or short phrases, a comma would not be used before ‘and’ but it’s not incorrect to use one, perhaps to emphasise the final item: for example: </a:t>
            </a:r>
            <a:r>
              <a:rPr lang="en-GB" i="1" dirty="0"/>
              <a:t>Viking raiders made it to Germany, France, Spain, Italy, Ireland, and Britain.</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i="0" dirty="0"/>
              <a:t>commonly, a comma is placed before ‘and’ when finite (main) clauses are joined, as in the first and third examples above: </a:t>
            </a:r>
            <a:r>
              <a:rPr lang="en-GB" i="1" dirty="0"/>
              <a:t>Viking raiders made it to Britain, and settled</a:t>
            </a:r>
            <a:r>
              <a:rPr lang="en-GB" i="0" dirty="0"/>
              <a:t>…; </a:t>
            </a:r>
            <a:r>
              <a:rPr lang="en-GB" i="1" dirty="0"/>
              <a:t>They took furs.., and captured prisoners… </a:t>
            </a:r>
            <a:r>
              <a:rPr lang="en-GB" i="0" dirty="0"/>
              <a:t>but when there are two clauses, as in these examples, it would not be incorrect to leave it out. Similarly, it would not be incorrect to place a comma before the final ‘and’ in this version of the second example: </a:t>
            </a:r>
            <a:r>
              <a:rPr lang="en-GB" i="1" dirty="0"/>
              <a:t>Warriors stormed into battle in metal armour, carrying shields, wearing helmets, and wielding ferocious axes and swords. </a:t>
            </a:r>
            <a:r>
              <a:rPr lang="en-GB" i="0" dirty="0"/>
              <a:t>You can encourage students to investigate a range of examples and make deductions about writers’ preferred style: are they ‘light’ or ‘heavy’ punctuators?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i="0" dirty="0"/>
              <a:t>Importantly, in discussion, you can emphasise the function of commas in lists, to help highlight separate facts and their connections.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i="0" dirty="0"/>
              <a:t> </a:t>
            </a:r>
          </a:p>
        </p:txBody>
      </p:sp>
      <p:sp>
        <p:nvSpPr>
          <p:cNvPr id="4" name="Slide Number Placeholder 3"/>
          <p:cNvSpPr>
            <a:spLocks noGrp="1"/>
          </p:cNvSpPr>
          <p:nvPr>
            <p:ph type="sldNum" sz="quarter" idx="10"/>
          </p:nvPr>
        </p:nvSpPr>
        <p:spPr/>
        <p:txBody>
          <a:bodyPr/>
          <a:lstStyle/>
          <a:p>
            <a:fld id="{9CDB61E7-AB66-40CC-97DD-EFF984CDB7AB}" type="slidenum">
              <a:rPr lang="en-GB" smtClean="0"/>
              <a:pPr/>
              <a:t>3</a:t>
            </a:fld>
            <a:endParaRPr lang="en-GB"/>
          </a:p>
        </p:txBody>
      </p:sp>
    </p:spTree>
    <p:extLst>
      <p:ext uri="{BB962C8B-B14F-4D97-AF65-F5344CB8AC3E}">
        <p14:creationId xmlns:p14="http://schemas.microsoft.com/office/powerpoint/2010/main" val="297650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with the previous slide, the point of the factual recall questions is to illustrate that in texts where the purpose is to inform the reader about a topic, facts are often presented in list form. The aim is to provide details quickly and succinctly, and accurate punctuation of lists can help the reader absorb information quickly.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initial discussion about comma use, you can support students’ understanding by showing that commas separate: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dirty="0"/>
              <a:t>different items in a list - as in the list of materials Viking clothes were made from, or the items in their diet (in the form of single nouns or short noun phrases e.g. </a:t>
            </a:r>
            <a:r>
              <a:rPr lang="en-GB" i="1" dirty="0"/>
              <a:t>wool, linen and animal skins; oat porridge, salted meat, fish, fresh bread and lots of fruit</a:t>
            </a:r>
            <a:r>
              <a:rPr lang="en-GB" dirty="0"/>
              <a:t>), which makes it easier for us to ‘count’ and remember these separate things;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dirty="0"/>
              <a:t>additional information or explanatory detail about items (e.g. </a:t>
            </a:r>
            <a:r>
              <a:rPr lang="en-GB" i="1" dirty="0"/>
              <a:t>Odin, god of war…Thor, the god of thunder, and Freya, the goddess of love and death</a:t>
            </a:r>
            <a:r>
              <a:rPr lang="en-GB" dirty="0"/>
              <a:t>), which makes it easier to link additional details to the right person.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As noted on the previous slide, try not to get bogged down in trying to define absolute ‘rules’ for comma use e.g. whether a comma is needed before ‘and’. In the first example, it would be very feasible to write: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i="1" dirty="0"/>
              <a:t>They spun wool into yarn, coloured it with natural plant dyes, and wove it into tunics…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i="0" dirty="0"/>
              <a:t>You might emphasise the helpfulness of being consistent in practice, but allowing for stylistic effects such as emphasising the final action in a list of three by using a comma with ‘and’.</a:t>
            </a:r>
          </a:p>
        </p:txBody>
      </p:sp>
      <p:sp>
        <p:nvSpPr>
          <p:cNvPr id="4" name="Slide Number Placeholder 3"/>
          <p:cNvSpPr>
            <a:spLocks noGrp="1"/>
          </p:cNvSpPr>
          <p:nvPr>
            <p:ph type="sldNum" sz="quarter" idx="10"/>
          </p:nvPr>
        </p:nvSpPr>
        <p:spPr/>
        <p:txBody>
          <a:bodyPr/>
          <a:lstStyle/>
          <a:p>
            <a:fld id="{9CDB61E7-AB66-40CC-97DD-EFF984CDB7AB}" type="slidenum">
              <a:rPr lang="en-GB" smtClean="0"/>
              <a:pPr/>
              <a:t>4</a:t>
            </a:fld>
            <a:endParaRPr lang="en-GB"/>
          </a:p>
        </p:txBody>
      </p:sp>
    </p:spTree>
    <p:extLst>
      <p:ext uri="{BB962C8B-B14F-4D97-AF65-F5344CB8AC3E}">
        <p14:creationId xmlns:p14="http://schemas.microsoft.com/office/powerpoint/2010/main" val="336609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use the explanations here to emphasise the use and purpose of commas in lists, in the context of information texts.</a:t>
            </a:r>
          </a:p>
        </p:txBody>
      </p:sp>
      <p:sp>
        <p:nvSpPr>
          <p:cNvPr id="4" name="Slide Number Placeholder 3"/>
          <p:cNvSpPr>
            <a:spLocks noGrp="1"/>
          </p:cNvSpPr>
          <p:nvPr>
            <p:ph type="sldNum" sz="quarter" idx="10"/>
          </p:nvPr>
        </p:nvSpPr>
        <p:spPr/>
        <p:txBody>
          <a:bodyPr/>
          <a:lstStyle/>
          <a:p>
            <a:fld id="{9CDB61E7-AB66-40CC-97DD-EFF984CDB7AB}" type="slidenum">
              <a:rPr lang="en-GB" smtClean="0"/>
              <a:pPr/>
              <a:t>5</a:t>
            </a:fld>
            <a:endParaRPr lang="en-GB"/>
          </a:p>
        </p:txBody>
      </p:sp>
    </p:spTree>
    <p:extLst>
      <p:ext uri="{BB962C8B-B14F-4D97-AF65-F5344CB8AC3E}">
        <p14:creationId xmlns:p14="http://schemas.microsoft.com/office/powerpoint/2010/main" val="206617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possible consolidation task is shown on the next slide. </a:t>
            </a:r>
          </a:p>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text with original punctuation is shown on the next slide.</a:t>
            </a:r>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165837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text with original punctuation is shown on this slide.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In discussion with students, you might highlight in the original text </a:t>
            </a:r>
            <a:r>
              <a:rPr lang="en-GB" sz="1200" dirty="0"/>
              <a:t>how commas are used to mark out separate items or separate actions in a list, or to include additional details, and you can stress the intention of  making it easier for readers to locate the different facts.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You might reinforce that, grammatically, commas mark the boundary between words, phrases and clauses, using specific examples from the text to illustrate, but without getting bogged down in technicalities. For example, you might note:</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dirty="0"/>
              <a:t>the comma between words in a list: camel, horse, donkey</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dirty="0"/>
              <a:t>the comma after the fronted adverbs (</a:t>
            </a:r>
            <a:r>
              <a:rPr lang="en-GB" sz="1200" i="1" dirty="0"/>
              <a:t>today, nowadays</a:t>
            </a:r>
            <a:r>
              <a:rPr lang="en-GB" sz="1200" dirty="0"/>
              <a:t>) and adverbial phrase (</a:t>
            </a:r>
            <a:r>
              <a:rPr lang="en-GB" sz="1200" i="1" dirty="0"/>
              <a:t>In ancient times</a:t>
            </a:r>
            <a:r>
              <a:rPr lang="en-GB" sz="1200" dirty="0"/>
              <a:t>) that signal time</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dirty="0"/>
              <a:t>the comma marking subordinate from main clauses (</a:t>
            </a:r>
            <a:r>
              <a:rPr lang="en-GB" sz="1200" i="1" dirty="0"/>
              <a:t>if they are able to; to be pure for the journey; even if it is the tradition…)</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i="0" dirty="0"/>
              <a:t>the comma between co-ordinated main clauses (</a:t>
            </a:r>
            <a:r>
              <a:rPr lang="en-GB" sz="1200" i="1" dirty="0"/>
              <a:t>Everyone should wear white, women cannot cover their face, and men cannot have stitching on their clothes</a:t>
            </a:r>
            <a:r>
              <a:rPr lang="en-GB" sz="1200" i="0" dirty="0"/>
              <a:t>).  </a:t>
            </a:r>
          </a:p>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97515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661993"/>
          </a:xfrm>
          <a:prstGeom prst="rect">
            <a:avLst/>
          </a:prstGeom>
          <a:noFill/>
          <a:ln w="9525">
            <a:noFill/>
            <a:miter lim="800000"/>
            <a:headEnd/>
            <a:tailEnd/>
          </a:ln>
          <a:effectLst/>
        </p:spPr>
        <p:txBody>
          <a:bodyPr wrap="square">
            <a:spAutoFit/>
          </a:bodyPr>
          <a:lstStyle/>
          <a:p>
            <a:pPr algn="ctr"/>
            <a:r>
              <a:rPr lang="en-GB" sz="3400" b="1" i="1" dirty="0">
                <a:solidFill>
                  <a:schemeClr val="bg1"/>
                </a:solidFill>
              </a:rPr>
              <a:t>Listing facts succinctly in information texts using commas</a:t>
            </a:r>
            <a:endParaRPr lang="en-GB" sz="34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52" y="70214"/>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475521" y="590952"/>
            <a:ext cx="1457391" cy="1832670"/>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7266439" y="59148"/>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4" name="TextBox 3">
            <a:extLst>
              <a:ext uri="{FF2B5EF4-FFF2-40B4-BE49-F238E27FC236}">
                <a16:creationId xmlns:a16="http://schemas.microsoft.com/office/drawing/2014/main" id="{FB2D55ED-BFB9-4211-ACEC-2510E331E69E}"/>
              </a:ext>
            </a:extLst>
          </p:cNvPr>
          <p:cNvSpPr txBox="1"/>
          <p:nvPr/>
        </p:nvSpPr>
        <p:spPr>
          <a:xfrm>
            <a:off x="2117208" y="4531204"/>
            <a:ext cx="6384320" cy="1477328"/>
          </a:xfrm>
          <a:prstGeom prst="rect">
            <a:avLst/>
          </a:prstGeom>
          <a:noFill/>
        </p:spPr>
        <p:txBody>
          <a:bodyPr wrap="square" rtlCol="0">
            <a:spAutoFit/>
          </a:bodyPr>
          <a:lstStyle/>
          <a:p>
            <a:r>
              <a:rPr lang="en-GB" dirty="0"/>
              <a:t>How quickly can you find answers to these questions?  </a:t>
            </a:r>
          </a:p>
          <a:p>
            <a:pPr marL="285750" indent="-285750">
              <a:buFont typeface="Wingdings" panose="05000000000000000000" pitchFamily="2" charset="2"/>
              <a:buChar char="§"/>
            </a:pPr>
            <a:r>
              <a:rPr lang="en-GB" dirty="0"/>
              <a:t>Where did Vikings come from?</a:t>
            </a:r>
          </a:p>
          <a:p>
            <a:pPr marL="285750" indent="-285750">
              <a:buFont typeface="Wingdings" panose="05000000000000000000" pitchFamily="2" charset="2"/>
              <a:buChar char="§"/>
            </a:pPr>
            <a:r>
              <a:rPr lang="en-GB" dirty="0"/>
              <a:t>Where did they travel to?</a:t>
            </a:r>
          </a:p>
          <a:p>
            <a:pPr marL="285750" indent="-285750">
              <a:buFont typeface="Wingdings" panose="05000000000000000000" pitchFamily="2" charset="2"/>
              <a:buChar char="§"/>
            </a:pPr>
            <a:r>
              <a:rPr lang="en-GB" dirty="0"/>
              <a:t>What armour did they wear?</a:t>
            </a:r>
          </a:p>
          <a:p>
            <a:pPr marL="285750" indent="-285750">
              <a:buFont typeface="Wingdings" panose="05000000000000000000" pitchFamily="2" charset="2"/>
              <a:buChar char="§"/>
            </a:pPr>
            <a:r>
              <a:rPr lang="en-GB" dirty="0"/>
              <a:t>What goods did they trade?</a:t>
            </a:r>
          </a:p>
        </p:txBody>
      </p:sp>
      <p:sp>
        <p:nvSpPr>
          <p:cNvPr id="9" name="TextBox 8">
            <a:extLst>
              <a:ext uri="{FF2B5EF4-FFF2-40B4-BE49-F238E27FC236}">
                <a16:creationId xmlns:a16="http://schemas.microsoft.com/office/drawing/2014/main" id="{AC515E8F-8FA7-4CCB-9C3C-F43B0A6CCEE2}"/>
              </a:ext>
            </a:extLst>
          </p:cNvPr>
          <p:cNvSpPr txBox="1"/>
          <p:nvPr/>
        </p:nvSpPr>
        <p:spPr>
          <a:xfrm>
            <a:off x="240744" y="1134324"/>
            <a:ext cx="6559912" cy="1477328"/>
          </a:xfrm>
          <a:prstGeom prst="rect">
            <a:avLst/>
          </a:prstGeom>
          <a:solidFill>
            <a:srgbClr val="99FF99"/>
          </a:solidFill>
        </p:spPr>
        <p:txBody>
          <a:bodyPr wrap="square" rtlCol="0">
            <a:spAutoFit/>
          </a:bodyPr>
          <a:lstStyle/>
          <a:p>
            <a:r>
              <a:rPr lang="en-GB" dirty="0"/>
              <a:t>The Vikings came from modern-day Norway, Sweden and Denmark but sailed across the globe, seizing all the territory they could. Viking raiders made it to Germany, France, Spain, Italy, Ireland and Britain, and settled as far afield as Ukraine and Russia. </a:t>
            </a:r>
          </a:p>
        </p:txBody>
      </p:sp>
      <p:sp>
        <p:nvSpPr>
          <p:cNvPr id="10" name="TextBox 9">
            <a:extLst>
              <a:ext uri="{FF2B5EF4-FFF2-40B4-BE49-F238E27FC236}">
                <a16:creationId xmlns:a16="http://schemas.microsoft.com/office/drawing/2014/main" id="{696BA667-F1BF-4DFB-8CA4-A815E13D7439}"/>
              </a:ext>
            </a:extLst>
          </p:cNvPr>
          <p:cNvSpPr txBox="1"/>
          <p:nvPr/>
        </p:nvSpPr>
        <p:spPr>
          <a:xfrm>
            <a:off x="1130687" y="2777362"/>
            <a:ext cx="6968988" cy="646331"/>
          </a:xfrm>
          <a:prstGeom prst="rect">
            <a:avLst/>
          </a:prstGeom>
          <a:solidFill>
            <a:srgbClr val="D5D5FF"/>
          </a:solidFill>
        </p:spPr>
        <p:txBody>
          <a:bodyPr wrap="square" rtlCol="0">
            <a:spAutoFit/>
          </a:bodyPr>
          <a:lstStyle/>
          <a:p>
            <a:r>
              <a:rPr lang="en-GB" dirty="0"/>
              <a:t>Warriors stormed into battle in metal armour, carrying shields, wearing helmets and wielding ferocious axes and swords. </a:t>
            </a:r>
          </a:p>
        </p:txBody>
      </p:sp>
      <p:sp>
        <p:nvSpPr>
          <p:cNvPr id="11" name="TextBox 10">
            <a:extLst>
              <a:ext uri="{FF2B5EF4-FFF2-40B4-BE49-F238E27FC236}">
                <a16:creationId xmlns:a16="http://schemas.microsoft.com/office/drawing/2014/main" id="{D21E8E7B-054D-4E5B-B287-B14E33CA7BAC}"/>
              </a:ext>
            </a:extLst>
          </p:cNvPr>
          <p:cNvSpPr txBox="1"/>
          <p:nvPr/>
        </p:nvSpPr>
        <p:spPr>
          <a:xfrm>
            <a:off x="339316" y="3588918"/>
            <a:ext cx="8465368" cy="646331"/>
          </a:xfrm>
          <a:prstGeom prst="rect">
            <a:avLst/>
          </a:prstGeom>
          <a:solidFill>
            <a:srgbClr val="D5EFFF"/>
          </a:solidFill>
        </p:spPr>
        <p:txBody>
          <a:bodyPr wrap="square" rtlCol="0">
            <a:spAutoFit/>
          </a:bodyPr>
          <a:lstStyle/>
          <a:p>
            <a:r>
              <a:rPr lang="en-GB" dirty="0"/>
              <a:t>Vikings traded goods around the world. They took furs, tusks and seal fat south to warmer climates, and captured prisoners as slaves to sell in exchange for silver.</a:t>
            </a:r>
          </a:p>
        </p:txBody>
      </p:sp>
      <p:sp>
        <p:nvSpPr>
          <p:cNvPr id="12" name="Rounded Rectangle 9">
            <a:extLst>
              <a:ext uri="{FF2B5EF4-FFF2-40B4-BE49-F238E27FC236}">
                <a16:creationId xmlns:a16="http://schemas.microsoft.com/office/drawing/2014/main" id="{AAA22160-B5E2-4785-845D-F37843F8843B}"/>
              </a:ext>
            </a:extLst>
          </p:cNvPr>
          <p:cNvSpPr/>
          <p:nvPr/>
        </p:nvSpPr>
        <p:spPr>
          <a:xfrm>
            <a:off x="211088" y="4677473"/>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Discussion</a:t>
            </a:r>
          </a:p>
        </p:txBody>
      </p:sp>
      <p:sp>
        <p:nvSpPr>
          <p:cNvPr id="13" name="TextBox 12">
            <a:extLst>
              <a:ext uri="{FF2B5EF4-FFF2-40B4-BE49-F238E27FC236}">
                <a16:creationId xmlns:a16="http://schemas.microsoft.com/office/drawing/2014/main" id="{17C43B82-7869-473A-A8E9-AE897A73D866}"/>
              </a:ext>
            </a:extLst>
          </p:cNvPr>
          <p:cNvSpPr txBox="1"/>
          <p:nvPr/>
        </p:nvSpPr>
        <p:spPr>
          <a:xfrm>
            <a:off x="268728" y="6044847"/>
            <a:ext cx="8875272" cy="646331"/>
          </a:xfrm>
          <a:prstGeom prst="rect">
            <a:avLst/>
          </a:prstGeom>
          <a:noFill/>
        </p:spPr>
        <p:txBody>
          <a:bodyPr wrap="square" rtlCol="0">
            <a:spAutoFit/>
          </a:bodyPr>
          <a:lstStyle/>
          <a:p>
            <a:r>
              <a:rPr lang="en-GB" dirty="0">
                <a:solidFill>
                  <a:schemeClr val="bg2"/>
                </a:solidFill>
              </a:rPr>
              <a:t>Can you see where commas are used in these examples? Can you explain how they made it easier for you to find the answers quickly? </a:t>
            </a:r>
          </a:p>
        </p:txBody>
      </p:sp>
    </p:spTree>
    <p:extLst>
      <p:ext uri="{BB962C8B-B14F-4D97-AF65-F5344CB8AC3E}">
        <p14:creationId xmlns:p14="http://schemas.microsoft.com/office/powerpoint/2010/main" val="276107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52" y="70214"/>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475521" y="590952"/>
            <a:ext cx="1457391" cy="1832670"/>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7266439" y="59148"/>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4" name="TextBox 3">
            <a:extLst>
              <a:ext uri="{FF2B5EF4-FFF2-40B4-BE49-F238E27FC236}">
                <a16:creationId xmlns:a16="http://schemas.microsoft.com/office/drawing/2014/main" id="{FB2D55ED-BFB9-4211-ACEC-2510E331E69E}"/>
              </a:ext>
            </a:extLst>
          </p:cNvPr>
          <p:cNvSpPr txBox="1"/>
          <p:nvPr/>
        </p:nvSpPr>
        <p:spPr>
          <a:xfrm>
            <a:off x="2292136" y="4612423"/>
            <a:ext cx="6384320" cy="1477328"/>
          </a:xfrm>
          <a:prstGeom prst="rect">
            <a:avLst/>
          </a:prstGeom>
          <a:noFill/>
        </p:spPr>
        <p:txBody>
          <a:bodyPr wrap="square" rtlCol="0">
            <a:spAutoFit/>
          </a:bodyPr>
          <a:lstStyle/>
          <a:p>
            <a:r>
              <a:rPr lang="en-GB" dirty="0"/>
              <a:t>How quickly can you find answers to these questions?  </a:t>
            </a:r>
          </a:p>
          <a:p>
            <a:pPr marL="285750" indent="-285750">
              <a:buFont typeface="Wingdings" panose="05000000000000000000" pitchFamily="2" charset="2"/>
              <a:buChar char="§"/>
            </a:pPr>
            <a:r>
              <a:rPr lang="en-GB" dirty="0"/>
              <a:t>What clothes did Vikings wear?</a:t>
            </a:r>
          </a:p>
          <a:p>
            <a:pPr marL="285750" indent="-285750">
              <a:buFont typeface="Wingdings" panose="05000000000000000000" pitchFamily="2" charset="2"/>
              <a:buChar char="§"/>
            </a:pPr>
            <a:r>
              <a:rPr lang="en-GB" dirty="0"/>
              <a:t>What were their clothes made from?</a:t>
            </a:r>
          </a:p>
          <a:p>
            <a:pPr marL="285750" indent="-285750">
              <a:buFont typeface="Wingdings" panose="05000000000000000000" pitchFamily="2" charset="2"/>
              <a:buChar char="§"/>
            </a:pPr>
            <a:r>
              <a:rPr lang="en-GB" dirty="0"/>
              <a:t>What 5 main things did they eat?</a:t>
            </a:r>
          </a:p>
          <a:p>
            <a:pPr marL="285750" indent="-285750">
              <a:buFont typeface="Wingdings" panose="05000000000000000000" pitchFamily="2" charset="2"/>
              <a:buChar char="§"/>
            </a:pPr>
            <a:r>
              <a:rPr lang="en-GB" dirty="0"/>
              <a:t>Who were their 3 main gods and goddesses?</a:t>
            </a:r>
          </a:p>
        </p:txBody>
      </p:sp>
      <p:sp>
        <p:nvSpPr>
          <p:cNvPr id="9" name="TextBox 8">
            <a:extLst>
              <a:ext uri="{FF2B5EF4-FFF2-40B4-BE49-F238E27FC236}">
                <a16:creationId xmlns:a16="http://schemas.microsoft.com/office/drawing/2014/main" id="{AC515E8F-8FA7-4CCB-9C3C-F43B0A6CCEE2}"/>
              </a:ext>
            </a:extLst>
          </p:cNvPr>
          <p:cNvSpPr txBox="1"/>
          <p:nvPr/>
        </p:nvSpPr>
        <p:spPr>
          <a:xfrm>
            <a:off x="240744" y="1134324"/>
            <a:ext cx="6559912" cy="923330"/>
          </a:xfrm>
          <a:prstGeom prst="rect">
            <a:avLst/>
          </a:prstGeom>
          <a:solidFill>
            <a:srgbClr val="99FF99"/>
          </a:solidFill>
        </p:spPr>
        <p:txBody>
          <a:bodyPr wrap="square" rtlCol="0">
            <a:spAutoFit/>
          </a:bodyPr>
          <a:lstStyle/>
          <a:p>
            <a:r>
              <a:rPr lang="en-GB" dirty="0"/>
              <a:t>Viking clothes were made from wool, linen and animal skins. They spun wool into yarn, coloured it with natural plant dyes and wove it into tunics, trousers, dresses and pinafores.</a:t>
            </a:r>
          </a:p>
        </p:txBody>
      </p:sp>
      <p:sp>
        <p:nvSpPr>
          <p:cNvPr id="10" name="TextBox 9">
            <a:extLst>
              <a:ext uri="{FF2B5EF4-FFF2-40B4-BE49-F238E27FC236}">
                <a16:creationId xmlns:a16="http://schemas.microsoft.com/office/drawing/2014/main" id="{696BA667-F1BF-4DFB-8CA4-A815E13D7439}"/>
              </a:ext>
            </a:extLst>
          </p:cNvPr>
          <p:cNvSpPr txBox="1"/>
          <p:nvPr/>
        </p:nvSpPr>
        <p:spPr>
          <a:xfrm>
            <a:off x="683568" y="2598567"/>
            <a:ext cx="6968988" cy="646331"/>
          </a:xfrm>
          <a:prstGeom prst="rect">
            <a:avLst/>
          </a:prstGeom>
          <a:solidFill>
            <a:srgbClr val="D5D5FF"/>
          </a:solidFill>
        </p:spPr>
        <p:txBody>
          <a:bodyPr wrap="square" rtlCol="0">
            <a:spAutoFit/>
          </a:bodyPr>
          <a:lstStyle/>
          <a:p>
            <a:r>
              <a:rPr lang="en-GB" dirty="0"/>
              <a:t>The Vikings ate quite a bland diet – oat porridge, salted meat, fish, fresh bread and lots of fruit.</a:t>
            </a:r>
          </a:p>
        </p:txBody>
      </p:sp>
      <p:sp>
        <p:nvSpPr>
          <p:cNvPr id="11" name="TextBox 10">
            <a:extLst>
              <a:ext uri="{FF2B5EF4-FFF2-40B4-BE49-F238E27FC236}">
                <a16:creationId xmlns:a16="http://schemas.microsoft.com/office/drawing/2014/main" id="{D21E8E7B-054D-4E5B-B287-B14E33CA7BAC}"/>
              </a:ext>
            </a:extLst>
          </p:cNvPr>
          <p:cNvSpPr txBox="1"/>
          <p:nvPr/>
        </p:nvSpPr>
        <p:spPr>
          <a:xfrm>
            <a:off x="339316" y="3588918"/>
            <a:ext cx="8465368" cy="646331"/>
          </a:xfrm>
          <a:prstGeom prst="rect">
            <a:avLst/>
          </a:prstGeom>
          <a:solidFill>
            <a:srgbClr val="D5EFFF"/>
          </a:solidFill>
        </p:spPr>
        <p:txBody>
          <a:bodyPr wrap="square" rtlCol="0">
            <a:spAutoFit/>
          </a:bodyPr>
          <a:lstStyle/>
          <a:p>
            <a:r>
              <a:rPr lang="en-GB" dirty="0"/>
              <a:t>Viking gods and goddesses included Odin, god of war, Thor, the god of thunder, and Freyja, the goddess of love and death, who rode a chariot pulled by two cats.</a:t>
            </a:r>
          </a:p>
        </p:txBody>
      </p:sp>
      <p:sp>
        <p:nvSpPr>
          <p:cNvPr id="12" name="Rounded Rectangle 9">
            <a:extLst>
              <a:ext uri="{FF2B5EF4-FFF2-40B4-BE49-F238E27FC236}">
                <a16:creationId xmlns:a16="http://schemas.microsoft.com/office/drawing/2014/main" id="{AAA22160-B5E2-4785-845D-F37843F8843B}"/>
              </a:ext>
            </a:extLst>
          </p:cNvPr>
          <p:cNvSpPr/>
          <p:nvPr/>
        </p:nvSpPr>
        <p:spPr>
          <a:xfrm>
            <a:off x="211088" y="4677473"/>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Discussion</a:t>
            </a:r>
          </a:p>
        </p:txBody>
      </p:sp>
      <p:sp>
        <p:nvSpPr>
          <p:cNvPr id="13" name="TextBox 12">
            <a:extLst>
              <a:ext uri="{FF2B5EF4-FFF2-40B4-BE49-F238E27FC236}">
                <a16:creationId xmlns:a16="http://schemas.microsoft.com/office/drawing/2014/main" id="{17C43B82-7869-473A-A8E9-AE897A73D866}"/>
              </a:ext>
            </a:extLst>
          </p:cNvPr>
          <p:cNvSpPr txBox="1"/>
          <p:nvPr/>
        </p:nvSpPr>
        <p:spPr>
          <a:xfrm>
            <a:off x="268728" y="6154801"/>
            <a:ext cx="8875272" cy="923330"/>
          </a:xfrm>
          <a:prstGeom prst="rect">
            <a:avLst/>
          </a:prstGeom>
          <a:noFill/>
        </p:spPr>
        <p:txBody>
          <a:bodyPr wrap="square" rtlCol="0">
            <a:spAutoFit/>
          </a:bodyPr>
          <a:lstStyle/>
          <a:p>
            <a:r>
              <a:rPr lang="en-GB" dirty="0">
                <a:solidFill>
                  <a:schemeClr val="bg2"/>
                </a:solidFill>
              </a:rPr>
              <a:t>Can you see where commas are used in these examples? Can you explain how they made it easier for you to find the answers quickly? </a:t>
            </a:r>
          </a:p>
          <a:p>
            <a:r>
              <a:rPr lang="en-GB" dirty="0">
                <a:solidFill>
                  <a:schemeClr val="bg2"/>
                </a:solidFill>
              </a:rPr>
              <a:t> </a:t>
            </a:r>
          </a:p>
        </p:txBody>
      </p:sp>
    </p:spTree>
    <p:extLst>
      <p:ext uri="{BB962C8B-B14F-4D97-AF65-F5344CB8AC3E}">
        <p14:creationId xmlns:p14="http://schemas.microsoft.com/office/powerpoint/2010/main" val="184913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52" y="70214"/>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475521" y="590952"/>
            <a:ext cx="1457391" cy="1832670"/>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220568" y="2451261"/>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4" name="TextBox 3">
            <a:extLst>
              <a:ext uri="{FF2B5EF4-FFF2-40B4-BE49-F238E27FC236}">
                <a16:creationId xmlns:a16="http://schemas.microsoft.com/office/drawing/2014/main" id="{FB2D55ED-BFB9-4211-ACEC-2510E331E69E}"/>
              </a:ext>
            </a:extLst>
          </p:cNvPr>
          <p:cNvSpPr txBox="1"/>
          <p:nvPr/>
        </p:nvSpPr>
        <p:spPr>
          <a:xfrm>
            <a:off x="339315" y="1182197"/>
            <a:ext cx="7007978" cy="1477328"/>
          </a:xfrm>
          <a:prstGeom prst="rect">
            <a:avLst/>
          </a:prstGeom>
          <a:noFill/>
        </p:spPr>
        <p:txBody>
          <a:bodyPr wrap="square" rtlCol="0">
            <a:spAutoFit/>
          </a:bodyPr>
          <a:lstStyle/>
          <a:p>
            <a:r>
              <a:rPr lang="en-GB" dirty="0">
                <a:solidFill>
                  <a:schemeClr val="bg2"/>
                </a:solidFill>
              </a:rPr>
              <a:t>Information texts often provide lists of facts so that the reader can find things out quickly and directly.</a:t>
            </a:r>
          </a:p>
          <a:p>
            <a:r>
              <a:rPr lang="en-GB" dirty="0">
                <a:solidFill>
                  <a:schemeClr val="bg2"/>
                </a:solidFill>
              </a:rPr>
              <a:t>Commas are used to mark out separate items in a list, or separate actions or details, to make it easier to find the different facts.</a:t>
            </a:r>
          </a:p>
          <a:p>
            <a:endParaRPr lang="en-GB" dirty="0">
              <a:solidFill>
                <a:schemeClr val="bg2"/>
              </a:solidFill>
            </a:endParaRPr>
          </a:p>
        </p:txBody>
      </p:sp>
      <p:sp>
        <p:nvSpPr>
          <p:cNvPr id="9" name="TextBox 8">
            <a:extLst>
              <a:ext uri="{FF2B5EF4-FFF2-40B4-BE49-F238E27FC236}">
                <a16:creationId xmlns:a16="http://schemas.microsoft.com/office/drawing/2014/main" id="{AC515E8F-8FA7-4CCB-9C3C-F43B0A6CCEE2}"/>
              </a:ext>
            </a:extLst>
          </p:cNvPr>
          <p:cNvSpPr txBox="1"/>
          <p:nvPr/>
        </p:nvSpPr>
        <p:spPr>
          <a:xfrm>
            <a:off x="240744" y="3031260"/>
            <a:ext cx="8563940" cy="369332"/>
          </a:xfrm>
          <a:prstGeom prst="rect">
            <a:avLst/>
          </a:prstGeom>
          <a:solidFill>
            <a:srgbClr val="99FF99"/>
          </a:solidFill>
        </p:spPr>
        <p:txBody>
          <a:bodyPr wrap="square" rtlCol="0">
            <a:spAutoFit/>
          </a:bodyPr>
          <a:lstStyle/>
          <a:p>
            <a:r>
              <a:rPr lang="en-GB" dirty="0"/>
              <a:t>Viking clothes were made from wool</a:t>
            </a:r>
            <a:r>
              <a:rPr lang="en-GB" b="1" dirty="0">
                <a:solidFill>
                  <a:srgbClr val="FF0000"/>
                </a:solidFill>
              </a:rPr>
              <a:t>, </a:t>
            </a:r>
            <a:r>
              <a:rPr lang="en-GB" dirty="0"/>
              <a:t>linen and animal skins. </a:t>
            </a:r>
          </a:p>
        </p:txBody>
      </p:sp>
      <p:sp>
        <p:nvSpPr>
          <p:cNvPr id="10" name="TextBox 9">
            <a:extLst>
              <a:ext uri="{FF2B5EF4-FFF2-40B4-BE49-F238E27FC236}">
                <a16:creationId xmlns:a16="http://schemas.microsoft.com/office/drawing/2014/main" id="{696BA667-F1BF-4DFB-8CA4-A815E13D7439}"/>
              </a:ext>
            </a:extLst>
          </p:cNvPr>
          <p:cNvSpPr txBox="1"/>
          <p:nvPr/>
        </p:nvSpPr>
        <p:spPr>
          <a:xfrm>
            <a:off x="197480" y="3556628"/>
            <a:ext cx="8563940" cy="646331"/>
          </a:xfrm>
          <a:prstGeom prst="rect">
            <a:avLst/>
          </a:prstGeom>
          <a:solidFill>
            <a:srgbClr val="D5D5FF"/>
          </a:solidFill>
        </p:spPr>
        <p:txBody>
          <a:bodyPr wrap="square" rtlCol="0">
            <a:spAutoFit/>
          </a:bodyPr>
          <a:lstStyle/>
          <a:p>
            <a:r>
              <a:rPr lang="en-GB" dirty="0"/>
              <a:t>The Vikings ate quite a bland diet – oat porridge</a:t>
            </a:r>
            <a:r>
              <a:rPr lang="en-GB" b="1" dirty="0">
                <a:solidFill>
                  <a:srgbClr val="FF0000"/>
                </a:solidFill>
              </a:rPr>
              <a:t>,</a:t>
            </a:r>
            <a:r>
              <a:rPr lang="en-GB" dirty="0"/>
              <a:t> salted meat</a:t>
            </a:r>
            <a:r>
              <a:rPr lang="en-GB" b="1" dirty="0">
                <a:solidFill>
                  <a:srgbClr val="FF0000"/>
                </a:solidFill>
              </a:rPr>
              <a:t>,</a:t>
            </a:r>
            <a:r>
              <a:rPr lang="en-GB" dirty="0"/>
              <a:t> fish</a:t>
            </a:r>
            <a:r>
              <a:rPr lang="en-GB" b="1" dirty="0">
                <a:solidFill>
                  <a:srgbClr val="FF0000"/>
                </a:solidFill>
              </a:rPr>
              <a:t>,</a:t>
            </a:r>
            <a:r>
              <a:rPr lang="en-GB" dirty="0"/>
              <a:t> fresh bread and lots of fruit.</a:t>
            </a:r>
          </a:p>
        </p:txBody>
      </p:sp>
      <p:sp>
        <p:nvSpPr>
          <p:cNvPr id="11" name="TextBox 10">
            <a:extLst>
              <a:ext uri="{FF2B5EF4-FFF2-40B4-BE49-F238E27FC236}">
                <a16:creationId xmlns:a16="http://schemas.microsoft.com/office/drawing/2014/main" id="{D21E8E7B-054D-4E5B-B287-B14E33CA7BAC}"/>
              </a:ext>
            </a:extLst>
          </p:cNvPr>
          <p:cNvSpPr txBox="1"/>
          <p:nvPr/>
        </p:nvSpPr>
        <p:spPr>
          <a:xfrm>
            <a:off x="220568" y="4785899"/>
            <a:ext cx="8465368" cy="646331"/>
          </a:xfrm>
          <a:prstGeom prst="rect">
            <a:avLst/>
          </a:prstGeom>
          <a:solidFill>
            <a:srgbClr val="D5EFFF"/>
          </a:solidFill>
        </p:spPr>
        <p:txBody>
          <a:bodyPr wrap="square" rtlCol="0">
            <a:spAutoFit/>
          </a:bodyPr>
          <a:lstStyle/>
          <a:p>
            <a:r>
              <a:rPr lang="en-GB" dirty="0"/>
              <a:t>Warriors stormed into battle in metal armour</a:t>
            </a:r>
            <a:r>
              <a:rPr lang="en-GB" b="1" dirty="0">
                <a:solidFill>
                  <a:srgbClr val="FF0000"/>
                </a:solidFill>
              </a:rPr>
              <a:t>,</a:t>
            </a:r>
            <a:r>
              <a:rPr lang="en-GB" b="1" dirty="0"/>
              <a:t> </a:t>
            </a:r>
            <a:r>
              <a:rPr lang="en-GB" dirty="0"/>
              <a:t>carrying shields</a:t>
            </a:r>
            <a:r>
              <a:rPr lang="en-GB" b="1" dirty="0">
                <a:solidFill>
                  <a:srgbClr val="FF0000"/>
                </a:solidFill>
              </a:rPr>
              <a:t>,</a:t>
            </a:r>
            <a:r>
              <a:rPr lang="en-GB" b="1" dirty="0"/>
              <a:t> </a:t>
            </a:r>
            <a:r>
              <a:rPr lang="en-GB" dirty="0"/>
              <a:t>wearing helmets and wielding ferocious axes and swords. </a:t>
            </a:r>
          </a:p>
        </p:txBody>
      </p:sp>
      <p:sp>
        <p:nvSpPr>
          <p:cNvPr id="12" name="Rounded Rectangle 9">
            <a:extLst>
              <a:ext uri="{FF2B5EF4-FFF2-40B4-BE49-F238E27FC236}">
                <a16:creationId xmlns:a16="http://schemas.microsoft.com/office/drawing/2014/main" id="{AAA22160-B5E2-4785-845D-F37843F8843B}"/>
              </a:ext>
            </a:extLst>
          </p:cNvPr>
          <p:cNvSpPr/>
          <p:nvPr/>
        </p:nvSpPr>
        <p:spPr>
          <a:xfrm>
            <a:off x="5486050" y="692511"/>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 </a:t>
            </a:r>
          </a:p>
        </p:txBody>
      </p:sp>
      <p:sp>
        <p:nvSpPr>
          <p:cNvPr id="14" name="TextBox 13">
            <a:extLst>
              <a:ext uri="{FF2B5EF4-FFF2-40B4-BE49-F238E27FC236}">
                <a16:creationId xmlns:a16="http://schemas.microsoft.com/office/drawing/2014/main" id="{E9523F60-236B-4E08-95F5-AB54B1919997}"/>
              </a:ext>
            </a:extLst>
          </p:cNvPr>
          <p:cNvSpPr txBox="1"/>
          <p:nvPr/>
        </p:nvSpPr>
        <p:spPr>
          <a:xfrm>
            <a:off x="181432" y="4336929"/>
            <a:ext cx="8279000" cy="369332"/>
          </a:xfrm>
          <a:prstGeom prst="rect">
            <a:avLst/>
          </a:prstGeom>
          <a:noFill/>
        </p:spPr>
        <p:txBody>
          <a:bodyPr wrap="square" rtlCol="0">
            <a:spAutoFit/>
          </a:bodyPr>
          <a:lstStyle/>
          <a:p>
            <a:r>
              <a:rPr lang="en-GB" dirty="0">
                <a:solidFill>
                  <a:srgbClr val="FF0000"/>
                </a:solidFill>
              </a:rPr>
              <a:t>Commas are used to separate different actions in a list</a:t>
            </a:r>
            <a:r>
              <a:rPr lang="en-GB" dirty="0">
                <a:solidFill>
                  <a:schemeClr val="bg2"/>
                </a:solidFill>
              </a:rPr>
              <a:t>.</a:t>
            </a:r>
          </a:p>
        </p:txBody>
      </p:sp>
      <p:sp>
        <p:nvSpPr>
          <p:cNvPr id="13" name="TextBox 12">
            <a:extLst>
              <a:ext uri="{FF2B5EF4-FFF2-40B4-BE49-F238E27FC236}">
                <a16:creationId xmlns:a16="http://schemas.microsoft.com/office/drawing/2014/main" id="{8ED6FA9C-1B55-4EE7-8F21-23502A45A201}"/>
              </a:ext>
            </a:extLst>
          </p:cNvPr>
          <p:cNvSpPr txBox="1"/>
          <p:nvPr/>
        </p:nvSpPr>
        <p:spPr>
          <a:xfrm>
            <a:off x="2126540" y="2487495"/>
            <a:ext cx="5978809" cy="369332"/>
          </a:xfrm>
          <a:prstGeom prst="rect">
            <a:avLst/>
          </a:prstGeom>
          <a:noFill/>
        </p:spPr>
        <p:txBody>
          <a:bodyPr wrap="square" rtlCol="0">
            <a:spAutoFit/>
          </a:bodyPr>
          <a:lstStyle/>
          <a:p>
            <a:r>
              <a:rPr lang="en-GB" dirty="0">
                <a:solidFill>
                  <a:srgbClr val="FF0000"/>
                </a:solidFill>
              </a:rPr>
              <a:t>Commas are used to separate different items in a list</a:t>
            </a:r>
            <a:r>
              <a:rPr lang="en-GB" dirty="0">
                <a:solidFill>
                  <a:schemeClr val="bg2"/>
                </a:solidFill>
              </a:rPr>
              <a:t>.</a:t>
            </a:r>
          </a:p>
        </p:txBody>
      </p:sp>
      <p:sp>
        <p:nvSpPr>
          <p:cNvPr id="15" name="TextBox 14">
            <a:extLst>
              <a:ext uri="{FF2B5EF4-FFF2-40B4-BE49-F238E27FC236}">
                <a16:creationId xmlns:a16="http://schemas.microsoft.com/office/drawing/2014/main" id="{D6A53B42-4A07-49E2-B918-48D10E9CBBC5}"/>
              </a:ext>
            </a:extLst>
          </p:cNvPr>
          <p:cNvSpPr txBox="1"/>
          <p:nvPr/>
        </p:nvSpPr>
        <p:spPr>
          <a:xfrm>
            <a:off x="181432" y="5500545"/>
            <a:ext cx="8279000" cy="369332"/>
          </a:xfrm>
          <a:prstGeom prst="rect">
            <a:avLst/>
          </a:prstGeom>
          <a:noFill/>
        </p:spPr>
        <p:txBody>
          <a:bodyPr wrap="square" rtlCol="0">
            <a:spAutoFit/>
          </a:bodyPr>
          <a:lstStyle/>
          <a:p>
            <a:r>
              <a:rPr lang="en-GB" dirty="0">
                <a:solidFill>
                  <a:srgbClr val="FF0000"/>
                </a:solidFill>
              </a:rPr>
              <a:t>Commas are used to mark out additional details or information in a list.</a:t>
            </a:r>
          </a:p>
        </p:txBody>
      </p:sp>
      <p:sp>
        <p:nvSpPr>
          <p:cNvPr id="16" name="TextBox 15">
            <a:extLst>
              <a:ext uri="{FF2B5EF4-FFF2-40B4-BE49-F238E27FC236}">
                <a16:creationId xmlns:a16="http://schemas.microsoft.com/office/drawing/2014/main" id="{C50A2F09-0AC9-497E-AED7-AAB106E9A12A}"/>
              </a:ext>
            </a:extLst>
          </p:cNvPr>
          <p:cNvSpPr txBox="1"/>
          <p:nvPr/>
        </p:nvSpPr>
        <p:spPr>
          <a:xfrm>
            <a:off x="185440" y="5903348"/>
            <a:ext cx="8465368" cy="646331"/>
          </a:xfrm>
          <a:prstGeom prst="rect">
            <a:avLst/>
          </a:prstGeom>
          <a:solidFill>
            <a:schemeClr val="accent6">
              <a:lumMod val="20000"/>
              <a:lumOff val="80000"/>
            </a:schemeClr>
          </a:solidFill>
        </p:spPr>
        <p:txBody>
          <a:bodyPr wrap="square" rtlCol="0">
            <a:spAutoFit/>
          </a:bodyPr>
          <a:lstStyle/>
          <a:p>
            <a:r>
              <a:rPr lang="en-GB" dirty="0"/>
              <a:t>Viking gods and goddesses included Odin</a:t>
            </a:r>
            <a:r>
              <a:rPr lang="en-GB" b="1" dirty="0">
                <a:solidFill>
                  <a:srgbClr val="FF0000"/>
                </a:solidFill>
              </a:rPr>
              <a:t>,</a:t>
            </a:r>
            <a:r>
              <a:rPr lang="en-GB" dirty="0"/>
              <a:t> god of war</a:t>
            </a:r>
            <a:r>
              <a:rPr lang="en-GB" b="1" dirty="0">
                <a:solidFill>
                  <a:srgbClr val="FF0000"/>
                </a:solidFill>
              </a:rPr>
              <a:t>, </a:t>
            </a:r>
            <a:r>
              <a:rPr lang="en-GB" dirty="0"/>
              <a:t>Thor</a:t>
            </a:r>
            <a:r>
              <a:rPr lang="en-GB" b="1" dirty="0">
                <a:solidFill>
                  <a:srgbClr val="FF0000"/>
                </a:solidFill>
              </a:rPr>
              <a:t>,</a:t>
            </a:r>
            <a:r>
              <a:rPr lang="en-GB" dirty="0"/>
              <a:t> the god of thunder</a:t>
            </a:r>
            <a:r>
              <a:rPr lang="en-GB" b="1" dirty="0">
                <a:solidFill>
                  <a:srgbClr val="FF0000"/>
                </a:solidFill>
              </a:rPr>
              <a:t>,</a:t>
            </a:r>
            <a:r>
              <a:rPr lang="en-GB" dirty="0"/>
              <a:t> and Freyja</a:t>
            </a:r>
            <a:r>
              <a:rPr lang="en-GB" b="1" dirty="0">
                <a:solidFill>
                  <a:srgbClr val="FF0000"/>
                </a:solidFill>
              </a:rPr>
              <a:t>,</a:t>
            </a:r>
            <a:r>
              <a:rPr lang="en-GB" dirty="0"/>
              <a:t> the goddess of love and death</a:t>
            </a:r>
            <a:r>
              <a:rPr lang="en-GB" b="1" dirty="0">
                <a:solidFill>
                  <a:srgbClr val="FF0000"/>
                </a:solidFill>
              </a:rPr>
              <a:t>,</a:t>
            </a:r>
            <a:r>
              <a:rPr lang="en-GB" dirty="0"/>
              <a:t> who rode a chariot pulled by two cats.</a:t>
            </a:r>
          </a:p>
        </p:txBody>
      </p:sp>
    </p:spTree>
    <p:extLst>
      <p:ext uri="{BB962C8B-B14F-4D97-AF65-F5344CB8AC3E}">
        <p14:creationId xmlns:p14="http://schemas.microsoft.com/office/powerpoint/2010/main" val="200314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429000"/>
            <a:ext cx="7992888" cy="3068960"/>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Information texts often </a:t>
            </a:r>
            <a:r>
              <a:rPr lang="en-GB" sz="1800" dirty="0">
                <a:solidFill>
                  <a:srgbClr val="FF0000"/>
                </a:solidFill>
              </a:rPr>
              <a:t>provide lists of facts so that the reader can find things out quickly and directly.  </a:t>
            </a:r>
            <a:r>
              <a:rPr lang="en-GB" sz="1800" dirty="0"/>
              <a:t> </a:t>
            </a:r>
            <a:r>
              <a:rPr lang="en-GB" sz="1800" dirty="0">
                <a:solidFill>
                  <a:srgbClr val="FF0000"/>
                </a:solidFill>
              </a:rPr>
              <a:t> </a:t>
            </a:r>
          </a:p>
          <a:p>
            <a:pPr marL="0" indent="0">
              <a:lnSpc>
                <a:spcPts val="2800"/>
              </a:lnSpc>
              <a:spcBef>
                <a:spcPts val="0"/>
              </a:spcBef>
              <a:buNone/>
            </a:pPr>
            <a:endParaRPr lang="en-GB" sz="1800" dirty="0"/>
          </a:p>
          <a:p>
            <a:pPr marL="0" indent="0">
              <a:lnSpc>
                <a:spcPts val="2800"/>
              </a:lnSpc>
              <a:spcBef>
                <a:spcPts val="0"/>
              </a:spcBef>
              <a:buNone/>
            </a:pPr>
            <a:r>
              <a:rPr lang="en-GB" sz="1800" dirty="0"/>
              <a:t>Think how you can use commas to mark out separate items in a list, or separate actions, or additional details, to make it easier for your reader to find the different facts and absorb information quickly.</a:t>
            </a:r>
          </a:p>
          <a:p>
            <a:pPr marL="0" indent="0">
              <a:lnSpc>
                <a:spcPts val="2800"/>
              </a:lnSpc>
              <a:spcBef>
                <a:spcPts val="0"/>
              </a:spcBef>
              <a:buNone/>
            </a:pPr>
            <a:endParaRPr lang="en-GB" sz="1800" dirty="0"/>
          </a:p>
          <a:p>
            <a:pPr marL="0" indent="0">
              <a:lnSpc>
                <a:spcPts val="2800"/>
              </a:lnSpc>
              <a:spcBef>
                <a:spcPts val="0"/>
              </a:spcBef>
              <a:buNone/>
            </a:pPr>
            <a:endParaRPr lang="en-GB" sz="1800" dirty="0"/>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268760"/>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A9A17-10DD-4397-AB72-F24CAE82DF4C}"/>
              </a:ext>
            </a:extLst>
          </p:cNvPr>
          <p:cNvSpPr>
            <a:spLocks noGrp="1"/>
          </p:cNvSpPr>
          <p:nvPr>
            <p:ph type="title"/>
          </p:nvPr>
        </p:nvSpPr>
        <p:spPr>
          <a:xfrm>
            <a:off x="359024" y="0"/>
            <a:ext cx="8784976" cy="1371600"/>
          </a:xfrm>
        </p:spPr>
        <p:txBody>
          <a:bodyPr/>
          <a:lstStyle/>
          <a:p>
            <a:r>
              <a:rPr lang="en-GB" sz="3000" dirty="0">
                <a:solidFill>
                  <a:schemeClr val="bg2"/>
                </a:solidFill>
                <a:effectLst>
                  <a:outerShdw blurRad="38100" dist="38100" dir="2700000" algn="tl">
                    <a:srgbClr val="000000">
                      <a:alpha val="43137"/>
                    </a:srgbClr>
                  </a:outerShdw>
                </a:effectLst>
              </a:rPr>
              <a:t>The Hajj: awe-inspiring pilgrimage to Mecca</a:t>
            </a:r>
          </a:p>
        </p:txBody>
      </p:sp>
      <p:sp>
        <p:nvSpPr>
          <p:cNvPr id="3" name="Content Placeholder 2">
            <a:extLst>
              <a:ext uri="{FF2B5EF4-FFF2-40B4-BE49-F238E27FC236}">
                <a16:creationId xmlns:a16="http://schemas.microsoft.com/office/drawing/2014/main" id="{AE00B518-BBB5-4FD4-9B27-90E206CFFEBC}"/>
              </a:ext>
            </a:extLst>
          </p:cNvPr>
          <p:cNvSpPr>
            <a:spLocks noGrp="1"/>
          </p:cNvSpPr>
          <p:nvPr>
            <p:ph idx="1"/>
          </p:nvPr>
        </p:nvSpPr>
        <p:spPr>
          <a:xfrm>
            <a:off x="214576" y="3829526"/>
            <a:ext cx="8570400" cy="3886200"/>
          </a:xfrm>
        </p:spPr>
        <p:txBody>
          <a:bodyPr/>
          <a:lstStyle/>
          <a:p>
            <a:pPr marL="0" indent="0">
              <a:buNone/>
            </a:pPr>
            <a:r>
              <a:rPr lang="en-GB" sz="1800" dirty="0">
                <a:solidFill>
                  <a:schemeClr val="bg2"/>
                </a:solidFill>
              </a:rPr>
              <a:t>Your task: </a:t>
            </a:r>
          </a:p>
          <a:p>
            <a:pPr marL="0" indent="0">
              <a:buNone/>
            </a:pPr>
            <a:r>
              <a:rPr lang="en-GB" sz="1800" dirty="0">
                <a:solidFill>
                  <a:schemeClr val="bg2"/>
                </a:solidFill>
              </a:rPr>
              <a:t>Punctuate this information text, using commas to help your reader quickly find the facts that will answer these questions:   </a:t>
            </a:r>
          </a:p>
          <a:p>
            <a:pPr marL="285750" indent="-285750">
              <a:buFont typeface="Wingdings" panose="05000000000000000000" pitchFamily="2" charset="2"/>
              <a:buChar char="§"/>
            </a:pPr>
            <a:r>
              <a:rPr lang="en-GB" sz="1800" dirty="0">
                <a:solidFill>
                  <a:schemeClr val="bg2"/>
                </a:solidFill>
              </a:rPr>
              <a:t>When did the Hajj start?</a:t>
            </a:r>
          </a:p>
          <a:p>
            <a:pPr marL="285750" indent="-285750">
              <a:buFont typeface="Wingdings" panose="05000000000000000000" pitchFamily="2" charset="2"/>
              <a:buChar char="§"/>
            </a:pPr>
            <a:r>
              <a:rPr lang="en-GB" sz="1800" dirty="0">
                <a:solidFill>
                  <a:schemeClr val="bg2"/>
                </a:solidFill>
              </a:rPr>
              <a:t>Must </a:t>
            </a:r>
            <a:r>
              <a:rPr lang="en-GB" sz="1800" i="1" dirty="0">
                <a:solidFill>
                  <a:schemeClr val="bg2"/>
                </a:solidFill>
              </a:rPr>
              <a:t>every</a:t>
            </a:r>
            <a:r>
              <a:rPr lang="en-GB" sz="1800" dirty="0">
                <a:solidFill>
                  <a:schemeClr val="bg2"/>
                </a:solidFill>
              </a:rPr>
              <a:t> Muslim carry out the Hajj?</a:t>
            </a:r>
          </a:p>
          <a:p>
            <a:pPr marL="285750" indent="-285750">
              <a:buFont typeface="Wingdings" panose="05000000000000000000" pitchFamily="2" charset="2"/>
              <a:buChar char="§"/>
            </a:pPr>
            <a:r>
              <a:rPr lang="en-GB" sz="1800" dirty="0">
                <a:solidFill>
                  <a:schemeClr val="bg2"/>
                </a:solidFill>
              </a:rPr>
              <a:t>Where is Mecca? </a:t>
            </a:r>
          </a:p>
          <a:p>
            <a:pPr marL="285750" indent="-285750">
              <a:buFont typeface="Wingdings" panose="05000000000000000000" pitchFamily="2" charset="2"/>
              <a:buChar char="§"/>
            </a:pPr>
            <a:r>
              <a:rPr lang="en-GB" sz="1800" dirty="0">
                <a:solidFill>
                  <a:schemeClr val="bg2"/>
                </a:solidFill>
              </a:rPr>
              <a:t>What different kinds of transport did pilgrims use in ancient times?</a:t>
            </a:r>
          </a:p>
          <a:p>
            <a:pPr marL="285750" indent="-285750">
              <a:buFont typeface="Wingdings" panose="05000000000000000000" pitchFamily="2" charset="2"/>
              <a:buChar char="§"/>
            </a:pPr>
            <a:r>
              <a:rPr lang="en-GB" sz="1800" dirty="0">
                <a:solidFill>
                  <a:schemeClr val="bg2"/>
                </a:solidFill>
              </a:rPr>
              <a:t>What three rules about clothing must pilgrims follow?</a:t>
            </a:r>
          </a:p>
          <a:p>
            <a:pPr marL="285750" indent="-285750">
              <a:buFont typeface="Wingdings" panose="05000000000000000000" pitchFamily="2" charset="2"/>
              <a:buChar char="§"/>
            </a:pPr>
            <a:r>
              <a:rPr lang="en-GB" sz="1800" dirty="0">
                <a:solidFill>
                  <a:schemeClr val="bg2"/>
                </a:solidFill>
              </a:rPr>
              <a:t>What is unusual about the rule that women must follow?</a:t>
            </a:r>
          </a:p>
          <a:p>
            <a:pPr marL="0" indent="0">
              <a:buNone/>
            </a:pPr>
            <a:endParaRPr lang="en-GB" dirty="0"/>
          </a:p>
        </p:txBody>
      </p:sp>
      <p:sp>
        <p:nvSpPr>
          <p:cNvPr id="4" name="TextBox 3">
            <a:extLst>
              <a:ext uri="{FF2B5EF4-FFF2-40B4-BE49-F238E27FC236}">
                <a16:creationId xmlns:a16="http://schemas.microsoft.com/office/drawing/2014/main" id="{8536BC12-06B7-4F6F-819A-DA5364F5C25A}"/>
              </a:ext>
            </a:extLst>
          </p:cNvPr>
          <p:cNvSpPr txBox="1"/>
          <p:nvPr/>
        </p:nvSpPr>
        <p:spPr>
          <a:xfrm>
            <a:off x="214576" y="955642"/>
            <a:ext cx="8570400" cy="2862322"/>
          </a:xfrm>
          <a:prstGeom prst="rect">
            <a:avLst/>
          </a:prstGeom>
          <a:noFill/>
        </p:spPr>
        <p:txBody>
          <a:bodyPr wrap="square" rtlCol="0">
            <a:spAutoFit/>
          </a:bodyPr>
          <a:lstStyle/>
          <a:p>
            <a:r>
              <a:rPr lang="en-GB" dirty="0"/>
              <a:t>The Hajj is a pilgrimage that every Muslim must carry out at least once in their lifetime if they are able to and has been happening since the seventh century. Today almost two million pilgrims travel to Mecca in present-day Saudi Arabia every year.</a:t>
            </a:r>
          </a:p>
          <a:p>
            <a:r>
              <a:rPr lang="en-GB" dirty="0"/>
              <a:t>In ancient times pilgrims would travel on camel horse donkey and even on foot across the deserts to Mecca sometimes in temperatures of 50°C. Nowadays most travel by plane and bus.</a:t>
            </a:r>
          </a:p>
          <a:p>
            <a:r>
              <a:rPr lang="en-GB" dirty="0"/>
              <a:t>To be pure for the journey there are rules about clothing that all pilgrims must follow. Everyone should wear white women cannot cover their face even if it is the tradition in their home country and men cannot have stitching on their clothes.</a:t>
            </a:r>
          </a:p>
        </p:txBody>
      </p:sp>
      <p:pic>
        <p:nvPicPr>
          <p:cNvPr id="5" name="Picture 4">
            <a:extLst>
              <a:ext uri="{FF2B5EF4-FFF2-40B4-BE49-F238E27FC236}">
                <a16:creationId xmlns:a16="http://schemas.microsoft.com/office/drawing/2014/main" id="{E7D76925-FBBA-4318-818E-71ACEE35A81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675047" y="5031829"/>
            <a:ext cx="1457391" cy="1832670"/>
          </a:xfrm>
          <a:prstGeom prst="rect">
            <a:avLst/>
          </a:prstGeom>
        </p:spPr>
      </p:pic>
    </p:spTree>
    <p:extLst>
      <p:ext uri="{BB962C8B-B14F-4D97-AF65-F5344CB8AC3E}">
        <p14:creationId xmlns:p14="http://schemas.microsoft.com/office/powerpoint/2010/main" val="120801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00B518-BBB5-4FD4-9B27-90E206CFFEBC}"/>
              </a:ext>
            </a:extLst>
          </p:cNvPr>
          <p:cNvSpPr>
            <a:spLocks noGrp="1"/>
          </p:cNvSpPr>
          <p:nvPr>
            <p:ph idx="1"/>
          </p:nvPr>
        </p:nvSpPr>
        <p:spPr>
          <a:xfrm>
            <a:off x="379411" y="3861048"/>
            <a:ext cx="8229600" cy="3886200"/>
          </a:xfrm>
        </p:spPr>
        <p:txBody>
          <a:bodyPr/>
          <a:lstStyle/>
          <a:p>
            <a:pPr marL="0" indent="0">
              <a:buNone/>
            </a:pPr>
            <a:r>
              <a:rPr lang="en-GB" sz="1800" dirty="0">
                <a:solidFill>
                  <a:schemeClr val="bg2"/>
                </a:solidFill>
              </a:rPr>
              <a:t>Compare the original text with your own, thinking about how the commas help you to quickly find the answers to the questions:</a:t>
            </a:r>
          </a:p>
          <a:p>
            <a:pPr marL="285750" indent="-285750">
              <a:buFont typeface="Wingdings" panose="05000000000000000000" pitchFamily="2" charset="2"/>
              <a:buChar char="§"/>
            </a:pPr>
            <a:r>
              <a:rPr lang="en-GB" sz="1800" dirty="0">
                <a:solidFill>
                  <a:schemeClr val="bg2"/>
                </a:solidFill>
              </a:rPr>
              <a:t>When did the Hajj start?</a:t>
            </a:r>
          </a:p>
          <a:p>
            <a:pPr marL="285750" indent="-285750">
              <a:buFont typeface="Wingdings" panose="05000000000000000000" pitchFamily="2" charset="2"/>
              <a:buChar char="§"/>
            </a:pPr>
            <a:r>
              <a:rPr lang="en-GB" sz="1800" dirty="0">
                <a:solidFill>
                  <a:schemeClr val="bg2"/>
                </a:solidFill>
              </a:rPr>
              <a:t>Must </a:t>
            </a:r>
            <a:r>
              <a:rPr lang="en-GB" sz="1800" i="1" dirty="0">
                <a:solidFill>
                  <a:schemeClr val="bg2"/>
                </a:solidFill>
              </a:rPr>
              <a:t>every</a:t>
            </a:r>
            <a:r>
              <a:rPr lang="en-GB" sz="1800" dirty="0">
                <a:solidFill>
                  <a:schemeClr val="bg2"/>
                </a:solidFill>
              </a:rPr>
              <a:t> Muslim carry out the Hajj?</a:t>
            </a:r>
          </a:p>
          <a:p>
            <a:pPr marL="285750" indent="-285750">
              <a:buFont typeface="Wingdings" panose="05000000000000000000" pitchFamily="2" charset="2"/>
              <a:buChar char="§"/>
            </a:pPr>
            <a:r>
              <a:rPr lang="en-GB" sz="1800" dirty="0">
                <a:solidFill>
                  <a:schemeClr val="bg2"/>
                </a:solidFill>
              </a:rPr>
              <a:t>Where is Mecca?</a:t>
            </a:r>
          </a:p>
          <a:p>
            <a:pPr marL="285750" indent="-285750">
              <a:buFont typeface="Wingdings" panose="05000000000000000000" pitchFamily="2" charset="2"/>
              <a:buChar char="§"/>
            </a:pPr>
            <a:r>
              <a:rPr lang="en-GB" sz="1800" dirty="0">
                <a:solidFill>
                  <a:schemeClr val="bg2"/>
                </a:solidFill>
              </a:rPr>
              <a:t>What different kinds of transport did pilgrims use in ancient times?</a:t>
            </a:r>
          </a:p>
          <a:p>
            <a:pPr marL="285750" indent="-285750">
              <a:buFont typeface="Wingdings" panose="05000000000000000000" pitchFamily="2" charset="2"/>
              <a:buChar char="§"/>
            </a:pPr>
            <a:r>
              <a:rPr lang="en-GB" sz="1800" dirty="0">
                <a:solidFill>
                  <a:schemeClr val="bg2"/>
                </a:solidFill>
              </a:rPr>
              <a:t>What three rules about clothing must pilgrims follow?</a:t>
            </a:r>
          </a:p>
          <a:p>
            <a:pPr marL="285750" indent="-285750">
              <a:buFont typeface="Wingdings" panose="05000000000000000000" pitchFamily="2" charset="2"/>
              <a:buChar char="§"/>
            </a:pPr>
            <a:r>
              <a:rPr lang="en-GB" sz="1800" dirty="0">
                <a:solidFill>
                  <a:schemeClr val="bg2"/>
                </a:solidFill>
              </a:rPr>
              <a:t>What is unusual about the rule that women must follow?</a:t>
            </a:r>
          </a:p>
          <a:p>
            <a:pPr marL="0" indent="0">
              <a:buNone/>
            </a:pPr>
            <a:endParaRPr lang="en-GB" dirty="0"/>
          </a:p>
        </p:txBody>
      </p:sp>
      <p:sp>
        <p:nvSpPr>
          <p:cNvPr id="4" name="TextBox 3">
            <a:extLst>
              <a:ext uri="{FF2B5EF4-FFF2-40B4-BE49-F238E27FC236}">
                <a16:creationId xmlns:a16="http://schemas.microsoft.com/office/drawing/2014/main" id="{8536BC12-06B7-4F6F-819A-DA5364F5C25A}"/>
              </a:ext>
            </a:extLst>
          </p:cNvPr>
          <p:cNvSpPr txBox="1"/>
          <p:nvPr/>
        </p:nvSpPr>
        <p:spPr>
          <a:xfrm>
            <a:off x="390364" y="692696"/>
            <a:ext cx="8502116" cy="2862322"/>
          </a:xfrm>
          <a:prstGeom prst="rect">
            <a:avLst/>
          </a:prstGeom>
          <a:noFill/>
        </p:spPr>
        <p:txBody>
          <a:bodyPr wrap="square" rtlCol="0">
            <a:spAutoFit/>
          </a:bodyPr>
          <a:lstStyle/>
          <a:p>
            <a:r>
              <a:rPr lang="en-GB" dirty="0"/>
              <a:t>The Hajj is a pilgrimage that every Muslim must carry out at least once in their lifetime</a:t>
            </a:r>
            <a:r>
              <a:rPr lang="en-GB" b="1" dirty="0">
                <a:solidFill>
                  <a:srgbClr val="FF0000"/>
                </a:solidFill>
              </a:rPr>
              <a:t>,</a:t>
            </a:r>
            <a:r>
              <a:rPr lang="en-GB" dirty="0"/>
              <a:t> if they are able to</a:t>
            </a:r>
            <a:r>
              <a:rPr lang="en-GB" b="1" dirty="0">
                <a:solidFill>
                  <a:srgbClr val="FF0000"/>
                </a:solidFill>
              </a:rPr>
              <a:t>,</a:t>
            </a:r>
            <a:r>
              <a:rPr lang="en-GB" dirty="0"/>
              <a:t> and has been happening since the seventh century. Today</a:t>
            </a:r>
            <a:r>
              <a:rPr lang="en-GB" b="1" dirty="0">
                <a:solidFill>
                  <a:srgbClr val="FF0000"/>
                </a:solidFill>
              </a:rPr>
              <a:t>,</a:t>
            </a:r>
            <a:r>
              <a:rPr lang="en-GB" dirty="0"/>
              <a:t> almost two million pilgrims travel to Mecca</a:t>
            </a:r>
            <a:r>
              <a:rPr lang="en-GB" b="1" dirty="0">
                <a:solidFill>
                  <a:srgbClr val="FF0000"/>
                </a:solidFill>
              </a:rPr>
              <a:t>,</a:t>
            </a:r>
            <a:r>
              <a:rPr lang="en-GB" dirty="0"/>
              <a:t> in present-day Saudi Arabia</a:t>
            </a:r>
            <a:r>
              <a:rPr lang="en-GB" b="1" dirty="0">
                <a:solidFill>
                  <a:srgbClr val="FF0000"/>
                </a:solidFill>
              </a:rPr>
              <a:t>,</a:t>
            </a:r>
            <a:r>
              <a:rPr lang="en-GB" dirty="0"/>
              <a:t> every year.</a:t>
            </a:r>
          </a:p>
          <a:p>
            <a:r>
              <a:rPr lang="en-GB" dirty="0"/>
              <a:t>In ancient times</a:t>
            </a:r>
            <a:r>
              <a:rPr lang="en-GB" b="1" dirty="0">
                <a:solidFill>
                  <a:srgbClr val="FF0000"/>
                </a:solidFill>
              </a:rPr>
              <a:t>,</a:t>
            </a:r>
            <a:r>
              <a:rPr lang="en-GB" b="1" dirty="0"/>
              <a:t> </a:t>
            </a:r>
            <a:r>
              <a:rPr lang="en-GB" dirty="0"/>
              <a:t>pilgrims would travel on came</a:t>
            </a:r>
            <a:r>
              <a:rPr lang="en-GB" b="1" dirty="0"/>
              <a:t>l</a:t>
            </a:r>
            <a:r>
              <a:rPr lang="en-GB" b="1" dirty="0">
                <a:solidFill>
                  <a:srgbClr val="FF0000"/>
                </a:solidFill>
              </a:rPr>
              <a:t>, </a:t>
            </a:r>
            <a:r>
              <a:rPr lang="en-GB" dirty="0"/>
              <a:t>horse</a:t>
            </a:r>
            <a:r>
              <a:rPr lang="en-GB" b="1" dirty="0">
                <a:solidFill>
                  <a:srgbClr val="FF0000"/>
                </a:solidFill>
              </a:rPr>
              <a:t>, </a:t>
            </a:r>
            <a:r>
              <a:rPr lang="en-GB" dirty="0"/>
              <a:t>donkey and even on foot across the deserts to Mecca</a:t>
            </a:r>
            <a:r>
              <a:rPr lang="en-GB" b="1" dirty="0">
                <a:solidFill>
                  <a:srgbClr val="FF0000"/>
                </a:solidFill>
              </a:rPr>
              <a:t>, </a:t>
            </a:r>
            <a:r>
              <a:rPr lang="en-GB" dirty="0"/>
              <a:t>sometimes in temperatures of 50°C. Nowadays</a:t>
            </a:r>
            <a:r>
              <a:rPr lang="en-GB" b="1" dirty="0">
                <a:solidFill>
                  <a:srgbClr val="FF0000"/>
                </a:solidFill>
              </a:rPr>
              <a:t>,</a:t>
            </a:r>
            <a:r>
              <a:rPr lang="en-GB" dirty="0"/>
              <a:t> most travel by plane and bus.</a:t>
            </a:r>
          </a:p>
          <a:p>
            <a:r>
              <a:rPr lang="en-GB" dirty="0"/>
              <a:t>To be pure for the journey</a:t>
            </a:r>
            <a:r>
              <a:rPr lang="en-GB" b="1" dirty="0">
                <a:solidFill>
                  <a:srgbClr val="FF0000"/>
                </a:solidFill>
              </a:rPr>
              <a:t>, </a:t>
            </a:r>
            <a:r>
              <a:rPr lang="en-GB" dirty="0"/>
              <a:t>there are rules about clothing that all pilgrims must follow. Everyone should wear white</a:t>
            </a:r>
            <a:r>
              <a:rPr lang="en-GB" b="1" dirty="0">
                <a:solidFill>
                  <a:srgbClr val="FF0000"/>
                </a:solidFill>
              </a:rPr>
              <a:t>, </a:t>
            </a:r>
            <a:r>
              <a:rPr lang="en-GB" dirty="0"/>
              <a:t>women cannot cover their face</a:t>
            </a:r>
            <a:r>
              <a:rPr lang="en-GB" b="1" dirty="0">
                <a:solidFill>
                  <a:srgbClr val="FF0000"/>
                </a:solidFill>
              </a:rPr>
              <a:t>,</a:t>
            </a:r>
            <a:r>
              <a:rPr lang="en-GB" dirty="0"/>
              <a:t> even if it is the tradition in their home country</a:t>
            </a:r>
            <a:r>
              <a:rPr lang="en-GB" b="1" dirty="0">
                <a:solidFill>
                  <a:srgbClr val="FF0000"/>
                </a:solidFill>
              </a:rPr>
              <a:t>,</a:t>
            </a:r>
            <a:r>
              <a:rPr lang="en-GB" b="1" dirty="0"/>
              <a:t> </a:t>
            </a:r>
            <a:r>
              <a:rPr lang="en-GB" dirty="0"/>
              <a:t>and men cannot have stitching on their clothes.</a:t>
            </a:r>
          </a:p>
        </p:txBody>
      </p:sp>
      <p:pic>
        <p:nvPicPr>
          <p:cNvPr id="6" name="Picture 5">
            <a:extLst>
              <a:ext uri="{FF2B5EF4-FFF2-40B4-BE49-F238E27FC236}">
                <a16:creationId xmlns:a16="http://schemas.microsoft.com/office/drawing/2014/main" id="{46560136-9E66-41CC-A07F-D186C36316E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675047" y="5031829"/>
            <a:ext cx="1457391" cy="1832670"/>
          </a:xfrm>
          <a:prstGeom prst="rect">
            <a:avLst/>
          </a:prstGeom>
        </p:spPr>
      </p:pic>
    </p:spTree>
    <p:extLst>
      <p:ext uri="{BB962C8B-B14F-4D97-AF65-F5344CB8AC3E}">
        <p14:creationId xmlns:p14="http://schemas.microsoft.com/office/powerpoint/2010/main" val="534221609"/>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8375</TotalTime>
  <Words>2410</Words>
  <Application>Microsoft Office PowerPoint</Application>
  <PresentationFormat>On-screen Show (4:3)</PresentationFormat>
  <Paragraphs>125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Times New Roman</vt:lpstr>
      <vt:lpstr>Wingdings</vt:lpstr>
      <vt:lpstr>Pixel</vt:lpstr>
      <vt:lpstr>PowerPoint Presentation</vt:lpstr>
      <vt:lpstr>LEAD Principles</vt:lpstr>
      <vt:lpstr>Noticing details in a text</vt:lpstr>
      <vt:lpstr>Noticing details in a text</vt:lpstr>
      <vt:lpstr>Noticing details in a text</vt:lpstr>
      <vt:lpstr>Verbalising the Grammar-Writing Link</vt:lpstr>
      <vt:lpstr>The Hajj: awe-inspiring pilgrimage to Mecca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579</cp:revision>
  <cp:lastPrinted>2016-04-04T06:59:35Z</cp:lastPrinted>
  <dcterms:created xsi:type="dcterms:W3CDTF">2006-06-23T08:27:44Z</dcterms:created>
  <dcterms:modified xsi:type="dcterms:W3CDTF">2020-04-28T12:04:18Z</dcterms:modified>
</cp:coreProperties>
</file>