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2"/>
  </p:notesMasterIdLst>
  <p:sldIdLst>
    <p:sldId id="418" r:id="rId2"/>
    <p:sldId id="353" r:id="rId3"/>
    <p:sldId id="354" r:id="rId4"/>
    <p:sldId id="351" r:id="rId5"/>
    <p:sldId id="349" r:id="rId6"/>
    <p:sldId id="404" r:id="rId7"/>
    <p:sldId id="436" r:id="rId8"/>
    <p:sldId id="438" r:id="rId9"/>
    <p:sldId id="450" r:id="rId10"/>
    <p:sldId id="286" r:id="rId11"/>
    <p:sldId id="278" r:id="rId12"/>
    <p:sldId id="289" r:id="rId13"/>
    <p:sldId id="380" r:id="rId14"/>
    <p:sldId id="439" r:id="rId15"/>
    <p:sldId id="456" r:id="rId16"/>
    <p:sldId id="458" r:id="rId17"/>
    <p:sldId id="460" r:id="rId18"/>
    <p:sldId id="462" r:id="rId19"/>
    <p:sldId id="443" r:id="rId20"/>
    <p:sldId id="444" r:id="rId21"/>
    <p:sldId id="461" r:id="rId22"/>
    <p:sldId id="413" r:id="rId23"/>
    <p:sldId id="463" r:id="rId24"/>
    <p:sldId id="445" r:id="rId25"/>
    <p:sldId id="447" r:id="rId26"/>
    <p:sldId id="451" r:id="rId27"/>
    <p:sldId id="452" r:id="rId28"/>
    <p:sldId id="453" r:id="rId29"/>
    <p:sldId id="454" r:id="rId30"/>
    <p:sldId id="45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A18A33-8005-4D7E-8581-DAB87E31527C}">
          <p14:sldIdLst>
            <p14:sldId id="418"/>
            <p14:sldId id="353"/>
            <p14:sldId id="354"/>
            <p14:sldId id="351"/>
            <p14:sldId id="349"/>
            <p14:sldId id="404"/>
            <p14:sldId id="436"/>
            <p14:sldId id="438"/>
            <p14:sldId id="450"/>
            <p14:sldId id="286"/>
            <p14:sldId id="278"/>
            <p14:sldId id="289"/>
            <p14:sldId id="380"/>
            <p14:sldId id="439"/>
            <p14:sldId id="456"/>
            <p14:sldId id="458"/>
            <p14:sldId id="460"/>
            <p14:sldId id="462"/>
            <p14:sldId id="443"/>
            <p14:sldId id="444"/>
            <p14:sldId id="461"/>
            <p14:sldId id="413"/>
            <p14:sldId id="463"/>
            <p14:sldId id="445"/>
            <p14:sldId id="447"/>
            <p14:sldId id="451"/>
            <p14:sldId id="452"/>
            <p14:sldId id="453"/>
            <p14:sldId id="454"/>
            <p14:sldId id="45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0FD"/>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0" autoAdjust="0"/>
    <p:restoredTop sz="86598" autoAdjust="0"/>
  </p:normalViewPr>
  <p:slideViewPr>
    <p:cSldViewPr>
      <p:cViewPr>
        <p:scale>
          <a:sx n="66" d="100"/>
          <a:sy n="66" d="100"/>
        </p:scale>
        <p:origin x="-811"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39045-F3CD-4F86-8D7C-32209D93D1AA}" type="datetimeFigureOut">
              <a:rPr lang="en-GB" smtClean="0"/>
              <a:pPr/>
              <a:t>03/07/2018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DB61E7-AB66-40CC-97DD-EFF984CDB7AB}" type="slidenum">
              <a:rPr lang="en-GB" smtClean="0"/>
              <a:pPr/>
              <a:t>‹#›</a:t>
            </a:fld>
            <a:endParaRPr lang="en-GB"/>
          </a:p>
        </p:txBody>
      </p:sp>
    </p:spTree>
    <p:extLst>
      <p:ext uri="{BB962C8B-B14F-4D97-AF65-F5344CB8AC3E}">
        <p14:creationId xmlns:p14="http://schemas.microsoft.com/office/powerpoint/2010/main" val="145199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Theoretically, we’ve long known the important role of talk in learning,</a:t>
            </a:r>
            <a:r>
              <a:rPr lang="en-GB" baseline="0" dirty="0" smtClean="0"/>
              <a:t> and the kind of collaborative, dialogic talk that enables learning to develop. Key theory:</a:t>
            </a:r>
            <a:endParaRPr lang="en-GB" dirty="0" smtClean="0"/>
          </a:p>
          <a:p>
            <a:pPr>
              <a:lnSpc>
                <a:spcPct val="150000"/>
              </a:lnSpc>
            </a:pPr>
            <a:r>
              <a:rPr lang="en-GB" sz="1200" dirty="0" smtClean="0">
                <a:latin typeface="Calibri" pitchFamily="34" charset="0"/>
                <a:cs typeface="Calibri" pitchFamily="34" charset="0"/>
              </a:rPr>
              <a:t>Talk is a cultural tool that allows knowledge to be shared and developed within communities, and a psychological tool  that  structures the processes and content of individual thought. (</a:t>
            </a:r>
            <a:r>
              <a:rPr lang="en-GB" sz="1200" dirty="0" err="1" smtClean="0">
                <a:latin typeface="Calibri" pitchFamily="34" charset="0"/>
                <a:cs typeface="Calibri" pitchFamily="34" charset="0"/>
              </a:rPr>
              <a:t>Vygotsky</a:t>
            </a:r>
            <a:r>
              <a:rPr lang="en-GB" sz="1200" dirty="0" smtClean="0">
                <a:latin typeface="Calibri" pitchFamily="34" charset="0"/>
                <a:cs typeface="Calibri" pitchFamily="34" charset="0"/>
              </a:rPr>
              <a:t> 1986)</a:t>
            </a:r>
          </a:p>
          <a:p>
            <a:pPr>
              <a:lnSpc>
                <a:spcPct val="150000"/>
              </a:lnSpc>
            </a:pPr>
            <a:r>
              <a:rPr lang="en-GB" sz="1200" dirty="0" smtClean="0">
                <a:latin typeface="Calibri" pitchFamily="34" charset="0"/>
                <a:cs typeface="Calibri" pitchFamily="34" charset="0"/>
              </a:rPr>
              <a:t>Alexander (2003:36) describes dialogic teaching as ‘</a:t>
            </a:r>
            <a:r>
              <a:rPr lang="en-GB" sz="1200" i="1" dirty="0" smtClean="0">
                <a:latin typeface="Calibri" pitchFamily="34" charset="0"/>
                <a:cs typeface="Calibri" pitchFamily="34" charset="0"/>
              </a:rPr>
              <a:t>purposeful and productive dialogue where questions, answers, feedback (and </a:t>
            </a:r>
            <a:r>
              <a:rPr lang="en-GB" sz="1200" i="1" dirty="0" err="1" smtClean="0">
                <a:latin typeface="Calibri" pitchFamily="34" charset="0"/>
                <a:cs typeface="Calibri" pitchFamily="34" charset="0"/>
              </a:rPr>
              <a:t>feedforward</a:t>
            </a:r>
            <a:r>
              <a:rPr lang="en-GB" sz="1200" i="1" dirty="0" smtClean="0">
                <a:latin typeface="Calibri" pitchFamily="34" charset="0"/>
                <a:cs typeface="Calibri" pitchFamily="34" charset="0"/>
              </a:rPr>
              <a:t>) progressively build into coherent and expanding chains of enquiry and understanding</a:t>
            </a:r>
            <a:r>
              <a:rPr lang="en-GB" sz="1200" dirty="0" smtClean="0">
                <a:latin typeface="Calibri" pitchFamily="34" charset="0"/>
                <a:cs typeface="Calibri" pitchFamily="34" charset="0"/>
              </a:rPr>
              <a:t>’.</a:t>
            </a:r>
          </a:p>
          <a:p>
            <a:pPr>
              <a:lnSpc>
                <a:spcPct val="150000"/>
              </a:lnSpc>
            </a:pPr>
            <a:r>
              <a:rPr lang="en-GB" sz="1200" dirty="0" smtClean="0">
                <a:latin typeface="Calibri" pitchFamily="34" charset="0"/>
                <a:cs typeface="Calibri" pitchFamily="34" charset="0"/>
              </a:rPr>
              <a:t>From Exeter’s research</a:t>
            </a:r>
            <a:r>
              <a:rPr lang="en-GB" sz="1200" baseline="0" dirty="0" smtClean="0">
                <a:latin typeface="Calibri" pitchFamily="34" charset="0"/>
                <a:cs typeface="Calibri" pitchFamily="34" charset="0"/>
              </a:rPr>
              <a:t> (interventions in primary and secondary schools that teach grammar explicitly in the context of writing), we also know that leading and managing constructive language-based talk in the classroom can be a challenge; it requires confidence in understanding the grammar, explaining it to students, and making strong links between a grammar feature and its impact on meaning in text. Where teachers lacked linguistic confidence, they were more likely to teach didactically, struggle to answer students’ questions, or close down discussion of language too early. Many teachers have had no grammar input in their own schooling and at secondary level often have a literature-based degree which makes them more comfortable leading literary discussion rather than grammar-focused talk.</a:t>
            </a:r>
          </a:p>
          <a:p>
            <a:pPr>
              <a:lnSpc>
                <a:spcPct val="150000"/>
              </a:lnSpc>
            </a:pPr>
            <a:r>
              <a:rPr lang="en-GB" sz="1200" baseline="0" dirty="0" smtClean="0">
                <a:latin typeface="Calibri" pitchFamily="34" charset="0"/>
                <a:cs typeface="Calibri" pitchFamily="34" charset="0"/>
              </a:rPr>
              <a:t>The aim here is to show why talk is central to an effective pedagogy for improving writing, and to give practical examples of how we might develop meaningful grammar talk in the classroom.</a:t>
            </a:r>
          </a:p>
          <a:p>
            <a:pPr>
              <a:lnSpc>
                <a:spcPct val="150000"/>
              </a:lnSpc>
            </a:pPr>
            <a:r>
              <a:rPr lang="en-GB" sz="1200" baseline="0" dirty="0" smtClean="0">
                <a:latin typeface="Calibri" pitchFamily="34" charset="0"/>
                <a:cs typeface="Calibri" pitchFamily="34" charset="0"/>
              </a:rPr>
              <a:t>The snippets of classroom talk used on the slides have come from Exeter’s research projects, drawn from classroom observations and one-to-one interviews with students, mostly from a three-year study titled ‘Writing Conversations’ which has followed a cohort of students from Years 4-6 and a cohort from Years 7-9 in 4 schools in Devon, investigating how students’ knowledge about language develops and how they apply their understanding in their writing.</a:t>
            </a:r>
            <a:endParaRPr lang="en-GB" sz="1200" dirty="0" smtClean="0">
              <a:latin typeface="Calibri" pitchFamily="34" charset="0"/>
              <a:cs typeface="Calibri" pitchFamily="34" charset="0"/>
            </a:endParaRPr>
          </a:p>
          <a:p>
            <a:endParaRPr lang="en-GB" dirty="0" smtClean="0"/>
          </a:p>
        </p:txBody>
      </p:sp>
      <p:sp>
        <p:nvSpPr>
          <p:cNvPr id="4" name="Slide Number Placeholder 3"/>
          <p:cNvSpPr>
            <a:spLocks noGrp="1"/>
          </p:cNvSpPr>
          <p:nvPr>
            <p:ph type="sldNum" sz="quarter" idx="10"/>
          </p:nvPr>
        </p:nvSpPr>
        <p:spPr/>
        <p:txBody>
          <a:bodyPr/>
          <a:lstStyle/>
          <a:p>
            <a:fld id="{9CDB61E7-AB66-40CC-97DD-EFF984CDB7A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goal of contextualised</a:t>
            </a:r>
            <a:r>
              <a:rPr lang="en-GB" baseline="0" dirty="0" smtClean="0"/>
              <a:t> grammar teaching is to support children’s writing development, not to learn grammar rules. This means being explicit about the learning purpose e.g. Rather than saying ‘today we are learning what a prepositional phrase is’ you might say, ‘Today we are learning how to describe the setting for our story by using prepositional phrases.’ Tying a grammatical feature to its effect on meaning in a specific context is part of beginning to understand the writer’s craft and the possibilities open to a writer. The emphasis on context also helps avoid redundant learning, such as ‘add adjectives to make your writing  more descriptive’. ‘Being descriptive’ isn’t always the writing aim – or there are other ways of creating description than by adding adjectives e.g. by using powerful lexical verbs. Children have learned various incorrect ‘rules’ about writing (e.g. ‘short snappy sentences are good’) caused by imprecision and poor connections being made between a grammatical feature and how it shapes meaning in the text being considered. Whenever you refer to a grammar point in a lesson, ask yourself ‘Why am I discussing this here? What do I want them to learn about writing as a consequence?’</a:t>
            </a:r>
            <a:endParaRPr lang="en-GB" dirty="0"/>
          </a:p>
        </p:txBody>
      </p:sp>
      <p:sp>
        <p:nvSpPr>
          <p:cNvPr id="4" name="Slide Number Placeholder 3"/>
          <p:cNvSpPr>
            <a:spLocks noGrp="1"/>
          </p:cNvSpPr>
          <p:nvPr>
            <p:ph type="sldNum" sz="quarter" idx="10"/>
          </p:nvPr>
        </p:nvSpPr>
        <p:spPr/>
        <p:txBody>
          <a:bodyPr/>
          <a:lstStyle/>
          <a:p>
            <a:fld id="{925E8F38-71E8-4CF0-B6D1-19244429BF5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Using appropriate terminology to</a:t>
            </a:r>
            <a:r>
              <a:rPr lang="en-GB" baseline="0" dirty="0" smtClean="0"/>
              <a:t> discuss language can help children and teachers be precise; it allows for more succinct talk about reading and writing. However, there is always a danger that the terminology obscures the learning focus of the lesson (or becomes the focus e.g. ‘’who can tell me what a modal verb is?’). At its worst, terminology can be a barrier to learning – children can get quite anxious if put on the spot to define terms, and they easily confuse or forget them (‘What’s a verb again?’ ‘Is a noun a doing word, or is that a verb?’). NC terminology is a good starting point for a shared classroom language but terms by themselves are too abstract – using examples can support learning and make it more concrete. Research has shown that children at an early age are able to cope with the use of grammatical terminology and the concepts it refers to when it’s used regularly and purposefully in specific contexts, alongside examples and patterns of the language feature under study.</a:t>
            </a:r>
            <a:endParaRPr lang="en-GB" dirty="0"/>
          </a:p>
        </p:txBody>
      </p:sp>
      <p:sp>
        <p:nvSpPr>
          <p:cNvPr id="4" name="Slide Number Placeholder 3"/>
          <p:cNvSpPr>
            <a:spLocks noGrp="1"/>
          </p:cNvSpPr>
          <p:nvPr>
            <p:ph type="sldNum" sz="quarter" idx="10"/>
          </p:nvPr>
        </p:nvSpPr>
        <p:spPr/>
        <p:txBody>
          <a:bodyPr/>
          <a:lstStyle/>
          <a:p>
            <a:fld id="{925E8F38-71E8-4CF0-B6D1-19244429BF5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danger of teaching grammar in the context of writing,</a:t>
            </a:r>
            <a:r>
              <a:rPr lang="en-GB" baseline="0" dirty="0" smtClean="0"/>
              <a:t> particularly when teachers feel under pressure of time or assessment outcomes, is that teaching becomes overly didactic and children learn ‘formulas’ for writing, such as ‘use a variety of sentence types’, rather than understanding the impact of their use. Teacher explanations of grammar are important in initiating learning, but linguistic understanding, like all learning, cannot simply be transmitted from teacher to child. Talk is a critically important tool in securing meaningful learning about language. Exploratory talk that invites discussions about the grammar feature being studied and that explores choices and possibilities, will help children make meaningful connections between grammar and writing and encourage them to take ownership of decision-making in writing. Active discussion about language and effects may be the key to moving children from superficial or rote learning about language (</a:t>
            </a:r>
            <a:r>
              <a:rPr lang="en-GB" baseline="0" dirty="0" err="1" smtClean="0"/>
              <a:t>eg</a:t>
            </a:r>
            <a:r>
              <a:rPr lang="en-GB" baseline="0" dirty="0" smtClean="0"/>
              <a:t> ‘use adjectives to make writing descriptive’) to deep learning (</a:t>
            </a:r>
            <a:r>
              <a:rPr lang="en-GB" baseline="0" dirty="0" err="1" smtClean="0"/>
              <a:t>eg</a:t>
            </a:r>
            <a:r>
              <a:rPr lang="en-GB" baseline="0" dirty="0" smtClean="0"/>
              <a:t> seeing that some adjectives are redundant because the noun itself is descriptive). </a:t>
            </a:r>
          </a:p>
        </p:txBody>
      </p:sp>
      <p:sp>
        <p:nvSpPr>
          <p:cNvPr id="4" name="Slide Number Placeholder 3"/>
          <p:cNvSpPr>
            <a:spLocks noGrp="1"/>
          </p:cNvSpPr>
          <p:nvPr>
            <p:ph type="sldNum" sz="quarter" idx="10"/>
          </p:nvPr>
        </p:nvSpPr>
        <p:spPr/>
        <p:txBody>
          <a:bodyPr/>
          <a:lstStyle/>
          <a:p>
            <a:fld id="{925E8F38-71E8-4CF0-B6D1-19244429BF5A}"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24000"/>
              </a:lnSpc>
              <a:buClr>
                <a:srgbClr val="00B0F0"/>
              </a:buClr>
              <a:buSzPct val="75000"/>
              <a:buFont typeface="Wingdings" pitchFamily="2" charset="2"/>
              <a:buNone/>
            </a:pPr>
            <a:r>
              <a:rPr lang="en-GB" sz="2400" dirty="0" smtClean="0">
                <a:latin typeface="Calibri" pitchFamily="34" charset="0"/>
              </a:rPr>
              <a:t>Opportunities for</a:t>
            </a:r>
            <a:r>
              <a:rPr lang="en-GB" sz="2400" baseline="0" dirty="0" smtClean="0">
                <a:latin typeface="Calibri" pitchFamily="34" charset="0"/>
              </a:rPr>
              <a:t> writing conversations include:</a:t>
            </a:r>
            <a:endParaRPr lang="en-GB" sz="2400" dirty="0" smtClean="0">
              <a:latin typeface="Calibri" pitchFamily="34" charset="0"/>
            </a:endParaRPr>
          </a:p>
          <a:p>
            <a:pPr marL="342900" lvl="0" indent="-342900">
              <a:lnSpc>
                <a:spcPct val="124000"/>
              </a:lnSpc>
              <a:buClr>
                <a:srgbClr val="00B0F0"/>
              </a:buClr>
              <a:buSzPct val="75000"/>
              <a:buFont typeface="Wingdings" pitchFamily="2" charset="2"/>
              <a:buChar char="§"/>
            </a:pPr>
            <a:r>
              <a:rPr lang="en-GB" sz="2200" dirty="0" smtClean="0">
                <a:latin typeface="Calibri" pitchFamily="34" charset="0"/>
              </a:rPr>
              <a:t>Rehearsing possibilities for images, noun phrases, sentences, openings</a:t>
            </a:r>
          </a:p>
          <a:p>
            <a:pPr marL="342900" lvl="0" indent="-342900">
              <a:lnSpc>
                <a:spcPct val="124000"/>
              </a:lnSpc>
              <a:buClr>
                <a:srgbClr val="00B0F0"/>
              </a:buClr>
              <a:buSzPct val="75000"/>
              <a:buFont typeface="Wingdings" pitchFamily="2" charset="2"/>
              <a:buChar char="§"/>
            </a:pPr>
            <a:r>
              <a:rPr lang="en-GB" sz="2200" dirty="0" smtClean="0">
                <a:latin typeface="Calibri" pitchFamily="34" charset="0"/>
              </a:rPr>
              <a:t>Discussing reading texts and how the author has used language</a:t>
            </a:r>
          </a:p>
          <a:p>
            <a:pPr marL="342900" lvl="0" indent="-342900">
              <a:lnSpc>
                <a:spcPct val="124000"/>
              </a:lnSpc>
              <a:buClr>
                <a:srgbClr val="00B0F0"/>
              </a:buClr>
              <a:buSzPct val="75000"/>
              <a:buFont typeface="Wingdings" pitchFamily="2" charset="2"/>
              <a:buChar char="§"/>
            </a:pPr>
            <a:r>
              <a:rPr lang="en-GB" sz="2200" dirty="0" smtClean="0">
                <a:latin typeface="Calibri" pitchFamily="34" charset="0"/>
              </a:rPr>
              <a:t>Teacher modelling writing and ‘thinking aloud’ decisions</a:t>
            </a:r>
          </a:p>
          <a:p>
            <a:pPr marL="342900" lvl="0" indent="-342900">
              <a:lnSpc>
                <a:spcPct val="124000"/>
              </a:lnSpc>
              <a:buClr>
                <a:srgbClr val="00B0F0"/>
              </a:buClr>
              <a:buSzPct val="75000"/>
              <a:buFont typeface="Wingdings" pitchFamily="2" charset="2"/>
              <a:buChar char="§"/>
            </a:pPr>
            <a:r>
              <a:rPr lang="en-GB" sz="2200" dirty="0" smtClean="0">
                <a:latin typeface="Calibri" pitchFamily="34" charset="0"/>
              </a:rPr>
              <a:t>Evaluating writing and suggesting improvements</a:t>
            </a:r>
          </a:p>
          <a:p>
            <a:pPr marL="342900" lvl="0" indent="-342900">
              <a:lnSpc>
                <a:spcPct val="124000"/>
              </a:lnSpc>
              <a:buClr>
                <a:srgbClr val="00B0F0"/>
              </a:buClr>
              <a:buSzPct val="75000"/>
              <a:buFont typeface="Wingdings" pitchFamily="2" charset="2"/>
              <a:buChar char="§"/>
            </a:pPr>
            <a:r>
              <a:rPr lang="en-GB" sz="2200" dirty="0" smtClean="0">
                <a:latin typeface="Calibri" pitchFamily="34" charset="0"/>
              </a:rPr>
              <a:t>Revising writing and justifying decisions</a:t>
            </a:r>
          </a:p>
          <a:p>
            <a:r>
              <a:rPr lang="en-GB" sz="2200" dirty="0" smtClean="0">
                <a:latin typeface="Arial Narrow" panose="020B0606020202030204" pitchFamily="34" charset="0"/>
              </a:rPr>
              <a:t>Providing opportunities for talking about language ‘with grammar in mind’</a:t>
            </a:r>
            <a:r>
              <a:rPr lang="en-GB" sz="2200" baseline="0" dirty="0" smtClean="0">
                <a:latin typeface="Arial Narrow" panose="020B0606020202030204" pitchFamily="34" charset="0"/>
              </a:rPr>
              <a:t> c</a:t>
            </a:r>
            <a:r>
              <a:rPr lang="en-GB" sz="2200" dirty="0" smtClean="0">
                <a:latin typeface="Arial Narrow" panose="020B0606020202030204" pitchFamily="34" charset="0"/>
              </a:rPr>
              <a:t>an be:</a:t>
            </a:r>
          </a:p>
          <a:p>
            <a:pPr marL="342900" lvl="0" indent="-342900">
              <a:buFont typeface="Wingdings" pitchFamily="2" charset="2"/>
              <a:buChar char="§"/>
            </a:pPr>
            <a:r>
              <a:rPr lang="en-GB" sz="2000" dirty="0" smtClean="0">
                <a:latin typeface="Arial Narrow" panose="020B0606020202030204" pitchFamily="34" charset="0"/>
              </a:rPr>
              <a:t>Deliberately planned into lessons e.g. checking understanding of features in a shared text through questioning; modelling writing and ‘thinking aloud’ choices;</a:t>
            </a:r>
          </a:p>
          <a:p>
            <a:pPr marL="342900" lvl="0" indent="-342900">
              <a:buFont typeface="Wingdings" pitchFamily="2" charset="2"/>
              <a:buChar char="§"/>
            </a:pPr>
            <a:r>
              <a:rPr lang="en-GB" sz="2000" dirty="0" smtClean="0">
                <a:latin typeface="Arial Narrow" panose="020B0606020202030204" pitchFamily="34" charset="0"/>
              </a:rPr>
              <a:t>Unplanned, often student initiated, e.g. seeking clarification or providing own examples of the feature in question. These</a:t>
            </a:r>
            <a:r>
              <a:rPr lang="en-GB" sz="2000" baseline="0" dirty="0" smtClean="0">
                <a:latin typeface="Arial Narrow" panose="020B0606020202030204" pitchFamily="34" charset="0"/>
              </a:rPr>
              <a:t> can be ‘off guard’ moments for teachers and potentially tricky to handle but are also clear opportunities for learning about students’ grammatical understanding </a:t>
            </a:r>
            <a:r>
              <a:rPr lang="en-GB" sz="2000" baseline="0" dirty="0" err="1" smtClean="0">
                <a:latin typeface="Arial Narrow" panose="020B0606020202030204" pitchFamily="34" charset="0"/>
              </a:rPr>
              <a:t>e.g</a:t>
            </a:r>
            <a:r>
              <a:rPr lang="en-GB" sz="2000" baseline="0" dirty="0" smtClean="0">
                <a:latin typeface="Arial Narrow" panose="020B0606020202030204" pitchFamily="34" charset="0"/>
              </a:rPr>
              <a:t>:</a:t>
            </a:r>
            <a:endParaRPr lang="en-GB" sz="2000" dirty="0" smtClean="0">
              <a:latin typeface="Arial Narrow" panose="020B0606020202030204" pitchFamily="34" charset="0"/>
            </a:endParaRPr>
          </a:p>
          <a:p>
            <a:pPr marL="342900" indent="-342900">
              <a:buFont typeface="Wingdings" pitchFamily="2" charset="2"/>
              <a:buChar char="§"/>
            </a:pPr>
            <a:r>
              <a:rPr lang="en-GB" sz="2000" dirty="0" smtClean="0">
                <a:latin typeface="Arial Narrow" panose="020B0606020202030204" pitchFamily="34" charset="0"/>
              </a:rPr>
              <a:t>Talk</a:t>
            </a:r>
            <a:r>
              <a:rPr lang="en-GB" sz="2000" baseline="0" dirty="0" smtClean="0">
                <a:latin typeface="Arial Narrow" panose="020B0606020202030204" pitchFamily="34" charset="0"/>
              </a:rPr>
              <a:t> c</a:t>
            </a:r>
            <a:r>
              <a:rPr lang="en-GB" sz="2000" dirty="0" smtClean="0">
                <a:latin typeface="Arial Narrow" panose="020B0606020202030204" pitchFamily="34" charset="0"/>
              </a:rPr>
              <a:t>ould reveal children’s confusion about a grammar point – an important insight into the source of their misunderstanding;</a:t>
            </a:r>
          </a:p>
          <a:p>
            <a:pPr marL="342900" indent="-342900">
              <a:buFont typeface="Wingdings" pitchFamily="2" charset="2"/>
              <a:buChar char="§"/>
            </a:pPr>
            <a:r>
              <a:rPr lang="en-GB" sz="2000" dirty="0" smtClean="0">
                <a:latin typeface="Arial Narrow" panose="020B0606020202030204" pitchFamily="34" charset="0"/>
              </a:rPr>
              <a:t>Talk could reveal children’s clarity about a grammar point – an important insight into what has helped them to understand, and a chance to</a:t>
            </a:r>
            <a:r>
              <a:rPr lang="en-GB" sz="2000" baseline="0" dirty="0" smtClean="0">
                <a:latin typeface="Arial Narrow" panose="020B0606020202030204" pitchFamily="34" charset="0"/>
              </a:rPr>
              <a:t> encourage grammatical reasoning; </a:t>
            </a:r>
            <a:endParaRPr lang="en-GB" sz="2000" dirty="0" smtClean="0">
              <a:latin typeface="Arial Narrow" panose="020B0606020202030204" pitchFamily="34" charset="0"/>
            </a:endParaRPr>
          </a:p>
          <a:p>
            <a:pPr marL="342900" indent="-342900">
              <a:buFont typeface="Wingdings" pitchFamily="2" charset="2"/>
              <a:buChar char="§"/>
            </a:pPr>
            <a:r>
              <a:rPr lang="en-GB" sz="2000" dirty="0" smtClean="0">
                <a:latin typeface="Arial Narrow" panose="020B0606020202030204" pitchFamily="34" charset="0"/>
              </a:rPr>
              <a:t>Talk</a:t>
            </a:r>
            <a:r>
              <a:rPr lang="en-GB" sz="2000" baseline="0" dirty="0" smtClean="0">
                <a:latin typeface="Arial Narrow" panose="020B0606020202030204" pitchFamily="34" charset="0"/>
              </a:rPr>
              <a:t> c</a:t>
            </a:r>
            <a:r>
              <a:rPr lang="en-GB" sz="2000" dirty="0" smtClean="0">
                <a:latin typeface="Arial Narrow" panose="020B0606020202030204" pitchFamily="34" charset="0"/>
              </a:rPr>
              <a:t>ould reveal a grammatical concept that is genuinely difficult to explain - an important insight into ‘sticky’ aspects of grammar, both concepts</a:t>
            </a:r>
            <a:r>
              <a:rPr lang="en-GB" sz="2000" baseline="0" dirty="0" smtClean="0">
                <a:latin typeface="Arial Narrow" panose="020B0606020202030204" pitchFamily="34" charset="0"/>
              </a:rPr>
              <a:t> that are difficult to teach and to learn. This might prompt a re-think about how to teach that concept – or what to leave for now and return to later. </a:t>
            </a:r>
            <a:endParaRPr lang="en-GB" sz="2000" dirty="0" smtClean="0">
              <a:latin typeface="Arial Narrow" panose="020B0606020202030204" pitchFamily="34" charset="0"/>
            </a:endParaRPr>
          </a:p>
          <a:p>
            <a:endParaRPr lang="en-GB" dirty="0"/>
          </a:p>
        </p:txBody>
      </p:sp>
      <p:sp>
        <p:nvSpPr>
          <p:cNvPr id="4" name="Slide Number Placeholder 3"/>
          <p:cNvSpPr>
            <a:spLocks noGrp="1"/>
          </p:cNvSpPr>
          <p:nvPr>
            <p:ph type="sldNum" sz="quarter" idx="10"/>
          </p:nvPr>
        </p:nvSpPr>
        <p:spPr/>
        <p:txBody>
          <a:bodyPr/>
          <a:lstStyle/>
          <a:p>
            <a:fld id="{3974FECC-01D4-40AE-A387-9252ACBCB6E4}" type="slidenum">
              <a:rPr lang="en-GB" smtClean="0"/>
              <a:t>13</a:t>
            </a:fld>
            <a:endParaRPr lang="en-GB"/>
          </a:p>
        </p:txBody>
      </p:sp>
    </p:spTree>
    <p:extLst>
      <p:ext uri="{BB962C8B-B14F-4D97-AF65-F5344CB8AC3E}">
        <p14:creationId xmlns:p14="http://schemas.microsoft.com/office/powerpoint/2010/main" val="692989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14</a:t>
            </a:fld>
            <a:endParaRPr lang="en-GB"/>
          </a:p>
        </p:txBody>
      </p:sp>
    </p:spTree>
    <p:extLst>
      <p:ext uri="{BB962C8B-B14F-4D97-AF65-F5344CB8AC3E}">
        <p14:creationId xmlns:p14="http://schemas.microsoft.com/office/powerpoint/2010/main" val="2785291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16</a:t>
            </a:fld>
            <a:endParaRPr lang="en-GB"/>
          </a:p>
        </p:txBody>
      </p:sp>
    </p:spTree>
    <p:extLst>
      <p:ext uri="{BB962C8B-B14F-4D97-AF65-F5344CB8AC3E}">
        <p14:creationId xmlns:p14="http://schemas.microsoft.com/office/powerpoint/2010/main" val="3872330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17</a:t>
            </a:fld>
            <a:endParaRPr lang="en-GB"/>
          </a:p>
        </p:txBody>
      </p:sp>
    </p:spTree>
    <p:extLst>
      <p:ext uri="{BB962C8B-B14F-4D97-AF65-F5344CB8AC3E}">
        <p14:creationId xmlns:p14="http://schemas.microsoft.com/office/powerpoint/2010/main" val="434919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Supporting students’ textual understanding – the style of question is important here because it explains the effect of the text – Dickens’ characterisation deliberately draws from Pip (and the reader) both fear and pity; Pip’s mixed reaction in  this first meeting encapsulates the nature of the life-long relationship between </a:t>
            </a:r>
            <a:r>
              <a:rPr lang="en-GB" baseline="0" dirty="0" err="1" smtClean="0"/>
              <a:t>Magwitch</a:t>
            </a:r>
            <a:r>
              <a:rPr lang="en-GB" baseline="0" dirty="0" smtClean="0"/>
              <a:t> and Pip.</a:t>
            </a:r>
          </a:p>
          <a:p>
            <a:r>
              <a:rPr lang="en-GB" baseline="0" dirty="0" smtClean="0"/>
              <a:t>Naming these effects, then probing the text for linguistic detail (see next slide) is an important way of scaffolding learning. GCSE expects independent understanding of effects of language choices as exemplified by style of exam questions e.g. ‘How are language and structure used?’</a:t>
            </a:r>
          </a:p>
        </p:txBody>
      </p:sp>
      <p:sp>
        <p:nvSpPr>
          <p:cNvPr id="4" name="Slide Number Placeholder 3"/>
          <p:cNvSpPr>
            <a:spLocks noGrp="1"/>
          </p:cNvSpPr>
          <p:nvPr>
            <p:ph type="sldNum" sz="quarter" idx="10"/>
          </p:nvPr>
        </p:nvSpPr>
        <p:spPr/>
        <p:txBody>
          <a:bodyPr/>
          <a:lstStyle/>
          <a:p>
            <a:fld id="{38A1B173-494A-4405-BE01-BFC9AEC53747}" type="slidenum">
              <a:rPr lang="en-GB" smtClean="0"/>
              <a:pPr/>
              <a:t>19</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The colour coding is deliberate here – a useful way of highlighting patterns in the text. What does it make us notice about the balance between the reader’s sympathy and fear? </a:t>
            </a:r>
          </a:p>
        </p:txBody>
      </p:sp>
      <p:sp>
        <p:nvSpPr>
          <p:cNvPr id="4" name="Slide Number Placeholder 3"/>
          <p:cNvSpPr>
            <a:spLocks noGrp="1"/>
          </p:cNvSpPr>
          <p:nvPr>
            <p:ph type="sldNum" sz="quarter" idx="10"/>
          </p:nvPr>
        </p:nvSpPr>
        <p:spPr/>
        <p:txBody>
          <a:bodyPr/>
          <a:lstStyle/>
          <a:p>
            <a:fld id="{38A1B173-494A-4405-BE01-BFC9AEC53747}" type="slidenum">
              <a:rPr lang="en-GB" smtClean="0"/>
              <a:pPr/>
              <a:t>20</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Looking even more closely – the underlined section uses the passive voice. Here is a man who has had things done to him, suffered hardship and struggled to survive ‘on the run’ as a convict. For all his physical bluster and menace, his circumstances have made him dependent on a child for survival.</a:t>
            </a:r>
          </a:p>
        </p:txBody>
      </p:sp>
      <p:sp>
        <p:nvSpPr>
          <p:cNvPr id="4" name="Slide Number Placeholder 3"/>
          <p:cNvSpPr>
            <a:spLocks noGrp="1"/>
          </p:cNvSpPr>
          <p:nvPr>
            <p:ph type="sldNum" sz="quarter" idx="10"/>
          </p:nvPr>
        </p:nvSpPr>
        <p:spPr/>
        <p:txBody>
          <a:bodyPr/>
          <a:lstStyle/>
          <a:p>
            <a:fld id="{38A1B173-494A-4405-BE01-BFC9AEC53747}" type="slidenum">
              <a:rPr lang="en-GB" smtClean="0"/>
              <a:pPr/>
              <a:t>21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“Expanded noun phrases for description and specification” is Y2 statutory requirement.</a:t>
            </a:r>
          </a:p>
          <a:p>
            <a:r>
              <a:rPr lang="en-GB" baseline="0" dirty="0" smtClean="0"/>
              <a:t>Explanations of grammatical concepts (here from the NC Grammar Glossary) are hard to hold in your head because they are so abstract and because one definition/concept depends on another. This is one reason why asking students directly for definitions of terms is not very helpful, and why answering students’ questions about definitions (e.g. ‘what’s a clause?’) can be so tricky. Examples help (and some are provided in the Glossary) but these are </a:t>
            </a:r>
            <a:r>
              <a:rPr lang="en-GB" baseline="0" dirty="0" err="1" smtClean="0"/>
              <a:t>decontextualised</a:t>
            </a:r>
            <a:r>
              <a:rPr lang="en-GB" baseline="0" dirty="0" smtClean="0"/>
              <a:t> pieces of information, and difficult to apply to a specific writing task. Definitions like these beg a question about the usefulness of this abstracted knowledge.</a:t>
            </a:r>
          </a:p>
          <a:p>
            <a:pPr>
              <a:lnSpc>
                <a:spcPct val="150000"/>
              </a:lnSpc>
              <a:buSzPct val="80000"/>
              <a:buFont typeface="Wingdings" pitchFamily="2" charset="2"/>
              <a:buChar char="q"/>
            </a:pPr>
            <a:r>
              <a:rPr lang="en-GB" sz="1200" dirty="0" smtClean="0">
                <a:latin typeface="Calibri" pitchFamily="34" charset="0"/>
                <a:cs typeface="Calibri" pitchFamily="34" charset="0"/>
              </a:rPr>
              <a:t>Write a noun phrase containing at least three words to complete the sentence below. Remember to punctuate your answer correctly.</a:t>
            </a:r>
          </a:p>
          <a:p>
            <a:pPr marL="0" indent="0">
              <a:buNone/>
            </a:pPr>
            <a:endParaRPr lang="en-GB" sz="1200" dirty="0" smtClean="0">
              <a:latin typeface="Calibri" pitchFamily="34" charset="0"/>
              <a:cs typeface="Calibri" pitchFamily="34" charset="0"/>
            </a:endParaRPr>
          </a:p>
          <a:p>
            <a:pPr marL="0" indent="0">
              <a:buNone/>
            </a:pPr>
            <a:r>
              <a:rPr lang="en-GB" sz="1200" dirty="0" smtClean="0">
                <a:latin typeface="Calibri" pitchFamily="34" charset="0"/>
                <a:cs typeface="Calibri" pitchFamily="34" charset="0"/>
              </a:rPr>
              <a:t>     -------------------------------------------------------- was preparing </a:t>
            </a:r>
          </a:p>
          <a:p>
            <a:pPr marL="0" indent="0">
              <a:buNone/>
            </a:pPr>
            <a:endParaRPr lang="en-GB" sz="1200" dirty="0" smtClean="0">
              <a:latin typeface="Calibri" pitchFamily="34" charset="0"/>
              <a:cs typeface="Calibri" pitchFamily="34" charset="0"/>
            </a:endParaRPr>
          </a:p>
          <a:p>
            <a:pPr marL="0" indent="0">
              <a:buNone/>
            </a:pPr>
            <a:r>
              <a:rPr lang="en-GB" sz="1200" dirty="0" smtClean="0">
                <a:latin typeface="Calibri" pitchFamily="34" charset="0"/>
                <a:cs typeface="Calibri" pitchFamily="34" charset="0"/>
              </a:rPr>
              <a:t>     for an important athletics competition.</a:t>
            </a:r>
            <a:r>
              <a:rPr lang="en-GB" sz="1200" dirty="0" smtClean="0">
                <a:latin typeface="Calibri" pitchFamily="34" charset="0"/>
                <a:cs typeface="Arial" panose="020B0604020202020204" pitchFamily="34" charset="0"/>
              </a:rPr>
              <a:t> </a:t>
            </a:r>
          </a:p>
          <a:p>
            <a:pPr marL="0" indent="0">
              <a:buNone/>
            </a:pPr>
            <a:endParaRPr lang="en-GB" sz="1100" dirty="0" smtClean="0">
              <a:latin typeface="Calibri" pitchFamily="34" charset="0"/>
              <a:cs typeface="Arial" panose="020B0604020202020204" pitchFamily="34" charset="0"/>
            </a:endParaRPr>
          </a:p>
          <a:p>
            <a:pPr marL="0" indent="0">
              <a:buNone/>
            </a:pPr>
            <a:r>
              <a:rPr lang="en-GB" sz="1100" dirty="0" smtClean="0">
                <a:latin typeface="Calibri" pitchFamily="34" charset="0"/>
                <a:cs typeface="Arial" panose="020B0604020202020204" pitchFamily="34" charset="0"/>
              </a:rPr>
              <a:t>       (From 2017 KS2 test of English grammar, punctuation and spelling) </a:t>
            </a:r>
          </a:p>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a:t>
            </a:r>
            <a:r>
              <a:rPr lang="en-GB" baseline="0" dirty="0" smtClean="0"/>
              <a:t> model text used by Joel in the writing we saw earlier. </a:t>
            </a:r>
            <a:r>
              <a:rPr lang="en-GB" dirty="0" smtClean="0"/>
              <a:t>Practise articulating</a:t>
            </a:r>
            <a:r>
              <a:rPr lang="en-GB" baseline="0" dirty="0" smtClean="0"/>
              <a:t> </a:t>
            </a:r>
            <a:r>
              <a:rPr lang="en-GB" dirty="0" smtClean="0"/>
              <a:t>the</a:t>
            </a:r>
            <a:r>
              <a:rPr lang="en-GB" baseline="0" dirty="0" smtClean="0"/>
              <a:t> grammatical patterns highlighted in the last few paragraphs of Jackie Morris’s story, the reasons for that particular syntactical choice (authorial intention) and the impact on the text (reader response). You can prepare ‘mini scripts’ that do this in advance of the lesson, to model metalinguistic thinking and ‘</a:t>
            </a:r>
            <a:r>
              <a:rPr lang="en-GB" baseline="0" dirty="0" err="1" smtClean="0"/>
              <a:t>writerly</a:t>
            </a:r>
            <a:r>
              <a:rPr lang="en-GB" baseline="0" dirty="0" smtClean="0"/>
              <a:t> knowledge’ for students, e.g. to explain how the build-up of adverbial phrases and clauses in the first sentence on the slide is used to establish the setting precisely, and to signal the importance of the action, expressed in the delayed main clause.</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22</a:t>
            </a:fld>
            <a:endParaRPr lang="en-US"/>
          </a:p>
        </p:txBody>
      </p:sp>
    </p:spTree>
    <p:extLst>
      <p:ext uri="{BB962C8B-B14F-4D97-AF65-F5344CB8AC3E}">
        <p14:creationId xmlns:p14="http://schemas.microsoft.com/office/powerpoint/2010/main" val="1089737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371600" y="1143000"/>
            <a:ext cx="4114800" cy="3086100"/>
          </a:xfrm>
          <a:ln/>
        </p:spPr>
      </p:sp>
      <p:sp>
        <p:nvSpPr>
          <p:cNvPr id="78851" name="Notes Placeholder 2"/>
          <p:cNvSpPr>
            <a:spLocks noGrp="1"/>
          </p:cNvSpPr>
          <p:nvPr>
            <p:ph type="body" idx="1"/>
          </p:nvPr>
        </p:nvSpPr>
        <p:spPr>
          <a:noFill/>
        </p:spPr>
        <p:txBody>
          <a:bodyPr/>
          <a:lstStyle/>
          <a:p>
            <a:pPr eaLnBrk="1" hangingPunct="1">
              <a:spcBef>
                <a:spcPct val="0"/>
              </a:spcBef>
            </a:pPr>
            <a:r>
              <a:rPr lang="en-US" altLang="en-US" dirty="0" smtClean="0"/>
              <a:t>Importance of</a:t>
            </a:r>
            <a:r>
              <a:rPr lang="en-US" altLang="en-US" baseline="0" dirty="0" smtClean="0"/>
              <a:t> tasks that generate open-ended talk about language choices in an accessible way. </a:t>
            </a:r>
            <a:r>
              <a:rPr lang="en-US" altLang="en-US" dirty="0" smtClean="0"/>
              <a:t>Read</a:t>
            </a:r>
            <a:r>
              <a:rPr lang="en-US" altLang="en-US" baseline="0" dirty="0" smtClean="0"/>
              <a:t> the three astronauts’ descriptions of earth seen from space.</a:t>
            </a:r>
          </a:p>
          <a:p>
            <a:pPr eaLnBrk="1" hangingPunct="1">
              <a:spcBef>
                <a:spcPct val="0"/>
              </a:spcBef>
            </a:pPr>
            <a:r>
              <a:rPr lang="en-US" altLang="en-US" baseline="0" dirty="0" smtClean="0"/>
              <a:t>Pairs: discuss which of the three descriptions works best for them and why. </a:t>
            </a:r>
          </a:p>
          <a:p>
            <a:pPr eaLnBrk="1" hangingPunct="1">
              <a:spcBef>
                <a:spcPct val="0"/>
              </a:spcBef>
            </a:pPr>
            <a:r>
              <a:rPr lang="en-US" altLang="en-US" baseline="0" dirty="0" smtClean="0"/>
              <a:t>Feedback selectively – push for explanations of choices and why specific words or phrases work well.</a:t>
            </a:r>
          </a:p>
          <a:p>
            <a:pPr eaLnBrk="1" hangingPunct="1">
              <a:spcBef>
                <a:spcPct val="0"/>
              </a:spcBef>
            </a:pPr>
            <a:endParaRPr lang="en-US" altLang="en-US" baseline="0" dirty="0" smtClean="0"/>
          </a:p>
          <a:p>
            <a:pPr eaLnBrk="1" hangingPunct="1">
              <a:spcBef>
                <a:spcPct val="0"/>
              </a:spcBef>
            </a:pPr>
            <a:r>
              <a:rPr lang="en-US" altLang="en-US" baseline="0" dirty="0" smtClean="0"/>
              <a:t>Collaborative writing task: invent your own description of earth from space. Support: follow the pattern used in Description A i.e. Earth: (+ own description). Use any of the words/phrases in the descriptions but in a new order. Share with another pair and discuss similarities and preferences.</a:t>
            </a:r>
          </a:p>
          <a:p>
            <a:pPr eaLnBrk="1" hangingPunct="1">
              <a:spcBef>
                <a:spcPct val="0"/>
              </a:spcBef>
            </a:pPr>
            <a:r>
              <a:rPr lang="en-US" altLang="en-US" baseline="0" dirty="0" smtClean="0"/>
              <a:t>Activities like this are designed to help students focus on writing choices, even if they are not able to articulate these in grammatical terms. There is scope for the teacher to put in grammatical descriptions in feedback, in order to make choices more specific – idea is to </a:t>
            </a:r>
            <a:r>
              <a:rPr lang="en-US" altLang="en-US" baseline="0" dirty="0" err="1" smtClean="0"/>
              <a:t>naturalise</a:t>
            </a:r>
            <a:r>
              <a:rPr lang="en-US" altLang="en-US" baseline="0" dirty="0" smtClean="0"/>
              <a:t> use of grammar in discussion through the use of examples – </a:t>
            </a:r>
            <a:r>
              <a:rPr lang="en-US" altLang="en-US" baseline="0" dirty="0" err="1" smtClean="0"/>
              <a:t>modelled</a:t>
            </a:r>
            <a:r>
              <a:rPr lang="en-US" altLang="en-US" baseline="0" dirty="0" smtClean="0"/>
              <a:t> on next slide.</a:t>
            </a:r>
            <a:endParaRPr lang="en-US" altLang="en-US" dirty="0" smtClean="0"/>
          </a:p>
        </p:txBody>
      </p:sp>
      <p:sp>
        <p:nvSpPr>
          <p:cNvPr id="78852" name="Slide Number Placeholder 3"/>
          <p:cNvSpPr>
            <a:spLocks noGrp="1"/>
          </p:cNvSpPr>
          <p:nvPr>
            <p:ph type="sldNum" sz="quarter" idx="5"/>
          </p:nvPr>
        </p:nvSpPr>
        <p:spPr>
          <a:noFill/>
          <a:ln>
            <a:miter lim="800000"/>
            <a:headEnd/>
            <a:tailEnd/>
          </a:ln>
        </p:spPr>
        <p:txBody>
          <a:bodyPr/>
          <a:lstStyle/>
          <a:p>
            <a:fld id="{3CE61B22-66FC-4412-8DB2-38BE25025EDA}" type="slidenum">
              <a:rPr lang="en-GB" altLang="en-US" smtClean="0"/>
              <a:pPr/>
              <a:t>24</a:t>
            </a:fld>
            <a:endParaRPr lang="en-GB" altLang="en-US" smtClean="0"/>
          </a:p>
        </p:txBody>
      </p:sp>
    </p:spTree>
    <p:extLst>
      <p:ext uri="{BB962C8B-B14F-4D97-AF65-F5344CB8AC3E}">
        <p14:creationId xmlns:p14="http://schemas.microsoft.com/office/powerpoint/2010/main" val="1087227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‘Mini</a:t>
            </a:r>
            <a:r>
              <a:rPr lang="en-GB" baseline="0" dirty="0" smtClean="0"/>
              <a:t> scripts’ like this model grammatical talk that firmly links features to meaning and effects in particular contexts. The idea is to encourage metalinguistic thinking – verbalising the reasons for language choices, not just discussing content. Discussion that follows writing may be more productive than talk before writing, not least because students will have generated examples of their own that they can talk about.</a:t>
            </a:r>
          </a:p>
        </p:txBody>
      </p:sp>
      <p:sp>
        <p:nvSpPr>
          <p:cNvPr id="4" name="Slide Number Placeholder 3"/>
          <p:cNvSpPr>
            <a:spLocks noGrp="1"/>
          </p:cNvSpPr>
          <p:nvPr>
            <p:ph type="sldNum" sz="quarter" idx="10"/>
          </p:nvPr>
        </p:nvSpPr>
        <p:spPr/>
        <p:txBody>
          <a:bodyPr/>
          <a:lstStyle/>
          <a:p>
            <a:fld id="{38A1B173-494A-4405-BE01-BFC9AEC53747}" type="slidenum">
              <a:rPr lang="en-GB" smtClean="0"/>
              <a:pPr/>
              <a:t>25</a:t>
            </a:fld>
            <a:endParaRPr lang="en-GB" dirty="0"/>
          </a:p>
        </p:txBody>
      </p:sp>
    </p:spTree>
    <p:extLst>
      <p:ext uri="{BB962C8B-B14F-4D97-AF65-F5344CB8AC3E}">
        <p14:creationId xmlns:p14="http://schemas.microsoft.com/office/powerpoint/2010/main" val="2694946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Another example of the power of examples and of tasks that will</a:t>
            </a:r>
            <a:r>
              <a:rPr lang="en-GB" baseline="0" dirty="0" smtClean="0"/>
              <a:t> generate open-ended discussion. </a:t>
            </a:r>
            <a:r>
              <a:rPr lang="en-GB" dirty="0" smtClean="0"/>
              <a:t>Describe the particular pattern of noun phrase used in the text: determiner + </a:t>
            </a:r>
            <a:r>
              <a:rPr lang="en-GB" dirty="0" err="1" smtClean="0"/>
              <a:t>noun+prepositional</a:t>
            </a:r>
            <a:r>
              <a:rPr lang="en-GB" baseline="0" dirty="0" smtClean="0"/>
              <a:t> phrase (mostly ‘of’/’in)</a:t>
            </a:r>
          </a:p>
          <a:p>
            <a:r>
              <a:rPr lang="en-GB" baseline="0" dirty="0" smtClean="0"/>
              <a:t>Other examples: tales in my imagination; a treasure of stories; castles of make-believe etc.</a:t>
            </a:r>
          </a:p>
          <a:p>
            <a:r>
              <a:rPr lang="en-GB" baseline="0" dirty="0" smtClean="0"/>
              <a:t>This pattern is typical of metaphor; students here are being invited to create their own metaphors.</a:t>
            </a: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26</a:t>
            </a:fld>
            <a:endParaRPr lang="en-GB"/>
          </a:p>
        </p:txBody>
      </p:sp>
    </p:spTree>
    <p:extLst>
      <p:ext uri="{BB962C8B-B14F-4D97-AF65-F5344CB8AC3E}">
        <p14:creationId xmlns:p14="http://schemas.microsoft.com/office/powerpoint/2010/main" val="2703929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The noun phrase grid is</a:t>
            </a:r>
            <a:r>
              <a:rPr lang="en-GB" baseline="0" dirty="0" smtClean="0"/>
              <a:t> an example of how particular structures can be played with and imitated rather than explained abstractly. Children who used this grid were invited to p</a:t>
            </a:r>
            <a:r>
              <a:rPr lang="en-GB" dirty="0" smtClean="0"/>
              <a:t>lay</a:t>
            </a:r>
            <a:r>
              <a:rPr lang="en-GB" baseline="0" dirty="0" smtClean="0"/>
              <a:t> with noun phrase structure (see instructions on next slide) before discussing how the structure was created. The headings on the columns can be used to discuss noun phrase structure in more specific detail, if appropriate, But children can access the structure and the task without the terminology.</a:t>
            </a:r>
            <a:endParaRPr lang="en-GB" dirty="0"/>
          </a:p>
        </p:txBody>
      </p:sp>
      <p:sp>
        <p:nvSpPr>
          <p:cNvPr id="4" name="Slide Number Placeholder 3"/>
          <p:cNvSpPr>
            <a:spLocks noGrp="1"/>
          </p:cNvSpPr>
          <p:nvPr>
            <p:ph type="sldNum" sz="quarter" idx="10"/>
          </p:nvPr>
        </p:nvSpPr>
        <p:spPr/>
        <p:txBody>
          <a:bodyPr/>
          <a:lstStyle/>
          <a:p>
            <a:fld id="{CE958591-942C-42C8-97FB-9C92D753EA62}" type="slidenum">
              <a:rPr lang="en-GB" smtClean="0"/>
              <a:pPr/>
              <a:t>27</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28</a:t>
            </a:fld>
            <a:endParaRPr lang="en-GB"/>
          </a:p>
        </p:txBody>
      </p:sp>
    </p:spTree>
    <p:extLst>
      <p:ext uri="{BB962C8B-B14F-4D97-AF65-F5344CB8AC3E}">
        <p14:creationId xmlns:p14="http://schemas.microsoft.com/office/powerpoint/2010/main" val="707821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Third</a:t>
            </a:r>
            <a:r>
              <a:rPr lang="en-GB" baseline="0" dirty="0" smtClean="0"/>
              <a:t> bullet point - You can gear writing tasks towards a specific learning point </a:t>
            </a:r>
            <a:r>
              <a:rPr lang="en-GB" baseline="0" dirty="0" err="1" smtClean="0"/>
              <a:t>eg</a:t>
            </a:r>
            <a:r>
              <a:rPr lang="en-GB" baseline="0" dirty="0" smtClean="0"/>
              <a:t> as with the noun phrase generator grid on slide 27.</a:t>
            </a:r>
          </a:p>
          <a:p>
            <a:r>
              <a:rPr lang="en-GB" baseline="0" dirty="0" smtClean="0"/>
              <a:t>Fourth bullet point - putting students in role of language detectives: real enquiry might be a point of grammar or of rhetoric e.g. using a card sort of phrases and clauses to work out that a clause has a verb; looking at examples of rhetorical questions used in charity campaign advertisements and deciding where they are structurally best placed in a persuasive text.</a:t>
            </a:r>
          </a:p>
          <a:p>
            <a:r>
              <a:rPr lang="en-GB" baseline="0" dirty="0" smtClean="0"/>
              <a:t>The stress on ‘where you are confident’ acknowledges that some grammar explanations (</a:t>
            </a:r>
            <a:r>
              <a:rPr lang="en-GB" baseline="0" dirty="0" err="1" smtClean="0"/>
              <a:t>eg</a:t>
            </a:r>
            <a:r>
              <a:rPr lang="en-GB" baseline="0" dirty="0" smtClean="0"/>
              <a:t> subordination) are not easy to make with clarity. Teaching a concept through examples might be a better starting point to build confidence. However, we do need to use the correct grammar terms rather than persisting with semantic definitions that are too vague e.g. ‘power word’; ‘wow word’, ‘descriptive word’. Slide 25 models grammar talk that uses correct terms, explains them with examples and suggests an effect on the writing.</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29</a:t>
            </a:fld>
            <a:endParaRPr lang="en-US"/>
          </a:p>
        </p:txBody>
      </p:sp>
    </p:spTree>
    <p:extLst>
      <p:ext uri="{BB962C8B-B14F-4D97-AF65-F5344CB8AC3E}">
        <p14:creationId xmlns:p14="http://schemas.microsoft.com/office/powerpoint/2010/main" val="1020597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Third and fourth bullet points – this</a:t>
            </a:r>
            <a:r>
              <a:rPr lang="en-GB" baseline="0" dirty="0" smtClean="0"/>
              <a:t> does not need to be limited to verbalising with grammatical terminology. It’s important to build students’ confidence in making judgements based on clear criteria, but expressed in terms that students themselves understand and naturally use as readers of texts e.g. ‘painting a picture’; ‘hooking the reader in’; ‘making that idea sound more important/emotive/provocative’ etc. These kinds of comments are a good starting point for follow-up questions that probe grammatical understanding of how the effect is achieved, but grammatical detail might well be more meaningful when set alongside reader-response comments using students’ own terms.</a:t>
            </a:r>
          </a:p>
          <a:p>
            <a:r>
              <a:rPr lang="en-GB" baseline="0" dirty="0" smtClean="0"/>
              <a:t>Inviting comparative judgements on extracts of writing (published authors, the teacher’s texts; students’ writing) can be empowering in this respect, since it foregrounds reader-response and highlights personal preferences in terms of impact of choices. You could build up from comparing word choices, to sentence choices, to text structure choices. Offering well-matched alternatives and asking ‘which is better and why?’ is more likely to open up responses than if one of the paired extracts is significantly less technically accurate, which makes it more likely that students will only focus on surface features.</a:t>
            </a:r>
          </a:p>
          <a:p>
            <a:r>
              <a:rPr lang="en-GB" baseline="0" dirty="0" smtClean="0"/>
              <a:t>Penultimate bullet point – important to build a </a:t>
            </a:r>
            <a:r>
              <a:rPr lang="en-GB" baseline="0" dirty="0" err="1" smtClean="0"/>
              <a:t>metalanguage</a:t>
            </a:r>
            <a:r>
              <a:rPr lang="en-GB" baseline="0" dirty="0" smtClean="0"/>
              <a:t> for discussing effects and supporting students’ ability to notice features and how they are working </a:t>
            </a:r>
            <a:r>
              <a:rPr lang="en-GB" baseline="0" dirty="0" err="1" smtClean="0"/>
              <a:t>eg</a:t>
            </a:r>
            <a:r>
              <a:rPr lang="en-GB" baseline="0" dirty="0" smtClean="0"/>
              <a:t> through annotation on visual display; good models of language analysis; prompts that link choices to reader response </a:t>
            </a:r>
            <a:r>
              <a:rPr lang="en-GB" baseline="0" dirty="0" err="1" smtClean="0"/>
              <a:t>eg</a:t>
            </a:r>
            <a:r>
              <a:rPr lang="en-GB" baseline="0" dirty="0" smtClean="0"/>
              <a:t> </a:t>
            </a:r>
            <a:r>
              <a:rPr lang="en-GB" i="1" baseline="0" dirty="0" smtClean="0"/>
              <a:t>implies/suggests/means/highlights/reinforces/emphasises</a:t>
            </a:r>
            <a:r>
              <a:rPr lang="en-GB" baseline="0" dirty="0" smtClean="0"/>
              <a:t> etc.</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30</a:t>
            </a:fld>
            <a:endParaRPr lang="en-US"/>
          </a:p>
        </p:txBody>
      </p:sp>
    </p:spTree>
    <p:extLst>
      <p:ext uri="{BB962C8B-B14F-4D97-AF65-F5344CB8AC3E}">
        <p14:creationId xmlns:p14="http://schemas.microsoft.com/office/powerpoint/2010/main" val="1020597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Noun phrases for description, here at the start of the novel, establishing both</a:t>
            </a:r>
            <a:r>
              <a:rPr lang="en-GB" baseline="0" dirty="0" smtClean="0"/>
              <a:t> setting and mood/atmosphere. Craft of the author is to use descriptions that will entice the reader into a particular world. The purpose of knowing about expanded noun phrases is obvious – in terms of reading, they provide essential images for us to process and build understanding of what is happening; what we might predict and speculate about; what genre we think we are reading, and so on. Connections are being made with our prior reading experience and our more general knowledge (</a:t>
            </a:r>
            <a:r>
              <a:rPr lang="en-GB" baseline="0" dirty="0" err="1" smtClean="0"/>
              <a:t>eg</a:t>
            </a:r>
            <a:r>
              <a:rPr lang="en-GB" baseline="0" dirty="0" smtClean="0"/>
              <a:t> what objects an ‘emporium’ might contain, and how one might differ from a mere ‘shop’). Purpose of writing task – to check understanding of the world the author is creating </a:t>
            </a:r>
          </a:p>
          <a:p>
            <a:endParaRPr lang="en-GB" baseline="0" dirty="0" smtClean="0"/>
          </a:p>
        </p:txBody>
      </p:sp>
      <p:sp>
        <p:nvSpPr>
          <p:cNvPr id="4" name="Slide Number Placeholder 3"/>
          <p:cNvSpPr>
            <a:spLocks noGrp="1"/>
          </p:cNvSpPr>
          <p:nvPr>
            <p:ph type="sldNum" sz="quarter" idx="10"/>
          </p:nvPr>
        </p:nvSpPr>
        <p:spPr/>
        <p:txBody>
          <a:bodyPr/>
          <a:lstStyle/>
          <a:p>
            <a:fld id="{9CDB61E7-AB66-40CC-97DD-EFF984CDB7AB}" type="slidenum">
              <a:rPr lang="en-GB" smtClean="0"/>
              <a:pPr/>
              <a:t>3</a:t>
            </a:fld>
            <a:endParaRPr lang="en-GB"/>
          </a:p>
        </p:txBody>
      </p:sp>
    </p:spTree>
    <p:extLst>
      <p:ext uri="{BB962C8B-B14F-4D97-AF65-F5344CB8AC3E}">
        <p14:creationId xmlns:p14="http://schemas.microsoft.com/office/powerpoint/2010/main" val="409705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Here the learning is focused on</a:t>
            </a:r>
            <a:r>
              <a:rPr lang="en-GB" baseline="0" dirty="0" smtClean="0"/>
              <a:t> checking grammar terms; closed questions. Does the teacher understand the feature (noun phrases) that is the focus of the learning – and understand how using noun phrases might enhance the writing being undertaken?</a:t>
            </a:r>
            <a:endParaRPr lang="en-GB" dirty="0" smtClean="0"/>
          </a:p>
          <a:p>
            <a:r>
              <a:rPr lang="en-GB" dirty="0" smtClean="0"/>
              <a:t>Our research has</a:t>
            </a:r>
            <a:r>
              <a:rPr lang="en-GB" baseline="0" dirty="0" smtClean="0"/>
              <a:t> shown that teachers who are less confident in their grammar subject knowledge are more likely to close down conversations too early or have trouble answering students’ questions. They are more likely to present a narrow view of grammar as a matter of right/wrong answers and inflexible rules.</a:t>
            </a:r>
            <a:endParaRPr lang="en-GB" dirty="0"/>
          </a:p>
        </p:txBody>
      </p:sp>
      <p:sp>
        <p:nvSpPr>
          <p:cNvPr id="4" name="Slide Number Placeholder 3"/>
          <p:cNvSpPr>
            <a:spLocks noGrp="1"/>
          </p:cNvSpPr>
          <p:nvPr>
            <p:ph type="sldNum" sz="quarter" idx="10"/>
          </p:nvPr>
        </p:nvSpPr>
        <p:spPr/>
        <p:txBody>
          <a:bodyPr/>
          <a:lstStyle/>
          <a:p>
            <a:fld id="{925E8F38-71E8-4CF0-B6D1-19244429BF5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Unlike the previous example, in</a:t>
            </a:r>
            <a:r>
              <a:rPr lang="en-GB" baseline="0" dirty="0" smtClean="0"/>
              <a:t> this classroom, the </a:t>
            </a:r>
            <a:r>
              <a:rPr lang="en-GB" dirty="0" smtClean="0"/>
              <a:t>grammar talk invites</a:t>
            </a:r>
            <a:r>
              <a:rPr lang="en-GB" baseline="0" dirty="0" smtClean="0"/>
              <a:t> speculation about choices linked to meaning and effect and is helping students to evaluate their choices. Students are obviously used to talking in this way and the balance of talk is with students rather than the teacher. The initial prompt statement and question have been thought about carefully to foster deep learning (</a:t>
            </a:r>
            <a:r>
              <a:rPr lang="en-GB" baseline="0" dirty="0" err="1" smtClean="0"/>
              <a:t>eg</a:t>
            </a:r>
            <a:r>
              <a:rPr lang="en-GB" baseline="0" dirty="0" smtClean="0"/>
              <a:t> that the choice of a specific noun might make the use of adjectives redundant).  </a:t>
            </a:r>
          </a:p>
          <a:p>
            <a:endParaRPr lang="en-GB" dirty="0"/>
          </a:p>
        </p:txBody>
      </p:sp>
      <p:sp>
        <p:nvSpPr>
          <p:cNvPr id="4" name="Slide Number Placeholder 3"/>
          <p:cNvSpPr>
            <a:spLocks noGrp="1"/>
          </p:cNvSpPr>
          <p:nvPr>
            <p:ph type="sldNum" sz="quarter" idx="10"/>
          </p:nvPr>
        </p:nvSpPr>
        <p:spPr/>
        <p:txBody>
          <a:bodyPr/>
          <a:lstStyle/>
          <a:p>
            <a:fld id="{925E8F38-71E8-4CF0-B6D1-19244429BF5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Examples</a:t>
            </a:r>
            <a:r>
              <a:rPr lang="en-GB" baseline="0" dirty="0" smtClean="0"/>
              <a:t> of ‘empty’ grammar talk that are quite common in our ‘writing conversation’ interviews – these students are using ‘required terminology’ and echoing teacher talk but without being able to make meaningful links to purpose and impact in writing. Describing ‘effects’ and ‘effectiveness’ is particularly problematic, especially given the curriculum emphasis on evaluating effectiveness of own or others’ writing. We have found that the correlation between use of linguistic terminology and student metalinguistic understanding is very complex, and includes students in primary and secondary phases who use grammar terms with no understanding of what they mean; students who can apply grammatical features they have been taught but who cannot articulate this linguistically; students who repeat semantic classroom explanations of grammar (</a:t>
            </a:r>
            <a:r>
              <a:rPr lang="en-GB" baseline="0" dirty="0" err="1" smtClean="0"/>
              <a:t>eg</a:t>
            </a:r>
            <a:r>
              <a:rPr lang="en-GB" baseline="0" dirty="0" smtClean="0"/>
              <a:t> ‘a subordinate clause doesn’t make sense on its own’; ‘a verb is a doing word’; an adjective is a describing word) but show the confusion caused by them </a:t>
            </a:r>
            <a:r>
              <a:rPr lang="en-GB" baseline="0" dirty="0" err="1" smtClean="0"/>
              <a:t>eg</a:t>
            </a:r>
            <a:r>
              <a:rPr lang="en-GB" baseline="0" dirty="0" smtClean="0"/>
              <a:t> ‘I can’t remember if it’s the main clause or the subordinate clause that doesn’t make sense on its own (Y9); ‘tugged’ is an adjective because it’s describing how he pulled the door open: ‘He tugged the door open and shone his little torch into the gloom.’ </a:t>
            </a:r>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6</a:t>
            </a:fld>
            <a:endParaRPr lang="en-GB"/>
          </a:p>
        </p:txBody>
      </p:sp>
    </p:spTree>
    <p:extLst>
      <p:ext uri="{BB962C8B-B14F-4D97-AF65-F5344CB8AC3E}">
        <p14:creationId xmlns:p14="http://schemas.microsoft.com/office/powerpoint/2010/main" val="697528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Joel doesn’t use grammar terms to discuss his writing but there is evidence of metalinguistic understanding:</a:t>
            </a:r>
          </a:p>
          <a:p>
            <a:pPr>
              <a:buFont typeface="Wingdings" pitchFamily="2" charset="2"/>
              <a:buNone/>
            </a:pPr>
            <a:r>
              <a:rPr lang="en-GB" sz="1200" baseline="0" dirty="0" smtClean="0">
                <a:solidFill>
                  <a:schemeClr val="bg2">
                    <a:lumMod val="10000"/>
                  </a:schemeClr>
                </a:solidFill>
                <a:latin typeface="Arial" pitchFamily="34" charset="0"/>
                <a:cs typeface="Arial" pitchFamily="34" charset="0"/>
              </a:rPr>
              <a:t>he </a:t>
            </a:r>
            <a:r>
              <a:rPr lang="en-GB" sz="1200" dirty="0" smtClean="0">
                <a:solidFill>
                  <a:schemeClr val="bg2">
                    <a:lumMod val="10000"/>
                  </a:schemeClr>
                </a:solidFill>
                <a:latin typeface="Arial" pitchFamily="34" charset="0"/>
                <a:cs typeface="Arial" pitchFamily="34" charset="0"/>
              </a:rPr>
              <a:t>offers</a:t>
            </a:r>
            <a:r>
              <a:rPr lang="en-GB" sz="1200" baseline="0" dirty="0" smtClean="0">
                <a:solidFill>
                  <a:schemeClr val="bg2">
                    <a:lumMod val="10000"/>
                  </a:schemeClr>
                </a:solidFill>
                <a:latin typeface="Arial" pitchFamily="34" charset="0"/>
                <a:cs typeface="Arial" pitchFamily="34" charset="0"/>
              </a:rPr>
              <a:t> his own</a:t>
            </a:r>
            <a:r>
              <a:rPr lang="en-GB" sz="1200" dirty="0" smtClean="0">
                <a:solidFill>
                  <a:schemeClr val="bg2">
                    <a:lumMod val="10000"/>
                  </a:schemeClr>
                </a:solidFill>
                <a:latin typeface="Arial" pitchFamily="34" charset="0"/>
                <a:cs typeface="Arial" pitchFamily="34" charset="0"/>
              </a:rPr>
              <a:t> comments on rhetorical language choices; he’s aware of both himself as reader (‘It’s making me think that he’s getting older’) and of others’ needs as readers, which provides a purpose for the description: ‘describe where it is, makes them think it’s night’; understands ‘structure of sentence’ and shows awareness of syntactical possibilities for emphasising an important detail: ‘I’ve left the important bit (took the Glass Frog’s hand in hers) at the end’</a:t>
            </a:r>
            <a:r>
              <a:rPr lang="en-GB" sz="1200" baseline="0" dirty="0" smtClean="0">
                <a:solidFill>
                  <a:schemeClr val="bg2">
                    <a:lumMod val="10000"/>
                  </a:schemeClr>
                </a:solidFill>
                <a:latin typeface="Arial" pitchFamily="34" charset="0"/>
                <a:cs typeface="Arial" pitchFamily="34" charset="0"/>
              </a:rPr>
              <a:t> – articulating authorial intention.</a:t>
            </a:r>
            <a:endParaRPr lang="en-GB" sz="1200" dirty="0" smtClean="0">
              <a:solidFill>
                <a:schemeClr val="bg2">
                  <a:lumMod val="10000"/>
                </a:schemeClr>
              </a:solidFill>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7</a:t>
            </a:fld>
            <a:endParaRPr lang="en-GB"/>
          </a:p>
        </p:txBody>
      </p:sp>
    </p:spTree>
    <p:extLst>
      <p:ext uri="{BB962C8B-B14F-4D97-AF65-F5344CB8AC3E}">
        <p14:creationId xmlns:p14="http://schemas.microsoft.com/office/powerpoint/2010/main" val="697528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pitchFamily="34" charset="0"/>
                <a:cs typeface="Calibri" pitchFamily="34" charset="0"/>
              </a:rPr>
              <a:t>Shifting the emphasis away from a narrow conception of grammar as ‘rules of correctness’ towards grammar as a flexible resource for making meaning. </a:t>
            </a:r>
            <a:r>
              <a:rPr lang="en-GB" dirty="0" smtClean="0">
                <a:latin typeface="Calibri" pitchFamily="34" charset="0"/>
                <a:cs typeface="Calibri" pitchFamily="34" charset="0"/>
              </a:rPr>
              <a:t>This is the view of grammar expressed in the Foreword</a:t>
            </a:r>
            <a:r>
              <a:rPr lang="en-GB" baseline="0" dirty="0" smtClean="0">
                <a:latin typeface="Calibri" pitchFamily="34" charset="0"/>
                <a:cs typeface="Calibri" pitchFamily="34" charset="0"/>
              </a:rPr>
              <a:t> to the National Curriculum English Appendix (Vocabulary and Grammar):</a:t>
            </a:r>
          </a:p>
          <a:p>
            <a:r>
              <a:rPr lang="en-GB" baseline="0" dirty="0" smtClean="0">
                <a:latin typeface="Calibri" pitchFamily="34" charset="0"/>
                <a:cs typeface="Calibri" pitchFamily="34" charset="0"/>
              </a:rPr>
              <a:t>‘Explicit knowledge of grammar is very important as it gives us more conscious control and choice in our language. Building this knowledge is best achieved through a focus on grammar writing within the teaching of reading, writing and speaking.’</a:t>
            </a:r>
          </a:p>
          <a:p>
            <a:r>
              <a:rPr lang="en-GB" dirty="0" smtClean="0">
                <a:latin typeface="Calibri" pitchFamily="34" charset="0"/>
                <a:cs typeface="Calibri" pitchFamily="34" charset="0"/>
              </a:rPr>
              <a:t>Theoretically, this is a descriptive, </a:t>
            </a:r>
            <a:r>
              <a:rPr lang="en-GB" sz="1200" dirty="0" smtClean="0">
                <a:solidFill>
                  <a:schemeClr val="bg2">
                    <a:lumMod val="10000"/>
                  </a:schemeClr>
                </a:solidFill>
                <a:latin typeface="Arial" pitchFamily="34" charset="0"/>
                <a:cs typeface="Arial" pitchFamily="34" charset="0"/>
              </a:rPr>
              <a:t>rhetorical view of grammar as a resource for making meaning (</a:t>
            </a:r>
            <a:r>
              <a:rPr lang="en-GB" sz="1200" dirty="0" err="1" smtClean="0">
                <a:solidFill>
                  <a:schemeClr val="bg2">
                    <a:lumMod val="10000"/>
                  </a:schemeClr>
                </a:solidFill>
                <a:latin typeface="Arial" pitchFamily="34" charset="0"/>
                <a:cs typeface="Arial" pitchFamily="34" charset="0"/>
              </a:rPr>
              <a:t>eg</a:t>
            </a:r>
            <a:r>
              <a:rPr lang="en-GB" sz="1200" dirty="0" smtClean="0">
                <a:solidFill>
                  <a:schemeClr val="bg2">
                    <a:lumMod val="10000"/>
                  </a:schemeClr>
                </a:solidFill>
                <a:latin typeface="Arial" pitchFamily="34" charset="0"/>
                <a:cs typeface="Arial" pitchFamily="34" charset="0"/>
              </a:rPr>
              <a:t> Carter, 1990; </a:t>
            </a:r>
            <a:r>
              <a:rPr lang="en-GB" sz="1200" dirty="0" err="1" smtClean="0">
                <a:solidFill>
                  <a:schemeClr val="bg2">
                    <a:lumMod val="10000"/>
                  </a:schemeClr>
                </a:solidFill>
                <a:latin typeface="Arial" pitchFamily="34" charset="0"/>
                <a:cs typeface="Arial" pitchFamily="34" charset="0"/>
              </a:rPr>
              <a:t>Halliday</a:t>
            </a:r>
            <a:r>
              <a:rPr lang="en-GB" sz="1200" dirty="0" smtClean="0">
                <a:solidFill>
                  <a:schemeClr val="bg2">
                    <a:lumMod val="10000"/>
                  </a:schemeClr>
                </a:solidFill>
                <a:latin typeface="Arial" pitchFamily="34" charset="0"/>
                <a:cs typeface="Arial" pitchFamily="34" charset="0"/>
              </a:rPr>
              <a:t>, 1993). Talking</a:t>
            </a:r>
            <a:r>
              <a:rPr lang="en-GB" sz="1200" baseline="0" dirty="0" smtClean="0">
                <a:solidFill>
                  <a:schemeClr val="bg2">
                    <a:lumMod val="10000"/>
                  </a:schemeClr>
                </a:solidFill>
                <a:latin typeface="Arial" pitchFamily="34" charset="0"/>
                <a:cs typeface="Arial" pitchFamily="34" charset="0"/>
              </a:rPr>
              <a:t> about grammar as choice in the classroom may require a broader conception of ‘grammar talk’. In the context of Australia’s national curriculum, which includes explicit attention to the grammar of texts from different genres, including multi-modal, </a:t>
            </a:r>
            <a:r>
              <a:rPr lang="en-GB" sz="1200" baseline="0" dirty="0" err="1" smtClean="0">
                <a:solidFill>
                  <a:schemeClr val="bg2">
                    <a:lumMod val="10000"/>
                  </a:schemeClr>
                </a:solidFill>
                <a:latin typeface="Arial" pitchFamily="34" charset="0"/>
                <a:cs typeface="Arial" pitchFamily="34" charset="0"/>
              </a:rPr>
              <a:t>Macken-Horarik</a:t>
            </a:r>
            <a:r>
              <a:rPr lang="en-GB" sz="1200" baseline="0" dirty="0" smtClean="0">
                <a:solidFill>
                  <a:schemeClr val="bg2">
                    <a:lumMod val="10000"/>
                  </a:schemeClr>
                </a:solidFill>
                <a:latin typeface="Arial" pitchFamily="34" charset="0"/>
                <a:cs typeface="Arial" pitchFamily="34" charset="0"/>
              </a:rPr>
              <a:t> </a:t>
            </a:r>
            <a:r>
              <a:rPr lang="en-GB" sz="1200" i="1" baseline="0" dirty="0" smtClean="0">
                <a:solidFill>
                  <a:schemeClr val="bg2">
                    <a:lumMod val="10000"/>
                  </a:schemeClr>
                </a:solidFill>
                <a:latin typeface="Arial" pitchFamily="34" charset="0"/>
                <a:cs typeface="Arial" pitchFamily="34" charset="0"/>
              </a:rPr>
              <a:t>et al </a:t>
            </a:r>
            <a:r>
              <a:rPr lang="en-GB" sz="1200" baseline="0" dirty="0" smtClean="0">
                <a:solidFill>
                  <a:schemeClr val="bg2">
                    <a:lumMod val="10000"/>
                  </a:schemeClr>
                </a:solidFill>
                <a:latin typeface="Arial" pitchFamily="34" charset="0"/>
                <a:cs typeface="Arial" pitchFamily="34" charset="0"/>
              </a:rPr>
              <a:t>(2011:9) have asked: </a:t>
            </a:r>
            <a:endParaRPr lang="en-GB" sz="1200" dirty="0" smtClean="0">
              <a:solidFill>
                <a:schemeClr val="bg2">
                  <a:lumMod val="10000"/>
                </a:schemeClr>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solidFill>
                  <a:schemeClr val="bg2">
                    <a:lumMod val="10000"/>
                  </a:schemeClr>
                </a:solidFill>
                <a:latin typeface="Arial" pitchFamily="34" charset="0"/>
                <a:cs typeface="Arial" pitchFamily="34" charset="0"/>
              </a:rPr>
              <a:t>What kinds of grammatical knowledge will enable teachers and students to describe how language does its work</a:t>
            </a:r>
            <a:r>
              <a:rPr lang="en-GB" sz="1200" dirty="0" smtClean="0">
                <a:solidFill>
                  <a:schemeClr val="bg2">
                    <a:lumMod val="10000"/>
                  </a:schemeClr>
                </a:solidFill>
                <a:latin typeface="Arial" pitchFamily="34" charset="0"/>
                <a:cs typeface="Arial"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solidFill>
                  <a:schemeClr val="bg2">
                    <a:lumMod val="10000"/>
                  </a:schemeClr>
                </a:solidFill>
                <a:latin typeface="Arial" pitchFamily="34" charset="0"/>
                <a:cs typeface="Arial" pitchFamily="34" charset="0"/>
              </a:rPr>
              <a:t>Halliday</a:t>
            </a:r>
            <a:r>
              <a:rPr lang="en-GB" sz="1200" baseline="0" dirty="0" smtClean="0">
                <a:solidFill>
                  <a:schemeClr val="bg2">
                    <a:lumMod val="10000"/>
                  </a:schemeClr>
                </a:solidFill>
                <a:latin typeface="Arial" pitchFamily="34" charset="0"/>
                <a:cs typeface="Arial" pitchFamily="34" charset="0"/>
              </a:rPr>
              <a:t> coined the term ‘</a:t>
            </a:r>
            <a:r>
              <a:rPr lang="en-GB" sz="1200" baseline="0" dirty="0" err="1" smtClean="0">
                <a:solidFill>
                  <a:schemeClr val="bg2">
                    <a:lumMod val="10000"/>
                  </a:schemeClr>
                </a:solidFill>
                <a:latin typeface="Arial" pitchFamily="34" charset="0"/>
                <a:cs typeface="Arial" pitchFamily="34" charset="0"/>
              </a:rPr>
              <a:t>grammatics</a:t>
            </a:r>
            <a:r>
              <a:rPr lang="en-GB" sz="1200" baseline="0" dirty="0" smtClean="0">
                <a:solidFill>
                  <a:schemeClr val="bg2">
                    <a:lumMod val="10000"/>
                  </a:schemeClr>
                </a:solidFill>
                <a:latin typeface="Arial" pitchFamily="34" charset="0"/>
                <a:cs typeface="Arial" pitchFamily="34" charset="0"/>
              </a:rPr>
              <a:t>’ for discussion of language ‘with grammar in mind’; researchers above have suggested ‘rhetorical </a:t>
            </a:r>
            <a:r>
              <a:rPr lang="en-GB" sz="1200" baseline="0" dirty="0" err="1" smtClean="0">
                <a:solidFill>
                  <a:schemeClr val="bg2">
                    <a:lumMod val="10000"/>
                  </a:schemeClr>
                </a:solidFill>
                <a:latin typeface="Arial" pitchFamily="34" charset="0"/>
                <a:cs typeface="Arial" pitchFamily="34" charset="0"/>
              </a:rPr>
              <a:t>grammatics</a:t>
            </a:r>
            <a:r>
              <a:rPr lang="en-GB" sz="1200" baseline="0" dirty="0" smtClean="0">
                <a:solidFill>
                  <a:schemeClr val="bg2">
                    <a:lumMod val="10000"/>
                  </a:schemeClr>
                </a:solidFill>
                <a:latin typeface="Arial" pitchFamily="34" charset="0"/>
                <a:cs typeface="Arial" pitchFamily="34" charset="0"/>
              </a:rPr>
              <a:t>’ to signal the need for classroom talk about language that adequately reflects its meaning-making role, closely tied to audience, form and purpose in a variety of social contexts (compare with the </a:t>
            </a:r>
            <a:r>
              <a:rPr lang="en-GB" sz="1200" baseline="0" dirty="0" err="1" smtClean="0">
                <a:solidFill>
                  <a:schemeClr val="bg2">
                    <a:lumMod val="10000"/>
                  </a:schemeClr>
                </a:solidFill>
                <a:latin typeface="Arial" pitchFamily="34" charset="0"/>
                <a:cs typeface="Arial" pitchFamily="34" charset="0"/>
              </a:rPr>
              <a:t>decontextualised</a:t>
            </a:r>
            <a:r>
              <a:rPr lang="en-GB" sz="1200" baseline="0" dirty="0" smtClean="0">
                <a:solidFill>
                  <a:schemeClr val="bg2">
                    <a:lumMod val="10000"/>
                  </a:schemeClr>
                </a:solidFill>
                <a:latin typeface="Arial" pitchFamily="34" charset="0"/>
                <a:cs typeface="Arial" pitchFamily="34" charset="0"/>
              </a:rPr>
              <a:t> lists of required terminology for pupils in the current Primary NC programmes of study).</a:t>
            </a:r>
            <a:endParaRPr lang="en-GB" dirty="0">
              <a:latin typeface="Calibri" pitchFamily="34" charset="0"/>
              <a:cs typeface="Calibri" pitchFamily="34" charset="0"/>
            </a:endParaRPr>
          </a:p>
          <a:p>
            <a:pPr defTabSz="914325">
              <a:defRPr/>
            </a:pPr>
            <a:endParaRPr lang="en-GB" dirty="0">
              <a:latin typeface="Calibri" pitchFamily="34" charset="0"/>
              <a:cs typeface="Calibri" pitchFamily="34" charset="0"/>
            </a:endParaRPr>
          </a:p>
          <a:p>
            <a:endParaRPr lang="en-GB" dirty="0"/>
          </a:p>
        </p:txBody>
      </p:sp>
      <p:sp>
        <p:nvSpPr>
          <p:cNvPr id="4" name="Slide Number Placeholder 3"/>
          <p:cNvSpPr>
            <a:spLocks noGrp="1"/>
          </p:cNvSpPr>
          <p:nvPr>
            <p:ph type="sldNum" sz="quarter" idx="10"/>
          </p:nvPr>
        </p:nvSpPr>
        <p:spPr/>
        <p:txBody>
          <a:bodyPr/>
          <a:lstStyle/>
          <a:p>
            <a:fld id="{9CDB61E7-AB66-40CC-97DD-EFF984CDB7AB}" type="slidenum">
              <a:rPr lang="en-GB" smtClean="0"/>
              <a:pPr/>
              <a:t>8</a:t>
            </a:fld>
            <a:endParaRPr lang="en-GB"/>
          </a:p>
        </p:txBody>
      </p:sp>
    </p:spTree>
    <p:extLst>
      <p:ext uri="{BB962C8B-B14F-4D97-AF65-F5344CB8AC3E}">
        <p14:creationId xmlns:p14="http://schemas.microsoft.com/office/powerpoint/2010/main" val="718351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9386896-0B8F-4F53-AC0D-2C1ACB4E414C}" type="slidenum">
              <a:rPr lang="en-GB" smtClean="0"/>
              <a:t>9</a:t>
            </a:fld>
            <a:endParaRPr lang="en-GB"/>
          </a:p>
        </p:txBody>
      </p:sp>
    </p:spTree>
    <p:extLst>
      <p:ext uri="{BB962C8B-B14F-4D97-AF65-F5344CB8AC3E}">
        <p14:creationId xmlns:p14="http://schemas.microsoft.com/office/powerpoint/2010/main" val="33450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2D653EE-4A66-4868-AB42-824F097F1DD7}" type="datetime1">
              <a:rPr lang="en-GB" smtClean="0"/>
              <a:t>03/07/2018</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4781BEE-7FE8-412D-AB7C-04059E61190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7928A2-E8F4-4DE9-8DCB-BF497E322F37}" type="datetime1">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81BEE-7FE8-412D-AB7C-04059E6119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990FA40-B069-4C4B-B42E-88B5544E32B6}" type="datetime1">
              <a:rPr lang="en-GB" smtClean="0"/>
              <a:t>03/07/2018</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4781BEE-7FE8-412D-AB7C-04059E61190C}"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E45F14-C4D0-47D5-BFDB-70948D85C1F1}" type="datetime1">
              <a:rPr lang="en-GB" smtClean="0"/>
              <a:t>03/07/2018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4781BEE-7FE8-412D-AB7C-04059E61190C}"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A674FF5-2AFA-4D79-9ED5-7DFE69DC57B0}" type="datetime1">
              <a:rPr lang="en-GB" smtClean="0"/>
              <a:t>03/07/2018</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4781BEE-7FE8-412D-AB7C-04059E61190C}"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9BFF7F1-38C4-4153-8647-C2C138CA8967}" type="datetime1">
              <a:rPr lang="en-GB" smtClean="0"/>
              <a:t>03/07/2018</a:t>
            </a:fld>
            <a:endParaRPr lang="en-GB"/>
          </a:p>
        </p:txBody>
      </p:sp>
      <p:sp>
        <p:nvSpPr>
          <p:cNvPr id="10" name="Slide Number Placeholder 9"/>
          <p:cNvSpPr>
            <a:spLocks noGrp="1"/>
          </p:cNvSpPr>
          <p:nvPr>
            <p:ph type="sldNum" sz="quarter" idx="16"/>
          </p:nvPr>
        </p:nvSpPr>
        <p:spPr/>
        <p:txBody>
          <a:bodyPr rtlCol="0"/>
          <a:lstStyle/>
          <a:p>
            <a:fld id="{E4781BEE-7FE8-412D-AB7C-04059E61190C}"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F46B54F-C915-4E02-986E-0948C86BEE45}" type="datetime1">
              <a:rPr lang="en-GB" smtClean="0"/>
              <a:t>03/07/2018</a:t>
            </a:fld>
            <a:endParaRPr lang="en-GB"/>
          </a:p>
        </p:txBody>
      </p:sp>
      <p:sp>
        <p:nvSpPr>
          <p:cNvPr id="12" name="Slide Number Placeholder 11"/>
          <p:cNvSpPr>
            <a:spLocks noGrp="1"/>
          </p:cNvSpPr>
          <p:nvPr>
            <p:ph type="sldNum" sz="quarter" idx="16"/>
          </p:nvPr>
        </p:nvSpPr>
        <p:spPr/>
        <p:txBody>
          <a:bodyPr rtlCol="0"/>
          <a:lstStyle/>
          <a:p>
            <a:fld id="{E4781BEE-7FE8-412D-AB7C-04059E61190C}"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740130-0C9A-4841-A61D-E52F19B0A6F6}" type="datetime1">
              <a:rPr lang="en-GB" smtClean="0"/>
              <a:t>03/07/2018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4781BEE-7FE8-412D-AB7C-04059E6119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0A125-D146-4087-BA1C-4C179499861D}" type="datetime1">
              <a:rPr lang="en-GB" smtClean="0"/>
              <a:t>03/07/2018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4781BEE-7FE8-412D-AB7C-04059E61190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558E52-8E13-4FE7-850F-03A1F913C8C7}" type="datetime1">
              <a:rPr lang="en-GB" smtClean="0"/>
              <a:t>03/07/2018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4781BEE-7FE8-412D-AB7C-04059E61190C}"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889989D-3C0C-4653-A4E6-29BB97C3A40B}" type="datetime1">
              <a:rPr lang="en-GB" smtClean="0"/>
              <a:t>03/07/2018</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4781BEE-7FE8-412D-AB7C-04059E61190C}"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EA072D6-1E42-4299-8F6A-BAC9514EF70F}" type="datetime1">
              <a:rPr lang="en-GB" smtClean="0"/>
              <a:t>03/07/2018</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4781BEE-7FE8-412D-AB7C-04059E61190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rPr>
              <a:t>Making Grammar Talk Meaningful</a:t>
            </a:r>
            <a:endParaRPr lang="en-GB" sz="3600" dirty="0">
              <a:latin typeface="Calibri" pitchFamily="34" charset="0"/>
            </a:endParaRPr>
          </a:p>
        </p:txBody>
      </p:sp>
      <p:sp>
        <p:nvSpPr>
          <p:cNvPr id="3" name="Content Placeholder 2"/>
          <p:cNvSpPr>
            <a:spLocks noGrp="1"/>
          </p:cNvSpPr>
          <p:nvPr>
            <p:ph sz="quarter" idx="1"/>
          </p:nvPr>
        </p:nvSpPr>
        <p:spPr>
          <a:xfrm>
            <a:off x="612648" y="1600200"/>
            <a:ext cx="8153400" cy="4709120"/>
          </a:xfrm>
        </p:spPr>
        <p:txBody>
          <a:bodyPr>
            <a:normAutofit/>
          </a:bodyPr>
          <a:lstStyle/>
          <a:p>
            <a:pPr marL="0" indent="0">
              <a:lnSpc>
                <a:spcPct val="150000"/>
              </a:lnSpc>
              <a:buSzPct val="80000"/>
              <a:buNone/>
            </a:pPr>
            <a:r>
              <a:rPr lang="en-GB" sz="2600" dirty="0" smtClean="0">
                <a:latin typeface="Calibri" pitchFamily="34" charset="0"/>
                <a:cs typeface="Calibri" pitchFamily="34" charset="0"/>
              </a:rPr>
              <a:t>This PowerPoint considers:</a:t>
            </a:r>
          </a:p>
          <a:p>
            <a:pPr>
              <a:lnSpc>
                <a:spcPct val="150000"/>
              </a:lnSpc>
              <a:buSzPct val="80000"/>
              <a:buFont typeface="Wingdings" pitchFamily="2" charset="2"/>
              <a:buChar char="q"/>
            </a:pPr>
            <a:r>
              <a:rPr lang="en-GB" sz="2600" dirty="0" smtClean="0">
                <a:latin typeface="Calibri" pitchFamily="34" charset="0"/>
                <a:cs typeface="Calibri" pitchFamily="34" charset="0"/>
              </a:rPr>
              <a:t>The importance of talk in a grammar for writing pedagogy</a:t>
            </a:r>
          </a:p>
          <a:p>
            <a:pPr>
              <a:lnSpc>
                <a:spcPct val="150000"/>
              </a:lnSpc>
              <a:buSzPct val="80000"/>
              <a:buFont typeface="Wingdings" pitchFamily="2" charset="2"/>
              <a:buChar char="q"/>
            </a:pPr>
            <a:r>
              <a:rPr lang="en-GB" sz="2600" dirty="0" smtClean="0">
                <a:latin typeface="Calibri" pitchFamily="34" charset="0"/>
                <a:cs typeface="Calibri" pitchFamily="34" charset="0"/>
              </a:rPr>
              <a:t>Practical ideas for leading language-based discussion in the classroom</a:t>
            </a:r>
          </a:p>
          <a:p>
            <a:pPr>
              <a:lnSpc>
                <a:spcPct val="150000"/>
              </a:lnSpc>
              <a:buSzPct val="80000"/>
              <a:buFont typeface="Wingdings" pitchFamily="2" charset="2"/>
              <a:buChar char="q"/>
            </a:pPr>
            <a:endParaRPr lang="en-GB" sz="2400" dirty="0" smtClean="0">
              <a:latin typeface="Calibri" pitchFamily="34" charset="0"/>
              <a:cs typeface="Calibri" pitchFamily="34" charset="0"/>
            </a:endParaRPr>
          </a:p>
          <a:p>
            <a:pPr>
              <a:lnSpc>
                <a:spcPct val="150000"/>
              </a:lnSpc>
              <a:buNone/>
            </a:pPr>
            <a:endParaRPr lang="en-GB" sz="2200" dirty="0" smtClean="0">
              <a:latin typeface="Arial" panose="020B0604020202020204" pitchFamily="34" charset="0"/>
              <a:cs typeface="Arial" panose="020B0604020202020204" pitchFamily="34" charset="0"/>
            </a:endParaRPr>
          </a:p>
          <a:p>
            <a:pPr>
              <a:lnSpc>
                <a:spcPct val="150000"/>
              </a:lnSpc>
              <a:buNone/>
            </a:pPr>
            <a:endParaRPr lang="en-GB" sz="2200" dirty="0" smtClean="0">
              <a:latin typeface="Arial" panose="020B0604020202020204" pitchFamily="34" charset="0"/>
              <a:cs typeface="Arial" panose="020B0604020202020204" pitchFamily="34" charset="0"/>
            </a:endParaRPr>
          </a:p>
          <a:p>
            <a:pPr>
              <a:buNone/>
            </a:pPr>
            <a:endParaRPr lang="en-GB" sz="2800" dirty="0">
              <a:latin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1</a:t>
            </a:fld>
            <a:endParaRPr lang="en-GB"/>
          </a:p>
        </p:txBody>
      </p:sp>
    </p:spTree>
    <p:extLst>
      <p:ext uri="{BB962C8B-B14F-4D97-AF65-F5344CB8AC3E}">
        <p14:creationId xmlns:p14="http://schemas.microsoft.com/office/powerpoint/2010/main" val="2613399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 </a:t>
            </a:r>
            <a:r>
              <a:rPr lang="en-GB" sz="3600" dirty="0" smtClean="0">
                <a:latin typeface="Calibri" pitchFamily="34" charset="0"/>
              </a:rPr>
              <a:t>Making connections</a:t>
            </a:r>
            <a:endParaRPr lang="en-GB" sz="3600" dirty="0">
              <a:latin typeface="Calibri" pitchFamily="34" charset="0"/>
            </a:endParaRPr>
          </a:p>
        </p:txBody>
      </p:sp>
      <p:sp>
        <p:nvSpPr>
          <p:cNvPr id="3" name="Content Placeholder 2"/>
          <p:cNvSpPr>
            <a:spLocks noGrp="1"/>
          </p:cNvSpPr>
          <p:nvPr>
            <p:ph sz="quarter" idx="1"/>
          </p:nvPr>
        </p:nvSpPr>
        <p:spPr>
          <a:xfrm>
            <a:off x="301752" y="1527048"/>
            <a:ext cx="8503920" cy="605808"/>
          </a:xfrm>
        </p:spPr>
        <p:txBody>
          <a:bodyPr>
            <a:normAutofit/>
          </a:bodyPr>
          <a:lstStyle/>
          <a:p>
            <a:pPr lvl="0">
              <a:lnSpc>
                <a:spcPts val="3200"/>
              </a:lnSpc>
              <a:buSzPct val="75000"/>
              <a:buFont typeface="Wingdings" pitchFamily="2" charset="2"/>
              <a:buChar char="q"/>
            </a:pPr>
            <a:r>
              <a:rPr lang="en-GB" sz="2600" dirty="0" smtClean="0">
                <a:latin typeface="Calibri" pitchFamily="34" charset="0"/>
              </a:rPr>
              <a:t>Always link a grammar feature to its effect in the writing</a:t>
            </a:r>
          </a:p>
        </p:txBody>
      </p:sp>
      <p:sp>
        <p:nvSpPr>
          <p:cNvPr id="4" name="TextBox 3"/>
          <p:cNvSpPr txBox="1"/>
          <p:nvPr/>
        </p:nvSpPr>
        <p:spPr>
          <a:xfrm>
            <a:off x="395536" y="2060848"/>
            <a:ext cx="8424936" cy="4606389"/>
          </a:xfrm>
          <a:prstGeom prst="rect">
            <a:avLst/>
          </a:prstGeom>
          <a:solidFill>
            <a:schemeClr val="bg2"/>
          </a:solidFill>
          <a:ln>
            <a:solidFill>
              <a:schemeClr val="bg2">
                <a:lumMod val="50000"/>
              </a:schemeClr>
            </a:solidFill>
          </a:ln>
        </p:spPr>
        <p:txBody>
          <a:bodyPr wrap="square" rtlCol="0">
            <a:spAutoFit/>
          </a:bodyPr>
          <a:lstStyle/>
          <a:p>
            <a:pPr lvl="0">
              <a:lnSpc>
                <a:spcPts val="3200"/>
              </a:lnSpc>
              <a:buNone/>
            </a:pPr>
            <a:r>
              <a:rPr lang="en-GB" sz="2200" b="1" dirty="0" smtClean="0">
                <a:latin typeface="Calibri" pitchFamily="34" charset="0"/>
              </a:rPr>
              <a:t>A classroom example:</a:t>
            </a:r>
          </a:p>
          <a:p>
            <a:pPr lvl="0">
              <a:lnSpc>
                <a:spcPts val="3200"/>
              </a:lnSpc>
              <a:buNone/>
            </a:pPr>
            <a:r>
              <a:rPr lang="en-GB" sz="2200" b="1" dirty="0" smtClean="0">
                <a:latin typeface="Calibri" pitchFamily="34" charset="0"/>
              </a:rPr>
              <a:t>Writing purpose: </a:t>
            </a:r>
            <a:r>
              <a:rPr lang="en-GB" sz="2200" dirty="0" smtClean="0">
                <a:latin typeface="Calibri" pitchFamily="34" charset="0"/>
              </a:rPr>
              <a:t>a speech drawing attention to a social issue</a:t>
            </a:r>
          </a:p>
          <a:p>
            <a:pPr>
              <a:lnSpc>
                <a:spcPts val="3200"/>
              </a:lnSpc>
            </a:pPr>
            <a:r>
              <a:rPr lang="en-GB" sz="2200" b="1" dirty="0" smtClean="0">
                <a:latin typeface="Calibri" pitchFamily="34" charset="0"/>
              </a:rPr>
              <a:t>Grammar focus</a:t>
            </a:r>
            <a:r>
              <a:rPr lang="en-GB" sz="2200" dirty="0" smtClean="0">
                <a:latin typeface="Calibri" pitchFamily="34" charset="0"/>
              </a:rPr>
              <a:t>: how abstract nouns can be used to carry the weight of ideas in a persuasive argument</a:t>
            </a:r>
            <a:endParaRPr lang="en-GB" sz="2200" dirty="0">
              <a:latin typeface="Calibri" pitchFamily="34" charset="0"/>
            </a:endParaRPr>
          </a:p>
          <a:p>
            <a:pPr>
              <a:lnSpc>
                <a:spcPts val="3200"/>
              </a:lnSpc>
            </a:pPr>
            <a:r>
              <a:rPr lang="en-GB" sz="2200" b="1" dirty="0" smtClean="0">
                <a:latin typeface="Calibri" pitchFamily="34" charset="0"/>
              </a:rPr>
              <a:t>Text example</a:t>
            </a:r>
            <a:r>
              <a:rPr lang="en-GB" sz="2200" dirty="0" smtClean="0">
                <a:latin typeface="Calibri" pitchFamily="34" charset="0"/>
              </a:rPr>
              <a:t>: </a:t>
            </a:r>
          </a:p>
          <a:p>
            <a:pPr>
              <a:lnSpc>
                <a:spcPts val="3200"/>
              </a:lnSpc>
            </a:pPr>
            <a:r>
              <a:rPr lang="en-GB" sz="2200" dirty="0" smtClean="0">
                <a:latin typeface="Calibri" pitchFamily="34" charset="0"/>
              </a:rPr>
              <a:t>The terrorists thought they would change my </a:t>
            </a:r>
            <a:r>
              <a:rPr lang="en-GB" sz="2200" u="sng" dirty="0" smtClean="0">
                <a:latin typeface="Calibri" pitchFamily="34" charset="0"/>
              </a:rPr>
              <a:t>aims</a:t>
            </a:r>
            <a:r>
              <a:rPr lang="en-GB" sz="2200" dirty="0" smtClean="0">
                <a:latin typeface="Calibri" pitchFamily="34" charset="0"/>
              </a:rPr>
              <a:t> and stop my </a:t>
            </a:r>
            <a:r>
              <a:rPr lang="en-GB" sz="2200" u="sng" dirty="0" smtClean="0">
                <a:latin typeface="Calibri" pitchFamily="34" charset="0"/>
              </a:rPr>
              <a:t>ambitions</a:t>
            </a:r>
            <a:r>
              <a:rPr lang="en-GB" sz="2200" dirty="0" smtClean="0">
                <a:latin typeface="Calibri" pitchFamily="34" charset="0"/>
              </a:rPr>
              <a:t>. But nothing changed in my life except this: </a:t>
            </a:r>
            <a:r>
              <a:rPr lang="en-GB" sz="2200" u="sng" dirty="0" smtClean="0">
                <a:latin typeface="Calibri" pitchFamily="34" charset="0"/>
              </a:rPr>
              <a:t>weakness</a:t>
            </a:r>
            <a:r>
              <a:rPr lang="en-GB" sz="2200" dirty="0" smtClean="0">
                <a:latin typeface="Calibri" pitchFamily="34" charset="0"/>
              </a:rPr>
              <a:t>, </a:t>
            </a:r>
            <a:r>
              <a:rPr lang="en-GB" sz="2200" u="sng" dirty="0" smtClean="0">
                <a:latin typeface="Calibri" pitchFamily="34" charset="0"/>
              </a:rPr>
              <a:t>fear</a:t>
            </a:r>
            <a:r>
              <a:rPr lang="en-GB" sz="2200" dirty="0" smtClean="0">
                <a:latin typeface="Calibri" pitchFamily="34" charset="0"/>
              </a:rPr>
              <a:t> and </a:t>
            </a:r>
            <a:r>
              <a:rPr lang="en-GB" sz="2200" u="sng" dirty="0" smtClean="0">
                <a:latin typeface="Calibri" pitchFamily="34" charset="0"/>
              </a:rPr>
              <a:t>hopelessness</a:t>
            </a:r>
            <a:r>
              <a:rPr lang="en-GB" sz="2200" dirty="0" smtClean="0">
                <a:latin typeface="Calibri" pitchFamily="34" charset="0"/>
              </a:rPr>
              <a:t> died. </a:t>
            </a:r>
            <a:r>
              <a:rPr lang="en-GB" sz="2200" u="sng" dirty="0" smtClean="0">
                <a:latin typeface="Calibri" pitchFamily="34" charset="0"/>
              </a:rPr>
              <a:t>Strength</a:t>
            </a:r>
            <a:r>
              <a:rPr lang="en-GB" sz="2200" dirty="0" smtClean="0">
                <a:latin typeface="Calibri" pitchFamily="34" charset="0"/>
              </a:rPr>
              <a:t>, </a:t>
            </a:r>
            <a:r>
              <a:rPr lang="en-GB" sz="2200" u="sng" dirty="0" smtClean="0">
                <a:latin typeface="Calibri" pitchFamily="34" charset="0"/>
              </a:rPr>
              <a:t>power</a:t>
            </a:r>
            <a:r>
              <a:rPr lang="en-GB" sz="2200" dirty="0" smtClean="0">
                <a:latin typeface="Calibri" pitchFamily="34" charset="0"/>
              </a:rPr>
              <a:t> and </a:t>
            </a:r>
            <a:r>
              <a:rPr lang="en-GB" sz="2200" u="sng" dirty="0" smtClean="0">
                <a:latin typeface="Calibri" pitchFamily="34" charset="0"/>
              </a:rPr>
              <a:t>courage</a:t>
            </a:r>
            <a:r>
              <a:rPr lang="en-GB" sz="2200" dirty="0" smtClean="0">
                <a:latin typeface="Calibri" pitchFamily="34" charset="0"/>
              </a:rPr>
              <a:t> were born. I am the same </a:t>
            </a:r>
            <a:r>
              <a:rPr lang="en-GB" sz="2200" dirty="0" err="1" smtClean="0">
                <a:latin typeface="Calibri" pitchFamily="34" charset="0"/>
              </a:rPr>
              <a:t>Malala</a:t>
            </a:r>
            <a:r>
              <a:rPr lang="en-GB" sz="2200" dirty="0" smtClean="0">
                <a:latin typeface="Calibri" pitchFamily="34" charset="0"/>
              </a:rPr>
              <a:t>. My </a:t>
            </a:r>
            <a:r>
              <a:rPr lang="en-GB" sz="2200" u="sng" dirty="0" smtClean="0">
                <a:latin typeface="Calibri" pitchFamily="34" charset="0"/>
              </a:rPr>
              <a:t>ambitions</a:t>
            </a:r>
            <a:r>
              <a:rPr lang="en-GB" sz="2200" dirty="0" smtClean="0">
                <a:latin typeface="Calibri" pitchFamily="34" charset="0"/>
              </a:rPr>
              <a:t> are the same. My </a:t>
            </a:r>
            <a:r>
              <a:rPr lang="en-GB" sz="2200" u="sng" dirty="0" smtClean="0">
                <a:latin typeface="Calibri" pitchFamily="34" charset="0"/>
              </a:rPr>
              <a:t>hopes</a:t>
            </a:r>
            <a:r>
              <a:rPr lang="en-GB" sz="2200" dirty="0" smtClean="0">
                <a:latin typeface="Calibri" pitchFamily="34" charset="0"/>
              </a:rPr>
              <a:t> are the same. And my </a:t>
            </a:r>
            <a:r>
              <a:rPr lang="en-GB" sz="2200" u="sng" dirty="0" smtClean="0">
                <a:latin typeface="Calibri" pitchFamily="34" charset="0"/>
              </a:rPr>
              <a:t>dreams</a:t>
            </a:r>
            <a:r>
              <a:rPr lang="en-GB" sz="2200" dirty="0" smtClean="0">
                <a:latin typeface="Calibri" pitchFamily="34" charset="0"/>
              </a:rPr>
              <a:t> are the same. </a:t>
            </a:r>
          </a:p>
          <a:p>
            <a:pPr algn="r">
              <a:lnSpc>
                <a:spcPts val="3200"/>
              </a:lnSpc>
            </a:pPr>
            <a:r>
              <a:rPr lang="en-GB" sz="2200" dirty="0" smtClean="0">
                <a:latin typeface="Calibri" pitchFamily="34" charset="0"/>
              </a:rPr>
              <a:t>(from </a:t>
            </a:r>
            <a:r>
              <a:rPr lang="en-GB" sz="2200" dirty="0" err="1" smtClean="0">
                <a:latin typeface="Calibri" pitchFamily="34" charset="0"/>
              </a:rPr>
              <a:t>Malala</a:t>
            </a:r>
            <a:r>
              <a:rPr lang="en-GB" sz="2200" dirty="0" smtClean="0">
                <a:latin typeface="Calibri" pitchFamily="34" charset="0"/>
              </a:rPr>
              <a:t> </a:t>
            </a:r>
            <a:r>
              <a:rPr lang="en-GB" sz="2200" dirty="0" err="1" smtClean="0">
                <a:latin typeface="Calibri" pitchFamily="34" charset="0"/>
              </a:rPr>
              <a:t>Yousafzai’s</a:t>
            </a:r>
            <a:r>
              <a:rPr lang="en-GB" sz="2200" dirty="0" smtClean="0">
                <a:latin typeface="Calibri" pitchFamily="34" charset="0"/>
              </a:rPr>
              <a:t> speech to the UN, 12 July 2013)</a:t>
            </a:r>
            <a:endParaRPr lang="en-GB" dirty="0"/>
          </a:p>
        </p:txBody>
      </p:sp>
      <p:sp>
        <p:nvSpPr>
          <p:cNvPr id="5" name="Slide Number Placeholder 4"/>
          <p:cNvSpPr>
            <a:spLocks noGrp="1"/>
          </p:cNvSpPr>
          <p:nvPr>
            <p:ph type="sldNum" sz="quarter" idx="12"/>
          </p:nvPr>
        </p:nvSpPr>
        <p:spPr/>
        <p:txBody>
          <a:bodyPr>
            <a:normAutofit fontScale="85000" lnSpcReduction="20000"/>
          </a:bodyPr>
          <a:lstStyle/>
          <a:p>
            <a:fld id="{E4781BEE-7FE8-412D-AB7C-04059E61190C}"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 </a:t>
            </a:r>
            <a:r>
              <a:rPr lang="en-GB" sz="3600" dirty="0" smtClean="0">
                <a:latin typeface="Calibri" pitchFamily="34" charset="0"/>
              </a:rPr>
              <a:t>Using grammar terminology</a:t>
            </a:r>
            <a:endParaRPr lang="en-GB" sz="3600" dirty="0">
              <a:latin typeface="Calibri" pitchFamily="34" charset="0"/>
            </a:endParaRPr>
          </a:p>
        </p:txBody>
      </p:sp>
      <p:sp>
        <p:nvSpPr>
          <p:cNvPr id="3" name="Content Placeholder 2"/>
          <p:cNvSpPr>
            <a:spLocks noGrp="1"/>
          </p:cNvSpPr>
          <p:nvPr>
            <p:ph sz="quarter" idx="1"/>
          </p:nvPr>
        </p:nvSpPr>
        <p:spPr>
          <a:xfrm>
            <a:off x="301752" y="1527048"/>
            <a:ext cx="8503920" cy="605808"/>
          </a:xfrm>
        </p:spPr>
        <p:txBody>
          <a:bodyPr>
            <a:normAutofit/>
          </a:bodyPr>
          <a:lstStyle/>
          <a:p>
            <a:pPr>
              <a:lnSpc>
                <a:spcPts val="3200"/>
              </a:lnSpc>
              <a:buSzPct val="80000"/>
              <a:buFont typeface="Wingdings" pitchFamily="2" charset="2"/>
              <a:buChar char="q"/>
            </a:pPr>
            <a:r>
              <a:rPr lang="en-GB" sz="2600" dirty="0" smtClean="0">
                <a:latin typeface="Calibri" pitchFamily="34" charset="0"/>
              </a:rPr>
              <a:t>Use grammatical terms but explain them through examples</a:t>
            </a:r>
          </a:p>
          <a:p>
            <a:pPr lvl="0">
              <a:lnSpc>
                <a:spcPts val="3200"/>
              </a:lnSpc>
            </a:pPr>
            <a:endParaRPr lang="en-GB" sz="2400" dirty="0" smtClean="0">
              <a:latin typeface="Calibri" pitchFamily="34" charset="0"/>
            </a:endParaRPr>
          </a:p>
        </p:txBody>
      </p:sp>
      <p:sp>
        <p:nvSpPr>
          <p:cNvPr id="4" name="TextBox 3"/>
          <p:cNvSpPr txBox="1"/>
          <p:nvPr/>
        </p:nvSpPr>
        <p:spPr>
          <a:xfrm>
            <a:off x="395536" y="2060848"/>
            <a:ext cx="8424936" cy="4196020"/>
          </a:xfrm>
          <a:prstGeom prst="rect">
            <a:avLst/>
          </a:prstGeom>
          <a:solidFill>
            <a:schemeClr val="bg2"/>
          </a:solidFill>
          <a:ln>
            <a:solidFill>
              <a:schemeClr val="bg2">
                <a:lumMod val="50000"/>
              </a:schemeClr>
            </a:solidFill>
          </a:ln>
        </p:spPr>
        <p:txBody>
          <a:bodyPr wrap="square" rtlCol="0">
            <a:spAutoFit/>
          </a:bodyPr>
          <a:lstStyle/>
          <a:p>
            <a:pPr lvl="0">
              <a:lnSpc>
                <a:spcPts val="3200"/>
              </a:lnSpc>
              <a:buNone/>
            </a:pPr>
            <a:r>
              <a:rPr lang="en-GB" sz="2000" b="1" dirty="0" smtClean="0">
                <a:latin typeface="Calibri" pitchFamily="34" charset="0"/>
              </a:rPr>
              <a:t>A classroom example:</a:t>
            </a:r>
          </a:p>
          <a:p>
            <a:pPr lvl="0">
              <a:lnSpc>
                <a:spcPts val="3200"/>
              </a:lnSpc>
              <a:buNone/>
            </a:pPr>
            <a:r>
              <a:rPr lang="en-GB" sz="2000" b="1" dirty="0" smtClean="0">
                <a:latin typeface="Calibri" pitchFamily="34" charset="0"/>
              </a:rPr>
              <a:t>Context: </a:t>
            </a:r>
            <a:r>
              <a:rPr lang="en-GB" sz="2000" dirty="0" smtClean="0">
                <a:latin typeface="Calibri" pitchFamily="34" charset="0"/>
              </a:rPr>
              <a:t>Writing advice to a character facing a dilemma at a key point in a story</a:t>
            </a:r>
          </a:p>
          <a:p>
            <a:pPr lvl="0">
              <a:lnSpc>
                <a:spcPts val="3200"/>
              </a:lnSpc>
              <a:buNone/>
            </a:pPr>
            <a:r>
              <a:rPr lang="en-GB" sz="2000" b="1" dirty="0" smtClean="0">
                <a:latin typeface="Calibri" pitchFamily="34" charset="0"/>
              </a:rPr>
              <a:t>Grammar focus: </a:t>
            </a:r>
            <a:r>
              <a:rPr lang="en-GB" sz="2000" dirty="0" smtClean="0">
                <a:latin typeface="Calibri" pitchFamily="34" charset="0"/>
              </a:rPr>
              <a:t>How different levels of possibility can be expressed through modal verbs</a:t>
            </a:r>
          </a:p>
          <a:p>
            <a:pPr lvl="0">
              <a:lnSpc>
                <a:spcPts val="3200"/>
              </a:lnSpc>
              <a:buNone/>
            </a:pPr>
            <a:r>
              <a:rPr lang="en-GB" sz="2000" b="1" dirty="0" smtClean="0">
                <a:latin typeface="Calibri" pitchFamily="34" charset="0"/>
              </a:rPr>
              <a:t>Activity</a:t>
            </a:r>
            <a:r>
              <a:rPr lang="en-GB" sz="2000" dirty="0" smtClean="0">
                <a:latin typeface="Calibri" pitchFamily="34" charset="0"/>
              </a:rPr>
              <a:t>: Provide modal verbs on cards: </a:t>
            </a:r>
            <a:r>
              <a:rPr lang="en-GB" sz="2000" i="1" dirty="0" smtClean="0">
                <a:latin typeface="Calibri" pitchFamily="34" charset="0"/>
              </a:rPr>
              <a:t>can, could, may, might, must, shall, should, will, would, ought to</a:t>
            </a:r>
          </a:p>
          <a:p>
            <a:pPr lvl="0">
              <a:lnSpc>
                <a:spcPts val="3200"/>
              </a:lnSpc>
              <a:buNone/>
            </a:pPr>
            <a:r>
              <a:rPr lang="en-GB" sz="2000" dirty="0" smtClean="0">
                <a:latin typeface="Calibri" pitchFamily="34" charset="0"/>
              </a:rPr>
              <a:t>In a discussion of </a:t>
            </a:r>
            <a:r>
              <a:rPr lang="en-GB" sz="2000" i="1" dirty="0" smtClean="0">
                <a:latin typeface="Calibri" pitchFamily="34" charset="0"/>
              </a:rPr>
              <a:t>The Balaclava Story </a:t>
            </a:r>
            <a:r>
              <a:rPr lang="en-GB" sz="2000" dirty="0" smtClean="0">
                <a:latin typeface="Calibri" pitchFamily="34" charset="0"/>
              </a:rPr>
              <a:t>by George Layton, children use the modal verbs to speculate as to what George will do when he finds Norbert’s balaclava, and the possible consequences. They use some of the modal verbs to write a letter of advice explaining what they think George </a:t>
            </a:r>
            <a:r>
              <a:rPr lang="en-GB" sz="2000" i="1" dirty="0" smtClean="0">
                <a:latin typeface="Calibri" pitchFamily="34" charset="0"/>
              </a:rPr>
              <a:t>should/might/must</a:t>
            </a:r>
            <a:r>
              <a:rPr lang="en-GB" sz="2000" dirty="0" smtClean="0">
                <a:latin typeface="Calibri" pitchFamily="34" charset="0"/>
              </a:rPr>
              <a:t> do. </a:t>
            </a:r>
          </a:p>
        </p:txBody>
      </p:sp>
      <p:sp>
        <p:nvSpPr>
          <p:cNvPr id="5" name="Slide Number Placeholder 4"/>
          <p:cNvSpPr>
            <a:spLocks noGrp="1"/>
          </p:cNvSpPr>
          <p:nvPr>
            <p:ph type="sldNum" sz="quarter" idx="12"/>
          </p:nvPr>
        </p:nvSpPr>
        <p:spPr/>
        <p:txBody>
          <a:bodyPr>
            <a:normAutofit fontScale="85000" lnSpcReduction="20000"/>
          </a:bodyPr>
          <a:lstStyle/>
          <a:p>
            <a:fld id="{E4781BEE-7FE8-412D-AB7C-04059E61190C}"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Calibri" pitchFamily="34" charset="0"/>
              </a:rPr>
              <a:t> </a:t>
            </a:r>
            <a:r>
              <a:rPr lang="en-GB" sz="3600" dirty="0" smtClean="0">
                <a:latin typeface="Calibri" pitchFamily="34" charset="0"/>
              </a:rPr>
              <a:t>The importance of talk</a:t>
            </a:r>
            <a:endParaRPr lang="en-GB" sz="3600" dirty="0">
              <a:latin typeface="Calibri" pitchFamily="34" charset="0"/>
            </a:endParaRPr>
          </a:p>
        </p:txBody>
      </p:sp>
      <p:sp>
        <p:nvSpPr>
          <p:cNvPr id="3" name="Content Placeholder 2"/>
          <p:cNvSpPr>
            <a:spLocks noGrp="1"/>
          </p:cNvSpPr>
          <p:nvPr>
            <p:ph sz="quarter" idx="1"/>
          </p:nvPr>
        </p:nvSpPr>
        <p:spPr>
          <a:xfrm>
            <a:off x="301752" y="1527048"/>
            <a:ext cx="8842248" cy="605808"/>
          </a:xfrm>
        </p:spPr>
        <p:txBody>
          <a:bodyPr>
            <a:normAutofit/>
          </a:bodyPr>
          <a:lstStyle/>
          <a:p>
            <a:pPr>
              <a:lnSpc>
                <a:spcPts val="3200"/>
              </a:lnSpc>
              <a:buSzPct val="75000"/>
              <a:buFont typeface="Wingdings" pitchFamily="2" charset="2"/>
              <a:buChar char="q"/>
            </a:pPr>
            <a:r>
              <a:rPr lang="en-GB" sz="2600" dirty="0" smtClean="0">
                <a:latin typeface="Calibri" pitchFamily="34" charset="0"/>
              </a:rPr>
              <a:t>Encourage high-quality discussion about language and effects</a:t>
            </a:r>
          </a:p>
          <a:p>
            <a:pPr lvl="0">
              <a:lnSpc>
                <a:spcPts val="3200"/>
              </a:lnSpc>
            </a:pPr>
            <a:endParaRPr lang="en-GB" sz="2400" dirty="0" smtClean="0">
              <a:latin typeface="Calibri" pitchFamily="34" charset="0"/>
            </a:endParaRPr>
          </a:p>
        </p:txBody>
      </p:sp>
      <p:sp>
        <p:nvSpPr>
          <p:cNvPr id="4" name="TextBox 3"/>
          <p:cNvSpPr txBox="1"/>
          <p:nvPr/>
        </p:nvSpPr>
        <p:spPr>
          <a:xfrm>
            <a:off x="179512" y="2060848"/>
            <a:ext cx="8856984" cy="4606389"/>
          </a:xfrm>
          <a:prstGeom prst="rect">
            <a:avLst/>
          </a:prstGeom>
          <a:solidFill>
            <a:schemeClr val="bg2"/>
          </a:solidFill>
          <a:ln>
            <a:solidFill>
              <a:schemeClr val="bg2">
                <a:lumMod val="50000"/>
              </a:schemeClr>
            </a:solidFill>
          </a:ln>
        </p:spPr>
        <p:txBody>
          <a:bodyPr wrap="square" rtlCol="0">
            <a:spAutoFit/>
          </a:bodyPr>
          <a:lstStyle/>
          <a:p>
            <a:pPr lvl="0">
              <a:lnSpc>
                <a:spcPts val="3200"/>
              </a:lnSpc>
              <a:buNone/>
            </a:pPr>
            <a:r>
              <a:rPr lang="en-GB" sz="2200" b="1" dirty="0" smtClean="0">
                <a:latin typeface="Calibri" pitchFamily="34" charset="0"/>
              </a:rPr>
              <a:t>A classroom example:</a:t>
            </a:r>
          </a:p>
          <a:p>
            <a:pPr lvl="0">
              <a:lnSpc>
                <a:spcPts val="3200"/>
              </a:lnSpc>
              <a:buNone/>
            </a:pPr>
            <a:r>
              <a:rPr lang="en-GB" sz="2200" b="1" dirty="0" smtClean="0">
                <a:latin typeface="Calibri" pitchFamily="34" charset="0"/>
              </a:rPr>
              <a:t>Context: </a:t>
            </a:r>
            <a:r>
              <a:rPr lang="en-GB" sz="2200" dirty="0" smtClean="0">
                <a:latin typeface="Calibri" pitchFamily="34" charset="0"/>
              </a:rPr>
              <a:t>Writing an opening to an emotive campaign text.</a:t>
            </a:r>
          </a:p>
          <a:p>
            <a:pPr lvl="0">
              <a:lnSpc>
                <a:spcPts val="3200"/>
              </a:lnSpc>
              <a:buNone/>
            </a:pPr>
            <a:r>
              <a:rPr lang="en-GB" sz="2200" b="1" dirty="0" smtClean="0">
                <a:latin typeface="Calibri" pitchFamily="34" charset="0"/>
              </a:rPr>
              <a:t>Learning focus: </a:t>
            </a:r>
            <a:r>
              <a:rPr lang="en-GB" sz="2200" dirty="0" smtClean="0">
                <a:latin typeface="Calibri" pitchFamily="34" charset="0"/>
              </a:rPr>
              <a:t>How the use of different types of sentences and their sequencing can hook the reader’s attention in an emotive text.</a:t>
            </a:r>
          </a:p>
          <a:p>
            <a:pPr lvl="0">
              <a:lnSpc>
                <a:spcPts val="3200"/>
              </a:lnSpc>
              <a:buNone/>
            </a:pPr>
            <a:r>
              <a:rPr lang="en-GB" sz="2200" b="1" dirty="0" smtClean="0">
                <a:latin typeface="Calibri" pitchFamily="34" charset="0"/>
              </a:rPr>
              <a:t>Activity</a:t>
            </a:r>
            <a:r>
              <a:rPr lang="en-GB" sz="2200" dirty="0" smtClean="0">
                <a:latin typeface="Calibri" pitchFamily="34" charset="0"/>
              </a:rPr>
              <a:t>: In </a:t>
            </a:r>
            <a:r>
              <a:rPr lang="en-GB" sz="2200" dirty="0">
                <a:latin typeface="Calibri" pitchFamily="34" charset="0"/>
              </a:rPr>
              <a:t>pairs, </a:t>
            </a:r>
            <a:r>
              <a:rPr lang="en-GB" sz="2200" dirty="0" smtClean="0">
                <a:latin typeface="Calibri" pitchFamily="34" charset="0"/>
              </a:rPr>
              <a:t>students experiment with sequencing a cut-up text, explaining the language clues used and which version they think works best. </a:t>
            </a:r>
          </a:p>
          <a:p>
            <a:pPr lvl="0">
              <a:lnSpc>
                <a:spcPts val="3200"/>
              </a:lnSpc>
              <a:buNone/>
            </a:pPr>
            <a:r>
              <a:rPr lang="en-GB" sz="2200" i="1" dirty="0" smtClean="0">
                <a:latin typeface="Calibri" pitchFamily="34" charset="0"/>
              </a:rPr>
              <a:t>Beaten</a:t>
            </a:r>
            <a:r>
              <a:rPr lang="en-GB" sz="2200" i="1" dirty="0">
                <a:latin typeface="Calibri" pitchFamily="34" charset="0"/>
              </a:rPr>
              <a:t>. Neglected. Starved. </a:t>
            </a:r>
            <a:r>
              <a:rPr lang="en-GB" sz="2200" i="1" dirty="0" smtClean="0">
                <a:latin typeface="Calibri" pitchFamily="34" charset="0"/>
              </a:rPr>
              <a:t>Will </a:t>
            </a:r>
            <a:r>
              <a:rPr lang="en-GB" sz="2200" i="1" dirty="0">
                <a:latin typeface="Calibri" pitchFamily="34" charset="0"/>
              </a:rPr>
              <a:t>you help feed a dog like Archie until we can find him a home? </a:t>
            </a:r>
            <a:r>
              <a:rPr lang="en-GB" sz="2200" i="1" dirty="0" smtClean="0">
                <a:latin typeface="Calibri" pitchFamily="34" charset="0"/>
              </a:rPr>
              <a:t>When </a:t>
            </a:r>
            <a:r>
              <a:rPr lang="en-GB" sz="2200" i="1" dirty="0">
                <a:latin typeface="Calibri" pitchFamily="34" charset="0"/>
              </a:rPr>
              <a:t>we found Archie, he weighed 3.2kg – just half what he should have. </a:t>
            </a:r>
            <a:r>
              <a:rPr lang="en-GB" sz="2200" i="1" dirty="0" smtClean="0">
                <a:latin typeface="Calibri" pitchFamily="34" charset="0"/>
              </a:rPr>
              <a:t>Thankfully, he was brought to one of our rescue centres</a:t>
            </a:r>
            <a:r>
              <a:rPr lang="en-GB" sz="2200" i="1" dirty="0">
                <a:latin typeface="Calibri" pitchFamily="34" charset="0"/>
              </a:rPr>
              <a:t> </a:t>
            </a:r>
            <a:r>
              <a:rPr lang="en-GB" sz="2200" i="1" dirty="0" smtClean="0">
                <a:latin typeface="Calibri" pitchFamily="34" charset="0"/>
              </a:rPr>
              <a:t>and has made a full recovery.  But Archie is only one of over 120,000 animals rescued by the RSPCA each year. Please help us to help them. </a:t>
            </a:r>
            <a:r>
              <a:rPr lang="en-GB" sz="2200" dirty="0" smtClean="0">
                <a:latin typeface="Calibri" pitchFamily="34" charset="0"/>
              </a:rPr>
              <a:t>(RSPCA advert)</a:t>
            </a:r>
            <a:endParaRPr lang="en-GB" sz="2200" dirty="0">
              <a:latin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fld id="{E4781BEE-7FE8-412D-AB7C-04059E61190C}"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Calibri" pitchFamily="34" charset="0"/>
                <a:cs typeface="Calibri" pitchFamily="34" charset="0"/>
              </a:rPr>
              <a:t>The importance of talk  </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395538" y="1700808"/>
            <a:ext cx="8352927" cy="4896544"/>
          </a:xfrm>
        </p:spPr>
        <p:txBody>
          <a:bodyPr>
            <a:normAutofit/>
          </a:bodyPr>
          <a:lstStyle/>
          <a:p>
            <a:pPr lvl="0">
              <a:buSzPct val="75000"/>
              <a:buFont typeface="Wingdings" pitchFamily="2" charset="2"/>
              <a:buChar char="q"/>
            </a:pPr>
            <a:r>
              <a:rPr lang="en-GB" sz="2200" dirty="0" smtClean="0">
                <a:latin typeface="Calibri" pitchFamily="34" charset="0"/>
                <a:cs typeface="Calibri" pitchFamily="34" charset="0"/>
              </a:rPr>
              <a:t>Constructive exploratory talk enables learning to develop.</a:t>
            </a:r>
          </a:p>
          <a:p>
            <a:pPr>
              <a:lnSpc>
                <a:spcPct val="120000"/>
              </a:lnSpc>
              <a:buSzPct val="75000"/>
              <a:buFont typeface="Wingdings" pitchFamily="2" charset="2"/>
              <a:buChar char="q"/>
              <a:defRPr/>
            </a:pPr>
            <a:r>
              <a:rPr lang="en-GB" sz="2200" dirty="0" smtClean="0">
                <a:latin typeface="Calibri" pitchFamily="34" charset="0"/>
                <a:cs typeface="Calibri" pitchFamily="34" charset="0"/>
              </a:rPr>
              <a:t>Teacher </a:t>
            </a:r>
            <a:r>
              <a:rPr lang="en-GB" sz="2200" dirty="0">
                <a:latin typeface="Calibri" pitchFamily="34" charset="0"/>
                <a:cs typeface="Calibri" pitchFamily="34" charset="0"/>
              </a:rPr>
              <a:t>input is important in initiating learning but understanding cannot be transmitted from teacher to </a:t>
            </a:r>
            <a:r>
              <a:rPr lang="en-GB" sz="2200" dirty="0" smtClean="0">
                <a:latin typeface="Calibri" pitchFamily="34" charset="0"/>
                <a:cs typeface="Calibri" pitchFamily="34" charset="0"/>
              </a:rPr>
              <a:t>student.</a:t>
            </a:r>
            <a:endParaRPr lang="en-GB" sz="2200" dirty="0">
              <a:latin typeface="Calibri" pitchFamily="34" charset="0"/>
              <a:cs typeface="Calibri" pitchFamily="34" charset="0"/>
            </a:endParaRPr>
          </a:p>
          <a:p>
            <a:pPr>
              <a:lnSpc>
                <a:spcPct val="120000"/>
              </a:lnSpc>
              <a:buSzPct val="75000"/>
              <a:buFont typeface="Wingdings" pitchFamily="2" charset="2"/>
              <a:buChar char="q"/>
              <a:defRPr/>
            </a:pPr>
            <a:r>
              <a:rPr lang="en-GB" sz="2200" dirty="0">
                <a:latin typeface="Calibri" pitchFamily="34" charset="0"/>
                <a:cs typeface="Calibri" pitchFamily="34" charset="0"/>
              </a:rPr>
              <a:t>Talk fosters discussion about choices, possibilities and </a:t>
            </a:r>
            <a:r>
              <a:rPr lang="en-GB" sz="2200" dirty="0" smtClean="0">
                <a:latin typeface="Calibri" pitchFamily="34" charset="0"/>
                <a:cs typeface="Calibri" pitchFamily="34" charset="0"/>
              </a:rPr>
              <a:t>effects. Talk to generate ideas and content (what to write); talk to support the shaping of writing (how we write).</a:t>
            </a:r>
            <a:endParaRPr lang="en-GB" sz="2200" dirty="0">
              <a:latin typeface="Calibri" pitchFamily="34" charset="0"/>
              <a:cs typeface="Calibri" pitchFamily="34" charset="0"/>
            </a:endParaRPr>
          </a:p>
          <a:p>
            <a:pPr>
              <a:lnSpc>
                <a:spcPct val="120000"/>
              </a:lnSpc>
              <a:buSzPct val="75000"/>
              <a:buFont typeface="Wingdings" pitchFamily="2" charset="2"/>
              <a:buChar char="q"/>
              <a:defRPr/>
            </a:pPr>
            <a:r>
              <a:rPr lang="en-GB" sz="2200" dirty="0">
                <a:latin typeface="Calibri" pitchFamily="34" charset="0"/>
                <a:cs typeface="Calibri" pitchFamily="34" charset="0"/>
              </a:rPr>
              <a:t>Talk may be the key to moving students from superficial learning about grammar (e.g. add adjectives to create description) to deep learning (e.g. some adjectives are redundant because the noun is descriptive</a:t>
            </a:r>
            <a:r>
              <a:rPr lang="en-GB" sz="2200" dirty="0" smtClean="0">
                <a:latin typeface="Calibri" pitchFamily="34" charset="0"/>
                <a:cs typeface="Calibri" pitchFamily="34" charset="0"/>
              </a:rPr>
              <a:t>).</a:t>
            </a:r>
            <a:endParaRPr lang="en-GB" sz="2200" dirty="0">
              <a:latin typeface="Calibri" pitchFamily="34" charset="0"/>
              <a:cs typeface="Calibri" pitchFamily="34" charset="0"/>
            </a:endParaRPr>
          </a:p>
          <a:p>
            <a:pPr>
              <a:lnSpc>
                <a:spcPts val="3000"/>
              </a:lnSpc>
              <a:buSzPct val="75000"/>
              <a:buFont typeface="Wingdings" pitchFamily="2" charset="2"/>
              <a:buChar char="q"/>
              <a:defRPr/>
            </a:pPr>
            <a:r>
              <a:rPr lang="en-GB" sz="2200" dirty="0">
                <a:latin typeface="Calibri" pitchFamily="34" charset="0"/>
                <a:cs typeface="Calibri" pitchFamily="34" charset="0"/>
              </a:rPr>
              <a:t>Talk gives ownership to writers in making writerly </a:t>
            </a:r>
            <a:r>
              <a:rPr lang="en-GB" sz="2200" dirty="0" smtClean="0">
                <a:latin typeface="Calibri" pitchFamily="34" charset="0"/>
                <a:cs typeface="Calibri" pitchFamily="34" charset="0"/>
              </a:rPr>
              <a:t>decisions.</a:t>
            </a:r>
            <a:endParaRPr lang="en-GB" sz="2200" dirty="0">
              <a:latin typeface="Calibri" pitchFamily="34" charset="0"/>
              <a:cs typeface="Calibri" pitchFamily="34" charset="0"/>
            </a:endParaRPr>
          </a:p>
          <a:p>
            <a:pPr lvl="0"/>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a:p>
            <a:pPr lvl="0"/>
            <a:endParaRPr lang="en-GB" sz="24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13</a:t>
            </a:fld>
            <a:endParaRPr lang="en-GB"/>
          </a:p>
        </p:txBody>
      </p:sp>
    </p:spTree>
    <p:extLst>
      <p:ext uri="{BB962C8B-B14F-4D97-AF65-F5344CB8AC3E}">
        <p14:creationId xmlns:p14="http://schemas.microsoft.com/office/powerpoint/2010/main" val="3676501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normAutofit/>
          </a:bodyPr>
          <a:lstStyle/>
          <a:p>
            <a:r>
              <a:rPr lang="en-GB" sz="3600" dirty="0" smtClean="0">
                <a:latin typeface="Calibri" pitchFamily="34" charset="0"/>
                <a:cs typeface="Calibri" pitchFamily="34" charset="0"/>
              </a:rPr>
              <a:t>Practical tips and examples</a:t>
            </a:r>
            <a:endParaRPr lang="en-GB" sz="3600" dirty="0">
              <a:latin typeface="Calibri" pitchFamily="34" charset="0"/>
              <a:cs typeface="Calibri" pitchFamily="34" charset="0"/>
            </a:endParaRPr>
          </a:p>
        </p:txBody>
      </p:sp>
      <p:sp>
        <p:nvSpPr>
          <p:cNvPr id="5" name="Title 4"/>
          <p:cNvSpPr>
            <a:spLocks noGrp="1"/>
          </p:cNvSpPr>
          <p:nvPr>
            <p:ph type="title"/>
          </p:nvPr>
        </p:nvSpPr>
        <p:spPr/>
        <p:txBody>
          <a:bodyPr>
            <a:normAutofit/>
          </a:bodyPr>
          <a:lstStyle/>
          <a:p>
            <a:r>
              <a:rPr lang="en-GB" sz="3600" dirty="0" smtClean="0">
                <a:solidFill>
                  <a:schemeClr val="tx1"/>
                </a:solidFill>
                <a:latin typeface="Calibri" pitchFamily="34" charset="0"/>
                <a:cs typeface="Calibri" pitchFamily="34" charset="0"/>
              </a:rPr>
              <a:t>Developing meaningful grammar talk</a:t>
            </a:r>
            <a:endParaRPr lang="en-GB" sz="3600" dirty="0">
              <a:solidFill>
                <a:schemeClr val="tx1"/>
              </a:solidFill>
              <a:latin typeface="Calibri" pitchFamily="34" charset="0"/>
              <a:cs typeface="Calibri" pitchFamily="34" charset="0"/>
            </a:endParaRPr>
          </a:p>
        </p:txBody>
      </p:sp>
      <p:sp>
        <p:nvSpPr>
          <p:cNvPr id="3" name="Slide Number Placeholder 2"/>
          <p:cNvSpPr>
            <a:spLocks noGrp="1"/>
          </p:cNvSpPr>
          <p:nvPr>
            <p:ph type="sldNum" sz="quarter" idx="11"/>
          </p:nvPr>
        </p:nvSpPr>
        <p:spPr/>
        <p:txBody>
          <a:bodyPr>
            <a:normAutofit/>
          </a:bodyPr>
          <a:lstStyle/>
          <a:p>
            <a:fld id="{E4781BEE-7FE8-412D-AB7C-04059E61190C}" type="slidenum">
              <a:rPr lang="en-GB" smtClean="0"/>
              <a:pPr/>
              <a:t>14</a:t>
            </a:fld>
            <a:endParaRPr lang="en-GB"/>
          </a:p>
        </p:txBody>
      </p:sp>
    </p:spTree>
    <p:extLst>
      <p:ext uri="{BB962C8B-B14F-4D97-AF65-F5344CB8AC3E}">
        <p14:creationId xmlns:p14="http://schemas.microsoft.com/office/powerpoint/2010/main" val="2979843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800" dirty="0" smtClean="0">
                <a:latin typeface="Calibri" pitchFamily="34" charset="0"/>
                <a:cs typeface="Calibri" pitchFamily="34" charset="0"/>
              </a:rPr>
              <a:t>Verbalise grammar-meaning links for students, to support their learning</a:t>
            </a:r>
            <a:endParaRPr lang="en-GB" sz="28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15</a:t>
            </a:fld>
            <a:endParaRPr lang="en-GB"/>
          </a:p>
        </p:txBody>
      </p:sp>
      <p:sp>
        <p:nvSpPr>
          <p:cNvPr id="6" name="Content Placeholder 5"/>
          <p:cNvSpPr>
            <a:spLocks noGrp="1"/>
          </p:cNvSpPr>
          <p:nvPr>
            <p:ph sz="quarter" idx="1"/>
          </p:nvPr>
        </p:nvSpPr>
        <p:spPr/>
        <p:txBody>
          <a:bodyPr>
            <a:normAutofit lnSpcReduction="10000"/>
          </a:bodyPr>
          <a:lstStyle/>
          <a:p>
            <a:pPr marL="0" indent="0">
              <a:buNone/>
            </a:pPr>
            <a:r>
              <a:rPr lang="en-GB" sz="2400" dirty="0">
                <a:latin typeface="Calibri" pitchFamily="34" charset="0"/>
                <a:cs typeface="Calibri" pitchFamily="34" charset="0"/>
              </a:rPr>
              <a:t>Link the purpose and the effect in your learning </a:t>
            </a:r>
            <a:r>
              <a:rPr lang="en-GB" sz="2400" dirty="0" smtClean="0">
                <a:latin typeface="Calibri" pitchFamily="34" charset="0"/>
                <a:cs typeface="Calibri" pitchFamily="34" charset="0"/>
              </a:rPr>
              <a:t>objectives to emphasise the writing purpose and intended effect e.g. </a:t>
            </a:r>
          </a:p>
          <a:p>
            <a:r>
              <a:rPr lang="en-GB" sz="2400" dirty="0" smtClean="0">
                <a:latin typeface="Calibri" pitchFamily="34" charset="0"/>
                <a:cs typeface="Calibri" pitchFamily="34" charset="0"/>
              </a:rPr>
              <a:t>NOT ‘We are learning what an expanded noun phrase is’ </a:t>
            </a:r>
          </a:p>
          <a:p>
            <a:r>
              <a:rPr lang="en-GB" sz="2400" dirty="0" smtClean="0">
                <a:latin typeface="Calibri" pitchFamily="34" charset="0"/>
                <a:cs typeface="Calibri" pitchFamily="34" charset="0"/>
              </a:rPr>
              <a:t>BUT: ‘We are helping our reader visualise the setting for our story by using expanded noun phrases’ </a:t>
            </a:r>
          </a:p>
          <a:p>
            <a:r>
              <a:rPr lang="en-GB" sz="2400" dirty="0" smtClean="0">
                <a:latin typeface="Calibri" pitchFamily="34" charset="0"/>
                <a:cs typeface="Calibri" pitchFamily="34" charset="0"/>
              </a:rPr>
              <a:t>NOT: ‘To know what a single-clause sentence is’</a:t>
            </a:r>
          </a:p>
          <a:p>
            <a:r>
              <a:rPr lang="en-GB" sz="2400" dirty="0" smtClean="0">
                <a:latin typeface="Calibri" pitchFamily="34" charset="0"/>
                <a:cs typeface="Calibri" pitchFamily="34" charset="0"/>
              </a:rPr>
              <a:t>BUT: ‘To know how to sum up the topic of a paragraph by using a single-clause sentence’</a:t>
            </a:r>
          </a:p>
          <a:p>
            <a:pPr marL="0" indent="0">
              <a:buNone/>
            </a:pPr>
            <a:endParaRPr lang="en-GB" sz="2400" dirty="0">
              <a:latin typeface="Calibri" pitchFamily="34" charset="0"/>
              <a:cs typeface="Calibri" pitchFamily="34" charset="0"/>
            </a:endParaRPr>
          </a:p>
          <a:p>
            <a:r>
              <a:rPr lang="en-GB" sz="2400" dirty="0" smtClean="0">
                <a:latin typeface="Calibri" pitchFamily="34" charset="0"/>
                <a:cs typeface="Calibri" pitchFamily="34" charset="0"/>
              </a:rPr>
              <a:t>Support with specific examples whenever possible. </a:t>
            </a:r>
          </a:p>
          <a:p>
            <a:r>
              <a:rPr lang="en-GB" sz="2400" dirty="0" smtClean="0">
                <a:latin typeface="Calibri" pitchFamily="34" charset="0"/>
                <a:cs typeface="Calibri" pitchFamily="34" charset="0"/>
              </a:rPr>
              <a:t>Use to focus feedback.</a:t>
            </a:r>
          </a:p>
          <a:p>
            <a:pPr marL="0" indent="0">
              <a:buNone/>
            </a:pPr>
            <a:endParaRPr lang="en-GB" sz="2400" dirty="0"/>
          </a:p>
        </p:txBody>
      </p:sp>
    </p:spTree>
    <p:extLst>
      <p:ext uri="{BB962C8B-B14F-4D97-AF65-F5344CB8AC3E}">
        <p14:creationId xmlns:p14="http://schemas.microsoft.com/office/powerpoint/2010/main" val="2428640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800" dirty="0" smtClean="0">
                <a:latin typeface="Calibri" pitchFamily="34" charset="0"/>
                <a:cs typeface="Calibri" pitchFamily="34" charset="0"/>
              </a:rPr>
              <a:t>Verbalise grammar-meaning links for students, to support their learning</a:t>
            </a:r>
            <a:endParaRPr lang="en-GB" sz="28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16</a:t>
            </a:fld>
            <a:endParaRPr lang="en-GB"/>
          </a:p>
        </p:txBody>
      </p:sp>
      <p:sp>
        <p:nvSpPr>
          <p:cNvPr id="6" name="Content Placeholder 5"/>
          <p:cNvSpPr>
            <a:spLocks noGrp="1"/>
          </p:cNvSpPr>
          <p:nvPr>
            <p:ph sz="quarter" idx="1"/>
          </p:nvPr>
        </p:nvSpPr>
        <p:spPr>
          <a:xfrm>
            <a:off x="612648" y="1600200"/>
            <a:ext cx="8153400" cy="5141168"/>
          </a:xfrm>
        </p:spPr>
        <p:txBody>
          <a:bodyPr>
            <a:normAutofit fontScale="85000" lnSpcReduction="20000"/>
          </a:bodyPr>
          <a:lstStyle/>
          <a:p>
            <a:pPr>
              <a:buFont typeface="Wingdings" pitchFamily="2" charset="2"/>
              <a:buChar char="q"/>
            </a:pPr>
            <a:r>
              <a:rPr lang="en-GB" sz="2400" dirty="0" smtClean="0">
                <a:latin typeface="Calibri" pitchFamily="34" charset="0"/>
                <a:cs typeface="Calibri" pitchFamily="34" charset="0"/>
              </a:rPr>
              <a:t>‘Effectiveness’ and ‘effects’ are very abstract terms. Use prompts and questions to model for students how to be specific about purpose and impact e.g.</a:t>
            </a:r>
          </a:p>
          <a:p>
            <a:pPr lvl="1">
              <a:buFont typeface="Wingdings" pitchFamily="2" charset="2"/>
              <a:buChar char="q"/>
            </a:pPr>
            <a:r>
              <a:rPr lang="en-GB" sz="2100" dirty="0" smtClean="0">
                <a:latin typeface="Calibri" pitchFamily="34" charset="0"/>
              </a:rPr>
              <a:t>Look </a:t>
            </a:r>
            <a:r>
              <a:rPr lang="en-GB" sz="2100" dirty="0">
                <a:latin typeface="Calibri" pitchFamily="34" charset="0"/>
              </a:rPr>
              <a:t>at the way </a:t>
            </a:r>
            <a:r>
              <a:rPr lang="en-GB" sz="2100" dirty="0" err="1">
                <a:latin typeface="Calibri" pitchFamily="34" charset="0"/>
              </a:rPr>
              <a:t>Magwitch</a:t>
            </a:r>
            <a:r>
              <a:rPr lang="en-GB" sz="2100" dirty="0">
                <a:latin typeface="Calibri" pitchFamily="34" charset="0"/>
              </a:rPr>
              <a:t> is described when we first meet him in </a:t>
            </a:r>
            <a:r>
              <a:rPr lang="en-GB" sz="2100" i="1" dirty="0">
                <a:latin typeface="Calibri" pitchFamily="34" charset="0"/>
              </a:rPr>
              <a:t>Great </a:t>
            </a:r>
            <a:r>
              <a:rPr lang="en-GB" sz="2100" i="1" dirty="0" smtClean="0">
                <a:latin typeface="Calibri" pitchFamily="34" charset="0"/>
              </a:rPr>
              <a:t>Expectations</a:t>
            </a:r>
            <a:r>
              <a:rPr lang="en-GB" sz="2100" dirty="0" smtClean="0">
                <a:latin typeface="Calibri" pitchFamily="34" charset="0"/>
              </a:rPr>
              <a:t>. Should </a:t>
            </a:r>
            <a:r>
              <a:rPr lang="en-GB" sz="2100" dirty="0">
                <a:latin typeface="Calibri" pitchFamily="34" charset="0"/>
              </a:rPr>
              <a:t>we be frightened by him or should we have sympathy for him</a:t>
            </a:r>
            <a:r>
              <a:rPr lang="en-GB" sz="2100" dirty="0" smtClean="0">
                <a:latin typeface="Calibri" pitchFamily="34" charset="0"/>
              </a:rPr>
              <a:t>? </a:t>
            </a:r>
          </a:p>
          <a:p>
            <a:pPr lvl="1">
              <a:buFont typeface="Wingdings" pitchFamily="2" charset="2"/>
              <a:buChar char="q"/>
            </a:pPr>
            <a:r>
              <a:rPr lang="en-GB" sz="2100" dirty="0" smtClean="0">
                <a:latin typeface="Calibri" pitchFamily="34" charset="0"/>
                <a:cs typeface="Calibri" pitchFamily="34" charset="0"/>
              </a:rPr>
              <a:t>Give </a:t>
            </a:r>
            <a:r>
              <a:rPr lang="en-GB" sz="2100" dirty="0">
                <a:latin typeface="Calibri" pitchFamily="34" charset="0"/>
                <a:cs typeface="Calibri" pitchFamily="34" charset="0"/>
              </a:rPr>
              <a:t>me nouns that describe the </a:t>
            </a:r>
            <a:r>
              <a:rPr lang="en-GB" sz="2100" dirty="0" smtClean="0">
                <a:latin typeface="Calibri" pitchFamily="34" charset="0"/>
                <a:cs typeface="Calibri" pitchFamily="34" charset="0"/>
              </a:rPr>
              <a:t>dragon, </a:t>
            </a:r>
            <a:r>
              <a:rPr lang="en-GB" sz="2100" dirty="0">
                <a:latin typeface="Calibri" pitchFamily="34" charset="0"/>
                <a:cs typeface="Calibri" pitchFamily="34" charset="0"/>
              </a:rPr>
              <a:t>not adjectives</a:t>
            </a:r>
            <a:r>
              <a:rPr lang="en-GB" sz="2100" dirty="0" smtClean="0">
                <a:latin typeface="Calibri" pitchFamily="34" charset="0"/>
                <a:cs typeface="Calibri" pitchFamily="34" charset="0"/>
              </a:rPr>
              <a:t>.</a:t>
            </a:r>
          </a:p>
          <a:p>
            <a:pPr lvl="1">
              <a:buFont typeface="Wingdings" pitchFamily="2" charset="2"/>
              <a:buChar char="q"/>
            </a:pPr>
            <a:r>
              <a:rPr lang="en-GB" sz="2100" dirty="0" smtClean="0">
                <a:latin typeface="Calibri" pitchFamily="34" charset="0"/>
                <a:cs typeface="Calibri" pitchFamily="34" charset="0"/>
              </a:rPr>
              <a:t>Has the description of the Nowhere Emporium intrigued you enough to want to find out more about it?</a:t>
            </a:r>
          </a:p>
          <a:p>
            <a:pPr lvl="1">
              <a:buFont typeface="Wingdings" pitchFamily="2" charset="2"/>
              <a:buChar char="q"/>
            </a:pPr>
            <a:r>
              <a:rPr lang="en-GB" sz="2100" dirty="0" err="1" smtClean="0">
                <a:latin typeface="Calibri" pitchFamily="34" charset="0"/>
              </a:rPr>
              <a:t>Malala</a:t>
            </a:r>
            <a:r>
              <a:rPr lang="en-GB" sz="2100" dirty="0" smtClean="0">
                <a:latin typeface="Calibri" pitchFamily="34" charset="0"/>
              </a:rPr>
              <a:t> uses abstract nouns like ‘ambitions, hopes, dreams’ to stress the importance of the ideas she’s talking about – these are lofty ideals to be pursued, not mundane, everyday things.</a:t>
            </a:r>
            <a:endParaRPr lang="en-GB" sz="2100" dirty="0" smtClean="0">
              <a:latin typeface="Calibri" pitchFamily="34" charset="0"/>
              <a:cs typeface="Calibri" pitchFamily="34" charset="0"/>
            </a:endParaRPr>
          </a:p>
          <a:p>
            <a:pPr>
              <a:buFont typeface="Wingdings" pitchFamily="2" charset="2"/>
              <a:buChar char="q"/>
            </a:pPr>
            <a:r>
              <a:rPr lang="en-GB" sz="2400" dirty="0">
                <a:latin typeface="Calibri" pitchFamily="34" charset="0"/>
                <a:cs typeface="Calibri" pitchFamily="34" charset="0"/>
              </a:rPr>
              <a:t>Use grammar terms as naturally as possible to help students pin down how effects are created in specific </a:t>
            </a:r>
            <a:r>
              <a:rPr lang="en-GB" sz="2400" dirty="0" smtClean="0">
                <a:latin typeface="Calibri" pitchFamily="34" charset="0"/>
                <a:cs typeface="Calibri" pitchFamily="34" charset="0"/>
              </a:rPr>
              <a:t>contexts.</a:t>
            </a:r>
          </a:p>
          <a:p>
            <a:pPr>
              <a:buFont typeface="Wingdings" pitchFamily="2" charset="2"/>
              <a:buChar char="q"/>
            </a:pPr>
            <a:r>
              <a:rPr lang="en-GB" sz="2400" dirty="0" smtClean="0">
                <a:latin typeface="Calibri" pitchFamily="34" charset="0"/>
                <a:cs typeface="Calibri" pitchFamily="34" charset="0"/>
              </a:rPr>
              <a:t>Highlight the language patterns that you want to draw to students’ attention and ask a specific question about them e.g. </a:t>
            </a:r>
            <a:r>
              <a:rPr lang="en-GB" sz="2400" i="1" dirty="0">
                <a:solidFill>
                  <a:srgbClr val="FF0000"/>
                </a:solidFill>
                <a:latin typeface="Calibri" pitchFamily="34" charset="0"/>
              </a:rPr>
              <a:t>Thankfully</a:t>
            </a:r>
            <a:r>
              <a:rPr lang="en-GB" sz="2400" i="1" dirty="0">
                <a:latin typeface="Calibri" pitchFamily="34" charset="0"/>
              </a:rPr>
              <a:t>, he was brought to one of our rescue centres and has made a full recovery.</a:t>
            </a:r>
            <a:r>
              <a:rPr lang="en-GB" sz="2400" dirty="0" smtClean="0">
                <a:latin typeface="Calibri" pitchFamily="34" charset="0"/>
                <a:cs typeface="Calibri" pitchFamily="34" charset="0"/>
              </a:rPr>
              <a:t>  What does </a:t>
            </a:r>
            <a:r>
              <a:rPr lang="en-GB" sz="2400" dirty="0" smtClean="0">
                <a:solidFill>
                  <a:srgbClr val="FF0000"/>
                </a:solidFill>
                <a:latin typeface="Calibri" pitchFamily="34" charset="0"/>
                <a:cs typeface="Calibri" pitchFamily="34" charset="0"/>
              </a:rPr>
              <a:t>this adverb </a:t>
            </a:r>
            <a:r>
              <a:rPr lang="en-GB" sz="2400" dirty="0" smtClean="0">
                <a:latin typeface="Calibri" pitchFamily="34" charset="0"/>
                <a:cs typeface="Calibri" pitchFamily="34" charset="0"/>
              </a:rPr>
              <a:t>suggest</a:t>
            </a:r>
            <a:r>
              <a:rPr lang="en-GB" sz="2400" dirty="0" smtClean="0">
                <a:latin typeface="Calibri" pitchFamily="34" charset="0"/>
                <a:cs typeface="Calibri" pitchFamily="34" charset="0"/>
              </a:rPr>
              <a:t> </a:t>
            </a:r>
            <a:r>
              <a:rPr lang="en-GB" sz="2400" dirty="0" smtClean="0">
                <a:latin typeface="Calibri" pitchFamily="34" charset="0"/>
                <a:cs typeface="Calibri" pitchFamily="34" charset="0"/>
              </a:rPr>
              <a:t>about the work of the RSPCA and why you should fund it?</a:t>
            </a:r>
            <a:endParaRPr lang="en-GB" sz="2400" dirty="0">
              <a:latin typeface="Calibri" pitchFamily="34" charset="0"/>
              <a:cs typeface="Calibri" pitchFamily="34" charset="0"/>
            </a:endParaRPr>
          </a:p>
          <a:p>
            <a:endParaRPr lang="en-GB" sz="2400" dirty="0" smtClean="0">
              <a:latin typeface="Calibri" pitchFamily="34" charset="0"/>
              <a:cs typeface="Calibri" pitchFamily="34" charset="0"/>
            </a:endParaRPr>
          </a:p>
          <a:p>
            <a:endParaRPr lang="en-GB" sz="2400" dirty="0" smtClean="0">
              <a:latin typeface="Calibri" pitchFamily="34" charset="0"/>
              <a:cs typeface="Calibri" pitchFamily="34" charset="0"/>
            </a:endParaRPr>
          </a:p>
          <a:p>
            <a:pPr marL="0" indent="0">
              <a:buNone/>
            </a:pPr>
            <a:endParaRPr lang="en-GB" sz="2400" dirty="0" smtClean="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400" dirty="0"/>
          </a:p>
        </p:txBody>
      </p:sp>
    </p:spTree>
    <p:extLst>
      <p:ext uri="{BB962C8B-B14F-4D97-AF65-F5344CB8AC3E}">
        <p14:creationId xmlns:p14="http://schemas.microsoft.com/office/powerpoint/2010/main" val="1959181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GB" sz="2800" dirty="0" smtClean="0">
                <a:latin typeface="Calibri" pitchFamily="34" charset="0"/>
                <a:cs typeface="Calibri" pitchFamily="34" charset="0"/>
              </a:rPr>
              <a:t>Encourage genuine investigation of language in specific contexts, to generate well-focused, collaborative talk</a:t>
            </a:r>
            <a:endParaRPr lang="en-GB" sz="28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17</a:t>
            </a:fld>
            <a:endParaRPr lang="en-GB"/>
          </a:p>
        </p:txBody>
      </p:sp>
      <p:sp>
        <p:nvSpPr>
          <p:cNvPr id="6" name="Content Placeholder 5"/>
          <p:cNvSpPr>
            <a:spLocks noGrp="1"/>
          </p:cNvSpPr>
          <p:nvPr>
            <p:ph sz="quarter" idx="1"/>
          </p:nvPr>
        </p:nvSpPr>
        <p:spPr/>
        <p:txBody>
          <a:bodyPr>
            <a:normAutofit/>
          </a:bodyPr>
          <a:lstStyle/>
          <a:p>
            <a:r>
              <a:rPr lang="en-GB" sz="2400" dirty="0" smtClean="0">
                <a:latin typeface="Calibri" pitchFamily="34" charset="0"/>
                <a:cs typeface="Calibri" pitchFamily="34" charset="0"/>
              </a:rPr>
              <a:t>Are </a:t>
            </a:r>
            <a:r>
              <a:rPr lang="en-GB" sz="2400" dirty="0">
                <a:latin typeface="Calibri" pitchFamily="34" charset="0"/>
                <a:cs typeface="Calibri" pitchFamily="34" charset="0"/>
              </a:rPr>
              <a:t>you surprised that there are more nouns than adjectives</a:t>
            </a:r>
            <a:r>
              <a:rPr lang="en-GB" sz="2400" dirty="0" smtClean="0">
                <a:latin typeface="Calibri" pitchFamily="34" charset="0"/>
                <a:cs typeface="Calibri" pitchFamily="34" charset="0"/>
              </a:rPr>
              <a:t>?</a:t>
            </a:r>
          </a:p>
          <a:p>
            <a:r>
              <a:rPr lang="en-GB" sz="2400" dirty="0" smtClean="0">
                <a:latin typeface="Calibri" pitchFamily="34" charset="0"/>
                <a:cs typeface="Calibri" pitchFamily="34" charset="0"/>
              </a:rPr>
              <a:t>How many different kinds of repetition can you see in </a:t>
            </a:r>
            <a:r>
              <a:rPr lang="en-GB" sz="2400" dirty="0" err="1" smtClean="0">
                <a:latin typeface="Calibri" pitchFamily="34" charset="0"/>
                <a:cs typeface="Calibri" pitchFamily="34" charset="0"/>
              </a:rPr>
              <a:t>Malala’s</a:t>
            </a:r>
            <a:r>
              <a:rPr lang="en-GB" sz="2400" dirty="0" smtClean="0">
                <a:latin typeface="Calibri" pitchFamily="34" charset="0"/>
                <a:cs typeface="Calibri" pitchFamily="34" charset="0"/>
              </a:rPr>
              <a:t> speech? Bearing in mind her audience and the purpose of her speech, do you think she uses too much repetition or just about enough?</a:t>
            </a:r>
          </a:p>
          <a:p>
            <a:endParaRPr lang="en-GB" sz="2400" dirty="0" smtClean="0">
              <a:latin typeface="Calibri" pitchFamily="34" charset="0"/>
              <a:cs typeface="Calibri" pitchFamily="34" charset="0"/>
            </a:endParaRPr>
          </a:p>
          <a:p>
            <a:endParaRPr lang="en-GB" sz="2400" dirty="0" smtClean="0">
              <a:latin typeface="Calibri" pitchFamily="34" charset="0"/>
              <a:cs typeface="Calibri" pitchFamily="34" charset="0"/>
            </a:endParaRPr>
          </a:p>
          <a:p>
            <a:endParaRPr lang="en-GB" sz="2400" b="1" dirty="0">
              <a:latin typeface="Calibri" pitchFamily="34" charset="0"/>
              <a:cs typeface="Calibri" pitchFamily="34" charset="0"/>
            </a:endParaRPr>
          </a:p>
          <a:p>
            <a:pPr>
              <a:buFont typeface="Wingdings" pitchFamily="2" charset="2"/>
              <a:buChar char="q"/>
            </a:pPr>
            <a:endParaRPr lang="en-GB" sz="2400" dirty="0" smtClean="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400" dirty="0"/>
          </a:p>
        </p:txBody>
      </p:sp>
    </p:spTree>
    <p:extLst>
      <p:ext uri="{BB962C8B-B14F-4D97-AF65-F5344CB8AC3E}">
        <p14:creationId xmlns:p14="http://schemas.microsoft.com/office/powerpoint/2010/main" val="1892394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alibri" pitchFamily="34" charset="0"/>
                <a:cs typeface="Calibri" pitchFamily="34" charset="0"/>
              </a:rPr>
              <a:t>Great Expectations</a:t>
            </a:r>
            <a:endParaRPr lang="en-GB" sz="4000" dirty="0">
              <a:latin typeface="Calibri" pitchFamily="34" charset="0"/>
              <a:cs typeface="Calibri"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E4781BEE-7FE8-412D-AB7C-04059E61190C}" type="slidenum">
              <a:rPr lang="en-GB" smtClean="0"/>
              <a:pPr/>
              <a:t>18</a:t>
            </a:fld>
            <a:endParaRPr lang="en-GB"/>
          </a:p>
        </p:txBody>
      </p:sp>
      <p:sp>
        <p:nvSpPr>
          <p:cNvPr id="4" name="Content Placeholder 3"/>
          <p:cNvSpPr>
            <a:spLocks noGrp="1"/>
          </p:cNvSpPr>
          <p:nvPr>
            <p:ph sz="quarter" idx="1"/>
          </p:nvPr>
        </p:nvSpPr>
        <p:spPr/>
        <p:txBody>
          <a:bodyPr>
            <a:normAutofit/>
          </a:bodyPr>
          <a:lstStyle/>
          <a:p>
            <a:pPr>
              <a:buFont typeface="Wingdings" pitchFamily="2" charset="2"/>
              <a:buChar char="q"/>
            </a:pPr>
            <a:r>
              <a:rPr lang="en-GB" sz="2400" dirty="0" smtClean="0">
                <a:latin typeface="Calibri" pitchFamily="34" charset="0"/>
                <a:cs typeface="Calibri" pitchFamily="34" charset="0"/>
              </a:rPr>
              <a:t>Read the three slides (and slide notes) that follow and clarify for yourself what kinds of support are modelled for: </a:t>
            </a:r>
          </a:p>
          <a:p>
            <a:pPr lvl="1">
              <a:buFont typeface="Wingdings" pitchFamily="2" charset="2"/>
              <a:buChar char="q"/>
            </a:pPr>
            <a:r>
              <a:rPr lang="en-GB" sz="2100" dirty="0">
                <a:latin typeface="Calibri" pitchFamily="34" charset="0"/>
                <a:cs typeface="Calibri" pitchFamily="34" charset="0"/>
              </a:rPr>
              <a:t>m</a:t>
            </a:r>
            <a:r>
              <a:rPr lang="en-GB" sz="2100" dirty="0" smtClean="0">
                <a:latin typeface="Calibri" pitchFamily="34" charset="0"/>
                <a:cs typeface="Calibri" pitchFamily="34" charset="0"/>
              </a:rPr>
              <a:t>aking grammar-meaning links</a:t>
            </a:r>
          </a:p>
          <a:p>
            <a:pPr lvl="1">
              <a:buFont typeface="Wingdings" pitchFamily="2" charset="2"/>
              <a:buChar char="q"/>
            </a:pPr>
            <a:r>
              <a:rPr lang="en-GB" sz="2100" dirty="0">
                <a:latin typeface="Calibri" pitchFamily="34" charset="0"/>
                <a:cs typeface="Calibri" pitchFamily="34" charset="0"/>
              </a:rPr>
              <a:t>g</a:t>
            </a:r>
            <a:r>
              <a:rPr lang="en-GB" sz="2100" dirty="0" smtClean="0">
                <a:latin typeface="Calibri" pitchFamily="34" charset="0"/>
                <a:cs typeface="Calibri" pitchFamily="34" charset="0"/>
              </a:rPr>
              <a:t>enerating purposeful grammar talk</a:t>
            </a:r>
            <a:endParaRPr lang="en-GB" sz="2100" dirty="0">
              <a:latin typeface="Calibri" pitchFamily="34" charset="0"/>
              <a:cs typeface="Calibri" pitchFamily="34" charset="0"/>
            </a:endParaRPr>
          </a:p>
        </p:txBody>
      </p:sp>
    </p:spTree>
    <p:extLst>
      <p:ext uri="{BB962C8B-B14F-4D97-AF65-F5344CB8AC3E}">
        <p14:creationId xmlns:p14="http://schemas.microsoft.com/office/powerpoint/2010/main" val="3245336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6168" y="692696"/>
            <a:ext cx="5657832" cy="1642194"/>
          </a:xfrm>
        </p:spPr>
        <p:txBody>
          <a:bodyPr>
            <a:normAutofit fontScale="90000"/>
          </a:bodyPr>
          <a:lstStyle/>
          <a:p>
            <a:r>
              <a:rPr lang="en-GB" sz="2700" dirty="0" smtClean="0">
                <a:latin typeface="Calibri" pitchFamily="34" charset="0"/>
              </a:rPr>
              <a:t>Look at the way </a:t>
            </a:r>
            <a:r>
              <a:rPr lang="en-GB" sz="2700" dirty="0" err="1" smtClean="0">
                <a:latin typeface="Calibri" pitchFamily="34" charset="0"/>
              </a:rPr>
              <a:t>Magwitch</a:t>
            </a:r>
            <a:r>
              <a:rPr lang="en-GB" sz="2700" dirty="0" smtClean="0">
                <a:latin typeface="Calibri" pitchFamily="34" charset="0"/>
              </a:rPr>
              <a:t> is described when we first meet him in </a:t>
            </a:r>
            <a:r>
              <a:rPr lang="en-GB" sz="2700" i="1" dirty="0" smtClean="0">
                <a:latin typeface="Calibri" pitchFamily="34" charset="0"/>
              </a:rPr>
              <a:t>Great Expectations</a:t>
            </a:r>
            <a:r>
              <a:rPr lang="en-GB" sz="2700" dirty="0" smtClean="0">
                <a:latin typeface="Calibri" pitchFamily="34" charset="0"/>
              </a:rPr>
              <a:t>.</a:t>
            </a:r>
            <a:br>
              <a:rPr lang="en-GB" sz="2700" dirty="0" smtClean="0">
                <a:latin typeface="Calibri" pitchFamily="34" charset="0"/>
              </a:rPr>
            </a:br>
            <a:r>
              <a:rPr lang="en-GB" sz="2700" dirty="0" smtClean="0">
                <a:latin typeface="Calibri" pitchFamily="34" charset="0"/>
              </a:rPr>
              <a:t>Should we be frightened by him or should we have sympathy for him?</a:t>
            </a: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323528" y="2420888"/>
            <a:ext cx="8064896" cy="4800600"/>
          </a:xfrm>
        </p:spPr>
        <p:txBody>
          <a:bodyPr>
            <a:normAutofit/>
          </a:bodyPr>
          <a:lstStyle/>
          <a:p>
            <a:pPr>
              <a:buNone/>
            </a:pPr>
            <a:r>
              <a:rPr lang="en-GB" sz="2800" dirty="0" smtClean="0">
                <a:latin typeface="Calibri" pitchFamily="34" charset="0"/>
              </a:rPr>
              <a:t>    A fearful man, all in coarse grey, with a great iron on his leg.  A man with no hat, and with broken shoes, and with an old rag tied round his head.  A man who had been soaked in water, and smothered in mud, and lamed by stones, and cut by flints, and stung by nettles, and torn by briars; who limped and shivered, and glared and growled; and whose teeth chattered in his head 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251520" y="260648"/>
            <a:ext cx="2952328" cy="1891283"/>
          </a:xfrm>
          <a:prstGeom prst="rect">
            <a:avLst/>
          </a:prstGeom>
        </p:spPr>
      </p:pic>
    </p:spTree>
    <p:extLst>
      <p:ext uri="{BB962C8B-B14F-4D97-AF65-F5344CB8AC3E}">
        <p14:creationId xmlns:p14="http://schemas.microsoft.com/office/powerpoint/2010/main" val="2103761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rPr>
              <a:t>One kind of grammar talk…</a:t>
            </a:r>
            <a:endParaRPr lang="en-GB" sz="3600" dirty="0">
              <a:latin typeface="Calibri" pitchFamily="34" charset="0"/>
            </a:endParaRPr>
          </a:p>
        </p:txBody>
      </p:sp>
      <p:sp>
        <p:nvSpPr>
          <p:cNvPr id="3" name="Content Placeholder 2"/>
          <p:cNvSpPr>
            <a:spLocks noGrp="1"/>
          </p:cNvSpPr>
          <p:nvPr>
            <p:ph sz="quarter" idx="1"/>
          </p:nvPr>
        </p:nvSpPr>
        <p:spPr>
          <a:xfrm>
            <a:off x="395536" y="1556792"/>
            <a:ext cx="8496944" cy="5184576"/>
          </a:xfrm>
        </p:spPr>
        <p:txBody>
          <a:bodyPr>
            <a:normAutofit fontScale="47500" lnSpcReduction="20000"/>
          </a:bodyPr>
          <a:lstStyle/>
          <a:p>
            <a:pPr>
              <a:lnSpc>
                <a:spcPct val="120000"/>
              </a:lnSpc>
              <a:buSzPct val="80000"/>
              <a:buFont typeface="Wingdings" pitchFamily="2" charset="2"/>
              <a:buChar char="q"/>
            </a:pPr>
            <a:r>
              <a:rPr lang="en-GB" sz="4200" dirty="0" smtClean="0">
                <a:latin typeface="Calibri" pitchFamily="34" charset="0"/>
                <a:cs typeface="Calibri" pitchFamily="34" charset="0"/>
              </a:rPr>
              <a:t>Can anyone tell me what an expanded noun phrase is?</a:t>
            </a:r>
          </a:p>
          <a:p>
            <a:pPr>
              <a:lnSpc>
                <a:spcPct val="120000"/>
              </a:lnSpc>
              <a:buSzPct val="80000"/>
              <a:buFont typeface="Wingdings" pitchFamily="2" charset="2"/>
              <a:buChar char="q"/>
            </a:pPr>
            <a:r>
              <a:rPr lang="en-GB" sz="4200" dirty="0" smtClean="0">
                <a:latin typeface="Calibri" pitchFamily="34" charset="0"/>
                <a:cs typeface="Calibri" pitchFamily="34" charset="0"/>
              </a:rPr>
              <a:t>A noun phrase is a phrase with a noun at its head.</a:t>
            </a:r>
          </a:p>
          <a:p>
            <a:pPr>
              <a:lnSpc>
                <a:spcPct val="120000"/>
              </a:lnSpc>
              <a:buSzPct val="80000"/>
              <a:buFont typeface="Wingdings" pitchFamily="2" charset="2"/>
              <a:buChar char="q"/>
            </a:pPr>
            <a:r>
              <a:rPr lang="en-GB" sz="4200" dirty="0" smtClean="0">
                <a:latin typeface="Calibri" pitchFamily="34" charset="0"/>
                <a:cs typeface="Calibri" pitchFamily="34" charset="0"/>
              </a:rPr>
              <a:t>A phrase is a group of words that are grammatically connected so that they stay together, and that expand a single word, called the ‘head’. The phrase is a noun phrase if its head is a noun. </a:t>
            </a:r>
            <a:endParaRPr lang="en-GB" sz="4200" dirty="0">
              <a:latin typeface="Calibri" pitchFamily="34" charset="0"/>
              <a:cs typeface="Calibri" pitchFamily="34" charset="0"/>
            </a:endParaRPr>
          </a:p>
          <a:p>
            <a:pPr>
              <a:lnSpc>
                <a:spcPct val="120000"/>
              </a:lnSpc>
              <a:buSzPct val="80000"/>
              <a:buFont typeface="Wingdings" pitchFamily="2" charset="2"/>
              <a:buChar char="q"/>
            </a:pPr>
            <a:r>
              <a:rPr lang="en-GB" sz="4200" dirty="0" smtClean="0">
                <a:latin typeface="Calibri" pitchFamily="34" charset="0"/>
                <a:cs typeface="Calibri" pitchFamily="34" charset="0"/>
              </a:rPr>
              <a:t>If the head is a verb, the phrase is called a clause. </a:t>
            </a:r>
          </a:p>
          <a:p>
            <a:pPr marL="0" indent="0">
              <a:lnSpc>
                <a:spcPct val="120000"/>
              </a:lnSpc>
              <a:buSzPct val="80000"/>
              <a:buNone/>
            </a:pPr>
            <a:r>
              <a:rPr lang="en-GB" sz="4200" dirty="0">
                <a:latin typeface="Calibri" pitchFamily="34" charset="0"/>
                <a:cs typeface="Calibri" pitchFamily="34" charset="0"/>
              </a:rPr>
              <a:t> </a:t>
            </a:r>
            <a:r>
              <a:rPr lang="en-GB" sz="4200" dirty="0" smtClean="0">
                <a:latin typeface="Calibri" pitchFamily="34" charset="0"/>
                <a:cs typeface="Calibri" pitchFamily="34" charset="0"/>
              </a:rPr>
              <a:t>                                                                                     (from the NC Grammar Glossary)</a:t>
            </a:r>
          </a:p>
          <a:p>
            <a:pPr marL="0" indent="0">
              <a:lnSpc>
                <a:spcPct val="120000"/>
              </a:lnSpc>
              <a:buSzPct val="80000"/>
              <a:buNone/>
            </a:pPr>
            <a:endParaRPr lang="en-GB" sz="4200" dirty="0" smtClean="0">
              <a:latin typeface="Calibri" pitchFamily="34" charset="0"/>
              <a:cs typeface="Calibri" pitchFamily="34" charset="0"/>
            </a:endParaRPr>
          </a:p>
          <a:p>
            <a:pPr>
              <a:lnSpc>
                <a:spcPct val="120000"/>
              </a:lnSpc>
              <a:spcBef>
                <a:spcPts val="0"/>
              </a:spcBef>
              <a:buSzPct val="80000"/>
              <a:buFont typeface="Wingdings" pitchFamily="2" charset="2"/>
              <a:buChar char="q"/>
            </a:pPr>
            <a:r>
              <a:rPr lang="en-GB" sz="4200" dirty="0">
                <a:latin typeface="Calibri" pitchFamily="34" charset="0"/>
                <a:cs typeface="Calibri" pitchFamily="34" charset="0"/>
              </a:rPr>
              <a:t>Write a noun phrase containing at least three words to complete the sentence below. Remember to punctuate your answer correctly</a:t>
            </a:r>
            <a:r>
              <a:rPr lang="en-GB" sz="4200" dirty="0" smtClean="0">
                <a:latin typeface="Calibri" pitchFamily="34" charset="0"/>
                <a:cs typeface="Calibri" pitchFamily="34" charset="0"/>
              </a:rPr>
              <a:t>.</a:t>
            </a:r>
          </a:p>
          <a:p>
            <a:pPr marL="0" indent="0">
              <a:lnSpc>
                <a:spcPct val="120000"/>
              </a:lnSpc>
              <a:spcBef>
                <a:spcPts val="0"/>
              </a:spcBef>
              <a:buSzPct val="80000"/>
              <a:buNone/>
            </a:pPr>
            <a:endParaRPr lang="en-GB" sz="4200" dirty="0">
              <a:latin typeface="Calibri" pitchFamily="34" charset="0"/>
              <a:cs typeface="Calibri" pitchFamily="34" charset="0"/>
            </a:endParaRPr>
          </a:p>
          <a:p>
            <a:pPr marL="0" indent="0">
              <a:lnSpc>
                <a:spcPct val="120000"/>
              </a:lnSpc>
              <a:spcBef>
                <a:spcPts val="0"/>
              </a:spcBef>
              <a:buNone/>
            </a:pPr>
            <a:r>
              <a:rPr lang="en-GB" sz="4200" dirty="0">
                <a:latin typeface="Calibri" pitchFamily="34" charset="0"/>
                <a:cs typeface="Calibri" pitchFamily="34" charset="0"/>
              </a:rPr>
              <a:t>    </a:t>
            </a:r>
            <a:r>
              <a:rPr lang="en-GB" sz="4200" dirty="0" smtClean="0">
                <a:latin typeface="Calibri" pitchFamily="34" charset="0"/>
                <a:cs typeface="Calibri" pitchFamily="34" charset="0"/>
              </a:rPr>
              <a:t>  </a:t>
            </a:r>
            <a:r>
              <a:rPr lang="en-GB" sz="4200" dirty="0">
                <a:latin typeface="Calibri" pitchFamily="34" charset="0"/>
                <a:cs typeface="Calibri" pitchFamily="34" charset="0"/>
              </a:rPr>
              <a:t>-------------------------------------------------------- was preparing </a:t>
            </a:r>
            <a:r>
              <a:rPr lang="en-GB" sz="4200" dirty="0" smtClean="0">
                <a:latin typeface="Calibri" pitchFamily="34" charset="0"/>
                <a:cs typeface="Calibri" pitchFamily="34" charset="0"/>
              </a:rPr>
              <a:t>for </a:t>
            </a:r>
            <a:r>
              <a:rPr lang="en-GB" sz="4200" dirty="0">
                <a:latin typeface="Calibri" pitchFamily="34" charset="0"/>
                <a:cs typeface="Calibri" pitchFamily="34" charset="0"/>
              </a:rPr>
              <a:t>an important </a:t>
            </a:r>
            <a:endParaRPr lang="en-GB" sz="4200" dirty="0" smtClean="0">
              <a:latin typeface="Calibri" pitchFamily="34" charset="0"/>
              <a:cs typeface="Calibri" pitchFamily="34" charset="0"/>
            </a:endParaRPr>
          </a:p>
          <a:p>
            <a:pPr marL="0" indent="0">
              <a:lnSpc>
                <a:spcPct val="120000"/>
              </a:lnSpc>
              <a:spcBef>
                <a:spcPts val="0"/>
              </a:spcBef>
              <a:buNone/>
            </a:pPr>
            <a:r>
              <a:rPr lang="en-GB" sz="4200" dirty="0">
                <a:latin typeface="Calibri" pitchFamily="34" charset="0"/>
                <a:cs typeface="Calibri" pitchFamily="34" charset="0"/>
              </a:rPr>
              <a:t> </a:t>
            </a:r>
            <a:r>
              <a:rPr lang="en-GB" sz="4200" dirty="0" smtClean="0">
                <a:latin typeface="Calibri" pitchFamily="34" charset="0"/>
                <a:cs typeface="Calibri" pitchFamily="34" charset="0"/>
              </a:rPr>
              <a:t>    athletics competition</a:t>
            </a:r>
            <a:r>
              <a:rPr lang="en-GB" sz="4200" dirty="0">
                <a:latin typeface="Calibri" pitchFamily="34" charset="0"/>
                <a:cs typeface="Calibri" pitchFamily="34" charset="0"/>
              </a:rPr>
              <a:t>.</a:t>
            </a:r>
            <a:r>
              <a:rPr lang="en-GB" sz="4200" dirty="0">
                <a:latin typeface="Calibri" pitchFamily="34" charset="0"/>
                <a:cs typeface="Arial" panose="020B0604020202020204" pitchFamily="34" charset="0"/>
              </a:rPr>
              <a:t> </a:t>
            </a:r>
          </a:p>
          <a:p>
            <a:pPr marL="0" indent="0">
              <a:lnSpc>
                <a:spcPct val="120000"/>
              </a:lnSpc>
              <a:buNone/>
            </a:pPr>
            <a:r>
              <a:rPr lang="en-GB" sz="4200" dirty="0" smtClean="0">
                <a:latin typeface="Calibri" pitchFamily="34" charset="0"/>
                <a:cs typeface="Arial" panose="020B0604020202020204" pitchFamily="34" charset="0"/>
              </a:rPr>
              <a:t>                        </a:t>
            </a:r>
            <a:r>
              <a:rPr lang="en-GB" sz="4200" dirty="0">
                <a:latin typeface="Calibri" pitchFamily="34" charset="0"/>
                <a:cs typeface="Arial" panose="020B0604020202020204" pitchFamily="34" charset="0"/>
              </a:rPr>
              <a:t>(From 2017 KS2 test of English grammar, punctuation and spelling) </a:t>
            </a:r>
          </a:p>
          <a:p>
            <a:pPr marL="0" indent="0">
              <a:lnSpc>
                <a:spcPct val="150000"/>
              </a:lnSpc>
              <a:buSzPct val="80000"/>
              <a:buNone/>
            </a:pPr>
            <a:endParaRPr lang="en-GB" sz="4000" dirty="0" smtClean="0">
              <a:latin typeface="Calibri" pitchFamily="34" charset="0"/>
              <a:cs typeface="Calibri" pitchFamily="34" charset="0"/>
            </a:endParaRPr>
          </a:p>
          <a:p>
            <a:pPr>
              <a:lnSpc>
                <a:spcPct val="150000"/>
              </a:lnSpc>
              <a:buSzPct val="80000"/>
              <a:buFont typeface="Wingdings" pitchFamily="2" charset="2"/>
              <a:buChar char="q"/>
            </a:pPr>
            <a:endParaRPr lang="en-GB" sz="2400" dirty="0" smtClean="0">
              <a:latin typeface="Calibri" pitchFamily="34" charset="0"/>
              <a:cs typeface="Calibri" pitchFamily="34" charset="0"/>
            </a:endParaRPr>
          </a:p>
          <a:p>
            <a:pPr>
              <a:lnSpc>
                <a:spcPct val="150000"/>
              </a:lnSpc>
              <a:buNone/>
            </a:pPr>
            <a:endParaRPr lang="en-GB" sz="2200" dirty="0" smtClean="0">
              <a:latin typeface="Arial" panose="020B0604020202020204" pitchFamily="34" charset="0"/>
              <a:cs typeface="Arial" panose="020B0604020202020204" pitchFamily="34" charset="0"/>
            </a:endParaRPr>
          </a:p>
          <a:p>
            <a:pPr>
              <a:lnSpc>
                <a:spcPct val="150000"/>
              </a:lnSpc>
              <a:buNone/>
            </a:pPr>
            <a:endParaRPr lang="en-GB" sz="2200" dirty="0" smtClean="0">
              <a:latin typeface="Arial" panose="020B0604020202020204" pitchFamily="34" charset="0"/>
              <a:cs typeface="Arial" panose="020B0604020202020204" pitchFamily="34" charset="0"/>
            </a:endParaRPr>
          </a:p>
          <a:p>
            <a:pPr>
              <a:buNone/>
            </a:pPr>
            <a:endParaRPr lang="en-GB" sz="2800" dirty="0">
              <a:latin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2</a:t>
            </a:fld>
            <a:endParaRPr lang="en-GB"/>
          </a:p>
        </p:txBody>
      </p:sp>
    </p:spTree>
    <p:extLst>
      <p:ext uri="{BB962C8B-B14F-4D97-AF65-F5344CB8AC3E}">
        <p14:creationId xmlns:p14="http://schemas.microsoft.com/office/powerpoint/2010/main" val="288900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6168" y="692696"/>
            <a:ext cx="5657832" cy="1642194"/>
          </a:xfrm>
        </p:spPr>
        <p:txBody>
          <a:bodyPr>
            <a:normAutofit fontScale="90000"/>
          </a:bodyPr>
          <a:lstStyle/>
          <a:p>
            <a:r>
              <a:rPr lang="en-GB" sz="2700" dirty="0" smtClean="0">
                <a:latin typeface="Calibri" pitchFamily="34" charset="0"/>
              </a:rPr>
              <a:t>Look at the noun phrases used to describe </a:t>
            </a:r>
            <a:r>
              <a:rPr lang="en-GB" sz="2700" dirty="0" err="1" smtClean="0">
                <a:latin typeface="Calibri" pitchFamily="34" charset="0"/>
              </a:rPr>
              <a:t>Magwitch</a:t>
            </a:r>
            <a:r>
              <a:rPr lang="en-GB" sz="2700" dirty="0" smtClean="0">
                <a:latin typeface="Calibri" pitchFamily="34" charset="0"/>
              </a:rPr>
              <a:t>: </a:t>
            </a:r>
            <a:r>
              <a:rPr lang="en-GB" sz="2700" b="1" dirty="0" smtClean="0">
                <a:solidFill>
                  <a:srgbClr val="FF0000"/>
                </a:solidFill>
                <a:latin typeface="Calibri" pitchFamily="34" charset="0"/>
              </a:rPr>
              <a:t>those that make him sound frightening</a:t>
            </a:r>
            <a:r>
              <a:rPr lang="en-GB" sz="2700" dirty="0" smtClean="0">
                <a:latin typeface="Calibri" pitchFamily="34" charset="0"/>
              </a:rPr>
              <a:t> </a:t>
            </a:r>
            <a:r>
              <a:rPr lang="en-GB" sz="2700" dirty="0" smtClean="0">
                <a:solidFill>
                  <a:schemeClr val="tx1"/>
                </a:solidFill>
                <a:latin typeface="Calibri" pitchFamily="34" charset="0"/>
              </a:rPr>
              <a:t>and</a:t>
            </a:r>
            <a:r>
              <a:rPr lang="en-GB" sz="2700" dirty="0" smtClean="0">
                <a:latin typeface="Calibri" pitchFamily="34" charset="0"/>
              </a:rPr>
              <a:t> </a:t>
            </a:r>
            <a:r>
              <a:rPr lang="en-GB" sz="2700" b="1" dirty="0" smtClean="0">
                <a:solidFill>
                  <a:srgbClr val="7030A0"/>
                </a:solidFill>
                <a:latin typeface="Calibri" pitchFamily="34" charset="0"/>
              </a:rPr>
              <a:t>those that make him sound pitiful, a victim. </a:t>
            </a:r>
            <a:r>
              <a:rPr lang="en-GB" sz="2700" dirty="0" smtClean="0">
                <a:solidFill>
                  <a:schemeClr val="tx1"/>
                </a:solidFill>
                <a:latin typeface="Calibri" pitchFamily="34" charset="0"/>
              </a:rPr>
              <a:t>Why do you think Dickens creates this mixed picture of him?</a:t>
            </a: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395536" y="2348880"/>
            <a:ext cx="8064896" cy="4800600"/>
          </a:xfrm>
        </p:spPr>
        <p:txBody>
          <a:bodyPr>
            <a:normAutofit/>
          </a:bodyPr>
          <a:lstStyle/>
          <a:p>
            <a:pPr>
              <a:buNone/>
            </a:pPr>
            <a:r>
              <a:rPr lang="en-GB" sz="2800" i="1" dirty="0" smtClean="0">
                <a:latin typeface="Calibri" pitchFamily="34" charset="0"/>
              </a:rPr>
              <a:t>    </a:t>
            </a:r>
            <a:r>
              <a:rPr lang="en-GB" sz="2800" b="1" dirty="0" smtClean="0">
                <a:latin typeface="Calibri" pitchFamily="34" charset="0"/>
              </a:rPr>
              <a:t>A</a:t>
            </a:r>
            <a:r>
              <a:rPr lang="en-GB" sz="2800" b="1" dirty="0" smtClean="0">
                <a:solidFill>
                  <a:srgbClr val="FF0000"/>
                </a:solidFill>
                <a:latin typeface="Calibri" pitchFamily="34" charset="0"/>
              </a:rPr>
              <a:t> fearful </a:t>
            </a:r>
            <a:r>
              <a:rPr lang="en-GB" sz="2800" b="1" dirty="0" smtClean="0">
                <a:latin typeface="Calibri" pitchFamily="34" charset="0"/>
              </a:rPr>
              <a:t>man</a:t>
            </a:r>
            <a:r>
              <a:rPr lang="en-GB" sz="2800" dirty="0" smtClean="0">
                <a:latin typeface="Calibri" pitchFamily="34" charset="0"/>
              </a:rPr>
              <a:t>, </a:t>
            </a:r>
            <a:r>
              <a:rPr lang="en-GB" sz="2800" b="1" dirty="0" smtClean="0">
                <a:solidFill>
                  <a:srgbClr val="FF0000"/>
                </a:solidFill>
                <a:latin typeface="Calibri" pitchFamily="34" charset="0"/>
              </a:rPr>
              <a:t>all in coarse grey, with a great iron on his leg</a:t>
            </a:r>
            <a:r>
              <a:rPr lang="en-GB" sz="2800" dirty="0" smtClean="0">
                <a:latin typeface="Calibri" pitchFamily="34" charset="0"/>
              </a:rPr>
              <a:t>.  </a:t>
            </a:r>
            <a:r>
              <a:rPr lang="en-GB" sz="2800" b="1" dirty="0" smtClean="0">
                <a:latin typeface="Calibri" pitchFamily="34" charset="0"/>
              </a:rPr>
              <a:t>A</a:t>
            </a:r>
            <a:r>
              <a:rPr lang="en-GB" sz="2800" dirty="0" smtClean="0">
                <a:latin typeface="Calibri" pitchFamily="34" charset="0"/>
              </a:rPr>
              <a:t> </a:t>
            </a:r>
            <a:r>
              <a:rPr lang="en-GB" sz="2800" b="1" dirty="0" smtClean="0">
                <a:latin typeface="Calibri" pitchFamily="34" charset="0"/>
              </a:rPr>
              <a:t>man</a:t>
            </a:r>
            <a:r>
              <a:rPr lang="en-GB" sz="2800" dirty="0" smtClean="0">
                <a:latin typeface="Calibri" pitchFamily="34" charset="0"/>
              </a:rPr>
              <a:t> </a:t>
            </a:r>
            <a:r>
              <a:rPr lang="en-GB" sz="2800" b="1" dirty="0" smtClean="0">
                <a:solidFill>
                  <a:srgbClr val="7030A0"/>
                </a:solidFill>
                <a:latin typeface="Calibri" pitchFamily="34" charset="0"/>
              </a:rPr>
              <a:t>with no hat, and with broken shoes, and with an old rag tied round his head</a:t>
            </a:r>
            <a:r>
              <a:rPr lang="en-GB" sz="2800" dirty="0" smtClean="0">
                <a:latin typeface="Calibri" pitchFamily="34" charset="0"/>
              </a:rPr>
              <a:t>.  </a:t>
            </a:r>
            <a:r>
              <a:rPr lang="en-GB" sz="2800" b="1" dirty="0" smtClean="0">
                <a:latin typeface="Calibri" pitchFamily="34" charset="0"/>
              </a:rPr>
              <a:t>A man </a:t>
            </a:r>
            <a:r>
              <a:rPr lang="en-GB" sz="2800" b="1" dirty="0" smtClean="0">
                <a:solidFill>
                  <a:srgbClr val="7030A0"/>
                </a:solidFill>
                <a:latin typeface="Calibri" pitchFamily="34" charset="0"/>
              </a:rPr>
              <a:t>who had been soaked in water, and smothered in mud, and lamed by stones, and cut by flints, and stung by nettles, and torn by briars; who limped and shivered</a:t>
            </a:r>
            <a:r>
              <a:rPr lang="en-GB" sz="2800" dirty="0" smtClean="0">
                <a:latin typeface="Calibri" pitchFamily="34" charset="0"/>
              </a:rPr>
              <a:t>, and </a:t>
            </a:r>
            <a:r>
              <a:rPr lang="en-GB" sz="2800" b="1" dirty="0" smtClean="0">
                <a:solidFill>
                  <a:srgbClr val="FF0000"/>
                </a:solidFill>
                <a:latin typeface="Calibri" pitchFamily="34" charset="0"/>
              </a:rPr>
              <a:t>glared and growled</a:t>
            </a:r>
            <a:r>
              <a:rPr lang="en-GB" sz="2800" dirty="0" smtClean="0">
                <a:latin typeface="Calibri" pitchFamily="34" charset="0"/>
              </a:rPr>
              <a:t>; and </a:t>
            </a:r>
            <a:r>
              <a:rPr lang="en-GB" sz="2800" b="1" dirty="0" smtClean="0">
                <a:solidFill>
                  <a:srgbClr val="7030A0"/>
                </a:solidFill>
                <a:latin typeface="Calibri" pitchFamily="34" charset="0"/>
              </a:rPr>
              <a:t>whose teeth chattered in his head </a:t>
            </a:r>
            <a:r>
              <a:rPr lang="en-GB" sz="2800" b="1" dirty="0" smtClean="0">
                <a:solidFill>
                  <a:srgbClr val="FF0000"/>
                </a:solidFill>
                <a:latin typeface="Calibri" pitchFamily="34" charset="0"/>
              </a:rPr>
              <a:t>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251520" y="260648"/>
            <a:ext cx="2952328" cy="1891283"/>
          </a:xfrm>
          <a:prstGeom prst="rect">
            <a:avLst/>
          </a:prstGeom>
        </p:spPr>
      </p:pic>
    </p:spTree>
    <p:extLst>
      <p:ext uri="{BB962C8B-B14F-4D97-AF65-F5344CB8AC3E}">
        <p14:creationId xmlns:p14="http://schemas.microsoft.com/office/powerpoint/2010/main" val="2890572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6168" y="692696"/>
            <a:ext cx="5657832" cy="1642194"/>
          </a:xfrm>
        </p:spPr>
        <p:txBody>
          <a:bodyPr>
            <a:normAutofit fontScale="90000"/>
          </a:bodyPr>
          <a:lstStyle/>
          <a:p>
            <a:r>
              <a:rPr lang="en-GB" sz="2700" b="1" u="sng" dirty="0" smtClean="0">
                <a:solidFill>
                  <a:srgbClr val="7030A0"/>
                </a:solidFill>
                <a:latin typeface="Calibri" pitchFamily="34" charset="0"/>
              </a:rPr>
              <a:t>This extended noun phrase is written in the passive voice.</a:t>
            </a:r>
            <a:r>
              <a:rPr lang="en-GB" sz="2700" dirty="0" smtClean="0">
                <a:solidFill>
                  <a:schemeClr val="tx1"/>
                </a:solidFill>
                <a:latin typeface="Calibri" pitchFamily="34" charset="0"/>
              </a:rPr>
              <a:t> Does this choice suggest that </a:t>
            </a:r>
            <a:r>
              <a:rPr lang="en-GB" sz="2700" dirty="0" err="1" smtClean="0">
                <a:solidFill>
                  <a:schemeClr val="tx1"/>
                </a:solidFill>
                <a:latin typeface="Calibri" pitchFamily="34" charset="0"/>
              </a:rPr>
              <a:t>Magwitch</a:t>
            </a:r>
            <a:r>
              <a:rPr lang="en-GB" sz="2700" dirty="0" smtClean="0">
                <a:solidFill>
                  <a:schemeClr val="tx1"/>
                </a:solidFill>
                <a:latin typeface="Calibri" pitchFamily="34" charset="0"/>
              </a:rPr>
              <a:t> is in control of his own destiny or a victim of circumstances? Is he powerful or helpless?</a:t>
            </a:r>
            <a:r>
              <a:rPr lang="en-GB" sz="2400" dirty="0" smtClean="0">
                <a:latin typeface="Calibri" pitchFamily="34" charset="0"/>
              </a:rPr>
              <a:t/>
            </a:r>
            <a:br>
              <a:rPr lang="en-GB" sz="2400" dirty="0" smtClean="0">
                <a:latin typeface="Calibri" pitchFamily="34" charset="0"/>
              </a:rPr>
            </a:br>
            <a:r>
              <a:rPr lang="en-GB" sz="2400" dirty="0" smtClean="0">
                <a:latin typeface="Calibri" pitchFamily="34" charset="0"/>
              </a:rPr>
              <a:t/>
            </a:r>
            <a:br>
              <a:rPr lang="en-GB" sz="2400" dirty="0" smtClean="0">
                <a:latin typeface="Calibri" pitchFamily="34" charset="0"/>
              </a:rPr>
            </a:br>
            <a:endParaRPr lang="en-GB" sz="2400" dirty="0">
              <a:latin typeface="Calibri" pitchFamily="34" charset="0"/>
            </a:endParaRPr>
          </a:p>
        </p:txBody>
      </p:sp>
      <p:sp>
        <p:nvSpPr>
          <p:cNvPr id="3" name="Content Placeholder 2"/>
          <p:cNvSpPr>
            <a:spLocks noGrp="1"/>
          </p:cNvSpPr>
          <p:nvPr>
            <p:ph idx="1"/>
          </p:nvPr>
        </p:nvSpPr>
        <p:spPr>
          <a:xfrm>
            <a:off x="395536" y="2348880"/>
            <a:ext cx="8064896" cy="4800600"/>
          </a:xfrm>
        </p:spPr>
        <p:txBody>
          <a:bodyPr>
            <a:normAutofit/>
          </a:bodyPr>
          <a:lstStyle/>
          <a:p>
            <a:pPr>
              <a:buNone/>
            </a:pPr>
            <a:r>
              <a:rPr lang="en-GB" sz="2800" i="1" dirty="0" smtClean="0">
                <a:latin typeface="Calibri" pitchFamily="34" charset="0"/>
              </a:rPr>
              <a:t>    </a:t>
            </a:r>
            <a:r>
              <a:rPr lang="en-GB" sz="2800" b="1" dirty="0" smtClean="0">
                <a:latin typeface="Calibri" pitchFamily="34" charset="0"/>
              </a:rPr>
              <a:t>A</a:t>
            </a:r>
            <a:r>
              <a:rPr lang="en-GB" sz="2800" b="1" dirty="0" smtClean="0">
                <a:solidFill>
                  <a:srgbClr val="FF0000"/>
                </a:solidFill>
                <a:latin typeface="Calibri" pitchFamily="34" charset="0"/>
              </a:rPr>
              <a:t> fearful </a:t>
            </a:r>
            <a:r>
              <a:rPr lang="en-GB" sz="2800" b="1" dirty="0" smtClean="0">
                <a:latin typeface="Calibri" pitchFamily="34" charset="0"/>
              </a:rPr>
              <a:t>man</a:t>
            </a:r>
            <a:r>
              <a:rPr lang="en-GB" sz="2800" dirty="0" smtClean="0">
                <a:latin typeface="Calibri" pitchFamily="34" charset="0"/>
              </a:rPr>
              <a:t>, </a:t>
            </a:r>
            <a:r>
              <a:rPr lang="en-GB" sz="2800" b="1" dirty="0" smtClean="0">
                <a:solidFill>
                  <a:srgbClr val="FF0000"/>
                </a:solidFill>
                <a:latin typeface="Calibri" pitchFamily="34" charset="0"/>
              </a:rPr>
              <a:t>all in coarse grey, with a great iron on his leg</a:t>
            </a:r>
            <a:r>
              <a:rPr lang="en-GB" sz="2800" dirty="0" smtClean="0">
                <a:latin typeface="Calibri" pitchFamily="34" charset="0"/>
              </a:rPr>
              <a:t>.  </a:t>
            </a:r>
            <a:r>
              <a:rPr lang="en-GB" sz="2800" b="1" dirty="0" smtClean="0">
                <a:latin typeface="Calibri" pitchFamily="34" charset="0"/>
              </a:rPr>
              <a:t>A</a:t>
            </a:r>
            <a:r>
              <a:rPr lang="en-GB" sz="2800" dirty="0" smtClean="0">
                <a:latin typeface="Calibri" pitchFamily="34" charset="0"/>
              </a:rPr>
              <a:t> </a:t>
            </a:r>
            <a:r>
              <a:rPr lang="en-GB" sz="2800" b="1" dirty="0" smtClean="0">
                <a:latin typeface="Calibri" pitchFamily="34" charset="0"/>
              </a:rPr>
              <a:t>man</a:t>
            </a:r>
            <a:r>
              <a:rPr lang="en-GB" sz="2800" dirty="0" smtClean="0">
                <a:latin typeface="Calibri" pitchFamily="34" charset="0"/>
              </a:rPr>
              <a:t> </a:t>
            </a:r>
            <a:r>
              <a:rPr lang="en-GB" sz="2800" b="1" dirty="0" smtClean="0">
                <a:solidFill>
                  <a:srgbClr val="7030A0"/>
                </a:solidFill>
                <a:latin typeface="Calibri" pitchFamily="34" charset="0"/>
              </a:rPr>
              <a:t>with no hat, and with broken shoes, and with an old rag tied round his head</a:t>
            </a:r>
            <a:r>
              <a:rPr lang="en-GB" sz="2800" dirty="0" smtClean="0">
                <a:latin typeface="Calibri" pitchFamily="34" charset="0"/>
              </a:rPr>
              <a:t>.  </a:t>
            </a:r>
            <a:r>
              <a:rPr lang="en-GB" sz="2800" b="1" dirty="0" smtClean="0">
                <a:latin typeface="Calibri" pitchFamily="34" charset="0"/>
              </a:rPr>
              <a:t>A man </a:t>
            </a:r>
            <a:r>
              <a:rPr lang="en-GB" sz="2800" b="1" u="sng" dirty="0" smtClean="0">
                <a:solidFill>
                  <a:srgbClr val="7030A0"/>
                </a:solidFill>
                <a:latin typeface="Calibri" pitchFamily="34" charset="0"/>
              </a:rPr>
              <a:t>who had been soaked in water, and smothered in mud, and lamed by stones, and cut by flints, and stung by nettles, and torn by briars</a:t>
            </a:r>
            <a:r>
              <a:rPr lang="en-GB" sz="2800" b="1" dirty="0" smtClean="0">
                <a:solidFill>
                  <a:srgbClr val="7030A0"/>
                </a:solidFill>
                <a:latin typeface="Calibri" pitchFamily="34" charset="0"/>
              </a:rPr>
              <a:t>; who limped and shivered</a:t>
            </a:r>
            <a:r>
              <a:rPr lang="en-GB" sz="2800" dirty="0" smtClean="0">
                <a:latin typeface="Calibri" pitchFamily="34" charset="0"/>
              </a:rPr>
              <a:t>, and </a:t>
            </a:r>
            <a:r>
              <a:rPr lang="en-GB" sz="2800" b="1" dirty="0" smtClean="0">
                <a:solidFill>
                  <a:srgbClr val="FF0000"/>
                </a:solidFill>
                <a:latin typeface="Calibri" pitchFamily="34" charset="0"/>
              </a:rPr>
              <a:t>glared and growled</a:t>
            </a:r>
            <a:r>
              <a:rPr lang="en-GB" sz="2800" dirty="0" smtClean="0">
                <a:latin typeface="Calibri" pitchFamily="34" charset="0"/>
              </a:rPr>
              <a:t>; and </a:t>
            </a:r>
            <a:r>
              <a:rPr lang="en-GB" sz="2800" b="1" dirty="0" smtClean="0">
                <a:solidFill>
                  <a:srgbClr val="7030A0"/>
                </a:solidFill>
                <a:latin typeface="Calibri" pitchFamily="34" charset="0"/>
              </a:rPr>
              <a:t>whose teeth chattered in his head </a:t>
            </a:r>
            <a:r>
              <a:rPr lang="en-GB" sz="2800" b="1" dirty="0" smtClean="0">
                <a:solidFill>
                  <a:srgbClr val="FF0000"/>
                </a:solidFill>
                <a:latin typeface="Calibri" pitchFamily="34" charset="0"/>
              </a:rPr>
              <a:t>as he seized me by the chin.</a:t>
            </a:r>
          </a:p>
          <a:p>
            <a:endParaRPr lang="en-GB" dirty="0"/>
          </a:p>
        </p:txBody>
      </p:sp>
      <p:pic>
        <p:nvPicPr>
          <p:cNvPr id="5" name="Picture 4" descr="images.jpg"/>
          <p:cNvPicPr>
            <a:picLocks noChangeAspect="1"/>
          </p:cNvPicPr>
          <p:nvPr/>
        </p:nvPicPr>
        <p:blipFill>
          <a:blip r:embed="rId3" cstate="print"/>
          <a:stretch>
            <a:fillRect/>
          </a:stretch>
        </p:blipFill>
        <p:spPr>
          <a:xfrm>
            <a:off x="251520" y="260648"/>
            <a:ext cx="2952328" cy="1891283"/>
          </a:xfrm>
          <a:prstGeom prst="rect">
            <a:avLst/>
          </a:prstGeom>
        </p:spPr>
      </p:pic>
    </p:spTree>
    <p:extLst>
      <p:ext uri="{BB962C8B-B14F-4D97-AF65-F5344CB8AC3E}">
        <p14:creationId xmlns:p14="http://schemas.microsoft.com/office/powerpoint/2010/main" val="1576038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92679"/>
            <a:ext cx="8229600" cy="1371600"/>
          </a:xfrm>
        </p:spPr>
        <p:txBody>
          <a:bodyPr>
            <a:normAutofit/>
          </a:bodyPr>
          <a:lstStyle/>
          <a:p>
            <a:r>
              <a:rPr lang="en-GB" sz="3600" dirty="0" smtClean="0">
                <a:latin typeface="Calibri" pitchFamily="34" charset="0"/>
                <a:cs typeface="Calibri" pitchFamily="34" charset="0"/>
              </a:rPr>
              <a:t>Verbalising effects - have a go!</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179512" y="1844824"/>
            <a:ext cx="8784976" cy="4696544"/>
          </a:xfrm>
        </p:spPr>
        <p:txBody>
          <a:bodyPr>
            <a:normAutofit fontScale="92500"/>
          </a:bodyPr>
          <a:lstStyle/>
          <a:p>
            <a:pPr marL="0" indent="0">
              <a:lnSpc>
                <a:spcPts val="2400"/>
              </a:lnSpc>
              <a:spcBef>
                <a:spcPts val="0"/>
              </a:spcBef>
              <a:buNone/>
            </a:pPr>
            <a:r>
              <a:rPr lang="en-GB" sz="2400" dirty="0">
                <a:solidFill>
                  <a:srgbClr val="FF0000"/>
                </a:solidFill>
                <a:latin typeface="Calibri" pitchFamily="34" charset="0"/>
                <a:cs typeface="Calibri" pitchFamily="34" charset="0"/>
              </a:rPr>
              <a:t>Late one evening, in a cave of soft mosses high in the mountains </a:t>
            </a:r>
            <a:r>
              <a:rPr lang="en-GB" sz="2400" dirty="0" smtClean="0">
                <a:solidFill>
                  <a:srgbClr val="FF0000"/>
                </a:solidFill>
                <a:latin typeface="Calibri" pitchFamily="34" charset="0"/>
                <a:cs typeface="Calibri" pitchFamily="34" charset="0"/>
              </a:rPr>
              <a:t>where </a:t>
            </a:r>
            <a:r>
              <a:rPr lang="en-GB" sz="2400" dirty="0">
                <a:solidFill>
                  <a:srgbClr val="FF0000"/>
                </a:solidFill>
                <a:latin typeface="Calibri" pitchFamily="34" charset="0"/>
                <a:cs typeface="Calibri" pitchFamily="34" charset="0"/>
              </a:rPr>
              <a:t>the air was thin and stars sparkled in sky and snow</a:t>
            </a:r>
            <a:r>
              <a:rPr lang="en-GB" sz="2400" dirty="0">
                <a:latin typeface="Calibri" pitchFamily="34" charset="0"/>
                <a:cs typeface="Calibri" pitchFamily="34" charset="0"/>
              </a:rPr>
              <a:t>, the Child took the great leopard’s head in her hands.</a:t>
            </a:r>
            <a:br>
              <a:rPr lang="en-GB" sz="2400" dirty="0">
                <a:latin typeface="Calibri" pitchFamily="34" charset="0"/>
                <a:cs typeface="Calibri" pitchFamily="34" charset="0"/>
              </a:rPr>
            </a:br>
            <a:endParaRPr lang="en-GB" sz="2400" dirty="0" smtClean="0">
              <a:latin typeface="Calibri" pitchFamily="34" charset="0"/>
              <a:cs typeface="Calibri" pitchFamily="34" charset="0"/>
            </a:endParaRPr>
          </a:p>
          <a:p>
            <a:pPr marL="0" indent="0">
              <a:lnSpc>
                <a:spcPts val="2400"/>
              </a:lnSpc>
              <a:spcBef>
                <a:spcPts val="0"/>
              </a:spcBef>
              <a:buNone/>
            </a:pPr>
            <a:r>
              <a:rPr lang="en-GB" sz="2400" dirty="0" smtClean="0">
                <a:latin typeface="Calibri" pitchFamily="34" charset="0"/>
                <a:cs typeface="Calibri" pitchFamily="34" charset="0"/>
              </a:rPr>
              <a:t>The </a:t>
            </a:r>
            <a:r>
              <a:rPr lang="en-GB" sz="2400" dirty="0">
                <a:latin typeface="Calibri" pitchFamily="34" charset="0"/>
                <a:cs typeface="Calibri" pitchFamily="34" charset="0"/>
              </a:rPr>
              <a:t>Snow Leopard licked the Child’s cold face, rough cat tongue against soft skin, purring her final spirit song. And as she licked, Child became Leopard, thick-furred and wild-eyed, mottled like shadows, spirit cat.</a:t>
            </a:r>
            <a:br>
              <a:rPr lang="en-GB" sz="2400" dirty="0">
                <a:latin typeface="Calibri" pitchFamily="34" charset="0"/>
                <a:cs typeface="Calibri" pitchFamily="34" charset="0"/>
              </a:rPr>
            </a:br>
            <a:r>
              <a:rPr lang="en-GB" sz="2400" dirty="0">
                <a:latin typeface="Calibri" pitchFamily="34" charset="0"/>
                <a:cs typeface="Calibri" pitchFamily="34" charset="0"/>
              </a:rPr>
              <a:t/>
            </a:r>
            <a:br>
              <a:rPr lang="en-GB" sz="2400" dirty="0">
                <a:latin typeface="Calibri" pitchFamily="34" charset="0"/>
                <a:cs typeface="Calibri" pitchFamily="34" charset="0"/>
              </a:rPr>
            </a:br>
            <a:r>
              <a:rPr lang="en-GB" sz="2400" dirty="0">
                <a:latin typeface="Calibri" pitchFamily="34" charset="0"/>
                <a:cs typeface="Calibri" pitchFamily="34" charset="0"/>
              </a:rPr>
              <a:t>As the old Leopard finished her song she leapt from the mountain into the star-filled sky, her dappled coat blending with the stars of the Milky Way, and her song changed to a whisper of starlight.</a:t>
            </a:r>
            <a:br>
              <a:rPr lang="en-GB" sz="2400" dirty="0">
                <a:latin typeface="Calibri" pitchFamily="34" charset="0"/>
                <a:cs typeface="Calibri" pitchFamily="34" charset="0"/>
              </a:rPr>
            </a:br>
            <a:r>
              <a:rPr lang="en-GB" sz="2400" dirty="0">
                <a:latin typeface="Calibri" pitchFamily="34" charset="0"/>
                <a:cs typeface="Calibri" pitchFamily="34" charset="0"/>
              </a:rPr>
              <a:t/>
            </a:r>
            <a:br>
              <a:rPr lang="en-GB" sz="2400" dirty="0">
                <a:latin typeface="Calibri" pitchFamily="34" charset="0"/>
                <a:cs typeface="Calibri" pitchFamily="34" charset="0"/>
              </a:rPr>
            </a:br>
            <a:r>
              <a:rPr lang="en-GB" sz="2400" dirty="0">
                <a:latin typeface="Calibri" pitchFamily="34" charset="0"/>
                <a:cs typeface="Calibri" pitchFamily="34" charset="0"/>
              </a:rPr>
              <a:t>And back in the mountains, the young Snow Leopard </a:t>
            </a:r>
            <a:r>
              <a:rPr lang="en-GB" sz="2400" dirty="0">
                <a:solidFill>
                  <a:srgbClr val="FF0000"/>
                </a:solidFill>
                <a:latin typeface="Calibri" pitchFamily="34" charset="0"/>
                <a:cs typeface="Calibri" pitchFamily="34" charset="0"/>
              </a:rPr>
              <a:t>looked</a:t>
            </a:r>
            <a:r>
              <a:rPr lang="en-GB" sz="2400" dirty="0">
                <a:latin typeface="Calibri" pitchFamily="34" charset="0"/>
                <a:cs typeface="Calibri" pitchFamily="34" charset="0"/>
              </a:rPr>
              <a:t> up at the stars </a:t>
            </a:r>
            <a:r>
              <a:rPr lang="en-GB" sz="2400" dirty="0" smtClean="0">
                <a:latin typeface="Calibri" pitchFamily="34" charset="0"/>
                <a:cs typeface="Calibri" pitchFamily="34" charset="0"/>
              </a:rPr>
              <a:t>mirrored </a:t>
            </a:r>
            <a:r>
              <a:rPr lang="en-GB" sz="2400" dirty="0">
                <a:latin typeface="Calibri" pitchFamily="34" charset="0"/>
                <a:cs typeface="Calibri" pitchFamily="34" charset="0"/>
              </a:rPr>
              <a:t>in her blue cat’s eyes</a:t>
            </a:r>
            <a:r>
              <a:rPr lang="en-GB" sz="2400" dirty="0">
                <a:solidFill>
                  <a:srgbClr val="FF0000"/>
                </a:solidFill>
                <a:latin typeface="Calibri" pitchFamily="34" charset="0"/>
                <a:cs typeface="Calibri" pitchFamily="34" charset="0"/>
              </a:rPr>
              <a:t>, heard</a:t>
            </a:r>
            <a:r>
              <a:rPr lang="en-GB" sz="2400" dirty="0">
                <a:latin typeface="Calibri" pitchFamily="34" charset="0"/>
                <a:cs typeface="Calibri" pitchFamily="34" charset="0"/>
              </a:rPr>
              <a:t> the whisper </a:t>
            </a:r>
            <a:r>
              <a:rPr lang="en-GB" sz="2400" dirty="0">
                <a:solidFill>
                  <a:srgbClr val="FF0000"/>
                </a:solidFill>
                <a:latin typeface="Calibri" pitchFamily="34" charset="0"/>
                <a:cs typeface="Calibri" pitchFamily="34" charset="0"/>
              </a:rPr>
              <a:t>– and began</a:t>
            </a:r>
            <a:r>
              <a:rPr lang="en-GB" sz="2400" dirty="0">
                <a:latin typeface="Calibri" pitchFamily="34" charset="0"/>
                <a:cs typeface="Calibri" pitchFamily="34" charset="0"/>
              </a:rPr>
              <a:t> a new song</a:t>
            </a:r>
            <a:r>
              <a:rPr lang="en-GB" sz="2400" dirty="0" smtClean="0">
                <a:latin typeface="Calibri" pitchFamily="34" charset="0"/>
                <a:cs typeface="Calibri" pitchFamily="34" charset="0"/>
              </a:rPr>
              <a:t>.</a:t>
            </a:r>
          </a:p>
          <a:p>
            <a:pPr marL="0" indent="0">
              <a:lnSpc>
                <a:spcPts val="2400"/>
              </a:lnSpc>
              <a:spcBef>
                <a:spcPts val="0"/>
              </a:spcBef>
              <a:buNone/>
            </a:pPr>
            <a:endParaRPr lang="en-GB" sz="2400" dirty="0" smtClean="0">
              <a:latin typeface="Calibri" pitchFamily="34" charset="0"/>
              <a:cs typeface="Calibri" pitchFamily="34"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285" r="16359"/>
          <a:stretch/>
        </p:blipFill>
        <p:spPr>
          <a:xfrm>
            <a:off x="7697738" y="0"/>
            <a:ext cx="1440160" cy="1628800"/>
          </a:xfrm>
          <a:prstGeom prst="rect">
            <a:avLst/>
          </a:prstGeom>
        </p:spPr>
      </p:pic>
      <p:sp>
        <p:nvSpPr>
          <p:cNvPr id="6" name="TextBox 5"/>
          <p:cNvSpPr txBox="1"/>
          <p:nvPr/>
        </p:nvSpPr>
        <p:spPr>
          <a:xfrm>
            <a:off x="4427984" y="15240"/>
            <a:ext cx="4176464" cy="369332"/>
          </a:xfrm>
          <a:prstGeom prst="rect">
            <a:avLst/>
          </a:prstGeom>
          <a:noFill/>
        </p:spPr>
        <p:txBody>
          <a:bodyPr wrap="square" rtlCol="0">
            <a:spAutoFit/>
          </a:bodyPr>
          <a:lstStyle/>
          <a:p>
            <a:r>
              <a:rPr lang="en-GB" dirty="0" smtClean="0">
                <a:latin typeface="Calibri" pitchFamily="34" charset="0"/>
                <a:cs typeface="Calibri" pitchFamily="34" charset="0"/>
              </a:rPr>
              <a:t>The Snow Leopard, Jackie Morris</a:t>
            </a:r>
            <a:endParaRPr lang="en-GB" dirty="0">
              <a:latin typeface="Calibri" pitchFamily="34" charset="0"/>
              <a:cs typeface="Calibri" pitchFamily="34" charset="0"/>
            </a:endParaRPr>
          </a:p>
        </p:txBody>
      </p:sp>
    </p:spTree>
    <p:extLst>
      <p:ext uri="{BB962C8B-B14F-4D97-AF65-F5344CB8AC3E}">
        <p14:creationId xmlns:p14="http://schemas.microsoft.com/office/powerpoint/2010/main" val="1469045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alibri" pitchFamily="34" charset="0"/>
                <a:cs typeface="Calibri" pitchFamily="34" charset="0"/>
              </a:rPr>
              <a:t>Generating talk through writing</a:t>
            </a:r>
            <a:endParaRPr lang="en-GB" sz="4000" dirty="0">
              <a:latin typeface="Calibri" pitchFamily="34" charset="0"/>
              <a:cs typeface="Calibri" pitchFamily="34" charset="0"/>
            </a:endParaRPr>
          </a:p>
        </p:txBody>
      </p:sp>
      <p:sp>
        <p:nvSpPr>
          <p:cNvPr id="3" name="Slide Number Placeholder 2"/>
          <p:cNvSpPr>
            <a:spLocks noGrp="1"/>
          </p:cNvSpPr>
          <p:nvPr>
            <p:ph type="sldNum" sz="quarter" idx="12"/>
          </p:nvPr>
        </p:nvSpPr>
        <p:spPr/>
        <p:txBody>
          <a:bodyPr>
            <a:normAutofit fontScale="85000" lnSpcReduction="20000"/>
          </a:bodyPr>
          <a:lstStyle/>
          <a:p>
            <a:fld id="{E4781BEE-7FE8-412D-AB7C-04059E61190C}" type="slidenum">
              <a:rPr lang="en-GB" smtClean="0"/>
              <a:pPr/>
              <a:t>23</a:t>
            </a:fld>
            <a:endParaRPr lang="en-GB"/>
          </a:p>
        </p:txBody>
      </p:sp>
      <p:sp>
        <p:nvSpPr>
          <p:cNvPr id="4" name="Content Placeholder 3"/>
          <p:cNvSpPr>
            <a:spLocks noGrp="1"/>
          </p:cNvSpPr>
          <p:nvPr>
            <p:ph sz="quarter" idx="1"/>
          </p:nvPr>
        </p:nvSpPr>
        <p:spPr/>
        <p:txBody>
          <a:bodyPr>
            <a:normAutofit/>
          </a:bodyPr>
          <a:lstStyle/>
          <a:p>
            <a:pPr>
              <a:buFont typeface="Wingdings" pitchFamily="2" charset="2"/>
              <a:buChar char="q"/>
            </a:pPr>
            <a:r>
              <a:rPr lang="en-GB" sz="2400" dirty="0" smtClean="0">
                <a:latin typeface="Calibri" pitchFamily="34" charset="0"/>
                <a:cs typeface="Calibri" pitchFamily="34" charset="0"/>
              </a:rPr>
              <a:t>Grammar </a:t>
            </a:r>
            <a:r>
              <a:rPr lang="en-GB" sz="2400" dirty="0">
                <a:latin typeface="Calibri" pitchFamily="34" charset="0"/>
                <a:cs typeface="Calibri" pitchFamily="34" charset="0"/>
              </a:rPr>
              <a:t>talk </a:t>
            </a:r>
            <a:r>
              <a:rPr lang="en-GB" sz="2400" u="sng" dirty="0">
                <a:latin typeface="Calibri" pitchFamily="34" charset="0"/>
                <a:cs typeface="Calibri" pitchFamily="34" charset="0"/>
              </a:rPr>
              <a:t>after</a:t>
            </a:r>
            <a:r>
              <a:rPr lang="en-GB" sz="2400" dirty="0">
                <a:latin typeface="Calibri" pitchFamily="34" charset="0"/>
                <a:cs typeface="Calibri" pitchFamily="34" charset="0"/>
              </a:rPr>
              <a:t> writing can be more focused than talk before </a:t>
            </a:r>
            <a:r>
              <a:rPr lang="en-GB" sz="2400" dirty="0" smtClean="0">
                <a:latin typeface="Calibri" pitchFamily="34" charset="0"/>
                <a:cs typeface="Calibri" pitchFamily="34" charset="0"/>
              </a:rPr>
              <a:t>writing</a:t>
            </a:r>
          </a:p>
          <a:p>
            <a:pPr>
              <a:buFont typeface="Wingdings" pitchFamily="2" charset="2"/>
              <a:buChar char="q"/>
            </a:pPr>
            <a:r>
              <a:rPr lang="en-GB" sz="2400" dirty="0" smtClean="0">
                <a:latin typeface="Calibri" pitchFamily="34" charset="0"/>
                <a:cs typeface="Calibri" pitchFamily="34" charset="0"/>
              </a:rPr>
              <a:t>The slides that follow illustrate:</a:t>
            </a:r>
          </a:p>
          <a:p>
            <a:pPr lvl="1">
              <a:buFont typeface="Wingdings" pitchFamily="2" charset="2"/>
              <a:buChar char="q"/>
            </a:pPr>
            <a:r>
              <a:rPr lang="en-GB" sz="2100" dirty="0" smtClean="0">
                <a:latin typeface="Calibri" pitchFamily="34" charset="0"/>
                <a:cs typeface="Calibri" pitchFamily="34" charset="0"/>
              </a:rPr>
              <a:t>writing tasks that are designed to </a:t>
            </a:r>
            <a:r>
              <a:rPr lang="en-US" altLang="en-US" sz="2100" dirty="0" smtClean="0">
                <a:latin typeface="Calibri" pitchFamily="34" charset="0"/>
                <a:cs typeface="Calibri" pitchFamily="34" charset="0"/>
              </a:rPr>
              <a:t>generate open-ended talk about language choices in an accessible way</a:t>
            </a:r>
          </a:p>
          <a:p>
            <a:pPr lvl="1">
              <a:buFont typeface="Wingdings" pitchFamily="2" charset="2"/>
              <a:buChar char="q"/>
            </a:pPr>
            <a:r>
              <a:rPr lang="en-US" altLang="en-US" sz="2100" dirty="0">
                <a:latin typeface="Calibri" pitchFamily="34" charset="0"/>
                <a:cs typeface="Calibri" pitchFamily="34" charset="0"/>
              </a:rPr>
              <a:t>t</a:t>
            </a:r>
            <a:r>
              <a:rPr lang="en-US" altLang="en-US" sz="2100" dirty="0" smtClean="0">
                <a:latin typeface="Calibri" pitchFamily="34" charset="0"/>
                <a:cs typeface="Calibri" pitchFamily="34" charset="0"/>
              </a:rPr>
              <a:t>he power of concrete examples rather than abstract explanations for teaching grammatical structures </a:t>
            </a:r>
          </a:p>
        </p:txBody>
      </p:sp>
    </p:spTree>
    <p:extLst>
      <p:ext uri="{BB962C8B-B14F-4D97-AF65-F5344CB8AC3E}">
        <p14:creationId xmlns:p14="http://schemas.microsoft.com/office/powerpoint/2010/main" val="1207355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2" y="222322"/>
            <a:ext cx="8524875" cy="646331"/>
          </a:xfrm>
          <a:prstGeom prst="rect">
            <a:avLst/>
          </a:prstGeom>
          <a:noFill/>
        </p:spPr>
        <p:txBody>
          <a:bodyPr>
            <a:spAutoFit/>
          </a:bodyPr>
          <a:lstStyle/>
          <a:p>
            <a:pPr fontAlgn="auto">
              <a:spcBef>
                <a:spcPts val="0"/>
              </a:spcBef>
              <a:spcAft>
                <a:spcPts val="0"/>
              </a:spcAft>
              <a:defRPr/>
            </a:pPr>
            <a:r>
              <a:rPr lang="en-GB" dirty="0">
                <a:latin typeface="Calibri" pitchFamily="34" charset="0"/>
                <a:cs typeface="Calibri" pitchFamily="34" charset="0"/>
              </a:rPr>
              <a:t>Look at the photographs of Earth as seen from space and read the astronauts’ descriptions. </a:t>
            </a:r>
            <a:r>
              <a:rPr lang="en-GB" altLang="ja-JP" dirty="0" smtClean="0">
                <a:latin typeface="Calibri" pitchFamily="34" charset="0"/>
                <a:ea typeface="MS Mincho" pitchFamily="49" charset="-128"/>
                <a:cs typeface="Calibri" pitchFamily="34" charset="0"/>
              </a:rPr>
              <a:t> </a:t>
            </a:r>
            <a:r>
              <a:rPr lang="en-GB" altLang="ja-JP" dirty="0">
                <a:latin typeface="Calibri" pitchFamily="34" charset="0"/>
                <a:ea typeface="MS Mincho" pitchFamily="49" charset="-128"/>
                <a:cs typeface="Calibri" pitchFamily="34" charset="0"/>
              </a:rPr>
              <a:t>Which description paints the best picture for you? Explain your choice.</a:t>
            </a:r>
            <a:endParaRPr lang="en-GB" dirty="0">
              <a:latin typeface="Calibri" pitchFamily="34" charset="0"/>
              <a:cs typeface="Calibri" pitchFamily="34" charset="0"/>
            </a:endParaRPr>
          </a:p>
        </p:txBody>
      </p:sp>
      <p:pic>
        <p:nvPicPr>
          <p:cNvPr id="41987" name="Content Placeholder 3" descr="earth-from-space-1.jpg"/>
          <p:cNvPicPr>
            <a:picLocks noChangeAspect="1"/>
          </p:cNvPicPr>
          <p:nvPr/>
        </p:nvPicPr>
        <p:blipFill>
          <a:blip r:embed="rId3" cstate="print"/>
          <a:srcRect/>
          <a:stretch>
            <a:fillRect/>
          </a:stretch>
        </p:blipFill>
        <p:spPr bwMode="auto">
          <a:xfrm>
            <a:off x="358142" y="930563"/>
            <a:ext cx="4033838" cy="2376488"/>
          </a:xfrm>
          <a:prstGeom prst="rect">
            <a:avLst/>
          </a:prstGeom>
          <a:noFill/>
          <a:ln w="9525">
            <a:no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132513397"/>
              </p:ext>
            </p:extLst>
          </p:nvPr>
        </p:nvGraphicFramePr>
        <p:xfrm>
          <a:off x="503548" y="3450701"/>
          <a:ext cx="7992888" cy="2486713"/>
        </p:xfrm>
        <a:graphic>
          <a:graphicData uri="http://schemas.openxmlformats.org/drawingml/2006/table">
            <a:tbl>
              <a:tblPr/>
              <a:tblGrid>
                <a:gridCol w="678642"/>
                <a:gridCol w="7314246"/>
              </a:tblGrid>
              <a:tr h="657913">
                <a:tc>
                  <a:txBody>
                    <a:bodyPr/>
                    <a:lstStyle/>
                    <a:p>
                      <a:pPr>
                        <a:spcAft>
                          <a:spcPts val="0"/>
                        </a:spcAft>
                      </a:pPr>
                      <a:r>
                        <a:rPr lang="en-GB" sz="1600" dirty="0">
                          <a:latin typeface="Calibri" pitchFamily="34" charset="0"/>
                          <a:ea typeface="MS Mincho"/>
                          <a:cs typeface="Times New Roman"/>
                        </a:rPr>
                        <a:t>A</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Earth: a small, bubbly balloon hanging delicately in the nothingness of space. (Alfred Worden)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a:spcAft>
                          <a:spcPts val="0"/>
                        </a:spcAft>
                      </a:pPr>
                      <a:r>
                        <a:rPr lang="en-GB" sz="1600">
                          <a:latin typeface="Calibri" pitchFamily="34" charset="0"/>
                          <a:ea typeface="MS Mincho"/>
                          <a:cs typeface="Times New Roman"/>
                        </a:rPr>
                        <a:t>B</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...the size of a marble, the most beautiful you can imagine. That beautiful, warm, living </a:t>
                      </a:r>
                      <a:r>
                        <a:rPr lang="en-GB" sz="2000" dirty="0" smtClean="0">
                          <a:latin typeface="Calibri" pitchFamily="34" charset="0"/>
                          <a:ea typeface="MS Mincho"/>
                          <a:cs typeface="Times New Roman"/>
                        </a:rPr>
                        <a:t>object</a:t>
                      </a:r>
                      <a:r>
                        <a:rPr lang="en-GB" sz="2000" baseline="0" dirty="0" smtClean="0">
                          <a:latin typeface="Calibri" pitchFamily="34" charset="0"/>
                          <a:ea typeface="MS Mincho"/>
                          <a:cs typeface="Times New Roman"/>
                        </a:rPr>
                        <a:t> </a:t>
                      </a:r>
                      <a:r>
                        <a:rPr lang="en-GB" sz="2000" dirty="0" smtClean="0">
                          <a:latin typeface="Calibri" pitchFamily="34" charset="0"/>
                          <a:ea typeface="MS Mincho"/>
                          <a:cs typeface="Times New Roman"/>
                        </a:rPr>
                        <a:t>looked </a:t>
                      </a:r>
                      <a:r>
                        <a:rPr lang="en-GB" sz="2000" dirty="0">
                          <a:latin typeface="Calibri" pitchFamily="34" charset="0"/>
                          <a:ea typeface="MS Mincho"/>
                          <a:cs typeface="Times New Roman"/>
                        </a:rPr>
                        <a:t>so fragile, so delicate, that if you touched it with a finger it would crumble and fall apart. (James Irwin)</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0">
                <a:tc>
                  <a:txBody>
                    <a:bodyPr/>
                    <a:lstStyle/>
                    <a:p>
                      <a:pPr>
                        <a:spcAft>
                          <a:spcPts val="0"/>
                        </a:spcAft>
                      </a:pPr>
                      <a:r>
                        <a:rPr lang="en-GB" sz="1600">
                          <a:latin typeface="Calibri" pitchFamily="34" charset="0"/>
                          <a:ea typeface="MS Mincho"/>
                          <a:cs typeface="Times New Roman"/>
                        </a:rPr>
                        <a:t>C</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2000" dirty="0">
                          <a:latin typeface="Calibri" pitchFamily="34" charset="0"/>
                          <a:ea typeface="MS Mincho"/>
                          <a:cs typeface="Times New Roman"/>
                        </a:rPr>
                        <a:t>...a sparkling blue and white jewel, a light, delicate sky-blue sphere laced with slowly swirling veils of white, rising gradually like a small pearl in a thick sea of black mystery. (Edgar Mitchell)   </a:t>
                      </a:r>
                    </a:p>
                  </a:txBody>
                  <a:tcPr marL="68586" marR="68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2002" name="Content Placeholder 3" descr="bluedot.jpg"/>
          <p:cNvPicPr>
            <a:picLocks noChangeAspect="1"/>
          </p:cNvPicPr>
          <p:nvPr/>
        </p:nvPicPr>
        <p:blipFill>
          <a:blip r:embed="rId4" cstate="print"/>
          <a:srcRect/>
          <a:stretch>
            <a:fillRect/>
          </a:stretch>
        </p:blipFill>
        <p:spPr bwMode="auto">
          <a:xfrm>
            <a:off x="4716016" y="930563"/>
            <a:ext cx="3887788" cy="2376488"/>
          </a:xfrm>
          <a:prstGeom prst="rect">
            <a:avLst/>
          </a:prstGeom>
          <a:noFill/>
          <a:ln w="9525">
            <a:noFill/>
            <a:miter lim="800000"/>
            <a:headEnd/>
            <a:tailEnd/>
          </a:ln>
        </p:spPr>
      </p:pic>
      <p:sp>
        <p:nvSpPr>
          <p:cNvPr id="7" name="TextBox 6"/>
          <p:cNvSpPr txBox="1"/>
          <p:nvPr/>
        </p:nvSpPr>
        <p:spPr>
          <a:xfrm>
            <a:off x="107504" y="5931309"/>
            <a:ext cx="8784976" cy="923330"/>
          </a:xfrm>
          <a:prstGeom prst="rect">
            <a:avLst/>
          </a:prstGeom>
          <a:noFill/>
        </p:spPr>
        <p:txBody>
          <a:bodyPr wrap="square" rtlCol="0">
            <a:spAutoFit/>
          </a:bodyPr>
          <a:lstStyle/>
          <a:p>
            <a:pPr algn="ctr"/>
            <a:r>
              <a:rPr lang="en-GB" b="1" dirty="0" smtClean="0">
                <a:latin typeface="Calibri" pitchFamily="34" charset="0"/>
                <a:cs typeface="Calibri" pitchFamily="34" charset="0"/>
              </a:rPr>
              <a:t>TASK in pairs: Invent your own description of earth from space. You can use any of the words or sentence structures from the examples above. Share your writing with another pair and explore what is similar and what is different</a:t>
            </a:r>
            <a:r>
              <a:rPr lang="en-GB" b="1" dirty="0">
                <a:latin typeface="Calibri" pitchFamily="34" charset="0"/>
                <a:cs typeface="Calibri" pitchFamily="34" charset="0"/>
              </a:rPr>
              <a:t> </a:t>
            </a:r>
            <a:r>
              <a:rPr lang="en-GB" b="1" dirty="0" smtClean="0">
                <a:latin typeface="Calibri" pitchFamily="34" charset="0"/>
                <a:cs typeface="Calibri" pitchFamily="34" charset="0"/>
              </a:rPr>
              <a:t>about your language choices.</a:t>
            </a:r>
            <a:endParaRPr lang="en-GB" b="1" dirty="0">
              <a:latin typeface="Calibri" pitchFamily="34" charset="0"/>
              <a:cs typeface="Calibri" pitchFamily="34" charset="0"/>
            </a:endParaRPr>
          </a:p>
        </p:txBody>
      </p:sp>
    </p:spTree>
    <p:extLst>
      <p:ext uri="{BB962C8B-B14F-4D97-AF65-F5344CB8AC3E}">
        <p14:creationId xmlns:p14="http://schemas.microsoft.com/office/powerpoint/2010/main" val="402918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42096" cy="648072"/>
          </a:xfrm>
        </p:spPr>
        <p:txBody>
          <a:bodyPr>
            <a:noAutofit/>
          </a:bodyPr>
          <a:lstStyle/>
          <a:p>
            <a:r>
              <a:rPr lang="en-GB" sz="3600" dirty="0" smtClean="0">
                <a:latin typeface="Calibri" pitchFamily="34" charset="0"/>
                <a:cs typeface="Calibri" pitchFamily="34" charset="0"/>
              </a:rPr>
              <a:t>The potential of examples</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251520" y="1628800"/>
            <a:ext cx="8784976" cy="4896544"/>
          </a:xfrm>
        </p:spPr>
        <p:txBody>
          <a:bodyPr>
            <a:noAutofit/>
          </a:bodyPr>
          <a:lstStyle/>
          <a:p>
            <a:pPr>
              <a:buSzPct val="75000"/>
              <a:buFont typeface="Wingdings" pitchFamily="2" charset="2"/>
              <a:buChar char="q"/>
            </a:pPr>
            <a:r>
              <a:rPr lang="en-GB" sz="2000" dirty="0" smtClean="0">
                <a:latin typeface="Calibri" pitchFamily="34" charset="0"/>
                <a:cs typeface="Calibri" pitchFamily="34" charset="0"/>
              </a:rPr>
              <a:t>We learn naturally through seeing things in context: most of our vocabulary is learned by encountering new words in our reading and we don’t look up their definitions – we learn by repeatedly meeting that word in different contexts.</a:t>
            </a:r>
          </a:p>
          <a:p>
            <a:pPr>
              <a:buSzPct val="75000"/>
              <a:buFont typeface="Wingdings" pitchFamily="2" charset="2"/>
              <a:buChar char="q"/>
            </a:pPr>
            <a:r>
              <a:rPr lang="en-GB" sz="2000" dirty="0" smtClean="0">
                <a:latin typeface="Calibri" pitchFamily="34" charset="0"/>
                <a:cs typeface="Calibri" pitchFamily="34" charset="0"/>
              </a:rPr>
              <a:t>Repeatedly seeing grammatical constructions and repeatedly hearing the teacher use the correct terminology may be more effective than definitions in helping to embed grammatical understanding of choices available to the writer. </a:t>
            </a:r>
          </a:p>
          <a:p>
            <a:pPr marL="365760" lvl="1" indent="0">
              <a:buNone/>
            </a:pPr>
            <a:r>
              <a:rPr lang="en-GB" sz="2000" i="1" dirty="0" smtClean="0">
                <a:solidFill>
                  <a:srgbClr val="FF0000"/>
                </a:solidFill>
                <a:latin typeface="Calibri" pitchFamily="34" charset="0"/>
                <a:cs typeface="Calibri" pitchFamily="34" charset="0"/>
              </a:rPr>
              <a:t>A small, bubbly balloon hanging delicately in the nothingness of space.</a:t>
            </a:r>
          </a:p>
          <a:p>
            <a:pPr marL="0" indent="0">
              <a:buNone/>
            </a:pPr>
            <a:r>
              <a:rPr lang="en-GB" sz="2000" i="1" dirty="0" smtClean="0">
                <a:latin typeface="Calibri" pitchFamily="34" charset="0"/>
                <a:cs typeface="Calibri" pitchFamily="34" charset="0"/>
              </a:rPr>
              <a:t>Look at that very descriptive noun phrase: </a:t>
            </a:r>
            <a:r>
              <a:rPr lang="en-GB" sz="2000" i="1" dirty="0" smtClean="0">
                <a:solidFill>
                  <a:srgbClr val="FF0000"/>
                </a:solidFill>
                <a:latin typeface="Calibri" pitchFamily="34" charset="0"/>
                <a:cs typeface="Calibri" pitchFamily="34" charset="0"/>
              </a:rPr>
              <a:t>a small, bubbly balloon...</a:t>
            </a:r>
            <a:r>
              <a:rPr lang="en-GB" sz="2000" i="1" dirty="0" smtClean="0">
                <a:latin typeface="Calibri" pitchFamily="34" charset="0"/>
                <a:cs typeface="Calibri" pitchFamily="34" charset="0"/>
              </a:rPr>
              <a:t>. Can you see that picture in your mind’s eye? Could you paint it?</a:t>
            </a:r>
          </a:p>
          <a:p>
            <a:pPr marL="0" indent="0">
              <a:buNone/>
            </a:pPr>
            <a:r>
              <a:rPr lang="en-GB" sz="2000" i="1" dirty="0" smtClean="0">
                <a:latin typeface="Calibri" pitchFamily="34" charset="0"/>
                <a:cs typeface="Calibri" pitchFamily="34" charset="0"/>
              </a:rPr>
              <a:t>Look at the abstract noun used to describe space: </a:t>
            </a:r>
            <a:r>
              <a:rPr lang="en-GB" sz="2000" i="1" dirty="0" smtClean="0">
                <a:solidFill>
                  <a:srgbClr val="FF0000"/>
                </a:solidFill>
                <a:latin typeface="Calibri" pitchFamily="34" charset="0"/>
                <a:cs typeface="Calibri" pitchFamily="34" charset="0"/>
              </a:rPr>
              <a:t>the </a:t>
            </a:r>
            <a:r>
              <a:rPr lang="en-GB" sz="2000" i="1" u="sng" dirty="0" smtClean="0">
                <a:solidFill>
                  <a:srgbClr val="FF0000"/>
                </a:solidFill>
                <a:latin typeface="Calibri" pitchFamily="34" charset="0"/>
                <a:cs typeface="Calibri" pitchFamily="34" charset="0"/>
              </a:rPr>
              <a:t>nothingness</a:t>
            </a:r>
            <a:r>
              <a:rPr lang="en-GB" sz="2000" i="1" dirty="0" smtClean="0">
                <a:solidFill>
                  <a:srgbClr val="FF0000"/>
                </a:solidFill>
                <a:latin typeface="Calibri" pitchFamily="34" charset="0"/>
                <a:cs typeface="Calibri" pitchFamily="34" charset="0"/>
              </a:rPr>
              <a:t> of space. </a:t>
            </a:r>
            <a:r>
              <a:rPr lang="en-GB" sz="2000" i="1" dirty="0" smtClean="0">
                <a:latin typeface="Calibri" pitchFamily="34" charset="0"/>
                <a:cs typeface="Calibri" pitchFamily="34" charset="0"/>
              </a:rPr>
              <a:t>How does it help us to see how tiny the earth is in the universe?</a:t>
            </a:r>
          </a:p>
          <a:p>
            <a:pPr marL="0" indent="0">
              <a:buNone/>
            </a:pPr>
            <a:r>
              <a:rPr lang="en-GB" sz="2000" i="1" dirty="0" smtClean="0">
                <a:latin typeface="Calibri" pitchFamily="34" charset="0"/>
                <a:cs typeface="Calibri" pitchFamily="34" charset="0"/>
              </a:rPr>
              <a:t>Look at the adverb that describes the earth hanging in space – </a:t>
            </a:r>
            <a:r>
              <a:rPr lang="en-GB" sz="2000" i="1" dirty="0" smtClean="0">
                <a:solidFill>
                  <a:srgbClr val="FF0000"/>
                </a:solidFill>
                <a:latin typeface="Calibri" pitchFamily="34" charset="0"/>
                <a:cs typeface="Calibri" pitchFamily="34" charset="0"/>
              </a:rPr>
              <a:t>delicately</a:t>
            </a:r>
            <a:r>
              <a:rPr lang="en-GB" sz="2000" i="1" dirty="0" smtClean="0">
                <a:latin typeface="Calibri" pitchFamily="34" charset="0"/>
                <a:cs typeface="Calibri" pitchFamily="34" charset="0"/>
              </a:rPr>
              <a:t>. What does this adverb suggest about the earth and its future?</a:t>
            </a:r>
          </a:p>
        </p:txBody>
      </p:sp>
    </p:spTree>
    <p:extLst>
      <p:ext uri="{BB962C8B-B14F-4D97-AF65-F5344CB8AC3E}">
        <p14:creationId xmlns:p14="http://schemas.microsoft.com/office/powerpoint/2010/main" val="258852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712968" cy="990600"/>
          </a:xfrm>
        </p:spPr>
        <p:txBody>
          <a:bodyPr>
            <a:noAutofit/>
          </a:bodyPr>
          <a:lstStyle/>
          <a:p>
            <a:r>
              <a:rPr lang="en-GB" sz="2200" i="1" dirty="0" smtClean="0">
                <a:latin typeface="Calibri" pitchFamily="34" charset="0"/>
                <a:cs typeface="Calibri" pitchFamily="34" charset="0"/>
              </a:rPr>
              <a:t>A Child of Books</a:t>
            </a:r>
            <a:r>
              <a:rPr lang="en-GB" sz="2200" dirty="0" smtClean="0">
                <a:latin typeface="Calibri" pitchFamily="34" charset="0"/>
                <a:cs typeface="Calibri" pitchFamily="34" charset="0"/>
              </a:rPr>
              <a:t>: Look at these noun phrases: what do you see/imagine? </a:t>
            </a:r>
            <a:br>
              <a:rPr lang="en-GB" sz="2200" dirty="0" smtClean="0">
                <a:latin typeface="Calibri" pitchFamily="34" charset="0"/>
                <a:cs typeface="Calibri" pitchFamily="34" charset="0"/>
              </a:rPr>
            </a:br>
            <a:r>
              <a:rPr lang="en-GB" sz="2200" dirty="0" smtClean="0">
                <a:latin typeface="Calibri" pitchFamily="34" charset="0"/>
                <a:cs typeface="Calibri" pitchFamily="34" charset="0"/>
              </a:rPr>
              <a:t>Can you describe this noun phrase pattern? Can you imitate the pattern by creating  more examples , using the stock of words in the text?</a:t>
            </a:r>
            <a:endParaRPr lang="en-GB" sz="2200" dirty="0">
              <a:latin typeface="Calibri" pitchFamily="34" charset="0"/>
              <a:cs typeface="Calibri" pitchFamily="34" charset="0"/>
            </a:endParaRPr>
          </a:p>
        </p:txBody>
      </p:sp>
      <p:sp>
        <p:nvSpPr>
          <p:cNvPr id="3" name="Content Placeholder 2"/>
          <p:cNvSpPr>
            <a:spLocks noGrp="1"/>
          </p:cNvSpPr>
          <p:nvPr>
            <p:ph sz="quarter" idx="1"/>
          </p:nvPr>
        </p:nvSpPr>
        <p:spPr/>
        <p:txBody>
          <a:bodyPr>
            <a:noAutofit/>
          </a:bodyPr>
          <a:lstStyle/>
          <a:p>
            <a:pPr marL="0" indent="0">
              <a:buNone/>
            </a:pPr>
            <a:r>
              <a:rPr lang="en-GB" sz="2200" dirty="0">
                <a:latin typeface="Calibri" pitchFamily="34" charset="0"/>
                <a:cs typeface="Calibri" pitchFamily="34" charset="0"/>
              </a:rPr>
              <a:t>I am </a:t>
            </a:r>
            <a:r>
              <a:rPr lang="en-GB" sz="2200" dirty="0">
                <a:solidFill>
                  <a:srgbClr val="FF0000"/>
                </a:solidFill>
                <a:latin typeface="Calibri" pitchFamily="34" charset="0"/>
                <a:cs typeface="Calibri" pitchFamily="34" charset="0"/>
              </a:rPr>
              <a:t>a child of books</a:t>
            </a:r>
            <a:r>
              <a:rPr lang="en-GB" sz="2200" dirty="0">
                <a:latin typeface="Calibri" pitchFamily="34" charset="0"/>
                <a:cs typeface="Calibri" pitchFamily="34" charset="0"/>
              </a:rPr>
              <a:t>.</a:t>
            </a:r>
            <a:br>
              <a:rPr lang="en-GB" sz="2200" dirty="0">
                <a:latin typeface="Calibri" pitchFamily="34" charset="0"/>
                <a:cs typeface="Calibri" pitchFamily="34" charset="0"/>
              </a:rPr>
            </a:br>
            <a:r>
              <a:rPr lang="en-GB" sz="2200" dirty="0">
                <a:latin typeface="Calibri" pitchFamily="34" charset="0"/>
                <a:cs typeface="Calibri" pitchFamily="34" charset="0"/>
              </a:rPr>
              <a:t>I come from </a:t>
            </a:r>
            <a:r>
              <a:rPr lang="en-GB" sz="2200" dirty="0">
                <a:solidFill>
                  <a:srgbClr val="FF0000"/>
                </a:solidFill>
                <a:latin typeface="Calibri" pitchFamily="34" charset="0"/>
                <a:cs typeface="Calibri" pitchFamily="34" charset="0"/>
              </a:rPr>
              <a:t>a world of stories </a:t>
            </a:r>
            <a:r>
              <a:rPr lang="en-GB" sz="2200" dirty="0">
                <a:latin typeface="Calibri" pitchFamily="34" charset="0"/>
                <a:cs typeface="Calibri" pitchFamily="34" charset="0"/>
              </a:rPr>
              <a:t>and upon my imagination I float.</a:t>
            </a:r>
            <a:br>
              <a:rPr lang="en-GB" sz="2200" dirty="0">
                <a:latin typeface="Calibri" pitchFamily="34" charset="0"/>
                <a:cs typeface="Calibri" pitchFamily="34" charset="0"/>
              </a:rPr>
            </a:br>
            <a:r>
              <a:rPr lang="en-GB" sz="2200" dirty="0">
                <a:latin typeface="Calibri" pitchFamily="34" charset="0"/>
                <a:cs typeface="Calibri" pitchFamily="34" charset="0"/>
              </a:rPr>
              <a:t>I have sailed across </a:t>
            </a:r>
            <a:r>
              <a:rPr lang="en-GB" sz="2200" dirty="0">
                <a:solidFill>
                  <a:srgbClr val="FF0000"/>
                </a:solidFill>
                <a:latin typeface="Calibri" pitchFamily="34" charset="0"/>
                <a:cs typeface="Calibri" pitchFamily="34" charset="0"/>
              </a:rPr>
              <a:t>a sea of words </a:t>
            </a:r>
            <a:r>
              <a:rPr lang="en-GB" sz="2200" dirty="0">
                <a:latin typeface="Calibri" pitchFamily="34" charset="0"/>
                <a:cs typeface="Calibri" pitchFamily="34" charset="0"/>
              </a:rPr>
              <a:t>to ask if you will come away with me.</a:t>
            </a:r>
            <a:br>
              <a:rPr lang="en-GB" sz="2200" dirty="0">
                <a:latin typeface="Calibri" pitchFamily="34" charset="0"/>
                <a:cs typeface="Calibri" pitchFamily="34" charset="0"/>
              </a:rPr>
            </a:br>
            <a:r>
              <a:rPr lang="en-GB" sz="2200" dirty="0">
                <a:latin typeface="Calibri" pitchFamily="34" charset="0"/>
                <a:cs typeface="Calibri" pitchFamily="34" charset="0"/>
              </a:rPr>
              <a:t>Some people have forgotten where I live but along these words I can show you the way. </a:t>
            </a:r>
            <a:br>
              <a:rPr lang="en-GB" sz="2200" dirty="0">
                <a:latin typeface="Calibri" pitchFamily="34" charset="0"/>
                <a:cs typeface="Calibri" pitchFamily="34" charset="0"/>
              </a:rPr>
            </a:br>
            <a:r>
              <a:rPr lang="en-GB" sz="2200" dirty="0">
                <a:latin typeface="Calibri" pitchFamily="34" charset="0"/>
                <a:cs typeface="Calibri" pitchFamily="34" charset="0"/>
              </a:rPr>
              <a:t>We will travel over </a:t>
            </a:r>
            <a:r>
              <a:rPr lang="en-GB" sz="2200" dirty="0">
                <a:solidFill>
                  <a:srgbClr val="FF0000"/>
                </a:solidFill>
                <a:latin typeface="Calibri" pitchFamily="34" charset="0"/>
                <a:cs typeface="Calibri" pitchFamily="34" charset="0"/>
              </a:rPr>
              <a:t>mountains of make-believe</a:t>
            </a:r>
            <a:r>
              <a:rPr lang="en-GB" sz="2200" dirty="0">
                <a:latin typeface="Calibri" pitchFamily="34" charset="0"/>
                <a:cs typeface="Calibri" pitchFamily="34" charset="0"/>
              </a:rPr>
              <a:t>, discover </a:t>
            </a:r>
            <a:r>
              <a:rPr lang="en-GB" sz="2200" dirty="0">
                <a:solidFill>
                  <a:srgbClr val="FF0000"/>
                </a:solidFill>
                <a:latin typeface="Calibri" pitchFamily="34" charset="0"/>
                <a:cs typeface="Calibri" pitchFamily="34" charset="0"/>
              </a:rPr>
              <a:t>treasure in the darkness. </a:t>
            </a:r>
            <a:r>
              <a:rPr lang="en-GB" sz="2200" dirty="0">
                <a:latin typeface="Calibri" pitchFamily="34" charset="0"/>
                <a:cs typeface="Calibri" pitchFamily="34" charset="0"/>
              </a:rPr>
              <a:t/>
            </a:r>
            <a:br>
              <a:rPr lang="en-GB" sz="2200" dirty="0">
                <a:latin typeface="Calibri" pitchFamily="34" charset="0"/>
                <a:cs typeface="Calibri" pitchFamily="34" charset="0"/>
              </a:rPr>
            </a:br>
            <a:r>
              <a:rPr lang="en-GB" sz="2200" dirty="0">
                <a:latin typeface="Calibri" pitchFamily="34" charset="0"/>
                <a:cs typeface="Calibri" pitchFamily="34" charset="0"/>
              </a:rPr>
              <a:t>We can lose ourselves in </a:t>
            </a:r>
            <a:r>
              <a:rPr lang="en-GB" sz="2200" dirty="0">
                <a:solidFill>
                  <a:srgbClr val="FF0000"/>
                </a:solidFill>
                <a:latin typeface="Calibri" pitchFamily="34" charset="0"/>
                <a:cs typeface="Calibri" pitchFamily="34" charset="0"/>
              </a:rPr>
              <a:t>forests of fairy tales </a:t>
            </a:r>
            <a:r>
              <a:rPr lang="en-GB" sz="2200" dirty="0">
                <a:latin typeface="Calibri" pitchFamily="34" charset="0"/>
                <a:cs typeface="Calibri" pitchFamily="34" charset="0"/>
              </a:rPr>
              <a:t>and escape </a:t>
            </a:r>
            <a:r>
              <a:rPr lang="en-GB" sz="2200" dirty="0">
                <a:solidFill>
                  <a:srgbClr val="FF0000"/>
                </a:solidFill>
                <a:latin typeface="Calibri" pitchFamily="34" charset="0"/>
                <a:cs typeface="Calibri" pitchFamily="34" charset="0"/>
              </a:rPr>
              <a:t>monsters in haunted castles.</a:t>
            </a:r>
            <a:r>
              <a:rPr lang="en-GB" sz="2200" dirty="0">
                <a:latin typeface="Calibri" pitchFamily="34" charset="0"/>
                <a:cs typeface="Calibri" pitchFamily="34" charset="0"/>
              </a:rPr>
              <a:t/>
            </a:r>
            <a:br>
              <a:rPr lang="en-GB" sz="2200" dirty="0">
                <a:latin typeface="Calibri" pitchFamily="34" charset="0"/>
                <a:cs typeface="Calibri" pitchFamily="34" charset="0"/>
              </a:rPr>
            </a:br>
            <a:r>
              <a:rPr lang="en-GB" sz="2200" dirty="0">
                <a:latin typeface="Calibri" pitchFamily="34" charset="0"/>
                <a:cs typeface="Calibri" pitchFamily="34" charset="0"/>
              </a:rPr>
              <a:t>We will sleep in </a:t>
            </a:r>
            <a:r>
              <a:rPr lang="en-GB" sz="2200" dirty="0">
                <a:solidFill>
                  <a:srgbClr val="FF0000"/>
                </a:solidFill>
                <a:latin typeface="Calibri" pitchFamily="34" charset="0"/>
                <a:cs typeface="Calibri" pitchFamily="34" charset="0"/>
              </a:rPr>
              <a:t>clouds of song </a:t>
            </a:r>
            <a:r>
              <a:rPr lang="en-GB" sz="2200" dirty="0">
                <a:latin typeface="Calibri" pitchFamily="34" charset="0"/>
                <a:cs typeface="Calibri" pitchFamily="34" charset="0"/>
              </a:rPr>
              <a:t>and shout as loud as we like in space. For this is our world we’ve made from stories. </a:t>
            </a:r>
            <a:br>
              <a:rPr lang="en-GB" sz="2200" dirty="0">
                <a:latin typeface="Calibri" pitchFamily="34" charset="0"/>
                <a:cs typeface="Calibri" pitchFamily="34" charset="0"/>
              </a:rPr>
            </a:br>
            <a:r>
              <a:rPr lang="en-GB" sz="2200" dirty="0">
                <a:latin typeface="Calibri" pitchFamily="34" charset="0"/>
                <a:cs typeface="Calibri" pitchFamily="34" charset="0"/>
              </a:rPr>
              <a:t>Our house is </a:t>
            </a:r>
            <a:r>
              <a:rPr lang="en-GB" sz="2200" dirty="0">
                <a:solidFill>
                  <a:srgbClr val="FF0000"/>
                </a:solidFill>
                <a:latin typeface="Calibri" pitchFamily="34" charset="0"/>
                <a:cs typeface="Calibri" pitchFamily="34" charset="0"/>
              </a:rPr>
              <a:t>a home of invention </a:t>
            </a:r>
            <a:r>
              <a:rPr lang="en-GB" sz="2200" dirty="0">
                <a:latin typeface="Calibri" pitchFamily="34" charset="0"/>
                <a:cs typeface="Calibri" pitchFamily="34" charset="0"/>
              </a:rPr>
              <a:t>where anyone at all can come.</a:t>
            </a:r>
            <a:br>
              <a:rPr lang="en-GB" sz="2200" dirty="0">
                <a:latin typeface="Calibri" pitchFamily="34" charset="0"/>
                <a:cs typeface="Calibri" pitchFamily="34" charset="0"/>
              </a:rPr>
            </a:br>
            <a:r>
              <a:rPr lang="en-GB" sz="2200" dirty="0">
                <a:latin typeface="Calibri" pitchFamily="34" charset="0"/>
                <a:cs typeface="Calibri" pitchFamily="34" charset="0"/>
              </a:rPr>
              <a:t>For imagination is free.</a:t>
            </a:r>
            <a:endParaRPr lang="en-GB" sz="2200" dirty="0"/>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26</a:t>
            </a:fld>
            <a:endParaRPr lang="en-GB"/>
          </a:p>
        </p:txBody>
      </p:sp>
    </p:spTree>
    <p:extLst>
      <p:ext uri="{BB962C8B-B14F-4D97-AF65-F5344CB8AC3E}">
        <p14:creationId xmlns:p14="http://schemas.microsoft.com/office/powerpoint/2010/main" val="3729571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16800879"/>
              </p:ext>
            </p:extLst>
          </p:nvPr>
        </p:nvGraphicFramePr>
        <p:xfrm>
          <a:off x="0" y="19107"/>
          <a:ext cx="9144000" cy="6924416"/>
        </p:xfrm>
        <a:graphic>
          <a:graphicData uri="http://schemas.openxmlformats.org/drawingml/2006/table">
            <a:tbl>
              <a:tblPr firstRow="1" bandRow="1">
                <a:tableStyleId>{5C22544A-7EE6-4342-B048-85BDC9FD1C3A}</a:tableStyleId>
              </a:tblPr>
              <a:tblGrid>
                <a:gridCol w="1828800"/>
                <a:gridCol w="1655984"/>
                <a:gridCol w="2001616"/>
                <a:gridCol w="1828800"/>
                <a:gridCol w="1828800"/>
              </a:tblGrid>
              <a:tr h="695009">
                <a:tc>
                  <a:txBody>
                    <a:bodyPr/>
                    <a:lstStyle/>
                    <a:p>
                      <a:pPr algn="ctr">
                        <a:lnSpc>
                          <a:spcPts val="1500"/>
                        </a:lnSpc>
                        <a:spcAft>
                          <a:spcPts val="0"/>
                        </a:spcAft>
                      </a:pPr>
                      <a:endParaRPr lang="en-GB" sz="1800" b="1" dirty="0" smtClean="0">
                        <a:solidFill>
                          <a:schemeClr val="tx1"/>
                        </a:solidFill>
                        <a:latin typeface="Calibri" pitchFamily="34" charset="0"/>
                        <a:ea typeface="Times New Roman"/>
                        <a:cs typeface="Calibri" pitchFamily="34" charset="0"/>
                      </a:endParaRPr>
                    </a:p>
                    <a:p>
                      <a:pPr algn="ctr">
                        <a:lnSpc>
                          <a:spcPts val="1500"/>
                        </a:lnSpc>
                        <a:spcAft>
                          <a:spcPts val="0"/>
                        </a:spcAft>
                      </a:pPr>
                      <a:r>
                        <a:rPr lang="en-GB" sz="1800" b="1" dirty="0" smtClean="0">
                          <a:solidFill>
                            <a:schemeClr val="tx1"/>
                          </a:solidFill>
                          <a:latin typeface="Calibri" pitchFamily="34" charset="0"/>
                          <a:ea typeface="Times New Roman"/>
                          <a:cs typeface="Calibri" pitchFamily="34" charset="0"/>
                        </a:rPr>
                        <a:t>Determiner</a:t>
                      </a:r>
                    </a:p>
                  </a:txBody>
                  <a:tcPr marL="68580" marR="68580" marT="0" marB="0">
                    <a:solidFill>
                      <a:schemeClr val="tx2">
                        <a:lumMod val="20000"/>
                        <a:lumOff val="80000"/>
                      </a:schemeClr>
                    </a:solidFill>
                  </a:tcPr>
                </a:tc>
                <a:tc>
                  <a:txBody>
                    <a:bodyPr/>
                    <a:lstStyle/>
                    <a:p>
                      <a:pPr algn="ctr">
                        <a:lnSpc>
                          <a:spcPts val="1500"/>
                        </a:lnSpc>
                        <a:spcAft>
                          <a:spcPts val="0"/>
                        </a:spcAft>
                      </a:pPr>
                      <a:endParaRPr lang="en-GB" sz="1800" b="1" dirty="0" smtClean="0">
                        <a:solidFill>
                          <a:schemeClr val="tx1"/>
                        </a:solidFill>
                        <a:latin typeface="Calibri" pitchFamily="34" charset="0"/>
                        <a:ea typeface="Times New Roman"/>
                        <a:cs typeface="Calibri" pitchFamily="34" charset="0"/>
                      </a:endParaRPr>
                    </a:p>
                    <a:p>
                      <a:pPr algn="ctr">
                        <a:lnSpc>
                          <a:spcPts val="1500"/>
                        </a:lnSpc>
                        <a:spcAft>
                          <a:spcPts val="0"/>
                        </a:spcAft>
                      </a:pPr>
                      <a:r>
                        <a:rPr lang="en-GB" sz="1800" b="1" dirty="0" smtClean="0">
                          <a:solidFill>
                            <a:schemeClr val="tx1"/>
                          </a:solidFill>
                          <a:latin typeface="Calibri" pitchFamily="34" charset="0"/>
                          <a:ea typeface="Times New Roman"/>
                          <a:cs typeface="Calibri" pitchFamily="34" charset="0"/>
                        </a:rPr>
                        <a:t>N</a:t>
                      </a:r>
                      <a:r>
                        <a:rPr lang="en-GB" sz="1800" b="1" smtClean="0">
                          <a:solidFill>
                            <a:schemeClr val="tx1"/>
                          </a:solidFill>
                          <a:latin typeface="Calibri" pitchFamily="34" charset="0"/>
                          <a:ea typeface="Times New Roman"/>
                          <a:cs typeface="Calibri" pitchFamily="34" charset="0"/>
                        </a:rPr>
                        <a:t>oun</a:t>
                      </a:r>
                      <a:endParaRPr lang="en-GB" sz="1800" b="1" dirty="0" smtClean="0">
                        <a:solidFill>
                          <a:schemeClr val="tx1"/>
                        </a:solidFill>
                        <a:latin typeface="Calibri" pitchFamily="34" charset="0"/>
                        <a:ea typeface="Times New Roman"/>
                        <a:cs typeface="Calibri" pitchFamily="34" charset="0"/>
                      </a:endParaRPr>
                    </a:p>
                  </a:txBody>
                  <a:tcPr marL="68580" marR="68580" marT="0" marB="0">
                    <a:solidFill>
                      <a:schemeClr val="tx2">
                        <a:lumMod val="20000"/>
                        <a:lumOff val="80000"/>
                      </a:schemeClr>
                    </a:solidFill>
                  </a:tcPr>
                </a:tc>
                <a:tc>
                  <a:txBody>
                    <a:bodyPr/>
                    <a:lstStyle/>
                    <a:p>
                      <a:pPr algn="ctr">
                        <a:lnSpc>
                          <a:spcPts val="1500"/>
                        </a:lnSpc>
                        <a:spcAft>
                          <a:spcPts val="0"/>
                        </a:spcAft>
                      </a:pPr>
                      <a:endParaRPr lang="en-GB" sz="1800" b="1" dirty="0" smtClean="0">
                        <a:solidFill>
                          <a:schemeClr val="tx1"/>
                        </a:solidFill>
                        <a:latin typeface="Calibri" pitchFamily="34" charset="0"/>
                        <a:ea typeface="Times New Roman"/>
                        <a:cs typeface="Calibri" pitchFamily="34" charset="0"/>
                      </a:endParaRPr>
                    </a:p>
                    <a:p>
                      <a:pPr algn="ctr">
                        <a:lnSpc>
                          <a:spcPts val="1500"/>
                        </a:lnSpc>
                        <a:spcAft>
                          <a:spcPts val="0"/>
                        </a:spcAft>
                      </a:pPr>
                      <a:r>
                        <a:rPr lang="en-GB" sz="1800" dirty="0" smtClean="0">
                          <a:solidFill>
                            <a:schemeClr val="tx1"/>
                          </a:solidFill>
                          <a:latin typeface="Calibri" pitchFamily="34" charset="0"/>
                          <a:ea typeface="Times New Roman"/>
                          <a:cs typeface="Calibri" pitchFamily="34" charset="0"/>
                        </a:rPr>
                        <a:t>Noun </a:t>
                      </a:r>
                      <a:endParaRPr lang="en-GB" sz="1800" dirty="0">
                        <a:solidFill>
                          <a:schemeClr val="tx1"/>
                        </a:solidFill>
                        <a:latin typeface="Calibri" pitchFamily="34" charset="0"/>
                        <a:ea typeface="Times New Roman"/>
                        <a:cs typeface="Calibri" pitchFamily="34" charset="0"/>
                      </a:endParaRPr>
                    </a:p>
                  </a:txBody>
                  <a:tcPr marL="68580" marR="68580" marT="0" marB="0">
                    <a:solidFill>
                      <a:schemeClr val="tx2">
                        <a:lumMod val="20000"/>
                        <a:lumOff val="80000"/>
                      </a:schemeClr>
                    </a:solidFill>
                  </a:tcPr>
                </a:tc>
                <a:tc>
                  <a:txBody>
                    <a:bodyPr/>
                    <a:lstStyle/>
                    <a:p>
                      <a:pPr algn="ctr">
                        <a:lnSpc>
                          <a:spcPts val="1500"/>
                        </a:lnSpc>
                        <a:spcAft>
                          <a:spcPts val="0"/>
                        </a:spcAft>
                      </a:pPr>
                      <a:endParaRPr lang="en-GB" sz="1800" b="1" dirty="0" smtClean="0">
                        <a:solidFill>
                          <a:schemeClr val="tx1"/>
                        </a:solidFill>
                        <a:latin typeface="Calibri" pitchFamily="34" charset="0"/>
                        <a:ea typeface="Times New Roman"/>
                        <a:cs typeface="Calibri" pitchFamily="34" charset="0"/>
                      </a:endParaRPr>
                    </a:p>
                    <a:p>
                      <a:pPr algn="ctr">
                        <a:lnSpc>
                          <a:spcPts val="1500"/>
                        </a:lnSpc>
                        <a:spcAft>
                          <a:spcPts val="0"/>
                        </a:spcAft>
                      </a:pPr>
                      <a:r>
                        <a:rPr lang="en-GB" sz="1800" b="1" dirty="0" smtClean="0">
                          <a:solidFill>
                            <a:schemeClr val="tx1"/>
                          </a:solidFill>
                          <a:latin typeface="Calibri" pitchFamily="34" charset="0"/>
                          <a:ea typeface="Times New Roman"/>
                          <a:cs typeface="Calibri" pitchFamily="34" charset="0"/>
                        </a:rPr>
                        <a:t>Non-finite</a:t>
                      </a:r>
                      <a:r>
                        <a:rPr lang="en-GB" sz="1800" b="1" baseline="0" dirty="0" smtClean="0">
                          <a:solidFill>
                            <a:schemeClr val="tx1"/>
                          </a:solidFill>
                          <a:latin typeface="Calibri" pitchFamily="34" charset="0"/>
                          <a:ea typeface="Times New Roman"/>
                          <a:cs typeface="Calibri" pitchFamily="34" charset="0"/>
                        </a:rPr>
                        <a:t> clause</a:t>
                      </a:r>
                      <a:endParaRPr lang="en-GB" sz="1800" dirty="0">
                        <a:solidFill>
                          <a:schemeClr val="tx1"/>
                        </a:solidFill>
                        <a:latin typeface="Calibri" pitchFamily="34" charset="0"/>
                        <a:ea typeface="Times New Roman"/>
                        <a:cs typeface="Calibri" pitchFamily="34" charset="0"/>
                      </a:endParaRPr>
                    </a:p>
                  </a:txBody>
                  <a:tcPr marL="68580" marR="68580" marT="0" marB="0">
                    <a:solidFill>
                      <a:schemeClr val="tx2">
                        <a:lumMod val="20000"/>
                        <a:lumOff val="80000"/>
                      </a:schemeClr>
                    </a:solidFill>
                  </a:tcPr>
                </a:tc>
                <a:tc>
                  <a:txBody>
                    <a:bodyPr/>
                    <a:lstStyle/>
                    <a:p>
                      <a:pPr algn="ctr">
                        <a:lnSpc>
                          <a:spcPts val="1500"/>
                        </a:lnSpc>
                        <a:spcAft>
                          <a:spcPts val="0"/>
                        </a:spcAft>
                      </a:pPr>
                      <a:endParaRPr lang="en-GB" sz="1800" b="1" dirty="0" smtClean="0">
                        <a:solidFill>
                          <a:schemeClr val="tx1"/>
                        </a:solidFill>
                        <a:latin typeface="Calibri" pitchFamily="34" charset="0"/>
                        <a:ea typeface="Times New Roman"/>
                        <a:cs typeface="Calibri" pitchFamily="34" charset="0"/>
                      </a:endParaRPr>
                    </a:p>
                    <a:p>
                      <a:pPr algn="ctr">
                        <a:lnSpc>
                          <a:spcPts val="1500"/>
                        </a:lnSpc>
                        <a:spcAft>
                          <a:spcPts val="0"/>
                        </a:spcAft>
                      </a:pPr>
                      <a:r>
                        <a:rPr lang="en-GB" sz="1800" b="1" dirty="0" smtClean="0">
                          <a:solidFill>
                            <a:schemeClr val="tx1"/>
                          </a:solidFill>
                          <a:latin typeface="Calibri" pitchFamily="34" charset="0"/>
                          <a:ea typeface="Times New Roman"/>
                          <a:cs typeface="Calibri" pitchFamily="34" charset="0"/>
                        </a:rPr>
                        <a:t>Prepositional phrase</a:t>
                      </a:r>
                      <a:endParaRPr lang="en-GB" sz="1800" b="1" dirty="0">
                        <a:solidFill>
                          <a:schemeClr val="tx1"/>
                        </a:solidFill>
                        <a:latin typeface="Calibri" pitchFamily="34" charset="0"/>
                        <a:ea typeface="Times New Roman"/>
                        <a:cs typeface="Calibri" pitchFamily="34" charset="0"/>
                      </a:endParaRPr>
                    </a:p>
                  </a:txBody>
                  <a:tcPr marL="68580" marR="68580" marT="0" marB="0">
                    <a:solidFill>
                      <a:schemeClr val="tx2">
                        <a:lumMod val="20000"/>
                        <a:lumOff val="80000"/>
                      </a:schemeClr>
                    </a:solidFill>
                  </a:tcPr>
                </a:tc>
              </a:tr>
              <a:tr h="676476">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all</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 school</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invention</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exploring</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baseline="0" dirty="0" smtClean="0">
                          <a:solidFill>
                            <a:srgbClr val="000000"/>
                          </a:solidFill>
                          <a:latin typeface="Calibri" pitchFamily="34" charset="0"/>
                          <a:ea typeface="Times New Roman"/>
                          <a:cs typeface="Calibri" pitchFamily="34" charset="0"/>
                        </a:rPr>
                        <a:t>into the future</a:t>
                      </a:r>
                      <a:endParaRPr lang="en-GB" sz="1800" dirty="0">
                        <a:latin typeface="Calibri" pitchFamily="34" charset="0"/>
                        <a:ea typeface="Times New Roman"/>
                        <a:cs typeface="Calibri" pitchFamily="34" charset="0"/>
                      </a:endParaRPr>
                    </a:p>
                  </a:txBody>
                  <a:tcPr marL="68580" marR="68580" marT="0" marB="0"/>
                </a:tc>
              </a:tr>
              <a:tr h="676476">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a</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home</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mountains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sailing</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out </a:t>
                      </a:r>
                      <a:r>
                        <a:rPr lang="en-GB" sz="1800" dirty="0">
                          <a:solidFill>
                            <a:srgbClr val="000000"/>
                          </a:solidFill>
                          <a:latin typeface="Calibri" pitchFamily="34" charset="0"/>
                          <a:ea typeface="Times New Roman"/>
                          <a:cs typeface="Calibri" pitchFamily="34" charset="0"/>
                        </a:rPr>
                        <a:t>of </a:t>
                      </a:r>
                      <a:r>
                        <a:rPr lang="en-GB" sz="1800" dirty="0" smtClean="0">
                          <a:solidFill>
                            <a:srgbClr val="000000"/>
                          </a:solidFill>
                          <a:latin typeface="Calibri" pitchFamily="34" charset="0"/>
                          <a:ea typeface="Times New Roman"/>
                          <a:cs typeface="Calibri" pitchFamily="34" charset="0"/>
                        </a:rPr>
                        <a:t>clouds</a:t>
                      </a:r>
                      <a:endParaRPr lang="en-GB" sz="1800" dirty="0">
                        <a:latin typeface="Calibri" pitchFamily="34" charset="0"/>
                        <a:ea typeface="Times New Roman"/>
                        <a:cs typeface="Calibri" pitchFamily="34" charset="0"/>
                      </a:endParaRPr>
                    </a:p>
                  </a:txBody>
                  <a:tcPr marL="68580" marR="68580" marT="0" marB="0"/>
                </a:tc>
              </a:tr>
              <a:tr h="676476">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the</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monsters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cascades</a:t>
                      </a: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reaching</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baseline="0" dirty="0" smtClean="0">
                          <a:solidFill>
                            <a:srgbClr val="000000"/>
                          </a:solidFill>
                          <a:latin typeface="Calibri" pitchFamily="34" charset="0"/>
                          <a:ea typeface="Times New Roman"/>
                          <a:cs typeface="Calibri" pitchFamily="34" charset="0"/>
                        </a:rPr>
                        <a:t>from distant shores</a:t>
                      </a: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txBody>
                  <a:tcPr marL="68580" marR="68580" marT="0" marB="0"/>
                </a:tc>
              </a:tr>
              <a:tr h="676476">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one</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imagination</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make-believe</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discovered</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in deep caves</a:t>
                      </a:r>
                      <a:endParaRPr lang="en-GB" sz="1800" dirty="0">
                        <a:latin typeface="Calibri" pitchFamily="34" charset="0"/>
                        <a:ea typeface="Times New Roman"/>
                        <a:cs typeface="Calibri" pitchFamily="34" charset="0"/>
                      </a:endParaRPr>
                    </a:p>
                  </a:txBody>
                  <a:tcPr marL="68580" marR="68580" marT="0" marB="0"/>
                </a:tc>
              </a:tr>
              <a:tr h="676476">
                <a:tc>
                  <a:txBody>
                    <a:bodyPr/>
                    <a:lstStyle/>
                    <a:p>
                      <a:pPr algn="ctr">
                        <a:lnSpc>
                          <a:spcPts val="1500"/>
                        </a:lnSpc>
                        <a:spcAft>
                          <a:spcPts val="0"/>
                        </a:spcAft>
                      </a:pPr>
                      <a:endParaRPr lang="en-GB" sz="1800" dirty="0">
                        <a:solidFill>
                          <a:schemeClr val="dk1"/>
                        </a:solidFill>
                        <a:latin typeface="Calibri" pitchFamily="34" charset="0"/>
                        <a:ea typeface="Times New Roman"/>
                        <a:cs typeface="Calibri" pitchFamily="34" charset="0"/>
                      </a:endParaRPr>
                    </a:p>
                    <a:p>
                      <a:pPr algn="ctr">
                        <a:lnSpc>
                          <a:spcPts val="1500"/>
                        </a:lnSpc>
                        <a:spcAft>
                          <a:spcPts val="0"/>
                        </a:spcAft>
                      </a:pPr>
                      <a:r>
                        <a:rPr lang="en-GB" sz="1800" dirty="0" smtClean="0">
                          <a:solidFill>
                            <a:schemeClr val="dk1"/>
                          </a:solidFill>
                          <a:latin typeface="Calibri" pitchFamily="34" charset="0"/>
                          <a:ea typeface="Times New Roman"/>
                          <a:cs typeface="Calibri" pitchFamily="34" charset="0"/>
                        </a:rPr>
                        <a:t>these</a:t>
                      </a:r>
                      <a:endParaRPr lang="en-GB" sz="1800" dirty="0" smtClean="0">
                        <a:solidFill>
                          <a:srgbClr val="000000"/>
                        </a:solidFill>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world</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songs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gleaming</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in</a:t>
                      </a:r>
                      <a:r>
                        <a:rPr lang="en-GB" sz="1800" baseline="0" dirty="0" smtClean="0">
                          <a:solidFill>
                            <a:srgbClr val="000000"/>
                          </a:solidFill>
                          <a:latin typeface="Calibri" pitchFamily="34" charset="0"/>
                          <a:ea typeface="Times New Roman"/>
                          <a:cs typeface="Calibri" pitchFamily="34" charset="0"/>
                        </a:rPr>
                        <a:t> magical castles</a:t>
                      </a:r>
                      <a:endParaRPr lang="en-GB" sz="1800" dirty="0" smtClean="0">
                        <a:solidFill>
                          <a:srgbClr val="000000"/>
                        </a:solidFill>
                        <a:latin typeface="Calibri" pitchFamily="34" charset="0"/>
                        <a:ea typeface="Times New Roman"/>
                        <a:cs typeface="Calibri" pitchFamily="34" charset="0"/>
                      </a:endParaRPr>
                    </a:p>
                  </a:txBody>
                  <a:tcPr marL="68580" marR="68580" marT="0" marB="0"/>
                </a:tc>
              </a:tr>
              <a:tr h="695009">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some</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ways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forests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hidden</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beneath</a:t>
                      </a:r>
                      <a:r>
                        <a:rPr lang="en-GB" sz="1800" baseline="0" dirty="0" smtClean="0">
                          <a:solidFill>
                            <a:srgbClr val="000000"/>
                          </a:solidFill>
                          <a:latin typeface="Calibri" pitchFamily="34" charset="0"/>
                          <a:ea typeface="Times New Roman"/>
                          <a:cs typeface="Calibri" pitchFamily="34" charset="0"/>
                        </a:rPr>
                        <a:t> the moon</a:t>
                      </a:r>
                      <a:endParaRPr lang="en-GB" sz="1800" dirty="0">
                        <a:latin typeface="Calibri" pitchFamily="34" charset="0"/>
                        <a:ea typeface="Times New Roman"/>
                        <a:cs typeface="Calibri" pitchFamily="34" charset="0"/>
                      </a:endParaRPr>
                    </a:p>
                  </a:txBody>
                  <a:tcPr marL="68580" marR="68580" marT="0" marB="0"/>
                </a:tc>
              </a:tr>
              <a:tr h="676476">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many</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treasure</a:t>
                      </a:r>
                    </a:p>
                  </a:txBody>
                  <a:tcPr marL="68580" marR="68580" marT="0" marB="0"/>
                </a:tc>
                <a:tc>
                  <a:txBody>
                    <a:bodyPr/>
                    <a:lstStyle/>
                    <a:p>
                      <a:pPr algn="ctr">
                        <a:lnSpc>
                          <a:spcPts val="1500"/>
                        </a:lnSpc>
                        <a:spcAft>
                          <a:spcPts val="0"/>
                        </a:spcAft>
                      </a:pPr>
                      <a:r>
                        <a:rPr lang="en-GB" sz="1800" dirty="0">
                          <a:solidFill>
                            <a:srgbClr val="000000"/>
                          </a:solidFill>
                          <a:latin typeface="Calibri" pitchFamily="34" charset="0"/>
                          <a:ea typeface="Times New Roman"/>
                          <a:cs typeface="Calibri" pitchFamily="34" charset="0"/>
                        </a:rPr>
                        <a:t> </a:t>
                      </a: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hope</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caught</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along</a:t>
                      </a:r>
                      <a:r>
                        <a:rPr lang="en-GB" sz="1800" baseline="0" dirty="0" smtClean="0">
                          <a:latin typeface="Calibri" pitchFamily="34" charset="0"/>
                          <a:ea typeface="Times New Roman"/>
                          <a:cs typeface="Calibri" pitchFamily="34" charset="0"/>
                        </a:rPr>
                        <a:t> secret paths</a:t>
                      </a:r>
                      <a:endParaRPr lang="en-GB" sz="1800" dirty="0">
                        <a:latin typeface="Calibri" pitchFamily="34" charset="0"/>
                        <a:ea typeface="Times New Roman"/>
                        <a:cs typeface="Calibri" pitchFamily="34" charset="0"/>
                      </a:endParaRPr>
                    </a:p>
                  </a:txBody>
                  <a:tcPr marL="68580" marR="68580" marT="0" marB="0"/>
                </a:tc>
              </a:tr>
              <a:tr h="695009">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our</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tales</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depths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freed</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on </a:t>
                      </a:r>
                      <a:r>
                        <a:rPr lang="en-GB" sz="1800" baseline="0" dirty="0" smtClean="0">
                          <a:solidFill>
                            <a:srgbClr val="000000"/>
                          </a:solidFill>
                          <a:latin typeface="Calibri" pitchFamily="34" charset="0"/>
                          <a:ea typeface="Times New Roman"/>
                          <a:cs typeface="Calibri" pitchFamily="34" charset="0"/>
                        </a:rPr>
                        <a:t> soaring wings</a:t>
                      </a:r>
                      <a:endParaRPr lang="en-GB" sz="1800" dirty="0">
                        <a:latin typeface="Calibri" pitchFamily="34" charset="0"/>
                        <a:ea typeface="Times New Roman"/>
                        <a:cs typeface="Calibri" pitchFamily="34" charset="0"/>
                      </a:endParaRPr>
                    </a:p>
                  </a:txBody>
                  <a:tcPr marL="68580" marR="68580" marT="0" marB="0"/>
                </a:tc>
              </a:tr>
              <a:tr h="695009">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my</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solidFill>
                            <a:srgbClr val="000000"/>
                          </a:solidFill>
                          <a:latin typeface="Calibri" pitchFamily="34" charset="0"/>
                          <a:ea typeface="Times New Roman"/>
                          <a:cs typeface="Calibri" pitchFamily="34" charset="0"/>
                        </a:rPr>
                        <a:t>words</a:t>
                      </a: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nets</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latin typeface="Calibri" pitchFamily="34" charset="0"/>
                        <a:ea typeface="Times New Roman"/>
                        <a:cs typeface="Calibri" pitchFamily="34" charset="0"/>
                      </a:endParaRPr>
                    </a:p>
                    <a:p>
                      <a:pPr algn="ctr">
                        <a:lnSpc>
                          <a:spcPts val="1500"/>
                        </a:lnSpc>
                        <a:spcAft>
                          <a:spcPts val="0"/>
                        </a:spcAft>
                      </a:pPr>
                      <a:r>
                        <a:rPr lang="en-GB" sz="1800" dirty="0" smtClean="0">
                          <a:latin typeface="Calibri" pitchFamily="34" charset="0"/>
                          <a:ea typeface="Times New Roman"/>
                          <a:cs typeface="Calibri" pitchFamily="34" charset="0"/>
                        </a:rPr>
                        <a:t>travelling</a:t>
                      </a:r>
                      <a:r>
                        <a:rPr lang="en-GB" sz="1800" baseline="0" dirty="0" smtClean="0">
                          <a:latin typeface="Calibri" pitchFamily="34" charset="0"/>
                          <a:ea typeface="Times New Roman"/>
                          <a:cs typeface="Calibri" pitchFamily="34" charset="0"/>
                        </a:rPr>
                        <a:t> </a:t>
                      </a:r>
                      <a:endParaRPr lang="en-GB" sz="1800" dirty="0">
                        <a:latin typeface="Calibri" pitchFamily="34" charset="0"/>
                        <a:ea typeface="Times New Roman"/>
                        <a:cs typeface="Calibri" pitchFamily="34" charset="0"/>
                      </a:endParaRPr>
                    </a:p>
                  </a:txBody>
                  <a:tcPr marL="68580" marR="68580" marT="0" marB="0"/>
                </a:tc>
                <a:tc>
                  <a:txBody>
                    <a:bodyPr/>
                    <a:lstStyle/>
                    <a:p>
                      <a:pPr algn="ctr">
                        <a:lnSpc>
                          <a:spcPts val="1500"/>
                        </a:lnSpc>
                        <a:spcAft>
                          <a:spcPts val="0"/>
                        </a:spcAft>
                      </a:pPr>
                      <a:endParaRPr lang="en-GB" sz="1800" dirty="0" smtClean="0">
                        <a:solidFill>
                          <a:srgbClr val="000000"/>
                        </a:solidFill>
                        <a:latin typeface="Calibri" pitchFamily="34" charset="0"/>
                        <a:ea typeface="Times New Roman"/>
                        <a:cs typeface="Calibri" pitchFamily="34" charset="0"/>
                      </a:endParaRPr>
                    </a:p>
                    <a:p>
                      <a:pPr algn="ctr">
                        <a:lnSpc>
                          <a:spcPts val="1500"/>
                        </a:lnSpc>
                        <a:spcAft>
                          <a:spcPts val="0"/>
                        </a:spcAft>
                      </a:pPr>
                      <a:r>
                        <a:rPr lang="en-GB" sz="1800" baseline="0" dirty="0" smtClean="0">
                          <a:latin typeface="Calibri" pitchFamily="34" charset="0"/>
                          <a:ea typeface="Times New Roman"/>
                          <a:cs typeface="Calibri" pitchFamily="34" charset="0"/>
                        </a:rPr>
                        <a:t>beyond this world</a:t>
                      </a:r>
                      <a:endParaRPr lang="en-GB" sz="1800" dirty="0">
                        <a:latin typeface="Calibri" pitchFamily="34" charset="0"/>
                        <a:ea typeface="Times New Roman"/>
                        <a:cs typeface="Calibri" pitchFamily="34" charset="0"/>
                      </a:endParaRPr>
                    </a:p>
                  </a:txBody>
                  <a:tcPr marL="68580" marR="68580" marT="0" marB="0"/>
                </a:tc>
              </a:tr>
            </a:tbl>
          </a:graphicData>
        </a:graphic>
      </p:graphicFrame>
    </p:spTree>
    <p:extLst>
      <p:ext uri="{BB962C8B-B14F-4D97-AF65-F5344CB8AC3E}">
        <p14:creationId xmlns:p14="http://schemas.microsoft.com/office/powerpoint/2010/main" val="11996205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alibri" pitchFamily="34" charset="0"/>
                <a:cs typeface="Calibri" pitchFamily="34" charset="0"/>
              </a:rPr>
              <a:t>Time to play!</a:t>
            </a:r>
            <a:endParaRPr lang="en-GB" sz="4000" dirty="0">
              <a:latin typeface="Calibri" pitchFamily="34" charset="0"/>
              <a:cs typeface="Calibri" pitchFamily="34" charset="0"/>
            </a:endParaRPr>
          </a:p>
        </p:txBody>
      </p:sp>
      <p:sp>
        <p:nvSpPr>
          <p:cNvPr id="3" name="Content Placeholder 2"/>
          <p:cNvSpPr>
            <a:spLocks noGrp="1"/>
          </p:cNvSpPr>
          <p:nvPr>
            <p:ph sz="quarter" idx="1"/>
          </p:nvPr>
        </p:nvSpPr>
        <p:spPr/>
        <p:txBody>
          <a:bodyPr>
            <a:noAutofit/>
          </a:bodyPr>
          <a:lstStyle/>
          <a:p>
            <a:r>
              <a:rPr lang="en-GB" sz="2200" dirty="0" smtClean="0">
                <a:latin typeface="Calibri" pitchFamily="34" charset="0"/>
                <a:cs typeface="Calibri" pitchFamily="34" charset="0"/>
              </a:rPr>
              <a:t>Using the grid, play </a:t>
            </a:r>
            <a:r>
              <a:rPr lang="en-GB" sz="2200" dirty="0">
                <a:latin typeface="Calibri" pitchFamily="34" charset="0"/>
                <a:cs typeface="Calibri" pitchFamily="34" charset="0"/>
              </a:rPr>
              <a:t>with noun phrase </a:t>
            </a:r>
            <a:r>
              <a:rPr lang="en-GB" sz="2200" dirty="0" smtClean="0">
                <a:latin typeface="Calibri" pitchFamily="34" charset="0"/>
                <a:cs typeface="Calibri" pitchFamily="34" charset="0"/>
              </a:rPr>
              <a:t>structure, e.g. </a:t>
            </a:r>
          </a:p>
          <a:p>
            <a:pPr lvl="1">
              <a:buFont typeface="Wingdings" pitchFamily="2" charset="2"/>
              <a:buChar char="§"/>
            </a:pPr>
            <a:r>
              <a:rPr lang="en-GB" sz="2200" dirty="0" smtClean="0">
                <a:latin typeface="Calibri" pitchFamily="34" charset="0"/>
                <a:cs typeface="Calibri" pitchFamily="34" charset="0"/>
              </a:rPr>
              <a:t>a striking or funny visual image: </a:t>
            </a:r>
            <a:r>
              <a:rPr lang="en-GB" sz="2200" i="1" dirty="0" smtClean="0">
                <a:latin typeface="Calibri" pitchFamily="34" charset="0"/>
                <a:cs typeface="Calibri" pitchFamily="34" charset="0"/>
              </a:rPr>
              <a:t>cascades </a:t>
            </a:r>
            <a:r>
              <a:rPr lang="en-GB" sz="2200" i="1" dirty="0">
                <a:latin typeface="Calibri" pitchFamily="34" charset="0"/>
                <a:cs typeface="Calibri" pitchFamily="34" charset="0"/>
              </a:rPr>
              <a:t>of monsters </a:t>
            </a:r>
            <a:r>
              <a:rPr lang="en-GB" sz="2200" i="1" dirty="0" smtClean="0">
                <a:latin typeface="Calibri" pitchFamily="34" charset="0"/>
                <a:cs typeface="Calibri" pitchFamily="34" charset="0"/>
              </a:rPr>
              <a:t>caught </a:t>
            </a:r>
            <a:r>
              <a:rPr lang="en-GB" sz="2200" i="1" dirty="0">
                <a:latin typeface="Calibri" pitchFamily="34" charset="0"/>
                <a:cs typeface="Calibri" pitchFamily="34" charset="0"/>
              </a:rPr>
              <a:t>beneath the </a:t>
            </a:r>
            <a:r>
              <a:rPr lang="en-GB" sz="2200" i="1" dirty="0" smtClean="0">
                <a:latin typeface="Calibri" pitchFamily="34" charset="0"/>
                <a:cs typeface="Calibri" pitchFamily="34" charset="0"/>
              </a:rPr>
              <a:t>moon</a:t>
            </a:r>
          </a:p>
          <a:p>
            <a:pPr lvl="1">
              <a:buFont typeface="Wingdings" pitchFamily="2" charset="2"/>
              <a:buChar char="§"/>
            </a:pPr>
            <a:r>
              <a:rPr lang="en-GB" sz="2200" dirty="0" smtClean="0">
                <a:latin typeface="Calibri" pitchFamily="34" charset="0"/>
                <a:cs typeface="Calibri" pitchFamily="34" charset="0"/>
              </a:rPr>
              <a:t>a more literal metaphor: </a:t>
            </a:r>
            <a:r>
              <a:rPr lang="en-GB" sz="2200" i="1" dirty="0" smtClean="0">
                <a:latin typeface="Calibri" pitchFamily="34" charset="0"/>
                <a:cs typeface="Calibri" pitchFamily="34" charset="0"/>
              </a:rPr>
              <a:t>songs </a:t>
            </a:r>
            <a:r>
              <a:rPr lang="en-GB" sz="2200" i="1" dirty="0">
                <a:latin typeface="Calibri" pitchFamily="34" charset="0"/>
                <a:cs typeface="Calibri" pitchFamily="34" charset="0"/>
              </a:rPr>
              <a:t>of hope reaching from distant </a:t>
            </a:r>
            <a:r>
              <a:rPr lang="en-GB" sz="2200" i="1" dirty="0" smtClean="0">
                <a:latin typeface="Calibri" pitchFamily="34" charset="0"/>
                <a:cs typeface="Calibri" pitchFamily="34" charset="0"/>
              </a:rPr>
              <a:t>shores</a:t>
            </a:r>
          </a:p>
          <a:p>
            <a:r>
              <a:rPr lang="en-GB" sz="2200" dirty="0" smtClean="0">
                <a:latin typeface="Calibri" pitchFamily="34" charset="0"/>
                <a:cs typeface="Calibri" pitchFamily="34" charset="0"/>
              </a:rPr>
              <a:t>Share with others </a:t>
            </a:r>
            <a:r>
              <a:rPr lang="en-GB" sz="2200" dirty="0">
                <a:latin typeface="Calibri" pitchFamily="34" charset="0"/>
                <a:cs typeface="Calibri" pitchFamily="34" charset="0"/>
              </a:rPr>
              <a:t>– </a:t>
            </a:r>
            <a:r>
              <a:rPr lang="en-GB" sz="2200" dirty="0" smtClean="0">
                <a:latin typeface="Calibri" pitchFamily="34" charset="0"/>
                <a:cs typeface="Calibri" pitchFamily="34" charset="0"/>
              </a:rPr>
              <a:t>what do they make you see/think of? </a:t>
            </a:r>
            <a:endParaRPr lang="en-GB" sz="2200" dirty="0">
              <a:latin typeface="Calibri" pitchFamily="34" charset="0"/>
              <a:cs typeface="Calibri" pitchFamily="34" charset="0"/>
            </a:endParaRPr>
          </a:p>
          <a:p>
            <a:r>
              <a:rPr lang="en-GB" sz="2200" dirty="0">
                <a:latin typeface="Calibri" pitchFamily="34" charset="0"/>
                <a:cs typeface="Calibri" pitchFamily="34" charset="0"/>
              </a:rPr>
              <a:t>Choose one to expand further into </a:t>
            </a:r>
            <a:r>
              <a:rPr lang="en-GB" sz="2200" dirty="0" smtClean="0">
                <a:latin typeface="Calibri" pitchFamily="34" charset="0"/>
                <a:cs typeface="Calibri" pitchFamily="34" charset="0"/>
              </a:rPr>
              <a:t>a short (two </a:t>
            </a:r>
            <a:r>
              <a:rPr lang="en-GB" sz="2200" dirty="0">
                <a:latin typeface="Calibri" pitchFamily="34" charset="0"/>
                <a:cs typeface="Calibri" pitchFamily="34" charset="0"/>
              </a:rPr>
              <a:t>or three-line) poem, adding your own ideas/more context </a:t>
            </a:r>
            <a:r>
              <a:rPr lang="en-GB" sz="2200" dirty="0" err="1" smtClean="0">
                <a:latin typeface="Calibri" pitchFamily="34" charset="0"/>
                <a:cs typeface="Calibri" pitchFamily="34" charset="0"/>
              </a:rPr>
              <a:t>e.g</a:t>
            </a:r>
            <a:r>
              <a:rPr lang="en-GB" sz="2200" dirty="0" smtClean="0">
                <a:latin typeface="Calibri" pitchFamily="34" charset="0"/>
                <a:cs typeface="Calibri" pitchFamily="34" charset="0"/>
              </a:rPr>
              <a:t>: </a:t>
            </a:r>
            <a:endParaRPr lang="en-GB" sz="2200" dirty="0">
              <a:latin typeface="Calibri" pitchFamily="34" charset="0"/>
              <a:cs typeface="Calibri" pitchFamily="34" charset="0"/>
            </a:endParaRPr>
          </a:p>
          <a:p>
            <a:pPr marL="0" indent="0">
              <a:buNone/>
            </a:pPr>
            <a:r>
              <a:rPr lang="en-GB" sz="2000" i="1" dirty="0">
                <a:latin typeface="Calibri" pitchFamily="34" charset="0"/>
                <a:cs typeface="Calibri" pitchFamily="34" charset="0"/>
              </a:rPr>
              <a:t>These monsters of make-believe discovered beneath the moon,</a:t>
            </a:r>
          </a:p>
          <a:p>
            <a:pPr marL="0" indent="0">
              <a:buNone/>
            </a:pPr>
            <a:r>
              <a:rPr lang="en-GB" sz="2000" i="1" dirty="0">
                <a:latin typeface="Calibri" pitchFamily="34" charset="0"/>
                <a:cs typeface="Calibri" pitchFamily="34" charset="0"/>
              </a:rPr>
              <a:t>Reaching along the secret paths of my imagination</a:t>
            </a:r>
          </a:p>
          <a:p>
            <a:pPr marL="0" indent="0">
              <a:buNone/>
            </a:pPr>
            <a:r>
              <a:rPr lang="en-GB" sz="2000" i="1" dirty="0">
                <a:latin typeface="Calibri" pitchFamily="34" charset="0"/>
                <a:cs typeface="Calibri" pitchFamily="34" charset="0"/>
              </a:rPr>
              <a:t>And scaring me from sleep.</a:t>
            </a:r>
          </a:p>
          <a:p>
            <a:pPr marL="0" indent="0">
              <a:buNone/>
            </a:pPr>
            <a:r>
              <a:rPr lang="en-GB" sz="2200" dirty="0" smtClean="0">
                <a:latin typeface="Calibri" pitchFamily="34" charset="0"/>
                <a:cs typeface="Calibri" pitchFamily="34" charset="0"/>
              </a:rPr>
              <a:t>OR: </a:t>
            </a:r>
            <a:r>
              <a:rPr lang="en-GB" sz="2000" i="1" dirty="0" smtClean="0">
                <a:latin typeface="Calibri" pitchFamily="34" charset="0"/>
                <a:cs typeface="Calibri" pitchFamily="34" charset="0"/>
              </a:rPr>
              <a:t>Songs of hope reaching from distant shores:</a:t>
            </a:r>
          </a:p>
          <a:p>
            <a:pPr marL="0" indent="0">
              <a:buNone/>
            </a:pPr>
            <a:r>
              <a:rPr lang="en-GB" sz="2000" i="1" dirty="0" smtClean="0">
                <a:latin typeface="Calibri" pitchFamily="34" charset="0"/>
                <a:cs typeface="Calibri" pitchFamily="34" charset="0"/>
              </a:rPr>
              <a:t>The treasure of our world, soaring into the future.</a:t>
            </a: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28</a:t>
            </a:fld>
            <a:endParaRPr lang="en-GB"/>
          </a:p>
        </p:txBody>
      </p:sp>
    </p:spTree>
    <p:extLst>
      <p:ext uri="{BB962C8B-B14F-4D97-AF65-F5344CB8AC3E}">
        <p14:creationId xmlns:p14="http://schemas.microsoft.com/office/powerpoint/2010/main" val="1365084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cs typeface="Calibri" pitchFamily="34" charset="0"/>
              </a:rPr>
              <a:t>Summary   </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395536" y="1628800"/>
            <a:ext cx="8579296" cy="4968552"/>
          </a:xfrm>
        </p:spPr>
        <p:txBody>
          <a:bodyPr>
            <a:normAutofit fontScale="25000" lnSpcReduction="20000"/>
          </a:bodyPr>
          <a:lstStyle/>
          <a:p>
            <a:pPr marL="0" indent="0">
              <a:lnSpc>
                <a:spcPts val="2800"/>
              </a:lnSpc>
              <a:spcBef>
                <a:spcPts val="0"/>
              </a:spcBef>
              <a:spcAft>
                <a:spcPts val="600"/>
              </a:spcAft>
              <a:buSzPct val="75000"/>
              <a:buNone/>
            </a:pPr>
            <a:r>
              <a:rPr lang="en-GB" sz="8000" dirty="0" smtClean="0">
                <a:latin typeface="Calibri" pitchFamily="34" charset="0"/>
                <a:cs typeface="Calibri" pitchFamily="34" charset="0"/>
              </a:rPr>
              <a:t>Create classrooms where students talk about language choices by:</a:t>
            </a:r>
          </a:p>
          <a:p>
            <a:pPr>
              <a:lnSpc>
                <a:spcPct val="120000"/>
              </a:lnSpc>
              <a:spcBef>
                <a:spcPts val="0"/>
              </a:spcBef>
              <a:spcAft>
                <a:spcPts val="600"/>
              </a:spcAft>
              <a:buSzPct val="75000"/>
              <a:buFont typeface="Wingdings" pitchFamily="2" charset="2"/>
              <a:buChar char="q"/>
            </a:pPr>
            <a:r>
              <a:rPr lang="en-GB" sz="8000" dirty="0" smtClean="0">
                <a:latin typeface="Calibri" pitchFamily="34" charset="0"/>
                <a:cs typeface="Calibri" pitchFamily="34" charset="0"/>
              </a:rPr>
              <a:t>planning the grammar talk in advance and knowing why you are pursuing it; </a:t>
            </a:r>
          </a:p>
          <a:p>
            <a:pPr>
              <a:lnSpc>
                <a:spcPct val="120000"/>
              </a:lnSpc>
              <a:spcBef>
                <a:spcPts val="0"/>
              </a:spcBef>
              <a:spcAft>
                <a:spcPts val="600"/>
              </a:spcAft>
              <a:buSzPct val="75000"/>
              <a:buFont typeface="Wingdings" pitchFamily="2" charset="2"/>
              <a:buChar char="q"/>
            </a:pPr>
            <a:r>
              <a:rPr lang="en-GB" sz="8000" dirty="0" smtClean="0">
                <a:latin typeface="Calibri" pitchFamily="34" charset="0"/>
                <a:cs typeface="Calibri" pitchFamily="34" charset="0"/>
              </a:rPr>
              <a:t>being clear about the grammar-meaning link;</a:t>
            </a:r>
          </a:p>
          <a:p>
            <a:pPr>
              <a:lnSpc>
                <a:spcPct val="120000"/>
              </a:lnSpc>
              <a:spcBef>
                <a:spcPts val="0"/>
              </a:spcBef>
              <a:spcAft>
                <a:spcPts val="600"/>
              </a:spcAft>
              <a:buSzPct val="75000"/>
              <a:buFont typeface="Wingdings" pitchFamily="2" charset="2"/>
              <a:buChar char="q"/>
            </a:pPr>
            <a:r>
              <a:rPr lang="en-GB" sz="8000" dirty="0">
                <a:latin typeface="Calibri" pitchFamily="34" charset="0"/>
                <a:cs typeface="Calibri" pitchFamily="34" charset="0"/>
              </a:rPr>
              <a:t>g</a:t>
            </a:r>
            <a:r>
              <a:rPr lang="en-GB" sz="8000" dirty="0" smtClean="0">
                <a:latin typeface="Calibri" pitchFamily="34" charset="0"/>
                <a:cs typeface="Calibri" pitchFamily="34" charset="0"/>
              </a:rPr>
              <a:t>etting to the writing: grammar talk </a:t>
            </a:r>
            <a:r>
              <a:rPr lang="en-GB" sz="8000" u="sng" dirty="0" smtClean="0">
                <a:latin typeface="Calibri" pitchFamily="34" charset="0"/>
                <a:cs typeface="Calibri" pitchFamily="34" charset="0"/>
              </a:rPr>
              <a:t>after</a:t>
            </a:r>
            <a:r>
              <a:rPr lang="en-GB" sz="8000" dirty="0" smtClean="0">
                <a:latin typeface="Calibri" pitchFamily="34" charset="0"/>
                <a:cs typeface="Calibri" pitchFamily="34" charset="0"/>
              </a:rPr>
              <a:t> writing can be more focused than talk before writing;</a:t>
            </a:r>
          </a:p>
          <a:p>
            <a:pPr>
              <a:lnSpc>
                <a:spcPct val="120000"/>
              </a:lnSpc>
              <a:spcBef>
                <a:spcPts val="0"/>
              </a:spcBef>
              <a:spcAft>
                <a:spcPts val="600"/>
              </a:spcAft>
              <a:buSzPct val="75000"/>
              <a:buFont typeface="Wingdings" pitchFamily="2" charset="2"/>
              <a:buChar char="q"/>
            </a:pPr>
            <a:r>
              <a:rPr lang="en-GB" sz="8000" dirty="0">
                <a:latin typeface="Calibri" pitchFamily="34" charset="0"/>
                <a:cs typeface="Calibri" pitchFamily="34" charset="0"/>
              </a:rPr>
              <a:t>u</a:t>
            </a:r>
            <a:r>
              <a:rPr lang="en-GB" sz="8000" dirty="0" smtClean="0">
                <a:latin typeface="Calibri" pitchFamily="34" charset="0"/>
                <a:cs typeface="Calibri" pitchFamily="34" charset="0"/>
              </a:rPr>
              <a:t>sing whole class discussion to generate real enquiry about language and its possibilities;</a:t>
            </a:r>
          </a:p>
          <a:p>
            <a:pPr>
              <a:lnSpc>
                <a:spcPct val="120000"/>
              </a:lnSpc>
              <a:spcBef>
                <a:spcPts val="0"/>
              </a:spcBef>
              <a:spcAft>
                <a:spcPts val="600"/>
              </a:spcAft>
              <a:buSzPct val="75000"/>
              <a:buFont typeface="Wingdings" pitchFamily="2" charset="2"/>
              <a:buChar char="q"/>
            </a:pPr>
            <a:r>
              <a:rPr lang="en-GB" sz="8000" dirty="0">
                <a:latin typeface="Calibri" pitchFamily="34" charset="0"/>
                <a:cs typeface="Calibri" pitchFamily="34" charset="0"/>
              </a:rPr>
              <a:t>w</a:t>
            </a:r>
            <a:r>
              <a:rPr lang="en-GB" sz="8000" dirty="0" smtClean="0">
                <a:latin typeface="Calibri" pitchFamily="34" charset="0"/>
                <a:cs typeface="Calibri" pitchFamily="34" charset="0"/>
              </a:rPr>
              <a:t>here you are confident, using talk to anticipate or address difficulties: listening to grammar talk tunes the ear to where problems lie; </a:t>
            </a:r>
          </a:p>
          <a:p>
            <a:pPr>
              <a:lnSpc>
                <a:spcPct val="120000"/>
              </a:lnSpc>
              <a:spcBef>
                <a:spcPts val="0"/>
              </a:spcBef>
              <a:spcAft>
                <a:spcPts val="600"/>
              </a:spcAft>
              <a:buSzPct val="75000"/>
              <a:buFont typeface="Wingdings" pitchFamily="2" charset="2"/>
              <a:buChar char="q"/>
            </a:pPr>
            <a:r>
              <a:rPr lang="en-GB" sz="8000" dirty="0">
                <a:latin typeface="Calibri" pitchFamily="34" charset="0"/>
                <a:cs typeface="Calibri" pitchFamily="34" charset="0"/>
              </a:rPr>
              <a:t>w</a:t>
            </a:r>
            <a:r>
              <a:rPr lang="en-GB" sz="8000" dirty="0" smtClean="0">
                <a:latin typeface="Calibri" pitchFamily="34" charset="0"/>
                <a:cs typeface="Calibri" pitchFamily="34" charset="0"/>
              </a:rPr>
              <a:t>here you are confident, using the </a:t>
            </a:r>
            <a:r>
              <a:rPr lang="en-GB" sz="8000" dirty="0">
                <a:latin typeface="Calibri" pitchFamily="34" charset="0"/>
                <a:cs typeface="Calibri" pitchFamily="34" charset="0"/>
              </a:rPr>
              <a:t>grammatical </a:t>
            </a:r>
            <a:r>
              <a:rPr lang="en-GB" sz="8000" dirty="0" err="1">
                <a:latin typeface="Calibri" pitchFamily="34" charset="0"/>
                <a:cs typeface="Calibri" pitchFamily="34" charset="0"/>
              </a:rPr>
              <a:t>metalanguage</a:t>
            </a:r>
            <a:r>
              <a:rPr lang="en-GB" sz="8000" dirty="0">
                <a:latin typeface="Calibri" pitchFamily="34" charset="0"/>
                <a:cs typeface="Calibri" pitchFamily="34" charset="0"/>
              </a:rPr>
              <a:t> naturally as part of classroom </a:t>
            </a:r>
            <a:r>
              <a:rPr lang="en-GB" sz="8000" dirty="0" smtClean="0">
                <a:latin typeface="Calibri" pitchFamily="34" charset="0"/>
                <a:cs typeface="Calibri" pitchFamily="34" charset="0"/>
              </a:rPr>
              <a:t>discourse, alongside examples</a:t>
            </a:r>
          </a:p>
          <a:p>
            <a:pPr>
              <a:lnSpc>
                <a:spcPct val="120000"/>
              </a:lnSpc>
              <a:spcBef>
                <a:spcPts val="0"/>
              </a:spcBef>
              <a:spcAft>
                <a:spcPts val="600"/>
              </a:spcAft>
              <a:buSzPct val="75000"/>
              <a:buFont typeface="Wingdings" pitchFamily="2" charset="2"/>
              <a:buChar char="q"/>
            </a:pPr>
            <a:r>
              <a:rPr lang="en-GB" sz="8000" dirty="0">
                <a:latin typeface="Calibri" pitchFamily="34" charset="0"/>
                <a:cs typeface="Calibri" pitchFamily="34" charset="0"/>
              </a:rPr>
              <a:t>t</a:t>
            </a:r>
            <a:r>
              <a:rPr lang="en-GB" sz="8000" dirty="0" smtClean="0">
                <a:latin typeface="Calibri" pitchFamily="34" charset="0"/>
                <a:cs typeface="Calibri" pitchFamily="34" charset="0"/>
              </a:rPr>
              <a:t>aking students’ responses as the starting point for discussion</a:t>
            </a:r>
            <a:r>
              <a:rPr lang="en-GB" sz="8000" dirty="0">
                <a:latin typeface="Calibri" pitchFamily="34" charset="0"/>
                <a:cs typeface="Calibri" pitchFamily="34" charset="0"/>
              </a:rPr>
              <a:t>, rather than the finishing </a:t>
            </a:r>
            <a:r>
              <a:rPr lang="en-GB" sz="8000" dirty="0" smtClean="0">
                <a:latin typeface="Calibri" pitchFamily="34" charset="0"/>
                <a:cs typeface="Calibri" pitchFamily="34" charset="0"/>
              </a:rPr>
              <a:t>point. If you get stuck, point it out and model what you will do next.</a:t>
            </a:r>
          </a:p>
          <a:p>
            <a:pPr marL="0" indent="0" algn="ctr">
              <a:lnSpc>
                <a:spcPct val="120000"/>
              </a:lnSpc>
              <a:spcBef>
                <a:spcPts val="0"/>
              </a:spcBef>
              <a:spcAft>
                <a:spcPts val="600"/>
              </a:spcAft>
              <a:buSzPct val="75000"/>
              <a:buNone/>
            </a:pPr>
            <a:r>
              <a:rPr lang="en-GB" sz="8000" b="1" dirty="0" smtClean="0">
                <a:solidFill>
                  <a:schemeClr val="bg2">
                    <a:lumMod val="50000"/>
                  </a:schemeClr>
                </a:solidFill>
                <a:latin typeface="Calibri" pitchFamily="34" charset="0"/>
                <a:cs typeface="Calibri" pitchFamily="34" charset="0"/>
              </a:rPr>
              <a:t>Develop </a:t>
            </a:r>
            <a:r>
              <a:rPr lang="en-GB" sz="8000" b="1" dirty="0">
                <a:solidFill>
                  <a:schemeClr val="bg2">
                    <a:lumMod val="50000"/>
                  </a:schemeClr>
                </a:solidFill>
                <a:latin typeface="Calibri" pitchFamily="34" charset="0"/>
                <a:cs typeface="Calibri" pitchFamily="34" charset="0"/>
              </a:rPr>
              <a:t>grammatical thinking rather than grammar labelling</a:t>
            </a:r>
          </a:p>
          <a:p>
            <a:pPr>
              <a:lnSpc>
                <a:spcPts val="2800"/>
              </a:lnSpc>
              <a:spcBef>
                <a:spcPts val="0"/>
              </a:spcBef>
              <a:spcAft>
                <a:spcPts val="600"/>
              </a:spcAft>
              <a:buFont typeface="Wingdings" panose="05000000000000000000" pitchFamily="2" charset="2"/>
              <a:buChar char="q"/>
            </a:pPr>
            <a:endParaRPr lang="en-GB" sz="8000" dirty="0" smtClean="0">
              <a:latin typeface="Calibri" pitchFamily="34" charset="0"/>
              <a:cs typeface="Calibri" pitchFamily="34" charset="0"/>
            </a:endParaRPr>
          </a:p>
        </p:txBody>
      </p:sp>
    </p:spTree>
    <p:extLst>
      <p:ext uri="{BB962C8B-B14F-4D97-AF65-F5344CB8AC3E}">
        <p14:creationId xmlns:p14="http://schemas.microsoft.com/office/powerpoint/2010/main" val="3121854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1026" name="Picture 2" descr="C:\Users\helen\Pictures\51-oKwrE2FL._SX327_BO1,204,203,200_.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0" y="1074516"/>
            <a:ext cx="3454624" cy="545082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54624" y="188640"/>
            <a:ext cx="5688632" cy="7078861"/>
          </a:xfrm>
          <a:prstGeom prst="rect">
            <a:avLst/>
          </a:prstGeom>
          <a:noFill/>
        </p:spPr>
        <p:txBody>
          <a:bodyPr wrap="square" rtlCol="0">
            <a:spAutoFit/>
          </a:bodyPr>
          <a:lstStyle/>
          <a:p>
            <a:r>
              <a:rPr lang="en-GB" sz="2200" dirty="0" smtClean="0">
                <a:latin typeface="Calibri" pitchFamily="34" charset="0"/>
                <a:cs typeface="Calibri" pitchFamily="34" charset="0"/>
              </a:rPr>
              <a:t>  Look at the noun phrases that are used to  </a:t>
            </a: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describe the Nowhere Emporium. How well do </a:t>
            </a: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they match the picture on the front cover of </a:t>
            </a: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the book?</a:t>
            </a:r>
            <a:endParaRPr lang="en-GB" sz="2200" dirty="0">
              <a:latin typeface="Calibri" pitchFamily="34" charset="0"/>
              <a:cs typeface="Calibri" pitchFamily="34" charset="0"/>
            </a:endParaRPr>
          </a:p>
          <a:p>
            <a:pPr marL="285750" indent="-285750">
              <a:buFont typeface="Arial" pitchFamily="34" charset="0"/>
              <a:buChar char="•"/>
            </a:pPr>
            <a:r>
              <a:rPr lang="en-GB" sz="2200" dirty="0" smtClean="0">
                <a:solidFill>
                  <a:srgbClr val="FF0000"/>
                </a:solidFill>
                <a:latin typeface="Calibri" pitchFamily="34" charset="0"/>
                <a:cs typeface="Calibri" pitchFamily="34" charset="0"/>
              </a:rPr>
              <a:t>the </a:t>
            </a:r>
            <a:r>
              <a:rPr lang="en-GB" sz="2200" b="1" dirty="0" smtClean="0">
                <a:solidFill>
                  <a:srgbClr val="FF0000"/>
                </a:solidFill>
                <a:latin typeface="Calibri" pitchFamily="34" charset="0"/>
                <a:cs typeface="Calibri" pitchFamily="34" charset="0"/>
              </a:rPr>
              <a:t>shop</a:t>
            </a:r>
            <a:r>
              <a:rPr lang="en-GB" sz="2200" dirty="0" smtClean="0">
                <a:solidFill>
                  <a:srgbClr val="FF0000"/>
                </a:solidFill>
                <a:latin typeface="Calibri" pitchFamily="34" charset="0"/>
                <a:cs typeface="Calibri" pitchFamily="34" charset="0"/>
              </a:rPr>
              <a:t> from nowhere </a:t>
            </a:r>
          </a:p>
          <a:p>
            <a:pPr marL="285750" indent="-285750">
              <a:buFont typeface="Arial" pitchFamily="34" charset="0"/>
              <a:buChar char="•"/>
            </a:pPr>
            <a:r>
              <a:rPr lang="en-GB" sz="2200" dirty="0">
                <a:solidFill>
                  <a:srgbClr val="FF0000"/>
                </a:solidFill>
                <a:latin typeface="Calibri" pitchFamily="34" charset="0"/>
                <a:cs typeface="Calibri" pitchFamily="34" charset="0"/>
              </a:rPr>
              <a:t>h</a:t>
            </a:r>
            <a:r>
              <a:rPr lang="en-GB" sz="2200" dirty="0" smtClean="0">
                <a:solidFill>
                  <a:srgbClr val="FF0000"/>
                </a:solidFill>
                <a:latin typeface="Calibri" pitchFamily="34" charset="0"/>
                <a:cs typeface="Calibri" pitchFamily="34" charset="0"/>
              </a:rPr>
              <a:t>idden </a:t>
            </a:r>
            <a:r>
              <a:rPr lang="en-GB" sz="2200" b="1" dirty="0" smtClean="0">
                <a:solidFill>
                  <a:srgbClr val="FF0000"/>
                </a:solidFill>
                <a:latin typeface="Calibri" pitchFamily="34" charset="0"/>
                <a:cs typeface="Calibri" pitchFamily="34" charset="0"/>
              </a:rPr>
              <a:t>secrets</a:t>
            </a:r>
          </a:p>
          <a:p>
            <a:pPr marL="285750" indent="-285750">
              <a:buFont typeface="Arial" pitchFamily="34" charset="0"/>
              <a:buChar char="•"/>
            </a:pPr>
            <a:r>
              <a:rPr lang="en-GB" sz="2200" b="1" dirty="0" smtClean="0">
                <a:solidFill>
                  <a:srgbClr val="FF0000"/>
                </a:solidFill>
                <a:latin typeface="Calibri" pitchFamily="34" charset="0"/>
                <a:cs typeface="Calibri" pitchFamily="34" charset="0"/>
              </a:rPr>
              <a:t>bricks</a:t>
            </a:r>
            <a:r>
              <a:rPr lang="en-GB" sz="2200" dirty="0" smtClean="0">
                <a:solidFill>
                  <a:srgbClr val="FF0000"/>
                </a:solidFill>
                <a:latin typeface="Calibri" pitchFamily="34" charset="0"/>
                <a:cs typeface="Calibri" pitchFamily="34" charset="0"/>
              </a:rPr>
              <a:t> the colour of midnight</a:t>
            </a:r>
          </a:p>
          <a:p>
            <a:pPr marL="285750" indent="-285750">
              <a:buFont typeface="Arial" pitchFamily="34" charset="0"/>
              <a:buChar char="•"/>
            </a:pPr>
            <a:r>
              <a:rPr lang="en-GB" sz="2200" b="1" dirty="0" smtClean="0">
                <a:solidFill>
                  <a:srgbClr val="FF0000"/>
                </a:solidFill>
                <a:latin typeface="Calibri" pitchFamily="34" charset="0"/>
                <a:cs typeface="Calibri" pitchFamily="34" charset="0"/>
              </a:rPr>
              <a:t>bricks</a:t>
            </a:r>
            <a:r>
              <a:rPr lang="en-GB" sz="2200" dirty="0" smtClean="0">
                <a:solidFill>
                  <a:srgbClr val="FF0000"/>
                </a:solidFill>
                <a:latin typeface="Calibri" pitchFamily="34" charset="0"/>
                <a:cs typeface="Calibri" pitchFamily="34" charset="0"/>
              </a:rPr>
              <a:t> that shimmered and sparkled under the glow of the gas streetlamps</a:t>
            </a:r>
          </a:p>
          <a:p>
            <a:pPr marL="285750" indent="-285750">
              <a:buFont typeface="Arial" pitchFamily="34" charset="0"/>
              <a:buChar char="•"/>
            </a:pPr>
            <a:r>
              <a:rPr lang="en-GB" sz="2200" dirty="0" smtClean="0">
                <a:solidFill>
                  <a:srgbClr val="FF0000"/>
                </a:solidFill>
                <a:latin typeface="Calibri" pitchFamily="34" charset="0"/>
                <a:cs typeface="Calibri" pitchFamily="34" charset="0"/>
              </a:rPr>
              <a:t>a golden </a:t>
            </a:r>
            <a:r>
              <a:rPr lang="en-GB" sz="2200" b="1" dirty="0" smtClean="0">
                <a:solidFill>
                  <a:srgbClr val="FF0000"/>
                </a:solidFill>
                <a:latin typeface="Calibri" pitchFamily="34" charset="0"/>
                <a:cs typeface="Calibri" pitchFamily="34" charset="0"/>
              </a:rPr>
              <a:t>gate</a:t>
            </a:r>
            <a:r>
              <a:rPr lang="en-GB" sz="2200" dirty="0" smtClean="0">
                <a:solidFill>
                  <a:srgbClr val="FF0000"/>
                </a:solidFill>
                <a:latin typeface="Calibri" pitchFamily="34" charset="0"/>
                <a:cs typeface="Calibri" pitchFamily="34" charset="0"/>
              </a:rPr>
              <a:t> so fine and intricate that some wondrous spider might have spun it</a:t>
            </a:r>
          </a:p>
          <a:p>
            <a:pPr marL="285750" indent="-285750">
              <a:buFont typeface="Arial" pitchFamily="34" charset="0"/>
              <a:buChar char="•"/>
            </a:pPr>
            <a:r>
              <a:rPr lang="en-GB" sz="2200" dirty="0">
                <a:solidFill>
                  <a:srgbClr val="FF0000"/>
                </a:solidFill>
                <a:latin typeface="Calibri" pitchFamily="34" charset="0"/>
                <a:cs typeface="Calibri" pitchFamily="34" charset="0"/>
              </a:rPr>
              <a:t>a</a:t>
            </a:r>
            <a:r>
              <a:rPr lang="en-GB" sz="2200" dirty="0" smtClean="0">
                <a:solidFill>
                  <a:srgbClr val="FF0000"/>
                </a:solidFill>
                <a:latin typeface="Calibri" pitchFamily="34" charset="0"/>
                <a:cs typeface="Calibri" pitchFamily="34" charset="0"/>
              </a:rPr>
              <a:t> </a:t>
            </a:r>
            <a:r>
              <a:rPr lang="en-GB" sz="2200" b="1" dirty="0" smtClean="0">
                <a:solidFill>
                  <a:srgbClr val="FF0000"/>
                </a:solidFill>
                <a:latin typeface="Calibri" pitchFamily="34" charset="0"/>
                <a:cs typeface="Calibri" pitchFamily="34" charset="0"/>
              </a:rPr>
              <a:t>glimmer</a:t>
            </a:r>
            <a:r>
              <a:rPr lang="en-GB" sz="2200" dirty="0" smtClean="0">
                <a:solidFill>
                  <a:srgbClr val="FF0000"/>
                </a:solidFill>
                <a:latin typeface="Calibri" pitchFamily="34" charset="0"/>
                <a:cs typeface="Calibri" pitchFamily="34" charset="0"/>
              </a:rPr>
              <a:t> of movement in the entranceway</a:t>
            </a:r>
          </a:p>
          <a:p>
            <a:pPr marL="285750" indent="-285750">
              <a:buFont typeface="Arial" pitchFamily="34" charset="0"/>
              <a:buChar char="•"/>
            </a:pPr>
            <a:r>
              <a:rPr lang="en-GB" sz="2200" dirty="0" smtClean="0">
                <a:solidFill>
                  <a:srgbClr val="FF0000"/>
                </a:solidFill>
                <a:latin typeface="Calibri" pitchFamily="34" charset="0"/>
                <a:cs typeface="Calibri" pitchFamily="34" charset="0"/>
              </a:rPr>
              <a:t>the </a:t>
            </a:r>
            <a:r>
              <a:rPr lang="en-GB" sz="2200" b="1" dirty="0" smtClean="0">
                <a:solidFill>
                  <a:srgbClr val="FF0000"/>
                </a:solidFill>
                <a:latin typeface="Calibri" pitchFamily="34" charset="0"/>
                <a:cs typeface="Calibri" pitchFamily="34" charset="0"/>
              </a:rPr>
              <a:t>door</a:t>
            </a:r>
            <a:r>
              <a:rPr lang="en-GB" sz="2200" dirty="0" smtClean="0">
                <a:solidFill>
                  <a:srgbClr val="FF0000"/>
                </a:solidFill>
                <a:latin typeface="Calibri" pitchFamily="34" charset="0"/>
                <a:cs typeface="Calibri" pitchFamily="34" charset="0"/>
              </a:rPr>
              <a:t> to a world of </a:t>
            </a:r>
            <a:r>
              <a:rPr lang="en-GB" sz="2200" dirty="0" err="1" smtClean="0">
                <a:solidFill>
                  <a:srgbClr val="FF0000"/>
                </a:solidFill>
                <a:latin typeface="Calibri" pitchFamily="34" charset="0"/>
                <a:cs typeface="Calibri" pitchFamily="34" charset="0"/>
              </a:rPr>
              <a:t>breathtaking</a:t>
            </a:r>
            <a:r>
              <a:rPr lang="en-GB" sz="2200" dirty="0" smtClean="0">
                <a:solidFill>
                  <a:srgbClr val="FF0000"/>
                </a:solidFill>
                <a:latin typeface="Calibri" pitchFamily="34" charset="0"/>
                <a:cs typeface="Calibri" pitchFamily="34" charset="0"/>
              </a:rPr>
              <a:t> magic and looming danger</a:t>
            </a:r>
            <a:endParaRPr lang="en-GB" sz="2200" dirty="0" smtClean="0">
              <a:latin typeface="Calibri" pitchFamily="34" charset="0"/>
              <a:cs typeface="Calibri" pitchFamily="34" charset="0"/>
            </a:endParaRPr>
          </a:p>
          <a:p>
            <a:r>
              <a:rPr lang="en-GB" sz="2200" dirty="0" smtClean="0">
                <a:latin typeface="Calibri" pitchFamily="34" charset="0"/>
                <a:cs typeface="Calibri" pitchFamily="34" charset="0"/>
              </a:rPr>
              <a:t>   From the way it’s described, would </a:t>
            </a:r>
            <a:r>
              <a:rPr lang="en-GB" sz="2200" dirty="0">
                <a:latin typeface="Calibri" pitchFamily="34" charset="0"/>
                <a:cs typeface="Calibri" pitchFamily="34" charset="0"/>
              </a:rPr>
              <a:t>you </a:t>
            </a:r>
            <a:r>
              <a:rPr lang="en-GB" sz="2200" dirty="0" smtClean="0">
                <a:latin typeface="Calibri" pitchFamily="34" charset="0"/>
                <a:cs typeface="Calibri" pitchFamily="34" charset="0"/>
              </a:rPr>
              <a:t>want</a:t>
            </a: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a:t>
            </a:r>
            <a:r>
              <a:rPr lang="en-GB" sz="2200" dirty="0">
                <a:latin typeface="Calibri" pitchFamily="34" charset="0"/>
                <a:cs typeface="Calibri" pitchFamily="34" charset="0"/>
              </a:rPr>
              <a:t>to go inside this shop? </a:t>
            </a:r>
            <a:endParaRPr lang="en-GB" sz="2200" dirty="0" smtClean="0">
              <a:latin typeface="Calibri" pitchFamily="34" charset="0"/>
              <a:cs typeface="Calibri" pitchFamily="34" charset="0"/>
            </a:endParaRPr>
          </a:p>
          <a:p>
            <a:r>
              <a:rPr lang="en-GB" sz="2200" dirty="0" smtClean="0">
                <a:latin typeface="Calibri" pitchFamily="34" charset="0"/>
                <a:cs typeface="Calibri" pitchFamily="34" charset="0"/>
              </a:rPr>
              <a:t>   What objects do </a:t>
            </a:r>
            <a:r>
              <a:rPr lang="en-GB" sz="2200" dirty="0">
                <a:latin typeface="Calibri" pitchFamily="34" charset="0"/>
                <a:cs typeface="Calibri" pitchFamily="34" charset="0"/>
              </a:rPr>
              <a:t>you think you might find </a:t>
            </a:r>
            <a:endParaRPr lang="en-GB" sz="2200" dirty="0" smtClean="0">
              <a:latin typeface="Calibri" pitchFamily="34" charset="0"/>
              <a:cs typeface="Calibri" pitchFamily="34" charset="0"/>
            </a:endParaRP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inside? Use noun phrases to describe one of </a:t>
            </a:r>
          </a:p>
          <a:p>
            <a:r>
              <a:rPr lang="en-GB" sz="2200" dirty="0">
                <a:latin typeface="Calibri" pitchFamily="34" charset="0"/>
                <a:cs typeface="Calibri" pitchFamily="34" charset="0"/>
              </a:rPr>
              <a:t>  </a:t>
            </a:r>
            <a:r>
              <a:rPr lang="en-GB" sz="2200" dirty="0" smtClean="0">
                <a:latin typeface="Calibri" pitchFamily="34" charset="0"/>
                <a:cs typeface="Calibri" pitchFamily="34" charset="0"/>
              </a:rPr>
              <a:t> them so we can imagine it too. </a:t>
            </a:r>
            <a:endParaRPr lang="en-GB" sz="2200" dirty="0">
              <a:latin typeface="Calibri" pitchFamily="34" charset="0"/>
              <a:cs typeface="Calibri" pitchFamily="34" charset="0"/>
            </a:endParaRPr>
          </a:p>
          <a:p>
            <a:endParaRPr lang="en-GB" dirty="0">
              <a:latin typeface="Calibri" pitchFamily="34" charset="0"/>
              <a:cs typeface="Calibri" pitchFamily="34" charset="0"/>
            </a:endParaRPr>
          </a:p>
          <a:p>
            <a:endParaRPr lang="en-GB" dirty="0">
              <a:latin typeface="Calibri" pitchFamily="34" charset="0"/>
              <a:cs typeface="Calibri" pitchFamily="34" charset="0"/>
            </a:endParaRPr>
          </a:p>
        </p:txBody>
      </p:sp>
      <p:sp>
        <p:nvSpPr>
          <p:cNvPr id="2" name="Slide Number Placeholder 1"/>
          <p:cNvSpPr>
            <a:spLocks noGrp="1"/>
          </p:cNvSpPr>
          <p:nvPr>
            <p:ph type="sldNum" sz="quarter" idx="12"/>
          </p:nvPr>
        </p:nvSpPr>
        <p:spPr/>
        <p:txBody>
          <a:bodyPr>
            <a:normAutofit fontScale="85000" lnSpcReduction="20000"/>
          </a:bodyPr>
          <a:lstStyle/>
          <a:p>
            <a:fld id="{E4781BEE-7FE8-412D-AB7C-04059E61190C}" type="slidenum">
              <a:rPr lang="en-GB" smtClean="0"/>
              <a:pPr/>
              <a:t>3</a:t>
            </a:fld>
            <a:endParaRPr lang="en-GB"/>
          </a:p>
        </p:txBody>
      </p:sp>
      <p:sp>
        <p:nvSpPr>
          <p:cNvPr id="3" name="TextBox 2"/>
          <p:cNvSpPr txBox="1"/>
          <p:nvPr/>
        </p:nvSpPr>
        <p:spPr>
          <a:xfrm>
            <a:off x="35848" y="203880"/>
            <a:ext cx="3024336" cy="646331"/>
          </a:xfrm>
          <a:prstGeom prst="rect">
            <a:avLst/>
          </a:prstGeom>
          <a:noFill/>
        </p:spPr>
        <p:txBody>
          <a:bodyPr wrap="square" rtlCol="0">
            <a:spAutoFit/>
          </a:bodyPr>
          <a:lstStyle/>
          <a:p>
            <a:r>
              <a:rPr lang="en-GB" sz="3600" dirty="0" smtClean="0">
                <a:latin typeface="Calibri" pitchFamily="34" charset="0"/>
                <a:cs typeface="Calibri" pitchFamily="34" charset="0"/>
              </a:rPr>
              <a:t>…and another</a:t>
            </a:r>
            <a:endParaRPr lang="en-GB" sz="3600" dirty="0">
              <a:latin typeface="Calibri" pitchFamily="34" charset="0"/>
              <a:cs typeface="Calibri" pitchFamily="34" charset="0"/>
            </a:endParaRPr>
          </a:p>
        </p:txBody>
      </p:sp>
    </p:spTree>
    <p:extLst>
      <p:ext uri="{BB962C8B-B14F-4D97-AF65-F5344CB8AC3E}">
        <p14:creationId xmlns:p14="http://schemas.microsoft.com/office/powerpoint/2010/main" val="1582875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smtClean="0">
                <a:latin typeface="Calibri" pitchFamily="34" charset="0"/>
                <a:cs typeface="Calibri" pitchFamily="34" charset="0"/>
              </a:rPr>
              <a:t>Summary </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107504" y="1556792"/>
            <a:ext cx="8928992" cy="5832648"/>
          </a:xfrm>
        </p:spPr>
        <p:txBody>
          <a:bodyPr>
            <a:normAutofit fontScale="40000" lnSpcReduction="20000"/>
          </a:bodyPr>
          <a:lstStyle/>
          <a:p>
            <a:pPr marL="0" indent="0">
              <a:lnSpc>
                <a:spcPts val="2800"/>
              </a:lnSpc>
              <a:spcBef>
                <a:spcPts val="0"/>
              </a:spcBef>
              <a:spcAft>
                <a:spcPts val="600"/>
              </a:spcAft>
              <a:buNone/>
            </a:pPr>
            <a:r>
              <a:rPr lang="en-GB" sz="5000" dirty="0" smtClean="0">
                <a:latin typeface="Calibri" pitchFamily="34" charset="0"/>
                <a:cs typeface="Calibri" pitchFamily="34" charset="0"/>
              </a:rPr>
              <a:t>Support students’ understanding of the effect of a particular grammatical choice by:</a:t>
            </a:r>
          </a:p>
          <a:p>
            <a:pPr>
              <a:lnSpc>
                <a:spcPct val="120000"/>
              </a:lnSpc>
              <a:spcBef>
                <a:spcPts val="0"/>
              </a:spcBef>
              <a:spcAft>
                <a:spcPts val="600"/>
              </a:spcAft>
              <a:buFont typeface="Wingdings" pitchFamily="2" charset="2"/>
              <a:buChar char="q"/>
            </a:pPr>
            <a:r>
              <a:rPr lang="en-GB" sz="5000" dirty="0">
                <a:latin typeface="Calibri" pitchFamily="34" charset="0"/>
                <a:cs typeface="Calibri" pitchFamily="34" charset="0"/>
              </a:rPr>
              <a:t>b</a:t>
            </a:r>
            <a:r>
              <a:rPr lang="en-GB" sz="5000" dirty="0" smtClean="0">
                <a:latin typeface="Calibri" pitchFamily="34" charset="0"/>
                <a:cs typeface="Calibri" pitchFamily="34" charset="0"/>
              </a:rPr>
              <a:t>eing sure you can articulate the effect yourself, perhaps in your planning, until it becomes more natural; </a:t>
            </a:r>
          </a:p>
          <a:p>
            <a:pPr>
              <a:lnSpc>
                <a:spcPct val="120000"/>
              </a:lnSpc>
              <a:spcBef>
                <a:spcPts val="0"/>
              </a:spcBef>
              <a:spcAft>
                <a:spcPts val="600"/>
              </a:spcAft>
              <a:buFont typeface="Wingdings" pitchFamily="2" charset="2"/>
              <a:buChar char="q"/>
            </a:pPr>
            <a:r>
              <a:rPr lang="en-GB" sz="5000" dirty="0" smtClean="0">
                <a:latin typeface="Calibri" pitchFamily="34" charset="0"/>
                <a:cs typeface="Calibri" pitchFamily="34" charset="0"/>
              </a:rPr>
              <a:t>modelling this kind of language talk for students;</a:t>
            </a:r>
          </a:p>
          <a:p>
            <a:pPr>
              <a:lnSpc>
                <a:spcPct val="120000"/>
              </a:lnSpc>
              <a:spcBef>
                <a:spcPts val="0"/>
              </a:spcBef>
              <a:spcAft>
                <a:spcPts val="600"/>
              </a:spcAft>
              <a:buFont typeface="Wingdings" pitchFamily="2" charset="2"/>
              <a:buChar char="q"/>
            </a:pPr>
            <a:r>
              <a:rPr lang="en-GB" sz="5000" dirty="0">
                <a:latin typeface="Calibri" pitchFamily="34" charset="0"/>
                <a:cs typeface="Calibri" pitchFamily="34" charset="0"/>
              </a:rPr>
              <a:t>leading a discussion drawing on your expertise but not directed towards a single right answer; naming the effect of a particular choice is not right/wrong but an interpretation, just as in literary </a:t>
            </a:r>
            <a:r>
              <a:rPr lang="en-GB" sz="5000" dirty="0" smtClean="0">
                <a:latin typeface="Calibri" pitchFamily="34" charset="0"/>
                <a:cs typeface="Calibri" pitchFamily="34" charset="0"/>
              </a:rPr>
              <a:t>interpretation;</a:t>
            </a:r>
          </a:p>
          <a:p>
            <a:pPr>
              <a:lnSpc>
                <a:spcPct val="120000"/>
              </a:lnSpc>
              <a:spcBef>
                <a:spcPts val="0"/>
              </a:spcBef>
              <a:spcAft>
                <a:spcPts val="600"/>
              </a:spcAft>
              <a:buFont typeface="Wingdings" pitchFamily="2" charset="2"/>
              <a:buChar char="q"/>
            </a:pPr>
            <a:r>
              <a:rPr lang="en-GB" sz="5000" dirty="0">
                <a:latin typeface="Calibri" pitchFamily="34" charset="0"/>
                <a:cs typeface="Calibri" pitchFamily="34" charset="0"/>
              </a:rPr>
              <a:t>c</a:t>
            </a:r>
            <a:r>
              <a:rPr lang="en-GB" sz="5000" dirty="0" smtClean="0">
                <a:latin typeface="Calibri" pitchFamily="34" charset="0"/>
                <a:cs typeface="Calibri" pitchFamily="34" charset="0"/>
              </a:rPr>
              <a:t>reating tasks which give students opportunities to verbalise their understanding of the effect of a particular </a:t>
            </a:r>
            <a:r>
              <a:rPr lang="en-GB" sz="5000" dirty="0">
                <a:latin typeface="Calibri" pitchFamily="34" charset="0"/>
                <a:cs typeface="Calibri" pitchFamily="34" charset="0"/>
              </a:rPr>
              <a:t>choice, e.g. group or paired talk tasks </a:t>
            </a:r>
            <a:r>
              <a:rPr lang="en-GB" sz="5000" dirty="0" smtClean="0">
                <a:latin typeface="Calibri" pitchFamily="34" charset="0"/>
                <a:cs typeface="Calibri" pitchFamily="34" charset="0"/>
              </a:rPr>
              <a:t>comparing different </a:t>
            </a:r>
            <a:r>
              <a:rPr lang="en-GB" sz="5000" dirty="0">
                <a:latin typeface="Calibri" pitchFamily="34" charset="0"/>
                <a:cs typeface="Calibri" pitchFamily="34" charset="0"/>
              </a:rPr>
              <a:t>versions of a </a:t>
            </a:r>
            <a:r>
              <a:rPr lang="en-GB" sz="5000" dirty="0" smtClean="0">
                <a:latin typeface="Calibri" pitchFamily="34" charset="0"/>
                <a:cs typeface="Calibri" pitchFamily="34" charset="0"/>
              </a:rPr>
              <a:t>text; pausing during writing to hear choices and evaluate them;</a:t>
            </a:r>
          </a:p>
          <a:p>
            <a:pPr>
              <a:lnSpc>
                <a:spcPct val="120000"/>
              </a:lnSpc>
              <a:spcBef>
                <a:spcPts val="0"/>
              </a:spcBef>
              <a:spcAft>
                <a:spcPts val="600"/>
              </a:spcAft>
              <a:buFont typeface="Wingdings" pitchFamily="2" charset="2"/>
              <a:buChar char="q"/>
            </a:pPr>
            <a:r>
              <a:rPr lang="en-GB" sz="5000" dirty="0" smtClean="0">
                <a:latin typeface="Calibri" pitchFamily="34" charset="0"/>
                <a:cs typeface="Calibri" pitchFamily="34" charset="0"/>
              </a:rPr>
              <a:t>displaying visually examples of expressing the effect, e.g. through annotation </a:t>
            </a:r>
          </a:p>
          <a:p>
            <a:pPr>
              <a:lnSpc>
                <a:spcPct val="120000"/>
              </a:lnSpc>
              <a:spcBef>
                <a:spcPts val="0"/>
              </a:spcBef>
              <a:spcAft>
                <a:spcPts val="600"/>
              </a:spcAft>
              <a:buFont typeface="Wingdings" pitchFamily="2" charset="2"/>
              <a:buChar char="q"/>
            </a:pPr>
            <a:r>
              <a:rPr lang="en-GB" sz="5000" dirty="0" smtClean="0">
                <a:latin typeface="Calibri" pitchFamily="34" charset="0"/>
                <a:cs typeface="Calibri" pitchFamily="34" charset="0"/>
              </a:rPr>
              <a:t>giving formative feedback where you articulate the effect of a student’s choice for them.</a:t>
            </a:r>
          </a:p>
          <a:p>
            <a:pPr marL="365760" lvl="1" indent="0">
              <a:lnSpc>
                <a:spcPts val="2800"/>
              </a:lnSpc>
              <a:spcBef>
                <a:spcPts val="0"/>
              </a:spcBef>
              <a:spcAft>
                <a:spcPts val="600"/>
              </a:spcAft>
              <a:buNone/>
            </a:pPr>
            <a:endParaRPr lang="en-GB" sz="2400" dirty="0" smtClean="0">
              <a:latin typeface="Calibri" pitchFamily="34" charset="0"/>
              <a:cs typeface="Calibri" pitchFamily="34" charset="0"/>
            </a:endParaRPr>
          </a:p>
          <a:p>
            <a:pPr marL="0" indent="0">
              <a:lnSpc>
                <a:spcPts val="2800"/>
              </a:lnSpc>
              <a:spcBef>
                <a:spcPts val="0"/>
              </a:spcBef>
              <a:spcAft>
                <a:spcPts val="600"/>
              </a:spcAft>
              <a:buNone/>
            </a:pPr>
            <a:endParaRPr lang="en-GB" sz="2000" dirty="0" smtClean="0"/>
          </a:p>
        </p:txBody>
      </p:sp>
    </p:spTree>
    <p:extLst>
      <p:ext uri="{BB962C8B-B14F-4D97-AF65-F5344CB8AC3E}">
        <p14:creationId xmlns:p14="http://schemas.microsoft.com/office/powerpoint/2010/main" val="3181567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Autofit/>
          </a:bodyPr>
          <a:lstStyle/>
          <a:p>
            <a:r>
              <a:rPr lang="en-GB" sz="3600" dirty="0" smtClean="0">
                <a:latin typeface="Calibri" pitchFamily="34" charset="0"/>
              </a:rPr>
              <a:t>One kind of classroom talk about grammar…</a:t>
            </a:r>
            <a:endParaRPr lang="en-GB" sz="3600" dirty="0">
              <a:latin typeface="Calibri" pitchFamily="34" charset="0"/>
            </a:endParaRPr>
          </a:p>
        </p:txBody>
      </p:sp>
      <p:sp>
        <p:nvSpPr>
          <p:cNvPr id="3" name="Content Placeholder 2"/>
          <p:cNvSpPr>
            <a:spLocks noGrp="1"/>
          </p:cNvSpPr>
          <p:nvPr>
            <p:ph sz="quarter" idx="1"/>
          </p:nvPr>
        </p:nvSpPr>
        <p:spPr>
          <a:xfrm>
            <a:off x="301752" y="1527048"/>
            <a:ext cx="8503920" cy="4926288"/>
          </a:xfrm>
        </p:spPr>
        <p:txBody>
          <a:bodyPr>
            <a:normAutofit/>
          </a:bodyPr>
          <a:lstStyle/>
          <a:p>
            <a:pPr>
              <a:lnSpc>
                <a:spcPct val="124000"/>
              </a:lnSpc>
              <a:buClr>
                <a:srgbClr val="00B0F0"/>
              </a:buClr>
              <a:buSzPct val="80000"/>
              <a:buFont typeface="Wingdings" pitchFamily="2" charset="2"/>
              <a:buChar char="q"/>
            </a:pPr>
            <a:endParaRPr lang="en-GB" sz="2400" dirty="0" smtClean="0">
              <a:latin typeface="Calibri" pitchFamily="34" charset="0"/>
            </a:endParaRPr>
          </a:p>
          <a:p>
            <a:pPr>
              <a:lnSpc>
                <a:spcPct val="114000"/>
              </a:lnSpc>
              <a:buClr>
                <a:srgbClr val="00B0F0"/>
              </a:buClr>
              <a:buSzPct val="80000"/>
              <a:buNone/>
            </a:pPr>
            <a:endParaRPr lang="en-GB" sz="2400" dirty="0" smtClean="0">
              <a:latin typeface="Calibri" pitchFamily="34" charset="0"/>
            </a:endParaRPr>
          </a:p>
        </p:txBody>
      </p:sp>
      <p:sp>
        <p:nvSpPr>
          <p:cNvPr id="4" name="TextBox 3"/>
          <p:cNvSpPr txBox="1"/>
          <p:nvPr/>
        </p:nvSpPr>
        <p:spPr>
          <a:xfrm>
            <a:off x="251520" y="1556792"/>
            <a:ext cx="8640960" cy="5232202"/>
          </a:xfrm>
          <a:prstGeom prst="rect">
            <a:avLst/>
          </a:prstGeom>
          <a:noFill/>
        </p:spPr>
        <p:txBody>
          <a:bodyPr wrap="square" rtlCol="0">
            <a:spAutoFit/>
          </a:bodyPr>
          <a:lstStyle/>
          <a:p>
            <a:r>
              <a:rPr lang="en-GB" sz="2200" i="1" dirty="0">
                <a:latin typeface="Calibri" pitchFamily="34" charset="0"/>
                <a:cs typeface="Calibri" pitchFamily="34" charset="0"/>
              </a:rPr>
              <a:t>Context: Y6, using expanded noun phrases to write a description of a dragon, triggered by reading Michael </a:t>
            </a:r>
            <a:r>
              <a:rPr lang="en-GB" sz="2200" i="1" dirty="0" err="1">
                <a:latin typeface="Calibri" pitchFamily="34" charset="0"/>
                <a:cs typeface="Calibri" pitchFamily="34" charset="0"/>
              </a:rPr>
              <a:t>Morpurgo’s</a:t>
            </a:r>
            <a:r>
              <a:rPr lang="en-GB" sz="2200" i="1" dirty="0">
                <a:latin typeface="Calibri" pitchFamily="34" charset="0"/>
                <a:cs typeface="Calibri" pitchFamily="34" charset="0"/>
              </a:rPr>
              <a:t> </a:t>
            </a:r>
            <a:r>
              <a:rPr lang="en-GB" sz="2200" i="1" dirty="0" smtClean="0">
                <a:latin typeface="Calibri" pitchFamily="34" charset="0"/>
                <a:cs typeface="Calibri" pitchFamily="34" charset="0"/>
              </a:rPr>
              <a:t>‘Arthur</a:t>
            </a:r>
            <a:r>
              <a:rPr lang="en-GB" sz="2200" i="1" dirty="0">
                <a:latin typeface="Calibri" pitchFamily="34" charset="0"/>
                <a:cs typeface="Calibri" pitchFamily="34" charset="0"/>
              </a:rPr>
              <a:t>, High King of </a:t>
            </a:r>
            <a:r>
              <a:rPr lang="en-GB" sz="2200" i="1" dirty="0" smtClean="0">
                <a:latin typeface="Calibri" pitchFamily="34" charset="0"/>
                <a:cs typeface="Calibri" pitchFamily="34" charset="0"/>
              </a:rPr>
              <a:t>Britain’.</a:t>
            </a:r>
            <a:endParaRPr lang="en-GB" sz="2400" dirty="0">
              <a:latin typeface="Calibri" pitchFamily="34" charset="0"/>
              <a:cs typeface="Calibri" pitchFamily="34" charset="0"/>
            </a:endParaRPr>
          </a:p>
          <a:p>
            <a:r>
              <a:rPr lang="en-GB" sz="2200" dirty="0">
                <a:latin typeface="Calibri" pitchFamily="34" charset="0"/>
                <a:cs typeface="Calibri" pitchFamily="34" charset="0"/>
              </a:rPr>
              <a:t>T: Who’s got an example? The rest of you are going to tell me whether it’s a noun phrase or not.</a:t>
            </a:r>
          </a:p>
          <a:p>
            <a:r>
              <a:rPr lang="en-GB" sz="2200" dirty="0">
                <a:latin typeface="Calibri" pitchFamily="34" charset="0"/>
                <a:cs typeface="Calibri" pitchFamily="34" charset="0"/>
              </a:rPr>
              <a:t>S: Big </a:t>
            </a:r>
            <a:r>
              <a:rPr lang="en-GB" sz="2200" dirty="0" err="1">
                <a:latin typeface="Calibri" pitchFamily="34" charset="0"/>
                <a:cs typeface="Calibri" pitchFamily="34" charset="0"/>
              </a:rPr>
              <a:t>cornflakey</a:t>
            </a:r>
            <a:r>
              <a:rPr lang="en-GB" sz="2200" dirty="0">
                <a:latin typeface="Calibri" pitchFamily="34" charset="0"/>
                <a:cs typeface="Calibri" pitchFamily="34" charset="0"/>
              </a:rPr>
              <a:t> eyes.</a:t>
            </a:r>
          </a:p>
          <a:p>
            <a:r>
              <a:rPr lang="en-GB" sz="2200" dirty="0">
                <a:latin typeface="Calibri" pitchFamily="34" charset="0"/>
                <a:cs typeface="Calibri" pitchFamily="34" charset="0"/>
              </a:rPr>
              <a:t>T: So eyes like big cornflakes. Is there a noun in there? What’s the noun?</a:t>
            </a:r>
          </a:p>
          <a:p>
            <a:r>
              <a:rPr lang="en-GB" sz="2200" dirty="0">
                <a:latin typeface="Calibri" pitchFamily="34" charset="0"/>
                <a:cs typeface="Calibri" pitchFamily="34" charset="0"/>
              </a:rPr>
              <a:t>S: Is it cornflakes?</a:t>
            </a:r>
          </a:p>
          <a:p>
            <a:r>
              <a:rPr lang="en-GB" sz="2200" dirty="0">
                <a:latin typeface="Calibri" pitchFamily="34" charset="0"/>
                <a:cs typeface="Calibri" pitchFamily="34" charset="0"/>
              </a:rPr>
              <a:t>T: What’s the noun? Can you tell me what a noun is?</a:t>
            </a:r>
          </a:p>
          <a:p>
            <a:r>
              <a:rPr lang="en-GB" sz="2200" dirty="0">
                <a:latin typeface="Calibri" pitchFamily="34" charset="0"/>
                <a:cs typeface="Calibri" pitchFamily="34" charset="0"/>
              </a:rPr>
              <a:t>S: A thing…</a:t>
            </a:r>
          </a:p>
          <a:p>
            <a:r>
              <a:rPr lang="en-GB" sz="2200" dirty="0">
                <a:latin typeface="Calibri" pitchFamily="34" charset="0"/>
                <a:cs typeface="Calibri" pitchFamily="34" charset="0"/>
              </a:rPr>
              <a:t>S: Is it a describing word?</a:t>
            </a:r>
          </a:p>
          <a:p>
            <a:r>
              <a:rPr lang="en-GB" sz="2200" dirty="0">
                <a:latin typeface="Calibri" pitchFamily="34" charset="0"/>
                <a:cs typeface="Calibri" pitchFamily="34" charset="0"/>
              </a:rPr>
              <a:t>T: Is a noun a describing word?</a:t>
            </a:r>
          </a:p>
          <a:p>
            <a:r>
              <a:rPr lang="en-GB" sz="2200" dirty="0">
                <a:latin typeface="Calibri" pitchFamily="34" charset="0"/>
                <a:cs typeface="Calibri" pitchFamily="34" charset="0"/>
              </a:rPr>
              <a:t>S: It describes an object.</a:t>
            </a:r>
          </a:p>
          <a:p>
            <a:endParaRPr lang="en-GB" sz="2400" dirty="0" smtClean="0">
              <a:solidFill>
                <a:srgbClr val="FF0000"/>
              </a:solidFill>
              <a:latin typeface="Calibri" pitchFamily="34" charset="0"/>
              <a:cs typeface="Calibri" pitchFamily="34" charset="0"/>
            </a:endParaRPr>
          </a:p>
          <a:p>
            <a:r>
              <a:rPr lang="en-GB" sz="2400" dirty="0" smtClean="0">
                <a:solidFill>
                  <a:srgbClr val="FF0000"/>
                </a:solidFill>
                <a:latin typeface="Calibri" pitchFamily="34" charset="0"/>
                <a:cs typeface="Calibri" pitchFamily="34" charset="0"/>
              </a:rPr>
              <a:t>What are children learning about language here?</a:t>
            </a:r>
            <a:endParaRPr lang="en-GB" sz="2400" dirty="0">
              <a:solidFill>
                <a:srgbClr val="FF0000"/>
              </a:solidFill>
              <a:latin typeface="Calibri" pitchFamily="34" charset="0"/>
              <a:cs typeface="Calibri" pitchFamily="34"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7928" y="4653136"/>
            <a:ext cx="2339752" cy="1489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normAutofit fontScale="85000" lnSpcReduction="20000"/>
          </a:bodyPr>
          <a:lstStyle/>
          <a:p>
            <a:fld id="{E4781BEE-7FE8-412D-AB7C-04059E61190C}" type="slidenum">
              <a:rPr lang="en-GB" smtClean="0"/>
              <a:pPr/>
              <a:t>4</a:t>
            </a:fld>
            <a:endParaRPr lang="en-GB"/>
          </a:p>
        </p:txBody>
      </p:sp>
    </p:spTree>
    <p:extLst>
      <p:ext uri="{BB962C8B-B14F-4D97-AF65-F5344CB8AC3E}">
        <p14:creationId xmlns:p14="http://schemas.microsoft.com/office/powerpoint/2010/main" val="151838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Calibri" pitchFamily="34" charset="0"/>
              </a:rPr>
              <a:t> …and another</a:t>
            </a:r>
            <a:endParaRPr lang="en-GB" sz="3600" dirty="0">
              <a:latin typeface="Calibri" pitchFamily="34" charset="0"/>
            </a:endParaRPr>
          </a:p>
        </p:txBody>
      </p:sp>
      <p:sp>
        <p:nvSpPr>
          <p:cNvPr id="3" name="Content Placeholder 2"/>
          <p:cNvSpPr>
            <a:spLocks noGrp="1"/>
          </p:cNvSpPr>
          <p:nvPr>
            <p:ph sz="quarter" idx="1"/>
          </p:nvPr>
        </p:nvSpPr>
        <p:spPr>
          <a:xfrm>
            <a:off x="301752" y="1527048"/>
            <a:ext cx="8503920" cy="4926288"/>
          </a:xfrm>
        </p:spPr>
        <p:txBody>
          <a:bodyPr>
            <a:normAutofit/>
          </a:bodyPr>
          <a:lstStyle/>
          <a:p>
            <a:pPr>
              <a:lnSpc>
                <a:spcPct val="124000"/>
              </a:lnSpc>
              <a:buClr>
                <a:srgbClr val="00B0F0"/>
              </a:buClr>
              <a:buSzPct val="80000"/>
              <a:buFont typeface="Wingdings" pitchFamily="2" charset="2"/>
              <a:buChar char="q"/>
            </a:pPr>
            <a:endParaRPr lang="en-GB" sz="2400" dirty="0" smtClean="0">
              <a:latin typeface="Calibri" pitchFamily="34" charset="0"/>
            </a:endParaRPr>
          </a:p>
          <a:p>
            <a:pPr>
              <a:lnSpc>
                <a:spcPct val="114000"/>
              </a:lnSpc>
              <a:buClr>
                <a:srgbClr val="00B0F0"/>
              </a:buClr>
              <a:buSzPct val="80000"/>
              <a:buNone/>
            </a:pPr>
            <a:endParaRPr lang="en-GB" sz="2400" dirty="0" smtClean="0">
              <a:latin typeface="Calibri" pitchFamily="34" charset="0"/>
            </a:endParaRPr>
          </a:p>
        </p:txBody>
      </p:sp>
      <p:sp>
        <p:nvSpPr>
          <p:cNvPr id="4" name="TextBox 3"/>
          <p:cNvSpPr txBox="1"/>
          <p:nvPr/>
        </p:nvSpPr>
        <p:spPr>
          <a:xfrm>
            <a:off x="251520" y="1556792"/>
            <a:ext cx="8640960" cy="5940088"/>
          </a:xfrm>
          <a:prstGeom prst="rect">
            <a:avLst/>
          </a:prstGeom>
          <a:noFill/>
        </p:spPr>
        <p:txBody>
          <a:bodyPr wrap="square" rtlCol="0">
            <a:spAutoFit/>
          </a:bodyPr>
          <a:lstStyle/>
          <a:p>
            <a:r>
              <a:rPr lang="en-GB" sz="2200" dirty="0" smtClean="0">
                <a:latin typeface="Calibri" pitchFamily="34" charset="0"/>
                <a:cs typeface="Calibri" pitchFamily="34" charset="0"/>
              </a:rPr>
              <a:t>T</a:t>
            </a:r>
            <a:r>
              <a:rPr lang="en-GB" sz="2200" dirty="0">
                <a:latin typeface="Calibri" pitchFamily="34" charset="0"/>
                <a:cs typeface="Calibri" pitchFamily="34" charset="0"/>
              </a:rPr>
              <a:t>: Give me nouns that describe the dragon not adjectives.</a:t>
            </a:r>
          </a:p>
          <a:p>
            <a:r>
              <a:rPr lang="en-GB" sz="2200" dirty="0">
                <a:latin typeface="Calibri" pitchFamily="34" charset="0"/>
                <a:cs typeface="Calibri" pitchFamily="34" charset="0"/>
              </a:rPr>
              <a:t>Various S: Jaws, wings, feet, armour, venom, strength, scales</a:t>
            </a:r>
            <a:r>
              <a:rPr lang="en-GB" sz="2200" dirty="0" smtClean="0">
                <a:latin typeface="Calibri" pitchFamily="34" charset="0"/>
                <a:cs typeface="Calibri" pitchFamily="34" charset="0"/>
              </a:rPr>
              <a:t>.</a:t>
            </a:r>
          </a:p>
          <a:p>
            <a:r>
              <a:rPr lang="en-GB" sz="2200" dirty="0" smtClean="0">
                <a:latin typeface="Calibri" pitchFamily="34" charset="0"/>
                <a:cs typeface="Calibri" pitchFamily="34" charset="0"/>
              </a:rPr>
              <a:t>T: Are you surprised that there are more nouns than adjectives?</a:t>
            </a:r>
            <a:endParaRPr lang="en-GB" sz="2200" b="1" dirty="0" smtClean="0">
              <a:latin typeface="Calibri" pitchFamily="34" charset="0"/>
              <a:cs typeface="Calibri" pitchFamily="34" charset="0"/>
            </a:endParaRPr>
          </a:p>
          <a:p>
            <a:r>
              <a:rPr lang="en-GB" sz="2200" b="1" dirty="0" smtClean="0">
                <a:latin typeface="Calibri" pitchFamily="34" charset="0"/>
                <a:cs typeface="Calibri" pitchFamily="34" charset="0"/>
              </a:rPr>
              <a:t>Overheard </a:t>
            </a:r>
            <a:r>
              <a:rPr lang="en-GB" sz="2200" b="1" dirty="0">
                <a:latin typeface="Calibri" pitchFamily="34" charset="0"/>
                <a:cs typeface="Calibri" pitchFamily="34" charset="0"/>
              </a:rPr>
              <a:t>– student discussion</a:t>
            </a:r>
          </a:p>
          <a:p>
            <a:r>
              <a:rPr lang="en-GB" sz="2200" dirty="0" smtClean="0">
                <a:latin typeface="Calibri" pitchFamily="34" charset="0"/>
                <a:cs typeface="Calibri" pitchFamily="34" charset="0"/>
              </a:rPr>
              <a:t>S1: There </a:t>
            </a:r>
            <a:r>
              <a:rPr lang="en-GB" sz="2200" dirty="0">
                <a:latin typeface="Calibri" pitchFamily="34" charset="0"/>
                <a:cs typeface="Calibri" pitchFamily="34" charset="0"/>
              </a:rPr>
              <a:t>should be more adjectives.</a:t>
            </a:r>
          </a:p>
          <a:p>
            <a:r>
              <a:rPr lang="en-GB" sz="2200" dirty="0" smtClean="0">
                <a:latin typeface="Calibri" pitchFamily="34" charset="0"/>
                <a:cs typeface="Calibri" pitchFamily="34" charset="0"/>
              </a:rPr>
              <a:t>S2: Yes, </a:t>
            </a:r>
            <a:r>
              <a:rPr lang="en-GB" sz="2200" dirty="0">
                <a:latin typeface="Calibri" pitchFamily="34" charset="0"/>
                <a:cs typeface="Calibri" pitchFamily="34" charset="0"/>
              </a:rPr>
              <a:t>because you can use more than one adjective for a noun.</a:t>
            </a:r>
          </a:p>
          <a:p>
            <a:r>
              <a:rPr lang="en-GB" sz="2200" dirty="0" smtClean="0">
                <a:latin typeface="Calibri" pitchFamily="34" charset="0"/>
                <a:cs typeface="Calibri" pitchFamily="34" charset="0"/>
              </a:rPr>
              <a:t>S3: But </a:t>
            </a:r>
            <a:r>
              <a:rPr lang="en-GB" sz="2200" dirty="0">
                <a:latin typeface="Calibri" pitchFamily="34" charset="0"/>
                <a:cs typeface="Calibri" pitchFamily="34" charset="0"/>
              </a:rPr>
              <a:t>if it weren’t for the nouns there wouldn’t be any adjectives. </a:t>
            </a:r>
            <a:endParaRPr lang="en-GB" sz="2200" b="1" dirty="0" smtClean="0">
              <a:latin typeface="Calibri" pitchFamily="34" charset="0"/>
              <a:cs typeface="Calibri" pitchFamily="34" charset="0"/>
            </a:endParaRPr>
          </a:p>
          <a:p>
            <a:r>
              <a:rPr lang="en-GB" sz="2200" b="1" dirty="0" smtClean="0">
                <a:latin typeface="Calibri" pitchFamily="34" charset="0"/>
                <a:cs typeface="Calibri" pitchFamily="34" charset="0"/>
              </a:rPr>
              <a:t>Whole </a:t>
            </a:r>
            <a:r>
              <a:rPr lang="en-GB" sz="2200" b="1" dirty="0">
                <a:latin typeface="Calibri" pitchFamily="34" charset="0"/>
                <a:cs typeface="Calibri" pitchFamily="34" charset="0"/>
              </a:rPr>
              <a:t>class feedback:</a:t>
            </a:r>
          </a:p>
          <a:p>
            <a:r>
              <a:rPr lang="en-GB" sz="2200" dirty="0" smtClean="0">
                <a:latin typeface="Calibri" pitchFamily="34" charset="0"/>
                <a:cs typeface="Calibri" pitchFamily="34" charset="0"/>
              </a:rPr>
              <a:t>S1: </a:t>
            </a:r>
            <a:r>
              <a:rPr lang="en-GB" sz="2200" dirty="0">
                <a:latin typeface="Calibri" pitchFamily="34" charset="0"/>
                <a:cs typeface="Calibri" pitchFamily="34" charset="0"/>
              </a:rPr>
              <a:t>I’m surprised because a noun is something you describe with an adjective and you can describe it with more than one.</a:t>
            </a:r>
          </a:p>
          <a:p>
            <a:r>
              <a:rPr lang="en-GB" sz="2200" dirty="0">
                <a:latin typeface="Calibri" pitchFamily="34" charset="0"/>
                <a:cs typeface="Calibri" pitchFamily="34" charset="0"/>
              </a:rPr>
              <a:t>T: So you might think that there would be double the amount of adjectives?</a:t>
            </a:r>
          </a:p>
          <a:p>
            <a:r>
              <a:rPr lang="en-GB" sz="2200" dirty="0" smtClean="0">
                <a:latin typeface="Calibri" pitchFamily="34" charset="0"/>
                <a:cs typeface="Calibri" pitchFamily="34" charset="0"/>
              </a:rPr>
              <a:t>S4: </a:t>
            </a:r>
            <a:r>
              <a:rPr lang="en-GB" sz="2200" dirty="0">
                <a:latin typeface="Calibri" pitchFamily="34" charset="0"/>
                <a:cs typeface="Calibri" pitchFamily="34" charset="0"/>
              </a:rPr>
              <a:t>I’m not surprised because in the Merlin episode there was a lot of nouns like describing the lady and only some </a:t>
            </a:r>
            <a:r>
              <a:rPr lang="en-GB" sz="2200" dirty="0" smtClean="0">
                <a:latin typeface="Calibri" pitchFamily="34" charset="0"/>
                <a:cs typeface="Calibri" pitchFamily="34" charset="0"/>
              </a:rPr>
              <a:t>adjectives.</a:t>
            </a:r>
          </a:p>
          <a:p>
            <a:r>
              <a:rPr lang="en-GB" sz="2400" dirty="0" smtClean="0">
                <a:solidFill>
                  <a:srgbClr val="FF0000"/>
                </a:solidFill>
                <a:latin typeface="Calibri" pitchFamily="34" charset="0"/>
                <a:cs typeface="Calibri" pitchFamily="34" charset="0"/>
              </a:rPr>
              <a:t>What are children learning about language here?</a:t>
            </a:r>
          </a:p>
          <a:p>
            <a:endParaRPr lang="en-GB" sz="2400" dirty="0">
              <a:latin typeface="Calibri" pitchFamily="34" charset="0"/>
              <a:cs typeface="Calibri" pitchFamily="34" charset="0"/>
            </a:endParaRPr>
          </a:p>
          <a:p>
            <a:endParaRPr lang="en-GB" sz="2400" dirty="0">
              <a:latin typeface="Calibri" pitchFamily="34" charset="0"/>
              <a:cs typeface="Calibri" pitchFamily="34" charset="0"/>
            </a:endParaRPr>
          </a:p>
        </p:txBody>
      </p:sp>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0"/>
            <a:ext cx="2339752" cy="1489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normAutofit fontScale="85000" lnSpcReduction="20000"/>
          </a:bodyPr>
          <a:lstStyle/>
          <a:p>
            <a:fld id="{E4781BEE-7FE8-412D-AB7C-04059E61190C}" type="slidenum">
              <a:rPr lang="en-GB" smtClean="0"/>
              <a:pPr/>
              <a:t>5</a:t>
            </a:fld>
            <a:endParaRPr lang="en-GB"/>
          </a:p>
        </p:txBody>
      </p:sp>
    </p:spTree>
    <p:extLst>
      <p:ext uri="{BB962C8B-B14F-4D97-AF65-F5344CB8AC3E}">
        <p14:creationId xmlns:p14="http://schemas.microsoft.com/office/powerpoint/2010/main" val="1705188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cs typeface="Calibri" pitchFamily="34" charset="0"/>
              </a:rPr>
              <a:t>One kind of student linguistic talk</a:t>
            </a:r>
            <a:endParaRPr lang="en-GB" sz="3600" dirty="0">
              <a:latin typeface="Calibri" pitchFamily="34" charset="0"/>
              <a:cs typeface="Calibri" pitchFamily="34" charset="0"/>
            </a:endParaRPr>
          </a:p>
        </p:txBody>
      </p:sp>
      <p:sp>
        <p:nvSpPr>
          <p:cNvPr id="3" name="Content Placeholder 2"/>
          <p:cNvSpPr>
            <a:spLocks noGrp="1"/>
          </p:cNvSpPr>
          <p:nvPr>
            <p:ph sz="quarter" idx="1"/>
          </p:nvPr>
        </p:nvSpPr>
        <p:spPr>
          <a:xfrm>
            <a:off x="323528" y="1600200"/>
            <a:ext cx="8640960" cy="4997152"/>
          </a:xfrm>
        </p:spPr>
        <p:txBody>
          <a:bodyPr>
            <a:normAutofit fontScale="25000" lnSpcReduction="20000"/>
          </a:bodyPr>
          <a:lstStyle/>
          <a:p>
            <a:pPr marL="0" indent="0">
              <a:buNone/>
            </a:pPr>
            <a:r>
              <a:rPr lang="en-GB" sz="9600" dirty="0" smtClean="0">
                <a:latin typeface="Calibri" pitchFamily="34" charset="0"/>
                <a:cs typeface="Calibri" pitchFamily="34" charset="0"/>
              </a:rPr>
              <a:t>I: What are you pleased with about your writing? What do you think works well?</a:t>
            </a:r>
          </a:p>
          <a:p>
            <a:pPr marL="0" indent="0">
              <a:buNone/>
            </a:pPr>
            <a:r>
              <a:rPr lang="en-GB" sz="9600" dirty="0" smtClean="0">
                <a:latin typeface="Calibri" pitchFamily="34" charset="0"/>
                <a:cs typeface="Calibri" pitchFamily="34" charset="0"/>
              </a:rPr>
              <a:t>S: </a:t>
            </a:r>
            <a:r>
              <a:rPr lang="en-GB" sz="9600" i="1" dirty="0" smtClean="0">
                <a:latin typeface="Calibri" pitchFamily="34" charset="0"/>
                <a:cs typeface="Calibri" pitchFamily="34" charset="0"/>
              </a:rPr>
              <a:t>I’ve used a fronted adverbial.           </a:t>
            </a:r>
            <a:r>
              <a:rPr lang="en-GB" sz="9600" dirty="0" smtClean="0">
                <a:latin typeface="Calibri" pitchFamily="34" charset="0"/>
                <a:cs typeface="Calibri" pitchFamily="34" charset="0"/>
              </a:rPr>
              <a:t>(Y6)</a:t>
            </a:r>
          </a:p>
          <a:p>
            <a:pPr marL="0" indent="0">
              <a:buNone/>
            </a:pPr>
            <a:endParaRPr lang="en-GB" sz="8800" dirty="0">
              <a:latin typeface="Calibri" pitchFamily="34" charset="0"/>
              <a:cs typeface="Calibri" pitchFamily="34" charset="0"/>
            </a:endParaRPr>
          </a:p>
          <a:p>
            <a:pPr marL="0" indent="0">
              <a:buNone/>
            </a:pPr>
            <a:r>
              <a:rPr lang="en-GB" sz="9600" dirty="0">
                <a:latin typeface="Calibri" pitchFamily="34" charset="0"/>
                <a:cs typeface="Calibri" pitchFamily="34" charset="0"/>
              </a:rPr>
              <a:t>I:   So how might you improve this piece of writing?  </a:t>
            </a:r>
          </a:p>
          <a:p>
            <a:pPr marL="0" indent="0">
              <a:buNone/>
            </a:pPr>
            <a:r>
              <a:rPr lang="en-GB" sz="9600" dirty="0">
                <a:latin typeface="Calibri" pitchFamily="34" charset="0"/>
                <a:cs typeface="Calibri" pitchFamily="34" charset="0"/>
              </a:rPr>
              <a:t>S:  </a:t>
            </a:r>
            <a:r>
              <a:rPr lang="en-GB" sz="9600" i="1" dirty="0" err="1">
                <a:latin typeface="Calibri" pitchFamily="34" charset="0"/>
                <a:cs typeface="Calibri" pitchFamily="34" charset="0"/>
              </a:rPr>
              <a:t>Erm</a:t>
            </a:r>
            <a:r>
              <a:rPr lang="en-GB" sz="9600" i="1" dirty="0">
                <a:latin typeface="Calibri" pitchFamily="34" charset="0"/>
                <a:cs typeface="Calibri" pitchFamily="34" charset="0"/>
              </a:rPr>
              <a:t>…I could put in some more simple sentences. </a:t>
            </a:r>
          </a:p>
          <a:p>
            <a:pPr marL="0" indent="0">
              <a:buNone/>
            </a:pPr>
            <a:r>
              <a:rPr lang="en-GB" sz="9600" dirty="0">
                <a:latin typeface="Calibri" pitchFamily="34" charset="0"/>
                <a:cs typeface="Calibri" pitchFamily="34" charset="0"/>
              </a:rPr>
              <a:t>I:   And what would be the point of doing that? </a:t>
            </a:r>
          </a:p>
          <a:p>
            <a:pPr marL="0" indent="0">
              <a:buNone/>
            </a:pPr>
            <a:r>
              <a:rPr lang="en-GB" sz="9600" dirty="0">
                <a:latin typeface="Calibri" pitchFamily="34" charset="0"/>
                <a:cs typeface="Calibri" pitchFamily="34" charset="0"/>
              </a:rPr>
              <a:t>S:  </a:t>
            </a:r>
            <a:r>
              <a:rPr lang="en-GB" sz="9600" i="1" dirty="0">
                <a:latin typeface="Calibri" pitchFamily="34" charset="0"/>
                <a:cs typeface="Calibri" pitchFamily="34" charset="0"/>
              </a:rPr>
              <a:t>It’s kind of like for effect.</a:t>
            </a:r>
          </a:p>
          <a:p>
            <a:pPr marL="0" indent="0">
              <a:buNone/>
            </a:pPr>
            <a:r>
              <a:rPr lang="en-GB" sz="9600" dirty="0">
                <a:latin typeface="Calibri" pitchFamily="34" charset="0"/>
                <a:cs typeface="Calibri" pitchFamily="34" charset="0"/>
              </a:rPr>
              <a:t>I:   What kind of effect?</a:t>
            </a:r>
          </a:p>
          <a:p>
            <a:pPr marL="0" indent="0">
              <a:buNone/>
            </a:pPr>
            <a:r>
              <a:rPr lang="en-GB" sz="9600" dirty="0">
                <a:latin typeface="Calibri" pitchFamily="34" charset="0"/>
                <a:cs typeface="Calibri" pitchFamily="34" charset="0"/>
              </a:rPr>
              <a:t>S:  </a:t>
            </a:r>
            <a:r>
              <a:rPr lang="en-GB" sz="9600" i="1" dirty="0">
                <a:latin typeface="Calibri" pitchFamily="34" charset="0"/>
                <a:cs typeface="Calibri" pitchFamily="34" charset="0"/>
              </a:rPr>
              <a:t>I don’t know. I haven’t got a clue.   </a:t>
            </a:r>
            <a:r>
              <a:rPr lang="en-GB" sz="9600" dirty="0">
                <a:latin typeface="Calibri" pitchFamily="34" charset="0"/>
                <a:cs typeface="Calibri" pitchFamily="34" charset="0"/>
              </a:rPr>
              <a:t>(Y8)</a:t>
            </a:r>
          </a:p>
          <a:p>
            <a:pPr marL="0" indent="0">
              <a:buNone/>
            </a:pPr>
            <a:endParaRPr lang="en-GB" sz="8800" dirty="0" smtClean="0">
              <a:latin typeface="Calibri" pitchFamily="34" charset="0"/>
              <a:cs typeface="Calibri" pitchFamily="34" charset="0"/>
            </a:endParaRPr>
          </a:p>
          <a:p>
            <a:pPr marL="0" indent="0">
              <a:lnSpc>
                <a:spcPts val="2400"/>
              </a:lnSpc>
              <a:buNone/>
            </a:pPr>
            <a:r>
              <a:rPr lang="en-GB" sz="9600" dirty="0">
                <a:latin typeface="Calibri" pitchFamily="34" charset="0"/>
                <a:cs typeface="Calibri" pitchFamily="34" charset="0"/>
              </a:rPr>
              <a:t>T: Does anyone know what a verb that ends in –</a:t>
            </a:r>
            <a:r>
              <a:rPr lang="en-GB" sz="9600" dirty="0" err="1">
                <a:latin typeface="Calibri" pitchFamily="34" charset="0"/>
                <a:cs typeface="Calibri" pitchFamily="34" charset="0"/>
              </a:rPr>
              <a:t>ing</a:t>
            </a:r>
            <a:r>
              <a:rPr lang="en-GB" sz="9600" dirty="0">
                <a:latin typeface="Calibri" pitchFamily="34" charset="0"/>
                <a:cs typeface="Calibri" pitchFamily="34" charset="0"/>
              </a:rPr>
              <a:t> is called?</a:t>
            </a:r>
          </a:p>
          <a:p>
            <a:pPr marL="0" indent="0">
              <a:lnSpc>
                <a:spcPts val="2400"/>
              </a:lnSpc>
              <a:buNone/>
            </a:pPr>
            <a:r>
              <a:rPr lang="en-GB" sz="9600" dirty="0">
                <a:latin typeface="Calibri" pitchFamily="34" charset="0"/>
                <a:cs typeface="Calibri" pitchFamily="34" charset="0"/>
              </a:rPr>
              <a:t>S: </a:t>
            </a:r>
            <a:r>
              <a:rPr lang="en-GB" sz="9600" i="1" dirty="0">
                <a:latin typeface="Calibri" pitchFamily="34" charset="0"/>
                <a:cs typeface="Calibri" pitchFamily="34" charset="0"/>
              </a:rPr>
              <a:t>A kinetic verb?</a:t>
            </a:r>
          </a:p>
          <a:p>
            <a:pPr marL="0" indent="0">
              <a:buNone/>
            </a:pPr>
            <a:endParaRPr lang="en-GB" sz="8800" dirty="0">
              <a:latin typeface="Calibri" pitchFamily="34" charset="0"/>
              <a:cs typeface="Calibri" pitchFamily="34" charset="0"/>
            </a:endParaRPr>
          </a:p>
          <a:p>
            <a:endParaRPr lang="en-GB" sz="1600" dirty="0"/>
          </a:p>
          <a:p>
            <a:endParaRPr lang="en-GB" sz="1600" dirty="0"/>
          </a:p>
          <a:p>
            <a:endParaRPr lang="en-GB" sz="2600" dirty="0" smtClean="0">
              <a:latin typeface="Calibri" pitchFamily="34" charset="0"/>
              <a:cs typeface="Calibri" pitchFamily="34" charset="0"/>
            </a:endParaRPr>
          </a:p>
          <a:p>
            <a:pPr marL="0" indent="0">
              <a:buNone/>
            </a:pPr>
            <a:r>
              <a:rPr lang="en-GB" sz="2400" i="1" dirty="0" smtClean="0">
                <a:latin typeface="Calibri" pitchFamily="34" charset="0"/>
                <a:cs typeface="Calibri" pitchFamily="34" charset="0"/>
              </a:rPr>
              <a:t>                                                                   </a:t>
            </a:r>
            <a:endParaRPr lang="en-GB" sz="2400" dirty="0" smtClean="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2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6</a:t>
            </a:fld>
            <a:endParaRPr lang="en-GB"/>
          </a:p>
        </p:txBody>
      </p:sp>
    </p:spTree>
    <p:extLst>
      <p:ext uri="{BB962C8B-B14F-4D97-AF65-F5344CB8AC3E}">
        <p14:creationId xmlns:p14="http://schemas.microsoft.com/office/powerpoint/2010/main" val="394167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Calibri" pitchFamily="34" charset="0"/>
                <a:cs typeface="Calibri" pitchFamily="34" charset="0"/>
              </a:rPr>
              <a:t>…and another</a:t>
            </a:r>
            <a:endParaRPr lang="en-GB" sz="3600" dirty="0">
              <a:latin typeface="Calibri" pitchFamily="34" charset="0"/>
              <a:cs typeface="Calibri" pitchFamily="34" charset="0"/>
            </a:endParaRPr>
          </a:p>
        </p:txBody>
      </p:sp>
      <p:sp>
        <p:nvSpPr>
          <p:cNvPr id="3" name="Content Placeholder 2"/>
          <p:cNvSpPr>
            <a:spLocks noGrp="1"/>
          </p:cNvSpPr>
          <p:nvPr>
            <p:ph sz="quarter" idx="1"/>
          </p:nvPr>
        </p:nvSpPr>
        <p:spPr>
          <a:xfrm>
            <a:off x="323528" y="1758516"/>
            <a:ext cx="8640960" cy="5789240"/>
          </a:xfrm>
        </p:spPr>
        <p:txBody>
          <a:bodyPr>
            <a:normAutofit/>
          </a:bodyPr>
          <a:lstStyle/>
          <a:p>
            <a:pPr marL="0" indent="0">
              <a:buNone/>
            </a:pPr>
            <a:endParaRPr lang="en-GB" sz="2600" dirty="0" smtClean="0">
              <a:latin typeface="Calibri" pitchFamily="34" charset="0"/>
              <a:cs typeface="Calibri" pitchFamily="34" charset="0"/>
            </a:endParaRPr>
          </a:p>
          <a:p>
            <a:pPr marL="0" indent="0">
              <a:buNone/>
            </a:pPr>
            <a:r>
              <a:rPr lang="en-GB" sz="2400" i="1" dirty="0" smtClean="0">
                <a:latin typeface="Calibri" pitchFamily="34" charset="0"/>
                <a:cs typeface="Calibri" pitchFamily="34" charset="0"/>
              </a:rPr>
              <a:t>                                                                   </a:t>
            </a:r>
            <a:endParaRPr lang="en-GB" sz="2400" dirty="0" smtClean="0">
              <a:latin typeface="Calibri" pitchFamily="34" charset="0"/>
              <a:cs typeface="Calibri" pitchFamily="34" charset="0"/>
            </a:endParaRPr>
          </a:p>
          <a:p>
            <a:pPr marL="0" indent="0">
              <a:buNone/>
            </a:pPr>
            <a:endParaRPr lang="en-GB" sz="2400" dirty="0">
              <a:latin typeface="Calibri" pitchFamily="34" charset="0"/>
              <a:cs typeface="Calibri" pitchFamily="34" charset="0"/>
            </a:endParaRPr>
          </a:p>
          <a:p>
            <a:pPr marL="0" indent="0">
              <a:buNone/>
            </a:pPr>
            <a:endParaRPr lang="en-GB" sz="2200"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fld id="{E4781BEE-7FE8-412D-AB7C-04059E61190C}" type="slidenum">
              <a:rPr lang="en-GB" smtClean="0"/>
              <a:pPr/>
              <a:t>7</a:t>
            </a:fld>
            <a:endParaRPr lang="en-GB"/>
          </a:p>
        </p:txBody>
      </p:sp>
      <p:sp>
        <p:nvSpPr>
          <p:cNvPr id="5" name="TextBox 4"/>
          <p:cNvSpPr txBox="1"/>
          <p:nvPr/>
        </p:nvSpPr>
        <p:spPr>
          <a:xfrm>
            <a:off x="179512" y="1628800"/>
            <a:ext cx="8784976" cy="1938992"/>
          </a:xfrm>
          <a:prstGeom prst="rect">
            <a:avLst/>
          </a:prstGeom>
          <a:solidFill>
            <a:srgbClr val="DDFFDD"/>
          </a:solidFill>
          <a:ln>
            <a:solidFill>
              <a:schemeClr val="tx1"/>
            </a:solidFill>
          </a:ln>
        </p:spPr>
        <p:txBody>
          <a:bodyPr wrap="square" rtlCol="0">
            <a:spAutoFit/>
          </a:bodyPr>
          <a:lstStyle/>
          <a:p>
            <a:pPr>
              <a:lnSpc>
                <a:spcPts val="2400"/>
              </a:lnSpc>
            </a:pPr>
            <a:r>
              <a:rPr lang="en-GB" sz="2000" dirty="0">
                <a:solidFill>
                  <a:schemeClr val="bg2">
                    <a:lumMod val="10000"/>
                  </a:schemeClr>
                </a:solidFill>
                <a:latin typeface="Lucida Calligraphy" pitchFamily="66" charset="0"/>
                <a:cs typeface="Arial" pitchFamily="34" charset="0"/>
              </a:rPr>
              <a:t>Late one night, in a tree of soft mosses high in the canopy where the sky was black with little twinkles of light sparkling high in the sky, the child took the great Glass Frog’s hand in hers. The Glass Frog touched her face and sang his final spirit song. As he felt her cold face, child became frog, spirit frog.</a:t>
            </a:r>
          </a:p>
          <a:p>
            <a:pPr algn="r">
              <a:lnSpc>
                <a:spcPts val="2400"/>
              </a:lnSpc>
            </a:pPr>
            <a:r>
              <a:rPr lang="en-GB" sz="2200" dirty="0" smtClean="0">
                <a:latin typeface="Calibri" pitchFamily="34" charset="0"/>
                <a:cs typeface="Calibri" pitchFamily="34" charset="0"/>
              </a:rPr>
              <a:t>Joel, Y6</a:t>
            </a:r>
            <a:endParaRPr lang="en-GB" sz="2200" dirty="0">
              <a:latin typeface="Calibri" pitchFamily="34" charset="0"/>
              <a:cs typeface="Calibri" pitchFamily="34" charset="0"/>
            </a:endParaRPr>
          </a:p>
        </p:txBody>
      </p:sp>
      <p:sp>
        <p:nvSpPr>
          <p:cNvPr id="6" name="TextBox 5"/>
          <p:cNvSpPr txBox="1"/>
          <p:nvPr/>
        </p:nvSpPr>
        <p:spPr>
          <a:xfrm>
            <a:off x="0" y="3580393"/>
            <a:ext cx="9144000" cy="3447098"/>
          </a:xfrm>
          <a:prstGeom prst="rect">
            <a:avLst/>
          </a:prstGeom>
          <a:noFill/>
        </p:spPr>
        <p:txBody>
          <a:bodyPr wrap="square" rtlCol="0">
            <a:spAutoFit/>
          </a:bodyPr>
          <a:lstStyle/>
          <a:p>
            <a:pPr marL="114300" indent="0">
              <a:buNone/>
            </a:pPr>
            <a:r>
              <a:rPr lang="en-GB" sz="2200" i="1" dirty="0" smtClean="0">
                <a:solidFill>
                  <a:schemeClr val="bg2">
                    <a:lumMod val="10000"/>
                  </a:schemeClr>
                </a:solidFill>
                <a:latin typeface="Calibri" pitchFamily="34" charset="0"/>
                <a:cs typeface="Calibri" pitchFamily="34" charset="0"/>
              </a:rPr>
              <a:t>I’m trying to describe </a:t>
            </a:r>
            <a:r>
              <a:rPr lang="en-GB" sz="2200" i="1" dirty="0">
                <a:solidFill>
                  <a:schemeClr val="bg2">
                    <a:lumMod val="10000"/>
                  </a:schemeClr>
                </a:solidFill>
                <a:latin typeface="Calibri" pitchFamily="34" charset="0"/>
                <a:cs typeface="Calibri" pitchFamily="34" charset="0"/>
              </a:rPr>
              <a:t>what the place was like, by putting in ‘soft mosses’ and what it is, where it </a:t>
            </a:r>
            <a:r>
              <a:rPr lang="en-GB" sz="2200" i="1" dirty="0" smtClean="0">
                <a:solidFill>
                  <a:schemeClr val="bg2">
                    <a:lumMod val="10000"/>
                  </a:schemeClr>
                </a:solidFill>
                <a:latin typeface="Calibri" pitchFamily="34" charset="0"/>
                <a:cs typeface="Calibri" pitchFamily="34" charset="0"/>
              </a:rPr>
              <a:t>is…</a:t>
            </a:r>
            <a:r>
              <a:rPr lang="en-GB" sz="2200" i="1" dirty="0">
                <a:solidFill>
                  <a:schemeClr val="bg2">
                    <a:lumMod val="10000"/>
                  </a:schemeClr>
                </a:solidFill>
                <a:latin typeface="Calibri" pitchFamily="34" charset="0"/>
                <a:cs typeface="Calibri" pitchFamily="34" charset="0"/>
              </a:rPr>
              <a:t> </a:t>
            </a:r>
            <a:r>
              <a:rPr lang="en-GB" sz="2200" i="1" dirty="0" smtClean="0">
                <a:solidFill>
                  <a:schemeClr val="bg2">
                    <a:lumMod val="10000"/>
                  </a:schemeClr>
                </a:solidFill>
                <a:latin typeface="Calibri" pitchFamily="34" charset="0"/>
                <a:cs typeface="Calibri" pitchFamily="34" charset="0"/>
              </a:rPr>
              <a:t>‘little twinkles </a:t>
            </a:r>
            <a:r>
              <a:rPr lang="en-GB" sz="2200" i="1" dirty="0">
                <a:solidFill>
                  <a:schemeClr val="bg2">
                    <a:lumMod val="10000"/>
                  </a:schemeClr>
                </a:solidFill>
                <a:latin typeface="Calibri" pitchFamily="34" charset="0"/>
                <a:cs typeface="Calibri" pitchFamily="34" charset="0"/>
              </a:rPr>
              <a:t>of light’ makes them think that it’s night.</a:t>
            </a:r>
          </a:p>
          <a:p>
            <a:pPr marL="114300" indent="0">
              <a:buNone/>
            </a:pPr>
            <a:r>
              <a:rPr lang="en-GB" sz="2200" i="1" dirty="0">
                <a:solidFill>
                  <a:srgbClr val="7030A0"/>
                </a:solidFill>
                <a:latin typeface="Calibri" pitchFamily="34" charset="0"/>
                <a:cs typeface="Calibri" pitchFamily="34" charset="0"/>
              </a:rPr>
              <a:t>So why do you like that (first) sentence?</a:t>
            </a:r>
          </a:p>
          <a:p>
            <a:pPr marL="114300" indent="0">
              <a:buNone/>
            </a:pPr>
            <a:r>
              <a:rPr lang="en-GB" sz="2200" i="1" dirty="0">
                <a:solidFill>
                  <a:schemeClr val="bg2">
                    <a:lumMod val="10000"/>
                  </a:schemeClr>
                </a:solidFill>
                <a:latin typeface="Calibri" pitchFamily="34" charset="0"/>
                <a:cs typeface="Calibri" pitchFamily="34" charset="0"/>
              </a:rPr>
              <a:t>Well because it’s making me think that he’s getting older because he’s in a tree of soft mosses when he gently put his hand in hers.</a:t>
            </a:r>
          </a:p>
          <a:p>
            <a:pPr marL="114300" indent="0">
              <a:buNone/>
            </a:pPr>
            <a:r>
              <a:rPr lang="en-GB" sz="2200" i="1" dirty="0">
                <a:solidFill>
                  <a:srgbClr val="7030A0"/>
                </a:solidFill>
                <a:latin typeface="Calibri" pitchFamily="34" charset="0"/>
                <a:cs typeface="Calibri" pitchFamily="34" charset="0"/>
              </a:rPr>
              <a:t>Anything about the way you’ve structured the </a:t>
            </a:r>
            <a:r>
              <a:rPr lang="en-GB" sz="2200" i="1" dirty="0" smtClean="0">
                <a:solidFill>
                  <a:srgbClr val="7030A0"/>
                </a:solidFill>
                <a:latin typeface="Calibri" pitchFamily="34" charset="0"/>
                <a:cs typeface="Calibri" pitchFamily="34" charset="0"/>
              </a:rPr>
              <a:t>(final) sentence </a:t>
            </a:r>
            <a:r>
              <a:rPr lang="en-GB" sz="2200" i="1" dirty="0">
                <a:solidFill>
                  <a:srgbClr val="7030A0"/>
                </a:solidFill>
                <a:latin typeface="Calibri" pitchFamily="34" charset="0"/>
                <a:cs typeface="Calibri" pitchFamily="34" charset="0"/>
              </a:rPr>
              <a:t>that you think is good?</a:t>
            </a:r>
          </a:p>
          <a:p>
            <a:pPr marL="114300" indent="0">
              <a:buNone/>
            </a:pPr>
            <a:r>
              <a:rPr lang="en-GB" sz="2200" i="1" dirty="0">
                <a:solidFill>
                  <a:schemeClr val="bg2">
                    <a:lumMod val="10000"/>
                  </a:schemeClr>
                </a:solidFill>
                <a:latin typeface="Calibri" pitchFamily="34" charset="0"/>
                <a:cs typeface="Calibri" pitchFamily="34" charset="0"/>
              </a:rPr>
              <a:t>I’ve left the end, at the end…I put the bit that actually says that, the important bit, at the end.</a:t>
            </a:r>
          </a:p>
          <a:p>
            <a:pPr>
              <a:lnSpc>
                <a:spcPts val="2400"/>
              </a:lnSpc>
              <a:tabLst>
                <a:tab pos="1162050" algn="l"/>
              </a:tabLst>
            </a:pPr>
            <a:endParaRPr lang="en-GB" sz="2400" i="1" dirty="0">
              <a:latin typeface="Calibri" pitchFamily="34" charset="0"/>
              <a:cs typeface="Calibri" pitchFamily="34" charset="0"/>
            </a:endParaRPr>
          </a:p>
        </p:txBody>
      </p:sp>
    </p:spTree>
    <p:extLst>
      <p:ext uri="{BB962C8B-B14F-4D97-AF65-F5344CB8AC3E}">
        <p14:creationId xmlns:p14="http://schemas.microsoft.com/office/powerpoint/2010/main" val="2936033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GB" sz="3600" dirty="0">
                <a:solidFill>
                  <a:srgbClr val="002060"/>
                </a:solidFill>
                <a:latin typeface="Calibri" pitchFamily="34" charset="0"/>
                <a:cs typeface="Calibri" pitchFamily="34" charset="0"/>
              </a:rPr>
              <a:t>Contextualised grammar teaching</a:t>
            </a:r>
          </a:p>
        </p:txBody>
      </p:sp>
      <p:sp>
        <p:nvSpPr>
          <p:cNvPr id="3" name="Content Placeholder 2"/>
          <p:cNvSpPr>
            <a:spLocks noGrp="1"/>
          </p:cNvSpPr>
          <p:nvPr>
            <p:ph idx="1"/>
          </p:nvPr>
        </p:nvSpPr>
        <p:spPr>
          <a:xfrm>
            <a:off x="539552" y="1556792"/>
            <a:ext cx="8064896" cy="4800600"/>
          </a:xfrm>
        </p:spPr>
        <p:txBody>
          <a:bodyPr>
            <a:normAutofit/>
          </a:bodyPr>
          <a:lstStyle/>
          <a:p>
            <a:pPr marL="0" indent="0">
              <a:lnSpc>
                <a:spcPct val="150000"/>
              </a:lnSpc>
              <a:buNone/>
            </a:pPr>
            <a:r>
              <a:rPr lang="en-GB" sz="2400" dirty="0" smtClean="0">
                <a:latin typeface="Calibri" pitchFamily="34" charset="0"/>
                <a:cs typeface="Calibri" pitchFamily="34" charset="0"/>
              </a:rPr>
              <a:t>Grammar taught at the point of need, with strong links made between a grammar feature and its impact in use. The aim is: </a:t>
            </a:r>
          </a:p>
          <a:p>
            <a:pPr>
              <a:lnSpc>
                <a:spcPct val="150000"/>
              </a:lnSpc>
              <a:buSzPct val="75000"/>
              <a:buFont typeface="Wingdings" pitchFamily="2" charset="2"/>
              <a:buChar char="q"/>
            </a:pPr>
            <a:r>
              <a:rPr lang="en-GB" sz="2400" dirty="0" smtClean="0">
                <a:latin typeface="Calibri" pitchFamily="34" charset="0"/>
                <a:cs typeface="Calibri" pitchFamily="34" charset="0"/>
              </a:rPr>
              <a:t>to </a:t>
            </a:r>
            <a:r>
              <a:rPr lang="en-GB" sz="2400" dirty="0">
                <a:latin typeface="Calibri" pitchFamily="34" charset="0"/>
                <a:cs typeface="Calibri" pitchFamily="34" charset="0"/>
              </a:rPr>
              <a:t>highlight how grammar choices shape </a:t>
            </a:r>
            <a:r>
              <a:rPr lang="en-GB" sz="2400" dirty="0" smtClean="0">
                <a:latin typeface="Calibri" pitchFamily="34" charset="0"/>
                <a:cs typeface="Calibri" pitchFamily="34" charset="0"/>
              </a:rPr>
              <a:t>meaning;</a:t>
            </a:r>
            <a:endParaRPr lang="en-GB" sz="2400" dirty="0">
              <a:latin typeface="Calibri" pitchFamily="34" charset="0"/>
              <a:cs typeface="Calibri" pitchFamily="34" charset="0"/>
            </a:endParaRPr>
          </a:p>
          <a:p>
            <a:pPr>
              <a:lnSpc>
                <a:spcPct val="150000"/>
              </a:lnSpc>
              <a:buSzPct val="75000"/>
              <a:buFont typeface="Wingdings" pitchFamily="2" charset="2"/>
              <a:buChar char="q"/>
            </a:pPr>
            <a:r>
              <a:rPr lang="en-GB" sz="2400" dirty="0" smtClean="0">
                <a:latin typeface="Calibri" pitchFamily="34" charset="0"/>
                <a:cs typeface="Calibri" pitchFamily="34" charset="0"/>
              </a:rPr>
              <a:t>to </a:t>
            </a:r>
            <a:r>
              <a:rPr lang="en-GB" sz="2400" dirty="0">
                <a:latin typeface="Calibri" pitchFamily="34" charset="0"/>
                <a:cs typeface="Calibri" pitchFamily="34" charset="0"/>
              </a:rPr>
              <a:t>make explicit how different grammatical constructions offer </a:t>
            </a:r>
            <a:r>
              <a:rPr lang="en-GB" sz="2400" dirty="0" smtClean="0">
                <a:latin typeface="Calibri" pitchFamily="34" charset="0"/>
                <a:cs typeface="Calibri" pitchFamily="34" charset="0"/>
              </a:rPr>
              <a:t>the writer </a:t>
            </a:r>
            <a:r>
              <a:rPr lang="en-GB" sz="2400" b="1" dirty="0" smtClean="0">
                <a:latin typeface="Calibri" pitchFamily="34" charset="0"/>
                <a:cs typeface="Calibri" pitchFamily="34" charset="0"/>
              </a:rPr>
              <a:t>conscious control and choice; </a:t>
            </a:r>
          </a:p>
          <a:p>
            <a:pPr>
              <a:lnSpc>
                <a:spcPct val="150000"/>
              </a:lnSpc>
              <a:buSzPct val="75000"/>
              <a:buFont typeface="Wingdings" pitchFamily="2" charset="2"/>
              <a:buChar char="q"/>
            </a:pPr>
            <a:r>
              <a:rPr lang="en-GB" sz="2400" dirty="0" smtClean="0">
                <a:latin typeface="Calibri" pitchFamily="34" charset="0"/>
                <a:cs typeface="Calibri" pitchFamily="34" charset="0"/>
              </a:rPr>
              <a:t>for students </a:t>
            </a:r>
            <a:r>
              <a:rPr lang="en-GB" sz="2400" dirty="0">
                <a:latin typeface="Calibri" pitchFamily="34" charset="0"/>
                <a:cs typeface="Calibri" pitchFamily="34" charset="0"/>
              </a:rPr>
              <a:t>to understand the grammar-meaning relationship </a:t>
            </a:r>
            <a:r>
              <a:rPr lang="en-GB" sz="2400" dirty="0" smtClean="0">
                <a:latin typeface="Calibri" pitchFamily="34" charset="0"/>
                <a:cs typeface="Calibri" pitchFamily="34" charset="0"/>
              </a:rPr>
              <a:t>.</a:t>
            </a:r>
            <a:endParaRPr lang="en-GB" sz="2400" dirty="0">
              <a:latin typeface="Calibri" pitchFamily="34" charset="0"/>
              <a:cs typeface="Calibri" pitchFamily="34" charset="0"/>
            </a:endParaRPr>
          </a:p>
          <a:p>
            <a:pPr>
              <a:lnSpc>
                <a:spcPct val="150000"/>
              </a:lnSpc>
            </a:pPr>
            <a:endParaRPr lang="en-GB" sz="2400" dirty="0"/>
          </a:p>
        </p:txBody>
      </p:sp>
      <p:sp>
        <p:nvSpPr>
          <p:cNvPr id="4" name="Slide Number Placeholder 3"/>
          <p:cNvSpPr>
            <a:spLocks noGrp="1"/>
          </p:cNvSpPr>
          <p:nvPr>
            <p:ph type="sldNum" sz="quarter" idx="12"/>
          </p:nvPr>
        </p:nvSpPr>
        <p:spPr/>
        <p:txBody>
          <a:bodyPr>
            <a:normAutofit fontScale="85000" lnSpcReduction="20000"/>
          </a:bodyPr>
          <a:lstStyle/>
          <a:p>
            <a:fld id="{72051ED8-246A-4ED7-BA39-F0E168D1450D}" type="slidenum">
              <a:rPr lang="en-GB" smtClean="0"/>
              <a:pPr/>
              <a:t>8</a:t>
            </a:fld>
            <a:endParaRPr lang="en-GB" dirty="0"/>
          </a:p>
        </p:txBody>
      </p:sp>
    </p:spTree>
    <p:extLst>
      <p:ext uri="{BB962C8B-B14F-4D97-AF65-F5344CB8AC3E}">
        <p14:creationId xmlns:p14="http://schemas.microsoft.com/office/powerpoint/2010/main" val="3653625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2"/>
            <a:ext cx="8508022" cy="1055077"/>
          </a:xfrm>
        </p:spPr>
        <p:txBody>
          <a:bodyPr>
            <a:normAutofit/>
          </a:bodyPr>
          <a:lstStyle/>
          <a:p>
            <a:r>
              <a:rPr lang="en-GB" sz="3600" dirty="0">
                <a:latin typeface="Calibri" pitchFamily="34" charset="0"/>
                <a:cs typeface="Calibri" pitchFamily="34" charset="0"/>
              </a:rPr>
              <a:t>Four</a:t>
            </a:r>
            <a:r>
              <a:rPr lang="en-GB" sz="3600" dirty="0">
                <a:solidFill>
                  <a:schemeClr val="bg2">
                    <a:lumMod val="50000"/>
                  </a:schemeClr>
                </a:solidFill>
                <a:latin typeface="Calibri" pitchFamily="34" charset="0"/>
                <a:cs typeface="Calibri" pitchFamily="34" charset="0"/>
              </a:rPr>
              <a:t> </a:t>
            </a:r>
            <a:r>
              <a:rPr lang="en-GB" sz="3600" b="1" dirty="0">
                <a:solidFill>
                  <a:srgbClr val="7030A0"/>
                </a:solidFill>
                <a:latin typeface="Calibri" pitchFamily="34" charset="0"/>
                <a:cs typeface="Calibri" pitchFamily="34" charset="0"/>
              </a:rPr>
              <a:t>LEAD</a:t>
            </a:r>
            <a:r>
              <a:rPr lang="en-GB" sz="3600" b="1" dirty="0">
                <a:latin typeface="Calibri" pitchFamily="34" charset="0"/>
                <a:cs typeface="Calibri" pitchFamily="34" charset="0"/>
              </a:rPr>
              <a:t> </a:t>
            </a:r>
            <a:r>
              <a:rPr lang="en-GB" sz="3600" dirty="0">
                <a:latin typeface="Calibri" pitchFamily="34" charset="0"/>
                <a:cs typeface="Calibri" pitchFamily="34" charset="0"/>
              </a:rPr>
              <a:t>p</a:t>
            </a:r>
            <a:r>
              <a:rPr lang="en-GB" sz="3600" dirty="0" smtClean="0">
                <a:latin typeface="Calibri" pitchFamily="34" charset="0"/>
                <a:cs typeface="Calibri" pitchFamily="34" charset="0"/>
              </a:rPr>
              <a:t>edagogical </a:t>
            </a:r>
            <a:r>
              <a:rPr lang="en-GB" sz="3600" dirty="0">
                <a:latin typeface="Calibri" pitchFamily="34" charset="0"/>
                <a:cs typeface="Calibri" pitchFamily="34" charset="0"/>
              </a:rPr>
              <a:t>p</a:t>
            </a:r>
            <a:r>
              <a:rPr lang="en-GB" sz="3600" dirty="0" smtClean="0">
                <a:latin typeface="Calibri" pitchFamily="34" charset="0"/>
                <a:cs typeface="Calibri" pitchFamily="34" charset="0"/>
              </a:rPr>
              <a:t>rinciples</a:t>
            </a:r>
            <a:endParaRPr lang="en-GB" sz="3600" dirty="0">
              <a:latin typeface="Calibri" pitchFamily="34" charset="0"/>
              <a:cs typeface="Calibri" pitchFamily="34" charset="0"/>
            </a:endParaRPr>
          </a:p>
        </p:txBody>
      </p:sp>
      <p:sp>
        <p:nvSpPr>
          <p:cNvPr id="3" name="Content Placeholder 2"/>
          <p:cNvSpPr>
            <a:spLocks noGrp="1"/>
          </p:cNvSpPr>
          <p:nvPr>
            <p:ph idx="1"/>
          </p:nvPr>
        </p:nvSpPr>
        <p:spPr>
          <a:xfrm>
            <a:off x="185051" y="1268760"/>
            <a:ext cx="8773898" cy="4758067"/>
          </a:xfrm>
        </p:spPr>
        <p:txBody>
          <a:bodyPr>
            <a:noAutofit/>
          </a:bodyPr>
          <a:lstStyle/>
          <a:p>
            <a:pPr marL="365125" indent="0">
              <a:lnSpc>
                <a:spcPct val="150000"/>
              </a:lnSpc>
              <a:spcBef>
                <a:spcPts val="0"/>
              </a:spcBef>
              <a:buNone/>
            </a:pPr>
            <a:r>
              <a:rPr lang="en-GB" b="1" dirty="0">
                <a:solidFill>
                  <a:srgbClr val="FF0000"/>
                </a:solidFill>
                <a:latin typeface="Calibri" pitchFamily="34" charset="0"/>
                <a:cs typeface="Calibri" pitchFamily="34" charset="0"/>
              </a:rPr>
              <a:t>L</a:t>
            </a:r>
            <a:r>
              <a:rPr lang="en-GB" sz="2400" b="1" dirty="0">
                <a:solidFill>
                  <a:srgbClr val="7030A0"/>
                </a:solidFill>
                <a:latin typeface="Calibri" pitchFamily="34" charset="0"/>
                <a:cs typeface="Calibri" pitchFamily="34" charset="0"/>
              </a:rPr>
              <a:t>INKS</a:t>
            </a:r>
            <a:r>
              <a:rPr lang="en-GB" sz="2400" b="1" dirty="0">
                <a:latin typeface="Calibri" pitchFamily="34" charset="0"/>
                <a:cs typeface="Calibri" pitchFamily="34" charset="0"/>
              </a:rPr>
              <a:t>:</a:t>
            </a:r>
            <a:r>
              <a:rPr lang="en-GB" sz="2400" b="1" dirty="0">
                <a:solidFill>
                  <a:srgbClr val="7030A0"/>
                </a:solidFill>
                <a:latin typeface="Calibri" pitchFamily="34" charset="0"/>
                <a:cs typeface="Calibri" pitchFamily="34" charset="0"/>
              </a:rPr>
              <a:t> </a:t>
            </a:r>
            <a:r>
              <a:rPr lang="en-GB" sz="2400" dirty="0">
                <a:latin typeface="Calibri" pitchFamily="34" charset="0"/>
                <a:cs typeface="Calibri" pitchFamily="34" charset="0"/>
              </a:rPr>
              <a:t>make a </a:t>
            </a:r>
            <a:r>
              <a:rPr lang="en-GB" sz="2400" b="1" dirty="0">
                <a:solidFill>
                  <a:srgbClr val="7030A0"/>
                </a:solidFill>
                <a:latin typeface="Calibri" pitchFamily="34" charset="0"/>
                <a:cs typeface="Calibri" pitchFamily="34" charset="0"/>
              </a:rPr>
              <a:t>link</a:t>
            </a:r>
            <a:r>
              <a:rPr lang="en-GB" sz="2400" dirty="0">
                <a:latin typeface="Calibri" pitchFamily="34" charset="0"/>
                <a:cs typeface="Calibri" pitchFamily="34" charset="0"/>
              </a:rPr>
              <a:t> between the grammar being introduced and how it </a:t>
            </a:r>
            <a:r>
              <a:rPr lang="en-GB" sz="2400" dirty="0" smtClean="0">
                <a:latin typeface="Calibri" pitchFamily="34" charset="0"/>
                <a:cs typeface="Calibri" pitchFamily="34" charset="0"/>
              </a:rPr>
              <a:t>works </a:t>
            </a:r>
            <a:r>
              <a:rPr lang="en-GB" sz="2400" dirty="0">
                <a:latin typeface="Calibri" pitchFamily="34" charset="0"/>
                <a:cs typeface="Calibri" pitchFamily="34" charset="0"/>
              </a:rPr>
              <a:t>in the writing being </a:t>
            </a:r>
            <a:r>
              <a:rPr lang="en-GB" sz="2400" dirty="0" smtClean="0">
                <a:latin typeface="Calibri" pitchFamily="34" charset="0"/>
                <a:cs typeface="Calibri" pitchFamily="34" charset="0"/>
              </a:rPr>
              <a:t>taught</a:t>
            </a:r>
            <a:endParaRPr lang="en-GB" sz="2400" dirty="0">
              <a:latin typeface="Calibri" pitchFamily="34" charset="0"/>
              <a:cs typeface="Calibri" pitchFamily="34" charset="0"/>
            </a:endParaRPr>
          </a:p>
          <a:p>
            <a:pPr marL="365125" indent="0">
              <a:lnSpc>
                <a:spcPct val="150000"/>
              </a:lnSpc>
              <a:spcBef>
                <a:spcPts val="0"/>
              </a:spcBef>
              <a:buNone/>
            </a:pPr>
            <a:r>
              <a:rPr lang="en-GB" b="1" dirty="0" smtClean="0">
                <a:solidFill>
                  <a:srgbClr val="FF0000"/>
                </a:solidFill>
                <a:latin typeface="Calibri" pitchFamily="34" charset="0"/>
                <a:cs typeface="Calibri" pitchFamily="34" charset="0"/>
              </a:rPr>
              <a:t>E</a:t>
            </a:r>
            <a:r>
              <a:rPr lang="en-GB" sz="2400" b="1" dirty="0">
                <a:solidFill>
                  <a:srgbClr val="7030A0"/>
                </a:solidFill>
                <a:latin typeface="Calibri" pitchFamily="34" charset="0"/>
                <a:cs typeface="Calibri" pitchFamily="34" charset="0"/>
              </a:rPr>
              <a:t>XAMPLES</a:t>
            </a:r>
            <a:r>
              <a:rPr lang="en-GB" sz="2400" b="1" dirty="0">
                <a:latin typeface="Calibri" pitchFamily="34" charset="0"/>
                <a:cs typeface="Calibri" pitchFamily="34" charset="0"/>
              </a:rPr>
              <a:t>: </a:t>
            </a:r>
            <a:r>
              <a:rPr lang="en-GB" sz="2400" dirty="0">
                <a:latin typeface="Calibri" pitchFamily="34" charset="0"/>
                <a:cs typeface="Calibri" pitchFamily="34" charset="0"/>
              </a:rPr>
              <a:t>Explain the grammar through </a:t>
            </a:r>
            <a:r>
              <a:rPr lang="en-GB" sz="2400" b="1" dirty="0">
                <a:solidFill>
                  <a:srgbClr val="7030A0"/>
                </a:solidFill>
                <a:latin typeface="Calibri" pitchFamily="34" charset="0"/>
                <a:cs typeface="Calibri" pitchFamily="34" charset="0"/>
              </a:rPr>
              <a:t>examples</a:t>
            </a:r>
            <a:r>
              <a:rPr lang="en-GB" sz="2400" dirty="0">
                <a:latin typeface="Calibri" pitchFamily="34" charset="0"/>
                <a:cs typeface="Calibri" pitchFamily="34" charset="0"/>
              </a:rPr>
              <a:t>, not lengthy </a:t>
            </a:r>
            <a:endParaRPr lang="en-GB" sz="2400" dirty="0" smtClean="0">
              <a:latin typeface="Calibri" pitchFamily="34" charset="0"/>
              <a:cs typeface="Calibri" pitchFamily="34" charset="0"/>
            </a:endParaRPr>
          </a:p>
          <a:p>
            <a:pPr marL="365125" indent="0">
              <a:lnSpc>
                <a:spcPct val="150000"/>
              </a:lnSpc>
              <a:spcBef>
                <a:spcPts val="0"/>
              </a:spcBef>
              <a:buNone/>
            </a:pPr>
            <a:r>
              <a:rPr lang="en-GB" sz="2400" dirty="0" smtClean="0">
                <a:latin typeface="Calibri" pitchFamily="34" charset="0"/>
                <a:cs typeface="Calibri" pitchFamily="34" charset="0"/>
              </a:rPr>
              <a:t>explanations</a:t>
            </a:r>
            <a:endParaRPr lang="en-GB" sz="2400" dirty="0">
              <a:latin typeface="Calibri" pitchFamily="34" charset="0"/>
              <a:cs typeface="Calibri" pitchFamily="34" charset="0"/>
            </a:endParaRPr>
          </a:p>
          <a:p>
            <a:pPr marL="365125" indent="0">
              <a:lnSpc>
                <a:spcPct val="150000"/>
              </a:lnSpc>
              <a:spcBef>
                <a:spcPts val="0"/>
              </a:spcBef>
              <a:buNone/>
            </a:pPr>
            <a:r>
              <a:rPr lang="en-GB" b="1" dirty="0" smtClean="0">
                <a:solidFill>
                  <a:srgbClr val="FF0000"/>
                </a:solidFill>
                <a:latin typeface="Calibri" pitchFamily="34" charset="0"/>
                <a:cs typeface="Calibri" pitchFamily="34" charset="0"/>
              </a:rPr>
              <a:t>A</a:t>
            </a:r>
            <a:r>
              <a:rPr lang="en-GB" sz="2400" b="1" dirty="0">
                <a:solidFill>
                  <a:srgbClr val="7030A0"/>
                </a:solidFill>
                <a:latin typeface="Calibri" pitchFamily="34" charset="0"/>
                <a:cs typeface="Calibri" pitchFamily="34" charset="0"/>
              </a:rPr>
              <a:t>UTHENTICITY</a:t>
            </a:r>
            <a:r>
              <a:rPr lang="en-GB" sz="2400" dirty="0">
                <a:solidFill>
                  <a:srgbClr val="7030A0"/>
                </a:solidFill>
                <a:latin typeface="Calibri" pitchFamily="34" charset="0"/>
                <a:cs typeface="Calibri" pitchFamily="34" charset="0"/>
              </a:rPr>
              <a:t>:</a:t>
            </a:r>
            <a:r>
              <a:rPr lang="en-GB" sz="2400" dirty="0">
                <a:latin typeface="Calibri" pitchFamily="34" charset="0"/>
                <a:cs typeface="Calibri" pitchFamily="34" charset="0"/>
              </a:rPr>
              <a:t> Use examples from </a:t>
            </a:r>
            <a:r>
              <a:rPr lang="en-GB" sz="2400" b="1" dirty="0">
                <a:solidFill>
                  <a:srgbClr val="7030A0"/>
                </a:solidFill>
                <a:latin typeface="Calibri" pitchFamily="34" charset="0"/>
                <a:cs typeface="Calibri" pitchFamily="34" charset="0"/>
              </a:rPr>
              <a:t>authentic texts </a:t>
            </a:r>
            <a:r>
              <a:rPr lang="en-GB" sz="2400" dirty="0">
                <a:latin typeface="Calibri" pitchFamily="34" charset="0"/>
                <a:cs typeface="Calibri" pitchFamily="34" charset="0"/>
              </a:rPr>
              <a:t>to</a:t>
            </a:r>
            <a:r>
              <a:rPr lang="en-GB" sz="2400" b="1" dirty="0">
                <a:latin typeface="Calibri" pitchFamily="34" charset="0"/>
                <a:cs typeface="Calibri" pitchFamily="34" charset="0"/>
              </a:rPr>
              <a:t> </a:t>
            </a:r>
            <a:r>
              <a:rPr lang="en-GB" sz="2400" dirty="0" smtClean="0">
                <a:latin typeface="Calibri" pitchFamily="34" charset="0"/>
                <a:cs typeface="Calibri" pitchFamily="34" charset="0"/>
              </a:rPr>
              <a:t>link writers </a:t>
            </a:r>
            <a:r>
              <a:rPr lang="en-GB" sz="2400" dirty="0">
                <a:latin typeface="Calibri" pitchFamily="34" charset="0"/>
                <a:cs typeface="Calibri" pitchFamily="34" charset="0"/>
              </a:rPr>
              <a:t>to </a:t>
            </a:r>
            <a:r>
              <a:rPr lang="en-GB" sz="2400" dirty="0" smtClean="0">
                <a:latin typeface="Calibri" pitchFamily="34" charset="0"/>
                <a:cs typeface="Calibri" pitchFamily="34" charset="0"/>
              </a:rPr>
              <a:t>the </a:t>
            </a:r>
            <a:r>
              <a:rPr lang="en-GB" sz="2400" dirty="0">
                <a:latin typeface="Calibri" pitchFamily="34" charset="0"/>
                <a:cs typeface="Calibri" pitchFamily="34" charset="0"/>
              </a:rPr>
              <a:t>broader community of </a:t>
            </a:r>
            <a:r>
              <a:rPr lang="en-GB" sz="2400" dirty="0" smtClean="0">
                <a:latin typeface="Calibri" pitchFamily="34" charset="0"/>
                <a:cs typeface="Calibri" pitchFamily="34" charset="0"/>
              </a:rPr>
              <a:t>writers</a:t>
            </a:r>
          </a:p>
          <a:p>
            <a:pPr marL="365125" indent="0">
              <a:lnSpc>
                <a:spcPct val="150000"/>
              </a:lnSpc>
              <a:spcBef>
                <a:spcPts val="0"/>
              </a:spcBef>
              <a:buNone/>
            </a:pPr>
            <a:r>
              <a:rPr lang="en-GB" b="1" dirty="0" smtClean="0">
                <a:solidFill>
                  <a:srgbClr val="FF0000"/>
                </a:solidFill>
                <a:latin typeface="Calibri" pitchFamily="34" charset="0"/>
                <a:cs typeface="Calibri" pitchFamily="34" charset="0"/>
              </a:rPr>
              <a:t>D</a:t>
            </a:r>
            <a:r>
              <a:rPr lang="en-GB" sz="2400" b="1" dirty="0" smtClean="0">
                <a:solidFill>
                  <a:srgbClr val="7030A0"/>
                </a:solidFill>
                <a:latin typeface="Calibri" pitchFamily="34" charset="0"/>
                <a:cs typeface="Calibri" pitchFamily="34" charset="0"/>
              </a:rPr>
              <a:t>ISCUSSION</a:t>
            </a:r>
            <a:r>
              <a:rPr lang="en-GB" sz="2400" b="1" dirty="0">
                <a:latin typeface="Calibri" pitchFamily="34" charset="0"/>
                <a:cs typeface="Calibri" pitchFamily="34" charset="0"/>
              </a:rPr>
              <a:t>: </a:t>
            </a:r>
            <a:r>
              <a:rPr lang="en-GB" sz="2400" dirty="0">
                <a:latin typeface="Calibri" pitchFamily="34" charset="0"/>
                <a:cs typeface="Calibri" pitchFamily="34" charset="0"/>
              </a:rPr>
              <a:t>Build in </a:t>
            </a:r>
            <a:r>
              <a:rPr lang="en-GB" sz="2400" b="1" dirty="0">
                <a:solidFill>
                  <a:srgbClr val="7030A0"/>
                </a:solidFill>
                <a:latin typeface="Calibri" pitchFamily="34" charset="0"/>
                <a:cs typeface="Calibri" pitchFamily="34" charset="0"/>
              </a:rPr>
              <a:t>high-quality discussion </a:t>
            </a:r>
            <a:r>
              <a:rPr lang="en-GB" sz="2400" dirty="0">
                <a:latin typeface="Calibri" pitchFamily="34" charset="0"/>
                <a:cs typeface="Calibri" pitchFamily="34" charset="0"/>
              </a:rPr>
              <a:t>about grammar and its </a:t>
            </a:r>
            <a:r>
              <a:rPr lang="en-GB" sz="2400" dirty="0" smtClean="0">
                <a:latin typeface="Calibri" pitchFamily="34" charset="0"/>
                <a:cs typeface="Calibri" pitchFamily="34" charset="0"/>
              </a:rPr>
              <a:t>effects</a:t>
            </a:r>
            <a:r>
              <a:rPr lang="en-GB" sz="2400" dirty="0">
                <a:latin typeface="Calibri" pitchFamily="34" charset="0"/>
                <a:cs typeface="Calibri" pitchFamily="34" charset="0"/>
              </a:rPr>
              <a:t>.</a:t>
            </a:r>
          </a:p>
        </p:txBody>
      </p:sp>
    </p:spTree>
    <p:extLst>
      <p:ext uri="{BB962C8B-B14F-4D97-AF65-F5344CB8AC3E}">
        <p14:creationId xmlns:p14="http://schemas.microsoft.com/office/powerpoint/2010/main" val="1767689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5495</TotalTime>
  <Words>6883</Words>
  <Application>Microsoft Office PowerPoint</Application>
  <PresentationFormat>On-screen Show (4:3)</PresentationFormat>
  <Paragraphs>437</Paragraphs>
  <Slides>30</Slides>
  <Notes>27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Making Grammar Talk Meaningful</vt:lpstr>
      <vt:lpstr>One kind of grammar talk…</vt:lpstr>
      <vt:lpstr>PowerPoint Presentation</vt:lpstr>
      <vt:lpstr>One kind of classroom talk about grammar…</vt:lpstr>
      <vt:lpstr> …and another</vt:lpstr>
      <vt:lpstr>One kind of student linguistic talk</vt:lpstr>
      <vt:lpstr>…and another</vt:lpstr>
      <vt:lpstr>Contextualised grammar teaching</vt:lpstr>
      <vt:lpstr>Four LEAD pedagogical principles</vt:lpstr>
      <vt:lpstr> Making connections</vt:lpstr>
      <vt:lpstr> Using grammar terminology</vt:lpstr>
      <vt:lpstr> The importance of talk</vt:lpstr>
      <vt:lpstr>The importance of talk  </vt:lpstr>
      <vt:lpstr>Developing meaningful grammar talk</vt:lpstr>
      <vt:lpstr>Verbalise grammar-meaning links for students, to support their learning</vt:lpstr>
      <vt:lpstr>Verbalise grammar-meaning links for students, to support their learning</vt:lpstr>
      <vt:lpstr>Encourage genuine investigation of language in specific contexts, to generate well-focused, collaborative talk</vt:lpstr>
      <vt:lpstr>Great Expectations</vt:lpstr>
      <vt:lpstr>Look at the way Magwitch is described when we first meet him in Great Expectations. Should we be frightened by him or should we have sympathy for him?  </vt:lpstr>
      <vt:lpstr>Look at the noun phrases used to describe Magwitch: those that make him sound frightening and those that make him sound pitiful, a victim. Why do you think Dickens creates this mixed picture of him?  </vt:lpstr>
      <vt:lpstr>This extended noun phrase is written in the passive voice. Does this choice suggest that Magwitch is in control of his own destiny or a victim of circumstances? Is he powerful or helpless?  </vt:lpstr>
      <vt:lpstr>Verbalising effects - have a go!</vt:lpstr>
      <vt:lpstr>Generating talk through writing</vt:lpstr>
      <vt:lpstr>PowerPoint Presentation</vt:lpstr>
      <vt:lpstr>The potential of examples</vt:lpstr>
      <vt:lpstr>A Child of Books: Look at these noun phrases: what do you see/imagine?  Can you describe this noun phrase pattern? Can you imitate the pattern by creating  more examples , using the stock of words in the text?</vt:lpstr>
      <vt:lpstr>PowerPoint Presentation</vt:lpstr>
      <vt:lpstr>Time to play!</vt:lpstr>
      <vt:lpstr>Summary   </vt:lpstr>
      <vt:lpstr>Summary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lines</dc:creator>
  <cp:lastModifiedBy>helen lines</cp:lastModifiedBy>
  <cp:revision>285</cp:revision>
  <dcterms:created xsi:type="dcterms:W3CDTF">2016-05-18T11:25:24Z</dcterms:created>
  <dcterms:modified xsi:type="dcterms:W3CDTF">2018-07-03T15:35:09Z</dcterms:modified>
</cp:coreProperties>
</file>