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8"/>
  </p:notesMasterIdLst>
  <p:handoutMasterIdLst>
    <p:handoutMasterId r:id="rId9"/>
  </p:handoutMasterIdLst>
  <p:sldIdLst>
    <p:sldId id="261" r:id="rId2"/>
    <p:sldId id="481" r:id="rId3"/>
    <p:sldId id="458" r:id="rId4"/>
    <p:sldId id="626" r:id="rId5"/>
    <p:sldId id="447" r:id="rId6"/>
    <p:sldId id="610" r:id="rId7"/>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D5FF"/>
    <a:srgbClr val="CCECFF"/>
    <a:srgbClr val="D5EFFF"/>
    <a:srgbClr val="99FF99"/>
    <a:srgbClr val="EFF9FF"/>
    <a:srgbClr val="384A94"/>
    <a:srgbClr val="55C37A"/>
    <a:srgbClr val="FFFFCC"/>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80372" autoAdjust="0"/>
  </p:normalViewPr>
  <p:slideViewPr>
    <p:cSldViewPr>
      <p:cViewPr varScale="1">
        <p:scale>
          <a:sx n="38" d="100"/>
          <a:sy n="38" d="100"/>
        </p:scale>
        <p:origin x="1541" y="4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In Focus </a:t>
            </a:r>
            <a:r>
              <a:rPr lang="en-GB" dirty="0"/>
              <a:t>by Libby Walden is an information/explanation text that contains a range of topics from the natural and built environment e.g. ‘Animals’, ‘Transport’, ‘Ocean’ and ‘Buildings’, illustrated with close-ups, cross-sections and cutaways.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can use this slide to introduce the context for a focus on noun phrases that provide precise descriptive detail, here, helping us to distinguish one creature from another.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initial discussion, you can emphasise the importance of the noun phrase element of sentences in information/explanation texts, and their function to label and define objects with economy and precision, e.g. ‘the largest predatory </a:t>
            </a:r>
            <a:r>
              <a:rPr lang="en-GB" b="1" dirty="0"/>
              <a:t>fish</a:t>
            </a:r>
            <a:r>
              <a:rPr lang="en-GB" dirty="0"/>
              <a:t> in the ocean’; ‘eight minor </a:t>
            </a:r>
            <a:r>
              <a:rPr lang="en-GB" b="1" dirty="0"/>
              <a:t>brains</a:t>
            </a:r>
            <a:r>
              <a:rPr lang="en-GB" dirty="0"/>
              <a:t> located at the base of each arm’.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slides that follow use examples of expanded noun phrases, and their place within a sentence, as illustration of the different ways in which noun phrases can be pre- and post-modified. Examples are used rather than detailed explanations, and the suggestion is for students to develop an ear for how noun phrases sound and to be able to imitate different patterns. </a:t>
            </a:r>
          </a:p>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3</a:t>
            </a:fld>
            <a:endParaRPr lang="en-GB"/>
          </a:p>
        </p:txBody>
      </p:sp>
    </p:spTree>
    <p:extLst>
      <p:ext uri="{BB962C8B-B14F-4D97-AF65-F5344CB8AC3E}">
        <p14:creationId xmlns:p14="http://schemas.microsoft.com/office/powerpoint/2010/main" val="3894196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latin typeface="Calibri" pitchFamily="34" charset="0"/>
                <a:cs typeface="Calibri" pitchFamily="34" charset="0"/>
              </a:rPr>
              <a:t>You can use the examples, (from the Ocean section of </a:t>
            </a:r>
            <a:r>
              <a:rPr lang="en-GB" i="1" baseline="0" dirty="0">
                <a:latin typeface="Calibri" pitchFamily="34" charset="0"/>
                <a:cs typeface="Calibri" pitchFamily="34" charset="0"/>
              </a:rPr>
              <a:t>In Focus</a:t>
            </a:r>
            <a:r>
              <a:rPr lang="en-GB" baseline="0" dirty="0">
                <a:latin typeface="Calibri" pitchFamily="34" charset="0"/>
                <a:cs typeface="Calibri" pitchFamily="34" charset="0"/>
              </a:rPr>
              <a:t>), to show how noun phrases in information texts often carry most of the descriptive detail in a sentence and are placed in both subject and object positions (or ‘slots’) in a sentence.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latin typeface="Calibri" pitchFamily="34" charset="0"/>
                <a:cs typeface="Calibri" pitchFamily="34" charset="0"/>
              </a:rPr>
              <a:t>You could encourage students to generate their own sentences based on these examples, as practice in forming noun phrase units of different lengths, placing them in both subject and object positions (or ‘slots’) in a sentence. Some examples (head noun of the phrase in bold):</a:t>
            </a:r>
          </a:p>
          <a:p>
            <a:pPr marL="0" marR="0" indent="0" algn="l" defTabSz="914400" rtl="0" eaLnBrk="1" fontAlgn="auto" latinLnBrk="0" hangingPunct="1">
              <a:lnSpc>
                <a:spcPct val="100000"/>
              </a:lnSpc>
              <a:spcBef>
                <a:spcPts val="0"/>
              </a:spcBef>
              <a:spcAft>
                <a:spcPts val="0"/>
              </a:spcAft>
              <a:buClrTx/>
              <a:buSzTx/>
              <a:buFontTx/>
              <a:buNone/>
              <a:tabLst/>
              <a:defRPr/>
            </a:pPr>
            <a:r>
              <a:rPr lang="en-GB" i="1" baseline="0" dirty="0">
                <a:latin typeface="Calibri" pitchFamily="34" charset="0"/>
                <a:cs typeface="Calibri" pitchFamily="34" charset="0"/>
              </a:rPr>
              <a:t>Sharks are </a:t>
            </a:r>
            <a:r>
              <a:rPr lang="en-GB" i="1" u="sng" baseline="0" dirty="0">
                <a:latin typeface="Calibri" pitchFamily="34" charset="0"/>
                <a:cs typeface="Calibri" pitchFamily="34" charset="0"/>
              </a:rPr>
              <a:t>streamlined, speedy </a:t>
            </a:r>
            <a:r>
              <a:rPr lang="en-GB" b="1" i="1" u="sng" baseline="0" dirty="0">
                <a:latin typeface="Calibri" pitchFamily="34" charset="0"/>
                <a:cs typeface="Calibri" pitchFamily="34" charset="0"/>
              </a:rPr>
              <a:t>swimmers</a:t>
            </a:r>
            <a:r>
              <a:rPr lang="en-GB" i="1" baseline="0" dirty="0">
                <a:latin typeface="Calibri" pitchFamily="34" charset="0"/>
                <a:cs typeface="Calibri"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i="1" u="sng" baseline="0" dirty="0">
                <a:latin typeface="Calibri" pitchFamily="34" charset="0"/>
                <a:cs typeface="Calibri" pitchFamily="34" charset="0"/>
              </a:rPr>
              <a:t>The most powerful </a:t>
            </a:r>
            <a:r>
              <a:rPr lang="en-GB" b="1" i="1" u="sng" baseline="0" dirty="0">
                <a:latin typeface="Calibri" pitchFamily="34" charset="0"/>
                <a:cs typeface="Calibri" pitchFamily="34" charset="0"/>
              </a:rPr>
              <a:t>jaws</a:t>
            </a:r>
            <a:r>
              <a:rPr lang="en-GB" i="1" u="sng" baseline="0" dirty="0">
                <a:latin typeface="Calibri" pitchFamily="34" charset="0"/>
                <a:cs typeface="Calibri" pitchFamily="34" charset="0"/>
              </a:rPr>
              <a:t> on the planet </a:t>
            </a:r>
            <a:r>
              <a:rPr lang="en-GB" i="1" baseline="0" dirty="0">
                <a:latin typeface="Calibri" pitchFamily="34" charset="0"/>
                <a:cs typeface="Calibri" pitchFamily="34" charset="0"/>
              </a:rPr>
              <a:t>make the shark </a:t>
            </a:r>
            <a:r>
              <a:rPr lang="en-GB" i="1" u="sng" baseline="0" dirty="0">
                <a:latin typeface="Calibri" pitchFamily="34" charset="0"/>
                <a:cs typeface="Calibri" pitchFamily="34" charset="0"/>
              </a:rPr>
              <a:t>a dangerous</a:t>
            </a:r>
            <a:r>
              <a:rPr lang="en-GB" b="1" i="1" u="sng" baseline="0" dirty="0">
                <a:latin typeface="Calibri" pitchFamily="34" charset="0"/>
                <a:cs typeface="Calibri" pitchFamily="34" charset="0"/>
              </a:rPr>
              <a:t> predator</a:t>
            </a:r>
            <a:r>
              <a:rPr lang="en-GB" i="1" baseline="0" dirty="0">
                <a:latin typeface="Calibri" pitchFamily="34" charset="0"/>
                <a:cs typeface="Calibri"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GB" i="1" u="none" baseline="0" dirty="0">
                <a:latin typeface="Calibri" pitchFamily="34" charset="0"/>
                <a:cs typeface="Calibri" pitchFamily="34" charset="0"/>
              </a:rPr>
              <a:t>The seahorse is protected by </a:t>
            </a:r>
            <a:r>
              <a:rPr lang="en-GB" i="1" u="sng" baseline="0" dirty="0">
                <a:latin typeface="Calibri" pitchFamily="34" charset="0"/>
                <a:cs typeface="Calibri" pitchFamily="34" charset="0"/>
              </a:rPr>
              <a:t>hard, bony </a:t>
            </a:r>
            <a:r>
              <a:rPr lang="en-GB" b="1" i="1" u="sng" baseline="0" dirty="0">
                <a:latin typeface="Calibri" pitchFamily="34" charset="0"/>
                <a:cs typeface="Calibri" pitchFamily="34" charset="0"/>
              </a:rPr>
              <a:t>plates</a:t>
            </a:r>
            <a:r>
              <a:rPr lang="en-GB" i="1" u="sng" baseline="0" dirty="0">
                <a:latin typeface="Calibri" pitchFamily="34" charset="0"/>
                <a:cs typeface="Calibri" pitchFamily="34" charset="0"/>
              </a:rPr>
              <a:t> that cover its body</a:t>
            </a:r>
            <a:r>
              <a:rPr lang="en-GB" i="1" u="none" baseline="0" dirty="0">
                <a:latin typeface="Calibri" pitchFamily="34" charset="0"/>
                <a:cs typeface="Calibri"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i="1" u="none" baseline="0" dirty="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latin typeface="Calibri" pitchFamily="34"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latin typeface="Calibri" pitchFamily="34" charset="0"/>
                <a:cs typeface="Calibri" pitchFamily="34" charset="0"/>
              </a:rPr>
              <a:t> </a:t>
            </a: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4</a:t>
            </a:fld>
            <a:endParaRPr lang="en-GB"/>
          </a:p>
        </p:txBody>
      </p:sp>
    </p:spTree>
    <p:extLst>
      <p:ext uri="{BB962C8B-B14F-4D97-AF65-F5344CB8AC3E}">
        <p14:creationId xmlns:p14="http://schemas.microsoft.com/office/powerpoint/2010/main" val="2976506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noun phrase examples are taken from the ‘Animals’ section of </a:t>
            </a:r>
            <a:r>
              <a:rPr lang="en-GB" i="1" dirty="0"/>
              <a:t>In Focus.</a:t>
            </a:r>
          </a:p>
          <a:p>
            <a:r>
              <a:rPr lang="en-GB" i="1" dirty="0"/>
              <a:t>Examples of </a:t>
            </a:r>
            <a:r>
              <a:rPr lang="en-GB" i="1"/>
              <a:t>complete sentences:</a:t>
            </a:r>
            <a:endParaRPr lang="en-GB" i="1" dirty="0"/>
          </a:p>
          <a:p>
            <a:r>
              <a:rPr lang="en-GB" i="1" dirty="0"/>
              <a:t>A crocodile has 60-72 sharp teeth that are made to crush not chew.</a:t>
            </a:r>
          </a:p>
          <a:p>
            <a:r>
              <a:rPr lang="en-GB" i="1" dirty="0"/>
              <a:t>The giraffe uses its lengthy, flexible neck to reach for the leaves at the top of trees, fruit and flowers.</a:t>
            </a:r>
          </a:p>
        </p:txBody>
      </p:sp>
      <p:sp>
        <p:nvSpPr>
          <p:cNvPr id="4" name="Slide Number Placeholder 3"/>
          <p:cNvSpPr>
            <a:spLocks noGrp="1"/>
          </p:cNvSpPr>
          <p:nvPr>
            <p:ph type="sldNum" sz="quarter" idx="10"/>
          </p:nvPr>
        </p:nvSpPr>
        <p:spPr/>
        <p:txBody>
          <a:bodyPr/>
          <a:lstStyle/>
          <a:p>
            <a:fld id="{9CDB61E7-AB66-40CC-97DD-EFF984CDB7AB}" type="slidenum">
              <a:rPr lang="en-GB" smtClean="0"/>
              <a:pPr/>
              <a:t>5</a:t>
            </a:fld>
            <a:endParaRPr lang="en-GB"/>
          </a:p>
        </p:txBody>
      </p:sp>
    </p:spTree>
    <p:extLst>
      <p:ext uri="{BB962C8B-B14F-4D97-AF65-F5344CB8AC3E}">
        <p14:creationId xmlns:p14="http://schemas.microsoft.com/office/powerpoint/2010/main" val="137565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661993"/>
          </a:xfrm>
          <a:prstGeom prst="rect">
            <a:avLst/>
          </a:prstGeom>
          <a:noFill/>
          <a:ln w="9525">
            <a:noFill/>
            <a:miter lim="800000"/>
            <a:headEnd/>
            <a:tailEnd/>
          </a:ln>
          <a:effectLst/>
        </p:spPr>
        <p:txBody>
          <a:bodyPr wrap="square">
            <a:spAutoFit/>
          </a:bodyPr>
          <a:lstStyle/>
          <a:p>
            <a:pPr algn="ctr"/>
            <a:r>
              <a:rPr lang="en-GB" sz="3400" b="1" i="1">
                <a:solidFill>
                  <a:schemeClr val="bg1"/>
                </a:solidFill>
              </a:rPr>
              <a:t>Making information </a:t>
            </a:r>
            <a:r>
              <a:rPr lang="en-GB" sz="3400" b="1" i="1" dirty="0">
                <a:solidFill>
                  <a:schemeClr val="bg1"/>
                </a:solidFill>
              </a:rPr>
              <a:t>detailed and precise by using expanded noun phrases</a:t>
            </a:r>
            <a:endParaRPr lang="en-GB" sz="34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61492"/>
            <a:ext cx="6264696" cy="1371600"/>
          </a:xfrm>
        </p:spPr>
        <p:txBody>
          <a:bodyPr>
            <a:normAutofit/>
          </a:bodyPr>
          <a:lstStyle/>
          <a:p>
            <a:r>
              <a:rPr lang="en-GB" sz="2200" dirty="0">
                <a:solidFill>
                  <a:schemeClr val="bg2"/>
                </a:solidFill>
                <a:latin typeface="Arial" panose="020B0604020202020204" pitchFamily="34" charset="0"/>
                <a:cs typeface="Arial" panose="020B0604020202020204" pitchFamily="34" charset="0"/>
              </a:rPr>
              <a:t>Who’s who? Match the descriptions to the right animal. Which description gave the best clue to each creature, and why?</a:t>
            </a:r>
          </a:p>
        </p:txBody>
      </p:sp>
      <p:sp>
        <p:nvSpPr>
          <p:cNvPr id="3" name="Content Placeholder 2"/>
          <p:cNvSpPr>
            <a:spLocks noGrp="1"/>
          </p:cNvSpPr>
          <p:nvPr>
            <p:ph sz="quarter" idx="1"/>
          </p:nvPr>
        </p:nvSpPr>
        <p:spPr>
          <a:xfrm>
            <a:off x="339316" y="2017155"/>
            <a:ext cx="8465368" cy="4781128"/>
          </a:xfrm>
        </p:spPr>
        <p:txBody>
          <a:bodyPr>
            <a:normAutofit fontScale="85000" lnSpcReduction="20000"/>
          </a:bodyPr>
          <a:lstStyle/>
          <a:p>
            <a:pPr marL="0" indent="0" algn="ctr">
              <a:buNone/>
            </a:pPr>
            <a:r>
              <a:rPr lang="en-GB" sz="2000" b="1" dirty="0">
                <a:solidFill>
                  <a:srgbClr val="FF0000"/>
                </a:solidFill>
                <a:latin typeface="Arial" panose="020B0604020202020204" pitchFamily="34" charset="0"/>
                <a:cs typeface="Arial" panose="020B0604020202020204" pitchFamily="34" charset="0"/>
              </a:rPr>
              <a:t>A: octopus     B:  sea </a:t>
            </a:r>
            <a:r>
              <a:rPr lang="en-GB" sz="2000" b="1" dirty="0" err="1">
                <a:solidFill>
                  <a:srgbClr val="FF0000"/>
                </a:solidFill>
                <a:latin typeface="Arial" panose="020B0604020202020204" pitchFamily="34" charset="0"/>
                <a:cs typeface="Arial" panose="020B0604020202020204" pitchFamily="34" charset="0"/>
              </a:rPr>
              <a:t>anenome</a:t>
            </a:r>
            <a:r>
              <a:rPr lang="en-GB" sz="2000" b="1" dirty="0">
                <a:solidFill>
                  <a:srgbClr val="FF0000"/>
                </a:solidFill>
                <a:latin typeface="Arial" panose="020B0604020202020204" pitchFamily="34" charset="0"/>
                <a:cs typeface="Arial" panose="020B0604020202020204" pitchFamily="34" charset="0"/>
              </a:rPr>
              <a:t>    C: swordfish     D: shark    E: jellyfish</a:t>
            </a:r>
          </a:p>
          <a:p>
            <a:pPr marL="0" indent="0" algn="ctr">
              <a:buNone/>
            </a:pPr>
            <a:r>
              <a:rPr lang="en-GB" sz="2200" b="1" dirty="0">
                <a:solidFill>
                  <a:srgbClr val="FF0000"/>
                </a:solidFill>
                <a:latin typeface="Arial" panose="020B0604020202020204" pitchFamily="34" charset="0"/>
                <a:cs typeface="Arial" panose="020B0604020202020204" pitchFamily="34" charset="0"/>
              </a:rPr>
              <a:t>   </a:t>
            </a:r>
            <a:endParaRPr lang="en-GB" sz="2200" dirty="0">
              <a:latin typeface="Arial" panose="020B0604020202020204" pitchFamily="34" charset="0"/>
              <a:cs typeface="Arial" panose="020B0604020202020204" pitchFamily="34" charset="0"/>
            </a:endParaRPr>
          </a:p>
          <a:p>
            <a:pPr marL="457200" indent="-457200">
              <a:buFont typeface="+mj-lt"/>
              <a:buAutoNum type="arabicPeriod"/>
            </a:pPr>
            <a:r>
              <a:rPr lang="en-GB" sz="2100" dirty="0">
                <a:latin typeface="Arial" panose="020B0604020202020204" pitchFamily="34" charset="0"/>
                <a:cs typeface="Arial" panose="020B0604020202020204" pitchFamily="34" charset="0"/>
              </a:rPr>
              <a:t>very streamlined bodies; large migratory fish; ability to see in deeper water; unique elongated upper jaw</a:t>
            </a:r>
          </a:p>
          <a:p>
            <a:pPr marL="457200" indent="-457200">
              <a:buFont typeface="+mj-lt"/>
              <a:buAutoNum type="arabicPeriod"/>
            </a:pPr>
            <a:endParaRPr lang="en-GB" sz="2100" dirty="0">
              <a:latin typeface="Arial" panose="020B0604020202020204" pitchFamily="34" charset="0"/>
              <a:cs typeface="Arial" panose="020B0604020202020204" pitchFamily="34" charset="0"/>
            </a:endParaRPr>
          </a:p>
          <a:p>
            <a:pPr marL="457200" indent="-457200">
              <a:buFont typeface="+mj-lt"/>
              <a:buAutoNum type="arabicPeriod"/>
            </a:pPr>
            <a:r>
              <a:rPr lang="en-GB" sz="2100" dirty="0">
                <a:latin typeface="Arial" panose="020B0604020202020204" pitchFamily="34" charset="0"/>
                <a:cs typeface="Arial" panose="020B0604020202020204" pitchFamily="34" charset="0"/>
              </a:rPr>
              <a:t>streamlined design; a very fast swimmer; the largest predatory fish in the ocean; the most powerful jaws on the planet</a:t>
            </a:r>
          </a:p>
          <a:p>
            <a:pPr marL="457200" indent="-457200">
              <a:buFont typeface="+mj-lt"/>
              <a:buAutoNum type="arabicPeriod"/>
            </a:pPr>
            <a:endParaRPr lang="en-GB" sz="2100" dirty="0">
              <a:latin typeface="Arial" panose="020B0604020202020204" pitchFamily="34" charset="0"/>
              <a:cs typeface="Arial" panose="020B0604020202020204" pitchFamily="34" charset="0"/>
            </a:endParaRPr>
          </a:p>
          <a:p>
            <a:pPr marL="457200" indent="-457200">
              <a:buFont typeface="+mj-lt"/>
              <a:buAutoNum type="arabicPeriod"/>
            </a:pPr>
            <a:r>
              <a:rPr lang="en-GB" sz="2100" dirty="0">
                <a:latin typeface="Arial" panose="020B0604020202020204" pitchFamily="34" charset="0"/>
                <a:cs typeface="Arial" panose="020B0604020202020204" pitchFamily="34" charset="0"/>
              </a:rPr>
              <a:t>toxic tentacles; bell-shaped bodies; gelatinous, jelly-like creatures that have been in our seas for over 650 million years, making them older than the dinosaurs </a:t>
            </a:r>
          </a:p>
          <a:p>
            <a:pPr marL="457200" indent="-457200">
              <a:buFont typeface="+mj-lt"/>
              <a:buAutoNum type="arabicPeriod"/>
            </a:pPr>
            <a:endParaRPr lang="en-GB" sz="2100" dirty="0">
              <a:latin typeface="Arial" panose="020B0604020202020204" pitchFamily="34" charset="0"/>
              <a:cs typeface="Arial" panose="020B0604020202020204" pitchFamily="34" charset="0"/>
            </a:endParaRPr>
          </a:p>
          <a:p>
            <a:pPr marL="457200" indent="-457200">
              <a:buFont typeface="+mj-lt"/>
              <a:buAutoNum type="arabicPeriod"/>
            </a:pPr>
            <a:r>
              <a:rPr lang="en-GB" sz="2100" dirty="0">
                <a:latin typeface="Arial" panose="020B0604020202020204" pitchFamily="34" charset="0"/>
                <a:cs typeface="Arial" panose="020B0604020202020204" pitchFamily="34" charset="0"/>
              </a:rPr>
              <a:t>three hearts; blue blood; a large central brain; eight minor brains located at the base of each arm</a:t>
            </a:r>
          </a:p>
          <a:p>
            <a:pPr marL="457200" indent="-457200">
              <a:buFont typeface="+mj-lt"/>
              <a:buAutoNum type="arabicPeriod"/>
            </a:pPr>
            <a:endParaRPr lang="en-GB" sz="2100" dirty="0">
              <a:latin typeface="Arial" panose="020B0604020202020204" pitchFamily="34" charset="0"/>
              <a:cs typeface="Arial" panose="020B0604020202020204" pitchFamily="34" charset="0"/>
            </a:endParaRPr>
          </a:p>
          <a:p>
            <a:pPr marL="457200" indent="-457200">
              <a:buFont typeface="+mj-lt"/>
              <a:buAutoNum type="arabicPeriod"/>
            </a:pPr>
            <a:r>
              <a:rPr lang="en-GB" sz="2100" dirty="0">
                <a:latin typeface="Arial" panose="020B0604020202020204" pitchFamily="34" charset="0"/>
                <a:cs typeface="Arial" panose="020B0604020202020204" pitchFamily="34" charset="0"/>
              </a:rPr>
              <a:t>cylindrical body; central mouth; long tentacles that fire harpoon-like filaments into their prey</a:t>
            </a:r>
          </a:p>
          <a:p>
            <a:pPr marL="0" indent="0">
              <a:buNone/>
            </a:pPr>
            <a:r>
              <a:rPr lang="en-GB" sz="2200" dirty="0">
                <a:latin typeface="Arial" panose="020B0604020202020204" pitchFamily="34" charset="0"/>
                <a:cs typeface="Arial" panose="020B0604020202020204" pitchFamily="34" charset="0"/>
              </a:rPr>
              <a:t>                                                                        </a:t>
            </a:r>
            <a:r>
              <a:rPr lang="en-GB" sz="2200" dirty="0">
                <a:solidFill>
                  <a:srgbClr val="FF0000"/>
                </a:solidFill>
                <a:latin typeface="Arial" panose="020B0604020202020204" pitchFamily="34" charset="0"/>
                <a:cs typeface="Arial" panose="020B0604020202020204" pitchFamily="34" charset="0"/>
              </a:rPr>
              <a:t>Answers: A4; B5: C1; D2; E3</a:t>
            </a:r>
          </a:p>
          <a:p>
            <a:pPr marL="0" indent="0">
              <a:buNone/>
            </a:pPr>
            <a:endParaRPr lang="en-GB" sz="2200" dirty="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descr="A picture containing table, photo, many, woman&#10;&#10;Description automatically generated">
            <a:extLst>
              <a:ext uri="{FF2B5EF4-FFF2-40B4-BE49-F238E27FC236}">
                <a16:creationId xmlns:a16="http://schemas.microsoft.com/office/drawing/2014/main" id="{63EB27A1-E5D0-428D-A9F5-14F186E53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0"/>
            <a:ext cx="2232248" cy="1832670"/>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4993759" y="59717"/>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6" name="Rounded Rectangle 6">
            <a:extLst>
              <a:ext uri="{FF2B5EF4-FFF2-40B4-BE49-F238E27FC236}">
                <a16:creationId xmlns:a16="http://schemas.microsoft.com/office/drawing/2014/main" id="{F3F6DD55-B0B4-4662-AF4D-58CA61E79FEE}"/>
              </a:ext>
            </a:extLst>
          </p:cNvPr>
          <p:cNvSpPr/>
          <p:nvPr/>
        </p:nvSpPr>
        <p:spPr>
          <a:xfrm>
            <a:off x="5242630" y="1416865"/>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a:solidFill>
                  <a:schemeClr val="tx1"/>
                </a:solidFill>
              </a:rPr>
              <a:t>Discussion</a:t>
            </a:r>
          </a:p>
        </p:txBody>
      </p:sp>
    </p:spTree>
    <p:extLst>
      <p:ext uri="{BB962C8B-B14F-4D97-AF65-F5344CB8AC3E}">
        <p14:creationId xmlns:p14="http://schemas.microsoft.com/office/powerpoint/2010/main" val="372393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52" y="70214"/>
            <a:ext cx="6264696" cy="1342562"/>
          </a:xfrm>
        </p:spPr>
        <p:txBody>
          <a:bodyPr>
            <a:normAutofit/>
          </a:bodyPr>
          <a:lstStyle/>
          <a:p>
            <a:r>
              <a:rPr lang="en-GB" sz="3600" dirty="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Noticing details in a text</a:t>
            </a:r>
          </a:p>
        </p:txBody>
      </p:sp>
      <p:sp>
        <p:nvSpPr>
          <p:cNvPr id="3" name="Content Placeholder 2"/>
          <p:cNvSpPr>
            <a:spLocks noGrp="1"/>
          </p:cNvSpPr>
          <p:nvPr>
            <p:ph sz="quarter" idx="1"/>
          </p:nvPr>
        </p:nvSpPr>
        <p:spPr>
          <a:xfrm>
            <a:off x="211088" y="1946365"/>
            <a:ext cx="8465368" cy="4781128"/>
          </a:xfrm>
        </p:spPr>
        <p:txBody>
          <a:bodyPr>
            <a:normAutofit/>
          </a:bodyPr>
          <a:lstStyle/>
          <a:p>
            <a:pPr marL="0" indent="0">
              <a:buNone/>
            </a:pPr>
            <a:r>
              <a:rPr lang="en-GB" sz="1800" dirty="0">
                <a:latin typeface="Arial" panose="020B0604020202020204" pitchFamily="34" charset="0"/>
                <a:cs typeface="Arial" panose="020B0604020202020204" pitchFamily="34" charset="0"/>
              </a:rPr>
              <a:t>Sharks are </a:t>
            </a:r>
            <a:r>
              <a:rPr lang="en-GB" sz="1800" dirty="0">
                <a:solidFill>
                  <a:srgbClr val="FF0000"/>
                </a:solidFill>
                <a:latin typeface="Arial" panose="020B0604020202020204" pitchFamily="34" charset="0"/>
                <a:cs typeface="Arial" panose="020B0604020202020204" pitchFamily="34" charset="0"/>
              </a:rPr>
              <a:t>the largest predatory fish in the ocean </a:t>
            </a:r>
            <a:r>
              <a:rPr lang="en-GB" sz="1800" dirty="0">
                <a:latin typeface="Arial" panose="020B0604020202020204" pitchFamily="34" charset="0"/>
                <a:cs typeface="Arial" panose="020B0604020202020204" pitchFamily="34" charset="0"/>
              </a:rPr>
              <a:t>and with their </a:t>
            </a:r>
            <a:r>
              <a:rPr lang="en-GB" sz="1800" dirty="0">
                <a:solidFill>
                  <a:srgbClr val="FF0000"/>
                </a:solidFill>
                <a:latin typeface="Arial" panose="020B0604020202020204" pitchFamily="34" charset="0"/>
                <a:cs typeface="Arial" panose="020B0604020202020204" pitchFamily="34" charset="0"/>
              </a:rPr>
              <a:t>lightweight skeleton </a:t>
            </a:r>
            <a:r>
              <a:rPr lang="en-GB" sz="1800" dirty="0">
                <a:latin typeface="Arial" panose="020B0604020202020204" pitchFamily="34" charset="0"/>
                <a:cs typeface="Arial" panose="020B0604020202020204" pitchFamily="34" charset="0"/>
              </a:rPr>
              <a:t>and </a:t>
            </a:r>
            <a:r>
              <a:rPr lang="en-GB" sz="1800" dirty="0">
                <a:solidFill>
                  <a:srgbClr val="FF0000"/>
                </a:solidFill>
                <a:latin typeface="Arial" panose="020B0604020202020204" pitchFamily="34" charset="0"/>
                <a:cs typeface="Arial" panose="020B0604020202020204" pitchFamily="34" charset="0"/>
              </a:rPr>
              <a:t>streamlined design </a:t>
            </a:r>
            <a:r>
              <a:rPr lang="en-GB" sz="1800" dirty="0">
                <a:latin typeface="Arial" panose="020B0604020202020204" pitchFamily="34" charset="0"/>
                <a:cs typeface="Arial" panose="020B0604020202020204" pitchFamily="34" charset="0"/>
              </a:rPr>
              <a:t>they are also </a:t>
            </a:r>
            <a:r>
              <a:rPr lang="en-GB" sz="1800" dirty="0">
                <a:solidFill>
                  <a:srgbClr val="FF0000"/>
                </a:solidFill>
                <a:latin typeface="Arial" panose="020B0604020202020204" pitchFamily="34" charset="0"/>
                <a:cs typeface="Arial" panose="020B0604020202020204" pitchFamily="34" charset="0"/>
              </a:rPr>
              <a:t>speedy swimmers</a:t>
            </a:r>
            <a:r>
              <a:rPr lang="en-GB" sz="1800" dirty="0">
                <a:latin typeface="Arial" panose="020B0604020202020204" pitchFamily="34" charset="0"/>
                <a:cs typeface="Arial" panose="020B0604020202020204" pitchFamily="34" charset="0"/>
              </a:rPr>
              <a:t>.</a:t>
            </a:r>
          </a:p>
          <a:p>
            <a:pPr marL="0" indent="0">
              <a:buNone/>
            </a:pPr>
            <a:endParaRPr lang="en-GB" sz="1800" dirty="0">
              <a:solidFill>
                <a:srgbClr val="FF0000"/>
              </a:solidFill>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Sharks have </a:t>
            </a:r>
            <a:r>
              <a:rPr lang="en-GB" sz="1800" dirty="0">
                <a:solidFill>
                  <a:srgbClr val="FF0000"/>
                </a:solidFill>
                <a:latin typeface="Arial" panose="020B0604020202020204" pitchFamily="34" charset="0"/>
                <a:cs typeface="Arial" panose="020B0604020202020204" pitchFamily="34" charset="0"/>
              </a:rPr>
              <a:t>the most powerful jaws on the planet </a:t>
            </a:r>
            <a:r>
              <a:rPr lang="en-GB" sz="1800" dirty="0">
                <a:latin typeface="Arial" panose="020B0604020202020204" pitchFamily="34" charset="0"/>
                <a:cs typeface="Arial" panose="020B0604020202020204" pitchFamily="34" charset="0"/>
              </a:rPr>
              <a:t>and, on average, </a:t>
            </a:r>
            <a:r>
              <a:rPr lang="en-GB" sz="1800" dirty="0">
                <a:solidFill>
                  <a:srgbClr val="FF0000"/>
                </a:solidFill>
                <a:latin typeface="Arial" panose="020B0604020202020204" pitchFamily="34" charset="0"/>
                <a:cs typeface="Arial" panose="020B0604020202020204" pitchFamily="34" charset="0"/>
              </a:rPr>
              <a:t>five rows of teeth holding 3000 teeth at a time!</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The female anglerfish has </a:t>
            </a:r>
            <a:r>
              <a:rPr lang="en-GB" sz="1800" dirty="0">
                <a:solidFill>
                  <a:srgbClr val="FF0000"/>
                </a:solidFill>
                <a:latin typeface="Arial" panose="020B0604020202020204" pitchFamily="34" charset="0"/>
                <a:cs typeface="Arial" panose="020B0604020202020204" pitchFamily="34" charset="0"/>
              </a:rPr>
              <a:t>a protruding dorsal spine that hangs over its mouth like a fishing pole</a:t>
            </a:r>
            <a:r>
              <a:rPr lang="en-GB" sz="1800" dirty="0">
                <a:latin typeface="Arial" panose="020B0604020202020204" pitchFamily="34" charset="0"/>
                <a:cs typeface="Arial" panose="020B0604020202020204" pitchFamily="34" charset="0"/>
              </a:rPr>
              <a:t>.</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Unlike </a:t>
            </a:r>
            <a:r>
              <a:rPr lang="en-GB" sz="1800" dirty="0">
                <a:solidFill>
                  <a:srgbClr val="FF0000"/>
                </a:solidFill>
                <a:cs typeface="Arial" panose="020B0604020202020204" pitchFamily="34" charset="0"/>
              </a:rPr>
              <a:t>other scaly fish in the ocean</a:t>
            </a:r>
            <a:r>
              <a:rPr lang="en-GB" sz="1800" dirty="0">
                <a:cs typeface="Arial" panose="020B0604020202020204" pitchFamily="34" charset="0"/>
              </a:rPr>
              <a:t>, a seahorse’s body is covered in </a:t>
            </a:r>
            <a:r>
              <a:rPr lang="en-GB" sz="1800" dirty="0">
                <a:solidFill>
                  <a:srgbClr val="FF0000"/>
                </a:solidFill>
                <a:cs typeface="Arial" panose="020B0604020202020204" pitchFamily="34" charset="0"/>
              </a:rPr>
              <a:t>hard, bony plates that are fused together and covered in a layer of flesh.                                                                </a:t>
            </a: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a:p>
            <a:pPr marL="0" indent="0">
              <a:buNone/>
            </a:pPr>
            <a:endParaRPr lang="en-GB" dirty="0">
              <a:latin typeface="Calibri" pitchFamily="34" charset="0"/>
              <a:cs typeface="Calibri" pitchFamily="34" charset="0"/>
            </a:endParaRPr>
          </a:p>
        </p:txBody>
      </p:sp>
      <p:pic>
        <p:nvPicPr>
          <p:cNvPr id="7" name="Picture 6" descr="A picture containing table, photo, many, woman&#10;&#10;Description automatically generated">
            <a:extLst>
              <a:ext uri="{FF2B5EF4-FFF2-40B4-BE49-F238E27FC236}">
                <a16:creationId xmlns:a16="http://schemas.microsoft.com/office/drawing/2014/main" id="{63EB27A1-E5D0-428D-A9F5-14F186E536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0"/>
            <a:ext cx="2232248" cy="1832670"/>
          </a:xfrm>
          <a:prstGeom prst="rect">
            <a:avLst/>
          </a:prstGeom>
        </p:spPr>
      </p:pic>
      <p:sp>
        <p:nvSpPr>
          <p:cNvPr id="5" name="Rounded Rectangle 9">
            <a:extLst>
              <a:ext uri="{FF2B5EF4-FFF2-40B4-BE49-F238E27FC236}">
                <a16:creationId xmlns:a16="http://schemas.microsoft.com/office/drawing/2014/main" id="{5EEC828E-81AD-4CDE-99AB-CBAFC82C8DA5}"/>
              </a:ext>
            </a:extLst>
          </p:cNvPr>
          <p:cNvSpPr/>
          <p:nvPr/>
        </p:nvSpPr>
        <p:spPr>
          <a:xfrm>
            <a:off x="4993759" y="59717"/>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
        <p:nvSpPr>
          <p:cNvPr id="6" name="Rounded Rectangle 6">
            <a:extLst>
              <a:ext uri="{FF2B5EF4-FFF2-40B4-BE49-F238E27FC236}">
                <a16:creationId xmlns:a16="http://schemas.microsoft.com/office/drawing/2014/main" id="{F3F6DD55-B0B4-4662-AF4D-58CA61E79FEE}"/>
              </a:ext>
            </a:extLst>
          </p:cNvPr>
          <p:cNvSpPr/>
          <p:nvPr/>
        </p:nvSpPr>
        <p:spPr>
          <a:xfrm>
            <a:off x="363793" y="1401522"/>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a:solidFill>
                  <a:schemeClr val="tx1"/>
                </a:solidFill>
              </a:rPr>
              <a:t>Examples</a:t>
            </a:r>
          </a:p>
        </p:txBody>
      </p:sp>
      <p:sp>
        <p:nvSpPr>
          <p:cNvPr id="4" name="TextBox 3">
            <a:extLst>
              <a:ext uri="{FF2B5EF4-FFF2-40B4-BE49-F238E27FC236}">
                <a16:creationId xmlns:a16="http://schemas.microsoft.com/office/drawing/2014/main" id="{FB2D55ED-BFB9-4211-ACEC-2510E331E69E}"/>
              </a:ext>
            </a:extLst>
          </p:cNvPr>
          <p:cNvSpPr txBox="1"/>
          <p:nvPr/>
        </p:nvSpPr>
        <p:spPr>
          <a:xfrm>
            <a:off x="211088" y="5578140"/>
            <a:ext cx="8721824" cy="923330"/>
          </a:xfrm>
          <a:prstGeom prst="rect">
            <a:avLst/>
          </a:prstGeom>
          <a:noFill/>
        </p:spPr>
        <p:txBody>
          <a:bodyPr wrap="square" rtlCol="0">
            <a:spAutoFit/>
          </a:bodyPr>
          <a:lstStyle/>
          <a:p>
            <a:r>
              <a:rPr lang="en-GB" dirty="0">
                <a:solidFill>
                  <a:schemeClr val="bg2"/>
                </a:solidFill>
              </a:rPr>
              <a:t>In information texts, </a:t>
            </a:r>
            <a:r>
              <a:rPr lang="en-GB" dirty="0">
                <a:solidFill>
                  <a:srgbClr val="FF0000"/>
                </a:solidFill>
              </a:rPr>
              <a:t>the noun phrase unit </a:t>
            </a:r>
            <a:r>
              <a:rPr lang="en-GB" dirty="0">
                <a:solidFill>
                  <a:schemeClr val="bg2"/>
                </a:solidFill>
              </a:rPr>
              <a:t>often creates most of the detail in a sentence. In these examples, noun phrases help the reader understand what is special about each creature, describing their features clearly and precisely. </a:t>
            </a:r>
          </a:p>
        </p:txBody>
      </p:sp>
      <p:sp>
        <p:nvSpPr>
          <p:cNvPr id="8" name="Rounded Rectangle 6">
            <a:extLst>
              <a:ext uri="{FF2B5EF4-FFF2-40B4-BE49-F238E27FC236}">
                <a16:creationId xmlns:a16="http://schemas.microsoft.com/office/drawing/2014/main" id="{5F339AB3-98E3-46D0-866D-3DEF30F27476}"/>
              </a:ext>
            </a:extLst>
          </p:cNvPr>
          <p:cNvSpPr/>
          <p:nvPr/>
        </p:nvSpPr>
        <p:spPr>
          <a:xfrm>
            <a:off x="6944200" y="5108793"/>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dirty="0">
                <a:solidFill>
                  <a:schemeClr val="tx1"/>
                </a:solidFill>
              </a:rPr>
              <a:t>Links</a:t>
            </a:r>
          </a:p>
        </p:txBody>
      </p:sp>
      <p:sp>
        <p:nvSpPr>
          <p:cNvPr id="9" name="TextBox 8">
            <a:extLst>
              <a:ext uri="{FF2B5EF4-FFF2-40B4-BE49-F238E27FC236}">
                <a16:creationId xmlns:a16="http://schemas.microsoft.com/office/drawing/2014/main" id="{AC515E8F-8FA7-4CCB-9C3C-F43B0A6CCEE2}"/>
              </a:ext>
            </a:extLst>
          </p:cNvPr>
          <p:cNvSpPr txBox="1"/>
          <p:nvPr/>
        </p:nvSpPr>
        <p:spPr>
          <a:xfrm>
            <a:off x="2123728" y="1023035"/>
            <a:ext cx="4424063" cy="923330"/>
          </a:xfrm>
          <a:prstGeom prst="rect">
            <a:avLst/>
          </a:prstGeom>
          <a:noFill/>
        </p:spPr>
        <p:txBody>
          <a:bodyPr wrap="square" rtlCol="0">
            <a:spAutoFit/>
          </a:bodyPr>
          <a:lstStyle/>
          <a:p>
            <a:r>
              <a:rPr lang="en-GB" dirty="0">
                <a:solidFill>
                  <a:schemeClr val="bg2"/>
                </a:solidFill>
              </a:rPr>
              <a:t>If you took out the </a:t>
            </a:r>
            <a:r>
              <a:rPr lang="en-GB" dirty="0">
                <a:solidFill>
                  <a:srgbClr val="FF0000"/>
                </a:solidFill>
              </a:rPr>
              <a:t>noun phrases </a:t>
            </a:r>
            <a:r>
              <a:rPr lang="en-GB" dirty="0">
                <a:solidFill>
                  <a:schemeClr val="bg2"/>
                </a:solidFill>
              </a:rPr>
              <a:t>from these sentences, what would you be left with?</a:t>
            </a:r>
          </a:p>
        </p:txBody>
      </p:sp>
    </p:spTree>
    <p:extLst>
      <p:ext uri="{BB962C8B-B14F-4D97-AF65-F5344CB8AC3E}">
        <p14:creationId xmlns:p14="http://schemas.microsoft.com/office/powerpoint/2010/main" val="276107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4504" y="734689"/>
            <a:ext cx="6347048" cy="819944"/>
          </a:xfrm>
        </p:spPr>
        <p:txBody>
          <a:bodyPr>
            <a:noAutofit/>
          </a:bodyPr>
          <a:lstStyle/>
          <a:p>
            <a:r>
              <a:rPr lang="en-GB" sz="2400" dirty="0">
                <a:latin typeface="+mn-lt"/>
                <a:cs typeface="Calibri" pitchFamily="34" charset="0"/>
              </a:rPr>
              <a:t>Match the right answer with the right question. The </a:t>
            </a:r>
            <a:r>
              <a:rPr lang="en-GB" sz="2400" dirty="0">
                <a:solidFill>
                  <a:srgbClr val="FF0000"/>
                </a:solidFill>
                <a:latin typeface="+mn-lt"/>
                <a:cs typeface="Calibri" pitchFamily="34" charset="0"/>
              </a:rPr>
              <a:t>noun phrases </a:t>
            </a:r>
            <a:r>
              <a:rPr lang="en-GB" sz="2400" dirty="0">
                <a:latin typeface="+mn-lt"/>
                <a:cs typeface="Calibri" pitchFamily="34" charset="0"/>
              </a:rPr>
              <a:t>are highlighted. Practise using these in complete sentences that describe each creature’s special feature.  </a:t>
            </a:r>
          </a:p>
        </p:txBody>
      </p:sp>
      <p:pic>
        <p:nvPicPr>
          <p:cNvPr id="5" name="Picture 4" descr="A picture containing table, photo, many, woman&#10;&#10;Description automatically generated">
            <a:extLst>
              <a:ext uri="{FF2B5EF4-FFF2-40B4-BE49-F238E27FC236}">
                <a16:creationId xmlns:a16="http://schemas.microsoft.com/office/drawing/2014/main" id="{865B3B12-B665-477D-9653-A6F1FDABDF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0"/>
            <a:ext cx="2232248" cy="1832670"/>
          </a:xfrm>
          <a:prstGeom prst="rect">
            <a:avLst/>
          </a:prstGeom>
        </p:spPr>
      </p:pic>
      <p:graphicFrame>
        <p:nvGraphicFramePr>
          <p:cNvPr id="7" name="Table 7">
            <a:extLst>
              <a:ext uri="{FF2B5EF4-FFF2-40B4-BE49-F238E27FC236}">
                <a16:creationId xmlns:a16="http://schemas.microsoft.com/office/drawing/2014/main" id="{34E6434F-E7E0-4FA6-B16D-1EA4C3007F36}"/>
              </a:ext>
            </a:extLst>
          </p:cNvPr>
          <p:cNvGraphicFramePr>
            <a:graphicFrameLocks noGrp="1"/>
          </p:cNvGraphicFramePr>
          <p:nvPr>
            <p:extLst>
              <p:ext uri="{D42A27DB-BD31-4B8C-83A1-F6EECF244321}">
                <p14:modId xmlns:p14="http://schemas.microsoft.com/office/powerpoint/2010/main" val="2869625003"/>
              </p:ext>
            </p:extLst>
          </p:nvPr>
        </p:nvGraphicFramePr>
        <p:xfrm>
          <a:off x="434504" y="2060848"/>
          <a:ext cx="8385968" cy="4574805"/>
        </p:xfrm>
        <a:graphic>
          <a:graphicData uri="http://schemas.openxmlformats.org/drawingml/2006/table">
            <a:tbl>
              <a:tblPr firstRow="1" bandRow="1">
                <a:tableStyleId>{5C22544A-7EE6-4342-B048-85BDC9FD1C3A}</a:tableStyleId>
              </a:tblPr>
              <a:tblGrid>
                <a:gridCol w="4192984">
                  <a:extLst>
                    <a:ext uri="{9D8B030D-6E8A-4147-A177-3AD203B41FA5}">
                      <a16:colId xmlns:a16="http://schemas.microsoft.com/office/drawing/2014/main" val="2624561160"/>
                    </a:ext>
                  </a:extLst>
                </a:gridCol>
                <a:gridCol w="4192984">
                  <a:extLst>
                    <a:ext uri="{9D8B030D-6E8A-4147-A177-3AD203B41FA5}">
                      <a16:colId xmlns:a16="http://schemas.microsoft.com/office/drawing/2014/main" val="1820253549"/>
                    </a:ext>
                  </a:extLst>
                </a:gridCol>
              </a:tblGrid>
              <a:tr h="732081">
                <a:tc>
                  <a:txBody>
                    <a:bodyPr/>
                    <a:lstStyle/>
                    <a:p>
                      <a:r>
                        <a:rPr lang="en-GB" sz="1800" b="0" dirty="0">
                          <a:solidFill>
                            <a:schemeClr val="tx1"/>
                          </a:solidFill>
                        </a:rPr>
                        <a:t>What do all snakes have?</a:t>
                      </a:r>
                    </a:p>
                  </a:txBody>
                  <a:tcPr>
                    <a:solidFill>
                      <a:srgbClr val="D5D5FF"/>
                    </a:solidFill>
                  </a:tcPr>
                </a:tc>
                <a:tc>
                  <a:txBody>
                    <a:bodyPr/>
                    <a:lstStyle/>
                    <a:p>
                      <a:r>
                        <a:rPr lang="en-GB" sz="1800" b="0" dirty="0">
                          <a:solidFill>
                            <a:schemeClr val="tx1"/>
                          </a:solidFill>
                        </a:rPr>
                        <a:t>an elephant</a:t>
                      </a:r>
                    </a:p>
                  </a:txBody>
                  <a:tcPr>
                    <a:solidFill>
                      <a:srgbClr val="D5D5FF"/>
                    </a:solidFill>
                  </a:tcPr>
                </a:tc>
                <a:extLst>
                  <a:ext uri="{0D108BD9-81ED-4DB2-BD59-A6C34878D82A}">
                    <a16:rowId xmlns:a16="http://schemas.microsoft.com/office/drawing/2014/main" val="1261489430"/>
                  </a:ext>
                </a:extLst>
              </a:tr>
              <a:tr h="732081">
                <a:tc>
                  <a:txBody>
                    <a:bodyPr/>
                    <a:lstStyle/>
                    <a:p>
                      <a:r>
                        <a:rPr lang="en-GB" sz="1800" dirty="0">
                          <a:solidFill>
                            <a:srgbClr val="FF0000"/>
                          </a:solidFill>
                        </a:rPr>
                        <a:t>a lengthy, flexible neck</a:t>
                      </a:r>
                      <a:r>
                        <a:rPr lang="en-GB" sz="1800" dirty="0"/>
                        <a:t> </a:t>
                      </a:r>
                    </a:p>
                  </a:txBody>
                  <a:tcPr/>
                </a:tc>
                <a:tc>
                  <a:txBody>
                    <a:bodyPr/>
                    <a:lstStyle/>
                    <a:p>
                      <a:r>
                        <a:rPr lang="en-GB" sz="1800" dirty="0">
                          <a:solidFill>
                            <a:srgbClr val="FF0000"/>
                          </a:solidFill>
                        </a:rPr>
                        <a:t>60-72 sharp teeth that are made to crush not chew</a:t>
                      </a:r>
                    </a:p>
                  </a:txBody>
                  <a:tcPr/>
                </a:tc>
                <a:extLst>
                  <a:ext uri="{0D108BD9-81ED-4DB2-BD59-A6C34878D82A}">
                    <a16:rowId xmlns:a16="http://schemas.microsoft.com/office/drawing/2014/main" val="1281434649"/>
                  </a:ext>
                </a:extLst>
              </a:tr>
              <a:tr h="732081">
                <a:tc>
                  <a:txBody>
                    <a:bodyPr/>
                    <a:lstStyle/>
                    <a:p>
                      <a:r>
                        <a:rPr lang="en-GB" sz="1800" dirty="0"/>
                        <a:t>Which is </a:t>
                      </a:r>
                      <a:r>
                        <a:rPr lang="en-GB" sz="1800" dirty="0">
                          <a:solidFill>
                            <a:srgbClr val="FF0000"/>
                          </a:solidFill>
                        </a:rPr>
                        <a:t>the largest land-living animal in the world</a:t>
                      </a:r>
                      <a:r>
                        <a:rPr lang="en-GB" sz="1800" dirty="0"/>
                        <a:t>?</a:t>
                      </a:r>
                    </a:p>
                  </a:txBody>
                  <a:tcPr/>
                </a:tc>
                <a:tc>
                  <a:txBody>
                    <a:bodyPr/>
                    <a:lstStyle/>
                    <a:p>
                      <a:r>
                        <a:rPr lang="en-GB" sz="1800" dirty="0">
                          <a:solidFill>
                            <a:srgbClr val="FF0000"/>
                          </a:solidFill>
                        </a:rPr>
                        <a:t>an impressive ability to swallow their prey whole</a:t>
                      </a:r>
                      <a:r>
                        <a:rPr lang="en-GB" sz="1800" dirty="0"/>
                        <a:t>.</a:t>
                      </a:r>
                    </a:p>
                  </a:txBody>
                  <a:tcPr/>
                </a:tc>
                <a:extLst>
                  <a:ext uri="{0D108BD9-81ED-4DB2-BD59-A6C34878D82A}">
                    <a16:rowId xmlns:a16="http://schemas.microsoft.com/office/drawing/2014/main" val="1062884159"/>
                  </a:ext>
                </a:extLst>
              </a:tr>
              <a:tr h="732081">
                <a:tc>
                  <a:txBody>
                    <a:bodyPr/>
                    <a:lstStyle/>
                    <a:p>
                      <a:r>
                        <a:rPr lang="en-GB" sz="1800" dirty="0"/>
                        <a:t>What insects are </a:t>
                      </a:r>
                      <a:r>
                        <a:rPr lang="en-GB" sz="1800" dirty="0">
                          <a:solidFill>
                            <a:srgbClr val="FF0000"/>
                          </a:solidFill>
                        </a:rPr>
                        <a:t>eight-legged predatory </a:t>
                      </a:r>
                      <a:r>
                        <a:rPr lang="en-GB" sz="1800" dirty="0" err="1">
                          <a:solidFill>
                            <a:srgbClr val="FF0000"/>
                          </a:solidFill>
                        </a:rPr>
                        <a:t>anthropods</a:t>
                      </a:r>
                      <a:r>
                        <a:rPr lang="en-GB" sz="1800" dirty="0">
                          <a:solidFill>
                            <a:srgbClr val="FF0000"/>
                          </a:solidFill>
                        </a:rPr>
                        <a:t> with a segmented venomous stinger</a:t>
                      </a:r>
                      <a:r>
                        <a:rPr lang="en-GB" sz="1800" dirty="0"/>
                        <a:t>?</a:t>
                      </a:r>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800" dirty="0"/>
                        <a:t>What does a giraffe use to reach for leaves, fruit and flowers?</a:t>
                      </a:r>
                    </a:p>
                    <a:p>
                      <a:endParaRPr lang="en-GB" sz="1800" dirty="0">
                        <a:solidFill>
                          <a:srgbClr val="FF0000"/>
                        </a:solidFill>
                      </a:endParaRPr>
                    </a:p>
                  </a:txBody>
                  <a:tcPr/>
                </a:tc>
                <a:extLst>
                  <a:ext uri="{0D108BD9-81ED-4DB2-BD59-A6C34878D82A}">
                    <a16:rowId xmlns:a16="http://schemas.microsoft.com/office/drawing/2014/main" val="3665693921"/>
                  </a:ext>
                </a:extLst>
              </a:tr>
              <a:tr h="732081">
                <a:tc>
                  <a:txBody>
                    <a:bodyPr/>
                    <a:lstStyle/>
                    <a:p>
                      <a:r>
                        <a:rPr lang="en-GB" sz="1800" dirty="0">
                          <a:solidFill>
                            <a:srgbClr val="FF0000"/>
                          </a:solidFill>
                        </a:rPr>
                        <a:t>sweet nectar</a:t>
                      </a:r>
                      <a:r>
                        <a:rPr lang="en-GB" sz="1800" dirty="0"/>
                        <a:t> </a:t>
                      </a:r>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800" dirty="0"/>
                        <a:t>How many teeth does a crocodile have?</a:t>
                      </a:r>
                    </a:p>
                  </a:txBody>
                  <a:tcPr/>
                </a:tc>
                <a:extLst>
                  <a:ext uri="{0D108BD9-81ED-4DB2-BD59-A6C34878D82A}">
                    <a16:rowId xmlns:a16="http://schemas.microsoft.com/office/drawing/2014/main" val="137775417"/>
                  </a:ext>
                </a:extLst>
              </a:tr>
              <a:tr h="732081">
                <a:tc>
                  <a:txBody>
                    <a:bodyPr/>
                    <a:lstStyle/>
                    <a:p>
                      <a:r>
                        <a:rPr lang="en-GB" sz="1800" dirty="0"/>
                        <a:t>scorpions</a:t>
                      </a:r>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800" dirty="0"/>
                        <a:t>What do honeybees collect from flowers?</a:t>
                      </a:r>
                    </a:p>
                  </a:txBody>
                  <a:tcPr/>
                </a:tc>
                <a:extLst>
                  <a:ext uri="{0D108BD9-81ED-4DB2-BD59-A6C34878D82A}">
                    <a16:rowId xmlns:a16="http://schemas.microsoft.com/office/drawing/2014/main" val="2145573846"/>
                  </a:ext>
                </a:extLst>
              </a:tr>
            </a:tbl>
          </a:graphicData>
        </a:graphic>
      </p:graphicFrame>
    </p:spTree>
    <p:extLst>
      <p:ext uri="{BB962C8B-B14F-4D97-AF65-F5344CB8AC3E}">
        <p14:creationId xmlns:p14="http://schemas.microsoft.com/office/powerpoint/2010/main" val="3206293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18" y="0"/>
            <a:ext cx="8579296" cy="1371600"/>
          </a:xfrm>
        </p:spPr>
        <p:txBody>
          <a:bodyPr/>
          <a:lstStyle/>
          <a:p>
            <a:r>
              <a:rPr lang="en-GB" sz="36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3429000"/>
            <a:ext cx="7992888" cy="3068960"/>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a:lnSpc>
                <a:spcPts val="2800"/>
              </a:lnSpc>
              <a:spcBef>
                <a:spcPts val="0"/>
              </a:spcBef>
            </a:pPr>
            <a:r>
              <a:rPr lang="en-GB" sz="1800" dirty="0"/>
              <a:t>When you are writing to inform and explain, </a:t>
            </a:r>
            <a:r>
              <a:rPr lang="en-GB" sz="1800" dirty="0">
                <a:solidFill>
                  <a:srgbClr val="FF0000"/>
                </a:solidFill>
              </a:rPr>
              <a:t>you will often need to provide your reader with detailed and precise descriptions so that they understand the topic you are writing about.</a:t>
            </a:r>
          </a:p>
          <a:p>
            <a:pPr>
              <a:lnSpc>
                <a:spcPts val="2800"/>
              </a:lnSpc>
              <a:spcBef>
                <a:spcPts val="0"/>
              </a:spcBef>
            </a:pPr>
            <a:r>
              <a:rPr lang="en-GB" sz="1800" dirty="0"/>
              <a:t>An important way of providing precise detail is by using expanded noun phrases. Think about how you can build detail around the key noun to give a really </a:t>
            </a:r>
            <a:r>
              <a:rPr lang="en-GB" sz="1800"/>
              <a:t>clear description.</a:t>
            </a:r>
            <a:endParaRPr lang="en-GB" sz="1431" dirty="0"/>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268760"/>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7479</TotalTime>
  <Words>1192</Words>
  <Application>Microsoft Office PowerPoint</Application>
  <PresentationFormat>On-screen Show (4:3)</PresentationFormat>
  <Paragraphs>90</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Times New Roman</vt:lpstr>
      <vt:lpstr>Wingdings</vt:lpstr>
      <vt:lpstr>Pixel</vt:lpstr>
      <vt:lpstr>PowerPoint Presentation</vt:lpstr>
      <vt:lpstr>LEAD Principles</vt:lpstr>
      <vt:lpstr>Who’s who? Match the descriptions to the right animal. Which description gave the best clue to each creature, and why?</vt:lpstr>
      <vt:lpstr>Noticing details in a text</vt:lpstr>
      <vt:lpstr>Match the right answer with the right question. The noun phrases are highlighted. Practise using these in complete sentences that describe each creature’s special feature.  </vt:lpstr>
      <vt:lpstr>Verbalising the Grammar-Writing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535</cp:revision>
  <cp:lastPrinted>2016-04-04T06:59:35Z</cp:lastPrinted>
  <dcterms:created xsi:type="dcterms:W3CDTF">2006-06-23T08:27:44Z</dcterms:created>
  <dcterms:modified xsi:type="dcterms:W3CDTF">2020-04-19T21:04:56Z</dcterms:modified>
</cp:coreProperties>
</file>