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0"/>
  </p:notesMasterIdLst>
  <p:handoutMasterIdLst>
    <p:handoutMasterId r:id="rId11"/>
  </p:handoutMasterIdLst>
  <p:sldIdLst>
    <p:sldId id="261" r:id="rId2"/>
    <p:sldId id="481" r:id="rId3"/>
    <p:sldId id="626" r:id="rId4"/>
    <p:sldId id="620" r:id="rId5"/>
    <p:sldId id="631" r:id="rId6"/>
    <p:sldId id="632" r:id="rId7"/>
    <p:sldId id="610" r:id="rId8"/>
    <p:sldId id="624" r:id="rId9"/>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EFFF"/>
    <a:srgbClr val="EFF9FF"/>
    <a:srgbClr val="CCECFF"/>
    <a:srgbClr val="99FF99"/>
    <a:srgbClr val="384A94"/>
    <a:srgbClr val="55C37A"/>
    <a:srgbClr val="FFFFCC"/>
    <a:srgbClr val="D5D5FF"/>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85950" autoAdjust="0"/>
  </p:normalViewPr>
  <p:slideViewPr>
    <p:cSldViewPr>
      <p:cViewPr varScale="1">
        <p:scale>
          <a:sx n="41" d="100"/>
          <a:sy n="41" d="100"/>
        </p:scale>
        <p:origin x="1445" y="43"/>
      </p:cViewPr>
      <p:guideLst>
        <p:guide orient="horz" pos="2160"/>
        <p:guide pos="2880"/>
      </p:guideLst>
    </p:cSldViewPr>
  </p:slideViewPr>
  <p:notesTextViewPr>
    <p:cViewPr>
      <p:scale>
        <a:sx n="100" d="100"/>
        <a:sy n="100" d="100"/>
      </p:scale>
      <p:origin x="0" y="-682"/>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r>
              <a:rPr lang="en-GB" dirty="0"/>
              <a:t>Speeches are a rich resource for considering the rhetorical effects of choices of sentence length and type and how these are deliberately manipulated to persuade their audience to agree with, or act on, the views being expressed. Watching a speech being made, as well as reading a transcript, should help reinforce students’ understanding of ‘rhetorical effect’ since they can see the audience’s reaction.</a:t>
            </a:r>
          </a:p>
          <a:p>
            <a:endParaRPr lang="en-GB" dirty="0"/>
          </a:p>
          <a:p>
            <a:r>
              <a:rPr lang="en-GB" dirty="0"/>
              <a:t>The sentence types focused on in this PowerPoint are:</a:t>
            </a:r>
          </a:p>
          <a:p>
            <a:pPr marL="171450" indent="-171450">
              <a:buFont typeface="Arial" panose="020B0604020202020204" pitchFamily="34" charset="0"/>
              <a:buChar char="•"/>
            </a:pPr>
            <a:r>
              <a:rPr lang="en-GB" dirty="0"/>
              <a:t>single-clause sentences used to sum up key messages;</a:t>
            </a:r>
          </a:p>
          <a:p>
            <a:pPr marL="171450" indent="-171450">
              <a:buFont typeface="Arial" panose="020B0604020202020204" pitchFamily="34" charset="0"/>
              <a:buChar char="•"/>
            </a:pPr>
            <a:r>
              <a:rPr lang="en-GB" dirty="0"/>
              <a:t>two-clause sentences where main and subordinate clauses are balanced to emphasise the cause and effect relationship between ideas;</a:t>
            </a:r>
          </a:p>
          <a:p>
            <a:pPr marL="171450" indent="-171450">
              <a:buFont typeface="Arial" panose="020B0604020202020204" pitchFamily="34" charset="0"/>
              <a:buChar char="•"/>
            </a:pPr>
            <a:r>
              <a:rPr lang="en-GB" dirty="0"/>
              <a:t>parallel sentence structures where the same grammatical pattern is used to repeat and emphasise important ideas.</a:t>
            </a:r>
          </a:p>
          <a:p>
            <a:r>
              <a:rPr lang="en-GB" dirty="0"/>
              <a:t>You might not want to cover all three of these in the same session.</a:t>
            </a:r>
          </a:p>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i="0" dirty="0"/>
              <a:t>You can use this slide to establish context. </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i="0" dirty="0"/>
              <a:t>A helpful overview of Malala’s background and campaigns can be found on her own website: https://malala.org/malalas-story</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i="0" dirty="0"/>
              <a:t>The website includes details of how the Malala Fund will be spent: “In my own village, there is still no secondary school for girls. And it is my wish and my commitment, and now my challenge,  to build one so that my friends and my sisters can go there to school and get quality education. I will continue this fight until I see every child, every child, in school.”</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i="0" dirty="0"/>
              <a:t> </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i="0" dirty="0"/>
              <a:t>Malala’s speeches are readily available online, for example:</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i="0" dirty="0"/>
              <a:t>2013 address to the United Nations: https://www.youtube.com/watch?v=3rNhZu3ttIU</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i="0" dirty="0"/>
              <a:t>2015 address to the United Nations: https://www.youtube.com/watch?v=kYgX6LSSjsg   </a:t>
            </a:r>
          </a:p>
          <a:p>
            <a:pPr marL="0" indent="0">
              <a:buFont typeface="Arial" panose="020B0604020202020204" pitchFamily="34" charset="0"/>
              <a:buNone/>
            </a:pPr>
            <a:endParaRPr lang="en-GB" dirty="0"/>
          </a:p>
          <a:p>
            <a:pPr fontAlgn="base"/>
            <a:r>
              <a:rPr lang="en-GB" sz="1200" kern="1200" dirty="0">
                <a:solidFill>
                  <a:schemeClr val="tx1"/>
                </a:solidFill>
                <a:effectLst/>
                <a:latin typeface="Arial" charset="0"/>
                <a:ea typeface="+mn-ea"/>
                <a:cs typeface="Arial" charset="0"/>
              </a:rPr>
              <a:t>A transcript of her Nobel Lecture, 2014 Peace Prize can be found at: </a:t>
            </a:r>
          </a:p>
          <a:p>
            <a:pPr fontAlgn="base"/>
            <a:r>
              <a:rPr lang="en-GB" sz="1200" kern="1200" dirty="0">
                <a:solidFill>
                  <a:schemeClr val="tx1"/>
                </a:solidFill>
                <a:effectLst/>
                <a:latin typeface="Arial" charset="0"/>
                <a:ea typeface="+mn-ea"/>
                <a:cs typeface="Arial" charset="0"/>
              </a:rPr>
              <a:t>https://www.nobelprize.org/prizes/peace/2014/yousafzai/26074-malala-yousafzai-nobel-lecture-2014/</a:t>
            </a:r>
          </a:p>
          <a:p>
            <a:pPr fontAlgn="base"/>
            <a:endParaRPr lang="en-GB" sz="1200" kern="1200" dirty="0">
              <a:solidFill>
                <a:schemeClr val="tx1"/>
              </a:solidFill>
              <a:effectLst/>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GB" sz="1200" kern="1200" dirty="0">
                <a:solidFill>
                  <a:schemeClr val="tx1"/>
                </a:solidFill>
                <a:effectLst/>
                <a:latin typeface="Arial" charset="0"/>
                <a:ea typeface="+mn-ea"/>
                <a:cs typeface="Arial" charset="0"/>
              </a:rPr>
              <a:t>You might also refer to the UN Convention on the Rights of the Child which can be accessed from https://www.unicef.org.uk</a:t>
            </a:r>
          </a:p>
          <a:p>
            <a:pPr fontAlgn="base"/>
            <a:r>
              <a:rPr lang="en-GB" sz="1200" kern="1200" dirty="0">
                <a:solidFill>
                  <a:schemeClr val="tx1"/>
                </a:solidFill>
                <a:effectLst/>
                <a:latin typeface="Arial" charset="0"/>
                <a:ea typeface="+mn-ea"/>
                <a:cs typeface="Arial" charset="0"/>
              </a:rPr>
              <a:t>Article 28 (right to education) informs Malala’s campaigning and reads:</a:t>
            </a:r>
          </a:p>
          <a:p>
            <a:pPr fontAlgn="base"/>
            <a:r>
              <a:rPr lang="en-GB" sz="1200" i="1" kern="1200" dirty="0">
                <a:solidFill>
                  <a:schemeClr val="tx1"/>
                </a:solidFill>
                <a:effectLst/>
                <a:latin typeface="Arial" charset="0"/>
                <a:ea typeface="+mn-ea"/>
                <a:cs typeface="Arial" charset="0"/>
              </a:rPr>
              <a:t>Every child has the right to an education. Primary education must be free and different forms of secondary education must be available to every child. Discipline in schools must respect children’s dignity and their rights. Richer countries must help poorer countries achieve this.</a:t>
            </a: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endParaRPr lang="en-GB" sz="1200" kern="1200" dirty="0">
              <a:solidFill>
                <a:schemeClr val="tx1"/>
              </a:solidFill>
              <a:effectLst/>
              <a:latin typeface="Arial" charset="0"/>
              <a:ea typeface="+mn-ea"/>
              <a:cs typeface="Arial" charset="0"/>
            </a:endParaRPr>
          </a:p>
          <a:p>
            <a:pPr marL="0" marR="0" lvl="0" indent="0" algn="l" defTabSz="914400" rtl="0" eaLnBrk="1" fontAlgn="base" latinLnBrk="0" hangingPunct="1">
              <a:lnSpc>
                <a:spcPct val="100000"/>
              </a:lnSpc>
              <a:spcBef>
                <a:spcPct val="30000"/>
              </a:spcBef>
              <a:spcAft>
                <a:spcPct val="0"/>
              </a:spcAft>
              <a:buClrTx/>
              <a:buSzTx/>
              <a:buFont typeface="Arial" panose="020B0604020202020204" pitchFamily="34" charset="0"/>
              <a:buNone/>
              <a:tabLst/>
              <a:defRPr/>
            </a:pPr>
            <a:r>
              <a:rPr lang="en-GB" sz="1200" kern="1200" dirty="0">
                <a:solidFill>
                  <a:schemeClr val="tx1"/>
                </a:solidFill>
                <a:effectLst/>
                <a:latin typeface="Arial" charset="0"/>
                <a:ea typeface="+mn-ea"/>
                <a:cs typeface="Arial" charset="0"/>
              </a:rPr>
              <a:t>A consolidation activity is provided at the end of this PowerPoint which refers to children’s right to a healthy life. </a:t>
            </a: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38A1B173-494A-4405-BE01-BFC9AEC53747}" type="slidenum">
              <a:rPr lang="en-GB" smtClean="0"/>
              <a:pPr/>
              <a:t>3</a:t>
            </a:fld>
            <a:endParaRPr lang="en-GB" dirty="0"/>
          </a:p>
        </p:txBody>
      </p:sp>
    </p:spTree>
    <p:extLst>
      <p:ext uri="{BB962C8B-B14F-4D97-AF65-F5344CB8AC3E}">
        <p14:creationId xmlns:p14="http://schemas.microsoft.com/office/powerpoint/2010/main" val="414946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i="0" dirty="0"/>
              <a:t>You can model for students single-clause summary sentences where the verb is a single word or a verb phrase, and single-clause sentences of different lengths. Other examples:</a:t>
            </a:r>
          </a:p>
          <a:p>
            <a:r>
              <a:rPr lang="en-GB" b="0" i="1" dirty="0"/>
              <a:t>Education </a:t>
            </a:r>
            <a:r>
              <a:rPr lang="en-GB" b="0" i="1" u="sng" dirty="0"/>
              <a:t>is</a:t>
            </a:r>
            <a:r>
              <a:rPr lang="en-GB" b="0" i="1" dirty="0"/>
              <a:t> a necessity for the future of the world.</a:t>
            </a:r>
          </a:p>
          <a:p>
            <a:r>
              <a:rPr lang="en-GB" b="0" i="1" dirty="0"/>
              <a:t>Education </a:t>
            </a:r>
            <a:r>
              <a:rPr lang="en-GB" b="0" i="1" u="sng" dirty="0"/>
              <a:t>changes</a:t>
            </a:r>
            <a:r>
              <a:rPr lang="en-GB" b="0" i="1" dirty="0"/>
              <a:t> lives.</a:t>
            </a:r>
          </a:p>
          <a:p>
            <a:r>
              <a:rPr lang="en-GB" b="0" i="1" dirty="0"/>
              <a:t>We </a:t>
            </a:r>
            <a:r>
              <a:rPr lang="en-GB" b="0" i="1" u="sng" dirty="0"/>
              <a:t>must believe</a:t>
            </a:r>
            <a:r>
              <a:rPr lang="en-GB" b="0" i="1" dirty="0"/>
              <a:t> in the power and strength of education for every child.</a:t>
            </a:r>
          </a:p>
          <a:p>
            <a:r>
              <a:rPr lang="en-GB" b="0" i="0" dirty="0"/>
              <a:t>Referring to the examples on the slide and students’ own, you might ask where single-clause sentences might best be placed in a speech on the importance of education e.g. at the start to introduce the content that follows? At the end to summarise the key message? Part way through a speech to recap and summarise the main message?</a:t>
            </a:r>
          </a:p>
        </p:txBody>
      </p:sp>
      <p:sp>
        <p:nvSpPr>
          <p:cNvPr id="4" name="Slide Number Placeholder 3"/>
          <p:cNvSpPr>
            <a:spLocks noGrp="1"/>
          </p:cNvSpPr>
          <p:nvPr>
            <p:ph type="sldNum" sz="quarter" idx="10"/>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998552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b="0" i="0" dirty="0"/>
              <a:t>You can model for students two-clause sentences where the main and subordinate clauses have a different relationship with each other, noting how the meaning changes or how the message is strengthened or weakened. Other examples: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0" i="1" dirty="0"/>
              <a:t>So that those without a voice can be heard, I raise up my voice. </a:t>
            </a:r>
            <a:r>
              <a:rPr lang="en-GB" b="0" i="0" dirty="0"/>
              <a:t>Does this give a useful extra emphasis on the cause or reason for Malala speaking out?</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0" i="1" dirty="0"/>
              <a:t>Because they are suffering the most, today I am focusing on women’s rights and girls’ education. </a:t>
            </a:r>
            <a:r>
              <a:rPr lang="en-GB" b="0" i="0" dirty="0"/>
              <a:t>Does this give a useful extra emphasis on the reason to promote female rights?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0" i="0" dirty="0"/>
              <a:t>You can also invite students to experiment with substitutions of subordinating conjunctions, to stress how these might change, strengthen or weaken the cause and effect relationship between ideas, for example: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GB" b="0" i="1" dirty="0"/>
              <a:t>The new generation will be given pens </a:t>
            </a:r>
            <a:r>
              <a:rPr lang="en-GB" b="1" i="1" dirty="0"/>
              <a:t>so that </a:t>
            </a:r>
            <a:r>
              <a:rPr lang="en-GB" b="0" i="1" dirty="0"/>
              <a:t>they will not be given guns by the terrorists</a:t>
            </a:r>
            <a:r>
              <a:rPr lang="en-GB" b="0" i="0" dirty="0"/>
              <a:t>. Does this version strengthen the idea that education is a shield against terrorism?</a:t>
            </a:r>
          </a:p>
          <a:p>
            <a:endParaRPr lang="en-GB" b="0" i="0"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5</a:t>
            </a:fld>
            <a:endParaRPr lang="en-US"/>
          </a:p>
        </p:txBody>
      </p:sp>
    </p:spTree>
    <p:extLst>
      <p:ext uri="{BB962C8B-B14F-4D97-AF65-F5344CB8AC3E}">
        <p14:creationId xmlns:p14="http://schemas.microsoft.com/office/powerpoint/2010/main" val="2575494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b="0" i="0" dirty="0"/>
              <a:t>You can model for students repeated sentence patterns, considering which messages are emphasised through the repetition and how, grammatically, these repetitions are created. From the examples above you can note:</a:t>
            </a:r>
          </a:p>
          <a:p>
            <a:pPr marL="171450" marR="0" lvl="0"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b="0" i="0" dirty="0"/>
              <a:t>The repeated post-modifying relative clause structures:</a:t>
            </a:r>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GB" b="0" i="0" dirty="0"/>
              <a:t>within the same sentence: </a:t>
            </a:r>
            <a:r>
              <a:rPr lang="en-GB" b="0" i="1" dirty="0"/>
              <a:t>a person </a:t>
            </a:r>
            <a:r>
              <a:rPr lang="en-GB" b="0" i="1" u="none" dirty="0"/>
              <a:t>who wants to see </a:t>
            </a:r>
            <a:r>
              <a:rPr lang="en-GB" b="0" i="1" dirty="0"/>
              <a:t>every child getting…women having…</a:t>
            </a:r>
            <a:r>
              <a:rPr lang="en-GB" b="0" i="0" dirty="0"/>
              <a:t>and then the slight alteration</a:t>
            </a:r>
            <a:r>
              <a:rPr lang="en-GB" b="0" i="1" dirty="0"/>
              <a:t>: (a person) </a:t>
            </a:r>
            <a:r>
              <a:rPr lang="en-GB" b="0" i="1" u="none" dirty="0"/>
              <a:t>who wants peace</a:t>
            </a:r>
            <a:r>
              <a:rPr lang="en-GB" b="0" i="1" dirty="0"/>
              <a:t>; </a:t>
            </a:r>
          </a:p>
          <a:p>
            <a:pPr marL="457200" marR="0" lvl="1" indent="0" algn="l" defTabSz="914400" rtl="0" eaLnBrk="1" fontAlgn="base" latinLnBrk="0" hangingPunct="1">
              <a:lnSpc>
                <a:spcPct val="100000"/>
              </a:lnSpc>
              <a:spcBef>
                <a:spcPct val="30000"/>
              </a:spcBef>
              <a:spcAft>
                <a:spcPct val="0"/>
              </a:spcAft>
              <a:buClrTx/>
              <a:buSzTx/>
              <a:buFontTx/>
              <a:buNone/>
              <a:tabLst/>
              <a:defRPr/>
            </a:pPr>
            <a:r>
              <a:rPr lang="en-GB" b="0" i="0" dirty="0"/>
              <a:t>in successive sentences: </a:t>
            </a:r>
            <a:r>
              <a:rPr lang="en-GB" b="0" i="1" dirty="0"/>
              <a:t>those forgotten children who want/those frightened children who want/…those voiceless children who want; the last time that…</a:t>
            </a:r>
          </a:p>
          <a:p>
            <a:pPr marL="171450" marR="0" lvl="0" indent="-171450" algn="l" defTabSz="914400" rtl="0" eaLnBrk="1" fontAlgn="base" latinLnBrk="0" hangingPunct="1">
              <a:lnSpc>
                <a:spcPct val="100000"/>
              </a:lnSpc>
              <a:spcBef>
                <a:spcPct val="30000"/>
              </a:spcBef>
              <a:spcAft>
                <a:spcPct val="0"/>
              </a:spcAft>
              <a:buClrTx/>
              <a:buSzTx/>
              <a:buFont typeface="Wingdings" panose="05000000000000000000" pitchFamily="2" charset="2"/>
              <a:buChar char="§"/>
              <a:tabLst/>
              <a:defRPr/>
            </a:pPr>
            <a:r>
              <a:rPr lang="en-GB" b="0" i="0" dirty="0"/>
              <a:t>Repeated clause structures within or between sentences: </a:t>
            </a:r>
            <a:r>
              <a:rPr lang="en-GB" b="0" i="1" dirty="0"/>
              <a:t>It is for…; Let this be…</a:t>
            </a:r>
          </a:p>
          <a:p>
            <a:r>
              <a:rPr lang="en-GB" b="0" i="0" dirty="0"/>
              <a:t>You can model for students how to experiment with similar patterns and encourage reflection on how well their new version emphasises key messages and makes them memorable, with rehearsed readings used to hear dominant sentence rhythms that are part of the rhetorical effect.  Some examples:</a:t>
            </a:r>
          </a:p>
          <a:p>
            <a:r>
              <a:rPr lang="en-GB" b="0" i="1" dirty="0"/>
              <a:t>Let us work together to provide every child with an education. Let us work together to secure equal rights for girls and women. Let us work together to ensure an end to wars. </a:t>
            </a:r>
          </a:p>
          <a:p>
            <a:r>
              <a:rPr lang="en-GB" b="0" i="1" dirty="0"/>
              <a:t>My hope is for a world where no child loses life in war, where no child is forced into work or marriage, where every child has access to education. My hope is for a world where the voice of every child is heard. </a:t>
            </a:r>
          </a:p>
          <a:p>
            <a:endParaRPr lang="en-GB" b="0" i="1" dirty="0"/>
          </a:p>
          <a:p>
            <a:endParaRPr lang="en-GB" b="0" i="0"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1104764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7</a:t>
            </a:fld>
            <a:endParaRPr lang="en-US"/>
          </a:p>
        </p:txBody>
      </p:sp>
    </p:spTree>
    <p:extLst>
      <p:ext uri="{BB962C8B-B14F-4D97-AF65-F5344CB8AC3E}">
        <p14:creationId xmlns:p14="http://schemas.microsoft.com/office/powerpoint/2010/main" val="1238015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err="1"/>
              <a:t>Unicef’s</a:t>
            </a:r>
            <a:r>
              <a:rPr lang="en-GB" dirty="0"/>
              <a:t> website (https://www.unicef.org.uk) has helpful links to the United Nations Convention on the Rights of the Child. </a:t>
            </a:r>
            <a:r>
              <a:rPr lang="en-GB" sz="1200" kern="1200" dirty="0">
                <a:solidFill>
                  <a:schemeClr val="tx1"/>
                </a:solidFill>
                <a:effectLst/>
                <a:latin typeface="Arial" charset="0"/>
                <a:ea typeface="+mn-ea"/>
                <a:cs typeface="Arial" charset="0"/>
              </a:rPr>
              <a:t>Article 24(health and health services) reads: </a:t>
            </a:r>
          </a:p>
          <a:p>
            <a:r>
              <a:rPr lang="en-GB" sz="1200" i="1" kern="1200" dirty="0">
                <a:solidFill>
                  <a:schemeClr val="tx1"/>
                </a:solidFill>
                <a:effectLst/>
                <a:latin typeface="Arial" charset="0"/>
                <a:ea typeface="+mn-ea"/>
                <a:cs typeface="Arial" charset="0"/>
              </a:rPr>
              <a:t>Every child has the right to the best possible health. Governments must provide good quality health care, clean water, nutritious food, and a clean environment and education on health and well-being so that children can stay healthy. Richer countries must help poorer countries achieve this.</a:t>
            </a:r>
          </a:p>
          <a:p>
            <a:r>
              <a:rPr lang="en-GB" sz="1200" kern="1200" dirty="0">
                <a:solidFill>
                  <a:schemeClr val="tx1"/>
                </a:solidFill>
                <a:effectLst/>
                <a:latin typeface="Arial" charset="0"/>
                <a:ea typeface="+mn-ea"/>
                <a:cs typeface="Arial" charset="0"/>
              </a:rPr>
              <a:t>To support content for the task, students might want to look at these sections of </a:t>
            </a:r>
            <a:r>
              <a:rPr lang="en-GB" sz="1200" kern="1200" dirty="0" err="1">
                <a:solidFill>
                  <a:schemeClr val="tx1"/>
                </a:solidFill>
                <a:effectLst/>
                <a:latin typeface="Arial" charset="0"/>
                <a:ea typeface="+mn-ea"/>
                <a:cs typeface="Arial" charset="0"/>
              </a:rPr>
              <a:t>Unicef’s</a:t>
            </a:r>
            <a:r>
              <a:rPr lang="en-GB" sz="1200" kern="1200" dirty="0">
                <a:solidFill>
                  <a:schemeClr val="tx1"/>
                </a:solidFill>
                <a:effectLst/>
                <a:latin typeface="Arial" charset="0"/>
                <a:ea typeface="+mn-ea"/>
                <a:cs typeface="Arial" charset="0"/>
              </a:rPr>
              <a:t> website:</a:t>
            </a:r>
          </a:p>
          <a:p>
            <a:r>
              <a:rPr lang="en-GB" sz="1200" kern="1200" dirty="0">
                <a:solidFill>
                  <a:schemeClr val="tx1"/>
                </a:solidFill>
                <a:effectLst/>
                <a:latin typeface="Arial" charset="0"/>
                <a:ea typeface="+mn-ea"/>
                <a:cs typeface="Arial" charset="0"/>
              </a:rPr>
              <a:t>https://www.unicef.org.uk/what-we-do/water-and-sanitation/ </a:t>
            </a:r>
          </a:p>
          <a:p>
            <a:r>
              <a:rPr lang="en-GB" sz="1200" kern="1200" dirty="0">
                <a:solidFill>
                  <a:schemeClr val="tx1"/>
                </a:solidFill>
                <a:effectLst/>
                <a:latin typeface="Arial" charset="0"/>
                <a:ea typeface="+mn-ea"/>
                <a:cs typeface="Arial" charset="0"/>
              </a:rPr>
              <a:t>https://www.unicef.org.uk/fundraise/fundraise-in-your-community/at-school/</a:t>
            </a:r>
          </a:p>
          <a:p>
            <a:endParaRPr lang="en-GB" i="0"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8</a:t>
            </a:fld>
            <a:endParaRPr lang="en-US"/>
          </a:p>
        </p:txBody>
      </p:sp>
    </p:spTree>
    <p:extLst>
      <p:ext uri="{BB962C8B-B14F-4D97-AF65-F5344CB8AC3E}">
        <p14:creationId xmlns:p14="http://schemas.microsoft.com/office/powerpoint/2010/main" val="2213279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fif"/><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661993"/>
          </a:xfrm>
          <a:prstGeom prst="rect">
            <a:avLst/>
          </a:prstGeom>
          <a:noFill/>
          <a:ln w="9525">
            <a:noFill/>
            <a:miter lim="800000"/>
            <a:headEnd/>
            <a:tailEnd/>
          </a:ln>
          <a:effectLst/>
        </p:spPr>
        <p:txBody>
          <a:bodyPr wrap="square">
            <a:spAutoFit/>
          </a:bodyPr>
          <a:lstStyle/>
          <a:p>
            <a:pPr algn="ctr"/>
            <a:r>
              <a:rPr lang="en-GB" sz="3400" b="1" i="1" dirty="0">
                <a:solidFill>
                  <a:schemeClr val="bg1"/>
                </a:solidFill>
              </a:rPr>
              <a:t>Manipulating sentences to reinforce key messages in a  speech</a:t>
            </a:r>
            <a:endParaRPr lang="en-GB" sz="34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029312" y="257681"/>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4" name="TextBox 3">
            <a:extLst>
              <a:ext uri="{FF2B5EF4-FFF2-40B4-BE49-F238E27FC236}">
                <a16:creationId xmlns:a16="http://schemas.microsoft.com/office/drawing/2014/main" id="{75B73C1B-4AF7-40FC-AA86-11CC481CF7C6}"/>
              </a:ext>
            </a:extLst>
          </p:cNvPr>
          <p:cNvSpPr txBox="1"/>
          <p:nvPr/>
        </p:nvSpPr>
        <p:spPr>
          <a:xfrm>
            <a:off x="4710547" y="838065"/>
            <a:ext cx="4055132" cy="1200329"/>
          </a:xfrm>
          <a:prstGeom prst="rect">
            <a:avLst/>
          </a:prstGeom>
          <a:noFill/>
        </p:spPr>
        <p:txBody>
          <a:bodyPr wrap="square" rtlCol="0">
            <a:spAutoFit/>
          </a:bodyPr>
          <a:lstStyle/>
          <a:p>
            <a:r>
              <a:rPr lang="en-GB" dirty="0">
                <a:solidFill>
                  <a:schemeClr val="bg2"/>
                </a:solidFill>
              </a:rPr>
              <a:t>Who is Malala Yousafzai and why is she famous? Share:</a:t>
            </a:r>
          </a:p>
          <a:p>
            <a:pPr marL="285750" indent="-285750">
              <a:buFont typeface="Wingdings" panose="05000000000000000000" pitchFamily="2" charset="2"/>
              <a:buChar char="§"/>
            </a:pPr>
            <a:r>
              <a:rPr lang="en-GB" dirty="0">
                <a:solidFill>
                  <a:schemeClr val="bg2"/>
                </a:solidFill>
              </a:rPr>
              <a:t>what you know about her </a:t>
            </a:r>
          </a:p>
          <a:p>
            <a:pPr marL="285750" indent="-285750">
              <a:buFont typeface="Wingdings" panose="05000000000000000000" pitchFamily="2" charset="2"/>
              <a:buChar char="§"/>
            </a:pPr>
            <a:r>
              <a:rPr lang="en-GB" dirty="0">
                <a:solidFill>
                  <a:schemeClr val="bg2"/>
                </a:solidFill>
              </a:rPr>
              <a:t>any questions you have about her</a:t>
            </a:r>
          </a:p>
        </p:txBody>
      </p:sp>
      <p:pic>
        <p:nvPicPr>
          <p:cNvPr id="6" name="Picture 5" descr="A close up of a person&#10;&#10;Description automatically generated">
            <a:extLst>
              <a:ext uri="{FF2B5EF4-FFF2-40B4-BE49-F238E27FC236}">
                <a16:creationId xmlns:a16="http://schemas.microsoft.com/office/drawing/2014/main" id="{ED633F51-0E28-4F11-B65D-805DC9A61F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1072" y="2221355"/>
            <a:ext cx="4274380" cy="2876897"/>
          </a:xfrm>
          <a:prstGeom prst="rect">
            <a:avLst/>
          </a:prstGeom>
        </p:spPr>
      </p:pic>
      <p:pic>
        <p:nvPicPr>
          <p:cNvPr id="12" name="Picture 11" descr="A close up of a person&#10;&#10;Description automatically generated">
            <a:extLst>
              <a:ext uri="{FF2B5EF4-FFF2-40B4-BE49-F238E27FC236}">
                <a16:creationId xmlns:a16="http://schemas.microsoft.com/office/drawing/2014/main" id="{0437A5E5-5B62-4DCB-9A7C-A73ACC4696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8322" y="835113"/>
            <a:ext cx="4055132" cy="2363973"/>
          </a:xfrm>
          <a:prstGeom prst="rect">
            <a:avLst/>
          </a:prstGeom>
        </p:spPr>
      </p:pic>
      <p:pic>
        <p:nvPicPr>
          <p:cNvPr id="9" name="Picture 8" descr="A close up of a womans face&#10;&#10;Description automatically generated">
            <a:extLst>
              <a:ext uri="{FF2B5EF4-FFF2-40B4-BE49-F238E27FC236}">
                <a16:creationId xmlns:a16="http://schemas.microsoft.com/office/drawing/2014/main" id="{7FD74DFE-788D-4948-81C9-AD64A440B8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5874" y="3429000"/>
            <a:ext cx="4054206" cy="2876897"/>
          </a:xfrm>
          <a:prstGeom prst="rect">
            <a:avLst/>
          </a:prstGeom>
        </p:spPr>
      </p:pic>
      <p:sp>
        <p:nvSpPr>
          <p:cNvPr id="10" name="TextBox 9">
            <a:extLst>
              <a:ext uri="{FF2B5EF4-FFF2-40B4-BE49-F238E27FC236}">
                <a16:creationId xmlns:a16="http://schemas.microsoft.com/office/drawing/2014/main" id="{3F5A7A7D-CA47-4D8E-8B3B-576D1D44BA1F}"/>
              </a:ext>
            </a:extLst>
          </p:cNvPr>
          <p:cNvSpPr txBox="1"/>
          <p:nvPr/>
        </p:nvSpPr>
        <p:spPr>
          <a:xfrm>
            <a:off x="4691073" y="5122991"/>
            <a:ext cx="4274379" cy="1754326"/>
          </a:xfrm>
          <a:prstGeom prst="rect">
            <a:avLst/>
          </a:prstGeom>
          <a:noFill/>
        </p:spPr>
        <p:txBody>
          <a:bodyPr wrap="square" rtlCol="0">
            <a:spAutoFit/>
          </a:bodyPr>
          <a:lstStyle/>
          <a:p>
            <a:r>
              <a:rPr lang="en-GB" dirty="0">
                <a:solidFill>
                  <a:schemeClr val="bg2"/>
                </a:solidFill>
              </a:rPr>
              <a:t>Malala’s speeches to world leaders focus on children’s right to a free, quality, primary and secondary education, especially for girls. </a:t>
            </a:r>
          </a:p>
          <a:p>
            <a:pPr marL="285750" indent="-285750">
              <a:buFont typeface="Arial" panose="020B0604020202020204" pitchFamily="34" charset="0"/>
              <a:buChar char="•"/>
            </a:pPr>
            <a:r>
              <a:rPr lang="en-GB" dirty="0">
                <a:solidFill>
                  <a:srgbClr val="FF0000"/>
                </a:solidFill>
              </a:rPr>
              <a:t>What points do you think she might make in these speeches?</a:t>
            </a:r>
          </a:p>
        </p:txBody>
      </p:sp>
      <p:sp>
        <p:nvSpPr>
          <p:cNvPr id="11" name="Rounded Rectangle 9">
            <a:extLst>
              <a:ext uri="{FF2B5EF4-FFF2-40B4-BE49-F238E27FC236}">
                <a16:creationId xmlns:a16="http://schemas.microsoft.com/office/drawing/2014/main" id="{FE185D2A-625C-4786-B52D-8CBC15503B34}"/>
              </a:ext>
            </a:extLst>
          </p:cNvPr>
          <p:cNvSpPr/>
          <p:nvPr/>
        </p:nvSpPr>
        <p:spPr>
          <a:xfrm>
            <a:off x="1572651" y="335495"/>
            <a:ext cx="1666473" cy="433215"/>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Authentic text</a:t>
            </a:r>
          </a:p>
        </p:txBody>
      </p:sp>
    </p:spTree>
    <p:extLst>
      <p:ext uri="{BB962C8B-B14F-4D97-AF65-F5344CB8AC3E}">
        <p14:creationId xmlns:p14="http://schemas.microsoft.com/office/powerpoint/2010/main" val="183110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627" y="4765794"/>
            <a:ext cx="8793657" cy="2031325"/>
          </a:xfrm>
          <a:prstGeom prst="rect">
            <a:avLst/>
          </a:prstGeom>
          <a:noFill/>
          <a:ln>
            <a:noFill/>
          </a:ln>
        </p:spPr>
        <p:txBody>
          <a:bodyPr wrap="square" rtlCol="0">
            <a:spAutoFit/>
          </a:bodyPr>
          <a:lstStyle/>
          <a:p>
            <a:r>
              <a:rPr lang="en-GB" dirty="0"/>
              <a:t>The </a:t>
            </a:r>
            <a:r>
              <a:rPr lang="en-GB" dirty="0">
                <a:solidFill>
                  <a:srgbClr val="FF0000"/>
                </a:solidFill>
              </a:rPr>
              <a:t>single clause (one verb) sentences </a:t>
            </a:r>
            <a:r>
              <a:rPr lang="en-GB" dirty="0"/>
              <a:t>are used to sum up Malala’s main messages about the importance of education, making them easier to remember.</a:t>
            </a:r>
          </a:p>
          <a:p>
            <a:pPr marL="285750" indent="-285750">
              <a:buFont typeface="Wingdings" panose="05000000000000000000" pitchFamily="2" charset="2"/>
              <a:buChar char="§"/>
            </a:pPr>
            <a:r>
              <a:rPr lang="en-GB" dirty="0"/>
              <a:t>Invent similar one-clause sentences that sum up the importance of education for every child. You can use Malala’s sentences as a word store, for example:</a:t>
            </a:r>
          </a:p>
          <a:p>
            <a:pPr lvl="1"/>
            <a:r>
              <a:rPr lang="en-GB" i="1" dirty="0"/>
              <a:t>Education </a:t>
            </a:r>
            <a:r>
              <a:rPr lang="en-GB" i="1" dirty="0">
                <a:solidFill>
                  <a:srgbClr val="FF0000"/>
                </a:solidFill>
              </a:rPr>
              <a:t>can change </a:t>
            </a:r>
            <a:r>
              <a:rPr lang="en-GB" i="1" dirty="0"/>
              <a:t>the world.</a:t>
            </a:r>
          </a:p>
          <a:p>
            <a:pPr lvl="1"/>
            <a:r>
              <a:rPr lang="en-GB" i="1" dirty="0"/>
              <a:t>Every child </a:t>
            </a:r>
            <a:r>
              <a:rPr lang="en-GB" i="1" dirty="0">
                <a:solidFill>
                  <a:srgbClr val="FF0000"/>
                </a:solidFill>
              </a:rPr>
              <a:t>deserves</a:t>
            </a:r>
            <a:r>
              <a:rPr lang="en-GB" i="1" dirty="0"/>
              <a:t> the bright future of education.</a:t>
            </a:r>
          </a:p>
          <a:p>
            <a:endParaRPr lang="en-GB" dirty="0"/>
          </a:p>
        </p:txBody>
      </p:sp>
      <p:sp>
        <p:nvSpPr>
          <p:cNvPr id="5" name="TextBox 4"/>
          <p:cNvSpPr txBox="1"/>
          <p:nvPr/>
        </p:nvSpPr>
        <p:spPr>
          <a:xfrm>
            <a:off x="7380312" y="4581128"/>
            <a:ext cx="184731" cy="369332"/>
          </a:xfrm>
          <a:prstGeom prst="rect">
            <a:avLst/>
          </a:prstGeom>
          <a:noFill/>
        </p:spPr>
        <p:txBody>
          <a:bodyPr wrap="none" rtlCol="0">
            <a:spAutoFit/>
          </a:bodyPr>
          <a:lstStyle/>
          <a:p>
            <a:endParaRPr lang="en-GB" dirty="0"/>
          </a:p>
        </p:txBody>
      </p:sp>
      <p:sp>
        <p:nvSpPr>
          <p:cNvPr id="6" name="TextBox 5"/>
          <p:cNvSpPr txBox="1"/>
          <p:nvPr/>
        </p:nvSpPr>
        <p:spPr>
          <a:xfrm>
            <a:off x="3348410" y="1298263"/>
            <a:ext cx="5195688" cy="1200329"/>
          </a:xfrm>
          <a:prstGeom prst="rect">
            <a:avLst/>
          </a:prstGeom>
          <a:solidFill>
            <a:srgbClr val="D5EFFF"/>
          </a:solidFill>
          <a:ln>
            <a:noFill/>
          </a:ln>
        </p:spPr>
        <p:txBody>
          <a:bodyPr wrap="square" rtlCol="0">
            <a:spAutoFit/>
          </a:bodyPr>
          <a:lstStyle/>
          <a:p>
            <a:r>
              <a:rPr lang="en-GB" dirty="0"/>
              <a:t>“Dear brothers and sisters, we </a:t>
            </a:r>
            <a:r>
              <a:rPr lang="en-GB" dirty="0">
                <a:solidFill>
                  <a:srgbClr val="FF0000"/>
                </a:solidFill>
              </a:rPr>
              <a:t>want</a:t>
            </a:r>
            <a:r>
              <a:rPr lang="en-GB" dirty="0"/>
              <a:t> schools and education for every child's bright future. We </a:t>
            </a:r>
            <a:r>
              <a:rPr lang="en-GB" dirty="0">
                <a:solidFill>
                  <a:srgbClr val="FF0000"/>
                </a:solidFill>
              </a:rPr>
              <a:t>will continue </a:t>
            </a:r>
            <a:r>
              <a:rPr lang="en-GB" dirty="0"/>
              <a:t>our journey to our destination of peace and education for everyone. No one </a:t>
            </a:r>
            <a:r>
              <a:rPr lang="en-GB" dirty="0">
                <a:solidFill>
                  <a:srgbClr val="FF0000"/>
                </a:solidFill>
              </a:rPr>
              <a:t>can stop </a:t>
            </a:r>
            <a:r>
              <a:rPr lang="en-GB" dirty="0"/>
              <a:t>us."</a:t>
            </a:r>
          </a:p>
        </p:txBody>
      </p:sp>
      <p:sp>
        <p:nvSpPr>
          <p:cNvPr id="9" name="TextBox 8"/>
          <p:cNvSpPr txBox="1"/>
          <p:nvPr/>
        </p:nvSpPr>
        <p:spPr>
          <a:xfrm>
            <a:off x="3478676" y="2677480"/>
            <a:ext cx="5472608" cy="646331"/>
          </a:xfrm>
          <a:prstGeom prst="rect">
            <a:avLst/>
          </a:prstGeom>
          <a:solidFill>
            <a:srgbClr val="D5EFFF"/>
          </a:solidFill>
          <a:ln>
            <a:noFill/>
          </a:ln>
        </p:spPr>
        <p:txBody>
          <a:bodyPr wrap="square" rtlCol="0">
            <a:spAutoFit/>
          </a:bodyPr>
          <a:lstStyle/>
          <a:p>
            <a:r>
              <a:rPr lang="en-GB" dirty="0"/>
              <a:t>“Education</a:t>
            </a:r>
            <a:r>
              <a:rPr lang="en-GB" dirty="0">
                <a:solidFill>
                  <a:srgbClr val="FF0000"/>
                </a:solidFill>
              </a:rPr>
              <a:t> is </a:t>
            </a:r>
            <a:r>
              <a:rPr lang="en-GB" dirty="0"/>
              <a:t>one of the blessings of life—and one of its necessities.”</a:t>
            </a:r>
          </a:p>
        </p:txBody>
      </p:sp>
      <p:sp>
        <p:nvSpPr>
          <p:cNvPr id="2" name="Rectangle 1">
            <a:extLst>
              <a:ext uri="{FF2B5EF4-FFF2-40B4-BE49-F238E27FC236}">
                <a16:creationId xmlns:a16="http://schemas.microsoft.com/office/drawing/2014/main" id="{EA8E0363-8F9D-49D9-BFF6-BA614B611EE6}"/>
              </a:ext>
            </a:extLst>
          </p:cNvPr>
          <p:cNvSpPr/>
          <p:nvPr/>
        </p:nvSpPr>
        <p:spPr>
          <a:xfrm>
            <a:off x="522036" y="476672"/>
            <a:ext cx="5057795" cy="646331"/>
          </a:xfrm>
          <a:prstGeom prst="rect">
            <a:avLst/>
          </a:prstGeom>
        </p:spPr>
        <p:txBody>
          <a:bodyPr wrap="none">
            <a:spAutoFit/>
          </a:bodyPr>
          <a:lstStyle/>
          <a:p>
            <a:r>
              <a:rPr lang="en-GB" sz="3600" dirty="0">
                <a:solidFill>
                  <a:schemeClr val="bg2"/>
                </a:solidFill>
                <a:effectLst>
                  <a:outerShdw blurRad="38100" dist="38100" dir="2700000" algn="tl">
                    <a:srgbClr val="000000">
                      <a:alpha val="43137"/>
                    </a:srgbClr>
                  </a:outerShdw>
                </a:effectLst>
              </a:rPr>
              <a:t>Noticing details in a text</a:t>
            </a:r>
            <a:endParaRPr lang="en-GB" sz="3600" dirty="0"/>
          </a:p>
        </p:txBody>
      </p:sp>
      <p:pic>
        <p:nvPicPr>
          <p:cNvPr id="7" name="Picture 6">
            <a:extLst>
              <a:ext uri="{FF2B5EF4-FFF2-40B4-BE49-F238E27FC236}">
                <a16:creationId xmlns:a16="http://schemas.microsoft.com/office/drawing/2014/main" id="{D9CA4FA7-B88B-4CBE-B46C-BC6503851C9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34315" y="1211883"/>
            <a:ext cx="2716618" cy="2111928"/>
          </a:xfrm>
          <a:prstGeom prst="rect">
            <a:avLst/>
          </a:prstGeom>
        </p:spPr>
      </p:pic>
      <p:sp>
        <p:nvSpPr>
          <p:cNvPr id="3" name="TextBox 2">
            <a:extLst>
              <a:ext uri="{FF2B5EF4-FFF2-40B4-BE49-F238E27FC236}">
                <a16:creationId xmlns:a16="http://schemas.microsoft.com/office/drawing/2014/main" id="{119437BF-B1CD-44A1-8595-2B903FB0F3DA}"/>
              </a:ext>
            </a:extLst>
          </p:cNvPr>
          <p:cNvSpPr txBox="1"/>
          <p:nvPr/>
        </p:nvSpPr>
        <p:spPr>
          <a:xfrm>
            <a:off x="522036" y="3559423"/>
            <a:ext cx="8022062" cy="646331"/>
          </a:xfrm>
          <a:prstGeom prst="rect">
            <a:avLst/>
          </a:prstGeom>
          <a:solidFill>
            <a:srgbClr val="CCECFF"/>
          </a:solidFill>
        </p:spPr>
        <p:txBody>
          <a:bodyPr wrap="square" rtlCol="0">
            <a:spAutoFit/>
          </a:bodyPr>
          <a:lstStyle/>
          <a:p>
            <a:r>
              <a:rPr lang="en-GB" dirty="0"/>
              <a:t>“We </a:t>
            </a:r>
            <a:r>
              <a:rPr lang="en-GB" dirty="0">
                <a:solidFill>
                  <a:srgbClr val="FF0000"/>
                </a:solidFill>
              </a:rPr>
              <a:t>must believe </a:t>
            </a:r>
            <a:r>
              <a:rPr lang="en-GB" dirty="0"/>
              <a:t>in the power and the strength of our words. Our words </a:t>
            </a:r>
            <a:r>
              <a:rPr lang="en-GB" dirty="0">
                <a:solidFill>
                  <a:srgbClr val="FF0000"/>
                </a:solidFill>
              </a:rPr>
              <a:t>can change </a:t>
            </a:r>
            <a:r>
              <a:rPr lang="en-GB" dirty="0"/>
              <a:t>the world."</a:t>
            </a:r>
          </a:p>
        </p:txBody>
      </p:sp>
      <p:sp>
        <p:nvSpPr>
          <p:cNvPr id="12" name="Rounded Rectangle 9">
            <a:extLst>
              <a:ext uri="{FF2B5EF4-FFF2-40B4-BE49-F238E27FC236}">
                <a16:creationId xmlns:a16="http://schemas.microsoft.com/office/drawing/2014/main" id="{E600AE84-0DEE-4549-807C-121D93F59D7E}"/>
              </a:ext>
            </a:extLst>
          </p:cNvPr>
          <p:cNvSpPr/>
          <p:nvPr/>
        </p:nvSpPr>
        <p:spPr>
          <a:xfrm>
            <a:off x="6877625" y="659011"/>
            <a:ext cx="1666473" cy="490847"/>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Examples</a:t>
            </a:r>
          </a:p>
        </p:txBody>
      </p:sp>
      <p:sp>
        <p:nvSpPr>
          <p:cNvPr id="13" name="Rounded Rectangle 9">
            <a:extLst>
              <a:ext uri="{FF2B5EF4-FFF2-40B4-BE49-F238E27FC236}">
                <a16:creationId xmlns:a16="http://schemas.microsoft.com/office/drawing/2014/main" id="{9AA40DA4-FB76-4AE1-AD0A-B1F8FC31A3D3}"/>
              </a:ext>
            </a:extLst>
          </p:cNvPr>
          <p:cNvSpPr/>
          <p:nvPr/>
        </p:nvSpPr>
        <p:spPr>
          <a:xfrm>
            <a:off x="7284811" y="4274947"/>
            <a:ext cx="1666473" cy="490847"/>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Links</a:t>
            </a:r>
          </a:p>
        </p:txBody>
      </p:sp>
      <p:sp>
        <p:nvSpPr>
          <p:cNvPr id="14" name="TextBox 13">
            <a:extLst>
              <a:ext uri="{FF2B5EF4-FFF2-40B4-BE49-F238E27FC236}">
                <a16:creationId xmlns:a16="http://schemas.microsoft.com/office/drawing/2014/main" id="{BDF74DE4-3477-4979-BF9B-8E15A17DD1CD}"/>
              </a:ext>
            </a:extLst>
          </p:cNvPr>
          <p:cNvSpPr txBox="1"/>
          <p:nvPr/>
        </p:nvSpPr>
        <p:spPr>
          <a:xfrm>
            <a:off x="522036" y="4347723"/>
            <a:ext cx="3384376" cy="369332"/>
          </a:xfrm>
          <a:prstGeom prst="rect">
            <a:avLst/>
          </a:prstGeom>
          <a:solidFill>
            <a:srgbClr val="D5EFFF"/>
          </a:solidFill>
        </p:spPr>
        <p:txBody>
          <a:bodyPr wrap="square" rtlCol="0">
            <a:spAutoFit/>
          </a:bodyPr>
          <a:lstStyle/>
          <a:p>
            <a:r>
              <a:rPr lang="en-GB" dirty="0"/>
              <a:t>“Education </a:t>
            </a:r>
            <a:r>
              <a:rPr lang="en-GB" dirty="0">
                <a:solidFill>
                  <a:srgbClr val="FF0000"/>
                </a:solidFill>
              </a:rPr>
              <a:t>is</a:t>
            </a:r>
            <a:r>
              <a:rPr lang="en-GB" dirty="0"/>
              <a:t> the only solution.” </a:t>
            </a:r>
          </a:p>
        </p:txBody>
      </p:sp>
    </p:spTree>
    <p:extLst>
      <p:ext uri="{BB962C8B-B14F-4D97-AF65-F5344CB8AC3E}">
        <p14:creationId xmlns:p14="http://schemas.microsoft.com/office/powerpoint/2010/main" val="2744626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80312" y="4581128"/>
            <a:ext cx="184731" cy="369332"/>
          </a:xfrm>
          <a:prstGeom prst="rect">
            <a:avLst/>
          </a:prstGeom>
          <a:noFill/>
        </p:spPr>
        <p:txBody>
          <a:bodyPr wrap="none" rtlCol="0">
            <a:spAutoFit/>
          </a:bodyPr>
          <a:lstStyle/>
          <a:p>
            <a:endParaRPr lang="en-GB" dirty="0"/>
          </a:p>
        </p:txBody>
      </p:sp>
      <p:sp>
        <p:nvSpPr>
          <p:cNvPr id="6" name="TextBox 5"/>
          <p:cNvSpPr txBox="1"/>
          <p:nvPr/>
        </p:nvSpPr>
        <p:spPr>
          <a:xfrm>
            <a:off x="3443230" y="1143999"/>
            <a:ext cx="5195688" cy="646331"/>
          </a:xfrm>
          <a:prstGeom prst="rect">
            <a:avLst/>
          </a:prstGeom>
          <a:solidFill>
            <a:srgbClr val="D5EFFF"/>
          </a:solidFill>
          <a:ln>
            <a:noFill/>
          </a:ln>
        </p:spPr>
        <p:txBody>
          <a:bodyPr wrap="square" rtlCol="0">
            <a:spAutoFit/>
          </a:bodyPr>
          <a:lstStyle/>
          <a:p>
            <a:r>
              <a:rPr lang="en-GB" dirty="0"/>
              <a:t>“</a:t>
            </a:r>
            <a:r>
              <a:rPr lang="en-GB" b="1" u="sng" dirty="0">
                <a:solidFill>
                  <a:srgbClr val="FF0000"/>
                </a:solidFill>
              </a:rPr>
              <a:t>If</a:t>
            </a:r>
            <a:r>
              <a:rPr lang="en-GB" dirty="0">
                <a:solidFill>
                  <a:srgbClr val="FF0000"/>
                </a:solidFill>
              </a:rPr>
              <a:t> the new generation is not given pens</a:t>
            </a:r>
            <a:r>
              <a:rPr lang="en-GB" dirty="0"/>
              <a:t>, </a:t>
            </a:r>
            <a:r>
              <a:rPr lang="en-GB" b="1" dirty="0"/>
              <a:t>they will be given guns by the terrorists</a:t>
            </a:r>
            <a:r>
              <a:rPr lang="en-GB" dirty="0"/>
              <a:t>.”</a:t>
            </a:r>
          </a:p>
        </p:txBody>
      </p:sp>
      <p:sp>
        <p:nvSpPr>
          <p:cNvPr id="9" name="TextBox 8"/>
          <p:cNvSpPr txBox="1"/>
          <p:nvPr/>
        </p:nvSpPr>
        <p:spPr>
          <a:xfrm>
            <a:off x="3443230" y="1944116"/>
            <a:ext cx="5195688" cy="646331"/>
          </a:xfrm>
          <a:prstGeom prst="rect">
            <a:avLst/>
          </a:prstGeom>
          <a:solidFill>
            <a:srgbClr val="D5EFFF"/>
          </a:solidFill>
          <a:ln>
            <a:noFill/>
          </a:ln>
        </p:spPr>
        <p:txBody>
          <a:bodyPr wrap="square" rtlCol="0">
            <a:spAutoFit/>
          </a:bodyPr>
          <a:lstStyle/>
          <a:p>
            <a:r>
              <a:rPr lang="en-GB" dirty="0"/>
              <a:t>“</a:t>
            </a:r>
            <a:r>
              <a:rPr lang="en-GB" b="1" u="sng" dirty="0">
                <a:solidFill>
                  <a:srgbClr val="FF0000"/>
                </a:solidFill>
              </a:rPr>
              <a:t>When</a:t>
            </a:r>
            <a:r>
              <a:rPr lang="en-GB" dirty="0">
                <a:solidFill>
                  <a:srgbClr val="FF0000"/>
                </a:solidFill>
              </a:rPr>
              <a:t> the whole world is silent</a:t>
            </a:r>
            <a:r>
              <a:rPr lang="en-GB" dirty="0"/>
              <a:t>, </a:t>
            </a:r>
            <a:r>
              <a:rPr lang="en-GB" b="1" dirty="0"/>
              <a:t>even one voice becomes powerful.”</a:t>
            </a:r>
          </a:p>
        </p:txBody>
      </p:sp>
      <p:sp>
        <p:nvSpPr>
          <p:cNvPr id="2" name="Rectangle 1">
            <a:extLst>
              <a:ext uri="{FF2B5EF4-FFF2-40B4-BE49-F238E27FC236}">
                <a16:creationId xmlns:a16="http://schemas.microsoft.com/office/drawing/2014/main" id="{EA8E0363-8F9D-49D9-BFF6-BA614B611EE6}"/>
              </a:ext>
            </a:extLst>
          </p:cNvPr>
          <p:cNvSpPr/>
          <p:nvPr/>
        </p:nvSpPr>
        <p:spPr>
          <a:xfrm>
            <a:off x="522036" y="476672"/>
            <a:ext cx="5057795" cy="646331"/>
          </a:xfrm>
          <a:prstGeom prst="rect">
            <a:avLst/>
          </a:prstGeom>
        </p:spPr>
        <p:txBody>
          <a:bodyPr wrap="none">
            <a:spAutoFit/>
          </a:bodyPr>
          <a:lstStyle/>
          <a:p>
            <a:r>
              <a:rPr lang="en-GB" sz="3600" dirty="0">
                <a:solidFill>
                  <a:schemeClr val="bg2"/>
                </a:solidFill>
                <a:effectLst>
                  <a:outerShdw blurRad="38100" dist="38100" dir="2700000" algn="tl">
                    <a:srgbClr val="000000">
                      <a:alpha val="43137"/>
                    </a:srgbClr>
                  </a:outerShdw>
                </a:effectLst>
              </a:rPr>
              <a:t>Noticing details in a text</a:t>
            </a:r>
            <a:endParaRPr lang="en-GB" sz="3600" dirty="0"/>
          </a:p>
        </p:txBody>
      </p:sp>
      <p:sp>
        <p:nvSpPr>
          <p:cNvPr id="3" name="TextBox 2">
            <a:extLst>
              <a:ext uri="{FF2B5EF4-FFF2-40B4-BE49-F238E27FC236}">
                <a16:creationId xmlns:a16="http://schemas.microsoft.com/office/drawing/2014/main" id="{119437BF-B1CD-44A1-8595-2B903FB0F3DA}"/>
              </a:ext>
            </a:extLst>
          </p:cNvPr>
          <p:cNvSpPr txBox="1"/>
          <p:nvPr/>
        </p:nvSpPr>
        <p:spPr>
          <a:xfrm>
            <a:off x="433553" y="3227579"/>
            <a:ext cx="8624199" cy="646331"/>
          </a:xfrm>
          <a:prstGeom prst="rect">
            <a:avLst/>
          </a:prstGeom>
          <a:solidFill>
            <a:srgbClr val="CCECFF"/>
          </a:solidFill>
        </p:spPr>
        <p:txBody>
          <a:bodyPr wrap="square" rtlCol="0">
            <a:spAutoFit/>
          </a:bodyPr>
          <a:lstStyle/>
          <a:p>
            <a:r>
              <a:rPr lang="en-GB" dirty="0"/>
              <a:t>“</a:t>
            </a:r>
            <a:r>
              <a:rPr lang="en-GB" b="1" dirty="0"/>
              <a:t>Today I am focusing on women's rights and girls' education </a:t>
            </a:r>
            <a:r>
              <a:rPr lang="en-GB" b="1" u="sng" dirty="0">
                <a:solidFill>
                  <a:srgbClr val="FF0000"/>
                </a:solidFill>
              </a:rPr>
              <a:t>because</a:t>
            </a:r>
            <a:r>
              <a:rPr lang="en-GB" dirty="0">
                <a:solidFill>
                  <a:srgbClr val="FF0000"/>
                </a:solidFill>
              </a:rPr>
              <a:t> they are suffering the most.”</a:t>
            </a:r>
          </a:p>
        </p:txBody>
      </p:sp>
      <p:sp>
        <p:nvSpPr>
          <p:cNvPr id="12" name="Rounded Rectangle 9">
            <a:extLst>
              <a:ext uri="{FF2B5EF4-FFF2-40B4-BE49-F238E27FC236}">
                <a16:creationId xmlns:a16="http://schemas.microsoft.com/office/drawing/2014/main" id="{E600AE84-0DEE-4549-807C-121D93F59D7E}"/>
              </a:ext>
            </a:extLst>
          </p:cNvPr>
          <p:cNvSpPr/>
          <p:nvPr/>
        </p:nvSpPr>
        <p:spPr>
          <a:xfrm>
            <a:off x="6639440" y="569952"/>
            <a:ext cx="1666473" cy="490847"/>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Examples</a:t>
            </a:r>
          </a:p>
        </p:txBody>
      </p:sp>
      <p:sp>
        <p:nvSpPr>
          <p:cNvPr id="14" name="TextBox 13">
            <a:extLst>
              <a:ext uri="{FF2B5EF4-FFF2-40B4-BE49-F238E27FC236}">
                <a16:creationId xmlns:a16="http://schemas.microsoft.com/office/drawing/2014/main" id="{BDF74DE4-3477-4979-BF9B-8E15A17DD1CD}"/>
              </a:ext>
            </a:extLst>
          </p:cNvPr>
          <p:cNvSpPr txBox="1"/>
          <p:nvPr/>
        </p:nvSpPr>
        <p:spPr>
          <a:xfrm>
            <a:off x="319694" y="4000393"/>
            <a:ext cx="7039122" cy="369332"/>
          </a:xfrm>
          <a:prstGeom prst="rect">
            <a:avLst/>
          </a:prstGeom>
          <a:solidFill>
            <a:srgbClr val="D5EFFF"/>
          </a:solidFill>
        </p:spPr>
        <p:txBody>
          <a:bodyPr wrap="square" rtlCol="0">
            <a:spAutoFit/>
          </a:bodyPr>
          <a:lstStyle/>
          <a:p>
            <a:r>
              <a:rPr lang="en-GB" dirty="0"/>
              <a:t>“</a:t>
            </a:r>
            <a:r>
              <a:rPr lang="en-GB" b="1" dirty="0"/>
              <a:t>I raise up my voice</a:t>
            </a:r>
            <a:r>
              <a:rPr lang="en-GB" dirty="0"/>
              <a:t>, </a:t>
            </a:r>
            <a:r>
              <a:rPr lang="en-GB" b="1" u="sng" dirty="0">
                <a:solidFill>
                  <a:srgbClr val="FF0000"/>
                </a:solidFill>
              </a:rPr>
              <a:t>so that </a:t>
            </a:r>
            <a:r>
              <a:rPr lang="en-GB" dirty="0">
                <a:solidFill>
                  <a:srgbClr val="FF0000"/>
                </a:solidFill>
              </a:rPr>
              <a:t>those without a voice can be heard</a:t>
            </a:r>
            <a:r>
              <a:rPr lang="en-GB" dirty="0"/>
              <a:t>.”</a:t>
            </a:r>
          </a:p>
        </p:txBody>
      </p:sp>
      <p:pic>
        <p:nvPicPr>
          <p:cNvPr id="17" name="Picture 16" descr="A close up of a person&#10;&#10;Description automatically generated">
            <a:extLst>
              <a:ext uri="{FF2B5EF4-FFF2-40B4-BE49-F238E27FC236}">
                <a16:creationId xmlns:a16="http://schemas.microsoft.com/office/drawing/2014/main" id="{5F097B6B-4E2A-4E64-B9F4-0E293B99A1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076" y="1138176"/>
            <a:ext cx="2581275" cy="1771650"/>
          </a:xfrm>
          <a:prstGeom prst="rect">
            <a:avLst/>
          </a:prstGeom>
        </p:spPr>
      </p:pic>
      <p:sp>
        <p:nvSpPr>
          <p:cNvPr id="18" name="TextBox 17">
            <a:extLst>
              <a:ext uri="{FF2B5EF4-FFF2-40B4-BE49-F238E27FC236}">
                <a16:creationId xmlns:a16="http://schemas.microsoft.com/office/drawing/2014/main" id="{49082AD2-32C2-43B2-BEE3-A46140C48BD9}"/>
              </a:ext>
            </a:extLst>
          </p:cNvPr>
          <p:cNvSpPr txBox="1"/>
          <p:nvPr/>
        </p:nvSpPr>
        <p:spPr>
          <a:xfrm>
            <a:off x="259900" y="4527846"/>
            <a:ext cx="8624199" cy="2585323"/>
          </a:xfrm>
          <a:prstGeom prst="rect">
            <a:avLst/>
          </a:prstGeom>
          <a:noFill/>
          <a:ln>
            <a:noFill/>
          </a:ln>
        </p:spPr>
        <p:txBody>
          <a:bodyPr wrap="square" rtlCol="0">
            <a:spAutoFit/>
          </a:bodyPr>
          <a:lstStyle/>
          <a:p>
            <a:r>
              <a:rPr lang="en-GB" dirty="0"/>
              <a:t>In these sentences, the </a:t>
            </a:r>
            <a:r>
              <a:rPr lang="en-GB" dirty="0">
                <a:solidFill>
                  <a:srgbClr val="FF0000"/>
                </a:solidFill>
              </a:rPr>
              <a:t>subordinate clause starting with a </a:t>
            </a:r>
            <a:r>
              <a:rPr lang="en-GB" b="1" u="sng" dirty="0">
                <a:solidFill>
                  <a:srgbClr val="FF0000"/>
                </a:solidFill>
              </a:rPr>
              <a:t>subordinating conjunction</a:t>
            </a:r>
            <a:r>
              <a:rPr lang="en-GB" b="1" dirty="0">
                <a:solidFill>
                  <a:srgbClr val="FF0000"/>
                </a:solidFill>
              </a:rPr>
              <a:t> </a:t>
            </a:r>
            <a:r>
              <a:rPr lang="en-GB" dirty="0"/>
              <a:t>and the </a:t>
            </a:r>
            <a:r>
              <a:rPr lang="en-GB" b="1" dirty="0"/>
              <a:t>main clause </a:t>
            </a:r>
            <a:r>
              <a:rPr lang="en-GB" dirty="0"/>
              <a:t>are balanced to emphasise the cause and effect relationship between ideas.  </a:t>
            </a:r>
          </a:p>
          <a:p>
            <a:pPr marL="285750" indent="-285750">
              <a:buFont typeface="Wingdings" panose="05000000000000000000" pitchFamily="2" charset="2"/>
              <a:buChar char="§"/>
            </a:pPr>
            <a:r>
              <a:rPr lang="en-GB" dirty="0"/>
              <a:t>Try changing the order of </a:t>
            </a:r>
            <a:r>
              <a:rPr lang="en-GB" b="1" dirty="0"/>
              <a:t>main</a:t>
            </a:r>
            <a:r>
              <a:rPr lang="en-GB" dirty="0"/>
              <a:t> and </a:t>
            </a:r>
            <a:r>
              <a:rPr lang="en-GB" dirty="0">
                <a:solidFill>
                  <a:srgbClr val="FF0000"/>
                </a:solidFill>
              </a:rPr>
              <a:t>subordinate clauses</a:t>
            </a:r>
            <a:r>
              <a:rPr lang="en-GB" dirty="0"/>
              <a:t>, seeing which version you think best emphasises a cause and effect relationship between ideas, for example:</a:t>
            </a:r>
          </a:p>
          <a:p>
            <a:pPr lvl="1"/>
            <a:r>
              <a:rPr lang="en-GB" b="1" i="1" dirty="0"/>
              <a:t>Even one voice becomes powerful </a:t>
            </a:r>
            <a:r>
              <a:rPr lang="en-GB" b="1" i="1" u="sng" dirty="0">
                <a:solidFill>
                  <a:srgbClr val="FF0000"/>
                </a:solidFill>
              </a:rPr>
              <a:t>when</a:t>
            </a:r>
            <a:r>
              <a:rPr lang="en-GB" i="1" dirty="0">
                <a:solidFill>
                  <a:srgbClr val="FF0000"/>
                </a:solidFill>
              </a:rPr>
              <a:t> the whole world is silent.</a:t>
            </a:r>
          </a:p>
          <a:p>
            <a:pPr lvl="1"/>
            <a:r>
              <a:rPr lang="en-GB" b="1" i="1" u="sng" dirty="0">
                <a:solidFill>
                  <a:srgbClr val="FF0000"/>
                </a:solidFill>
              </a:rPr>
              <a:t>When</a:t>
            </a:r>
            <a:r>
              <a:rPr lang="en-GB" i="1" dirty="0">
                <a:solidFill>
                  <a:srgbClr val="FF0000"/>
                </a:solidFill>
              </a:rPr>
              <a:t> half of us are held back, </a:t>
            </a:r>
            <a:r>
              <a:rPr lang="en-GB" b="1" i="1" dirty="0"/>
              <a:t>we cannot succeed</a:t>
            </a:r>
            <a:r>
              <a:rPr lang="en-GB" i="1" dirty="0"/>
              <a:t>.</a:t>
            </a:r>
          </a:p>
          <a:p>
            <a:endParaRPr lang="en-GB" dirty="0"/>
          </a:p>
        </p:txBody>
      </p:sp>
      <p:sp>
        <p:nvSpPr>
          <p:cNvPr id="19" name="TextBox 18">
            <a:extLst>
              <a:ext uri="{FF2B5EF4-FFF2-40B4-BE49-F238E27FC236}">
                <a16:creationId xmlns:a16="http://schemas.microsoft.com/office/drawing/2014/main" id="{388AD35D-965C-462D-9BB0-FFFA316BC08E}"/>
              </a:ext>
            </a:extLst>
          </p:cNvPr>
          <p:cNvSpPr txBox="1"/>
          <p:nvPr/>
        </p:nvSpPr>
        <p:spPr>
          <a:xfrm>
            <a:off x="3443230" y="2721265"/>
            <a:ext cx="5614523" cy="369332"/>
          </a:xfrm>
          <a:prstGeom prst="rect">
            <a:avLst/>
          </a:prstGeom>
          <a:solidFill>
            <a:srgbClr val="D5EFFF"/>
          </a:solidFill>
        </p:spPr>
        <p:txBody>
          <a:bodyPr wrap="square" rtlCol="0">
            <a:spAutoFit/>
          </a:bodyPr>
          <a:lstStyle/>
          <a:p>
            <a:r>
              <a:rPr lang="en-GB" dirty="0"/>
              <a:t>“</a:t>
            </a:r>
            <a:r>
              <a:rPr lang="en-GB" b="1" dirty="0"/>
              <a:t>We cannot succeed </a:t>
            </a:r>
            <a:r>
              <a:rPr lang="en-GB" b="1" u="sng" dirty="0">
                <a:solidFill>
                  <a:srgbClr val="FF0000"/>
                </a:solidFill>
              </a:rPr>
              <a:t>when</a:t>
            </a:r>
            <a:r>
              <a:rPr lang="en-GB" dirty="0">
                <a:solidFill>
                  <a:srgbClr val="FF0000"/>
                </a:solidFill>
              </a:rPr>
              <a:t> half of us are held back</a:t>
            </a:r>
            <a:r>
              <a:rPr lang="en-GB" dirty="0"/>
              <a:t>.”  </a:t>
            </a:r>
          </a:p>
        </p:txBody>
      </p:sp>
      <p:sp>
        <p:nvSpPr>
          <p:cNvPr id="20" name="Rounded Rectangle 9">
            <a:extLst>
              <a:ext uri="{FF2B5EF4-FFF2-40B4-BE49-F238E27FC236}">
                <a16:creationId xmlns:a16="http://schemas.microsoft.com/office/drawing/2014/main" id="{DDDB01C0-1FEF-4F40-AFB0-768146B11F5E}"/>
              </a:ext>
            </a:extLst>
          </p:cNvPr>
          <p:cNvSpPr/>
          <p:nvPr/>
        </p:nvSpPr>
        <p:spPr>
          <a:xfrm>
            <a:off x="7472676" y="4107909"/>
            <a:ext cx="1564548" cy="460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Links</a:t>
            </a:r>
          </a:p>
        </p:txBody>
      </p:sp>
    </p:spTree>
    <p:extLst>
      <p:ext uri="{BB962C8B-B14F-4D97-AF65-F5344CB8AC3E}">
        <p14:creationId xmlns:p14="http://schemas.microsoft.com/office/powerpoint/2010/main" val="1607982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80312" y="4581128"/>
            <a:ext cx="184731" cy="369332"/>
          </a:xfrm>
          <a:prstGeom prst="rect">
            <a:avLst/>
          </a:prstGeom>
          <a:noFill/>
        </p:spPr>
        <p:txBody>
          <a:bodyPr wrap="none" rtlCol="0">
            <a:spAutoFit/>
          </a:bodyPr>
          <a:lstStyle/>
          <a:p>
            <a:endParaRPr lang="en-GB" dirty="0"/>
          </a:p>
        </p:txBody>
      </p:sp>
      <p:sp>
        <p:nvSpPr>
          <p:cNvPr id="6" name="TextBox 5"/>
          <p:cNvSpPr txBox="1"/>
          <p:nvPr/>
        </p:nvSpPr>
        <p:spPr>
          <a:xfrm>
            <a:off x="3131840" y="1139081"/>
            <a:ext cx="5805971" cy="1200329"/>
          </a:xfrm>
          <a:prstGeom prst="rect">
            <a:avLst/>
          </a:prstGeom>
          <a:solidFill>
            <a:srgbClr val="D5EFFF"/>
          </a:solidFill>
          <a:ln>
            <a:noFill/>
          </a:ln>
        </p:spPr>
        <p:txBody>
          <a:bodyPr wrap="square" rtlCol="0">
            <a:spAutoFit/>
          </a:bodyPr>
          <a:lstStyle/>
          <a:p>
            <a:r>
              <a:rPr lang="en-GB" dirty="0"/>
              <a:t>“I am just a committed and even stubborn person </a:t>
            </a:r>
            <a:r>
              <a:rPr lang="en-GB" dirty="0">
                <a:solidFill>
                  <a:srgbClr val="FF0000"/>
                </a:solidFill>
              </a:rPr>
              <a:t>who wants to see </a:t>
            </a:r>
            <a:r>
              <a:rPr lang="en-GB" dirty="0">
                <a:solidFill>
                  <a:schemeClr val="bg2"/>
                </a:solidFill>
              </a:rPr>
              <a:t>every child getting quality education</a:t>
            </a:r>
            <a:r>
              <a:rPr lang="en-GB" dirty="0"/>
              <a:t>, </a:t>
            </a:r>
            <a:r>
              <a:rPr lang="en-GB" dirty="0">
                <a:solidFill>
                  <a:srgbClr val="FF0000"/>
                </a:solidFill>
              </a:rPr>
              <a:t>who wants to see </a:t>
            </a:r>
            <a:r>
              <a:rPr lang="en-GB" dirty="0">
                <a:solidFill>
                  <a:schemeClr val="bg2"/>
                </a:solidFill>
              </a:rPr>
              <a:t>women having equal rights </a:t>
            </a:r>
            <a:r>
              <a:rPr lang="en-GB" dirty="0"/>
              <a:t>and </a:t>
            </a:r>
            <a:r>
              <a:rPr lang="en-GB" dirty="0">
                <a:solidFill>
                  <a:srgbClr val="FF0000"/>
                </a:solidFill>
              </a:rPr>
              <a:t>who wants </a:t>
            </a:r>
            <a:r>
              <a:rPr lang="en-GB" dirty="0">
                <a:solidFill>
                  <a:schemeClr val="bg2"/>
                </a:solidFill>
              </a:rPr>
              <a:t>peace in every corner of the world</a:t>
            </a:r>
            <a:r>
              <a:rPr lang="en-GB" dirty="0"/>
              <a:t>.”</a:t>
            </a:r>
          </a:p>
        </p:txBody>
      </p:sp>
      <p:sp>
        <p:nvSpPr>
          <p:cNvPr id="2" name="Rectangle 1">
            <a:extLst>
              <a:ext uri="{FF2B5EF4-FFF2-40B4-BE49-F238E27FC236}">
                <a16:creationId xmlns:a16="http://schemas.microsoft.com/office/drawing/2014/main" id="{EA8E0363-8F9D-49D9-BFF6-BA614B611EE6}"/>
              </a:ext>
            </a:extLst>
          </p:cNvPr>
          <p:cNvSpPr/>
          <p:nvPr/>
        </p:nvSpPr>
        <p:spPr>
          <a:xfrm>
            <a:off x="413025" y="354227"/>
            <a:ext cx="5057795" cy="646331"/>
          </a:xfrm>
          <a:prstGeom prst="rect">
            <a:avLst/>
          </a:prstGeom>
        </p:spPr>
        <p:txBody>
          <a:bodyPr wrap="none">
            <a:spAutoFit/>
          </a:bodyPr>
          <a:lstStyle/>
          <a:p>
            <a:r>
              <a:rPr lang="en-GB" sz="3600" dirty="0">
                <a:solidFill>
                  <a:schemeClr val="bg2"/>
                </a:solidFill>
                <a:effectLst>
                  <a:outerShdw blurRad="38100" dist="38100" dir="2700000" algn="tl">
                    <a:srgbClr val="000000">
                      <a:alpha val="43137"/>
                    </a:srgbClr>
                  </a:outerShdw>
                </a:effectLst>
              </a:rPr>
              <a:t>Noticing details in a text</a:t>
            </a:r>
            <a:endParaRPr lang="en-GB" sz="3600" dirty="0"/>
          </a:p>
        </p:txBody>
      </p:sp>
      <p:sp>
        <p:nvSpPr>
          <p:cNvPr id="3" name="TextBox 2">
            <a:extLst>
              <a:ext uri="{FF2B5EF4-FFF2-40B4-BE49-F238E27FC236}">
                <a16:creationId xmlns:a16="http://schemas.microsoft.com/office/drawing/2014/main" id="{119437BF-B1CD-44A1-8595-2B903FB0F3DA}"/>
              </a:ext>
            </a:extLst>
          </p:cNvPr>
          <p:cNvSpPr txBox="1"/>
          <p:nvPr/>
        </p:nvSpPr>
        <p:spPr>
          <a:xfrm>
            <a:off x="360647" y="2600623"/>
            <a:ext cx="8624199" cy="923330"/>
          </a:xfrm>
          <a:prstGeom prst="rect">
            <a:avLst/>
          </a:prstGeom>
          <a:solidFill>
            <a:srgbClr val="CCECFF"/>
          </a:solidFill>
        </p:spPr>
        <p:txBody>
          <a:bodyPr wrap="square" rtlCol="0">
            <a:spAutoFit/>
          </a:bodyPr>
          <a:lstStyle/>
          <a:p>
            <a:r>
              <a:rPr lang="en-GB" dirty="0"/>
              <a:t>“This award is not just for me. </a:t>
            </a:r>
            <a:r>
              <a:rPr lang="en-GB" dirty="0">
                <a:solidFill>
                  <a:srgbClr val="FF0000"/>
                </a:solidFill>
              </a:rPr>
              <a:t>It is for </a:t>
            </a:r>
            <a:r>
              <a:rPr lang="en-GB" dirty="0">
                <a:solidFill>
                  <a:schemeClr val="bg2"/>
                </a:solidFill>
              </a:rPr>
              <a:t>those forgotten children who want education</a:t>
            </a:r>
            <a:r>
              <a:rPr lang="en-GB" dirty="0"/>
              <a:t>. </a:t>
            </a:r>
            <a:r>
              <a:rPr lang="en-GB" dirty="0">
                <a:solidFill>
                  <a:srgbClr val="FF0000"/>
                </a:solidFill>
              </a:rPr>
              <a:t>It is for </a:t>
            </a:r>
            <a:r>
              <a:rPr lang="en-GB" dirty="0">
                <a:solidFill>
                  <a:schemeClr val="bg2"/>
                </a:solidFill>
              </a:rPr>
              <a:t>those frightened children who want peace</a:t>
            </a:r>
            <a:r>
              <a:rPr lang="en-GB" dirty="0"/>
              <a:t>. </a:t>
            </a:r>
            <a:r>
              <a:rPr lang="en-GB" dirty="0">
                <a:solidFill>
                  <a:srgbClr val="FF0000"/>
                </a:solidFill>
              </a:rPr>
              <a:t>It is for </a:t>
            </a:r>
            <a:r>
              <a:rPr lang="en-GB" dirty="0">
                <a:solidFill>
                  <a:schemeClr val="bg2"/>
                </a:solidFill>
              </a:rPr>
              <a:t>those voiceless children who want change.</a:t>
            </a:r>
            <a:r>
              <a:rPr lang="en-GB" dirty="0"/>
              <a:t>”</a:t>
            </a:r>
          </a:p>
        </p:txBody>
      </p:sp>
      <p:sp>
        <p:nvSpPr>
          <p:cNvPr id="12" name="Rounded Rectangle 9">
            <a:extLst>
              <a:ext uri="{FF2B5EF4-FFF2-40B4-BE49-F238E27FC236}">
                <a16:creationId xmlns:a16="http://schemas.microsoft.com/office/drawing/2014/main" id="{E600AE84-0DEE-4549-807C-121D93F59D7E}"/>
              </a:ext>
            </a:extLst>
          </p:cNvPr>
          <p:cNvSpPr/>
          <p:nvPr/>
        </p:nvSpPr>
        <p:spPr>
          <a:xfrm>
            <a:off x="6731806" y="431970"/>
            <a:ext cx="1666473" cy="490847"/>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Examples</a:t>
            </a:r>
          </a:p>
        </p:txBody>
      </p:sp>
      <p:sp>
        <p:nvSpPr>
          <p:cNvPr id="14" name="TextBox 13">
            <a:extLst>
              <a:ext uri="{FF2B5EF4-FFF2-40B4-BE49-F238E27FC236}">
                <a16:creationId xmlns:a16="http://schemas.microsoft.com/office/drawing/2014/main" id="{BDF74DE4-3477-4979-BF9B-8E15A17DD1CD}"/>
              </a:ext>
            </a:extLst>
          </p:cNvPr>
          <p:cNvSpPr txBox="1"/>
          <p:nvPr/>
        </p:nvSpPr>
        <p:spPr>
          <a:xfrm>
            <a:off x="362785" y="3701284"/>
            <a:ext cx="8624198" cy="1477328"/>
          </a:xfrm>
          <a:prstGeom prst="rect">
            <a:avLst/>
          </a:prstGeom>
          <a:solidFill>
            <a:srgbClr val="D5EFFF"/>
          </a:solidFill>
        </p:spPr>
        <p:txBody>
          <a:bodyPr wrap="square" rtlCol="0">
            <a:spAutoFit/>
          </a:bodyPr>
          <a:lstStyle/>
          <a:p>
            <a:r>
              <a:rPr lang="en-GB" dirty="0"/>
              <a:t>“</a:t>
            </a:r>
            <a:r>
              <a:rPr lang="en-GB" dirty="0">
                <a:solidFill>
                  <a:srgbClr val="FF0000"/>
                </a:solidFill>
              </a:rPr>
              <a:t>Let this be </a:t>
            </a:r>
            <a:r>
              <a:rPr lang="en-GB" dirty="0">
                <a:solidFill>
                  <a:schemeClr val="bg2"/>
                </a:solidFill>
              </a:rPr>
              <a:t>the last time that a girl or a boy spends their childhood in a factory</a:t>
            </a:r>
            <a:r>
              <a:rPr lang="en-GB" dirty="0"/>
              <a:t>.</a:t>
            </a:r>
          </a:p>
          <a:p>
            <a:r>
              <a:rPr lang="en-GB" dirty="0">
                <a:solidFill>
                  <a:srgbClr val="FF0000"/>
                </a:solidFill>
              </a:rPr>
              <a:t>Let this be </a:t>
            </a:r>
            <a:r>
              <a:rPr lang="en-GB" dirty="0">
                <a:solidFill>
                  <a:schemeClr val="bg2"/>
                </a:solidFill>
              </a:rPr>
              <a:t>the last time that a girl is forced into early child marriage</a:t>
            </a:r>
            <a:r>
              <a:rPr lang="en-GB" dirty="0"/>
              <a:t>.</a:t>
            </a:r>
          </a:p>
          <a:p>
            <a:r>
              <a:rPr lang="en-GB" dirty="0">
                <a:solidFill>
                  <a:srgbClr val="FF0000"/>
                </a:solidFill>
              </a:rPr>
              <a:t>Let this be </a:t>
            </a:r>
            <a:r>
              <a:rPr lang="en-GB" dirty="0">
                <a:solidFill>
                  <a:schemeClr val="bg2"/>
                </a:solidFill>
              </a:rPr>
              <a:t>the last time that a child loses life in war</a:t>
            </a:r>
            <a:r>
              <a:rPr lang="en-GB" dirty="0"/>
              <a:t>.</a:t>
            </a:r>
          </a:p>
          <a:p>
            <a:r>
              <a:rPr lang="en-GB" dirty="0">
                <a:solidFill>
                  <a:srgbClr val="FF0000"/>
                </a:solidFill>
              </a:rPr>
              <a:t>Let this be </a:t>
            </a:r>
            <a:r>
              <a:rPr lang="en-GB" dirty="0">
                <a:solidFill>
                  <a:schemeClr val="bg2"/>
                </a:solidFill>
              </a:rPr>
              <a:t>the last time that we see a child out of school.</a:t>
            </a:r>
          </a:p>
          <a:p>
            <a:r>
              <a:rPr lang="en-GB" dirty="0">
                <a:solidFill>
                  <a:srgbClr val="FF0000"/>
                </a:solidFill>
              </a:rPr>
              <a:t>Let this end </a:t>
            </a:r>
            <a:r>
              <a:rPr lang="en-GB" dirty="0"/>
              <a:t>with us.”</a:t>
            </a:r>
          </a:p>
        </p:txBody>
      </p:sp>
      <p:pic>
        <p:nvPicPr>
          <p:cNvPr id="17" name="Picture 16">
            <a:extLst>
              <a:ext uri="{FF2B5EF4-FFF2-40B4-BE49-F238E27FC236}">
                <a16:creationId xmlns:a16="http://schemas.microsoft.com/office/drawing/2014/main" id="{5F097B6B-4E2A-4E64-B9F4-0E293B99A1F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0647" y="1096956"/>
            <a:ext cx="2581275" cy="1357251"/>
          </a:xfrm>
          <a:prstGeom prst="rect">
            <a:avLst/>
          </a:prstGeom>
        </p:spPr>
      </p:pic>
      <p:sp>
        <p:nvSpPr>
          <p:cNvPr id="20" name="Rounded Rectangle 9">
            <a:extLst>
              <a:ext uri="{FF2B5EF4-FFF2-40B4-BE49-F238E27FC236}">
                <a16:creationId xmlns:a16="http://schemas.microsoft.com/office/drawing/2014/main" id="{DDDB01C0-1FEF-4F40-AFB0-768146B11F5E}"/>
              </a:ext>
            </a:extLst>
          </p:cNvPr>
          <p:cNvSpPr/>
          <p:nvPr/>
        </p:nvSpPr>
        <p:spPr>
          <a:xfrm>
            <a:off x="7431806" y="4765794"/>
            <a:ext cx="1564548" cy="460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704" dirty="0">
                <a:solidFill>
                  <a:schemeClr val="tx1"/>
                </a:solidFill>
              </a:rPr>
              <a:t>Links</a:t>
            </a:r>
          </a:p>
        </p:txBody>
      </p:sp>
      <p:sp>
        <p:nvSpPr>
          <p:cNvPr id="4" name="TextBox 3">
            <a:extLst>
              <a:ext uri="{FF2B5EF4-FFF2-40B4-BE49-F238E27FC236}">
                <a16:creationId xmlns:a16="http://schemas.microsoft.com/office/drawing/2014/main" id="{EF462EEF-2825-4E57-8989-1719AC27F872}"/>
              </a:ext>
            </a:extLst>
          </p:cNvPr>
          <p:cNvSpPr txBox="1"/>
          <p:nvPr/>
        </p:nvSpPr>
        <p:spPr>
          <a:xfrm>
            <a:off x="65111" y="5355943"/>
            <a:ext cx="8872699" cy="1477328"/>
          </a:xfrm>
          <a:prstGeom prst="rect">
            <a:avLst/>
          </a:prstGeom>
          <a:noFill/>
        </p:spPr>
        <p:txBody>
          <a:bodyPr wrap="square" rtlCol="0">
            <a:spAutoFit/>
          </a:bodyPr>
          <a:lstStyle/>
          <a:p>
            <a:r>
              <a:rPr lang="en-GB" dirty="0"/>
              <a:t>Malala uses repeated sentence structures to emphasise her key messages to world leaders and to make them easier to remember. With a partner, read these extracts aloud, using your voices to stress the repeated patterns that are highlighted. </a:t>
            </a:r>
          </a:p>
          <a:p>
            <a:pPr marL="285750" indent="-285750">
              <a:buFont typeface="Wingdings" panose="05000000000000000000" pitchFamily="2" charset="2"/>
              <a:buChar char="§"/>
            </a:pPr>
            <a:r>
              <a:rPr lang="en-GB" dirty="0"/>
              <a:t>Invent different repeated structures that stress the importance of world peace and education for all, then practise ‘performing’ them to others. </a:t>
            </a:r>
          </a:p>
        </p:txBody>
      </p:sp>
    </p:spTree>
    <p:extLst>
      <p:ext uri="{BB962C8B-B14F-4D97-AF65-F5344CB8AC3E}">
        <p14:creationId xmlns:p14="http://schemas.microsoft.com/office/powerpoint/2010/main" val="135276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118" y="0"/>
            <a:ext cx="8579296" cy="1371600"/>
          </a:xfrm>
        </p:spPr>
        <p:txBody>
          <a:bodyPr/>
          <a:lstStyle/>
          <a:p>
            <a:r>
              <a:rPr lang="en-GB" sz="36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3212976"/>
            <a:ext cx="8037326" cy="3312368"/>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a:lnSpc>
                <a:spcPts val="2800"/>
              </a:lnSpc>
              <a:spcBef>
                <a:spcPts val="0"/>
              </a:spcBef>
            </a:pPr>
            <a:r>
              <a:rPr lang="en-GB" sz="1800" dirty="0"/>
              <a:t>When you are writing an argument, or making a speech, </a:t>
            </a:r>
            <a:r>
              <a:rPr lang="en-GB" sz="1800" dirty="0">
                <a:solidFill>
                  <a:srgbClr val="FF0000"/>
                </a:solidFill>
              </a:rPr>
              <a:t>you can think about how to emphasise your key messages and make them memorable for your reader or listener. </a:t>
            </a:r>
          </a:p>
          <a:p>
            <a:pPr>
              <a:lnSpc>
                <a:spcPts val="2800"/>
              </a:lnSpc>
              <a:spcBef>
                <a:spcPts val="0"/>
              </a:spcBef>
            </a:pPr>
            <a:r>
              <a:rPr lang="en-GB" sz="1800" dirty="0"/>
              <a:t>You can do this by deliberately manipulating sentence types and lengths for rhetorical, persuasive, effect. Think about your choice and placing of:</a:t>
            </a:r>
          </a:p>
          <a:p>
            <a:pPr lvl="1">
              <a:lnSpc>
                <a:spcPts val="2800"/>
              </a:lnSpc>
              <a:spcBef>
                <a:spcPts val="0"/>
              </a:spcBef>
              <a:buFont typeface="Wingdings" panose="05000000000000000000" pitchFamily="2" charset="2"/>
              <a:buChar char="§"/>
            </a:pPr>
            <a:r>
              <a:rPr lang="en-GB" sz="1800" dirty="0"/>
              <a:t>single-clause sentences that sum up a key point </a:t>
            </a:r>
          </a:p>
          <a:p>
            <a:pPr lvl="1">
              <a:lnSpc>
                <a:spcPts val="2800"/>
              </a:lnSpc>
              <a:spcBef>
                <a:spcPts val="0"/>
              </a:spcBef>
              <a:buFont typeface="Wingdings" panose="05000000000000000000" pitchFamily="2" charset="2"/>
              <a:buChar char="§"/>
            </a:pPr>
            <a:r>
              <a:rPr lang="en-GB" sz="1800" dirty="0"/>
              <a:t>subordinate and main clauses to show how ideas are related</a:t>
            </a:r>
          </a:p>
          <a:p>
            <a:pPr lvl="1">
              <a:lnSpc>
                <a:spcPts val="2800"/>
              </a:lnSpc>
              <a:spcBef>
                <a:spcPts val="0"/>
              </a:spcBef>
              <a:buFont typeface="Wingdings" panose="05000000000000000000" pitchFamily="2" charset="2"/>
              <a:buChar char="§"/>
            </a:pPr>
            <a:r>
              <a:rPr lang="en-GB" sz="1800" dirty="0"/>
              <a:t>repeated sentence structures for persuasive impact</a:t>
            </a:r>
          </a:p>
        </p:txBody>
      </p:sp>
      <p:sp>
        <p:nvSpPr>
          <p:cNvPr id="4" name="TextBox 3"/>
          <p:cNvSpPr txBox="1"/>
          <p:nvPr/>
        </p:nvSpPr>
        <p:spPr>
          <a:xfrm>
            <a:off x="575556" y="1052736"/>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80312" y="4581128"/>
            <a:ext cx="184731" cy="369332"/>
          </a:xfrm>
          <a:prstGeom prst="rect">
            <a:avLst/>
          </a:prstGeom>
          <a:noFill/>
        </p:spPr>
        <p:txBody>
          <a:bodyPr wrap="none" rtlCol="0">
            <a:spAutoFit/>
          </a:bodyPr>
          <a:lstStyle/>
          <a:p>
            <a:endParaRPr lang="en-GB" dirty="0"/>
          </a:p>
        </p:txBody>
      </p:sp>
      <p:sp>
        <p:nvSpPr>
          <p:cNvPr id="7" name="Rectangle 6">
            <a:extLst>
              <a:ext uri="{FF2B5EF4-FFF2-40B4-BE49-F238E27FC236}">
                <a16:creationId xmlns:a16="http://schemas.microsoft.com/office/drawing/2014/main" id="{1194E554-0F56-4990-85D7-A443328808A5}"/>
              </a:ext>
            </a:extLst>
          </p:cNvPr>
          <p:cNvSpPr/>
          <p:nvPr/>
        </p:nvSpPr>
        <p:spPr>
          <a:xfrm>
            <a:off x="323528" y="1903472"/>
            <a:ext cx="8568952" cy="2031325"/>
          </a:xfrm>
          <a:prstGeom prst="rect">
            <a:avLst/>
          </a:prstGeom>
        </p:spPr>
        <p:txBody>
          <a:bodyPr wrap="square">
            <a:spAutoFit/>
          </a:bodyPr>
          <a:lstStyle/>
          <a:p>
            <a:r>
              <a:rPr lang="en-GB" dirty="0" err="1"/>
              <a:t>Unicef</a:t>
            </a:r>
            <a:r>
              <a:rPr lang="en-GB" dirty="0"/>
              <a:t> is a charity that works with governments around the world to protect the rights of children as set out in the United Convention on the Rights of the Child. </a:t>
            </a:r>
          </a:p>
          <a:p>
            <a:endParaRPr lang="en-GB" b="1" dirty="0"/>
          </a:p>
          <a:p>
            <a:r>
              <a:rPr lang="en-GB" dirty="0" err="1"/>
              <a:t>Unicef</a:t>
            </a:r>
            <a:r>
              <a:rPr lang="en-GB" dirty="0"/>
              <a:t> states: “For children to grow up healthy and happy, they need access to clean water, proper sanitation, and good hygiene. Water, sanitation and hygiene (WASH) are basic human rights, that </a:t>
            </a:r>
            <a:r>
              <a:rPr lang="en-GB" dirty="0" err="1"/>
              <a:t>Unicef</a:t>
            </a:r>
            <a:r>
              <a:rPr lang="en-GB" dirty="0"/>
              <a:t> is working to uphold for every child.” </a:t>
            </a:r>
          </a:p>
          <a:p>
            <a:r>
              <a:rPr lang="en-GB" b="1" dirty="0">
                <a:solidFill>
                  <a:srgbClr val="FF0000"/>
                </a:solidFill>
              </a:rPr>
              <a:t>  6 in 10 people worldwide, or 4.5 billion, lack safely managed sanitation.</a:t>
            </a:r>
          </a:p>
        </p:txBody>
      </p:sp>
      <p:pic>
        <p:nvPicPr>
          <p:cNvPr id="11" name="Picture 10" descr="A picture containing drawing&#10;&#10;Description automatically generated">
            <a:extLst>
              <a:ext uri="{FF2B5EF4-FFF2-40B4-BE49-F238E27FC236}">
                <a16:creationId xmlns:a16="http://schemas.microsoft.com/office/drawing/2014/main" id="{1605D704-4407-421D-A7D6-463C880C27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583612"/>
            <a:ext cx="6677025" cy="1143000"/>
          </a:xfrm>
          <a:prstGeom prst="rect">
            <a:avLst/>
          </a:prstGeom>
        </p:spPr>
      </p:pic>
      <p:sp>
        <p:nvSpPr>
          <p:cNvPr id="14" name="Rectangle 13">
            <a:extLst>
              <a:ext uri="{FF2B5EF4-FFF2-40B4-BE49-F238E27FC236}">
                <a16:creationId xmlns:a16="http://schemas.microsoft.com/office/drawing/2014/main" id="{7965D8D1-67D1-434B-A2DF-5330ECA67A11}"/>
              </a:ext>
            </a:extLst>
          </p:cNvPr>
          <p:cNvSpPr/>
          <p:nvPr/>
        </p:nvSpPr>
        <p:spPr>
          <a:xfrm>
            <a:off x="683569" y="4257962"/>
            <a:ext cx="7560840" cy="2031325"/>
          </a:xfrm>
          <a:prstGeom prst="rect">
            <a:avLst/>
          </a:prstGeom>
        </p:spPr>
        <p:txBody>
          <a:bodyPr wrap="square">
            <a:spAutoFit/>
          </a:bodyPr>
          <a:lstStyle/>
          <a:p>
            <a:r>
              <a:rPr lang="en-GB" dirty="0"/>
              <a:t>Your task:</a:t>
            </a:r>
          </a:p>
          <a:p>
            <a:r>
              <a:rPr lang="en-GB" dirty="0"/>
              <a:t>Write and rehearse a speech that will persuade your year group to raise funds for </a:t>
            </a:r>
            <a:r>
              <a:rPr lang="en-GB" dirty="0" err="1"/>
              <a:t>Unicef</a:t>
            </a:r>
            <a:r>
              <a:rPr lang="en-GB" dirty="0"/>
              <a:t> and support children’s right to a healthy life.</a:t>
            </a:r>
          </a:p>
          <a:p>
            <a:pPr marL="285750" indent="-285750">
              <a:buFont typeface="Wingdings" panose="05000000000000000000" pitchFamily="2" charset="2"/>
              <a:buChar char="§"/>
            </a:pPr>
            <a:r>
              <a:rPr lang="en-GB" dirty="0"/>
              <a:t>What are the key messages about children’s access to water, sanitation and hygiene (WASH) that you need to make?</a:t>
            </a:r>
          </a:p>
          <a:p>
            <a:pPr marL="285750" indent="-285750">
              <a:buFont typeface="Wingdings" panose="05000000000000000000" pitchFamily="2" charset="2"/>
              <a:buChar char="§"/>
            </a:pPr>
            <a:r>
              <a:rPr lang="en-GB" dirty="0"/>
              <a:t>How can you deliberately manipulate your sentence structures to emphasise these key messages and make them memorable?</a:t>
            </a:r>
          </a:p>
        </p:txBody>
      </p:sp>
    </p:spTree>
    <p:extLst>
      <p:ext uri="{BB962C8B-B14F-4D97-AF65-F5344CB8AC3E}">
        <p14:creationId xmlns:p14="http://schemas.microsoft.com/office/powerpoint/2010/main" val="1156187968"/>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6159</TotalTime>
  <Words>2273</Words>
  <Application>Microsoft Office PowerPoint</Application>
  <PresentationFormat>On-screen Show (4:3)</PresentationFormat>
  <Paragraphs>131</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Times New Roman</vt:lpstr>
      <vt:lpstr>Wingdings</vt:lpstr>
      <vt:lpstr>Pixel</vt:lpstr>
      <vt:lpstr>PowerPoint Presentation</vt:lpstr>
      <vt:lpstr>LEAD Principles</vt:lpstr>
      <vt:lpstr>PowerPoint Presentation</vt:lpstr>
      <vt:lpstr>PowerPoint Presentation</vt:lpstr>
      <vt:lpstr>PowerPoint Presentation</vt:lpstr>
      <vt:lpstr>PowerPoint Presentation</vt:lpstr>
      <vt:lpstr>Verbalising the Grammar-Writing Link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558</cp:revision>
  <cp:lastPrinted>2016-04-04T06:59:35Z</cp:lastPrinted>
  <dcterms:created xsi:type="dcterms:W3CDTF">2006-06-23T08:27:44Z</dcterms:created>
  <dcterms:modified xsi:type="dcterms:W3CDTF">2020-04-20T08:42:21Z</dcterms:modified>
</cp:coreProperties>
</file>