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
  </p:notesMasterIdLst>
  <p:handoutMasterIdLst>
    <p:handoutMasterId r:id="rId9"/>
  </p:handoutMasterIdLst>
  <p:sldIdLst>
    <p:sldId id="261" r:id="rId2"/>
    <p:sldId id="481" r:id="rId3"/>
    <p:sldId id="480" r:id="rId4"/>
    <p:sldId id="470" r:id="rId5"/>
    <p:sldId id="479" r:id="rId6"/>
    <p:sldId id="610" r:id="rId7"/>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3472" autoAdjust="0"/>
  </p:normalViewPr>
  <p:slideViewPr>
    <p:cSldViewPr>
      <p:cViewPr varScale="1">
        <p:scale>
          <a:sx n="74" d="100"/>
          <a:sy n="74" d="100"/>
        </p:scale>
        <p:origin x="1704"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Invite</a:t>
            </a:r>
            <a:r>
              <a:rPr lang="en-GB" baseline="0" dirty="0"/>
              <a:t> students to visualise this scene only from the information given.  What can they see?  </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Now look at what further detail is added.  Draw out how the information in the gaps</a:t>
            </a:r>
            <a:r>
              <a:rPr lang="en-GB" baseline="0" dirty="0"/>
              <a:t> provides lots of precise visual detail of the setting of this scene: telling us about where the rain fell. Instead of a generalised picture of a rainy scene, we now have an image of a particular and specific scene.  This is what good writers sometimes choose to do.</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3670136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Here draw attention to the fact that in this piece it is the prepositional phrases which do all the work of creating the detail.  You could invite students to experiment with changing the prepositional phrases</a:t>
            </a:r>
            <a:r>
              <a:rPr lang="en-GB" baseline="0" dirty="0"/>
              <a:t> that are highlighted to create a different rural image, or to create a contrasting cityscape. For example:</a:t>
            </a:r>
          </a:p>
          <a:p>
            <a:r>
              <a:rPr lang="en-GB" baseline="0" dirty="0"/>
              <a:t>Rain fell on the slate roofs of the terraced houses and dripped steadily from the gutters. Rain fell in the streets and ran in rivulets into the drains that were choked with leaves and </a:t>
            </a:r>
            <a:r>
              <a:rPr lang="en-GB" baseline="0"/>
              <a:t>litter...</a:t>
            </a:r>
          </a:p>
          <a:p>
            <a:endParaRPr lang="en-GB" baseline="0"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66506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prepositional phrases to establish setting in narrative</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xmlns="" val="20000"/>
                    </a:ext>
                  </a:extLst>
                </a:gridCol>
                <a:gridCol w="2990769">
                  <a:extLst>
                    <a:ext uri="{9D8B030D-6E8A-4147-A177-3AD203B41FA5}">
                      <a16:colId xmlns:a16="http://schemas.microsoft.com/office/drawing/2014/main" xmlns="" val="20001"/>
                    </a:ext>
                  </a:extLst>
                </a:gridCol>
                <a:gridCol w="4121073">
                  <a:extLst>
                    <a:ext uri="{9D8B030D-6E8A-4147-A177-3AD203B41FA5}">
                      <a16:colId xmlns:a16="http://schemas.microsoft.com/office/drawing/2014/main" xmlns=""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051" y="1638109"/>
            <a:ext cx="5982203" cy="4040459"/>
          </a:xfrm>
          <a:ln>
            <a:solidFill>
              <a:schemeClr val="tx1"/>
            </a:solidFill>
          </a:ln>
        </p:spPr>
        <p:txBody>
          <a:bodyPr>
            <a:normAutofit/>
          </a:bodyPr>
          <a:lstStyle/>
          <a:p>
            <a:pPr marL="0" indent="0">
              <a:lnSpc>
                <a:spcPct val="150000"/>
              </a:lnSpc>
              <a:spcBef>
                <a:spcPts val="0"/>
              </a:spcBef>
              <a:buNone/>
            </a:pPr>
            <a:r>
              <a:rPr lang="en-GB" sz="1846" dirty="0">
                <a:latin typeface="Arial" pitchFamily="34" charset="0"/>
                <a:cs typeface="Arial" pitchFamily="34" charset="0"/>
              </a:rPr>
              <a:t>The next day was rainy and dark.  Rain fell                    </a:t>
            </a:r>
            <a:r>
              <a:rPr lang="en-GB" sz="1846" dirty="0">
                <a:solidFill>
                  <a:schemeClr val="bg1"/>
                </a:solidFill>
                <a:latin typeface="Arial" pitchFamily="34" charset="0"/>
                <a:cs typeface="Arial" pitchFamily="34" charset="0"/>
              </a:rPr>
              <a:t>of the barn </a:t>
            </a:r>
            <a:r>
              <a:rPr lang="en-GB" sz="1846" dirty="0">
                <a:latin typeface="Arial" pitchFamily="34" charset="0"/>
                <a:cs typeface="Arial" pitchFamily="34" charset="0"/>
              </a:rPr>
              <a:t>and dripped steadily </a:t>
            </a:r>
            <a:r>
              <a:rPr lang="en-GB" sz="1846" dirty="0">
                <a:solidFill>
                  <a:schemeClr val="bg1"/>
                </a:solidFill>
                <a:latin typeface="Arial" pitchFamily="34" charset="0"/>
                <a:cs typeface="Arial" pitchFamily="34" charset="0"/>
              </a:rPr>
              <a:t>from the eaves</a:t>
            </a:r>
            <a:r>
              <a:rPr lang="en-GB" sz="1846" dirty="0">
                <a:latin typeface="Arial" pitchFamily="34" charset="0"/>
                <a:cs typeface="Arial" pitchFamily="34" charset="0"/>
              </a:rPr>
              <a:t>.  Rain fell </a:t>
            </a:r>
            <a:r>
              <a:rPr lang="en-GB" sz="1846" dirty="0">
                <a:solidFill>
                  <a:schemeClr val="bg1"/>
                </a:solidFill>
                <a:latin typeface="Arial" pitchFamily="34" charset="0"/>
                <a:cs typeface="Arial" pitchFamily="34" charset="0"/>
              </a:rPr>
              <a:t>in the barnyard </a:t>
            </a:r>
            <a:r>
              <a:rPr lang="en-GB" sz="1846" dirty="0">
                <a:latin typeface="Arial" pitchFamily="34" charset="0"/>
                <a:cs typeface="Arial" pitchFamily="34" charset="0"/>
              </a:rPr>
              <a:t>and ran </a:t>
            </a:r>
            <a:r>
              <a:rPr lang="en-GB" sz="1846" dirty="0">
                <a:solidFill>
                  <a:schemeClr val="bg1"/>
                </a:solidFill>
                <a:latin typeface="Arial" pitchFamily="34" charset="0"/>
                <a:cs typeface="Arial" pitchFamily="34" charset="0"/>
              </a:rPr>
              <a:t>in crooked courses </a:t>
            </a:r>
            <a:r>
              <a:rPr lang="en-GB" sz="1846" dirty="0">
                <a:latin typeface="Arial" pitchFamily="34" charset="0"/>
                <a:cs typeface="Arial" pitchFamily="34" charset="0"/>
              </a:rPr>
              <a:t>down </a:t>
            </a:r>
            <a:r>
              <a:rPr lang="en-GB" sz="1846" dirty="0">
                <a:solidFill>
                  <a:schemeClr val="bg1"/>
                </a:solidFill>
                <a:latin typeface="Arial" pitchFamily="34" charset="0"/>
                <a:cs typeface="Arial" pitchFamily="34" charset="0"/>
              </a:rPr>
              <a:t>into the lane </a:t>
            </a:r>
            <a:r>
              <a:rPr lang="en-GB" sz="1846" dirty="0">
                <a:latin typeface="Arial" pitchFamily="34" charset="0"/>
                <a:cs typeface="Arial" pitchFamily="34" charset="0"/>
              </a:rPr>
              <a:t>where thistles and pigweed grew.  Rain spattered </a:t>
            </a:r>
            <a:r>
              <a:rPr lang="en-GB" sz="1846" dirty="0">
                <a:solidFill>
                  <a:schemeClr val="bg1"/>
                </a:solidFill>
                <a:latin typeface="Arial" pitchFamily="34" charset="0"/>
                <a:cs typeface="Arial" pitchFamily="34" charset="0"/>
              </a:rPr>
              <a:t>against Mrs Zuckerman’s kitchen windows </a:t>
            </a:r>
            <a:r>
              <a:rPr lang="en-GB" sz="1846" dirty="0">
                <a:latin typeface="Arial" pitchFamily="34" charset="0"/>
                <a:cs typeface="Arial" pitchFamily="34" charset="0"/>
              </a:rPr>
              <a:t>and came gushing out </a:t>
            </a:r>
            <a:r>
              <a:rPr lang="en-GB" sz="1846" dirty="0">
                <a:solidFill>
                  <a:schemeClr val="bg1"/>
                </a:solidFill>
                <a:latin typeface="Arial" pitchFamily="34" charset="0"/>
                <a:cs typeface="Arial" pitchFamily="34" charset="0"/>
              </a:rPr>
              <a:t>of the downspouts</a:t>
            </a:r>
            <a:r>
              <a:rPr lang="en-GB" sz="1846" dirty="0">
                <a:latin typeface="Arial" pitchFamily="34" charset="0"/>
                <a:cs typeface="Arial" pitchFamily="34" charset="0"/>
              </a:rPr>
              <a:t>.  Rain fell </a:t>
            </a:r>
            <a:r>
              <a:rPr lang="en-GB" sz="1846" dirty="0">
                <a:solidFill>
                  <a:schemeClr val="bg1"/>
                </a:solidFill>
                <a:latin typeface="Arial" pitchFamily="34" charset="0"/>
                <a:cs typeface="Arial" pitchFamily="34" charset="0"/>
              </a:rPr>
              <a:t>on the backs of the sheep </a:t>
            </a:r>
            <a:r>
              <a:rPr lang="en-GB" sz="1846" dirty="0">
                <a:latin typeface="Arial" pitchFamily="34" charset="0"/>
                <a:cs typeface="Arial" pitchFamily="34" charset="0"/>
              </a:rPr>
              <a:t>as they grazed </a:t>
            </a:r>
            <a:r>
              <a:rPr lang="en-GB" sz="1846" dirty="0">
                <a:solidFill>
                  <a:schemeClr val="bg1"/>
                </a:solidFill>
                <a:latin typeface="Arial" pitchFamily="34" charset="0"/>
                <a:cs typeface="Arial" pitchFamily="34" charset="0"/>
              </a:rPr>
              <a:t>in the meadow</a:t>
            </a:r>
            <a:r>
              <a:rPr lang="en-GB" sz="1846" dirty="0">
                <a:latin typeface="Arial" pitchFamily="34" charset="0"/>
                <a:cs typeface="Arial" pitchFamily="34" charset="0"/>
              </a:rPr>
              <a:t>.  When the sheep tired of standing </a:t>
            </a:r>
            <a:r>
              <a:rPr lang="en-GB" sz="1846" dirty="0">
                <a:solidFill>
                  <a:schemeClr val="bg1"/>
                </a:solidFill>
                <a:latin typeface="Arial" pitchFamily="34" charset="0"/>
                <a:cs typeface="Arial" pitchFamily="34" charset="0"/>
              </a:rPr>
              <a:t>in the rain</a:t>
            </a:r>
            <a:r>
              <a:rPr lang="en-GB" sz="1846" dirty="0">
                <a:latin typeface="Arial" pitchFamily="34" charset="0"/>
                <a:cs typeface="Arial" pitchFamily="34" charset="0"/>
              </a:rPr>
              <a:t>, they walked slowly </a:t>
            </a:r>
            <a:r>
              <a:rPr lang="en-GB" sz="1846" dirty="0">
                <a:solidFill>
                  <a:schemeClr val="bg1"/>
                </a:solidFill>
                <a:latin typeface="Arial" pitchFamily="34" charset="0"/>
                <a:cs typeface="Arial" pitchFamily="34" charset="0"/>
              </a:rPr>
              <a:t>up the lane </a:t>
            </a:r>
            <a:r>
              <a:rPr lang="en-GB" sz="1846" dirty="0">
                <a:latin typeface="Arial" pitchFamily="34" charset="0"/>
                <a:cs typeface="Arial" pitchFamily="34" charset="0"/>
              </a:rPr>
              <a:t>and </a:t>
            </a:r>
            <a:r>
              <a:rPr lang="en-GB" sz="1846" dirty="0">
                <a:solidFill>
                  <a:schemeClr val="bg1"/>
                </a:solidFill>
                <a:latin typeface="Arial" pitchFamily="34" charset="0"/>
                <a:cs typeface="Arial" pitchFamily="34" charset="0"/>
              </a:rPr>
              <a:t>into the fold</a:t>
            </a:r>
            <a:r>
              <a:rPr lang="en-GB" sz="1846" dirty="0">
                <a:latin typeface="Arial" pitchFamily="34" charset="0"/>
                <a:cs typeface="Arial" pitchFamily="34" charset="0"/>
              </a:rPr>
              <a:t>.</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5549" y="1638109"/>
            <a:ext cx="2592288"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51520" y="6021288"/>
            <a:ext cx="8574491" cy="404854"/>
          </a:xfrm>
          <a:prstGeom prst="rect">
            <a:avLst/>
          </a:prstGeom>
          <a:noFill/>
        </p:spPr>
        <p:txBody>
          <a:bodyPr wrap="square" rtlCol="0">
            <a:spAutoFit/>
          </a:bodyPr>
          <a:lstStyle/>
          <a:p>
            <a:r>
              <a:rPr lang="en-GB" sz="2031" dirty="0"/>
              <a:t>If you were painting this scene, what would you include in your picture?</a:t>
            </a:r>
          </a:p>
        </p:txBody>
      </p:sp>
      <p:sp>
        <p:nvSpPr>
          <p:cNvPr id="8" name="Rounded Rectangle 7"/>
          <p:cNvSpPr/>
          <p:nvPr/>
        </p:nvSpPr>
        <p:spPr>
          <a:xfrm>
            <a:off x="7030045" y="66912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7223917" y="5558429"/>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432" y="133493"/>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a:t>
            </a:r>
          </a:p>
        </p:txBody>
      </p:sp>
      <p:sp>
        <p:nvSpPr>
          <p:cNvPr id="3" name="Content Placeholder 2"/>
          <p:cNvSpPr>
            <a:spLocks noGrp="1"/>
          </p:cNvSpPr>
          <p:nvPr>
            <p:ph idx="1"/>
          </p:nvPr>
        </p:nvSpPr>
        <p:spPr>
          <a:xfrm>
            <a:off x="185051" y="1638109"/>
            <a:ext cx="5982203" cy="4040459"/>
          </a:xfrm>
          <a:solidFill>
            <a:srgbClr val="EFF9FF"/>
          </a:solidFill>
          <a:ln>
            <a:solidFill>
              <a:schemeClr val="tx1"/>
            </a:solidFill>
          </a:ln>
        </p:spPr>
        <p:txBody>
          <a:bodyPr>
            <a:normAutofit/>
          </a:bodyPr>
          <a:lstStyle/>
          <a:p>
            <a:pPr marL="0" indent="0">
              <a:lnSpc>
                <a:spcPct val="150000"/>
              </a:lnSpc>
              <a:spcBef>
                <a:spcPts val="0"/>
              </a:spcBef>
              <a:buNone/>
            </a:pPr>
            <a:r>
              <a:rPr lang="en-GB" sz="1846" dirty="0">
                <a:latin typeface="Arial" pitchFamily="34" charset="0"/>
                <a:cs typeface="Arial" pitchFamily="34" charset="0"/>
              </a:rPr>
              <a:t>The next day was rainy and dark.  Rain fell on the roof of the barn and dripped steadily from the eaves.  Rain fell in the barnyard and ran in crooked courses down into the lane where thistles and pigweed grew.  Rain spattered against Mrs Zuckerman’s kitchen windows and came gushing out of the downspouts.  Rain fell on the backs of the sheep as they grazed in the meadow.  When the sheep tired of standing in the rain, they walked slowly up the lane and into the fold.</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5549" y="1638109"/>
            <a:ext cx="2592288"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51520" y="6021288"/>
            <a:ext cx="8574491" cy="404854"/>
          </a:xfrm>
          <a:prstGeom prst="rect">
            <a:avLst/>
          </a:prstGeom>
          <a:noFill/>
        </p:spPr>
        <p:txBody>
          <a:bodyPr wrap="square" rtlCol="0">
            <a:spAutoFit/>
          </a:bodyPr>
          <a:lstStyle/>
          <a:p>
            <a:r>
              <a:rPr lang="en-GB" sz="2031" dirty="0"/>
              <a:t>If you were painting this scene, what would you include in your picture?</a:t>
            </a:r>
          </a:p>
        </p:txBody>
      </p:sp>
      <p:sp>
        <p:nvSpPr>
          <p:cNvPr id="8" name="Rounded Rectangle 7"/>
          <p:cNvSpPr/>
          <p:nvPr/>
        </p:nvSpPr>
        <p:spPr>
          <a:xfrm>
            <a:off x="7030045" y="66912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7496633" y="5613882"/>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232332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989" y="291115"/>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317989" y="3086046"/>
            <a:ext cx="8344957" cy="3190508"/>
          </a:xfrm>
          <a:solidFill>
            <a:srgbClr val="EFF9FF"/>
          </a:solidFill>
          <a:ln>
            <a:solidFill>
              <a:schemeClr val="tx1"/>
            </a:solidFill>
          </a:ln>
        </p:spPr>
        <p:txBody>
          <a:bodyPr>
            <a:normAutofit/>
          </a:bodyPr>
          <a:lstStyle/>
          <a:p>
            <a:pPr marL="0" indent="0">
              <a:lnSpc>
                <a:spcPct val="150000"/>
              </a:lnSpc>
              <a:spcBef>
                <a:spcPts val="0"/>
              </a:spcBef>
              <a:buNone/>
            </a:pPr>
            <a:r>
              <a:rPr lang="en-GB" sz="1846" dirty="0">
                <a:latin typeface="+mj-lt"/>
                <a:cs typeface="Arial" pitchFamily="34" charset="0"/>
              </a:rPr>
              <a:t>The next day was rainy and dark.  Rain fell </a:t>
            </a:r>
            <a:r>
              <a:rPr lang="en-GB" sz="1846" b="1" u="sng" dirty="0">
                <a:solidFill>
                  <a:srgbClr val="7030A0"/>
                </a:solidFill>
                <a:latin typeface="+mj-lt"/>
                <a:cs typeface="Arial" pitchFamily="34" charset="0"/>
              </a:rPr>
              <a:t>on</a:t>
            </a:r>
            <a:r>
              <a:rPr lang="en-GB" sz="1846" u="sng" dirty="0">
                <a:solidFill>
                  <a:srgbClr val="7030A0"/>
                </a:solidFill>
                <a:latin typeface="+mj-lt"/>
                <a:cs typeface="Arial" pitchFamily="34" charset="0"/>
              </a:rPr>
              <a:t> </a:t>
            </a:r>
            <a:r>
              <a:rPr lang="en-GB" sz="1846" u="sng" dirty="0">
                <a:solidFill>
                  <a:srgbClr val="0070C0"/>
                </a:solidFill>
                <a:latin typeface="+mj-lt"/>
                <a:cs typeface="Arial" pitchFamily="34" charset="0"/>
              </a:rPr>
              <a:t>the roof of the barn</a:t>
            </a:r>
            <a:r>
              <a:rPr lang="en-GB" sz="1846" dirty="0">
                <a:solidFill>
                  <a:srgbClr val="0070C0"/>
                </a:solidFill>
                <a:latin typeface="+mj-lt"/>
                <a:cs typeface="Arial" pitchFamily="34" charset="0"/>
              </a:rPr>
              <a:t> </a:t>
            </a:r>
            <a:r>
              <a:rPr lang="en-GB" sz="1846" dirty="0">
                <a:latin typeface="+mj-lt"/>
                <a:cs typeface="Arial" pitchFamily="34" charset="0"/>
              </a:rPr>
              <a:t>and dripped steadily </a:t>
            </a:r>
            <a:r>
              <a:rPr lang="en-GB" sz="1846" b="1" u="sng" dirty="0">
                <a:solidFill>
                  <a:srgbClr val="7030A0"/>
                </a:solidFill>
                <a:latin typeface="+mj-lt"/>
                <a:cs typeface="Arial" pitchFamily="34" charset="0"/>
              </a:rPr>
              <a:t>from</a:t>
            </a:r>
            <a:r>
              <a:rPr lang="en-GB" sz="1846" u="sng" dirty="0">
                <a:solidFill>
                  <a:srgbClr val="7030A0"/>
                </a:solidFill>
                <a:latin typeface="+mj-lt"/>
                <a:cs typeface="Arial" pitchFamily="34" charset="0"/>
              </a:rPr>
              <a:t> </a:t>
            </a:r>
            <a:r>
              <a:rPr lang="en-GB" sz="1846" u="sng" dirty="0">
                <a:solidFill>
                  <a:srgbClr val="0070C0"/>
                </a:solidFill>
                <a:latin typeface="+mj-lt"/>
                <a:cs typeface="Arial" pitchFamily="34" charset="0"/>
              </a:rPr>
              <a:t>the eaves</a:t>
            </a:r>
            <a:r>
              <a:rPr lang="en-GB" sz="1846" dirty="0">
                <a:latin typeface="+mj-lt"/>
                <a:cs typeface="Arial" pitchFamily="34" charset="0"/>
              </a:rPr>
              <a:t>.  Rain fell </a:t>
            </a:r>
            <a:r>
              <a:rPr lang="en-GB" sz="1846" b="1" u="sng" dirty="0">
                <a:solidFill>
                  <a:srgbClr val="7030A0"/>
                </a:solidFill>
                <a:latin typeface="+mj-lt"/>
                <a:cs typeface="Arial" pitchFamily="34" charset="0"/>
              </a:rPr>
              <a:t>in</a:t>
            </a:r>
            <a:r>
              <a:rPr lang="en-GB" sz="1846" u="sng" dirty="0">
                <a:solidFill>
                  <a:srgbClr val="0070C0"/>
                </a:solidFill>
                <a:latin typeface="+mj-lt"/>
                <a:cs typeface="Arial" pitchFamily="34" charset="0"/>
              </a:rPr>
              <a:t> the barnyard </a:t>
            </a:r>
            <a:r>
              <a:rPr lang="en-GB" sz="1846" dirty="0">
                <a:latin typeface="+mj-lt"/>
                <a:cs typeface="Arial" pitchFamily="34" charset="0"/>
              </a:rPr>
              <a:t>and ran </a:t>
            </a:r>
            <a:r>
              <a:rPr lang="en-GB" sz="1846" b="1" u="sng" dirty="0">
                <a:solidFill>
                  <a:srgbClr val="7030A0"/>
                </a:solidFill>
                <a:latin typeface="+mj-lt"/>
                <a:cs typeface="Arial" pitchFamily="34" charset="0"/>
              </a:rPr>
              <a:t>in</a:t>
            </a:r>
            <a:r>
              <a:rPr lang="en-GB" sz="1846" u="sng" dirty="0">
                <a:solidFill>
                  <a:srgbClr val="7030A0"/>
                </a:solidFill>
                <a:latin typeface="+mj-lt"/>
                <a:cs typeface="Arial" pitchFamily="34" charset="0"/>
              </a:rPr>
              <a:t> </a:t>
            </a:r>
            <a:r>
              <a:rPr lang="en-GB" sz="1846" u="sng" dirty="0">
                <a:solidFill>
                  <a:srgbClr val="0070C0"/>
                </a:solidFill>
                <a:latin typeface="+mj-lt"/>
                <a:cs typeface="Arial" pitchFamily="34" charset="0"/>
              </a:rPr>
              <a:t>crooked courses</a:t>
            </a:r>
            <a:r>
              <a:rPr lang="en-GB" sz="1846" dirty="0">
                <a:solidFill>
                  <a:srgbClr val="0070C0"/>
                </a:solidFill>
                <a:latin typeface="+mj-lt"/>
                <a:cs typeface="Arial" pitchFamily="34" charset="0"/>
              </a:rPr>
              <a:t> </a:t>
            </a:r>
            <a:r>
              <a:rPr lang="en-GB" sz="1846" dirty="0">
                <a:latin typeface="+mj-lt"/>
                <a:cs typeface="Arial" pitchFamily="34" charset="0"/>
              </a:rPr>
              <a:t>down</a:t>
            </a:r>
            <a:r>
              <a:rPr lang="en-GB" sz="1846" b="1" dirty="0">
                <a:latin typeface="+mj-lt"/>
                <a:cs typeface="Arial" pitchFamily="34" charset="0"/>
              </a:rPr>
              <a:t> </a:t>
            </a:r>
            <a:r>
              <a:rPr lang="en-GB" sz="1846" b="1" u="sng" dirty="0">
                <a:solidFill>
                  <a:srgbClr val="7030A0"/>
                </a:solidFill>
                <a:latin typeface="+mj-lt"/>
                <a:cs typeface="Arial" pitchFamily="34" charset="0"/>
              </a:rPr>
              <a:t>into</a:t>
            </a:r>
            <a:r>
              <a:rPr lang="en-GB" sz="1846" b="1" u="sng" dirty="0">
                <a:solidFill>
                  <a:srgbClr val="0070C0"/>
                </a:solidFill>
                <a:latin typeface="+mj-lt"/>
                <a:cs typeface="Arial" pitchFamily="34" charset="0"/>
              </a:rPr>
              <a:t> </a:t>
            </a:r>
            <a:r>
              <a:rPr lang="en-GB" sz="1846" u="sng" dirty="0">
                <a:solidFill>
                  <a:srgbClr val="0070C0"/>
                </a:solidFill>
                <a:latin typeface="+mj-lt"/>
                <a:cs typeface="Arial" pitchFamily="34" charset="0"/>
              </a:rPr>
              <a:t>the lane</a:t>
            </a:r>
            <a:r>
              <a:rPr lang="en-GB" sz="1846" dirty="0">
                <a:solidFill>
                  <a:srgbClr val="0070C0"/>
                </a:solidFill>
                <a:latin typeface="+mj-lt"/>
                <a:cs typeface="Arial" pitchFamily="34" charset="0"/>
              </a:rPr>
              <a:t> </a:t>
            </a:r>
            <a:r>
              <a:rPr lang="en-GB" sz="1846" dirty="0">
                <a:latin typeface="+mj-lt"/>
                <a:cs typeface="Arial" pitchFamily="34" charset="0"/>
              </a:rPr>
              <a:t>where thistles and pigweed grew.  Rain spattered </a:t>
            </a:r>
            <a:r>
              <a:rPr lang="en-GB" sz="1846" u="sng" dirty="0">
                <a:solidFill>
                  <a:srgbClr val="7030A0"/>
                </a:solidFill>
                <a:latin typeface="+mj-lt"/>
                <a:cs typeface="Arial" pitchFamily="34" charset="0"/>
              </a:rPr>
              <a:t>against </a:t>
            </a:r>
            <a:r>
              <a:rPr lang="en-GB" sz="1846" u="sng" dirty="0">
                <a:solidFill>
                  <a:srgbClr val="0070C0"/>
                </a:solidFill>
                <a:latin typeface="+mj-lt"/>
                <a:cs typeface="Arial" pitchFamily="34" charset="0"/>
              </a:rPr>
              <a:t>Mrs Zuckerman’s kitchen windows</a:t>
            </a:r>
            <a:r>
              <a:rPr lang="en-GB" sz="1846" dirty="0">
                <a:solidFill>
                  <a:srgbClr val="0070C0"/>
                </a:solidFill>
                <a:latin typeface="+mj-lt"/>
                <a:cs typeface="Arial" pitchFamily="34" charset="0"/>
              </a:rPr>
              <a:t> </a:t>
            </a:r>
            <a:r>
              <a:rPr lang="en-GB" sz="1846" dirty="0">
                <a:latin typeface="+mj-lt"/>
                <a:cs typeface="Arial" pitchFamily="34" charset="0"/>
              </a:rPr>
              <a:t>and came gushing </a:t>
            </a:r>
            <a:r>
              <a:rPr lang="en-GB" sz="1846" b="1" u="sng" dirty="0">
                <a:solidFill>
                  <a:srgbClr val="7030A0"/>
                </a:solidFill>
                <a:latin typeface="+mj-lt"/>
                <a:cs typeface="Arial" pitchFamily="34" charset="0"/>
              </a:rPr>
              <a:t>out of </a:t>
            </a:r>
            <a:r>
              <a:rPr lang="en-GB" sz="1846" u="sng" dirty="0">
                <a:solidFill>
                  <a:srgbClr val="0070C0"/>
                </a:solidFill>
                <a:latin typeface="+mj-lt"/>
                <a:cs typeface="Arial" pitchFamily="34" charset="0"/>
              </a:rPr>
              <a:t>the downspouts</a:t>
            </a:r>
            <a:r>
              <a:rPr lang="en-GB" sz="1846" dirty="0">
                <a:latin typeface="+mj-lt"/>
                <a:cs typeface="Arial" pitchFamily="34" charset="0"/>
              </a:rPr>
              <a:t>.  Rain fell </a:t>
            </a:r>
            <a:r>
              <a:rPr lang="en-GB" sz="1846" b="1" u="sng" dirty="0">
                <a:solidFill>
                  <a:srgbClr val="7030A0"/>
                </a:solidFill>
                <a:latin typeface="+mj-lt"/>
                <a:cs typeface="Arial" pitchFamily="34" charset="0"/>
              </a:rPr>
              <a:t>on </a:t>
            </a:r>
            <a:r>
              <a:rPr lang="en-GB" sz="1846" u="sng" dirty="0">
                <a:solidFill>
                  <a:srgbClr val="0070C0"/>
                </a:solidFill>
                <a:latin typeface="+mj-lt"/>
                <a:cs typeface="Arial" pitchFamily="34" charset="0"/>
              </a:rPr>
              <a:t>the backs of the sheep</a:t>
            </a:r>
            <a:r>
              <a:rPr lang="en-GB" sz="1846" dirty="0">
                <a:solidFill>
                  <a:srgbClr val="0070C0"/>
                </a:solidFill>
                <a:latin typeface="+mj-lt"/>
                <a:cs typeface="Arial" pitchFamily="34" charset="0"/>
              </a:rPr>
              <a:t> </a:t>
            </a:r>
            <a:r>
              <a:rPr lang="en-GB" sz="1846" dirty="0">
                <a:latin typeface="+mj-lt"/>
                <a:cs typeface="Arial" pitchFamily="34" charset="0"/>
              </a:rPr>
              <a:t>as they grazed </a:t>
            </a:r>
            <a:r>
              <a:rPr lang="en-GB" sz="1846" b="1" u="sng" dirty="0">
                <a:solidFill>
                  <a:srgbClr val="7030A0"/>
                </a:solidFill>
                <a:latin typeface="+mj-lt"/>
                <a:cs typeface="Arial" pitchFamily="34" charset="0"/>
              </a:rPr>
              <a:t>in</a:t>
            </a:r>
            <a:r>
              <a:rPr lang="en-GB" sz="1846" u="sng" dirty="0">
                <a:solidFill>
                  <a:srgbClr val="7030A0"/>
                </a:solidFill>
                <a:latin typeface="+mj-lt"/>
                <a:cs typeface="Arial" pitchFamily="34" charset="0"/>
              </a:rPr>
              <a:t> </a:t>
            </a:r>
            <a:r>
              <a:rPr lang="en-GB" sz="1846" u="sng" dirty="0">
                <a:solidFill>
                  <a:srgbClr val="0070C0"/>
                </a:solidFill>
                <a:latin typeface="+mj-lt"/>
                <a:cs typeface="Arial" pitchFamily="34" charset="0"/>
              </a:rPr>
              <a:t>the meadow</a:t>
            </a:r>
            <a:r>
              <a:rPr lang="en-GB" sz="1846" dirty="0">
                <a:latin typeface="+mj-lt"/>
                <a:cs typeface="Arial" pitchFamily="34" charset="0"/>
              </a:rPr>
              <a:t>.  When the sheep tired of standing </a:t>
            </a:r>
            <a:r>
              <a:rPr lang="en-GB" sz="1846" b="1" u="sng" dirty="0">
                <a:solidFill>
                  <a:srgbClr val="7030A0"/>
                </a:solidFill>
                <a:latin typeface="+mj-lt"/>
                <a:cs typeface="Arial" pitchFamily="34" charset="0"/>
              </a:rPr>
              <a:t>in</a:t>
            </a:r>
            <a:r>
              <a:rPr lang="en-GB" sz="1846" u="sng" dirty="0">
                <a:solidFill>
                  <a:srgbClr val="0070C0"/>
                </a:solidFill>
                <a:latin typeface="+mj-lt"/>
                <a:cs typeface="Arial" pitchFamily="34" charset="0"/>
              </a:rPr>
              <a:t> the rain</a:t>
            </a:r>
            <a:r>
              <a:rPr lang="en-GB" sz="1846" dirty="0">
                <a:latin typeface="+mj-lt"/>
                <a:cs typeface="Arial" pitchFamily="34" charset="0"/>
              </a:rPr>
              <a:t>, they walked slowly </a:t>
            </a:r>
            <a:r>
              <a:rPr lang="en-GB" sz="1846" b="1" u="sng" dirty="0">
                <a:solidFill>
                  <a:srgbClr val="7030A0"/>
                </a:solidFill>
                <a:latin typeface="+mj-lt"/>
                <a:cs typeface="Arial" pitchFamily="34" charset="0"/>
              </a:rPr>
              <a:t>up</a:t>
            </a:r>
            <a:r>
              <a:rPr lang="en-GB" sz="1846" u="sng" dirty="0">
                <a:solidFill>
                  <a:srgbClr val="0070C0"/>
                </a:solidFill>
                <a:latin typeface="+mj-lt"/>
                <a:cs typeface="Arial" pitchFamily="34" charset="0"/>
              </a:rPr>
              <a:t> the lane </a:t>
            </a:r>
            <a:r>
              <a:rPr lang="en-GB" sz="1846" dirty="0">
                <a:latin typeface="+mj-lt"/>
                <a:cs typeface="Arial" pitchFamily="34" charset="0"/>
              </a:rPr>
              <a:t>and </a:t>
            </a:r>
            <a:r>
              <a:rPr lang="en-GB" sz="1846" b="1" u="sng" dirty="0">
                <a:solidFill>
                  <a:srgbClr val="7030A0"/>
                </a:solidFill>
                <a:latin typeface="+mj-lt"/>
                <a:cs typeface="Arial" pitchFamily="34" charset="0"/>
              </a:rPr>
              <a:t>into</a:t>
            </a:r>
            <a:r>
              <a:rPr lang="en-GB" sz="1846" b="1" u="sng" dirty="0">
                <a:solidFill>
                  <a:srgbClr val="0070C0"/>
                </a:solidFill>
                <a:latin typeface="+mj-lt"/>
                <a:cs typeface="Arial" pitchFamily="34" charset="0"/>
              </a:rPr>
              <a:t> </a:t>
            </a:r>
            <a:r>
              <a:rPr lang="en-GB" sz="1846" u="sng" dirty="0">
                <a:solidFill>
                  <a:srgbClr val="0070C0"/>
                </a:solidFill>
                <a:latin typeface="+mj-lt"/>
                <a:cs typeface="Arial" pitchFamily="34" charset="0"/>
              </a:rPr>
              <a:t>the fold.</a:t>
            </a:r>
            <a:endParaRPr lang="en-GB" sz="1846" dirty="0">
              <a:latin typeface="+mj-lt"/>
            </a:endParaRPr>
          </a:p>
          <a:p>
            <a:pPr marL="0" indent="0">
              <a:buNone/>
            </a:pPr>
            <a:endParaRPr lang="en-GB" sz="1846" dirty="0">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9570" y="435487"/>
            <a:ext cx="1381542" cy="212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14034" y="1605495"/>
            <a:ext cx="6779830" cy="774058"/>
          </a:xfrm>
          <a:prstGeom prst="rect">
            <a:avLst/>
          </a:prstGeom>
          <a:noFill/>
        </p:spPr>
        <p:txBody>
          <a:bodyPr wrap="square" rtlCol="0">
            <a:spAutoFit/>
          </a:bodyPr>
          <a:lstStyle/>
          <a:p>
            <a:pPr algn="ctr"/>
            <a:r>
              <a:rPr lang="en-GB" sz="2215" dirty="0">
                <a:solidFill>
                  <a:schemeClr val="accent1">
                    <a:lumMod val="50000"/>
                  </a:schemeClr>
                </a:solidFill>
                <a:latin typeface="Arial" pitchFamily="34" charset="0"/>
                <a:cs typeface="Arial" pitchFamily="34" charset="0"/>
              </a:rPr>
              <a:t>Prepositional phrases can be used in a narrative to create precise visual description of a setting.</a:t>
            </a:r>
          </a:p>
        </p:txBody>
      </p:sp>
      <p:sp>
        <p:nvSpPr>
          <p:cNvPr id="6" name="Rounded Rectangle 5"/>
          <p:cNvSpPr/>
          <p:nvPr/>
        </p:nvSpPr>
        <p:spPr>
          <a:xfrm>
            <a:off x="6480251" y="2379553"/>
            <a:ext cx="813613" cy="46528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7" name="Rounded Rectangle 6"/>
          <p:cNvSpPr/>
          <p:nvPr/>
        </p:nvSpPr>
        <p:spPr>
          <a:xfrm>
            <a:off x="1835696" y="6095363"/>
            <a:ext cx="1284663" cy="42240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Tree>
    <p:extLst>
      <p:ext uri="{BB962C8B-B14F-4D97-AF65-F5344CB8AC3E}">
        <p14:creationId xmlns:p14="http://schemas.microsoft.com/office/powerpoint/2010/main" val="91397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you can </a:t>
            </a:r>
            <a:r>
              <a:rPr lang="en-GB" sz="1800" dirty="0">
                <a:solidFill>
                  <a:srgbClr val="FF0000"/>
                </a:solidFill>
              </a:rPr>
              <a:t>help your reader visualise the setting of a particular scene or moment. </a:t>
            </a:r>
            <a:r>
              <a:rPr lang="en-GB" sz="1800" dirty="0"/>
              <a:t>You might use prepositional phrases to show where things are placed.</a:t>
            </a:r>
          </a:p>
          <a:p>
            <a:pPr marL="0" indent="0">
              <a:lnSpc>
                <a:spcPts val="2800"/>
              </a:lnSpc>
              <a:spcBef>
                <a:spcPts val="0"/>
              </a:spcBef>
              <a:buNone/>
            </a:pPr>
            <a:endParaRPr lang="en-GB" sz="1800" dirty="0"/>
          </a:p>
          <a:p>
            <a:pPr marL="0" indent="0">
              <a:lnSpc>
                <a:spcPts val="2800"/>
              </a:lnSpc>
              <a:spcBef>
                <a:spcPts val="0"/>
              </a:spcBef>
              <a:buNone/>
            </a:pPr>
            <a:r>
              <a:rPr lang="en-GB" sz="1800" dirty="0"/>
              <a:t>Choose your prepositional phrases carefully!</a:t>
            </a:r>
          </a:p>
          <a:p>
            <a:pPr marL="59357" indent="0">
              <a:lnSpc>
                <a:spcPts val="2400"/>
              </a:lnSpc>
              <a:spcBef>
                <a:spcPts val="0"/>
              </a:spcBef>
              <a:spcAft>
                <a:spcPts val="554"/>
              </a:spcAft>
              <a:buClrTx/>
              <a:buSzPct val="80000"/>
              <a:buNone/>
            </a:pPr>
            <a:endParaRPr lang="en-GB" sz="1800" u="sng"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2657</TotalTime>
  <Words>883</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Times New Roman</vt:lpstr>
      <vt:lpstr>Wingdings</vt:lpstr>
      <vt:lpstr>Pixel</vt:lpstr>
      <vt:lpstr>PowerPoint Presentation</vt:lpstr>
      <vt:lpstr>LEAD Principles</vt:lpstr>
      <vt:lpstr>Noticing Patterns in a Text </vt:lpstr>
      <vt:lpstr>Noticing Patterns </vt:lpstr>
      <vt:lpstr>Noticing Patterns in a Text </vt:lpstr>
      <vt:lpstr>Verbalising the Grammar-Writing 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Tanner, Jane</cp:lastModifiedBy>
  <cp:revision>344</cp:revision>
  <cp:lastPrinted>2016-04-04T06:59:35Z</cp:lastPrinted>
  <dcterms:created xsi:type="dcterms:W3CDTF">2006-06-23T08:27:44Z</dcterms:created>
  <dcterms:modified xsi:type="dcterms:W3CDTF">2020-01-21T10:16:34Z</dcterms:modified>
</cp:coreProperties>
</file>