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60" r:id="rId5"/>
    <p:sldId id="261" r:id="rId6"/>
    <p:sldId id="268" r:id="rId7"/>
    <p:sldId id="266" r:id="rId8"/>
    <p:sldId id="262" r:id="rId9"/>
    <p:sldId id="267"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7" d="100"/>
          <a:sy n="57" d="100"/>
        </p:scale>
        <p:origin x="-1061" y="211"/>
      </p:cViewPr>
      <p:guideLst>
        <p:guide orient="horz" pos="2160"/>
        <p:guide pos="2880"/>
      </p:guideLst>
    </p:cSldViewPr>
  </p:slideViewPr>
  <p:notesTextViewPr>
    <p:cViewPr>
      <p:scale>
        <a:sx n="100" d="100"/>
        <a:sy n="100" d="100"/>
      </p:scale>
      <p:origin x="0" y="254"/>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841CECF-4D27-451C-9241-B0FF4B4E3330}" type="datetimeFigureOut">
              <a:rPr lang="en-GB" smtClean="0"/>
              <a:pPr/>
              <a:t>24/04/2017</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4D265D9-0425-48EB-A9C3-8B051054D6FF}" type="slidenum">
              <a:rPr lang="en-GB" smtClean="0"/>
              <a:pPr/>
              <a:t>‹#›</a:t>
            </a:fld>
            <a:endParaRPr lang="en-GB"/>
          </a:p>
        </p:txBody>
      </p:sp>
    </p:spTree>
    <p:extLst>
      <p:ext uri="{BB962C8B-B14F-4D97-AF65-F5344CB8AC3E}">
        <p14:creationId xmlns:p14="http://schemas.microsoft.com/office/powerpoint/2010/main" val="1470571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The students’ comments on these slides illustrate</a:t>
            </a:r>
            <a:r>
              <a:rPr lang="en-GB" baseline="0" dirty="0" smtClean="0"/>
              <a:t> common confusions that we have found when interviewing students as part of research projects spanning from Year 4 to Year 9. The PowerPoint ‘Sentence Types: Teacher Information’ provides more detail and support for teachers’ understanding of sentence construction.</a:t>
            </a:r>
            <a:endParaRPr lang="en-GB" dirty="0"/>
          </a:p>
        </p:txBody>
      </p:sp>
      <p:sp>
        <p:nvSpPr>
          <p:cNvPr id="4" name="Slide Number Placeholder 3"/>
          <p:cNvSpPr>
            <a:spLocks noGrp="1"/>
          </p:cNvSpPr>
          <p:nvPr>
            <p:ph type="sldNum" sz="quarter" idx="10"/>
          </p:nvPr>
        </p:nvSpPr>
        <p:spPr/>
        <p:txBody>
          <a:bodyPr/>
          <a:lstStyle/>
          <a:p>
            <a:fld id="{C4D265D9-0425-48EB-A9C3-8B051054D6FF}" type="slidenum">
              <a:rPr lang="en-GB" smtClean="0"/>
              <a:pPr/>
              <a:t>1</a:t>
            </a:fld>
            <a:endParaRPr lang="en-GB"/>
          </a:p>
        </p:txBody>
      </p:sp>
    </p:spTree>
    <p:extLst>
      <p:ext uri="{BB962C8B-B14F-4D97-AF65-F5344CB8AC3E}">
        <p14:creationId xmlns:p14="http://schemas.microsoft.com/office/powerpoint/2010/main" val="4634557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baseline="0" dirty="0" smtClean="0"/>
          </a:p>
        </p:txBody>
      </p:sp>
      <p:sp>
        <p:nvSpPr>
          <p:cNvPr id="4" name="Slide Number Placeholder 3"/>
          <p:cNvSpPr>
            <a:spLocks noGrp="1"/>
          </p:cNvSpPr>
          <p:nvPr>
            <p:ph type="sldNum" sz="quarter" idx="10"/>
          </p:nvPr>
        </p:nvSpPr>
        <p:spPr/>
        <p:txBody>
          <a:bodyPr/>
          <a:lstStyle/>
          <a:p>
            <a:fld id="{C4D265D9-0425-48EB-A9C3-8B051054D6FF}" type="slidenum">
              <a:rPr lang="en-GB" smtClean="0"/>
              <a:pPr/>
              <a:t>4</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D265D9-0425-48EB-A9C3-8B051054D6FF}" type="slidenum">
              <a:rPr lang="en-GB" smtClean="0"/>
              <a:pPr/>
              <a:t>8</a:t>
            </a:fld>
            <a:endParaRPr lang="en-GB"/>
          </a:p>
        </p:txBody>
      </p:sp>
    </p:spTree>
    <p:extLst>
      <p:ext uri="{BB962C8B-B14F-4D97-AF65-F5344CB8AC3E}">
        <p14:creationId xmlns:p14="http://schemas.microsoft.com/office/powerpoint/2010/main" val="23274212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4D265D9-0425-48EB-A9C3-8B051054D6FF}" type="slidenum">
              <a:rPr lang="en-GB" smtClean="0"/>
              <a:pPr/>
              <a:t>9</a:t>
            </a:fld>
            <a:endParaRPr lang="en-GB"/>
          </a:p>
        </p:txBody>
      </p:sp>
    </p:spTree>
    <p:extLst>
      <p:ext uri="{BB962C8B-B14F-4D97-AF65-F5344CB8AC3E}">
        <p14:creationId xmlns:p14="http://schemas.microsoft.com/office/powerpoint/2010/main" val="2817191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A2F799F-4BB3-44F3-BB8E-6CBEBA24A8EC}" type="datetimeFigureOut">
              <a:rPr lang="en-GB" smtClean="0"/>
              <a:pPr/>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FD75D1-B0B6-497E-BD93-52ED5F6C358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F799F-4BB3-44F3-BB8E-6CBEBA24A8EC}" type="datetimeFigureOut">
              <a:rPr lang="en-GB" smtClean="0"/>
              <a:pPr/>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FD75D1-B0B6-497E-BD93-52ED5F6C35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F799F-4BB3-44F3-BB8E-6CBEBA24A8EC}" type="datetimeFigureOut">
              <a:rPr lang="en-GB" smtClean="0"/>
              <a:pPr/>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FD75D1-B0B6-497E-BD93-52ED5F6C3584}"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F799F-4BB3-44F3-BB8E-6CBEBA24A8EC}" type="datetimeFigureOut">
              <a:rPr lang="en-GB" smtClean="0"/>
              <a:pPr/>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FD75D1-B0B6-497E-BD93-52ED5F6C3584}"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2F799F-4BB3-44F3-BB8E-6CBEBA24A8EC}" type="datetimeFigureOut">
              <a:rPr lang="en-GB" smtClean="0"/>
              <a:pPr/>
              <a:t>24/04/2017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F8FD75D1-B0B6-497E-BD93-52ED5F6C35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2F799F-4BB3-44F3-BB8E-6CBEBA24A8EC}" type="datetimeFigureOut">
              <a:rPr lang="en-GB" smtClean="0"/>
              <a:pPr/>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FD75D1-B0B6-497E-BD93-52ED5F6C35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2F799F-4BB3-44F3-BB8E-6CBEBA24A8EC}" type="datetimeFigureOut">
              <a:rPr lang="en-GB" smtClean="0"/>
              <a:pPr/>
              <a:t>24/04/2017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F8FD75D1-B0B6-497E-BD93-52ED5F6C35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2F799F-4BB3-44F3-BB8E-6CBEBA24A8EC}" type="datetimeFigureOut">
              <a:rPr lang="en-GB" smtClean="0"/>
              <a:pPr/>
              <a:t>24/04/2017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F8FD75D1-B0B6-497E-BD93-52ED5F6C35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F799F-4BB3-44F3-BB8E-6CBEBA24A8EC}" type="datetimeFigureOut">
              <a:rPr lang="en-GB" smtClean="0"/>
              <a:pPr/>
              <a:t>24/04/2017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F8FD75D1-B0B6-497E-BD93-52ED5F6C35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F799F-4BB3-44F3-BB8E-6CBEBA24A8EC}" type="datetimeFigureOut">
              <a:rPr lang="en-GB" smtClean="0"/>
              <a:pPr/>
              <a:t>24/04/2017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F8FD75D1-B0B6-497E-BD93-52ED5F6C3584}" type="slidenum">
              <a:rPr lang="en-GB" smtClean="0"/>
              <a:pPr/>
              <a:t>‹#›</a:t>
            </a:fld>
            <a:endParaRPr lang="en-GB"/>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8A2F799F-4BB3-44F3-BB8E-6CBEBA24A8EC}" type="datetimeFigureOut">
              <a:rPr lang="en-GB" smtClean="0"/>
              <a:pPr/>
              <a:t>24/04/2017</a:t>
            </a:fld>
            <a:endParaRPr lang="en-GB"/>
          </a:p>
        </p:txBody>
      </p:sp>
      <p:sp>
        <p:nvSpPr>
          <p:cNvPr id="9" name="Slide Number Placeholder 8"/>
          <p:cNvSpPr>
            <a:spLocks noGrp="1"/>
          </p:cNvSpPr>
          <p:nvPr>
            <p:ph type="sldNum" sz="quarter" idx="11"/>
          </p:nvPr>
        </p:nvSpPr>
        <p:spPr/>
        <p:txBody>
          <a:bodyPr/>
          <a:lstStyle/>
          <a:p>
            <a:fld id="{F8FD75D1-B0B6-497E-BD93-52ED5F6C3584}" type="slidenum">
              <a:rPr lang="en-GB" smtClean="0"/>
              <a:pPr/>
              <a:t>‹#›</a:t>
            </a:fld>
            <a:endParaRPr lang="en-GB"/>
          </a:p>
        </p:txBody>
      </p:sp>
      <p:sp>
        <p:nvSpPr>
          <p:cNvPr id="10" name="Footer Placeholder 9"/>
          <p:cNvSpPr>
            <a:spLocks noGrp="1"/>
          </p:cNvSpPr>
          <p:nvPr>
            <p:ph type="ftr" sz="quarter" idx="12"/>
          </p:nvPr>
        </p:nvSpPr>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8FD75D1-B0B6-497E-BD93-52ED5F6C3584}" type="slidenum">
              <a:rPr lang="en-GB" smtClean="0"/>
              <a:pPr/>
              <a:t>‹#›</a:t>
            </a:fld>
            <a:endParaRPr lang="en-GB"/>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GB"/>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8A2F799F-4BB3-44F3-BB8E-6CBEBA24A8EC}" type="datetimeFigureOut">
              <a:rPr lang="en-GB" smtClean="0"/>
              <a:pPr/>
              <a:t>24/04/2017</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Sentence types</a:t>
            </a:r>
            <a:endParaRPr lang="en-GB" dirty="0"/>
          </a:p>
        </p:txBody>
      </p:sp>
      <p:sp>
        <p:nvSpPr>
          <p:cNvPr id="3" name="Subtitle 2"/>
          <p:cNvSpPr>
            <a:spLocks noGrp="1"/>
          </p:cNvSpPr>
          <p:nvPr>
            <p:ph type="subTitle" idx="1"/>
          </p:nvPr>
        </p:nvSpPr>
        <p:spPr/>
        <p:txBody>
          <a:bodyPr/>
          <a:lstStyle/>
          <a:p>
            <a:r>
              <a:rPr lang="en-GB" dirty="0" smtClean="0"/>
              <a:t>Students’ typical confusions and some teaching implications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Defining sentence types</a:t>
            </a:r>
            <a:endParaRPr lang="en-GB" dirty="0"/>
          </a:p>
        </p:txBody>
      </p:sp>
      <p:sp>
        <p:nvSpPr>
          <p:cNvPr id="3" name="Content Placeholder 2"/>
          <p:cNvSpPr>
            <a:spLocks noGrp="1"/>
          </p:cNvSpPr>
          <p:nvPr>
            <p:ph idx="1"/>
          </p:nvPr>
        </p:nvSpPr>
        <p:spPr/>
        <p:txBody>
          <a:bodyPr>
            <a:normAutofit lnSpcReduction="10000"/>
          </a:bodyPr>
          <a:lstStyle/>
          <a:p>
            <a:pPr lvl="0"/>
            <a:r>
              <a:rPr lang="en-GB" i="1" dirty="0" smtClean="0"/>
              <a:t>‘Then </a:t>
            </a:r>
            <a:r>
              <a:rPr lang="en-GB" i="1" dirty="0"/>
              <a:t>they all became friends and had a party </a:t>
            </a:r>
            <a:r>
              <a:rPr lang="en-GB" i="1" dirty="0" smtClean="0"/>
              <a:t>together ‘ is a </a:t>
            </a:r>
            <a:r>
              <a:rPr lang="en-GB" i="1" dirty="0"/>
              <a:t>simple sentence...it’s like simple; it’s really easy to </a:t>
            </a:r>
            <a:r>
              <a:rPr lang="en-GB" i="1" dirty="0" smtClean="0"/>
              <a:t>read; it’s really easy to like describe it.</a:t>
            </a:r>
          </a:p>
          <a:p>
            <a:r>
              <a:rPr lang="en-GB" i="1" dirty="0"/>
              <a:t>A simple sentence is like a short and straight away sentence, a complex sentence is like with more detail but still a bit short with little </a:t>
            </a:r>
            <a:r>
              <a:rPr lang="en-GB" i="1" dirty="0" smtClean="0"/>
              <a:t>detail, </a:t>
            </a:r>
            <a:r>
              <a:rPr lang="en-GB" i="1" dirty="0"/>
              <a:t>and compound is where you have long sentences and a lot of </a:t>
            </a:r>
            <a:r>
              <a:rPr lang="en-GB" i="1" dirty="0" smtClean="0"/>
              <a:t>description.</a:t>
            </a:r>
          </a:p>
          <a:p>
            <a:r>
              <a:rPr lang="en-GB" i="1" dirty="0" smtClean="0"/>
              <a:t>That’s </a:t>
            </a:r>
            <a:r>
              <a:rPr lang="en-GB" i="1" dirty="0"/>
              <a:t>a complex because it’s got more than one thing happening.</a:t>
            </a:r>
          </a:p>
          <a:p>
            <a:pPr marL="114300" indent="0">
              <a:buNone/>
            </a:pPr>
            <a:endParaRPr lang="en-GB" i="1" dirty="0"/>
          </a:p>
          <a:p>
            <a:r>
              <a:rPr lang="en-GB" dirty="0" smtClean="0"/>
              <a:t>Many students are confused by the terms ‘simple’, ‘compound’ and ‘complex’ and give </a:t>
            </a:r>
            <a:r>
              <a:rPr lang="en-GB" dirty="0"/>
              <a:t>s</a:t>
            </a:r>
            <a:r>
              <a:rPr lang="en-GB" dirty="0" smtClean="0"/>
              <a:t>emantic definitions rather than grammatical definitions, such as understanding that a simple sentence has one clause containing a finite verb. </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Simple sentences </a:t>
            </a:r>
            <a:endParaRPr lang="en-GB" dirty="0"/>
          </a:p>
        </p:txBody>
      </p:sp>
      <p:sp>
        <p:nvSpPr>
          <p:cNvPr id="3" name="Content Placeholder 2"/>
          <p:cNvSpPr>
            <a:spLocks noGrp="1"/>
          </p:cNvSpPr>
          <p:nvPr>
            <p:ph idx="1"/>
          </p:nvPr>
        </p:nvSpPr>
        <p:spPr/>
        <p:txBody>
          <a:bodyPr>
            <a:normAutofit/>
          </a:bodyPr>
          <a:lstStyle/>
          <a:p>
            <a:r>
              <a:rPr lang="en-GB" i="1" dirty="0" smtClean="0"/>
              <a:t>‘You </a:t>
            </a:r>
            <a:r>
              <a:rPr lang="en-GB" i="1" dirty="0"/>
              <a:t>have your </a:t>
            </a:r>
            <a:r>
              <a:rPr lang="en-GB" i="1" dirty="0" smtClean="0"/>
              <a:t>answer’ is </a:t>
            </a:r>
            <a:r>
              <a:rPr lang="en-GB" i="1" dirty="0"/>
              <a:t>a simple </a:t>
            </a:r>
            <a:r>
              <a:rPr lang="en-GB" i="1" dirty="0" smtClean="0"/>
              <a:t>sentence. It’s </a:t>
            </a:r>
            <a:r>
              <a:rPr lang="en-GB" i="1" dirty="0"/>
              <a:t>got </a:t>
            </a:r>
            <a:r>
              <a:rPr lang="en-GB" i="1" dirty="0" smtClean="0"/>
              <a:t>four </a:t>
            </a:r>
            <a:r>
              <a:rPr lang="en-GB" i="1" dirty="0"/>
              <a:t>words and it’s like just simple for some particular reason that I just can’t explain it</a:t>
            </a:r>
            <a:r>
              <a:rPr lang="en-GB" i="1" dirty="0" smtClean="0"/>
              <a:t>.</a:t>
            </a:r>
          </a:p>
          <a:p>
            <a:pPr lvl="0"/>
            <a:r>
              <a:rPr lang="en-GB" i="1" dirty="0" smtClean="0"/>
              <a:t>A simple sentence is something like ‘I had a picnic’ – it’s simple to write and it’s not that long.</a:t>
            </a:r>
          </a:p>
          <a:p>
            <a:pPr lvl="0"/>
            <a:r>
              <a:rPr lang="en-GB" dirty="0" smtClean="0"/>
              <a:t>Many students equate simple (i.e. single-clause) sentences with short sentences, when in fact they can be any length </a:t>
            </a:r>
            <a:r>
              <a:rPr lang="en-GB" dirty="0" err="1" smtClean="0"/>
              <a:t>e.g</a:t>
            </a:r>
            <a:r>
              <a:rPr lang="en-GB" dirty="0" smtClean="0"/>
              <a:t>:</a:t>
            </a:r>
          </a:p>
          <a:p>
            <a:pPr lvl="1"/>
            <a:r>
              <a:rPr lang="en-GB" dirty="0" smtClean="0"/>
              <a:t>Devon </a:t>
            </a:r>
            <a:r>
              <a:rPr lang="en-GB" u="sng" dirty="0" smtClean="0"/>
              <a:t>is</a:t>
            </a:r>
            <a:r>
              <a:rPr lang="en-GB" dirty="0" smtClean="0"/>
              <a:t> beautiful.</a:t>
            </a:r>
          </a:p>
          <a:p>
            <a:pPr lvl="1"/>
            <a:r>
              <a:rPr lang="en-GB" dirty="0" smtClean="0"/>
              <a:t>The large and scenically varied county of Devon, with its rolling green hills and stunning coastline, </a:t>
            </a:r>
            <a:r>
              <a:rPr lang="en-GB" u="sng" dirty="0" smtClean="0"/>
              <a:t>is,</a:t>
            </a:r>
            <a:r>
              <a:rPr lang="en-GB" dirty="0" smtClean="0"/>
              <a:t> without a doubt, exceptionally beautiful. </a:t>
            </a:r>
          </a:p>
          <a:p>
            <a:endParaRPr lang="en-GB" dirty="0"/>
          </a:p>
          <a:p>
            <a:pPr lvl="0"/>
            <a:endParaRPr lang="en-GB" dirty="0"/>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Complex sentences</a:t>
            </a:r>
            <a:endParaRPr lang="en-GB" dirty="0"/>
          </a:p>
        </p:txBody>
      </p:sp>
      <p:sp>
        <p:nvSpPr>
          <p:cNvPr id="3" name="Content Placeholder 2"/>
          <p:cNvSpPr>
            <a:spLocks noGrp="1"/>
          </p:cNvSpPr>
          <p:nvPr>
            <p:ph idx="1"/>
          </p:nvPr>
        </p:nvSpPr>
        <p:spPr/>
        <p:txBody>
          <a:bodyPr>
            <a:normAutofit/>
          </a:bodyPr>
          <a:lstStyle/>
          <a:p>
            <a:pPr lvl="1">
              <a:buFont typeface="Arial" pitchFamily="34" charset="0"/>
              <a:buChar char="•"/>
            </a:pPr>
            <a:r>
              <a:rPr lang="en-GB" i="1" dirty="0" smtClean="0"/>
              <a:t>Isn’t </a:t>
            </a:r>
            <a:r>
              <a:rPr lang="en-GB" i="1" dirty="0"/>
              <a:t>a complex sentence writing a sentence that’s like grabbing adjectives and all the other things from another sentence</a:t>
            </a:r>
            <a:r>
              <a:rPr lang="en-GB" i="1" dirty="0" smtClean="0"/>
              <a:t>?</a:t>
            </a:r>
          </a:p>
          <a:p>
            <a:pPr lvl="1">
              <a:buFont typeface="Arial" pitchFamily="34" charset="0"/>
              <a:buChar char="•"/>
            </a:pPr>
            <a:r>
              <a:rPr lang="en-GB" i="1" dirty="0" smtClean="0"/>
              <a:t>A complex sentence is using a lot of description.</a:t>
            </a:r>
          </a:p>
          <a:p>
            <a:pPr lvl="1">
              <a:buFont typeface="Arial" pitchFamily="34" charset="0"/>
              <a:buChar char="•"/>
            </a:pPr>
            <a:r>
              <a:rPr lang="en-GB" i="1" dirty="0" smtClean="0"/>
              <a:t>Complex sentence is like two sentences joined together with a comma where you’d normally have a full stop.</a:t>
            </a:r>
          </a:p>
          <a:p>
            <a:pPr lvl="2"/>
            <a:r>
              <a:rPr lang="en-GB" dirty="0" smtClean="0">
                <a:solidFill>
                  <a:srgbClr val="FF0000"/>
                </a:solidFill>
              </a:rPr>
              <a:t>What do these students seem to understand about complex sentences and how to write them? Can you see what might have confused them?</a:t>
            </a:r>
            <a:endParaRPr lang="en-GB" dirty="0" smtClean="0"/>
          </a:p>
          <a:p>
            <a:pPr lvl="1"/>
            <a:r>
              <a:rPr lang="en-GB" dirty="0"/>
              <a:t>Many students are confused by the term ‘complex’ and take it to mean ‘long’ or ‘complicated’.  They may have picked up the idea that complex sentences have ‘extra information’ or something ‘added in’ but may not understand that ‘complex’ relates to the structure of main + subordinate clauses.</a:t>
            </a:r>
          </a:p>
          <a:p>
            <a:pPr lvl="1">
              <a:buFont typeface="Arial" pitchFamily="34" charset="0"/>
              <a:buChar char="•"/>
            </a:pPr>
            <a:endParaRPr lang="en-GB" dirty="0"/>
          </a:p>
          <a:p>
            <a:endParaRPr lang="en-GB" dirty="0"/>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Clauses</a:t>
            </a:r>
            <a:endParaRPr lang="en-GB" dirty="0"/>
          </a:p>
        </p:txBody>
      </p:sp>
      <p:sp>
        <p:nvSpPr>
          <p:cNvPr id="3" name="Content Placeholder 2"/>
          <p:cNvSpPr>
            <a:spLocks noGrp="1"/>
          </p:cNvSpPr>
          <p:nvPr>
            <p:ph idx="1"/>
          </p:nvPr>
        </p:nvSpPr>
        <p:spPr/>
        <p:txBody>
          <a:bodyPr>
            <a:normAutofit/>
          </a:bodyPr>
          <a:lstStyle/>
          <a:p>
            <a:r>
              <a:rPr lang="en-GB" i="1" dirty="0" smtClean="0"/>
              <a:t>‘I looked, but I could see nothing at first.’ It does have sort of a clause</a:t>
            </a:r>
            <a:r>
              <a:rPr lang="en-GB" i="1" dirty="0"/>
              <a:t>... </a:t>
            </a:r>
            <a:r>
              <a:rPr lang="en-GB" i="1" dirty="0" smtClean="0"/>
              <a:t>‘</a:t>
            </a:r>
            <a:r>
              <a:rPr lang="en-GB" i="1" dirty="0"/>
              <a:t>l</a:t>
            </a:r>
            <a:r>
              <a:rPr lang="en-GB" i="1" dirty="0" smtClean="0"/>
              <a:t>ooked’ can go on its own.</a:t>
            </a:r>
          </a:p>
          <a:p>
            <a:r>
              <a:rPr lang="en-GB" i="1" dirty="0" smtClean="0"/>
              <a:t>A clause is something like a sentence with a comma in; one half with the comma on can go on its own, the other half can’t.</a:t>
            </a:r>
          </a:p>
          <a:p>
            <a:pPr lvl="1"/>
            <a:r>
              <a:rPr lang="en-GB" dirty="0" smtClean="0">
                <a:solidFill>
                  <a:srgbClr val="FF0000"/>
                </a:solidFill>
              </a:rPr>
              <a:t>Can you see what might be confusing these students and what they have partially understood about clauses?</a:t>
            </a:r>
          </a:p>
          <a:p>
            <a:r>
              <a:rPr lang="en-GB" dirty="0" smtClean="0"/>
              <a:t>Many students do not seem to know that a verb is at the heart of a clause.</a:t>
            </a:r>
          </a:p>
          <a:p>
            <a:pPr marL="114300" indent="0">
              <a:buNone/>
            </a:pPr>
            <a:endParaRPr lang="en-GB"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Verbs </a:t>
            </a:r>
            <a:endParaRPr lang="en-GB" dirty="0"/>
          </a:p>
        </p:txBody>
      </p:sp>
      <p:sp>
        <p:nvSpPr>
          <p:cNvPr id="3" name="Content Placeholder 2"/>
          <p:cNvSpPr>
            <a:spLocks noGrp="1"/>
          </p:cNvSpPr>
          <p:nvPr>
            <p:ph idx="1"/>
          </p:nvPr>
        </p:nvSpPr>
        <p:spPr/>
        <p:txBody>
          <a:bodyPr>
            <a:normAutofit fontScale="85000" lnSpcReduction="20000"/>
          </a:bodyPr>
          <a:lstStyle/>
          <a:p>
            <a:r>
              <a:rPr lang="en-GB" sz="2400" dirty="0" smtClean="0"/>
              <a:t>Students are often unsure where the verb is in a clause or sentence, especially if they are looking for ‘a doing word’. Many words sound as if they involve an action, and this can mislead students e.g.:</a:t>
            </a:r>
          </a:p>
          <a:p>
            <a:pPr lvl="1"/>
            <a:r>
              <a:rPr lang="en-GB" sz="2400" dirty="0" smtClean="0"/>
              <a:t> </a:t>
            </a:r>
            <a:r>
              <a:rPr lang="en-GB" sz="2400" i="1" dirty="0" smtClean="0"/>
              <a:t>‘I ran towards Tom’ - ‘towards’ is a verb because it’s what I’m doing, I’m going </a:t>
            </a:r>
            <a:r>
              <a:rPr lang="en-GB" sz="2400" i="1" u="sng" dirty="0" smtClean="0"/>
              <a:t>towards</a:t>
            </a:r>
            <a:r>
              <a:rPr lang="en-GB" sz="2400" i="1" dirty="0" smtClean="0"/>
              <a:t> him.</a:t>
            </a:r>
          </a:p>
          <a:p>
            <a:pPr lvl="1"/>
            <a:r>
              <a:rPr lang="en-GB" sz="2400" i="1" dirty="0" smtClean="0"/>
              <a:t> ‘Hockey’ is a verb because you </a:t>
            </a:r>
            <a:r>
              <a:rPr lang="en-GB" sz="2400" i="1" u="sng" dirty="0" smtClean="0"/>
              <a:t>play</a:t>
            </a:r>
            <a:r>
              <a:rPr lang="en-GB" sz="2400" i="1" dirty="0" smtClean="0"/>
              <a:t> hockey.</a:t>
            </a:r>
            <a:endParaRPr lang="en-GB" sz="2400" dirty="0" smtClean="0"/>
          </a:p>
          <a:p>
            <a:r>
              <a:rPr lang="en-GB" sz="2400" dirty="0" smtClean="0"/>
              <a:t>Variations of the verbs ‘be’ and ‘have’ are often not labelled as verbs because they aren’t seen as ‘doing words’.</a:t>
            </a:r>
          </a:p>
          <a:p>
            <a:r>
              <a:rPr lang="en-GB" sz="2400" dirty="0" smtClean="0"/>
              <a:t>Students looking for ‘a doing word’ tend to look for single words and can overlook a verb phrase e.g. I </a:t>
            </a:r>
            <a:r>
              <a:rPr lang="en-GB" sz="2400" i="1" u="sng" dirty="0" smtClean="0"/>
              <a:t>was running:</a:t>
            </a:r>
          </a:p>
          <a:p>
            <a:pPr>
              <a:buNone/>
            </a:pPr>
            <a:endParaRPr lang="en-GB" sz="2400" i="1" dirty="0" smtClean="0"/>
          </a:p>
          <a:p>
            <a:pPr>
              <a:buNone/>
            </a:pPr>
            <a:r>
              <a:rPr lang="en-GB" sz="2400" i="1" dirty="0" smtClean="0">
                <a:solidFill>
                  <a:srgbClr val="FF0000"/>
                </a:solidFill>
              </a:rPr>
              <a:t>    ‘He was lying there in the darkness behind the tea chests, in the dust and dirt.’ A verb is a doing word like running and jumping or falling. ‘Was lying there’, that’s a doing word as well, ‘lying’.</a:t>
            </a:r>
          </a:p>
          <a:p>
            <a:pPr>
              <a:buNone/>
            </a:pPr>
            <a:r>
              <a:rPr lang="en-GB" sz="2400" dirty="0" smtClean="0">
                <a:solidFill>
                  <a:srgbClr val="FF0000"/>
                </a:solidFill>
              </a:rPr>
              <a:t>    </a:t>
            </a:r>
            <a:r>
              <a:rPr lang="en-GB" sz="2400" i="1" dirty="0" smtClean="0"/>
              <a:t>What about the ‘was’ bit of it?</a:t>
            </a:r>
          </a:p>
          <a:p>
            <a:pPr>
              <a:buNone/>
            </a:pPr>
            <a:r>
              <a:rPr lang="en-GB" sz="2400" i="1" dirty="0" smtClean="0">
                <a:solidFill>
                  <a:srgbClr val="FF0000"/>
                </a:solidFill>
              </a:rPr>
              <a:t>    Um....That’s....I don’t know. </a:t>
            </a:r>
          </a:p>
          <a:p>
            <a:endParaRPr lang="en-GB" i="1" u="sng" dirty="0" smtClean="0"/>
          </a:p>
          <a:p>
            <a:endParaRPr lang="en-GB" i="1" u="sng" dirty="0" smtClean="0"/>
          </a:p>
          <a:p>
            <a:endParaRPr lang="en-GB" u="sng"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Subordinate Clauses</a:t>
            </a:r>
            <a:endParaRPr lang="en-GB" dirty="0"/>
          </a:p>
        </p:txBody>
      </p:sp>
      <p:sp>
        <p:nvSpPr>
          <p:cNvPr id="3" name="Content Placeholder 2"/>
          <p:cNvSpPr>
            <a:spLocks noGrp="1"/>
          </p:cNvSpPr>
          <p:nvPr>
            <p:ph idx="1"/>
          </p:nvPr>
        </p:nvSpPr>
        <p:spPr/>
        <p:txBody>
          <a:bodyPr>
            <a:normAutofit fontScale="92500" lnSpcReduction="10000"/>
          </a:bodyPr>
          <a:lstStyle/>
          <a:p>
            <a:r>
              <a:rPr lang="en-GB" dirty="0"/>
              <a:t>Many students have picked up the idea that a subordinate clause </a:t>
            </a:r>
            <a:r>
              <a:rPr lang="en-GB" dirty="0" smtClean="0"/>
              <a:t>‘doesn’t </a:t>
            </a:r>
            <a:r>
              <a:rPr lang="en-GB" dirty="0"/>
              <a:t>make sense on its </a:t>
            </a:r>
            <a:r>
              <a:rPr lang="en-GB" dirty="0" smtClean="0"/>
              <a:t>own’ </a:t>
            </a:r>
            <a:r>
              <a:rPr lang="en-GB" dirty="0"/>
              <a:t>but </a:t>
            </a:r>
            <a:r>
              <a:rPr lang="en-GB" dirty="0" smtClean="0"/>
              <a:t>this can mislead them, for several reasons: </a:t>
            </a:r>
          </a:p>
          <a:p>
            <a:pPr lvl="1"/>
            <a:r>
              <a:rPr lang="en-GB" dirty="0"/>
              <a:t>s</a:t>
            </a:r>
            <a:r>
              <a:rPr lang="en-GB" dirty="0" smtClean="0"/>
              <a:t>ome cannot remember if it’s the main clause or the subordinate clause that doesn’t make sense on its own</a:t>
            </a:r>
          </a:p>
          <a:p>
            <a:pPr lvl="1"/>
            <a:r>
              <a:rPr lang="en-GB" dirty="0"/>
              <a:t>t</a:t>
            </a:r>
            <a:r>
              <a:rPr lang="en-GB" dirty="0" smtClean="0"/>
              <a:t>he concept of ‘making sense on its own’ is not thought of grammatically and is therefore applied quite randomly to different examples </a:t>
            </a:r>
          </a:p>
          <a:p>
            <a:pPr lvl="1"/>
            <a:r>
              <a:rPr lang="en-GB" dirty="0"/>
              <a:t>s</a:t>
            </a:r>
            <a:r>
              <a:rPr lang="en-GB" dirty="0" smtClean="0"/>
              <a:t>tudents very </a:t>
            </a:r>
            <a:r>
              <a:rPr lang="en-GB" dirty="0"/>
              <a:t>rarely look at the function of the verb in creating a </a:t>
            </a:r>
            <a:r>
              <a:rPr lang="en-GB" dirty="0" smtClean="0"/>
              <a:t>clause</a:t>
            </a:r>
          </a:p>
          <a:p>
            <a:pPr lvl="1"/>
            <a:r>
              <a:rPr lang="en-GB" dirty="0"/>
              <a:t>s</a:t>
            </a:r>
            <a:r>
              <a:rPr lang="en-GB" dirty="0" smtClean="0"/>
              <a:t>tudents go by physical patterns, such as the presence of a pair of commas, or a comma after a fronted adverbial, as a way of locating a subordinate clause</a:t>
            </a:r>
          </a:p>
          <a:p>
            <a:pPr lvl="1"/>
            <a:r>
              <a:rPr lang="en-GB" dirty="0"/>
              <a:t>t</a:t>
            </a:r>
            <a:r>
              <a:rPr lang="en-GB" dirty="0" smtClean="0"/>
              <a:t>he term ‘embedded clause’ seems particularly confusing and is taken by many students to mean any ‘extra information’ that is placed more or less in the middle of a sentence</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Punctuation</a:t>
            </a:r>
            <a:endParaRPr lang="en-GB" dirty="0"/>
          </a:p>
        </p:txBody>
      </p:sp>
      <p:sp>
        <p:nvSpPr>
          <p:cNvPr id="3" name="Content Placeholder 2"/>
          <p:cNvSpPr>
            <a:spLocks noGrp="1"/>
          </p:cNvSpPr>
          <p:nvPr>
            <p:ph idx="1"/>
          </p:nvPr>
        </p:nvSpPr>
        <p:spPr>
          <a:xfrm>
            <a:off x="467544" y="1412776"/>
            <a:ext cx="7620000" cy="4800600"/>
          </a:xfrm>
        </p:spPr>
        <p:txBody>
          <a:bodyPr>
            <a:normAutofit fontScale="70000" lnSpcReduction="20000"/>
          </a:bodyPr>
          <a:lstStyle/>
          <a:p>
            <a:r>
              <a:rPr lang="en-GB" sz="2600" i="1" dirty="0" smtClean="0"/>
              <a:t>‘They jumped down off the stand I jumped back in horror.’</a:t>
            </a:r>
            <a:r>
              <a:rPr lang="en-GB" sz="2600" i="1" dirty="0"/>
              <a:t> </a:t>
            </a:r>
            <a:r>
              <a:rPr lang="en-GB" sz="2600" i="1" dirty="0" smtClean="0"/>
              <a:t>I think that should have had a comma there because it sounds like you should have a little breath.</a:t>
            </a:r>
          </a:p>
          <a:p>
            <a:pPr>
              <a:buNone/>
            </a:pPr>
            <a:r>
              <a:rPr lang="en-GB" sz="2600" i="1" dirty="0" smtClean="0"/>
              <a:t>    </a:t>
            </a:r>
            <a:r>
              <a:rPr lang="en-GB" sz="2600" i="1" dirty="0" smtClean="0">
                <a:solidFill>
                  <a:srgbClr val="FF0000"/>
                </a:solidFill>
              </a:rPr>
              <a:t>Interviewer: Would a full stop also work?</a:t>
            </a:r>
          </a:p>
          <a:p>
            <a:pPr>
              <a:buNone/>
            </a:pPr>
            <a:r>
              <a:rPr lang="en-GB" sz="2600" i="1" dirty="0" smtClean="0"/>
              <a:t>    Student: Yeah.</a:t>
            </a:r>
          </a:p>
          <a:p>
            <a:pPr>
              <a:buNone/>
            </a:pPr>
            <a:r>
              <a:rPr lang="en-GB" sz="2600" i="1" dirty="0" smtClean="0"/>
              <a:t>    </a:t>
            </a:r>
            <a:r>
              <a:rPr lang="en-GB" sz="2600" i="1" dirty="0" smtClean="0">
                <a:solidFill>
                  <a:srgbClr val="FF0000"/>
                </a:solidFill>
              </a:rPr>
              <a:t>Interviewer: So what’s the difference between a comma and a full stop?</a:t>
            </a:r>
          </a:p>
          <a:p>
            <a:pPr>
              <a:buNone/>
            </a:pPr>
            <a:r>
              <a:rPr lang="en-GB" sz="2600" i="1" dirty="0" smtClean="0"/>
              <a:t>    Student: Comma is a smaller breath than a full stop.</a:t>
            </a:r>
          </a:p>
          <a:p>
            <a:pPr>
              <a:buNone/>
            </a:pPr>
            <a:endParaRPr lang="en-GB" sz="2600" dirty="0" smtClean="0"/>
          </a:p>
          <a:p>
            <a:r>
              <a:rPr lang="en-GB" sz="2600" dirty="0" smtClean="0"/>
              <a:t>Many students have picked up the idea that punctuation ‘helps you breathe’. This doesn’t help them in knowing where to use a comma and where to use a full stop. These are often seen as essentially the same and a matter of personal choice e.g.  </a:t>
            </a:r>
            <a:r>
              <a:rPr lang="en-GB" sz="2600" i="1" dirty="0" smtClean="0"/>
              <a:t>‘I don’t really like full stops. I prefer commas.’</a:t>
            </a:r>
          </a:p>
          <a:p>
            <a:r>
              <a:rPr lang="en-GB" sz="2600" dirty="0" smtClean="0"/>
              <a:t>Some students think that ‘adding more’ punctuation is a good way of improving sentences e.g. </a:t>
            </a:r>
            <a:r>
              <a:rPr lang="en-GB" sz="2600" i="1" dirty="0" smtClean="0"/>
              <a:t>‘I could add exclamation marks or dot </a:t>
            </a:r>
            <a:r>
              <a:rPr lang="en-GB" sz="2600" i="1" dirty="0" err="1" smtClean="0"/>
              <a:t>dot</a:t>
            </a:r>
            <a:r>
              <a:rPr lang="en-GB" sz="2600" i="1" dirty="0" smtClean="0"/>
              <a:t> </a:t>
            </a:r>
            <a:r>
              <a:rPr lang="en-GB" sz="2600" i="1" dirty="0" err="1" smtClean="0"/>
              <a:t>dot</a:t>
            </a:r>
            <a:r>
              <a:rPr lang="en-GB" sz="2600" i="1" dirty="0" smtClean="0"/>
              <a:t> to make it more exciting.’</a:t>
            </a:r>
          </a:p>
          <a:p>
            <a:r>
              <a:rPr lang="en-GB" sz="2600" dirty="0" smtClean="0"/>
              <a:t>We have found that very few students talk about punctuation as something that </a:t>
            </a:r>
            <a:r>
              <a:rPr lang="en-GB" sz="2600" u="sng" dirty="0" smtClean="0"/>
              <a:t>shapes the meaning </a:t>
            </a:r>
            <a:r>
              <a:rPr lang="en-GB" sz="2600" dirty="0" smtClean="0"/>
              <a:t>of a sentence. They are more likely to see it as something to be ‘added later’ rather than integral to the composition process.</a:t>
            </a:r>
          </a:p>
          <a:p>
            <a:pPr>
              <a:buNone/>
            </a:pPr>
            <a:endParaRPr lang="en-GB" i="1" dirty="0" smtClean="0">
              <a:solidFill>
                <a:srgbClr val="FF0000"/>
              </a:solidFill>
            </a:endParaRPr>
          </a:p>
          <a:p>
            <a:endParaRPr lang="en-GB" dirty="0" smtClean="0">
              <a:solidFill>
                <a:srgbClr val="FF0000"/>
              </a:solidFill>
            </a:endParaRPr>
          </a:p>
          <a:p>
            <a:pPr>
              <a:buNone/>
            </a:pP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teaching implications</a:t>
            </a:r>
            <a:endParaRPr lang="en-GB" dirty="0"/>
          </a:p>
        </p:txBody>
      </p:sp>
      <p:sp>
        <p:nvSpPr>
          <p:cNvPr id="3" name="Content Placeholder 2"/>
          <p:cNvSpPr>
            <a:spLocks noGrp="1"/>
          </p:cNvSpPr>
          <p:nvPr>
            <p:ph idx="1"/>
          </p:nvPr>
        </p:nvSpPr>
        <p:spPr>
          <a:xfrm>
            <a:off x="467544" y="1556792"/>
            <a:ext cx="7620000" cy="5600600"/>
          </a:xfrm>
        </p:spPr>
        <p:txBody>
          <a:bodyPr>
            <a:normAutofit fontScale="40000" lnSpcReduction="20000"/>
          </a:bodyPr>
          <a:lstStyle/>
          <a:p>
            <a:r>
              <a:rPr lang="en-GB" sz="5000" dirty="0" smtClean="0"/>
              <a:t>Some explanations that are meant to simplify grammar for students might actually confuse them. These include the idea that punctuation indicates pauses or breaths and the idea that a subordinate clause doesn’t make sense on its own. </a:t>
            </a:r>
          </a:p>
          <a:p>
            <a:r>
              <a:rPr lang="en-GB" sz="5000" dirty="0" smtClean="0"/>
              <a:t>Always support the use of a grammatical term with a clear example, to reinforce students’ understanding over time, and link to a function or purpose in the sentence and text e.g. </a:t>
            </a:r>
            <a:r>
              <a:rPr lang="en-GB" sz="5000" i="1" dirty="0" smtClean="0"/>
              <a:t>‘Look at the verb ‘swept’ in ‘The man swept the hall with terrible eyes’. This is the first time we see the Green Knight – what does this verb show us about him? </a:t>
            </a:r>
          </a:p>
          <a:p>
            <a:r>
              <a:rPr lang="en-GB" sz="5000" dirty="0" smtClean="0"/>
              <a:t>The terms ‘single clause sentence’ and ‘multi-clause sentence’ might be more helpful than ‘simple sentence’ and ‘complex sentence’. </a:t>
            </a:r>
          </a:p>
          <a:p>
            <a:r>
              <a:rPr lang="en-GB" sz="5000" dirty="0" smtClean="0"/>
              <a:t>Make sure that students understand that the single verb or the verb  phrase forms the clause.</a:t>
            </a:r>
          </a:p>
          <a:p>
            <a:r>
              <a:rPr lang="en-GB" sz="5000" dirty="0" smtClean="0"/>
              <a:t>Encourage grammatical reasoning (e.g. ‘let’s see if we can work out which is the verb’; ‘how can we check that’s a subordinate clause?’) rather than grammatical labelling.</a:t>
            </a:r>
          </a:p>
          <a:p>
            <a:pPr>
              <a:lnSpc>
                <a:spcPct val="120000"/>
              </a:lnSpc>
            </a:pPr>
            <a:r>
              <a:rPr lang="en-GB" sz="5000" dirty="0" smtClean="0"/>
              <a:t>Revisit the same grammatical concept/feature in different contexts to build understanding.</a:t>
            </a:r>
          </a:p>
          <a:p>
            <a:endParaRPr lang="en-GB" dirty="0" smtClean="0"/>
          </a:p>
          <a:p>
            <a:pPr>
              <a:buNone/>
            </a:pPr>
            <a:endParaRPr lang="en-GB" dirty="0" smtClean="0"/>
          </a:p>
          <a:p>
            <a:endParaRPr lang="en-GB"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375</TotalTime>
  <Words>1317</Words>
  <Application>Microsoft Office PowerPoint</Application>
  <PresentationFormat>On-screen Show (4:3)</PresentationFormat>
  <Paragraphs>69</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Adjacency</vt:lpstr>
      <vt:lpstr>Sentence types</vt:lpstr>
      <vt:lpstr>Defining sentence types</vt:lpstr>
      <vt:lpstr>Simple sentences </vt:lpstr>
      <vt:lpstr>Complex sentences</vt:lpstr>
      <vt:lpstr>Clauses</vt:lpstr>
      <vt:lpstr>Verbs </vt:lpstr>
      <vt:lpstr>Subordinate Clauses</vt:lpstr>
      <vt:lpstr>Punctuation</vt:lpstr>
      <vt:lpstr>Some teaching implications</vt:lpstr>
    </vt:vector>
  </TitlesOfParts>
  <Company>University of Exeter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Sentence types</dc:title>
  <dc:creator>GSE</dc:creator>
  <cp:lastModifiedBy>helen lines</cp:lastModifiedBy>
  <cp:revision>43</cp:revision>
  <dcterms:created xsi:type="dcterms:W3CDTF">2014-03-02T12:48:01Z</dcterms:created>
  <dcterms:modified xsi:type="dcterms:W3CDTF">2017-04-24T10:07:39Z</dcterms:modified>
</cp:coreProperties>
</file>