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86" r:id="rId3"/>
    <p:sldId id="287" r:id="rId4"/>
    <p:sldId id="288" r:id="rId5"/>
    <p:sldId id="289" r:id="rId6"/>
    <p:sldId id="257" r:id="rId7"/>
    <p:sldId id="258" r:id="rId8"/>
    <p:sldId id="270" r:id="rId9"/>
    <p:sldId id="275" r:id="rId10"/>
    <p:sldId id="260" r:id="rId11"/>
    <p:sldId id="261" r:id="rId12"/>
    <p:sldId id="262" r:id="rId13"/>
    <p:sldId id="263" r:id="rId14"/>
    <p:sldId id="277" r:id="rId15"/>
    <p:sldId id="264" r:id="rId16"/>
    <p:sldId id="265" r:id="rId17"/>
    <p:sldId id="266" r:id="rId18"/>
    <p:sldId id="267" r:id="rId19"/>
    <p:sldId id="290" r:id="rId20"/>
    <p:sldId id="268" r:id="rId21"/>
    <p:sldId id="292" r:id="rId22"/>
    <p:sldId id="293" r:id="rId23"/>
    <p:sldId id="269" r:id="rId24"/>
    <p:sldId id="281" r:id="rId25"/>
    <p:sldId id="271" r:id="rId26"/>
    <p:sldId id="273" r:id="rId27"/>
    <p:sldId id="274" r:id="rId28"/>
    <p:sldId id="27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061" y="1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7B91A2-9C0C-46F3-BAEB-5A4C8C7C9F84}" type="datetimeFigureOut">
              <a:rPr lang="en-GB" smtClean="0"/>
              <a:t>21/04/2017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3859FE-7040-49D0-A7A2-AC2CAAA68B27}" type="slidenum">
              <a:rPr lang="en-GB" smtClean="0"/>
              <a:t>‹#›</a:t>
            </a:fld>
            <a:endParaRPr lang="en-GB"/>
          </a:p>
        </p:txBody>
      </p:sp>
    </p:spTree>
    <p:extLst>
      <p:ext uri="{BB962C8B-B14F-4D97-AF65-F5344CB8AC3E}">
        <p14:creationId xmlns:p14="http://schemas.microsoft.com/office/powerpoint/2010/main" val="764731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a:t>
            </a:r>
            <a:r>
              <a:rPr lang="en-GB" baseline="0" dirty="0" smtClean="0"/>
              <a:t> have used this text </a:t>
            </a:r>
            <a:r>
              <a:rPr lang="en-GB" baseline="0" dirty="0" smtClean="0"/>
              <a:t>in research with students and with teachers, </a:t>
            </a:r>
            <a:r>
              <a:rPr lang="en-GB" baseline="0" dirty="0" smtClean="0"/>
              <a:t>asking them to identify the sentence types of those that are highlighted. You can try this task yourself, noting anything that you were unsure about (or anticipating what might cause students’ confusion</a:t>
            </a:r>
            <a:r>
              <a:rPr lang="en-GB" baseline="0" dirty="0" smtClean="0"/>
              <a:t>). Sentence types are indicated on the following slides. </a:t>
            </a:r>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2</a:t>
            </a:fld>
            <a:endParaRPr lang="en-GB" dirty="0"/>
          </a:p>
        </p:txBody>
      </p:sp>
    </p:spTree>
    <p:extLst>
      <p:ext uri="{BB962C8B-B14F-4D97-AF65-F5344CB8AC3E}">
        <p14:creationId xmlns:p14="http://schemas.microsoft.com/office/powerpoint/2010/main" val="2235093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929" indent="-165929" defTabSz="884956">
              <a:buFont typeface="Arial" pitchFamily="34" charset="0"/>
              <a:buChar char="•"/>
              <a:defRPr/>
            </a:pPr>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3</a:t>
            </a:fld>
            <a:endParaRPr lang="en-GB" dirty="0"/>
          </a:p>
        </p:txBody>
      </p:sp>
    </p:spTree>
    <p:extLst>
      <p:ext uri="{BB962C8B-B14F-4D97-AF65-F5344CB8AC3E}">
        <p14:creationId xmlns:p14="http://schemas.microsoft.com/office/powerpoint/2010/main" val="2235093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929" indent="-165929" defTabSz="884956">
              <a:buFont typeface="Arial" pitchFamily="34" charset="0"/>
              <a:buChar char="•"/>
              <a:defRPr/>
            </a:pPr>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4</a:t>
            </a:fld>
            <a:endParaRPr lang="en-GB" dirty="0"/>
          </a:p>
        </p:txBody>
      </p:sp>
    </p:spTree>
    <p:extLst>
      <p:ext uri="{BB962C8B-B14F-4D97-AF65-F5344CB8AC3E}">
        <p14:creationId xmlns:p14="http://schemas.microsoft.com/office/powerpoint/2010/main" val="2235093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Another text we have used in interviews with students,</a:t>
            </a:r>
            <a:r>
              <a:rPr lang="en-GB" baseline="0" dirty="0" smtClean="0"/>
              <a:t> asking them to identify the sentence types that are highlighted. Again, you might anticipate anything that caused confusion.</a:t>
            </a:r>
            <a:endParaRPr lang="en-GB" dirty="0"/>
          </a:p>
        </p:txBody>
      </p:sp>
      <p:sp>
        <p:nvSpPr>
          <p:cNvPr id="4" name="Slide Number Placeholder 3"/>
          <p:cNvSpPr>
            <a:spLocks noGrp="1"/>
          </p:cNvSpPr>
          <p:nvPr>
            <p:ph type="sldNum" sz="quarter" idx="10"/>
          </p:nvPr>
        </p:nvSpPr>
        <p:spPr/>
        <p:txBody>
          <a:bodyPr/>
          <a:lstStyle/>
          <a:p>
            <a:fld id="{4E3859FE-7040-49D0-A7A2-AC2CAAA68B27}" type="slidenum">
              <a:rPr lang="en-GB" smtClean="0"/>
              <a:t>5</a:t>
            </a:fld>
            <a:endParaRPr lang="en-GB"/>
          </a:p>
        </p:txBody>
      </p:sp>
    </p:spTree>
    <p:extLst>
      <p:ext uri="{BB962C8B-B14F-4D97-AF65-F5344CB8AC3E}">
        <p14:creationId xmlns:p14="http://schemas.microsoft.com/office/powerpoint/2010/main" val="966899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1CF4C1C-19CA-4D7F-BCFB-9F2D13935020}" type="datetimeFigureOut">
              <a:rPr lang="en-GB" smtClean="0"/>
              <a:pPr/>
              <a:t>21/04/2017</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67D80850-7BE1-4E93-B8B9-3C7A63D9DA89}"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CF4C1C-19CA-4D7F-BCFB-9F2D13935020}" type="datetimeFigureOut">
              <a:rPr lang="en-GB" smtClean="0"/>
              <a:pPr/>
              <a:t>21/04/2017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7D80850-7BE1-4E93-B8B9-3C7A63D9DA8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CF4C1C-19CA-4D7F-BCFB-9F2D13935020}" type="datetimeFigureOut">
              <a:rPr lang="en-GB" smtClean="0"/>
              <a:pPr/>
              <a:t>21/04/2017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7D80850-7BE1-4E93-B8B9-3C7A63D9DA8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CF4C1C-19CA-4D7F-BCFB-9F2D13935020}" type="datetimeFigureOut">
              <a:rPr lang="en-GB" smtClean="0"/>
              <a:pPr/>
              <a:t>21/04/2017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7D80850-7BE1-4E93-B8B9-3C7A63D9DA8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1CF4C1C-19CA-4D7F-BCFB-9F2D13935020}" type="datetimeFigureOut">
              <a:rPr lang="en-GB" smtClean="0"/>
              <a:pPr/>
              <a:t>21/04/2017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7D80850-7BE1-4E93-B8B9-3C7A63D9DA89}"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CF4C1C-19CA-4D7F-BCFB-9F2D13935020}" type="datetimeFigureOut">
              <a:rPr lang="en-GB" smtClean="0"/>
              <a:pPr/>
              <a:t>21/04/2017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7D80850-7BE1-4E93-B8B9-3C7A63D9DA8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1CF4C1C-19CA-4D7F-BCFB-9F2D13935020}" type="datetimeFigureOut">
              <a:rPr lang="en-GB" smtClean="0"/>
              <a:pPr/>
              <a:t>21/04/2017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67D80850-7BE1-4E93-B8B9-3C7A63D9DA8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1CF4C1C-19CA-4D7F-BCFB-9F2D13935020}" type="datetimeFigureOut">
              <a:rPr lang="en-GB" smtClean="0"/>
              <a:pPr/>
              <a:t>21/04/2017</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67D80850-7BE1-4E93-B8B9-3C7A63D9DA8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1CF4C1C-19CA-4D7F-BCFB-9F2D13935020}" type="datetimeFigureOut">
              <a:rPr lang="en-GB" smtClean="0"/>
              <a:pPr/>
              <a:t>21/04/2017</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67D80850-7BE1-4E93-B8B9-3C7A63D9DA89}"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CF4C1C-19CA-4D7F-BCFB-9F2D13935020}" type="datetimeFigureOut">
              <a:rPr lang="en-GB" smtClean="0"/>
              <a:pPr/>
              <a:t>21/04/2017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7D80850-7BE1-4E93-B8B9-3C7A63D9DA8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1CF4C1C-19CA-4D7F-BCFB-9F2D13935020}" type="datetimeFigureOut">
              <a:rPr lang="en-GB" smtClean="0"/>
              <a:pPr/>
              <a:t>21/04/2017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7D80850-7BE1-4E93-B8B9-3C7A63D9DA89}"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1CF4C1C-19CA-4D7F-BCFB-9F2D13935020}" type="datetimeFigureOut">
              <a:rPr lang="en-GB" smtClean="0"/>
              <a:pPr/>
              <a:t>21/04/2017</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7D80850-7BE1-4E93-B8B9-3C7A63D9DA89}"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1052736"/>
            <a:ext cx="7406640" cy="1472184"/>
          </a:xfrm>
        </p:spPr>
        <p:txBody>
          <a:bodyPr>
            <a:noAutofit/>
          </a:bodyPr>
          <a:lstStyle/>
          <a:p>
            <a:r>
              <a:rPr lang="en-GB" sz="4600" dirty="0" smtClean="0">
                <a:latin typeface="Arial" pitchFamily="34" charset="0"/>
                <a:cs typeface="Arial" pitchFamily="34" charset="0"/>
              </a:rPr>
              <a:t>Understanding Sentence Types</a:t>
            </a:r>
            <a:endParaRPr lang="en-GB" sz="4600" dirty="0">
              <a:latin typeface="Arial" pitchFamily="34" charset="0"/>
              <a:cs typeface="Arial" pitchFamily="34" charset="0"/>
            </a:endParaRPr>
          </a:p>
        </p:txBody>
      </p:sp>
      <p:sp>
        <p:nvSpPr>
          <p:cNvPr id="3" name="Subtitle 2"/>
          <p:cNvSpPr>
            <a:spLocks noGrp="1"/>
          </p:cNvSpPr>
          <p:nvPr>
            <p:ph type="subTitle" idx="1"/>
          </p:nvPr>
        </p:nvSpPr>
        <p:spPr>
          <a:xfrm>
            <a:off x="1403648" y="2708920"/>
            <a:ext cx="7406640" cy="1752600"/>
          </a:xfrm>
        </p:spPr>
        <p:txBody>
          <a:bodyPr>
            <a:normAutofit/>
          </a:bodyPr>
          <a:lstStyle/>
          <a:p>
            <a:r>
              <a:rPr lang="en-GB" sz="3000" dirty="0" smtClean="0">
                <a:latin typeface="Arial" pitchFamily="34" charset="0"/>
                <a:cs typeface="Arial" pitchFamily="34" charset="0"/>
              </a:rPr>
              <a:t>Information for Teachers</a:t>
            </a:r>
            <a:endParaRPr lang="en-GB" sz="3000" dirty="0">
              <a:latin typeface="Arial" pitchFamily="34" charset="0"/>
              <a:cs typeface="Arial" pitchFamily="34" charset="0"/>
            </a:endParaRPr>
          </a:p>
        </p:txBody>
      </p:sp>
    </p:spTree>
    <p:extLst>
      <p:ext uri="{BB962C8B-B14F-4D97-AF65-F5344CB8AC3E}">
        <p14:creationId xmlns:p14="http://schemas.microsoft.com/office/powerpoint/2010/main" val="1476290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lstStyle/>
          <a:p>
            <a:r>
              <a:rPr lang="en-GB" dirty="0" smtClean="0">
                <a:latin typeface="Arial" pitchFamily="34" charset="0"/>
                <a:cs typeface="Arial" pitchFamily="34" charset="0"/>
              </a:rPr>
              <a:t>Clauses</a:t>
            </a:r>
            <a:endParaRPr lang="en-GB" dirty="0">
              <a:latin typeface="Arial" pitchFamily="34" charset="0"/>
              <a:cs typeface="Arial" pitchFamily="34" charset="0"/>
            </a:endParaRPr>
          </a:p>
        </p:txBody>
      </p:sp>
      <p:sp>
        <p:nvSpPr>
          <p:cNvPr id="3" name="Content Placeholder 2"/>
          <p:cNvSpPr>
            <a:spLocks noGrp="1"/>
          </p:cNvSpPr>
          <p:nvPr>
            <p:ph idx="1"/>
          </p:nvPr>
        </p:nvSpPr>
        <p:spPr>
          <a:xfrm>
            <a:off x="1115616" y="1447800"/>
            <a:ext cx="7818072" cy="5293568"/>
          </a:xfrm>
        </p:spPr>
        <p:txBody>
          <a:bodyPr>
            <a:normAutofit lnSpcReduction="10000"/>
          </a:bodyPr>
          <a:lstStyle/>
          <a:p>
            <a:r>
              <a:rPr lang="en-GB" sz="2000" dirty="0" smtClean="0">
                <a:latin typeface="Arial" pitchFamily="34" charset="0"/>
                <a:cs typeface="Arial" pitchFamily="34" charset="0"/>
              </a:rPr>
              <a:t>One of the most reliable ways to identify sentence types is first to identify all the clauses in a sentence.</a:t>
            </a:r>
          </a:p>
          <a:p>
            <a:r>
              <a:rPr lang="en-GB" sz="2000" dirty="0" smtClean="0">
                <a:latin typeface="Arial" pitchFamily="34" charset="0"/>
                <a:cs typeface="Arial" pitchFamily="34" charset="0"/>
              </a:rPr>
              <a:t>The most reliable way to identify clauses is to identify all the verbs and verb phrases in a sentence: each one will be in a clause.</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Easy: when the verb is a single word</a:t>
            </a:r>
          </a:p>
          <a:p>
            <a:pPr marL="82296" indent="0">
              <a:buNone/>
            </a:pPr>
            <a:r>
              <a:rPr lang="en-GB" sz="2000" dirty="0" smtClean="0">
                <a:latin typeface="Arial" pitchFamily="34" charset="0"/>
                <a:cs typeface="Arial" pitchFamily="34" charset="0"/>
              </a:rPr>
              <a:t>    </a:t>
            </a:r>
            <a:r>
              <a:rPr lang="en-GB" sz="2000" i="1" dirty="0" smtClean="0">
                <a:latin typeface="Arial" pitchFamily="34" charset="0"/>
                <a:cs typeface="Arial" pitchFamily="34" charset="0"/>
              </a:rPr>
              <a:t>Suddenly </a:t>
            </a:r>
            <a:r>
              <a:rPr lang="en-GB" sz="2000" i="1" dirty="0">
                <a:latin typeface="Arial" pitchFamily="34" charset="0"/>
                <a:cs typeface="Arial" pitchFamily="34" charset="0"/>
              </a:rPr>
              <a:t>he </a:t>
            </a:r>
            <a:r>
              <a:rPr lang="en-GB" sz="2000" b="1" i="1" dirty="0">
                <a:solidFill>
                  <a:srgbClr val="FF0000"/>
                </a:solidFill>
                <a:latin typeface="Arial" pitchFamily="34" charset="0"/>
                <a:cs typeface="Arial" pitchFamily="34" charset="0"/>
              </a:rPr>
              <a:t>leaned</a:t>
            </a:r>
            <a:r>
              <a:rPr lang="en-GB" sz="2000" i="1" dirty="0">
                <a:latin typeface="Arial" pitchFamily="34" charset="0"/>
                <a:cs typeface="Arial" pitchFamily="34" charset="0"/>
              </a:rPr>
              <a:t> forward and </a:t>
            </a:r>
            <a:r>
              <a:rPr lang="en-GB" sz="2000" b="1" i="1" dirty="0">
                <a:solidFill>
                  <a:srgbClr val="FF0000"/>
                </a:solidFill>
                <a:latin typeface="Arial" pitchFamily="34" charset="0"/>
                <a:cs typeface="Arial" pitchFamily="34" charset="0"/>
              </a:rPr>
              <a:t>pointed. </a:t>
            </a:r>
            <a:endParaRPr lang="en-GB" sz="2000" b="1" i="1" dirty="0" smtClean="0">
              <a:solidFill>
                <a:srgbClr val="FF0000"/>
              </a:solidFill>
              <a:latin typeface="Arial" pitchFamily="34" charset="0"/>
              <a:cs typeface="Arial" pitchFamily="34" charset="0"/>
            </a:endParaRPr>
          </a:p>
          <a:p>
            <a:pPr marL="82296" indent="0">
              <a:buNone/>
            </a:pPr>
            <a:r>
              <a:rPr lang="en-GB" sz="2000" i="1" dirty="0">
                <a:solidFill>
                  <a:srgbClr val="FF0000"/>
                </a:solidFill>
                <a:latin typeface="Arial" pitchFamily="34" charset="0"/>
                <a:cs typeface="Arial" pitchFamily="34" charset="0"/>
              </a:rPr>
              <a:t> </a:t>
            </a:r>
            <a:r>
              <a:rPr lang="en-GB" sz="2000" i="1" dirty="0" smtClean="0">
                <a:solidFill>
                  <a:srgbClr val="FF0000"/>
                </a:solidFill>
                <a:latin typeface="Arial" pitchFamily="34" charset="0"/>
                <a:cs typeface="Arial" pitchFamily="34" charset="0"/>
              </a:rPr>
              <a:t>   </a:t>
            </a:r>
            <a:r>
              <a:rPr lang="en-GB" sz="2000" i="1" dirty="0" smtClean="0">
                <a:solidFill>
                  <a:srgbClr val="7030A0"/>
                </a:solidFill>
                <a:latin typeface="Arial" pitchFamily="34" charset="0"/>
                <a:cs typeface="Arial" pitchFamily="34" charset="0"/>
              </a:rPr>
              <a:t>Two verbs, </a:t>
            </a:r>
            <a:r>
              <a:rPr lang="en-GB" sz="2000" i="1" u="sng" dirty="0" smtClean="0">
                <a:solidFill>
                  <a:srgbClr val="7030A0"/>
                </a:solidFill>
                <a:latin typeface="Arial" pitchFamily="34" charset="0"/>
                <a:cs typeface="Arial" pitchFamily="34" charset="0"/>
              </a:rPr>
              <a:t>leaned</a:t>
            </a:r>
            <a:r>
              <a:rPr lang="en-GB" sz="2000" i="1" dirty="0" smtClean="0">
                <a:solidFill>
                  <a:srgbClr val="7030A0"/>
                </a:solidFill>
                <a:latin typeface="Arial" pitchFamily="34" charset="0"/>
                <a:cs typeface="Arial" pitchFamily="34" charset="0"/>
              </a:rPr>
              <a:t> and </a:t>
            </a:r>
            <a:r>
              <a:rPr lang="en-GB" sz="2000" i="1" u="sng" dirty="0" smtClean="0">
                <a:solidFill>
                  <a:srgbClr val="7030A0"/>
                </a:solidFill>
                <a:latin typeface="Arial" pitchFamily="34" charset="0"/>
                <a:cs typeface="Arial" pitchFamily="34" charset="0"/>
              </a:rPr>
              <a:t>pointed</a:t>
            </a:r>
            <a:r>
              <a:rPr lang="en-GB" sz="2000" i="1" dirty="0" smtClean="0">
                <a:solidFill>
                  <a:srgbClr val="7030A0"/>
                </a:solidFill>
                <a:latin typeface="Arial" pitchFamily="34" charset="0"/>
                <a:cs typeface="Arial" pitchFamily="34" charset="0"/>
              </a:rPr>
              <a:t>, so two clauses.</a:t>
            </a:r>
            <a:endParaRPr lang="en-GB" sz="2000" i="1" dirty="0">
              <a:solidFill>
                <a:srgbClr val="FF0000"/>
              </a:solidFill>
              <a:latin typeface="Arial" pitchFamily="34" charset="0"/>
              <a:cs typeface="Arial" pitchFamily="34" charset="0"/>
            </a:endParaRP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Quite </a:t>
            </a:r>
            <a:r>
              <a:rPr lang="en-GB" sz="2000" dirty="0">
                <a:latin typeface="Arial" pitchFamily="34" charset="0"/>
                <a:cs typeface="Arial" pitchFamily="34" charset="0"/>
              </a:rPr>
              <a:t>easy</a:t>
            </a:r>
            <a:r>
              <a:rPr lang="en-GB" sz="2000" dirty="0" smtClean="0">
                <a:latin typeface="Arial" pitchFamily="34" charset="0"/>
                <a:cs typeface="Arial" pitchFamily="34" charset="0"/>
              </a:rPr>
              <a:t>: when there is a verb phrase (a sequence of verbs together)</a:t>
            </a:r>
          </a:p>
          <a:p>
            <a:pPr marL="82296" indent="0">
              <a:buNone/>
            </a:pPr>
            <a:r>
              <a:rPr lang="en-GB" sz="2000" i="1" dirty="0" smtClean="0">
                <a:latin typeface="Arial" pitchFamily="34" charset="0"/>
                <a:cs typeface="Arial" pitchFamily="34" charset="0"/>
              </a:rPr>
              <a:t>     I </a:t>
            </a:r>
            <a:r>
              <a:rPr lang="en-GB" sz="2000" b="1" i="1" dirty="0">
                <a:solidFill>
                  <a:srgbClr val="FF0000"/>
                </a:solidFill>
                <a:latin typeface="Arial" pitchFamily="34" charset="0"/>
                <a:cs typeface="Arial" pitchFamily="34" charset="0"/>
              </a:rPr>
              <a:t>looked</a:t>
            </a:r>
            <a:r>
              <a:rPr lang="en-GB" sz="2000" i="1" dirty="0">
                <a:latin typeface="Arial" pitchFamily="34" charset="0"/>
                <a:cs typeface="Arial" pitchFamily="34" charset="0"/>
              </a:rPr>
              <a:t>, but I </a:t>
            </a:r>
            <a:r>
              <a:rPr lang="en-GB" sz="2000" b="1" i="1" u="sng" dirty="0">
                <a:solidFill>
                  <a:srgbClr val="FF0000"/>
                </a:solidFill>
                <a:latin typeface="Arial" pitchFamily="34" charset="0"/>
                <a:cs typeface="Arial" pitchFamily="34" charset="0"/>
              </a:rPr>
              <a:t>could see </a:t>
            </a:r>
            <a:r>
              <a:rPr lang="en-GB" sz="2000" i="1" dirty="0">
                <a:latin typeface="Arial" pitchFamily="34" charset="0"/>
                <a:cs typeface="Arial" pitchFamily="34" charset="0"/>
              </a:rPr>
              <a:t>nothing at first. </a:t>
            </a:r>
            <a:endParaRPr lang="en-GB" sz="2000" b="1" i="1" dirty="0">
              <a:solidFill>
                <a:srgbClr val="FF0000"/>
              </a:solidFill>
              <a:latin typeface="Arial" pitchFamily="34" charset="0"/>
              <a:cs typeface="Arial" pitchFamily="34" charset="0"/>
            </a:endParaRPr>
          </a:p>
          <a:p>
            <a:pPr marL="82296" indent="0">
              <a:buNone/>
            </a:pPr>
            <a:r>
              <a:rPr lang="en-GB" sz="2000" dirty="0" smtClean="0">
                <a:latin typeface="Arial" pitchFamily="34" charset="0"/>
                <a:cs typeface="Arial" pitchFamily="34" charset="0"/>
              </a:rPr>
              <a:t>    </a:t>
            </a:r>
            <a:r>
              <a:rPr lang="en-GB" sz="2000" i="1" dirty="0" smtClean="0">
                <a:solidFill>
                  <a:srgbClr val="7030A0"/>
                </a:solidFill>
                <a:latin typeface="Arial" pitchFamily="34" charset="0"/>
                <a:cs typeface="Arial" pitchFamily="34" charset="0"/>
              </a:rPr>
              <a:t>One single word verb, </a:t>
            </a:r>
            <a:r>
              <a:rPr lang="en-GB" sz="2000" i="1" u="sng" dirty="0" smtClean="0">
                <a:solidFill>
                  <a:srgbClr val="7030A0"/>
                </a:solidFill>
                <a:latin typeface="Arial" pitchFamily="34" charset="0"/>
                <a:cs typeface="Arial" pitchFamily="34" charset="0"/>
              </a:rPr>
              <a:t>looked</a:t>
            </a:r>
            <a:r>
              <a:rPr lang="en-GB" sz="2000" i="1" dirty="0" smtClean="0">
                <a:solidFill>
                  <a:srgbClr val="7030A0"/>
                </a:solidFill>
                <a:latin typeface="Arial" pitchFamily="34" charset="0"/>
                <a:cs typeface="Arial" pitchFamily="34" charset="0"/>
              </a:rPr>
              <a:t> and one verb phrase, </a:t>
            </a:r>
            <a:r>
              <a:rPr lang="en-GB" sz="2000" i="1" u="sng" dirty="0" smtClean="0">
                <a:solidFill>
                  <a:srgbClr val="7030A0"/>
                </a:solidFill>
                <a:latin typeface="Arial" pitchFamily="34" charset="0"/>
                <a:cs typeface="Arial" pitchFamily="34" charset="0"/>
              </a:rPr>
              <a:t>could see</a:t>
            </a:r>
            <a:r>
              <a:rPr lang="en-GB" sz="2000" i="1" dirty="0" smtClean="0">
                <a:solidFill>
                  <a:srgbClr val="7030A0"/>
                </a:solidFill>
                <a:latin typeface="Arial" pitchFamily="34" charset="0"/>
                <a:cs typeface="Arial" pitchFamily="34" charset="0"/>
              </a:rPr>
              <a:t>,</a:t>
            </a:r>
          </a:p>
          <a:p>
            <a:pPr marL="82296" indent="0">
              <a:buNone/>
            </a:pPr>
            <a:r>
              <a:rPr lang="en-GB" sz="2000" i="1" dirty="0">
                <a:solidFill>
                  <a:srgbClr val="7030A0"/>
                </a:solidFill>
                <a:latin typeface="Arial" pitchFamily="34" charset="0"/>
                <a:cs typeface="Arial" pitchFamily="34" charset="0"/>
              </a:rPr>
              <a:t> </a:t>
            </a:r>
            <a:r>
              <a:rPr lang="en-GB" sz="2000" i="1" dirty="0" smtClean="0">
                <a:solidFill>
                  <a:srgbClr val="7030A0"/>
                </a:solidFill>
                <a:latin typeface="Arial" pitchFamily="34" charset="0"/>
                <a:cs typeface="Arial" pitchFamily="34" charset="0"/>
              </a:rPr>
              <a:t>   </a:t>
            </a:r>
            <a:r>
              <a:rPr lang="en-GB" sz="2000" i="1" dirty="0" smtClean="0">
                <a:solidFill>
                  <a:srgbClr val="7030A0"/>
                </a:solidFill>
                <a:latin typeface="Arial" pitchFamily="34" charset="0"/>
                <a:cs typeface="Arial" pitchFamily="34" charset="0"/>
              </a:rPr>
              <a:t>so two </a:t>
            </a:r>
            <a:r>
              <a:rPr lang="en-GB" sz="2000" i="1" dirty="0" smtClean="0">
                <a:solidFill>
                  <a:srgbClr val="7030A0"/>
                </a:solidFill>
                <a:latin typeface="Arial" pitchFamily="34" charset="0"/>
                <a:cs typeface="Arial" pitchFamily="34" charset="0"/>
              </a:rPr>
              <a:t>clauses.</a:t>
            </a:r>
            <a:endParaRPr lang="en-GB" sz="2000" i="1" dirty="0" smtClean="0">
              <a:latin typeface="Arial" pitchFamily="34" charset="0"/>
              <a:cs typeface="Arial" pitchFamily="34" charset="0"/>
            </a:endParaRPr>
          </a:p>
          <a:p>
            <a:endParaRPr lang="en-GB" sz="2000" dirty="0"/>
          </a:p>
        </p:txBody>
      </p:sp>
    </p:spTree>
    <p:extLst>
      <p:ext uri="{BB962C8B-B14F-4D97-AF65-F5344CB8AC3E}">
        <p14:creationId xmlns:p14="http://schemas.microsoft.com/office/powerpoint/2010/main" val="324878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latin typeface="Arial" pitchFamily="34" charset="0"/>
                <a:cs typeface="Arial" pitchFamily="34" charset="0"/>
              </a:rPr>
              <a:t>Clauses</a:t>
            </a:r>
            <a:endParaRPr lang="en-GB" dirty="0">
              <a:latin typeface="Arial" pitchFamily="34" charset="0"/>
              <a:cs typeface="Arial" pitchFamily="34" charset="0"/>
            </a:endParaRPr>
          </a:p>
        </p:txBody>
      </p:sp>
      <p:sp>
        <p:nvSpPr>
          <p:cNvPr id="3" name="Content Placeholder 2"/>
          <p:cNvSpPr>
            <a:spLocks noGrp="1"/>
          </p:cNvSpPr>
          <p:nvPr>
            <p:ph idx="1"/>
          </p:nvPr>
        </p:nvSpPr>
        <p:spPr>
          <a:xfrm>
            <a:off x="1115616" y="1268760"/>
            <a:ext cx="7818072" cy="5589240"/>
          </a:xfrm>
        </p:spPr>
        <p:txBody>
          <a:bodyPr>
            <a:normAutofit fontScale="92500" lnSpcReduction="10000"/>
          </a:bodyPr>
          <a:lstStyle/>
          <a:p>
            <a:r>
              <a:rPr lang="en-GB" sz="2000" dirty="0" smtClean="0">
                <a:latin typeface="Arial" pitchFamily="34" charset="0"/>
                <a:cs typeface="Arial" pitchFamily="34" charset="0"/>
              </a:rPr>
              <a:t>More complicated: where is a non-finite verb.</a:t>
            </a:r>
          </a:p>
          <a:p>
            <a:r>
              <a:rPr lang="en-GB" sz="2000" dirty="0" smtClean="0">
                <a:latin typeface="Arial" pitchFamily="34" charset="0"/>
                <a:cs typeface="Arial" pitchFamily="34" charset="0"/>
              </a:rPr>
              <a:t>A non-finite verb is an infinitive (to dance); bare infinitive (dance); present participle (dancing) and past participle (danced)</a:t>
            </a:r>
          </a:p>
          <a:p>
            <a:endParaRPr lang="en-GB" sz="2000" dirty="0">
              <a:latin typeface="Arial" pitchFamily="34" charset="0"/>
              <a:cs typeface="Arial" pitchFamily="34" charset="0"/>
            </a:endParaRPr>
          </a:p>
          <a:p>
            <a:r>
              <a:rPr lang="en-GB" sz="2000" i="1" dirty="0">
                <a:latin typeface="Arial" pitchFamily="34" charset="0"/>
                <a:cs typeface="Arial" pitchFamily="34" charset="0"/>
              </a:rPr>
              <a:t>She </a:t>
            </a:r>
            <a:r>
              <a:rPr lang="en-GB" sz="2000" b="1" i="1" dirty="0">
                <a:solidFill>
                  <a:srgbClr val="FF0000"/>
                </a:solidFill>
                <a:latin typeface="Arial" pitchFamily="34" charset="0"/>
                <a:cs typeface="Arial" pitchFamily="34" charset="0"/>
              </a:rPr>
              <a:t>stood</a:t>
            </a:r>
            <a:r>
              <a:rPr lang="en-GB" sz="2000" i="1" dirty="0">
                <a:latin typeface="Arial" pitchFamily="34" charset="0"/>
                <a:cs typeface="Arial" pitchFamily="34" charset="0"/>
              </a:rPr>
              <a:t> over the burial casket of a knight and </a:t>
            </a:r>
            <a:r>
              <a:rPr lang="en-GB" sz="2000" b="1" i="1" dirty="0">
                <a:solidFill>
                  <a:srgbClr val="FF0000"/>
                </a:solidFill>
                <a:latin typeface="Arial" pitchFamily="34" charset="0"/>
                <a:cs typeface="Arial" pitchFamily="34" charset="0"/>
              </a:rPr>
              <a:t>began</a:t>
            </a:r>
            <a:r>
              <a:rPr lang="en-GB" sz="2000" i="1" dirty="0">
                <a:latin typeface="Arial" pitchFamily="34" charset="0"/>
                <a:cs typeface="Arial" pitchFamily="34" charset="0"/>
              </a:rPr>
              <a:t> </a:t>
            </a:r>
            <a:r>
              <a:rPr lang="en-GB" sz="2000" b="1" i="1" dirty="0">
                <a:solidFill>
                  <a:srgbClr val="FF0000"/>
                </a:solidFill>
                <a:latin typeface="Arial" pitchFamily="34" charset="0"/>
                <a:cs typeface="Arial" pitchFamily="34" charset="0"/>
              </a:rPr>
              <a:t>to speak </a:t>
            </a:r>
            <a:r>
              <a:rPr lang="en-GB" sz="2000" i="1" dirty="0">
                <a:latin typeface="Arial" pitchFamily="34" charset="0"/>
                <a:cs typeface="Arial" pitchFamily="34" charset="0"/>
              </a:rPr>
              <a:t>in a </a:t>
            </a:r>
            <a:r>
              <a:rPr lang="en-GB" sz="2000" i="1" dirty="0" smtClean="0">
                <a:latin typeface="Arial" pitchFamily="34" charset="0"/>
                <a:cs typeface="Arial" pitchFamily="34" charset="0"/>
              </a:rPr>
              <a:t>strange </a:t>
            </a:r>
            <a:r>
              <a:rPr lang="en-GB" sz="2000" i="1" dirty="0">
                <a:latin typeface="Arial" pitchFamily="34" charset="0"/>
                <a:cs typeface="Arial" pitchFamily="34" charset="0"/>
              </a:rPr>
              <a:t>language, the words </a:t>
            </a:r>
            <a:r>
              <a:rPr lang="en-GB" sz="2000" b="1" i="1" u="sng" dirty="0">
                <a:solidFill>
                  <a:srgbClr val="FF0000"/>
                </a:solidFill>
                <a:latin typeface="Arial" pitchFamily="34" charset="0"/>
                <a:cs typeface="Arial" pitchFamily="34" charset="0"/>
              </a:rPr>
              <a:t>flowin</a:t>
            </a:r>
            <a:r>
              <a:rPr lang="en-GB" sz="2000" b="1" i="1" dirty="0">
                <a:solidFill>
                  <a:srgbClr val="FF0000"/>
                </a:solidFill>
                <a:latin typeface="Arial" pitchFamily="34" charset="0"/>
                <a:cs typeface="Arial" pitchFamily="34" charset="0"/>
              </a:rPr>
              <a:t>g</a:t>
            </a:r>
            <a:r>
              <a:rPr lang="en-GB" sz="2000" i="1" dirty="0">
                <a:latin typeface="Arial" pitchFamily="34" charset="0"/>
                <a:cs typeface="Arial" pitchFamily="34" charset="0"/>
              </a:rPr>
              <a:t> from her lips like a dark song. </a:t>
            </a:r>
            <a:endParaRPr lang="en-GB" sz="2000" i="1" dirty="0" smtClean="0">
              <a:latin typeface="Arial" pitchFamily="34" charset="0"/>
              <a:cs typeface="Arial" pitchFamily="34" charset="0"/>
            </a:endParaRPr>
          </a:p>
          <a:p>
            <a:pPr marL="356616" lvl="1" indent="0">
              <a:buNone/>
            </a:pPr>
            <a:r>
              <a:rPr lang="en-GB" sz="2000" i="1" dirty="0" smtClean="0">
                <a:solidFill>
                  <a:srgbClr val="7030A0"/>
                </a:solidFill>
                <a:latin typeface="Arial" pitchFamily="34" charset="0"/>
                <a:cs typeface="Arial" pitchFamily="34" charset="0"/>
              </a:rPr>
              <a:t>Two single word finite verbs, </a:t>
            </a:r>
            <a:r>
              <a:rPr lang="en-GB" sz="2000" i="1" u="sng" dirty="0" smtClean="0">
                <a:solidFill>
                  <a:srgbClr val="7030A0"/>
                </a:solidFill>
                <a:latin typeface="Arial" pitchFamily="34" charset="0"/>
                <a:cs typeface="Arial" pitchFamily="34" charset="0"/>
              </a:rPr>
              <a:t>stood</a:t>
            </a:r>
            <a:r>
              <a:rPr lang="en-GB" sz="2000" i="1" dirty="0" smtClean="0">
                <a:solidFill>
                  <a:srgbClr val="7030A0"/>
                </a:solidFill>
                <a:latin typeface="Arial" pitchFamily="34" charset="0"/>
                <a:cs typeface="Arial" pitchFamily="34" charset="0"/>
              </a:rPr>
              <a:t> and </a:t>
            </a:r>
            <a:r>
              <a:rPr lang="en-GB" sz="2000" i="1" u="sng" dirty="0" smtClean="0">
                <a:solidFill>
                  <a:srgbClr val="7030A0"/>
                </a:solidFill>
                <a:latin typeface="Arial" pitchFamily="34" charset="0"/>
                <a:cs typeface="Arial" pitchFamily="34" charset="0"/>
              </a:rPr>
              <a:t>began</a:t>
            </a:r>
            <a:r>
              <a:rPr lang="en-GB" sz="2000" i="1" dirty="0" smtClean="0">
                <a:solidFill>
                  <a:srgbClr val="7030A0"/>
                </a:solidFill>
                <a:latin typeface="Arial" pitchFamily="34" charset="0"/>
                <a:cs typeface="Arial" pitchFamily="34" charset="0"/>
              </a:rPr>
              <a:t>: two </a:t>
            </a:r>
            <a:r>
              <a:rPr lang="en-GB" sz="2000" i="1" dirty="0" smtClean="0">
                <a:solidFill>
                  <a:srgbClr val="7030A0"/>
                </a:solidFill>
                <a:latin typeface="Arial" pitchFamily="34" charset="0"/>
                <a:cs typeface="Arial" pitchFamily="34" charset="0"/>
              </a:rPr>
              <a:t>clauses</a:t>
            </a:r>
          </a:p>
          <a:p>
            <a:pPr marL="356616" lvl="1" indent="0">
              <a:buNone/>
            </a:pPr>
            <a:r>
              <a:rPr lang="en-GB" sz="2000" i="1" dirty="0" smtClean="0">
                <a:solidFill>
                  <a:srgbClr val="7030A0"/>
                </a:solidFill>
                <a:latin typeface="Arial" pitchFamily="34" charset="0"/>
                <a:cs typeface="Arial" pitchFamily="34" charset="0"/>
              </a:rPr>
              <a:t>One non-finite (infinitive), </a:t>
            </a:r>
            <a:r>
              <a:rPr lang="en-GB" sz="2000" i="1" u="sng" dirty="0" smtClean="0">
                <a:solidFill>
                  <a:srgbClr val="7030A0"/>
                </a:solidFill>
                <a:latin typeface="Arial" pitchFamily="34" charset="0"/>
                <a:cs typeface="Arial" pitchFamily="34" charset="0"/>
              </a:rPr>
              <a:t>to speak</a:t>
            </a:r>
            <a:r>
              <a:rPr lang="en-GB" sz="2000" i="1" dirty="0" smtClean="0">
                <a:solidFill>
                  <a:srgbClr val="7030A0"/>
                </a:solidFill>
                <a:latin typeface="Arial" pitchFamily="34" charset="0"/>
                <a:cs typeface="Arial" pitchFamily="34" charset="0"/>
              </a:rPr>
              <a:t>: one clause</a:t>
            </a:r>
            <a:endParaRPr lang="en-GB" sz="2000" i="1" dirty="0" smtClean="0">
              <a:solidFill>
                <a:srgbClr val="7030A0"/>
              </a:solidFill>
              <a:latin typeface="Arial" pitchFamily="34" charset="0"/>
              <a:cs typeface="Arial" pitchFamily="34" charset="0"/>
            </a:endParaRPr>
          </a:p>
          <a:p>
            <a:pPr marL="356616" lvl="1" indent="0">
              <a:buNone/>
            </a:pPr>
            <a:r>
              <a:rPr lang="en-GB" sz="2000" i="1" dirty="0" smtClean="0">
                <a:solidFill>
                  <a:srgbClr val="7030A0"/>
                </a:solidFill>
                <a:latin typeface="Arial" pitchFamily="34" charset="0"/>
                <a:cs typeface="Arial" pitchFamily="34" charset="0"/>
              </a:rPr>
              <a:t>One non-finite verb (present participle), </a:t>
            </a:r>
            <a:r>
              <a:rPr lang="en-GB" sz="2000" i="1" u="sng" dirty="0" smtClean="0">
                <a:solidFill>
                  <a:srgbClr val="7030A0"/>
                </a:solidFill>
                <a:latin typeface="Arial" pitchFamily="34" charset="0"/>
                <a:cs typeface="Arial" pitchFamily="34" charset="0"/>
              </a:rPr>
              <a:t>flowing: </a:t>
            </a:r>
            <a:r>
              <a:rPr lang="en-GB" sz="2000" i="1" dirty="0" smtClean="0">
                <a:solidFill>
                  <a:srgbClr val="7030A0"/>
                </a:solidFill>
                <a:latin typeface="Arial" pitchFamily="34" charset="0"/>
                <a:cs typeface="Arial" pitchFamily="34" charset="0"/>
              </a:rPr>
              <a:t>one clause</a:t>
            </a:r>
          </a:p>
          <a:p>
            <a:pPr marL="356616" lvl="1" indent="0">
              <a:buNone/>
            </a:pPr>
            <a:r>
              <a:rPr lang="en-GB" sz="2000" i="1" dirty="0" smtClean="0">
                <a:solidFill>
                  <a:srgbClr val="7030A0"/>
                </a:solidFill>
                <a:latin typeface="Arial" pitchFamily="34" charset="0"/>
                <a:cs typeface="Arial" pitchFamily="34" charset="0"/>
              </a:rPr>
              <a:t>So this sentence has </a:t>
            </a:r>
            <a:r>
              <a:rPr lang="en-GB" sz="2000" i="1" dirty="0" smtClean="0">
                <a:solidFill>
                  <a:srgbClr val="7030A0"/>
                </a:solidFill>
                <a:latin typeface="Arial" pitchFamily="34" charset="0"/>
                <a:cs typeface="Arial" pitchFamily="34" charset="0"/>
              </a:rPr>
              <a:t>four</a:t>
            </a:r>
            <a:r>
              <a:rPr lang="en-GB" sz="2000" i="1" dirty="0" smtClean="0">
                <a:solidFill>
                  <a:srgbClr val="7030A0"/>
                </a:solidFill>
                <a:latin typeface="Arial" pitchFamily="34" charset="0"/>
                <a:cs typeface="Arial" pitchFamily="34" charset="0"/>
              </a:rPr>
              <a:t> </a:t>
            </a:r>
            <a:r>
              <a:rPr lang="en-GB" sz="2000" i="1" dirty="0" smtClean="0">
                <a:solidFill>
                  <a:srgbClr val="7030A0"/>
                </a:solidFill>
                <a:latin typeface="Arial" pitchFamily="34" charset="0"/>
                <a:cs typeface="Arial" pitchFamily="34" charset="0"/>
              </a:rPr>
              <a:t>clauses in total.</a:t>
            </a:r>
          </a:p>
          <a:p>
            <a:endParaRPr lang="en-GB" sz="2000" i="1" dirty="0">
              <a:solidFill>
                <a:srgbClr val="7030A0"/>
              </a:solidFill>
              <a:latin typeface="Arial" pitchFamily="34" charset="0"/>
              <a:cs typeface="Arial" pitchFamily="34" charset="0"/>
            </a:endParaRPr>
          </a:p>
          <a:p>
            <a:r>
              <a:rPr lang="en-GB" sz="2000" i="1" dirty="0">
                <a:latin typeface="Arial" pitchFamily="34" charset="0"/>
                <a:cs typeface="Arial" pitchFamily="34" charset="0"/>
              </a:rPr>
              <a:t>T</a:t>
            </a:r>
            <a:r>
              <a:rPr lang="en-GB" sz="2000" i="1" dirty="0" smtClean="0">
                <a:latin typeface="Arial" pitchFamily="34" charset="0"/>
                <a:cs typeface="Arial" pitchFamily="34" charset="0"/>
              </a:rPr>
              <a:t>he </a:t>
            </a:r>
            <a:r>
              <a:rPr lang="en-GB" sz="2000" i="1" dirty="0">
                <a:latin typeface="Arial" pitchFamily="34" charset="0"/>
                <a:cs typeface="Arial" pitchFamily="34" charset="0"/>
              </a:rPr>
              <a:t>lady’s voice </a:t>
            </a:r>
            <a:r>
              <a:rPr lang="en-GB" sz="2000" b="1" i="1" dirty="0">
                <a:solidFill>
                  <a:srgbClr val="FF0000"/>
                </a:solidFill>
                <a:latin typeface="Arial" pitchFamily="34" charset="0"/>
                <a:cs typeface="Arial" pitchFamily="34" charset="0"/>
              </a:rPr>
              <a:t>grew</a:t>
            </a:r>
            <a:r>
              <a:rPr lang="en-GB" sz="2000" i="1" dirty="0">
                <a:latin typeface="Arial" pitchFamily="34" charset="0"/>
                <a:cs typeface="Arial" pitchFamily="34" charset="0"/>
              </a:rPr>
              <a:t> stronger and more insistent, until almost </a:t>
            </a:r>
            <a:r>
              <a:rPr lang="en-GB" sz="2000" b="1" i="1" u="sng" dirty="0">
                <a:solidFill>
                  <a:srgbClr val="FF0000"/>
                </a:solidFill>
                <a:latin typeface="Arial" pitchFamily="34" charset="0"/>
                <a:cs typeface="Arial" pitchFamily="34" charset="0"/>
              </a:rPr>
              <a:t>shrieking</a:t>
            </a:r>
            <a:r>
              <a:rPr lang="en-GB" sz="2000" i="1" dirty="0">
                <a:latin typeface="Arial" pitchFamily="34" charset="0"/>
                <a:cs typeface="Arial" pitchFamily="34" charset="0"/>
              </a:rPr>
              <a:t>, she </a:t>
            </a:r>
            <a:r>
              <a:rPr lang="en-GB" sz="2000" b="1" i="1" dirty="0">
                <a:solidFill>
                  <a:srgbClr val="FF0000"/>
                </a:solidFill>
                <a:latin typeface="Arial" pitchFamily="34" charset="0"/>
                <a:cs typeface="Arial" pitchFamily="34" charset="0"/>
              </a:rPr>
              <a:t>spoke</a:t>
            </a:r>
            <a:r>
              <a:rPr lang="en-GB" sz="2000" i="1" dirty="0">
                <a:latin typeface="Arial" pitchFamily="34" charset="0"/>
                <a:cs typeface="Arial" pitchFamily="34" charset="0"/>
              </a:rPr>
              <a:t> the name, ‘</a:t>
            </a:r>
            <a:r>
              <a:rPr lang="en-GB" sz="2000" i="1" dirty="0" err="1">
                <a:latin typeface="Arial" pitchFamily="34" charset="0"/>
                <a:cs typeface="Arial" pitchFamily="34" charset="0"/>
              </a:rPr>
              <a:t>Uther</a:t>
            </a:r>
            <a:r>
              <a:rPr lang="en-GB" sz="2000" i="1" dirty="0">
                <a:latin typeface="Arial" pitchFamily="34" charset="0"/>
                <a:cs typeface="Arial" pitchFamily="34" charset="0"/>
              </a:rPr>
              <a:t> </a:t>
            </a:r>
            <a:r>
              <a:rPr lang="en-GB" sz="2000" i="1" dirty="0" err="1">
                <a:latin typeface="Arial" pitchFamily="34" charset="0"/>
                <a:cs typeface="Arial" pitchFamily="34" charset="0"/>
              </a:rPr>
              <a:t>Pendragon</a:t>
            </a:r>
            <a:r>
              <a:rPr lang="en-GB" sz="2000" i="1" dirty="0">
                <a:latin typeface="Arial" pitchFamily="34" charset="0"/>
                <a:cs typeface="Arial" pitchFamily="34" charset="0"/>
              </a:rPr>
              <a:t>!’ </a:t>
            </a:r>
            <a:endParaRPr lang="en-GB" sz="2000" i="1" dirty="0" smtClean="0">
              <a:latin typeface="Arial" pitchFamily="34" charset="0"/>
              <a:cs typeface="Arial" pitchFamily="34" charset="0"/>
            </a:endParaRPr>
          </a:p>
          <a:p>
            <a:pPr marL="82296" indent="0">
              <a:buNone/>
            </a:pPr>
            <a:r>
              <a:rPr lang="en-GB" sz="2000" i="1" dirty="0">
                <a:solidFill>
                  <a:srgbClr val="7030A0"/>
                </a:solidFill>
                <a:latin typeface="Arial" pitchFamily="34" charset="0"/>
                <a:cs typeface="Arial" pitchFamily="34" charset="0"/>
              </a:rPr>
              <a:t> </a:t>
            </a:r>
            <a:r>
              <a:rPr lang="en-GB" sz="2000" i="1" dirty="0" smtClean="0">
                <a:solidFill>
                  <a:srgbClr val="7030A0"/>
                </a:solidFill>
                <a:latin typeface="Arial" pitchFamily="34" charset="0"/>
                <a:cs typeface="Arial" pitchFamily="34" charset="0"/>
              </a:rPr>
              <a:t>     Two single word finite verbs, </a:t>
            </a:r>
            <a:r>
              <a:rPr lang="en-GB" sz="2000" i="1" u="sng" dirty="0" smtClean="0">
                <a:solidFill>
                  <a:srgbClr val="7030A0"/>
                </a:solidFill>
                <a:latin typeface="Arial" pitchFamily="34" charset="0"/>
                <a:cs typeface="Arial" pitchFamily="34" charset="0"/>
              </a:rPr>
              <a:t>grew</a:t>
            </a:r>
            <a:r>
              <a:rPr lang="en-GB" sz="2000" i="1" dirty="0" smtClean="0">
                <a:solidFill>
                  <a:srgbClr val="7030A0"/>
                </a:solidFill>
                <a:latin typeface="Arial" pitchFamily="34" charset="0"/>
                <a:cs typeface="Arial" pitchFamily="34" charset="0"/>
              </a:rPr>
              <a:t> and </a:t>
            </a:r>
            <a:r>
              <a:rPr lang="en-GB" sz="2000" i="1" u="sng" dirty="0" smtClean="0">
                <a:solidFill>
                  <a:srgbClr val="7030A0"/>
                </a:solidFill>
                <a:latin typeface="Arial" pitchFamily="34" charset="0"/>
                <a:cs typeface="Arial" pitchFamily="34" charset="0"/>
              </a:rPr>
              <a:t>spoke</a:t>
            </a:r>
            <a:r>
              <a:rPr lang="en-GB" sz="2000" i="1" dirty="0" smtClean="0">
                <a:solidFill>
                  <a:srgbClr val="7030A0"/>
                </a:solidFill>
                <a:latin typeface="Arial" pitchFamily="34" charset="0"/>
                <a:cs typeface="Arial" pitchFamily="34" charset="0"/>
              </a:rPr>
              <a:t>: two clauses</a:t>
            </a:r>
          </a:p>
          <a:p>
            <a:pPr marL="82296" indent="0">
              <a:buNone/>
            </a:pPr>
            <a:r>
              <a:rPr lang="en-GB" sz="2000" i="1" dirty="0" smtClean="0">
                <a:solidFill>
                  <a:srgbClr val="7030A0"/>
                </a:solidFill>
                <a:latin typeface="Arial" pitchFamily="34" charset="0"/>
                <a:cs typeface="Arial" pitchFamily="34" charset="0"/>
              </a:rPr>
              <a:t>      One non-finite verb (present participle), </a:t>
            </a:r>
            <a:r>
              <a:rPr lang="en-GB" sz="2000" i="1" u="sng" dirty="0" smtClean="0">
                <a:solidFill>
                  <a:srgbClr val="7030A0"/>
                </a:solidFill>
                <a:latin typeface="Arial" pitchFamily="34" charset="0"/>
                <a:cs typeface="Arial" pitchFamily="34" charset="0"/>
              </a:rPr>
              <a:t>shrieking</a:t>
            </a:r>
            <a:r>
              <a:rPr lang="en-GB" sz="2000" i="1" dirty="0" smtClean="0">
                <a:solidFill>
                  <a:srgbClr val="7030A0"/>
                </a:solidFill>
                <a:latin typeface="Arial" pitchFamily="34" charset="0"/>
                <a:cs typeface="Arial" pitchFamily="34" charset="0"/>
              </a:rPr>
              <a:t>: one clause</a:t>
            </a:r>
          </a:p>
          <a:p>
            <a:pPr marL="82296" indent="0">
              <a:buNone/>
            </a:pPr>
            <a:r>
              <a:rPr lang="en-GB" sz="2000" i="1" dirty="0" smtClean="0">
                <a:solidFill>
                  <a:srgbClr val="7030A0"/>
                </a:solidFill>
                <a:latin typeface="Arial" pitchFamily="34" charset="0"/>
                <a:cs typeface="Arial" pitchFamily="34" charset="0"/>
              </a:rPr>
              <a:t>      So this sentence </a:t>
            </a:r>
            <a:r>
              <a:rPr lang="en-GB" sz="2000" i="1" dirty="0" smtClean="0">
                <a:solidFill>
                  <a:srgbClr val="7030A0"/>
                </a:solidFill>
                <a:latin typeface="Arial" pitchFamily="34" charset="0"/>
                <a:cs typeface="Arial" pitchFamily="34" charset="0"/>
              </a:rPr>
              <a:t>has </a:t>
            </a:r>
            <a:r>
              <a:rPr lang="en-GB" sz="2000" i="1" dirty="0" smtClean="0">
                <a:solidFill>
                  <a:srgbClr val="7030A0"/>
                </a:solidFill>
                <a:latin typeface="Arial" pitchFamily="34" charset="0"/>
                <a:cs typeface="Arial" pitchFamily="34" charset="0"/>
              </a:rPr>
              <a:t>three clauses in total.</a:t>
            </a:r>
          </a:p>
          <a:p>
            <a:endParaRPr lang="en-GB" sz="2000" i="1" dirty="0">
              <a:solidFill>
                <a:srgbClr val="7030A0"/>
              </a:solidFill>
            </a:endParaRPr>
          </a:p>
        </p:txBody>
      </p:sp>
    </p:spTree>
    <p:extLst>
      <p:ext uri="{BB962C8B-B14F-4D97-AF65-F5344CB8AC3E}">
        <p14:creationId xmlns:p14="http://schemas.microsoft.com/office/powerpoint/2010/main" val="130709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normAutofit fontScale="90000"/>
          </a:bodyPr>
          <a:lstStyle/>
          <a:p>
            <a:r>
              <a:rPr lang="en-GB" dirty="0" smtClean="0">
                <a:latin typeface="Arial" pitchFamily="34" charset="0"/>
                <a:cs typeface="Arial" pitchFamily="34" charset="0"/>
              </a:rPr>
              <a:t>Clauses: Non-finite Complications</a:t>
            </a:r>
            <a:endParaRPr lang="en-GB" dirty="0">
              <a:latin typeface="Arial" pitchFamily="34" charset="0"/>
              <a:cs typeface="Arial" pitchFamily="34" charset="0"/>
            </a:endParaRPr>
          </a:p>
        </p:txBody>
      </p:sp>
      <p:sp>
        <p:nvSpPr>
          <p:cNvPr id="3" name="Content Placeholder 2"/>
          <p:cNvSpPr>
            <a:spLocks noGrp="1"/>
          </p:cNvSpPr>
          <p:nvPr>
            <p:ph idx="1"/>
          </p:nvPr>
        </p:nvSpPr>
        <p:spPr>
          <a:xfrm>
            <a:off x="1115616" y="1447800"/>
            <a:ext cx="7818072" cy="4800600"/>
          </a:xfrm>
        </p:spPr>
        <p:txBody>
          <a:bodyPr>
            <a:normAutofit fontScale="92500" lnSpcReduction="10000"/>
          </a:bodyPr>
          <a:lstStyle/>
          <a:p>
            <a:r>
              <a:rPr lang="en-GB" sz="2000" dirty="0" smtClean="0">
                <a:latin typeface="Arial" pitchFamily="34" charset="0"/>
                <a:cs typeface="Arial" pitchFamily="34" charset="0"/>
              </a:rPr>
              <a:t>A present participle </a:t>
            </a:r>
            <a:r>
              <a:rPr lang="en-GB" sz="2000" dirty="0" smtClean="0">
                <a:latin typeface="Arial" pitchFamily="34" charset="0"/>
                <a:cs typeface="Arial" pitchFamily="34" charset="0"/>
              </a:rPr>
              <a:t>(ending –</a:t>
            </a:r>
            <a:r>
              <a:rPr lang="en-GB" sz="2000" dirty="0" err="1" smtClean="0">
                <a:latin typeface="Arial" pitchFamily="34" charset="0"/>
                <a:cs typeface="Arial" pitchFamily="34" charset="0"/>
              </a:rPr>
              <a:t>ing</a:t>
            </a:r>
            <a:r>
              <a:rPr lang="en-GB" sz="2000" dirty="0" smtClean="0">
                <a:latin typeface="Arial" pitchFamily="34" charset="0"/>
                <a:cs typeface="Arial" pitchFamily="34" charset="0"/>
              </a:rPr>
              <a:t>) could </a:t>
            </a:r>
            <a:r>
              <a:rPr lang="en-GB" sz="2000" dirty="0" smtClean="0">
                <a:latin typeface="Arial" pitchFamily="34" charset="0"/>
                <a:cs typeface="Arial" pitchFamily="34" charset="0"/>
              </a:rPr>
              <a:t>also be a noun or an adjective</a:t>
            </a:r>
          </a:p>
          <a:p>
            <a:endParaRPr lang="en-GB" sz="2000" dirty="0">
              <a:latin typeface="Arial" pitchFamily="34" charset="0"/>
              <a:cs typeface="Arial" pitchFamily="34" charset="0"/>
            </a:endParaRPr>
          </a:p>
          <a:p>
            <a:pPr marL="356616" lvl="1" indent="0">
              <a:buNone/>
            </a:pPr>
            <a:r>
              <a:rPr lang="en-GB" sz="2000" i="1" dirty="0">
                <a:latin typeface="Arial" pitchFamily="34" charset="0"/>
                <a:cs typeface="Arial" pitchFamily="34" charset="0"/>
              </a:rPr>
              <a:t>But so intent </a:t>
            </a:r>
            <a:r>
              <a:rPr lang="en-GB" sz="2000" i="1" dirty="0">
                <a:solidFill>
                  <a:srgbClr val="FF0000"/>
                </a:solidFill>
                <a:latin typeface="Arial" pitchFamily="34" charset="0"/>
                <a:cs typeface="Arial" pitchFamily="34" charset="0"/>
              </a:rPr>
              <a:t>was</a:t>
            </a:r>
            <a:r>
              <a:rPr lang="en-GB" sz="2000" i="1" dirty="0">
                <a:latin typeface="Arial" pitchFamily="34" charset="0"/>
                <a:cs typeface="Arial" pitchFamily="34" charset="0"/>
              </a:rPr>
              <a:t> she on </a:t>
            </a:r>
            <a:r>
              <a:rPr lang="en-GB" sz="2000" i="1" u="sng" dirty="0">
                <a:solidFill>
                  <a:srgbClr val="0070C0"/>
                </a:solidFill>
                <a:latin typeface="Arial" pitchFamily="34" charset="0"/>
                <a:cs typeface="Arial" pitchFamily="34" charset="0"/>
              </a:rPr>
              <a:t>her playing </a:t>
            </a:r>
            <a:r>
              <a:rPr lang="en-GB" sz="2000" i="1" dirty="0">
                <a:latin typeface="Arial" pitchFamily="34" charset="0"/>
                <a:cs typeface="Arial" pitchFamily="34" charset="0"/>
              </a:rPr>
              <a:t>that she </a:t>
            </a:r>
            <a:r>
              <a:rPr lang="en-GB" sz="2000" i="1" dirty="0" smtClean="0">
                <a:latin typeface="Arial" pitchFamily="34" charset="0"/>
                <a:cs typeface="Arial" pitchFamily="34" charset="0"/>
              </a:rPr>
              <a:t>…     </a:t>
            </a:r>
            <a:r>
              <a:rPr lang="en-GB" sz="2000" dirty="0" smtClean="0">
                <a:latin typeface="Arial" pitchFamily="34" charset="0"/>
                <a:cs typeface="Arial" pitchFamily="34" charset="0"/>
              </a:rPr>
              <a:t>NOUN</a:t>
            </a:r>
          </a:p>
          <a:p>
            <a:pPr marL="356616" lvl="1" indent="0">
              <a:buNone/>
            </a:pPr>
            <a:r>
              <a:rPr lang="en-GB" sz="2000" i="1" dirty="0">
                <a:latin typeface="Arial" pitchFamily="34" charset="0"/>
                <a:cs typeface="Arial" pitchFamily="34" charset="0"/>
              </a:rPr>
              <a:t>And out of the mists </a:t>
            </a:r>
            <a:r>
              <a:rPr lang="en-GB" sz="2000" i="1" dirty="0">
                <a:solidFill>
                  <a:srgbClr val="FF0000"/>
                </a:solidFill>
                <a:latin typeface="Arial" pitchFamily="34" charset="0"/>
                <a:cs typeface="Arial" pitchFamily="34" charset="0"/>
              </a:rPr>
              <a:t>came</a:t>
            </a:r>
            <a:r>
              <a:rPr lang="en-GB" sz="2000" i="1" dirty="0">
                <a:latin typeface="Arial" pitchFamily="34" charset="0"/>
                <a:cs typeface="Arial" pitchFamily="34" charset="0"/>
              </a:rPr>
              <a:t> a figure in </a:t>
            </a:r>
            <a:r>
              <a:rPr lang="en-GB" sz="2000" i="1" u="sng" dirty="0">
                <a:solidFill>
                  <a:srgbClr val="0070C0"/>
                </a:solidFill>
                <a:latin typeface="Arial" pitchFamily="34" charset="0"/>
                <a:cs typeface="Arial" pitchFamily="34" charset="0"/>
              </a:rPr>
              <a:t>flowing</a:t>
            </a:r>
            <a:r>
              <a:rPr lang="en-GB" sz="2000" i="1" dirty="0">
                <a:latin typeface="Arial" pitchFamily="34" charset="0"/>
                <a:cs typeface="Arial" pitchFamily="34" charset="0"/>
              </a:rPr>
              <a:t> green, walking across the </a:t>
            </a:r>
            <a:r>
              <a:rPr lang="en-GB" sz="2000" i="1" dirty="0" smtClean="0">
                <a:latin typeface="Arial" pitchFamily="34" charset="0"/>
                <a:cs typeface="Arial" pitchFamily="34" charset="0"/>
              </a:rPr>
              <a:t>water…                                                                ADJECTIVE</a:t>
            </a:r>
          </a:p>
          <a:p>
            <a:pPr marL="356616" lvl="1" indent="0">
              <a:buNone/>
            </a:pPr>
            <a:r>
              <a:rPr lang="en-GB" sz="2000" i="1" dirty="0" smtClean="0">
                <a:latin typeface="Arial" pitchFamily="34" charset="0"/>
                <a:cs typeface="Arial" pitchFamily="34" charset="0"/>
              </a:rPr>
              <a:t>And</a:t>
            </a:r>
            <a:r>
              <a:rPr lang="en-GB" sz="2000" i="1" dirty="0">
                <a:latin typeface="Arial" pitchFamily="34" charset="0"/>
                <a:cs typeface="Arial" pitchFamily="34" charset="0"/>
              </a:rPr>
              <a:t>, to my amazement, up out of the lake </a:t>
            </a:r>
            <a:r>
              <a:rPr lang="en-GB" sz="2000" i="1" dirty="0">
                <a:solidFill>
                  <a:srgbClr val="FF0000"/>
                </a:solidFill>
                <a:latin typeface="Arial" pitchFamily="34" charset="0"/>
                <a:cs typeface="Arial" pitchFamily="34" charset="0"/>
              </a:rPr>
              <a:t>came</a:t>
            </a:r>
            <a:r>
              <a:rPr lang="en-GB" sz="2000" i="1" dirty="0">
                <a:latin typeface="Arial" pitchFamily="34" charset="0"/>
                <a:cs typeface="Arial" pitchFamily="34" charset="0"/>
              </a:rPr>
              <a:t> a shining sword, a hand </a:t>
            </a:r>
            <a:r>
              <a:rPr lang="en-GB" sz="2000" i="1" dirty="0">
                <a:solidFill>
                  <a:srgbClr val="0070C0"/>
                </a:solidFill>
                <a:latin typeface="Arial" pitchFamily="34" charset="0"/>
                <a:cs typeface="Arial" pitchFamily="34" charset="0"/>
              </a:rPr>
              <a:t>holding</a:t>
            </a:r>
            <a:r>
              <a:rPr lang="en-GB" sz="2000" i="1" dirty="0">
                <a:latin typeface="Arial" pitchFamily="34" charset="0"/>
                <a:cs typeface="Arial" pitchFamily="34" charset="0"/>
              </a:rPr>
              <a:t> it, and an arm in a white silk sleeve</a:t>
            </a:r>
            <a:r>
              <a:rPr lang="en-GB" sz="2000" i="1" dirty="0" smtClean="0">
                <a:latin typeface="Arial" pitchFamily="34" charset="0"/>
                <a:cs typeface="Arial" pitchFamily="34" charset="0"/>
              </a:rPr>
              <a:t>.    </a:t>
            </a:r>
            <a:r>
              <a:rPr lang="en-GB" sz="2000" dirty="0" smtClean="0">
                <a:latin typeface="Arial" pitchFamily="34" charset="0"/>
                <a:cs typeface="Arial" pitchFamily="34" charset="0"/>
              </a:rPr>
              <a:t>VERB</a:t>
            </a:r>
          </a:p>
          <a:p>
            <a:pPr marL="82296" indent="0">
              <a:buNone/>
            </a:pPr>
            <a:endParaRPr lang="en-GB" sz="2000" b="1" dirty="0" smtClean="0">
              <a:latin typeface="Arial" pitchFamily="34" charset="0"/>
              <a:cs typeface="Arial" pitchFamily="34" charset="0"/>
            </a:endParaRPr>
          </a:p>
          <a:p>
            <a:pPr marL="82296" indent="0">
              <a:buNone/>
            </a:pPr>
            <a:r>
              <a:rPr lang="en-GB" sz="2000" dirty="0" smtClean="0">
                <a:latin typeface="Arial" pitchFamily="34" charset="0"/>
                <a:cs typeface="Arial" pitchFamily="34" charset="0"/>
              </a:rPr>
              <a:t>If it is a non-finite verb, you can always expand the verb into a full clause with the main verb, </a:t>
            </a:r>
            <a:r>
              <a:rPr lang="en-GB" sz="2000" dirty="0" smtClean="0">
                <a:latin typeface="Arial" pitchFamily="34" charset="0"/>
                <a:cs typeface="Arial" pitchFamily="34" charset="0"/>
              </a:rPr>
              <a:t>very </a:t>
            </a:r>
            <a:r>
              <a:rPr lang="en-GB" sz="2000" dirty="0" smtClean="0">
                <a:latin typeface="Arial" pitchFamily="34" charset="0"/>
                <a:cs typeface="Arial" pitchFamily="34" charset="0"/>
              </a:rPr>
              <a:t>often the verb </a:t>
            </a:r>
            <a:r>
              <a:rPr lang="en-GB" sz="2000" i="1" dirty="0" smtClean="0">
                <a:latin typeface="Arial" pitchFamily="34" charset="0"/>
                <a:cs typeface="Arial" pitchFamily="34" charset="0"/>
              </a:rPr>
              <a:t>to be:</a:t>
            </a:r>
            <a:endParaRPr lang="en-GB" sz="2000" i="1" dirty="0">
              <a:latin typeface="Arial" pitchFamily="34" charset="0"/>
              <a:cs typeface="Arial" pitchFamily="34" charset="0"/>
            </a:endParaRPr>
          </a:p>
          <a:p>
            <a:pPr marL="82296" indent="0">
              <a:buNone/>
            </a:pPr>
            <a:r>
              <a:rPr lang="en-GB" sz="2000" i="1" dirty="0" smtClean="0">
                <a:latin typeface="Arial" pitchFamily="34" charset="0"/>
                <a:cs typeface="Arial" pitchFamily="34" charset="0"/>
              </a:rPr>
              <a:t>…up </a:t>
            </a:r>
            <a:r>
              <a:rPr lang="en-GB" sz="2000" i="1" dirty="0">
                <a:latin typeface="Arial" pitchFamily="34" charset="0"/>
                <a:cs typeface="Arial" pitchFamily="34" charset="0"/>
              </a:rPr>
              <a:t>out of the lake </a:t>
            </a:r>
            <a:r>
              <a:rPr lang="en-GB" sz="2000" i="1" dirty="0">
                <a:solidFill>
                  <a:srgbClr val="FF0000"/>
                </a:solidFill>
                <a:latin typeface="Arial" pitchFamily="34" charset="0"/>
                <a:cs typeface="Arial" pitchFamily="34" charset="0"/>
              </a:rPr>
              <a:t>came</a:t>
            </a:r>
            <a:r>
              <a:rPr lang="en-GB" sz="2000" i="1" dirty="0">
                <a:latin typeface="Arial" pitchFamily="34" charset="0"/>
                <a:cs typeface="Arial" pitchFamily="34" charset="0"/>
              </a:rPr>
              <a:t> a shining sword, </a:t>
            </a:r>
            <a:r>
              <a:rPr lang="en-GB" sz="2000" i="1" dirty="0" smtClean="0">
                <a:latin typeface="Arial" pitchFamily="34" charset="0"/>
                <a:cs typeface="Arial" pitchFamily="34" charset="0"/>
              </a:rPr>
              <a:t>and a </a:t>
            </a:r>
            <a:r>
              <a:rPr lang="en-GB" sz="2000" i="1" dirty="0">
                <a:latin typeface="Arial" pitchFamily="34" charset="0"/>
                <a:cs typeface="Arial" pitchFamily="34" charset="0"/>
              </a:rPr>
              <a:t>hand </a:t>
            </a:r>
            <a:r>
              <a:rPr lang="en-GB" sz="2000" i="1" dirty="0" smtClean="0">
                <a:latin typeface="Arial" pitchFamily="34" charset="0"/>
                <a:cs typeface="Arial" pitchFamily="34" charset="0"/>
              </a:rPr>
              <a:t>that </a:t>
            </a:r>
            <a:r>
              <a:rPr lang="en-GB" sz="2000" b="1" i="1" u="sng" dirty="0" smtClean="0">
                <a:solidFill>
                  <a:srgbClr val="FF0000"/>
                </a:solidFill>
                <a:latin typeface="Arial" pitchFamily="34" charset="0"/>
                <a:cs typeface="Arial" pitchFamily="34" charset="0"/>
              </a:rPr>
              <a:t>was holding </a:t>
            </a:r>
            <a:r>
              <a:rPr lang="en-GB" sz="2000" i="1" dirty="0" smtClean="0">
                <a:latin typeface="Arial" pitchFamily="34" charset="0"/>
                <a:cs typeface="Arial" pitchFamily="34" charset="0"/>
              </a:rPr>
              <a:t>it…</a:t>
            </a:r>
          </a:p>
          <a:p>
            <a:pPr marL="82296" indent="0">
              <a:buNone/>
            </a:pPr>
            <a:endParaRPr lang="en-GB" sz="2000" b="1" i="1" dirty="0">
              <a:latin typeface="Arial" pitchFamily="34" charset="0"/>
              <a:cs typeface="Arial" pitchFamily="34" charset="0"/>
            </a:endParaRPr>
          </a:p>
          <a:p>
            <a:pPr marL="82296" indent="0">
              <a:buNone/>
            </a:pPr>
            <a:r>
              <a:rPr lang="en-GB" sz="2000" dirty="0" smtClean="0">
                <a:latin typeface="Arial" pitchFamily="34" charset="0"/>
                <a:cs typeface="Arial" pitchFamily="34" charset="0"/>
              </a:rPr>
              <a:t>This does not work if the present participle is a noun or adjective</a:t>
            </a:r>
            <a:endParaRPr lang="en-GB" sz="2000" dirty="0">
              <a:latin typeface="Arial" pitchFamily="34" charset="0"/>
              <a:cs typeface="Arial" pitchFamily="34" charset="0"/>
            </a:endParaRPr>
          </a:p>
        </p:txBody>
      </p:sp>
    </p:spTree>
    <p:extLst>
      <p:ext uri="{BB962C8B-B14F-4D97-AF65-F5344CB8AC3E}">
        <p14:creationId xmlns:p14="http://schemas.microsoft.com/office/powerpoint/2010/main" val="1884267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normAutofit/>
          </a:bodyPr>
          <a:lstStyle/>
          <a:p>
            <a:r>
              <a:rPr lang="en-GB" sz="3600" dirty="0" smtClean="0">
                <a:latin typeface="Arial" pitchFamily="34" charset="0"/>
                <a:cs typeface="Arial" pitchFamily="34" charset="0"/>
              </a:rPr>
              <a:t>Clauses: Non-finite Complications</a:t>
            </a:r>
            <a:endParaRPr lang="en-GB" sz="3600" dirty="0">
              <a:latin typeface="Arial" pitchFamily="34" charset="0"/>
              <a:cs typeface="Arial" pitchFamily="34" charset="0"/>
            </a:endParaRPr>
          </a:p>
        </p:txBody>
      </p:sp>
      <p:sp>
        <p:nvSpPr>
          <p:cNvPr id="3" name="Content Placeholder 2"/>
          <p:cNvSpPr>
            <a:spLocks noGrp="1"/>
          </p:cNvSpPr>
          <p:nvPr>
            <p:ph idx="1"/>
          </p:nvPr>
        </p:nvSpPr>
        <p:spPr>
          <a:xfrm>
            <a:off x="1115616" y="1447800"/>
            <a:ext cx="7818072" cy="4800600"/>
          </a:xfrm>
        </p:spPr>
        <p:txBody>
          <a:bodyPr>
            <a:normAutofit fontScale="92500" lnSpcReduction="20000"/>
          </a:bodyPr>
          <a:lstStyle/>
          <a:p>
            <a:endParaRPr lang="en-GB" sz="2000" dirty="0" smtClean="0"/>
          </a:p>
          <a:p>
            <a:r>
              <a:rPr lang="en-GB" sz="2000" dirty="0" smtClean="0">
                <a:latin typeface="Arial" pitchFamily="34" charset="0"/>
                <a:cs typeface="Arial" pitchFamily="34" charset="0"/>
              </a:rPr>
              <a:t>Past participles and past tenses can look exactly the same:</a:t>
            </a:r>
          </a:p>
          <a:p>
            <a:pPr marL="82296" indent="0">
              <a:buNone/>
            </a:pPr>
            <a:r>
              <a:rPr lang="en-GB" sz="2000" i="1" dirty="0">
                <a:latin typeface="Arial" pitchFamily="34" charset="0"/>
                <a:cs typeface="Arial" pitchFamily="34" charset="0"/>
              </a:rPr>
              <a:t> </a:t>
            </a:r>
            <a:r>
              <a:rPr lang="en-GB" sz="2000" i="1" dirty="0" smtClean="0">
                <a:latin typeface="Arial" pitchFamily="34" charset="0"/>
                <a:cs typeface="Arial" pitchFamily="34" charset="0"/>
              </a:rPr>
              <a:t>   I </a:t>
            </a:r>
            <a:r>
              <a:rPr lang="en-GB" sz="2000" i="1" u="sng" dirty="0" smtClean="0">
                <a:solidFill>
                  <a:srgbClr val="FF0000"/>
                </a:solidFill>
                <a:latin typeface="Arial" pitchFamily="34" charset="0"/>
                <a:cs typeface="Arial" pitchFamily="34" charset="0"/>
              </a:rPr>
              <a:t>danced</a:t>
            </a:r>
            <a:r>
              <a:rPr lang="en-GB" sz="2000" i="1" dirty="0" smtClean="0">
                <a:solidFill>
                  <a:srgbClr val="FF0000"/>
                </a:solidFill>
                <a:latin typeface="Arial" pitchFamily="34" charset="0"/>
                <a:cs typeface="Arial" pitchFamily="34" charset="0"/>
              </a:rPr>
              <a:t>:   </a:t>
            </a:r>
            <a:r>
              <a:rPr lang="en-GB" sz="2000" dirty="0" smtClean="0">
                <a:solidFill>
                  <a:srgbClr val="7030A0"/>
                </a:solidFill>
                <a:latin typeface="Arial" pitchFamily="34" charset="0"/>
                <a:cs typeface="Arial" pitchFamily="34" charset="0"/>
              </a:rPr>
              <a:t>past tense (you can change it back to present - </a:t>
            </a:r>
            <a:r>
              <a:rPr lang="en-GB" sz="2000" i="1" dirty="0" smtClean="0">
                <a:solidFill>
                  <a:srgbClr val="7030A0"/>
                </a:solidFill>
                <a:latin typeface="Arial" pitchFamily="34" charset="0"/>
                <a:cs typeface="Arial" pitchFamily="34" charset="0"/>
              </a:rPr>
              <a:t>I </a:t>
            </a:r>
            <a:r>
              <a:rPr lang="en-GB" sz="2000" i="1" u="sng" dirty="0" smtClean="0">
                <a:solidFill>
                  <a:srgbClr val="7030A0"/>
                </a:solidFill>
                <a:latin typeface="Arial" pitchFamily="34" charset="0"/>
                <a:cs typeface="Arial" pitchFamily="34" charset="0"/>
              </a:rPr>
              <a:t>dance</a:t>
            </a:r>
            <a:r>
              <a:rPr lang="en-GB" sz="2000" dirty="0" smtClean="0">
                <a:solidFill>
                  <a:srgbClr val="FF0000"/>
                </a:solidFill>
                <a:latin typeface="Arial" pitchFamily="34" charset="0"/>
                <a:cs typeface="Arial" pitchFamily="34" charset="0"/>
              </a:rPr>
              <a:t>)</a:t>
            </a:r>
          </a:p>
          <a:p>
            <a:pPr marL="82296" indent="0">
              <a:buNone/>
            </a:pPr>
            <a:r>
              <a:rPr lang="en-GB" sz="2000" i="1" dirty="0" smtClean="0">
                <a:latin typeface="Arial" pitchFamily="34" charset="0"/>
                <a:cs typeface="Arial" pitchFamily="34" charset="0"/>
              </a:rPr>
              <a:t>    I </a:t>
            </a:r>
            <a:r>
              <a:rPr lang="en-GB" sz="2000" i="1" dirty="0" smtClean="0">
                <a:solidFill>
                  <a:srgbClr val="FF0000"/>
                </a:solidFill>
                <a:latin typeface="Arial" pitchFamily="34" charset="0"/>
                <a:cs typeface="Arial" pitchFamily="34" charset="0"/>
              </a:rPr>
              <a:t>have</a:t>
            </a:r>
            <a:r>
              <a:rPr lang="en-GB" sz="2000" i="1" dirty="0" smtClean="0">
                <a:latin typeface="Arial" pitchFamily="34" charset="0"/>
                <a:cs typeface="Arial" pitchFamily="34" charset="0"/>
              </a:rPr>
              <a:t> </a:t>
            </a:r>
            <a:r>
              <a:rPr lang="en-GB" sz="2000" i="1" u="sng" dirty="0" smtClean="0">
                <a:solidFill>
                  <a:srgbClr val="FF0000"/>
                </a:solidFill>
                <a:latin typeface="Arial" pitchFamily="34" charset="0"/>
                <a:cs typeface="Arial" pitchFamily="34" charset="0"/>
              </a:rPr>
              <a:t>danced:</a:t>
            </a:r>
            <a:r>
              <a:rPr lang="en-GB" sz="2000" i="1" dirty="0" smtClean="0">
                <a:solidFill>
                  <a:srgbClr val="7030A0"/>
                </a:solidFill>
                <a:latin typeface="Arial" pitchFamily="34" charset="0"/>
                <a:cs typeface="Arial" pitchFamily="34" charset="0"/>
              </a:rPr>
              <a:t> </a:t>
            </a:r>
            <a:r>
              <a:rPr lang="en-GB" sz="2000" dirty="0" smtClean="0">
                <a:solidFill>
                  <a:srgbClr val="7030A0"/>
                </a:solidFill>
                <a:latin typeface="Arial" pitchFamily="34" charset="0"/>
                <a:cs typeface="Arial" pitchFamily="34" charset="0"/>
              </a:rPr>
              <a:t>past participle (changing the tense of the phrase </a:t>
            </a:r>
            <a:r>
              <a:rPr lang="en-GB" sz="2000" dirty="0" smtClean="0">
                <a:solidFill>
                  <a:srgbClr val="7030A0"/>
                </a:solidFill>
                <a:latin typeface="Arial" pitchFamily="34" charset="0"/>
                <a:cs typeface="Arial" pitchFamily="34" charset="0"/>
              </a:rPr>
              <a:t>  </a:t>
            </a:r>
            <a:r>
              <a:rPr lang="en-GB" sz="2000" dirty="0" smtClean="0">
                <a:solidFill>
                  <a:srgbClr val="7030A0"/>
                </a:solidFill>
                <a:latin typeface="Arial" pitchFamily="34" charset="0"/>
                <a:cs typeface="Arial" pitchFamily="34" charset="0"/>
              </a:rPr>
              <a:t> makes </a:t>
            </a:r>
            <a:r>
              <a:rPr lang="en-GB" sz="2000" dirty="0" smtClean="0">
                <a:solidFill>
                  <a:srgbClr val="7030A0"/>
                </a:solidFill>
                <a:latin typeface="Arial" pitchFamily="34" charset="0"/>
                <a:cs typeface="Arial" pitchFamily="34" charset="0"/>
              </a:rPr>
              <a:t>no difference to the participle – </a:t>
            </a:r>
            <a:r>
              <a:rPr lang="en-GB" sz="2000" i="1" dirty="0" smtClean="0">
                <a:solidFill>
                  <a:srgbClr val="7030A0"/>
                </a:solidFill>
                <a:latin typeface="Arial" pitchFamily="34" charset="0"/>
                <a:cs typeface="Arial" pitchFamily="34" charset="0"/>
              </a:rPr>
              <a:t>I had </a:t>
            </a:r>
            <a:r>
              <a:rPr lang="en-GB" sz="2000" i="1" u="sng" dirty="0" smtClean="0">
                <a:solidFill>
                  <a:srgbClr val="7030A0"/>
                </a:solidFill>
                <a:latin typeface="Arial" pitchFamily="34" charset="0"/>
                <a:cs typeface="Arial" pitchFamily="34" charset="0"/>
              </a:rPr>
              <a:t>danced</a:t>
            </a:r>
            <a:r>
              <a:rPr lang="en-GB" sz="2000" dirty="0" smtClean="0">
                <a:solidFill>
                  <a:srgbClr val="7030A0"/>
                </a:solidFill>
                <a:latin typeface="Arial" pitchFamily="34" charset="0"/>
                <a:cs typeface="Arial" pitchFamily="34" charset="0"/>
              </a:rPr>
              <a:t>)</a:t>
            </a:r>
          </a:p>
          <a:p>
            <a:pPr marL="82296" indent="0">
              <a:buNone/>
            </a:pPr>
            <a:endParaRPr lang="en-GB" sz="2000" dirty="0" smtClean="0">
              <a:solidFill>
                <a:srgbClr val="7030A0"/>
              </a:solidFill>
              <a:latin typeface="Arial" pitchFamily="34" charset="0"/>
              <a:cs typeface="Arial" pitchFamily="34" charset="0"/>
            </a:endParaRPr>
          </a:p>
          <a:p>
            <a:r>
              <a:rPr lang="en-GB" sz="2000" dirty="0" smtClean="0">
                <a:latin typeface="Arial" pitchFamily="34" charset="0"/>
                <a:cs typeface="Arial" pitchFamily="34" charset="0"/>
              </a:rPr>
              <a:t>Many past participles end in –</a:t>
            </a:r>
            <a:r>
              <a:rPr lang="en-GB" sz="2000" dirty="0" err="1" smtClean="0">
                <a:latin typeface="Arial" pitchFamily="34" charset="0"/>
                <a:cs typeface="Arial" pitchFamily="34" charset="0"/>
              </a:rPr>
              <a:t>ed</a:t>
            </a:r>
            <a:r>
              <a:rPr lang="en-GB" sz="2000" dirty="0" smtClean="0">
                <a:latin typeface="Arial" pitchFamily="34" charset="0"/>
                <a:cs typeface="Arial" pitchFamily="34" charset="0"/>
              </a:rPr>
              <a:t>, but several don’t: I spoke/I have spoken; I sang/ I have sung; I drew/I have drawn</a:t>
            </a:r>
          </a:p>
          <a:p>
            <a:pPr marL="82296" indent="0">
              <a:buNone/>
            </a:pPr>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Adjectives can end in –</a:t>
            </a:r>
            <a:r>
              <a:rPr lang="en-GB" sz="2000" dirty="0" err="1" smtClean="0">
                <a:latin typeface="Arial" pitchFamily="34" charset="0"/>
                <a:cs typeface="Arial" pitchFamily="34" charset="0"/>
              </a:rPr>
              <a:t>ed</a:t>
            </a:r>
            <a:r>
              <a:rPr lang="en-GB" sz="2000" dirty="0" smtClean="0">
                <a:latin typeface="Arial" pitchFamily="34" charset="0"/>
                <a:cs typeface="Arial" pitchFamily="34" charset="0"/>
              </a:rPr>
              <a:t> and may look like a past participle:</a:t>
            </a:r>
          </a:p>
          <a:p>
            <a:pPr marL="82296" indent="0">
              <a:buNone/>
            </a:pPr>
            <a:r>
              <a:rPr lang="en-GB" sz="2000" i="1" dirty="0">
                <a:latin typeface="Arial" pitchFamily="34" charset="0"/>
                <a:cs typeface="Arial" pitchFamily="34" charset="0"/>
              </a:rPr>
              <a:t>Yet the water seemed </a:t>
            </a:r>
            <a:r>
              <a:rPr lang="en-GB" sz="2000" b="1" i="1" dirty="0">
                <a:solidFill>
                  <a:srgbClr val="FF0000"/>
                </a:solidFill>
                <a:latin typeface="Arial" pitchFamily="34" charset="0"/>
                <a:cs typeface="Arial" pitchFamily="34" charset="0"/>
              </a:rPr>
              <a:t>undisturbed</a:t>
            </a:r>
            <a:r>
              <a:rPr lang="en-GB" sz="2000" i="1" dirty="0">
                <a:latin typeface="Arial" pitchFamily="34" charset="0"/>
                <a:cs typeface="Arial" pitchFamily="34" charset="0"/>
              </a:rPr>
              <a:t> beneath her </a:t>
            </a:r>
            <a:r>
              <a:rPr lang="en-GB" sz="2000" i="1" dirty="0" smtClean="0">
                <a:latin typeface="Arial" pitchFamily="34" charset="0"/>
                <a:cs typeface="Arial" pitchFamily="34" charset="0"/>
              </a:rPr>
              <a:t>feet…</a:t>
            </a:r>
          </a:p>
          <a:p>
            <a:pPr marL="82296" indent="0">
              <a:buNone/>
            </a:pPr>
            <a:r>
              <a:rPr lang="en-GB" sz="2000" i="1" dirty="0" smtClean="0">
                <a:latin typeface="Arial" pitchFamily="34" charset="0"/>
                <a:cs typeface="Arial" pitchFamily="34" charset="0"/>
              </a:rPr>
              <a:t>(You can check word class through substitution </a:t>
            </a:r>
            <a:r>
              <a:rPr lang="en-GB" sz="2000" i="1" dirty="0" err="1" smtClean="0">
                <a:latin typeface="Arial" pitchFamily="34" charset="0"/>
                <a:cs typeface="Arial" pitchFamily="34" charset="0"/>
              </a:rPr>
              <a:t>eg</a:t>
            </a:r>
            <a:r>
              <a:rPr lang="en-GB" sz="2000" i="1" dirty="0" smtClean="0">
                <a:latin typeface="Arial" pitchFamily="34" charset="0"/>
                <a:cs typeface="Arial" pitchFamily="34" charset="0"/>
              </a:rPr>
              <a:t> </a:t>
            </a:r>
          </a:p>
          <a:p>
            <a:pPr marL="82296" indent="0">
              <a:buNone/>
            </a:pPr>
            <a:r>
              <a:rPr lang="en-GB" sz="2000" i="1" dirty="0" smtClean="0">
                <a:latin typeface="Arial" pitchFamily="34" charset="0"/>
                <a:cs typeface="Arial" pitchFamily="34" charset="0"/>
              </a:rPr>
              <a:t>The water seemed cold/bottomless/calm beneath her feet)</a:t>
            </a:r>
            <a:endParaRPr lang="en-GB" sz="2000" i="1" dirty="0">
              <a:latin typeface="Arial" pitchFamily="34" charset="0"/>
              <a:cs typeface="Arial" pitchFamily="34" charset="0"/>
            </a:endParaRPr>
          </a:p>
          <a:p>
            <a:pPr marL="82296" indent="0">
              <a:buNone/>
            </a:pPr>
            <a:endParaRPr lang="en-GB" sz="2000" i="1" dirty="0" smtClean="0">
              <a:latin typeface="Arial" pitchFamily="34" charset="0"/>
              <a:cs typeface="Arial" pitchFamily="34" charset="0"/>
            </a:endParaRPr>
          </a:p>
          <a:p>
            <a:pPr marL="82296" indent="0">
              <a:buNone/>
            </a:pPr>
            <a:r>
              <a:rPr lang="en-GB" sz="2000" i="1" dirty="0" smtClean="0">
                <a:latin typeface="Arial" pitchFamily="34" charset="0"/>
                <a:cs typeface="Arial" pitchFamily="34" charset="0"/>
              </a:rPr>
              <a:t>For these reasons, it is wise not to rely solely on definitions of  non-finite verbs as ‘ending in –</a:t>
            </a:r>
            <a:r>
              <a:rPr lang="en-GB" sz="2000" i="1" dirty="0" err="1" smtClean="0">
                <a:latin typeface="Arial" pitchFamily="34" charset="0"/>
                <a:cs typeface="Arial" pitchFamily="34" charset="0"/>
              </a:rPr>
              <a:t>ing</a:t>
            </a:r>
            <a:r>
              <a:rPr lang="en-GB" sz="2000" i="1" dirty="0" smtClean="0">
                <a:latin typeface="Arial" pitchFamily="34" charset="0"/>
                <a:cs typeface="Arial" pitchFamily="34" charset="0"/>
              </a:rPr>
              <a:t>’ or ‘ending in –</a:t>
            </a:r>
            <a:r>
              <a:rPr lang="en-GB" sz="2000" i="1" dirty="0" err="1" smtClean="0">
                <a:latin typeface="Arial" pitchFamily="34" charset="0"/>
                <a:cs typeface="Arial" pitchFamily="34" charset="0"/>
              </a:rPr>
              <a:t>ed</a:t>
            </a:r>
            <a:r>
              <a:rPr lang="en-GB" sz="2000" i="1" dirty="0" smtClean="0">
                <a:latin typeface="Arial" pitchFamily="34" charset="0"/>
                <a:cs typeface="Arial" pitchFamily="34" charset="0"/>
              </a:rPr>
              <a:t>’.</a:t>
            </a:r>
            <a:endParaRPr lang="en-GB" sz="2000" dirty="0"/>
          </a:p>
        </p:txBody>
      </p:sp>
    </p:spTree>
    <p:extLst>
      <p:ext uri="{BB962C8B-B14F-4D97-AF65-F5344CB8AC3E}">
        <p14:creationId xmlns:p14="http://schemas.microsoft.com/office/powerpoint/2010/main" val="3735905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lstStyle/>
          <a:p>
            <a:r>
              <a:rPr lang="en-GB" dirty="0" smtClean="0">
                <a:latin typeface="Arial" pitchFamily="34" charset="0"/>
                <a:cs typeface="Arial" pitchFamily="34" charset="0"/>
              </a:rPr>
              <a:t>Practice!</a:t>
            </a:r>
            <a:endParaRPr lang="en-GB" dirty="0">
              <a:latin typeface="Arial" pitchFamily="34" charset="0"/>
              <a:cs typeface="Arial" pitchFamily="34" charset="0"/>
            </a:endParaRPr>
          </a:p>
        </p:txBody>
      </p:sp>
      <p:sp>
        <p:nvSpPr>
          <p:cNvPr id="3" name="Content Placeholder 2"/>
          <p:cNvSpPr>
            <a:spLocks noGrp="1"/>
          </p:cNvSpPr>
          <p:nvPr>
            <p:ph idx="1"/>
          </p:nvPr>
        </p:nvSpPr>
        <p:spPr>
          <a:xfrm>
            <a:off x="1115616" y="1447800"/>
            <a:ext cx="7818072" cy="4800600"/>
          </a:xfrm>
        </p:spPr>
        <p:txBody>
          <a:bodyPr>
            <a:normAutofit/>
          </a:bodyPr>
          <a:lstStyle/>
          <a:p>
            <a:pPr marL="82296" indent="0">
              <a:buNone/>
            </a:pPr>
            <a:r>
              <a:rPr lang="en-GB" sz="2200" dirty="0" smtClean="0">
                <a:solidFill>
                  <a:srgbClr val="7030A0"/>
                </a:solidFill>
                <a:latin typeface="Arial" pitchFamily="34" charset="0"/>
                <a:cs typeface="Arial" pitchFamily="34" charset="0"/>
              </a:rPr>
              <a:t>Check that you agree with th</a:t>
            </a:r>
            <a:r>
              <a:rPr lang="en-GB" sz="2200" dirty="0" smtClean="0">
                <a:solidFill>
                  <a:srgbClr val="7030A0"/>
                </a:solidFill>
                <a:latin typeface="Arial" pitchFamily="34" charset="0"/>
                <a:cs typeface="Arial" pitchFamily="34" charset="0"/>
              </a:rPr>
              <a:t>e number of clauses in the following sentences by highlighting the verbs and naming their type or function:</a:t>
            </a:r>
          </a:p>
          <a:p>
            <a:r>
              <a:rPr lang="en-GB" sz="2200" dirty="0" smtClean="0">
                <a:latin typeface="Arial" pitchFamily="34" charset="0"/>
                <a:cs typeface="Arial" pitchFamily="34" charset="0"/>
              </a:rPr>
              <a:t>It </a:t>
            </a:r>
            <a:r>
              <a:rPr lang="en-GB" sz="2200" dirty="0">
                <a:latin typeface="Arial" pitchFamily="34" charset="0"/>
                <a:cs typeface="Arial" pitchFamily="34" charset="0"/>
              </a:rPr>
              <a:t>comes from the half-world of Avalon, the blade forged by elf-kind, the scabbard woven by the Lady </a:t>
            </a:r>
            <a:r>
              <a:rPr lang="en-GB" sz="2200" dirty="0" err="1">
                <a:latin typeface="Arial" pitchFamily="34" charset="0"/>
                <a:cs typeface="Arial" pitchFamily="34" charset="0"/>
              </a:rPr>
              <a:t>Nemue</a:t>
            </a:r>
            <a:r>
              <a:rPr lang="en-GB" sz="2200" dirty="0">
                <a:latin typeface="Arial" pitchFamily="34" charset="0"/>
                <a:cs typeface="Arial" pitchFamily="34" charset="0"/>
              </a:rPr>
              <a:t> herself, the Lady of the Lake, and my lady </a:t>
            </a:r>
            <a:r>
              <a:rPr lang="en-GB" sz="2200" dirty="0" smtClean="0">
                <a:latin typeface="Arial" pitchFamily="34" charset="0"/>
                <a:cs typeface="Arial" pitchFamily="34" charset="0"/>
              </a:rPr>
              <a:t>too. (3 clauses)</a:t>
            </a:r>
          </a:p>
          <a:p>
            <a:r>
              <a:rPr lang="en-GB" sz="2200" dirty="0" smtClean="0">
                <a:latin typeface="Arial" pitchFamily="34" charset="0"/>
                <a:cs typeface="Arial" pitchFamily="34" charset="0"/>
              </a:rPr>
              <a:t>She </a:t>
            </a:r>
            <a:r>
              <a:rPr lang="en-GB" sz="2200" dirty="0">
                <a:latin typeface="Arial" pitchFamily="34" charset="0"/>
                <a:cs typeface="Arial" pitchFamily="34" charset="0"/>
              </a:rPr>
              <a:t>came towards us, holding a scabbard in both her hands, and a </a:t>
            </a:r>
            <a:r>
              <a:rPr lang="en-GB" sz="2200" dirty="0" err="1">
                <a:latin typeface="Arial" pitchFamily="34" charset="0"/>
                <a:cs typeface="Arial" pitchFamily="34" charset="0"/>
              </a:rPr>
              <a:t>swordbelt</a:t>
            </a:r>
            <a:r>
              <a:rPr lang="en-GB" sz="2200" dirty="0">
                <a:latin typeface="Arial" pitchFamily="34" charset="0"/>
                <a:cs typeface="Arial" pitchFamily="34" charset="0"/>
              </a:rPr>
              <a:t> hanging from it</a:t>
            </a:r>
            <a:r>
              <a:rPr lang="en-GB" sz="2200" dirty="0" smtClean="0">
                <a:latin typeface="Arial" pitchFamily="34" charset="0"/>
                <a:cs typeface="Arial" pitchFamily="34" charset="0"/>
              </a:rPr>
              <a:t>. (3 clauses)</a:t>
            </a:r>
          </a:p>
          <a:p>
            <a:r>
              <a:rPr lang="en-GB" sz="2200" dirty="0">
                <a:latin typeface="Arial" pitchFamily="34" charset="0"/>
                <a:cs typeface="Arial" pitchFamily="34" charset="0"/>
              </a:rPr>
              <a:t>But then as I looked I saw the surface of the lake shiver and break. (4 clauses</a:t>
            </a:r>
            <a:r>
              <a:rPr lang="en-GB" sz="2200" dirty="0" smtClean="0">
                <a:latin typeface="Arial" pitchFamily="34" charset="0"/>
                <a:cs typeface="Arial" pitchFamily="34" charset="0"/>
              </a:rPr>
              <a:t>)</a:t>
            </a:r>
          </a:p>
          <a:p>
            <a:pPr marL="82296" indent="0">
              <a:buNone/>
            </a:pPr>
            <a:endParaRPr lang="en-GB" sz="2200" dirty="0" smtClean="0">
              <a:solidFill>
                <a:srgbClr val="7030A0"/>
              </a:solidFill>
              <a:latin typeface="Arial" pitchFamily="34" charset="0"/>
              <a:cs typeface="Arial" pitchFamily="34" charset="0"/>
            </a:endParaRPr>
          </a:p>
          <a:p>
            <a:pPr marL="82296" indent="0">
              <a:buNone/>
            </a:pPr>
            <a:endParaRPr lang="en-GB" sz="2200" dirty="0" smtClean="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2778470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latin typeface="Arial" pitchFamily="34" charset="0"/>
                <a:cs typeface="Arial" pitchFamily="34" charset="0"/>
              </a:rPr>
              <a:t>Connectives: why not?! </a:t>
            </a:r>
            <a:endParaRPr lang="en-GB" dirty="0">
              <a:latin typeface="Arial" pitchFamily="34" charset="0"/>
              <a:cs typeface="Arial" pitchFamily="34" charset="0"/>
            </a:endParaRPr>
          </a:p>
        </p:txBody>
      </p:sp>
      <p:sp>
        <p:nvSpPr>
          <p:cNvPr id="3" name="Content Placeholder 2"/>
          <p:cNvSpPr>
            <a:spLocks noGrp="1"/>
          </p:cNvSpPr>
          <p:nvPr>
            <p:ph idx="1"/>
          </p:nvPr>
        </p:nvSpPr>
        <p:spPr>
          <a:xfrm>
            <a:off x="1043608" y="1447800"/>
            <a:ext cx="7890080" cy="5221560"/>
          </a:xfrm>
        </p:spPr>
        <p:txBody>
          <a:bodyPr>
            <a:normAutofit/>
          </a:bodyPr>
          <a:lstStyle/>
          <a:p>
            <a:endParaRPr lang="en-GB" sz="2000" dirty="0" smtClean="0"/>
          </a:p>
          <a:p>
            <a:r>
              <a:rPr lang="en-GB" sz="2200" dirty="0" smtClean="0">
                <a:latin typeface="Arial" pitchFamily="34" charset="0"/>
                <a:cs typeface="Arial" pitchFamily="34" charset="0"/>
              </a:rPr>
              <a:t>The term ‘connective’ is used widely in our schools but it is really too broad a term to be useful, and thus unwittingly it causes confusion because children learn that connectives are all the same grammatical structure, whereas there is a major syntactical difference between </a:t>
            </a:r>
            <a:r>
              <a:rPr lang="en-GB" sz="2200" i="1" dirty="0" smtClean="0">
                <a:latin typeface="Arial" pitchFamily="34" charset="0"/>
                <a:cs typeface="Arial" pitchFamily="34" charset="0"/>
              </a:rPr>
              <a:t>conjunctions</a:t>
            </a:r>
            <a:r>
              <a:rPr lang="en-GB" sz="2200" dirty="0" smtClean="0">
                <a:latin typeface="Arial" pitchFamily="34" charset="0"/>
                <a:cs typeface="Arial" pitchFamily="34" charset="0"/>
              </a:rPr>
              <a:t> and </a:t>
            </a:r>
            <a:r>
              <a:rPr lang="en-GB" sz="2200" i="1" dirty="0" smtClean="0">
                <a:latin typeface="Arial" pitchFamily="34" charset="0"/>
                <a:cs typeface="Arial" pitchFamily="34" charset="0"/>
              </a:rPr>
              <a:t>relative pronouns </a:t>
            </a:r>
            <a:r>
              <a:rPr lang="en-GB" sz="2200" dirty="0" smtClean="0">
                <a:latin typeface="Arial" pitchFamily="34" charset="0"/>
                <a:cs typeface="Arial" pitchFamily="34" charset="0"/>
              </a:rPr>
              <a:t>which </a:t>
            </a:r>
            <a:r>
              <a:rPr lang="en-GB" sz="2200" dirty="0" smtClean="0">
                <a:solidFill>
                  <a:srgbClr val="FF0000"/>
                </a:solidFill>
                <a:latin typeface="Arial" pitchFamily="34" charset="0"/>
                <a:cs typeface="Arial" pitchFamily="34" charset="0"/>
              </a:rPr>
              <a:t>link two clauses together</a:t>
            </a:r>
            <a:r>
              <a:rPr lang="en-GB" sz="2200" dirty="0" smtClean="0">
                <a:latin typeface="Arial" pitchFamily="34" charset="0"/>
                <a:cs typeface="Arial" pitchFamily="34" charset="0"/>
              </a:rPr>
              <a:t>, and the </a:t>
            </a:r>
            <a:r>
              <a:rPr lang="en-GB" sz="2200" i="1" dirty="0" smtClean="0">
                <a:latin typeface="Arial" pitchFamily="34" charset="0"/>
                <a:cs typeface="Arial" pitchFamily="34" charset="0"/>
              </a:rPr>
              <a:t>connecting adverbs </a:t>
            </a:r>
            <a:r>
              <a:rPr lang="en-GB" sz="2200" dirty="0" smtClean="0">
                <a:latin typeface="Arial" pitchFamily="34" charset="0"/>
                <a:cs typeface="Arial" pitchFamily="34" charset="0"/>
              </a:rPr>
              <a:t>like ‘however’ which </a:t>
            </a:r>
            <a:r>
              <a:rPr lang="en-GB" sz="2200" dirty="0" smtClean="0">
                <a:solidFill>
                  <a:srgbClr val="FF0000"/>
                </a:solidFill>
                <a:latin typeface="Arial" pitchFamily="34" charset="0"/>
                <a:cs typeface="Arial" pitchFamily="34" charset="0"/>
              </a:rPr>
              <a:t>connect ideas across a sentence or across two sentences.</a:t>
            </a:r>
          </a:p>
          <a:p>
            <a:endParaRPr lang="en-GB" sz="2000" dirty="0"/>
          </a:p>
        </p:txBody>
      </p:sp>
    </p:spTree>
    <p:extLst>
      <p:ext uri="{BB962C8B-B14F-4D97-AF65-F5344CB8AC3E}">
        <p14:creationId xmlns:p14="http://schemas.microsoft.com/office/powerpoint/2010/main" val="3950291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latin typeface="Arial" pitchFamily="34" charset="0"/>
                <a:cs typeface="Arial" pitchFamily="34" charset="0"/>
              </a:rPr>
              <a:t>Connectives: why not?! </a:t>
            </a:r>
            <a:endParaRPr lang="en-GB" dirty="0">
              <a:latin typeface="Arial" pitchFamily="34" charset="0"/>
              <a:cs typeface="Arial" pitchFamily="34" charset="0"/>
            </a:endParaRPr>
          </a:p>
        </p:txBody>
      </p:sp>
      <p:sp>
        <p:nvSpPr>
          <p:cNvPr id="3" name="Content Placeholder 2"/>
          <p:cNvSpPr>
            <a:spLocks noGrp="1"/>
          </p:cNvSpPr>
          <p:nvPr>
            <p:ph idx="1"/>
          </p:nvPr>
        </p:nvSpPr>
        <p:spPr>
          <a:xfrm>
            <a:off x="1043608" y="1447800"/>
            <a:ext cx="7890080" cy="5221560"/>
          </a:xfrm>
        </p:spPr>
        <p:txBody>
          <a:bodyPr>
            <a:normAutofit/>
          </a:bodyPr>
          <a:lstStyle/>
          <a:p>
            <a:pPr marL="82296" indent="0">
              <a:buNone/>
            </a:pPr>
            <a:r>
              <a:rPr lang="en-GB" sz="2200" dirty="0" smtClean="0">
                <a:latin typeface="Arial" pitchFamily="34" charset="0"/>
                <a:cs typeface="Arial" pitchFamily="34" charset="0"/>
              </a:rPr>
              <a:t>Conjunctions and relative pronouns:</a:t>
            </a:r>
            <a:endParaRPr lang="en-GB" sz="2200" dirty="0">
              <a:latin typeface="Arial" pitchFamily="34" charset="0"/>
              <a:cs typeface="Arial" pitchFamily="34" charset="0"/>
            </a:endParaRPr>
          </a:p>
          <a:p>
            <a:r>
              <a:rPr lang="en-GB" sz="2200" i="1" dirty="0" smtClean="0">
                <a:latin typeface="Arial" pitchFamily="34" charset="0"/>
                <a:cs typeface="Arial" pitchFamily="34" charset="0"/>
              </a:rPr>
              <a:t>I went into town </a:t>
            </a:r>
            <a:r>
              <a:rPr lang="en-GB" sz="2200" b="1" i="1" dirty="0" smtClean="0">
                <a:solidFill>
                  <a:srgbClr val="00B050"/>
                </a:solidFill>
                <a:latin typeface="Arial" pitchFamily="34" charset="0"/>
                <a:cs typeface="Arial" pitchFamily="34" charset="0"/>
              </a:rPr>
              <a:t>and</a:t>
            </a:r>
            <a:r>
              <a:rPr lang="en-GB" sz="2200" i="1" dirty="0" smtClean="0">
                <a:latin typeface="Arial" pitchFamily="34" charset="0"/>
                <a:cs typeface="Arial" pitchFamily="34" charset="0"/>
              </a:rPr>
              <a:t> bought my wedding dress.</a:t>
            </a:r>
          </a:p>
          <a:p>
            <a:pPr marL="82296" indent="0">
              <a:buNone/>
            </a:pPr>
            <a:r>
              <a:rPr lang="en-GB" sz="2200" i="1" dirty="0" smtClean="0">
                <a:solidFill>
                  <a:srgbClr val="7030A0"/>
                </a:solidFill>
                <a:latin typeface="Arial" pitchFamily="34" charset="0"/>
                <a:cs typeface="Arial" pitchFamily="34" charset="0"/>
              </a:rPr>
              <a:t>    </a:t>
            </a:r>
            <a:r>
              <a:rPr lang="en-GB" sz="2200" i="1" u="sng" dirty="0" smtClean="0">
                <a:solidFill>
                  <a:srgbClr val="7030A0"/>
                </a:solidFill>
                <a:latin typeface="Arial" pitchFamily="34" charset="0"/>
                <a:cs typeface="Arial" pitchFamily="34" charset="0"/>
              </a:rPr>
              <a:t>and</a:t>
            </a:r>
            <a:r>
              <a:rPr lang="en-GB" sz="2200" i="1" dirty="0">
                <a:solidFill>
                  <a:srgbClr val="7030A0"/>
                </a:solidFill>
                <a:latin typeface="Arial" pitchFamily="34" charset="0"/>
                <a:cs typeface="Arial" pitchFamily="34" charset="0"/>
              </a:rPr>
              <a:t>:</a:t>
            </a:r>
            <a:r>
              <a:rPr lang="en-GB" sz="2200" i="1" dirty="0" smtClean="0">
                <a:solidFill>
                  <a:srgbClr val="7030A0"/>
                </a:solidFill>
                <a:latin typeface="Arial" pitchFamily="34" charset="0"/>
                <a:cs typeface="Arial" pitchFamily="34" charset="0"/>
              </a:rPr>
              <a:t> </a:t>
            </a:r>
            <a:r>
              <a:rPr lang="en-GB" sz="2200" dirty="0" smtClean="0">
                <a:solidFill>
                  <a:srgbClr val="7030A0"/>
                </a:solidFill>
                <a:latin typeface="Arial" pitchFamily="34" charset="0"/>
                <a:cs typeface="Arial" pitchFamily="34" charset="0"/>
              </a:rPr>
              <a:t>co-ordinating conjunction</a:t>
            </a:r>
          </a:p>
          <a:p>
            <a:r>
              <a:rPr lang="en-GB" sz="2200" i="1" dirty="0" smtClean="0">
                <a:latin typeface="Arial" pitchFamily="34" charset="0"/>
                <a:cs typeface="Arial" pitchFamily="34" charset="0"/>
              </a:rPr>
              <a:t>I went into town </a:t>
            </a:r>
            <a:r>
              <a:rPr lang="en-GB" sz="2200" b="1" i="1" dirty="0" smtClean="0">
                <a:solidFill>
                  <a:srgbClr val="00B050"/>
                </a:solidFill>
                <a:latin typeface="Arial" pitchFamily="34" charset="0"/>
                <a:cs typeface="Arial" pitchFamily="34" charset="0"/>
              </a:rPr>
              <a:t>because </a:t>
            </a:r>
            <a:r>
              <a:rPr lang="en-GB" sz="2200" i="1" dirty="0" smtClean="0">
                <a:latin typeface="Arial" pitchFamily="34" charset="0"/>
                <a:cs typeface="Arial" pitchFamily="34" charset="0"/>
              </a:rPr>
              <a:t>I wanted to buy my wedding dress.</a:t>
            </a:r>
          </a:p>
          <a:p>
            <a:pPr marL="82296" indent="0">
              <a:buNone/>
            </a:pPr>
            <a:r>
              <a:rPr lang="en-GB" sz="2200" i="1" dirty="0" smtClean="0">
                <a:solidFill>
                  <a:srgbClr val="7030A0"/>
                </a:solidFill>
                <a:latin typeface="Arial" pitchFamily="34" charset="0"/>
                <a:cs typeface="Arial" pitchFamily="34" charset="0"/>
              </a:rPr>
              <a:t>     </a:t>
            </a:r>
            <a:r>
              <a:rPr lang="en-GB" sz="2200" i="1" u="sng" dirty="0" smtClean="0">
                <a:solidFill>
                  <a:srgbClr val="7030A0"/>
                </a:solidFill>
                <a:latin typeface="Arial" pitchFamily="34" charset="0"/>
                <a:cs typeface="Arial" pitchFamily="34" charset="0"/>
              </a:rPr>
              <a:t>because</a:t>
            </a:r>
            <a:r>
              <a:rPr lang="en-GB" sz="2200" i="1" dirty="0" smtClean="0">
                <a:solidFill>
                  <a:srgbClr val="7030A0"/>
                </a:solidFill>
                <a:latin typeface="Arial" pitchFamily="34" charset="0"/>
                <a:cs typeface="Arial" pitchFamily="34" charset="0"/>
              </a:rPr>
              <a:t>: </a:t>
            </a:r>
            <a:r>
              <a:rPr lang="en-GB" sz="2200" dirty="0" smtClean="0">
                <a:solidFill>
                  <a:srgbClr val="7030A0"/>
                </a:solidFill>
                <a:latin typeface="Arial" pitchFamily="34" charset="0"/>
                <a:cs typeface="Arial" pitchFamily="34" charset="0"/>
              </a:rPr>
              <a:t>subordinatin</a:t>
            </a:r>
            <a:r>
              <a:rPr lang="en-GB" sz="2200" dirty="0">
                <a:solidFill>
                  <a:srgbClr val="7030A0"/>
                </a:solidFill>
                <a:latin typeface="Arial" pitchFamily="34" charset="0"/>
                <a:cs typeface="Arial" pitchFamily="34" charset="0"/>
              </a:rPr>
              <a:t>g</a:t>
            </a:r>
            <a:r>
              <a:rPr lang="en-GB" sz="2200" dirty="0" smtClean="0">
                <a:solidFill>
                  <a:srgbClr val="7030A0"/>
                </a:solidFill>
                <a:latin typeface="Arial" pitchFamily="34" charset="0"/>
                <a:cs typeface="Arial" pitchFamily="34" charset="0"/>
              </a:rPr>
              <a:t> conjunction</a:t>
            </a:r>
          </a:p>
          <a:p>
            <a:r>
              <a:rPr lang="en-GB" sz="2200" i="1" dirty="0" smtClean="0">
                <a:latin typeface="Arial" pitchFamily="34" charset="0"/>
                <a:cs typeface="Arial" pitchFamily="34" charset="0"/>
              </a:rPr>
              <a:t>I went into town, </a:t>
            </a:r>
            <a:r>
              <a:rPr lang="en-GB" sz="2200" b="1" i="1" dirty="0" smtClean="0">
                <a:solidFill>
                  <a:srgbClr val="00B050"/>
                </a:solidFill>
                <a:latin typeface="Arial" pitchFamily="34" charset="0"/>
                <a:cs typeface="Arial" pitchFamily="34" charset="0"/>
              </a:rPr>
              <a:t>which</a:t>
            </a:r>
            <a:r>
              <a:rPr lang="en-GB" sz="2200" i="1" dirty="0" smtClean="0">
                <a:latin typeface="Arial" pitchFamily="34" charset="0"/>
                <a:cs typeface="Arial" pitchFamily="34" charset="0"/>
              </a:rPr>
              <a:t> was horribly busy, </a:t>
            </a:r>
            <a:r>
              <a:rPr lang="en-GB" sz="2200" b="1" i="1" dirty="0" smtClean="0">
                <a:solidFill>
                  <a:srgbClr val="00B050"/>
                </a:solidFill>
                <a:latin typeface="Arial" pitchFamily="34" charset="0"/>
                <a:cs typeface="Arial" pitchFamily="34" charset="0"/>
              </a:rPr>
              <a:t>because</a:t>
            </a:r>
            <a:r>
              <a:rPr lang="en-GB" sz="2200" i="1" dirty="0" smtClean="0">
                <a:latin typeface="Arial" pitchFamily="34" charset="0"/>
                <a:cs typeface="Arial" pitchFamily="34" charset="0"/>
              </a:rPr>
              <a:t> I wanted to buy my wedding dress</a:t>
            </a:r>
            <a:r>
              <a:rPr lang="en-GB" sz="2200" dirty="0" smtClean="0">
                <a:latin typeface="Arial" pitchFamily="34" charset="0"/>
                <a:cs typeface="Arial" pitchFamily="34" charset="0"/>
              </a:rPr>
              <a:t>.</a:t>
            </a:r>
          </a:p>
          <a:p>
            <a:r>
              <a:rPr lang="en-GB" sz="2200" i="1" u="sng" dirty="0" smtClean="0">
                <a:solidFill>
                  <a:srgbClr val="7030A0"/>
                </a:solidFill>
                <a:latin typeface="Arial" pitchFamily="34" charset="0"/>
                <a:cs typeface="Arial" pitchFamily="34" charset="0"/>
              </a:rPr>
              <a:t>which: </a:t>
            </a:r>
            <a:r>
              <a:rPr lang="en-GB" sz="2200" i="1" dirty="0" smtClean="0">
                <a:solidFill>
                  <a:srgbClr val="7030A0"/>
                </a:solidFill>
                <a:latin typeface="Arial" pitchFamily="34" charset="0"/>
                <a:cs typeface="Arial" pitchFamily="34" charset="0"/>
              </a:rPr>
              <a:t>  </a:t>
            </a:r>
            <a:r>
              <a:rPr lang="en-GB" sz="2200" dirty="0" smtClean="0">
                <a:solidFill>
                  <a:srgbClr val="7030A0"/>
                </a:solidFill>
                <a:latin typeface="Arial" pitchFamily="34" charset="0"/>
                <a:cs typeface="Arial" pitchFamily="34" charset="0"/>
              </a:rPr>
              <a:t>relative pronoun</a:t>
            </a:r>
          </a:p>
          <a:p>
            <a:r>
              <a:rPr lang="en-GB" sz="2200" i="1" u="sng" dirty="0" smtClean="0">
                <a:solidFill>
                  <a:srgbClr val="7030A0"/>
                </a:solidFill>
                <a:latin typeface="Arial" pitchFamily="34" charset="0"/>
                <a:cs typeface="Arial" pitchFamily="34" charset="0"/>
              </a:rPr>
              <a:t>because: </a:t>
            </a:r>
            <a:r>
              <a:rPr lang="en-GB" sz="2200" i="1" dirty="0" smtClean="0">
                <a:solidFill>
                  <a:srgbClr val="7030A0"/>
                </a:solidFill>
                <a:latin typeface="Arial" pitchFamily="34" charset="0"/>
                <a:cs typeface="Arial" pitchFamily="34" charset="0"/>
              </a:rPr>
              <a:t>  </a:t>
            </a:r>
            <a:r>
              <a:rPr lang="en-GB" sz="2200" dirty="0" smtClean="0">
                <a:solidFill>
                  <a:srgbClr val="7030A0"/>
                </a:solidFill>
                <a:latin typeface="Arial" pitchFamily="34" charset="0"/>
                <a:cs typeface="Arial" pitchFamily="34" charset="0"/>
              </a:rPr>
              <a:t>subordinating conjunction</a:t>
            </a:r>
          </a:p>
          <a:p>
            <a:pPr marL="82296" indent="0">
              <a:buNone/>
            </a:pPr>
            <a:endParaRPr lang="en-GB" sz="2200" dirty="0" smtClean="0">
              <a:solidFill>
                <a:srgbClr val="7030A0"/>
              </a:solidFill>
              <a:latin typeface="Arial" pitchFamily="34" charset="0"/>
              <a:cs typeface="Arial" pitchFamily="34" charset="0"/>
            </a:endParaRPr>
          </a:p>
          <a:p>
            <a:pPr marL="82296" indent="0">
              <a:buNone/>
            </a:pPr>
            <a:r>
              <a:rPr lang="en-GB" sz="2200" dirty="0" smtClean="0">
                <a:latin typeface="Arial" pitchFamily="34" charset="0"/>
                <a:cs typeface="Arial" pitchFamily="34" charset="0"/>
              </a:rPr>
              <a:t>Conjunctions and relative pronouns join clauses in a sentence.</a:t>
            </a:r>
            <a:endParaRPr lang="en-GB" sz="2200" dirty="0">
              <a:latin typeface="Arial" pitchFamily="34" charset="0"/>
              <a:cs typeface="Arial" pitchFamily="34" charset="0"/>
            </a:endParaRPr>
          </a:p>
        </p:txBody>
      </p:sp>
    </p:spTree>
    <p:extLst>
      <p:ext uri="{BB962C8B-B14F-4D97-AF65-F5344CB8AC3E}">
        <p14:creationId xmlns:p14="http://schemas.microsoft.com/office/powerpoint/2010/main" val="3763425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latin typeface="Arial" pitchFamily="34" charset="0"/>
                <a:cs typeface="Arial" pitchFamily="34" charset="0"/>
              </a:rPr>
              <a:t>Connectives: why not?! </a:t>
            </a:r>
            <a:endParaRPr lang="en-GB" dirty="0">
              <a:latin typeface="Arial" pitchFamily="34" charset="0"/>
              <a:cs typeface="Arial" pitchFamily="34" charset="0"/>
            </a:endParaRPr>
          </a:p>
        </p:txBody>
      </p:sp>
      <p:sp>
        <p:nvSpPr>
          <p:cNvPr id="3" name="Content Placeholder 2"/>
          <p:cNvSpPr>
            <a:spLocks noGrp="1"/>
          </p:cNvSpPr>
          <p:nvPr>
            <p:ph idx="1"/>
          </p:nvPr>
        </p:nvSpPr>
        <p:spPr>
          <a:xfrm>
            <a:off x="1043608" y="1447800"/>
            <a:ext cx="7890080" cy="5293568"/>
          </a:xfrm>
        </p:spPr>
        <p:txBody>
          <a:bodyPr>
            <a:normAutofit fontScale="92500" lnSpcReduction="20000"/>
          </a:bodyPr>
          <a:lstStyle/>
          <a:p>
            <a:r>
              <a:rPr lang="en-GB" sz="2000" dirty="0" smtClean="0">
                <a:latin typeface="Arial" pitchFamily="34" charset="0"/>
                <a:cs typeface="Arial" pitchFamily="34" charset="0"/>
              </a:rPr>
              <a:t>Connecting </a:t>
            </a:r>
            <a:r>
              <a:rPr lang="en-GB" sz="2000" dirty="0">
                <a:latin typeface="Arial" pitchFamily="34" charset="0"/>
                <a:cs typeface="Arial" pitchFamily="34" charset="0"/>
              </a:rPr>
              <a:t>adverbs </a:t>
            </a:r>
            <a:r>
              <a:rPr lang="en-GB" sz="2000" dirty="0" smtClean="0">
                <a:latin typeface="Arial" pitchFamily="34" charset="0"/>
                <a:cs typeface="Arial" pitchFamily="34" charset="0"/>
              </a:rPr>
              <a:t>(</a:t>
            </a:r>
            <a:r>
              <a:rPr lang="en-GB" sz="2000" dirty="0" err="1" smtClean="0">
                <a:latin typeface="Arial" pitchFamily="34" charset="0"/>
                <a:cs typeface="Arial" pitchFamily="34" charset="0"/>
              </a:rPr>
              <a:t>eg</a:t>
            </a:r>
            <a:r>
              <a:rPr lang="en-GB" sz="2000" dirty="0" smtClean="0">
                <a:latin typeface="Arial" pitchFamily="34" charset="0"/>
                <a:cs typeface="Arial" pitchFamily="34" charset="0"/>
              </a:rPr>
              <a:t> </a:t>
            </a:r>
            <a:r>
              <a:rPr lang="en-GB" sz="2000" i="1" dirty="0" smtClean="0">
                <a:latin typeface="Arial" pitchFamily="34" charset="0"/>
                <a:cs typeface="Arial" pitchFamily="34" charset="0"/>
              </a:rPr>
              <a:t>meanwhile</a:t>
            </a:r>
            <a:r>
              <a:rPr lang="en-GB" sz="2000" i="1" dirty="0">
                <a:latin typeface="Arial" pitchFamily="34" charset="0"/>
                <a:cs typeface="Arial" pitchFamily="34" charset="0"/>
              </a:rPr>
              <a:t>; however,  nevertheless; therefore</a:t>
            </a:r>
            <a:r>
              <a:rPr lang="en-GB" sz="2000" dirty="0" smtClean="0">
                <a:latin typeface="Arial" pitchFamily="34" charset="0"/>
                <a:cs typeface="Arial" pitchFamily="34" charset="0"/>
              </a:rPr>
              <a:t>) do not join clauses in a sentence: they link ideas across </a:t>
            </a:r>
            <a:r>
              <a:rPr lang="en-GB" sz="2000" dirty="0" smtClean="0">
                <a:latin typeface="Arial" pitchFamily="34" charset="0"/>
                <a:cs typeface="Arial" pitchFamily="34" charset="0"/>
              </a:rPr>
              <a:t>sentences.</a:t>
            </a:r>
            <a:r>
              <a:rPr lang="en-GB" sz="2000" dirty="0" smtClean="0">
                <a:latin typeface="Arial" pitchFamily="34" charset="0"/>
                <a:cs typeface="Arial" pitchFamily="34" charset="0"/>
              </a:rPr>
              <a:t> </a:t>
            </a:r>
            <a:endParaRPr lang="en-GB" sz="2000" dirty="0">
              <a:latin typeface="Arial" pitchFamily="34" charset="0"/>
              <a:cs typeface="Arial" pitchFamily="34" charset="0"/>
            </a:endParaRPr>
          </a:p>
          <a:p>
            <a:endParaRPr lang="en-GB" sz="2000" dirty="0">
              <a:latin typeface="Arial" pitchFamily="34" charset="0"/>
              <a:cs typeface="Arial" pitchFamily="34" charset="0"/>
            </a:endParaRPr>
          </a:p>
          <a:p>
            <a:pPr marL="82296" indent="0">
              <a:buNone/>
            </a:pPr>
            <a:r>
              <a:rPr lang="en-GB" sz="2000" i="1" dirty="0" smtClean="0">
                <a:latin typeface="Arial" pitchFamily="34" charset="0"/>
                <a:cs typeface="Arial" pitchFamily="34" charset="0"/>
              </a:rPr>
              <a:t>I went into town </a:t>
            </a:r>
            <a:r>
              <a:rPr lang="en-GB" sz="2000" b="1" i="1" dirty="0" smtClean="0">
                <a:solidFill>
                  <a:srgbClr val="00B050"/>
                </a:solidFill>
                <a:latin typeface="Arial" pitchFamily="34" charset="0"/>
                <a:cs typeface="Arial" pitchFamily="34" charset="0"/>
              </a:rPr>
              <a:t>because </a:t>
            </a:r>
            <a:r>
              <a:rPr lang="en-GB" sz="2000" i="1" dirty="0" smtClean="0">
                <a:latin typeface="Arial" pitchFamily="34" charset="0"/>
                <a:cs typeface="Arial" pitchFamily="34" charset="0"/>
              </a:rPr>
              <a:t>I wanted to buy my wedding dress. However, it was impossible.  </a:t>
            </a:r>
          </a:p>
          <a:p>
            <a:pPr marL="82296" indent="0">
              <a:buNone/>
            </a:pPr>
            <a:r>
              <a:rPr lang="en-GB" sz="2000" dirty="0" smtClean="0">
                <a:solidFill>
                  <a:srgbClr val="7030A0"/>
                </a:solidFill>
                <a:latin typeface="Arial" pitchFamily="34" charset="0"/>
                <a:cs typeface="Arial" pitchFamily="34" charset="0"/>
              </a:rPr>
              <a:t>CORRECT</a:t>
            </a:r>
          </a:p>
          <a:p>
            <a:pPr marL="82296" indent="0">
              <a:buNone/>
            </a:pPr>
            <a:r>
              <a:rPr lang="en-GB" sz="2000" i="1" dirty="0">
                <a:latin typeface="Arial" pitchFamily="34" charset="0"/>
                <a:cs typeface="Arial" pitchFamily="34" charset="0"/>
              </a:rPr>
              <a:t>I went into town </a:t>
            </a:r>
            <a:r>
              <a:rPr lang="en-GB" sz="2000" b="1" i="1" dirty="0">
                <a:solidFill>
                  <a:srgbClr val="00B050"/>
                </a:solidFill>
                <a:latin typeface="Arial" pitchFamily="34" charset="0"/>
                <a:cs typeface="Arial" pitchFamily="34" charset="0"/>
              </a:rPr>
              <a:t>because </a:t>
            </a:r>
            <a:r>
              <a:rPr lang="en-GB" sz="2000" i="1" dirty="0">
                <a:latin typeface="Arial" pitchFamily="34" charset="0"/>
                <a:cs typeface="Arial" pitchFamily="34" charset="0"/>
              </a:rPr>
              <a:t>I wanted to buy my wedding </a:t>
            </a:r>
            <a:r>
              <a:rPr lang="en-GB" sz="2000" i="1" dirty="0" smtClean="0">
                <a:latin typeface="Arial" pitchFamily="34" charset="0"/>
                <a:cs typeface="Arial" pitchFamily="34" charset="0"/>
              </a:rPr>
              <a:t>dress, however</a:t>
            </a:r>
            <a:r>
              <a:rPr lang="en-GB" sz="2000" i="1" dirty="0">
                <a:latin typeface="Arial" pitchFamily="34" charset="0"/>
                <a:cs typeface="Arial" pitchFamily="34" charset="0"/>
              </a:rPr>
              <a:t>, it was </a:t>
            </a:r>
            <a:r>
              <a:rPr lang="en-GB" sz="2000" i="1" dirty="0" smtClean="0">
                <a:latin typeface="Arial" pitchFamily="34" charset="0"/>
                <a:cs typeface="Arial" pitchFamily="34" charset="0"/>
              </a:rPr>
              <a:t>impossible.  </a:t>
            </a:r>
          </a:p>
          <a:p>
            <a:pPr marL="82296" indent="0">
              <a:buNone/>
            </a:pPr>
            <a:r>
              <a:rPr lang="en-GB" sz="2000" dirty="0" smtClean="0">
                <a:solidFill>
                  <a:srgbClr val="7030A0"/>
                </a:solidFill>
                <a:latin typeface="Arial" pitchFamily="34" charset="0"/>
                <a:cs typeface="Arial" pitchFamily="34" charset="0"/>
              </a:rPr>
              <a:t>INCORRECT: FULL STOP NEEDED (OR AT LEAST A SEMI-COLON)</a:t>
            </a:r>
            <a:endParaRPr lang="en-GB" sz="2000" dirty="0">
              <a:solidFill>
                <a:srgbClr val="7030A0"/>
              </a:solidFill>
              <a:latin typeface="Arial" pitchFamily="34" charset="0"/>
              <a:cs typeface="Arial" pitchFamily="34" charset="0"/>
            </a:endParaRPr>
          </a:p>
          <a:p>
            <a:pPr marL="82296" indent="0">
              <a:buNone/>
            </a:pPr>
            <a:endParaRPr lang="en-GB" sz="2000" i="1" dirty="0" smtClean="0">
              <a:latin typeface="Arial" pitchFamily="34" charset="0"/>
              <a:cs typeface="Arial" pitchFamily="34" charset="0"/>
            </a:endParaRPr>
          </a:p>
          <a:p>
            <a:pPr marL="82296" indent="0">
              <a:buNone/>
            </a:pPr>
            <a:r>
              <a:rPr lang="en-GB" sz="2000" dirty="0" smtClean="0">
                <a:latin typeface="Arial" pitchFamily="34" charset="0"/>
                <a:cs typeface="Arial" pitchFamily="34" charset="0"/>
              </a:rPr>
              <a:t>Connecting </a:t>
            </a:r>
            <a:r>
              <a:rPr lang="en-GB" sz="2000" dirty="0" smtClean="0">
                <a:latin typeface="Arial" pitchFamily="34" charset="0"/>
                <a:cs typeface="Arial" pitchFamily="34" charset="0"/>
              </a:rPr>
              <a:t>adverbs are very mobile: they can be moved around the sentence and retain their meaning and grammatical correctness.</a:t>
            </a:r>
          </a:p>
          <a:p>
            <a:pPr marL="82296" indent="0">
              <a:buNone/>
            </a:pPr>
            <a:r>
              <a:rPr lang="en-GB" sz="2000" i="1" dirty="0">
                <a:latin typeface="Arial" pitchFamily="34" charset="0"/>
                <a:cs typeface="Arial" pitchFamily="34" charset="0"/>
              </a:rPr>
              <a:t>I went into town </a:t>
            </a:r>
            <a:r>
              <a:rPr lang="en-GB" sz="2000" b="1" i="1" dirty="0">
                <a:solidFill>
                  <a:srgbClr val="00B050"/>
                </a:solidFill>
                <a:latin typeface="Arial" pitchFamily="34" charset="0"/>
                <a:cs typeface="Arial" pitchFamily="34" charset="0"/>
              </a:rPr>
              <a:t>because </a:t>
            </a:r>
            <a:r>
              <a:rPr lang="en-GB" sz="2000" i="1" dirty="0">
                <a:latin typeface="Arial" pitchFamily="34" charset="0"/>
                <a:cs typeface="Arial" pitchFamily="34" charset="0"/>
              </a:rPr>
              <a:t>I wanted to buy my wedding dress. I</a:t>
            </a:r>
            <a:r>
              <a:rPr lang="en-GB" sz="2000" i="1" dirty="0" smtClean="0">
                <a:latin typeface="Arial" pitchFamily="34" charset="0"/>
                <a:cs typeface="Arial" pitchFamily="34" charset="0"/>
              </a:rPr>
              <a:t>t </a:t>
            </a:r>
            <a:r>
              <a:rPr lang="en-GB" sz="2000" i="1" dirty="0">
                <a:latin typeface="Arial" pitchFamily="34" charset="0"/>
                <a:cs typeface="Arial" pitchFamily="34" charset="0"/>
              </a:rPr>
              <a:t>was </a:t>
            </a:r>
            <a:r>
              <a:rPr lang="en-GB" sz="2000" i="1" dirty="0" smtClean="0">
                <a:latin typeface="Arial" pitchFamily="34" charset="0"/>
                <a:cs typeface="Arial" pitchFamily="34" charset="0"/>
              </a:rPr>
              <a:t>impossible, however.  </a:t>
            </a:r>
            <a:endParaRPr lang="en-GB" sz="2000" i="1" dirty="0">
              <a:latin typeface="Arial" pitchFamily="34" charset="0"/>
              <a:cs typeface="Arial" pitchFamily="34" charset="0"/>
            </a:endParaRPr>
          </a:p>
          <a:p>
            <a:pPr marL="82296" indent="0">
              <a:buNone/>
            </a:pPr>
            <a:r>
              <a:rPr lang="en-GB" sz="2000" i="1" dirty="0">
                <a:latin typeface="Arial" pitchFamily="34" charset="0"/>
                <a:cs typeface="Arial" pitchFamily="34" charset="0"/>
              </a:rPr>
              <a:t>I went into town </a:t>
            </a:r>
            <a:r>
              <a:rPr lang="en-GB" sz="2000" b="1" i="1" dirty="0">
                <a:solidFill>
                  <a:srgbClr val="00B050"/>
                </a:solidFill>
                <a:latin typeface="Arial" pitchFamily="34" charset="0"/>
                <a:cs typeface="Arial" pitchFamily="34" charset="0"/>
              </a:rPr>
              <a:t>because </a:t>
            </a:r>
            <a:r>
              <a:rPr lang="en-GB" sz="2000" i="1" dirty="0">
                <a:latin typeface="Arial" pitchFamily="34" charset="0"/>
                <a:cs typeface="Arial" pitchFamily="34" charset="0"/>
              </a:rPr>
              <a:t>I wanted to buy my wedding dress. I</a:t>
            </a:r>
            <a:r>
              <a:rPr lang="en-GB" sz="2000" i="1" dirty="0" smtClean="0">
                <a:latin typeface="Arial" pitchFamily="34" charset="0"/>
                <a:cs typeface="Arial" pitchFamily="34" charset="0"/>
              </a:rPr>
              <a:t>t was, however, </a:t>
            </a:r>
            <a:r>
              <a:rPr lang="en-GB" sz="2000" i="1" dirty="0">
                <a:latin typeface="Arial" pitchFamily="34" charset="0"/>
                <a:cs typeface="Arial" pitchFamily="34" charset="0"/>
              </a:rPr>
              <a:t>impossible.  </a:t>
            </a:r>
          </a:p>
          <a:p>
            <a:pPr marL="82296" indent="0">
              <a:buNone/>
            </a:pPr>
            <a:r>
              <a:rPr lang="en-GB" sz="2000" dirty="0" smtClean="0">
                <a:latin typeface="Arial" pitchFamily="34" charset="0"/>
                <a:cs typeface="Arial" pitchFamily="34" charset="0"/>
              </a:rPr>
              <a:t>Note that </a:t>
            </a:r>
            <a:r>
              <a:rPr lang="en-GB" sz="2000" dirty="0" smtClean="0">
                <a:latin typeface="Arial" pitchFamily="34" charset="0"/>
                <a:cs typeface="Arial" pitchFamily="34" charset="0"/>
              </a:rPr>
              <a:t>connecting </a:t>
            </a:r>
            <a:r>
              <a:rPr lang="en-GB" sz="2000" dirty="0" smtClean="0">
                <a:latin typeface="Arial" pitchFamily="34" charset="0"/>
                <a:cs typeface="Arial" pitchFamily="34" charset="0"/>
              </a:rPr>
              <a:t>adverbs need commas to mark them.</a:t>
            </a:r>
          </a:p>
        </p:txBody>
      </p:sp>
    </p:spTree>
    <p:extLst>
      <p:ext uri="{BB962C8B-B14F-4D97-AF65-F5344CB8AC3E}">
        <p14:creationId xmlns:p14="http://schemas.microsoft.com/office/powerpoint/2010/main" val="3763425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lstStyle/>
          <a:p>
            <a:r>
              <a:rPr lang="en-GB" dirty="0" smtClean="0">
                <a:latin typeface="Arial" pitchFamily="34" charset="0"/>
                <a:cs typeface="Arial" pitchFamily="34" charset="0"/>
              </a:rPr>
              <a:t>Co-</a:t>
            </a:r>
            <a:r>
              <a:rPr lang="en-GB" dirty="0">
                <a:latin typeface="Arial" pitchFamily="34" charset="0"/>
                <a:cs typeface="Arial" pitchFamily="34" charset="0"/>
              </a:rPr>
              <a:t>o</a:t>
            </a:r>
            <a:r>
              <a:rPr lang="en-GB" dirty="0" smtClean="0">
                <a:latin typeface="Arial" pitchFamily="34" charset="0"/>
                <a:cs typeface="Arial" pitchFamily="34" charset="0"/>
              </a:rPr>
              <a:t>rdinating conjunctions</a:t>
            </a:r>
            <a:endParaRPr lang="en-GB" dirty="0">
              <a:latin typeface="Arial" pitchFamily="34" charset="0"/>
              <a:cs typeface="Arial" pitchFamily="34" charset="0"/>
            </a:endParaRPr>
          </a:p>
        </p:txBody>
      </p:sp>
      <p:sp>
        <p:nvSpPr>
          <p:cNvPr id="3" name="Content Placeholder 2"/>
          <p:cNvSpPr>
            <a:spLocks noGrp="1"/>
          </p:cNvSpPr>
          <p:nvPr>
            <p:ph idx="1"/>
          </p:nvPr>
        </p:nvSpPr>
        <p:spPr>
          <a:xfrm>
            <a:off x="1115616" y="1447800"/>
            <a:ext cx="7818072" cy="5410200"/>
          </a:xfrm>
        </p:spPr>
        <p:txBody>
          <a:bodyPr>
            <a:normAutofit fontScale="92500"/>
          </a:bodyPr>
          <a:lstStyle/>
          <a:p>
            <a:r>
              <a:rPr lang="en-GB" sz="2000" dirty="0">
                <a:latin typeface="Arial" pitchFamily="34" charset="0"/>
                <a:cs typeface="Arial" pitchFamily="34" charset="0"/>
              </a:rPr>
              <a:t>T</a:t>
            </a:r>
            <a:r>
              <a:rPr lang="en-GB" sz="2000" dirty="0" smtClean="0">
                <a:latin typeface="Arial" pitchFamily="34" charset="0"/>
                <a:cs typeface="Arial" pitchFamily="34" charset="0"/>
              </a:rPr>
              <a:t>he most frequent co-ordinating conjunctions are </a:t>
            </a:r>
            <a:r>
              <a:rPr lang="en-GB" sz="2000" i="1" dirty="0" smtClean="0">
                <a:latin typeface="Arial" pitchFamily="34" charset="0"/>
                <a:cs typeface="Arial" pitchFamily="34" charset="0"/>
              </a:rPr>
              <a:t>and, but </a:t>
            </a:r>
            <a:r>
              <a:rPr lang="en-GB" sz="2000" dirty="0" smtClean="0">
                <a:latin typeface="Arial" pitchFamily="34" charset="0"/>
                <a:cs typeface="Arial" pitchFamily="34" charset="0"/>
              </a:rPr>
              <a:t>and </a:t>
            </a:r>
            <a:r>
              <a:rPr lang="en-GB" sz="2000" i="1" dirty="0" smtClean="0">
                <a:latin typeface="Arial" pitchFamily="34" charset="0"/>
                <a:cs typeface="Arial" pitchFamily="34" charset="0"/>
              </a:rPr>
              <a:t>or.</a:t>
            </a:r>
          </a:p>
          <a:p>
            <a:r>
              <a:rPr lang="en-GB" sz="2000" i="1" dirty="0" smtClean="0">
                <a:latin typeface="Arial" pitchFamily="34" charset="0"/>
                <a:cs typeface="Arial" pitchFamily="34" charset="0"/>
              </a:rPr>
              <a:t>So </a:t>
            </a:r>
            <a:r>
              <a:rPr lang="en-GB" sz="2000" dirty="0" smtClean="0">
                <a:latin typeface="Arial" pitchFamily="34" charset="0"/>
                <a:cs typeface="Arial" pitchFamily="34" charset="0"/>
              </a:rPr>
              <a:t>is a co-ordinating conjunction if it is about sequence, rather than about purpose. If you can substitute </a:t>
            </a:r>
            <a:r>
              <a:rPr lang="en-GB" sz="2000" i="1" dirty="0" smtClean="0">
                <a:latin typeface="Arial" pitchFamily="34" charset="0"/>
                <a:cs typeface="Arial" pitchFamily="34" charset="0"/>
              </a:rPr>
              <a:t>so</a:t>
            </a:r>
            <a:r>
              <a:rPr lang="en-GB" sz="2000" dirty="0" smtClean="0">
                <a:latin typeface="Arial" pitchFamily="34" charset="0"/>
                <a:cs typeface="Arial" pitchFamily="34" charset="0"/>
              </a:rPr>
              <a:t> with </a:t>
            </a:r>
            <a:r>
              <a:rPr lang="en-GB" sz="2000" i="1" dirty="0" smtClean="0">
                <a:latin typeface="Arial" pitchFamily="34" charset="0"/>
                <a:cs typeface="Arial" pitchFamily="34" charset="0"/>
              </a:rPr>
              <a:t>so that</a:t>
            </a:r>
            <a:r>
              <a:rPr lang="en-GB" sz="2000" dirty="0" smtClean="0">
                <a:latin typeface="Arial" pitchFamily="34" charset="0"/>
                <a:cs typeface="Arial" pitchFamily="34" charset="0"/>
              </a:rPr>
              <a:t>, then it is about purpose and so is a subordinator.</a:t>
            </a:r>
          </a:p>
          <a:p>
            <a:pPr marL="82296" indent="0">
              <a:buNone/>
            </a:pPr>
            <a:r>
              <a:rPr lang="en-GB" sz="2000" i="1" dirty="0" smtClean="0">
                <a:latin typeface="Arial" pitchFamily="34" charset="0"/>
                <a:cs typeface="Arial" pitchFamily="34" charset="0"/>
              </a:rPr>
              <a:t>    I was late </a:t>
            </a:r>
            <a:r>
              <a:rPr lang="en-GB" sz="2000" i="1" dirty="0" smtClean="0">
                <a:solidFill>
                  <a:srgbClr val="FF0000"/>
                </a:solidFill>
                <a:latin typeface="Arial" pitchFamily="34" charset="0"/>
                <a:cs typeface="Arial" pitchFamily="34" charset="0"/>
              </a:rPr>
              <a:t>so</a:t>
            </a:r>
            <a:r>
              <a:rPr lang="en-GB" sz="2000" i="1" dirty="0" smtClean="0">
                <a:latin typeface="Arial" pitchFamily="34" charset="0"/>
                <a:cs typeface="Arial" pitchFamily="34" charset="0"/>
              </a:rPr>
              <a:t> I ran.             </a:t>
            </a:r>
            <a:r>
              <a:rPr lang="en-GB" sz="2000" dirty="0" smtClean="0">
                <a:latin typeface="Arial" pitchFamily="34" charset="0"/>
                <a:cs typeface="Arial" pitchFamily="34" charset="0"/>
              </a:rPr>
              <a:t>(co-ordinator)</a:t>
            </a:r>
          </a:p>
          <a:p>
            <a:pPr marL="82296" indent="0">
              <a:buNone/>
            </a:pPr>
            <a:r>
              <a:rPr lang="en-GB" sz="2000" i="1" dirty="0" smtClean="0">
                <a:latin typeface="Arial" pitchFamily="34" charset="0"/>
                <a:cs typeface="Arial" pitchFamily="34" charset="0"/>
              </a:rPr>
              <a:t>    I went to town </a:t>
            </a:r>
            <a:r>
              <a:rPr lang="en-GB" sz="2000" i="1" dirty="0" smtClean="0">
                <a:solidFill>
                  <a:srgbClr val="FF0000"/>
                </a:solidFill>
                <a:latin typeface="Arial" pitchFamily="34" charset="0"/>
                <a:cs typeface="Arial" pitchFamily="34" charset="0"/>
              </a:rPr>
              <a:t>so</a:t>
            </a:r>
            <a:r>
              <a:rPr lang="en-GB" sz="2000" i="1" dirty="0" smtClean="0">
                <a:latin typeface="Arial" pitchFamily="34" charset="0"/>
                <a:cs typeface="Arial" pitchFamily="34" charset="0"/>
              </a:rPr>
              <a:t> [that]  I could buy some shoes</a:t>
            </a:r>
            <a:r>
              <a:rPr lang="en-GB" sz="2000" dirty="0" smtClean="0">
                <a:latin typeface="Arial" pitchFamily="34" charset="0"/>
                <a:cs typeface="Arial" pitchFamily="34" charset="0"/>
              </a:rPr>
              <a:t>.  (subordinator)</a:t>
            </a:r>
          </a:p>
          <a:p>
            <a:r>
              <a:rPr lang="en-GB" sz="2000" dirty="0" smtClean="0">
                <a:latin typeface="Arial" pitchFamily="34" charset="0"/>
                <a:cs typeface="Arial" pitchFamily="34" charset="0"/>
              </a:rPr>
              <a:t>Formal, sophisticated writing will also make use of more complex co-ordinators: neither…nor; not only…but also</a:t>
            </a:r>
          </a:p>
          <a:p>
            <a:pPr marL="82296" indent="0">
              <a:buNone/>
            </a:pPr>
            <a:r>
              <a:rPr lang="en-GB" sz="2000" i="1" dirty="0" smtClean="0">
                <a:latin typeface="Arial" pitchFamily="34" charset="0"/>
                <a:cs typeface="Arial" pitchFamily="34" charset="0"/>
              </a:rPr>
              <a:t>     He could </a:t>
            </a:r>
            <a:r>
              <a:rPr lang="en-GB" sz="2000" i="1" dirty="0" smtClean="0">
                <a:solidFill>
                  <a:srgbClr val="FF0000"/>
                </a:solidFill>
                <a:latin typeface="Arial" pitchFamily="34" charset="0"/>
                <a:cs typeface="Arial" pitchFamily="34" charset="0"/>
              </a:rPr>
              <a:t>neither</a:t>
            </a:r>
            <a:r>
              <a:rPr lang="en-GB" sz="2000" i="1" dirty="0" smtClean="0">
                <a:latin typeface="Arial" pitchFamily="34" charset="0"/>
                <a:cs typeface="Arial" pitchFamily="34" charset="0"/>
              </a:rPr>
              <a:t> walk, </a:t>
            </a:r>
            <a:r>
              <a:rPr lang="en-GB" sz="2000" i="1" dirty="0" smtClean="0">
                <a:solidFill>
                  <a:srgbClr val="FF0000"/>
                </a:solidFill>
                <a:latin typeface="Arial" pitchFamily="34" charset="0"/>
                <a:cs typeface="Arial" pitchFamily="34" charset="0"/>
              </a:rPr>
              <a:t>nor</a:t>
            </a:r>
            <a:r>
              <a:rPr lang="en-GB" sz="2000" i="1" dirty="0" smtClean="0">
                <a:latin typeface="Arial" pitchFamily="34" charset="0"/>
                <a:cs typeface="Arial" pitchFamily="34" charset="0"/>
              </a:rPr>
              <a:t> stand.</a:t>
            </a:r>
          </a:p>
          <a:p>
            <a:pPr marL="82296" indent="0">
              <a:buNone/>
            </a:pPr>
            <a:r>
              <a:rPr lang="en-GB" sz="2000" i="1" dirty="0" smtClean="0">
                <a:solidFill>
                  <a:srgbClr val="FF0000"/>
                </a:solidFill>
                <a:latin typeface="Arial" pitchFamily="34" charset="0"/>
                <a:cs typeface="Arial" pitchFamily="34" charset="0"/>
              </a:rPr>
              <a:t>     Not only </a:t>
            </a:r>
            <a:r>
              <a:rPr lang="en-GB" sz="2000" i="1" dirty="0" smtClean="0">
                <a:latin typeface="Arial" pitchFamily="34" charset="0"/>
                <a:cs typeface="Arial" pitchFamily="34" charset="0"/>
              </a:rPr>
              <a:t>is fox-hunting cruel, </a:t>
            </a:r>
            <a:r>
              <a:rPr lang="en-GB" sz="2000" i="1" dirty="0" smtClean="0">
                <a:solidFill>
                  <a:srgbClr val="FF0000"/>
                </a:solidFill>
                <a:latin typeface="Arial" pitchFamily="34" charset="0"/>
                <a:cs typeface="Arial" pitchFamily="34" charset="0"/>
              </a:rPr>
              <a:t>but also </a:t>
            </a:r>
            <a:r>
              <a:rPr lang="en-GB" sz="2000" i="1" dirty="0" smtClean="0">
                <a:latin typeface="Arial" pitchFamily="34" charset="0"/>
                <a:cs typeface="Arial" pitchFamily="34" charset="0"/>
              </a:rPr>
              <a:t>it is ineffective as a control</a:t>
            </a:r>
            <a:r>
              <a:rPr lang="en-GB" sz="2000" dirty="0" smtClean="0">
                <a:latin typeface="Arial" pitchFamily="34" charset="0"/>
                <a:cs typeface="Arial" pitchFamily="34" charset="0"/>
              </a:rPr>
              <a:t>.</a:t>
            </a:r>
          </a:p>
          <a:p>
            <a:r>
              <a:rPr lang="en-GB" sz="2000" dirty="0" smtClean="0">
                <a:latin typeface="Arial" pitchFamily="34" charset="0"/>
                <a:cs typeface="Arial" pitchFamily="34" charset="0"/>
              </a:rPr>
              <a:t>Don’t forget that in many sentences where there is a sequence of clauses, a comma is used to substitute for </a:t>
            </a:r>
            <a:r>
              <a:rPr lang="en-GB" sz="2000" i="1" dirty="0" smtClean="0">
                <a:latin typeface="Arial" pitchFamily="34" charset="0"/>
                <a:cs typeface="Arial" pitchFamily="34" charset="0"/>
              </a:rPr>
              <a:t>and</a:t>
            </a:r>
            <a:r>
              <a:rPr lang="en-GB" sz="2000" dirty="0" smtClean="0">
                <a:latin typeface="Arial" pitchFamily="34" charset="0"/>
                <a:cs typeface="Arial" pitchFamily="34" charset="0"/>
              </a:rPr>
              <a:t>:</a:t>
            </a:r>
          </a:p>
          <a:p>
            <a:pPr marL="356616" lvl="1" indent="0">
              <a:buNone/>
            </a:pPr>
            <a:r>
              <a:rPr lang="en-GB" sz="2000" i="1" dirty="0" smtClean="0">
                <a:latin typeface="Arial" pitchFamily="34" charset="0"/>
                <a:cs typeface="Arial" pitchFamily="34" charset="0"/>
              </a:rPr>
              <a:t>I went into town, bought some shoes, had a quick lunch and met Mum</a:t>
            </a:r>
            <a:r>
              <a:rPr lang="en-GB" sz="2000" dirty="0" smtClean="0">
                <a:latin typeface="Arial" pitchFamily="34" charset="0"/>
                <a:cs typeface="Arial" pitchFamily="34" charset="0"/>
              </a:rPr>
              <a:t>.</a:t>
            </a:r>
          </a:p>
          <a:p>
            <a:pPr marL="356616" lvl="1" indent="0">
              <a:buNone/>
            </a:pPr>
            <a:r>
              <a:rPr lang="en-GB" sz="2000" i="1" dirty="0">
                <a:latin typeface="Arial" pitchFamily="34" charset="0"/>
                <a:cs typeface="Arial" pitchFamily="34" charset="0"/>
              </a:rPr>
              <a:t>I went into </a:t>
            </a:r>
            <a:r>
              <a:rPr lang="en-GB" sz="2000" i="1" dirty="0" smtClean="0">
                <a:latin typeface="Arial" pitchFamily="34" charset="0"/>
                <a:cs typeface="Arial" pitchFamily="34" charset="0"/>
              </a:rPr>
              <a:t>town </a:t>
            </a:r>
            <a:r>
              <a:rPr lang="en-GB" sz="2000" i="1" dirty="0" smtClean="0">
                <a:solidFill>
                  <a:srgbClr val="FF0000"/>
                </a:solidFill>
                <a:latin typeface="Arial" pitchFamily="34" charset="0"/>
                <a:cs typeface="Arial" pitchFamily="34" charset="0"/>
              </a:rPr>
              <a:t>and</a:t>
            </a:r>
            <a:r>
              <a:rPr lang="en-GB" sz="2000" i="1" dirty="0" smtClean="0">
                <a:latin typeface="Arial" pitchFamily="34" charset="0"/>
                <a:cs typeface="Arial" pitchFamily="34" charset="0"/>
              </a:rPr>
              <a:t> </a:t>
            </a:r>
            <a:r>
              <a:rPr lang="en-GB" sz="2000" i="1" dirty="0">
                <a:latin typeface="Arial" pitchFamily="34" charset="0"/>
                <a:cs typeface="Arial" pitchFamily="34" charset="0"/>
              </a:rPr>
              <a:t>bought some </a:t>
            </a:r>
            <a:r>
              <a:rPr lang="en-GB" sz="2000" i="1" dirty="0" smtClean="0">
                <a:latin typeface="Arial" pitchFamily="34" charset="0"/>
                <a:cs typeface="Arial" pitchFamily="34" charset="0"/>
              </a:rPr>
              <a:t>shoes </a:t>
            </a:r>
            <a:r>
              <a:rPr lang="en-GB" sz="2000" i="1" dirty="0" smtClean="0">
                <a:solidFill>
                  <a:srgbClr val="FF0000"/>
                </a:solidFill>
                <a:latin typeface="Arial" pitchFamily="34" charset="0"/>
                <a:cs typeface="Arial" pitchFamily="34" charset="0"/>
              </a:rPr>
              <a:t>and</a:t>
            </a:r>
            <a:r>
              <a:rPr lang="en-GB" sz="2000" i="1" dirty="0" smtClean="0">
                <a:latin typeface="Arial" pitchFamily="34" charset="0"/>
                <a:cs typeface="Arial" pitchFamily="34" charset="0"/>
              </a:rPr>
              <a:t> </a:t>
            </a:r>
            <a:r>
              <a:rPr lang="en-GB" sz="2000" i="1" dirty="0">
                <a:latin typeface="Arial" pitchFamily="34" charset="0"/>
                <a:cs typeface="Arial" pitchFamily="34" charset="0"/>
              </a:rPr>
              <a:t>had a quick lunch </a:t>
            </a:r>
            <a:r>
              <a:rPr lang="en-GB" sz="2000" i="1" dirty="0">
                <a:solidFill>
                  <a:srgbClr val="FF0000"/>
                </a:solidFill>
                <a:latin typeface="Arial" pitchFamily="34" charset="0"/>
                <a:cs typeface="Arial" pitchFamily="34" charset="0"/>
              </a:rPr>
              <a:t>and</a:t>
            </a:r>
            <a:r>
              <a:rPr lang="en-GB" sz="2000" i="1" dirty="0">
                <a:latin typeface="Arial" pitchFamily="34" charset="0"/>
                <a:cs typeface="Arial" pitchFamily="34" charset="0"/>
              </a:rPr>
              <a:t> met Mum</a:t>
            </a:r>
            <a:r>
              <a:rPr lang="en-GB" sz="2000" dirty="0" smtClean="0">
                <a:latin typeface="Arial" pitchFamily="34" charset="0"/>
                <a:cs typeface="Arial" pitchFamily="34" charset="0"/>
              </a:rPr>
              <a:t>.  (Four clauses)</a:t>
            </a:r>
            <a:endParaRPr lang="en-GB" sz="2000" dirty="0">
              <a:latin typeface="Arial" pitchFamily="34" charset="0"/>
              <a:cs typeface="Arial" pitchFamily="34" charset="0"/>
            </a:endParaRPr>
          </a:p>
          <a:p>
            <a:endParaRPr lang="en-GB" sz="2000" dirty="0"/>
          </a:p>
        </p:txBody>
      </p:sp>
    </p:spTree>
    <p:extLst>
      <p:ext uri="{BB962C8B-B14F-4D97-AF65-F5344CB8AC3E}">
        <p14:creationId xmlns:p14="http://schemas.microsoft.com/office/powerpoint/2010/main" val="213579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lstStyle/>
          <a:p>
            <a:r>
              <a:rPr lang="en-GB" dirty="0" smtClean="0">
                <a:latin typeface="Arial" pitchFamily="34" charset="0"/>
                <a:cs typeface="Arial" pitchFamily="34" charset="0"/>
              </a:rPr>
              <a:t>Practice!</a:t>
            </a:r>
            <a:endParaRPr lang="en-GB" dirty="0">
              <a:latin typeface="Arial" pitchFamily="34" charset="0"/>
              <a:cs typeface="Arial" pitchFamily="34" charset="0"/>
            </a:endParaRPr>
          </a:p>
        </p:txBody>
      </p:sp>
      <p:sp>
        <p:nvSpPr>
          <p:cNvPr id="3" name="Content Placeholder 2"/>
          <p:cNvSpPr>
            <a:spLocks noGrp="1"/>
          </p:cNvSpPr>
          <p:nvPr>
            <p:ph idx="1"/>
          </p:nvPr>
        </p:nvSpPr>
        <p:spPr>
          <a:xfrm>
            <a:off x="1115616" y="1447800"/>
            <a:ext cx="7818072" cy="4800600"/>
          </a:xfrm>
        </p:spPr>
        <p:txBody>
          <a:bodyPr>
            <a:normAutofit fontScale="92500"/>
          </a:bodyPr>
          <a:lstStyle/>
          <a:p>
            <a:pPr marL="82296" indent="0">
              <a:buNone/>
            </a:pPr>
            <a:r>
              <a:rPr lang="en-GB" sz="2400" dirty="0" smtClean="0">
                <a:solidFill>
                  <a:srgbClr val="7030A0"/>
                </a:solidFill>
                <a:latin typeface="Arial" pitchFamily="34" charset="0"/>
                <a:cs typeface="Arial" pitchFamily="34" charset="0"/>
              </a:rPr>
              <a:t>In ‘Arthur, High King of Britain’ there are several examples of sentences that begin with a co-ordinating conjunction, e.g</a:t>
            </a:r>
            <a:r>
              <a:rPr lang="en-GB" sz="2400" dirty="0">
                <a:solidFill>
                  <a:srgbClr val="7030A0"/>
                </a:solidFill>
                <a:latin typeface="Arial" pitchFamily="34" charset="0"/>
                <a:cs typeface="Arial" pitchFamily="34" charset="0"/>
              </a:rPr>
              <a:t>.</a:t>
            </a:r>
            <a:endParaRPr lang="en-GB" sz="2400" dirty="0" smtClean="0">
              <a:solidFill>
                <a:srgbClr val="7030A0"/>
              </a:solidFill>
              <a:latin typeface="Arial" pitchFamily="34" charset="0"/>
              <a:cs typeface="Arial" pitchFamily="34" charset="0"/>
            </a:endParaRPr>
          </a:p>
          <a:p>
            <a:pPr marL="82296" indent="0">
              <a:buNone/>
            </a:pPr>
            <a:r>
              <a:rPr lang="en-GB" sz="2400" dirty="0">
                <a:latin typeface="Arial" pitchFamily="34" charset="0"/>
                <a:cs typeface="Arial" pitchFamily="34" charset="0"/>
              </a:rPr>
              <a:t>I looked, but I could see nothing at first.  </a:t>
            </a:r>
            <a:r>
              <a:rPr lang="en-GB" sz="2400" dirty="0">
                <a:solidFill>
                  <a:srgbClr val="FF0000"/>
                </a:solidFill>
                <a:latin typeface="Arial" pitchFamily="34" charset="0"/>
                <a:cs typeface="Arial" pitchFamily="34" charset="0"/>
              </a:rPr>
              <a:t>But</a:t>
            </a:r>
            <a:r>
              <a:rPr lang="en-GB" sz="2400" dirty="0">
                <a:latin typeface="Arial" pitchFamily="34" charset="0"/>
                <a:cs typeface="Arial" pitchFamily="34" charset="0"/>
              </a:rPr>
              <a:t> then as I looked I saw the surface of the lake shiver and break.  </a:t>
            </a:r>
            <a:r>
              <a:rPr lang="en-GB" sz="2400" dirty="0">
                <a:solidFill>
                  <a:srgbClr val="FF0000"/>
                </a:solidFill>
                <a:latin typeface="Arial" pitchFamily="34" charset="0"/>
                <a:cs typeface="Arial" pitchFamily="34" charset="0"/>
              </a:rPr>
              <a:t>And</a:t>
            </a:r>
            <a:r>
              <a:rPr lang="en-GB" sz="2400" dirty="0">
                <a:latin typeface="Arial" pitchFamily="34" charset="0"/>
                <a:cs typeface="Arial" pitchFamily="34" charset="0"/>
              </a:rPr>
              <a:t>, to my amazement, up out of the lake came a shining sword, a hand holding it, and an arm in a white silk sleeve.</a:t>
            </a:r>
          </a:p>
          <a:p>
            <a:r>
              <a:rPr lang="en-GB" sz="2400" dirty="0" smtClean="0">
                <a:solidFill>
                  <a:srgbClr val="7030A0"/>
                </a:solidFill>
                <a:latin typeface="Arial" pitchFamily="34" charset="0"/>
                <a:cs typeface="Arial" pitchFamily="34" charset="0"/>
              </a:rPr>
              <a:t>A student might say ‘You shouldn’t start a sentence with ‘and’ or ‘but’.’ Using the examples above, what would you say?</a:t>
            </a:r>
          </a:p>
          <a:p>
            <a:r>
              <a:rPr lang="en-GB" sz="2400" dirty="0" smtClean="0">
                <a:solidFill>
                  <a:srgbClr val="7030A0"/>
                </a:solidFill>
                <a:latin typeface="Arial" pitchFamily="34" charset="0"/>
                <a:cs typeface="Arial" pitchFamily="34" charset="0"/>
              </a:rPr>
              <a:t>A student might say ‘and </a:t>
            </a:r>
            <a:r>
              <a:rPr lang="en-GB" sz="2400" dirty="0">
                <a:solidFill>
                  <a:srgbClr val="7030A0"/>
                </a:solidFill>
                <a:latin typeface="Arial" pitchFamily="34" charset="0"/>
                <a:cs typeface="Arial" pitchFamily="34" charset="0"/>
              </a:rPr>
              <a:t>an arm in a white silk </a:t>
            </a:r>
            <a:r>
              <a:rPr lang="en-GB" sz="2400" dirty="0" smtClean="0">
                <a:solidFill>
                  <a:srgbClr val="7030A0"/>
                </a:solidFill>
                <a:latin typeface="Arial" pitchFamily="34" charset="0"/>
                <a:cs typeface="Arial" pitchFamily="34" charset="0"/>
              </a:rPr>
              <a:t>sleeve’ is a clause because it starts with ‘and’. What would you say?</a:t>
            </a:r>
            <a:endParaRPr lang="en-GB" sz="2400" dirty="0">
              <a:solidFill>
                <a:srgbClr val="7030A0"/>
              </a:solidFill>
              <a:latin typeface="Arial" pitchFamily="34" charset="0"/>
              <a:cs typeface="Arial" pitchFamily="34" charset="0"/>
            </a:endParaRPr>
          </a:p>
          <a:p>
            <a:pPr marL="82296" indent="0">
              <a:buNone/>
            </a:pPr>
            <a:endParaRPr lang="en-GB" sz="2600" dirty="0" smtClean="0">
              <a:solidFill>
                <a:srgbClr val="7030A0"/>
              </a:solidFill>
              <a:latin typeface="Arial" pitchFamily="34" charset="0"/>
              <a:cs typeface="Arial" pitchFamily="34" charset="0"/>
            </a:endParaRPr>
          </a:p>
          <a:p>
            <a:pPr marL="82296" indent="0">
              <a:buNone/>
            </a:pPr>
            <a:endParaRPr lang="en-GB" sz="2600" dirty="0">
              <a:solidFill>
                <a:srgbClr val="7030A0"/>
              </a:solidFill>
              <a:latin typeface="Arial" pitchFamily="34" charset="0"/>
              <a:cs typeface="Arial" pitchFamily="34" charset="0"/>
            </a:endParaRPr>
          </a:p>
          <a:p>
            <a:pPr marL="82296" indent="0">
              <a:buNone/>
            </a:pPr>
            <a:endParaRPr lang="en-GB"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1069527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16632"/>
            <a:ext cx="8172400" cy="7128792"/>
          </a:xfrm>
        </p:spPr>
        <p:txBody>
          <a:bodyPr>
            <a:normAutofit fontScale="77500" lnSpcReduction="20000"/>
          </a:bodyPr>
          <a:lstStyle/>
          <a:p>
            <a:pPr marL="82296" indent="0" algn="ctr">
              <a:lnSpc>
                <a:spcPts val="2800"/>
              </a:lnSpc>
              <a:spcBef>
                <a:spcPts val="0"/>
              </a:spcBef>
              <a:buNone/>
            </a:pPr>
            <a:r>
              <a:rPr lang="en-US" sz="2100" b="1" dirty="0" smtClean="0">
                <a:latin typeface="Arial" panose="020B0604020202020204" pitchFamily="34" charset="0"/>
                <a:cs typeface="Arial" panose="020B0604020202020204" pitchFamily="34" charset="0"/>
              </a:rPr>
              <a:t>A grammar task: Identify the sentence types that are highlighted in the extract from ‘</a:t>
            </a:r>
            <a:r>
              <a:rPr lang="en-US" sz="2100" b="1" dirty="0" err="1" smtClean="0">
                <a:latin typeface="Arial" panose="020B0604020202020204" pitchFamily="34" charset="0"/>
                <a:cs typeface="Arial" panose="020B0604020202020204" pitchFamily="34" charset="0"/>
              </a:rPr>
              <a:t>Skellig</a:t>
            </a:r>
            <a:r>
              <a:rPr lang="en-US" sz="2100" b="1" dirty="0" smtClean="0">
                <a:latin typeface="Arial" panose="020B0604020202020204" pitchFamily="34" charset="0"/>
                <a:cs typeface="Arial" panose="020B0604020202020204" pitchFamily="34" charset="0"/>
              </a:rPr>
              <a:t>’ by David Almond, and explain your decisions. Choices are: simple/compound/complex/minor</a:t>
            </a:r>
          </a:p>
          <a:p>
            <a:pPr marL="82296" indent="0">
              <a:lnSpc>
                <a:spcPts val="2800"/>
              </a:lnSpc>
              <a:spcBef>
                <a:spcPts val="0"/>
              </a:spcBef>
              <a:buNone/>
            </a:pPr>
            <a:r>
              <a:rPr lang="en-US" sz="2300" dirty="0" smtClean="0">
                <a:solidFill>
                  <a:srgbClr val="FF0000"/>
                </a:solidFill>
                <a:latin typeface="Arial" panose="020B0604020202020204" pitchFamily="34" charset="0"/>
                <a:cs typeface="Arial" panose="020B0604020202020204" pitchFamily="34" charset="0"/>
              </a:rPr>
              <a:t>I </a:t>
            </a:r>
            <a:r>
              <a:rPr lang="en-US" sz="2300" dirty="0">
                <a:solidFill>
                  <a:srgbClr val="FF0000"/>
                </a:solidFill>
                <a:latin typeface="Arial" panose="020B0604020202020204" pitchFamily="34" charset="0"/>
                <a:cs typeface="Arial" panose="020B0604020202020204" pitchFamily="34" charset="0"/>
              </a:rPr>
              <a:t>found him in the garage on a Sunday afternoon. </a:t>
            </a:r>
            <a:r>
              <a:rPr lang="en-US" sz="2300" dirty="0">
                <a:latin typeface="Arial" panose="020B0604020202020204" pitchFamily="34" charset="0"/>
                <a:cs typeface="Arial" panose="020B0604020202020204" pitchFamily="34" charset="0"/>
              </a:rPr>
              <a:t>It was the day after we moved into Falconer Road. The winter was ending. Mum had said we’d be moving just in time for the spring.  Nobody else was there.  </a:t>
            </a:r>
            <a:r>
              <a:rPr lang="en-US" sz="2300" dirty="0">
                <a:solidFill>
                  <a:srgbClr val="FF0000"/>
                </a:solidFill>
                <a:latin typeface="Arial" panose="020B0604020202020204" pitchFamily="34" charset="0"/>
                <a:cs typeface="Arial" panose="020B0604020202020204" pitchFamily="34" charset="0"/>
              </a:rPr>
              <a:t>Just me</a:t>
            </a:r>
            <a:r>
              <a:rPr lang="en-US" sz="2300" dirty="0">
                <a:latin typeface="Arial" panose="020B0604020202020204" pitchFamily="34" charset="0"/>
                <a:cs typeface="Arial" panose="020B0604020202020204" pitchFamily="34" charset="0"/>
              </a:rPr>
              <a:t>.  </a:t>
            </a:r>
            <a:r>
              <a:rPr lang="en-US" sz="2300" dirty="0">
                <a:solidFill>
                  <a:srgbClr val="FF0000"/>
                </a:solidFill>
                <a:latin typeface="Arial" panose="020B0604020202020204" pitchFamily="34" charset="0"/>
                <a:cs typeface="Arial" panose="020B0604020202020204" pitchFamily="34" charset="0"/>
              </a:rPr>
              <a:t>The others were inside the house with Doctor Death, worrying about the baby</a:t>
            </a:r>
            <a:r>
              <a:rPr lang="en-US" sz="2300" dirty="0" smtClean="0">
                <a:solidFill>
                  <a:srgbClr val="FF0000"/>
                </a:solidFill>
                <a:latin typeface="Arial" panose="020B0604020202020204" pitchFamily="34" charset="0"/>
                <a:cs typeface="Arial" panose="020B0604020202020204" pitchFamily="34" charset="0"/>
              </a:rPr>
              <a:t>.</a:t>
            </a:r>
            <a:endParaRPr lang="en-GB" sz="2300" dirty="0">
              <a:solidFill>
                <a:srgbClr val="FF0000"/>
              </a:solidFill>
              <a:latin typeface="Arial" panose="020B0604020202020204" pitchFamily="34" charset="0"/>
              <a:cs typeface="Arial" panose="020B0604020202020204" pitchFamily="34" charset="0"/>
            </a:endParaRPr>
          </a:p>
          <a:p>
            <a:pPr marL="82296" indent="0">
              <a:lnSpc>
                <a:spcPts val="2800"/>
              </a:lnSpc>
              <a:spcBef>
                <a:spcPts val="0"/>
              </a:spcBef>
              <a:buNone/>
            </a:pPr>
            <a:endParaRPr lang="en-GB" sz="23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2300" dirty="0">
                <a:solidFill>
                  <a:srgbClr val="FF0000"/>
                </a:solidFill>
                <a:latin typeface="Arial" panose="020B0604020202020204" pitchFamily="34" charset="0"/>
                <a:cs typeface="Arial" panose="020B0604020202020204" pitchFamily="34" charset="0"/>
              </a:rPr>
              <a:t>He was lying </a:t>
            </a:r>
            <a:r>
              <a:rPr lang="en-US" sz="2300" dirty="0" smtClean="0">
                <a:solidFill>
                  <a:srgbClr val="FF0000"/>
                </a:solidFill>
                <a:latin typeface="Arial" panose="020B0604020202020204" pitchFamily="34" charset="0"/>
                <a:cs typeface="Arial" panose="020B0604020202020204" pitchFamily="34" charset="0"/>
              </a:rPr>
              <a:t>there </a:t>
            </a:r>
            <a:r>
              <a:rPr lang="en-US" sz="2300" dirty="0">
                <a:solidFill>
                  <a:srgbClr val="FF0000"/>
                </a:solidFill>
                <a:latin typeface="Arial" panose="020B0604020202020204" pitchFamily="34" charset="0"/>
                <a:cs typeface="Arial" panose="020B0604020202020204" pitchFamily="34" charset="0"/>
              </a:rPr>
              <a:t>in the darkness behind the tea chests, in the dust and dirt.  </a:t>
            </a:r>
            <a:r>
              <a:rPr lang="en-US" sz="2300" dirty="0">
                <a:latin typeface="Arial" panose="020B0604020202020204" pitchFamily="34" charset="0"/>
                <a:cs typeface="Arial" panose="020B0604020202020204" pitchFamily="34" charset="0"/>
              </a:rPr>
              <a:t>It was as if he’d been there forever. </a:t>
            </a:r>
            <a:r>
              <a:rPr lang="en-US" sz="2300" dirty="0" smtClean="0">
                <a:latin typeface="Arial" panose="020B0604020202020204" pitchFamily="34" charset="0"/>
                <a:cs typeface="Arial" panose="020B0604020202020204" pitchFamily="34" charset="0"/>
              </a:rPr>
              <a:t> </a:t>
            </a:r>
            <a:r>
              <a:rPr lang="en-US" sz="2300" dirty="0" smtClean="0">
                <a:solidFill>
                  <a:srgbClr val="FF0000"/>
                </a:solidFill>
                <a:latin typeface="Arial" panose="020B0604020202020204" pitchFamily="34" charset="0"/>
                <a:cs typeface="Arial" panose="020B0604020202020204" pitchFamily="34" charset="0"/>
              </a:rPr>
              <a:t>He </a:t>
            </a:r>
            <a:r>
              <a:rPr lang="en-US" sz="2300" dirty="0">
                <a:solidFill>
                  <a:srgbClr val="FF0000"/>
                </a:solidFill>
                <a:latin typeface="Arial" panose="020B0604020202020204" pitchFamily="34" charset="0"/>
                <a:cs typeface="Arial" panose="020B0604020202020204" pitchFamily="34" charset="0"/>
              </a:rPr>
              <a:t>was filthy and pale and dried out and I thought he was dead.</a:t>
            </a:r>
            <a:r>
              <a:rPr lang="en-US" sz="2300" dirty="0">
                <a:latin typeface="Arial" panose="020B0604020202020204" pitchFamily="34" charset="0"/>
                <a:cs typeface="Arial" panose="020B0604020202020204" pitchFamily="34" charset="0"/>
              </a:rPr>
              <a:t>  I couldn’t have been more wrong.  I’d soon begin to see the truth about him, that there’d never been another creature like him in the world.</a:t>
            </a:r>
            <a:endParaRPr lang="en-GB" sz="23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2300" dirty="0">
                <a:latin typeface="Arial" panose="020B0604020202020204" pitchFamily="34" charset="0"/>
                <a:cs typeface="Arial" panose="020B0604020202020204" pitchFamily="34" charset="0"/>
              </a:rPr>
              <a:t> </a:t>
            </a:r>
            <a:endParaRPr lang="en-GB" sz="23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2300" dirty="0" smtClean="0">
                <a:solidFill>
                  <a:srgbClr val="FF0000"/>
                </a:solidFill>
                <a:latin typeface="Arial" panose="020B0604020202020204" pitchFamily="34" charset="0"/>
                <a:cs typeface="Arial" panose="020B0604020202020204" pitchFamily="34" charset="0"/>
              </a:rPr>
              <a:t>We </a:t>
            </a:r>
            <a:r>
              <a:rPr lang="en-US" sz="2300" dirty="0">
                <a:solidFill>
                  <a:srgbClr val="FF0000"/>
                </a:solidFill>
                <a:latin typeface="Arial" panose="020B0604020202020204" pitchFamily="34" charset="0"/>
                <a:cs typeface="Arial" panose="020B0604020202020204" pitchFamily="34" charset="0"/>
              </a:rPr>
              <a:t>called it the garage because that’s what the estate agent, Mr Stone, called it.  </a:t>
            </a:r>
            <a:r>
              <a:rPr lang="en-US" sz="2300" dirty="0">
                <a:latin typeface="Arial" panose="020B0604020202020204" pitchFamily="34" charset="0"/>
                <a:cs typeface="Arial" panose="020B0604020202020204" pitchFamily="34" charset="0"/>
              </a:rPr>
              <a:t>It was more like a demolition site or a rubbish dump or one of those ancient warehouses they keep pulling down at the quay.  </a:t>
            </a:r>
            <a:r>
              <a:rPr lang="en-US" sz="2300" dirty="0">
                <a:solidFill>
                  <a:srgbClr val="FF0000"/>
                </a:solidFill>
                <a:latin typeface="Arial" panose="020B0604020202020204" pitchFamily="34" charset="0"/>
                <a:cs typeface="Arial" panose="020B0604020202020204" pitchFamily="34" charset="0"/>
              </a:rPr>
              <a:t>Stone led us down the garden, tugged the door open and shone his little torch into the gloom.</a:t>
            </a:r>
            <a:r>
              <a:rPr lang="en-US" sz="2300" dirty="0">
                <a:latin typeface="Arial" panose="020B0604020202020204" pitchFamily="34" charset="0"/>
                <a:cs typeface="Arial" panose="020B0604020202020204" pitchFamily="34" charset="0"/>
              </a:rPr>
              <a:t>  We shoved our heads in at the doorway with him.</a:t>
            </a:r>
            <a:endParaRPr lang="en-GB" sz="2300" i="1"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974639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lstStyle/>
          <a:p>
            <a:r>
              <a:rPr lang="en-GB" dirty="0" smtClean="0">
                <a:latin typeface="Arial" pitchFamily="34" charset="0"/>
                <a:cs typeface="Arial" pitchFamily="34" charset="0"/>
              </a:rPr>
              <a:t>Subordinating Conjunctions</a:t>
            </a:r>
            <a:endParaRPr lang="en-GB" dirty="0">
              <a:latin typeface="Arial" pitchFamily="34" charset="0"/>
              <a:cs typeface="Arial" pitchFamily="34" charset="0"/>
            </a:endParaRPr>
          </a:p>
        </p:txBody>
      </p:sp>
      <p:sp>
        <p:nvSpPr>
          <p:cNvPr id="3" name="Content Placeholder 2"/>
          <p:cNvSpPr>
            <a:spLocks noGrp="1"/>
          </p:cNvSpPr>
          <p:nvPr>
            <p:ph idx="1"/>
          </p:nvPr>
        </p:nvSpPr>
        <p:spPr>
          <a:xfrm>
            <a:off x="1187624" y="1447800"/>
            <a:ext cx="7746064" cy="4800600"/>
          </a:xfrm>
        </p:spPr>
        <p:txBody>
          <a:bodyPr>
            <a:normAutofit/>
          </a:bodyPr>
          <a:lstStyle/>
          <a:p>
            <a:r>
              <a:rPr lang="en-GB" sz="2000" dirty="0" smtClean="0">
                <a:latin typeface="Arial" pitchFamily="34" charset="0"/>
                <a:cs typeface="Arial" pitchFamily="34" charset="0"/>
              </a:rPr>
              <a:t>This is a much bigger group</a:t>
            </a:r>
          </a:p>
          <a:p>
            <a:r>
              <a:rPr lang="en-GB" sz="2000" dirty="0" smtClean="0">
                <a:latin typeface="Arial" pitchFamily="34" charset="0"/>
                <a:cs typeface="Arial" pitchFamily="34" charset="0"/>
              </a:rPr>
              <a:t>Some examples are – </a:t>
            </a:r>
            <a:r>
              <a:rPr lang="en-GB" sz="2000" i="1" dirty="0" smtClean="0">
                <a:latin typeface="Arial" pitchFamily="34" charset="0"/>
                <a:cs typeface="Arial" pitchFamily="34" charset="0"/>
              </a:rPr>
              <a:t>when; because; if; since; that; unless; where; although; why; how; …</a:t>
            </a:r>
          </a:p>
          <a:p>
            <a:endParaRPr lang="en-GB" sz="2000" i="1" dirty="0">
              <a:latin typeface="Arial" pitchFamily="34" charset="0"/>
              <a:cs typeface="Arial" pitchFamily="34" charset="0"/>
            </a:endParaRPr>
          </a:p>
          <a:p>
            <a:r>
              <a:rPr lang="en-GB" sz="2000" dirty="0" smtClean="0">
                <a:latin typeface="Arial" pitchFamily="34" charset="0"/>
                <a:cs typeface="Arial" pitchFamily="34" charset="0"/>
              </a:rPr>
              <a:t>But there are no major complications with these!  The only catch is that in many sentences, the ‘that’ subordinator is left out.</a:t>
            </a:r>
          </a:p>
          <a:p>
            <a:pPr marL="82296" indent="0">
              <a:buNone/>
            </a:pPr>
            <a:r>
              <a:rPr lang="en-GB" sz="2000" dirty="0" smtClean="0">
                <a:latin typeface="Arial" pitchFamily="34" charset="0"/>
                <a:cs typeface="Arial" pitchFamily="34" charset="0"/>
              </a:rPr>
              <a:t>    I </a:t>
            </a:r>
            <a:r>
              <a:rPr lang="en-GB" sz="2000" dirty="0" smtClean="0">
                <a:solidFill>
                  <a:srgbClr val="FF0000"/>
                </a:solidFill>
                <a:latin typeface="Arial" pitchFamily="34" charset="0"/>
                <a:cs typeface="Arial" pitchFamily="34" charset="0"/>
              </a:rPr>
              <a:t>believe</a:t>
            </a:r>
            <a:r>
              <a:rPr lang="en-GB" sz="2000" dirty="0" smtClean="0">
                <a:latin typeface="Arial" pitchFamily="34" charset="0"/>
                <a:cs typeface="Arial" pitchFamily="34" charset="0"/>
              </a:rPr>
              <a:t> that you </a:t>
            </a:r>
            <a:r>
              <a:rPr lang="en-GB" sz="2000" dirty="0" smtClean="0">
                <a:solidFill>
                  <a:srgbClr val="FF0000"/>
                </a:solidFill>
                <a:latin typeface="Arial" pitchFamily="34" charset="0"/>
                <a:cs typeface="Arial" pitchFamily="34" charset="0"/>
              </a:rPr>
              <a:t>are</a:t>
            </a:r>
            <a:r>
              <a:rPr lang="en-GB" sz="2000" dirty="0" smtClean="0">
                <a:latin typeface="Arial" pitchFamily="34" charset="0"/>
                <a:cs typeface="Arial" pitchFamily="34" charset="0"/>
              </a:rPr>
              <a:t> wrong.</a:t>
            </a:r>
          </a:p>
          <a:p>
            <a:pPr marL="82296" indent="0">
              <a:buNone/>
            </a:pPr>
            <a:r>
              <a:rPr lang="en-GB" sz="2000" dirty="0" smtClean="0">
                <a:latin typeface="Arial" pitchFamily="34" charset="0"/>
                <a:cs typeface="Arial" pitchFamily="34" charset="0"/>
              </a:rPr>
              <a:t>    I </a:t>
            </a:r>
            <a:r>
              <a:rPr lang="en-GB" sz="2000" dirty="0" smtClean="0">
                <a:solidFill>
                  <a:srgbClr val="FF0000"/>
                </a:solidFill>
                <a:latin typeface="Arial" pitchFamily="34" charset="0"/>
                <a:cs typeface="Arial" pitchFamily="34" charset="0"/>
              </a:rPr>
              <a:t>believe</a:t>
            </a:r>
            <a:r>
              <a:rPr lang="en-GB" sz="2000" dirty="0" smtClean="0">
                <a:latin typeface="Arial" pitchFamily="34" charset="0"/>
                <a:cs typeface="Arial" pitchFamily="34" charset="0"/>
              </a:rPr>
              <a:t> [that] you </a:t>
            </a:r>
            <a:r>
              <a:rPr lang="en-GB" sz="2000" dirty="0" smtClean="0">
                <a:solidFill>
                  <a:srgbClr val="FF0000"/>
                </a:solidFill>
                <a:latin typeface="Arial" pitchFamily="34" charset="0"/>
                <a:cs typeface="Arial" pitchFamily="34" charset="0"/>
              </a:rPr>
              <a:t>are</a:t>
            </a:r>
            <a:r>
              <a:rPr lang="en-GB" sz="2000" dirty="0" smtClean="0">
                <a:latin typeface="Arial" pitchFamily="34" charset="0"/>
                <a:cs typeface="Arial" pitchFamily="34" charset="0"/>
              </a:rPr>
              <a:t> wrong.</a:t>
            </a:r>
          </a:p>
          <a:p>
            <a:r>
              <a:rPr lang="en-GB" sz="2000" dirty="0" smtClean="0">
                <a:latin typeface="Arial" pitchFamily="34" charset="0"/>
                <a:cs typeface="Arial" pitchFamily="34" charset="0"/>
              </a:rPr>
              <a:t>By identifying first your verbs, this alerts you to the fact that there are two clauses in this sentence, and it is often a missing </a:t>
            </a:r>
            <a:r>
              <a:rPr lang="en-GB" sz="2000" i="1" dirty="0" smtClean="0">
                <a:latin typeface="Arial" pitchFamily="34" charset="0"/>
                <a:cs typeface="Arial" pitchFamily="34" charset="0"/>
              </a:rPr>
              <a:t>that</a:t>
            </a:r>
            <a:r>
              <a:rPr lang="en-GB" sz="2000" dirty="0" smtClean="0">
                <a:latin typeface="Arial" pitchFamily="34" charset="0"/>
                <a:cs typeface="Arial" pitchFamily="34" charset="0"/>
              </a:rPr>
              <a:t> which makes it look like one clause.</a:t>
            </a:r>
            <a:endParaRPr lang="en-GB" sz="2000" dirty="0">
              <a:latin typeface="Arial" pitchFamily="34" charset="0"/>
              <a:cs typeface="Arial" pitchFamily="34" charset="0"/>
            </a:endParaRPr>
          </a:p>
        </p:txBody>
      </p:sp>
    </p:spTree>
    <p:extLst>
      <p:ext uri="{BB962C8B-B14F-4D97-AF65-F5344CB8AC3E}">
        <p14:creationId xmlns:p14="http://schemas.microsoft.com/office/powerpoint/2010/main" val="2994921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lstStyle/>
          <a:p>
            <a:r>
              <a:rPr lang="en-GB" dirty="0" smtClean="0">
                <a:latin typeface="Arial" pitchFamily="34" charset="0"/>
                <a:cs typeface="Arial" pitchFamily="34" charset="0"/>
              </a:rPr>
              <a:t>Subordinating Conjunctions</a:t>
            </a:r>
            <a:endParaRPr lang="en-GB" dirty="0">
              <a:latin typeface="Arial" pitchFamily="34" charset="0"/>
              <a:cs typeface="Arial" pitchFamily="34" charset="0"/>
            </a:endParaRPr>
          </a:p>
        </p:txBody>
      </p:sp>
      <p:sp>
        <p:nvSpPr>
          <p:cNvPr id="3" name="Content Placeholder 2"/>
          <p:cNvSpPr>
            <a:spLocks noGrp="1"/>
          </p:cNvSpPr>
          <p:nvPr>
            <p:ph idx="1"/>
          </p:nvPr>
        </p:nvSpPr>
        <p:spPr>
          <a:xfrm>
            <a:off x="1187624" y="1447800"/>
            <a:ext cx="7746064" cy="4800600"/>
          </a:xfrm>
        </p:spPr>
        <p:txBody>
          <a:bodyPr>
            <a:normAutofit lnSpcReduction="10000"/>
          </a:bodyPr>
          <a:lstStyle/>
          <a:p>
            <a:r>
              <a:rPr lang="en-GB" sz="2000" dirty="0" smtClean="0">
                <a:latin typeface="Arial" pitchFamily="34" charset="0"/>
                <a:cs typeface="Arial" pitchFamily="34" charset="0"/>
              </a:rPr>
              <a:t>The only other possible confusion is between words that can function as either a preposition or a subordinating conjunction, according to context e.g. </a:t>
            </a:r>
            <a:r>
              <a:rPr lang="en-GB" sz="2000" i="1" dirty="0" smtClean="0">
                <a:latin typeface="Arial" pitchFamily="34" charset="0"/>
                <a:cs typeface="Arial" pitchFamily="34" charset="0"/>
              </a:rPr>
              <a:t>after, before, until, as, since</a:t>
            </a:r>
            <a:r>
              <a:rPr lang="en-GB" sz="2000" dirty="0" smtClean="0">
                <a:latin typeface="Arial" pitchFamily="34" charset="0"/>
                <a:cs typeface="Arial" pitchFamily="34" charset="0"/>
              </a:rPr>
              <a:t>:</a:t>
            </a:r>
          </a:p>
          <a:p>
            <a:r>
              <a:rPr lang="en-GB" sz="2000" dirty="0" smtClean="0">
                <a:latin typeface="Arial" pitchFamily="34" charset="0"/>
                <a:cs typeface="Arial" pitchFamily="34" charset="0"/>
              </a:rPr>
              <a:t>He watched television </a:t>
            </a:r>
            <a:r>
              <a:rPr lang="en-GB" sz="2000" u="sng" dirty="0" smtClean="0">
                <a:latin typeface="Arial" pitchFamily="34" charset="0"/>
                <a:cs typeface="Arial" pitchFamily="34" charset="0"/>
              </a:rPr>
              <a:t>until</a:t>
            </a:r>
            <a:r>
              <a:rPr lang="en-GB" sz="2000" dirty="0" smtClean="0">
                <a:latin typeface="Arial" pitchFamily="34" charset="0"/>
                <a:cs typeface="Arial" pitchFamily="34" charset="0"/>
              </a:rPr>
              <a:t> his bedtime. (preposition)</a:t>
            </a:r>
          </a:p>
          <a:p>
            <a:r>
              <a:rPr lang="en-GB" sz="2000" dirty="0" smtClean="0">
                <a:latin typeface="Arial" pitchFamily="34" charset="0"/>
                <a:cs typeface="Arial" pitchFamily="34" charset="0"/>
              </a:rPr>
              <a:t>He watched television </a:t>
            </a:r>
            <a:r>
              <a:rPr lang="en-GB" sz="2000" u="sng" dirty="0" smtClean="0">
                <a:latin typeface="Arial" pitchFamily="34" charset="0"/>
                <a:cs typeface="Arial" pitchFamily="34" charset="0"/>
              </a:rPr>
              <a:t>until</a:t>
            </a:r>
            <a:r>
              <a:rPr lang="en-GB" sz="2000" dirty="0" smtClean="0">
                <a:latin typeface="Arial" pitchFamily="34" charset="0"/>
                <a:cs typeface="Arial" pitchFamily="34" charset="0"/>
              </a:rPr>
              <a:t> it was time for bed. (conjunction)</a:t>
            </a:r>
          </a:p>
          <a:p>
            <a:r>
              <a:rPr lang="en-GB" sz="2000" dirty="0" smtClean="0">
                <a:latin typeface="Arial" pitchFamily="34" charset="0"/>
                <a:cs typeface="Arial" pitchFamily="34" charset="0"/>
              </a:rPr>
              <a:t>He’s been watching television </a:t>
            </a:r>
            <a:r>
              <a:rPr lang="en-GB" sz="2000" u="sng" dirty="0" smtClean="0">
                <a:latin typeface="Arial" pitchFamily="34" charset="0"/>
                <a:cs typeface="Arial" pitchFamily="34" charset="0"/>
              </a:rPr>
              <a:t>since</a:t>
            </a:r>
            <a:r>
              <a:rPr lang="en-GB" sz="2000" dirty="0" smtClean="0">
                <a:latin typeface="Arial" pitchFamily="34" charset="0"/>
                <a:cs typeface="Arial" pitchFamily="34" charset="0"/>
              </a:rPr>
              <a:t> he came home from school. (conjunction)</a:t>
            </a:r>
          </a:p>
          <a:p>
            <a:r>
              <a:rPr lang="en-GB" sz="2000" dirty="0" smtClean="0">
                <a:latin typeface="Arial" pitchFamily="34" charset="0"/>
                <a:cs typeface="Arial" pitchFamily="34" charset="0"/>
              </a:rPr>
              <a:t>He’s been watching television </a:t>
            </a:r>
            <a:r>
              <a:rPr lang="en-GB" sz="2000" u="sng" dirty="0" smtClean="0">
                <a:latin typeface="Arial" pitchFamily="34" charset="0"/>
                <a:cs typeface="Arial" pitchFamily="34" charset="0"/>
              </a:rPr>
              <a:t>since</a:t>
            </a:r>
            <a:r>
              <a:rPr lang="en-GB" sz="2000" dirty="0" smtClean="0">
                <a:latin typeface="Arial" pitchFamily="34" charset="0"/>
                <a:cs typeface="Arial" pitchFamily="34" charset="0"/>
              </a:rPr>
              <a:t> four o’clock. (preposition)</a:t>
            </a:r>
          </a:p>
          <a:p>
            <a:r>
              <a:rPr lang="en-GB" sz="2000" u="sng" dirty="0" smtClean="0">
                <a:latin typeface="Arial" pitchFamily="34" charset="0"/>
                <a:cs typeface="Arial" pitchFamily="34" charset="0"/>
              </a:rPr>
              <a:t>After</a:t>
            </a:r>
            <a:r>
              <a:rPr lang="en-GB" sz="2000" dirty="0" smtClean="0">
                <a:latin typeface="Arial" pitchFamily="34" charset="0"/>
                <a:cs typeface="Arial" pitchFamily="34" charset="0"/>
              </a:rPr>
              <a:t> this programme, you need to go to bed. (preposition)</a:t>
            </a:r>
          </a:p>
          <a:p>
            <a:r>
              <a:rPr lang="en-GB" sz="2000" dirty="0" smtClean="0">
                <a:latin typeface="Arial" pitchFamily="34" charset="0"/>
                <a:cs typeface="Arial" pitchFamily="34" charset="0"/>
              </a:rPr>
              <a:t>He went to bed </a:t>
            </a:r>
            <a:r>
              <a:rPr lang="en-GB" sz="2000" u="sng" dirty="0" smtClean="0">
                <a:latin typeface="Arial" pitchFamily="34" charset="0"/>
                <a:cs typeface="Arial" pitchFamily="34" charset="0"/>
              </a:rPr>
              <a:t>after</a:t>
            </a:r>
            <a:r>
              <a:rPr lang="en-GB" sz="2000" dirty="0" smtClean="0">
                <a:latin typeface="Arial" pitchFamily="34" charset="0"/>
                <a:cs typeface="Arial" pitchFamily="34" charset="0"/>
              </a:rPr>
              <a:t> the programme had finished. (conjunction)</a:t>
            </a:r>
          </a:p>
          <a:p>
            <a:pPr marL="82296" indent="0">
              <a:buNone/>
            </a:pPr>
            <a:endParaRPr lang="en-GB" sz="2000" dirty="0">
              <a:latin typeface="Arial" pitchFamily="34" charset="0"/>
              <a:cs typeface="Arial" pitchFamily="34" charset="0"/>
            </a:endParaRPr>
          </a:p>
          <a:p>
            <a:pPr marL="82296" indent="0">
              <a:buNone/>
            </a:pPr>
            <a:r>
              <a:rPr lang="en-GB" sz="2000" dirty="0" smtClean="0">
                <a:latin typeface="Arial" pitchFamily="34" charset="0"/>
                <a:cs typeface="Arial" pitchFamily="34" charset="0"/>
              </a:rPr>
              <a:t>Look for the verb! A subordinating conjunction introduces a subordinate clause, which will have a verb. </a:t>
            </a:r>
          </a:p>
          <a:p>
            <a:pPr marL="82296" indent="0">
              <a:buNone/>
            </a:pPr>
            <a:r>
              <a:rPr lang="en-GB" sz="2000" dirty="0" smtClean="0">
                <a:latin typeface="Arial" pitchFamily="34" charset="0"/>
                <a:cs typeface="Arial" pitchFamily="34" charset="0"/>
              </a:rPr>
              <a:t>A preposition introduces a phrase, which does not have a verb.</a:t>
            </a:r>
            <a:endParaRPr lang="en-GB" sz="2000" dirty="0" smtClean="0">
              <a:latin typeface="Arial" pitchFamily="34" charset="0"/>
              <a:cs typeface="Arial" pitchFamily="34" charset="0"/>
            </a:endParaRPr>
          </a:p>
          <a:p>
            <a:endParaRPr lang="en-GB" sz="2000" dirty="0">
              <a:latin typeface="Arial" pitchFamily="34" charset="0"/>
              <a:cs typeface="Arial" pitchFamily="34" charset="0"/>
            </a:endParaRPr>
          </a:p>
        </p:txBody>
      </p:sp>
    </p:spTree>
    <p:extLst>
      <p:ext uri="{BB962C8B-B14F-4D97-AF65-F5344CB8AC3E}">
        <p14:creationId xmlns:p14="http://schemas.microsoft.com/office/powerpoint/2010/main" val="4290196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lstStyle/>
          <a:p>
            <a:r>
              <a:rPr lang="en-GB" dirty="0" smtClean="0">
                <a:latin typeface="Arial" pitchFamily="34" charset="0"/>
                <a:cs typeface="Arial" pitchFamily="34" charset="0"/>
              </a:rPr>
              <a:t>Practice!</a:t>
            </a:r>
            <a:endParaRPr lang="en-GB" dirty="0">
              <a:latin typeface="Arial" pitchFamily="34" charset="0"/>
              <a:cs typeface="Arial" pitchFamily="34" charset="0"/>
            </a:endParaRPr>
          </a:p>
        </p:txBody>
      </p:sp>
      <p:sp>
        <p:nvSpPr>
          <p:cNvPr id="3" name="Content Placeholder 2"/>
          <p:cNvSpPr>
            <a:spLocks noGrp="1"/>
          </p:cNvSpPr>
          <p:nvPr>
            <p:ph idx="1"/>
          </p:nvPr>
        </p:nvSpPr>
        <p:spPr>
          <a:xfrm>
            <a:off x="1115616" y="1447800"/>
            <a:ext cx="7818072" cy="4800600"/>
          </a:xfrm>
        </p:spPr>
        <p:txBody>
          <a:bodyPr/>
          <a:lstStyle/>
          <a:p>
            <a:pPr marL="82296" indent="0">
              <a:buNone/>
            </a:pPr>
            <a:endParaRPr lang="en-GB" dirty="0"/>
          </a:p>
          <a:p>
            <a:pPr marL="82296" indent="0">
              <a:buNone/>
            </a:pPr>
            <a:r>
              <a:rPr lang="en-GB" dirty="0" smtClean="0">
                <a:solidFill>
                  <a:srgbClr val="7030A0"/>
                </a:solidFill>
                <a:latin typeface="Arial" pitchFamily="34" charset="0"/>
                <a:cs typeface="Arial" pitchFamily="34" charset="0"/>
              </a:rPr>
              <a:t>Check your understanding of this by looking </a:t>
            </a:r>
            <a:r>
              <a:rPr lang="en-GB" dirty="0" smtClean="0">
                <a:solidFill>
                  <a:srgbClr val="7030A0"/>
                </a:solidFill>
                <a:latin typeface="Arial" pitchFamily="34" charset="0"/>
                <a:cs typeface="Arial" pitchFamily="34" charset="0"/>
              </a:rPr>
              <a:t>back to the texts from ‘</a:t>
            </a:r>
            <a:r>
              <a:rPr lang="en-GB" dirty="0" err="1" smtClean="0">
                <a:solidFill>
                  <a:srgbClr val="7030A0"/>
                </a:solidFill>
                <a:latin typeface="Arial" pitchFamily="34" charset="0"/>
                <a:cs typeface="Arial" pitchFamily="34" charset="0"/>
              </a:rPr>
              <a:t>Skellig</a:t>
            </a:r>
            <a:r>
              <a:rPr lang="en-GB" dirty="0" smtClean="0">
                <a:solidFill>
                  <a:srgbClr val="7030A0"/>
                </a:solidFill>
                <a:latin typeface="Arial" pitchFamily="34" charset="0"/>
                <a:cs typeface="Arial" pitchFamily="34" charset="0"/>
              </a:rPr>
              <a:t>’ and ‘Arthur, High King of Britain’. See if you can find more examples of </a:t>
            </a:r>
            <a:r>
              <a:rPr lang="en-GB" dirty="0" smtClean="0">
                <a:solidFill>
                  <a:srgbClr val="7030A0"/>
                </a:solidFill>
                <a:latin typeface="Arial" pitchFamily="34" charset="0"/>
                <a:cs typeface="Arial" pitchFamily="34" charset="0"/>
              </a:rPr>
              <a:t>subordinating conjunctions that introduce subordinate clauses. What variety is there in the choice of conjunctions?</a:t>
            </a:r>
            <a:endParaRPr lang="en-GB"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770476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latin typeface="Arial" pitchFamily="34" charset="0"/>
                <a:cs typeface="Arial" pitchFamily="34" charset="0"/>
              </a:rPr>
              <a:t>Relative Pronouns</a:t>
            </a:r>
            <a:endParaRPr lang="en-GB" dirty="0">
              <a:latin typeface="Arial" pitchFamily="34" charset="0"/>
              <a:cs typeface="Arial" pitchFamily="34" charset="0"/>
            </a:endParaRPr>
          </a:p>
        </p:txBody>
      </p:sp>
      <p:sp>
        <p:nvSpPr>
          <p:cNvPr id="3" name="Content Placeholder 2"/>
          <p:cNvSpPr>
            <a:spLocks noGrp="1"/>
          </p:cNvSpPr>
          <p:nvPr>
            <p:ph idx="1"/>
          </p:nvPr>
        </p:nvSpPr>
        <p:spPr>
          <a:xfrm>
            <a:off x="1115616" y="1447800"/>
            <a:ext cx="7818072" cy="4800600"/>
          </a:xfrm>
        </p:spPr>
        <p:txBody>
          <a:bodyPr>
            <a:normAutofit/>
          </a:bodyPr>
          <a:lstStyle/>
          <a:p>
            <a:r>
              <a:rPr lang="en-GB" sz="2000" dirty="0" smtClean="0">
                <a:latin typeface="Arial" pitchFamily="34" charset="0"/>
                <a:cs typeface="Arial" pitchFamily="34" charset="0"/>
              </a:rPr>
              <a:t>A small group of words: </a:t>
            </a:r>
            <a:r>
              <a:rPr lang="en-GB" sz="2000" i="1" dirty="0" smtClean="0">
                <a:latin typeface="Arial" pitchFamily="34" charset="0"/>
                <a:cs typeface="Arial" pitchFamily="34" charset="0"/>
              </a:rPr>
              <a:t>who, whose, whom, which, that</a:t>
            </a:r>
          </a:p>
          <a:p>
            <a:r>
              <a:rPr lang="en-GB" sz="2000" dirty="0" smtClean="0">
                <a:latin typeface="Arial" pitchFamily="34" charset="0"/>
                <a:cs typeface="Arial" pitchFamily="34" charset="0"/>
              </a:rPr>
              <a:t>Relative pronouns are linked to nouns, and relative clauses give more detail and information about a noun.</a:t>
            </a:r>
          </a:p>
          <a:p>
            <a:endParaRPr lang="en-GB" sz="2000" dirty="0">
              <a:latin typeface="Arial" pitchFamily="34" charset="0"/>
              <a:cs typeface="Arial" pitchFamily="34" charset="0"/>
            </a:endParaRPr>
          </a:p>
          <a:p>
            <a:r>
              <a:rPr lang="en-GB" sz="2000" i="1" dirty="0">
                <a:latin typeface="Arial" pitchFamily="34" charset="0"/>
                <a:cs typeface="Arial" pitchFamily="34" charset="0"/>
              </a:rPr>
              <a:t>It was her </a:t>
            </a:r>
            <a:r>
              <a:rPr lang="en-GB" sz="2000" i="1" u="sng" dirty="0">
                <a:latin typeface="Arial" pitchFamily="34" charset="0"/>
                <a:cs typeface="Arial" pitchFamily="34" charset="0"/>
              </a:rPr>
              <a:t>fingers</a:t>
            </a:r>
            <a:r>
              <a:rPr lang="en-GB" sz="2000" i="1" dirty="0">
                <a:latin typeface="Arial" pitchFamily="34" charset="0"/>
                <a:cs typeface="Arial" pitchFamily="34" charset="0"/>
              </a:rPr>
              <a:t>, long, white and dancing, </a:t>
            </a:r>
            <a:r>
              <a:rPr lang="en-GB" sz="2000" i="1" dirty="0">
                <a:solidFill>
                  <a:srgbClr val="FF0000"/>
                </a:solidFill>
                <a:latin typeface="Arial" pitchFamily="34" charset="0"/>
                <a:cs typeface="Arial" pitchFamily="34" charset="0"/>
              </a:rPr>
              <a:t>that</a:t>
            </a:r>
            <a:r>
              <a:rPr lang="en-GB" sz="2000" i="1" dirty="0">
                <a:latin typeface="Arial" pitchFamily="34" charset="0"/>
                <a:cs typeface="Arial" pitchFamily="34" charset="0"/>
              </a:rPr>
              <a:t> I loved first. </a:t>
            </a:r>
            <a:endParaRPr lang="en-GB" sz="2000" i="1" dirty="0" smtClean="0">
              <a:latin typeface="Arial" pitchFamily="34" charset="0"/>
              <a:cs typeface="Arial" pitchFamily="34" charset="0"/>
            </a:endParaRPr>
          </a:p>
          <a:p>
            <a:r>
              <a:rPr lang="en-GB" sz="2000" i="1" dirty="0" smtClean="0">
                <a:latin typeface="Arial" pitchFamily="34" charset="0"/>
                <a:cs typeface="Arial" pitchFamily="34" charset="0"/>
              </a:rPr>
              <a:t>… a </a:t>
            </a:r>
            <a:r>
              <a:rPr lang="en-GB" sz="2000" i="1" dirty="0">
                <a:latin typeface="Arial" pitchFamily="34" charset="0"/>
                <a:cs typeface="Arial" pitchFamily="34" charset="0"/>
              </a:rPr>
              <a:t>giant of a man rode in on a towering </a:t>
            </a:r>
            <a:r>
              <a:rPr lang="en-GB" sz="2000" i="1" u="sng" dirty="0">
                <a:latin typeface="Arial" pitchFamily="34" charset="0"/>
                <a:cs typeface="Arial" pitchFamily="34" charset="0"/>
              </a:rPr>
              <a:t>warhorse</a:t>
            </a:r>
            <a:r>
              <a:rPr lang="en-GB" sz="2000" i="1" dirty="0">
                <a:latin typeface="Arial" pitchFamily="34" charset="0"/>
                <a:cs typeface="Arial" pitchFamily="34" charset="0"/>
              </a:rPr>
              <a:t> </a:t>
            </a:r>
            <a:r>
              <a:rPr lang="en-GB" sz="2000" i="1" dirty="0">
                <a:solidFill>
                  <a:srgbClr val="FF0000"/>
                </a:solidFill>
                <a:latin typeface="Arial" pitchFamily="34" charset="0"/>
                <a:cs typeface="Arial" pitchFamily="34" charset="0"/>
              </a:rPr>
              <a:t>that</a:t>
            </a:r>
            <a:r>
              <a:rPr lang="en-GB" sz="2000" i="1" dirty="0">
                <a:latin typeface="Arial" pitchFamily="34" charset="0"/>
                <a:cs typeface="Arial" pitchFamily="34" charset="0"/>
              </a:rPr>
              <a:t> pawed the </a:t>
            </a:r>
            <a:r>
              <a:rPr lang="en-GB" sz="2000" i="1" dirty="0" smtClean="0">
                <a:latin typeface="Arial" pitchFamily="34" charset="0"/>
                <a:cs typeface="Arial" pitchFamily="34" charset="0"/>
              </a:rPr>
              <a:t>ground… </a:t>
            </a:r>
          </a:p>
          <a:p>
            <a:r>
              <a:rPr lang="en-GB" sz="2000" i="1" dirty="0" smtClean="0">
                <a:latin typeface="Arial" pitchFamily="34" charset="0"/>
                <a:cs typeface="Arial" pitchFamily="34" charset="0"/>
              </a:rPr>
              <a:t>I swear that his </a:t>
            </a:r>
            <a:r>
              <a:rPr lang="en-GB" sz="2000" i="1" u="sng" dirty="0" smtClean="0">
                <a:latin typeface="Arial" pitchFamily="34" charset="0"/>
                <a:cs typeface="Arial" pitchFamily="34" charset="0"/>
              </a:rPr>
              <a:t>hai</a:t>
            </a:r>
            <a:r>
              <a:rPr lang="en-GB" sz="2000" i="1" dirty="0" smtClean="0">
                <a:latin typeface="Arial" pitchFamily="34" charset="0"/>
                <a:cs typeface="Arial" pitchFamily="34" charset="0"/>
              </a:rPr>
              <a:t>r, </a:t>
            </a:r>
            <a:r>
              <a:rPr lang="en-GB" sz="2000" i="1" dirty="0" smtClean="0">
                <a:solidFill>
                  <a:srgbClr val="FF0000"/>
                </a:solidFill>
                <a:latin typeface="Arial" pitchFamily="34" charset="0"/>
                <a:cs typeface="Arial" pitchFamily="34" charset="0"/>
              </a:rPr>
              <a:t>which</a:t>
            </a:r>
            <a:r>
              <a:rPr lang="en-GB" sz="2000" i="1" dirty="0" smtClean="0">
                <a:latin typeface="Arial" pitchFamily="34" charset="0"/>
                <a:cs typeface="Arial" pitchFamily="34" charset="0"/>
              </a:rPr>
              <a:t> was as long as mine is now, was green too.</a:t>
            </a:r>
          </a:p>
          <a:p>
            <a:r>
              <a:rPr lang="en-GB" sz="2000" i="1" dirty="0" smtClean="0">
                <a:latin typeface="Arial" pitchFamily="34" charset="0"/>
                <a:cs typeface="Arial" pitchFamily="34" charset="0"/>
              </a:rPr>
              <a:t>The </a:t>
            </a:r>
            <a:r>
              <a:rPr lang="en-GB" sz="2000" i="1" u="sng" dirty="0" smtClean="0">
                <a:latin typeface="Arial" pitchFamily="34" charset="0"/>
                <a:cs typeface="Arial" pitchFamily="34" charset="0"/>
              </a:rPr>
              <a:t>Green Knight </a:t>
            </a:r>
            <a:r>
              <a:rPr lang="en-GB" sz="2000" i="1" dirty="0" smtClean="0">
                <a:solidFill>
                  <a:srgbClr val="FF0000"/>
                </a:solidFill>
                <a:latin typeface="Arial" pitchFamily="34" charset="0"/>
                <a:cs typeface="Arial" pitchFamily="34" charset="0"/>
              </a:rPr>
              <a:t>who</a:t>
            </a:r>
            <a:r>
              <a:rPr lang="en-GB" sz="2000" i="1" dirty="0" smtClean="0">
                <a:latin typeface="Arial" pitchFamily="34" charset="0"/>
                <a:cs typeface="Arial" pitchFamily="34" charset="0"/>
              </a:rPr>
              <a:t> lives there fights anyone who goes near.</a:t>
            </a:r>
          </a:p>
          <a:p>
            <a:endParaRPr lang="en-GB" sz="2000" dirty="0"/>
          </a:p>
          <a:p>
            <a:endParaRPr lang="en-GB" sz="2000" dirty="0" smtClean="0"/>
          </a:p>
          <a:p>
            <a:endParaRPr lang="en-GB" sz="2000" dirty="0"/>
          </a:p>
        </p:txBody>
      </p:sp>
    </p:spTree>
    <p:extLst>
      <p:ext uri="{BB962C8B-B14F-4D97-AF65-F5344CB8AC3E}">
        <p14:creationId xmlns:p14="http://schemas.microsoft.com/office/powerpoint/2010/main" val="23731214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lstStyle/>
          <a:p>
            <a:r>
              <a:rPr lang="en-GB" dirty="0" smtClean="0">
                <a:latin typeface="Arial" pitchFamily="34" charset="0"/>
                <a:cs typeface="Arial" pitchFamily="34" charset="0"/>
              </a:rPr>
              <a:t>Practice!</a:t>
            </a:r>
            <a:endParaRPr lang="en-GB" dirty="0">
              <a:latin typeface="Arial" pitchFamily="34" charset="0"/>
              <a:cs typeface="Arial" pitchFamily="34" charset="0"/>
            </a:endParaRPr>
          </a:p>
        </p:txBody>
      </p:sp>
      <p:sp>
        <p:nvSpPr>
          <p:cNvPr id="3" name="Content Placeholder 2"/>
          <p:cNvSpPr>
            <a:spLocks noGrp="1"/>
          </p:cNvSpPr>
          <p:nvPr>
            <p:ph idx="1"/>
          </p:nvPr>
        </p:nvSpPr>
        <p:spPr>
          <a:xfrm>
            <a:off x="1115616" y="1447800"/>
            <a:ext cx="7818072" cy="4800600"/>
          </a:xfrm>
        </p:spPr>
        <p:txBody>
          <a:bodyPr>
            <a:normAutofit/>
          </a:bodyPr>
          <a:lstStyle/>
          <a:p>
            <a:pPr marL="82296" indent="0">
              <a:buNone/>
            </a:pPr>
            <a:r>
              <a:rPr lang="en-US" sz="2400" i="1" dirty="0" smtClean="0">
                <a:solidFill>
                  <a:srgbClr val="7030A0"/>
                </a:solidFill>
                <a:latin typeface="Arial" panose="020B0604020202020204" pitchFamily="34" charset="0"/>
                <a:cs typeface="Arial" panose="020B0604020202020204" pitchFamily="34" charset="0"/>
              </a:rPr>
              <a:t>We called it the garage because that’s what the estate agent, </a:t>
            </a:r>
            <a:r>
              <a:rPr lang="en-US" sz="2400" i="1" dirty="0" err="1" smtClean="0">
                <a:solidFill>
                  <a:srgbClr val="7030A0"/>
                </a:solidFill>
                <a:latin typeface="Arial" panose="020B0604020202020204" pitchFamily="34" charset="0"/>
                <a:cs typeface="Arial" panose="020B0604020202020204" pitchFamily="34" charset="0"/>
              </a:rPr>
              <a:t>Mr</a:t>
            </a:r>
            <a:r>
              <a:rPr lang="en-US" sz="2400" i="1" dirty="0" smtClean="0">
                <a:solidFill>
                  <a:srgbClr val="7030A0"/>
                </a:solidFill>
                <a:latin typeface="Arial" panose="020B0604020202020204" pitchFamily="34" charset="0"/>
                <a:cs typeface="Arial" panose="020B0604020202020204" pitchFamily="34" charset="0"/>
              </a:rPr>
              <a:t> Stone, called it.</a:t>
            </a:r>
          </a:p>
          <a:p>
            <a:pPr marL="82296" indent="0">
              <a:buNone/>
            </a:pPr>
            <a:r>
              <a:rPr lang="en-US" sz="2400" dirty="0" smtClean="0">
                <a:latin typeface="Arial" panose="020B0604020202020204" pitchFamily="34" charset="0"/>
                <a:cs typeface="Arial" panose="020B0604020202020204" pitchFamily="34" charset="0"/>
              </a:rPr>
              <a:t>Many of the students we interviewed identified ‘</a:t>
            </a:r>
            <a:r>
              <a:rPr lang="en-US" sz="2400" dirty="0" err="1" smtClean="0">
                <a:latin typeface="Arial" panose="020B0604020202020204" pitchFamily="34" charset="0"/>
                <a:cs typeface="Arial" panose="020B0604020202020204" pitchFamily="34" charset="0"/>
              </a:rPr>
              <a:t>Mr</a:t>
            </a:r>
            <a:r>
              <a:rPr lang="en-US" sz="2400" dirty="0" smtClean="0">
                <a:latin typeface="Arial" panose="020B0604020202020204" pitchFamily="34" charset="0"/>
                <a:cs typeface="Arial" panose="020B0604020202020204" pitchFamily="34" charset="0"/>
              </a:rPr>
              <a:t> Stone’ as ‘an embedded clause’ and a few said it was </a:t>
            </a:r>
            <a:r>
              <a:rPr lang="en-US" sz="2400" dirty="0" smtClean="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a relative clause’. They said that the pair of commas made it a clause.</a:t>
            </a:r>
          </a:p>
          <a:p>
            <a:r>
              <a:rPr lang="en-US" sz="2400" dirty="0" smtClean="0">
                <a:solidFill>
                  <a:srgbClr val="7030A0"/>
                </a:solidFill>
                <a:latin typeface="Arial" panose="020B0604020202020204" pitchFamily="34" charset="0"/>
                <a:cs typeface="Arial" panose="020B0604020202020204" pitchFamily="34" charset="0"/>
              </a:rPr>
              <a:t>How would you explain that ‘</a:t>
            </a:r>
            <a:r>
              <a:rPr lang="en-US" sz="2400" dirty="0" err="1" smtClean="0">
                <a:solidFill>
                  <a:srgbClr val="7030A0"/>
                </a:solidFill>
                <a:latin typeface="Arial" panose="020B0604020202020204" pitchFamily="34" charset="0"/>
                <a:cs typeface="Arial" panose="020B0604020202020204" pitchFamily="34" charset="0"/>
              </a:rPr>
              <a:t>Mr</a:t>
            </a:r>
            <a:r>
              <a:rPr lang="en-US" sz="2400" dirty="0" smtClean="0">
                <a:solidFill>
                  <a:srgbClr val="7030A0"/>
                </a:solidFill>
                <a:latin typeface="Arial" panose="020B0604020202020204" pitchFamily="34" charset="0"/>
                <a:cs typeface="Arial" panose="020B0604020202020204" pitchFamily="34" charset="0"/>
              </a:rPr>
              <a:t> Stone’ is not a clause?</a:t>
            </a:r>
          </a:p>
          <a:p>
            <a:r>
              <a:rPr lang="en-US" sz="2400" dirty="0" smtClean="0">
                <a:solidFill>
                  <a:srgbClr val="7030A0"/>
                </a:solidFill>
                <a:latin typeface="Arial" panose="020B0604020202020204" pitchFamily="34" charset="0"/>
                <a:cs typeface="Arial" panose="020B0604020202020204" pitchFamily="34" charset="0"/>
              </a:rPr>
              <a:t>Clarify your own understanding of the term ‘relative clause’ </a:t>
            </a:r>
            <a:r>
              <a:rPr lang="en-US" sz="2400" dirty="0" err="1" smtClean="0">
                <a:solidFill>
                  <a:srgbClr val="7030A0"/>
                </a:solidFill>
                <a:latin typeface="Arial" panose="020B0604020202020204" pitchFamily="34" charset="0"/>
                <a:cs typeface="Arial" panose="020B0604020202020204" pitchFamily="34" charset="0"/>
              </a:rPr>
              <a:t>eg</a:t>
            </a:r>
            <a:r>
              <a:rPr lang="en-US" sz="2400" dirty="0" smtClean="0">
                <a:solidFill>
                  <a:srgbClr val="7030A0"/>
                </a:solidFill>
                <a:latin typeface="Arial" panose="020B0604020202020204" pitchFamily="34" charset="0"/>
                <a:cs typeface="Arial" panose="020B0604020202020204" pitchFamily="34" charset="0"/>
              </a:rPr>
              <a:t> by providing examples that could be added to the sentence above. </a:t>
            </a:r>
          </a:p>
          <a:p>
            <a:pPr marL="82296" indent="0">
              <a:buNone/>
            </a:pPr>
            <a:endParaRPr lang="en-GB" sz="2800" dirty="0">
              <a:latin typeface="Arial" pitchFamily="34" charset="0"/>
              <a:cs typeface="Arial" pitchFamily="34" charset="0"/>
            </a:endParaRPr>
          </a:p>
        </p:txBody>
      </p:sp>
    </p:spTree>
    <p:extLst>
      <p:ext uri="{BB962C8B-B14F-4D97-AF65-F5344CB8AC3E}">
        <p14:creationId xmlns:p14="http://schemas.microsoft.com/office/powerpoint/2010/main" val="27784701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lstStyle/>
          <a:p>
            <a:r>
              <a:rPr lang="en-GB" dirty="0" smtClean="0">
                <a:latin typeface="Arial" pitchFamily="34" charset="0"/>
                <a:cs typeface="Arial" pitchFamily="34" charset="0"/>
              </a:rPr>
              <a:t>Sentence types</a:t>
            </a:r>
            <a:endParaRPr lang="en-GB" dirty="0">
              <a:latin typeface="Arial" pitchFamily="34" charset="0"/>
              <a:cs typeface="Arial" pitchFamily="34" charset="0"/>
            </a:endParaRPr>
          </a:p>
        </p:txBody>
      </p:sp>
      <p:sp>
        <p:nvSpPr>
          <p:cNvPr id="3" name="Content Placeholder 2"/>
          <p:cNvSpPr>
            <a:spLocks noGrp="1"/>
          </p:cNvSpPr>
          <p:nvPr>
            <p:ph idx="1"/>
          </p:nvPr>
        </p:nvSpPr>
        <p:spPr>
          <a:xfrm>
            <a:off x="1043608" y="1412776"/>
            <a:ext cx="7818072" cy="4800600"/>
          </a:xfrm>
        </p:spPr>
        <p:txBody>
          <a:bodyPr>
            <a:normAutofit/>
          </a:bodyPr>
          <a:lstStyle/>
          <a:p>
            <a:pPr>
              <a:spcBef>
                <a:spcPts val="1200"/>
              </a:spcBef>
            </a:pPr>
            <a:r>
              <a:rPr lang="en-GB" sz="2000" dirty="0" smtClean="0">
                <a:latin typeface="Arial" pitchFamily="34" charset="0"/>
                <a:cs typeface="Arial" pitchFamily="34" charset="0"/>
              </a:rPr>
              <a:t>Now you are an expert on sentence types!</a:t>
            </a:r>
          </a:p>
          <a:p>
            <a:pPr>
              <a:spcBef>
                <a:spcPts val="1200"/>
              </a:spcBef>
            </a:pPr>
            <a:r>
              <a:rPr lang="en-GB" sz="2000" dirty="0" smtClean="0">
                <a:latin typeface="Arial" pitchFamily="34" charset="0"/>
                <a:cs typeface="Arial" pitchFamily="34" charset="0"/>
              </a:rPr>
              <a:t>Remember, first identify your clauses by finding the verbs/verb phrases so you know how many clauses there are in the sentence. </a:t>
            </a:r>
          </a:p>
          <a:p>
            <a:pPr>
              <a:spcBef>
                <a:spcPts val="1200"/>
              </a:spcBef>
            </a:pPr>
            <a:r>
              <a:rPr lang="en-GB" sz="2000" dirty="0" smtClean="0">
                <a:latin typeface="Arial" pitchFamily="34" charset="0"/>
                <a:cs typeface="Arial" pitchFamily="34" charset="0"/>
              </a:rPr>
              <a:t>Next, look at how the clauses are being connected: by co-ordinating conjunctions (compound sentence); by subordinating conjunctions, relative pronouns or non-finite verbs (complex sentences).</a:t>
            </a:r>
          </a:p>
          <a:p>
            <a:pPr>
              <a:spcBef>
                <a:spcPts val="1200"/>
              </a:spcBef>
            </a:pPr>
            <a:r>
              <a:rPr lang="en-GB" sz="2000" dirty="0" smtClean="0">
                <a:latin typeface="Arial" pitchFamily="34" charset="0"/>
                <a:cs typeface="Arial" pitchFamily="34" charset="0"/>
              </a:rPr>
              <a:t>And remember the little catches: a comma can be substituting for and in a compound sentence, a </a:t>
            </a:r>
            <a:r>
              <a:rPr lang="en-GB" sz="2000" i="1" dirty="0" smtClean="0">
                <a:latin typeface="Arial" pitchFamily="34" charset="0"/>
                <a:cs typeface="Arial" pitchFamily="34" charset="0"/>
              </a:rPr>
              <a:t>that</a:t>
            </a:r>
            <a:r>
              <a:rPr lang="en-GB" sz="2000" dirty="0" smtClean="0">
                <a:latin typeface="Arial" pitchFamily="34" charset="0"/>
                <a:cs typeface="Arial" pitchFamily="34" charset="0"/>
              </a:rPr>
              <a:t> may be missing in a complex sentence</a:t>
            </a:r>
            <a:r>
              <a:rPr lang="en-GB" sz="2000" dirty="0" smtClean="0"/>
              <a:t>.</a:t>
            </a:r>
            <a:endParaRPr lang="en-GB" sz="2000" dirty="0"/>
          </a:p>
        </p:txBody>
      </p:sp>
    </p:spTree>
    <p:extLst>
      <p:ext uri="{BB962C8B-B14F-4D97-AF65-F5344CB8AC3E}">
        <p14:creationId xmlns:p14="http://schemas.microsoft.com/office/powerpoint/2010/main" val="38724922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latin typeface="Arial" pitchFamily="34" charset="0"/>
                <a:cs typeface="Arial" pitchFamily="34" charset="0"/>
              </a:rPr>
              <a:t>Misleading Explanations</a:t>
            </a:r>
            <a:endParaRPr lang="en-GB" dirty="0">
              <a:latin typeface="Arial" pitchFamily="34" charset="0"/>
              <a:cs typeface="Arial" pitchFamily="34" charset="0"/>
            </a:endParaRPr>
          </a:p>
        </p:txBody>
      </p:sp>
      <p:sp>
        <p:nvSpPr>
          <p:cNvPr id="3" name="Content Placeholder 2"/>
          <p:cNvSpPr>
            <a:spLocks noGrp="1"/>
          </p:cNvSpPr>
          <p:nvPr>
            <p:ph idx="1"/>
          </p:nvPr>
        </p:nvSpPr>
        <p:spPr>
          <a:xfrm>
            <a:off x="1115616" y="1447800"/>
            <a:ext cx="7818072" cy="5410200"/>
          </a:xfrm>
        </p:spPr>
        <p:txBody>
          <a:bodyPr>
            <a:normAutofit fontScale="92500" lnSpcReduction="10000"/>
          </a:bodyPr>
          <a:lstStyle/>
          <a:p>
            <a:pPr>
              <a:spcBef>
                <a:spcPts val="0"/>
              </a:spcBef>
            </a:pPr>
            <a:r>
              <a:rPr lang="en-GB" sz="2000" u="sng" dirty="0" smtClean="0">
                <a:latin typeface="Arial" pitchFamily="34" charset="0"/>
                <a:cs typeface="Arial" pitchFamily="34" charset="0"/>
              </a:rPr>
              <a:t>A simple sentence is a short sentence.</a:t>
            </a:r>
            <a:r>
              <a:rPr lang="en-GB" sz="2000" dirty="0" smtClean="0">
                <a:latin typeface="Arial" pitchFamily="34" charset="0"/>
                <a:cs typeface="Arial" pitchFamily="34" charset="0"/>
              </a:rPr>
              <a:t>  It can be short, but it can be </a:t>
            </a:r>
            <a:r>
              <a:rPr lang="en-GB" sz="2200" dirty="0" smtClean="0">
                <a:latin typeface="Arial" pitchFamily="34" charset="0"/>
                <a:cs typeface="Arial" pitchFamily="34" charset="0"/>
              </a:rPr>
              <a:t>long. Length has nothing to do with whether it is simple or not.</a:t>
            </a:r>
          </a:p>
          <a:p>
            <a:pPr lvl="1">
              <a:spcBef>
                <a:spcPts val="0"/>
              </a:spcBef>
              <a:buFont typeface="Wingdings" pitchFamily="2" charset="2"/>
              <a:buChar char="§"/>
            </a:pPr>
            <a:r>
              <a:rPr lang="en-GB" sz="2200" i="1" dirty="0" smtClean="0">
                <a:solidFill>
                  <a:srgbClr val="FF0000"/>
                </a:solidFill>
                <a:latin typeface="Arial" pitchFamily="34" charset="0"/>
                <a:cs typeface="Arial" pitchFamily="34" charset="0"/>
              </a:rPr>
              <a:t>That is Excalibur.</a:t>
            </a:r>
          </a:p>
          <a:p>
            <a:pPr lvl="1">
              <a:spcBef>
                <a:spcPts val="0"/>
              </a:spcBef>
              <a:buFont typeface="Wingdings" pitchFamily="2" charset="2"/>
              <a:buChar char="§"/>
            </a:pPr>
            <a:r>
              <a:rPr lang="en-GB" sz="2200" i="1" dirty="0" smtClean="0">
                <a:solidFill>
                  <a:srgbClr val="FF0000"/>
                </a:solidFill>
                <a:latin typeface="Arial" pitchFamily="34" charset="0"/>
                <a:cs typeface="Arial" pitchFamily="34" charset="0"/>
              </a:rPr>
              <a:t>At </a:t>
            </a:r>
            <a:r>
              <a:rPr lang="en-GB" sz="2200" i="1" dirty="0">
                <a:solidFill>
                  <a:srgbClr val="FF0000"/>
                </a:solidFill>
                <a:latin typeface="Arial" pitchFamily="34" charset="0"/>
                <a:cs typeface="Arial" pitchFamily="34" charset="0"/>
              </a:rPr>
              <a:t>that moment, from outside in the courtyard, came the clatter of horses’ </a:t>
            </a:r>
            <a:r>
              <a:rPr lang="en-GB" sz="2200" i="1" dirty="0" smtClean="0">
                <a:solidFill>
                  <a:srgbClr val="FF0000"/>
                </a:solidFill>
                <a:latin typeface="Arial" pitchFamily="34" charset="0"/>
                <a:cs typeface="Arial" pitchFamily="34" charset="0"/>
              </a:rPr>
              <a:t> hooves </a:t>
            </a:r>
            <a:r>
              <a:rPr lang="en-GB" sz="2200" i="1" dirty="0">
                <a:solidFill>
                  <a:srgbClr val="FF0000"/>
                </a:solidFill>
                <a:latin typeface="Arial" pitchFamily="34" charset="0"/>
                <a:cs typeface="Arial" pitchFamily="34" charset="0"/>
              </a:rPr>
              <a:t>on the cobbles.</a:t>
            </a:r>
            <a:endParaRPr lang="en-GB" sz="2200" i="1" dirty="0" smtClean="0">
              <a:solidFill>
                <a:srgbClr val="FF0000"/>
              </a:solidFill>
              <a:latin typeface="Arial" pitchFamily="34" charset="0"/>
              <a:cs typeface="Arial" pitchFamily="34" charset="0"/>
            </a:endParaRPr>
          </a:p>
          <a:p>
            <a:pPr>
              <a:spcBef>
                <a:spcPts val="0"/>
              </a:spcBef>
            </a:pPr>
            <a:endParaRPr lang="en-GB" sz="2000" dirty="0" smtClean="0">
              <a:latin typeface="Arial" pitchFamily="34" charset="0"/>
              <a:cs typeface="Arial" pitchFamily="34" charset="0"/>
            </a:endParaRPr>
          </a:p>
          <a:p>
            <a:pPr>
              <a:spcBef>
                <a:spcPts val="0"/>
              </a:spcBef>
            </a:pPr>
            <a:r>
              <a:rPr lang="en-GB" sz="2000" u="sng" dirty="0" smtClean="0">
                <a:latin typeface="Arial" pitchFamily="34" charset="0"/>
                <a:cs typeface="Arial" pitchFamily="34" charset="0"/>
              </a:rPr>
              <a:t>A compound sentence is two simple sentences joined by a connective.  </a:t>
            </a:r>
            <a:r>
              <a:rPr lang="en-GB" sz="2000" dirty="0" smtClean="0">
                <a:latin typeface="Arial" pitchFamily="34" charset="0"/>
                <a:cs typeface="Arial" pitchFamily="34" charset="0"/>
              </a:rPr>
              <a:t>It can be, but very often it is not (as there may be more than two clauses).</a:t>
            </a:r>
          </a:p>
          <a:p>
            <a:pPr lvl="1">
              <a:spcBef>
                <a:spcPts val="0"/>
              </a:spcBef>
              <a:buFont typeface="Wingdings" pitchFamily="2" charset="2"/>
              <a:buChar char="§"/>
            </a:pPr>
            <a:r>
              <a:rPr lang="en-GB" sz="2200" i="1" dirty="0" smtClean="0">
                <a:solidFill>
                  <a:srgbClr val="FF0000"/>
                </a:solidFill>
                <a:latin typeface="Arial" pitchFamily="34" charset="0"/>
                <a:cs typeface="Arial" pitchFamily="34" charset="0"/>
              </a:rPr>
              <a:t>Then </a:t>
            </a:r>
            <a:r>
              <a:rPr lang="en-GB" sz="2200" i="1" dirty="0" smtClean="0">
                <a:solidFill>
                  <a:srgbClr val="FF0000"/>
                </a:solidFill>
                <a:latin typeface="Arial" pitchFamily="34" charset="0"/>
                <a:cs typeface="Arial" pitchFamily="34" charset="0"/>
              </a:rPr>
              <a:t>he turned away from me, mounted </a:t>
            </a:r>
            <a:r>
              <a:rPr lang="en-GB" sz="2200" i="1" dirty="0" err="1" smtClean="0">
                <a:solidFill>
                  <a:srgbClr val="FF0000"/>
                </a:solidFill>
                <a:latin typeface="Arial" pitchFamily="34" charset="0"/>
                <a:cs typeface="Arial" pitchFamily="34" charset="0"/>
              </a:rPr>
              <a:t>Gringolet</a:t>
            </a:r>
            <a:r>
              <a:rPr lang="en-GB" sz="2200" i="1" dirty="0" smtClean="0">
                <a:solidFill>
                  <a:srgbClr val="FF0000"/>
                </a:solidFill>
                <a:latin typeface="Arial" pitchFamily="34" charset="0"/>
                <a:cs typeface="Arial" pitchFamily="34" charset="0"/>
              </a:rPr>
              <a:t>, his black warhorse, and </a:t>
            </a:r>
            <a:r>
              <a:rPr lang="en-GB" sz="2200" i="1" dirty="0" smtClean="0">
                <a:solidFill>
                  <a:srgbClr val="FF0000"/>
                </a:solidFill>
                <a:latin typeface="Arial" pitchFamily="34" charset="0"/>
                <a:cs typeface="Arial" pitchFamily="34" charset="0"/>
              </a:rPr>
              <a:t>rode </a:t>
            </a:r>
            <a:r>
              <a:rPr lang="en-GB" sz="2200" i="1" dirty="0" smtClean="0">
                <a:solidFill>
                  <a:srgbClr val="FF0000"/>
                </a:solidFill>
                <a:latin typeface="Arial" pitchFamily="34" charset="0"/>
                <a:cs typeface="Arial" pitchFamily="34" charset="0"/>
              </a:rPr>
              <a:t>off.</a:t>
            </a:r>
          </a:p>
          <a:p>
            <a:pPr marL="82296" indent="0">
              <a:spcBef>
                <a:spcPts val="0"/>
              </a:spcBef>
              <a:buNone/>
            </a:pPr>
            <a:endParaRPr lang="en-GB" sz="2000" i="1" dirty="0">
              <a:solidFill>
                <a:srgbClr val="FF0000"/>
              </a:solidFill>
              <a:latin typeface="Arial" pitchFamily="34" charset="0"/>
              <a:cs typeface="Arial" pitchFamily="34" charset="0"/>
            </a:endParaRPr>
          </a:p>
          <a:p>
            <a:pPr>
              <a:spcBef>
                <a:spcPts val="0"/>
              </a:spcBef>
            </a:pPr>
            <a:r>
              <a:rPr lang="en-GB" sz="2000" dirty="0" smtClean="0">
                <a:latin typeface="Arial" pitchFamily="34" charset="0"/>
                <a:cs typeface="Arial" pitchFamily="34" charset="0"/>
              </a:rPr>
              <a:t>The term ‘connective’ is a problem too as it can lead to students joining sentences with an adverb, and thus punctuating two sentences as though they are one.</a:t>
            </a:r>
          </a:p>
          <a:p>
            <a:pPr lvl="1">
              <a:spcBef>
                <a:spcPts val="0"/>
              </a:spcBef>
              <a:buFont typeface="Wingdings" pitchFamily="2" charset="2"/>
              <a:buChar char="§"/>
            </a:pPr>
            <a:endParaRPr lang="en-GB" sz="2200" dirty="0" smtClean="0">
              <a:latin typeface="Arial" pitchFamily="34" charset="0"/>
              <a:cs typeface="Arial" pitchFamily="34" charset="0"/>
            </a:endParaRPr>
          </a:p>
          <a:p>
            <a:pPr lvl="1">
              <a:spcBef>
                <a:spcPts val="0"/>
              </a:spcBef>
              <a:buFont typeface="Wingdings" pitchFamily="2" charset="2"/>
              <a:buChar char="§"/>
            </a:pPr>
            <a:r>
              <a:rPr lang="en-GB" sz="2200" i="1" dirty="0" smtClean="0">
                <a:solidFill>
                  <a:srgbClr val="FF0000"/>
                </a:solidFill>
                <a:latin typeface="Arial" pitchFamily="34" charset="0"/>
                <a:cs typeface="Arial" pitchFamily="34" charset="0"/>
              </a:rPr>
              <a:t>I went as fast as I could however I still came last</a:t>
            </a:r>
            <a:r>
              <a:rPr lang="en-GB" sz="2200" dirty="0" smtClean="0">
                <a:latin typeface="Arial" pitchFamily="34" charset="0"/>
                <a:cs typeface="Arial" pitchFamily="34" charset="0"/>
              </a:rPr>
              <a:t>.     x</a:t>
            </a:r>
            <a:endParaRPr lang="en-GB" sz="2200" dirty="0">
              <a:latin typeface="Arial" pitchFamily="34" charset="0"/>
              <a:cs typeface="Arial" pitchFamily="34" charset="0"/>
            </a:endParaRPr>
          </a:p>
          <a:p>
            <a:pPr lvl="1">
              <a:spcBef>
                <a:spcPts val="0"/>
              </a:spcBef>
              <a:buFont typeface="Wingdings" pitchFamily="2" charset="2"/>
              <a:buChar char="§"/>
            </a:pPr>
            <a:r>
              <a:rPr lang="en-GB" sz="2200" i="1" dirty="0">
                <a:solidFill>
                  <a:srgbClr val="FF0000"/>
                </a:solidFill>
                <a:latin typeface="Arial" pitchFamily="34" charset="0"/>
                <a:cs typeface="Arial" pitchFamily="34" charset="0"/>
              </a:rPr>
              <a:t>I went as fast as I </a:t>
            </a:r>
            <a:r>
              <a:rPr lang="en-GB" sz="2200" i="1" dirty="0" smtClean="0">
                <a:solidFill>
                  <a:srgbClr val="FF0000"/>
                </a:solidFill>
                <a:latin typeface="Arial" pitchFamily="34" charset="0"/>
                <a:cs typeface="Arial" pitchFamily="34" charset="0"/>
              </a:rPr>
              <a:t>could. However </a:t>
            </a:r>
            <a:r>
              <a:rPr lang="en-GB" sz="2200" i="1" dirty="0">
                <a:solidFill>
                  <a:srgbClr val="FF0000"/>
                </a:solidFill>
                <a:latin typeface="Arial" pitchFamily="34" charset="0"/>
                <a:cs typeface="Arial" pitchFamily="34" charset="0"/>
              </a:rPr>
              <a:t>I still came last</a:t>
            </a:r>
            <a:r>
              <a:rPr lang="en-GB" sz="2200" i="1" dirty="0" smtClean="0">
                <a:solidFill>
                  <a:srgbClr val="FF0000"/>
                </a:solidFill>
                <a:latin typeface="Arial" pitchFamily="34" charset="0"/>
                <a:cs typeface="Arial" pitchFamily="34" charset="0"/>
              </a:rPr>
              <a:t>.    </a:t>
            </a:r>
            <a:r>
              <a:rPr lang="en-GB" sz="2200" dirty="0" smtClean="0">
                <a:latin typeface="Arial" pitchFamily="34" charset="0"/>
                <a:cs typeface="Arial" pitchFamily="34" charset="0"/>
                <a:sym typeface="Wingdings"/>
              </a:rPr>
              <a:t></a:t>
            </a:r>
            <a:endParaRPr lang="en-GB" sz="2200" dirty="0">
              <a:latin typeface="Arial" pitchFamily="34" charset="0"/>
              <a:cs typeface="Arial" pitchFamily="34" charset="0"/>
            </a:endParaRPr>
          </a:p>
          <a:p>
            <a:pPr>
              <a:spcBef>
                <a:spcPts val="0"/>
              </a:spcBef>
            </a:pPr>
            <a:endParaRPr lang="en-GB" sz="2000" dirty="0"/>
          </a:p>
          <a:p>
            <a:pPr>
              <a:spcBef>
                <a:spcPts val="0"/>
              </a:spcBef>
            </a:pPr>
            <a:endParaRPr lang="en-GB" sz="2000" dirty="0"/>
          </a:p>
        </p:txBody>
      </p:sp>
    </p:spTree>
    <p:extLst>
      <p:ext uri="{BB962C8B-B14F-4D97-AF65-F5344CB8AC3E}">
        <p14:creationId xmlns:p14="http://schemas.microsoft.com/office/powerpoint/2010/main" val="27096105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latin typeface="Arial" pitchFamily="34" charset="0"/>
                <a:cs typeface="Arial" pitchFamily="34" charset="0"/>
              </a:rPr>
              <a:t>Misleading Explanations</a:t>
            </a:r>
            <a:endParaRPr lang="en-GB" dirty="0">
              <a:latin typeface="Arial" pitchFamily="34" charset="0"/>
              <a:cs typeface="Arial" pitchFamily="34" charset="0"/>
            </a:endParaRPr>
          </a:p>
        </p:txBody>
      </p:sp>
      <p:sp>
        <p:nvSpPr>
          <p:cNvPr id="3" name="Content Placeholder 2"/>
          <p:cNvSpPr>
            <a:spLocks noGrp="1"/>
          </p:cNvSpPr>
          <p:nvPr>
            <p:ph idx="1"/>
          </p:nvPr>
        </p:nvSpPr>
        <p:spPr>
          <a:xfrm>
            <a:off x="1115616" y="1447800"/>
            <a:ext cx="7818072" cy="4717504"/>
          </a:xfrm>
        </p:spPr>
        <p:txBody>
          <a:bodyPr>
            <a:normAutofit/>
          </a:bodyPr>
          <a:lstStyle/>
          <a:p>
            <a:pPr>
              <a:spcBef>
                <a:spcPts val="0"/>
              </a:spcBef>
            </a:pPr>
            <a:r>
              <a:rPr lang="en-GB" sz="2000" u="sng" dirty="0" smtClean="0">
                <a:latin typeface="Arial" pitchFamily="34" charset="0"/>
                <a:cs typeface="Arial" pitchFamily="34" charset="0"/>
              </a:rPr>
              <a:t>A compound sentence is two clauses which make sense on their own.  </a:t>
            </a:r>
            <a:r>
              <a:rPr lang="en-GB" sz="2000" dirty="0" smtClean="0">
                <a:latin typeface="Arial" pitchFamily="34" charset="0"/>
                <a:cs typeface="Arial" pitchFamily="34" charset="0"/>
              </a:rPr>
              <a:t>This notion of making sense should be avoided as it doesn’t make sense to children!    </a:t>
            </a:r>
            <a:r>
              <a:rPr lang="en-GB" sz="2000" i="1" dirty="0" smtClean="0">
                <a:latin typeface="Arial" pitchFamily="34" charset="0"/>
                <a:cs typeface="Arial" pitchFamily="34" charset="0"/>
              </a:rPr>
              <a:t>Cake</a:t>
            </a:r>
            <a:r>
              <a:rPr lang="en-GB" sz="2000" dirty="0" smtClean="0">
                <a:latin typeface="Arial" pitchFamily="34" charset="0"/>
                <a:cs typeface="Arial" pitchFamily="34" charset="0"/>
              </a:rPr>
              <a:t> makes sense on its own; </a:t>
            </a:r>
            <a:r>
              <a:rPr lang="en-GB" sz="2000" i="1" dirty="0" smtClean="0">
                <a:latin typeface="Arial" pitchFamily="34" charset="0"/>
                <a:cs typeface="Arial" pitchFamily="34" charset="0"/>
              </a:rPr>
              <a:t>very angry </a:t>
            </a:r>
            <a:r>
              <a:rPr lang="en-GB" sz="2000" dirty="0" smtClean="0">
                <a:latin typeface="Arial" pitchFamily="34" charset="0"/>
                <a:cs typeface="Arial" pitchFamily="34" charset="0"/>
              </a:rPr>
              <a:t>makes sense on its own.  </a:t>
            </a:r>
          </a:p>
          <a:p>
            <a:pPr marL="82296" indent="0">
              <a:spcBef>
                <a:spcPts val="0"/>
              </a:spcBef>
              <a:buNone/>
            </a:pPr>
            <a:endParaRPr lang="en-GB" sz="2000" dirty="0" smtClean="0">
              <a:latin typeface="Arial" pitchFamily="34" charset="0"/>
              <a:cs typeface="Arial" pitchFamily="34" charset="0"/>
            </a:endParaRPr>
          </a:p>
          <a:p>
            <a:pPr>
              <a:spcBef>
                <a:spcPts val="0"/>
              </a:spcBef>
            </a:pPr>
            <a:r>
              <a:rPr lang="en-GB" sz="2000" dirty="0" smtClean="0">
                <a:latin typeface="Arial" pitchFamily="34" charset="0"/>
                <a:cs typeface="Arial" pitchFamily="34" charset="0"/>
              </a:rPr>
              <a:t>More importantly, the idea that compound sentences are two separate sentences joined by ‘and’ really misleads.</a:t>
            </a:r>
          </a:p>
          <a:p>
            <a:pPr marL="82296" indent="0">
              <a:spcBef>
                <a:spcPts val="0"/>
              </a:spcBef>
              <a:buNone/>
            </a:pPr>
            <a:r>
              <a:rPr lang="en-GB" sz="2000" i="1" dirty="0">
                <a:solidFill>
                  <a:srgbClr val="FF0000"/>
                </a:solidFill>
                <a:latin typeface="Arial" pitchFamily="34" charset="0"/>
                <a:cs typeface="Arial" pitchFamily="34" charset="0"/>
              </a:rPr>
              <a:t> </a:t>
            </a:r>
            <a:r>
              <a:rPr lang="en-GB" sz="2000" i="1" dirty="0" smtClean="0">
                <a:solidFill>
                  <a:srgbClr val="FF0000"/>
                </a:solidFill>
                <a:latin typeface="Arial" pitchFamily="34" charset="0"/>
                <a:cs typeface="Arial" pitchFamily="34" charset="0"/>
              </a:rPr>
              <a:t>    I went into town </a:t>
            </a:r>
            <a:r>
              <a:rPr lang="en-GB" sz="2000" i="1" u="sng" dirty="0" smtClean="0">
                <a:solidFill>
                  <a:srgbClr val="FF0000"/>
                </a:solidFill>
                <a:latin typeface="Arial" pitchFamily="34" charset="0"/>
                <a:cs typeface="Arial" pitchFamily="34" charset="0"/>
              </a:rPr>
              <a:t>and</a:t>
            </a:r>
            <a:r>
              <a:rPr lang="en-GB" sz="2000" i="1" dirty="0" smtClean="0">
                <a:solidFill>
                  <a:srgbClr val="FF0000"/>
                </a:solidFill>
                <a:latin typeface="Arial" pitchFamily="34" charset="0"/>
                <a:cs typeface="Arial" pitchFamily="34" charset="0"/>
              </a:rPr>
              <a:t> I bought some shoes.    </a:t>
            </a:r>
            <a:r>
              <a:rPr lang="en-GB" sz="2000" i="1" dirty="0" smtClean="0">
                <a:solidFill>
                  <a:srgbClr val="7030A0"/>
                </a:solidFill>
                <a:latin typeface="Arial" pitchFamily="34" charset="0"/>
                <a:cs typeface="Arial" pitchFamily="34" charset="0"/>
              </a:rPr>
              <a:t>[co-ordinated]</a:t>
            </a:r>
          </a:p>
          <a:p>
            <a:pPr marL="82296" indent="0">
              <a:spcBef>
                <a:spcPts val="0"/>
              </a:spcBef>
              <a:buNone/>
            </a:pPr>
            <a:r>
              <a:rPr lang="en-GB" sz="2000" i="1" dirty="0" smtClean="0">
                <a:solidFill>
                  <a:srgbClr val="FF0000"/>
                </a:solidFill>
                <a:latin typeface="Arial" pitchFamily="34" charset="0"/>
                <a:cs typeface="Arial" pitchFamily="34" charset="0"/>
              </a:rPr>
              <a:t>     I went into town.   I bought some shoes.</a:t>
            </a:r>
          </a:p>
          <a:p>
            <a:pPr marL="82296" indent="0">
              <a:spcBef>
                <a:spcPts val="0"/>
              </a:spcBef>
              <a:buNone/>
            </a:pPr>
            <a:r>
              <a:rPr lang="en-GB" sz="2000" i="1" dirty="0" smtClean="0">
                <a:solidFill>
                  <a:srgbClr val="FF0000"/>
                </a:solidFill>
                <a:latin typeface="Arial" pitchFamily="34" charset="0"/>
                <a:cs typeface="Arial" pitchFamily="34" charset="0"/>
              </a:rPr>
              <a:t>     </a:t>
            </a:r>
          </a:p>
          <a:p>
            <a:pPr marL="82296" indent="0">
              <a:spcBef>
                <a:spcPts val="0"/>
              </a:spcBef>
              <a:buNone/>
            </a:pPr>
            <a:r>
              <a:rPr lang="en-GB" sz="2000" i="1" dirty="0">
                <a:solidFill>
                  <a:srgbClr val="FF0000"/>
                </a:solidFill>
                <a:latin typeface="Arial" pitchFamily="34" charset="0"/>
                <a:cs typeface="Arial" pitchFamily="34" charset="0"/>
              </a:rPr>
              <a:t> </a:t>
            </a:r>
            <a:r>
              <a:rPr lang="en-GB" sz="2000" i="1" dirty="0" smtClean="0">
                <a:solidFill>
                  <a:srgbClr val="FF0000"/>
                </a:solidFill>
                <a:latin typeface="Arial" pitchFamily="34" charset="0"/>
                <a:cs typeface="Arial" pitchFamily="34" charset="0"/>
              </a:rPr>
              <a:t>    I went into town </a:t>
            </a:r>
            <a:r>
              <a:rPr lang="en-GB" sz="2000" i="1" u="sng" dirty="0" smtClean="0">
                <a:solidFill>
                  <a:srgbClr val="FF0000"/>
                </a:solidFill>
                <a:latin typeface="Arial" pitchFamily="34" charset="0"/>
                <a:cs typeface="Arial" pitchFamily="34" charset="0"/>
              </a:rPr>
              <a:t>because</a:t>
            </a:r>
            <a:r>
              <a:rPr lang="en-GB" sz="2000" i="1" dirty="0" smtClean="0">
                <a:solidFill>
                  <a:srgbClr val="FF0000"/>
                </a:solidFill>
                <a:latin typeface="Arial" pitchFamily="34" charset="0"/>
                <a:cs typeface="Arial" pitchFamily="34" charset="0"/>
              </a:rPr>
              <a:t> I wanted to buy some shoes.  </a:t>
            </a:r>
            <a:r>
              <a:rPr lang="en-GB" sz="2000" i="1" dirty="0" smtClean="0">
                <a:solidFill>
                  <a:srgbClr val="FF0000"/>
                </a:solidFill>
                <a:latin typeface="Arial" pitchFamily="34" charset="0"/>
                <a:cs typeface="Arial" pitchFamily="34" charset="0"/>
              </a:rPr>
              <a:t> </a:t>
            </a:r>
          </a:p>
          <a:p>
            <a:pPr marL="82296" indent="0">
              <a:spcBef>
                <a:spcPts val="0"/>
              </a:spcBef>
              <a:buNone/>
            </a:pPr>
            <a:r>
              <a:rPr lang="en-GB" sz="2000" i="1" dirty="0">
                <a:solidFill>
                  <a:srgbClr val="FF0000"/>
                </a:solidFill>
                <a:latin typeface="Arial" pitchFamily="34" charset="0"/>
                <a:cs typeface="Arial" pitchFamily="34" charset="0"/>
              </a:rPr>
              <a:t> </a:t>
            </a:r>
            <a:r>
              <a:rPr lang="en-GB" sz="2000" i="1" dirty="0" smtClean="0">
                <a:solidFill>
                  <a:srgbClr val="FF0000"/>
                </a:solidFill>
                <a:latin typeface="Arial" pitchFamily="34" charset="0"/>
                <a:cs typeface="Arial" pitchFamily="34" charset="0"/>
              </a:rPr>
              <a:t>                                                                    </a:t>
            </a:r>
            <a:r>
              <a:rPr lang="en-GB" sz="2000" i="1" dirty="0" smtClean="0">
                <a:solidFill>
                  <a:srgbClr val="FF0000"/>
                </a:solidFill>
                <a:latin typeface="Arial" pitchFamily="34" charset="0"/>
                <a:cs typeface="Arial" pitchFamily="34" charset="0"/>
              </a:rPr>
              <a:t>       </a:t>
            </a:r>
            <a:r>
              <a:rPr lang="en-GB" sz="2000" i="1" dirty="0" smtClean="0">
                <a:solidFill>
                  <a:srgbClr val="7030A0"/>
                </a:solidFill>
                <a:latin typeface="Arial" pitchFamily="34" charset="0"/>
                <a:cs typeface="Arial" pitchFamily="34" charset="0"/>
              </a:rPr>
              <a:t>[</a:t>
            </a:r>
            <a:r>
              <a:rPr lang="en-GB" sz="2000" i="1" dirty="0" smtClean="0">
                <a:solidFill>
                  <a:srgbClr val="7030A0"/>
                </a:solidFill>
                <a:latin typeface="Arial" pitchFamily="34" charset="0"/>
                <a:cs typeface="Arial" pitchFamily="34" charset="0"/>
              </a:rPr>
              <a:t>subordinated]</a:t>
            </a:r>
          </a:p>
          <a:p>
            <a:pPr marL="82296" indent="0">
              <a:spcBef>
                <a:spcPts val="0"/>
              </a:spcBef>
              <a:buNone/>
            </a:pPr>
            <a:r>
              <a:rPr lang="en-GB" sz="2000" i="1" dirty="0" smtClean="0">
                <a:solidFill>
                  <a:srgbClr val="FF0000"/>
                </a:solidFill>
                <a:latin typeface="Arial" pitchFamily="34" charset="0"/>
                <a:cs typeface="Arial" pitchFamily="34" charset="0"/>
              </a:rPr>
              <a:t>     I went into town.  I wanted to buy some shoes.</a:t>
            </a:r>
            <a:endParaRPr lang="en-GB" sz="2000" dirty="0">
              <a:latin typeface="Arial" pitchFamily="34" charset="0"/>
              <a:cs typeface="Arial" pitchFamily="34" charset="0"/>
            </a:endParaRPr>
          </a:p>
          <a:p>
            <a:pPr>
              <a:spcBef>
                <a:spcPts val="0"/>
              </a:spcBef>
            </a:pPr>
            <a:endParaRPr lang="en-GB" sz="2000" dirty="0"/>
          </a:p>
        </p:txBody>
      </p:sp>
    </p:spTree>
    <p:extLst>
      <p:ext uri="{BB962C8B-B14F-4D97-AF65-F5344CB8AC3E}">
        <p14:creationId xmlns:p14="http://schemas.microsoft.com/office/powerpoint/2010/main" val="32914517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latin typeface="Arial" pitchFamily="34" charset="0"/>
                <a:cs typeface="Arial" pitchFamily="34" charset="0"/>
              </a:rPr>
              <a:t>Teaching Implications</a:t>
            </a:r>
            <a:endParaRPr lang="en-GB" dirty="0">
              <a:latin typeface="Arial" pitchFamily="34" charset="0"/>
              <a:cs typeface="Arial" pitchFamily="34" charset="0"/>
            </a:endParaRPr>
          </a:p>
        </p:txBody>
      </p:sp>
      <p:sp>
        <p:nvSpPr>
          <p:cNvPr id="3" name="Content Placeholder 2"/>
          <p:cNvSpPr>
            <a:spLocks noGrp="1"/>
          </p:cNvSpPr>
          <p:nvPr>
            <p:ph idx="1"/>
          </p:nvPr>
        </p:nvSpPr>
        <p:spPr>
          <a:xfrm>
            <a:off x="1043608" y="1447800"/>
            <a:ext cx="7890080" cy="4800600"/>
          </a:xfrm>
        </p:spPr>
        <p:txBody>
          <a:bodyPr>
            <a:normAutofit/>
          </a:bodyPr>
          <a:lstStyle/>
          <a:p>
            <a:r>
              <a:rPr lang="en-GB" sz="2000" dirty="0" smtClean="0">
                <a:latin typeface="Arial" pitchFamily="34" charset="0"/>
                <a:cs typeface="Arial" pitchFamily="34" charset="0"/>
              </a:rPr>
              <a:t>Keep it simple at first and build understanding over time.</a:t>
            </a:r>
          </a:p>
          <a:p>
            <a:r>
              <a:rPr lang="en-GB" sz="2000" dirty="0" smtClean="0">
                <a:latin typeface="Arial" pitchFamily="34" charset="0"/>
                <a:cs typeface="Arial" pitchFamily="34" charset="0"/>
              </a:rPr>
              <a:t>Start by noticing the co-ordinating and subordinating conjunctions.</a:t>
            </a:r>
          </a:p>
          <a:p>
            <a:r>
              <a:rPr lang="en-GB" sz="2000" dirty="0" smtClean="0">
                <a:latin typeface="Arial" pitchFamily="34" charset="0"/>
                <a:cs typeface="Arial" pitchFamily="34" charset="0"/>
              </a:rPr>
              <a:t>Give basic examples which are easy to identify: the KS2 </a:t>
            </a:r>
            <a:r>
              <a:rPr lang="en-GB" sz="2000" dirty="0" err="1" smtClean="0">
                <a:latin typeface="Arial" pitchFamily="34" charset="0"/>
                <a:cs typeface="Arial" pitchFamily="34" charset="0"/>
              </a:rPr>
              <a:t>SPaG</a:t>
            </a:r>
            <a:r>
              <a:rPr lang="en-GB" sz="2000" dirty="0" smtClean="0">
                <a:latin typeface="Arial" pitchFamily="34" charset="0"/>
                <a:cs typeface="Arial" pitchFamily="34" charset="0"/>
              </a:rPr>
              <a:t> test uses basic examples.</a:t>
            </a:r>
          </a:p>
          <a:p>
            <a:r>
              <a:rPr lang="en-GB" sz="2000" dirty="0" smtClean="0">
                <a:latin typeface="Arial" pitchFamily="34" charset="0"/>
                <a:cs typeface="Arial" pitchFamily="34" charset="0"/>
              </a:rPr>
              <a:t>Build more complex understanding gradually.</a:t>
            </a:r>
          </a:p>
          <a:p>
            <a:r>
              <a:rPr lang="en-GB" sz="2000" dirty="0" smtClean="0">
                <a:latin typeface="Arial" pitchFamily="34" charset="0"/>
                <a:cs typeface="Arial" pitchFamily="34" charset="0"/>
              </a:rPr>
              <a:t>But don’t teach definitions or explanations which </a:t>
            </a:r>
            <a:r>
              <a:rPr lang="en-GB" sz="2000" dirty="0">
                <a:latin typeface="Arial" pitchFamily="34" charset="0"/>
                <a:cs typeface="Arial" pitchFamily="34" charset="0"/>
              </a:rPr>
              <a:t>m</a:t>
            </a:r>
            <a:r>
              <a:rPr lang="en-GB" sz="2000" dirty="0" smtClean="0">
                <a:latin typeface="Arial" pitchFamily="34" charset="0"/>
                <a:cs typeface="Arial" pitchFamily="34" charset="0"/>
              </a:rPr>
              <a:t>islead!</a:t>
            </a:r>
          </a:p>
          <a:p>
            <a:r>
              <a:rPr lang="en-GB" sz="2000" dirty="0" smtClean="0">
                <a:latin typeface="Arial" pitchFamily="34" charset="0"/>
                <a:cs typeface="Arial" pitchFamily="34" charset="0"/>
              </a:rPr>
              <a:t>Your knowledge needs to be much stronger than theirs</a:t>
            </a:r>
            <a:r>
              <a:rPr lang="en-GB" sz="2000" dirty="0" smtClean="0">
                <a:latin typeface="Arial" pitchFamily="34" charset="0"/>
                <a:cs typeface="Arial" pitchFamily="34" charset="0"/>
              </a:rPr>
              <a:t>!</a:t>
            </a:r>
          </a:p>
          <a:p>
            <a:r>
              <a:rPr lang="en-GB" sz="2000" dirty="0" smtClean="0">
                <a:latin typeface="Arial" pitchFamily="34" charset="0"/>
                <a:cs typeface="Arial" pitchFamily="34" charset="0"/>
              </a:rPr>
              <a:t>The National Curriculum suggests that the </a:t>
            </a:r>
            <a:r>
              <a:rPr lang="en-GB" sz="2000" dirty="0">
                <a:latin typeface="Arial" pitchFamily="34" charset="0"/>
                <a:cs typeface="Arial" pitchFamily="34" charset="0"/>
              </a:rPr>
              <a:t>terms ‘single clause sentence’ and ‘multi-clause sentence’ might be more helpful than ‘simple sentence’ </a:t>
            </a:r>
            <a:r>
              <a:rPr lang="en-GB" sz="2000" dirty="0" smtClean="0">
                <a:latin typeface="Arial" pitchFamily="34" charset="0"/>
                <a:cs typeface="Arial" pitchFamily="34" charset="0"/>
              </a:rPr>
              <a:t>, ‘compound sentence’ and </a:t>
            </a:r>
            <a:r>
              <a:rPr lang="en-GB" sz="2000" dirty="0">
                <a:latin typeface="Arial" pitchFamily="34" charset="0"/>
                <a:cs typeface="Arial" pitchFamily="34" charset="0"/>
              </a:rPr>
              <a:t>‘complex sentence</a:t>
            </a:r>
            <a:r>
              <a:rPr lang="en-GB" sz="2000" dirty="0" smtClean="0">
                <a:latin typeface="Arial" pitchFamily="34" charset="0"/>
                <a:cs typeface="Arial" pitchFamily="34" charset="0"/>
              </a:rPr>
              <a:t>’. </a:t>
            </a:r>
            <a:r>
              <a:rPr lang="en-GB" sz="2000" dirty="0">
                <a:latin typeface="Arial" pitchFamily="34" charset="0"/>
                <a:cs typeface="Arial" pitchFamily="34" charset="0"/>
              </a:rPr>
              <a:t>T</a:t>
            </a:r>
            <a:r>
              <a:rPr lang="en-GB" sz="2000" dirty="0" smtClean="0">
                <a:latin typeface="Arial" pitchFamily="34" charset="0"/>
                <a:cs typeface="Arial" pitchFamily="34" charset="0"/>
              </a:rPr>
              <a:t>hese ‘new’ terms emphasise the importance of the clause, and hence of the verb at its heart</a:t>
            </a:r>
            <a:r>
              <a:rPr lang="en-GB" sz="2000" smtClean="0">
                <a:latin typeface="Arial" pitchFamily="34" charset="0"/>
                <a:cs typeface="Arial" pitchFamily="34" charset="0"/>
              </a:rPr>
              <a:t>. </a:t>
            </a:r>
            <a:endParaRPr lang="en-GB" sz="2000" dirty="0">
              <a:latin typeface="Arial" pitchFamily="34" charset="0"/>
              <a:cs typeface="Arial" pitchFamily="34" charset="0"/>
            </a:endParaRPr>
          </a:p>
        </p:txBody>
      </p:sp>
    </p:spTree>
    <p:extLst>
      <p:ext uri="{BB962C8B-B14F-4D97-AF65-F5344CB8AC3E}">
        <p14:creationId xmlns:p14="http://schemas.microsoft.com/office/powerpoint/2010/main" val="4008542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404664"/>
            <a:ext cx="7992888" cy="6336704"/>
          </a:xfrm>
        </p:spPr>
        <p:txBody>
          <a:bodyPr>
            <a:normAutofit/>
          </a:bodyPr>
          <a:lstStyle/>
          <a:p>
            <a:pPr marL="82296" indent="0">
              <a:lnSpc>
                <a:spcPts val="2800"/>
              </a:lnSpc>
              <a:spcBef>
                <a:spcPts val="0"/>
              </a:spcBef>
              <a:buNone/>
            </a:pPr>
            <a:r>
              <a:rPr lang="en-US" sz="1800" dirty="0" smtClean="0">
                <a:solidFill>
                  <a:srgbClr val="FF0000"/>
                </a:solidFill>
                <a:latin typeface="Arial" panose="020B0604020202020204" pitchFamily="34" charset="0"/>
                <a:cs typeface="Arial" panose="020B0604020202020204" pitchFamily="34" charset="0"/>
              </a:rPr>
              <a:t>I </a:t>
            </a:r>
            <a:r>
              <a:rPr lang="en-US" sz="1800" dirty="0">
                <a:solidFill>
                  <a:srgbClr val="FF0000"/>
                </a:solidFill>
                <a:latin typeface="Arial" panose="020B0604020202020204" pitchFamily="34" charset="0"/>
                <a:cs typeface="Arial" panose="020B0604020202020204" pitchFamily="34" charset="0"/>
              </a:rPr>
              <a:t>found him in the garage on a Sunday afternoon. </a:t>
            </a:r>
            <a:endParaRPr lang="en-US" sz="1800" dirty="0" smtClean="0">
              <a:solidFill>
                <a:srgbClr val="FF0000"/>
              </a:solidFill>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smtClean="0">
                <a:latin typeface="Arial" panose="020B0604020202020204" pitchFamily="34" charset="0"/>
                <a:cs typeface="Arial" panose="020B0604020202020204" pitchFamily="34" charset="0"/>
              </a:rPr>
              <a:t>A simple sentence which has one finite verb </a:t>
            </a:r>
            <a:r>
              <a:rPr lang="en-US" sz="1800" dirty="0" smtClean="0">
                <a:solidFill>
                  <a:srgbClr val="FF0000"/>
                </a:solidFill>
                <a:latin typeface="Arial" panose="020B0604020202020204" pitchFamily="34" charset="0"/>
                <a:cs typeface="Arial" panose="020B0604020202020204" pitchFamily="34" charset="0"/>
              </a:rPr>
              <a:t>(found).</a:t>
            </a:r>
          </a:p>
          <a:p>
            <a:pPr marL="82296" indent="0">
              <a:lnSpc>
                <a:spcPts val="2800"/>
              </a:lnSpc>
              <a:spcBef>
                <a:spcPts val="0"/>
              </a:spcBef>
              <a:buNone/>
            </a:pPr>
            <a:endParaRPr lang="en-US" sz="1800" dirty="0" smtClean="0">
              <a:solidFill>
                <a:srgbClr val="FF0000"/>
              </a:solidFill>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smtClean="0">
                <a:solidFill>
                  <a:srgbClr val="FF0000"/>
                </a:solidFill>
                <a:latin typeface="Arial" panose="020B0604020202020204" pitchFamily="34" charset="0"/>
                <a:cs typeface="Arial" panose="020B0604020202020204" pitchFamily="34" charset="0"/>
              </a:rPr>
              <a:t>Just </a:t>
            </a:r>
            <a:r>
              <a:rPr lang="en-US" sz="1800" dirty="0">
                <a:solidFill>
                  <a:srgbClr val="FF0000"/>
                </a:solidFill>
                <a:latin typeface="Arial" panose="020B0604020202020204" pitchFamily="34" charset="0"/>
                <a:cs typeface="Arial" panose="020B0604020202020204" pitchFamily="34" charset="0"/>
              </a:rPr>
              <a:t>me</a:t>
            </a:r>
            <a:r>
              <a:rPr lang="en-US" sz="1800" dirty="0">
                <a:latin typeface="Arial" panose="020B0604020202020204" pitchFamily="34" charset="0"/>
                <a:cs typeface="Arial" panose="020B0604020202020204" pitchFamily="34" charset="0"/>
              </a:rPr>
              <a:t>.  </a:t>
            </a:r>
            <a:endParaRPr lang="en-US" sz="1800" dirty="0" smtClean="0">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smtClean="0">
                <a:latin typeface="Arial" panose="020B0604020202020204" pitchFamily="34" charset="0"/>
                <a:cs typeface="Arial" panose="020B0604020202020204" pitchFamily="34" charset="0"/>
              </a:rPr>
              <a:t>A minor sentence which does not have a verb.</a:t>
            </a:r>
            <a:endParaRPr lang="en-US" sz="1800" dirty="0" smtClean="0">
              <a:solidFill>
                <a:srgbClr val="FF0000"/>
              </a:solidFill>
              <a:latin typeface="Arial" panose="020B0604020202020204" pitchFamily="34" charset="0"/>
              <a:cs typeface="Arial" panose="020B0604020202020204" pitchFamily="34" charset="0"/>
            </a:endParaRPr>
          </a:p>
          <a:p>
            <a:pPr marL="82296" indent="0">
              <a:lnSpc>
                <a:spcPts val="2800"/>
              </a:lnSpc>
              <a:spcBef>
                <a:spcPts val="0"/>
              </a:spcBef>
              <a:buNone/>
            </a:pPr>
            <a:endParaRPr lang="en-US" sz="1800" dirty="0" smtClean="0">
              <a:solidFill>
                <a:srgbClr val="FF0000"/>
              </a:solidFill>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smtClean="0">
                <a:solidFill>
                  <a:srgbClr val="FF0000"/>
                </a:solidFill>
                <a:latin typeface="Arial" panose="020B0604020202020204" pitchFamily="34" charset="0"/>
                <a:cs typeface="Arial" panose="020B0604020202020204" pitchFamily="34" charset="0"/>
              </a:rPr>
              <a:t>The others were inside the house with Doctor Death, worrying about the baby.</a:t>
            </a:r>
          </a:p>
          <a:p>
            <a:pPr marL="82296" indent="0">
              <a:lnSpc>
                <a:spcPts val="2800"/>
              </a:lnSpc>
              <a:spcBef>
                <a:spcPts val="0"/>
              </a:spcBef>
              <a:buNone/>
            </a:pPr>
            <a:r>
              <a:rPr lang="en-US" sz="1800" dirty="0" smtClean="0">
                <a:latin typeface="Arial" panose="020B0604020202020204" pitchFamily="34" charset="0"/>
                <a:cs typeface="Arial" panose="020B0604020202020204" pitchFamily="34" charset="0"/>
              </a:rPr>
              <a:t>A complex sentence which </a:t>
            </a:r>
            <a:r>
              <a:rPr lang="en-US" sz="1800" dirty="0">
                <a:latin typeface="Arial" panose="020B0604020202020204" pitchFamily="34" charset="0"/>
                <a:cs typeface="Arial" panose="020B0604020202020204" pitchFamily="34" charset="0"/>
              </a:rPr>
              <a:t>has </a:t>
            </a:r>
            <a:r>
              <a:rPr lang="en-US" sz="1800" dirty="0" smtClean="0">
                <a:latin typeface="Arial" panose="020B0604020202020204" pitchFamily="34" charset="0"/>
                <a:cs typeface="Arial" panose="020B0604020202020204" pitchFamily="34" charset="0"/>
              </a:rPr>
              <a:t>one </a:t>
            </a:r>
            <a:r>
              <a:rPr lang="en-US" sz="1800" dirty="0">
                <a:latin typeface="Arial" panose="020B0604020202020204" pitchFamily="34" charset="0"/>
                <a:cs typeface="Arial" panose="020B0604020202020204" pitchFamily="34" charset="0"/>
              </a:rPr>
              <a:t>main clause with a finite verb </a:t>
            </a:r>
            <a:r>
              <a:rPr lang="en-US" sz="1800" dirty="0" smtClean="0">
                <a:solidFill>
                  <a:srgbClr val="FF0000"/>
                </a:solidFill>
                <a:latin typeface="Arial" panose="020B0604020202020204" pitchFamily="34" charset="0"/>
                <a:cs typeface="Arial" panose="020B0604020202020204" pitchFamily="34" charset="0"/>
              </a:rPr>
              <a:t>(were) </a:t>
            </a:r>
            <a:r>
              <a:rPr lang="en-US" sz="1800" dirty="0" smtClean="0">
                <a:latin typeface="Arial" panose="020B0604020202020204" pitchFamily="34" charset="0"/>
                <a:cs typeface="Arial" panose="020B0604020202020204" pitchFamily="34" charset="0"/>
              </a:rPr>
              <a:t>and one </a:t>
            </a:r>
            <a:r>
              <a:rPr lang="en-US" sz="1800" dirty="0">
                <a:latin typeface="Arial" panose="020B0604020202020204" pitchFamily="34" charset="0"/>
                <a:cs typeface="Arial" panose="020B0604020202020204" pitchFamily="34" charset="0"/>
              </a:rPr>
              <a:t>subordinate </a:t>
            </a:r>
            <a:r>
              <a:rPr lang="en-US" sz="1800" dirty="0" smtClean="0">
                <a:latin typeface="Arial" panose="020B0604020202020204" pitchFamily="34" charset="0"/>
                <a:cs typeface="Arial" panose="020B0604020202020204" pitchFamily="34" charset="0"/>
              </a:rPr>
              <a:t>clause, formed with </a:t>
            </a:r>
            <a:r>
              <a:rPr lang="en-US" sz="1800" dirty="0">
                <a:latin typeface="Arial" panose="020B0604020202020204" pitchFamily="34" charset="0"/>
                <a:cs typeface="Arial" panose="020B0604020202020204" pitchFamily="34" charset="0"/>
              </a:rPr>
              <a:t>a non-finite verb ending in –</a:t>
            </a:r>
            <a:r>
              <a:rPr lang="en-US" sz="1800" dirty="0" err="1" smtClean="0">
                <a:latin typeface="Arial" panose="020B0604020202020204" pitchFamily="34" charset="0"/>
                <a:cs typeface="Arial" panose="020B0604020202020204" pitchFamily="34" charset="0"/>
              </a:rPr>
              <a:t>ing</a:t>
            </a:r>
            <a:r>
              <a:rPr lang="en-US" sz="1800" dirty="0" smtClean="0">
                <a:latin typeface="Arial" panose="020B0604020202020204" pitchFamily="34" charset="0"/>
                <a:cs typeface="Arial" panose="020B0604020202020204" pitchFamily="34" charset="0"/>
              </a:rPr>
              <a:t> </a:t>
            </a:r>
            <a:r>
              <a:rPr lang="en-US" sz="1800" dirty="0" smtClean="0">
                <a:solidFill>
                  <a:srgbClr val="FF0000"/>
                </a:solidFill>
                <a:latin typeface="Arial" panose="020B0604020202020204" pitchFamily="34" charset="0"/>
                <a:cs typeface="Arial" panose="020B0604020202020204" pitchFamily="34" charset="0"/>
              </a:rPr>
              <a:t>(worrying).</a:t>
            </a:r>
          </a:p>
          <a:p>
            <a:pPr marL="82296" indent="0">
              <a:lnSpc>
                <a:spcPts val="2800"/>
              </a:lnSpc>
              <a:buNone/>
            </a:pPr>
            <a:endParaRPr lang="en-US" sz="1800" dirty="0" smtClean="0">
              <a:solidFill>
                <a:srgbClr val="FF0000"/>
              </a:solidFill>
              <a:latin typeface="Arial" panose="020B0604020202020204" pitchFamily="34" charset="0"/>
              <a:cs typeface="Arial" panose="020B0604020202020204" pitchFamily="34" charset="0"/>
            </a:endParaRPr>
          </a:p>
          <a:p>
            <a:pPr marL="82296" indent="0">
              <a:lnSpc>
                <a:spcPts val="2800"/>
              </a:lnSpc>
              <a:buNone/>
            </a:pPr>
            <a:r>
              <a:rPr lang="en-US" sz="1800" dirty="0" smtClean="0">
                <a:solidFill>
                  <a:srgbClr val="FF0000"/>
                </a:solidFill>
                <a:latin typeface="Arial" panose="020B0604020202020204" pitchFamily="34" charset="0"/>
                <a:cs typeface="Arial" panose="020B0604020202020204" pitchFamily="34" charset="0"/>
              </a:rPr>
              <a:t>He </a:t>
            </a:r>
            <a:r>
              <a:rPr lang="en-US" sz="1800" dirty="0">
                <a:solidFill>
                  <a:srgbClr val="FF0000"/>
                </a:solidFill>
                <a:latin typeface="Arial" panose="020B0604020202020204" pitchFamily="34" charset="0"/>
                <a:cs typeface="Arial" panose="020B0604020202020204" pitchFamily="34" charset="0"/>
              </a:rPr>
              <a:t>was lying </a:t>
            </a:r>
            <a:r>
              <a:rPr lang="en-US" sz="1800" dirty="0" smtClean="0">
                <a:solidFill>
                  <a:srgbClr val="FF0000"/>
                </a:solidFill>
                <a:latin typeface="Arial" panose="020B0604020202020204" pitchFamily="34" charset="0"/>
                <a:cs typeface="Arial" panose="020B0604020202020204" pitchFamily="34" charset="0"/>
              </a:rPr>
              <a:t>there </a:t>
            </a:r>
            <a:r>
              <a:rPr lang="en-US" sz="1800" dirty="0">
                <a:solidFill>
                  <a:srgbClr val="FF0000"/>
                </a:solidFill>
                <a:latin typeface="Arial" panose="020B0604020202020204" pitchFamily="34" charset="0"/>
                <a:cs typeface="Arial" panose="020B0604020202020204" pitchFamily="34" charset="0"/>
              </a:rPr>
              <a:t>in the darkness behind the tea chests, in the dust and dirt. </a:t>
            </a:r>
            <a:endParaRPr lang="en-US" sz="1800" dirty="0" smtClean="0">
              <a:solidFill>
                <a:srgbClr val="FF0000"/>
              </a:solidFill>
              <a:latin typeface="Arial" panose="020B0604020202020204" pitchFamily="34" charset="0"/>
              <a:cs typeface="Arial" panose="020B0604020202020204" pitchFamily="34" charset="0"/>
            </a:endParaRPr>
          </a:p>
          <a:p>
            <a:pPr marL="82296" indent="0">
              <a:lnSpc>
                <a:spcPts val="2800"/>
              </a:lnSpc>
              <a:buNone/>
            </a:pPr>
            <a:r>
              <a:rPr lang="en-US" sz="1800" dirty="0" smtClean="0">
                <a:latin typeface="Arial" panose="020B0604020202020204" pitchFamily="34" charset="0"/>
                <a:cs typeface="Arial" panose="020B0604020202020204" pitchFamily="34" charset="0"/>
              </a:rPr>
              <a:t>A simple sentence with one verb (</a:t>
            </a:r>
            <a:r>
              <a:rPr lang="en-US" sz="1800" dirty="0" smtClean="0">
                <a:solidFill>
                  <a:srgbClr val="FF0000"/>
                </a:solidFill>
                <a:latin typeface="Arial" panose="020B0604020202020204" pitchFamily="34" charset="0"/>
                <a:cs typeface="Arial" panose="020B0604020202020204" pitchFamily="34" charset="0"/>
              </a:rPr>
              <a:t>a verb phrase – was lying</a:t>
            </a:r>
            <a:r>
              <a:rPr lang="en-US" sz="1800" dirty="0" smtClean="0">
                <a:latin typeface="Arial" panose="020B0604020202020204" pitchFamily="34" charset="0"/>
                <a:cs typeface="Arial" panose="020B0604020202020204" pitchFamily="34" charset="0"/>
              </a:rPr>
              <a:t>)</a:t>
            </a:r>
          </a:p>
          <a:p>
            <a:endParaRPr lang="en-GB" dirty="0"/>
          </a:p>
        </p:txBody>
      </p:sp>
    </p:spTree>
    <p:extLst>
      <p:ext uri="{BB962C8B-B14F-4D97-AF65-F5344CB8AC3E}">
        <p14:creationId xmlns:p14="http://schemas.microsoft.com/office/powerpoint/2010/main" val="4258974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404664"/>
            <a:ext cx="7992888" cy="6336704"/>
          </a:xfrm>
        </p:spPr>
        <p:txBody>
          <a:bodyPr>
            <a:normAutofit/>
          </a:bodyPr>
          <a:lstStyle/>
          <a:p>
            <a:pPr marL="82296" indent="0">
              <a:lnSpc>
                <a:spcPts val="2800"/>
              </a:lnSpc>
              <a:buNone/>
            </a:pPr>
            <a:r>
              <a:rPr lang="en-US" sz="1800" dirty="0" smtClean="0">
                <a:solidFill>
                  <a:srgbClr val="FF0000"/>
                </a:solidFill>
                <a:latin typeface="Arial" panose="020B0604020202020204" pitchFamily="34" charset="0"/>
                <a:cs typeface="Arial" panose="020B0604020202020204" pitchFamily="34" charset="0"/>
              </a:rPr>
              <a:t>He </a:t>
            </a:r>
            <a:r>
              <a:rPr lang="en-US" sz="1800" u="sng" dirty="0">
                <a:solidFill>
                  <a:srgbClr val="FF0000"/>
                </a:solidFill>
                <a:latin typeface="Arial" panose="020B0604020202020204" pitchFamily="34" charset="0"/>
                <a:cs typeface="Arial" panose="020B0604020202020204" pitchFamily="34" charset="0"/>
              </a:rPr>
              <a:t>was</a:t>
            </a:r>
            <a:r>
              <a:rPr lang="en-US" sz="1800" dirty="0">
                <a:solidFill>
                  <a:srgbClr val="FF0000"/>
                </a:solidFill>
                <a:latin typeface="Arial" panose="020B0604020202020204" pitchFamily="34" charset="0"/>
                <a:cs typeface="Arial" panose="020B0604020202020204" pitchFamily="34" charset="0"/>
              </a:rPr>
              <a:t> filthy and pale and dried out and I </a:t>
            </a:r>
            <a:r>
              <a:rPr lang="en-US" sz="1800" u="sng" dirty="0">
                <a:solidFill>
                  <a:srgbClr val="FF0000"/>
                </a:solidFill>
                <a:latin typeface="Arial" panose="020B0604020202020204" pitchFamily="34" charset="0"/>
                <a:cs typeface="Arial" panose="020B0604020202020204" pitchFamily="34" charset="0"/>
              </a:rPr>
              <a:t>thought</a:t>
            </a:r>
            <a:r>
              <a:rPr lang="en-US" sz="1800" dirty="0">
                <a:solidFill>
                  <a:srgbClr val="FF0000"/>
                </a:solidFill>
                <a:latin typeface="Arial" panose="020B0604020202020204" pitchFamily="34" charset="0"/>
                <a:cs typeface="Arial" panose="020B0604020202020204" pitchFamily="34" charset="0"/>
              </a:rPr>
              <a:t> he </a:t>
            </a:r>
            <a:r>
              <a:rPr lang="en-US" sz="1800" u="sng" dirty="0">
                <a:solidFill>
                  <a:srgbClr val="FF0000"/>
                </a:solidFill>
                <a:latin typeface="Arial" panose="020B0604020202020204" pitchFamily="34" charset="0"/>
                <a:cs typeface="Arial" panose="020B0604020202020204" pitchFamily="34" charset="0"/>
              </a:rPr>
              <a:t>was</a:t>
            </a:r>
            <a:r>
              <a:rPr lang="en-US" sz="1800" dirty="0">
                <a:solidFill>
                  <a:srgbClr val="FF0000"/>
                </a:solidFill>
                <a:latin typeface="Arial" panose="020B0604020202020204" pitchFamily="34" charset="0"/>
                <a:cs typeface="Arial" panose="020B0604020202020204" pitchFamily="34" charset="0"/>
              </a:rPr>
              <a:t> dead.</a:t>
            </a:r>
            <a:r>
              <a:rPr lang="en-US" sz="1800" dirty="0">
                <a:latin typeface="Arial" panose="020B0604020202020204" pitchFamily="34" charset="0"/>
                <a:cs typeface="Arial" panose="020B0604020202020204" pitchFamily="34" charset="0"/>
              </a:rPr>
              <a:t>  </a:t>
            </a:r>
            <a:endParaRPr lang="en-US" sz="1800" dirty="0" smtClean="0">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smtClean="0">
                <a:latin typeface="Arial" panose="020B0604020202020204" pitchFamily="34" charset="0"/>
                <a:cs typeface="Arial" panose="020B0604020202020204" pitchFamily="34" charset="0"/>
              </a:rPr>
              <a:t>A complex sentence with three clauses (verbs underlined). The third clause is a subordinate clause  with an elided relative </a:t>
            </a:r>
            <a:r>
              <a:rPr lang="en-US" sz="1800" dirty="0" smtClean="0">
                <a:latin typeface="Arial" panose="020B0604020202020204" pitchFamily="34" charset="0"/>
                <a:cs typeface="Arial" panose="020B0604020202020204" pitchFamily="34" charset="0"/>
              </a:rPr>
              <a:t>pronoun, a ‘zero that’ clause </a:t>
            </a:r>
            <a:r>
              <a:rPr lang="en-US" sz="18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I thought/</a:t>
            </a:r>
            <a:r>
              <a:rPr lang="en-US" sz="1800" dirty="0" smtClean="0">
                <a:solidFill>
                  <a:srgbClr val="FF0000"/>
                </a:solidFill>
                <a:latin typeface="Arial" panose="020B0604020202020204" pitchFamily="34" charset="0"/>
                <a:cs typeface="Arial" panose="020B0604020202020204" pitchFamily="34" charset="0"/>
              </a:rPr>
              <a:t>(that</a:t>
            </a:r>
            <a:r>
              <a:rPr lang="en-US" sz="1800" dirty="0" smtClean="0">
                <a:solidFill>
                  <a:srgbClr val="FF0000"/>
                </a:solidFill>
                <a:latin typeface="Arial" panose="020B0604020202020204" pitchFamily="34" charset="0"/>
                <a:cs typeface="Arial" panose="020B0604020202020204" pitchFamily="34" charset="0"/>
              </a:rPr>
              <a:t>) he was dead</a:t>
            </a:r>
          </a:p>
          <a:p>
            <a:pPr marL="82296" indent="0">
              <a:lnSpc>
                <a:spcPts val="2800"/>
              </a:lnSpc>
              <a:spcBef>
                <a:spcPts val="0"/>
              </a:spcBef>
              <a:buNone/>
            </a:pPr>
            <a:endParaRPr lang="en-US" sz="1800" dirty="0" smtClean="0">
              <a:solidFill>
                <a:srgbClr val="FF0000"/>
              </a:solidFill>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smtClean="0">
                <a:solidFill>
                  <a:srgbClr val="FF0000"/>
                </a:solidFill>
                <a:latin typeface="Arial" panose="020B0604020202020204" pitchFamily="34" charset="0"/>
                <a:cs typeface="Arial" panose="020B0604020202020204" pitchFamily="34" charset="0"/>
              </a:rPr>
              <a:t>We </a:t>
            </a:r>
            <a:r>
              <a:rPr lang="en-US" sz="1800" u="sng" dirty="0">
                <a:solidFill>
                  <a:srgbClr val="FF0000"/>
                </a:solidFill>
                <a:latin typeface="Arial" panose="020B0604020202020204" pitchFamily="34" charset="0"/>
                <a:cs typeface="Arial" panose="020B0604020202020204" pitchFamily="34" charset="0"/>
              </a:rPr>
              <a:t>called</a:t>
            </a:r>
            <a:r>
              <a:rPr lang="en-US" sz="1800" dirty="0">
                <a:solidFill>
                  <a:srgbClr val="FF0000"/>
                </a:solidFill>
                <a:latin typeface="Arial" panose="020B0604020202020204" pitchFamily="34" charset="0"/>
                <a:cs typeface="Arial" panose="020B0604020202020204" pitchFamily="34" charset="0"/>
              </a:rPr>
              <a:t> it the garage because that</a:t>
            </a:r>
            <a:r>
              <a:rPr lang="en-US" sz="1800" u="sng" dirty="0">
                <a:solidFill>
                  <a:srgbClr val="FF0000"/>
                </a:solidFill>
                <a:latin typeface="Arial" panose="020B0604020202020204" pitchFamily="34" charset="0"/>
                <a:cs typeface="Arial" panose="020B0604020202020204" pitchFamily="34" charset="0"/>
              </a:rPr>
              <a:t>’s</a:t>
            </a:r>
            <a:r>
              <a:rPr lang="en-US" sz="1800" dirty="0">
                <a:solidFill>
                  <a:srgbClr val="FF0000"/>
                </a:solidFill>
                <a:latin typeface="Arial" panose="020B0604020202020204" pitchFamily="34" charset="0"/>
                <a:cs typeface="Arial" panose="020B0604020202020204" pitchFamily="34" charset="0"/>
              </a:rPr>
              <a:t> what the estate agent, Mr Stone, </a:t>
            </a:r>
            <a:r>
              <a:rPr lang="en-US" sz="1800" u="sng" dirty="0">
                <a:solidFill>
                  <a:srgbClr val="FF0000"/>
                </a:solidFill>
                <a:latin typeface="Arial" panose="020B0604020202020204" pitchFamily="34" charset="0"/>
                <a:cs typeface="Arial" panose="020B0604020202020204" pitchFamily="34" charset="0"/>
              </a:rPr>
              <a:t>called</a:t>
            </a:r>
            <a:r>
              <a:rPr lang="en-US" sz="1800" dirty="0">
                <a:solidFill>
                  <a:srgbClr val="FF0000"/>
                </a:solidFill>
                <a:latin typeface="Arial" panose="020B0604020202020204" pitchFamily="34" charset="0"/>
                <a:cs typeface="Arial" panose="020B0604020202020204" pitchFamily="34" charset="0"/>
              </a:rPr>
              <a:t> it. </a:t>
            </a:r>
            <a:endParaRPr lang="en-US" sz="1800" dirty="0" smtClean="0">
              <a:solidFill>
                <a:srgbClr val="FF0000"/>
              </a:solidFill>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smtClean="0">
                <a:latin typeface="Arial" panose="020B0604020202020204" pitchFamily="34" charset="0"/>
                <a:cs typeface="Arial" panose="020B0604020202020204" pitchFamily="34" charset="0"/>
              </a:rPr>
              <a:t>A complex sentence with three clauses (verbs underlined) and the subordinate </a:t>
            </a:r>
            <a:r>
              <a:rPr lang="en-US" sz="1800" dirty="0" smtClean="0">
                <a:latin typeface="Arial" panose="020B0604020202020204" pitchFamily="34" charset="0"/>
                <a:cs typeface="Arial" panose="020B0604020202020204" pitchFamily="34" charset="0"/>
              </a:rPr>
              <a:t>clauses </a:t>
            </a:r>
            <a:r>
              <a:rPr lang="en-US" sz="1800" dirty="0" smtClean="0">
                <a:latin typeface="Arial" panose="020B0604020202020204" pitchFamily="34" charset="0"/>
                <a:cs typeface="Arial" panose="020B0604020202020204" pitchFamily="34" charset="0"/>
              </a:rPr>
              <a:t>beginning with a subordinating conjunction ‘because</a:t>
            </a:r>
            <a:r>
              <a:rPr lang="en-US" sz="1800" dirty="0" smtClean="0">
                <a:latin typeface="Arial" panose="020B0604020202020204" pitchFamily="34" charset="0"/>
                <a:cs typeface="Arial" panose="020B0604020202020204" pitchFamily="34" charset="0"/>
              </a:rPr>
              <a:t>’ and relative pronoun ‘what’</a:t>
            </a:r>
            <a:endParaRPr lang="en-US" sz="1800" dirty="0" smtClean="0">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smtClean="0">
                <a:latin typeface="Arial" panose="020B0604020202020204" pitchFamily="34" charset="0"/>
                <a:cs typeface="Arial" panose="020B0604020202020204" pitchFamily="34" charset="0"/>
              </a:rPr>
              <a:t> </a:t>
            </a:r>
          </a:p>
          <a:p>
            <a:pPr marL="82296" indent="0">
              <a:lnSpc>
                <a:spcPts val="2800"/>
              </a:lnSpc>
              <a:spcBef>
                <a:spcPts val="0"/>
              </a:spcBef>
              <a:buNone/>
            </a:pPr>
            <a:r>
              <a:rPr lang="en-US" sz="1800" dirty="0" smtClean="0">
                <a:solidFill>
                  <a:srgbClr val="FF0000"/>
                </a:solidFill>
                <a:latin typeface="Arial" panose="020B0604020202020204" pitchFamily="34" charset="0"/>
                <a:cs typeface="Arial" panose="020B0604020202020204" pitchFamily="34" charset="0"/>
              </a:rPr>
              <a:t>Stone </a:t>
            </a:r>
            <a:r>
              <a:rPr lang="en-US" sz="1800" dirty="0">
                <a:solidFill>
                  <a:srgbClr val="FF0000"/>
                </a:solidFill>
                <a:latin typeface="Arial" panose="020B0604020202020204" pitchFamily="34" charset="0"/>
                <a:cs typeface="Arial" panose="020B0604020202020204" pitchFamily="34" charset="0"/>
              </a:rPr>
              <a:t>led us down the garden, tugged the door open and shone his little torch into the gloom.</a:t>
            </a:r>
            <a:r>
              <a:rPr lang="en-US" sz="1800" dirty="0">
                <a:latin typeface="Arial" panose="020B0604020202020204" pitchFamily="34" charset="0"/>
                <a:cs typeface="Arial" panose="020B0604020202020204" pitchFamily="34" charset="0"/>
              </a:rPr>
              <a:t>  </a:t>
            </a:r>
            <a:endParaRPr lang="en-US" sz="1800" dirty="0" smtClean="0">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smtClean="0">
                <a:latin typeface="Arial" panose="020B0604020202020204" pitchFamily="34" charset="0"/>
                <a:cs typeface="Arial" panose="020B0604020202020204" pitchFamily="34" charset="0"/>
              </a:rPr>
              <a:t>A compound </a:t>
            </a:r>
            <a:r>
              <a:rPr lang="en-US" sz="1800" dirty="0">
                <a:latin typeface="Arial" panose="020B0604020202020204" pitchFamily="34" charset="0"/>
                <a:cs typeface="Arial" panose="020B0604020202020204" pitchFamily="34" charset="0"/>
              </a:rPr>
              <a:t>sentence with three co-ordinated clauses, with ‘and’ and a comma acting as co-</a:t>
            </a:r>
            <a:r>
              <a:rPr lang="en-US" sz="1800" dirty="0" err="1">
                <a:latin typeface="Arial" panose="020B0604020202020204" pitchFamily="34" charset="0"/>
                <a:cs typeface="Arial" panose="020B0604020202020204" pitchFamily="34" charset="0"/>
              </a:rPr>
              <a:t>ordinating</a:t>
            </a:r>
            <a:r>
              <a:rPr lang="en-US" sz="1800" dirty="0">
                <a:latin typeface="Arial" panose="020B0604020202020204" pitchFamily="34" charset="0"/>
                <a:cs typeface="Arial" panose="020B0604020202020204" pitchFamily="34" charset="0"/>
              </a:rPr>
              <a:t> conjunctions</a:t>
            </a:r>
            <a:endParaRPr lang="en-GB" sz="1600" dirty="0"/>
          </a:p>
          <a:p>
            <a:pPr marL="82296" indent="0">
              <a:lnSpc>
                <a:spcPts val="2800"/>
              </a:lnSpc>
              <a:spcBef>
                <a:spcPts val="0"/>
              </a:spcBef>
              <a:buNone/>
            </a:pPr>
            <a:endParaRPr lang="en-GB" sz="1800" i="1"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429230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404664"/>
            <a:ext cx="7498080" cy="1143000"/>
          </a:xfrm>
        </p:spPr>
        <p:txBody>
          <a:bodyPr>
            <a:normAutofit fontScale="90000"/>
          </a:bodyPr>
          <a:lstStyle/>
          <a:p>
            <a:r>
              <a:rPr lang="en-GB" sz="3200" dirty="0" smtClean="0">
                <a:latin typeface="Arial" pitchFamily="34" charset="0"/>
                <a:cs typeface="Arial" pitchFamily="34" charset="0"/>
              </a:rPr>
              <a:t>Extract from </a:t>
            </a:r>
            <a:r>
              <a:rPr lang="en-GB" sz="3200" dirty="0" err="1">
                <a:latin typeface="Arial" pitchFamily="34" charset="0"/>
                <a:cs typeface="Arial" pitchFamily="34" charset="0"/>
              </a:rPr>
              <a:t>From</a:t>
            </a:r>
            <a:r>
              <a:rPr lang="en-GB" sz="3200" dirty="0">
                <a:latin typeface="Arial" pitchFamily="34" charset="0"/>
                <a:cs typeface="Arial" pitchFamily="34" charset="0"/>
              </a:rPr>
              <a:t> </a:t>
            </a:r>
            <a:r>
              <a:rPr lang="en-GB" sz="3200" i="1" dirty="0">
                <a:latin typeface="Arial" pitchFamily="34" charset="0"/>
                <a:cs typeface="Arial" pitchFamily="34" charset="0"/>
              </a:rPr>
              <a:t>Arthur, High King of Britain</a:t>
            </a:r>
            <a:r>
              <a:rPr lang="en-GB" sz="3200" dirty="0">
                <a:latin typeface="Arial" pitchFamily="34" charset="0"/>
                <a:cs typeface="Arial" pitchFamily="34" charset="0"/>
              </a:rPr>
              <a:t> by Michael </a:t>
            </a:r>
            <a:r>
              <a:rPr lang="en-GB" sz="3200" dirty="0" err="1">
                <a:latin typeface="Arial" pitchFamily="34" charset="0"/>
                <a:cs typeface="Arial" pitchFamily="34" charset="0"/>
              </a:rPr>
              <a:t>Morpurgo</a:t>
            </a:r>
            <a:r>
              <a:rPr lang="en-GB" sz="3200" dirty="0">
                <a:latin typeface="Arial" pitchFamily="34" charset="0"/>
                <a:cs typeface="Arial" pitchFamily="34" charset="0"/>
              </a:rPr>
              <a:t/>
            </a:r>
            <a:br>
              <a:rPr lang="en-GB" sz="3200" dirty="0">
                <a:latin typeface="Arial" pitchFamily="34" charset="0"/>
                <a:cs typeface="Arial" pitchFamily="34" charset="0"/>
              </a:rPr>
            </a:br>
            <a:r>
              <a:rPr lang="en-GB" sz="3200" dirty="0"/>
              <a:t/>
            </a:r>
            <a:br>
              <a:rPr lang="en-GB" sz="3200" dirty="0"/>
            </a:br>
            <a:endParaRPr lang="en-GB" sz="3200" dirty="0">
              <a:latin typeface="Arial" pitchFamily="34" charset="0"/>
              <a:cs typeface="Arial" pitchFamily="34" charset="0"/>
            </a:endParaRPr>
          </a:p>
        </p:txBody>
      </p:sp>
      <p:sp>
        <p:nvSpPr>
          <p:cNvPr id="3" name="Content Placeholder 2"/>
          <p:cNvSpPr>
            <a:spLocks noGrp="1"/>
          </p:cNvSpPr>
          <p:nvPr>
            <p:ph idx="1"/>
          </p:nvPr>
        </p:nvSpPr>
        <p:spPr>
          <a:xfrm>
            <a:off x="1187624" y="1196752"/>
            <a:ext cx="7498080" cy="4800600"/>
          </a:xfrm>
        </p:spPr>
        <p:txBody>
          <a:bodyPr>
            <a:normAutofit fontScale="25000" lnSpcReduction="20000"/>
          </a:bodyPr>
          <a:lstStyle/>
          <a:p>
            <a:pPr marL="82296" indent="0">
              <a:buNone/>
            </a:pPr>
            <a:r>
              <a:rPr lang="en-GB" sz="5600" b="1" dirty="0">
                <a:latin typeface="Arial" pitchFamily="34" charset="0"/>
                <a:cs typeface="Arial" pitchFamily="34" charset="0"/>
              </a:rPr>
              <a:t>When Arthur first sees Excalibur…</a:t>
            </a:r>
            <a:endParaRPr lang="en-GB" sz="5600" dirty="0">
              <a:latin typeface="Arial" pitchFamily="34" charset="0"/>
              <a:cs typeface="Arial" pitchFamily="34" charset="0"/>
            </a:endParaRPr>
          </a:p>
          <a:p>
            <a:pPr marL="82296" indent="0">
              <a:lnSpc>
                <a:spcPct val="120000"/>
              </a:lnSpc>
              <a:buNone/>
            </a:pPr>
            <a:r>
              <a:rPr lang="en-GB" sz="7200" dirty="0" smtClean="0">
                <a:latin typeface="Arial" pitchFamily="34" charset="0"/>
                <a:cs typeface="Arial" pitchFamily="34" charset="0"/>
              </a:rPr>
              <a:t>Where </a:t>
            </a:r>
            <a:r>
              <a:rPr lang="en-GB" sz="7200" dirty="0">
                <a:latin typeface="Arial" pitchFamily="34" charset="0"/>
                <a:cs typeface="Arial" pitchFamily="34" charset="0"/>
              </a:rPr>
              <a:t>is this Excalibur?’ I asked yet again. ‘And what is it anyway? Can’t you tell me?’</a:t>
            </a:r>
          </a:p>
          <a:p>
            <a:pPr marL="82296" indent="0">
              <a:lnSpc>
                <a:spcPct val="120000"/>
              </a:lnSpc>
              <a:buNone/>
            </a:pPr>
            <a:r>
              <a:rPr lang="en-GB" sz="7200" dirty="0">
                <a:latin typeface="Arial" pitchFamily="34" charset="0"/>
                <a:cs typeface="Arial" pitchFamily="34" charset="0"/>
              </a:rPr>
              <a:t>‘Oh, be still with your questions, Arthur,’ said Merlin.  Suddenly he leaned forward and pointed.  ‘Look.’</a:t>
            </a:r>
          </a:p>
          <a:p>
            <a:pPr marL="82296" indent="0">
              <a:lnSpc>
                <a:spcPct val="120000"/>
              </a:lnSpc>
              <a:buNone/>
            </a:pPr>
            <a:r>
              <a:rPr lang="en-GB" sz="7200" dirty="0">
                <a:solidFill>
                  <a:srgbClr val="FF0000"/>
                </a:solidFill>
                <a:latin typeface="Arial" pitchFamily="34" charset="0"/>
                <a:cs typeface="Arial" pitchFamily="34" charset="0"/>
              </a:rPr>
              <a:t>I looked, but I could see nothing at first</a:t>
            </a:r>
            <a:r>
              <a:rPr lang="en-GB" sz="7200" dirty="0">
                <a:latin typeface="Arial" pitchFamily="34" charset="0"/>
                <a:cs typeface="Arial" pitchFamily="34" charset="0"/>
              </a:rPr>
              <a:t>.  But then as I looked I saw the surface of the lake shiver and break.  </a:t>
            </a:r>
            <a:r>
              <a:rPr lang="en-GB" sz="7200" dirty="0">
                <a:solidFill>
                  <a:srgbClr val="FF0000"/>
                </a:solidFill>
                <a:latin typeface="Arial" pitchFamily="34" charset="0"/>
                <a:cs typeface="Arial" pitchFamily="34" charset="0"/>
              </a:rPr>
              <a:t>And, to my amazement, up out of the lake came a shining sword, a hand holding it, and an arm in a white silk sleeve.</a:t>
            </a:r>
          </a:p>
          <a:p>
            <a:pPr marL="82296" indent="0">
              <a:lnSpc>
                <a:spcPct val="120000"/>
              </a:lnSpc>
              <a:buNone/>
            </a:pPr>
            <a:r>
              <a:rPr lang="en-GB" sz="7200" dirty="0">
                <a:latin typeface="Arial" pitchFamily="34" charset="0"/>
                <a:cs typeface="Arial" pitchFamily="34" charset="0"/>
              </a:rPr>
              <a:t>‘There,’  Merlin whispered.  ‘</a:t>
            </a:r>
            <a:r>
              <a:rPr lang="en-GB" sz="7200" dirty="0">
                <a:solidFill>
                  <a:srgbClr val="FF0000"/>
                </a:solidFill>
                <a:latin typeface="Arial" pitchFamily="34" charset="0"/>
                <a:cs typeface="Arial" pitchFamily="34" charset="0"/>
              </a:rPr>
              <a:t>You have your answer</a:t>
            </a:r>
            <a:r>
              <a:rPr lang="en-GB" sz="7200" dirty="0">
                <a:latin typeface="Arial" pitchFamily="34" charset="0"/>
                <a:cs typeface="Arial" pitchFamily="34" charset="0"/>
              </a:rPr>
              <a:t>. That is Excalibur.  It comes from the half-world of Avalon, the blade forged by elf-kind, the scabbard woven by the Lady </a:t>
            </a:r>
            <a:r>
              <a:rPr lang="en-GB" sz="7200" dirty="0" err="1">
                <a:latin typeface="Arial" pitchFamily="34" charset="0"/>
                <a:cs typeface="Arial" pitchFamily="34" charset="0"/>
              </a:rPr>
              <a:t>Nemue</a:t>
            </a:r>
            <a:r>
              <a:rPr lang="en-GB" sz="7200" dirty="0">
                <a:latin typeface="Arial" pitchFamily="34" charset="0"/>
                <a:cs typeface="Arial" pitchFamily="34" charset="0"/>
              </a:rPr>
              <a:t> herself, the Lady of the Lake, and my lady too.’    And as he spoke her name, his voice faltered.  ‘See, here she comes.’</a:t>
            </a:r>
          </a:p>
          <a:p>
            <a:pPr marL="82296" indent="0">
              <a:lnSpc>
                <a:spcPct val="120000"/>
              </a:lnSpc>
              <a:buNone/>
            </a:pPr>
            <a:r>
              <a:rPr lang="en-GB" sz="7200" dirty="0">
                <a:solidFill>
                  <a:srgbClr val="FF0000"/>
                </a:solidFill>
                <a:latin typeface="Arial" pitchFamily="34" charset="0"/>
                <a:cs typeface="Arial" pitchFamily="34" charset="0"/>
              </a:rPr>
              <a:t>And out of the mists came a figure in flowing green, walking across the water</a:t>
            </a:r>
            <a:r>
              <a:rPr lang="en-GB" sz="7200" dirty="0">
                <a:latin typeface="Arial" pitchFamily="34" charset="0"/>
                <a:cs typeface="Arial" pitchFamily="34" charset="0"/>
              </a:rPr>
              <a:t>.  Yet the water seemed undisturbed beneath her feet as if she was walking on air.  She came towards us, holding a scabbard in both her hands, and a </a:t>
            </a:r>
            <a:r>
              <a:rPr lang="en-GB" sz="7200" dirty="0" err="1">
                <a:latin typeface="Arial" pitchFamily="34" charset="0"/>
                <a:cs typeface="Arial" pitchFamily="34" charset="0"/>
              </a:rPr>
              <a:t>swordbelt</a:t>
            </a:r>
            <a:r>
              <a:rPr lang="en-GB" sz="7200" dirty="0">
                <a:latin typeface="Arial" pitchFamily="34" charset="0"/>
                <a:cs typeface="Arial" pitchFamily="34" charset="0"/>
              </a:rPr>
              <a:t> hanging from it.</a:t>
            </a:r>
          </a:p>
          <a:p>
            <a:pPr marL="82296" indent="0">
              <a:buNone/>
            </a:pPr>
            <a:r>
              <a:rPr lang="en-GB" sz="4200" dirty="0">
                <a:latin typeface="Arial" pitchFamily="34" charset="0"/>
                <a:cs typeface="Arial" pitchFamily="34" charset="0"/>
              </a:rPr>
              <a:t>                                                                  </a:t>
            </a:r>
            <a:endParaRPr lang="en-GB" dirty="0"/>
          </a:p>
        </p:txBody>
      </p:sp>
    </p:spTree>
    <p:extLst>
      <p:ext uri="{BB962C8B-B14F-4D97-AF65-F5344CB8AC3E}">
        <p14:creationId xmlns:p14="http://schemas.microsoft.com/office/powerpoint/2010/main" val="2264694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latin typeface="Arial" pitchFamily="34" charset="0"/>
                <a:cs typeface="Arial" pitchFamily="34" charset="0"/>
              </a:rPr>
              <a:t>Definitions of sentence types</a:t>
            </a:r>
            <a:endParaRPr lang="en-GB" dirty="0">
              <a:latin typeface="Arial" pitchFamily="34" charset="0"/>
              <a:cs typeface="Arial" pitchFamily="34" charset="0"/>
            </a:endParaRPr>
          </a:p>
        </p:txBody>
      </p:sp>
      <p:sp>
        <p:nvSpPr>
          <p:cNvPr id="3" name="Content Placeholder 2"/>
          <p:cNvSpPr>
            <a:spLocks noGrp="1"/>
          </p:cNvSpPr>
          <p:nvPr>
            <p:ph idx="1"/>
          </p:nvPr>
        </p:nvSpPr>
        <p:spPr>
          <a:xfrm>
            <a:off x="1043608" y="1447800"/>
            <a:ext cx="7890080" cy="4800600"/>
          </a:xfrm>
        </p:spPr>
        <p:txBody>
          <a:bodyPr>
            <a:normAutofit/>
          </a:bodyPr>
          <a:lstStyle/>
          <a:p>
            <a:pPr marL="82296" indent="0">
              <a:buNone/>
            </a:pPr>
            <a:r>
              <a:rPr lang="en-GB" sz="2000" dirty="0" smtClean="0">
                <a:latin typeface="Arial" pitchFamily="34" charset="0"/>
                <a:cs typeface="Arial" pitchFamily="34" charset="0"/>
              </a:rPr>
              <a:t>It’s all about clauses and conjunctions!</a:t>
            </a:r>
          </a:p>
          <a:p>
            <a:pPr marL="82296" indent="0">
              <a:buNone/>
            </a:pPr>
            <a:endParaRPr lang="en-GB" sz="2000" dirty="0">
              <a:latin typeface="Arial" pitchFamily="34" charset="0"/>
              <a:cs typeface="Arial" pitchFamily="34" charset="0"/>
            </a:endParaRPr>
          </a:p>
          <a:p>
            <a:pPr marL="82296" indent="0">
              <a:buNone/>
            </a:pPr>
            <a:r>
              <a:rPr lang="en-GB" sz="2000" dirty="0" smtClean="0">
                <a:latin typeface="Arial" pitchFamily="34" charset="0"/>
                <a:cs typeface="Arial" pitchFamily="34" charset="0"/>
              </a:rPr>
              <a:t>A simple sentence has one clause.</a:t>
            </a:r>
          </a:p>
          <a:p>
            <a:pPr marL="82296" indent="0">
              <a:buNone/>
            </a:pPr>
            <a:endParaRPr lang="en-GB" sz="2000" dirty="0">
              <a:latin typeface="Arial" pitchFamily="34" charset="0"/>
              <a:cs typeface="Arial" pitchFamily="34" charset="0"/>
            </a:endParaRPr>
          </a:p>
          <a:p>
            <a:pPr marL="82296" indent="0">
              <a:buNone/>
            </a:pPr>
            <a:r>
              <a:rPr lang="en-GB" sz="2000" dirty="0" smtClean="0">
                <a:latin typeface="Arial" pitchFamily="34" charset="0"/>
                <a:cs typeface="Arial" pitchFamily="34" charset="0"/>
              </a:rPr>
              <a:t>A compound sentence has more than one clause, linked by co-ordinating conjunctions.</a:t>
            </a:r>
          </a:p>
          <a:p>
            <a:pPr marL="82296" indent="0">
              <a:buNone/>
            </a:pPr>
            <a:endParaRPr lang="en-GB" sz="2000" dirty="0">
              <a:latin typeface="Arial" pitchFamily="34" charset="0"/>
              <a:cs typeface="Arial" pitchFamily="34" charset="0"/>
            </a:endParaRPr>
          </a:p>
          <a:p>
            <a:pPr marL="82296" indent="0">
              <a:buNone/>
            </a:pPr>
            <a:r>
              <a:rPr lang="en-GB" sz="2000" dirty="0" smtClean="0">
                <a:latin typeface="Arial" pitchFamily="34" charset="0"/>
                <a:cs typeface="Arial" pitchFamily="34" charset="0"/>
              </a:rPr>
              <a:t>A complex sentence has more than one clause, linked by subordinating conjunctions, relative pronouns; or containing a non-finite clause.</a:t>
            </a:r>
            <a:endParaRPr lang="en-GB" sz="2000" dirty="0">
              <a:latin typeface="Arial" pitchFamily="34" charset="0"/>
              <a:cs typeface="Arial" pitchFamily="34" charset="0"/>
            </a:endParaRPr>
          </a:p>
        </p:txBody>
      </p:sp>
    </p:spTree>
    <p:extLst>
      <p:ext uri="{BB962C8B-B14F-4D97-AF65-F5344CB8AC3E}">
        <p14:creationId xmlns:p14="http://schemas.microsoft.com/office/powerpoint/2010/main" val="3152907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a:latin typeface="Arial" pitchFamily="34" charset="0"/>
                <a:cs typeface="Arial" pitchFamily="34" charset="0"/>
              </a:rPr>
              <a:t>E</a:t>
            </a:r>
            <a:r>
              <a:rPr lang="en-GB" dirty="0" smtClean="0">
                <a:latin typeface="Arial" pitchFamily="34" charset="0"/>
                <a:cs typeface="Arial" pitchFamily="34" charset="0"/>
              </a:rPr>
              <a:t>xamples</a:t>
            </a:r>
            <a:endParaRPr lang="en-GB" dirty="0">
              <a:latin typeface="Arial" pitchFamily="34" charset="0"/>
              <a:cs typeface="Arial" pitchFamily="34" charset="0"/>
            </a:endParaRPr>
          </a:p>
        </p:txBody>
      </p:sp>
      <p:sp>
        <p:nvSpPr>
          <p:cNvPr id="3" name="Content Placeholder 2"/>
          <p:cNvSpPr>
            <a:spLocks noGrp="1"/>
          </p:cNvSpPr>
          <p:nvPr>
            <p:ph idx="1"/>
          </p:nvPr>
        </p:nvSpPr>
        <p:spPr>
          <a:xfrm>
            <a:off x="1043608" y="1412776"/>
            <a:ext cx="7890080" cy="5445224"/>
          </a:xfrm>
        </p:spPr>
        <p:txBody>
          <a:bodyPr>
            <a:normAutofit/>
          </a:bodyPr>
          <a:lstStyle/>
          <a:p>
            <a:pPr marL="82296" indent="0">
              <a:spcBef>
                <a:spcPts val="0"/>
              </a:spcBef>
              <a:spcAft>
                <a:spcPts val="300"/>
              </a:spcAft>
              <a:buNone/>
            </a:pPr>
            <a:r>
              <a:rPr lang="en-GB" sz="2000" dirty="0" smtClean="0">
                <a:latin typeface="Arial" pitchFamily="34" charset="0"/>
                <a:cs typeface="Arial" pitchFamily="34" charset="0"/>
              </a:rPr>
              <a:t>A simple sentence has one clause.</a:t>
            </a:r>
          </a:p>
          <a:p>
            <a:pPr marL="82296" indent="0">
              <a:spcBef>
                <a:spcPts val="0"/>
              </a:spcBef>
              <a:spcAft>
                <a:spcPts val="300"/>
              </a:spcAft>
              <a:buNone/>
            </a:pPr>
            <a:r>
              <a:rPr lang="en-GB" sz="2000" i="1" dirty="0" smtClean="0">
                <a:latin typeface="Arial" pitchFamily="34" charset="0"/>
                <a:cs typeface="Arial" pitchFamily="34" charset="0"/>
              </a:rPr>
              <a:t>You </a:t>
            </a:r>
            <a:r>
              <a:rPr lang="en-GB" sz="2000" b="1" i="1" dirty="0" smtClean="0">
                <a:solidFill>
                  <a:srgbClr val="FF0000"/>
                </a:solidFill>
                <a:latin typeface="Arial" pitchFamily="34" charset="0"/>
                <a:cs typeface="Arial" pitchFamily="34" charset="0"/>
              </a:rPr>
              <a:t>have</a:t>
            </a:r>
            <a:r>
              <a:rPr lang="en-GB" sz="2000" i="1" dirty="0" smtClean="0">
                <a:latin typeface="Arial" pitchFamily="34" charset="0"/>
                <a:cs typeface="Arial" pitchFamily="34" charset="0"/>
              </a:rPr>
              <a:t> your answer</a:t>
            </a:r>
            <a:r>
              <a:rPr lang="en-GB" sz="2000" i="1" dirty="0" smtClean="0">
                <a:latin typeface="Arial" pitchFamily="34" charset="0"/>
                <a:cs typeface="Arial" pitchFamily="34" charset="0"/>
              </a:rPr>
              <a:t>. </a:t>
            </a:r>
            <a:endParaRPr lang="en-GB" sz="2000" i="1" dirty="0" smtClean="0">
              <a:latin typeface="Arial" pitchFamily="34" charset="0"/>
              <a:cs typeface="Arial" pitchFamily="34" charset="0"/>
            </a:endParaRPr>
          </a:p>
          <a:p>
            <a:pPr marL="82296" indent="0">
              <a:spcBef>
                <a:spcPts val="0"/>
              </a:spcBef>
              <a:spcAft>
                <a:spcPts val="300"/>
              </a:spcAft>
              <a:buNone/>
            </a:pPr>
            <a:r>
              <a:rPr lang="en-US" sz="2000" i="1" dirty="0" smtClean="0">
                <a:latin typeface="Arial" pitchFamily="34" charset="0"/>
                <a:cs typeface="Arial" pitchFamily="34" charset="0"/>
              </a:rPr>
              <a:t>We </a:t>
            </a:r>
            <a:r>
              <a:rPr lang="en-US" sz="2000" b="1" i="1" dirty="0" smtClean="0">
                <a:solidFill>
                  <a:srgbClr val="FF0000"/>
                </a:solidFill>
                <a:latin typeface="Arial" pitchFamily="34" charset="0"/>
                <a:cs typeface="Arial" pitchFamily="34" charset="0"/>
              </a:rPr>
              <a:t>found</a:t>
            </a:r>
            <a:r>
              <a:rPr lang="en-US" sz="2000" i="1" dirty="0" smtClean="0">
                <a:latin typeface="Arial" pitchFamily="34" charset="0"/>
                <a:cs typeface="Arial" pitchFamily="34" charset="0"/>
              </a:rPr>
              <a:t> him in the garage on a Sunday afternoon</a:t>
            </a:r>
            <a:r>
              <a:rPr lang="en-US" sz="2000" i="1" dirty="0" smtClean="0">
                <a:latin typeface="Arial" pitchFamily="34" charset="0"/>
                <a:cs typeface="Arial" pitchFamily="34" charset="0"/>
              </a:rPr>
              <a:t>.</a:t>
            </a:r>
            <a:endParaRPr lang="en-GB" sz="2000" i="1" dirty="0">
              <a:latin typeface="Arial" pitchFamily="34" charset="0"/>
              <a:cs typeface="Arial" pitchFamily="34" charset="0"/>
            </a:endParaRPr>
          </a:p>
          <a:p>
            <a:pPr marL="82296" indent="0">
              <a:spcBef>
                <a:spcPts val="0"/>
              </a:spcBef>
              <a:spcAft>
                <a:spcPts val="300"/>
              </a:spcAft>
              <a:buNone/>
            </a:pPr>
            <a:endParaRPr lang="en-GB" sz="2000" i="1" dirty="0" smtClean="0">
              <a:latin typeface="Arial" pitchFamily="34" charset="0"/>
              <a:cs typeface="Arial" pitchFamily="34" charset="0"/>
            </a:endParaRPr>
          </a:p>
          <a:p>
            <a:pPr marL="82296" indent="0">
              <a:spcBef>
                <a:spcPts val="0"/>
              </a:spcBef>
              <a:spcAft>
                <a:spcPts val="300"/>
              </a:spcAft>
              <a:buNone/>
            </a:pPr>
            <a:r>
              <a:rPr lang="en-GB" sz="2000" dirty="0" smtClean="0">
                <a:latin typeface="Arial" pitchFamily="34" charset="0"/>
                <a:cs typeface="Arial" pitchFamily="34" charset="0"/>
              </a:rPr>
              <a:t>A compound sentence has more than one clause, linked by co-ordinating conjunctions</a:t>
            </a:r>
            <a:r>
              <a:rPr lang="en-GB" sz="2000" dirty="0" smtClean="0">
                <a:latin typeface="Arial" pitchFamily="34" charset="0"/>
                <a:cs typeface="Arial" pitchFamily="34" charset="0"/>
              </a:rPr>
              <a:t>.</a:t>
            </a:r>
          </a:p>
          <a:p>
            <a:pPr marL="82296" indent="0">
              <a:spcBef>
                <a:spcPts val="0"/>
              </a:spcBef>
              <a:spcAft>
                <a:spcPts val="300"/>
              </a:spcAft>
              <a:buNone/>
            </a:pPr>
            <a:r>
              <a:rPr lang="en-GB" sz="2000" i="1" dirty="0" smtClean="0">
                <a:latin typeface="Arial" pitchFamily="34" charset="0"/>
                <a:cs typeface="Arial" pitchFamily="34" charset="0"/>
              </a:rPr>
              <a:t>Suddenly </a:t>
            </a:r>
            <a:r>
              <a:rPr lang="en-GB" sz="2000" i="1" dirty="0">
                <a:latin typeface="Arial" pitchFamily="34" charset="0"/>
                <a:cs typeface="Arial" pitchFamily="34" charset="0"/>
              </a:rPr>
              <a:t>he </a:t>
            </a:r>
            <a:r>
              <a:rPr lang="en-GB" sz="2000" b="1" i="1" dirty="0">
                <a:solidFill>
                  <a:srgbClr val="FF0000"/>
                </a:solidFill>
                <a:latin typeface="Arial" pitchFamily="34" charset="0"/>
                <a:cs typeface="Arial" pitchFamily="34" charset="0"/>
              </a:rPr>
              <a:t>leaned</a:t>
            </a:r>
            <a:r>
              <a:rPr lang="en-GB" sz="2000" i="1" dirty="0">
                <a:latin typeface="Arial" pitchFamily="34" charset="0"/>
                <a:cs typeface="Arial" pitchFamily="34" charset="0"/>
              </a:rPr>
              <a:t> forward </a:t>
            </a:r>
            <a:r>
              <a:rPr lang="en-GB" sz="2000" b="1" i="1" dirty="0">
                <a:solidFill>
                  <a:srgbClr val="00B050"/>
                </a:solidFill>
                <a:latin typeface="Arial" pitchFamily="34" charset="0"/>
                <a:cs typeface="Arial" pitchFamily="34" charset="0"/>
              </a:rPr>
              <a:t>and</a:t>
            </a:r>
            <a:r>
              <a:rPr lang="en-GB" sz="2000" i="1" dirty="0">
                <a:latin typeface="Arial" pitchFamily="34" charset="0"/>
                <a:cs typeface="Arial" pitchFamily="34" charset="0"/>
              </a:rPr>
              <a:t> </a:t>
            </a:r>
            <a:r>
              <a:rPr lang="en-GB" sz="2000" b="1" i="1" dirty="0">
                <a:solidFill>
                  <a:srgbClr val="FF0000"/>
                </a:solidFill>
                <a:latin typeface="Arial" pitchFamily="34" charset="0"/>
                <a:cs typeface="Arial" pitchFamily="34" charset="0"/>
              </a:rPr>
              <a:t>pointed. </a:t>
            </a:r>
            <a:endParaRPr lang="en-GB" sz="2000" b="1" i="1" dirty="0" smtClean="0">
              <a:solidFill>
                <a:srgbClr val="FF0000"/>
              </a:solidFill>
              <a:latin typeface="Arial" pitchFamily="34" charset="0"/>
              <a:cs typeface="Arial" pitchFamily="34" charset="0"/>
            </a:endParaRPr>
          </a:p>
          <a:p>
            <a:pPr marL="82296" indent="0">
              <a:spcBef>
                <a:spcPts val="0"/>
              </a:spcBef>
              <a:spcAft>
                <a:spcPts val="300"/>
              </a:spcAft>
              <a:buNone/>
            </a:pPr>
            <a:r>
              <a:rPr lang="en-GB" sz="2000" i="1" dirty="0">
                <a:latin typeface="Arial" pitchFamily="34" charset="0"/>
                <a:cs typeface="Arial" pitchFamily="34" charset="0"/>
              </a:rPr>
              <a:t>I </a:t>
            </a:r>
            <a:r>
              <a:rPr lang="en-GB" sz="2000" b="1" i="1" dirty="0">
                <a:solidFill>
                  <a:srgbClr val="FF0000"/>
                </a:solidFill>
                <a:latin typeface="Arial" pitchFamily="34" charset="0"/>
                <a:cs typeface="Arial" pitchFamily="34" charset="0"/>
              </a:rPr>
              <a:t>looked</a:t>
            </a:r>
            <a:r>
              <a:rPr lang="en-GB" sz="2000" i="1" dirty="0">
                <a:latin typeface="Arial" pitchFamily="34" charset="0"/>
                <a:cs typeface="Arial" pitchFamily="34" charset="0"/>
              </a:rPr>
              <a:t>, </a:t>
            </a:r>
            <a:r>
              <a:rPr lang="en-GB" sz="2000" b="1" i="1" dirty="0">
                <a:solidFill>
                  <a:srgbClr val="00B050"/>
                </a:solidFill>
                <a:latin typeface="Arial" pitchFamily="34" charset="0"/>
                <a:cs typeface="Arial" pitchFamily="34" charset="0"/>
              </a:rPr>
              <a:t>but</a:t>
            </a:r>
            <a:r>
              <a:rPr lang="en-GB" sz="2000" i="1" dirty="0">
                <a:latin typeface="Arial" pitchFamily="34" charset="0"/>
                <a:cs typeface="Arial" pitchFamily="34" charset="0"/>
              </a:rPr>
              <a:t> I </a:t>
            </a:r>
            <a:r>
              <a:rPr lang="en-GB" sz="2000" b="1" i="1" dirty="0">
                <a:solidFill>
                  <a:srgbClr val="FF0000"/>
                </a:solidFill>
                <a:latin typeface="Arial" pitchFamily="34" charset="0"/>
                <a:cs typeface="Arial" pitchFamily="34" charset="0"/>
              </a:rPr>
              <a:t>could see </a:t>
            </a:r>
            <a:r>
              <a:rPr lang="en-GB" sz="2000" i="1" dirty="0">
                <a:latin typeface="Arial" pitchFamily="34" charset="0"/>
                <a:cs typeface="Arial" pitchFamily="34" charset="0"/>
              </a:rPr>
              <a:t>nothing at first. </a:t>
            </a:r>
            <a:endParaRPr lang="en-GB" sz="2000" i="1" dirty="0" smtClean="0">
              <a:latin typeface="Arial" pitchFamily="34" charset="0"/>
              <a:cs typeface="Arial" pitchFamily="34" charset="0"/>
            </a:endParaRPr>
          </a:p>
          <a:p>
            <a:pPr marL="82296" indent="0">
              <a:spcBef>
                <a:spcPts val="0"/>
              </a:spcBef>
              <a:spcAft>
                <a:spcPts val="300"/>
              </a:spcAft>
              <a:buNone/>
            </a:pPr>
            <a:r>
              <a:rPr lang="en-US" sz="2000" i="1" dirty="0">
                <a:latin typeface="Arial" panose="020B0604020202020204" pitchFamily="34" charset="0"/>
                <a:cs typeface="Arial" panose="020B0604020202020204" pitchFamily="34" charset="0"/>
              </a:rPr>
              <a:t>Stone </a:t>
            </a:r>
            <a:r>
              <a:rPr lang="en-US" sz="2000" b="1" i="1" dirty="0">
                <a:solidFill>
                  <a:srgbClr val="FF0000"/>
                </a:solidFill>
                <a:latin typeface="Arial" panose="020B0604020202020204" pitchFamily="34" charset="0"/>
                <a:cs typeface="Arial" panose="020B0604020202020204" pitchFamily="34" charset="0"/>
              </a:rPr>
              <a:t>led</a:t>
            </a:r>
            <a:r>
              <a:rPr lang="en-US" sz="2000" i="1" dirty="0">
                <a:latin typeface="Arial" panose="020B0604020202020204" pitchFamily="34" charset="0"/>
                <a:cs typeface="Arial" panose="020B0604020202020204" pitchFamily="34" charset="0"/>
              </a:rPr>
              <a:t> us down the garden, </a:t>
            </a:r>
            <a:r>
              <a:rPr lang="en-US" sz="2000" b="1" i="1" dirty="0">
                <a:solidFill>
                  <a:srgbClr val="FF0000"/>
                </a:solidFill>
                <a:latin typeface="Arial" panose="020B0604020202020204" pitchFamily="34" charset="0"/>
                <a:cs typeface="Arial" panose="020B0604020202020204" pitchFamily="34" charset="0"/>
              </a:rPr>
              <a:t>tugged</a:t>
            </a:r>
            <a:r>
              <a:rPr lang="en-US" sz="2000" i="1" dirty="0">
                <a:latin typeface="Arial" panose="020B0604020202020204" pitchFamily="34" charset="0"/>
                <a:cs typeface="Arial" panose="020B0604020202020204" pitchFamily="34" charset="0"/>
              </a:rPr>
              <a:t> the door open and </a:t>
            </a:r>
            <a:r>
              <a:rPr lang="en-US" sz="2000" b="1" i="1" dirty="0">
                <a:solidFill>
                  <a:srgbClr val="FF0000"/>
                </a:solidFill>
                <a:latin typeface="Arial" panose="020B0604020202020204" pitchFamily="34" charset="0"/>
                <a:cs typeface="Arial" panose="020B0604020202020204" pitchFamily="34" charset="0"/>
              </a:rPr>
              <a:t>shone </a:t>
            </a:r>
            <a:r>
              <a:rPr lang="en-US" sz="2000" i="1" dirty="0">
                <a:latin typeface="Arial" panose="020B0604020202020204" pitchFamily="34" charset="0"/>
                <a:cs typeface="Arial" panose="020B0604020202020204" pitchFamily="34" charset="0"/>
              </a:rPr>
              <a:t>his little torch into the gloom</a:t>
            </a:r>
            <a:r>
              <a:rPr lang="en-US" sz="2000" i="1" dirty="0" smtClean="0">
                <a:latin typeface="Arial" panose="020B0604020202020204" pitchFamily="34" charset="0"/>
                <a:cs typeface="Arial" panose="020B0604020202020204" pitchFamily="34" charset="0"/>
              </a:rPr>
              <a:t>.</a:t>
            </a:r>
          </a:p>
          <a:p>
            <a:pPr marL="82296" indent="0">
              <a:spcBef>
                <a:spcPts val="0"/>
              </a:spcBef>
              <a:spcAft>
                <a:spcPts val="300"/>
              </a:spcAft>
              <a:buNone/>
            </a:pPr>
            <a:endParaRPr lang="en-US" sz="2000" i="1" dirty="0">
              <a:latin typeface="Arial" panose="020B0604020202020204" pitchFamily="34" charset="0"/>
              <a:cs typeface="Arial" panose="020B0604020202020204" pitchFamily="34" charset="0"/>
            </a:endParaRPr>
          </a:p>
          <a:p>
            <a:pPr marL="82296" indent="0">
              <a:spcBef>
                <a:spcPts val="0"/>
              </a:spcBef>
              <a:spcAft>
                <a:spcPts val="300"/>
              </a:spcAft>
              <a:buNone/>
            </a:pPr>
            <a:endParaRPr lang="en-GB" sz="2000" b="1" i="1" dirty="0" smtClean="0">
              <a:solidFill>
                <a:srgbClr val="FF0000"/>
              </a:solidFill>
              <a:latin typeface="Arial" pitchFamily="34" charset="0"/>
              <a:cs typeface="Arial" pitchFamily="34" charset="0"/>
            </a:endParaRPr>
          </a:p>
          <a:p>
            <a:pPr marL="82296" indent="0">
              <a:spcBef>
                <a:spcPts val="0"/>
              </a:spcBef>
              <a:spcAft>
                <a:spcPts val="300"/>
              </a:spcAft>
              <a:buNone/>
            </a:pPr>
            <a:endParaRPr lang="en-GB" sz="2000" i="1" dirty="0"/>
          </a:p>
        </p:txBody>
      </p:sp>
    </p:spTree>
    <p:extLst>
      <p:ext uri="{BB962C8B-B14F-4D97-AF65-F5344CB8AC3E}">
        <p14:creationId xmlns:p14="http://schemas.microsoft.com/office/powerpoint/2010/main" val="1163026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a:latin typeface="Arial" pitchFamily="34" charset="0"/>
                <a:cs typeface="Arial" pitchFamily="34" charset="0"/>
              </a:rPr>
              <a:t>E</a:t>
            </a:r>
            <a:r>
              <a:rPr lang="en-GB" dirty="0" smtClean="0">
                <a:latin typeface="Arial" pitchFamily="34" charset="0"/>
                <a:cs typeface="Arial" pitchFamily="34" charset="0"/>
              </a:rPr>
              <a:t>xamples</a:t>
            </a:r>
            <a:endParaRPr lang="en-GB" dirty="0">
              <a:latin typeface="Arial" pitchFamily="34" charset="0"/>
              <a:cs typeface="Arial" pitchFamily="34" charset="0"/>
            </a:endParaRPr>
          </a:p>
        </p:txBody>
      </p:sp>
      <p:sp>
        <p:nvSpPr>
          <p:cNvPr id="3" name="Content Placeholder 2"/>
          <p:cNvSpPr>
            <a:spLocks noGrp="1"/>
          </p:cNvSpPr>
          <p:nvPr>
            <p:ph idx="1"/>
          </p:nvPr>
        </p:nvSpPr>
        <p:spPr>
          <a:xfrm>
            <a:off x="1043608" y="1412776"/>
            <a:ext cx="7890080" cy="5445224"/>
          </a:xfrm>
        </p:spPr>
        <p:txBody>
          <a:bodyPr>
            <a:normAutofit/>
          </a:bodyPr>
          <a:lstStyle/>
          <a:p>
            <a:pPr marL="82296" indent="0">
              <a:spcBef>
                <a:spcPts val="0"/>
              </a:spcBef>
              <a:spcAft>
                <a:spcPts val="300"/>
              </a:spcAft>
              <a:buNone/>
            </a:pPr>
            <a:r>
              <a:rPr lang="en-GB" sz="2000" dirty="0" smtClean="0">
                <a:latin typeface="Arial" pitchFamily="34" charset="0"/>
                <a:cs typeface="Arial" pitchFamily="34" charset="0"/>
              </a:rPr>
              <a:t>A </a:t>
            </a:r>
            <a:r>
              <a:rPr lang="en-GB" sz="2000" dirty="0" smtClean="0">
                <a:latin typeface="Arial" pitchFamily="34" charset="0"/>
                <a:cs typeface="Arial" pitchFamily="34" charset="0"/>
              </a:rPr>
              <a:t>complex sentence has more than one clause, linked by subordinating conjunctions, relative pronouns; or containing a non-finite clause.</a:t>
            </a:r>
          </a:p>
          <a:p>
            <a:pPr marL="82296" indent="0">
              <a:spcBef>
                <a:spcPts val="0"/>
              </a:spcBef>
              <a:spcAft>
                <a:spcPts val="300"/>
              </a:spcAft>
              <a:buNone/>
            </a:pPr>
            <a:endParaRPr lang="en-GB" sz="2000" i="1" dirty="0" smtClean="0">
              <a:latin typeface="Arial" pitchFamily="34" charset="0"/>
              <a:cs typeface="Arial" pitchFamily="34" charset="0"/>
            </a:endParaRPr>
          </a:p>
          <a:p>
            <a:pPr marL="82296" indent="0">
              <a:spcBef>
                <a:spcPts val="0"/>
              </a:spcBef>
              <a:spcAft>
                <a:spcPts val="300"/>
              </a:spcAft>
              <a:buNone/>
            </a:pPr>
            <a:r>
              <a:rPr lang="en-GB" sz="2000" i="1" dirty="0" smtClean="0">
                <a:latin typeface="Arial" pitchFamily="34" charset="0"/>
                <a:cs typeface="Arial" pitchFamily="34" charset="0"/>
              </a:rPr>
              <a:t>Yet </a:t>
            </a:r>
            <a:r>
              <a:rPr lang="en-GB" sz="2000" i="1" dirty="0">
                <a:latin typeface="Arial" pitchFamily="34" charset="0"/>
                <a:cs typeface="Arial" pitchFamily="34" charset="0"/>
              </a:rPr>
              <a:t>the water </a:t>
            </a:r>
            <a:r>
              <a:rPr lang="en-GB" sz="2000" b="1" i="1" dirty="0">
                <a:solidFill>
                  <a:srgbClr val="FF0000"/>
                </a:solidFill>
                <a:latin typeface="Arial" pitchFamily="34" charset="0"/>
                <a:cs typeface="Arial" pitchFamily="34" charset="0"/>
              </a:rPr>
              <a:t>seemed</a:t>
            </a:r>
            <a:r>
              <a:rPr lang="en-GB" sz="2000" i="1" dirty="0">
                <a:latin typeface="Arial" pitchFamily="34" charset="0"/>
                <a:cs typeface="Arial" pitchFamily="34" charset="0"/>
              </a:rPr>
              <a:t> undisturbed beneath her feet </a:t>
            </a:r>
            <a:r>
              <a:rPr lang="en-GB" sz="2000" b="1" i="1" dirty="0">
                <a:solidFill>
                  <a:srgbClr val="00B050"/>
                </a:solidFill>
                <a:latin typeface="Arial" pitchFamily="34" charset="0"/>
                <a:cs typeface="Arial" pitchFamily="34" charset="0"/>
              </a:rPr>
              <a:t>as if </a:t>
            </a:r>
            <a:r>
              <a:rPr lang="en-GB" sz="2000" i="1" dirty="0">
                <a:latin typeface="Arial" pitchFamily="34" charset="0"/>
                <a:cs typeface="Arial" pitchFamily="34" charset="0"/>
              </a:rPr>
              <a:t>she </a:t>
            </a:r>
            <a:r>
              <a:rPr lang="en-GB" sz="2000" b="1" i="1" dirty="0">
                <a:solidFill>
                  <a:srgbClr val="FF0000"/>
                </a:solidFill>
                <a:latin typeface="Arial" pitchFamily="34" charset="0"/>
                <a:cs typeface="Arial" pitchFamily="34" charset="0"/>
              </a:rPr>
              <a:t>was walking </a:t>
            </a:r>
            <a:r>
              <a:rPr lang="en-GB" sz="2000" i="1" dirty="0">
                <a:latin typeface="Arial" pitchFamily="34" charset="0"/>
                <a:cs typeface="Arial" pitchFamily="34" charset="0"/>
              </a:rPr>
              <a:t>on air. </a:t>
            </a:r>
            <a:r>
              <a:rPr lang="en-GB" sz="2000" i="1" dirty="0" smtClean="0">
                <a:latin typeface="Arial" pitchFamily="34" charset="0"/>
                <a:cs typeface="Arial" pitchFamily="34" charset="0"/>
              </a:rPr>
              <a:t> </a:t>
            </a:r>
            <a:r>
              <a:rPr lang="en-GB" sz="2000" i="1" dirty="0" smtClean="0">
                <a:solidFill>
                  <a:srgbClr val="7030A0"/>
                </a:solidFill>
                <a:latin typeface="Arial" pitchFamily="34" charset="0"/>
                <a:cs typeface="Arial" pitchFamily="34" charset="0"/>
              </a:rPr>
              <a:t>[as if = subordinating conjunction]</a:t>
            </a:r>
          </a:p>
          <a:p>
            <a:pPr marL="82296" indent="0">
              <a:spcBef>
                <a:spcPts val="0"/>
              </a:spcBef>
              <a:spcAft>
                <a:spcPts val="300"/>
              </a:spcAft>
              <a:buNone/>
            </a:pPr>
            <a:endParaRPr lang="en-GB" sz="2000" i="1" dirty="0" smtClean="0">
              <a:latin typeface="Arial" pitchFamily="34" charset="0"/>
              <a:cs typeface="Arial" pitchFamily="34" charset="0"/>
            </a:endParaRPr>
          </a:p>
          <a:p>
            <a:pPr marL="82296" indent="0">
              <a:spcBef>
                <a:spcPts val="0"/>
              </a:spcBef>
              <a:spcAft>
                <a:spcPts val="300"/>
              </a:spcAft>
              <a:buNone/>
            </a:pPr>
            <a:r>
              <a:rPr lang="en-GB" sz="2000" i="1" dirty="0" smtClean="0">
                <a:latin typeface="Arial" pitchFamily="34" charset="0"/>
                <a:cs typeface="Arial" pitchFamily="34" charset="0"/>
              </a:rPr>
              <a:t>The </a:t>
            </a:r>
            <a:r>
              <a:rPr lang="en-GB" sz="2000" i="1" dirty="0">
                <a:latin typeface="Arial" pitchFamily="34" charset="0"/>
                <a:cs typeface="Arial" pitchFamily="34" charset="0"/>
              </a:rPr>
              <a:t>man </a:t>
            </a:r>
            <a:r>
              <a:rPr lang="en-GB" sz="2000" b="1" i="1" dirty="0">
                <a:solidFill>
                  <a:srgbClr val="FF0000"/>
                </a:solidFill>
                <a:latin typeface="Arial" pitchFamily="34" charset="0"/>
                <a:cs typeface="Arial" pitchFamily="34" charset="0"/>
              </a:rPr>
              <a:t>swept </a:t>
            </a:r>
            <a:r>
              <a:rPr lang="en-GB" sz="2000" i="1" dirty="0">
                <a:latin typeface="Arial" pitchFamily="34" charset="0"/>
                <a:cs typeface="Arial" pitchFamily="34" charset="0"/>
              </a:rPr>
              <a:t>the hall with terrible eyes, wolfish eyes </a:t>
            </a:r>
            <a:r>
              <a:rPr lang="en-GB" sz="2000" b="1" i="1" dirty="0">
                <a:solidFill>
                  <a:srgbClr val="00B050"/>
                </a:solidFill>
                <a:latin typeface="Arial" pitchFamily="34" charset="0"/>
                <a:cs typeface="Arial" pitchFamily="34" charset="0"/>
              </a:rPr>
              <a:t>that</a:t>
            </a:r>
            <a:r>
              <a:rPr lang="en-GB" sz="2000" i="1" dirty="0">
                <a:latin typeface="Arial" pitchFamily="34" charset="0"/>
                <a:cs typeface="Arial" pitchFamily="34" charset="0"/>
              </a:rPr>
              <a:t> </a:t>
            </a:r>
            <a:r>
              <a:rPr lang="en-GB" sz="2000" b="1" dirty="0">
                <a:solidFill>
                  <a:srgbClr val="FF0000"/>
                </a:solidFill>
                <a:latin typeface="Arial" pitchFamily="34" charset="0"/>
                <a:cs typeface="Arial" pitchFamily="34" charset="0"/>
              </a:rPr>
              <a:t>froze</a:t>
            </a:r>
            <a:r>
              <a:rPr lang="en-GB" sz="2000" i="1" dirty="0">
                <a:latin typeface="Arial" pitchFamily="34" charset="0"/>
                <a:cs typeface="Arial" pitchFamily="34" charset="0"/>
              </a:rPr>
              <a:t> the courage in a man’s </a:t>
            </a:r>
            <a:r>
              <a:rPr lang="en-GB" sz="2000" i="1" dirty="0" smtClean="0">
                <a:latin typeface="Arial" pitchFamily="34" charset="0"/>
                <a:cs typeface="Arial" pitchFamily="34" charset="0"/>
              </a:rPr>
              <a:t>veins</a:t>
            </a:r>
            <a:r>
              <a:rPr lang="en-GB" sz="2000" i="1" dirty="0" smtClean="0">
                <a:solidFill>
                  <a:srgbClr val="7030A0"/>
                </a:solidFill>
                <a:latin typeface="Arial" pitchFamily="34" charset="0"/>
                <a:cs typeface="Arial" pitchFamily="34" charset="0"/>
              </a:rPr>
              <a:t>.[that = relative pronoun</a:t>
            </a:r>
            <a:r>
              <a:rPr lang="en-GB" sz="2000" i="1" dirty="0" smtClean="0">
                <a:solidFill>
                  <a:srgbClr val="7030A0"/>
                </a:solidFill>
                <a:latin typeface="Arial" pitchFamily="34" charset="0"/>
                <a:cs typeface="Arial" pitchFamily="34" charset="0"/>
              </a:rPr>
              <a:t>]</a:t>
            </a:r>
          </a:p>
          <a:p>
            <a:pPr marL="82296" indent="0">
              <a:spcBef>
                <a:spcPts val="0"/>
              </a:spcBef>
              <a:spcAft>
                <a:spcPts val="300"/>
              </a:spcAft>
              <a:buNone/>
            </a:pPr>
            <a:endParaRPr lang="en-GB" sz="2000" i="1" dirty="0" smtClean="0">
              <a:solidFill>
                <a:srgbClr val="7030A0"/>
              </a:solidFill>
              <a:latin typeface="Arial" pitchFamily="34" charset="0"/>
              <a:cs typeface="Arial" pitchFamily="34" charset="0"/>
            </a:endParaRPr>
          </a:p>
          <a:p>
            <a:pPr marL="82296" indent="0">
              <a:spcBef>
                <a:spcPts val="0"/>
              </a:spcBef>
              <a:spcAft>
                <a:spcPts val="300"/>
              </a:spcAft>
              <a:buNone/>
            </a:pPr>
            <a:r>
              <a:rPr lang="en-US" sz="2000" i="1" dirty="0">
                <a:latin typeface="Arial" panose="020B0604020202020204" pitchFamily="34" charset="0"/>
                <a:cs typeface="Arial" panose="020B0604020202020204" pitchFamily="34" charset="0"/>
              </a:rPr>
              <a:t>He </a:t>
            </a:r>
            <a:r>
              <a:rPr lang="en-US" sz="2000" b="1" i="1" dirty="0">
                <a:solidFill>
                  <a:srgbClr val="FF0000"/>
                </a:solidFill>
                <a:latin typeface="Arial" panose="020B0604020202020204" pitchFamily="34" charset="0"/>
                <a:cs typeface="Arial" panose="020B0604020202020204" pitchFamily="34" charset="0"/>
              </a:rPr>
              <a:t>was</a:t>
            </a:r>
            <a:r>
              <a:rPr lang="en-US" sz="2000" i="1" dirty="0">
                <a:latin typeface="Arial" panose="020B0604020202020204" pitchFamily="34" charset="0"/>
                <a:cs typeface="Arial" panose="020B0604020202020204" pitchFamily="34" charset="0"/>
              </a:rPr>
              <a:t> filthy and pale and dried out and I </a:t>
            </a:r>
            <a:r>
              <a:rPr lang="en-US" sz="2000" b="1" i="1" dirty="0">
                <a:solidFill>
                  <a:srgbClr val="FF0000"/>
                </a:solidFill>
                <a:latin typeface="Arial" panose="020B0604020202020204" pitchFamily="34" charset="0"/>
                <a:cs typeface="Arial" panose="020B0604020202020204" pitchFamily="34" charset="0"/>
              </a:rPr>
              <a:t>thought </a:t>
            </a:r>
            <a:r>
              <a:rPr lang="en-GB" sz="2000" b="1" i="1" dirty="0" smtClean="0">
                <a:solidFill>
                  <a:srgbClr val="00B050"/>
                </a:solidFill>
                <a:latin typeface="Arial" pitchFamily="34" charset="0"/>
                <a:cs typeface="Arial" pitchFamily="34" charset="0"/>
              </a:rPr>
              <a:t>[that] </a:t>
            </a:r>
            <a:r>
              <a:rPr lang="en-US" sz="2000" i="1" dirty="0" smtClean="0">
                <a:latin typeface="Arial" panose="020B0604020202020204" pitchFamily="34" charset="0"/>
                <a:cs typeface="Arial" panose="020B0604020202020204" pitchFamily="34" charset="0"/>
              </a:rPr>
              <a:t>he </a:t>
            </a:r>
            <a:r>
              <a:rPr lang="en-US" sz="2000" b="1" i="1" dirty="0">
                <a:solidFill>
                  <a:srgbClr val="FF0000"/>
                </a:solidFill>
                <a:latin typeface="Arial" panose="020B0604020202020204" pitchFamily="34" charset="0"/>
                <a:cs typeface="Arial" panose="020B0604020202020204" pitchFamily="34" charset="0"/>
              </a:rPr>
              <a:t>was </a:t>
            </a:r>
            <a:r>
              <a:rPr lang="en-US" sz="2000" i="1" dirty="0">
                <a:latin typeface="Arial" panose="020B0604020202020204" pitchFamily="34" charset="0"/>
                <a:cs typeface="Arial" panose="020B0604020202020204" pitchFamily="34" charset="0"/>
              </a:rPr>
              <a:t>dead</a:t>
            </a:r>
            <a:r>
              <a:rPr lang="en-US" sz="2000" i="1" dirty="0" smtClean="0">
                <a:latin typeface="Arial" panose="020B0604020202020204" pitchFamily="34" charset="0"/>
                <a:cs typeface="Arial" panose="020B0604020202020204" pitchFamily="34" charset="0"/>
              </a:rPr>
              <a:t>.</a:t>
            </a:r>
            <a:r>
              <a:rPr lang="en-GB" sz="2000" i="1" dirty="0" smtClean="0">
                <a:solidFill>
                  <a:srgbClr val="7030A0"/>
                </a:solidFill>
                <a:latin typeface="Arial" pitchFamily="34" charset="0"/>
                <a:cs typeface="Arial" pitchFamily="34" charset="0"/>
              </a:rPr>
              <a:t>[</a:t>
            </a:r>
            <a:r>
              <a:rPr lang="en-GB" sz="2000" i="1" dirty="0">
                <a:solidFill>
                  <a:srgbClr val="7030A0"/>
                </a:solidFill>
                <a:latin typeface="Arial" pitchFamily="34" charset="0"/>
                <a:cs typeface="Arial" pitchFamily="34" charset="0"/>
              </a:rPr>
              <a:t>that = relative pronoun</a:t>
            </a:r>
            <a:r>
              <a:rPr lang="en-GB" sz="2000" i="1" dirty="0" smtClean="0">
                <a:solidFill>
                  <a:srgbClr val="7030A0"/>
                </a:solidFill>
                <a:latin typeface="Arial" pitchFamily="34" charset="0"/>
                <a:cs typeface="Arial" pitchFamily="34" charset="0"/>
              </a:rPr>
              <a:t>] </a:t>
            </a:r>
            <a:r>
              <a:rPr lang="en-GB" sz="2000" dirty="0" smtClean="0">
                <a:latin typeface="Arial" pitchFamily="34" charset="0"/>
                <a:cs typeface="Arial" pitchFamily="34" charset="0"/>
              </a:rPr>
              <a:t>A tricky example (although a common construction) because ‘that’ is omitted. </a:t>
            </a:r>
          </a:p>
          <a:p>
            <a:pPr marL="82296" indent="0">
              <a:spcBef>
                <a:spcPts val="0"/>
              </a:spcBef>
              <a:spcAft>
                <a:spcPts val="300"/>
              </a:spcAft>
              <a:buNone/>
            </a:pPr>
            <a:endParaRPr lang="en-GB" sz="2000" i="1" dirty="0" smtClean="0">
              <a:latin typeface="Arial" pitchFamily="34" charset="0"/>
              <a:cs typeface="Arial" pitchFamily="34" charset="0"/>
            </a:endParaRPr>
          </a:p>
          <a:p>
            <a:pPr marL="82296" indent="0">
              <a:spcBef>
                <a:spcPts val="0"/>
              </a:spcBef>
              <a:spcAft>
                <a:spcPts val="300"/>
              </a:spcAft>
              <a:buNone/>
            </a:pPr>
            <a:r>
              <a:rPr lang="en-GB" sz="2000" i="1" dirty="0">
                <a:latin typeface="Arial" pitchFamily="34" charset="0"/>
                <a:cs typeface="Arial" pitchFamily="34" charset="0"/>
              </a:rPr>
              <a:t>And out of the mists </a:t>
            </a:r>
            <a:r>
              <a:rPr lang="en-GB" sz="2000" b="1" i="1" dirty="0">
                <a:solidFill>
                  <a:srgbClr val="FF0000"/>
                </a:solidFill>
                <a:latin typeface="Arial" pitchFamily="34" charset="0"/>
                <a:cs typeface="Arial" pitchFamily="34" charset="0"/>
              </a:rPr>
              <a:t>came</a:t>
            </a:r>
            <a:r>
              <a:rPr lang="en-GB" sz="2000" i="1" dirty="0">
                <a:latin typeface="Arial" pitchFamily="34" charset="0"/>
                <a:cs typeface="Arial" pitchFamily="34" charset="0"/>
              </a:rPr>
              <a:t> a figure in flowing green</a:t>
            </a:r>
            <a:r>
              <a:rPr lang="en-GB" sz="2000" i="1" dirty="0">
                <a:solidFill>
                  <a:srgbClr val="FF0000"/>
                </a:solidFill>
                <a:latin typeface="Arial" pitchFamily="34" charset="0"/>
                <a:cs typeface="Arial" pitchFamily="34" charset="0"/>
              </a:rPr>
              <a:t>, </a:t>
            </a:r>
            <a:r>
              <a:rPr lang="en-GB" sz="2000" b="1" i="1" dirty="0">
                <a:solidFill>
                  <a:srgbClr val="FF0000"/>
                </a:solidFill>
                <a:latin typeface="Arial" pitchFamily="34" charset="0"/>
                <a:cs typeface="Arial" pitchFamily="34" charset="0"/>
              </a:rPr>
              <a:t>walking</a:t>
            </a:r>
            <a:r>
              <a:rPr lang="en-GB" sz="2000" i="1" dirty="0">
                <a:solidFill>
                  <a:srgbClr val="FF0000"/>
                </a:solidFill>
                <a:latin typeface="Arial" pitchFamily="34" charset="0"/>
                <a:cs typeface="Arial" pitchFamily="34" charset="0"/>
              </a:rPr>
              <a:t> </a:t>
            </a:r>
            <a:r>
              <a:rPr lang="en-GB" sz="2000" i="1" dirty="0">
                <a:latin typeface="Arial" pitchFamily="34" charset="0"/>
                <a:cs typeface="Arial" pitchFamily="34" charset="0"/>
              </a:rPr>
              <a:t>across the </a:t>
            </a:r>
            <a:r>
              <a:rPr lang="en-GB" sz="2000" i="1" dirty="0" smtClean="0">
                <a:latin typeface="Arial" pitchFamily="34" charset="0"/>
                <a:cs typeface="Arial" pitchFamily="34" charset="0"/>
              </a:rPr>
              <a:t>water</a:t>
            </a:r>
            <a:r>
              <a:rPr lang="en-GB" sz="2000" i="1" dirty="0" smtClean="0">
                <a:solidFill>
                  <a:srgbClr val="FF0000"/>
                </a:solidFill>
                <a:latin typeface="Arial" pitchFamily="34" charset="0"/>
                <a:cs typeface="Arial" pitchFamily="34" charset="0"/>
              </a:rPr>
              <a:t> </a:t>
            </a:r>
            <a:r>
              <a:rPr lang="en-GB" sz="2000" i="1" dirty="0" smtClean="0">
                <a:solidFill>
                  <a:srgbClr val="7030A0"/>
                </a:solidFill>
                <a:latin typeface="Arial" pitchFamily="34" charset="0"/>
                <a:cs typeface="Arial" pitchFamily="34" charset="0"/>
              </a:rPr>
              <a:t>[walking </a:t>
            </a:r>
            <a:r>
              <a:rPr lang="en-GB" sz="2000" i="1" dirty="0" smtClean="0">
                <a:solidFill>
                  <a:srgbClr val="7030A0"/>
                </a:solidFill>
                <a:latin typeface="Arial" pitchFamily="34" charset="0"/>
                <a:cs typeface="Arial" pitchFamily="34" charset="0"/>
              </a:rPr>
              <a:t>= non-finite verb]</a:t>
            </a:r>
            <a:endParaRPr lang="en-GB" sz="2000" i="1"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2244554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lstStyle/>
          <a:p>
            <a:r>
              <a:rPr lang="en-GB" dirty="0" smtClean="0">
                <a:latin typeface="Arial" pitchFamily="34" charset="0"/>
                <a:cs typeface="Arial" pitchFamily="34" charset="0"/>
              </a:rPr>
              <a:t>Practice!</a:t>
            </a:r>
            <a:endParaRPr lang="en-GB" dirty="0">
              <a:latin typeface="Arial" pitchFamily="34" charset="0"/>
              <a:cs typeface="Arial" pitchFamily="34" charset="0"/>
            </a:endParaRPr>
          </a:p>
        </p:txBody>
      </p:sp>
      <p:sp>
        <p:nvSpPr>
          <p:cNvPr id="3" name="Content Placeholder 2"/>
          <p:cNvSpPr>
            <a:spLocks noGrp="1"/>
          </p:cNvSpPr>
          <p:nvPr>
            <p:ph idx="1"/>
          </p:nvPr>
        </p:nvSpPr>
        <p:spPr>
          <a:xfrm>
            <a:off x="1115616" y="1447800"/>
            <a:ext cx="7818072" cy="4800600"/>
          </a:xfrm>
        </p:spPr>
        <p:txBody>
          <a:bodyPr/>
          <a:lstStyle/>
          <a:p>
            <a:pPr marL="82296" indent="0">
              <a:buNone/>
            </a:pPr>
            <a:endParaRPr lang="en-GB" dirty="0" smtClean="0"/>
          </a:p>
          <a:p>
            <a:pPr marL="82296" indent="0">
              <a:buNone/>
            </a:pPr>
            <a:endParaRPr lang="en-GB" dirty="0"/>
          </a:p>
          <a:p>
            <a:pPr marL="82296" indent="0">
              <a:buNone/>
            </a:pPr>
            <a:r>
              <a:rPr lang="en-GB" dirty="0" smtClean="0">
                <a:solidFill>
                  <a:srgbClr val="7030A0"/>
                </a:solidFill>
                <a:latin typeface="Arial" pitchFamily="34" charset="0"/>
                <a:cs typeface="Arial" pitchFamily="34" charset="0"/>
              </a:rPr>
              <a:t>Check your understanding of this by looking </a:t>
            </a:r>
            <a:r>
              <a:rPr lang="en-GB" dirty="0" smtClean="0">
                <a:solidFill>
                  <a:srgbClr val="7030A0"/>
                </a:solidFill>
                <a:latin typeface="Arial" pitchFamily="34" charset="0"/>
                <a:cs typeface="Arial" pitchFamily="34" charset="0"/>
              </a:rPr>
              <a:t>back to the texts from ‘</a:t>
            </a:r>
            <a:r>
              <a:rPr lang="en-GB" dirty="0" err="1" smtClean="0">
                <a:solidFill>
                  <a:srgbClr val="7030A0"/>
                </a:solidFill>
                <a:latin typeface="Arial" pitchFamily="34" charset="0"/>
                <a:cs typeface="Arial" pitchFamily="34" charset="0"/>
              </a:rPr>
              <a:t>Skellig</a:t>
            </a:r>
            <a:r>
              <a:rPr lang="en-GB" dirty="0" smtClean="0">
                <a:solidFill>
                  <a:srgbClr val="7030A0"/>
                </a:solidFill>
                <a:latin typeface="Arial" pitchFamily="34" charset="0"/>
                <a:cs typeface="Arial" pitchFamily="34" charset="0"/>
              </a:rPr>
              <a:t>’ and ‘Arthur, High King of Britain’. See if you can find more examples of each sentence type that match those on the slides.</a:t>
            </a:r>
            <a:endParaRPr lang="en-GB"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29226757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487</TotalTime>
  <Words>3294</Words>
  <Application>Microsoft Office PowerPoint</Application>
  <PresentationFormat>On-screen Show (4:3)</PresentationFormat>
  <Paragraphs>243</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Solstice</vt:lpstr>
      <vt:lpstr>Understanding Sentence Types</vt:lpstr>
      <vt:lpstr>PowerPoint Presentation</vt:lpstr>
      <vt:lpstr>PowerPoint Presentation</vt:lpstr>
      <vt:lpstr>PowerPoint Presentation</vt:lpstr>
      <vt:lpstr>Extract from From Arthur, High King of Britain by Michael Morpurgo  </vt:lpstr>
      <vt:lpstr>Definitions of sentence types</vt:lpstr>
      <vt:lpstr>Examples</vt:lpstr>
      <vt:lpstr>Examples</vt:lpstr>
      <vt:lpstr>Practice!</vt:lpstr>
      <vt:lpstr>Clauses</vt:lpstr>
      <vt:lpstr>Clauses</vt:lpstr>
      <vt:lpstr>Clauses: Non-finite Complications</vt:lpstr>
      <vt:lpstr>Clauses: Non-finite Complications</vt:lpstr>
      <vt:lpstr>Practice!</vt:lpstr>
      <vt:lpstr>Connectives: why not?! </vt:lpstr>
      <vt:lpstr>Connectives: why not?! </vt:lpstr>
      <vt:lpstr>Connectives: why not?! </vt:lpstr>
      <vt:lpstr>Co-ordinating conjunctions</vt:lpstr>
      <vt:lpstr>Practice!</vt:lpstr>
      <vt:lpstr>Subordinating Conjunctions</vt:lpstr>
      <vt:lpstr>Subordinating Conjunctions</vt:lpstr>
      <vt:lpstr>Practice!</vt:lpstr>
      <vt:lpstr>Relative Pronouns</vt:lpstr>
      <vt:lpstr>Practice!</vt:lpstr>
      <vt:lpstr>Sentence types</vt:lpstr>
      <vt:lpstr>Misleading Explanations</vt:lpstr>
      <vt:lpstr>Misleading Explanations</vt:lpstr>
      <vt:lpstr>Teaching Implications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Myhill, Debra</dc:creator>
  <cp:lastModifiedBy>helen lines</cp:lastModifiedBy>
  <cp:revision>34</cp:revision>
  <dcterms:created xsi:type="dcterms:W3CDTF">2013-12-07T06:21:29Z</dcterms:created>
  <dcterms:modified xsi:type="dcterms:W3CDTF">2017-04-21T17:16:21Z</dcterms:modified>
</cp:coreProperties>
</file>