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9"/>
  </p:notesMasterIdLst>
  <p:handoutMasterIdLst>
    <p:handoutMasterId r:id="rId10"/>
  </p:handoutMasterIdLst>
  <p:sldIdLst>
    <p:sldId id="261" r:id="rId2"/>
    <p:sldId id="481" r:id="rId3"/>
    <p:sldId id="423" r:id="rId4"/>
    <p:sldId id="510" r:id="rId5"/>
    <p:sldId id="625" r:id="rId6"/>
    <p:sldId id="626" r:id="rId7"/>
    <p:sldId id="610" r:id="rId8"/>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CCECFF"/>
    <a:srgbClr val="EFF9FF"/>
    <a:srgbClr val="D5EFFF"/>
    <a:srgbClr val="384A94"/>
    <a:srgbClr val="55C37A"/>
    <a:srgbClr val="FFFFCC"/>
    <a:srgbClr val="D5D5FF"/>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61157" autoAdjust="0"/>
  </p:normalViewPr>
  <p:slideViewPr>
    <p:cSldViewPr>
      <p:cViewPr varScale="1">
        <p:scale>
          <a:sx n="28" d="100"/>
          <a:sy n="28" d="100"/>
        </p:scale>
        <p:origin x="1829" y="43"/>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worldwildlife.org/pages/buyer-beware"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f.org/" TargetMode="External"/><Relationship Id="rId5" Type="http://schemas.openxmlformats.org/officeDocument/2006/relationships/hyperlink" Target="http://www.traffic.org/trade" TargetMode="External"/><Relationship Id="rId4" Type="http://schemas.openxmlformats.org/officeDocument/2006/relationships/hyperlink" Target="http://wwf.panda.org/about_our_earth/species/problems/illegal_trade/"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5 seconds timing here is to emphasise that campaign texts, whether printed or online, are designed to attract the reader’s attention and convey their main message very quickly. This text is from the World Wildlife Fund, launching a campaign to double the numbers of tigers in the wild by 2022, China’s Year of the Tiger.</a:t>
            </a:r>
          </a:p>
          <a:p>
            <a:r>
              <a:rPr lang="en-GB" dirty="0"/>
              <a:t>In discussion, you could bring out:</a:t>
            </a:r>
          </a:p>
          <a:p>
            <a:pPr marL="171450" indent="-171450">
              <a:buFont typeface="Arial" panose="020B0604020202020204" pitchFamily="34" charset="0"/>
              <a:buChar char="•"/>
            </a:pPr>
            <a:r>
              <a:rPr lang="en-GB" dirty="0"/>
              <a:t>the choice of images, juxtaposing the human and tiger environments; the way the ‘mirror image’ of the two tigers reinforces the message of doubling tiger numbers;</a:t>
            </a:r>
          </a:p>
          <a:p>
            <a:pPr marL="171450" indent="-171450">
              <a:buFont typeface="Arial" panose="020B0604020202020204" pitchFamily="34" charset="0"/>
              <a:buChar char="•"/>
            </a:pPr>
            <a:r>
              <a:rPr lang="en-GB" dirty="0"/>
              <a:t>the balance between written text and images, with the use of paragraphs and headings preventing information ‘overload’;</a:t>
            </a:r>
          </a:p>
          <a:p>
            <a:pPr marL="171450" indent="-171450">
              <a:buFont typeface="Arial" panose="020B0604020202020204" pitchFamily="34" charset="0"/>
              <a:buChar char="•"/>
            </a:pPr>
            <a:r>
              <a:rPr lang="en-GB" dirty="0"/>
              <a:t>the use of font size and colour to make the most important messages – what the WWF wants the public to do – stand out prominently;</a:t>
            </a:r>
          </a:p>
          <a:p>
            <a:pPr marL="171450" indent="-171450">
              <a:buFont typeface="Arial" panose="020B0604020202020204" pitchFamily="34" charset="0"/>
              <a:buChar char="•"/>
            </a:pPr>
            <a:r>
              <a:rPr lang="en-GB" dirty="0"/>
              <a:t>the fact that the most prominent messages are imperatives directed at the reader: </a:t>
            </a:r>
            <a:r>
              <a:rPr lang="en-GB" i="1" dirty="0"/>
              <a:t>Roar with us to help tigers thrive; Double wild tigers; Help us double wild tiger numbers to at least 6,000 by 2022</a:t>
            </a:r>
            <a:r>
              <a:rPr lang="en-GB" dirty="0"/>
              <a:t>; the repetition of </a:t>
            </a:r>
            <a:r>
              <a:rPr lang="en-GB" i="1" dirty="0"/>
              <a:t>‘double</a:t>
            </a:r>
            <a:r>
              <a:rPr lang="en-GB" dirty="0"/>
              <a:t>’ that stresses the main point of the campaign; </a:t>
            </a:r>
          </a:p>
          <a:p>
            <a:pPr marL="171450" indent="-171450">
              <a:buFont typeface="Arial" panose="020B0604020202020204" pitchFamily="34" charset="0"/>
              <a:buChar char="•"/>
            </a:pPr>
            <a:r>
              <a:rPr lang="en-GB" dirty="0"/>
              <a:t>the choice of the imperative ‘</a:t>
            </a:r>
            <a:r>
              <a:rPr lang="en-GB" i="1" dirty="0"/>
              <a:t>roar</a:t>
            </a:r>
            <a:r>
              <a:rPr lang="en-GB" dirty="0"/>
              <a:t>’, with connotations both of ‘roaring with anger’ and of cheering on behalf of tigers – a roar of support. (The message also refers to a literal roar – The Tiger Roar Campaign where web users uploaded videos of themselves roaring like tigers, as part of a special WWF petition presented to heads of government of the 13 countries attending the Tiger Summit of 2010).</a:t>
            </a:r>
          </a:p>
          <a:p>
            <a:pPr marL="171450" indent="-171450">
              <a:buFont typeface="Arial" panose="020B0604020202020204" pitchFamily="34" charset="0"/>
              <a:buChar char="•"/>
            </a:pPr>
            <a:r>
              <a:rPr lang="en-GB" dirty="0"/>
              <a:t>the prominent placing of ‘</a:t>
            </a:r>
            <a:r>
              <a:rPr lang="en-GB" i="1" dirty="0"/>
              <a:t>Thank you</a:t>
            </a:r>
            <a:r>
              <a:rPr lang="en-GB" dirty="0"/>
              <a:t>’ at the end of the text, next to the paragraph of bold text that asks for donations</a:t>
            </a:r>
          </a:p>
        </p:txBody>
      </p:sp>
      <p:sp>
        <p:nvSpPr>
          <p:cNvPr id="4" name="Slide Number Placeholder 3"/>
          <p:cNvSpPr>
            <a:spLocks noGrp="1"/>
          </p:cNvSpPr>
          <p:nvPr>
            <p:ph type="sldNum" sz="quarter" idx="5"/>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845712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focusing in on the persuasive ‘work’ done by imperative (command) sentences, you can read the whole text with students and then this section in more detail, in order to provide context and to start to look more closely at language choices. In discussion you might bring out:</a:t>
            </a:r>
          </a:p>
          <a:p>
            <a:pPr marL="171450" indent="-171450">
              <a:buFont typeface="Arial" panose="020B0604020202020204" pitchFamily="34" charset="0"/>
              <a:buChar char="•"/>
            </a:pPr>
            <a:r>
              <a:rPr lang="en-GB" dirty="0"/>
              <a:t>the writer’s intentions: to raise awareness of how endangered tigers are; to suggest reasons why they need protecting; to outline the scope and timescale of the campaign to double tiger numbers;</a:t>
            </a:r>
          </a:p>
          <a:p>
            <a:pPr marL="171450" indent="-171450">
              <a:buFont typeface="Arial" panose="020B0604020202020204" pitchFamily="34" charset="0"/>
              <a:buChar char="•"/>
            </a:pPr>
            <a:r>
              <a:rPr lang="en-GB" dirty="0"/>
              <a:t>language features used to persuade readers to take the issue seriously and to support it through donations, for example:</a:t>
            </a:r>
          </a:p>
          <a:p>
            <a:pPr marL="628650" lvl="1" indent="-171450">
              <a:buFont typeface="Arial" panose="020B0604020202020204" pitchFamily="34" charset="0"/>
              <a:buChar char="•"/>
            </a:pPr>
            <a:r>
              <a:rPr lang="en-GB" dirty="0"/>
              <a:t>statistics that help stress the purpose of the campaign: ‘</a:t>
            </a:r>
            <a:r>
              <a:rPr lang="en-GB" i="1" dirty="0"/>
              <a:t>Tigers have graced our planet </a:t>
            </a:r>
            <a:r>
              <a:rPr lang="en-GB" i="1" u="sng" dirty="0"/>
              <a:t>for over two million years’;</a:t>
            </a:r>
            <a:r>
              <a:rPr lang="en-GB" i="1" u="none" dirty="0"/>
              <a:t> ‘Help us double wild tiger numbers to </a:t>
            </a:r>
            <a:r>
              <a:rPr lang="en-GB" i="1" u="sng" dirty="0"/>
              <a:t>at least 6,000 by 2022’;</a:t>
            </a:r>
          </a:p>
          <a:p>
            <a:pPr marL="628650" lvl="1" indent="-171450">
              <a:buFont typeface="Arial" panose="020B0604020202020204" pitchFamily="34" charset="0"/>
              <a:buChar char="•"/>
            </a:pPr>
            <a:r>
              <a:rPr lang="en-GB" u="none" dirty="0"/>
              <a:t>specialist vocabulary that makes the text sound authoritative, especially technical nouns e.g. </a:t>
            </a:r>
            <a:r>
              <a:rPr lang="en-GB" i="1" u="none" dirty="0"/>
              <a:t>vegetation, grasslands, ecosystem;</a:t>
            </a:r>
            <a:r>
              <a:rPr lang="en-GB" u="none" dirty="0"/>
              <a:t> </a:t>
            </a:r>
          </a:p>
          <a:p>
            <a:pPr marL="628650" lvl="1" indent="-171450">
              <a:buFont typeface="Arial" panose="020B0604020202020204" pitchFamily="34" charset="0"/>
              <a:buChar char="•"/>
            </a:pPr>
            <a:r>
              <a:rPr lang="en-GB" u="none" dirty="0"/>
              <a:t>expanded noun phrases that provide precise ‘expert’ detail e.g. ‘</a:t>
            </a:r>
            <a:r>
              <a:rPr lang="en-GB" i="1" u="none" dirty="0"/>
              <a:t>the </a:t>
            </a:r>
            <a:r>
              <a:rPr lang="en-GB" b="0" i="1" u="none" dirty="0"/>
              <a:t>ecosystem</a:t>
            </a:r>
            <a:r>
              <a:rPr lang="en-GB" i="1" u="none" dirty="0"/>
              <a:t> that people and wildlife rely on for fresh water, food, shelter and health’ </a:t>
            </a:r>
            <a:r>
              <a:rPr lang="en-GB" u="none" dirty="0"/>
              <a:t>; ‘</a:t>
            </a:r>
            <a:r>
              <a:rPr lang="en-GB" i="1" u="none" dirty="0"/>
              <a:t>deer and other plant-eating animals that could otherwise limit the growth of trees and </a:t>
            </a:r>
            <a:r>
              <a:rPr lang="en-GB" b="0" i="1" u="none" dirty="0"/>
              <a:t>other vegetation’</a:t>
            </a:r>
            <a:r>
              <a:rPr lang="en-GB" i="1" u="none" dirty="0"/>
              <a:t>;  ‘global efforts’; ‘vulnerable communities’;</a:t>
            </a:r>
          </a:p>
          <a:p>
            <a:pPr marL="628650" lvl="1" indent="-171450">
              <a:buFont typeface="Arial" panose="020B0604020202020204" pitchFamily="34" charset="0"/>
              <a:buChar char="•"/>
            </a:pPr>
            <a:r>
              <a:rPr lang="en-GB" i="0" u="none" dirty="0"/>
              <a:t>emotive vocabulary choices that help to stress how precious tigers are e.g. ‘</a:t>
            </a:r>
            <a:r>
              <a:rPr lang="en-GB" i="1" u="none" dirty="0"/>
              <a:t>tigers have </a:t>
            </a:r>
            <a:r>
              <a:rPr lang="en-GB" i="1" u="sng" dirty="0"/>
              <a:t>graced</a:t>
            </a:r>
            <a:r>
              <a:rPr lang="en-GB" i="1" u="none" dirty="0"/>
              <a:t> our planet</a:t>
            </a:r>
            <a:r>
              <a:rPr lang="en-GB" i="0" u="none" dirty="0"/>
              <a:t>’; </a:t>
            </a:r>
            <a:r>
              <a:rPr lang="en-GB" i="1" u="none" dirty="0"/>
              <a:t>‘these </a:t>
            </a:r>
            <a:r>
              <a:rPr lang="en-GB" i="1" u="sng" dirty="0"/>
              <a:t>magnificent</a:t>
            </a:r>
            <a:r>
              <a:rPr lang="en-GB" i="1" u="none" dirty="0"/>
              <a:t> big cats’; ‘the world would be a </a:t>
            </a:r>
            <a:r>
              <a:rPr lang="en-GB" i="1" u="sng" dirty="0"/>
              <a:t>sadder, poorer </a:t>
            </a:r>
            <a:r>
              <a:rPr lang="en-GB" i="1" u="none" dirty="0"/>
              <a:t>place’, </a:t>
            </a:r>
            <a:r>
              <a:rPr lang="en-GB" i="0" u="none" dirty="0"/>
              <a:t>and that emphasise why they need help: ‘</a:t>
            </a:r>
            <a:r>
              <a:rPr lang="en-GB" i="1" u="none" dirty="0"/>
              <a:t>they’re being </a:t>
            </a:r>
            <a:r>
              <a:rPr lang="en-GB" i="1" u="sng" dirty="0"/>
              <a:t>trapped, killed and torn apart </a:t>
            </a:r>
            <a:r>
              <a:rPr lang="en-GB" i="1" u="none" dirty="0"/>
              <a:t>to satisfy the wealthy few’; ‘without wild tigers, the ecosystem…would </a:t>
            </a:r>
            <a:r>
              <a:rPr lang="en-GB" i="1" u="sng" dirty="0"/>
              <a:t>break down</a:t>
            </a:r>
            <a:r>
              <a:rPr lang="en-GB" i="1" u="none" dirty="0"/>
              <a:t>’</a:t>
            </a:r>
          </a:p>
          <a:p>
            <a:pPr marL="628650" lvl="1" indent="-171450">
              <a:buFont typeface="Arial" panose="020B0604020202020204" pitchFamily="34" charset="0"/>
              <a:buChar char="•"/>
            </a:pPr>
            <a:r>
              <a:rPr lang="en-GB" i="0" u="none" dirty="0"/>
              <a:t>puns that help lighten the tone as well as stressing the purpose of the campaign, to shout loudly about the plight of tigers and the need to support them e.g</a:t>
            </a:r>
            <a:r>
              <a:rPr lang="en-GB" i="1" u="none" dirty="0"/>
              <a:t>. ‘we’re determined to help tigers </a:t>
            </a:r>
            <a:r>
              <a:rPr lang="en-GB" i="1" u="sng" dirty="0"/>
              <a:t>claw</a:t>
            </a:r>
            <a:r>
              <a:rPr lang="en-GB" i="1" u="none" dirty="0"/>
              <a:t> their way back’; </a:t>
            </a:r>
            <a:r>
              <a:rPr lang="en-GB" i="1" u="sng" dirty="0"/>
              <a:t>roar</a:t>
            </a:r>
            <a:r>
              <a:rPr lang="en-GB" i="1" u="none" dirty="0"/>
              <a:t> with us to give tigers even more of a fighting chance’;</a:t>
            </a:r>
          </a:p>
          <a:p>
            <a:pPr marL="628650" lvl="1" indent="-171450">
              <a:buFont typeface="Arial" panose="020B0604020202020204" pitchFamily="34" charset="0"/>
              <a:buChar char="•"/>
            </a:pPr>
            <a:r>
              <a:rPr lang="en-GB" i="0" u="none" dirty="0"/>
              <a:t>choice of pronouns that emphasise the joint effort needed to boost tiger numbers: ‘</a:t>
            </a:r>
            <a:r>
              <a:rPr lang="en-GB" i="1" u="none" dirty="0"/>
              <a:t>Tigers have graced </a:t>
            </a:r>
            <a:r>
              <a:rPr lang="en-GB" i="1" u="sng" dirty="0"/>
              <a:t>our</a:t>
            </a:r>
            <a:r>
              <a:rPr lang="en-GB" i="1" u="none" dirty="0"/>
              <a:t> planet</a:t>
            </a:r>
            <a:r>
              <a:rPr lang="en-GB" i="0" u="none" dirty="0"/>
              <a:t>’; </a:t>
            </a:r>
            <a:r>
              <a:rPr lang="en-GB" i="1" u="none" dirty="0"/>
              <a:t>‘</a:t>
            </a:r>
            <a:r>
              <a:rPr lang="en-GB" i="1" u="sng" dirty="0"/>
              <a:t>We</a:t>
            </a:r>
            <a:r>
              <a:rPr lang="en-GB" i="1" u="none" dirty="0"/>
              <a:t> must help ensure…a safer future’; ‘the natural world </a:t>
            </a:r>
            <a:r>
              <a:rPr lang="en-GB" i="1" u="sng" dirty="0"/>
              <a:t>we</a:t>
            </a:r>
            <a:r>
              <a:rPr lang="en-GB" i="1" u="none" dirty="0"/>
              <a:t> all depend on’, </a:t>
            </a:r>
            <a:r>
              <a:rPr lang="en-GB" i="0" u="none" dirty="0"/>
              <a:t>and that stress the duty of the WWF to protect them: ‘</a:t>
            </a:r>
            <a:r>
              <a:rPr lang="en-GB" i="1" u="sng" dirty="0"/>
              <a:t>We’re</a:t>
            </a:r>
            <a:r>
              <a:rPr lang="en-GB" i="1" u="none" dirty="0"/>
              <a:t> determined to help…roar with </a:t>
            </a:r>
            <a:r>
              <a:rPr lang="en-GB" i="1" u="sng" dirty="0"/>
              <a:t>us</a:t>
            </a:r>
            <a:r>
              <a:rPr lang="en-GB" i="1" u="none" dirty="0"/>
              <a:t>’;</a:t>
            </a:r>
          </a:p>
          <a:p>
            <a:pPr marL="628650" lvl="1" indent="-171450">
              <a:buFont typeface="Arial" panose="020B0604020202020204" pitchFamily="34" charset="0"/>
              <a:buChar char="•"/>
            </a:pPr>
            <a:r>
              <a:rPr lang="en-GB" i="1" u="none" dirty="0"/>
              <a:t>Modal verbs that express certainty about the need to increase tiger numbers: ‘We </a:t>
            </a:r>
            <a:r>
              <a:rPr lang="en-GB" i="1" u="sng" dirty="0"/>
              <a:t>must</a:t>
            </a:r>
            <a:r>
              <a:rPr lang="en-GB" i="1" u="none" dirty="0"/>
              <a:t> help ensure…’; ‘vulnerable communities </a:t>
            </a:r>
            <a:r>
              <a:rPr lang="en-GB" i="1" u="sng" dirty="0"/>
              <a:t>would </a:t>
            </a:r>
            <a:r>
              <a:rPr lang="en-GB" i="1" u="none" dirty="0"/>
              <a:t>be affected’; ‘the world </a:t>
            </a:r>
            <a:r>
              <a:rPr lang="en-GB" i="1" u="sng" dirty="0"/>
              <a:t>would</a:t>
            </a:r>
            <a:r>
              <a:rPr lang="en-GB" i="1" u="none" dirty="0"/>
              <a:t> be a sadder, poorer place’. </a:t>
            </a:r>
          </a:p>
          <a:p>
            <a:pPr marL="628650" lvl="1" indent="-171450">
              <a:buFont typeface="Arial" panose="020B0604020202020204" pitchFamily="34" charset="0"/>
              <a:buChar char="•"/>
            </a:pPr>
            <a:endParaRPr lang="en-GB" i="1" u="none"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2427179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can draw attention to the position of imperative verbs at the start of a sentence since they encompass the implied subject ‘You’. </a:t>
            </a:r>
          </a:p>
          <a:p>
            <a:r>
              <a:rPr lang="en-GB" i="0" dirty="0"/>
              <a:t>Imperative (command) sentences are part of the language conventions of charity campaign texts but you could invite discussion about the effectiveness of their use, for instance whether too many might sound bullying, or why ‘please’ is typically used when asking for donations. In the complete text, the deliberate repetition of ‘</a:t>
            </a:r>
            <a:r>
              <a:rPr lang="en-GB" i="1" dirty="0"/>
              <a:t>Help us</a:t>
            </a:r>
            <a:r>
              <a:rPr lang="en-GB" i="0" dirty="0"/>
              <a:t>’ acts as a structural device, used in headings that detail the different aspects of the campaign, as well as reminding the reader that practical action (e.g. a donation to WWF) is required from them.</a:t>
            </a:r>
          </a:p>
          <a:p>
            <a:r>
              <a:rPr lang="en-GB" i="0" dirty="0"/>
              <a:t>In the short writing task, you can model for students how they can change the infinitives into imperatives and can encourage evaluation of how directly and succinctly the main aims of the campaign are conveyed in their invented sentences. Examples might be:</a:t>
            </a:r>
          </a:p>
          <a:p>
            <a:r>
              <a:rPr lang="en-GB" i="1" dirty="0"/>
              <a:t>Help tigers thrive by protecting their habitats. </a:t>
            </a:r>
          </a:p>
          <a:p>
            <a:r>
              <a:rPr lang="en-GB" i="1" dirty="0"/>
              <a:t>Work with local communities to expand tiger numbers.</a:t>
            </a:r>
          </a:p>
          <a:p>
            <a:r>
              <a:rPr lang="en-GB" i="1" dirty="0"/>
              <a:t>Prevent poaching of tigers.</a:t>
            </a:r>
          </a:p>
          <a:p>
            <a:r>
              <a:rPr lang="en-GB" i="1" dirty="0"/>
              <a:t>Ensure a safer future for tigers.</a:t>
            </a:r>
          </a:p>
          <a:p>
            <a:r>
              <a:rPr lang="en-GB" i="1" dirty="0"/>
              <a:t>Make a global effort to double wild tiger numbers by 2022.</a:t>
            </a:r>
          </a:p>
          <a:p>
            <a:endParaRPr lang="en-GB" i="0" dirty="0"/>
          </a:p>
          <a:p>
            <a:r>
              <a:rPr lang="en-GB" i="0" dirty="0"/>
              <a:t>You could highlight the strength of imperative sentences by contrasting them with less direct statement (declarative) sentences </a:t>
            </a:r>
            <a:r>
              <a:rPr lang="en-GB" i="0" dirty="0" err="1"/>
              <a:t>e.g</a:t>
            </a:r>
            <a:r>
              <a:rPr lang="en-GB" i="0" dirty="0"/>
              <a:t>:</a:t>
            </a:r>
          </a:p>
          <a:p>
            <a:r>
              <a:rPr lang="en-GB" i="1" dirty="0"/>
              <a:t>Ensure a safer future for tigers/Tigers need a safer future.</a:t>
            </a:r>
          </a:p>
          <a:p>
            <a:r>
              <a:rPr lang="en-GB" i="1" dirty="0"/>
              <a:t>Prevent poaching of tigers/Poaching of tigers must be stopped. </a:t>
            </a:r>
          </a:p>
          <a:p>
            <a:endParaRPr lang="en-GB" i="0" dirty="0"/>
          </a:p>
          <a:p>
            <a:r>
              <a:rPr lang="en-GB" i="0" dirty="0"/>
              <a:t>Students could choose the sentence they might use to headline an information or fundraising event in their own school in support of WWF’s campaign and explain the impact on the reader that is intended.</a:t>
            </a:r>
          </a:p>
          <a:p>
            <a:r>
              <a:rPr lang="en-GB" i="0" dirty="0"/>
              <a:t> </a:t>
            </a:r>
          </a:p>
        </p:txBody>
      </p:sp>
      <p:sp>
        <p:nvSpPr>
          <p:cNvPr id="4" name="Slide Number Placeholder 3"/>
          <p:cNvSpPr>
            <a:spLocks noGrp="1"/>
          </p:cNvSpPr>
          <p:nvPr>
            <p:ph type="sldNum" sz="quarter" idx="10"/>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3624302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might want to consolidate learning with an extended task, as shown on the slide.</a:t>
            </a:r>
          </a:p>
          <a:p>
            <a:r>
              <a:rPr lang="en-GB" dirty="0"/>
              <a:t>The text is from: http://tigers.panda.org/get-involved/</a:t>
            </a:r>
          </a:p>
          <a:p>
            <a:r>
              <a:rPr lang="en-GB" dirty="0"/>
              <a:t>It would be helpful to suggest a specific readership and purpose for the tweet or blog </a:t>
            </a:r>
            <a:r>
              <a:rPr lang="en-GB" dirty="0" err="1"/>
              <a:t>e.g</a:t>
            </a:r>
            <a:r>
              <a:rPr lang="en-GB" dirty="0"/>
              <a:t> students’ own peer group to launch a school-wide ‘adopt a tiger’ campaign.</a:t>
            </a:r>
          </a:p>
          <a:p>
            <a:endParaRPr lang="en-GB" dirty="0"/>
          </a:p>
          <a:p>
            <a:r>
              <a:rPr lang="en-GB" dirty="0"/>
              <a:t>You might want to share further text from this site, using it to consolidate understanding of how to form imperative sentences as well as providing content for students’ writing. Examples include:</a:t>
            </a:r>
          </a:p>
          <a:p>
            <a:endParaRPr lang="en-GB" b="1" dirty="0"/>
          </a:p>
          <a:p>
            <a:r>
              <a:rPr lang="en-GB" b="1" dirty="0"/>
              <a:t>Be aware of the illegal wildlife trade</a:t>
            </a:r>
          </a:p>
          <a:p>
            <a:r>
              <a:rPr lang="en-GB" dirty="0"/>
              <a:t>Poaching and the illegal wildlife trade pose a huge threat to the future of tigers and other endangered wildlife across the world. </a:t>
            </a:r>
            <a:r>
              <a:rPr lang="en-GB" b="0" dirty="0"/>
              <a:t>Never buy any products derived from tigers or endangered species. </a:t>
            </a:r>
            <a:r>
              <a:rPr lang="en-GB" dirty="0"/>
              <a:t>Unsure whether a wildlife product is legal? Read our </a:t>
            </a:r>
            <a:r>
              <a:rPr lang="en-GB" dirty="0">
                <a:hlinkClick r:id="rId3"/>
              </a:rPr>
              <a:t>Buyer Beware </a:t>
            </a:r>
            <a:r>
              <a:rPr lang="en-GB" dirty="0"/>
              <a:t>article and find out more information about the</a:t>
            </a:r>
            <a:r>
              <a:rPr lang="en-GB" dirty="0">
                <a:hlinkClick r:id="rId4"/>
              </a:rPr>
              <a:t> illegal wildlife trade</a:t>
            </a:r>
            <a:r>
              <a:rPr lang="en-GB" dirty="0"/>
              <a:t>.</a:t>
            </a:r>
          </a:p>
          <a:p>
            <a:r>
              <a:rPr lang="en-GB" dirty="0"/>
              <a:t>Contact </a:t>
            </a:r>
            <a:r>
              <a:rPr lang="en-GB" dirty="0">
                <a:hlinkClick r:id="rId5"/>
              </a:rPr>
              <a:t>TRAFFIC</a:t>
            </a:r>
            <a:r>
              <a:rPr lang="en-GB" dirty="0"/>
              <a:t> to report any wildlife products being sold illegally.</a:t>
            </a:r>
          </a:p>
          <a:p>
            <a:r>
              <a:rPr lang="en-GB" dirty="0"/>
              <a:t> </a:t>
            </a:r>
          </a:p>
          <a:p>
            <a:r>
              <a:rPr lang="en-GB" b="1" dirty="0"/>
              <a:t>Adopt a tiger with WWF</a:t>
            </a:r>
          </a:p>
          <a:p>
            <a:r>
              <a:rPr lang="en-GB" dirty="0"/>
              <a:t>Making a symbolic adoption with WWF is a great way to support our work and help protect tigers. The adoption kit includes a cuddly toy and information pack, making it a good gift too! </a:t>
            </a:r>
            <a:r>
              <a:rPr lang="en-GB" dirty="0">
                <a:hlinkClick r:id="rId6"/>
              </a:rPr>
              <a:t>Click here to find your local WWF office</a:t>
            </a:r>
            <a:r>
              <a:rPr lang="en-GB" dirty="0"/>
              <a:t> and visit their website for more information about adoptions.</a:t>
            </a:r>
          </a:p>
          <a:p>
            <a:endParaRPr lang="en-GB" dirty="0"/>
          </a:p>
          <a:p>
            <a:r>
              <a:rPr lang="en-GB" dirty="0"/>
              <a:t> </a:t>
            </a:r>
          </a:p>
          <a:p>
            <a:endParaRPr lang="en-GB" dirty="0"/>
          </a:p>
          <a:p>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993254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123801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instagram.com/wwf_tigers/" TargetMode="External"/><Relationship Id="rId5" Type="http://schemas.openxmlformats.org/officeDocument/2006/relationships/hyperlink" Target="https://twitter.com/WWF_tigers" TargetMode="External"/><Relationship Id="rId4" Type="http://schemas.openxmlformats.org/officeDocument/2006/relationships/hyperlink" Target="https://www.facebook.com/tigersaliveinitiative?ref=bookmark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661993"/>
          </a:xfrm>
          <a:prstGeom prst="rect">
            <a:avLst/>
          </a:prstGeom>
          <a:noFill/>
          <a:ln w="9525">
            <a:noFill/>
            <a:miter lim="800000"/>
            <a:headEnd/>
            <a:tailEnd/>
          </a:ln>
          <a:effectLst/>
        </p:spPr>
        <p:txBody>
          <a:bodyPr wrap="square">
            <a:spAutoFit/>
          </a:bodyPr>
          <a:lstStyle/>
          <a:p>
            <a:pPr algn="ctr"/>
            <a:r>
              <a:rPr lang="en-GB" sz="3400" dirty="0">
                <a:solidFill>
                  <a:schemeClr val="bg1"/>
                </a:solidFill>
              </a:rPr>
              <a:t>Strengthening the message in a campaign text by using imperative sentences</a:t>
            </a: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2751" r="1296" b="3800"/>
          <a:stretch/>
        </p:blipFill>
        <p:spPr>
          <a:xfrm>
            <a:off x="19628" y="0"/>
            <a:ext cx="9120536" cy="6857999"/>
          </a:xfrm>
          <a:prstGeom prst="rect">
            <a:avLst/>
          </a:prstGeom>
        </p:spPr>
      </p:pic>
      <p:sp>
        <p:nvSpPr>
          <p:cNvPr id="4" name="TextBox 3">
            <a:extLst>
              <a:ext uri="{FF2B5EF4-FFF2-40B4-BE49-F238E27FC236}">
                <a16:creationId xmlns:a16="http://schemas.microsoft.com/office/drawing/2014/main" id="{76379198-EDAD-4A53-88E9-EFE065A710CE}"/>
              </a:ext>
            </a:extLst>
          </p:cNvPr>
          <p:cNvSpPr txBox="1"/>
          <p:nvPr/>
        </p:nvSpPr>
        <p:spPr>
          <a:xfrm>
            <a:off x="2699792" y="0"/>
            <a:ext cx="4896544" cy="923330"/>
          </a:xfrm>
          <a:prstGeom prst="rect">
            <a:avLst/>
          </a:prstGeom>
          <a:noFill/>
        </p:spPr>
        <p:txBody>
          <a:bodyPr wrap="square" rtlCol="0">
            <a:spAutoFit/>
          </a:bodyPr>
          <a:lstStyle/>
          <a:p>
            <a:r>
              <a:rPr lang="en-GB" b="1" dirty="0">
                <a:solidFill>
                  <a:schemeClr val="bg1"/>
                </a:solidFill>
              </a:rPr>
              <a:t>Look at this text for 5 seconds then close your eyes. What do you most remember, and why? </a:t>
            </a:r>
          </a:p>
        </p:txBody>
      </p:sp>
      <p:sp>
        <p:nvSpPr>
          <p:cNvPr id="6" name="Rounded Rectangle 9">
            <a:extLst>
              <a:ext uri="{FF2B5EF4-FFF2-40B4-BE49-F238E27FC236}">
                <a16:creationId xmlns:a16="http://schemas.microsoft.com/office/drawing/2014/main" id="{72C37CE1-390C-4F17-93CF-AF92B764A3B8}"/>
              </a:ext>
            </a:extLst>
          </p:cNvPr>
          <p:cNvSpPr/>
          <p:nvPr/>
        </p:nvSpPr>
        <p:spPr>
          <a:xfrm>
            <a:off x="0" y="-10373"/>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Authentic text</a:t>
            </a:r>
          </a:p>
        </p:txBody>
      </p:sp>
      <p:sp>
        <p:nvSpPr>
          <p:cNvPr id="7" name="Rounded Rectangle 6">
            <a:extLst>
              <a:ext uri="{FF2B5EF4-FFF2-40B4-BE49-F238E27FC236}">
                <a16:creationId xmlns:a16="http://schemas.microsoft.com/office/drawing/2014/main" id="{D20E9E19-DFD6-47A4-A5CF-AAA8F8F352DC}"/>
              </a:ext>
            </a:extLst>
          </p:cNvPr>
          <p:cNvSpPr/>
          <p:nvPr/>
        </p:nvSpPr>
        <p:spPr>
          <a:xfrm>
            <a:off x="3275856" y="1052736"/>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dirty="0">
                <a:solidFill>
                  <a:schemeClr val="tx1"/>
                </a:solidFill>
              </a:rPr>
              <a:t>Discussion</a:t>
            </a:r>
          </a:p>
        </p:txBody>
      </p:sp>
    </p:spTree>
    <p:extLst>
      <p:ext uri="{BB962C8B-B14F-4D97-AF65-F5344CB8AC3E}">
        <p14:creationId xmlns:p14="http://schemas.microsoft.com/office/powerpoint/2010/main" val="113111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49945" t="42039" r="1296" b="3800"/>
          <a:stretch/>
        </p:blipFill>
        <p:spPr>
          <a:xfrm>
            <a:off x="0" y="1"/>
            <a:ext cx="9144000" cy="7083538"/>
          </a:xfrm>
          <a:prstGeom prst="rect">
            <a:avLst/>
          </a:prstGeom>
        </p:spPr>
      </p:pic>
      <p:sp>
        <p:nvSpPr>
          <p:cNvPr id="5" name="TextBox 4">
            <a:extLst>
              <a:ext uri="{FF2B5EF4-FFF2-40B4-BE49-F238E27FC236}">
                <a16:creationId xmlns:a16="http://schemas.microsoft.com/office/drawing/2014/main" id="{6485E5BA-3FB7-4DE8-8534-AC57C9B3DDC4}"/>
              </a:ext>
            </a:extLst>
          </p:cNvPr>
          <p:cNvSpPr txBox="1"/>
          <p:nvPr/>
        </p:nvSpPr>
        <p:spPr>
          <a:xfrm>
            <a:off x="3491880" y="0"/>
            <a:ext cx="5652120" cy="923330"/>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GB" dirty="0"/>
              <a:t>What is this text persuading the reader to think, feel or do?</a:t>
            </a:r>
          </a:p>
          <a:p>
            <a:pPr marL="285750" indent="-285750">
              <a:buFont typeface="Arial" panose="020B0604020202020204" pitchFamily="34" charset="0"/>
              <a:buChar char="•"/>
            </a:pPr>
            <a:r>
              <a:rPr lang="en-GB" dirty="0"/>
              <a:t>How is language used for persuasion here?</a:t>
            </a:r>
          </a:p>
        </p:txBody>
      </p:sp>
      <p:sp>
        <p:nvSpPr>
          <p:cNvPr id="6" name="Rounded Rectangle 9">
            <a:extLst>
              <a:ext uri="{FF2B5EF4-FFF2-40B4-BE49-F238E27FC236}">
                <a16:creationId xmlns:a16="http://schemas.microsoft.com/office/drawing/2014/main" id="{38593F35-5037-4A4F-BB93-F4B055DA66D9}"/>
              </a:ext>
            </a:extLst>
          </p:cNvPr>
          <p:cNvSpPr/>
          <p:nvPr/>
        </p:nvSpPr>
        <p:spPr>
          <a:xfrm>
            <a:off x="3738763" y="6392180"/>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Authentic text</a:t>
            </a:r>
          </a:p>
        </p:txBody>
      </p:sp>
      <p:sp>
        <p:nvSpPr>
          <p:cNvPr id="7" name="Rounded Rectangle 6">
            <a:extLst>
              <a:ext uri="{FF2B5EF4-FFF2-40B4-BE49-F238E27FC236}">
                <a16:creationId xmlns:a16="http://schemas.microsoft.com/office/drawing/2014/main" id="{284BD624-CE65-471D-A546-BBAFCAC900C9}"/>
              </a:ext>
            </a:extLst>
          </p:cNvPr>
          <p:cNvSpPr/>
          <p:nvPr/>
        </p:nvSpPr>
        <p:spPr>
          <a:xfrm>
            <a:off x="7524328" y="923330"/>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dirty="0">
                <a:solidFill>
                  <a:schemeClr val="tx1"/>
                </a:solidFill>
              </a:rPr>
              <a:t>Discussion</a:t>
            </a:r>
          </a:p>
        </p:txBody>
      </p:sp>
    </p:spTree>
    <p:extLst>
      <p:ext uri="{BB962C8B-B14F-4D97-AF65-F5344CB8AC3E}">
        <p14:creationId xmlns:p14="http://schemas.microsoft.com/office/powerpoint/2010/main" val="169283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911" y="5088666"/>
            <a:ext cx="8843994" cy="1477328"/>
          </a:xfrm>
          <a:prstGeom prst="rect">
            <a:avLst/>
          </a:prstGeom>
          <a:noFill/>
          <a:ln>
            <a:solidFill>
              <a:schemeClr val="tx1"/>
            </a:solidFill>
          </a:ln>
        </p:spPr>
        <p:txBody>
          <a:bodyPr wrap="square" rtlCol="0">
            <a:spAutoFit/>
          </a:bodyPr>
          <a:lstStyle/>
          <a:p>
            <a:r>
              <a:rPr lang="en-GB" dirty="0"/>
              <a:t>Imperative sentences are commands or instructions addressed directly to the reader.  </a:t>
            </a:r>
          </a:p>
          <a:p>
            <a:r>
              <a:rPr lang="en-GB" dirty="0"/>
              <a:t>Using the sentences above as a word store, and your own ideas based on the information you have read, see how many different short sentences you can make that directly tell the reader what to do about tiger numbers, </a:t>
            </a:r>
            <a:r>
              <a:rPr lang="en-GB" dirty="0" err="1"/>
              <a:t>e.g</a:t>
            </a:r>
            <a:r>
              <a:rPr lang="en-GB" dirty="0"/>
              <a:t>: </a:t>
            </a:r>
          </a:p>
          <a:p>
            <a:r>
              <a:rPr lang="en-GB" b="1" i="1" dirty="0"/>
              <a:t>Give</a:t>
            </a:r>
            <a:r>
              <a:rPr lang="en-GB" i="1" dirty="0"/>
              <a:t> tigers a fighting chance. </a:t>
            </a:r>
            <a:r>
              <a:rPr lang="en-GB" b="1" i="1" dirty="0"/>
              <a:t>Educate</a:t>
            </a:r>
            <a:r>
              <a:rPr lang="en-GB" i="1" dirty="0"/>
              <a:t> local communities to protect tigers.</a:t>
            </a:r>
          </a:p>
        </p:txBody>
      </p:sp>
      <p:sp>
        <p:nvSpPr>
          <p:cNvPr id="5" name="TextBox 4"/>
          <p:cNvSpPr txBox="1"/>
          <p:nvPr/>
        </p:nvSpPr>
        <p:spPr>
          <a:xfrm>
            <a:off x="7380312" y="4581128"/>
            <a:ext cx="184731" cy="369332"/>
          </a:xfrm>
          <a:prstGeom prst="rect">
            <a:avLst/>
          </a:prstGeom>
          <a:noFill/>
        </p:spPr>
        <p:txBody>
          <a:bodyPr wrap="none" rtlCol="0">
            <a:spAutoFit/>
          </a:bodyPr>
          <a:lstStyle/>
          <a:p>
            <a:endParaRPr lang="en-GB" dirty="0"/>
          </a:p>
        </p:txBody>
      </p:sp>
      <p:sp>
        <p:nvSpPr>
          <p:cNvPr id="2" name="Rectangle 1">
            <a:extLst>
              <a:ext uri="{FF2B5EF4-FFF2-40B4-BE49-F238E27FC236}">
                <a16:creationId xmlns:a16="http://schemas.microsoft.com/office/drawing/2014/main" id="{EA8E0363-8F9D-49D9-BFF6-BA614B611EE6}"/>
              </a:ext>
            </a:extLst>
          </p:cNvPr>
          <p:cNvSpPr/>
          <p:nvPr/>
        </p:nvSpPr>
        <p:spPr>
          <a:xfrm>
            <a:off x="522036" y="476672"/>
            <a:ext cx="5057795" cy="646331"/>
          </a:xfrm>
          <a:prstGeom prst="rect">
            <a:avLst/>
          </a:prstGeom>
        </p:spPr>
        <p:txBody>
          <a:bodyPr wrap="none">
            <a:spAutoFit/>
          </a:bodyPr>
          <a:lstStyle/>
          <a:p>
            <a:r>
              <a:rPr lang="en-GB" sz="3600" dirty="0">
                <a:solidFill>
                  <a:schemeClr val="bg2"/>
                </a:solidFill>
                <a:effectLst>
                  <a:outerShdw blurRad="38100" dist="38100" dir="2700000" algn="tl">
                    <a:srgbClr val="000000">
                      <a:alpha val="43137"/>
                    </a:srgbClr>
                  </a:outerShdw>
                </a:effectLst>
              </a:rPr>
              <a:t>Noticing details in a text</a:t>
            </a:r>
            <a:endParaRPr lang="en-GB" sz="3600" dirty="0"/>
          </a:p>
        </p:txBody>
      </p:sp>
      <p:sp>
        <p:nvSpPr>
          <p:cNvPr id="11" name="TextBox 10">
            <a:extLst>
              <a:ext uri="{FF2B5EF4-FFF2-40B4-BE49-F238E27FC236}">
                <a16:creationId xmlns:a16="http://schemas.microsoft.com/office/drawing/2014/main" id="{44C21F0D-0D4D-4261-955B-73054A1D737B}"/>
              </a:ext>
            </a:extLst>
          </p:cNvPr>
          <p:cNvSpPr txBox="1"/>
          <p:nvPr/>
        </p:nvSpPr>
        <p:spPr>
          <a:xfrm>
            <a:off x="147911" y="1652051"/>
            <a:ext cx="6419824" cy="369332"/>
          </a:xfrm>
          <a:prstGeom prst="rect">
            <a:avLst/>
          </a:prstGeom>
          <a:solidFill>
            <a:srgbClr val="D5EFFF"/>
          </a:solidFill>
          <a:ln>
            <a:solidFill>
              <a:schemeClr val="tx1"/>
            </a:solidFill>
          </a:ln>
        </p:spPr>
        <p:txBody>
          <a:bodyPr wrap="square" rtlCol="0">
            <a:spAutoFit/>
          </a:bodyPr>
          <a:lstStyle/>
          <a:p>
            <a:r>
              <a:rPr lang="en-GB" i="1" dirty="0"/>
              <a:t>Roar with us to help tigers thrive</a:t>
            </a:r>
            <a:r>
              <a:rPr lang="en-GB" dirty="0"/>
              <a:t>.</a:t>
            </a:r>
          </a:p>
        </p:txBody>
      </p:sp>
      <p:sp>
        <p:nvSpPr>
          <p:cNvPr id="12" name="TextBox 11">
            <a:extLst>
              <a:ext uri="{FF2B5EF4-FFF2-40B4-BE49-F238E27FC236}">
                <a16:creationId xmlns:a16="http://schemas.microsoft.com/office/drawing/2014/main" id="{97D51F13-5BAB-4478-8E2C-2C9B262B08F4}"/>
              </a:ext>
            </a:extLst>
          </p:cNvPr>
          <p:cNvSpPr txBox="1"/>
          <p:nvPr/>
        </p:nvSpPr>
        <p:spPr>
          <a:xfrm>
            <a:off x="6916953" y="1123002"/>
            <a:ext cx="2074952" cy="3970318"/>
          </a:xfrm>
          <a:prstGeom prst="rect">
            <a:avLst/>
          </a:prstGeom>
          <a:noFill/>
        </p:spPr>
        <p:txBody>
          <a:bodyPr wrap="square" rtlCol="0">
            <a:spAutoFit/>
          </a:bodyPr>
          <a:lstStyle/>
          <a:p>
            <a:r>
              <a:rPr lang="en-GB" dirty="0">
                <a:solidFill>
                  <a:schemeClr val="bg2"/>
                </a:solidFill>
              </a:rPr>
              <a:t>Look at the sentences from the text that provide the main messages of the campaign.</a:t>
            </a:r>
          </a:p>
          <a:p>
            <a:endParaRPr lang="en-GB" dirty="0">
              <a:solidFill>
                <a:schemeClr val="bg2"/>
              </a:solidFill>
            </a:endParaRPr>
          </a:p>
          <a:p>
            <a:r>
              <a:rPr lang="en-GB" dirty="0">
                <a:solidFill>
                  <a:schemeClr val="bg2"/>
                </a:solidFill>
              </a:rPr>
              <a:t>Find the verbs that tell the reader what to do to help tigers. Which verbs are repeated? Why? </a:t>
            </a:r>
          </a:p>
          <a:p>
            <a:endParaRPr lang="en-GB" dirty="0"/>
          </a:p>
        </p:txBody>
      </p:sp>
      <p:sp>
        <p:nvSpPr>
          <p:cNvPr id="13" name="TextBox 12">
            <a:extLst>
              <a:ext uri="{FF2B5EF4-FFF2-40B4-BE49-F238E27FC236}">
                <a16:creationId xmlns:a16="http://schemas.microsoft.com/office/drawing/2014/main" id="{47F2D6E6-B668-4D16-93EF-DF1E1C675B6F}"/>
              </a:ext>
            </a:extLst>
          </p:cNvPr>
          <p:cNvSpPr txBox="1"/>
          <p:nvPr/>
        </p:nvSpPr>
        <p:spPr>
          <a:xfrm>
            <a:off x="147911" y="2283164"/>
            <a:ext cx="6419824" cy="369332"/>
          </a:xfrm>
          <a:prstGeom prst="rect">
            <a:avLst/>
          </a:prstGeom>
          <a:solidFill>
            <a:srgbClr val="D5EFFF"/>
          </a:solidFill>
          <a:ln>
            <a:solidFill>
              <a:schemeClr val="tx1"/>
            </a:solidFill>
          </a:ln>
        </p:spPr>
        <p:txBody>
          <a:bodyPr wrap="square" rtlCol="0">
            <a:spAutoFit/>
          </a:bodyPr>
          <a:lstStyle/>
          <a:p>
            <a:r>
              <a:rPr lang="en-GB" i="1" dirty="0"/>
              <a:t>Help us strengthen our work to protect tiger habitats. </a:t>
            </a:r>
          </a:p>
        </p:txBody>
      </p:sp>
      <p:sp>
        <p:nvSpPr>
          <p:cNvPr id="14" name="TextBox 13">
            <a:extLst>
              <a:ext uri="{FF2B5EF4-FFF2-40B4-BE49-F238E27FC236}">
                <a16:creationId xmlns:a16="http://schemas.microsoft.com/office/drawing/2014/main" id="{02D387A9-CF55-4D84-B224-E104E2F99C00}"/>
              </a:ext>
            </a:extLst>
          </p:cNvPr>
          <p:cNvSpPr txBox="1"/>
          <p:nvPr/>
        </p:nvSpPr>
        <p:spPr>
          <a:xfrm>
            <a:off x="147911" y="2941088"/>
            <a:ext cx="6419824" cy="369332"/>
          </a:xfrm>
          <a:prstGeom prst="rect">
            <a:avLst/>
          </a:prstGeom>
          <a:solidFill>
            <a:srgbClr val="D5EFFF"/>
          </a:solidFill>
          <a:ln>
            <a:solidFill>
              <a:schemeClr val="tx1"/>
            </a:solidFill>
          </a:ln>
        </p:spPr>
        <p:txBody>
          <a:bodyPr wrap="square" rtlCol="0">
            <a:spAutoFit/>
          </a:bodyPr>
          <a:lstStyle/>
          <a:p>
            <a:r>
              <a:rPr lang="en-GB" i="1" dirty="0"/>
              <a:t>Help us expand our work with communities. </a:t>
            </a:r>
          </a:p>
        </p:txBody>
      </p:sp>
      <p:sp>
        <p:nvSpPr>
          <p:cNvPr id="15" name="TextBox 14">
            <a:extLst>
              <a:ext uri="{FF2B5EF4-FFF2-40B4-BE49-F238E27FC236}">
                <a16:creationId xmlns:a16="http://schemas.microsoft.com/office/drawing/2014/main" id="{E2655362-A728-4523-833A-3F86167C3FF8}"/>
              </a:ext>
            </a:extLst>
          </p:cNvPr>
          <p:cNvSpPr txBox="1"/>
          <p:nvPr/>
        </p:nvSpPr>
        <p:spPr>
          <a:xfrm>
            <a:off x="152095" y="3607216"/>
            <a:ext cx="6419824" cy="369332"/>
          </a:xfrm>
          <a:prstGeom prst="rect">
            <a:avLst/>
          </a:prstGeom>
          <a:solidFill>
            <a:srgbClr val="D5EFFF"/>
          </a:solidFill>
          <a:ln>
            <a:solidFill>
              <a:schemeClr val="tx1"/>
            </a:solidFill>
          </a:ln>
        </p:spPr>
        <p:txBody>
          <a:bodyPr wrap="square" rtlCol="0">
            <a:spAutoFit/>
          </a:bodyPr>
          <a:lstStyle/>
          <a:p>
            <a:r>
              <a:rPr lang="en-GB" i="1" dirty="0"/>
              <a:t>Help us double wild tiger numbers to at least 6,000 by 2022.  </a:t>
            </a:r>
          </a:p>
        </p:txBody>
      </p:sp>
      <p:sp>
        <p:nvSpPr>
          <p:cNvPr id="17" name="Rounded Rectangle 8">
            <a:extLst>
              <a:ext uri="{FF2B5EF4-FFF2-40B4-BE49-F238E27FC236}">
                <a16:creationId xmlns:a16="http://schemas.microsoft.com/office/drawing/2014/main" id="{91F40BBB-DD97-44D1-AAE3-AFD5390960DA}"/>
              </a:ext>
            </a:extLst>
          </p:cNvPr>
          <p:cNvSpPr/>
          <p:nvPr/>
        </p:nvSpPr>
        <p:spPr>
          <a:xfrm>
            <a:off x="7564526" y="601125"/>
            <a:ext cx="946393"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Links</a:t>
            </a:r>
          </a:p>
        </p:txBody>
      </p:sp>
      <p:sp>
        <p:nvSpPr>
          <p:cNvPr id="18" name="Rounded Rectangle 5">
            <a:extLst>
              <a:ext uri="{FF2B5EF4-FFF2-40B4-BE49-F238E27FC236}">
                <a16:creationId xmlns:a16="http://schemas.microsoft.com/office/drawing/2014/main" id="{AF362CE0-55B9-4F93-9CC0-789359F5A327}"/>
              </a:ext>
            </a:extLst>
          </p:cNvPr>
          <p:cNvSpPr/>
          <p:nvPr/>
        </p:nvSpPr>
        <p:spPr>
          <a:xfrm>
            <a:off x="251640" y="1099183"/>
            <a:ext cx="1601692" cy="399402"/>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dirty="0">
                <a:solidFill>
                  <a:schemeClr val="tx1"/>
                </a:solidFill>
              </a:rPr>
              <a:t>Examples</a:t>
            </a:r>
          </a:p>
        </p:txBody>
      </p:sp>
      <p:pic>
        <p:nvPicPr>
          <p:cNvPr id="6" name="Picture 5" descr="A picture containing drawing&#10;&#10;Description automatically generated">
            <a:extLst>
              <a:ext uri="{FF2B5EF4-FFF2-40B4-BE49-F238E27FC236}">
                <a16:creationId xmlns:a16="http://schemas.microsoft.com/office/drawing/2014/main" id="{92305185-C29D-4707-8966-B31E68F43C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0485" y="641990"/>
            <a:ext cx="857250" cy="962025"/>
          </a:xfrm>
          <a:prstGeom prst="rect">
            <a:avLst/>
          </a:prstGeom>
        </p:spPr>
      </p:pic>
      <p:sp>
        <p:nvSpPr>
          <p:cNvPr id="20" name="TextBox 19">
            <a:extLst>
              <a:ext uri="{FF2B5EF4-FFF2-40B4-BE49-F238E27FC236}">
                <a16:creationId xmlns:a16="http://schemas.microsoft.com/office/drawing/2014/main" id="{1B144363-7046-447C-8CB8-E5AE529E4DB4}"/>
              </a:ext>
            </a:extLst>
          </p:cNvPr>
          <p:cNvSpPr txBox="1"/>
          <p:nvPr/>
        </p:nvSpPr>
        <p:spPr>
          <a:xfrm>
            <a:off x="147911" y="4234549"/>
            <a:ext cx="6419824" cy="646331"/>
          </a:xfrm>
          <a:prstGeom prst="rect">
            <a:avLst/>
          </a:prstGeom>
          <a:solidFill>
            <a:srgbClr val="D5EFFF"/>
          </a:solidFill>
          <a:ln>
            <a:solidFill>
              <a:schemeClr val="tx1"/>
            </a:solidFill>
          </a:ln>
        </p:spPr>
        <p:txBody>
          <a:bodyPr wrap="square" rtlCol="0">
            <a:spAutoFit/>
          </a:bodyPr>
          <a:lstStyle/>
          <a:p>
            <a:r>
              <a:rPr lang="en-GB" i="1" dirty="0"/>
              <a:t>Please send your gift today, and roar with us to give tigers  even more of a fighting chance. </a:t>
            </a:r>
          </a:p>
        </p:txBody>
      </p:sp>
    </p:spTree>
    <p:extLst>
      <p:ext uri="{BB962C8B-B14F-4D97-AF65-F5344CB8AC3E}">
        <p14:creationId xmlns:p14="http://schemas.microsoft.com/office/powerpoint/2010/main" val="349781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9144000" cy="6857999"/>
          </a:xfrm>
          <a:prstGeom prst="rect">
            <a:avLst/>
          </a:prstGeom>
        </p:spPr>
      </p:pic>
      <p:sp>
        <p:nvSpPr>
          <p:cNvPr id="4" name="TextBox 3">
            <a:extLst>
              <a:ext uri="{FF2B5EF4-FFF2-40B4-BE49-F238E27FC236}">
                <a16:creationId xmlns:a16="http://schemas.microsoft.com/office/drawing/2014/main" id="{76379198-EDAD-4A53-88E9-EFE065A710CE}"/>
              </a:ext>
            </a:extLst>
          </p:cNvPr>
          <p:cNvSpPr txBox="1"/>
          <p:nvPr/>
        </p:nvSpPr>
        <p:spPr>
          <a:xfrm>
            <a:off x="1187624" y="260648"/>
            <a:ext cx="7632848" cy="3200876"/>
          </a:xfrm>
          <a:prstGeom prst="rect">
            <a:avLst/>
          </a:prstGeom>
          <a:solidFill>
            <a:schemeClr val="bg1"/>
          </a:solidFill>
        </p:spPr>
        <p:txBody>
          <a:bodyPr wrap="square" rtlCol="0">
            <a:spAutoFit/>
          </a:bodyPr>
          <a:lstStyle/>
          <a:p>
            <a:r>
              <a:rPr lang="en-GB" sz="2200" b="1" dirty="0"/>
              <a:t>Spread the message!</a:t>
            </a:r>
          </a:p>
          <a:p>
            <a:r>
              <a:rPr lang="en-GB" b="1" dirty="0"/>
              <a:t>One of the easiest ways to make a difference is to share information about the plight of wild tigers. A large proportion of people aren’t even aware that there are as few as 3,890 wild tigers left in the world. </a:t>
            </a:r>
          </a:p>
          <a:p>
            <a:r>
              <a:rPr lang="en-GB" b="1" dirty="0"/>
              <a:t>From a simple tweet to an in-depth blog post, use your voice online to inform and inspire the masses! You can share tiger news from our </a:t>
            </a:r>
            <a:r>
              <a:rPr lang="en-GB" b="1" dirty="0">
                <a:hlinkClick r:id="rId4">
                  <a:extLst>
                    <a:ext uri="{A12FA001-AC4F-418D-AE19-62706E023703}">
                      <ahyp:hlinkClr xmlns:ahyp="http://schemas.microsoft.com/office/drawing/2018/hyperlinkcolor" val="tx"/>
                    </a:ext>
                  </a:extLst>
                </a:hlinkClick>
              </a:rPr>
              <a:t>Facebook</a:t>
            </a:r>
            <a:r>
              <a:rPr lang="en-GB" b="1" dirty="0"/>
              <a:t>, </a:t>
            </a:r>
            <a:r>
              <a:rPr lang="en-GB" b="1" dirty="0">
                <a:hlinkClick r:id="rId5">
                  <a:extLst>
                    <a:ext uri="{A12FA001-AC4F-418D-AE19-62706E023703}">
                      <ahyp:hlinkClr xmlns:ahyp="http://schemas.microsoft.com/office/drawing/2018/hyperlinkcolor" val="tx"/>
                    </a:ext>
                  </a:extLst>
                </a:hlinkClick>
              </a:rPr>
              <a:t>Twitter</a:t>
            </a:r>
            <a:r>
              <a:rPr lang="en-GB" b="1" dirty="0"/>
              <a:t> and </a:t>
            </a:r>
            <a:r>
              <a:rPr lang="en-GB" b="1" dirty="0">
                <a:hlinkClick r:id="rId6">
                  <a:extLst>
                    <a:ext uri="{A12FA001-AC4F-418D-AE19-62706E023703}">
                      <ahyp:hlinkClr xmlns:ahyp="http://schemas.microsoft.com/office/drawing/2018/hyperlinkcolor" val="tx"/>
                    </a:ext>
                  </a:extLst>
                </a:hlinkClick>
              </a:rPr>
              <a:t>Instagram</a:t>
            </a:r>
            <a:r>
              <a:rPr lang="en-GB" b="1" dirty="0"/>
              <a:t> pages… or you can create your own content and tag us!</a:t>
            </a:r>
          </a:p>
          <a:p>
            <a:r>
              <a:rPr lang="en-GB" b="1" dirty="0"/>
              <a:t>Have conversations about tigers, wildlife and wild places with friends, family and people you know. Share your passion!</a:t>
            </a:r>
          </a:p>
        </p:txBody>
      </p:sp>
      <p:sp>
        <p:nvSpPr>
          <p:cNvPr id="2" name="TextBox 1">
            <a:extLst>
              <a:ext uri="{FF2B5EF4-FFF2-40B4-BE49-F238E27FC236}">
                <a16:creationId xmlns:a16="http://schemas.microsoft.com/office/drawing/2014/main" id="{59C90EA3-7170-433D-98E9-65152732A838}"/>
              </a:ext>
            </a:extLst>
          </p:cNvPr>
          <p:cNvSpPr txBox="1"/>
          <p:nvPr/>
        </p:nvSpPr>
        <p:spPr>
          <a:xfrm>
            <a:off x="251520" y="3722172"/>
            <a:ext cx="2880320" cy="2308324"/>
          </a:xfrm>
          <a:prstGeom prst="rect">
            <a:avLst/>
          </a:prstGeom>
          <a:noFill/>
        </p:spPr>
        <p:txBody>
          <a:bodyPr wrap="square" rtlCol="0">
            <a:spAutoFit/>
          </a:bodyPr>
          <a:lstStyle/>
          <a:p>
            <a:r>
              <a:rPr lang="en-GB" dirty="0">
                <a:solidFill>
                  <a:schemeClr val="bg1"/>
                </a:solidFill>
              </a:rPr>
              <a:t>Task: Write an online text that explains the plight of wild tigers and tells the reader what they can do to help. Think how you can you use imperative sentences to strengthen your message.</a:t>
            </a:r>
          </a:p>
        </p:txBody>
      </p:sp>
    </p:spTree>
    <p:extLst>
      <p:ext uri="{BB962C8B-B14F-4D97-AF65-F5344CB8AC3E}">
        <p14:creationId xmlns:p14="http://schemas.microsoft.com/office/powerpoint/2010/main" val="3024332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118" y="0"/>
            <a:ext cx="8579296" cy="1371600"/>
          </a:xfrm>
        </p:spPr>
        <p:txBody>
          <a:bodyPr/>
          <a:lstStyle/>
          <a:p>
            <a:r>
              <a:rPr lang="en-GB" sz="36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3429000"/>
            <a:ext cx="7992888" cy="3068960"/>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a:lnSpc>
                <a:spcPts val="2800"/>
              </a:lnSpc>
              <a:spcBef>
                <a:spcPts val="0"/>
              </a:spcBef>
            </a:pPr>
            <a:r>
              <a:rPr lang="en-GB" sz="1800" dirty="0"/>
              <a:t>In a persuasive writing such as a campaign text, </a:t>
            </a:r>
            <a:r>
              <a:rPr lang="en-GB" sz="1800" dirty="0">
                <a:solidFill>
                  <a:srgbClr val="FF0000"/>
                </a:solidFill>
              </a:rPr>
              <a:t>you need to stress the main messages that let your reader know what they should do about the issue. </a:t>
            </a:r>
          </a:p>
          <a:p>
            <a:pPr>
              <a:lnSpc>
                <a:spcPts val="2800"/>
              </a:lnSpc>
              <a:spcBef>
                <a:spcPts val="0"/>
              </a:spcBef>
            </a:pPr>
            <a:r>
              <a:rPr lang="en-GB" sz="1800" dirty="0"/>
              <a:t>One way of doing this is by using imperative sentences that instruct your reader how they should respond. Choose your imperative verbs carefully and think about where in the text you can best place imperative sentences.</a:t>
            </a:r>
          </a:p>
          <a:p>
            <a:pPr marL="59357" indent="0">
              <a:lnSpc>
                <a:spcPts val="2400"/>
              </a:lnSpc>
              <a:spcBef>
                <a:spcPts val="0"/>
              </a:spcBef>
              <a:spcAft>
                <a:spcPts val="554"/>
              </a:spcAft>
              <a:buClrTx/>
              <a:buSzPct val="80000"/>
              <a:buNone/>
            </a:pPr>
            <a:endParaRPr lang="en-GB" sz="1800" dirty="0"/>
          </a:p>
        </p:txBody>
      </p:sp>
      <p:sp>
        <p:nvSpPr>
          <p:cNvPr id="4" name="TextBox 3"/>
          <p:cNvSpPr txBox="1"/>
          <p:nvPr/>
        </p:nvSpPr>
        <p:spPr>
          <a:xfrm>
            <a:off x="575556" y="1268760"/>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5138</TotalTime>
  <Words>1945</Words>
  <Application>Microsoft Office PowerPoint</Application>
  <PresentationFormat>On-screen Show (4:3)</PresentationFormat>
  <Paragraphs>104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Times New Roman</vt:lpstr>
      <vt:lpstr>Wingdings</vt:lpstr>
      <vt:lpstr>Pixel</vt:lpstr>
      <vt:lpstr>PowerPoint Presentation</vt:lpstr>
      <vt:lpstr>LEAD Principles</vt:lpstr>
      <vt:lpstr>PowerPoint Presentation</vt:lpstr>
      <vt:lpstr>PowerPoint Presentation</vt:lpstr>
      <vt:lpstr>PowerPoint Presentation</vt:lpstr>
      <vt:lpstr>PowerPoint Presentation</vt:lpstr>
      <vt:lpstr>Verbalising the Grammar-Writing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516</cp:revision>
  <cp:lastPrinted>2016-04-04T06:59:35Z</cp:lastPrinted>
  <dcterms:created xsi:type="dcterms:W3CDTF">2006-06-23T08:27:44Z</dcterms:created>
  <dcterms:modified xsi:type="dcterms:W3CDTF">2020-04-20T09:13:15Z</dcterms:modified>
</cp:coreProperties>
</file>