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3" r:id="rId1"/>
  </p:sldMasterIdLst>
  <p:notesMasterIdLst>
    <p:notesMasterId r:id="rId14"/>
  </p:notesMasterIdLst>
  <p:handoutMasterIdLst>
    <p:handoutMasterId r:id="rId15"/>
  </p:handoutMasterIdLst>
  <p:sldIdLst>
    <p:sldId id="261" r:id="rId2"/>
    <p:sldId id="481" r:id="rId3"/>
    <p:sldId id="574" r:id="rId4"/>
    <p:sldId id="608" r:id="rId5"/>
    <p:sldId id="610" r:id="rId6"/>
    <p:sldId id="480" r:id="rId7"/>
    <p:sldId id="609" r:id="rId8"/>
    <p:sldId id="611" r:id="rId9"/>
    <p:sldId id="613" r:id="rId10"/>
    <p:sldId id="612" r:id="rId11"/>
    <p:sldId id="615" r:id="rId12"/>
    <p:sldId id="614" r:id="rId13"/>
  </p:sldIdLst>
  <p:sldSz cx="9144000" cy="6858000" type="screen4x3"/>
  <p:notesSz cx="6858000" cy="100520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F"/>
    <a:srgbClr val="D5EFFF"/>
    <a:srgbClr val="384A94"/>
    <a:srgbClr val="55C37A"/>
    <a:srgbClr val="FFFFCC"/>
    <a:srgbClr val="CCECFF"/>
    <a:srgbClr val="D5D5FF"/>
    <a:srgbClr val="99FF99"/>
    <a:srgbClr val="9ED090"/>
    <a:srgbClr val="7AD0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3" autoAdjust="0"/>
    <p:restoredTop sz="76082" autoAdjust="0"/>
  </p:normalViewPr>
  <p:slideViewPr>
    <p:cSldViewPr>
      <p:cViewPr varScale="1">
        <p:scale>
          <a:sx n="36" d="100"/>
          <a:sy n="36" d="100"/>
        </p:scale>
        <p:origin x="1589" y="3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70659" name="Rectangle 3"/>
          <p:cNvSpPr>
            <a:spLocks noGrp="1" noChangeArrowheads="1"/>
          </p:cNvSpPr>
          <p:nvPr>
            <p:ph type="dt" sz="quarter"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70660" name="Rectangle 4"/>
          <p:cNvSpPr>
            <a:spLocks noGrp="1" noChangeArrowheads="1"/>
          </p:cNvSpPr>
          <p:nvPr>
            <p:ph type="ftr" sz="quarter" idx="2"/>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0661" name="Rectangle 5"/>
          <p:cNvSpPr>
            <a:spLocks noGrp="1" noChangeArrowheads="1"/>
          </p:cNvSpPr>
          <p:nvPr>
            <p:ph type="sldNum" sz="quarter" idx="3"/>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39577D1-B2A1-402A-B7B5-CE6EAB3E0D87}" type="slidenum">
              <a:rPr lang="en-US"/>
              <a:pPr/>
              <a:t>‹#›</a:t>
            </a:fld>
            <a:endParaRPr lang="en-US"/>
          </a:p>
        </p:txBody>
      </p:sp>
    </p:spTree>
    <p:extLst>
      <p:ext uri="{BB962C8B-B14F-4D97-AF65-F5344CB8AC3E}">
        <p14:creationId xmlns:p14="http://schemas.microsoft.com/office/powerpoint/2010/main" val="40144937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075" name="Rectangle 3"/>
          <p:cNvSpPr>
            <a:spLocks noGrp="1" noChangeArrowheads="1"/>
          </p:cNvSpPr>
          <p:nvPr>
            <p:ph type="dt" idx="1"/>
          </p:nvPr>
        </p:nvSpPr>
        <p:spPr bwMode="auto">
          <a:xfrm>
            <a:off x="3884613" y="0"/>
            <a:ext cx="2971800" cy="50309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915988" y="754063"/>
            <a:ext cx="5026025" cy="3768725"/>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85800" y="4775297"/>
            <a:ext cx="5486400" cy="452293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3079" name="Rectangle 7"/>
          <p:cNvSpPr>
            <a:spLocks noGrp="1" noChangeArrowheads="1"/>
          </p:cNvSpPr>
          <p:nvPr>
            <p:ph type="sldNum" sz="quarter" idx="5"/>
          </p:nvPr>
        </p:nvSpPr>
        <p:spPr bwMode="auto">
          <a:xfrm>
            <a:off x="3884613" y="9547317"/>
            <a:ext cx="2971800" cy="50309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8C648E7-3A21-4E05-9F45-05274052E9C8}" type="slidenum">
              <a:rPr lang="en-US"/>
              <a:pPr/>
              <a:t>‹#›</a:t>
            </a:fld>
            <a:endParaRPr lang="en-US"/>
          </a:p>
        </p:txBody>
      </p:sp>
    </p:spTree>
    <p:extLst>
      <p:ext uri="{BB962C8B-B14F-4D97-AF65-F5344CB8AC3E}">
        <p14:creationId xmlns:p14="http://schemas.microsoft.com/office/powerpoint/2010/main" val="34067930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D9884BA-55AD-4B17-980B-1B5D061C55E0}" type="slidenum">
              <a:rPr lang="en-US"/>
              <a:pPr/>
              <a:t>1</a:t>
            </a:fld>
            <a:endParaRPr lang="en-US"/>
          </a:p>
        </p:txBody>
      </p:sp>
      <p:sp>
        <p:nvSpPr>
          <p:cNvPr id="14338" name="Rectangle 2"/>
          <p:cNvSpPr>
            <a:spLocks noGrp="1" noRot="1" noChangeAspect="1" noChangeArrowheads="1" noTextEdit="1"/>
          </p:cNvSpPr>
          <p:nvPr>
            <p:ph type="sldImg"/>
          </p:nvPr>
        </p:nvSpPr>
        <p:spPr>
          <a:xfrm>
            <a:off x="915988" y="754063"/>
            <a:ext cx="5026025" cy="3768725"/>
          </a:xfrm>
          <a:ln/>
        </p:spPr>
      </p:sp>
      <p:sp>
        <p:nvSpPr>
          <p:cNvPr id="14339" name="Rectangle 3"/>
          <p:cNvSpPr>
            <a:spLocks noGrp="1" noChangeArrowheads="1"/>
          </p:cNvSpPr>
          <p:nvPr>
            <p:ph type="body" idx="1"/>
          </p:nvPr>
        </p:nvSpPr>
        <p:spPr/>
        <p:txBody>
          <a:bodyPr/>
          <a:lstStyle/>
          <a:p>
            <a:endParaRPr lang="en-GB" dirty="0"/>
          </a:p>
        </p:txBody>
      </p:sp>
    </p:spTree>
    <p:extLst>
      <p:ext uri="{BB962C8B-B14F-4D97-AF65-F5344CB8AC3E}">
        <p14:creationId xmlns:p14="http://schemas.microsoft.com/office/powerpoint/2010/main" val="26066465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might want to remind students of the different ways in which writers bring characters alive and how these features work alongside each other: the first four bullet points apply to the extract about Miss Trunchbull.</a:t>
            </a:r>
          </a:p>
          <a:p>
            <a:r>
              <a:rPr lang="en-GB" dirty="0"/>
              <a:t>The next slide summarises the particular focus in this PPT on show not tell, and the specific grammar focus on verb choices.</a:t>
            </a:r>
          </a:p>
        </p:txBody>
      </p:sp>
      <p:sp>
        <p:nvSpPr>
          <p:cNvPr id="4" name="Slide Number Placeholder 3"/>
          <p:cNvSpPr>
            <a:spLocks noGrp="1"/>
          </p:cNvSpPr>
          <p:nvPr>
            <p:ph type="sldNum" sz="quarter" idx="5"/>
          </p:nvPr>
        </p:nvSpPr>
        <p:spPr/>
        <p:txBody>
          <a:bodyPr/>
          <a:lstStyle/>
          <a:p>
            <a:fld id="{88C648E7-3A21-4E05-9F45-05274052E9C8}" type="slidenum">
              <a:rPr lang="en-US" smtClean="0"/>
              <a:pPr/>
              <a:t>10</a:t>
            </a:fld>
            <a:endParaRPr lang="en-US"/>
          </a:p>
        </p:txBody>
      </p:sp>
    </p:spTree>
    <p:extLst>
      <p:ext uri="{BB962C8B-B14F-4D97-AF65-F5344CB8AC3E}">
        <p14:creationId xmlns:p14="http://schemas.microsoft.com/office/powerpoint/2010/main" val="15895769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This is key: our research shows that teachers need</a:t>
            </a:r>
            <a:r>
              <a:rPr lang="en-GB" baseline="0" dirty="0"/>
              <a:t> to ‘practise’ verbalising the link for themselves; and then share it with students (and discuss it in the context of the students’ own writing).</a:t>
            </a: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11</a:t>
            </a:fld>
            <a:endParaRPr lang="en-US"/>
          </a:p>
        </p:txBody>
      </p:sp>
    </p:spTree>
    <p:extLst>
      <p:ext uri="{BB962C8B-B14F-4D97-AF65-F5344CB8AC3E}">
        <p14:creationId xmlns:p14="http://schemas.microsoft.com/office/powerpoint/2010/main" val="12380152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might want to use this slide to consolidate learning, reinforcing the emphasis on ‘show not tell’ and encouraging students to verbalise how the verb choices help to reveal character. </a:t>
            </a:r>
          </a:p>
          <a:p>
            <a:r>
              <a:rPr lang="en-GB" dirty="0"/>
              <a:t>For discussion:</a:t>
            </a:r>
          </a:p>
          <a:p>
            <a:r>
              <a:rPr lang="en-GB" dirty="0"/>
              <a:t>In the final sentence of the paragraph, Morpurgo </a:t>
            </a:r>
            <a:r>
              <a:rPr lang="en-GB" i="1" dirty="0"/>
              <a:t>tells</a:t>
            </a:r>
            <a:r>
              <a:rPr lang="en-GB" dirty="0"/>
              <a:t> us that the Green Giant looks angry, not peaceful. How does he </a:t>
            </a:r>
            <a:r>
              <a:rPr lang="en-GB" i="1" dirty="0"/>
              <a:t>show</a:t>
            </a:r>
            <a:r>
              <a:rPr lang="en-GB" dirty="0"/>
              <a:t> us this in the way he describes the giant’s entrance into the warriors’ feasting hall? </a:t>
            </a:r>
          </a:p>
          <a:p>
            <a:r>
              <a:rPr lang="en-GB" dirty="0"/>
              <a:t>To focus discussion, you might want to highlight for students the verb choices in the following sections of the text:</a:t>
            </a:r>
          </a:p>
          <a:p>
            <a:pPr marL="171450" indent="-171450">
              <a:buFont typeface="Arial" panose="020B0604020202020204" pitchFamily="34" charset="0"/>
              <a:buChar char="•"/>
            </a:pPr>
            <a:r>
              <a:rPr lang="en-GB" dirty="0"/>
              <a:t>the doors of the hall </a:t>
            </a:r>
            <a:r>
              <a:rPr lang="en-GB" u="sng" dirty="0"/>
              <a:t>flew </a:t>
            </a:r>
            <a:r>
              <a:rPr lang="en-GB" dirty="0"/>
              <a:t>open</a:t>
            </a:r>
          </a:p>
          <a:p>
            <a:pPr marL="171450" indent="-171450">
              <a:buFont typeface="Arial" panose="020B0604020202020204" pitchFamily="34" charset="0"/>
              <a:buChar char="•"/>
            </a:pPr>
            <a:r>
              <a:rPr lang="en-GB" dirty="0"/>
              <a:t>a towering warhorse that </a:t>
            </a:r>
            <a:r>
              <a:rPr lang="en-GB" u="sng" dirty="0"/>
              <a:t>pawed</a:t>
            </a:r>
            <a:r>
              <a:rPr lang="en-GB" dirty="0"/>
              <a:t> the ground…</a:t>
            </a:r>
            <a:r>
              <a:rPr lang="en-GB" u="sng" dirty="0"/>
              <a:t>tossing</a:t>
            </a:r>
            <a:r>
              <a:rPr lang="en-GB" dirty="0"/>
              <a:t> its fine head, </a:t>
            </a:r>
            <a:r>
              <a:rPr lang="en-GB" u="sng" dirty="0"/>
              <a:t>snorting</a:t>
            </a:r>
            <a:r>
              <a:rPr lang="en-GB" dirty="0"/>
              <a:t> its fury</a:t>
            </a:r>
          </a:p>
          <a:p>
            <a:pPr marL="171450" indent="-171450">
              <a:buFont typeface="Arial" panose="020B0604020202020204" pitchFamily="34" charset="0"/>
              <a:buChar char="•"/>
            </a:pPr>
            <a:r>
              <a:rPr lang="en-GB" dirty="0"/>
              <a:t>the man </a:t>
            </a:r>
            <a:r>
              <a:rPr lang="en-GB" u="sng" dirty="0"/>
              <a:t>swept</a:t>
            </a:r>
            <a:r>
              <a:rPr lang="en-GB" dirty="0"/>
              <a:t> the hall with terrible eyes…that </a:t>
            </a:r>
            <a:r>
              <a:rPr lang="en-GB" u="sng" dirty="0"/>
              <a:t>froze</a:t>
            </a:r>
            <a:r>
              <a:rPr lang="en-GB" dirty="0"/>
              <a:t> the courage in a man’s veins</a:t>
            </a:r>
          </a:p>
          <a:p>
            <a:pPr marL="171450" indent="-171450">
              <a:buFont typeface="Arial" panose="020B0604020202020204" pitchFamily="34" charset="0"/>
              <a:buChar char="•"/>
            </a:pPr>
            <a:r>
              <a:rPr lang="en-GB" dirty="0"/>
              <a:t>eyes you could not</a:t>
            </a:r>
            <a:r>
              <a:rPr lang="en-GB" u="sng" dirty="0"/>
              <a:t> hold </a:t>
            </a:r>
            <a:r>
              <a:rPr lang="en-GB" dirty="0"/>
              <a:t>with your own</a:t>
            </a:r>
          </a:p>
          <a:p>
            <a:pPr marL="171450" indent="-171450">
              <a:buFont typeface="Arial" panose="020B0604020202020204" pitchFamily="34" charset="0"/>
              <a:buChar char="•"/>
            </a:pPr>
            <a:r>
              <a:rPr lang="en-GB" dirty="0"/>
              <a:t>a branch he’d </a:t>
            </a:r>
            <a:r>
              <a:rPr lang="en-GB" u="sng" dirty="0"/>
              <a:t>ripped</a:t>
            </a:r>
            <a:r>
              <a:rPr lang="en-GB" dirty="0"/>
              <a:t> off some holly tree</a:t>
            </a: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88C648E7-3A21-4E05-9F45-05274052E9C8}" type="slidenum">
              <a:rPr lang="en-US" smtClean="0"/>
              <a:pPr/>
              <a:t>12</a:t>
            </a:fld>
            <a:endParaRPr lang="en-US"/>
          </a:p>
        </p:txBody>
      </p:sp>
    </p:spTree>
    <p:extLst>
      <p:ext uri="{BB962C8B-B14F-4D97-AF65-F5344CB8AC3E}">
        <p14:creationId xmlns:p14="http://schemas.microsoft.com/office/powerpoint/2010/main" val="9606484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These are the key pedagogical principles which underpin the teaching.  In the slides which follow, where the teaching is using these principles, they</a:t>
            </a:r>
            <a:r>
              <a:rPr lang="en-GB" baseline="0" dirty="0"/>
              <a:t> are shown</a:t>
            </a:r>
            <a:r>
              <a:rPr lang="en-GB" dirty="0"/>
              <a:t> in cream text boxes.</a:t>
            </a:r>
          </a:p>
          <a:p>
            <a:r>
              <a:rPr lang="en-GB" dirty="0"/>
              <a:t>If you are not familiar with the principles</a:t>
            </a:r>
            <a:r>
              <a:rPr lang="en-GB" baseline="0" dirty="0"/>
              <a:t> you might like to listen to the PPT with audio which explains them.</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2</a:t>
            </a:fld>
            <a:endParaRPr lang="en-US"/>
          </a:p>
        </p:txBody>
      </p:sp>
    </p:spTree>
    <p:extLst>
      <p:ext uri="{BB962C8B-B14F-4D97-AF65-F5344CB8AC3E}">
        <p14:creationId xmlns:p14="http://schemas.microsoft.com/office/powerpoint/2010/main" val="35059810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text example and discussion in this presentation concentrate on the first of these points.</a:t>
            </a:r>
          </a:p>
        </p:txBody>
      </p:sp>
      <p:sp>
        <p:nvSpPr>
          <p:cNvPr id="4" name="Slide Number Placeholder 3"/>
          <p:cNvSpPr>
            <a:spLocks noGrp="1"/>
          </p:cNvSpPr>
          <p:nvPr>
            <p:ph type="sldNum" sz="quarter" idx="5"/>
          </p:nvPr>
        </p:nvSpPr>
        <p:spPr/>
        <p:txBody>
          <a:bodyPr/>
          <a:lstStyle/>
          <a:p>
            <a:fld id="{88C648E7-3A21-4E05-9F45-05274052E9C8}" type="slidenum">
              <a:rPr lang="en-US" smtClean="0"/>
              <a:pPr/>
              <a:t>3</a:t>
            </a:fld>
            <a:endParaRPr lang="en-US"/>
          </a:p>
        </p:txBody>
      </p:sp>
    </p:spTree>
    <p:extLst>
      <p:ext uri="{BB962C8B-B14F-4D97-AF65-F5344CB8AC3E}">
        <p14:creationId xmlns:p14="http://schemas.microsoft.com/office/powerpoint/2010/main" val="2894936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Introduce the idea of ‘show not tell’ by pointing out the difference between the first sentence and the second, original, version.</a:t>
            </a:r>
          </a:p>
        </p:txBody>
      </p:sp>
      <p:sp>
        <p:nvSpPr>
          <p:cNvPr id="4" name="Slide Number Placeholder 3"/>
          <p:cNvSpPr>
            <a:spLocks noGrp="1"/>
          </p:cNvSpPr>
          <p:nvPr>
            <p:ph type="sldNum" sz="quarter" idx="5"/>
          </p:nvPr>
        </p:nvSpPr>
        <p:spPr/>
        <p:txBody>
          <a:bodyPr/>
          <a:lstStyle/>
          <a:p>
            <a:fld id="{88C648E7-3A21-4E05-9F45-05274052E9C8}" type="slidenum">
              <a:rPr lang="en-US" smtClean="0"/>
              <a:pPr/>
              <a:t>4</a:t>
            </a:fld>
            <a:endParaRPr lang="en-US"/>
          </a:p>
        </p:txBody>
      </p:sp>
    </p:spTree>
    <p:extLst>
      <p:ext uri="{BB962C8B-B14F-4D97-AF65-F5344CB8AC3E}">
        <p14:creationId xmlns:p14="http://schemas.microsoft.com/office/powerpoint/2010/main" val="6233767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Invite students to suggest how Miss Trunchbull might move through the school in a way that scares pupils and teachers e.g. does she push people out of the way? Does she shout out orders? Does she barge into classrooms unexpectedly? </a:t>
            </a:r>
          </a:p>
        </p:txBody>
      </p:sp>
      <p:sp>
        <p:nvSpPr>
          <p:cNvPr id="4" name="Slide Number Placeholder 3"/>
          <p:cNvSpPr>
            <a:spLocks noGrp="1"/>
          </p:cNvSpPr>
          <p:nvPr>
            <p:ph type="sldNum" sz="quarter" idx="5"/>
          </p:nvPr>
        </p:nvSpPr>
        <p:spPr/>
        <p:txBody>
          <a:bodyPr/>
          <a:lstStyle/>
          <a:p>
            <a:fld id="{88C648E7-3A21-4E05-9F45-05274052E9C8}" type="slidenum">
              <a:rPr lang="en-US" smtClean="0"/>
              <a:pPr/>
              <a:t>5</a:t>
            </a:fld>
            <a:endParaRPr lang="en-US"/>
          </a:p>
        </p:txBody>
      </p:sp>
    </p:spTree>
    <p:extLst>
      <p:ext uri="{BB962C8B-B14F-4D97-AF65-F5344CB8AC3E}">
        <p14:creationId xmlns:p14="http://schemas.microsoft.com/office/powerpoint/2010/main" val="3100417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baseline="0" dirty="0"/>
              <a:t>Dahl uses the same verb three times to emphasise the frightening way in which Miss Turnbull patrols the corridors. Invite suggestions for an apt verb, using the context clues, including the other highlighted verbs.</a:t>
            </a:r>
            <a:endParaRPr lang="en-GB" dirty="0"/>
          </a:p>
        </p:txBody>
      </p:sp>
      <p:sp>
        <p:nvSpPr>
          <p:cNvPr id="4" name="Slide Number Placeholder 3"/>
          <p:cNvSpPr>
            <a:spLocks noGrp="1"/>
          </p:cNvSpPr>
          <p:nvPr>
            <p:ph type="sldNum" sz="quarter" idx="10"/>
          </p:nvPr>
        </p:nvSpPr>
        <p:spPr/>
        <p:txBody>
          <a:bodyPr/>
          <a:lstStyle/>
          <a:p>
            <a:fld id="{88C648E7-3A21-4E05-9F45-05274052E9C8}" type="slidenum">
              <a:rPr lang="en-US" smtClean="0"/>
              <a:pPr/>
              <a:t>6</a:t>
            </a:fld>
            <a:endParaRPr lang="en-US"/>
          </a:p>
        </p:txBody>
      </p:sp>
    </p:spTree>
    <p:extLst>
      <p:ext uri="{BB962C8B-B14F-4D97-AF65-F5344CB8AC3E}">
        <p14:creationId xmlns:p14="http://schemas.microsoft.com/office/powerpoint/2010/main" val="9404020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In discussion you might bring out:</a:t>
            </a:r>
          </a:p>
          <a:p>
            <a:pPr marL="171450" indent="-171450">
              <a:buFontTx/>
              <a:buChar char="-"/>
            </a:pPr>
            <a:r>
              <a:rPr lang="en-GB" dirty="0"/>
              <a:t>how ‘marched’ helps us infer that she runs the school like a military operation (fitting with ‘Stormtrooper’ and ‘tank’)</a:t>
            </a:r>
          </a:p>
          <a:p>
            <a:pPr marL="171450" indent="-171450">
              <a:buFontTx/>
              <a:buChar char="-"/>
            </a:pPr>
            <a:r>
              <a:rPr lang="en-GB" dirty="0"/>
              <a:t>how the repetition helps us infer that her character – and style of leadership/discipline - is unrelenting and determined (fitting with ‘ploughed through’)</a:t>
            </a:r>
          </a:p>
          <a:p>
            <a:pPr marL="171450" indent="-171450">
              <a:buFontTx/>
              <a:buChar char="-"/>
            </a:pPr>
            <a:r>
              <a:rPr lang="en-GB" dirty="0"/>
              <a:t>how the verb choice and its repetition suggests aural as well as visual detail – pupils and teachers can hear Miss Trunchbull coming towards them, getting closer by the minute</a:t>
            </a:r>
          </a:p>
        </p:txBody>
      </p:sp>
      <p:sp>
        <p:nvSpPr>
          <p:cNvPr id="4" name="Slide Number Placeholder 3"/>
          <p:cNvSpPr>
            <a:spLocks noGrp="1"/>
          </p:cNvSpPr>
          <p:nvPr>
            <p:ph type="sldNum" sz="quarter" idx="10"/>
          </p:nvPr>
        </p:nvSpPr>
        <p:spPr/>
        <p:txBody>
          <a:bodyPr/>
          <a:lstStyle/>
          <a:p>
            <a:fld id="{88C648E7-3A21-4E05-9F45-05274052E9C8}" type="slidenum">
              <a:rPr lang="en-US" smtClean="0"/>
              <a:pPr/>
              <a:t>7</a:t>
            </a:fld>
            <a:endParaRPr lang="en-US"/>
          </a:p>
        </p:txBody>
      </p:sp>
    </p:spTree>
    <p:extLst>
      <p:ext uri="{BB962C8B-B14F-4D97-AF65-F5344CB8AC3E}">
        <p14:creationId xmlns:p14="http://schemas.microsoft.com/office/powerpoint/2010/main" val="585041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‘Show us’ and ‘make us infer’ are deliberately used interchangeably in these questions – keep to one of them if you prefer.</a:t>
            </a:r>
          </a:p>
          <a:p>
            <a:r>
              <a:rPr lang="en-GB" dirty="0"/>
              <a:t>You could point out the link with the name T</a:t>
            </a:r>
            <a:r>
              <a:rPr lang="en-GB" u="none" dirty="0"/>
              <a:t>runchbull</a:t>
            </a:r>
            <a:r>
              <a:rPr lang="en-GB" dirty="0"/>
              <a:t> and the idea that she is always ready to mount a charge on pupils and staff who get in her way or displease her –  twin suggestions of being like a Stormtrooper with a truncheon and like a stampeding bull/bull in a china shop. There is nothing subtle about the way she moves and acts! </a:t>
            </a:r>
          </a:p>
        </p:txBody>
      </p:sp>
      <p:sp>
        <p:nvSpPr>
          <p:cNvPr id="4" name="Slide Number Placeholder 3"/>
          <p:cNvSpPr>
            <a:spLocks noGrp="1"/>
          </p:cNvSpPr>
          <p:nvPr>
            <p:ph type="sldNum" sz="quarter" idx="10"/>
          </p:nvPr>
        </p:nvSpPr>
        <p:spPr/>
        <p:txBody>
          <a:bodyPr/>
          <a:lstStyle/>
          <a:p>
            <a:fld id="{88C648E7-3A21-4E05-9F45-05274052E9C8}" type="slidenum">
              <a:rPr lang="en-US" smtClean="0"/>
              <a:pPr/>
              <a:t>8</a:t>
            </a:fld>
            <a:endParaRPr lang="en-US"/>
          </a:p>
        </p:txBody>
      </p:sp>
    </p:spTree>
    <p:extLst>
      <p:ext uri="{BB962C8B-B14F-4D97-AF65-F5344CB8AC3E}">
        <p14:creationId xmlns:p14="http://schemas.microsoft.com/office/powerpoint/2010/main" val="35693228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5988" y="754063"/>
            <a:ext cx="5026025" cy="3768725"/>
          </a:xfrm>
        </p:spPr>
      </p:sp>
      <p:sp>
        <p:nvSpPr>
          <p:cNvPr id="3" name="Notes Placeholder 2"/>
          <p:cNvSpPr>
            <a:spLocks noGrp="1"/>
          </p:cNvSpPr>
          <p:nvPr>
            <p:ph type="body" idx="1"/>
          </p:nvPr>
        </p:nvSpPr>
        <p:spPr/>
        <p:txBody>
          <a:bodyPr/>
          <a:lstStyle/>
          <a:p>
            <a:r>
              <a:rPr lang="en-GB" dirty="0"/>
              <a:t>‘Happened’ is the least active of the verb choices, and the choice is another way of bringing out Miss Trunchbull’s ‘Stormtrooper’ or ‘bull-like’ characteristics, as it reinforces the idea of pupils being innocent stray victims of her charge through the corridors. It also suggests  how notorious her behaviour is – children will do what they can to avoid her, with only the unlucky or unwary getting caught.</a:t>
            </a:r>
          </a:p>
        </p:txBody>
      </p:sp>
      <p:sp>
        <p:nvSpPr>
          <p:cNvPr id="4" name="Slide Number Placeholder 3"/>
          <p:cNvSpPr>
            <a:spLocks noGrp="1"/>
          </p:cNvSpPr>
          <p:nvPr>
            <p:ph type="sldNum" sz="quarter" idx="10"/>
          </p:nvPr>
        </p:nvSpPr>
        <p:spPr/>
        <p:txBody>
          <a:bodyPr/>
          <a:lstStyle/>
          <a:p>
            <a:fld id="{88C648E7-3A21-4E05-9F45-05274052E9C8}" type="slidenum">
              <a:rPr lang="en-US" smtClean="0"/>
              <a:pPr/>
              <a:t>9</a:t>
            </a:fld>
            <a:endParaRPr lang="en-US"/>
          </a:p>
        </p:txBody>
      </p:sp>
    </p:spTree>
    <p:extLst>
      <p:ext uri="{BB962C8B-B14F-4D97-AF65-F5344CB8AC3E}">
        <p14:creationId xmlns:p14="http://schemas.microsoft.com/office/powerpoint/2010/main" val="268126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9330" name="Group 2"/>
          <p:cNvGrpSpPr>
            <a:grpSpLocks/>
          </p:cNvGrpSpPr>
          <p:nvPr/>
        </p:nvGrpSpPr>
        <p:grpSpPr bwMode="auto">
          <a:xfrm>
            <a:off x="0" y="0"/>
            <a:ext cx="9144000" cy="6858000"/>
            <a:chOff x="0" y="0"/>
            <a:chExt cx="5760" cy="4320"/>
          </a:xfrm>
        </p:grpSpPr>
        <p:sp>
          <p:nvSpPr>
            <p:cNvPr id="99331"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9332"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grpSp>
          <p:nvGrpSpPr>
            <p:cNvPr id="99333" name="Group 5"/>
            <p:cNvGrpSpPr>
              <a:grpSpLocks/>
            </p:cNvGrpSpPr>
            <p:nvPr/>
          </p:nvGrpSpPr>
          <p:grpSpPr bwMode="auto">
            <a:xfrm>
              <a:off x="0" y="672"/>
              <a:ext cx="1806" cy="1989"/>
              <a:chOff x="0" y="672"/>
              <a:chExt cx="1806" cy="1989"/>
            </a:xfrm>
          </p:grpSpPr>
          <p:sp>
            <p:nvSpPr>
              <p:cNvPr id="99334"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5"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6"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37"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38"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39"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0"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9341"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sp>
            <p:nvSpPr>
              <p:cNvPr id="99342"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endParaRPr lang="en-GB" sz="2215">
                  <a:latin typeface="Times New Roman" pitchFamily="18" charset="0"/>
                </a:endParaRPr>
              </a:p>
            </p:txBody>
          </p:sp>
          <p:sp>
            <p:nvSpPr>
              <p:cNvPr id="99343"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endParaRPr lang="en-GB" sz="2215">
                  <a:latin typeface="Times New Roman" pitchFamily="18" charset="0"/>
                </a:endParaRPr>
              </a:p>
            </p:txBody>
          </p:sp>
        </p:grpSp>
      </p:grpSp>
      <p:sp>
        <p:nvSpPr>
          <p:cNvPr id="99344" name="Rectangle 16"/>
          <p:cNvSpPr>
            <a:spLocks noGrp="1" noChangeArrowheads="1"/>
          </p:cNvSpPr>
          <p:nvPr>
            <p:ph type="dt" sz="half" idx="2"/>
          </p:nvPr>
        </p:nvSpPr>
        <p:spPr>
          <a:xfrm>
            <a:off x="457200" y="6248400"/>
            <a:ext cx="2133600" cy="457200"/>
          </a:xfrm>
        </p:spPr>
        <p:txBody>
          <a:bodyPr/>
          <a:lstStyle>
            <a:lvl1pPr>
              <a:defRPr/>
            </a:lvl1pPr>
          </a:lstStyle>
          <a:p>
            <a:endParaRPr lang="en-US"/>
          </a:p>
        </p:txBody>
      </p:sp>
      <p:sp>
        <p:nvSpPr>
          <p:cNvPr id="99345" name="Rectangle 17"/>
          <p:cNvSpPr>
            <a:spLocks noGrp="1" noChangeArrowheads="1"/>
          </p:cNvSpPr>
          <p:nvPr>
            <p:ph type="ftr" sz="quarter" idx="3"/>
          </p:nvPr>
        </p:nvSpPr>
        <p:spPr/>
        <p:txBody>
          <a:bodyPr/>
          <a:lstStyle>
            <a:lvl1pPr>
              <a:defRPr/>
            </a:lvl1pPr>
          </a:lstStyle>
          <a:p>
            <a:endParaRPr lang="en-US"/>
          </a:p>
        </p:txBody>
      </p:sp>
      <p:sp>
        <p:nvSpPr>
          <p:cNvPr id="99346" name="Rectangle 18"/>
          <p:cNvSpPr>
            <a:spLocks noGrp="1" noChangeArrowheads="1"/>
          </p:cNvSpPr>
          <p:nvPr>
            <p:ph type="sldNum" sz="quarter" idx="4"/>
          </p:nvPr>
        </p:nvSpPr>
        <p:spPr/>
        <p:txBody>
          <a:bodyPr/>
          <a:lstStyle>
            <a:lvl1pPr>
              <a:defRPr/>
            </a:lvl1pPr>
          </a:lstStyle>
          <a:p>
            <a:fld id="{928B8021-518E-4444-803D-6368375A8850}" type="slidenum">
              <a:rPr lang="en-US"/>
              <a:pPr/>
              <a:t>‹#›</a:t>
            </a:fld>
            <a:endParaRPr lang="en-US"/>
          </a:p>
        </p:txBody>
      </p:sp>
      <p:sp>
        <p:nvSpPr>
          <p:cNvPr id="99347" name="Rectangle 19"/>
          <p:cNvSpPr>
            <a:spLocks noGrp="1" noChangeArrowheads="1"/>
          </p:cNvSpPr>
          <p:nvPr>
            <p:ph type="ctrTitle"/>
          </p:nvPr>
        </p:nvSpPr>
        <p:spPr>
          <a:xfrm>
            <a:off x="2971800" y="1828800"/>
            <a:ext cx="6019800" cy="2209800"/>
          </a:xfrm>
        </p:spPr>
        <p:txBody>
          <a:bodyPr/>
          <a:lstStyle>
            <a:lvl1pPr>
              <a:defRPr sz="4616">
                <a:solidFill>
                  <a:srgbClr val="FFFFFF"/>
                </a:solidFill>
              </a:defRPr>
            </a:lvl1pPr>
          </a:lstStyle>
          <a:p>
            <a:r>
              <a:rPr lang="en-US"/>
              <a:t>Click to edit Master title style</a:t>
            </a:r>
          </a:p>
        </p:txBody>
      </p:sp>
      <p:sp>
        <p:nvSpPr>
          <p:cNvPr id="9934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139"/>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FB33B30B-0559-45AF-BD4C-0A67DCE494A3}"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457200"/>
            <a:ext cx="6031523"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00FD6A94-7B7B-45BC-B182-11493A102A19}"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able Placeholder 2"/>
          <p:cNvSpPr>
            <a:spLocks noGrp="1"/>
          </p:cNvSpPr>
          <p:nvPr>
            <p:ph type="tbl" idx="1"/>
          </p:nvPr>
        </p:nvSpPr>
        <p:spPr>
          <a:xfrm>
            <a:off x="457200" y="1981200"/>
            <a:ext cx="8229600" cy="3886200"/>
          </a:xfrm>
        </p:spPr>
        <p:txBody>
          <a:bodyPr/>
          <a:lstStyle/>
          <a:p>
            <a:endParaRPr lang="en-GB"/>
          </a:p>
        </p:txBody>
      </p:sp>
      <p:sp>
        <p:nvSpPr>
          <p:cNvPr id="4" name="Footer Placeholder 3"/>
          <p:cNvSpPr>
            <a:spLocks noGrp="1"/>
          </p:cNvSpPr>
          <p:nvPr>
            <p:ph type="ftr" sz="quarter" idx="10"/>
          </p:nvPr>
        </p:nvSpPr>
        <p:spPr>
          <a:xfrm>
            <a:off x="3124200" y="6248400"/>
            <a:ext cx="2895600" cy="457200"/>
          </a:xfrm>
        </p:spPr>
        <p:txBody>
          <a:bodyPr/>
          <a:lstStyle>
            <a:lvl1pPr>
              <a:defRPr/>
            </a:lvl1pPr>
          </a:lstStyle>
          <a:p>
            <a:endParaRPr lang="en-US"/>
          </a:p>
        </p:txBody>
      </p:sp>
      <p:sp>
        <p:nvSpPr>
          <p:cNvPr id="5" name="Slide Number Placeholder 4"/>
          <p:cNvSpPr>
            <a:spLocks noGrp="1"/>
          </p:cNvSpPr>
          <p:nvPr>
            <p:ph type="sldNum" sz="quarter" idx="11"/>
          </p:nvPr>
        </p:nvSpPr>
        <p:spPr>
          <a:xfrm>
            <a:off x="6553200" y="6248400"/>
            <a:ext cx="2133600" cy="457200"/>
          </a:xfrm>
        </p:spPr>
        <p:txBody>
          <a:bodyPr/>
          <a:lstStyle>
            <a:lvl1pPr>
              <a:defRPr/>
            </a:lvl1pPr>
          </a:lstStyle>
          <a:p>
            <a:fld id="{A33EFEC2-447E-47B5-82EC-485651B8DD4A}" type="slidenum">
              <a:rPr lang="en-US"/>
              <a:pPr/>
              <a:t>‹#›</a:t>
            </a:fld>
            <a:endParaRPr lang="en-US"/>
          </a:p>
        </p:txBody>
      </p:sp>
      <p:sp>
        <p:nvSpPr>
          <p:cNvPr id="6" name="Date Placeholder 5"/>
          <p:cNvSpPr>
            <a:spLocks noGrp="1"/>
          </p:cNvSpPr>
          <p:nvPr>
            <p:ph type="dt" sz="half" idx="12"/>
          </p:nvPr>
        </p:nvSpPr>
        <p:spPr>
          <a:xfrm>
            <a:off x="457200" y="6245225"/>
            <a:ext cx="2133600" cy="476250"/>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132371F7-CEE0-4AF0-87BE-4D51F1612E4F}"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435" y="4406901"/>
            <a:ext cx="7772400" cy="1362075"/>
          </a:xfrm>
        </p:spPr>
        <p:txBody>
          <a:bodyPr anchor="t"/>
          <a:lstStyle>
            <a:lvl1pPr algn="l">
              <a:defRPr sz="3692" b="1" cap="all"/>
            </a:lvl1pPr>
          </a:lstStyle>
          <a:p>
            <a:r>
              <a:rPr lang="en-US"/>
              <a:t>Click to edit Master title style</a:t>
            </a:r>
            <a:endParaRPr lang="en-GB"/>
          </a:p>
        </p:txBody>
      </p:sp>
      <p:sp>
        <p:nvSpPr>
          <p:cNvPr id="3" name="Text Placeholder 2"/>
          <p:cNvSpPr>
            <a:spLocks noGrp="1"/>
          </p:cNvSpPr>
          <p:nvPr>
            <p:ph type="body" idx="1"/>
          </p:nvPr>
        </p:nvSpPr>
        <p:spPr>
          <a:xfrm>
            <a:off x="722435" y="2906713"/>
            <a:ext cx="7772400" cy="1500187"/>
          </a:xfrm>
        </p:spPr>
        <p:txBody>
          <a:bodyPr anchor="b"/>
          <a:lstStyle>
            <a:lvl1pPr marL="0" indent="0">
              <a:buNone/>
              <a:defRPr sz="1846"/>
            </a:lvl1pPr>
            <a:lvl2pPr marL="422041" indent="0">
              <a:buNone/>
              <a:defRPr sz="1662"/>
            </a:lvl2pPr>
            <a:lvl3pPr marL="844083" indent="0">
              <a:buNone/>
              <a:defRPr sz="1477"/>
            </a:lvl3pPr>
            <a:lvl4pPr marL="1266124" indent="0">
              <a:buNone/>
              <a:defRPr sz="1292"/>
            </a:lvl4pPr>
            <a:lvl5pPr marL="1688165" indent="0">
              <a:buNone/>
              <a:defRPr sz="1292"/>
            </a:lvl5pPr>
            <a:lvl6pPr marL="2110207" indent="0">
              <a:buNone/>
              <a:defRPr sz="1292"/>
            </a:lvl6pPr>
            <a:lvl7pPr marL="2532248" indent="0">
              <a:buNone/>
              <a:defRPr sz="1292"/>
            </a:lvl7pPr>
            <a:lvl8pPr marL="2954289" indent="0">
              <a:buNone/>
              <a:defRPr sz="1292"/>
            </a:lvl8pPr>
            <a:lvl9pPr marL="3376331" indent="0">
              <a:buNone/>
              <a:defRPr sz="1292"/>
            </a:lvl9pPr>
          </a:lstStyle>
          <a:p>
            <a:pPr lvl="0"/>
            <a:r>
              <a:rPr lang="en-US"/>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3BB0EA1-6604-4695-83C9-111488B4725B}"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2338" y="1981200"/>
            <a:ext cx="4044462" cy="3886200"/>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B1602B4F-3055-4CC8-93F0-6C29671ADA64}"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066"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4" name="Content Placeholder 3"/>
          <p:cNvSpPr>
            <a:spLocks noGrp="1"/>
          </p:cNvSpPr>
          <p:nvPr>
            <p:ph sz="half" idx="2"/>
          </p:nvPr>
        </p:nvSpPr>
        <p:spPr>
          <a:xfrm>
            <a:off x="457200" y="2174875"/>
            <a:ext cx="4040066"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270" y="1535113"/>
            <a:ext cx="4041531"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lang="en-US"/>
              <a:t>Click to edit Master text styles</a:t>
            </a:r>
          </a:p>
        </p:txBody>
      </p:sp>
      <p:sp>
        <p:nvSpPr>
          <p:cNvPr id="6" name="Content Placeholder 5"/>
          <p:cNvSpPr>
            <a:spLocks noGrp="1"/>
          </p:cNvSpPr>
          <p:nvPr>
            <p:ph sz="quarter" idx="4"/>
          </p:nvPr>
        </p:nvSpPr>
        <p:spPr>
          <a:xfrm>
            <a:off x="4645270" y="2174875"/>
            <a:ext cx="4041531"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4F0189C7-E73C-4E91-B7B7-8041E4B4D174}"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A139ACA1-5F09-4DE5-83C0-43B1BA6C5F0F}"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C39B2B38-D11A-4162-A07D-19CF903C6249}"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435" cy="1162050"/>
          </a:xfrm>
        </p:spPr>
        <p:txBody>
          <a:bodyPr anchor="b"/>
          <a:lstStyle>
            <a:lvl1pPr algn="l">
              <a:defRPr sz="1846" b="1"/>
            </a:lvl1pPr>
          </a:lstStyle>
          <a:p>
            <a:r>
              <a:rPr lang="en-US"/>
              <a:t>Click to edit Master title style</a:t>
            </a:r>
            <a:endParaRPr lang="en-GB"/>
          </a:p>
        </p:txBody>
      </p:sp>
      <p:sp>
        <p:nvSpPr>
          <p:cNvPr id="3" name="Content Placeholder 2"/>
          <p:cNvSpPr>
            <a:spLocks noGrp="1"/>
          </p:cNvSpPr>
          <p:nvPr>
            <p:ph idx="1"/>
          </p:nvPr>
        </p:nvSpPr>
        <p:spPr>
          <a:xfrm>
            <a:off x="3575538" y="273051"/>
            <a:ext cx="5111262"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1"/>
            <a:ext cx="3008435"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A8A4E89-24C6-42F1-85B8-DFB8A3A8820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66" y="4800600"/>
            <a:ext cx="5486400" cy="566738"/>
          </a:xfrm>
        </p:spPr>
        <p:txBody>
          <a:bodyPr anchor="b"/>
          <a:lstStyle>
            <a:lvl1pPr algn="l">
              <a:defRPr sz="1846" b="1"/>
            </a:lvl1pPr>
          </a:lstStyle>
          <a:p>
            <a:r>
              <a:rPr lang="en-US"/>
              <a:t>Click to edit Master title style</a:t>
            </a:r>
            <a:endParaRPr lang="en-GB"/>
          </a:p>
        </p:txBody>
      </p:sp>
      <p:sp>
        <p:nvSpPr>
          <p:cNvPr id="3" name="Picture Placeholder 2"/>
          <p:cNvSpPr>
            <a:spLocks noGrp="1"/>
          </p:cNvSpPr>
          <p:nvPr>
            <p:ph type="pic" idx="1"/>
          </p:nvPr>
        </p:nvSpPr>
        <p:spPr>
          <a:xfrm>
            <a:off x="1792166"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lang="en-GB"/>
          </a:p>
        </p:txBody>
      </p:sp>
      <p:sp>
        <p:nvSpPr>
          <p:cNvPr id="4" name="Text Placeholder 3"/>
          <p:cNvSpPr>
            <a:spLocks noGrp="1"/>
          </p:cNvSpPr>
          <p:nvPr>
            <p:ph type="body" sz="half" idx="2"/>
          </p:nvPr>
        </p:nvSpPr>
        <p:spPr>
          <a:xfrm>
            <a:off x="1792166"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9B331C36-0522-4F0A-BB7D-8449E7C99AB2}"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108"/>
            </a:lvl1pPr>
          </a:lstStyle>
          <a:p>
            <a:endParaRPr lang="en-US"/>
          </a:p>
        </p:txBody>
      </p:sp>
      <p:sp>
        <p:nvSpPr>
          <p:cNvPr id="9830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108">
                <a:latin typeface="Arial Black" pitchFamily="34" charset="0"/>
              </a:defRPr>
            </a:lvl1pPr>
          </a:lstStyle>
          <a:p>
            <a:fld id="{54BE24D9-E976-4E65-98A0-3A8F250EA8A5}" type="slidenum">
              <a:rPr lang="en-US"/>
              <a:pPr/>
              <a:t>‹#›</a:t>
            </a:fld>
            <a:endParaRPr lang="en-US"/>
          </a:p>
        </p:txBody>
      </p:sp>
      <p:grpSp>
        <p:nvGrpSpPr>
          <p:cNvPr id="98308" name="Group 4"/>
          <p:cNvGrpSpPr>
            <a:grpSpLocks/>
          </p:cNvGrpSpPr>
          <p:nvPr/>
        </p:nvGrpSpPr>
        <p:grpSpPr bwMode="auto">
          <a:xfrm>
            <a:off x="0" y="0"/>
            <a:ext cx="9144000" cy="546100"/>
            <a:chOff x="0" y="0"/>
            <a:chExt cx="5760" cy="344"/>
          </a:xfrm>
        </p:grpSpPr>
        <p:sp>
          <p:nvSpPr>
            <p:cNvPr id="98309"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endParaRPr lang="en-GB" sz="2215">
                <a:latin typeface="Times New Roman" pitchFamily="18" charset="0"/>
              </a:endParaRPr>
            </a:p>
          </p:txBody>
        </p:sp>
        <p:sp>
          <p:nvSpPr>
            <p:cNvPr id="98310"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endParaRPr lang="en-GB" sz="2215">
                <a:latin typeface="Times New Roman" pitchFamily="18" charset="0"/>
              </a:endParaRPr>
            </a:p>
          </p:txBody>
        </p:sp>
        <p:sp>
          <p:nvSpPr>
            <p:cNvPr id="98311"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2"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3"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4"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endParaRPr lang="en-GB">
                <a:solidFill>
                  <a:schemeClr val="hlink"/>
                </a:solidFill>
              </a:endParaRPr>
            </a:p>
          </p:txBody>
        </p:sp>
        <p:sp>
          <p:nvSpPr>
            <p:cNvPr id="98315"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endParaRPr lang="en-GB" sz="2215">
                <a:latin typeface="Times New Roman" pitchFamily="18" charset="0"/>
              </a:endParaRPr>
            </a:p>
          </p:txBody>
        </p:sp>
        <p:sp>
          <p:nvSpPr>
            <p:cNvPr id="98316"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endParaRPr lang="en-GB">
                <a:solidFill>
                  <a:schemeClr val="accent2"/>
                </a:solidFill>
              </a:endParaRPr>
            </a:p>
          </p:txBody>
        </p:sp>
        <p:sp>
          <p:nvSpPr>
            <p:cNvPr id="98317"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endParaRPr lang="en-GB">
                <a:solidFill>
                  <a:schemeClr val="accent2"/>
                </a:solidFill>
              </a:endParaRPr>
            </a:p>
          </p:txBody>
        </p:sp>
      </p:grpSp>
      <p:sp>
        <p:nvSpPr>
          <p:cNvPr id="98318"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98319"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832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108"/>
            </a:lvl1pPr>
          </a:lstStyle>
          <a:p>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hf sldNum="0" hdr="0" ftr="0" dt="0"/>
  <p:txStyles>
    <p:titleStyle>
      <a:lvl1pPr algn="l" rtl="0" fontAlgn="base">
        <a:spcBef>
          <a:spcPct val="0"/>
        </a:spcBef>
        <a:spcAft>
          <a:spcPct val="0"/>
        </a:spcAft>
        <a:defRPr sz="4062">
          <a:solidFill>
            <a:schemeClr val="tx1"/>
          </a:solidFill>
          <a:latin typeface="+mj-lt"/>
          <a:ea typeface="+mj-ea"/>
          <a:cs typeface="+mj-cs"/>
        </a:defRPr>
      </a:lvl1pPr>
      <a:lvl2pPr algn="l" rtl="0" fontAlgn="base">
        <a:spcBef>
          <a:spcPct val="0"/>
        </a:spcBef>
        <a:spcAft>
          <a:spcPct val="0"/>
        </a:spcAft>
        <a:defRPr sz="4062">
          <a:solidFill>
            <a:schemeClr val="tx1"/>
          </a:solidFill>
          <a:latin typeface="Arial" charset="0"/>
          <a:cs typeface="Arial" charset="0"/>
        </a:defRPr>
      </a:lvl2pPr>
      <a:lvl3pPr algn="l" rtl="0" fontAlgn="base">
        <a:spcBef>
          <a:spcPct val="0"/>
        </a:spcBef>
        <a:spcAft>
          <a:spcPct val="0"/>
        </a:spcAft>
        <a:defRPr sz="4062">
          <a:solidFill>
            <a:schemeClr val="tx1"/>
          </a:solidFill>
          <a:latin typeface="Arial" charset="0"/>
          <a:cs typeface="Arial" charset="0"/>
        </a:defRPr>
      </a:lvl3pPr>
      <a:lvl4pPr algn="l" rtl="0" fontAlgn="base">
        <a:spcBef>
          <a:spcPct val="0"/>
        </a:spcBef>
        <a:spcAft>
          <a:spcPct val="0"/>
        </a:spcAft>
        <a:defRPr sz="4062">
          <a:solidFill>
            <a:schemeClr val="tx1"/>
          </a:solidFill>
          <a:latin typeface="Arial" charset="0"/>
          <a:cs typeface="Arial" charset="0"/>
        </a:defRPr>
      </a:lvl4pPr>
      <a:lvl5pPr algn="l" rtl="0" fontAlgn="base">
        <a:spcBef>
          <a:spcPct val="0"/>
        </a:spcBef>
        <a:spcAft>
          <a:spcPct val="0"/>
        </a:spcAft>
        <a:defRPr sz="4062">
          <a:solidFill>
            <a:schemeClr val="tx1"/>
          </a:solidFill>
          <a:latin typeface="Arial" charset="0"/>
          <a:cs typeface="Arial" charset="0"/>
        </a:defRPr>
      </a:lvl5pPr>
      <a:lvl6pPr marL="422041" algn="l" rtl="0" fontAlgn="base">
        <a:spcBef>
          <a:spcPct val="0"/>
        </a:spcBef>
        <a:spcAft>
          <a:spcPct val="0"/>
        </a:spcAft>
        <a:defRPr sz="4062">
          <a:solidFill>
            <a:schemeClr val="tx1"/>
          </a:solidFill>
          <a:latin typeface="Arial" charset="0"/>
          <a:cs typeface="Arial" charset="0"/>
        </a:defRPr>
      </a:lvl6pPr>
      <a:lvl7pPr marL="844083" algn="l" rtl="0" fontAlgn="base">
        <a:spcBef>
          <a:spcPct val="0"/>
        </a:spcBef>
        <a:spcAft>
          <a:spcPct val="0"/>
        </a:spcAft>
        <a:defRPr sz="4062">
          <a:solidFill>
            <a:schemeClr val="tx1"/>
          </a:solidFill>
          <a:latin typeface="Arial" charset="0"/>
          <a:cs typeface="Arial" charset="0"/>
        </a:defRPr>
      </a:lvl7pPr>
      <a:lvl8pPr marL="1266124" algn="l" rtl="0" fontAlgn="base">
        <a:spcBef>
          <a:spcPct val="0"/>
        </a:spcBef>
        <a:spcAft>
          <a:spcPct val="0"/>
        </a:spcAft>
        <a:defRPr sz="4062">
          <a:solidFill>
            <a:schemeClr val="tx1"/>
          </a:solidFill>
          <a:latin typeface="Arial" charset="0"/>
          <a:cs typeface="Arial" charset="0"/>
        </a:defRPr>
      </a:lvl8pPr>
      <a:lvl9pPr marL="1688165" algn="l" rtl="0" fontAlgn="base">
        <a:spcBef>
          <a:spcPct val="0"/>
        </a:spcBef>
        <a:spcAft>
          <a:spcPct val="0"/>
        </a:spcAft>
        <a:defRPr sz="4062">
          <a:solidFill>
            <a:schemeClr val="tx1"/>
          </a:solidFill>
          <a:latin typeface="Arial" charset="0"/>
          <a:cs typeface="Arial" charset="0"/>
        </a:defRPr>
      </a:lvl9pPr>
    </p:titleStyle>
    <p:bodyStyle>
      <a:lvl1pPr marL="316531" indent="-316531" algn="l" rtl="0" fontAlgn="base">
        <a:spcBef>
          <a:spcPct val="20000"/>
        </a:spcBef>
        <a:spcAft>
          <a:spcPct val="0"/>
        </a:spcAft>
        <a:buClr>
          <a:schemeClr val="bg2"/>
        </a:buClr>
        <a:buSzPct val="75000"/>
        <a:buFont typeface="Wingdings" pitchFamily="2" charset="2"/>
        <a:buChar char="n"/>
        <a:defRPr sz="2954">
          <a:solidFill>
            <a:schemeClr val="tx1"/>
          </a:solidFill>
          <a:latin typeface="+mn-lt"/>
          <a:ea typeface="+mn-ea"/>
          <a:cs typeface="+mn-cs"/>
        </a:defRPr>
      </a:lvl1pPr>
      <a:lvl2pPr marL="685817" indent="-263776" algn="l" rtl="0" fontAlgn="base">
        <a:spcBef>
          <a:spcPct val="20000"/>
        </a:spcBef>
        <a:spcAft>
          <a:spcPct val="0"/>
        </a:spcAft>
        <a:buClr>
          <a:schemeClr val="accent2"/>
        </a:buClr>
        <a:buSzPct val="80000"/>
        <a:buFont typeface="Wingdings" pitchFamily="2" charset="2"/>
        <a:buChar char="¨"/>
        <a:defRPr sz="2585">
          <a:solidFill>
            <a:schemeClr val="tx1"/>
          </a:solidFill>
          <a:latin typeface="+mn-lt"/>
          <a:cs typeface="+mn-cs"/>
        </a:defRPr>
      </a:lvl2pPr>
      <a:lvl3pPr marL="1055103" indent="-211021" algn="l" rtl="0" fontAlgn="base">
        <a:spcBef>
          <a:spcPct val="20000"/>
        </a:spcBef>
        <a:spcAft>
          <a:spcPct val="0"/>
        </a:spcAft>
        <a:buClr>
          <a:schemeClr val="bg2"/>
        </a:buClr>
        <a:buSzPct val="65000"/>
        <a:buFont typeface="Wingdings" pitchFamily="2" charset="2"/>
        <a:buChar char="n"/>
        <a:defRPr sz="2215">
          <a:solidFill>
            <a:schemeClr val="tx1"/>
          </a:solidFill>
          <a:latin typeface="+mn-lt"/>
          <a:cs typeface="+mn-cs"/>
        </a:defRPr>
      </a:lvl3pPr>
      <a:lvl4pPr marL="1477145" indent="-211021" algn="l" rtl="0" fontAlgn="base">
        <a:spcBef>
          <a:spcPct val="20000"/>
        </a:spcBef>
        <a:spcAft>
          <a:spcPct val="0"/>
        </a:spcAft>
        <a:buClr>
          <a:schemeClr val="accent2"/>
        </a:buClr>
        <a:buSzPct val="70000"/>
        <a:buFont typeface="Wingdings" pitchFamily="2" charset="2"/>
        <a:buChar char="¨"/>
        <a:defRPr sz="1846">
          <a:solidFill>
            <a:schemeClr val="tx1"/>
          </a:solidFill>
          <a:latin typeface="+mn-lt"/>
          <a:cs typeface="+mn-cs"/>
        </a:defRPr>
      </a:lvl4pPr>
      <a:lvl5pPr marL="1899186"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5pPr>
      <a:lvl6pPr marL="2321227"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6pPr>
      <a:lvl7pPr marL="2743269"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7pPr>
      <a:lvl8pPr marL="3165310"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8pPr>
      <a:lvl9pPr marL="3587351" indent="-211021" algn="l" rtl="0" fontAlgn="base">
        <a:spcBef>
          <a:spcPct val="20000"/>
        </a:spcBef>
        <a:spcAft>
          <a:spcPct val="0"/>
        </a:spcAft>
        <a:buClr>
          <a:schemeClr val="bg2"/>
        </a:buClr>
        <a:buFont typeface="Wingdings" pitchFamily="2" charset="2"/>
        <a:buChar char="§"/>
        <a:defRPr sz="1846">
          <a:solidFill>
            <a:schemeClr val="tx1"/>
          </a:solidFill>
          <a:latin typeface="+mn-lt"/>
          <a:cs typeface="+mn-cs"/>
        </a:defRPr>
      </a:lvl9pPr>
    </p:bodyStyle>
    <p:otherStyle>
      <a:defPPr>
        <a:defRPr lang="en-US"/>
      </a:defPPr>
      <a:lvl1pPr marL="0" algn="l" defTabSz="844083" rtl="0" eaLnBrk="1" latinLnBrk="0" hangingPunct="1">
        <a:defRPr sz="1662" kern="1200">
          <a:solidFill>
            <a:schemeClr val="tx1"/>
          </a:solidFill>
          <a:latin typeface="+mn-lt"/>
          <a:ea typeface="+mn-ea"/>
          <a:cs typeface="+mn-cs"/>
        </a:defRPr>
      </a:lvl1pPr>
      <a:lvl2pPr marL="422041" algn="l" defTabSz="844083" rtl="0" eaLnBrk="1" latinLnBrk="0" hangingPunct="1">
        <a:defRPr sz="1662" kern="1200">
          <a:solidFill>
            <a:schemeClr val="tx1"/>
          </a:solidFill>
          <a:latin typeface="+mn-lt"/>
          <a:ea typeface="+mn-ea"/>
          <a:cs typeface="+mn-cs"/>
        </a:defRPr>
      </a:lvl2pPr>
      <a:lvl3pPr marL="844083" algn="l" defTabSz="844083" rtl="0" eaLnBrk="1" latinLnBrk="0" hangingPunct="1">
        <a:defRPr sz="1662" kern="1200">
          <a:solidFill>
            <a:schemeClr val="tx1"/>
          </a:solidFill>
          <a:latin typeface="+mn-lt"/>
          <a:ea typeface="+mn-ea"/>
          <a:cs typeface="+mn-cs"/>
        </a:defRPr>
      </a:lvl3pPr>
      <a:lvl4pPr marL="1266124" algn="l" defTabSz="844083" rtl="0" eaLnBrk="1" latinLnBrk="0" hangingPunct="1">
        <a:defRPr sz="1662" kern="1200">
          <a:solidFill>
            <a:schemeClr val="tx1"/>
          </a:solidFill>
          <a:latin typeface="+mn-lt"/>
          <a:ea typeface="+mn-ea"/>
          <a:cs typeface="+mn-cs"/>
        </a:defRPr>
      </a:lvl4pPr>
      <a:lvl5pPr marL="1688165" algn="l" defTabSz="844083" rtl="0" eaLnBrk="1" latinLnBrk="0" hangingPunct="1">
        <a:defRPr sz="1662" kern="1200">
          <a:solidFill>
            <a:schemeClr val="tx1"/>
          </a:solidFill>
          <a:latin typeface="+mn-lt"/>
          <a:ea typeface="+mn-ea"/>
          <a:cs typeface="+mn-cs"/>
        </a:defRPr>
      </a:lvl5pPr>
      <a:lvl6pPr marL="2110207" algn="l" defTabSz="844083" rtl="0" eaLnBrk="1" latinLnBrk="0" hangingPunct="1">
        <a:defRPr sz="1662" kern="1200">
          <a:solidFill>
            <a:schemeClr val="tx1"/>
          </a:solidFill>
          <a:latin typeface="+mn-lt"/>
          <a:ea typeface="+mn-ea"/>
          <a:cs typeface="+mn-cs"/>
        </a:defRPr>
      </a:lvl6pPr>
      <a:lvl7pPr marL="2532248" algn="l" defTabSz="844083" rtl="0" eaLnBrk="1" latinLnBrk="0" hangingPunct="1">
        <a:defRPr sz="1662" kern="1200">
          <a:solidFill>
            <a:schemeClr val="tx1"/>
          </a:solidFill>
          <a:latin typeface="+mn-lt"/>
          <a:ea typeface="+mn-ea"/>
          <a:cs typeface="+mn-cs"/>
        </a:defRPr>
      </a:lvl7pPr>
      <a:lvl8pPr marL="2954289" algn="l" defTabSz="844083" rtl="0" eaLnBrk="1" latinLnBrk="0" hangingPunct="1">
        <a:defRPr sz="1662" kern="1200">
          <a:solidFill>
            <a:schemeClr val="tx1"/>
          </a:solidFill>
          <a:latin typeface="+mn-lt"/>
          <a:ea typeface="+mn-ea"/>
          <a:cs typeface="+mn-cs"/>
        </a:defRPr>
      </a:lvl8pPr>
      <a:lvl9pPr marL="3376331" algn="l" defTabSz="844083" rtl="0" eaLnBrk="1" latinLnBrk="0" hangingPunct="1">
        <a:defRPr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2915816" y="1827179"/>
            <a:ext cx="5948003" cy="1754326"/>
          </a:xfrm>
          <a:prstGeom prst="rect">
            <a:avLst/>
          </a:prstGeom>
          <a:noFill/>
          <a:ln w="9525">
            <a:noFill/>
            <a:miter lim="800000"/>
            <a:headEnd/>
            <a:tailEnd/>
          </a:ln>
          <a:effectLst/>
        </p:spPr>
        <p:txBody>
          <a:bodyPr wrap="square">
            <a:spAutoFit/>
          </a:bodyPr>
          <a:lstStyle/>
          <a:p>
            <a:pPr algn="ctr"/>
            <a:r>
              <a:rPr lang="en-GB" sz="3600" b="1" i="1" dirty="0">
                <a:solidFill>
                  <a:schemeClr val="bg1"/>
                </a:solidFill>
              </a:rPr>
              <a:t>Creating characters in narrative: Using verbs to show not tell  </a:t>
            </a:r>
            <a:endParaRPr lang="en-GB" sz="3600" dirty="0">
              <a:solidFill>
                <a:schemeClr val="bg1"/>
              </a:solidFill>
            </a:endParaRPr>
          </a:p>
        </p:txBody>
      </p:sp>
      <p:pic>
        <p:nvPicPr>
          <p:cNvPr id="13317" name="Picture 5" descr="UniLogo"/>
          <p:cNvPicPr>
            <a:picLocks noChangeAspect="1" noChangeArrowheads="1"/>
          </p:cNvPicPr>
          <p:nvPr/>
        </p:nvPicPr>
        <p:blipFill>
          <a:blip r:embed="rId3" cstate="print"/>
          <a:srcRect/>
          <a:stretch>
            <a:fillRect/>
          </a:stretch>
        </p:blipFill>
        <p:spPr bwMode="auto">
          <a:xfrm>
            <a:off x="7077826" y="5539169"/>
            <a:ext cx="1661746" cy="685800"/>
          </a:xfrm>
          <a:prstGeom prst="rect">
            <a:avLst/>
          </a:prstGeom>
          <a:noFill/>
          <a:ln w="9525">
            <a:noFill/>
            <a:miter lim="800000"/>
            <a:headEnd/>
            <a:tailEnd/>
          </a:ln>
        </p:spPr>
      </p:pic>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58" y="637305"/>
            <a:ext cx="8229600" cy="1129972"/>
          </a:xfrm>
        </p:spPr>
        <p:txBody>
          <a:bodyPr/>
          <a:lstStyle/>
          <a:p>
            <a:r>
              <a:rPr lang="en-GB" dirty="0">
                <a:effectLst>
                  <a:outerShdw blurRad="38100" dist="38100" dir="2700000" algn="tl">
                    <a:srgbClr val="000000">
                      <a:alpha val="43137"/>
                    </a:srgbClr>
                  </a:outerShdw>
                </a:effectLst>
              </a:rPr>
              <a:t>Creating Characters in Narrative</a:t>
            </a:r>
          </a:p>
        </p:txBody>
      </p:sp>
      <p:sp>
        <p:nvSpPr>
          <p:cNvPr id="3" name="Content Placeholder 2"/>
          <p:cNvSpPr>
            <a:spLocks noGrp="1"/>
          </p:cNvSpPr>
          <p:nvPr>
            <p:ph idx="1"/>
          </p:nvPr>
        </p:nvSpPr>
        <p:spPr/>
        <p:txBody>
          <a:bodyPr/>
          <a:lstStyle/>
          <a:p>
            <a:pPr indent="-257174">
              <a:lnSpc>
                <a:spcPts val="2400"/>
              </a:lnSpc>
              <a:spcBef>
                <a:spcPts val="0"/>
              </a:spcBef>
              <a:spcAft>
                <a:spcPts val="554"/>
              </a:spcAft>
              <a:buClrTx/>
              <a:buSzPct val="80000"/>
              <a:buFont typeface="Wingdings" panose="05000000000000000000" pitchFamily="2" charset="2"/>
              <a:buChar char="q"/>
            </a:pPr>
            <a:r>
              <a:rPr lang="en-GB" sz="1800" dirty="0">
                <a:solidFill>
                  <a:srgbClr val="FF0000"/>
                </a:solidFill>
              </a:rPr>
              <a:t>Show not tell: </a:t>
            </a:r>
            <a:r>
              <a:rPr lang="en-GB" sz="1800" dirty="0"/>
              <a:t>reveal your character through showing what they are like, not just telling the reader;</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specific, concrete detail </a:t>
            </a:r>
            <a:r>
              <a:rPr lang="en-GB" sz="1800" dirty="0"/>
              <a:t>to describe characters to make your readers believe in them;</a:t>
            </a:r>
          </a:p>
          <a:p>
            <a:pPr indent="-257174">
              <a:lnSpc>
                <a:spcPts val="2400"/>
              </a:lnSpc>
              <a:spcBef>
                <a:spcPts val="0"/>
              </a:spcBef>
              <a:spcAft>
                <a:spcPts val="554"/>
              </a:spcAft>
              <a:buClrTx/>
              <a:buSzPct val="80000"/>
              <a:buFont typeface="Wingdings" panose="05000000000000000000" pitchFamily="2" charset="2"/>
              <a:buChar char="q"/>
            </a:pPr>
            <a:r>
              <a:rPr lang="en-GB" sz="1800" dirty="0"/>
              <a:t>Create </a:t>
            </a:r>
            <a:r>
              <a:rPr lang="en-GB" sz="1800" dirty="0">
                <a:solidFill>
                  <a:srgbClr val="FF0000"/>
                </a:solidFill>
              </a:rPr>
              <a:t>strong visual descriptions </a:t>
            </a:r>
            <a:r>
              <a:rPr lang="en-GB" sz="1800" dirty="0"/>
              <a:t>which allow your reader to see the character in their own mind’s eye;</a:t>
            </a:r>
          </a:p>
          <a:p>
            <a:pPr indent="-257174">
              <a:lnSpc>
                <a:spcPts val="2400"/>
              </a:lnSpc>
              <a:spcBef>
                <a:spcPts val="0"/>
              </a:spcBef>
              <a:spcAft>
                <a:spcPts val="554"/>
              </a:spcAft>
              <a:buClrTx/>
              <a:buSzPct val="80000"/>
              <a:buFont typeface="Wingdings" panose="05000000000000000000" pitchFamily="2" charset="2"/>
              <a:buChar char="q"/>
            </a:pPr>
            <a:r>
              <a:rPr lang="en-GB" sz="1800" dirty="0"/>
              <a:t>Think about </a:t>
            </a:r>
            <a:r>
              <a:rPr lang="en-GB" sz="1800" dirty="0">
                <a:solidFill>
                  <a:srgbClr val="FF0000"/>
                </a:solidFill>
              </a:rPr>
              <a:t>how you name your characters;</a:t>
            </a:r>
          </a:p>
          <a:p>
            <a:pPr indent="-257174">
              <a:lnSpc>
                <a:spcPts val="2400"/>
              </a:lnSpc>
              <a:spcBef>
                <a:spcPts val="0"/>
              </a:spcBef>
              <a:spcAft>
                <a:spcPts val="554"/>
              </a:spcAft>
              <a:buClrTx/>
              <a:buSzPct val="80000"/>
              <a:buFont typeface="Wingdings" panose="05000000000000000000" pitchFamily="2" charset="2"/>
              <a:buChar char="q"/>
            </a:pPr>
            <a:r>
              <a:rPr lang="en-GB" sz="1800" dirty="0"/>
              <a:t>Reveal </a:t>
            </a:r>
            <a:r>
              <a:rPr lang="en-GB" sz="1800" dirty="0">
                <a:solidFill>
                  <a:srgbClr val="FF0000"/>
                </a:solidFill>
              </a:rPr>
              <a:t>inner reflections </a:t>
            </a:r>
            <a:r>
              <a:rPr lang="en-GB" sz="1800" dirty="0"/>
              <a:t>so your readers know what your characters are thinking and feeling;</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dialogue</a:t>
            </a:r>
            <a:r>
              <a:rPr lang="en-GB" sz="1800" dirty="0"/>
              <a:t> to reveal your character.</a:t>
            </a:r>
          </a:p>
          <a:p>
            <a:pPr>
              <a:lnSpc>
                <a:spcPts val="2400"/>
              </a:lnSpc>
              <a:spcBef>
                <a:spcPts val="0"/>
              </a:spcBef>
              <a:buClrTx/>
              <a:buSzPct val="80000"/>
              <a:buFont typeface="Wingdings" panose="05000000000000000000" pitchFamily="2" charset="2"/>
              <a:buChar char="q"/>
            </a:pPr>
            <a:endParaRPr lang="en-GB" sz="1600" dirty="0"/>
          </a:p>
        </p:txBody>
      </p:sp>
    </p:spTree>
    <p:extLst>
      <p:ext uri="{BB962C8B-B14F-4D97-AF65-F5344CB8AC3E}">
        <p14:creationId xmlns:p14="http://schemas.microsoft.com/office/powerpoint/2010/main" val="22261531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579296" cy="1371600"/>
          </a:xfrm>
        </p:spPr>
        <p:txBody>
          <a:bodyPr/>
          <a:lstStyle/>
          <a:p>
            <a:r>
              <a:rPr lang="en-GB" sz="3800" dirty="0">
                <a:effectLst>
                  <a:outerShdw blurRad="38100" dist="38100" dir="2700000" algn="tl">
                    <a:srgbClr val="000000">
                      <a:alpha val="43137"/>
                    </a:srgbClr>
                  </a:outerShdw>
                </a:effectLst>
              </a:rPr>
              <a:t>Verbalising the Grammar-Writing Link</a:t>
            </a:r>
          </a:p>
        </p:txBody>
      </p:sp>
      <p:sp>
        <p:nvSpPr>
          <p:cNvPr id="3" name="Content Placeholder 2"/>
          <p:cNvSpPr>
            <a:spLocks noGrp="1"/>
          </p:cNvSpPr>
          <p:nvPr>
            <p:ph idx="1"/>
          </p:nvPr>
        </p:nvSpPr>
        <p:spPr>
          <a:xfrm>
            <a:off x="575556" y="4005064"/>
            <a:ext cx="7992888" cy="2376264"/>
          </a:xfrm>
          <a:solidFill>
            <a:schemeClr val="accent6">
              <a:lumMod val="40000"/>
              <a:lumOff val="60000"/>
            </a:schemeClr>
          </a:solidFill>
          <a:ln>
            <a:solidFill>
              <a:schemeClr val="tx1"/>
            </a:solidFill>
          </a:ln>
        </p:spPr>
        <p:txBody>
          <a:bodyPr/>
          <a:lstStyle/>
          <a:p>
            <a:pPr marL="59357" indent="0">
              <a:lnSpc>
                <a:spcPts val="2400"/>
              </a:lnSpc>
              <a:spcBef>
                <a:spcPts val="0"/>
              </a:spcBef>
              <a:spcAft>
                <a:spcPts val="554"/>
              </a:spcAft>
              <a:buClrTx/>
              <a:buSzPct val="80000"/>
              <a:buNone/>
            </a:pPr>
            <a:r>
              <a:rPr lang="en-GB" sz="1800" u="sng" dirty="0"/>
              <a:t>Verbalisation to share with students:</a:t>
            </a:r>
          </a:p>
          <a:p>
            <a:pPr marL="0" indent="0">
              <a:lnSpc>
                <a:spcPts val="2800"/>
              </a:lnSpc>
              <a:spcBef>
                <a:spcPts val="0"/>
              </a:spcBef>
              <a:buNone/>
            </a:pPr>
            <a:r>
              <a:rPr lang="en-GB" sz="1800" dirty="0"/>
              <a:t>When you are writing narrative, </a:t>
            </a:r>
            <a:r>
              <a:rPr lang="en-GB" sz="1800" dirty="0">
                <a:solidFill>
                  <a:srgbClr val="FF0000"/>
                </a:solidFill>
              </a:rPr>
              <a:t>you can reveal your character by </a:t>
            </a:r>
            <a:r>
              <a:rPr lang="en-GB" sz="1800" i="1" dirty="0">
                <a:solidFill>
                  <a:srgbClr val="FF0000"/>
                </a:solidFill>
              </a:rPr>
              <a:t>showing</a:t>
            </a:r>
            <a:r>
              <a:rPr lang="en-GB" sz="1800" dirty="0">
                <a:solidFill>
                  <a:srgbClr val="FF0000"/>
                </a:solidFill>
              </a:rPr>
              <a:t> what they are like, not just </a:t>
            </a:r>
            <a:r>
              <a:rPr lang="en-GB" sz="1800" i="1" dirty="0">
                <a:solidFill>
                  <a:srgbClr val="FF0000"/>
                </a:solidFill>
              </a:rPr>
              <a:t>telling</a:t>
            </a:r>
            <a:r>
              <a:rPr lang="en-GB" sz="1800" dirty="0">
                <a:solidFill>
                  <a:srgbClr val="FF0000"/>
                </a:solidFill>
              </a:rPr>
              <a:t> the reader about them</a:t>
            </a:r>
            <a:r>
              <a:rPr lang="en-GB" sz="1800" dirty="0"/>
              <a:t>. You might choose verbs that show how your character moves and acts.</a:t>
            </a:r>
          </a:p>
          <a:p>
            <a:pPr marL="0" indent="0">
              <a:lnSpc>
                <a:spcPts val="2800"/>
              </a:lnSpc>
              <a:spcBef>
                <a:spcPts val="0"/>
              </a:spcBef>
              <a:buNone/>
            </a:pPr>
            <a:endParaRPr lang="en-GB" sz="1800" dirty="0"/>
          </a:p>
          <a:p>
            <a:pPr marL="0" indent="0">
              <a:lnSpc>
                <a:spcPts val="2800"/>
              </a:lnSpc>
              <a:spcBef>
                <a:spcPts val="0"/>
              </a:spcBef>
              <a:buNone/>
            </a:pPr>
            <a:r>
              <a:rPr lang="en-GB" sz="1800" dirty="0"/>
              <a:t>Choose your verbs carefully!</a:t>
            </a:r>
          </a:p>
          <a:p>
            <a:pPr marL="59357" indent="0">
              <a:lnSpc>
                <a:spcPts val="2400"/>
              </a:lnSpc>
              <a:spcBef>
                <a:spcPts val="0"/>
              </a:spcBef>
              <a:spcAft>
                <a:spcPts val="554"/>
              </a:spcAft>
              <a:buClrTx/>
              <a:buSzPct val="80000"/>
              <a:buNone/>
            </a:pPr>
            <a:endParaRPr lang="en-GB" sz="1800" u="sng" dirty="0"/>
          </a:p>
        </p:txBody>
      </p:sp>
      <p:sp>
        <p:nvSpPr>
          <p:cNvPr id="4" name="TextBox 3"/>
          <p:cNvSpPr txBox="1"/>
          <p:nvPr/>
        </p:nvSpPr>
        <p:spPr>
          <a:xfrm>
            <a:off x="575556" y="1700808"/>
            <a:ext cx="7992888" cy="1887696"/>
          </a:xfrm>
          <a:prstGeom prst="rect">
            <a:avLst/>
          </a:prstGeom>
          <a:noFill/>
          <a:ln>
            <a:solidFill>
              <a:schemeClr val="tx1"/>
            </a:solidFill>
          </a:ln>
        </p:spPr>
        <p:txBody>
          <a:bodyPr wrap="square" rtlCol="0">
            <a:spAutoFit/>
          </a:bodyPr>
          <a:lstStyle/>
          <a:p>
            <a:pPr>
              <a:lnSpc>
                <a:spcPts val="2800"/>
              </a:lnSpc>
            </a:pPr>
            <a:r>
              <a:rPr lang="en-GB" dirty="0"/>
              <a:t>A crucial element of the LEAD principles is helping writers to think explicitly (</a:t>
            </a:r>
            <a:r>
              <a:rPr lang="en-GB" dirty="0" err="1"/>
              <a:t>metalinguistically</a:t>
            </a:r>
            <a:r>
              <a:rPr lang="en-GB" dirty="0"/>
              <a:t>) about the choices they make.  As a teacher, you need to support this by being crystal clear yourself about how you verbalise the link between a grammar choice and its effect in a particular text/context.  Then express this in student-friendly language, as below.</a:t>
            </a:r>
          </a:p>
        </p:txBody>
      </p:sp>
    </p:spTree>
    <p:extLst>
      <p:ext uri="{BB962C8B-B14F-4D97-AF65-F5344CB8AC3E}">
        <p14:creationId xmlns:p14="http://schemas.microsoft.com/office/powerpoint/2010/main" val="349146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76DE1-4F3E-4B7C-8122-69DA76ED2B62}"/>
              </a:ext>
            </a:extLst>
          </p:cNvPr>
          <p:cNvSpPr>
            <a:spLocks noGrp="1"/>
          </p:cNvSpPr>
          <p:nvPr>
            <p:ph type="title"/>
          </p:nvPr>
        </p:nvSpPr>
        <p:spPr>
          <a:xfrm>
            <a:off x="436280" y="116632"/>
            <a:ext cx="8229600" cy="1371600"/>
          </a:xfrm>
        </p:spPr>
        <p:txBody>
          <a:bodyPr/>
          <a:lstStyle/>
          <a:p>
            <a:r>
              <a:rPr lang="en-GB" dirty="0"/>
              <a:t>Noticing Patterns in a Text</a:t>
            </a:r>
          </a:p>
        </p:txBody>
      </p:sp>
      <p:sp>
        <p:nvSpPr>
          <p:cNvPr id="3" name="Content Placeholder 2">
            <a:extLst>
              <a:ext uri="{FF2B5EF4-FFF2-40B4-BE49-F238E27FC236}">
                <a16:creationId xmlns:a16="http://schemas.microsoft.com/office/drawing/2014/main" id="{26C34643-3762-49BB-87CF-B11A7565D2D2}"/>
              </a:ext>
            </a:extLst>
          </p:cNvPr>
          <p:cNvSpPr>
            <a:spLocks noGrp="1"/>
          </p:cNvSpPr>
          <p:nvPr>
            <p:ph idx="1"/>
          </p:nvPr>
        </p:nvSpPr>
        <p:spPr>
          <a:xfrm>
            <a:off x="436280" y="1340768"/>
            <a:ext cx="8229600" cy="5040560"/>
          </a:xfrm>
        </p:spPr>
        <p:txBody>
          <a:bodyPr/>
          <a:lstStyle/>
          <a:p>
            <a:pPr marL="0" indent="0" algn="just">
              <a:lnSpc>
                <a:spcPts val="3000"/>
              </a:lnSpc>
              <a:spcBef>
                <a:spcPts val="0"/>
              </a:spcBef>
              <a:buNone/>
            </a:pPr>
            <a:r>
              <a:rPr lang="en-GB" sz="2000" dirty="0"/>
              <a:t>At that moment, from outside in the courtyard, came the clatter of horses’ hooves on the cobbles.  The doors of the hall flew open, and before I had time to call for them to be closed, a giant of a man rode in on a towering warhorse that pawed the ground, sides lathered up, tossing its fine head, snorting its fury.  The man swept the hall with terrible eyes, wolfish eyes that froze the courage in a man’s veins, eyes you could not hold with your own.  But it was not the man’s eyes that amazed us most, it was not his size either  -  and I tell you I’d never in my life set eyes on a bigger man – no. It was the colour of him. Green, the man was green from head to foot….He wore no armour but carried a green axe in one hand and in the other a branch he’d ripped off some holly tree – a sign of peace, but he didn’t look very peaceful to me.</a:t>
            </a:r>
          </a:p>
          <a:p>
            <a:pPr marL="0" indent="0" algn="just">
              <a:lnSpc>
                <a:spcPts val="3000"/>
              </a:lnSpc>
              <a:spcBef>
                <a:spcPts val="0"/>
              </a:spcBef>
              <a:buNone/>
            </a:pPr>
            <a:r>
              <a:rPr lang="en-GB" sz="2000" dirty="0"/>
              <a:t>                                   </a:t>
            </a:r>
            <a:r>
              <a:rPr lang="en-GB" sz="2000" i="1" dirty="0"/>
              <a:t>Arthur, High King of Britain </a:t>
            </a:r>
            <a:r>
              <a:rPr lang="en-GB" sz="2000" dirty="0"/>
              <a:t>by Michael Morpurgo</a:t>
            </a:r>
          </a:p>
          <a:p>
            <a:endParaRPr lang="en-GB" dirty="0"/>
          </a:p>
        </p:txBody>
      </p:sp>
    </p:spTree>
    <p:extLst>
      <p:ext uri="{BB962C8B-B14F-4D97-AF65-F5344CB8AC3E}">
        <p14:creationId xmlns:p14="http://schemas.microsoft.com/office/powerpoint/2010/main" val="4286118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3966" y="371430"/>
            <a:ext cx="8229600" cy="1266092"/>
          </a:xfrm>
        </p:spPr>
        <p:txBody>
          <a:bodyPr/>
          <a:lstStyle/>
          <a:p>
            <a:r>
              <a:rPr lang="en-GB" dirty="0">
                <a:solidFill>
                  <a:srgbClr val="008000"/>
                </a:solidFill>
                <a:effectLst>
                  <a:outerShdw blurRad="38100" dist="38100" dir="2700000" algn="tl">
                    <a:srgbClr val="000000">
                      <a:alpha val="43137"/>
                    </a:srgbClr>
                  </a:outerShdw>
                </a:effectLst>
              </a:rPr>
              <a:t>LEAD</a:t>
            </a:r>
            <a:r>
              <a:rPr lang="en-GB" dirty="0">
                <a:effectLst>
                  <a:outerShdw blurRad="38100" dist="38100" dir="2700000" algn="tl">
                    <a:srgbClr val="000000">
                      <a:alpha val="43137"/>
                    </a:srgbClr>
                  </a:outerShdw>
                </a:effectLst>
              </a:rPr>
              <a:t> Principles</a:t>
            </a:r>
          </a:p>
        </p:txBody>
      </p:sp>
      <p:graphicFrame>
        <p:nvGraphicFramePr>
          <p:cNvPr id="5" name="Content Placeholder 4"/>
          <p:cNvGraphicFramePr>
            <a:graphicFrameLocks noGrp="1"/>
          </p:cNvGraphicFramePr>
          <p:nvPr>
            <p:ph idx="1"/>
            <p:extLst/>
          </p:nvPr>
        </p:nvGraphicFramePr>
        <p:xfrm>
          <a:off x="185051" y="1592085"/>
          <a:ext cx="8793083" cy="4748750"/>
        </p:xfrm>
        <a:graphic>
          <a:graphicData uri="http://schemas.openxmlformats.org/drawingml/2006/table">
            <a:tbl>
              <a:tblPr firstRow="1" bandRow="1">
                <a:tableStyleId>{5C22544A-7EE6-4342-B048-85BDC9FD1C3A}</a:tableStyleId>
              </a:tblPr>
              <a:tblGrid>
                <a:gridCol w="1681241">
                  <a:extLst>
                    <a:ext uri="{9D8B030D-6E8A-4147-A177-3AD203B41FA5}">
                      <a16:colId xmlns:a16="http://schemas.microsoft.com/office/drawing/2014/main" val="20000"/>
                    </a:ext>
                  </a:extLst>
                </a:gridCol>
                <a:gridCol w="2990769">
                  <a:extLst>
                    <a:ext uri="{9D8B030D-6E8A-4147-A177-3AD203B41FA5}">
                      <a16:colId xmlns:a16="http://schemas.microsoft.com/office/drawing/2014/main" val="20001"/>
                    </a:ext>
                  </a:extLst>
                </a:gridCol>
                <a:gridCol w="4121073">
                  <a:extLst>
                    <a:ext uri="{9D8B030D-6E8A-4147-A177-3AD203B41FA5}">
                      <a16:colId xmlns:a16="http://schemas.microsoft.com/office/drawing/2014/main" val="20002"/>
                    </a:ext>
                  </a:extLst>
                </a:gridCol>
              </a:tblGrid>
              <a:tr h="342314">
                <a:tc>
                  <a:txBody>
                    <a:bodyPr/>
                    <a:lstStyle/>
                    <a:p>
                      <a:r>
                        <a:rPr lang="en-GB" sz="1500" dirty="0">
                          <a:solidFill>
                            <a:schemeClr val="tx1"/>
                          </a:solidFill>
                        </a:rPr>
                        <a:t>PRINCIPLE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EXPLANATION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sz="1500" dirty="0">
                          <a:solidFill>
                            <a:schemeClr val="tx1"/>
                          </a:solidFill>
                        </a:rPr>
                        <a:t>RATIONALE</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1209822">
                <a:tc>
                  <a:txBody>
                    <a:bodyPr/>
                    <a:lstStyle/>
                    <a:p>
                      <a:r>
                        <a:rPr lang="en-GB" sz="2200" b="1" dirty="0">
                          <a:solidFill>
                            <a:srgbClr val="008000"/>
                          </a:solidFill>
                        </a:rPr>
                        <a:t>L</a:t>
                      </a:r>
                      <a:r>
                        <a:rPr lang="en-GB" sz="1500" dirty="0">
                          <a:solidFill>
                            <a:schemeClr val="tx1"/>
                          </a:solidFill>
                        </a:rPr>
                        <a:t>INKS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Make a </a:t>
                      </a:r>
                      <a:r>
                        <a:rPr lang="en-GB" sz="1700" b="1" i="1" kern="1200" dirty="0">
                          <a:solidFill>
                            <a:schemeClr val="dk1"/>
                          </a:solidFill>
                          <a:effectLst/>
                          <a:latin typeface="+mn-lt"/>
                          <a:ea typeface="+mn-ea"/>
                          <a:cs typeface="+mn-cs"/>
                        </a:rPr>
                        <a:t>link</a:t>
                      </a:r>
                      <a:r>
                        <a:rPr lang="en-GB" sz="1700" kern="1200" dirty="0">
                          <a:solidFill>
                            <a:schemeClr val="dk1"/>
                          </a:solidFill>
                          <a:effectLst/>
                          <a:latin typeface="+mn-lt"/>
                          <a:ea typeface="+mn-ea"/>
                          <a:cs typeface="+mn-cs"/>
                        </a:rPr>
                        <a:t> between the grammar being introduced and how it works in the writing being taught</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establish</a:t>
                      </a:r>
                      <a:r>
                        <a:rPr lang="en-GB" sz="1500" b="0" baseline="0" dirty="0">
                          <a:solidFill>
                            <a:srgbClr val="000000"/>
                          </a:solidFill>
                          <a:effectLst/>
                          <a:latin typeface="+mn-lt"/>
                          <a:ea typeface="Calibri" panose="020F0502020204030204" pitchFamily="34" charset="0"/>
                        </a:rPr>
                        <a:t> a purposeful learning reason for addressing grammar, and connect grammar with meaning and rhetorical effect</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1125415">
                <a:tc>
                  <a:txBody>
                    <a:bodyPr/>
                    <a:lstStyle/>
                    <a:p>
                      <a:r>
                        <a:rPr lang="en-GB" sz="2200" b="1" dirty="0">
                          <a:solidFill>
                            <a:srgbClr val="008000"/>
                          </a:solidFill>
                        </a:rPr>
                        <a:t>E</a:t>
                      </a:r>
                      <a:r>
                        <a:rPr lang="en-GB" sz="1500" dirty="0">
                          <a:solidFill>
                            <a:schemeClr val="tx1"/>
                          </a:solidFill>
                        </a:rPr>
                        <a:t>XAMPLES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Explain the grammar through </a:t>
                      </a:r>
                      <a:r>
                        <a:rPr lang="en-GB" sz="1700" b="1" i="1" kern="1200" dirty="0">
                          <a:solidFill>
                            <a:schemeClr val="dk1"/>
                          </a:solidFill>
                          <a:effectLst/>
                          <a:latin typeface="+mn-lt"/>
                          <a:ea typeface="+mn-ea"/>
                          <a:cs typeface="+mn-cs"/>
                        </a:rPr>
                        <a:t>examples</a:t>
                      </a:r>
                      <a:r>
                        <a:rPr lang="en-GB" sz="1700" kern="1200" dirty="0">
                          <a:solidFill>
                            <a:schemeClr val="dk1"/>
                          </a:solidFill>
                          <a:effectLst/>
                          <a:latin typeface="+mn-lt"/>
                          <a:ea typeface="+mn-ea"/>
                          <a:cs typeface="+mn-cs"/>
                        </a:rPr>
                        <a:t>, not lengthy explanations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avoid writing lessons becoming mini-grammar</a:t>
                      </a:r>
                      <a:r>
                        <a:rPr lang="en-GB" sz="1500" b="0" baseline="0" dirty="0">
                          <a:solidFill>
                            <a:srgbClr val="000000"/>
                          </a:solidFill>
                          <a:effectLst/>
                          <a:latin typeface="+mn-lt"/>
                          <a:ea typeface="Calibri" panose="020F0502020204030204" pitchFamily="34" charset="0"/>
                        </a:rPr>
                        <a:t> lessons, and to allow access to the structure even if the grammar concept is not fully understood</a:t>
                      </a:r>
                      <a:endParaRPr lang="en-GB" sz="1500" b="0" dirty="0">
                        <a:solidFill>
                          <a:srgbClr val="000000"/>
                        </a:solidFill>
                        <a:effectLst/>
                        <a:latin typeface="+mn-lt"/>
                        <a:ea typeface="Calibri" panose="020F0502020204030204" pitchFamily="34" charset="0"/>
                      </a:endParaRP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928468">
                <a:tc>
                  <a:txBody>
                    <a:bodyPr/>
                    <a:lstStyle/>
                    <a:p>
                      <a:r>
                        <a:rPr lang="en-GB" sz="2200" b="1" dirty="0">
                          <a:solidFill>
                            <a:srgbClr val="008000"/>
                          </a:solidFill>
                        </a:rPr>
                        <a:t>A</a:t>
                      </a:r>
                      <a:r>
                        <a:rPr lang="en-GB" sz="1500" dirty="0">
                          <a:solidFill>
                            <a:schemeClr val="tx1"/>
                          </a:solidFill>
                        </a:rPr>
                        <a:t>UTHENTIC TEXTS</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Use </a:t>
                      </a:r>
                      <a:r>
                        <a:rPr lang="en-GB" sz="1700" b="1" i="1" kern="1200" dirty="0">
                          <a:solidFill>
                            <a:schemeClr val="dk1"/>
                          </a:solidFill>
                          <a:effectLst/>
                          <a:latin typeface="+mn-lt"/>
                          <a:ea typeface="+mn-ea"/>
                          <a:cs typeface="+mn-cs"/>
                        </a:rPr>
                        <a:t>authentic</a:t>
                      </a:r>
                      <a:r>
                        <a:rPr lang="en-GB" sz="1700" kern="1200" dirty="0">
                          <a:solidFill>
                            <a:schemeClr val="dk1"/>
                          </a:solidFill>
                          <a:effectLst/>
                          <a:latin typeface="+mn-lt"/>
                          <a:ea typeface="+mn-ea"/>
                          <a:cs typeface="+mn-cs"/>
                        </a:rPr>
                        <a:t> texts as models to link writers to the broader community of writers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integrate reading and writing and show how ‘real’ writers make language choices</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928468">
                <a:tc>
                  <a:txBody>
                    <a:bodyPr/>
                    <a:lstStyle/>
                    <a:p>
                      <a:r>
                        <a:rPr lang="en-GB" sz="2200" b="1" dirty="0">
                          <a:solidFill>
                            <a:srgbClr val="008000"/>
                          </a:solidFill>
                        </a:rPr>
                        <a:t>D</a:t>
                      </a:r>
                      <a:r>
                        <a:rPr lang="en-GB" sz="1500" dirty="0">
                          <a:solidFill>
                            <a:schemeClr val="tx1"/>
                          </a:solidFill>
                        </a:rPr>
                        <a:t>ISCUSSION</a:t>
                      </a: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2400"/>
                        </a:lnSpc>
                      </a:pPr>
                      <a:r>
                        <a:rPr lang="en-GB" sz="1700" kern="1200" dirty="0">
                          <a:solidFill>
                            <a:schemeClr val="dk1"/>
                          </a:solidFill>
                          <a:effectLst/>
                          <a:latin typeface="+mn-lt"/>
                          <a:ea typeface="+mn-ea"/>
                          <a:cs typeface="+mn-cs"/>
                        </a:rPr>
                        <a:t>Build in high-quality </a:t>
                      </a:r>
                      <a:r>
                        <a:rPr lang="en-GB" sz="1700" b="1" i="1" kern="1200" dirty="0">
                          <a:solidFill>
                            <a:schemeClr val="dk1"/>
                          </a:solidFill>
                          <a:effectLst/>
                          <a:latin typeface="+mn-lt"/>
                          <a:ea typeface="+mn-ea"/>
                          <a:cs typeface="+mn-cs"/>
                        </a:rPr>
                        <a:t>discussion</a:t>
                      </a:r>
                      <a:r>
                        <a:rPr lang="en-GB" sz="1700" kern="1200" dirty="0">
                          <a:solidFill>
                            <a:schemeClr val="dk1"/>
                          </a:solidFill>
                          <a:effectLst/>
                          <a:latin typeface="+mn-lt"/>
                          <a:ea typeface="+mn-ea"/>
                          <a:cs typeface="+mn-cs"/>
                        </a:rPr>
                        <a:t> about grammar and its effects</a:t>
                      </a:r>
                      <a:endParaRPr lang="en-GB" sz="1500" dirty="0">
                        <a:solidFill>
                          <a:schemeClr val="tx1"/>
                        </a:solidFill>
                      </a:endParaRPr>
                    </a:p>
                  </a:txBody>
                  <a:tcPr marL="84406" marR="84406" marT="42203" marB="4220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indent="0">
                        <a:lnSpc>
                          <a:spcPts val="2400"/>
                        </a:lnSpc>
                        <a:spcAft>
                          <a:spcPts val="0"/>
                        </a:spcAft>
                      </a:pPr>
                      <a:r>
                        <a:rPr lang="en-GB" sz="1500" b="0" dirty="0">
                          <a:solidFill>
                            <a:srgbClr val="000000"/>
                          </a:solidFill>
                          <a:effectLst/>
                          <a:latin typeface="+mn-lt"/>
                          <a:ea typeface="Calibri" panose="020F0502020204030204" pitchFamily="34" charset="0"/>
                        </a:rPr>
                        <a:t>To promote deep metalinguistic learning about why a particular choice works, and to develop independence rather than compliance</a:t>
                      </a:r>
                    </a:p>
                  </a:txBody>
                  <a:tcPr marL="63305" marR="63305"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40814244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4458" y="637305"/>
            <a:ext cx="8229600" cy="1129972"/>
          </a:xfrm>
        </p:spPr>
        <p:txBody>
          <a:bodyPr/>
          <a:lstStyle/>
          <a:p>
            <a:r>
              <a:rPr lang="en-GB" dirty="0">
                <a:effectLst>
                  <a:outerShdw blurRad="38100" dist="38100" dir="2700000" algn="tl">
                    <a:srgbClr val="000000">
                      <a:alpha val="43137"/>
                    </a:srgbClr>
                  </a:outerShdw>
                </a:effectLst>
              </a:rPr>
              <a:t>Creating Characters in Narrative</a:t>
            </a:r>
          </a:p>
        </p:txBody>
      </p:sp>
      <p:sp>
        <p:nvSpPr>
          <p:cNvPr id="3" name="Content Placeholder 2"/>
          <p:cNvSpPr>
            <a:spLocks noGrp="1"/>
          </p:cNvSpPr>
          <p:nvPr>
            <p:ph idx="1"/>
          </p:nvPr>
        </p:nvSpPr>
        <p:spPr/>
        <p:txBody>
          <a:bodyPr/>
          <a:lstStyle/>
          <a:p>
            <a:pPr indent="-257174">
              <a:lnSpc>
                <a:spcPts val="2400"/>
              </a:lnSpc>
              <a:spcBef>
                <a:spcPts val="0"/>
              </a:spcBef>
              <a:spcAft>
                <a:spcPts val="554"/>
              </a:spcAft>
              <a:buClrTx/>
              <a:buSzPct val="80000"/>
              <a:buFont typeface="Wingdings" panose="05000000000000000000" pitchFamily="2" charset="2"/>
              <a:buChar char="q"/>
            </a:pPr>
            <a:r>
              <a:rPr lang="en-GB" sz="1800" dirty="0">
                <a:solidFill>
                  <a:srgbClr val="FF0000"/>
                </a:solidFill>
              </a:rPr>
              <a:t>Show not tell: </a:t>
            </a:r>
            <a:r>
              <a:rPr lang="en-GB" sz="1800" dirty="0"/>
              <a:t>reveal your character through showing what they are like, not just telling the reader;</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specific, concrete detail </a:t>
            </a:r>
            <a:r>
              <a:rPr lang="en-GB" sz="1800" dirty="0"/>
              <a:t>to describe characters to make your readers believe in them;</a:t>
            </a:r>
          </a:p>
          <a:p>
            <a:pPr indent="-257174">
              <a:lnSpc>
                <a:spcPts val="2400"/>
              </a:lnSpc>
              <a:spcBef>
                <a:spcPts val="0"/>
              </a:spcBef>
              <a:spcAft>
                <a:spcPts val="554"/>
              </a:spcAft>
              <a:buClrTx/>
              <a:buSzPct val="80000"/>
              <a:buFont typeface="Wingdings" panose="05000000000000000000" pitchFamily="2" charset="2"/>
              <a:buChar char="q"/>
            </a:pPr>
            <a:r>
              <a:rPr lang="en-GB" sz="1800" dirty="0"/>
              <a:t>Create </a:t>
            </a:r>
            <a:r>
              <a:rPr lang="en-GB" sz="1800" dirty="0">
                <a:solidFill>
                  <a:srgbClr val="FF0000"/>
                </a:solidFill>
              </a:rPr>
              <a:t>strong visual descriptions </a:t>
            </a:r>
            <a:r>
              <a:rPr lang="en-GB" sz="1800" dirty="0"/>
              <a:t>which allow your reader to see the character in their own mind’s eye;</a:t>
            </a:r>
          </a:p>
          <a:p>
            <a:pPr indent="-257174">
              <a:lnSpc>
                <a:spcPts val="2400"/>
              </a:lnSpc>
              <a:spcBef>
                <a:spcPts val="0"/>
              </a:spcBef>
              <a:spcAft>
                <a:spcPts val="554"/>
              </a:spcAft>
              <a:buClrTx/>
              <a:buSzPct val="80000"/>
              <a:buFont typeface="Wingdings" panose="05000000000000000000" pitchFamily="2" charset="2"/>
              <a:buChar char="q"/>
            </a:pPr>
            <a:r>
              <a:rPr lang="en-GB" sz="1800" dirty="0"/>
              <a:t>Think about </a:t>
            </a:r>
            <a:r>
              <a:rPr lang="en-GB" sz="1800" dirty="0">
                <a:solidFill>
                  <a:srgbClr val="FF0000"/>
                </a:solidFill>
              </a:rPr>
              <a:t>how you name your characters;</a:t>
            </a:r>
          </a:p>
          <a:p>
            <a:pPr indent="-257174">
              <a:lnSpc>
                <a:spcPts val="2400"/>
              </a:lnSpc>
              <a:spcBef>
                <a:spcPts val="0"/>
              </a:spcBef>
              <a:spcAft>
                <a:spcPts val="554"/>
              </a:spcAft>
              <a:buClrTx/>
              <a:buSzPct val="80000"/>
              <a:buFont typeface="Wingdings" panose="05000000000000000000" pitchFamily="2" charset="2"/>
              <a:buChar char="q"/>
            </a:pPr>
            <a:r>
              <a:rPr lang="en-GB" sz="1800" dirty="0"/>
              <a:t>Reveal </a:t>
            </a:r>
            <a:r>
              <a:rPr lang="en-GB" sz="1800" dirty="0">
                <a:solidFill>
                  <a:srgbClr val="FF0000"/>
                </a:solidFill>
              </a:rPr>
              <a:t>inner reflections </a:t>
            </a:r>
            <a:r>
              <a:rPr lang="en-GB" sz="1800" dirty="0"/>
              <a:t>so your readers know what your characters are thinking and feeling;</a:t>
            </a:r>
          </a:p>
          <a:p>
            <a:pPr indent="-257174">
              <a:lnSpc>
                <a:spcPts val="2400"/>
              </a:lnSpc>
              <a:spcBef>
                <a:spcPts val="0"/>
              </a:spcBef>
              <a:spcAft>
                <a:spcPts val="554"/>
              </a:spcAft>
              <a:buClrTx/>
              <a:buSzPct val="80000"/>
              <a:buFont typeface="Wingdings" panose="05000000000000000000" pitchFamily="2" charset="2"/>
              <a:buChar char="q"/>
            </a:pPr>
            <a:r>
              <a:rPr lang="en-GB" sz="1800" dirty="0"/>
              <a:t>Use </a:t>
            </a:r>
            <a:r>
              <a:rPr lang="en-GB" sz="1800" dirty="0">
                <a:solidFill>
                  <a:srgbClr val="FF0000"/>
                </a:solidFill>
              </a:rPr>
              <a:t>dialogue</a:t>
            </a:r>
            <a:r>
              <a:rPr lang="en-GB" sz="1800" dirty="0"/>
              <a:t> to reveal your character.</a:t>
            </a:r>
          </a:p>
          <a:p>
            <a:pPr>
              <a:lnSpc>
                <a:spcPts val="2400"/>
              </a:lnSpc>
              <a:spcBef>
                <a:spcPts val="0"/>
              </a:spcBef>
              <a:buClrTx/>
              <a:buSzPct val="80000"/>
              <a:buFont typeface="Wingdings" panose="05000000000000000000" pitchFamily="2" charset="2"/>
              <a:buChar char="q"/>
            </a:pPr>
            <a:endParaRPr lang="en-GB" sz="1600" dirty="0"/>
          </a:p>
        </p:txBody>
      </p:sp>
    </p:spTree>
    <p:extLst>
      <p:ext uri="{BB962C8B-B14F-4D97-AF65-F5344CB8AC3E}">
        <p14:creationId xmlns:p14="http://schemas.microsoft.com/office/powerpoint/2010/main" val="36498231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770243"/>
            <a:ext cx="8141974" cy="730438"/>
          </a:xfrm>
        </p:spPr>
        <p:txBody>
          <a:bodyPr>
            <a:noAutofit/>
          </a:bodyPr>
          <a:lstStyle/>
          <a:p>
            <a:r>
              <a:rPr lang="en-GB" sz="3692" dirty="0">
                <a:effectLst>
                  <a:outerShdw blurRad="38100" dist="38100" dir="2700000" algn="tl">
                    <a:srgbClr val="000000">
                      <a:alpha val="43137"/>
                    </a:srgbClr>
                  </a:outerShdw>
                </a:effectLst>
              </a:rPr>
              <a:t>Show, not Tell: make your reader infer</a:t>
            </a:r>
            <a:endParaRPr lang="en-GB" sz="3692" dirty="0"/>
          </a:p>
        </p:txBody>
      </p:sp>
      <p:sp>
        <p:nvSpPr>
          <p:cNvPr id="3" name="Content Placeholder 2"/>
          <p:cNvSpPr>
            <a:spLocks noGrp="1"/>
          </p:cNvSpPr>
          <p:nvPr>
            <p:ph idx="1"/>
          </p:nvPr>
        </p:nvSpPr>
        <p:spPr>
          <a:xfrm>
            <a:off x="184410" y="3823263"/>
            <a:ext cx="6497136" cy="2126017"/>
          </a:xfrm>
          <a:solidFill>
            <a:srgbClr val="FFFFCC"/>
          </a:solidFill>
          <a:ln>
            <a:solidFill>
              <a:schemeClr val="tx1"/>
            </a:solidFill>
          </a:ln>
        </p:spPr>
        <p:txBody>
          <a:bodyPr>
            <a:noAutofit/>
          </a:bodyPr>
          <a:lstStyle/>
          <a:p>
            <a:pPr marL="79133" indent="0">
              <a:lnSpc>
                <a:spcPts val="2215"/>
              </a:lnSpc>
              <a:spcBef>
                <a:spcPts val="0"/>
              </a:spcBef>
              <a:buNone/>
            </a:pPr>
            <a:r>
              <a:rPr lang="en-GB" sz="2000" dirty="0"/>
              <a:t>Show not tell: Dahl doesn’t </a:t>
            </a:r>
            <a:r>
              <a:rPr lang="en-GB" sz="2000" i="1" dirty="0">
                <a:solidFill>
                  <a:srgbClr val="FF0000"/>
                </a:solidFill>
              </a:rPr>
              <a:t>tell</a:t>
            </a:r>
            <a:r>
              <a:rPr lang="en-GB" sz="2000" dirty="0"/>
              <a:t> us that Mr Wormwood is a nasty little man. He </a:t>
            </a:r>
            <a:r>
              <a:rPr lang="en-GB" sz="2000" i="1" dirty="0">
                <a:solidFill>
                  <a:srgbClr val="FF0000"/>
                </a:solidFill>
              </a:rPr>
              <a:t>shows</a:t>
            </a:r>
            <a:r>
              <a:rPr lang="en-GB" sz="2000" i="1" dirty="0">
                <a:solidFill>
                  <a:schemeClr val="accent6">
                    <a:lumMod val="75000"/>
                  </a:schemeClr>
                </a:solidFill>
              </a:rPr>
              <a:t> </a:t>
            </a:r>
            <a:r>
              <a:rPr lang="en-GB" sz="2000" dirty="0"/>
              <a:t>us he is a nasty little man through the detail that he looks like a rat. </a:t>
            </a:r>
          </a:p>
          <a:p>
            <a:pPr marL="79133" indent="0">
              <a:lnSpc>
                <a:spcPts val="2215"/>
              </a:lnSpc>
              <a:spcBef>
                <a:spcPts val="0"/>
              </a:spcBef>
              <a:buNone/>
            </a:pPr>
            <a:endParaRPr lang="en-GB" sz="2000" dirty="0"/>
          </a:p>
          <a:p>
            <a:pPr marL="79133" indent="0">
              <a:lnSpc>
                <a:spcPts val="2215"/>
              </a:lnSpc>
              <a:spcBef>
                <a:spcPts val="0"/>
              </a:spcBef>
              <a:buNone/>
            </a:pPr>
            <a:r>
              <a:rPr lang="en-GB" sz="2000" dirty="0"/>
              <a:t>When we write, sometimes we do tell our readers about characters, but good writers also make the reader </a:t>
            </a:r>
            <a:r>
              <a:rPr lang="en-GB" sz="2000" i="1" dirty="0">
                <a:solidFill>
                  <a:srgbClr val="FF0000"/>
                </a:solidFill>
              </a:rPr>
              <a:t>infer</a:t>
            </a:r>
            <a:r>
              <a:rPr lang="en-GB" sz="2000" dirty="0"/>
              <a:t> what the character is like.</a:t>
            </a:r>
          </a:p>
        </p:txBody>
      </p:sp>
      <p:sp>
        <p:nvSpPr>
          <p:cNvPr id="4" name="TextBox 3"/>
          <p:cNvSpPr txBox="1"/>
          <p:nvPr/>
        </p:nvSpPr>
        <p:spPr>
          <a:xfrm>
            <a:off x="176001" y="2644171"/>
            <a:ext cx="6513954" cy="707886"/>
          </a:xfrm>
          <a:prstGeom prst="rect">
            <a:avLst/>
          </a:prstGeom>
          <a:solidFill>
            <a:srgbClr val="DDF4FB"/>
          </a:solidFill>
          <a:ln>
            <a:solidFill>
              <a:schemeClr val="tx1"/>
            </a:solidFill>
          </a:ln>
        </p:spPr>
        <p:txBody>
          <a:bodyPr wrap="square" rtlCol="0">
            <a:spAutoFit/>
          </a:bodyPr>
          <a:lstStyle/>
          <a:p>
            <a:r>
              <a:rPr lang="en-GB" sz="2000" i="1" dirty="0">
                <a:latin typeface="Arial" panose="020B0604020202020204" pitchFamily="34" charset="0"/>
                <a:cs typeface="Arial" panose="020B0604020202020204" pitchFamily="34" charset="0"/>
              </a:rPr>
              <a:t>Mr Wormwood was a small ratty-looking man whose front teeth stuck out underneath a thin ratty moustache.</a:t>
            </a:r>
          </a:p>
        </p:txBody>
      </p:sp>
      <p:sp>
        <p:nvSpPr>
          <p:cNvPr id="6" name="TextBox 5">
            <a:extLst>
              <a:ext uri="{FF2B5EF4-FFF2-40B4-BE49-F238E27FC236}">
                <a16:creationId xmlns:a16="http://schemas.microsoft.com/office/drawing/2014/main" id="{55B4719F-FFF4-41DE-B6BF-61FE2875E87A}"/>
              </a:ext>
            </a:extLst>
          </p:cNvPr>
          <p:cNvSpPr txBox="1"/>
          <p:nvPr/>
        </p:nvSpPr>
        <p:spPr>
          <a:xfrm>
            <a:off x="176001" y="1742078"/>
            <a:ext cx="6513954" cy="400110"/>
          </a:xfrm>
          <a:prstGeom prst="rect">
            <a:avLst/>
          </a:prstGeom>
          <a:solidFill>
            <a:srgbClr val="DDF4FB"/>
          </a:solidFill>
          <a:ln>
            <a:solidFill>
              <a:schemeClr val="tx1"/>
            </a:solidFill>
          </a:ln>
        </p:spPr>
        <p:txBody>
          <a:bodyPr wrap="square" rtlCol="0">
            <a:spAutoFit/>
          </a:bodyPr>
          <a:lstStyle/>
          <a:p>
            <a:r>
              <a:rPr lang="en-GB" sz="2000" i="1" dirty="0">
                <a:latin typeface="Arial" panose="020B0604020202020204" pitchFamily="34" charset="0"/>
                <a:cs typeface="Arial" panose="020B0604020202020204" pitchFamily="34" charset="0"/>
              </a:rPr>
              <a:t>Mr Wormwood was a nasty little man.</a:t>
            </a:r>
          </a:p>
        </p:txBody>
      </p:sp>
      <p:pic>
        <p:nvPicPr>
          <p:cNvPr id="8" name="Picture 2">
            <a:extLst>
              <a:ext uri="{FF2B5EF4-FFF2-40B4-BE49-F238E27FC236}">
                <a16:creationId xmlns:a16="http://schemas.microsoft.com/office/drawing/2014/main" id="{3B45FA5E-1AD4-4191-BECD-B2E9756F8F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34399" y="2276872"/>
            <a:ext cx="2133600" cy="3202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Rounded Rectangle 7">
            <a:extLst>
              <a:ext uri="{FF2B5EF4-FFF2-40B4-BE49-F238E27FC236}">
                <a16:creationId xmlns:a16="http://schemas.microsoft.com/office/drawing/2014/main" id="{7FFE60C6-ACD7-4797-8903-8820C7040FC5}"/>
              </a:ext>
            </a:extLst>
          </p:cNvPr>
          <p:cNvSpPr/>
          <p:nvPr/>
        </p:nvSpPr>
        <p:spPr>
          <a:xfrm>
            <a:off x="6998526" y="161934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10" name="Rounded Rectangle 7">
            <a:extLst>
              <a:ext uri="{FF2B5EF4-FFF2-40B4-BE49-F238E27FC236}">
                <a16:creationId xmlns:a16="http://schemas.microsoft.com/office/drawing/2014/main" id="{8827DE31-5A79-4F22-94AB-3A70CB9C2C66}"/>
              </a:ext>
            </a:extLst>
          </p:cNvPr>
          <p:cNvSpPr/>
          <p:nvPr/>
        </p:nvSpPr>
        <p:spPr>
          <a:xfrm>
            <a:off x="6976233" y="556708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1379161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7396" y="770243"/>
            <a:ext cx="8141974" cy="730438"/>
          </a:xfrm>
        </p:spPr>
        <p:txBody>
          <a:bodyPr>
            <a:noAutofit/>
          </a:bodyPr>
          <a:lstStyle/>
          <a:p>
            <a:r>
              <a:rPr lang="en-GB" sz="3692" dirty="0">
                <a:effectLst>
                  <a:outerShdw blurRad="38100" dist="38100" dir="2700000" algn="tl">
                    <a:srgbClr val="000000">
                      <a:alpha val="43137"/>
                    </a:srgbClr>
                  </a:outerShdw>
                </a:effectLst>
              </a:rPr>
              <a:t>Show, not Tell: make your reader infer</a:t>
            </a:r>
            <a:endParaRPr lang="en-GB" sz="3692" dirty="0"/>
          </a:p>
        </p:txBody>
      </p:sp>
      <p:sp>
        <p:nvSpPr>
          <p:cNvPr id="3" name="Content Placeholder 2"/>
          <p:cNvSpPr>
            <a:spLocks noGrp="1"/>
          </p:cNvSpPr>
          <p:nvPr>
            <p:ph idx="1"/>
          </p:nvPr>
        </p:nvSpPr>
        <p:spPr>
          <a:xfrm>
            <a:off x="184410" y="3823263"/>
            <a:ext cx="6497136" cy="2425137"/>
          </a:xfrm>
          <a:solidFill>
            <a:srgbClr val="FFFFCC"/>
          </a:solidFill>
          <a:ln>
            <a:solidFill>
              <a:schemeClr val="tx1"/>
            </a:solidFill>
          </a:ln>
        </p:spPr>
        <p:txBody>
          <a:bodyPr>
            <a:noAutofit/>
          </a:bodyPr>
          <a:lstStyle/>
          <a:p>
            <a:pPr marL="79133" indent="0">
              <a:lnSpc>
                <a:spcPts val="2215"/>
              </a:lnSpc>
              <a:spcBef>
                <a:spcPts val="0"/>
              </a:spcBef>
              <a:buNone/>
            </a:pPr>
            <a:endParaRPr lang="en-GB" sz="2000" dirty="0"/>
          </a:p>
          <a:p>
            <a:pPr marL="79133" indent="0">
              <a:lnSpc>
                <a:spcPts val="2215"/>
              </a:lnSpc>
              <a:spcBef>
                <a:spcPts val="0"/>
              </a:spcBef>
              <a:buNone/>
            </a:pPr>
            <a:r>
              <a:rPr lang="en-GB" sz="2000" dirty="0"/>
              <a:t>Here, Dahl </a:t>
            </a:r>
            <a:r>
              <a:rPr lang="en-GB" sz="2000" i="1" dirty="0">
                <a:solidFill>
                  <a:srgbClr val="FF0000"/>
                </a:solidFill>
              </a:rPr>
              <a:t>tells </a:t>
            </a:r>
            <a:r>
              <a:rPr lang="en-GB" sz="2000" dirty="0"/>
              <a:t>us that Miss Trunchbull is a huge and terrifying figure. When we write, sometimes we do tell our readers about characters, but good writers also make the reader </a:t>
            </a:r>
            <a:r>
              <a:rPr lang="en-GB" sz="2000" i="1" dirty="0">
                <a:solidFill>
                  <a:srgbClr val="FF0000"/>
                </a:solidFill>
              </a:rPr>
              <a:t>infer</a:t>
            </a:r>
            <a:r>
              <a:rPr lang="en-GB" sz="2000" dirty="0"/>
              <a:t> what the character is like.</a:t>
            </a:r>
          </a:p>
          <a:p>
            <a:pPr marL="79133" indent="0">
              <a:lnSpc>
                <a:spcPts val="2215"/>
              </a:lnSpc>
              <a:spcBef>
                <a:spcPts val="0"/>
              </a:spcBef>
              <a:buNone/>
            </a:pPr>
            <a:endParaRPr lang="en-GB" sz="2000" dirty="0"/>
          </a:p>
          <a:p>
            <a:pPr marL="79133" indent="0">
              <a:lnSpc>
                <a:spcPts val="2215"/>
              </a:lnSpc>
              <a:spcBef>
                <a:spcPts val="0"/>
              </a:spcBef>
              <a:buNone/>
            </a:pPr>
            <a:r>
              <a:rPr lang="en-GB" sz="2000" dirty="0"/>
              <a:t>How could you </a:t>
            </a:r>
            <a:r>
              <a:rPr lang="en-GB" sz="2000" i="1" dirty="0">
                <a:solidFill>
                  <a:srgbClr val="FF0000"/>
                </a:solidFill>
              </a:rPr>
              <a:t>show</a:t>
            </a:r>
            <a:r>
              <a:rPr lang="en-GB" sz="2000" dirty="0"/>
              <a:t> that Miss Trunchbull is terrifying by the way that she moves through the school?</a:t>
            </a:r>
          </a:p>
        </p:txBody>
      </p:sp>
      <p:sp>
        <p:nvSpPr>
          <p:cNvPr id="4" name="TextBox 3"/>
          <p:cNvSpPr txBox="1"/>
          <p:nvPr/>
        </p:nvSpPr>
        <p:spPr>
          <a:xfrm>
            <a:off x="184410" y="2000252"/>
            <a:ext cx="6513954" cy="1323439"/>
          </a:xfrm>
          <a:prstGeom prst="rect">
            <a:avLst/>
          </a:prstGeom>
          <a:solidFill>
            <a:srgbClr val="DDF4FB"/>
          </a:solidFill>
          <a:ln>
            <a:solidFill>
              <a:schemeClr val="tx1"/>
            </a:solidFill>
          </a:ln>
        </p:spPr>
        <p:txBody>
          <a:bodyPr wrap="square" rtlCol="0">
            <a:spAutoFit/>
          </a:bodyPr>
          <a:lstStyle/>
          <a:p>
            <a:r>
              <a:rPr lang="en-GB" sz="2000" i="1" dirty="0">
                <a:latin typeface="Arial" panose="020B0604020202020204" pitchFamily="34" charset="0"/>
                <a:cs typeface="Arial" panose="020B0604020202020204" pitchFamily="34" charset="0"/>
              </a:rPr>
              <a:t>Miss Trunchbull, the Headmistress, was something else altogether. She was a gigantic holy terror, a fierce tyrannical monster who frightened the life out of the pupils and teachers alike. </a:t>
            </a:r>
          </a:p>
        </p:txBody>
      </p:sp>
      <p:pic>
        <p:nvPicPr>
          <p:cNvPr id="8" name="Picture 2">
            <a:extLst>
              <a:ext uri="{FF2B5EF4-FFF2-40B4-BE49-F238E27FC236}">
                <a16:creationId xmlns:a16="http://schemas.microsoft.com/office/drawing/2014/main" id="{3B45FA5E-1AD4-4191-BECD-B2E9756F8FE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834399" y="2276872"/>
            <a:ext cx="2133600" cy="32024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ounded Rectangle 7">
            <a:extLst>
              <a:ext uri="{FF2B5EF4-FFF2-40B4-BE49-F238E27FC236}">
                <a16:creationId xmlns:a16="http://schemas.microsoft.com/office/drawing/2014/main" id="{DE406603-0915-4EB7-A80A-7C931E480868}"/>
              </a:ext>
            </a:extLst>
          </p:cNvPr>
          <p:cNvSpPr/>
          <p:nvPr/>
        </p:nvSpPr>
        <p:spPr>
          <a:xfrm>
            <a:off x="6998526" y="1619342"/>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Authentic text</a:t>
            </a:r>
          </a:p>
        </p:txBody>
      </p:sp>
      <p:sp>
        <p:nvSpPr>
          <p:cNvPr id="9" name="Rounded Rectangle 7">
            <a:extLst>
              <a:ext uri="{FF2B5EF4-FFF2-40B4-BE49-F238E27FC236}">
                <a16:creationId xmlns:a16="http://schemas.microsoft.com/office/drawing/2014/main" id="{F32079A5-33A1-4208-BE24-5367EEA42EDF}"/>
              </a:ext>
            </a:extLst>
          </p:cNvPr>
          <p:cNvSpPr/>
          <p:nvPr/>
        </p:nvSpPr>
        <p:spPr>
          <a:xfrm>
            <a:off x="6998526" y="5690864"/>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Links</a:t>
            </a:r>
          </a:p>
        </p:txBody>
      </p:sp>
    </p:spTree>
    <p:extLst>
      <p:ext uri="{BB962C8B-B14F-4D97-AF65-F5344CB8AC3E}">
        <p14:creationId xmlns:p14="http://schemas.microsoft.com/office/powerpoint/2010/main" val="339898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185051" y="1638109"/>
            <a:ext cx="5982203" cy="3159043"/>
          </a:xfrm>
          <a:ln>
            <a:solidFill>
              <a:schemeClr val="tx1"/>
            </a:solidFill>
          </a:ln>
        </p:spPr>
        <p:txBody>
          <a:bodyPr>
            <a:normAutofit/>
          </a:bodyPr>
          <a:lstStyle/>
          <a:p>
            <a:pPr marL="0" indent="0">
              <a:lnSpc>
                <a:spcPts val="2800"/>
              </a:lnSpc>
              <a:spcBef>
                <a:spcPts val="0"/>
              </a:spcBef>
              <a:buNone/>
            </a:pPr>
            <a:r>
              <a:rPr lang="en-GB" sz="2000" dirty="0"/>
              <a:t>When she</a:t>
            </a:r>
            <a:r>
              <a:rPr lang="en-GB" sz="2000" dirty="0">
                <a:solidFill>
                  <a:srgbClr val="FF0000"/>
                </a:solidFill>
              </a:rPr>
              <a:t>…...... </a:t>
            </a:r>
            <a:r>
              <a:rPr lang="en-GB" sz="2000" dirty="0"/>
              <a:t>– Miss Trunchbull never </a:t>
            </a:r>
            <a:r>
              <a:rPr lang="en-GB" sz="2000" dirty="0">
                <a:solidFill>
                  <a:srgbClr val="FF0000"/>
                </a:solidFill>
              </a:rPr>
              <a:t>walked</a:t>
            </a:r>
            <a:r>
              <a:rPr lang="en-GB" sz="2000" dirty="0"/>
              <a:t>, she always</a:t>
            </a:r>
            <a:r>
              <a:rPr lang="en-GB" sz="2000" dirty="0">
                <a:solidFill>
                  <a:srgbClr val="FF0000"/>
                </a:solidFill>
              </a:rPr>
              <a:t>…....... </a:t>
            </a:r>
            <a:r>
              <a:rPr lang="en-GB" sz="2000" dirty="0"/>
              <a:t>like a Stormtrooper with long strides and arms </a:t>
            </a:r>
            <a:r>
              <a:rPr lang="en-GB" sz="2000" dirty="0" err="1"/>
              <a:t>aswinging</a:t>
            </a:r>
            <a:r>
              <a:rPr lang="en-GB" sz="2000" dirty="0"/>
              <a:t> – when she</a:t>
            </a:r>
            <a:r>
              <a:rPr lang="en-GB" sz="2000" dirty="0">
                <a:solidFill>
                  <a:srgbClr val="FF0000"/>
                </a:solidFill>
              </a:rPr>
              <a:t>.......... </a:t>
            </a:r>
            <a:r>
              <a:rPr lang="en-GB" sz="2000" dirty="0"/>
              <a:t>along a corridor you could actually hear her</a:t>
            </a:r>
            <a:r>
              <a:rPr lang="en-GB" sz="2000" dirty="0">
                <a:solidFill>
                  <a:srgbClr val="FF0000"/>
                </a:solidFill>
              </a:rPr>
              <a:t> snorting </a:t>
            </a:r>
            <a:r>
              <a:rPr lang="en-GB" sz="2000" dirty="0"/>
              <a:t>as she went, and if a group of children </a:t>
            </a:r>
            <a:r>
              <a:rPr lang="en-GB" sz="2000" dirty="0">
                <a:solidFill>
                  <a:srgbClr val="FF0000"/>
                </a:solidFill>
              </a:rPr>
              <a:t>happened</a:t>
            </a:r>
            <a:r>
              <a:rPr lang="en-GB" sz="2000" dirty="0"/>
              <a:t> to be in her path, she </a:t>
            </a:r>
            <a:r>
              <a:rPr lang="en-GB" sz="2000" dirty="0">
                <a:solidFill>
                  <a:srgbClr val="FF0000"/>
                </a:solidFill>
              </a:rPr>
              <a:t>ploughed</a:t>
            </a:r>
            <a:r>
              <a:rPr lang="en-GB" sz="2000" dirty="0"/>
              <a:t> through them like a tank, </a:t>
            </a:r>
            <a:r>
              <a:rPr lang="en-GB" sz="2000" dirty="0">
                <a:solidFill>
                  <a:srgbClr val="FF0000"/>
                </a:solidFill>
              </a:rPr>
              <a:t>bouncing</a:t>
            </a:r>
            <a:r>
              <a:rPr lang="en-GB" sz="2000" dirty="0"/>
              <a:t> off her to left and right.</a:t>
            </a:r>
          </a:p>
          <a:p>
            <a:pPr marL="0" indent="0">
              <a:lnSpc>
                <a:spcPts val="2800"/>
              </a:lnSpc>
              <a:spcBef>
                <a:spcPts val="0"/>
              </a:spcBef>
              <a:buNone/>
            </a:pPr>
            <a:r>
              <a:rPr lang="en-GB" sz="2000" dirty="0"/>
              <a:t>                                               </a:t>
            </a:r>
            <a:r>
              <a:rPr lang="en-GB" sz="2000" i="1" dirty="0"/>
              <a:t>Matilda</a:t>
            </a:r>
            <a:r>
              <a:rPr lang="en-GB" sz="2000" dirty="0"/>
              <a:t> – Roald Dahl</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55386" y="1638109"/>
            <a:ext cx="2512613"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122561" y="889319"/>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156728" y="5592397"/>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5" name="TextBox 4">
            <a:extLst>
              <a:ext uri="{FF2B5EF4-FFF2-40B4-BE49-F238E27FC236}">
                <a16:creationId xmlns:a16="http://schemas.microsoft.com/office/drawing/2014/main" id="{B8E0D224-6F8C-4E22-8EE5-FE7C496BEFFA}"/>
              </a:ext>
            </a:extLst>
          </p:cNvPr>
          <p:cNvSpPr txBox="1"/>
          <p:nvPr/>
        </p:nvSpPr>
        <p:spPr>
          <a:xfrm>
            <a:off x="185835" y="4974157"/>
            <a:ext cx="5899140" cy="1015663"/>
          </a:xfrm>
          <a:prstGeom prst="rect">
            <a:avLst/>
          </a:prstGeom>
          <a:noFill/>
        </p:spPr>
        <p:txBody>
          <a:bodyPr wrap="square" rtlCol="0">
            <a:spAutoFit/>
          </a:bodyPr>
          <a:lstStyle/>
          <a:p>
            <a:r>
              <a:rPr lang="en-GB" sz="2000" dirty="0"/>
              <a:t>Here, Dahl </a:t>
            </a:r>
            <a:r>
              <a:rPr lang="en-GB" sz="2000" i="1" dirty="0">
                <a:solidFill>
                  <a:srgbClr val="FF0000"/>
                </a:solidFill>
              </a:rPr>
              <a:t>shows</a:t>
            </a:r>
            <a:r>
              <a:rPr lang="en-GB" sz="2000" dirty="0"/>
              <a:t> us how terrifying Miss Trunchbull is by the way that she moves through the school. What do you think is the missing </a:t>
            </a:r>
            <a:r>
              <a:rPr lang="en-GB" sz="2000" dirty="0">
                <a:solidFill>
                  <a:srgbClr val="FF0000"/>
                </a:solidFill>
              </a:rPr>
              <a:t>verb</a:t>
            </a:r>
            <a:r>
              <a:rPr lang="en-GB" sz="2000" dirty="0"/>
              <a:t>? </a:t>
            </a:r>
          </a:p>
        </p:txBody>
      </p:sp>
    </p:spTree>
    <p:extLst>
      <p:ext uri="{BB962C8B-B14F-4D97-AF65-F5344CB8AC3E}">
        <p14:creationId xmlns:p14="http://schemas.microsoft.com/office/powerpoint/2010/main" val="16459148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2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249243" y="1451559"/>
            <a:ext cx="5918012" cy="3201578"/>
          </a:xfrm>
          <a:ln>
            <a:solidFill>
              <a:schemeClr val="tx1"/>
            </a:solidFill>
          </a:ln>
        </p:spPr>
        <p:txBody>
          <a:bodyPr>
            <a:normAutofit fontScale="47500" lnSpcReduction="20000"/>
          </a:bodyPr>
          <a:lstStyle/>
          <a:p>
            <a:pPr marL="0" indent="0">
              <a:lnSpc>
                <a:spcPts val="2800"/>
              </a:lnSpc>
              <a:spcBef>
                <a:spcPts val="0"/>
              </a:spcBef>
              <a:buNone/>
            </a:pPr>
            <a:r>
              <a:rPr lang="en-GB" sz="4200" dirty="0"/>
              <a:t>When she </a:t>
            </a:r>
            <a:r>
              <a:rPr lang="en-GB" sz="4200" u="sng" dirty="0">
                <a:solidFill>
                  <a:srgbClr val="FF0000"/>
                </a:solidFill>
              </a:rPr>
              <a:t>marched</a:t>
            </a:r>
            <a:r>
              <a:rPr lang="en-GB" sz="4200" dirty="0"/>
              <a:t> – Miss Trunchbull never </a:t>
            </a:r>
            <a:r>
              <a:rPr lang="en-GB" sz="4200" dirty="0">
                <a:solidFill>
                  <a:srgbClr val="FF0000"/>
                </a:solidFill>
              </a:rPr>
              <a:t>walked</a:t>
            </a:r>
            <a:r>
              <a:rPr lang="en-GB" sz="4200" dirty="0"/>
              <a:t>, she always </a:t>
            </a:r>
            <a:r>
              <a:rPr lang="en-GB" sz="4200" u="sng" dirty="0">
                <a:solidFill>
                  <a:srgbClr val="FF0000"/>
                </a:solidFill>
              </a:rPr>
              <a:t>marched</a:t>
            </a:r>
            <a:r>
              <a:rPr lang="en-GB" sz="4200" dirty="0"/>
              <a:t> like a Stormtrooper with long strides and arms </a:t>
            </a:r>
            <a:r>
              <a:rPr lang="en-GB" sz="4200" dirty="0" err="1"/>
              <a:t>aswinging</a:t>
            </a:r>
            <a:r>
              <a:rPr lang="en-GB" sz="4200" dirty="0"/>
              <a:t> –when she </a:t>
            </a:r>
            <a:r>
              <a:rPr lang="en-GB" sz="4200" u="sng" dirty="0">
                <a:solidFill>
                  <a:srgbClr val="FF0000"/>
                </a:solidFill>
              </a:rPr>
              <a:t>marched</a:t>
            </a:r>
            <a:r>
              <a:rPr lang="en-GB" sz="4200" dirty="0">
                <a:solidFill>
                  <a:srgbClr val="FF0000"/>
                </a:solidFill>
              </a:rPr>
              <a:t> </a:t>
            </a:r>
            <a:r>
              <a:rPr lang="en-GB" sz="4200" dirty="0"/>
              <a:t>along a corridor you could actually hear her </a:t>
            </a:r>
            <a:r>
              <a:rPr lang="en-GB" sz="4200" dirty="0">
                <a:solidFill>
                  <a:srgbClr val="FF0000"/>
                </a:solidFill>
              </a:rPr>
              <a:t>snorting</a:t>
            </a:r>
            <a:r>
              <a:rPr lang="en-GB" sz="4200" dirty="0"/>
              <a:t> as she went, and if a group of children </a:t>
            </a:r>
            <a:r>
              <a:rPr lang="en-GB" sz="4200" dirty="0">
                <a:solidFill>
                  <a:srgbClr val="FF0000"/>
                </a:solidFill>
              </a:rPr>
              <a:t>happened</a:t>
            </a:r>
            <a:r>
              <a:rPr lang="en-GB" sz="4200" dirty="0"/>
              <a:t> to be in her path, she </a:t>
            </a:r>
            <a:r>
              <a:rPr lang="en-GB" sz="4200" dirty="0">
                <a:solidFill>
                  <a:srgbClr val="FF0000"/>
                </a:solidFill>
              </a:rPr>
              <a:t>ploughed</a:t>
            </a:r>
            <a:r>
              <a:rPr lang="en-GB" sz="4200" dirty="0"/>
              <a:t> through them like a tank, </a:t>
            </a:r>
            <a:r>
              <a:rPr lang="en-GB" sz="4200" dirty="0">
                <a:solidFill>
                  <a:srgbClr val="FF0000"/>
                </a:solidFill>
              </a:rPr>
              <a:t>bouncing</a:t>
            </a:r>
            <a:r>
              <a:rPr lang="en-GB" sz="4200" dirty="0"/>
              <a:t> off her to left and right.</a:t>
            </a:r>
          </a:p>
          <a:p>
            <a:pPr marL="0" indent="0">
              <a:lnSpc>
                <a:spcPts val="2800"/>
              </a:lnSpc>
              <a:spcBef>
                <a:spcPts val="0"/>
              </a:spcBef>
              <a:buNone/>
            </a:pPr>
            <a:r>
              <a:rPr lang="en-GB" sz="4200" dirty="0"/>
              <a:t>                                            </a:t>
            </a:r>
            <a:r>
              <a:rPr lang="en-GB" sz="4200" i="1" dirty="0"/>
              <a:t>Matilda</a:t>
            </a:r>
            <a:r>
              <a:rPr lang="en-GB" sz="4200" dirty="0"/>
              <a:t> – Roald Dahl</a:t>
            </a:r>
          </a:p>
          <a:p>
            <a:pPr marL="0" indent="0">
              <a:lnSpc>
                <a:spcPct val="150000"/>
              </a:lnSpc>
              <a:spcBef>
                <a:spcPts val="0"/>
              </a:spcBef>
              <a:buNone/>
            </a:pPr>
            <a:r>
              <a:rPr lang="en-GB" sz="1846" dirty="0">
                <a:solidFill>
                  <a:schemeClr val="bg1"/>
                </a:solidFill>
                <a:latin typeface="Arial" pitchFamily="34" charset="0"/>
                <a:cs typeface="Arial" pitchFamily="34" charset="0"/>
              </a:rPr>
              <a:t>the fold</a:t>
            </a:r>
            <a:endParaRPr lang="en-GB" sz="1846" dirty="0">
              <a:latin typeface="Arial" pitchFamily="34" charset="0"/>
              <a:cs typeface="Arial" pitchFamily="34" charset="0"/>
            </a:endParaRP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55386" y="1638109"/>
            <a:ext cx="2512613"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070540" y="91980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64412" y="553699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0" name="TextBox 9">
            <a:extLst>
              <a:ext uri="{FF2B5EF4-FFF2-40B4-BE49-F238E27FC236}">
                <a16:creationId xmlns:a16="http://schemas.microsoft.com/office/drawing/2014/main" id="{493A849D-260D-44B6-9860-F5DE17B9E288}"/>
              </a:ext>
            </a:extLst>
          </p:cNvPr>
          <p:cNvSpPr txBox="1"/>
          <p:nvPr/>
        </p:nvSpPr>
        <p:spPr>
          <a:xfrm>
            <a:off x="256714" y="4898353"/>
            <a:ext cx="5982203" cy="1092607"/>
          </a:xfrm>
          <a:prstGeom prst="rect">
            <a:avLst/>
          </a:prstGeom>
          <a:solidFill>
            <a:srgbClr val="FFFFCC"/>
          </a:solidFill>
          <a:ln>
            <a:solidFill>
              <a:schemeClr val="tx1"/>
            </a:solidFill>
          </a:ln>
        </p:spPr>
        <p:txBody>
          <a:bodyPr wrap="square" rtlCol="0">
            <a:spAutoFit/>
          </a:bodyPr>
          <a:lstStyle/>
          <a:p>
            <a:pPr>
              <a:spcBef>
                <a:spcPts val="0"/>
              </a:spcBef>
              <a:spcAft>
                <a:spcPts val="600"/>
              </a:spcAft>
            </a:pPr>
            <a:r>
              <a:rPr lang="en-GB" sz="2000" dirty="0"/>
              <a:t>What does the verb ‘marched’ </a:t>
            </a:r>
            <a:r>
              <a:rPr lang="en-GB" sz="2000" i="1" dirty="0">
                <a:solidFill>
                  <a:srgbClr val="FF0000"/>
                </a:solidFill>
              </a:rPr>
              <a:t>show</a:t>
            </a:r>
            <a:r>
              <a:rPr lang="en-GB" sz="2000" dirty="0"/>
              <a:t> us about Miss Trunchbull? </a:t>
            </a:r>
          </a:p>
          <a:p>
            <a:pPr>
              <a:spcBef>
                <a:spcPts val="0"/>
              </a:spcBef>
              <a:spcAft>
                <a:spcPts val="600"/>
              </a:spcAft>
            </a:pPr>
            <a:r>
              <a:rPr lang="en-GB" sz="2000" dirty="0"/>
              <a:t>Why do you think Dahl repeats the same verb? </a:t>
            </a:r>
          </a:p>
        </p:txBody>
      </p:sp>
    </p:spTree>
    <p:extLst>
      <p:ext uri="{BB962C8B-B14F-4D97-AF65-F5344CB8AC3E}">
        <p14:creationId xmlns:p14="http://schemas.microsoft.com/office/powerpoint/2010/main" val="2253127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244922" y="1635205"/>
            <a:ext cx="5918012" cy="3201578"/>
          </a:xfrm>
          <a:ln>
            <a:solidFill>
              <a:schemeClr val="tx1"/>
            </a:solidFill>
          </a:ln>
        </p:spPr>
        <p:txBody>
          <a:bodyPr>
            <a:normAutofit fontScale="47500" lnSpcReduction="20000"/>
          </a:bodyPr>
          <a:lstStyle/>
          <a:p>
            <a:pPr marL="0" indent="0">
              <a:lnSpc>
                <a:spcPts val="2800"/>
              </a:lnSpc>
              <a:spcBef>
                <a:spcPts val="0"/>
              </a:spcBef>
              <a:buNone/>
            </a:pPr>
            <a:r>
              <a:rPr lang="en-GB" sz="4200" dirty="0"/>
              <a:t>When she </a:t>
            </a:r>
            <a:r>
              <a:rPr lang="en-GB" sz="4200" dirty="0">
                <a:solidFill>
                  <a:srgbClr val="FF0000"/>
                </a:solidFill>
              </a:rPr>
              <a:t>marched</a:t>
            </a:r>
            <a:r>
              <a:rPr lang="en-GB" sz="4200" dirty="0"/>
              <a:t> – Miss Trunchbull never </a:t>
            </a:r>
            <a:r>
              <a:rPr lang="en-GB" sz="4200" dirty="0">
                <a:solidFill>
                  <a:srgbClr val="FF0000"/>
                </a:solidFill>
              </a:rPr>
              <a:t>walked</a:t>
            </a:r>
            <a:r>
              <a:rPr lang="en-GB" sz="4200" dirty="0"/>
              <a:t>, she always </a:t>
            </a:r>
            <a:r>
              <a:rPr lang="en-GB" sz="4200" dirty="0">
                <a:solidFill>
                  <a:srgbClr val="FF0000"/>
                </a:solidFill>
              </a:rPr>
              <a:t>marched</a:t>
            </a:r>
            <a:r>
              <a:rPr lang="en-GB" sz="4200" dirty="0"/>
              <a:t> like a Stormtrooper with long strides and arms </a:t>
            </a:r>
            <a:r>
              <a:rPr lang="en-GB" sz="4200" dirty="0" err="1"/>
              <a:t>aswinging</a:t>
            </a:r>
            <a:r>
              <a:rPr lang="en-GB" sz="4200" dirty="0"/>
              <a:t> –when she </a:t>
            </a:r>
            <a:r>
              <a:rPr lang="en-GB" sz="4200" dirty="0">
                <a:solidFill>
                  <a:srgbClr val="FF0000"/>
                </a:solidFill>
              </a:rPr>
              <a:t>marched </a:t>
            </a:r>
            <a:r>
              <a:rPr lang="en-GB" sz="4200" dirty="0"/>
              <a:t>along a corridor you could actually hear her </a:t>
            </a:r>
            <a:r>
              <a:rPr lang="en-GB" sz="4200" u="sng" dirty="0">
                <a:solidFill>
                  <a:srgbClr val="FF0000"/>
                </a:solidFill>
              </a:rPr>
              <a:t>snorting</a:t>
            </a:r>
            <a:r>
              <a:rPr lang="en-GB" sz="4200" dirty="0"/>
              <a:t> as she went, and if a group of children </a:t>
            </a:r>
            <a:r>
              <a:rPr lang="en-GB" sz="4200" dirty="0">
                <a:solidFill>
                  <a:srgbClr val="FF0000"/>
                </a:solidFill>
              </a:rPr>
              <a:t>happened</a:t>
            </a:r>
            <a:r>
              <a:rPr lang="en-GB" sz="4200" dirty="0"/>
              <a:t> to be in her path, she </a:t>
            </a:r>
            <a:r>
              <a:rPr lang="en-GB" sz="4200" dirty="0">
                <a:solidFill>
                  <a:srgbClr val="FF0000"/>
                </a:solidFill>
              </a:rPr>
              <a:t>ploughed</a:t>
            </a:r>
            <a:r>
              <a:rPr lang="en-GB" sz="4200" dirty="0"/>
              <a:t> through them like a tank, </a:t>
            </a:r>
            <a:r>
              <a:rPr lang="en-GB" sz="4200" dirty="0">
                <a:solidFill>
                  <a:srgbClr val="FF0000"/>
                </a:solidFill>
              </a:rPr>
              <a:t>bouncing</a:t>
            </a:r>
            <a:r>
              <a:rPr lang="en-GB" sz="4200" dirty="0"/>
              <a:t> off her to left and right.</a:t>
            </a:r>
          </a:p>
          <a:p>
            <a:pPr marL="0" indent="0">
              <a:lnSpc>
                <a:spcPts val="2800"/>
              </a:lnSpc>
              <a:spcBef>
                <a:spcPts val="0"/>
              </a:spcBef>
              <a:buNone/>
            </a:pPr>
            <a:r>
              <a:rPr lang="en-GB" sz="4200" dirty="0"/>
              <a:t>                                            </a:t>
            </a:r>
            <a:r>
              <a:rPr lang="en-GB" sz="4200" i="1" dirty="0"/>
              <a:t>Matilda</a:t>
            </a:r>
            <a:r>
              <a:rPr lang="en-GB" sz="4200" dirty="0"/>
              <a:t> – Roald Dahl</a:t>
            </a:r>
          </a:p>
          <a:p>
            <a:pPr marL="0" indent="0">
              <a:lnSpc>
                <a:spcPct val="150000"/>
              </a:lnSpc>
              <a:spcBef>
                <a:spcPts val="0"/>
              </a:spcBef>
              <a:buNone/>
            </a:pPr>
            <a:r>
              <a:rPr lang="en-GB" sz="1846" dirty="0">
                <a:solidFill>
                  <a:schemeClr val="bg1"/>
                </a:solidFill>
                <a:latin typeface="Arial" pitchFamily="34" charset="0"/>
                <a:cs typeface="Arial" pitchFamily="34" charset="0"/>
              </a:rPr>
              <a:t>the fold</a:t>
            </a:r>
            <a:endParaRPr lang="en-GB" sz="1846" dirty="0">
              <a:latin typeface="Arial" pitchFamily="34" charset="0"/>
              <a:cs typeface="Arial" pitchFamily="34" charset="0"/>
            </a:endParaRP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55386" y="1638109"/>
            <a:ext cx="2512613"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070540" y="91980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64412" y="553699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0" name="TextBox 9">
            <a:extLst>
              <a:ext uri="{FF2B5EF4-FFF2-40B4-BE49-F238E27FC236}">
                <a16:creationId xmlns:a16="http://schemas.microsoft.com/office/drawing/2014/main" id="{493A849D-260D-44B6-9860-F5DE17B9E288}"/>
              </a:ext>
            </a:extLst>
          </p:cNvPr>
          <p:cNvSpPr txBox="1"/>
          <p:nvPr/>
        </p:nvSpPr>
        <p:spPr>
          <a:xfrm>
            <a:off x="260723" y="5052498"/>
            <a:ext cx="5982203" cy="707886"/>
          </a:xfrm>
          <a:prstGeom prst="rect">
            <a:avLst/>
          </a:prstGeom>
          <a:solidFill>
            <a:srgbClr val="FFFFCC"/>
          </a:solidFill>
          <a:ln>
            <a:solidFill>
              <a:schemeClr val="tx1"/>
            </a:solidFill>
          </a:ln>
        </p:spPr>
        <p:txBody>
          <a:bodyPr wrap="square" rtlCol="0">
            <a:spAutoFit/>
          </a:bodyPr>
          <a:lstStyle/>
          <a:p>
            <a:pPr>
              <a:spcBef>
                <a:spcPts val="0"/>
              </a:spcBef>
              <a:spcAft>
                <a:spcPts val="600"/>
              </a:spcAft>
            </a:pPr>
            <a:r>
              <a:rPr lang="en-GB" sz="2000" dirty="0"/>
              <a:t>What does the verb ‘snorting’ make us </a:t>
            </a:r>
            <a:r>
              <a:rPr lang="en-GB" sz="2000" i="1" dirty="0">
                <a:solidFill>
                  <a:srgbClr val="FF0000"/>
                </a:solidFill>
              </a:rPr>
              <a:t>infer</a:t>
            </a:r>
            <a:r>
              <a:rPr lang="en-GB" sz="2000" dirty="0"/>
              <a:t> about Miss Trunchbull?</a:t>
            </a:r>
          </a:p>
        </p:txBody>
      </p:sp>
    </p:spTree>
    <p:extLst>
      <p:ext uri="{BB962C8B-B14F-4D97-AF65-F5344CB8AC3E}">
        <p14:creationId xmlns:p14="http://schemas.microsoft.com/office/powerpoint/2010/main" val="333600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8114" y="153399"/>
            <a:ext cx="8229600" cy="1266092"/>
          </a:xfrm>
        </p:spPr>
        <p:txBody>
          <a:bodyPr/>
          <a:lstStyle/>
          <a:p>
            <a:r>
              <a:rPr lang="en-GB" sz="4400" dirty="0">
                <a:effectLst>
                  <a:outerShdw blurRad="38100" dist="38100" dir="2700000" algn="tl">
                    <a:srgbClr val="000000">
                      <a:alpha val="43137"/>
                    </a:srgbClr>
                  </a:outerShdw>
                </a:effectLst>
                <a:latin typeface="Arial" pitchFamily="34" charset="0"/>
                <a:cs typeface="Arial" pitchFamily="34" charset="0"/>
              </a:rPr>
              <a:t>Noticing Patterns in a Text </a:t>
            </a:r>
          </a:p>
        </p:txBody>
      </p:sp>
      <p:sp>
        <p:nvSpPr>
          <p:cNvPr id="3" name="Content Placeholder 2"/>
          <p:cNvSpPr>
            <a:spLocks noGrp="1"/>
          </p:cNvSpPr>
          <p:nvPr>
            <p:ph idx="1"/>
          </p:nvPr>
        </p:nvSpPr>
        <p:spPr>
          <a:xfrm>
            <a:off x="249243" y="1451559"/>
            <a:ext cx="5918012" cy="3201578"/>
          </a:xfrm>
          <a:ln>
            <a:solidFill>
              <a:schemeClr val="tx1"/>
            </a:solidFill>
          </a:ln>
        </p:spPr>
        <p:txBody>
          <a:bodyPr>
            <a:normAutofit fontScale="47500" lnSpcReduction="20000"/>
          </a:bodyPr>
          <a:lstStyle/>
          <a:p>
            <a:pPr marL="0" indent="0">
              <a:lnSpc>
                <a:spcPts val="2800"/>
              </a:lnSpc>
              <a:spcBef>
                <a:spcPts val="0"/>
              </a:spcBef>
              <a:buNone/>
            </a:pPr>
            <a:r>
              <a:rPr lang="en-GB" sz="4200" dirty="0"/>
              <a:t>When she </a:t>
            </a:r>
            <a:r>
              <a:rPr lang="en-GB" sz="4200" dirty="0">
                <a:solidFill>
                  <a:srgbClr val="FF0000"/>
                </a:solidFill>
              </a:rPr>
              <a:t>marched</a:t>
            </a:r>
            <a:r>
              <a:rPr lang="en-GB" sz="4200" dirty="0"/>
              <a:t> – Miss Trunchbull never </a:t>
            </a:r>
            <a:r>
              <a:rPr lang="en-GB" sz="4200" dirty="0">
                <a:solidFill>
                  <a:srgbClr val="FF0000"/>
                </a:solidFill>
              </a:rPr>
              <a:t>walked</a:t>
            </a:r>
            <a:r>
              <a:rPr lang="en-GB" sz="4200" dirty="0"/>
              <a:t>, she always </a:t>
            </a:r>
            <a:r>
              <a:rPr lang="en-GB" sz="4200" dirty="0">
                <a:solidFill>
                  <a:srgbClr val="FF0000"/>
                </a:solidFill>
              </a:rPr>
              <a:t>marched</a:t>
            </a:r>
            <a:r>
              <a:rPr lang="en-GB" sz="4200" dirty="0"/>
              <a:t> like a Stormtrooper with long strides and arms </a:t>
            </a:r>
            <a:r>
              <a:rPr lang="en-GB" sz="4200" dirty="0" err="1"/>
              <a:t>aswinging</a:t>
            </a:r>
            <a:r>
              <a:rPr lang="en-GB" sz="4200" dirty="0"/>
              <a:t> –when she </a:t>
            </a:r>
            <a:r>
              <a:rPr lang="en-GB" sz="4200" dirty="0">
                <a:solidFill>
                  <a:srgbClr val="FF0000"/>
                </a:solidFill>
              </a:rPr>
              <a:t>marched </a:t>
            </a:r>
            <a:r>
              <a:rPr lang="en-GB" sz="4200" dirty="0"/>
              <a:t>along a corridor you could actually hear her </a:t>
            </a:r>
            <a:r>
              <a:rPr lang="en-GB" sz="4200" dirty="0">
                <a:solidFill>
                  <a:srgbClr val="FF0000"/>
                </a:solidFill>
              </a:rPr>
              <a:t>snorting</a:t>
            </a:r>
            <a:r>
              <a:rPr lang="en-GB" sz="4200" dirty="0"/>
              <a:t> as she went, and if a group of children </a:t>
            </a:r>
            <a:r>
              <a:rPr lang="en-GB" sz="4200" u="sng" dirty="0">
                <a:solidFill>
                  <a:srgbClr val="FF0000"/>
                </a:solidFill>
              </a:rPr>
              <a:t>happened</a:t>
            </a:r>
            <a:r>
              <a:rPr lang="en-GB" sz="4200" dirty="0"/>
              <a:t> to be in her path, she </a:t>
            </a:r>
            <a:r>
              <a:rPr lang="en-GB" sz="4200" dirty="0">
                <a:solidFill>
                  <a:srgbClr val="FF0000"/>
                </a:solidFill>
              </a:rPr>
              <a:t>ploughed</a:t>
            </a:r>
            <a:r>
              <a:rPr lang="en-GB" sz="4200" dirty="0"/>
              <a:t> through them like a tank, </a:t>
            </a:r>
            <a:r>
              <a:rPr lang="en-GB" sz="4200" dirty="0">
                <a:solidFill>
                  <a:srgbClr val="FF0000"/>
                </a:solidFill>
              </a:rPr>
              <a:t>bouncing</a:t>
            </a:r>
            <a:r>
              <a:rPr lang="en-GB" sz="4200" dirty="0"/>
              <a:t> off her to left and right.</a:t>
            </a:r>
          </a:p>
          <a:p>
            <a:pPr marL="0" indent="0">
              <a:lnSpc>
                <a:spcPts val="2800"/>
              </a:lnSpc>
              <a:spcBef>
                <a:spcPts val="0"/>
              </a:spcBef>
              <a:buNone/>
            </a:pPr>
            <a:r>
              <a:rPr lang="en-GB" sz="4200" dirty="0"/>
              <a:t>                                            </a:t>
            </a:r>
            <a:r>
              <a:rPr lang="en-GB" sz="4200" i="1" dirty="0"/>
              <a:t>Matilda</a:t>
            </a:r>
            <a:r>
              <a:rPr lang="en-GB" sz="4200" dirty="0"/>
              <a:t> – Roald Dahl</a:t>
            </a:r>
          </a:p>
          <a:p>
            <a:pPr marL="0" indent="0">
              <a:lnSpc>
                <a:spcPct val="150000"/>
              </a:lnSpc>
              <a:spcBef>
                <a:spcPts val="0"/>
              </a:spcBef>
              <a:buNone/>
            </a:pPr>
            <a:r>
              <a:rPr lang="en-GB" sz="1846" dirty="0">
                <a:solidFill>
                  <a:schemeClr val="bg1"/>
                </a:solidFill>
                <a:latin typeface="Arial" pitchFamily="34" charset="0"/>
                <a:cs typeface="Arial" pitchFamily="34" charset="0"/>
              </a:rPr>
              <a:t>the fold</a:t>
            </a:r>
            <a:endParaRPr lang="en-GB" sz="1846" dirty="0">
              <a:latin typeface="Arial" pitchFamily="34" charset="0"/>
              <a:cs typeface="Arial" pitchFamily="34" charset="0"/>
            </a:endParaRPr>
          </a:p>
          <a:p>
            <a:pPr marL="0" indent="0">
              <a:lnSpc>
                <a:spcPct val="150000"/>
              </a:lnSpc>
              <a:spcBef>
                <a:spcPts val="0"/>
              </a:spcBef>
              <a:buNone/>
            </a:pPr>
            <a:endParaRPr lang="en-GB" sz="1534"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455386" y="1638109"/>
            <a:ext cx="2512613" cy="37372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ounded Rectangle 7"/>
          <p:cNvSpPr/>
          <p:nvPr/>
        </p:nvSpPr>
        <p:spPr>
          <a:xfrm>
            <a:off x="7070540" y="919808"/>
            <a:ext cx="1805346" cy="531751"/>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Examples</a:t>
            </a:r>
          </a:p>
        </p:txBody>
      </p:sp>
      <p:sp>
        <p:nvSpPr>
          <p:cNvPr id="9" name="Rounded Rectangle 8"/>
          <p:cNvSpPr/>
          <p:nvPr/>
        </p:nvSpPr>
        <p:spPr>
          <a:xfrm>
            <a:off x="7264412" y="5536990"/>
            <a:ext cx="1417602" cy="397423"/>
          </a:xfrm>
          <a:prstGeom prst="roundRect">
            <a:avLst/>
          </a:prstGeom>
          <a:solidFill>
            <a:srgbClr val="FFFFCC"/>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846" dirty="0">
                <a:solidFill>
                  <a:schemeClr val="tx1"/>
                </a:solidFill>
              </a:rPr>
              <a:t>Discussion</a:t>
            </a:r>
          </a:p>
        </p:txBody>
      </p:sp>
      <p:sp>
        <p:nvSpPr>
          <p:cNvPr id="10" name="TextBox 9">
            <a:extLst>
              <a:ext uri="{FF2B5EF4-FFF2-40B4-BE49-F238E27FC236}">
                <a16:creationId xmlns:a16="http://schemas.microsoft.com/office/drawing/2014/main" id="{493A849D-260D-44B6-9860-F5DE17B9E288}"/>
              </a:ext>
            </a:extLst>
          </p:cNvPr>
          <p:cNvSpPr txBox="1"/>
          <p:nvPr/>
        </p:nvSpPr>
        <p:spPr>
          <a:xfrm>
            <a:off x="256714" y="4898353"/>
            <a:ext cx="5982203" cy="707886"/>
          </a:xfrm>
          <a:prstGeom prst="rect">
            <a:avLst/>
          </a:prstGeom>
          <a:solidFill>
            <a:srgbClr val="FFFFCC"/>
          </a:solidFill>
          <a:ln>
            <a:solidFill>
              <a:schemeClr val="tx1"/>
            </a:solidFill>
          </a:ln>
        </p:spPr>
        <p:txBody>
          <a:bodyPr wrap="square" rtlCol="0">
            <a:spAutoFit/>
          </a:bodyPr>
          <a:lstStyle/>
          <a:p>
            <a:pPr>
              <a:spcBef>
                <a:spcPts val="0"/>
              </a:spcBef>
              <a:spcAft>
                <a:spcPts val="600"/>
              </a:spcAft>
            </a:pPr>
            <a:r>
              <a:rPr lang="en-GB" sz="2000" dirty="0"/>
              <a:t>What is the effect of choosing the verb ‘happened’ to describe the children?</a:t>
            </a:r>
          </a:p>
        </p:txBody>
      </p:sp>
    </p:spTree>
    <p:extLst>
      <p:ext uri="{BB962C8B-B14F-4D97-AF65-F5344CB8AC3E}">
        <p14:creationId xmlns:p14="http://schemas.microsoft.com/office/powerpoint/2010/main" val="1614000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8" grpId="0" animBg="1"/>
      <p:bldP spid="9" grpId="0" animBg="1"/>
    </p:bld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4642</TotalTime>
  <Words>1981</Words>
  <Application>Microsoft Office PowerPoint</Application>
  <PresentationFormat>On-screen Show (4:3)</PresentationFormat>
  <Paragraphs>121</Paragraphs>
  <Slides>12</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Arial Black</vt:lpstr>
      <vt:lpstr>Times New Roman</vt:lpstr>
      <vt:lpstr>Wingdings</vt:lpstr>
      <vt:lpstr>Pixel</vt:lpstr>
      <vt:lpstr>PowerPoint Presentation</vt:lpstr>
      <vt:lpstr>LEAD Principles</vt:lpstr>
      <vt:lpstr>Creating Characters in Narrative</vt:lpstr>
      <vt:lpstr>Show, not Tell: make your reader infer</vt:lpstr>
      <vt:lpstr>Show, not Tell: make your reader infer</vt:lpstr>
      <vt:lpstr>Noticing Patterns in a Text </vt:lpstr>
      <vt:lpstr>Noticing Patterns in a Text </vt:lpstr>
      <vt:lpstr>Noticing Patterns in a Text </vt:lpstr>
      <vt:lpstr>Noticing Patterns in a Text </vt:lpstr>
      <vt:lpstr>Creating Characters in Narrative</vt:lpstr>
      <vt:lpstr>Verbalising the Grammar-Writing Link</vt:lpstr>
      <vt:lpstr>Noticing Patterns in a Text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Myhill, Debra</dc:creator>
  <cp:lastModifiedBy>helen lines</cp:lastModifiedBy>
  <cp:revision>364</cp:revision>
  <cp:lastPrinted>2016-04-04T06:59:35Z</cp:lastPrinted>
  <dcterms:created xsi:type="dcterms:W3CDTF">2006-06-23T08:27:44Z</dcterms:created>
  <dcterms:modified xsi:type="dcterms:W3CDTF">2020-01-17T14:14:29Z</dcterms:modified>
</cp:coreProperties>
</file>