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8"/>
  </p:notesMasterIdLst>
  <p:handoutMasterIdLst>
    <p:handoutMasterId r:id="rId9"/>
  </p:handoutMasterIdLst>
  <p:sldIdLst>
    <p:sldId id="261" r:id="rId2"/>
    <p:sldId id="481" r:id="rId3"/>
    <p:sldId id="488" r:id="rId4"/>
    <p:sldId id="493" r:id="rId5"/>
    <p:sldId id="492" r:id="rId6"/>
    <p:sldId id="615" r:id="rId7"/>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D5FF"/>
    <a:srgbClr val="EFF9FF"/>
    <a:srgbClr val="D5EFFF"/>
    <a:srgbClr val="384A94"/>
    <a:srgbClr val="55C37A"/>
    <a:srgbClr val="FFFFCC"/>
    <a:srgbClr val="CCEC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1753" autoAdjust="0"/>
  </p:normalViewPr>
  <p:slideViewPr>
    <p:cSldViewPr>
      <p:cViewPr varScale="1">
        <p:scale>
          <a:sx n="44" d="100"/>
          <a:sy n="44" d="100"/>
        </p:scale>
        <p:origin x="1373"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None/>
            </a:pPr>
            <a:r>
              <a:rPr lang="en-GB" sz="1200" dirty="0">
                <a:latin typeface="Calibri" pitchFamily="34" charset="0"/>
              </a:rPr>
              <a:t>The text is the scene with Lady Macbeth immediately after Macbeth has killed Duncan. The original text has been separated and re-arranged into sentence forms or types, in order to focus attention on how the lines sound when read aloud. The reconstructed text is shown on the next slide. </a:t>
            </a:r>
          </a:p>
          <a:p>
            <a:pPr lvl="0">
              <a:buNone/>
            </a:pPr>
            <a:r>
              <a:rPr lang="en-GB" dirty="0"/>
              <a:t>You could support discussion by:</a:t>
            </a:r>
          </a:p>
          <a:p>
            <a:pPr marL="171450" lvl="0" indent="-171450">
              <a:buFont typeface="Wingdings" panose="05000000000000000000" pitchFamily="2" charset="2"/>
              <a:buChar char="§"/>
            </a:pPr>
            <a:r>
              <a:rPr lang="en-GB" dirty="0"/>
              <a:t>asking questions that include vocabulary for emotions </a:t>
            </a:r>
            <a:r>
              <a:rPr lang="en-GB" dirty="0" err="1"/>
              <a:t>e.g</a:t>
            </a:r>
            <a:r>
              <a:rPr lang="en-GB" dirty="0"/>
              <a:t>: </a:t>
            </a:r>
            <a:r>
              <a:rPr lang="en-GB" sz="1200" dirty="0">
                <a:latin typeface="Calibri" pitchFamily="34" charset="0"/>
              </a:rPr>
              <a:t>Which utterances sound the most definite/the most uncertain?</a:t>
            </a:r>
          </a:p>
          <a:p>
            <a:pPr lvl="0">
              <a:buNone/>
            </a:pPr>
            <a:r>
              <a:rPr lang="en-GB" sz="1200" dirty="0">
                <a:latin typeface="Calibri" pitchFamily="34" charset="0"/>
              </a:rPr>
              <a:t>     Which utterances sound the most nervous, anxious or fearful/the most calm/assured? Which utterances sound the most/least guilty</a:t>
            </a:r>
          </a:p>
          <a:p>
            <a:pPr lvl="0">
              <a:buNone/>
            </a:pPr>
            <a:r>
              <a:rPr lang="en-GB" sz="1200" dirty="0">
                <a:latin typeface="Calibri" pitchFamily="34" charset="0"/>
              </a:rPr>
              <a:t>     or remorseful?</a:t>
            </a:r>
          </a:p>
          <a:p>
            <a:pPr marL="171450" lvl="0" indent="-171450">
              <a:buFont typeface="Wingdings" panose="05000000000000000000" pitchFamily="2" charset="2"/>
              <a:buChar char="§"/>
            </a:pPr>
            <a:r>
              <a:rPr lang="en-GB" sz="1200" dirty="0">
                <a:latin typeface="Calibri" pitchFamily="34" charset="0"/>
              </a:rPr>
              <a:t>drawing attention to the balance between different types of sentences, the fact that there are more questions than statements and a high number of one-word utterances reinforcing the sense of nervous tension (minor sentences technically refers to those without a verb, so that ‘When?’ ‘Hark!’ and ’What, ho!’ crossover into this category).</a:t>
            </a:r>
          </a:p>
          <a:p>
            <a:pPr marL="0" lvl="0" indent="0">
              <a:buFont typeface="Wingdings" panose="05000000000000000000" pitchFamily="2" charset="2"/>
              <a:buNone/>
            </a:pPr>
            <a:r>
              <a:rPr lang="en-GB" sz="1200" dirty="0">
                <a:latin typeface="Calibri" pitchFamily="34" charset="0"/>
              </a:rPr>
              <a:t>The next slide shows the text reconstructed into the original lines of dialogue between Macbeth and Lady Macbeth but not in the correct sequence. Before looking at this slide, you could ask students to suggest any sentences that they think might go together and play with different possible constructions, for example:</a:t>
            </a:r>
          </a:p>
          <a:p>
            <a:pPr marL="171450" lvl="0" indent="-171450">
              <a:buFont typeface="Wingdings" panose="05000000000000000000" pitchFamily="2" charset="2"/>
              <a:buChar char="§"/>
            </a:pPr>
            <a:r>
              <a:rPr lang="en-GB" sz="1200" dirty="0">
                <a:latin typeface="Calibri" pitchFamily="34" charset="0"/>
              </a:rPr>
              <a:t>putting several questions together to heighten feelings of doubt and uncertainty, </a:t>
            </a:r>
            <a:r>
              <a:rPr lang="en-GB" sz="1200" dirty="0" err="1">
                <a:latin typeface="Calibri" pitchFamily="34" charset="0"/>
              </a:rPr>
              <a:t>e.g</a:t>
            </a:r>
            <a:r>
              <a:rPr lang="en-GB" sz="1200" dirty="0">
                <a:latin typeface="Calibri" pitchFamily="34" charset="0"/>
              </a:rPr>
              <a:t>: ‘Didst thou hear a noise? As I descended?’ Who’s there?’</a:t>
            </a:r>
          </a:p>
          <a:p>
            <a:pPr marL="171450" lvl="0" indent="-171450">
              <a:buFont typeface="Wingdings" panose="05000000000000000000" pitchFamily="2" charset="2"/>
              <a:buChar char="§"/>
            </a:pPr>
            <a:r>
              <a:rPr lang="en-GB" sz="1200" dirty="0">
                <a:latin typeface="Calibri" pitchFamily="34" charset="0"/>
              </a:rPr>
              <a:t>Putting together different sentence forms to heighten nervous tension, </a:t>
            </a:r>
            <a:r>
              <a:rPr lang="en-GB" sz="1200" dirty="0" err="1">
                <a:latin typeface="Calibri" pitchFamily="34" charset="0"/>
              </a:rPr>
              <a:t>e.g</a:t>
            </a:r>
            <a:r>
              <a:rPr lang="en-GB" sz="1200" dirty="0">
                <a:latin typeface="Calibri" pitchFamily="34" charset="0"/>
              </a:rPr>
              <a:t>: ‘Hark! Didst thou not hear a noise?’ Now. OR ‘What, ho! I heard the owl scream and the crickets cry. Hark!’ </a:t>
            </a:r>
          </a:p>
          <a:p>
            <a:endParaRPr lang="en-GB" i="0" u="none"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821980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Wingdings" panose="05000000000000000000" pitchFamily="2" charset="2"/>
              <a:buNone/>
            </a:pPr>
            <a:r>
              <a:rPr lang="en-GB" sz="1200" dirty="0">
                <a:latin typeface="Calibri" pitchFamily="34" charset="0"/>
              </a:rPr>
              <a:t>Encourage students to read the dialogue aloud to hear the emotions suggested in the lines. In deciding who speaks which lines, the intention is to encourage discussion about:</a:t>
            </a:r>
          </a:p>
          <a:p>
            <a:pPr marL="171450" lvl="0" indent="-171450">
              <a:buFont typeface="Wingdings" panose="05000000000000000000" pitchFamily="2" charset="2"/>
              <a:buChar char="§"/>
            </a:pPr>
            <a:r>
              <a:rPr lang="en-GB" sz="1200" dirty="0">
                <a:latin typeface="Calibri" pitchFamily="34" charset="0"/>
              </a:rPr>
              <a:t>the characters’ feelings e.g. whether one of them seems more in control of their emotions than the other at this point,  for example: Who is the most likely to say ‘</a:t>
            </a:r>
            <a:r>
              <a:rPr lang="en-GB" sz="1200" i="1" dirty="0">
                <a:latin typeface="Calibri" pitchFamily="34" charset="0"/>
              </a:rPr>
              <a:t>A foolish thought, to say a sorry sight’? </a:t>
            </a:r>
            <a:r>
              <a:rPr lang="en-GB" sz="1200" dirty="0">
                <a:latin typeface="Calibri" pitchFamily="34" charset="0"/>
              </a:rPr>
              <a:t>Who might ask the most questions as a sign of their anxiety? Who is the most likely to give very brief answers to questions? </a:t>
            </a:r>
          </a:p>
          <a:p>
            <a:pPr marL="0" lvl="0" indent="0">
              <a:buFont typeface="Wingdings" panose="05000000000000000000" pitchFamily="2" charset="2"/>
              <a:buNone/>
            </a:pPr>
            <a:r>
              <a:rPr lang="en-GB" sz="1200" dirty="0">
                <a:latin typeface="Calibri" pitchFamily="34" charset="0"/>
              </a:rPr>
              <a:t>In sequencing the lines, you might focus on:</a:t>
            </a:r>
          </a:p>
          <a:p>
            <a:pPr marL="171450" lvl="0" indent="-171450">
              <a:buFont typeface="Wingdings" panose="05000000000000000000" pitchFamily="2" charset="2"/>
              <a:buChar char="§"/>
            </a:pPr>
            <a:r>
              <a:rPr lang="en-GB" sz="1200" dirty="0">
                <a:latin typeface="Calibri" pitchFamily="34" charset="0"/>
              </a:rPr>
              <a:t>the opening and closing sentences in the exchange, e.g. whether Macbeth or Lady Macbeth speaks first </a:t>
            </a:r>
          </a:p>
          <a:p>
            <a:pPr marL="171450" lvl="0" indent="-171450">
              <a:buFont typeface="Wingdings" panose="05000000000000000000" pitchFamily="2" charset="2"/>
              <a:buChar char="§"/>
            </a:pPr>
            <a:r>
              <a:rPr lang="en-GB" sz="1200" dirty="0">
                <a:latin typeface="Calibri" pitchFamily="34" charset="0"/>
              </a:rPr>
              <a:t>which sentence form they might expect them to use in the opening and closing lines – statement, exclamation or question? </a:t>
            </a:r>
          </a:p>
          <a:p>
            <a:pPr marL="171450" lvl="0" indent="-171450">
              <a:buFont typeface="Wingdings" panose="05000000000000000000" pitchFamily="2" charset="2"/>
              <a:buChar char="§"/>
            </a:pPr>
            <a:r>
              <a:rPr lang="en-GB" sz="1200" dirty="0">
                <a:latin typeface="Calibri" pitchFamily="34" charset="0"/>
              </a:rPr>
              <a:t>who students think says the most, Macbeth or Lady Macbeth? </a:t>
            </a:r>
          </a:p>
          <a:p>
            <a:pPr marL="0" lvl="0" indent="0">
              <a:buFont typeface="Wingdings" panose="05000000000000000000" pitchFamily="2" charset="2"/>
              <a:buNone/>
            </a:pPr>
            <a:r>
              <a:rPr lang="en-GB" sz="1200" dirty="0">
                <a:latin typeface="Calibri" pitchFamily="34" charset="0"/>
              </a:rPr>
              <a:t>You can return to these discussion points when students have seen the original dialogue, correctly sequenced, on the next slide. </a:t>
            </a:r>
          </a:p>
          <a:p>
            <a:pPr lvl="0">
              <a:buNone/>
            </a:pPr>
            <a:endParaRPr lang="en-GB" sz="1200" dirty="0">
              <a:latin typeface="Calibri" pitchFamily="34"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dirty="0"/>
          </a:p>
          <a:p>
            <a:pPr lvl="0">
              <a:buNone/>
            </a:pPr>
            <a:endParaRPr lang="en-GB" sz="1200" dirty="0">
              <a:latin typeface="Calibri" pitchFamily="34" charset="0"/>
            </a:endParaRPr>
          </a:p>
          <a:p>
            <a:pPr marL="0" lvl="0" indent="0">
              <a:buFont typeface="Wingdings" panose="05000000000000000000" pitchFamily="2" charset="2"/>
              <a:buNone/>
            </a:pPr>
            <a:endParaRPr lang="en-GB" i="0" u="none"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345810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Encourage students to read aloud the original dialogue, paying attention to the punctuation to guide how the lines are said.</a:t>
            </a:r>
          </a:p>
          <a:p>
            <a:pPr lvl="0">
              <a:buNone/>
            </a:pPr>
            <a:r>
              <a:rPr lang="en-GB" sz="1200" dirty="0">
                <a:latin typeface="Calibri" pitchFamily="34" charset="0"/>
              </a:rPr>
              <a:t>In discussion, you could bring out:</a:t>
            </a:r>
          </a:p>
          <a:p>
            <a:pPr marL="171450" lvl="0" indent="-171450">
              <a:buFont typeface="Wingdings" panose="05000000000000000000" pitchFamily="2" charset="2"/>
              <a:buChar char="§"/>
            </a:pPr>
            <a:r>
              <a:rPr lang="en-GB" sz="1200" dirty="0">
                <a:latin typeface="Calibri" pitchFamily="34" charset="0"/>
              </a:rPr>
              <a:t>any surprises in how the sentence forms are allocated and sequenced, for example: </a:t>
            </a:r>
          </a:p>
          <a:p>
            <a:pPr marL="628650" lvl="1" indent="-171450">
              <a:buFont typeface="Wingdings" panose="05000000000000000000" pitchFamily="2" charset="2"/>
              <a:buChar char="§"/>
            </a:pPr>
            <a:r>
              <a:rPr lang="en-GB" sz="1200" dirty="0">
                <a:latin typeface="Calibri" pitchFamily="34" charset="0"/>
              </a:rPr>
              <a:t>the fact that Macbeth starts with a question which we expect him to know the answer to (i.e. Lady Macbeth is waiting for him to return to their chamber), and how this opening question shows his jangled nerves </a:t>
            </a:r>
          </a:p>
          <a:p>
            <a:pPr marL="628650" lvl="1" indent="-171450">
              <a:buFont typeface="Wingdings" panose="05000000000000000000" pitchFamily="2" charset="2"/>
              <a:buChar char="§"/>
            </a:pPr>
            <a:r>
              <a:rPr lang="en-GB" sz="1200" dirty="0">
                <a:latin typeface="Calibri" pitchFamily="34" charset="0"/>
              </a:rPr>
              <a:t>how his nervousness is highlighted by the two exclamations ‘What, ho! And the later, ‘Hark!’ as he imagines hearing noises </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dirty="0">
                <a:latin typeface="Calibri" pitchFamily="34" charset="0"/>
              </a:rPr>
              <a:t>the fact that Macbeth asks all but one of the questions, revealing his struggle to control his guilt and anxiety</a:t>
            </a:r>
          </a:p>
          <a:p>
            <a:pPr marL="628650" marR="0" lvl="1"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sz="1200" dirty="0">
                <a:latin typeface="Calibri" pitchFamily="34" charset="0"/>
              </a:rPr>
              <a:t>Lady Macbeth’s own question, ‘Did you not speak?’ suggests that she too is fearful </a:t>
            </a:r>
          </a:p>
          <a:p>
            <a:pPr marL="628650" lvl="1" indent="-171450">
              <a:buFont typeface="Wingdings" panose="05000000000000000000" pitchFamily="2" charset="2"/>
              <a:buChar char="§"/>
            </a:pPr>
            <a:r>
              <a:rPr lang="en-GB" sz="1200" dirty="0">
                <a:latin typeface="Calibri" pitchFamily="34" charset="0"/>
              </a:rPr>
              <a:t>Lady Macbeth’s short factual answers which attempt to calm Macbeth and exert control of the situation</a:t>
            </a:r>
          </a:p>
          <a:p>
            <a:pPr marL="628650" lvl="1" indent="-171450">
              <a:buFont typeface="Wingdings" panose="05000000000000000000" pitchFamily="2" charset="2"/>
              <a:buChar char="§"/>
            </a:pPr>
            <a:r>
              <a:rPr lang="en-GB" sz="1200" dirty="0">
                <a:latin typeface="Calibri" pitchFamily="34" charset="0"/>
              </a:rPr>
              <a:t>the guilt or remorse with which Macbeth states ‘This is a sorry sight’ and the rebuke he receives from Lady Macbeth, in effect telling him to ‘pull himself together’ and act innocently when Duncan’s murder is discovered; she emerges as the stronger of the two at this point</a:t>
            </a:r>
          </a:p>
          <a:p>
            <a:pPr lvl="0">
              <a:buNone/>
            </a:pPr>
            <a:endParaRPr lang="en-GB" sz="1200" dirty="0">
              <a:latin typeface="Calibri" pitchFamily="34" charset="0"/>
            </a:endParaRPr>
          </a:p>
          <a:p>
            <a:endParaRPr lang="en-GB" i="0" u="none"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2337171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123801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754326"/>
          </a:xfrm>
          <a:prstGeom prst="rect">
            <a:avLst/>
          </a:prstGeom>
          <a:noFill/>
          <a:ln w="9525">
            <a:noFill/>
            <a:miter lim="800000"/>
            <a:headEnd/>
            <a:tailEnd/>
          </a:ln>
          <a:effectLst/>
        </p:spPr>
        <p:txBody>
          <a:bodyPr wrap="square">
            <a:spAutoFit/>
          </a:bodyPr>
          <a:lstStyle/>
          <a:p>
            <a:pPr algn="ctr"/>
            <a:r>
              <a:rPr lang="en-GB" sz="3600" i="1" dirty="0">
                <a:solidFill>
                  <a:schemeClr val="bg1"/>
                </a:solidFill>
                <a:latin typeface="+mj-lt"/>
                <a:cs typeface="Calibri" pitchFamily="34" charset="0"/>
              </a:rPr>
              <a:t>Using different sentence forms to suggest characters’ emotions </a:t>
            </a:r>
            <a:endParaRPr lang="en-GB" sz="3600" i="1" dirty="0">
              <a:solidFill>
                <a:schemeClr val="bg1"/>
              </a:solidFill>
              <a:latin typeface="+mj-lt"/>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5680-038C-486F-88F4-5CA45AB127C8}"/>
              </a:ext>
            </a:extLst>
          </p:cNvPr>
          <p:cNvSpPr>
            <a:spLocks noGrp="1"/>
          </p:cNvSpPr>
          <p:nvPr>
            <p:ph type="title"/>
          </p:nvPr>
        </p:nvSpPr>
        <p:spPr>
          <a:xfrm>
            <a:off x="422021" y="17492"/>
            <a:ext cx="8229600" cy="1371600"/>
          </a:xfrm>
        </p:spPr>
        <p:txBody>
          <a:bodyPr/>
          <a:lstStyle/>
          <a:p>
            <a:r>
              <a:rPr lang="en-GB" sz="3400" dirty="0">
                <a:effectLst>
                  <a:outerShdw blurRad="38100" dist="38100" dir="2700000" algn="tl">
                    <a:srgbClr val="000000">
                      <a:alpha val="43137"/>
                    </a:srgbClr>
                  </a:outerShdw>
                </a:effectLst>
              </a:rPr>
              <a:t>Noticing Patterns in a Text</a:t>
            </a:r>
          </a:p>
        </p:txBody>
      </p:sp>
      <p:pic>
        <p:nvPicPr>
          <p:cNvPr id="7" name="Content Placeholder 9">
            <a:extLst>
              <a:ext uri="{FF2B5EF4-FFF2-40B4-BE49-F238E27FC236}">
                <a16:creationId xmlns:a16="http://schemas.microsoft.com/office/drawing/2014/main" id="{D9BCBD3C-1BAC-4F23-9178-C55FD636F6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000607" y="1728637"/>
            <a:ext cx="1734989" cy="2793977"/>
          </a:xfrm>
          <a:prstGeom prst="rect">
            <a:avLst/>
          </a:prstGeom>
        </p:spPr>
      </p:pic>
      <p:sp>
        <p:nvSpPr>
          <p:cNvPr id="8" name="Rounded Rectangle 7">
            <a:extLst>
              <a:ext uri="{FF2B5EF4-FFF2-40B4-BE49-F238E27FC236}">
                <a16:creationId xmlns:a16="http://schemas.microsoft.com/office/drawing/2014/main" id="{1E7783E3-6362-4699-B845-F4A9699B46FA}"/>
              </a:ext>
            </a:extLst>
          </p:cNvPr>
          <p:cNvSpPr/>
          <p:nvPr/>
        </p:nvSpPr>
        <p:spPr>
          <a:xfrm>
            <a:off x="6930250" y="980915"/>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7">
            <a:extLst>
              <a:ext uri="{FF2B5EF4-FFF2-40B4-BE49-F238E27FC236}">
                <a16:creationId xmlns:a16="http://schemas.microsoft.com/office/drawing/2014/main" id="{D97C5352-FED2-4097-B1A2-0355070D7467}"/>
              </a:ext>
            </a:extLst>
          </p:cNvPr>
          <p:cNvSpPr/>
          <p:nvPr/>
        </p:nvSpPr>
        <p:spPr>
          <a:xfrm>
            <a:off x="6930250" y="4738585"/>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graphicFrame>
        <p:nvGraphicFramePr>
          <p:cNvPr id="11" name="Table 10">
            <a:extLst>
              <a:ext uri="{FF2B5EF4-FFF2-40B4-BE49-F238E27FC236}">
                <a16:creationId xmlns:a16="http://schemas.microsoft.com/office/drawing/2014/main" id="{DE072D6C-086C-4AA1-BE3B-0290F59A14B8}"/>
              </a:ext>
            </a:extLst>
          </p:cNvPr>
          <p:cNvGraphicFramePr>
            <a:graphicFrameLocks noGrp="1"/>
          </p:cNvGraphicFramePr>
          <p:nvPr>
            <p:extLst>
              <p:ext uri="{D42A27DB-BD31-4B8C-83A1-F6EECF244321}">
                <p14:modId xmlns:p14="http://schemas.microsoft.com/office/powerpoint/2010/main" val="189502361"/>
              </p:ext>
            </p:extLst>
          </p:nvPr>
        </p:nvGraphicFramePr>
        <p:xfrm>
          <a:off x="338046" y="1046480"/>
          <a:ext cx="6394194" cy="4216400"/>
        </p:xfrm>
        <a:graphic>
          <a:graphicData uri="http://schemas.openxmlformats.org/drawingml/2006/table">
            <a:tbl>
              <a:tblPr firstRow="1" bandRow="1">
                <a:tableStyleId>{5C22544A-7EE6-4342-B048-85BDC9FD1C3A}</a:tableStyleId>
              </a:tblPr>
              <a:tblGrid>
                <a:gridCol w="2131398">
                  <a:extLst>
                    <a:ext uri="{9D8B030D-6E8A-4147-A177-3AD203B41FA5}">
                      <a16:colId xmlns:a16="http://schemas.microsoft.com/office/drawing/2014/main" val="233852224"/>
                    </a:ext>
                  </a:extLst>
                </a:gridCol>
                <a:gridCol w="2131398">
                  <a:extLst>
                    <a:ext uri="{9D8B030D-6E8A-4147-A177-3AD203B41FA5}">
                      <a16:colId xmlns:a16="http://schemas.microsoft.com/office/drawing/2014/main" val="2054829695"/>
                    </a:ext>
                  </a:extLst>
                </a:gridCol>
                <a:gridCol w="2131398">
                  <a:extLst>
                    <a:ext uri="{9D8B030D-6E8A-4147-A177-3AD203B41FA5}">
                      <a16:colId xmlns:a16="http://schemas.microsoft.com/office/drawing/2014/main" val="477653619"/>
                    </a:ext>
                  </a:extLst>
                </a:gridCol>
              </a:tblGrid>
              <a:tr h="225210">
                <a:tc>
                  <a:txBody>
                    <a:bodyPr/>
                    <a:lstStyle/>
                    <a:p>
                      <a:pPr algn="ctr"/>
                      <a:r>
                        <a:rPr lang="en-GB" sz="1800" b="1" dirty="0">
                          <a:solidFill>
                            <a:schemeClr val="tx1"/>
                          </a:solidFill>
                          <a:latin typeface="+mj-lt"/>
                        </a:rPr>
                        <a:t>Exclamations</a:t>
                      </a:r>
                    </a:p>
                  </a:txBody>
                  <a:tcPr/>
                </a:tc>
                <a:tc>
                  <a:txBody>
                    <a:bodyPr/>
                    <a:lstStyle/>
                    <a:p>
                      <a:pPr algn="ctr"/>
                      <a:r>
                        <a:rPr lang="en-GB" sz="1800" dirty="0">
                          <a:solidFill>
                            <a:schemeClr val="tx1"/>
                          </a:solidFill>
                          <a:latin typeface="+mj-lt"/>
                        </a:rPr>
                        <a:t>Questions</a:t>
                      </a:r>
                    </a:p>
                  </a:txBody>
                  <a:tcPr/>
                </a:tc>
                <a:tc>
                  <a:txBody>
                    <a:bodyPr/>
                    <a:lstStyle/>
                    <a:p>
                      <a:pPr algn="ctr"/>
                      <a:r>
                        <a:rPr lang="en-GB" sz="1800" dirty="0">
                          <a:solidFill>
                            <a:schemeClr val="tx1"/>
                          </a:solidFill>
                          <a:latin typeface="+mj-lt"/>
                        </a:rPr>
                        <a:t>Statements</a:t>
                      </a:r>
                    </a:p>
                  </a:txBody>
                  <a:tcPr/>
                </a:tc>
                <a:extLst>
                  <a:ext uri="{0D108BD9-81ED-4DB2-BD59-A6C34878D82A}">
                    <a16:rowId xmlns:a16="http://schemas.microsoft.com/office/drawing/2014/main" val="1460620224"/>
                  </a:ext>
                </a:extLst>
              </a:tr>
              <a:tr h="370840">
                <a:tc>
                  <a:txBody>
                    <a:bodyPr/>
                    <a:lstStyle/>
                    <a:p>
                      <a:r>
                        <a:rPr lang="en-GB" sz="1800" dirty="0">
                          <a:latin typeface="+mj-lt"/>
                        </a:rPr>
                        <a:t>Hark!</a:t>
                      </a:r>
                    </a:p>
                  </a:txBody>
                  <a:tcPr/>
                </a:tc>
                <a:tc>
                  <a:txBody>
                    <a:bodyPr/>
                    <a:lstStyle/>
                    <a:p>
                      <a:r>
                        <a:rPr lang="en-GB" sz="1800" dirty="0">
                          <a:latin typeface="+mj-lt"/>
                        </a:rPr>
                        <a:t>Who lies in the second chamber?</a:t>
                      </a:r>
                    </a:p>
                  </a:txBody>
                  <a:tcPr/>
                </a:tc>
                <a:tc>
                  <a:txBody>
                    <a:bodyPr/>
                    <a:lstStyle/>
                    <a:p>
                      <a:r>
                        <a:rPr lang="en-GB" sz="1800" dirty="0">
                          <a:latin typeface="+mj-lt"/>
                        </a:rPr>
                        <a:t>A foolish thought, to say a sorry sight.</a:t>
                      </a:r>
                    </a:p>
                  </a:txBody>
                  <a:tcPr/>
                </a:tc>
                <a:extLst>
                  <a:ext uri="{0D108BD9-81ED-4DB2-BD59-A6C34878D82A}">
                    <a16:rowId xmlns:a16="http://schemas.microsoft.com/office/drawing/2014/main" val="2256931738"/>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800" dirty="0">
                          <a:latin typeface="+mj-lt"/>
                        </a:rPr>
                        <a:t>What, ho!</a:t>
                      </a:r>
                    </a:p>
                    <a:p>
                      <a:endParaRPr lang="en-GB" sz="1800" dirty="0">
                        <a:latin typeface="+mj-lt"/>
                      </a:endParaRPr>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800" dirty="0">
                          <a:latin typeface="+mj-lt"/>
                        </a:rPr>
                        <a:t>Did not you speak?</a:t>
                      </a:r>
                    </a:p>
                  </a:txBody>
                  <a:tcPr/>
                </a:tc>
                <a:tc>
                  <a:txBody>
                    <a:bodyPr/>
                    <a:lstStyle/>
                    <a:p>
                      <a:r>
                        <a:rPr lang="en-GB" sz="1800" dirty="0">
                          <a:latin typeface="+mj-lt"/>
                        </a:rPr>
                        <a:t>I have done the deed.</a:t>
                      </a:r>
                    </a:p>
                  </a:txBody>
                  <a:tcPr/>
                </a:tc>
                <a:extLst>
                  <a:ext uri="{0D108BD9-81ED-4DB2-BD59-A6C34878D82A}">
                    <a16:rowId xmlns:a16="http://schemas.microsoft.com/office/drawing/2014/main" val="3913973299"/>
                  </a:ext>
                </a:extLst>
              </a:tr>
              <a:tr h="370840">
                <a:tc>
                  <a:txBody>
                    <a:bodyPr/>
                    <a:lstStyle/>
                    <a:p>
                      <a:pPr algn="ctr"/>
                      <a:r>
                        <a:rPr lang="en-GB" sz="1800" b="1" dirty="0">
                          <a:latin typeface="+mj-lt"/>
                        </a:rPr>
                        <a:t>Minor Sentences</a:t>
                      </a:r>
                    </a:p>
                  </a:txBody>
                  <a:tcPr/>
                </a:tc>
                <a:tc>
                  <a:txBody>
                    <a:bodyPr/>
                    <a:lstStyle/>
                    <a:p>
                      <a:r>
                        <a:rPr lang="en-GB" sz="1800" dirty="0">
                          <a:latin typeface="+mj-lt"/>
                        </a:rPr>
                        <a:t>When?</a:t>
                      </a:r>
                    </a:p>
                  </a:txBody>
                  <a:tcPr/>
                </a:tc>
                <a:tc>
                  <a:txBody>
                    <a:bodyPr/>
                    <a:lstStyle/>
                    <a:p>
                      <a:r>
                        <a:rPr lang="en-GB" sz="1800" dirty="0">
                          <a:latin typeface="+mj-lt"/>
                        </a:rPr>
                        <a:t>I heard the owl scream and the crickets cry.</a:t>
                      </a:r>
                    </a:p>
                  </a:txBody>
                  <a:tcPr/>
                </a:tc>
                <a:extLst>
                  <a:ext uri="{0D108BD9-81ED-4DB2-BD59-A6C34878D82A}">
                    <a16:rowId xmlns:a16="http://schemas.microsoft.com/office/drawing/2014/main" val="4206012652"/>
                  </a:ext>
                </a:extLst>
              </a:tr>
              <a:tr h="370840">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800" dirty="0">
                          <a:latin typeface="+mj-lt"/>
                        </a:rPr>
                        <a:t>Now.</a:t>
                      </a:r>
                    </a:p>
                    <a:p>
                      <a:endParaRPr lang="en-GB" sz="1800" dirty="0">
                        <a:latin typeface="+mj-lt"/>
                      </a:endParaRPr>
                    </a:p>
                  </a:txBody>
                  <a:tcPr/>
                </a:tc>
                <a:tc>
                  <a:txBody>
                    <a:bodyPr/>
                    <a:lstStyle/>
                    <a:p>
                      <a:r>
                        <a:rPr lang="en-GB" sz="1800" dirty="0">
                          <a:latin typeface="+mj-lt"/>
                        </a:rPr>
                        <a:t>Didst thou not hear a noise?</a:t>
                      </a:r>
                    </a:p>
                  </a:txBody>
                  <a:tcPr/>
                </a:tc>
                <a:tc>
                  <a:txBody>
                    <a:bodyPr/>
                    <a:lstStyle/>
                    <a:p>
                      <a:pPr marL="0" marR="0" lvl="0" indent="0" algn="l" defTabSz="844083" rtl="0" eaLnBrk="1" fontAlgn="auto" latinLnBrk="0" hangingPunct="1">
                        <a:lnSpc>
                          <a:spcPct val="100000"/>
                        </a:lnSpc>
                        <a:spcBef>
                          <a:spcPts val="0"/>
                        </a:spcBef>
                        <a:spcAft>
                          <a:spcPts val="0"/>
                        </a:spcAft>
                        <a:buClrTx/>
                        <a:buSzTx/>
                        <a:buFontTx/>
                        <a:buNone/>
                        <a:tabLst/>
                        <a:defRPr/>
                      </a:pPr>
                      <a:r>
                        <a:rPr lang="en-GB" sz="1800" dirty="0">
                          <a:latin typeface="+mj-lt"/>
                        </a:rPr>
                        <a:t>This is a sorry sight.</a:t>
                      </a:r>
                    </a:p>
                  </a:txBody>
                  <a:tcPr/>
                </a:tc>
                <a:extLst>
                  <a:ext uri="{0D108BD9-81ED-4DB2-BD59-A6C34878D82A}">
                    <a16:rowId xmlns:a16="http://schemas.microsoft.com/office/drawing/2014/main" val="333912522"/>
                  </a:ext>
                </a:extLst>
              </a:tr>
              <a:tr h="370840">
                <a:tc>
                  <a:txBody>
                    <a:bodyPr/>
                    <a:lstStyle/>
                    <a:p>
                      <a:r>
                        <a:rPr lang="en-GB" sz="1800" dirty="0">
                          <a:latin typeface="+mj-lt"/>
                        </a:rPr>
                        <a:t>Donalbain.</a:t>
                      </a:r>
                    </a:p>
                  </a:txBody>
                  <a:tcPr>
                    <a:solidFill>
                      <a:srgbClr val="D5D5FF"/>
                    </a:solidFill>
                  </a:tcPr>
                </a:tc>
                <a:tc>
                  <a:txBody>
                    <a:bodyPr/>
                    <a:lstStyle/>
                    <a:p>
                      <a:r>
                        <a:rPr lang="en-GB" sz="1800" dirty="0">
                          <a:latin typeface="+mj-lt"/>
                        </a:rPr>
                        <a:t>As I descended?</a:t>
                      </a:r>
                    </a:p>
                  </a:txBody>
                  <a:tcPr>
                    <a:solidFill>
                      <a:srgbClr val="D5D5FF"/>
                    </a:solidFill>
                  </a:tcPr>
                </a:tc>
                <a:tc>
                  <a:txBody>
                    <a:bodyPr/>
                    <a:lstStyle/>
                    <a:p>
                      <a:endParaRPr lang="en-GB" sz="1800" dirty="0">
                        <a:latin typeface="+mj-lt"/>
                      </a:endParaRPr>
                    </a:p>
                  </a:txBody>
                  <a:tcPr>
                    <a:solidFill>
                      <a:srgbClr val="D5D5FF"/>
                    </a:solidFill>
                  </a:tcPr>
                </a:tc>
                <a:extLst>
                  <a:ext uri="{0D108BD9-81ED-4DB2-BD59-A6C34878D82A}">
                    <a16:rowId xmlns:a16="http://schemas.microsoft.com/office/drawing/2014/main" val="2913213202"/>
                  </a:ext>
                </a:extLst>
              </a:tr>
              <a:tr h="370840">
                <a:tc>
                  <a:txBody>
                    <a:bodyPr/>
                    <a:lstStyle/>
                    <a:p>
                      <a:r>
                        <a:rPr lang="en-GB" sz="1800" dirty="0">
                          <a:latin typeface="+mj-lt"/>
                        </a:rPr>
                        <a:t>Ay.</a:t>
                      </a:r>
                    </a:p>
                  </a:txBody>
                  <a:tcPr/>
                </a:tc>
                <a:tc>
                  <a:txBody>
                    <a:bodyPr/>
                    <a:lstStyle/>
                    <a:p>
                      <a:r>
                        <a:rPr lang="en-GB" sz="1800" dirty="0">
                          <a:latin typeface="+mj-lt"/>
                        </a:rPr>
                        <a:t>Who’s there?</a:t>
                      </a:r>
                    </a:p>
                  </a:txBody>
                  <a:tcPr/>
                </a:tc>
                <a:tc>
                  <a:txBody>
                    <a:bodyPr/>
                    <a:lstStyle/>
                    <a:p>
                      <a:endParaRPr lang="en-GB" sz="1800" dirty="0">
                        <a:latin typeface="+mj-lt"/>
                      </a:endParaRPr>
                    </a:p>
                  </a:txBody>
                  <a:tcPr/>
                </a:tc>
                <a:extLst>
                  <a:ext uri="{0D108BD9-81ED-4DB2-BD59-A6C34878D82A}">
                    <a16:rowId xmlns:a16="http://schemas.microsoft.com/office/drawing/2014/main" val="2616454662"/>
                  </a:ext>
                </a:extLst>
              </a:tr>
            </a:tbl>
          </a:graphicData>
        </a:graphic>
      </p:graphicFrame>
      <p:sp>
        <p:nvSpPr>
          <p:cNvPr id="12" name="TextBox 11">
            <a:extLst>
              <a:ext uri="{FF2B5EF4-FFF2-40B4-BE49-F238E27FC236}">
                <a16:creationId xmlns:a16="http://schemas.microsoft.com/office/drawing/2014/main" id="{C88E312A-D13D-4763-B8D7-9383208714D3}"/>
              </a:ext>
            </a:extLst>
          </p:cNvPr>
          <p:cNvSpPr txBox="1"/>
          <p:nvPr/>
        </p:nvSpPr>
        <p:spPr>
          <a:xfrm>
            <a:off x="230681" y="5292222"/>
            <a:ext cx="8889929" cy="1477328"/>
          </a:xfrm>
          <a:prstGeom prst="rect">
            <a:avLst/>
          </a:prstGeom>
          <a:noFill/>
        </p:spPr>
        <p:txBody>
          <a:bodyPr wrap="square" rtlCol="0">
            <a:spAutoFit/>
          </a:bodyPr>
          <a:lstStyle/>
          <a:p>
            <a:r>
              <a:rPr lang="en-GB" dirty="0">
                <a:latin typeface="+mn-lt"/>
              </a:rPr>
              <a:t>Read the text aloud in any order, paying attention to the punctuation to guide how you say the lines. </a:t>
            </a:r>
          </a:p>
          <a:p>
            <a:pPr marL="285750" indent="-285750">
              <a:buFont typeface="Wingdings" panose="05000000000000000000" pitchFamily="2" charset="2"/>
              <a:buChar char="q"/>
            </a:pPr>
            <a:r>
              <a:rPr lang="en-GB" dirty="0">
                <a:latin typeface="+mn-lt"/>
              </a:rPr>
              <a:t>What emotions can you hear in the characters’ voices? </a:t>
            </a:r>
          </a:p>
          <a:p>
            <a:pPr marL="285750" indent="-285750">
              <a:buFont typeface="Wingdings" panose="05000000000000000000" pitchFamily="2" charset="2"/>
              <a:buChar char="q"/>
            </a:pPr>
            <a:r>
              <a:rPr lang="en-GB" dirty="0">
                <a:latin typeface="+mn-lt"/>
              </a:rPr>
              <a:t>Which sentence type is the most frequently used? What might this suggest about the characters’ feelings?</a:t>
            </a:r>
          </a:p>
        </p:txBody>
      </p:sp>
    </p:spTree>
    <p:extLst>
      <p:ext uri="{BB962C8B-B14F-4D97-AF65-F5344CB8AC3E}">
        <p14:creationId xmlns:p14="http://schemas.microsoft.com/office/powerpoint/2010/main" val="147025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5680-038C-486F-88F4-5CA45AB127C8}"/>
              </a:ext>
            </a:extLst>
          </p:cNvPr>
          <p:cNvSpPr>
            <a:spLocks noGrp="1"/>
          </p:cNvSpPr>
          <p:nvPr>
            <p:ph type="title"/>
          </p:nvPr>
        </p:nvSpPr>
        <p:spPr>
          <a:xfrm>
            <a:off x="457200" y="154414"/>
            <a:ext cx="8229600" cy="1371600"/>
          </a:xfrm>
        </p:spPr>
        <p:txBody>
          <a:bodyPr/>
          <a:lstStyle/>
          <a:p>
            <a:r>
              <a:rPr lang="en-GB" sz="3400" dirty="0">
                <a:effectLst>
                  <a:outerShdw blurRad="38100" dist="38100" dir="2700000" algn="tl">
                    <a:srgbClr val="000000">
                      <a:alpha val="43137"/>
                    </a:srgbClr>
                  </a:outerShdw>
                </a:effectLst>
              </a:rPr>
              <a:t>Noticing Patterns in a Text</a:t>
            </a:r>
          </a:p>
        </p:txBody>
      </p:sp>
      <p:pic>
        <p:nvPicPr>
          <p:cNvPr id="7" name="Content Placeholder 9">
            <a:extLst>
              <a:ext uri="{FF2B5EF4-FFF2-40B4-BE49-F238E27FC236}">
                <a16:creationId xmlns:a16="http://schemas.microsoft.com/office/drawing/2014/main" id="{D9BCBD3C-1BAC-4F23-9178-C55FD636F6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983939" y="1586975"/>
            <a:ext cx="1734989" cy="2793977"/>
          </a:xfrm>
          <a:prstGeom prst="rect">
            <a:avLst/>
          </a:prstGeom>
        </p:spPr>
      </p:pic>
      <p:sp>
        <p:nvSpPr>
          <p:cNvPr id="8" name="Rounded Rectangle 7">
            <a:extLst>
              <a:ext uri="{FF2B5EF4-FFF2-40B4-BE49-F238E27FC236}">
                <a16:creationId xmlns:a16="http://schemas.microsoft.com/office/drawing/2014/main" id="{1E7783E3-6362-4699-B845-F4A9699B46FA}"/>
              </a:ext>
            </a:extLst>
          </p:cNvPr>
          <p:cNvSpPr/>
          <p:nvPr/>
        </p:nvSpPr>
        <p:spPr>
          <a:xfrm>
            <a:off x="6927048" y="814274"/>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7">
            <a:extLst>
              <a:ext uri="{FF2B5EF4-FFF2-40B4-BE49-F238E27FC236}">
                <a16:creationId xmlns:a16="http://schemas.microsoft.com/office/drawing/2014/main" id="{D97C5352-FED2-4097-B1A2-0355070D7467}"/>
              </a:ext>
            </a:extLst>
          </p:cNvPr>
          <p:cNvSpPr/>
          <p:nvPr/>
        </p:nvSpPr>
        <p:spPr>
          <a:xfrm>
            <a:off x="6948761" y="4621902"/>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3" name="TextBox 2">
            <a:extLst>
              <a:ext uri="{FF2B5EF4-FFF2-40B4-BE49-F238E27FC236}">
                <a16:creationId xmlns:a16="http://schemas.microsoft.com/office/drawing/2014/main" id="{68684036-DC45-4D43-AA99-7EA1EE402A76}"/>
              </a:ext>
            </a:extLst>
          </p:cNvPr>
          <p:cNvSpPr txBox="1"/>
          <p:nvPr/>
        </p:nvSpPr>
        <p:spPr>
          <a:xfrm>
            <a:off x="389893" y="1389730"/>
            <a:ext cx="6178169" cy="3785652"/>
          </a:xfrm>
          <a:prstGeom prst="rect">
            <a:avLst/>
          </a:prstGeom>
          <a:noFill/>
        </p:spPr>
        <p:txBody>
          <a:bodyPr wrap="square" rtlCol="0">
            <a:spAutoFit/>
          </a:bodyPr>
          <a:lstStyle/>
          <a:p>
            <a:pPr lvl="0">
              <a:buNone/>
            </a:pPr>
            <a:r>
              <a:rPr lang="en-GB" sz="2000" dirty="0"/>
              <a:t>Hark! Who lies in the second chamber?</a:t>
            </a:r>
          </a:p>
          <a:p>
            <a:pPr lvl="0">
              <a:buNone/>
            </a:pPr>
            <a:r>
              <a:rPr lang="en-GB" sz="2000" dirty="0"/>
              <a:t>Donalbain.</a:t>
            </a:r>
          </a:p>
          <a:p>
            <a:pPr lvl="0">
              <a:buNone/>
            </a:pPr>
            <a:r>
              <a:rPr lang="en-GB" sz="2000" dirty="0"/>
              <a:t>This is a sorry sight.</a:t>
            </a:r>
          </a:p>
          <a:p>
            <a:pPr lvl="0">
              <a:buNone/>
            </a:pPr>
            <a:r>
              <a:rPr lang="en-GB" sz="2000" dirty="0"/>
              <a:t>A foolish thought, to say a sorry sight.</a:t>
            </a:r>
          </a:p>
          <a:p>
            <a:pPr lvl="0">
              <a:buNone/>
            </a:pPr>
            <a:r>
              <a:rPr lang="en-GB" sz="2000" dirty="0">
                <a:latin typeface="+mn-lt"/>
              </a:rPr>
              <a:t>Who’s there? What, ho! I have done the deed. Didst thou not hear a noise?</a:t>
            </a:r>
          </a:p>
          <a:p>
            <a:pPr lvl="0">
              <a:buNone/>
            </a:pPr>
            <a:r>
              <a:rPr lang="en-GB" sz="2000" dirty="0">
                <a:latin typeface="+mn-lt"/>
              </a:rPr>
              <a:t>I heard the owl scream and the crickets cry. Did not you speak?</a:t>
            </a:r>
          </a:p>
          <a:p>
            <a:pPr lvl="0">
              <a:buNone/>
            </a:pPr>
            <a:r>
              <a:rPr lang="en-GB" sz="2000" dirty="0">
                <a:latin typeface="+mn-lt"/>
              </a:rPr>
              <a:t>When?</a:t>
            </a:r>
          </a:p>
          <a:p>
            <a:pPr lvl="0">
              <a:buNone/>
            </a:pPr>
            <a:r>
              <a:rPr lang="en-GB" sz="2000" dirty="0">
                <a:latin typeface="+mn-lt"/>
              </a:rPr>
              <a:t>Now.</a:t>
            </a:r>
          </a:p>
          <a:p>
            <a:pPr lvl="0">
              <a:buNone/>
            </a:pPr>
            <a:r>
              <a:rPr lang="en-GB" sz="2000" dirty="0">
                <a:latin typeface="+mn-lt"/>
              </a:rPr>
              <a:t>As I descended?</a:t>
            </a:r>
          </a:p>
          <a:p>
            <a:pPr lvl="0">
              <a:buNone/>
            </a:pPr>
            <a:r>
              <a:rPr lang="en-GB" sz="2000" dirty="0">
                <a:latin typeface="+mn-lt"/>
              </a:rPr>
              <a:t>Ay.</a:t>
            </a:r>
          </a:p>
        </p:txBody>
      </p:sp>
      <p:sp>
        <p:nvSpPr>
          <p:cNvPr id="4" name="TextBox 3">
            <a:extLst>
              <a:ext uri="{FF2B5EF4-FFF2-40B4-BE49-F238E27FC236}">
                <a16:creationId xmlns:a16="http://schemas.microsoft.com/office/drawing/2014/main" id="{DDB2CA16-395C-451A-B81D-236161F8CFCB}"/>
              </a:ext>
            </a:extLst>
          </p:cNvPr>
          <p:cNvSpPr txBox="1"/>
          <p:nvPr/>
        </p:nvSpPr>
        <p:spPr>
          <a:xfrm>
            <a:off x="184824" y="5271025"/>
            <a:ext cx="8569283" cy="1600438"/>
          </a:xfrm>
          <a:prstGeom prst="rect">
            <a:avLst/>
          </a:prstGeom>
          <a:noFill/>
        </p:spPr>
        <p:txBody>
          <a:bodyPr wrap="square" rtlCol="0">
            <a:spAutoFit/>
          </a:bodyPr>
          <a:lstStyle/>
          <a:p>
            <a:r>
              <a:rPr lang="en-GB" sz="2000" dirty="0"/>
              <a:t>These are the original lines of dialogue but not yet in the right sequence.</a:t>
            </a:r>
          </a:p>
          <a:p>
            <a:pPr marL="285750" indent="-285750">
              <a:buFont typeface="Wingdings" panose="05000000000000000000" pitchFamily="2" charset="2"/>
              <a:buChar char="q"/>
            </a:pPr>
            <a:r>
              <a:rPr lang="en-GB" sz="2000" dirty="0"/>
              <a:t>Can you work out which lines are spoken by Macbeth, and which lines by Lady Macbeth? </a:t>
            </a:r>
          </a:p>
          <a:p>
            <a:pPr marL="285750" indent="-285750">
              <a:buFont typeface="Wingdings" panose="05000000000000000000" pitchFamily="2" charset="2"/>
              <a:buChar char="q"/>
            </a:pPr>
            <a:r>
              <a:rPr lang="en-GB" sz="2000" dirty="0"/>
              <a:t>Can you suggest the original sequence of the lines? </a:t>
            </a:r>
          </a:p>
          <a:p>
            <a:endParaRPr lang="en-GB" dirty="0"/>
          </a:p>
        </p:txBody>
      </p:sp>
    </p:spTree>
    <p:extLst>
      <p:ext uri="{BB962C8B-B14F-4D97-AF65-F5344CB8AC3E}">
        <p14:creationId xmlns:p14="http://schemas.microsoft.com/office/powerpoint/2010/main" val="335895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5680-038C-486F-88F4-5CA45AB127C8}"/>
              </a:ext>
            </a:extLst>
          </p:cNvPr>
          <p:cNvSpPr>
            <a:spLocks noGrp="1"/>
          </p:cNvSpPr>
          <p:nvPr>
            <p:ph type="title"/>
          </p:nvPr>
        </p:nvSpPr>
        <p:spPr>
          <a:xfrm>
            <a:off x="457200" y="154414"/>
            <a:ext cx="8229600" cy="1371600"/>
          </a:xfrm>
        </p:spPr>
        <p:txBody>
          <a:bodyPr/>
          <a:lstStyle/>
          <a:p>
            <a:r>
              <a:rPr lang="en-GB" sz="3400" dirty="0">
                <a:effectLst>
                  <a:outerShdw blurRad="38100" dist="38100" dir="2700000" algn="tl">
                    <a:srgbClr val="000000">
                      <a:alpha val="43137"/>
                    </a:srgbClr>
                  </a:outerShdw>
                </a:effectLst>
              </a:rPr>
              <a:t>Noticing Patterns in a Text</a:t>
            </a:r>
          </a:p>
        </p:txBody>
      </p:sp>
      <p:pic>
        <p:nvPicPr>
          <p:cNvPr id="7" name="Content Placeholder 9">
            <a:extLst>
              <a:ext uri="{FF2B5EF4-FFF2-40B4-BE49-F238E27FC236}">
                <a16:creationId xmlns:a16="http://schemas.microsoft.com/office/drawing/2014/main" id="{D9BCBD3C-1BAC-4F23-9178-C55FD636F6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979398" y="1520938"/>
            <a:ext cx="1734989" cy="2793977"/>
          </a:xfrm>
          <a:prstGeom prst="rect">
            <a:avLst/>
          </a:prstGeom>
        </p:spPr>
      </p:pic>
      <p:sp>
        <p:nvSpPr>
          <p:cNvPr id="8" name="Rounded Rectangle 7">
            <a:extLst>
              <a:ext uri="{FF2B5EF4-FFF2-40B4-BE49-F238E27FC236}">
                <a16:creationId xmlns:a16="http://schemas.microsoft.com/office/drawing/2014/main" id="{1E7783E3-6362-4699-B845-F4A9699B46FA}"/>
              </a:ext>
            </a:extLst>
          </p:cNvPr>
          <p:cNvSpPr/>
          <p:nvPr/>
        </p:nvSpPr>
        <p:spPr>
          <a:xfrm>
            <a:off x="6906404" y="752492"/>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7">
            <a:extLst>
              <a:ext uri="{FF2B5EF4-FFF2-40B4-BE49-F238E27FC236}">
                <a16:creationId xmlns:a16="http://schemas.microsoft.com/office/drawing/2014/main" id="{D97C5352-FED2-4097-B1A2-0355070D7467}"/>
              </a:ext>
            </a:extLst>
          </p:cNvPr>
          <p:cNvSpPr/>
          <p:nvPr/>
        </p:nvSpPr>
        <p:spPr>
          <a:xfrm>
            <a:off x="6948761" y="4551610"/>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3" name="TextBox 2">
            <a:extLst>
              <a:ext uri="{FF2B5EF4-FFF2-40B4-BE49-F238E27FC236}">
                <a16:creationId xmlns:a16="http://schemas.microsoft.com/office/drawing/2014/main" id="{68684036-DC45-4D43-AA99-7EA1EE402A76}"/>
              </a:ext>
            </a:extLst>
          </p:cNvPr>
          <p:cNvSpPr txBox="1"/>
          <p:nvPr/>
        </p:nvSpPr>
        <p:spPr>
          <a:xfrm>
            <a:off x="389893" y="1389730"/>
            <a:ext cx="6178169" cy="3785652"/>
          </a:xfrm>
          <a:prstGeom prst="rect">
            <a:avLst/>
          </a:prstGeom>
          <a:noFill/>
        </p:spPr>
        <p:txBody>
          <a:bodyPr wrap="square" rtlCol="0">
            <a:spAutoFit/>
          </a:bodyPr>
          <a:lstStyle/>
          <a:p>
            <a:pPr lvl="0">
              <a:buNone/>
            </a:pPr>
            <a:r>
              <a:rPr lang="en-GB" sz="2000" dirty="0">
                <a:solidFill>
                  <a:srgbClr val="FF0000"/>
                </a:solidFill>
                <a:latin typeface="+mn-lt"/>
              </a:rPr>
              <a:t>Macbeth</a:t>
            </a:r>
            <a:r>
              <a:rPr lang="en-GB" sz="2000" dirty="0">
                <a:latin typeface="+mn-lt"/>
              </a:rPr>
              <a:t>: Who’s there? What, ho! I have done the deed. Didst thou not hear a noise?</a:t>
            </a:r>
          </a:p>
          <a:p>
            <a:pPr lvl="0">
              <a:buNone/>
            </a:pPr>
            <a:r>
              <a:rPr lang="en-GB" sz="2000" dirty="0">
                <a:solidFill>
                  <a:srgbClr val="7030A0"/>
                </a:solidFill>
                <a:latin typeface="+mn-lt"/>
              </a:rPr>
              <a:t>Lady Macbeth</a:t>
            </a:r>
            <a:r>
              <a:rPr lang="en-GB" sz="2000" dirty="0">
                <a:latin typeface="+mn-lt"/>
              </a:rPr>
              <a:t>: I heard the owl scream and the crickets cry. Did not you speak?</a:t>
            </a:r>
          </a:p>
          <a:p>
            <a:pPr lvl="0">
              <a:buNone/>
            </a:pPr>
            <a:r>
              <a:rPr lang="en-GB" sz="2000" dirty="0">
                <a:solidFill>
                  <a:srgbClr val="FF0000"/>
                </a:solidFill>
                <a:latin typeface="+mn-lt"/>
              </a:rPr>
              <a:t>Macbeth</a:t>
            </a:r>
            <a:r>
              <a:rPr lang="en-GB" sz="2000" dirty="0">
                <a:latin typeface="+mn-lt"/>
              </a:rPr>
              <a:t>: When?</a:t>
            </a:r>
          </a:p>
          <a:p>
            <a:pPr lvl="0">
              <a:buNone/>
            </a:pPr>
            <a:r>
              <a:rPr lang="en-GB" sz="2000" dirty="0">
                <a:solidFill>
                  <a:srgbClr val="7030A0"/>
                </a:solidFill>
                <a:latin typeface="+mn-lt"/>
              </a:rPr>
              <a:t>Lady Macbeth</a:t>
            </a:r>
            <a:r>
              <a:rPr lang="en-GB" sz="2000" dirty="0">
                <a:latin typeface="+mn-lt"/>
              </a:rPr>
              <a:t>: Now.</a:t>
            </a:r>
          </a:p>
          <a:p>
            <a:pPr lvl="0">
              <a:buNone/>
            </a:pPr>
            <a:r>
              <a:rPr lang="en-GB" sz="2000" dirty="0">
                <a:solidFill>
                  <a:srgbClr val="FF0000"/>
                </a:solidFill>
                <a:latin typeface="+mn-lt"/>
              </a:rPr>
              <a:t>Macbeth</a:t>
            </a:r>
            <a:r>
              <a:rPr lang="en-GB" sz="2000" dirty="0">
                <a:latin typeface="+mn-lt"/>
              </a:rPr>
              <a:t>: As I descended?</a:t>
            </a:r>
          </a:p>
          <a:p>
            <a:pPr lvl="0">
              <a:buNone/>
            </a:pPr>
            <a:r>
              <a:rPr lang="en-GB" sz="2000" dirty="0">
                <a:solidFill>
                  <a:srgbClr val="7030A0"/>
                </a:solidFill>
                <a:latin typeface="+mn-lt"/>
              </a:rPr>
              <a:t>Lady Macbeth</a:t>
            </a:r>
            <a:r>
              <a:rPr lang="en-GB" sz="2000" dirty="0">
                <a:latin typeface="+mn-lt"/>
              </a:rPr>
              <a:t>: Ay.</a:t>
            </a:r>
          </a:p>
          <a:p>
            <a:pPr lvl="0">
              <a:buNone/>
            </a:pPr>
            <a:r>
              <a:rPr lang="en-GB" sz="2000" dirty="0">
                <a:solidFill>
                  <a:srgbClr val="FF0000"/>
                </a:solidFill>
                <a:latin typeface="+mn-lt"/>
              </a:rPr>
              <a:t>Macbeth: </a:t>
            </a:r>
            <a:r>
              <a:rPr lang="en-GB" sz="2000" dirty="0">
                <a:latin typeface="+mn-lt"/>
              </a:rPr>
              <a:t>Hark! Who lies in the second chamber?</a:t>
            </a:r>
          </a:p>
          <a:p>
            <a:pPr lvl="0">
              <a:buNone/>
            </a:pPr>
            <a:r>
              <a:rPr lang="en-GB" sz="2000" dirty="0">
                <a:solidFill>
                  <a:srgbClr val="7030A0"/>
                </a:solidFill>
                <a:latin typeface="+mn-lt"/>
              </a:rPr>
              <a:t>Lady Macbeth</a:t>
            </a:r>
            <a:r>
              <a:rPr lang="en-GB" sz="2000" dirty="0">
                <a:latin typeface="+mn-lt"/>
              </a:rPr>
              <a:t>: Donalbain.</a:t>
            </a:r>
          </a:p>
          <a:p>
            <a:pPr lvl="0">
              <a:buNone/>
            </a:pPr>
            <a:r>
              <a:rPr lang="en-GB" sz="2000" dirty="0">
                <a:solidFill>
                  <a:srgbClr val="FF0000"/>
                </a:solidFill>
                <a:latin typeface="+mn-lt"/>
              </a:rPr>
              <a:t>Macbeth</a:t>
            </a:r>
            <a:r>
              <a:rPr lang="en-GB" sz="2000" dirty="0">
                <a:latin typeface="+mn-lt"/>
              </a:rPr>
              <a:t>: This is a sorry sight.</a:t>
            </a:r>
          </a:p>
          <a:p>
            <a:pPr lvl="0">
              <a:buNone/>
            </a:pPr>
            <a:r>
              <a:rPr lang="en-GB" sz="2000" dirty="0">
                <a:solidFill>
                  <a:srgbClr val="7030A0"/>
                </a:solidFill>
                <a:latin typeface="+mn-lt"/>
              </a:rPr>
              <a:t>Lady Macbeth</a:t>
            </a:r>
            <a:r>
              <a:rPr lang="en-GB" sz="2000" dirty="0">
                <a:latin typeface="+mn-lt"/>
              </a:rPr>
              <a:t>: A foolish thought, to say a sorry sight.</a:t>
            </a:r>
          </a:p>
        </p:txBody>
      </p:sp>
      <p:sp>
        <p:nvSpPr>
          <p:cNvPr id="4" name="TextBox 3">
            <a:extLst>
              <a:ext uri="{FF2B5EF4-FFF2-40B4-BE49-F238E27FC236}">
                <a16:creationId xmlns:a16="http://schemas.microsoft.com/office/drawing/2014/main" id="{DDB2CA16-395C-451A-B81D-236161F8CFCB}"/>
              </a:ext>
            </a:extLst>
          </p:cNvPr>
          <p:cNvSpPr txBox="1"/>
          <p:nvPr/>
        </p:nvSpPr>
        <p:spPr>
          <a:xfrm>
            <a:off x="215516" y="5244244"/>
            <a:ext cx="8712968" cy="923330"/>
          </a:xfrm>
          <a:prstGeom prst="rect">
            <a:avLst/>
          </a:prstGeom>
          <a:noFill/>
        </p:spPr>
        <p:txBody>
          <a:bodyPr wrap="square" rtlCol="0">
            <a:spAutoFit/>
          </a:bodyPr>
          <a:lstStyle/>
          <a:p>
            <a:pPr marL="285750" indent="-285750">
              <a:buFont typeface="Wingdings" panose="05000000000000000000" pitchFamily="2" charset="2"/>
              <a:buChar char="q"/>
            </a:pPr>
            <a:r>
              <a:rPr lang="en-GB" dirty="0"/>
              <a:t>What is revealed about each character’s emotions from the way they speak?</a:t>
            </a:r>
          </a:p>
          <a:p>
            <a:pPr marL="285750" indent="-285750">
              <a:buFont typeface="Wingdings" panose="05000000000000000000" pitchFamily="2" charset="2"/>
              <a:buChar char="q"/>
            </a:pPr>
            <a:r>
              <a:rPr lang="en-GB" dirty="0"/>
              <a:t>From the way they speak to each other, what can you say about the relationship between Macbeth and Lady Macbeth at this point in the play?</a:t>
            </a:r>
          </a:p>
        </p:txBody>
      </p:sp>
      <p:sp>
        <p:nvSpPr>
          <p:cNvPr id="12" name="Rounded Rectangle 7">
            <a:extLst>
              <a:ext uri="{FF2B5EF4-FFF2-40B4-BE49-F238E27FC236}">
                <a16:creationId xmlns:a16="http://schemas.microsoft.com/office/drawing/2014/main" id="{081C91AB-0B76-43A1-9C0E-DC20DFCD6903}"/>
              </a:ext>
            </a:extLst>
          </p:cNvPr>
          <p:cNvSpPr/>
          <p:nvPr/>
        </p:nvSpPr>
        <p:spPr>
          <a:xfrm>
            <a:off x="6855126" y="6167574"/>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74968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088232"/>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dialogue in narrative, you can think about </a:t>
            </a:r>
            <a:r>
              <a:rPr lang="en-GB" sz="1800" dirty="0">
                <a:solidFill>
                  <a:srgbClr val="FF0000"/>
                </a:solidFill>
              </a:rPr>
              <a:t>how to show characters’ emotions.</a:t>
            </a:r>
            <a:r>
              <a:rPr lang="en-GB" sz="1800" dirty="0"/>
              <a:t> You might choose to use different sentence forms like statements, questions, exclamations and minor sentences (without a verb) to help you emphasise what a character is feeling.</a:t>
            </a:r>
          </a:p>
          <a:p>
            <a:pPr marL="59357" indent="0">
              <a:lnSpc>
                <a:spcPts val="2400"/>
              </a:lnSpc>
              <a:spcBef>
                <a:spcPts val="0"/>
              </a:spcBef>
              <a:spcAft>
                <a:spcPts val="554"/>
              </a:spcAft>
              <a:buClrTx/>
              <a:buSzPct val="80000"/>
              <a:buNone/>
            </a:pPr>
            <a:endParaRPr lang="en-GB" sz="1800" u="sng"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4633</TotalTime>
  <Words>1492</Words>
  <Application>Microsoft Office PowerPoint</Application>
  <PresentationFormat>On-screen Show (4:3)</PresentationFormat>
  <Paragraphs>114</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Times New Roman</vt:lpstr>
      <vt:lpstr>Wingdings</vt:lpstr>
      <vt:lpstr>Pixel</vt:lpstr>
      <vt:lpstr>PowerPoint Presentation</vt:lpstr>
      <vt:lpstr>LEAD Principles</vt:lpstr>
      <vt:lpstr>Noticing Patterns in a Text</vt:lpstr>
      <vt:lpstr>Noticing Patterns in a Text</vt:lpstr>
      <vt:lpstr>Noticing Patterns in a Text</vt:lpstr>
      <vt:lpstr>Verbalising the Grammar-Writing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500</cp:revision>
  <cp:lastPrinted>2016-04-04T06:59:35Z</cp:lastPrinted>
  <dcterms:created xsi:type="dcterms:W3CDTF">2006-06-23T08:27:44Z</dcterms:created>
  <dcterms:modified xsi:type="dcterms:W3CDTF">2020-01-17T13:41:55Z</dcterms:modified>
</cp:coreProperties>
</file>