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4"/>
  </p:sldMasterIdLst>
  <p:notesMasterIdLst>
    <p:notesMasterId r:id="rId19"/>
  </p:notesMasterIdLst>
  <p:sldIdLst>
    <p:sldId id="257" r:id="rId5"/>
    <p:sldId id="274" r:id="rId6"/>
    <p:sldId id="275" r:id="rId7"/>
    <p:sldId id="265" r:id="rId8"/>
    <p:sldId id="263" r:id="rId9"/>
    <p:sldId id="267" r:id="rId10"/>
    <p:sldId id="268" r:id="rId11"/>
    <p:sldId id="277" r:id="rId12"/>
    <p:sldId id="269" r:id="rId13"/>
    <p:sldId id="271" r:id="rId14"/>
    <p:sldId id="272" r:id="rId15"/>
    <p:sldId id="266" r:id="rId16"/>
    <p:sldId id="261" r:id="rId17"/>
    <p:sldId id="276"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39" userDrawn="1">
          <p15:clr>
            <a:srgbClr val="A4A3A4"/>
          </p15:clr>
        </p15:guide>
        <p15:guide id="2" pos="279" userDrawn="1">
          <p15:clr>
            <a:srgbClr val="A4A3A4"/>
          </p15:clr>
        </p15:guide>
        <p15:guide id="3" orient="horz" pos="1434" userDrawn="1">
          <p15:clr>
            <a:srgbClr val="A4A3A4"/>
          </p15:clr>
        </p15:guide>
        <p15:guide id="4" orient="horz" pos="3543" userDrawn="1">
          <p15:clr>
            <a:srgbClr val="A4A3A4"/>
          </p15:clr>
        </p15:guide>
        <p15:guide id="5" pos="7401" userDrawn="1">
          <p15:clr>
            <a:srgbClr val="A4A3A4"/>
          </p15:clr>
        </p15:guide>
        <p15:guide id="6" orient="horz" pos="4042" userDrawn="1">
          <p15:clr>
            <a:srgbClr val="A4A3A4"/>
          </p15:clr>
        </p15:guide>
        <p15:guide id="7" pos="3477" userDrawn="1">
          <p15:clr>
            <a:srgbClr val="A4A3A4"/>
          </p15:clr>
        </p15:guide>
        <p15:guide id="8" pos="295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14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372" autoAdjust="0"/>
  </p:normalViewPr>
  <p:slideViewPr>
    <p:cSldViewPr snapToGrid="0">
      <p:cViewPr varScale="1">
        <p:scale>
          <a:sx n="98" d="100"/>
          <a:sy n="98" d="100"/>
        </p:scale>
        <p:origin x="1038" y="90"/>
      </p:cViewPr>
      <p:guideLst>
        <p:guide orient="horz" pos="1139"/>
        <p:guide pos="279"/>
        <p:guide orient="horz" pos="1434"/>
        <p:guide orient="horz" pos="3543"/>
        <p:guide pos="7401"/>
        <p:guide orient="horz" pos="4042"/>
        <p:guide pos="3477"/>
        <p:guide pos="295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wing, Jan" userId="65a449a5-6b42-4174-8a8e-cfb34541f080" providerId="ADAL" clId="{B6293218-0604-4B9E-B188-7297AF29E365}"/>
    <pc:docChg chg="modSld">
      <pc:chgData name="Ewing, Jan" userId="65a449a5-6b42-4174-8a8e-cfb34541f080" providerId="ADAL" clId="{B6293218-0604-4B9E-B188-7297AF29E365}" dt="2020-05-20T15:07:44.848" v="4" actId="6549"/>
      <pc:docMkLst>
        <pc:docMk/>
      </pc:docMkLst>
      <pc:sldChg chg="modNotesTx">
        <pc:chgData name="Ewing, Jan" userId="65a449a5-6b42-4174-8a8e-cfb34541f080" providerId="ADAL" clId="{B6293218-0604-4B9E-B188-7297AF29E365}" dt="2020-05-20T15:07:44.848" v="4" actId="6549"/>
        <pc:sldMkLst>
          <pc:docMk/>
          <pc:sldMk cId="485039778" sldId="266"/>
        </pc:sldMkLst>
      </pc:sldChg>
      <pc:sldChg chg="modNotesTx">
        <pc:chgData name="Ewing, Jan" userId="65a449a5-6b42-4174-8a8e-cfb34541f080" providerId="ADAL" clId="{B6293218-0604-4B9E-B188-7297AF29E365}" dt="2020-05-20T15:06:42.721" v="1" actId="20577"/>
        <pc:sldMkLst>
          <pc:docMk/>
          <pc:sldMk cId="2822886345" sldId="26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A2A636-B456-4EAE-AEB9-B3B82078ECD6}" type="datetimeFigureOut">
              <a:rPr lang="en-GB" smtClean="0"/>
              <a:t>20/05/2020</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4E5092-8265-4006-A364-23F104E02F61}" type="slidenum">
              <a:rPr lang="en-GB" smtClean="0"/>
              <a:t>‹#›</a:t>
            </a:fld>
            <a:endParaRPr lang="en-GB" dirty="0"/>
          </a:p>
        </p:txBody>
      </p:sp>
    </p:spTree>
    <p:extLst>
      <p:ext uri="{BB962C8B-B14F-4D97-AF65-F5344CB8AC3E}">
        <p14:creationId xmlns:p14="http://schemas.microsoft.com/office/powerpoint/2010/main" val="79979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i="0" kern="1200" dirty="0">
                <a:solidFill>
                  <a:schemeClr val="tx1"/>
                </a:solidFill>
                <a:effectLst/>
                <a:latin typeface="+mn-lt"/>
                <a:ea typeface="+mn-ea"/>
                <a:cs typeface="+mn-cs"/>
              </a:rPr>
              <a:t>This lesson builds on Lesson 1 which looked at recognising an unhealthy relationship. Here the focus is on recognising a healthy relationship: what are the key attributes of such relationships and what are the skills and strategies needed to build healthy lasting relationships?</a:t>
            </a:r>
            <a:endParaRPr lang="en-GB" sz="1200" i="1" kern="1200" dirty="0">
              <a:solidFill>
                <a:schemeClr val="tx1"/>
              </a:solidFill>
              <a:effectLst/>
              <a:latin typeface="+mn-lt"/>
              <a:ea typeface="+mn-ea"/>
              <a:cs typeface="+mn-cs"/>
            </a:endParaRPr>
          </a:p>
          <a:p>
            <a:r>
              <a:rPr lang="en-GB" sz="1200" i="0" kern="1200" dirty="0">
                <a:solidFill>
                  <a:schemeClr val="tx1"/>
                </a:solidFill>
                <a:effectLst/>
                <a:latin typeface="+mn-lt"/>
                <a:ea typeface="+mn-ea"/>
                <a:cs typeface="+mn-cs"/>
              </a:rPr>
              <a:t> </a:t>
            </a:r>
            <a:endParaRPr lang="en-GB" sz="1200" i="1" kern="1200" dirty="0">
              <a:solidFill>
                <a:schemeClr val="tx1"/>
              </a:solidFill>
              <a:effectLst/>
              <a:latin typeface="+mn-lt"/>
              <a:ea typeface="+mn-ea"/>
              <a:cs typeface="+mn-cs"/>
            </a:endParaRPr>
          </a:p>
          <a:p>
            <a:pPr lvl="0"/>
            <a:r>
              <a:rPr lang="en-GB" sz="1200" b="1" i="0" kern="1200" dirty="0">
                <a:solidFill>
                  <a:schemeClr val="tx1"/>
                </a:solidFill>
                <a:effectLst/>
                <a:latin typeface="+mn-lt"/>
                <a:ea typeface="+mn-ea"/>
                <a:cs typeface="+mn-cs"/>
              </a:rPr>
              <a:t>RUN THROUGH the learning objectives on the slide.</a:t>
            </a:r>
            <a:endParaRPr lang="en-GB"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E4E5092-8265-4006-A364-23F104E02F61}" type="slidenum">
              <a:rPr lang="en-GB" smtClean="0"/>
              <a:t>1</a:t>
            </a:fld>
            <a:endParaRPr lang="en-GB" dirty="0"/>
          </a:p>
        </p:txBody>
      </p:sp>
    </p:spTree>
    <p:extLst>
      <p:ext uri="{BB962C8B-B14F-4D97-AF65-F5344CB8AC3E}">
        <p14:creationId xmlns:p14="http://schemas.microsoft.com/office/powerpoint/2010/main" val="20302412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solidFill>
                  <a:schemeClr val="accent2">
                    <a:lumMod val="75000"/>
                  </a:schemeClr>
                </a:solidFill>
              </a:rPr>
              <a:t>ASK the class to feedback as a whole on the four statements. </a:t>
            </a:r>
          </a:p>
          <a:p>
            <a:endParaRPr lang="en-GB" dirty="0"/>
          </a:p>
          <a:p>
            <a:r>
              <a:rPr lang="en-GB" dirty="0"/>
              <a:t>In slideshow mode each statement in the left hand box is followed by a statement in the right hand box indicating whether this is a sign of a healthy or an unhealthy relationship. </a:t>
            </a:r>
          </a:p>
        </p:txBody>
      </p:sp>
      <p:sp>
        <p:nvSpPr>
          <p:cNvPr id="4" name="Slide Number Placeholder 3"/>
          <p:cNvSpPr>
            <a:spLocks noGrp="1"/>
          </p:cNvSpPr>
          <p:nvPr>
            <p:ph type="sldNum" sz="quarter" idx="5"/>
          </p:nvPr>
        </p:nvSpPr>
        <p:spPr/>
        <p:txBody>
          <a:bodyPr/>
          <a:lstStyle/>
          <a:p>
            <a:fld id="{CE4E5092-8265-4006-A364-23F104E02F61}" type="slidenum">
              <a:rPr lang="en-GB" smtClean="0"/>
              <a:t>10</a:t>
            </a:fld>
            <a:endParaRPr lang="en-GB" dirty="0"/>
          </a:p>
        </p:txBody>
      </p:sp>
    </p:spTree>
    <p:extLst>
      <p:ext uri="{BB962C8B-B14F-4D97-AF65-F5344CB8AC3E}">
        <p14:creationId xmlns:p14="http://schemas.microsoft.com/office/powerpoint/2010/main" val="32752514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the class to feedback as a whole on the five statements in the left hand box which draw on the ‘working out’ theme. </a:t>
            </a:r>
          </a:p>
          <a:p>
            <a:endParaRPr lang="en-GB" dirty="0"/>
          </a:p>
          <a:p>
            <a:r>
              <a:rPr lang="en-GB" dirty="0"/>
              <a:t>In slideshow mode each statement in the left hand box is followed by a statement in the right hand box indicating whether this is a strategy to build a lasting healthy relationship. </a:t>
            </a:r>
          </a:p>
          <a:p>
            <a:endParaRPr lang="en-GB" dirty="0"/>
          </a:p>
        </p:txBody>
      </p:sp>
      <p:sp>
        <p:nvSpPr>
          <p:cNvPr id="4" name="Slide Number Placeholder 3"/>
          <p:cNvSpPr>
            <a:spLocks noGrp="1"/>
          </p:cNvSpPr>
          <p:nvPr>
            <p:ph type="sldNum" sz="quarter" idx="5"/>
          </p:nvPr>
        </p:nvSpPr>
        <p:spPr/>
        <p:txBody>
          <a:bodyPr/>
          <a:lstStyle/>
          <a:p>
            <a:fld id="{CE4E5092-8265-4006-A364-23F104E02F61}" type="slidenum">
              <a:rPr lang="en-GB" smtClean="0"/>
              <a:t>11</a:t>
            </a:fld>
            <a:endParaRPr lang="en-GB" dirty="0"/>
          </a:p>
        </p:txBody>
      </p:sp>
    </p:spTree>
    <p:extLst>
      <p:ext uri="{BB962C8B-B14F-4D97-AF65-F5344CB8AC3E}">
        <p14:creationId xmlns:p14="http://schemas.microsoft.com/office/powerpoint/2010/main" val="21963052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solidFill>
                  <a:schemeClr val="accent2">
                    <a:lumMod val="75000"/>
                  </a:schemeClr>
                </a:solidFill>
              </a:rPr>
              <a:t>ON THEIR TABLES GIVE PUPILS 5 MINUTES to </a:t>
            </a:r>
            <a:r>
              <a:rPr lang="en-GB" sz="1200" dirty="0">
                <a:solidFill>
                  <a:schemeClr val="accent2">
                    <a:lumMod val="75000"/>
                  </a:schemeClr>
                </a:solidFill>
              </a:rPr>
              <a:t>define a ‘healthy relationship’ in 30 words or fewer.</a:t>
            </a:r>
          </a:p>
          <a:p>
            <a:r>
              <a:rPr lang="en-GB" sz="1200" dirty="0">
                <a:solidFill>
                  <a:schemeClr val="accent2">
                    <a:lumMod val="75000"/>
                  </a:schemeClr>
                </a:solidFill>
              </a:rPr>
              <a:t>A possible answer would be: </a:t>
            </a:r>
            <a:r>
              <a:rPr lang="en-GB" sz="1200" i="0" kern="1200" dirty="0">
                <a:solidFill>
                  <a:schemeClr val="tx1"/>
                </a:solidFill>
                <a:effectLst/>
                <a:latin typeface="+mn-lt"/>
                <a:ea typeface="+mn-ea"/>
                <a:cs typeface="+mn-cs"/>
              </a:rPr>
              <a:t>Healthy relationships are fun and mutually supportive. Partners are open, honest and deal with problems constructively. They don’t expect perfection but</a:t>
            </a:r>
            <a:endParaRPr lang="en-GB" sz="1200" i="1" kern="1200" dirty="0">
              <a:solidFill>
                <a:schemeClr val="tx1"/>
              </a:solidFill>
              <a:effectLst/>
              <a:latin typeface="+mn-lt"/>
              <a:ea typeface="+mn-ea"/>
              <a:cs typeface="+mn-cs"/>
            </a:endParaRPr>
          </a:p>
          <a:p>
            <a:r>
              <a:rPr lang="en-GB" sz="1200" i="0" kern="1200" dirty="0">
                <a:solidFill>
                  <a:schemeClr val="tx1"/>
                </a:solidFill>
                <a:effectLst/>
                <a:latin typeface="+mn-lt"/>
                <a:ea typeface="+mn-ea"/>
                <a:cs typeface="+mn-cs"/>
              </a:rPr>
              <a:t>work at keeping things good, with support where needed. </a:t>
            </a:r>
            <a:endParaRPr lang="en-GB" sz="1200" i="1" kern="1200" dirty="0">
              <a:solidFill>
                <a:schemeClr val="tx1"/>
              </a:solidFill>
              <a:effectLst/>
              <a:latin typeface="+mn-lt"/>
              <a:ea typeface="+mn-ea"/>
              <a:cs typeface="+mn-cs"/>
            </a:endParaRPr>
          </a:p>
          <a:p>
            <a:r>
              <a:rPr lang="en-GB" dirty="0">
                <a:solidFill>
                  <a:schemeClr val="accent2">
                    <a:lumMod val="75000"/>
                  </a:schemeClr>
                </a:solidFill>
              </a:rPr>
              <a:t>If pupils are struggling, there is a support task on p12 of the TG which suggests that you get pupils to at least list some key attributes of healthy relationships: friendship, good teamwork, dealing with conflict constructively, </a:t>
            </a:r>
            <a:r>
              <a:rPr lang="en-GB" sz="1200" b="0" kern="1200" dirty="0">
                <a:solidFill>
                  <a:schemeClr val="tx1"/>
                </a:solidFill>
                <a:effectLst/>
                <a:latin typeface="+mn-lt"/>
                <a:ea typeface="+mn-ea"/>
                <a:cs typeface="+mn-cs"/>
              </a:rPr>
              <a:t>supportiveness, trust, honesty, realistic expectations, having good support around you.</a:t>
            </a:r>
            <a:endParaRPr lang="en-GB" b="0" dirty="0">
              <a:solidFill>
                <a:schemeClr val="accent2">
                  <a:lumMod val="75000"/>
                </a:schemeClr>
              </a:solidFill>
            </a:endParaRPr>
          </a:p>
        </p:txBody>
      </p:sp>
      <p:sp>
        <p:nvSpPr>
          <p:cNvPr id="4" name="Slide Number Placeholder 3"/>
          <p:cNvSpPr>
            <a:spLocks noGrp="1"/>
          </p:cNvSpPr>
          <p:nvPr>
            <p:ph type="sldNum" sz="quarter" idx="5"/>
          </p:nvPr>
        </p:nvSpPr>
        <p:spPr/>
        <p:txBody>
          <a:bodyPr/>
          <a:lstStyle/>
          <a:p>
            <a:fld id="{CE4E5092-8265-4006-A364-23F104E02F61}" type="slidenum">
              <a:rPr lang="en-GB" smtClean="0"/>
              <a:t>12</a:t>
            </a:fld>
            <a:endParaRPr lang="en-GB" dirty="0"/>
          </a:p>
        </p:txBody>
      </p:sp>
    </p:spTree>
    <p:extLst>
      <p:ext uri="{BB962C8B-B14F-4D97-AF65-F5344CB8AC3E}">
        <p14:creationId xmlns:p14="http://schemas.microsoft.com/office/powerpoint/2010/main" val="14843245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i="0" kern="1200" dirty="0">
                <a:solidFill>
                  <a:schemeClr val="tx1"/>
                </a:solidFill>
                <a:effectLst/>
                <a:latin typeface="+mn-lt"/>
                <a:ea typeface="+mn-ea"/>
                <a:cs typeface="+mn-cs"/>
              </a:rPr>
              <a:t>Ask the whole class to consider once again about the </a:t>
            </a:r>
            <a:r>
              <a:rPr lang="en-GB" sz="1200" i="0" dirty="0"/>
              <a:t>extent to which they agree that ‘If a relationship is good, it shouldn’t be hard work.’ Try to draw out the difference between relationships being ‘hard work’ and the need to ‘work hard’ to ensure that relationships remain positive and strong. You may wish to use the ‘gym analogy’ from the video to emphasise that, like keeping fit, keeping a relationship healthy requires effort.</a:t>
            </a:r>
          </a:p>
          <a:p>
            <a:endParaRPr lang="en-GB" dirty="0"/>
          </a:p>
        </p:txBody>
      </p:sp>
      <p:sp>
        <p:nvSpPr>
          <p:cNvPr id="4" name="Slide Number Placeholder 3"/>
          <p:cNvSpPr>
            <a:spLocks noGrp="1"/>
          </p:cNvSpPr>
          <p:nvPr>
            <p:ph type="sldNum" sz="quarter" idx="5"/>
          </p:nvPr>
        </p:nvSpPr>
        <p:spPr/>
        <p:txBody>
          <a:bodyPr/>
          <a:lstStyle/>
          <a:p>
            <a:fld id="{CE4E5092-8265-4006-A364-23F104E02F61}" type="slidenum">
              <a:rPr lang="en-GB" smtClean="0"/>
              <a:t>13</a:t>
            </a:fld>
            <a:endParaRPr lang="en-GB" dirty="0"/>
          </a:p>
        </p:txBody>
      </p:sp>
    </p:spTree>
    <p:extLst>
      <p:ext uri="{BB962C8B-B14F-4D97-AF65-F5344CB8AC3E}">
        <p14:creationId xmlns:p14="http://schemas.microsoft.com/office/powerpoint/2010/main" val="22460926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kern="1200" dirty="0">
                <a:solidFill>
                  <a:schemeClr val="tx1"/>
                </a:solidFill>
                <a:effectLst/>
                <a:latin typeface="+mn-lt"/>
                <a:ea typeface="+mn-ea"/>
                <a:cs typeface="+mn-cs"/>
              </a:rPr>
              <a:t>HOMEWORK TASK: </a:t>
            </a:r>
            <a:r>
              <a:rPr lang="en-GB" sz="1200" i="0" kern="1200" dirty="0">
                <a:solidFill>
                  <a:schemeClr val="tx1"/>
                </a:solidFill>
                <a:effectLst/>
                <a:latin typeface="+mn-lt"/>
                <a:ea typeface="+mn-ea"/>
                <a:cs typeface="+mn-cs"/>
              </a:rPr>
              <a:t>To finish, ask pupils to create a poster aimed at their year group setting out the key attributes of a healthy relationship. This can include the attributes discussed in the lesson but encourage pupils to think of </a:t>
            </a:r>
            <a:r>
              <a:rPr lang="en-GB" sz="1200" kern="1200" dirty="0">
                <a:solidFill>
                  <a:schemeClr val="tx1"/>
                </a:solidFill>
                <a:effectLst/>
                <a:latin typeface="+mn-lt"/>
                <a:ea typeface="+mn-ea"/>
                <a:cs typeface="+mn-cs"/>
              </a:rPr>
              <a:t>and include </a:t>
            </a:r>
            <a:r>
              <a:rPr lang="en-GB" sz="1200" i="0" kern="1200" dirty="0">
                <a:solidFill>
                  <a:schemeClr val="tx1"/>
                </a:solidFill>
                <a:effectLst/>
                <a:latin typeface="+mn-lt"/>
                <a:ea typeface="+mn-ea"/>
                <a:cs typeface="+mn-cs"/>
              </a:rPr>
              <a:t>additional attributes that they think are important. They should bring this to their next PSHE lesson.</a:t>
            </a:r>
            <a:endParaRPr lang="en-GB" sz="1200" i="1"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4E5092-8265-4006-A364-23F104E02F6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7469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i="0" kern="1200" dirty="0">
                <a:solidFill>
                  <a:schemeClr val="tx1"/>
                </a:solidFill>
                <a:effectLst/>
                <a:latin typeface="+mn-lt"/>
                <a:ea typeface="+mn-ea"/>
                <a:cs typeface="+mn-cs"/>
              </a:rPr>
              <a:t>This lesson builds on Lesson 1 which looked at recognising an unhealthy relationship. Here the focus is on recognising a healthy relationship: what are the key attributes of such relationships and what are the skills and strategies needed to build healthy lasting relationships?</a:t>
            </a:r>
            <a:endParaRPr lang="en-GB" sz="1200" i="1" kern="1200" dirty="0">
              <a:solidFill>
                <a:schemeClr val="tx1"/>
              </a:solidFill>
              <a:effectLst/>
              <a:latin typeface="+mn-lt"/>
              <a:ea typeface="+mn-ea"/>
              <a:cs typeface="+mn-cs"/>
            </a:endParaRPr>
          </a:p>
          <a:p>
            <a:r>
              <a:rPr lang="en-GB" sz="1200" i="0" kern="1200" dirty="0">
                <a:solidFill>
                  <a:schemeClr val="tx1"/>
                </a:solidFill>
                <a:effectLst/>
                <a:latin typeface="+mn-lt"/>
                <a:ea typeface="+mn-ea"/>
                <a:cs typeface="+mn-cs"/>
              </a:rPr>
              <a:t> </a:t>
            </a:r>
            <a:endParaRPr lang="en-GB" sz="1200" i="1" kern="1200" dirty="0">
              <a:solidFill>
                <a:schemeClr val="tx1"/>
              </a:solidFill>
              <a:effectLst/>
              <a:latin typeface="+mn-lt"/>
              <a:ea typeface="+mn-ea"/>
              <a:cs typeface="+mn-cs"/>
            </a:endParaRPr>
          </a:p>
          <a:p>
            <a:pPr lvl="0"/>
            <a:r>
              <a:rPr lang="en-GB" sz="1200" b="1" i="0" kern="1200" dirty="0">
                <a:solidFill>
                  <a:schemeClr val="tx1"/>
                </a:solidFill>
                <a:effectLst/>
                <a:latin typeface="+mn-lt"/>
                <a:ea typeface="+mn-ea"/>
                <a:cs typeface="+mn-cs"/>
              </a:rPr>
              <a:t>RUN THROUGH the learning outcomes on the slide.</a:t>
            </a:r>
            <a:endParaRPr lang="en-GB"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E4E5092-8265-4006-A364-23F104E02F61}" type="slidenum">
              <a:rPr lang="en-GB" smtClean="0"/>
              <a:t>2</a:t>
            </a:fld>
            <a:endParaRPr lang="en-GB" dirty="0"/>
          </a:p>
        </p:txBody>
      </p:sp>
    </p:spTree>
    <p:extLst>
      <p:ext uri="{BB962C8B-B14F-4D97-AF65-F5344CB8AC3E}">
        <p14:creationId xmlns:p14="http://schemas.microsoft.com/office/powerpoint/2010/main" val="497617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i="0" kern="1200" dirty="0">
                <a:solidFill>
                  <a:schemeClr val="tx1"/>
                </a:solidFill>
                <a:effectLst/>
                <a:latin typeface="+mn-lt"/>
                <a:ea typeface="+mn-ea"/>
                <a:cs typeface="+mn-cs"/>
              </a:rPr>
              <a:t>Ask the whole class to think about the </a:t>
            </a:r>
            <a:r>
              <a:rPr lang="en-GB" sz="1200" i="0" dirty="0"/>
              <a:t>extent to which they agree that ‘If a relationship is good, it shouldn’t be hard work’. The focus of this lesson is on </a:t>
            </a:r>
            <a:r>
              <a:rPr lang="en-GB" sz="1200" kern="1200" dirty="0">
                <a:solidFill>
                  <a:schemeClr val="tx1"/>
                </a:solidFill>
                <a:effectLst/>
                <a:latin typeface="+mn-lt"/>
                <a:ea typeface="+mn-ea"/>
                <a:cs typeface="+mn-cs"/>
              </a:rPr>
              <a:t>be normalising that relationships take effort to keep them vibrant. </a:t>
            </a:r>
            <a:endParaRPr lang="en-GB" sz="1200" i="0" dirty="0"/>
          </a:p>
          <a:p>
            <a:endParaRPr lang="en-GB" dirty="0"/>
          </a:p>
        </p:txBody>
      </p:sp>
      <p:sp>
        <p:nvSpPr>
          <p:cNvPr id="4" name="Slide Number Placeholder 3"/>
          <p:cNvSpPr>
            <a:spLocks noGrp="1"/>
          </p:cNvSpPr>
          <p:nvPr>
            <p:ph type="sldNum" sz="quarter" idx="5"/>
          </p:nvPr>
        </p:nvSpPr>
        <p:spPr/>
        <p:txBody>
          <a:bodyPr/>
          <a:lstStyle/>
          <a:p>
            <a:fld id="{CE4E5092-8265-4006-A364-23F104E02F61}" type="slidenum">
              <a:rPr lang="en-GB" smtClean="0"/>
              <a:t>3</a:t>
            </a:fld>
            <a:endParaRPr lang="en-GB" dirty="0"/>
          </a:p>
        </p:txBody>
      </p:sp>
    </p:spTree>
    <p:extLst>
      <p:ext uri="{BB962C8B-B14F-4D97-AF65-F5344CB8AC3E}">
        <p14:creationId xmlns:p14="http://schemas.microsoft.com/office/powerpoint/2010/main" val="3449975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introduces pupils to the Jess and Ethan scenario. This baseline activity tests what pupils of all abilities recognise as healthy relationship traits. Stress that this couple are not looking for a serious relationship. The emphasis here is on recognising whether a relationship has the necessary foundations to be healthy long term. </a:t>
            </a:r>
          </a:p>
          <a:p>
            <a:r>
              <a:rPr lang="en-GB" dirty="0">
                <a:solidFill>
                  <a:schemeClr val="accent2">
                    <a:lumMod val="75000"/>
                  </a:schemeClr>
                </a:solidFill>
              </a:rPr>
              <a:t>ASK: W</a:t>
            </a:r>
            <a:r>
              <a:rPr lang="en-GB" sz="1200" dirty="0">
                <a:solidFill>
                  <a:schemeClr val="accent2">
                    <a:lumMod val="75000"/>
                  </a:schemeClr>
                </a:solidFill>
              </a:rPr>
              <a:t>hat is it about their relationship that makes it healthy? Pupils should mention things like:</a:t>
            </a:r>
          </a:p>
          <a:p>
            <a:r>
              <a:rPr lang="en-GB" sz="1200" i="0" kern="1200" dirty="0">
                <a:solidFill>
                  <a:schemeClr val="tx1"/>
                </a:solidFill>
                <a:effectLst/>
                <a:latin typeface="+mn-lt"/>
                <a:ea typeface="+mn-ea"/>
                <a:cs typeface="+mn-cs"/>
              </a:rPr>
              <a:t>They like each other/ have fun together/have lots in common/ are equals/ respect and see the best in each other</a:t>
            </a:r>
            <a:endParaRPr lang="en-GB" sz="1200" i="1" kern="1200" dirty="0">
              <a:solidFill>
                <a:schemeClr val="tx1"/>
              </a:solidFill>
              <a:effectLst/>
              <a:latin typeface="+mn-lt"/>
              <a:ea typeface="+mn-ea"/>
              <a:cs typeface="+mn-cs"/>
            </a:endParaRPr>
          </a:p>
          <a:p>
            <a:r>
              <a:rPr lang="en-GB" sz="1200" i="0" kern="1200" dirty="0">
                <a:solidFill>
                  <a:schemeClr val="tx1"/>
                </a:solidFill>
                <a:effectLst/>
                <a:latin typeface="+mn-lt"/>
                <a:ea typeface="+mn-ea"/>
                <a:cs typeface="+mn-cs"/>
              </a:rPr>
              <a:t>They don’t expect to spend all their time together or the relationship to be perfect</a:t>
            </a:r>
            <a:endParaRPr lang="en-GB" sz="1200" i="1" kern="1200" dirty="0">
              <a:solidFill>
                <a:schemeClr val="tx1"/>
              </a:solidFill>
              <a:effectLst/>
              <a:latin typeface="+mn-lt"/>
              <a:ea typeface="+mn-ea"/>
              <a:cs typeface="+mn-cs"/>
            </a:endParaRPr>
          </a:p>
          <a:p>
            <a:r>
              <a:rPr lang="en-GB" sz="1200" i="0" kern="1200" dirty="0">
                <a:solidFill>
                  <a:schemeClr val="tx1"/>
                </a:solidFill>
                <a:effectLst/>
                <a:latin typeface="+mn-lt"/>
                <a:ea typeface="+mn-ea"/>
                <a:cs typeface="+mn-cs"/>
              </a:rPr>
              <a:t>Dealt well with Jess not always attending football</a:t>
            </a:r>
            <a:endParaRPr lang="en-GB" sz="1200" i="1" kern="1200" dirty="0">
              <a:solidFill>
                <a:schemeClr val="tx1"/>
              </a:solidFill>
              <a:effectLst/>
              <a:latin typeface="+mn-lt"/>
              <a:ea typeface="+mn-ea"/>
              <a:cs typeface="+mn-cs"/>
            </a:endParaRPr>
          </a:p>
          <a:p>
            <a:r>
              <a:rPr lang="en-GB" sz="1200" i="0" kern="1200" dirty="0">
                <a:solidFill>
                  <a:schemeClr val="tx1"/>
                </a:solidFill>
                <a:effectLst/>
                <a:latin typeface="+mn-lt"/>
                <a:ea typeface="+mn-ea"/>
                <a:cs typeface="+mn-cs"/>
              </a:rPr>
              <a:t>They have a healthy balance between time together and time apart with friends</a:t>
            </a:r>
            <a:endParaRPr lang="en-GB" sz="1200" i="1" kern="1200" dirty="0">
              <a:solidFill>
                <a:schemeClr val="tx1"/>
              </a:solidFill>
              <a:effectLst/>
              <a:latin typeface="+mn-lt"/>
              <a:ea typeface="+mn-ea"/>
              <a:cs typeface="+mn-cs"/>
            </a:endParaRPr>
          </a:p>
          <a:p>
            <a:r>
              <a:rPr lang="en-GB" sz="1200" i="0" kern="1200" dirty="0">
                <a:solidFill>
                  <a:schemeClr val="tx1"/>
                </a:solidFill>
                <a:effectLst/>
                <a:latin typeface="+mn-lt"/>
                <a:ea typeface="+mn-ea"/>
                <a:cs typeface="+mn-cs"/>
              </a:rPr>
              <a:t> </a:t>
            </a:r>
            <a:endParaRPr lang="en-GB" sz="1200" i="1" kern="1200" dirty="0">
              <a:solidFill>
                <a:schemeClr val="tx1"/>
              </a:solidFill>
              <a:effectLst/>
              <a:latin typeface="+mn-lt"/>
              <a:ea typeface="+mn-ea"/>
              <a:cs typeface="+mn-cs"/>
            </a:endParaRPr>
          </a:p>
          <a:p>
            <a:endParaRPr lang="en-GB" dirty="0">
              <a:solidFill>
                <a:schemeClr val="accent2">
                  <a:lumMod val="75000"/>
                </a:schemeClr>
              </a:solidFill>
            </a:endParaRPr>
          </a:p>
        </p:txBody>
      </p:sp>
      <p:sp>
        <p:nvSpPr>
          <p:cNvPr id="4" name="Slide Number Placeholder 3"/>
          <p:cNvSpPr>
            <a:spLocks noGrp="1"/>
          </p:cNvSpPr>
          <p:nvPr>
            <p:ph type="sldNum" sz="quarter" idx="5"/>
          </p:nvPr>
        </p:nvSpPr>
        <p:spPr/>
        <p:txBody>
          <a:bodyPr/>
          <a:lstStyle/>
          <a:p>
            <a:fld id="{CE4E5092-8265-4006-A364-23F104E02F61}" type="slidenum">
              <a:rPr lang="en-GB" smtClean="0"/>
              <a:t>4</a:t>
            </a:fld>
            <a:endParaRPr lang="en-GB" dirty="0"/>
          </a:p>
        </p:txBody>
      </p:sp>
    </p:spTree>
    <p:extLst>
      <p:ext uri="{BB962C8B-B14F-4D97-AF65-F5344CB8AC3E}">
        <p14:creationId xmlns:p14="http://schemas.microsoft.com/office/powerpoint/2010/main" val="756457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Lesson 1 introduced this video on the key components of healthy, lasting relationships drawn from the Shackleton Relationships project findings. To consolidate learning pupils will watch the video again (1 minute 13 seconds)-  press control, click on the ‘Working Out Relationships’ link to play video. In lesson 1 pupils were asked to note key characteristics of a healthy relationship. Here, they apply and feedback the characteristics identified to a fictious healthy relationship scenario.  </a:t>
            </a:r>
          </a:p>
        </p:txBody>
      </p:sp>
      <p:sp>
        <p:nvSpPr>
          <p:cNvPr id="4" name="Slide Number Placeholder 3"/>
          <p:cNvSpPr>
            <a:spLocks noGrp="1"/>
          </p:cNvSpPr>
          <p:nvPr>
            <p:ph type="sldNum" sz="quarter" idx="5"/>
          </p:nvPr>
        </p:nvSpPr>
        <p:spPr/>
        <p:txBody>
          <a:bodyPr/>
          <a:lstStyle/>
          <a:p>
            <a:fld id="{CE4E5092-8265-4006-A364-23F104E02F61}" type="slidenum">
              <a:rPr lang="en-GB" smtClean="0"/>
              <a:t>5</a:t>
            </a:fld>
            <a:endParaRPr lang="en-GB" dirty="0"/>
          </a:p>
        </p:txBody>
      </p:sp>
    </p:spTree>
    <p:extLst>
      <p:ext uri="{BB962C8B-B14F-4D97-AF65-F5344CB8AC3E}">
        <p14:creationId xmlns:p14="http://schemas.microsoft.com/office/powerpoint/2010/main" val="2287514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solidFill>
                  <a:schemeClr val="accent2">
                    <a:lumMod val="75000"/>
                  </a:schemeClr>
                </a:solidFill>
              </a:rPr>
              <a:t>GIVE THE PUPILS 5 MINUTES ON THEIR TABLES TO CONSIDER: </a:t>
            </a:r>
            <a:r>
              <a:rPr lang="en-GB" dirty="0">
                <a:solidFill>
                  <a:srgbClr val="FF0000"/>
                </a:solidFill>
              </a:rPr>
              <a:t>Which of the ten attributes of healthy relationships do Jess and Ethan’s relationship display now? Which apply to longer term relationships?</a:t>
            </a:r>
          </a:p>
          <a:p>
            <a:r>
              <a:rPr lang="en-GB" dirty="0">
                <a:solidFill>
                  <a:schemeClr val="accent2">
                    <a:lumMod val="75000"/>
                  </a:schemeClr>
                </a:solidFill>
              </a:rPr>
              <a:t>ANSWER: </a:t>
            </a:r>
            <a:r>
              <a:rPr lang="en-GB" dirty="0">
                <a:solidFill>
                  <a:srgbClr val="FF0000"/>
                </a:solidFill>
              </a:rPr>
              <a:t>The relationship is in its early days and the couple are young but they seem to have the basis of a good relationship. They display: 1, 2, 4, 5, 6, 7 and 10. They have dealt well with the potential issue over Jess watching Ethan play football but have not had any major challenges. 3, 8 and 9 are more for the future.  </a:t>
            </a:r>
          </a:p>
        </p:txBody>
      </p:sp>
      <p:sp>
        <p:nvSpPr>
          <p:cNvPr id="4" name="Slide Number Placeholder 3"/>
          <p:cNvSpPr>
            <a:spLocks noGrp="1"/>
          </p:cNvSpPr>
          <p:nvPr>
            <p:ph type="sldNum" sz="quarter" idx="5"/>
          </p:nvPr>
        </p:nvSpPr>
        <p:spPr/>
        <p:txBody>
          <a:bodyPr/>
          <a:lstStyle/>
          <a:p>
            <a:fld id="{CE4E5092-8265-4006-A364-23F104E02F61}" type="slidenum">
              <a:rPr lang="en-GB" smtClean="0"/>
              <a:t>6</a:t>
            </a:fld>
            <a:endParaRPr lang="en-GB" dirty="0"/>
          </a:p>
        </p:txBody>
      </p:sp>
    </p:spTree>
    <p:extLst>
      <p:ext uri="{BB962C8B-B14F-4D97-AF65-F5344CB8AC3E}">
        <p14:creationId xmlns:p14="http://schemas.microsoft.com/office/powerpoint/2010/main" val="1115291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Activity gets pupils to practise a strategy for effective communication. By practising a ‘harsh’ and a ‘soft start–up to a potentially difficult conversation, pupils will learn how the choice of words at the beginning of the conversation may determine what follows. By clicking through in slideshow mode responses to each start-up are suggested.	</a:t>
            </a:r>
          </a:p>
          <a:p>
            <a:r>
              <a:rPr lang="en-GB" dirty="0">
                <a:solidFill>
                  <a:schemeClr val="tx1"/>
                </a:solidFill>
              </a:rPr>
              <a:t>As an extension exercise, </a:t>
            </a:r>
            <a:r>
              <a:rPr lang="en-GB" sz="1200" b="0" i="0" kern="1200" dirty="0">
                <a:solidFill>
                  <a:schemeClr val="tx1"/>
                </a:solidFill>
                <a:effectLst/>
                <a:latin typeface="+mn-lt"/>
                <a:ea typeface="+mn-ea"/>
                <a:cs typeface="+mn-cs"/>
              </a:rPr>
              <a:t>pupils could be asked to repeat the exercise but with a ‘harsh’ and a ‘soft’ start up from Jess, e.g. </a:t>
            </a:r>
            <a:endParaRPr lang="en-GB" sz="1200" b="0" i="1" kern="1200" dirty="0">
              <a:solidFill>
                <a:schemeClr val="tx1"/>
              </a:solidFill>
              <a:effectLst/>
              <a:latin typeface="+mn-lt"/>
              <a:ea typeface="+mn-ea"/>
              <a:cs typeface="+mn-cs"/>
            </a:endParaRPr>
          </a:p>
          <a:p>
            <a:r>
              <a:rPr lang="en-GB" sz="1200" b="1" i="0" kern="1200" dirty="0">
                <a:solidFill>
                  <a:schemeClr val="tx1"/>
                </a:solidFill>
                <a:effectLst/>
                <a:latin typeface="+mn-lt"/>
                <a:ea typeface="+mn-ea"/>
                <a:cs typeface="+mn-cs"/>
              </a:rPr>
              <a:t>Harsh: “Urgh, I’m really stuck on how to do this maths homework. Not that you’d care, all you ever think about is football.”</a:t>
            </a:r>
            <a:endParaRPr lang="en-GB" sz="1200" i="1" kern="1200" dirty="0">
              <a:solidFill>
                <a:schemeClr val="tx1"/>
              </a:solidFill>
              <a:effectLst/>
              <a:latin typeface="+mn-lt"/>
              <a:ea typeface="+mn-ea"/>
              <a:cs typeface="+mn-cs"/>
            </a:endParaRPr>
          </a:p>
          <a:p>
            <a:r>
              <a:rPr lang="en-GB" sz="1200" b="1" i="0" kern="1200" dirty="0">
                <a:solidFill>
                  <a:schemeClr val="tx1"/>
                </a:solidFill>
                <a:effectLst/>
                <a:latin typeface="+mn-lt"/>
                <a:ea typeface="+mn-ea"/>
                <a:cs typeface="+mn-cs"/>
              </a:rPr>
              <a:t>Soft: “Urgh, I’m really stuck on how to do this maths homework. After football practice, please would you explain it to me? You seemed to get in class better than I did.”</a:t>
            </a:r>
          </a:p>
          <a:p>
            <a:r>
              <a:rPr lang="en-GB" sz="1200" i="0" kern="1200" dirty="0">
                <a:solidFill>
                  <a:schemeClr val="tx1"/>
                </a:solidFill>
                <a:effectLst/>
                <a:latin typeface="+mn-lt"/>
                <a:ea typeface="+mn-ea"/>
                <a:cs typeface="+mn-cs"/>
              </a:rPr>
              <a:t>Suggested responses are in the TGs at page 9-10.</a:t>
            </a:r>
          </a:p>
          <a:p>
            <a:endParaRPr lang="en-GB" b="0" dirty="0">
              <a:solidFill>
                <a:schemeClr val="tx1"/>
              </a:solidFill>
            </a:endParaRPr>
          </a:p>
        </p:txBody>
      </p:sp>
      <p:sp>
        <p:nvSpPr>
          <p:cNvPr id="4" name="Slide Number Placeholder 3"/>
          <p:cNvSpPr>
            <a:spLocks noGrp="1"/>
          </p:cNvSpPr>
          <p:nvPr>
            <p:ph type="sldNum" sz="quarter" idx="5"/>
          </p:nvPr>
        </p:nvSpPr>
        <p:spPr/>
        <p:txBody>
          <a:bodyPr/>
          <a:lstStyle/>
          <a:p>
            <a:fld id="{CE4E5092-8265-4006-A364-23F104E02F61}" type="slidenum">
              <a:rPr lang="en-GB" smtClean="0"/>
              <a:t>7</a:t>
            </a:fld>
            <a:endParaRPr lang="en-GB" dirty="0"/>
          </a:p>
        </p:txBody>
      </p:sp>
    </p:spTree>
    <p:extLst>
      <p:ext uri="{BB962C8B-B14F-4D97-AF65-F5344CB8AC3E}">
        <p14:creationId xmlns:p14="http://schemas.microsoft.com/office/powerpoint/2010/main" val="3814615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Activity 5 asks the pupils to consider the influence that the media and social media has on the way that relationships are portrayed and therefore young people’s expectations around relationships. Using the three bullet points on the slide to guide discussion give the pupils 5 minutes to consider these issues. </a:t>
            </a:r>
          </a:p>
        </p:txBody>
      </p:sp>
      <p:sp>
        <p:nvSpPr>
          <p:cNvPr id="4" name="Slide Number Placeholder 3"/>
          <p:cNvSpPr>
            <a:spLocks noGrp="1"/>
          </p:cNvSpPr>
          <p:nvPr>
            <p:ph type="sldNum" sz="quarter" idx="5"/>
          </p:nvPr>
        </p:nvSpPr>
        <p:spPr/>
        <p:txBody>
          <a:bodyPr/>
          <a:lstStyle/>
          <a:p>
            <a:fld id="{CE4E5092-8265-4006-A364-23F104E02F61}" type="slidenum">
              <a:rPr lang="en-GB" smtClean="0"/>
              <a:t>8</a:t>
            </a:fld>
            <a:endParaRPr lang="en-GB" dirty="0"/>
          </a:p>
        </p:txBody>
      </p:sp>
    </p:spTree>
    <p:extLst>
      <p:ext uri="{BB962C8B-B14F-4D97-AF65-F5344CB8AC3E}">
        <p14:creationId xmlns:p14="http://schemas.microsoft.com/office/powerpoint/2010/main" val="15663710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consolidate knowledge and reflect on learning conclude with two ‘quick fire’ exercises that the whole class answer the first on the signs of healthy relationships to ensure that pupils can identify key signs of healthy and unhealthy relationships (SLIDE10) and the second on building lasting relationships so that pupils can identify clearly the skills and strategies needed to build lasting, vibrant relationships. (SLIDE 11).</a:t>
            </a:r>
          </a:p>
        </p:txBody>
      </p:sp>
      <p:sp>
        <p:nvSpPr>
          <p:cNvPr id="4" name="Slide Number Placeholder 3"/>
          <p:cNvSpPr>
            <a:spLocks noGrp="1"/>
          </p:cNvSpPr>
          <p:nvPr>
            <p:ph type="sldNum" sz="quarter" idx="5"/>
          </p:nvPr>
        </p:nvSpPr>
        <p:spPr/>
        <p:txBody>
          <a:bodyPr/>
          <a:lstStyle/>
          <a:p>
            <a:fld id="{CE4E5092-8265-4006-A364-23F104E02F61}" type="slidenum">
              <a:rPr lang="en-GB" smtClean="0"/>
              <a:t>9</a:t>
            </a:fld>
            <a:endParaRPr lang="en-GB" dirty="0"/>
          </a:p>
        </p:txBody>
      </p:sp>
    </p:spTree>
    <p:extLst>
      <p:ext uri="{BB962C8B-B14F-4D97-AF65-F5344CB8AC3E}">
        <p14:creationId xmlns:p14="http://schemas.microsoft.com/office/powerpoint/2010/main" val="3710817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28672B67-855F-4019-8DF2-051AA4914584}" type="datetimeFigureOut">
              <a:rPr lang="en-GB" smtClean="0"/>
              <a:t>20/05/2020</a:t>
            </a:fld>
            <a:endParaRPr lang="en-GB"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GB"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E92AB6BF-0C71-499E-884B-BF11537C049A}" type="slidenum">
              <a:rPr lang="en-GB" smtClean="0"/>
              <a:t>‹#›</a:t>
            </a:fld>
            <a:endParaRPr lang="en-GB" dirty="0"/>
          </a:p>
        </p:txBody>
      </p:sp>
    </p:spTree>
    <p:extLst>
      <p:ext uri="{BB962C8B-B14F-4D97-AF65-F5344CB8AC3E}">
        <p14:creationId xmlns:p14="http://schemas.microsoft.com/office/powerpoint/2010/main" val="3815387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672B67-855F-4019-8DF2-051AA4914584}" type="datetimeFigureOut">
              <a:rPr lang="en-GB" smtClean="0"/>
              <a:t>20/05/2020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92AB6BF-0C71-499E-884B-BF11537C049A}" type="slidenum">
              <a:rPr lang="en-GB" smtClean="0"/>
              <a:t>‹#›</a:t>
            </a:fld>
            <a:endParaRPr lang="en-GB" dirty="0"/>
          </a:p>
        </p:txBody>
      </p:sp>
    </p:spTree>
    <p:extLst>
      <p:ext uri="{BB962C8B-B14F-4D97-AF65-F5344CB8AC3E}">
        <p14:creationId xmlns:p14="http://schemas.microsoft.com/office/powerpoint/2010/main" val="1408740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28672B67-855F-4019-8DF2-051AA4914584}" type="datetimeFigureOut">
              <a:rPr lang="en-GB" smtClean="0"/>
              <a:t>20/05/2020</a:t>
            </a:fld>
            <a:endParaRPr lang="en-GB" dirty="0"/>
          </a:p>
        </p:txBody>
      </p:sp>
      <p:sp>
        <p:nvSpPr>
          <p:cNvPr id="5" name="Footer Placeholder 4"/>
          <p:cNvSpPr>
            <a:spLocks noGrp="1"/>
          </p:cNvSpPr>
          <p:nvPr>
            <p:ph type="ftr" sz="quarter" idx="11"/>
          </p:nvPr>
        </p:nvSpPr>
        <p:spPr>
          <a:xfrm>
            <a:off x="774923" y="5951811"/>
            <a:ext cx="7896279" cy="365125"/>
          </a:xfrm>
        </p:spPr>
        <p:txBody>
          <a:bodyPr/>
          <a:lstStyle/>
          <a:p>
            <a:endParaRPr lang="en-GB"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E92AB6BF-0C71-499E-884B-BF11537C049A}" type="slidenum">
              <a:rPr lang="en-GB" smtClean="0"/>
              <a:t>‹#›</a:t>
            </a:fld>
            <a:endParaRPr lang="en-GB" dirty="0"/>
          </a:p>
        </p:txBody>
      </p:sp>
    </p:spTree>
    <p:extLst>
      <p:ext uri="{BB962C8B-B14F-4D97-AF65-F5344CB8AC3E}">
        <p14:creationId xmlns:p14="http://schemas.microsoft.com/office/powerpoint/2010/main" val="3979896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672B67-855F-4019-8DF2-051AA4914584}" type="datetimeFigureOut">
              <a:rPr lang="en-GB" smtClean="0"/>
              <a:t>20/05/2020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a:xfrm>
            <a:off x="10558300" y="5956137"/>
            <a:ext cx="1052508" cy="365125"/>
          </a:xfrm>
        </p:spPr>
        <p:txBody>
          <a:bodyPr/>
          <a:lstStyle/>
          <a:p>
            <a:fld id="{E92AB6BF-0C71-499E-884B-BF11537C049A}" type="slidenum">
              <a:rPr lang="en-GB" smtClean="0"/>
              <a:t>‹#›</a:t>
            </a:fld>
            <a:endParaRPr lang="en-GB" dirty="0"/>
          </a:p>
        </p:txBody>
      </p:sp>
    </p:spTree>
    <p:extLst>
      <p:ext uri="{BB962C8B-B14F-4D97-AF65-F5344CB8AC3E}">
        <p14:creationId xmlns:p14="http://schemas.microsoft.com/office/powerpoint/2010/main" val="2836638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28672B67-855F-4019-8DF2-051AA4914584}" type="datetimeFigureOut">
              <a:rPr lang="en-GB" smtClean="0"/>
              <a:t>20/05/2020</a:t>
            </a:fld>
            <a:endParaRPr lang="en-GB"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E92AB6BF-0C71-499E-884B-BF11537C049A}" type="slidenum">
              <a:rPr lang="en-GB" smtClean="0"/>
              <a:t>‹#›</a:t>
            </a:fld>
            <a:endParaRPr lang="en-GB" dirty="0"/>
          </a:p>
        </p:txBody>
      </p:sp>
    </p:spTree>
    <p:extLst>
      <p:ext uri="{BB962C8B-B14F-4D97-AF65-F5344CB8AC3E}">
        <p14:creationId xmlns:p14="http://schemas.microsoft.com/office/powerpoint/2010/main" val="1715644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8672B67-855F-4019-8DF2-051AA4914584}" type="datetimeFigureOut">
              <a:rPr lang="en-GB" smtClean="0"/>
              <a:t>20/05/2020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92AB6BF-0C71-499E-884B-BF11537C049A}" type="slidenum">
              <a:rPr lang="en-GB" smtClean="0"/>
              <a:t>‹#›</a:t>
            </a:fld>
            <a:endParaRPr lang="en-GB" dirty="0"/>
          </a:p>
        </p:txBody>
      </p:sp>
    </p:spTree>
    <p:extLst>
      <p:ext uri="{BB962C8B-B14F-4D97-AF65-F5344CB8AC3E}">
        <p14:creationId xmlns:p14="http://schemas.microsoft.com/office/powerpoint/2010/main" val="2511301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8672B67-855F-4019-8DF2-051AA4914584}" type="datetimeFigureOut">
              <a:rPr lang="en-GB" smtClean="0"/>
              <a:t>20/05/2020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E92AB6BF-0C71-499E-884B-BF11537C049A}" type="slidenum">
              <a:rPr lang="en-GB" smtClean="0"/>
              <a:t>‹#›</a:t>
            </a:fld>
            <a:endParaRPr lang="en-GB" dirty="0"/>
          </a:p>
        </p:txBody>
      </p:sp>
    </p:spTree>
    <p:extLst>
      <p:ext uri="{BB962C8B-B14F-4D97-AF65-F5344CB8AC3E}">
        <p14:creationId xmlns:p14="http://schemas.microsoft.com/office/powerpoint/2010/main" val="1992008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28672B67-855F-4019-8DF2-051AA4914584}" type="datetimeFigureOut">
              <a:rPr lang="en-GB" smtClean="0"/>
              <a:t>20/05/2020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E92AB6BF-0C71-499E-884B-BF11537C049A}" type="slidenum">
              <a:rPr lang="en-GB" smtClean="0"/>
              <a:t>‹#›</a:t>
            </a:fld>
            <a:endParaRPr lang="en-GB" dirty="0"/>
          </a:p>
        </p:txBody>
      </p:sp>
    </p:spTree>
    <p:extLst>
      <p:ext uri="{BB962C8B-B14F-4D97-AF65-F5344CB8AC3E}">
        <p14:creationId xmlns:p14="http://schemas.microsoft.com/office/powerpoint/2010/main" val="3520402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672B67-855F-4019-8DF2-051AA4914584}" type="datetimeFigureOut">
              <a:rPr lang="en-GB" smtClean="0"/>
              <a:t>20/05/2020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E92AB6BF-0C71-499E-884B-BF11537C049A}" type="slidenum">
              <a:rPr lang="en-GB" smtClean="0"/>
              <a:t>‹#›</a:t>
            </a:fld>
            <a:endParaRPr lang="en-GB" dirty="0"/>
          </a:p>
        </p:txBody>
      </p:sp>
    </p:spTree>
    <p:extLst>
      <p:ext uri="{BB962C8B-B14F-4D97-AF65-F5344CB8AC3E}">
        <p14:creationId xmlns:p14="http://schemas.microsoft.com/office/powerpoint/2010/main" val="2843249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28672B67-855F-4019-8DF2-051AA4914584}" type="datetimeFigureOut">
              <a:rPr lang="en-GB" smtClean="0"/>
              <a:t>20/05/2020</a:t>
            </a:fld>
            <a:endParaRPr lang="en-GB"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GB"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E92AB6BF-0C71-499E-884B-BF11537C049A}" type="slidenum">
              <a:rPr lang="en-GB" smtClean="0"/>
              <a:t>‹#›</a:t>
            </a:fld>
            <a:endParaRPr lang="en-GB" dirty="0"/>
          </a:p>
        </p:txBody>
      </p:sp>
    </p:spTree>
    <p:extLst>
      <p:ext uri="{BB962C8B-B14F-4D97-AF65-F5344CB8AC3E}">
        <p14:creationId xmlns:p14="http://schemas.microsoft.com/office/powerpoint/2010/main" val="4060403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8672B67-855F-4019-8DF2-051AA4914584}" type="datetimeFigureOut">
              <a:rPr lang="en-GB" smtClean="0"/>
              <a:t>20/05/2020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92AB6BF-0C71-499E-884B-BF11537C049A}" type="slidenum">
              <a:rPr lang="en-GB" smtClean="0"/>
              <a:t>‹#›</a:t>
            </a:fld>
            <a:endParaRPr lang="en-GB" dirty="0"/>
          </a:p>
        </p:txBody>
      </p:sp>
    </p:spTree>
    <p:extLst>
      <p:ext uri="{BB962C8B-B14F-4D97-AF65-F5344CB8AC3E}">
        <p14:creationId xmlns:p14="http://schemas.microsoft.com/office/powerpoint/2010/main" val="4204874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28672B67-855F-4019-8DF2-051AA4914584}" type="datetimeFigureOut">
              <a:rPr lang="en-GB" smtClean="0"/>
              <a:t>20/05/2020</a:t>
            </a:fld>
            <a:endParaRPr lang="en-GB"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GB"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E92AB6BF-0C71-499E-884B-BF11537C049A}" type="slidenum">
              <a:rPr lang="en-GB" smtClean="0"/>
              <a:t>‹#›</a:t>
            </a:fld>
            <a:endParaRPr lang="en-GB"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861794096"/>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dMwL6uhRVl0" TargetMode="External"/><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5068" y="2272068"/>
            <a:ext cx="4794849" cy="3262458"/>
          </a:xfrm>
          <a:ln w="38100">
            <a:solidFill>
              <a:schemeClr val="accent2"/>
            </a:solidFill>
          </a:ln>
        </p:spPr>
        <p:txBody>
          <a:bodyPr>
            <a:noAutofit/>
          </a:bodyPr>
          <a:lstStyle/>
          <a:p>
            <a:pPr marL="0" indent="0">
              <a:buNone/>
            </a:pPr>
            <a:r>
              <a:rPr lang="en-GB" sz="2800" b="1" u="sng" dirty="0"/>
              <a:t>Learning Objectives:</a:t>
            </a:r>
            <a:endParaRPr lang="en-GB" sz="2800" i="1" dirty="0"/>
          </a:p>
          <a:p>
            <a:r>
              <a:rPr lang="en-GB" sz="2800" dirty="0"/>
              <a:t>To learn about healthy and unhealthy one-to-one intimate relationships and strategies to build healthy lasting relationships</a:t>
            </a:r>
          </a:p>
          <a:p>
            <a:pPr marL="0" indent="0">
              <a:buNone/>
            </a:pPr>
            <a:endParaRPr lang="en-GB" sz="24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p:blipFill>
        <p:spPr>
          <a:xfrm>
            <a:off x="5523366" y="2272068"/>
            <a:ext cx="6213566" cy="3262458"/>
          </a:xfrm>
          <a:prstGeom prst="rect">
            <a:avLst/>
          </a:prstGeom>
        </p:spPr>
      </p:pic>
      <p:sp>
        <p:nvSpPr>
          <p:cNvPr id="4" name="Title 3">
            <a:extLst>
              <a:ext uri="{FF2B5EF4-FFF2-40B4-BE49-F238E27FC236}">
                <a16:creationId xmlns:a16="http://schemas.microsoft.com/office/drawing/2014/main" id="{6494C5CF-A7FF-447F-8FB6-8A560C73A2CD}"/>
              </a:ext>
            </a:extLst>
          </p:cNvPr>
          <p:cNvSpPr>
            <a:spLocks noGrp="1"/>
          </p:cNvSpPr>
          <p:nvPr>
            <p:ph type="title"/>
          </p:nvPr>
        </p:nvSpPr>
        <p:spPr>
          <a:xfrm>
            <a:off x="442913" y="612843"/>
            <a:ext cx="11294019" cy="1195319"/>
          </a:xfrm>
        </p:spPr>
        <p:txBody>
          <a:bodyPr anchor="ctr">
            <a:normAutofit/>
          </a:bodyPr>
          <a:lstStyle/>
          <a:p>
            <a:r>
              <a:rPr lang="en-GB" sz="3200" b="1" dirty="0"/>
              <a:t>Working out relationships – LESSON 2</a:t>
            </a:r>
            <a:endParaRPr lang="en-GB" sz="3200" dirty="0"/>
          </a:p>
        </p:txBody>
      </p:sp>
      <p:sp>
        <p:nvSpPr>
          <p:cNvPr id="2" name="Rectangle 1">
            <a:extLst>
              <a:ext uri="{FF2B5EF4-FFF2-40B4-BE49-F238E27FC236}">
                <a16:creationId xmlns:a16="http://schemas.microsoft.com/office/drawing/2014/main" id="{A3B2979A-4DF8-4007-8223-3B3B12A3391D}"/>
              </a:ext>
            </a:extLst>
          </p:cNvPr>
          <p:cNvSpPr/>
          <p:nvPr/>
        </p:nvSpPr>
        <p:spPr>
          <a:xfrm>
            <a:off x="5974813" y="3244334"/>
            <a:ext cx="242374" cy="369332"/>
          </a:xfrm>
          <a:prstGeom prst="rect">
            <a:avLst/>
          </a:prstGeom>
        </p:spPr>
        <p:txBody>
          <a:bodyPr wrap="none">
            <a:spAutoFit/>
          </a:bodyPr>
          <a:lstStyle/>
          <a:p>
            <a:r>
              <a:rPr lang="en-GB" dirty="0">
                <a:solidFill>
                  <a:srgbClr val="000000"/>
                </a:solidFill>
                <a:latin typeface="Times New Roman" panose="02020603050405020304" pitchFamily="18" charset="0"/>
              </a:rPr>
              <a:t> </a:t>
            </a:r>
            <a:endParaRPr lang="en-GB" dirty="0"/>
          </a:p>
        </p:txBody>
      </p:sp>
    </p:spTree>
    <p:extLst>
      <p:ext uri="{BB962C8B-B14F-4D97-AF65-F5344CB8AC3E}">
        <p14:creationId xmlns:p14="http://schemas.microsoft.com/office/powerpoint/2010/main" val="4038613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914" y="636757"/>
            <a:ext cx="11306174" cy="1171406"/>
          </a:xfrm>
        </p:spPr>
        <p:txBody>
          <a:bodyPr anchor="ctr">
            <a:noAutofit/>
          </a:bodyPr>
          <a:lstStyle/>
          <a:p>
            <a:r>
              <a:rPr lang="en-GB" sz="3200" b="1" dirty="0"/>
              <a:t>SIGNS OF healthy relationships</a:t>
            </a:r>
          </a:p>
        </p:txBody>
      </p:sp>
      <p:sp>
        <p:nvSpPr>
          <p:cNvPr id="3" name="Rectangle 2">
            <a:extLst>
              <a:ext uri="{FF2B5EF4-FFF2-40B4-BE49-F238E27FC236}">
                <a16:creationId xmlns:a16="http://schemas.microsoft.com/office/drawing/2014/main" id="{EDBFEE98-8B8B-4E8C-9725-EFD8E1D83A13}"/>
              </a:ext>
            </a:extLst>
          </p:cNvPr>
          <p:cNvSpPr/>
          <p:nvPr/>
        </p:nvSpPr>
        <p:spPr>
          <a:xfrm>
            <a:off x="3048000" y="2690336"/>
            <a:ext cx="6096000" cy="1477328"/>
          </a:xfrm>
          <a:prstGeom prst="rect">
            <a:avLst/>
          </a:prstGeom>
        </p:spPr>
        <p:txBody>
          <a:bodyPr>
            <a:spAutoFit/>
          </a:bodyPr>
          <a:lstStyle/>
          <a:p>
            <a:r>
              <a:rPr lang="en-GB" dirty="0">
                <a:solidFill>
                  <a:srgbClr val="FFFFFF"/>
                </a:solidFill>
              </a:rPr>
              <a:t>1. Relationship built mostly on FRIENDSHIP</a:t>
            </a:r>
            <a:br>
              <a:rPr lang="en-GB" dirty="0">
                <a:solidFill>
                  <a:srgbClr val="FFFFFF"/>
                </a:solidFill>
              </a:rPr>
            </a:br>
            <a:r>
              <a:rPr lang="en-GB" dirty="0">
                <a:solidFill>
                  <a:srgbClr val="FFFFFF"/>
                </a:solidFill>
              </a:rPr>
              <a:t>2. BOTH PARTNERS SHOULD EXPECT IT TO BE PERFECT – IF IT’S NOT MOVE ON</a:t>
            </a:r>
            <a:br>
              <a:rPr lang="en-GB" dirty="0">
                <a:solidFill>
                  <a:srgbClr val="FFFFFF"/>
                </a:solidFill>
              </a:rPr>
            </a:br>
            <a:r>
              <a:rPr lang="en-GB" dirty="0">
                <a:solidFill>
                  <a:srgbClr val="FFFFFF"/>
                </a:solidFill>
              </a:rPr>
              <a:t>3. CONFLICT DEALT WITH AT AN EARLY STAGE</a:t>
            </a:r>
            <a:br>
              <a:rPr lang="en-GB" dirty="0">
                <a:solidFill>
                  <a:srgbClr val="FFFFFF"/>
                </a:solidFill>
              </a:rPr>
            </a:br>
            <a:r>
              <a:rPr lang="en-GB" dirty="0">
                <a:solidFill>
                  <a:srgbClr val="FFFFFF"/>
                </a:solidFill>
              </a:rPr>
              <a:t>4. </a:t>
            </a:r>
            <a:endParaRPr lang="en-GB" dirty="0"/>
          </a:p>
        </p:txBody>
      </p:sp>
      <p:pic>
        <p:nvPicPr>
          <p:cNvPr id="4" name="Picture 3">
            <a:extLst>
              <a:ext uri="{FF2B5EF4-FFF2-40B4-BE49-F238E27FC236}">
                <a16:creationId xmlns:a16="http://schemas.microsoft.com/office/drawing/2014/main" id="{6FEBFBBD-6AA0-478B-8437-B11AD6149AFF}"/>
              </a:ext>
            </a:extLst>
          </p:cNvPr>
          <p:cNvPicPr>
            <a:picLocks noChangeAspect="1"/>
          </p:cNvPicPr>
          <p:nvPr/>
        </p:nvPicPr>
        <p:blipFill>
          <a:blip r:embed="rId3"/>
          <a:stretch>
            <a:fillRect/>
          </a:stretch>
        </p:blipFill>
        <p:spPr>
          <a:xfrm>
            <a:off x="5698156" y="2480788"/>
            <a:ext cx="6006163" cy="1896423"/>
          </a:xfrm>
          <a:prstGeom prst="rect">
            <a:avLst/>
          </a:prstGeom>
        </p:spPr>
      </p:pic>
      <p:sp>
        <p:nvSpPr>
          <p:cNvPr id="8" name="Rectangle 7">
            <a:extLst>
              <a:ext uri="{FF2B5EF4-FFF2-40B4-BE49-F238E27FC236}">
                <a16:creationId xmlns:a16="http://schemas.microsoft.com/office/drawing/2014/main" id="{B4930517-B2AC-4390-BE3C-92B3DDF9254C}"/>
              </a:ext>
            </a:extLst>
          </p:cNvPr>
          <p:cNvSpPr/>
          <p:nvPr/>
        </p:nvSpPr>
        <p:spPr>
          <a:xfrm>
            <a:off x="5563402" y="1886552"/>
            <a:ext cx="6140917" cy="1477328"/>
          </a:xfrm>
          <a:prstGeom prst="rect">
            <a:avLst/>
          </a:prstGeom>
        </p:spPr>
        <p:txBody>
          <a:bodyPr wrap="square">
            <a:spAutoFit/>
          </a:bodyPr>
          <a:lstStyle/>
          <a:p>
            <a:r>
              <a:rPr lang="en-GB" dirty="0">
                <a:solidFill>
                  <a:schemeClr val="bg1"/>
                </a:solidFill>
              </a:rPr>
              <a:t>1. 	UNHEALTHY: Attraction is important but friendship is crucial </a:t>
            </a:r>
          </a:p>
          <a:p>
            <a:r>
              <a:rPr lang="en-GB" dirty="0">
                <a:solidFill>
                  <a:schemeClr val="bg1"/>
                </a:solidFill>
              </a:rPr>
              <a:t>2. UNHEALTHY: All relationships go through ups and downs</a:t>
            </a:r>
          </a:p>
          <a:p>
            <a:r>
              <a:rPr lang="en-GB" dirty="0">
                <a:solidFill>
                  <a:schemeClr val="bg1"/>
                </a:solidFill>
              </a:rPr>
              <a:t>3. HEALTHY: Respectfully dealing with issues as they arise keeps relationships on track</a:t>
            </a:r>
          </a:p>
        </p:txBody>
      </p:sp>
      <p:sp>
        <p:nvSpPr>
          <p:cNvPr id="9" name="Rectangle 8">
            <a:extLst>
              <a:ext uri="{FF2B5EF4-FFF2-40B4-BE49-F238E27FC236}">
                <a16:creationId xmlns:a16="http://schemas.microsoft.com/office/drawing/2014/main" id="{9DE816FF-AC90-4790-8395-913ABE30CA25}"/>
              </a:ext>
            </a:extLst>
          </p:cNvPr>
          <p:cNvSpPr/>
          <p:nvPr/>
        </p:nvSpPr>
        <p:spPr>
          <a:xfrm>
            <a:off x="6240464" y="2297975"/>
            <a:ext cx="5508624" cy="3713720"/>
          </a:xfrm>
          <a:prstGeom prst="rect">
            <a:avLst/>
          </a:prstGeom>
          <a:solidFill>
            <a:schemeClr val="bg1"/>
          </a:solidFill>
          <a:ln w="38100">
            <a:solidFill>
              <a:schemeClr val="accent2"/>
            </a:solidFill>
          </a:ln>
        </p:spPr>
        <p:txBody>
          <a:bodyPr wrap="square" lIns="36000" rIns="36000" anchor="ctr">
            <a:noAutofit/>
          </a:bodyPr>
          <a:lstStyle/>
          <a:p>
            <a:pPr marL="514350" indent="-514350">
              <a:buFont typeface="+mj-lt"/>
              <a:buAutoNum type="arabicPeriod"/>
            </a:pPr>
            <a:r>
              <a:rPr lang="en-GB" sz="2400" dirty="0"/>
              <a:t>HEALTHY: Attraction is important, but friendship is fundamental</a:t>
            </a:r>
          </a:p>
          <a:p>
            <a:pPr marL="514350" indent="-514350">
              <a:buFont typeface="+mj-lt"/>
              <a:buAutoNum type="arabicPeriod"/>
            </a:pPr>
            <a:r>
              <a:rPr lang="en-GB" sz="2400" dirty="0"/>
              <a:t>UNHEALTHY: All relationships go through ups and downs</a:t>
            </a:r>
          </a:p>
          <a:p>
            <a:pPr marL="514350" indent="-514350">
              <a:buFont typeface="+mj-lt"/>
              <a:buAutoNum type="arabicPeriod"/>
            </a:pPr>
            <a:r>
              <a:rPr lang="en-GB" sz="2400" dirty="0"/>
              <a:t>HEALTHY: Good communication and respectfully dealing with issues as they arise is healthy</a:t>
            </a:r>
          </a:p>
          <a:p>
            <a:pPr marL="514350" indent="-514350">
              <a:buFont typeface="+mj-lt"/>
              <a:buAutoNum type="arabicPeriod"/>
            </a:pPr>
            <a:r>
              <a:rPr lang="en-GB" sz="2400" dirty="0"/>
              <a:t>UNHEALTHY: Time apart and time together is healthy </a:t>
            </a:r>
          </a:p>
        </p:txBody>
      </p:sp>
      <p:sp>
        <p:nvSpPr>
          <p:cNvPr id="12" name="Rectangle 11">
            <a:extLst>
              <a:ext uri="{FF2B5EF4-FFF2-40B4-BE49-F238E27FC236}">
                <a16:creationId xmlns:a16="http://schemas.microsoft.com/office/drawing/2014/main" id="{18C619C6-E1D4-41E7-A293-8E27D6C70B4A}"/>
              </a:ext>
            </a:extLst>
          </p:cNvPr>
          <p:cNvSpPr/>
          <p:nvPr/>
        </p:nvSpPr>
        <p:spPr>
          <a:xfrm>
            <a:off x="442912" y="2297975"/>
            <a:ext cx="5508626" cy="3713720"/>
          </a:xfrm>
          <a:prstGeom prst="rect">
            <a:avLst/>
          </a:prstGeom>
          <a:solidFill>
            <a:schemeClr val="bg1"/>
          </a:solidFill>
          <a:ln w="38100">
            <a:solidFill>
              <a:schemeClr val="accent2"/>
            </a:solidFill>
          </a:ln>
        </p:spPr>
        <p:txBody>
          <a:bodyPr wrap="square" lIns="36000" rIns="36000" anchor="ctr">
            <a:noAutofit/>
          </a:bodyPr>
          <a:lstStyle/>
          <a:p>
            <a:pPr marL="514350" indent="-514350">
              <a:buAutoNum type="arabicPeriod"/>
            </a:pPr>
            <a:r>
              <a:rPr lang="en-GB" sz="2400" dirty="0"/>
              <a:t>The relationship is built mostly on friendship and fun</a:t>
            </a:r>
          </a:p>
          <a:p>
            <a:pPr marL="514350" indent="-514350">
              <a:buAutoNum type="arabicPeriod"/>
            </a:pPr>
            <a:r>
              <a:rPr lang="en-GB" sz="2400" dirty="0"/>
              <a:t>Expect perfection – if it’s  anything less move on</a:t>
            </a:r>
          </a:p>
          <a:p>
            <a:pPr marL="514350" indent="-514350">
              <a:buAutoNum type="arabicPeriod"/>
            </a:pPr>
            <a:r>
              <a:rPr lang="en-GB" sz="2400" dirty="0"/>
              <a:t>Partners feel able to talk openly to each other and deal with conflict at an early stage</a:t>
            </a:r>
          </a:p>
          <a:p>
            <a:pPr marL="514350" indent="-514350">
              <a:buAutoNum type="arabicPeriod"/>
            </a:pPr>
            <a:r>
              <a:rPr lang="en-GB" sz="2400" dirty="0"/>
              <a:t>If it’s the ‘right’ relationship you only need each other</a:t>
            </a:r>
          </a:p>
        </p:txBody>
      </p:sp>
    </p:spTree>
    <p:extLst>
      <p:ext uri="{BB962C8B-B14F-4D97-AF65-F5344CB8AC3E}">
        <p14:creationId xmlns:p14="http://schemas.microsoft.com/office/powerpoint/2010/main" val="3708464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914" y="622570"/>
            <a:ext cx="11306174" cy="1185593"/>
          </a:xfrm>
        </p:spPr>
        <p:txBody>
          <a:bodyPr anchor="ctr">
            <a:noAutofit/>
          </a:bodyPr>
          <a:lstStyle/>
          <a:p>
            <a:r>
              <a:rPr lang="en-GB" sz="3200" b="1" dirty="0"/>
              <a:t>Building lasting relationships</a:t>
            </a:r>
          </a:p>
        </p:txBody>
      </p:sp>
      <p:sp>
        <p:nvSpPr>
          <p:cNvPr id="3" name="Rectangle 2">
            <a:extLst>
              <a:ext uri="{FF2B5EF4-FFF2-40B4-BE49-F238E27FC236}">
                <a16:creationId xmlns:a16="http://schemas.microsoft.com/office/drawing/2014/main" id="{EDBFEE98-8B8B-4E8C-9725-EFD8E1D83A13}"/>
              </a:ext>
            </a:extLst>
          </p:cNvPr>
          <p:cNvSpPr/>
          <p:nvPr/>
        </p:nvSpPr>
        <p:spPr>
          <a:xfrm>
            <a:off x="3048000" y="2690336"/>
            <a:ext cx="6096000" cy="1477328"/>
          </a:xfrm>
          <a:prstGeom prst="rect">
            <a:avLst/>
          </a:prstGeom>
        </p:spPr>
        <p:txBody>
          <a:bodyPr>
            <a:spAutoFit/>
          </a:bodyPr>
          <a:lstStyle/>
          <a:p>
            <a:r>
              <a:rPr lang="en-GB" dirty="0">
                <a:solidFill>
                  <a:srgbClr val="FFFFFF"/>
                </a:solidFill>
              </a:rPr>
              <a:t>1. Relationship built mostly on FRIENDSHIP</a:t>
            </a:r>
            <a:br>
              <a:rPr lang="en-GB" dirty="0">
                <a:solidFill>
                  <a:srgbClr val="FFFFFF"/>
                </a:solidFill>
              </a:rPr>
            </a:br>
            <a:r>
              <a:rPr lang="en-GB" dirty="0">
                <a:solidFill>
                  <a:srgbClr val="FFFFFF"/>
                </a:solidFill>
              </a:rPr>
              <a:t>2. BOTH PARTNERS SHOULD EXPECT IT TO BE PERFECT – IF IT’S NOT MOVE ON</a:t>
            </a:r>
            <a:br>
              <a:rPr lang="en-GB" dirty="0">
                <a:solidFill>
                  <a:srgbClr val="FFFFFF"/>
                </a:solidFill>
              </a:rPr>
            </a:br>
            <a:r>
              <a:rPr lang="en-GB" dirty="0">
                <a:solidFill>
                  <a:srgbClr val="FFFFFF"/>
                </a:solidFill>
              </a:rPr>
              <a:t>3. CONFLICT DEALT WITH AT AN EARLY STAGE</a:t>
            </a:r>
            <a:br>
              <a:rPr lang="en-GB" dirty="0">
                <a:solidFill>
                  <a:srgbClr val="FFFFFF"/>
                </a:solidFill>
              </a:rPr>
            </a:br>
            <a:r>
              <a:rPr lang="en-GB" dirty="0">
                <a:solidFill>
                  <a:srgbClr val="FFFFFF"/>
                </a:solidFill>
              </a:rPr>
              <a:t>4. </a:t>
            </a:r>
            <a:endParaRPr lang="en-GB" dirty="0"/>
          </a:p>
        </p:txBody>
      </p:sp>
      <p:pic>
        <p:nvPicPr>
          <p:cNvPr id="4" name="Picture 3">
            <a:extLst>
              <a:ext uri="{FF2B5EF4-FFF2-40B4-BE49-F238E27FC236}">
                <a16:creationId xmlns:a16="http://schemas.microsoft.com/office/drawing/2014/main" id="{6FEBFBBD-6AA0-478B-8437-B11AD6149AFF}"/>
              </a:ext>
            </a:extLst>
          </p:cNvPr>
          <p:cNvPicPr>
            <a:picLocks noChangeAspect="1"/>
          </p:cNvPicPr>
          <p:nvPr/>
        </p:nvPicPr>
        <p:blipFill>
          <a:blip r:embed="rId3"/>
          <a:stretch>
            <a:fillRect/>
          </a:stretch>
        </p:blipFill>
        <p:spPr>
          <a:xfrm>
            <a:off x="5698156" y="2480788"/>
            <a:ext cx="6006163" cy="1896423"/>
          </a:xfrm>
          <a:prstGeom prst="rect">
            <a:avLst/>
          </a:prstGeom>
        </p:spPr>
      </p:pic>
      <p:sp>
        <p:nvSpPr>
          <p:cNvPr id="8" name="Rectangle 7">
            <a:extLst>
              <a:ext uri="{FF2B5EF4-FFF2-40B4-BE49-F238E27FC236}">
                <a16:creationId xmlns:a16="http://schemas.microsoft.com/office/drawing/2014/main" id="{B4930517-B2AC-4390-BE3C-92B3DDF9254C}"/>
              </a:ext>
            </a:extLst>
          </p:cNvPr>
          <p:cNvSpPr/>
          <p:nvPr/>
        </p:nvSpPr>
        <p:spPr>
          <a:xfrm>
            <a:off x="5563402" y="1886552"/>
            <a:ext cx="6140917" cy="1477328"/>
          </a:xfrm>
          <a:prstGeom prst="rect">
            <a:avLst/>
          </a:prstGeom>
        </p:spPr>
        <p:txBody>
          <a:bodyPr wrap="square">
            <a:spAutoFit/>
          </a:bodyPr>
          <a:lstStyle/>
          <a:p>
            <a:r>
              <a:rPr lang="en-GB" dirty="0">
                <a:solidFill>
                  <a:schemeClr val="bg1"/>
                </a:solidFill>
              </a:rPr>
              <a:t>1. 	UNHEALTHY: Attraction is important but friendship is crucial </a:t>
            </a:r>
          </a:p>
          <a:p>
            <a:r>
              <a:rPr lang="en-GB" dirty="0">
                <a:solidFill>
                  <a:schemeClr val="bg1"/>
                </a:solidFill>
              </a:rPr>
              <a:t>2. UNHEALTHY: All relationships go through ups and downs</a:t>
            </a:r>
          </a:p>
          <a:p>
            <a:r>
              <a:rPr lang="en-GB" dirty="0">
                <a:solidFill>
                  <a:schemeClr val="bg1"/>
                </a:solidFill>
              </a:rPr>
              <a:t>3. HEALTHY: Respectfully dealing with issues as they arise keeps relationships on track</a:t>
            </a:r>
          </a:p>
        </p:txBody>
      </p:sp>
      <p:sp>
        <p:nvSpPr>
          <p:cNvPr id="9" name="Rectangle 8">
            <a:extLst>
              <a:ext uri="{FF2B5EF4-FFF2-40B4-BE49-F238E27FC236}">
                <a16:creationId xmlns:a16="http://schemas.microsoft.com/office/drawing/2014/main" id="{9DE816FF-AC90-4790-8395-913ABE30CA25}"/>
              </a:ext>
            </a:extLst>
          </p:cNvPr>
          <p:cNvSpPr/>
          <p:nvPr/>
        </p:nvSpPr>
        <p:spPr>
          <a:xfrm>
            <a:off x="6267605" y="2295213"/>
            <a:ext cx="5470552" cy="4121462"/>
          </a:xfrm>
          <a:prstGeom prst="rect">
            <a:avLst/>
          </a:prstGeom>
          <a:noFill/>
          <a:ln w="38100">
            <a:solidFill>
              <a:schemeClr val="accent2"/>
            </a:solidFill>
          </a:ln>
        </p:spPr>
        <p:txBody>
          <a:bodyPr wrap="square" anchor="ctr">
            <a:noAutofit/>
          </a:bodyPr>
          <a:lstStyle/>
          <a:p>
            <a:pPr marL="514350" indent="-514350">
              <a:buFont typeface="+mj-lt"/>
              <a:buAutoNum type="arabicPeriod"/>
            </a:pPr>
            <a:r>
              <a:rPr lang="en-GB" sz="2400" dirty="0">
                <a:solidFill>
                  <a:srgbClr val="4D1434"/>
                </a:solidFill>
              </a:rPr>
              <a:t>YES: Strong relationships are built on friendship and teamwork</a:t>
            </a:r>
          </a:p>
          <a:p>
            <a:pPr marL="514350" indent="-514350">
              <a:buFont typeface="+mj-lt"/>
              <a:buAutoNum type="arabicPeriod"/>
            </a:pPr>
            <a:r>
              <a:rPr lang="en-GB" sz="2400" dirty="0">
                <a:solidFill>
                  <a:srgbClr val="4D1434"/>
                </a:solidFill>
              </a:rPr>
              <a:t>YES: Good relationships require time, work and commitment </a:t>
            </a:r>
          </a:p>
          <a:p>
            <a:pPr marL="514350" indent="-514350">
              <a:buFont typeface="+mj-lt"/>
              <a:buAutoNum type="arabicPeriod"/>
            </a:pPr>
            <a:r>
              <a:rPr lang="en-GB" sz="2400" dirty="0">
                <a:solidFill>
                  <a:srgbClr val="4D1434"/>
                </a:solidFill>
              </a:rPr>
              <a:t>NO:  Partners should respect and accept each other as they are</a:t>
            </a:r>
          </a:p>
          <a:p>
            <a:pPr marL="514350" indent="-514350">
              <a:buFont typeface="+mj-lt"/>
              <a:buAutoNum type="arabicPeriod"/>
            </a:pPr>
            <a:r>
              <a:rPr lang="en-GB" sz="2400" dirty="0">
                <a:solidFill>
                  <a:srgbClr val="4D1434"/>
                </a:solidFill>
              </a:rPr>
              <a:t>YES: Dealing with issues as they crop up is healthy</a:t>
            </a:r>
          </a:p>
          <a:p>
            <a:pPr marL="514350" indent="-514350">
              <a:buFont typeface="+mj-lt"/>
              <a:buAutoNum type="arabicPeriod"/>
            </a:pPr>
            <a:r>
              <a:rPr lang="en-GB" sz="2400" dirty="0">
                <a:solidFill>
                  <a:srgbClr val="4D1434"/>
                </a:solidFill>
              </a:rPr>
              <a:t>YES: When we face tough times, good support is vital </a:t>
            </a:r>
          </a:p>
        </p:txBody>
      </p:sp>
      <p:sp>
        <p:nvSpPr>
          <p:cNvPr id="12" name="Rectangle 11">
            <a:extLst>
              <a:ext uri="{FF2B5EF4-FFF2-40B4-BE49-F238E27FC236}">
                <a16:creationId xmlns:a16="http://schemas.microsoft.com/office/drawing/2014/main" id="{18C619C6-E1D4-41E7-A293-8E27D6C70B4A}"/>
              </a:ext>
            </a:extLst>
          </p:cNvPr>
          <p:cNvSpPr/>
          <p:nvPr/>
        </p:nvSpPr>
        <p:spPr>
          <a:xfrm>
            <a:off x="456250" y="2295212"/>
            <a:ext cx="5495287" cy="4121463"/>
          </a:xfrm>
          <a:prstGeom prst="rect">
            <a:avLst/>
          </a:prstGeom>
          <a:noFill/>
          <a:ln w="38100">
            <a:solidFill>
              <a:schemeClr val="accent2"/>
            </a:solidFill>
          </a:ln>
        </p:spPr>
        <p:txBody>
          <a:bodyPr wrap="square" anchor="ctr">
            <a:noAutofit/>
          </a:bodyPr>
          <a:lstStyle/>
          <a:p>
            <a:pPr marL="514350" indent="-514350">
              <a:buAutoNum type="arabicPeriod"/>
            </a:pPr>
            <a:r>
              <a:rPr lang="en-GB" sz="2400" dirty="0">
                <a:solidFill>
                  <a:srgbClr val="4D1434"/>
                </a:solidFill>
              </a:rPr>
              <a:t>Know yourself and </a:t>
            </a:r>
            <a:r>
              <a:rPr lang="en-GB" sz="2400" u="sng" dirty="0">
                <a:solidFill>
                  <a:srgbClr val="4D1434"/>
                </a:solidFill>
              </a:rPr>
              <a:t>work out</a:t>
            </a:r>
            <a:r>
              <a:rPr lang="en-GB" sz="2400" dirty="0">
                <a:solidFill>
                  <a:srgbClr val="4D1434"/>
                </a:solidFill>
              </a:rPr>
              <a:t> if you’d make a good team</a:t>
            </a:r>
          </a:p>
          <a:p>
            <a:pPr marL="514350" indent="-514350">
              <a:buAutoNum type="arabicPeriod"/>
            </a:pPr>
            <a:r>
              <a:rPr lang="en-GB" sz="2400" dirty="0">
                <a:solidFill>
                  <a:srgbClr val="4D1434"/>
                </a:solidFill>
              </a:rPr>
              <a:t>Put </a:t>
            </a:r>
            <a:r>
              <a:rPr lang="en-GB" sz="2400" u="sng" dirty="0">
                <a:solidFill>
                  <a:srgbClr val="4D1434"/>
                </a:solidFill>
              </a:rPr>
              <a:t>work in</a:t>
            </a:r>
            <a:r>
              <a:rPr lang="en-GB" sz="2400" dirty="0">
                <a:solidFill>
                  <a:srgbClr val="4D1434"/>
                </a:solidFill>
              </a:rPr>
              <a:t> to develop a good relationship</a:t>
            </a:r>
          </a:p>
          <a:p>
            <a:pPr marL="514350" indent="-514350">
              <a:buAutoNum type="arabicPeriod"/>
            </a:pPr>
            <a:r>
              <a:rPr lang="en-GB" sz="2400" u="sng" dirty="0">
                <a:solidFill>
                  <a:srgbClr val="4D1434"/>
                </a:solidFill>
              </a:rPr>
              <a:t>Work to</a:t>
            </a:r>
            <a:r>
              <a:rPr lang="en-GB" sz="2400" dirty="0">
                <a:solidFill>
                  <a:srgbClr val="4D1434"/>
                </a:solidFill>
              </a:rPr>
              <a:t> change yourself to be the person your partner wants</a:t>
            </a:r>
          </a:p>
          <a:p>
            <a:pPr marL="514350" indent="-514350">
              <a:buAutoNum type="arabicPeriod"/>
            </a:pPr>
            <a:r>
              <a:rPr lang="en-GB" sz="2400" u="sng" dirty="0">
                <a:solidFill>
                  <a:srgbClr val="4D1434"/>
                </a:solidFill>
              </a:rPr>
              <a:t>Work at</a:t>
            </a:r>
            <a:r>
              <a:rPr lang="en-GB" sz="2400" dirty="0">
                <a:solidFill>
                  <a:srgbClr val="4D1434"/>
                </a:solidFill>
              </a:rPr>
              <a:t> problems as they arise to reach a compromise</a:t>
            </a:r>
          </a:p>
          <a:p>
            <a:pPr marL="514350" indent="-514350">
              <a:buAutoNum type="arabicPeriod"/>
            </a:pPr>
            <a:r>
              <a:rPr lang="en-GB" sz="2400" u="sng" dirty="0">
                <a:solidFill>
                  <a:srgbClr val="4D1434"/>
                </a:solidFill>
              </a:rPr>
              <a:t>Work through</a:t>
            </a:r>
            <a:r>
              <a:rPr lang="en-GB" sz="2400" dirty="0">
                <a:solidFill>
                  <a:srgbClr val="4D1434"/>
                </a:solidFill>
              </a:rPr>
              <a:t> hard times with help from family and friends</a:t>
            </a:r>
          </a:p>
        </p:txBody>
      </p:sp>
    </p:spTree>
    <p:extLst>
      <p:ext uri="{BB962C8B-B14F-4D97-AF65-F5344CB8AC3E}">
        <p14:creationId xmlns:p14="http://schemas.microsoft.com/office/powerpoint/2010/main" val="4244210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912" y="622570"/>
            <a:ext cx="11306175" cy="1185593"/>
          </a:xfrm>
        </p:spPr>
        <p:txBody>
          <a:bodyPr anchor="ctr">
            <a:noAutofit/>
          </a:bodyPr>
          <a:lstStyle/>
          <a:p>
            <a:r>
              <a:rPr lang="en-GB" sz="3200" b="1" dirty="0"/>
              <a:t>Working out relationships</a:t>
            </a:r>
          </a:p>
        </p:txBody>
      </p:sp>
      <p:sp>
        <p:nvSpPr>
          <p:cNvPr id="5" name="TextBox 4"/>
          <p:cNvSpPr txBox="1"/>
          <p:nvPr/>
        </p:nvSpPr>
        <p:spPr>
          <a:xfrm>
            <a:off x="362607" y="1760952"/>
            <a:ext cx="11419490" cy="1815882"/>
          </a:xfrm>
          <a:prstGeom prst="rect">
            <a:avLst/>
          </a:prstGeom>
          <a:noFill/>
          <a:ln>
            <a:noFill/>
          </a:ln>
        </p:spPr>
        <p:txBody>
          <a:bodyPr wrap="square" rtlCol="0">
            <a:spAutoFit/>
          </a:bodyPr>
          <a:lstStyle/>
          <a:p>
            <a:r>
              <a:rPr lang="en-GB" sz="2800" dirty="0">
                <a:solidFill>
                  <a:schemeClr val="accent2">
                    <a:lumMod val="75000"/>
                  </a:schemeClr>
                </a:solidFill>
              </a:rPr>
              <a:t>Task</a:t>
            </a:r>
          </a:p>
          <a:p>
            <a:pPr marL="571500" indent="-571500">
              <a:buFont typeface="Wingdings" panose="05000000000000000000" pitchFamily="2" charset="2"/>
              <a:buChar char="Ø"/>
            </a:pPr>
            <a:r>
              <a:rPr lang="en-GB" sz="2800" i="1" dirty="0">
                <a:solidFill>
                  <a:schemeClr val="accent2">
                    <a:lumMod val="75000"/>
                  </a:schemeClr>
                </a:solidFill>
              </a:rPr>
              <a:t>Define a ‘healthy relationship’ in 30 words or fewer. </a:t>
            </a:r>
          </a:p>
          <a:p>
            <a:pPr marL="571500" indent="-571500">
              <a:buFont typeface="Wingdings" panose="05000000000000000000" pitchFamily="2" charset="2"/>
              <a:buChar char="Ø"/>
            </a:pPr>
            <a:endParaRPr lang="en-GB" sz="2800" dirty="0">
              <a:solidFill>
                <a:schemeClr val="accent2">
                  <a:lumMod val="75000"/>
                </a:schemeClr>
              </a:solidFill>
            </a:endParaRPr>
          </a:p>
          <a:p>
            <a:pPr marL="571500" indent="-571500">
              <a:buFont typeface="Wingdings" panose="05000000000000000000" pitchFamily="2" charset="2"/>
              <a:buChar char="Ø"/>
            </a:pPr>
            <a:endParaRPr lang="en-GB" sz="2800" dirty="0">
              <a:solidFill>
                <a:schemeClr val="accent2">
                  <a:lumMod val="75000"/>
                </a:schemeClr>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p:blipFill>
        <p:spPr>
          <a:xfrm>
            <a:off x="2733783" y="2811010"/>
            <a:ext cx="6724432" cy="3605665"/>
          </a:xfrm>
          <a:prstGeom prst="rect">
            <a:avLst/>
          </a:prstGeom>
        </p:spPr>
      </p:pic>
    </p:spTree>
    <p:extLst>
      <p:ext uri="{BB962C8B-B14F-4D97-AF65-F5344CB8AC3E}">
        <p14:creationId xmlns:p14="http://schemas.microsoft.com/office/powerpoint/2010/main" val="4850397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912" y="612843"/>
            <a:ext cx="11306175" cy="1195320"/>
          </a:xfrm>
        </p:spPr>
        <p:txBody>
          <a:bodyPr anchor="ctr">
            <a:normAutofit/>
          </a:bodyPr>
          <a:lstStyle/>
          <a:p>
            <a:r>
              <a:rPr lang="en-GB" sz="3200" b="1" dirty="0"/>
              <a:t>Working out relationships</a:t>
            </a:r>
          </a:p>
        </p:txBody>
      </p:sp>
      <p:sp>
        <p:nvSpPr>
          <p:cNvPr id="3" name="Content Placeholder 2"/>
          <p:cNvSpPr>
            <a:spLocks noGrp="1"/>
          </p:cNvSpPr>
          <p:nvPr>
            <p:ph idx="1"/>
          </p:nvPr>
        </p:nvSpPr>
        <p:spPr>
          <a:xfrm>
            <a:off x="436178" y="2033887"/>
            <a:ext cx="11316797" cy="4351338"/>
          </a:xfrm>
        </p:spPr>
        <p:txBody>
          <a:bodyPr>
            <a:normAutofit/>
          </a:bodyPr>
          <a:lstStyle/>
          <a:p>
            <a:pPr marL="0" indent="0">
              <a:buNone/>
            </a:pPr>
            <a:endParaRPr lang="en-GB" sz="4800" i="1" dirty="0"/>
          </a:p>
          <a:p>
            <a:pPr marL="0" indent="0">
              <a:buNone/>
            </a:pPr>
            <a:endParaRPr lang="en-GB" sz="4800" i="1" dirty="0"/>
          </a:p>
        </p:txBody>
      </p:sp>
      <p:pic>
        <p:nvPicPr>
          <p:cNvPr id="5" name="Picture 4"/>
          <p:cNvPicPr>
            <a:picLocks noChangeAspect="1"/>
          </p:cNvPicPr>
          <p:nvPr/>
        </p:nvPicPr>
        <p:blipFill>
          <a:blip r:embed="rId3"/>
          <a:stretch>
            <a:fillRect/>
          </a:stretch>
        </p:blipFill>
        <p:spPr>
          <a:xfrm>
            <a:off x="5483225" y="2276475"/>
            <a:ext cx="6265863" cy="3274776"/>
          </a:xfrm>
          <a:prstGeom prst="rect">
            <a:avLst/>
          </a:prstGeom>
        </p:spPr>
      </p:pic>
      <p:sp>
        <p:nvSpPr>
          <p:cNvPr id="7" name="Cloud Callout 3">
            <a:extLst>
              <a:ext uri="{FF2B5EF4-FFF2-40B4-BE49-F238E27FC236}">
                <a16:creationId xmlns:a16="http://schemas.microsoft.com/office/drawing/2014/main" id="{5EAC550A-2FB3-4041-B96E-693FE00CEAE4}"/>
              </a:ext>
            </a:extLst>
          </p:cNvPr>
          <p:cNvSpPr/>
          <p:nvPr/>
        </p:nvSpPr>
        <p:spPr>
          <a:xfrm>
            <a:off x="442913" y="2289749"/>
            <a:ext cx="4752975" cy="2865912"/>
          </a:xfrm>
          <a:prstGeom prst="cloudCallout">
            <a:avLst>
              <a:gd name="adj1" fmla="val 49484"/>
              <a:gd name="adj2" fmla="val 60240"/>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ct val="20000"/>
              </a:spcBef>
              <a:spcAft>
                <a:spcPts val="600"/>
              </a:spcAft>
              <a:buClr>
                <a:srgbClr val="903163"/>
              </a:buClr>
              <a:buSzPct val="92000"/>
            </a:pPr>
            <a:r>
              <a:rPr lang="en-GB" sz="2600" i="1" dirty="0">
                <a:solidFill>
                  <a:srgbClr val="3D3D3D"/>
                </a:solidFill>
              </a:rPr>
              <a:t>Consider again, to what extent do you agree that ‘if a relationship is good, it shouldn’t be hard work.’</a:t>
            </a:r>
          </a:p>
        </p:txBody>
      </p:sp>
    </p:spTree>
    <p:extLst>
      <p:ext uri="{BB962C8B-B14F-4D97-AF65-F5344CB8AC3E}">
        <p14:creationId xmlns:p14="http://schemas.microsoft.com/office/powerpoint/2010/main" val="34375341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988" y="631766"/>
            <a:ext cx="11374109" cy="1141471"/>
          </a:xfrm>
        </p:spPr>
        <p:txBody>
          <a:bodyPr anchor="ctr">
            <a:noAutofit/>
          </a:bodyPr>
          <a:lstStyle/>
          <a:p>
            <a:r>
              <a:rPr lang="en-GB" sz="3200" b="1" dirty="0"/>
              <a:t>Working out relationships: HOMEWORK TASK</a:t>
            </a:r>
          </a:p>
        </p:txBody>
      </p:sp>
      <p:sp>
        <p:nvSpPr>
          <p:cNvPr id="5" name="TextBox 4"/>
          <p:cNvSpPr txBox="1"/>
          <p:nvPr/>
        </p:nvSpPr>
        <p:spPr>
          <a:xfrm>
            <a:off x="477126" y="2481435"/>
            <a:ext cx="11189010" cy="3108543"/>
          </a:xfrm>
          <a:prstGeom prst="rect">
            <a:avLst/>
          </a:prstGeom>
          <a:noFill/>
          <a:ln w="38100">
            <a:solidFill>
              <a:schemeClr val="accent2"/>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903163">
                    <a:lumMod val="75000"/>
                  </a:srgbClr>
                </a:solidFill>
                <a:effectLst/>
                <a:uLnTx/>
                <a:uFillTx/>
                <a:latin typeface="Gill Sans MT" panose="020B0502020104020203"/>
                <a:ea typeface="+mn-ea"/>
                <a:cs typeface="+mn-cs"/>
              </a:rPr>
              <a:t>Before your next PSHE lesson: </a:t>
            </a:r>
          </a:p>
          <a:p>
            <a:pPr marL="571500" marR="0" lvl="0" indent="-57150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2800" b="0" i="0" u="none" strike="noStrike" kern="1200" cap="none" spc="0" normalizeH="0" baseline="0" noProof="0" dirty="0">
                <a:ln>
                  <a:noFill/>
                </a:ln>
                <a:solidFill>
                  <a:srgbClr val="903163">
                    <a:lumMod val="75000"/>
                  </a:srgbClr>
                </a:solidFill>
                <a:effectLst/>
                <a:uLnTx/>
                <a:uFillTx/>
                <a:latin typeface="Gill Sans MT" panose="020B0502020104020203"/>
                <a:ea typeface="+mn-ea"/>
                <a:cs typeface="+mn-cs"/>
              </a:rPr>
              <a:t>Create a poster aimed at your year group setting out the key attributes of a healthy relationship</a:t>
            </a:r>
          </a:p>
          <a:p>
            <a:pPr marL="571500" marR="0" lvl="0" indent="-57150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2800" dirty="0">
                <a:solidFill>
                  <a:srgbClr val="903163">
                    <a:lumMod val="75000"/>
                  </a:srgbClr>
                </a:solidFill>
                <a:latin typeface="Gill Sans MT" panose="020B0502020104020203"/>
              </a:rPr>
              <a:t>Your poster can contain the key attributes discussed and/or some others that you think are needed in healthy relationships</a:t>
            </a:r>
            <a:endParaRPr kumimoji="0" lang="en-GB" sz="2800" b="0" i="0" u="none" strike="noStrike" kern="1200" cap="none" spc="0" normalizeH="0" baseline="0" noProof="0" dirty="0">
              <a:ln>
                <a:noFill/>
              </a:ln>
              <a:solidFill>
                <a:srgbClr val="903163">
                  <a:lumMod val="75000"/>
                </a:srgbClr>
              </a:solidFill>
              <a:effectLst/>
              <a:uLnTx/>
              <a:uFillTx/>
              <a:latin typeface="Gill Sans MT" panose="020B0502020104020203"/>
              <a:ea typeface="+mn-ea"/>
              <a:cs typeface="+mn-cs"/>
            </a:endParaRPr>
          </a:p>
          <a:p>
            <a:pPr marL="571500" marR="0" lvl="0" indent="-57150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GB" sz="2800" b="0" i="0" u="none" strike="noStrike" kern="1200" cap="none" spc="0" normalizeH="0" baseline="0" noProof="0" dirty="0">
              <a:ln>
                <a:noFill/>
              </a:ln>
              <a:solidFill>
                <a:srgbClr val="903163">
                  <a:lumMod val="75000"/>
                </a:srgbClr>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903163">
                    <a:lumMod val="75000"/>
                  </a:srgbClr>
                </a:solidFill>
                <a:effectLst/>
                <a:uLnTx/>
                <a:uFillTx/>
                <a:latin typeface="Gill Sans MT" panose="020B0502020104020203"/>
                <a:ea typeface="+mn-ea"/>
                <a:cs typeface="+mn-cs"/>
              </a:rPr>
              <a:t> </a:t>
            </a:r>
          </a:p>
        </p:txBody>
      </p:sp>
    </p:spTree>
    <p:extLst>
      <p:ext uri="{BB962C8B-B14F-4D97-AF65-F5344CB8AC3E}">
        <p14:creationId xmlns:p14="http://schemas.microsoft.com/office/powerpoint/2010/main" val="2169924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2913" y="2272069"/>
            <a:ext cx="4824412" cy="3281006"/>
          </a:xfrm>
          <a:ln>
            <a:solidFill>
              <a:schemeClr val="tx1"/>
            </a:solidFill>
          </a:ln>
        </p:spPr>
        <p:txBody>
          <a:bodyPr lIns="36000" rIns="36000">
            <a:noAutofit/>
          </a:bodyPr>
          <a:lstStyle/>
          <a:p>
            <a:pPr marL="0" indent="0">
              <a:spcBef>
                <a:spcPts val="0"/>
              </a:spcBef>
              <a:spcAft>
                <a:spcPts val="0"/>
              </a:spcAft>
              <a:buNone/>
            </a:pPr>
            <a:endParaRPr lang="en-GB" sz="2800" b="1" u="sng" dirty="0"/>
          </a:p>
          <a:p>
            <a:pPr marL="0" indent="0">
              <a:spcBef>
                <a:spcPts val="0"/>
              </a:spcBef>
              <a:spcAft>
                <a:spcPts val="0"/>
              </a:spcAft>
              <a:buNone/>
            </a:pPr>
            <a:r>
              <a:rPr lang="en-GB" sz="2800" b="1" u="sng" dirty="0"/>
              <a:t>Learning Outcomes</a:t>
            </a:r>
          </a:p>
          <a:p>
            <a:pPr marL="0" indent="0">
              <a:spcBef>
                <a:spcPts val="0"/>
              </a:spcBef>
              <a:spcAft>
                <a:spcPts val="0"/>
              </a:spcAft>
              <a:buNone/>
            </a:pPr>
            <a:r>
              <a:rPr lang="en-GB" sz="2800" b="1" dirty="0"/>
              <a:t>Pupils will be able to:</a:t>
            </a:r>
          </a:p>
          <a:p>
            <a:pPr>
              <a:spcBef>
                <a:spcPts val="0"/>
              </a:spcBef>
              <a:spcAft>
                <a:spcPts val="0"/>
              </a:spcAft>
            </a:pPr>
            <a:r>
              <a:rPr lang="en-GB" sz="2800" dirty="0"/>
              <a:t>Evaluate whether a relationship is healthy or unhealthy </a:t>
            </a:r>
          </a:p>
          <a:p>
            <a:pPr>
              <a:spcBef>
                <a:spcPts val="0"/>
              </a:spcBef>
              <a:spcAft>
                <a:spcPts val="0"/>
              </a:spcAft>
            </a:pPr>
            <a:r>
              <a:rPr lang="en-GB" sz="2800" dirty="0"/>
              <a:t>Identify strategies to build a healthy lasting relationship</a:t>
            </a:r>
          </a:p>
          <a:p>
            <a:pPr>
              <a:spcBef>
                <a:spcPts val="0"/>
              </a:spcBef>
              <a:spcAft>
                <a:spcPts val="0"/>
              </a:spcAft>
            </a:pPr>
            <a:r>
              <a:rPr lang="en-GB" sz="2800" dirty="0"/>
              <a:t>Define a healthy relationship</a:t>
            </a:r>
          </a:p>
          <a:p>
            <a:pPr marL="0" indent="0">
              <a:buNone/>
            </a:pPr>
            <a:endParaRPr lang="en-GB" sz="2400" dirty="0"/>
          </a:p>
        </p:txBody>
      </p:sp>
      <p:pic>
        <p:nvPicPr>
          <p:cNvPr id="5" name="Picture 4"/>
          <p:cNvPicPr>
            <a:picLocks noChangeAspect="1"/>
          </p:cNvPicPr>
          <p:nvPr/>
        </p:nvPicPr>
        <p:blipFill>
          <a:blip r:embed="rId3"/>
          <a:stretch>
            <a:fillRect/>
          </a:stretch>
        </p:blipFill>
        <p:spPr>
          <a:xfrm>
            <a:off x="5610077" y="2281797"/>
            <a:ext cx="6020187" cy="3262457"/>
          </a:xfrm>
          <a:prstGeom prst="rect">
            <a:avLst/>
          </a:prstGeom>
        </p:spPr>
      </p:pic>
      <p:sp>
        <p:nvSpPr>
          <p:cNvPr id="4" name="Title 3">
            <a:extLst>
              <a:ext uri="{FF2B5EF4-FFF2-40B4-BE49-F238E27FC236}">
                <a16:creationId xmlns:a16="http://schemas.microsoft.com/office/drawing/2014/main" id="{6494C5CF-A7FF-447F-8FB6-8A560C73A2CD}"/>
              </a:ext>
            </a:extLst>
          </p:cNvPr>
          <p:cNvSpPr>
            <a:spLocks noGrp="1"/>
          </p:cNvSpPr>
          <p:nvPr>
            <p:ph type="title"/>
          </p:nvPr>
        </p:nvSpPr>
        <p:spPr>
          <a:xfrm>
            <a:off x="442913" y="632297"/>
            <a:ext cx="11306175" cy="1175865"/>
          </a:xfrm>
        </p:spPr>
        <p:txBody>
          <a:bodyPr anchor="ctr">
            <a:normAutofit/>
          </a:bodyPr>
          <a:lstStyle/>
          <a:p>
            <a:r>
              <a:rPr lang="en-GB" sz="3200" b="1" dirty="0"/>
              <a:t>Working out relationships – LESSON 2</a:t>
            </a:r>
            <a:endParaRPr lang="en-GB" sz="3200" dirty="0"/>
          </a:p>
        </p:txBody>
      </p:sp>
      <p:sp>
        <p:nvSpPr>
          <p:cNvPr id="2" name="Rectangle 1">
            <a:extLst>
              <a:ext uri="{FF2B5EF4-FFF2-40B4-BE49-F238E27FC236}">
                <a16:creationId xmlns:a16="http://schemas.microsoft.com/office/drawing/2014/main" id="{A3B2979A-4DF8-4007-8223-3B3B12A3391D}"/>
              </a:ext>
            </a:extLst>
          </p:cNvPr>
          <p:cNvSpPr/>
          <p:nvPr/>
        </p:nvSpPr>
        <p:spPr>
          <a:xfrm>
            <a:off x="5974813" y="3244334"/>
            <a:ext cx="242374" cy="369332"/>
          </a:xfrm>
          <a:prstGeom prst="rect">
            <a:avLst/>
          </a:prstGeom>
        </p:spPr>
        <p:txBody>
          <a:bodyPr wrap="none">
            <a:spAutoFit/>
          </a:bodyPr>
          <a:lstStyle/>
          <a:p>
            <a:r>
              <a:rPr lang="en-GB" dirty="0">
                <a:solidFill>
                  <a:srgbClr val="000000"/>
                </a:solidFill>
                <a:latin typeface="Times New Roman" panose="02020603050405020304" pitchFamily="18" charset="0"/>
              </a:rPr>
              <a:t> </a:t>
            </a:r>
            <a:endParaRPr lang="en-GB" dirty="0"/>
          </a:p>
        </p:txBody>
      </p:sp>
    </p:spTree>
    <p:extLst>
      <p:ext uri="{BB962C8B-B14F-4D97-AF65-F5344CB8AC3E}">
        <p14:creationId xmlns:p14="http://schemas.microsoft.com/office/powerpoint/2010/main" val="779402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912" y="603115"/>
            <a:ext cx="11306175" cy="1205048"/>
          </a:xfrm>
        </p:spPr>
        <p:txBody>
          <a:bodyPr anchor="ctr">
            <a:normAutofit/>
          </a:bodyPr>
          <a:lstStyle/>
          <a:p>
            <a:r>
              <a:rPr lang="en-GB" sz="3200" b="1" dirty="0"/>
              <a:t>Working out relationships</a:t>
            </a:r>
          </a:p>
        </p:txBody>
      </p:sp>
      <p:sp>
        <p:nvSpPr>
          <p:cNvPr id="4" name="Cloud Callout 3"/>
          <p:cNvSpPr/>
          <p:nvPr/>
        </p:nvSpPr>
        <p:spPr>
          <a:xfrm>
            <a:off x="442913" y="2289749"/>
            <a:ext cx="4741929" cy="2865912"/>
          </a:xfrm>
          <a:prstGeom prst="cloudCallout">
            <a:avLst>
              <a:gd name="adj1" fmla="val 49484"/>
              <a:gd name="adj2" fmla="val 60240"/>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20000"/>
              </a:spcBef>
              <a:spcAft>
                <a:spcPts val="600"/>
              </a:spcAft>
              <a:buClr>
                <a:srgbClr val="903163"/>
              </a:buClr>
              <a:buSzPct val="92000"/>
            </a:pPr>
            <a:r>
              <a:rPr lang="en-GB" sz="2400" i="1" dirty="0">
                <a:solidFill>
                  <a:srgbClr val="3D3D3D"/>
                </a:solidFill>
              </a:rPr>
              <a:t>To what extent do you agree that ‘if a relationship is good, it shouldn’t be hard work.’</a:t>
            </a:r>
          </a:p>
        </p:txBody>
      </p:sp>
      <p:pic>
        <p:nvPicPr>
          <p:cNvPr id="5" name="Picture 4"/>
          <p:cNvPicPr>
            <a:picLocks noChangeAspect="1"/>
          </p:cNvPicPr>
          <p:nvPr/>
        </p:nvPicPr>
        <p:blipFill>
          <a:blip r:embed="rId3"/>
          <a:stretch>
            <a:fillRect/>
          </a:stretch>
        </p:blipFill>
        <p:spPr>
          <a:xfrm>
            <a:off x="5505287" y="2289748"/>
            <a:ext cx="6269353" cy="3276600"/>
          </a:xfrm>
          <a:prstGeom prst="rect">
            <a:avLst/>
          </a:prstGeom>
        </p:spPr>
      </p:pic>
    </p:spTree>
    <p:extLst>
      <p:ext uri="{BB962C8B-B14F-4D97-AF65-F5344CB8AC3E}">
        <p14:creationId xmlns:p14="http://schemas.microsoft.com/office/powerpoint/2010/main" val="106696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912" y="622570"/>
            <a:ext cx="11306175" cy="1178808"/>
          </a:xfrm>
        </p:spPr>
        <p:txBody>
          <a:bodyPr anchor="ctr">
            <a:noAutofit/>
          </a:bodyPr>
          <a:lstStyle/>
          <a:p>
            <a:r>
              <a:rPr lang="en-GB" sz="3600" b="1" dirty="0"/>
              <a:t>Working out relationships</a:t>
            </a:r>
          </a:p>
        </p:txBody>
      </p:sp>
      <p:sp>
        <p:nvSpPr>
          <p:cNvPr id="3" name="Content Placeholder 2"/>
          <p:cNvSpPr>
            <a:spLocks noGrp="1"/>
          </p:cNvSpPr>
          <p:nvPr>
            <p:ph idx="1"/>
          </p:nvPr>
        </p:nvSpPr>
        <p:spPr>
          <a:xfrm>
            <a:off x="362607" y="3179428"/>
            <a:ext cx="11545614" cy="4973595"/>
          </a:xfrm>
        </p:spPr>
        <p:txBody>
          <a:bodyPr>
            <a:normAutofit/>
          </a:bodyPr>
          <a:lstStyle/>
          <a:p>
            <a:pPr marL="0" indent="0">
              <a:buNone/>
            </a:pPr>
            <a:endParaRPr lang="en-GB" sz="2800" dirty="0"/>
          </a:p>
          <a:p>
            <a:pPr marL="0" indent="0">
              <a:buNone/>
            </a:pPr>
            <a:endParaRPr lang="en-GB" sz="2800" dirty="0"/>
          </a:p>
          <a:p>
            <a:pPr marL="0" indent="0">
              <a:buNone/>
            </a:pPr>
            <a:endParaRPr lang="en-GB" sz="6600" i="1" dirty="0"/>
          </a:p>
          <a:p>
            <a:pPr marL="0" indent="0">
              <a:buNone/>
            </a:pPr>
            <a:endParaRPr lang="en-GB" sz="6600" i="1" dirty="0"/>
          </a:p>
        </p:txBody>
      </p:sp>
      <p:sp>
        <p:nvSpPr>
          <p:cNvPr id="5" name="TextBox 4"/>
          <p:cNvSpPr txBox="1"/>
          <p:nvPr/>
        </p:nvSpPr>
        <p:spPr>
          <a:xfrm>
            <a:off x="491250" y="1801378"/>
            <a:ext cx="11545614" cy="7986802"/>
          </a:xfrm>
          <a:prstGeom prst="rect">
            <a:avLst/>
          </a:prstGeom>
          <a:noFill/>
          <a:ln>
            <a:noFill/>
          </a:ln>
        </p:spPr>
        <p:txBody>
          <a:bodyPr wrap="square" rtlCol="0">
            <a:spAutoFit/>
          </a:bodyPr>
          <a:lstStyle/>
          <a:p>
            <a:r>
              <a:rPr lang="en-GB" sz="2200" dirty="0">
                <a:solidFill>
                  <a:schemeClr val="accent2">
                    <a:lumMod val="75000"/>
                  </a:schemeClr>
                </a:solidFill>
              </a:rPr>
              <a:t>Task</a:t>
            </a:r>
          </a:p>
          <a:p>
            <a:pPr marL="571500" indent="-571500">
              <a:buFont typeface="Wingdings" panose="05000000000000000000" pitchFamily="2" charset="2"/>
              <a:buChar char="Ø"/>
            </a:pPr>
            <a:r>
              <a:rPr lang="en-GB" sz="2200" i="1" dirty="0">
                <a:solidFill>
                  <a:schemeClr val="accent2">
                    <a:lumMod val="75000"/>
                  </a:schemeClr>
                </a:solidFill>
              </a:rPr>
              <a:t>Read this relationship scenario. </a:t>
            </a:r>
          </a:p>
          <a:p>
            <a:pPr marL="571500" indent="-571500">
              <a:buFont typeface="Wingdings" panose="05000000000000000000" pitchFamily="2" charset="2"/>
              <a:buChar char="Ø"/>
            </a:pPr>
            <a:r>
              <a:rPr lang="en-GB" sz="2200" i="1" dirty="0">
                <a:solidFill>
                  <a:schemeClr val="accent2">
                    <a:lumMod val="75000"/>
                  </a:schemeClr>
                </a:solidFill>
              </a:rPr>
              <a:t>Jess and Ethan aren’t looking for a serious relationship yet but what is it about their relationship that makes it healthy?</a:t>
            </a:r>
            <a:br>
              <a:rPr lang="en-GB" sz="2000" dirty="0">
                <a:solidFill>
                  <a:schemeClr val="accent2">
                    <a:lumMod val="75000"/>
                  </a:schemeClr>
                </a:solidFill>
              </a:rPr>
            </a:br>
            <a:endParaRPr lang="en-GB" sz="2000" dirty="0">
              <a:solidFill>
                <a:schemeClr val="accent2">
                  <a:lumMod val="75000"/>
                </a:schemeClr>
              </a:solidFill>
            </a:endParaRPr>
          </a:p>
          <a:p>
            <a:r>
              <a:rPr lang="en-GB" sz="2100" dirty="0"/>
              <a:t>Jess and Ethan are both 16. They met at their school drama club 6 months ago. They chatted for a month or so before Ethan plucked up the courage to ask Jess out. Ethan likes that Jess is confident and that they can talk about silly things and serious things for hours. Jess thinks that Ethan is funny and kind. Jess and Ethan enjoy drama club and hanging out watching box-sets together.  Ethan is mad about football and plays three times a week. Jess isn’t into football but she likes to go to watch Ethan play sometimes. When he is at football she goes out with her friends or catches up on school work. Ethan used to get a bit upset that Jess didn’t come to watch him play more often but they had a chat and Jess explained that she really wants to do well at school this year so she has to work hard. Ethan likes that Jess is ambitious and so is now ok about her not coming to watch him play often. </a:t>
            </a:r>
            <a:endParaRPr lang="en-GB" sz="2100" dirty="0">
              <a:solidFill>
                <a:schemeClr val="accent2">
                  <a:lumMod val="75000"/>
                </a:schemeClr>
              </a:solidFill>
            </a:endParaRPr>
          </a:p>
          <a:p>
            <a:endParaRPr lang="en-GB" sz="3600" dirty="0">
              <a:solidFill>
                <a:schemeClr val="accent2">
                  <a:lumMod val="75000"/>
                </a:schemeClr>
              </a:solidFill>
            </a:endParaRPr>
          </a:p>
          <a:p>
            <a:endParaRPr lang="en-GB" sz="3600" dirty="0">
              <a:solidFill>
                <a:schemeClr val="accent2">
                  <a:lumMod val="75000"/>
                </a:schemeClr>
              </a:solidFill>
            </a:endParaRPr>
          </a:p>
          <a:p>
            <a:endParaRPr lang="en-GB" sz="3600" dirty="0">
              <a:solidFill>
                <a:schemeClr val="accent2">
                  <a:lumMod val="75000"/>
                </a:schemeClr>
              </a:solidFill>
            </a:endParaRPr>
          </a:p>
          <a:p>
            <a:endParaRPr lang="en-GB" sz="3600" dirty="0">
              <a:solidFill>
                <a:schemeClr val="accent2">
                  <a:lumMod val="75000"/>
                </a:schemeClr>
              </a:solidFill>
            </a:endParaRPr>
          </a:p>
          <a:p>
            <a:endParaRPr lang="en-GB" sz="3600" dirty="0">
              <a:solidFill>
                <a:schemeClr val="accent2">
                  <a:lumMod val="75000"/>
                </a:schemeClr>
              </a:solidFill>
            </a:endParaRPr>
          </a:p>
          <a:p>
            <a:endParaRPr lang="en-GB" sz="3600" dirty="0">
              <a:solidFill>
                <a:schemeClr val="accent2">
                  <a:lumMod val="75000"/>
                </a:schemeClr>
              </a:solidFill>
            </a:endParaRPr>
          </a:p>
        </p:txBody>
      </p:sp>
    </p:spTree>
    <p:extLst>
      <p:ext uri="{BB962C8B-B14F-4D97-AF65-F5344CB8AC3E}">
        <p14:creationId xmlns:p14="http://schemas.microsoft.com/office/powerpoint/2010/main" val="3375459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912" y="653060"/>
            <a:ext cx="11285197" cy="1106943"/>
          </a:xfrm>
        </p:spPr>
        <p:txBody>
          <a:bodyPr anchor="ctr">
            <a:noAutofit/>
          </a:bodyPr>
          <a:lstStyle/>
          <a:p>
            <a:r>
              <a:rPr lang="en-GB" sz="3200" b="1" dirty="0"/>
              <a:t>Working out relationships – video </a:t>
            </a:r>
          </a:p>
        </p:txBody>
      </p:sp>
      <p:sp>
        <p:nvSpPr>
          <p:cNvPr id="3" name="Content Placeholder 2"/>
          <p:cNvSpPr>
            <a:spLocks noGrp="1"/>
          </p:cNvSpPr>
          <p:nvPr>
            <p:ph idx="1"/>
          </p:nvPr>
        </p:nvSpPr>
        <p:spPr>
          <a:xfrm>
            <a:off x="463890" y="1860810"/>
            <a:ext cx="11285198" cy="943355"/>
          </a:xfrm>
        </p:spPr>
        <p:txBody>
          <a:bodyPr lIns="36000" tIns="36000" rIns="36000" bIns="36000" anchor="t">
            <a:normAutofit/>
          </a:bodyPr>
          <a:lstStyle/>
          <a:p>
            <a:pPr marL="0" indent="0" algn="ctr">
              <a:buNone/>
            </a:pPr>
            <a:r>
              <a:rPr lang="en-GB" sz="2800" i="1" dirty="0">
                <a:solidFill>
                  <a:schemeClr val="accent1"/>
                </a:solidFill>
              </a:rPr>
              <a:t>As you watch this video make a note of  whether Jess and Ethan’s relationship displays the four things that it suggests are needed to keep a relationship strong.</a:t>
            </a:r>
            <a:endParaRPr lang="en-GB" sz="6600" i="1" dirty="0">
              <a:solidFill>
                <a:schemeClr val="accent1"/>
              </a:solidFill>
            </a:endParaRPr>
          </a:p>
        </p:txBody>
      </p:sp>
      <p:sp>
        <p:nvSpPr>
          <p:cNvPr id="4" name="Rectangle 3"/>
          <p:cNvSpPr/>
          <p:nvPr/>
        </p:nvSpPr>
        <p:spPr>
          <a:xfrm>
            <a:off x="3429414" y="6315850"/>
            <a:ext cx="5468112" cy="369332"/>
          </a:xfrm>
          <a:prstGeom prst="rect">
            <a:avLst/>
          </a:prstGeom>
        </p:spPr>
        <p:txBody>
          <a:bodyPr wrap="square">
            <a:spAutoFit/>
          </a:bodyPr>
          <a:lstStyle/>
          <a:p>
            <a:pPr algn="ctr"/>
            <a:r>
              <a:rPr lang="en-GB" dirty="0">
                <a:hlinkClick r:id="rId3"/>
              </a:rPr>
              <a:t>Working Out Relationships?  </a:t>
            </a:r>
            <a:endParaRPr lang="en-GB" dirty="0"/>
          </a:p>
        </p:txBody>
      </p:sp>
      <p:pic>
        <p:nvPicPr>
          <p:cNvPr id="5" name="Content Placeholder 3">
            <a:extLst>
              <a:ext uri="{FF2B5EF4-FFF2-40B4-BE49-F238E27FC236}">
                <a16:creationId xmlns:a16="http://schemas.microsoft.com/office/drawing/2014/main" id="{027B4D8F-99DA-4939-A741-D6482FB16CCA}"/>
              </a:ext>
            </a:extLst>
          </p:cNvPr>
          <p:cNvPicPr>
            <a:picLocks noChangeAspect="1"/>
          </p:cNvPicPr>
          <p:nvPr/>
        </p:nvPicPr>
        <p:blipFill rotWithShape="1">
          <a:blip r:embed="rId4"/>
          <a:srcRect b="4954"/>
          <a:stretch/>
        </p:blipFill>
        <p:spPr>
          <a:xfrm>
            <a:off x="7268500" y="2804165"/>
            <a:ext cx="3119468" cy="1667770"/>
          </a:xfrm>
          <a:prstGeom prst="rect">
            <a:avLst/>
          </a:prstGeom>
        </p:spPr>
      </p:pic>
      <p:pic>
        <p:nvPicPr>
          <p:cNvPr id="6" name="Content Placeholder 3">
            <a:extLst>
              <a:ext uri="{FF2B5EF4-FFF2-40B4-BE49-F238E27FC236}">
                <a16:creationId xmlns:a16="http://schemas.microsoft.com/office/drawing/2014/main" id="{C5C91650-211E-412A-A55F-0175D24C627A}"/>
              </a:ext>
            </a:extLst>
          </p:cNvPr>
          <p:cNvPicPr>
            <a:picLocks noChangeAspect="1"/>
          </p:cNvPicPr>
          <p:nvPr/>
        </p:nvPicPr>
        <p:blipFill rotWithShape="1">
          <a:blip r:embed="rId5"/>
          <a:srcRect l="6928" t="5235" b="5622"/>
          <a:stretch/>
        </p:blipFill>
        <p:spPr>
          <a:xfrm>
            <a:off x="1818591" y="2804165"/>
            <a:ext cx="3113205" cy="1667770"/>
          </a:xfrm>
          <a:prstGeom prst="rect">
            <a:avLst/>
          </a:prstGeom>
        </p:spPr>
      </p:pic>
      <p:sp>
        <p:nvSpPr>
          <p:cNvPr id="8" name="TextBox 7">
            <a:extLst>
              <a:ext uri="{FF2B5EF4-FFF2-40B4-BE49-F238E27FC236}">
                <a16:creationId xmlns:a16="http://schemas.microsoft.com/office/drawing/2014/main" id="{A665802F-AB37-408E-A176-8C866E8803E0}"/>
              </a:ext>
            </a:extLst>
          </p:cNvPr>
          <p:cNvSpPr txBox="1"/>
          <p:nvPr/>
        </p:nvSpPr>
        <p:spPr>
          <a:xfrm flipH="1">
            <a:off x="4581235" y="3429000"/>
            <a:ext cx="2613891" cy="369332"/>
          </a:xfrm>
          <a:prstGeom prst="rect">
            <a:avLst/>
          </a:prstGeom>
          <a:noFill/>
        </p:spPr>
        <p:txBody>
          <a:bodyPr wrap="square" rtlCol="0">
            <a:spAutoFit/>
          </a:bodyPr>
          <a:lstStyle/>
          <a:p>
            <a:endParaRPr lang="en-GB" dirty="0"/>
          </a:p>
        </p:txBody>
      </p:sp>
      <p:pic>
        <p:nvPicPr>
          <p:cNvPr id="9" name="Content Placeholder 3">
            <a:extLst>
              <a:ext uri="{FF2B5EF4-FFF2-40B4-BE49-F238E27FC236}">
                <a16:creationId xmlns:a16="http://schemas.microsoft.com/office/drawing/2014/main" id="{D866BF0A-2F61-4410-8638-3A46FE4D64A6}"/>
              </a:ext>
            </a:extLst>
          </p:cNvPr>
          <p:cNvPicPr>
            <a:picLocks noChangeAspect="1"/>
          </p:cNvPicPr>
          <p:nvPr/>
        </p:nvPicPr>
        <p:blipFill rotWithShape="1">
          <a:blip r:embed="rId6"/>
          <a:srcRect t="3758" r="1876" b="4541"/>
          <a:stretch/>
        </p:blipFill>
        <p:spPr>
          <a:xfrm>
            <a:off x="1818591" y="4572742"/>
            <a:ext cx="3104911" cy="1632198"/>
          </a:xfrm>
          <a:prstGeom prst="rect">
            <a:avLst/>
          </a:prstGeom>
        </p:spPr>
      </p:pic>
      <p:pic>
        <p:nvPicPr>
          <p:cNvPr id="11" name="Content Placeholder 3">
            <a:extLst>
              <a:ext uri="{FF2B5EF4-FFF2-40B4-BE49-F238E27FC236}">
                <a16:creationId xmlns:a16="http://schemas.microsoft.com/office/drawing/2014/main" id="{706968C2-6465-427E-A3A5-8E7D52D63E54}"/>
              </a:ext>
            </a:extLst>
          </p:cNvPr>
          <p:cNvPicPr>
            <a:picLocks noChangeAspect="1"/>
          </p:cNvPicPr>
          <p:nvPr/>
        </p:nvPicPr>
        <p:blipFill rotWithShape="1">
          <a:blip r:embed="rId7"/>
          <a:srcRect l="2146" t="14707" r="11563" b="5643"/>
          <a:stretch/>
        </p:blipFill>
        <p:spPr>
          <a:xfrm>
            <a:off x="7268500" y="4584881"/>
            <a:ext cx="3104911" cy="1612049"/>
          </a:xfrm>
          <a:prstGeom prst="rect">
            <a:avLst/>
          </a:prstGeom>
        </p:spPr>
      </p:pic>
    </p:spTree>
    <p:extLst>
      <p:ext uri="{BB962C8B-B14F-4D97-AF65-F5344CB8AC3E}">
        <p14:creationId xmlns:p14="http://schemas.microsoft.com/office/powerpoint/2010/main" val="2900074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912" y="603114"/>
            <a:ext cx="11306175" cy="1205049"/>
          </a:xfrm>
        </p:spPr>
        <p:txBody>
          <a:bodyPr anchor="ctr">
            <a:noAutofit/>
          </a:bodyPr>
          <a:lstStyle/>
          <a:p>
            <a:r>
              <a:rPr lang="en-GB" sz="3200" b="1" dirty="0"/>
              <a:t>WHICH OF THE BELOW DOES THE relationship HAVE NOW?  WHICH ARE FOR THE FUTURE?</a:t>
            </a:r>
          </a:p>
        </p:txBody>
      </p:sp>
      <p:sp>
        <p:nvSpPr>
          <p:cNvPr id="3" name="Content Placeholder 2"/>
          <p:cNvSpPr>
            <a:spLocks noGrp="1"/>
          </p:cNvSpPr>
          <p:nvPr>
            <p:ph idx="1"/>
          </p:nvPr>
        </p:nvSpPr>
        <p:spPr>
          <a:xfrm>
            <a:off x="388883" y="1845577"/>
            <a:ext cx="11480029" cy="4882393"/>
          </a:xfrm>
        </p:spPr>
        <p:txBody>
          <a:bodyPr>
            <a:normAutofit fontScale="32500" lnSpcReduction="20000"/>
          </a:bodyPr>
          <a:lstStyle/>
          <a:p>
            <a:pPr marL="514350" indent="-514350">
              <a:buFont typeface="+mj-lt"/>
              <a:buAutoNum type="arabicPeriod"/>
            </a:pPr>
            <a:r>
              <a:rPr lang="en-GB" sz="5200" dirty="0"/>
              <a:t>Are they a ‘good fit’? (Can they work well as a team? Do they have similar values and outlook on life?)</a:t>
            </a:r>
          </a:p>
          <a:p>
            <a:pPr marL="514350" indent="-514350">
              <a:buFont typeface="+mj-lt"/>
              <a:buAutoNum type="arabicPeriod"/>
            </a:pPr>
            <a:r>
              <a:rPr lang="en-GB" sz="5200" dirty="0"/>
              <a:t>Do they have a strong basis of friendship? (Do they have fun together? Share interests and humour? Appreciate each other?)</a:t>
            </a:r>
          </a:p>
          <a:p>
            <a:pPr marL="514350" indent="-514350">
              <a:buFont typeface="+mj-lt"/>
              <a:buAutoNum type="arabicPeriod"/>
            </a:pPr>
            <a:r>
              <a:rPr lang="en-GB" sz="5200" dirty="0"/>
              <a:t>Do they want the same things in their relationship and out of life? (Do they each feel that they can jointly agree a plan for their lives together? Can they negotiate?) </a:t>
            </a:r>
          </a:p>
          <a:p>
            <a:pPr marL="514350" indent="-514350">
              <a:buFont typeface="+mj-lt"/>
              <a:buAutoNum type="arabicPeriod"/>
            </a:pPr>
            <a:r>
              <a:rPr lang="en-GB" sz="5200" dirty="0"/>
              <a:t>Are their expectations realistic? (Do they accept there will be ups and downs? Understand the need to make an effort?)</a:t>
            </a:r>
          </a:p>
          <a:p>
            <a:pPr marL="514350" indent="-514350">
              <a:buFont typeface="+mj-lt"/>
              <a:buAutoNum type="arabicPeriod"/>
            </a:pPr>
            <a:r>
              <a:rPr lang="en-GB" sz="5200" dirty="0"/>
              <a:t>Do they generally see the best in each other? (Can they accept each other’s flaws? Respect their differences?)</a:t>
            </a:r>
          </a:p>
          <a:p>
            <a:pPr marL="514350" indent="-514350">
              <a:buFont typeface="+mj-lt"/>
              <a:buAutoNum type="arabicPeriod"/>
            </a:pPr>
            <a:r>
              <a:rPr lang="en-GB" sz="5200" dirty="0"/>
              <a:t>Do they both work at keeping their relationship vibrant? (Do they make time to spend together and time apart? Each show the other that they care?) </a:t>
            </a:r>
          </a:p>
          <a:p>
            <a:pPr marL="514350" indent="-514350">
              <a:buFont typeface="+mj-lt"/>
              <a:buAutoNum type="arabicPeriod"/>
            </a:pPr>
            <a:r>
              <a:rPr lang="en-GB" sz="5200" dirty="0"/>
              <a:t>Do they both feel they can discuss things freely and raise issues with each other? (Do they deal with issues promptly and constructively? Enjoy talking and listening to each other?) </a:t>
            </a:r>
          </a:p>
          <a:p>
            <a:pPr marL="514350" indent="-514350">
              <a:buFont typeface="+mj-lt"/>
              <a:buAutoNum type="arabicPeriod"/>
            </a:pPr>
            <a:r>
              <a:rPr lang="en-GB" sz="5200" dirty="0"/>
              <a:t>Are they both committed to working through hard times? (Do they both ‘give and take’? Work on themselves? Look to a positive future together?)</a:t>
            </a:r>
          </a:p>
          <a:p>
            <a:pPr marL="514350" indent="-514350">
              <a:buFont typeface="+mj-lt"/>
              <a:buAutoNum type="arabicPeriod"/>
            </a:pPr>
            <a:r>
              <a:rPr lang="en-GB" sz="5200" dirty="0"/>
              <a:t>When they face stressful circumstances would they pull together to get through it? (Can they each adapt well to change? Would they seek professional help if needed?)</a:t>
            </a:r>
          </a:p>
          <a:p>
            <a:pPr marL="514350" indent="-514350">
              <a:buFont typeface="+mj-lt"/>
              <a:buAutoNum type="arabicPeriod"/>
            </a:pPr>
            <a:r>
              <a:rPr lang="en-GB" sz="5200" dirty="0"/>
              <a:t>Do they each have supportive others around us? (Do they each have a good support network they can turn to or call on for help if needed?)</a:t>
            </a:r>
            <a:endParaRPr lang="en-GB" sz="5200" i="1" dirty="0"/>
          </a:p>
        </p:txBody>
      </p:sp>
    </p:spTree>
    <p:extLst>
      <p:ext uri="{BB962C8B-B14F-4D97-AF65-F5344CB8AC3E}">
        <p14:creationId xmlns:p14="http://schemas.microsoft.com/office/powerpoint/2010/main" val="33530265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912" y="589382"/>
            <a:ext cx="11306175" cy="1218782"/>
          </a:xfrm>
        </p:spPr>
        <p:txBody>
          <a:bodyPr anchor="ctr">
            <a:noAutofit/>
          </a:bodyPr>
          <a:lstStyle/>
          <a:p>
            <a:r>
              <a:rPr lang="en-GB" sz="3200" b="1" dirty="0"/>
              <a:t>Working out relationships</a:t>
            </a:r>
          </a:p>
        </p:txBody>
      </p:sp>
      <p:sp>
        <p:nvSpPr>
          <p:cNvPr id="3" name="Content Placeholder 2"/>
          <p:cNvSpPr>
            <a:spLocks noGrp="1"/>
          </p:cNvSpPr>
          <p:nvPr>
            <p:ph idx="1"/>
          </p:nvPr>
        </p:nvSpPr>
        <p:spPr>
          <a:xfrm>
            <a:off x="362607" y="3179428"/>
            <a:ext cx="11545614" cy="4973595"/>
          </a:xfrm>
        </p:spPr>
        <p:txBody>
          <a:bodyPr>
            <a:normAutofit/>
          </a:bodyPr>
          <a:lstStyle/>
          <a:p>
            <a:pPr marL="0" indent="0">
              <a:buNone/>
            </a:pPr>
            <a:endParaRPr lang="en-GB" sz="2800" dirty="0"/>
          </a:p>
          <a:p>
            <a:pPr marL="0" indent="0">
              <a:buNone/>
            </a:pPr>
            <a:endParaRPr lang="en-GB" sz="2800" dirty="0"/>
          </a:p>
          <a:p>
            <a:pPr marL="0" indent="0">
              <a:buNone/>
            </a:pPr>
            <a:endParaRPr lang="en-GB" sz="6600" i="1" dirty="0"/>
          </a:p>
          <a:p>
            <a:pPr marL="0" indent="0">
              <a:buNone/>
            </a:pPr>
            <a:endParaRPr lang="en-GB" sz="6600" i="1" dirty="0"/>
          </a:p>
        </p:txBody>
      </p:sp>
      <p:sp>
        <p:nvSpPr>
          <p:cNvPr id="5" name="TextBox 4"/>
          <p:cNvSpPr txBox="1"/>
          <p:nvPr/>
        </p:nvSpPr>
        <p:spPr>
          <a:xfrm>
            <a:off x="475081" y="1884404"/>
            <a:ext cx="11241838" cy="4973596"/>
          </a:xfrm>
          <a:prstGeom prst="rect">
            <a:avLst/>
          </a:prstGeom>
          <a:noFill/>
          <a:ln>
            <a:noFill/>
          </a:ln>
        </p:spPr>
        <p:txBody>
          <a:bodyPr wrap="square" rtlCol="0">
            <a:spAutoFit/>
          </a:bodyPr>
          <a:lstStyle/>
          <a:p>
            <a:pPr marL="571500" indent="-571500">
              <a:buFont typeface="Wingdings" panose="05000000000000000000" pitchFamily="2" charset="2"/>
              <a:buChar char="Ø"/>
            </a:pPr>
            <a:r>
              <a:rPr lang="en-GB" sz="2200" i="1" dirty="0">
                <a:solidFill>
                  <a:schemeClr val="accent2">
                    <a:lumMod val="75000"/>
                  </a:schemeClr>
                </a:solidFill>
              </a:rPr>
              <a:t>Below are an example of a ‘harsh’ start-up and a ‘soft’ start-up to Ethan and Jess’s conversation about Jess watching Ethan playing football. </a:t>
            </a:r>
          </a:p>
          <a:p>
            <a:pPr marL="571500" indent="-571500">
              <a:buFont typeface="Wingdings" panose="05000000000000000000" pitchFamily="2" charset="2"/>
              <a:buChar char="Ø"/>
            </a:pPr>
            <a:r>
              <a:rPr lang="en-GB" sz="2200" i="1" dirty="0">
                <a:solidFill>
                  <a:schemeClr val="accent2">
                    <a:lumMod val="75000"/>
                  </a:schemeClr>
                </a:solidFill>
              </a:rPr>
              <a:t>On your tables suggest how Jess might reply and what Ethan says next. </a:t>
            </a:r>
          </a:p>
          <a:p>
            <a:endParaRPr lang="en-GB" sz="3600" dirty="0">
              <a:solidFill>
                <a:schemeClr val="accent2">
                  <a:lumMod val="75000"/>
                </a:schemeClr>
              </a:solidFill>
            </a:endParaRPr>
          </a:p>
          <a:p>
            <a:r>
              <a:rPr lang="en-GB" sz="3600" dirty="0">
                <a:solidFill>
                  <a:schemeClr val="accent2">
                    <a:lumMod val="75000"/>
                  </a:schemeClr>
                </a:solidFill>
              </a:rPr>
              <a:t>   </a:t>
            </a:r>
          </a:p>
          <a:p>
            <a:endParaRPr lang="en-GB" sz="3600" dirty="0">
              <a:solidFill>
                <a:schemeClr val="accent2">
                  <a:lumMod val="75000"/>
                </a:schemeClr>
              </a:solidFill>
            </a:endParaRPr>
          </a:p>
          <a:p>
            <a:endParaRPr lang="en-GB" sz="3600" dirty="0">
              <a:solidFill>
                <a:schemeClr val="accent2">
                  <a:lumMod val="75000"/>
                </a:schemeClr>
              </a:solidFill>
            </a:endParaRPr>
          </a:p>
          <a:p>
            <a:endParaRPr lang="en-GB" sz="3600" dirty="0">
              <a:solidFill>
                <a:schemeClr val="accent2">
                  <a:lumMod val="75000"/>
                </a:schemeClr>
              </a:solidFill>
            </a:endParaRPr>
          </a:p>
          <a:p>
            <a:endParaRPr lang="en-GB" sz="3600" dirty="0">
              <a:solidFill>
                <a:schemeClr val="accent2">
                  <a:lumMod val="75000"/>
                </a:schemeClr>
              </a:solidFill>
            </a:endParaRPr>
          </a:p>
          <a:p>
            <a:endParaRPr lang="en-GB" sz="3600" dirty="0">
              <a:solidFill>
                <a:schemeClr val="accent2">
                  <a:lumMod val="75000"/>
                </a:schemeClr>
              </a:solidFill>
            </a:endParaRPr>
          </a:p>
        </p:txBody>
      </p:sp>
      <p:sp>
        <p:nvSpPr>
          <p:cNvPr id="4" name="TextBox 3">
            <a:extLst>
              <a:ext uri="{FF2B5EF4-FFF2-40B4-BE49-F238E27FC236}">
                <a16:creationId xmlns:a16="http://schemas.microsoft.com/office/drawing/2014/main" id="{547AE683-3D7F-4C2E-8078-5EC9CA306B64}"/>
              </a:ext>
            </a:extLst>
          </p:cNvPr>
          <p:cNvSpPr txBox="1"/>
          <p:nvPr/>
        </p:nvSpPr>
        <p:spPr>
          <a:xfrm>
            <a:off x="465429" y="3000051"/>
            <a:ext cx="5486110" cy="3416624"/>
          </a:xfrm>
          <a:prstGeom prst="rect">
            <a:avLst/>
          </a:prstGeom>
          <a:noFill/>
          <a:ln w="38100">
            <a:solidFill>
              <a:schemeClr val="accent2"/>
            </a:solidFill>
          </a:ln>
        </p:spPr>
        <p:txBody>
          <a:bodyPr wrap="square" rtlCol="0">
            <a:noAutofit/>
          </a:bodyPr>
          <a:lstStyle/>
          <a:p>
            <a:pPr marL="628650" lvl="1" indent="-628650"/>
            <a:r>
              <a:rPr lang="en-GB" sz="2000" dirty="0"/>
              <a:t>Ethan: </a:t>
            </a:r>
            <a:r>
              <a:rPr lang="en-GB" sz="2000" i="1" dirty="0"/>
              <a:t>Why do you never come to watch me play football? All the other lads’ girlfriends come to watch them play. Maybe that’s because </a:t>
            </a:r>
            <a:r>
              <a:rPr lang="en-GB" sz="2000" i="1" u="sng" dirty="0"/>
              <a:t>they</a:t>
            </a:r>
            <a:r>
              <a:rPr lang="en-GB" sz="2000" i="1" dirty="0"/>
              <a:t> like their boyfriends more than you like me. </a:t>
            </a:r>
          </a:p>
          <a:p>
            <a:pPr lvl="1" indent="-457200"/>
            <a:endParaRPr lang="en-GB" sz="2000" dirty="0"/>
          </a:p>
          <a:p>
            <a:pPr lvl="1" indent="-457200"/>
            <a:r>
              <a:rPr lang="en-GB" sz="2000" dirty="0"/>
              <a:t>Jess:  That’s not fair! I do come sometimes.  You know I have to work hard if I’m going to get into 6</a:t>
            </a:r>
            <a:r>
              <a:rPr lang="en-GB" sz="2000" baseline="30000" dirty="0"/>
              <a:t>th</a:t>
            </a:r>
            <a:r>
              <a:rPr lang="en-GB" sz="2000" dirty="0"/>
              <a:t> form – not that you care about that.</a:t>
            </a:r>
            <a:endParaRPr lang="en-GB" sz="2000" i="1" dirty="0"/>
          </a:p>
          <a:p>
            <a:pPr marL="631825" indent="-631825"/>
            <a:endParaRPr lang="en-GB" sz="2000" dirty="0"/>
          </a:p>
          <a:p>
            <a:pPr marL="631825" indent="-631825"/>
            <a:r>
              <a:rPr lang="en-GB" sz="2000" dirty="0"/>
              <a:t>Ethan:</a:t>
            </a:r>
            <a:r>
              <a:rPr lang="en-GB" sz="2000" i="1" dirty="0"/>
              <a:t> I’m sick of hearing about how hard you are working. I’m working hard too you know!</a:t>
            </a:r>
          </a:p>
          <a:p>
            <a:endParaRPr lang="en-GB" dirty="0"/>
          </a:p>
        </p:txBody>
      </p:sp>
      <p:sp>
        <p:nvSpPr>
          <p:cNvPr id="7" name="TextBox 6">
            <a:extLst>
              <a:ext uri="{FF2B5EF4-FFF2-40B4-BE49-F238E27FC236}">
                <a16:creationId xmlns:a16="http://schemas.microsoft.com/office/drawing/2014/main" id="{07482100-8CFF-45DF-86B3-F4CF2B9402EB}"/>
              </a:ext>
            </a:extLst>
          </p:cNvPr>
          <p:cNvSpPr txBox="1"/>
          <p:nvPr/>
        </p:nvSpPr>
        <p:spPr>
          <a:xfrm flipH="1">
            <a:off x="6240462" y="3000052"/>
            <a:ext cx="5486108" cy="3416623"/>
          </a:xfrm>
          <a:prstGeom prst="rect">
            <a:avLst/>
          </a:prstGeom>
          <a:noFill/>
          <a:ln w="38100">
            <a:solidFill>
              <a:schemeClr val="accent2"/>
            </a:solidFill>
          </a:ln>
        </p:spPr>
        <p:txBody>
          <a:bodyPr wrap="square" rtlCol="0">
            <a:noAutofit/>
          </a:bodyPr>
          <a:lstStyle/>
          <a:p>
            <a:pPr marL="628650" lvl="1" indent="-628650"/>
            <a:r>
              <a:rPr lang="en-GB" sz="2000" dirty="0"/>
              <a:t>Ethan: </a:t>
            </a:r>
            <a:r>
              <a:rPr lang="en-GB" sz="2000" i="1" dirty="0"/>
              <a:t>I wish you could come to watch me play football more often. I like it when you come to watch me play. </a:t>
            </a:r>
          </a:p>
          <a:p>
            <a:pPr marL="628650" lvl="1" indent="-628650"/>
            <a:endParaRPr lang="en-GB" sz="2000" i="1" dirty="0"/>
          </a:p>
          <a:p>
            <a:pPr marL="628650" lvl="1" indent="-628650"/>
            <a:endParaRPr lang="en-GB" sz="2000" i="1" dirty="0"/>
          </a:p>
          <a:p>
            <a:pPr marL="531813" indent="-531813"/>
            <a:r>
              <a:rPr lang="en-GB" sz="2000" dirty="0"/>
              <a:t>Jess: I like it too. But I’ve got to keep up the hard work if I’m going to get into 6</a:t>
            </a:r>
            <a:r>
              <a:rPr lang="en-GB" sz="2000" baseline="30000" dirty="0"/>
              <a:t>th</a:t>
            </a:r>
            <a:r>
              <a:rPr lang="en-GB" sz="2000" dirty="0"/>
              <a:t> form.</a:t>
            </a:r>
          </a:p>
          <a:p>
            <a:endParaRPr lang="en-GB" sz="2000" dirty="0"/>
          </a:p>
          <a:p>
            <a:endParaRPr lang="en-GB" sz="2000" dirty="0"/>
          </a:p>
          <a:p>
            <a:pPr marL="631825" indent="-631825"/>
            <a:r>
              <a:rPr lang="en-GB" sz="2000" dirty="0"/>
              <a:t>Ethan: </a:t>
            </a:r>
            <a:r>
              <a:rPr lang="en-GB" sz="2000" i="1" dirty="0"/>
              <a:t>I know, and I really want you to do well.  Pretty and hard-working – no wonder I fell for you!</a:t>
            </a:r>
          </a:p>
        </p:txBody>
      </p:sp>
    </p:spTree>
    <p:extLst>
      <p:ext uri="{BB962C8B-B14F-4D97-AF65-F5344CB8AC3E}">
        <p14:creationId xmlns:p14="http://schemas.microsoft.com/office/powerpoint/2010/main" val="2822886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6B976D62-3625-48C2-9469-12412098D791}"/>
              </a:ext>
            </a:extLst>
          </p:cNvPr>
          <p:cNvSpPr txBox="1"/>
          <p:nvPr/>
        </p:nvSpPr>
        <p:spPr>
          <a:xfrm flipH="1">
            <a:off x="5272391" y="2136586"/>
            <a:ext cx="6476694" cy="4187807"/>
          </a:xfrm>
          <a:prstGeom prst="rect">
            <a:avLst/>
          </a:prstGeom>
          <a:noFill/>
          <a:ln w="38100">
            <a:solidFill>
              <a:schemeClr val="accent2"/>
            </a:solidFill>
          </a:ln>
        </p:spPr>
        <p:txBody>
          <a:bodyPr wrap="square" rtlCol="0">
            <a:noAutofit/>
          </a:bodyPr>
          <a:lstStyle/>
          <a:p>
            <a:r>
              <a:rPr lang="en-GB" sz="2800" dirty="0"/>
              <a:t>Consider:</a:t>
            </a:r>
          </a:p>
          <a:p>
            <a:pPr marL="457200" indent="-457200">
              <a:buFont typeface="Wingdings" panose="05000000000000000000" pitchFamily="2" charset="2"/>
              <a:buChar char="§"/>
            </a:pPr>
            <a:r>
              <a:rPr lang="en-GB" sz="2800" dirty="0">
                <a:solidFill>
                  <a:schemeClr val="tx2"/>
                </a:solidFill>
              </a:rPr>
              <a:t>How the media might influence young people’s expectations of relationships</a:t>
            </a:r>
          </a:p>
          <a:p>
            <a:pPr marL="457200" indent="-457200">
              <a:buFont typeface="Wingdings" panose="05000000000000000000" pitchFamily="2" charset="2"/>
              <a:buChar char="§"/>
            </a:pPr>
            <a:r>
              <a:rPr lang="en-GB" sz="2800" dirty="0">
                <a:solidFill>
                  <a:schemeClr val="tx2"/>
                </a:solidFill>
              </a:rPr>
              <a:t>The way  in which relationships are portrayed in the media</a:t>
            </a:r>
          </a:p>
          <a:p>
            <a:pPr marL="457200" indent="-457200">
              <a:buFont typeface="Wingdings" panose="05000000000000000000" pitchFamily="2" charset="2"/>
              <a:buChar char="§"/>
            </a:pPr>
            <a:r>
              <a:rPr lang="en-GB" sz="2800" dirty="0">
                <a:solidFill>
                  <a:schemeClr val="tx2"/>
                </a:solidFill>
              </a:rPr>
              <a:t>How peers might influence one another by posting about their relationships on social media</a:t>
            </a:r>
            <a:endParaRPr lang="en-GB" sz="2800" i="1" dirty="0">
              <a:solidFill>
                <a:schemeClr val="tx2"/>
              </a:solidFill>
            </a:endParaRPr>
          </a:p>
        </p:txBody>
      </p:sp>
      <p:sp>
        <p:nvSpPr>
          <p:cNvPr id="2" name="Title 1"/>
          <p:cNvSpPr>
            <a:spLocks noGrp="1"/>
          </p:cNvSpPr>
          <p:nvPr>
            <p:ph type="title"/>
          </p:nvPr>
        </p:nvSpPr>
        <p:spPr>
          <a:xfrm>
            <a:off x="581192" y="702156"/>
            <a:ext cx="11029616" cy="1013800"/>
          </a:xfrm>
        </p:spPr>
        <p:txBody>
          <a:bodyPr>
            <a:noAutofit/>
          </a:bodyPr>
          <a:lstStyle/>
          <a:p>
            <a:r>
              <a:rPr lang="en-GB" sz="3200" b="1" dirty="0">
                <a:solidFill>
                  <a:srgbClr val="FFFFFF"/>
                </a:solidFill>
              </a:rPr>
              <a:t>Working out relationships – </a:t>
            </a:r>
            <a:br>
              <a:rPr lang="en-GB" sz="3200" b="1" dirty="0">
                <a:solidFill>
                  <a:srgbClr val="FFFFFF"/>
                </a:solidFill>
              </a:rPr>
            </a:br>
            <a:r>
              <a:rPr lang="en-GB" sz="3200" b="1" dirty="0">
                <a:solidFill>
                  <a:srgbClr val="FFFFFF"/>
                </a:solidFill>
              </a:rPr>
              <a:t>MEDIA/ SOCIAL MEDIA</a:t>
            </a:r>
          </a:p>
        </p:txBody>
      </p:sp>
      <p:pic>
        <p:nvPicPr>
          <p:cNvPr id="7" name="Picture 6">
            <a:extLst>
              <a:ext uri="{FF2B5EF4-FFF2-40B4-BE49-F238E27FC236}">
                <a16:creationId xmlns:a16="http://schemas.microsoft.com/office/drawing/2014/main" id="{123BF949-C2B0-4ED8-8DE3-CEEBF20DED9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55949" y="4322940"/>
            <a:ext cx="3725286" cy="2001453"/>
          </a:xfrm>
          <a:prstGeom prst="rect">
            <a:avLst/>
          </a:prstGeom>
        </p:spPr>
      </p:pic>
      <p:pic>
        <p:nvPicPr>
          <p:cNvPr id="9" name="Content Placeholder 3" descr="A drawing of a cartoon character&#10;&#10;Description automatically generated">
            <a:extLst>
              <a:ext uri="{FF2B5EF4-FFF2-40B4-BE49-F238E27FC236}">
                <a16:creationId xmlns:a16="http://schemas.microsoft.com/office/drawing/2014/main" id="{D866BF0A-2F61-4410-8638-3A46FE4D64A6}"/>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855949" y="2136586"/>
            <a:ext cx="3725286" cy="2054346"/>
          </a:xfrm>
          <a:prstGeom prst="rect">
            <a:avLst/>
          </a:prstGeom>
        </p:spPr>
      </p:pic>
      <p:sp>
        <p:nvSpPr>
          <p:cNvPr id="8" name="TextBox 7">
            <a:extLst>
              <a:ext uri="{FF2B5EF4-FFF2-40B4-BE49-F238E27FC236}">
                <a16:creationId xmlns:a16="http://schemas.microsoft.com/office/drawing/2014/main" id="{A665802F-AB37-408E-A176-8C866E8803E0}"/>
              </a:ext>
            </a:extLst>
          </p:cNvPr>
          <p:cNvSpPr txBox="1"/>
          <p:nvPr/>
        </p:nvSpPr>
        <p:spPr>
          <a:xfrm flipH="1">
            <a:off x="4581235" y="3429000"/>
            <a:ext cx="2613891" cy="369332"/>
          </a:xfrm>
          <a:prstGeom prst="rect">
            <a:avLst/>
          </a:prstGeom>
          <a:noFill/>
        </p:spPr>
        <p:txBody>
          <a:bodyPr wrap="square" rtlCol="0">
            <a:spAutoFit/>
          </a:bodyPr>
          <a:lstStyle/>
          <a:p>
            <a:endParaRPr lang="en-GB" dirty="0"/>
          </a:p>
        </p:txBody>
      </p:sp>
    </p:spTree>
    <p:extLst>
      <p:ext uri="{BB962C8B-B14F-4D97-AF65-F5344CB8AC3E}">
        <p14:creationId xmlns:p14="http://schemas.microsoft.com/office/powerpoint/2010/main" val="3607728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912" y="612842"/>
            <a:ext cx="11306175" cy="1148109"/>
          </a:xfrm>
        </p:spPr>
        <p:txBody>
          <a:bodyPr anchor="ctr">
            <a:noAutofit/>
          </a:bodyPr>
          <a:lstStyle/>
          <a:p>
            <a:r>
              <a:rPr lang="en-GB" sz="3200" b="1" dirty="0"/>
              <a:t>Working out relationships</a:t>
            </a:r>
          </a:p>
        </p:txBody>
      </p:sp>
      <p:sp>
        <p:nvSpPr>
          <p:cNvPr id="5" name="TextBox 4"/>
          <p:cNvSpPr txBox="1"/>
          <p:nvPr/>
        </p:nvSpPr>
        <p:spPr>
          <a:xfrm>
            <a:off x="362606" y="1760952"/>
            <a:ext cx="11829393" cy="2246769"/>
          </a:xfrm>
          <a:prstGeom prst="rect">
            <a:avLst/>
          </a:prstGeom>
          <a:noFill/>
          <a:ln>
            <a:noFill/>
          </a:ln>
        </p:spPr>
        <p:txBody>
          <a:bodyPr wrap="square" rtlCol="0">
            <a:spAutoFit/>
          </a:bodyPr>
          <a:lstStyle/>
          <a:p>
            <a:r>
              <a:rPr lang="en-GB" sz="2800" dirty="0">
                <a:solidFill>
                  <a:schemeClr val="accent2">
                    <a:lumMod val="75000"/>
                  </a:schemeClr>
                </a:solidFill>
              </a:rPr>
              <a:t>On the next two slides there are some ‘quick fire statements’ to:</a:t>
            </a:r>
          </a:p>
          <a:p>
            <a:pPr marL="571500" indent="-571500">
              <a:buFont typeface="Wingdings" panose="05000000000000000000" pitchFamily="2" charset="2"/>
              <a:buChar char="Ø"/>
            </a:pPr>
            <a:r>
              <a:rPr lang="en-GB" sz="2800" i="1" dirty="0">
                <a:solidFill>
                  <a:schemeClr val="accent2">
                    <a:lumMod val="75000"/>
                  </a:schemeClr>
                </a:solidFill>
              </a:rPr>
              <a:t>Identify the key signs of healthy relationships</a:t>
            </a:r>
          </a:p>
          <a:p>
            <a:pPr marL="571500" indent="-571500">
              <a:buFont typeface="Wingdings" panose="05000000000000000000" pitchFamily="2" charset="2"/>
              <a:buChar char="Ø"/>
            </a:pPr>
            <a:r>
              <a:rPr lang="en-GB" sz="2800" i="1" dirty="0">
                <a:solidFill>
                  <a:schemeClr val="accent2">
                    <a:lumMod val="75000"/>
                  </a:schemeClr>
                </a:solidFill>
              </a:rPr>
              <a:t>Identify skills and strategies for building lasting healthy relationships</a:t>
            </a:r>
          </a:p>
          <a:p>
            <a:endParaRPr lang="en-GB" sz="2800" dirty="0">
              <a:solidFill>
                <a:schemeClr val="accent2">
                  <a:lumMod val="75000"/>
                </a:schemeClr>
              </a:solidFill>
            </a:endParaRPr>
          </a:p>
          <a:p>
            <a:pPr marL="571500" indent="-571500">
              <a:buFont typeface="Wingdings" panose="05000000000000000000" pitchFamily="2" charset="2"/>
              <a:buChar char="Ø"/>
            </a:pPr>
            <a:endParaRPr lang="en-GB" sz="2800" dirty="0">
              <a:solidFill>
                <a:schemeClr val="accent2">
                  <a:lumMod val="75000"/>
                </a:schemeClr>
              </a:solidFill>
            </a:endParaRPr>
          </a:p>
        </p:txBody>
      </p:sp>
      <p:pic>
        <p:nvPicPr>
          <p:cNvPr id="6" name="Picture 5"/>
          <p:cNvPicPr>
            <a:picLocks noChangeAspect="1"/>
          </p:cNvPicPr>
          <p:nvPr/>
        </p:nvPicPr>
        <p:blipFill>
          <a:blip r:embed="rId3"/>
          <a:stretch>
            <a:fillRect/>
          </a:stretch>
        </p:blipFill>
        <p:spPr>
          <a:xfrm>
            <a:off x="2928855" y="3227688"/>
            <a:ext cx="6334289" cy="3188987"/>
          </a:xfrm>
          <a:prstGeom prst="rect">
            <a:avLst/>
          </a:prstGeom>
        </p:spPr>
      </p:pic>
    </p:spTree>
    <p:extLst>
      <p:ext uri="{BB962C8B-B14F-4D97-AF65-F5344CB8AC3E}">
        <p14:creationId xmlns:p14="http://schemas.microsoft.com/office/powerpoint/2010/main" val="1350892071"/>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2018A79F044A24FBED7CB24B84484E2" ma:contentTypeVersion="12" ma:contentTypeDescription="Create a new document." ma:contentTypeScope="" ma:versionID="652d9ba5c73d4f252c95d0ca92ae64ea">
  <xsd:schema xmlns:xsd="http://www.w3.org/2001/XMLSchema" xmlns:xs="http://www.w3.org/2001/XMLSchema" xmlns:p="http://schemas.microsoft.com/office/2006/metadata/properties" xmlns:ns3="716fe84c-9023-43a9-aa4c-f6f9a28f002c" xmlns:ns4="561ad049-9fef-4428-bfcb-6bce8ee09453" targetNamespace="http://schemas.microsoft.com/office/2006/metadata/properties" ma:root="true" ma:fieldsID="faf771950e203ae92882caf817f37ece" ns3:_="" ns4:_="">
    <xsd:import namespace="716fe84c-9023-43a9-aa4c-f6f9a28f002c"/>
    <xsd:import namespace="561ad049-9fef-4428-bfcb-6bce8ee0945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AutoKeyPoints" minOccurs="0"/>
                <xsd:element ref="ns4:MediaServiceKeyPoints"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6fe84c-9023-43a9-aa4c-f6f9a28f002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61ad049-9fef-4428-bfcb-6bce8ee0945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6729899-DEE2-4872-B0DF-E9FCB75896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6fe84c-9023-43a9-aa4c-f6f9a28f002c"/>
    <ds:schemaRef ds:uri="561ad049-9fef-4428-bfcb-6bce8ee094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CA9FF60-8459-48C5-8FAF-3CF02022E5CB}">
  <ds:schemaRefs>
    <ds:schemaRef ds:uri="http://schemas.microsoft.com/sharepoint/v3/contenttype/forms"/>
  </ds:schemaRefs>
</ds:datastoreItem>
</file>

<file path=customXml/itemProps3.xml><?xml version="1.0" encoding="utf-8"?>
<ds:datastoreItem xmlns:ds="http://schemas.openxmlformats.org/officeDocument/2006/customXml" ds:itemID="{3E5ECE67-059F-4AD1-B636-8AD9E2EADC44}">
  <ds:schemaRefs>
    <ds:schemaRef ds:uri="http://purl.org/dc/dcmitype/"/>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http://purl.org/dc/terms/"/>
    <ds:schemaRef ds:uri="561ad049-9fef-4428-bfcb-6bce8ee09453"/>
    <ds:schemaRef ds:uri="716fe84c-9023-43a9-aa4c-f6f9a28f002c"/>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16382</TotalTime>
  <Words>2558</Words>
  <Application>Microsoft Office PowerPoint</Application>
  <PresentationFormat>Widescreen</PresentationFormat>
  <Paragraphs>159</Paragraphs>
  <Slides>14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Gill Sans MT</vt:lpstr>
      <vt:lpstr>Times New Roman</vt:lpstr>
      <vt:lpstr>Wingdings</vt:lpstr>
      <vt:lpstr>Wingdings 2</vt:lpstr>
      <vt:lpstr>Dividend</vt:lpstr>
      <vt:lpstr>Working out relationships – LESSON 2</vt:lpstr>
      <vt:lpstr>Working out relationships – LESSON 2</vt:lpstr>
      <vt:lpstr>Working out relationships</vt:lpstr>
      <vt:lpstr>Working out relationships</vt:lpstr>
      <vt:lpstr>Working out relationships – video </vt:lpstr>
      <vt:lpstr>WHICH OF THE BELOW DOES THE relationship HAVE NOW?  WHICH ARE FOR THE FUTURE?</vt:lpstr>
      <vt:lpstr>Working out relationships</vt:lpstr>
      <vt:lpstr>Working out relationships –  MEDIA/ SOCIAL MEDIA</vt:lpstr>
      <vt:lpstr>Working out relationships</vt:lpstr>
      <vt:lpstr>SIGNS OF healthy relationships</vt:lpstr>
      <vt:lpstr>Building lasting relationships</vt:lpstr>
      <vt:lpstr>Working out relationships</vt:lpstr>
      <vt:lpstr>Working out relationships</vt:lpstr>
      <vt:lpstr>Working out relationships: HOMEWORK TASK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Working out relationships – LESSON 2</dc:title>
  <dc:creator>Jan Ewing</dc:creator>
  <cp:lastModifiedBy>Jan Ewing</cp:lastModifiedBy>
  <cp:revision>7</cp:revision>
  <dcterms:created xsi:type="dcterms:W3CDTF">2020-04-03T09:26:06Z</dcterms:created>
  <dcterms:modified xsi:type="dcterms:W3CDTF">2020-05-20T15:08:06Z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0x010100C2018A79F044A24FBED7CB24B84484E2</vt:lpwstr>
  </property>
</Properties>
</file>