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35"/>
  </p:notesMasterIdLst>
  <p:sldIdLst>
    <p:sldId id="374" r:id="rId5"/>
    <p:sldId id="341" r:id="rId6"/>
    <p:sldId id="403" r:id="rId7"/>
    <p:sldId id="349" r:id="rId8"/>
    <p:sldId id="348" r:id="rId9"/>
    <p:sldId id="329" r:id="rId10"/>
    <p:sldId id="300" r:id="rId11"/>
    <p:sldId id="402" r:id="rId12"/>
    <p:sldId id="279" r:id="rId13"/>
    <p:sldId id="398" r:id="rId14"/>
    <p:sldId id="381" r:id="rId15"/>
    <p:sldId id="373" r:id="rId16"/>
    <p:sldId id="401" r:id="rId17"/>
    <p:sldId id="375" r:id="rId18"/>
    <p:sldId id="376" r:id="rId19"/>
    <p:sldId id="383" r:id="rId20"/>
    <p:sldId id="394" r:id="rId21"/>
    <p:sldId id="395" r:id="rId22"/>
    <p:sldId id="396" r:id="rId23"/>
    <p:sldId id="397" r:id="rId24"/>
    <p:sldId id="387" r:id="rId25"/>
    <p:sldId id="318" r:id="rId26"/>
    <p:sldId id="328" r:id="rId27"/>
    <p:sldId id="276" r:id="rId28"/>
    <p:sldId id="377" r:id="rId29"/>
    <p:sldId id="261" r:id="rId30"/>
    <p:sldId id="380" r:id="rId31"/>
    <p:sldId id="378" r:id="rId32"/>
    <p:sldId id="379" r:id="rId33"/>
    <p:sldId id="404" r:id="rId34"/>
  </p:sldIdLst>
  <p:sldSz cx="12192000" cy="6858000"/>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12"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B22A6-5D2C-4AA5-520D-B7D7054590DA}" name="Jan Ewing" initials="JE" userId="Jan Ewi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low, Anne" initials="BA" lastIdx="9" clrIdx="0">
    <p:extLst>
      <p:ext uri="{19B8F6BF-5375-455C-9EA6-DF929625EA0E}">
        <p15:presenceInfo xmlns:p15="http://schemas.microsoft.com/office/powerpoint/2012/main" userId="S::A.E.Barlow@exeter.ac.uk::8261c13f-2cbb-4346-b3b7-ca44fd2c0a40" providerId="AD"/>
      </p:ext>
    </p:extLst>
  </p:cmAuthor>
  <p:cmAuthor id="2" name="Jan Ewing" initials="JE" lastIdx="15" clrIdx="1">
    <p:extLst>
      <p:ext uri="{19B8F6BF-5375-455C-9EA6-DF929625EA0E}">
        <p15:presenceInfo xmlns:p15="http://schemas.microsoft.com/office/powerpoint/2012/main" userId="Jan Ewing" providerId="None"/>
      </p:ext>
    </p:extLst>
  </p:cmAuthor>
  <p:cmAuthor id="3" name="Graeme Fraser" initials="GF" lastIdx="13" clrIdx="2">
    <p:extLst>
      <p:ext uri="{19B8F6BF-5375-455C-9EA6-DF929625EA0E}">
        <p15:presenceInfo xmlns:p15="http://schemas.microsoft.com/office/powerpoint/2012/main" userId="Graeme Fr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59B"/>
    <a:srgbClr val="E9EDEF"/>
    <a:srgbClr val="D1D9DE"/>
    <a:srgbClr val="828282"/>
    <a:srgbClr val="FFFFFF"/>
    <a:srgbClr val="A0A0A0"/>
    <a:srgbClr val="F5F6F0"/>
    <a:srgbClr val="969FA7"/>
    <a:srgbClr val="D4EEFF"/>
    <a:srgbClr val="62A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765A7-1D07-4BED-B381-42F1C503A3C8}" v="2" dt="2022-10-26T16:46:10.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976" autoAdjust="0"/>
  </p:normalViewPr>
  <p:slideViewPr>
    <p:cSldViewPr snapToGrid="0">
      <p:cViewPr varScale="1">
        <p:scale>
          <a:sx n="88" d="100"/>
          <a:sy n="88" d="100"/>
        </p:scale>
        <p:origin x="1470" y="84"/>
      </p:cViewPr>
      <p:guideLst>
        <p:guide orient="horz" pos="1117"/>
        <p:guide pos="257"/>
        <p:guide orient="horz" pos="1412"/>
        <p:guide orient="horz" pos="3045"/>
        <p:guide pos="6562"/>
        <p:guide orient="horz" pos="4042"/>
        <p:guide pos="3749"/>
        <p:guide pos="45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CAA2A636-B456-4EAE-AEB9-B3B82078ECD6}" type="datetimeFigureOut">
              <a:rPr lang="en-GB" smtClean="0"/>
              <a:t>28/10/2022</a:t>
            </a:fld>
            <a:endParaRPr lang="en-GB" dirty="0"/>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uffieldfoundation.org/wp-content/uploads/2020/11/when_is_a_wedding_not_a_marriage_-_exploring_non-legally_binding_ceremonies_-_final_repor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searchandinnovation.co.uk/198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200" dirty="0">
                <a:latin typeface="+mn-lt"/>
              </a:rPr>
              <a:t>This is the second of two lessons, </a:t>
            </a:r>
            <a:r>
              <a:rPr lang="en-GB" sz="1200" i="1" dirty="0">
                <a:latin typeface="+mn-lt"/>
              </a:rPr>
              <a:t>‘Modern Families’. </a:t>
            </a:r>
            <a:r>
              <a:rPr lang="en-GB" sz="1200" dirty="0">
                <a:latin typeface="+mn-lt"/>
              </a:rPr>
              <a:t>Lesson 1 introduces pupils to three couples in three different relationship forms. In considering these couples, pupils will learn about the key regulations </a:t>
            </a:r>
            <a:r>
              <a:rPr lang="en-US" sz="1200" dirty="0">
                <a:effectLst/>
                <a:latin typeface="+mn-lt"/>
                <a:ea typeface="Times New Roman" panose="02020603050405020304" pitchFamily="18" charset="0"/>
                <a:cs typeface="Times New Roman" panose="02020603050405020304" pitchFamily="18" charset="0"/>
              </a:rPr>
              <a:t>on formalising relationships</a:t>
            </a:r>
            <a:r>
              <a:rPr lang="en-GB" sz="1200" dirty="0">
                <a:latin typeface="+mn-lt"/>
              </a:rPr>
              <a:t>.  In lesson 2 pupils </a:t>
            </a:r>
            <a:r>
              <a:rPr lang="en-GB" sz="1200" dirty="0">
                <a:latin typeface="+mn-lt"/>
                <a:ea typeface="Calibri" panose="020F0502020204030204" pitchFamily="34" charset="0"/>
                <a:cs typeface="Times New Roman" panose="02020603050405020304" pitchFamily="18" charset="0"/>
              </a:rPr>
              <a:t>consider the rights and protections provided within legally recognised marriages and civil partnerships and the legal status of other long-term relationships such as cohabitation. In </a:t>
            </a:r>
            <a:r>
              <a:rPr lang="en-GB" sz="1200" dirty="0">
                <a:effectLst/>
                <a:latin typeface="+mn-lt"/>
                <a:ea typeface="Calibri" panose="020F0502020204030204" pitchFamily="34" charset="0"/>
                <a:cs typeface="Times New Roman" panose="02020603050405020304" pitchFamily="18" charset="0"/>
              </a:rPr>
              <a:t>particular, </a:t>
            </a:r>
            <a:r>
              <a:rPr lang="en-GB" sz="1200" dirty="0">
                <a:latin typeface="+mn-lt"/>
                <a:ea typeface="Calibri" panose="020F0502020204030204" pitchFamily="34" charset="0"/>
                <a:cs typeface="Times New Roman" panose="02020603050405020304" pitchFamily="18" charset="0"/>
              </a:rPr>
              <a:t>the ‘common law marriage myth’ - t</a:t>
            </a:r>
            <a:r>
              <a:rPr lang="en-GB" sz="1200" dirty="0">
                <a:latin typeface="+mn-lt"/>
              </a:rPr>
              <a:t>he mistaken belief that unmarried couples who live together for some time have a ‘common law marriage’ which gives them the same legal rights as married couples.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The legal position of the different family forms considered is correct as of 26.10.22.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3182975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Run through the </a:t>
            </a:r>
            <a:r>
              <a:rPr lang="en-GB" sz="1200" b="1" u="sng" dirty="0"/>
              <a:t>Learning Outcomes</a:t>
            </a:r>
            <a:r>
              <a:rPr lang="en-GB" sz="1200" b="1" dirty="0"/>
              <a:t> </a:t>
            </a:r>
            <a:r>
              <a:rPr lang="en-GB" sz="1200" dirty="0"/>
              <a:t>- After the lesson pupils will be able to:</a:t>
            </a:r>
          </a:p>
          <a:p>
            <a:pPr lvl="0">
              <a:buFont typeface="Wingdings" panose="05000000000000000000" pitchFamily="2" charset="2"/>
              <a:buChar char="§"/>
            </a:pPr>
            <a:r>
              <a:rPr lang="en-GB" sz="1200" dirty="0">
                <a:effectLst/>
                <a:ea typeface="Times New Roman" panose="02020603050405020304" pitchFamily="18" charset="0"/>
                <a:cs typeface="Times New Roman" panose="02020603050405020304" pitchFamily="18" charset="0"/>
              </a:rPr>
              <a:t>Describe the legal rights of couples who are legally married or in a civil partnership.</a:t>
            </a:r>
          </a:p>
          <a:p>
            <a:pPr lvl="0">
              <a:buFont typeface="Wingdings" panose="05000000000000000000" pitchFamily="2" charset="2"/>
              <a:buChar char="§"/>
            </a:pPr>
            <a:r>
              <a:rPr lang="en-GB" sz="1200" dirty="0">
                <a:effectLst/>
                <a:ea typeface="Times New Roman" panose="02020603050405020304" pitchFamily="18" charset="0"/>
                <a:cs typeface="Times New Roman" panose="02020603050405020304" pitchFamily="18" charset="0"/>
              </a:rPr>
              <a:t>Analyse the reasons why a couple may or may not choose to marry or have a civil partnership.</a:t>
            </a:r>
          </a:p>
          <a:p>
            <a:pPr>
              <a:buFont typeface="Wingdings" panose="05000000000000000000" pitchFamily="2" charset="2"/>
              <a:buChar char="§"/>
            </a:pPr>
            <a:r>
              <a:rPr lang="en-GB" sz="1200" dirty="0">
                <a:effectLst/>
                <a:ea typeface="Times New Roman" panose="02020603050405020304" pitchFamily="18" charset="0"/>
              </a:rPr>
              <a:t>Explain the consequences of not having a legally binding relationship.</a:t>
            </a:r>
            <a:endParaRPr lang="en-GB" sz="1200" dirty="0"/>
          </a:p>
          <a:p>
            <a:endParaRPr lang="en-GB" sz="1200" dirty="0"/>
          </a:p>
          <a:p>
            <a:endParaRPr lang="en-GB" sz="1200" dirty="0"/>
          </a:p>
          <a:p>
            <a:endParaRPr lang="en-GB" sz="1200" dirty="0"/>
          </a:p>
          <a:p>
            <a:pPr lvl="0"/>
            <a:endParaRPr lang="en-GB" sz="1200" i="1"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298135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lnSpc>
                <a:spcPct val="107000"/>
              </a:lnSpc>
              <a:spcAft>
                <a:spcPts val="845"/>
              </a:spcAft>
              <a:defRPr/>
            </a:pPr>
            <a:r>
              <a:rPr lang="en-GB" sz="1200" dirty="0">
                <a:latin typeface="+mn-lt"/>
                <a:ea typeface="Calibri" panose="020F0502020204030204" pitchFamily="34" charset="0"/>
                <a:cs typeface="Times New Roman" panose="02020603050405020304" pitchFamily="18" charset="0"/>
              </a:rPr>
              <a:t>Check that pupils understand/recall from the last lesson what a civil partnership is.</a:t>
            </a:r>
          </a:p>
          <a:p>
            <a:pPr defTabSz="966155">
              <a:lnSpc>
                <a:spcPct val="107000"/>
              </a:lnSpc>
              <a:spcAft>
                <a:spcPts val="845"/>
              </a:spcAft>
              <a:defRPr/>
            </a:pPr>
            <a:endParaRPr lang="en-GB" sz="1200" dirty="0">
              <a:latin typeface="+mn-lt"/>
              <a:ea typeface="Calibri" panose="020F0502020204030204" pitchFamily="34" charset="0"/>
              <a:cs typeface="Times New Roman" panose="02020603050405020304" pitchFamily="18" charset="0"/>
            </a:endParaRPr>
          </a:p>
          <a:p>
            <a:r>
              <a:rPr lang="en-GB" sz="1200" b="1" dirty="0">
                <a:latin typeface="+mn-lt"/>
                <a:ea typeface="Calibri" panose="020F0502020204030204" pitchFamily="34" charset="0"/>
                <a:cs typeface="Times New Roman" panose="02020603050405020304" pitchFamily="18" charset="0"/>
              </a:rPr>
              <a:t>Ask</a:t>
            </a:r>
            <a:r>
              <a:rPr lang="en-GB" sz="1200" b="1" dirty="0">
                <a:solidFill>
                  <a:srgbClr val="0E101A"/>
                </a:solidFill>
                <a:effectLst/>
                <a:latin typeface="+mn-lt"/>
                <a:ea typeface="Calibri" panose="020F0502020204030204" pitchFamily="34" charset="0"/>
                <a:cs typeface="Times New Roman" panose="02020603050405020304" pitchFamily="18" charset="0"/>
              </a:rPr>
              <a:t> </a:t>
            </a:r>
            <a:r>
              <a:rPr lang="en-GB" sz="1200" dirty="0">
                <a:solidFill>
                  <a:srgbClr val="0E101A"/>
                </a:solidFill>
                <a:effectLst/>
                <a:latin typeface="+mn-lt"/>
                <a:ea typeface="Times New Roman" panose="02020603050405020304" pitchFamily="18" charset="0"/>
              </a:rPr>
              <a:t>pupils, without conferring, to complete the table above to gauge their views on what rights couples who live together (cohabitants) should have. To ensure that all pupils participate, either provide a handout for pupils to complete (a handout is at the end of the slides – Resource A) or ask them to write their responses to the five questions (strongly disagree, disagree etc. ) on a blank piece of paper. </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r>
              <a:rPr lang="en-GB" sz="1200" b="1" dirty="0">
                <a:solidFill>
                  <a:srgbClr val="0E101A"/>
                </a:solidFill>
                <a:effectLst/>
                <a:latin typeface="+mn-lt"/>
                <a:ea typeface="Times New Roman" panose="02020603050405020304" pitchFamily="18" charset="0"/>
              </a:rPr>
              <a:t>Note: </a:t>
            </a:r>
            <a:r>
              <a:rPr lang="en-GB" sz="1200" dirty="0">
                <a:solidFill>
                  <a:srgbClr val="0E101A"/>
                </a:solidFill>
                <a:effectLst/>
                <a:latin typeface="+mn-lt"/>
                <a:ea typeface="Times New Roman" panose="02020603050405020304" pitchFamily="18" charset="0"/>
              </a:rPr>
              <a:t>Do not give further hints or tips, even if pupils ask questions. They should not share their ideas with classmates during the activity. This will allow you to see pupils’ beliefs and ideas before the lesson begins.</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r>
              <a:rPr lang="en-GB" sz="1200" b="1" dirty="0">
                <a:solidFill>
                  <a:srgbClr val="0E101A"/>
                </a:solidFill>
                <a:effectLst/>
                <a:latin typeface="+mn-lt"/>
                <a:ea typeface="Times New Roman" panose="02020603050405020304" pitchFamily="18" charset="0"/>
              </a:rPr>
              <a:t>Circulate the room </a:t>
            </a:r>
            <a:r>
              <a:rPr lang="en-GB" sz="1200" dirty="0">
                <a:solidFill>
                  <a:srgbClr val="0E101A"/>
                </a:solidFill>
                <a:effectLst/>
                <a:latin typeface="+mn-lt"/>
                <a:ea typeface="Times New Roman" panose="02020603050405020304" pitchFamily="18" charset="0"/>
              </a:rPr>
              <a:t>as pupils complete the scale in Resource A to gauge what pupils think/feel/believe concerning the topic. After pupils have had three to four minutes or so to complete their responses, ask for all class feedback (using a show of hands for each question’s options). </a:t>
            </a:r>
            <a:r>
              <a:rPr lang="en-GB" sz="1200" b="1" dirty="0">
                <a:effectLst/>
                <a:latin typeface="+mn-lt"/>
                <a:ea typeface="Times New Roman" panose="02020603050405020304" pitchFamily="18" charset="0"/>
              </a:rPr>
              <a:t>Ask</a:t>
            </a:r>
            <a:r>
              <a:rPr lang="en-GB" sz="1200" dirty="0">
                <a:effectLst/>
                <a:latin typeface="+mn-lt"/>
                <a:ea typeface="Times New Roman" panose="02020603050405020304" pitchFamily="18" charset="0"/>
              </a:rPr>
              <a:t> pupils not to change their answers during class feedback and to put these to one side as they complete an exit slip based on these questions at the end of the lesson. </a:t>
            </a:r>
          </a:p>
          <a:p>
            <a:endParaRPr lang="en-GB" sz="13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106138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Handout to each table the grid template found at the end of the pupil-facing slides at slides 27 (Resource B), with cards at slides 28-29  (Resource C). The cards list the legal position on each of the events listed e.g., the position regarding parental responsibility depending on whether a couple is in a civil partnership, married or cohabiting.</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Before the lesson, print (with enough for a set for each table) Resource B and the two slides for Resource C, which will need to be printed, two-sided (with the printer set to ‘flip on the short edge’) and cut up. </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Remind pupils of the brief scenarios: the same-sex couple, John and Jake, are in a civil partnership, the second couple, Emad and Saira, have had a religious wedding followed by a civil wedding that complied with the legal regulations (so they are legally married) and the third couple, Henry and Mary, are cohabitants.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Ask pupils to place the cards on the grid (Resource B) according to which solution they believe applies to each couple for each life stage e.g., renting a house, having a child etc. </a:t>
            </a:r>
            <a:endParaRPr lang="en-GB" sz="1200" dirty="0">
              <a:effectLst/>
              <a:latin typeface="+mn-lt"/>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effectLst/>
              <a:latin typeface="+mn-lt"/>
              <a:ea typeface="Calibri" panose="020F0502020204030204" pitchFamily="34" charset="0"/>
              <a:cs typeface="Times New Roman" panose="02020603050405020304" pitchFamily="18" charset="0"/>
            </a:endParaRPr>
          </a:p>
          <a:p>
            <a:pPr lvl="0"/>
            <a:endParaRPr lang="en-GB" sz="1300" dirty="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470302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In slideshow mode on a click, each box is revealed to show the legal position for each couple per event. Check that pupils have placed the cards in the correct boxes. Answer any queries from pupils who placed a card in the incorrect box/ explain why the cards have been placed in a particular box if there have been any issues.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b="1" dirty="0">
                <a:effectLst/>
                <a:latin typeface="+mn-lt"/>
                <a:ea typeface="Times New Roman" panose="02020603050405020304" pitchFamily="18" charset="0"/>
                <a:cs typeface="Times New Roman" panose="02020603050405020304" pitchFamily="18" charset="0"/>
              </a:rPr>
              <a:t>Ask: </a:t>
            </a:r>
            <a:r>
              <a:rPr lang="en-US" sz="1200" dirty="0">
                <a:effectLst/>
                <a:latin typeface="+mn-lt"/>
                <a:ea typeface="Times New Roman" panose="02020603050405020304" pitchFamily="18" charset="0"/>
                <a:cs typeface="Times New Roman" panose="02020603050405020304" pitchFamily="18" charset="0"/>
              </a:rPr>
              <a:t>What do you notice about the rights of each family form? </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Answer: The same-sex couple in a civil partnership and the married mixed-sex couple have exactly the same rights, whereas the cohabiting couple has significantly fewer rights, especially if the couple separates or one dies. </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Next, ask pupils to remove the cards and then put the relevant cards in the column for Emad and Saira only that indicate what the position would have been on the occurrence of each event. This time, they should assume that the couple had a non-qualifying ceremony by way of a nikah ceremony in England. </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The answer is that the position for couples with a non-qualifying ceremony is the same as cohabitants. The pupils should have placed the cards they used in the previous exercise for the cohabitants in  Emad and Saira’s column. </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The key point to draw out is that the position of civil partners and couples with a legally binding marriage is the same but that where there has been a non-qualifying ceremony in England and Wales, this is treated as if the couple is not married. The couple’s rights are the same as if they were cohabitants. </a:t>
            </a:r>
            <a:endParaRPr lang="en-GB"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As a </a:t>
            </a:r>
            <a:r>
              <a:rPr lang="en-GB" sz="1200" b="1" dirty="0">
                <a:effectLst/>
                <a:latin typeface="+mn-lt"/>
                <a:ea typeface="Calibri" panose="020F0502020204030204" pitchFamily="34" charset="0"/>
                <a:cs typeface="Times New Roman" panose="02020603050405020304" pitchFamily="18" charset="0"/>
              </a:rPr>
              <a:t>support activity</a:t>
            </a:r>
            <a:r>
              <a:rPr lang="en-GB" sz="1200" dirty="0">
                <a:effectLst/>
                <a:latin typeface="+mn-lt"/>
                <a:ea typeface="Calibri" panose="020F0502020204030204" pitchFamily="34"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F</a:t>
            </a:r>
            <a:r>
              <a:rPr lang="en-GB" sz="1200" dirty="0">
                <a:effectLst/>
                <a:latin typeface="+mn-lt"/>
                <a:ea typeface="Times New Roman" panose="02020603050405020304" pitchFamily="18" charset="0"/>
                <a:cs typeface="Times New Roman" panose="02020603050405020304" pitchFamily="18" charset="0"/>
              </a:rPr>
              <a:t>or the first exercise (i.e., Emad and Saira in a valid marriage), consider giving pupils the template with the first column for John and Jake completed leaving the pupils with two cards per row, each with a different solution, for the pupils to complete the remaining boxes.</a:t>
            </a:r>
          </a:p>
          <a:p>
            <a:pPr>
              <a:lnSpc>
                <a:spcPct val="107000"/>
              </a:lnSpc>
              <a:spcAft>
                <a:spcPts val="800"/>
              </a:spcAft>
            </a:pP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As an </a:t>
            </a:r>
            <a:r>
              <a:rPr lang="en-GB" sz="1200" b="1" dirty="0">
                <a:effectLst/>
                <a:latin typeface="+mn-lt"/>
                <a:ea typeface="Calibri" panose="020F0502020204030204" pitchFamily="34" charset="0"/>
                <a:cs typeface="Times New Roman" panose="02020603050405020304" pitchFamily="18" charset="0"/>
              </a:rPr>
              <a:t>extension activity</a:t>
            </a:r>
            <a:r>
              <a:rPr lang="en-GB" sz="1200" dirty="0">
                <a:effectLst/>
                <a:latin typeface="+mn-lt"/>
                <a:ea typeface="Calibri" panose="020F0502020204030204" pitchFamily="34" charset="0"/>
                <a:cs typeface="Times New Roman" panose="02020603050405020304" pitchFamily="18" charset="0"/>
              </a:rPr>
              <a:t> consider asking pupils to discuss which outcomes feel unfair to them. For example, </a:t>
            </a:r>
            <a:r>
              <a:rPr lang="en-GB" sz="1200" dirty="0">
                <a:effectLst/>
                <a:latin typeface="+mn-lt"/>
                <a:ea typeface="Times New Roman" panose="02020603050405020304" pitchFamily="18" charset="0"/>
                <a:cs typeface="Times New Roman" panose="02020603050405020304" pitchFamily="18" charset="0"/>
              </a:rPr>
              <a:t>does it feel fair </a:t>
            </a:r>
            <a:r>
              <a:rPr lang="en-GB" sz="1200" dirty="0">
                <a:effectLst/>
                <a:latin typeface="+mn-lt"/>
                <a:ea typeface="Calibri" panose="020F0502020204030204" pitchFamily="34" charset="0"/>
                <a:cs typeface="Times New Roman" panose="02020603050405020304" pitchFamily="18" charset="0"/>
              </a:rPr>
              <a:t>that:</a:t>
            </a:r>
          </a:p>
          <a:p>
            <a:pPr marL="342900" lvl="0" indent="-342900">
              <a:lnSpc>
                <a:spcPct val="107000"/>
              </a:lnSpc>
              <a:buClr>
                <a:srgbClr val="56859B"/>
              </a:buClr>
              <a:buFont typeface="Symbol" panose="05050102010706020507" pitchFamily="18" charset="2"/>
              <a:buChar char=""/>
            </a:pPr>
            <a:r>
              <a:rPr lang="en-GB" sz="1200" dirty="0">
                <a:effectLst/>
                <a:latin typeface="+mn-lt"/>
                <a:ea typeface="Calibri" panose="020F0502020204030204" pitchFamily="34" charset="0"/>
                <a:cs typeface="Times New Roman" panose="02020603050405020304" pitchFamily="18" charset="0"/>
              </a:rPr>
              <a:t>Henry and Mary, as cohabitants, have far fewer rights than if they were married?</a:t>
            </a:r>
          </a:p>
          <a:p>
            <a:pPr marL="342900" lvl="0" indent="-342900">
              <a:lnSpc>
                <a:spcPct val="107000"/>
              </a:lnSpc>
              <a:buClr>
                <a:srgbClr val="56859B"/>
              </a:buClr>
              <a:buFont typeface="Symbol" panose="05050102010706020507" pitchFamily="18" charset="2"/>
              <a:buChar char=""/>
            </a:pPr>
            <a:r>
              <a:rPr lang="en-GB" sz="1200" dirty="0">
                <a:effectLst/>
                <a:latin typeface="+mn-lt"/>
                <a:ea typeface="Calibri" panose="020F0502020204030204" pitchFamily="34" charset="0"/>
                <a:cs typeface="Times New Roman" panose="02020603050405020304" pitchFamily="18" charset="0"/>
              </a:rPr>
              <a:t>couples in a civil partnership have the same rights as married couples?</a:t>
            </a:r>
          </a:p>
          <a:p>
            <a:pPr marL="342900" lvl="0" indent="-342900">
              <a:lnSpc>
                <a:spcPct val="115000"/>
              </a:lnSpc>
              <a:spcAft>
                <a:spcPts val="1000"/>
              </a:spcAft>
              <a:buFont typeface="Symbol" panose="05050102010706020507" pitchFamily="18" charset="2"/>
              <a:buChar char=""/>
              <a:tabLst>
                <a:tab pos="457200" algn="l"/>
              </a:tabLst>
            </a:pPr>
            <a:r>
              <a:rPr lang="en-GB" sz="1200" dirty="0">
                <a:effectLst/>
                <a:latin typeface="+mn-lt"/>
                <a:ea typeface="Times New Roman" panose="02020603050405020304" pitchFamily="18" charset="0"/>
                <a:cs typeface="Times New Roman" panose="02020603050405020304" pitchFamily="18" charset="0"/>
              </a:rPr>
              <a:t>if Emad and Saira had had a religious-only ceremony in England and Wales, this would be treated as a ‘non-qualifying ceremony’, and they would be treated the same as cohabitants?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The differences are considered in more detail in slides 16 to 20 below. </a:t>
            </a:r>
          </a:p>
          <a:p>
            <a:pPr lvl="0"/>
            <a:endParaRPr lang="en-GB" sz="1300" dirty="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4E5092-8265-4006-A364-23F104E02F61}"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98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ea typeface="Times New Roman" panose="02020603050405020304" pitchFamily="18" charset="0"/>
                <a:cs typeface="Times New Roman" panose="02020603050405020304" pitchFamily="18" charset="0"/>
              </a:rPr>
              <a:t>This and the next slide are there to create the animation on slide 13 and will be hidden when in slideshow mode.  </a:t>
            </a:r>
          </a:p>
        </p:txBody>
      </p:sp>
      <p:sp>
        <p:nvSpPr>
          <p:cNvPr id="4" name="Slide Number Placeholder 3"/>
          <p:cNvSpPr>
            <a:spLocks noGrp="1"/>
          </p:cNvSpPr>
          <p:nvPr>
            <p:ph type="sldNum" sz="quarter" idx="5"/>
          </p:nvPr>
        </p:nvSpPr>
        <p:spPr/>
        <p:txBody>
          <a:bodyPr/>
          <a:lstStyle/>
          <a:p>
            <a:fld id="{CE4E5092-8265-4006-A364-23F104E02F61}"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121899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300" dirty="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888082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To consolidate learning and underscore the significant difference between the rights of married couples/civil partners and couples who live together (cohabitants) or have a non-qualifying ceremony, this and the next four slides consider a range of typical life stages and how the risks associated with the different family form in each scenario might be mitigated. The </a:t>
            </a:r>
            <a:r>
              <a:rPr lang="en-GB" sz="1200" b="1" dirty="0">
                <a:effectLst/>
                <a:latin typeface="+mn-lt"/>
                <a:ea typeface="Calibri" panose="020F0502020204030204" pitchFamily="34" charset="0"/>
                <a:cs typeface="Times New Roman" panose="02020603050405020304" pitchFamily="18" charset="0"/>
              </a:rPr>
              <a:t>key</a:t>
            </a:r>
            <a:r>
              <a:rPr lang="en-GB" sz="1200" dirty="0">
                <a:effectLst/>
                <a:latin typeface="+mn-lt"/>
                <a:ea typeface="Calibri" panose="020F0502020204030204" pitchFamily="34" charset="0"/>
                <a:cs typeface="Times New Roman" panose="02020603050405020304" pitchFamily="18" charset="0"/>
              </a:rPr>
              <a:t> thing to get across in this and the next four slides is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effectLst/>
                <a:latin typeface="+mn-lt"/>
                <a:ea typeface="Calibri" panose="020F0502020204030204" pitchFamily="34" charset="0"/>
                <a:cs typeface="Times New Roman" panose="02020603050405020304" pitchFamily="18" charset="0"/>
              </a:rPr>
              <a:t>Couples who have a </a:t>
            </a:r>
            <a:r>
              <a:rPr lang="en-GB" sz="1200" b="0" i="0" dirty="0">
                <a:solidFill>
                  <a:srgbClr val="000000"/>
                </a:solidFill>
                <a:effectLst/>
                <a:latin typeface="+mn-lt"/>
              </a:rPr>
              <a:t>non-qualifying </a:t>
            </a:r>
            <a:r>
              <a:rPr lang="en-GB" sz="1200" dirty="0">
                <a:latin typeface="+mn-lt"/>
              </a:rPr>
              <a:t>ceremony are treated in law as if they are cohabitants, not a married couple.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a:latin typeface="+mn-lt"/>
            </a:endParaRPr>
          </a:p>
          <a:p>
            <a:pPr>
              <a:spcBef>
                <a:spcPts val="0"/>
              </a:spcBef>
              <a:spcAft>
                <a:spcPts val="0"/>
              </a:spcAft>
              <a:buFont typeface="+mj-lt"/>
              <a:buAutoNum type="arabicPeriod"/>
            </a:pPr>
            <a:r>
              <a:rPr lang="en-GB" sz="1200" dirty="0">
                <a:solidFill>
                  <a:srgbClr val="0E101A"/>
                </a:solidFill>
                <a:effectLst/>
                <a:latin typeface="+mn-lt"/>
              </a:rPr>
              <a:t> The rights of cohabitants and couples who had a non-qualifying ceremony are significantly less than those of couples married or in a civil partnership.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dirty="0">
              <a:solidFill>
                <a:srgbClr val="0E101A"/>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effectLst/>
                <a:latin typeface="+mn-lt"/>
                <a:ea typeface="Times New Roman" panose="02020603050405020304" pitchFamily="18" charset="0"/>
                <a:cs typeface="Times New Roman" panose="02020603050405020304" pitchFamily="18" charset="0"/>
              </a:rPr>
              <a:t>To enable </a:t>
            </a:r>
            <a:r>
              <a:rPr lang="en-GB" sz="1200" i="0" dirty="0">
                <a:effectLst/>
                <a:latin typeface="+mn-lt"/>
                <a:ea typeface="Times New Roman" panose="02020603050405020304" pitchFamily="18" charset="0"/>
                <a:cs typeface="Times New Roman" panose="02020603050405020304" pitchFamily="18" charset="0"/>
              </a:rPr>
              <a:t>all </a:t>
            </a:r>
            <a:r>
              <a:rPr lang="en-GB" sz="1200" dirty="0">
                <a:effectLst/>
                <a:latin typeface="+mn-lt"/>
                <a:ea typeface="Times New Roman" panose="02020603050405020304" pitchFamily="18" charset="0"/>
                <a:cs typeface="Times New Roman" panose="02020603050405020304" pitchFamily="18" charset="0"/>
              </a:rPr>
              <a:t>students to achieve the same learning outcomes in the lesson and ensure that all students actively participate and engage with the content, hand out Resource D. Working in pairs, </a:t>
            </a:r>
            <a:r>
              <a:rPr lang="en-GB" sz="1200" b="1" dirty="0">
                <a:effectLst/>
                <a:latin typeface="+mn-lt"/>
                <a:ea typeface="Times New Roman" panose="02020603050405020304" pitchFamily="18" charset="0"/>
                <a:cs typeface="Times New Roman" panose="02020603050405020304" pitchFamily="18" charset="0"/>
              </a:rPr>
              <a:t>ask</a:t>
            </a:r>
            <a:r>
              <a:rPr lang="en-GB" sz="1200" dirty="0">
                <a:effectLst/>
                <a:latin typeface="+mn-lt"/>
                <a:ea typeface="Times New Roman" panose="02020603050405020304" pitchFamily="18" charset="0"/>
                <a:cs typeface="Times New Roman" panose="02020603050405020304" pitchFamily="18" charset="0"/>
              </a:rPr>
              <a:t> pupils to consider the five scenarios presented in Resource D and give them two to three minutes to circulate the room, considering the information presented on each of the five slides (stuck around the room before the start of the lesson) to determine the steps the person referred to should take in each of the given scenarios. Ask 5 pupils to give their responses to a question. Then, briefly run through the slides to clarify answers and consolidate learning.  </a:t>
            </a:r>
          </a:p>
          <a:p>
            <a:pPr>
              <a:spcBef>
                <a:spcPts val="0"/>
              </a:spcBef>
              <a:spcAft>
                <a:spcPts val="0"/>
              </a:spcAft>
              <a:buFont typeface="+mj-lt"/>
              <a:buNone/>
            </a:pPr>
            <a:endParaRPr lang="en-GB" sz="1200" dirty="0">
              <a:solidFill>
                <a:srgbClr val="0E101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Run through the slide highlighting the differences between the different family forms and the possible remedies when renting a home.  Check whether pupils have any questions. </a:t>
            </a:r>
          </a:p>
          <a:p>
            <a:pPr>
              <a:lnSpc>
                <a:spcPct val="107000"/>
              </a:lnSpc>
              <a:spcAft>
                <a:spcPts val="845"/>
              </a:spcAft>
            </a:pPr>
            <a:endParaRPr lang="en-GB" sz="20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dirty="0"/>
          </a:p>
        </p:txBody>
      </p:sp>
    </p:spTree>
    <p:extLst>
      <p:ext uri="{BB962C8B-B14F-4D97-AF65-F5344CB8AC3E}">
        <p14:creationId xmlns:p14="http://schemas.microsoft.com/office/powerpoint/2010/main" val="1271121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Run through the slide highlighting the differences between the different family forms and the possible remedies when having a child. </a:t>
            </a:r>
          </a:p>
          <a:p>
            <a:pPr marL="0" marR="0" lvl="0" indent="0" algn="l" defTabSz="914400" rtl="0" eaLnBrk="1" fontAlgn="auto" latinLnBrk="0" hangingPunct="1">
              <a:lnSpc>
                <a:spcPct val="107000"/>
              </a:lnSpc>
              <a:spcBef>
                <a:spcPts val="0"/>
              </a:spcBef>
              <a:spcAft>
                <a:spcPts val="845"/>
              </a:spcAft>
              <a:buClrTx/>
              <a:buSzTx/>
              <a:buFontTx/>
              <a:buNone/>
              <a:tabLst/>
              <a:defRPr/>
            </a:pPr>
            <a:endParaRPr lang="en-GB" sz="1200" b="0" dirty="0">
              <a:effectLst/>
              <a:latin typeface="+mn-lt"/>
              <a:ea typeface="Calibri" panose="020F0502020204030204" pitchFamily="34" charset="0"/>
              <a:cs typeface="Times New Roman" panose="02020603050405020304" pitchFamily="18" charset="0"/>
            </a:endParaRPr>
          </a:p>
          <a:p>
            <a:r>
              <a:rPr lang="en-GB" sz="1200" b="0" dirty="0">
                <a:effectLst/>
                <a:latin typeface="+mn-lt"/>
                <a:ea typeface="Calibri" panose="020F0502020204030204" pitchFamily="34" charset="0"/>
                <a:cs typeface="Times New Roman" panose="02020603050405020304" pitchFamily="18" charset="0"/>
              </a:rPr>
              <a:t>Point out that while all mothers automatically have PR for their children, not all fathers have it. However, provided the father is named on the birth certificate, which most fathers are, they will share PR equally with the mother. </a:t>
            </a:r>
            <a:r>
              <a:rPr lang="en-GB" sz="1200" dirty="0">
                <a:solidFill>
                  <a:srgbClr val="0E101A"/>
                </a:solidFill>
                <a:effectLst/>
                <a:latin typeface="+mn-lt"/>
                <a:ea typeface="Times New Roman" panose="02020603050405020304" pitchFamily="18" charset="0"/>
              </a:rPr>
              <a:t>As a higher-level teaching point or if the class is particularly interested, unmarried fathers who are not on the birth certificate can also acquire PR by entering a PR agreement with the mother or court order).</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Check whether pupils have any questions. </a:t>
            </a:r>
          </a:p>
          <a:p>
            <a:pPr marL="0" marR="0" lvl="0" indent="0" algn="l" defTabSz="914400" rtl="0" eaLnBrk="1" fontAlgn="auto" latinLnBrk="0" hangingPunct="1">
              <a:lnSpc>
                <a:spcPct val="107000"/>
              </a:lnSpc>
              <a:spcBef>
                <a:spcPts val="0"/>
              </a:spcBef>
              <a:spcAft>
                <a:spcPts val="845"/>
              </a:spcAft>
              <a:buClrTx/>
              <a:buSzTx/>
              <a:buFontTx/>
              <a:buNone/>
              <a:tabLst/>
              <a:defRPr/>
            </a:pPr>
            <a:endParaRPr lang="en-GB"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endParaRPr lang="en-GB" sz="1200" b="0" dirty="0">
              <a:effectLst/>
              <a:latin typeface="+mn-lt"/>
              <a:ea typeface="Calibri" panose="020F0502020204030204" pitchFamily="34" charset="0"/>
              <a:cs typeface="Times New Roman" panose="02020603050405020304" pitchFamily="18" charset="0"/>
            </a:endParaRPr>
          </a:p>
          <a:p>
            <a:pPr>
              <a:lnSpc>
                <a:spcPct val="107000"/>
              </a:lnSpc>
              <a:spcAft>
                <a:spcPts val="845"/>
              </a:spcAft>
            </a:pPr>
            <a:endParaRPr lang="en-GB" sz="20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292030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GB" sz="1200" b="0" dirty="0">
                <a:effectLst/>
                <a:latin typeface="+mn-lt"/>
                <a:ea typeface="Calibri" panose="020F0502020204030204" pitchFamily="34" charset="0"/>
                <a:cs typeface="Times New Roman" panose="02020603050405020304" pitchFamily="18" charset="0"/>
              </a:rPr>
              <a:t>Run through the slide highlighting the differences between the different family forms and the possible remedies. </a:t>
            </a:r>
          </a:p>
          <a:p>
            <a:pPr>
              <a:lnSpc>
                <a:spcPct val="107000"/>
              </a:lnSpc>
              <a:spcAft>
                <a:spcPts val="845"/>
              </a:spcAft>
            </a:pPr>
            <a:endParaRPr lang="en-GB" sz="1200" b="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200" b="1" dirty="0">
                <a:solidFill>
                  <a:srgbClr val="000000"/>
                </a:solidFill>
                <a:effectLst/>
                <a:latin typeface="+mn-lt"/>
                <a:ea typeface="Times New Roman" panose="02020603050405020304" pitchFamily="18" charset="0"/>
                <a:cs typeface="Times New Roman" panose="02020603050405020304" pitchFamily="18" charset="0"/>
              </a:rPr>
              <a:t>Ask</a:t>
            </a:r>
            <a:r>
              <a:rPr lang="en-GB" sz="1200" dirty="0">
                <a:solidFill>
                  <a:srgbClr val="000000"/>
                </a:solidFill>
                <a:effectLst/>
                <a:latin typeface="+mn-lt"/>
                <a:ea typeface="Times New Roman" panose="02020603050405020304" pitchFamily="18" charset="0"/>
                <a:cs typeface="Times New Roman" panose="02020603050405020304" pitchFamily="18" charset="0"/>
              </a:rPr>
              <a:t>: Why might someone contribute towards purchasing a property but agree to it being bought in the partner’s name only? (In slideshow mode this question will appear on a click).</a:t>
            </a:r>
          </a:p>
          <a:p>
            <a:pPr marL="342900" marR="0" lvl="0" indent="-342900" algn="l" defTabSz="914400" rtl="0" eaLnBrk="1" fontAlgn="auto" latinLnBrk="0" hangingPunct="1">
              <a:lnSpc>
                <a:spcPct val="100000"/>
              </a:lnSpc>
              <a:spcBef>
                <a:spcPts val="0"/>
              </a:spcBef>
              <a:spcAft>
                <a:spcPts val="0"/>
              </a:spcAft>
              <a:buClr>
                <a:srgbClr val="56859B"/>
              </a:buClr>
              <a:buSzTx/>
              <a:buFont typeface="Wingdings 2" panose="05020102010507070707" pitchFamily="18" charset="2"/>
              <a:buChar char=""/>
              <a:tabLst/>
              <a:defRPr/>
            </a:pPr>
            <a:r>
              <a:rPr lang="en-GB" sz="1200" dirty="0">
                <a:solidFill>
                  <a:srgbClr val="000000"/>
                </a:solidFill>
                <a:effectLst/>
                <a:latin typeface="+mn-lt"/>
                <a:ea typeface="Times New Roman" panose="02020603050405020304" pitchFamily="18" charset="0"/>
                <a:cs typeface="Times New Roman" panose="02020603050405020304" pitchFamily="18" charset="0"/>
              </a:rPr>
              <a:t>They may not think about the consequences of the house being in the partner’s name only in the excitement of buying a home together.</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buClr>
                <a:srgbClr val="56859B"/>
              </a:buClr>
              <a:buFont typeface="Wingdings 2" panose="05020102010507070707" pitchFamily="18" charset="2"/>
              <a:buChar char=""/>
            </a:pPr>
            <a:r>
              <a:rPr lang="en-GB" sz="1200" dirty="0">
                <a:solidFill>
                  <a:srgbClr val="000000"/>
                </a:solidFill>
                <a:effectLst/>
                <a:latin typeface="+mn-lt"/>
                <a:ea typeface="Calibri" panose="020F0502020204030204" pitchFamily="34" charset="0"/>
                <a:cs typeface="Times New Roman" panose="02020603050405020304" pitchFamily="18" charset="0"/>
              </a:rPr>
              <a:t>They may not realise that they have no automatic rights to the home if they were to separate.</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56859B"/>
              </a:buClr>
              <a:buFont typeface="Wingdings 2" panose="05020102010507070707" pitchFamily="18" charset="2"/>
              <a:buChar char=""/>
            </a:pPr>
            <a:r>
              <a:rPr lang="en-GB" sz="1200" dirty="0">
                <a:solidFill>
                  <a:srgbClr val="000000"/>
                </a:solidFill>
                <a:effectLst/>
                <a:latin typeface="+mn-lt"/>
                <a:ea typeface="Calibri" panose="020F0502020204030204" pitchFamily="34" charset="0"/>
                <a:cs typeface="Times New Roman" panose="02020603050405020304" pitchFamily="18" charset="0"/>
              </a:rPr>
              <a:t>It may have seemed easier to put the house in one person’s name or may have been a requirement of the mortgage, especially if that person was the higher earner.</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56859B"/>
              </a:buClr>
              <a:buFont typeface="Wingdings 2" panose="05020102010507070707" pitchFamily="18" charset="2"/>
              <a:buChar char=""/>
            </a:pPr>
            <a:r>
              <a:rPr lang="en-GB" sz="1200" dirty="0">
                <a:solidFill>
                  <a:srgbClr val="000000"/>
                </a:solidFill>
                <a:effectLst/>
                <a:latin typeface="+mn-lt"/>
                <a:ea typeface="Calibri" panose="020F0502020204030204" pitchFamily="34" charset="0"/>
                <a:cs typeface="Times New Roman" panose="02020603050405020304" pitchFamily="18" charset="0"/>
              </a:rPr>
              <a:t>It may feel unromantic or as if they do not trust their partner if the person were to say that it did not feel fair to buy the home in one person’s name.</a:t>
            </a:r>
            <a:endParaRPr lang="en-GB" sz="1200" dirty="0">
              <a:effectLst/>
              <a:latin typeface="+mn-lt"/>
              <a:ea typeface="Calibri" panose="020F0502020204030204" pitchFamily="34" charset="0"/>
              <a:cs typeface="Times New Roman" panose="02020603050405020304" pitchFamily="18" charset="0"/>
            </a:endParaRPr>
          </a:p>
          <a:p>
            <a:pPr marL="342900" lvl="0" indent="-342900">
              <a:spcAft>
                <a:spcPts val="800"/>
              </a:spcAft>
              <a:buClr>
                <a:srgbClr val="56859B"/>
              </a:buClr>
              <a:buFont typeface="Wingdings 2" panose="05020102010507070707" pitchFamily="18" charset="2"/>
              <a:buChar char=""/>
            </a:pPr>
            <a:r>
              <a:rPr lang="en-GB" sz="1200" dirty="0">
                <a:solidFill>
                  <a:srgbClr val="000000"/>
                </a:solidFill>
                <a:effectLst/>
                <a:latin typeface="+mn-lt"/>
                <a:ea typeface="Calibri" panose="020F0502020204030204" pitchFamily="34" charset="0"/>
                <a:cs typeface="Times New Roman" panose="02020603050405020304" pitchFamily="18" charset="0"/>
              </a:rPr>
              <a:t>It may seem irrelevant as the person does not think they will ever separate from their partner. </a:t>
            </a:r>
            <a:endParaRPr lang="en-GB" sz="1200" dirty="0">
              <a:effectLst/>
              <a:latin typeface="+mn-lt"/>
              <a:ea typeface="Calibri" panose="020F0502020204030204" pitchFamily="34" charset="0"/>
              <a:cs typeface="Times New Roman" panose="02020603050405020304" pitchFamily="18" charset="0"/>
            </a:endParaRPr>
          </a:p>
          <a:p>
            <a:pPr marL="285750" indent="-285750">
              <a:lnSpc>
                <a:spcPct val="107000"/>
              </a:lnSpc>
              <a:spcAft>
                <a:spcPts val="845"/>
              </a:spcAft>
              <a:buFont typeface="Wingdings" panose="05000000000000000000" pitchFamily="2" charset="2"/>
              <a:buChar char="§"/>
            </a:pPr>
            <a:endParaRPr lang="en-GB"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Check whether pupils have any questions. </a:t>
            </a:r>
          </a:p>
          <a:p>
            <a:pPr>
              <a:lnSpc>
                <a:spcPct val="107000"/>
              </a:lnSpc>
              <a:spcAft>
                <a:spcPts val="845"/>
              </a:spcAft>
            </a:pPr>
            <a:endParaRPr lang="en-GB" sz="20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529444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Run through the slide highlighting the differences between the different family forms and possible remedies when a couple splits up. </a:t>
            </a:r>
            <a:r>
              <a:rPr lang="en-GB" sz="1200" b="1" dirty="0">
                <a:effectLst/>
                <a:latin typeface="+mn-lt"/>
                <a:ea typeface="Calibri" panose="020F0502020204030204" pitchFamily="34" charset="0"/>
                <a:cs typeface="Times New Roman" panose="02020603050405020304" pitchFamily="18" charset="0"/>
              </a:rPr>
              <a:t>The key point to get across is that the rights of cohabitants – to assets in the other person’s sole name or to income for themselves - are far more restrictive than the rights of married or CP couples. </a:t>
            </a:r>
          </a:p>
          <a:p>
            <a:pPr>
              <a:lnSpc>
                <a:spcPct val="107000"/>
              </a:lnSpc>
              <a:spcAft>
                <a:spcPts val="845"/>
              </a:spcAft>
            </a:pPr>
            <a:endParaRPr lang="en-GB" sz="1200" b="0" dirty="0">
              <a:effectLst/>
              <a:latin typeface="+mn-lt"/>
              <a:ea typeface="Calibri" panose="020F0502020204030204" pitchFamily="34" charset="0"/>
              <a:cs typeface="Times New Roman" panose="02020603050405020304" pitchFamily="18" charset="0"/>
            </a:endParaRPr>
          </a:p>
          <a:p>
            <a:pPr>
              <a:lnSpc>
                <a:spcPct val="107000"/>
              </a:lnSpc>
              <a:spcAft>
                <a:spcPts val="845"/>
              </a:spcAft>
            </a:pPr>
            <a:endParaRPr lang="en-GB" sz="1200" b="0" dirty="0">
              <a:effectLst/>
              <a:latin typeface="+mn-lt"/>
              <a:ea typeface="Calibri" panose="020F0502020204030204" pitchFamily="34" charset="0"/>
              <a:cs typeface="Times New Roman" panose="02020603050405020304" pitchFamily="18" charset="0"/>
            </a:endParaRPr>
          </a:p>
          <a:p>
            <a:pPr>
              <a:lnSpc>
                <a:spcPct val="107000"/>
              </a:lnSpc>
              <a:spcAft>
                <a:spcPts val="845"/>
              </a:spcAft>
            </a:pPr>
            <a:r>
              <a:rPr lang="en-GB" sz="1200" b="0" dirty="0">
                <a:effectLst/>
                <a:latin typeface="+mn-lt"/>
                <a:ea typeface="Calibri" panose="020F0502020204030204" pitchFamily="34" charset="0"/>
                <a:cs typeface="Times New Roman" panose="02020603050405020304" pitchFamily="18" charset="0"/>
              </a:rPr>
              <a:t>Explain that the law is complicated but the main difference between married couples/couples in a CP and cohabitants/</a:t>
            </a:r>
            <a:r>
              <a:rPr lang="en-GB" sz="1200" dirty="0">
                <a:solidFill>
                  <a:srgbClr val="56859B"/>
                </a:solidFill>
                <a:latin typeface="+mn-lt"/>
              </a:rPr>
              <a:t>couples who had a non-qualifying ceremony </a:t>
            </a:r>
            <a:r>
              <a:rPr lang="en-GB" sz="1200" b="0" dirty="0">
                <a:effectLst/>
                <a:latin typeface="+mn-lt"/>
                <a:ea typeface="Calibri" panose="020F0502020204030204" pitchFamily="34" charset="0"/>
                <a:cs typeface="Times New Roman" panose="02020603050405020304" pitchFamily="18" charset="0"/>
              </a:rPr>
              <a:t>is that:</a:t>
            </a:r>
          </a:p>
          <a:p>
            <a:pPr>
              <a:lnSpc>
                <a:spcPct val="107000"/>
              </a:lnSpc>
              <a:spcAft>
                <a:spcPts val="845"/>
              </a:spcAft>
            </a:pPr>
            <a:endParaRPr lang="en-GB" sz="1200" b="0" dirty="0">
              <a:effectLst/>
              <a:latin typeface="+mn-lt"/>
              <a:ea typeface="Calibri" panose="020F0502020204030204" pitchFamily="34" charset="0"/>
              <a:cs typeface="Times New Roman" panose="02020603050405020304" pitchFamily="18" charset="0"/>
            </a:endParaRPr>
          </a:p>
          <a:p>
            <a:pPr marL="228600" indent="-228600">
              <a:lnSpc>
                <a:spcPct val="107000"/>
              </a:lnSpc>
              <a:spcAft>
                <a:spcPts val="845"/>
              </a:spcAft>
              <a:buAutoNum type="arabicPeriod"/>
            </a:pPr>
            <a:r>
              <a:rPr lang="en-GB" sz="1200" b="0" dirty="0">
                <a:effectLst/>
                <a:latin typeface="+mn-lt"/>
                <a:ea typeface="Calibri" panose="020F0502020204030204" pitchFamily="34" charset="0"/>
                <a:cs typeface="Times New Roman" panose="02020603050405020304" pitchFamily="18" charset="0"/>
              </a:rPr>
              <a:t>Unless the couple are extremely wealthy, mostly the court won't take into account whose name the assets are held with married couples/couples in a CP. They will divide the assets according to need and often the parent who the children will spend most time with will need more than half of the assets to provide a home for themselves and the children.  </a:t>
            </a:r>
          </a:p>
          <a:p>
            <a:pPr marL="228600" indent="-228600">
              <a:lnSpc>
                <a:spcPct val="107000"/>
              </a:lnSpc>
              <a:spcAft>
                <a:spcPts val="845"/>
              </a:spcAft>
              <a:buAutoNum type="arabicPeriod"/>
            </a:pPr>
            <a:r>
              <a:rPr lang="en-GB" sz="1200" b="0" dirty="0">
                <a:effectLst/>
                <a:latin typeface="+mn-lt"/>
                <a:ea typeface="Calibri" panose="020F0502020204030204" pitchFamily="34" charset="0"/>
                <a:cs typeface="Times New Roman" panose="02020603050405020304" pitchFamily="18" charset="0"/>
              </a:rPr>
              <a:t>With cohabitants and couples with a non-qualifying ceremony, the starting point is that they each keep assets in their own name and share joint assets equally. If one person wants to make a claim for share of an asset in the other person’s name (often the family home) they will need to show, for example, that they contributed towards the purchase price. Where there are children, the court can delay the sale of the family home until the children finish education.</a:t>
            </a:r>
          </a:p>
          <a:p>
            <a:pPr marL="228600" indent="-228600">
              <a:lnSpc>
                <a:spcPct val="107000"/>
              </a:lnSpc>
              <a:spcAft>
                <a:spcPts val="845"/>
              </a:spcAft>
              <a:buAutoNum type="arabicPeriod"/>
            </a:pPr>
            <a:r>
              <a:rPr lang="en-GB" sz="1200" b="0" dirty="0">
                <a:effectLst/>
                <a:latin typeface="+mn-lt"/>
                <a:ea typeface="Calibri" panose="020F0502020204030204" pitchFamily="34" charset="0"/>
                <a:cs typeface="Times New Roman" panose="02020603050405020304" pitchFamily="18" charset="0"/>
              </a:rPr>
              <a:t>Parents must contribute towards the upbringing of their children, whether or not they are married. Either the couple can agree the payment between themselves or make an application to the Child Maintenance Service. However, only married couples and couples in a CP can be ordered to pay monthly payments to the other spouse/CP – cohabitants have no such rights.</a:t>
            </a:r>
          </a:p>
          <a:p>
            <a:pPr>
              <a:lnSpc>
                <a:spcPct val="107000"/>
              </a:lnSpc>
              <a:spcAft>
                <a:spcPts val="845"/>
              </a:spcAft>
            </a:pPr>
            <a:endParaRPr lang="en-GB" sz="1200" b="0"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GB" sz="1200" b="1" dirty="0">
                <a:effectLst/>
                <a:latin typeface="+mn-lt"/>
                <a:ea typeface="Calibri" panose="020F0502020204030204" pitchFamily="34" charset="0"/>
                <a:cs typeface="Times New Roman" panose="02020603050405020304" pitchFamily="18" charset="0"/>
              </a:rPr>
              <a:t>Ask:  </a:t>
            </a:r>
            <a:r>
              <a:rPr lang="en-GB" sz="1200" b="0" dirty="0">
                <a:effectLst/>
                <a:latin typeface="+mn-lt"/>
                <a:ea typeface="Calibri" panose="020F0502020204030204" pitchFamily="34" charset="0"/>
                <a:cs typeface="Times New Roman" panose="02020603050405020304" pitchFamily="18" charset="0"/>
              </a:rPr>
              <a:t>What is a pre-nuptial agreement? </a:t>
            </a:r>
            <a:r>
              <a:rPr lang="en-US" sz="1800" dirty="0">
                <a:solidFill>
                  <a:srgbClr val="000000"/>
                </a:solidFill>
                <a:effectLst/>
                <a:latin typeface="Arial" panose="020B0604020202020204" pitchFamily="34" charset="0"/>
                <a:ea typeface="Yu Mincho" panose="02020400000000000000" pitchFamily="18" charset="-128"/>
                <a:cs typeface="Arial" panose="020B0604020202020204" pitchFamily="34" charset="0"/>
              </a:rPr>
              <a:t>(In slideshow mode this question will appear on a click, followed by an abbreviated version of the answer below to help students to complete Resource D.)</a:t>
            </a:r>
            <a:endParaRPr lang="en-GB" sz="1800" dirty="0">
              <a:effectLst/>
              <a:latin typeface="Arial" panose="020B0604020202020204" pitchFamily="34" charset="0"/>
              <a:ea typeface="Yu Mincho" panose="02020400000000000000" pitchFamily="18" charset="-128"/>
              <a:cs typeface="Arial" panose="020B0604020202020204" pitchFamily="34" charset="0"/>
            </a:endParaRPr>
          </a:p>
          <a:p>
            <a:pPr>
              <a:lnSpc>
                <a:spcPct val="107000"/>
              </a:lnSpc>
              <a:spcAft>
                <a:spcPts val="845"/>
              </a:spcAft>
            </a:pPr>
            <a:r>
              <a:rPr lang="en-GB" sz="1200" b="1" dirty="0">
                <a:effectLst/>
                <a:latin typeface="+mn-lt"/>
                <a:ea typeface="Calibri" panose="020F0502020204030204" pitchFamily="34" charset="0"/>
                <a:cs typeface="Times New Roman" panose="02020603050405020304" pitchFamily="18" charset="0"/>
              </a:rPr>
              <a:t>Answer</a:t>
            </a:r>
            <a:r>
              <a:rPr lang="en-GB" sz="1200" b="0" dirty="0">
                <a:effectLst/>
                <a:latin typeface="+mn-lt"/>
                <a:ea typeface="Calibri" panose="020F0502020204030204" pitchFamily="34" charset="0"/>
                <a:cs typeface="Times New Roman" panose="02020603050405020304" pitchFamily="18" charset="0"/>
              </a:rPr>
              <a:t>: an agreement signed by the couple </a:t>
            </a:r>
            <a:r>
              <a:rPr lang="en-GB" sz="1200" b="1" dirty="0">
                <a:effectLst/>
                <a:latin typeface="+mn-lt"/>
                <a:ea typeface="Calibri" panose="020F0502020204030204" pitchFamily="34" charset="0"/>
                <a:cs typeface="Times New Roman" panose="02020603050405020304" pitchFamily="18" charset="0"/>
              </a:rPr>
              <a:t>before the marriage or civil partnership </a:t>
            </a:r>
            <a:r>
              <a:rPr lang="en-GB" sz="1200" b="0" dirty="0">
                <a:effectLst/>
                <a:latin typeface="+mn-lt"/>
                <a:ea typeface="Calibri" panose="020F0502020204030204" pitchFamily="34" charset="0"/>
                <a:cs typeface="Times New Roman" panose="02020603050405020304" pitchFamily="18" charset="0"/>
              </a:rPr>
              <a:t>ceremony which sets out how the couple’s assets and income will be divided if they separate. Pre-nuptial agreements are not legally binding in England and Wales. However, the court will usually uphold them if they have been freely entered into, with full appreciation of the facts (usually because each person has provided details of their assets and income to the other and the terms of the agreement have been explained to each person by their lawyer) and the agreement is fair. Entering a prenuptial agreement is voluntary.  </a:t>
            </a:r>
          </a:p>
          <a:p>
            <a:pPr>
              <a:lnSpc>
                <a:spcPct val="107000"/>
              </a:lnSpc>
              <a:spcAft>
                <a:spcPts val="845"/>
              </a:spcAft>
            </a:pPr>
            <a:endParaRPr lang="en-GB" sz="1200" b="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200" b="0" dirty="0">
                <a:effectLst/>
                <a:latin typeface="+mn-lt"/>
                <a:ea typeface="Calibri" panose="020F0502020204030204" pitchFamily="34" charset="0"/>
                <a:cs typeface="Times New Roman" panose="02020603050405020304" pitchFamily="18" charset="0"/>
              </a:rPr>
              <a:t>Explain that a cohabitation agreement</a:t>
            </a:r>
            <a:r>
              <a:rPr lang="en-GB" sz="1200" dirty="0">
                <a:solidFill>
                  <a:srgbClr val="000000"/>
                </a:solidFill>
                <a:effectLst/>
                <a:latin typeface="+mn-lt"/>
                <a:ea typeface="Times New Roman" panose="02020603050405020304" pitchFamily="18" charset="0"/>
                <a:cs typeface="Times New Roman" panose="02020603050405020304" pitchFamily="18" charset="0"/>
              </a:rPr>
              <a:t> is agreed and signed by a couple who </a:t>
            </a:r>
            <a:r>
              <a:rPr lang="en-GB" sz="1200" b="1" dirty="0">
                <a:solidFill>
                  <a:srgbClr val="000000"/>
                </a:solidFill>
                <a:effectLst/>
                <a:latin typeface="+mn-lt"/>
                <a:ea typeface="Times New Roman" panose="02020603050405020304" pitchFamily="18" charset="0"/>
                <a:cs typeface="Times New Roman" panose="02020603050405020304" pitchFamily="18" charset="0"/>
              </a:rPr>
              <a:t>intend to live together or are living together</a:t>
            </a:r>
            <a:r>
              <a:rPr lang="en-GB" sz="1200" dirty="0">
                <a:solidFill>
                  <a:srgbClr val="000000"/>
                </a:solidFill>
                <a:effectLst/>
                <a:latin typeface="+mn-lt"/>
                <a:ea typeface="Times New Roman" panose="02020603050405020304" pitchFamily="18" charset="0"/>
                <a:cs typeface="Times New Roman" panose="02020603050405020304" pitchFamily="18" charset="0"/>
              </a:rPr>
              <a:t>. It deals primarily with</a:t>
            </a:r>
            <a:r>
              <a:rPr lang="en-GB" sz="1200" dirty="0">
                <a:solidFill>
                  <a:srgbClr val="000000"/>
                </a:solidFill>
                <a:effectLst/>
                <a:latin typeface="+mn-lt"/>
                <a:ea typeface="Calibri" panose="020F0502020204030204" pitchFamily="34" charset="0"/>
                <a:cs typeface="Times New Roman" panose="02020603050405020304" pitchFamily="18" charset="0"/>
              </a:rPr>
              <a:t> </a:t>
            </a:r>
            <a:r>
              <a:rPr lang="en-GB" sz="1200" dirty="0">
                <a:solidFill>
                  <a:srgbClr val="000000"/>
                </a:solidFill>
                <a:effectLst/>
                <a:latin typeface="+mn-lt"/>
                <a:ea typeface="Times New Roman" panose="02020603050405020304" pitchFamily="18" charset="0"/>
                <a:cs typeface="Times New Roman" panose="02020603050405020304" pitchFamily="18" charset="0"/>
              </a:rPr>
              <a:t>who owns (and owes) what at the time of the agreement, and in what proportions; what financial arrangements the couple has decided to make while they are living together, and how property, assets and income should be divided if they should split up</a:t>
            </a:r>
            <a:r>
              <a:rPr lang="en-GB" sz="1200" dirty="0">
                <a:effectLst/>
                <a:latin typeface="+mn-lt"/>
                <a:ea typeface="Calibri" panose="020F0502020204030204" pitchFamily="34" charset="0"/>
                <a:cs typeface="Times New Roman" panose="02020603050405020304" pitchFamily="18" charset="0"/>
              </a:rPr>
              <a:t>.</a:t>
            </a:r>
          </a:p>
          <a:p>
            <a:pPr>
              <a:lnSpc>
                <a:spcPct val="107000"/>
              </a:lnSpc>
              <a:spcAft>
                <a:spcPts val="845"/>
              </a:spcAft>
            </a:pPr>
            <a:endParaRPr lang="en-GB" sz="1200" b="1" u="sng" dirty="0">
              <a:solidFill>
                <a:srgbClr val="0563C1"/>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Check whether pupils have any questions. </a:t>
            </a:r>
          </a:p>
          <a:p>
            <a:pPr>
              <a:lnSpc>
                <a:spcPct val="107000"/>
              </a:lnSpc>
              <a:spcAft>
                <a:spcPts val="845"/>
              </a:spcAft>
            </a:pPr>
            <a:endParaRPr lang="en-GB" sz="20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19</a:t>
            </a:fld>
            <a:endParaRPr lang="en-GB" dirty="0"/>
          </a:p>
        </p:txBody>
      </p:sp>
    </p:spTree>
    <p:extLst>
      <p:ext uri="{BB962C8B-B14F-4D97-AF65-F5344CB8AC3E}">
        <p14:creationId xmlns:p14="http://schemas.microsoft.com/office/powerpoint/2010/main" val="324103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sz="1200" dirty="0">
                <a:latin typeface="+mn-lt"/>
                <a:ea typeface="Times New Roman" panose="02020603050405020304" pitchFamily="18" charset="0"/>
                <a:cs typeface="Times New Roman" panose="02020603050405020304" pitchFamily="18" charset="0"/>
              </a:rPr>
              <a:t>This two-part lesson plan has been devised for Key Stage 4 and Key Stage 5 pupils. </a:t>
            </a:r>
            <a:r>
              <a:rPr lang="en-GB" sz="1200" dirty="0">
                <a:latin typeface="+mn-lt"/>
              </a:rPr>
              <a:t>This teaching is aimed at PSHE teaching. </a:t>
            </a:r>
            <a:endParaRPr lang="en-US" sz="1200" dirty="0">
              <a:latin typeface="+mn-lt"/>
              <a:ea typeface="Times New Roman" panose="02020603050405020304" pitchFamily="18" charset="0"/>
              <a:cs typeface="Times New Roman" panose="02020603050405020304" pitchFamily="18" charset="0"/>
            </a:endParaRPr>
          </a:p>
          <a:p>
            <a:endParaRPr lang="en-GB" sz="1200" dirty="0">
              <a:latin typeface="+mn-lt"/>
            </a:endParaRPr>
          </a:p>
          <a:p>
            <a:r>
              <a:rPr lang="en-GB" sz="1200" dirty="0">
                <a:latin typeface="+mn-lt"/>
              </a:rPr>
              <a:t>This slide gives an overview of the lesson. It should be read in conjunction with the Teacher Guidance for </a:t>
            </a:r>
            <a:r>
              <a:rPr lang="en-GB" sz="1200" i="1" dirty="0">
                <a:latin typeface="+mn-lt"/>
              </a:rPr>
              <a:t>‘Modern Families’ </a:t>
            </a:r>
            <a:r>
              <a:rPr lang="en-GB" sz="1200" dirty="0">
                <a:solidFill>
                  <a:srgbClr val="000000"/>
                </a:solidFill>
                <a:latin typeface="+mn-lt"/>
              </a:rPr>
              <a:t>Lesson 2. Teachers are reminded to </a:t>
            </a:r>
            <a:r>
              <a:rPr lang="en-GB" sz="1200" dirty="0">
                <a:latin typeface="+mn-lt"/>
                <a:ea typeface="Times New Roman" panose="02020603050405020304" pitchFamily="18" charset="0"/>
              </a:rPr>
              <a:t>review and address any questions submitted in the anonymous </a:t>
            </a:r>
            <a:r>
              <a:rPr lang="en-GB" sz="1200" dirty="0">
                <a:latin typeface="+mn-lt"/>
              </a:rPr>
              <a:t>ask-it-basket’/ </a:t>
            </a:r>
            <a:r>
              <a:rPr lang="en-GB" sz="1200" dirty="0">
                <a:latin typeface="+mn-lt"/>
                <a:ea typeface="Times New Roman" panose="02020603050405020304" pitchFamily="18" charset="0"/>
              </a:rPr>
              <a:t>question box, to ensure they are answering all pupils’ questions.</a:t>
            </a:r>
          </a:p>
          <a:p>
            <a:endParaRPr lang="en-GB" sz="1200" i="1" dirty="0">
              <a:latin typeface="+mn-lt"/>
            </a:endParaRPr>
          </a:p>
          <a:p>
            <a:r>
              <a:rPr lang="en-GB" sz="1200" dirty="0">
                <a:effectLst/>
                <a:latin typeface="+mn-lt"/>
                <a:ea typeface="Times New Roman" panose="02020603050405020304" pitchFamily="18" charset="0"/>
              </a:rPr>
              <a:t>Before the lesson begins, print out Resources A (if using), B and C with enough copies for one per table. Print out Resource D with enough copies for pupils to work in pairs. Print out slides 16 to 20 and stick them around the room.</a:t>
            </a:r>
            <a:endParaRPr lang="en-GB" sz="1200" dirty="0">
              <a:latin typeface="+mn-lt"/>
            </a:endParaRPr>
          </a:p>
          <a:p>
            <a:endParaRPr lang="en-GB" sz="1200" dirty="0">
              <a:latin typeface="+mn-lt"/>
            </a:endParaRPr>
          </a:p>
          <a:p>
            <a:endParaRPr lang="en-GB" sz="1200" dirty="0">
              <a:latin typeface="+mn-lt"/>
            </a:endParaRPr>
          </a:p>
          <a:p>
            <a:pPr lvl="0"/>
            <a:endParaRPr lang="en-GB" sz="1200" i="1" dirty="0">
              <a:latin typeface="+mn-lt"/>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389215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dirty="0">
                <a:effectLst/>
                <a:latin typeface="+mn-lt"/>
                <a:ea typeface="Calibri" panose="020F0502020204030204" pitchFamily="34" charset="0"/>
                <a:cs typeface="Times New Roman" panose="02020603050405020304" pitchFamily="18" charset="0"/>
              </a:rPr>
              <a:t>The key point to get across is that cohabitants and couples who had a non-qualifying ceremony have no automatic right to assets owned by the other person on that person’s death. </a:t>
            </a:r>
          </a:p>
          <a:p>
            <a:pPr>
              <a:lnSpc>
                <a:spcPct val="115000"/>
              </a:lnSpc>
              <a:spcAft>
                <a:spcPts val="1000"/>
              </a:spcAft>
            </a:pPr>
            <a:endParaRPr lang="en-GB" sz="1200" b="0" dirty="0">
              <a:solidFill>
                <a:srgbClr val="000000"/>
              </a:solidFill>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solidFill>
                  <a:srgbClr val="000000"/>
                </a:solidFill>
                <a:effectLst/>
                <a:latin typeface="+mn-lt"/>
                <a:ea typeface="Times New Roman" panose="02020603050405020304" pitchFamily="18" charset="0"/>
                <a:cs typeface="Times New Roman" panose="02020603050405020304" pitchFamily="18" charset="0"/>
              </a:rPr>
              <a:t>Explain that a will sets out who will inherit a person’s assets on death. Provided a will is valid, the assets of the person who has died will be divided following the will, so a surviving partner or spouse would inherit the share left to them, regardless of whether the couple was married. However, if a person dies without making a will, then the rules are very different depending on whether the couple was married/ in a civil partnership.</a:t>
            </a:r>
          </a:p>
          <a:p>
            <a:pPr>
              <a:lnSpc>
                <a:spcPct val="115000"/>
              </a:lnSpc>
              <a:spcAft>
                <a:spcPts val="1000"/>
              </a:spcAft>
            </a:pPr>
            <a:endParaRPr lang="en-GB"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Run through the slide highlighting the differences between the different family forms and the possible remedies if one person from the couple was to die. </a:t>
            </a:r>
          </a:p>
          <a:p>
            <a:pPr marL="0" marR="0" lvl="0" indent="0" algn="l" defTabSz="914400" rtl="0" eaLnBrk="1" fontAlgn="auto" latinLnBrk="0" hangingPunct="1">
              <a:lnSpc>
                <a:spcPct val="107000"/>
              </a:lnSpc>
              <a:spcBef>
                <a:spcPts val="0"/>
              </a:spcBef>
              <a:spcAft>
                <a:spcPts val="845"/>
              </a:spcAft>
              <a:buClrTx/>
              <a:buSzTx/>
              <a:buFontTx/>
              <a:buNone/>
              <a:tabLst/>
              <a:defRPr/>
            </a:pPr>
            <a:endParaRPr lang="en-GB"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The rights a survivor may have largely depend on the person who has died taking proactive steps in their lifetime to protect the survivor, for example by:</a:t>
            </a:r>
          </a:p>
          <a:p>
            <a:pPr marL="0" marR="0" lvl="0" indent="0" algn="l" defTabSz="914400" rtl="0" eaLnBrk="1" fontAlgn="auto" latinLnBrk="0" hangingPunct="1">
              <a:lnSpc>
                <a:spcPct val="107000"/>
              </a:lnSpc>
              <a:spcBef>
                <a:spcPts val="0"/>
              </a:spcBef>
              <a:spcAft>
                <a:spcPts val="845"/>
              </a:spcAft>
              <a:buClrTx/>
              <a:buSzTx/>
              <a:buFontTx/>
              <a:buNone/>
              <a:tabLst/>
              <a:defRPr/>
            </a:pPr>
            <a:endParaRPr lang="en-GB" sz="1200" b="0"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845"/>
              </a:spcAft>
              <a:buClrTx/>
              <a:buSzTx/>
              <a:buFontTx/>
              <a:buAutoNum type="arabicPeriod"/>
              <a:tabLst/>
              <a:defRPr/>
            </a:pPr>
            <a:r>
              <a:rPr lang="en-GB" sz="1200" b="0" dirty="0">
                <a:effectLst/>
                <a:latin typeface="+mn-lt"/>
                <a:ea typeface="Calibri" panose="020F0502020204030204" pitchFamily="34" charset="0"/>
                <a:cs typeface="Times New Roman" panose="02020603050405020304" pitchFamily="18" charset="0"/>
              </a:rPr>
              <a:t>Owning an asset jointly or signing a Declaration of Trust setting out what proportion of the asset the survivor will have on the death of the owner of the asset.</a:t>
            </a:r>
          </a:p>
          <a:p>
            <a:pPr marL="228600" marR="0" lvl="0" indent="-228600" algn="l" defTabSz="914400" rtl="0" eaLnBrk="1" fontAlgn="auto" latinLnBrk="0" hangingPunct="1">
              <a:lnSpc>
                <a:spcPct val="107000"/>
              </a:lnSpc>
              <a:spcBef>
                <a:spcPts val="0"/>
              </a:spcBef>
              <a:spcAft>
                <a:spcPts val="845"/>
              </a:spcAft>
              <a:buClrTx/>
              <a:buSzTx/>
              <a:buFontTx/>
              <a:buAutoNum type="arabicPeriod"/>
              <a:tabLst/>
              <a:defRPr/>
            </a:pPr>
            <a:r>
              <a:rPr lang="en-US" sz="1200" dirty="0">
                <a:latin typeface="+mn-lt"/>
                <a:ea typeface="Times New Roman" panose="02020603050405020304" pitchFamily="18" charset="0"/>
                <a:cs typeface="Times New Roman" panose="02020603050405020304" pitchFamily="18" charset="0"/>
              </a:rPr>
              <a:t>Nominating the survivor to receive for example a share of a life insurance policy or their pension. </a:t>
            </a:r>
          </a:p>
          <a:p>
            <a:pPr marL="228600" marR="0" lvl="0" indent="-228600" algn="l" defTabSz="914400" rtl="0" eaLnBrk="1" fontAlgn="auto" latinLnBrk="0" hangingPunct="1">
              <a:lnSpc>
                <a:spcPct val="107000"/>
              </a:lnSpc>
              <a:spcBef>
                <a:spcPts val="0"/>
              </a:spcBef>
              <a:spcAft>
                <a:spcPts val="845"/>
              </a:spcAft>
              <a:buClrTx/>
              <a:buSzTx/>
              <a:buFontTx/>
              <a:buAutoNum type="arabicPeriod"/>
              <a:tabLst/>
              <a:defRPr/>
            </a:pPr>
            <a:endParaRPr lang="en-US" sz="1200" dirty="0">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US" sz="1200" dirty="0">
                <a:latin typeface="+mn-lt"/>
                <a:ea typeface="Times New Roman" panose="02020603050405020304" pitchFamily="18" charset="0"/>
                <a:cs typeface="Times New Roman" panose="02020603050405020304" pitchFamily="18" charset="0"/>
              </a:rPr>
              <a:t>Each person should therefore make a will setting out who will inherit their assets if they die.</a:t>
            </a:r>
          </a:p>
          <a:p>
            <a:pPr marL="0" marR="0" lvl="0" indent="0" algn="l" defTabSz="914400" rtl="0" eaLnBrk="1" fontAlgn="auto" latinLnBrk="0" hangingPunct="1">
              <a:lnSpc>
                <a:spcPct val="107000"/>
              </a:lnSpc>
              <a:spcBef>
                <a:spcPts val="0"/>
              </a:spcBef>
              <a:spcAft>
                <a:spcPts val="845"/>
              </a:spcAft>
              <a:buClrTx/>
              <a:buSzTx/>
              <a:buFontTx/>
              <a:buNone/>
              <a:tabLst/>
              <a:defRPr/>
            </a:pPr>
            <a:endParaRPr lang="en-GB"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Point out that since 2018 bereavement support payments have been payable to cohabitants as well as married couples or civil partners. </a:t>
            </a:r>
          </a:p>
          <a:p>
            <a:pPr marL="0" marR="0" lvl="0" indent="0" algn="l" defTabSz="914400" rtl="0" eaLnBrk="1" fontAlgn="auto" latinLnBrk="0" hangingPunct="1">
              <a:lnSpc>
                <a:spcPct val="107000"/>
              </a:lnSpc>
              <a:spcBef>
                <a:spcPts val="0"/>
              </a:spcBef>
              <a:spcAft>
                <a:spcPts val="845"/>
              </a:spcAft>
              <a:buClrTx/>
              <a:buSzTx/>
              <a:buFontTx/>
              <a:buNone/>
              <a:tabLst/>
              <a:defRPr/>
            </a:pPr>
            <a:endParaRPr lang="en-GB"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As a </a:t>
            </a:r>
            <a:r>
              <a:rPr lang="en-GB" sz="1200" b="1" dirty="0">
                <a:effectLst/>
                <a:latin typeface="+mn-lt"/>
                <a:ea typeface="Calibri" panose="020F0502020204030204" pitchFamily="34" charset="0"/>
                <a:cs typeface="Times New Roman" panose="02020603050405020304" pitchFamily="18" charset="0"/>
              </a:rPr>
              <a:t>higher-level teaching point </a:t>
            </a:r>
            <a:r>
              <a:rPr lang="en-GB" sz="1200" b="0" dirty="0">
                <a:effectLst/>
                <a:latin typeface="+mn-lt"/>
                <a:ea typeface="Calibri" panose="020F0502020204030204" pitchFamily="34" charset="0"/>
                <a:cs typeface="Times New Roman" panose="02020603050405020304" pitchFamily="18" charset="0"/>
              </a:rPr>
              <a:t>pupils may be interested to know that </a:t>
            </a:r>
            <a:r>
              <a:rPr lang="en-GB" dirty="0"/>
              <a:t>If one person dies without a legal will expressing their wishes, the surviving spouse or civil partner pays no inheritance tax</a:t>
            </a:r>
            <a:r>
              <a:rPr lang="en-GB" sz="1200" b="0" dirty="0">
                <a:effectLst/>
                <a:latin typeface="+mn-lt"/>
                <a:ea typeface="Calibri" panose="020F0502020204030204" pitchFamily="34" charset="0"/>
                <a:cs typeface="Times New Roman" panose="02020603050405020304" pitchFamily="18" charset="0"/>
              </a:rPr>
              <a:t> on assets they inherit whereas cohabitants or couples who had a non-qualifying ceremony have to pay any inheritance tax due. (Inheritance is payable if the deceased persons assets exceed £325,000).  </a:t>
            </a:r>
            <a:endParaRPr lang="en-GB"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endParaRPr lang="en-GB"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45"/>
              </a:spcAft>
              <a:buClrTx/>
              <a:buSzTx/>
              <a:buFontTx/>
              <a:buNone/>
              <a:tabLst/>
              <a:defRPr/>
            </a:pPr>
            <a:r>
              <a:rPr lang="en-GB" sz="1200" b="0" dirty="0">
                <a:effectLst/>
                <a:latin typeface="+mn-lt"/>
                <a:ea typeface="Calibri" panose="020F0502020204030204" pitchFamily="34" charset="0"/>
                <a:cs typeface="Times New Roman" panose="02020603050405020304" pitchFamily="18" charset="0"/>
              </a:rPr>
              <a:t>Check whether pupils have any questions. </a:t>
            </a:r>
          </a:p>
          <a:p>
            <a:pPr>
              <a:lnSpc>
                <a:spcPct val="107000"/>
              </a:lnSpc>
              <a:spcAft>
                <a:spcPts val="845"/>
              </a:spcAft>
            </a:pPr>
            <a:endParaRPr lang="en-GB" sz="20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dirty="0"/>
          </a:p>
        </p:txBody>
      </p:sp>
    </p:spTree>
    <p:extLst>
      <p:ext uri="{BB962C8B-B14F-4D97-AF65-F5344CB8AC3E}">
        <p14:creationId xmlns:p14="http://schemas.microsoft.com/office/powerpoint/2010/main" val="1002818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Collect the Resource C cards from each table to ensure that pupils are not just copying these for this exercise. Tell pupils to imagine that they have been given the responsibility to draft a new law for cohabitants. Working on their tables, ask pupils to make a list of:</a:t>
            </a:r>
          </a:p>
          <a:p>
            <a:pPr marL="342900" lvl="0" indent="-342900">
              <a:lnSpc>
                <a:spcPct val="107000"/>
              </a:lnSpc>
              <a:buClr>
                <a:srgbClr val="56859B"/>
              </a:buClr>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key rights that they would grant to cohabitants (if any). (Tell them that they can use the Resource B grid to make sure that they cover rights on the occurrence of the events listed.)</a:t>
            </a:r>
          </a:p>
          <a:p>
            <a:pPr marL="342900" lvl="0" indent="-342900">
              <a:lnSpc>
                <a:spcPct val="107000"/>
              </a:lnSpc>
              <a:spcAft>
                <a:spcPts val="800"/>
              </a:spcAft>
              <a:buClr>
                <a:srgbClr val="56859B"/>
              </a:buClr>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When they think cohabitants should start to have these rights (e.g. immediately upon moving in together; after a certain period of living together (if so, what); if they have a child together etc.)</a:t>
            </a:r>
          </a:p>
          <a:p>
            <a:pPr marL="342900" lvl="0" indent="-342900">
              <a:lnSpc>
                <a:spcPct val="107000"/>
              </a:lnSpc>
              <a:spcAft>
                <a:spcPts val="800"/>
              </a:spcAft>
              <a:buClr>
                <a:srgbClr val="56859B"/>
              </a:buClr>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56859B"/>
              </a:buClr>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Ask pupils to reflect on why they think that the law (if any) that they have proposed is appropriate. What responsibilities do they feel that cohabitants </a:t>
            </a:r>
            <a:r>
              <a:rPr lang="en-GB" sz="1200" dirty="0">
                <a:effectLst/>
                <a:latin typeface="Calibri" panose="020F0502020204030204" pitchFamily="34" charset="0"/>
                <a:ea typeface="Times New Roman" panose="02020603050405020304" pitchFamily="18" charset="0"/>
              </a:rPr>
              <a:t>might have towards their partner, or their families? Why should cohabitants have these responsibilities?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Ask pupils for feedback on their answers and their reasoning. </a:t>
            </a:r>
            <a:r>
              <a:rPr lang="en-GB" sz="1200" dirty="0">
                <a:effectLst/>
                <a:latin typeface="Calibri" panose="020F0502020204030204" pitchFamily="34" charset="0"/>
                <a:ea typeface="Times New Roman" panose="02020603050405020304" pitchFamily="18" charset="0"/>
              </a:rPr>
              <a:t>Thinking about responsibilities (as well as rights) will help to emphasise that regardless of the legal status of the relationship, those in relationships are expected to maintain healthy relationship behaviours towards one another.</a:t>
            </a:r>
          </a:p>
          <a:p>
            <a:pPr>
              <a:lnSpc>
                <a:spcPct val="107000"/>
              </a:lnSpc>
              <a:spcAft>
                <a:spcPts val="800"/>
              </a:spcAft>
            </a:pPr>
            <a:endParaRPr lang="en-GB" sz="1200" dirty="0">
              <a:effectLst/>
              <a:latin typeface="Calibri" panose="020F0502020204030204" pitchFamily="34" charset="0"/>
              <a:ea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Times New Roman" panose="02020603050405020304" pitchFamily="18" charset="0"/>
              </a:rPr>
              <a:t>Note that in slideshow mode the following two questions then appear on a click: </a:t>
            </a:r>
          </a:p>
          <a:p>
            <a:pPr>
              <a:lnSpc>
                <a:spcPct val="107000"/>
              </a:lnSpc>
              <a:spcAft>
                <a:spcPts val="800"/>
              </a:spcAft>
            </a:pPr>
            <a:endParaRPr lang="en-GB" sz="1200" dirty="0">
              <a:effectLst/>
              <a:latin typeface="Calibri" panose="020F0502020204030204" pitchFamily="34" charset="0"/>
              <a:ea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Times New Roman" panose="02020603050405020304" pitchFamily="18" charset="0"/>
              </a:rPr>
              <a:t>Ask</a:t>
            </a:r>
            <a:r>
              <a:rPr lang="en-GB" sz="1200" dirty="0">
                <a:effectLst/>
                <a:latin typeface="Calibri" panose="020F0502020204030204" pitchFamily="34" charset="0"/>
                <a:ea typeface="Times New Roman" panose="02020603050405020304" pitchFamily="18" charset="0"/>
              </a:rPr>
              <a:t> why might some cohabitants be opposed to marriage or civil partnership? </a:t>
            </a:r>
          </a:p>
          <a:p>
            <a:pPr>
              <a:lnSpc>
                <a:spcPct val="107000"/>
              </a:lnSpc>
              <a:spcAft>
                <a:spcPts val="800"/>
              </a:spcAft>
            </a:pPr>
            <a:r>
              <a:rPr lang="en-GB" sz="1200" dirty="0">
                <a:effectLst/>
                <a:latin typeface="Calibri" panose="020F0502020204030204" pitchFamily="34" charset="0"/>
                <a:ea typeface="Times New Roman" panose="02020603050405020304" pitchFamily="18" charset="0"/>
              </a:rPr>
              <a:t>Answers might include:</a:t>
            </a:r>
          </a:p>
          <a:p>
            <a:pPr marL="342900" indent="-342900">
              <a:lnSpc>
                <a:spcPct val="107000"/>
              </a:lnSpc>
              <a:spcAft>
                <a:spcPts val="800"/>
              </a:spcAft>
              <a:buFont typeface="+mj-lt"/>
              <a:buAutoNum type="alphaLcPeriod"/>
            </a:pPr>
            <a:r>
              <a:rPr lang="en-GB" sz="1200" dirty="0">
                <a:effectLst/>
                <a:latin typeface="Calibri" panose="020F0502020204030204" pitchFamily="34" charset="0"/>
                <a:ea typeface="Times New Roman" panose="02020603050405020304" pitchFamily="18" charset="0"/>
              </a:rPr>
              <a:t>They see any formal regulation of their relationship as an infringement of their freedom of choice.</a:t>
            </a:r>
          </a:p>
          <a:p>
            <a:pPr marL="342900" indent="-342900">
              <a:lnSpc>
                <a:spcPct val="107000"/>
              </a:lnSpc>
              <a:spcAft>
                <a:spcPts val="800"/>
              </a:spcAft>
              <a:buFont typeface="+mj-lt"/>
              <a:buAutoNum type="alphaLcPeriod"/>
            </a:pPr>
            <a:r>
              <a:rPr lang="en-GB" sz="1200" dirty="0">
                <a:effectLst/>
                <a:latin typeface="Calibri" panose="020F0502020204030204" pitchFamily="34" charset="0"/>
                <a:ea typeface="Times New Roman" panose="02020603050405020304" pitchFamily="18" charset="0"/>
              </a:rPr>
              <a:t>They see both marriage and civil partnership as outdated institutions.</a:t>
            </a:r>
          </a:p>
          <a:p>
            <a:pPr marL="342900" indent="-342900">
              <a:lnSpc>
                <a:spcPct val="107000"/>
              </a:lnSpc>
              <a:spcAft>
                <a:spcPts val="800"/>
              </a:spcAft>
              <a:buFont typeface="+mj-lt"/>
              <a:buAutoNum type="alphaLcPeriod"/>
            </a:pPr>
            <a:r>
              <a:rPr lang="en-GB" sz="1200" dirty="0">
                <a:effectLst/>
                <a:latin typeface="Calibri" panose="020F0502020204030204" pitchFamily="34" charset="0"/>
                <a:ea typeface="Times New Roman" panose="02020603050405020304" pitchFamily="18" charset="0"/>
              </a:rPr>
              <a:t>They do not want to have any legal responsibility towards their partners. </a:t>
            </a:r>
          </a:p>
          <a:p>
            <a:pPr>
              <a:lnSpc>
                <a:spcPct val="107000"/>
              </a:lnSpc>
              <a:spcAft>
                <a:spcPts val="800"/>
              </a:spcAft>
            </a:pPr>
            <a:endParaRPr lang="en-GB" sz="1200" dirty="0">
              <a:effectLst/>
              <a:latin typeface="Calibri" panose="020F0502020204030204" pitchFamily="34" charset="0"/>
              <a:ea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Times New Roman" panose="02020603050405020304" pitchFamily="18" charset="0"/>
              </a:rPr>
              <a:t>Ask: </a:t>
            </a:r>
            <a:r>
              <a:rPr lang="en-GB" sz="1200" dirty="0">
                <a:effectLst/>
                <a:latin typeface="Calibri" panose="020F0502020204030204" pitchFamily="34" charset="0"/>
                <a:ea typeface="Times New Roman" panose="02020603050405020304" pitchFamily="18" charset="0"/>
              </a:rPr>
              <a:t>Should people be allowed to opt out of any automatic rights for cohabitants that might be introduced? Why/why not?</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Answers might include:</a:t>
            </a:r>
          </a:p>
          <a:p>
            <a:pPr marL="228600" indent="-228600">
              <a:lnSpc>
                <a:spcPct val="107000"/>
              </a:lnSpc>
              <a:spcAft>
                <a:spcPts val="800"/>
              </a:spcAft>
              <a:buFont typeface="+mj-lt"/>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They should be able to because they may have chosen to cohabit specifically because they did not want to be bound by the rules of the institutions of marriage or civil partnership therefore it would be unfair to then make them bound by the rules of a new law regarding cohabitation.</a:t>
            </a:r>
          </a:p>
          <a:p>
            <a:pPr marL="228600" indent="-228600">
              <a:lnSpc>
                <a:spcPct val="107000"/>
              </a:lnSpc>
              <a:spcAft>
                <a:spcPts val="800"/>
              </a:spcAft>
              <a:buFont typeface="+mj-lt"/>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They should not be able to because they should be responsible for their partner and </a:t>
            </a:r>
            <a:r>
              <a:rPr lang="en-GB" sz="1200" b="0" i="0" dirty="0">
                <a:solidFill>
                  <a:srgbClr val="ED5C57"/>
                </a:solidFill>
                <a:effectLst/>
                <a:latin typeface="Calibri" panose="020F0502020204030204" pitchFamily="34" charset="0"/>
              </a:rPr>
              <a:t>any </a:t>
            </a:r>
            <a:r>
              <a:rPr lang="en-GB" sz="1200" b="0" i="0" dirty="0">
                <a:solidFill>
                  <a:srgbClr val="B36AE2"/>
                </a:solidFill>
                <a:effectLst/>
                <a:latin typeface="Calibri" panose="020F0502020204030204" pitchFamily="34" charset="0"/>
              </a:rPr>
              <a:t>children </a:t>
            </a:r>
            <a:r>
              <a:rPr lang="en-GB" sz="1200" b="0" i="0" dirty="0">
                <a:solidFill>
                  <a:srgbClr val="ED5C57"/>
                </a:solidFill>
                <a:effectLst/>
                <a:latin typeface="Calibri" panose="020F0502020204030204" pitchFamily="34" charset="0"/>
              </a:rPr>
              <a:t>of the relationship</a:t>
            </a:r>
            <a:r>
              <a:rPr lang="en-GB" sz="1200" dirty="0">
                <a:effectLst/>
                <a:latin typeface="Calibri" panose="020F0502020204030204" pitchFamily="34" charset="0"/>
                <a:ea typeface="Calibri" panose="020F0502020204030204" pitchFamily="34" charset="0"/>
                <a:cs typeface="Times New Roman" panose="02020603050405020304" pitchFamily="18" charset="0"/>
              </a:rPr>
              <a:t>. Particularly because one partner may have been financially disadvantaged by the decisions that the couple made during the marriage (eg one partner’s employment prospects might have worsened if they have worked part time after having children – this impacts especially on women). </a:t>
            </a:r>
            <a:r>
              <a:rPr lang="en-GB" sz="1800" b="0" i="0" dirty="0">
                <a:solidFill>
                  <a:srgbClr val="ED5C57"/>
                </a:solidFill>
                <a:effectLst/>
                <a:latin typeface="Calibri" panose="020F0502020204030204" pitchFamily="34" charset="0"/>
              </a:rPr>
              <a:t>There is also a possibility, if the relationship is controlling in any way, that the decision to live together without marrying has not been agreed upon freely by both parties. Even if the relationship is not controlling, if one person does not want to marry but the other does, it means that the financially more vulnerable one is 'stuck' with significantly less rights than if they were married, which can lead to unfair outcomes if the relationship breaks down. </a:t>
            </a:r>
            <a:br>
              <a:rPr lang="en-GB" sz="1800" b="0" i="0" dirty="0">
                <a:solidFill>
                  <a:srgbClr val="1F497D"/>
                </a:solidFill>
                <a:effectLst/>
                <a:latin typeface="Calibri" panose="020F0502020204030204" pitchFamily="34" charset="0"/>
              </a:rPr>
            </a:br>
            <a:endParaRPr lang="en-GB" sz="1800" b="0" i="0" dirty="0">
              <a:solidFill>
                <a:srgbClr val="000000"/>
              </a:solidFill>
              <a:effectLst/>
              <a:latin typeface="Times New Roman" panose="02020603050405020304" pitchFamily="18" charset="0"/>
            </a:endParaRPr>
          </a:p>
          <a:p>
            <a:pPr algn="l"/>
            <a:r>
              <a:rPr lang="en-GB" sz="1800" b="0" i="0" dirty="0">
                <a:solidFill>
                  <a:srgbClr val="ED5C57"/>
                </a:solidFill>
                <a:effectLst/>
                <a:latin typeface="Calibri" panose="020F0502020204030204" pitchFamily="34" charset="0"/>
              </a:rPr>
              <a:t>The key thing to get pupils to be thinking about here is that allowing one person the 'right' to choose to be free of any responsibility towards their partner means that if the relationship ends, the partner's 'right' not to be financially disadvantaged by the decisions the couple made during the relationship is curtailed. The question then becomes one of fairness. Is it fair that this should be the outcome? Should there be a safety net of rights for partners who are not married? If so, when should this operate? After a certain period of time together? If the couple have a child?</a:t>
            </a:r>
            <a:endParaRPr lang="en-GB" sz="1800" b="0" i="0" dirty="0">
              <a:solidFill>
                <a:srgbClr val="000000"/>
              </a:solidFill>
              <a:effectLst/>
              <a:latin typeface="Times New Roman" panose="02020603050405020304" pitchFamily="18" charset="0"/>
            </a:endParaRPr>
          </a:p>
          <a:p>
            <a:pPr marL="228600" indent="-228600">
              <a:lnSpc>
                <a:spcPct val="107000"/>
              </a:lnSpc>
              <a:spcAft>
                <a:spcPts val="800"/>
              </a:spcAft>
              <a:buFont typeface="+mj-lt"/>
              <a:buAutoNum type="alphaLcPeriod"/>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discussion will help pupils to consider the responsibilities that people have within their relationships as well as rights. </a:t>
            </a:r>
          </a:p>
          <a:p>
            <a:pPr marL="228600" indent="-228600">
              <a:lnSpc>
                <a:spcPct val="107000"/>
              </a:lnSpc>
              <a:spcAft>
                <a:spcPts val="800"/>
              </a:spcAft>
              <a:buAutoNum type="arabicPeriod"/>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As a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support activity </a:t>
            </a:r>
            <a:r>
              <a:rPr lang="en-GB" sz="1200" dirty="0">
                <a:effectLst/>
                <a:latin typeface="Calibri" panose="020F0502020204030204" pitchFamily="34" charset="0"/>
                <a:ea typeface="Calibri" panose="020F0502020204030204" pitchFamily="34" charset="0"/>
                <a:cs typeface="Times New Roman" panose="02020603050405020304" pitchFamily="18" charset="0"/>
              </a:rPr>
              <a:t>consider giving pupils the Resource C cards so that they can choose which outcome, for each event, they think should apply to cohabitants if they were made a lawmaker for a day.</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As an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extension activity </a:t>
            </a:r>
            <a:r>
              <a:rPr lang="en-GB" sz="1200" dirty="0">
                <a:effectLst/>
                <a:latin typeface="Calibri" panose="020F0502020204030204" pitchFamily="34" charset="0"/>
                <a:ea typeface="Calibri" panose="020F0502020204030204" pitchFamily="34" charset="0"/>
                <a:cs typeface="Times New Roman" panose="02020603050405020304" pitchFamily="18" charset="0"/>
              </a:rPr>
              <a:t>consider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telling the </a:t>
            </a:r>
            <a:r>
              <a:rPr lang="en-GB" sz="1200" dirty="0">
                <a:effectLst/>
                <a:latin typeface="Calibri" panose="020F0502020204030204" pitchFamily="34" charset="0"/>
                <a:ea typeface="Calibri" panose="020F0502020204030204" pitchFamily="34" charset="0"/>
                <a:cs typeface="Times New Roman" panose="02020603050405020304" pitchFamily="18" charset="0"/>
              </a:rPr>
              <a:t>pupils that Henry and Mary are considering entering into a cohabitation agreement that would set out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how</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they would divide their assets and time with their daughter Lily aged two in the event of their separation. Ask pupils to bullet point the things that should be covered in the cohabitation agreement. This might include: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they will divide their household bills during the cohabitation.</a:t>
            </a:r>
          </a:p>
          <a:p>
            <a:pPr marL="342900" indent="-342900">
              <a:lnSpc>
                <a:spcPct val="107000"/>
              </a:lnSpc>
              <a:spcAft>
                <a:spcPts val="800"/>
              </a:spcAf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On separation,</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how they will divide</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Aft>
                <a:spcPts val="0"/>
              </a:spcAft>
              <a:buFont typeface="Wingdings" panose="05000000000000000000" pitchFamily="2"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any assets they owned before they began to cohabit</a:t>
            </a:r>
          </a:p>
          <a:p>
            <a:pPr marL="800100" lvl="1" indent="-342900">
              <a:lnSpc>
                <a:spcPct val="107000"/>
              </a:lnSpc>
              <a:spcAft>
                <a:spcPts val="0"/>
              </a:spcAft>
              <a:buFont typeface="Wingdings" panose="05000000000000000000" pitchFamily="2"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any assets they acquired during the time they lived together</a:t>
            </a:r>
          </a:p>
          <a:p>
            <a:pPr marL="800100" lvl="1" indent="-342900">
              <a:lnSpc>
                <a:spcPct val="107000"/>
              </a:lnSpc>
              <a:spcAft>
                <a:spcPts val="0"/>
              </a:spcAft>
              <a:buFont typeface="Wingdings" panose="05000000000000000000" pitchFamily="2"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any debts they may have </a:t>
            </a:r>
          </a:p>
          <a:p>
            <a:pPr marL="800100" lvl="1" indent="-342900">
              <a:lnSpc>
                <a:spcPct val="107000"/>
              </a:lnSpc>
              <a:spcAft>
                <a:spcPts val="0"/>
              </a:spcAft>
              <a:buFont typeface="Wingdings" panose="05000000000000000000" pitchFamily="2"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time with Lily and</a:t>
            </a:r>
          </a:p>
          <a:p>
            <a:pPr marL="800100" lvl="1" indent="-342900">
              <a:lnSpc>
                <a:spcPct val="107000"/>
              </a:lnSpc>
              <a:spcAft>
                <a:spcPts val="0"/>
              </a:spcAft>
              <a:buFont typeface="Wingdings" panose="05000000000000000000" pitchFamily="2"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much one parent will pay the other each month (if anything) towards the cost of Lily’s upkeep.</a:t>
            </a:r>
          </a:p>
          <a:p>
            <a:pPr marL="800100" lvl="1" indent="-342900">
              <a:lnSpc>
                <a:spcPct val="107000"/>
              </a:lnSpc>
              <a:spcAft>
                <a:spcPts val="0"/>
              </a:spcAft>
              <a:buFont typeface="Wingdings" panose="05000000000000000000" pitchFamily="2"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E4E5092-8265-4006-A364-23F104E02F61}" type="slidenum">
              <a:rPr lang="en-GB" smtClean="0"/>
              <a:t>21</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45"/>
              </a:spcAft>
              <a:buClr>
                <a:srgbClr val="56859B"/>
              </a:buClr>
              <a:buFont typeface="Wingdings" panose="05000000000000000000" pitchFamily="2" charset="2"/>
              <a:buNone/>
            </a:pPr>
            <a:r>
              <a:rPr lang="en-GB" sz="1200" b="1" dirty="0">
                <a:ea typeface="Calibri" panose="020F0502020204030204" pitchFamily="34" charset="0"/>
                <a:cs typeface="Times New Roman" panose="02020603050405020304" pitchFamily="18" charset="0"/>
              </a:rPr>
              <a:t>Ask </a:t>
            </a:r>
            <a:r>
              <a:rPr lang="en-GB" sz="1200" dirty="0">
                <a:ea typeface="Calibri" panose="020F0502020204030204" pitchFamily="34" charset="0"/>
                <a:cs typeface="Times New Roman" panose="02020603050405020304" pitchFamily="18" charset="0"/>
              </a:rPr>
              <a:t>pupils to complete an exit slip focusing on their beliefs about who should acquire rights if a relationship breaks down and whether these have changed during the lesson. </a:t>
            </a:r>
          </a:p>
          <a:p>
            <a:pPr marL="362308" indent="-362308">
              <a:lnSpc>
                <a:spcPct val="107000"/>
              </a:lnSpc>
              <a:spcAft>
                <a:spcPts val="845"/>
              </a:spcAft>
              <a:buClr>
                <a:srgbClr val="56859B"/>
              </a:buClr>
              <a:buFont typeface="Wingdings" panose="05000000000000000000" pitchFamily="2" charset="2"/>
              <a:buChar char="§"/>
            </a:pPr>
            <a:endParaRPr lang="en-GB" sz="1200" dirty="0">
              <a:ea typeface="Calibri" panose="020F0502020204030204" pitchFamily="34" charset="0"/>
              <a:cs typeface="Times New Roman" panose="02020603050405020304" pitchFamily="18" charset="0"/>
            </a:endParaRPr>
          </a:p>
          <a:p>
            <a:pPr marL="0" indent="0">
              <a:lnSpc>
                <a:spcPct val="107000"/>
              </a:lnSpc>
              <a:spcAft>
                <a:spcPts val="845"/>
              </a:spcAft>
              <a:buClr>
                <a:srgbClr val="56859B"/>
              </a:buClr>
              <a:buFont typeface="Wingdings" panose="05000000000000000000" pitchFamily="2" charset="2"/>
              <a:buNone/>
            </a:pPr>
            <a:r>
              <a:rPr lang="en-GB" sz="1200" b="1" dirty="0">
                <a:ea typeface="Calibri" panose="020F0502020204030204" pitchFamily="34" charset="0"/>
                <a:cs typeface="Times New Roman" panose="02020603050405020304" pitchFamily="18" charset="0"/>
              </a:rPr>
              <a:t>Ask</a:t>
            </a:r>
            <a:r>
              <a:rPr lang="en-GB" sz="1200" dirty="0">
                <a:ea typeface="Calibri" panose="020F0502020204030204" pitchFamily="34" charset="0"/>
                <a:cs typeface="Times New Roman" panose="02020603050405020304" pitchFamily="18" charset="0"/>
              </a:rPr>
              <a:t> them to respond to the following question: What would you say to someone who says, “</a:t>
            </a:r>
            <a:r>
              <a:rPr lang="en-GB" sz="1200" dirty="0">
                <a:effectLst/>
                <a:ea typeface="Times New Roman" panose="02020603050405020304" pitchFamily="18" charset="0"/>
              </a:rPr>
              <a:t>getting married is the best option for all couples!”</a:t>
            </a:r>
            <a:r>
              <a:rPr lang="en-GB" sz="1200" dirty="0">
                <a:effectLst/>
                <a:ea typeface="Calibri" panose="020F0502020204030204" pitchFamily="34" charset="0"/>
                <a:cs typeface="Times New Roman" panose="02020603050405020304" pitchFamily="18" charset="0"/>
              </a:rPr>
              <a:t>?</a:t>
            </a:r>
          </a:p>
          <a:p>
            <a:pPr marL="0" indent="0">
              <a:lnSpc>
                <a:spcPct val="107000"/>
              </a:lnSpc>
              <a:spcAft>
                <a:spcPts val="845"/>
              </a:spcAft>
              <a:buClr>
                <a:srgbClr val="56859B"/>
              </a:buClr>
              <a:buFont typeface="Wingdings" panose="05000000000000000000" pitchFamily="2" charset="2"/>
              <a:buNone/>
            </a:pPr>
            <a:endParaRPr lang="en-GB" sz="1200" dirty="0">
              <a:ea typeface="Calibri" panose="020F0502020204030204" pitchFamily="34" charset="0"/>
              <a:cs typeface="Times New Roman" panose="02020603050405020304" pitchFamily="18" charset="0"/>
            </a:endParaRPr>
          </a:p>
          <a:p>
            <a:pPr marL="0" indent="0">
              <a:lnSpc>
                <a:spcPct val="107000"/>
              </a:lnSpc>
              <a:spcAft>
                <a:spcPts val="845"/>
              </a:spcAft>
              <a:buClr>
                <a:srgbClr val="56859B"/>
              </a:buClr>
              <a:buFont typeface="Wingdings" panose="05000000000000000000" pitchFamily="2" charset="2"/>
              <a:buNone/>
            </a:pPr>
            <a:r>
              <a:rPr lang="en-GB" sz="1200" dirty="0">
                <a:ea typeface="Calibri" panose="020F0502020204030204" pitchFamily="34" charset="0"/>
                <a:cs typeface="Times New Roman" panose="02020603050405020304" pitchFamily="18" charset="0"/>
              </a:rPr>
              <a:t>Pupils should write their responses in their PSHE exercise book or on an ‘exit slip’ or sticky note, which they should hand to the teacher before leaving the classroom.</a:t>
            </a:r>
          </a:p>
          <a:p>
            <a:endParaRPr lang="en-GB" sz="1200" b="1" dirty="0"/>
          </a:p>
          <a:p>
            <a:endParaRPr lang="en-GB" sz="1200" b="1" dirty="0"/>
          </a:p>
          <a:p>
            <a:endParaRPr lang="en-GB" sz="1200" b="1"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dirty="0"/>
          </a:p>
        </p:txBody>
      </p:sp>
    </p:spTree>
    <p:extLst>
      <p:ext uri="{BB962C8B-B14F-4D97-AF65-F5344CB8AC3E}">
        <p14:creationId xmlns:p14="http://schemas.microsoft.com/office/powerpoint/2010/main" val="1281950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latin typeface="+mn-lt"/>
              </a:rPr>
              <a:t>HOMEWORK OR EXTENSION TASK</a:t>
            </a:r>
          </a:p>
          <a:p>
            <a:pPr>
              <a:lnSpc>
                <a:spcPct val="107000"/>
              </a:lnSpc>
              <a:spcAft>
                <a:spcPts val="800"/>
              </a:spcAft>
            </a:pPr>
            <a:r>
              <a:rPr lang="en-GB" sz="1200" b="1" dirty="0">
                <a:effectLst/>
                <a:latin typeface="+mn-lt"/>
                <a:ea typeface="Calibri" panose="020F0502020204030204" pitchFamily="34" charset="0"/>
                <a:cs typeface="Times New Roman" panose="02020603050405020304" pitchFamily="18" charset="0"/>
              </a:rPr>
              <a:t>Ask </a:t>
            </a:r>
            <a:r>
              <a:rPr lang="en-GB" sz="1200" b="0" dirty="0">
                <a:effectLst/>
                <a:latin typeface="+mn-lt"/>
                <a:ea typeface="Calibri" panose="020F0502020204030204" pitchFamily="34" charset="0"/>
                <a:cs typeface="Times New Roman" panose="02020603050405020304" pitchFamily="18" charset="0"/>
              </a:rPr>
              <a:t>pupils to produce and bring a poster </a:t>
            </a:r>
            <a:r>
              <a:rPr lang="en-GB" sz="1200" dirty="0">
                <a:effectLst/>
                <a:ea typeface="Times New Roman" panose="02020603050405020304" pitchFamily="18" charset="0"/>
              </a:rPr>
              <a:t>setting out considerations people should think about if they are wondering whether to get married/form a civil partnership.</a:t>
            </a:r>
            <a:endParaRPr lang="en-GB" sz="1200" b="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dirty="0"/>
          </a:p>
        </p:txBody>
      </p:sp>
    </p:spTree>
    <p:extLst>
      <p:ext uri="{BB962C8B-B14F-4D97-AF65-F5344CB8AC3E}">
        <p14:creationId xmlns:p14="http://schemas.microsoft.com/office/powerpoint/2010/main" val="3280863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Times New Roman" panose="02020603050405020304" pitchFamily="18" charset="0"/>
                <a:cs typeface="Arial" panose="020B0604020202020204" pitchFamily="34" charset="0"/>
              </a:rPr>
              <a:t>Remind pupils who they can talk to in school, e.g. teacher or head of year, or the pastoral support team (you may wish to personalise this slide with names of contact staff) or outside of school. </a:t>
            </a:r>
          </a:p>
          <a:p>
            <a:endParaRPr lang="en-GB" sz="1200" dirty="0">
              <a:effectLst/>
              <a:latin typeface="+mn-lt"/>
              <a:ea typeface="Times New Roman" panose="02020603050405020304" pitchFamily="18" charset="0"/>
              <a:cs typeface="Arial" panose="020B0604020202020204" pitchFamily="34" charset="0"/>
            </a:endParaRPr>
          </a:p>
          <a:p>
            <a:r>
              <a:rPr lang="en-GB" sz="1200" dirty="0">
                <a:effectLst/>
                <a:latin typeface="+mn-lt"/>
                <a:ea typeface="Times New Roman" panose="02020603050405020304" pitchFamily="18" charset="0"/>
                <a:cs typeface="Arial" panose="020B0604020202020204" pitchFamily="34" charset="0"/>
              </a:rPr>
              <a:t>ChildLine can assist if the child is having any problems in their home and family life. </a:t>
            </a:r>
          </a:p>
          <a:p>
            <a:endParaRPr lang="en-GB" sz="1200" dirty="0">
              <a:solidFill>
                <a:srgbClr val="0E101A"/>
              </a:solidFill>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Muslim Youth helpline may be helpful given the culturally sensitive issues raised.</a:t>
            </a:r>
          </a:p>
          <a:p>
            <a:endParaRPr lang="en-GB" sz="1200" b="0" dirty="0">
              <a:latin typeface="+mn-lt"/>
            </a:endParaRPr>
          </a:p>
          <a:p>
            <a:r>
              <a:rPr lang="en-GB" sz="1200" b="0" dirty="0">
                <a:latin typeface="+mn-lt"/>
              </a:rPr>
              <a:t>National Youth Advocacy Service (NYAS) </a:t>
            </a:r>
            <a:r>
              <a:rPr lang="en-GB" sz="1200" b="0" i="0" dirty="0">
                <a:solidFill>
                  <a:srgbClr val="202122"/>
                </a:solidFill>
                <a:effectLst/>
                <a:latin typeface="+mn-lt"/>
              </a:rPr>
              <a:t>provides a range of rights based services for children and young people through a network of qualified advocates. Advocates ensure that the views of children and young people are listened to, particularly in decisions which are made about them.</a:t>
            </a:r>
            <a:r>
              <a:rPr lang="en-GB" sz="1200" b="0" dirty="0">
                <a:latin typeface="+mn-lt"/>
              </a:rPr>
              <a:t> This may be helpful for any pupil whose parents have separated.</a:t>
            </a:r>
          </a:p>
          <a:p>
            <a:endParaRPr lang="en-GB" sz="1200" b="0" dirty="0">
              <a:latin typeface="+mn-lt"/>
            </a:endParaRPr>
          </a:p>
          <a:p>
            <a:r>
              <a:rPr lang="en-GB" sz="1200" b="0" dirty="0">
                <a:latin typeface="+mn-lt"/>
              </a:rPr>
              <a:t>Citizen’s Advice and AdviceNow have lots of information on some of the issues the pupils have been discussing such as cohabitants rights.</a:t>
            </a:r>
          </a:p>
          <a:p>
            <a:endParaRPr lang="en-GB"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cs typeface="Times New Roman" panose="02020603050405020304" pitchFamily="18" charset="0"/>
              </a:rPr>
              <a:t>Remind pupils to use the ‘ask it basket’ for any questions they may have. </a:t>
            </a:r>
          </a:p>
          <a:p>
            <a:endParaRPr lang="en-GB" sz="1200" b="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dirty="0"/>
          </a:p>
        </p:txBody>
      </p:sp>
    </p:spTree>
    <p:extLst>
      <p:ext uri="{BB962C8B-B14F-4D97-AF65-F5344CB8AC3E}">
        <p14:creationId xmlns:p14="http://schemas.microsoft.com/office/powerpoint/2010/main" val="26090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cs typeface="Arial" panose="020B0604020202020204" pitchFamily="34" charset="0"/>
              </a:rPr>
              <a:t>Resource A.</a:t>
            </a:r>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Resource B.</a:t>
            </a:r>
          </a:p>
          <a:p>
            <a:pPr lvl="0"/>
            <a:endParaRPr lang="en-GB" sz="1300" dirty="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4172361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Resource C – front.</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28</a:t>
            </a:fld>
            <a:endParaRPr lang="en-GB" dirty="0"/>
          </a:p>
        </p:txBody>
      </p:sp>
    </p:spTree>
    <p:extLst>
      <p:ext uri="{BB962C8B-B14F-4D97-AF65-F5344CB8AC3E}">
        <p14:creationId xmlns:p14="http://schemas.microsoft.com/office/powerpoint/2010/main" val="3165378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Resource C –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29</a:t>
            </a:fld>
            <a:endParaRPr lang="en-GB" dirty="0"/>
          </a:p>
        </p:txBody>
      </p:sp>
    </p:spTree>
    <p:extLst>
      <p:ext uri="{BB962C8B-B14F-4D97-AF65-F5344CB8AC3E}">
        <p14:creationId xmlns:p14="http://schemas.microsoft.com/office/powerpoint/2010/main" val="417173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b="1" dirty="0">
                <a:solidFill>
                  <a:srgbClr val="56859B"/>
                </a:solidFill>
                <a:latin typeface="+mn-lt"/>
              </a:rPr>
              <a:t>This two-part lesson plan for Key Stage 4 and Key Stage 5 PSHE </a:t>
            </a:r>
            <a:r>
              <a:rPr lang="en-GB" sz="1200" dirty="0">
                <a:latin typeface="+mn-lt"/>
              </a:rPr>
              <a:t>aims to meet the requirements of </a:t>
            </a:r>
            <a:r>
              <a:rPr lang="en-GB" sz="1200" b="0" i="0" dirty="0">
                <a:solidFill>
                  <a:srgbClr val="000000"/>
                </a:solidFill>
                <a:effectLst/>
                <a:latin typeface="+mn-lt"/>
              </a:rPr>
              <a:t>The Programme of Study for PSHE Education 2020-2021 for Key Stage 4 and Key Stage 5. </a:t>
            </a:r>
          </a:p>
          <a:p>
            <a:pPr algn="l">
              <a:spcAft>
                <a:spcPts val="800"/>
              </a:spcAft>
            </a:pPr>
            <a:endParaRPr lang="en-GB" sz="1200" b="0" i="0" dirty="0">
              <a:solidFill>
                <a:srgbClr val="000000"/>
              </a:solidFill>
              <a:effectLst/>
              <a:latin typeface="+mn-lt"/>
            </a:endParaRPr>
          </a:p>
          <a:p>
            <a:pPr algn="l">
              <a:spcAft>
                <a:spcPts val="800"/>
              </a:spcAft>
            </a:pPr>
            <a:r>
              <a:rPr lang="en-GB" sz="1200" b="0" i="0" dirty="0">
                <a:solidFill>
                  <a:srgbClr val="000000"/>
                </a:solidFill>
                <a:effectLst/>
                <a:latin typeface="+mn-lt"/>
              </a:rPr>
              <a:t>At Key Stage 4, pupils should learn ‘</a:t>
            </a:r>
            <a:r>
              <a:rPr lang="en-GB" sz="1200" dirty="0">
                <a:latin typeface="+mn-lt"/>
              </a:rPr>
              <a:t>about the importance of stable, committed relationships, including the rights and protections provided within legally recognised marriages and civil partnerships and the legal status of other long-term relationships’ (R4). </a:t>
            </a:r>
          </a:p>
          <a:p>
            <a:pPr algn="l">
              <a:spcAft>
                <a:spcPts val="800"/>
              </a:spcAft>
            </a:pPr>
            <a:endParaRPr lang="en-GB" sz="1200" dirty="0">
              <a:latin typeface="+mn-lt"/>
            </a:endParaRPr>
          </a:p>
          <a:p>
            <a:pPr algn="l">
              <a:spcAft>
                <a:spcPts val="800"/>
              </a:spcAft>
            </a:pPr>
            <a:r>
              <a:rPr lang="en-GB" sz="1200" dirty="0">
                <a:latin typeface="+mn-lt"/>
              </a:rPr>
              <a:t>At Key Stage 5 pupils should learn: </a:t>
            </a:r>
          </a:p>
          <a:p>
            <a:pPr algn="l">
              <a:spcAft>
                <a:spcPts val="800"/>
              </a:spcAft>
            </a:pPr>
            <a:r>
              <a:rPr lang="en-GB" dirty="0"/>
              <a:t>R1. how to articulate their relationship values and to apply them in different types of relationships.</a:t>
            </a:r>
          </a:p>
          <a:p>
            <a:pPr algn="l">
              <a:spcAft>
                <a:spcPts val="800"/>
              </a:spcAft>
            </a:pPr>
            <a:r>
              <a:rPr lang="en-GB" dirty="0"/>
              <a:t>R2. to recognise and challenge prejudice and discrimination and understand rights and responsibilities with regard to inclusion. </a:t>
            </a:r>
          </a:p>
          <a:p>
            <a:pPr algn="l">
              <a:spcAft>
                <a:spcPts val="800"/>
              </a:spcAft>
            </a:pPr>
            <a:r>
              <a:rPr lang="en-GB" dirty="0"/>
              <a:t>R3. to recognise, respect and, if appropriate, challenge the ways different faith or cultural views influence relationships</a:t>
            </a:r>
            <a:r>
              <a:rPr lang="en-GB" sz="1200" dirty="0">
                <a:latin typeface="+mn-lt"/>
              </a:rPr>
              <a:t>.</a:t>
            </a:r>
            <a:endParaRPr lang="en-GB" sz="1200" b="0" i="0" dirty="0">
              <a:solidFill>
                <a:srgbClr val="000000"/>
              </a:solidFill>
              <a:effectLst/>
              <a:latin typeface="+mn-lt"/>
            </a:endParaRPr>
          </a:p>
          <a:p>
            <a:pPr algn="l">
              <a:spcAft>
                <a:spcPts val="800"/>
              </a:spcAft>
            </a:pPr>
            <a:endParaRPr lang="en-GB" sz="1200" b="0" i="0" dirty="0">
              <a:solidFill>
                <a:srgbClr val="000000"/>
              </a:solidFill>
              <a:effectLst/>
              <a:latin typeface="+mn-lt"/>
            </a:endParaRPr>
          </a:p>
          <a:p>
            <a:pPr algn="l">
              <a:spcAft>
                <a:spcPts val="800"/>
              </a:spcAft>
            </a:pPr>
            <a:r>
              <a:rPr lang="en-GB" b="1" dirty="0">
                <a:solidFill>
                  <a:srgbClr val="62A9AA"/>
                </a:solidFill>
                <a:latin typeface="+mn-lt"/>
              </a:rPr>
              <a:t>The primary purpose </a:t>
            </a:r>
            <a:r>
              <a:rPr lang="en-GB" b="0" dirty="0">
                <a:solidFill>
                  <a:srgbClr val="62A9AA"/>
                </a:solidFill>
                <a:latin typeface="+mn-lt"/>
              </a:rPr>
              <a:t>of the lessons is to equip pupils with knowledge that will enable them to make </a:t>
            </a:r>
            <a:r>
              <a:rPr lang="en-GB" b="1" dirty="0">
                <a:solidFill>
                  <a:srgbClr val="62A9AA"/>
                </a:solidFill>
                <a:latin typeface="+mn-lt"/>
              </a:rPr>
              <a:t>informed</a:t>
            </a:r>
            <a:r>
              <a:rPr lang="en-GB" b="0" dirty="0">
                <a:solidFill>
                  <a:srgbClr val="62A9AA"/>
                </a:solidFill>
                <a:latin typeface="+mn-lt"/>
              </a:rPr>
              <a:t> decisions about their relationships in the future by helping pupils to understand the key legal rights of different family forms see </a:t>
            </a:r>
            <a:r>
              <a:rPr lang="en-GB" sz="1200" b="1" dirty="0">
                <a:solidFill>
                  <a:srgbClr val="56859B"/>
                </a:solidFill>
                <a:latin typeface="+mn-lt"/>
                <a:hlinkClick r:id="rId3">
                  <a:extLst>
                    <a:ext uri="{A12FA001-AC4F-418D-AE19-62706E023703}">
                      <ahyp:hlinkClr xmlns:ahyp="http://schemas.microsoft.com/office/drawing/2018/hyperlinkcolor" val="tx"/>
                    </a:ext>
                  </a:extLst>
                </a:hlinkClick>
              </a:rPr>
              <a:t>DfE Guidance on RSE</a:t>
            </a:r>
            <a:r>
              <a:rPr lang="en-GB" sz="1200" b="1" dirty="0">
                <a:solidFill>
                  <a:srgbClr val="56859B"/>
                </a:solidFill>
                <a:latin typeface="+mn-lt"/>
              </a:rPr>
              <a:t> (paras. 1 and 81)</a:t>
            </a:r>
            <a:r>
              <a:rPr lang="en-GB" b="0" dirty="0">
                <a:solidFill>
                  <a:srgbClr val="62A9AA"/>
                </a:solidFill>
                <a:latin typeface="+mn-lt"/>
              </a:rPr>
              <a:t>. </a:t>
            </a:r>
            <a:endParaRPr lang="en-GB" sz="1200" b="0" i="0" dirty="0">
              <a:solidFill>
                <a:srgbClr val="000000"/>
              </a:solidFill>
              <a:effectLst/>
              <a:latin typeface="+mn-lt"/>
            </a:endParaRPr>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360623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Resource D: Information recording sheet</a:t>
            </a:r>
          </a:p>
          <a:p>
            <a:pPr lvl="0"/>
            <a:endParaRPr lang="en-GB" sz="1300" dirty="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400915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The current law closely regulates matters such as notice requirements, venue and content of marriage and civil partnership ceremonies. If couples fail to comply with the regulations, then the relationship will not be legally binding. The current law is viewed by many as archaic and too prescriptive.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The Law Commission, the independent body that </a:t>
            </a:r>
            <a:r>
              <a:rPr lang="en-GB" b="0" i="0" dirty="0">
                <a:solidFill>
                  <a:srgbClr val="202124"/>
                </a:solidFill>
                <a:effectLst/>
                <a:latin typeface="+mn-lt"/>
              </a:rPr>
              <a:t>conducts research and consultations to make recommendations, issued a report on 19</a:t>
            </a:r>
            <a:r>
              <a:rPr lang="en-GB" b="0" i="0" baseline="30000" dirty="0">
                <a:solidFill>
                  <a:srgbClr val="202124"/>
                </a:solidFill>
                <a:effectLst/>
                <a:latin typeface="+mn-lt"/>
              </a:rPr>
              <a:t>th</a:t>
            </a:r>
            <a:r>
              <a:rPr lang="en-GB" b="0" i="0" dirty="0">
                <a:solidFill>
                  <a:srgbClr val="202124"/>
                </a:solidFill>
                <a:effectLst/>
                <a:latin typeface="+mn-lt"/>
              </a:rPr>
              <a:t> July 2022. The  report concluded that the current system of weddings law is too complicated and restrictive. Currently, c</a:t>
            </a:r>
            <a:r>
              <a:rPr lang="en-GB" dirty="0">
                <a:latin typeface="+mn-lt"/>
              </a:rPr>
              <a:t>ouples must choose between a civil wedding and a religious wedding. Religious weddings are further divided by the law into different types: Anglican, Jewish, Quaker, and any other religious group. Each of these categories are subject to different sets of rules. The law also restricts how couples are permitted to celebrate their weddings so that many couples are unable to hold a ceremony that is meaningful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The Law Commission makes two key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1. There should be a u</a:t>
            </a:r>
            <a:r>
              <a:rPr lang="en-GB" dirty="0">
                <a:latin typeface="+mn-lt"/>
              </a:rPr>
              <a:t>niversal set of rules for all weddings.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2. Regulation of weddings should be based on the person who ‘officiates’ the ceremony, rather than on </a:t>
            </a:r>
            <a:r>
              <a:rPr lang="en-GB" dirty="0">
                <a:latin typeface="+mn-lt"/>
              </a:rPr>
              <a:t>the building in which the wedding can take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mn-lt"/>
            </a:endParaRPr>
          </a:p>
          <a:p>
            <a:pPr algn="l">
              <a:buFont typeface="Arial" panose="020B0604020202020204" pitchFamily="34" charset="0"/>
              <a:buNone/>
            </a:pPr>
            <a:r>
              <a:rPr lang="en-GB" b="0" dirty="0">
                <a:latin typeface="+mn-lt"/>
              </a:rPr>
              <a:t>If these changes are adopted, the Law Commission argues that this would simplify the process, give couples greater flexibility </a:t>
            </a:r>
            <a:r>
              <a:rPr lang="en-GB" b="0" i="0" dirty="0">
                <a:solidFill>
                  <a:srgbClr val="333333"/>
                </a:solidFill>
                <a:effectLst/>
                <a:latin typeface="+mn-lt"/>
              </a:rPr>
              <a:t>over the form their wedding ceremonies will take and help ensure that fewer weddings conducted according to religious rites result in a marriage that the law does not recognise at all.</a:t>
            </a:r>
          </a:p>
          <a:p>
            <a:pPr algn="l">
              <a:buFont typeface="Arial" panose="020B0604020202020204" pitchFamily="34" charset="0"/>
              <a:buChar char="•"/>
            </a:pPr>
            <a:endParaRPr lang="en-GB"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It is important to note that these are only recommendations. T</a:t>
            </a:r>
            <a:r>
              <a:rPr lang="en-GB" b="0" i="0" dirty="0">
                <a:solidFill>
                  <a:srgbClr val="333333"/>
                </a:solidFill>
                <a:effectLst/>
                <a:latin typeface="+mn-lt"/>
              </a:rPr>
              <a:t>he current law will continue unless and until Parliament passes or amends an Act to change the law.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333333"/>
                </a:solidFill>
                <a:effectLst/>
                <a:latin typeface="+mn-lt"/>
              </a:rPr>
              <a:t>Additionally, the rules about outdoor ceremonies were relaxed in June 2021, initially in response to the Covid pandemic, but the changes were made permanent in March 2022. </a:t>
            </a:r>
            <a:r>
              <a:rPr lang="en-GB" sz="1200" dirty="0">
                <a:latin typeface="+mn-lt"/>
              </a:rPr>
              <a:t>Now civil weddings and civil partnerships can be held outdoors provided the venue is licensed. The changes in the rules do not apply to religious weddings.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333333"/>
                </a:solidFill>
                <a:effectLst/>
                <a:latin typeface="+mn-lt"/>
              </a:rPr>
              <a:t>For further information see: </a:t>
            </a:r>
            <a:r>
              <a:rPr lang="en-US" sz="1200" u="sng" dirty="0">
                <a:solidFill>
                  <a:srgbClr val="56859B"/>
                </a:solidFill>
                <a:effectLst/>
                <a:latin typeface="+mn-lt"/>
                <a:ea typeface="Yu Mincho" panose="02020400000000000000" pitchFamily="18" charset="-128"/>
                <a:hlinkClick r:id="rId3"/>
              </a:rPr>
              <a:t>https://www.nuffieldfoundation.org/wp-content/uploads/2020/11/when_is_a_wedding_not_a_marriage_-_exploring_non-legally_binding_ceremonies_-_final_report.pdf</a:t>
            </a:r>
            <a:r>
              <a:rPr lang="en-US" sz="1200" dirty="0">
                <a:solidFill>
                  <a:srgbClr val="56859B"/>
                </a:solidFill>
                <a:effectLst/>
                <a:latin typeface="+mn-lt"/>
                <a:ea typeface="Yu Mincho" panose="02020400000000000000" pitchFamily="18" charset="-128"/>
              </a:rPr>
              <a:t>. </a:t>
            </a:r>
            <a:endParaRPr lang="en-GB"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333333"/>
              </a:solidFill>
              <a:effectLst/>
              <a:latin typeface="+mn-lt"/>
            </a:endParaRPr>
          </a:p>
          <a:p>
            <a:pPr algn="l">
              <a:buFont typeface="Arial" panose="020B0604020202020204" pitchFamily="34" charset="0"/>
              <a:buNone/>
            </a:pPr>
            <a:endParaRPr lang="en-GB"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376814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a:t>
            </a:r>
            <a:r>
              <a:rPr lang="en-GB" baseline="0" dirty="0"/>
              <a:t> sets out the legal consequences of a non-qualifying ceremony. Whilst this is an issue particularly in the Muslim community in England and Wales  where couples may have a nikah not realising that this does not constitute a legal marriage, it is important to note that the term ‘non-qualifying ceremony’ applies to any ceremony that does not constitute a legal marriage.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lesson 1, pupils will consider the requirements for forming a relationship that would be considered to be legally binding in England and Wales. In lesson 2, pupils consider the legal rights of couples, including on death or separation depending on their family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For further information on religious only marriages see: https://researchbriefings.files.parliament.uk/documents/CBP-8747/CBP-8747.pdf.</a:t>
            </a:r>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48823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200" dirty="0">
                <a:latin typeface="+mn-lt"/>
              </a:rPr>
              <a:t>In lesson 2, pupils will consider the legal differences between marriage/civil partnership and cohabitation on death or separation. To set this up, in lesson 1 pupils will consider the ‘common law marriage myth’, that is, the mistaken belief that unmarried couples who live together for some time have a ‘common law marriage’ which gives them the same legal rights as married couples.</a:t>
            </a:r>
          </a:p>
          <a:p>
            <a:pPr defTabSz="966155">
              <a:defRPr/>
            </a:pPr>
            <a:endParaRPr lang="en-GB" sz="1200" dirty="0">
              <a:latin typeface="+mn-lt"/>
            </a:endParaRPr>
          </a:p>
          <a:p>
            <a:pPr algn="l" fontAlgn="base"/>
            <a:r>
              <a:rPr lang="en-GB" sz="1200" dirty="0">
                <a:latin typeface="+mn-lt"/>
              </a:rPr>
              <a:t>For further details see: </a:t>
            </a:r>
            <a:r>
              <a:rPr lang="en-GB" sz="1200" b="0" i="0" dirty="0">
                <a:solidFill>
                  <a:srgbClr val="000000"/>
                </a:solidFill>
                <a:effectLst/>
                <a:latin typeface="+mn-lt"/>
                <a:hlinkClick r:id="rId3"/>
              </a:rPr>
              <a:t>https://researchandinnovation.co.uk/1981-2/</a:t>
            </a:r>
            <a:r>
              <a:rPr lang="en-GB" sz="1200" b="0" i="0" dirty="0">
                <a:solidFill>
                  <a:srgbClr val="000000"/>
                </a:solidFill>
                <a:effectLst/>
                <a:latin typeface="+mn-lt"/>
              </a:rPr>
              <a:t>.</a:t>
            </a:r>
          </a:p>
          <a:p>
            <a:br>
              <a:rPr lang="en-GB" sz="1200" dirty="0">
                <a:latin typeface="+mn-lt"/>
              </a:rPr>
            </a:br>
            <a:r>
              <a:rPr lang="en-GB" sz="1200" dirty="0">
                <a:latin typeface="+mn-lt"/>
              </a:rPr>
              <a:t>  </a:t>
            </a:r>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155708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sz="1200" dirty="0">
                <a:latin typeface="+mn-lt"/>
              </a:rPr>
              <a:t>above outlines the suggested timing for the lesson’s activities.  </a:t>
            </a:r>
          </a:p>
          <a:p>
            <a:endParaRPr lang="en-GB" sz="1200" dirty="0">
              <a:latin typeface="+mn-lt"/>
            </a:endParaRPr>
          </a:p>
          <a:p>
            <a:r>
              <a:rPr lang="en-US" sz="1200" dirty="0">
                <a:effectLst/>
                <a:latin typeface="+mn-lt"/>
                <a:ea typeface="Yu Mincho" panose="02020400000000000000" pitchFamily="18" charset="-128"/>
              </a:rPr>
              <a:t>The timings given are the minimum time required to deliver the activities. If some activities are generating lots of discussion and you feel students are making good progress towards achieving the learning outcomes, you may wish to spend longer on some activities and extend the lesson plans across multiple lessons.</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319611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latin typeface="+mn-lt"/>
              </a:rPr>
              <a:t>Pupils will be discussing different family forms which has the potential to be distressing for some (if, for example, their parents have separated, or home life is difficult). Teachers should refer to the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Handling complex issues safely in the PSHE Classroom</a:t>
            </a:r>
            <a:r>
              <a:rPr lang="en-GB" sz="1200" dirty="0">
                <a:effectLst/>
                <a:latin typeface="+mn-lt"/>
                <a:ea typeface="Calibri" panose="020F0502020204030204" pitchFamily="34" charset="0"/>
                <a:cs typeface="Times New Roman" panose="02020603050405020304" pitchFamily="18" charset="0"/>
              </a:rPr>
              <a:t> </a:t>
            </a:r>
            <a:r>
              <a:rPr lang="en-GB" sz="1200" dirty="0">
                <a:latin typeface="+mn-lt"/>
              </a:rPr>
              <a:t>guide before teaching. It is important that ground rules are established to minimise the potential for distress to any pupil. If a teacher already has established ‘class ground rules’ then these can be substituted. Pupils can also be asked to add to the ground rules as appropriate. </a:t>
            </a:r>
            <a:endParaRPr lang="en-GB" sz="1200" u="sng" dirty="0">
              <a:solidFill>
                <a:schemeClr val="tx1"/>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Aft>
                <a:spcPts val="800"/>
              </a:spcAft>
            </a:pPr>
            <a:endParaRPr lang="en-GB" sz="1200" u="sng" dirty="0">
              <a:solidFill>
                <a:srgbClr val="0563C1"/>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lnSpc>
                <a:spcPct val="115000"/>
              </a:lnSpc>
              <a:spcAft>
                <a:spcPts val="1000"/>
              </a:spcAft>
              <a:buFont typeface="Wingdings" panose="05000000000000000000" pitchFamily="2" charset="2"/>
              <a:buNone/>
            </a:pPr>
            <a:r>
              <a:rPr lang="en-US" sz="1200" dirty="0">
                <a:effectLst/>
                <a:latin typeface="+mn-lt"/>
                <a:ea typeface="Times New Roman" panose="02020603050405020304" pitchFamily="18" charset="0"/>
                <a:cs typeface="Arial" panose="020B0604020202020204" pitchFamily="34" charset="0"/>
              </a:rPr>
              <a:t>Teachers should also:</a:t>
            </a:r>
            <a:endParaRPr lang="en-GB" sz="1200" dirty="0">
              <a:effectLst/>
              <a:latin typeface="+mn-lt"/>
              <a:ea typeface="Times New Roman" panose="02020603050405020304" pitchFamily="18" charset="0"/>
              <a:cs typeface="Times New Roman" panose="02020603050405020304" pitchFamily="18" charset="0"/>
            </a:endParaRPr>
          </a:p>
          <a:p>
            <a:pPr marL="0" indent="0">
              <a:lnSpc>
                <a:spcPct val="115000"/>
              </a:lnSpc>
              <a:spcAft>
                <a:spcPts val="1000"/>
              </a:spcAft>
              <a:buFont typeface="Wingdings" panose="05000000000000000000" pitchFamily="2" charset="2"/>
              <a:buNone/>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have an ‘ask-it-basket’/ question box for pupils to ask questions confidentially</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review and address any questions submitted in the anonymous ‘ask-it-basket’/ question box</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work within the school’s policies on safeguarding and confidentiality</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link PSHE education into the whole school approach to support pupil wellbeing </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make pupils aware of sources of support, both inside and outside the school</a:t>
            </a:r>
            <a:endParaRPr lang="en-GB" sz="1200" dirty="0">
              <a:effectLst/>
              <a:latin typeface="+mn-lt"/>
              <a:ea typeface="Calibri" panose="020F0502020204030204" pitchFamily="34" charset="0"/>
              <a:cs typeface="Times New Roman" panose="02020603050405020304" pitchFamily="18" charset="0"/>
            </a:endParaRPr>
          </a:p>
          <a:p>
            <a:pPr marL="342900" lvl="0" indent="-342900">
              <a:spcAft>
                <a:spcPts val="800"/>
              </a:spcAft>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explain to pupils that while confidentiality is important, if something is said or a behaviour causes concern, teachers may speak to another member of staff</a:t>
            </a:r>
          </a:p>
          <a:p>
            <a:pPr marL="342900" lvl="0" indent="-342900">
              <a:spcAft>
                <a:spcPts val="800"/>
              </a:spcAft>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ensure that language used is always inclusive.</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Times New Roman" panose="02020603050405020304" pitchFamily="18" charset="0"/>
                <a:cs typeface="Times New Roman" panose="02020603050405020304" pitchFamily="18" charset="0"/>
              </a:rPr>
              <a:t>Explain that today’s lesson will explore key differences in legal rights across the life stages</a:t>
            </a:r>
            <a:r>
              <a:rPr lang="en-US" sz="1200" b="1" dirty="0">
                <a:effectLst/>
                <a:latin typeface="+mn-lt"/>
                <a:ea typeface="Times New Roman" panose="02020603050405020304" pitchFamily="18" charset="0"/>
                <a:cs typeface="Times New Roman" panose="02020603050405020304" pitchFamily="18" charset="0"/>
              </a:rPr>
              <a:t> </a:t>
            </a:r>
            <a:r>
              <a:rPr lang="en-US" sz="1200" b="0" dirty="0">
                <a:effectLst/>
                <a:latin typeface="+mn-lt"/>
                <a:ea typeface="Times New Roman" panose="02020603050405020304" pitchFamily="18" charset="0"/>
                <a:cs typeface="Times New Roman" panose="02020603050405020304" pitchFamily="18" charset="0"/>
              </a:rPr>
              <a:t>for different family forms and how misconceptions about those legal rights can lead to unintended outcomes.</a:t>
            </a:r>
          </a:p>
          <a:p>
            <a:endParaRPr lang="en-GB" sz="1200" b="1" u="sng" dirty="0">
              <a:latin typeface="+mn-lt"/>
            </a:endParaRPr>
          </a:p>
          <a:p>
            <a:r>
              <a:rPr lang="en-GB" sz="1200" b="1" u="sng" dirty="0">
                <a:latin typeface="+mn-lt"/>
              </a:rPr>
              <a:t>Learning Objective:</a:t>
            </a:r>
            <a:endParaRPr lang="en-GB" sz="1200" i="1" dirty="0">
              <a:latin typeface="+mn-lt"/>
            </a:endParaRPr>
          </a:p>
          <a:p>
            <a:r>
              <a:rPr lang="en-GB" sz="1200" dirty="0">
                <a:latin typeface="+mn-lt"/>
              </a:rPr>
              <a:t>Run through the learning objectives:</a:t>
            </a:r>
          </a:p>
          <a:p>
            <a:pPr lvl="0">
              <a:buFont typeface="Wingdings" panose="05000000000000000000" pitchFamily="2" charset="2"/>
              <a:buChar char="§"/>
            </a:pPr>
            <a:r>
              <a:rPr lang="en-GB" sz="1200" dirty="0">
                <a:ea typeface="Times New Roman" panose="02020603050405020304" pitchFamily="18" charset="0"/>
                <a:cs typeface="Times New Roman" panose="02020603050405020304" pitchFamily="18" charset="0"/>
              </a:rPr>
              <a:t> T</a:t>
            </a:r>
            <a:r>
              <a:rPr lang="en-GB" sz="1200" dirty="0">
                <a:effectLst/>
                <a:ea typeface="Times New Roman" panose="02020603050405020304" pitchFamily="18" charset="0"/>
                <a:cs typeface="Times New Roman" panose="02020603050405020304" pitchFamily="18" charset="0"/>
              </a:rPr>
              <a:t>o learn about key differences in legal rights between couples who are legally married or in a civil partnership and couples in a non-legally binding relationships, and why it is important to know these differences. </a:t>
            </a:r>
            <a:endParaRPr lang="en-GB" sz="1200" dirty="0">
              <a:latin typeface="+mn-lt"/>
            </a:endParaRPr>
          </a:p>
          <a:p>
            <a:pPr marL="285750" lvl="0" indent="-285750">
              <a:buFont typeface="Wingdings" panose="05000000000000000000" pitchFamily="2" charset="2"/>
              <a:buChar char="§"/>
            </a:pPr>
            <a:endParaRPr lang="en-GB" sz="1200" i="1" dirty="0">
              <a:latin typeface="+mn-lt"/>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91588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28/10/2022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93993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28/10/2022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hyperlink" Target="https://www.advicenow.org.uk/" TargetMode="External"/><Relationship Id="rId3" Type="http://schemas.openxmlformats.org/officeDocument/2006/relationships/hyperlink" Target="https://www.relate.org.uk/" TargetMode="External"/><Relationship Id="rId7" Type="http://schemas.openxmlformats.org/officeDocument/2006/relationships/hyperlink" Target="https://www.citizensadvice.org.uk/"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nyas.net/" TargetMode="External"/><Relationship Id="rId5" Type="http://schemas.openxmlformats.org/officeDocument/2006/relationships/hyperlink" Target="https://myh.org.uk/" TargetMode="External"/><Relationship Id="rId4" Type="http://schemas.openxmlformats.org/officeDocument/2006/relationships/hyperlink" Target="https://www.childline.org.u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pshe-association.org.uk/curriculum-and-resources/resources/programme-study-pshe-education-key-stages-1%E2%80%935"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47BCA-7B3C-4EFB-96AA-B3759143A559}"/>
              </a:ext>
            </a:extLst>
          </p:cNvPr>
          <p:cNvSpPr/>
          <p:nvPr/>
        </p:nvSpPr>
        <p:spPr>
          <a:xfrm>
            <a:off x="1" y="5249609"/>
            <a:ext cx="12191999" cy="156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19A4C6C-0451-4BE1-880A-25DCD26A258F}"/>
              </a:ext>
            </a:extLst>
          </p:cNvPr>
          <p:cNvSpPr/>
          <p:nvPr/>
        </p:nvSpPr>
        <p:spPr>
          <a:xfrm>
            <a:off x="-2103" y="-2570126"/>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0" y="2979162"/>
            <a:ext cx="12192000" cy="2185214"/>
          </a:xfrm>
          <a:prstGeom prst="rect">
            <a:avLst/>
          </a:prstGeom>
        </p:spPr>
        <p:txBody>
          <a:bodyPr wrap="square">
            <a:spAutoFit/>
          </a:bodyPr>
          <a:lstStyle/>
          <a:p>
            <a:pPr algn="ctr"/>
            <a:r>
              <a:rPr lang="en-GB" sz="3400" b="1" dirty="0">
                <a:solidFill>
                  <a:schemeClr val="bg1"/>
                </a:solidFill>
              </a:rPr>
              <a:t>Modern Families: </a:t>
            </a:r>
          </a:p>
          <a:p>
            <a:pPr algn="ctr"/>
            <a:r>
              <a:rPr lang="en-US" sz="3400" b="1" dirty="0">
                <a:solidFill>
                  <a:schemeClr val="bg1"/>
                </a:solidFill>
                <a:effectLst/>
                <a:ea typeface="Times New Roman" panose="02020603050405020304" pitchFamily="18" charset="0"/>
                <a:cs typeface="Times New Roman" panose="02020603050405020304" pitchFamily="18" charset="0"/>
              </a:rPr>
              <a:t>Learning the legal consequences of different family forms</a:t>
            </a:r>
            <a:endParaRPr lang="en-GB" sz="3400" b="1" dirty="0">
              <a:solidFill>
                <a:schemeClr val="bg1"/>
              </a:solidFill>
            </a:endParaRPr>
          </a:p>
          <a:p>
            <a:pPr algn="ctr"/>
            <a:endParaRPr lang="en-GB" sz="3400" dirty="0">
              <a:solidFill>
                <a:schemeClr val="bg1"/>
              </a:solidFill>
              <a:effectLst/>
              <a:ea typeface="Times New Roman" panose="02020603050405020304" pitchFamily="18" charset="0"/>
              <a:cs typeface="Times New Roman" panose="02020603050405020304" pitchFamily="18" charset="0"/>
            </a:endParaRPr>
          </a:p>
          <a:p>
            <a:pPr algn="ctr"/>
            <a:r>
              <a:rPr lang="en-GB" sz="3400" b="1" dirty="0">
                <a:solidFill>
                  <a:schemeClr val="bg1"/>
                </a:solidFill>
              </a:rPr>
              <a:t> Lesson 2: Legal Rights When Relationships End</a:t>
            </a:r>
          </a:p>
        </p:txBody>
      </p:sp>
      <p:sp>
        <p:nvSpPr>
          <p:cNvPr id="2" name="TextBox 1">
            <a:extLst>
              <a:ext uri="{FF2B5EF4-FFF2-40B4-BE49-F238E27FC236}">
                <a16:creationId xmlns:a16="http://schemas.microsoft.com/office/drawing/2014/main" id="{687A1046-D1A9-F2CF-C0D7-E7CBF40C92E7}"/>
              </a:ext>
            </a:extLst>
          </p:cNvPr>
          <p:cNvSpPr txBox="1"/>
          <p:nvPr/>
        </p:nvSpPr>
        <p:spPr>
          <a:xfrm>
            <a:off x="350299" y="423644"/>
            <a:ext cx="11491401" cy="369332"/>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0871" y="246627"/>
            <a:ext cx="3068246"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CD1BCD1-71A3-D817-614D-DDBA7535C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444" y="5439613"/>
            <a:ext cx="190685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6C8C57-EC79-4EA7-94A2-B6DF95F6F1F2}"/>
              </a:ext>
            </a:extLst>
          </p:cNvPr>
          <p:cNvPicPr>
            <a:picLocks noChangeAspect="1"/>
          </p:cNvPicPr>
          <p:nvPr/>
        </p:nvPicPr>
        <p:blipFill>
          <a:blip r:embed="rId5"/>
          <a:stretch>
            <a:fillRect/>
          </a:stretch>
        </p:blipFill>
        <p:spPr>
          <a:xfrm>
            <a:off x="8677930" y="246627"/>
            <a:ext cx="2923199" cy="1044000"/>
          </a:xfrm>
          <a:prstGeom prst="rect">
            <a:avLst/>
          </a:prstGeom>
        </p:spPr>
      </p:pic>
    </p:spTree>
    <p:extLst>
      <p:ext uri="{BB962C8B-B14F-4D97-AF65-F5344CB8AC3E}">
        <p14:creationId xmlns:p14="http://schemas.microsoft.com/office/powerpoint/2010/main" val="342979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MODERN FAMILIES – LESSON 2</a:t>
            </a:r>
            <a:endParaRPr lang="en-GB" sz="3200" dirty="0"/>
          </a:p>
        </p:txBody>
      </p:sp>
      <p:sp>
        <p:nvSpPr>
          <p:cNvPr id="3" name="Content Placeholder 2"/>
          <p:cNvSpPr>
            <a:spLocks noGrp="1"/>
          </p:cNvSpPr>
          <p:nvPr>
            <p:ph idx="1"/>
          </p:nvPr>
        </p:nvSpPr>
        <p:spPr>
          <a:xfrm>
            <a:off x="486888" y="2266876"/>
            <a:ext cx="5609112" cy="3567254"/>
          </a:xfrm>
          <a:ln w="38100">
            <a:solidFill>
              <a:schemeClr val="accent1"/>
            </a:solidFill>
          </a:ln>
        </p:spPr>
        <p:txBody>
          <a:bodyPr>
            <a:noAutofit/>
          </a:bodyPr>
          <a:lstStyle/>
          <a:p>
            <a:pPr marL="0" indent="0">
              <a:buNone/>
            </a:pPr>
            <a:endParaRPr lang="en-GB" sz="2400" b="1" u="sng" dirty="0"/>
          </a:p>
          <a:p>
            <a:pPr marL="0" indent="0">
              <a:buNone/>
            </a:pPr>
            <a:endParaRPr lang="en-GB" sz="2100" b="1" u="sng" dirty="0"/>
          </a:p>
          <a:p>
            <a:pPr marL="0" indent="0">
              <a:spcBef>
                <a:spcPts val="0"/>
              </a:spcBef>
              <a:buNone/>
            </a:pPr>
            <a:r>
              <a:rPr lang="en-GB" sz="2100" b="1" u="sng" dirty="0"/>
              <a:t>Learning Outcomes</a:t>
            </a:r>
            <a:r>
              <a:rPr lang="en-GB" sz="2100" b="1" dirty="0"/>
              <a:t> - Pupils will be able to:</a:t>
            </a:r>
          </a:p>
          <a:p>
            <a:pPr lvl="0">
              <a:buFont typeface="Wingdings" panose="05000000000000000000" pitchFamily="2" charset="2"/>
              <a:buChar char="§"/>
            </a:pPr>
            <a:r>
              <a:rPr lang="en-GB" sz="2100" dirty="0">
                <a:effectLst/>
                <a:ea typeface="Times New Roman" panose="02020603050405020304" pitchFamily="18" charset="0"/>
                <a:cs typeface="Times New Roman" panose="02020603050405020304" pitchFamily="18" charset="0"/>
              </a:rPr>
              <a:t>Describe the legal rights of couples who are legally married or in a civil partnership.</a:t>
            </a:r>
          </a:p>
          <a:p>
            <a:pPr lvl="0">
              <a:buFont typeface="Wingdings" panose="05000000000000000000" pitchFamily="2" charset="2"/>
              <a:buChar char="§"/>
            </a:pPr>
            <a:r>
              <a:rPr lang="en-GB" sz="2100" dirty="0">
                <a:effectLst/>
                <a:ea typeface="Times New Roman" panose="02020603050405020304" pitchFamily="18" charset="0"/>
                <a:cs typeface="Times New Roman" panose="02020603050405020304" pitchFamily="18" charset="0"/>
              </a:rPr>
              <a:t>Analyse the reasons why a couple may or may not choose to marry or have a civil partnership.</a:t>
            </a:r>
          </a:p>
          <a:p>
            <a:pPr>
              <a:buFont typeface="Wingdings" panose="05000000000000000000" pitchFamily="2" charset="2"/>
              <a:buChar char="§"/>
            </a:pPr>
            <a:r>
              <a:rPr lang="en-GB" sz="2100" dirty="0">
                <a:effectLst/>
                <a:ea typeface="Times New Roman" panose="02020603050405020304" pitchFamily="18" charset="0"/>
              </a:rPr>
              <a:t>Explain the consequences of not having a legally binding relationship.</a:t>
            </a:r>
            <a:endParaRPr lang="en-GB" sz="2100" dirty="0"/>
          </a:p>
          <a:p>
            <a:pPr marL="0" indent="0">
              <a:buNone/>
            </a:pPr>
            <a:endParaRPr lang="en-GB" sz="2400" dirty="0"/>
          </a:p>
        </p:txBody>
      </p:sp>
      <p:pic>
        <p:nvPicPr>
          <p:cNvPr id="7" name="Picture 6">
            <a:extLst>
              <a:ext uri="{FF2B5EF4-FFF2-40B4-BE49-F238E27FC236}">
                <a16:creationId xmlns:a16="http://schemas.microsoft.com/office/drawing/2014/main" id="{A3763BB4-E5A6-4624-AADE-6A4E37D11B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97769" y="2272920"/>
            <a:ext cx="5313039" cy="3555164"/>
          </a:xfrm>
          <a:prstGeom prst="rect">
            <a:avLst/>
          </a:prstGeom>
          <a:ln w="3175">
            <a:solidFill>
              <a:srgbClr val="56859B"/>
            </a:solidFill>
          </a:ln>
        </p:spPr>
      </p:pic>
    </p:spTree>
    <p:extLst>
      <p:ext uri="{BB962C8B-B14F-4D97-AF65-F5344CB8AC3E}">
        <p14:creationId xmlns:p14="http://schemas.microsoft.com/office/powerpoint/2010/main" val="341411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4" y="115411"/>
            <a:ext cx="11115599" cy="1445375"/>
          </a:xfrm>
        </p:spPr>
        <p:txBody>
          <a:bodyPr>
            <a:normAutofit/>
          </a:bodyPr>
          <a:lstStyle/>
          <a:p>
            <a:r>
              <a:rPr lang="en-GB" sz="3200" b="1" dirty="0"/>
              <a:t>BASELINE ACTIVITY: Who should have rights? </a:t>
            </a:r>
          </a:p>
        </p:txBody>
      </p:sp>
      <p:graphicFrame>
        <p:nvGraphicFramePr>
          <p:cNvPr id="3" name="Table 2">
            <a:extLst>
              <a:ext uri="{FF2B5EF4-FFF2-40B4-BE49-F238E27FC236}">
                <a16:creationId xmlns:a16="http://schemas.microsoft.com/office/drawing/2014/main" id="{2AA56019-3E39-D0D3-A8F3-64C8CFB3CFF5}"/>
              </a:ext>
            </a:extLst>
          </p:cNvPr>
          <p:cNvGraphicFramePr>
            <a:graphicFrameLocks noGrp="1"/>
          </p:cNvGraphicFramePr>
          <p:nvPr>
            <p:extLst>
              <p:ext uri="{D42A27DB-BD31-4B8C-83A1-F6EECF244321}">
                <p14:modId xmlns:p14="http://schemas.microsoft.com/office/powerpoint/2010/main" val="869656655"/>
              </p:ext>
            </p:extLst>
          </p:nvPr>
        </p:nvGraphicFramePr>
        <p:xfrm>
          <a:off x="66000" y="1757713"/>
          <a:ext cx="12060000" cy="4789486"/>
        </p:xfrm>
        <a:graphic>
          <a:graphicData uri="http://schemas.openxmlformats.org/drawingml/2006/table">
            <a:tbl>
              <a:tblPr firstRow="1" bandRow="1"/>
              <a:tblGrid>
                <a:gridCol w="5717421">
                  <a:extLst>
                    <a:ext uri="{9D8B030D-6E8A-4147-A177-3AD203B41FA5}">
                      <a16:colId xmlns:a16="http://schemas.microsoft.com/office/drawing/2014/main" val="3971360909"/>
                    </a:ext>
                  </a:extLst>
                </a:gridCol>
                <a:gridCol w="1369708">
                  <a:extLst>
                    <a:ext uri="{9D8B030D-6E8A-4147-A177-3AD203B41FA5}">
                      <a16:colId xmlns:a16="http://schemas.microsoft.com/office/drawing/2014/main" val="3565635762"/>
                    </a:ext>
                  </a:extLst>
                </a:gridCol>
                <a:gridCol w="1468412">
                  <a:extLst>
                    <a:ext uri="{9D8B030D-6E8A-4147-A177-3AD203B41FA5}">
                      <a16:colId xmlns:a16="http://schemas.microsoft.com/office/drawing/2014/main" val="214941874"/>
                    </a:ext>
                  </a:extLst>
                </a:gridCol>
                <a:gridCol w="1270984">
                  <a:extLst>
                    <a:ext uri="{9D8B030D-6E8A-4147-A177-3AD203B41FA5}">
                      <a16:colId xmlns:a16="http://schemas.microsoft.com/office/drawing/2014/main" val="1676106020"/>
                    </a:ext>
                  </a:extLst>
                </a:gridCol>
                <a:gridCol w="1147595">
                  <a:extLst>
                    <a:ext uri="{9D8B030D-6E8A-4147-A177-3AD203B41FA5}">
                      <a16:colId xmlns:a16="http://schemas.microsoft.com/office/drawing/2014/main" val="374443173"/>
                    </a:ext>
                  </a:extLst>
                </a:gridCol>
                <a:gridCol w="1085880">
                  <a:extLst>
                    <a:ext uri="{9D8B030D-6E8A-4147-A177-3AD203B41FA5}">
                      <a16:colId xmlns:a16="http://schemas.microsoft.com/office/drawing/2014/main" val="1652050000"/>
                    </a:ext>
                  </a:extLst>
                </a:gridCol>
              </a:tblGrid>
              <a:tr h="974572">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Statement </a:t>
                      </a:r>
                      <a:endParaRPr lang="en-GB" sz="2000" dirty="0">
                        <a:effectLst/>
                        <a:latin typeface="+mj-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strongly disagree</a:t>
                      </a:r>
                      <a:endParaRPr lang="en-GB"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disagree</a:t>
                      </a:r>
                      <a:endParaRPr lang="en-GB"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neither agree nor disagree</a:t>
                      </a:r>
                      <a:endParaRPr lang="en-GB"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agree</a:t>
                      </a:r>
                      <a:endParaRPr lang="en-GB"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strongly agree</a:t>
                      </a:r>
                      <a:endParaRPr lang="en-GB"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extLst>
                  <a:ext uri="{0D108BD9-81ED-4DB2-BD59-A6C34878D82A}">
                    <a16:rowId xmlns:a16="http://schemas.microsoft.com/office/drawing/2014/main" val="926717246"/>
                  </a:ext>
                </a:extLst>
              </a:tr>
              <a:tr h="638121">
                <a:tc>
                  <a:txBody>
                    <a:bodyPr/>
                    <a:lstStyle/>
                    <a:p>
                      <a:pPr marL="0" lvl="0" indent="0">
                        <a:lnSpc>
                          <a:spcPct val="107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1. Couples who marry are more committed than couples who live together without marrying.</a:t>
                      </a:r>
                      <a:endParaRPr lang="en-GB" sz="1800" dirty="0">
                        <a:effectLst/>
                        <a:latin typeface="+mn-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extLst>
                  <a:ext uri="{0D108BD9-81ED-4DB2-BD59-A6C34878D82A}">
                    <a16:rowId xmlns:a16="http://schemas.microsoft.com/office/drawing/2014/main" val="4095752776"/>
                  </a:ext>
                </a:extLst>
              </a:tr>
              <a:tr h="682415">
                <a:tc>
                  <a:txBody>
                    <a:bodyPr/>
                    <a:lstStyle/>
                    <a:p>
                      <a:pPr marL="0" lvl="0" indent="0">
                        <a:lnSpc>
                          <a:spcPct val="107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2. Couples can choose to marry or have a civil partnership so there is no need for rights for couples who live together.</a:t>
                      </a:r>
                      <a:endParaRPr lang="en-GB" sz="1800" dirty="0">
                        <a:effectLst/>
                        <a:latin typeface="+mn-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extLst>
                  <a:ext uri="{0D108BD9-81ED-4DB2-BD59-A6C34878D82A}">
                    <a16:rowId xmlns:a16="http://schemas.microsoft.com/office/drawing/2014/main" val="1164290688"/>
                  </a:ext>
                </a:extLst>
              </a:tr>
              <a:tr h="638121">
                <a:tc>
                  <a:txBody>
                    <a:bodyPr/>
                    <a:lstStyle/>
                    <a:p>
                      <a:pPr marL="0" lvl="0" indent="0">
                        <a:lnSpc>
                          <a:spcPct val="107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3.  All couples who live together should have the same rights as couples who marry or have a civil partnership.</a:t>
                      </a:r>
                      <a:endParaRPr lang="en-GB" sz="1800" dirty="0">
                        <a:effectLst/>
                        <a:latin typeface="+mn-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extLst>
                  <a:ext uri="{0D108BD9-81ED-4DB2-BD59-A6C34878D82A}">
                    <a16:rowId xmlns:a16="http://schemas.microsoft.com/office/drawing/2014/main" val="1429026458"/>
                  </a:ext>
                </a:extLst>
              </a:tr>
              <a:tr h="946378">
                <a:tc>
                  <a:txBody>
                    <a:bodyPr/>
                    <a:lstStyle/>
                    <a:p>
                      <a:pPr marL="0" lvl="0" indent="0">
                        <a:lnSpc>
                          <a:spcPct val="107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4. Couples who live together should have the same rights as couples who marry or have a civil partnership but </a:t>
                      </a:r>
                      <a:r>
                        <a:rPr lang="en-GB" sz="1800" b="1" dirty="0">
                          <a:solidFill>
                            <a:srgbClr val="000000"/>
                          </a:solidFill>
                          <a:effectLst/>
                          <a:latin typeface="+mn-lt"/>
                          <a:ea typeface="Calibri" panose="020F0502020204030204" pitchFamily="34" charset="0"/>
                          <a:cs typeface="Times New Roman" panose="02020603050405020304" pitchFamily="18" charset="0"/>
                        </a:rPr>
                        <a:t>only after</a:t>
                      </a:r>
                      <a:r>
                        <a:rPr lang="en-GB" sz="1800" dirty="0">
                          <a:solidFill>
                            <a:srgbClr val="000000"/>
                          </a:solidFill>
                          <a:effectLst/>
                          <a:latin typeface="+mn-lt"/>
                          <a:ea typeface="Calibri" panose="020F0502020204030204" pitchFamily="34" charset="0"/>
                          <a:cs typeface="Times New Roman" panose="02020603050405020304" pitchFamily="18" charset="0"/>
                        </a:rPr>
                        <a:t> they have lived together for at least two years.</a:t>
                      </a:r>
                      <a:endParaRPr lang="en-GB" sz="1800" dirty="0">
                        <a:effectLst/>
                        <a:latin typeface="+mn-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extLst>
                  <a:ext uri="{0D108BD9-81ED-4DB2-BD59-A6C34878D82A}">
                    <a16:rowId xmlns:a16="http://schemas.microsoft.com/office/drawing/2014/main" val="1949840168"/>
                  </a:ext>
                </a:extLst>
              </a:tr>
              <a:tr h="868443">
                <a:tc>
                  <a:txBody>
                    <a:bodyPr/>
                    <a:lstStyle/>
                    <a:p>
                      <a:pPr marL="0" lvl="0" indent="0">
                        <a:lnSpc>
                          <a:spcPct val="107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5. Couples who live together should have the same rights as couples who marry or have a civil partnership but </a:t>
                      </a:r>
                      <a:r>
                        <a:rPr lang="en-GB" sz="1800" b="1" dirty="0">
                          <a:solidFill>
                            <a:srgbClr val="000000"/>
                          </a:solidFill>
                          <a:effectLst/>
                          <a:latin typeface="+mn-lt"/>
                          <a:ea typeface="Calibri" panose="020F0502020204030204" pitchFamily="34" charset="0"/>
                          <a:cs typeface="Times New Roman" panose="02020603050405020304" pitchFamily="18" charset="0"/>
                        </a:rPr>
                        <a:t>only if</a:t>
                      </a:r>
                      <a:r>
                        <a:rPr lang="en-GB" sz="1800" dirty="0">
                          <a:solidFill>
                            <a:srgbClr val="000000"/>
                          </a:solidFill>
                          <a:effectLst/>
                          <a:latin typeface="+mn-lt"/>
                          <a:ea typeface="Calibri" panose="020F0502020204030204" pitchFamily="34" charset="0"/>
                          <a:cs typeface="Times New Roman" panose="02020603050405020304" pitchFamily="18" charset="0"/>
                        </a:rPr>
                        <a:t> they have a child together.</a:t>
                      </a:r>
                      <a:endParaRPr lang="en-GB" sz="1800" dirty="0">
                        <a:effectLst/>
                        <a:latin typeface="+mn-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1800" dirty="0">
                          <a:effectLst/>
                          <a:latin typeface="+mn-lt"/>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extLst>
                  <a:ext uri="{0D108BD9-81ED-4DB2-BD59-A6C34878D82A}">
                    <a16:rowId xmlns:a16="http://schemas.microsoft.com/office/drawing/2014/main" val="2990465768"/>
                  </a:ext>
                </a:extLst>
              </a:tr>
            </a:tbl>
          </a:graphicData>
        </a:graphic>
      </p:graphicFrame>
    </p:spTree>
    <p:extLst>
      <p:ext uri="{BB962C8B-B14F-4D97-AF65-F5344CB8AC3E}">
        <p14:creationId xmlns:p14="http://schemas.microsoft.com/office/powerpoint/2010/main" val="224498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70544235"/>
              </p:ext>
            </p:extLst>
          </p:nvPr>
        </p:nvGraphicFramePr>
        <p:xfrm>
          <a:off x="434694" y="615494"/>
          <a:ext cx="11313612" cy="6097824"/>
        </p:xfrm>
        <a:graphic>
          <a:graphicData uri="http://schemas.openxmlformats.org/drawingml/2006/table">
            <a:tbl>
              <a:tblPr firstRow="1" bandRow="1">
                <a:tableStyleId>{5C22544A-7EE6-4342-B048-85BDC9FD1C3A}</a:tableStyleId>
              </a:tblPr>
              <a:tblGrid>
                <a:gridCol w="1752921">
                  <a:extLst>
                    <a:ext uri="{9D8B030D-6E8A-4147-A177-3AD203B41FA5}">
                      <a16:colId xmlns:a16="http://schemas.microsoft.com/office/drawing/2014/main" val="20000"/>
                    </a:ext>
                  </a:extLst>
                </a:gridCol>
                <a:gridCol w="3186897">
                  <a:extLst>
                    <a:ext uri="{9D8B030D-6E8A-4147-A177-3AD203B41FA5}">
                      <a16:colId xmlns:a16="http://schemas.microsoft.com/office/drawing/2014/main" val="20001"/>
                    </a:ext>
                  </a:extLst>
                </a:gridCol>
                <a:gridCol w="3186897">
                  <a:extLst>
                    <a:ext uri="{9D8B030D-6E8A-4147-A177-3AD203B41FA5}">
                      <a16:colId xmlns:a16="http://schemas.microsoft.com/office/drawing/2014/main" val="20002"/>
                    </a:ext>
                  </a:extLst>
                </a:gridCol>
                <a:gridCol w="3186897">
                  <a:extLst>
                    <a:ext uri="{9D8B030D-6E8A-4147-A177-3AD203B41FA5}">
                      <a16:colId xmlns:a16="http://schemas.microsoft.com/office/drawing/2014/main" val="20003"/>
                    </a:ext>
                  </a:extLst>
                </a:gridCol>
              </a:tblGrid>
              <a:tr h="101630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1016304">
                <a:tc>
                  <a:txBody>
                    <a:bodyPr/>
                    <a:lstStyle/>
                    <a:p>
                      <a:pPr algn="ctr"/>
                      <a:r>
                        <a:rPr lang="en-GB" sz="1600" dirty="0"/>
                        <a:t>Rent</a:t>
                      </a:r>
                      <a:r>
                        <a:rPr lang="en-GB" sz="1600" baseline="0" dirty="0"/>
                        <a:t> a house</a:t>
                      </a:r>
                      <a:endParaRPr lang="en-GB" sz="1600" dirty="0"/>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1016304">
                <a:tc>
                  <a:txBody>
                    <a:bodyPr/>
                    <a:lstStyle/>
                    <a:p>
                      <a:pPr algn="ctr"/>
                      <a:r>
                        <a:rPr lang="en-GB" sz="1600" dirty="0"/>
                        <a:t>Have a child together (own or by adoption)</a:t>
                      </a:r>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1016304">
                <a:tc>
                  <a:txBody>
                    <a:bodyPr/>
                    <a:lstStyle/>
                    <a:p>
                      <a:pPr algn="ctr"/>
                      <a:r>
                        <a:rPr lang="en-GB" sz="1600" dirty="0"/>
                        <a:t>Buy a house</a:t>
                      </a:r>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1016304">
                <a:tc>
                  <a:txBody>
                    <a:bodyPr/>
                    <a:lstStyle/>
                    <a:p>
                      <a:pPr algn="ctr"/>
                      <a:r>
                        <a:rPr lang="en-GB" sz="1600" dirty="0"/>
                        <a:t>Couple separates</a:t>
                      </a:r>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r h="1016304">
                <a:tc>
                  <a:txBody>
                    <a:bodyPr/>
                    <a:lstStyle/>
                    <a:p>
                      <a:pPr algn="ctr"/>
                      <a:r>
                        <a:rPr lang="en-GB" sz="1600" dirty="0"/>
                        <a:t>What happens if one of them dies without a will?</a:t>
                      </a:r>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pic>
        <p:nvPicPr>
          <p:cNvPr id="9" name="Picture 8" descr="A picture containing text, toy&#10;&#10;Description automatically generated"/>
          <p:cNvPicPr/>
          <p:nvPr/>
        </p:nvPicPr>
        <p:blipFill rotWithShape="1">
          <a:blip r:embed="rId3"/>
          <a:srcRect l="-262" t="918" r="262" b="7154"/>
          <a:stretch/>
        </p:blipFill>
        <p:spPr>
          <a:xfrm>
            <a:off x="2436977" y="690776"/>
            <a:ext cx="742950" cy="870585"/>
          </a:xfrm>
          <a:prstGeom prst="rect">
            <a:avLst/>
          </a:prstGeom>
          <a:solidFill>
            <a:srgbClr val="F5F6F0"/>
          </a:solidFill>
          <a:ln w="3175">
            <a:noFill/>
          </a:ln>
        </p:spPr>
      </p:pic>
      <p:pic>
        <p:nvPicPr>
          <p:cNvPr id="10" name="Picture 9" descr="A picture containing text&#10;&#10;Description automatically generated"/>
          <p:cNvPicPr/>
          <p:nvPr/>
        </p:nvPicPr>
        <p:blipFill>
          <a:blip r:embed="rId4" cstate="print">
            <a:extLst>
              <a:ext uri="{28A0092B-C50C-407E-A947-70E740481C1C}">
                <a14:useLocalDpi xmlns:a14="http://schemas.microsoft.com/office/drawing/2010/main" val="0"/>
              </a:ext>
            </a:extLst>
          </a:blip>
          <a:srcRect l="214" r="214"/>
          <a:stretch>
            <a:fillRect/>
          </a:stretch>
        </p:blipFill>
        <p:spPr>
          <a:xfrm>
            <a:off x="5596689" y="690774"/>
            <a:ext cx="742950" cy="870585"/>
          </a:xfrm>
          <a:prstGeom prst="rect">
            <a:avLst/>
          </a:prstGeom>
          <a:solidFill>
            <a:srgbClr val="F5F6F0"/>
          </a:solidFill>
          <a:ln w="38100">
            <a:noFill/>
          </a:ln>
        </p:spPr>
      </p:pic>
      <p:pic>
        <p:nvPicPr>
          <p:cNvPr id="11" name="Picture 10" descr="A picture containing text, doll, vector graphics&#10;&#10;Description automatically generated"/>
          <p:cNvPicPr/>
          <p:nvPr/>
        </p:nvPicPr>
        <p:blipFill>
          <a:blip r:embed="rId5" cstate="print">
            <a:extLst>
              <a:ext uri="{28A0092B-C50C-407E-A947-70E740481C1C}">
                <a14:useLocalDpi xmlns:a14="http://schemas.microsoft.com/office/drawing/2010/main" val="0"/>
              </a:ext>
            </a:extLst>
          </a:blip>
          <a:srcRect l="214" r="214"/>
          <a:stretch>
            <a:fillRect/>
          </a:stretch>
        </p:blipFill>
        <p:spPr>
          <a:xfrm>
            <a:off x="8775681" y="667858"/>
            <a:ext cx="742950" cy="870585"/>
          </a:xfrm>
          <a:prstGeom prst="rect">
            <a:avLst/>
          </a:prstGeom>
          <a:solidFill>
            <a:srgbClr val="F5F6F0"/>
          </a:solidFill>
          <a:ln w="38100">
            <a:noFill/>
          </a:ln>
        </p:spPr>
      </p:pic>
      <p:sp>
        <p:nvSpPr>
          <p:cNvPr id="2" name="TextBox 1">
            <a:extLst>
              <a:ext uri="{FF2B5EF4-FFF2-40B4-BE49-F238E27FC236}">
                <a16:creationId xmlns:a16="http://schemas.microsoft.com/office/drawing/2014/main" id="{AB785D32-4303-F388-6DA0-07C9C4FC5C22}"/>
              </a:ext>
            </a:extLst>
          </p:cNvPr>
          <p:cNvSpPr txBox="1"/>
          <p:nvPr/>
        </p:nvSpPr>
        <p:spPr>
          <a:xfrm>
            <a:off x="3344604" y="802902"/>
            <a:ext cx="1171208" cy="646331"/>
          </a:xfrm>
          <a:prstGeom prst="rect">
            <a:avLst/>
          </a:prstGeom>
          <a:noFill/>
        </p:spPr>
        <p:txBody>
          <a:bodyPr wrap="square" rtlCol="0">
            <a:spAutoFit/>
          </a:bodyPr>
          <a:lstStyle/>
          <a:p>
            <a:r>
              <a:rPr lang="en-GB" b="1" dirty="0">
                <a:solidFill>
                  <a:schemeClr val="bg1"/>
                </a:solidFill>
              </a:rPr>
              <a:t>Civil partners</a:t>
            </a:r>
          </a:p>
        </p:txBody>
      </p:sp>
      <p:sp>
        <p:nvSpPr>
          <p:cNvPr id="3" name="TextBox 2">
            <a:extLst>
              <a:ext uri="{FF2B5EF4-FFF2-40B4-BE49-F238E27FC236}">
                <a16:creationId xmlns:a16="http://schemas.microsoft.com/office/drawing/2014/main" id="{59B7A046-C8EE-AEAA-A40B-BF8551CE400B}"/>
              </a:ext>
            </a:extLst>
          </p:cNvPr>
          <p:cNvSpPr txBox="1"/>
          <p:nvPr/>
        </p:nvSpPr>
        <p:spPr>
          <a:xfrm>
            <a:off x="6512312" y="701920"/>
            <a:ext cx="1182029" cy="923330"/>
          </a:xfrm>
          <a:prstGeom prst="rect">
            <a:avLst/>
          </a:prstGeom>
          <a:noFill/>
        </p:spPr>
        <p:txBody>
          <a:bodyPr wrap="square" rtlCol="0">
            <a:spAutoFit/>
          </a:bodyPr>
          <a:lstStyle/>
          <a:p>
            <a:r>
              <a:rPr lang="en-US" sz="1800" b="1" dirty="0">
                <a:solidFill>
                  <a:schemeClr val="bg1"/>
                </a:solidFill>
                <a:effectLst/>
                <a:latin typeface="+mn-lt"/>
                <a:ea typeface="Times New Roman" panose="02020603050405020304" pitchFamily="18" charset="0"/>
                <a:cs typeface="Times New Roman" panose="02020603050405020304" pitchFamily="18" charset="0"/>
              </a:rPr>
              <a:t>Religious and civil wedding</a:t>
            </a:r>
            <a:endParaRPr lang="en-GB" b="1" dirty="0">
              <a:solidFill>
                <a:schemeClr val="bg1"/>
              </a:solidFill>
            </a:endParaRPr>
          </a:p>
        </p:txBody>
      </p:sp>
      <p:sp>
        <p:nvSpPr>
          <p:cNvPr id="4" name="TextBox 3">
            <a:extLst>
              <a:ext uri="{FF2B5EF4-FFF2-40B4-BE49-F238E27FC236}">
                <a16:creationId xmlns:a16="http://schemas.microsoft.com/office/drawing/2014/main" id="{B79E741D-A661-96D3-6F70-264EBBDAE99C}"/>
              </a:ext>
            </a:extLst>
          </p:cNvPr>
          <p:cNvSpPr txBox="1"/>
          <p:nvPr/>
        </p:nvSpPr>
        <p:spPr>
          <a:xfrm>
            <a:off x="9672024" y="802902"/>
            <a:ext cx="2011863" cy="369332"/>
          </a:xfrm>
          <a:prstGeom prst="rect">
            <a:avLst/>
          </a:prstGeom>
          <a:noFill/>
        </p:spPr>
        <p:txBody>
          <a:bodyPr wrap="square" rtlCol="0">
            <a:spAutoFit/>
          </a:bodyPr>
          <a:lstStyle/>
          <a:p>
            <a:r>
              <a:rPr lang="en-GB" b="1" dirty="0">
                <a:solidFill>
                  <a:schemeClr val="bg1"/>
                </a:solidFill>
              </a:rPr>
              <a:t>Cohabitants</a:t>
            </a:r>
          </a:p>
        </p:txBody>
      </p:sp>
    </p:spTree>
    <p:extLst>
      <p:ext uri="{BB962C8B-B14F-4D97-AF65-F5344CB8AC3E}">
        <p14:creationId xmlns:p14="http://schemas.microsoft.com/office/powerpoint/2010/main" val="198968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12381489"/>
              </p:ext>
            </p:extLst>
          </p:nvPr>
        </p:nvGraphicFramePr>
        <p:xfrm>
          <a:off x="443695" y="585612"/>
          <a:ext cx="11313612" cy="5829406"/>
        </p:xfrm>
        <a:graphic>
          <a:graphicData uri="http://schemas.openxmlformats.org/drawingml/2006/table">
            <a:tbl>
              <a:tblPr firstRow="1" bandRow="1">
                <a:tableStyleId>{5C22544A-7EE6-4342-B048-85BDC9FD1C3A}</a:tableStyleId>
              </a:tblPr>
              <a:tblGrid>
                <a:gridCol w="1752921">
                  <a:extLst>
                    <a:ext uri="{9D8B030D-6E8A-4147-A177-3AD203B41FA5}">
                      <a16:colId xmlns:a16="http://schemas.microsoft.com/office/drawing/2014/main" val="20000"/>
                    </a:ext>
                  </a:extLst>
                </a:gridCol>
                <a:gridCol w="3186897">
                  <a:extLst>
                    <a:ext uri="{9D8B030D-6E8A-4147-A177-3AD203B41FA5}">
                      <a16:colId xmlns:a16="http://schemas.microsoft.com/office/drawing/2014/main" val="20001"/>
                    </a:ext>
                  </a:extLst>
                </a:gridCol>
                <a:gridCol w="3186897">
                  <a:extLst>
                    <a:ext uri="{9D8B030D-6E8A-4147-A177-3AD203B41FA5}">
                      <a16:colId xmlns:a16="http://schemas.microsoft.com/office/drawing/2014/main" val="20002"/>
                    </a:ext>
                  </a:extLst>
                </a:gridCol>
                <a:gridCol w="3186897">
                  <a:extLst>
                    <a:ext uri="{9D8B030D-6E8A-4147-A177-3AD203B41FA5}">
                      <a16:colId xmlns:a16="http://schemas.microsoft.com/office/drawing/2014/main" val="20003"/>
                    </a:ext>
                  </a:extLst>
                </a:gridCol>
              </a:tblGrid>
              <a:tr h="101630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992694">
                <a:tc>
                  <a:txBody>
                    <a:bodyPr/>
                    <a:lstStyle/>
                    <a:p>
                      <a:pPr algn="ctr"/>
                      <a:r>
                        <a:rPr lang="en-GB" sz="1200" dirty="0"/>
                        <a:t>Rent</a:t>
                      </a:r>
                      <a:r>
                        <a:rPr lang="en-GB" sz="1200" baseline="0" dirty="0"/>
                        <a:t> a house</a:t>
                      </a:r>
                      <a:endParaRPr lang="en-GB" sz="1200" dirty="0"/>
                    </a:p>
                  </a:txBody>
                  <a:tcPr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The couple both have a right to occupy the home, regardless of in whose name the tenancy is held.</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The couple both have a right to occupy</a:t>
                      </a:r>
                      <a:r>
                        <a:rPr lang="en-US" sz="1200" baseline="0" dirty="0">
                          <a:effectLst/>
                          <a:latin typeface="+mn-lt"/>
                          <a:ea typeface="Times New Roman" panose="02020603050405020304" pitchFamily="18" charset="0"/>
                          <a:cs typeface="Times New Roman" panose="02020603050405020304" pitchFamily="18" charset="0"/>
                        </a:rPr>
                        <a:t> t</a:t>
                      </a:r>
                      <a:r>
                        <a:rPr lang="en-US" sz="1200" dirty="0">
                          <a:effectLst/>
                          <a:latin typeface="+mn-lt"/>
                          <a:ea typeface="Times New Roman" panose="02020603050405020304" pitchFamily="18" charset="0"/>
                          <a:cs typeface="Times New Roman" panose="02020603050405020304" pitchFamily="18" charset="0"/>
                        </a:rPr>
                        <a:t>he</a:t>
                      </a:r>
                      <a:r>
                        <a:rPr lang="en-US" sz="1200" baseline="0"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home, regardless of in whose name the tenancy is held.</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The couple both have a right to occupy</a:t>
                      </a:r>
                      <a:r>
                        <a:rPr lang="en-US" sz="1200" baseline="0"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the home if the tenancy is held in joint names. If the tenancy is in one person’s name the other can occupy only if that person agrees.</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10001"/>
                  </a:ext>
                </a:extLst>
              </a:tr>
              <a:tr h="926142">
                <a:tc>
                  <a:txBody>
                    <a:bodyPr/>
                    <a:lstStyle/>
                    <a:p>
                      <a:pPr algn="ctr"/>
                      <a:r>
                        <a:rPr lang="en-GB" sz="1200" dirty="0"/>
                        <a:t>Have a child together (own or by adoption or surrogacy)</a:t>
                      </a:r>
                    </a:p>
                  </a:txBody>
                  <a:tcPr anchor="ctr"/>
                </a:tc>
                <a:tc>
                  <a:txBody>
                    <a:bodyPr/>
                    <a:lstStyle/>
                    <a:p>
                      <a:pPr algn="ctr">
                        <a:lnSpc>
                          <a:spcPct val="107000"/>
                        </a:lnSpc>
                        <a:spcAft>
                          <a:spcPts val="0"/>
                        </a:spcAft>
                      </a:pPr>
                      <a:r>
                        <a:rPr lang="en-US" sz="1200" dirty="0">
                          <a:effectLst/>
                          <a:latin typeface="+mn-lt"/>
                        </a:rPr>
                        <a:t>Parents share rights and </a:t>
                      </a:r>
                      <a:endParaRPr lang="en-GB" sz="1200" dirty="0">
                        <a:effectLst/>
                        <a:latin typeface="+mn-lt"/>
                      </a:endParaRPr>
                    </a:p>
                    <a:p>
                      <a:pPr algn="ctr">
                        <a:lnSpc>
                          <a:spcPct val="107000"/>
                        </a:lnSpc>
                        <a:spcAft>
                          <a:spcPts val="0"/>
                        </a:spcAft>
                      </a:pPr>
                      <a:r>
                        <a:rPr lang="en-US" sz="1200" dirty="0">
                          <a:effectLst/>
                          <a:latin typeface="+mn-lt"/>
                        </a:rPr>
                        <a:t>responsibilities for the child equally.</a:t>
                      </a:r>
                      <a:endParaRPr lang="en-GB" sz="1200" dirty="0">
                        <a:effectLst/>
                        <a:latin typeface="+mn-lt"/>
                      </a:endParaRPr>
                    </a:p>
                  </a:txBody>
                  <a:tcPr marL="36000" marR="36000" marT="36000" marB="36000" anchor="ctr"/>
                </a:tc>
                <a:tc>
                  <a:txBody>
                    <a:bodyPr/>
                    <a:lstStyle/>
                    <a:p>
                      <a:pPr algn="ctr">
                        <a:lnSpc>
                          <a:spcPct val="107000"/>
                        </a:lnSpc>
                        <a:spcAft>
                          <a:spcPts val="0"/>
                        </a:spcAft>
                      </a:pPr>
                      <a:r>
                        <a:rPr lang="en-US" sz="1200" dirty="0">
                          <a:effectLst/>
                          <a:latin typeface="+mn-lt"/>
                        </a:rPr>
                        <a:t>Parents share rights and </a:t>
                      </a:r>
                      <a:endParaRPr lang="en-GB" sz="1200" dirty="0">
                        <a:effectLst/>
                        <a:latin typeface="+mn-lt"/>
                      </a:endParaRPr>
                    </a:p>
                    <a:p>
                      <a:pPr algn="ctr">
                        <a:lnSpc>
                          <a:spcPct val="107000"/>
                        </a:lnSpc>
                        <a:spcAft>
                          <a:spcPts val="0"/>
                        </a:spcAft>
                      </a:pPr>
                      <a:r>
                        <a:rPr lang="en-US" sz="1200" dirty="0">
                          <a:effectLst/>
                          <a:latin typeface="+mn-lt"/>
                        </a:rPr>
                        <a:t>responsibilities for the child equally.</a:t>
                      </a:r>
                      <a:endParaRPr lang="en-GB" sz="1200" dirty="0">
                        <a:effectLst/>
                        <a:latin typeface="+mn-lt"/>
                      </a:endParaRPr>
                    </a:p>
                  </a:txBody>
                  <a:tcPr marL="36000" marR="36000" marT="36000" marB="36000" anchor="ctr"/>
                </a:tc>
                <a:tc>
                  <a:txBody>
                    <a:bodyPr/>
                    <a:lstStyle/>
                    <a:p>
                      <a:pPr algn="ctr">
                        <a:lnSpc>
                          <a:spcPct val="107000"/>
                        </a:lnSpc>
                        <a:spcAft>
                          <a:spcPts val="0"/>
                        </a:spcAft>
                      </a:pPr>
                      <a:r>
                        <a:rPr lang="en-GB" sz="1200" dirty="0">
                          <a:effectLst/>
                          <a:latin typeface="+mn-lt"/>
                        </a:rPr>
                        <a:t>Fathers in mixed-sex relationships share rights and responsibilities for the child equally with the mother if the father is registered on the birth certificate.</a:t>
                      </a:r>
                    </a:p>
                  </a:txBody>
                  <a:tcPr marL="36000" marR="36000" marT="36000" marB="36000" anchor="ctr"/>
                </a:tc>
                <a:extLst>
                  <a:ext uri="{0D108BD9-81ED-4DB2-BD59-A6C34878D82A}">
                    <a16:rowId xmlns:a16="http://schemas.microsoft.com/office/drawing/2014/main" val="10002"/>
                  </a:ext>
                </a:extLst>
              </a:tr>
              <a:tr h="980303">
                <a:tc>
                  <a:txBody>
                    <a:bodyPr/>
                    <a:lstStyle/>
                    <a:p>
                      <a:pPr algn="ctr"/>
                      <a:r>
                        <a:rPr lang="en-GB" sz="1200" dirty="0"/>
                        <a:t>Buy a house</a:t>
                      </a:r>
                    </a:p>
                  </a:txBody>
                  <a:tcPr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200" dirty="0">
                        <a:effectLst/>
                        <a:latin typeface="+mn-lt"/>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The couple both have a right to occupy and a share, regardless of in whose name the </a:t>
                      </a: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property is held.</a:t>
                      </a:r>
                      <a:endParaRPr lang="en-GB" sz="1200" dirty="0">
                        <a:effectLst/>
                        <a:latin typeface="+mn-lt"/>
                        <a:ea typeface="Times New Roman" panose="02020603050405020304" pitchFamily="18" charset="0"/>
                        <a:cs typeface="Times New Roman" panose="02020603050405020304" pitchFamily="18" charset="0"/>
                      </a:endParaRPr>
                    </a:p>
                    <a:p>
                      <a:pPr algn="ctr">
                        <a:lnSpc>
                          <a:spcPct val="115000"/>
                        </a:lnSpc>
                        <a:spcAft>
                          <a:spcPts val="1000"/>
                        </a:spcAft>
                      </a:pPr>
                      <a:r>
                        <a:rPr lang="en-US" sz="1200" dirty="0">
                          <a:solidFill>
                            <a:srgbClr val="FFFFFF"/>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200" dirty="0">
                        <a:effectLst/>
                        <a:latin typeface="+mn-lt"/>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The couple both have a right to occupy and a share, regardless of in whose name the </a:t>
                      </a: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property is held.</a:t>
                      </a:r>
                      <a:endParaRPr lang="en-GB" sz="1200" dirty="0">
                        <a:effectLst/>
                        <a:latin typeface="+mn-lt"/>
                      </a:endParaRPr>
                    </a:p>
                    <a:p>
                      <a:pPr algn="ctr">
                        <a:lnSpc>
                          <a:spcPct val="115000"/>
                        </a:lnSpc>
                        <a:spcAft>
                          <a:spcPts val="1000"/>
                        </a:spcAft>
                      </a:pPr>
                      <a:r>
                        <a:rPr lang="en-US" sz="1200" b="1" dirty="0">
                          <a:solidFill>
                            <a:srgbClr val="FFFFFF"/>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Rights to occupy and to a share depend on in whose name the property is held, and the financial contributions made.</a:t>
                      </a:r>
                      <a:r>
                        <a:rPr lang="en-US" sz="1200" b="1" dirty="0">
                          <a:solidFill>
                            <a:srgbClr val="FFFFFF"/>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10003"/>
                  </a:ext>
                </a:extLst>
              </a:tr>
              <a:tr h="930982">
                <a:tc>
                  <a:txBody>
                    <a:bodyPr/>
                    <a:lstStyle/>
                    <a:p>
                      <a:pPr algn="ctr"/>
                      <a:r>
                        <a:rPr lang="en-GB" sz="1200" dirty="0"/>
                        <a:t>Couple separates</a:t>
                      </a:r>
                    </a:p>
                  </a:txBody>
                  <a:tcPr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lang="en-US" sz="1200" dirty="0">
                          <a:effectLst/>
                          <a:latin typeface="+mn-lt"/>
                        </a:rPr>
                        <a:t>Assets and income divided according to needs.</a:t>
                      </a:r>
                      <a:endParaRPr lang="en-GB" sz="1200" dirty="0">
                        <a:effectLst/>
                        <a:latin typeface="+mn-lt"/>
                      </a:endParaRPr>
                    </a:p>
                  </a:txBody>
                  <a:tcPr marL="36000" marR="36000" marT="36000" marB="36000" anchor="ctr"/>
                </a:tc>
                <a:tc>
                  <a:txBody>
                    <a:bodyPr/>
                    <a:lstStyle/>
                    <a:p>
                      <a:pPr algn="ctr">
                        <a:lnSpc>
                          <a:spcPct val="115000"/>
                        </a:lnSpc>
                        <a:spcAft>
                          <a:spcPts val="1000"/>
                        </a:spcAft>
                      </a:pPr>
                      <a:r>
                        <a:rPr lang="en-US" sz="1200" dirty="0">
                          <a:effectLst/>
                          <a:latin typeface="+mn-lt"/>
                        </a:rPr>
                        <a:t>Assets and income divided according to needs.</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1000"/>
                        </a:spcAft>
                      </a:pPr>
                      <a:r>
                        <a:rPr lang="en-GB" sz="1200" kern="1200" dirty="0">
                          <a:solidFill>
                            <a:schemeClr val="dk1"/>
                          </a:solidFill>
                          <a:effectLst/>
                          <a:latin typeface="+mn-lt"/>
                          <a:ea typeface="+mn-ea"/>
                          <a:cs typeface="+mn-cs"/>
                        </a:rPr>
                        <a:t>Assets divided according to legal ownership unless contributions establish an interest. No right to income.</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10004"/>
                  </a:ext>
                </a:extLst>
              </a:tr>
              <a:tr h="914400">
                <a:tc>
                  <a:txBody>
                    <a:bodyPr/>
                    <a:lstStyle/>
                    <a:p>
                      <a:pPr algn="ctr"/>
                      <a:r>
                        <a:rPr lang="en-GB" sz="1200" dirty="0"/>
                        <a:t>What happens if one of them dies without a will?</a:t>
                      </a:r>
                    </a:p>
                  </a:txBody>
                  <a:tcPr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Survivor gets all the assets if no </a:t>
                      </a:r>
                      <a:endParaRPr lang="en-GB" sz="12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children or first £270,000 + half of what’s left if children.</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Survivor gets all the assets if no </a:t>
                      </a:r>
                      <a:endParaRPr lang="en-GB" sz="12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children or first £270,000 + half of what’s left if children.</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Survivor has no automatic right to the </a:t>
                      </a:r>
                      <a:endParaRPr lang="en-GB" sz="12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assets owned by the person who has died.</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10005"/>
                  </a:ext>
                </a:extLst>
              </a:tr>
            </a:tbl>
          </a:graphicData>
        </a:graphic>
      </p:graphicFrame>
      <p:pic>
        <p:nvPicPr>
          <p:cNvPr id="9" name="Picture 8" descr="A picture containing text, toy&#10;&#10;Description automatically generated"/>
          <p:cNvPicPr/>
          <p:nvPr/>
        </p:nvPicPr>
        <p:blipFill rotWithShape="1">
          <a:blip r:embed="rId3"/>
          <a:srcRect l="-262" t="918" r="262" b="7154"/>
          <a:stretch/>
        </p:blipFill>
        <p:spPr>
          <a:xfrm>
            <a:off x="3363290" y="701920"/>
            <a:ext cx="742950" cy="870585"/>
          </a:xfrm>
          <a:prstGeom prst="rect">
            <a:avLst/>
          </a:prstGeom>
          <a:solidFill>
            <a:srgbClr val="F5F6F0"/>
          </a:solidFill>
          <a:ln w="3175">
            <a:noFill/>
          </a:ln>
        </p:spPr>
      </p:pic>
      <p:pic>
        <p:nvPicPr>
          <p:cNvPr id="10" name="Picture 9" descr="A picture containing text&#10;&#10;Description automatically generated"/>
          <p:cNvPicPr/>
          <p:nvPr/>
        </p:nvPicPr>
        <p:blipFill>
          <a:blip r:embed="rId4" cstate="print">
            <a:extLst>
              <a:ext uri="{28A0092B-C50C-407E-A947-70E740481C1C}">
                <a14:useLocalDpi xmlns:a14="http://schemas.microsoft.com/office/drawing/2010/main" val="0"/>
              </a:ext>
            </a:extLst>
          </a:blip>
          <a:srcRect l="214" r="214"/>
          <a:stretch>
            <a:fillRect/>
          </a:stretch>
        </p:blipFill>
        <p:spPr>
          <a:xfrm>
            <a:off x="6442155" y="701920"/>
            <a:ext cx="742950" cy="870585"/>
          </a:xfrm>
          <a:prstGeom prst="rect">
            <a:avLst/>
          </a:prstGeom>
          <a:solidFill>
            <a:srgbClr val="F5F6F0"/>
          </a:solidFill>
          <a:ln w="38100">
            <a:noFill/>
          </a:ln>
        </p:spPr>
      </p:pic>
      <p:pic>
        <p:nvPicPr>
          <p:cNvPr id="11" name="Picture 10" descr="A picture containing text, doll, vector graphics&#10;&#10;Description automatically generated"/>
          <p:cNvPicPr/>
          <p:nvPr/>
        </p:nvPicPr>
        <p:blipFill>
          <a:blip r:embed="rId5" cstate="print">
            <a:extLst>
              <a:ext uri="{28A0092B-C50C-407E-A947-70E740481C1C}">
                <a14:useLocalDpi xmlns:a14="http://schemas.microsoft.com/office/drawing/2010/main" val="0"/>
              </a:ext>
            </a:extLst>
          </a:blip>
          <a:srcRect l="214" r="214"/>
          <a:stretch>
            <a:fillRect/>
          </a:stretch>
        </p:blipFill>
        <p:spPr>
          <a:xfrm>
            <a:off x="9200121" y="701920"/>
            <a:ext cx="742950" cy="870585"/>
          </a:xfrm>
          <a:prstGeom prst="rect">
            <a:avLst/>
          </a:prstGeom>
          <a:solidFill>
            <a:srgbClr val="F5F6F0"/>
          </a:solidFill>
          <a:ln w="38100">
            <a:noFill/>
          </a:ln>
        </p:spPr>
      </p:pic>
      <p:grpSp>
        <p:nvGrpSpPr>
          <p:cNvPr id="54" name="Group 53">
            <a:extLst>
              <a:ext uri="{FF2B5EF4-FFF2-40B4-BE49-F238E27FC236}">
                <a16:creationId xmlns:a16="http://schemas.microsoft.com/office/drawing/2014/main" id="{E6AF18D4-BC3C-0728-07AE-659392ADB3F7}"/>
              </a:ext>
            </a:extLst>
          </p:cNvPr>
          <p:cNvGrpSpPr/>
          <p:nvPr/>
        </p:nvGrpSpPr>
        <p:grpSpPr>
          <a:xfrm>
            <a:off x="2205141" y="1622166"/>
            <a:ext cx="3175456" cy="857441"/>
            <a:chOff x="2269495" y="1681241"/>
            <a:chExt cx="3032987" cy="974831"/>
          </a:xfrm>
        </p:grpSpPr>
        <p:sp>
          <p:nvSpPr>
            <p:cNvPr id="55" name="Rectangle 10">
              <a:extLst>
                <a:ext uri="{FF2B5EF4-FFF2-40B4-BE49-F238E27FC236}">
                  <a16:creationId xmlns:a16="http://schemas.microsoft.com/office/drawing/2014/main" id="{1A226FD1-8EC0-1552-A1A9-DA48B8A28DEA}"/>
                </a:ext>
              </a:extLst>
            </p:cNvPr>
            <p:cNvSpPr>
              <a:spLocks noChangeArrowheads="1"/>
            </p:cNvSpPr>
            <p:nvPr/>
          </p:nvSpPr>
          <p:spPr bwMode="auto">
            <a:xfrm>
              <a:off x="2269495" y="1681241"/>
              <a:ext cx="3032987" cy="974831"/>
            </a:xfrm>
            <a:prstGeom prst="rect">
              <a:avLst/>
            </a:prstGeom>
            <a:solidFill>
              <a:srgbClr val="D1D9DE"/>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56" name="Rectangle 43">
              <a:extLst>
                <a:ext uri="{FF2B5EF4-FFF2-40B4-BE49-F238E27FC236}">
                  <a16:creationId xmlns:a16="http://schemas.microsoft.com/office/drawing/2014/main" id="{CACCE8B6-83B4-D722-2D53-26602018ABEF}"/>
                </a:ext>
              </a:extLst>
            </p:cNvPr>
            <p:cNvSpPr>
              <a:spLocks noChangeArrowheads="1"/>
            </p:cNvSpPr>
            <p:nvPr/>
          </p:nvSpPr>
          <p:spPr bwMode="auto">
            <a:xfrm>
              <a:off x="3216153" y="2157194"/>
              <a:ext cx="1136064" cy="2287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Rent a house </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57" name="Group 56">
            <a:extLst>
              <a:ext uri="{FF2B5EF4-FFF2-40B4-BE49-F238E27FC236}">
                <a16:creationId xmlns:a16="http://schemas.microsoft.com/office/drawing/2014/main" id="{8F48B41D-650E-7BC7-60ED-ED566255039D}"/>
              </a:ext>
            </a:extLst>
          </p:cNvPr>
          <p:cNvGrpSpPr/>
          <p:nvPr/>
        </p:nvGrpSpPr>
        <p:grpSpPr>
          <a:xfrm>
            <a:off x="5424888" y="1639716"/>
            <a:ext cx="3136108" cy="870585"/>
            <a:chOff x="5457233" y="1681241"/>
            <a:chExt cx="3034499" cy="826798"/>
          </a:xfrm>
        </p:grpSpPr>
        <p:sp>
          <p:nvSpPr>
            <p:cNvPr id="58" name="Rectangle 11">
              <a:extLst>
                <a:ext uri="{FF2B5EF4-FFF2-40B4-BE49-F238E27FC236}">
                  <a16:creationId xmlns:a16="http://schemas.microsoft.com/office/drawing/2014/main" id="{140C81FB-F1DD-7E60-B86E-490E096D2DEA}"/>
                </a:ext>
              </a:extLst>
            </p:cNvPr>
            <p:cNvSpPr>
              <a:spLocks noChangeArrowheads="1"/>
            </p:cNvSpPr>
            <p:nvPr/>
          </p:nvSpPr>
          <p:spPr bwMode="auto">
            <a:xfrm>
              <a:off x="5457233" y="1681241"/>
              <a:ext cx="3034499" cy="826798"/>
            </a:xfrm>
            <a:prstGeom prst="rect">
              <a:avLst/>
            </a:prstGeom>
            <a:solidFill>
              <a:srgbClr val="D1D9DE"/>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59" name="Rectangle 46">
              <a:extLst>
                <a:ext uri="{FF2B5EF4-FFF2-40B4-BE49-F238E27FC236}">
                  <a16:creationId xmlns:a16="http://schemas.microsoft.com/office/drawing/2014/main" id="{C7DF95AA-DC67-B71F-07E0-170DBE129142}"/>
                </a:ext>
              </a:extLst>
            </p:cNvPr>
            <p:cNvSpPr>
              <a:spLocks noChangeArrowheads="1"/>
            </p:cNvSpPr>
            <p:nvPr/>
          </p:nvSpPr>
          <p:spPr bwMode="auto">
            <a:xfrm>
              <a:off x="6391229" y="2043325"/>
              <a:ext cx="1020602" cy="204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Rent a house  </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60" name="Group 59">
            <a:extLst>
              <a:ext uri="{FF2B5EF4-FFF2-40B4-BE49-F238E27FC236}">
                <a16:creationId xmlns:a16="http://schemas.microsoft.com/office/drawing/2014/main" id="{90D7E816-DB2D-8DAA-A1CB-55AD95894D45}"/>
              </a:ext>
            </a:extLst>
          </p:cNvPr>
          <p:cNvGrpSpPr/>
          <p:nvPr/>
        </p:nvGrpSpPr>
        <p:grpSpPr>
          <a:xfrm>
            <a:off x="8621199" y="1615395"/>
            <a:ext cx="3136108" cy="919225"/>
            <a:chOff x="8614085" y="1666472"/>
            <a:chExt cx="2943469" cy="892853"/>
          </a:xfrm>
        </p:grpSpPr>
        <p:sp>
          <p:nvSpPr>
            <p:cNvPr id="61" name="Rectangle 12">
              <a:extLst>
                <a:ext uri="{FF2B5EF4-FFF2-40B4-BE49-F238E27FC236}">
                  <a16:creationId xmlns:a16="http://schemas.microsoft.com/office/drawing/2014/main" id="{0D8163AA-F68D-A20D-18D9-7C1636002870}"/>
                </a:ext>
              </a:extLst>
            </p:cNvPr>
            <p:cNvSpPr>
              <a:spLocks noChangeArrowheads="1"/>
            </p:cNvSpPr>
            <p:nvPr/>
          </p:nvSpPr>
          <p:spPr bwMode="auto">
            <a:xfrm>
              <a:off x="8614085" y="1666472"/>
              <a:ext cx="2943469" cy="892853"/>
            </a:xfrm>
            <a:prstGeom prst="rect">
              <a:avLst/>
            </a:prstGeom>
            <a:solidFill>
              <a:srgbClr val="D1D9DE"/>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62" name="Rectangle 49">
              <a:extLst>
                <a:ext uri="{FF2B5EF4-FFF2-40B4-BE49-F238E27FC236}">
                  <a16:creationId xmlns:a16="http://schemas.microsoft.com/office/drawing/2014/main" id="{A5DA28BB-E91B-FAA1-1A07-B15A5DB1E686}"/>
                </a:ext>
              </a:extLst>
            </p:cNvPr>
            <p:cNvSpPr>
              <a:spLocks noChangeArrowheads="1"/>
            </p:cNvSpPr>
            <p:nvPr/>
          </p:nvSpPr>
          <p:spPr bwMode="auto">
            <a:xfrm>
              <a:off x="9506103" y="2043324"/>
              <a:ext cx="1136630" cy="225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Rent a house </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63" name="Group 62">
            <a:extLst>
              <a:ext uri="{FF2B5EF4-FFF2-40B4-BE49-F238E27FC236}">
                <a16:creationId xmlns:a16="http://schemas.microsoft.com/office/drawing/2014/main" id="{3239B85F-FB9F-2A89-1BC5-CEDA3DA249D3}"/>
              </a:ext>
            </a:extLst>
          </p:cNvPr>
          <p:cNvGrpSpPr/>
          <p:nvPr/>
        </p:nvGrpSpPr>
        <p:grpSpPr>
          <a:xfrm>
            <a:off x="2205141" y="2732587"/>
            <a:ext cx="3175456" cy="754497"/>
            <a:chOff x="2269495" y="2695685"/>
            <a:chExt cx="3032987" cy="822913"/>
          </a:xfrm>
        </p:grpSpPr>
        <p:sp>
          <p:nvSpPr>
            <p:cNvPr id="64" name="Rectangle 14">
              <a:extLst>
                <a:ext uri="{FF2B5EF4-FFF2-40B4-BE49-F238E27FC236}">
                  <a16:creationId xmlns:a16="http://schemas.microsoft.com/office/drawing/2014/main" id="{2E8308A1-4E14-D293-A0B7-9D2B603D7DA9}"/>
                </a:ext>
              </a:extLst>
            </p:cNvPr>
            <p:cNvSpPr>
              <a:spLocks noChangeArrowheads="1"/>
            </p:cNvSpPr>
            <p:nvPr/>
          </p:nvSpPr>
          <p:spPr bwMode="auto">
            <a:xfrm>
              <a:off x="2269495" y="2695685"/>
              <a:ext cx="3032987" cy="822913"/>
            </a:xfrm>
            <a:prstGeom prst="rect">
              <a:avLst/>
            </a:prstGeom>
            <a:solidFill>
              <a:srgbClr val="E9EDE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65" name="Rectangle 55">
              <a:extLst>
                <a:ext uri="{FF2B5EF4-FFF2-40B4-BE49-F238E27FC236}">
                  <a16:creationId xmlns:a16="http://schemas.microsoft.com/office/drawing/2014/main" id="{164E5CA3-77D8-5BFA-C8EC-D1314732599B}"/>
                </a:ext>
              </a:extLst>
            </p:cNvPr>
            <p:cNvSpPr>
              <a:spLocks noChangeArrowheads="1"/>
            </p:cNvSpPr>
            <p:nvPr/>
          </p:nvSpPr>
          <p:spPr bwMode="auto">
            <a:xfrm>
              <a:off x="3194807" y="3057768"/>
              <a:ext cx="1104470"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Have a child</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66" name="Group 65">
            <a:extLst>
              <a:ext uri="{FF2B5EF4-FFF2-40B4-BE49-F238E27FC236}">
                <a16:creationId xmlns:a16="http://schemas.microsoft.com/office/drawing/2014/main" id="{3112B78B-42B9-6B0F-DA71-5D048A417D87}"/>
              </a:ext>
            </a:extLst>
          </p:cNvPr>
          <p:cNvGrpSpPr/>
          <p:nvPr/>
        </p:nvGrpSpPr>
        <p:grpSpPr>
          <a:xfrm>
            <a:off x="5480482" y="2725056"/>
            <a:ext cx="3002991" cy="762027"/>
            <a:chOff x="5486812" y="2695685"/>
            <a:chExt cx="3004920" cy="871088"/>
          </a:xfrm>
        </p:grpSpPr>
        <p:sp>
          <p:nvSpPr>
            <p:cNvPr id="67" name="Rectangle 15">
              <a:extLst>
                <a:ext uri="{FF2B5EF4-FFF2-40B4-BE49-F238E27FC236}">
                  <a16:creationId xmlns:a16="http://schemas.microsoft.com/office/drawing/2014/main" id="{ACF0C588-47EB-91DD-7679-EAF152DEBF42}"/>
                </a:ext>
              </a:extLst>
            </p:cNvPr>
            <p:cNvSpPr>
              <a:spLocks noChangeArrowheads="1"/>
            </p:cNvSpPr>
            <p:nvPr/>
          </p:nvSpPr>
          <p:spPr bwMode="auto">
            <a:xfrm>
              <a:off x="5486812" y="2695685"/>
              <a:ext cx="3004920" cy="871088"/>
            </a:xfrm>
            <a:prstGeom prst="rect">
              <a:avLst/>
            </a:prstGeom>
            <a:solidFill>
              <a:srgbClr val="E9EDE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68" name="Rectangle 56">
              <a:extLst>
                <a:ext uri="{FF2B5EF4-FFF2-40B4-BE49-F238E27FC236}">
                  <a16:creationId xmlns:a16="http://schemas.microsoft.com/office/drawing/2014/main" id="{7623643E-1EF3-DAA2-17DF-23C8661BCFC7}"/>
                </a:ext>
              </a:extLst>
            </p:cNvPr>
            <p:cNvSpPr>
              <a:spLocks noChangeArrowheads="1"/>
            </p:cNvSpPr>
            <p:nvPr/>
          </p:nvSpPr>
          <p:spPr bwMode="auto">
            <a:xfrm>
              <a:off x="6384095" y="3057768"/>
              <a:ext cx="1104470"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Have a child</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69" name="Group 68">
            <a:extLst>
              <a:ext uri="{FF2B5EF4-FFF2-40B4-BE49-F238E27FC236}">
                <a16:creationId xmlns:a16="http://schemas.microsoft.com/office/drawing/2014/main" id="{DFE4CADA-79AA-8ECD-41D0-E618E52A1EDF}"/>
              </a:ext>
            </a:extLst>
          </p:cNvPr>
          <p:cNvGrpSpPr/>
          <p:nvPr/>
        </p:nvGrpSpPr>
        <p:grpSpPr>
          <a:xfrm>
            <a:off x="8612267" y="2647613"/>
            <a:ext cx="3096527" cy="762027"/>
            <a:chOff x="8646520" y="2695685"/>
            <a:chExt cx="3005750" cy="813653"/>
          </a:xfrm>
        </p:grpSpPr>
        <p:sp>
          <p:nvSpPr>
            <p:cNvPr id="70" name="Rectangle 16">
              <a:extLst>
                <a:ext uri="{FF2B5EF4-FFF2-40B4-BE49-F238E27FC236}">
                  <a16:creationId xmlns:a16="http://schemas.microsoft.com/office/drawing/2014/main" id="{4C1E8C46-C03D-F6A4-F8FC-8EC5E218E1EF}"/>
                </a:ext>
              </a:extLst>
            </p:cNvPr>
            <p:cNvSpPr>
              <a:spLocks noChangeArrowheads="1"/>
            </p:cNvSpPr>
            <p:nvPr/>
          </p:nvSpPr>
          <p:spPr bwMode="auto">
            <a:xfrm>
              <a:off x="8646520" y="2695685"/>
              <a:ext cx="3005750" cy="813653"/>
            </a:xfrm>
            <a:prstGeom prst="rect">
              <a:avLst/>
            </a:prstGeom>
            <a:solidFill>
              <a:srgbClr val="E9EDE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71" name="Rectangle 57">
              <a:extLst>
                <a:ext uri="{FF2B5EF4-FFF2-40B4-BE49-F238E27FC236}">
                  <a16:creationId xmlns:a16="http://schemas.microsoft.com/office/drawing/2014/main" id="{5B322775-B7C7-6BF4-B557-88C8B4BF0542}"/>
                </a:ext>
              </a:extLst>
            </p:cNvPr>
            <p:cNvSpPr>
              <a:spLocks noChangeArrowheads="1"/>
            </p:cNvSpPr>
            <p:nvPr/>
          </p:nvSpPr>
          <p:spPr bwMode="auto">
            <a:xfrm>
              <a:off x="9561786" y="3057768"/>
              <a:ext cx="1154162" cy="2397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Have a child </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72" name="Group 71">
            <a:extLst>
              <a:ext uri="{FF2B5EF4-FFF2-40B4-BE49-F238E27FC236}">
                <a16:creationId xmlns:a16="http://schemas.microsoft.com/office/drawing/2014/main" id="{C8CEB1DB-FE3A-A98D-4E0C-58ED612C66B3}"/>
              </a:ext>
            </a:extLst>
          </p:cNvPr>
          <p:cNvGrpSpPr/>
          <p:nvPr/>
        </p:nvGrpSpPr>
        <p:grpSpPr>
          <a:xfrm>
            <a:off x="2213277" y="3583557"/>
            <a:ext cx="3108108" cy="960056"/>
            <a:chOff x="2165723" y="3591336"/>
            <a:chExt cx="3108108" cy="920394"/>
          </a:xfrm>
        </p:grpSpPr>
        <p:sp>
          <p:nvSpPr>
            <p:cNvPr id="73" name="Rectangle 18">
              <a:extLst>
                <a:ext uri="{FF2B5EF4-FFF2-40B4-BE49-F238E27FC236}">
                  <a16:creationId xmlns:a16="http://schemas.microsoft.com/office/drawing/2014/main" id="{E8AA7B6A-1A01-ADB2-AFFB-0B54805FD716}"/>
                </a:ext>
              </a:extLst>
            </p:cNvPr>
            <p:cNvSpPr>
              <a:spLocks noChangeArrowheads="1"/>
            </p:cNvSpPr>
            <p:nvPr/>
          </p:nvSpPr>
          <p:spPr bwMode="auto">
            <a:xfrm>
              <a:off x="2165723" y="3591336"/>
              <a:ext cx="3108108" cy="920394"/>
            </a:xfrm>
            <a:prstGeom prst="rect">
              <a:avLst/>
            </a:prstGeom>
            <a:solidFill>
              <a:srgbClr val="D1D9DE"/>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74" name="Rectangle 60">
              <a:extLst>
                <a:ext uri="{FF2B5EF4-FFF2-40B4-BE49-F238E27FC236}">
                  <a16:creationId xmlns:a16="http://schemas.microsoft.com/office/drawing/2014/main" id="{D9FE2AE3-1E83-954E-6A71-D0FC6CEED078}"/>
                </a:ext>
              </a:extLst>
            </p:cNvPr>
            <p:cNvSpPr>
              <a:spLocks noChangeArrowheads="1"/>
            </p:cNvSpPr>
            <p:nvPr/>
          </p:nvSpPr>
          <p:spPr bwMode="auto">
            <a:xfrm>
              <a:off x="3126364" y="3913133"/>
              <a:ext cx="110126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Buy a house </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75" name="Group 74">
            <a:extLst>
              <a:ext uri="{FF2B5EF4-FFF2-40B4-BE49-F238E27FC236}">
                <a16:creationId xmlns:a16="http://schemas.microsoft.com/office/drawing/2014/main" id="{9EAB1E57-2448-64D1-4431-B33C0003F403}"/>
              </a:ext>
            </a:extLst>
          </p:cNvPr>
          <p:cNvGrpSpPr/>
          <p:nvPr/>
        </p:nvGrpSpPr>
        <p:grpSpPr>
          <a:xfrm>
            <a:off x="5430985" y="3637416"/>
            <a:ext cx="3130010" cy="906197"/>
            <a:chOff x="5307352" y="3483080"/>
            <a:chExt cx="3150179" cy="906197"/>
          </a:xfrm>
        </p:grpSpPr>
        <p:sp>
          <p:nvSpPr>
            <p:cNvPr id="76" name="Rectangle 19">
              <a:extLst>
                <a:ext uri="{FF2B5EF4-FFF2-40B4-BE49-F238E27FC236}">
                  <a16:creationId xmlns:a16="http://schemas.microsoft.com/office/drawing/2014/main" id="{5509C4A7-416B-BC6B-03FE-8F14101CF75C}"/>
                </a:ext>
              </a:extLst>
            </p:cNvPr>
            <p:cNvSpPr>
              <a:spLocks noChangeArrowheads="1"/>
            </p:cNvSpPr>
            <p:nvPr/>
          </p:nvSpPr>
          <p:spPr bwMode="auto">
            <a:xfrm>
              <a:off x="5307352" y="3483080"/>
              <a:ext cx="3150179" cy="906197"/>
            </a:xfrm>
            <a:prstGeom prst="rect">
              <a:avLst/>
            </a:prstGeom>
            <a:solidFill>
              <a:srgbClr val="D1D9DE"/>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77" name="Rectangle 62">
              <a:extLst>
                <a:ext uri="{FF2B5EF4-FFF2-40B4-BE49-F238E27FC236}">
                  <a16:creationId xmlns:a16="http://schemas.microsoft.com/office/drawing/2014/main" id="{94B78EC3-1E69-FF0C-9FBA-B9D09B548583}"/>
                </a:ext>
              </a:extLst>
            </p:cNvPr>
            <p:cNvSpPr>
              <a:spLocks noChangeArrowheads="1"/>
            </p:cNvSpPr>
            <p:nvPr/>
          </p:nvSpPr>
          <p:spPr bwMode="auto">
            <a:xfrm>
              <a:off x="6298447" y="3735299"/>
              <a:ext cx="110126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Buy a house </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78" name="Group 77">
            <a:extLst>
              <a:ext uri="{FF2B5EF4-FFF2-40B4-BE49-F238E27FC236}">
                <a16:creationId xmlns:a16="http://schemas.microsoft.com/office/drawing/2014/main" id="{1C6B891D-FBF9-6870-5FDB-3F1075F01EC3}"/>
              </a:ext>
            </a:extLst>
          </p:cNvPr>
          <p:cNvGrpSpPr/>
          <p:nvPr/>
        </p:nvGrpSpPr>
        <p:grpSpPr>
          <a:xfrm>
            <a:off x="8582188" y="3629413"/>
            <a:ext cx="3145500" cy="906197"/>
            <a:chOff x="8640550" y="3717846"/>
            <a:chExt cx="3047300" cy="937705"/>
          </a:xfrm>
        </p:grpSpPr>
        <p:sp>
          <p:nvSpPr>
            <p:cNvPr id="79" name="Rectangle 20">
              <a:extLst>
                <a:ext uri="{FF2B5EF4-FFF2-40B4-BE49-F238E27FC236}">
                  <a16:creationId xmlns:a16="http://schemas.microsoft.com/office/drawing/2014/main" id="{0A14C1A6-28E2-2E38-B2F3-3CAB9EA5A1D9}"/>
                </a:ext>
              </a:extLst>
            </p:cNvPr>
            <p:cNvSpPr>
              <a:spLocks noChangeArrowheads="1"/>
            </p:cNvSpPr>
            <p:nvPr/>
          </p:nvSpPr>
          <p:spPr bwMode="auto">
            <a:xfrm>
              <a:off x="8640550" y="3717846"/>
              <a:ext cx="3047300" cy="937705"/>
            </a:xfrm>
            <a:prstGeom prst="rect">
              <a:avLst/>
            </a:prstGeom>
            <a:solidFill>
              <a:srgbClr val="D1D9DE"/>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80" name="Rectangle 64">
              <a:extLst>
                <a:ext uri="{FF2B5EF4-FFF2-40B4-BE49-F238E27FC236}">
                  <a16:creationId xmlns:a16="http://schemas.microsoft.com/office/drawing/2014/main" id="{51D4A4E8-944C-4A57-E3DC-19CC6D879DEC}"/>
                </a:ext>
              </a:extLst>
            </p:cNvPr>
            <p:cNvSpPr>
              <a:spLocks noChangeArrowheads="1"/>
            </p:cNvSpPr>
            <p:nvPr/>
          </p:nvSpPr>
          <p:spPr bwMode="auto">
            <a:xfrm>
              <a:off x="9556000" y="4075325"/>
              <a:ext cx="110126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Buy a house </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81" name="Group 80">
            <a:extLst>
              <a:ext uri="{FF2B5EF4-FFF2-40B4-BE49-F238E27FC236}">
                <a16:creationId xmlns:a16="http://schemas.microsoft.com/office/drawing/2014/main" id="{BA7F35D3-BF45-4968-0866-CA826911D320}"/>
              </a:ext>
            </a:extLst>
          </p:cNvPr>
          <p:cNvGrpSpPr/>
          <p:nvPr/>
        </p:nvGrpSpPr>
        <p:grpSpPr>
          <a:xfrm>
            <a:off x="2205141" y="4551897"/>
            <a:ext cx="3116244" cy="902535"/>
            <a:chOff x="2130144" y="4371181"/>
            <a:chExt cx="3014006" cy="902535"/>
          </a:xfrm>
        </p:grpSpPr>
        <p:sp>
          <p:nvSpPr>
            <p:cNvPr id="82" name="Rectangle 22">
              <a:extLst>
                <a:ext uri="{FF2B5EF4-FFF2-40B4-BE49-F238E27FC236}">
                  <a16:creationId xmlns:a16="http://schemas.microsoft.com/office/drawing/2014/main" id="{1B84139F-6EDF-5683-9877-CC0143668F25}"/>
                </a:ext>
              </a:extLst>
            </p:cNvPr>
            <p:cNvSpPr>
              <a:spLocks noChangeArrowheads="1"/>
            </p:cNvSpPr>
            <p:nvPr/>
          </p:nvSpPr>
          <p:spPr bwMode="auto">
            <a:xfrm>
              <a:off x="2130144" y="4371181"/>
              <a:ext cx="3014006" cy="902535"/>
            </a:xfrm>
            <a:prstGeom prst="rect">
              <a:avLst/>
            </a:prstGeom>
            <a:solidFill>
              <a:srgbClr val="E9EDE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83" name="Rectangle 68">
              <a:extLst>
                <a:ext uri="{FF2B5EF4-FFF2-40B4-BE49-F238E27FC236}">
                  <a16:creationId xmlns:a16="http://schemas.microsoft.com/office/drawing/2014/main" id="{CBE4BFD3-CDA7-310D-1F0D-688F798053F9}"/>
                </a:ext>
              </a:extLst>
            </p:cNvPr>
            <p:cNvSpPr>
              <a:spLocks noChangeArrowheads="1"/>
            </p:cNvSpPr>
            <p:nvPr/>
          </p:nvSpPr>
          <p:spPr bwMode="auto">
            <a:xfrm>
              <a:off x="2915382" y="4815675"/>
              <a:ext cx="1500798"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Couple separates</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84" name="Group 83">
            <a:extLst>
              <a:ext uri="{FF2B5EF4-FFF2-40B4-BE49-F238E27FC236}">
                <a16:creationId xmlns:a16="http://schemas.microsoft.com/office/drawing/2014/main" id="{29AAEA4F-0465-F79F-08A4-A45F98298D15}"/>
              </a:ext>
            </a:extLst>
          </p:cNvPr>
          <p:cNvGrpSpPr/>
          <p:nvPr/>
        </p:nvGrpSpPr>
        <p:grpSpPr>
          <a:xfrm>
            <a:off x="5435690" y="4598183"/>
            <a:ext cx="3047783" cy="847965"/>
            <a:chOff x="5417290" y="4423942"/>
            <a:chExt cx="2836330" cy="902535"/>
          </a:xfrm>
        </p:grpSpPr>
        <p:sp>
          <p:nvSpPr>
            <p:cNvPr id="85" name="Rectangle 23">
              <a:extLst>
                <a:ext uri="{FF2B5EF4-FFF2-40B4-BE49-F238E27FC236}">
                  <a16:creationId xmlns:a16="http://schemas.microsoft.com/office/drawing/2014/main" id="{973B4BC0-705F-DF7C-4096-71ECED505A32}"/>
                </a:ext>
              </a:extLst>
            </p:cNvPr>
            <p:cNvSpPr>
              <a:spLocks noChangeArrowheads="1"/>
            </p:cNvSpPr>
            <p:nvPr/>
          </p:nvSpPr>
          <p:spPr bwMode="auto">
            <a:xfrm>
              <a:off x="5417290" y="4423942"/>
              <a:ext cx="2836330" cy="902535"/>
            </a:xfrm>
            <a:prstGeom prst="rect">
              <a:avLst/>
            </a:prstGeom>
            <a:solidFill>
              <a:srgbClr val="E9EDE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86" name="Rectangle 69">
              <a:extLst>
                <a:ext uri="{FF2B5EF4-FFF2-40B4-BE49-F238E27FC236}">
                  <a16:creationId xmlns:a16="http://schemas.microsoft.com/office/drawing/2014/main" id="{37E9194F-4CB5-D71E-83C0-F891F19251F9}"/>
                </a:ext>
              </a:extLst>
            </p:cNvPr>
            <p:cNvSpPr>
              <a:spLocks noChangeArrowheads="1"/>
            </p:cNvSpPr>
            <p:nvPr/>
          </p:nvSpPr>
          <p:spPr bwMode="auto">
            <a:xfrm>
              <a:off x="6148750" y="4775771"/>
              <a:ext cx="1408311"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Couple separates</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87" name="Group 86">
            <a:extLst>
              <a:ext uri="{FF2B5EF4-FFF2-40B4-BE49-F238E27FC236}">
                <a16:creationId xmlns:a16="http://schemas.microsoft.com/office/drawing/2014/main" id="{0FFDCDEE-75A8-FFF2-D21B-D392E37E55FC}"/>
              </a:ext>
            </a:extLst>
          </p:cNvPr>
          <p:cNvGrpSpPr/>
          <p:nvPr/>
        </p:nvGrpSpPr>
        <p:grpSpPr>
          <a:xfrm>
            <a:off x="8582187" y="4594577"/>
            <a:ext cx="3145501" cy="847965"/>
            <a:chOff x="8641424" y="4465364"/>
            <a:chExt cx="2912990" cy="847965"/>
          </a:xfrm>
        </p:grpSpPr>
        <p:sp>
          <p:nvSpPr>
            <p:cNvPr id="88" name="Rectangle 24">
              <a:extLst>
                <a:ext uri="{FF2B5EF4-FFF2-40B4-BE49-F238E27FC236}">
                  <a16:creationId xmlns:a16="http://schemas.microsoft.com/office/drawing/2014/main" id="{9B598733-2043-38F4-A323-7618E1F3C7BD}"/>
                </a:ext>
              </a:extLst>
            </p:cNvPr>
            <p:cNvSpPr>
              <a:spLocks noChangeArrowheads="1"/>
            </p:cNvSpPr>
            <p:nvPr/>
          </p:nvSpPr>
          <p:spPr bwMode="auto">
            <a:xfrm>
              <a:off x="8641424" y="4465364"/>
              <a:ext cx="2912990" cy="847965"/>
            </a:xfrm>
            <a:prstGeom prst="rect">
              <a:avLst/>
            </a:prstGeom>
            <a:solidFill>
              <a:srgbClr val="E9EDE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89" name="Rectangle 70">
              <a:extLst>
                <a:ext uri="{FF2B5EF4-FFF2-40B4-BE49-F238E27FC236}">
                  <a16:creationId xmlns:a16="http://schemas.microsoft.com/office/drawing/2014/main" id="{3D67F9C4-2F02-614C-281E-E7E5104C8201}"/>
                </a:ext>
              </a:extLst>
            </p:cNvPr>
            <p:cNvSpPr>
              <a:spLocks noChangeArrowheads="1"/>
            </p:cNvSpPr>
            <p:nvPr/>
          </p:nvSpPr>
          <p:spPr bwMode="auto">
            <a:xfrm>
              <a:off x="9304068" y="4739783"/>
              <a:ext cx="1482827"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Couple separates</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90" name="Group 89">
            <a:extLst>
              <a:ext uri="{FF2B5EF4-FFF2-40B4-BE49-F238E27FC236}">
                <a16:creationId xmlns:a16="http://schemas.microsoft.com/office/drawing/2014/main" id="{8A603B03-D958-25FC-5E8D-82289AF7EC27}"/>
              </a:ext>
            </a:extLst>
          </p:cNvPr>
          <p:cNvGrpSpPr/>
          <p:nvPr/>
        </p:nvGrpSpPr>
        <p:grpSpPr>
          <a:xfrm>
            <a:off x="2205141" y="5619725"/>
            <a:ext cx="3157710" cy="754497"/>
            <a:chOff x="2269495" y="5742067"/>
            <a:chExt cx="3032987" cy="861086"/>
          </a:xfrm>
        </p:grpSpPr>
        <p:sp>
          <p:nvSpPr>
            <p:cNvPr id="91" name="Rectangle 26">
              <a:extLst>
                <a:ext uri="{FF2B5EF4-FFF2-40B4-BE49-F238E27FC236}">
                  <a16:creationId xmlns:a16="http://schemas.microsoft.com/office/drawing/2014/main" id="{AC090C5C-60F2-9EBD-0C50-C30F142AE77B}"/>
                </a:ext>
              </a:extLst>
            </p:cNvPr>
            <p:cNvSpPr>
              <a:spLocks noChangeArrowheads="1"/>
            </p:cNvSpPr>
            <p:nvPr/>
          </p:nvSpPr>
          <p:spPr bwMode="auto">
            <a:xfrm>
              <a:off x="2269495" y="5742067"/>
              <a:ext cx="3032987" cy="861086"/>
            </a:xfrm>
            <a:prstGeom prst="rect">
              <a:avLst/>
            </a:prstGeom>
            <a:solidFill>
              <a:srgbClr val="D1D9DE"/>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92" name="Rectangle 75">
              <a:extLst>
                <a:ext uri="{FF2B5EF4-FFF2-40B4-BE49-F238E27FC236}">
                  <a16:creationId xmlns:a16="http://schemas.microsoft.com/office/drawing/2014/main" id="{3EEFD13E-D5D6-78B5-D8CF-7F4F53136804}"/>
                </a:ext>
              </a:extLst>
            </p:cNvPr>
            <p:cNvSpPr>
              <a:spLocks noChangeArrowheads="1"/>
            </p:cNvSpPr>
            <p:nvPr/>
          </p:nvSpPr>
          <p:spPr bwMode="auto">
            <a:xfrm>
              <a:off x="2566384" y="5984268"/>
              <a:ext cx="2698039"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What would happen if one dies? </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93" name="Group 92">
            <a:extLst>
              <a:ext uri="{FF2B5EF4-FFF2-40B4-BE49-F238E27FC236}">
                <a16:creationId xmlns:a16="http://schemas.microsoft.com/office/drawing/2014/main" id="{60E09488-4F85-C8A2-218C-8A8E8381DDE7}"/>
              </a:ext>
            </a:extLst>
          </p:cNvPr>
          <p:cNvGrpSpPr/>
          <p:nvPr/>
        </p:nvGrpSpPr>
        <p:grpSpPr>
          <a:xfrm>
            <a:off x="5403284" y="5561380"/>
            <a:ext cx="3227880" cy="800895"/>
            <a:chOff x="5316874" y="5420277"/>
            <a:chExt cx="3195921" cy="800895"/>
          </a:xfrm>
        </p:grpSpPr>
        <p:sp>
          <p:nvSpPr>
            <p:cNvPr id="94" name="Rectangle 27">
              <a:extLst>
                <a:ext uri="{FF2B5EF4-FFF2-40B4-BE49-F238E27FC236}">
                  <a16:creationId xmlns:a16="http://schemas.microsoft.com/office/drawing/2014/main" id="{92B7AF78-CA8E-0A9A-A00C-3C0EB0FCF918}"/>
                </a:ext>
              </a:extLst>
            </p:cNvPr>
            <p:cNvSpPr>
              <a:spLocks noChangeArrowheads="1"/>
            </p:cNvSpPr>
            <p:nvPr/>
          </p:nvSpPr>
          <p:spPr bwMode="auto">
            <a:xfrm>
              <a:off x="5316874" y="5420277"/>
              <a:ext cx="3126447" cy="800895"/>
            </a:xfrm>
            <a:prstGeom prst="rect">
              <a:avLst/>
            </a:prstGeom>
            <a:solidFill>
              <a:srgbClr val="D1D9DE"/>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95" name="Rectangle 77">
              <a:extLst>
                <a:ext uri="{FF2B5EF4-FFF2-40B4-BE49-F238E27FC236}">
                  <a16:creationId xmlns:a16="http://schemas.microsoft.com/office/drawing/2014/main" id="{5F7FFC20-4855-9D21-AA6F-F46D454F3CFB}"/>
                </a:ext>
              </a:extLst>
            </p:cNvPr>
            <p:cNvSpPr>
              <a:spLocks noChangeArrowheads="1"/>
            </p:cNvSpPr>
            <p:nvPr/>
          </p:nvSpPr>
          <p:spPr bwMode="auto">
            <a:xfrm>
              <a:off x="5571067" y="5713002"/>
              <a:ext cx="2941728"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What would happen if one dies? </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96" name="Group 95">
            <a:extLst>
              <a:ext uri="{FF2B5EF4-FFF2-40B4-BE49-F238E27FC236}">
                <a16:creationId xmlns:a16="http://schemas.microsoft.com/office/drawing/2014/main" id="{34CD1539-8968-CCA3-5CC2-6E2F8AB8F8C5}"/>
              </a:ext>
            </a:extLst>
          </p:cNvPr>
          <p:cNvGrpSpPr/>
          <p:nvPr/>
        </p:nvGrpSpPr>
        <p:grpSpPr>
          <a:xfrm>
            <a:off x="8631164" y="5574088"/>
            <a:ext cx="3077630" cy="844932"/>
            <a:chOff x="8530218" y="5603989"/>
            <a:chExt cx="3077630" cy="760570"/>
          </a:xfrm>
        </p:grpSpPr>
        <p:sp>
          <p:nvSpPr>
            <p:cNvPr id="97" name="Rectangle 28">
              <a:extLst>
                <a:ext uri="{FF2B5EF4-FFF2-40B4-BE49-F238E27FC236}">
                  <a16:creationId xmlns:a16="http://schemas.microsoft.com/office/drawing/2014/main" id="{0D2F4856-D861-B810-8CD7-FC67D101526E}"/>
                </a:ext>
              </a:extLst>
            </p:cNvPr>
            <p:cNvSpPr>
              <a:spLocks noChangeArrowheads="1"/>
            </p:cNvSpPr>
            <p:nvPr/>
          </p:nvSpPr>
          <p:spPr bwMode="auto">
            <a:xfrm>
              <a:off x="8530218" y="5603989"/>
              <a:ext cx="3007461" cy="760570"/>
            </a:xfrm>
            <a:prstGeom prst="rect">
              <a:avLst/>
            </a:prstGeom>
            <a:solidFill>
              <a:srgbClr val="D1D9DE"/>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sp>
          <p:nvSpPr>
            <p:cNvPr id="98" name="Rectangle 80">
              <a:extLst>
                <a:ext uri="{FF2B5EF4-FFF2-40B4-BE49-F238E27FC236}">
                  <a16:creationId xmlns:a16="http://schemas.microsoft.com/office/drawing/2014/main" id="{C0E829F3-557F-1094-3102-50A536C02FFA}"/>
                </a:ext>
              </a:extLst>
            </p:cNvPr>
            <p:cNvSpPr>
              <a:spLocks noChangeArrowheads="1"/>
            </p:cNvSpPr>
            <p:nvPr/>
          </p:nvSpPr>
          <p:spPr bwMode="auto">
            <a:xfrm>
              <a:off x="8722157" y="5838600"/>
              <a:ext cx="2885691"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Gill Sans MT" panose="020B0502020104020203"/>
                  <a:ea typeface="+mn-ea"/>
                  <a:cs typeface="+mn-cs"/>
                </a:rPr>
                <a:t>What would happen if one dies? </a:t>
              </a:r>
              <a:endParaRPr kumimoji="0" lang="en-US" altLang="en-US" sz="1400" b="0" i="0" u="none" strike="noStrike" kern="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99" name="Rectangle 98">
            <a:extLst>
              <a:ext uri="{FF2B5EF4-FFF2-40B4-BE49-F238E27FC236}">
                <a16:creationId xmlns:a16="http://schemas.microsoft.com/office/drawing/2014/main" id="{E7230F22-649D-811C-A142-83E09A4EED9F}"/>
              </a:ext>
            </a:extLst>
          </p:cNvPr>
          <p:cNvSpPr/>
          <p:nvPr/>
        </p:nvSpPr>
        <p:spPr>
          <a:xfrm>
            <a:off x="5210267" y="3997357"/>
            <a:ext cx="143700" cy="311884"/>
          </a:xfrm>
          <a:prstGeom prst="rect">
            <a:avLst/>
          </a:prstGeom>
          <a:solidFill>
            <a:srgbClr val="D1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6" name="Rectangle 145">
            <a:extLst>
              <a:ext uri="{FF2B5EF4-FFF2-40B4-BE49-F238E27FC236}">
                <a16:creationId xmlns:a16="http://schemas.microsoft.com/office/drawing/2014/main" id="{906588C6-25A2-9D3E-6297-3BADE5E1B4A9}"/>
              </a:ext>
            </a:extLst>
          </p:cNvPr>
          <p:cNvSpPr/>
          <p:nvPr/>
        </p:nvSpPr>
        <p:spPr>
          <a:xfrm>
            <a:off x="8417295" y="3965138"/>
            <a:ext cx="143700" cy="311884"/>
          </a:xfrm>
          <a:prstGeom prst="rect">
            <a:avLst/>
          </a:prstGeom>
          <a:solidFill>
            <a:srgbClr val="D1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AB45A174-D838-A787-B11C-8FCBCADE64B2}"/>
              </a:ext>
            </a:extLst>
          </p:cNvPr>
          <p:cNvSpPr txBox="1"/>
          <p:nvPr/>
        </p:nvSpPr>
        <p:spPr>
          <a:xfrm>
            <a:off x="4116833" y="766516"/>
            <a:ext cx="1171208" cy="646331"/>
          </a:xfrm>
          <a:prstGeom prst="rect">
            <a:avLst/>
          </a:prstGeom>
          <a:noFill/>
        </p:spPr>
        <p:txBody>
          <a:bodyPr wrap="square" rtlCol="0">
            <a:spAutoFit/>
          </a:bodyPr>
          <a:lstStyle/>
          <a:p>
            <a:r>
              <a:rPr lang="en-GB" b="1" dirty="0">
                <a:solidFill>
                  <a:schemeClr val="bg1"/>
                </a:solidFill>
              </a:rPr>
              <a:t>Civil partners</a:t>
            </a:r>
          </a:p>
        </p:txBody>
      </p:sp>
      <p:sp>
        <p:nvSpPr>
          <p:cNvPr id="3" name="TextBox 2">
            <a:extLst>
              <a:ext uri="{FF2B5EF4-FFF2-40B4-BE49-F238E27FC236}">
                <a16:creationId xmlns:a16="http://schemas.microsoft.com/office/drawing/2014/main" id="{0EBA0CA5-EF80-A09B-CCE6-C18A014BC94F}"/>
              </a:ext>
            </a:extLst>
          </p:cNvPr>
          <p:cNvSpPr txBox="1"/>
          <p:nvPr/>
        </p:nvSpPr>
        <p:spPr>
          <a:xfrm>
            <a:off x="7185105" y="692065"/>
            <a:ext cx="1182029" cy="923330"/>
          </a:xfrm>
          <a:prstGeom prst="rect">
            <a:avLst/>
          </a:prstGeom>
          <a:noFill/>
        </p:spPr>
        <p:txBody>
          <a:bodyPr wrap="square" rtlCol="0">
            <a:spAutoFit/>
          </a:bodyPr>
          <a:lstStyle/>
          <a:p>
            <a:r>
              <a:rPr lang="en-US" sz="1800" b="1" dirty="0">
                <a:solidFill>
                  <a:schemeClr val="bg1"/>
                </a:solidFill>
                <a:effectLst/>
                <a:latin typeface="+mn-lt"/>
                <a:ea typeface="Times New Roman" panose="02020603050405020304" pitchFamily="18" charset="0"/>
                <a:cs typeface="Times New Roman" panose="02020603050405020304" pitchFamily="18" charset="0"/>
              </a:rPr>
              <a:t>Religious and civil wedding</a:t>
            </a:r>
            <a:endParaRPr lang="en-GB" b="1" dirty="0">
              <a:solidFill>
                <a:schemeClr val="bg1"/>
              </a:solidFill>
            </a:endParaRPr>
          </a:p>
        </p:txBody>
      </p:sp>
      <p:sp>
        <p:nvSpPr>
          <p:cNvPr id="4" name="TextBox 3">
            <a:extLst>
              <a:ext uri="{FF2B5EF4-FFF2-40B4-BE49-F238E27FC236}">
                <a16:creationId xmlns:a16="http://schemas.microsoft.com/office/drawing/2014/main" id="{3D828883-06D8-B963-520B-46D06E8D4072}"/>
              </a:ext>
            </a:extLst>
          </p:cNvPr>
          <p:cNvSpPr txBox="1"/>
          <p:nvPr/>
        </p:nvSpPr>
        <p:spPr>
          <a:xfrm>
            <a:off x="10086763" y="947493"/>
            <a:ext cx="1592033" cy="369332"/>
          </a:xfrm>
          <a:prstGeom prst="rect">
            <a:avLst/>
          </a:prstGeom>
          <a:noFill/>
        </p:spPr>
        <p:txBody>
          <a:bodyPr wrap="square" rtlCol="0">
            <a:spAutoFit/>
          </a:bodyPr>
          <a:lstStyle/>
          <a:p>
            <a:r>
              <a:rPr lang="en-GB" b="1" dirty="0">
                <a:solidFill>
                  <a:schemeClr val="bg1"/>
                </a:solidFill>
              </a:rPr>
              <a:t>Cohabitants</a:t>
            </a:r>
          </a:p>
        </p:txBody>
      </p:sp>
    </p:spTree>
    <p:extLst>
      <p:ext uri="{BB962C8B-B14F-4D97-AF65-F5344CB8AC3E}">
        <p14:creationId xmlns:p14="http://schemas.microsoft.com/office/powerpoint/2010/main" val="41761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4"/>
                                        </p:tgtEl>
                                      </p:cBhvr>
                                    </p:animEffect>
                                    <p:set>
                                      <p:cBhvr>
                                        <p:cTn id="7" dur="1" fill="hold">
                                          <p:stCondLst>
                                            <p:cond delay="499"/>
                                          </p:stCondLst>
                                        </p:cTn>
                                        <p:tgtEl>
                                          <p:spTgt spid="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7"/>
                                        </p:tgtEl>
                                      </p:cBhvr>
                                    </p:animEffect>
                                    <p:set>
                                      <p:cBhvr>
                                        <p:cTn id="12" dur="1" fill="hold">
                                          <p:stCondLst>
                                            <p:cond delay="499"/>
                                          </p:stCondLst>
                                        </p:cTn>
                                        <p:tgtEl>
                                          <p:spTgt spid="5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0"/>
                                        </p:tgtEl>
                                      </p:cBhvr>
                                    </p:animEffect>
                                    <p:set>
                                      <p:cBhvr>
                                        <p:cTn id="17" dur="1" fill="hold">
                                          <p:stCondLst>
                                            <p:cond delay="499"/>
                                          </p:stCondLst>
                                        </p:cTn>
                                        <p:tgtEl>
                                          <p:spTgt spid="6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3"/>
                                        </p:tgtEl>
                                      </p:cBhvr>
                                    </p:animEffect>
                                    <p:set>
                                      <p:cBhvr>
                                        <p:cTn id="22" dur="1" fill="hold">
                                          <p:stCondLst>
                                            <p:cond delay="499"/>
                                          </p:stCondLst>
                                        </p:cTn>
                                        <p:tgtEl>
                                          <p:spTgt spid="6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6"/>
                                        </p:tgtEl>
                                      </p:cBhvr>
                                    </p:animEffect>
                                    <p:set>
                                      <p:cBhvr>
                                        <p:cTn id="27" dur="1" fill="hold">
                                          <p:stCondLst>
                                            <p:cond delay="499"/>
                                          </p:stCondLst>
                                        </p:cTn>
                                        <p:tgtEl>
                                          <p:spTgt spid="6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9"/>
                                        </p:tgtEl>
                                      </p:cBhvr>
                                    </p:animEffect>
                                    <p:set>
                                      <p:cBhvr>
                                        <p:cTn id="32" dur="1" fill="hold">
                                          <p:stCondLst>
                                            <p:cond delay="499"/>
                                          </p:stCondLst>
                                        </p:cTn>
                                        <p:tgtEl>
                                          <p:spTgt spid="6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72"/>
                                        </p:tgtEl>
                                      </p:cBhvr>
                                    </p:animEffect>
                                    <p:set>
                                      <p:cBhvr>
                                        <p:cTn id="37" dur="1" fill="hold">
                                          <p:stCondLst>
                                            <p:cond delay="499"/>
                                          </p:stCondLst>
                                        </p:cTn>
                                        <p:tgtEl>
                                          <p:spTgt spid="7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75"/>
                                        </p:tgtEl>
                                      </p:cBhvr>
                                    </p:animEffect>
                                    <p:set>
                                      <p:cBhvr>
                                        <p:cTn id="42" dur="1" fill="hold">
                                          <p:stCondLst>
                                            <p:cond delay="499"/>
                                          </p:stCondLst>
                                        </p:cTn>
                                        <p:tgtEl>
                                          <p:spTgt spid="7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8"/>
                                        </p:tgtEl>
                                      </p:cBhvr>
                                    </p:animEffect>
                                    <p:set>
                                      <p:cBhvr>
                                        <p:cTn id="47" dur="1" fill="hold">
                                          <p:stCondLst>
                                            <p:cond delay="499"/>
                                          </p:stCondLst>
                                        </p:cTn>
                                        <p:tgtEl>
                                          <p:spTgt spid="7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81"/>
                                        </p:tgtEl>
                                      </p:cBhvr>
                                    </p:animEffect>
                                    <p:set>
                                      <p:cBhvr>
                                        <p:cTn id="52" dur="1" fill="hold">
                                          <p:stCondLst>
                                            <p:cond delay="499"/>
                                          </p:stCondLst>
                                        </p:cTn>
                                        <p:tgtEl>
                                          <p:spTgt spid="8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84"/>
                                        </p:tgtEl>
                                      </p:cBhvr>
                                    </p:animEffect>
                                    <p:set>
                                      <p:cBhvr>
                                        <p:cTn id="57" dur="1" fill="hold">
                                          <p:stCondLst>
                                            <p:cond delay="499"/>
                                          </p:stCondLst>
                                        </p:cTn>
                                        <p:tgtEl>
                                          <p:spTgt spid="8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87"/>
                                        </p:tgtEl>
                                      </p:cBhvr>
                                    </p:animEffect>
                                    <p:set>
                                      <p:cBhvr>
                                        <p:cTn id="62" dur="1" fill="hold">
                                          <p:stCondLst>
                                            <p:cond delay="499"/>
                                          </p:stCondLst>
                                        </p:cTn>
                                        <p:tgtEl>
                                          <p:spTgt spid="8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90"/>
                                        </p:tgtEl>
                                      </p:cBhvr>
                                    </p:animEffect>
                                    <p:set>
                                      <p:cBhvr>
                                        <p:cTn id="67" dur="1" fill="hold">
                                          <p:stCondLst>
                                            <p:cond delay="499"/>
                                          </p:stCondLst>
                                        </p:cTn>
                                        <p:tgtEl>
                                          <p:spTgt spid="9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93"/>
                                        </p:tgtEl>
                                      </p:cBhvr>
                                    </p:animEffect>
                                    <p:set>
                                      <p:cBhvr>
                                        <p:cTn id="72" dur="1" fill="hold">
                                          <p:stCondLst>
                                            <p:cond delay="499"/>
                                          </p:stCondLst>
                                        </p:cTn>
                                        <p:tgtEl>
                                          <p:spTgt spid="9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96"/>
                                        </p:tgtEl>
                                      </p:cBhvr>
                                    </p:animEffect>
                                    <p:set>
                                      <p:cBhvr>
                                        <p:cTn id="77" dur="1" fill="hold">
                                          <p:stCondLst>
                                            <p:cond delay="499"/>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25466010"/>
              </p:ext>
            </p:extLst>
          </p:nvPr>
        </p:nvGraphicFramePr>
        <p:xfrm>
          <a:off x="434694" y="615494"/>
          <a:ext cx="11313612" cy="6148320"/>
        </p:xfrm>
        <a:graphic>
          <a:graphicData uri="http://schemas.openxmlformats.org/drawingml/2006/table">
            <a:tbl>
              <a:tblPr firstRow="1" bandRow="1">
                <a:tableStyleId>{5C22544A-7EE6-4342-B048-85BDC9FD1C3A}</a:tableStyleId>
              </a:tblPr>
              <a:tblGrid>
                <a:gridCol w="1752921">
                  <a:extLst>
                    <a:ext uri="{9D8B030D-6E8A-4147-A177-3AD203B41FA5}">
                      <a16:colId xmlns:a16="http://schemas.microsoft.com/office/drawing/2014/main" val="20000"/>
                    </a:ext>
                  </a:extLst>
                </a:gridCol>
                <a:gridCol w="3186897">
                  <a:extLst>
                    <a:ext uri="{9D8B030D-6E8A-4147-A177-3AD203B41FA5}">
                      <a16:colId xmlns:a16="http://schemas.microsoft.com/office/drawing/2014/main" val="20001"/>
                    </a:ext>
                  </a:extLst>
                </a:gridCol>
                <a:gridCol w="3186897">
                  <a:extLst>
                    <a:ext uri="{9D8B030D-6E8A-4147-A177-3AD203B41FA5}">
                      <a16:colId xmlns:a16="http://schemas.microsoft.com/office/drawing/2014/main" val="20002"/>
                    </a:ext>
                  </a:extLst>
                </a:gridCol>
                <a:gridCol w="3186897">
                  <a:extLst>
                    <a:ext uri="{9D8B030D-6E8A-4147-A177-3AD203B41FA5}">
                      <a16:colId xmlns:a16="http://schemas.microsoft.com/office/drawing/2014/main" val="20003"/>
                    </a:ext>
                  </a:extLst>
                </a:gridCol>
              </a:tblGrid>
              <a:tr h="101630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1016304">
                <a:tc>
                  <a:txBody>
                    <a:bodyPr/>
                    <a:lstStyle/>
                    <a:p>
                      <a:pPr algn="ctr"/>
                      <a:r>
                        <a:rPr lang="en-GB" sz="1600" dirty="0"/>
                        <a:t>Rent</a:t>
                      </a:r>
                      <a:r>
                        <a:rPr lang="en-GB" sz="1600" baseline="0" dirty="0"/>
                        <a:t> a house</a:t>
                      </a:r>
                      <a:endParaRPr lang="en-GB" sz="1600" dirty="0"/>
                    </a:p>
                  </a:txBody>
                  <a:tcPr anchor="ctr"/>
                </a:tc>
                <a:tc>
                  <a:txBody>
                    <a:bodyPr/>
                    <a:lstStyle/>
                    <a:p>
                      <a:pPr algn="ctr">
                        <a:lnSpc>
                          <a:spcPct val="115000"/>
                        </a:lnSpc>
                        <a:spcAft>
                          <a:spcPts val="1000"/>
                        </a:spcAft>
                      </a:pPr>
                      <a:r>
                        <a:rPr lang="en-GB" sz="1600" dirty="0">
                          <a:solidFill>
                            <a:schemeClr val="tx1"/>
                          </a:solidFill>
                          <a:effectLst/>
                          <a:latin typeface="+mn-lt"/>
                          <a:ea typeface="Times New Roman" panose="02020603050405020304" pitchFamily="18" charset="0"/>
                          <a:cs typeface="Times New Roman" panose="02020603050405020304" pitchFamily="18" charset="0"/>
                        </a:rPr>
                        <a:t>Rent a house</a:t>
                      </a:r>
                    </a:p>
                  </a:txBody>
                  <a:tcPr marL="0" marR="0" marT="0" marB="0" anchor="ctr"/>
                </a:tc>
                <a:tc>
                  <a:txBody>
                    <a:bodyPr/>
                    <a:lstStyle/>
                    <a:p>
                      <a:pPr algn="ctr">
                        <a:lnSpc>
                          <a:spcPct val="115000"/>
                        </a:lnSpc>
                        <a:spcAft>
                          <a:spcPts val="1000"/>
                        </a:spcAft>
                      </a:pPr>
                      <a:r>
                        <a:rPr lang="en-GB" sz="1600" dirty="0">
                          <a:solidFill>
                            <a:schemeClr val="tx1"/>
                          </a:solidFill>
                          <a:effectLst/>
                          <a:latin typeface="+mn-lt"/>
                          <a:ea typeface="Times New Roman" panose="02020603050405020304" pitchFamily="18" charset="0"/>
                          <a:cs typeface="Times New Roman" panose="02020603050405020304" pitchFamily="18" charset="0"/>
                        </a:rPr>
                        <a:t>Rent a house</a:t>
                      </a:r>
                      <a:r>
                        <a:rPr lang="en-US" sz="1600" b="1" dirty="0">
                          <a:solidFill>
                            <a:schemeClr val="tx1"/>
                          </a:solidFill>
                          <a:effectLst/>
                          <a:latin typeface="+mn-lt"/>
                          <a:ea typeface="Times New Roman" panose="02020603050405020304" pitchFamily="18" charset="0"/>
                          <a:cs typeface="Times New Roman" panose="02020603050405020304" pitchFamily="18" charset="0"/>
                        </a:rPr>
                        <a:t> </a:t>
                      </a: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GB" sz="1600" dirty="0">
                          <a:solidFill>
                            <a:schemeClr val="tx1"/>
                          </a:solidFill>
                          <a:effectLst/>
                          <a:latin typeface="+mn-lt"/>
                          <a:ea typeface="Times New Roman" panose="02020603050405020304" pitchFamily="18" charset="0"/>
                          <a:cs typeface="Times New Roman" panose="02020603050405020304" pitchFamily="18" charset="0"/>
                        </a:rPr>
                        <a:t>Rent a house</a:t>
                      </a:r>
                      <a:r>
                        <a:rPr lang="en-US" sz="1600" b="1" dirty="0">
                          <a:solidFill>
                            <a:schemeClr val="tx1"/>
                          </a:solidFill>
                          <a:effectLst/>
                          <a:latin typeface="+mn-lt"/>
                          <a:ea typeface="Times New Roman" panose="02020603050405020304" pitchFamily="18" charset="0"/>
                          <a:cs typeface="Times New Roman" panose="02020603050405020304" pitchFamily="18" charset="0"/>
                        </a:rPr>
                        <a:t> </a:t>
                      </a: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1016304">
                <a:tc>
                  <a:txBody>
                    <a:bodyPr/>
                    <a:lstStyle/>
                    <a:p>
                      <a:pPr algn="ctr"/>
                      <a:r>
                        <a:rPr lang="en-GB" sz="1600" dirty="0"/>
                        <a:t>Have a child together (own or by adoption or surrogacy)</a:t>
                      </a:r>
                    </a:p>
                  </a:txBody>
                  <a:tcPr anchor="ctr"/>
                </a:tc>
                <a:tc>
                  <a:txBody>
                    <a:bodyPr/>
                    <a:lstStyle/>
                    <a:p>
                      <a:pPr algn="ctr">
                        <a:lnSpc>
                          <a:spcPct val="115000"/>
                        </a:lnSpc>
                        <a:spcAft>
                          <a:spcPts val="1000"/>
                        </a:spcAft>
                      </a:pPr>
                      <a:r>
                        <a:rPr lang="en-GB" sz="1600" dirty="0">
                          <a:solidFill>
                            <a:schemeClr val="tx1"/>
                          </a:solidFill>
                          <a:effectLst/>
                          <a:latin typeface="+mn-lt"/>
                          <a:ea typeface="Times New Roman" panose="02020603050405020304" pitchFamily="18" charset="0"/>
                          <a:cs typeface="Times New Roman" panose="02020603050405020304" pitchFamily="18" charset="0"/>
                        </a:rPr>
                        <a:t>Have a child</a:t>
                      </a:r>
                    </a:p>
                  </a:txBody>
                  <a:tcPr marL="0" marR="0" marT="0" marB="0" anchor="ctr"/>
                </a:tc>
                <a:tc>
                  <a:txBody>
                    <a:bodyPr/>
                    <a:lstStyle/>
                    <a:p>
                      <a:pPr algn="ctr">
                        <a:lnSpc>
                          <a:spcPct val="115000"/>
                        </a:lnSpc>
                        <a:spcAft>
                          <a:spcPts val="1000"/>
                        </a:spcAft>
                      </a:pPr>
                      <a:r>
                        <a:rPr lang="en-GB" sz="1600" dirty="0">
                          <a:solidFill>
                            <a:schemeClr val="tx1"/>
                          </a:solidFill>
                          <a:effectLst/>
                          <a:latin typeface="+mn-lt"/>
                          <a:ea typeface="Times New Roman" panose="02020603050405020304" pitchFamily="18" charset="0"/>
                          <a:cs typeface="Times New Roman" panose="02020603050405020304" pitchFamily="18" charset="0"/>
                        </a:rPr>
                        <a:t>Have a child</a:t>
                      </a:r>
                    </a:p>
                  </a:txBody>
                  <a:tcPr marL="0" marR="0" marT="0" marB="0" anchor="ctr"/>
                </a:tc>
                <a:tc>
                  <a:txBody>
                    <a:bodyPr/>
                    <a:lstStyle/>
                    <a:p>
                      <a:pPr algn="ctr">
                        <a:lnSpc>
                          <a:spcPct val="115000"/>
                        </a:lnSpc>
                        <a:spcAft>
                          <a:spcPts val="1000"/>
                        </a:spcAft>
                      </a:pPr>
                      <a:r>
                        <a:rPr lang="en-GB" sz="1600" dirty="0">
                          <a:solidFill>
                            <a:schemeClr val="tx1"/>
                          </a:solidFill>
                          <a:effectLst/>
                          <a:latin typeface="+mn-lt"/>
                          <a:ea typeface="Times New Roman" panose="02020603050405020304" pitchFamily="18" charset="0"/>
                          <a:cs typeface="Times New Roman" panose="02020603050405020304" pitchFamily="18" charset="0"/>
                        </a:rPr>
                        <a:t>Have a child</a:t>
                      </a:r>
                    </a:p>
                  </a:txBody>
                  <a:tcPr marL="0" marR="0" marT="0" marB="0" anchor="ctr"/>
                </a:tc>
                <a:extLst>
                  <a:ext uri="{0D108BD9-81ED-4DB2-BD59-A6C34878D82A}">
                    <a16:rowId xmlns:a16="http://schemas.microsoft.com/office/drawing/2014/main" val="10002"/>
                  </a:ext>
                </a:extLst>
              </a:tr>
              <a:tr h="1016304">
                <a:tc>
                  <a:txBody>
                    <a:bodyPr/>
                    <a:lstStyle/>
                    <a:p>
                      <a:pPr algn="ctr"/>
                      <a:r>
                        <a:rPr lang="en-GB" sz="1600" dirty="0"/>
                        <a:t>Buy a house</a:t>
                      </a:r>
                    </a:p>
                  </a:txBody>
                  <a:tcPr anchor="ctr"/>
                </a:tc>
                <a:tc>
                  <a:txBody>
                    <a:bodyPr/>
                    <a:lstStyle/>
                    <a:p>
                      <a:pPr algn="ctr">
                        <a:lnSpc>
                          <a:spcPct val="115000"/>
                        </a:lnSpc>
                        <a:spcAft>
                          <a:spcPts val="1000"/>
                        </a:spcAft>
                      </a:pPr>
                      <a:r>
                        <a:rPr lang="en-GB" sz="1600" dirty="0">
                          <a:solidFill>
                            <a:schemeClr val="tx1"/>
                          </a:solidFill>
                          <a:effectLst/>
                          <a:latin typeface="+mn-lt"/>
                          <a:ea typeface="Times New Roman" panose="02020603050405020304" pitchFamily="18" charset="0"/>
                          <a:cs typeface="Times New Roman" panose="02020603050405020304" pitchFamily="18" charset="0"/>
                        </a:rPr>
                        <a:t>Buy a house</a:t>
                      </a:r>
                    </a:p>
                  </a:txBody>
                  <a:tcPr marL="0" marR="0" marT="0" marB="0" anchor="ctr"/>
                </a:tc>
                <a:tc>
                  <a:txBody>
                    <a:bodyPr/>
                    <a:lstStyle/>
                    <a:p>
                      <a:pPr algn="ctr">
                        <a:lnSpc>
                          <a:spcPct val="115000"/>
                        </a:lnSpc>
                        <a:spcAft>
                          <a:spcPts val="1000"/>
                        </a:spcAft>
                      </a:pPr>
                      <a:r>
                        <a:rPr lang="en-GB" sz="1600" dirty="0">
                          <a:solidFill>
                            <a:schemeClr val="tx1"/>
                          </a:solidFill>
                          <a:effectLst/>
                          <a:latin typeface="+mn-lt"/>
                          <a:ea typeface="Times New Roman" panose="02020603050405020304" pitchFamily="18" charset="0"/>
                          <a:cs typeface="Times New Roman" panose="02020603050405020304" pitchFamily="18" charset="0"/>
                        </a:rPr>
                        <a:t>Buy a house</a:t>
                      </a:r>
                    </a:p>
                  </a:txBody>
                  <a:tcPr marL="0" marR="0" marT="0" marB="0" anchor="ctr"/>
                </a:tc>
                <a:tc>
                  <a:txBody>
                    <a:bodyPr/>
                    <a:lstStyle/>
                    <a:p>
                      <a:pPr algn="ctr">
                        <a:lnSpc>
                          <a:spcPct val="115000"/>
                        </a:lnSpc>
                        <a:spcAft>
                          <a:spcPts val="1000"/>
                        </a:spcAft>
                      </a:pPr>
                      <a:r>
                        <a:rPr lang="en-GB" sz="1600" dirty="0">
                          <a:solidFill>
                            <a:schemeClr val="tx1"/>
                          </a:solidFill>
                          <a:effectLst/>
                          <a:latin typeface="+mn-lt"/>
                          <a:ea typeface="Times New Roman" panose="02020603050405020304" pitchFamily="18" charset="0"/>
                          <a:cs typeface="Times New Roman" panose="02020603050405020304" pitchFamily="18" charset="0"/>
                        </a:rPr>
                        <a:t>Buy a house</a:t>
                      </a:r>
                      <a:r>
                        <a:rPr lang="en-US" sz="1600" b="1" dirty="0">
                          <a:solidFill>
                            <a:schemeClr val="tx1"/>
                          </a:solidFill>
                          <a:effectLst/>
                          <a:latin typeface="+mn-lt"/>
                          <a:ea typeface="Times New Roman" panose="02020603050405020304" pitchFamily="18" charset="0"/>
                          <a:cs typeface="Times New Roman" panose="02020603050405020304" pitchFamily="18" charset="0"/>
                        </a:rPr>
                        <a:t> </a:t>
                      </a: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016304">
                <a:tc>
                  <a:txBody>
                    <a:bodyPr/>
                    <a:lstStyle/>
                    <a:p>
                      <a:pPr algn="ctr"/>
                      <a:r>
                        <a:rPr lang="en-GB" sz="1600" dirty="0"/>
                        <a:t>Couple separates</a:t>
                      </a:r>
                    </a:p>
                  </a:txBody>
                  <a:tcPr anchor="ctr"/>
                </a:tc>
                <a:tc>
                  <a:txBody>
                    <a:bodyPr/>
                    <a:lstStyle/>
                    <a:p>
                      <a:pPr algn="ctr">
                        <a:lnSpc>
                          <a:spcPct val="115000"/>
                        </a:lnSpc>
                        <a:spcAft>
                          <a:spcPts val="100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Couple separates</a:t>
                      </a: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Couple separates</a:t>
                      </a: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Couple separates</a:t>
                      </a: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1016304">
                <a:tc>
                  <a:txBody>
                    <a:bodyPr/>
                    <a:lstStyle/>
                    <a:p>
                      <a:pPr algn="ctr"/>
                      <a:r>
                        <a:rPr lang="en-GB" sz="1600" dirty="0"/>
                        <a:t>What happens if one of them dies without a will?</a:t>
                      </a:r>
                    </a:p>
                  </a:txBody>
                  <a:tcPr anchor="ctr"/>
                </a:tc>
                <a:tc>
                  <a:txBody>
                    <a:bodyPr/>
                    <a:lstStyle/>
                    <a:p>
                      <a:pPr algn="ctr">
                        <a:lnSpc>
                          <a:spcPct val="115000"/>
                        </a:lnSpc>
                        <a:spcAft>
                          <a:spcPts val="100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What would happen if one dies without a will?</a:t>
                      </a: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What would happen if one dies without a will?</a:t>
                      </a: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What would happen if one dies without a will?</a:t>
                      </a: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bl>
          </a:graphicData>
        </a:graphic>
      </p:graphicFrame>
      <p:pic>
        <p:nvPicPr>
          <p:cNvPr id="9" name="Picture 8" descr="A picture containing text, toy&#10;&#10;Description automatically generated"/>
          <p:cNvPicPr/>
          <p:nvPr/>
        </p:nvPicPr>
        <p:blipFill rotWithShape="1">
          <a:blip r:embed="rId3"/>
          <a:srcRect l="-262" t="918" r="262" b="7154"/>
          <a:stretch/>
        </p:blipFill>
        <p:spPr>
          <a:xfrm>
            <a:off x="3363290" y="701920"/>
            <a:ext cx="742950" cy="870585"/>
          </a:xfrm>
          <a:prstGeom prst="rect">
            <a:avLst/>
          </a:prstGeom>
          <a:solidFill>
            <a:srgbClr val="F5F6F0"/>
          </a:solidFill>
          <a:ln w="3175">
            <a:noFill/>
          </a:ln>
        </p:spPr>
      </p:pic>
      <p:pic>
        <p:nvPicPr>
          <p:cNvPr id="10" name="Picture 9" descr="A picture containing text&#10;&#10;Description automatically generated"/>
          <p:cNvPicPr/>
          <p:nvPr/>
        </p:nvPicPr>
        <p:blipFill>
          <a:blip r:embed="rId4" cstate="print">
            <a:extLst>
              <a:ext uri="{28A0092B-C50C-407E-A947-70E740481C1C}">
                <a14:useLocalDpi xmlns:a14="http://schemas.microsoft.com/office/drawing/2010/main" val="0"/>
              </a:ext>
            </a:extLst>
          </a:blip>
          <a:srcRect l="214" r="214"/>
          <a:stretch>
            <a:fillRect/>
          </a:stretch>
        </p:blipFill>
        <p:spPr>
          <a:xfrm>
            <a:off x="6442155" y="701920"/>
            <a:ext cx="742950" cy="870585"/>
          </a:xfrm>
          <a:prstGeom prst="rect">
            <a:avLst/>
          </a:prstGeom>
          <a:solidFill>
            <a:srgbClr val="F5F6F0"/>
          </a:solidFill>
          <a:ln w="38100">
            <a:noFill/>
          </a:ln>
        </p:spPr>
      </p:pic>
      <p:pic>
        <p:nvPicPr>
          <p:cNvPr id="11" name="Picture 10" descr="A picture containing text, doll, vector graphics&#10;&#10;Description automatically generated"/>
          <p:cNvPicPr/>
          <p:nvPr/>
        </p:nvPicPr>
        <p:blipFill>
          <a:blip r:embed="rId5" cstate="print">
            <a:extLst>
              <a:ext uri="{28A0092B-C50C-407E-A947-70E740481C1C}">
                <a14:useLocalDpi xmlns:a14="http://schemas.microsoft.com/office/drawing/2010/main" val="0"/>
              </a:ext>
            </a:extLst>
          </a:blip>
          <a:srcRect l="214" r="214"/>
          <a:stretch>
            <a:fillRect/>
          </a:stretch>
        </p:blipFill>
        <p:spPr>
          <a:xfrm>
            <a:off x="9821963" y="701920"/>
            <a:ext cx="742950" cy="870585"/>
          </a:xfrm>
          <a:prstGeom prst="rect">
            <a:avLst/>
          </a:prstGeom>
          <a:solidFill>
            <a:srgbClr val="F5F6F0"/>
          </a:solidFill>
          <a:ln w="38100">
            <a:noFill/>
          </a:ln>
        </p:spPr>
      </p:pic>
      <p:sp>
        <p:nvSpPr>
          <p:cNvPr id="38" name="Line 33"/>
          <p:cNvSpPr>
            <a:spLocks noChangeShapeType="1"/>
          </p:cNvSpPr>
          <p:nvPr/>
        </p:nvSpPr>
        <p:spPr bwMode="auto">
          <a:xfrm>
            <a:off x="396875" y="2652713"/>
            <a:ext cx="1133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Line 34"/>
          <p:cNvSpPr>
            <a:spLocks noChangeShapeType="1"/>
          </p:cNvSpPr>
          <p:nvPr/>
        </p:nvSpPr>
        <p:spPr bwMode="auto">
          <a:xfrm>
            <a:off x="396875" y="3668713"/>
            <a:ext cx="1133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0" name="Line 35"/>
          <p:cNvSpPr>
            <a:spLocks noChangeShapeType="1"/>
          </p:cNvSpPr>
          <p:nvPr/>
        </p:nvSpPr>
        <p:spPr bwMode="auto">
          <a:xfrm>
            <a:off x="396875" y="4683125"/>
            <a:ext cx="1133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1" name="Line 36"/>
          <p:cNvSpPr>
            <a:spLocks noChangeShapeType="1"/>
          </p:cNvSpPr>
          <p:nvPr/>
        </p:nvSpPr>
        <p:spPr bwMode="auto">
          <a:xfrm>
            <a:off x="396875" y="5699125"/>
            <a:ext cx="1133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2" name="Line 37"/>
          <p:cNvSpPr>
            <a:spLocks noChangeShapeType="1"/>
          </p:cNvSpPr>
          <p:nvPr/>
        </p:nvSpPr>
        <p:spPr bwMode="auto">
          <a:xfrm>
            <a:off x="403225" y="615950"/>
            <a:ext cx="0" cy="61039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Line 39"/>
          <p:cNvSpPr>
            <a:spLocks noChangeShapeType="1"/>
          </p:cNvSpPr>
          <p:nvPr/>
        </p:nvSpPr>
        <p:spPr bwMode="auto">
          <a:xfrm>
            <a:off x="396875" y="622300"/>
            <a:ext cx="1133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Line 40"/>
          <p:cNvSpPr>
            <a:spLocks noChangeShapeType="1"/>
          </p:cNvSpPr>
          <p:nvPr/>
        </p:nvSpPr>
        <p:spPr bwMode="auto">
          <a:xfrm>
            <a:off x="396875" y="6713538"/>
            <a:ext cx="1133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405026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52157251"/>
              </p:ext>
            </p:extLst>
          </p:nvPr>
        </p:nvGraphicFramePr>
        <p:xfrm>
          <a:off x="434694" y="615494"/>
          <a:ext cx="11313612" cy="5606813"/>
        </p:xfrm>
        <a:graphic>
          <a:graphicData uri="http://schemas.openxmlformats.org/drawingml/2006/table">
            <a:tbl>
              <a:tblPr firstRow="1" bandRow="1">
                <a:tableStyleId>{5C22544A-7EE6-4342-B048-85BDC9FD1C3A}</a:tableStyleId>
              </a:tblPr>
              <a:tblGrid>
                <a:gridCol w="1752921">
                  <a:extLst>
                    <a:ext uri="{9D8B030D-6E8A-4147-A177-3AD203B41FA5}">
                      <a16:colId xmlns:a16="http://schemas.microsoft.com/office/drawing/2014/main" val="20000"/>
                    </a:ext>
                  </a:extLst>
                </a:gridCol>
                <a:gridCol w="3186897">
                  <a:extLst>
                    <a:ext uri="{9D8B030D-6E8A-4147-A177-3AD203B41FA5}">
                      <a16:colId xmlns:a16="http://schemas.microsoft.com/office/drawing/2014/main" val="20001"/>
                    </a:ext>
                  </a:extLst>
                </a:gridCol>
                <a:gridCol w="3186897">
                  <a:extLst>
                    <a:ext uri="{9D8B030D-6E8A-4147-A177-3AD203B41FA5}">
                      <a16:colId xmlns:a16="http://schemas.microsoft.com/office/drawing/2014/main" val="20002"/>
                    </a:ext>
                  </a:extLst>
                </a:gridCol>
                <a:gridCol w="3186897">
                  <a:extLst>
                    <a:ext uri="{9D8B030D-6E8A-4147-A177-3AD203B41FA5}">
                      <a16:colId xmlns:a16="http://schemas.microsoft.com/office/drawing/2014/main" val="20003"/>
                    </a:ext>
                  </a:extLst>
                </a:gridCol>
              </a:tblGrid>
              <a:tr h="101630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905662">
                <a:tc>
                  <a:txBody>
                    <a:bodyPr/>
                    <a:lstStyle/>
                    <a:p>
                      <a:pPr algn="ctr"/>
                      <a:r>
                        <a:rPr lang="en-GB" sz="1200" dirty="0"/>
                        <a:t>Rent</a:t>
                      </a:r>
                      <a:r>
                        <a:rPr lang="en-GB" sz="1200" baseline="0" dirty="0"/>
                        <a:t> a house</a:t>
                      </a:r>
                      <a:endParaRPr lang="en-GB" sz="1200" dirty="0"/>
                    </a:p>
                  </a:txBody>
                  <a:tcPr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The couple both have a right to occupy the home, regardless of in whose name the tenancy is held.</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The couple both have a right to occupy</a:t>
                      </a:r>
                      <a:r>
                        <a:rPr lang="en-US" sz="1200" baseline="0" dirty="0">
                          <a:effectLst/>
                          <a:latin typeface="+mn-lt"/>
                          <a:ea typeface="Times New Roman" panose="02020603050405020304" pitchFamily="18" charset="0"/>
                          <a:cs typeface="Times New Roman" panose="02020603050405020304" pitchFamily="18" charset="0"/>
                        </a:rPr>
                        <a:t> t</a:t>
                      </a:r>
                      <a:r>
                        <a:rPr lang="en-US" sz="1200" dirty="0">
                          <a:effectLst/>
                          <a:latin typeface="+mn-lt"/>
                          <a:ea typeface="Times New Roman" panose="02020603050405020304" pitchFamily="18" charset="0"/>
                          <a:cs typeface="Times New Roman" panose="02020603050405020304" pitchFamily="18" charset="0"/>
                        </a:rPr>
                        <a:t>he</a:t>
                      </a:r>
                      <a:r>
                        <a:rPr lang="en-US" sz="1200" baseline="0"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home, regardless of in whose name the tenancy is held.</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The couple both have a right to occupy</a:t>
                      </a:r>
                      <a:r>
                        <a:rPr lang="en-US" sz="1200" baseline="0"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the home if the tenancy is held in joint names. If the tenancy is in one person’s name the other can occupy only if that person agrees.</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10001"/>
                  </a:ext>
                </a:extLst>
              </a:tr>
              <a:tr h="855814">
                <a:tc>
                  <a:txBody>
                    <a:bodyPr/>
                    <a:lstStyle/>
                    <a:p>
                      <a:pPr algn="ctr"/>
                      <a:r>
                        <a:rPr lang="en-GB" sz="1200" dirty="0"/>
                        <a:t>Have a child together (own or by adoption or surrogacy)</a:t>
                      </a:r>
                    </a:p>
                  </a:txBody>
                  <a:tcPr anchor="ctr"/>
                </a:tc>
                <a:tc>
                  <a:txBody>
                    <a:bodyPr/>
                    <a:lstStyle/>
                    <a:p>
                      <a:pPr algn="ctr">
                        <a:lnSpc>
                          <a:spcPct val="107000"/>
                        </a:lnSpc>
                        <a:spcAft>
                          <a:spcPts val="0"/>
                        </a:spcAft>
                      </a:pPr>
                      <a:r>
                        <a:rPr lang="en-US" sz="1200" dirty="0">
                          <a:effectLst/>
                          <a:latin typeface="+mn-lt"/>
                        </a:rPr>
                        <a:t>Parents share rights and </a:t>
                      </a:r>
                      <a:endParaRPr lang="en-GB" sz="1200" dirty="0">
                        <a:effectLst/>
                        <a:latin typeface="+mn-lt"/>
                      </a:endParaRPr>
                    </a:p>
                    <a:p>
                      <a:pPr algn="ctr">
                        <a:lnSpc>
                          <a:spcPct val="107000"/>
                        </a:lnSpc>
                        <a:spcAft>
                          <a:spcPts val="0"/>
                        </a:spcAft>
                      </a:pPr>
                      <a:r>
                        <a:rPr lang="en-US" sz="1200" dirty="0">
                          <a:effectLst/>
                          <a:latin typeface="+mn-lt"/>
                        </a:rPr>
                        <a:t>responsibilities for the child equally.</a:t>
                      </a:r>
                      <a:endParaRPr lang="en-GB" sz="1200" dirty="0">
                        <a:effectLst/>
                        <a:latin typeface="+mn-lt"/>
                      </a:endParaRPr>
                    </a:p>
                  </a:txBody>
                  <a:tcPr marL="36000" marR="36000" marT="36000" marB="36000" anchor="ctr"/>
                </a:tc>
                <a:tc>
                  <a:txBody>
                    <a:bodyPr/>
                    <a:lstStyle/>
                    <a:p>
                      <a:pPr algn="ctr">
                        <a:lnSpc>
                          <a:spcPct val="107000"/>
                        </a:lnSpc>
                        <a:spcAft>
                          <a:spcPts val="0"/>
                        </a:spcAft>
                      </a:pPr>
                      <a:r>
                        <a:rPr lang="en-US" sz="1200" dirty="0">
                          <a:effectLst/>
                          <a:latin typeface="+mn-lt"/>
                        </a:rPr>
                        <a:t>Parents share rights and </a:t>
                      </a:r>
                      <a:endParaRPr lang="en-GB" sz="1200" dirty="0">
                        <a:effectLst/>
                        <a:latin typeface="+mn-lt"/>
                      </a:endParaRPr>
                    </a:p>
                    <a:p>
                      <a:pPr algn="ctr">
                        <a:lnSpc>
                          <a:spcPct val="107000"/>
                        </a:lnSpc>
                        <a:spcAft>
                          <a:spcPts val="0"/>
                        </a:spcAft>
                      </a:pPr>
                      <a:r>
                        <a:rPr lang="en-US" sz="1200" dirty="0">
                          <a:effectLst/>
                          <a:latin typeface="+mn-lt"/>
                        </a:rPr>
                        <a:t>responsibilities for the child equally.</a:t>
                      </a:r>
                      <a:endParaRPr lang="en-GB" sz="1200" dirty="0">
                        <a:effectLst/>
                        <a:latin typeface="+mn-lt"/>
                      </a:endParaRPr>
                    </a:p>
                  </a:txBody>
                  <a:tcPr marL="36000" marR="36000" marT="36000" marB="36000" anchor="ctr"/>
                </a:tc>
                <a:tc>
                  <a:txBody>
                    <a:bodyPr/>
                    <a:lstStyle/>
                    <a:p>
                      <a:pPr algn="ctr">
                        <a:lnSpc>
                          <a:spcPct val="107000"/>
                        </a:lnSpc>
                        <a:spcAft>
                          <a:spcPts val="0"/>
                        </a:spcAft>
                      </a:pPr>
                      <a:r>
                        <a:rPr lang="en-GB" sz="1200" dirty="0">
                          <a:effectLst/>
                          <a:latin typeface="+mn-lt"/>
                        </a:rPr>
                        <a:t>Fathers in mixed-sex relationships share rights and responsibilities for the child equally with the mother if the father is registered on the birth certificate.</a:t>
                      </a:r>
                    </a:p>
                  </a:txBody>
                  <a:tcPr marL="36000" marR="36000" marT="36000" marB="36000" anchor="ctr"/>
                </a:tc>
                <a:extLst>
                  <a:ext uri="{0D108BD9-81ED-4DB2-BD59-A6C34878D82A}">
                    <a16:rowId xmlns:a16="http://schemas.microsoft.com/office/drawing/2014/main" val="10002"/>
                  </a:ext>
                </a:extLst>
              </a:tr>
              <a:tr h="914400">
                <a:tc>
                  <a:txBody>
                    <a:bodyPr/>
                    <a:lstStyle/>
                    <a:p>
                      <a:pPr algn="ctr"/>
                      <a:r>
                        <a:rPr lang="en-GB" sz="1200" dirty="0"/>
                        <a:t>Buy a house</a:t>
                      </a:r>
                    </a:p>
                  </a:txBody>
                  <a:tcPr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200" dirty="0">
                        <a:effectLst/>
                        <a:latin typeface="+mn-lt"/>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The couple both have a right to occupy and a share, regardless of in whose name the property is held.</a:t>
                      </a:r>
                      <a:endParaRPr lang="en-GB" sz="1200" dirty="0">
                        <a:effectLst/>
                        <a:latin typeface="+mn-lt"/>
                        <a:ea typeface="Times New Roman" panose="02020603050405020304" pitchFamily="18" charset="0"/>
                        <a:cs typeface="Times New Roman" panose="02020603050405020304" pitchFamily="18" charset="0"/>
                      </a:endParaRPr>
                    </a:p>
                    <a:p>
                      <a:pPr algn="ctr">
                        <a:lnSpc>
                          <a:spcPct val="115000"/>
                        </a:lnSpc>
                        <a:spcAft>
                          <a:spcPts val="1000"/>
                        </a:spcAft>
                      </a:pPr>
                      <a:r>
                        <a:rPr lang="en-US" sz="1200" dirty="0">
                          <a:solidFill>
                            <a:srgbClr val="FFFFFF"/>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200" dirty="0">
                        <a:effectLst/>
                        <a:latin typeface="+mn-lt"/>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The couple both have a right to occupy and a share, regardless of in whose name the property is held.</a:t>
                      </a:r>
                      <a:r>
                        <a:rPr lang="en-US" sz="1200" dirty="0">
                          <a:effectLst/>
                          <a:latin typeface="+mn-lt"/>
                        </a:rPr>
                        <a:t>.</a:t>
                      </a:r>
                      <a:endParaRPr lang="en-GB" sz="1200" dirty="0">
                        <a:effectLst/>
                        <a:latin typeface="+mn-lt"/>
                      </a:endParaRPr>
                    </a:p>
                    <a:p>
                      <a:pPr algn="ctr">
                        <a:lnSpc>
                          <a:spcPct val="115000"/>
                        </a:lnSpc>
                        <a:spcAft>
                          <a:spcPts val="1000"/>
                        </a:spcAft>
                      </a:pPr>
                      <a:r>
                        <a:rPr lang="en-US" sz="1200" b="1" dirty="0">
                          <a:solidFill>
                            <a:srgbClr val="FFFFFF"/>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Rights to occupy and to a share depend on in whose name the property is held, and the financial contributions made.</a:t>
                      </a:r>
                      <a:r>
                        <a:rPr lang="en-US" sz="1200" b="1" dirty="0">
                          <a:solidFill>
                            <a:srgbClr val="FFFFFF"/>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10003"/>
                  </a:ext>
                </a:extLst>
              </a:tr>
              <a:tr h="933005">
                <a:tc>
                  <a:txBody>
                    <a:bodyPr/>
                    <a:lstStyle/>
                    <a:p>
                      <a:pPr algn="ctr"/>
                      <a:r>
                        <a:rPr lang="en-GB" sz="1200" dirty="0"/>
                        <a:t>Couple separates</a:t>
                      </a:r>
                    </a:p>
                  </a:txBody>
                  <a:tcPr anchor="ctr"/>
                </a:tc>
                <a:tc>
                  <a:txBody>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lang="en-US" sz="1200" dirty="0">
                        <a:effectLst/>
                        <a:latin typeface="+mn-lt"/>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lang="en-US" sz="1200" dirty="0">
                          <a:effectLst/>
                          <a:latin typeface="+mn-lt"/>
                        </a:rPr>
                        <a:t>Assets and income divided according to needs.</a:t>
                      </a:r>
                      <a:endParaRPr lang="en-GB" sz="1200" dirty="0">
                        <a:effectLst/>
                        <a:latin typeface="+mn-lt"/>
                      </a:endParaRPr>
                    </a:p>
                    <a:p>
                      <a:pPr algn="ct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1000"/>
                        </a:spcAft>
                      </a:pPr>
                      <a:r>
                        <a:rPr lang="en-US" sz="1200" dirty="0">
                          <a:effectLst/>
                          <a:latin typeface="+mn-lt"/>
                        </a:rPr>
                        <a:t>Assets and income divided according to needs</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1000"/>
                        </a:spcAft>
                      </a:pPr>
                      <a:r>
                        <a:rPr lang="en-GB" sz="1200" kern="1200" dirty="0">
                          <a:solidFill>
                            <a:schemeClr val="dk1"/>
                          </a:solidFill>
                          <a:effectLst/>
                          <a:latin typeface="+mn-lt"/>
                          <a:ea typeface="+mn-ea"/>
                          <a:cs typeface="+mn-cs"/>
                        </a:rPr>
                        <a:t>Assets divided according to legal ownership unless contributions establish an interest. No right to income.</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10004"/>
                  </a:ext>
                </a:extLst>
              </a:tr>
              <a:tr h="839469">
                <a:tc>
                  <a:txBody>
                    <a:bodyPr/>
                    <a:lstStyle/>
                    <a:p>
                      <a:pPr algn="ctr"/>
                      <a:r>
                        <a:rPr lang="en-GB" sz="1200" dirty="0"/>
                        <a:t>What happens if one of them dies without a will?</a:t>
                      </a:r>
                    </a:p>
                  </a:txBody>
                  <a:tcPr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Survivor gets all the assets if no </a:t>
                      </a:r>
                      <a:endParaRPr lang="en-GB" sz="12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children or first £270,000 + half of what’s left if children.</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Survivor gets all the assets if no </a:t>
                      </a:r>
                      <a:endParaRPr lang="en-GB" sz="12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children or first £270,000 + half of what’s left if children.</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tc>
                  <a:txBody>
                    <a:bodyPr/>
                    <a:lstStyle/>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Survivor has no automatic right to the </a:t>
                      </a:r>
                      <a:endParaRPr lang="en-GB" sz="1200" dirty="0">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mn-lt"/>
                          <a:ea typeface="Times New Roman" panose="02020603050405020304" pitchFamily="18" charset="0"/>
                          <a:cs typeface="Times New Roman" panose="02020603050405020304" pitchFamily="18" charset="0"/>
                        </a:rPr>
                        <a:t>assets owned by the deceased.</a:t>
                      </a:r>
                      <a:endParaRPr lang="en-GB" sz="1200" dirty="0">
                        <a:effectLst/>
                        <a:latin typeface="+mn-lt"/>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10005"/>
                  </a:ext>
                </a:extLst>
              </a:tr>
            </a:tbl>
          </a:graphicData>
        </a:graphic>
      </p:graphicFrame>
      <p:pic>
        <p:nvPicPr>
          <p:cNvPr id="9" name="Picture 8" descr="A picture containing text, toy&#10;&#10;Description automatically generated"/>
          <p:cNvPicPr/>
          <p:nvPr/>
        </p:nvPicPr>
        <p:blipFill rotWithShape="1">
          <a:blip r:embed="rId3"/>
          <a:srcRect l="-262" t="918" r="262" b="7154"/>
          <a:stretch/>
        </p:blipFill>
        <p:spPr>
          <a:xfrm>
            <a:off x="3363290" y="701920"/>
            <a:ext cx="742950" cy="870585"/>
          </a:xfrm>
          <a:prstGeom prst="rect">
            <a:avLst/>
          </a:prstGeom>
          <a:solidFill>
            <a:srgbClr val="F5F6F0"/>
          </a:solidFill>
          <a:ln w="3175">
            <a:noFill/>
          </a:ln>
        </p:spPr>
      </p:pic>
      <p:pic>
        <p:nvPicPr>
          <p:cNvPr id="10" name="Picture 9" descr="A picture containing text&#10;&#10;Description automatically generated"/>
          <p:cNvPicPr/>
          <p:nvPr/>
        </p:nvPicPr>
        <p:blipFill>
          <a:blip r:embed="rId4" cstate="print">
            <a:extLst>
              <a:ext uri="{28A0092B-C50C-407E-A947-70E740481C1C}">
                <a14:useLocalDpi xmlns:a14="http://schemas.microsoft.com/office/drawing/2010/main" val="0"/>
              </a:ext>
            </a:extLst>
          </a:blip>
          <a:srcRect l="214" r="214"/>
          <a:stretch>
            <a:fillRect/>
          </a:stretch>
        </p:blipFill>
        <p:spPr>
          <a:xfrm>
            <a:off x="6442155" y="701920"/>
            <a:ext cx="742950" cy="870585"/>
          </a:xfrm>
          <a:prstGeom prst="rect">
            <a:avLst/>
          </a:prstGeom>
          <a:solidFill>
            <a:srgbClr val="F5F6F0"/>
          </a:solidFill>
          <a:ln w="38100">
            <a:noFill/>
          </a:ln>
        </p:spPr>
      </p:pic>
      <p:pic>
        <p:nvPicPr>
          <p:cNvPr id="11" name="Picture 10" descr="A picture containing text, doll, vector graphics&#10;&#10;Description automatically generated"/>
          <p:cNvPicPr/>
          <p:nvPr/>
        </p:nvPicPr>
        <p:blipFill>
          <a:blip r:embed="rId5" cstate="print">
            <a:extLst>
              <a:ext uri="{28A0092B-C50C-407E-A947-70E740481C1C}">
                <a14:useLocalDpi xmlns:a14="http://schemas.microsoft.com/office/drawing/2010/main" val="0"/>
              </a:ext>
            </a:extLst>
          </a:blip>
          <a:srcRect l="214" r="214"/>
          <a:stretch>
            <a:fillRect/>
          </a:stretch>
        </p:blipFill>
        <p:spPr>
          <a:xfrm>
            <a:off x="9821963" y="701920"/>
            <a:ext cx="742950" cy="870585"/>
          </a:xfrm>
          <a:prstGeom prst="rect">
            <a:avLst/>
          </a:prstGeom>
          <a:solidFill>
            <a:srgbClr val="F5F6F0"/>
          </a:solidFill>
          <a:ln w="38100">
            <a:noFill/>
          </a:ln>
        </p:spPr>
      </p:pic>
    </p:spTree>
    <p:extLst>
      <p:ext uri="{BB962C8B-B14F-4D97-AF65-F5344CB8AC3E}">
        <p14:creationId xmlns:p14="http://schemas.microsoft.com/office/powerpoint/2010/main" val="181475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Renting A HOME</a:t>
            </a:r>
          </a:p>
        </p:txBody>
      </p:sp>
      <p:sp>
        <p:nvSpPr>
          <p:cNvPr id="5" name="TextBox 4"/>
          <p:cNvSpPr txBox="1"/>
          <p:nvPr/>
        </p:nvSpPr>
        <p:spPr>
          <a:xfrm>
            <a:off x="407988" y="2179594"/>
            <a:ext cx="5252342" cy="2185214"/>
          </a:xfrm>
          <a:prstGeom prst="rect">
            <a:avLst/>
          </a:prstGeom>
          <a:noFill/>
          <a:ln w="38100">
            <a:solidFill>
              <a:srgbClr val="56859B"/>
            </a:solidFill>
          </a:ln>
        </p:spPr>
        <p:txBody>
          <a:bodyPr wrap="square" rtlCol="0">
            <a:spAutoFit/>
          </a:bodyPr>
          <a:lstStyle/>
          <a:p>
            <a:r>
              <a:rPr lang="en-GB" sz="2600" dirty="0">
                <a:solidFill>
                  <a:srgbClr val="56859B"/>
                </a:solidFill>
              </a:rPr>
              <a:t>Married couples and civil partners:</a:t>
            </a:r>
          </a:p>
          <a:p>
            <a:pPr marL="457200" indent="-457200">
              <a:buClr>
                <a:srgbClr val="56859B"/>
              </a:buClr>
              <a:buFont typeface="Wingdings" panose="05000000000000000000" pitchFamily="2" charset="2"/>
              <a:buChar char="§"/>
            </a:pPr>
            <a:r>
              <a:rPr lang="en-GB" sz="2200" dirty="0"/>
              <a:t>Have ‘home rights’ so are entitled to stay in the home while they are married or in a civil partnership – even if the tenancy is in the spouse or partner’s name only.</a:t>
            </a:r>
            <a:endParaRPr lang="en-GB" sz="2400" dirty="0">
              <a:solidFill>
                <a:schemeClr val="accent2">
                  <a:lumMod val="75000"/>
                </a:schemeClr>
              </a:solidFill>
            </a:endParaRPr>
          </a:p>
        </p:txBody>
      </p:sp>
      <p:sp>
        <p:nvSpPr>
          <p:cNvPr id="4" name="TextBox 3">
            <a:extLst>
              <a:ext uri="{FF2B5EF4-FFF2-40B4-BE49-F238E27FC236}">
                <a16:creationId xmlns:a16="http://schemas.microsoft.com/office/drawing/2014/main" id="{CAD81EB0-BE4B-E5E9-2517-638A0909D919}"/>
              </a:ext>
            </a:extLst>
          </p:cNvPr>
          <p:cNvSpPr txBox="1"/>
          <p:nvPr/>
        </p:nvSpPr>
        <p:spPr>
          <a:xfrm>
            <a:off x="6095042" y="2179594"/>
            <a:ext cx="5252342" cy="2246769"/>
          </a:xfrm>
          <a:prstGeom prst="rect">
            <a:avLst/>
          </a:prstGeom>
          <a:noFill/>
          <a:ln w="38100">
            <a:solidFill>
              <a:srgbClr val="56859B"/>
            </a:solidFill>
          </a:ln>
        </p:spPr>
        <p:txBody>
          <a:bodyPr wrap="square" rtlCol="0">
            <a:spAutoFit/>
          </a:bodyPr>
          <a:lstStyle/>
          <a:p>
            <a:r>
              <a:rPr lang="en-GB" sz="2600" dirty="0">
                <a:solidFill>
                  <a:srgbClr val="56859B"/>
                </a:solidFill>
              </a:rPr>
              <a:t>Cohabitants and couples with a non-qualifying ceremony:</a:t>
            </a:r>
          </a:p>
          <a:p>
            <a:pPr marL="457200" indent="-457200">
              <a:buClr>
                <a:srgbClr val="56859B"/>
              </a:buClr>
              <a:buFont typeface="Wingdings" panose="05000000000000000000" pitchFamily="2" charset="2"/>
              <a:buChar char="§"/>
            </a:pPr>
            <a:r>
              <a:rPr lang="en-GB" sz="2200" dirty="0"/>
              <a:t>Have no automatic right to stay in the home if the tenancy is in the partner’s name only.</a:t>
            </a:r>
          </a:p>
          <a:p>
            <a:pPr>
              <a:buClr>
                <a:srgbClr val="56859B"/>
              </a:buClr>
            </a:pPr>
            <a:endParaRPr lang="en-GB" sz="2200" dirty="0"/>
          </a:p>
        </p:txBody>
      </p:sp>
      <p:sp>
        <p:nvSpPr>
          <p:cNvPr id="3" name="TextBox 2">
            <a:extLst>
              <a:ext uri="{FF2B5EF4-FFF2-40B4-BE49-F238E27FC236}">
                <a16:creationId xmlns:a16="http://schemas.microsoft.com/office/drawing/2014/main" id="{ED4C6CEB-7C52-77ED-A24D-9B966552754F}"/>
              </a:ext>
            </a:extLst>
          </p:cNvPr>
          <p:cNvSpPr txBox="1"/>
          <p:nvPr/>
        </p:nvSpPr>
        <p:spPr>
          <a:xfrm>
            <a:off x="1053316" y="4832720"/>
            <a:ext cx="10083452" cy="1508105"/>
          </a:xfrm>
          <a:prstGeom prst="rect">
            <a:avLst/>
          </a:prstGeom>
          <a:noFill/>
          <a:ln w="38100">
            <a:solidFill>
              <a:srgbClr val="56859B"/>
            </a:solidFill>
          </a:ln>
        </p:spPr>
        <p:txBody>
          <a:bodyPr wrap="square" rtlCol="0">
            <a:spAutoFit/>
          </a:bodyPr>
          <a:lstStyle/>
          <a:p>
            <a:r>
              <a:rPr lang="en-GB" sz="2600" dirty="0">
                <a:solidFill>
                  <a:srgbClr val="56859B"/>
                </a:solidFill>
              </a:rPr>
              <a:t>What should couples do?</a:t>
            </a:r>
          </a:p>
          <a:p>
            <a:pPr marL="457200" indent="-457200">
              <a:buClr>
                <a:srgbClr val="56859B"/>
              </a:buClr>
              <a:buFont typeface="Wingdings" panose="05000000000000000000" pitchFamily="2" charset="2"/>
              <a:buChar char="§"/>
            </a:pPr>
            <a:r>
              <a:rPr lang="en-GB" sz="2200" dirty="0"/>
              <a:t>Cohabitants should agree with their landlord to put the tenancy in both their names if they can, and make sure they each understand their rights and obligations as tenants. </a:t>
            </a:r>
            <a:endParaRPr lang="en-GB" sz="2200" dirty="0">
              <a:solidFill>
                <a:srgbClr val="56859B"/>
              </a:solidFill>
            </a:endParaRPr>
          </a:p>
        </p:txBody>
      </p:sp>
    </p:spTree>
    <p:extLst>
      <p:ext uri="{BB962C8B-B14F-4D97-AF65-F5344CB8AC3E}">
        <p14:creationId xmlns:p14="http://schemas.microsoft.com/office/powerpoint/2010/main" val="153512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HAVING A CHILD</a:t>
            </a:r>
          </a:p>
        </p:txBody>
      </p:sp>
      <p:sp>
        <p:nvSpPr>
          <p:cNvPr id="5" name="TextBox 4"/>
          <p:cNvSpPr txBox="1"/>
          <p:nvPr/>
        </p:nvSpPr>
        <p:spPr>
          <a:xfrm>
            <a:off x="407988" y="2179594"/>
            <a:ext cx="5252342" cy="3570208"/>
          </a:xfrm>
          <a:prstGeom prst="rect">
            <a:avLst/>
          </a:prstGeom>
          <a:noFill/>
          <a:ln w="38100">
            <a:solidFill>
              <a:srgbClr val="56859B"/>
            </a:solidFill>
          </a:ln>
        </p:spPr>
        <p:txBody>
          <a:bodyPr wrap="square" rtlCol="0">
            <a:spAutoFit/>
          </a:bodyPr>
          <a:lstStyle/>
          <a:p>
            <a:r>
              <a:rPr lang="en-GB" sz="2600" dirty="0">
                <a:solidFill>
                  <a:srgbClr val="56859B"/>
                </a:solidFill>
              </a:rPr>
              <a:t>Married couples and civil partners:</a:t>
            </a:r>
          </a:p>
          <a:p>
            <a:pPr marL="342900" lvl="0" indent="-342900">
              <a:buClr>
                <a:srgbClr val="56859B"/>
              </a:buClr>
              <a:buFont typeface="Wingdings" panose="05000000000000000000" pitchFamily="2" charset="2"/>
              <a:buChar char=""/>
            </a:pPr>
            <a:r>
              <a:rPr lang="en-GB" sz="2000" dirty="0">
                <a:effectLst/>
                <a:ea typeface="Times New Roman" panose="02020603050405020304" pitchFamily="18" charset="0"/>
                <a:cs typeface="Times New Roman" panose="02020603050405020304" pitchFamily="18" charset="0"/>
              </a:rPr>
              <a:t>The child’s father and mother share parental responsibility if they are married or in a civil partnership, as do most same-sex couples if they are married or in a civil partnership, provided the child was conceived via a clinic. </a:t>
            </a:r>
          </a:p>
          <a:p>
            <a:pPr marL="457200" indent="-457200">
              <a:buClr>
                <a:srgbClr val="56859B"/>
              </a:buClr>
              <a:buFont typeface="Wingdings" panose="05000000000000000000" pitchFamily="2" charset="2"/>
              <a:buChar char="§"/>
            </a:pPr>
            <a:r>
              <a:rPr lang="en-GB" sz="2000" dirty="0"/>
              <a:t>Married or CP step-parents can acquire PR if the parent who is not their partner/spouse agrees.</a:t>
            </a:r>
          </a:p>
          <a:p>
            <a:pPr marL="457200" indent="-457200">
              <a:buClr>
                <a:srgbClr val="56859B"/>
              </a:buClr>
              <a:buFont typeface="Wingdings" panose="05000000000000000000" pitchFamily="2" charset="2"/>
              <a:buChar char="§"/>
            </a:pPr>
            <a:r>
              <a:rPr lang="en-GB" sz="2000" dirty="0"/>
              <a:t>Same-sex fathers married or in a CP may acquire PR through adoption or surrogacy.</a:t>
            </a:r>
            <a:endParaRPr lang="en-GB" sz="2000" dirty="0">
              <a:solidFill>
                <a:schemeClr val="accent2">
                  <a:lumMod val="75000"/>
                </a:schemeClr>
              </a:solidFill>
            </a:endParaRPr>
          </a:p>
        </p:txBody>
      </p:sp>
      <p:sp>
        <p:nvSpPr>
          <p:cNvPr id="4" name="TextBox 3">
            <a:extLst>
              <a:ext uri="{FF2B5EF4-FFF2-40B4-BE49-F238E27FC236}">
                <a16:creationId xmlns:a16="http://schemas.microsoft.com/office/drawing/2014/main" id="{CAD81EB0-BE4B-E5E9-2517-638A0909D919}"/>
              </a:ext>
            </a:extLst>
          </p:cNvPr>
          <p:cNvSpPr txBox="1"/>
          <p:nvPr/>
        </p:nvSpPr>
        <p:spPr>
          <a:xfrm>
            <a:off x="6095042" y="2179594"/>
            <a:ext cx="5252342" cy="3207032"/>
          </a:xfrm>
          <a:prstGeom prst="rect">
            <a:avLst/>
          </a:prstGeom>
          <a:noFill/>
          <a:ln w="38100">
            <a:solidFill>
              <a:srgbClr val="56859B"/>
            </a:solidFill>
          </a:ln>
        </p:spPr>
        <p:txBody>
          <a:bodyPr wrap="square" rtlCol="0">
            <a:spAutoFit/>
          </a:bodyPr>
          <a:lstStyle/>
          <a:p>
            <a:r>
              <a:rPr lang="en-GB" sz="2600" dirty="0">
                <a:solidFill>
                  <a:srgbClr val="56859B"/>
                </a:solidFill>
              </a:rPr>
              <a:t>Cohabitants and couples who had a non-qualifying ceremony:</a:t>
            </a:r>
          </a:p>
          <a:p>
            <a:pPr marL="457200" indent="-457200">
              <a:lnSpc>
                <a:spcPct val="107000"/>
              </a:lnSpc>
              <a:buClr>
                <a:srgbClr val="56859B"/>
              </a:buClr>
              <a:buFont typeface="Wingdings" panose="05000000000000000000" pitchFamily="2" charset="2"/>
              <a:buChar char="§"/>
            </a:pPr>
            <a:r>
              <a:rPr lang="en-GB" sz="2000" dirty="0"/>
              <a:t>All mothers have PR but fathers in opposite sex couples do not have automatic rights – although most have PR as fathers who are registered on the birth certificate have PR </a:t>
            </a:r>
          </a:p>
          <a:p>
            <a:pPr marL="457200" indent="-457200">
              <a:lnSpc>
                <a:spcPct val="107000"/>
              </a:lnSpc>
              <a:buClr>
                <a:srgbClr val="56859B"/>
              </a:buClr>
              <a:buFont typeface="Wingdings" panose="05000000000000000000" pitchFamily="2" charset="2"/>
              <a:buChar char="§"/>
            </a:pPr>
            <a:r>
              <a:rPr lang="en-GB" sz="2000" dirty="0"/>
              <a:t>Same-sex fathers may acquire PR through adoption or surrogacy.</a:t>
            </a:r>
          </a:p>
          <a:p>
            <a:pPr marL="457200" indent="-457200">
              <a:buClr>
                <a:srgbClr val="56859B"/>
              </a:buClr>
              <a:buFont typeface="Wingdings" panose="05000000000000000000" pitchFamily="2" charset="2"/>
              <a:buChar char="§"/>
            </a:pPr>
            <a:endParaRPr lang="en-GB" sz="2200" dirty="0"/>
          </a:p>
        </p:txBody>
      </p:sp>
      <p:sp>
        <p:nvSpPr>
          <p:cNvPr id="3" name="TextBox 2">
            <a:extLst>
              <a:ext uri="{FF2B5EF4-FFF2-40B4-BE49-F238E27FC236}">
                <a16:creationId xmlns:a16="http://schemas.microsoft.com/office/drawing/2014/main" id="{ED4C6CEB-7C52-77ED-A24D-9B966552754F}"/>
              </a:ext>
            </a:extLst>
          </p:cNvPr>
          <p:cNvSpPr txBox="1"/>
          <p:nvPr/>
        </p:nvSpPr>
        <p:spPr>
          <a:xfrm>
            <a:off x="1053316" y="5908738"/>
            <a:ext cx="10083452" cy="800219"/>
          </a:xfrm>
          <a:prstGeom prst="rect">
            <a:avLst/>
          </a:prstGeom>
          <a:noFill/>
          <a:ln w="38100">
            <a:solidFill>
              <a:srgbClr val="56859B"/>
            </a:solidFill>
          </a:ln>
        </p:spPr>
        <p:txBody>
          <a:bodyPr wrap="square" rtlCol="0">
            <a:spAutoFit/>
          </a:bodyPr>
          <a:lstStyle/>
          <a:p>
            <a:r>
              <a:rPr lang="en-GB" sz="2600" dirty="0">
                <a:solidFill>
                  <a:srgbClr val="56859B"/>
                </a:solidFill>
              </a:rPr>
              <a:t>What should couples do?</a:t>
            </a:r>
          </a:p>
          <a:p>
            <a:pPr marL="342900" indent="-342900">
              <a:buClr>
                <a:srgbClr val="56859B"/>
              </a:buClr>
              <a:buFont typeface="Wingdings" panose="05000000000000000000" pitchFamily="2" charset="2"/>
              <a:buChar char="§"/>
            </a:pPr>
            <a:r>
              <a:rPr lang="en-GB" sz="2000" dirty="0"/>
              <a:t>Cohabitants and couples who had a non-qualifying ceremony should register the birth jointly. </a:t>
            </a:r>
          </a:p>
        </p:txBody>
      </p:sp>
    </p:spTree>
    <p:extLst>
      <p:ext uri="{BB962C8B-B14F-4D97-AF65-F5344CB8AC3E}">
        <p14:creationId xmlns:p14="http://schemas.microsoft.com/office/powerpoint/2010/main" val="191402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BUYING A HOME</a:t>
            </a:r>
          </a:p>
        </p:txBody>
      </p:sp>
      <p:sp>
        <p:nvSpPr>
          <p:cNvPr id="5" name="TextBox 4"/>
          <p:cNvSpPr txBox="1"/>
          <p:nvPr/>
        </p:nvSpPr>
        <p:spPr>
          <a:xfrm>
            <a:off x="407988" y="2179594"/>
            <a:ext cx="4699271" cy="2431435"/>
          </a:xfrm>
          <a:prstGeom prst="rect">
            <a:avLst/>
          </a:prstGeom>
          <a:noFill/>
          <a:ln w="38100">
            <a:solidFill>
              <a:srgbClr val="56859B"/>
            </a:solidFill>
          </a:ln>
        </p:spPr>
        <p:txBody>
          <a:bodyPr wrap="square" rtlCol="0">
            <a:spAutoFit/>
          </a:bodyPr>
          <a:lstStyle/>
          <a:p>
            <a:r>
              <a:rPr lang="en-GB" sz="2600" dirty="0">
                <a:solidFill>
                  <a:srgbClr val="56859B"/>
                </a:solidFill>
              </a:rPr>
              <a:t>Married couples and civil partners:</a:t>
            </a:r>
          </a:p>
          <a:p>
            <a:pPr marL="457200" indent="-457200">
              <a:buClr>
                <a:srgbClr val="56859B"/>
              </a:buClr>
              <a:buFont typeface="Wingdings" panose="05000000000000000000" pitchFamily="2" charset="2"/>
              <a:buChar char="§"/>
            </a:pPr>
            <a:r>
              <a:rPr lang="en-GB" sz="2000" dirty="0"/>
              <a:t>Have ‘home rights’ so are entitled to stay in the home while they are married or in a civil partnership – even if the tenancy is in the spouse or partner’s name only.</a:t>
            </a:r>
            <a:endParaRPr lang="en-GB" sz="2400" dirty="0">
              <a:solidFill>
                <a:schemeClr val="accent2">
                  <a:lumMod val="75000"/>
                </a:schemeClr>
              </a:solidFill>
            </a:endParaRPr>
          </a:p>
        </p:txBody>
      </p:sp>
      <p:sp>
        <p:nvSpPr>
          <p:cNvPr id="4" name="TextBox 3">
            <a:extLst>
              <a:ext uri="{FF2B5EF4-FFF2-40B4-BE49-F238E27FC236}">
                <a16:creationId xmlns:a16="http://schemas.microsoft.com/office/drawing/2014/main" id="{CAD81EB0-BE4B-E5E9-2517-638A0909D919}"/>
              </a:ext>
            </a:extLst>
          </p:cNvPr>
          <p:cNvSpPr txBox="1"/>
          <p:nvPr/>
        </p:nvSpPr>
        <p:spPr>
          <a:xfrm>
            <a:off x="5352585" y="2179594"/>
            <a:ext cx="6255835" cy="2313647"/>
          </a:xfrm>
          <a:prstGeom prst="rect">
            <a:avLst/>
          </a:prstGeom>
          <a:noFill/>
          <a:ln w="38100">
            <a:solidFill>
              <a:srgbClr val="56859B"/>
            </a:solidFill>
          </a:ln>
        </p:spPr>
        <p:txBody>
          <a:bodyPr wrap="square" rtlCol="0">
            <a:spAutoFit/>
          </a:bodyPr>
          <a:lstStyle/>
          <a:p>
            <a:r>
              <a:rPr lang="en-GB" sz="2600" dirty="0">
                <a:solidFill>
                  <a:srgbClr val="56859B"/>
                </a:solidFill>
              </a:rPr>
              <a:t>Cohabitants and couples who had a non-qualifying ceremony:</a:t>
            </a:r>
          </a:p>
          <a:p>
            <a:pPr marL="363538" indent="-363538">
              <a:lnSpc>
                <a:spcPct val="115000"/>
              </a:lnSpc>
              <a:buClr>
                <a:srgbClr val="56859B"/>
              </a:buClr>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Have no automatic right to occupy if the house is in the partner’s name  only.  They need to prove that they have an interest because they contributed to the purchase or made some other financial contribution</a:t>
            </a:r>
            <a:r>
              <a:rPr lang="en-US" sz="2200" dirty="0">
                <a:ea typeface="Times New Roman" panose="02020603050405020304" pitchFamily="18" charset="0"/>
                <a:cs typeface="Times New Roman" panose="02020603050405020304" pitchFamily="18" charset="0"/>
              </a:rPr>
              <a:t>.</a:t>
            </a:r>
            <a:endParaRPr lang="en-GB" sz="2200" dirty="0"/>
          </a:p>
        </p:txBody>
      </p:sp>
      <p:sp>
        <p:nvSpPr>
          <p:cNvPr id="3" name="TextBox 2">
            <a:extLst>
              <a:ext uri="{FF2B5EF4-FFF2-40B4-BE49-F238E27FC236}">
                <a16:creationId xmlns:a16="http://schemas.microsoft.com/office/drawing/2014/main" id="{ED4C6CEB-7C52-77ED-A24D-9B966552754F}"/>
              </a:ext>
            </a:extLst>
          </p:cNvPr>
          <p:cNvSpPr txBox="1"/>
          <p:nvPr/>
        </p:nvSpPr>
        <p:spPr>
          <a:xfrm>
            <a:off x="813743" y="4732359"/>
            <a:ext cx="10294068" cy="1415772"/>
          </a:xfrm>
          <a:prstGeom prst="rect">
            <a:avLst/>
          </a:prstGeom>
          <a:noFill/>
          <a:ln w="38100">
            <a:solidFill>
              <a:srgbClr val="56859B"/>
            </a:solidFill>
          </a:ln>
        </p:spPr>
        <p:txBody>
          <a:bodyPr wrap="square" rtlCol="0">
            <a:spAutoFit/>
          </a:bodyPr>
          <a:lstStyle/>
          <a:p>
            <a:r>
              <a:rPr lang="en-GB" sz="2600" dirty="0">
                <a:solidFill>
                  <a:srgbClr val="56859B"/>
                </a:solidFill>
              </a:rPr>
              <a:t>What should couples do?</a:t>
            </a:r>
          </a:p>
          <a:p>
            <a:pPr marL="457200" indent="-457200">
              <a:buClr>
                <a:srgbClr val="56859B"/>
              </a:buClr>
              <a:buFont typeface="Wingdings" panose="05000000000000000000" pitchFamily="2" charset="2"/>
              <a:buChar char="§"/>
            </a:pPr>
            <a:r>
              <a:rPr lang="en-GB" sz="2000" dirty="0"/>
              <a:t>Register home rights if married or in a civil partnership.  </a:t>
            </a:r>
          </a:p>
          <a:p>
            <a:pPr marL="457200" indent="-457200">
              <a:buClr>
                <a:srgbClr val="56859B"/>
              </a:buClr>
              <a:buFont typeface="Wingdings" panose="05000000000000000000" pitchFamily="2" charset="2"/>
              <a:buChar char="§"/>
            </a:pPr>
            <a:r>
              <a:rPr lang="en-GB" sz="2000" dirty="0"/>
              <a:t>All couples should sign a legal document known as a Declaration of  Trust when buying the house which lists each person’s contribution and what share they will each have in the house.  </a:t>
            </a:r>
          </a:p>
        </p:txBody>
      </p:sp>
      <p:sp>
        <p:nvSpPr>
          <p:cNvPr id="6" name="TextBox 5">
            <a:extLst>
              <a:ext uri="{FF2B5EF4-FFF2-40B4-BE49-F238E27FC236}">
                <a16:creationId xmlns:a16="http://schemas.microsoft.com/office/drawing/2014/main" id="{6BAAE042-653D-F71C-6A7C-E574E4240573}"/>
              </a:ext>
            </a:extLst>
          </p:cNvPr>
          <p:cNvSpPr txBox="1"/>
          <p:nvPr/>
        </p:nvSpPr>
        <p:spPr>
          <a:xfrm>
            <a:off x="189571" y="6269461"/>
            <a:ext cx="11876049" cy="400110"/>
          </a:xfrm>
          <a:prstGeom prst="rect">
            <a:avLst/>
          </a:prstGeom>
          <a:noFill/>
          <a:ln w="38100">
            <a:solidFill>
              <a:srgbClr val="56859B"/>
            </a:solidFill>
          </a:ln>
        </p:spPr>
        <p:txBody>
          <a:bodyPr wrap="square" rtlCol="0">
            <a:spAutoFit/>
          </a:bodyPr>
          <a:lstStyle/>
          <a:p>
            <a:pPr marL="285750" indent="-285750">
              <a:buClr>
                <a:srgbClr val="56859B"/>
              </a:buClr>
              <a:buFont typeface="Wingdings" panose="05000000000000000000" pitchFamily="2" charset="2"/>
              <a:buChar char="Ø"/>
            </a:pPr>
            <a:r>
              <a:rPr lang="en-GB" sz="2000" i="1" dirty="0">
                <a:solidFill>
                  <a:srgbClr val="000000"/>
                </a:solidFill>
                <a:effectLst/>
                <a:ea typeface="Times New Roman" panose="02020603050405020304" pitchFamily="18" charset="0"/>
                <a:cs typeface="Times New Roman" panose="02020603050405020304" pitchFamily="18" charset="0"/>
              </a:rPr>
              <a:t>Why might someone contribute towards purchasing a property but agree to it being bought in the partner’s name only? </a:t>
            </a:r>
            <a:endParaRPr lang="en-GB" sz="2000" i="1" dirty="0"/>
          </a:p>
        </p:txBody>
      </p:sp>
    </p:spTree>
    <p:extLst>
      <p:ext uri="{BB962C8B-B14F-4D97-AF65-F5344CB8AC3E}">
        <p14:creationId xmlns:p14="http://schemas.microsoft.com/office/powerpoint/2010/main" val="27893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SPLITTING UP </a:t>
            </a:r>
          </a:p>
        </p:txBody>
      </p:sp>
      <p:sp>
        <p:nvSpPr>
          <p:cNvPr id="5" name="TextBox 4"/>
          <p:cNvSpPr txBox="1"/>
          <p:nvPr/>
        </p:nvSpPr>
        <p:spPr>
          <a:xfrm>
            <a:off x="407988" y="2179594"/>
            <a:ext cx="4866539" cy="2154436"/>
          </a:xfrm>
          <a:prstGeom prst="rect">
            <a:avLst/>
          </a:prstGeom>
          <a:noFill/>
          <a:ln w="38100">
            <a:solidFill>
              <a:srgbClr val="56859B"/>
            </a:solidFill>
          </a:ln>
        </p:spPr>
        <p:txBody>
          <a:bodyPr wrap="square" rtlCol="0">
            <a:spAutoFit/>
          </a:bodyPr>
          <a:lstStyle/>
          <a:p>
            <a:r>
              <a:rPr lang="en-GB" sz="2600" dirty="0">
                <a:solidFill>
                  <a:srgbClr val="56859B"/>
                </a:solidFill>
              </a:rPr>
              <a:t>Married couples and civil partners:</a:t>
            </a:r>
          </a:p>
          <a:p>
            <a:pPr marL="269875" indent="-269875">
              <a:buClr>
                <a:srgbClr val="56859B"/>
              </a:buClr>
              <a:buFont typeface="Wingdings" panose="05000000000000000000" pitchFamily="2" charset="2"/>
              <a:buChar char="§"/>
            </a:pPr>
            <a:r>
              <a:rPr lang="en-GB" dirty="0"/>
              <a:t>The starting point for dividing the assets is 50/50.</a:t>
            </a:r>
          </a:p>
          <a:p>
            <a:pPr marL="269875" indent="-269875">
              <a:buClr>
                <a:srgbClr val="56859B"/>
              </a:buClr>
              <a:buFont typeface="Wingdings" panose="05000000000000000000" pitchFamily="2" charset="2"/>
              <a:buChar char="§"/>
            </a:pPr>
            <a:r>
              <a:rPr lang="en-GB" dirty="0"/>
              <a:t>One person can be awarded more if required e.g. to meet their housing needs.</a:t>
            </a:r>
          </a:p>
          <a:p>
            <a:pPr marL="269875" indent="-269875">
              <a:buClr>
                <a:srgbClr val="56859B"/>
              </a:buClr>
              <a:buFont typeface="Wingdings" panose="05000000000000000000" pitchFamily="2" charset="2"/>
              <a:buChar char="§"/>
            </a:pPr>
            <a:r>
              <a:rPr lang="en-GB" dirty="0"/>
              <a:t>One person may have to make monthly payments to the other if needed. </a:t>
            </a:r>
            <a:endParaRPr lang="en-GB" dirty="0">
              <a:solidFill>
                <a:schemeClr val="accent2">
                  <a:lumMod val="75000"/>
                </a:schemeClr>
              </a:solidFill>
            </a:endParaRPr>
          </a:p>
        </p:txBody>
      </p:sp>
      <p:sp>
        <p:nvSpPr>
          <p:cNvPr id="4" name="TextBox 3">
            <a:extLst>
              <a:ext uri="{FF2B5EF4-FFF2-40B4-BE49-F238E27FC236}">
                <a16:creationId xmlns:a16="http://schemas.microsoft.com/office/drawing/2014/main" id="{CAD81EB0-BE4B-E5E9-2517-638A0909D919}"/>
              </a:ext>
            </a:extLst>
          </p:cNvPr>
          <p:cNvSpPr txBox="1"/>
          <p:nvPr/>
        </p:nvSpPr>
        <p:spPr>
          <a:xfrm>
            <a:off x="5386039" y="2179594"/>
            <a:ext cx="6396058" cy="2554545"/>
          </a:xfrm>
          <a:prstGeom prst="rect">
            <a:avLst/>
          </a:prstGeom>
          <a:noFill/>
          <a:ln w="38100">
            <a:solidFill>
              <a:srgbClr val="56859B"/>
            </a:solidFill>
          </a:ln>
        </p:spPr>
        <p:txBody>
          <a:bodyPr wrap="square" rtlCol="0">
            <a:spAutoFit/>
          </a:bodyPr>
          <a:lstStyle/>
          <a:p>
            <a:r>
              <a:rPr lang="en-GB" sz="2600" dirty="0">
                <a:solidFill>
                  <a:srgbClr val="56859B"/>
                </a:solidFill>
              </a:rPr>
              <a:t>Cohabitants and couples who had a non-qualifying ceremony:</a:t>
            </a:r>
          </a:p>
          <a:p>
            <a:pPr marL="269875" indent="-269875">
              <a:buClr>
                <a:srgbClr val="56859B"/>
              </a:buClr>
              <a:buFont typeface="Wingdings" panose="05000000000000000000" pitchFamily="2" charset="2"/>
              <a:buChar char="§"/>
            </a:pPr>
            <a:r>
              <a:rPr lang="en-GB" dirty="0"/>
              <a:t>The starting point for dividing the assets is each person keeps any assets in their own name and they share joint assets equally.</a:t>
            </a:r>
          </a:p>
          <a:p>
            <a:pPr marL="269875" indent="-269875">
              <a:buClr>
                <a:srgbClr val="56859B"/>
              </a:buClr>
              <a:buFont typeface="Wingdings" panose="05000000000000000000" pitchFamily="2" charset="2"/>
              <a:buChar char="§"/>
            </a:pPr>
            <a:r>
              <a:rPr lang="en-GB" dirty="0"/>
              <a:t>A person will only get a share of asset in the other person’s name if they contributed to</a:t>
            </a:r>
            <a:r>
              <a:rPr lang="en-GB" dirty="0">
                <a:solidFill>
                  <a:schemeClr val="dk1"/>
                </a:solidFill>
              </a:rPr>
              <a:t> the purchase price. </a:t>
            </a:r>
          </a:p>
          <a:p>
            <a:pPr marL="269875" indent="-269875">
              <a:buClr>
                <a:srgbClr val="56859B"/>
              </a:buClr>
              <a:buFont typeface="Wingdings" panose="05000000000000000000" pitchFamily="2" charset="2"/>
              <a:buChar char="§"/>
            </a:pPr>
            <a:r>
              <a:rPr lang="en-GB" dirty="0">
                <a:solidFill>
                  <a:schemeClr val="dk1"/>
                </a:solidFill>
              </a:rPr>
              <a:t>There is no right to income from the other person other than to meet the expenses of caring for a child.</a:t>
            </a:r>
            <a:endParaRPr lang="en-GB" dirty="0"/>
          </a:p>
        </p:txBody>
      </p:sp>
      <p:sp>
        <p:nvSpPr>
          <p:cNvPr id="3" name="TextBox 2">
            <a:extLst>
              <a:ext uri="{FF2B5EF4-FFF2-40B4-BE49-F238E27FC236}">
                <a16:creationId xmlns:a16="http://schemas.microsoft.com/office/drawing/2014/main" id="{ED4C6CEB-7C52-77ED-A24D-9B966552754F}"/>
              </a:ext>
            </a:extLst>
          </p:cNvPr>
          <p:cNvSpPr txBox="1"/>
          <p:nvPr/>
        </p:nvSpPr>
        <p:spPr>
          <a:xfrm>
            <a:off x="1053316" y="4821569"/>
            <a:ext cx="10083452" cy="1323439"/>
          </a:xfrm>
          <a:prstGeom prst="rect">
            <a:avLst/>
          </a:prstGeom>
          <a:noFill/>
          <a:ln w="38100">
            <a:solidFill>
              <a:srgbClr val="56859B"/>
            </a:solidFill>
          </a:ln>
        </p:spPr>
        <p:txBody>
          <a:bodyPr wrap="square" rtlCol="0">
            <a:spAutoFit/>
          </a:bodyPr>
          <a:lstStyle/>
          <a:p>
            <a:r>
              <a:rPr lang="en-GB" sz="2600" dirty="0">
                <a:solidFill>
                  <a:srgbClr val="56859B"/>
                </a:solidFill>
              </a:rPr>
              <a:t>What should couples do?</a:t>
            </a:r>
          </a:p>
          <a:p>
            <a:pPr marL="457200" indent="-457200">
              <a:buClr>
                <a:srgbClr val="56859B"/>
              </a:buClr>
              <a:buFont typeface="Wingdings" panose="05000000000000000000" pitchFamily="2" charset="2"/>
              <a:buChar char="§"/>
            </a:pPr>
            <a:r>
              <a:rPr lang="en-GB" dirty="0"/>
              <a:t>Before the couple marry or enter a civil partnership, they should consider having a pre-nuptial agreement. </a:t>
            </a:r>
          </a:p>
          <a:p>
            <a:pPr marL="457200" indent="-457200">
              <a:buClr>
                <a:srgbClr val="56859B"/>
              </a:buClr>
              <a:buFont typeface="Wingdings" panose="05000000000000000000" pitchFamily="2" charset="2"/>
              <a:buChar char="§"/>
            </a:pPr>
            <a:r>
              <a:rPr lang="en-GB" dirty="0"/>
              <a:t>Cohabitants should consider a cohabitation agreement before living together.  </a:t>
            </a:r>
          </a:p>
        </p:txBody>
      </p:sp>
      <p:sp>
        <p:nvSpPr>
          <p:cNvPr id="6" name="TextBox 5">
            <a:extLst>
              <a:ext uri="{FF2B5EF4-FFF2-40B4-BE49-F238E27FC236}">
                <a16:creationId xmlns:a16="http://schemas.microsoft.com/office/drawing/2014/main" id="{8D984D03-C2AB-CE8A-EB27-1B13852B1A33}"/>
              </a:ext>
            </a:extLst>
          </p:cNvPr>
          <p:cNvSpPr txBox="1"/>
          <p:nvPr/>
        </p:nvSpPr>
        <p:spPr>
          <a:xfrm>
            <a:off x="155227" y="6263215"/>
            <a:ext cx="3485230" cy="369332"/>
          </a:xfrm>
          <a:prstGeom prst="rect">
            <a:avLst/>
          </a:prstGeom>
          <a:noFill/>
          <a:ln w="38100">
            <a:solidFill>
              <a:srgbClr val="56859B"/>
            </a:solidFill>
          </a:ln>
        </p:spPr>
        <p:txBody>
          <a:bodyPr wrap="square" rtlCol="0">
            <a:spAutoFit/>
          </a:bodyPr>
          <a:lstStyle/>
          <a:p>
            <a:pPr marL="285750" indent="-285750">
              <a:buClr>
                <a:srgbClr val="56859B"/>
              </a:buClr>
              <a:buFont typeface="Wingdings" panose="05000000000000000000" pitchFamily="2" charset="2"/>
              <a:buChar char="Ø"/>
            </a:pPr>
            <a:r>
              <a:rPr lang="en-GB" sz="1800" b="0" i="1" dirty="0">
                <a:effectLst/>
                <a:latin typeface="+mn-lt"/>
                <a:ea typeface="Calibri" panose="020F0502020204030204" pitchFamily="34" charset="0"/>
                <a:cs typeface="Times New Roman" panose="02020603050405020304" pitchFamily="18" charset="0"/>
              </a:rPr>
              <a:t>What is a pre-nuptial agreement?</a:t>
            </a:r>
            <a:endParaRPr lang="en-GB" i="1" dirty="0"/>
          </a:p>
        </p:txBody>
      </p:sp>
      <p:sp>
        <p:nvSpPr>
          <p:cNvPr id="7" name="TextBox 6">
            <a:extLst>
              <a:ext uri="{FF2B5EF4-FFF2-40B4-BE49-F238E27FC236}">
                <a16:creationId xmlns:a16="http://schemas.microsoft.com/office/drawing/2014/main" id="{7654AADD-FEDA-CCB2-DAA4-BF4B823DC257}"/>
              </a:ext>
            </a:extLst>
          </p:cNvPr>
          <p:cNvSpPr txBox="1"/>
          <p:nvPr/>
        </p:nvSpPr>
        <p:spPr>
          <a:xfrm>
            <a:off x="3729115" y="6263215"/>
            <a:ext cx="8307658" cy="369332"/>
          </a:xfrm>
          <a:prstGeom prst="rect">
            <a:avLst/>
          </a:prstGeom>
          <a:noFill/>
          <a:ln w="38100">
            <a:solidFill>
              <a:srgbClr val="56859B"/>
            </a:solidFill>
          </a:ln>
        </p:spPr>
        <p:txBody>
          <a:bodyPr wrap="square" rtlCol="0">
            <a:spAutoFit/>
          </a:bodyPr>
          <a:lstStyle/>
          <a:p>
            <a:pPr>
              <a:buClr>
                <a:srgbClr val="56859B"/>
              </a:buClr>
            </a:pPr>
            <a:r>
              <a:rPr lang="en-GB" sz="1800" b="0" i="1" dirty="0">
                <a:effectLst/>
                <a:latin typeface="+mn-lt"/>
                <a:ea typeface="Calibri" panose="020F0502020204030204" pitchFamily="34" charset="0"/>
                <a:cs typeface="Times New Roman" panose="02020603050405020304" pitchFamily="18" charset="0"/>
              </a:rPr>
              <a:t>A voluntary agreement</a:t>
            </a:r>
            <a:r>
              <a:rPr lang="en-GB" i="1" dirty="0">
                <a:ea typeface="Calibri" panose="020F0502020204030204" pitchFamily="34" charset="0"/>
                <a:cs typeface="Times New Roman" panose="02020603050405020304" pitchFamily="18" charset="0"/>
              </a:rPr>
              <a:t> the couple signs before the marriage/CP which may be binding if fair.</a:t>
            </a:r>
            <a:endParaRPr lang="en-GB" i="1" dirty="0"/>
          </a:p>
        </p:txBody>
      </p:sp>
    </p:spTree>
    <p:extLst>
      <p:ext uri="{BB962C8B-B14F-4D97-AF65-F5344CB8AC3E}">
        <p14:creationId xmlns:p14="http://schemas.microsoft.com/office/powerpoint/2010/main" val="34753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TEACHER slide- preparing  to  teach</a:t>
            </a:r>
            <a:endParaRPr lang="en-GB" sz="3200" dirty="0"/>
          </a:p>
        </p:txBody>
      </p:sp>
      <p:sp>
        <p:nvSpPr>
          <p:cNvPr id="9" name="TextBox 8">
            <a:extLst>
              <a:ext uri="{FF2B5EF4-FFF2-40B4-BE49-F238E27FC236}">
                <a16:creationId xmlns:a16="http://schemas.microsoft.com/office/drawing/2014/main" id="{3903CF74-BC2F-48B1-8CC1-32BC68B52658}"/>
              </a:ext>
            </a:extLst>
          </p:cNvPr>
          <p:cNvSpPr txBox="1"/>
          <p:nvPr/>
        </p:nvSpPr>
        <p:spPr>
          <a:xfrm>
            <a:off x="6210808" y="2135973"/>
            <a:ext cx="5400000" cy="2862322"/>
          </a:xfrm>
          <a:prstGeom prst="rect">
            <a:avLst/>
          </a:prstGeom>
          <a:noFill/>
          <a:ln w="38100">
            <a:solidFill>
              <a:srgbClr val="56859B"/>
            </a:solidFill>
          </a:ln>
        </p:spPr>
        <p:txBody>
          <a:bodyPr wrap="square" lIns="91440" tIns="45720" rIns="91440" bIns="45720" rtlCol="0" anchor="t">
            <a:spAutoFit/>
          </a:bodyPr>
          <a:lstStyle/>
          <a:p>
            <a:r>
              <a:rPr lang="en-GB" sz="2000" b="1" dirty="0">
                <a:solidFill>
                  <a:srgbClr val="56859B"/>
                </a:solidFill>
              </a:rPr>
              <a:t>Resources:</a:t>
            </a:r>
          </a:p>
          <a:p>
            <a:pPr>
              <a:buClr>
                <a:srgbClr val="56859B"/>
              </a:buClr>
              <a:buFont typeface="Wingdings" panose="05000000000000000000" pitchFamily="2" charset="2"/>
              <a:buChar char="§"/>
            </a:pPr>
            <a:r>
              <a:rPr lang="en-GB" sz="2000" dirty="0"/>
              <a:t> Sticky notes.</a:t>
            </a:r>
          </a:p>
          <a:p>
            <a:pPr marL="171450" indent="-171450">
              <a:buClr>
                <a:srgbClr val="56859B"/>
              </a:buClr>
              <a:buFont typeface="Wingdings" panose="05000000000000000000" pitchFamily="2" charset="2"/>
              <a:buChar char="§"/>
            </a:pPr>
            <a:r>
              <a:rPr lang="en-GB" sz="2000" dirty="0"/>
              <a:t> An ‘ask-it-basket’/ question box for pupils to ask questions confidentially.</a:t>
            </a:r>
          </a:p>
          <a:p>
            <a:pPr marL="171450" indent="-171450">
              <a:buClr>
                <a:srgbClr val="56859B"/>
              </a:buClr>
              <a:buFont typeface="Wingdings" panose="05000000000000000000" pitchFamily="2" charset="2"/>
              <a:buChar char="§"/>
            </a:pPr>
            <a:r>
              <a:rPr lang="en-GB" sz="2000" dirty="0"/>
              <a:t>Handout for ‘Baseline activity’ (Resource A) if using.</a:t>
            </a:r>
          </a:p>
          <a:p>
            <a:pPr marL="171450" indent="-171450">
              <a:buClr>
                <a:srgbClr val="56859B"/>
              </a:buClr>
              <a:buFont typeface="Wingdings" panose="05000000000000000000" pitchFamily="2" charset="2"/>
              <a:buChar char="§"/>
            </a:pPr>
            <a:r>
              <a:rPr lang="en-GB" sz="2000" dirty="0"/>
              <a:t>Grid and flashcards (Resources B and C).</a:t>
            </a:r>
          </a:p>
          <a:p>
            <a:pPr marL="171450" indent="-171450">
              <a:buClr>
                <a:srgbClr val="56859B"/>
              </a:buClr>
              <a:buFont typeface="Wingdings" panose="05000000000000000000" pitchFamily="2" charset="2"/>
              <a:buChar char="§"/>
            </a:pPr>
            <a:r>
              <a:rPr lang="en-GB" sz="2000" dirty="0"/>
              <a:t>Information recording sheet (Resource D and slides 16-20).</a:t>
            </a:r>
            <a:endParaRPr lang="en-GB" dirty="0"/>
          </a:p>
        </p:txBody>
      </p:sp>
      <p:sp>
        <p:nvSpPr>
          <p:cNvPr id="10" name="TextBox 9">
            <a:extLst>
              <a:ext uri="{FF2B5EF4-FFF2-40B4-BE49-F238E27FC236}">
                <a16:creationId xmlns:a16="http://schemas.microsoft.com/office/drawing/2014/main" id="{D1287560-D964-4D37-A173-A97D1509937A}"/>
              </a:ext>
            </a:extLst>
          </p:cNvPr>
          <p:cNvSpPr txBox="1"/>
          <p:nvPr/>
        </p:nvSpPr>
        <p:spPr>
          <a:xfrm>
            <a:off x="6210808" y="5290683"/>
            <a:ext cx="5400000" cy="1092607"/>
          </a:xfrm>
          <a:prstGeom prst="rect">
            <a:avLst/>
          </a:prstGeom>
          <a:noFill/>
          <a:ln w="38100">
            <a:solidFill>
              <a:srgbClr val="56859B"/>
            </a:solidFill>
          </a:ln>
        </p:spPr>
        <p:txBody>
          <a:bodyPr wrap="square" lIns="91440" tIns="45720" rIns="91440" bIns="45720" rtlCol="0" anchor="t">
            <a:spAutoFit/>
          </a:bodyPr>
          <a:lstStyle/>
          <a:p>
            <a:pPr>
              <a:spcAft>
                <a:spcPts val="600"/>
              </a:spcAft>
            </a:pPr>
            <a:r>
              <a:rPr lang="en-GB" sz="2000" b="1" dirty="0">
                <a:solidFill>
                  <a:srgbClr val="56859B"/>
                </a:solidFill>
              </a:rPr>
              <a:t>Timing:</a:t>
            </a:r>
          </a:p>
          <a:p>
            <a:pPr marL="285750" indent="-285750">
              <a:buClr>
                <a:srgbClr val="56859B"/>
              </a:buClr>
              <a:buFont typeface="Wingdings" panose="05000000000000000000" pitchFamily="2" charset="2"/>
              <a:buChar char="§"/>
            </a:pPr>
            <a:r>
              <a:rPr lang="en-GB" sz="2000" dirty="0"/>
              <a:t>The lesson is designed to be taught over </a:t>
            </a:r>
          </a:p>
          <a:p>
            <a:pPr>
              <a:buClr>
                <a:srgbClr val="56859B"/>
              </a:buClr>
            </a:pPr>
            <a:r>
              <a:rPr lang="en-GB" sz="2000" dirty="0"/>
              <a:t>    55 minutes.</a:t>
            </a:r>
            <a:endParaRPr lang="en-GB" dirty="0"/>
          </a:p>
        </p:txBody>
      </p:sp>
      <p:pic>
        <p:nvPicPr>
          <p:cNvPr id="16" name="Graphic 15" descr="Clipboard Checked with solid fill">
            <a:extLst>
              <a:ext uri="{FF2B5EF4-FFF2-40B4-BE49-F238E27FC236}">
                <a16:creationId xmlns:a16="http://schemas.microsoft.com/office/drawing/2014/main" id="{C13C0CE2-1ABF-434A-8AC2-7341FAA0EB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2808" y="2222460"/>
            <a:ext cx="648000" cy="648000"/>
          </a:xfrm>
          <a:prstGeom prst="rect">
            <a:avLst/>
          </a:prstGeom>
        </p:spPr>
      </p:pic>
      <p:pic>
        <p:nvPicPr>
          <p:cNvPr id="18" name="Graphic 17" descr="Hourglass 60% with solid fill">
            <a:extLst>
              <a:ext uri="{FF2B5EF4-FFF2-40B4-BE49-F238E27FC236}">
                <a16:creationId xmlns:a16="http://schemas.microsoft.com/office/drawing/2014/main" id="{AB8075BE-F3F1-40E7-980B-AF4EBF355EF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62808" y="5327336"/>
            <a:ext cx="648000" cy="648000"/>
          </a:xfrm>
          <a:prstGeom prst="rect">
            <a:avLst/>
          </a:prstGeom>
        </p:spPr>
      </p:pic>
      <p:sp>
        <p:nvSpPr>
          <p:cNvPr id="14" name="Content Placeholder 7">
            <a:extLst>
              <a:ext uri="{FF2B5EF4-FFF2-40B4-BE49-F238E27FC236}">
                <a16:creationId xmlns:a16="http://schemas.microsoft.com/office/drawing/2014/main" id="{55BB5D50-2DF1-46BB-B9A9-0791F77A9362}"/>
              </a:ext>
            </a:extLst>
          </p:cNvPr>
          <p:cNvSpPr txBox="1">
            <a:spLocks noGrp="1"/>
          </p:cNvSpPr>
          <p:nvPr>
            <p:ph idx="1"/>
          </p:nvPr>
        </p:nvSpPr>
        <p:spPr>
          <a:xfrm>
            <a:off x="581192" y="2135973"/>
            <a:ext cx="5400000" cy="4247317"/>
          </a:xfrm>
          <a:prstGeom prst="rect">
            <a:avLst/>
          </a:prstGeom>
          <a:noFill/>
          <a:ln w="38100">
            <a:solidFill>
              <a:srgbClr val="56859B"/>
            </a:solidFill>
          </a:ln>
        </p:spPr>
        <p:txBody>
          <a:bodyPr wrap="square" lIns="91440" tIns="45720" rIns="91440" bIns="45720" rtlCol="0" anchor="t">
            <a:spAutoFit/>
          </a:bodyPr>
          <a:lstStyle/>
          <a:p>
            <a:pPr marL="0" indent="0">
              <a:spcBef>
                <a:spcPts val="0"/>
              </a:spcBef>
              <a:buNone/>
            </a:pPr>
            <a:r>
              <a:rPr lang="en-GB" sz="2000" b="1" dirty="0">
                <a:solidFill>
                  <a:srgbClr val="56859B"/>
                </a:solidFill>
              </a:rPr>
              <a:t>Preparing to teach and using these slides:</a:t>
            </a:r>
          </a:p>
          <a:p>
            <a:pPr marL="171450" indent="-171450">
              <a:spcBef>
                <a:spcPts val="0"/>
              </a:spcBef>
              <a:buClr>
                <a:srgbClr val="62A9AA"/>
              </a:buClr>
              <a:buFont typeface="Wingdings" panose="05000000000000000000" pitchFamily="2" charset="2"/>
              <a:buChar char="§"/>
            </a:pPr>
            <a:r>
              <a:rPr lang="en-GB" sz="2000" dirty="0"/>
              <a:t>The slides headed ‘teacher slides’ assist the teacher in setting up and running the lesson. </a:t>
            </a:r>
          </a:p>
          <a:p>
            <a:pPr marL="171450" indent="-171450">
              <a:spcBef>
                <a:spcPts val="0"/>
              </a:spcBef>
              <a:buClr>
                <a:srgbClr val="62A9AA"/>
              </a:buClr>
              <a:buFont typeface="Wingdings" panose="05000000000000000000" pitchFamily="2" charset="2"/>
              <a:buChar char="§"/>
            </a:pPr>
            <a:r>
              <a:rPr lang="en-GB" sz="2000" dirty="0">
                <a:highlight>
                  <a:srgbClr val="F5F6F0"/>
                </a:highlight>
              </a:rPr>
              <a:t>Slide 8 </a:t>
            </a:r>
            <a:r>
              <a:rPr lang="en-GB" sz="2000" dirty="0"/>
              <a:t>onwards are for the pupil facing lesson. </a:t>
            </a:r>
          </a:p>
          <a:p>
            <a:pPr marL="171450" indent="-171450">
              <a:spcBef>
                <a:spcPts val="0"/>
              </a:spcBef>
              <a:buClr>
                <a:srgbClr val="62A9AA"/>
              </a:buClr>
              <a:buFont typeface="Wingdings" panose="05000000000000000000" pitchFamily="2" charset="2"/>
              <a:buChar char="§"/>
              <a:tabLst>
                <a:tab pos="5291138" algn="l"/>
              </a:tabLst>
            </a:pPr>
            <a:r>
              <a:rPr lang="en-GB" sz="2000" dirty="0"/>
              <a:t>Please read the Lesson Plan 2 Teacher Guidance for </a:t>
            </a:r>
            <a:r>
              <a:rPr lang="en-GB" sz="2000" i="1" dirty="0"/>
              <a:t>‘Modern Families’ </a:t>
            </a:r>
            <a:r>
              <a:rPr lang="en-GB" sz="2000" dirty="0"/>
              <a:t>before teaching. </a:t>
            </a:r>
          </a:p>
          <a:p>
            <a:pPr marL="171450" indent="-171450">
              <a:spcBef>
                <a:spcPts val="0"/>
              </a:spcBef>
              <a:buClr>
                <a:srgbClr val="62A9AA"/>
              </a:buClr>
              <a:buFont typeface="Wingdings" panose="05000000000000000000" pitchFamily="2" charset="2"/>
              <a:buChar char="§"/>
            </a:pPr>
            <a:r>
              <a:rPr lang="en-GB" sz="2000" dirty="0"/>
              <a:t>Have slides in presenter mode – notes are available under each slide to aid teaching.</a:t>
            </a:r>
          </a:p>
          <a:p>
            <a:pPr marL="171450" indent="-171450">
              <a:spcBef>
                <a:spcPts val="0"/>
              </a:spcBef>
              <a:buClr>
                <a:srgbClr val="62A9AA"/>
              </a:buClr>
              <a:buFont typeface="Wingdings" panose="05000000000000000000" pitchFamily="2" charset="2"/>
              <a:buChar char="§"/>
            </a:pPr>
            <a:r>
              <a:rPr lang="en-GB" sz="2000" dirty="0"/>
              <a:t>Support:       and extension:       activities are suggested where appropriate (icons on bottom right corner of slides).</a:t>
            </a:r>
          </a:p>
          <a:p>
            <a:pPr marL="0" indent="0">
              <a:spcBef>
                <a:spcPts val="0"/>
              </a:spcBef>
              <a:buClr>
                <a:srgbClr val="62A9AA"/>
              </a:buClr>
              <a:buNone/>
            </a:pPr>
            <a:endParaRPr lang="en-GB" sz="2000" dirty="0"/>
          </a:p>
        </p:txBody>
      </p:sp>
      <p:pic>
        <p:nvPicPr>
          <p:cNvPr id="5" name="Picture 4">
            <a:extLst>
              <a:ext uri="{FF2B5EF4-FFF2-40B4-BE49-F238E27FC236}">
                <a16:creationId xmlns:a16="http://schemas.microsoft.com/office/drawing/2014/main" id="{6EE83C61-78D3-45A6-AB57-AF93E54F098F}"/>
              </a:ext>
            </a:extLst>
          </p:cNvPr>
          <p:cNvPicPr>
            <a:picLocks noChangeAspect="1"/>
          </p:cNvPicPr>
          <p:nvPr/>
        </p:nvPicPr>
        <p:blipFill>
          <a:blip r:embed="rId7"/>
          <a:stretch>
            <a:fillRect/>
          </a:stretch>
        </p:blipFill>
        <p:spPr>
          <a:xfrm>
            <a:off x="1758680" y="4967641"/>
            <a:ext cx="359695" cy="359695"/>
          </a:xfrm>
          <a:prstGeom prst="rect">
            <a:avLst/>
          </a:prstGeom>
        </p:spPr>
      </p:pic>
      <p:pic>
        <p:nvPicPr>
          <p:cNvPr id="7" name="Picture 6">
            <a:extLst>
              <a:ext uri="{FF2B5EF4-FFF2-40B4-BE49-F238E27FC236}">
                <a16:creationId xmlns:a16="http://schemas.microsoft.com/office/drawing/2014/main" id="{4096720D-A546-4CA1-B66A-735082BF1F1D}"/>
              </a:ext>
            </a:extLst>
          </p:cNvPr>
          <p:cNvPicPr>
            <a:picLocks noChangeAspect="1"/>
          </p:cNvPicPr>
          <p:nvPr/>
        </p:nvPicPr>
        <p:blipFill>
          <a:blip r:embed="rId8"/>
          <a:stretch>
            <a:fillRect/>
          </a:stretch>
        </p:blipFill>
        <p:spPr>
          <a:xfrm>
            <a:off x="3690088" y="4967641"/>
            <a:ext cx="359695" cy="359695"/>
          </a:xfrm>
          <a:prstGeom prst="rect">
            <a:avLst/>
          </a:prstGeom>
        </p:spPr>
      </p:pic>
    </p:spTree>
    <p:extLst>
      <p:ext uri="{BB962C8B-B14F-4D97-AF65-F5344CB8AC3E}">
        <p14:creationId xmlns:p14="http://schemas.microsoft.com/office/powerpoint/2010/main" val="963702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One person dying WITHOUT A WILL </a:t>
            </a:r>
          </a:p>
        </p:txBody>
      </p:sp>
      <p:sp>
        <p:nvSpPr>
          <p:cNvPr id="5" name="TextBox 4"/>
          <p:cNvSpPr txBox="1"/>
          <p:nvPr/>
        </p:nvSpPr>
        <p:spPr>
          <a:xfrm>
            <a:off x="407988" y="2179594"/>
            <a:ext cx="5252342" cy="3293209"/>
          </a:xfrm>
          <a:prstGeom prst="rect">
            <a:avLst/>
          </a:prstGeom>
          <a:noFill/>
          <a:ln w="38100">
            <a:solidFill>
              <a:srgbClr val="56859B"/>
            </a:solidFill>
          </a:ln>
        </p:spPr>
        <p:txBody>
          <a:bodyPr wrap="square" rtlCol="0">
            <a:spAutoFit/>
          </a:bodyPr>
          <a:lstStyle/>
          <a:p>
            <a:r>
              <a:rPr lang="en-GB" sz="2600" dirty="0">
                <a:solidFill>
                  <a:srgbClr val="56859B"/>
                </a:solidFill>
              </a:rPr>
              <a:t>Married couples and civil partners:</a:t>
            </a:r>
          </a:p>
          <a:p>
            <a:pPr marL="457200" indent="-457200">
              <a:buClr>
                <a:srgbClr val="56859B"/>
              </a:buClr>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If there are no children, the surviving spouse/civil partner gets all the assets.</a:t>
            </a:r>
          </a:p>
          <a:p>
            <a:pPr marL="457200" indent="-457200">
              <a:buClr>
                <a:srgbClr val="56859B"/>
              </a:buClr>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 If there are children, the surviving spouse/civil partner gets </a:t>
            </a:r>
            <a:r>
              <a:rPr lang="en-GB" sz="2000" dirty="0">
                <a:ea typeface="Times New Roman" panose="02020603050405020304" pitchFamily="18" charset="0"/>
                <a:cs typeface="Times New Roman" panose="02020603050405020304" pitchFamily="18" charset="0"/>
              </a:rPr>
              <a:t>the </a:t>
            </a:r>
            <a:r>
              <a:rPr lang="en-US" sz="2000" dirty="0">
                <a:ea typeface="Times New Roman" panose="02020603050405020304" pitchFamily="18" charset="0"/>
                <a:cs typeface="Times New Roman" panose="02020603050405020304" pitchFamily="18" charset="0"/>
              </a:rPr>
              <a:t>first £270,000 plus half of what is left. </a:t>
            </a:r>
          </a:p>
          <a:p>
            <a:pPr marL="457200" indent="-457200">
              <a:buClr>
                <a:srgbClr val="56859B"/>
              </a:buClr>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If the survivor is under the state retirement age, a Bereavement Support Payment is payable of up to £3500 then £350pm for 18 months</a:t>
            </a:r>
            <a:r>
              <a:rPr lang="en-US" sz="2200" dirty="0">
                <a:ea typeface="Times New Roman" panose="02020603050405020304" pitchFamily="18" charset="0"/>
                <a:cs typeface="Times New Roman" panose="02020603050405020304" pitchFamily="18" charset="0"/>
              </a:rPr>
              <a:t>.</a:t>
            </a:r>
            <a:endParaRPr lang="en-GB" sz="2400" dirty="0">
              <a:solidFill>
                <a:schemeClr val="accent2">
                  <a:lumMod val="75000"/>
                </a:schemeClr>
              </a:solidFill>
            </a:endParaRPr>
          </a:p>
        </p:txBody>
      </p:sp>
      <p:sp>
        <p:nvSpPr>
          <p:cNvPr id="4" name="TextBox 3">
            <a:extLst>
              <a:ext uri="{FF2B5EF4-FFF2-40B4-BE49-F238E27FC236}">
                <a16:creationId xmlns:a16="http://schemas.microsoft.com/office/drawing/2014/main" id="{CAD81EB0-BE4B-E5E9-2517-638A0909D919}"/>
              </a:ext>
            </a:extLst>
          </p:cNvPr>
          <p:cNvSpPr txBox="1"/>
          <p:nvPr/>
        </p:nvSpPr>
        <p:spPr>
          <a:xfrm>
            <a:off x="6095042" y="2179594"/>
            <a:ext cx="5252342" cy="3046988"/>
          </a:xfrm>
          <a:prstGeom prst="rect">
            <a:avLst/>
          </a:prstGeom>
          <a:noFill/>
          <a:ln w="38100">
            <a:solidFill>
              <a:srgbClr val="56859B"/>
            </a:solidFill>
          </a:ln>
        </p:spPr>
        <p:txBody>
          <a:bodyPr wrap="square" rtlCol="0">
            <a:spAutoFit/>
          </a:bodyPr>
          <a:lstStyle/>
          <a:p>
            <a:r>
              <a:rPr lang="en-GB" sz="2600" dirty="0">
                <a:solidFill>
                  <a:srgbClr val="56859B"/>
                </a:solidFill>
              </a:rPr>
              <a:t>Cohabitants and couples who had a non-qualifying ceremony:</a:t>
            </a:r>
          </a:p>
          <a:p>
            <a:pPr marL="342900" indent="-342900">
              <a:buClr>
                <a:srgbClr val="56859B"/>
              </a:buClr>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The surviving partner has no automatic right to the assets owned by the person who has died.</a:t>
            </a:r>
          </a:p>
          <a:p>
            <a:pPr marL="342900" indent="-342900">
              <a:buClr>
                <a:srgbClr val="56859B"/>
              </a:buClr>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If the survivor is under the state retirement age, a Bereavement Support Payment is payable of up to £3500 then £350pm for 18 months.</a:t>
            </a:r>
            <a:endParaRPr lang="en-US" sz="2200" dirty="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D4C6CEB-7C52-77ED-A24D-9B966552754F}"/>
              </a:ext>
            </a:extLst>
          </p:cNvPr>
          <p:cNvSpPr txBox="1"/>
          <p:nvPr/>
        </p:nvSpPr>
        <p:spPr>
          <a:xfrm>
            <a:off x="1053316" y="5553937"/>
            <a:ext cx="10083452" cy="830997"/>
          </a:xfrm>
          <a:prstGeom prst="rect">
            <a:avLst/>
          </a:prstGeom>
          <a:noFill/>
          <a:ln w="38100">
            <a:solidFill>
              <a:srgbClr val="56859B"/>
            </a:solidFill>
          </a:ln>
        </p:spPr>
        <p:txBody>
          <a:bodyPr wrap="square" rtlCol="0">
            <a:spAutoFit/>
          </a:bodyPr>
          <a:lstStyle/>
          <a:p>
            <a:r>
              <a:rPr lang="en-GB" sz="2600" dirty="0">
                <a:solidFill>
                  <a:srgbClr val="56859B"/>
                </a:solidFill>
              </a:rPr>
              <a:t>What should couples do?</a:t>
            </a:r>
          </a:p>
          <a:p>
            <a:pPr marL="457200" indent="-457200">
              <a:buClr>
                <a:srgbClr val="56859B"/>
              </a:buClr>
              <a:buFont typeface="Wingdings" panose="05000000000000000000" pitchFamily="2" charset="2"/>
              <a:buChar char="§"/>
            </a:pPr>
            <a:r>
              <a:rPr lang="en-GB" sz="2200" dirty="0"/>
              <a:t>Each person should make a will setting out who will inherit their assets if they die. </a:t>
            </a:r>
          </a:p>
        </p:txBody>
      </p:sp>
    </p:spTree>
    <p:extLst>
      <p:ext uri="{BB962C8B-B14F-4D97-AF65-F5344CB8AC3E}">
        <p14:creationId xmlns:p14="http://schemas.microsoft.com/office/powerpoint/2010/main" val="3241090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15411"/>
            <a:ext cx="10327152" cy="1445375"/>
          </a:xfrm>
        </p:spPr>
        <p:txBody>
          <a:bodyPr>
            <a:normAutofit/>
          </a:bodyPr>
          <a:lstStyle/>
          <a:p>
            <a:r>
              <a:rPr lang="en-GB" sz="3200" b="1" dirty="0"/>
              <a:t>lawmaker FOR A DAY!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8341211" y="2290101"/>
            <a:ext cx="3431058" cy="4001600"/>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59732" y="1828800"/>
            <a:ext cx="8203322" cy="5029200"/>
          </a:xfrm>
          <a:prstGeom prst="cloudCallout">
            <a:avLst>
              <a:gd name="adj1" fmla="val 49484"/>
              <a:gd name="adj2" fmla="val 60240"/>
            </a:avLst>
          </a:prstGeom>
          <a:solidFill>
            <a:schemeClr val="bg1"/>
          </a:solidFill>
          <a:ln w="38100">
            <a:solidFill>
              <a:srgbClr val="568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have been given the responsibility to draft a new law for cohabitants. List:</a:t>
            </a:r>
          </a:p>
          <a:p>
            <a:pPr marL="357188" indent="-357188">
              <a:lnSpc>
                <a:spcPct val="104000"/>
              </a:lnSpc>
              <a:buClr>
                <a:srgbClr val="56859B"/>
              </a:buClr>
              <a:buFont typeface="Wingdings" panose="05000000000000000000" pitchFamily="2" charset="2"/>
              <a:buChar char="§"/>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key rights that you would grant to cohabitants (if any).</a:t>
            </a:r>
          </a:p>
          <a:p>
            <a:pPr marL="357188" indent="-357188">
              <a:lnSpc>
                <a:spcPct val="104000"/>
              </a:lnSpc>
              <a:buClr>
                <a:srgbClr val="56859B"/>
              </a:buClr>
              <a:buFont typeface="Wingdings" panose="05000000000000000000" pitchFamily="2" charset="2"/>
              <a:buChar char="§"/>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cohabitants should start to have these rights. </a:t>
            </a:r>
          </a:p>
          <a:p>
            <a:pPr marL="342900" indent="-342900">
              <a:lnSpc>
                <a:spcPct val="107000"/>
              </a:lnSpc>
              <a:buClr>
                <a:srgbClr val="56859B"/>
              </a:buClr>
              <a:buFont typeface="Wingdings" panose="05000000000000000000" pitchFamily="2" charset="2"/>
              <a:buChar char="§"/>
            </a:pP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gn="ctr">
              <a:spcBef>
                <a:spcPct val="20000"/>
              </a:spcBef>
              <a:spcAft>
                <a:spcPts val="600"/>
              </a:spcAft>
              <a:buClr>
                <a:srgbClr val="903163"/>
              </a:buClr>
              <a:buSzPct val="92000"/>
            </a:pPr>
            <a:r>
              <a:rPr lang="en-GB" sz="2400" i="1" dirty="0">
                <a:solidFill>
                  <a:schemeClr val="tx1"/>
                </a:solidFill>
              </a:rPr>
              <a:t>     </a:t>
            </a:r>
          </a:p>
        </p:txBody>
      </p:sp>
      <p:pic>
        <p:nvPicPr>
          <p:cNvPr id="8" name="Graphic 7">
            <a:extLst>
              <a:ext uri="{FF2B5EF4-FFF2-40B4-BE49-F238E27FC236}">
                <a16:creationId xmlns:a16="http://schemas.microsoft.com/office/drawing/2014/main" id="{3D72CB2B-B32A-4AC7-9A09-1F5ADE42D35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412269" y="6284220"/>
            <a:ext cx="360000" cy="360000"/>
          </a:xfrm>
          <a:prstGeom prst="rect">
            <a:avLst/>
          </a:prstGeom>
        </p:spPr>
      </p:pic>
      <p:pic>
        <p:nvPicPr>
          <p:cNvPr id="6" name="Picture 5">
            <a:extLst>
              <a:ext uri="{FF2B5EF4-FFF2-40B4-BE49-F238E27FC236}">
                <a16:creationId xmlns:a16="http://schemas.microsoft.com/office/drawing/2014/main" id="{444BAD87-7EDF-2DB7-8B46-B705A7AA6FD2}"/>
              </a:ext>
            </a:extLst>
          </p:cNvPr>
          <p:cNvPicPr>
            <a:picLocks noChangeAspect="1"/>
          </p:cNvPicPr>
          <p:nvPr/>
        </p:nvPicPr>
        <p:blipFill>
          <a:blip r:embed="rId6"/>
          <a:stretch>
            <a:fillRect/>
          </a:stretch>
        </p:blipFill>
        <p:spPr>
          <a:xfrm>
            <a:off x="11772269" y="6284525"/>
            <a:ext cx="359999" cy="359695"/>
          </a:xfrm>
          <a:prstGeom prst="rect">
            <a:avLst/>
          </a:prstGeom>
        </p:spPr>
      </p:pic>
      <p:sp>
        <p:nvSpPr>
          <p:cNvPr id="9" name="TextBox 8">
            <a:extLst>
              <a:ext uri="{FF2B5EF4-FFF2-40B4-BE49-F238E27FC236}">
                <a16:creationId xmlns:a16="http://schemas.microsoft.com/office/drawing/2014/main" id="{F38D6497-EAAB-B04C-FB91-7398F1D22CA3}"/>
              </a:ext>
            </a:extLst>
          </p:cNvPr>
          <p:cNvSpPr txBox="1"/>
          <p:nvPr/>
        </p:nvSpPr>
        <p:spPr>
          <a:xfrm>
            <a:off x="1145707" y="4834429"/>
            <a:ext cx="5979922" cy="1969770"/>
          </a:xfrm>
          <a:prstGeom prst="rect">
            <a:avLst/>
          </a:prstGeom>
          <a:noFill/>
        </p:spPr>
        <p:txBody>
          <a:bodyPr wrap="square" rtlCol="0">
            <a:spAutoFit/>
          </a:bodyPr>
          <a:lstStyle/>
          <a:p>
            <a:pPr marL="357188" lvl="1" indent="-357188">
              <a:lnSpc>
                <a:spcPct val="104000"/>
              </a:lnSpc>
              <a:buClr>
                <a:srgbClr val="56859B"/>
              </a:buClr>
              <a:buFont typeface="Wingdings" panose="05000000000000000000" pitchFamily="2" charset="2"/>
              <a:buChar char="§"/>
            </a:pPr>
            <a:r>
              <a:rPr lang="en-GB" sz="2000" dirty="0">
                <a:solidFill>
                  <a:schemeClr val="tx1"/>
                </a:solidFill>
                <a:latin typeface="Calibri" panose="020F0502020204030204" pitchFamily="34" charset="0"/>
                <a:ea typeface="Times New Roman" panose="02020603050405020304" pitchFamily="18" charset="0"/>
              </a:rPr>
              <a:t>Why might some cohabitants be opposed to marriage or civil partnership? </a:t>
            </a:r>
          </a:p>
          <a:p>
            <a:pPr marL="446088" lvl="1" indent="-446088">
              <a:lnSpc>
                <a:spcPct val="104000"/>
              </a:lnSpc>
              <a:buClr>
                <a:srgbClr val="56859B"/>
              </a:buClr>
              <a:buFont typeface="Wingdings" panose="05000000000000000000" pitchFamily="2" charset="2"/>
              <a:buChar char="§"/>
            </a:pPr>
            <a:r>
              <a:rPr lang="en-GB" sz="2000" dirty="0">
                <a:solidFill>
                  <a:schemeClr val="tx1"/>
                </a:solidFill>
                <a:latin typeface="Calibri" panose="020F0502020204030204" pitchFamily="34" charset="0"/>
                <a:ea typeface="Times New Roman" panose="02020603050405020304" pitchFamily="18" charset="0"/>
              </a:rPr>
              <a:t>Should people be allowed to opt out of any automatic rights for cohabitants that  might  be                 introduced?      Why/why not?</a:t>
            </a:r>
          </a:p>
          <a:p>
            <a:endParaRPr lang="en-GB" dirty="0"/>
          </a:p>
        </p:txBody>
      </p:sp>
    </p:spTree>
    <p:extLst>
      <p:ext uri="{BB962C8B-B14F-4D97-AF65-F5344CB8AC3E}">
        <p14:creationId xmlns:p14="http://schemas.microsoft.com/office/powerpoint/2010/main" val="9978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ENDPOINT ASSESSMENT ACTIVITY</a:t>
            </a:r>
          </a:p>
        </p:txBody>
      </p:sp>
      <p:sp>
        <p:nvSpPr>
          <p:cNvPr id="5" name="TextBox 4"/>
          <p:cNvSpPr txBox="1"/>
          <p:nvPr/>
        </p:nvSpPr>
        <p:spPr>
          <a:xfrm>
            <a:off x="581192" y="2180496"/>
            <a:ext cx="7225075" cy="3678303"/>
          </a:xfrm>
          <a:prstGeom prst="rect">
            <a:avLst/>
          </a:prstGeom>
          <a:ln w="38100">
            <a:solidFill>
              <a:schemeClr val="accent1"/>
            </a:solidFill>
          </a:ln>
        </p:spPr>
        <p:txBody>
          <a:bodyPr vert="horz" lIns="91440" tIns="45720" rIns="91440" bIns="45720" rtlCol="0" anchor="ctr">
            <a:normAutofit/>
          </a:bodyPr>
          <a:lstStyle/>
          <a:p>
            <a:pPr marL="342900" indent="-342900">
              <a:lnSpc>
                <a:spcPct val="107000"/>
              </a:lnSpc>
              <a:spcAft>
                <a:spcPts val="800"/>
              </a:spcAft>
              <a:buClr>
                <a:srgbClr val="56859B"/>
              </a:buClr>
              <a:buFont typeface="Wingdings" panose="05000000000000000000" pitchFamily="2" charset="2"/>
              <a:buChar char="§"/>
            </a:pPr>
            <a:r>
              <a:rPr lang="en-GB" sz="2400" dirty="0">
                <a:ea typeface="Calibri" panose="020F0502020204030204" pitchFamily="34" charset="0"/>
                <a:cs typeface="Times New Roman" panose="02020603050405020304" pitchFamily="18" charset="0"/>
              </a:rPr>
              <a:t>C</a:t>
            </a:r>
            <a:r>
              <a:rPr lang="en-GB" sz="2400" dirty="0">
                <a:effectLst/>
                <a:ea typeface="Calibri" panose="020F0502020204030204" pitchFamily="34" charset="0"/>
                <a:cs typeface="Times New Roman" panose="02020603050405020304" pitchFamily="18" charset="0"/>
              </a:rPr>
              <a:t>omplete an exit slip stating who you think should have rights if a relationship breaks down. Have your views changed during the lesson?</a:t>
            </a:r>
          </a:p>
          <a:p>
            <a:pPr marL="342900" indent="-342900">
              <a:lnSpc>
                <a:spcPct val="107000"/>
              </a:lnSpc>
              <a:spcAft>
                <a:spcPts val="800"/>
              </a:spcAft>
              <a:buClr>
                <a:srgbClr val="56859B"/>
              </a:buClr>
              <a:buFont typeface="Wingdings" panose="05000000000000000000" pitchFamily="2" charset="2"/>
              <a:buChar char="§"/>
            </a:pPr>
            <a:r>
              <a:rPr lang="en-GB" sz="2400" dirty="0">
                <a:effectLst/>
                <a:ea typeface="Calibri" panose="020F0502020204030204" pitchFamily="34" charset="0"/>
                <a:cs typeface="Times New Roman" panose="02020603050405020304" pitchFamily="18" charset="0"/>
              </a:rPr>
              <a:t>What would you say to someone who says, “</a:t>
            </a:r>
            <a:r>
              <a:rPr lang="en-GB" sz="2400" dirty="0">
                <a:effectLst/>
                <a:ea typeface="Times New Roman" panose="02020603050405020304" pitchFamily="18" charset="0"/>
              </a:rPr>
              <a:t>getting married is the best option for all couples!”?</a:t>
            </a:r>
            <a:r>
              <a:rPr lang="en-GB" sz="2400" dirty="0">
                <a:effectLst/>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B551FC13-DB65-4080-F8BC-CBA8E9670F38}"/>
              </a:ext>
            </a:extLst>
          </p:cNvPr>
          <p:cNvSpPr txBox="1"/>
          <p:nvPr/>
        </p:nvSpPr>
        <p:spPr>
          <a:xfrm>
            <a:off x="8432800" y="2680819"/>
            <a:ext cx="3178008" cy="2677656"/>
          </a:xfrm>
          <a:prstGeom prst="rect">
            <a:avLst/>
          </a:prstGeom>
          <a:solidFill>
            <a:srgbClr val="56859B"/>
          </a:solidFill>
        </p:spPr>
        <p:txBody>
          <a:bodyPr wrap="square" rtlCol="0">
            <a:spAutoFit/>
          </a:bodyPr>
          <a:lstStyle/>
          <a:p>
            <a:r>
              <a:rPr lang="en-GB" sz="4800" b="1" dirty="0">
                <a:solidFill>
                  <a:schemeClr val="bg1"/>
                </a:solidFill>
              </a:rPr>
              <a:t>“</a:t>
            </a:r>
            <a:r>
              <a:rPr lang="en-GB" sz="3600" dirty="0">
                <a:solidFill>
                  <a:schemeClr val="bg1"/>
                </a:solidFill>
                <a:effectLst/>
                <a:ea typeface="Times New Roman" panose="02020603050405020304" pitchFamily="18" charset="0"/>
              </a:rPr>
              <a:t>getting married is the best option for all couples!</a:t>
            </a:r>
            <a:r>
              <a:rPr lang="en-GB" sz="4800" b="1" dirty="0">
                <a:solidFill>
                  <a:schemeClr val="bg1"/>
                </a:solidFill>
                <a:effectLst/>
                <a:ea typeface="Times New Roman" panose="02020603050405020304" pitchFamily="18" charset="0"/>
              </a:rPr>
              <a:t>”</a:t>
            </a:r>
            <a:r>
              <a:rPr lang="en-GB" sz="4800" dirty="0">
                <a:solidFill>
                  <a:schemeClr val="bg1"/>
                </a:solidFill>
                <a:effectLst/>
                <a:ea typeface="Calibri" panose="020F0502020204030204" pitchFamily="34" charset="0"/>
                <a:cs typeface="Times New Roman" panose="02020603050405020304" pitchFamily="18" charset="0"/>
              </a:rPr>
              <a:t> </a:t>
            </a:r>
            <a:endParaRPr lang="en-GB" sz="4800" b="1" dirty="0">
              <a:solidFill>
                <a:schemeClr val="bg1"/>
              </a:solidFill>
            </a:endParaRPr>
          </a:p>
        </p:txBody>
      </p:sp>
    </p:spTree>
    <p:extLst>
      <p:ext uri="{BB962C8B-B14F-4D97-AF65-F5344CB8AC3E}">
        <p14:creationId xmlns:p14="http://schemas.microsoft.com/office/powerpoint/2010/main" val="2510001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HOMEWORK OR EXTENSION TASK</a:t>
            </a:r>
          </a:p>
        </p:txBody>
      </p:sp>
      <p:sp>
        <p:nvSpPr>
          <p:cNvPr id="5" name="TextBox 4"/>
          <p:cNvSpPr txBox="1"/>
          <p:nvPr/>
        </p:nvSpPr>
        <p:spPr>
          <a:xfrm>
            <a:off x="581192" y="2180496"/>
            <a:ext cx="7225075" cy="3678303"/>
          </a:xfrm>
          <a:prstGeom prst="rect">
            <a:avLst/>
          </a:prstGeom>
          <a:ln w="38100">
            <a:solidFill>
              <a:schemeClr val="accent1"/>
            </a:solidFill>
          </a:ln>
        </p:spPr>
        <p:txBody>
          <a:bodyPr vert="horz" lIns="91440" tIns="45720" rIns="91440" bIns="45720" rtlCol="0" anchor="ctr">
            <a:normAutofit/>
          </a:bodyPr>
          <a:lstStyle/>
          <a:p>
            <a:pPr marL="0" indent="0">
              <a:buFont typeface="Wingdings" panose="05000000000000000000" pitchFamily="2" charset="2"/>
              <a:buNone/>
            </a:pPr>
            <a:r>
              <a:rPr lang="en-GB" sz="2800" b="1" i="0" kern="1200" dirty="0">
                <a:solidFill>
                  <a:srgbClr val="56859B"/>
                </a:solidFill>
                <a:effectLst/>
                <a:latin typeface="+mn-lt"/>
                <a:ea typeface="+mn-ea"/>
                <a:cs typeface="+mn-cs"/>
              </a:rPr>
              <a:t>Before the next lesson</a:t>
            </a:r>
          </a:p>
          <a:p>
            <a:pPr marL="285750" indent="-285750">
              <a:lnSpc>
                <a:spcPct val="107000"/>
              </a:lnSpc>
              <a:spcAft>
                <a:spcPts val="800"/>
              </a:spcAft>
              <a:buClr>
                <a:srgbClr val="56859B"/>
              </a:buClr>
              <a:buFont typeface="Wingdings" panose="05000000000000000000" pitchFamily="2" charset="2"/>
              <a:buChar char="§"/>
            </a:pPr>
            <a:r>
              <a:rPr lang="en-GB" sz="2400" dirty="0">
                <a:ea typeface="Calibri" panose="020F0502020204030204" pitchFamily="34" charset="0"/>
                <a:cs typeface="Times New Roman" panose="02020603050405020304" pitchFamily="18" charset="0"/>
              </a:rPr>
              <a:t>P</a:t>
            </a:r>
            <a:r>
              <a:rPr lang="en-GB" sz="2400" dirty="0">
                <a:effectLst/>
                <a:ea typeface="Calibri" panose="020F0502020204030204" pitchFamily="34" charset="0"/>
                <a:cs typeface="Times New Roman" panose="02020603050405020304" pitchFamily="18" charset="0"/>
              </a:rPr>
              <a:t>roduce a poster </a:t>
            </a:r>
            <a:r>
              <a:rPr lang="en-GB" sz="2400" dirty="0">
                <a:effectLst/>
                <a:ea typeface="Times New Roman" panose="02020603050405020304" pitchFamily="18" charset="0"/>
              </a:rPr>
              <a:t>setting out considerations people should think about if they are wondering whether to get married/form a civil partnership.</a:t>
            </a:r>
            <a:endParaRPr lang="en-GB" sz="2400" i="0" kern="1200" dirty="0">
              <a:solidFill>
                <a:schemeClr val="tx1"/>
              </a:solidFill>
              <a:effectLst/>
              <a:ea typeface="+mn-ea"/>
              <a:cs typeface="+mn-cs"/>
            </a:endParaRPr>
          </a:p>
        </p:txBody>
      </p:sp>
      <p:pic>
        <p:nvPicPr>
          <p:cNvPr id="6" name="Picture 5" descr="Question mark boxes">
            <a:extLst>
              <a:ext uri="{FF2B5EF4-FFF2-40B4-BE49-F238E27FC236}">
                <a16:creationId xmlns:a16="http://schemas.microsoft.com/office/drawing/2014/main" id="{5CA532DA-9B82-26C3-AED4-384F8819EB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34" r="24173"/>
          <a:stretch/>
        </p:blipFill>
        <p:spPr>
          <a:xfrm>
            <a:off x="8051799" y="1871133"/>
            <a:ext cx="3683001" cy="4504267"/>
          </a:xfrm>
          <a:prstGeom prst="rect">
            <a:avLst/>
          </a:prstGeom>
          <a:ln w="38100">
            <a:solidFill>
              <a:srgbClr val="56859B"/>
            </a:solidFill>
          </a:ln>
        </p:spPr>
      </p:pic>
      <p:pic>
        <p:nvPicPr>
          <p:cNvPr id="3" name="Picture 2" descr="Icon&#10;&#10;Description automatically generated">
            <a:extLst>
              <a:ext uri="{FF2B5EF4-FFF2-40B4-BE49-F238E27FC236}">
                <a16:creationId xmlns:a16="http://schemas.microsoft.com/office/drawing/2014/main" id="{C9756056-3797-4037-894F-99ADEB9570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734800" y="6379620"/>
            <a:ext cx="359695" cy="359695"/>
          </a:xfrm>
          <a:prstGeom prst="rect">
            <a:avLst/>
          </a:prstGeom>
        </p:spPr>
      </p:pic>
    </p:spTree>
    <p:extLst>
      <p:ext uri="{BB962C8B-B14F-4D97-AF65-F5344CB8AC3E}">
        <p14:creationId xmlns:p14="http://schemas.microsoft.com/office/powerpoint/2010/main" val="814149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Further help and support</a:t>
            </a:r>
          </a:p>
        </p:txBody>
      </p:sp>
      <p:sp>
        <p:nvSpPr>
          <p:cNvPr id="5" name="TextBox 4"/>
          <p:cNvSpPr txBox="1"/>
          <p:nvPr/>
        </p:nvSpPr>
        <p:spPr>
          <a:xfrm>
            <a:off x="407988" y="2442798"/>
            <a:ext cx="11189010" cy="4278094"/>
          </a:xfrm>
          <a:prstGeom prst="rect">
            <a:avLst/>
          </a:prstGeom>
          <a:noFill/>
          <a:ln w="38100">
            <a:solidFill>
              <a:srgbClr val="56859B"/>
            </a:solidFill>
          </a:ln>
        </p:spPr>
        <p:txBody>
          <a:bodyPr wrap="square" rtlCol="0">
            <a:spAutoFit/>
          </a:bodyPr>
          <a:lstStyle/>
          <a:p>
            <a:r>
              <a:rPr lang="en-GB" sz="2800" dirty="0">
                <a:solidFill>
                  <a:srgbClr val="56859B"/>
                </a:solidFill>
              </a:rPr>
              <a:t>For further help and support in school contact: </a:t>
            </a:r>
          </a:p>
          <a:p>
            <a:pPr marL="571500" indent="-571500">
              <a:buClr>
                <a:srgbClr val="56859B"/>
              </a:buClr>
              <a:buFont typeface="Wingdings" panose="05000000000000000000" pitchFamily="2" charset="2"/>
              <a:buChar char="§"/>
            </a:pPr>
            <a:r>
              <a:rPr lang="en-GB" sz="2400" dirty="0"/>
              <a:t>Your form teacher/ PSHE teacher</a:t>
            </a:r>
          </a:p>
          <a:p>
            <a:pPr marL="571500" indent="-571500">
              <a:buClr>
                <a:srgbClr val="56859B"/>
              </a:buClr>
              <a:buFont typeface="Wingdings" panose="05000000000000000000" pitchFamily="2" charset="2"/>
              <a:buChar char="§"/>
            </a:pPr>
            <a:r>
              <a:rPr lang="en-GB" sz="2400" dirty="0"/>
              <a:t>Your Head of Year</a:t>
            </a:r>
          </a:p>
          <a:p>
            <a:pPr marL="571500" indent="-571500">
              <a:buClr>
                <a:srgbClr val="56859B"/>
              </a:buClr>
              <a:buFont typeface="Wingdings" panose="05000000000000000000" pitchFamily="2" charset="2"/>
              <a:buChar char="§"/>
            </a:pPr>
            <a:r>
              <a:rPr lang="en-GB" sz="2400" dirty="0"/>
              <a:t>The pastoral support team</a:t>
            </a:r>
          </a:p>
          <a:p>
            <a:pPr marL="571500" indent="-571500">
              <a:buClr>
                <a:srgbClr val="56859B"/>
              </a:buClr>
              <a:buFont typeface="Wingdings" panose="05000000000000000000" pitchFamily="2" charset="2"/>
              <a:buChar char="§"/>
            </a:pPr>
            <a:endParaRPr lang="en-GB" sz="2400" dirty="0"/>
          </a:p>
          <a:p>
            <a:r>
              <a:rPr lang="en-GB" sz="2800" dirty="0">
                <a:solidFill>
                  <a:srgbClr val="56859B"/>
                </a:solidFill>
              </a:rPr>
              <a:t>For further help and support outside of school: </a:t>
            </a:r>
          </a:p>
          <a:p>
            <a:pPr marL="457200" indent="-457200">
              <a:buClr>
                <a:srgbClr val="56859B"/>
              </a:buClr>
              <a:buFont typeface="Wingdings" panose="05000000000000000000" pitchFamily="2" charset="2"/>
              <a:buChar char="§"/>
            </a:pPr>
            <a:r>
              <a:rPr lang="en-GB" sz="2400" dirty="0"/>
              <a:t>ChildLine: </a:t>
            </a:r>
            <a:r>
              <a:rPr lang="en-GB" sz="2400" dirty="0">
                <a:solidFill>
                  <a:srgbClr val="56859B"/>
                </a:solidFill>
                <a:hlinkClick r:id="rId3">
                  <a:extLst>
                    <a:ext uri="{A12FA001-AC4F-418D-AE19-62706E023703}">
                      <ahyp:hlinkClr xmlns:ahyp="http://schemas.microsoft.com/office/drawing/2018/hyperlinkcolor" val="tx"/>
                    </a:ext>
                  </a:extLst>
                </a:hlinkClick>
              </a:rPr>
              <a:t>https://</a:t>
            </a:r>
            <a:r>
              <a:rPr lang="en-GB" sz="2400" b="0" i="0" u="none" strike="noStrike" dirty="0">
                <a:solidFill>
                  <a:srgbClr val="56859B"/>
                </a:solidFill>
                <a:effectLst/>
                <a:hlinkClick r:id="rId4">
                  <a:extLst>
                    <a:ext uri="{A12FA001-AC4F-418D-AE19-62706E023703}">
                      <ahyp:hlinkClr xmlns:ahyp="http://schemas.microsoft.com/office/drawing/2018/hyperlinkcolor" val="tx"/>
                    </a:ext>
                  </a:extLst>
                </a:hlinkClick>
              </a:rPr>
              <a:t>www.childline.org.uk</a:t>
            </a:r>
          </a:p>
          <a:p>
            <a:pPr marL="342900" lvl="0" indent="-342900">
              <a:buClr>
                <a:srgbClr val="56859B"/>
              </a:buClr>
              <a:buFont typeface="Wingdings" panose="05000000000000000000" pitchFamily="2" charset="2"/>
              <a:buChar char="§"/>
              <a:tabLst>
                <a:tab pos="457200" algn="l"/>
              </a:tabLst>
            </a:pPr>
            <a:r>
              <a:rPr lang="en-GB" sz="2400" dirty="0">
                <a:effectLst/>
                <a:ea typeface="Yu Mincho" panose="02020400000000000000" pitchFamily="18" charset="-128"/>
                <a:cs typeface="Arial" panose="020B0604020202020204" pitchFamily="34" charset="0"/>
              </a:rPr>
              <a:t>  Muslim Youth helpline:</a:t>
            </a:r>
            <a:r>
              <a:rPr lang="en-GB" sz="2400" dirty="0">
                <a:solidFill>
                  <a:srgbClr val="56859B"/>
                </a:solidFill>
                <a:effectLst/>
                <a:ea typeface="Yu Mincho" panose="02020400000000000000" pitchFamily="18" charset="-128"/>
                <a:cs typeface="Arial" panose="020B0604020202020204" pitchFamily="34" charset="0"/>
              </a:rPr>
              <a:t> </a:t>
            </a:r>
            <a:r>
              <a:rPr lang="en-GB" sz="2400" dirty="0">
                <a:solidFill>
                  <a:srgbClr val="56859B"/>
                </a:solidFill>
                <a:effectLst/>
                <a:ea typeface="Yu Mincho" panose="02020400000000000000" pitchFamily="18" charset="-128"/>
                <a:cs typeface="Arial" panose="020B0604020202020204" pitchFamily="34" charset="0"/>
                <a:hlinkClick r:id="rId5">
                  <a:extLst>
                    <a:ext uri="{A12FA001-AC4F-418D-AE19-62706E023703}">
                      <ahyp:hlinkClr xmlns:ahyp="http://schemas.microsoft.com/office/drawing/2018/hyperlinkcolor" val="tx"/>
                    </a:ext>
                  </a:extLst>
                </a:hlinkClick>
              </a:rPr>
              <a:t>https://myh.org.uk/</a:t>
            </a:r>
            <a:r>
              <a:rPr lang="en-GB" sz="2400" dirty="0">
                <a:solidFill>
                  <a:srgbClr val="56859B"/>
                </a:solidFill>
                <a:effectLst/>
                <a:ea typeface="Yu Mincho" panose="02020400000000000000" pitchFamily="18" charset="-128"/>
                <a:cs typeface="Arial" panose="020B0604020202020204" pitchFamily="34" charset="0"/>
              </a:rPr>
              <a:t>  </a:t>
            </a:r>
          </a:p>
          <a:p>
            <a:pPr marL="457200" indent="-457200" algn="l">
              <a:buClr>
                <a:srgbClr val="56859B"/>
              </a:buClr>
              <a:buFont typeface="Wingdings" panose="05000000000000000000" pitchFamily="2" charset="2"/>
              <a:buChar char="§"/>
            </a:pPr>
            <a:r>
              <a:rPr lang="en-GB" sz="2400" dirty="0"/>
              <a:t>National Youth Advocacy Service: </a:t>
            </a:r>
            <a:r>
              <a:rPr lang="en-GB" sz="2400" u="sng" dirty="0">
                <a:solidFill>
                  <a:srgbClr val="56859B"/>
                </a:solidFill>
                <a:effectLs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https://NYAS.net</a:t>
            </a:r>
            <a:endParaRPr lang="en-GB" sz="2400" u="sng" dirty="0">
              <a:solidFill>
                <a:srgbClr val="56859B"/>
              </a:solidFill>
              <a:effectLst/>
              <a:ea typeface="Times New Roman" panose="02020603050405020304" pitchFamily="18" charset="0"/>
              <a:cs typeface="Times New Roman" panose="02020603050405020304" pitchFamily="18" charset="0"/>
            </a:endParaRPr>
          </a:p>
          <a:p>
            <a:pPr marL="457200" indent="-457200" algn="l">
              <a:buClr>
                <a:srgbClr val="56859B"/>
              </a:buClr>
              <a:buFont typeface="Wingdings" panose="05000000000000000000" pitchFamily="2" charset="2"/>
              <a:buChar char="§"/>
            </a:pPr>
            <a:r>
              <a:rPr lang="en-GB" sz="2400" dirty="0">
                <a:ea typeface="Times New Roman" panose="02020603050405020304" pitchFamily="18" charset="0"/>
                <a:cs typeface="Times New Roman" panose="02020603050405020304" pitchFamily="18" charset="0"/>
              </a:rPr>
              <a:t>Citizen’s Advice: </a:t>
            </a:r>
            <a:r>
              <a:rPr lang="en-GB" sz="2400" dirty="0">
                <a:solidFill>
                  <a:srgbClr val="56859B"/>
                </a:solidFill>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https://www.citizensadvice.org.uk</a:t>
            </a:r>
            <a:r>
              <a:rPr lang="en-GB" sz="2400" dirty="0">
                <a:solidFill>
                  <a:srgbClr val="56859B"/>
                </a:solidFill>
                <a:ea typeface="Times New Roman" panose="02020603050405020304" pitchFamily="18" charset="0"/>
                <a:cs typeface="Times New Roman" panose="02020603050405020304" pitchFamily="18" charset="0"/>
              </a:rPr>
              <a:t> </a:t>
            </a:r>
            <a:r>
              <a:rPr lang="en-GB" sz="2400" dirty="0">
                <a:solidFill>
                  <a:srgbClr val="56859B"/>
                </a:solidFill>
              </a:rPr>
              <a:t> </a:t>
            </a:r>
          </a:p>
          <a:p>
            <a:pPr marL="457200" indent="-457200" algn="l">
              <a:buClr>
                <a:srgbClr val="56859B"/>
              </a:buClr>
              <a:buFont typeface="Wingdings" panose="05000000000000000000" pitchFamily="2" charset="2"/>
              <a:buChar char="§"/>
            </a:pPr>
            <a:r>
              <a:rPr lang="en-GB" sz="2400" dirty="0"/>
              <a:t>AdviceNow: </a:t>
            </a:r>
            <a:r>
              <a:rPr lang="en-GB" sz="2400" dirty="0">
                <a:solidFill>
                  <a:srgbClr val="56859B"/>
                </a:solidFill>
                <a:hlinkClick r:id="rId8">
                  <a:extLst>
                    <a:ext uri="{A12FA001-AC4F-418D-AE19-62706E023703}">
                      <ahyp:hlinkClr xmlns:ahyp="http://schemas.microsoft.com/office/drawing/2018/hyperlinkcolor" val="tx"/>
                    </a:ext>
                  </a:extLst>
                </a:hlinkClick>
              </a:rPr>
              <a:t>https://www.advicenow.org.uk/</a:t>
            </a:r>
            <a:r>
              <a:rPr lang="en-GB" sz="2400" dirty="0">
                <a:solidFill>
                  <a:srgbClr val="56859B"/>
                </a:solidFill>
              </a:rPr>
              <a:t>  </a:t>
            </a:r>
          </a:p>
        </p:txBody>
      </p:sp>
    </p:spTree>
    <p:extLst>
      <p:ext uri="{BB962C8B-B14F-4D97-AF65-F5344CB8AC3E}">
        <p14:creationId xmlns:p14="http://schemas.microsoft.com/office/powerpoint/2010/main" val="2169924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D2C25-C4E6-67E5-2B5C-9D580249A6A2}"/>
              </a:ext>
            </a:extLst>
          </p:cNvPr>
          <p:cNvSpPr txBox="1"/>
          <p:nvPr/>
        </p:nvSpPr>
        <p:spPr>
          <a:xfrm>
            <a:off x="3394553" y="3582444"/>
            <a:ext cx="8797447" cy="1815882"/>
          </a:xfrm>
          <a:prstGeom prst="rect">
            <a:avLst/>
          </a:prstGeom>
          <a:noFill/>
        </p:spPr>
        <p:txBody>
          <a:bodyPr wrap="square" rtlCol="0">
            <a:spAutoFit/>
          </a:bodyPr>
          <a:lstStyle/>
          <a:p>
            <a:r>
              <a:rPr lang="en-GB" sz="2800" b="1" dirty="0">
                <a:solidFill>
                  <a:schemeClr val="bg1"/>
                </a:solidFill>
              </a:rPr>
              <a:t>Resource A: Grid for baseline activity; </a:t>
            </a:r>
          </a:p>
          <a:p>
            <a:r>
              <a:rPr lang="en-GB" sz="2800" b="1" dirty="0">
                <a:solidFill>
                  <a:schemeClr val="bg1"/>
                </a:solidFill>
              </a:rPr>
              <a:t>Resource B: Grid for core activity and </a:t>
            </a:r>
          </a:p>
          <a:p>
            <a:r>
              <a:rPr lang="en-GB" sz="2800" b="1" dirty="0">
                <a:solidFill>
                  <a:schemeClr val="bg1"/>
                </a:solidFill>
              </a:rPr>
              <a:t>Resource C: Flashcards for printing (front and back)</a:t>
            </a:r>
          </a:p>
          <a:p>
            <a:r>
              <a:rPr lang="en-GB" sz="2800" b="1" dirty="0">
                <a:solidFill>
                  <a:schemeClr val="bg1"/>
                </a:solidFill>
              </a:rPr>
              <a:t>Resource D: Information recording sheet</a:t>
            </a:r>
          </a:p>
        </p:txBody>
      </p:sp>
    </p:spTree>
    <p:extLst>
      <p:ext uri="{BB962C8B-B14F-4D97-AF65-F5344CB8AC3E}">
        <p14:creationId xmlns:p14="http://schemas.microsoft.com/office/powerpoint/2010/main" val="4177569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4" y="115411"/>
            <a:ext cx="11115599" cy="1445375"/>
          </a:xfrm>
        </p:spPr>
        <p:txBody>
          <a:bodyPr>
            <a:normAutofit/>
          </a:bodyPr>
          <a:lstStyle/>
          <a:p>
            <a:r>
              <a:rPr lang="en-GB" sz="3200" b="1" dirty="0"/>
              <a:t>BASELINE ACTIVITY: Who should have rights? </a:t>
            </a:r>
          </a:p>
        </p:txBody>
      </p:sp>
      <p:graphicFrame>
        <p:nvGraphicFramePr>
          <p:cNvPr id="3" name="Table 2">
            <a:extLst>
              <a:ext uri="{FF2B5EF4-FFF2-40B4-BE49-F238E27FC236}">
                <a16:creationId xmlns:a16="http://schemas.microsoft.com/office/drawing/2014/main" id="{2AA56019-3E39-D0D3-A8F3-64C8CFB3CFF5}"/>
              </a:ext>
            </a:extLst>
          </p:cNvPr>
          <p:cNvGraphicFramePr>
            <a:graphicFrameLocks noGrp="1"/>
          </p:cNvGraphicFramePr>
          <p:nvPr>
            <p:extLst>
              <p:ext uri="{D42A27DB-BD31-4B8C-83A1-F6EECF244321}">
                <p14:modId xmlns:p14="http://schemas.microsoft.com/office/powerpoint/2010/main" val="835950218"/>
              </p:ext>
            </p:extLst>
          </p:nvPr>
        </p:nvGraphicFramePr>
        <p:xfrm>
          <a:off x="66000" y="1819856"/>
          <a:ext cx="12060000" cy="4922733"/>
        </p:xfrm>
        <a:graphic>
          <a:graphicData uri="http://schemas.openxmlformats.org/drawingml/2006/table">
            <a:tbl>
              <a:tblPr firstRow="1" bandRow="1"/>
              <a:tblGrid>
                <a:gridCol w="5717421">
                  <a:extLst>
                    <a:ext uri="{9D8B030D-6E8A-4147-A177-3AD203B41FA5}">
                      <a16:colId xmlns:a16="http://schemas.microsoft.com/office/drawing/2014/main" val="3971360909"/>
                    </a:ext>
                  </a:extLst>
                </a:gridCol>
                <a:gridCol w="1369708">
                  <a:extLst>
                    <a:ext uri="{9D8B030D-6E8A-4147-A177-3AD203B41FA5}">
                      <a16:colId xmlns:a16="http://schemas.microsoft.com/office/drawing/2014/main" val="3565635762"/>
                    </a:ext>
                  </a:extLst>
                </a:gridCol>
                <a:gridCol w="1468412">
                  <a:extLst>
                    <a:ext uri="{9D8B030D-6E8A-4147-A177-3AD203B41FA5}">
                      <a16:colId xmlns:a16="http://schemas.microsoft.com/office/drawing/2014/main" val="214941874"/>
                    </a:ext>
                  </a:extLst>
                </a:gridCol>
                <a:gridCol w="1270984">
                  <a:extLst>
                    <a:ext uri="{9D8B030D-6E8A-4147-A177-3AD203B41FA5}">
                      <a16:colId xmlns:a16="http://schemas.microsoft.com/office/drawing/2014/main" val="1676106020"/>
                    </a:ext>
                  </a:extLst>
                </a:gridCol>
                <a:gridCol w="1147595">
                  <a:extLst>
                    <a:ext uri="{9D8B030D-6E8A-4147-A177-3AD203B41FA5}">
                      <a16:colId xmlns:a16="http://schemas.microsoft.com/office/drawing/2014/main" val="374443173"/>
                    </a:ext>
                  </a:extLst>
                </a:gridCol>
                <a:gridCol w="1085880">
                  <a:extLst>
                    <a:ext uri="{9D8B030D-6E8A-4147-A177-3AD203B41FA5}">
                      <a16:colId xmlns:a16="http://schemas.microsoft.com/office/drawing/2014/main" val="1652050000"/>
                    </a:ext>
                  </a:extLst>
                </a:gridCol>
              </a:tblGrid>
              <a:tr h="974572">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Statement </a:t>
                      </a:r>
                      <a:endParaRPr lang="en-GB" sz="2000" dirty="0">
                        <a:effectLst/>
                        <a:latin typeface="+mj-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strongly disagree</a:t>
                      </a:r>
                      <a:endParaRPr lang="en-GB"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disagree</a:t>
                      </a:r>
                      <a:endParaRPr lang="en-GB"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neither agree nor disagree</a:t>
                      </a:r>
                      <a:endParaRPr lang="en-GB"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agree</a:t>
                      </a:r>
                      <a:endParaRPr lang="en-GB"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tc>
                  <a:txBody>
                    <a:bodyPr/>
                    <a:lstStyle/>
                    <a:p>
                      <a:pPr>
                        <a:lnSpc>
                          <a:spcPct val="107000"/>
                        </a:lnSpc>
                        <a:spcAft>
                          <a:spcPts val="800"/>
                        </a:spcAft>
                      </a:pPr>
                      <a:r>
                        <a:rPr lang="en-GB" sz="2000" b="1" dirty="0">
                          <a:solidFill>
                            <a:srgbClr val="FFFFFF"/>
                          </a:solidFill>
                          <a:effectLst/>
                          <a:latin typeface="+mj-lt"/>
                          <a:ea typeface="Calibri" panose="020F0502020204030204" pitchFamily="34" charset="0"/>
                          <a:cs typeface="Times New Roman" panose="02020603050405020304" pitchFamily="18" charset="0"/>
                        </a:rPr>
                        <a:t>strongly agree</a:t>
                      </a:r>
                      <a:endParaRPr lang="en-GB" sz="20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6859B"/>
                    </a:solidFill>
                  </a:tcPr>
                </a:tc>
                <a:extLst>
                  <a:ext uri="{0D108BD9-81ED-4DB2-BD59-A6C34878D82A}">
                    <a16:rowId xmlns:a16="http://schemas.microsoft.com/office/drawing/2014/main" val="926717246"/>
                  </a:ext>
                </a:extLst>
              </a:tr>
              <a:tr h="638121">
                <a:tc>
                  <a:txBody>
                    <a:bodyPr/>
                    <a:lstStyle/>
                    <a:p>
                      <a:pPr marL="0" lvl="0" indent="0">
                        <a:lnSpc>
                          <a:spcPct val="107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1. Couples who marry are more committed than couples who live together without marrying.</a:t>
                      </a:r>
                      <a:endParaRPr lang="en-GB" sz="1800" dirty="0">
                        <a:effectLst/>
                        <a:latin typeface="+mn-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extLst>
                  <a:ext uri="{0D108BD9-81ED-4DB2-BD59-A6C34878D82A}">
                    <a16:rowId xmlns:a16="http://schemas.microsoft.com/office/drawing/2014/main" val="4095752776"/>
                  </a:ext>
                </a:extLst>
              </a:tr>
              <a:tr h="682415">
                <a:tc>
                  <a:txBody>
                    <a:bodyPr/>
                    <a:lstStyle/>
                    <a:p>
                      <a:pPr marL="0" lvl="0" indent="0">
                        <a:lnSpc>
                          <a:spcPct val="107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2. Couples can choose to marry or have a civil partnership so there is no need for rights for couples who live together.</a:t>
                      </a:r>
                      <a:endParaRPr lang="en-GB" sz="1800" dirty="0">
                        <a:effectLst/>
                        <a:latin typeface="+mn-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extLst>
                  <a:ext uri="{0D108BD9-81ED-4DB2-BD59-A6C34878D82A}">
                    <a16:rowId xmlns:a16="http://schemas.microsoft.com/office/drawing/2014/main" val="1164290688"/>
                  </a:ext>
                </a:extLst>
              </a:tr>
              <a:tr h="638121">
                <a:tc>
                  <a:txBody>
                    <a:bodyPr/>
                    <a:lstStyle/>
                    <a:p>
                      <a:pPr marL="0" lvl="0" indent="0">
                        <a:lnSpc>
                          <a:spcPct val="107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3.  All couples who live together should have the same rights as couples who marry or have a civil partnership.</a:t>
                      </a:r>
                      <a:endParaRPr lang="en-GB" sz="1800" dirty="0">
                        <a:effectLst/>
                        <a:latin typeface="+mn-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extLst>
                  <a:ext uri="{0D108BD9-81ED-4DB2-BD59-A6C34878D82A}">
                    <a16:rowId xmlns:a16="http://schemas.microsoft.com/office/drawing/2014/main" val="1429026458"/>
                  </a:ext>
                </a:extLst>
              </a:tr>
              <a:tr h="1063357">
                <a:tc>
                  <a:txBody>
                    <a:bodyPr/>
                    <a:lstStyle/>
                    <a:p>
                      <a:pPr marL="0" lvl="0" indent="0">
                        <a:lnSpc>
                          <a:spcPct val="107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4. Couples who live together should have the same rights as couples who marry or have a civil partnership but </a:t>
                      </a:r>
                      <a:r>
                        <a:rPr lang="en-GB" sz="1800" b="1" dirty="0">
                          <a:solidFill>
                            <a:srgbClr val="000000"/>
                          </a:solidFill>
                          <a:effectLst/>
                          <a:latin typeface="+mn-lt"/>
                          <a:ea typeface="Calibri" panose="020F0502020204030204" pitchFamily="34" charset="0"/>
                          <a:cs typeface="Times New Roman" panose="02020603050405020304" pitchFamily="18" charset="0"/>
                        </a:rPr>
                        <a:t>only after</a:t>
                      </a:r>
                      <a:r>
                        <a:rPr lang="en-GB" sz="1800" dirty="0">
                          <a:solidFill>
                            <a:srgbClr val="000000"/>
                          </a:solidFill>
                          <a:effectLst/>
                          <a:latin typeface="+mn-lt"/>
                          <a:ea typeface="Calibri" panose="020F0502020204030204" pitchFamily="34" charset="0"/>
                          <a:cs typeface="Times New Roman" panose="02020603050405020304" pitchFamily="18" charset="0"/>
                        </a:rPr>
                        <a:t> they have lived together for at least two years.</a:t>
                      </a:r>
                      <a:endParaRPr lang="en-GB" sz="1800" dirty="0">
                        <a:effectLst/>
                        <a:latin typeface="+mn-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tc>
                  <a:txBody>
                    <a:bodyPr/>
                    <a:lstStyle/>
                    <a:p>
                      <a:pPr>
                        <a:lnSpc>
                          <a:spcPct val="107000"/>
                        </a:lnSpc>
                        <a:spcAft>
                          <a:spcPts val="800"/>
                        </a:spcAft>
                      </a:pPr>
                      <a:r>
                        <a:rPr lang="en-GB" sz="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F"/>
                    </a:solidFill>
                  </a:tcPr>
                </a:tc>
                <a:extLst>
                  <a:ext uri="{0D108BD9-81ED-4DB2-BD59-A6C34878D82A}">
                    <a16:rowId xmlns:a16="http://schemas.microsoft.com/office/drawing/2014/main" val="1949840168"/>
                  </a:ext>
                </a:extLst>
              </a:tr>
              <a:tr h="926147">
                <a:tc>
                  <a:txBody>
                    <a:bodyPr/>
                    <a:lstStyle/>
                    <a:p>
                      <a:pPr marL="0" lvl="0" indent="0">
                        <a:lnSpc>
                          <a:spcPct val="107000"/>
                        </a:lnSpc>
                        <a:spcAft>
                          <a:spcPts val="0"/>
                        </a:spcAft>
                        <a:buFont typeface="+mj-lt"/>
                        <a:buNone/>
                      </a:pPr>
                      <a:r>
                        <a:rPr lang="en-GB" sz="1800" dirty="0">
                          <a:solidFill>
                            <a:srgbClr val="000000"/>
                          </a:solidFill>
                          <a:effectLst/>
                          <a:latin typeface="+mn-lt"/>
                          <a:ea typeface="Calibri" panose="020F0502020204030204" pitchFamily="34" charset="0"/>
                          <a:cs typeface="Times New Roman" panose="02020603050405020304" pitchFamily="18" charset="0"/>
                        </a:rPr>
                        <a:t>5. Couples who live together should have the same rights as couples who marry or have a civil partnership but </a:t>
                      </a:r>
                      <a:r>
                        <a:rPr lang="en-GB" sz="1800" b="1" dirty="0">
                          <a:solidFill>
                            <a:srgbClr val="000000"/>
                          </a:solidFill>
                          <a:effectLst/>
                          <a:latin typeface="+mn-lt"/>
                          <a:ea typeface="Calibri" panose="020F0502020204030204" pitchFamily="34" charset="0"/>
                          <a:cs typeface="Times New Roman" panose="02020603050405020304" pitchFamily="18" charset="0"/>
                        </a:rPr>
                        <a:t>only if</a:t>
                      </a:r>
                      <a:r>
                        <a:rPr lang="en-GB" sz="1800" dirty="0">
                          <a:solidFill>
                            <a:srgbClr val="000000"/>
                          </a:solidFill>
                          <a:effectLst/>
                          <a:latin typeface="+mn-lt"/>
                          <a:ea typeface="Calibri" panose="020F0502020204030204" pitchFamily="34" charset="0"/>
                          <a:cs typeface="Times New Roman" panose="02020603050405020304" pitchFamily="18" charset="0"/>
                        </a:rPr>
                        <a:t> they have a child together.</a:t>
                      </a:r>
                      <a:endParaRPr lang="en-GB" sz="1800" dirty="0">
                        <a:effectLst/>
                        <a:latin typeface="+mn-lt"/>
                        <a:ea typeface="Calibri" panose="020F0502020204030204" pitchFamily="34" charset="0"/>
                        <a:cs typeface="Times New Roman" panose="02020603050405020304" pitchFamily="18" charset="0"/>
                      </a:endParaRPr>
                    </a:p>
                  </a:txBody>
                  <a:tcPr marL="48183" marR="48183" marT="24092" marB="240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1800" dirty="0">
                          <a:effectLst/>
                          <a:latin typeface="+mn-lt"/>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tc>
                  <a:txBody>
                    <a:bodyPr/>
                    <a:lstStyle/>
                    <a:p>
                      <a:pPr>
                        <a:lnSpc>
                          <a:spcPct val="107000"/>
                        </a:lnSpc>
                        <a:spcAft>
                          <a:spcPts val="800"/>
                        </a:spcAft>
                      </a:pPr>
                      <a:r>
                        <a:rPr lang="en-GB"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DE"/>
                    </a:solidFill>
                  </a:tcPr>
                </a:tc>
                <a:extLst>
                  <a:ext uri="{0D108BD9-81ED-4DB2-BD59-A6C34878D82A}">
                    <a16:rowId xmlns:a16="http://schemas.microsoft.com/office/drawing/2014/main" val="2990465768"/>
                  </a:ext>
                </a:extLst>
              </a:tr>
            </a:tbl>
          </a:graphicData>
        </a:graphic>
      </p:graphicFrame>
    </p:spTree>
    <p:extLst>
      <p:ext uri="{BB962C8B-B14F-4D97-AF65-F5344CB8AC3E}">
        <p14:creationId xmlns:p14="http://schemas.microsoft.com/office/powerpoint/2010/main" val="343753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51924930"/>
              </p:ext>
            </p:extLst>
          </p:nvPr>
        </p:nvGraphicFramePr>
        <p:xfrm>
          <a:off x="434694" y="615494"/>
          <a:ext cx="11313612" cy="6097824"/>
        </p:xfrm>
        <a:graphic>
          <a:graphicData uri="http://schemas.openxmlformats.org/drawingml/2006/table">
            <a:tbl>
              <a:tblPr firstRow="1" bandRow="1">
                <a:tableStyleId>{5C22544A-7EE6-4342-B048-85BDC9FD1C3A}</a:tableStyleId>
              </a:tblPr>
              <a:tblGrid>
                <a:gridCol w="1752921">
                  <a:extLst>
                    <a:ext uri="{9D8B030D-6E8A-4147-A177-3AD203B41FA5}">
                      <a16:colId xmlns:a16="http://schemas.microsoft.com/office/drawing/2014/main" val="20000"/>
                    </a:ext>
                  </a:extLst>
                </a:gridCol>
                <a:gridCol w="3186897">
                  <a:extLst>
                    <a:ext uri="{9D8B030D-6E8A-4147-A177-3AD203B41FA5}">
                      <a16:colId xmlns:a16="http://schemas.microsoft.com/office/drawing/2014/main" val="20001"/>
                    </a:ext>
                  </a:extLst>
                </a:gridCol>
                <a:gridCol w="3186897">
                  <a:extLst>
                    <a:ext uri="{9D8B030D-6E8A-4147-A177-3AD203B41FA5}">
                      <a16:colId xmlns:a16="http://schemas.microsoft.com/office/drawing/2014/main" val="20002"/>
                    </a:ext>
                  </a:extLst>
                </a:gridCol>
                <a:gridCol w="3186897">
                  <a:extLst>
                    <a:ext uri="{9D8B030D-6E8A-4147-A177-3AD203B41FA5}">
                      <a16:colId xmlns:a16="http://schemas.microsoft.com/office/drawing/2014/main" val="20003"/>
                    </a:ext>
                  </a:extLst>
                </a:gridCol>
              </a:tblGrid>
              <a:tr h="101630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1016304">
                <a:tc>
                  <a:txBody>
                    <a:bodyPr/>
                    <a:lstStyle/>
                    <a:p>
                      <a:pPr algn="ctr"/>
                      <a:r>
                        <a:rPr lang="en-GB" sz="1600" dirty="0"/>
                        <a:t>Rent</a:t>
                      </a:r>
                      <a:r>
                        <a:rPr lang="en-GB" sz="1600" baseline="0" dirty="0"/>
                        <a:t> a house</a:t>
                      </a:r>
                      <a:endParaRPr lang="en-GB" sz="1600" dirty="0"/>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1016304">
                <a:tc>
                  <a:txBody>
                    <a:bodyPr/>
                    <a:lstStyle/>
                    <a:p>
                      <a:pPr algn="ctr"/>
                      <a:r>
                        <a:rPr lang="en-GB" sz="1600" dirty="0"/>
                        <a:t>Have a child together (own or by adoption)</a:t>
                      </a:r>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1016304">
                <a:tc>
                  <a:txBody>
                    <a:bodyPr/>
                    <a:lstStyle/>
                    <a:p>
                      <a:pPr algn="ctr"/>
                      <a:r>
                        <a:rPr lang="en-GB" sz="1600" dirty="0"/>
                        <a:t>Buy a house</a:t>
                      </a:r>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1016304">
                <a:tc>
                  <a:txBody>
                    <a:bodyPr/>
                    <a:lstStyle/>
                    <a:p>
                      <a:pPr algn="ctr"/>
                      <a:r>
                        <a:rPr lang="en-GB" sz="1600" dirty="0"/>
                        <a:t>Couple separates</a:t>
                      </a:r>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r h="1016304">
                <a:tc>
                  <a:txBody>
                    <a:bodyPr/>
                    <a:lstStyle/>
                    <a:p>
                      <a:pPr algn="ctr"/>
                      <a:r>
                        <a:rPr lang="en-GB" sz="1600" dirty="0"/>
                        <a:t>What happens if one of them dies without a will?</a:t>
                      </a:r>
                    </a:p>
                  </a:txBody>
                  <a:tcPr anchor="ct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pic>
        <p:nvPicPr>
          <p:cNvPr id="9" name="Picture 8" descr="A picture containing text, toy&#10;&#10;Description automatically generated"/>
          <p:cNvPicPr/>
          <p:nvPr/>
        </p:nvPicPr>
        <p:blipFill rotWithShape="1">
          <a:blip r:embed="rId3"/>
          <a:srcRect l="-262" t="918" r="262" b="7154"/>
          <a:stretch/>
        </p:blipFill>
        <p:spPr>
          <a:xfrm>
            <a:off x="2460042" y="701919"/>
            <a:ext cx="742950" cy="870585"/>
          </a:xfrm>
          <a:prstGeom prst="rect">
            <a:avLst/>
          </a:prstGeom>
          <a:solidFill>
            <a:srgbClr val="F5F6F0"/>
          </a:solidFill>
          <a:ln w="3175">
            <a:noFill/>
          </a:ln>
        </p:spPr>
      </p:pic>
      <p:pic>
        <p:nvPicPr>
          <p:cNvPr id="10" name="Picture 9" descr="A picture containing text&#10;&#10;Description automatically generated"/>
          <p:cNvPicPr/>
          <p:nvPr/>
        </p:nvPicPr>
        <p:blipFill>
          <a:blip r:embed="rId4" cstate="print">
            <a:extLst>
              <a:ext uri="{28A0092B-C50C-407E-A947-70E740481C1C}">
                <a14:useLocalDpi xmlns:a14="http://schemas.microsoft.com/office/drawing/2010/main" val="0"/>
              </a:ext>
            </a:extLst>
          </a:blip>
          <a:srcRect l="214" r="214"/>
          <a:stretch>
            <a:fillRect/>
          </a:stretch>
        </p:blipFill>
        <p:spPr>
          <a:xfrm>
            <a:off x="5720025" y="708425"/>
            <a:ext cx="742950" cy="870585"/>
          </a:xfrm>
          <a:prstGeom prst="rect">
            <a:avLst/>
          </a:prstGeom>
          <a:solidFill>
            <a:srgbClr val="F5F6F0"/>
          </a:solidFill>
          <a:ln w="38100">
            <a:noFill/>
          </a:ln>
        </p:spPr>
      </p:pic>
      <p:pic>
        <p:nvPicPr>
          <p:cNvPr id="11" name="Picture 10" descr="A picture containing text, doll, vector graphics&#10;&#10;Description automatically generated"/>
          <p:cNvPicPr/>
          <p:nvPr/>
        </p:nvPicPr>
        <p:blipFill>
          <a:blip r:embed="rId5" cstate="print">
            <a:extLst>
              <a:ext uri="{28A0092B-C50C-407E-A947-70E740481C1C}">
                <a14:useLocalDpi xmlns:a14="http://schemas.microsoft.com/office/drawing/2010/main" val="0"/>
              </a:ext>
            </a:extLst>
          </a:blip>
          <a:srcRect l="214" r="214"/>
          <a:stretch>
            <a:fillRect/>
          </a:stretch>
        </p:blipFill>
        <p:spPr>
          <a:xfrm>
            <a:off x="8696095" y="653755"/>
            <a:ext cx="742950" cy="870585"/>
          </a:xfrm>
          <a:prstGeom prst="rect">
            <a:avLst/>
          </a:prstGeom>
          <a:solidFill>
            <a:srgbClr val="F5F6F0"/>
          </a:solidFill>
          <a:ln w="38100">
            <a:noFill/>
          </a:ln>
        </p:spPr>
      </p:pic>
      <p:pic>
        <p:nvPicPr>
          <p:cNvPr id="4" name="Picture 3">
            <a:extLst>
              <a:ext uri="{FF2B5EF4-FFF2-40B4-BE49-F238E27FC236}">
                <a16:creationId xmlns:a16="http://schemas.microsoft.com/office/drawing/2014/main" id="{88F401F3-CAD1-364E-748E-D05A60A327C5}"/>
              </a:ext>
            </a:extLst>
          </p:cNvPr>
          <p:cNvPicPr>
            <a:picLocks noChangeAspect="1"/>
          </p:cNvPicPr>
          <p:nvPr/>
        </p:nvPicPr>
        <p:blipFill>
          <a:blip r:embed="rId6"/>
          <a:stretch>
            <a:fillRect/>
          </a:stretch>
        </p:blipFill>
        <p:spPr>
          <a:xfrm>
            <a:off x="3324261" y="728290"/>
            <a:ext cx="1225402" cy="774259"/>
          </a:xfrm>
          <a:prstGeom prst="rect">
            <a:avLst/>
          </a:prstGeom>
        </p:spPr>
      </p:pic>
      <p:pic>
        <p:nvPicPr>
          <p:cNvPr id="7" name="Picture 6">
            <a:extLst>
              <a:ext uri="{FF2B5EF4-FFF2-40B4-BE49-F238E27FC236}">
                <a16:creationId xmlns:a16="http://schemas.microsoft.com/office/drawing/2014/main" id="{A6D4A80F-C35C-EA39-B451-8FCCB226516C}"/>
              </a:ext>
            </a:extLst>
          </p:cNvPr>
          <p:cNvPicPr>
            <a:picLocks noChangeAspect="1"/>
          </p:cNvPicPr>
          <p:nvPr/>
        </p:nvPicPr>
        <p:blipFill>
          <a:blip r:embed="rId7"/>
          <a:stretch>
            <a:fillRect/>
          </a:stretch>
        </p:blipFill>
        <p:spPr>
          <a:xfrm>
            <a:off x="9560314" y="839089"/>
            <a:ext cx="2066723" cy="499915"/>
          </a:xfrm>
          <a:prstGeom prst="rect">
            <a:avLst/>
          </a:prstGeom>
        </p:spPr>
      </p:pic>
      <p:sp>
        <p:nvSpPr>
          <p:cNvPr id="2" name="TextBox 1">
            <a:extLst>
              <a:ext uri="{FF2B5EF4-FFF2-40B4-BE49-F238E27FC236}">
                <a16:creationId xmlns:a16="http://schemas.microsoft.com/office/drawing/2014/main" id="{6E95D381-4DF2-4D65-9D12-09EA48615058}"/>
              </a:ext>
            </a:extLst>
          </p:cNvPr>
          <p:cNvSpPr txBox="1"/>
          <p:nvPr/>
        </p:nvSpPr>
        <p:spPr>
          <a:xfrm>
            <a:off x="6584244" y="653755"/>
            <a:ext cx="1182029" cy="923330"/>
          </a:xfrm>
          <a:prstGeom prst="rect">
            <a:avLst/>
          </a:prstGeom>
          <a:noFill/>
        </p:spPr>
        <p:txBody>
          <a:bodyPr wrap="square" rtlCol="0">
            <a:spAutoFit/>
          </a:bodyPr>
          <a:lstStyle/>
          <a:p>
            <a:r>
              <a:rPr lang="en-US" sz="1800" b="1" dirty="0">
                <a:solidFill>
                  <a:schemeClr val="bg1"/>
                </a:solidFill>
                <a:effectLst/>
                <a:latin typeface="+mn-lt"/>
                <a:ea typeface="Times New Roman" panose="02020603050405020304" pitchFamily="18" charset="0"/>
                <a:cs typeface="Times New Roman" panose="02020603050405020304" pitchFamily="18" charset="0"/>
              </a:rPr>
              <a:t>Religious and civil wedding</a:t>
            </a:r>
            <a:endParaRPr lang="en-GB" b="1" dirty="0">
              <a:solidFill>
                <a:schemeClr val="bg1"/>
              </a:solidFill>
            </a:endParaRPr>
          </a:p>
        </p:txBody>
      </p:sp>
    </p:spTree>
    <p:extLst>
      <p:ext uri="{BB962C8B-B14F-4D97-AF65-F5344CB8AC3E}">
        <p14:creationId xmlns:p14="http://schemas.microsoft.com/office/powerpoint/2010/main" val="2449881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4">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6">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38">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0">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2">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0944352-23B5-F8E4-0F99-F4DAC60ABF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23951" y="886747"/>
            <a:ext cx="9544098" cy="5084505"/>
          </a:xfrm>
          <a:prstGeom prst="rect">
            <a:avLst/>
          </a:prstGeom>
        </p:spPr>
      </p:pic>
    </p:spTree>
    <p:extLst>
      <p:ext uri="{BB962C8B-B14F-4D97-AF65-F5344CB8AC3E}">
        <p14:creationId xmlns:p14="http://schemas.microsoft.com/office/powerpoint/2010/main" val="54678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4">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6">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38">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0">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2">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Table 12">
            <a:extLst>
              <a:ext uri="{FF2B5EF4-FFF2-40B4-BE49-F238E27FC236}">
                <a16:creationId xmlns:a16="http://schemas.microsoft.com/office/drawing/2014/main" id="{A868391F-9996-9940-BA9A-0A3FA84911CD}"/>
              </a:ext>
            </a:extLst>
          </p:cNvPr>
          <p:cNvGraphicFramePr>
            <a:graphicFrameLocks noGrp="1"/>
          </p:cNvGraphicFramePr>
          <p:nvPr>
            <p:extLst>
              <p:ext uri="{D42A27DB-BD31-4B8C-83A1-F6EECF244321}">
                <p14:modId xmlns:p14="http://schemas.microsoft.com/office/powerpoint/2010/main" val="3030392940"/>
              </p:ext>
            </p:extLst>
          </p:nvPr>
        </p:nvGraphicFramePr>
        <p:xfrm>
          <a:off x="1313144" y="888240"/>
          <a:ext cx="9560691" cy="5081520"/>
        </p:xfrm>
        <a:graphic>
          <a:graphicData uri="http://schemas.openxmlformats.org/drawingml/2006/table">
            <a:tbl>
              <a:tblPr firstRow="1" bandRow="1"/>
              <a:tblGrid>
                <a:gridCol w="3186897">
                  <a:extLst>
                    <a:ext uri="{9D8B030D-6E8A-4147-A177-3AD203B41FA5}">
                      <a16:colId xmlns:a16="http://schemas.microsoft.com/office/drawing/2014/main" val="20000"/>
                    </a:ext>
                  </a:extLst>
                </a:gridCol>
                <a:gridCol w="3186897">
                  <a:extLst>
                    <a:ext uri="{9D8B030D-6E8A-4147-A177-3AD203B41FA5}">
                      <a16:colId xmlns:a16="http://schemas.microsoft.com/office/drawing/2014/main" val="20001"/>
                    </a:ext>
                  </a:extLst>
                </a:gridCol>
                <a:gridCol w="3186897">
                  <a:extLst>
                    <a:ext uri="{9D8B030D-6E8A-4147-A177-3AD203B41FA5}">
                      <a16:colId xmlns:a16="http://schemas.microsoft.com/office/drawing/2014/main" val="20002"/>
                    </a:ext>
                  </a:extLst>
                </a:gridCol>
              </a:tblGrid>
              <a:tr h="1016304">
                <a:tc>
                  <a:txBody>
                    <a:bodyPr/>
                    <a:lstStyle/>
                    <a:p>
                      <a:pPr algn="ctr" fontAlgn="base"/>
                      <a:r>
                        <a:rPr lang="en-GB" sz="1200" b="0" i="0" dirty="0">
                          <a:solidFill>
                            <a:srgbClr val="000000"/>
                          </a:solidFill>
                          <a:effectLst/>
                          <a:latin typeface="Calibri" panose="020F0502020204030204" pitchFamily="34" charset="0"/>
                        </a:rPr>
                        <a:t>The couple both have a right to occupy the home, regardless of in whose name the tenancy is held.</a:t>
                      </a:r>
                      <a:r>
                        <a:rPr lang="en-GB" sz="1200" b="1" i="0" dirty="0">
                          <a:solidFill>
                            <a:srgbClr val="FFFFFF"/>
                          </a:solidFill>
                          <a:effectLst/>
                          <a:latin typeface="Calibri" panose="020F0502020204030204" pitchFamily="34" charset="0"/>
                        </a:rPr>
                        <a:t>​</a:t>
                      </a:r>
                      <a:endParaRPr lang="en-GB" b="1" i="0" dirty="0">
                        <a:solidFill>
                          <a:srgbClr val="FFFFFF"/>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algn="ctr" fontAlgn="base"/>
                      <a:r>
                        <a:rPr lang="en-GB" sz="1200" b="0" i="0" dirty="0">
                          <a:solidFill>
                            <a:srgbClr val="000000"/>
                          </a:solidFill>
                          <a:effectLst/>
                          <a:latin typeface="Calibri" panose="020F0502020204030204" pitchFamily="34" charset="0"/>
                        </a:rPr>
                        <a:t>The couple both have a right to occupy the home, regardless of in whose name the tenancy is held.</a:t>
                      </a:r>
                      <a:r>
                        <a:rPr lang="en-GB" sz="1200" b="1" i="0" dirty="0">
                          <a:solidFill>
                            <a:srgbClr val="FFFFFF"/>
                          </a:solidFill>
                          <a:effectLst/>
                          <a:latin typeface="Calibri" panose="020F0502020204030204" pitchFamily="34" charset="0"/>
                        </a:rPr>
                        <a:t>​</a:t>
                      </a:r>
                      <a:endParaRPr lang="en-GB" b="1" i="0" dirty="0">
                        <a:solidFill>
                          <a:srgbClr val="FFFFFF"/>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algn="ctr" fontAlgn="base"/>
                      <a:r>
                        <a:rPr lang="en-GB" sz="1200" b="0" i="0" dirty="0">
                          <a:solidFill>
                            <a:srgbClr val="000000"/>
                          </a:solidFill>
                          <a:effectLst/>
                          <a:latin typeface="Calibri" panose="020F0502020204030204" pitchFamily="34" charset="0"/>
                        </a:rPr>
                        <a:t>The couple both have a right to occupy the home </a:t>
                      </a:r>
                      <a:r>
                        <a:rPr lang="en-GB" sz="1200" b="1" i="0" dirty="0">
                          <a:solidFill>
                            <a:srgbClr val="FFFFFF"/>
                          </a:solidFill>
                          <a:effectLst/>
                          <a:latin typeface="Calibri" panose="020F0502020204030204" pitchFamily="34" charset="0"/>
                        </a:rPr>
                        <a:t>​</a:t>
                      </a:r>
                      <a:endParaRPr lang="en-GB" b="1" i="0" dirty="0">
                        <a:solidFill>
                          <a:srgbClr val="FFFFFF"/>
                        </a:solidFill>
                        <a:effectLst/>
                      </a:endParaRPr>
                    </a:p>
                    <a:p>
                      <a:pPr algn="ctr" fontAlgn="base"/>
                      <a:r>
                        <a:rPr lang="en-GB" sz="1200" b="0" i="0" dirty="0">
                          <a:solidFill>
                            <a:srgbClr val="000000"/>
                          </a:solidFill>
                          <a:effectLst/>
                          <a:latin typeface="Calibri" panose="020F0502020204030204" pitchFamily="34" charset="0"/>
                        </a:rPr>
                        <a:t>if the tenancy is held in joint names. If the </a:t>
                      </a:r>
                      <a:r>
                        <a:rPr lang="en-GB" sz="1200" b="1" i="0" dirty="0">
                          <a:solidFill>
                            <a:srgbClr val="FFFFFF"/>
                          </a:solidFill>
                          <a:effectLst/>
                          <a:latin typeface="Calibri" panose="020F0502020204030204" pitchFamily="34" charset="0"/>
                        </a:rPr>
                        <a:t>​</a:t>
                      </a:r>
                      <a:endParaRPr lang="en-GB" b="1" i="0" dirty="0">
                        <a:solidFill>
                          <a:srgbClr val="FFFFFF"/>
                        </a:solidFill>
                        <a:effectLst/>
                      </a:endParaRPr>
                    </a:p>
                    <a:p>
                      <a:pPr algn="ctr" fontAlgn="base"/>
                      <a:r>
                        <a:rPr lang="en-GB" sz="1200" b="0" i="0" dirty="0">
                          <a:solidFill>
                            <a:srgbClr val="000000"/>
                          </a:solidFill>
                          <a:effectLst/>
                          <a:latin typeface="Calibri" panose="020F0502020204030204" pitchFamily="34" charset="0"/>
                        </a:rPr>
                        <a:t>tenancy is in one person’s name the other can occupy only if that person agrees.</a:t>
                      </a:r>
                      <a:r>
                        <a:rPr lang="en-GB" sz="1200" b="1" i="0" dirty="0">
                          <a:solidFill>
                            <a:srgbClr val="FFFFFF"/>
                          </a:solidFill>
                          <a:effectLst/>
                          <a:latin typeface="Calibri" panose="020F0502020204030204" pitchFamily="34" charset="0"/>
                        </a:rPr>
                        <a:t>​</a:t>
                      </a:r>
                      <a:endParaRPr lang="en-GB" b="1" i="0" dirty="0">
                        <a:solidFill>
                          <a:srgbClr val="FFFFFF"/>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0"/>
                  </a:ext>
                </a:extLst>
              </a:tr>
              <a:tr h="1016304">
                <a:tc>
                  <a:txBody>
                    <a:bodyPr/>
                    <a:lstStyle/>
                    <a:p>
                      <a:pPr algn="ctr" fontAlgn="base"/>
                      <a:r>
                        <a:rPr lang="en-GB" sz="1200" b="0" i="0" dirty="0">
                          <a:solidFill>
                            <a:srgbClr val="000000"/>
                          </a:solidFill>
                          <a:effectLst/>
                          <a:latin typeface="Calibri" panose="020F0502020204030204" pitchFamily="34" charset="0"/>
                        </a:rPr>
                        <a:t>Parents share rights and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responsibilities for the child equally.​</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fontAlgn="base"/>
                      <a:r>
                        <a:rPr lang="en-GB" sz="1200" b="0" i="0" dirty="0">
                          <a:solidFill>
                            <a:srgbClr val="000000"/>
                          </a:solidFill>
                          <a:effectLst/>
                          <a:latin typeface="Calibri" panose="020F0502020204030204" pitchFamily="34" charset="0"/>
                        </a:rPr>
                        <a:t>Parents share rights and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responsibilities for the child equally.​</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fontAlgn="base"/>
                      <a:r>
                        <a:rPr lang="en-GB" sz="1200" b="0" i="0" dirty="0">
                          <a:solidFill>
                            <a:srgbClr val="000000"/>
                          </a:solidFill>
                          <a:effectLst/>
                          <a:latin typeface="Calibri" panose="020F0502020204030204" pitchFamily="34" charset="0"/>
                        </a:rPr>
                        <a:t>Parents share rights and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responsibilities for the child equally.​</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1016304">
                <a:tc>
                  <a:txBody>
                    <a:bodyPr/>
                    <a:lstStyle/>
                    <a:p>
                      <a:pPr algn="ctr" fontAlgn="base"/>
                      <a:r>
                        <a:rPr lang="en-GB" sz="1200" b="0" i="0" dirty="0">
                          <a:solidFill>
                            <a:srgbClr val="000000"/>
                          </a:solidFill>
                          <a:effectLst/>
                          <a:latin typeface="Calibri" panose="020F0502020204030204" pitchFamily="34" charset="0"/>
                        </a:rPr>
                        <a:t>Assets and income divided according to needs.​</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fontAlgn="base"/>
                      <a:r>
                        <a:rPr lang="en-GB" sz="1200" b="0" i="0" dirty="0">
                          <a:solidFill>
                            <a:srgbClr val="000000"/>
                          </a:solidFill>
                          <a:effectLst/>
                          <a:latin typeface="Calibri" panose="020F0502020204030204" pitchFamily="34" charset="0"/>
                        </a:rPr>
                        <a:t>Assets and income divided according to needs.​</a:t>
                      </a:r>
                      <a:endParaRPr lang="en-GB" b="0" i="0" dirty="0">
                        <a:solidFill>
                          <a:srgbClr val="000000"/>
                        </a:solidFill>
                        <a:effectLst/>
                      </a:endParaRPr>
                    </a:p>
                    <a:p>
                      <a:pPr algn="ctr" fontAlgn="base"/>
                      <a:r>
                        <a:rPr lang="en-GB" sz="1200" b="1" i="0" dirty="0">
                          <a:solidFill>
                            <a:srgbClr val="FFFFFF"/>
                          </a:solidFill>
                          <a:effectLst/>
                          <a:latin typeface="Calibri" panose="020F0502020204030204" pitchFamily="34" charset="0"/>
                        </a:rPr>
                        <a:t> </a:t>
                      </a:r>
                      <a:r>
                        <a:rPr lang="en-GB" sz="1200" b="0" i="0" dirty="0">
                          <a:solidFill>
                            <a:srgbClr val="000000"/>
                          </a:solidFill>
                          <a:effectLst/>
                          <a:latin typeface="Calibri" panose="020F0502020204030204" pitchFamily="34" charset="0"/>
                        </a:rPr>
                        <a:t>​</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fontAlgn="base"/>
                      <a:r>
                        <a:rPr lang="en-GB" sz="1200" b="0" i="0" dirty="0">
                          <a:solidFill>
                            <a:srgbClr val="000000"/>
                          </a:solidFill>
                          <a:effectLst/>
                          <a:latin typeface="Calibri" panose="020F0502020204030204" pitchFamily="34" charset="0"/>
                        </a:rPr>
                        <a:t>Assets and income divided according to needs.​</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1016304">
                <a:tc>
                  <a:txBody>
                    <a:bodyPr/>
                    <a:lstStyle/>
                    <a:p>
                      <a:pPr algn="ctr" fontAlgn="base"/>
                      <a:r>
                        <a:rPr lang="en-GB" sz="1200" b="0" i="0" dirty="0">
                          <a:solidFill>
                            <a:srgbClr val="000000"/>
                          </a:solidFill>
                          <a:effectLst/>
                          <a:latin typeface="Calibri" panose="020F0502020204030204" pitchFamily="34" charset="0"/>
                        </a:rPr>
                        <a:t>The couple both have a right to occupy and a share, regardless of in whose name the property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is held.​</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fontAlgn="base"/>
                      <a:r>
                        <a:rPr lang="en-GB" sz="1200" b="0" i="0" dirty="0">
                          <a:solidFill>
                            <a:srgbClr val="000000"/>
                          </a:solidFill>
                          <a:effectLst/>
                          <a:latin typeface="Calibri" panose="020F0502020204030204" pitchFamily="34" charset="0"/>
                        </a:rPr>
                        <a:t>The couple both have a right to occupy and a share, regardless of in whose name the property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is held.​</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fontAlgn="base"/>
                      <a:r>
                        <a:rPr lang="en-GB" sz="1200" b="0" i="0" dirty="0">
                          <a:solidFill>
                            <a:srgbClr val="000000"/>
                          </a:solidFill>
                          <a:effectLst/>
                          <a:latin typeface="Calibri" panose="020F0502020204030204" pitchFamily="34" charset="0"/>
                        </a:rPr>
                        <a:t>Rights to occupy and to a share depend on in whose name the property is held, and the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financial contributions made.​</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1016304">
                <a:tc>
                  <a:txBody>
                    <a:bodyPr/>
                    <a:lstStyle/>
                    <a:p>
                      <a:pPr algn="ctr" fontAlgn="base"/>
                      <a:r>
                        <a:rPr lang="en-GB" sz="1200" b="0" i="0" dirty="0">
                          <a:solidFill>
                            <a:srgbClr val="000000"/>
                          </a:solidFill>
                          <a:effectLst/>
                          <a:latin typeface="Calibri" panose="020F0502020204030204" pitchFamily="34" charset="0"/>
                        </a:rPr>
                        <a:t>Survivor gets all the assets if no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children or first £270,000 + half of what is left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if children.​</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fontAlgn="base"/>
                      <a:r>
                        <a:rPr lang="en-GB" sz="1200" b="0" i="0" dirty="0">
                          <a:solidFill>
                            <a:srgbClr val="000000"/>
                          </a:solidFill>
                          <a:effectLst/>
                          <a:latin typeface="Calibri" panose="020F0502020204030204" pitchFamily="34" charset="0"/>
                        </a:rPr>
                        <a:t>Survivor gets all the assets if no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children or first £270,000 + half of what is left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if children.​</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fontAlgn="base"/>
                      <a:r>
                        <a:rPr lang="en-GB" sz="1200" b="0" i="0" dirty="0">
                          <a:solidFill>
                            <a:srgbClr val="000000"/>
                          </a:solidFill>
                          <a:effectLst/>
                          <a:latin typeface="Calibri" panose="020F0502020204030204" pitchFamily="34" charset="0"/>
                        </a:rPr>
                        <a:t>Survivor has no automatic right to the ​</a:t>
                      </a:r>
                      <a:endParaRPr lang="en-GB" b="0" i="0" dirty="0">
                        <a:solidFill>
                          <a:srgbClr val="000000"/>
                        </a:solidFill>
                        <a:effectLst/>
                      </a:endParaRPr>
                    </a:p>
                    <a:p>
                      <a:pPr algn="ctr" fontAlgn="base"/>
                      <a:r>
                        <a:rPr lang="en-GB" sz="1200" b="0" i="0" dirty="0">
                          <a:solidFill>
                            <a:srgbClr val="000000"/>
                          </a:solidFill>
                          <a:effectLst/>
                          <a:latin typeface="Calibri" panose="020F0502020204030204" pitchFamily="34" charset="0"/>
                        </a:rPr>
                        <a:t>assets owned by the deceased.​</a:t>
                      </a:r>
                      <a:endParaRPr lang="en-GB" b="0" i="0" dirty="0">
                        <a:solidFill>
                          <a:srgbClr val="000000"/>
                        </a:solidFill>
                        <a:effectLs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582B074D-1FB7-579C-F76E-F0EE489BEB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98033" y="877699"/>
            <a:ext cx="9595934" cy="5102600"/>
          </a:xfrm>
          <a:prstGeom prst="rect">
            <a:avLst/>
          </a:prstGeom>
        </p:spPr>
      </p:pic>
      <p:pic>
        <p:nvPicPr>
          <p:cNvPr id="2" name="Picture 2">
            <a:extLst>
              <a:ext uri="{FF2B5EF4-FFF2-40B4-BE49-F238E27FC236}">
                <a16:creationId xmlns:a16="http://schemas.microsoft.com/office/drawing/2014/main" id="{EE3DA547-BDE8-F4C8-8D1F-B33E832DDA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24737" y="877699"/>
            <a:ext cx="9581155" cy="5102599"/>
          </a:xfrm>
          <a:prstGeom prst="rect">
            <a:avLst/>
          </a:prstGeom>
        </p:spPr>
      </p:pic>
    </p:spTree>
    <p:extLst>
      <p:ext uri="{BB962C8B-B14F-4D97-AF65-F5344CB8AC3E}">
        <p14:creationId xmlns:p14="http://schemas.microsoft.com/office/powerpoint/2010/main" val="143504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TEACHER slide- DFE GUIDANCE</a:t>
            </a:r>
            <a:endParaRPr lang="en-GB" sz="3200" dirty="0"/>
          </a:p>
        </p:txBody>
      </p:sp>
      <p:sp>
        <p:nvSpPr>
          <p:cNvPr id="9" name="TextBox 8">
            <a:extLst>
              <a:ext uri="{FF2B5EF4-FFF2-40B4-BE49-F238E27FC236}">
                <a16:creationId xmlns:a16="http://schemas.microsoft.com/office/drawing/2014/main" id="{3903CF74-BC2F-48B1-8CC1-32BC68B52658}"/>
              </a:ext>
            </a:extLst>
          </p:cNvPr>
          <p:cNvSpPr txBox="1"/>
          <p:nvPr/>
        </p:nvSpPr>
        <p:spPr>
          <a:xfrm>
            <a:off x="6210808" y="2135973"/>
            <a:ext cx="5400000" cy="4632037"/>
          </a:xfrm>
          <a:prstGeom prst="rect">
            <a:avLst/>
          </a:prstGeom>
          <a:noFill/>
          <a:ln w="38100">
            <a:solidFill>
              <a:srgbClr val="56859B"/>
            </a:solidFill>
          </a:ln>
        </p:spPr>
        <p:txBody>
          <a:bodyPr wrap="square" lIns="91440" tIns="45720" rIns="91440" bIns="45720" rtlCol="0" anchor="t">
            <a:spAutoFit/>
          </a:bodyPr>
          <a:lstStyle/>
          <a:p>
            <a:pPr>
              <a:spcAft>
                <a:spcPts val="600"/>
              </a:spcAft>
            </a:pPr>
            <a:r>
              <a:rPr lang="en-GB" sz="2000" b="1" dirty="0">
                <a:solidFill>
                  <a:srgbClr val="56859B"/>
                </a:solidFill>
                <a:hlinkClick r:id="rId3">
                  <a:extLst>
                    <a:ext uri="{A12FA001-AC4F-418D-AE19-62706E023703}">
                      <ahyp:hlinkClr xmlns:ahyp="http://schemas.microsoft.com/office/drawing/2018/hyperlinkcolor" val="tx"/>
                    </a:ext>
                  </a:extLst>
                </a:hlinkClick>
              </a:rPr>
              <a:t>DfE Guidance on RSE</a:t>
            </a:r>
            <a:r>
              <a:rPr lang="en-GB" sz="2000" b="1" dirty="0">
                <a:solidFill>
                  <a:srgbClr val="56859B"/>
                </a:solidFill>
              </a:rPr>
              <a:t> states that RSE teaching should:</a:t>
            </a:r>
          </a:p>
          <a:p>
            <a:pPr marL="171450" indent="-171450">
              <a:spcAft>
                <a:spcPts val="600"/>
              </a:spcAft>
              <a:buClr>
                <a:srgbClr val="56859B"/>
              </a:buClr>
              <a:buFont typeface="Wingdings" panose="05000000000000000000" pitchFamily="2" charset="2"/>
              <a:buChar char="§"/>
            </a:pPr>
            <a:r>
              <a:rPr lang="en-GB" sz="2000" dirty="0"/>
              <a:t>equip pupils with </a:t>
            </a:r>
            <a:r>
              <a:rPr lang="en-GB" sz="2000" dirty="0">
                <a:effectLst/>
                <a:ea typeface="Calibri" panose="020F0502020204030204" pitchFamily="34" charset="0"/>
                <a:cs typeface="Times New Roman" panose="02020603050405020304" pitchFamily="18" charset="0"/>
              </a:rPr>
              <a:t>‘knowledge that will enable them to make </a:t>
            </a:r>
            <a:r>
              <a:rPr lang="en-GB" sz="2000" b="1" i="1" dirty="0">
                <a:solidFill>
                  <a:srgbClr val="56859B"/>
                </a:solidFill>
                <a:effectLst/>
                <a:ea typeface="Calibri" panose="020F0502020204030204" pitchFamily="34" charset="0"/>
                <a:cs typeface="Times New Roman" panose="02020603050405020304" pitchFamily="18" charset="0"/>
              </a:rPr>
              <a:t>informed</a:t>
            </a:r>
            <a:r>
              <a:rPr lang="en-GB" sz="2000" dirty="0">
                <a:effectLst/>
                <a:ea typeface="Calibri" panose="020F0502020204030204" pitchFamily="34" charset="0"/>
                <a:cs typeface="Times New Roman" panose="02020603050405020304" pitchFamily="18" charset="0"/>
              </a:rPr>
              <a:t> decisions about their… relationships’ </a:t>
            </a:r>
            <a:r>
              <a:rPr lang="en-GB" sz="2000" b="1" dirty="0">
                <a:solidFill>
                  <a:srgbClr val="56859B"/>
                </a:solidFill>
              </a:rPr>
              <a:t>(para. 1)</a:t>
            </a:r>
            <a:r>
              <a:rPr lang="en-GB" sz="2000" dirty="0"/>
              <a:t>.</a:t>
            </a:r>
          </a:p>
          <a:p>
            <a:pPr marL="171450" indent="-171450">
              <a:spcAft>
                <a:spcPts val="600"/>
              </a:spcAft>
              <a:buClr>
                <a:srgbClr val="56859B"/>
              </a:buClr>
              <a:buFont typeface="Wingdings" panose="05000000000000000000" pitchFamily="2" charset="2"/>
              <a:buChar char="§"/>
            </a:pPr>
            <a:r>
              <a:rPr lang="en-GB" sz="2000" dirty="0"/>
              <a:t>be based on knowledge of pupils and their circumstances… [with] </a:t>
            </a:r>
            <a:r>
              <a:rPr lang="en-GB" sz="2000" b="1" u="sng" dirty="0">
                <a:solidFill>
                  <a:srgbClr val="56859B"/>
                </a:solidFill>
              </a:rPr>
              <a:t>no stigmatisation </a:t>
            </a:r>
            <a:r>
              <a:rPr lang="en-GB" sz="2000" dirty="0"/>
              <a:t>of children based on their home circumstances </a:t>
            </a:r>
            <a:r>
              <a:rPr lang="en-GB" sz="2000" dirty="0">
                <a:solidFill>
                  <a:srgbClr val="56859B"/>
                </a:solidFill>
              </a:rPr>
              <a:t>(</a:t>
            </a:r>
            <a:r>
              <a:rPr lang="en-GB" sz="2000" b="1" dirty="0">
                <a:solidFill>
                  <a:srgbClr val="56859B"/>
                </a:solidFill>
              </a:rPr>
              <a:t>para. 59)</a:t>
            </a:r>
            <a:r>
              <a:rPr lang="en-GB" sz="2000" dirty="0"/>
              <a:t>.</a:t>
            </a:r>
            <a:r>
              <a:rPr lang="en-GB" sz="2000" b="1" dirty="0">
                <a:solidFill>
                  <a:srgbClr val="56859B"/>
                </a:solidFill>
              </a:rPr>
              <a:t> </a:t>
            </a:r>
            <a:endParaRPr lang="en-GB" sz="2000" dirty="0"/>
          </a:p>
          <a:p>
            <a:pPr marL="182563" indent="-182563">
              <a:spcAft>
                <a:spcPts val="600"/>
              </a:spcAft>
              <a:buClr>
                <a:srgbClr val="56859B"/>
              </a:buClr>
              <a:buFont typeface="Wingdings" panose="05000000000000000000" pitchFamily="2" charset="2"/>
              <a:buChar char="§"/>
            </a:pPr>
            <a:r>
              <a:rPr lang="en-GB" sz="2000" dirty="0">
                <a:ea typeface="Calibri" panose="020F0502020204030204" pitchFamily="34" charset="0"/>
                <a:cs typeface="Times New Roman" panose="02020603050405020304" pitchFamily="18" charset="0"/>
              </a:rPr>
              <a:t>t</a:t>
            </a:r>
            <a:r>
              <a:rPr lang="en-GB" sz="2000" dirty="0">
                <a:effectLst/>
                <a:ea typeface="Calibri" panose="020F0502020204030204" pitchFamily="34" charset="0"/>
                <a:cs typeface="Times New Roman" panose="02020603050405020304" pitchFamily="18" charset="0"/>
              </a:rPr>
              <a:t>each pupils what marriage is, including their legal status e.g. that marriage carries legal rights and protections not available to couples who are cohabiting or who have married, for example, in an unregistered religious ceremony </a:t>
            </a:r>
            <a:r>
              <a:rPr lang="en-GB" sz="2000" b="1" dirty="0">
                <a:solidFill>
                  <a:srgbClr val="56859B"/>
                </a:solidFill>
                <a:effectLst/>
                <a:ea typeface="Calibri" panose="020F0502020204030204" pitchFamily="34" charset="0"/>
                <a:cs typeface="Times New Roman" panose="02020603050405020304" pitchFamily="18" charset="0"/>
              </a:rPr>
              <a:t>(</a:t>
            </a:r>
            <a:r>
              <a:rPr lang="en-GB" sz="2000" b="1" dirty="0">
                <a:solidFill>
                  <a:srgbClr val="56859B"/>
                </a:solidFill>
                <a:ea typeface="Calibri" panose="020F0502020204030204" pitchFamily="34" charset="0"/>
                <a:cs typeface="Times New Roman" panose="02020603050405020304" pitchFamily="18" charset="0"/>
              </a:rPr>
              <a:t>p</a:t>
            </a:r>
            <a:r>
              <a:rPr lang="en-GB" sz="2000" b="1" dirty="0">
                <a:solidFill>
                  <a:srgbClr val="56859B"/>
                </a:solidFill>
                <a:effectLst/>
                <a:ea typeface="Calibri" panose="020F0502020204030204" pitchFamily="34" charset="0"/>
                <a:cs typeface="Times New Roman" panose="02020603050405020304" pitchFamily="18" charset="0"/>
              </a:rPr>
              <a:t>ara. 81)</a:t>
            </a:r>
            <a:r>
              <a:rPr lang="en-GB" sz="2000" dirty="0">
                <a:effectLst/>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7">
            <a:extLst>
              <a:ext uri="{FF2B5EF4-FFF2-40B4-BE49-F238E27FC236}">
                <a16:creationId xmlns:a16="http://schemas.microsoft.com/office/drawing/2014/main" id="{55BB5D50-2DF1-46BB-B9A9-0791F77A9362}"/>
              </a:ext>
            </a:extLst>
          </p:cNvPr>
          <p:cNvSpPr txBox="1">
            <a:spLocks noGrp="1"/>
          </p:cNvSpPr>
          <p:nvPr>
            <p:ph idx="1"/>
          </p:nvPr>
        </p:nvSpPr>
        <p:spPr>
          <a:xfrm>
            <a:off x="581193" y="2135973"/>
            <a:ext cx="5400000" cy="4555093"/>
          </a:xfrm>
          <a:prstGeom prst="rect">
            <a:avLst/>
          </a:prstGeom>
          <a:noFill/>
          <a:ln w="38100">
            <a:solidFill>
              <a:srgbClr val="56859B"/>
            </a:solidFill>
          </a:ln>
        </p:spPr>
        <p:txBody>
          <a:bodyPr wrap="square" lIns="91440" tIns="45720" rIns="91440" bIns="45720" rtlCol="0" anchor="t">
            <a:spAutoFit/>
          </a:bodyPr>
          <a:lstStyle/>
          <a:p>
            <a:pPr marL="0" indent="0">
              <a:spcBef>
                <a:spcPts val="0"/>
              </a:spcBef>
              <a:buFont typeface="Wingdings 2" panose="05020102010507070707" pitchFamily="18" charset="2"/>
              <a:buNone/>
            </a:pPr>
            <a:r>
              <a:rPr lang="en-GB" sz="2000" b="1" dirty="0">
                <a:solidFill>
                  <a:srgbClr val="56859B"/>
                </a:solidFill>
              </a:rPr>
              <a:t>This two-part lesson plan for Key Stage 4 and Key Stage 5 PSHE aims</a:t>
            </a:r>
            <a:r>
              <a:rPr lang="en-GB" sz="2000" dirty="0">
                <a:solidFill>
                  <a:srgbClr val="56859B"/>
                </a:solidFill>
              </a:rPr>
              <a:t>: </a:t>
            </a:r>
          </a:p>
          <a:p>
            <a:pPr marL="176213" indent="-176213">
              <a:spcBef>
                <a:spcPts val="0"/>
              </a:spcBef>
              <a:buClr>
                <a:schemeClr val="accent1"/>
              </a:buClr>
              <a:buFont typeface="Wingdings" panose="05000000000000000000" pitchFamily="2" charset="2"/>
              <a:buChar char="§"/>
            </a:pPr>
            <a:r>
              <a:rPr lang="en-GB" sz="2000" dirty="0">
                <a:solidFill>
                  <a:srgbClr val="000000"/>
                </a:solidFill>
                <a:ea typeface="Times New Roman" panose="02020603050405020304" pitchFamily="18" charset="0"/>
              </a:rPr>
              <a:t>i</a:t>
            </a:r>
            <a:r>
              <a:rPr lang="en-GB" sz="2000" dirty="0">
                <a:solidFill>
                  <a:srgbClr val="000000"/>
                </a:solidFill>
                <a:effectLst/>
                <a:ea typeface="Times New Roman" panose="02020603050405020304" pitchFamily="18" charset="0"/>
              </a:rPr>
              <a:t>n lesson 1 </a:t>
            </a:r>
            <a:r>
              <a:rPr lang="en-GB" sz="2000" dirty="0">
                <a:solidFill>
                  <a:srgbClr val="000000"/>
                </a:solidFill>
                <a:ea typeface="Times New Roman" panose="02020603050405020304" pitchFamily="18" charset="0"/>
              </a:rPr>
              <a:t>to help pupils learn ‘</a:t>
            </a:r>
            <a:r>
              <a:rPr lang="en-GB" sz="2000" dirty="0"/>
              <a:t>the characteristics and benefits of strong, positive relationships, including mutual support, trust, respect and equality’ </a:t>
            </a:r>
            <a:r>
              <a:rPr lang="en-GB" sz="2000" b="1" dirty="0">
                <a:solidFill>
                  <a:srgbClr val="56859B"/>
                </a:solidFill>
                <a:effectLst/>
                <a:ea typeface="Times New Roman" panose="02020603050405020304" pitchFamily="18" charset="0"/>
              </a:rPr>
              <a:t>(</a:t>
            </a:r>
            <a:r>
              <a:rPr lang="en-GB" sz="2000" b="1" u="sng" dirty="0">
                <a:solidFill>
                  <a:srgbClr val="56859B"/>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Programme of Study 2020-2021</a:t>
            </a:r>
            <a:r>
              <a:rPr lang="en-GB" sz="2000" b="1" u="sng" dirty="0">
                <a:solidFill>
                  <a:srgbClr val="62A9AA"/>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GB" sz="2000" b="1" dirty="0">
                <a:solidFill>
                  <a:srgbClr val="56859B"/>
                </a:solidFill>
              </a:rPr>
              <a:t>KS4, R1)</a:t>
            </a:r>
            <a:r>
              <a:rPr lang="en-GB" sz="2000" dirty="0">
                <a:solidFill>
                  <a:schemeClr val="tx1"/>
                </a:solidFill>
              </a:rPr>
              <a:t>.</a:t>
            </a:r>
            <a:endParaRPr lang="en-GB" sz="2000" b="1" dirty="0">
              <a:solidFill>
                <a:srgbClr val="56859B"/>
              </a:solidFill>
            </a:endParaRPr>
          </a:p>
          <a:p>
            <a:pPr marL="176213" indent="-176213">
              <a:spcBef>
                <a:spcPts val="0"/>
              </a:spcBef>
              <a:buClr>
                <a:schemeClr val="accent1"/>
              </a:buClr>
              <a:buFont typeface="Wingdings" panose="05000000000000000000" pitchFamily="2" charset="2"/>
              <a:buChar char="§"/>
            </a:pPr>
            <a:r>
              <a:rPr lang="en-GB" sz="2000" dirty="0"/>
              <a:t>in lessons 1 and 2, </a:t>
            </a:r>
            <a:r>
              <a:rPr lang="en-GB" sz="2000"/>
              <a:t>to help </a:t>
            </a:r>
            <a:r>
              <a:rPr lang="en-GB" sz="2000" dirty="0"/>
              <a:t>pupils learn about ‘the importance of stable, committed relationships, including the rights and protections provided within legally recognised marriages and civil partnerships and the legal status of other long-term relationships’ </a:t>
            </a:r>
            <a:r>
              <a:rPr lang="en-GB" sz="2000" b="1" u="sng" dirty="0">
                <a:solidFill>
                  <a:srgbClr val="56859B"/>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(Programme of Study 2020-2021</a:t>
            </a:r>
            <a:r>
              <a:rPr lang="en-GB" sz="2000" b="1" u="sng" dirty="0">
                <a:solidFill>
                  <a:srgbClr val="62A9AA"/>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GB" sz="2000" b="1" dirty="0">
                <a:solidFill>
                  <a:srgbClr val="56859B"/>
                </a:solidFill>
                <a:ea typeface="Calibri" panose="020F0502020204030204" pitchFamily="34" charset="0"/>
                <a:cs typeface="Times New Roman" panose="02020603050405020304" pitchFamily="18" charset="0"/>
              </a:rPr>
              <a:t>KS4, </a:t>
            </a:r>
            <a:r>
              <a:rPr lang="en-GB" sz="2000" b="1" dirty="0">
                <a:solidFill>
                  <a:srgbClr val="56859B"/>
                </a:solidFill>
              </a:rPr>
              <a:t>R4 – see also KS5, R1-3</a:t>
            </a:r>
            <a:r>
              <a:rPr lang="en-GB" sz="2000" dirty="0">
                <a:solidFill>
                  <a:srgbClr val="56859B"/>
                </a:solidFill>
              </a:rPr>
              <a:t>)</a:t>
            </a:r>
            <a:r>
              <a:rPr lang="en-GB" sz="2000" dirty="0">
                <a:solidFill>
                  <a:schemeClr val="tx1"/>
                </a:solidFill>
              </a:rPr>
              <a:t>. </a:t>
            </a:r>
            <a:endParaRPr lang="en-GB" sz="2000" dirty="0"/>
          </a:p>
        </p:txBody>
      </p:sp>
    </p:spTree>
    <p:extLst>
      <p:ext uri="{BB962C8B-B14F-4D97-AF65-F5344CB8AC3E}">
        <p14:creationId xmlns:p14="http://schemas.microsoft.com/office/powerpoint/2010/main" val="3132962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27694609"/>
              </p:ext>
            </p:extLst>
          </p:nvPr>
        </p:nvGraphicFramePr>
        <p:xfrm>
          <a:off x="434694" y="615494"/>
          <a:ext cx="11313612" cy="6198816"/>
        </p:xfrm>
        <a:graphic>
          <a:graphicData uri="http://schemas.openxmlformats.org/drawingml/2006/table">
            <a:tbl>
              <a:tblPr firstRow="1" bandRow="1">
                <a:tableStyleId>{5C22544A-7EE6-4342-B048-85BDC9FD1C3A}</a:tableStyleId>
              </a:tblPr>
              <a:tblGrid>
                <a:gridCol w="5676174">
                  <a:extLst>
                    <a:ext uri="{9D8B030D-6E8A-4147-A177-3AD203B41FA5}">
                      <a16:colId xmlns:a16="http://schemas.microsoft.com/office/drawing/2014/main" val="20000"/>
                    </a:ext>
                  </a:extLst>
                </a:gridCol>
                <a:gridCol w="5637438">
                  <a:extLst>
                    <a:ext uri="{9D8B030D-6E8A-4147-A177-3AD203B41FA5}">
                      <a16:colId xmlns:a16="http://schemas.microsoft.com/office/drawing/2014/main" val="20002"/>
                    </a:ext>
                  </a:extLst>
                </a:gridCol>
              </a:tblGrid>
              <a:tr h="1016304">
                <a:tc gridSpan="2">
                  <a:txBody>
                    <a:bodyPr/>
                    <a:lstStyle/>
                    <a:p>
                      <a:r>
                        <a:rPr lang="en-GB" sz="3200" dirty="0">
                          <a:latin typeface="+mj-lt"/>
                        </a:rPr>
                        <a:t>Legal rights</a:t>
                      </a:r>
                    </a:p>
                  </a:txBody>
                  <a:tcPr anchor="ctr"/>
                </a:tc>
                <a:tc hMerge="1">
                  <a:txBody>
                    <a:bodyPr/>
                    <a:lstStyle/>
                    <a:p>
                      <a:endParaRPr lang="en-GB" dirty="0"/>
                    </a:p>
                  </a:txBody>
                  <a:tcPr/>
                </a:tc>
                <a:extLst>
                  <a:ext uri="{0D108BD9-81ED-4DB2-BD59-A6C34878D82A}">
                    <a16:rowId xmlns:a16="http://schemas.microsoft.com/office/drawing/2014/main" val="10000"/>
                  </a:ext>
                </a:extLst>
              </a:tr>
              <a:tr h="1016304">
                <a:tc>
                  <a:txBody>
                    <a:bodyPr/>
                    <a:lstStyle/>
                    <a:p>
                      <a:pPr lvl="0" algn="l"/>
                      <a:r>
                        <a:rPr lang="en-GB" sz="1600" kern="1200" dirty="0">
                          <a:solidFill>
                            <a:schemeClr val="dk1"/>
                          </a:solidFill>
                          <a:effectLst/>
                          <a:latin typeface="+mn-lt"/>
                          <a:ea typeface="+mn-ea"/>
                          <a:cs typeface="+mn-cs"/>
                        </a:rPr>
                        <a:t>I don't feel ready to get married, but I want to move in with my partner.  What would happen if we later split up?</a:t>
                      </a:r>
                    </a:p>
                  </a:txBody>
                  <a:tcPr anchor="ctr"/>
                </a:tc>
                <a:tc>
                  <a:txBody>
                    <a:bodyPr/>
                    <a:lstStyle/>
                    <a:p>
                      <a:endParaRPr lang="en-GB" dirty="0"/>
                    </a:p>
                  </a:txBody>
                  <a:tcPr/>
                </a:tc>
                <a:extLst>
                  <a:ext uri="{0D108BD9-81ED-4DB2-BD59-A6C34878D82A}">
                    <a16:rowId xmlns:a16="http://schemas.microsoft.com/office/drawing/2014/main" val="10001"/>
                  </a:ext>
                </a:extLst>
              </a:tr>
              <a:tr h="1016304">
                <a:tc>
                  <a:txBody>
                    <a:bodyPr/>
                    <a:lstStyle/>
                    <a:p>
                      <a:pPr lvl="0" algn="l"/>
                      <a:r>
                        <a:rPr lang="en-GB" sz="1600" kern="1200" dirty="0">
                          <a:solidFill>
                            <a:schemeClr val="dk1"/>
                          </a:solidFill>
                          <a:effectLst/>
                          <a:latin typeface="+mn-lt"/>
                          <a:ea typeface="+mn-ea"/>
                          <a:cs typeface="+mn-cs"/>
                        </a:rPr>
                        <a:t>I am expecting a baby with my male partner, but we aren’t married. Do we need to do anything to make sure we both have parental responsibility?</a:t>
                      </a:r>
                    </a:p>
                  </a:txBody>
                  <a:tcPr anchor="ctr"/>
                </a:tc>
                <a:tc>
                  <a:txBody>
                    <a:bodyPr/>
                    <a:lstStyle/>
                    <a:p>
                      <a:endParaRPr lang="en-GB" dirty="0"/>
                    </a:p>
                  </a:txBody>
                  <a:tcPr/>
                </a:tc>
                <a:extLst>
                  <a:ext uri="{0D108BD9-81ED-4DB2-BD59-A6C34878D82A}">
                    <a16:rowId xmlns:a16="http://schemas.microsoft.com/office/drawing/2014/main" val="10002"/>
                  </a:ext>
                </a:extLst>
              </a:tr>
              <a:tr h="1016304">
                <a:tc>
                  <a:txBody>
                    <a:bodyPr/>
                    <a:lstStyle/>
                    <a:p>
                      <a:pPr algn="l"/>
                      <a:r>
                        <a:rPr lang="en-GB" sz="1600" kern="1200" dirty="0">
                          <a:solidFill>
                            <a:schemeClr val="dk1"/>
                          </a:solidFill>
                          <a:effectLst/>
                          <a:latin typeface="+mn-lt"/>
                          <a:ea typeface="+mn-ea"/>
                          <a:cs typeface="+mn-cs"/>
                        </a:rPr>
                        <a:t>My best friend has agreed to buy a house with their partner, but only in the partner's name even though she is paying some of the deposit. Is there anything she can do to protect her deposit in case they ever split up?</a:t>
                      </a:r>
                      <a:endParaRPr lang="en-GB" sz="1600" dirty="0"/>
                    </a:p>
                  </a:txBody>
                  <a:tcPr anchor="ctr"/>
                </a:tc>
                <a:tc>
                  <a:txBody>
                    <a:bodyPr/>
                    <a:lstStyle/>
                    <a:p>
                      <a:endParaRPr lang="en-GB" dirty="0"/>
                    </a:p>
                  </a:txBody>
                  <a:tcPr/>
                </a:tc>
                <a:extLst>
                  <a:ext uri="{0D108BD9-81ED-4DB2-BD59-A6C34878D82A}">
                    <a16:rowId xmlns:a16="http://schemas.microsoft.com/office/drawing/2014/main" val="10003"/>
                  </a:ext>
                </a:extLst>
              </a:tr>
              <a:tr h="1016304">
                <a:tc>
                  <a:txBody>
                    <a:bodyPr/>
                    <a:lstStyle/>
                    <a:p>
                      <a:pPr algn="l"/>
                      <a:r>
                        <a:rPr lang="en-GB" sz="1600" kern="1200" dirty="0">
                          <a:solidFill>
                            <a:schemeClr val="dk1"/>
                          </a:solidFill>
                          <a:effectLst/>
                          <a:latin typeface="+mn-lt"/>
                          <a:ea typeface="+mn-ea"/>
                          <a:cs typeface="+mn-cs"/>
                        </a:rPr>
                        <a:t>My older brother and his partner are getting married soon, and they keep talking about arranging a “pre-nuptial agreement”. What is that? Is it something you have to do before you get married?</a:t>
                      </a:r>
                      <a:endParaRPr lang="en-GB" sz="1600" dirty="0"/>
                    </a:p>
                  </a:txBody>
                  <a:tcPr anchor="ctr"/>
                </a:tc>
                <a:tc>
                  <a:txBody>
                    <a:bodyPr/>
                    <a:lstStyle/>
                    <a:p>
                      <a:endParaRPr lang="en-GB" dirty="0"/>
                    </a:p>
                  </a:txBody>
                  <a:tcPr/>
                </a:tc>
                <a:extLst>
                  <a:ext uri="{0D108BD9-81ED-4DB2-BD59-A6C34878D82A}">
                    <a16:rowId xmlns:a16="http://schemas.microsoft.com/office/drawing/2014/main" val="10004"/>
                  </a:ext>
                </a:extLst>
              </a:tr>
              <a:tr h="1016304">
                <a:tc>
                  <a:txBody>
                    <a:bodyPr/>
                    <a:lstStyle/>
                    <a:p>
                      <a:pPr algn="l"/>
                      <a:r>
                        <a:rPr lang="en-GB" sz="1600" kern="1200" dirty="0">
                          <a:solidFill>
                            <a:schemeClr val="dk1"/>
                          </a:solidFill>
                          <a:effectLst/>
                          <a:latin typeface="+mn-lt"/>
                          <a:ea typeface="+mn-ea"/>
                          <a:cs typeface="+mn-cs"/>
                        </a:rPr>
                        <a:t>My elderly neighbours got married last month so that they would be looked after if either of them died, but wouldn’t their money have gone to each other even if they weren’t married? They’ve been together for 40 years!</a:t>
                      </a:r>
                      <a:endParaRPr lang="en-GB" sz="1600" dirty="0"/>
                    </a:p>
                  </a:txBody>
                  <a:tcPr anchor="ctr"/>
                </a:tc>
                <a:tc>
                  <a:txBody>
                    <a:bodyPr/>
                    <a:lstStyle/>
                    <a:p>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088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a:t>
            </a:r>
            <a:br>
              <a:rPr lang="en-GB" sz="3200" b="1" dirty="0"/>
            </a:br>
            <a:r>
              <a:rPr lang="en-GB" sz="3200" b="1" dirty="0"/>
              <a:t> the law on marriage Formation</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56859B"/>
            </a:solidFill>
          </a:ln>
        </p:spPr>
        <p:txBody>
          <a:bodyPr>
            <a:noAutofit/>
          </a:bodyPr>
          <a:lstStyle/>
          <a:p>
            <a:pPr>
              <a:buClr>
                <a:schemeClr val="accent1"/>
              </a:buClr>
            </a:pPr>
            <a:r>
              <a:rPr lang="en-GB" sz="1900" dirty="0"/>
              <a:t>The principles governing current marriage law date from 1836. It tightly regulates how and where weddings can take place.  This differs depending on the type of wedding.  At present, couples have to make a choice between a religious or a civil wedding, with no option for a wedding reflecting other beliefs. </a:t>
            </a:r>
          </a:p>
          <a:p>
            <a:pPr>
              <a:buClr>
                <a:schemeClr val="accent1"/>
              </a:buClr>
            </a:pPr>
            <a:r>
              <a:rPr lang="en-GB" sz="1900" dirty="0"/>
              <a:t>Couples having an Anglican wedding can give notice to the church; all other couples must give notice at the register office. </a:t>
            </a:r>
          </a:p>
          <a:p>
            <a:pPr>
              <a:buClr>
                <a:schemeClr val="accent1"/>
              </a:buClr>
            </a:pPr>
            <a:r>
              <a:rPr lang="en-GB" sz="1900" dirty="0"/>
              <a:t>Until June 2021, couples could not marry or hold a civil partnership ceremony outdoors. Now civil weddings and civil partnerships can be held outdoors provided the venue is licensed.</a:t>
            </a:r>
          </a:p>
          <a:p>
            <a:pPr>
              <a:buClr>
                <a:schemeClr val="accent1"/>
              </a:buClr>
            </a:pPr>
            <a:r>
              <a:rPr lang="en-GB" sz="1900" dirty="0"/>
              <a:t>If a couple do not comply with the legal requirements, which may happen with some religious ceremonies, their marriage may not be legally recognised. This means the parties have no legal status or protection. People often only discover their lack of legal status at the time of relationship breakdown. </a:t>
            </a:r>
          </a:p>
        </p:txBody>
      </p:sp>
    </p:spTree>
    <p:extLst>
      <p:ext uri="{BB962C8B-B14F-4D97-AF65-F5344CB8AC3E}">
        <p14:creationId xmlns:p14="http://schemas.microsoft.com/office/powerpoint/2010/main" val="220786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non-QUALIFYING ceremonies</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975348"/>
          </a:xfrm>
          <a:ln w="38100">
            <a:solidFill>
              <a:srgbClr val="56859B"/>
            </a:solidFill>
          </a:ln>
        </p:spPr>
        <p:txBody>
          <a:bodyPr>
            <a:noAutofit/>
          </a:bodyPr>
          <a:lstStyle/>
          <a:p>
            <a:pPr marL="0" indent="0">
              <a:lnSpc>
                <a:spcPct val="115000"/>
              </a:lnSpc>
              <a:spcAft>
                <a:spcPts val="1000"/>
              </a:spcAft>
              <a:buNone/>
            </a:pPr>
            <a:r>
              <a:rPr lang="en-GB" b="1" dirty="0">
                <a:solidFill>
                  <a:srgbClr val="56859B"/>
                </a:solidFill>
                <a:effectLst/>
                <a:ea typeface="Times New Roman" panose="02020603050405020304" pitchFamily="18" charset="0"/>
                <a:cs typeface="Arial" panose="020B0604020202020204" pitchFamily="34" charset="0"/>
              </a:rPr>
              <a:t>Myth:  A religious wedding only, e.g. an Islamic nikah, will give the couple rights if one person dies or the couple separate.</a:t>
            </a:r>
          </a:p>
          <a:p>
            <a:pPr marL="0" indent="0">
              <a:lnSpc>
                <a:spcPct val="115000"/>
              </a:lnSpc>
              <a:spcAft>
                <a:spcPts val="1000"/>
              </a:spcAft>
              <a:buNone/>
            </a:pPr>
            <a:r>
              <a:rPr lang="en-GB" b="1" dirty="0">
                <a:solidFill>
                  <a:srgbClr val="56859B"/>
                </a:solidFill>
                <a:effectLst/>
                <a:ea typeface="Times New Roman" panose="02020603050405020304" pitchFamily="18" charset="0"/>
                <a:cs typeface="Arial" panose="020B0604020202020204" pitchFamily="34" charset="0"/>
              </a:rPr>
              <a:t>In fact:</a:t>
            </a:r>
            <a:r>
              <a:rPr lang="en-GB" b="1" dirty="0">
                <a:solidFill>
                  <a:srgbClr val="56859B"/>
                </a:solidFill>
                <a:ea typeface="Times New Roman" panose="02020603050405020304" pitchFamily="18" charset="0"/>
                <a:cs typeface="Arial" panose="020B0604020202020204" pitchFamily="34" charset="0"/>
              </a:rPr>
              <a:t> </a:t>
            </a:r>
            <a:r>
              <a:rPr lang="en-GB" sz="1800" dirty="0">
                <a:solidFill>
                  <a:schemeClr val="tx1"/>
                </a:solidFill>
                <a:effectLst/>
                <a:ea typeface="DengXian" panose="020B0503020204020204" pitchFamily="2" charset="-122"/>
                <a:cs typeface="Times New Roman" panose="02020603050405020304" pitchFamily="18" charset="0"/>
              </a:rPr>
              <a:t>If a</a:t>
            </a:r>
            <a:r>
              <a:rPr lang="en-GB" sz="1800" b="1" dirty="0">
                <a:solidFill>
                  <a:schemeClr val="tx1"/>
                </a:solidFill>
                <a:effectLst/>
                <a:ea typeface="DengXian" panose="020B0503020204020204" pitchFamily="2" charset="-122"/>
                <a:cs typeface="Times New Roman" panose="02020603050405020304" pitchFamily="18" charset="0"/>
              </a:rPr>
              <a:t> </a:t>
            </a:r>
            <a:r>
              <a:rPr lang="en-GB" sz="1800" dirty="0">
                <a:solidFill>
                  <a:schemeClr val="tx1"/>
                </a:solidFill>
                <a:effectLst/>
                <a:ea typeface="DengXian" panose="020B0503020204020204" pitchFamily="2" charset="-122"/>
                <a:cs typeface="Times New Roman" panose="02020603050405020304" pitchFamily="18" charset="0"/>
              </a:rPr>
              <a:t>couple has a</a:t>
            </a:r>
            <a:r>
              <a:rPr lang="en-GB" sz="1800" b="1" dirty="0">
                <a:solidFill>
                  <a:schemeClr val="tx1"/>
                </a:solidFill>
                <a:effectLst/>
                <a:ea typeface="DengXian" panose="020B0503020204020204" pitchFamily="2" charset="-122"/>
                <a:cs typeface="Times New Roman" panose="02020603050405020304" pitchFamily="18" charset="0"/>
              </a:rPr>
              <a:t> </a:t>
            </a:r>
            <a:r>
              <a:rPr lang="en-GB" sz="1800" dirty="0">
                <a:solidFill>
                  <a:schemeClr val="tx1"/>
                </a:solidFill>
                <a:effectLst/>
                <a:ea typeface="DengXian" panose="020B0503020204020204" pitchFamily="2" charset="-122"/>
                <a:cs typeface="Times New Roman" panose="02020603050405020304" pitchFamily="18" charset="0"/>
              </a:rPr>
              <a:t>religious-only ceremony in England and Wales this is not legally binding.  It is sometimes referred to as a ‘non-qualifying ceremony’. </a:t>
            </a:r>
            <a:r>
              <a:rPr lang="en-GB" dirty="0">
                <a:solidFill>
                  <a:schemeClr val="tx1"/>
                </a:solidFill>
              </a:rPr>
              <a:t> </a:t>
            </a:r>
            <a:r>
              <a:rPr lang="en-GB" dirty="0"/>
              <a:t>The couple do not have any automatic rights against each other on separation or death, unlike a couple in a valid marriage. </a:t>
            </a:r>
            <a:r>
              <a:rPr lang="en-GB" b="1" dirty="0">
                <a:solidFill>
                  <a:srgbClr val="56859B"/>
                </a:solidFill>
              </a:rPr>
              <a:t>The law treats couples who had a non-qualifying ceremony in England and Wales as if they were cohabitants.</a:t>
            </a:r>
            <a:r>
              <a:rPr lang="en-GB" b="1" dirty="0"/>
              <a:t> </a:t>
            </a:r>
            <a:r>
              <a:rPr lang="en-GB" dirty="0"/>
              <a:t>This can lead to significant inequalities between the couple on separation, with women often most disadvantaged because they may have reduced their hours or stopped working when they became parents. This is a particular problem in the Muslim community where one or both parties may enter a nikah (the religious ceremony) without knowing that it is not a legal marriage</a:t>
            </a:r>
            <a:r>
              <a:rPr lang="en-GB" sz="1800" dirty="0">
                <a:effectLst/>
                <a:latin typeface="Calibri" panose="020F0502020204030204" pitchFamily="34" charset="0"/>
                <a:ea typeface="DengXian" panose="020B0503020204020204" pitchFamily="2" charset="-122"/>
                <a:cs typeface="Times New Roman" panose="02020603050405020304" pitchFamily="18" charset="0"/>
              </a:rPr>
              <a:t>. </a:t>
            </a:r>
            <a:r>
              <a:rPr lang="en-GB" sz="1800" dirty="0">
                <a:solidFill>
                  <a:schemeClr val="tx1"/>
                </a:solidFill>
                <a:effectLst/>
                <a:ea typeface="DengXian" panose="020B0503020204020204" pitchFamily="2" charset="-122"/>
                <a:cs typeface="Times New Roman" panose="02020603050405020304" pitchFamily="18" charset="0"/>
              </a:rPr>
              <a:t>But any religious-only ceremony may result in a non-</a:t>
            </a:r>
            <a:r>
              <a:rPr lang="en-GB" dirty="0">
                <a:solidFill>
                  <a:schemeClr val="tx1"/>
                </a:solidFill>
                <a:ea typeface="DengXian" panose="020B0503020204020204" pitchFamily="2" charset="-122"/>
                <a:cs typeface="Times New Roman" panose="02020603050405020304" pitchFamily="18" charset="0"/>
              </a:rPr>
              <a:t>qualifying</a:t>
            </a:r>
            <a:r>
              <a:rPr lang="en-GB" sz="1800" dirty="0">
                <a:solidFill>
                  <a:schemeClr val="tx1"/>
                </a:solidFill>
                <a:effectLst/>
                <a:ea typeface="DengXian" panose="020B0503020204020204" pitchFamily="2" charset="-122"/>
                <a:cs typeface="Times New Roman" panose="02020603050405020304" pitchFamily="18" charset="0"/>
              </a:rPr>
              <a:t> ceremony. Similarly, ceremonies led by Humanist or independent celebrants have no legal recognition under the current law. </a:t>
            </a:r>
            <a:endParaRPr lang="en-GB" dirty="0">
              <a:solidFill>
                <a:schemeClr val="tx1"/>
              </a:solidFill>
            </a:endParaRPr>
          </a:p>
        </p:txBody>
      </p:sp>
    </p:spTree>
    <p:extLst>
      <p:ext uri="{BB962C8B-B14F-4D97-AF65-F5344CB8AC3E}">
        <p14:creationId xmlns:p14="http://schemas.microsoft.com/office/powerpoint/2010/main" val="198373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a:t>
            </a:r>
            <a:br>
              <a:rPr lang="en-GB" sz="3200" b="1" dirty="0"/>
            </a:br>
            <a:r>
              <a:rPr lang="en-GB" sz="3200" b="1" dirty="0"/>
              <a:t> the common law marriage Myth</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56859B"/>
            </a:solidFill>
          </a:ln>
        </p:spPr>
        <p:txBody>
          <a:bodyPr>
            <a:noAutofit/>
          </a:bodyPr>
          <a:lstStyle/>
          <a:p>
            <a:pPr marL="0" indent="0">
              <a:lnSpc>
                <a:spcPct val="115000"/>
              </a:lnSpc>
              <a:spcAft>
                <a:spcPts val="1000"/>
              </a:spcAft>
              <a:buNone/>
            </a:pPr>
            <a:r>
              <a:rPr lang="en-GB" b="1" dirty="0">
                <a:effectLst/>
                <a:ea typeface="Times New Roman" panose="02020603050405020304" pitchFamily="18" charset="0"/>
                <a:cs typeface="Arial" panose="020B0604020202020204" pitchFamily="34" charset="0"/>
              </a:rPr>
              <a:t>Myth: </a:t>
            </a:r>
            <a:r>
              <a:rPr lang="en-GB" b="1" dirty="0">
                <a:effectLst/>
                <a:ea typeface="Times New Roman" panose="02020603050405020304" pitchFamily="18" charset="0"/>
              </a:rPr>
              <a:t>After a certain period together/if you have a child together, cohabiting couples have the same rights as married couples: </a:t>
            </a:r>
            <a:r>
              <a:rPr lang="en-GB" b="1" dirty="0">
                <a:effectLst/>
                <a:ea typeface="Times New Roman" panose="02020603050405020304" pitchFamily="18" charset="0"/>
                <a:cs typeface="Arial" panose="020B0604020202020204" pitchFamily="34" charset="0"/>
              </a:rPr>
              <a:t>the 'common law marriage myth'. </a:t>
            </a:r>
          </a:p>
          <a:p>
            <a:pPr marL="0" indent="0">
              <a:lnSpc>
                <a:spcPct val="115000"/>
              </a:lnSpc>
              <a:spcAft>
                <a:spcPts val="1000"/>
              </a:spcAft>
              <a:buNone/>
            </a:pPr>
            <a:r>
              <a:rPr lang="en-GB" b="1" dirty="0">
                <a:effectLst/>
                <a:ea typeface="Times New Roman" panose="02020603050405020304" pitchFamily="18" charset="0"/>
                <a:cs typeface="Arial" panose="020B0604020202020204" pitchFamily="34" charset="0"/>
              </a:rPr>
              <a:t>In fact:</a:t>
            </a:r>
            <a:r>
              <a:rPr lang="en-GB" b="1" dirty="0">
                <a:ea typeface="Times New Roman" panose="02020603050405020304" pitchFamily="18" charset="0"/>
                <a:cs typeface="Arial" panose="020B0604020202020204" pitchFamily="34" charset="0"/>
              </a:rPr>
              <a:t> </a:t>
            </a:r>
            <a:r>
              <a:rPr lang="en-GB" dirty="0">
                <a:ea typeface="Times New Roman" panose="02020603050405020304" pitchFamily="18" charset="0"/>
                <a:cs typeface="Arial" panose="020B0604020202020204" pitchFamily="34" charset="0"/>
              </a:rPr>
              <a:t>u</a:t>
            </a:r>
            <a:r>
              <a:rPr lang="en-GB" dirty="0">
                <a:effectLst/>
                <a:ea typeface="Times New Roman" panose="02020603050405020304" pitchFamily="18" charset="0"/>
                <a:cs typeface="Arial" panose="020B0604020202020204" pitchFamily="34" charset="0"/>
              </a:rPr>
              <a:t>nlike married or  civil partners,  cohabiting partners are not entitled to claim financial support from their former partner for themselves if they separate (although both parents must financially support their children).  </a:t>
            </a:r>
          </a:p>
          <a:p>
            <a:pPr marL="0" indent="0">
              <a:lnSpc>
                <a:spcPct val="115000"/>
              </a:lnSpc>
              <a:spcAft>
                <a:spcPts val="1000"/>
              </a:spcAft>
              <a:buClr>
                <a:srgbClr val="62A9AA"/>
              </a:buClr>
              <a:buSzPct val="100000"/>
              <a:buNone/>
            </a:pPr>
            <a:r>
              <a:rPr lang="en-GB" dirty="0">
                <a:effectLst/>
                <a:ea typeface="Times New Roman" panose="02020603050405020304" pitchFamily="18" charset="0"/>
                <a:cs typeface="Arial" panose="020B0604020202020204" pitchFamily="34" charset="0"/>
              </a:rPr>
              <a:t>Cohabitation is the fastest growing family form in England. However, many cohabitants do not realise that they do not have the same legal rights as married couples or civil partners. Parents must financially support children, </a:t>
            </a:r>
            <a:r>
              <a:rPr lang="en-GB" dirty="0">
                <a:ea typeface="Times New Roman" panose="02020603050405020304" pitchFamily="18" charset="0"/>
                <a:cs typeface="Arial" panose="020B0604020202020204" pitchFamily="34" charset="0"/>
              </a:rPr>
              <a:t>but </a:t>
            </a:r>
            <a:r>
              <a:rPr lang="en-GB" dirty="0">
                <a:effectLst/>
                <a:ea typeface="Times New Roman" panose="02020603050405020304" pitchFamily="18" charset="0"/>
                <a:cs typeface="Arial" panose="020B0604020202020204" pitchFamily="34" charset="0"/>
              </a:rPr>
              <a:t>not each other. Rights to the couple’s home are based on property law which, unlike family law, does not take into account contributions towards the family life leaving many ‘stay at home’ or part-time working mothers financially disadvantaged. In 2018, research by the University of Exeter showed that 47% </a:t>
            </a:r>
            <a:r>
              <a:rPr lang="en-GB" dirty="0">
                <a:ea typeface="Times New Roman" panose="02020603050405020304" pitchFamily="18" charset="0"/>
                <a:cs typeface="Arial" panose="020B0604020202020204" pitchFamily="34" charset="0"/>
              </a:rPr>
              <a:t>believed </a:t>
            </a:r>
            <a:r>
              <a:rPr lang="en-GB" dirty="0">
                <a:effectLst/>
                <a:ea typeface="Times New Roman" panose="02020603050405020304" pitchFamily="18" charset="0"/>
                <a:cs typeface="Arial" panose="020B0604020202020204" pitchFamily="34" charset="0"/>
              </a:rPr>
              <a:t>that cohabiting couples form a ‘common law marriage’ when this is not the case, the so-called ‘common law marriage myth’. </a:t>
            </a:r>
          </a:p>
        </p:txBody>
      </p:sp>
    </p:spTree>
    <p:extLst>
      <p:ext uri="{BB962C8B-B14F-4D97-AF65-F5344CB8AC3E}">
        <p14:creationId xmlns:p14="http://schemas.microsoft.com/office/powerpoint/2010/main" val="64826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LESSON OUTLINE AND TIMINGS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2717749339"/>
              </p:ext>
            </p:extLst>
          </p:nvPr>
        </p:nvGraphicFramePr>
        <p:xfrm>
          <a:off x="441767" y="1715956"/>
          <a:ext cx="11308466" cy="5037155"/>
        </p:xfrm>
        <a:graphic>
          <a:graphicData uri="http://schemas.openxmlformats.org/drawingml/2006/table">
            <a:tbl>
              <a:tblPr firstRow="1" bandRow="1">
                <a:tableStyleId>{5C22544A-7EE6-4342-B048-85BDC9FD1C3A}</a:tableStyleId>
              </a:tblPr>
              <a:tblGrid>
                <a:gridCol w="2233914">
                  <a:extLst>
                    <a:ext uri="{9D8B030D-6E8A-4147-A177-3AD203B41FA5}">
                      <a16:colId xmlns:a16="http://schemas.microsoft.com/office/drawing/2014/main" val="1814823420"/>
                    </a:ext>
                  </a:extLst>
                </a:gridCol>
                <a:gridCol w="7870784">
                  <a:extLst>
                    <a:ext uri="{9D8B030D-6E8A-4147-A177-3AD203B41FA5}">
                      <a16:colId xmlns:a16="http://schemas.microsoft.com/office/drawing/2014/main" val="1085586564"/>
                    </a:ext>
                  </a:extLst>
                </a:gridCol>
                <a:gridCol w="1203768">
                  <a:extLst>
                    <a:ext uri="{9D8B030D-6E8A-4147-A177-3AD203B41FA5}">
                      <a16:colId xmlns:a16="http://schemas.microsoft.com/office/drawing/2014/main" val="3383875792"/>
                    </a:ext>
                  </a:extLst>
                </a:gridCol>
              </a:tblGrid>
              <a:tr h="558740">
                <a:tc>
                  <a:txBody>
                    <a:bodyPr/>
                    <a:lstStyle/>
                    <a:p>
                      <a:r>
                        <a:rPr lang="en-GB" sz="1600" dirty="0"/>
                        <a:t>Activity</a:t>
                      </a:r>
                    </a:p>
                  </a:txBody>
                  <a:tcPr/>
                </a:tc>
                <a:tc>
                  <a:txBody>
                    <a:bodyPr/>
                    <a:lstStyle/>
                    <a:p>
                      <a:r>
                        <a:rPr lang="en-GB" sz="1600" dirty="0"/>
                        <a:t>Description </a:t>
                      </a:r>
                    </a:p>
                  </a:txBody>
                  <a:tcPr/>
                </a:tc>
                <a:tc>
                  <a:txBody>
                    <a:bodyPr/>
                    <a:lstStyle/>
                    <a:p>
                      <a:r>
                        <a:rPr lang="en-GB" sz="1600" dirty="0"/>
                        <a:t>Suggested timing  </a:t>
                      </a:r>
                    </a:p>
                  </a:txBody>
                  <a:tcPr/>
                </a:tc>
                <a:extLst>
                  <a:ext uri="{0D108BD9-81ED-4DB2-BD59-A6C34878D82A}">
                    <a16:rowId xmlns:a16="http://schemas.microsoft.com/office/drawing/2014/main" val="318897726"/>
                  </a:ext>
                </a:extLst>
              </a:tr>
              <a:tr h="352888">
                <a:tc>
                  <a:txBody>
                    <a:bodyPr/>
                    <a:lstStyle/>
                    <a:p>
                      <a:r>
                        <a:rPr lang="en-GB" dirty="0"/>
                        <a:t>Introduction</a:t>
                      </a:r>
                    </a:p>
                  </a:txBody>
                  <a:tcPr/>
                </a:tc>
                <a:tc>
                  <a:txBody>
                    <a:bodyPr/>
                    <a:lstStyle/>
                    <a:p>
                      <a:r>
                        <a:rPr lang="en-GB" dirty="0"/>
                        <a:t>Ground rules, learning objectives and outcomes.</a:t>
                      </a:r>
                    </a:p>
                  </a:txBody>
                  <a:tcPr/>
                </a:tc>
                <a:tc>
                  <a:txBody>
                    <a:bodyPr/>
                    <a:lstStyle/>
                    <a:p>
                      <a:r>
                        <a:rPr lang="en-GB" dirty="0"/>
                        <a:t>3 minutes</a:t>
                      </a:r>
                    </a:p>
                  </a:txBody>
                  <a:tcPr/>
                </a:tc>
                <a:extLst>
                  <a:ext uri="{0D108BD9-81ED-4DB2-BD59-A6C34878D82A}">
                    <a16:rowId xmlns:a16="http://schemas.microsoft.com/office/drawing/2014/main" val="65902199"/>
                  </a:ext>
                </a:extLst>
              </a:tr>
              <a:tr h="352888">
                <a:tc>
                  <a:txBody>
                    <a:bodyPr/>
                    <a:lstStyle/>
                    <a:p>
                      <a:r>
                        <a:rPr lang="en-GB" dirty="0"/>
                        <a:t>Baseline activity </a:t>
                      </a:r>
                    </a:p>
                  </a:txBody>
                  <a:tcPr/>
                </a:tc>
                <a:tc>
                  <a:txBody>
                    <a:bodyPr/>
                    <a:lstStyle/>
                    <a:p>
                      <a:r>
                        <a:rPr lang="en-GB" sz="1800" kern="1200" dirty="0">
                          <a:solidFill>
                            <a:schemeClr val="dk1"/>
                          </a:solidFill>
                          <a:effectLst/>
                          <a:latin typeface="+mn-lt"/>
                          <a:ea typeface="+mn-ea"/>
                          <a:cs typeface="+mn-cs"/>
                        </a:rPr>
                        <a:t>Pupils will consider what rights they think couples who live together should have.</a:t>
                      </a:r>
                    </a:p>
                  </a:txBody>
                  <a:tcPr/>
                </a:tc>
                <a:tc>
                  <a:txBody>
                    <a:bodyPr/>
                    <a:lstStyle/>
                    <a:p>
                      <a:r>
                        <a:rPr lang="en-GB" dirty="0"/>
                        <a:t>5 minutes</a:t>
                      </a:r>
                    </a:p>
                  </a:txBody>
                  <a:tcPr/>
                </a:tc>
                <a:extLst>
                  <a:ext uri="{0D108BD9-81ED-4DB2-BD59-A6C34878D82A}">
                    <a16:rowId xmlns:a16="http://schemas.microsoft.com/office/drawing/2014/main" val="3390599317"/>
                  </a:ext>
                </a:extLst>
              </a:tr>
              <a:tr h="391778">
                <a:tc>
                  <a:txBody>
                    <a:bodyPr/>
                    <a:lstStyle/>
                    <a:p>
                      <a:r>
                        <a:rPr lang="en-GB" sz="1800" kern="1200" dirty="0">
                          <a:solidFill>
                            <a:schemeClr val="dk1"/>
                          </a:solidFill>
                          <a:effectLst/>
                          <a:latin typeface="+mn-lt"/>
                          <a:ea typeface="+mn-ea"/>
                          <a:cs typeface="+mn-cs"/>
                        </a:rPr>
                        <a:t>Rights and protections </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Pupils will complete a grid by choosing from a set of flashcards the rights and protections given to three different family forms.</a:t>
                      </a:r>
                      <a:endParaRPr lang="en-GB" dirty="0"/>
                    </a:p>
                  </a:txBody>
                  <a:tcPr/>
                </a:tc>
                <a:tc>
                  <a:txBody>
                    <a:bodyPr/>
                    <a:lstStyle/>
                    <a:p>
                      <a:r>
                        <a:rPr lang="en-GB" dirty="0"/>
                        <a:t>10</a:t>
                      </a:r>
                      <a:r>
                        <a:rPr lang="en-GB" baseline="0" dirty="0"/>
                        <a:t> minutes</a:t>
                      </a:r>
                      <a:endParaRPr lang="en-GB" dirty="0"/>
                    </a:p>
                  </a:txBody>
                  <a:tcPr/>
                </a:tc>
                <a:extLst>
                  <a:ext uri="{0D108BD9-81ED-4DB2-BD59-A6C34878D82A}">
                    <a16:rowId xmlns:a16="http://schemas.microsoft.com/office/drawing/2014/main" val="2788934503"/>
                  </a:ext>
                </a:extLst>
              </a:tr>
              <a:tr h="617555">
                <a:tc>
                  <a:txBody>
                    <a:bodyPr/>
                    <a:lstStyle/>
                    <a:p>
                      <a:r>
                        <a:rPr lang="en-GB" sz="1800" kern="1200" dirty="0">
                          <a:solidFill>
                            <a:schemeClr val="dk1"/>
                          </a:solidFill>
                          <a:effectLst/>
                          <a:latin typeface="+mn-lt"/>
                          <a:ea typeface="+mn-ea"/>
                          <a:cs typeface="+mn-cs"/>
                        </a:rPr>
                        <a:t>Differences in rights and protections </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Pupils will learn about the differences in rights and protections that married couples or couples in a civil partnership have compared to cohabitants or couples who had a non-qualifying ceremony and steps that couples can take to protect their rights. </a:t>
                      </a:r>
                      <a:r>
                        <a:rPr lang="en-US" sz="1800" kern="1200" dirty="0">
                          <a:solidFill>
                            <a:schemeClr val="dk1"/>
                          </a:solidFill>
                          <a:effectLst/>
                          <a:latin typeface="+mn-lt"/>
                          <a:ea typeface="+mn-ea"/>
                          <a:cs typeface="+mn-cs"/>
                        </a:rPr>
                        <a:t>Pupils will apply the learning to a set of scenarios.</a:t>
                      </a:r>
                      <a:endParaRPr lang="en-GB" dirty="0"/>
                    </a:p>
                  </a:txBody>
                  <a:tcPr/>
                </a:tc>
                <a:tc>
                  <a:txBody>
                    <a:bodyPr/>
                    <a:lstStyle/>
                    <a:p>
                      <a:r>
                        <a:rPr lang="en-GB" dirty="0"/>
                        <a:t>15 minutes</a:t>
                      </a:r>
                    </a:p>
                  </a:txBody>
                  <a:tcPr/>
                </a:tc>
                <a:extLst>
                  <a:ext uri="{0D108BD9-81ED-4DB2-BD59-A6C34878D82A}">
                    <a16:rowId xmlns:a16="http://schemas.microsoft.com/office/drawing/2014/main" val="896574756"/>
                  </a:ext>
                </a:extLst>
              </a:tr>
              <a:tr h="617555">
                <a:tc>
                  <a:txBody>
                    <a:bodyPr/>
                    <a:lstStyle/>
                    <a:p>
                      <a:r>
                        <a:rPr lang="en-GB" dirty="0"/>
                        <a:t>Lawmaker for a day</a:t>
                      </a:r>
                    </a:p>
                  </a:txBody>
                  <a:tcPr/>
                </a:tc>
                <a:tc>
                  <a:txBody>
                    <a:bodyPr/>
                    <a:lstStyle/>
                    <a:p>
                      <a:r>
                        <a:rPr lang="en-GB" dirty="0"/>
                        <a:t>Pupils will be asked </a:t>
                      </a:r>
                      <a:r>
                        <a:rPr lang="en-GB" sz="1800" kern="1200" dirty="0">
                          <a:solidFill>
                            <a:schemeClr val="dk1"/>
                          </a:solidFill>
                          <a:effectLst/>
                          <a:latin typeface="+mn-lt"/>
                          <a:ea typeface="+mn-ea"/>
                          <a:cs typeface="+mn-cs"/>
                        </a:rPr>
                        <a:t>to imagine that they have been given the responsibility to draft a new law for cohabitants – what would it include and when would it apply? </a:t>
                      </a:r>
                      <a:endParaRPr lang="en-GB" dirty="0"/>
                    </a:p>
                  </a:txBody>
                  <a:tcPr/>
                </a:tc>
                <a:tc>
                  <a:txBody>
                    <a:bodyPr/>
                    <a:lstStyle/>
                    <a:p>
                      <a:r>
                        <a:rPr lang="en-GB" dirty="0"/>
                        <a:t>15 minutes</a:t>
                      </a:r>
                    </a:p>
                  </a:txBody>
                  <a:tcPr/>
                </a:tc>
                <a:extLst>
                  <a:ext uri="{0D108BD9-81ED-4DB2-BD59-A6C34878D82A}">
                    <a16:rowId xmlns:a16="http://schemas.microsoft.com/office/drawing/2014/main" val="3662406365"/>
                  </a:ext>
                </a:extLst>
              </a:tr>
              <a:tr h="352888">
                <a:tc>
                  <a:txBody>
                    <a:bodyPr/>
                    <a:lstStyle/>
                    <a:p>
                      <a:r>
                        <a:rPr lang="en-GB" dirty="0"/>
                        <a:t>Endpoint assessment</a:t>
                      </a:r>
                    </a:p>
                  </a:txBody>
                  <a:tcPr/>
                </a:tc>
                <a:tc>
                  <a:txBody>
                    <a:bodyPr/>
                    <a:lstStyle/>
                    <a:p>
                      <a:r>
                        <a:rPr lang="en-GB" dirty="0"/>
                        <a:t>Pupils will complete an exit slip that will show whether their views have changed from the baseline activity</a:t>
                      </a:r>
                      <a:r>
                        <a:rPr lang="en-GB" baseline="0" dirty="0"/>
                        <a:t>.</a:t>
                      </a:r>
                      <a:endParaRPr lang="en-GB" dirty="0"/>
                    </a:p>
                  </a:txBody>
                  <a:tcPr>
                    <a:solidFill>
                      <a:srgbClr val="E9EDEF"/>
                    </a:solidFill>
                  </a:tcPr>
                </a:tc>
                <a:tc>
                  <a:txBody>
                    <a:bodyPr/>
                    <a:lstStyle/>
                    <a:p>
                      <a:r>
                        <a:rPr lang="en-GB" dirty="0"/>
                        <a:t>5 minutes</a:t>
                      </a:r>
                    </a:p>
                  </a:txBody>
                  <a:tcPr/>
                </a:tc>
                <a:extLst>
                  <a:ext uri="{0D108BD9-81ED-4DB2-BD59-A6C34878D82A}">
                    <a16:rowId xmlns:a16="http://schemas.microsoft.com/office/drawing/2014/main" val="2816443397"/>
                  </a:ext>
                </a:extLst>
              </a:tr>
              <a:tr h="617555">
                <a:tc>
                  <a:txBody>
                    <a:bodyPr/>
                    <a:lstStyle/>
                    <a:p>
                      <a:r>
                        <a:rPr lang="en-GB" dirty="0"/>
                        <a:t>Homework/extension</a:t>
                      </a:r>
                    </a:p>
                  </a:txBody>
                  <a:tcPr/>
                </a:tc>
                <a:tc>
                  <a:txBody>
                    <a:bodyPr/>
                    <a:lstStyle/>
                    <a:p>
                      <a:r>
                        <a:rPr lang="en-GB" dirty="0"/>
                        <a:t>Wrap up and setting homework (or extension) task.</a:t>
                      </a:r>
                    </a:p>
                  </a:txBody>
                  <a:tcPr/>
                </a:tc>
                <a:tc>
                  <a:txBody>
                    <a:bodyPr/>
                    <a:lstStyle/>
                    <a:p>
                      <a:r>
                        <a:rPr lang="en-GB" dirty="0"/>
                        <a:t>2 minutes</a:t>
                      </a:r>
                    </a:p>
                  </a:txBody>
                  <a:tcPr/>
                </a:tc>
                <a:extLst>
                  <a:ext uri="{0D108BD9-81ED-4DB2-BD59-A6C34878D82A}">
                    <a16:rowId xmlns:a16="http://schemas.microsoft.com/office/drawing/2014/main" val="49173715"/>
                  </a:ext>
                </a:extLst>
              </a:tr>
            </a:tbl>
          </a:graphicData>
        </a:graphic>
      </p:graphicFrame>
    </p:spTree>
    <p:extLst>
      <p:ext uri="{BB962C8B-B14F-4D97-AF65-F5344CB8AC3E}">
        <p14:creationId xmlns:p14="http://schemas.microsoft.com/office/powerpoint/2010/main" val="295625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GROUND RULES</a:t>
            </a:r>
          </a:p>
        </p:txBody>
      </p:sp>
      <p:sp>
        <p:nvSpPr>
          <p:cNvPr id="5" name="TextBox 4"/>
          <p:cNvSpPr txBox="1"/>
          <p:nvPr/>
        </p:nvSpPr>
        <p:spPr>
          <a:xfrm>
            <a:off x="477126" y="2142880"/>
            <a:ext cx="5252342" cy="4555093"/>
          </a:xfrm>
          <a:prstGeom prst="rect">
            <a:avLst/>
          </a:prstGeom>
          <a:noFill/>
          <a:ln w="38100">
            <a:solidFill>
              <a:srgbClr val="56859B"/>
            </a:solidFill>
          </a:ln>
        </p:spPr>
        <p:txBody>
          <a:bodyPr wrap="square" rtlCol="0">
            <a:spAutoFit/>
          </a:bodyPr>
          <a:lstStyle/>
          <a:p>
            <a:r>
              <a:rPr lang="en-GB" sz="2600" dirty="0">
                <a:solidFill>
                  <a:srgbClr val="56859B"/>
                </a:solidFill>
              </a:rPr>
              <a:t>We will:</a:t>
            </a:r>
          </a:p>
          <a:p>
            <a:pPr marL="457200" indent="-457200">
              <a:buClr>
                <a:srgbClr val="56859B"/>
              </a:buClr>
              <a:buFont typeface="Wingdings" panose="05000000000000000000" pitchFamily="2" charset="2"/>
              <a:buChar char="§"/>
            </a:pPr>
            <a:r>
              <a:rPr lang="en-GB" sz="2200" dirty="0"/>
              <a:t>keep anything that others say confidential</a:t>
            </a:r>
          </a:p>
          <a:p>
            <a:pPr marL="457200" indent="-457200">
              <a:buClr>
                <a:srgbClr val="56859B"/>
              </a:buClr>
              <a:buFont typeface="Wingdings" panose="05000000000000000000" pitchFamily="2" charset="2"/>
              <a:buChar char="§"/>
            </a:pPr>
            <a:r>
              <a:rPr lang="en-GB" sz="2200" dirty="0"/>
              <a:t>talk about ‘someone I know…’ rather than using a person’s name</a:t>
            </a:r>
          </a:p>
          <a:p>
            <a:pPr marL="457200" indent="-457200">
              <a:buClr>
                <a:srgbClr val="56859B"/>
              </a:buClr>
              <a:buFont typeface="Wingdings" panose="05000000000000000000" pitchFamily="2" charset="2"/>
              <a:buChar char="§"/>
            </a:pPr>
            <a:r>
              <a:rPr lang="en-GB" sz="2200" dirty="0"/>
              <a:t>comment on what is said, not who has said it</a:t>
            </a:r>
          </a:p>
          <a:p>
            <a:pPr marL="457200" indent="-457200">
              <a:buClr>
                <a:srgbClr val="56859B"/>
              </a:buClr>
              <a:buFont typeface="Wingdings" panose="05000000000000000000" pitchFamily="2" charset="2"/>
              <a:buChar char="§"/>
            </a:pPr>
            <a:r>
              <a:rPr lang="en-GB" sz="2200" dirty="0"/>
              <a:t>have the right to pass</a:t>
            </a:r>
          </a:p>
          <a:p>
            <a:pPr marL="457200" indent="-457200">
              <a:buClr>
                <a:srgbClr val="56859B"/>
              </a:buClr>
              <a:buFont typeface="Wingdings" panose="05000000000000000000" pitchFamily="2" charset="2"/>
              <a:buChar char="§"/>
            </a:pPr>
            <a:r>
              <a:rPr lang="en-US" sz="2200" dirty="0">
                <a:ea typeface="Calibri" panose="020F0502020204030204" pitchFamily="34" charset="0"/>
                <a:cs typeface="Arial" panose="020B0604020202020204" pitchFamily="34" charset="0"/>
              </a:rPr>
              <a:t>e</a:t>
            </a:r>
            <a:r>
              <a:rPr lang="en-US" sz="2200" dirty="0">
                <a:effectLst/>
                <a:ea typeface="Calibri" panose="020F0502020204030204" pitchFamily="34" charset="0"/>
                <a:cs typeface="Arial" panose="020B0604020202020204" pitchFamily="34" charset="0"/>
              </a:rPr>
              <a:t>nsure that comments or views expressed are respectful of different family forms, cultures and beliefs</a:t>
            </a:r>
            <a:endParaRPr lang="en-GB" sz="2200" dirty="0">
              <a:effectLst/>
              <a:ea typeface="Calibri" panose="020F0502020204030204" pitchFamily="34" charset="0"/>
              <a:cs typeface="Times New Roman" panose="02020603050405020304" pitchFamily="18" charset="0"/>
            </a:endParaRPr>
          </a:p>
          <a:p>
            <a:pPr marL="457200" indent="-457200">
              <a:buClr>
                <a:srgbClr val="56859B"/>
              </a:buClr>
              <a:buFont typeface="Wingdings" panose="05000000000000000000" pitchFamily="2" charset="2"/>
              <a:buChar char="§"/>
            </a:pPr>
            <a:r>
              <a:rPr lang="en-GB" sz="2200" dirty="0"/>
              <a:t>seek help in school/encourage friends to seek help if needed.</a:t>
            </a:r>
            <a:endParaRPr lang="en-GB" sz="2200" dirty="0">
              <a:solidFill>
                <a:schemeClr val="accent2">
                  <a:lumMod val="75000"/>
                </a:schemeClr>
              </a:solidFill>
            </a:endParaRPr>
          </a:p>
        </p:txBody>
      </p:sp>
      <p:sp>
        <p:nvSpPr>
          <p:cNvPr id="4" name="TextBox 3">
            <a:extLst>
              <a:ext uri="{FF2B5EF4-FFF2-40B4-BE49-F238E27FC236}">
                <a16:creationId xmlns:a16="http://schemas.microsoft.com/office/drawing/2014/main" id="{78259853-B0E8-DF53-EF4F-3687A8D6DB72}"/>
              </a:ext>
            </a:extLst>
          </p:cNvPr>
          <p:cNvSpPr txBox="1"/>
          <p:nvPr/>
        </p:nvSpPr>
        <p:spPr>
          <a:xfrm>
            <a:off x="6475496" y="2142880"/>
            <a:ext cx="5252342" cy="4431983"/>
          </a:xfrm>
          <a:prstGeom prst="rect">
            <a:avLst/>
          </a:prstGeom>
          <a:noFill/>
          <a:ln w="38100">
            <a:solidFill>
              <a:srgbClr val="56859B"/>
            </a:solidFill>
          </a:ln>
        </p:spPr>
        <p:txBody>
          <a:bodyPr wrap="square" rtlCol="0">
            <a:spAutoFit/>
          </a:bodyPr>
          <a:lstStyle/>
          <a:p>
            <a:r>
              <a:rPr lang="en-GB" sz="2600" dirty="0">
                <a:solidFill>
                  <a:srgbClr val="56859B"/>
                </a:solidFill>
              </a:rPr>
              <a:t>We will not:</a:t>
            </a:r>
          </a:p>
          <a:p>
            <a:pPr marL="457200" indent="-457200">
              <a:buClr>
                <a:srgbClr val="56859B"/>
              </a:buClr>
              <a:buFont typeface="Wingdings" panose="05000000000000000000" pitchFamily="2" charset="2"/>
              <a:buChar char="§"/>
            </a:pPr>
            <a:r>
              <a:rPr lang="en-GB" sz="2200" dirty="0"/>
              <a:t>disclose personal information about ourselves or others</a:t>
            </a:r>
          </a:p>
          <a:p>
            <a:pPr marL="457200" indent="-457200">
              <a:buClr>
                <a:srgbClr val="56859B"/>
              </a:buClr>
              <a:buFont typeface="Wingdings" panose="05000000000000000000" pitchFamily="2" charset="2"/>
              <a:buChar char="§"/>
            </a:pPr>
            <a:r>
              <a:rPr lang="en-GB" sz="2200" dirty="0"/>
              <a:t>judge others </a:t>
            </a:r>
          </a:p>
          <a:p>
            <a:pPr marL="457200" indent="-457200">
              <a:buClr>
                <a:srgbClr val="56859B"/>
              </a:buClr>
              <a:buFont typeface="Wingdings" panose="05000000000000000000" pitchFamily="2" charset="2"/>
              <a:buChar char="§"/>
            </a:pPr>
            <a:r>
              <a:rPr lang="en-GB" sz="2200" dirty="0"/>
              <a:t>put anyone on the spot</a:t>
            </a:r>
          </a:p>
          <a:p>
            <a:pPr marL="457200" indent="-457200">
              <a:buClr>
                <a:srgbClr val="56859B"/>
              </a:buClr>
              <a:buFont typeface="Wingdings" panose="05000000000000000000" pitchFamily="2" charset="2"/>
              <a:buChar char="§"/>
            </a:pPr>
            <a:r>
              <a:rPr lang="en-GB" sz="2200" dirty="0"/>
              <a:t>ask personal questions or try to embarrass someone.</a:t>
            </a:r>
          </a:p>
          <a:p>
            <a:pPr>
              <a:buClr>
                <a:srgbClr val="56859B"/>
              </a:buClr>
            </a:pPr>
            <a:endParaRPr lang="en-GB" sz="2400" dirty="0"/>
          </a:p>
          <a:p>
            <a:pPr marL="457200" indent="-457200">
              <a:buClr>
                <a:srgbClr val="56859B"/>
              </a:buClr>
              <a:buFont typeface="Wingdings" panose="05000000000000000000" pitchFamily="2" charset="2"/>
              <a:buChar char="§"/>
            </a:pPr>
            <a:endParaRPr lang="en-GB" sz="2400" dirty="0"/>
          </a:p>
          <a:p>
            <a:pPr>
              <a:buClr>
                <a:srgbClr val="56859B"/>
              </a:buClr>
            </a:pPr>
            <a:endParaRPr lang="en-GB" sz="2400" dirty="0"/>
          </a:p>
          <a:p>
            <a:pPr>
              <a:buClr>
                <a:srgbClr val="56859B"/>
              </a:buClr>
            </a:pPr>
            <a:endParaRPr lang="en-GB" sz="2400" dirty="0"/>
          </a:p>
          <a:p>
            <a:pPr>
              <a:buClr>
                <a:srgbClr val="56859B"/>
              </a:buClr>
            </a:pPr>
            <a:endParaRPr lang="en-GB" sz="2800" dirty="0">
              <a:solidFill>
                <a:schemeClr val="accent2">
                  <a:lumMod val="75000"/>
                </a:schemeClr>
              </a:solidFill>
            </a:endParaRPr>
          </a:p>
        </p:txBody>
      </p:sp>
    </p:spTree>
    <p:extLst>
      <p:ext uri="{BB962C8B-B14F-4D97-AF65-F5344CB8AC3E}">
        <p14:creationId xmlns:p14="http://schemas.microsoft.com/office/powerpoint/2010/main" val="189873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MODERN FAMILIES – LESSON 2</a:t>
            </a:r>
            <a:endParaRPr lang="en-GB" sz="3200" dirty="0"/>
          </a:p>
        </p:txBody>
      </p:sp>
      <p:sp>
        <p:nvSpPr>
          <p:cNvPr id="3" name="Content Placeholder 2"/>
          <p:cNvSpPr>
            <a:spLocks noGrp="1"/>
          </p:cNvSpPr>
          <p:nvPr>
            <p:ph idx="1"/>
          </p:nvPr>
        </p:nvSpPr>
        <p:spPr>
          <a:xfrm>
            <a:off x="486888" y="2266876"/>
            <a:ext cx="5609112" cy="3567254"/>
          </a:xfrm>
          <a:ln w="38100">
            <a:solidFill>
              <a:schemeClr val="accent1"/>
            </a:solidFill>
          </a:ln>
        </p:spPr>
        <p:txBody>
          <a:bodyPr>
            <a:noAutofit/>
          </a:bodyPr>
          <a:lstStyle/>
          <a:p>
            <a:pPr marL="0" indent="0">
              <a:buNone/>
            </a:pPr>
            <a:endParaRPr lang="en-GB" sz="2400" b="1" u="sng" dirty="0"/>
          </a:p>
          <a:p>
            <a:pPr marL="0" indent="0">
              <a:buNone/>
            </a:pPr>
            <a:endParaRPr lang="en-GB" sz="2100" b="1" u="sng" dirty="0"/>
          </a:p>
          <a:p>
            <a:pPr marL="0" indent="0">
              <a:buNone/>
            </a:pPr>
            <a:r>
              <a:rPr lang="en-GB" sz="2400" b="1" u="sng" dirty="0"/>
              <a:t>Learning Objective: </a:t>
            </a:r>
            <a:r>
              <a:rPr lang="en-GB" sz="2400" b="1" dirty="0"/>
              <a:t>- </a:t>
            </a:r>
          </a:p>
          <a:p>
            <a:pPr lvl="0">
              <a:buFont typeface="Wingdings" panose="05000000000000000000" pitchFamily="2" charset="2"/>
              <a:buChar char="§"/>
            </a:pPr>
            <a:r>
              <a:rPr lang="en-GB" sz="2400" dirty="0">
                <a:ea typeface="Times New Roman" panose="02020603050405020304" pitchFamily="18" charset="0"/>
                <a:cs typeface="Times New Roman" panose="02020603050405020304" pitchFamily="18" charset="0"/>
              </a:rPr>
              <a:t>T</a:t>
            </a:r>
            <a:r>
              <a:rPr lang="en-GB" sz="2400" dirty="0">
                <a:effectLst/>
                <a:ea typeface="Times New Roman" panose="02020603050405020304" pitchFamily="18" charset="0"/>
                <a:cs typeface="Times New Roman" panose="02020603050405020304" pitchFamily="18" charset="0"/>
              </a:rPr>
              <a:t>o learn about key differences in legal rights between couples who are legally married or in a civil partnership and couples in a non-legally binding relationships, and why it is important to know these differences. </a:t>
            </a:r>
          </a:p>
          <a:p>
            <a:pPr>
              <a:buClr>
                <a:srgbClr val="62A9AA"/>
              </a:buClr>
            </a:pPr>
            <a:endParaRPr lang="en-GB" sz="2400" dirty="0"/>
          </a:p>
          <a:p>
            <a:pPr marL="0" indent="0">
              <a:buNone/>
            </a:pPr>
            <a:endParaRPr lang="en-GB" sz="2400" dirty="0"/>
          </a:p>
        </p:txBody>
      </p:sp>
      <p:pic>
        <p:nvPicPr>
          <p:cNvPr id="7" name="Picture 6">
            <a:extLst>
              <a:ext uri="{FF2B5EF4-FFF2-40B4-BE49-F238E27FC236}">
                <a16:creationId xmlns:a16="http://schemas.microsoft.com/office/drawing/2014/main" id="{A3763BB4-E5A6-4624-AADE-6A4E37D11B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84890" y="2266877"/>
            <a:ext cx="5325918" cy="3567253"/>
          </a:xfrm>
          <a:prstGeom prst="rect">
            <a:avLst/>
          </a:prstGeom>
          <a:ln w="38100">
            <a:solidFill>
              <a:schemeClr val="accent1"/>
            </a:solidFill>
          </a:ln>
        </p:spPr>
      </p:pic>
    </p:spTree>
    <p:extLst>
      <p:ext uri="{BB962C8B-B14F-4D97-AF65-F5344CB8AC3E}">
        <p14:creationId xmlns:p14="http://schemas.microsoft.com/office/powerpoint/2010/main" val="3921484087"/>
      </p:ext>
    </p:extLst>
  </p:cSld>
  <p:clrMapOvr>
    <a:masterClrMapping/>
  </p:clrMapOvr>
</p:sld>
</file>

<file path=ppt/theme/theme1.xml><?xml version="1.0" encoding="utf-8"?>
<a:theme xmlns:a="http://schemas.openxmlformats.org/drawingml/2006/main" name="Dividend">
  <a:themeElements>
    <a:clrScheme name="Custom 12">
      <a:dk1>
        <a:sysClr val="windowText" lastClr="000000"/>
      </a:dk1>
      <a:lt1>
        <a:sysClr val="window" lastClr="FFFFFF"/>
      </a:lt1>
      <a:dk2>
        <a:srgbClr val="3D3D3D"/>
      </a:dk2>
      <a:lt2>
        <a:srgbClr val="EBEBEB"/>
      </a:lt2>
      <a:accent1>
        <a:srgbClr val="56859B"/>
      </a:accent1>
      <a:accent2>
        <a:srgbClr val="89B9D3"/>
      </a:accent2>
      <a:accent3>
        <a:srgbClr val="CAE0EC"/>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2.xml><?xml version="1.0" encoding="utf-8"?>
<ds:datastoreItem xmlns:ds="http://schemas.openxmlformats.org/officeDocument/2006/customXml" ds:itemID="{E3B83808-F2F9-4527-B182-B57C11DC29C0}">
  <ds:schemaRefs>
    <ds:schemaRef ds:uri="http://purl.org/dc/elements/1.1/"/>
    <ds:schemaRef ds:uri="http://purl.org/dc/terms/"/>
    <ds:schemaRef ds:uri="http://schemas.microsoft.com/office/2006/documentManagement/types"/>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561ad049-9fef-4428-bfcb-6bce8ee09453"/>
    <ds:schemaRef ds:uri="716fe84c-9023-43a9-aa4c-f6f9a28f002c"/>
  </ds:schemaRefs>
</ds:datastoreItem>
</file>

<file path=customXml/itemProps3.xml><?xml version="1.0" encoding="utf-8"?>
<ds:datastoreItem xmlns:ds="http://schemas.openxmlformats.org/officeDocument/2006/customXml" ds:itemID="{B3BC4067-BDA5-4BDA-92C4-AD1C0CF1A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49765</TotalTime>
  <Words>9170</Words>
  <Application>Microsoft Office PowerPoint</Application>
  <PresentationFormat>Widescreen</PresentationFormat>
  <Paragraphs>664</Paragraphs>
  <Slides>30</Slides>
  <Notes>30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Gill Sans MT</vt:lpstr>
      <vt:lpstr>Symbol</vt:lpstr>
      <vt:lpstr>Times New Roman</vt:lpstr>
      <vt:lpstr>Wingdings</vt:lpstr>
      <vt:lpstr>Wingdings 2</vt:lpstr>
      <vt:lpstr>Dividend</vt:lpstr>
      <vt:lpstr>PowerPoint Presentation</vt:lpstr>
      <vt:lpstr>TEACHER slide- preparing  to  teach</vt:lpstr>
      <vt:lpstr>TEACHER slide- DFE GUIDANCE</vt:lpstr>
      <vt:lpstr>TEACHER SLIDE –   the law on marriage Formation</vt:lpstr>
      <vt:lpstr>TEACHER SLIDE –  non-QUALIFYING ceremonies</vt:lpstr>
      <vt:lpstr>TEACHER SLIDE –   the common law marriage Myth</vt:lpstr>
      <vt:lpstr>TEACHER SLIDE – LESSON OUTLINE AND TIMINGS </vt:lpstr>
      <vt:lpstr>GROUND RULES</vt:lpstr>
      <vt:lpstr>MODERN FAMILIES – LESSON 2</vt:lpstr>
      <vt:lpstr>MODERN FAMILIES – LESSON 2</vt:lpstr>
      <vt:lpstr>BASELINE ACTIVITY: Who should have rights? </vt:lpstr>
      <vt:lpstr>PowerPoint Presentation</vt:lpstr>
      <vt:lpstr>PowerPoint Presentation</vt:lpstr>
      <vt:lpstr>PowerPoint Presentation</vt:lpstr>
      <vt:lpstr>PowerPoint Presentation</vt:lpstr>
      <vt:lpstr>Renting A HOME</vt:lpstr>
      <vt:lpstr>HAVING A CHILD</vt:lpstr>
      <vt:lpstr>BUYING A HOME</vt:lpstr>
      <vt:lpstr>SPLITTING UP </vt:lpstr>
      <vt:lpstr>One person dying WITHOUT A WILL </vt:lpstr>
      <vt:lpstr>lawmaker FOR A DAY! </vt:lpstr>
      <vt:lpstr>ENDPOINT ASSESSMENT ACTIVITY</vt:lpstr>
      <vt:lpstr>HOMEWORK OR EXTENSION TASK</vt:lpstr>
      <vt:lpstr>Further help and support</vt:lpstr>
      <vt:lpstr>PowerPoint Presentation</vt:lpstr>
      <vt:lpstr>BASELINE ACTIVITY: Who should have rights?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140</cp:revision>
  <cp:lastPrinted>2022-06-15T17:15:03Z</cp:lastPrinted>
  <dcterms:created xsi:type="dcterms:W3CDTF">2020-11-12T17:43:51Z</dcterms:created>
  <dcterms:modified xsi:type="dcterms:W3CDTF">2022-10-28T11:43:50Z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y fmtid="{D5CDD505-2E9C-101B-9397-08002B2CF9AE}" pid="3" name="_NewReviewCycle">
    <vt:lpwstr/>
  </property>
</Properties>
</file>