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0"/>
  </p:notesMasterIdLst>
  <p:sldIdLst>
    <p:sldId id="338" r:id="rId5"/>
    <p:sldId id="302" r:id="rId6"/>
    <p:sldId id="322" r:id="rId7"/>
    <p:sldId id="325" r:id="rId8"/>
    <p:sldId id="319" r:id="rId9"/>
    <p:sldId id="279" r:id="rId10"/>
    <p:sldId id="342" r:id="rId11"/>
    <p:sldId id="261" r:id="rId12"/>
    <p:sldId id="347" r:id="rId13"/>
    <p:sldId id="340" r:id="rId14"/>
    <p:sldId id="346" r:id="rId15"/>
    <p:sldId id="344" r:id="rId16"/>
    <p:sldId id="345" r:id="rId17"/>
    <p:sldId id="276" r:id="rId18"/>
    <p:sldId id="30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FA7"/>
    <a:srgbClr val="62A9AA"/>
    <a:srgbClr val="9B9B9B"/>
    <a:srgbClr val="E2E2E2"/>
    <a:srgbClr val="D6EFFD"/>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57" autoAdjust="0"/>
  </p:normalViewPr>
  <p:slideViewPr>
    <p:cSldViewPr snapToGrid="0">
      <p:cViewPr varScale="1">
        <p:scale>
          <a:sx n="84" d="100"/>
          <a:sy n="84" d="100"/>
        </p:scale>
        <p:origin x="1512" y="90"/>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Ewing" userId="65a449a5-6b42-4174-8a8e-cfb34541f080" providerId="ADAL" clId="{80314740-0C8B-4015-BF6C-D4739DACEA59}"/>
    <pc:docChg chg="custSel modSld">
      <pc:chgData name="Jan Ewing" userId="65a449a5-6b42-4174-8a8e-cfb34541f080" providerId="ADAL" clId="{80314740-0C8B-4015-BF6C-D4739DACEA59}" dt="2022-01-18T22:46:12.550" v="64" actId="20577"/>
      <pc:docMkLst>
        <pc:docMk/>
      </pc:docMkLst>
      <pc:sldChg chg="modSp mod">
        <pc:chgData name="Jan Ewing" userId="65a449a5-6b42-4174-8a8e-cfb34541f080" providerId="ADAL" clId="{80314740-0C8B-4015-BF6C-D4739DACEA59}" dt="2022-01-11T17:15:16.309" v="1" actId="20577"/>
        <pc:sldMkLst>
          <pc:docMk/>
          <pc:sldMk cId="3921484087" sldId="279"/>
        </pc:sldMkLst>
        <pc:spChg chg="mod">
          <ac:chgData name="Jan Ewing" userId="65a449a5-6b42-4174-8a8e-cfb34541f080" providerId="ADAL" clId="{80314740-0C8B-4015-BF6C-D4739DACEA59}" dt="2022-01-11T17:15:16.309" v="1" actId="20577"/>
          <ac:spMkLst>
            <pc:docMk/>
            <pc:sldMk cId="3921484087" sldId="279"/>
            <ac:spMk id="3" creationId="{00000000-0000-0000-0000-000000000000}"/>
          </ac:spMkLst>
        </pc:spChg>
      </pc:sldChg>
      <pc:sldChg chg="modSp mod">
        <pc:chgData name="Jan Ewing" userId="65a449a5-6b42-4174-8a8e-cfb34541f080" providerId="ADAL" clId="{80314740-0C8B-4015-BF6C-D4739DACEA59}" dt="2022-01-18T22:46:12.550" v="64" actId="20577"/>
        <pc:sldMkLst>
          <pc:docMk/>
          <pc:sldMk cId="3550729512" sldId="340"/>
        </pc:sldMkLst>
        <pc:spChg chg="mod">
          <ac:chgData name="Jan Ewing" userId="65a449a5-6b42-4174-8a8e-cfb34541f080" providerId="ADAL" clId="{80314740-0C8B-4015-BF6C-D4739DACEA59}" dt="2022-01-18T22:44:47.834" v="2" actId="207"/>
          <ac:spMkLst>
            <pc:docMk/>
            <pc:sldMk cId="3550729512" sldId="340"/>
            <ac:spMk id="20" creationId="{7585CCA9-F47E-48E5-875B-408C369E9EA0}"/>
          </ac:spMkLst>
        </pc:spChg>
        <pc:spChg chg="mod">
          <ac:chgData name="Jan Ewing" userId="65a449a5-6b42-4174-8a8e-cfb34541f080" providerId="ADAL" clId="{80314740-0C8B-4015-BF6C-D4739DACEA59}" dt="2022-01-18T22:46:12.550" v="64" actId="20577"/>
          <ac:spMkLst>
            <pc:docMk/>
            <pc:sldMk cId="3550729512" sldId="340"/>
            <ac:spMk id="28" creationId="{E870A901-FD7B-4F2E-98BC-D6C10D81351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E4D64-B637-426D-88A9-881ED2C5DC8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81C89426-2ED1-4369-9704-31EF39082897}">
      <dgm:prSet phldrT="[Text]" custT="1"/>
      <dgm:spPr/>
      <dgm:t>
        <a:bodyPr/>
        <a:lstStyle/>
        <a:p>
          <a:r>
            <a:rPr lang="en-GB" sz="1800" dirty="0"/>
            <a:t> It’s not happening!</a:t>
          </a:r>
        </a:p>
      </dgm:t>
    </dgm:pt>
    <dgm:pt modelId="{AC9B7926-3E22-4BFF-8C28-067346CEAA9F}" type="parTrans" cxnId="{6CBA73C3-57B8-43FC-9205-B7D1E15DB200}">
      <dgm:prSet/>
      <dgm:spPr/>
      <dgm:t>
        <a:bodyPr/>
        <a:lstStyle/>
        <a:p>
          <a:endParaRPr lang="en-GB"/>
        </a:p>
      </dgm:t>
    </dgm:pt>
    <dgm:pt modelId="{03608293-6318-4C2B-A92D-BFFF232430FF}" type="sibTrans" cxnId="{6CBA73C3-57B8-43FC-9205-B7D1E15DB200}">
      <dgm:prSet/>
      <dgm:spPr/>
      <dgm:t>
        <a:bodyPr/>
        <a:lstStyle/>
        <a:p>
          <a:endParaRPr lang="en-GB"/>
        </a:p>
      </dgm:t>
    </dgm:pt>
    <dgm:pt modelId="{7F934B94-25CE-4B07-A793-2E6D6CF75B2A}">
      <dgm:prSet phldrT="[Text]" custT="1"/>
      <dgm:spPr/>
      <dgm:t>
        <a:bodyPr/>
        <a:lstStyle/>
        <a:p>
          <a:r>
            <a:rPr lang="en-GB" sz="1700" dirty="0"/>
            <a:t>Why is this happening?</a:t>
          </a:r>
        </a:p>
      </dgm:t>
    </dgm:pt>
    <dgm:pt modelId="{E128FE47-16D3-4782-BB1A-123C555966A6}" type="parTrans" cxnId="{FA01BB21-E637-4E9A-8292-AFE230FC6D44}">
      <dgm:prSet/>
      <dgm:spPr/>
      <dgm:t>
        <a:bodyPr/>
        <a:lstStyle/>
        <a:p>
          <a:endParaRPr lang="en-GB"/>
        </a:p>
      </dgm:t>
    </dgm:pt>
    <dgm:pt modelId="{241410CB-9EB0-4C42-8247-0B662C8BE8CC}" type="sibTrans" cxnId="{FA01BB21-E637-4E9A-8292-AFE230FC6D44}">
      <dgm:prSet/>
      <dgm:spPr/>
      <dgm:t>
        <a:bodyPr/>
        <a:lstStyle/>
        <a:p>
          <a:endParaRPr lang="en-GB"/>
        </a:p>
      </dgm:t>
    </dgm:pt>
    <dgm:pt modelId="{E84ED096-E17E-4B95-8C61-1B18D4838962}">
      <dgm:prSet phldrT="[Text]" custT="1"/>
      <dgm:spPr/>
      <dgm:t>
        <a:bodyPr/>
        <a:lstStyle/>
        <a:p>
          <a:r>
            <a:rPr lang="en-GB" sz="1700" dirty="0"/>
            <a:t>How can I stop this happening? </a:t>
          </a:r>
        </a:p>
      </dgm:t>
    </dgm:pt>
    <dgm:pt modelId="{6B61D7CB-C370-4C42-AEAB-DA8557BE7C1E}" type="parTrans" cxnId="{F2A999EF-FF0D-43A5-8E98-083892D0EB95}">
      <dgm:prSet/>
      <dgm:spPr/>
      <dgm:t>
        <a:bodyPr/>
        <a:lstStyle/>
        <a:p>
          <a:endParaRPr lang="en-GB"/>
        </a:p>
      </dgm:t>
    </dgm:pt>
    <dgm:pt modelId="{C2787288-926B-45DB-BF95-B6187B52ED38}" type="sibTrans" cxnId="{F2A999EF-FF0D-43A5-8E98-083892D0EB95}">
      <dgm:prSet/>
      <dgm:spPr/>
      <dgm:t>
        <a:bodyPr/>
        <a:lstStyle/>
        <a:p>
          <a:endParaRPr lang="en-GB"/>
        </a:p>
      </dgm:t>
    </dgm:pt>
    <dgm:pt modelId="{8D3D128E-0FF6-483F-91B4-DF6AA8EC8CEF}">
      <dgm:prSet phldrT="[Text]" custT="1"/>
      <dgm:spPr/>
      <dgm:t>
        <a:bodyPr/>
        <a:lstStyle/>
        <a:p>
          <a:r>
            <a:rPr lang="en-GB" sz="1700" dirty="0"/>
            <a:t>I don’t want this to happen!</a:t>
          </a:r>
        </a:p>
      </dgm:t>
    </dgm:pt>
    <dgm:pt modelId="{08C04B19-C4B7-4AD4-9BF3-A243222F337B}" type="parTrans" cxnId="{379FFB0E-796C-4451-9CBF-E2B7C66708E8}">
      <dgm:prSet/>
      <dgm:spPr/>
      <dgm:t>
        <a:bodyPr/>
        <a:lstStyle/>
        <a:p>
          <a:endParaRPr lang="en-GB"/>
        </a:p>
      </dgm:t>
    </dgm:pt>
    <dgm:pt modelId="{AD50933E-12AB-4F5D-87A9-7AE4FAFF32B7}" type="sibTrans" cxnId="{379FFB0E-796C-4451-9CBF-E2B7C66708E8}">
      <dgm:prSet/>
      <dgm:spPr/>
      <dgm:t>
        <a:bodyPr/>
        <a:lstStyle/>
        <a:p>
          <a:endParaRPr lang="en-GB"/>
        </a:p>
      </dgm:t>
    </dgm:pt>
    <dgm:pt modelId="{1E83029D-1BCD-47A5-B2C9-FE21F9EB33FA}">
      <dgm:prSet phldrT="[Text]" custT="1"/>
      <dgm:spPr/>
      <dgm:t>
        <a:bodyPr/>
        <a:lstStyle/>
        <a:p>
          <a:r>
            <a:rPr lang="en-GB" sz="1500" dirty="0"/>
            <a:t>I'm sad it’s happened but I’m ok</a:t>
          </a:r>
        </a:p>
      </dgm:t>
    </dgm:pt>
    <dgm:pt modelId="{21E6A110-90D1-4AB1-B920-1EF455AC1CB4}" type="parTrans" cxnId="{A5967D38-BB00-456C-B925-A28078FD07C0}">
      <dgm:prSet/>
      <dgm:spPr/>
      <dgm:t>
        <a:bodyPr/>
        <a:lstStyle/>
        <a:p>
          <a:endParaRPr lang="en-GB"/>
        </a:p>
      </dgm:t>
    </dgm:pt>
    <dgm:pt modelId="{63D31387-94C6-4710-BDB4-4BCEE173B2E3}" type="sibTrans" cxnId="{A5967D38-BB00-456C-B925-A28078FD07C0}">
      <dgm:prSet/>
      <dgm:spPr/>
      <dgm:t>
        <a:bodyPr/>
        <a:lstStyle/>
        <a:p>
          <a:endParaRPr lang="en-GB"/>
        </a:p>
      </dgm:t>
    </dgm:pt>
    <dgm:pt modelId="{98723550-83CD-49C2-8EE1-BB63F624F17C}" type="pres">
      <dgm:prSet presAssocID="{5A3E4D64-B637-426D-88A9-881ED2C5DC80}" presName="cycle" presStyleCnt="0">
        <dgm:presLayoutVars>
          <dgm:dir/>
          <dgm:resizeHandles val="exact"/>
        </dgm:presLayoutVars>
      </dgm:prSet>
      <dgm:spPr/>
    </dgm:pt>
    <dgm:pt modelId="{8EAF05C3-6BB5-4B23-89D9-B377BA176F53}" type="pres">
      <dgm:prSet presAssocID="{81C89426-2ED1-4369-9704-31EF39082897}" presName="node" presStyleLbl="node1" presStyleIdx="0" presStyleCnt="5" custRadScaleRad="93550" custRadScaleInc="-344">
        <dgm:presLayoutVars>
          <dgm:bulletEnabled val="1"/>
        </dgm:presLayoutVars>
      </dgm:prSet>
      <dgm:spPr/>
    </dgm:pt>
    <dgm:pt modelId="{9D4BCAF5-6B13-45DF-84CA-6ED52E2FC66E}" type="pres">
      <dgm:prSet presAssocID="{81C89426-2ED1-4369-9704-31EF39082897}" presName="spNode" presStyleCnt="0"/>
      <dgm:spPr/>
    </dgm:pt>
    <dgm:pt modelId="{BADBE5C2-A7C3-4D6B-9C17-4EC5F5A6F242}" type="pres">
      <dgm:prSet presAssocID="{03608293-6318-4C2B-A92D-BFFF232430FF}" presName="sibTrans" presStyleLbl="sibTrans1D1" presStyleIdx="0" presStyleCnt="5"/>
      <dgm:spPr/>
    </dgm:pt>
    <dgm:pt modelId="{6E4D1719-BCCA-4535-95C6-08FA253B201B}" type="pres">
      <dgm:prSet presAssocID="{7F934B94-25CE-4B07-A793-2E6D6CF75B2A}" presName="node" presStyleLbl="node1" presStyleIdx="1" presStyleCnt="5">
        <dgm:presLayoutVars>
          <dgm:bulletEnabled val="1"/>
        </dgm:presLayoutVars>
      </dgm:prSet>
      <dgm:spPr/>
    </dgm:pt>
    <dgm:pt modelId="{174C3FAB-05E5-44DC-95B0-8F0BDC9397AA}" type="pres">
      <dgm:prSet presAssocID="{7F934B94-25CE-4B07-A793-2E6D6CF75B2A}" presName="spNode" presStyleCnt="0"/>
      <dgm:spPr/>
    </dgm:pt>
    <dgm:pt modelId="{37EA1716-B16F-413F-ABFA-3FA46E623C78}" type="pres">
      <dgm:prSet presAssocID="{241410CB-9EB0-4C42-8247-0B662C8BE8CC}" presName="sibTrans" presStyleLbl="sibTrans1D1" presStyleIdx="1" presStyleCnt="5"/>
      <dgm:spPr/>
    </dgm:pt>
    <dgm:pt modelId="{32B400E1-B3BE-4350-A22B-B4398609CF07}" type="pres">
      <dgm:prSet presAssocID="{E84ED096-E17E-4B95-8C61-1B18D4838962}" presName="node" presStyleLbl="node1" presStyleIdx="2" presStyleCnt="5">
        <dgm:presLayoutVars>
          <dgm:bulletEnabled val="1"/>
        </dgm:presLayoutVars>
      </dgm:prSet>
      <dgm:spPr/>
    </dgm:pt>
    <dgm:pt modelId="{0B1E5605-AB7B-40C7-8A2D-A4AC8C930A40}" type="pres">
      <dgm:prSet presAssocID="{E84ED096-E17E-4B95-8C61-1B18D4838962}" presName="spNode" presStyleCnt="0"/>
      <dgm:spPr/>
    </dgm:pt>
    <dgm:pt modelId="{C2F05CE9-5F15-4B9E-8C76-FD6B571AFD50}" type="pres">
      <dgm:prSet presAssocID="{C2787288-926B-45DB-BF95-B6187B52ED38}" presName="sibTrans" presStyleLbl="sibTrans1D1" presStyleIdx="2" presStyleCnt="5"/>
      <dgm:spPr/>
    </dgm:pt>
    <dgm:pt modelId="{EDB45D5A-9E37-47DD-939C-E4D155BFB548}" type="pres">
      <dgm:prSet presAssocID="{8D3D128E-0FF6-483F-91B4-DF6AA8EC8CEF}" presName="node" presStyleLbl="node1" presStyleIdx="3" presStyleCnt="5">
        <dgm:presLayoutVars>
          <dgm:bulletEnabled val="1"/>
        </dgm:presLayoutVars>
      </dgm:prSet>
      <dgm:spPr/>
    </dgm:pt>
    <dgm:pt modelId="{4328DFF3-2081-468C-A3FC-E39433263E37}" type="pres">
      <dgm:prSet presAssocID="{8D3D128E-0FF6-483F-91B4-DF6AA8EC8CEF}" presName="spNode" presStyleCnt="0"/>
      <dgm:spPr/>
    </dgm:pt>
    <dgm:pt modelId="{2EEC7D52-918D-4645-A9FA-D44717C6CA32}" type="pres">
      <dgm:prSet presAssocID="{AD50933E-12AB-4F5D-87A9-7AE4FAFF32B7}" presName="sibTrans" presStyleLbl="sibTrans1D1" presStyleIdx="3" presStyleCnt="5"/>
      <dgm:spPr/>
    </dgm:pt>
    <dgm:pt modelId="{1735E215-46DD-4DCC-8E0B-7A0B33CD19B7}" type="pres">
      <dgm:prSet presAssocID="{1E83029D-1BCD-47A5-B2C9-FE21F9EB33FA}" presName="node" presStyleLbl="node1" presStyleIdx="4" presStyleCnt="5">
        <dgm:presLayoutVars>
          <dgm:bulletEnabled val="1"/>
        </dgm:presLayoutVars>
      </dgm:prSet>
      <dgm:spPr/>
    </dgm:pt>
    <dgm:pt modelId="{390FA792-7D91-40E2-BA3F-25D4D96E06B4}" type="pres">
      <dgm:prSet presAssocID="{1E83029D-1BCD-47A5-B2C9-FE21F9EB33FA}" presName="spNode" presStyleCnt="0"/>
      <dgm:spPr/>
    </dgm:pt>
    <dgm:pt modelId="{40CE4785-D8E5-469B-B349-D15D0DA8506A}" type="pres">
      <dgm:prSet presAssocID="{63D31387-94C6-4710-BDB4-4BCEE173B2E3}" presName="sibTrans" presStyleLbl="sibTrans1D1" presStyleIdx="4" presStyleCnt="5"/>
      <dgm:spPr/>
    </dgm:pt>
  </dgm:ptLst>
  <dgm:cxnLst>
    <dgm:cxn modelId="{379FFB0E-796C-4451-9CBF-E2B7C66708E8}" srcId="{5A3E4D64-B637-426D-88A9-881ED2C5DC80}" destId="{8D3D128E-0FF6-483F-91B4-DF6AA8EC8CEF}" srcOrd="3" destOrd="0" parTransId="{08C04B19-C4B7-4AD4-9BF3-A243222F337B}" sibTransId="{AD50933E-12AB-4F5D-87A9-7AE4FAFF32B7}"/>
    <dgm:cxn modelId="{8984AA11-3074-4F68-8F96-69969F78C9B3}" type="presOf" srcId="{C2787288-926B-45DB-BF95-B6187B52ED38}" destId="{C2F05CE9-5F15-4B9E-8C76-FD6B571AFD50}" srcOrd="0" destOrd="0" presId="urn:microsoft.com/office/officeart/2005/8/layout/cycle5"/>
    <dgm:cxn modelId="{FA01BB21-E637-4E9A-8292-AFE230FC6D44}" srcId="{5A3E4D64-B637-426D-88A9-881ED2C5DC80}" destId="{7F934B94-25CE-4B07-A793-2E6D6CF75B2A}" srcOrd="1" destOrd="0" parTransId="{E128FE47-16D3-4782-BB1A-123C555966A6}" sibTransId="{241410CB-9EB0-4C42-8247-0B662C8BE8CC}"/>
    <dgm:cxn modelId="{0B812A24-C865-4FE4-B8D2-2CFC86D41A16}" type="presOf" srcId="{E84ED096-E17E-4B95-8C61-1B18D4838962}" destId="{32B400E1-B3BE-4350-A22B-B4398609CF07}" srcOrd="0" destOrd="0" presId="urn:microsoft.com/office/officeart/2005/8/layout/cycle5"/>
    <dgm:cxn modelId="{A5967D38-BB00-456C-B925-A28078FD07C0}" srcId="{5A3E4D64-B637-426D-88A9-881ED2C5DC80}" destId="{1E83029D-1BCD-47A5-B2C9-FE21F9EB33FA}" srcOrd="4" destOrd="0" parTransId="{21E6A110-90D1-4AB1-B920-1EF455AC1CB4}" sibTransId="{63D31387-94C6-4710-BDB4-4BCEE173B2E3}"/>
    <dgm:cxn modelId="{4E154365-8324-4DE6-80A2-40922C5ADF43}" type="presOf" srcId="{63D31387-94C6-4710-BDB4-4BCEE173B2E3}" destId="{40CE4785-D8E5-469B-B349-D15D0DA8506A}" srcOrd="0" destOrd="0" presId="urn:microsoft.com/office/officeart/2005/8/layout/cycle5"/>
    <dgm:cxn modelId="{80B15565-26CC-4988-B841-3155E80F8932}" type="presOf" srcId="{5A3E4D64-B637-426D-88A9-881ED2C5DC80}" destId="{98723550-83CD-49C2-8EE1-BB63F624F17C}" srcOrd="0" destOrd="0" presId="urn:microsoft.com/office/officeart/2005/8/layout/cycle5"/>
    <dgm:cxn modelId="{27A14D90-5EEB-459B-B897-139ABB099508}" type="presOf" srcId="{241410CB-9EB0-4C42-8247-0B662C8BE8CC}" destId="{37EA1716-B16F-413F-ABFA-3FA46E623C78}" srcOrd="0" destOrd="0" presId="urn:microsoft.com/office/officeart/2005/8/layout/cycle5"/>
    <dgm:cxn modelId="{B013F3A0-5A86-4E4D-BB9E-FC908F8A8B5C}" type="presOf" srcId="{1E83029D-1BCD-47A5-B2C9-FE21F9EB33FA}" destId="{1735E215-46DD-4DCC-8E0B-7A0B33CD19B7}" srcOrd="0" destOrd="0" presId="urn:microsoft.com/office/officeart/2005/8/layout/cycle5"/>
    <dgm:cxn modelId="{0F4BE5BF-AD90-42F8-90C1-F4CB5410CB4C}" type="presOf" srcId="{AD50933E-12AB-4F5D-87A9-7AE4FAFF32B7}" destId="{2EEC7D52-918D-4645-A9FA-D44717C6CA32}" srcOrd="0" destOrd="0" presId="urn:microsoft.com/office/officeart/2005/8/layout/cycle5"/>
    <dgm:cxn modelId="{6CBA73C3-57B8-43FC-9205-B7D1E15DB200}" srcId="{5A3E4D64-B637-426D-88A9-881ED2C5DC80}" destId="{81C89426-2ED1-4369-9704-31EF39082897}" srcOrd="0" destOrd="0" parTransId="{AC9B7926-3E22-4BFF-8C28-067346CEAA9F}" sibTransId="{03608293-6318-4C2B-A92D-BFFF232430FF}"/>
    <dgm:cxn modelId="{97EB77C6-1EE1-4D43-8426-658368467FED}" type="presOf" srcId="{03608293-6318-4C2B-A92D-BFFF232430FF}" destId="{BADBE5C2-A7C3-4D6B-9C17-4EC5F5A6F242}" srcOrd="0" destOrd="0" presId="urn:microsoft.com/office/officeart/2005/8/layout/cycle5"/>
    <dgm:cxn modelId="{C978FCCB-4040-4C6F-869F-54750950F5BC}" type="presOf" srcId="{7F934B94-25CE-4B07-A793-2E6D6CF75B2A}" destId="{6E4D1719-BCCA-4535-95C6-08FA253B201B}" srcOrd="0" destOrd="0" presId="urn:microsoft.com/office/officeart/2005/8/layout/cycle5"/>
    <dgm:cxn modelId="{A8AAA9DE-42AD-49AD-B749-C94DC0BD108B}" type="presOf" srcId="{81C89426-2ED1-4369-9704-31EF39082897}" destId="{8EAF05C3-6BB5-4B23-89D9-B377BA176F53}" srcOrd="0" destOrd="0" presId="urn:microsoft.com/office/officeart/2005/8/layout/cycle5"/>
    <dgm:cxn modelId="{76C959EA-73D3-4A4B-B0B9-BDB9DADD7B08}" type="presOf" srcId="{8D3D128E-0FF6-483F-91B4-DF6AA8EC8CEF}" destId="{EDB45D5A-9E37-47DD-939C-E4D155BFB548}" srcOrd="0" destOrd="0" presId="urn:microsoft.com/office/officeart/2005/8/layout/cycle5"/>
    <dgm:cxn modelId="{F2A999EF-FF0D-43A5-8E98-083892D0EB95}" srcId="{5A3E4D64-B637-426D-88A9-881ED2C5DC80}" destId="{E84ED096-E17E-4B95-8C61-1B18D4838962}" srcOrd="2" destOrd="0" parTransId="{6B61D7CB-C370-4C42-AEAB-DA8557BE7C1E}" sibTransId="{C2787288-926B-45DB-BF95-B6187B52ED38}"/>
    <dgm:cxn modelId="{38E865D8-D6C7-43EB-AC0B-2D5F1A25BEEB}" type="presParOf" srcId="{98723550-83CD-49C2-8EE1-BB63F624F17C}" destId="{8EAF05C3-6BB5-4B23-89D9-B377BA176F53}" srcOrd="0" destOrd="0" presId="urn:microsoft.com/office/officeart/2005/8/layout/cycle5"/>
    <dgm:cxn modelId="{3B9B175E-6BA6-4A63-9D60-4A47584A0F43}" type="presParOf" srcId="{98723550-83CD-49C2-8EE1-BB63F624F17C}" destId="{9D4BCAF5-6B13-45DF-84CA-6ED52E2FC66E}" srcOrd="1" destOrd="0" presId="urn:microsoft.com/office/officeart/2005/8/layout/cycle5"/>
    <dgm:cxn modelId="{426AB95B-44F1-47D0-92EB-3405B7F07F76}" type="presParOf" srcId="{98723550-83CD-49C2-8EE1-BB63F624F17C}" destId="{BADBE5C2-A7C3-4D6B-9C17-4EC5F5A6F242}" srcOrd="2" destOrd="0" presId="urn:microsoft.com/office/officeart/2005/8/layout/cycle5"/>
    <dgm:cxn modelId="{465A7860-8CEA-4A7B-9634-FFBD839C6984}" type="presParOf" srcId="{98723550-83CD-49C2-8EE1-BB63F624F17C}" destId="{6E4D1719-BCCA-4535-95C6-08FA253B201B}" srcOrd="3" destOrd="0" presId="urn:microsoft.com/office/officeart/2005/8/layout/cycle5"/>
    <dgm:cxn modelId="{50D9905E-C663-4C44-B288-78E6963B76D1}" type="presParOf" srcId="{98723550-83CD-49C2-8EE1-BB63F624F17C}" destId="{174C3FAB-05E5-44DC-95B0-8F0BDC9397AA}" srcOrd="4" destOrd="0" presId="urn:microsoft.com/office/officeart/2005/8/layout/cycle5"/>
    <dgm:cxn modelId="{9AFAD64F-3BD1-427F-B992-5E6D3C91CB60}" type="presParOf" srcId="{98723550-83CD-49C2-8EE1-BB63F624F17C}" destId="{37EA1716-B16F-413F-ABFA-3FA46E623C78}" srcOrd="5" destOrd="0" presId="urn:microsoft.com/office/officeart/2005/8/layout/cycle5"/>
    <dgm:cxn modelId="{9D32FA12-43B1-4570-B3EA-4F5A80DECFD3}" type="presParOf" srcId="{98723550-83CD-49C2-8EE1-BB63F624F17C}" destId="{32B400E1-B3BE-4350-A22B-B4398609CF07}" srcOrd="6" destOrd="0" presId="urn:microsoft.com/office/officeart/2005/8/layout/cycle5"/>
    <dgm:cxn modelId="{F5F90F40-972C-4A3A-A6E8-989EEAE4DD94}" type="presParOf" srcId="{98723550-83CD-49C2-8EE1-BB63F624F17C}" destId="{0B1E5605-AB7B-40C7-8A2D-A4AC8C930A40}" srcOrd="7" destOrd="0" presId="urn:microsoft.com/office/officeart/2005/8/layout/cycle5"/>
    <dgm:cxn modelId="{A173DBF3-2CF9-4FCB-93D1-4D951849B033}" type="presParOf" srcId="{98723550-83CD-49C2-8EE1-BB63F624F17C}" destId="{C2F05CE9-5F15-4B9E-8C76-FD6B571AFD50}" srcOrd="8" destOrd="0" presId="urn:microsoft.com/office/officeart/2005/8/layout/cycle5"/>
    <dgm:cxn modelId="{AF88812C-F904-44E3-A36B-1F335BE49C5A}" type="presParOf" srcId="{98723550-83CD-49C2-8EE1-BB63F624F17C}" destId="{EDB45D5A-9E37-47DD-939C-E4D155BFB548}" srcOrd="9" destOrd="0" presId="urn:microsoft.com/office/officeart/2005/8/layout/cycle5"/>
    <dgm:cxn modelId="{F1B28F09-847D-40BF-804D-C169939C08BC}" type="presParOf" srcId="{98723550-83CD-49C2-8EE1-BB63F624F17C}" destId="{4328DFF3-2081-468C-A3FC-E39433263E37}" srcOrd="10" destOrd="0" presId="urn:microsoft.com/office/officeart/2005/8/layout/cycle5"/>
    <dgm:cxn modelId="{5C3F87B3-661D-47A3-BF1C-B2A366BFADBA}" type="presParOf" srcId="{98723550-83CD-49C2-8EE1-BB63F624F17C}" destId="{2EEC7D52-918D-4645-A9FA-D44717C6CA32}" srcOrd="11" destOrd="0" presId="urn:microsoft.com/office/officeart/2005/8/layout/cycle5"/>
    <dgm:cxn modelId="{13F18034-E5AD-473D-AF17-6CCA7A3765B1}" type="presParOf" srcId="{98723550-83CD-49C2-8EE1-BB63F624F17C}" destId="{1735E215-46DD-4DCC-8E0B-7A0B33CD19B7}" srcOrd="12" destOrd="0" presId="urn:microsoft.com/office/officeart/2005/8/layout/cycle5"/>
    <dgm:cxn modelId="{F54FE0DC-6F49-438F-8EBD-592F05844DB5}" type="presParOf" srcId="{98723550-83CD-49C2-8EE1-BB63F624F17C}" destId="{390FA792-7D91-40E2-BA3F-25D4D96E06B4}" srcOrd="13" destOrd="0" presId="urn:microsoft.com/office/officeart/2005/8/layout/cycle5"/>
    <dgm:cxn modelId="{E9C65A81-C901-423B-AF04-E4BDE75A1BD4}" type="presParOf" srcId="{98723550-83CD-49C2-8EE1-BB63F624F17C}" destId="{40CE4785-D8E5-469B-B349-D15D0DA8506A}" srcOrd="14" destOrd="0" presId="urn:microsoft.com/office/officeart/2005/8/layout/cycle5"/>
  </dgm:cxnLst>
  <dgm:bg/>
  <dgm:whole>
    <a:ln w="38100">
      <a:solidFill>
        <a:srgbClr val="9B9B9B"/>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F05C3-6BB5-4B23-89D9-B377BA176F53}">
      <dsp:nvSpPr>
        <dsp:cNvPr id="0" name=""/>
        <dsp:cNvSpPr/>
      </dsp:nvSpPr>
      <dsp:spPr>
        <a:xfrm>
          <a:off x="1773493" y="102555"/>
          <a:ext cx="1202301" cy="7814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 It’s not happening!</a:t>
          </a:r>
        </a:p>
      </dsp:txBody>
      <dsp:txXfrm>
        <a:off x="1811642" y="140704"/>
        <a:ext cx="1126003" cy="705197"/>
      </dsp:txXfrm>
    </dsp:sp>
    <dsp:sp modelId="{BADBE5C2-A7C3-4D6B-9C17-4EC5F5A6F242}">
      <dsp:nvSpPr>
        <dsp:cNvPr id="0" name=""/>
        <dsp:cNvSpPr/>
      </dsp:nvSpPr>
      <dsp:spPr>
        <a:xfrm>
          <a:off x="932224" y="545716"/>
          <a:ext cx="3124476" cy="3124476"/>
        </a:xfrm>
        <a:custGeom>
          <a:avLst/>
          <a:gdLst/>
          <a:ahLst/>
          <a:cxnLst/>
          <a:rect l="0" t="0" r="0" b="0"/>
          <a:pathLst>
            <a:path>
              <a:moveTo>
                <a:pt x="2199245" y="135770"/>
              </a:moveTo>
              <a:arcTo wR="1562238" hR="1562238" stAng="17643825" swAng="1123905"/>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4D1719-BCCA-4535-95C6-08FA253B201B}">
      <dsp:nvSpPr>
        <dsp:cNvPr id="0" name=""/>
        <dsp:cNvSpPr/>
      </dsp:nvSpPr>
      <dsp:spPr>
        <a:xfrm>
          <a:off x="3261376" y="1081270"/>
          <a:ext cx="1202301" cy="7814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Why is this happening?</a:t>
          </a:r>
        </a:p>
      </dsp:txBody>
      <dsp:txXfrm>
        <a:off x="3299525" y="1119419"/>
        <a:ext cx="1126003" cy="705197"/>
      </dsp:txXfrm>
    </dsp:sp>
    <dsp:sp modelId="{37EA1716-B16F-413F-ABFA-3FA46E623C78}">
      <dsp:nvSpPr>
        <dsp:cNvPr id="0" name=""/>
        <dsp:cNvSpPr/>
      </dsp:nvSpPr>
      <dsp:spPr>
        <a:xfrm>
          <a:off x="814512" y="392538"/>
          <a:ext cx="3124476" cy="3124476"/>
        </a:xfrm>
        <a:custGeom>
          <a:avLst/>
          <a:gdLst/>
          <a:ahLst/>
          <a:cxnLst/>
          <a:rect l="0" t="0" r="0" b="0"/>
          <a:pathLst>
            <a:path>
              <a:moveTo>
                <a:pt x="3120741" y="1670210"/>
              </a:moveTo>
              <a:arcTo wR="1562238" hR="1562238" stAng="21837786" swAng="136061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B400E1-B3BE-4350-A22B-B4398609CF07}">
      <dsp:nvSpPr>
        <dsp:cNvPr id="0" name=""/>
        <dsp:cNvSpPr/>
      </dsp:nvSpPr>
      <dsp:spPr>
        <a:xfrm>
          <a:off x="2693860" y="2827905"/>
          <a:ext cx="1202301" cy="7814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How can I stop this happening? </a:t>
          </a:r>
        </a:p>
      </dsp:txBody>
      <dsp:txXfrm>
        <a:off x="2732009" y="2866054"/>
        <a:ext cx="1126003" cy="705197"/>
      </dsp:txXfrm>
    </dsp:sp>
    <dsp:sp modelId="{C2F05CE9-5F15-4B9E-8C76-FD6B571AFD50}">
      <dsp:nvSpPr>
        <dsp:cNvPr id="0" name=""/>
        <dsp:cNvSpPr/>
      </dsp:nvSpPr>
      <dsp:spPr>
        <a:xfrm>
          <a:off x="814512" y="392538"/>
          <a:ext cx="3124476" cy="3124476"/>
        </a:xfrm>
        <a:custGeom>
          <a:avLst/>
          <a:gdLst/>
          <a:ahLst/>
          <a:cxnLst/>
          <a:rect l="0" t="0" r="0" b="0"/>
          <a:pathLst>
            <a:path>
              <a:moveTo>
                <a:pt x="1754236" y="3112633"/>
              </a:moveTo>
              <a:arcTo wR="1562238" hR="1562238" stAng="4976432" swAng="84713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DB45D5A-9E37-47DD-939C-E4D155BFB548}">
      <dsp:nvSpPr>
        <dsp:cNvPr id="0" name=""/>
        <dsp:cNvSpPr/>
      </dsp:nvSpPr>
      <dsp:spPr>
        <a:xfrm>
          <a:off x="857339" y="2827905"/>
          <a:ext cx="1202301" cy="7814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 don’t want this to happen!</a:t>
          </a:r>
        </a:p>
      </dsp:txBody>
      <dsp:txXfrm>
        <a:off x="895488" y="2866054"/>
        <a:ext cx="1126003" cy="705197"/>
      </dsp:txXfrm>
    </dsp:sp>
    <dsp:sp modelId="{2EEC7D52-918D-4645-A9FA-D44717C6CA32}">
      <dsp:nvSpPr>
        <dsp:cNvPr id="0" name=""/>
        <dsp:cNvSpPr/>
      </dsp:nvSpPr>
      <dsp:spPr>
        <a:xfrm>
          <a:off x="814512" y="392538"/>
          <a:ext cx="3124476" cy="3124476"/>
        </a:xfrm>
        <a:custGeom>
          <a:avLst/>
          <a:gdLst/>
          <a:ahLst/>
          <a:cxnLst/>
          <a:rect l="0" t="0" r="0" b="0"/>
          <a:pathLst>
            <a:path>
              <a:moveTo>
                <a:pt x="165844" y="2262718"/>
              </a:moveTo>
              <a:arcTo wR="1562238" hR="1562238" stAng="9201603" swAng="136061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35E215-46DD-4DCC-8E0B-7A0B33CD19B7}">
      <dsp:nvSpPr>
        <dsp:cNvPr id="0" name=""/>
        <dsp:cNvSpPr/>
      </dsp:nvSpPr>
      <dsp:spPr>
        <a:xfrm>
          <a:off x="289822" y="1081270"/>
          <a:ext cx="1202301" cy="7814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I'm sad it’s happened but I’m ok</a:t>
          </a:r>
        </a:p>
      </dsp:txBody>
      <dsp:txXfrm>
        <a:off x="327971" y="1119419"/>
        <a:ext cx="1126003" cy="705197"/>
      </dsp:txXfrm>
    </dsp:sp>
    <dsp:sp modelId="{40CE4785-D8E5-469B-B349-D15D0DA8506A}">
      <dsp:nvSpPr>
        <dsp:cNvPr id="0" name=""/>
        <dsp:cNvSpPr/>
      </dsp:nvSpPr>
      <dsp:spPr>
        <a:xfrm>
          <a:off x="696153" y="546457"/>
          <a:ext cx="3124476" cy="3124476"/>
        </a:xfrm>
        <a:custGeom>
          <a:avLst/>
          <a:gdLst/>
          <a:ahLst/>
          <a:cxnLst/>
          <a:rect l="0" t="0" r="0" b="0"/>
          <a:pathLst>
            <a:path>
              <a:moveTo>
                <a:pt x="500931" y="415845"/>
              </a:moveTo>
              <a:arcTo wR="1562238" hR="1562238" stAng="13632427" swAng="111750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18/01/2022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he-association.org.uk/system/files/PSHE%20Association%20Programme%20of%20Study%20for%20PSHE%20Education%20%28Key%20stages%201%E2%80%935%29%2C%20Jan%202020_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she-association.org.uk/system/files/PSHE%20Association%20Programme%20of%20Study%20for%20PSHE%20Education%20%28Key%20stages%201%E2%80%935%29%2C%20Jan%202020_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she-association.org.uk/system/files/2018%20-%20Handling%20complex%20issues%20safely%20in%20the%20PSHE%20classroom.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he-association.org.uk/system/files/PSHE%20Association%20Programme%20of%20Study%20for%20PSHE%20Education%20%28Key%20stages%201%E2%80%935%29%2C%20Jan%202020_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first of two lessons, </a:t>
            </a:r>
            <a:r>
              <a:rPr lang="en-GB" i="1" dirty="0"/>
              <a:t>‘Rosie's Story: What happens if families change?’ </a:t>
            </a:r>
            <a:r>
              <a:rPr lang="en-GB" dirty="0"/>
              <a:t>Lesson 1 introduces pupils to Rosie, aged 9 and the people who make up her family or are important to her. They learn that families come in all shapes and sizes and sometimes families change when parents separate. They will learn about the range of emotions that young people go through when parents separate and discuss what children can do to help to support a friend whose parents have separated.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lesson 2 pupils consider their right to have their voices heard and their views taken into account in the decision-making when parents separate under The United Nations Convention on the Rights of the Child, article 12. They will consider the processes available to help parents to reach an agreement (including mediation and court) and the help and support available to young people at this time.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introduces the pupils to Rosie, aged 9. In slideshow mode we are introduced to where Rosie lives, her friend from school, Billy, and her teacher, Mr Green. We are also told a little about her hobbies as she likes to go bowling.  </a:t>
            </a:r>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136972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solidFill>
                  <a:srgbClr val="62A9AA"/>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2020</a:t>
            </a:r>
            <a:r>
              <a:rPr lang="en-GB" sz="1200" b="1" u="sng" dirty="0">
                <a:solidFill>
                  <a:srgbClr val="62A9AA"/>
                </a:solidFill>
                <a:effectLst/>
                <a:latin typeface="+mn-lt"/>
                <a:ea typeface="Calibri" panose="020F0502020204030204" pitchFamily="34" charset="0"/>
                <a:cs typeface="Times New Roman" panose="02020603050405020304" pitchFamily="18" charset="0"/>
              </a:rPr>
              <a:t> </a:t>
            </a:r>
            <a:r>
              <a:rPr lang="en-GB" sz="1200" dirty="0">
                <a:latin typeface="+mn-lt"/>
                <a:ea typeface="Calibri" panose="020F0502020204030204" pitchFamily="34" charset="0"/>
                <a:cs typeface="Times New Roman" panose="02020603050405020304" pitchFamily="18" charset="0"/>
              </a:rPr>
              <a:t>KS2, R7 </a:t>
            </a:r>
            <a:r>
              <a:rPr lang="en-GB" sz="1200" b="0" i="0" dirty="0">
                <a:solidFill>
                  <a:srgbClr val="000000"/>
                </a:solidFill>
                <a:effectLst/>
                <a:latin typeface="+mn-lt"/>
              </a:rPr>
              <a:t>requires PSHE lessons to help pupils ‘</a:t>
            </a:r>
            <a:r>
              <a:rPr lang="en-GB" sz="1200" b="1" dirty="0">
                <a:latin typeface="+mn-lt"/>
              </a:rPr>
              <a:t>to recognise and respect that there are different types of family structure (including single parents, same-sex parents, step-parents, blended families, foster parents); that families of all types can give family members love, security and stability’. </a:t>
            </a:r>
            <a:r>
              <a:rPr lang="en-GB" sz="1200" b="0" dirty="0">
                <a:latin typeface="+mn-lt"/>
              </a:rPr>
              <a:t>In addition R5 requires pupils to learn, ‘</a:t>
            </a:r>
            <a:r>
              <a:rPr lang="en-GB" sz="1200" b="1" dirty="0">
                <a:latin typeface="+mn-lt"/>
              </a:rPr>
              <a:t>that people who love and care for each other can be in a committed relationship (e.g. marriage), living together, but may also live apart.’ </a:t>
            </a:r>
            <a:r>
              <a:rPr lang="en-GB" sz="1200" b="0" dirty="0">
                <a:latin typeface="+mn-lt"/>
              </a:rPr>
              <a:t>These themes are explored when looking at the different members of Rosie's family. </a:t>
            </a:r>
          </a:p>
          <a:p>
            <a:endParaRPr lang="en-GB" sz="1200" b="0" i="0" u="none" kern="1200" dirty="0">
              <a:solidFill>
                <a:schemeClr val="tx1"/>
              </a:solidFill>
              <a:effectLst/>
              <a:latin typeface="+mn-lt"/>
              <a:ea typeface="+mn-ea"/>
              <a:cs typeface="+mn-cs"/>
            </a:endParaRPr>
          </a:p>
          <a:p>
            <a:r>
              <a:rPr lang="en-GB" sz="1200" dirty="0">
                <a:effectLst/>
                <a:latin typeface="+mn-lt"/>
                <a:ea typeface="Times New Roman" panose="02020603050405020304" pitchFamily="18" charset="0"/>
              </a:rPr>
              <a:t>Encourage pupils to share any questions they may have during and/or after this activity.</a:t>
            </a:r>
            <a:endParaRPr lang="en-GB" sz="1200" b="0" i="0" u="none" kern="1200" dirty="0">
              <a:solidFill>
                <a:schemeClr val="tx1"/>
              </a:solidFill>
              <a:effectLst/>
              <a:latin typeface="+mn-lt"/>
              <a:ea typeface="+mn-ea"/>
              <a:cs typeface="+mn-cs"/>
            </a:endParaRPr>
          </a:p>
          <a:p>
            <a:endParaRPr lang="en-GB" sz="1200" b="0" i="0" u="none" kern="1200" dirty="0">
              <a:solidFill>
                <a:schemeClr val="tx1"/>
              </a:solidFill>
              <a:effectLst/>
              <a:latin typeface="+mn-lt"/>
              <a:ea typeface="+mn-ea"/>
              <a:cs typeface="+mn-cs"/>
            </a:endParaRPr>
          </a:p>
          <a:p>
            <a:pPr>
              <a:lnSpc>
                <a:spcPct val="115000"/>
              </a:lnSpc>
              <a:spcAft>
                <a:spcPts val="1000"/>
              </a:spcAft>
            </a:pPr>
            <a:r>
              <a:rPr lang="en-GB" sz="1200" dirty="0">
                <a:effectLst/>
                <a:latin typeface="+mn-lt"/>
                <a:ea typeface="Times New Roman" panose="02020603050405020304" pitchFamily="18" charset="0"/>
              </a:rPr>
              <a:t>Ask pupils to draw a table with the headings ‘</a:t>
            </a:r>
            <a:r>
              <a:rPr lang="en-GB" sz="1200" i="1" dirty="0">
                <a:effectLst/>
                <a:latin typeface="+mn-lt"/>
                <a:ea typeface="Times New Roman" panose="02020603050405020304" pitchFamily="18" charset="0"/>
              </a:rPr>
              <a:t>family’ </a:t>
            </a:r>
            <a:r>
              <a:rPr lang="en-GB" sz="1200" i="0" dirty="0">
                <a:effectLst/>
                <a:latin typeface="+mn-lt"/>
                <a:ea typeface="Times New Roman" panose="02020603050405020304" pitchFamily="18" charset="0"/>
              </a:rPr>
              <a:t>and </a:t>
            </a:r>
            <a:r>
              <a:rPr lang="en-GB" sz="1200" i="1" dirty="0">
                <a:effectLst/>
                <a:latin typeface="+mn-lt"/>
                <a:ea typeface="Times New Roman" panose="02020603050405020304" pitchFamily="18" charset="0"/>
              </a:rPr>
              <a:t>‘not family’ </a:t>
            </a:r>
            <a:r>
              <a:rPr lang="en-GB" sz="1200" i="0" dirty="0">
                <a:effectLst/>
                <a:latin typeface="+mn-lt"/>
                <a:ea typeface="Times New Roman" panose="02020603050405020304" pitchFamily="18" charset="0"/>
              </a:rPr>
              <a:t>at the top. </a:t>
            </a:r>
            <a:r>
              <a:rPr lang="en-GB" sz="1200" dirty="0">
                <a:effectLst/>
                <a:latin typeface="+mn-lt"/>
                <a:ea typeface="Times New Roman" panose="02020603050405020304" pitchFamily="18" charset="0"/>
                <a:cs typeface="Times New Roman" panose="02020603050405020304" pitchFamily="18" charset="0"/>
              </a:rPr>
              <a:t>In slideshow mode, show pupils the various groupings and ask them </a:t>
            </a:r>
            <a:r>
              <a:rPr lang="en-GB" sz="1200" i="0" dirty="0">
                <a:effectLst/>
                <a:latin typeface="+mn-lt"/>
                <a:ea typeface="Times New Roman" panose="02020603050405020304" pitchFamily="18" charset="0"/>
              </a:rPr>
              <a:t>to </a:t>
            </a:r>
            <a:r>
              <a:rPr lang="en-GB" sz="1200" dirty="0">
                <a:effectLst/>
                <a:latin typeface="+mn-lt"/>
                <a:ea typeface="Times New Roman" panose="02020603050405020304" pitchFamily="18" charset="0"/>
              </a:rPr>
              <a:t>write down the characters under the heading they think they belong to</a:t>
            </a:r>
            <a:r>
              <a:rPr lang="en-GB" sz="1200" dirty="0">
                <a:effectLst/>
                <a:latin typeface="+mn-lt"/>
                <a:ea typeface="Times New Roman" panose="02020603050405020304" pitchFamily="18" charset="0"/>
                <a:cs typeface="Times New Roman" panose="02020603050405020304" pitchFamily="18" charset="0"/>
              </a:rPr>
              <a:t>:</a:t>
            </a:r>
          </a:p>
          <a:p>
            <a:pPr marL="342900" lvl="0" indent="-342900">
              <a:spcAft>
                <a:spcPts val="800"/>
              </a:spcAft>
              <a:buFont typeface="Calibri" panose="020F0502020204030204" pitchFamily="34" charset="0"/>
              <a:buChar char="-"/>
              <a:tabLst>
                <a:tab pos="457200" algn="l"/>
              </a:tabLst>
            </a:pPr>
            <a:r>
              <a:rPr lang="en-GB" sz="1200" dirty="0">
                <a:effectLst/>
                <a:latin typeface="+mn-lt"/>
                <a:ea typeface="Calibri" panose="020F0502020204030204" pitchFamily="34" charset="0"/>
                <a:cs typeface="Times New Roman" panose="02020603050405020304" pitchFamily="18" charset="0"/>
              </a:rPr>
              <a:t>Rosie’s mum and dad (pupils should readily agree that they are family). Explain that Rosie’s mum and dad separated a year ago and are now divorced. Rosie now lives with her mum and spends lots of time with her dad and his new partner Min and her son Jonny who have lived with her Dad for the last 9 months. Ask if pupils think it makes any difference that Rosie’s parents are divorced (again they should readily agree that it makes no difference).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brother Jack and her sister Chloe. Pupils are likely to correctly agree that they are in Rosie's family.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Dad’s partner Min and her son Jonny.  As Min and Rosie's dad have lived together for 9 months as a ‘blended family’, pupils are likely to agree that Min and Jonny form part of Rosie's family.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dog, Max. For lots of children, their pets are an important member of ‘their family’.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Uncle Mike, Mike’s husband Will and their adopted son, Ollie. Pupils should be able to recognise that a same sex couple can be part of your family, here because Mike is Rosie’s uncle so Will is her uncle by marriage. Explain sometimes if a child cannot live with their birth parents then another couple may adopt them so that they become the child’s adoptive parents. This is what has happened to Ollie, making Ollie Rosie’s cousin.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next door neighbour Tom. Explain that Tom lives with his mum, dad, grandma and grandpa. This gets across to pupils that intergenerational families sometimes live together. Explain that Tom has lived next door to Rosie’s family since Rosie was a baby. Tom doesn't have any brothers and sisters so the two families have always been very close. Despite this, pupils should recognise that even though Tom and his family are important people in Rosie's life they do not form part of her family. T</a:t>
            </a:r>
            <a:r>
              <a:rPr lang="en-GB" sz="1200" dirty="0">
                <a:effectLst/>
                <a:latin typeface="+mn-lt"/>
                <a:ea typeface="Times New Roman" panose="02020603050405020304" pitchFamily="18" charset="0"/>
              </a:rPr>
              <a:t>hey might feel like family, or they might be as close to Rosie’s family as some families are with other members of their family, but they are not actually part of Rosie’s family.</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tabLst>
                <a:tab pos="457200" algn="l"/>
              </a:tabLst>
            </a:pP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Font typeface="Calibri" panose="020F0502020204030204" pitchFamily="34" charset="0"/>
              <a:buNone/>
              <a:tabLst>
                <a:tab pos="457200" algn="l"/>
              </a:tabLst>
            </a:pPr>
            <a:r>
              <a:rPr lang="en-GB" sz="1200" b="1" dirty="0">
                <a:effectLst/>
                <a:latin typeface="+mn-lt"/>
                <a:ea typeface="Times New Roman" panose="02020603050405020304" pitchFamily="18" charset="0"/>
              </a:rPr>
              <a:t>Ask: </a:t>
            </a:r>
            <a:r>
              <a:rPr lang="en-GB" sz="1200" b="0" i="1" dirty="0">
                <a:effectLst/>
                <a:latin typeface="+mn-lt"/>
                <a:ea typeface="Times New Roman" panose="02020603050405020304" pitchFamily="18" charset="0"/>
              </a:rPr>
              <a:t>D</a:t>
            </a:r>
            <a:r>
              <a:rPr lang="en-GB" sz="1200" i="1" dirty="0">
                <a:effectLst/>
                <a:latin typeface="+mn-lt"/>
                <a:ea typeface="Times New Roman" panose="02020603050405020304" pitchFamily="18" charset="0"/>
              </a:rPr>
              <a:t>oes anyone have any questions about who is in Rosie’s family?</a:t>
            </a:r>
          </a:p>
          <a:p>
            <a:pPr marL="0" lvl="0" indent="0">
              <a:lnSpc>
                <a:spcPct val="115000"/>
              </a:lnSpc>
              <a:spcAft>
                <a:spcPts val="1000"/>
              </a:spcAft>
              <a:buFont typeface="Calibri" panose="020F0502020204030204" pitchFamily="34" charset="0"/>
              <a:buNone/>
              <a:tabLst>
                <a:tab pos="457200" algn="l"/>
              </a:tabLst>
            </a:pPr>
            <a:r>
              <a:rPr lang="en-GB" sz="1200" i="0" dirty="0">
                <a:effectLst/>
                <a:latin typeface="+mn-lt"/>
                <a:ea typeface="Times New Roman" panose="02020603050405020304" pitchFamily="18" charset="0"/>
              </a:rPr>
              <a:t>Encourage pupils to write anonymous questions they can add to the ask it basket which teachers can check at the end of the lesson.</a:t>
            </a:r>
            <a:endParaRPr lang="en-GB" sz="1200" i="0" dirty="0">
              <a:effectLst/>
              <a:latin typeface="+mn-lt"/>
              <a:ea typeface="Times New Roman" panose="02020603050405020304" pitchFamily="18" charset="0"/>
              <a:cs typeface="Times New Roman" panose="02020603050405020304" pitchFamily="18" charset="0"/>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361776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u="sng" dirty="0">
                <a:solidFill>
                  <a:srgbClr val="62A9AA"/>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2020</a:t>
            </a:r>
            <a:r>
              <a:rPr lang="en-GB" sz="1200" b="1" u="sng" dirty="0">
                <a:solidFill>
                  <a:srgbClr val="62A9AA"/>
                </a:solidFill>
                <a:effectLst/>
                <a:latin typeface="+mn-lt"/>
                <a:ea typeface="Calibri" panose="020F0502020204030204" pitchFamily="34" charset="0"/>
                <a:cs typeface="Times New Roman" panose="02020603050405020304" pitchFamily="18" charset="0"/>
              </a:rPr>
              <a:t> </a:t>
            </a:r>
            <a:r>
              <a:rPr lang="en-GB" sz="1200" dirty="0">
                <a:latin typeface="+mn-lt"/>
                <a:ea typeface="Calibri" panose="020F0502020204030204" pitchFamily="34" charset="0"/>
                <a:cs typeface="Times New Roman" panose="02020603050405020304" pitchFamily="18" charset="0"/>
              </a:rPr>
              <a:t>KS2, R9 </a:t>
            </a:r>
            <a:r>
              <a:rPr lang="en-GB" sz="1200" b="0" i="0" dirty="0">
                <a:solidFill>
                  <a:srgbClr val="000000"/>
                </a:solidFill>
                <a:effectLst/>
                <a:latin typeface="+mn-lt"/>
              </a:rPr>
              <a:t>requires PSHE lessons to help pupils learn ‘</a:t>
            </a:r>
            <a:r>
              <a:rPr lang="en-GB" sz="1200" b="1" dirty="0">
                <a:latin typeface="+mn-lt"/>
              </a:rPr>
              <a:t>how to recognise if family relationships are making them feel unhappy’. </a:t>
            </a:r>
            <a:r>
              <a:rPr lang="en-GB" sz="1200" dirty="0">
                <a:latin typeface="+mn-lt"/>
                <a:ea typeface="Calibri" panose="020F0502020204030204" pitchFamily="34" charset="0"/>
                <a:cs typeface="Times New Roman" panose="02020603050405020304" pitchFamily="18" charset="0"/>
              </a:rPr>
              <a:t>H6 </a:t>
            </a:r>
            <a:r>
              <a:rPr lang="en-GB" sz="1200" b="0" i="0" dirty="0">
                <a:solidFill>
                  <a:srgbClr val="000000"/>
                </a:solidFill>
                <a:effectLst/>
                <a:latin typeface="+mn-lt"/>
              </a:rPr>
              <a:t>requires PSHE lessons to help pupils to ‘</a:t>
            </a:r>
            <a:r>
              <a:rPr lang="en-GB" sz="1200" b="1" i="0" dirty="0">
                <a:solidFill>
                  <a:srgbClr val="000000"/>
                </a:solidFill>
                <a:effectLst/>
                <a:latin typeface="+mn-lt"/>
              </a:rPr>
              <a:t>learn </a:t>
            </a:r>
            <a:r>
              <a:rPr lang="en-GB" sz="1200" b="1" dirty="0">
                <a:latin typeface="+mn-lt"/>
              </a:rPr>
              <a:t>about change and its impact on mental health and wellbeing and to recognise the need for emotional support during life changes and/or difficult experiences</a:t>
            </a:r>
            <a:r>
              <a:rPr lang="en-GB" sz="1200" dirty="0">
                <a:latin typeface="+mn-lt"/>
              </a:rPr>
              <a:t>’. </a:t>
            </a:r>
            <a:r>
              <a:rPr lang="en-GB" sz="1200" b="1" dirty="0">
                <a:latin typeface="+mn-lt"/>
              </a:rPr>
              <a:t> </a:t>
            </a:r>
            <a:r>
              <a:rPr lang="en-GB" sz="1200" b="0" dirty="0">
                <a:latin typeface="+mn-lt"/>
              </a:rPr>
              <a:t>In addition, L4 requires pupils to learn, ‘</a:t>
            </a:r>
            <a:r>
              <a:rPr lang="en-GB" sz="1200" b="1" dirty="0">
                <a:latin typeface="+mn-lt"/>
              </a:rPr>
              <a:t>the importance of having compassion towards others; shared responsibilities we all have for caring for other people… </a:t>
            </a:r>
            <a:r>
              <a:rPr lang="en-GB" sz="1200" b="0" dirty="0">
                <a:latin typeface="+mn-lt"/>
              </a:rPr>
              <a:t>[and]</a:t>
            </a:r>
            <a:r>
              <a:rPr lang="en-GB" sz="1200" b="1" dirty="0">
                <a:latin typeface="+mn-lt"/>
              </a:rPr>
              <a:t> how to show care and concern for others’ </a:t>
            </a:r>
            <a:r>
              <a:rPr lang="en-GB" sz="1200" b="0" dirty="0">
                <a:latin typeface="+mn-lt"/>
              </a:rPr>
              <a:t>These themes are explored by considering the different feelings that Rosie may have experienced when her parents separated.  </a:t>
            </a:r>
          </a:p>
          <a:p>
            <a:pPr lvl="0"/>
            <a:endParaRPr lang="en-GB" sz="1200" b="1" i="0" dirty="0">
              <a:solidFill>
                <a:srgbClr val="62A9AA"/>
              </a:solidFill>
              <a:effectLst/>
              <a:latin typeface="+mn-lt"/>
            </a:endParaRPr>
          </a:p>
          <a:p>
            <a:pPr lvl="0"/>
            <a:r>
              <a:rPr lang="en-GB" sz="1200" dirty="0">
                <a:latin typeface="+mn-lt"/>
              </a:rPr>
              <a:t>Explain to pupils that Rosie's parents separated a year ago and she found it hard to start off with, but she is now feeling much happier about the situation. Here the emphasis is on the fact that parental separation can be a form of grief for children and that many go through a five-stage cycle, much in the same way as they experience grief when someone dies. The emphasis should be on normalising some of the feelings that young people may have if their parents separate such as anger or sadness. Every child’s experience is unique and will depend in part on the situation at home prior to the separation and how amicable the parents are upon separation.  If the home life had been difficult the separation may be a relief. Not every child will feel all of these things or progress in a linear fashion through them. </a:t>
            </a:r>
          </a:p>
          <a:p>
            <a:pPr lvl="0"/>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Ask</a:t>
            </a:r>
            <a:r>
              <a:rPr lang="en-GB" sz="1200" dirty="0">
                <a:effectLst/>
                <a:latin typeface="+mn-lt"/>
                <a:ea typeface="Calibri" panose="020F0502020204030204" pitchFamily="34" charset="0"/>
                <a:cs typeface="Times New Roman" panose="02020603050405020304" pitchFamily="18" charset="0"/>
              </a:rPr>
              <a:t> pupils to write down how think Rosie may have felt when her parents first separated</a:t>
            </a:r>
            <a:r>
              <a:rPr lang="en-GB" sz="1200" dirty="0">
                <a:effectLst/>
                <a:latin typeface="+mn-l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cs typeface="Arial" panose="020B0604020202020204" pitchFamily="34" charset="0"/>
              </a:rPr>
              <a:t>Answer: </a:t>
            </a:r>
            <a:r>
              <a:rPr lang="en-GB" sz="1200" dirty="0">
                <a:effectLst/>
                <a:latin typeface="+mn-lt"/>
                <a:ea typeface="Calibri" panose="020F0502020204030204" pitchFamily="34" charset="0"/>
                <a:cs typeface="Arial" panose="020B0604020202020204" pitchFamily="34" charset="0"/>
              </a:rPr>
              <a:t>s</a:t>
            </a:r>
            <a:r>
              <a:rPr lang="en-US" sz="1200" dirty="0">
                <a:effectLst/>
                <a:latin typeface="+mn-lt"/>
                <a:ea typeface="Calibri" panose="020F0502020204030204" pitchFamily="34" charset="0"/>
                <a:cs typeface="Arial" panose="020B0604020202020204" pitchFamily="34" charset="0"/>
              </a:rPr>
              <a:t>ad, hurt, angry, worried and/ or confused).</a:t>
            </a:r>
          </a:p>
          <a:p>
            <a:pPr lvl="0"/>
            <a:endParaRPr lang="en-GB" sz="1200" dirty="0">
              <a:latin typeface="+mn-lt"/>
            </a:endParaRPr>
          </a:p>
          <a:p>
            <a:pPr lvl="0"/>
            <a:r>
              <a:rPr lang="en-GB" sz="1200" dirty="0">
                <a:latin typeface="+mn-lt"/>
              </a:rPr>
              <a:t>Distancing techniques should be used, so describing how it is normal that </a:t>
            </a:r>
            <a:r>
              <a:rPr lang="en-GB" sz="1200" b="1" i="1" dirty="0">
                <a:latin typeface="+mn-lt"/>
              </a:rPr>
              <a:t>Rosie</a:t>
            </a:r>
            <a:r>
              <a:rPr lang="en-GB" sz="1200" dirty="0">
                <a:latin typeface="+mn-lt"/>
              </a:rPr>
              <a:t> might feel hurt, sad, bewildered, angry, worried, confused or overwhelmed. Normalise how it is common for young people to feel that they were somehow responsible for the separation (the ‘bargaining’ aspect of how Rosie might feel– </a:t>
            </a:r>
            <a:r>
              <a:rPr lang="en-GB" sz="1200" i="1" dirty="0">
                <a:latin typeface="+mn-lt"/>
              </a:rPr>
              <a:t>How can I stop this happening? </a:t>
            </a:r>
            <a:r>
              <a:rPr lang="en-GB" sz="1200" dirty="0">
                <a:latin typeface="+mn-lt"/>
              </a:rPr>
              <a:t>- refers to attempts by young people to change their own behaviour in the hope that a parent will return home). </a:t>
            </a:r>
          </a:p>
          <a:p>
            <a:pPr lvl="0"/>
            <a:endParaRPr lang="en-GB" sz="1200" dirty="0">
              <a:latin typeface="+mn-lt"/>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mn-lt"/>
                <a:ea typeface="Times New Roman" panose="02020603050405020304" pitchFamily="18" charset="0"/>
                <a:cs typeface="Times New Roman" panose="02020603050405020304" pitchFamily="18" charset="0"/>
              </a:rPr>
              <a:t>Tell the pupils that Rosie’s friend Billy wants to support Rosie. Give pupils 2-3 minutes on their tables to suggest 3 top tips for Billy that could help him support Rosie through her parents’ separation. Once pupils have had an opportunity to discuss this in their group </a:t>
            </a:r>
            <a:r>
              <a:rPr lang="en-GB" sz="1200" b="0" dirty="0">
                <a:effectLst/>
                <a:latin typeface="+mn-lt"/>
                <a:ea typeface="Times New Roman" panose="02020603050405020304" pitchFamily="18" charset="0"/>
                <a:cs typeface="Times New Roman" panose="02020603050405020304" pitchFamily="18" charset="0"/>
              </a:rPr>
              <a:t>Ask</a:t>
            </a:r>
            <a:r>
              <a:rPr lang="en-GB" sz="1200" b="1" dirty="0">
                <a:effectLst/>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each group to feedback what would be their 3 top tips for Billy [listen to how Rosie is feeling, without judging and ‘be there’ for her; help her to seek out pastoral support at school; reassure her that she is not to blame for the separation and encourage her to keep up with friends, hobbies, exercise etc.]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i="0" kern="1200" dirty="0">
                <a:solidFill>
                  <a:schemeClr val="tx1"/>
                </a:solidFill>
                <a:effectLst/>
                <a:latin typeface="+mn-lt"/>
                <a:ea typeface="+mn-ea"/>
                <a:cs typeface="+mn-cs"/>
              </a:rPr>
              <a:t>As a </a:t>
            </a:r>
            <a:r>
              <a:rPr lang="en-GB" sz="1200" b="1" i="0" kern="1200" dirty="0">
                <a:solidFill>
                  <a:schemeClr val="tx1"/>
                </a:solidFill>
                <a:effectLst/>
                <a:latin typeface="+mn-lt"/>
                <a:ea typeface="+mn-ea"/>
                <a:cs typeface="+mn-cs"/>
              </a:rPr>
              <a:t>support activity, </a:t>
            </a:r>
            <a:r>
              <a:rPr lang="en-GB" sz="1200" i="0" kern="1200" dirty="0">
                <a:solidFill>
                  <a:schemeClr val="tx1"/>
                </a:solidFill>
                <a:effectLst/>
                <a:latin typeface="+mn-lt"/>
                <a:ea typeface="+mn-ea"/>
                <a:cs typeface="+mn-cs"/>
              </a:rPr>
              <a:t>consider asking pupils to </a:t>
            </a:r>
            <a:r>
              <a:rPr lang="en-GB" sz="1200" dirty="0">
                <a:effectLst/>
                <a:latin typeface="+mn-lt"/>
                <a:ea typeface="Times New Roman" panose="02020603050405020304" pitchFamily="18" charset="0"/>
                <a:cs typeface="Times New Roman" panose="02020603050405020304" pitchFamily="18" charset="0"/>
              </a:rPr>
              <a:t>think of just one thing that Billy could do to support Rosie through her parents’ separation.</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kern="1200" dirty="0">
                <a:solidFill>
                  <a:schemeClr val="tx1"/>
                </a:solidFill>
                <a:effectLst/>
                <a:latin typeface="+mn-lt"/>
                <a:ea typeface="+mn-ea"/>
                <a:cs typeface="+mn-cs"/>
              </a:rPr>
              <a:t>As an </a:t>
            </a:r>
            <a:r>
              <a:rPr lang="en-GB" sz="1200" b="1"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consider asking the pupils to think of some</a:t>
            </a:r>
            <a:r>
              <a:rPr lang="en-GB" sz="1200" dirty="0">
                <a:effectLst/>
                <a:latin typeface="+mn-lt"/>
                <a:ea typeface="Times New Roman" panose="02020603050405020304" pitchFamily="18" charset="0"/>
                <a:cs typeface="Times New Roman" panose="02020603050405020304" pitchFamily="18" charset="0"/>
              </a:rPr>
              <a:t>thing that Billy could do to support Rosie through </a:t>
            </a:r>
            <a:r>
              <a:rPr lang="en-GB" sz="1200" b="1" dirty="0">
                <a:effectLst/>
                <a:latin typeface="+mn-lt"/>
                <a:ea typeface="Times New Roman" panose="02020603050405020304" pitchFamily="18" charset="0"/>
                <a:cs typeface="Times New Roman" panose="02020603050405020304" pitchFamily="18" charset="0"/>
              </a:rPr>
              <a:t>each stage </a:t>
            </a:r>
            <a:r>
              <a:rPr lang="en-GB" sz="1200" dirty="0">
                <a:effectLst/>
                <a:latin typeface="+mn-lt"/>
                <a:ea typeface="Times New Roman" panose="02020603050405020304" pitchFamily="18" charset="0"/>
                <a:cs typeface="Times New Roman" panose="02020603050405020304" pitchFamily="18" charset="0"/>
              </a:rPr>
              <a:t>of how she might be feeling following her parents’ separation. </a:t>
            </a: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Endpoint assessment - s</a:t>
            </a:r>
            <a:r>
              <a:rPr lang="en-GB" sz="1200" dirty="0">
                <a:effectLst/>
                <a:latin typeface="+mn-lt"/>
                <a:ea typeface="Times New Roman" panose="02020603050405020304" pitchFamily="18" charset="0"/>
              </a:rPr>
              <a:t>ummarise the ideas written on the original graffiti walls/on post-it notes on the graffiti walls and ask the class if they now have anything to add. Following on from the discussion about who is in Rosie's family, pupils may now recognise, for example, that a couple in a same sex relationship are a family, as is an adoptive family, blended families, single parent families and intergenerational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rPr>
              <a:t>Teachers should be aware of and acknowledge cultural differences in meanings that pupils may attach to ‘family’, some cultures for example are more likely to live in intergenerational family units than others. </a:t>
            </a:r>
            <a:r>
              <a:rPr lang="en-GB" sz="1200" dirty="0">
                <a:effectLst/>
                <a:latin typeface="+mn-lt"/>
                <a:ea typeface="Calibri" panose="020F0502020204030204" pitchFamily="34" charset="0"/>
              </a:rPr>
              <a:t>Families have also changed over time with many parents having fewer children than in previous generations.</a:t>
            </a:r>
            <a:r>
              <a:rPr lang="en-GB" sz="1200" dirty="0">
                <a:effectLst/>
                <a:latin typeface="+mn-lt"/>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cs typeface="Times New Roman" panose="02020603050405020304" pitchFamily="18" charset="0"/>
              </a:rPr>
              <a:t>If pupils don’t have anything to add to the graffiti walls at the end of the lesson, and to ensure all pupils participate, you could instead ask pupils to complete the following sentence, ‘Family is…’ Pupils can describe in a sentence what they believe family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62A9A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62A9AA"/>
              </a:solidFill>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98291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Times New Roman" panose="02020603050405020304" pitchFamily="18" charset="0"/>
                <a:cs typeface="Arial" panose="020B0604020202020204" pitchFamily="34" charset="0"/>
              </a:rPr>
              <a:t>Remind pupils who they can talk to in school, e.g. teacher or head of year, or the pastoral support team (you may wish to personalise this slide with names of contact staff).</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mn-lt"/>
                <a:ea typeface="Times New Roman" panose="02020603050405020304" pitchFamily="18" charset="0"/>
                <a:cs typeface="Times New Roman" panose="02020603050405020304" pitchFamily="18" charset="0"/>
              </a:rPr>
              <a:t>In slideshow mode each charity and its contact details are grouped and will be listed in turn. </a:t>
            </a:r>
          </a:p>
          <a:p>
            <a:pPr marL="0" lvl="0" indent="0">
              <a:buFont typeface="Symbol" panose="050501020107060205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Symbol" panose="05050102010706020507" pitchFamily="18" charset="2"/>
              <a:buNone/>
            </a:pPr>
            <a:r>
              <a:rPr lang="en-GB" sz="1200" dirty="0">
                <a:effectLst/>
                <a:latin typeface="+mn-lt"/>
                <a:ea typeface="Times New Roman" panose="02020603050405020304" pitchFamily="18" charset="0"/>
                <a:cs typeface="Arial" panose="020B0604020202020204" pitchFamily="34" charset="0"/>
              </a:rPr>
              <a:t>Some pupils may have heard of Relate as a relationship counselling service but point out to them that Relate also offer counselling for young people. </a:t>
            </a:r>
          </a:p>
          <a:p>
            <a:pPr marL="0" lvl="0" indent="0">
              <a:buFont typeface="Symbol" panose="05050102010706020507" pitchFamily="18" charset="2"/>
              <a:buNone/>
            </a:pPr>
            <a:endParaRPr lang="en-GB" sz="1200" dirty="0">
              <a:effectLst/>
              <a:latin typeface="+mn-lt"/>
              <a:ea typeface="Times New Roman" panose="02020603050405020304" pitchFamily="18" charset="0"/>
              <a:cs typeface="Arial" panose="020B0604020202020204" pitchFamily="34" charset="0"/>
            </a:endParaRPr>
          </a:p>
          <a:p>
            <a:pPr marL="0" lvl="0" indent="0">
              <a:buFont typeface="Symbol" panose="05050102010706020507" pitchFamily="18" charset="2"/>
              <a:buNone/>
            </a:pPr>
            <a:r>
              <a:rPr lang="en-GB" sz="1200" dirty="0">
                <a:effectLst/>
                <a:latin typeface="+mn-lt"/>
                <a:ea typeface="Times New Roman" panose="02020603050405020304" pitchFamily="18" charset="0"/>
                <a:cs typeface="Arial" panose="020B0604020202020204" pitchFamily="34" charset="0"/>
              </a:rPr>
              <a:t>Tell pupils that </a:t>
            </a:r>
            <a:r>
              <a:rPr lang="en-GB" sz="1200" dirty="0">
                <a:effectLst/>
                <a:latin typeface="+mn-lt"/>
                <a:ea typeface="Times New Roman" panose="02020603050405020304" pitchFamily="18" charset="0"/>
                <a:cs typeface="Times New Roman" panose="02020603050405020304" pitchFamily="18" charset="0"/>
              </a:rPr>
              <a:t>in the next lesson </a:t>
            </a:r>
            <a:r>
              <a:rPr lang="en-GB" sz="1200" dirty="0">
                <a:effectLst/>
                <a:latin typeface="+mn-lt"/>
                <a:ea typeface="Times New Roman" panose="02020603050405020304" pitchFamily="18" charset="0"/>
                <a:cs typeface="Arial" panose="020B0604020202020204" pitchFamily="34" charset="0"/>
              </a:rPr>
              <a:t>they will be finding out more </a:t>
            </a:r>
            <a:r>
              <a:rPr lang="en-GB" sz="1200" dirty="0">
                <a:effectLst/>
                <a:latin typeface="+mn-lt"/>
                <a:ea typeface="Times New Roman" panose="02020603050405020304" pitchFamily="18" charset="0"/>
                <a:cs typeface="Times New Roman" panose="02020603050405020304" pitchFamily="18" charset="0"/>
              </a:rPr>
              <a:t>about the charities listed and the support that they can give to young people whose parents have separated. </a:t>
            </a:r>
          </a:p>
          <a:p>
            <a:endParaRPr lang="en-GB" sz="1200" dirty="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latin typeface="+mn-lt"/>
                <a:ea typeface="Calibri" panose="020F0502020204030204" pitchFamily="34" charset="0"/>
              </a:rPr>
              <a:t>At the end of the lesson explain to pupils that in lesson 2 they will be learning about how young people can ‘get their voices heard’ when parents separate, the different sources of support available to young people when parents separate and the topic of divorce more generally and that, if they wish to, pupils can let the teacher know/put a note in the ‘ask it basket’  if that is an issue for them.</a:t>
            </a:r>
            <a:endParaRPr lang="en-GB" sz="1200" u="none" strike="noStrike"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Times New Roman" panose="02020603050405020304" pitchFamily="18" charset="0"/>
                <a:cs typeface="Times New Roman" panose="02020603050405020304" pitchFamily="18" charset="0"/>
              </a:rPr>
              <a:t>This two-part lesson plan for PSHE lessons has been devised for upper Key Stage 2 pupils.</a:t>
            </a:r>
          </a:p>
          <a:p>
            <a:endParaRPr lang="en-US" sz="1200" dirty="0">
              <a:effectLst/>
              <a:latin typeface="+mn-lt"/>
              <a:cs typeface="Times New Roman" panose="02020603050405020304" pitchFamily="18" charset="0"/>
            </a:endParaRPr>
          </a:p>
          <a:p>
            <a:r>
              <a:rPr lang="en-GB" sz="1200" dirty="0">
                <a:latin typeface="+mn-lt"/>
              </a:rPr>
              <a:t>This slide gives an overview of the lesson. It should be read in conjunction with the Teacher Guide for </a:t>
            </a:r>
            <a:r>
              <a:rPr lang="en-GB" sz="1200" i="1" dirty="0">
                <a:latin typeface="+mn-lt"/>
              </a:rPr>
              <a:t>‘Rosie's Story’ </a:t>
            </a:r>
            <a:r>
              <a:rPr lang="en-GB" sz="1200" i="0" dirty="0">
                <a:latin typeface="+mn-lt"/>
              </a:rPr>
              <a:t>l</a:t>
            </a:r>
            <a:r>
              <a:rPr lang="en-GB" sz="1200" dirty="0">
                <a:latin typeface="+mn-lt"/>
              </a:rPr>
              <a:t>esson 1.</a:t>
            </a:r>
            <a:r>
              <a:rPr lang="en-GB" sz="1200" i="1" dirty="0">
                <a:latin typeface="+mn-lt"/>
              </a:rPr>
              <a:t> </a:t>
            </a:r>
            <a:r>
              <a:rPr lang="en-GB" sz="1200" b="0" i="0" dirty="0">
                <a:solidFill>
                  <a:srgbClr val="000000"/>
                </a:solidFill>
                <a:effectLst/>
                <a:latin typeface="+mn-lt"/>
              </a:rPr>
              <a:t>Teachers are reminded to </a:t>
            </a:r>
            <a:r>
              <a:rPr lang="en-GB" sz="1200" dirty="0">
                <a:effectLst/>
                <a:latin typeface="+mn-lt"/>
                <a:ea typeface="Times New Roman" panose="02020603050405020304" pitchFamily="18" charset="0"/>
              </a:rPr>
              <a:t>review and address any questions submitted in the anonymous </a:t>
            </a:r>
            <a:r>
              <a:rPr lang="en-GB" sz="1200" dirty="0">
                <a:latin typeface="+mn-lt"/>
              </a:rPr>
              <a:t>ask-it-basket’/ </a:t>
            </a:r>
            <a:r>
              <a:rPr lang="en-GB" sz="1200" dirty="0">
                <a:effectLst/>
                <a:latin typeface="+mn-lt"/>
                <a:ea typeface="Times New Roman" panose="02020603050405020304" pitchFamily="18" charset="0"/>
              </a:rPr>
              <a:t>question box, to ensure they are answering all pupils’ questions.</a:t>
            </a:r>
            <a:endParaRPr lang="en-GB" sz="1200" i="1" dirty="0">
              <a:latin typeface="+mn-lt"/>
            </a:endParaRPr>
          </a:p>
          <a:p>
            <a:endParaRPr lang="en-GB" i="1" dirty="0"/>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latin typeface="+mn-lt"/>
              </a:rPr>
              <a:t>For PSHE, the teaching in this two-part lesson plan is aimed to meet the requirements of </a:t>
            </a:r>
            <a:r>
              <a:rPr lang="en-GB" sz="1200" b="0" i="0" dirty="0">
                <a:solidFill>
                  <a:srgbClr val="000000"/>
                </a:solidFill>
                <a:effectLst/>
                <a:latin typeface="+mn-lt"/>
              </a:rPr>
              <a:t>The Programme of Study for PSHE Education 2020 for Key Stage 2 which states that children pupils should learn:  </a:t>
            </a:r>
          </a:p>
          <a:p>
            <a:pPr algn="l">
              <a:spcAft>
                <a:spcPts val="800"/>
              </a:spcAft>
            </a:pPr>
            <a:endParaRPr lang="en-GB" sz="1200" b="0" i="0" dirty="0">
              <a:solidFill>
                <a:srgbClr val="000000"/>
              </a:solidFill>
              <a:effectLst/>
              <a:latin typeface="+mn-lt"/>
            </a:endParaRPr>
          </a:p>
          <a:p>
            <a:pPr marL="171450" indent="-171450" algn="l">
              <a:spcAft>
                <a:spcPts val="800"/>
              </a:spcAft>
              <a:buFont typeface="Wingdings" panose="05000000000000000000" pitchFamily="2" charset="2"/>
              <a:buChar char="§"/>
            </a:pPr>
            <a:r>
              <a:rPr lang="en-GB" b="0" dirty="0">
                <a:latin typeface="+mn-lt"/>
              </a:rPr>
              <a:t>that people who love and care for each other can be in a committed relationship (e.g. marriage), living together, but may also live apart </a:t>
            </a:r>
            <a:r>
              <a:rPr lang="en-GB" b="1" dirty="0">
                <a:latin typeface="+mn-lt"/>
              </a:rPr>
              <a:t>(R5) </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that a feature of positive family life is caring relationships [and] about the different ways in which people care for one another </a:t>
            </a:r>
            <a:r>
              <a:rPr lang="en-GB" b="1" dirty="0">
                <a:latin typeface="+mn-lt"/>
              </a:rPr>
              <a:t>(R6)</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to recognise and respect that there are different types of family structure (including single parents, same-sex parents, step-parents, blended families, foster parents); that families of all types can give family members love, security and stability </a:t>
            </a:r>
            <a:r>
              <a:rPr lang="en-GB" b="1" dirty="0">
                <a:latin typeface="+mn-lt"/>
              </a:rPr>
              <a:t>(R7)</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to recognise other shared characteristics of healthy family life, including commitment, care, spending time together; being there for each other in times of difficulty </a:t>
            </a:r>
            <a:r>
              <a:rPr lang="en-GB" b="1" dirty="0">
                <a:latin typeface="+mn-lt"/>
              </a:rPr>
              <a:t>(R8)</a:t>
            </a:r>
            <a:r>
              <a:rPr lang="en-GB" b="0" dirty="0">
                <a:latin typeface="+mn-lt"/>
              </a:rPr>
              <a:t> </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dirty="0">
                <a:latin typeface="+mn-lt"/>
              </a:rPr>
              <a:t>how to recognise if family relationships are making them feel unhappy or unsafe, and how to seek help or advice </a:t>
            </a:r>
            <a:r>
              <a:rPr lang="en-GB" b="1" dirty="0">
                <a:latin typeface="+mn-lt"/>
              </a:rPr>
              <a:t>(R9)</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dirty="0">
                <a:latin typeface="+mn-lt"/>
              </a:rPr>
              <a:t>to recognise there are human rights, that are there to protect everyone </a:t>
            </a:r>
            <a:r>
              <a:rPr lang="en-GB" b="1" dirty="0">
                <a:latin typeface="+mn-lt"/>
              </a:rPr>
              <a:t>(L2)</a:t>
            </a:r>
          </a:p>
          <a:p>
            <a:pPr marL="171450" marR="0" lvl="0" indent="-1714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b="0" dirty="0">
                <a:latin typeface="+mn-lt"/>
              </a:rPr>
              <a:t>the importance of having compassion towards others; shared responsibilities we all have for caring for other people… [and] how to show care and concern for others </a:t>
            </a:r>
            <a:r>
              <a:rPr lang="en-GB" b="1" dirty="0">
                <a:latin typeface="+mn-lt"/>
              </a:rPr>
              <a:t>(L4)</a:t>
            </a:r>
            <a:r>
              <a:rPr lang="en-GB" b="0" dirty="0">
                <a:latin typeface="+mn-lt"/>
              </a:rPr>
              <a:t> </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The lesson centres on a young child, Rosie age 9 and her family. By exploring the changes in Rosie's family when her parents separated a year ago the themes outlined above are explored. </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In line with the </a:t>
            </a:r>
            <a:r>
              <a:rPr lang="en-GB" b="1" dirty="0">
                <a:solidFill>
                  <a:srgbClr val="62A9AA"/>
                </a:solidFill>
                <a:latin typeface="+mn-lt"/>
                <a:hlinkClick r:id="rId3">
                  <a:extLst>
                    <a:ext uri="{A12FA001-AC4F-418D-AE19-62706E023703}">
                      <ahyp:hlinkClr xmlns:ahyp="http://schemas.microsoft.com/office/drawing/2018/hyperlinkcolor" val="tx"/>
                    </a:ext>
                  </a:extLst>
                </a:hlinkClick>
              </a:rPr>
              <a:t>DfE Guidance on RE</a:t>
            </a:r>
            <a:r>
              <a:rPr lang="en-GB" b="1" dirty="0">
                <a:solidFill>
                  <a:srgbClr val="62A9AA"/>
                </a:solidFill>
                <a:latin typeface="+mn-lt"/>
              </a:rPr>
              <a:t> in primary schools </a:t>
            </a:r>
            <a:r>
              <a:rPr lang="en-GB" b="0" dirty="0">
                <a:solidFill>
                  <a:srgbClr val="62A9AA"/>
                </a:solidFill>
                <a:latin typeface="+mn-lt"/>
              </a:rPr>
              <a:t>the teaching should be </a:t>
            </a:r>
            <a:r>
              <a:rPr lang="en-GB" dirty="0">
                <a:latin typeface="+mn-lt"/>
              </a:rPr>
              <a:t>based on knowledge of pupils and their circumstances… [with] </a:t>
            </a:r>
            <a:r>
              <a:rPr lang="en-GB" b="1" u="sng" dirty="0">
                <a:solidFill>
                  <a:srgbClr val="62A9AA"/>
                </a:solidFill>
                <a:latin typeface="+mn-lt"/>
              </a:rPr>
              <a:t>no stigmatisation </a:t>
            </a:r>
            <a:r>
              <a:rPr lang="en-GB" dirty="0">
                <a:latin typeface="+mn-lt"/>
              </a:rPr>
              <a:t>of children based on their home circumstances and recognising that families of many forms provide a nurturing environment for children. (Families can include for example, single parent families, LGBT parents, families headed by grandparents, adoptive parents, foster parents/carers amongst other structures) </a:t>
            </a:r>
            <a:r>
              <a:rPr lang="en-GB" dirty="0">
                <a:solidFill>
                  <a:srgbClr val="62A9AA"/>
                </a:solidFill>
                <a:latin typeface="+mn-lt"/>
              </a:rPr>
              <a:t>(</a:t>
            </a:r>
            <a:r>
              <a:rPr lang="en-GB" b="1" dirty="0">
                <a:solidFill>
                  <a:srgbClr val="62A9AA"/>
                </a:solidFill>
                <a:latin typeface="+mn-lt"/>
              </a:rPr>
              <a:t>para. 59</a:t>
            </a:r>
            <a:r>
              <a:rPr lang="en-GB" dirty="0">
                <a:solidFill>
                  <a:srgbClr val="62A9AA"/>
                </a:solidFill>
                <a:latin typeface="+mn-lt"/>
              </a:rPr>
              <a:t>). </a:t>
            </a:r>
          </a:p>
          <a:p>
            <a:pPr algn="l">
              <a:spcAft>
                <a:spcPts val="800"/>
              </a:spcAft>
            </a:pPr>
            <a:endParaRPr lang="en-GB" dirty="0">
              <a:solidFill>
                <a:srgbClr val="62A9AA"/>
              </a:solidFill>
              <a:latin typeface="+mn-lt"/>
            </a:endParaRPr>
          </a:p>
          <a:p>
            <a:pPr algn="l">
              <a:spcAft>
                <a:spcPts val="800"/>
              </a:spcAft>
            </a:pPr>
            <a:r>
              <a:rPr lang="en-GB" dirty="0">
                <a:solidFill>
                  <a:srgbClr val="62A9AA"/>
                </a:solidFill>
                <a:latin typeface="+mn-lt"/>
              </a:rPr>
              <a:t>N.B. </a:t>
            </a:r>
            <a:r>
              <a:rPr lang="en-GB" sz="1200" b="0" i="0" dirty="0">
                <a:solidFill>
                  <a:srgbClr val="000000"/>
                </a:solidFill>
                <a:effectLst/>
                <a:latin typeface="+mn-lt"/>
              </a:rPr>
              <a:t>the </a:t>
            </a:r>
            <a:r>
              <a:rPr lang="en-GB" b="1" dirty="0">
                <a:solidFill>
                  <a:srgbClr val="62A9AA"/>
                </a:solidFill>
                <a:latin typeface="+mn-lt"/>
                <a:hlinkClick r:id="rId3">
                  <a:extLst>
                    <a:ext uri="{A12FA001-AC4F-418D-AE19-62706E023703}">
                      <ahyp:hlinkClr xmlns:ahyp="http://schemas.microsoft.com/office/drawing/2018/hyperlinkcolor" val="tx"/>
                    </a:ext>
                  </a:extLst>
                </a:hlinkClick>
              </a:rPr>
              <a:t>DfE Guidance on RSE</a:t>
            </a:r>
            <a:r>
              <a:rPr lang="en-GB" b="1" dirty="0">
                <a:solidFill>
                  <a:srgbClr val="62A9AA"/>
                </a:solidFill>
                <a:latin typeface="+mn-lt"/>
              </a:rPr>
              <a:t> in secondary schools  </a:t>
            </a:r>
            <a:r>
              <a:rPr lang="en-GB" b="0" dirty="0">
                <a:solidFill>
                  <a:srgbClr val="62A9AA"/>
                </a:solidFill>
                <a:latin typeface="+mn-lt"/>
              </a:rPr>
              <a:t>provides that t</a:t>
            </a:r>
            <a:r>
              <a:rPr lang="en-GB" dirty="0">
                <a:solidFill>
                  <a:srgbClr val="62A9AA"/>
                </a:solidFill>
                <a:latin typeface="+mn-lt"/>
              </a:rPr>
              <a:t>he lessons should assist t</a:t>
            </a:r>
            <a:r>
              <a:rPr lang="en-GB" dirty="0">
                <a:latin typeface="+mn-lt"/>
              </a:rPr>
              <a:t>eachers’ awareness of common ‘adverse childhood experiences’ (such as </a:t>
            </a:r>
            <a:r>
              <a:rPr lang="en-GB" b="1" u="sng" dirty="0">
                <a:solidFill>
                  <a:srgbClr val="62A9AA"/>
                </a:solidFill>
                <a:latin typeface="+mn-lt"/>
              </a:rPr>
              <a:t>family breakdown</a:t>
            </a:r>
            <a:r>
              <a:rPr lang="en-GB" dirty="0">
                <a:latin typeface="+mn-lt"/>
              </a:rPr>
              <a:t>…) and understanding of when and how these may be affecting any of their pupils and so may be influencing how they experience these subjects. </a:t>
            </a:r>
            <a:r>
              <a:rPr lang="en-GB" dirty="0"/>
              <a:t>Teachers should understand that pupils who have experienced problems at home may depend more on schools for support. </a:t>
            </a:r>
            <a:r>
              <a:rPr lang="en-GB" dirty="0">
                <a:latin typeface="+mn-lt"/>
              </a:rPr>
              <a:t> </a:t>
            </a:r>
            <a:r>
              <a:rPr lang="en-GB" dirty="0">
                <a:solidFill>
                  <a:srgbClr val="62A9AA"/>
                </a:solidFill>
                <a:latin typeface="+mn-lt"/>
              </a:rPr>
              <a:t>(</a:t>
            </a:r>
            <a:r>
              <a:rPr lang="en-GB" b="1" dirty="0">
                <a:solidFill>
                  <a:srgbClr val="62A9AA"/>
                </a:solidFill>
                <a:latin typeface="+mn-lt"/>
              </a:rPr>
              <a:t>para 102</a:t>
            </a:r>
            <a:r>
              <a:rPr lang="en-GB" dirty="0">
                <a:solidFill>
                  <a:srgbClr val="62A9AA"/>
                </a:solidFill>
                <a:latin typeface="+mn-lt"/>
              </a:rPr>
              <a:t>). Given the prevalence of family breakdown amongst primary aged children, teachers should have the same considerations in mind when teaching KS2 pupils. </a:t>
            </a:r>
          </a:p>
          <a:p>
            <a:pPr algn="l">
              <a:spcAft>
                <a:spcPts val="800"/>
              </a:spcAft>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a:latin typeface="+mn-lt"/>
              </a:rPr>
              <a:t>The lesson is designed to be taught over 45 minutes. </a:t>
            </a:r>
            <a:r>
              <a:rPr lang="en-GB" sz="1200" i="0" dirty="0">
                <a:effectLst/>
                <a:latin typeface="+mn-lt"/>
                <a:ea typeface="Times New Roman" panose="02020603050405020304" pitchFamily="18" charset="0"/>
              </a:rPr>
              <a:t>Should you have time for a 60-minute lesson we suggest adding time to the following activities so that the revised times are: </a:t>
            </a:r>
          </a:p>
          <a:p>
            <a:pPr marL="0" indent="0">
              <a:buFont typeface="Wingdings" panose="05000000000000000000" pitchFamily="2" charset="2"/>
              <a:buNone/>
            </a:pPr>
            <a:endParaRPr lang="en-GB" sz="1200" i="0" dirty="0">
              <a:effectLst/>
              <a:latin typeface="+mn-lt"/>
            </a:endParaRPr>
          </a:p>
          <a:p>
            <a:pPr marL="0" algn="l" rtl="0" eaLnBrk="1" fontAlgn="t" latinLnBrk="0" hangingPunct="1">
              <a:spcBef>
                <a:spcPts val="0"/>
              </a:spcBef>
              <a:spcAft>
                <a:spcPts val="0"/>
              </a:spcAft>
            </a:pPr>
            <a:r>
              <a:rPr lang="en-GB" sz="1200" b="0" i="0" u="none" strike="noStrike" kern="1200" dirty="0">
                <a:solidFill>
                  <a:srgbClr val="FFFFFF"/>
                </a:solidFill>
                <a:effectLst/>
                <a:latin typeface="+mn-lt"/>
              </a:rPr>
              <a:t>Introduction (no change)</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Baseline activity - 10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What do families do for one another? - 10</a:t>
            </a:r>
            <a:r>
              <a:rPr lang="en-GB" sz="1200" b="0" i="0" u="none" strike="noStrike" kern="1200" baseline="0" dirty="0">
                <a:solidFill>
                  <a:srgbClr val="000000"/>
                </a:solidFill>
                <a:effectLst/>
                <a:latin typeface="+mn-lt"/>
              </a:rPr>
              <a:t>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Introducing Rosie - 3 minutes</a:t>
            </a:r>
          </a:p>
          <a:p>
            <a:pPr marL="0" algn="l" rtl="0" eaLnBrk="1" fontAlgn="t" latinLnBrk="0" hangingPunct="1">
              <a:spcBef>
                <a:spcPts val="0"/>
              </a:spcBef>
              <a:spcAft>
                <a:spcPts val="0"/>
              </a:spcAft>
            </a:pPr>
            <a:r>
              <a:rPr lang="en-GB" dirty="0"/>
              <a:t>Who is in Rosie’s family? - </a:t>
            </a:r>
            <a:r>
              <a:rPr lang="en-GB" sz="1200" b="0" i="0" u="none" strike="noStrike" kern="1200" dirty="0">
                <a:solidFill>
                  <a:srgbClr val="000000"/>
                </a:solidFill>
                <a:effectLst/>
                <a:latin typeface="+mn-lt"/>
              </a:rPr>
              <a:t>7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Rosie’s feelings - 15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Endpoint assessment - 6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Further support - 4 minutes</a:t>
            </a:r>
            <a:endParaRPr lang="en-GB" sz="1200" b="0" i="0" u="none" strike="noStrike" dirty="0">
              <a:effectLst/>
              <a:latin typeface="+mn-lt"/>
            </a:endParaRPr>
          </a:p>
          <a:p>
            <a:pPr marL="0" indent="0">
              <a:buFont typeface="Wingdings" panose="05000000000000000000" pitchFamily="2" charset="2"/>
              <a:buNone/>
            </a:pPr>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365530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Pupils will be discussing the experiences of a young child, Rosie aged 9 whose parents separated a year ago. The subjects raised have the potential to be distressing for some if their own parents have separated, or they do not live with either parent. Teachers should refer to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Handling complex issues safely in the PSHE Classroom</a:t>
            </a:r>
            <a:r>
              <a:rPr lang="en-GB" sz="1200" dirty="0">
                <a:effectLst/>
                <a:latin typeface="+mn-lt"/>
                <a:ea typeface="Calibri" panose="020F0502020204030204" pitchFamily="34" charset="0"/>
                <a:cs typeface="Times New Roman" panose="02020603050405020304" pitchFamily="18" charset="0"/>
              </a:rPr>
              <a:t> </a:t>
            </a:r>
            <a:r>
              <a:rPr lang="en-GB" sz="1200" dirty="0">
                <a:latin typeface="+mn-lt"/>
              </a:rPr>
              <a:t>guide </a:t>
            </a:r>
            <a:r>
              <a:rPr lang="en-GB" sz="1200" u="none" dirty="0">
                <a:latin typeface="+mn-lt"/>
              </a:rPr>
              <a:t>(available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4"/>
              </a:rPr>
              <a:t>https://pshe-association.org.uk/system/files/2018%20-%20Handling%20complex%20issues%20safely%20in%20the%20PSHE%20classroom.pdf</a:t>
            </a:r>
            <a:r>
              <a:rPr lang="en-GB" sz="1200" u="none" dirty="0">
                <a:latin typeface="+mn-lt"/>
              </a:rPr>
              <a:t>)</a:t>
            </a:r>
            <a:r>
              <a:rPr lang="en-GB" sz="1200" dirty="0">
                <a:latin typeface="+mn-lt"/>
              </a:rPr>
              <a:t> before teaching. It is important that ground rules are established to minimise the potential for distress to any pupil. Teachers may modify or explain ground rules as needed and if a teacher already has established ‘class ground rules’ then these can be substituted. Pupils can also be asked to add to the ground rules as appropriate.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u="sng" dirty="0">
              <a:solidFill>
                <a:schemeClr val="tx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Teachers should also:</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have an ‘ask-it-basket’/ question box for pupils to ask questions confidentially</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review and address any questions submitted in the anonymous ‘ask-it-basket’/ question box</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link PSHE education into the whole school approach to support pupil wellbeing </a:t>
            </a:r>
            <a:endParaRPr lang="en-GB" sz="1200" dirty="0">
              <a:effectLst/>
              <a:latin typeface="+mn-lt"/>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make pupils aware of sources of support, both inside and outside the school</a:t>
            </a:r>
            <a:endParaRPr lang="en-GB" sz="1200" dirty="0">
              <a:effectLst/>
              <a:latin typeface="+mn-lt"/>
              <a:ea typeface="Calibri" panose="020F0502020204030204" pitchFamily="34" charset="0"/>
              <a:cs typeface="Times New Roman" panose="02020603050405020304" pitchFamily="18" charset="0"/>
            </a:endParaRPr>
          </a:p>
          <a:p>
            <a:pPr marL="285750" lvl="0" indent="-285750">
              <a:spcAft>
                <a:spcPts val="800"/>
              </a:spcAft>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u="sng" dirty="0">
              <a:solidFill>
                <a:schemeClr val="tx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latin typeface="+mn-lt"/>
              </a:rPr>
              <a:t>Run through the Learning Objectives:</a:t>
            </a:r>
          </a:p>
          <a:p>
            <a:pPr marL="0" indent="0">
              <a:buNone/>
            </a:pPr>
            <a:r>
              <a:rPr lang="en-GB" sz="1200" b="1" dirty="0">
                <a:latin typeface="+mn-lt"/>
              </a:rPr>
              <a:t>Pupils will </a:t>
            </a:r>
            <a:r>
              <a:rPr lang="en-GB" b="1" dirty="0">
                <a:latin typeface="+mn-lt"/>
              </a:rPr>
              <a:t>learn: </a:t>
            </a:r>
            <a:endParaRPr lang="en-GB" i="1" dirty="0">
              <a:latin typeface="+mn-lt"/>
            </a:endParaRPr>
          </a:p>
          <a:p>
            <a:pPr marL="171450" indent="-171450">
              <a:buClr>
                <a:srgbClr val="62A9AA"/>
              </a:buClr>
              <a:buFont typeface="Arial" panose="020B0604020202020204" pitchFamily="34" charset="0"/>
              <a:buChar char="•"/>
            </a:pPr>
            <a:r>
              <a:rPr lang="en-GB" sz="1200" i="0" dirty="0">
                <a:effectLst/>
                <a:latin typeface="+mn-lt"/>
                <a:ea typeface="Times New Roman" panose="02020603050405020304" pitchFamily="18" charset="0"/>
                <a:cs typeface="Times New Roman" panose="02020603050405020304" pitchFamily="18" charset="0"/>
              </a:rPr>
              <a:t>about different types of families and how they can change. </a:t>
            </a:r>
            <a:r>
              <a:rPr lang="en-GB" b="1" dirty="0">
                <a:latin typeface="+mn-lt"/>
              </a:rPr>
              <a:t>(R5, R7, H6)</a:t>
            </a:r>
          </a:p>
          <a:p>
            <a:pPr marL="171450" indent="-171450">
              <a:buClr>
                <a:srgbClr val="62A9AA"/>
              </a:buClr>
              <a:buFont typeface="Arial" panose="020B0604020202020204" pitchFamily="34" charset="0"/>
              <a:buChar char="•"/>
            </a:pPr>
            <a:endParaRPr lang="en-GB" b="0" dirty="0">
              <a:latin typeface="+mn-lt"/>
            </a:endParaRPr>
          </a:p>
          <a:p>
            <a:pPr lvl="0"/>
            <a:r>
              <a:rPr lang="en-GB" sz="1200" i="0" kern="1200" dirty="0">
                <a:solidFill>
                  <a:schemeClr val="tx1"/>
                </a:solidFill>
                <a:effectLst/>
                <a:latin typeface="+mn-lt"/>
                <a:ea typeface="+mn-ea"/>
                <a:cs typeface="+mn-cs"/>
              </a:rPr>
              <a:t>Explain that most parents stay together but some don‘t and that the pupils will be introduced to Rosie aged 9 and the changes in her family when her parents separate.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t>Run through the Learning </a:t>
            </a:r>
            <a:r>
              <a:rPr lang="en-GB" b="1" u="sng" dirty="0"/>
              <a:t>Outcomes:</a:t>
            </a:r>
            <a:r>
              <a:rPr lang="en-GB" sz="1200" b="1" dirty="0"/>
              <a:t> Pupils will be able to:</a:t>
            </a:r>
          </a:p>
          <a:p>
            <a:pPr marL="0" indent="0">
              <a:buNone/>
            </a:pPr>
            <a:endParaRPr lang="en-GB" sz="1200" b="1" dirty="0"/>
          </a:p>
          <a:p>
            <a:pPr marL="171450" marR="0" lvl="0" indent="-171450" algn="l" defTabSz="914400" rtl="0" eaLnBrk="1" fontAlgn="auto" latinLnBrk="0" hangingPunct="1">
              <a:lnSpc>
                <a:spcPct val="100000"/>
              </a:lnSpc>
              <a:spcBef>
                <a:spcPts val="0"/>
              </a:spcBef>
              <a:spcAft>
                <a:spcPts val="0"/>
              </a:spcAft>
              <a:buClr>
                <a:srgbClr val="62A9AA"/>
              </a:buClr>
              <a:buSzTx/>
              <a:buFont typeface="Arial" panose="020B0604020202020204" pitchFamily="34" charset="0"/>
              <a:buChar char="•"/>
              <a:tabLst/>
              <a:defRPr/>
            </a:pPr>
            <a:r>
              <a:rPr lang="en-GB" dirty="0"/>
              <a:t>Describe the different ways in which people can be a family </a:t>
            </a:r>
            <a:r>
              <a:rPr lang="en-GB" b="1" dirty="0"/>
              <a:t>(R5, R7)</a:t>
            </a:r>
          </a:p>
          <a:p>
            <a:pPr marL="171450" marR="0" lvl="0" indent="-171450" algn="l" defTabSz="914400" rtl="0" eaLnBrk="1" fontAlgn="auto" latinLnBrk="0" hangingPunct="1">
              <a:lnSpc>
                <a:spcPct val="100000"/>
              </a:lnSpc>
              <a:spcBef>
                <a:spcPts val="0"/>
              </a:spcBef>
              <a:spcAft>
                <a:spcPts val="0"/>
              </a:spcAft>
              <a:buClr>
                <a:srgbClr val="62A9AA"/>
              </a:buClr>
              <a:buSzTx/>
              <a:buFont typeface="Arial" panose="020B0604020202020204" pitchFamily="34" charset="0"/>
              <a:buChar char="•"/>
              <a:tabLst/>
              <a:defRPr/>
            </a:pPr>
            <a:r>
              <a:rPr lang="en-GB" dirty="0"/>
              <a:t>Explain some of the ways that families show that they care for each other </a:t>
            </a:r>
            <a:r>
              <a:rPr lang="en-GB" b="1" dirty="0"/>
              <a:t>(R6, R8)</a:t>
            </a:r>
          </a:p>
          <a:p>
            <a:pPr marL="171450" marR="0" lvl="0" indent="-171450" algn="l" defTabSz="914400" rtl="0" eaLnBrk="1" fontAlgn="auto" latinLnBrk="0" hangingPunct="1">
              <a:lnSpc>
                <a:spcPct val="100000"/>
              </a:lnSpc>
              <a:spcBef>
                <a:spcPts val="0"/>
              </a:spcBef>
              <a:spcAft>
                <a:spcPts val="0"/>
              </a:spcAft>
              <a:buClr>
                <a:srgbClr val="62A9AA"/>
              </a:buClr>
              <a:buSzTx/>
              <a:buFont typeface="Arial" panose="020B0604020202020204" pitchFamily="34" charset="0"/>
              <a:buChar char="•"/>
              <a:tabLst/>
              <a:defRPr/>
            </a:pPr>
            <a:r>
              <a:rPr lang="en-GB" dirty="0"/>
              <a:t>D</a:t>
            </a:r>
            <a:r>
              <a:rPr lang="en-GB" sz="1200" dirty="0"/>
              <a:t>escribe the range of emotions that young people may feel when parents separate </a:t>
            </a:r>
            <a:r>
              <a:rPr lang="en-GB" b="1" dirty="0"/>
              <a:t>(R9, H6, H23, L4)</a:t>
            </a:r>
          </a:p>
          <a:p>
            <a:pPr marL="171450" indent="-171450">
              <a:buClr>
                <a:srgbClr val="62A9AA"/>
              </a:buClr>
              <a:buFont typeface="Arial" panose="020B0604020202020204" pitchFamily="34" charset="0"/>
              <a:buChar char="•"/>
            </a:pPr>
            <a:endParaRPr lang="en-GB" sz="1200" dirty="0"/>
          </a:p>
          <a:p>
            <a:pPr marL="0" indent="0">
              <a:buNone/>
            </a:pPr>
            <a:endParaRPr lang="en-GB" sz="1200" b="1" dirty="0"/>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136025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a:t>
            </a:r>
            <a:r>
              <a:rPr lang="en-GB" sz="1200" i="0" dirty="0">
                <a:effectLst/>
                <a:latin typeface="+mn-lt"/>
                <a:ea typeface="Times New Roman" panose="02020603050405020304" pitchFamily="18" charset="0"/>
                <a:cs typeface="Segoe UI" panose="020B0502040204020203" pitchFamily="34" charset="0"/>
              </a:rPr>
              <a:t>o begin, place three graffiti walls around the room with one heading per piece of sugar/flip chart paper: </a:t>
            </a:r>
            <a:r>
              <a:rPr lang="en-GB" sz="1200" i="1" dirty="0">
                <a:effectLst/>
                <a:latin typeface="+mn-lt"/>
                <a:ea typeface="Times New Roman" panose="02020603050405020304" pitchFamily="18" charset="0"/>
                <a:cs typeface="Segoe UI" panose="020B0502040204020203" pitchFamily="34" charset="0"/>
              </a:rPr>
              <a:t>‘What is a family?’, ‘Who can be part of a family?’, ‘What words do you think of when you think about a family?’</a:t>
            </a:r>
            <a:endParaRPr lang="en-GB" sz="1200" dirty="0">
              <a:effectLst/>
              <a:latin typeface="+mn-lt"/>
              <a:ea typeface="Times New Roman" panose="02020603050405020304" pitchFamily="18" charset="0"/>
              <a:cs typeface="Times New Roman" panose="02020603050405020304" pitchFamily="18" charset="0"/>
            </a:endParaRPr>
          </a:p>
          <a:p>
            <a:pPr marL="88265"/>
            <a:r>
              <a:rPr lang="en-GB" sz="1200" i="1" dirty="0">
                <a:effectLst/>
                <a:latin typeface="+mn-lt"/>
                <a:ea typeface="Times New Roman" panose="02020603050405020304" pitchFamily="18" charset="0"/>
                <a:cs typeface="Segoe UI" panose="020B0502040204020203"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Ask the whole class to privately think about these questions and then either ask pupils to get up and move around the room or, if you would prefer, you could hand out post it notes for pupils to complete in response to these questions, that they then stick on each ‘wall’.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Do not give any further hints or tips, even if pupils ask questions. They should not share their ideas with classmates during the activity. This will give you the opportunity to see what pupils’ own beliefs and ideas are on ‘family’ before the lesson begins.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Pupils may suggest: </a:t>
            </a:r>
            <a:endParaRPr lang="en-GB" sz="1200" i="0" dirty="0">
              <a:effectLst/>
              <a:latin typeface="+mn-lt"/>
              <a:ea typeface="Times New Roman" panose="02020603050405020304" pitchFamily="18" charset="0"/>
              <a:cs typeface="Times New Roman" panose="02020603050405020304" pitchFamily="18" charset="0"/>
            </a:endParaRPr>
          </a:p>
          <a:p>
            <a:pPr marL="342900" lvl="0" indent="-342900">
              <a:buFont typeface="Segoe UI" panose="020B0502040204020203" pitchFamily="34" charset="0"/>
              <a:buChar char="-"/>
            </a:pPr>
            <a:r>
              <a:rPr lang="en-GB" sz="1200" i="0" dirty="0">
                <a:effectLst/>
                <a:latin typeface="+mn-lt"/>
                <a:ea typeface="Times New Roman" panose="02020603050405020304" pitchFamily="18" charset="0"/>
                <a:cs typeface="Segoe UI" panose="020B0502040204020203" pitchFamily="34" charset="0"/>
              </a:rPr>
              <a:t>What is a family? </a:t>
            </a:r>
            <a:r>
              <a:rPr lang="en-GB" sz="1200" i="1" dirty="0">
                <a:effectLst/>
                <a:latin typeface="+mn-lt"/>
                <a:ea typeface="Times New Roman" panose="02020603050405020304" pitchFamily="18" charset="0"/>
                <a:cs typeface="Segoe UI" panose="020B0502040204020203" pitchFamily="34" charset="0"/>
              </a:rPr>
              <a:t>(A group of people who usually live together who share their money and food and - take care of one another.)</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buFont typeface="Segoe UI" panose="020B0502040204020203" pitchFamily="34" charset="0"/>
              <a:buChar char="-"/>
            </a:pPr>
            <a:r>
              <a:rPr lang="en-GB" sz="1200" i="0" dirty="0">
                <a:effectLst/>
                <a:latin typeface="+mn-lt"/>
                <a:ea typeface="Times New Roman" panose="02020603050405020304" pitchFamily="18" charset="0"/>
                <a:cs typeface="Segoe UI" panose="020B0502040204020203" pitchFamily="34" charset="0"/>
              </a:rPr>
              <a:t>Who can be part of a family? </a:t>
            </a:r>
            <a:r>
              <a:rPr lang="en-GB" sz="1200" i="1" dirty="0">
                <a:effectLst/>
                <a:latin typeface="+mn-lt"/>
                <a:ea typeface="Times New Roman" panose="02020603050405020304" pitchFamily="18" charset="0"/>
                <a:cs typeface="Segoe UI" panose="020B0502040204020203" pitchFamily="34" charset="0"/>
              </a:rPr>
              <a:t>(Parents/step parents, children, grandparents/ step-grandparents, siblings, aunts, uncles, cousins etc. including single parents, same-sex parents, step-parents, blended families, foster parents or adoptive parents.)</a:t>
            </a:r>
            <a:endParaRPr lang="en-GB" sz="1200" dirty="0">
              <a:effectLst/>
              <a:latin typeface="+mn-lt"/>
              <a:ea typeface="Times New Roman" panose="02020603050405020304" pitchFamily="18" charset="0"/>
              <a:cs typeface="Times New Roman" panose="02020603050405020304" pitchFamily="18" charset="0"/>
            </a:endParaRPr>
          </a:p>
          <a:p>
            <a:r>
              <a:rPr lang="en-GB" sz="1200" i="1" dirty="0">
                <a:effectLst/>
                <a:latin typeface="+mn-lt"/>
                <a:ea typeface="Times New Roman" panose="02020603050405020304" pitchFamily="18" charset="0"/>
                <a:cs typeface="Segoe UI" panose="020B0502040204020203" pitchFamily="34" charset="0"/>
              </a:rPr>
              <a:t>-       </a:t>
            </a:r>
            <a:r>
              <a:rPr lang="en-GB" sz="1200" i="0" dirty="0">
                <a:effectLst/>
                <a:latin typeface="+mn-lt"/>
                <a:ea typeface="Times New Roman" panose="02020603050405020304" pitchFamily="18" charset="0"/>
                <a:cs typeface="Segoe UI" panose="020B0502040204020203" pitchFamily="34" charset="0"/>
              </a:rPr>
              <a:t>What words do you think of when you think about a family? </a:t>
            </a:r>
            <a:r>
              <a:rPr lang="en-GB" sz="1200" i="1" dirty="0">
                <a:effectLst/>
                <a:latin typeface="+mn-lt"/>
                <a:ea typeface="Times New Roman" panose="02020603050405020304" pitchFamily="18" charset="0"/>
                <a:cs typeface="Segoe UI" panose="020B0502040204020203" pitchFamily="34" charset="0"/>
              </a:rPr>
              <a:t>(Loving, caring, helpful, sharing, trust, playing, comforting.)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rgbClr val="62A9AA"/>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2020</a:t>
            </a:r>
            <a:r>
              <a:rPr lang="en-GB" sz="1200" b="1" u="sng" dirty="0">
                <a:solidFill>
                  <a:srgbClr val="62A9AA"/>
                </a:solidFill>
                <a:effectLst/>
                <a:latin typeface="+mn-lt"/>
                <a:ea typeface="Calibri" panose="020F0502020204030204" pitchFamily="34" charset="0"/>
                <a:cs typeface="Times New Roman" panose="02020603050405020304" pitchFamily="18" charset="0"/>
              </a:rPr>
              <a:t> </a:t>
            </a:r>
            <a:r>
              <a:rPr lang="en-GB" sz="1200" dirty="0">
                <a:latin typeface="+mn-lt"/>
                <a:ea typeface="Calibri" panose="020F0502020204030204" pitchFamily="34" charset="0"/>
                <a:cs typeface="Times New Roman" panose="02020603050405020304" pitchFamily="18" charset="0"/>
              </a:rPr>
              <a:t>KS2, R6 </a:t>
            </a:r>
            <a:r>
              <a:rPr lang="en-GB" sz="1200" b="0" i="0" dirty="0">
                <a:solidFill>
                  <a:srgbClr val="000000"/>
                </a:solidFill>
                <a:effectLst/>
                <a:latin typeface="+mn-lt"/>
              </a:rPr>
              <a:t>requires PSHE lessons to help pupils to learn ‘</a:t>
            </a:r>
            <a:r>
              <a:rPr lang="en-GB" sz="1200" b="1" dirty="0">
                <a:latin typeface="+mn-lt"/>
              </a:rPr>
              <a:t>that a feature of positive family life is caring relationships’ </a:t>
            </a:r>
            <a:r>
              <a:rPr lang="en-GB" sz="1200" dirty="0">
                <a:latin typeface="+mn-lt"/>
              </a:rPr>
              <a:t>[and] ‘</a:t>
            </a:r>
            <a:r>
              <a:rPr lang="en-GB" sz="1200" b="1" dirty="0">
                <a:latin typeface="+mn-lt"/>
              </a:rPr>
              <a:t>about the different ways in which people care for one another’. </a:t>
            </a:r>
            <a:r>
              <a:rPr lang="en-GB" sz="1200" b="0" dirty="0">
                <a:latin typeface="+mn-lt"/>
              </a:rPr>
              <a:t>In addition R8 requires pupils to learn ‘</a:t>
            </a:r>
            <a:r>
              <a:rPr lang="en-GB" sz="1200" b="1" dirty="0">
                <a:latin typeface="+mn-lt"/>
              </a:rPr>
              <a:t>to recognise other shared characteristics of healthy family life, including commitment, care, spending time together; being there for each other in times of difficulty.’ </a:t>
            </a:r>
            <a:r>
              <a:rPr lang="en-GB" sz="1200" b="0" dirty="0">
                <a:latin typeface="+mn-lt"/>
              </a:rPr>
              <a:t>These themes are explored by looking at what families do for one another to show that they care. </a:t>
            </a:r>
          </a:p>
          <a:p>
            <a:endParaRPr lang="en-GB" sz="1200" i="0" kern="1200" dirty="0">
              <a:solidFill>
                <a:schemeClr val="tx1"/>
              </a:solidFill>
              <a:effectLst/>
              <a:latin typeface="+mn-lt"/>
              <a:ea typeface="+mn-ea"/>
              <a:cs typeface="+mn-cs"/>
            </a:endParaRPr>
          </a:p>
          <a:p>
            <a:r>
              <a:rPr lang="en-GB" sz="1200" dirty="0">
                <a:solidFill>
                  <a:srgbClr val="201F1E"/>
                </a:solidFill>
                <a:effectLst/>
                <a:latin typeface="+mn-lt"/>
                <a:ea typeface="Calibri" panose="020F0502020204030204" pitchFamily="34" charset="0"/>
              </a:rPr>
              <a:t>Explain that sometimes family relationships can be difficult as well as happy. Sometimes parents have to discuss things and don’t always agree. Sometimes brothers and sisters argue but that doesn't mean that families don’t care for each other. </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Give the class 3 minutes to discuss ideas on their tables about the things that families do for one another to show that they care. Ask them to then feedback some of their suggestions and write these on the whiteboard. In slideshow mode, go through the suggestions on the PowerPoint, pointing out those that the class had already suggested and any that are in addition to the suggestions made by the class (adding the further suggestions to the whiteboard).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As a </a:t>
            </a:r>
            <a:r>
              <a:rPr lang="en-GB" sz="1200" b="1" i="0" kern="1200" dirty="0">
                <a:solidFill>
                  <a:schemeClr val="tx1"/>
                </a:solidFill>
                <a:effectLst/>
                <a:latin typeface="+mn-lt"/>
                <a:ea typeface="+mn-ea"/>
                <a:cs typeface="+mn-cs"/>
              </a:rPr>
              <a:t>support activity, </a:t>
            </a:r>
            <a:r>
              <a:rPr lang="en-GB" sz="1200" i="0" kern="1200" dirty="0">
                <a:solidFill>
                  <a:schemeClr val="tx1"/>
                </a:solidFill>
                <a:effectLst/>
                <a:latin typeface="+mn-lt"/>
                <a:ea typeface="+mn-ea"/>
                <a:cs typeface="+mn-cs"/>
              </a:rPr>
              <a:t>consider giving the pupils some of the answers to start them off, or asking them to name 3 things only that families do for one another to show that they care.</a:t>
            </a:r>
          </a:p>
          <a:p>
            <a:endParaRPr lang="en-GB" sz="1200" i="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As an </a:t>
            </a:r>
            <a:r>
              <a:rPr lang="en-GB" sz="1200" b="1"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consider asking the pupils to list which of the actions on the slide (and any additional actions they have come up with) are actions that care for their physical health, which are actions that care for their mental health and wellbeing and which care for both physical health and mental health and wellbeing.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262647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18/01/2022</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18/01/2022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18/01/2022</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18/01/2022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18/01/2022</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18/01/2022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18/01/2022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18/01/2022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18/01/2022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18/01/2022</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18/01/2022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18/01/2022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hyperlink" Target="https://www.cafcass.gov.uk/" TargetMode="External"/><Relationship Id="rId12" Type="http://schemas.openxmlformats.org/officeDocument/2006/relationships/hyperlink" Target="https://naccc.org.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hyperlink" Target="tel:08001111" TargetMode="External"/><Relationship Id="rId10" Type="http://schemas.openxmlformats.org/officeDocument/2006/relationships/hyperlink" Target="https://www.childline.org.uk/" TargetMode="External"/><Relationship Id="rId4" Type="http://schemas.openxmlformats.org/officeDocument/2006/relationships/hyperlink" Target="https://nyas.net/" TargetMode="External"/><Relationship Id="rId9" Type="http://schemas.openxmlformats.org/officeDocument/2006/relationships/hyperlink" Target="https://www.relate.org.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pshe-association.org.uk/system/files/PSHE%20Association%20Programme%20of%20Study%20for%20PSHE%20Education%20%28Key%20stages%201%E2%80%935%29%2C%20Jan%202020_1.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5.svg"/><Relationship Id="rId3" Type="http://schemas.openxmlformats.org/officeDocument/2006/relationships/image" Target="../media/image14.png"/><Relationship Id="rId21" Type="http://schemas.openxmlformats.org/officeDocument/2006/relationships/image" Target="../media/image9.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3.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2.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0" y="5289991"/>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A4C6C-0451-4BE1-880A-25DCD26A258F}"/>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Downloads | Marketing, Recruitment, Communications and Global | University  of Exeter">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YAS Are Looking For Independent Visitors For Young People In Care | Halton  and St Helens Voluntary and Community Action">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709" y="122982"/>
            <a:ext cx="1904095"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13355" y="83189"/>
            <a:ext cx="2339648" cy="138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a:spAutoFit/>
          </a:bodyPr>
          <a:lstStyle/>
          <a:p>
            <a:pPr algn="ctr"/>
            <a:endParaRPr lang="en-GB" sz="4400" i="1" dirty="0">
              <a:solidFill>
                <a:schemeClr val="bg1"/>
              </a:solidFill>
            </a:endParaRPr>
          </a:p>
          <a:p>
            <a:pPr algn="ctr"/>
            <a:endParaRPr lang="en-GB" sz="4400" i="1" dirty="0">
              <a:solidFill>
                <a:schemeClr val="bg1"/>
              </a:solidFill>
              <a:effectLst/>
              <a:ea typeface="Calibri" panose="020F0502020204030204" pitchFamily="34" charset="0"/>
              <a:cs typeface="Times New Roman" panose="02020603050405020304" pitchFamily="18" charset="0"/>
            </a:endParaRPr>
          </a:p>
          <a:p>
            <a:pPr algn="ctr"/>
            <a:r>
              <a:rPr lang="en-GB" sz="4400" i="1" dirty="0">
                <a:solidFill>
                  <a:schemeClr val="bg1"/>
                </a:solidFill>
                <a:effectLst/>
                <a:ea typeface="Calibri" panose="020F0502020204030204" pitchFamily="34" charset="0"/>
                <a:cs typeface="Times New Roman" panose="02020603050405020304" pitchFamily="18" charset="0"/>
              </a:rPr>
              <a:t>Rosie’s story:  What happens if families change?</a:t>
            </a:r>
          </a:p>
          <a:p>
            <a:pPr algn="ctr"/>
            <a:r>
              <a:rPr lang="en-GB" sz="4400" dirty="0">
                <a:solidFill>
                  <a:schemeClr val="bg1"/>
                </a:solidFill>
                <a:ea typeface="Calibri" panose="020F0502020204030204" pitchFamily="34" charset="0"/>
                <a:cs typeface="Times New Roman" panose="02020603050405020304" pitchFamily="18" charset="0"/>
              </a:rPr>
              <a:t>Lesson 1</a:t>
            </a:r>
            <a:r>
              <a:rPr lang="en-GB" sz="4400" dirty="0">
                <a:solidFill>
                  <a:schemeClr val="bg1"/>
                </a:solidFill>
                <a:effectLst/>
                <a:ea typeface="Calibri" panose="020F0502020204030204" pitchFamily="34" charset="0"/>
                <a:cs typeface="Times New Roman" panose="02020603050405020304" pitchFamily="18" charset="0"/>
              </a:rPr>
              <a:t> </a:t>
            </a:r>
            <a:endParaRPr lang="en-GB" sz="4400" dirty="0">
              <a:solidFill>
                <a:schemeClr val="bg1"/>
              </a:solidFill>
            </a:endParaRPr>
          </a:p>
        </p:txBody>
      </p:sp>
      <p:pic>
        <p:nvPicPr>
          <p:cNvPr id="2" name="Picture 1">
            <a:extLst>
              <a:ext uri="{FF2B5EF4-FFF2-40B4-BE49-F238E27FC236}">
                <a16:creationId xmlns:a16="http://schemas.microsoft.com/office/drawing/2014/main" id="{DE72331A-F55E-4DAE-A757-DCD1C50BDAC5}"/>
              </a:ext>
            </a:extLst>
          </p:cNvPr>
          <p:cNvPicPr>
            <a:picLocks noChangeAspect="1"/>
          </p:cNvPicPr>
          <p:nvPr/>
        </p:nvPicPr>
        <p:blipFill>
          <a:blip r:embed="rId6"/>
          <a:stretch>
            <a:fillRect/>
          </a:stretch>
        </p:blipFill>
        <p:spPr>
          <a:xfrm>
            <a:off x="4928807" y="5394959"/>
            <a:ext cx="2334384" cy="1463040"/>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AB3E-E43F-49EB-B15E-3D1B17120BEE}"/>
              </a:ext>
            </a:extLst>
          </p:cNvPr>
          <p:cNvSpPr>
            <a:spLocks noGrp="1"/>
          </p:cNvSpPr>
          <p:nvPr>
            <p:ph type="title"/>
          </p:nvPr>
        </p:nvSpPr>
        <p:spPr/>
        <p:txBody>
          <a:bodyPr>
            <a:normAutofit/>
          </a:bodyPr>
          <a:lstStyle/>
          <a:p>
            <a:r>
              <a:rPr lang="en-GB" sz="3200" dirty="0">
                <a:latin typeface="Segoe Print" panose="02000600000000000000" pitchFamily="2" charset="0"/>
              </a:rPr>
              <a:t>Meet Rosie</a:t>
            </a:r>
          </a:p>
        </p:txBody>
      </p:sp>
      <p:grpSp>
        <p:nvGrpSpPr>
          <p:cNvPr id="14" name="Group 13">
            <a:extLst>
              <a:ext uri="{FF2B5EF4-FFF2-40B4-BE49-F238E27FC236}">
                <a16:creationId xmlns:a16="http://schemas.microsoft.com/office/drawing/2014/main" id="{423D14B3-D5AB-4A27-9251-C371B72963B3}"/>
              </a:ext>
            </a:extLst>
          </p:cNvPr>
          <p:cNvGrpSpPr/>
          <p:nvPr/>
        </p:nvGrpSpPr>
        <p:grpSpPr>
          <a:xfrm>
            <a:off x="1103998" y="2062035"/>
            <a:ext cx="2519090" cy="2448215"/>
            <a:chOff x="1103998" y="2062035"/>
            <a:chExt cx="2519090" cy="2448215"/>
          </a:xfrm>
        </p:grpSpPr>
        <p:pic>
          <p:nvPicPr>
            <p:cNvPr id="6" name="Picture 5">
              <a:extLst>
                <a:ext uri="{FF2B5EF4-FFF2-40B4-BE49-F238E27FC236}">
                  <a16:creationId xmlns:a16="http://schemas.microsoft.com/office/drawing/2014/main" id="{AE77CCDB-8F72-4F64-8386-E371DBCDC5CD}"/>
                </a:ext>
              </a:extLst>
            </p:cNvPr>
            <p:cNvPicPr>
              <a:picLocks noChangeAspect="1"/>
            </p:cNvPicPr>
            <p:nvPr/>
          </p:nvPicPr>
          <p:blipFill>
            <a:blip r:embed="rId3"/>
            <a:stretch>
              <a:fillRect/>
            </a:stretch>
          </p:blipFill>
          <p:spPr>
            <a:xfrm>
              <a:off x="1103998" y="2062035"/>
              <a:ext cx="2519090" cy="1853174"/>
            </a:xfrm>
            <a:prstGeom prst="rect">
              <a:avLst/>
            </a:prstGeom>
          </p:spPr>
        </p:pic>
        <p:sp>
          <p:nvSpPr>
            <p:cNvPr id="16" name="TextBox 15">
              <a:extLst>
                <a:ext uri="{FF2B5EF4-FFF2-40B4-BE49-F238E27FC236}">
                  <a16:creationId xmlns:a16="http://schemas.microsoft.com/office/drawing/2014/main" id="{403A40D2-ADF7-431E-8A6D-1A96543980FF}"/>
                </a:ext>
              </a:extLst>
            </p:cNvPr>
            <p:cNvSpPr txBox="1"/>
            <p:nvPr/>
          </p:nvSpPr>
          <p:spPr>
            <a:xfrm>
              <a:off x="1890015" y="3987030"/>
              <a:ext cx="947056" cy="523220"/>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house</a:t>
              </a:r>
            </a:p>
          </p:txBody>
        </p:sp>
      </p:grpSp>
      <p:grpSp>
        <p:nvGrpSpPr>
          <p:cNvPr id="13" name="Group 12">
            <a:extLst>
              <a:ext uri="{FF2B5EF4-FFF2-40B4-BE49-F238E27FC236}">
                <a16:creationId xmlns:a16="http://schemas.microsoft.com/office/drawing/2014/main" id="{BC1B71DC-FF88-4CF9-B3EB-4B785AB0E135}"/>
              </a:ext>
            </a:extLst>
          </p:cNvPr>
          <p:cNvGrpSpPr/>
          <p:nvPr/>
        </p:nvGrpSpPr>
        <p:grpSpPr>
          <a:xfrm>
            <a:off x="9533888" y="1944867"/>
            <a:ext cx="1292956" cy="4418716"/>
            <a:chOff x="9292179" y="1959277"/>
            <a:chExt cx="1292956" cy="4418716"/>
          </a:xfrm>
        </p:grpSpPr>
        <p:pic>
          <p:nvPicPr>
            <p:cNvPr id="8" name="Picture 7">
              <a:extLst>
                <a:ext uri="{FF2B5EF4-FFF2-40B4-BE49-F238E27FC236}">
                  <a16:creationId xmlns:a16="http://schemas.microsoft.com/office/drawing/2014/main" id="{A5E32789-0C2A-467B-92EF-9FC8D7A746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92179" y="1959277"/>
              <a:ext cx="1292956" cy="3505504"/>
            </a:xfrm>
            <a:prstGeom prst="rect">
              <a:avLst/>
            </a:prstGeom>
            <a:ln w="38100">
              <a:solidFill>
                <a:srgbClr val="9B9B9B"/>
              </a:solidFill>
            </a:ln>
          </p:spPr>
        </p:pic>
        <p:sp>
          <p:nvSpPr>
            <p:cNvPr id="18" name="TextBox 17">
              <a:extLst>
                <a:ext uri="{FF2B5EF4-FFF2-40B4-BE49-F238E27FC236}">
                  <a16:creationId xmlns:a16="http://schemas.microsoft.com/office/drawing/2014/main" id="{F3076857-CFA9-4B68-8C55-EEC153725835}"/>
                </a:ext>
              </a:extLst>
            </p:cNvPr>
            <p:cNvSpPr txBox="1"/>
            <p:nvPr/>
          </p:nvSpPr>
          <p:spPr>
            <a:xfrm>
              <a:off x="9345246" y="5639329"/>
              <a:ext cx="1186822" cy="738664"/>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teacher, Mr Green</a:t>
              </a:r>
            </a:p>
          </p:txBody>
        </p:sp>
      </p:grpSp>
      <p:grpSp>
        <p:nvGrpSpPr>
          <p:cNvPr id="33" name="Group 32">
            <a:extLst>
              <a:ext uri="{FF2B5EF4-FFF2-40B4-BE49-F238E27FC236}">
                <a16:creationId xmlns:a16="http://schemas.microsoft.com/office/drawing/2014/main" id="{AEC6804C-73C7-455B-B980-E900DD5DCE50}"/>
              </a:ext>
            </a:extLst>
          </p:cNvPr>
          <p:cNvGrpSpPr/>
          <p:nvPr/>
        </p:nvGrpSpPr>
        <p:grpSpPr>
          <a:xfrm>
            <a:off x="7075149" y="2591004"/>
            <a:ext cx="1573535" cy="3834134"/>
            <a:chOff x="7075149" y="2591004"/>
            <a:chExt cx="1573535" cy="3834134"/>
          </a:xfrm>
        </p:grpSpPr>
        <p:pic>
          <p:nvPicPr>
            <p:cNvPr id="10" name="Picture 9">
              <a:extLst>
                <a:ext uri="{FF2B5EF4-FFF2-40B4-BE49-F238E27FC236}">
                  <a16:creationId xmlns:a16="http://schemas.microsoft.com/office/drawing/2014/main" id="{ADF3D625-7097-467B-A0CB-DD30C03332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 r="3021"/>
            <a:stretch/>
          </p:blipFill>
          <p:spPr>
            <a:xfrm>
              <a:off x="7075149" y="2591004"/>
              <a:ext cx="1573535" cy="2952977"/>
            </a:xfrm>
            <a:prstGeom prst="rect">
              <a:avLst/>
            </a:prstGeom>
            <a:ln w="38100">
              <a:solidFill>
                <a:srgbClr val="969FA7"/>
              </a:solidFill>
            </a:ln>
          </p:spPr>
        </p:pic>
        <p:sp>
          <p:nvSpPr>
            <p:cNvPr id="20" name="TextBox 19">
              <a:extLst>
                <a:ext uri="{FF2B5EF4-FFF2-40B4-BE49-F238E27FC236}">
                  <a16:creationId xmlns:a16="http://schemas.microsoft.com/office/drawing/2014/main" id="{7585CCA9-F47E-48E5-875B-408C369E9EA0}"/>
                </a:ext>
              </a:extLst>
            </p:cNvPr>
            <p:cNvSpPr txBox="1"/>
            <p:nvPr/>
          </p:nvSpPr>
          <p:spPr>
            <a:xfrm>
              <a:off x="7388388" y="5686474"/>
              <a:ext cx="947056" cy="738664"/>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friend, Billy</a:t>
              </a:r>
            </a:p>
          </p:txBody>
        </p:sp>
      </p:grpSp>
      <p:grpSp>
        <p:nvGrpSpPr>
          <p:cNvPr id="3" name="Group 2">
            <a:extLst>
              <a:ext uri="{FF2B5EF4-FFF2-40B4-BE49-F238E27FC236}">
                <a16:creationId xmlns:a16="http://schemas.microsoft.com/office/drawing/2014/main" id="{2146492D-C270-496D-A2C2-C051B616158A}"/>
              </a:ext>
            </a:extLst>
          </p:cNvPr>
          <p:cNvGrpSpPr/>
          <p:nvPr/>
        </p:nvGrpSpPr>
        <p:grpSpPr>
          <a:xfrm>
            <a:off x="726955" y="4793650"/>
            <a:ext cx="3505504" cy="1785647"/>
            <a:chOff x="610792" y="4582071"/>
            <a:chExt cx="3505504" cy="1785647"/>
          </a:xfrm>
        </p:grpSpPr>
        <p:pic>
          <p:nvPicPr>
            <p:cNvPr id="12" name="Picture 11">
              <a:extLst>
                <a:ext uri="{FF2B5EF4-FFF2-40B4-BE49-F238E27FC236}">
                  <a16:creationId xmlns:a16="http://schemas.microsoft.com/office/drawing/2014/main" id="{8901920D-F456-4E94-935C-628D051A0A30}"/>
                </a:ext>
              </a:extLst>
            </p:cNvPr>
            <p:cNvPicPr>
              <a:picLocks noChangeAspect="1"/>
            </p:cNvPicPr>
            <p:nvPr/>
          </p:nvPicPr>
          <p:blipFill>
            <a:blip r:embed="rId6"/>
            <a:stretch>
              <a:fillRect/>
            </a:stretch>
          </p:blipFill>
          <p:spPr>
            <a:xfrm>
              <a:off x="610792" y="4582071"/>
              <a:ext cx="3505504" cy="1237595"/>
            </a:xfrm>
            <a:prstGeom prst="rect">
              <a:avLst/>
            </a:prstGeom>
          </p:spPr>
        </p:pic>
        <p:sp>
          <p:nvSpPr>
            <p:cNvPr id="22" name="TextBox 21">
              <a:extLst>
                <a:ext uri="{FF2B5EF4-FFF2-40B4-BE49-F238E27FC236}">
                  <a16:creationId xmlns:a16="http://schemas.microsoft.com/office/drawing/2014/main" id="{704EE62A-5A05-469D-AF1B-1A189204F1B2}"/>
                </a:ext>
              </a:extLst>
            </p:cNvPr>
            <p:cNvSpPr txBox="1"/>
            <p:nvPr/>
          </p:nvSpPr>
          <p:spPr>
            <a:xfrm>
              <a:off x="921186" y="6059941"/>
              <a:ext cx="2884713" cy="307777"/>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 likes to go bowling</a:t>
              </a:r>
            </a:p>
          </p:txBody>
        </p:sp>
      </p:grpSp>
      <p:grpSp>
        <p:nvGrpSpPr>
          <p:cNvPr id="31" name="Group 30">
            <a:extLst>
              <a:ext uri="{FF2B5EF4-FFF2-40B4-BE49-F238E27FC236}">
                <a16:creationId xmlns:a16="http://schemas.microsoft.com/office/drawing/2014/main" id="{B906A654-22BF-4396-A40B-CE64B055CECD}"/>
              </a:ext>
            </a:extLst>
          </p:cNvPr>
          <p:cNvGrpSpPr/>
          <p:nvPr/>
        </p:nvGrpSpPr>
        <p:grpSpPr>
          <a:xfrm>
            <a:off x="4892040" y="2609879"/>
            <a:ext cx="2183109" cy="3948451"/>
            <a:chOff x="4892040" y="2609879"/>
            <a:chExt cx="2183109" cy="3948451"/>
          </a:xfrm>
        </p:grpSpPr>
        <p:sp>
          <p:nvSpPr>
            <p:cNvPr id="28" name="TextBox 27">
              <a:extLst>
                <a:ext uri="{FF2B5EF4-FFF2-40B4-BE49-F238E27FC236}">
                  <a16:creationId xmlns:a16="http://schemas.microsoft.com/office/drawing/2014/main" id="{E870A901-FD7B-4F2E-98BC-D6C10D813518}"/>
                </a:ext>
              </a:extLst>
            </p:cNvPr>
            <p:cNvSpPr txBox="1"/>
            <p:nvPr/>
          </p:nvSpPr>
          <p:spPr>
            <a:xfrm>
              <a:off x="4892040" y="5819666"/>
              <a:ext cx="2183109" cy="738664"/>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Story- </a:t>
              </a:r>
            </a:p>
            <a:p>
              <a:pPr algn="ctr"/>
              <a:r>
                <a:rPr lang="en-GB" sz="1400" b="1" dirty="0">
                  <a:solidFill>
                    <a:schemeClr val="bg1"/>
                  </a:solidFill>
                  <a:latin typeface="Segoe Print" panose="02000600000000000000" pitchFamily="2" charset="0"/>
                </a:rPr>
                <a:t>What happens if families change?</a:t>
              </a:r>
            </a:p>
          </p:txBody>
        </p:sp>
        <p:pic>
          <p:nvPicPr>
            <p:cNvPr id="29" name="Picture 28">
              <a:extLst>
                <a:ext uri="{FF2B5EF4-FFF2-40B4-BE49-F238E27FC236}">
                  <a16:creationId xmlns:a16="http://schemas.microsoft.com/office/drawing/2014/main" id="{057ECE97-0D43-49DF-AF29-73E86E0476FB}"/>
                </a:ext>
              </a:extLst>
            </p:cNvPr>
            <p:cNvPicPr>
              <a:picLocks noChangeAspect="1"/>
            </p:cNvPicPr>
            <p:nvPr/>
          </p:nvPicPr>
          <p:blipFill>
            <a:blip r:embed="rId7"/>
            <a:stretch>
              <a:fillRect/>
            </a:stretch>
          </p:blipFill>
          <p:spPr>
            <a:xfrm>
              <a:off x="5224924" y="2609879"/>
              <a:ext cx="1300606" cy="3015040"/>
            </a:xfrm>
            <a:prstGeom prst="rect">
              <a:avLst/>
            </a:prstGeom>
            <a:ln w="38100">
              <a:solidFill>
                <a:srgbClr val="969FA7"/>
              </a:solidFill>
            </a:ln>
          </p:spPr>
        </p:pic>
      </p:grpSp>
    </p:spTree>
    <p:extLst>
      <p:ext uri="{BB962C8B-B14F-4D97-AF65-F5344CB8AC3E}">
        <p14:creationId xmlns:p14="http://schemas.microsoft.com/office/powerpoint/2010/main" val="35507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latin typeface="Segoe Print" panose="02000600000000000000" pitchFamily="2" charset="0"/>
              </a:rPr>
              <a:t>WHO IS IN Rosie’s Family?</a:t>
            </a:r>
            <a:endParaRPr lang="en-GB" sz="3200" dirty="0">
              <a:latin typeface="Segoe Print" panose="02000600000000000000" pitchFamily="2" charset="0"/>
            </a:endParaRPr>
          </a:p>
        </p:txBody>
      </p:sp>
      <p:grpSp>
        <p:nvGrpSpPr>
          <p:cNvPr id="22" name="Group 21">
            <a:extLst>
              <a:ext uri="{FF2B5EF4-FFF2-40B4-BE49-F238E27FC236}">
                <a16:creationId xmlns:a16="http://schemas.microsoft.com/office/drawing/2014/main" id="{47E2D9C7-97E0-4EF9-A525-C66663FE4B8A}"/>
              </a:ext>
            </a:extLst>
          </p:cNvPr>
          <p:cNvGrpSpPr/>
          <p:nvPr/>
        </p:nvGrpSpPr>
        <p:grpSpPr>
          <a:xfrm>
            <a:off x="253620" y="1879414"/>
            <a:ext cx="3377144" cy="1601293"/>
            <a:chOff x="351497" y="2221323"/>
            <a:chExt cx="4020230" cy="1788085"/>
          </a:xfrm>
        </p:grpSpPr>
        <p:pic>
          <p:nvPicPr>
            <p:cNvPr id="8" name="Picture 7">
              <a:extLst>
                <a:ext uri="{FF2B5EF4-FFF2-40B4-BE49-F238E27FC236}">
                  <a16:creationId xmlns:a16="http://schemas.microsoft.com/office/drawing/2014/main" id="{843437E3-90C3-45F2-B188-34BBCCC606D3}"/>
                </a:ext>
              </a:extLst>
            </p:cNvPr>
            <p:cNvPicPr>
              <a:picLocks noChangeAspect="1"/>
            </p:cNvPicPr>
            <p:nvPr/>
          </p:nvPicPr>
          <p:blipFill rotWithShape="1">
            <a:blip r:embed="rId3">
              <a:extLst>
                <a:ext uri="{28A0092B-C50C-407E-A947-70E740481C1C}">
                  <a14:useLocalDpi xmlns:a14="http://schemas.microsoft.com/office/drawing/2010/main" val="0"/>
                </a:ext>
              </a:extLst>
            </a:blip>
            <a:srcRect t="318" b="318"/>
            <a:stretch/>
          </p:blipFill>
          <p:spPr>
            <a:xfrm>
              <a:off x="1525609" y="2254610"/>
              <a:ext cx="2846118" cy="1731451"/>
            </a:xfrm>
            <a:prstGeom prst="rect">
              <a:avLst/>
            </a:prstGeom>
            <a:ln w="38100">
              <a:solidFill>
                <a:srgbClr val="969FA7"/>
              </a:solidFill>
            </a:ln>
          </p:spPr>
        </p:pic>
        <p:sp>
          <p:nvSpPr>
            <p:cNvPr id="17" name="TextBox 16">
              <a:extLst>
                <a:ext uri="{FF2B5EF4-FFF2-40B4-BE49-F238E27FC236}">
                  <a16:creationId xmlns:a16="http://schemas.microsoft.com/office/drawing/2014/main" id="{D904DDD7-82A0-4A47-91C6-B8C7B1CB9BBA}"/>
                </a:ext>
              </a:extLst>
            </p:cNvPr>
            <p:cNvSpPr txBox="1"/>
            <p:nvPr/>
          </p:nvSpPr>
          <p:spPr>
            <a:xfrm>
              <a:off x="351496" y="2221322"/>
              <a:ext cx="1017209" cy="1788085"/>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brother Jack and her sister Chloe</a:t>
              </a:r>
            </a:p>
          </p:txBody>
        </p:sp>
      </p:grpSp>
      <p:grpSp>
        <p:nvGrpSpPr>
          <p:cNvPr id="51" name="Group 50">
            <a:extLst>
              <a:ext uri="{FF2B5EF4-FFF2-40B4-BE49-F238E27FC236}">
                <a16:creationId xmlns:a16="http://schemas.microsoft.com/office/drawing/2014/main" id="{C3EA2528-448B-40D9-B35A-ADFA743F2915}"/>
              </a:ext>
            </a:extLst>
          </p:cNvPr>
          <p:cNvGrpSpPr/>
          <p:nvPr/>
        </p:nvGrpSpPr>
        <p:grpSpPr>
          <a:xfrm>
            <a:off x="227725" y="4019541"/>
            <a:ext cx="3339492" cy="1550575"/>
            <a:chOff x="396319" y="2254610"/>
            <a:chExt cx="3975408" cy="1731451"/>
          </a:xfrm>
        </p:grpSpPr>
        <p:pic>
          <p:nvPicPr>
            <p:cNvPr id="52" name="Picture 51">
              <a:extLst>
                <a:ext uri="{FF2B5EF4-FFF2-40B4-BE49-F238E27FC236}">
                  <a16:creationId xmlns:a16="http://schemas.microsoft.com/office/drawing/2014/main" id="{16D97B21-E886-487E-BFD1-6C695FBD1C48}"/>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7573" b="17573"/>
            <a:stretch/>
          </p:blipFill>
          <p:spPr>
            <a:xfrm>
              <a:off x="1525609" y="2254610"/>
              <a:ext cx="2846118" cy="1731451"/>
            </a:xfrm>
            <a:prstGeom prst="rect">
              <a:avLst/>
            </a:prstGeom>
            <a:ln w="38100">
              <a:solidFill>
                <a:srgbClr val="969FA7"/>
              </a:solidFill>
            </a:ln>
          </p:spPr>
        </p:pic>
        <p:sp>
          <p:nvSpPr>
            <p:cNvPr id="53" name="TextBox 52">
              <a:extLst>
                <a:ext uri="{FF2B5EF4-FFF2-40B4-BE49-F238E27FC236}">
                  <a16:creationId xmlns:a16="http://schemas.microsoft.com/office/drawing/2014/main" id="{31C818D3-0DE6-41A1-8B3A-A622AAF5AA0A}"/>
                </a:ext>
              </a:extLst>
            </p:cNvPr>
            <p:cNvSpPr txBox="1"/>
            <p:nvPr/>
          </p:nvSpPr>
          <p:spPr>
            <a:xfrm>
              <a:off x="396319" y="2255646"/>
              <a:ext cx="1017209" cy="824830"/>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dog, Max</a:t>
              </a:r>
            </a:p>
          </p:txBody>
        </p:sp>
      </p:grpSp>
      <p:grpSp>
        <p:nvGrpSpPr>
          <p:cNvPr id="54" name="Group 53">
            <a:extLst>
              <a:ext uri="{FF2B5EF4-FFF2-40B4-BE49-F238E27FC236}">
                <a16:creationId xmlns:a16="http://schemas.microsoft.com/office/drawing/2014/main" id="{BF8BBB16-C1CE-4876-9FDC-2C4FA03D4BC0}"/>
              </a:ext>
            </a:extLst>
          </p:cNvPr>
          <p:cNvGrpSpPr/>
          <p:nvPr/>
        </p:nvGrpSpPr>
        <p:grpSpPr>
          <a:xfrm>
            <a:off x="7206453" y="5203874"/>
            <a:ext cx="3602751" cy="1575734"/>
            <a:chOff x="82929" y="2226516"/>
            <a:chExt cx="4288798" cy="1759544"/>
          </a:xfrm>
        </p:grpSpPr>
        <p:pic>
          <p:nvPicPr>
            <p:cNvPr id="55" name="Picture 51">
              <a:extLst>
                <a:ext uri="{FF2B5EF4-FFF2-40B4-BE49-F238E27FC236}">
                  <a16:creationId xmlns:a16="http://schemas.microsoft.com/office/drawing/2014/main" id="{01CDB0E4-08C0-4B19-8DA1-4F6FF57217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78" r="5978"/>
            <a:stretch/>
          </p:blipFill>
          <p:spPr>
            <a:xfrm>
              <a:off x="1525609" y="2254610"/>
              <a:ext cx="2846118" cy="1731450"/>
            </a:xfrm>
            <a:prstGeom prst="rect">
              <a:avLst/>
            </a:prstGeom>
            <a:ln w="38100">
              <a:solidFill>
                <a:srgbClr val="969FA7"/>
              </a:solidFill>
            </a:ln>
          </p:spPr>
        </p:pic>
        <p:sp>
          <p:nvSpPr>
            <p:cNvPr id="56" name="TextBox 55">
              <a:extLst>
                <a:ext uri="{FF2B5EF4-FFF2-40B4-BE49-F238E27FC236}">
                  <a16:creationId xmlns:a16="http://schemas.microsoft.com/office/drawing/2014/main" id="{69DAEE36-1F10-4530-8679-5EBF02E72462}"/>
                </a:ext>
              </a:extLst>
            </p:cNvPr>
            <p:cNvSpPr txBox="1"/>
            <p:nvPr/>
          </p:nvSpPr>
          <p:spPr>
            <a:xfrm>
              <a:off x="82929" y="2226516"/>
              <a:ext cx="1335870" cy="1305979"/>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neighbour Tom and Tom’s family</a:t>
              </a:r>
            </a:p>
          </p:txBody>
        </p:sp>
      </p:grpSp>
      <p:grpSp>
        <p:nvGrpSpPr>
          <p:cNvPr id="57" name="Group 56">
            <a:extLst>
              <a:ext uri="{FF2B5EF4-FFF2-40B4-BE49-F238E27FC236}">
                <a16:creationId xmlns:a16="http://schemas.microsoft.com/office/drawing/2014/main" id="{E30FFEA5-B22E-4BBE-8D0D-F8D74FC3916D}"/>
              </a:ext>
            </a:extLst>
          </p:cNvPr>
          <p:cNvGrpSpPr/>
          <p:nvPr/>
        </p:nvGrpSpPr>
        <p:grpSpPr>
          <a:xfrm>
            <a:off x="8418358" y="3538792"/>
            <a:ext cx="3566780" cy="2031325"/>
            <a:chOff x="1525609" y="2248242"/>
            <a:chExt cx="4245976" cy="2268281"/>
          </a:xfrm>
        </p:grpSpPr>
        <p:pic>
          <p:nvPicPr>
            <p:cNvPr id="58" name="Picture 51">
              <a:extLst>
                <a:ext uri="{FF2B5EF4-FFF2-40B4-BE49-F238E27FC236}">
                  <a16:creationId xmlns:a16="http://schemas.microsoft.com/office/drawing/2014/main" id="{A8E4C0E9-DAFE-4C01-984A-8580AEB9E475}"/>
                </a:ext>
              </a:extLst>
            </p:cNvPr>
            <p:cNvPicPr>
              <a:picLocks noChangeAspect="1"/>
            </p:cNvPicPr>
            <p:nvPr/>
          </p:nvPicPr>
          <p:blipFill rotWithShape="1">
            <a:blip r:embed="rId7">
              <a:extLst>
                <a:ext uri="{28A0092B-C50C-407E-A947-70E740481C1C}">
                  <a14:useLocalDpi xmlns:a14="http://schemas.microsoft.com/office/drawing/2010/main" val="0"/>
                </a:ext>
              </a:extLst>
            </a:blip>
            <a:srcRect t="2094" b="2094"/>
            <a:stretch/>
          </p:blipFill>
          <p:spPr>
            <a:xfrm>
              <a:off x="1525609" y="2254610"/>
              <a:ext cx="2846118" cy="1731451"/>
            </a:xfrm>
            <a:prstGeom prst="rect">
              <a:avLst/>
            </a:prstGeom>
            <a:ln w="38100">
              <a:solidFill>
                <a:srgbClr val="969FA7"/>
              </a:solidFill>
            </a:ln>
          </p:spPr>
        </p:pic>
        <p:sp>
          <p:nvSpPr>
            <p:cNvPr id="59" name="TextBox 58">
              <a:extLst>
                <a:ext uri="{FF2B5EF4-FFF2-40B4-BE49-F238E27FC236}">
                  <a16:creationId xmlns:a16="http://schemas.microsoft.com/office/drawing/2014/main" id="{999D5900-77C5-4430-A312-0B16B610207C}"/>
                </a:ext>
              </a:extLst>
            </p:cNvPr>
            <p:cNvSpPr txBox="1"/>
            <p:nvPr/>
          </p:nvSpPr>
          <p:spPr>
            <a:xfrm>
              <a:off x="4546605" y="2248242"/>
              <a:ext cx="1224980" cy="2268281"/>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Uncle Mike, Mike’s husband, Will and their adopted son, Ollie</a:t>
              </a:r>
            </a:p>
          </p:txBody>
        </p:sp>
      </p:grpSp>
      <p:grpSp>
        <p:nvGrpSpPr>
          <p:cNvPr id="60" name="Group 59">
            <a:extLst>
              <a:ext uri="{FF2B5EF4-FFF2-40B4-BE49-F238E27FC236}">
                <a16:creationId xmlns:a16="http://schemas.microsoft.com/office/drawing/2014/main" id="{B1D02711-6D3A-4BEC-AE6C-AA54BBD60AD7}"/>
              </a:ext>
            </a:extLst>
          </p:cNvPr>
          <p:cNvGrpSpPr/>
          <p:nvPr/>
        </p:nvGrpSpPr>
        <p:grpSpPr>
          <a:xfrm>
            <a:off x="6986901" y="1879413"/>
            <a:ext cx="3566780" cy="1556278"/>
            <a:chOff x="1525609" y="2248242"/>
            <a:chExt cx="4245976" cy="1737819"/>
          </a:xfrm>
        </p:grpSpPr>
        <p:pic>
          <p:nvPicPr>
            <p:cNvPr id="61" name="Picture 51">
              <a:extLst>
                <a:ext uri="{FF2B5EF4-FFF2-40B4-BE49-F238E27FC236}">
                  <a16:creationId xmlns:a16="http://schemas.microsoft.com/office/drawing/2014/main" id="{BBF4B40C-04A1-46AC-B50D-EA3DCF9ECEA9}"/>
                </a:ext>
              </a:extLst>
            </p:cNvPr>
            <p:cNvPicPr>
              <a:picLocks noChangeAspect="1"/>
            </p:cNvPicPr>
            <p:nvPr/>
          </p:nvPicPr>
          <p:blipFill rotWithShape="1">
            <a:blip r:embed="rId8">
              <a:extLst>
                <a:ext uri="{28A0092B-C50C-407E-A947-70E740481C1C}">
                  <a14:useLocalDpi xmlns:a14="http://schemas.microsoft.com/office/drawing/2010/main" val="0"/>
                </a:ext>
              </a:extLst>
            </a:blip>
            <a:srcRect t="2162" b="2162"/>
            <a:stretch/>
          </p:blipFill>
          <p:spPr>
            <a:xfrm>
              <a:off x="1525609" y="2254610"/>
              <a:ext cx="2846117" cy="1731451"/>
            </a:xfrm>
            <a:prstGeom prst="rect">
              <a:avLst/>
            </a:prstGeom>
            <a:ln w="38100">
              <a:solidFill>
                <a:srgbClr val="969FA7"/>
              </a:solidFill>
            </a:ln>
          </p:spPr>
        </p:pic>
        <p:sp>
          <p:nvSpPr>
            <p:cNvPr id="62" name="TextBox 61">
              <a:extLst>
                <a:ext uri="{FF2B5EF4-FFF2-40B4-BE49-F238E27FC236}">
                  <a16:creationId xmlns:a16="http://schemas.microsoft.com/office/drawing/2014/main" id="{71838DAD-BEE0-4AC1-A799-A470B68EB007}"/>
                </a:ext>
              </a:extLst>
            </p:cNvPr>
            <p:cNvSpPr txBox="1"/>
            <p:nvPr/>
          </p:nvSpPr>
          <p:spPr>
            <a:xfrm>
              <a:off x="4546605" y="2248242"/>
              <a:ext cx="1224980" cy="1305980"/>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Dad’s partner Min and her son, Jonny</a:t>
              </a:r>
            </a:p>
          </p:txBody>
        </p:sp>
      </p:grpSp>
      <p:pic>
        <p:nvPicPr>
          <p:cNvPr id="3" name="Picture 2">
            <a:extLst>
              <a:ext uri="{FF2B5EF4-FFF2-40B4-BE49-F238E27FC236}">
                <a16:creationId xmlns:a16="http://schemas.microsoft.com/office/drawing/2014/main" id="{17A83BF1-9CB8-4419-886D-503D55F23EEC}"/>
              </a:ext>
            </a:extLst>
          </p:cNvPr>
          <p:cNvPicPr>
            <a:picLocks noChangeAspect="1"/>
          </p:cNvPicPr>
          <p:nvPr/>
        </p:nvPicPr>
        <p:blipFill>
          <a:blip r:embed="rId9"/>
          <a:stretch>
            <a:fillRect/>
          </a:stretch>
        </p:blipFill>
        <p:spPr>
          <a:xfrm>
            <a:off x="3735588" y="1879413"/>
            <a:ext cx="3115326" cy="4389500"/>
          </a:xfrm>
          <a:prstGeom prst="rect">
            <a:avLst/>
          </a:prstGeom>
        </p:spPr>
      </p:pic>
    </p:spTree>
    <p:extLst>
      <p:ext uri="{BB962C8B-B14F-4D97-AF65-F5344CB8AC3E}">
        <p14:creationId xmlns:p14="http://schemas.microsoft.com/office/powerpoint/2010/main" val="8917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39388" y="815045"/>
            <a:ext cx="11029616" cy="851436"/>
          </a:xfrm>
        </p:spPr>
        <p:txBody>
          <a:bodyPr>
            <a:noAutofit/>
          </a:bodyPr>
          <a:lstStyle/>
          <a:p>
            <a:br>
              <a:rPr lang="en-GB" sz="3200" b="1" dirty="0">
                <a:latin typeface="Segoe Print" panose="02000600000000000000" pitchFamily="2" charset="0"/>
              </a:rPr>
            </a:br>
            <a:br>
              <a:rPr lang="en-GB" sz="3200" b="1" dirty="0">
                <a:latin typeface="Segoe Print" panose="02000600000000000000" pitchFamily="2" charset="0"/>
              </a:rPr>
            </a:br>
            <a:r>
              <a:rPr lang="en-GB" sz="3200" b="1" dirty="0">
                <a:latin typeface="Segoe Print" panose="02000600000000000000" pitchFamily="2" charset="0"/>
              </a:rPr>
              <a:t>Rosie’s feelings: How might Rosie have felt when her parents separated?</a:t>
            </a:r>
            <a:endParaRPr lang="en-GB" sz="3200" dirty="0">
              <a:latin typeface="Segoe Print" panose="02000600000000000000" pitchFamily="2" charset="0"/>
            </a:endParaRPr>
          </a:p>
        </p:txBody>
      </p:sp>
      <p:sp>
        <p:nvSpPr>
          <p:cNvPr id="3" name="Content Placeholder 2"/>
          <p:cNvSpPr>
            <a:spLocks noGrp="1"/>
          </p:cNvSpPr>
          <p:nvPr>
            <p:ph idx="1"/>
          </p:nvPr>
        </p:nvSpPr>
        <p:spPr>
          <a:xfrm>
            <a:off x="439388" y="2054431"/>
            <a:ext cx="6234544" cy="3663081"/>
          </a:xfrm>
          <a:ln w="38100">
            <a:solidFill>
              <a:schemeClr val="accent1">
                <a:lumMod val="75000"/>
                <a:lumOff val="25000"/>
              </a:schemeClr>
            </a:solidFill>
          </a:ln>
        </p:spPr>
        <p:txBody>
          <a:bodyPr>
            <a:noAutofit/>
          </a:bodyPr>
          <a:lstStyle/>
          <a:p>
            <a:pPr marL="0" indent="0">
              <a:buNone/>
            </a:pPr>
            <a:r>
              <a:rPr lang="en-GB" sz="2000" b="0" i="0" dirty="0">
                <a:solidFill>
                  <a:srgbClr val="000000"/>
                </a:solidFill>
                <a:effectLst/>
              </a:rPr>
              <a:t>1) </a:t>
            </a:r>
            <a:r>
              <a:rPr lang="en-GB" sz="2000" dirty="0"/>
              <a:t> </a:t>
            </a:r>
            <a:r>
              <a:rPr lang="en-GB" sz="2000" b="1" dirty="0">
                <a:solidFill>
                  <a:srgbClr val="62A9AA"/>
                </a:solidFill>
              </a:rPr>
              <a:t>It’s not happening! </a:t>
            </a:r>
            <a:r>
              <a:rPr lang="en-GB" sz="2000" dirty="0">
                <a:solidFill>
                  <a:schemeClr val="tx1"/>
                </a:solidFill>
              </a:rPr>
              <a:t>Not wanting to believe that her parents are separating </a:t>
            </a:r>
            <a:endParaRPr lang="en-GB" sz="2000" dirty="0">
              <a:solidFill>
                <a:srgbClr val="62A9AA"/>
              </a:solidFill>
            </a:endParaRPr>
          </a:p>
          <a:p>
            <a:pPr marL="0" indent="0" algn="l">
              <a:buNone/>
            </a:pPr>
            <a:r>
              <a:rPr lang="en-GB" sz="2000" b="0" i="0" dirty="0">
                <a:solidFill>
                  <a:srgbClr val="000000"/>
                </a:solidFill>
                <a:effectLst/>
              </a:rPr>
              <a:t>2) </a:t>
            </a:r>
            <a:r>
              <a:rPr lang="en-GB" sz="2000" b="1" i="0" dirty="0">
                <a:solidFill>
                  <a:srgbClr val="62A9AA"/>
                </a:solidFill>
                <a:effectLst/>
              </a:rPr>
              <a:t>Why is this happening? </a:t>
            </a:r>
            <a:r>
              <a:rPr lang="en-GB" sz="2000" b="0" i="0" dirty="0">
                <a:solidFill>
                  <a:srgbClr val="000000"/>
                </a:solidFill>
                <a:effectLst/>
              </a:rPr>
              <a:t>Frustrated, confused and angry that this is happening to her </a:t>
            </a:r>
          </a:p>
          <a:p>
            <a:pPr marL="0" indent="0" algn="l">
              <a:buNone/>
            </a:pPr>
            <a:r>
              <a:rPr lang="en-GB" sz="2000" b="0" i="0" dirty="0">
                <a:solidFill>
                  <a:srgbClr val="000000"/>
                </a:solidFill>
                <a:effectLst/>
              </a:rPr>
              <a:t>3) </a:t>
            </a:r>
            <a:r>
              <a:rPr lang="en-GB" sz="2000" b="1" i="0" dirty="0">
                <a:solidFill>
                  <a:srgbClr val="62A9AA"/>
                </a:solidFill>
                <a:effectLst/>
              </a:rPr>
              <a:t> How can I stop this happening? </a:t>
            </a:r>
            <a:r>
              <a:rPr lang="en-GB" sz="2000" i="0" dirty="0">
                <a:solidFill>
                  <a:schemeClr val="tx1"/>
                </a:solidFill>
                <a:effectLst/>
              </a:rPr>
              <a:t>Thinking this is her fault/changing her behaviour to try to stop the separation </a:t>
            </a:r>
          </a:p>
          <a:p>
            <a:pPr marL="0" indent="0" algn="l">
              <a:buNone/>
            </a:pPr>
            <a:r>
              <a:rPr lang="en-GB" sz="2000" b="0" i="0" dirty="0">
                <a:solidFill>
                  <a:srgbClr val="000000"/>
                </a:solidFill>
                <a:effectLst/>
              </a:rPr>
              <a:t>4) </a:t>
            </a:r>
            <a:r>
              <a:rPr lang="en-GB" sz="2000" b="1" i="0" dirty="0">
                <a:solidFill>
                  <a:srgbClr val="62A9AA"/>
                </a:solidFill>
                <a:effectLst/>
              </a:rPr>
              <a:t>I don't want this to happen! </a:t>
            </a:r>
            <a:r>
              <a:rPr lang="en-GB" sz="2000" i="0" dirty="0">
                <a:solidFill>
                  <a:schemeClr val="tx1"/>
                </a:solidFill>
                <a:effectLst/>
              </a:rPr>
              <a:t>Sad, wanting things to go back to how they were</a:t>
            </a:r>
            <a:endParaRPr lang="en-GB" sz="2000" i="1" dirty="0">
              <a:solidFill>
                <a:srgbClr val="000000"/>
              </a:solidFill>
            </a:endParaRPr>
          </a:p>
          <a:p>
            <a:pPr marL="0" indent="0" algn="l">
              <a:buNone/>
            </a:pPr>
            <a:r>
              <a:rPr lang="en-GB" sz="2000" b="0" i="0" dirty="0">
                <a:solidFill>
                  <a:srgbClr val="000000"/>
                </a:solidFill>
                <a:effectLst/>
              </a:rPr>
              <a:t>5) </a:t>
            </a:r>
            <a:r>
              <a:rPr lang="en-GB" sz="2000" b="1" i="0" dirty="0">
                <a:solidFill>
                  <a:srgbClr val="62A9AA"/>
                </a:solidFill>
                <a:effectLst/>
              </a:rPr>
              <a:t>I'm sad it's happened but I’m ok</a:t>
            </a:r>
            <a:r>
              <a:rPr lang="en-GB" sz="2000" b="0" i="0" dirty="0">
                <a:solidFill>
                  <a:srgbClr val="62A9AA"/>
                </a:solidFill>
                <a:effectLst/>
              </a:rPr>
              <a:t>: </a:t>
            </a:r>
            <a:r>
              <a:rPr lang="en-GB" sz="2000" b="0" i="0" dirty="0">
                <a:solidFill>
                  <a:srgbClr val="000000"/>
                </a:solidFill>
                <a:effectLst/>
              </a:rPr>
              <a:t>Coming to terms with the changes in her family </a:t>
            </a:r>
          </a:p>
        </p:txBody>
      </p:sp>
      <p:grpSp>
        <p:nvGrpSpPr>
          <p:cNvPr id="9" name="Group 8">
            <a:extLst>
              <a:ext uri="{FF2B5EF4-FFF2-40B4-BE49-F238E27FC236}">
                <a16:creationId xmlns:a16="http://schemas.microsoft.com/office/drawing/2014/main" id="{0E80FD86-D50C-4377-A811-F549E3A19DA3}"/>
              </a:ext>
            </a:extLst>
          </p:cNvPr>
          <p:cNvGrpSpPr/>
          <p:nvPr/>
        </p:nvGrpSpPr>
        <p:grpSpPr>
          <a:xfrm>
            <a:off x="6999111" y="2054431"/>
            <a:ext cx="4753501" cy="3663081"/>
            <a:chOff x="6999111" y="2054431"/>
            <a:chExt cx="4753501" cy="3663081"/>
          </a:xfrm>
        </p:grpSpPr>
        <p:graphicFrame>
          <p:nvGraphicFramePr>
            <p:cNvPr id="7" name="Diagram 6">
              <a:extLst>
                <a:ext uri="{FF2B5EF4-FFF2-40B4-BE49-F238E27FC236}">
                  <a16:creationId xmlns:a16="http://schemas.microsoft.com/office/drawing/2014/main" id="{8D4C6D7D-A983-4406-9460-25DC3521E7BE}"/>
                </a:ext>
              </a:extLst>
            </p:cNvPr>
            <p:cNvGraphicFramePr/>
            <p:nvPr>
              <p:extLst>
                <p:ext uri="{D42A27DB-BD31-4B8C-83A1-F6EECF244321}">
                  <p14:modId xmlns:p14="http://schemas.microsoft.com/office/powerpoint/2010/main" val="1420130132"/>
                </p:ext>
              </p:extLst>
            </p:nvPr>
          </p:nvGraphicFramePr>
          <p:xfrm>
            <a:off x="6999111" y="2054431"/>
            <a:ext cx="4753501" cy="366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2A7F5E6B-5750-4D32-9B21-7F8C392F57DD}"/>
                </a:ext>
              </a:extLst>
            </p:cNvPr>
            <p:cNvSpPr/>
            <p:nvPr/>
          </p:nvSpPr>
          <p:spPr>
            <a:xfrm>
              <a:off x="8670376" y="3174008"/>
              <a:ext cx="1410970" cy="142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Feelings </a:t>
              </a:r>
            </a:p>
          </p:txBody>
        </p:sp>
      </p:grpSp>
      <p:pic>
        <p:nvPicPr>
          <p:cNvPr id="2" name="Picture 1">
            <a:extLst>
              <a:ext uri="{FF2B5EF4-FFF2-40B4-BE49-F238E27FC236}">
                <a16:creationId xmlns:a16="http://schemas.microsoft.com/office/drawing/2014/main" id="{74B4D67E-509F-45C5-91D4-4E13AC444EBF}"/>
              </a:ext>
            </a:extLst>
          </p:cNvPr>
          <p:cNvPicPr>
            <a:picLocks noChangeAspect="1"/>
          </p:cNvPicPr>
          <p:nvPr/>
        </p:nvPicPr>
        <p:blipFill>
          <a:blip r:embed="rId8"/>
          <a:stretch>
            <a:fillRect/>
          </a:stretch>
        </p:blipFill>
        <p:spPr>
          <a:xfrm>
            <a:off x="11054440" y="6109163"/>
            <a:ext cx="414564" cy="414564"/>
          </a:xfrm>
          <a:prstGeom prst="rect">
            <a:avLst/>
          </a:prstGeom>
        </p:spPr>
      </p:pic>
      <p:pic>
        <p:nvPicPr>
          <p:cNvPr id="5" name="Picture 4">
            <a:extLst>
              <a:ext uri="{FF2B5EF4-FFF2-40B4-BE49-F238E27FC236}">
                <a16:creationId xmlns:a16="http://schemas.microsoft.com/office/drawing/2014/main" id="{0C9EC2A1-0FD4-42C9-B7F2-BB96EAF7701E}"/>
              </a:ext>
            </a:extLst>
          </p:cNvPr>
          <p:cNvPicPr>
            <a:picLocks noChangeAspect="1"/>
          </p:cNvPicPr>
          <p:nvPr/>
        </p:nvPicPr>
        <p:blipFill>
          <a:blip r:embed="rId9"/>
          <a:stretch>
            <a:fillRect/>
          </a:stretch>
        </p:blipFill>
        <p:spPr>
          <a:xfrm>
            <a:off x="11469004" y="6105462"/>
            <a:ext cx="414564" cy="414564"/>
          </a:xfrm>
          <a:prstGeom prst="rect">
            <a:avLst/>
          </a:prstGeom>
        </p:spPr>
      </p:pic>
    </p:spTree>
    <p:extLst>
      <p:ext uri="{BB962C8B-B14F-4D97-AF65-F5344CB8AC3E}">
        <p14:creationId xmlns:p14="http://schemas.microsoft.com/office/powerpoint/2010/main" val="261524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a:t>
            </a:r>
            <a:r>
              <a:rPr lang="en-GB" sz="3200" b="1" dirty="0">
                <a:latin typeface="Segoe Print" panose="02000600000000000000" pitchFamily="2" charset="0"/>
              </a:rPr>
              <a:t> ENDPOINT ASSESSMENT ACTIVITY </a:t>
            </a:r>
          </a:p>
        </p:txBody>
      </p:sp>
      <p:sp>
        <p:nvSpPr>
          <p:cNvPr id="7" name="Cloud Callout 3">
            <a:extLst>
              <a:ext uri="{FF2B5EF4-FFF2-40B4-BE49-F238E27FC236}">
                <a16:creationId xmlns:a16="http://schemas.microsoft.com/office/drawing/2014/main" id="{3F17924C-FE0B-46F2-9CC4-E6618583842F}"/>
              </a:ext>
            </a:extLst>
          </p:cNvPr>
          <p:cNvSpPr/>
          <p:nvPr/>
        </p:nvSpPr>
        <p:spPr>
          <a:xfrm>
            <a:off x="838949" y="2171525"/>
            <a:ext cx="5431222"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rgbClr val="62A9AA"/>
              </a:solidFill>
              <a:effectLst/>
              <a:ea typeface="Times New Roman" panose="02020603050405020304" pitchFamily="18" charset="0"/>
              <a:cs typeface="Arial" panose="020B0604020202020204" pitchFamily="34" charset="0"/>
            </a:endParaRPr>
          </a:p>
          <a:p>
            <a:pPr lvl="0" indent="174625"/>
            <a:r>
              <a:rPr lang="en-GB" sz="2200" i="1" dirty="0">
                <a:solidFill>
                  <a:srgbClr val="62A9AA"/>
                </a:solidFill>
                <a:effectLst/>
                <a:ea typeface="Times New Roman" panose="02020603050405020304" pitchFamily="18" charset="0"/>
                <a:cs typeface="Arial" panose="020B0604020202020204" pitchFamily="34" charset="0"/>
              </a:rPr>
              <a:t>What is a family?</a:t>
            </a:r>
            <a:endParaRPr lang="en-GB" sz="2200" i="1" dirty="0">
              <a:solidFill>
                <a:srgbClr val="62A9AA"/>
              </a:solidFill>
              <a:effectLst/>
              <a:ea typeface="Times New Roman" panose="02020603050405020304" pitchFamily="18" charset="0"/>
              <a:cs typeface="Times New Roman" panose="02020603050405020304" pitchFamily="18" charset="0"/>
            </a:endParaRPr>
          </a:p>
          <a:p>
            <a:pPr marL="174625" lvl="0" defTabSz="574675"/>
            <a:r>
              <a:rPr lang="en-GB" sz="2200" i="1" dirty="0">
                <a:solidFill>
                  <a:srgbClr val="62A9AA"/>
                </a:solidFill>
                <a:effectLst/>
                <a:ea typeface="Times New Roman" panose="02020603050405020304" pitchFamily="18" charset="0"/>
                <a:cs typeface="Arial" panose="020B0604020202020204" pitchFamily="34" charset="0"/>
              </a:rPr>
              <a:t>Who can be part of a family?</a:t>
            </a:r>
          </a:p>
          <a:p>
            <a:pPr marL="174625" lvl="0"/>
            <a:r>
              <a:rPr lang="en-GB" sz="2200" i="1" dirty="0">
                <a:solidFill>
                  <a:srgbClr val="62A9AA"/>
                </a:solidFill>
                <a:effectLst/>
                <a:ea typeface="Times New Roman" panose="02020603050405020304" pitchFamily="18" charset="0"/>
                <a:cs typeface="Arial" panose="020B0604020202020204" pitchFamily="34" charset="0"/>
              </a:rPr>
              <a:t>What </a:t>
            </a:r>
            <a:r>
              <a:rPr lang="en-GB" sz="2200" i="1" dirty="0">
                <a:solidFill>
                  <a:srgbClr val="62A9AA"/>
                </a:solidFill>
                <a:ea typeface="Times New Roman" panose="02020603050405020304" pitchFamily="18" charset="0"/>
                <a:cs typeface="Arial" panose="020B0604020202020204" pitchFamily="34" charset="0"/>
              </a:rPr>
              <a:t>words do you think of when you think about a family? </a:t>
            </a:r>
            <a:endParaRPr lang="en-GB" sz="2400" i="1" dirty="0">
              <a:solidFill>
                <a:srgbClr val="62A9AA"/>
              </a:solidFill>
            </a:endParaRPr>
          </a:p>
        </p:txBody>
      </p:sp>
      <p:pic>
        <p:nvPicPr>
          <p:cNvPr id="3" name="Picture 2">
            <a:extLst>
              <a:ext uri="{FF2B5EF4-FFF2-40B4-BE49-F238E27FC236}">
                <a16:creationId xmlns:a16="http://schemas.microsoft.com/office/drawing/2014/main" id="{B4FB431B-490D-480D-9396-4981BFB2AD5D}"/>
              </a:ext>
            </a:extLst>
          </p:cNvPr>
          <p:cNvPicPr>
            <a:picLocks noChangeAspect="1"/>
          </p:cNvPicPr>
          <p:nvPr/>
        </p:nvPicPr>
        <p:blipFill>
          <a:blip r:embed="rId3"/>
          <a:stretch>
            <a:fillRect/>
          </a:stretch>
        </p:blipFill>
        <p:spPr>
          <a:xfrm>
            <a:off x="7562410" y="2171525"/>
            <a:ext cx="3200677" cy="3200677"/>
          </a:xfrm>
          <a:prstGeom prst="rect">
            <a:avLst/>
          </a:prstGeom>
        </p:spPr>
      </p:pic>
    </p:spTree>
    <p:extLst>
      <p:ext uri="{BB962C8B-B14F-4D97-AF65-F5344CB8AC3E}">
        <p14:creationId xmlns:p14="http://schemas.microsoft.com/office/powerpoint/2010/main" val="339791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latin typeface="Segoe Print" panose="02000600000000000000" pitchFamily="2" charset="0"/>
              </a:rPr>
              <a:t>Further help and support in school</a:t>
            </a:r>
          </a:p>
        </p:txBody>
      </p:sp>
      <p:sp>
        <p:nvSpPr>
          <p:cNvPr id="5" name="TextBox 4"/>
          <p:cNvSpPr txBox="1"/>
          <p:nvPr/>
        </p:nvSpPr>
        <p:spPr>
          <a:xfrm>
            <a:off x="477126" y="2481435"/>
            <a:ext cx="11189010" cy="2492990"/>
          </a:xfrm>
          <a:prstGeom prst="rect">
            <a:avLst/>
          </a:prstGeom>
          <a:noFill/>
          <a:ln w="38100">
            <a:solidFill>
              <a:srgbClr val="62A9AA"/>
            </a:solidFill>
          </a:ln>
        </p:spPr>
        <p:txBody>
          <a:bodyPr wrap="square" lIns="91440" tIns="45720" rIns="91440" bIns="45720" rtlCol="0" anchor="t">
            <a:spAutoFit/>
          </a:bodyPr>
          <a:lstStyle/>
          <a:p>
            <a:r>
              <a:rPr lang="en-GB" sz="2400" b="1" dirty="0">
                <a:solidFill>
                  <a:srgbClr val="62A9AA"/>
                </a:solidFill>
              </a:rPr>
              <a:t>For further help and support in school contact: </a:t>
            </a:r>
          </a:p>
          <a:p>
            <a:pPr marL="571500" indent="-571500">
              <a:buClr>
                <a:srgbClr val="62A9AA"/>
              </a:buClr>
              <a:buFont typeface="Wingdings" panose="05000000000000000000" pitchFamily="2" charset="2"/>
              <a:buChar char="§"/>
            </a:pPr>
            <a:r>
              <a:rPr lang="en-GB" sz="2000" dirty="0"/>
              <a:t>your form teacher/ PSHE teacher</a:t>
            </a:r>
          </a:p>
          <a:p>
            <a:pPr marL="571500" indent="-571500">
              <a:buClr>
                <a:srgbClr val="62A9AA"/>
              </a:buClr>
              <a:buFont typeface="Wingdings" panose="05000000000000000000" pitchFamily="2" charset="2"/>
              <a:buChar char="§"/>
            </a:pPr>
            <a:r>
              <a:rPr lang="en-GB" sz="2000" dirty="0"/>
              <a:t>your Head of  Year</a:t>
            </a:r>
          </a:p>
          <a:p>
            <a:pPr marL="571500" indent="-571500">
              <a:buClr>
                <a:srgbClr val="62A9AA"/>
              </a:buClr>
              <a:buFont typeface="Wingdings" panose="05000000000000000000" pitchFamily="2" charset="2"/>
              <a:buChar char="§"/>
            </a:pPr>
            <a:r>
              <a:rPr lang="en-GB" sz="2000" dirty="0"/>
              <a:t>the pastoral support team</a:t>
            </a:r>
          </a:p>
          <a:p>
            <a:pPr marL="457200" indent="-457200">
              <a:buFont typeface="Wingdings" panose="05000000000000000000" pitchFamily="2" charset="2"/>
              <a:buChar char="§"/>
            </a:pPr>
            <a:endParaRPr lang="en-GB" sz="2800" dirty="0">
              <a:solidFill>
                <a:srgbClr val="62A9AA"/>
              </a:solidFill>
            </a:endParaRPr>
          </a:p>
          <a:p>
            <a:br>
              <a:rPr lang="en-GB" sz="2000" b="1" i="0" dirty="0">
                <a:solidFill>
                  <a:srgbClr val="62A9AA"/>
                </a:solidFill>
                <a:effectLst/>
              </a:rPr>
            </a:br>
            <a:r>
              <a:rPr lang="en-GB" sz="2400" dirty="0">
                <a:solidFill>
                  <a:srgbClr val="62A9AA"/>
                </a:solidFill>
              </a:rPr>
              <a:t> </a:t>
            </a:r>
            <a:r>
              <a:rPr lang="en-GB" sz="24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latin typeface="Segoe Print" panose="02000600000000000000" pitchFamily="2" charset="0"/>
              </a:rPr>
              <a:t>Further help and support out of school</a:t>
            </a:r>
            <a:endParaRPr lang="en-GB" sz="3200" dirty="0">
              <a:latin typeface="Segoe Print" panose="02000600000000000000" pitchFamily="2" charset="0"/>
            </a:endParaRPr>
          </a:p>
        </p:txBody>
      </p:sp>
      <p:grpSp>
        <p:nvGrpSpPr>
          <p:cNvPr id="11" name="Group 10">
            <a:extLst>
              <a:ext uri="{FF2B5EF4-FFF2-40B4-BE49-F238E27FC236}">
                <a16:creationId xmlns:a16="http://schemas.microsoft.com/office/drawing/2014/main" id="{0A4BE0C4-4BD5-4DD1-9FBC-C2623F4FE5B2}"/>
              </a:ext>
            </a:extLst>
          </p:cNvPr>
          <p:cNvGrpSpPr/>
          <p:nvPr/>
        </p:nvGrpSpPr>
        <p:grpSpPr>
          <a:xfrm>
            <a:off x="342900" y="1954094"/>
            <a:ext cx="4640792" cy="2040038"/>
            <a:chOff x="505557" y="2171048"/>
            <a:chExt cx="4415668" cy="2040038"/>
          </a:xfrm>
        </p:grpSpPr>
        <p:pic>
          <p:nvPicPr>
            <p:cNvPr id="7" name="Content Placeholder 1">
              <a:extLst>
                <a:ext uri="{FF2B5EF4-FFF2-40B4-BE49-F238E27FC236}">
                  <a16:creationId xmlns:a16="http://schemas.microsoft.com/office/drawing/2014/main" id="{E16AD48A-BA56-480A-9685-778E55947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987" y="2171048"/>
              <a:ext cx="2326304" cy="1274814"/>
            </a:xfrm>
            <a:prstGeom prst="rect">
              <a:avLst/>
            </a:prstGeom>
            <a:ln w="38100">
              <a:solidFill>
                <a:srgbClr val="969FA7"/>
              </a:solidFill>
            </a:ln>
          </p:spPr>
        </p:pic>
        <p:sp>
          <p:nvSpPr>
            <p:cNvPr id="9" name="TextBox 8">
              <a:extLst>
                <a:ext uri="{FF2B5EF4-FFF2-40B4-BE49-F238E27FC236}">
                  <a16:creationId xmlns:a16="http://schemas.microsoft.com/office/drawing/2014/main" id="{74F72EA3-C3B7-4C2D-BF34-67CD446D4CEC}"/>
                </a:ext>
              </a:extLst>
            </p:cNvPr>
            <p:cNvSpPr txBox="1"/>
            <p:nvPr/>
          </p:nvSpPr>
          <p:spPr>
            <a:xfrm>
              <a:off x="505557" y="3564755"/>
              <a:ext cx="4415668" cy="646331"/>
            </a:xfrm>
            <a:prstGeom prst="rect">
              <a:avLst/>
            </a:prstGeom>
            <a:noFill/>
            <a:ln w="38100">
              <a:solidFill>
                <a:srgbClr val="9B9B9B"/>
              </a:solidFill>
            </a:ln>
          </p:spPr>
          <p:txBody>
            <a:bodyPr wrap="square" rtlCol="0">
              <a:spAutoFit/>
            </a:bodyPr>
            <a:lstStyle/>
            <a:p>
              <a:r>
                <a:rPr lang="en-GB" dirty="0"/>
                <a:t>The National Youth Advocacy Service (NYAS)</a:t>
              </a:r>
              <a:r>
                <a:rPr lang="en-GB" sz="1800" b="1" dirty="0">
                  <a:solidFill>
                    <a:srgbClr val="62A9AA"/>
                  </a:solidFill>
                  <a:hlinkClick r:id="rId4">
                    <a:extLst>
                      <a:ext uri="{A12FA001-AC4F-418D-AE19-62706E023703}">
                        <ahyp:hlinkClr xmlns:ahyp="http://schemas.microsoft.com/office/drawing/2018/hyperlinkcolor" val="tx"/>
                      </a:ext>
                    </a:extLst>
                  </a:hlinkClick>
                </a:rPr>
                <a:t> https://NYAS.net</a:t>
              </a:r>
              <a:r>
                <a:rPr lang="en-GB" sz="1800" b="1" dirty="0">
                  <a:solidFill>
                    <a:srgbClr val="62A9AA"/>
                  </a:solidFill>
                </a:rPr>
                <a:t> (</a:t>
              </a:r>
              <a:r>
                <a:rPr lang="en-GB" sz="1800" b="1" dirty="0" err="1">
                  <a:solidFill>
                    <a:srgbClr val="62A9AA"/>
                  </a:solidFill>
                </a:rPr>
                <a:t>tel</a:t>
              </a:r>
              <a:r>
                <a:rPr lang="en-GB" sz="1800" b="1" dirty="0">
                  <a:solidFill>
                    <a:srgbClr val="62A9AA"/>
                  </a:solidFill>
                </a:rPr>
                <a:t>: </a:t>
              </a:r>
              <a:r>
                <a:rPr lang="en-GB" sz="1800" b="1" i="0" u="none" strike="noStrike" dirty="0">
                  <a:solidFill>
                    <a:srgbClr val="62A9AA"/>
                  </a:solidFill>
                  <a:effectLst/>
                  <a:hlinkClick r:id="rId5">
                    <a:extLst>
                      <a:ext uri="{A12FA001-AC4F-418D-AE19-62706E023703}">
                        <ahyp:hlinkClr xmlns:ahyp="http://schemas.microsoft.com/office/drawing/2018/hyperlinkcolor" val="tx"/>
                      </a:ext>
                    </a:extLst>
                  </a:hlinkClick>
                </a:rPr>
                <a:t>0808 8081001</a:t>
              </a:r>
              <a:r>
                <a:rPr lang="en-GB" sz="1800" b="1" dirty="0">
                  <a:solidFill>
                    <a:srgbClr val="62A9AA"/>
                  </a:solidFill>
                </a:rPr>
                <a:t>)</a:t>
              </a:r>
              <a:r>
                <a:rPr lang="en-GB" dirty="0"/>
                <a:t> </a:t>
              </a:r>
            </a:p>
          </p:txBody>
        </p:sp>
      </p:grpSp>
      <p:grpSp>
        <p:nvGrpSpPr>
          <p:cNvPr id="5" name="Group 4">
            <a:extLst>
              <a:ext uri="{FF2B5EF4-FFF2-40B4-BE49-F238E27FC236}">
                <a16:creationId xmlns:a16="http://schemas.microsoft.com/office/drawing/2014/main" id="{F482FE8E-4831-467E-A7FF-811632EABA36}"/>
              </a:ext>
            </a:extLst>
          </p:cNvPr>
          <p:cNvGrpSpPr/>
          <p:nvPr/>
        </p:nvGrpSpPr>
        <p:grpSpPr>
          <a:xfrm>
            <a:off x="281940" y="4113025"/>
            <a:ext cx="5127818" cy="2654383"/>
            <a:chOff x="568024" y="4239207"/>
            <a:chExt cx="4884086" cy="2654383"/>
          </a:xfrm>
        </p:grpSpPr>
        <p:pic>
          <p:nvPicPr>
            <p:cNvPr id="10" name="Content Placeholder 1">
              <a:extLst>
                <a:ext uri="{FF2B5EF4-FFF2-40B4-BE49-F238E27FC236}">
                  <a16:creationId xmlns:a16="http://schemas.microsoft.com/office/drawing/2014/main" id="{5B0D9EE7-74D9-45FF-B3B5-A0D945DF508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1623" y="4239207"/>
              <a:ext cx="2224248" cy="1641495"/>
            </a:xfrm>
            <a:prstGeom prst="rect">
              <a:avLst/>
            </a:prstGeom>
            <a:ln w="38100">
              <a:solidFill>
                <a:srgbClr val="969FA7"/>
              </a:solidFill>
            </a:ln>
          </p:spPr>
        </p:pic>
        <p:sp>
          <p:nvSpPr>
            <p:cNvPr id="12" name="TextBox 11">
              <a:extLst>
                <a:ext uri="{FF2B5EF4-FFF2-40B4-BE49-F238E27FC236}">
                  <a16:creationId xmlns:a16="http://schemas.microsoft.com/office/drawing/2014/main" id="{D54DB934-3546-447A-A85A-A8390C399A9D}"/>
                </a:ext>
              </a:extLst>
            </p:cNvPr>
            <p:cNvSpPr txBox="1"/>
            <p:nvPr/>
          </p:nvSpPr>
          <p:spPr>
            <a:xfrm>
              <a:off x="568024" y="5970260"/>
              <a:ext cx="4884086" cy="923330"/>
            </a:xfrm>
            <a:prstGeom prst="rect">
              <a:avLst/>
            </a:prstGeom>
            <a:noFill/>
            <a:ln w="38100">
              <a:solidFill>
                <a:srgbClr val="9B9B9B"/>
              </a:solidFill>
            </a:ln>
          </p:spPr>
          <p:txBody>
            <a:bodyPr wrap="square" rtlCol="0">
              <a:spAutoFit/>
            </a:bodyPr>
            <a:lstStyle/>
            <a:p>
              <a:pPr algn="ctr"/>
              <a:r>
                <a:rPr lang="en-GB" dirty="0"/>
                <a:t>The Child and Family Court Advisory and Support Service (Cafcass)</a:t>
              </a:r>
              <a:r>
                <a:rPr lang="en-GB" sz="1800" b="1" dirty="0">
                  <a:solidFill>
                    <a:srgbClr val="62A9AA"/>
                  </a:solidFill>
                  <a:hlinkClick r:id="rId7">
                    <a:extLst>
                      <a:ext uri="{A12FA001-AC4F-418D-AE19-62706E023703}">
                        <ahyp:hlinkClr xmlns:ahyp="http://schemas.microsoft.com/office/drawing/2018/hyperlinkcolor" val="tx"/>
                      </a:ext>
                    </a:extLst>
                  </a:hlinkClick>
                </a:rPr>
                <a:t> https://www.cafcass.gov.uk</a:t>
              </a:r>
              <a:r>
                <a:rPr lang="en-GB" sz="1800" b="1" dirty="0">
                  <a:solidFill>
                    <a:srgbClr val="62A9AA"/>
                  </a:solidFill>
                </a:rPr>
                <a:t> (</a:t>
              </a:r>
              <a:r>
                <a:rPr lang="en-GB" sz="1800" b="1" dirty="0" err="1">
                  <a:solidFill>
                    <a:srgbClr val="62A9AA"/>
                  </a:solidFill>
                </a:rPr>
                <a:t>tel</a:t>
              </a:r>
              <a:r>
                <a:rPr lang="en-GB" sz="1800" b="1" dirty="0">
                  <a:solidFill>
                    <a:srgbClr val="62A9AA"/>
                  </a:solidFill>
                </a:rPr>
                <a:t>: </a:t>
              </a:r>
              <a:r>
                <a:rPr lang="en-GB" sz="1800" b="1" i="0" u="sng" dirty="0">
                  <a:solidFill>
                    <a:srgbClr val="62A9AA"/>
                  </a:solidFill>
                  <a:effectLst/>
                </a:rPr>
                <a:t>0300 456 4000</a:t>
              </a:r>
              <a:r>
                <a:rPr lang="en-GB" sz="1800" b="1" i="0" dirty="0">
                  <a:solidFill>
                    <a:srgbClr val="62A9AA"/>
                  </a:solidFill>
                  <a:effectLst/>
                </a:rPr>
                <a:t>)</a:t>
              </a:r>
              <a:endParaRPr lang="en-GB" dirty="0"/>
            </a:p>
          </p:txBody>
        </p:sp>
      </p:grpSp>
      <p:grpSp>
        <p:nvGrpSpPr>
          <p:cNvPr id="8" name="Group 7">
            <a:extLst>
              <a:ext uri="{FF2B5EF4-FFF2-40B4-BE49-F238E27FC236}">
                <a16:creationId xmlns:a16="http://schemas.microsoft.com/office/drawing/2014/main" id="{DCCE0888-1BD1-44BC-83D5-031858D353B9}"/>
              </a:ext>
            </a:extLst>
          </p:cNvPr>
          <p:cNvGrpSpPr/>
          <p:nvPr/>
        </p:nvGrpSpPr>
        <p:grpSpPr>
          <a:xfrm>
            <a:off x="6096000" y="3735626"/>
            <a:ext cx="5710702" cy="1421722"/>
            <a:chOff x="6028260" y="3803230"/>
            <a:chExt cx="5710702" cy="1421722"/>
          </a:xfrm>
        </p:grpSpPr>
        <p:pic>
          <p:nvPicPr>
            <p:cNvPr id="6" name="Content Placeholder 1">
              <a:extLst>
                <a:ext uri="{FF2B5EF4-FFF2-40B4-BE49-F238E27FC236}">
                  <a16:creationId xmlns:a16="http://schemas.microsoft.com/office/drawing/2014/main" id="{8C89FC24-56A5-4A4F-81E6-0B73E23A652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28260" y="3803230"/>
              <a:ext cx="2136692" cy="1421722"/>
            </a:xfrm>
            <a:prstGeom prst="rect">
              <a:avLst/>
            </a:prstGeom>
            <a:ln w="38100">
              <a:solidFill>
                <a:srgbClr val="969FA7"/>
              </a:solidFill>
            </a:ln>
          </p:spPr>
        </p:pic>
        <p:sp>
          <p:nvSpPr>
            <p:cNvPr id="15" name="TextBox 14">
              <a:extLst>
                <a:ext uri="{FF2B5EF4-FFF2-40B4-BE49-F238E27FC236}">
                  <a16:creationId xmlns:a16="http://schemas.microsoft.com/office/drawing/2014/main" id="{E7D44313-0E88-412E-8987-10823D9568CF}"/>
                </a:ext>
              </a:extLst>
            </p:cNvPr>
            <p:cNvSpPr txBox="1"/>
            <p:nvPr/>
          </p:nvSpPr>
          <p:spPr>
            <a:xfrm>
              <a:off x="8607142" y="4052426"/>
              <a:ext cx="3131820" cy="923330"/>
            </a:xfrm>
            <a:prstGeom prst="rect">
              <a:avLst/>
            </a:prstGeom>
            <a:noFill/>
            <a:ln w="38100">
              <a:solidFill>
                <a:srgbClr val="9B9B9B"/>
              </a:solidFill>
            </a:ln>
          </p:spPr>
          <p:txBody>
            <a:bodyPr wrap="square" rtlCol="0">
              <a:spAutoFit/>
            </a:bodyPr>
            <a:lstStyle/>
            <a:p>
              <a:pPr algn="ctr"/>
              <a:r>
                <a:rPr lang="en-GB" dirty="0"/>
                <a:t>Relate </a:t>
              </a:r>
              <a:r>
                <a:rPr lang="en-GB" sz="1800" b="1" dirty="0">
                  <a:solidFill>
                    <a:srgbClr val="62A9AA"/>
                  </a:solidFill>
                  <a:hlinkClick r:id="rId9">
                    <a:extLst>
                      <a:ext uri="{A12FA001-AC4F-418D-AE19-62706E023703}">
                        <ahyp:hlinkClr xmlns:ahyp="http://schemas.microsoft.com/office/drawing/2018/hyperlinkcolor" val="tx"/>
                      </a:ext>
                    </a:extLst>
                  </a:hlinkClick>
                </a:rPr>
                <a:t>https://www.relate.org.uk</a:t>
              </a:r>
              <a:endParaRPr lang="en-GB" sz="1800" b="1" dirty="0">
                <a:solidFill>
                  <a:srgbClr val="62A9AA"/>
                </a:solidFill>
              </a:endParaRPr>
            </a:p>
            <a:p>
              <a:pPr algn="ctr"/>
              <a:r>
                <a:rPr lang="en-GB" b="1" dirty="0">
                  <a:solidFill>
                    <a:srgbClr val="62A9AA"/>
                  </a:solidFill>
                </a:rPr>
                <a:t>(</a:t>
              </a:r>
              <a:r>
                <a:rPr lang="en-GB" b="1" dirty="0" err="1">
                  <a:solidFill>
                    <a:srgbClr val="62A9AA"/>
                  </a:solidFill>
                </a:rPr>
                <a:t>tel</a:t>
              </a:r>
              <a:r>
                <a:rPr lang="en-GB" b="1" dirty="0">
                  <a:solidFill>
                    <a:srgbClr val="62A9AA"/>
                  </a:solidFill>
                </a:rPr>
                <a:t>: </a:t>
              </a:r>
              <a:r>
                <a:rPr lang="en-GB" b="1" i="0" dirty="0">
                  <a:solidFill>
                    <a:srgbClr val="62A9AA"/>
                  </a:solidFill>
                  <a:effectLst/>
                  <a:latin typeface="Source Sans Pro" panose="020B0503030403020204" pitchFamily="34" charset="0"/>
                </a:rPr>
                <a:t>300 0030396)</a:t>
              </a:r>
              <a:endParaRPr lang="en-GB" dirty="0">
                <a:solidFill>
                  <a:srgbClr val="62A9AA"/>
                </a:solidFill>
              </a:endParaRPr>
            </a:p>
          </p:txBody>
        </p:sp>
      </p:grpSp>
      <p:sp>
        <p:nvSpPr>
          <p:cNvPr id="17" name="TextBox 16">
            <a:extLst>
              <a:ext uri="{FF2B5EF4-FFF2-40B4-BE49-F238E27FC236}">
                <a16:creationId xmlns:a16="http://schemas.microsoft.com/office/drawing/2014/main" id="{B4938B49-86A2-45FB-873A-529C6E76A5EA}"/>
              </a:ext>
            </a:extLst>
          </p:cNvPr>
          <p:cNvSpPr txBox="1"/>
          <p:nvPr/>
        </p:nvSpPr>
        <p:spPr>
          <a:xfrm>
            <a:off x="8674881" y="5595403"/>
            <a:ext cx="3131820" cy="923330"/>
          </a:xfrm>
          <a:prstGeom prst="rect">
            <a:avLst/>
          </a:prstGeom>
          <a:noFill/>
          <a:ln w="38100">
            <a:solidFill>
              <a:srgbClr val="9B9B9B"/>
            </a:solidFill>
          </a:ln>
        </p:spPr>
        <p:txBody>
          <a:bodyPr wrap="square" rtlCol="0">
            <a:spAutoFit/>
          </a:bodyPr>
          <a:lstStyle/>
          <a:p>
            <a:pPr algn="ctr"/>
            <a:r>
              <a:rPr lang="en-GB" dirty="0"/>
              <a:t>Childline</a:t>
            </a:r>
          </a:p>
          <a:p>
            <a:pPr algn="ctr"/>
            <a:r>
              <a:rPr lang="en-GB" b="1" dirty="0">
                <a:solidFill>
                  <a:srgbClr val="62A9AA"/>
                </a:solidFill>
                <a:hlinkClick r:id="rId10">
                  <a:extLst>
                    <a:ext uri="{A12FA001-AC4F-418D-AE19-62706E023703}">
                      <ahyp:hlinkClr xmlns:ahyp="http://schemas.microsoft.com/office/drawing/2018/hyperlinkcolor" val="tx"/>
                    </a:ext>
                  </a:extLst>
                </a:hlinkClick>
              </a:rPr>
              <a:t>https://www.childline.org.uk </a:t>
            </a:r>
            <a:r>
              <a:rPr lang="en-GB" b="1" dirty="0">
                <a:solidFill>
                  <a:srgbClr val="62A9AA"/>
                </a:solidFill>
              </a:rPr>
              <a:t>(</a:t>
            </a:r>
            <a:r>
              <a:rPr lang="en-GB" b="1" dirty="0" err="1">
                <a:solidFill>
                  <a:srgbClr val="62A9AA"/>
                </a:solidFill>
              </a:rPr>
              <a:t>tel</a:t>
            </a:r>
            <a:r>
              <a:rPr lang="en-GB" b="1" dirty="0">
                <a:solidFill>
                  <a:srgbClr val="62A9AA"/>
                </a:solidFill>
              </a:rPr>
              <a:t>: </a:t>
            </a:r>
            <a:r>
              <a:rPr lang="en-GB" b="1" dirty="0">
                <a:solidFill>
                  <a:srgbClr val="62A9AA"/>
                </a:solidFill>
                <a:hlinkClick r:id="rId5">
                  <a:extLst>
                    <a:ext uri="{A12FA001-AC4F-418D-AE19-62706E023703}">
                      <ahyp:hlinkClr xmlns:ahyp="http://schemas.microsoft.com/office/drawing/2018/hyperlinkcolor" val="tx"/>
                    </a:ext>
                  </a:extLst>
                </a:hlinkClick>
              </a:rPr>
              <a:t>0800 1111</a:t>
            </a:r>
            <a:r>
              <a:rPr lang="en-GB" b="1" dirty="0">
                <a:solidFill>
                  <a:srgbClr val="62A9AA"/>
                </a:solidFill>
              </a:rPr>
              <a:t>)</a:t>
            </a:r>
            <a:endParaRPr lang="en-GB" dirty="0"/>
          </a:p>
        </p:txBody>
      </p:sp>
      <p:grpSp>
        <p:nvGrpSpPr>
          <p:cNvPr id="19" name="Group 18">
            <a:extLst>
              <a:ext uri="{FF2B5EF4-FFF2-40B4-BE49-F238E27FC236}">
                <a16:creationId xmlns:a16="http://schemas.microsoft.com/office/drawing/2014/main" id="{1750D403-83E2-45C3-8075-BF9420785044}"/>
              </a:ext>
            </a:extLst>
          </p:cNvPr>
          <p:cNvGrpSpPr/>
          <p:nvPr/>
        </p:nvGrpSpPr>
        <p:grpSpPr>
          <a:xfrm>
            <a:off x="6096001" y="1976238"/>
            <a:ext cx="4885111" cy="1754326"/>
            <a:chOff x="6501596" y="5195862"/>
            <a:chExt cx="3905094" cy="1367614"/>
          </a:xfrm>
        </p:grpSpPr>
        <p:pic>
          <p:nvPicPr>
            <p:cNvPr id="3" name="Picture 2">
              <a:extLst>
                <a:ext uri="{FF2B5EF4-FFF2-40B4-BE49-F238E27FC236}">
                  <a16:creationId xmlns:a16="http://schemas.microsoft.com/office/drawing/2014/main" id="{E8D071B2-C8FB-054F-9909-569EFF6583B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01596" y="5208759"/>
              <a:ext cx="1708043" cy="1012339"/>
            </a:xfrm>
            <a:prstGeom prst="rect">
              <a:avLst/>
            </a:prstGeom>
            <a:ln w="38100">
              <a:solidFill>
                <a:schemeClr val="bg1">
                  <a:lumMod val="65000"/>
                </a:schemeClr>
              </a:solidFill>
            </a:ln>
          </p:spPr>
        </p:pic>
        <p:sp>
          <p:nvSpPr>
            <p:cNvPr id="18" name="TextBox 17">
              <a:extLst>
                <a:ext uri="{FF2B5EF4-FFF2-40B4-BE49-F238E27FC236}">
                  <a16:creationId xmlns:a16="http://schemas.microsoft.com/office/drawing/2014/main" id="{5FA08B47-2E4D-45CB-90B4-048DD2AFFDC4}"/>
                </a:ext>
              </a:extLst>
            </p:cNvPr>
            <p:cNvSpPr txBox="1"/>
            <p:nvPr/>
          </p:nvSpPr>
          <p:spPr>
            <a:xfrm>
              <a:off x="8563119" y="5195862"/>
              <a:ext cx="1843571" cy="1367614"/>
            </a:xfrm>
            <a:prstGeom prst="rect">
              <a:avLst/>
            </a:prstGeom>
            <a:noFill/>
            <a:ln w="38100">
              <a:solidFill>
                <a:srgbClr val="9B9B9B"/>
              </a:solidFill>
            </a:ln>
          </p:spPr>
          <p:txBody>
            <a:bodyPr wrap="square" rtlCol="0">
              <a:spAutoFit/>
            </a:bodyPr>
            <a:lstStyle/>
            <a:p>
              <a:r>
                <a:rPr lang="en-GB" dirty="0"/>
                <a:t>The National Association of Child Contact Centres (NACCC) </a:t>
              </a:r>
              <a:r>
                <a:rPr lang="en-GB" sz="1800" b="1" dirty="0">
                  <a:solidFill>
                    <a:srgbClr val="62A9AA"/>
                  </a:solidFill>
                  <a:hlinkClick r:id="rId12">
                    <a:extLst>
                      <a:ext uri="{A12FA001-AC4F-418D-AE19-62706E023703}">
                        <ahyp:hlinkClr xmlns:ahyp="http://schemas.microsoft.com/office/drawing/2018/hyperlinkcolor" val="tx"/>
                      </a:ext>
                    </a:extLst>
                  </a:hlinkClick>
                </a:rPr>
                <a:t>https://naccc.org.uk</a:t>
              </a:r>
              <a:r>
                <a:rPr lang="en-GB" sz="1800" b="1" dirty="0">
                  <a:solidFill>
                    <a:srgbClr val="62A9AA"/>
                  </a:solidFill>
                </a:rPr>
                <a:t> (</a:t>
              </a:r>
              <a:r>
                <a:rPr lang="en-GB" sz="1800" b="1" dirty="0" err="1">
                  <a:solidFill>
                    <a:srgbClr val="62A9AA"/>
                  </a:solidFill>
                </a:rPr>
                <a:t>tel</a:t>
              </a:r>
              <a:r>
                <a:rPr lang="en-GB" sz="1800" b="1" dirty="0">
                  <a:solidFill>
                    <a:srgbClr val="62A9AA"/>
                  </a:solidFill>
                </a:rPr>
                <a:t>: </a:t>
              </a:r>
              <a:r>
                <a:rPr lang="en-GB" sz="1800" b="1" i="0" u="none" strike="noStrike" dirty="0">
                  <a:solidFill>
                    <a:srgbClr val="62A9AA"/>
                  </a:solidFill>
                  <a:effectLst/>
                  <a:hlinkClick r:id="rId5">
                    <a:extLst>
                      <a:ext uri="{A12FA001-AC4F-418D-AE19-62706E023703}">
                        <ahyp:hlinkClr xmlns:ahyp="http://schemas.microsoft.com/office/drawing/2018/hyperlinkcolor" val="tx"/>
                      </a:ext>
                    </a:extLst>
                  </a:hlinkClick>
                </a:rPr>
                <a:t>01159 484557</a:t>
              </a:r>
              <a:r>
                <a:rPr lang="en-GB" sz="1800" b="1" i="0" u="none" strike="noStrike" dirty="0">
                  <a:solidFill>
                    <a:srgbClr val="62A9AA"/>
                  </a:solidFill>
                  <a:effectLst/>
                </a:rPr>
                <a:t>)</a:t>
              </a:r>
              <a:endParaRPr lang="en-GB" dirty="0"/>
            </a:p>
          </p:txBody>
        </p:sp>
      </p:grpSp>
      <p:pic>
        <p:nvPicPr>
          <p:cNvPr id="2" name="Content Placeholder 1">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13">
            <a:extLst>
              <a:ext uri="{28A0092B-C50C-407E-A947-70E740481C1C}">
                <a14:useLocalDpi xmlns:a14="http://schemas.microsoft.com/office/drawing/2010/main" val="0"/>
              </a:ext>
            </a:extLst>
          </a:blip>
          <a:srcRect/>
          <a:stretch/>
        </p:blipFill>
        <p:spPr>
          <a:xfrm>
            <a:off x="6096000" y="5458794"/>
            <a:ext cx="2136692" cy="1196548"/>
          </a:xfrm>
          <a:prstGeom prst="rect">
            <a:avLst/>
          </a:prstGeom>
          <a:ln w="38100">
            <a:solidFill>
              <a:srgbClr val="969FA7"/>
            </a:solidFill>
          </a:ln>
        </p:spPr>
      </p:pic>
    </p:spTree>
    <p:extLst>
      <p:ext uri="{BB962C8B-B14F-4D97-AF65-F5344CB8AC3E}">
        <p14:creationId xmlns:p14="http://schemas.microsoft.com/office/powerpoint/2010/main" val="3497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3970318"/>
          </a:xfrm>
          <a:prstGeom prst="rect">
            <a:avLst/>
          </a:prstGeom>
          <a:noFill/>
          <a:ln w="38100">
            <a:solidFill>
              <a:srgbClr val="62A9AA"/>
            </a:solidFill>
          </a:ln>
        </p:spPr>
        <p:txBody>
          <a:bodyPr wrap="square" lIns="91440" tIns="45720" rIns="91440" bIns="45720" rtlCol="0" anchor="t">
            <a:spAutoFit/>
          </a:bodyPr>
          <a:lstStyle/>
          <a:p>
            <a:r>
              <a:rPr lang="en-GB" b="1" dirty="0">
                <a:solidFill>
                  <a:srgbClr val="62A9AA"/>
                </a:solidFill>
              </a:rPr>
              <a:t>Preparing to teach and using these slides:</a:t>
            </a:r>
          </a:p>
          <a:p>
            <a:pPr>
              <a:buClr>
                <a:srgbClr val="62A9AA"/>
              </a:buClr>
              <a:buFont typeface="Wingdings" panose="05000000000000000000" pitchFamily="2" charset="2"/>
              <a:buChar char="§"/>
            </a:pPr>
            <a:r>
              <a:rPr lang="en-GB" dirty="0"/>
              <a:t>The slides headed ‘teacher slides’ assist the teacher in setting up and running the lesson </a:t>
            </a:r>
          </a:p>
          <a:p>
            <a:pPr>
              <a:buClr>
                <a:srgbClr val="62A9AA"/>
              </a:buClr>
              <a:buFont typeface="Wingdings" panose="05000000000000000000" pitchFamily="2" charset="2"/>
              <a:buChar char="§"/>
            </a:pPr>
            <a:r>
              <a:rPr lang="en-GB" dirty="0"/>
              <a:t>Slide 5 onwards are for the pupil-facing lesson </a:t>
            </a:r>
          </a:p>
          <a:p>
            <a:pPr>
              <a:buClr>
                <a:srgbClr val="62A9AA"/>
              </a:buClr>
              <a:buFont typeface="Wingdings" panose="05000000000000000000" pitchFamily="2" charset="2"/>
              <a:buChar char="§"/>
            </a:pPr>
            <a:r>
              <a:rPr lang="en-GB" dirty="0"/>
              <a:t>Please read the Lesson Plan 1 Teacher Guide for ‘</a:t>
            </a:r>
            <a:r>
              <a:rPr lang="en-GB" i="1" dirty="0"/>
              <a:t>Rosie's Story</a:t>
            </a:r>
            <a:r>
              <a:rPr lang="en-GB" dirty="0"/>
              <a:t>’ before teaching </a:t>
            </a:r>
          </a:p>
          <a:p>
            <a:pPr>
              <a:buClr>
                <a:srgbClr val="62A9AA"/>
              </a:buClr>
              <a:buFont typeface="Wingdings" panose="05000000000000000000" pitchFamily="2" charset="2"/>
              <a:buChar char="§"/>
            </a:pPr>
            <a:r>
              <a:rPr lang="en-GB" dirty="0"/>
              <a:t>Have slides in presenter mode – notes are available under each slide to aid teaching</a:t>
            </a:r>
          </a:p>
          <a:p>
            <a:pPr>
              <a:buClr>
                <a:srgbClr val="62A9AA"/>
              </a:buClr>
              <a:buFont typeface="Wingdings" panose="05000000000000000000" pitchFamily="2" charset="2"/>
              <a:buChar char="§"/>
            </a:pPr>
            <a:r>
              <a:rPr lang="en-GB" dirty="0"/>
              <a:t>Support:       and extension: </a:t>
            </a:r>
          </a:p>
          <a:p>
            <a:r>
              <a:rPr lang="en-GB" dirty="0"/>
              <a:t>activities are suggested where appropriate (icons on bottom right corner of slides)</a:t>
            </a:r>
          </a:p>
          <a:p>
            <a:endParaRPr lang="en-GB" dirty="0"/>
          </a:p>
        </p:txBody>
      </p:sp>
      <p:sp>
        <p:nvSpPr>
          <p:cNvPr id="6" name="TextBox 5"/>
          <p:cNvSpPr txBox="1"/>
          <p:nvPr/>
        </p:nvSpPr>
        <p:spPr>
          <a:xfrm>
            <a:off x="6198781" y="2126512"/>
            <a:ext cx="4322572" cy="2031325"/>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Resources:</a:t>
            </a:r>
          </a:p>
          <a:p>
            <a:pPr>
              <a:buClr>
                <a:srgbClr val="62A9AA"/>
              </a:buClr>
              <a:buFont typeface="Wingdings" panose="05000000000000000000" pitchFamily="2" charset="2"/>
              <a:buChar char="§"/>
            </a:pPr>
            <a:r>
              <a:rPr lang="en-GB" dirty="0"/>
              <a:t> Post-it notes</a:t>
            </a:r>
          </a:p>
          <a:p>
            <a:pPr>
              <a:buClr>
                <a:srgbClr val="62A9AA"/>
              </a:buClr>
              <a:buFont typeface="Wingdings" panose="05000000000000000000" pitchFamily="2" charset="2"/>
              <a:buChar char="§"/>
            </a:pPr>
            <a:r>
              <a:rPr lang="en-GB" dirty="0"/>
              <a:t> An ‘ask-it-basket’/ question box for pupils to ask questions confidentially</a:t>
            </a:r>
          </a:p>
          <a:p>
            <a:pPr>
              <a:buClr>
                <a:srgbClr val="62A9AA"/>
              </a:buClr>
              <a:buFont typeface="Wingdings" panose="05000000000000000000" pitchFamily="2" charset="2"/>
              <a:buChar char="§"/>
            </a:pPr>
            <a:r>
              <a:rPr lang="en-GB" dirty="0"/>
              <a:t> Save for the above, no additional teaching resources are needed to teach this lesson </a:t>
            </a:r>
          </a:p>
          <a:p>
            <a:pPr>
              <a:buFont typeface="Wingdings" panose="05000000000000000000" pitchFamily="2" charset="2"/>
              <a:buChar char="§"/>
            </a:pPr>
            <a:endParaRPr lang="en-GB" dirty="0"/>
          </a:p>
        </p:txBody>
      </p:sp>
      <p:sp>
        <p:nvSpPr>
          <p:cNvPr id="8" name="TextBox 7"/>
          <p:cNvSpPr txBox="1"/>
          <p:nvPr/>
        </p:nvSpPr>
        <p:spPr>
          <a:xfrm>
            <a:off x="6201353" y="4593382"/>
            <a:ext cx="4320000" cy="1477328"/>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Timing:</a:t>
            </a:r>
          </a:p>
          <a:p>
            <a:pPr marL="174625" indent="-174625">
              <a:buFont typeface="Wingdings" panose="05000000000000000000" pitchFamily="2" charset="2"/>
              <a:buChar char="§"/>
            </a:pPr>
            <a:r>
              <a:rPr lang="en-GB" dirty="0"/>
              <a:t>The lesson is designed to be taught </a:t>
            </a:r>
          </a:p>
          <a:p>
            <a:r>
              <a:rPr lang="en-GB" dirty="0"/>
              <a:t>over 45 minutes</a:t>
            </a:r>
          </a:p>
          <a:p>
            <a:endParaRPr lang="en-GB" dirty="0"/>
          </a:p>
          <a:p>
            <a:endParaRPr lang="en-GB" dirty="0"/>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4886073"/>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a:extLst>
              <a:ext uri="{FF2B5EF4-FFF2-40B4-BE49-F238E27FC236}">
                <a16:creationId xmlns:a16="http://schemas.microsoft.com/office/drawing/2014/main" id="{CD181D46-BFC3-4E44-8577-CD9D2E401D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069963" y="4833546"/>
            <a:ext cx="360000" cy="360000"/>
          </a:xfrm>
          <a:prstGeom prst="rect">
            <a:avLst/>
          </a:prstGeom>
        </p:spPr>
      </p:pic>
      <p:pic>
        <p:nvPicPr>
          <p:cNvPr id="4" name="Picture 3">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3808826" y="4833546"/>
            <a:ext cx="360000" cy="360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two-part lesson plan for Key Stage 2 PSHE aims</a:t>
            </a:r>
            <a:r>
              <a:rPr lang="en-GB" dirty="0">
                <a:solidFill>
                  <a:srgbClr val="62A9AA"/>
                </a:solidFill>
              </a:rPr>
              <a:t>: </a:t>
            </a:r>
          </a:p>
          <a:p>
            <a:pPr marL="176213" indent="-176213">
              <a:buClr>
                <a:srgbClr val="62A9AA"/>
              </a:buClr>
              <a:buFont typeface="Wingdings" panose="05000000000000000000" pitchFamily="2" charset="2"/>
              <a:buChar char="§"/>
            </a:pPr>
            <a:r>
              <a:rPr lang="en-GB" dirty="0"/>
              <a:t>in lesson 1, to outline different family forms, what family members do to show they care and the range of emotions children may go through when parents separate </a:t>
            </a:r>
            <a:r>
              <a:rPr lang="en-GB" dirty="0">
                <a:solidFill>
                  <a:srgbClr val="62A9AA"/>
                </a:solidFill>
              </a:rPr>
              <a:t>(</a:t>
            </a:r>
            <a:r>
              <a:rPr lang="en-GB" sz="18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2020</a:t>
            </a:r>
            <a:r>
              <a:rPr lang="en-GB" sz="1800" b="1" dirty="0">
                <a:solidFill>
                  <a:srgbClr val="62A9AA"/>
                </a:solidFill>
                <a:effectLst/>
                <a:ea typeface="Calibri" panose="020F0502020204030204" pitchFamily="34" charset="0"/>
                <a:cs typeface="Times New Roman" panose="02020603050405020304" pitchFamily="18" charset="0"/>
              </a:rPr>
              <a:t> </a:t>
            </a:r>
            <a:r>
              <a:rPr lang="en-GB" b="1" dirty="0">
                <a:solidFill>
                  <a:srgbClr val="62A9AA"/>
                </a:solidFill>
              </a:rPr>
              <a:t>KS2: R5-R9, H20, L4</a:t>
            </a:r>
            <a:r>
              <a:rPr lang="en-GB" dirty="0">
                <a:solidFill>
                  <a:srgbClr val="62A9AA"/>
                </a:solidFill>
              </a:rPr>
              <a:t>)</a:t>
            </a:r>
          </a:p>
          <a:p>
            <a:pPr marL="176213" indent="-176213">
              <a:buClr>
                <a:srgbClr val="62A9AA"/>
              </a:buClr>
              <a:buFont typeface="Wingdings" panose="05000000000000000000" pitchFamily="2" charset="2"/>
              <a:buChar char="§"/>
            </a:pPr>
            <a:r>
              <a:rPr lang="en-GB" dirty="0"/>
              <a:t>in lesson 2, to outline the processes involved in divorce and separation, children’s rights to have their voices heard in the process and how this can be achieved. Pupils learn about the help and support available to young people at this time </a:t>
            </a:r>
            <a:r>
              <a:rPr lang="en-GB" sz="1800" b="0" i="0" dirty="0">
                <a:solidFill>
                  <a:srgbClr val="62A9AA"/>
                </a:solidFill>
                <a:effectLst/>
              </a:rPr>
              <a:t>(</a:t>
            </a:r>
            <a:r>
              <a:rPr lang="en-GB" b="1" dirty="0">
                <a:solidFill>
                  <a:srgbClr val="62A9AA"/>
                </a:solidFill>
                <a:ea typeface="Calibri" panose="020F0502020204030204" pitchFamily="34" charset="0"/>
                <a:cs typeface="Times New Roman" panose="02020603050405020304" pitchFamily="18" charset="0"/>
              </a:rPr>
              <a:t>R9, H23, L2</a:t>
            </a:r>
            <a:r>
              <a:rPr lang="en-GB" sz="1800" b="0" i="0" dirty="0">
                <a:solidFill>
                  <a:srgbClr val="62A9AA"/>
                </a:solidFill>
                <a:effectLst/>
              </a:rPr>
              <a:t>)</a:t>
            </a:r>
          </a:p>
          <a:p>
            <a:pPr marL="176213" indent="-176213">
              <a:buClr>
                <a:srgbClr val="62A9AA"/>
              </a:buClr>
              <a:buFont typeface="Wingdings" panose="05000000000000000000" pitchFamily="2" charset="2"/>
              <a:buChar char="§"/>
            </a:pPr>
            <a:endParaRPr lang="en-GB" dirty="0"/>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r>
              <a:rPr lang="en-GB" b="1" dirty="0">
                <a:solidFill>
                  <a:srgbClr val="62A9AA"/>
                </a:solidFill>
                <a:hlinkClick r:id="rId4"/>
              </a:rPr>
              <a:t>DfE Guidance on RE</a:t>
            </a:r>
            <a:r>
              <a:rPr lang="en-GB" b="1" dirty="0">
                <a:solidFill>
                  <a:srgbClr val="62A9AA"/>
                </a:solidFill>
              </a:rPr>
              <a:t> states that RE in primary school teaching should:</a:t>
            </a:r>
          </a:p>
          <a:p>
            <a:pPr marL="285750" indent="-285750">
              <a:buClr>
                <a:srgbClr val="62A9AA"/>
              </a:buClr>
              <a:buFont typeface="Wingdings" panose="05000000000000000000" pitchFamily="2" charset="2"/>
              <a:buChar char="§"/>
            </a:pPr>
            <a:r>
              <a:rPr lang="en-GB" dirty="0"/>
              <a:t>focus… on teaching the fundamental… characteristics of positive relationships, with particular reference to… family relationships </a:t>
            </a:r>
            <a:r>
              <a:rPr lang="en-GB" b="1" dirty="0">
                <a:solidFill>
                  <a:srgbClr val="62A9AA"/>
                </a:solidFill>
              </a:rPr>
              <a:t>(para 54)</a:t>
            </a:r>
          </a:p>
          <a:p>
            <a:pPr marL="285750" indent="-285750">
              <a:buClr>
                <a:srgbClr val="62A9AA"/>
              </a:buClr>
              <a:buFont typeface="Wingdings" panose="05000000000000000000" pitchFamily="2" charset="2"/>
              <a:buChar char="§"/>
            </a:pPr>
            <a:r>
              <a:rPr lang="en-GB" dirty="0"/>
              <a:t>be based on knowledge of pupils and their circumstances… [with] </a:t>
            </a:r>
            <a:r>
              <a:rPr lang="en-GB" b="1" u="sng" dirty="0">
                <a:solidFill>
                  <a:srgbClr val="62A9AA"/>
                </a:solidFill>
              </a:rPr>
              <a:t>no stigmatisation </a:t>
            </a:r>
            <a:r>
              <a:rPr lang="en-GB" dirty="0"/>
              <a:t>of children based on their home circumstances and recognising that families of many forms provide a nurturing environment for children </a:t>
            </a:r>
            <a:r>
              <a:rPr lang="en-GB" dirty="0">
                <a:solidFill>
                  <a:srgbClr val="62A9AA"/>
                </a:solidFill>
              </a:rPr>
              <a:t>(</a:t>
            </a:r>
            <a:r>
              <a:rPr lang="en-GB" b="1" dirty="0">
                <a:solidFill>
                  <a:srgbClr val="62A9AA"/>
                </a:solidFill>
              </a:rPr>
              <a:t>para 59</a:t>
            </a:r>
            <a:r>
              <a:rPr lang="en-GB" dirty="0">
                <a:solidFill>
                  <a:srgbClr val="62A9AA"/>
                </a:solidFill>
              </a:rPr>
              <a:t>) </a:t>
            </a:r>
          </a:p>
          <a:p>
            <a:pPr marL="285750" indent="-285750">
              <a:buClr>
                <a:srgbClr val="62A9AA"/>
              </a:buClr>
              <a:buFont typeface="Wingdings" panose="05000000000000000000" pitchFamily="2" charset="2"/>
              <a:buChar char="§"/>
            </a:pPr>
            <a:r>
              <a:rPr lang="en-GB" dirty="0"/>
              <a:t>creates an opportunity to enable pupils to be taught about positive emotional and mental wellbeing</a:t>
            </a:r>
            <a:r>
              <a:rPr lang="en-GB" dirty="0">
                <a:solidFill>
                  <a:srgbClr val="62A9AA"/>
                </a:solidFill>
              </a:rPr>
              <a:t> </a:t>
            </a:r>
            <a:r>
              <a:rPr lang="en-GB" b="1" dirty="0">
                <a:solidFill>
                  <a:srgbClr val="62A9AA"/>
                </a:solidFill>
              </a:rPr>
              <a:t>(para 61)</a:t>
            </a:r>
          </a:p>
        </p:txBody>
      </p:sp>
    </p:spTree>
    <p:extLst>
      <p:ext uri="{BB962C8B-B14F-4D97-AF65-F5344CB8AC3E}">
        <p14:creationId xmlns:p14="http://schemas.microsoft.com/office/powerpoint/2010/main" val="27528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4110840295"/>
              </p:ext>
            </p:extLst>
          </p:nvPr>
        </p:nvGraphicFramePr>
        <p:xfrm>
          <a:off x="451556" y="1840089"/>
          <a:ext cx="11288888" cy="4843978"/>
        </p:xfrm>
        <a:graphic>
          <a:graphicData uri="http://schemas.openxmlformats.org/drawingml/2006/table">
            <a:tbl>
              <a:tblPr firstRow="1" bandRow="1">
                <a:tableStyleId>{5C22544A-7EE6-4342-B048-85BDC9FD1C3A}</a:tableStyleId>
              </a:tblPr>
              <a:tblGrid>
                <a:gridCol w="2156177">
                  <a:extLst>
                    <a:ext uri="{9D8B030D-6E8A-4147-A177-3AD203B41FA5}">
                      <a16:colId xmlns:a16="http://schemas.microsoft.com/office/drawing/2014/main" val="1814823420"/>
                    </a:ext>
                  </a:extLst>
                </a:gridCol>
                <a:gridCol w="7823200">
                  <a:extLst>
                    <a:ext uri="{9D8B030D-6E8A-4147-A177-3AD203B41FA5}">
                      <a16:colId xmlns:a16="http://schemas.microsoft.com/office/drawing/2014/main" val="1085586564"/>
                    </a:ext>
                  </a:extLst>
                </a:gridCol>
                <a:gridCol w="1309511">
                  <a:extLst>
                    <a:ext uri="{9D8B030D-6E8A-4147-A177-3AD203B41FA5}">
                      <a16:colId xmlns:a16="http://schemas.microsoft.com/office/drawing/2014/main" val="3383875792"/>
                    </a:ext>
                  </a:extLst>
                </a:gridCol>
              </a:tblGrid>
              <a:tr h="658139">
                <a:tc>
                  <a:txBody>
                    <a:bodyPr/>
                    <a:lstStyle/>
                    <a:p>
                      <a:r>
                        <a:rPr lang="en-GB" dirty="0"/>
                        <a:t>Activity</a:t>
                      </a:r>
                    </a:p>
                  </a:txBody>
                  <a:tcPr/>
                </a:tc>
                <a:tc>
                  <a:txBody>
                    <a:bodyPr/>
                    <a:lstStyle/>
                    <a:p>
                      <a:r>
                        <a:rPr lang="en-GB" dirty="0"/>
                        <a:t>Description </a:t>
                      </a:r>
                    </a:p>
                  </a:txBody>
                  <a:tcPr/>
                </a:tc>
                <a:tc>
                  <a:txBody>
                    <a:bodyPr/>
                    <a:lstStyle/>
                    <a:p>
                      <a:r>
                        <a:rPr lang="en-GB" dirty="0"/>
                        <a:t>Suggested timing  </a:t>
                      </a:r>
                    </a:p>
                  </a:txBody>
                  <a:tcPr/>
                </a:tc>
                <a:extLst>
                  <a:ext uri="{0D108BD9-81ED-4DB2-BD59-A6C34878D82A}">
                    <a16:rowId xmlns:a16="http://schemas.microsoft.com/office/drawing/2014/main" val="318897726"/>
                  </a:ext>
                </a:extLst>
              </a:tr>
              <a:tr h="376079">
                <a:tc>
                  <a:txBody>
                    <a:bodyPr/>
                    <a:lstStyle/>
                    <a:p>
                      <a:r>
                        <a:rPr lang="en-GB" dirty="0"/>
                        <a:t>Introduction</a:t>
                      </a:r>
                    </a:p>
                  </a:txBody>
                  <a:tcPr/>
                </a:tc>
                <a:tc>
                  <a:txBody>
                    <a:bodyPr/>
                    <a:lstStyle/>
                    <a:p>
                      <a:r>
                        <a:rPr lang="en-GB" dirty="0"/>
                        <a:t>Ground rules, learning objectives and outcomes </a:t>
                      </a:r>
                    </a:p>
                  </a:txBody>
                  <a:tcPr/>
                </a:tc>
                <a:tc>
                  <a:txBody>
                    <a:bodyPr/>
                    <a:lstStyle/>
                    <a:p>
                      <a:r>
                        <a:rPr lang="en-GB" dirty="0"/>
                        <a:t>5 minutes</a:t>
                      </a:r>
                    </a:p>
                  </a:txBody>
                  <a:tcPr/>
                </a:tc>
                <a:extLst>
                  <a:ext uri="{0D108BD9-81ED-4DB2-BD59-A6C34878D82A}">
                    <a16:rowId xmlns:a16="http://schemas.microsoft.com/office/drawing/2014/main" val="65902199"/>
                  </a:ext>
                </a:extLst>
              </a:tr>
              <a:tr h="658139">
                <a:tc>
                  <a:txBody>
                    <a:bodyPr/>
                    <a:lstStyle/>
                    <a:p>
                      <a:r>
                        <a:rPr lang="en-GB"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dirty="0">
                          <a:solidFill>
                            <a:schemeClr val="tx1"/>
                          </a:solidFill>
                        </a:rPr>
                        <a:t>Pupils will suggest key words associated with ‘family’ and the different people who </a:t>
                      </a:r>
                      <a:r>
                        <a:rPr lang="en-GB" dirty="0"/>
                        <a:t>can be part of a family</a:t>
                      </a:r>
                    </a:p>
                  </a:txBody>
                  <a:tcPr/>
                </a:tc>
                <a:tc>
                  <a:txBody>
                    <a:bodyPr/>
                    <a:lstStyle/>
                    <a:p>
                      <a:r>
                        <a:rPr lang="en-GB" dirty="0"/>
                        <a:t>8 minutes</a:t>
                      </a:r>
                    </a:p>
                  </a:txBody>
                  <a:tcPr/>
                </a:tc>
                <a:extLst>
                  <a:ext uri="{0D108BD9-81ED-4DB2-BD59-A6C34878D82A}">
                    <a16:rowId xmlns:a16="http://schemas.microsoft.com/office/drawing/2014/main" val="3390599317"/>
                  </a:ext>
                </a:extLst>
              </a:tr>
              <a:tr h="658139">
                <a:tc>
                  <a:txBody>
                    <a:bodyPr/>
                    <a:lstStyle/>
                    <a:p>
                      <a:r>
                        <a:rPr lang="en-GB" dirty="0"/>
                        <a:t>What do families do for one another?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Pupils will discuss on their tables what family members, or people that are special to them, do to make them feel loved and cared for</a:t>
                      </a:r>
                    </a:p>
                  </a:txBody>
                  <a:tcPr/>
                </a:tc>
                <a:tc>
                  <a:txBody>
                    <a:bodyPr/>
                    <a:lstStyle/>
                    <a:p>
                      <a:r>
                        <a:rPr lang="en-GB" baseline="0" dirty="0"/>
                        <a:t>7 minutes</a:t>
                      </a:r>
                      <a:endParaRPr lang="en-GB" dirty="0"/>
                    </a:p>
                  </a:txBody>
                  <a:tcPr/>
                </a:tc>
                <a:extLst>
                  <a:ext uri="{0D108BD9-81ED-4DB2-BD59-A6C34878D82A}">
                    <a16:rowId xmlns:a16="http://schemas.microsoft.com/office/drawing/2014/main" val="2788934503"/>
                  </a:ext>
                </a:extLst>
              </a:tr>
              <a:tr h="425046">
                <a:tc>
                  <a:txBody>
                    <a:bodyPr/>
                    <a:lstStyle/>
                    <a:p>
                      <a:r>
                        <a:rPr lang="en-GB" sz="1800" kern="1200" dirty="0">
                          <a:solidFill>
                            <a:schemeClr val="dk1"/>
                          </a:solidFill>
                          <a:effectLst/>
                          <a:latin typeface="+mn-lt"/>
                          <a:ea typeface="+mn-ea"/>
                          <a:cs typeface="+mn-cs"/>
                        </a:rPr>
                        <a:t>Introducing Rosie</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Pupils will be introduced to Rosie; her home, school friend, teacher and hobby</a:t>
                      </a:r>
                      <a:endParaRPr lang="en-GB" dirty="0"/>
                    </a:p>
                  </a:txBody>
                  <a:tcPr/>
                </a:tc>
                <a:tc>
                  <a:txBody>
                    <a:bodyPr/>
                    <a:lstStyle/>
                    <a:p>
                      <a:r>
                        <a:rPr lang="en-GB" dirty="0"/>
                        <a:t>2 minutes</a:t>
                      </a:r>
                    </a:p>
                  </a:txBody>
                  <a:tcPr/>
                </a:tc>
                <a:extLst>
                  <a:ext uri="{0D108BD9-81ED-4DB2-BD59-A6C34878D82A}">
                    <a16:rowId xmlns:a16="http://schemas.microsoft.com/office/drawing/2014/main" val="896574756"/>
                  </a:ext>
                </a:extLst>
              </a:tr>
              <a:tr h="658139">
                <a:tc>
                  <a:txBody>
                    <a:bodyPr/>
                    <a:lstStyle/>
                    <a:p>
                      <a:r>
                        <a:rPr lang="en-GB" dirty="0"/>
                        <a:t>Who is in Rosie’s family?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 pairs, pupils will be asked to consider the people and groups that are important to Rosie and decide which are part of her family </a:t>
                      </a:r>
                    </a:p>
                  </a:txBody>
                  <a:tcPr/>
                </a:tc>
                <a:tc>
                  <a:txBody>
                    <a:bodyPr/>
                    <a:lstStyle/>
                    <a:p>
                      <a:r>
                        <a:rPr lang="en-GB" dirty="0"/>
                        <a:t>6 minutes</a:t>
                      </a:r>
                    </a:p>
                  </a:txBody>
                  <a:tcPr/>
                </a:tc>
                <a:extLst>
                  <a:ext uri="{0D108BD9-81ED-4DB2-BD59-A6C34878D82A}">
                    <a16:rowId xmlns:a16="http://schemas.microsoft.com/office/drawing/2014/main" val="3662406365"/>
                  </a:ext>
                </a:extLst>
              </a:tr>
              <a:tr h="658139">
                <a:tc>
                  <a:txBody>
                    <a:bodyPr/>
                    <a:lstStyle/>
                    <a:p>
                      <a:r>
                        <a:rPr lang="en-GB" sz="1800" i="0" dirty="0">
                          <a:solidFill>
                            <a:schemeClr val="tx1"/>
                          </a:solidFill>
                        </a:rPr>
                        <a:t>Rosie’s feelings</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Pupils will consider </a:t>
                      </a:r>
                      <a:r>
                        <a:rPr lang="en-GB" sz="1800" i="0" dirty="0">
                          <a:solidFill>
                            <a:schemeClr val="tx1"/>
                          </a:solidFill>
                        </a:rPr>
                        <a:t>how Rosie might have been feeling after her parents separate and how Rosie’s friend Billy could support Rosie</a:t>
                      </a:r>
                      <a:endParaRPr lang="en-GB" dirty="0"/>
                    </a:p>
                  </a:txBody>
                  <a:tcPr/>
                </a:tc>
                <a:tc>
                  <a:txBody>
                    <a:bodyPr/>
                    <a:lstStyle/>
                    <a:p>
                      <a:r>
                        <a:rPr lang="en-GB" dirty="0"/>
                        <a:t>10 minutes</a:t>
                      </a:r>
                    </a:p>
                  </a:txBody>
                  <a:tcPr/>
                </a:tc>
                <a:extLst>
                  <a:ext uri="{0D108BD9-81ED-4DB2-BD59-A6C34878D82A}">
                    <a16:rowId xmlns:a16="http://schemas.microsoft.com/office/drawing/2014/main" val="3131935317"/>
                  </a:ext>
                </a:extLst>
              </a:tr>
              <a:tr h="376079">
                <a:tc>
                  <a:txBody>
                    <a:bodyPr/>
                    <a:lstStyle/>
                    <a:p>
                      <a:r>
                        <a:rPr lang="en-GB" dirty="0"/>
                        <a:t>Endpoint assessment</a:t>
                      </a:r>
                    </a:p>
                  </a:txBody>
                  <a:tcPr/>
                </a:tc>
                <a:tc>
                  <a:txBody>
                    <a:bodyPr/>
                    <a:lstStyle/>
                    <a:p>
                      <a:r>
                        <a:rPr lang="en-GB" dirty="0"/>
                        <a:t>Pupils will revisit and revise the baseline answers</a:t>
                      </a:r>
                      <a:r>
                        <a:rPr lang="en-GB" baseline="0" dirty="0"/>
                        <a:t> as appropriate</a:t>
                      </a:r>
                      <a:endParaRPr lang="en-GB" dirty="0"/>
                    </a:p>
                  </a:txBody>
                  <a:tcPr/>
                </a:tc>
                <a:tc>
                  <a:txBody>
                    <a:bodyPr/>
                    <a:lstStyle/>
                    <a:p>
                      <a:r>
                        <a:rPr lang="en-GB" dirty="0"/>
                        <a:t>5 minutes</a:t>
                      </a:r>
                    </a:p>
                  </a:txBody>
                  <a:tcPr/>
                </a:tc>
                <a:extLst>
                  <a:ext uri="{0D108BD9-81ED-4DB2-BD59-A6C34878D82A}">
                    <a16:rowId xmlns:a16="http://schemas.microsoft.com/office/drawing/2014/main" val="2816443397"/>
                  </a:ext>
                </a:extLst>
              </a:tr>
              <a:tr h="376079">
                <a:tc>
                  <a:txBody>
                    <a:bodyPr/>
                    <a:lstStyle/>
                    <a:p>
                      <a:r>
                        <a:rPr lang="en-GB" dirty="0"/>
                        <a:t>Further support</a:t>
                      </a:r>
                    </a:p>
                  </a:txBody>
                  <a:tcPr/>
                </a:tc>
                <a:tc>
                  <a:txBody>
                    <a:bodyPr/>
                    <a:lstStyle/>
                    <a:p>
                      <a:r>
                        <a:rPr lang="en-GB" dirty="0"/>
                        <a:t>Pupils will consider the further support available in school and online</a:t>
                      </a:r>
                    </a:p>
                  </a:txBody>
                  <a:tcPr/>
                </a:tc>
                <a:tc>
                  <a:txBody>
                    <a:bodyPr/>
                    <a:lstStyle/>
                    <a:p>
                      <a:r>
                        <a:rPr lang="en-GB" dirty="0"/>
                        <a:t>2 minutes</a:t>
                      </a:r>
                    </a:p>
                  </a:txBody>
                  <a:tcPr/>
                </a:tc>
                <a:extLst>
                  <a:ext uri="{0D108BD9-81ED-4DB2-BD59-A6C34878D82A}">
                    <a16:rowId xmlns:a16="http://schemas.microsoft.com/office/drawing/2014/main" val="1551002174"/>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51556" y="1840090"/>
            <a:ext cx="11288888" cy="4843978"/>
          </a:xfrm>
          <a:ln w="38100">
            <a:solidFill>
              <a:srgbClr val="62A9AA"/>
            </a:solidFill>
          </a:ln>
        </p:spPr>
        <p:txBody>
          <a:bodyPr>
            <a:normAutofit/>
          </a:bodyPr>
          <a:lstStyle/>
          <a:p>
            <a:pPr marL="0" indent="0">
              <a:buNone/>
            </a:pPr>
            <a:r>
              <a:rPr lang="en-GB" dirty="0"/>
              <a:t>            </a:t>
            </a:r>
          </a:p>
        </p:txBody>
      </p:sp>
    </p:spTree>
    <p:extLst>
      <p:ext uri="{BB962C8B-B14F-4D97-AF65-F5344CB8AC3E}">
        <p14:creationId xmlns:p14="http://schemas.microsoft.com/office/powerpoint/2010/main" val="210573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latin typeface="Segoe Print" panose="02000600000000000000" pitchFamily="2" charset="0"/>
              </a:rPr>
              <a:t>GROUND RULES</a:t>
            </a:r>
          </a:p>
        </p:txBody>
      </p:sp>
      <p:sp>
        <p:nvSpPr>
          <p:cNvPr id="5" name="TextBox 4"/>
          <p:cNvSpPr txBox="1"/>
          <p:nvPr/>
        </p:nvSpPr>
        <p:spPr>
          <a:xfrm>
            <a:off x="500537" y="2148926"/>
            <a:ext cx="11189010" cy="3155992"/>
          </a:xfrm>
          <a:prstGeom prst="rect">
            <a:avLst/>
          </a:prstGeom>
          <a:noFill/>
          <a:ln w="38100">
            <a:solidFill>
              <a:srgbClr val="62A9AA"/>
            </a:solidFill>
          </a:ln>
        </p:spPr>
        <p:txBody>
          <a:bodyPr wrap="square" rtlCol="0">
            <a:spAutoFit/>
          </a:bodyPr>
          <a:lstStyle/>
          <a:p>
            <a:pPr>
              <a:lnSpc>
                <a:spcPct val="109000"/>
              </a:lnSpc>
            </a:pPr>
            <a:r>
              <a:rPr lang="en-GB" sz="2400" b="1" dirty="0">
                <a:solidFill>
                  <a:srgbClr val="62A9AA"/>
                </a:solidFill>
              </a:rPr>
              <a:t>We will:</a:t>
            </a:r>
          </a:p>
          <a:p>
            <a:pPr marL="457200" indent="-457200">
              <a:lnSpc>
                <a:spcPct val="109000"/>
              </a:lnSpc>
              <a:buClr>
                <a:srgbClr val="62A9AA"/>
              </a:buClr>
              <a:buFont typeface="Wingdings" panose="05000000000000000000" pitchFamily="2" charset="2"/>
              <a:buChar char="§"/>
            </a:pPr>
            <a:r>
              <a:rPr lang="en-GB" sz="2000" dirty="0"/>
              <a:t>not talk about anything personal about ourselves or others</a:t>
            </a:r>
          </a:p>
          <a:p>
            <a:pPr marL="457200" indent="-457200">
              <a:lnSpc>
                <a:spcPct val="108000"/>
              </a:lnSpc>
              <a:buClr>
                <a:srgbClr val="62A9AA"/>
              </a:buClr>
              <a:buFont typeface="Wingdings" panose="05000000000000000000" pitchFamily="2" charset="2"/>
              <a:buChar char="§"/>
            </a:pPr>
            <a:r>
              <a:rPr lang="en-GB" sz="2000" dirty="0"/>
              <a:t>not talk about anything personal that others say in the lesson to anyone else</a:t>
            </a:r>
          </a:p>
          <a:p>
            <a:pPr marL="457200" indent="-457200">
              <a:lnSpc>
                <a:spcPct val="108000"/>
              </a:lnSpc>
              <a:buClr>
                <a:srgbClr val="62A9AA"/>
              </a:buClr>
              <a:buFont typeface="Wingdings" panose="05000000000000000000" pitchFamily="2" charset="2"/>
              <a:buChar char="§"/>
            </a:pPr>
            <a:r>
              <a:rPr lang="en-GB" sz="2000" dirty="0">
                <a:effectLst/>
                <a:ea typeface="Times New Roman" panose="02020603050405020304" pitchFamily="18" charset="0"/>
              </a:rPr>
              <a:t>we will listen to other’s views and opinions respectfully, without judging them</a:t>
            </a:r>
          </a:p>
          <a:p>
            <a:pPr marL="457200" indent="-457200">
              <a:lnSpc>
                <a:spcPct val="108000"/>
              </a:lnSpc>
              <a:buClr>
                <a:srgbClr val="62A9AA"/>
              </a:buClr>
              <a:buFont typeface="Wingdings" panose="05000000000000000000" pitchFamily="2" charset="2"/>
              <a:buChar char="§"/>
            </a:pPr>
            <a:r>
              <a:rPr lang="en-GB" sz="2000" dirty="0"/>
              <a:t>not ask anyone to answer a question if they don’t want to, and we don’t have to answer either</a:t>
            </a:r>
          </a:p>
          <a:p>
            <a:pPr marL="457200" indent="-457200">
              <a:lnSpc>
                <a:spcPct val="109000"/>
              </a:lnSpc>
              <a:buClr>
                <a:srgbClr val="62A9AA"/>
              </a:buClr>
              <a:buFont typeface="Wingdings" panose="05000000000000000000" pitchFamily="2" charset="2"/>
              <a:buChar char="§"/>
            </a:pPr>
            <a:r>
              <a:rPr lang="en-GB" sz="2000" dirty="0"/>
              <a:t>talk about ‘someone I know…’ rather than using a person’s name</a:t>
            </a:r>
          </a:p>
          <a:p>
            <a:pPr marL="457200" indent="-457200">
              <a:lnSpc>
                <a:spcPct val="109000"/>
              </a:lnSpc>
              <a:buClr>
                <a:srgbClr val="62A9AA"/>
              </a:buClr>
              <a:buFont typeface="Wingdings" panose="05000000000000000000" pitchFamily="2" charset="2"/>
              <a:buChar char="§"/>
            </a:pPr>
            <a:r>
              <a:rPr lang="en-GB" sz="2000" dirty="0"/>
              <a:t>comment on what is said, not who has said it</a:t>
            </a:r>
          </a:p>
          <a:p>
            <a:pPr marL="457200" indent="-457200">
              <a:lnSpc>
                <a:spcPct val="109000"/>
              </a:lnSpc>
              <a:buClr>
                <a:srgbClr val="62A9AA"/>
              </a:buClr>
              <a:buFont typeface="Wingdings" panose="05000000000000000000" pitchFamily="2" charset="2"/>
              <a:buChar char="§"/>
            </a:pPr>
            <a:r>
              <a:rPr lang="en-GB" sz="2000" dirty="0"/>
              <a:t>not ask personal questions or try to embarrass someone </a:t>
            </a:r>
          </a:p>
          <a:p>
            <a:pPr marL="457200" indent="-457200">
              <a:lnSpc>
                <a:spcPct val="109000"/>
              </a:lnSpc>
              <a:buClr>
                <a:srgbClr val="62A9AA"/>
              </a:buClr>
              <a:buFont typeface="Wingdings" panose="05000000000000000000" pitchFamily="2" charset="2"/>
              <a:buChar char="§"/>
            </a:pPr>
            <a:r>
              <a:rPr lang="en-GB" sz="2000" dirty="0"/>
              <a:t>seek help in school/encourage friends to seek help if needed</a:t>
            </a:r>
            <a:endParaRPr lang="en-GB" sz="20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b="1" i="1" dirty="0">
                <a:effectLst/>
                <a:latin typeface="Segoe Print" panose="02000600000000000000" pitchFamily="2" charset="0"/>
                <a:ea typeface="Calibri" panose="020F0502020204030204" pitchFamily="34" charset="0"/>
                <a:cs typeface="Times New Roman" panose="02020603050405020304" pitchFamily="18" charset="0"/>
              </a:rPr>
              <a:t>Rosie’s story: What happens if families change? </a:t>
            </a:r>
            <a:r>
              <a:rPr lang="en-GB" b="1" dirty="0">
                <a:latin typeface="Segoe Print" panose="02000600000000000000" pitchFamily="2" charset="0"/>
              </a:rPr>
              <a:t>LESSON 1</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stretch>
            <a:fillRect/>
          </a:stretch>
        </p:blipFill>
        <p:spPr>
          <a:xfrm>
            <a:off x="1611899" y="2361056"/>
            <a:ext cx="1395826" cy="3649219"/>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u="sng" dirty="0">
                <a:solidFill>
                  <a:srgbClr val="62A9AA"/>
                </a:solidFill>
              </a:rPr>
              <a:t>Learning Objectives </a:t>
            </a:r>
            <a:r>
              <a:rPr lang="en-GB" sz="2400" b="1" dirty="0">
                <a:solidFill>
                  <a:srgbClr val="62A9AA"/>
                </a:solidFill>
              </a:rPr>
              <a:t>Pupils will learn: </a:t>
            </a:r>
            <a:endParaRPr lang="en-GB" sz="2400" i="1" dirty="0">
              <a:solidFill>
                <a:srgbClr val="62A9AA"/>
              </a:solidFill>
            </a:endParaRPr>
          </a:p>
          <a:p>
            <a:pPr>
              <a:buClr>
                <a:srgbClr val="62A9AA"/>
              </a:buClr>
            </a:pPr>
            <a:r>
              <a:rPr lang="en-GB" sz="2000" dirty="0">
                <a:effectLst/>
                <a:ea typeface="Times New Roman" panose="02020603050405020304" pitchFamily="18" charset="0"/>
                <a:cs typeface="Times New Roman" panose="02020603050405020304" pitchFamily="18" charset="0"/>
              </a:rPr>
              <a:t>about different types of families and how they </a:t>
            </a:r>
            <a:r>
              <a:rPr lang="en-GB" sz="2000">
                <a:effectLst/>
                <a:ea typeface="Times New Roman" panose="02020603050405020304" pitchFamily="18" charset="0"/>
                <a:cs typeface="Times New Roman" panose="02020603050405020304" pitchFamily="18" charset="0"/>
              </a:rPr>
              <a:t>can change</a:t>
            </a:r>
            <a:endParaRPr lang="en-GB" sz="2000" dirty="0">
              <a:effectLst/>
              <a:ea typeface="Times New Roman" panose="02020603050405020304" pitchFamily="18" charset="0"/>
              <a:cs typeface="Times New Roman" panose="02020603050405020304" pitchFamily="18" charset="0"/>
            </a:endParaRPr>
          </a:p>
          <a:p>
            <a:pPr>
              <a:buClr>
                <a:srgbClr val="62A9AA"/>
              </a:buClr>
            </a:pPr>
            <a:endParaRPr lang="en-GB" dirty="0"/>
          </a:p>
        </p:txBody>
      </p:sp>
    </p:spTree>
    <p:extLst>
      <p:ext uri="{BB962C8B-B14F-4D97-AF65-F5344CB8AC3E}">
        <p14:creationId xmlns:p14="http://schemas.microsoft.com/office/powerpoint/2010/main" val="392148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b="1" i="1" dirty="0">
                <a:effectLst/>
                <a:latin typeface="Segoe Print" panose="02000600000000000000" pitchFamily="2" charset="0"/>
                <a:ea typeface="Calibri" panose="020F0502020204030204" pitchFamily="34" charset="0"/>
                <a:cs typeface="Times New Roman" panose="02020603050405020304" pitchFamily="18" charset="0"/>
              </a:rPr>
              <a:t>Rosie’s story: What happens if families change? </a:t>
            </a:r>
            <a:r>
              <a:rPr lang="en-GB" b="1" dirty="0">
                <a:latin typeface="Segoe Print" panose="02000600000000000000" pitchFamily="2" charset="0"/>
              </a:rPr>
              <a:t>LESSON 1</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stretch>
            <a:fillRect/>
          </a:stretch>
        </p:blipFill>
        <p:spPr>
          <a:xfrm>
            <a:off x="1611899" y="2361056"/>
            <a:ext cx="1395826" cy="3649219"/>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u="sng" dirty="0">
                <a:solidFill>
                  <a:srgbClr val="62A9AA"/>
                </a:solidFill>
              </a:rPr>
              <a:t>Learning Outcomes:</a:t>
            </a:r>
            <a:r>
              <a:rPr lang="en-GB" sz="2400" b="1" dirty="0">
                <a:solidFill>
                  <a:srgbClr val="62A9AA"/>
                </a:solidFill>
              </a:rPr>
              <a:t> Pupils will be able to:</a:t>
            </a:r>
          </a:p>
          <a:p>
            <a:pPr>
              <a:buClr>
                <a:srgbClr val="62A9AA"/>
              </a:buClr>
            </a:pPr>
            <a:r>
              <a:rPr lang="en-GB" sz="2000" dirty="0"/>
              <a:t>describe the different ways in which people can be a family</a:t>
            </a:r>
          </a:p>
          <a:p>
            <a:pPr>
              <a:buClr>
                <a:srgbClr val="62A9AA"/>
              </a:buClr>
            </a:pPr>
            <a:r>
              <a:rPr lang="en-GB" sz="2000" dirty="0"/>
              <a:t>explain some of the ways that families show that they care for each other</a:t>
            </a:r>
          </a:p>
          <a:p>
            <a:pPr>
              <a:spcBef>
                <a:spcPts val="0"/>
              </a:spcBef>
              <a:buClr>
                <a:srgbClr val="62A9AA"/>
              </a:buClr>
              <a:buSzPct val="100000"/>
              <a:buFont typeface="Wingdings" panose="05000000000000000000" pitchFamily="2" charset="2"/>
              <a:buChar char="§"/>
            </a:pPr>
            <a:r>
              <a:rPr lang="en-GB" sz="2000" dirty="0"/>
              <a:t>describe the range of emotions that young people may feel when parents separate and what friends can do to support them at that time </a:t>
            </a:r>
          </a:p>
        </p:txBody>
      </p:sp>
    </p:spTree>
    <p:extLst>
      <p:ext uri="{BB962C8B-B14F-4D97-AF65-F5344CB8AC3E}">
        <p14:creationId xmlns:p14="http://schemas.microsoft.com/office/powerpoint/2010/main" val="356471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a:t>
            </a:r>
            <a:r>
              <a:rPr lang="en-GB" sz="3200" b="1" dirty="0">
                <a:latin typeface="Segoe Print" panose="02000600000000000000" pitchFamily="2" charset="0"/>
              </a:rPr>
              <a:t>BASELINE ACTIVITY –WHAT is A Family?</a:t>
            </a:r>
          </a:p>
        </p:txBody>
      </p:sp>
      <p:sp>
        <p:nvSpPr>
          <p:cNvPr id="7" name="Cloud Callout 3">
            <a:extLst>
              <a:ext uri="{FF2B5EF4-FFF2-40B4-BE49-F238E27FC236}">
                <a16:creationId xmlns:a16="http://schemas.microsoft.com/office/drawing/2014/main" id="{3F17924C-FE0B-46F2-9CC4-E6618583842F}"/>
              </a:ext>
            </a:extLst>
          </p:cNvPr>
          <p:cNvSpPr/>
          <p:nvPr/>
        </p:nvSpPr>
        <p:spPr>
          <a:xfrm>
            <a:off x="838949" y="2171525"/>
            <a:ext cx="5431222"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rgbClr val="62A9AA"/>
              </a:solidFill>
              <a:effectLst/>
              <a:ea typeface="Times New Roman" panose="02020603050405020304" pitchFamily="18" charset="0"/>
              <a:cs typeface="Arial" panose="020B0604020202020204" pitchFamily="34" charset="0"/>
            </a:endParaRPr>
          </a:p>
          <a:p>
            <a:pPr lvl="0" indent="174625"/>
            <a:r>
              <a:rPr lang="en-GB" sz="2200" i="1" dirty="0">
                <a:solidFill>
                  <a:srgbClr val="62A9AA"/>
                </a:solidFill>
                <a:effectLst/>
                <a:ea typeface="Times New Roman" panose="02020603050405020304" pitchFamily="18" charset="0"/>
                <a:cs typeface="Arial" panose="020B0604020202020204" pitchFamily="34" charset="0"/>
              </a:rPr>
              <a:t>What is a family?</a:t>
            </a:r>
            <a:endParaRPr lang="en-GB" sz="2200" i="1" dirty="0">
              <a:solidFill>
                <a:srgbClr val="62A9AA"/>
              </a:solidFill>
              <a:effectLst/>
              <a:ea typeface="Times New Roman" panose="02020603050405020304" pitchFamily="18" charset="0"/>
              <a:cs typeface="Times New Roman" panose="02020603050405020304" pitchFamily="18" charset="0"/>
            </a:endParaRPr>
          </a:p>
          <a:p>
            <a:pPr marL="174625" lvl="0" defTabSz="574675"/>
            <a:r>
              <a:rPr lang="en-GB" sz="2200" i="1" dirty="0">
                <a:solidFill>
                  <a:srgbClr val="62A9AA"/>
                </a:solidFill>
                <a:effectLst/>
                <a:ea typeface="Times New Roman" panose="02020603050405020304" pitchFamily="18" charset="0"/>
                <a:cs typeface="Arial" panose="020B0604020202020204" pitchFamily="34" charset="0"/>
              </a:rPr>
              <a:t>Who can be part of a family?</a:t>
            </a:r>
          </a:p>
          <a:p>
            <a:pPr marL="174625" lvl="0"/>
            <a:r>
              <a:rPr lang="en-GB" sz="2200" i="1" dirty="0">
                <a:solidFill>
                  <a:srgbClr val="62A9AA"/>
                </a:solidFill>
                <a:effectLst/>
                <a:ea typeface="Times New Roman" panose="02020603050405020304" pitchFamily="18" charset="0"/>
                <a:cs typeface="Arial" panose="020B0604020202020204" pitchFamily="34" charset="0"/>
              </a:rPr>
              <a:t>What </a:t>
            </a:r>
            <a:r>
              <a:rPr lang="en-GB" sz="2200" i="1" dirty="0">
                <a:solidFill>
                  <a:srgbClr val="62A9AA"/>
                </a:solidFill>
                <a:ea typeface="Times New Roman" panose="02020603050405020304" pitchFamily="18" charset="0"/>
                <a:cs typeface="Arial" panose="020B0604020202020204" pitchFamily="34" charset="0"/>
              </a:rPr>
              <a:t>words do you think of when you think about a family? </a:t>
            </a:r>
            <a:endParaRPr lang="en-GB" sz="2400" i="1" dirty="0">
              <a:solidFill>
                <a:srgbClr val="62A9AA"/>
              </a:solidFill>
            </a:endParaRPr>
          </a:p>
        </p:txBody>
      </p:sp>
      <p:pic>
        <p:nvPicPr>
          <p:cNvPr id="3" name="Picture 2">
            <a:extLst>
              <a:ext uri="{FF2B5EF4-FFF2-40B4-BE49-F238E27FC236}">
                <a16:creationId xmlns:a16="http://schemas.microsoft.com/office/drawing/2014/main" id="{B4FB431B-490D-480D-9396-4981BFB2AD5D}"/>
              </a:ext>
            </a:extLst>
          </p:cNvPr>
          <p:cNvPicPr>
            <a:picLocks noChangeAspect="1"/>
          </p:cNvPicPr>
          <p:nvPr/>
        </p:nvPicPr>
        <p:blipFill>
          <a:blip r:embed="rId3"/>
          <a:stretch>
            <a:fillRect/>
          </a:stretch>
        </p:blipFill>
        <p:spPr>
          <a:xfrm>
            <a:off x="7562410" y="2171525"/>
            <a:ext cx="3200677" cy="3200677"/>
          </a:xfrm>
          <a:prstGeom prst="rect">
            <a:avLst/>
          </a:prstGeom>
        </p:spPr>
      </p:pic>
    </p:spTree>
    <p:extLst>
      <p:ext uri="{BB962C8B-B14F-4D97-AF65-F5344CB8AC3E}">
        <p14:creationId xmlns:p14="http://schemas.microsoft.com/office/powerpoint/2010/main" val="343753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086557" cy="1445375"/>
          </a:xfrm>
        </p:spPr>
        <p:txBody>
          <a:bodyPr>
            <a:normAutofit/>
          </a:bodyPr>
          <a:lstStyle/>
          <a:p>
            <a:r>
              <a:rPr lang="en-GB" sz="3200" b="1" dirty="0"/>
              <a:t>	 </a:t>
            </a:r>
            <a:r>
              <a:rPr lang="en-GB" sz="3200" b="1" dirty="0">
                <a:latin typeface="Segoe Print" panose="02000600000000000000" pitchFamily="2" charset="0"/>
              </a:rPr>
              <a:t>WHAT do Families do for one another?</a:t>
            </a:r>
          </a:p>
        </p:txBody>
      </p:sp>
      <p:sp>
        <p:nvSpPr>
          <p:cNvPr id="7" name="Cloud Callout 3">
            <a:extLst>
              <a:ext uri="{FF2B5EF4-FFF2-40B4-BE49-F238E27FC236}">
                <a16:creationId xmlns:a16="http://schemas.microsoft.com/office/drawing/2014/main" id="{3F17924C-FE0B-46F2-9CC4-E6618583842F}"/>
              </a:ext>
            </a:extLst>
          </p:cNvPr>
          <p:cNvSpPr/>
          <p:nvPr/>
        </p:nvSpPr>
        <p:spPr>
          <a:xfrm>
            <a:off x="653142" y="2053575"/>
            <a:ext cx="3972537" cy="202543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4625"/>
            <a:r>
              <a:rPr lang="en-GB" sz="2200" i="1" dirty="0">
                <a:solidFill>
                  <a:srgbClr val="62A9AA"/>
                </a:solidFill>
                <a:effectLst/>
                <a:ea typeface="Times New Roman" panose="02020603050405020304" pitchFamily="18" charset="0"/>
                <a:cs typeface="Arial" panose="020B0604020202020204" pitchFamily="34" charset="0"/>
              </a:rPr>
              <a:t>What do families do for one another to show that they care? </a:t>
            </a:r>
            <a:endParaRPr lang="en-GB" sz="2400" i="1" dirty="0">
              <a:solidFill>
                <a:srgbClr val="62A9AA"/>
              </a:solidFill>
            </a:endParaRPr>
          </a:p>
        </p:txBody>
      </p:sp>
      <p:grpSp>
        <p:nvGrpSpPr>
          <p:cNvPr id="25" name="Group 24">
            <a:extLst>
              <a:ext uri="{FF2B5EF4-FFF2-40B4-BE49-F238E27FC236}">
                <a16:creationId xmlns:a16="http://schemas.microsoft.com/office/drawing/2014/main" id="{E043E898-50A4-48D7-9E8B-AAD0D9057436}"/>
              </a:ext>
            </a:extLst>
          </p:cNvPr>
          <p:cNvGrpSpPr/>
          <p:nvPr/>
        </p:nvGrpSpPr>
        <p:grpSpPr>
          <a:xfrm>
            <a:off x="5132613" y="1950829"/>
            <a:ext cx="3287487" cy="914400"/>
            <a:chOff x="5802085" y="2843805"/>
            <a:chExt cx="3287487" cy="914400"/>
          </a:xfrm>
        </p:grpSpPr>
        <p:pic>
          <p:nvPicPr>
            <p:cNvPr id="4" name="Graphic 3" descr="Shoe with solid fill">
              <a:extLst>
                <a:ext uri="{FF2B5EF4-FFF2-40B4-BE49-F238E27FC236}">
                  <a16:creationId xmlns:a16="http://schemas.microsoft.com/office/drawing/2014/main" id="{E5F4D2B5-605E-4674-B0CE-5D7DE32850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2085" y="2843805"/>
              <a:ext cx="914400" cy="914400"/>
            </a:xfrm>
            <a:prstGeom prst="rect">
              <a:avLst/>
            </a:prstGeom>
          </p:spPr>
        </p:pic>
        <p:sp>
          <p:nvSpPr>
            <p:cNvPr id="9" name="TextBox 8">
              <a:extLst>
                <a:ext uri="{FF2B5EF4-FFF2-40B4-BE49-F238E27FC236}">
                  <a16:creationId xmlns:a16="http://schemas.microsoft.com/office/drawing/2014/main" id="{760D62D3-AE2C-42F0-94F5-B23C06A19EC2}"/>
                </a:ext>
              </a:extLst>
            </p:cNvPr>
            <p:cNvSpPr txBox="1"/>
            <p:nvPr/>
          </p:nvSpPr>
          <p:spPr>
            <a:xfrm>
              <a:off x="6792686" y="2977839"/>
              <a:ext cx="2296886" cy="646331"/>
            </a:xfrm>
            <a:prstGeom prst="rect">
              <a:avLst/>
            </a:prstGeom>
            <a:solidFill>
              <a:srgbClr val="969FA7"/>
            </a:solidFill>
          </p:spPr>
          <p:txBody>
            <a:bodyPr wrap="square" rtlCol="0">
              <a:spAutoFit/>
            </a:bodyPr>
            <a:lstStyle/>
            <a:p>
              <a:r>
                <a:rPr lang="en-GB" b="1" dirty="0">
                  <a:solidFill>
                    <a:schemeClr val="bg1"/>
                  </a:solidFill>
                  <a:latin typeface="Segoe Print" panose="02000600000000000000" pitchFamily="2" charset="0"/>
                </a:rPr>
                <a:t>Help each other e.g. tie shoelaces</a:t>
              </a:r>
            </a:p>
          </p:txBody>
        </p:sp>
      </p:grpSp>
      <p:grpSp>
        <p:nvGrpSpPr>
          <p:cNvPr id="26" name="Group 25">
            <a:extLst>
              <a:ext uri="{FF2B5EF4-FFF2-40B4-BE49-F238E27FC236}">
                <a16:creationId xmlns:a16="http://schemas.microsoft.com/office/drawing/2014/main" id="{A4A98794-CED2-4006-BF0B-A6A99F76372C}"/>
              </a:ext>
            </a:extLst>
          </p:cNvPr>
          <p:cNvGrpSpPr/>
          <p:nvPr/>
        </p:nvGrpSpPr>
        <p:grpSpPr>
          <a:xfrm>
            <a:off x="8251371" y="2645648"/>
            <a:ext cx="3287487" cy="914400"/>
            <a:chOff x="5802085" y="3650120"/>
            <a:chExt cx="3287487" cy="914400"/>
          </a:xfrm>
        </p:grpSpPr>
        <p:sp>
          <p:nvSpPr>
            <p:cNvPr id="10" name="TextBox 9">
              <a:extLst>
                <a:ext uri="{FF2B5EF4-FFF2-40B4-BE49-F238E27FC236}">
                  <a16:creationId xmlns:a16="http://schemas.microsoft.com/office/drawing/2014/main" id="{08B9B12D-5611-4570-BAC0-763371EE5AE6}"/>
                </a:ext>
              </a:extLst>
            </p:cNvPr>
            <p:cNvSpPr txBox="1"/>
            <p:nvPr/>
          </p:nvSpPr>
          <p:spPr>
            <a:xfrm>
              <a:off x="6792686" y="3784155"/>
              <a:ext cx="2296886" cy="646331"/>
            </a:xfrm>
            <a:prstGeom prst="rect">
              <a:avLst/>
            </a:prstGeom>
            <a:solidFill>
              <a:srgbClr val="969FA7"/>
            </a:solidFill>
          </p:spPr>
          <p:txBody>
            <a:bodyPr wrap="square" rtlCol="0">
              <a:spAutoFit/>
            </a:bodyPr>
            <a:lstStyle/>
            <a:p>
              <a:r>
                <a:rPr lang="en-GB" b="1" dirty="0">
                  <a:solidFill>
                    <a:schemeClr val="bg1"/>
                  </a:solidFill>
                  <a:latin typeface="Segoe Print" panose="02000600000000000000" pitchFamily="2" charset="0"/>
                </a:rPr>
                <a:t>Make food for each other</a:t>
              </a:r>
            </a:p>
          </p:txBody>
        </p:sp>
        <p:pic>
          <p:nvPicPr>
            <p:cNvPr id="12" name="Graphic 11" descr="Table setting with solid fill">
              <a:extLst>
                <a:ext uri="{FF2B5EF4-FFF2-40B4-BE49-F238E27FC236}">
                  <a16:creationId xmlns:a16="http://schemas.microsoft.com/office/drawing/2014/main" id="{8113E03D-5561-4B36-9AA2-FE50E282B6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2085" y="3650120"/>
              <a:ext cx="914400" cy="914400"/>
            </a:xfrm>
            <a:prstGeom prst="rect">
              <a:avLst/>
            </a:prstGeom>
          </p:spPr>
        </p:pic>
      </p:grpSp>
      <p:grpSp>
        <p:nvGrpSpPr>
          <p:cNvPr id="27" name="Group 26">
            <a:extLst>
              <a:ext uri="{FF2B5EF4-FFF2-40B4-BE49-F238E27FC236}">
                <a16:creationId xmlns:a16="http://schemas.microsoft.com/office/drawing/2014/main" id="{7F059DEB-308B-4E43-B651-AF05DC48B1B1}"/>
              </a:ext>
            </a:extLst>
          </p:cNvPr>
          <p:cNvGrpSpPr/>
          <p:nvPr/>
        </p:nvGrpSpPr>
        <p:grpSpPr>
          <a:xfrm>
            <a:off x="5143497" y="3267307"/>
            <a:ext cx="3287487" cy="914400"/>
            <a:chOff x="5802085" y="4430486"/>
            <a:chExt cx="3287487" cy="914400"/>
          </a:xfrm>
        </p:grpSpPr>
        <p:sp>
          <p:nvSpPr>
            <p:cNvPr id="13" name="TextBox 12">
              <a:extLst>
                <a:ext uri="{FF2B5EF4-FFF2-40B4-BE49-F238E27FC236}">
                  <a16:creationId xmlns:a16="http://schemas.microsoft.com/office/drawing/2014/main" id="{CAE96EDF-776B-4082-BC37-2F98B2852D15}"/>
                </a:ext>
              </a:extLst>
            </p:cNvPr>
            <p:cNvSpPr txBox="1"/>
            <p:nvPr/>
          </p:nvSpPr>
          <p:spPr>
            <a:xfrm>
              <a:off x="6792686" y="4590471"/>
              <a:ext cx="2296886" cy="646331"/>
            </a:xfrm>
            <a:prstGeom prst="rect">
              <a:avLst/>
            </a:prstGeom>
            <a:solidFill>
              <a:srgbClr val="969FA7"/>
            </a:solidFill>
          </p:spPr>
          <p:txBody>
            <a:bodyPr wrap="square" rtlCol="0">
              <a:spAutoFit/>
            </a:bodyPr>
            <a:lstStyle/>
            <a:p>
              <a:r>
                <a:rPr lang="en-GB" b="1" dirty="0">
                  <a:solidFill>
                    <a:schemeClr val="bg1"/>
                  </a:solidFill>
                  <a:latin typeface="Segoe Print" panose="02000600000000000000" pitchFamily="2" charset="0"/>
                </a:rPr>
                <a:t>Play together e.g. in the park</a:t>
              </a:r>
            </a:p>
          </p:txBody>
        </p:sp>
        <p:pic>
          <p:nvPicPr>
            <p:cNvPr id="15" name="Graphic 14" descr="Playground with solid fill">
              <a:extLst>
                <a:ext uri="{FF2B5EF4-FFF2-40B4-BE49-F238E27FC236}">
                  <a16:creationId xmlns:a16="http://schemas.microsoft.com/office/drawing/2014/main" id="{8A235B43-E56A-4327-8B24-3C573A0D82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2085" y="4430486"/>
              <a:ext cx="914400" cy="914400"/>
            </a:xfrm>
            <a:prstGeom prst="rect">
              <a:avLst/>
            </a:prstGeom>
          </p:spPr>
        </p:pic>
      </p:grpSp>
      <p:grpSp>
        <p:nvGrpSpPr>
          <p:cNvPr id="28" name="Group 27">
            <a:extLst>
              <a:ext uri="{FF2B5EF4-FFF2-40B4-BE49-F238E27FC236}">
                <a16:creationId xmlns:a16="http://schemas.microsoft.com/office/drawing/2014/main" id="{6F73663C-D27B-4952-B2E3-1A9DFFE0C2AD}"/>
              </a:ext>
            </a:extLst>
          </p:cNvPr>
          <p:cNvGrpSpPr/>
          <p:nvPr/>
        </p:nvGrpSpPr>
        <p:grpSpPr>
          <a:xfrm>
            <a:off x="8251371" y="4073623"/>
            <a:ext cx="3249386" cy="914400"/>
            <a:chOff x="5840186" y="5344886"/>
            <a:chExt cx="3249386" cy="914400"/>
          </a:xfrm>
        </p:grpSpPr>
        <p:sp>
          <p:nvSpPr>
            <p:cNvPr id="16" name="TextBox 15">
              <a:extLst>
                <a:ext uri="{FF2B5EF4-FFF2-40B4-BE49-F238E27FC236}">
                  <a16:creationId xmlns:a16="http://schemas.microsoft.com/office/drawing/2014/main" id="{3041FA6A-AAB5-4511-8424-37052B63166D}"/>
                </a:ext>
              </a:extLst>
            </p:cNvPr>
            <p:cNvSpPr txBox="1"/>
            <p:nvPr/>
          </p:nvSpPr>
          <p:spPr>
            <a:xfrm>
              <a:off x="6792686" y="5451216"/>
              <a:ext cx="2296886" cy="646331"/>
            </a:xfrm>
            <a:prstGeom prst="rect">
              <a:avLst/>
            </a:prstGeom>
            <a:solidFill>
              <a:srgbClr val="969FA7"/>
            </a:solidFill>
          </p:spPr>
          <p:txBody>
            <a:bodyPr wrap="square" rtlCol="0">
              <a:spAutoFit/>
            </a:bodyPr>
            <a:lstStyle/>
            <a:p>
              <a:r>
                <a:rPr lang="en-GB" b="1" dirty="0">
                  <a:solidFill>
                    <a:schemeClr val="bg1"/>
                  </a:solidFill>
                  <a:latin typeface="Segoe Print" panose="02000600000000000000" pitchFamily="2" charset="0"/>
                </a:rPr>
                <a:t>Go on holidays together</a:t>
              </a:r>
            </a:p>
          </p:txBody>
        </p:sp>
        <p:pic>
          <p:nvPicPr>
            <p:cNvPr id="24" name="Graphic 23" descr="Trailer with solid fill">
              <a:extLst>
                <a:ext uri="{FF2B5EF4-FFF2-40B4-BE49-F238E27FC236}">
                  <a16:creationId xmlns:a16="http://schemas.microsoft.com/office/drawing/2014/main" id="{48061DBE-41AD-424A-B272-D026B0775F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40186" y="5344886"/>
              <a:ext cx="914400" cy="914400"/>
            </a:xfrm>
            <a:prstGeom prst="rect">
              <a:avLst/>
            </a:prstGeom>
          </p:spPr>
        </p:pic>
      </p:grpSp>
      <p:grpSp>
        <p:nvGrpSpPr>
          <p:cNvPr id="36" name="Group 35">
            <a:extLst>
              <a:ext uri="{FF2B5EF4-FFF2-40B4-BE49-F238E27FC236}">
                <a16:creationId xmlns:a16="http://schemas.microsoft.com/office/drawing/2014/main" id="{8A92C90D-241C-4B29-8F72-FBCFCF476517}"/>
              </a:ext>
            </a:extLst>
          </p:cNvPr>
          <p:cNvGrpSpPr/>
          <p:nvPr/>
        </p:nvGrpSpPr>
        <p:grpSpPr>
          <a:xfrm>
            <a:off x="337132" y="4319326"/>
            <a:ext cx="3331028" cy="914400"/>
            <a:chOff x="1034144" y="5111771"/>
            <a:chExt cx="3331028" cy="914400"/>
          </a:xfrm>
        </p:grpSpPr>
        <p:sp>
          <p:nvSpPr>
            <p:cNvPr id="18" name="TextBox 17">
              <a:extLst>
                <a:ext uri="{FF2B5EF4-FFF2-40B4-BE49-F238E27FC236}">
                  <a16:creationId xmlns:a16="http://schemas.microsoft.com/office/drawing/2014/main" id="{902A9AFF-5624-4F3E-8236-E45A579725DF}"/>
                </a:ext>
              </a:extLst>
            </p:cNvPr>
            <p:cNvSpPr txBox="1"/>
            <p:nvPr/>
          </p:nvSpPr>
          <p:spPr>
            <a:xfrm>
              <a:off x="2068286" y="5218436"/>
              <a:ext cx="2296886" cy="646331"/>
            </a:xfrm>
            <a:prstGeom prst="rect">
              <a:avLst/>
            </a:prstGeom>
            <a:solidFill>
              <a:srgbClr val="969FA7"/>
            </a:solidFill>
          </p:spPr>
          <p:txBody>
            <a:bodyPr wrap="square" rtlCol="0">
              <a:spAutoFit/>
            </a:bodyPr>
            <a:lstStyle/>
            <a:p>
              <a:r>
                <a:rPr lang="en-GB" b="1" dirty="0">
                  <a:solidFill>
                    <a:schemeClr val="bg1"/>
                  </a:solidFill>
                  <a:latin typeface="Segoe Print" panose="02000600000000000000" pitchFamily="2" charset="0"/>
                </a:rPr>
                <a:t>Look after each other e.g. when ill</a:t>
              </a:r>
            </a:p>
          </p:txBody>
        </p:sp>
        <p:pic>
          <p:nvPicPr>
            <p:cNvPr id="30" name="Graphic 29" descr="Sleep with solid fill">
              <a:extLst>
                <a:ext uri="{FF2B5EF4-FFF2-40B4-BE49-F238E27FC236}">
                  <a16:creationId xmlns:a16="http://schemas.microsoft.com/office/drawing/2014/main" id="{F49F171F-21EE-4B87-8C11-16FDAEC6EC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4144" y="5111771"/>
              <a:ext cx="914400" cy="914400"/>
            </a:xfrm>
            <a:prstGeom prst="rect">
              <a:avLst/>
            </a:prstGeom>
          </p:spPr>
        </p:pic>
      </p:grpSp>
      <p:grpSp>
        <p:nvGrpSpPr>
          <p:cNvPr id="47" name="Group 46">
            <a:extLst>
              <a:ext uri="{FF2B5EF4-FFF2-40B4-BE49-F238E27FC236}">
                <a16:creationId xmlns:a16="http://schemas.microsoft.com/office/drawing/2014/main" id="{3DA2FF4A-D047-4B84-9BC3-DE4F82C54436}"/>
              </a:ext>
            </a:extLst>
          </p:cNvPr>
          <p:cNvGrpSpPr/>
          <p:nvPr/>
        </p:nvGrpSpPr>
        <p:grpSpPr>
          <a:xfrm>
            <a:off x="1490595" y="5181661"/>
            <a:ext cx="3135084" cy="718456"/>
            <a:chOff x="247487" y="5789575"/>
            <a:chExt cx="3135084" cy="718456"/>
          </a:xfrm>
        </p:grpSpPr>
        <p:sp>
          <p:nvSpPr>
            <p:cNvPr id="17" name="TextBox 16">
              <a:extLst>
                <a:ext uri="{FF2B5EF4-FFF2-40B4-BE49-F238E27FC236}">
                  <a16:creationId xmlns:a16="http://schemas.microsoft.com/office/drawing/2014/main" id="{695C70CB-94F7-4FE7-A807-69E590E0535A}"/>
                </a:ext>
              </a:extLst>
            </p:cNvPr>
            <p:cNvSpPr txBox="1"/>
            <p:nvPr/>
          </p:nvSpPr>
          <p:spPr>
            <a:xfrm>
              <a:off x="1085685" y="5861700"/>
              <a:ext cx="2296886" cy="646331"/>
            </a:xfrm>
            <a:prstGeom prst="rect">
              <a:avLst/>
            </a:prstGeom>
            <a:solidFill>
              <a:srgbClr val="969FA7"/>
            </a:solidFill>
          </p:spPr>
          <p:txBody>
            <a:bodyPr wrap="square" rtlCol="0">
              <a:spAutoFit/>
            </a:bodyPr>
            <a:lstStyle/>
            <a:p>
              <a:pPr algn="just"/>
              <a:r>
                <a:rPr lang="en-GB" b="1" dirty="0">
                  <a:solidFill>
                    <a:schemeClr val="bg1"/>
                  </a:solidFill>
                  <a:latin typeface="Segoe Print" panose="02000600000000000000" pitchFamily="2" charset="0"/>
                </a:rPr>
                <a:t>Help each other to clean house</a:t>
              </a:r>
            </a:p>
          </p:txBody>
        </p:sp>
        <p:pic>
          <p:nvPicPr>
            <p:cNvPr id="32" name="Graphic 31" descr="Mop and bucket with solid fill">
              <a:extLst>
                <a:ext uri="{FF2B5EF4-FFF2-40B4-BE49-F238E27FC236}">
                  <a16:creationId xmlns:a16="http://schemas.microsoft.com/office/drawing/2014/main" id="{ACEA6AE4-9034-48A8-91EE-CB723F8FF04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7487" y="5789575"/>
              <a:ext cx="718456" cy="718456"/>
            </a:xfrm>
            <a:prstGeom prst="rect">
              <a:avLst/>
            </a:prstGeom>
          </p:spPr>
        </p:pic>
      </p:grpSp>
      <p:grpSp>
        <p:nvGrpSpPr>
          <p:cNvPr id="3" name="Group 2">
            <a:extLst>
              <a:ext uri="{FF2B5EF4-FFF2-40B4-BE49-F238E27FC236}">
                <a16:creationId xmlns:a16="http://schemas.microsoft.com/office/drawing/2014/main" id="{F95DEEF7-13C5-4D91-A21C-C22438DC4346}"/>
              </a:ext>
            </a:extLst>
          </p:cNvPr>
          <p:cNvGrpSpPr/>
          <p:nvPr/>
        </p:nvGrpSpPr>
        <p:grpSpPr>
          <a:xfrm>
            <a:off x="5093766" y="4877805"/>
            <a:ext cx="3298371" cy="914400"/>
            <a:chOff x="5093766" y="4877805"/>
            <a:chExt cx="3298371" cy="914400"/>
          </a:xfrm>
        </p:grpSpPr>
        <p:pic>
          <p:nvPicPr>
            <p:cNvPr id="34" name="Graphic 33" descr="Open book with solid fill">
              <a:extLst>
                <a:ext uri="{FF2B5EF4-FFF2-40B4-BE49-F238E27FC236}">
                  <a16:creationId xmlns:a16="http://schemas.microsoft.com/office/drawing/2014/main" id="{88070B8B-59DD-4C1E-A4F0-BF7E07677E5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3766" y="4877805"/>
              <a:ext cx="914400" cy="914400"/>
            </a:xfrm>
            <a:prstGeom prst="rect">
              <a:avLst/>
            </a:prstGeom>
          </p:spPr>
        </p:pic>
        <p:sp>
          <p:nvSpPr>
            <p:cNvPr id="35" name="TextBox 34">
              <a:extLst>
                <a:ext uri="{FF2B5EF4-FFF2-40B4-BE49-F238E27FC236}">
                  <a16:creationId xmlns:a16="http://schemas.microsoft.com/office/drawing/2014/main" id="{2F984BBD-785B-4648-8F71-37428E517135}"/>
                </a:ext>
              </a:extLst>
            </p:cNvPr>
            <p:cNvSpPr txBox="1"/>
            <p:nvPr/>
          </p:nvSpPr>
          <p:spPr>
            <a:xfrm>
              <a:off x="6095251" y="5011839"/>
              <a:ext cx="2296886" cy="646331"/>
            </a:xfrm>
            <a:prstGeom prst="rect">
              <a:avLst/>
            </a:prstGeom>
            <a:solidFill>
              <a:srgbClr val="969FA7"/>
            </a:solidFill>
          </p:spPr>
          <p:txBody>
            <a:bodyPr wrap="square" rtlCol="0">
              <a:spAutoFit/>
            </a:bodyPr>
            <a:lstStyle/>
            <a:p>
              <a:r>
                <a:rPr lang="en-GB" b="1" dirty="0">
                  <a:solidFill>
                    <a:schemeClr val="bg1"/>
                  </a:solidFill>
                  <a:latin typeface="Segoe Print" panose="02000600000000000000" pitchFamily="2" charset="0"/>
                </a:rPr>
                <a:t>Help with homework</a:t>
              </a:r>
            </a:p>
          </p:txBody>
        </p:sp>
      </p:grpSp>
      <p:grpSp>
        <p:nvGrpSpPr>
          <p:cNvPr id="48" name="Group 47">
            <a:extLst>
              <a:ext uri="{FF2B5EF4-FFF2-40B4-BE49-F238E27FC236}">
                <a16:creationId xmlns:a16="http://schemas.microsoft.com/office/drawing/2014/main" id="{30A8EB83-4242-4518-941A-965E7893E913}"/>
              </a:ext>
            </a:extLst>
          </p:cNvPr>
          <p:cNvGrpSpPr/>
          <p:nvPr/>
        </p:nvGrpSpPr>
        <p:grpSpPr>
          <a:xfrm>
            <a:off x="242308" y="5910943"/>
            <a:ext cx="3387755" cy="914400"/>
            <a:chOff x="3807701" y="5955291"/>
            <a:chExt cx="3387755" cy="914400"/>
          </a:xfrm>
        </p:grpSpPr>
        <p:pic>
          <p:nvPicPr>
            <p:cNvPr id="45" name="Graphic 44" descr="Comment Heart with solid fill">
              <a:extLst>
                <a:ext uri="{FF2B5EF4-FFF2-40B4-BE49-F238E27FC236}">
                  <a16:creationId xmlns:a16="http://schemas.microsoft.com/office/drawing/2014/main" id="{66E84891-3A02-46B3-9F82-0C660A0347D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7701" y="5955291"/>
              <a:ext cx="914400" cy="914400"/>
            </a:xfrm>
            <a:prstGeom prst="rect">
              <a:avLst/>
            </a:prstGeom>
          </p:spPr>
        </p:pic>
        <p:sp>
          <p:nvSpPr>
            <p:cNvPr id="46" name="TextBox 45">
              <a:extLst>
                <a:ext uri="{FF2B5EF4-FFF2-40B4-BE49-F238E27FC236}">
                  <a16:creationId xmlns:a16="http://schemas.microsoft.com/office/drawing/2014/main" id="{EA45CF9C-1D54-4898-81DE-797395BDE8F6}"/>
                </a:ext>
              </a:extLst>
            </p:cNvPr>
            <p:cNvSpPr txBox="1"/>
            <p:nvPr/>
          </p:nvSpPr>
          <p:spPr>
            <a:xfrm>
              <a:off x="4811485" y="6096258"/>
              <a:ext cx="2383971" cy="646331"/>
            </a:xfrm>
            <a:prstGeom prst="rect">
              <a:avLst/>
            </a:prstGeom>
            <a:solidFill>
              <a:srgbClr val="969FA7"/>
            </a:solidFill>
          </p:spPr>
          <p:txBody>
            <a:bodyPr wrap="square" rtlCol="0">
              <a:spAutoFit/>
            </a:bodyPr>
            <a:lstStyle/>
            <a:p>
              <a:pPr algn="just"/>
              <a:r>
                <a:rPr lang="en-GB" b="1" dirty="0">
                  <a:solidFill>
                    <a:schemeClr val="bg1"/>
                  </a:solidFill>
                  <a:latin typeface="Segoe Print" panose="02000600000000000000" pitchFamily="2" charset="0"/>
                </a:rPr>
                <a:t>Say they love each other/give hugs</a:t>
              </a:r>
            </a:p>
          </p:txBody>
        </p:sp>
      </p:grpSp>
      <p:grpSp>
        <p:nvGrpSpPr>
          <p:cNvPr id="50" name="Group 49">
            <a:extLst>
              <a:ext uri="{FF2B5EF4-FFF2-40B4-BE49-F238E27FC236}">
                <a16:creationId xmlns:a16="http://schemas.microsoft.com/office/drawing/2014/main" id="{A56FF62D-40E9-41E4-A7A9-3E4E89185866}"/>
              </a:ext>
            </a:extLst>
          </p:cNvPr>
          <p:cNvGrpSpPr/>
          <p:nvPr/>
        </p:nvGrpSpPr>
        <p:grpSpPr>
          <a:xfrm>
            <a:off x="8225707" y="5576951"/>
            <a:ext cx="3249386" cy="914400"/>
            <a:chOff x="8289472" y="5754003"/>
            <a:chExt cx="3249386" cy="914400"/>
          </a:xfrm>
        </p:grpSpPr>
        <p:pic>
          <p:nvPicPr>
            <p:cNvPr id="40" name="Graphic 39" descr="Thumbs up sign with solid fill">
              <a:extLst>
                <a:ext uri="{FF2B5EF4-FFF2-40B4-BE49-F238E27FC236}">
                  <a16:creationId xmlns:a16="http://schemas.microsoft.com/office/drawing/2014/main" id="{797C7063-A705-4FBB-BAC1-82E29D96C2B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89472" y="5754003"/>
              <a:ext cx="914400" cy="914400"/>
            </a:xfrm>
            <a:prstGeom prst="rect">
              <a:avLst/>
            </a:prstGeom>
          </p:spPr>
        </p:pic>
        <p:sp>
          <p:nvSpPr>
            <p:cNvPr id="49" name="TextBox 48">
              <a:extLst>
                <a:ext uri="{FF2B5EF4-FFF2-40B4-BE49-F238E27FC236}">
                  <a16:creationId xmlns:a16="http://schemas.microsoft.com/office/drawing/2014/main" id="{608901A4-E56A-47D0-9BF8-D04433C0E30F}"/>
                </a:ext>
              </a:extLst>
            </p:cNvPr>
            <p:cNvSpPr txBox="1"/>
            <p:nvPr/>
          </p:nvSpPr>
          <p:spPr>
            <a:xfrm>
              <a:off x="9241972" y="5946595"/>
              <a:ext cx="2296886" cy="646331"/>
            </a:xfrm>
            <a:prstGeom prst="rect">
              <a:avLst/>
            </a:prstGeom>
            <a:solidFill>
              <a:srgbClr val="969FA7"/>
            </a:solidFill>
          </p:spPr>
          <p:txBody>
            <a:bodyPr wrap="square" rtlCol="0">
              <a:spAutoFit/>
            </a:bodyPr>
            <a:lstStyle/>
            <a:p>
              <a:pPr algn="just"/>
              <a:r>
                <a:rPr lang="en-GB" b="1" dirty="0">
                  <a:solidFill>
                    <a:schemeClr val="bg1"/>
                  </a:solidFill>
                  <a:latin typeface="Segoe Print" panose="02000600000000000000" pitchFamily="2" charset="0"/>
                </a:rPr>
                <a:t>Praise each other when we do well</a:t>
              </a:r>
            </a:p>
          </p:txBody>
        </p:sp>
      </p:grpSp>
      <p:pic>
        <p:nvPicPr>
          <p:cNvPr id="51" name="Graphic 50">
            <a:extLst>
              <a:ext uri="{FF2B5EF4-FFF2-40B4-BE49-F238E27FC236}">
                <a16:creationId xmlns:a16="http://schemas.microsoft.com/office/drawing/2014/main" id="{D0E1A821-18CE-4510-ADA1-F53AD57F793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1150819" y="6400800"/>
            <a:ext cx="413658" cy="413658"/>
          </a:xfrm>
          <a:prstGeom prst="rect">
            <a:avLst/>
          </a:prstGeom>
        </p:spPr>
      </p:pic>
      <p:pic>
        <p:nvPicPr>
          <p:cNvPr id="52" name="Graphic 51">
            <a:extLst>
              <a:ext uri="{FF2B5EF4-FFF2-40B4-BE49-F238E27FC236}">
                <a16:creationId xmlns:a16="http://schemas.microsoft.com/office/drawing/2014/main" id="{4CC24855-7FBC-4A98-B1CE-0583B5A868F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rot="5400000">
            <a:off x="11599854" y="6400800"/>
            <a:ext cx="413658" cy="413658"/>
          </a:xfrm>
          <a:prstGeom prst="rect">
            <a:avLst/>
          </a:prstGeom>
        </p:spPr>
      </p:pic>
      <p:grpSp>
        <p:nvGrpSpPr>
          <p:cNvPr id="6" name="Group 5">
            <a:extLst>
              <a:ext uri="{FF2B5EF4-FFF2-40B4-BE49-F238E27FC236}">
                <a16:creationId xmlns:a16="http://schemas.microsoft.com/office/drawing/2014/main" id="{B29AFC1A-A1B6-4833-BD7E-3E6D391013BD}"/>
              </a:ext>
            </a:extLst>
          </p:cNvPr>
          <p:cNvGrpSpPr/>
          <p:nvPr/>
        </p:nvGrpSpPr>
        <p:grpSpPr>
          <a:xfrm>
            <a:off x="4204977" y="5886620"/>
            <a:ext cx="3697245" cy="914400"/>
            <a:chOff x="4204977" y="5886620"/>
            <a:chExt cx="3697245" cy="914400"/>
          </a:xfrm>
        </p:grpSpPr>
        <p:pic>
          <p:nvPicPr>
            <p:cNvPr id="5" name="Graphic 4" descr="Worried face with solid fill with solid fill">
              <a:extLst>
                <a:ext uri="{FF2B5EF4-FFF2-40B4-BE49-F238E27FC236}">
                  <a16:creationId xmlns:a16="http://schemas.microsoft.com/office/drawing/2014/main" id="{B70C0E19-3C8C-40CA-ABF3-0937AEDA5A5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204977" y="5886620"/>
              <a:ext cx="914400" cy="914400"/>
            </a:xfrm>
            <a:prstGeom prst="rect">
              <a:avLst/>
            </a:prstGeom>
          </p:spPr>
        </p:pic>
        <p:sp>
          <p:nvSpPr>
            <p:cNvPr id="33" name="TextBox 32">
              <a:extLst>
                <a:ext uri="{FF2B5EF4-FFF2-40B4-BE49-F238E27FC236}">
                  <a16:creationId xmlns:a16="http://schemas.microsoft.com/office/drawing/2014/main" id="{2A9359DE-2A91-49C8-8B2E-3D8D8C052F6F}"/>
                </a:ext>
              </a:extLst>
            </p:cNvPr>
            <p:cNvSpPr txBox="1"/>
            <p:nvPr/>
          </p:nvSpPr>
          <p:spPr>
            <a:xfrm>
              <a:off x="5167000" y="6051910"/>
              <a:ext cx="2735222" cy="646331"/>
            </a:xfrm>
            <a:prstGeom prst="rect">
              <a:avLst/>
            </a:prstGeom>
            <a:solidFill>
              <a:srgbClr val="969FA7"/>
            </a:solidFill>
          </p:spPr>
          <p:txBody>
            <a:bodyPr wrap="square" rtlCol="0">
              <a:spAutoFit/>
            </a:bodyPr>
            <a:lstStyle/>
            <a:p>
              <a:r>
                <a:rPr lang="en-GB" b="1" dirty="0">
                  <a:solidFill>
                    <a:schemeClr val="bg1"/>
                  </a:solidFill>
                  <a:latin typeface="Segoe Print" panose="02000600000000000000" pitchFamily="2" charset="0"/>
                </a:rPr>
                <a:t>Say sorry when they have upset each other</a:t>
              </a:r>
            </a:p>
          </p:txBody>
        </p:sp>
      </p:grpSp>
    </p:spTree>
    <p:extLst>
      <p:ext uri="{BB962C8B-B14F-4D97-AF65-F5344CB8AC3E}">
        <p14:creationId xmlns:p14="http://schemas.microsoft.com/office/powerpoint/2010/main" val="35367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2.xml><?xml version="1.0" encoding="utf-8"?>
<ds:datastoreItem xmlns:ds="http://schemas.openxmlformats.org/officeDocument/2006/customXml" ds:itemID="{E3B83808-F2F9-4527-B182-B57C11DC29C0}">
  <ds:schemaRef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716fe84c-9023-43a9-aa4c-f6f9a28f002c"/>
    <ds:schemaRef ds:uri="http://schemas.microsoft.com/office/infopath/2007/PartnerControls"/>
    <ds:schemaRef ds:uri="561ad049-9fef-4428-bfcb-6bce8ee09453"/>
    <ds:schemaRef ds:uri="http://schemas.microsoft.com/office/2006/metadata/properties"/>
  </ds:schemaRefs>
</ds:datastoreItem>
</file>

<file path=customXml/itemProps3.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18667</TotalTime>
  <Words>4659</Words>
  <Application>Microsoft Office PowerPoint</Application>
  <PresentationFormat>Widescreen</PresentationFormat>
  <Paragraphs>272</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Gill Sans MT</vt:lpstr>
      <vt:lpstr>Segoe Print</vt:lpstr>
      <vt:lpstr>Segoe UI</vt:lpstr>
      <vt:lpstr>Source Sans Pro</vt:lpstr>
      <vt:lpstr>Symbol</vt:lpstr>
      <vt:lpstr>Wingdings</vt:lpstr>
      <vt:lpstr>Wingdings 2</vt:lpstr>
      <vt:lpstr>Dividend</vt:lpstr>
      <vt:lpstr>PowerPoint Presentation</vt:lpstr>
      <vt:lpstr>TEACHER SLIDE – PREPARING TO TEACH</vt:lpstr>
      <vt:lpstr>TEACHER SLIDE – PREPARING TO TEACH</vt:lpstr>
      <vt:lpstr>TEACHER SLIDE – LESSON OUTLINE AND TIMINGS </vt:lpstr>
      <vt:lpstr>GROUND RULES</vt:lpstr>
      <vt:lpstr>Rosie’s story: What happens if families change? LESSON 1</vt:lpstr>
      <vt:lpstr>Rosie’s story: What happens if families change? LESSON 1</vt:lpstr>
      <vt:lpstr>  BASELINE ACTIVITY –WHAT is A Family?</vt:lpstr>
      <vt:lpstr>  WHAT do Families do for one another?</vt:lpstr>
      <vt:lpstr>Meet Rosie</vt:lpstr>
      <vt:lpstr>WHO IS IN Rosie’s Family?</vt:lpstr>
      <vt:lpstr>  Rosie’s feelings: How might Rosie have felt when her parents separated?</vt:lpstr>
      <vt:lpstr>  ENDPOINT ASSESSMENT ACTIVITY </vt:lpstr>
      <vt:lpstr>Further help and support in school</vt:lpstr>
      <vt:lpstr>Further help and support out of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8</cp:revision>
  <dcterms:created xsi:type="dcterms:W3CDTF">2020-10-12T16:16:16Z</dcterms:created>
  <dcterms:modified xsi:type="dcterms:W3CDTF">2022-01-18T22:46:34Z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ies>
</file>