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9"/>
  </p:notesMasterIdLst>
  <p:sldIdLst>
    <p:sldId id="338" r:id="rId5"/>
    <p:sldId id="302" r:id="rId6"/>
    <p:sldId id="322" r:id="rId7"/>
    <p:sldId id="301" r:id="rId8"/>
    <p:sldId id="311" r:id="rId9"/>
    <p:sldId id="355" r:id="rId10"/>
    <p:sldId id="325" r:id="rId11"/>
    <p:sldId id="319" r:id="rId12"/>
    <p:sldId id="279" r:id="rId13"/>
    <p:sldId id="351" r:id="rId14"/>
    <p:sldId id="348" r:id="rId15"/>
    <p:sldId id="347" r:id="rId16"/>
    <p:sldId id="291" r:id="rId17"/>
    <p:sldId id="340" r:id="rId18"/>
    <p:sldId id="336" r:id="rId19"/>
    <p:sldId id="342" r:id="rId20"/>
    <p:sldId id="352" r:id="rId21"/>
    <p:sldId id="356" r:id="rId22"/>
    <p:sldId id="353" r:id="rId23"/>
    <p:sldId id="354" r:id="rId24"/>
    <p:sldId id="349" r:id="rId25"/>
    <p:sldId id="305" r:id="rId26"/>
    <p:sldId id="261"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E2E2E2"/>
    <a:srgbClr val="62A9AA"/>
    <a:srgbClr val="969FA7"/>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F80EA-4BDF-489C-AA90-826DF210D4AD}" v="1" dt="2022-01-11T17:13:44.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1" autoAdjust="0"/>
  </p:normalViewPr>
  <p:slideViewPr>
    <p:cSldViewPr snapToGrid="0">
      <p:cViewPr varScale="1">
        <p:scale>
          <a:sx n="84" d="100"/>
          <a:sy n="84" d="100"/>
        </p:scale>
        <p:origin x="1512" y="78"/>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5a449a5-6b42-4174-8a8e-cfb34541f080" providerId="ADAL" clId="{E763FA1A-0657-4E95-A220-8D06C306B83C}"/>
    <pc:docChg chg="custSel modSld">
      <pc:chgData name="Jan Ewing" userId="65a449a5-6b42-4174-8a8e-cfb34541f080" providerId="ADAL" clId="{E763FA1A-0657-4E95-A220-8D06C306B83C}" dt="2022-01-11T18:06:17.163" v="135" actId="208"/>
      <pc:docMkLst>
        <pc:docMk/>
      </pc:docMkLst>
      <pc:sldChg chg="modSp mod modNotesTx">
        <pc:chgData name="Jan Ewing" userId="65a449a5-6b42-4174-8a8e-cfb34541f080" providerId="ADAL" clId="{E763FA1A-0657-4E95-A220-8D06C306B83C}" dt="2022-01-11T18:06:17.163" v="135" actId="208"/>
        <pc:sldMkLst>
          <pc:docMk/>
          <pc:sldMk cId="349783491" sldId="305"/>
        </pc:sldMkLst>
        <pc:spChg chg="mod">
          <ac:chgData name="Jan Ewing" userId="65a449a5-6b42-4174-8a8e-cfb34541f080" providerId="ADAL" clId="{E763FA1A-0657-4E95-A220-8D06C306B83C}" dt="2022-01-11T18:06:17.163" v="135" actId="208"/>
          <ac:spMkLst>
            <pc:docMk/>
            <pc:sldMk cId="349783491" sldId="305"/>
            <ac:spMk id="15" creationId="{E7D44313-0E88-412E-8987-10823D9568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11/01/2022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he-association.org.uk/system/files/2018%20-%20Handling%20complex%20issues%20safely%20in%20the%20PSHE%20classroom.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she-association.org.uk/system/files/2018%20-%20Handling%20complex%20issues%20safely%20in%20the%20PSHE%20classroom.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second of two lessons, </a:t>
            </a:r>
            <a:r>
              <a:rPr lang="en-GB" i="1" dirty="0"/>
              <a:t>‘Rosie's Story: What happens if families change? ’ </a:t>
            </a:r>
            <a:r>
              <a:rPr lang="en-GB" i="0" dirty="0"/>
              <a:t>Lesson 1</a:t>
            </a:r>
            <a:r>
              <a:rPr lang="en-GB" sz="1200" dirty="0"/>
              <a:t> </a:t>
            </a:r>
            <a:r>
              <a:rPr lang="en-GB" dirty="0"/>
              <a:t>introduces pupils to Rosie, aged 9 and the people who make up her family or are important to her. They learn that families come in all shapes and sizes and sometimes families change when parents separate. They consider the range of emotions that young people go through when parents separate. In lesson 2 pupils learn about the processes involved in divorce and separation, their rights to have their voices heard in the process and how this can be achieved. They also learn about the help and support available to young people at this time.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Run through the Learning Outcomes:</a:t>
            </a:r>
          </a:p>
          <a:p>
            <a:pPr marL="0" indent="0">
              <a:buNone/>
            </a:pPr>
            <a:r>
              <a:rPr lang="en-GB" sz="1200" b="1" dirty="0"/>
              <a:t>Pupils will </a:t>
            </a:r>
            <a:r>
              <a:rPr lang="en-GB" b="1" dirty="0"/>
              <a:t>be able to: </a:t>
            </a:r>
            <a:endParaRPr lang="en-GB" i="1" dirty="0"/>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explain young people’s rights under Article 12, UNCRC when parents separate </a:t>
            </a:r>
            <a:r>
              <a:rPr lang="en-GB" sz="1200" b="1" dirty="0"/>
              <a:t>(L2)</a:t>
            </a:r>
            <a:endParaRPr lang="en-GB" sz="1200" dirty="0"/>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identify the different ways arrangements for children can be made and how young people can be consulted if parents separate </a:t>
            </a:r>
            <a:r>
              <a:rPr lang="en-GB" sz="1200" b="1" dirty="0"/>
              <a:t>(R9,L2)</a:t>
            </a:r>
            <a:endParaRPr lang="en-GB" sz="1200" dirty="0"/>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identify sources of support for these young people and explain how to access them </a:t>
            </a:r>
            <a:r>
              <a:rPr lang="en-GB" sz="1200" b="1" dirty="0"/>
              <a:t>(R9, H6, H23)</a:t>
            </a:r>
          </a:p>
          <a:p>
            <a:pPr>
              <a:spcBef>
                <a:spcPts val="0"/>
              </a:spcBef>
              <a:buClr>
                <a:srgbClr val="62A9AA"/>
              </a:buClr>
              <a:buSzPct val="100000"/>
              <a:buFont typeface="Wingdings" panose="05000000000000000000" pitchFamily="2" charset="2"/>
              <a:buChar char="§"/>
            </a:pPr>
            <a:endParaRPr lang="en-GB" sz="1200" dirty="0"/>
          </a:p>
          <a:p>
            <a:pPr marL="171450" indent="-171450">
              <a:buClr>
                <a:srgbClr val="62A9AA"/>
              </a:buClr>
              <a:buFont typeface="Arial" panose="020B0604020202020204" pitchFamily="34" charset="0"/>
              <a:buChar char="•"/>
            </a:pPr>
            <a:endParaRPr lang="en-GB" b="0" dirty="0"/>
          </a:p>
          <a:p>
            <a:pPr marL="0" inden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40056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sz="1200" i="0" dirty="0">
                <a:effectLst/>
                <a:latin typeface="+mn-lt"/>
                <a:ea typeface="Times New Roman" panose="02020603050405020304" pitchFamily="18" charset="0"/>
              </a:rPr>
              <a:t>For this activity, if pupils wish to discuss questions with one another, remind them to work independently and any questions they may have will be answered after the baseline assessment is completed.</a:t>
            </a:r>
          </a:p>
          <a:p>
            <a:pPr marL="0" lvl="0" indent="0">
              <a:buFont typeface="+mj-lt"/>
              <a:buNone/>
            </a:pPr>
            <a:endParaRPr lang="en-GB" sz="1200" i="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Ask pupils (without conferring) to each to draw a mind map </a:t>
            </a:r>
            <a:r>
              <a:rPr lang="en-US" sz="1200" dirty="0">
                <a:effectLst/>
                <a:latin typeface="+mn-lt"/>
                <a:ea typeface="Times New Roman" panose="02020603050405020304" pitchFamily="18" charset="0"/>
                <a:cs typeface="Arial" panose="020B0604020202020204" pitchFamily="34" charset="0"/>
              </a:rPr>
              <a:t>with the word ‘Rosie’ in the middle. Around the outside, ask them to write down:</a:t>
            </a: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endParaRPr lang="en-US" sz="1200" dirty="0">
              <a:effectLst/>
              <a:latin typeface="+mn-lt"/>
              <a:ea typeface="Calibri" panose="020F0502020204030204" pitchFamily="34" charset="0"/>
              <a:cs typeface="Arial" panose="020B0604020202020204" pitchFamily="34" charset="0"/>
            </a:endParaRPr>
          </a:p>
          <a:p>
            <a:pPr marL="342900" lvl="0" indent="-342900">
              <a:buFont typeface="+mj-lt"/>
              <a:buAutoNum type="alphaLcParenR"/>
            </a:pPr>
            <a:r>
              <a:rPr lang="en-GB" sz="1200" dirty="0">
                <a:effectLst/>
                <a:latin typeface="+mn-lt"/>
                <a:ea typeface="Calibri" panose="020F0502020204030204" pitchFamily="34" charset="0"/>
                <a:cs typeface="Times New Roman" panose="02020603050405020304" pitchFamily="18" charset="0"/>
              </a:rPr>
              <a:t>questions you think Rosie may have at this time. (Is this because of something I have done? Is there any chance of you staying together? Where am I going to live? Who am I going to live with? How often will I see my other parent? Will I have to change schools? Will I be able to keep up my friendships/hobbies/time with wider family? How will things get sorted out? Will I be asked what I want? If so, by whom? Will I have to go to court?) </a:t>
            </a:r>
          </a:p>
          <a:p>
            <a:pPr marL="342900" lvl="0" indent="-342900">
              <a:buFont typeface="+mj-lt"/>
              <a:buAutoNum type="alphaLcParenR"/>
            </a:pP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r>
              <a:rPr lang="en-US" sz="1200" dirty="0">
                <a:effectLst/>
                <a:latin typeface="+mn-lt"/>
                <a:ea typeface="Calibri" panose="020F0502020204030204" pitchFamily="34" charset="0"/>
                <a:cs typeface="Times New Roman" panose="02020603050405020304" pitchFamily="18" charset="0"/>
              </a:rPr>
              <a:t>the support you think Rosie may need and any examples you know of support that may be available to her. </a:t>
            </a:r>
            <a:r>
              <a:rPr lang="en-GB" sz="1200" dirty="0">
                <a:effectLst/>
                <a:latin typeface="+mn-lt"/>
                <a:ea typeface="Calibri" panose="020F0502020204030204" pitchFamily="34" charset="0"/>
                <a:cs typeface="Times New Roman" panose="02020603050405020304" pitchFamily="18" charset="0"/>
              </a:rPr>
              <a:t>(Support needed may include - good friends around her; peer support from others who've been through this; good pastoral support at school; good information online to get some of her questions answered; someone to speak to about how she's feeling; someone to speak to about what she would like to happen around arrangements for her care. Sources of support may include- pastoral support at school; friends or wider family; ChildLine or other counselling service). </a:t>
            </a:r>
          </a:p>
          <a:p>
            <a:pPr marL="0" lvl="0" indent="0">
              <a:buFont typeface="+mj-lt"/>
              <a:buNone/>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Note: </a:t>
            </a:r>
            <a:r>
              <a:rPr lang="en-GB" sz="1200" dirty="0">
                <a:effectLst/>
                <a:latin typeface="+mn-lt"/>
                <a:ea typeface="Times New Roman" panose="02020603050405020304" pitchFamily="18" charset="0"/>
              </a:rPr>
              <a:t>Do not give any further hints or tips, even if pupils ask questions. They should not share their ideas with classmates during the activity. This will give you the opportunity to see what pupils’ own beliefs and ideas are before the lesson begins.</a:t>
            </a: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Ci</a:t>
            </a:r>
            <a:r>
              <a:rPr lang="en-GB" sz="1200" b="1" dirty="0">
                <a:effectLst/>
                <a:latin typeface="+mn-lt"/>
                <a:ea typeface="Times New Roman" panose="02020603050405020304" pitchFamily="18" charset="0"/>
                <a:cs typeface="Arial" panose="020B0604020202020204" pitchFamily="34" charset="0"/>
              </a:rPr>
              <a:t>rculate the room </a:t>
            </a:r>
            <a:r>
              <a:rPr lang="en-GB" sz="1200" dirty="0">
                <a:effectLst/>
                <a:latin typeface="+mn-lt"/>
                <a:ea typeface="Times New Roman" panose="02020603050405020304" pitchFamily="18" charset="0"/>
                <a:cs typeface="Arial" panose="020B0604020202020204" pitchFamily="34" charset="0"/>
              </a:rPr>
              <a:t>as pupils complete their mind maps in order to gauge what pupils know/think/feel/believe in relation to the topic. After pupils have had 3-4 minutes or so to complete their mind maps, ask for all class feedback (using the suggested answers above to guide you}. </a:t>
            </a:r>
            <a:r>
              <a:rPr lang="en-GB" sz="1200" b="0" dirty="0">
                <a:effectLst/>
                <a:latin typeface="+mn-lt"/>
                <a:cs typeface="Arial" panose="020B0604020202020204" pitchFamily="34" charset="0"/>
              </a:rPr>
              <a:t>Ask</a:t>
            </a:r>
            <a:r>
              <a:rPr lang="en-GB" sz="1200" dirty="0">
                <a:effectLst/>
                <a:latin typeface="+mn-lt"/>
                <a:cs typeface="Arial" panose="020B0604020202020204" pitchFamily="34" charset="0"/>
              </a:rPr>
              <a:t> pupils </a:t>
            </a:r>
            <a:r>
              <a:rPr lang="en-GB" sz="1200" dirty="0">
                <a:effectLst/>
                <a:latin typeface="+mn-lt"/>
                <a:ea typeface="Times New Roman" panose="02020603050405020304" pitchFamily="18" charset="0"/>
                <a:cs typeface="Arial" panose="020B0604020202020204" pitchFamily="34" charset="0"/>
              </a:rPr>
              <a:t>not to add anything else to their mind maps during class feedback and to put these to one side as they will return to them (and these two questions) at the end of the lesson. </a:t>
            </a:r>
            <a:endParaRPr lang="en-GB"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167221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dirty="0"/>
              <a:t>(</a:t>
            </a:r>
            <a:r>
              <a:rPr lang="en-GB" sz="1200" dirty="0">
                <a:latin typeface="+mn-lt"/>
              </a:rPr>
              <a:t>Further subject knowledge is outlined on slides 4-5 above.)</a:t>
            </a: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Explain that young people have the right to have their voices heard and their opinions taken into account when their parents separate. This right is contained in an important document called the United Nations Convention on the Rights of the Child. Begin by explaining key terms:</a:t>
            </a:r>
          </a:p>
          <a:p>
            <a:pPr>
              <a:spcBef>
                <a:spcPts val="0"/>
              </a:spcBef>
              <a:spcAft>
                <a:spcPts val="0"/>
              </a:spcAft>
              <a:buClr>
                <a:srgbClr val="62A9AA"/>
              </a:buClr>
              <a:buFont typeface="Wingdings" panose="05000000000000000000" pitchFamily="2" charset="2"/>
              <a:buNone/>
            </a:pPr>
            <a:endParaRPr lang="en-GB" sz="1200" dirty="0">
              <a:latin typeface="+mn-lt"/>
            </a:endParaRP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sz="1200" dirty="0">
                <a:latin typeface="+mn-lt"/>
              </a:rPr>
              <a:t>Governments: The group of people who make decisions and the laws for a country.</a:t>
            </a:r>
          </a:p>
          <a:p>
            <a:pPr>
              <a:spcBef>
                <a:spcPts val="0"/>
              </a:spcBef>
              <a:spcAft>
                <a:spcPts val="0"/>
              </a:spcAft>
              <a:buClr>
                <a:srgbClr val="62A9AA"/>
              </a:buClr>
              <a:buFont typeface="Wingdings" panose="05000000000000000000" pitchFamily="2" charset="2"/>
              <a:buNone/>
            </a:pPr>
            <a:r>
              <a:rPr lang="en-GB" sz="1200" dirty="0">
                <a:latin typeface="+mn-lt"/>
              </a:rPr>
              <a:t>The United Nations:  Organisation that most countries in the world including the UK belong to which exists to find solutions to the world’s problems. </a:t>
            </a: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sz="1200" dirty="0">
                <a:latin typeface="+mn-lt"/>
              </a:rPr>
              <a:t>Convention: Agreements that governments sign.</a:t>
            </a:r>
          </a:p>
          <a:p>
            <a:pPr>
              <a:spcBef>
                <a:spcPts val="0"/>
              </a:spcBef>
              <a:spcAft>
                <a:spcPts val="0"/>
              </a:spcAft>
              <a:buClr>
                <a:srgbClr val="62A9AA"/>
              </a:buClr>
              <a:buFont typeface="Wingdings" panose="05000000000000000000" pitchFamily="2" charset="2"/>
              <a:buNone/>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Explain that most countries in the world, including the UK, are members of the United Nations. Explain that the United Nations exists to find solutions to the world’s problems. Sometimes the United Nations makes conventions which are agreements that the countries sign. One very important convention is The United Nations Convention on the Rights of the Child 1989 (UNCRC). Explain that the UK ratified the convention in 1991 (i.e. they agreed to uphold it).  The UNCRC is made up of 54 statements, known as articles, which protect children’s rights. </a:t>
            </a:r>
            <a:r>
              <a:rPr lang="en-GB" sz="1200" b="1" dirty="0">
                <a:latin typeface="+mn-lt"/>
              </a:rPr>
              <a:t>Article 12 gives children the right to give their opinions on matters affecting them and adults must listen and take those opinions seriously</a:t>
            </a:r>
            <a:r>
              <a:rPr lang="en-GB" sz="1200" dirty="0">
                <a:latin typeface="+mn-lt"/>
              </a:rPr>
              <a:t>. This means that when parents separate </a:t>
            </a:r>
            <a:r>
              <a:rPr lang="en-GB" sz="1200" b="1" u="sng" dirty="0">
                <a:latin typeface="+mn-lt"/>
              </a:rPr>
              <a:t>all</a:t>
            </a:r>
            <a:r>
              <a:rPr lang="en-GB" sz="1200" dirty="0">
                <a:latin typeface="+mn-lt"/>
              </a:rPr>
              <a:t> children have the right to </a:t>
            </a:r>
            <a:r>
              <a:rPr lang="en-GB" sz="1200" b="1" dirty="0">
                <a:latin typeface="+mn-lt"/>
              </a:rPr>
              <a:t>information</a:t>
            </a:r>
            <a:r>
              <a:rPr lang="en-GB" sz="1200" dirty="0">
                <a:latin typeface="+mn-lt"/>
              </a:rPr>
              <a:t> about what will happen and what support is available and to be </a:t>
            </a:r>
            <a:r>
              <a:rPr lang="en-GB" sz="1200" b="1" dirty="0">
                <a:latin typeface="+mn-lt"/>
              </a:rPr>
              <a:t>consulted</a:t>
            </a:r>
            <a:r>
              <a:rPr lang="en-GB" sz="1200" dirty="0">
                <a:latin typeface="+mn-lt"/>
              </a:rPr>
              <a:t>. Most children won't need it, but they could also be </a:t>
            </a:r>
            <a:r>
              <a:rPr lang="en-GB" sz="1200" b="1" dirty="0">
                <a:latin typeface="+mn-lt"/>
              </a:rPr>
              <a:t>represented</a:t>
            </a:r>
            <a:r>
              <a:rPr lang="en-GB" sz="1200" dirty="0">
                <a:latin typeface="+mn-lt"/>
              </a:rPr>
              <a:t> in court if necessary.  </a:t>
            </a:r>
          </a:p>
          <a:p>
            <a:pPr>
              <a:spcBef>
                <a:spcPts val="0"/>
              </a:spcBef>
              <a:spcAft>
                <a:spcPts val="0"/>
              </a:spcAft>
              <a:buClr>
                <a:srgbClr val="62A9AA"/>
              </a:buClr>
              <a:buFont typeface="Wingdings" panose="05000000000000000000" pitchFamily="2" charset="2"/>
              <a:buNone/>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Depending on level of engagement and level that the class are working at, either </a:t>
            </a:r>
            <a:r>
              <a:rPr lang="en-GB" sz="1200" b="1" dirty="0">
                <a:latin typeface="+mn-lt"/>
              </a:rPr>
              <a:t>ask</a:t>
            </a:r>
            <a:r>
              <a:rPr lang="en-GB" sz="1200" dirty="0">
                <a:latin typeface="+mn-lt"/>
              </a:rPr>
              <a:t> what consultation and representation mean or explain the terms:</a:t>
            </a:r>
          </a:p>
          <a:p>
            <a:pPr>
              <a:spcBef>
                <a:spcPts val="0"/>
              </a:spcBef>
              <a:spcAft>
                <a:spcPts val="0"/>
              </a:spcAft>
              <a:buClr>
                <a:srgbClr val="62A9AA"/>
              </a:buClr>
              <a:buFont typeface="Wingdings" panose="05000000000000000000" pitchFamily="2" charset="2"/>
              <a:buNone/>
            </a:pPr>
            <a:r>
              <a:rPr lang="en-GB" sz="1200" dirty="0">
                <a:latin typeface="+mn-lt"/>
              </a:rPr>
              <a:t>Consultation – to be asked your opinion. </a:t>
            </a:r>
          </a:p>
          <a:p>
            <a:pPr>
              <a:spcBef>
                <a:spcPts val="0"/>
              </a:spcBef>
              <a:spcAft>
                <a:spcPts val="0"/>
              </a:spcAft>
              <a:buClr>
                <a:srgbClr val="62A9AA"/>
              </a:buClr>
              <a:buFont typeface="Wingdings" panose="05000000000000000000" pitchFamily="2" charset="2"/>
              <a:buNone/>
            </a:pPr>
            <a:r>
              <a:rPr lang="en-GB" sz="1200" dirty="0">
                <a:latin typeface="+mn-lt"/>
              </a:rPr>
              <a:t>Representation – to have someone to speak on your behalf in court i.e. to have a lawyer whose role it is to tell the judge what you want and what is best for you.</a:t>
            </a:r>
          </a:p>
          <a:p>
            <a:pPr>
              <a:spcBef>
                <a:spcPts val="0"/>
              </a:spcBef>
              <a:spcAft>
                <a:spcPts val="0"/>
              </a:spcAft>
              <a:buClr>
                <a:srgbClr val="62A9AA"/>
              </a:buClr>
              <a:buFont typeface="Wingdings" panose="05000000000000000000" pitchFamily="2" charset="2"/>
              <a:buNone/>
            </a:pPr>
            <a:endParaRPr lang="en-GB" sz="1200" b="1" i="1" dirty="0">
              <a:effectLst/>
              <a:latin typeface="+mn-lt"/>
              <a:ea typeface="Times New Roman" panose="02020603050405020304" pitchFamily="18"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r>
              <a:rPr lang="en-GB" sz="1200" b="1" i="1" dirty="0">
                <a:effectLst/>
                <a:latin typeface="+mn-lt"/>
                <a:ea typeface="Times New Roman" panose="02020603050405020304" pitchFamily="18" charset="0"/>
                <a:cs typeface="Times New Roman" panose="02020603050405020304" pitchFamily="18" charset="0"/>
              </a:rPr>
              <a:t>Ask: </a:t>
            </a:r>
            <a:r>
              <a:rPr lang="en-GB" sz="1200" i="1" dirty="0">
                <a:effectLst/>
                <a:latin typeface="+mn-lt"/>
                <a:ea typeface="Times New Roman" panose="02020603050405020304" pitchFamily="18" charset="0"/>
                <a:cs typeface="Times New Roman" panose="02020603050405020304" pitchFamily="18" charset="0"/>
              </a:rPr>
              <a:t>What might a child think or feel if they aren’t given this right?’ </a:t>
            </a:r>
          </a:p>
          <a:p>
            <a:pPr>
              <a:spcBef>
                <a:spcPts val="0"/>
              </a:spcBef>
              <a:spcAft>
                <a:spcPts val="0"/>
              </a:spcAft>
              <a:buClr>
                <a:srgbClr val="62A9AA"/>
              </a:buClr>
              <a:buFont typeface="Wingdings" panose="05000000000000000000" pitchFamily="2" charset="2"/>
              <a:buNone/>
            </a:pPr>
            <a:r>
              <a:rPr lang="en-GB" sz="1200" dirty="0">
                <a:effectLst/>
                <a:latin typeface="+mn-lt"/>
                <a:ea typeface="Times New Roman" panose="02020603050405020304" pitchFamily="18" charset="0"/>
                <a:cs typeface="Times New Roman" panose="02020603050405020304" pitchFamily="18" charset="0"/>
              </a:rPr>
              <a:t>Ask pupils to discuss this on their tables and feed their answers back to the class. </a:t>
            </a:r>
          </a:p>
          <a:p>
            <a:pPr>
              <a:spcBef>
                <a:spcPts val="0"/>
              </a:spcBef>
              <a:spcAft>
                <a:spcPts val="0"/>
              </a:spcAft>
              <a:buClr>
                <a:srgbClr val="62A9AA"/>
              </a:buClr>
              <a:buFont typeface="Wingdings" panose="05000000000000000000" pitchFamily="2" charset="2"/>
              <a:buNone/>
            </a:pPr>
            <a:r>
              <a:rPr lang="en-GB" sz="1200" dirty="0">
                <a:effectLst/>
                <a:latin typeface="+mn-lt"/>
                <a:ea typeface="Times New Roman" panose="02020603050405020304" pitchFamily="18" charset="0"/>
                <a:cs typeface="Times New Roman" panose="02020603050405020304" pitchFamily="18" charset="0"/>
              </a:rPr>
              <a:t>Suggested answers could include feeling </a:t>
            </a:r>
            <a:r>
              <a:rPr lang="en-GB" sz="1200" i="1" dirty="0">
                <a:effectLst/>
                <a:latin typeface="+mn-lt"/>
                <a:ea typeface="Times New Roman" panose="02020603050405020304" pitchFamily="18" charset="0"/>
                <a:cs typeface="Times New Roman" panose="02020603050405020304" pitchFamily="18" charset="0"/>
              </a:rPr>
              <a:t>unheard, unimportant or excluded. </a:t>
            </a:r>
            <a:endParaRPr lang="en-GB" sz="1200" dirty="0">
              <a:effectLst/>
              <a:latin typeface="+mn-lt"/>
              <a:ea typeface="Times New Roman" panose="02020603050405020304" pitchFamily="18"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r>
              <a:rPr lang="en-GB" sz="1200" dirty="0">
                <a:latin typeface="+mn-lt"/>
              </a:rPr>
              <a:t>  </a:t>
            </a:r>
          </a:p>
          <a:p>
            <a:pPr>
              <a:spcBef>
                <a:spcPts val="0"/>
              </a:spcBef>
              <a:spcAft>
                <a:spcPts val="0"/>
              </a:spcAft>
              <a:buClr>
                <a:srgbClr val="62A9AA"/>
              </a:buClr>
              <a:buFont typeface="Wingdings" panose="05000000000000000000" pitchFamily="2" charset="2"/>
              <a:buChar char="§"/>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b="0" i="0" dirty="0">
                <a:solidFill>
                  <a:srgbClr val="000000"/>
                </a:solidFill>
                <a:effectLst/>
                <a:latin typeface="+mn-lt"/>
              </a:rPr>
              <a:t>In this lesson pupils will explore the sources of support available to them when their parents separate and how to access this support. This will be discussed as part of young people’s Article 12 right to give their opinion and for adults to listen and take it seriously. To set this up and to recap, ask pupils to use the suggested words to fill in the gaps on Article 12 above.</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In slideshow mode, the gap-fill appears without the suggested words, with the suggested words appearing on a click to give you the option of doing the exercise as a support or extension task. </a:t>
            </a:r>
          </a:p>
          <a:p>
            <a:pPr algn="l">
              <a:spcAft>
                <a:spcPts val="800"/>
              </a:spcAft>
            </a:pPr>
            <a:endParaRPr lang="en-GB" sz="1200" b="0" i="0" dirty="0">
              <a:solidFill>
                <a:srgbClr val="000000"/>
              </a:solidFill>
              <a:effectLst/>
              <a:latin typeface="+mn-lt"/>
            </a:endParaRPr>
          </a:p>
          <a:p>
            <a:pPr algn="l">
              <a:spcAft>
                <a:spcPts val="800"/>
              </a:spcAft>
            </a:pPr>
            <a:r>
              <a:rPr lang="en-GB" sz="1200" b="1" i="0" dirty="0">
                <a:solidFill>
                  <a:srgbClr val="000000"/>
                </a:solidFill>
                <a:effectLst/>
                <a:latin typeface="+mn-lt"/>
              </a:rPr>
              <a:t>As a support activity </a:t>
            </a:r>
            <a:r>
              <a:rPr lang="en-GB" sz="1200" b="0" i="0" dirty="0">
                <a:solidFill>
                  <a:srgbClr val="000000"/>
                </a:solidFill>
                <a:effectLst/>
                <a:latin typeface="+mn-lt"/>
              </a:rPr>
              <a:t>consider giving pupils the sentence with only the word ‘right’ missing and ask them to tell you the missing word.</a:t>
            </a:r>
          </a:p>
          <a:p>
            <a:pPr algn="l">
              <a:spcAft>
                <a:spcPts val="800"/>
              </a:spcAft>
            </a:pPr>
            <a:r>
              <a:rPr lang="en-GB" sz="1200" b="1" dirty="0">
                <a:latin typeface="+mn-lt"/>
              </a:rPr>
              <a:t>As an extension activity: </a:t>
            </a:r>
            <a:r>
              <a:rPr lang="en-GB" sz="1200" b="0" dirty="0">
                <a:effectLst/>
                <a:latin typeface="Calibri" panose="020F0502020204030204" pitchFamily="34" charset="0"/>
                <a:ea typeface="Times New Roman" panose="02020603050405020304" pitchFamily="18" charset="0"/>
              </a:rPr>
              <a:t>Ask</a:t>
            </a:r>
            <a:r>
              <a:rPr lang="en-GB" sz="1200" dirty="0">
                <a:effectLst/>
                <a:latin typeface="Calibri" panose="020F0502020204030204" pitchFamily="34" charset="0"/>
                <a:ea typeface="Times New Roman" panose="02020603050405020304" pitchFamily="18" charset="0"/>
              </a:rPr>
              <a:t> pupils to write a short statement/summary about the rights children have.</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effectLst/>
                <a:latin typeface="+mn-lt"/>
                <a:ea typeface="Times New Roman" panose="02020603050405020304" pitchFamily="18" charset="0"/>
              </a:rPr>
              <a:t>Ask: </a:t>
            </a:r>
            <a:r>
              <a:rPr lang="en-GB" sz="1200" b="0" i="0" dirty="0">
                <a:effectLst/>
                <a:latin typeface="+mn-lt"/>
                <a:ea typeface="Times New Roman" panose="02020603050405020304" pitchFamily="18" charset="0"/>
              </a:rPr>
              <a:t>w</a:t>
            </a:r>
            <a:r>
              <a:rPr lang="en-GB" sz="1200" i="0" dirty="0">
                <a:effectLst/>
                <a:latin typeface="+mn-lt"/>
                <a:ea typeface="Times New Roman" panose="02020603050405020304" pitchFamily="18" charset="0"/>
              </a:rPr>
              <a:t>hat does the term separation mean? What might happen when two people separate? </a:t>
            </a:r>
          </a:p>
          <a:p>
            <a:endParaRPr lang="en-GB" sz="1200" i="1" dirty="0">
              <a:effectLst/>
              <a:latin typeface="+mn-lt"/>
            </a:endParaRPr>
          </a:p>
          <a:p>
            <a:r>
              <a:rPr lang="en-GB" sz="1200" dirty="0">
                <a:latin typeface="+mn-lt"/>
              </a:rPr>
              <a:t>Remind pupils that Rosie's parents separated a year ago so she's feeling much better about the separation than she did at the time but sometimes still need some support. </a:t>
            </a:r>
          </a:p>
          <a:p>
            <a:endParaRPr lang="en-GB" sz="1200" dirty="0">
              <a:latin typeface="+mn-lt"/>
            </a:endParaRPr>
          </a:p>
          <a:p>
            <a:r>
              <a:rPr lang="en-GB" sz="1200" dirty="0">
                <a:latin typeface="+mn-lt"/>
              </a:rPr>
              <a:t>Run through the characters again to remind pupils who Rosie has for support (or for any pupils who were absent for lesson 1). In slideshow mode each character is shown in turn.  N.B. Rosie’s mum and dad have been grouped together to avoid any inference that one is superior or preferable to the other.</a:t>
            </a:r>
          </a:p>
          <a:p>
            <a:endParaRPr lang="en-GB" sz="1200" dirty="0">
              <a:latin typeface="+mn-lt"/>
            </a:endParaRPr>
          </a:p>
          <a:p>
            <a:r>
              <a:rPr lang="en-GB" sz="1200" dirty="0">
                <a:latin typeface="+mn-lt"/>
              </a:rPr>
              <a:t>Ask pupils to list one advantage and one disadvantage for </a:t>
            </a:r>
            <a:r>
              <a:rPr lang="en-GB" sz="1200" b="1" dirty="0">
                <a:latin typeface="+mn-lt"/>
              </a:rPr>
              <a:t>each person </a:t>
            </a:r>
            <a:r>
              <a:rPr lang="en-GB" sz="1200" b="0" dirty="0">
                <a:latin typeface="+mn-lt"/>
              </a:rPr>
              <a:t>that </a:t>
            </a:r>
            <a:r>
              <a:rPr lang="en-GB" sz="1200" dirty="0">
                <a:latin typeface="+mn-lt"/>
              </a:rPr>
              <a:t>Rosie speaks to: </a:t>
            </a:r>
          </a:p>
          <a:p>
            <a:endParaRPr lang="en-GB" sz="1200" dirty="0">
              <a:latin typeface="+mn-lt"/>
            </a:endParaRPr>
          </a:p>
          <a:p>
            <a:r>
              <a:rPr lang="en-GB" sz="1200" dirty="0">
                <a:latin typeface="+mn-lt"/>
              </a:rPr>
              <a:t>Mum or Dad: advantage - Rosie will be used to speaking to them when she's upset; disadvantage - Rosie may be upset about them so it may be hard to talk to them about it.</a:t>
            </a:r>
          </a:p>
          <a:p>
            <a:r>
              <a:rPr lang="en-GB" sz="1200" dirty="0">
                <a:latin typeface="+mn-lt"/>
              </a:rPr>
              <a:t>Chloe or Jack, her sister and brother: advantage - they will be upset too so will understand how Rosie is feeling; disadvantage - Rosie may not want to speak to them in case it upsets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Rosie's friend Billy or one of her other friends: advantage – they are not part of Rosie's family so she doesn't risk upsetting them; disadvantage - Rosie’s friends may not have gone through this experience so may not fully understand how she's feeling.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Rosie's teacher, Mr. Green: advantage – he will have had others in his classes that have gone through what Rosie has gone through so he will be able to help Rosie too</a:t>
            </a:r>
            <a:r>
              <a:rPr lang="en-GB" sz="1200">
                <a:latin typeface="+mn-lt"/>
              </a:rPr>
              <a:t>; disadvantage </a:t>
            </a:r>
            <a:r>
              <a:rPr lang="en-GB" sz="1200" dirty="0">
                <a:latin typeface="+mn-lt"/>
              </a:rPr>
              <a:t>- at first it might be hard for Rosie to talk to Mr Green about things that are going on outside of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mn-lt"/>
              </a:rPr>
              <a:t>As a support activity </a:t>
            </a:r>
            <a:r>
              <a:rPr lang="en-GB" sz="1200" b="0" i="0" dirty="0">
                <a:solidFill>
                  <a:srgbClr val="000000"/>
                </a:solidFill>
                <a:effectLst/>
                <a:latin typeface="+mn-lt"/>
              </a:rPr>
              <a:t>consider asking pupils to </a:t>
            </a:r>
            <a:r>
              <a:rPr lang="en-GB" sz="1200" dirty="0">
                <a:latin typeface="+mn-lt"/>
              </a:rPr>
              <a:t>list one advantage and one disadvantage for </a:t>
            </a:r>
            <a:r>
              <a:rPr lang="en-GB" sz="1200" b="1" dirty="0">
                <a:latin typeface="+mn-lt"/>
              </a:rPr>
              <a:t>one or two </a:t>
            </a:r>
            <a:r>
              <a:rPr lang="en-GB" sz="1200" b="0" dirty="0">
                <a:latin typeface="+mn-lt"/>
              </a:rPr>
              <a:t>of the people who </a:t>
            </a:r>
            <a:r>
              <a:rPr lang="en-GB" sz="1200" dirty="0">
                <a:latin typeface="+mn-lt"/>
              </a:rPr>
              <a:t>Rosie </a:t>
            </a:r>
            <a:r>
              <a:rPr lang="en-GB" sz="1200" b="0" i="0" dirty="0">
                <a:solidFill>
                  <a:srgbClr val="000000"/>
                </a:solidFill>
                <a:effectLst/>
                <a:latin typeface="+mn-lt"/>
              </a:rPr>
              <a:t>could speak to for support.</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 </a:t>
            </a:r>
          </a:p>
          <a:p>
            <a:r>
              <a:rPr lang="en-GB" sz="1200" b="1" dirty="0">
                <a:latin typeface="+mn-lt"/>
              </a:rPr>
              <a:t>As an extension activity </a:t>
            </a:r>
            <a:r>
              <a:rPr lang="en-GB" sz="1200" i="0" dirty="0">
                <a:latin typeface="+mn-lt"/>
              </a:rPr>
              <a:t>consider </a:t>
            </a:r>
            <a:r>
              <a:rPr lang="en-GB" sz="1200" i="0" dirty="0">
                <a:effectLst/>
                <a:latin typeface="+mn-lt"/>
              </a:rPr>
              <a:t>a</a:t>
            </a:r>
            <a:r>
              <a:rPr lang="en-GB" sz="1200" i="0" dirty="0">
                <a:effectLst/>
                <a:latin typeface="+mn-lt"/>
                <a:ea typeface="Times New Roman" panose="02020603050405020304" pitchFamily="18" charset="0"/>
              </a:rPr>
              <a:t>sking pupils to script the opening to a conversation about seeking support – how might they ask someone for help?’</a:t>
            </a:r>
            <a:r>
              <a:rPr lang="en-GB" sz="1200" i="0" dirty="0">
                <a:solidFill>
                  <a:srgbClr val="1D1C1D"/>
                </a:solidFill>
                <a:effectLst/>
                <a:latin typeface="+mn-lt"/>
                <a:ea typeface="Times New Roman" panose="02020603050405020304" pitchFamily="18" charset="0"/>
              </a:rPr>
              <a:t> </a:t>
            </a:r>
            <a:endParaRPr lang="en-GB" sz="1200" i="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136972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solidFill>
                  <a:schemeClr val="accent2">
                    <a:lumMod val="75000"/>
                  </a:schemeClr>
                </a:solidFill>
                <a:latin typeface="+mn-lt"/>
              </a:rPr>
              <a:t>Slides15-20 have information on divorce and separation and on the processes for agreeing child arrangements. D</a:t>
            </a:r>
            <a:r>
              <a:rPr lang="en-GB" sz="1200" dirty="0">
                <a:effectLst/>
                <a:latin typeface="+mn-lt"/>
                <a:ea typeface="Times New Roman" panose="02020603050405020304" pitchFamily="18" charset="0"/>
              </a:rPr>
              <a:t>epending on the time available and engagement of the pupils, teachers may choose to a) run through all the information in the slides emphasising to pupils the </a:t>
            </a:r>
            <a:r>
              <a:rPr lang="en-GB" sz="1200" b="1" dirty="0">
                <a:effectLst/>
                <a:latin typeface="+mn-lt"/>
                <a:ea typeface="Times New Roman" panose="02020603050405020304" pitchFamily="18" charset="0"/>
              </a:rPr>
              <a:t>key messages</a:t>
            </a:r>
            <a:r>
              <a:rPr lang="en-GB" sz="1200" dirty="0">
                <a:effectLst/>
                <a:latin typeface="+mn-lt"/>
                <a:ea typeface="Times New Roman" panose="02020603050405020304" pitchFamily="18" charset="0"/>
              </a:rPr>
              <a:t> highlighted in bold in the notes or b) simply emphasise the </a:t>
            </a:r>
            <a:r>
              <a:rPr lang="en-GB" sz="1200" b="1" dirty="0">
                <a:effectLst/>
                <a:latin typeface="+mn-lt"/>
                <a:ea typeface="Times New Roman" panose="02020603050405020304" pitchFamily="18" charset="0"/>
              </a:rPr>
              <a:t>key messages</a:t>
            </a:r>
            <a:r>
              <a:rPr lang="en-GB" sz="1200" dirty="0">
                <a:effectLst/>
                <a:latin typeface="+mn-lt"/>
                <a:ea typeface="Times New Roman" panose="02020603050405020304" pitchFamily="18" charset="0"/>
              </a:rPr>
              <a:t> for each slide and give sufficient information to allow pupils to complete the quick fire quiz that follows.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r>
              <a:rPr lang="en-GB" sz="1200" dirty="0">
                <a:effectLst/>
                <a:latin typeface="+mn-lt"/>
                <a:ea typeface="Times New Roman" panose="02020603050405020304" pitchFamily="18" charset="0"/>
              </a:rPr>
              <a:t>To consolidate learning from this and the next four slides on processes and how children’s voices can be heard in these processes, and </a:t>
            </a:r>
            <a:r>
              <a:rPr lang="en-GB" sz="1200" dirty="0">
                <a:solidFill>
                  <a:schemeClr val="accent2">
                    <a:lumMod val="75000"/>
                  </a:schemeClr>
                </a:solidFill>
                <a:latin typeface="+mn-lt"/>
              </a:rPr>
              <a:t>to scaffold this part of the teaching, there is a quick fire quiz on slide 21. To ensure that all pupils participate, </a:t>
            </a:r>
            <a:r>
              <a:rPr lang="en-GB" sz="1200" dirty="0">
                <a:effectLst/>
                <a:latin typeface="+mn-lt"/>
                <a:ea typeface="Times New Roman" panose="02020603050405020304" pitchFamily="18" charset="0"/>
                <a:cs typeface="Calibri" panose="020F0502020204030204" pitchFamily="34" charset="0"/>
              </a:rPr>
              <a:t>either provide a handout for pupils to complete/refer back to if they find they need the information in future (a handout is at the end of the Teacher Guide) or write the questions on the whiteboard at the start of the lesson.  If using the handout, hand it out now and ask the pupils to write the answers on the handout/make a note of the answers as you go through the slides as you will be asking individual pupils to give their answer to a question later.</a:t>
            </a:r>
          </a:p>
          <a:p>
            <a:endParaRPr lang="en-GB" sz="1200" dirty="0">
              <a:effectLst/>
              <a:latin typeface="+mn-lt"/>
              <a:ea typeface="Times New Roman" panose="02020603050405020304" pitchFamily="18" charset="0"/>
              <a:cs typeface="Calibri" panose="020F0502020204030204" pitchFamily="34" charset="0"/>
            </a:endParaRPr>
          </a:p>
          <a:p>
            <a:r>
              <a:rPr lang="en-GB" sz="1200" dirty="0">
                <a:effectLst/>
                <a:latin typeface="+mn-lt"/>
                <a:ea typeface="Times New Roman" panose="02020603050405020304" pitchFamily="18" charset="0"/>
              </a:rPr>
              <a:t>Allow time, as you cover slides 15-21, for pupils to consider any thoughts or questions they have and ask questions if they would like.</a:t>
            </a: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a:t>
            </a:r>
            <a:r>
              <a:rPr lang="en-GB" sz="1200" b="1" dirty="0">
                <a:latin typeface="+mn-lt"/>
              </a:rPr>
              <a:t>key message </a:t>
            </a:r>
            <a:r>
              <a:rPr lang="en-GB" sz="1200" dirty="0">
                <a:latin typeface="+mn-lt"/>
              </a:rPr>
              <a:t>here is that from April 2022 there will be no need to show that the other person was at fault to get a divorce.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Calibri" panose="020F0502020204030204" pitchFamily="34" charset="0"/>
              </a:rPr>
              <a:t>If pupils are particularly engaged or interested you could explain that parliament passes ‘Acts’ when it wants to change the law in a certain area and has recently passed </a:t>
            </a:r>
            <a:r>
              <a:rPr lang="en-GB" sz="1200" i="1" dirty="0">
                <a:effectLst/>
                <a:latin typeface="+mn-lt"/>
                <a:ea typeface="Times New Roman" panose="02020603050405020304" pitchFamily="18" charset="0"/>
                <a:cs typeface="Calibri" panose="020F0502020204030204" pitchFamily="34" charset="0"/>
              </a:rPr>
              <a:t>The Divorce, Dissolution and Separation Act 2020</a:t>
            </a:r>
            <a:r>
              <a:rPr lang="en-GB" sz="1200" dirty="0">
                <a:effectLst/>
                <a:latin typeface="+mn-lt"/>
                <a:ea typeface="Times New Roman" panose="02020603050405020304" pitchFamily="18" charset="0"/>
                <a:cs typeface="Calibri" panose="020F0502020204030204" pitchFamily="34" charset="0"/>
              </a:rPr>
              <a:t> which comes into force in April 2022 and introduces ‘no fault divorce’ so that no one needs to blame the other person in order to get a divorce.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effectLs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Arial" panose="020B0604020202020204" pitchFamily="34" charset="0"/>
              </a:rPr>
              <a:t>If pupils are particularly engaged you may also wish to point out, as a higher level point, that under the new rules from April 2022 the Applicant and Respondent can make a joint application on the basis that the marriage has broken down and the divorce can be obtained after 6 months.</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rPr>
              <a:t>Ask</a:t>
            </a:r>
            <a:r>
              <a:rPr lang="en-GB" sz="1200" b="1" dirty="0">
                <a:effectLst/>
                <a:latin typeface="+mn-lt"/>
                <a:ea typeface="Calibri" panose="020F0502020204030204" pitchFamily="34" charset="0"/>
              </a:rPr>
              <a:t> </a:t>
            </a:r>
            <a:r>
              <a:rPr lang="en-GB" sz="1200" b="0" dirty="0">
                <a:effectLst/>
                <a:latin typeface="+mn-lt"/>
                <a:ea typeface="Calibri" panose="020F0502020204030204" pitchFamily="34" charset="0"/>
              </a:rPr>
              <a:t>pupils to comment on why it might be better for children that the parents don't have to say that the relationship breakdown was the other parent’s fault when they divorce.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Answer: </a:t>
            </a:r>
            <a:r>
              <a:rPr lang="en-GB" sz="1200" dirty="0">
                <a:effectLst/>
                <a:latin typeface="+mn-lt"/>
                <a:ea typeface="Times New Roman" panose="02020603050405020304" pitchFamily="18" charset="0"/>
              </a:rPr>
              <a:t>It may make </a:t>
            </a:r>
            <a:r>
              <a:rPr lang="en-GB" sz="1200" b="0" dirty="0">
                <a:effectLst/>
                <a:latin typeface="+mn-lt"/>
                <a:ea typeface="Calibri" panose="020F0502020204030204" pitchFamily="34" charset="0"/>
              </a:rPr>
              <a:t>the separation more friendly and the parents may be more open to listening to their children's views. It makes it easier for the parents to agree the arrangements for the children between themselves and therefore make it less likely that they will apply to court. It probably won’t cost as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3C3C3B"/>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mn-lt"/>
              </a:rPr>
              <a:t>Run through the information on the slide. The </a:t>
            </a:r>
            <a:r>
              <a:rPr lang="en-GB" sz="1200" b="1" dirty="0">
                <a:latin typeface="+mn-lt"/>
              </a:rPr>
              <a:t>key message </a:t>
            </a:r>
            <a:r>
              <a:rPr lang="en-GB" sz="1200" dirty="0">
                <a:latin typeface="+mn-lt"/>
              </a:rPr>
              <a:t>here is that most parents agree arrangements themselves to bust the myth that parents need to go to court to sort out child arrangements.</a:t>
            </a:r>
          </a:p>
          <a:p>
            <a:pPr marL="0" indent="0">
              <a:buNone/>
            </a:pPr>
            <a:endParaRPr lang="en-GB" sz="1200" dirty="0">
              <a:latin typeface="+mn-lt"/>
            </a:endParaRPr>
          </a:p>
          <a:p>
            <a:pPr marL="0" indent="0">
              <a:buNone/>
            </a:pPr>
            <a:r>
              <a:rPr lang="en-GB" sz="1200" dirty="0">
                <a:latin typeface="+mn-lt"/>
              </a:rPr>
              <a:t>Explain that when Rosie's parents separated a year ago </a:t>
            </a:r>
            <a:r>
              <a:rPr lang="en-GB" sz="1200" b="0" i="0" dirty="0">
                <a:solidFill>
                  <a:srgbClr val="000000"/>
                </a:solidFill>
                <a:effectLst/>
                <a:latin typeface="+mn-lt"/>
              </a:rPr>
              <a:t>it had been hard for Rosie and her brother and sister at first. Their dad introduced his new girlfriend quite quickly which upset and confused Rosie, so she had been reluctant to see him. Rosie’s mum and dad agreed that Rosie would see her dad at a contact centre until things settled down. Rosie thought that the contact centre had been really useful for her family. Rosie’s dad applied to the court for a court order and now all three children saw their dad together, staying over with him and his new partner, and things were better.  </a:t>
            </a:r>
          </a:p>
          <a:p>
            <a:pPr marL="0" indent="0">
              <a:buNone/>
            </a:pPr>
            <a:endParaRPr lang="en-GB" sz="1200" b="0" i="0" dirty="0">
              <a:solidFill>
                <a:srgbClr val="000000"/>
              </a:solidFill>
              <a:effectLst/>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136025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dirty="0">
                <a:latin typeface="+mn-lt"/>
              </a:rPr>
              <a:t>Run through the information on the slide. The </a:t>
            </a:r>
            <a:r>
              <a:rPr lang="en-GB" sz="1200" b="1" dirty="0">
                <a:latin typeface="+mn-lt"/>
              </a:rPr>
              <a:t>key message </a:t>
            </a:r>
            <a:r>
              <a:rPr lang="en-GB" sz="1200" dirty="0">
                <a:latin typeface="+mn-lt"/>
              </a:rPr>
              <a:t>here is that parents can’t agree they don’t have to go to court, they can choose to meet with a mediator instead. </a:t>
            </a:r>
          </a:p>
          <a:p>
            <a:pPr algn="l" rtl="0" fontAlgn="base"/>
            <a:endParaRPr lang="en-GB" sz="1200" dirty="0">
              <a:latin typeface="+mn-lt"/>
            </a:endParaRPr>
          </a:p>
          <a:p>
            <a:pPr algn="l" rtl="0" fontAlgn="base"/>
            <a:r>
              <a:rPr lang="en-GB" sz="1200" dirty="0">
                <a:latin typeface="+mn-lt"/>
              </a:rPr>
              <a:t>Begin by explaining the role of a mediator as outlined on the slide. </a:t>
            </a:r>
            <a:r>
              <a:rPr lang="en-GB" sz="1200" b="0" i="0" u="none" strike="noStrike" dirty="0">
                <a:solidFill>
                  <a:srgbClr val="330099"/>
                </a:solidFill>
                <a:effectLst/>
                <a:latin typeface="+mn-lt"/>
              </a:rPr>
              <a:t>Explain</a:t>
            </a:r>
            <a:r>
              <a:rPr lang="en-GB" sz="1200" b="1" i="0" u="none" strike="noStrike" dirty="0">
                <a:solidFill>
                  <a:srgbClr val="330099"/>
                </a:solidFill>
                <a:effectLst/>
                <a:latin typeface="+mn-lt"/>
              </a:rPr>
              <a:t> </a:t>
            </a:r>
            <a:r>
              <a:rPr lang="en-GB" sz="1200" b="0" i="0" u="none" strike="noStrike" dirty="0">
                <a:solidFill>
                  <a:srgbClr val="330099"/>
                </a:solidFill>
                <a:effectLst/>
                <a:latin typeface="+mn-lt"/>
              </a:rPr>
              <a:t>that if a </a:t>
            </a:r>
            <a:r>
              <a:rPr lang="en-GB" sz="1200" b="0" i="0" u="none" strike="noStrike" dirty="0">
                <a:solidFill>
                  <a:srgbClr val="000000"/>
                </a:solidFill>
                <a:effectLst/>
                <a:latin typeface="+mn-lt"/>
              </a:rPr>
              <a:t>relationships doesn’t work out and parents separate, some talk to a </a:t>
            </a:r>
            <a:r>
              <a:rPr lang="en-US" sz="1200" b="0" i="0" dirty="0">
                <a:solidFill>
                  <a:srgbClr val="000000"/>
                </a:solidFill>
                <a:effectLst/>
                <a:latin typeface="+mn-lt"/>
              </a:rPr>
              <a:t>​</a:t>
            </a:r>
            <a:r>
              <a:rPr lang="en-GB" sz="1200" b="0" i="0" u="none" strike="noStrike" dirty="0">
                <a:solidFill>
                  <a:srgbClr val="000000"/>
                </a:solidFill>
                <a:effectLst/>
                <a:latin typeface="+mn-lt"/>
              </a:rPr>
              <a:t>mediator to help them agree things. The trained</a:t>
            </a:r>
            <a:r>
              <a:rPr lang="en-US" sz="1200" b="0" i="0" dirty="0">
                <a:solidFill>
                  <a:srgbClr val="000000"/>
                </a:solidFill>
                <a:effectLst/>
                <a:latin typeface="+mn-lt"/>
              </a:rPr>
              <a:t>​ </a:t>
            </a:r>
            <a:r>
              <a:rPr lang="en-GB" sz="1200" b="0" i="0" u="none" strike="noStrike" dirty="0">
                <a:solidFill>
                  <a:srgbClr val="000000"/>
                </a:solidFill>
                <a:effectLst/>
                <a:latin typeface="+mn-lt"/>
              </a:rPr>
              <a:t>mediator is a neutral person who helps</a:t>
            </a:r>
            <a:r>
              <a:rPr lang="en-US" sz="1200" b="0" i="0" dirty="0">
                <a:solidFill>
                  <a:srgbClr val="000000"/>
                </a:solidFill>
                <a:effectLst/>
                <a:latin typeface="+mn-lt"/>
              </a:rPr>
              <a:t>​ </a:t>
            </a:r>
            <a:r>
              <a:rPr lang="en-GB" sz="1200" b="0" i="0" u="none" strike="noStrike" dirty="0">
                <a:solidFill>
                  <a:srgbClr val="000000"/>
                </a:solidFill>
                <a:effectLst/>
                <a:latin typeface="+mn-lt"/>
              </a:rPr>
              <a:t>parents to agree without going to court.</a:t>
            </a:r>
            <a:r>
              <a:rPr lang="en-US" sz="1200" b="0" i="0" dirty="0">
                <a:solidFill>
                  <a:srgbClr val="000000"/>
                </a:solidFill>
                <a:effectLst/>
                <a:latin typeface="+mn-lt"/>
              </a:rPr>
              <a:t>​</a:t>
            </a:r>
          </a:p>
          <a:p>
            <a:pPr algn="l" rtl="0" fontAlgn="base"/>
            <a:endParaRPr lang="en-US" sz="1200" b="0" i="0" dirty="0">
              <a:solidFill>
                <a:srgbClr val="000000"/>
              </a:solidFill>
              <a:effectLst/>
              <a:latin typeface="+mn-lt"/>
            </a:endParaRPr>
          </a:p>
          <a:p>
            <a:pPr algn="l" rtl="0" fontAlgn="base"/>
            <a:r>
              <a:rPr lang="en-GB" sz="1200" b="0" i="0" dirty="0">
                <a:solidFill>
                  <a:srgbClr val="000000"/>
                </a:solidFill>
                <a:effectLst/>
                <a:latin typeface="+mn-lt"/>
              </a:rPr>
              <a:t>Explain that Rosie's parents did not go to mediation but instead made an application to the court.</a:t>
            </a:r>
          </a:p>
          <a:p>
            <a:pPr algn="l" rtl="0" fontAlgn="base"/>
            <a:endParaRPr lang="en-GB" sz="1200" b="0" i="0" dirty="0">
              <a:solidFill>
                <a:srgbClr val="000000"/>
              </a:solidFill>
              <a:effectLst/>
              <a:latin typeface="+mn-lt"/>
            </a:endParaRPr>
          </a:p>
          <a:p>
            <a:pPr algn="l" rtl="0" fontAlgn="base"/>
            <a:r>
              <a:rPr lang="en-GB" sz="1200" b="1" i="0" dirty="0">
                <a:solidFill>
                  <a:srgbClr val="000000"/>
                </a:solidFill>
                <a:effectLst/>
                <a:latin typeface="+mn-lt"/>
              </a:rPr>
              <a:t>Ask: </a:t>
            </a:r>
            <a:r>
              <a:rPr lang="en-GB" sz="1200" b="0" i="0" dirty="0">
                <a:solidFill>
                  <a:srgbClr val="000000"/>
                </a:solidFill>
                <a:effectLst/>
                <a:latin typeface="+mn-lt"/>
              </a:rPr>
              <a:t>How do you think that going to mediation rather than to court might have helped Rosie’s family?  </a:t>
            </a:r>
          </a:p>
          <a:p>
            <a:pPr algn="l" rtl="0" fontAlgn="base"/>
            <a:r>
              <a:rPr lang="en-GB" sz="1200" b="1" i="0" dirty="0">
                <a:solidFill>
                  <a:srgbClr val="000000"/>
                </a:solidFill>
                <a:effectLst/>
                <a:latin typeface="+mn-lt"/>
              </a:rPr>
              <a:t>Answer:  </a:t>
            </a:r>
            <a:r>
              <a:rPr lang="en-GB" sz="1200" b="0" i="0" dirty="0">
                <a:solidFill>
                  <a:srgbClr val="000000"/>
                </a:solidFill>
                <a:effectLst/>
                <a:latin typeface="+mn-lt"/>
              </a:rPr>
              <a:t>Her parents would be able to listen to each other and might have been able to agree things. This might be easier, less stressful and quicker than going to court. </a:t>
            </a:r>
          </a:p>
          <a:p>
            <a:pPr marL="0" indent="0">
              <a:buNone/>
            </a:pPr>
            <a:endParaRPr lang="en-GB" sz="1200" b="0" i="0" dirty="0">
              <a:solidFill>
                <a:srgbClr val="000000"/>
              </a:solidFill>
              <a:effectLst/>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algn="l" rtl="0" fontAlgn="base"/>
            <a:endParaRPr lang="en-GB" sz="1200" dirty="0">
              <a:latin typeface="+mn-lt"/>
            </a:endParaRPr>
          </a:p>
          <a:p>
            <a:pPr algn="l" rtl="0" fontAlgn="base"/>
            <a:endParaRPr lang="en-GB" sz="1200" b="1" i="0" u="none" strike="noStrike" dirty="0">
              <a:solidFill>
                <a:srgbClr val="330099"/>
              </a:solidFill>
              <a:effectLst/>
              <a:latin typeface="+mn-lt"/>
            </a:endParaRPr>
          </a:p>
          <a:p>
            <a:pPr lvl="0"/>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195002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dirty="0">
                <a:latin typeface="+mn-lt"/>
              </a:rPr>
              <a:t>Run through the information on the slide. The </a:t>
            </a:r>
            <a:r>
              <a:rPr lang="en-GB" sz="1200" b="1" dirty="0">
                <a:latin typeface="+mn-lt"/>
              </a:rPr>
              <a:t>key message </a:t>
            </a:r>
            <a:r>
              <a:rPr lang="en-GB" sz="1200" dirty="0">
                <a:latin typeface="+mn-lt"/>
              </a:rPr>
              <a:t>here is that if parents are in mediation, children have the right to make their views known and to meet with the mediator. </a:t>
            </a:r>
          </a:p>
          <a:p>
            <a:pPr algn="l" rtl="0" fontAlgn="base"/>
            <a:endParaRPr lang="en-GB" sz="1200" b="1" i="0" u="none" strike="noStrike" dirty="0">
              <a:solidFill>
                <a:srgbClr val="330099"/>
              </a:solidFill>
              <a:effectLst/>
              <a:latin typeface="+mn-lt"/>
            </a:endParaRPr>
          </a:p>
          <a:p>
            <a:pPr algn="l" rtl="0" fontAlgn="base"/>
            <a:r>
              <a:rPr lang="en-GB" sz="1200" b="1" i="0" u="none" strike="noStrike" dirty="0">
                <a:solidFill>
                  <a:srgbClr val="330099"/>
                </a:solidFill>
                <a:effectLst/>
                <a:latin typeface="+mn-lt"/>
              </a:rPr>
              <a:t>Child inclusive mediation</a:t>
            </a:r>
            <a:r>
              <a:rPr lang="en-GB" sz="1200" b="0" i="0" u="none" strike="noStrike" dirty="0">
                <a:solidFill>
                  <a:srgbClr val="330099"/>
                </a:solidFill>
                <a:effectLst/>
                <a:latin typeface="+mn-lt"/>
              </a:rPr>
              <a:t>: </a:t>
            </a:r>
            <a:r>
              <a:rPr lang="en-GB" sz="1200" b="0" i="0" u="none" strike="noStrike" dirty="0">
                <a:solidFill>
                  <a:srgbClr val="000000"/>
                </a:solidFill>
                <a:effectLst/>
                <a:latin typeface="+mn-lt"/>
              </a:rPr>
              <a:t>Child </a:t>
            </a:r>
            <a:r>
              <a:rPr lang="en-US" sz="1200" b="0" i="0" dirty="0">
                <a:solidFill>
                  <a:srgbClr val="000000"/>
                </a:solidFill>
                <a:effectLst/>
                <a:latin typeface="+mn-lt"/>
              </a:rPr>
              <a:t>​</a:t>
            </a:r>
            <a:r>
              <a:rPr lang="en-GB" sz="1200" b="0" i="0" u="none" strike="noStrike" dirty="0">
                <a:solidFill>
                  <a:srgbClr val="000000"/>
                </a:solidFill>
                <a:effectLst/>
                <a:latin typeface="+mn-lt"/>
              </a:rPr>
              <a:t>inclusive mediation gives young people the opportunity to meet and talk (alone or with siblings) with the mediator who is helping their parents to sort things out for the family when parents separate. The mediator then tells the parents what the young person wants the mediator to say to help the parents make decisions - so children don't make the decisions, but their views inform the parental decision-making process. </a:t>
            </a:r>
          </a:p>
          <a:p>
            <a:pPr algn="l" rtl="0" fontAlgn="base"/>
            <a:endParaRPr lang="en-GB" sz="1200" b="0" i="0" u="none" strike="noStrike" dirty="0">
              <a:solidFill>
                <a:srgbClr val="000000"/>
              </a:solidFill>
              <a:effectLst/>
              <a:latin typeface="+mn-lt"/>
            </a:endParaRPr>
          </a:p>
          <a:p>
            <a:pPr algn="l" rtl="0" fontAlgn="base"/>
            <a:r>
              <a:rPr lang="en-GB" sz="1200" b="0" i="0" u="none" strike="noStrike" dirty="0">
                <a:solidFill>
                  <a:srgbClr val="330099"/>
                </a:solidFill>
                <a:effectLst/>
                <a:latin typeface="+mn-lt"/>
              </a:rPr>
              <a:t>Child inclusive </a:t>
            </a:r>
            <a:r>
              <a:rPr lang="en-GB" sz="1200" b="0" i="0" dirty="0">
                <a:solidFill>
                  <a:srgbClr val="000000"/>
                </a:solidFill>
                <a:effectLst/>
                <a:latin typeface="+mn-lt"/>
              </a:rPr>
              <a:t>mediation is voluntary, so children do not have to go even if they are given the option.</a:t>
            </a:r>
          </a:p>
          <a:p>
            <a:pPr algn="l" rtl="0" fontAlgn="base"/>
            <a:endParaRPr lang="en-GB" sz="1200" b="0" i="0" dirty="0">
              <a:solidFill>
                <a:srgbClr val="000000"/>
              </a:solidFill>
              <a:effectLst/>
              <a:latin typeface="+mn-lt"/>
            </a:endParaRPr>
          </a:p>
          <a:p>
            <a:pPr algn="l" rtl="0" fontAlgn="base"/>
            <a:r>
              <a:rPr lang="en-GB" sz="1200" b="0" i="0" dirty="0">
                <a:solidFill>
                  <a:srgbClr val="000000"/>
                </a:solidFill>
                <a:effectLst/>
                <a:latin typeface="+mn-lt"/>
              </a:rPr>
              <a:t>Mediators will usually see children </a:t>
            </a:r>
            <a:r>
              <a:rPr lang="en-GB" b="0" i="0" dirty="0">
                <a:solidFill>
                  <a:srgbClr val="201F1E"/>
                </a:solidFill>
                <a:effectLst/>
                <a:latin typeface="+mn-lt"/>
              </a:rPr>
              <a:t>who are around nine or older </a:t>
            </a:r>
            <a:r>
              <a:rPr lang="en-GB" sz="1200" b="0" i="0" dirty="0">
                <a:solidFill>
                  <a:srgbClr val="000000"/>
                </a:solidFill>
                <a:effectLst/>
                <a:latin typeface="+mn-lt"/>
              </a:rPr>
              <a:t>although some will see children as young as six if it is felt appropriate and in the child’s interests.</a:t>
            </a:r>
          </a:p>
          <a:p>
            <a:pPr algn="l" rtl="0" fontAlgn="base"/>
            <a:r>
              <a:rPr lang="en-GB" sz="1200" b="0" i="0" dirty="0">
                <a:solidFill>
                  <a:srgbClr val="000000"/>
                </a:solidFill>
                <a:effectLst/>
                <a:latin typeface="+mn-lt"/>
              </a:rPr>
              <a:t> </a:t>
            </a:r>
          </a:p>
          <a:p>
            <a:pPr algn="l" rtl="0" fontAlgn="base"/>
            <a:r>
              <a:rPr lang="en-GB" sz="1200" b="1" i="0" dirty="0">
                <a:solidFill>
                  <a:srgbClr val="000000"/>
                </a:solidFill>
                <a:effectLst/>
                <a:latin typeface="+mn-lt"/>
              </a:rPr>
              <a:t>Ask: </a:t>
            </a:r>
            <a:r>
              <a:rPr lang="en-GB" sz="1200" b="0" i="0" dirty="0">
                <a:solidFill>
                  <a:srgbClr val="000000"/>
                </a:solidFill>
                <a:effectLst/>
                <a:latin typeface="+mn-lt"/>
              </a:rPr>
              <a:t>How do you think that speaking to the mediator might have helped Rosie when her parents separated?  </a:t>
            </a:r>
          </a:p>
          <a:p>
            <a:pPr algn="l" rtl="0" fontAlgn="base"/>
            <a:r>
              <a:rPr lang="en-GB" sz="1200" b="1" i="0" dirty="0">
                <a:solidFill>
                  <a:srgbClr val="000000"/>
                </a:solidFill>
                <a:effectLst/>
                <a:latin typeface="+mn-lt"/>
              </a:rPr>
              <a:t>Answer: </a:t>
            </a:r>
            <a:r>
              <a:rPr lang="en-GB" sz="1200" b="0" i="0" dirty="0">
                <a:solidFill>
                  <a:srgbClr val="000000"/>
                </a:solidFill>
                <a:effectLst/>
                <a:latin typeface="+mn-lt"/>
              </a:rPr>
              <a:t>It might have helped Rosie to understand the process better; get things off her chest; given her the chance to give the mediator messages to pass on to her parents that might be hard for her to say to her parents herself.</a:t>
            </a:r>
            <a:endParaRPr lang="en-GB" sz="1200" b="0" dirty="0">
              <a:latin typeface="+mn-lt"/>
            </a:endParaRPr>
          </a:p>
          <a:p>
            <a:pPr marL="0" indent="0">
              <a:buNone/>
            </a:pPr>
            <a:endParaRPr lang="en-GB" sz="1200" b="0" dirty="0">
              <a:latin typeface="+mn-lt"/>
            </a:endParaRPr>
          </a:p>
          <a:p>
            <a:pPr marL="0" indent="0">
              <a:buNone/>
            </a:pPr>
            <a:endParaRPr lang="en-GB" sz="1200" b="0" dirty="0">
              <a:latin typeface="+mn-lt"/>
            </a:endParaRPr>
          </a:p>
          <a:p>
            <a:pPr lvl="0"/>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120642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latin typeface="+mn-lt"/>
              </a:rPr>
              <a:t>Run through the information on the slide. </a:t>
            </a:r>
            <a:r>
              <a:rPr lang="en-GB" sz="1200" dirty="0">
                <a:effectLst/>
                <a:latin typeface="+mn-lt"/>
                <a:ea typeface="Times New Roman" panose="02020603050405020304" pitchFamily="18" charset="0"/>
                <a:cs typeface="Arial" panose="020B0604020202020204" pitchFamily="34" charset="0"/>
              </a:rPr>
              <a:t>The </a:t>
            </a:r>
            <a:r>
              <a:rPr lang="en-GB" sz="1200" b="1" dirty="0">
                <a:effectLst/>
                <a:latin typeface="+mn-lt"/>
                <a:ea typeface="Times New Roman" panose="02020603050405020304" pitchFamily="18" charset="0"/>
                <a:cs typeface="Arial" panose="020B0604020202020204" pitchFamily="34" charset="0"/>
              </a:rPr>
              <a:t>key message </a:t>
            </a:r>
            <a:r>
              <a:rPr lang="en-GB" sz="1200" b="0" dirty="0">
                <a:effectLst/>
                <a:latin typeface="+mn-lt"/>
                <a:ea typeface="Times New Roman" panose="02020603050405020304" pitchFamily="18" charset="0"/>
                <a:cs typeface="Arial" panose="020B0604020202020204" pitchFamily="34" charset="0"/>
              </a:rPr>
              <a:t>here </a:t>
            </a:r>
            <a:r>
              <a:rPr lang="en-GB" sz="1200" dirty="0">
                <a:effectLst/>
                <a:latin typeface="+mn-lt"/>
                <a:ea typeface="Times New Roman" panose="02020603050405020304" pitchFamily="18" charset="0"/>
                <a:cs typeface="Arial" panose="020B0604020202020204" pitchFamily="34" charset="0"/>
              </a:rPr>
              <a:t>is that If a parent makes an application to the family court, children and young people have the right to give their views on arrangements to be made by talking to the Family Court Advisor (FCA).</a:t>
            </a:r>
            <a:endParaRPr lang="en-GB" sz="120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Explain that because Rosie's parents couldn't agree how much time Rosie, Chloe and Jack would spend with each parent, they made an application to the family court. </a:t>
            </a:r>
            <a:r>
              <a:rPr lang="en-US" sz="1200" dirty="0">
                <a:effectLst/>
                <a:latin typeface="+mn-lt"/>
                <a:ea typeface="Times New Roman" panose="02020603050405020304" pitchFamily="18" charset="0"/>
                <a:cs typeface="Arial" panose="020B0604020202020204" pitchFamily="34" charset="0"/>
              </a:rPr>
              <a:t>The </a:t>
            </a:r>
            <a:r>
              <a:rPr lang="en-GB" sz="1200" dirty="0">
                <a:effectLst/>
                <a:latin typeface="+mn-lt"/>
                <a:ea typeface="Times New Roman" panose="02020603050405020304" pitchFamily="18" charset="0"/>
                <a:cs typeface="Arial" panose="020B0604020202020204" pitchFamily="34" charset="0"/>
              </a:rPr>
              <a:t>judge asked the FCA to write a report and the FCA spoke to the children individually to gather their views which he used to write his report for the court. </a:t>
            </a:r>
            <a:endParaRPr lang="en-GB" sz="120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14406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Times New Roman" panose="02020603050405020304" pitchFamily="18" charset="0"/>
                <a:cs typeface="Times New Roman" panose="02020603050405020304" pitchFamily="18" charset="0"/>
              </a:rPr>
              <a:t>This two-part lesson plan for PSHE lessons has been devised for upper Key Stage 2 pupils</a:t>
            </a:r>
          </a:p>
          <a:p>
            <a:endParaRPr lang="en-US" sz="1200" dirty="0">
              <a:effectLst/>
              <a:latin typeface="+mn-lt"/>
              <a:cs typeface="Times New Roman" panose="02020603050405020304" pitchFamily="18" charset="0"/>
            </a:endParaRPr>
          </a:p>
          <a:p>
            <a:r>
              <a:rPr lang="en-GB" sz="1200" dirty="0">
                <a:latin typeface="+mn-lt"/>
              </a:rPr>
              <a:t>This slide gives an overview of the lesson. It should be read in conjunction with the Teacher Guide for </a:t>
            </a:r>
            <a:r>
              <a:rPr lang="en-GB" sz="1200" i="1" dirty="0">
                <a:latin typeface="+mn-lt"/>
              </a:rPr>
              <a:t>‘Rosie's Story’ </a:t>
            </a:r>
            <a:r>
              <a:rPr lang="en-GB" sz="1200" i="0" dirty="0">
                <a:latin typeface="+mn-lt"/>
              </a:rPr>
              <a:t>l</a:t>
            </a:r>
            <a:r>
              <a:rPr lang="en-GB" sz="1200" dirty="0">
                <a:latin typeface="+mn-lt"/>
              </a:rPr>
              <a:t>esson 2.</a:t>
            </a:r>
            <a:r>
              <a:rPr lang="en-GB" sz="1200" i="1" dirty="0">
                <a:latin typeface="+mn-lt"/>
              </a:rPr>
              <a:t> </a:t>
            </a:r>
            <a:r>
              <a:rPr lang="en-GB" sz="1200" b="0" i="0" dirty="0">
                <a:solidFill>
                  <a:srgbClr val="000000"/>
                </a:solidFill>
                <a:effectLst/>
                <a:latin typeface="+mn-lt"/>
              </a:rPr>
              <a:t>Teachers are reminded to </a:t>
            </a:r>
            <a:r>
              <a:rPr lang="en-GB" sz="1200" dirty="0">
                <a:effectLst/>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effectLst/>
                <a:latin typeface="+mn-lt"/>
                <a:ea typeface="Times New Roman" panose="02020603050405020304" pitchFamily="18" charset="0"/>
              </a:rPr>
              <a:t>question box, to ensure they are answering all pupils’ questions.</a:t>
            </a:r>
            <a:endParaRPr lang="en-GB" sz="1200" i="1" dirty="0">
              <a:latin typeface="+mn-lt"/>
            </a:endParaRPr>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a:t>
            </a:r>
            <a:r>
              <a:rPr lang="en-GB" sz="1200" b="1" dirty="0"/>
              <a:t>key message </a:t>
            </a:r>
            <a:r>
              <a:rPr lang="en-GB" sz="1200" dirty="0"/>
              <a:t>here is that even if parents apply to court, most parents are able to reach an agreement without the judge having to decide and children do not have to attend court. </a:t>
            </a:r>
          </a:p>
          <a:p>
            <a:pPr marL="0" indent="0">
              <a:buNone/>
            </a:pPr>
            <a:endParaRPr lang="en-GB" sz="1200" dirty="0"/>
          </a:p>
          <a:p>
            <a:pPr marL="0" indent="0">
              <a:buNone/>
            </a:pPr>
            <a:r>
              <a:rPr lang="en-GB" sz="1200" dirty="0"/>
              <a:t>By the date of the court hearing the judge, the parents and any lawyers representing the parents will have had the FCA’s report and will usually agree child arrangements on the basis of the FCA’s recommendation.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364565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lumMod val="75000"/>
                  </a:schemeClr>
                </a:solidFill>
              </a:rPr>
              <a:t>Qu</a:t>
            </a:r>
            <a:r>
              <a:rPr lang="en-GB" sz="1200" dirty="0">
                <a:solidFill>
                  <a:schemeClr val="accent2">
                    <a:lumMod val="75000"/>
                  </a:schemeClr>
                </a:solidFill>
                <a:latin typeface="+mn-lt"/>
              </a:rPr>
              <a:t>ick fire quiz: to consolidate learning, take 3 minutes to ask the class to answer the 6 questions. To ensure that all participate, </a:t>
            </a:r>
            <a:r>
              <a:rPr lang="en-GB" sz="1200" dirty="0">
                <a:effectLst/>
                <a:latin typeface="+mn-lt"/>
                <a:ea typeface="Times New Roman" panose="02020603050405020304" pitchFamily="18" charset="0"/>
                <a:cs typeface="Calibri" panose="020F0502020204030204" pitchFamily="34" charset="0"/>
              </a:rPr>
              <a:t>either provide a handout for pupils to complete/refer back to if they find they need the information in future (a handout is at the end of the Teacher Guide), or ask pupils to write down their answers before asking individual pupils to give their answer to a question. As noted on slide 15, if using the handout, it should be handed out at the start of the discussion on the divorce process. </a:t>
            </a:r>
          </a:p>
          <a:p>
            <a:endParaRPr lang="en-GB" sz="1200" dirty="0">
              <a:latin typeface="+mn-lt"/>
            </a:endParaRPr>
          </a:p>
          <a:p>
            <a:r>
              <a:rPr lang="en-GB" sz="1200" dirty="0">
                <a:latin typeface="+mn-lt"/>
              </a:rPr>
              <a:t>In slideshow mode, each question in the left hand box is followed by an answer in the right 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286559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Remind pupils of the support available to them in school from the pastoral lead. There is also lots of information and support available to young people online (it’s sufficient to highlight key information in bold below) including: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National Youth Advocacy Service (NYAS): </a:t>
            </a:r>
            <a:r>
              <a:rPr lang="en-GB" b="1" dirty="0">
                <a:latin typeface="+mn-lt"/>
              </a:rPr>
              <a:t>NYAS provides information to young people on its website; a free helpline and an advocate for young people. </a:t>
            </a:r>
            <a:r>
              <a:rPr lang="en-GB" b="0" i="0" dirty="0">
                <a:solidFill>
                  <a:srgbClr val="202122"/>
                </a:solidFill>
                <a:effectLst/>
                <a:latin typeface="+mn-lt"/>
              </a:rPr>
              <a:t>Advocates ensure that the views of children and young people are listened to, particularly in decisions which are made about them. They </a:t>
            </a:r>
            <a:r>
              <a:rPr lang="en-GB" b="0" i="0" dirty="0">
                <a:solidFill>
                  <a:srgbClr val="747474"/>
                </a:solidFill>
                <a:effectLst/>
                <a:latin typeface="+mn-lt"/>
              </a:rPr>
              <a:t>help young people to tell people what the young person wants or speak for them, if they don’t want to. The advocate will </a:t>
            </a:r>
            <a:r>
              <a:rPr lang="en-GB" dirty="0">
                <a:latin typeface="+mn-lt"/>
              </a:rPr>
              <a:t>represent a child or young person in court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National Association of Child Contact Centres: </a:t>
            </a:r>
            <a:r>
              <a:rPr lang="en-GB" b="1" dirty="0">
                <a:latin typeface="+mn-lt"/>
              </a:rPr>
              <a:t>NACCC runs a network of 350 contact centres which </a:t>
            </a:r>
            <a:r>
              <a:rPr lang="en-GB" b="1" i="0" dirty="0">
                <a:solidFill>
                  <a:srgbClr val="262626"/>
                </a:solidFill>
                <a:effectLst/>
                <a:latin typeface="+mn-lt"/>
              </a:rPr>
              <a:t>provide a safe, neutral, welcoming space for children to spend time with parents (or other people important to them, such as grandparents).</a:t>
            </a:r>
            <a:r>
              <a:rPr lang="en-GB" b="0" i="0" dirty="0">
                <a:solidFill>
                  <a:srgbClr val="262626"/>
                </a:solidFill>
                <a:effectLst/>
                <a:latin typeface="+mn-lt"/>
              </a:rPr>
              <a:t> Contact centres are used for children, usually up to around the age of nine, often as a steppingstone to contact away from a contact centre where parents have not been able to agree contact. The NACCC website has lots of information for children and young people to help them to understand how they may be feeling when their parents separate as well as videos and stories of other young people’s experiences of using a contact centre. There is also guidance for professionals working with children and families when parents have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algn="l"/>
            <a:r>
              <a:rPr lang="en-GB" dirty="0">
                <a:latin typeface="+mn-lt"/>
              </a:rPr>
              <a:t>Cafcass: </a:t>
            </a:r>
            <a:r>
              <a:rPr lang="en-GB" b="0" i="0" dirty="0">
                <a:solidFill>
                  <a:srgbClr val="0A0A0A"/>
                </a:solidFill>
                <a:effectLst/>
                <a:latin typeface="+mn-lt"/>
              </a:rPr>
              <a:t>Cafcass stands for Children and </a:t>
            </a:r>
            <a:r>
              <a:rPr lang="en-GB" b="0" i="0" u="none" strike="noStrike" dirty="0">
                <a:solidFill>
                  <a:srgbClr val="0A0A0A"/>
                </a:solidFill>
                <a:effectLst/>
                <a:latin typeface="+mn-lt"/>
              </a:rPr>
              <a:t>Family Court</a:t>
            </a:r>
            <a:r>
              <a:rPr lang="en-GB" b="0" i="0" dirty="0">
                <a:solidFill>
                  <a:srgbClr val="0A0A0A"/>
                </a:solidFill>
                <a:effectLst/>
                <a:latin typeface="+mn-lt"/>
              </a:rPr>
              <a:t> Advisory and Support Service. </a:t>
            </a:r>
            <a:r>
              <a:rPr lang="en-GB" b="1" i="0" dirty="0">
                <a:solidFill>
                  <a:srgbClr val="0A0A0A"/>
                </a:solidFill>
                <a:effectLst/>
                <a:latin typeface="+mn-lt"/>
              </a:rPr>
              <a:t>Cafcass works with children and young people in </a:t>
            </a:r>
            <a:r>
              <a:rPr lang="en-GB" b="1" i="0" u="none" strike="noStrike" dirty="0">
                <a:solidFill>
                  <a:srgbClr val="0A0A0A"/>
                </a:solidFill>
                <a:effectLst/>
                <a:latin typeface="+mn-lt"/>
              </a:rPr>
              <a:t>family court</a:t>
            </a:r>
            <a:r>
              <a:rPr lang="en-GB" b="1" i="0" dirty="0">
                <a:solidFill>
                  <a:srgbClr val="0A0A0A"/>
                </a:solidFill>
                <a:effectLst/>
                <a:latin typeface="+mn-lt"/>
              </a:rPr>
              <a:t> cases. </a:t>
            </a:r>
            <a:r>
              <a:rPr lang="en-GB" b="0" i="0" dirty="0">
                <a:solidFill>
                  <a:srgbClr val="0A0A0A"/>
                </a:solidFill>
                <a:effectLst/>
                <a:latin typeface="+mn-lt"/>
              </a:rPr>
              <a:t>They make sure that young people’s voices are heard by speaking to children and making recommendations to the court about arrangements for children when parents separate. The Cafcass website has lots of information for young people on the court process and resources to help young people whose parents have separated. FCAs are part of the Cafcass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algn="l"/>
            <a:r>
              <a:rPr lang="en-GB" dirty="0">
                <a:latin typeface="+mn-lt"/>
              </a:rPr>
              <a:t>Relate: </a:t>
            </a:r>
            <a:r>
              <a:rPr lang="en-GB" b="1" dirty="0">
                <a:latin typeface="+mn-lt"/>
              </a:rPr>
              <a:t>Relate offers counselling to young people who are experiencing difficulties in any area of life, including if parents are arguing or have separated. </a:t>
            </a:r>
            <a:r>
              <a:rPr lang="en-GB" dirty="0">
                <a:latin typeface="+mn-lt"/>
              </a:rPr>
              <a:t>Counselling is available in school, </a:t>
            </a:r>
            <a:r>
              <a:rPr lang="en-GB" b="0" i="0" dirty="0">
                <a:solidFill>
                  <a:srgbClr val="444444"/>
                </a:solidFill>
                <a:effectLst/>
                <a:latin typeface="+mn-lt"/>
              </a:rPr>
              <a:t>at a Relate Centre, </a:t>
            </a:r>
            <a:r>
              <a:rPr lang="en-GB" dirty="0">
                <a:latin typeface="+mn-lt"/>
              </a:rPr>
              <a:t>by web chat, telephone or online. </a:t>
            </a:r>
            <a:r>
              <a:rPr lang="en-GB" b="0" i="0" dirty="0">
                <a:solidFill>
                  <a:srgbClr val="444444"/>
                </a:solidFill>
                <a:effectLst/>
                <a:latin typeface="+mn-lt"/>
              </a:rPr>
              <a:t>Children can be referred by a teacher, social worker, or can ask to see a counsellor themselves. What they say is confidential unless the counsellor is worried about their safety.</a:t>
            </a:r>
          </a:p>
          <a:p>
            <a:pPr algn="l"/>
            <a:endParaRPr lang="en-GB" b="0" i="0" dirty="0">
              <a:solidFill>
                <a:srgbClr val="444444"/>
              </a:solidFill>
              <a:effectLst/>
              <a:latin typeface="+mn-lt"/>
            </a:endParaRPr>
          </a:p>
          <a:p>
            <a:pPr algn="l"/>
            <a:r>
              <a:rPr lang="en-GB" b="1" i="0" dirty="0">
                <a:solidFill>
                  <a:srgbClr val="444444"/>
                </a:solidFill>
                <a:effectLst/>
                <a:latin typeface="+mn-lt"/>
              </a:rPr>
              <a:t>Childline has a huge amount of information, advice and support for young people whose parents have separated available online, by telephone or through one-to-one counselling</a:t>
            </a:r>
            <a:r>
              <a:rPr lang="en-GB" b="0" i="0" dirty="0">
                <a:solidFill>
                  <a:srgbClr val="444444"/>
                </a:solidFill>
                <a:effectLst/>
                <a:latin typeface="+mn-lt"/>
              </a:rPr>
              <a:t>.</a:t>
            </a:r>
          </a:p>
          <a:p>
            <a:pPr algn="l"/>
            <a:endParaRPr lang="en-GB" b="0" i="0" dirty="0">
              <a:solidFill>
                <a:srgbClr val="444444"/>
              </a:solidFill>
              <a:effectLst/>
              <a:latin typeface="+mn-lt"/>
            </a:endParaRPr>
          </a:p>
          <a:p>
            <a:pPr algn="l"/>
            <a:r>
              <a:rPr lang="en-GB" b="0" i="0" dirty="0">
                <a:solidFill>
                  <a:srgbClr val="444444"/>
                </a:solidFill>
                <a:effectLst/>
                <a:latin typeface="+mn-lt"/>
              </a:rPr>
              <a:t>Contact details for each of the organisations listed appear on slide 24. </a:t>
            </a:r>
          </a:p>
          <a:p>
            <a:pPr algn="l"/>
            <a:endParaRPr lang="en-GB" b="0" i="0" dirty="0">
              <a:solidFill>
                <a:srgbClr val="444444"/>
              </a:solidFill>
              <a:effectLst/>
              <a:latin typeface="+mn-lt"/>
            </a:endParaRPr>
          </a:p>
          <a:p>
            <a:pPr algn="l"/>
            <a:endParaRPr lang="en-GB" b="0" i="0" dirty="0">
              <a:solidFill>
                <a:srgbClr val="44444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rPr>
              <a:t>Ask </a:t>
            </a:r>
            <a:r>
              <a:rPr lang="en-GB" sz="1200" dirty="0">
                <a:solidFill>
                  <a:schemeClr val="tx1"/>
                </a:solidFill>
              </a:rPr>
              <a:t>the pupils to return to the mind map they drew earlier and in a different colour add to their mind map by writing down:</a:t>
            </a:r>
          </a:p>
          <a:p>
            <a:pPr marL="0" indent="0">
              <a:buNone/>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solidFill>
                  <a:schemeClr val="tx1"/>
                </a:solidFill>
                <a:effectLst/>
                <a:ea typeface="Times New Roman" panose="02020603050405020304" pitchFamily="18" charset="0"/>
                <a:cs typeface="Times New Roman" panose="02020603050405020304" pitchFamily="18" charset="0"/>
              </a:rPr>
              <a:t>any words for how you think Rosie might have felt </a:t>
            </a:r>
            <a:r>
              <a:rPr lang="en-GB" sz="1200" dirty="0">
                <a:solidFill>
                  <a:schemeClr val="tx1"/>
                </a:solidFill>
              </a:rPr>
              <a:t>once she learned she had the rights to express her opinion and for this to be taken seriously? (Words like hopeful, happier, stronger and/or empowered will hopefully be suggested. It is important to acknowledge however that she may still be feeling sad.)</a:t>
            </a:r>
          </a:p>
          <a:p>
            <a:pPr>
              <a:buFont typeface="Wingdings" panose="05000000000000000000" pitchFamily="2" charset="2"/>
              <a:buNone/>
            </a:pPr>
            <a:endParaRPr lang="en-GB" sz="1200" dirty="0">
              <a:solidFill>
                <a:schemeClr val="tx1"/>
              </a:solidFill>
            </a:endParaRPr>
          </a:p>
          <a:p>
            <a:pPr>
              <a:buFont typeface="Wingdings" panose="05000000000000000000" pitchFamily="2" charset="2"/>
              <a:buChar char="§"/>
            </a:pPr>
            <a:r>
              <a:rPr lang="en-GB" sz="1200" dirty="0">
                <a:solidFill>
                  <a:schemeClr val="tx1"/>
                </a:solidFill>
              </a:rPr>
              <a:t>where Rosie could find information and support to help her now </a:t>
            </a:r>
            <a:r>
              <a:rPr lang="en-GB" sz="1200" dirty="0">
                <a:effectLst/>
                <a:ea typeface="Times New Roman" panose="02020603050405020304" pitchFamily="18" charset="0"/>
                <a:cs typeface="Times New Roman" panose="02020603050405020304" pitchFamily="18" charset="0"/>
              </a:rPr>
              <a:t>and in the future (giving specific examples of organisations)</a:t>
            </a:r>
            <a:r>
              <a:rPr lang="en-GB" sz="1200" dirty="0">
                <a:solidFill>
                  <a:schemeClr val="tx1"/>
                </a:solidFill>
              </a:rPr>
              <a:t>?</a:t>
            </a:r>
          </a:p>
          <a:p>
            <a:r>
              <a:rPr lang="en-GB" sz="1200" dirty="0">
                <a:solidFill>
                  <a:schemeClr val="tx1"/>
                </a:solidFill>
              </a:rPr>
              <a:t>Pupils should mention: </a:t>
            </a:r>
          </a:p>
          <a:p>
            <a:endParaRPr lang="en-GB" sz="1200" dirty="0">
              <a:solidFill>
                <a:schemeClr val="tx1"/>
              </a:solidFill>
            </a:endParaRPr>
          </a:p>
          <a:p>
            <a:r>
              <a:rPr lang="en-GB" sz="1200" dirty="0">
                <a:solidFill>
                  <a:schemeClr val="tx1"/>
                </a:solidFill>
              </a:rPr>
              <a:t>National Youth Advocacy Service (NYAS); </a:t>
            </a:r>
          </a:p>
          <a:p>
            <a:r>
              <a:rPr lang="en-GB" sz="1200" dirty="0">
                <a:solidFill>
                  <a:schemeClr val="tx1"/>
                </a:solidFill>
              </a:rPr>
              <a:t>National Association of Child Contact Centres (NACCC); </a:t>
            </a:r>
            <a:br>
              <a:rPr lang="en-GB" sz="1200" dirty="0">
                <a:solidFill>
                  <a:schemeClr val="tx1"/>
                </a:solidFill>
              </a:rPr>
            </a:br>
            <a:r>
              <a:rPr lang="en-GB" sz="1200" dirty="0">
                <a:solidFill>
                  <a:schemeClr val="tx1"/>
                </a:solidFill>
              </a:rPr>
              <a:t>Cafcass </a:t>
            </a:r>
          </a:p>
          <a:p>
            <a:r>
              <a:rPr lang="en-GB" sz="1200" dirty="0">
                <a:solidFill>
                  <a:schemeClr val="tx1"/>
                </a:solidFill>
              </a:rPr>
              <a:t>Relate</a:t>
            </a:r>
          </a:p>
          <a:p>
            <a:r>
              <a:rPr lang="en-GB" sz="1200" dirty="0">
                <a:solidFill>
                  <a:schemeClr val="tx1"/>
                </a:solidFill>
              </a:rPr>
              <a:t>Childline</a:t>
            </a: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Arial" panose="020B0604020202020204" pitchFamily="34" charset="0"/>
              </a:rPr>
              <a:t>Remind pupils who they can talk to in school, e.g. teacher, head of year, or the pastoral support team (you may wish to personalise this slide with names of contact staff) or outside of school. Leave the slide up so that any pupil who wishes to can note down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cs typeface="Arial" panose="020B0604020202020204" pitchFamily="34" charset="0"/>
              </a:rPr>
              <a:t>Tell pupils that if anything that’s been discussed today is an issue for them and they need some support they </a:t>
            </a:r>
            <a:r>
              <a:rPr lang="en-GB" sz="1200" b="1" u="none" strike="noStrike" dirty="0">
                <a:effectLst/>
                <a:latin typeface="Calibri" panose="020F0502020204030204" pitchFamily="34" charset="0"/>
                <a:ea typeface="Calibri" panose="020F0502020204030204" pitchFamily="34" charset="0"/>
              </a:rPr>
              <a:t>can let you know or put a note in the ‘ask it basket’.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latin typeface="+mn-lt"/>
              </a:rPr>
              <a:t>For PSHE, the teaching in this two-part lesson plan is aimed to meet the requirements of </a:t>
            </a:r>
            <a:r>
              <a:rPr lang="en-GB" sz="1200" b="0" i="0" dirty="0">
                <a:solidFill>
                  <a:srgbClr val="000000"/>
                </a:solidFill>
                <a:effectLst/>
                <a:latin typeface="+mn-lt"/>
              </a:rPr>
              <a:t>The Programme of Study for PSHE Education 2020 for Key Stage 2 which states that children pupils should learn:  </a:t>
            </a:r>
          </a:p>
          <a:p>
            <a:pPr algn="l">
              <a:spcAft>
                <a:spcPts val="800"/>
              </a:spcAft>
            </a:pPr>
            <a:endParaRPr lang="en-GB" sz="1200" b="0" i="0" dirty="0">
              <a:solidFill>
                <a:srgbClr val="000000"/>
              </a:solidFill>
              <a:effectLst/>
              <a:latin typeface="+mn-lt"/>
            </a:endParaRPr>
          </a:p>
          <a:p>
            <a:pPr marL="171450" indent="-171450" algn="l">
              <a:spcAft>
                <a:spcPts val="800"/>
              </a:spcAft>
              <a:buFont typeface="Wingdings" panose="05000000000000000000" pitchFamily="2" charset="2"/>
              <a:buChar char="§"/>
            </a:pPr>
            <a:r>
              <a:rPr lang="en-GB" b="0" dirty="0">
                <a:latin typeface="+mn-lt"/>
              </a:rPr>
              <a:t>that people who love and care for each other can be in a committed relationship (e.g. marriage), living together, but may also live apart </a:t>
            </a:r>
            <a:r>
              <a:rPr lang="en-GB" b="1" dirty="0">
                <a:latin typeface="+mn-lt"/>
              </a:rPr>
              <a:t>(R5)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that a feature of positive family life is caring relationships [and] about the different ways in which people care for one another </a:t>
            </a:r>
            <a:r>
              <a:rPr lang="en-GB" b="1" dirty="0">
                <a:latin typeface="+mn-lt"/>
              </a:rPr>
              <a:t>(R6)</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to recognise and respect that there are different types of family structure (including single parents, same-sex parents, step-parents, blended families, foster parents); that families of all types can give family members love, security and stability </a:t>
            </a:r>
            <a:r>
              <a:rPr lang="en-GB" b="1" dirty="0">
                <a:latin typeface="+mn-lt"/>
              </a:rPr>
              <a:t>(R7)</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to recognise other shared characteristics of healthy family life, including commitment, care, spending time together; being there for each other in times of difficulty </a:t>
            </a:r>
            <a:r>
              <a:rPr lang="en-GB" b="1" dirty="0">
                <a:latin typeface="+mn-lt"/>
              </a:rPr>
              <a:t>(R8)</a:t>
            </a:r>
            <a:r>
              <a:rPr lang="en-GB" b="0" dirty="0">
                <a:latin typeface="+mn-lt"/>
              </a:rPr>
              <a:t>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how to recognise if family relationships are making them feel unhappy or unsafe, and how to seek help or advice </a:t>
            </a:r>
            <a:r>
              <a:rPr lang="en-GB" b="1" dirty="0">
                <a:latin typeface="+mn-lt"/>
              </a:rPr>
              <a:t>(R9)</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strategies to respond to feelings, including intense or conflicting feelings; how to manage and respond to feelings appropriately and proportionately in different situations </a:t>
            </a:r>
            <a:r>
              <a:rPr lang="en-GB" b="1" dirty="0">
                <a:latin typeface="+mn-lt"/>
              </a:rPr>
              <a:t>(H20)</a:t>
            </a:r>
            <a:r>
              <a:rPr lang="en-GB" b="0" dirty="0">
                <a:latin typeface="+mn-lt"/>
              </a:rPr>
              <a:t>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about change and loss… and how these can affect feelings; ways of expressing and managing grief </a:t>
            </a:r>
            <a:r>
              <a:rPr lang="en-GB" b="1" dirty="0">
                <a:latin typeface="+mn-lt"/>
              </a:rPr>
              <a:t>(H23)</a:t>
            </a:r>
            <a:r>
              <a:rPr lang="en-GB" b="0" dirty="0">
                <a:latin typeface="+mn-lt"/>
              </a:rPr>
              <a:t>, here within the context of change associated with parental separation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to recognise there are human rights, that are there to protect everyone </a:t>
            </a:r>
            <a:r>
              <a:rPr lang="en-GB" b="1" dirty="0">
                <a:latin typeface="+mn-lt"/>
              </a:rPr>
              <a:t>(L2)</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the importance of having compassion towards others; shared responsibilities we all have for caring for other people… [and] how to show care and concern for others </a:t>
            </a:r>
            <a:r>
              <a:rPr lang="en-GB" b="1" dirty="0">
                <a:latin typeface="+mn-lt"/>
              </a:rPr>
              <a:t>(L4)</a:t>
            </a:r>
            <a:r>
              <a:rPr lang="en-GB" b="0" dirty="0">
                <a:latin typeface="+mn-lt"/>
              </a:rPr>
              <a:t>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The lesson centres on a young child, Rosie age 9 and her family. By exploring the changes in Rosie's family when her parents separated a year ago the themes outlined above are explored.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In line with the </a:t>
            </a:r>
            <a:r>
              <a:rPr lang="en-GB" b="1" dirty="0">
                <a:solidFill>
                  <a:srgbClr val="62A9AA"/>
                </a:solidFill>
                <a:latin typeface="+mn-lt"/>
                <a:hlinkClick r:id="rId3">
                  <a:extLst>
                    <a:ext uri="{A12FA001-AC4F-418D-AE19-62706E023703}">
                      <ahyp:hlinkClr xmlns:ahyp="http://schemas.microsoft.com/office/drawing/2018/hyperlinkcolor" val="tx"/>
                    </a:ext>
                  </a:extLst>
                </a:hlinkClick>
              </a:rPr>
              <a:t>DfE Guidance on RE</a:t>
            </a:r>
            <a:r>
              <a:rPr lang="en-GB" b="1" dirty="0">
                <a:solidFill>
                  <a:srgbClr val="62A9AA"/>
                </a:solidFill>
                <a:latin typeface="+mn-lt"/>
              </a:rPr>
              <a:t> in primary schools </a:t>
            </a:r>
            <a:r>
              <a:rPr lang="en-GB" b="0" dirty="0">
                <a:solidFill>
                  <a:srgbClr val="62A9AA"/>
                </a:solidFill>
                <a:latin typeface="+mn-lt"/>
              </a:rPr>
              <a:t>the teaching should be </a:t>
            </a:r>
            <a:r>
              <a:rPr lang="en-GB" dirty="0">
                <a:latin typeface="+mn-lt"/>
              </a:rPr>
              <a:t>based on knowledge of pupils and their circumstances… [with] </a:t>
            </a:r>
            <a:r>
              <a:rPr lang="en-GB" b="1" u="sng" dirty="0">
                <a:solidFill>
                  <a:srgbClr val="62A9AA"/>
                </a:solidFill>
                <a:latin typeface="+mn-lt"/>
              </a:rPr>
              <a:t>no stigmatisation </a:t>
            </a:r>
            <a:r>
              <a:rPr lang="en-GB" dirty="0">
                <a:latin typeface="+mn-lt"/>
              </a:rPr>
              <a:t>of children based on their home circumstances and recognising that families of many forms provide a nurturing environment for children. (Families can include for example, single parent families, LGBT parents, families headed by grandparents, adoptive parents, foster parents/carers amongst other structures) </a:t>
            </a:r>
            <a:r>
              <a:rPr lang="en-GB" dirty="0">
                <a:solidFill>
                  <a:srgbClr val="62A9AA"/>
                </a:solidFill>
                <a:latin typeface="+mn-lt"/>
              </a:rPr>
              <a:t>(</a:t>
            </a:r>
            <a:r>
              <a:rPr lang="en-GB" b="1" dirty="0">
                <a:solidFill>
                  <a:srgbClr val="62A9AA"/>
                </a:solidFill>
                <a:latin typeface="+mn-lt"/>
              </a:rPr>
              <a:t>para. 59</a:t>
            </a:r>
            <a:r>
              <a:rPr lang="en-GB" dirty="0">
                <a:solidFill>
                  <a:srgbClr val="62A9AA"/>
                </a:solidFill>
                <a:latin typeface="+mn-lt"/>
              </a:rPr>
              <a:t>). </a:t>
            </a:r>
          </a:p>
          <a:p>
            <a:pPr algn="l">
              <a:spcAft>
                <a:spcPts val="800"/>
              </a:spcAft>
            </a:pPr>
            <a:endParaRPr lang="en-GB" dirty="0">
              <a:solidFill>
                <a:srgbClr val="62A9AA"/>
              </a:solidFill>
              <a:latin typeface="+mn-lt"/>
            </a:endParaRPr>
          </a:p>
          <a:p>
            <a:pPr algn="l">
              <a:spcAft>
                <a:spcPts val="800"/>
              </a:spcAft>
            </a:pPr>
            <a:r>
              <a:rPr lang="en-GB" dirty="0">
                <a:solidFill>
                  <a:srgbClr val="62A9AA"/>
                </a:solidFill>
                <a:latin typeface="+mn-lt"/>
              </a:rPr>
              <a:t>N.B. </a:t>
            </a:r>
            <a:r>
              <a:rPr lang="en-GB" sz="1200" b="0" i="0" dirty="0">
                <a:solidFill>
                  <a:srgbClr val="000000"/>
                </a:solidFill>
                <a:effectLst/>
                <a:latin typeface="+mn-lt"/>
              </a:rPr>
              <a:t>the </a:t>
            </a:r>
            <a:r>
              <a:rPr lang="en-GB" b="1" dirty="0">
                <a:solidFill>
                  <a:srgbClr val="62A9AA"/>
                </a:solidFill>
                <a:latin typeface="+mn-lt"/>
                <a:hlinkClick r:id="rId3">
                  <a:extLst>
                    <a:ext uri="{A12FA001-AC4F-418D-AE19-62706E023703}">
                      <ahyp:hlinkClr xmlns:ahyp="http://schemas.microsoft.com/office/drawing/2018/hyperlinkcolor" val="tx"/>
                    </a:ext>
                  </a:extLst>
                </a:hlinkClick>
              </a:rPr>
              <a:t>DfE Guidance on RSE</a:t>
            </a:r>
            <a:r>
              <a:rPr lang="en-GB" b="1" dirty="0">
                <a:solidFill>
                  <a:srgbClr val="62A9AA"/>
                </a:solidFill>
                <a:latin typeface="+mn-lt"/>
              </a:rPr>
              <a:t>  in secondary schools  </a:t>
            </a:r>
            <a:r>
              <a:rPr lang="en-GB" b="0" dirty="0">
                <a:solidFill>
                  <a:srgbClr val="62A9AA"/>
                </a:solidFill>
                <a:latin typeface="+mn-lt"/>
              </a:rPr>
              <a:t>provides that t</a:t>
            </a:r>
            <a:r>
              <a:rPr lang="en-GB" dirty="0">
                <a:solidFill>
                  <a:srgbClr val="62A9AA"/>
                </a:solidFill>
                <a:latin typeface="+mn-lt"/>
              </a:rPr>
              <a:t>he lessons should assist t</a:t>
            </a:r>
            <a:r>
              <a:rPr lang="en-GB" dirty="0">
                <a:latin typeface="+mn-lt"/>
              </a:rPr>
              <a:t>eachers’ awareness of common ‘adverse childhood experiences’ (such as </a:t>
            </a:r>
            <a:r>
              <a:rPr lang="en-GB" b="1" u="sng" dirty="0">
                <a:solidFill>
                  <a:srgbClr val="62A9AA"/>
                </a:solidFill>
                <a:latin typeface="+mn-lt"/>
              </a:rPr>
              <a:t>family breakdown</a:t>
            </a:r>
            <a:r>
              <a:rPr lang="en-GB" dirty="0">
                <a:latin typeface="+mn-lt"/>
              </a:rPr>
              <a:t>…) and understanding of when and how these may be affecting any of their pupils and so may be influencing how they experience these subjects. Teachers should understand that pupils who have experienced problems at home may depend more on schools for support.  </a:t>
            </a:r>
            <a:r>
              <a:rPr lang="en-GB" dirty="0">
                <a:solidFill>
                  <a:srgbClr val="62A9AA"/>
                </a:solidFill>
                <a:latin typeface="+mn-lt"/>
              </a:rPr>
              <a:t>(</a:t>
            </a:r>
            <a:r>
              <a:rPr lang="en-GB" b="1" dirty="0">
                <a:solidFill>
                  <a:srgbClr val="62A9AA"/>
                </a:solidFill>
                <a:latin typeface="+mn-lt"/>
              </a:rPr>
              <a:t>para 102</a:t>
            </a:r>
            <a:r>
              <a:rPr lang="en-GB" dirty="0">
                <a:solidFill>
                  <a:srgbClr val="62A9AA"/>
                </a:solidFill>
                <a:latin typeface="+mn-lt"/>
              </a:rPr>
              <a:t>). Given the prevalence of family breakdown amongst primary aged children, teachers should have the same considerations in mind when teaching KS2 pupils. </a:t>
            </a:r>
          </a:p>
          <a:p>
            <a:pPr algn="l">
              <a:spcAft>
                <a:spcPts val="800"/>
              </a:spcAft>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The UNCRC.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covered in slide 12 in the pupil-facing slides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the UNCRC see: https://www.unicef.org.uk/what-we-do/un-convention-child-rights/ </a:t>
            </a:r>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23873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some statistics on the numbers of young people whose parents separate each year and young people’s rights to be heard in the decision making following parental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covered in slides 12-13 in the pupil-facing slides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representing children in court cases see: https://www.nyas.net/services/legal-services/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consulting children in mediation see: https://www.familymediationcouncil.org.uk/mediation-isnt-only-for-the-adults/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research on children’s outcomes when they are consulted when parents separate see: https://www.justice.gov.uk/downloads/family-mediation-task-force-report.pdf, page 40.</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‘old’ fault-based system of divorce in England and Wales and the new ‘no-fault‘ divorce to be introduced in April 2022.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‘new’ law is covered in slide 15 in the pupil-facing slides below.  Further details of the processes involved and how children's voices can be included when parents separate are outlined on slides 16-19.</a:t>
            </a:r>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235536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0" kern="1400" spc="25" dirty="0">
                <a:solidFill>
                  <a:srgbClr val="62A9AA"/>
                </a:solidFill>
                <a:effectLst/>
                <a:latin typeface="Arial" panose="020B0604020202020204" pitchFamily="34" charset="0"/>
                <a:ea typeface="Times New Roman" panose="02020603050405020304" pitchFamily="18" charset="0"/>
                <a:cs typeface="Calibri Light" panose="020F0302020204030204" pitchFamily="34" charset="0"/>
              </a:rPr>
              <a:t>The lesson is designed to be taught over 45 minutes. Should you have time for a 60-minute lesson we suggest adding time to the following activities so that the revised times are: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kern="1400" spc="25" dirty="0">
              <a:solidFill>
                <a:srgbClr val="62A9A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algn="l" rtl="0" eaLnBrk="1" fontAlgn="t" latinLnBrk="0" hangingPunct="1">
              <a:spcBef>
                <a:spcPts val="0"/>
              </a:spcBef>
              <a:spcAft>
                <a:spcPts val="0"/>
              </a:spcAft>
            </a:pPr>
            <a:r>
              <a:rPr lang="en-GB" sz="1200" b="0" i="0" u="none" strike="noStrike" kern="1200" dirty="0">
                <a:solidFill>
                  <a:srgbClr val="FFFFFF"/>
                </a:solidFill>
                <a:effectLst/>
                <a:latin typeface="+mn-lt"/>
              </a:rPr>
              <a:t>Introduction (no change)</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Gill Sans MT" panose="020B0502020104020203" pitchFamily="34" charset="0"/>
              </a:rPr>
              <a:t>Baseline activity – 10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Gill Sans MT" panose="020B0502020104020203" pitchFamily="34" charset="0"/>
              </a:rPr>
              <a:t>Introduction to the UNCRC– 8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Gill Sans MT" panose="020B0502020104020203" pitchFamily="34" charset="0"/>
              </a:rPr>
              <a:t>Who can Rosie speak to for support? – 5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Gill Sans MT" panose="020B0502020104020203" pitchFamily="34" charset="0"/>
              </a:rPr>
              <a:t>Processes and quick fire quiz – 18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Gill Sans MT" panose="020B0502020104020203" pitchFamily="34" charset="0"/>
              </a:rPr>
              <a:t>Sources of support– 7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Gill Sans MT" panose="020B0502020104020203" pitchFamily="34" charset="0"/>
              </a:rPr>
              <a:t>Endpoint assessment– 7 </a:t>
            </a:r>
            <a:r>
              <a:rPr lang="en-GB" sz="1200" b="0" i="0" u="none" strike="noStrike" kern="1200" dirty="0">
                <a:solidFill>
                  <a:srgbClr val="000000"/>
                </a:solidFill>
                <a:effectLst/>
                <a:latin typeface="+mn-lt"/>
              </a:rPr>
              <a:t>minutes</a:t>
            </a:r>
            <a:endParaRPr lang="en-GB" sz="1200" b="0" i="0" u="none" strike="noStrike" dirty="0">
              <a:effectLst/>
              <a:latin typeface="+mn-lt"/>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Pupils will be discussing the experiences of a young child, Rosie aged 9 whose parents separated a year ago. The subjects raised have the potential to be distressing for some if their own parents have separated, or they do not live with either parent. Teachers should refer to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Handling complex issues safely in the PSHE classroom</a:t>
            </a:r>
            <a:r>
              <a:rPr lang="en-GB" sz="1200" u="none" dirty="0">
                <a:solidFill>
                  <a:srgbClr val="0563C1"/>
                </a:solidFill>
                <a:effectLst/>
                <a:latin typeface="+mn-lt"/>
                <a:ea typeface="Calibri" panose="020F0502020204030204" pitchFamily="34" charset="0"/>
                <a:cs typeface="Times New Roman" panose="02020603050405020304" pitchFamily="18" charset="0"/>
              </a:rPr>
              <a:t> </a:t>
            </a:r>
            <a:r>
              <a:rPr lang="en-GB" sz="1200" u="none" dirty="0">
                <a:latin typeface="+mn-lt"/>
              </a:rPr>
              <a:t>guide (available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https://pshe-association.org.uk/system/files/2018%20-%20Handling%20complex%20issues%20safely%20in%20the%20PSHE%20classroom.pdf</a:t>
            </a:r>
            <a:r>
              <a:rPr lang="en-GB" sz="1200" u="none" dirty="0">
                <a:latin typeface="+mn-lt"/>
              </a:rPr>
              <a:t>)</a:t>
            </a:r>
            <a:r>
              <a:rPr lang="en-GB" sz="1200" dirty="0">
                <a:latin typeface="+mn-lt"/>
              </a:rPr>
              <a:t> before teaching. It is important that ground rules are established to minimise the potential for distress to any pupil. Teachers may modify or explain ground rules as needed and if a teacher already has established ‘class ground rules’ then these can be substituted. Pupils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have an ‘ask-it-basket’/ question box for pupils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 question box</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link PSHE education into the whole school approach to support pupil wellbeing </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make pupils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285750" lvl="0" indent="-28575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Run through the Learning Objectives:</a:t>
            </a:r>
          </a:p>
          <a:p>
            <a:pPr marL="0" indent="0">
              <a:buNone/>
            </a:pPr>
            <a:r>
              <a:rPr lang="en-GB" sz="1200" b="1" dirty="0"/>
              <a:t>Pupils will </a:t>
            </a:r>
            <a:r>
              <a:rPr lang="en-GB" b="1" dirty="0"/>
              <a:t>learn: </a:t>
            </a:r>
          </a:p>
          <a:p>
            <a:pPr marL="171450" marR="0" lvl="0" indent="-17145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1200" dirty="0">
                <a:effectLst/>
                <a:ea typeface="Times New Roman" panose="02020603050405020304" pitchFamily="18" charset="0"/>
                <a:cs typeface="Times New Roman" panose="02020603050405020304" pitchFamily="18" charset="0"/>
              </a:rPr>
              <a:t>about rights children have if parents separate and the type of support they might need </a:t>
            </a:r>
            <a:r>
              <a:rPr lang="en-GB" sz="1200" b="1" dirty="0"/>
              <a:t>(H6, H23, R9, L2)</a:t>
            </a:r>
          </a:p>
          <a:p>
            <a:pPr>
              <a:buClr>
                <a:srgbClr val="62A9AA"/>
              </a:buClr>
            </a:pPr>
            <a:endParaRPr lang="en-GB" sz="1200" dirty="0"/>
          </a:p>
          <a:p>
            <a:pPr lvl="0"/>
            <a:r>
              <a:rPr lang="en-GB" sz="1200" i="0" kern="1200" dirty="0">
                <a:solidFill>
                  <a:schemeClr val="tx1"/>
                </a:solidFill>
                <a:effectLst/>
                <a:latin typeface="+mn-lt"/>
                <a:ea typeface="+mn-ea"/>
                <a:cs typeface="+mn-cs"/>
              </a:rPr>
              <a:t>Explain that the pupils will continue to look at 9-year-old Rosie’s changes in her family. Remind pupils that Rosie’s mum and dad separated a year ago and Rosie now lives with her mum, her brother Jack and her sister Chloe and spends lots of time with her dad and his new partner. Tell pupils that Rosie is much happier now but that they are going to look back at some of the help and support available to Rosie when her parents first separated.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91588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11/01/2022</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11/01/2022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11/01/2022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11/01/2022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11/01/2022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11/01/2022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childline.org.uk/" TargetMode="External"/><Relationship Id="rId3" Type="http://schemas.openxmlformats.org/officeDocument/2006/relationships/hyperlink" Target="https://nyas.net/" TargetMode="External"/><Relationship Id="rId7" Type="http://schemas.openxmlformats.org/officeDocument/2006/relationships/hyperlink" Target="https://www.relate.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afcass.gov.uk/" TargetMode="External"/><Relationship Id="rId5" Type="http://schemas.openxmlformats.org/officeDocument/2006/relationships/hyperlink" Target="https://naccc.org.uk/" TargetMode="External"/><Relationship Id="rId4" Type="http://schemas.openxmlformats.org/officeDocument/2006/relationships/hyperlink" Target="tel:08001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she-association.org.uk/system/files/PSHE%20Association%20Programme%20of%20Study%20for%20PSHE%20Education%20%28Key%20stages%201%E2%80%935%29%2C%20Jan%202020_1.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709" y="122982"/>
            <a:ext cx="19040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13355" y="83189"/>
            <a:ext cx="2339648" cy="138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dirty="0">
              <a:solidFill>
                <a:schemeClr val="bg1"/>
              </a:solidFill>
            </a:endParaRPr>
          </a:p>
          <a:p>
            <a:pPr algn="ctr"/>
            <a:endParaRPr lang="en-GB" sz="4400" i="1" dirty="0">
              <a:solidFill>
                <a:schemeClr val="bg1"/>
              </a:solidFill>
              <a:effectLst/>
              <a:ea typeface="Calibri" panose="020F0502020204030204" pitchFamily="34" charset="0"/>
              <a:cs typeface="Times New Roman" panose="02020603050405020304" pitchFamily="18" charset="0"/>
            </a:endParaRPr>
          </a:p>
          <a:p>
            <a:pPr algn="ctr"/>
            <a:r>
              <a:rPr lang="en-GB" sz="4400" i="1" dirty="0">
                <a:solidFill>
                  <a:schemeClr val="bg1"/>
                </a:solidFill>
                <a:effectLst/>
                <a:ea typeface="Calibri" panose="020F0502020204030204" pitchFamily="34" charset="0"/>
                <a:cs typeface="Times New Roman" panose="02020603050405020304" pitchFamily="18" charset="0"/>
              </a:rPr>
              <a:t>Rosie’s story:  What happens if families change? </a:t>
            </a:r>
          </a:p>
          <a:p>
            <a:pPr algn="ctr"/>
            <a:r>
              <a:rPr lang="en-GB" sz="4400" dirty="0">
                <a:solidFill>
                  <a:schemeClr val="bg1"/>
                </a:solidFill>
                <a:ea typeface="Calibri" panose="020F0502020204030204" pitchFamily="34" charset="0"/>
                <a:cs typeface="Times New Roman" panose="02020603050405020304" pitchFamily="18" charset="0"/>
              </a:rPr>
              <a:t>Lesson 2</a:t>
            </a:r>
            <a:r>
              <a:rPr lang="en-GB" sz="4400" dirty="0">
                <a:solidFill>
                  <a:schemeClr val="bg1"/>
                </a:solidFill>
                <a:effectLst/>
                <a:ea typeface="Calibri" panose="020F0502020204030204" pitchFamily="34" charset="0"/>
                <a:cs typeface="Times New Roman" panose="02020603050405020304" pitchFamily="18" charset="0"/>
              </a:rPr>
              <a:t> </a:t>
            </a:r>
            <a:endParaRPr lang="en-GB" sz="4400" dirty="0">
              <a:solidFill>
                <a:schemeClr val="bg1"/>
              </a:solidFill>
            </a:endParaRPr>
          </a:p>
        </p:txBody>
      </p:sp>
      <p:pic>
        <p:nvPicPr>
          <p:cNvPr id="2" name="Picture 1">
            <a:extLst>
              <a:ext uri="{FF2B5EF4-FFF2-40B4-BE49-F238E27FC236}">
                <a16:creationId xmlns:a16="http://schemas.microsoft.com/office/drawing/2014/main" id="{E0BB38E2-DB3F-427C-A626-A992519F15DF}"/>
              </a:ext>
            </a:extLst>
          </p:cNvPr>
          <p:cNvPicPr>
            <a:picLocks noChangeAspect="1"/>
          </p:cNvPicPr>
          <p:nvPr/>
        </p:nvPicPr>
        <p:blipFill>
          <a:blip r:embed="rId6"/>
          <a:stretch>
            <a:fillRect/>
          </a:stretch>
        </p:blipFill>
        <p:spPr>
          <a:xfrm>
            <a:off x="4917930" y="5381732"/>
            <a:ext cx="2356138" cy="1476268"/>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i="1" dirty="0">
                <a:effectLst/>
                <a:latin typeface="Segoe Print" panose="02000600000000000000" pitchFamily="2" charset="0"/>
                <a:ea typeface="Calibri" panose="020F0502020204030204" pitchFamily="34" charset="0"/>
                <a:cs typeface="Times New Roman" panose="02020603050405020304" pitchFamily="18" charset="0"/>
              </a:rPr>
              <a:t>Rosie’s story: What happens if families change? </a:t>
            </a:r>
            <a:r>
              <a:rPr lang="en-GB" b="1" dirty="0">
                <a:latin typeface="Segoe Print" panose="02000600000000000000" pitchFamily="2" charset="0"/>
              </a:rPr>
              <a:t>LESSON 2</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stretch>
            <a:fillRect/>
          </a:stretch>
        </p:blipFill>
        <p:spPr>
          <a:xfrm>
            <a:off x="1611899" y="2361056"/>
            <a:ext cx="1395826" cy="3649219"/>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u="sng" dirty="0">
                <a:solidFill>
                  <a:srgbClr val="62A9AA"/>
                </a:solidFill>
              </a:rPr>
              <a:t>Learning Outcomes</a:t>
            </a:r>
            <a:r>
              <a:rPr lang="en-GB" sz="2400" b="1" dirty="0">
                <a:solidFill>
                  <a:srgbClr val="62A9AA"/>
                </a:solidFill>
              </a:rPr>
              <a:t> - Pupils will be able to:</a:t>
            </a:r>
          </a:p>
          <a:p>
            <a:pPr>
              <a:spcBef>
                <a:spcPts val="0"/>
              </a:spcBef>
              <a:buClr>
                <a:srgbClr val="62A9AA"/>
              </a:buClr>
              <a:buSzPct val="100000"/>
              <a:buFont typeface="Wingdings" panose="05000000000000000000" pitchFamily="2" charset="2"/>
              <a:buChar char="§"/>
            </a:pPr>
            <a:r>
              <a:rPr lang="en-GB" sz="2000" dirty="0"/>
              <a:t>explain young people’s rights under Article 12, UNCRC when </a:t>
            </a:r>
          </a:p>
          <a:p>
            <a:pPr marL="0" indent="0">
              <a:spcBef>
                <a:spcPts val="0"/>
              </a:spcBef>
              <a:buClr>
                <a:srgbClr val="62A9AA"/>
              </a:buClr>
              <a:buSzPct val="100000"/>
              <a:buNone/>
            </a:pPr>
            <a:r>
              <a:rPr lang="en-GB" sz="2000" dirty="0"/>
              <a:t>     parents separate</a:t>
            </a:r>
          </a:p>
          <a:p>
            <a:pPr>
              <a:spcBef>
                <a:spcPts val="0"/>
              </a:spcBef>
              <a:buClr>
                <a:srgbClr val="62A9AA"/>
              </a:buClr>
              <a:buSzPct val="100000"/>
              <a:buFont typeface="Wingdings" panose="05000000000000000000" pitchFamily="2" charset="2"/>
              <a:buChar char="§"/>
            </a:pPr>
            <a:r>
              <a:rPr lang="en-GB" sz="2000" dirty="0"/>
              <a:t>identify the different ways arrangements for children can be made and how young people can be consulted if parents separate</a:t>
            </a:r>
          </a:p>
          <a:p>
            <a:pPr>
              <a:spcBef>
                <a:spcPts val="0"/>
              </a:spcBef>
              <a:buClr>
                <a:srgbClr val="62A9AA"/>
              </a:buClr>
              <a:buSzPct val="100000"/>
              <a:buFont typeface="Wingdings" panose="05000000000000000000" pitchFamily="2" charset="2"/>
              <a:buChar char="§"/>
            </a:pPr>
            <a:r>
              <a:rPr lang="en-GB" sz="2000" dirty="0"/>
              <a:t>identify sources of support for these young people and explain how to access them</a:t>
            </a:r>
          </a:p>
          <a:p>
            <a:pPr marL="0" indent="0">
              <a:buClr>
                <a:srgbClr val="62A9AA"/>
              </a:buClr>
              <a:buNone/>
            </a:pPr>
            <a:endParaRPr lang="en-GB" dirty="0"/>
          </a:p>
        </p:txBody>
      </p:sp>
    </p:spTree>
    <p:extLst>
      <p:ext uri="{BB962C8B-B14F-4D97-AF65-F5344CB8AC3E}">
        <p14:creationId xmlns:p14="http://schemas.microsoft.com/office/powerpoint/2010/main" val="184660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r>
              <a:rPr lang="en-GB" sz="3200" b="1" dirty="0"/>
              <a:t>	 </a:t>
            </a:r>
            <a:r>
              <a:rPr lang="en-GB" sz="3200" b="1" dirty="0">
                <a:latin typeface="Segoe Print" panose="02000600000000000000" pitchFamily="2" charset="0"/>
              </a:rPr>
              <a:t>BASELINE ACTIVITY – support for children</a:t>
            </a:r>
          </a:p>
        </p:txBody>
      </p:sp>
      <p:sp>
        <p:nvSpPr>
          <p:cNvPr id="7" name="Cloud Callout 3">
            <a:extLst>
              <a:ext uri="{FF2B5EF4-FFF2-40B4-BE49-F238E27FC236}">
                <a16:creationId xmlns:a16="http://schemas.microsoft.com/office/drawing/2014/main" id="{3F17924C-FE0B-46F2-9CC4-E6618583842F}"/>
              </a:ext>
            </a:extLst>
          </p:cNvPr>
          <p:cNvSpPr/>
          <p:nvPr/>
        </p:nvSpPr>
        <p:spPr>
          <a:xfrm>
            <a:off x="449697" y="2822221"/>
            <a:ext cx="5913067" cy="3420533"/>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marL="342900" lvl="0" indent="-342900">
              <a:buClr>
                <a:srgbClr val="62A9AA"/>
              </a:buClr>
              <a:buFont typeface="Wingdings" panose="05000000000000000000" pitchFamily="2" charset="2"/>
              <a:buChar char="§"/>
            </a:pPr>
            <a:r>
              <a:rPr lang="en-GB" sz="2200" dirty="0">
                <a:solidFill>
                  <a:schemeClr val="tx1"/>
                </a:solidFill>
                <a:ea typeface="Times New Roman" panose="02020603050405020304" pitchFamily="18" charset="0"/>
                <a:cs typeface="Arial" panose="020B0604020202020204" pitchFamily="34" charset="0"/>
              </a:rPr>
              <a:t>questions</a:t>
            </a:r>
            <a:r>
              <a:rPr lang="en-GB" sz="2200" dirty="0">
                <a:solidFill>
                  <a:schemeClr val="tx1"/>
                </a:solidFill>
                <a:effectLst/>
                <a:ea typeface="Times New Roman" panose="02020603050405020304" pitchFamily="18" charset="0"/>
                <a:cs typeface="Arial" panose="020B0604020202020204" pitchFamily="34" charset="0"/>
              </a:rPr>
              <a:t> you think Rosie may have had when her mum and dad first separated</a:t>
            </a:r>
          </a:p>
          <a:p>
            <a:pPr marL="342900" lvl="0" indent="-342900">
              <a:buClr>
                <a:srgbClr val="62A9AA"/>
              </a:buClr>
              <a:buFont typeface="Wingdings" panose="05000000000000000000" pitchFamily="2" charset="2"/>
              <a:buChar char="§"/>
            </a:pPr>
            <a:r>
              <a:rPr lang="en-GB" sz="2200" dirty="0">
                <a:solidFill>
                  <a:schemeClr val="tx1"/>
                </a:solidFill>
                <a:ea typeface="Times New Roman" panose="02020603050405020304" pitchFamily="18" charset="0"/>
                <a:cs typeface="Arial" panose="020B0604020202020204" pitchFamily="34" charset="0"/>
              </a:rPr>
              <a:t>s</a:t>
            </a:r>
            <a:r>
              <a:rPr lang="en-GB" sz="2200" dirty="0">
                <a:solidFill>
                  <a:schemeClr val="tx1"/>
                </a:solidFill>
                <a:effectLst/>
                <a:ea typeface="Times New Roman" panose="02020603050405020304" pitchFamily="18" charset="0"/>
                <a:cs typeface="Arial" panose="020B0604020202020204" pitchFamily="34" charset="0"/>
              </a:rPr>
              <a:t>upport you think Rosie may have needed and </a:t>
            </a:r>
            <a:r>
              <a:rPr lang="en-GB" sz="2200" dirty="0">
                <a:solidFill>
                  <a:srgbClr val="000000"/>
                </a:solidFill>
                <a:effectLst/>
                <a:ea typeface="Times New Roman" panose="02020603050405020304" pitchFamily="18" charset="0"/>
              </a:rPr>
              <a:t>examples of support you know of that may be available to her</a:t>
            </a:r>
            <a:endParaRPr lang="en-GB" sz="2200" dirty="0">
              <a:solidFill>
                <a:schemeClr val="tx1"/>
              </a:solidFill>
              <a:effectLs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
        <p:nvSpPr>
          <p:cNvPr id="5" name="TextBox 4">
            <a:extLst>
              <a:ext uri="{FF2B5EF4-FFF2-40B4-BE49-F238E27FC236}">
                <a16:creationId xmlns:a16="http://schemas.microsoft.com/office/drawing/2014/main" id="{81959A3A-2409-48DD-BA4E-94613230C0B0}"/>
              </a:ext>
            </a:extLst>
          </p:cNvPr>
          <p:cNvSpPr txBox="1"/>
          <p:nvPr/>
        </p:nvSpPr>
        <p:spPr>
          <a:xfrm>
            <a:off x="449697" y="1964268"/>
            <a:ext cx="6874480" cy="1107996"/>
          </a:xfrm>
          <a:prstGeom prst="rect">
            <a:avLst/>
          </a:prstGeom>
          <a:noFill/>
        </p:spPr>
        <p:txBody>
          <a:bodyPr wrap="square" rtlCol="0">
            <a:spAutoFit/>
          </a:bodyPr>
          <a:lstStyle/>
          <a:p>
            <a:r>
              <a:rPr lang="en-GB" sz="2400" b="1" dirty="0">
                <a:solidFill>
                  <a:srgbClr val="62A9AA"/>
                </a:solidFill>
                <a:effectLst/>
                <a:ea typeface="Times New Roman" panose="02020603050405020304" pitchFamily="18" charset="0"/>
                <a:cs typeface="Arial" panose="020B0604020202020204" pitchFamily="34" charset="0"/>
              </a:rPr>
              <a:t>Draw a mind map with the word ‘Rosie’ in the middle.  Around the outside, write down:</a:t>
            </a:r>
            <a:endParaRPr lang="en-GB" sz="2400" b="1" dirty="0">
              <a:solidFill>
                <a:srgbClr val="62A9AA"/>
              </a:solidFill>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221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latin typeface="Segoe Print" panose="02000600000000000000" pitchFamily="2" charset="0"/>
              </a:rPr>
              <a:t>INTRODUCTION TO THE UNCRC</a:t>
            </a:r>
            <a:endParaRPr lang="en-GB" sz="3200" dirty="0"/>
          </a:p>
        </p:txBody>
      </p:sp>
      <p:sp>
        <p:nvSpPr>
          <p:cNvPr id="3" name="Content Placeholder 2"/>
          <p:cNvSpPr>
            <a:spLocks noGrp="1"/>
          </p:cNvSpPr>
          <p:nvPr>
            <p:ph idx="1"/>
          </p:nvPr>
        </p:nvSpPr>
        <p:spPr>
          <a:xfrm>
            <a:off x="457248" y="2275836"/>
            <a:ext cx="5638752" cy="3441676"/>
          </a:xfrm>
          <a:ln w="38100">
            <a:solidFill>
              <a:schemeClr val="accent1">
                <a:lumMod val="75000"/>
                <a:lumOff val="25000"/>
              </a:schemeClr>
            </a:solidFill>
          </a:ln>
        </p:spPr>
        <p:txBody>
          <a:bodyPr>
            <a:noAutofit/>
          </a:bodyPr>
          <a:lstStyle/>
          <a:p>
            <a:pPr marL="0" indent="0">
              <a:buNone/>
            </a:pPr>
            <a:endParaRPr lang="en-GB" sz="2400" b="1" u="sng" dirty="0"/>
          </a:p>
          <a:p>
            <a:pPr marL="0" indent="0">
              <a:buNone/>
            </a:pPr>
            <a:endParaRPr lang="en-GB" sz="2100" b="1" u="sng" dirty="0"/>
          </a:p>
          <a:p>
            <a:pPr marL="0" indent="0">
              <a:buNone/>
            </a:pPr>
            <a:r>
              <a:rPr lang="en-GB" sz="2400" b="1" dirty="0">
                <a:solidFill>
                  <a:srgbClr val="62A9AA"/>
                </a:solidFill>
              </a:rPr>
              <a:t>The Convention:</a:t>
            </a:r>
          </a:p>
          <a:p>
            <a:pPr>
              <a:spcBef>
                <a:spcPts val="0"/>
              </a:spcBef>
              <a:spcAft>
                <a:spcPts val="0"/>
              </a:spcAft>
              <a:buClr>
                <a:srgbClr val="62A9AA"/>
              </a:buClr>
              <a:buFont typeface="Wingdings" panose="05000000000000000000" pitchFamily="2" charset="2"/>
              <a:buChar char="§"/>
            </a:pPr>
            <a:r>
              <a:rPr lang="en-GB" sz="2000" dirty="0"/>
              <a:t>The United Nations Convention on the Rights </a:t>
            </a:r>
          </a:p>
          <a:p>
            <a:pPr marL="271463" indent="0">
              <a:spcBef>
                <a:spcPts val="0"/>
              </a:spcBef>
              <a:spcAft>
                <a:spcPts val="0"/>
              </a:spcAft>
              <a:buClr>
                <a:srgbClr val="62A9AA"/>
              </a:buClr>
              <a:buNone/>
            </a:pPr>
            <a:r>
              <a:rPr lang="en-GB" sz="2000" dirty="0"/>
              <a:t>of the Child 1989 (UNCRC) is an important           agreement by countries who have promised to protect children’s rights</a:t>
            </a:r>
          </a:p>
          <a:p>
            <a:pPr>
              <a:spcBef>
                <a:spcPts val="0"/>
              </a:spcBef>
              <a:spcAft>
                <a:spcPts val="0"/>
              </a:spcAft>
              <a:buClr>
                <a:srgbClr val="62A9AA"/>
              </a:buClr>
              <a:buFont typeface="Wingdings" panose="05000000000000000000" pitchFamily="2" charset="2"/>
              <a:buChar char="§"/>
            </a:pPr>
            <a:r>
              <a:rPr lang="en-GB" sz="2000" dirty="0"/>
              <a:t>The UNCRC explains the rights children have and how governments must make sure that the rights are upheld</a:t>
            </a:r>
          </a:p>
          <a:p>
            <a:pPr>
              <a:spcBef>
                <a:spcPts val="0"/>
              </a:spcBef>
              <a:spcAft>
                <a:spcPts val="0"/>
              </a:spcAft>
              <a:buClr>
                <a:srgbClr val="62A9AA"/>
              </a:buClr>
              <a:buFont typeface="Wingdings" panose="05000000000000000000" pitchFamily="2" charset="2"/>
              <a:buChar char="§"/>
            </a:pPr>
            <a:r>
              <a:rPr lang="en-GB" sz="2000" dirty="0"/>
              <a:t>Article 12 of the UNCRC gives children the right to give their opinions on matters affecting them and adults must take those opinions seriously</a:t>
            </a:r>
            <a:endParaRPr lang="en-GB" sz="2200" dirty="0"/>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stretch>
            <a:fillRect/>
          </a:stretch>
        </p:blipFill>
        <p:spPr>
          <a:xfrm>
            <a:off x="6434855" y="2231729"/>
            <a:ext cx="5175953" cy="3529890"/>
          </a:xfrm>
          <a:prstGeom prst="rect">
            <a:avLst/>
          </a:prstGeom>
        </p:spPr>
      </p:pic>
    </p:spTree>
    <p:extLst>
      <p:ext uri="{BB962C8B-B14F-4D97-AF65-F5344CB8AC3E}">
        <p14:creationId xmlns:p14="http://schemas.microsoft.com/office/powerpoint/2010/main" val="96562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dirty="0">
                <a:latin typeface="Segoe Print" panose="02000600000000000000" pitchFamily="2" charset="0"/>
              </a:rPr>
              <a:t>ARTICLE 12: UNCRC</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657225" y="2789979"/>
            <a:ext cx="4962525" cy="2791372"/>
          </a:xfrm>
          <a:prstGeom prst="rect">
            <a:avLst/>
          </a:prstGeom>
          <a:ln w="38100">
            <a:solidFill>
              <a:srgbClr val="9B9B9B"/>
            </a:solidFill>
          </a:ln>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en-GB" sz="2400" b="1" dirty="0">
                <a:solidFill>
                  <a:srgbClr val="62A9AA"/>
                </a:solidFill>
              </a:rPr>
              <a:t>ARTICLE 12</a:t>
            </a:r>
          </a:p>
          <a:p>
            <a:pPr marL="0" indent="0">
              <a:buNone/>
            </a:pPr>
            <a:r>
              <a:rPr lang="en-GB" sz="2400" dirty="0"/>
              <a:t>You have the _________ to give your ___________ and for __________ to _________, and take it __________. </a:t>
            </a:r>
          </a:p>
          <a:p>
            <a:pPr marL="0" indent="0">
              <a:buNone/>
            </a:pPr>
            <a:endParaRPr lang="en-GB" sz="2400" dirty="0"/>
          </a:p>
          <a:p>
            <a:pPr marL="0" indent="0">
              <a:buNone/>
            </a:pPr>
            <a:endParaRPr lang="en-GB" sz="2400" dirty="0"/>
          </a:p>
          <a:p>
            <a:pPr marL="0" indent="0">
              <a:buNone/>
            </a:pPr>
            <a:r>
              <a:rPr lang="en-GB" sz="2400" dirty="0"/>
              <a:t>adults, opinion, seriously, right, listen</a:t>
            </a:r>
          </a:p>
        </p:txBody>
      </p:sp>
      <p:pic>
        <p:nvPicPr>
          <p:cNvPr id="7" name="Graphic 6">
            <a:extLst>
              <a:ext uri="{FF2B5EF4-FFF2-40B4-BE49-F238E27FC236}">
                <a16:creationId xmlns:a16="http://schemas.microsoft.com/office/drawing/2014/main" id="{6B392845-4C3E-4655-BCCE-151B01307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936885" y="6327290"/>
            <a:ext cx="354705" cy="360000"/>
          </a:xfrm>
          <a:prstGeom prst="rect">
            <a:avLst/>
          </a:prstGeom>
        </p:spPr>
      </p:pic>
      <p:pic>
        <p:nvPicPr>
          <p:cNvPr id="2" name="Picture 1">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291590" y="632729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p:txBody>
          <a:bodyPr>
            <a:normAutofit/>
          </a:bodyPr>
          <a:lstStyle/>
          <a:p>
            <a:r>
              <a:rPr lang="en-GB" sz="3200" dirty="0">
                <a:latin typeface="Segoe Print" panose="02000600000000000000" pitchFamily="2" charset="0"/>
              </a:rPr>
              <a:t>Who can ROSIE SPEAK TO FOR support?</a:t>
            </a:r>
          </a:p>
        </p:txBody>
      </p:sp>
      <p:grpSp>
        <p:nvGrpSpPr>
          <p:cNvPr id="13" name="Group 12">
            <a:extLst>
              <a:ext uri="{FF2B5EF4-FFF2-40B4-BE49-F238E27FC236}">
                <a16:creationId xmlns:a16="http://schemas.microsoft.com/office/drawing/2014/main" id="{BC1B71DC-FF88-4CF9-B3EB-4B785AB0E135}"/>
              </a:ext>
            </a:extLst>
          </p:cNvPr>
          <p:cNvGrpSpPr/>
          <p:nvPr/>
        </p:nvGrpSpPr>
        <p:grpSpPr>
          <a:xfrm>
            <a:off x="10317852" y="1980179"/>
            <a:ext cx="1292956" cy="4418716"/>
            <a:chOff x="9292179" y="1959277"/>
            <a:chExt cx="1292956" cy="4418716"/>
          </a:xfrm>
        </p:grpSpPr>
        <p:pic>
          <p:nvPicPr>
            <p:cNvPr id="8" name="Picture 7">
              <a:extLst>
                <a:ext uri="{FF2B5EF4-FFF2-40B4-BE49-F238E27FC236}">
                  <a16:creationId xmlns:a16="http://schemas.microsoft.com/office/drawing/2014/main" id="{A5E32789-0C2A-467B-92EF-9FC8D7A746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teacher, Mr Green</a:t>
              </a:r>
            </a:p>
          </p:txBody>
        </p:sp>
      </p:grpSp>
      <p:grpSp>
        <p:nvGrpSpPr>
          <p:cNvPr id="33" name="Group 32">
            <a:extLst>
              <a:ext uri="{FF2B5EF4-FFF2-40B4-BE49-F238E27FC236}">
                <a16:creationId xmlns:a16="http://schemas.microsoft.com/office/drawing/2014/main" id="{AEC6804C-73C7-455B-B980-E900DD5DCE50}"/>
              </a:ext>
            </a:extLst>
          </p:cNvPr>
          <p:cNvGrpSpPr/>
          <p:nvPr/>
        </p:nvGrpSpPr>
        <p:grpSpPr>
          <a:xfrm>
            <a:off x="8482646" y="2529449"/>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friend, Billy</a:t>
              </a:r>
            </a:p>
          </p:txBody>
        </p:sp>
      </p:grpSp>
      <p:grpSp>
        <p:nvGrpSpPr>
          <p:cNvPr id="31" name="Group 30">
            <a:extLst>
              <a:ext uri="{FF2B5EF4-FFF2-40B4-BE49-F238E27FC236}">
                <a16:creationId xmlns:a16="http://schemas.microsoft.com/office/drawing/2014/main" id="{B906A654-22BF-4396-A40B-CE64B055CECD}"/>
              </a:ext>
            </a:extLst>
          </p:cNvPr>
          <p:cNvGrpSpPr/>
          <p:nvPr/>
        </p:nvGrpSpPr>
        <p:grpSpPr>
          <a:xfrm>
            <a:off x="3424580" y="2881331"/>
            <a:ext cx="1300606" cy="3517564"/>
            <a:chOff x="5224924" y="2609879"/>
            <a:chExt cx="1300606" cy="3517564"/>
          </a:xfrm>
        </p:grpSpPr>
        <p:sp>
          <p:nvSpPr>
            <p:cNvPr id="28" name="TextBox 27">
              <a:extLst>
                <a:ext uri="{FF2B5EF4-FFF2-40B4-BE49-F238E27FC236}">
                  <a16:creationId xmlns:a16="http://schemas.microsoft.com/office/drawing/2014/main" id="{E870A901-FD7B-4F2E-98BC-D6C10D813518}"/>
                </a:ext>
              </a:extLst>
            </p:cNvPr>
            <p:cNvSpPr txBox="1"/>
            <p:nvPr/>
          </p:nvSpPr>
          <p:spPr>
            <a:xfrm>
              <a:off x="5401699" y="5819666"/>
              <a:ext cx="947056" cy="307777"/>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5"/>
            <a:stretch>
              <a:fillRect/>
            </a:stretch>
          </p:blipFill>
          <p:spPr>
            <a:xfrm>
              <a:off x="5224924" y="2609879"/>
              <a:ext cx="1300606" cy="3015040"/>
            </a:xfrm>
            <a:prstGeom prst="rect">
              <a:avLst/>
            </a:prstGeom>
            <a:ln w="38100">
              <a:solidFill>
                <a:srgbClr val="969FA7"/>
              </a:solidFill>
            </a:ln>
          </p:spPr>
        </p:pic>
      </p:grpSp>
      <p:pic>
        <p:nvPicPr>
          <p:cNvPr id="5" name="Picture 4">
            <a:extLst>
              <a:ext uri="{FF2B5EF4-FFF2-40B4-BE49-F238E27FC236}">
                <a16:creationId xmlns:a16="http://schemas.microsoft.com/office/drawing/2014/main" id="{99033879-66F9-477F-9B9C-C6AE943C4F63}"/>
              </a:ext>
            </a:extLst>
          </p:cNvPr>
          <p:cNvPicPr>
            <a:picLocks noChangeAspect="1"/>
          </p:cNvPicPr>
          <p:nvPr/>
        </p:nvPicPr>
        <p:blipFill>
          <a:blip r:embed="rId6"/>
          <a:stretch>
            <a:fillRect/>
          </a:stretch>
        </p:blipFill>
        <p:spPr>
          <a:xfrm>
            <a:off x="11610808" y="6488082"/>
            <a:ext cx="359695" cy="365792"/>
          </a:xfrm>
          <a:prstGeom prst="rect">
            <a:avLst/>
          </a:prstGeom>
        </p:spPr>
      </p:pic>
      <p:pic>
        <p:nvPicPr>
          <p:cNvPr id="7" name="Picture 6">
            <a:extLst>
              <a:ext uri="{FF2B5EF4-FFF2-40B4-BE49-F238E27FC236}">
                <a16:creationId xmlns:a16="http://schemas.microsoft.com/office/drawing/2014/main" id="{DF4A7053-2670-4708-B055-C7802890FE67}"/>
              </a:ext>
            </a:extLst>
          </p:cNvPr>
          <p:cNvPicPr>
            <a:picLocks noChangeAspect="1"/>
          </p:cNvPicPr>
          <p:nvPr/>
        </p:nvPicPr>
        <p:blipFill>
          <a:blip r:embed="rId7"/>
          <a:stretch>
            <a:fillRect/>
          </a:stretch>
        </p:blipFill>
        <p:spPr>
          <a:xfrm>
            <a:off x="11257209" y="6494179"/>
            <a:ext cx="353599" cy="359695"/>
          </a:xfrm>
          <a:prstGeom prst="rect">
            <a:avLst/>
          </a:prstGeom>
        </p:spPr>
      </p:pic>
      <p:grpSp>
        <p:nvGrpSpPr>
          <p:cNvPr id="21" name="Group 20">
            <a:extLst>
              <a:ext uri="{FF2B5EF4-FFF2-40B4-BE49-F238E27FC236}">
                <a16:creationId xmlns:a16="http://schemas.microsoft.com/office/drawing/2014/main" id="{FE3C7BB6-78C6-4BA7-9F76-9C002C1AAA9C}"/>
              </a:ext>
            </a:extLst>
          </p:cNvPr>
          <p:cNvGrpSpPr/>
          <p:nvPr/>
        </p:nvGrpSpPr>
        <p:grpSpPr>
          <a:xfrm>
            <a:off x="377559" y="2098582"/>
            <a:ext cx="2870222" cy="4389500"/>
            <a:chOff x="394932" y="1980179"/>
            <a:chExt cx="2870222" cy="4389500"/>
          </a:xfrm>
        </p:grpSpPr>
        <p:pic>
          <p:nvPicPr>
            <p:cNvPr id="9" name="Picture 8">
              <a:extLst>
                <a:ext uri="{FF2B5EF4-FFF2-40B4-BE49-F238E27FC236}">
                  <a16:creationId xmlns:a16="http://schemas.microsoft.com/office/drawing/2014/main" id="{768DFA05-F0B1-47A3-912C-A5C4340A396A}"/>
                </a:ext>
              </a:extLst>
            </p:cNvPr>
            <p:cNvPicPr>
              <a:picLocks noChangeAspect="1"/>
            </p:cNvPicPr>
            <p:nvPr/>
          </p:nvPicPr>
          <p:blipFill>
            <a:blip r:embed="rId8"/>
            <a:stretch>
              <a:fillRect/>
            </a:stretch>
          </p:blipFill>
          <p:spPr>
            <a:xfrm>
              <a:off x="394932" y="1980179"/>
              <a:ext cx="1286367" cy="4383404"/>
            </a:xfrm>
            <a:prstGeom prst="rect">
              <a:avLst/>
            </a:prstGeom>
          </p:spPr>
        </p:pic>
        <p:pic>
          <p:nvPicPr>
            <p:cNvPr id="11" name="Picture 10">
              <a:extLst>
                <a:ext uri="{FF2B5EF4-FFF2-40B4-BE49-F238E27FC236}">
                  <a16:creationId xmlns:a16="http://schemas.microsoft.com/office/drawing/2014/main" id="{6A86FC3A-5ACD-4931-9B7F-B0E8778970B1}"/>
                </a:ext>
              </a:extLst>
            </p:cNvPr>
            <p:cNvPicPr>
              <a:picLocks noChangeAspect="1"/>
            </p:cNvPicPr>
            <p:nvPr/>
          </p:nvPicPr>
          <p:blipFill>
            <a:blip r:embed="rId9"/>
            <a:stretch>
              <a:fillRect/>
            </a:stretch>
          </p:blipFill>
          <p:spPr>
            <a:xfrm>
              <a:off x="1771505" y="1980179"/>
              <a:ext cx="1493649" cy="4389500"/>
            </a:xfrm>
            <a:prstGeom prst="rect">
              <a:avLst/>
            </a:prstGeom>
          </p:spPr>
        </p:pic>
      </p:grpSp>
      <p:pic>
        <p:nvPicPr>
          <p:cNvPr id="19" name="Picture 18">
            <a:extLst>
              <a:ext uri="{FF2B5EF4-FFF2-40B4-BE49-F238E27FC236}">
                <a16:creationId xmlns:a16="http://schemas.microsoft.com/office/drawing/2014/main" id="{40E7A179-1C61-47B8-B868-FC7FF7AE58DE}"/>
              </a:ext>
            </a:extLst>
          </p:cNvPr>
          <p:cNvPicPr>
            <a:picLocks noChangeAspect="1"/>
          </p:cNvPicPr>
          <p:nvPr/>
        </p:nvPicPr>
        <p:blipFill>
          <a:blip r:embed="rId10"/>
          <a:stretch>
            <a:fillRect/>
          </a:stretch>
        </p:blipFill>
        <p:spPr>
          <a:xfrm>
            <a:off x="4884695" y="3173761"/>
            <a:ext cx="3438442" cy="1664352"/>
          </a:xfrm>
          <a:prstGeom prst="rect">
            <a:avLst/>
          </a:prstGeom>
        </p:spPr>
      </p:pic>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r>
              <a:rPr lang="en-GB" sz="3200" dirty="0">
                <a:latin typeface="Segoe Print" panose="02000600000000000000" pitchFamily="2" charset="0"/>
              </a:rPr>
              <a:t>What is the process when parents separate?</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a:spcBef>
                <a:spcPts val="480"/>
              </a:spcBef>
              <a:buClr>
                <a:srgbClr val="62A9AA"/>
              </a:buClr>
              <a:buSzPct val="100000"/>
            </a:pPr>
            <a:r>
              <a:rPr lang="en-GB" sz="2000" dirty="0"/>
              <a:t>If a couple aren't married they don't need to apply to the court to end their relationship.</a:t>
            </a:r>
          </a:p>
          <a:p>
            <a:pPr>
              <a:spcBef>
                <a:spcPts val="480"/>
              </a:spcBef>
              <a:buClr>
                <a:srgbClr val="62A9AA"/>
              </a:buClr>
              <a:buSzPct val="100000"/>
            </a:pPr>
            <a:r>
              <a:rPr lang="en-GB" sz="2000" dirty="0"/>
              <a:t>If a couple are married they need to apply to the court for a ‘divorce’ to end their                relationship but there is no need for anyone to attend court in person.</a:t>
            </a:r>
          </a:p>
          <a:p>
            <a:pPr>
              <a:spcBef>
                <a:spcPts val="480"/>
              </a:spcBef>
              <a:buClr>
                <a:srgbClr val="62A9AA"/>
              </a:buClr>
              <a:buSzPct val="100000"/>
            </a:pPr>
            <a:r>
              <a:rPr lang="en-GB" sz="2000" dirty="0"/>
              <a:t>The person applying for the divorce is the Applicant.  The other person is the Respondent.</a:t>
            </a:r>
          </a:p>
          <a:p>
            <a:pPr marL="0" indent="0">
              <a:spcBef>
                <a:spcPts val="480"/>
              </a:spcBef>
              <a:buClr>
                <a:srgbClr val="62A9AA"/>
              </a:buClr>
              <a:buSzPct val="100000"/>
              <a:buNone/>
            </a:pPr>
            <a:r>
              <a:rPr lang="en-GB" sz="2000" dirty="0"/>
              <a:t>From April 2022, </a:t>
            </a:r>
            <a:r>
              <a:rPr lang="en-GB" sz="2000" i="1" dirty="0">
                <a:effectLst/>
                <a:latin typeface="+mn-lt"/>
                <a:ea typeface="Times New Roman" panose="02020603050405020304" pitchFamily="18" charset="0"/>
                <a:cs typeface="Calibri" panose="020F0502020204030204" pitchFamily="34" charset="0"/>
              </a:rPr>
              <a:t>The Divorce, Dissolution and Separation Act 2020 </a:t>
            </a:r>
            <a:r>
              <a:rPr lang="en-GB" sz="2000" dirty="0">
                <a:effectLst/>
                <a:latin typeface="+mn-lt"/>
                <a:ea typeface="Times New Roman" panose="02020603050405020304" pitchFamily="18" charset="0"/>
                <a:cs typeface="Calibri" panose="020F0502020204030204" pitchFamily="34" charset="0"/>
              </a:rPr>
              <a:t>will be in force. This means that</a:t>
            </a:r>
            <a:r>
              <a:rPr lang="en-GB" sz="2000" dirty="0"/>
              <a:t>:</a:t>
            </a:r>
          </a:p>
          <a:p>
            <a:pPr>
              <a:spcBef>
                <a:spcPts val="480"/>
              </a:spcBef>
              <a:buClr>
                <a:srgbClr val="62A9AA"/>
              </a:buClr>
              <a:buSzPct val="100000"/>
            </a:pPr>
            <a:r>
              <a:rPr lang="en-GB" sz="2000" dirty="0"/>
              <a:t>The Applicant does not need to show that it was the Respondent’s fault. </a:t>
            </a:r>
          </a:p>
          <a:p>
            <a:pPr>
              <a:spcBef>
                <a:spcPts val="480"/>
              </a:spcBef>
              <a:buClr>
                <a:srgbClr val="62A9AA"/>
              </a:buClr>
              <a:buSzPct val="100000"/>
            </a:pPr>
            <a:r>
              <a:rPr lang="en-GB" sz="2000" dirty="0"/>
              <a:t>The Respondent cannot say to the court that they object to the divorce. </a:t>
            </a: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71940" y="2609850"/>
            <a:ext cx="1114425" cy="1638300"/>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2800" dirty="0">
                <a:latin typeface="Segoe Print" panose="02000600000000000000" pitchFamily="2" charset="0"/>
              </a:rPr>
              <a:t>How are child arrangements agreed?</a:t>
            </a:r>
            <a:endParaRPr lang="en-GB" b="1" dirty="0">
              <a:latin typeface="Segoe Print" panose="02000600000000000000" pitchFamily="2" charset="0"/>
            </a:endParaRP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583382"/>
            <a:ext cx="3053767" cy="3239910"/>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Making child arrangements</a:t>
            </a:r>
          </a:p>
          <a:p>
            <a:pPr>
              <a:buClr>
                <a:srgbClr val="62A9AA"/>
              </a:buClr>
            </a:pPr>
            <a:r>
              <a:rPr lang="en-GB" sz="2000" dirty="0"/>
              <a:t>Most parents agree arrangements between themselves – the court encourages this where it is safe to do so. </a:t>
            </a:r>
          </a:p>
          <a:p>
            <a:pPr>
              <a:buClr>
                <a:srgbClr val="62A9AA"/>
              </a:buClr>
            </a:pPr>
            <a:r>
              <a:rPr lang="en-GB" sz="2000" dirty="0"/>
              <a:t>Sometimes children attend a contact centre, a safe and friendly place  for children to spend time with the parent they don't live with. Usually this is just for a short time then children move to spending time with that parent away from the contact centre. </a:t>
            </a:r>
          </a:p>
        </p:txBody>
      </p:sp>
    </p:spTree>
    <p:extLst>
      <p:ext uri="{BB962C8B-B14F-4D97-AF65-F5344CB8AC3E}">
        <p14:creationId xmlns:p14="http://schemas.microsoft.com/office/powerpoint/2010/main" val="356471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2800" dirty="0">
                <a:latin typeface="Segoe Print" panose="02000600000000000000" pitchFamily="2" charset="0"/>
              </a:rPr>
              <a:t>mediation </a:t>
            </a:r>
            <a:endParaRPr lang="en-GB" b="1" dirty="0">
              <a:latin typeface="Segoe Print" panose="02000600000000000000" pitchFamily="2" charset="0"/>
            </a:endParaRP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683006"/>
            <a:ext cx="3053767" cy="3040661"/>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M</a:t>
            </a:r>
            <a:r>
              <a:rPr lang="en-GB" sz="2400" b="1" i="0" u="none" strike="noStrike" dirty="0">
                <a:solidFill>
                  <a:srgbClr val="62A9AA"/>
                </a:solidFill>
                <a:effectLst/>
              </a:rPr>
              <a:t>ediation </a:t>
            </a:r>
            <a:endParaRPr lang="en-GB" sz="2400" b="1" dirty="0">
              <a:solidFill>
                <a:srgbClr val="62A9AA"/>
              </a:solidFill>
            </a:endParaRPr>
          </a:p>
          <a:p>
            <a:pPr>
              <a:buClr>
                <a:srgbClr val="62A9AA"/>
              </a:buClr>
            </a:pPr>
            <a:r>
              <a:rPr lang="en-GB" sz="2000" dirty="0"/>
              <a:t>If parents can't agree between themselves, they can choose to meet with a ‘mediator’ to help them to reach agreement instead of going to court. </a:t>
            </a:r>
          </a:p>
          <a:p>
            <a:pPr>
              <a:buClr>
                <a:srgbClr val="62A9AA"/>
              </a:buClr>
            </a:pPr>
            <a:r>
              <a:rPr lang="en-GB" sz="2000" b="0" i="0" u="none" strike="noStrike" dirty="0">
                <a:solidFill>
                  <a:srgbClr val="000000"/>
                </a:solidFill>
                <a:effectLst/>
              </a:rPr>
              <a:t>A mediator is someone who helps</a:t>
            </a:r>
            <a:r>
              <a:rPr lang="en-US" sz="2000" b="0" i="0" dirty="0">
                <a:solidFill>
                  <a:srgbClr val="000000"/>
                </a:solidFill>
                <a:effectLst/>
              </a:rPr>
              <a:t>​ </a:t>
            </a:r>
            <a:r>
              <a:rPr lang="en-GB" sz="2000" b="0" i="0" u="none" strike="noStrike" dirty="0">
                <a:solidFill>
                  <a:srgbClr val="000000"/>
                </a:solidFill>
                <a:effectLst/>
              </a:rPr>
              <a:t>parents who have separated to agree </a:t>
            </a:r>
            <a:r>
              <a:rPr lang="en-GB" sz="2000" dirty="0">
                <a:solidFill>
                  <a:srgbClr val="000000"/>
                </a:solidFill>
              </a:rPr>
              <a:t>the things that need to be sorted out</a:t>
            </a:r>
            <a:r>
              <a:rPr lang="en-GB" sz="2000" b="0" i="0" u="none" strike="noStrike" dirty="0">
                <a:solidFill>
                  <a:srgbClr val="000000"/>
                </a:solidFill>
                <a:effectLst/>
              </a:rPr>
              <a:t>.  </a:t>
            </a:r>
          </a:p>
          <a:p>
            <a:pPr>
              <a:buClr>
                <a:srgbClr val="62A9AA"/>
              </a:buClr>
            </a:pPr>
            <a:r>
              <a:rPr lang="en-GB" sz="2000" b="0" i="0" u="none" strike="noStrike" dirty="0">
                <a:solidFill>
                  <a:srgbClr val="000000"/>
                </a:solidFill>
                <a:effectLst/>
              </a:rPr>
              <a:t>The mediator doesn't take sides.</a:t>
            </a:r>
            <a:endParaRPr lang="en-GB" sz="2000" dirty="0"/>
          </a:p>
        </p:txBody>
      </p:sp>
    </p:spTree>
    <p:extLst>
      <p:ext uri="{BB962C8B-B14F-4D97-AF65-F5344CB8AC3E}">
        <p14:creationId xmlns:p14="http://schemas.microsoft.com/office/powerpoint/2010/main" val="128221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2800" dirty="0">
                <a:latin typeface="Segoe Print" panose="02000600000000000000" pitchFamily="2" charset="0"/>
              </a:rPr>
              <a:t>Meeting the mediator </a:t>
            </a:r>
            <a:endParaRPr lang="en-GB" b="1" dirty="0">
              <a:latin typeface="Segoe Print" panose="02000600000000000000" pitchFamily="2" charset="0"/>
            </a:endParaRP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683006"/>
            <a:ext cx="3053767" cy="3040661"/>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i="0" u="none" strike="noStrike" dirty="0">
                <a:solidFill>
                  <a:srgbClr val="62A9AA"/>
                </a:solidFill>
                <a:effectLst/>
              </a:rPr>
              <a:t>Child inclusive mediation </a:t>
            </a:r>
            <a:endParaRPr lang="en-GB" sz="2400" b="1" dirty="0">
              <a:solidFill>
                <a:srgbClr val="62A9AA"/>
              </a:solidFill>
            </a:endParaRPr>
          </a:p>
          <a:p>
            <a:pPr>
              <a:buClr>
                <a:srgbClr val="62A9AA"/>
              </a:buClr>
            </a:pPr>
            <a:r>
              <a:rPr lang="en-GB" sz="2000" dirty="0"/>
              <a:t>If children meet the mediator this is known as ‘child inclusive mediation’. </a:t>
            </a:r>
          </a:p>
          <a:p>
            <a:pPr>
              <a:buClr>
                <a:srgbClr val="62A9AA"/>
              </a:buClr>
            </a:pPr>
            <a:r>
              <a:rPr lang="en-GB" sz="2000" dirty="0"/>
              <a:t>Mediators meet with children </a:t>
            </a:r>
            <a:r>
              <a:rPr lang="en-GB" sz="2000" b="0" i="0" dirty="0">
                <a:solidFill>
                  <a:srgbClr val="201F1E"/>
                </a:solidFill>
                <a:effectLst/>
                <a:latin typeface="Calibri" panose="020F0502020204030204" pitchFamily="34" charset="0"/>
              </a:rPr>
              <a:t>who are around 9 or older</a:t>
            </a:r>
            <a:r>
              <a:rPr lang="en-GB" sz="2000" dirty="0"/>
              <a:t>.</a:t>
            </a:r>
          </a:p>
          <a:p>
            <a:pPr algn="l" rtl="0" fontAlgn="base">
              <a:buClr>
                <a:srgbClr val="62A9AA"/>
              </a:buClr>
            </a:pPr>
            <a:r>
              <a:rPr lang="en-GB" sz="2000" b="0" i="0" u="none" strike="noStrike" dirty="0">
                <a:solidFill>
                  <a:srgbClr val="000000"/>
                </a:solidFill>
                <a:effectLst/>
                <a:latin typeface="Calibri" panose="020F0502020204030204" pitchFamily="34" charset="0"/>
              </a:rPr>
              <a:t>Child inclusive mediation gives young people the opportunity to meet and talk (alone or with their brothers and sisters) with the mediator who is helping their parents to sort things out.</a:t>
            </a:r>
          </a:p>
          <a:p>
            <a:pPr algn="l" rtl="0" fontAlgn="base">
              <a:buClr>
                <a:srgbClr val="62A9AA"/>
              </a:buClr>
            </a:pPr>
            <a:r>
              <a:rPr lang="en-GB" sz="2000" dirty="0"/>
              <a:t>The mediator </a:t>
            </a:r>
            <a:r>
              <a:rPr lang="en-GB" sz="2000" b="0" i="0" u="none" strike="noStrike" dirty="0">
                <a:solidFill>
                  <a:srgbClr val="000000"/>
                </a:solidFill>
                <a:effectLst/>
                <a:latin typeface="Calibri" panose="020F0502020204030204" pitchFamily="34" charset="0"/>
              </a:rPr>
              <a:t>then tells the parents what the young person wants the mediator to say to help the parents make decisions.</a:t>
            </a:r>
            <a:r>
              <a:rPr lang="en-GB" sz="2000" b="0" i="0" dirty="0">
                <a:solidFill>
                  <a:srgbClr val="000000"/>
                </a:solidFill>
                <a:effectLst/>
                <a:latin typeface="Calibri" panose="020F0502020204030204" pitchFamily="34" charset="0"/>
              </a:rPr>
              <a:t>​</a:t>
            </a:r>
            <a:endParaRPr lang="en-GB" sz="2000" dirty="0"/>
          </a:p>
        </p:txBody>
      </p:sp>
    </p:spTree>
    <p:extLst>
      <p:ext uri="{BB962C8B-B14F-4D97-AF65-F5344CB8AC3E}">
        <p14:creationId xmlns:p14="http://schemas.microsoft.com/office/powerpoint/2010/main" val="241148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2800" dirty="0">
                <a:latin typeface="Segoe Print" panose="02000600000000000000" pitchFamily="2" charset="0"/>
              </a:rPr>
              <a:t>Meeting the family court advisor </a:t>
            </a:r>
            <a:endParaRPr lang="en-GB" b="1" dirty="0">
              <a:latin typeface="Segoe Print" panose="02000600000000000000" pitchFamily="2" charset="0"/>
            </a:endParaRP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3916" y="3153470"/>
            <a:ext cx="3408555" cy="2099733"/>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The Family Court Advisor (FCA) </a:t>
            </a:r>
          </a:p>
          <a:p>
            <a:pPr>
              <a:buClr>
                <a:srgbClr val="62A9AA"/>
              </a:buClr>
            </a:pPr>
            <a:r>
              <a:rPr lang="en-GB" sz="2000" b="0" i="0" dirty="0">
                <a:solidFill>
                  <a:srgbClr val="0A0A0A"/>
                </a:solidFill>
                <a:effectLst/>
              </a:rPr>
              <a:t>Sometimes the family court may ask an FCA to meet with a child or young person to talk about their wishes and feelings and to make sure the family court hears what they have to say. </a:t>
            </a:r>
          </a:p>
          <a:p>
            <a:pPr>
              <a:buClr>
                <a:srgbClr val="62A9AA"/>
              </a:buClr>
            </a:pPr>
            <a:r>
              <a:rPr lang="en-GB" sz="2000" b="0" i="0" dirty="0">
                <a:solidFill>
                  <a:srgbClr val="0A0A0A"/>
                </a:solidFill>
                <a:effectLst/>
              </a:rPr>
              <a:t>The FCA will also usually meet the parents and will then gives their view to the court about what is best for the child. </a:t>
            </a:r>
          </a:p>
          <a:p>
            <a:pPr>
              <a:buClr>
                <a:srgbClr val="62A9AA"/>
              </a:buClr>
            </a:pPr>
            <a:r>
              <a:rPr lang="en-GB" sz="2000" b="0" i="0" dirty="0">
                <a:solidFill>
                  <a:srgbClr val="0A0A0A"/>
                </a:solidFill>
                <a:effectLst/>
              </a:rPr>
              <a:t>FCAs do not need to meet all children and young people because sometimes families can agree themselves on what is best. </a:t>
            </a:r>
          </a:p>
          <a:p>
            <a:pPr>
              <a:buClr>
                <a:srgbClr val="62A9AA"/>
              </a:buClr>
            </a:pPr>
            <a:endParaRPr lang="en-GB" sz="1800" dirty="0"/>
          </a:p>
        </p:txBody>
      </p:sp>
    </p:spTree>
    <p:extLst>
      <p:ext uri="{BB962C8B-B14F-4D97-AF65-F5344CB8AC3E}">
        <p14:creationId xmlns:p14="http://schemas.microsoft.com/office/powerpoint/2010/main" val="232979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3970318"/>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a:buClr>
                <a:srgbClr val="62A9AA"/>
              </a:buClr>
              <a:buFont typeface="Wingdings" panose="05000000000000000000" pitchFamily="2" charset="2"/>
              <a:buChar char="§"/>
            </a:pPr>
            <a:r>
              <a:rPr lang="en-GB" dirty="0"/>
              <a:t>The slides headed ‘teacher slides’ assist the teacher in setting up and running the lesson </a:t>
            </a:r>
          </a:p>
          <a:p>
            <a:pPr>
              <a:buClr>
                <a:srgbClr val="62A9AA"/>
              </a:buClr>
              <a:buFont typeface="Wingdings" panose="05000000000000000000" pitchFamily="2" charset="2"/>
              <a:buChar char="§"/>
            </a:pPr>
            <a:r>
              <a:rPr lang="en-GB" dirty="0"/>
              <a:t>Slide 8 onwards are for the pupil-facing lesson </a:t>
            </a:r>
          </a:p>
          <a:p>
            <a:pPr>
              <a:buClr>
                <a:srgbClr val="62A9AA"/>
              </a:buClr>
              <a:buFont typeface="Wingdings" panose="05000000000000000000" pitchFamily="2" charset="2"/>
              <a:buChar char="§"/>
            </a:pPr>
            <a:r>
              <a:rPr lang="en-GB" dirty="0"/>
              <a:t>Please read the Lesson Plan 2 Teacher Guide for ‘</a:t>
            </a:r>
            <a:r>
              <a:rPr lang="en-GB" i="1" dirty="0"/>
              <a:t>Rosie's Story</a:t>
            </a:r>
            <a:r>
              <a:rPr lang="en-GB" dirty="0"/>
              <a:t>’ before teaching </a:t>
            </a:r>
          </a:p>
          <a:p>
            <a:pPr>
              <a:buClr>
                <a:srgbClr val="62A9AA"/>
              </a:buClr>
              <a:buFont typeface="Wingdings" panose="05000000000000000000" pitchFamily="2" charset="2"/>
              <a:buChar char="§"/>
            </a:pPr>
            <a:r>
              <a:rPr lang="en-GB" dirty="0"/>
              <a:t>Have slides in presenter mode – notes are available under each slide to aid teaching</a:t>
            </a:r>
          </a:p>
          <a:p>
            <a:pPr>
              <a:buClr>
                <a:srgbClr val="62A9AA"/>
              </a:buClr>
              <a:buFont typeface="Wingdings" panose="05000000000000000000" pitchFamily="2" charset="2"/>
              <a:buChar char="§"/>
            </a:pPr>
            <a:r>
              <a:rPr lang="en-GB" dirty="0"/>
              <a:t>Support:        and extension: </a:t>
            </a:r>
          </a:p>
          <a:p>
            <a:r>
              <a:rPr lang="en-GB" dirty="0"/>
              <a:t>activities are suggested where appropriate (icons on bottom right corner of slides)</a:t>
            </a:r>
          </a:p>
          <a:p>
            <a:endParaRPr lang="en-GB" dirty="0"/>
          </a:p>
        </p:txBody>
      </p:sp>
      <p:sp>
        <p:nvSpPr>
          <p:cNvPr id="6" name="TextBox 5"/>
          <p:cNvSpPr txBox="1"/>
          <p:nvPr/>
        </p:nvSpPr>
        <p:spPr>
          <a:xfrm>
            <a:off x="6198781" y="2126512"/>
            <a:ext cx="4322572" cy="230832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Post-it notes</a:t>
            </a:r>
          </a:p>
          <a:p>
            <a:pPr>
              <a:buClr>
                <a:srgbClr val="62A9AA"/>
              </a:buClr>
              <a:buFont typeface="Wingdings" panose="05000000000000000000" pitchFamily="2" charset="2"/>
              <a:buChar char="§"/>
            </a:pPr>
            <a:r>
              <a:rPr lang="en-GB" dirty="0"/>
              <a:t> An ‘ask-it-basket’/ question box for pupils to ask questions confidentially</a:t>
            </a:r>
          </a:p>
          <a:p>
            <a:pPr>
              <a:buClr>
                <a:srgbClr val="62A9AA"/>
              </a:buClr>
              <a:buFont typeface="Wingdings" panose="05000000000000000000" pitchFamily="2" charset="2"/>
              <a:buChar char="§"/>
            </a:pPr>
            <a:r>
              <a:rPr lang="en-GB" dirty="0"/>
              <a:t> Handout for ‘quick fire quiz’ if using</a:t>
            </a:r>
          </a:p>
          <a:p>
            <a:pPr>
              <a:buClr>
                <a:srgbClr val="62A9AA"/>
              </a:buClr>
              <a:buFont typeface="Wingdings" panose="05000000000000000000" pitchFamily="2" charset="2"/>
              <a:buChar char="§"/>
            </a:pPr>
            <a:r>
              <a:rPr lang="en-GB" dirty="0"/>
              <a:t> Save for the above, no additional teaching resources are needed to teach this lesson </a:t>
            </a:r>
          </a:p>
          <a:p>
            <a:pPr>
              <a:buFont typeface="Wingdings" panose="05000000000000000000" pitchFamily="2" charset="2"/>
              <a:buChar char="§"/>
            </a:pPr>
            <a:endParaRPr lang="en-GB" dirty="0"/>
          </a:p>
        </p:txBody>
      </p:sp>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4625" indent="-174625">
              <a:buFont typeface="Wingdings" panose="05000000000000000000" pitchFamily="2" charset="2"/>
              <a:buChar char="§"/>
            </a:pPr>
            <a:r>
              <a:rPr lang="en-GB" dirty="0"/>
              <a:t>The lesson is designed to be taught </a:t>
            </a:r>
          </a:p>
          <a:p>
            <a:r>
              <a:rPr lang="en-GB" dirty="0"/>
              <a:t>over 45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69963" y="4833546"/>
            <a:ext cx="360000" cy="360000"/>
          </a:xfrm>
          <a:prstGeom prst="rect">
            <a:avLst/>
          </a:prstGeom>
        </p:spPr>
      </p:pic>
      <p:pic>
        <p:nvPicPr>
          <p:cNvPr id="4" name="Picture 3">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3909850" y="4833546"/>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2800" dirty="0">
                <a:latin typeface="Segoe Print" panose="02000600000000000000" pitchFamily="2" charset="0"/>
              </a:rPr>
              <a:t>Decisions made at court </a:t>
            </a:r>
            <a:endParaRPr lang="en-GB" b="1" dirty="0">
              <a:latin typeface="Segoe Print" panose="02000600000000000000" pitchFamily="2" charset="0"/>
            </a:endParaRP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Decisions made at court </a:t>
            </a:r>
          </a:p>
          <a:p>
            <a:pPr>
              <a:buClr>
                <a:srgbClr val="62A9AA"/>
              </a:buClr>
            </a:pPr>
            <a:r>
              <a:rPr lang="en-GB" sz="2000" dirty="0"/>
              <a:t>If parents cannot agree some will go to the family court where a person known as a judge will make a decision about what is best for the children. </a:t>
            </a:r>
          </a:p>
          <a:p>
            <a:pPr>
              <a:buClr>
                <a:srgbClr val="62A9AA"/>
              </a:buClr>
            </a:pPr>
            <a:r>
              <a:rPr lang="en-GB" sz="2000" dirty="0"/>
              <a:t>The judge, the parents and any lawyers representing the parents will read the recommendations of the FCA and usually agree child arrangements on this basis.</a:t>
            </a:r>
          </a:p>
          <a:p>
            <a:pPr>
              <a:buClr>
                <a:srgbClr val="62A9AA"/>
              </a:buClr>
            </a:pPr>
            <a:r>
              <a:rPr lang="en-GB" sz="2000" dirty="0"/>
              <a:t>Most parents agree, but if they can’t the judge will decide.</a:t>
            </a:r>
          </a:p>
          <a:p>
            <a:pPr>
              <a:buClr>
                <a:srgbClr val="62A9AA"/>
              </a:buClr>
            </a:pPr>
            <a:r>
              <a:rPr lang="en-GB" sz="2000" dirty="0"/>
              <a:t>The children will not go to court unless they decide they want to see the judge. </a:t>
            </a:r>
          </a:p>
        </p:txBody>
      </p:sp>
      <p:pic>
        <p:nvPicPr>
          <p:cNvPr id="5" name="Picture 4">
            <a:extLst>
              <a:ext uri="{FF2B5EF4-FFF2-40B4-BE49-F238E27FC236}">
                <a16:creationId xmlns:a16="http://schemas.microsoft.com/office/drawing/2014/main" id="{AD849C47-D736-4512-B02C-5566368F9DE8}"/>
              </a:ext>
            </a:extLst>
          </p:cNvPr>
          <p:cNvPicPr>
            <a:picLocks noChangeAspect="1"/>
          </p:cNvPicPr>
          <p:nvPr/>
        </p:nvPicPr>
        <p:blipFill>
          <a:blip r:embed="rId3"/>
          <a:stretch>
            <a:fillRect/>
          </a:stretch>
        </p:blipFill>
        <p:spPr>
          <a:xfrm>
            <a:off x="849117" y="2516541"/>
            <a:ext cx="2898154" cy="3373592"/>
          </a:xfrm>
          <a:prstGeom prst="rect">
            <a:avLst/>
          </a:prstGeom>
        </p:spPr>
      </p:pic>
    </p:spTree>
    <p:extLst>
      <p:ext uri="{BB962C8B-B14F-4D97-AF65-F5344CB8AC3E}">
        <p14:creationId xmlns:p14="http://schemas.microsoft.com/office/powerpoint/2010/main" val="407880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latin typeface="Segoe Print" panose="02000600000000000000" pitchFamily="2" charset="0"/>
              </a:rPr>
              <a:t>QUICK FIRE QUIZ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1886552"/>
            <a:ext cx="5508624" cy="4125652"/>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200" dirty="0"/>
              <a:t>No, from April 2022 you don’t need to blame the other person to get a divorce</a:t>
            </a:r>
          </a:p>
          <a:p>
            <a:pPr marL="514350" indent="-514350">
              <a:buFont typeface="+mj-lt"/>
              <a:buAutoNum type="arabicPeriod"/>
            </a:pPr>
            <a:r>
              <a:rPr lang="en-GB" sz="2200" dirty="0"/>
              <a:t>A contact centre </a:t>
            </a:r>
          </a:p>
          <a:p>
            <a:pPr marL="514350" indent="-514350">
              <a:buFont typeface="+mj-lt"/>
              <a:buAutoNum type="arabicPeriod"/>
            </a:pPr>
            <a:r>
              <a:rPr lang="en-GB" sz="2200" dirty="0"/>
              <a:t>A mediator </a:t>
            </a:r>
          </a:p>
          <a:p>
            <a:pPr marL="514350" indent="-514350">
              <a:buFont typeface="+mj-lt"/>
              <a:buAutoNum type="arabicPeriod"/>
            </a:pPr>
            <a:r>
              <a:rPr lang="en-GB" sz="2200" dirty="0"/>
              <a:t>A Family Court Adviser (FCA) </a:t>
            </a:r>
          </a:p>
          <a:p>
            <a:pPr marL="514350" indent="-514350">
              <a:buFont typeface="+mj-lt"/>
              <a:buAutoNum type="arabicPeriod"/>
            </a:pPr>
            <a:r>
              <a:rPr lang="en-GB" sz="2200" dirty="0"/>
              <a:t>No, the FCA tells the court the views of the children, although the child can ask to speak to the judge if they want to </a:t>
            </a:r>
          </a:p>
          <a:p>
            <a:pPr marL="514350" indent="-514350">
              <a:buFont typeface="+mj-lt"/>
              <a:buAutoNum type="arabicPeriod"/>
            </a:pPr>
            <a:r>
              <a:rPr lang="en-GB" sz="2200" dirty="0"/>
              <a:t>Yes, if the court agrees, in rare cases they can apply and be represented separately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1886552"/>
            <a:ext cx="5508625" cy="4125143"/>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200" dirty="0"/>
              <a:t>After April 2022, do couples have to say whose ‘fault’ it was to get a divorce?</a:t>
            </a:r>
          </a:p>
          <a:p>
            <a:pPr marL="514350" indent="-514350">
              <a:buAutoNum type="arabicPeriod"/>
            </a:pPr>
            <a:r>
              <a:rPr lang="en-GB" sz="2200" dirty="0"/>
              <a:t>Where did Rosie see her dad at first?</a:t>
            </a:r>
          </a:p>
          <a:p>
            <a:pPr marL="514350" indent="-514350">
              <a:buFontTx/>
              <a:buAutoNum type="arabicPeriod"/>
            </a:pPr>
            <a:r>
              <a:rPr lang="en-GB" sz="2200" dirty="0"/>
              <a:t>What is the name of the person who helps parents to reach an agreement without going to court? </a:t>
            </a:r>
          </a:p>
          <a:p>
            <a:pPr marL="514350" indent="-514350">
              <a:buFontTx/>
              <a:buAutoNum type="arabicPeriod"/>
            </a:pPr>
            <a:r>
              <a:rPr lang="en-GB" sz="2200" dirty="0"/>
              <a:t>What is the name of the person who writes reports for the family court? </a:t>
            </a:r>
          </a:p>
          <a:p>
            <a:pPr marL="514350" indent="-514350">
              <a:buAutoNum type="arabicPeriod"/>
            </a:pPr>
            <a:r>
              <a:rPr lang="en-GB" sz="2200" dirty="0"/>
              <a:t>Do children have to go to court if their parents apply to the family court? </a:t>
            </a:r>
          </a:p>
          <a:p>
            <a:pPr marL="514350" indent="-514350">
              <a:buFontTx/>
              <a:buAutoNum type="arabicPeriod"/>
            </a:pPr>
            <a:r>
              <a:rPr lang="en-GB" sz="2200" dirty="0"/>
              <a:t>Can children make their own application to the family court? </a:t>
            </a:r>
          </a:p>
          <a:p>
            <a:pPr marL="514350" indent="-514350">
              <a:buAutoNum type="arabicPeriod"/>
            </a:pPr>
            <a:endParaRPr lang="en-GB" sz="2400" dirty="0"/>
          </a:p>
        </p:txBody>
      </p:sp>
    </p:spTree>
    <p:extLst>
      <p:ext uri="{BB962C8B-B14F-4D97-AF65-F5344CB8AC3E}">
        <p14:creationId xmlns:p14="http://schemas.microsoft.com/office/powerpoint/2010/main" val="23542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latin typeface="Segoe Print" panose="02000600000000000000" pitchFamily="2" charset="0"/>
              </a:rPr>
              <a:t>Sources of support for  young people</a:t>
            </a:r>
            <a:endParaRPr lang="en-GB" sz="3200" dirty="0">
              <a:latin typeface="Segoe Print" panose="02000600000000000000" pitchFamily="2" charset="0"/>
            </a:endParaRPr>
          </a:p>
        </p:txBody>
      </p:sp>
      <p:grpSp>
        <p:nvGrpSpPr>
          <p:cNvPr id="11" name="Group 10">
            <a:extLst>
              <a:ext uri="{FF2B5EF4-FFF2-40B4-BE49-F238E27FC236}">
                <a16:creationId xmlns:a16="http://schemas.microsoft.com/office/drawing/2014/main" id="{0A4BE0C4-4BD5-4DD1-9FBC-C2623F4FE5B2}"/>
              </a:ext>
            </a:extLst>
          </p:cNvPr>
          <p:cNvGrpSpPr/>
          <p:nvPr/>
        </p:nvGrpSpPr>
        <p:grpSpPr>
          <a:xfrm>
            <a:off x="623293" y="2035291"/>
            <a:ext cx="4415668" cy="2409041"/>
            <a:chOff x="506288" y="2171046"/>
            <a:chExt cx="4415668" cy="2409041"/>
          </a:xfrm>
        </p:grpSpPr>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986" y="2171046"/>
              <a:ext cx="3429112" cy="1879153"/>
            </a:xfrm>
            <a:prstGeom prst="rect">
              <a:avLst/>
            </a:prstGeom>
            <a:ln w="38100">
              <a:solidFill>
                <a:srgbClr val="969FA7"/>
              </a:solidFill>
            </a:ln>
          </p:spPr>
        </p:pic>
        <p:sp>
          <p:nvSpPr>
            <p:cNvPr id="9" name="TextBox 8">
              <a:extLst>
                <a:ext uri="{FF2B5EF4-FFF2-40B4-BE49-F238E27FC236}">
                  <a16:creationId xmlns:a16="http://schemas.microsoft.com/office/drawing/2014/main" id="{74F72EA3-C3B7-4C2D-BF34-67CD446D4CEC}"/>
                </a:ext>
              </a:extLst>
            </p:cNvPr>
            <p:cNvSpPr txBox="1"/>
            <p:nvPr/>
          </p:nvSpPr>
          <p:spPr>
            <a:xfrm>
              <a:off x="506288" y="4210755"/>
              <a:ext cx="4415668" cy="369332"/>
            </a:xfrm>
            <a:prstGeom prst="rect">
              <a:avLst/>
            </a:prstGeom>
            <a:noFill/>
            <a:ln w="38100">
              <a:solidFill>
                <a:srgbClr val="9B9B9B"/>
              </a:solidFill>
            </a:ln>
          </p:spPr>
          <p:txBody>
            <a:bodyPr wrap="square" rtlCol="0">
              <a:spAutoFit/>
            </a:bodyPr>
            <a:lstStyle/>
            <a:p>
              <a:r>
                <a:rPr lang="en-GB" dirty="0"/>
                <a:t>The National Youth Advocacy Service (NYAS) </a:t>
              </a:r>
            </a:p>
          </p:txBody>
        </p:sp>
      </p:grpSp>
      <p:grpSp>
        <p:nvGrpSpPr>
          <p:cNvPr id="13" name="Group 12">
            <a:extLst>
              <a:ext uri="{FF2B5EF4-FFF2-40B4-BE49-F238E27FC236}">
                <a16:creationId xmlns:a16="http://schemas.microsoft.com/office/drawing/2014/main" id="{10D397DA-D309-4610-94A1-8770AFEB44A8}"/>
              </a:ext>
            </a:extLst>
          </p:cNvPr>
          <p:cNvGrpSpPr/>
          <p:nvPr/>
        </p:nvGrpSpPr>
        <p:grpSpPr>
          <a:xfrm>
            <a:off x="506288" y="4926032"/>
            <a:ext cx="4532673" cy="1755123"/>
            <a:chOff x="581192" y="4935470"/>
            <a:chExt cx="4532673" cy="1755123"/>
          </a:xfrm>
        </p:grpSpPr>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192" y="4935470"/>
              <a:ext cx="2378215" cy="1755123"/>
            </a:xfrm>
            <a:prstGeom prst="rect">
              <a:avLst/>
            </a:prstGeom>
            <a:ln w="38100">
              <a:solidFill>
                <a:srgbClr val="969FA7"/>
              </a:solidFill>
            </a:ln>
          </p:spPr>
        </p:pic>
        <p:sp>
          <p:nvSpPr>
            <p:cNvPr id="12" name="TextBox 11">
              <a:extLst>
                <a:ext uri="{FF2B5EF4-FFF2-40B4-BE49-F238E27FC236}">
                  <a16:creationId xmlns:a16="http://schemas.microsoft.com/office/drawing/2014/main" id="{D54DB934-3546-447A-A85A-A8390C399A9D}"/>
                </a:ext>
              </a:extLst>
            </p:cNvPr>
            <p:cNvSpPr txBox="1"/>
            <p:nvPr/>
          </p:nvSpPr>
          <p:spPr>
            <a:xfrm>
              <a:off x="3172176" y="5050827"/>
              <a:ext cx="1941689" cy="1477328"/>
            </a:xfrm>
            <a:prstGeom prst="rect">
              <a:avLst/>
            </a:prstGeom>
            <a:noFill/>
            <a:ln w="38100">
              <a:solidFill>
                <a:srgbClr val="9B9B9B"/>
              </a:solidFill>
            </a:ln>
          </p:spPr>
          <p:txBody>
            <a:bodyPr wrap="square" rtlCol="0">
              <a:spAutoFit/>
            </a:bodyPr>
            <a:lstStyle/>
            <a:p>
              <a:pPr algn="ctr"/>
              <a:r>
                <a:rPr lang="en-GB" dirty="0"/>
                <a:t>The Child and Family Court Advisory and Support Service (Cafcass)</a:t>
              </a:r>
            </a:p>
          </p:txBody>
        </p:sp>
      </p:grpSp>
      <p:grpSp>
        <p:nvGrpSpPr>
          <p:cNvPr id="16" name="Group 15">
            <a:extLst>
              <a:ext uri="{FF2B5EF4-FFF2-40B4-BE49-F238E27FC236}">
                <a16:creationId xmlns:a16="http://schemas.microsoft.com/office/drawing/2014/main" id="{DD00394F-26BA-490F-BF78-D3246D01289A}"/>
              </a:ext>
            </a:extLst>
          </p:cNvPr>
          <p:cNvGrpSpPr/>
          <p:nvPr/>
        </p:nvGrpSpPr>
        <p:grpSpPr>
          <a:xfrm>
            <a:off x="5357914" y="4201928"/>
            <a:ext cx="2740457" cy="2409041"/>
            <a:chOff x="4725772" y="2171046"/>
            <a:chExt cx="2740457" cy="2409041"/>
          </a:xfrm>
        </p:grpSpPr>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5772" y="2171046"/>
              <a:ext cx="2740457" cy="1823458"/>
            </a:xfrm>
            <a:prstGeom prst="rect">
              <a:avLst/>
            </a:prstGeom>
            <a:ln w="38100">
              <a:solidFill>
                <a:srgbClr val="969FA7"/>
              </a:solidFill>
            </a:ln>
          </p:spPr>
        </p:pic>
        <p:sp>
          <p:nvSpPr>
            <p:cNvPr id="15" name="TextBox 14">
              <a:extLst>
                <a:ext uri="{FF2B5EF4-FFF2-40B4-BE49-F238E27FC236}">
                  <a16:creationId xmlns:a16="http://schemas.microsoft.com/office/drawing/2014/main" id="{E7D44313-0E88-412E-8987-10823D9568CF}"/>
                </a:ext>
              </a:extLst>
            </p:cNvPr>
            <p:cNvSpPr txBox="1"/>
            <p:nvPr/>
          </p:nvSpPr>
          <p:spPr>
            <a:xfrm>
              <a:off x="5241978" y="4210755"/>
              <a:ext cx="1708043" cy="369332"/>
            </a:xfrm>
            <a:prstGeom prst="rect">
              <a:avLst/>
            </a:prstGeom>
            <a:noFill/>
            <a:ln w="38100">
              <a:solidFill>
                <a:srgbClr val="9B9B9B"/>
              </a:solidFill>
            </a:ln>
          </p:spPr>
          <p:txBody>
            <a:bodyPr wrap="square" rtlCol="0">
              <a:spAutoFit/>
            </a:bodyPr>
            <a:lstStyle/>
            <a:p>
              <a:pPr algn="ctr"/>
              <a:r>
                <a:rPr lang="en-GB" dirty="0">
                  <a:ln>
                    <a:solidFill>
                      <a:srgbClr val="9B9B9B"/>
                    </a:solidFill>
                  </a:ln>
                </a:rPr>
                <a:t>Relate</a:t>
              </a:r>
            </a:p>
          </p:txBody>
        </p:sp>
      </p:grpSp>
      <p:sp>
        <p:nvSpPr>
          <p:cNvPr id="17" name="TextBox 16">
            <a:extLst>
              <a:ext uri="{FF2B5EF4-FFF2-40B4-BE49-F238E27FC236}">
                <a16:creationId xmlns:a16="http://schemas.microsoft.com/office/drawing/2014/main" id="{B4938B49-86A2-45FB-873A-529C6E76A5EA}"/>
              </a:ext>
            </a:extLst>
          </p:cNvPr>
          <p:cNvSpPr txBox="1"/>
          <p:nvPr/>
        </p:nvSpPr>
        <p:spPr>
          <a:xfrm>
            <a:off x="9143224" y="6241637"/>
            <a:ext cx="1828800" cy="369332"/>
          </a:xfrm>
          <a:prstGeom prst="rect">
            <a:avLst/>
          </a:prstGeom>
          <a:noFill/>
          <a:ln w="38100">
            <a:solidFill>
              <a:srgbClr val="9B9B9B"/>
            </a:solidFill>
          </a:ln>
        </p:spPr>
        <p:txBody>
          <a:bodyPr wrap="square" rtlCol="0">
            <a:spAutoFit/>
          </a:bodyPr>
          <a:lstStyle/>
          <a:p>
            <a:pPr algn="ctr"/>
            <a:r>
              <a:rPr lang="en-GB" dirty="0"/>
              <a:t>Childline</a:t>
            </a:r>
          </a:p>
        </p:txBody>
      </p:sp>
      <p:grpSp>
        <p:nvGrpSpPr>
          <p:cNvPr id="19" name="Group 18">
            <a:extLst>
              <a:ext uri="{FF2B5EF4-FFF2-40B4-BE49-F238E27FC236}">
                <a16:creationId xmlns:a16="http://schemas.microsoft.com/office/drawing/2014/main" id="{1750D403-83E2-45C3-8075-BF9420785044}"/>
              </a:ext>
            </a:extLst>
          </p:cNvPr>
          <p:cNvGrpSpPr/>
          <p:nvPr/>
        </p:nvGrpSpPr>
        <p:grpSpPr>
          <a:xfrm>
            <a:off x="6096000" y="2155865"/>
            <a:ext cx="4427742" cy="1298592"/>
            <a:chOff x="6508860" y="5283322"/>
            <a:chExt cx="3897830" cy="1012339"/>
          </a:xfrm>
        </p:grpSpPr>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08860" y="5283322"/>
              <a:ext cx="1708043" cy="1012339"/>
            </a:xfrm>
            <a:prstGeom prst="rect">
              <a:avLst/>
            </a:prstGeom>
            <a:ln w="57150">
              <a:solidFill>
                <a:schemeClr val="bg1">
                  <a:lumMod val="65000"/>
                </a:schemeClr>
              </a:solidFill>
            </a:ln>
          </p:spPr>
        </p:pic>
        <p:sp>
          <p:nvSpPr>
            <p:cNvPr id="18" name="TextBox 17">
              <a:extLst>
                <a:ext uri="{FF2B5EF4-FFF2-40B4-BE49-F238E27FC236}">
                  <a16:creationId xmlns:a16="http://schemas.microsoft.com/office/drawing/2014/main" id="{5FA08B47-2E4D-45CB-90B4-048DD2AFFDC4}"/>
                </a:ext>
              </a:extLst>
            </p:cNvPr>
            <p:cNvSpPr txBox="1"/>
            <p:nvPr/>
          </p:nvSpPr>
          <p:spPr>
            <a:xfrm>
              <a:off x="8563119" y="5321623"/>
              <a:ext cx="1843571" cy="935736"/>
            </a:xfrm>
            <a:prstGeom prst="rect">
              <a:avLst/>
            </a:prstGeom>
            <a:noFill/>
            <a:ln w="38100">
              <a:solidFill>
                <a:srgbClr val="9B9B9B"/>
              </a:solidFill>
            </a:ln>
          </p:spPr>
          <p:txBody>
            <a:bodyPr wrap="square" rtlCol="0">
              <a:spAutoFit/>
            </a:bodyPr>
            <a:lstStyle/>
            <a:p>
              <a:r>
                <a:rPr lang="en-GB" dirty="0"/>
                <a:t>The National Association of Child Contact Centres (NACCC) </a:t>
              </a:r>
            </a:p>
          </p:txBody>
        </p:sp>
      </p:grpSp>
      <p:pic>
        <p:nvPicPr>
          <p:cNvPr id="2" name="Content Placeholder 1">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429537" y="4201928"/>
            <a:ext cx="3256175" cy="1823458"/>
          </a:xfrm>
          <a:prstGeom prst="rect">
            <a:avLst/>
          </a:prstGeom>
          <a:ln w="38100">
            <a:solidFill>
              <a:srgbClr val="969FA7"/>
            </a:solidFill>
          </a:ln>
        </p:spPr>
      </p:pic>
    </p:spTree>
    <p:extLst>
      <p:ext uri="{BB962C8B-B14F-4D97-AF65-F5344CB8AC3E}">
        <p14:creationId xmlns:p14="http://schemas.microsoft.com/office/powerpoint/2010/main" val="3497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r>
              <a:rPr lang="en-GB" sz="3200" b="1" dirty="0"/>
              <a:t>	 </a:t>
            </a:r>
            <a:r>
              <a:rPr lang="en-GB" sz="3200" b="1" dirty="0">
                <a:latin typeface="Segoe Print" panose="02000600000000000000" pitchFamily="2" charset="0"/>
              </a:rPr>
              <a:t>ENDPOINT ASSESSMENT ACTIVITY </a:t>
            </a:r>
          </a:p>
        </p:txBody>
      </p:sp>
      <p:sp>
        <p:nvSpPr>
          <p:cNvPr id="7" name="Cloud Callout 3">
            <a:extLst>
              <a:ext uri="{FF2B5EF4-FFF2-40B4-BE49-F238E27FC236}">
                <a16:creationId xmlns:a16="http://schemas.microsoft.com/office/drawing/2014/main" id="{3F17924C-FE0B-46F2-9CC4-E6618583842F}"/>
              </a:ext>
            </a:extLst>
          </p:cNvPr>
          <p:cNvSpPr/>
          <p:nvPr/>
        </p:nvSpPr>
        <p:spPr>
          <a:xfrm>
            <a:off x="143575" y="2671264"/>
            <a:ext cx="7180602" cy="3722445"/>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87363">
              <a:buClr>
                <a:srgbClr val="62A9AA"/>
              </a:buClr>
              <a:buSzPct val="100000"/>
              <a:buFont typeface="Wingdings" panose="05000000000000000000" pitchFamily="2" charset="2"/>
              <a:buChar char="§"/>
            </a:pPr>
            <a:r>
              <a:rPr lang="en-GB" sz="2200" dirty="0">
                <a:solidFill>
                  <a:schemeClr val="tx1"/>
                </a:solidFill>
                <a:ea typeface="Times New Roman" panose="02020603050405020304" pitchFamily="18" charset="0"/>
                <a:cs typeface="Times New Roman" panose="02020603050405020304" pitchFamily="18" charset="0"/>
              </a:rPr>
              <a:t>a</a:t>
            </a:r>
            <a:r>
              <a:rPr lang="en-GB" sz="2200" dirty="0">
                <a:solidFill>
                  <a:schemeClr val="tx1"/>
                </a:solidFill>
                <a:effectLst/>
                <a:ea typeface="Times New Roman" panose="02020603050405020304" pitchFamily="18" charset="0"/>
                <a:cs typeface="Times New Roman" panose="02020603050405020304" pitchFamily="18" charset="0"/>
              </a:rPr>
              <a:t>ny words for how you think Rosie         might have felt </a:t>
            </a:r>
            <a:r>
              <a:rPr lang="en-GB" sz="2200" dirty="0">
                <a:solidFill>
                  <a:schemeClr val="tx1"/>
                </a:solidFill>
              </a:rPr>
              <a:t>once she learned she had the rights to express her opinion and for this to be taken seriously?</a:t>
            </a:r>
          </a:p>
          <a:p>
            <a:pPr>
              <a:buClr>
                <a:srgbClr val="62A9AA"/>
              </a:buClr>
              <a:buSzPct val="100000"/>
              <a:buFont typeface="Wingdings" panose="05000000000000000000" pitchFamily="2" charset="2"/>
              <a:buChar char="§"/>
            </a:pPr>
            <a:r>
              <a:rPr lang="en-GB" sz="2200" dirty="0">
                <a:solidFill>
                  <a:schemeClr val="tx1"/>
                </a:solidFill>
              </a:rPr>
              <a:t>where Rosie could find information and support to help her now </a:t>
            </a:r>
            <a:r>
              <a:rPr lang="en-GB" sz="2200" dirty="0">
                <a:solidFill>
                  <a:schemeClr val="tx1"/>
                </a:solidFill>
                <a:effectLst/>
                <a:ea typeface="Times New Roman" panose="02020603050405020304" pitchFamily="18" charset="0"/>
                <a:cs typeface="Times New Roman" panose="02020603050405020304" pitchFamily="18" charset="0"/>
              </a:rPr>
              <a:t>and in the future (give examples of organisations)</a:t>
            </a:r>
            <a:r>
              <a:rPr lang="en-GB" sz="2200" dirty="0">
                <a:solidFill>
                  <a:schemeClr val="tx1"/>
                </a:solidFill>
              </a:rPr>
              <a:t>?</a:t>
            </a:r>
          </a:p>
        </p:txBody>
      </p:sp>
      <p:pic>
        <p:nvPicPr>
          <p:cNvPr id="3" name="Picture 2">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
        <p:nvSpPr>
          <p:cNvPr id="5" name="TextBox 4">
            <a:extLst>
              <a:ext uri="{FF2B5EF4-FFF2-40B4-BE49-F238E27FC236}">
                <a16:creationId xmlns:a16="http://schemas.microsoft.com/office/drawing/2014/main" id="{81959A3A-2409-48DD-BA4E-94613230C0B0}"/>
              </a:ext>
            </a:extLst>
          </p:cNvPr>
          <p:cNvSpPr txBox="1"/>
          <p:nvPr/>
        </p:nvSpPr>
        <p:spPr>
          <a:xfrm>
            <a:off x="449697" y="1885245"/>
            <a:ext cx="6874480" cy="1477328"/>
          </a:xfrm>
          <a:prstGeom prst="rect">
            <a:avLst/>
          </a:prstGeom>
          <a:noFill/>
        </p:spPr>
        <p:txBody>
          <a:bodyPr wrap="square" rtlCol="0">
            <a:spAutoFit/>
          </a:bodyPr>
          <a:lstStyle/>
          <a:p>
            <a:r>
              <a:rPr lang="en-GB" sz="2400" b="1" dirty="0">
                <a:solidFill>
                  <a:srgbClr val="62A9AA"/>
                </a:solidFill>
                <a:effectLst/>
                <a:ea typeface="Times New Roman" panose="02020603050405020304" pitchFamily="18" charset="0"/>
                <a:cs typeface="Arial" panose="020B0604020202020204" pitchFamily="34" charset="0"/>
              </a:rPr>
              <a:t>Return to the mind map you drew earlier </a:t>
            </a:r>
            <a:r>
              <a:rPr lang="en-GB" sz="2400" b="1" dirty="0">
                <a:solidFill>
                  <a:srgbClr val="62A9AA"/>
                </a:solidFill>
              </a:rPr>
              <a:t>and in a different colour add to your mind map by writing down:</a:t>
            </a:r>
            <a:endParaRPr lang="en-GB" sz="2400" b="1" dirty="0">
              <a:solidFill>
                <a:srgbClr val="62A9AA"/>
              </a:solidFill>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3753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latin typeface="Segoe Print" panose="02000600000000000000" pitchFamily="2" charset="0"/>
              </a:rPr>
              <a:t>Further help and support</a:t>
            </a:r>
          </a:p>
        </p:txBody>
      </p:sp>
      <p:sp>
        <p:nvSpPr>
          <p:cNvPr id="5" name="TextBox 4"/>
          <p:cNvSpPr txBox="1"/>
          <p:nvPr/>
        </p:nvSpPr>
        <p:spPr>
          <a:xfrm>
            <a:off x="477126" y="2481435"/>
            <a:ext cx="11189010" cy="4401205"/>
          </a:xfrm>
          <a:prstGeom prst="rect">
            <a:avLst/>
          </a:prstGeom>
          <a:noFill/>
          <a:ln w="38100">
            <a:solidFill>
              <a:srgbClr val="62A9AA"/>
            </a:solidFill>
          </a:ln>
        </p:spPr>
        <p:txBody>
          <a:bodyPr wrap="square" rtlCol="0">
            <a:spAutoFit/>
          </a:bodyPr>
          <a:lstStyle/>
          <a:p>
            <a:r>
              <a:rPr lang="en-GB" sz="2400" b="1" dirty="0">
                <a:solidFill>
                  <a:srgbClr val="62A9AA"/>
                </a:solidFill>
              </a:rPr>
              <a:t>For further help and support in school contact: </a:t>
            </a:r>
          </a:p>
          <a:p>
            <a:pPr marL="571500" indent="-571500">
              <a:buClr>
                <a:srgbClr val="62A9AA"/>
              </a:buClr>
              <a:buFont typeface="Wingdings" panose="05000000000000000000" pitchFamily="2" charset="2"/>
              <a:buChar char="§"/>
            </a:pPr>
            <a:r>
              <a:rPr lang="en-GB" sz="2000" dirty="0"/>
              <a:t>your form teacher/ PSHE teacher</a:t>
            </a:r>
          </a:p>
          <a:p>
            <a:pPr marL="571500" indent="-571500">
              <a:buClr>
                <a:srgbClr val="62A9AA"/>
              </a:buClr>
              <a:buFont typeface="Wingdings" panose="05000000000000000000" pitchFamily="2" charset="2"/>
              <a:buChar char="§"/>
            </a:pPr>
            <a:r>
              <a:rPr lang="en-GB" sz="2000" dirty="0"/>
              <a:t>your Head of Year</a:t>
            </a:r>
          </a:p>
          <a:p>
            <a:pPr marL="571500" indent="-571500">
              <a:buClr>
                <a:srgbClr val="62A9AA"/>
              </a:buClr>
              <a:buFont typeface="Wingdings" panose="05000000000000000000" pitchFamily="2" charset="2"/>
              <a:buChar char="§"/>
            </a:pPr>
            <a:r>
              <a:rPr lang="en-GB" sz="2000" dirty="0"/>
              <a:t>the pastoral support team</a:t>
            </a:r>
          </a:p>
          <a:p>
            <a:pPr marL="457200" indent="-457200">
              <a:buFont typeface="Wingdings" panose="05000000000000000000" pitchFamily="2" charset="2"/>
              <a:buChar char="§"/>
            </a:pPr>
            <a:endParaRPr lang="en-GB" sz="2800" dirty="0">
              <a:solidFill>
                <a:srgbClr val="62A9AA"/>
              </a:solidFill>
            </a:endParaRPr>
          </a:p>
          <a:p>
            <a:r>
              <a:rPr lang="en-GB" sz="2400" b="1" dirty="0">
                <a:solidFill>
                  <a:srgbClr val="62A9AA"/>
                </a:solidFill>
              </a:rPr>
              <a:t>For further help and support outside of school: </a:t>
            </a:r>
          </a:p>
          <a:p>
            <a:pPr marL="457200" indent="-457200">
              <a:buClr>
                <a:srgbClr val="62A9AA"/>
              </a:buClr>
              <a:buFont typeface="Wingdings" panose="05000000000000000000" pitchFamily="2" charset="2"/>
              <a:buChar char="§"/>
            </a:pPr>
            <a:r>
              <a:rPr lang="en-GB" sz="2000" dirty="0"/>
              <a:t>National Youth Advocacy Service: </a:t>
            </a:r>
            <a:r>
              <a:rPr lang="en-GB" sz="2000" b="1" dirty="0">
                <a:solidFill>
                  <a:srgbClr val="62A9AA"/>
                </a:solidFill>
                <a:hlinkClick r:id="rId3">
                  <a:extLst>
                    <a:ext uri="{A12FA001-AC4F-418D-AE19-62706E023703}">
                      <ahyp:hlinkClr xmlns:ahyp="http://schemas.microsoft.com/office/drawing/2018/hyperlinkcolor" val="tx"/>
                    </a:ext>
                  </a:extLst>
                </a:hlinkClick>
              </a:rPr>
              <a:t>https://NYAS.net</a:t>
            </a:r>
            <a:r>
              <a:rPr lang="en-GB" sz="2000" b="1" dirty="0">
                <a:solidFill>
                  <a:srgbClr val="62A9AA"/>
                </a:solidFill>
              </a:rPr>
              <a:t> (tel: </a:t>
            </a:r>
            <a:r>
              <a:rPr lang="en-GB" sz="2000" b="1" i="0" u="none" strike="noStrike" dirty="0">
                <a:solidFill>
                  <a:srgbClr val="62A9AA"/>
                </a:solidFill>
                <a:effectLst/>
                <a:hlinkClick r:id="rId4">
                  <a:extLst>
                    <a:ext uri="{A12FA001-AC4F-418D-AE19-62706E023703}">
                      <ahyp:hlinkClr xmlns:ahyp="http://schemas.microsoft.com/office/drawing/2018/hyperlinkcolor" val="tx"/>
                    </a:ext>
                  </a:extLst>
                </a:hlinkClick>
              </a:rPr>
              <a:t>0808 8081001</a:t>
            </a:r>
            <a:r>
              <a:rPr lang="en-GB" sz="2000" b="1" dirty="0">
                <a:solidFill>
                  <a:srgbClr val="62A9AA"/>
                </a:solidFill>
              </a:rPr>
              <a:t>)</a:t>
            </a:r>
          </a:p>
          <a:p>
            <a:pPr marL="457200" indent="-457200">
              <a:buClr>
                <a:srgbClr val="62A9AA"/>
              </a:buClr>
              <a:buFont typeface="Wingdings" panose="05000000000000000000" pitchFamily="2" charset="2"/>
              <a:buChar char="§"/>
            </a:pPr>
            <a:r>
              <a:rPr lang="en-GB" sz="2000" dirty="0"/>
              <a:t>National Association of Child Contact Centres: </a:t>
            </a:r>
            <a:r>
              <a:rPr lang="en-GB" sz="2000" b="1" dirty="0">
                <a:solidFill>
                  <a:srgbClr val="62A9AA"/>
                </a:solidFill>
                <a:hlinkClick r:id="rId5">
                  <a:extLst>
                    <a:ext uri="{A12FA001-AC4F-418D-AE19-62706E023703}">
                      <ahyp:hlinkClr xmlns:ahyp="http://schemas.microsoft.com/office/drawing/2018/hyperlinkcolor" val="tx"/>
                    </a:ext>
                  </a:extLst>
                </a:hlinkClick>
              </a:rPr>
              <a:t>https://naccc.org.uk</a:t>
            </a:r>
            <a:r>
              <a:rPr lang="en-GB" sz="2000" b="1" dirty="0">
                <a:solidFill>
                  <a:srgbClr val="62A9AA"/>
                </a:solidFill>
              </a:rPr>
              <a:t> (tel: </a:t>
            </a:r>
            <a:r>
              <a:rPr lang="en-GB" sz="2000" b="1" i="0" u="none" strike="noStrike" dirty="0">
                <a:solidFill>
                  <a:srgbClr val="62A9AA"/>
                </a:solidFill>
                <a:effectLst/>
                <a:hlinkClick r:id="rId4">
                  <a:extLst>
                    <a:ext uri="{A12FA001-AC4F-418D-AE19-62706E023703}">
                      <ahyp:hlinkClr xmlns:ahyp="http://schemas.microsoft.com/office/drawing/2018/hyperlinkcolor" val="tx"/>
                    </a:ext>
                  </a:extLst>
                </a:hlinkClick>
              </a:rPr>
              <a:t>01159 484557</a:t>
            </a:r>
            <a:r>
              <a:rPr lang="en-GB" sz="2000" dirty="0">
                <a:solidFill>
                  <a:srgbClr val="969FA7"/>
                </a:solidFill>
              </a:rPr>
              <a:t>)</a:t>
            </a:r>
          </a:p>
          <a:p>
            <a:pPr marL="457200" indent="-457200">
              <a:buClr>
                <a:srgbClr val="62A9AA"/>
              </a:buClr>
              <a:buFont typeface="Wingdings" panose="05000000000000000000" pitchFamily="2" charset="2"/>
              <a:buChar char="§"/>
            </a:pPr>
            <a:r>
              <a:rPr lang="en-GB" sz="2000" dirty="0"/>
              <a:t>Cafcass: </a:t>
            </a:r>
            <a:r>
              <a:rPr lang="en-GB" sz="2000" b="1" dirty="0">
                <a:solidFill>
                  <a:srgbClr val="62A9AA"/>
                </a:solidFill>
                <a:hlinkClick r:id="rId6">
                  <a:extLst>
                    <a:ext uri="{A12FA001-AC4F-418D-AE19-62706E023703}">
                      <ahyp:hlinkClr xmlns:ahyp="http://schemas.microsoft.com/office/drawing/2018/hyperlinkcolor" val="tx"/>
                    </a:ext>
                  </a:extLst>
                </a:hlinkClick>
              </a:rPr>
              <a:t>https://www.cafcass.gov.uk</a:t>
            </a:r>
            <a:r>
              <a:rPr lang="en-GB" sz="2000" b="1" dirty="0">
                <a:solidFill>
                  <a:srgbClr val="62A9AA"/>
                </a:solidFill>
              </a:rPr>
              <a:t> (tel: </a:t>
            </a:r>
            <a:r>
              <a:rPr lang="en-GB" sz="2000" b="1" i="0" u="sng" dirty="0">
                <a:solidFill>
                  <a:srgbClr val="62A9AA"/>
                </a:solidFill>
                <a:effectLst/>
              </a:rPr>
              <a:t>0300 456 4000</a:t>
            </a:r>
            <a:r>
              <a:rPr lang="en-GB" sz="2000" b="1" i="0" dirty="0">
                <a:solidFill>
                  <a:srgbClr val="62A9AA"/>
                </a:solidFill>
                <a:effectLst/>
              </a:rPr>
              <a:t>)</a:t>
            </a:r>
            <a:endParaRPr lang="en-GB" sz="2000" b="1" dirty="0">
              <a:solidFill>
                <a:srgbClr val="62A9AA"/>
              </a:solidFill>
            </a:endParaRPr>
          </a:p>
          <a:p>
            <a:pPr marL="457200" indent="-457200">
              <a:buClr>
                <a:srgbClr val="62A9AA"/>
              </a:buClr>
              <a:buFont typeface="Wingdings" panose="05000000000000000000" pitchFamily="2" charset="2"/>
              <a:buChar char="§"/>
            </a:pPr>
            <a:r>
              <a:rPr lang="en-GB" sz="2000" dirty="0"/>
              <a:t>Relate: </a:t>
            </a:r>
            <a:r>
              <a:rPr lang="en-GB" sz="2000" b="1" dirty="0">
                <a:solidFill>
                  <a:srgbClr val="62A9AA"/>
                </a:solidFill>
                <a:hlinkClick r:id="rId7">
                  <a:extLst>
                    <a:ext uri="{A12FA001-AC4F-418D-AE19-62706E023703}">
                      <ahyp:hlinkClr xmlns:ahyp="http://schemas.microsoft.com/office/drawing/2018/hyperlinkcolor" val="tx"/>
                    </a:ext>
                  </a:extLst>
                </a:hlinkClick>
              </a:rPr>
              <a:t>https://www.relate.org.uk </a:t>
            </a:r>
            <a:endParaRPr lang="en-GB" sz="2000" b="1" dirty="0">
              <a:solidFill>
                <a:srgbClr val="62A9AA"/>
              </a:solidFill>
            </a:endParaRPr>
          </a:p>
          <a:p>
            <a:pPr marL="457200" indent="-457200">
              <a:buClr>
                <a:srgbClr val="62A9AA"/>
              </a:buClr>
              <a:buFont typeface="Wingdings" panose="05000000000000000000" pitchFamily="2" charset="2"/>
              <a:buChar char="§"/>
            </a:pPr>
            <a:r>
              <a:rPr lang="en-GB" sz="2000" dirty="0"/>
              <a:t>ChildLine: </a:t>
            </a:r>
            <a:r>
              <a:rPr lang="en-GB" sz="2000" b="1" dirty="0">
                <a:solidFill>
                  <a:srgbClr val="62A9AA"/>
                </a:solidFill>
                <a:hlinkClick r:id="rId8">
                  <a:extLst>
                    <a:ext uri="{A12FA001-AC4F-418D-AE19-62706E023703}">
                      <ahyp:hlinkClr xmlns:ahyp="http://schemas.microsoft.com/office/drawing/2018/hyperlinkcolor" val="tx"/>
                    </a:ext>
                  </a:extLst>
                </a:hlinkClick>
              </a:rPr>
              <a:t>https://</a:t>
            </a:r>
            <a:r>
              <a:rPr lang="en-GB" sz="2000" b="1" i="0" u="none" strike="noStrike" dirty="0">
                <a:solidFill>
                  <a:srgbClr val="62A9AA"/>
                </a:solidFill>
                <a:effectLst/>
                <a:hlinkClick r:id="rId8">
                  <a:extLst>
                    <a:ext uri="{A12FA001-AC4F-418D-AE19-62706E023703}">
                      <ahyp:hlinkClr xmlns:ahyp="http://schemas.microsoft.com/office/drawing/2018/hyperlinkcolor" val="tx"/>
                    </a:ext>
                  </a:extLst>
                </a:hlinkClick>
              </a:rPr>
              <a:t>www.childline.org.uk </a:t>
            </a:r>
            <a:r>
              <a:rPr lang="en-GB" sz="2000" b="1" dirty="0">
                <a:solidFill>
                  <a:srgbClr val="62A9AA"/>
                </a:solidFill>
              </a:rPr>
              <a:t>tel: </a:t>
            </a:r>
            <a:r>
              <a:rPr lang="en-GB" sz="2000" b="1" dirty="0">
                <a:solidFill>
                  <a:srgbClr val="62A9AA"/>
                </a:solidFill>
                <a:hlinkClick r:id="rId4">
                  <a:extLst>
                    <a:ext uri="{A12FA001-AC4F-418D-AE19-62706E023703}">
                      <ahyp:hlinkClr xmlns:ahyp="http://schemas.microsoft.com/office/drawing/2018/hyperlinkcolor" val="tx"/>
                    </a:ext>
                  </a:extLst>
                </a:hlinkClick>
              </a:rPr>
              <a:t>0800 1111</a:t>
            </a:r>
            <a:r>
              <a:rPr lang="en-GB" sz="2000" b="1" dirty="0">
                <a:solidFill>
                  <a:srgbClr val="62A9AA"/>
                </a:solidFill>
              </a:rPr>
              <a:t>)</a:t>
            </a:r>
            <a:endParaRPr lang="en-GB" sz="2000" b="1" i="0" u="none" strike="noStrike" dirty="0">
              <a:solidFill>
                <a:srgbClr val="62A9AA"/>
              </a:solidFill>
              <a:effectLst/>
              <a:hlinkClick r:id="rId8">
                <a:extLst>
                  <a:ext uri="{A12FA001-AC4F-418D-AE19-62706E023703}">
                    <ahyp:hlinkClr xmlns:ahyp="http://schemas.microsoft.com/office/drawing/2018/hyperlinkcolor" val="tx"/>
                  </a:ext>
                </a:extLst>
              </a:hlinkClick>
            </a:endParaRPr>
          </a:p>
          <a:p>
            <a:pPr algn="l">
              <a:buClr>
                <a:srgbClr val="62A9AA"/>
              </a:buClr>
            </a:pPr>
            <a:br>
              <a:rPr lang="en-GB" sz="2000" b="1" i="0" dirty="0">
                <a:solidFill>
                  <a:srgbClr val="62A9AA"/>
                </a:solidFill>
                <a:effectLst/>
              </a:rPr>
            </a:br>
            <a:r>
              <a:rPr lang="en-GB" sz="2400" dirty="0">
                <a:solidFill>
                  <a:srgbClr val="62A9AA"/>
                </a:solidFill>
              </a:rPr>
              <a:t> </a:t>
            </a:r>
            <a:r>
              <a:rPr lang="en-GB" sz="24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two-part lesson plan for Key Stage 2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different family forms, what family members do to show they care and the range of emotions children may go through when parents separate </a:t>
            </a:r>
            <a:r>
              <a:rPr lang="en-GB" dirty="0">
                <a:solidFill>
                  <a:srgbClr val="62A9AA"/>
                </a:solidFill>
              </a:rPr>
              <a:t>(</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a:t>
            </a:r>
            <a:r>
              <a:rPr lang="en-GB" sz="1800" b="1" dirty="0">
                <a:solidFill>
                  <a:srgbClr val="62A9AA"/>
                </a:solidFill>
                <a:effectLst/>
                <a:ea typeface="Calibri" panose="020F0502020204030204" pitchFamily="34" charset="0"/>
                <a:cs typeface="Times New Roman" panose="02020603050405020304" pitchFamily="18" charset="0"/>
              </a:rPr>
              <a:t> </a:t>
            </a:r>
            <a:r>
              <a:rPr lang="en-GB" b="1" dirty="0">
                <a:solidFill>
                  <a:srgbClr val="62A9AA"/>
                </a:solidFill>
              </a:rPr>
              <a:t>KS2: R5-R9, H20, L4</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outline the processes involved in divorce and separation, children’s rights to have their voices heard in the process and how this can be achieved. Pupils learn about the help and support available to young people at this time </a:t>
            </a:r>
            <a:r>
              <a:rPr lang="en-GB" sz="1800" b="0"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R9, H23, L2</a:t>
            </a:r>
            <a:r>
              <a:rPr lang="en-GB" sz="1800" b="0" i="0" dirty="0">
                <a:solidFill>
                  <a:srgbClr val="62A9AA"/>
                </a:solidFill>
                <a:effectLst/>
              </a:rPr>
              <a:t>)</a:t>
            </a:r>
          </a:p>
          <a:p>
            <a:pPr marL="176213" indent="-176213">
              <a:buClr>
                <a:srgbClr val="62A9AA"/>
              </a:buClr>
              <a:buFont typeface="Wingdings" panose="05000000000000000000" pitchFamily="2" charset="2"/>
              <a:buChar char="§"/>
            </a:pP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4"/>
              </a:rPr>
              <a:t>DfE Guidance on RE</a:t>
            </a:r>
            <a:r>
              <a:rPr lang="en-GB" b="1" dirty="0">
                <a:solidFill>
                  <a:srgbClr val="62A9AA"/>
                </a:solidFill>
              </a:rPr>
              <a:t> states that RE in primary school teaching should:</a:t>
            </a:r>
          </a:p>
          <a:p>
            <a:pPr marL="285750" indent="-285750">
              <a:buClr>
                <a:srgbClr val="62A9AA"/>
              </a:buClr>
              <a:buFont typeface="Wingdings" panose="05000000000000000000" pitchFamily="2" charset="2"/>
              <a:buChar char="§"/>
            </a:pPr>
            <a:r>
              <a:rPr lang="en-GB" dirty="0"/>
              <a:t>focus… on teaching the fundamental… characteristics of positive relationships, with particular reference to… family relationships </a:t>
            </a:r>
            <a:r>
              <a:rPr lang="en-GB" b="1" dirty="0">
                <a:solidFill>
                  <a:srgbClr val="62A9AA"/>
                </a:solidFill>
              </a:rPr>
              <a:t>(para 54)</a:t>
            </a:r>
          </a:p>
          <a:p>
            <a:pPr marL="285750" indent="-2857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and recognising that families of many forms provide a nurturing environment for children </a:t>
            </a:r>
            <a:r>
              <a:rPr lang="en-GB" dirty="0">
                <a:solidFill>
                  <a:srgbClr val="62A9AA"/>
                </a:solidFill>
              </a:rPr>
              <a:t>(</a:t>
            </a:r>
            <a:r>
              <a:rPr lang="en-GB" b="1" dirty="0">
                <a:solidFill>
                  <a:srgbClr val="62A9AA"/>
                </a:solidFill>
              </a:rPr>
              <a:t>para 59</a:t>
            </a:r>
            <a:r>
              <a:rPr lang="en-GB" dirty="0">
                <a:solidFill>
                  <a:srgbClr val="62A9AA"/>
                </a:solidFill>
              </a:rPr>
              <a:t>) </a:t>
            </a:r>
          </a:p>
          <a:p>
            <a:pPr marL="285750" indent="-285750">
              <a:buClr>
                <a:srgbClr val="62A9AA"/>
              </a:buClr>
              <a:buFont typeface="Wingdings" panose="05000000000000000000" pitchFamily="2" charset="2"/>
              <a:buChar char="§"/>
            </a:pPr>
            <a:r>
              <a:rPr lang="en-GB" dirty="0"/>
              <a:t>creates an opportunity to enable pupils to be taught about positive emotional and mental wellbeing</a:t>
            </a:r>
            <a:r>
              <a:rPr lang="en-GB" dirty="0">
                <a:solidFill>
                  <a:srgbClr val="62A9AA"/>
                </a:solidFill>
              </a:rPr>
              <a:t> </a:t>
            </a:r>
            <a:r>
              <a:rPr lang="en-GB" b="1" dirty="0">
                <a:solidFill>
                  <a:srgbClr val="62A9AA"/>
                </a:solidFill>
              </a:rPr>
              <a:t>(para 61)</a:t>
            </a:r>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the uncrc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92500"/>
          </a:bodyPr>
          <a:lstStyle/>
          <a:p>
            <a:pPr marL="305435" indent="-305435">
              <a:buFont typeface="Arial" panose="020B0604020202020204" pitchFamily="34" charset="0"/>
              <a:buChar char="•"/>
            </a:pPr>
            <a:r>
              <a:rPr lang="en-GB" sz="1900" b="1" dirty="0">
                <a:solidFill>
                  <a:srgbClr val="62A9AA"/>
                </a:solidFill>
              </a:rPr>
              <a:t>The United Nations Convention on the Rights of the Child 1989 (UNCRC) </a:t>
            </a:r>
            <a:r>
              <a:rPr lang="en-GB" sz="1900" dirty="0">
                <a:solidFill>
                  <a:schemeClr val="tx1"/>
                </a:solidFill>
              </a:rPr>
              <a:t>is the </a:t>
            </a:r>
            <a:r>
              <a:rPr lang="en-GB" sz="1900" b="0" i="0" dirty="0">
                <a:solidFill>
                  <a:srgbClr val="333333"/>
                </a:solidFill>
                <a:effectLst/>
              </a:rPr>
              <a:t>global “gold standard” for children’s rights and sets out the fundamental rights of all children. It is the </a:t>
            </a:r>
            <a:r>
              <a:rPr lang="en-GB" sz="1900" dirty="0">
                <a:solidFill>
                  <a:schemeClr val="tx1"/>
                </a:solidFill>
              </a:rPr>
              <a:t>most widely and rapidly ratified human rights treaty in history. It sets out the civil, political, economic and cultural rights of every child. Governments agree to safeguard the rights and ensure that adults </a:t>
            </a:r>
            <a:r>
              <a:rPr lang="en-GB" sz="1900" u="sng" dirty="0">
                <a:solidFill>
                  <a:schemeClr val="tx1"/>
                </a:solidFill>
              </a:rPr>
              <a:t>and children </a:t>
            </a:r>
            <a:r>
              <a:rPr lang="en-GB" sz="1900" dirty="0">
                <a:solidFill>
                  <a:schemeClr val="tx1"/>
                </a:solidFill>
              </a:rPr>
              <a:t>know about them. </a:t>
            </a:r>
            <a:endParaRPr lang="en-US" sz="1900" dirty="0"/>
          </a:p>
          <a:p>
            <a:pPr marL="305435" indent="-305435">
              <a:buFont typeface="Arial" panose="020B0604020202020204" pitchFamily="34" charset="0"/>
              <a:buChar char="•"/>
            </a:pPr>
            <a:r>
              <a:rPr lang="en-GB" sz="1900" dirty="0">
                <a:solidFill>
                  <a:schemeClr val="tx1"/>
                </a:solidFill>
              </a:rPr>
              <a:t>It has been signed by 196 countries of which all but the USA have ratified it. (It was ratified in the UK in 1991.)</a:t>
            </a:r>
          </a:p>
          <a:p>
            <a:pPr marL="305435" indent="-305435">
              <a:buFont typeface="Arial" panose="020B0604020202020204" pitchFamily="34" charset="0"/>
              <a:buChar char="•"/>
            </a:pPr>
            <a:r>
              <a:rPr lang="en-GB" sz="1900" dirty="0">
                <a:solidFill>
                  <a:schemeClr val="tx1"/>
                </a:solidFill>
              </a:rPr>
              <a:t>It has 4 guiding principles (non-discrimination;  the best interests of the child; the right to life, survival and development; and the right of children to express their views freely and to be heard) which apply to </a:t>
            </a:r>
            <a:r>
              <a:rPr lang="en-GB" sz="1900" u="sng" dirty="0">
                <a:solidFill>
                  <a:schemeClr val="tx1"/>
                </a:solidFill>
              </a:rPr>
              <a:t>all under 18s</a:t>
            </a:r>
            <a:r>
              <a:rPr lang="en-GB" sz="1900" dirty="0">
                <a:solidFill>
                  <a:schemeClr val="tx1"/>
                </a:solidFill>
              </a:rPr>
              <a:t>.</a:t>
            </a:r>
          </a:p>
          <a:p>
            <a:pPr marL="305435" indent="-305435">
              <a:buFont typeface="Arial" panose="020B0604020202020204" pitchFamily="34" charset="0"/>
              <a:buChar char="•"/>
            </a:pPr>
            <a:r>
              <a:rPr lang="en-GB" sz="1900" dirty="0">
                <a:solidFill>
                  <a:schemeClr val="tx1"/>
                </a:solidFill>
              </a:rPr>
              <a:t>It consists of 54 Articles which include protecting children’s rights to life; healthcare; education; protection from discrimination,  harm or exploitation (including violence, abuse, neglect,  kidnapping, child labour and child soldiers) and to live with their family (where possible). </a:t>
            </a:r>
            <a:endParaRPr lang="en-GB" dirty="0">
              <a:solidFill>
                <a:schemeClr val="tx1"/>
              </a:solidFill>
            </a:endParaRPr>
          </a:p>
        </p:txBody>
      </p:sp>
    </p:spTree>
    <p:extLst>
      <p:ext uri="{BB962C8B-B14F-4D97-AF65-F5344CB8AC3E}">
        <p14:creationId xmlns:p14="http://schemas.microsoft.com/office/powerpoint/2010/main" val="66179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YOUNG PEOPLE’S ART. 12 RIGHTS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85000" lnSpcReduction="20000"/>
          </a:bodyPr>
          <a:lstStyle/>
          <a:p>
            <a:pPr>
              <a:buClr>
                <a:srgbClr val="62A9AA"/>
              </a:buClr>
              <a:buFont typeface="Wingdings" panose="05000000000000000000" pitchFamily="2" charset="2"/>
              <a:buChar char="§"/>
            </a:pPr>
            <a:r>
              <a:rPr lang="en-GB" sz="2000" b="1" dirty="0">
                <a:solidFill>
                  <a:srgbClr val="62A9AA"/>
                </a:solidFill>
              </a:rPr>
              <a:t>The United Nations Convention on the Rights of the Child 1989 (UNCRC) Article 12 </a:t>
            </a:r>
            <a:r>
              <a:rPr lang="en-GB" sz="2000" dirty="0">
                <a:solidFill>
                  <a:schemeClr val="tx1"/>
                </a:solidFill>
              </a:rPr>
              <a:t>gives </a:t>
            </a:r>
            <a:r>
              <a:rPr lang="en-GB" sz="2000" b="1" u="sng" dirty="0">
                <a:solidFill>
                  <a:schemeClr val="tx1"/>
                </a:solidFill>
              </a:rPr>
              <a:t>all</a:t>
            </a:r>
            <a:r>
              <a:rPr lang="en-GB" sz="2000" dirty="0">
                <a:solidFill>
                  <a:schemeClr val="tx1"/>
                </a:solidFill>
              </a:rPr>
              <a:t> children the right to have their voices heard and their opinions listened to and taken seriously by adults. This includes the right to information, consultation and representation (if needed) when their parents separate. These rights are universal and freestanding. In a minority of cases, it may be appropriate for the child to make their own application to the court. Legal aid (i.e. funding) is available for this and a solicitor or an advocate from NYAS, The National Youth Advocacy Service, (see side 22) can make the application for the child and represent them in court if needed. Children are also entitled to speak to the mediator if their parents are in mediation. This process is known as ‘child inclusive mediation’.</a:t>
            </a:r>
          </a:p>
          <a:p>
            <a:pPr>
              <a:buClr>
                <a:srgbClr val="62A9AA"/>
              </a:buClr>
              <a:buFont typeface="Wingdings" panose="05000000000000000000" pitchFamily="2" charset="2"/>
              <a:buChar char="§"/>
            </a:pPr>
            <a:r>
              <a:rPr lang="en-GB" sz="2000" dirty="0">
                <a:solidFill>
                  <a:schemeClr val="tx1"/>
                </a:solidFill>
              </a:rPr>
              <a:t>This does not mean that young people make the decisions – the responsible adults (usually their parents) do, but young people have the right to have their opinions listened to.  The weight placed upon those opinions will depend upon the age and maturity of the child.</a:t>
            </a:r>
          </a:p>
          <a:p>
            <a:pPr>
              <a:buClr>
                <a:srgbClr val="62A9AA"/>
              </a:buClr>
              <a:buFont typeface="Wingdings" panose="05000000000000000000" pitchFamily="2" charset="2"/>
              <a:buChar char="§"/>
            </a:pPr>
            <a:r>
              <a:rPr lang="en-GB" sz="2000" dirty="0">
                <a:solidFill>
                  <a:schemeClr val="tx1"/>
                </a:solidFill>
              </a:rPr>
              <a:t> The parents of approximately 280,000 young people separate each year. In 2013 (the last year that the government collected this data), 48% of couples who divorced had at least 1 child under 16 living with them; 64% of these children were aged under 11(ONS, 2015). </a:t>
            </a:r>
          </a:p>
          <a:p>
            <a:pPr>
              <a:buClr>
                <a:srgbClr val="62A9AA"/>
              </a:buClr>
              <a:buFont typeface="Wingdings" panose="05000000000000000000" pitchFamily="2" charset="2"/>
              <a:buChar char="§"/>
            </a:pPr>
            <a:r>
              <a:rPr lang="en-GB" sz="2000" dirty="0">
                <a:solidFill>
                  <a:schemeClr val="tx1"/>
                </a:solidFill>
              </a:rPr>
              <a:t>Research indicates that children cope better when they are consulted about arrangements for them when their parents separate and that the arrangements made are longer-lasting, yet they are seldom consulted.  </a:t>
            </a:r>
            <a:endParaRPr lang="en-US" sz="2000" dirty="0"/>
          </a:p>
        </p:txBody>
      </p:sp>
    </p:spTree>
    <p:extLst>
      <p:ext uri="{BB962C8B-B14F-4D97-AF65-F5344CB8AC3E}">
        <p14:creationId xmlns:p14="http://schemas.microsoft.com/office/powerpoint/2010/main" val="85680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the divorce LEGISLATION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92357"/>
            <a:ext cx="11029615" cy="3666442"/>
          </a:xfrm>
          <a:ln w="38100">
            <a:solidFill>
              <a:srgbClr val="62A9AA"/>
            </a:solidFill>
          </a:ln>
        </p:spPr>
        <p:txBody>
          <a:bodyPr>
            <a:normAutofit fontScale="92500" lnSpcReduction="20000"/>
          </a:bodyPr>
          <a:lstStyle/>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2000" b="1" dirty="0">
                <a:solidFill>
                  <a:srgbClr val="62A9AA"/>
                </a:solidFill>
                <a:latin typeface="+mn-lt"/>
              </a:rPr>
              <a:t>The Matrimonial Causes Act 1973 </a:t>
            </a:r>
            <a:r>
              <a:rPr lang="en-GB" sz="2000" b="0" i="0" dirty="0">
                <a:solidFill>
                  <a:srgbClr val="323132"/>
                </a:solidFill>
                <a:effectLst/>
              </a:rPr>
              <a:t>(in force until 6</a:t>
            </a:r>
            <a:r>
              <a:rPr lang="en-GB" sz="2000" b="0" i="0" baseline="30000" dirty="0">
                <a:solidFill>
                  <a:srgbClr val="323132"/>
                </a:solidFill>
                <a:effectLst/>
              </a:rPr>
              <a:t>th</a:t>
            </a:r>
            <a:r>
              <a:rPr lang="en-GB" sz="2000" b="0" i="0" dirty="0">
                <a:solidFill>
                  <a:srgbClr val="323132"/>
                </a:solidFill>
                <a:effectLst/>
              </a:rPr>
              <a:t> April 2022), provides that divorce can be granted on the ground of irretrievable breakdown, proved by one of five facts; the Respondent has committed adultery (had sex with a member of the opposite sex  whom they are not married to) or behaved unreasonably; the parties have been separated for two years (provided the other party agreed) or five years if the other party did not agree (there is one other technical fact of two years desertion but this is rarely used). </a:t>
            </a:r>
            <a:r>
              <a:rPr lang="en-GB" sz="2000" dirty="0">
                <a:solidFill>
                  <a:srgbClr val="323132"/>
                </a:solidFill>
              </a:rPr>
              <a:t>T</a:t>
            </a:r>
            <a:r>
              <a:rPr lang="en-GB" sz="2000" b="0" i="0" dirty="0">
                <a:solidFill>
                  <a:srgbClr val="323132"/>
                </a:solidFill>
                <a:effectLst/>
              </a:rPr>
              <a:t>he Respondent can defend a ‘fault–based’ application, but this rarely happens as it is </a:t>
            </a:r>
            <a:r>
              <a:rPr lang="en-GB" sz="2000" b="1" i="0" dirty="0">
                <a:solidFill>
                  <a:srgbClr val="323132"/>
                </a:solidFill>
                <a:effectLst/>
              </a:rPr>
              <a:t>costly</a:t>
            </a:r>
            <a:r>
              <a:rPr lang="en-GB" sz="2000" b="0" i="0" dirty="0">
                <a:solidFill>
                  <a:srgbClr val="323132"/>
                </a:solidFill>
                <a:effectLst/>
              </a:rPr>
              <a:t>. The law has been widely criticised as the requirement to ‘blame’ the other person </a:t>
            </a:r>
            <a:r>
              <a:rPr lang="en-GB" sz="2000" b="1" i="0" dirty="0">
                <a:solidFill>
                  <a:srgbClr val="323132"/>
                </a:solidFill>
                <a:effectLst/>
              </a:rPr>
              <a:t>can increase animosity.</a:t>
            </a:r>
          </a:p>
          <a:p>
            <a:pPr marL="0" marR="0" lvl="0" indent="0" algn="l" defTabSz="914400" rtl="0" eaLnBrk="1" fontAlgn="auto" latinLnBrk="0" hangingPunct="1">
              <a:lnSpc>
                <a:spcPct val="100000"/>
              </a:lnSpc>
              <a:spcBef>
                <a:spcPts val="0"/>
              </a:spcBef>
              <a:spcAft>
                <a:spcPts val="0"/>
              </a:spcAft>
              <a:buClr>
                <a:srgbClr val="62A9AA"/>
              </a:buClr>
              <a:buSzTx/>
              <a:buNone/>
              <a:tabLst/>
              <a:defRPr/>
            </a:pPr>
            <a:endParaRPr lang="en-GB" sz="2000" b="1" i="0" dirty="0">
              <a:solidFill>
                <a:srgbClr val="323132"/>
              </a:solidFill>
              <a:effectLst/>
            </a:endParaRP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2000" b="1" dirty="0">
                <a:solidFill>
                  <a:srgbClr val="62A9AA"/>
                </a:solidFill>
                <a:latin typeface="+mn-lt"/>
              </a:rPr>
              <a:t> The Divorce, Dissolution and Separation Act 2020</a:t>
            </a:r>
            <a:r>
              <a:rPr lang="en-GB" sz="2000" dirty="0">
                <a:solidFill>
                  <a:srgbClr val="3C3C3B"/>
                </a:solidFill>
                <a:latin typeface="+mn-lt"/>
              </a:rPr>
              <a:t>, to be introduced in April 2022, removes fault from the process. The ground for divorce remains the same – the marriage must have irretrievably broken down – but this is proved by the passage of time. The Applicant can apply for a final order 26 weeks after filing the application. There is no option to defend the divorce and the application can be made jointly. For some, it will increase the length of time it takes to get a divorce because the so called ‘quickie’ facts of adultery or unreasonable behaviour no longer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3C3C3B"/>
              </a:solidFill>
              <a:latin typeface="+mn-lt"/>
            </a:endParaRPr>
          </a:p>
        </p:txBody>
      </p:sp>
    </p:spTree>
    <p:extLst>
      <p:ext uri="{BB962C8B-B14F-4D97-AF65-F5344CB8AC3E}">
        <p14:creationId xmlns:p14="http://schemas.microsoft.com/office/powerpoint/2010/main" val="245573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3549251479"/>
              </p:ext>
            </p:extLst>
          </p:nvPr>
        </p:nvGraphicFramePr>
        <p:xfrm>
          <a:off x="580858" y="1962263"/>
          <a:ext cx="11029950" cy="4879728"/>
        </p:xfrm>
        <a:graphic>
          <a:graphicData uri="http://schemas.openxmlformats.org/drawingml/2006/table">
            <a:tbl>
              <a:tblPr firstRow="1" bandRow="1">
                <a:tableStyleId>{5C22544A-7EE6-4342-B048-85BDC9FD1C3A}</a:tableStyleId>
              </a:tblPr>
              <a:tblGrid>
                <a:gridCol w="2247402">
                  <a:extLst>
                    <a:ext uri="{9D8B030D-6E8A-4147-A177-3AD203B41FA5}">
                      <a16:colId xmlns:a16="http://schemas.microsoft.com/office/drawing/2014/main" val="1814823420"/>
                    </a:ext>
                  </a:extLst>
                </a:gridCol>
                <a:gridCol w="7333507">
                  <a:extLst>
                    <a:ext uri="{9D8B030D-6E8A-4147-A177-3AD203B41FA5}">
                      <a16:colId xmlns:a16="http://schemas.microsoft.com/office/drawing/2014/main" val="1085586564"/>
                    </a:ext>
                  </a:extLst>
                </a:gridCol>
                <a:gridCol w="1449041">
                  <a:extLst>
                    <a:ext uri="{9D8B030D-6E8A-4147-A177-3AD203B41FA5}">
                      <a16:colId xmlns:a16="http://schemas.microsoft.com/office/drawing/2014/main" val="3383875792"/>
                    </a:ext>
                  </a:extLst>
                </a:gridCol>
              </a:tblGrid>
              <a:tr h="629196">
                <a:tc>
                  <a:txBody>
                    <a:bodyPr/>
                    <a:lstStyle/>
                    <a:p>
                      <a:r>
                        <a:rPr lang="en-GB" dirty="0"/>
                        <a:t>Activity</a:t>
                      </a:r>
                    </a:p>
                  </a:txBody>
                  <a:tcPr/>
                </a:tc>
                <a:tc>
                  <a:txBody>
                    <a:bodyPr/>
                    <a:lstStyle/>
                    <a:p>
                      <a:r>
                        <a:rPr lang="en-GB" dirty="0"/>
                        <a:t>Description </a:t>
                      </a:r>
                    </a:p>
                  </a:txBody>
                  <a:tcPr/>
                </a:tc>
                <a:tc>
                  <a:txBody>
                    <a:bodyPr/>
                    <a:lstStyle/>
                    <a:p>
                      <a:r>
                        <a:rPr lang="en-GB" dirty="0"/>
                        <a:t>Suggested timing  </a:t>
                      </a:r>
                    </a:p>
                  </a:txBody>
                  <a:tcPr/>
                </a:tc>
                <a:extLst>
                  <a:ext uri="{0D108BD9-81ED-4DB2-BD59-A6C34878D82A}">
                    <a16:rowId xmlns:a16="http://schemas.microsoft.com/office/drawing/2014/main" val="318897726"/>
                  </a:ext>
                </a:extLst>
              </a:tr>
              <a:tr h="369848">
                <a:tc>
                  <a:txBody>
                    <a:bodyPr/>
                    <a:lstStyle/>
                    <a:p>
                      <a:r>
                        <a:rPr lang="en-GB" dirty="0"/>
                        <a:t>Introduction</a:t>
                      </a:r>
                    </a:p>
                  </a:txBody>
                  <a:tcPr/>
                </a:tc>
                <a:tc>
                  <a:txBody>
                    <a:bodyPr/>
                    <a:lstStyle/>
                    <a:p>
                      <a:r>
                        <a:rPr lang="en-GB" dirty="0"/>
                        <a:t>Ground rules, learning objectives and outcomes </a:t>
                      </a:r>
                    </a:p>
                  </a:txBody>
                  <a:tcPr/>
                </a:tc>
                <a:tc>
                  <a:txBody>
                    <a:bodyPr/>
                    <a:lstStyle/>
                    <a:p>
                      <a:r>
                        <a:rPr lang="en-GB" dirty="0"/>
                        <a:t>5 minutes</a:t>
                      </a:r>
                    </a:p>
                  </a:txBody>
                  <a:tcPr/>
                </a:tc>
                <a:extLst>
                  <a:ext uri="{0D108BD9-81ED-4DB2-BD59-A6C34878D82A}">
                    <a16:rowId xmlns:a16="http://schemas.microsoft.com/office/drawing/2014/main" val="65902199"/>
                  </a:ext>
                </a:extLst>
              </a:tr>
              <a:tr h="647235">
                <a:tc>
                  <a:txBody>
                    <a:bodyPr/>
                    <a:lstStyle/>
                    <a:p>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Pupils will draw a mind map of what questions Rosie may have had and her support needs when her parents first separated</a:t>
                      </a:r>
                      <a:endParaRPr lang="en-GB" sz="1800" dirty="0"/>
                    </a:p>
                  </a:txBody>
                  <a:tcPr>
                    <a:solidFill>
                      <a:schemeClr val="accent1">
                        <a:lumMod val="20000"/>
                        <a:lumOff val="80000"/>
                      </a:schemeClr>
                    </a:solidFill>
                  </a:tcPr>
                </a:tc>
                <a:tc>
                  <a:txBody>
                    <a:bodyPr/>
                    <a:lstStyle/>
                    <a:p>
                      <a:r>
                        <a:rPr lang="en-GB" dirty="0"/>
                        <a:t>7 minutes</a:t>
                      </a:r>
                    </a:p>
                  </a:txBody>
                  <a:tcPr/>
                </a:tc>
                <a:extLst>
                  <a:ext uri="{0D108BD9-81ED-4DB2-BD59-A6C34878D82A}">
                    <a16:rowId xmlns:a16="http://schemas.microsoft.com/office/drawing/2014/main" val="3390599317"/>
                  </a:ext>
                </a:extLst>
              </a:tr>
              <a:tr h="647935">
                <a:tc>
                  <a:txBody>
                    <a:bodyPr/>
                    <a:lstStyle/>
                    <a:p>
                      <a:r>
                        <a:rPr lang="en-GB" dirty="0"/>
                        <a:t>Introduction to the UNCRC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Pupils will be introduced to The United Nations, the UNCRC, and </a:t>
                      </a:r>
                      <a:r>
                        <a:rPr lang="en-GB" sz="1800" i="0" dirty="0">
                          <a:solidFill>
                            <a:schemeClr val="tx1"/>
                          </a:solidFill>
                        </a:rPr>
                        <a:t>will complete the gap-fill exercise to recap on Article 12</a:t>
                      </a:r>
                      <a:endParaRPr lang="en-GB" dirty="0"/>
                    </a:p>
                  </a:txBody>
                  <a:tcPr/>
                </a:tc>
                <a:tc>
                  <a:txBody>
                    <a:bodyPr/>
                    <a:lstStyle/>
                    <a:p>
                      <a:r>
                        <a:rPr lang="en-GB" baseline="0" dirty="0"/>
                        <a:t>5 minutes</a:t>
                      </a:r>
                      <a:endParaRPr lang="en-GB" dirty="0"/>
                    </a:p>
                  </a:txBody>
                  <a:tcPr/>
                </a:tc>
                <a:extLst>
                  <a:ext uri="{0D108BD9-81ED-4DB2-BD59-A6C34878D82A}">
                    <a16:rowId xmlns:a16="http://schemas.microsoft.com/office/drawing/2014/main" val="2788934503"/>
                  </a:ext>
                </a:extLst>
              </a:tr>
              <a:tr h="647235">
                <a:tc>
                  <a:txBody>
                    <a:bodyPr/>
                    <a:lstStyle/>
                    <a:p>
                      <a:r>
                        <a:rPr lang="en-GB" sz="1800" dirty="0">
                          <a:latin typeface="+mn-lt"/>
                        </a:rPr>
                        <a:t>Who can Rosie speak to for support?</a:t>
                      </a:r>
                      <a:endParaRPr lang="en-GB"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pairs, pupils will be asked to write down the people that Rosie has at home or at school who she could talk to if she is feeling upset </a:t>
                      </a:r>
                    </a:p>
                  </a:txBody>
                  <a:tcPr/>
                </a:tc>
                <a:tc>
                  <a:txBody>
                    <a:bodyPr/>
                    <a:lstStyle/>
                    <a:p>
                      <a:r>
                        <a:rPr lang="en-GB" dirty="0"/>
                        <a:t>3 minutes</a:t>
                      </a:r>
                    </a:p>
                  </a:txBody>
                  <a:tcPr/>
                </a:tc>
                <a:extLst>
                  <a:ext uri="{0D108BD9-81ED-4DB2-BD59-A6C34878D82A}">
                    <a16:rowId xmlns:a16="http://schemas.microsoft.com/office/drawing/2014/main" val="896574756"/>
                  </a:ext>
                </a:extLst>
              </a:tr>
              <a:tr h="629196">
                <a:tc>
                  <a:txBody>
                    <a:bodyPr/>
                    <a:lstStyle/>
                    <a:p>
                      <a:r>
                        <a:rPr lang="en-GB" dirty="0"/>
                        <a:t>Processes and quick fire quiz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Pupils will learn about the process of divorce and for making child arrangements, and how their voices are included then consolidate with a quiz  </a:t>
                      </a:r>
                    </a:p>
                  </a:txBody>
                  <a:tcPr/>
                </a:tc>
                <a:tc>
                  <a:txBody>
                    <a:bodyPr/>
                    <a:lstStyle/>
                    <a:p>
                      <a:r>
                        <a:rPr lang="en-GB" dirty="0"/>
                        <a:t>15 minutes</a:t>
                      </a:r>
                    </a:p>
                  </a:txBody>
                  <a:tcPr/>
                </a:tc>
                <a:extLst>
                  <a:ext uri="{0D108BD9-81ED-4DB2-BD59-A6C34878D82A}">
                    <a16:rowId xmlns:a16="http://schemas.microsoft.com/office/drawing/2014/main" val="3662406365"/>
                  </a:ext>
                </a:extLst>
              </a:tr>
              <a:tr h="647235">
                <a:tc>
                  <a:txBody>
                    <a:bodyPr/>
                    <a:lstStyle/>
                    <a:p>
                      <a:r>
                        <a:rPr lang="en-GB" sz="1800" dirty="0"/>
                        <a:t>Sources of support</a:t>
                      </a:r>
                    </a:p>
                  </a:txBody>
                  <a:tcPr/>
                </a:tc>
                <a:tc>
                  <a:txBody>
                    <a:bodyPr/>
                    <a:lstStyle/>
                    <a:p>
                      <a:r>
                        <a:rPr lang="en-GB" sz="1800" dirty="0"/>
                        <a:t>Pupils will learn about the support, online and in the community, available to young people whose parents separate</a:t>
                      </a:r>
                    </a:p>
                  </a:txBody>
                  <a:tcPr/>
                </a:tc>
                <a:tc>
                  <a:txBody>
                    <a:bodyPr/>
                    <a:lstStyle/>
                    <a:p>
                      <a:r>
                        <a:rPr lang="en-GB" dirty="0"/>
                        <a:t>5 minutes</a:t>
                      </a:r>
                    </a:p>
                  </a:txBody>
                  <a:tcPr/>
                </a:tc>
                <a:extLst>
                  <a:ext uri="{0D108BD9-81ED-4DB2-BD59-A6C34878D82A}">
                    <a16:rowId xmlns:a16="http://schemas.microsoft.com/office/drawing/2014/main" val="3131935317"/>
                  </a:ext>
                </a:extLst>
              </a:tr>
              <a:tr h="597038">
                <a:tc>
                  <a:txBody>
                    <a:bodyPr/>
                    <a:lstStyle/>
                    <a:p>
                      <a:r>
                        <a:rPr lang="en-GB" dirty="0"/>
                        <a:t>Endpoint assessment</a:t>
                      </a:r>
                    </a:p>
                  </a:txBody>
                  <a:tcPr/>
                </a:tc>
                <a:tc>
                  <a:txBody>
                    <a:bodyPr/>
                    <a:lstStyle/>
                    <a:p>
                      <a:r>
                        <a:rPr lang="en-GB" dirty="0"/>
                        <a:t>Pupils will revisit and revise the baseline answers</a:t>
                      </a:r>
                      <a:r>
                        <a:rPr lang="en-GB" baseline="0" dirty="0"/>
                        <a:t> as appropriate and review the further help and support available </a:t>
                      </a:r>
                      <a:endParaRPr lang="en-GB" dirty="0"/>
                    </a:p>
                  </a:txBody>
                  <a:tcPr/>
                </a:tc>
                <a:tc>
                  <a:txBody>
                    <a:bodyPr/>
                    <a:lstStyle/>
                    <a:p>
                      <a:r>
                        <a:rPr lang="en-GB" dirty="0"/>
                        <a:t>5 minutes</a:t>
                      </a:r>
                    </a:p>
                  </a:txBody>
                  <a:tcPr/>
                </a:tc>
                <a:extLst>
                  <a:ext uri="{0D108BD9-81ED-4DB2-BD59-A6C34878D82A}">
                    <a16:rowId xmlns:a16="http://schemas.microsoft.com/office/drawing/2014/main" val="2816443397"/>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580858" y="1962263"/>
            <a:ext cx="11029950" cy="4814919"/>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latin typeface="Segoe Print" panose="02000600000000000000" pitchFamily="2" charset="0"/>
              </a:rPr>
              <a:t>GROUND RULES</a:t>
            </a:r>
          </a:p>
        </p:txBody>
      </p:sp>
      <p:sp>
        <p:nvSpPr>
          <p:cNvPr id="5" name="TextBox 4"/>
          <p:cNvSpPr txBox="1"/>
          <p:nvPr/>
        </p:nvSpPr>
        <p:spPr>
          <a:xfrm>
            <a:off x="500537" y="2052457"/>
            <a:ext cx="11189010" cy="3468257"/>
          </a:xfrm>
          <a:prstGeom prst="rect">
            <a:avLst/>
          </a:prstGeom>
          <a:noFill/>
          <a:ln w="38100">
            <a:solidFill>
              <a:srgbClr val="62A9AA"/>
            </a:solidFill>
          </a:ln>
        </p:spPr>
        <p:txBody>
          <a:bodyPr wrap="square" rtlCol="0">
            <a:spAutoFit/>
          </a:bodyPr>
          <a:lstStyle/>
          <a:p>
            <a:r>
              <a:rPr lang="en-GB" sz="2400" b="1" dirty="0">
                <a:solidFill>
                  <a:srgbClr val="62A9AA"/>
                </a:solidFill>
              </a:rPr>
              <a:t>We will:</a:t>
            </a:r>
          </a:p>
          <a:p>
            <a:endParaRPr lang="en-GB" sz="2400" b="1" dirty="0">
              <a:solidFill>
                <a:srgbClr val="62A9AA"/>
              </a:solidFill>
            </a:endParaRPr>
          </a:p>
          <a:p>
            <a:pPr marL="457200" indent="-457200">
              <a:lnSpc>
                <a:spcPct val="108000"/>
              </a:lnSpc>
              <a:buClr>
                <a:srgbClr val="62A9AA"/>
              </a:buClr>
              <a:buFont typeface="Wingdings" panose="05000000000000000000" pitchFamily="2" charset="2"/>
              <a:buChar char="§"/>
            </a:pPr>
            <a:r>
              <a:rPr lang="en-GB" sz="2000" dirty="0"/>
              <a:t>not talk about anything personal about ourselves or others</a:t>
            </a:r>
          </a:p>
          <a:p>
            <a:pPr marL="457200" indent="-457200">
              <a:lnSpc>
                <a:spcPct val="108000"/>
              </a:lnSpc>
              <a:buClr>
                <a:srgbClr val="62A9AA"/>
              </a:buClr>
              <a:buFont typeface="Wingdings" panose="05000000000000000000" pitchFamily="2" charset="2"/>
              <a:buChar char="§"/>
            </a:pPr>
            <a:r>
              <a:rPr lang="en-GB" sz="2000" dirty="0"/>
              <a:t>not talk about anything personal that others say in the lesson to anyone else</a:t>
            </a:r>
          </a:p>
          <a:p>
            <a:pPr marL="457200" indent="-457200">
              <a:lnSpc>
                <a:spcPct val="108000"/>
              </a:lnSpc>
              <a:buClr>
                <a:srgbClr val="62A9AA"/>
              </a:buClr>
              <a:buFont typeface="Wingdings" panose="05000000000000000000" pitchFamily="2" charset="2"/>
              <a:buChar char="§"/>
            </a:pPr>
            <a:r>
              <a:rPr lang="en-GB" sz="2000" dirty="0">
                <a:effectLst/>
                <a:ea typeface="Times New Roman" panose="02020603050405020304" pitchFamily="18" charset="0"/>
              </a:rPr>
              <a:t>we will listen to other’s views and opinions respectfully, without judging them</a:t>
            </a:r>
          </a:p>
          <a:p>
            <a:pPr marL="457200" indent="-457200">
              <a:lnSpc>
                <a:spcPct val="108000"/>
              </a:lnSpc>
              <a:buClr>
                <a:srgbClr val="62A9AA"/>
              </a:buClr>
              <a:buFont typeface="Wingdings" panose="05000000000000000000" pitchFamily="2" charset="2"/>
              <a:buChar char="§"/>
            </a:pPr>
            <a:r>
              <a:rPr lang="en-GB" sz="2000" dirty="0"/>
              <a:t>not ask anyone to answer a question if they don’t want to, and we don’t have to answer either</a:t>
            </a:r>
          </a:p>
          <a:p>
            <a:pPr marL="457200" indent="-457200">
              <a:lnSpc>
                <a:spcPct val="108000"/>
              </a:lnSpc>
              <a:buClr>
                <a:srgbClr val="62A9AA"/>
              </a:buClr>
              <a:buFont typeface="Wingdings" panose="05000000000000000000" pitchFamily="2" charset="2"/>
              <a:buChar char="§"/>
            </a:pPr>
            <a:r>
              <a:rPr lang="en-GB" sz="2000" dirty="0"/>
              <a:t>talk about ‘someone I know…’ rather than using a person’s name</a:t>
            </a:r>
          </a:p>
          <a:p>
            <a:pPr marL="457200" indent="-457200">
              <a:lnSpc>
                <a:spcPct val="108000"/>
              </a:lnSpc>
              <a:buClr>
                <a:srgbClr val="62A9AA"/>
              </a:buClr>
              <a:buFont typeface="Wingdings" panose="05000000000000000000" pitchFamily="2" charset="2"/>
              <a:buChar char="§"/>
            </a:pPr>
            <a:r>
              <a:rPr lang="en-GB" sz="2000" dirty="0"/>
              <a:t>comment on what is said, not who has said it</a:t>
            </a:r>
          </a:p>
          <a:p>
            <a:pPr marL="457200" indent="-457200">
              <a:lnSpc>
                <a:spcPct val="108000"/>
              </a:lnSpc>
              <a:buClr>
                <a:srgbClr val="62A9AA"/>
              </a:buClr>
              <a:buFont typeface="Wingdings" panose="05000000000000000000" pitchFamily="2" charset="2"/>
              <a:buChar char="§"/>
            </a:pPr>
            <a:r>
              <a:rPr lang="en-GB" sz="2000" dirty="0"/>
              <a:t>not ask personal questions or try to embarrass someone </a:t>
            </a:r>
          </a:p>
          <a:p>
            <a:pPr marL="457200" indent="-457200">
              <a:lnSpc>
                <a:spcPct val="108000"/>
              </a:lnSpc>
              <a:buClr>
                <a:srgbClr val="62A9AA"/>
              </a:buClr>
              <a:buFont typeface="Wingdings" panose="05000000000000000000" pitchFamily="2" charset="2"/>
              <a:buChar char="§"/>
            </a:pPr>
            <a:r>
              <a:rPr lang="en-GB" sz="2000" dirty="0"/>
              <a:t>seek help in school/encourage friends to seek help if needed</a:t>
            </a:r>
            <a:endParaRPr lang="en-GB" sz="20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i="1" dirty="0">
                <a:effectLst/>
                <a:latin typeface="Segoe Print" panose="02000600000000000000" pitchFamily="2" charset="0"/>
                <a:ea typeface="Calibri" panose="020F0502020204030204" pitchFamily="34" charset="0"/>
                <a:cs typeface="Times New Roman" panose="02020603050405020304" pitchFamily="18" charset="0"/>
              </a:rPr>
              <a:t>Rosie’s story: What happens if families change? </a:t>
            </a:r>
            <a:r>
              <a:rPr lang="en-GB" b="1" dirty="0">
                <a:latin typeface="Segoe Print" panose="02000600000000000000" pitchFamily="2" charset="0"/>
              </a:rPr>
              <a:t>LESSON 2</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stretch>
            <a:fillRect/>
          </a:stretch>
        </p:blipFill>
        <p:spPr>
          <a:xfrm>
            <a:off x="1611899" y="2361056"/>
            <a:ext cx="1395826" cy="3649219"/>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600" b="1" u="sng" dirty="0">
                <a:solidFill>
                  <a:srgbClr val="62A9AA"/>
                </a:solidFill>
              </a:rPr>
              <a:t>Learning Objectives</a:t>
            </a:r>
            <a:r>
              <a:rPr lang="en-GB" sz="2600" b="1" dirty="0">
                <a:solidFill>
                  <a:srgbClr val="62A9AA"/>
                </a:solidFill>
              </a:rPr>
              <a:t> - Pupils will learn: </a:t>
            </a:r>
            <a:endParaRPr lang="en-GB" sz="2600" i="1" dirty="0">
              <a:solidFill>
                <a:srgbClr val="62A9AA"/>
              </a:solidFill>
            </a:endParaRPr>
          </a:p>
          <a:p>
            <a:pPr>
              <a:buClr>
                <a:srgbClr val="62A9AA"/>
              </a:buClr>
            </a:pPr>
            <a:r>
              <a:rPr lang="en-GB" sz="2000" dirty="0">
                <a:effectLst/>
                <a:ea typeface="Times New Roman" panose="02020603050405020304" pitchFamily="18" charset="0"/>
                <a:cs typeface="Times New Roman" panose="02020603050405020304" pitchFamily="18" charset="0"/>
              </a:rPr>
              <a:t>about rights children have if parents separate and the type of support they might need</a:t>
            </a:r>
          </a:p>
        </p:txBody>
      </p:sp>
    </p:spTree>
    <p:extLst>
      <p:ext uri="{BB962C8B-B14F-4D97-AF65-F5344CB8AC3E}">
        <p14:creationId xmlns:p14="http://schemas.microsoft.com/office/powerpoint/2010/main" val="3921484087"/>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83808-F2F9-4527-B182-B57C11DC29C0}">
  <ds:schemaRef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561ad049-9fef-4428-bfcb-6bce8ee09453"/>
    <ds:schemaRef ds:uri="716fe84c-9023-43a9-aa4c-f6f9a28f002c"/>
    <ds:schemaRef ds:uri="http://schemas.microsoft.com/office/2006/metadata/properties"/>
  </ds:schemaRefs>
</ds:datastoreItem>
</file>

<file path=customXml/itemProps2.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23728</TotalTime>
  <Words>7670</Words>
  <Application>Microsoft Office PowerPoint</Application>
  <PresentationFormat>Widescreen</PresentationFormat>
  <Paragraphs>426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Gill Sans MT</vt:lpstr>
      <vt:lpstr>Segoe Print</vt:lpstr>
      <vt:lpstr>Wingdings</vt:lpstr>
      <vt:lpstr>Wingdings 2</vt:lpstr>
      <vt:lpstr>Dividend</vt:lpstr>
      <vt:lpstr>PowerPoint Presentation</vt:lpstr>
      <vt:lpstr>TEACHER SLIDE – PREPARING TO TEACH</vt:lpstr>
      <vt:lpstr>TEACHER SLIDE – PREPARING TO TEACH</vt:lpstr>
      <vt:lpstr>TEACHER SLIDE – the uncrc </vt:lpstr>
      <vt:lpstr>TEACHER SLIDE –  YOUNG PEOPLE’S ART. 12 RIGHTS</vt:lpstr>
      <vt:lpstr>TEACHER SLIDE – the divorce LEGISLATION </vt:lpstr>
      <vt:lpstr>TEACHER SLIDE – LESSON OUTLINE AND TIMINGS </vt:lpstr>
      <vt:lpstr>GROUND RULES</vt:lpstr>
      <vt:lpstr>Rosie’s story: What happens if families change? LESSON 2</vt:lpstr>
      <vt:lpstr>Rosie’s story: What happens if families change? LESSON 2</vt:lpstr>
      <vt:lpstr>  BASELINE ACTIVITY – support for children</vt:lpstr>
      <vt:lpstr>INTRODUCTION TO THE UNCRC</vt:lpstr>
      <vt:lpstr>ARTICLE 12: UNCRC</vt:lpstr>
      <vt:lpstr>Who can ROSIE SPEAK TO FOR support?</vt:lpstr>
      <vt:lpstr>What is the process when parents separate?</vt:lpstr>
      <vt:lpstr>How are child arrangements agreed?</vt:lpstr>
      <vt:lpstr>mediation </vt:lpstr>
      <vt:lpstr>Meeting the mediator </vt:lpstr>
      <vt:lpstr>Meeting the family court advisor </vt:lpstr>
      <vt:lpstr>Decisions made at court </vt:lpstr>
      <vt:lpstr>QUICK FIRE QUIZ </vt:lpstr>
      <vt:lpstr>Sources of support for  young people</vt:lpstr>
      <vt:lpstr>  ENDPOINT ASSESSMENT ACTIVITY </vt:lpstr>
      <vt:lpstr>Further help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7</cp:revision>
  <dcterms:created xsi:type="dcterms:W3CDTF">2020-10-12T16:16:16Z</dcterms:created>
  <dcterms:modified xsi:type="dcterms:W3CDTF">2022-01-11T18:06:50Z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