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39"/>
  </p:notesMasterIdLst>
  <p:sldIdLst>
    <p:sldId id="338" r:id="rId6"/>
    <p:sldId id="344" r:id="rId7"/>
    <p:sldId id="322" r:id="rId8"/>
    <p:sldId id="347" r:id="rId9"/>
    <p:sldId id="323" r:id="rId10"/>
    <p:sldId id="345" r:id="rId11"/>
    <p:sldId id="311" r:id="rId12"/>
    <p:sldId id="325" r:id="rId13"/>
    <p:sldId id="348" r:id="rId14"/>
    <p:sldId id="329" r:id="rId15"/>
    <p:sldId id="327" r:id="rId16"/>
    <p:sldId id="349" r:id="rId17"/>
    <p:sldId id="300" r:id="rId18"/>
    <p:sldId id="319" r:id="rId19"/>
    <p:sldId id="279" r:id="rId20"/>
    <p:sldId id="280" r:id="rId21"/>
    <p:sldId id="276" r:id="rId22"/>
    <p:sldId id="291" r:id="rId23"/>
    <p:sldId id="315" r:id="rId24"/>
    <p:sldId id="284" r:id="rId25"/>
    <p:sldId id="309" r:id="rId26"/>
    <p:sldId id="283" r:id="rId27"/>
    <p:sldId id="320" r:id="rId28"/>
    <p:sldId id="350" r:id="rId29"/>
    <p:sldId id="352" r:id="rId30"/>
    <p:sldId id="351" r:id="rId31"/>
    <p:sldId id="335" r:id="rId32"/>
    <p:sldId id="261" r:id="rId33"/>
    <p:sldId id="336" r:id="rId34"/>
    <p:sldId id="339" r:id="rId35"/>
    <p:sldId id="317" r:id="rId36"/>
    <p:sldId id="318" r:id="rId37"/>
    <p:sldId id="32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28" clrIdx="0">
    <p:extLst>
      <p:ext uri="{19B8F6BF-5375-455C-9EA6-DF929625EA0E}">
        <p15:presenceInfo xmlns:p15="http://schemas.microsoft.com/office/powerpoint/2012/main" userId="S-1-5-21-2431647640-172777305-3518478359-59322" providerId="AD"/>
      </p:ext>
    </p:extLst>
  </p:cmAuthor>
  <p:cmAuthor id="2" name="Neal-Price, Steven (EPS - Curriculum)" initials="NS(-C" lastIdx="1" clrIdx="1">
    <p:extLst>
      <p:ext uri="{19B8F6BF-5375-455C-9EA6-DF929625EA0E}">
        <p15:presenceInfo xmlns:p15="http://schemas.microsoft.com/office/powerpoint/2012/main" userId="S-1-5-21-2431647640-172777305-3518478359-84990" providerId="AD"/>
      </p:ext>
    </p:extLst>
  </p:cmAuthor>
  <p:cmAuthor id="3" name="Jan Ewing" initials="JE" lastIdx="18" clrIdx="2">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828282"/>
    <a:srgbClr val="F0F0F0"/>
    <a:srgbClr val="969FA7"/>
    <a:srgbClr val="D3E2E2"/>
    <a:srgbClr val="ABD1D1"/>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62530" autoAdjust="0"/>
  </p:normalViewPr>
  <p:slideViewPr>
    <p:cSldViewPr snapToGrid="0">
      <p:cViewPr varScale="1">
        <p:scale>
          <a:sx n="66" d="100"/>
          <a:sy n="66" d="100"/>
        </p:scale>
        <p:origin x="654" y="66"/>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wing" userId="65a449a5-6b42-4174-8a8e-cfb34541f080" providerId="ADAL" clId="{F5190BA5-BF5B-43C1-A53B-66672437AA9E}"/>
    <pc:docChg chg="modSld">
      <pc:chgData name="Jan Ewing" userId="65a449a5-6b42-4174-8a8e-cfb34541f080" providerId="ADAL" clId="{F5190BA5-BF5B-43C1-A53B-66672437AA9E}" dt="2022-04-19T10:00:17.334" v="11" actId="962"/>
      <pc:docMkLst>
        <pc:docMk/>
      </pc:docMkLst>
      <pc:sldChg chg="modSp mod">
        <pc:chgData name="Jan Ewing" userId="65a449a5-6b42-4174-8a8e-cfb34541f080" providerId="ADAL" clId="{F5190BA5-BF5B-43C1-A53B-66672437AA9E}" dt="2022-04-19T10:00:17.334" v="11" actId="962"/>
        <pc:sldMkLst>
          <pc:docMk/>
          <pc:sldMk cId="3317378170" sldId="309"/>
        </pc:sldMkLst>
        <pc:picChg chg="mod">
          <ac:chgData name="Jan Ewing" userId="65a449a5-6b42-4174-8a8e-cfb34541f080" providerId="ADAL" clId="{F5190BA5-BF5B-43C1-A53B-66672437AA9E}" dt="2022-04-19T10:00:17.334" v="11" actId="962"/>
          <ac:picMkLst>
            <pc:docMk/>
            <pc:sldMk cId="3317378170" sldId="309"/>
            <ac:picMk id="4" creationId="{CAA351D9-021B-4C85-A7A1-2B98BF09F4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19/04/2022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bymaritalstatusandlivingarrangementswa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ov.wales/sites/default/files/publications/2019-05/secondary-schools-educational-resources.pdf" TargetMode="External"/><Relationship Id="rId5" Type="http://schemas.openxmlformats.org/officeDocument/2006/relationships/hyperlink" Target="https://gov.wales/sites/default/files/publications/2019-05/violence-against-women-domestic-abuse-and-sexual-violence-educational-toolkit.pdf" TargetMode="External"/><Relationship Id="rId4" Type="http://schemas.openxmlformats.org/officeDocument/2006/relationships/hyperlink" Target="https://www.pshe-association.org.uk/system/files/2018%20-%20Handling%20complex%20issues%20safely%20in%20the%20PSHE%20classroom.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bVh6lVdLav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youtube.com/watch?v="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bymaritalstatusandlivingarrangementswal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hwb.gov.wales/curriculum-for-wal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ov.wales/sites/default/files/publications/2022-01/curriculum-for-wales-relationships-sexuality-education-co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second of two teaching resources, </a:t>
            </a:r>
            <a:r>
              <a:rPr lang="en-GB" i="1" dirty="0"/>
              <a:t>‘</a:t>
            </a:r>
            <a:r>
              <a:rPr lang="en-GB" i="0" dirty="0"/>
              <a:t>The Rights Idea?’ - </a:t>
            </a:r>
            <a:r>
              <a:rPr lang="en-GB" dirty="0"/>
              <a:t>Resource 1 introduced young people's rights under the UNCRC generally, including their right to have their voices heard under Article 12. In Resource 2 young people’s Article 12 rights are considered in the context of parental separation.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Times New Roman" panose="02020603050405020304" pitchFamily="18" charset="0"/>
              </a:rPr>
              <a:t>In 2020, an estimated 21% of individuals aged 16 and over living in a couple in Wales were cohabiting (322,697 individuals) and 79% were married or in a civil partnership (1,214,854 individuals) (see Office of National Statistics, 16 December 2021: </a:t>
            </a:r>
            <a:r>
              <a:rPr lang="en-GB" sz="1200" u="sng" dirty="0">
                <a:solidFill>
                  <a:srgbClr val="62A9AA"/>
                </a:solidFill>
                <a:effectLst/>
                <a:latin typeface="+mn-lt"/>
                <a:ea typeface="Times New Roman" panose="02020603050405020304" pitchFamily="18" charset="0"/>
                <a:cs typeface="Times New Roman" panose="02020603050405020304" pitchFamily="18" charset="0"/>
                <a:hlinkClick r:id="rId3"/>
              </a:rPr>
              <a:t>https://www.ons.gov.uk/peoplepopulationandcommunity/populationandmigration/populationestimates/datasets/populationestimatesbymaritalstatusandlivingarrangementswales</a:t>
            </a:r>
            <a:r>
              <a:rPr lang="en-GB" sz="1200" dirty="0">
                <a:solidFill>
                  <a:srgbClr val="62A9AA"/>
                </a:solidFill>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Table 4).</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155708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400167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Mediation is a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voluntary process in which an independent professional  (a mediator) helps separated parents to reach an agreement without going to court. For a glossary of terms see the Teacher Guidance at pages 12 and 13. </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380492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319611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Learners will be discussing young people’s rights on parental separation which has the potential to be distressing for some. </a:t>
            </a:r>
            <a:r>
              <a:rPr lang="en-US" sz="1200" dirty="0">
                <a:effectLst/>
                <a:latin typeface="+mn-lt"/>
                <a:ea typeface="Times New Roman" panose="02020603050405020304" pitchFamily="18" charset="0"/>
                <a:cs typeface="Arial" panose="020B0604020202020204" pitchFamily="34" charset="0"/>
              </a:rPr>
              <a:t>Teachers should refer to the </a:t>
            </a:r>
            <a:r>
              <a:rPr lang="en-US" sz="1200" b="1" u="sng" dirty="0">
                <a:solidFill>
                  <a:srgbClr val="0563C1"/>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Curriculum for Wales </a:t>
            </a:r>
            <a:r>
              <a:rPr lang="en-US" sz="1200" b="1" u="sng" dirty="0">
                <a:solidFill>
                  <a:srgbClr val="62A9AA"/>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Guidance on RSE</a:t>
            </a:r>
            <a:r>
              <a:rPr lang="en-US" sz="1200" dirty="0">
                <a:effectLst/>
                <a:latin typeface="+mn-lt"/>
                <a:ea typeface="Times New Roman" panose="02020603050405020304" pitchFamily="18" charset="0"/>
                <a:cs typeface="Arial" panose="020B0604020202020204" pitchFamily="34" charset="0"/>
              </a:rPr>
              <a:t> and the </a:t>
            </a:r>
            <a:r>
              <a:rPr lang="en-US" sz="1200" b="1" u="sng" dirty="0">
                <a:solidFill>
                  <a:srgbClr val="62A9AA"/>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RSE Code</a:t>
            </a:r>
            <a:r>
              <a:rPr lang="en-US" sz="1200" b="1" dirty="0">
                <a:solidFill>
                  <a:srgbClr val="62A9AA"/>
                </a:solidFill>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Arial" panose="020B0604020202020204" pitchFamily="34" charset="0"/>
              </a:rPr>
              <a:t>before teaching. </a:t>
            </a:r>
            <a:r>
              <a:rPr lang="en-GB" sz="1200" dirty="0">
                <a:latin typeface="+mn-lt"/>
              </a:rPr>
              <a:t>It is important that ground rules are established to minimise the potential for distress to any learner. If a teacher already has established ‘class ground rules’ then these can be substituted. Learners can also be asked to add to the ground rules as appropriate. </a:t>
            </a:r>
            <a:endParaRPr lang="en-GB" sz="1200" u="sng" dirty="0">
              <a:solidFill>
                <a:schemeClr val="tx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07000"/>
              </a:lnSpc>
              <a:spcAft>
                <a:spcPts val="800"/>
              </a:spcAft>
            </a:pPr>
            <a:endParaRPr lang="en-GB" sz="1200" u="sng" dirty="0">
              <a:solidFill>
                <a:srgbClr val="0563C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indent="0">
              <a:lnSpc>
                <a:spcPct val="115000"/>
              </a:lnSpc>
              <a:spcAft>
                <a:spcPts val="1000"/>
              </a:spcAft>
              <a:buFont typeface="Wingdings" panose="05000000000000000000" pitchFamily="2" charset="2"/>
              <a:buNone/>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marL="0" indent="0">
              <a:lnSpc>
                <a:spcPct val="115000"/>
              </a:lnSpc>
              <a:spcAft>
                <a:spcPts val="1000"/>
              </a:spcAft>
              <a:buFont typeface="Wingdings" panose="05000000000000000000" pitchFamily="2" charset="2"/>
              <a:buNone/>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have an ‘ask-it-basket’/question box for learners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‘ask-it-basket’/question box</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link RSE into the whole school approach to support learner well-being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make learners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explain to learners that while confidentiality is important, if something is said or a behaviour causes concern, teachers may speak to another member of staff.</a:t>
            </a:r>
          </a:p>
          <a:p>
            <a:pPr marL="342900" lvl="0" indent="-342900">
              <a:spcAft>
                <a:spcPts val="800"/>
              </a:spcAft>
              <a:buClr>
                <a:srgbClr val="62A9AA"/>
              </a:buClr>
              <a:buFont typeface="Wingdings" panose="05000000000000000000" pitchFamily="2" charset="2"/>
              <a:buChar char="§"/>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
                <a:srgbClr val="62A9AA"/>
              </a:buClr>
              <a:buSzTx/>
              <a:buFont typeface="Wingdings" panose="05000000000000000000" pitchFamily="2" charset="2"/>
              <a:buNone/>
              <a:tabLst/>
              <a:defRPr/>
            </a:pPr>
            <a:r>
              <a:rPr lang="en-GB" sz="1200" dirty="0">
                <a:latin typeface="+mn-lt"/>
                <a:ea typeface="Calibri" panose="020F0502020204030204" pitchFamily="34" charset="0"/>
                <a:cs typeface="Arial" panose="020B0604020202020204" pitchFamily="34" charset="0"/>
              </a:rPr>
              <a:t>Teachers should be alert for any potential disclosure of domestic violence, particularly when teaching Resource 2 and should familiarise themselves with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5"/>
              </a:rPr>
              <a:t>Violence against women - domestic abuse and sexual-violence educational toolkit</a:t>
            </a:r>
            <a:r>
              <a:rPr lang="en-GB" sz="1200" dirty="0">
                <a:effectLst/>
                <a:latin typeface="+mn-lt"/>
                <a:ea typeface="Calibri" panose="020F0502020204030204" pitchFamily="34" charset="0"/>
                <a:cs typeface="Times New Roman" panose="02020603050405020304" pitchFamily="18" charset="0"/>
              </a:rPr>
              <a:t> and the accompanying guidance for secondary schools: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6"/>
              </a:rPr>
              <a:t>Secondary schools' educational resources</a:t>
            </a:r>
            <a:r>
              <a:rPr lang="en-GB" sz="1200" u="sng" dirty="0">
                <a:solidFill>
                  <a:srgbClr val="0563C1"/>
                </a:solidFill>
                <a:effectLst/>
                <a:latin typeface="+mn-lt"/>
                <a:ea typeface="Calibri" panose="020F0502020204030204" pitchFamily="34" charset="0"/>
                <a:cs typeface="Times New Roman" panose="02020603050405020304" pitchFamily="18" charset="0"/>
              </a:rPr>
              <a:t>. </a:t>
            </a:r>
            <a:r>
              <a:rPr lang="en-GB" sz="1200" dirty="0">
                <a:effectLst/>
                <a:latin typeface="+mn-lt"/>
                <a:ea typeface="Calibri" panose="020F0502020204030204" pitchFamily="34" charset="0"/>
                <a:cs typeface="Times New Roman" panose="02020603050405020304" pitchFamily="18" charset="0"/>
              </a:rPr>
              <a:t> </a:t>
            </a:r>
          </a:p>
          <a:p>
            <a:pPr marL="0" lvl="0" indent="0">
              <a:spcAft>
                <a:spcPts val="800"/>
              </a:spcAft>
              <a:buClr>
                <a:srgbClr val="62A9AA"/>
              </a:buClr>
              <a:buFont typeface="Wingdings" panose="05000000000000000000" pitchFamily="2" charset="2"/>
              <a:buNone/>
            </a:pP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none" dirty="0"/>
              <a:t>Learning objectives</a:t>
            </a:r>
            <a:endParaRPr lang="en-GB" sz="1200" i="1" u="none" dirty="0"/>
          </a:p>
          <a:p>
            <a:pPr marL="0" indent="0">
              <a:buNone/>
            </a:pPr>
            <a:r>
              <a:rPr lang="en-GB" sz="1200" dirty="0"/>
              <a:t>Run through the learning objectives.</a:t>
            </a:r>
          </a:p>
          <a:p>
            <a:pPr marL="0" indent="0">
              <a:buNone/>
            </a:pPr>
            <a:endParaRPr lang="en-GB" sz="1200" dirty="0"/>
          </a:p>
          <a:p>
            <a:pPr marL="0" indent="0">
              <a:buNone/>
            </a:pPr>
            <a:r>
              <a:rPr lang="en-GB" sz="1200" dirty="0"/>
              <a:t>To learn about children and young people’s rights to information, consultation and (if needed) representation if parents separate, under Article 12 of the </a:t>
            </a:r>
            <a:r>
              <a:rPr lang="en-GB" sz="1200" dirty="0">
                <a:solidFill>
                  <a:schemeClr val="tx1"/>
                </a:solidFill>
              </a:rPr>
              <a:t>United</a:t>
            </a:r>
            <a:r>
              <a:rPr lang="en-GB" sz="1200" dirty="0"/>
              <a:t> Nations Convention on the Rights of the Child (‘The UNCRC’) (including sources of support and how to access them).</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learn about the legal system in Wales and England relating to relationship breakdown.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Explain to learners that the justice system in Wales and England is linked and the laws relating to relationship breakdown, so for example, obtaining a divorce, are the same in both countries.  </a:t>
            </a: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Introduce the topic and run through the learning outcomes:</a:t>
            </a:r>
            <a:endParaRPr lang="en-GB" sz="1200" i="1" u="none" kern="1200" dirty="0">
              <a:solidFill>
                <a:schemeClr val="tx1"/>
              </a:solidFill>
              <a:effectLst/>
              <a:latin typeface="+mn-lt"/>
              <a:ea typeface="+mn-ea"/>
              <a:cs typeface="+mn-cs"/>
            </a:endParaRPr>
          </a:p>
          <a:p>
            <a:pPr marL="0" indent="0">
              <a:spcBef>
                <a:spcPts val="0"/>
              </a:spcBef>
              <a:buNone/>
            </a:pPr>
            <a:r>
              <a:rPr lang="en-GB" sz="1200" b="1" i="0" u="none" strike="noStrike" kern="1200" dirty="0">
                <a:solidFill>
                  <a:schemeClr val="tx1"/>
                </a:solidFill>
                <a:effectLst/>
                <a:latin typeface="+mn-lt"/>
                <a:ea typeface="+mn-ea"/>
                <a:cs typeface="+mn-cs"/>
              </a:rPr>
              <a:t> </a:t>
            </a:r>
            <a:r>
              <a:rPr lang="en-GB" sz="1200" b="1" dirty="0"/>
              <a:t>Learners will be able to:</a:t>
            </a:r>
          </a:p>
          <a:p>
            <a:pPr marL="171450" indent="-171450">
              <a:spcBef>
                <a:spcPts val="0"/>
              </a:spcBef>
              <a:buFont typeface="Wingdings" panose="05000000000000000000" pitchFamily="2" charset="2"/>
              <a:buChar char="§"/>
            </a:pPr>
            <a:r>
              <a:rPr lang="en-GB" sz="1200" dirty="0"/>
              <a:t>Explain young people’s rights under to Article 12, UNCRC when parents separate</a:t>
            </a:r>
          </a:p>
          <a:p>
            <a:pPr marL="171450" indent="-171450">
              <a:spcBef>
                <a:spcPts val="0"/>
              </a:spcBef>
              <a:buFont typeface="Wingdings" panose="05000000000000000000" pitchFamily="2" charset="2"/>
              <a:buChar char="§"/>
            </a:pPr>
            <a:r>
              <a:rPr lang="en-GB" sz="1200" dirty="0"/>
              <a:t>Describe the range of emotions that young people may feel when parents separate </a:t>
            </a:r>
          </a:p>
          <a:p>
            <a:pPr marL="171450" indent="-171450">
              <a:spcBef>
                <a:spcPts val="0"/>
              </a:spcBef>
              <a:buFont typeface="Wingdings" panose="05000000000000000000" pitchFamily="2" charset="2"/>
              <a:buChar char="§"/>
            </a:pPr>
            <a:r>
              <a:rPr lang="en-GB" sz="1200" dirty="0"/>
              <a:t>Identify ways in which young people can be consulted if parents separate</a:t>
            </a:r>
          </a:p>
          <a:p>
            <a:pPr marL="171450" indent="-171450">
              <a:spcBef>
                <a:spcPts val="0"/>
              </a:spcBef>
              <a:buFont typeface="Wingdings" panose="05000000000000000000" pitchFamily="2" charset="2"/>
              <a:buChar char="§"/>
            </a:pPr>
            <a:r>
              <a:rPr lang="en-GB" sz="1200" dirty="0"/>
              <a:t>Identify sources of support for these young people and explain how to access them (</a:t>
            </a:r>
            <a:r>
              <a:rPr lang="en-GB" sz="1200" b="1" dirty="0"/>
              <a:t>see ‘what matters statements’ for Health and Well-being</a:t>
            </a:r>
            <a:r>
              <a:rPr lang="en-GB" sz="1200" b="1" i="0" dirty="0">
                <a:solidFill>
                  <a:srgbClr val="62A9AA"/>
                </a:solidFill>
                <a:effectLst/>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Explain the changes to the law relating to divorce and key differences between rights of married and unmarried couples on relationship breakdown in Wales and England.</a:t>
            </a:r>
          </a:p>
          <a:p>
            <a:pPr marL="171450" indent="-171450">
              <a:spcBef>
                <a:spcPts val="0"/>
              </a:spcBef>
              <a:buFont typeface="Wingdings" panose="05000000000000000000" pitchFamily="2" charset="2"/>
              <a:buChar char="§"/>
            </a:pPr>
            <a:endParaRPr lang="en-GB" sz="1200" dirty="0"/>
          </a:p>
          <a:p>
            <a:pPr>
              <a:spcBef>
                <a:spcPts val="0"/>
              </a:spcBef>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90216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i="0" kern="1200" dirty="0">
                <a:solidFill>
                  <a:schemeClr val="tx1"/>
                </a:solidFill>
                <a:effectLst/>
                <a:latin typeface="+mn-lt"/>
                <a:ea typeface="+mn-ea"/>
                <a:cs typeface="+mn-cs"/>
              </a:rPr>
              <a:t>HOMEWORK TASK from Resource 1: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you may have asked learners to </a:t>
            </a:r>
            <a:r>
              <a:rPr lang="en-GB" sz="1200" dirty="0">
                <a:effectLst/>
                <a:latin typeface="+mn-lt"/>
                <a:ea typeface="Times New Roman" panose="02020603050405020304" pitchFamily="18" charset="0"/>
                <a:cs typeface="Times New Roman" panose="02020603050405020304" pitchFamily="18" charset="0"/>
              </a:rPr>
              <a:t>write about an issue that they would like to campaign about and why. As part of this, they were to be asked to research prominent activists who campaign for their chosen issue and consider what actions they could take themselves to campaign on this issue in the future.</a:t>
            </a: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solidFill>
                  <a:srgbClr val="62A9AA"/>
                </a:solidFill>
                <a:latin typeface="+mn-lt"/>
              </a:rPr>
              <a:t>(As a reminder, </a:t>
            </a:r>
            <a:r>
              <a:rPr lang="en-GB" sz="1200" b="0" dirty="0">
                <a:solidFill>
                  <a:srgbClr val="62A9AA"/>
                </a:solidFill>
                <a:latin typeface="+mn-lt"/>
              </a:rPr>
              <a:t>as an </a:t>
            </a:r>
            <a:r>
              <a:rPr lang="en-GB" sz="1200" b="1" dirty="0">
                <a:solidFill>
                  <a:srgbClr val="62A9AA"/>
                </a:solidFill>
                <a:latin typeface="+mn-lt"/>
              </a:rPr>
              <a:t>extension activity </a:t>
            </a:r>
            <a:r>
              <a:rPr lang="en-GB" sz="1200" b="0" dirty="0">
                <a:solidFill>
                  <a:srgbClr val="62A9AA"/>
                </a:solidFill>
                <a:latin typeface="+mn-lt"/>
              </a:rPr>
              <a:t>you may have asked the learners</a:t>
            </a:r>
            <a:r>
              <a:rPr lang="en-GB" sz="1200" b="1" baseline="0" dirty="0">
                <a:solidFill>
                  <a:srgbClr val="62A9AA"/>
                </a:solidFill>
                <a:latin typeface="+mn-lt"/>
              </a:rPr>
              <a:t> </a:t>
            </a:r>
            <a:r>
              <a:rPr lang="en-GB" sz="1200" b="0" baseline="0" dirty="0">
                <a:solidFill>
                  <a:srgbClr val="62A9AA"/>
                </a:solidFill>
                <a:latin typeface="+mn-lt"/>
              </a:rPr>
              <a:t>to</a:t>
            </a:r>
            <a:r>
              <a:rPr lang="en-GB" sz="1200" dirty="0">
                <a:effectLst/>
                <a:latin typeface="+mn-lt"/>
                <a:ea typeface="Times New Roman" panose="02020603050405020304" pitchFamily="18" charset="0"/>
              </a:rPr>
              <a:t> consider how they might campaign for their chosen issue within their school community. </a:t>
            </a:r>
            <a:r>
              <a:rPr lang="en-GB" sz="1200" b="0" dirty="0">
                <a:solidFill>
                  <a:srgbClr val="62A9AA"/>
                </a:solidFill>
                <a:latin typeface="+mn-lt"/>
              </a:rPr>
              <a:t>As a </a:t>
            </a:r>
            <a:r>
              <a:rPr lang="en-GB" sz="1200" b="1" dirty="0">
                <a:solidFill>
                  <a:srgbClr val="62A9AA"/>
                </a:solidFill>
                <a:latin typeface="+mn-lt"/>
              </a:rPr>
              <a:t>s</a:t>
            </a:r>
            <a:r>
              <a:rPr lang="en-GB" sz="1200" b="1" baseline="0" dirty="0">
                <a:solidFill>
                  <a:srgbClr val="62A9AA"/>
                </a:solidFill>
                <a:latin typeface="+mn-lt"/>
              </a:rPr>
              <a:t>upport </a:t>
            </a:r>
            <a:r>
              <a:rPr lang="en-GB" sz="1200" b="1" dirty="0">
                <a:solidFill>
                  <a:srgbClr val="62A9AA"/>
                </a:solidFill>
                <a:latin typeface="+mn-lt"/>
              </a:rPr>
              <a:t>activity </a:t>
            </a:r>
            <a:r>
              <a:rPr lang="en-GB" sz="1200" b="0" dirty="0">
                <a:solidFill>
                  <a:srgbClr val="62A9AA"/>
                </a:solidFill>
                <a:latin typeface="+mn-lt"/>
              </a:rPr>
              <a:t>you may have </a:t>
            </a:r>
            <a:r>
              <a:rPr lang="en-GB" sz="1200" b="0" baseline="0" dirty="0">
                <a:solidFill>
                  <a:srgbClr val="62A9AA"/>
                </a:solidFill>
                <a:latin typeface="+mn-lt"/>
              </a:rPr>
              <a:t>given the learners the name of a young person who is </a:t>
            </a:r>
            <a:r>
              <a:rPr lang="en-GB" sz="1200" dirty="0">
                <a:solidFill>
                  <a:srgbClr val="62A9AA"/>
                </a:solidFill>
                <a:latin typeface="+mn-lt"/>
              </a:rPr>
              <a:t>‘getting their voice heard’).</a:t>
            </a: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baseline="0" dirty="0">
                <a:solidFill>
                  <a:srgbClr val="62A9AA"/>
                </a:solidFill>
                <a:latin typeface="+mn-lt"/>
              </a:rPr>
              <a:t>Examples  suggested for the </a:t>
            </a:r>
            <a:r>
              <a:rPr lang="en-GB" sz="1200" b="1" baseline="0" dirty="0">
                <a:solidFill>
                  <a:srgbClr val="62A9AA"/>
                </a:solidFill>
                <a:latin typeface="+mn-lt"/>
              </a:rPr>
              <a:t>support activity </a:t>
            </a:r>
            <a:r>
              <a:rPr lang="en-GB" sz="1200" b="0" baseline="0" dirty="0">
                <a:solidFill>
                  <a:srgbClr val="62A9AA"/>
                </a:solidFill>
                <a:latin typeface="+mn-lt"/>
              </a:rPr>
              <a:t>were: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i="0" dirty="0">
                <a:solidFill>
                  <a:srgbClr val="202122"/>
                </a:solidFill>
                <a:effectLst/>
                <a:latin typeface="+mn-lt"/>
              </a:rPr>
              <a:t>Amy and Ella Meek - Set up Kids Against Plastic in 2016 when aged just </a:t>
            </a:r>
            <a:r>
              <a:rPr lang="en-GB" sz="1200" b="1" i="0" dirty="0">
                <a:solidFill>
                  <a:srgbClr val="202122"/>
                </a:solidFill>
                <a:effectLst/>
                <a:latin typeface="+mn-lt"/>
              </a:rPr>
              <a:t>11 and 13 </a:t>
            </a:r>
            <a:r>
              <a:rPr lang="en-GB" sz="1200" b="0" i="0" dirty="0">
                <a:solidFill>
                  <a:srgbClr val="202122"/>
                </a:solidFill>
                <a:effectLst/>
                <a:latin typeface="+mn-lt"/>
              </a:rPr>
              <a:t>to campaign against the use of single use plastics (</a:t>
            </a:r>
            <a:r>
              <a:rPr lang="en-GB" sz="1200" b="1" i="0" dirty="0">
                <a:solidFill>
                  <a:srgbClr val="202122"/>
                </a:solidFill>
                <a:effectLst/>
                <a:latin typeface="+mn-lt"/>
              </a:rPr>
              <a:t>Article 6: The right to life, </a:t>
            </a:r>
            <a:r>
              <a:rPr lang="en-GB" sz="1200" b="1" i="0" u="sng" dirty="0">
                <a:solidFill>
                  <a:srgbClr val="202122"/>
                </a:solidFill>
                <a:effectLst/>
                <a:latin typeface="+mn-lt"/>
              </a:rPr>
              <a:t>survival</a:t>
            </a:r>
            <a:r>
              <a:rPr lang="en-GB" sz="1200" b="1" i="0" dirty="0">
                <a:solidFill>
                  <a:srgbClr val="202122"/>
                </a:solidFill>
                <a:effectLst/>
                <a:latin typeface="+mn-lt"/>
              </a:rPr>
              <a:t> and </a:t>
            </a:r>
            <a:r>
              <a:rPr lang="en-GB" sz="1200" b="1" i="0" u="none" dirty="0">
                <a:solidFill>
                  <a:srgbClr val="202122"/>
                </a:solidFill>
                <a:effectLst/>
                <a:latin typeface="+mn-lt"/>
              </a:rPr>
              <a:t>development</a:t>
            </a:r>
            <a:r>
              <a:rPr lang="en-GB" sz="1200" b="1" i="0" dirty="0">
                <a:solidFill>
                  <a:srgbClr val="202122"/>
                </a:solidFill>
                <a:effectLst/>
                <a:latin typeface="+mn-lt"/>
              </a:rPr>
              <a:t> and Article 24: The right to healthcare as this includes the right to ‘a safe environment’)</a:t>
            </a:r>
            <a:r>
              <a:rPr lang="en-GB" sz="1200" b="0" i="0" dirty="0">
                <a:solidFill>
                  <a:srgbClr val="202122"/>
                </a:solidFill>
                <a:effectLst/>
                <a:latin typeface="+mn-lt"/>
              </a:rPr>
              <a:t>.</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i="0" dirty="0">
                <a:solidFill>
                  <a:srgbClr val="202122"/>
                </a:solidFill>
                <a:effectLst/>
                <a:latin typeface="+mn-lt"/>
              </a:rPr>
              <a:t>Amika George - successfully campaigned for free sanitary products in secondary schools to end period poverty in 2017 when aged </a:t>
            </a:r>
            <a:r>
              <a:rPr lang="en-GB" sz="1200" b="1" i="0" dirty="0">
                <a:solidFill>
                  <a:srgbClr val="202122"/>
                </a:solidFill>
                <a:effectLst/>
                <a:latin typeface="+mn-lt"/>
              </a:rPr>
              <a:t>17</a:t>
            </a:r>
            <a:r>
              <a:rPr lang="en-GB" sz="1200" b="0" i="0" dirty="0">
                <a:solidFill>
                  <a:srgbClr val="202122"/>
                </a:solidFill>
                <a:effectLst/>
                <a:latin typeface="+mn-lt"/>
              </a:rPr>
              <a:t>. She been honoured on the Time Magazine’s ‘Most Influential Teens of 2018’ list. </a:t>
            </a:r>
            <a:r>
              <a:rPr lang="en-GB" sz="1200" b="1" i="0" dirty="0">
                <a:solidFill>
                  <a:srgbClr val="202122"/>
                </a:solidFill>
                <a:effectLst/>
                <a:latin typeface="+mn-lt"/>
              </a:rPr>
              <a:t>(Article 24: The right to healthcare)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i="0" dirty="0">
                <a:solidFill>
                  <a:srgbClr val="FFFFFF"/>
                </a:solidFill>
                <a:effectLst/>
                <a:latin typeface="+mn-lt"/>
              </a:rPr>
              <a:t>Heba Ahmed a human rights and anti-racist activist who was responsible for 15,000 people attending the Black Lives Matter protest in Manchester in June 2020 </a:t>
            </a:r>
            <a:r>
              <a:rPr lang="en-GB" sz="1200" b="0" i="0" dirty="0">
                <a:solidFill>
                  <a:srgbClr val="202122"/>
                </a:solidFill>
                <a:effectLst/>
                <a:latin typeface="+mn-lt"/>
              </a:rPr>
              <a:t>when aged </a:t>
            </a:r>
            <a:r>
              <a:rPr lang="en-GB" sz="1200" b="1" i="0" dirty="0">
                <a:solidFill>
                  <a:srgbClr val="202122"/>
                </a:solidFill>
                <a:effectLst/>
                <a:latin typeface="+mn-lt"/>
              </a:rPr>
              <a:t>16</a:t>
            </a:r>
            <a:r>
              <a:rPr lang="en-GB" sz="1200" b="0" i="0" dirty="0">
                <a:solidFill>
                  <a:srgbClr val="202122"/>
                </a:solidFill>
                <a:effectLst/>
                <a:latin typeface="+mn-lt"/>
              </a:rPr>
              <a:t>. </a:t>
            </a:r>
            <a:r>
              <a:rPr lang="en-GB" sz="1200" b="1" i="0" dirty="0">
                <a:solidFill>
                  <a:srgbClr val="202122"/>
                </a:solidFill>
                <a:effectLst/>
                <a:latin typeface="+mn-lt"/>
              </a:rPr>
              <a:t>(Article 2: Protection from discrimination)</a:t>
            </a:r>
            <a:endParaRPr lang="en-GB" sz="1200" b="1" i="0" dirty="0">
              <a:solidFill>
                <a:srgbClr val="FFFFFF"/>
              </a:solidFill>
              <a:effectLst/>
              <a:latin typeface="+mn-lt"/>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i="0" dirty="0">
                <a:solidFill>
                  <a:srgbClr val="202122"/>
                </a:solidFill>
                <a:effectLst/>
                <a:latin typeface="+mn-lt"/>
              </a:rPr>
              <a:t>Jamie Windust a non-binary writer, editor, model, and public speaker. They made headlines in 2018 (when aged </a:t>
            </a:r>
            <a:r>
              <a:rPr lang="en-GB" sz="1200" b="1" i="0" dirty="0">
                <a:solidFill>
                  <a:srgbClr val="202122"/>
                </a:solidFill>
                <a:effectLst/>
                <a:latin typeface="+mn-lt"/>
              </a:rPr>
              <a:t>21</a:t>
            </a:r>
            <a:r>
              <a:rPr lang="en-GB" sz="1200" b="0" i="0" dirty="0">
                <a:solidFill>
                  <a:srgbClr val="202122"/>
                </a:solidFill>
                <a:effectLst/>
                <a:latin typeface="+mn-lt"/>
              </a:rPr>
              <a:t>) for calling out the staff of </a:t>
            </a:r>
            <a:r>
              <a:rPr lang="en-GB" sz="1200" b="0" i="1" dirty="0">
                <a:solidFill>
                  <a:srgbClr val="202122"/>
                </a:solidFill>
                <a:effectLst/>
                <a:latin typeface="+mn-lt"/>
              </a:rPr>
              <a:t>Fantastic Beasts: The Crimes of Grindelwald</a:t>
            </a:r>
            <a:r>
              <a:rPr lang="en-GB" sz="1200" b="0" i="0" dirty="0">
                <a:solidFill>
                  <a:srgbClr val="202122"/>
                </a:solidFill>
                <a:effectLst/>
                <a:latin typeface="+mn-lt"/>
              </a:rPr>
              <a:t> for alleged misogyny, homophobia and transphobia, and in 2019 for petitioning the UK Parliament for gender-neutral passport options. </a:t>
            </a:r>
            <a:r>
              <a:rPr lang="en-GB" sz="1200" b="1" i="0" dirty="0">
                <a:solidFill>
                  <a:srgbClr val="202122"/>
                </a:solidFill>
                <a:effectLst/>
                <a:latin typeface="+mn-lt"/>
              </a:rPr>
              <a:t>(Article 2: Protection from discrimination and Article 6: The right to life, survival and </a:t>
            </a:r>
            <a:r>
              <a:rPr lang="en-GB" sz="1200" b="1" i="0" u="sng" dirty="0">
                <a:solidFill>
                  <a:srgbClr val="202122"/>
                </a:solidFill>
                <a:effectLst/>
                <a:latin typeface="+mn-lt"/>
              </a:rPr>
              <a:t>development</a:t>
            </a:r>
            <a:r>
              <a:rPr lang="en-GB" sz="1200" b="1" i="0" dirty="0">
                <a:solidFill>
                  <a:srgbClr val="202122"/>
                </a:solidFill>
                <a:effectLst/>
                <a:latin typeface="+mn-lt"/>
              </a:rPr>
              <a:t>)</a:t>
            </a:r>
            <a:endParaRPr lang="en-GB" sz="1200" b="1" i="0" dirty="0">
              <a:solidFill>
                <a:srgbClr val="FFFFFF"/>
              </a:solidFill>
              <a:effectLst/>
              <a:latin typeface="+mn-lt"/>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i="0" dirty="0">
                <a:solidFill>
                  <a:srgbClr val="121212"/>
                </a:solidFill>
                <a:effectLst/>
                <a:latin typeface="+mn-lt"/>
              </a:rPr>
              <a:t>Shiden Tekle - in 2018 aged </a:t>
            </a:r>
            <a:r>
              <a:rPr lang="en-GB" sz="1200" b="1" i="0" dirty="0">
                <a:solidFill>
                  <a:srgbClr val="121212"/>
                </a:solidFill>
                <a:effectLst/>
                <a:latin typeface="+mn-lt"/>
              </a:rPr>
              <a:t>18</a:t>
            </a:r>
            <a:r>
              <a:rPr lang="en-GB" sz="1200" b="0" i="0" dirty="0">
                <a:solidFill>
                  <a:srgbClr val="121212"/>
                </a:solidFill>
                <a:effectLst/>
                <a:latin typeface="+mn-lt"/>
              </a:rPr>
              <a:t> he and three friends aged 17 recreated famous movie posters, including Titanic, Harry Potter and The Inbetweeners, with black people taking the leading roles, to put black faces in the big movies, and challenge people’s perceptions and assumptions. He set up ‘Legally Black’ whilst attending the Advocacy Academy – which trains young activists. </a:t>
            </a:r>
            <a:r>
              <a:rPr lang="en-GB" sz="1200" b="1" i="0" dirty="0">
                <a:solidFill>
                  <a:srgbClr val="121212"/>
                </a:solidFill>
                <a:effectLst/>
                <a:latin typeface="+mn-lt"/>
              </a:rPr>
              <a:t>(</a:t>
            </a:r>
            <a:r>
              <a:rPr lang="en-GB" sz="1200" b="1" i="0" dirty="0">
                <a:solidFill>
                  <a:srgbClr val="202122"/>
                </a:solidFill>
                <a:effectLst/>
                <a:latin typeface="+mn-lt"/>
              </a:rPr>
              <a:t>Article 2: Protection from discrimination)</a:t>
            </a:r>
            <a:endParaRPr lang="en-GB" sz="1200" b="1" i="0" dirty="0">
              <a:solidFill>
                <a:srgbClr val="FFFFFF"/>
              </a:solidFill>
              <a:effectLst/>
              <a:latin typeface="+mn-lt"/>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200" b="0" i="0" dirty="0">
              <a:solidFill>
                <a:srgbClr val="202122"/>
              </a:solidFill>
              <a:effectLst/>
              <a:latin typeface="+mn-lt"/>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u="none" strike="noStrike" dirty="0">
                <a:solidFill>
                  <a:srgbClr val="202122"/>
                </a:solidFill>
                <a:effectLst/>
                <a:latin typeface="+mn-lt"/>
                <a:ea typeface="+mn-ea"/>
              </a:rPr>
              <a:t>(All of the above would also encompass Article 3 – The child’s best interests and Article 12: Getting your voice heard).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0" i="0" dirty="0">
              <a:solidFill>
                <a:srgbClr val="2021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solidFill>
                  <a:srgbClr val="62A9AA"/>
                </a:solidFill>
                <a:latin typeface="+mn-lt"/>
              </a:rPr>
              <a:t>Depending on the task set, </a:t>
            </a:r>
            <a:r>
              <a:rPr lang="en-GB" sz="1200" b="1" i="0" kern="1200" dirty="0">
                <a:solidFill>
                  <a:schemeClr val="tx1"/>
                </a:solidFill>
                <a:effectLst/>
                <a:latin typeface="+mn-lt"/>
                <a:ea typeface="+mn-ea"/>
                <a:cs typeface="+mn-cs"/>
              </a:rPr>
              <a:t>ASK</a:t>
            </a:r>
            <a:r>
              <a:rPr lang="en-GB" sz="1200" i="0" kern="1200" dirty="0">
                <a:solidFill>
                  <a:schemeClr val="tx1"/>
                </a:solidFill>
                <a:effectLst/>
                <a:latin typeface="+mn-lt"/>
                <a:ea typeface="+mn-ea"/>
                <a:cs typeface="+mn-cs"/>
              </a:rPr>
              <a:t> one or two learners to feedback on the </a:t>
            </a:r>
            <a:r>
              <a:rPr lang="en-GB" sz="1200" dirty="0">
                <a:effectLst/>
                <a:latin typeface="+mn-lt"/>
                <a:ea typeface="Times New Roman" panose="02020603050405020304" pitchFamily="18" charset="0"/>
                <a:cs typeface="Times New Roman" panose="02020603050405020304" pitchFamily="18" charset="0"/>
              </a:rPr>
              <a:t>issue that they would like to campaign about/prominent activists who campaign for their chosen issue etc.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solidFill>
                <a:srgbClr val="62A9AA"/>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u="none" strike="noStrike" dirty="0">
                <a:solidFill>
                  <a:srgbClr val="0070C0"/>
                </a:solidFill>
                <a:effectLst/>
                <a:latin typeface="+mn-lt"/>
                <a:ea typeface="Calibri" panose="020F0502020204030204" pitchFamily="34" charset="0"/>
              </a:rPr>
              <a:t>N.B. Teachers have some flexibility so that if you have chosen not to set the homework/extension task you will have some additional time to cover the key activities in greater detail.</a:t>
            </a:r>
            <a:endParaRPr lang="en-GB" sz="1200" u="none" strike="noStrike"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solidFill>
                <a:srgbClr val="62A9AA"/>
              </a:solidFill>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b="0" i="0" dirty="0">
                <a:solidFill>
                  <a:srgbClr val="000000"/>
                </a:solidFill>
                <a:effectLst/>
                <a:latin typeface="+mn-lt"/>
              </a:rPr>
              <a:t>In Resource 2 of ‘The Rights Idea?’ learners will explore the sources of support available to them when their parents separate and how to access this support. This will be discussed as part of young people’s Article 12 right to give their opinion and for adults to listen and take it seriously. To set this up and to recap, ask learners to use the suggested words to fill in the gaps on Article 12 above.</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In slideshow mode, the word fill appears without the suggested words, with the suggested words appearing on a click to give you the option of doing the exercise as the extension task. </a:t>
            </a:r>
          </a:p>
          <a:p>
            <a:pPr algn="l">
              <a:spcAft>
                <a:spcPts val="800"/>
              </a:spcAft>
            </a:pPr>
            <a:endParaRPr lang="en-GB" sz="1200" b="0" i="0" dirty="0">
              <a:solidFill>
                <a:srgbClr val="000000"/>
              </a:solidFill>
              <a:effectLst/>
              <a:latin typeface="+mn-lt"/>
            </a:endParaRPr>
          </a:p>
          <a:p>
            <a:pPr algn="l">
              <a:spcAft>
                <a:spcPts val="800"/>
              </a:spcAft>
            </a:pPr>
            <a:r>
              <a:rPr lang="en-GB" sz="1200" b="1" i="0" dirty="0">
                <a:solidFill>
                  <a:srgbClr val="000000"/>
                </a:solidFill>
                <a:effectLst/>
                <a:latin typeface="+mn-lt"/>
              </a:rPr>
              <a:t>As a support activity </a:t>
            </a:r>
            <a:r>
              <a:rPr lang="en-GB" sz="1200" b="0" i="0" dirty="0">
                <a:solidFill>
                  <a:srgbClr val="000000"/>
                </a:solidFill>
                <a:effectLst/>
                <a:latin typeface="+mn-lt"/>
              </a:rPr>
              <a:t>consider giving learners only the three words needed to fill the gaps.</a:t>
            </a:r>
          </a:p>
          <a:p>
            <a:pPr algn="l">
              <a:spcAft>
                <a:spcPts val="800"/>
              </a:spcAft>
            </a:pPr>
            <a:r>
              <a:rPr lang="en-GB" sz="1200" b="1" dirty="0">
                <a:latin typeface="+mn-lt"/>
              </a:rPr>
              <a:t>As an extension activity </a:t>
            </a:r>
            <a:r>
              <a:rPr lang="en-GB" sz="1200" dirty="0">
                <a:latin typeface="+mn-lt"/>
              </a:rPr>
              <a:t>consider asking learners to complete the gap-fill without any suggested words. </a:t>
            </a: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Times New Roman" panose="02020603050405020304" pitchFamily="18" charset="0"/>
                <a:cs typeface="Times New Roman" panose="02020603050405020304" pitchFamily="18" charset="0"/>
              </a:rPr>
              <a:t>Give learners a few minutes to </a:t>
            </a:r>
            <a:r>
              <a:rPr lang="en-GB" sz="1200" dirty="0">
                <a:effectLst/>
                <a:latin typeface="+mn-lt"/>
                <a:ea typeface="Times New Roman" panose="02020603050405020304" pitchFamily="18" charset="0"/>
                <a:cs typeface="Arial" panose="020B0604020202020204" pitchFamily="34" charset="0"/>
              </a:rPr>
              <a:t>read the scenario and then ask them (without conferring) to each draw a circle </a:t>
            </a:r>
            <a:r>
              <a:rPr lang="en-US" sz="1200" dirty="0">
                <a:effectLst/>
                <a:latin typeface="+mn-lt"/>
                <a:ea typeface="Times New Roman" panose="02020603050405020304" pitchFamily="18" charset="0"/>
                <a:cs typeface="Arial" panose="020B0604020202020204" pitchFamily="34" charset="0"/>
              </a:rPr>
              <a:t>with the word ‘Tom’ in the middle. [</a:t>
            </a:r>
            <a:r>
              <a:rPr lang="en-GB" sz="1200" dirty="0">
                <a:effectLst/>
                <a:latin typeface="+mn-lt"/>
                <a:ea typeface="Times New Roman" panose="02020603050405020304" pitchFamily="18" charset="0"/>
                <a:cs typeface="Arial" panose="020B0604020202020204" pitchFamily="34" charset="0"/>
              </a:rPr>
              <a:t>If learners are familiar with ‘mind mapping’ then you can explain that that is they are going to do. If not, explain ‘mind-mapping’ to them, i.e.  they will be drawing a diagram with a central theme (here, the character, Tom) and then branching out into different themes (here, different things Tom may be feeling etc.) </a:t>
            </a:r>
            <a:r>
              <a:rPr lang="en-GB" b="0" i="0" dirty="0">
                <a:solidFill>
                  <a:srgbClr val="202124"/>
                </a:solidFill>
                <a:effectLst/>
                <a:latin typeface="+mn-lt"/>
              </a:rPr>
              <a:t>to visually outline information</a:t>
            </a:r>
            <a:r>
              <a:rPr lang="en-US" sz="1200" b="0" i="0" dirty="0">
                <a:solidFill>
                  <a:srgbClr val="202124"/>
                </a:solidFill>
                <a:effectLst/>
                <a:latin typeface="+mn-lt"/>
                <a:cs typeface="Arial" panose="020B0604020202020204" pitchFamily="34" charset="0"/>
              </a:rPr>
              <a:t>]</a:t>
            </a:r>
            <a:r>
              <a:rPr lang="en-US" sz="1200" dirty="0">
                <a:effectLst/>
                <a:latin typeface="+mn-lt"/>
                <a:ea typeface="Times New Roman" panose="02020603050405020304" pitchFamily="18" charset="0"/>
                <a:cs typeface="Arial" panose="020B0604020202020204" pitchFamily="34" charset="0"/>
              </a:rPr>
              <a:t>. Around the outside of the circle, ask them to write down:</a:t>
            </a: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lphaLcParenR"/>
            </a:pPr>
            <a:r>
              <a:rPr lang="en-GB" sz="1200" dirty="0">
                <a:effectLst/>
                <a:latin typeface="+mn-lt"/>
                <a:ea typeface="Calibri" panose="020F0502020204030204" pitchFamily="34" charset="0"/>
                <a:cs typeface="Times New Roman" panose="02020603050405020304" pitchFamily="18" charset="0"/>
              </a:rPr>
              <a:t>how you think Tom may be </a:t>
            </a:r>
            <a:r>
              <a:rPr lang="en-GB" sz="1200" dirty="0">
                <a:effectLst/>
                <a:latin typeface="+mn-lt"/>
                <a:ea typeface="Calibri" panose="020F0502020204030204" pitchFamily="34" charset="0"/>
                <a:cs typeface="Arial" panose="020B0604020202020204" pitchFamily="34" charset="0"/>
              </a:rPr>
              <a:t>feeling. (S</a:t>
            </a:r>
            <a:r>
              <a:rPr lang="en-US" sz="1200" dirty="0">
                <a:effectLst/>
                <a:latin typeface="+mn-lt"/>
                <a:ea typeface="Calibri" panose="020F0502020204030204" pitchFamily="34" charset="0"/>
                <a:cs typeface="Arial" panose="020B0604020202020204" pitchFamily="34" charset="0"/>
              </a:rPr>
              <a:t>ad, hurt, angry, worried and/or confused)</a:t>
            </a:r>
          </a:p>
          <a:p>
            <a:pPr marL="342900" lvl="0" indent="-342900">
              <a:buFont typeface="+mj-lt"/>
              <a:buAutoNum type="alphaLcParenR"/>
            </a:pPr>
            <a:endParaRPr lang="en-US" sz="1200" dirty="0">
              <a:effectLst/>
              <a:latin typeface="+mn-lt"/>
              <a:ea typeface="Calibri" panose="020F0502020204030204" pitchFamily="34" charset="0"/>
              <a:cs typeface="Arial" panose="020B0604020202020204" pitchFamily="34" charset="0"/>
            </a:endParaRPr>
          </a:p>
          <a:p>
            <a:pPr marL="342900" lvl="0" indent="-342900">
              <a:buFont typeface="+mj-lt"/>
              <a:buAutoNum type="alphaLcParenR"/>
            </a:pPr>
            <a:r>
              <a:rPr lang="en-GB" sz="1200" dirty="0">
                <a:effectLst/>
                <a:latin typeface="+mn-lt"/>
                <a:ea typeface="Calibri" panose="020F0502020204030204" pitchFamily="34" charset="0"/>
                <a:cs typeface="Times New Roman" panose="02020603050405020304" pitchFamily="18" charset="0"/>
              </a:rPr>
              <a:t>questions you think Tom may have at this time. (Is this because of something I have done? Is there any chance of you staying together? Where am I going to live? Who am I going to live with? How often will I see my other parent? Will I have to change schools? Will I be able to keep up my friendships/hobbies/time with wider family? How will things get sorted out? Will I be asked what I want? If so, by whom? Will I have to go to court?) </a:t>
            </a:r>
          </a:p>
          <a:p>
            <a:pPr marL="342900" lvl="0" indent="-342900">
              <a:buFont typeface="+mj-lt"/>
              <a:buAutoNum type="alphaLcParenR"/>
            </a:pP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mj-lt"/>
              <a:buAutoNum type="alphaLcParenR"/>
            </a:pPr>
            <a:r>
              <a:rPr lang="en-US" sz="1200" dirty="0">
                <a:effectLst/>
                <a:latin typeface="+mn-lt"/>
                <a:ea typeface="Calibri" panose="020F0502020204030204" pitchFamily="34" charset="0"/>
                <a:cs typeface="Times New Roman" panose="02020603050405020304" pitchFamily="18" charset="0"/>
              </a:rPr>
              <a:t>the support you think Tom may need and any examples you know of support that may be available to him. </a:t>
            </a:r>
            <a:r>
              <a:rPr lang="en-GB" sz="1200" dirty="0">
                <a:effectLst/>
                <a:latin typeface="+mn-lt"/>
                <a:ea typeface="Calibri" panose="020F0502020204030204" pitchFamily="34" charset="0"/>
                <a:cs typeface="Times New Roman" panose="02020603050405020304" pitchFamily="18" charset="0"/>
              </a:rPr>
              <a:t>(Support needed may include - good friends around him; peer support from others who've been through this; good pastoral support at school; good information online to get some of his questions answered; someone to speak to about how he's feeling; someone to speak to about what he would like to happen around arrangements for his care. Sources of support may include - pastoral support at school; friends or wider family; ChildLine or other counselling service). </a:t>
            </a:r>
          </a:p>
          <a:p>
            <a:pPr marL="0" lvl="0" indent="0">
              <a:buFont typeface="+mj-lt"/>
              <a:buNone/>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r>
              <a:rPr lang="en-GB" sz="1200" b="1" dirty="0">
                <a:effectLst/>
                <a:latin typeface="+mn-lt"/>
                <a:ea typeface="Times New Roman" panose="02020603050405020304" pitchFamily="18" charset="0"/>
                <a:cs typeface="Times New Roman" panose="02020603050405020304" pitchFamily="18" charset="0"/>
              </a:rPr>
              <a:t>Note: </a:t>
            </a:r>
            <a:r>
              <a:rPr lang="en-GB" sz="1200" dirty="0">
                <a:effectLst/>
                <a:latin typeface="+mn-lt"/>
                <a:ea typeface="Times New Roman" panose="02020603050405020304" pitchFamily="18" charset="0"/>
              </a:rPr>
              <a:t>Do not give any further hints or tips, even if learners ask questions. They should not share their ideas with classmates during the activity. This will give you the opportunity to see what learners’ own beliefs and ideas are before the learning begins.</a:t>
            </a: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mj-lt"/>
              <a:buAutoNum type="alphaLcParenR"/>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r>
              <a:rPr lang="en-GB" sz="1200" b="1" dirty="0">
                <a:effectLst/>
                <a:latin typeface="+mn-lt"/>
                <a:ea typeface="Times New Roman" panose="02020603050405020304" pitchFamily="18" charset="0"/>
                <a:cs typeface="Times New Roman" panose="02020603050405020304" pitchFamily="18" charset="0"/>
              </a:rPr>
              <a:t>Ci</a:t>
            </a:r>
            <a:r>
              <a:rPr lang="en-GB" sz="1200" b="1" dirty="0">
                <a:effectLst/>
                <a:latin typeface="+mn-lt"/>
                <a:ea typeface="Times New Roman" panose="02020603050405020304" pitchFamily="18" charset="0"/>
                <a:cs typeface="Arial" panose="020B0604020202020204" pitchFamily="34" charset="0"/>
              </a:rPr>
              <a:t>rculate the room </a:t>
            </a:r>
            <a:r>
              <a:rPr lang="en-GB" sz="1200" dirty="0">
                <a:effectLst/>
                <a:latin typeface="+mn-lt"/>
                <a:ea typeface="Times New Roman" panose="02020603050405020304" pitchFamily="18" charset="0"/>
                <a:cs typeface="Arial" panose="020B0604020202020204" pitchFamily="34" charset="0"/>
              </a:rPr>
              <a:t>as learners complete the exercise/their mind maps in order to gauge what learners know/think/feel/believe in relation to the topic. After learners have had 3-4 minutes or so to complete the exercise/their mind maps, ask for all class feedback (using the suggested answers above to guide you}. </a:t>
            </a:r>
            <a:r>
              <a:rPr lang="en-GB" sz="1200" b="1" dirty="0">
                <a:effectLst/>
                <a:latin typeface="+mn-lt"/>
                <a:cs typeface="Arial" panose="020B0604020202020204" pitchFamily="34" charset="0"/>
              </a:rPr>
              <a:t>Ask</a:t>
            </a:r>
            <a:r>
              <a:rPr lang="en-GB" sz="1200" dirty="0">
                <a:effectLst/>
                <a:latin typeface="+mn-lt"/>
                <a:cs typeface="Arial" panose="020B0604020202020204" pitchFamily="34" charset="0"/>
              </a:rPr>
              <a:t> learners </a:t>
            </a:r>
            <a:r>
              <a:rPr lang="en-GB" sz="1200" dirty="0">
                <a:effectLst/>
                <a:latin typeface="+mn-lt"/>
                <a:ea typeface="Times New Roman" panose="02020603050405020304" pitchFamily="18" charset="0"/>
                <a:cs typeface="Arial" panose="020B0604020202020204" pitchFamily="34" charset="0"/>
              </a:rPr>
              <a:t>not to add anything else to their sheet/mind maps during class feedback and to put these to one side as they will return to them (and these 3 questions) at the end of the learning.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320153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Times New Roman" panose="02020603050405020304" pitchFamily="18" charset="0"/>
                <a:cs typeface="Times New Roman" panose="02020603050405020304" pitchFamily="18" charset="0"/>
              </a:rPr>
              <a:t>This two-part teaching resource has been devised for learners working at </a:t>
            </a:r>
            <a:r>
              <a:rPr lang="en-GB" sz="1200" dirty="0">
                <a:latin typeface="+mn-lt"/>
                <a:ea typeface="Times New Roman" panose="02020603050405020304" pitchFamily="18" charset="0"/>
                <a:cs typeface="Times New Roman" panose="02020603050405020304" pitchFamily="18" charset="0"/>
              </a:rPr>
              <a:t>Progression steps 4 and 5</a:t>
            </a:r>
            <a:r>
              <a:rPr lang="en-US" sz="1200" dirty="0">
                <a:latin typeface="+mn-lt"/>
                <a:ea typeface="Times New Roman" panose="02020603050405020304" pitchFamily="18" charset="0"/>
                <a:cs typeface="Times New Roman" panose="02020603050405020304" pitchFamily="18" charset="0"/>
              </a:rPr>
              <a:t>. </a:t>
            </a:r>
            <a:r>
              <a:rPr lang="en-GB" sz="1200" dirty="0">
                <a:latin typeface="+mn-lt"/>
              </a:rPr>
              <a:t>This teaching is aimed at mandatory RSE teaching and citizenship within the ‘statements of what matters’ for Health and Well-being and Humanities respectively. </a:t>
            </a:r>
            <a:endParaRPr lang="en-US" sz="1200" dirty="0">
              <a:latin typeface="+mn-lt"/>
              <a:ea typeface="Times New Roman" panose="02020603050405020304" pitchFamily="18" charset="0"/>
              <a:cs typeface="Times New Roman" panose="02020603050405020304" pitchFamily="18" charset="0"/>
            </a:endParaRPr>
          </a:p>
          <a:p>
            <a:endParaRPr lang="en-GB" sz="1200" dirty="0">
              <a:latin typeface="+mn-lt"/>
            </a:endParaRPr>
          </a:p>
          <a:p>
            <a:r>
              <a:rPr lang="en-GB" sz="1200" dirty="0">
                <a:latin typeface="+mn-lt"/>
              </a:rPr>
              <a:t>This slide gives an overview of the resource. It should be read in conjunction with the Teacher Guide for </a:t>
            </a:r>
            <a:r>
              <a:rPr lang="en-GB" sz="1200" i="1" dirty="0">
                <a:latin typeface="+mn-lt"/>
              </a:rPr>
              <a:t>‘</a:t>
            </a:r>
            <a:r>
              <a:rPr lang="en-GB" sz="1200" i="0" dirty="0">
                <a:latin typeface="+mn-lt"/>
              </a:rPr>
              <a:t>The Rights Idea?’ Resource 2</a:t>
            </a:r>
            <a:r>
              <a:rPr lang="en-GB" sz="1200" dirty="0">
                <a:latin typeface="+mn-lt"/>
              </a:rPr>
              <a:t>.</a:t>
            </a:r>
            <a:r>
              <a:rPr lang="en-GB" sz="1200" i="1" dirty="0">
                <a:latin typeface="+mn-lt"/>
              </a:rPr>
              <a:t> </a:t>
            </a:r>
            <a:r>
              <a:rPr lang="en-GB" sz="1200" b="0" i="0" dirty="0">
                <a:solidFill>
                  <a:srgbClr val="000000"/>
                </a:solidFill>
                <a:effectLst/>
                <a:latin typeface="+mn-lt"/>
              </a:rPr>
              <a:t>Teachers are reminded to </a:t>
            </a:r>
            <a:r>
              <a:rPr lang="en-GB" sz="1200" dirty="0">
                <a:latin typeface="+mn-lt"/>
                <a:ea typeface="Times New Roman" panose="02020603050405020304" pitchFamily="18" charset="0"/>
              </a:rPr>
              <a:t>review and address any questions submitted in the anonymous </a:t>
            </a:r>
            <a:r>
              <a:rPr lang="en-GB" sz="1200" dirty="0">
                <a:latin typeface="+mn-lt"/>
              </a:rPr>
              <a:t>ask-it-basket’/ </a:t>
            </a:r>
            <a:r>
              <a:rPr lang="en-GB" sz="1200" dirty="0">
                <a:latin typeface="+mn-lt"/>
                <a:ea typeface="Times New Roman" panose="02020603050405020304" pitchFamily="18" charset="0"/>
              </a:rPr>
              <a:t>question box, to ensure they are answering all learners’ questions.</a:t>
            </a:r>
            <a:endParaRPr lang="en-GB" sz="1200" i="1" dirty="0">
              <a:latin typeface="+mn-lt"/>
            </a:endParaRPr>
          </a:p>
          <a:p>
            <a:endParaRPr lang="en-GB" sz="1200" i="1" dirty="0">
              <a:latin typeface="+mn-lt"/>
            </a:endParaRPr>
          </a:p>
          <a:p>
            <a:pPr>
              <a:spcAft>
                <a:spcPts val="800"/>
              </a:spcAft>
            </a:pPr>
            <a:r>
              <a:rPr lang="en-GB" sz="1200" i="0" dirty="0">
                <a:latin typeface="+mn-lt"/>
              </a:rPr>
              <a:t>This is teaching resource two of two. In Resource 1, </a:t>
            </a:r>
            <a:r>
              <a:rPr lang="en-GB" sz="1200" dirty="0">
                <a:latin typeface="+mn-lt"/>
              </a:rPr>
              <a:t>learners will learn about the key rights that children and young people have under the United Nations Convention on the Rights of the Child (‘The UNCRC’). This includes the right to express their opinion and for adults to take that opinion seriously (Article 12). In Resource 2, Article 12 will be considered further with respect to young people's rights to information, consultation and (when needed) representation when their parents separate. </a:t>
            </a:r>
          </a:p>
          <a:p>
            <a:pPr>
              <a:lnSpc>
                <a:spcPct val="115000"/>
              </a:lnSpc>
              <a:spcBef>
                <a:spcPts val="600"/>
              </a:spcBef>
            </a:pPr>
            <a:endParaRPr lang="en-GB" sz="1200" b="1" dirty="0">
              <a:solidFill>
                <a:srgbClr val="62A9AA"/>
              </a:solidFill>
              <a:effectLst/>
              <a:latin typeface="+mn-lt"/>
              <a:ea typeface="Times New Roman" panose="02020603050405020304" pitchFamily="18" charset="0"/>
              <a:cs typeface="Times New Roman" panose="02020603050405020304" pitchFamily="18" charset="0"/>
            </a:endParaRPr>
          </a:p>
          <a:p>
            <a:pPr>
              <a:lnSpc>
                <a:spcPct val="115000"/>
              </a:lnSpc>
              <a:spcBef>
                <a:spcPts val="600"/>
              </a:spcBef>
            </a:pPr>
            <a:r>
              <a:rPr lang="en-GB" sz="1200" b="1" dirty="0">
                <a:solidFill>
                  <a:srgbClr val="62A9AA"/>
                </a:solidFill>
                <a:effectLst/>
                <a:latin typeface="+mn-lt"/>
                <a:ea typeface="Times New Roman" panose="02020603050405020304" pitchFamily="18" charset="0"/>
                <a:cs typeface="Times New Roman" panose="02020603050405020304" pitchFamily="18" charset="0"/>
              </a:rPr>
              <a:t>Keywords                </a:t>
            </a: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Children’s rights, children’s voices, child-inclusive mediation, information, consultation, representation.</a:t>
            </a:r>
            <a:endParaRPr lang="en-GB" sz="1200" dirty="0">
              <a:effectLst/>
              <a:latin typeface="+mn-lt"/>
              <a:ea typeface="Times New Roman" panose="02020603050405020304" pitchFamily="18" charset="0"/>
              <a:cs typeface="Times New Roman" panose="02020603050405020304" pitchFamily="18" charset="0"/>
            </a:endParaRPr>
          </a:p>
          <a:p>
            <a:pPr>
              <a:spcAft>
                <a:spcPts val="800"/>
              </a:spcAft>
            </a:pPr>
            <a:endParaRPr lang="en-GB" sz="1200" dirty="0">
              <a:latin typeface="+mn-lt"/>
            </a:endParaRPr>
          </a:p>
          <a:p>
            <a:pPr>
              <a:spcAft>
                <a:spcPts val="800"/>
              </a:spcAft>
            </a:pPr>
            <a:endParaRPr lang="en-GB" sz="1200" dirty="0">
              <a:latin typeface="+mn-lt"/>
            </a:endParaRPr>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The ‘statements of what matters’ for Health and Well-being state that learners must be able to ‘</a:t>
            </a:r>
            <a:r>
              <a:rPr lang="en-GB" sz="1200" dirty="0">
                <a:solidFill>
                  <a:srgbClr val="1F1F1F"/>
                </a:solidFill>
                <a:effectLst/>
                <a:latin typeface="+mn-lt"/>
                <a:ea typeface="Times New Roman" panose="02020603050405020304" pitchFamily="18" charset="0"/>
              </a:rPr>
              <a:t>explore the connections between their experiences, mental health and emotional well-being… [and] recognise that feelings and emotions are neither fixed nor consistent’. Learners should also learn ‘how to communicate their feelings [so] learners will be better placed to create a culture where talking about mental health and emotional well-being is normalised’. </a:t>
            </a:r>
            <a:r>
              <a:rPr lang="en-US" sz="1200" dirty="0">
                <a:effectLst/>
                <a:latin typeface="+mn-lt"/>
                <a:ea typeface="Times New Roman" panose="02020603050405020304" pitchFamily="18" charset="0"/>
                <a:cs typeface="Times New Roman" panose="02020603050405020304" pitchFamily="18" charset="0"/>
              </a:rPr>
              <a:t>The ‘statements of what matters’ for Health and Well-being also state that learners should be given opportunities to ‘[develop] empathy…</a:t>
            </a:r>
            <a:r>
              <a:rPr lang="en-US" sz="1200" i="1"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[enabling them] … to act in a way which supports the mental health and emotional well-being of others.’ For learners whose parents have not separated, discussing the feelings of a young person whose parents have separated should help them to develop empathy and act in ways that support others who have experienced parental separation.</a:t>
            </a:r>
            <a:endParaRPr lang="en-GB" sz="1200" dirty="0">
              <a:effectLst/>
              <a:latin typeface="+mn-lt"/>
              <a:ea typeface="Times New Roman" panose="02020603050405020304" pitchFamily="18" charset="0"/>
              <a:cs typeface="Times New Roman" panose="02020603050405020304" pitchFamily="18" charset="0"/>
            </a:endParaRPr>
          </a:p>
          <a:p>
            <a:pPr lvl="0"/>
            <a:endParaRPr lang="en-GB" sz="1200" b="1" i="0" dirty="0">
              <a:solidFill>
                <a:srgbClr val="62A9AA"/>
              </a:solidFill>
              <a:effectLst/>
              <a:latin typeface="+mn-lt"/>
            </a:endParaRPr>
          </a:p>
          <a:p>
            <a:pPr lvl="0"/>
            <a:r>
              <a:rPr lang="en-GB" sz="1200" dirty="0">
                <a:latin typeface="+mn-lt"/>
              </a:rPr>
              <a:t>Here the emphasis is on the fact that parental separation can be a form of grief for children and that many go through a five-stage cycle, much in the same way as they experience grief because of bereavement. The emphasis should be on normalising some of the feelings that young people may have if their parents separate such as anger or sadness. Every child’s experience is unique and will depend in part on the situation at home prior to the separation and how amicable the parents are upon separation. If the home life had been difficult the separation may be a relief. Not every child will feel all of these things or progress in a linear fashion through them. </a:t>
            </a:r>
          </a:p>
          <a:p>
            <a:pPr lvl="0"/>
            <a:endParaRPr lang="en-GB" sz="1200" dirty="0">
              <a:latin typeface="+mn-lt"/>
            </a:endParaRPr>
          </a:p>
          <a:p>
            <a:pPr lvl="0"/>
            <a:r>
              <a:rPr lang="en-GB" sz="1200" dirty="0">
                <a:latin typeface="+mn-lt"/>
              </a:rPr>
              <a:t>Distancing techniques should be used, so describing how it is normal that </a:t>
            </a:r>
            <a:r>
              <a:rPr lang="en-GB" sz="1200" b="1" i="0" dirty="0">
                <a:latin typeface="+mn-lt"/>
              </a:rPr>
              <a:t>Tom</a:t>
            </a:r>
            <a:r>
              <a:rPr lang="en-GB" sz="1200" dirty="0">
                <a:latin typeface="+mn-lt"/>
              </a:rPr>
              <a:t> might feel hurt, sad, bewildered, angry or overwhelmed. Normalise how it is common for young people to feel that they were somehow responsible for the separation (the bargaining aspect of the grief cycle refers to attempts by young people to change their own behaviour in the hope that a parent will return home). </a:t>
            </a:r>
          </a:p>
          <a:p>
            <a:pPr lvl="0"/>
            <a:endParaRPr lang="en-GB" sz="1200" dirty="0">
              <a:latin typeface="+mn-lt"/>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Split the class into 5 groups </a:t>
            </a:r>
            <a:r>
              <a:rPr lang="en-GB" sz="1200" dirty="0">
                <a:effectLst/>
                <a:latin typeface="+mn-lt"/>
                <a:ea typeface="Times New Roman" panose="02020603050405020304" pitchFamily="18" charset="0"/>
                <a:cs typeface="Times New Roman" panose="02020603050405020304" pitchFamily="18" charset="0"/>
              </a:rPr>
              <a:t>and allocate to each group a stage to focus on and provide advice about. Tell the learners that Tom’s friend from football club, Samir wants to support Tom. Give learners 2-3 minutes to come up with 3 top tips for Samir that could help Samir support Tom through his parents’ separation. Once learners have had an opportunity to discuss their stage of the grief cycle (in their group).</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Ask </a:t>
            </a:r>
            <a:r>
              <a:rPr lang="en-GB" sz="1200" dirty="0">
                <a:effectLst/>
                <a:latin typeface="+mn-lt"/>
                <a:ea typeface="Times New Roman" panose="02020603050405020304" pitchFamily="18" charset="0"/>
                <a:cs typeface="Times New Roman" panose="02020603050405020304" pitchFamily="18" charset="0"/>
              </a:rPr>
              <a:t>each group to feedback what their 3 top tips would be for Samir that could help Samir support Tom through his parent’s separation. [Listen to how he's feeling, without judging and ‘be there’ for him; help him to seek out pastoral support at school; reassure him that he is not to blame for the separation and encourage him to keep up with friends, hobbies, exercise, etc.]. </a:t>
            </a: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solidFill>
                  <a:srgbClr val="000000"/>
                </a:solidFill>
                <a:effectLst/>
                <a:latin typeface="+mn-lt"/>
                <a:ea typeface="Calibri" panose="020F0502020204030204" pitchFamily="34" charset="0"/>
              </a:rPr>
              <a:t>Show the class the ‘The Rights Idea?’ video asking learners, as they watch, to make a note of and then feedback the three things that it indicates young people are entitled to under the UNCRC when their parents separate.</a:t>
            </a:r>
          </a:p>
          <a:p>
            <a:endParaRPr lang="en-GB" sz="1200" i="0" dirty="0">
              <a:solidFill>
                <a:srgbClr val="00000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ea typeface="Times New Roman" panose="02020603050405020304" pitchFamily="18" charset="0"/>
                <a:cs typeface="Times New Roman" panose="02020603050405020304" pitchFamily="18" charset="0"/>
              </a:rPr>
              <a:t>Press control, click on </a:t>
            </a:r>
            <a:r>
              <a:rPr lang="en-GB" sz="1200" i="0" u="none"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English language version </a:t>
            </a:r>
            <a:r>
              <a:rPr lang="en-GB" sz="1200" i="0" dirty="0">
                <a:effectLst/>
                <a:latin typeface="+mn-lt"/>
                <a:ea typeface="Times New Roman" panose="02020603050405020304" pitchFamily="18" charset="0"/>
                <a:cs typeface="Times New Roman" panose="02020603050405020304" pitchFamily="18" charset="0"/>
              </a:rPr>
              <a:t>link on the slide to play the video. For the Welsh language version click: https://www.youtube.com/watch?v=vp84Vr6hRDk </a:t>
            </a:r>
            <a:r>
              <a:rPr lang="en-GB" sz="1200" i="0" u="sng" dirty="0">
                <a:solidFill>
                  <a:srgbClr val="0000FF"/>
                </a:solidFill>
                <a:effectLst/>
                <a:ea typeface="Calibri" panose="020F0502020204030204" pitchFamily="34" charset="0"/>
                <a:cs typeface="Times New Roman" panose="02020603050405020304" pitchFamily="18" charset="0"/>
                <a:hlinkClick r:id="rId4"/>
              </a:rPr>
              <a:t>The Rights Idea? Children and young people's rights when parents separate- Welsh language version</a:t>
            </a:r>
            <a:endParaRPr lang="en-GB" sz="1200" i="0" dirty="0">
              <a:effectLst/>
              <a:latin typeface="+mn-lt"/>
              <a:ea typeface="Times New Roman" panose="02020603050405020304" pitchFamily="18" charset="0"/>
              <a:cs typeface="Times New Roman" panose="02020603050405020304" pitchFamily="18" charset="0"/>
            </a:endParaRPr>
          </a:p>
          <a:p>
            <a:r>
              <a:rPr lang="en-GB" sz="1200" i="0" dirty="0">
                <a:solidFill>
                  <a:srgbClr val="000000"/>
                </a:solidFill>
                <a:effectLst/>
                <a:latin typeface="+mn-lt"/>
                <a:ea typeface="Calibri" panose="020F0502020204030204" pitchFamily="34" charset="0"/>
              </a:rPr>
              <a:t>Take feedback from the class - learners should identify that young people are entitled to: </a:t>
            </a:r>
            <a:r>
              <a:rPr lang="en-GB" sz="1200" b="1" i="0" dirty="0">
                <a:solidFill>
                  <a:srgbClr val="000000"/>
                </a:solidFill>
                <a:effectLst/>
                <a:latin typeface="+mn-lt"/>
                <a:ea typeface="Calibri" panose="020F0502020204030204" pitchFamily="34" charset="0"/>
              </a:rPr>
              <a:t>Information, consultation and (if needed representation)</a:t>
            </a:r>
            <a:r>
              <a:rPr lang="en-GB" sz="1200" b="0" i="0" dirty="0">
                <a:solidFill>
                  <a:srgbClr val="000000"/>
                </a:solidFill>
                <a:effectLst/>
                <a:latin typeface="+mn-lt"/>
                <a:ea typeface="Calibri" panose="020F0502020204030204" pitchFamily="34" charset="0"/>
              </a:rPr>
              <a:t>.</a:t>
            </a:r>
            <a:r>
              <a:rPr lang="en-GB" sz="1200" b="1" i="0" dirty="0">
                <a:solidFill>
                  <a:srgbClr val="000000"/>
                </a:solidFill>
                <a:effectLst/>
                <a:latin typeface="+mn-lt"/>
                <a:ea typeface="Calibri" panose="020F0502020204030204" pitchFamily="34" charset="0"/>
              </a:rPr>
              <a:t> </a:t>
            </a:r>
            <a:r>
              <a:rPr lang="en-GB" sz="1200" i="0" dirty="0">
                <a:solidFill>
                  <a:srgbClr val="000000"/>
                </a:solidFill>
                <a:effectLst/>
                <a:latin typeface="+mn-lt"/>
                <a:ea typeface="Calibri" panose="020F0502020204030204" pitchFamily="34" charset="0"/>
              </a:rPr>
              <a:t>Emphasise that these are all voluntary- young people have the right to have their voices heard and to be consulted but equally they have the right not to be consulted if they do not wish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Support activity: Consider suggesting that learners pull out 1-2 points from the video only.</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Extension activity: Consider asking learners to pull out the different ways that Chloe said that Tom could make his voice heard – </a:t>
            </a:r>
            <a:r>
              <a:rPr lang="en-GB" sz="1200" b="0" i="0" kern="1200" dirty="0">
                <a:solidFill>
                  <a:schemeClr val="tx1"/>
                </a:solidFill>
                <a:effectLst/>
                <a:latin typeface="+mn-lt"/>
                <a:ea typeface="+mn-ea"/>
                <a:cs typeface="+mn-cs"/>
              </a:rPr>
              <a:t>(through meeting with the mediator if his parents went to mediation; speaking to the Family Court Adviser (FCA) or sometimes the judge if his parents went to court and by having a lawyer represent him in court if needed). </a:t>
            </a: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19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Quick-fire quiz: To consolidate learning from the video, take 3 minutes to ask the class to answer the 5 questions. To ensure that all participate, </a:t>
            </a:r>
            <a:r>
              <a:rPr lang="en-GB" sz="1200" dirty="0">
                <a:effectLst/>
                <a:latin typeface="+mn-lt"/>
                <a:ea typeface="Times New Roman" panose="02020603050405020304" pitchFamily="18" charset="0"/>
                <a:cs typeface="Calibri" panose="020F0502020204030204" pitchFamily="34" charset="0"/>
              </a:rPr>
              <a:t>either provide a handout for learners to complete/refer back to if they find they need the information in future (a handout is at the end of the Teacher Guide), or ask learners to write down their answers before asking individual learners to give their answer to a question.</a:t>
            </a:r>
          </a:p>
          <a:p>
            <a:endParaRPr lang="en-GB" sz="1200" dirty="0">
              <a:latin typeface="+mn-lt"/>
            </a:endParaRPr>
          </a:p>
          <a:p>
            <a:r>
              <a:rPr lang="en-GB" sz="1200" dirty="0">
                <a:latin typeface="+mn-lt"/>
              </a:rPr>
              <a:t>In slideshow mode, each question in the left hand box is followed by an answer in the right hand box.</a:t>
            </a: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Times New Roman" panose="02020603050405020304" pitchFamily="18" charset="0"/>
              </a:rPr>
              <a:t>Tell learners that Tom’s friend Samir has been helping to support Tom through his parents’ separation. It’s got Samir thinking about some of their other friends from football club whose parents aren’t married. Samir wonders what might happen if these parents split up. </a:t>
            </a:r>
          </a:p>
          <a:p>
            <a:endParaRPr lang="en-GB" sz="1200" dirty="0">
              <a:solidFill>
                <a:schemeClr val="accent2">
                  <a:lumMod val="75000"/>
                </a:schemeClr>
              </a:solidFill>
              <a:effectLst/>
              <a:latin typeface="+mn-lt"/>
            </a:endParaRPr>
          </a:p>
          <a:p>
            <a:r>
              <a:rPr lang="en-GB" sz="1200" dirty="0">
                <a:solidFill>
                  <a:schemeClr val="accent2">
                    <a:lumMod val="75000"/>
                  </a:schemeClr>
                </a:solidFill>
                <a:latin typeface="+mn-lt"/>
              </a:rPr>
              <a:t>True or false quiz: To set up the myth busting exercise on the next slide, run through this quick fire true or false quiz. </a:t>
            </a:r>
          </a:p>
          <a:p>
            <a:endParaRPr lang="en-GB" sz="1200" dirty="0">
              <a:latin typeface="+mn-lt"/>
            </a:endParaRPr>
          </a:p>
          <a:p>
            <a:r>
              <a:rPr lang="en-GB" sz="1200" dirty="0">
                <a:latin typeface="+mn-lt"/>
              </a:rPr>
              <a:t>In slideshow mode, each question  in the left hand box is followed by an answer in the right hand box.</a:t>
            </a:r>
          </a:p>
          <a:p>
            <a:endParaRPr lang="en-GB" sz="1200" dirty="0">
              <a:latin typeface="+mn-lt"/>
            </a:endParaRPr>
          </a:p>
          <a:p>
            <a:r>
              <a:rPr lang="en-GB" sz="1200" dirty="0">
                <a:latin typeface="+mn-lt"/>
              </a:rPr>
              <a:t>Question 2, the balance of 23% of families are lone parent families.</a:t>
            </a:r>
          </a:p>
          <a:p>
            <a:endParaRPr lang="en-GB" sz="1200" dirty="0">
              <a:effectLst/>
              <a:latin typeface="+mn-lt"/>
              <a:ea typeface="+mn-ea"/>
            </a:endParaRPr>
          </a:p>
          <a:p>
            <a:r>
              <a:rPr lang="en-GB" sz="1200" dirty="0">
                <a:effectLst/>
                <a:latin typeface="+mn-lt"/>
                <a:ea typeface="Times New Roman" panose="02020603050405020304" pitchFamily="18" charset="0"/>
              </a:rPr>
              <a:t>To ensure that all learners actively engage with the learning, ask all learners to put their hands up or down/thumbs up or down, depending on what they think the answer is. </a:t>
            </a:r>
            <a:endParaRPr lang="en-GB" sz="1200" dirty="0">
              <a:latin typeface="+mn-lt"/>
            </a:endParaRPr>
          </a:p>
          <a:p>
            <a:endParaRPr lang="en-GB" sz="1200" dirty="0">
              <a:latin typeface="+mn-lt"/>
            </a:endParaRPr>
          </a:p>
          <a:p>
            <a:r>
              <a:rPr lang="en-GB" sz="1200" dirty="0">
                <a:latin typeface="+mn-lt"/>
              </a:rPr>
              <a:t>For glossary of terms, see the Teacher Guide. </a:t>
            </a: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210854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0" kern="1200" dirty="0">
                <a:solidFill>
                  <a:schemeClr val="tx1"/>
                </a:solidFill>
                <a:effectLst/>
                <a:latin typeface="+mn-lt"/>
                <a:ea typeface="+mn-ea"/>
                <a:cs typeface="+mn-cs"/>
              </a:rPr>
              <a:t>When parents separate, as the learners have just learned, young people are entitled to information. Some of the information they are likely to want will be on the ‘sources of support’ available to them (which follow on slide 30) and details about the process itself. What will happen? How will decisions be made?</a:t>
            </a:r>
          </a:p>
          <a:p>
            <a:pPr lvl="0"/>
            <a:endParaRPr lang="en-GB" sz="1200" i="0" kern="1200" dirty="0">
              <a:solidFill>
                <a:schemeClr val="tx1"/>
              </a:solidFill>
              <a:effectLst/>
              <a:latin typeface="+mn-lt"/>
              <a:ea typeface="+mn-ea"/>
              <a:cs typeface="+mn-cs"/>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The information here is an overview only of the process with the aim of busting some common myths and misunderstandings.</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effectLst/>
                <a:latin typeface="+mn-lt"/>
                <a:ea typeface="Times New Roman" panose="02020603050405020304" pitchFamily="18" charset="0"/>
                <a:cs typeface="Arial" panose="020B0604020202020204" pitchFamily="34" charset="0"/>
              </a:rPr>
              <a:t>That the only way to formalise a relationship is to get married.</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effectLst/>
                <a:latin typeface="+mn-lt"/>
                <a:ea typeface="Times New Roman" panose="02020603050405020304" pitchFamily="18" charset="0"/>
                <a:cs typeface="Arial" panose="020B0604020202020204" pitchFamily="34" charset="0"/>
              </a:rPr>
              <a:t>Myths around the rights of cohabitees - ‘the common law marriage myth’ </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effectLst/>
                <a:latin typeface="+mn-lt"/>
                <a:ea typeface="Times New Roman" panose="02020603050405020304" pitchFamily="18" charset="0"/>
                <a:cs typeface="Arial" panose="020B0604020202020204" pitchFamily="34" charset="0"/>
              </a:rPr>
              <a:t>That parents must go to court to sort things out </a:t>
            </a:r>
          </a:p>
          <a:p>
            <a:pPr marL="342900" lvl="0" indent="-342900">
              <a:lnSpc>
                <a:spcPct val="115000"/>
              </a:lnSpc>
              <a:spcAft>
                <a:spcPts val="1000"/>
              </a:spcAft>
              <a:buFont typeface="+mj-lt"/>
              <a:buAutoNum type="arabicPeriod"/>
              <a:tabLst>
                <a:tab pos="457200" algn="l"/>
              </a:tabLst>
            </a:pPr>
            <a:endParaRPr lang="en-GB" sz="12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 typeface="+mj-lt"/>
              <a:buNone/>
              <a:tabLst>
                <a:tab pos="457200" algn="l"/>
              </a:tabLst>
              <a:defRPr/>
            </a:pPr>
            <a:r>
              <a:rPr lang="en-GB" sz="1200" dirty="0">
                <a:latin typeface="+mn-lt"/>
              </a:rPr>
              <a:t>(The teacher facing slides, at slides 8 to 12 give fuller details of the legal position in relation to formalising relationships and ending them).</a:t>
            </a:r>
          </a:p>
          <a:p>
            <a:pPr marL="0" lvl="0" indent="0">
              <a:lnSpc>
                <a:spcPct val="115000"/>
              </a:lnSpc>
              <a:spcAft>
                <a:spcPts val="1000"/>
              </a:spcAft>
              <a:buFont typeface="+mj-lt"/>
              <a:buNone/>
              <a:tabLst>
                <a:tab pos="457200" algn="l"/>
              </a:tabLst>
            </a:pPr>
            <a:endParaRPr lang="en-GB" sz="1200" dirty="0">
              <a:effectLst/>
              <a:latin typeface="+mn-lt"/>
              <a:ea typeface="Times New Roman" panose="02020603050405020304" pitchFamily="18" charset="0"/>
              <a:cs typeface="Arial" panose="020B0604020202020204" pitchFamily="34" charset="0"/>
            </a:endParaRPr>
          </a:p>
          <a:p>
            <a:pPr marL="342900" lvl="0" indent="-342900">
              <a:lnSpc>
                <a:spcPct val="115000"/>
              </a:lnSpc>
              <a:spcAft>
                <a:spcPts val="1000"/>
              </a:spcAft>
              <a:buFont typeface="+mj-lt"/>
              <a:buAutoNum type="arabicPeriod"/>
              <a:tabLst>
                <a:tab pos="457200" algn="l"/>
              </a:tabLst>
            </a:pPr>
            <a:endParaRPr lang="en-GB" sz="1200" b="1" dirty="0">
              <a:effectLst/>
              <a:latin typeface="+mn-lt"/>
              <a:ea typeface="Times New Roman" panose="02020603050405020304" pitchFamily="18" charset="0"/>
              <a:cs typeface="Arial" panose="020B0604020202020204" pitchFamily="34" charset="0"/>
            </a:endParaRPr>
          </a:p>
          <a:p>
            <a:pPr marL="0" lvl="0" indent="0">
              <a:lnSpc>
                <a:spcPct val="115000"/>
              </a:lnSpc>
              <a:spcAft>
                <a:spcPts val="1000"/>
              </a:spcAft>
              <a:buFont typeface="+mj-lt"/>
              <a:buNone/>
              <a:tabLst>
                <a:tab pos="457200" algn="l"/>
              </a:tabLst>
            </a:pPr>
            <a:r>
              <a:rPr lang="en-GB" sz="1200" b="1" dirty="0">
                <a:effectLst/>
                <a:latin typeface="+mn-lt"/>
                <a:ea typeface="Times New Roman" panose="02020603050405020304" pitchFamily="18" charset="0"/>
                <a:cs typeface="Arial" panose="020B0604020202020204" pitchFamily="34" charset="0"/>
              </a:rPr>
              <a:t>Myth 1: The only way to formalise a relationship is to get married</a:t>
            </a:r>
            <a:endParaRPr lang="en-GB" sz="1200" b="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Font typeface="+mj-lt"/>
              <a:buNone/>
              <a:tabLst>
                <a:tab pos="457200" algn="l"/>
              </a:tabLst>
            </a:pPr>
            <a:r>
              <a:rPr lang="en-GB" sz="1200" b="1" dirty="0">
                <a:effectLst/>
                <a:latin typeface="+mn-lt"/>
                <a:ea typeface="Times New Roman" panose="02020603050405020304" pitchFamily="18" charset="0"/>
                <a:cs typeface="Arial" panose="020B0604020202020204" pitchFamily="34" charset="0"/>
              </a:rPr>
              <a:t>In fact: </a:t>
            </a:r>
            <a:r>
              <a:rPr lang="en-GB" sz="1200" dirty="0">
                <a:effectLst/>
                <a:latin typeface="+mn-lt"/>
                <a:ea typeface="Times New Roman" panose="02020603050405020304" pitchFamily="18" charset="0"/>
                <a:cs typeface="Arial" panose="020B0604020202020204" pitchFamily="34" charset="0"/>
              </a:rPr>
              <a:t>Mixed-sex and same-sex couples can get married or enter into a civil partnership (CP): both require a court process to legally end the relationship if it breaks down.</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endParaRPr lang="en-GB" sz="1200" b="1" dirty="0">
              <a:effectLst/>
              <a:latin typeface="+mn-l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237017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Myth 2: </a:t>
            </a:r>
            <a:r>
              <a:rPr lang="en-GB" sz="1200" b="1" dirty="0">
                <a:effectLst/>
                <a:latin typeface="+mn-lt"/>
                <a:ea typeface="Times New Roman" panose="02020603050405020304" pitchFamily="18" charset="0"/>
              </a:rPr>
              <a:t>After a certain period together/if you have a child together, cohabiting couples have the same rights as married couples: </a:t>
            </a:r>
            <a:r>
              <a:rPr lang="en-GB" sz="1200" b="1" dirty="0">
                <a:effectLst/>
                <a:latin typeface="+mn-lt"/>
                <a:ea typeface="Times New Roman" panose="02020603050405020304" pitchFamily="18" charset="0"/>
                <a:cs typeface="Arial" panose="020B0604020202020204" pitchFamily="34" charset="0"/>
              </a:rPr>
              <a:t>‘The common law marriage myth’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180975" indent="-180975">
              <a:spcBef>
                <a:spcPts val="0"/>
              </a:spcBef>
              <a:spcAft>
                <a:spcPts val="0"/>
              </a:spcAft>
              <a:buClr>
                <a:srgbClr val="62A9AA"/>
              </a:buClr>
              <a:buSzPct val="100000"/>
              <a:buFont typeface="Wingdings" panose="05000000000000000000" pitchFamily="2" charset="2"/>
              <a:buChar char="§"/>
            </a:pPr>
            <a:r>
              <a:rPr lang="en-GB" sz="1200" b="1" dirty="0">
                <a:effectLst/>
                <a:latin typeface="+mn-lt"/>
                <a:ea typeface="Times New Roman" panose="02020603050405020304" pitchFamily="18" charset="0"/>
                <a:cs typeface="Arial" panose="020B0604020202020204" pitchFamily="34" charset="0"/>
              </a:rPr>
              <a:t>In fact: </a:t>
            </a:r>
            <a:r>
              <a:rPr lang="en-GB" sz="1200" dirty="0">
                <a:solidFill>
                  <a:schemeClr val="tx1"/>
                </a:solidFill>
                <a:latin typeface="+mn-lt"/>
              </a:rPr>
              <a:t>Cohabiting relationships are the fastest growing family form in Wales and England* but, unlike those who are married or in a CP, cohabitants are not entitled to claim financial support from each other if they separate (although both parents must financially support their children).  </a:t>
            </a:r>
          </a:p>
          <a:p>
            <a:pPr marL="180975" indent="-180975">
              <a:spcBef>
                <a:spcPts val="0"/>
              </a:spcBef>
              <a:spcAft>
                <a:spcPts val="0"/>
              </a:spcAft>
              <a:buClr>
                <a:srgbClr val="62A9AA"/>
              </a:buClr>
              <a:buSzPct val="100000"/>
              <a:buFont typeface="Wingdings" panose="05000000000000000000" pitchFamily="2" charset="2"/>
              <a:buChar char="§"/>
            </a:pPr>
            <a:endParaRPr lang="en-GB" sz="1200" dirty="0">
              <a:solidFill>
                <a:schemeClr val="tx1"/>
              </a:solidFill>
              <a:latin typeface="+mn-lt"/>
            </a:endParaRPr>
          </a:p>
          <a:p>
            <a:pPr marL="0" indent="0">
              <a:spcBef>
                <a:spcPts val="0"/>
              </a:spcBef>
              <a:spcAft>
                <a:spcPts val="0"/>
              </a:spcAft>
              <a:buClr>
                <a:srgbClr val="62A9AA"/>
              </a:buClr>
              <a:buSzPct val="100000"/>
              <a:buFont typeface="Wingdings" panose="05000000000000000000" pitchFamily="2" charset="2"/>
              <a:buNone/>
            </a:pPr>
            <a:r>
              <a:rPr lang="en-GB" sz="1200" dirty="0">
                <a:effectLst/>
                <a:latin typeface="+mn-lt"/>
                <a:ea typeface="Times New Roman" panose="02020603050405020304" pitchFamily="18" charset="0"/>
                <a:cs typeface="Times New Roman" panose="02020603050405020304" pitchFamily="18" charset="0"/>
              </a:rPr>
              <a:t>*In 2020, an estimated 21% of individuals aged 16 and over living in a couple in Wales were cohabiting (322,697 individuals) and 79% were married or in a civil partnership (1,214,854 individuals) (See Office of National Statistics, 16 December 2021: </a:t>
            </a:r>
            <a:r>
              <a:rPr lang="en-GB" sz="1200" u="sng" dirty="0">
                <a:solidFill>
                  <a:srgbClr val="62A9AA"/>
                </a:solidFill>
                <a:effectLst/>
                <a:latin typeface="+mn-lt"/>
                <a:ea typeface="Times New Roman" panose="02020603050405020304" pitchFamily="18" charset="0"/>
                <a:cs typeface="Times New Roman" panose="02020603050405020304" pitchFamily="18" charset="0"/>
                <a:hlinkClick r:id="rId3"/>
              </a:rPr>
              <a:t>https://www.ons.gov.uk/peoplepopulationandcommunity/populationandmigration/populationestimates/datasets/populationestimatesbymaritalstatusandlivingarrangementswales</a:t>
            </a:r>
            <a:r>
              <a:rPr lang="en-GB" sz="1200" dirty="0">
                <a:solidFill>
                  <a:srgbClr val="62A9AA"/>
                </a:solidFill>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Table 4).</a:t>
            </a:r>
            <a:endParaRPr lang="en-GB" sz="1200" dirty="0">
              <a:solidFill>
                <a:schemeClr val="tx1"/>
              </a:solidFill>
              <a:latin typeface="+mn-lt"/>
            </a:endParaRPr>
          </a:p>
          <a:p>
            <a:pPr>
              <a:lnSpc>
                <a:spcPct val="115000"/>
              </a:lnSpc>
              <a:spcAft>
                <a:spcPts val="1000"/>
              </a:spcAft>
            </a:pPr>
            <a:endParaRPr lang="en-GB" sz="1200" dirty="0">
              <a:effectLst/>
              <a:latin typeface="+mn-l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688090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Myth 3: Parents must go to court to sort things out</a:t>
            </a:r>
            <a:r>
              <a:rPr lang="en-GB"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In fact: </a:t>
            </a:r>
            <a:r>
              <a:rPr lang="en-GB" sz="1200" dirty="0">
                <a:effectLst/>
                <a:latin typeface="+mn-lt"/>
                <a:ea typeface="Times New Roman" panose="02020603050405020304" pitchFamily="18" charset="0"/>
                <a:cs typeface="Arial" panose="020B0604020202020204" pitchFamily="34" charset="0"/>
              </a:rPr>
              <a:t>Parents are strongly encouraged to agree finances and childcare arrangements without going to court wherever possible.</a:t>
            </a:r>
          </a:p>
          <a:p>
            <a:pPr>
              <a:lnSpc>
                <a:spcPct val="115000"/>
              </a:lnSpc>
              <a:spcAft>
                <a:spcPts val="1000"/>
              </a:spcAft>
            </a:pPr>
            <a:endParaRPr lang="en-GB" sz="1200" dirty="0">
              <a:effectLst/>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23853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sz="1200" b="0" i="0" dirty="0">
                <a:solidFill>
                  <a:srgbClr val="323132"/>
                </a:solidFill>
                <a:effectLst/>
                <a:latin typeface="+mn-lt"/>
              </a:rPr>
              <a:t>In 2020, 59% of families in Wales with dependent children were married, 18% were cohabiting and 23% were lone parent families (see: https://www.ons.gov.uk/peoplepopulationandcommunity/populationandmigration/populationestimates/datasets/populationestimatesbymaritalstatusandlivingarrangementswales,Table 4. (Note figures on the slide above were for couples in general whereas these figures are for couples with dependant children i.e. children under the age of 16 or aged 16 to 18 and in full time education).</a:t>
            </a:r>
          </a:p>
          <a:p>
            <a:pPr algn="l">
              <a:buFont typeface="Arial" panose="020B0604020202020204" pitchFamily="34" charset="0"/>
              <a:buNone/>
            </a:pPr>
            <a:endParaRPr lang="en-GB" sz="1200" b="0" i="0" dirty="0">
              <a:solidFill>
                <a:srgbClr val="323132"/>
              </a:solidFill>
              <a:effectLst/>
              <a:latin typeface="+mn-lt"/>
            </a:endParaRPr>
          </a:p>
          <a:p>
            <a:pPr algn="l">
              <a:buFont typeface="Arial" panose="020B0604020202020204" pitchFamily="34" charset="0"/>
              <a:buNone/>
            </a:pPr>
            <a:r>
              <a:rPr lang="en-GB" sz="1200" b="0" i="0" dirty="0">
                <a:solidFill>
                  <a:srgbClr val="323132"/>
                </a:solidFill>
                <a:effectLst/>
                <a:latin typeface="+mn-lt"/>
              </a:rPr>
              <a:t>Whilst rates of cohabitation are increasing, most parents who separate will have been married. Here, therefore, we look briefly at the process of divorce, which is set to change in April 2022. </a:t>
            </a:r>
          </a:p>
          <a:p>
            <a:pPr algn="l">
              <a:buFont typeface="Arial" panose="020B0604020202020204" pitchFamily="34" charset="0"/>
              <a:buNone/>
            </a:pPr>
            <a:endParaRPr lang="en-GB" sz="1200" b="0" i="0" dirty="0">
              <a:solidFill>
                <a:srgbClr val="32313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mn-lt"/>
                <a:ea typeface="Calibri" panose="020F0502020204030204" pitchFamily="34" charset="0"/>
              </a:rPr>
              <a:t>Explain to learners that different religions have different views on divorce, and those views will be respected, but this is not the focus of the learning.</a:t>
            </a:r>
            <a:endParaRPr lang="en-GB" sz="1200" b="0" i="0" dirty="0">
              <a:solidFill>
                <a:srgbClr val="323132"/>
              </a:solidFill>
              <a:effectLst/>
              <a:latin typeface="+mn-lt"/>
            </a:endParaRPr>
          </a:p>
          <a:p>
            <a:pPr algn="l">
              <a:buFont typeface="Arial" panose="020B0604020202020204" pitchFamily="34" charset="0"/>
              <a:buNone/>
            </a:pPr>
            <a:endParaRPr lang="en-GB" sz="1200" b="0" i="0" dirty="0">
              <a:solidFill>
                <a:srgbClr val="323132"/>
              </a:solidFill>
              <a:effectLst/>
              <a:latin typeface="+mn-lt"/>
            </a:endParaRPr>
          </a:p>
          <a:p>
            <a:pPr algn="l">
              <a:buFont typeface="Arial" panose="020B0604020202020204" pitchFamily="34" charset="0"/>
              <a:buNone/>
            </a:pPr>
            <a:r>
              <a:rPr lang="en-GB" sz="1200" b="0" i="0" dirty="0">
                <a:solidFill>
                  <a:srgbClr val="323132"/>
                </a:solidFill>
                <a:effectLst/>
                <a:latin typeface="+mn-lt"/>
              </a:rPr>
              <a:t>The person applying for the divorce is called ‘the Applicant’ and the other party is called ‘the Respondent’.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mn-lt"/>
              </a:rPr>
              <a:t>Explain to learners that under the ‘old’ law (still in force until April 2022), the Matrimonial Causes Act 1973, if a spouse wants to divorce quickly than they must prove that the other has committed adultery (had sex with a member of the opposite sex  whom they are not married to) or behaved unreasonably. If the Respondent objects to the allegation then they could defend the application, but this rarely happens as it is an </a:t>
            </a:r>
            <a:r>
              <a:rPr lang="en-GB" sz="1200" b="1" i="0" dirty="0">
                <a:solidFill>
                  <a:srgbClr val="323132"/>
                </a:solidFill>
                <a:effectLst/>
                <a:latin typeface="+mn-lt"/>
              </a:rPr>
              <a:t>extremely costly </a:t>
            </a:r>
            <a:r>
              <a:rPr lang="en-GB" sz="1200" b="0" i="0" dirty="0">
                <a:solidFill>
                  <a:srgbClr val="323132"/>
                </a:solidFill>
                <a:effectLst/>
                <a:latin typeface="+mn-lt"/>
              </a:rPr>
              <a:t>process involving court hearings.  If an Applicant does not wish to allege fault they would need to show that they had been separated for two years (provided the other party agreed) or five years if the other party did not agree (there is one other technical fact of two years desertion but this is rarely used). The law has been widely criticised as the requirement to ‘blame’ the other person </a:t>
            </a:r>
            <a:r>
              <a:rPr lang="en-GB" sz="1200" b="1" i="0" dirty="0">
                <a:solidFill>
                  <a:srgbClr val="323132"/>
                </a:solidFill>
                <a:effectLst/>
                <a:latin typeface="+mn-lt"/>
              </a:rPr>
              <a:t>can increase animosity</a:t>
            </a:r>
            <a:r>
              <a:rPr lang="en-GB" sz="1200" b="0" i="0" dirty="0">
                <a:solidFill>
                  <a:srgbClr val="323132"/>
                </a:solidFill>
                <a:effectLst/>
                <a:latin typeface="+mn-lt"/>
              </a:rPr>
              <a:t>. Most English speaking western countries: USA, Canada and Australia as well as much of Europe have had a no-fault divorce system for many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mn-lt"/>
              </a:rPr>
              <a:t>[NB, in case a learner asks, the requirements for ending a married same-sex relationship is essentially the same as ending a mixed-sex marriage save that adultery can only be relied on if it involves sexual intercourse with a member of the opposite sex. Adultery is not a fact the party can rely on to end a civil partnership. The removal of fault, which is discussed on slide 24, removes this anomaly and the lack of a fair and even-handed approach for all couples – this is a higher level point so only cover if a learner raises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mn-lt"/>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27</a:t>
            </a:fld>
            <a:endParaRPr lang="en-GB" dirty="0"/>
          </a:p>
        </p:txBody>
      </p:sp>
    </p:spTree>
    <p:extLst>
      <p:ext uri="{BB962C8B-B14F-4D97-AF65-F5344CB8AC3E}">
        <p14:creationId xmlns:p14="http://schemas.microsoft.com/office/powerpoint/2010/main" val="1679013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rPr>
              <a:t>Tell learners that Tom and Samir have just learnt at school about changes happening to the divorce law. Tell learners that Tom thinks the ‘fault-based’ law is outdated but his friend Samir isn’t so sure. In pairs, </a:t>
            </a:r>
            <a:r>
              <a:rPr lang="en-GB" sz="1200" b="1" dirty="0">
                <a:effectLst/>
                <a:latin typeface="+mn-lt"/>
                <a:ea typeface="Times New Roman" panose="02020603050405020304" pitchFamily="18" charset="0"/>
              </a:rPr>
              <a:t>ask </a:t>
            </a:r>
            <a:r>
              <a:rPr lang="en-GB" sz="1200" b="0" dirty="0">
                <a:effectLst/>
                <a:latin typeface="+mn-lt"/>
                <a:ea typeface="Times New Roman" panose="02020603050405020304" pitchFamily="18" charset="0"/>
              </a:rPr>
              <a:t>learners to </a:t>
            </a:r>
            <a:r>
              <a:rPr lang="en-GB" sz="1200" dirty="0">
                <a:effectLst/>
                <a:latin typeface="+mn-lt"/>
                <a:ea typeface="Times New Roman" panose="02020603050405020304" pitchFamily="18" charset="0"/>
              </a:rPr>
              <a:t>create 2 lists – noting down on one list at least 3 reasons why Tom might think the law is outdated (what are the ‘cons’ of the law?), and on the other at least 3 reasons Samir might disagree (what are the ‘pros’ of the law?). </a:t>
            </a:r>
            <a:r>
              <a:rPr lang="en-GB" sz="1200" b="1" dirty="0">
                <a:effectLst/>
                <a:latin typeface="+mn-lt"/>
                <a:ea typeface="Times New Roman" panose="02020603050405020304" pitchFamily="18" charset="0"/>
              </a:rPr>
              <a:t>Ask</a:t>
            </a:r>
            <a:r>
              <a:rPr lang="en-GB" sz="1200" dirty="0">
                <a:effectLst/>
                <a:latin typeface="+mn-lt"/>
                <a:ea typeface="Times New Roman" panose="02020603050405020304" pitchFamily="18" charset="0"/>
              </a:rPr>
              <a:t> some of the learners to feedback what they have put on the 2 lists.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rPr>
              <a:t>As an </a:t>
            </a:r>
            <a:r>
              <a:rPr lang="en-GB" sz="1200" b="1" dirty="0">
                <a:effectLst/>
                <a:latin typeface="+mn-lt"/>
                <a:ea typeface="Times New Roman" panose="02020603050405020304" pitchFamily="18" charset="0"/>
              </a:rPr>
              <a:t>extension task</a:t>
            </a:r>
            <a:r>
              <a:rPr lang="en-GB" sz="1200" dirty="0">
                <a:effectLst/>
                <a:latin typeface="+mn-lt"/>
                <a:ea typeface="Times New Roman" panose="02020603050405020304" pitchFamily="18" charset="0"/>
              </a:rPr>
              <a:t>, consider asking learners to consider how they think the rates of marriage, civil partnership and cohabitation might change in future – do they think the trend of increasing rates of cohabitation will continue, or will the new divorce law encourage higher rates of marriage? Might the new divorce law encourage higher rates of divorce?</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Now explain to the learners why the change was felt to be needed and what the ‘new’ law sets out. </a:t>
            </a:r>
            <a:r>
              <a:rPr lang="en-GB" sz="1200" dirty="0">
                <a:latin typeface="+mn-lt"/>
              </a:rPr>
              <a:t>Explain that wider reforms in the family justice system in recent years have focussed on reducing conflict and promoting resolution yet alleging fault can cause distress, escalate conflict, increase costs and make resolution less likely. </a:t>
            </a:r>
            <a:r>
              <a:rPr lang="en-GB" sz="1200" b="0" dirty="0">
                <a:solidFill>
                  <a:srgbClr val="0070C0"/>
                </a:solidFill>
                <a:effectLst/>
                <a:latin typeface="+mn-lt"/>
                <a:ea typeface="Calibri" panose="020F0502020204030204" pitchFamily="34" charset="0"/>
              </a:rPr>
              <a:t>It is hoped that moving to a no-fault system of divorce will make it less acrimonious and therefore lead to better outcomes for children. </a:t>
            </a:r>
            <a:endParaRPr lang="en-GB" sz="1200" b="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The Divorce, Dissolution and Separation Act 2020, to be introduced in April 2022, removes fault from the process. The ground for divorce remains the same – the marriage must have irretrievably broken down – but this is proved by the passage of time. The Applicant can apply for a final order 26 weeks after filing the application. There is no option to defend the divorce and the application can be made jointly. For some, it will increase the length of time it takes to get a divorce because the so called ‘quickie’ facts of adultery or unreasonable behaviour no longer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Calibri" panose="020F0502020204030204" pitchFamily="34" charset="0"/>
              </a:rPr>
              <a:t>Ensure, when teaching this, that you consider with learners the ‘rights’ of the different parties affected and how sometimes rights can be in tension with each other. For example if there is a ‘right’ to divorce for all adults, without having to allege fault, if one person wants the divorce but the other doesn’t then one person’s ‘right’ to divorce will be at the expense of the other person’s ‘right to family life’ under the Human Rights Act 1998, Article 8. Equally, even if the decision to separate is mutual, this will adversely impact on the child’s ‘right to family life’. Also, divorce can lead to economic disadvantage for women as they tend to reduce their work hours to care for children so tend to be earning less than men if they have children - but rules are in place to ensure that women’s contribution to the family life and viewed as equal to financial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Remind learners that in ‘</a:t>
            </a:r>
            <a:r>
              <a:rPr lang="en-GB" sz="1200" i="0" dirty="0">
                <a:solidFill>
                  <a:srgbClr val="3C3C3B"/>
                </a:solidFill>
                <a:latin typeface="+mn-lt"/>
              </a:rPr>
              <a:t>The Rights Idea?’ </a:t>
            </a:r>
            <a:r>
              <a:rPr lang="en-GB" sz="1200" dirty="0">
                <a:solidFill>
                  <a:srgbClr val="3C3C3B"/>
                </a:solidFill>
                <a:latin typeface="+mn-lt"/>
              </a:rPr>
              <a:t>video we learned that Chloe, Jack and Rosie's parents made an application to court because they couldn't agree arrangements for the children. As their parents separated a couple of years ago, they would have had to have applied </a:t>
            </a:r>
            <a:r>
              <a:rPr lang="en-GB" sz="1200" dirty="0">
                <a:effectLst/>
                <a:latin typeface="+mn-lt"/>
                <a:ea typeface="Times New Roman" panose="02020603050405020304" pitchFamily="18" charset="0"/>
              </a:rPr>
              <a:t>for a divorce </a:t>
            </a:r>
            <a:r>
              <a:rPr lang="en-GB" sz="1200" dirty="0">
                <a:solidFill>
                  <a:srgbClr val="3C3C3B"/>
                </a:solidFill>
                <a:latin typeface="+mn-lt"/>
              </a:rPr>
              <a:t>under the old law and alleged fault if they wanted to obtain a divorce without waiting for at least two years if they both agreed to the divorce or five years if one objected.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3C3C3B"/>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Ask </a:t>
            </a:r>
            <a:r>
              <a:rPr lang="en-GB" sz="1200" b="0" dirty="0">
                <a:effectLst/>
                <a:latin typeface="+mn-lt"/>
                <a:ea typeface="Calibri" panose="020F0502020204030204" pitchFamily="34" charset="0"/>
              </a:rPr>
              <a:t>learners to comment on what impact they think it may have had on the case if Chloe’s parents had divorced after the law changed and therefore ‘fault’ was not an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Answer: </a:t>
            </a:r>
            <a:r>
              <a:rPr lang="en-GB" sz="1200" dirty="0">
                <a:effectLst/>
                <a:latin typeface="+mn-lt"/>
                <a:ea typeface="Times New Roman" panose="02020603050405020304" pitchFamily="18" charset="0"/>
              </a:rPr>
              <a:t>It may have cost less. It may have made </a:t>
            </a:r>
            <a:r>
              <a:rPr lang="en-GB" sz="1200" b="0" dirty="0">
                <a:effectLst/>
                <a:latin typeface="+mn-lt"/>
                <a:ea typeface="Calibri" panose="020F0502020204030204" pitchFamily="34" charset="0"/>
              </a:rPr>
              <a:t>the separation less acrimonious. It may have made it easier for the parents to agree the arrangements for the children between themselves and therefore made an application to court less likely. Because it may have been more amicable, the parents may have been more open to listening to their children's views (and therefore it would have been more likely that the children’s Article 12 rights would have been upheld from the outset).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3C3C3B"/>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29</a:t>
            </a:fld>
            <a:endParaRPr lang="en-GB" dirty="0"/>
          </a:p>
        </p:txBody>
      </p:sp>
    </p:spTree>
    <p:extLst>
      <p:ext uri="{BB962C8B-B14F-4D97-AF65-F5344CB8AC3E}">
        <p14:creationId xmlns:p14="http://schemas.microsoft.com/office/powerpoint/2010/main" val="135778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mn-lt"/>
                <a:ea typeface="Times New Roman" panose="02020603050405020304" pitchFamily="18" charset="0"/>
                <a:cs typeface="Times New Roman" panose="02020603050405020304" pitchFamily="18" charset="0"/>
              </a:rPr>
              <a:t>This slide shows how the teaching resource fits into the curriculum for Wales.</a:t>
            </a:r>
          </a:p>
          <a:p>
            <a:pPr algn="just"/>
            <a:endParaRPr lang="en-GB" dirty="0">
              <a:latin typeface="+mn-lt"/>
              <a:ea typeface="Times New Roman" panose="02020603050405020304" pitchFamily="18" charset="0"/>
              <a:cs typeface="Times New Roman" panose="02020603050405020304" pitchFamily="18" charset="0"/>
            </a:endParaRPr>
          </a:p>
          <a:p>
            <a:pPr algn="just"/>
            <a:r>
              <a:rPr lang="en-GB" dirty="0">
                <a:latin typeface="+mn-lt"/>
                <a:ea typeface="Times New Roman" panose="02020603050405020304" pitchFamily="18" charset="0"/>
                <a:cs typeface="Times New Roman" panose="02020603050405020304" pitchFamily="18" charset="0"/>
              </a:rPr>
              <a:t>This teaching resource </a:t>
            </a:r>
            <a:r>
              <a:rPr lang="en-GB" b="0" dirty="0">
                <a:latin typeface="+mn-lt"/>
                <a:ea typeface="Times New Roman" panose="02020603050405020304" pitchFamily="18" charset="0"/>
                <a:cs typeface="Times New Roman" panose="02020603050405020304" pitchFamily="18" charset="0"/>
              </a:rPr>
              <a:t>f</a:t>
            </a:r>
            <a:r>
              <a:rPr lang="en-GB" b="0" dirty="0">
                <a:latin typeface="+mn-lt"/>
              </a:rPr>
              <a:t>or </a:t>
            </a:r>
            <a:r>
              <a:rPr lang="en-US" b="0" dirty="0">
                <a:effectLst/>
                <a:latin typeface="+mn-lt"/>
                <a:ea typeface="Times New Roman" panose="02020603050405020304" pitchFamily="18" charset="0"/>
                <a:cs typeface="Times New Roman" panose="02020603050405020304" pitchFamily="18" charset="0"/>
              </a:rPr>
              <a:t>learners </a:t>
            </a:r>
            <a:r>
              <a:rPr lang="en-US" dirty="0">
                <a:effectLst/>
                <a:latin typeface="+mn-lt"/>
                <a:ea typeface="Times New Roman" panose="02020603050405020304" pitchFamily="18" charset="0"/>
                <a:cs typeface="Times New Roman" panose="02020603050405020304" pitchFamily="18" charset="0"/>
              </a:rPr>
              <a:t>working at </a:t>
            </a:r>
            <a:r>
              <a:rPr lang="en-GB" dirty="0">
                <a:effectLst/>
                <a:latin typeface="+mn-lt"/>
                <a:ea typeface="Times New Roman" panose="02020603050405020304" pitchFamily="18" charset="0"/>
                <a:cs typeface="Times New Roman" panose="02020603050405020304" pitchFamily="18" charset="0"/>
              </a:rPr>
              <a:t>Progression Steps 4 and 5 </a:t>
            </a:r>
            <a:r>
              <a:rPr lang="en-GB" dirty="0">
                <a:effectLst/>
                <a:latin typeface="+mn-lt"/>
                <a:ea typeface="Times New Roman" panose="02020603050405020304" pitchFamily="18" charset="0"/>
                <a:cs typeface="Arial" panose="020B0604020202020204" pitchFamily="34" charset="0"/>
              </a:rPr>
              <a:t>helps to meets two of the </a:t>
            </a:r>
            <a:r>
              <a:rPr lang="en-US" b="1" u="sng" dirty="0">
                <a:solidFill>
                  <a:srgbClr val="62A9AA"/>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four purposes</a:t>
            </a:r>
            <a:r>
              <a:rPr lang="en-US" b="1" dirty="0">
                <a:solidFill>
                  <a:srgbClr val="62A9AA"/>
                </a:solidFill>
                <a:effectLst/>
                <a:latin typeface="+mn-lt"/>
                <a:ea typeface="Times New Roman" panose="02020603050405020304" pitchFamily="18" charset="0"/>
                <a:cs typeface="Arial" panose="020B0604020202020204" pitchFamily="34" charset="0"/>
              </a:rPr>
              <a:t> </a:t>
            </a:r>
            <a:r>
              <a:rPr lang="en-US" dirty="0">
                <a:effectLst/>
                <a:latin typeface="+mn-lt"/>
                <a:ea typeface="Times New Roman" panose="02020603050405020304" pitchFamily="18" charset="0"/>
                <a:cs typeface="Arial" panose="020B0604020202020204" pitchFamily="34" charset="0"/>
              </a:rPr>
              <a:t>of the</a:t>
            </a:r>
            <a:r>
              <a:rPr lang="en-GB" b="1" dirty="0">
                <a:solidFill>
                  <a:srgbClr val="62A9AA"/>
                </a:solidFill>
                <a:effectLst/>
                <a:latin typeface="+mn-lt"/>
                <a:ea typeface="Times New Roman" panose="02020603050405020304" pitchFamily="18" charset="0"/>
                <a:cs typeface="Arial" panose="020B0604020202020204" pitchFamily="34" charset="0"/>
              </a:rPr>
              <a:t> </a:t>
            </a:r>
            <a:r>
              <a:rPr lang="en-GB" b="1" u="sng" dirty="0">
                <a:solidFill>
                  <a:srgbClr val="62A9AA"/>
                </a:solidFill>
                <a:effectLst/>
                <a:latin typeface="+mn-l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Curriculum for Wales </a:t>
            </a:r>
            <a:r>
              <a:rPr lang="en-GB" b="1" dirty="0">
                <a:solidFill>
                  <a:srgbClr val="62A9AA"/>
                </a:solidFill>
                <a:effectLst/>
                <a:latin typeface="+mn-lt"/>
                <a:ea typeface="Calibri" panose="020F0502020204030204" pitchFamily="34" charset="0"/>
                <a:cs typeface="Arial" panose="020B0604020202020204" pitchFamily="34" charset="0"/>
              </a:rPr>
              <a:t> </a:t>
            </a:r>
            <a:r>
              <a:rPr lang="en-GB" dirty="0">
                <a:effectLst/>
                <a:latin typeface="+mn-lt"/>
                <a:ea typeface="Times New Roman" panose="02020603050405020304" pitchFamily="18" charset="0"/>
                <a:cs typeface="Arial" panose="020B0604020202020204" pitchFamily="34" charset="0"/>
              </a:rPr>
              <a:t>assisting learners to become:</a:t>
            </a:r>
          </a:p>
          <a:p>
            <a:pPr algn="just"/>
            <a:endParaRPr lang="en-GB" dirty="0">
              <a:effectLst/>
              <a:latin typeface="+mn-lt"/>
              <a:ea typeface="Times New Roman" panose="02020603050405020304" pitchFamily="18" charset="0"/>
              <a:cs typeface="Times New Roman" panose="02020603050405020304" pitchFamily="18" charset="0"/>
            </a:endParaRPr>
          </a:p>
          <a:p>
            <a:pPr marL="285750" lvl="0" indent="-285750" algn="just">
              <a:buClr>
                <a:srgbClr val="62A9AA"/>
              </a:buClr>
              <a:buFont typeface="Wingdings" panose="05000000000000000000" pitchFamily="2" charset="2"/>
              <a:buChar char="§"/>
            </a:pPr>
            <a:r>
              <a:rPr lang="en-US" b="1" dirty="0">
                <a:solidFill>
                  <a:srgbClr val="62A9AA"/>
                </a:solidFill>
                <a:effectLst/>
                <a:latin typeface="+mn-lt"/>
                <a:ea typeface="Calibri" panose="020F0502020204030204" pitchFamily="34" charset="0"/>
                <a:cs typeface="Arial" panose="020B0604020202020204" pitchFamily="34" charset="0"/>
              </a:rPr>
              <a:t>ethical, informed citizens who:</a:t>
            </a:r>
          </a:p>
          <a:p>
            <a:pPr marL="285750" lvl="0" indent="-285750" algn="just">
              <a:buClr>
                <a:srgbClr val="62A9AA"/>
              </a:buClr>
              <a:buFont typeface="Wingdings" panose="05000000000000000000" pitchFamily="2" charset="2"/>
              <a:buChar char="§"/>
            </a:pPr>
            <a:endParaRPr lang="en-GB" dirty="0">
              <a:effectLst/>
              <a:latin typeface="+mn-lt"/>
              <a:ea typeface="Calibri" panose="020F0502020204030204" pitchFamily="34" charset="0"/>
              <a:cs typeface="Times New Roman" panose="02020603050405020304" pitchFamily="18" charset="0"/>
            </a:endParaRPr>
          </a:p>
          <a:p>
            <a:pPr marL="452438" lvl="1" indent="-273050" fontAlgn="base">
              <a:buClr>
                <a:srgbClr val="62A9AA"/>
              </a:buClr>
              <a:buFont typeface="Wingdings" panose="05000000000000000000" pitchFamily="2" charset="2"/>
              <a:buChar char=""/>
            </a:pPr>
            <a:r>
              <a:rPr lang="en-GB" dirty="0">
                <a:solidFill>
                  <a:srgbClr val="1F1F1F"/>
                </a:solidFill>
                <a:effectLst/>
                <a:latin typeface="+mn-lt"/>
                <a:ea typeface="Times New Roman" panose="02020603050405020304" pitchFamily="18" charset="0"/>
                <a:cs typeface="Arial" panose="020B0604020202020204" pitchFamily="34" charset="0"/>
              </a:rPr>
              <a:t>engage with contemporary issues based upon their knowledge and values </a:t>
            </a:r>
          </a:p>
          <a:p>
            <a:pPr marL="452438" lvl="1" indent="-273050" fontAlgn="base">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understand and exercise their human and democratic responsibilities and rights</a:t>
            </a:r>
          </a:p>
          <a:p>
            <a:pPr marL="179388" lvl="1" fontAlgn="base">
              <a:buClr>
                <a:srgbClr val="62A9AA"/>
              </a:buClr>
            </a:pPr>
            <a:endParaRPr lang="en-GB" dirty="0">
              <a:effectLst/>
              <a:latin typeface="+mn-lt"/>
              <a:ea typeface="Calibri" panose="020F0502020204030204" pitchFamily="34" charset="0"/>
              <a:cs typeface="Times New Roman" panose="02020603050405020304" pitchFamily="18" charset="0"/>
            </a:endParaRPr>
          </a:p>
          <a:p>
            <a:pPr marL="457200" indent="-182880" algn="just"/>
            <a:r>
              <a:rPr lang="en-US" dirty="0">
                <a:solidFill>
                  <a:srgbClr val="1F1F1F"/>
                </a:solidFill>
                <a:effectLst/>
                <a:latin typeface="+mn-lt"/>
                <a:ea typeface="Calibri" panose="020F0502020204030204" pitchFamily="34" charset="0"/>
                <a:cs typeface="Arial" panose="020B0604020202020204" pitchFamily="34" charset="0"/>
              </a:rPr>
              <a:t>and </a:t>
            </a:r>
            <a:r>
              <a:rPr lang="en-US" b="1" dirty="0">
                <a:solidFill>
                  <a:srgbClr val="62A9AA"/>
                </a:solidFill>
                <a:effectLst/>
                <a:latin typeface="+mn-lt"/>
                <a:ea typeface="Calibri" panose="020F0502020204030204" pitchFamily="34" charset="0"/>
                <a:cs typeface="Times New Roman" panose="02020603050405020304" pitchFamily="18" charset="0"/>
              </a:rPr>
              <a:t>are ready to be citizens of Wales and the world</a:t>
            </a:r>
            <a:r>
              <a:rPr lang="en-US" b="1" dirty="0">
                <a:solidFill>
                  <a:srgbClr val="62A9AA"/>
                </a:solidFill>
                <a:effectLst/>
                <a:latin typeface="+mn-lt"/>
                <a:ea typeface="Calibri" panose="020F0502020204030204" pitchFamily="34" charset="0"/>
                <a:cs typeface="Arial" panose="020B0604020202020204" pitchFamily="34" charset="0"/>
              </a:rPr>
              <a:t>.</a:t>
            </a:r>
            <a:endParaRPr lang="en-GB" dirty="0">
              <a:effectLst/>
              <a:latin typeface="+mn-lt"/>
              <a:ea typeface="Calibri" panose="020F0502020204030204" pitchFamily="34" charset="0"/>
              <a:cs typeface="Times New Roman" panose="02020603050405020304" pitchFamily="18" charset="0"/>
            </a:endParaRPr>
          </a:p>
          <a:p>
            <a:pPr marL="457200" indent="-182880" algn="just"/>
            <a:r>
              <a:rPr lang="en-GB" dirty="0">
                <a:effectLst/>
                <a:latin typeface="+mn-lt"/>
                <a:ea typeface="Calibri" panose="020F0502020204030204" pitchFamily="34" charset="0"/>
                <a:cs typeface="Arial" panose="020B0604020202020204" pitchFamily="34" charset="0"/>
              </a:rPr>
              <a:t> </a:t>
            </a:r>
            <a:endParaRPr lang="en-GB" dirty="0">
              <a:effectLst/>
              <a:latin typeface="+mn-lt"/>
              <a:ea typeface="Calibri" panose="020F0502020204030204" pitchFamily="34" charset="0"/>
              <a:cs typeface="Times New Roman" panose="02020603050405020304" pitchFamily="18" charset="0"/>
            </a:endParaRPr>
          </a:p>
          <a:p>
            <a:pPr marL="342900" lvl="0" indent="-342900" algn="just">
              <a:buClr>
                <a:srgbClr val="62A9AA"/>
              </a:buClr>
              <a:buFont typeface="Wingdings 2" panose="05020102010507070707" pitchFamily="18" charset="2"/>
              <a:buChar char=""/>
            </a:pPr>
            <a:r>
              <a:rPr lang="en-US" b="1" dirty="0">
                <a:solidFill>
                  <a:srgbClr val="62A9AA"/>
                </a:solidFill>
                <a:effectLst/>
                <a:latin typeface="+mn-lt"/>
                <a:ea typeface="Calibri" panose="020F0502020204030204" pitchFamily="34" charset="0"/>
                <a:cs typeface="Arial" panose="020B0604020202020204" pitchFamily="34" charset="0"/>
              </a:rPr>
              <a:t>healthy, confident individuals who:</a:t>
            </a:r>
            <a:endParaRPr lang="en-GB" dirty="0">
              <a:effectLst/>
              <a:latin typeface="+mn-lt"/>
              <a:ea typeface="Calibri" panose="020F0502020204030204" pitchFamily="34" charset="0"/>
              <a:cs typeface="Times New Roman" panose="02020603050405020304" pitchFamily="18" charset="0"/>
            </a:endParaRPr>
          </a:p>
          <a:p>
            <a:pPr marL="742950" lvl="1" indent="-285750" algn="just">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are building their mental and emotional well-being by developing confidence, resilience and empathy</a:t>
            </a:r>
            <a:endParaRPr lang="en-GB" dirty="0">
              <a:effectLst/>
              <a:latin typeface="+mn-lt"/>
              <a:ea typeface="Calibri" panose="020F0502020204030204" pitchFamily="34" charset="0"/>
              <a:cs typeface="Times New Roman" panose="02020603050405020304" pitchFamily="18" charset="0"/>
            </a:endParaRPr>
          </a:p>
          <a:p>
            <a:pPr marL="742950" lvl="1" indent="-285750" algn="just">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know how to find the information and support to keep safe and well</a:t>
            </a:r>
          </a:p>
          <a:p>
            <a:pPr marL="742950" lvl="1" indent="-285750" algn="just">
              <a:buClr>
                <a:srgbClr val="62A9AA"/>
              </a:buClr>
              <a:buFont typeface="Wingdings" panose="05000000000000000000" pitchFamily="2" charset="2"/>
              <a:buChar char=""/>
            </a:pPr>
            <a:endParaRPr lang="en-GB" dirty="0">
              <a:effectLst/>
              <a:latin typeface="+mn-lt"/>
              <a:ea typeface="Calibri" panose="020F0502020204030204" pitchFamily="34" charset="0"/>
              <a:cs typeface="Times New Roman" panose="02020603050405020304" pitchFamily="18" charset="0"/>
            </a:endParaRPr>
          </a:p>
          <a:p>
            <a:pPr marL="457200" indent="-182880" algn="just"/>
            <a:r>
              <a:rPr lang="en-US" dirty="0">
                <a:solidFill>
                  <a:srgbClr val="1F1F1F"/>
                </a:solidFill>
                <a:effectLst/>
                <a:latin typeface="+mn-lt"/>
                <a:ea typeface="Calibri" panose="020F0502020204030204" pitchFamily="34" charset="0"/>
                <a:cs typeface="Arial" panose="020B0604020202020204" pitchFamily="34" charset="0"/>
              </a:rPr>
              <a:t>and </a:t>
            </a:r>
            <a:r>
              <a:rPr lang="en-US" b="1" dirty="0">
                <a:solidFill>
                  <a:srgbClr val="62A9AA"/>
                </a:solidFill>
                <a:effectLst/>
                <a:latin typeface="+mn-lt"/>
                <a:ea typeface="Calibri" panose="020F0502020204030204" pitchFamily="34" charset="0"/>
                <a:cs typeface="Times New Roman" panose="02020603050405020304" pitchFamily="18" charset="0"/>
              </a:rPr>
              <a:t>are ready to lead fulfilling lives as valued members of society.</a:t>
            </a:r>
            <a:endParaRPr lang="en-GB" dirty="0">
              <a:effectLst/>
              <a:latin typeface="+mn-lt"/>
              <a:ea typeface="Calibri" panose="020F0502020204030204" pitchFamily="34" charset="0"/>
              <a:cs typeface="Times New Roman" panose="02020603050405020304" pitchFamily="18" charset="0"/>
            </a:endParaRPr>
          </a:p>
          <a:p>
            <a:pPr>
              <a:spcAft>
                <a:spcPts val="800"/>
              </a:spcAft>
            </a:pPr>
            <a:r>
              <a:rPr lang="en-GB" dirty="0">
                <a:solidFill>
                  <a:srgbClr val="000000"/>
                </a:solidFill>
                <a:latin typeface="+mn-lt"/>
              </a:rPr>
              <a:t> </a:t>
            </a:r>
          </a:p>
          <a:p>
            <a:pPr>
              <a:spcAft>
                <a:spcPts val="800"/>
              </a:spcAft>
            </a:pPr>
            <a:endParaRPr lang="en-GB" dirty="0">
              <a:solidFill>
                <a:srgbClr val="000000"/>
              </a:solidFill>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Times New Roman" panose="02020603050405020304" pitchFamily="18" charset="0"/>
                <a:cs typeface="Times New Roman" panose="02020603050405020304" pitchFamily="18" charset="0"/>
              </a:rPr>
              <a:t>Remind learners of the support available to them in school from the pastoral lead. There is also lots of information and support available to young people online including: </a:t>
            </a:r>
          </a:p>
          <a:p>
            <a:pPr>
              <a:lnSpc>
                <a:spcPct val="115000"/>
              </a:lnSpc>
              <a:spcAft>
                <a:spcPts val="1000"/>
              </a:spcAft>
            </a:pPr>
            <a:endParaRPr lang="en-GB" sz="1200" b="1"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National Youth Advocacy </a:t>
            </a:r>
            <a:r>
              <a:rPr lang="en-US" sz="1200" b="1" dirty="0">
                <a:effectLst/>
                <a:latin typeface="+mn-lt"/>
                <a:ea typeface="Times New Roman" panose="02020603050405020304" pitchFamily="18" charset="0"/>
                <a:cs typeface="Times New Roman" panose="02020603050405020304" pitchFamily="18" charset="0"/>
              </a:rPr>
              <a:t>Service, Cymru (NYAS Cymru): NYAS Cymru </a:t>
            </a:r>
            <a:r>
              <a:rPr lang="en-GB" sz="1200" b="1" dirty="0">
                <a:effectLst/>
                <a:latin typeface="+mn-lt"/>
                <a:ea typeface="Times New Roman" panose="02020603050405020304" pitchFamily="18" charset="0"/>
                <a:cs typeface="Times New Roman" panose="02020603050405020304" pitchFamily="18" charset="0"/>
              </a:rPr>
              <a:t>provides a range of rights-based services for children and young people through a network of qualified advocates.</a:t>
            </a:r>
            <a:r>
              <a:rPr lang="en-GB" sz="1200" dirty="0">
                <a:effectLst/>
                <a:latin typeface="+mn-lt"/>
                <a:ea typeface="Times New Roman" panose="02020603050405020304" pitchFamily="18" charset="0"/>
                <a:cs typeface="Times New Roman" panose="02020603050405020304" pitchFamily="18" charset="0"/>
              </a:rPr>
              <a:t> Advocates ensure that the views of children and young people are listened to, particularly in decisions which are made about them. NYAS Cymru works to ensure that young people’s Article 12 rights to information, consultation and representation are respected. It provides information to young people on its website; a free helpline and an advocate for young people. The advocate will find out what the young person’s wishes and feelings are. They will help the young person to start, change or stop something in their</a:t>
            </a:r>
            <a:r>
              <a:rPr lang="en-GB" sz="1200" baseline="0" dirty="0">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life. They can go with the young person to meetings, if the young person wants them to, and help them to tell people what the young person wants or speak for them if they don’t want to. The advocate will represent a young person in court if needed.</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National Association of Child Contact Centres (NACCC):</a:t>
            </a:r>
            <a:r>
              <a:rPr lang="en-GB" sz="1200" dirty="0">
                <a:effectLst/>
                <a:latin typeface="+mn-lt"/>
                <a:ea typeface="Times New Roman" panose="02020603050405020304" pitchFamily="18" charset="0"/>
                <a:cs typeface="Times New Roman" panose="02020603050405020304" pitchFamily="18" charset="0"/>
              </a:rPr>
              <a:t> </a:t>
            </a:r>
            <a:r>
              <a:rPr lang="en-GB" sz="1200" b="1" dirty="0">
                <a:effectLst/>
                <a:latin typeface="+mn-lt"/>
                <a:ea typeface="Times New Roman" panose="02020603050405020304" pitchFamily="18" charset="0"/>
                <a:cs typeface="Times New Roman" panose="02020603050405020304" pitchFamily="18" charset="0"/>
              </a:rPr>
              <a:t>NACCC runs a network of 350 contact centres,</a:t>
            </a:r>
            <a:r>
              <a:rPr lang="en-GB" sz="1200" b="1" kern="120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effectLst/>
                <a:latin typeface="+mn-lt"/>
                <a:ea typeface="Times New Roman" panose="02020603050405020304" pitchFamily="18" charset="0"/>
                <a:cs typeface="Times New Roman" panose="02020603050405020304" pitchFamily="18" charset="0"/>
              </a:rPr>
              <a:t>including 13 in Wales, </a:t>
            </a:r>
            <a:r>
              <a:rPr lang="en-GB" sz="1200" b="1" dirty="0">
                <a:effectLst/>
                <a:latin typeface="+mn-lt"/>
                <a:ea typeface="Times New Roman" panose="02020603050405020304" pitchFamily="18" charset="0"/>
                <a:cs typeface="Times New Roman" panose="02020603050405020304" pitchFamily="18" charset="0"/>
              </a:rPr>
              <a:t> which provide a safe, neutral, welcoming space for children to spend time with parents (or other people important to them, such as grandparents).</a:t>
            </a:r>
            <a:r>
              <a:rPr lang="en-GB" sz="1200" dirty="0">
                <a:effectLst/>
                <a:latin typeface="+mn-lt"/>
                <a:ea typeface="Times New Roman" panose="02020603050405020304" pitchFamily="18" charset="0"/>
                <a:cs typeface="Times New Roman" panose="02020603050405020304" pitchFamily="18" charset="0"/>
              </a:rPr>
              <a:t> Contact centres are used for children, usually up to around the age of 9, often as a stepping stone to contact away from a contact centre where parents have not been able to agree contact. The NACCC website has lots of information for children and young people to help them to understand how they may be feeling when their parents separate as well as videos and stories of other young people’s experiences of using a contact centre. While contact centres are used for a younger cohort of children, this information can be useful to learners working at Progression steps 4 and 5 as they may have younger siblings/wider family/family friends in this younger age group.</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Children’s Commissioner for Wales:</a:t>
            </a:r>
            <a:r>
              <a:rPr lang="en-GB" sz="1200" dirty="0">
                <a:effectLst/>
                <a:latin typeface="+mn-lt"/>
                <a:ea typeface="Times New Roman" panose="02020603050405020304" pitchFamily="18" charset="0"/>
                <a:cs typeface="Arial" panose="020B0604020202020204" pitchFamily="34" charset="0"/>
              </a:rPr>
              <a:t> </a:t>
            </a:r>
            <a:r>
              <a:rPr lang="en-GB" sz="1200" b="1" dirty="0">
                <a:effectLst/>
                <a:latin typeface="+mn-lt"/>
                <a:ea typeface="Times New Roman" panose="02020603050405020304" pitchFamily="18" charset="0"/>
                <a:cs typeface="Arial" panose="020B0604020202020204" pitchFamily="34" charset="0"/>
              </a:rPr>
              <a:t>The Children’s Commissioner for Wales speaks up for children and young people in Wales on important issues. </a:t>
            </a:r>
            <a:r>
              <a:rPr lang="en-GB" sz="1200" dirty="0">
                <a:effectLst/>
                <a:latin typeface="+mn-lt"/>
                <a:ea typeface="Times New Roman" panose="02020603050405020304" pitchFamily="18" charset="0"/>
                <a:cs typeface="Arial" panose="020B0604020202020204" pitchFamily="34" charset="0"/>
              </a:rPr>
              <a:t>The Commissioner supports children and young people to find out about their rights under the UNCRC; listens to children and young people to find out what’s important to them; advises children, young people and those who care for them if they think they’ve been treated unfairly and influences government and other organisations who say they’re going to make a difference to children’s lives, making sure they keep their promises to children and young people. The website has lots of resources for young people, particularly in relation to their UNCRC rights.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Cafcass Cymru: </a:t>
            </a:r>
            <a:r>
              <a:rPr lang="en-US" sz="1200" b="1" dirty="0">
                <a:effectLst/>
                <a:latin typeface="+mn-lt"/>
                <a:ea typeface="Times New Roman" panose="02020603050405020304" pitchFamily="18" charset="0"/>
                <a:cs typeface="Times New Roman" panose="02020603050405020304" pitchFamily="18" charset="0"/>
              </a:rPr>
              <a:t>Cafcass stands for Children and Family Court Advisory and Support Service. Cafcass Cymru is an organisation in the Welsh Government that provides a voice for any child in Wales that is involved with the Family Justice system. </a:t>
            </a:r>
            <a:r>
              <a:rPr lang="en-US" sz="1200" dirty="0">
                <a:effectLst/>
                <a:latin typeface="+mn-lt"/>
                <a:ea typeface="Times New Roman" panose="02020603050405020304" pitchFamily="18" charset="0"/>
                <a:cs typeface="Times New Roman" panose="02020603050405020304" pitchFamily="18" charset="0"/>
              </a:rPr>
              <a:t>When appointed by the family court, the Family Court Adviser (FCA) from Cafcass Cymru works with families and other organisations to find long-term solutions for the child. The Cafcass Cymru website has lots of information for young people, including a booklet explaining children’s rights under the UNCRC and the court process if parents apply to court.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Relate Cymru:</a:t>
            </a:r>
            <a:r>
              <a:rPr lang="en-GB" sz="1200" dirty="0">
                <a:effectLst/>
                <a:latin typeface="+mn-lt"/>
                <a:ea typeface="Times New Roman" panose="02020603050405020304" pitchFamily="18" charset="0"/>
                <a:cs typeface="Times New Roman" panose="02020603050405020304" pitchFamily="18" charset="0"/>
              </a:rPr>
              <a:t> </a:t>
            </a:r>
            <a:r>
              <a:rPr lang="en-GB" sz="1200" b="1" dirty="0">
                <a:effectLst/>
                <a:latin typeface="+mn-lt"/>
                <a:ea typeface="Times New Roman" panose="02020603050405020304" pitchFamily="18" charset="0"/>
                <a:cs typeface="Times New Roman" panose="02020603050405020304" pitchFamily="18" charset="0"/>
              </a:rPr>
              <a:t>Relate Cymru offers counselling to young people who are experiencing difficulties in any area of life, including if parents are arguing or have separated.</a:t>
            </a:r>
            <a:r>
              <a:rPr lang="en-GB" sz="1200" dirty="0">
                <a:effectLst/>
                <a:latin typeface="+mn-lt"/>
                <a:ea typeface="Times New Roman" panose="02020603050405020304" pitchFamily="18" charset="0"/>
                <a:cs typeface="Times New Roman" panose="02020603050405020304" pitchFamily="18" charset="0"/>
              </a:rPr>
              <a:t> Counselling is available in school, at a Relate </a:t>
            </a:r>
            <a:r>
              <a:rPr lang="en-GB" sz="1200" b="0" dirty="0">
                <a:effectLst/>
                <a:latin typeface="+mn-lt"/>
                <a:ea typeface="Times New Roman" panose="02020603050405020304" pitchFamily="18" charset="0"/>
                <a:cs typeface="Times New Roman" panose="02020603050405020304" pitchFamily="18" charset="0"/>
              </a:rPr>
              <a:t>Cymru </a:t>
            </a:r>
            <a:r>
              <a:rPr lang="en-GB" sz="1200" dirty="0">
                <a:effectLst/>
                <a:latin typeface="+mn-lt"/>
                <a:ea typeface="Times New Roman" panose="02020603050405020304" pitchFamily="18" charset="0"/>
                <a:cs typeface="Times New Roman" panose="02020603050405020304" pitchFamily="18" charset="0"/>
              </a:rPr>
              <a:t>Centre, by web chat, telephone or online. Young people can expect to be helped by a supportive and non-judgmental counsellor. They can be referred by a teacher, social worker, or can ask to see a counsellor themself – what they say is confidential unless the counsellor is worried about their safety.</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Childline Cymru: Childline Cymru has a huge amount of information, advice and support for young people whose parents have separated available online, by telephone or through one-to-one counselling.</a:t>
            </a:r>
            <a:endParaRPr lang="en-GB" sz="1200" dirty="0">
              <a:effectLst/>
              <a:latin typeface="+mn-lt"/>
              <a:ea typeface="Times New Roman" panose="02020603050405020304" pitchFamily="18" charset="0"/>
              <a:cs typeface="Times New Roman" panose="02020603050405020304" pitchFamily="18" charset="0"/>
            </a:endParaRPr>
          </a:p>
          <a:p>
            <a:endParaRPr lang="en-GB" sz="1200" b="0" i="0" dirty="0">
              <a:solidFill>
                <a:srgbClr val="444444"/>
              </a:solidFill>
              <a:effectLst/>
              <a:latin typeface="+mn-lt"/>
            </a:endParaRPr>
          </a:p>
          <a:p>
            <a:pPr algn="l"/>
            <a:r>
              <a:rPr lang="en-GB" sz="1200" b="0" i="0" dirty="0">
                <a:solidFill>
                  <a:srgbClr val="444444"/>
                </a:solidFill>
                <a:effectLst/>
                <a:latin typeface="+mn-lt"/>
              </a:rPr>
              <a:t>Contact details for each of the organisations listed appear on slides 32 and 33. </a:t>
            </a:r>
          </a:p>
          <a:p>
            <a:pPr algn="l"/>
            <a:endParaRPr lang="en-GB" sz="1200" b="0" i="0" dirty="0">
              <a:solidFill>
                <a:srgbClr val="444444"/>
              </a:solidFill>
              <a:effectLst/>
              <a:latin typeface="+mn-lt"/>
            </a:endParaRPr>
          </a:p>
          <a:p>
            <a:pPr algn="l"/>
            <a:endParaRPr lang="en-GB" sz="1200" b="0" i="0" dirty="0">
              <a:solidFill>
                <a:srgbClr val="44444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30</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chemeClr val="tx1"/>
                </a:solidFill>
              </a:rPr>
              <a:t>Ask </a:t>
            </a:r>
            <a:r>
              <a:rPr lang="en-GB" sz="1200" dirty="0">
                <a:solidFill>
                  <a:schemeClr val="tx1"/>
                </a:solidFill>
              </a:rPr>
              <a:t>the learners to return to the mind map they drew earlier (by now they will have learned what a mind map is, if they weren't already familiar with them) and in a different colour add to their mind map by writing down:</a:t>
            </a:r>
          </a:p>
          <a:p>
            <a:pPr marL="0" indent="0">
              <a:buNone/>
            </a:pPr>
            <a:endParaRPr lang="en-GB" sz="1200" dirty="0">
              <a:solidFill>
                <a:schemeClr val="tx1"/>
              </a:solidFill>
            </a:endParaRPr>
          </a:p>
          <a:p>
            <a:pPr>
              <a:buFont typeface="Wingdings" panose="05000000000000000000" pitchFamily="2" charset="2"/>
              <a:buChar char="§"/>
            </a:pPr>
            <a:r>
              <a:rPr lang="en-GB" sz="1200" dirty="0">
                <a:solidFill>
                  <a:schemeClr val="tx1"/>
                </a:solidFill>
                <a:ea typeface="Times New Roman" panose="02020603050405020304" pitchFamily="18" charset="0"/>
                <a:cs typeface="Times New Roman" panose="02020603050405020304" pitchFamily="18" charset="0"/>
              </a:rPr>
              <a:t> a</a:t>
            </a:r>
            <a:r>
              <a:rPr lang="en-GB" sz="1200" dirty="0">
                <a:solidFill>
                  <a:schemeClr val="tx1"/>
                </a:solidFill>
                <a:effectLst/>
                <a:ea typeface="Times New Roman" panose="02020603050405020304" pitchFamily="18" charset="0"/>
                <a:cs typeface="Times New Roman" panose="02020603050405020304" pitchFamily="18" charset="0"/>
              </a:rPr>
              <a:t>ny additional words for how you think Tom might have felt when his parents told him they were separating </a:t>
            </a:r>
          </a:p>
          <a:p>
            <a:pPr>
              <a:buFont typeface="Wingdings" panose="05000000000000000000" pitchFamily="2" charset="2"/>
              <a:buNone/>
            </a:pPr>
            <a:endParaRPr lang="en-GB" sz="1200" dirty="0">
              <a:solidFill>
                <a:schemeClr val="tx1"/>
              </a:solidFill>
              <a:effectLst/>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1200" dirty="0">
                <a:solidFill>
                  <a:schemeClr val="tx1"/>
                </a:solidFill>
              </a:rPr>
              <a:t> </a:t>
            </a:r>
            <a:r>
              <a:rPr lang="en-GB" sz="1200" dirty="0">
                <a:solidFill>
                  <a:schemeClr val="tx1"/>
                </a:solidFill>
                <a:effectLst/>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ny words for how you think Tom might have felt </a:t>
            </a:r>
            <a:r>
              <a:rPr lang="en-GB" sz="1200" dirty="0">
                <a:solidFill>
                  <a:schemeClr val="tx1"/>
                </a:solidFill>
              </a:rPr>
              <a:t>once he had learned of his rights to express his opinion and spoken to the mediator his parents saw? (Words like hopeful, happier, stronger and/or empowered will hopefully be suggested. It is important to acknowledge however that he may still be feeling sad.)</a:t>
            </a:r>
          </a:p>
          <a:p>
            <a:pPr>
              <a:buFont typeface="Wingdings" panose="05000000000000000000" pitchFamily="2" charset="2"/>
              <a:buNone/>
            </a:pPr>
            <a:endParaRPr lang="en-GB" sz="1200" dirty="0">
              <a:solidFill>
                <a:schemeClr val="tx1"/>
              </a:solidFill>
            </a:endParaRPr>
          </a:p>
          <a:p>
            <a:pPr>
              <a:buFont typeface="Wingdings" panose="05000000000000000000" pitchFamily="2" charset="2"/>
              <a:buChar char="§"/>
            </a:pPr>
            <a:r>
              <a:rPr lang="en-GB" sz="1200" dirty="0">
                <a:solidFill>
                  <a:schemeClr val="tx1"/>
                </a:solidFill>
              </a:rPr>
              <a:t> where could Tom find information and support to help him at this time </a:t>
            </a:r>
            <a:r>
              <a:rPr lang="en-GB" sz="1200" dirty="0">
                <a:effectLst/>
                <a:ea typeface="Times New Roman" panose="02020603050405020304" pitchFamily="18" charset="0"/>
                <a:cs typeface="Times New Roman" panose="02020603050405020304" pitchFamily="18" charset="0"/>
              </a:rPr>
              <a:t>and in the future (giving specific examples of organisations)</a:t>
            </a:r>
            <a:r>
              <a:rPr lang="en-GB" sz="1200" dirty="0">
                <a:solidFill>
                  <a:schemeClr val="tx1"/>
                </a:solidFill>
              </a:rPr>
              <a:t>?</a:t>
            </a:r>
          </a:p>
          <a:p>
            <a:r>
              <a:rPr lang="en-GB" sz="1200" dirty="0">
                <a:solidFill>
                  <a:schemeClr val="tx1"/>
                </a:solidFill>
              </a:rPr>
              <a:t>Learners should mention: </a:t>
            </a:r>
          </a:p>
          <a:p>
            <a:endParaRPr lang="en-GB" sz="1200" dirty="0">
              <a:solidFill>
                <a:schemeClr val="tx1"/>
              </a:solidFill>
            </a:endParaRPr>
          </a:p>
          <a:p>
            <a:r>
              <a:rPr lang="en-GB" sz="1200" dirty="0">
                <a:solidFill>
                  <a:schemeClr val="tx1"/>
                </a:solidFill>
              </a:rPr>
              <a:t>National Youth Advocacy Service, Cymru (NYAS, Cymru)</a:t>
            </a:r>
          </a:p>
          <a:p>
            <a:r>
              <a:rPr lang="en-GB" sz="1200" dirty="0">
                <a:solidFill>
                  <a:schemeClr val="tx1"/>
                </a:solidFill>
              </a:rPr>
              <a:t>National Association of Child Contact Centres (NACCC)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Children’s Commissioner for Wales</a:t>
            </a:r>
          </a:p>
          <a:p>
            <a:r>
              <a:rPr lang="en-GB" sz="1200" dirty="0">
                <a:solidFill>
                  <a:schemeClr val="tx1"/>
                </a:solidFill>
              </a:rPr>
              <a:t>Cafcass, Cymru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Relate, Cymru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Childline, Cymru</a:t>
            </a:r>
          </a:p>
          <a:p>
            <a:endParaRPr lang="en-GB" sz="1200" dirty="0">
              <a:solidFill>
                <a:schemeClr val="tx1"/>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31</a:t>
            </a:fld>
            <a:endParaRPr lang="en-GB" dirty="0"/>
          </a:p>
        </p:txBody>
      </p:sp>
    </p:spTree>
    <p:extLst>
      <p:ext uri="{BB962C8B-B14F-4D97-AF65-F5344CB8AC3E}">
        <p14:creationId xmlns:p14="http://schemas.microsoft.com/office/powerpoint/2010/main" val="538413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allocate to each table </a:t>
            </a:r>
            <a:r>
              <a:rPr lang="en-GB" sz="1200" dirty="0">
                <a:solidFill>
                  <a:srgbClr val="62A9AA"/>
                </a:solidFill>
              </a:rPr>
              <a:t>one of the listed sources of support for young people whose parents have separated. Ask the learners to each carry out some independent research on the source of support allocated and be ready to share some information they learned from their research about children’s rights when parents separate.</a:t>
            </a:r>
          </a:p>
          <a:p>
            <a:pPr marL="0" indent="0">
              <a:buFont typeface="Wingdings" panose="05000000000000000000" pitchFamily="2" charset="2"/>
              <a:buNone/>
            </a:pPr>
            <a:endParaRPr lang="en-GB" sz="1200" dirty="0">
              <a:solidFill>
                <a:srgbClr val="62A9AA"/>
              </a:solidFill>
            </a:endParaRPr>
          </a:p>
          <a:p>
            <a:pPr marL="0" indent="0">
              <a:buFont typeface="Wingdings" panose="05000000000000000000" pitchFamily="2" charset="2"/>
              <a:buNone/>
            </a:pPr>
            <a:r>
              <a:rPr lang="en-GB" sz="1200" dirty="0">
                <a:solidFill>
                  <a:srgbClr val="62A9AA"/>
                </a:solidFill>
              </a:rPr>
              <a:t>An added benefit of this homework task is that any learner who needs these contact details for personal reasons, either for themselves or a friend, will be able to note them down without drawing attention to themselves.</a:t>
            </a:r>
            <a:endParaRPr lang="en-GB" sz="1200" dirty="0">
              <a:solidFill>
                <a:schemeClr val="accent2">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32</a:t>
            </a:fld>
            <a:endParaRPr lang="en-GB" dirty="0"/>
          </a:p>
        </p:txBody>
      </p:sp>
    </p:spTree>
    <p:extLst>
      <p:ext uri="{BB962C8B-B14F-4D97-AF65-F5344CB8AC3E}">
        <p14:creationId xmlns:p14="http://schemas.microsoft.com/office/powerpoint/2010/main" val="1281950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This slide sets out the four questions that the learner will be asked to research from one of the six organisations allocated to them. The details from the previous slide are repeated here so that a young person who wants to write down the details without drawing attention to themselves will be able to do so. </a:t>
            </a:r>
            <a:endParaRPr lang="en-GB" sz="1200" dirty="0">
              <a:solidFill>
                <a:schemeClr val="accent2">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33</a:t>
            </a:fld>
            <a:endParaRPr lang="en-GB" dirty="0"/>
          </a:p>
        </p:txBody>
      </p:sp>
    </p:spTree>
    <p:extLst>
      <p:ext uri="{BB962C8B-B14F-4D97-AF65-F5344CB8AC3E}">
        <p14:creationId xmlns:p14="http://schemas.microsoft.com/office/powerpoint/2010/main" val="328086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en-GB" sz="1200" b="1" u="sng" dirty="0">
                <a:solidFill>
                  <a:srgbClr val="62A9AA"/>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Curriculum for Wales Guidance on RSE</a:t>
            </a:r>
            <a:r>
              <a:rPr lang="en-US" sz="1200" b="1" dirty="0">
                <a:solidFill>
                  <a:srgbClr val="62A9AA"/>
                </a:solidFill>
                <a:effectLst/>
                <a:latin typeface="+mn-lt"/>
                <a:ea typeface="Times New Roman" panose="02020603050405020304" pitchFamily="18" charset="0"/>
              </a:rPr>
              <a:t> </a:t>
            </a:r>
            <a:r>
              <a:rPr lang="en-US" sz="1200" dirty="0">
                <a:solidFill>
                  <a:srgbClr val="62A9AA"/>
                </a:solidFill>
                <a:effectLst/>
                <a:latin typeface="+mn-lt"/>
                <a:ea typeface="Times New Roman" panose="02020603050405020304" pitchFamily="18" charset="0"/>
              </a:rPr>
              <a:t>- </a:t>
            </a:r>
            <a:r>
              <a:rPr lang="en-GB" sz="1200" b="1" dirty="0">
                <a:solidFill>
                  <a:srgbClr val="62A9AA"/>
                </a:solidFill>
                <a:effectLst/>
                <a:latin typeface="+mn-lt"/>
                <a:ea typeface="Times New Roman" panose="02020603050405020304" pitchFamily="18" charset="0"/>
                <a:cs typeface="Arial" panose="020B0604020202020204" pitchFamily="34" charset="0"/>
              </a:rPr>
              <a:t>RSE should:</a:t>
            </a:r>
            <a:endParaRPr lang="en-GB" sz="1200" dirty="0">
              <a:effectLst/>
              <a:latin typeface="+mn-l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GB" sz="1200" dirty="0">
                <a:effectLst/>
                <a:latin typeface="+mn-lt"/>
                <a:ea typeface="Times New Roman" panose="02020603050405020304" pitchFamily="18" charset="0"/>
                <a:cs typeface="Arial" panose="020B0604020202020204" pitchFamily="34" charset="0"/>
              </a:rPr>
              <a:t>enable human rights by discussing </a:t>
            </a:r>
            <a:r>
              <a:rPr lang="en-US" sz="1200" dirty="0">
                <a:effectLst/>
                <a:latin typeface="+mn-lt"/>
                <a:ea typeface="Calibri" panose="020F0502020204030204" pitchFamily="34" charset="0"/>
                <a:cs typeface="Arial" panose="020B0604020202020204" pitchFamily="34" charset="0"/>
              </a:rPr>
              <a:t>RSE in the context of UNCRC rights</a:t>
            </a:r>
            <a:endParaRPr lang="en-US" sz="1200" dirty="0">
              <a:effectLst/>
              <a:latin typeface="+mn-lt"/>
              <a:ea typeface="Calibri" panose="020F0502020204030204" pitchFamily="34"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US" sz="1200" dirty="0">
                <a:latin typeface="+mn-lt"/>
                <a:ea typeface="Times New Roman" panose="02020603050405020304" pitchFamily="18" charset="0"/>
                <a:cs typeface="Arial" panose="020B0604020202020204" pitchFamily="34" charset="0"/>
              </a:rPr>
              <a:t>h</a:t>
            </a:r>
            <a:r>
              <a:rPr lang="en-US" sz="1200" dirty="0">
                <a:effectLst/>
                <a:latin typeface="+mn-lt"/>
                <a:ea typeface="Times New Roman" panose="02020603050405020304" pitchFamily="18" charset="0"/>
                <a:cs typeface="Arial" panose="020B0604020202020204" pitchFamily="34" charset="0"/>
              </a:rPr>
              <a:t>ighlight the right to be heard and involved in decision-making (Article 12)</a:t>
            </a:r>
            <a:endParaRPr lang="en-US" sz="1200" dirty="0">
              <a:effectLst/>
              <a:latin typeface="+mn-lt"/>
              <a:ea typeface="Calibri" panose="020F0502020204030204" pitchFamily="34" charset="0"/>
              <a:cs typeface="Times New Roman" panose="02020603050405020304" pitchFamily="18" charset="0"/>
            </a:endParaRPr>
          </a:p>
          <a:p>
            <a:pPr marL="182563" indent="-182563" algn="l" fontAlgn="base">
              <a:buClr>
                <a:srgbClr val="62A9AA"/>
              </a:buClr>
              <a:buFont typeface="Wingdings" panose="05000000000000000000" pitchFamily="2" charset="2"/>
              <a:buChar char="§"/>
            </a:pPr>
            <a:r>
              <a:rPr lang="en-GB" sz="1200" b="0" i="0" dirty="0">
                <a:solidFill>
                  <a:srgbClr val="1F1F1F"/>
                </a:solidFill>
                <a:effectLst/>
                <a:latin typeface="+mn-lt"/>
              </a:rPr>
              <a:t>be positive, protective and preventative, considering how learners might need to be supported to understand and cope with change.</a:t>
            </a:r>
            <a:endParaRPr lang="en-US" sz="1200" dirty="0">
              <a:effectLst/>
              <a:latin typeface="+mn-lt"/>
              <a:ea typeface="Times New Roman" panose="02020603050405020304" pitchFamily="18" charset="0"/>
              <a:cs typeface="Times New Roman" panose="02020603050405020304" pitchFamily="18" charset="0"/>
            </a:endParaRPr>
          </a:p>
          <a:p>
            <a:pPr marL="0" lvl="0" indent="0" fontAlgn="base">
              <a:lnSpc>
                <a:spcPct val="114000"/>
              </a:lnSpc>
              <a:buClr>
                <a:srgbClr val="62A9AA"/>
              </a:buClr>
              <a:buFont typeface="Wingdings 2" panose="05020102010507070707" pitchFamily="18" charset="2"/>
              <a:buNone/>
            </a:pPr>
            <a:endParaRPr lang="en-US" sz="1200" dirty="0">
              <a:effectLst/>
              <a:latin typeface="+mn-lt"/>
              <a:ea typeface="Times New Roman" panose="02020603050405020304" pitchFamily="18" charset="0"/>
              <a:cs typeface="Arial" panose="020B0604020202020204" pitchFamily="34" charset="0"/>
            </a:endParaRPr>
          </a:p>
          <a:p>
            <a:pPr>
              <a:lnSpc>
                <a:spcPct val="115000"/>
              </a:lnSpc>
              <a:spcAft>
                <a:spcPts val="1000"/>
              </a:spcAft>
            </a:pPr>
            <a:r>
              <a:rPr lang="en-GB" sz="1200" dirty="0">
                <a:solidFill>
                  <a:srgbClr val="1F1F1F"/>
                </a:solidFill>
                <a:effectLst/>
                <a:latin typeface="+mn-lt"/>
                <a:ea typeface="Times New Roman" panose="02020603050405020304" pitchFamily="18" charset="0"/>
                <a:cs typeface="Arial" panose="020B0604020202020204" pitchFamily="34" charset="0"/>
              </a:rPr>
              <a:t>Human rights is a cross-cutting theme within the Curriculum for Wales. Schools must promote knowledge and understanding of the UNCRC (and the United Nations Convention on the Rights of Persons with Disabilities) among those who provide learning and teaching in respect of their school’s curriculum (</a:t>
            </a:r>
            <a:r>
              <a:rPr lang="en-GB" sz="1200" dirty="0">
                <a:effectLst/>
                <a:latin typeface="+mn-lt"/>
                <a:ea typeface="Times New Roman" panose="02020603050405020304" pitchFamily="18" charset="0"/>
                <a:cs typeface="Times New Roman" panose="02020603050405020304" pitchFamily="18" charset="0"/>
              </a:rPr>
              <a:t>Curriculum and Assessment (Wales) Act 2021, s 64(1)).</a:t>
            </a:r>
          </a:p>
          <a:p>
            <a:pPr marL="0" lvl="0" indent="0" fontAlgn="base">
              <a:lnSpc>
                <a:spcPct val="114000"/>
              </a:lnSpc>
              <a:buClr>
                <a:srgbClr val="62A9AA"/>
              </a:buClr>
              <a:buFont typeface="Wingdings 2" panose="05020102010507070707" pitchFamily="18" charset="2"/>
              <a:buNone/>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Teachers should also familiarise themselves with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4"/>
              </a:rPr>
              <a:t>Curriculum for Wales Relationships and Sexuality Education Code</a:t>
            </a:r>
            <a:r>
              <a:rPr lang="en-GB" sz="1200" u="sng" dirty="0">
                <a:solidFill>
                  <a:srgbClr val="0563C1"/>
                </a:solidFill>
                <a:effectLst/>
                <a:latin typeface="+mn-lt"/>
                <a:ea typeface="Calibri" panose="020F0502020204030204" pitchFamily="34" charset="0"/>
                <a:cs typeface="Times New Roman" panose="02020603050405020304" pitchFamily="18" charset="0"/>
              </a:rPr>
              <a:t>.</a:t>
            </a:r>
            <a:r>
              <a:rPr lang="en-GB" sz="1200" dirty="0">
                <a:effectLst/>
                <a:latin typeface="+mn-lt"/>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14700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dirty="0"/>
              <a:t>This slide sets out some of the ‘statements of what matters’ from Humanities and Health and Well-being the teaching resources address.</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latin typeface="+mn-lt"/>
              </a:rPr>
              <a:t>This slide sets out some of the ‘Progression steps’ from Humanities and Health and Well-being the teaching resources address. Specifically:</a:t>
            </a:r>
          </a:p>
          <a:p>
            <a:pPr marL="0" lvl="0" indent="0">
              <a:lnSpc>
                <a:spcPct val="115000"/>
              </a:lnSpc>
              <a:spcAft>
                <a:spcPts val="1000"/>
              </a:spcAft>
              <a:buClr>
                <a:srgbClr val="62A9AA"/>
              </a:buClr>
              <a:buFont typeface="Wingdings 2" panose="050201020105070707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dirty="0">
                <a:solidFill>
                  <a:srgbClr val="FFFFFF"/>
                </a:solidFill>
                <a:effectLst/>
                <a:latin typeface="+mn-lt"/>
                <a:ea typeface="Times New Roman" panose="02020603050405020304" pitchFamily="18" charset="0"/>
                <a:cs typeface="Times New Roman" panose="02020603050405020304" pitchFamily="18" charset="0"/>
              </a:rPr>
              <a:t>Humanities</a:t>
            </a:r>
            <a:endParaRPr lang="en-GB" sz="1200" b="0" spc="0" dirty="0">
              <a:solidFill>
                <a:schemeClr val="tx1"/>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GB" sz="1200" b="0" spc="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Calibri" panose="020F0502020204030204" pitchFamily="34" charset="0"/>
                <a:cs typeface="Arial" panose="020B0604020202020204" pitchFamily="34" charset="0"/>
              </a:rPr>
              <a:t>Informed, self-aware citizens engage with the challenges and opportunities that face humanity, and are able to take considered and ethical action.</a:t>
            </a:r>
          </a:p>
          <a:p>
            <a:pPr marL="0" lvl="0" indent="0">
              <a:lnSpc>
                <a:spcPct val="115000"/>
              </a:lnSpc>
              <a:spcAft>
                <a:spcPts val="100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dirty="0">
                <a:effectLst/>
                <a:latin typeface="+mn-lt"/>
                <a:ea typeface="Times New Roman" panose="02020603050405020304" pitchFamily="18" charset="0"/>
                <a:cs typeface="Times New Roman" panose="02020603050405020304" pitchFamily="18" charset="0"/>
              </a:rPr>
              <a:t>In Resource 1, in considering how some young activists are ‘getting their voices heard’ and in Resources 1 and 2, learning some key rights under the UNCRC will help learners to</a:t>
            </a:r>
            <a:r>
              <a:rPr lang="en-GB" sz="1200" dirty="0">
                <a:effectLst/>
                <a:latin typeface="+mn-lt"/>
                <a:ea typeface="Times New Roman" panose="02020603050405020304" pitchFamily="18" charset="0"/>
                <a:cs typeface="Arial" panose="020B0604020202020204" pitchFamily="34" charset="0"/>
              </a:rPr>
              <a:t> reach a number of the progression steps in </a:t>
            </a:r>
            <a:r>
              <a:rPr lang="en-GB" sz="1200" b="1" dirty="0">
                <a:effectLst/>
                <a:latin typeface="+mn-lt"/>
                <a:ea typeface="Times New Roman" panose="02020603050405020304" pitchFamily="18" charset="0"/>
                <a:cs typeface="Arial" panose="020B0604020202020204" pitchFamily="34" charset="0"/>
              </a:rPr>
              <a:t>Progression step 4 in Humanities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spcAft>
                <a:spcPts val="8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can explain the importance of the roles played by individuals, societies, social movements and governments in defending people’s human rights.</a:t>
            </a:r>
            <a:endParaRPr lang="en-GB" sz="120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spcAft>
                <a:spcPts val="8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can make decisions, identify opportunities and plan appropriate action to make my voice heard.</a:t>
            </a:r>
            <a:endParaRPr lang="en-GB" sz="120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spcAft>
                <a:spcPts val="5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have identified, planned, reflected upon and evaluated the effects of action I have taken in my local community, or in Wales or the wider world, either individually or collaboratively.</a:t>
            </a:r>
            <a:endParaRPr lang="en-GB" sz="1200"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GB" sz="1200" b="1" spc="-25" dirty="0">
              <a:solidFill>
                <a:srgbClr val="62A9AA"/>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b="1" spc="-25" dirty="0">
                <a:solidFill>
                  <a:srgbClr val="62A9AA"/>
                </a:solidFill>
                <a:effectLst/>
                <a:latin typeface="+mn-lt"/>
                <a:ea typeface="Calibri" panose="020F0502020204030204" pitchFamily="34" charset="0"/>
                <a:cs typeface="Times New Roman" panose="02020603050405020304" pitchFamily="18" charset="0"/>
              </a:rPr>
              <a:t>In</a:t>
            </a:r>
            <a:r>
              <a:rPr lang="en-US" sz="1200" b="1" spc="-25" dirty="0">
                <a:solidFill>
                  <a:srgbClr val="62A9AA"/>
                </a:solidFill>
                <a:effectLst/>
                <a:latin typeface="+mn-lt"/>
                <a:ea typeface="Calibri" panose="020F0502020204030204" pitchFamily="34" charset="0"/>
                <a:cs typeface="Arial" panose="020B0604020202020204" pitchFamily="34" charset="0"/>
              </a:rPr>
              <a:t>formed, self-aware citizens engage with the challenges and opportunities that face humanity, and are able to take considered and ethical action.</a:t>
            </a:r>
          </a:p>
          <a:p>
            <a:pPr marL="0" lvl="0" indent="0">
              <a:lnSpc>
                <a:spcPct val="115000"/>
              </a:lnSpc>
              <a:spcAft>
                <a:spcPts val="100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dirty="0">
                <a:effectLst/>
                <a:latin typeface="+mn-lt"/>
                <a:ea typeface="Times New Roman" panose="02020603050405020304" pitchFamily="18" charset="0"/>
                <a:cs typeface="Times New Roman" panose="02020603050405020304" pitchFamily="18" charset="0"/>
              </a:rPr>
              <a:t>In Resource 1, in considering how some young activists are ‘getting their voices heard’ and in Resources 1 and 2, learning some key rights under the UNCRC will help learners to</a:t>
            </a:r>
            <a:r>
              <a:rPr lang="en-GB" sz="1200" dirty="0">
                <a:effectLst/>
                <a:latin typeface="+mn-lt"/>
                <a:ea typeface="Times New Roman" panose="02020603050405020304" pitchFamily="18" charset="0"/>
                <a:cs typeface="Arial" panose="020B0604020202020204" pitchFamily="34" charset="0"/>
              </a:rPr>
              <a:t> reach a number of the progression steps in </a:t>
            </a:r>
            <a:r>
              <a:rPr lang="en-GB" sz="1200" b="1" dirty="0">
                <a:effectLst/>
                <a:latin typeface="+mn-lt"/>
                <a:ea typeface="Times New Roman" panose="02020603050405020304" pitchFamily="18" charset="0"/>
                <a:cs typeface="Arial" panose="020B0604020202020204" pitchFamily="34" charset="0"/>
              </a:rPr>
              <a:t>Progression step 5 in Humanities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spcAft>
                <a:spcPts val="5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can evaluate the causes of human rights violations and the various </a:t>
            </a:r>
            <a:r>
              <a:rPr lang="en-GB" sz="1200" i="0" dirty="0">
                <a:solidFill>
                  <a:srgbClr val="1F1F1F"/>
                </a:solidFill>
                <a:effectLst/>
                <a:latin typeface="+mn-lt"/>
                <a:ea typeface="Times New Roman" panose="02020603050405020304" pitchFamily="18" charset="0"/>
                <a:cs typeface="Arial" panose="020B0604020202020204" pitchFamily="34" charset="0"/>
              </a:rPr>
              <a:t>factors</a:t>
            </a:r>
            <a:r>
              <a:rPr lang="en-GB" sz="1200" i="0" dirty="0">
                <a:solidFill>
                  <a:srgbClr val="1F1F1F"/>
                </a:solidFill>
                <a:effectLst/>
                <a:latin typeface="+mn-lt"/>
                <a:ea typeface="Calibri" panose="020F0502020204030204" pitchFamily="34" charset="0"/>
                <a:cs typeface="Times New Roman" panose="02020603050405020304" pitchFamily="18" charset="0"/>
              </a:rPr>
              <a:t> that undermine or support people’s rights. </a:t>
            </a:r>
          </a:p>
          <a:p>
            <a:pPr marL="342900" lvl="0" indent="-342900" fontAlgn="base">
              <a:lnSpc>
                <a:spcPct val="115000"/>
              </a:lnSpc>
              <a:spcAft>
                <a:spcPts val="500"/>
              </a:spcAft>
              <a:buClr>
                <a:srgbClr val="62A9AA"/>
              </a:buClr>
              <a:buSzPts val="1200"/>
              <a:buFont typeface="Wingdings 2" panose="05020102010507070707" pitchFamily="18" charset="2"/>
              <a:buChar char=""/>
            </a:pPr>
            <a:r>
              <a:rPr lang="en-GB" sz="1200" i="0" dirty="0">
                <a:solidFill>
                  <a:srgbClr val="1F1F1F"/>
                </a:solidFill>
                <a:effectLst/>
                <a:latin typeface="+mn-lt"/>
                <a:ea typeface="Calibri" panose="020F0502020204030204" pitchFamily="34" charset="0"/>
                <a:cs typeface="Times New Roman" panose="02020603050405020304" pitchFamily="18" charset="0"/>
              </a:rPr>
              <a:t>I can evaluate the importance of the roles played by individuals, societies, social movements and governments in respecting and defending people’s human rights.</a:t>
            </a:r>
          </a:p>
          <a:p>
            <a:pPr>
              <a:spcAft>
                <a:spcPts val="800"/>
              </a:spcAft>
            </a:pPr>
            <a:endParaRPr lang="en-GB" sz="1200" dirty="0">
              <a:latin typeface="+mn-lt"/>
            </a:endParaRPr>
          </a:p>
          <a:p>
            <a:pPr>
              <a:spcAft>
                <a:spcPts val="80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a:t>
            </a:r>
            <a:endParaRPr lang="en-GB" sz="1200" dirty="0">
              <a:effectLst/>
              <a:latin typeface="+mn-lt"/>
              <a:ea typeface="Times New Roman" panose="02020603050405020304" pitchFamily="18" charset="0"/>
              <a:cs typeface="Times New Roman" panose="02020603050405020304" pitchFamily="18" charset="0"/>
            </a:endParaRPr>
          </a:p>
          <a:p>
            <a:pPr marL="457200" indent="-353060" algn="just">
              <a:lnSpc>
                <a:spcPct val="115000"/>
              </a:lnSpc>
              <a:spcAft>
                <a:spcPts val="1000"/>
              </a:spcAft>
            </a:pPr>
            <a:r>
              <a:rPr lang="en-US" sz="1200" b="1" dirty="0">
                <a:solidFill>
                  <a:srgbClr val="62A9AA"/>
                </a:solidFill>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13970" indent="-13970" fontAlgn="base">
              <a:lnSpc>
                <a:spcPct val="115000"/>
              </a:lnSpc>
              <a:spcBef>
                <a:spcPts val="200"/>
              </a:spcBef>
              <a:spcAft>
                <a:spcPts val="0"/>
              </a:spcAft>
            </a:pPr>
            <a:r>
              <a:rPr lang="en-US" sz="1200" b="1" spc="-25" dirty="0">
                <a:solidFill>
                  <a:srgbClr val="62A9AA"/>
                </a:solidFill>
                <a:effectLst/>
                <a:latin typeface="+mn-lt"/>
                <a:ea typeface="Times New Roman" panose="02020603050405020304" pitchFamily="18" charset="0"/>
                <a:cs typeface="Arial" panose="020B0604020202020204" pitchFamily="34" charset="0"/>
              </a:rPr>
              <a:t>How we process and respond to our experiences affects our mental health and emotional well-being.</a:t>
            </a:r>
            <a:endParaRPr lang="en-GB" sz="1200" b="1"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Times New Roman" panose="02020603050405020304" pitchFamily="18" charset="0"/>
                <a:cs typeface="Arial" panose="020B0604020202020204" pitchFamily="34" charset="0"/>
              </a:rPr>
              <a:t>In Resource 2, </a:t>
            </a:r>
            <a:r>
              <a:rPr lang="en-US" sz="1200" dirty="0">
                <a:effectLst/>
                <a:latin typeface="+mn-lt"/>
                <a:ea typeface="Times New Roman" panose="02020603050405020304" pitchFamily="18" charset="0"/>
                <a:cs typeface="Arial" panose="020B0604020202020204" pitchFamily="34" charset="0"/>
              </a:rPr>
              <a:t>discussing parental separation, normalising the range of emotions that young people may go through when parents separate and discussing sources of support </a:t>
            </a:r>
            <a:r>
              <a:rPr lang="en-GB" sz="1200" dirty="0">
                <a:effectLst/>
                <a:latin typeface="+mn-lt"/>
                <a:ea typeface="Times New Roman" panose="02020603050405020304" pitchFamily="18" charset="0"/>
                <a:cs typeface="Arial" panose="020B0604020202020204" pitchFamily="34" charset="0"/>
              </a:rPr>
              <a:t>will help learners to 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4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identify different strategies to </a:t>
            </a:r>
            <a:r>
              <a:rPr lang="en-US" sz="1200" i="0" dirty="0">
                <a:solidFill>
                  <a:srgbClr val="000000"/>
                </a:solidFill>
                <a:effectLst/>
                <a:latin typeface="+mn-lt"/>
                <a:ea typeface="Calibri" panose="020F0502020204030204" pitchFamily="34" charset="0"/>
                <a:cs typeface="Times New Roman" panose="02020603050405020304" pitchFamily="18" charset="0"/>
              </a:rPr>
              <a:t>self-regulate</a:t>
            </a:r>
            <a:r>
              <a:rPr lang="en-US" sz="1200" i="0" dirty="0">
                <a:solidFill>
                  <a:srgbClr val="000000"/>
                </a:solidFill>
                <a:effectLst/>
                <a:latin typeface="+mn-lt"/>
                <a:ea typeface="Calibri" panose="020F0502020204030204" pitchFamily="34" charset="0"/>
                <a:cs typeface="Arial" panose="020B0604020202020204" pitchFamily="34" charset="0"/>
              </a:rPr>
              <a:t> </a:t>
            </a:r>
            <a:r>
              <a:rPr lang="en-US" sz="1200" dirty="0">
                <a:solidFill>
                  <a:srgbClr val="1F1F1F"/>
                </a:solidFill>
                <a:effectLst/>
                <a:latin typeface="+mn-lt"/>
                <a:ea typeface="Calibri" panose="020F0502020204030204" pitchFamily="34" charset="0"/>
                <a:cs typeface="Arial" panose="020B0604020202020204" pitchFamily="34" charset="0"/>
              </a:rPr>
              <a:t>my emotions in response to a range of experiences.</a:t>
            </a: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a:t>
            </a:r>
            <a:r>
              <a:rPr lang="en-US" sz="1200" i="0" dirty="0">
                <a:solidFill>
                  <a:srgbClr val="000000"/>
                </a:solidFill>
                <a:effectLst/>
                <a:latin typeface="+mn-lt"/>
                <a:ea typeface="Times New Roman" panose="02020603050405020304" pitchFamily="18" charset="0"/>
                <a:cs typeface="Arial" panose="020B0604020202020204" pitchFamily="34" charset="0"/>
              </a:rPr>
              <a:t>advocate</a:t>
            </a:r>
            <a:r>
              <a:rPr lang="en-US" sz="1200" i="1" dirty="0">
                <a:solidFill>
                  <a:srgbClr val="000000"/>
                </a:solidFill>
                <a:effectLst/>
                <a:latin typeface="+mn-lt"/>
                <a:ea typeface="Calibri" panose="020F0502020204030204" pitchFamily="34" charset="0"/>
                <a:cs typeface="Arial" panose="020B0604020202020204" pitchFamily="34" charset="0"/>
              </a:rPr>
              <a:t> </a:t>
            </a:r>
            <a:r>
              <a:rPr lang="en-US" sz="1200" dirty="0">
                <a:solidFill>
                  <a:srgbClr val="1F1F1F"/>
                </a:solidFill>
                <a:effectLst/>
                <a:latin typeface="+mn-lt"/>
                <a:ea typeface="Calibri" panose="020F0502020204030204" pitchFamily="34" charset="0"/>
                <a:cs typeface="Arial" panose="020B0604020202020204" pitchFamily="34" charset="0"/>
              </a:rPr>
              <a:t>the benefits of communicating about feelings as one of a range of strategies which can help promote positive mental health and emotional well-being.</a:t>
            </a:r>
            <a:endParaRPr lang="en-US" sz="1200" dirty="0">
              <a:solidFill>
                <a:srgbClr val="000000"/>
              </a:solidFill>
              <a:effectLst/>
              <a:latin typeface="+mn-lt"/>
              <a:ea typeface="Calibri" panose="020F0502020204030204" pitchFamily="34" charset="0"/>
              <a:cs typeface="Arial" panose="020B0604020202020204" pitchFamily="34"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identify people and groups who can help me with my mental health and emotional well-being.</a:t>
            </a:r>
            <a:endParaRPr lang="en-US" sz="1200" dirty="0">
              <a:solidFill>
                <a:srgbClr val="000000"/>
              </a:solidFill>
              <a:effectLst/>
              <a:latin typeface="+mn-lt"/>
              <a:ea typeface="Calibri" panose="020F0502020204030204" pitchFamily="34" charset="0"/>
              <a:cs typeface="Arial" panose="020B0604020202020204" pitchFamily="34"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reflect and learn from the past in order to anticipate and prepare myself and others for future experiences.</a:t>
            </a:r>
            <a:endParaRPr lang="en-US" sz="1200" dirty="0">
              <a:solidFill>
                <a:srgbClr val="000000"/>
              </a:solidFill>
              <a:effectLst/>
              <a:latin typeface="+mn-lt"/>
              <a:ea typeface="Calibri" panose="020F0502020204030204" pitchFamily="34" charset="0"/>
              <a:cs typeface="Arial" panose="020B0604020202020204" pitchFamily="34"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empathise with others and understand the value of demonstrating this through actions which are compassionate and kind.</a:t>
            </a:r>
            <a:endParaRPr lang="en-US" sz="1200" dirty="0">
              <a:solidFill>
                <a:srgbClr val="000000"/>
              </a:solidFill>
              <a:effectLst/>
              <a:latin typeface="+mn-lt"/>
              <a:ea typeface="Calibri" panose="020F0502020204030204" pitchFamily="34" charset="0"/>
              <a:cs typeface="Arial" panose="020B0604020202020204" pitchFamily="34" charset="0"/>
            </a:endParaRPr>
          </a:p>
          <a:p>
            <a:pPr marL="0" lvl="0" indent="0">
              <a:lnSpc>
                <a:spcPct val="115000"/>
              </a:lnSpc>
              <a:spcAft>
                <a:spcPts val="1000"/>
              </a:spcAft>
              <a:buClr>
                <a:srgbClr val="62A9AA"/>
              </a:buClr>
              <a:buFont typeface="Wingdings 2" panose="05020102010507070707" pitchFamily="18" charset="2"/>
              <a:buNone/>
            </a:pPr>
            <a:endParaRPr lang="en-US" sz="1200" b="1" spc="-25" dirty="0">
              <a:solidFill>
                <a:srgbClr val="62A9AA"/>
              </a:solidFill>
              <a:effectLst/>
              <a:latin typeface="+mn-lt"/>
              <a:ea typeface="Times New Roman" panose="02020603050405020304" pitchFamily="18" charset="0"/>
              <a:cs typeface="Arial" panose="020B0604020202020204" pitchFamily="34"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Times New Roman" panose="02020603050405020304" pitchFamily="18" charset="0"/>
                <a:cs typeface="Arial" panose="020B0604020202020204" pitchFamily="34" charset="0"/>
              </a:rPr>
              <a:t>Healthy relationships are fundamental to our well-being.</a:t>
            </a:r>
            <a:endParaRPr lang="en-US" sz="1200" b="1" spc="-25"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62A9AA"/>
              </a:buClr>
              <a:buSzTx/>
              <a:buFont typeface="Wingdings 2" panose="05020102010507070707" pitchFamily="18" charset="2"/>
              <a:buNone/>
              <a:tabLst/>
              <a:defRPr/>
            </a:pPr>
            <a:r>
              <a:rPr lang="en-US" sz="1200" dirty="0">
                <a:solidFill>
                  <a:srgbClr val="000000"/>
                </a:solidFill>
                <a:effectLst/>
                <a:latin typeface="+mn-lt"/>
                <a:ea typeface="Times New Roman" panose="02020603050405020304" pitchFamily="18" charset="0"/>
                <a:cs typeface="Arial" panose="020B0604020202020204" pitchFamily="34" charset="0"/>
              </a:rPr>
              <a:t>In Resource 2, discussing parental separation, which many young people will experience, the teaching will help learners to </a:t>
            </a:r>
            <a:r>
              <a:rPr lang="en-GB" sz="1200" dirty="0">
                <a:effectLst/>
                <a:latin typeface="+mn-lt"/>
                <a:ea typeface="Times New Roman" panose="02020603050405020304" pitchFamily="18" charset="0"/>
                <a:cs typeface="Arial" panose="020B0604020202020204" pitchFamily="34" charset="0"/>
              </a:rPr>
              <a:t>to 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4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show a developing awareness of the complex nature of relationships.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communicate my needs and feelings, and respect those of others.</a:t>
            </a:r>
          </a:p>
          <a:p>
            <a:pPr marL="342900" lvl="0" indent="-342900" fontAlgn="base">
              <a:lnSpc>
                <a:spcPct val="115000"/>
              </a:lnSpc>
              <a:buClr>
                <a:srgbClr val="62A9AA"/>
              </a:buClr>
              <a:buSzPts val="1200"/>
              <a:buFont typeface="Wingdings 2" panose="05020102010507070707" pitchFamily="18" charset="2"/>
              <a:buChar char=""/>
            </a:pPr>
            <a:r>
              <a:rPr lang="en-US" sz="1200" dirty="0">
                <a:solidFill>
                  <a:srgbClr val="1F1F1F"/>
                </a:solidFill>
                <a:effectLst/>
                <a:latin typeface="+mn-lt"/>
                <a:ea typeface="Times New Roman" panose="02020603050405020304" pitchFamily="18" charset="0"/>
              </a:rPr>
              <a:t>I can exercise my own rights and respect those of others, and I can recognise that rights can be infringed.</a:t>
            </a:r>
            <a:r>
              <a:rPr lang="en-US" sz="1200" dirty="0">
                <a:solidFill>
                  <a:srgbClr val="1F1F1F"/>
                </a:solidFill>
                <a:effectLst/>
                <a:latin typeface="+mn-lt"/>
                <a:ea typeface="Calibri" panose="020F0502020204030204" pitchFamily="34" charset="0"/>
                <a:cs typeface="Arial" panose="020B0604020202020204" pitchFamily="34" charset="0"/>
              </a:rPr>
              <a:t> </a:t>
            </a:r>
            <a:endParaRPr lang="en-US" sz="1200" dirty="0">
              <a:solidFill>
                <a:srgbClr val="000000"/>
              </a:solidFill>
              <a:effectLst/>
              <a:latin typeface="+mn-lt"/>
              <a:ea typeface="Calibri" panose="020F0502020204030204" pitchFamily="34" charset="0"/>
              <a:cs typeface="Arial" panose="020B0604020202020204" pitchFamily="34" charset="0"/>
            </a:endParaRPr>
          </a:p>
          <a:p>
            <a:pPr marL="104140" lvl="0" indent="0" algn="just">
              <a:lnSpc>
                <a:spcPct val="115000"/>
              </a:lnSpc>
              <a:spcAft>
                <a:spcPts val="1000"/>
              </a:spcAft>
              <a:buClr>
                <a:srgbClr val="62A9AA"/>
              </a:buClr>
              <a:buFont typeface="Wingdings 2" panose="05020102010507070707" pitchFamily="18" charset="2"/>
              <a:buNone/>
            </a:pPr>
            <a:r>
              <a:rPr lang="en-US" sz="1200" b="1" dirty="0">
                <a:solidFill>
                  <a:srgbClr val="62A9AA"/>
                </a:solidFill>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0" lvl="0" indent="0" fontAlgn="base">
              <a:lnSpc>
                <a:spcPct val="115000"/>
              </a:lnSpc>
              <a:spcBef>
                <a:spcPts val="200"/>
              </a:spcBef>
              <a:spcAft>
                <a:spcPts val="0"/>
              </a:spcAft>
              <a:buClr>
                <a:srgbClr val="62A9AA"/>
              </a:buClr>
              <a:buFont typeface="Wingdings 2" panose="05020102010507070707" pitchFamily="18" charset="2"/>
              <a:buNone/>
            </a:pPr>
            <a:r>
              <a:rPr lang="en-US" sz="1200" b="1" spc="-25" dirty="0">
                <a:solidFill>
                  <a:srgbClr val="62A9AA"/>
                </a:solidFill>
                <a:effectLst/>
                <a:latin typeface="+mn-lt"/>
                <a:ea typeface="Calibri" panose="020F0502020204030204" pitchFamily="34" charset="0"/>
                <a:cs typeface="Arial" panose="020B0604020202020204" pitchFamily="34" charset="0"/>
              </a:rPr>
              <a:t>How we process and respond to our experiences affects our mental health and emotional well-being.</a:t>
            </a:r>
          </a:p>
          <a:p>
            <a:pPr marL="0" lvl="0" indent="0" fontAlgn="base">
              <a:lnSpc>
                <a:spcPct val="115000"/>
              </a:lnSpc>
              <a:spcBef>
                <a:spcPts val="200"/>
              </a:spcBef>
              <a:spcAft>
                <a:spcPts val="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62A9AA"/>
              </a:buClr>
              <a:buSzTx/>
              <a:buFont typeface="Wingdings 2" panose="05020102010507070707" pitchFamily="18" charset="2"/>
              <a:buNone/>
              <a:tabLst/>
              <a:defRPr/>
            </a:pPr>
            <a:r>
              <a:rPr lang="en-GB" sz="1200" dirty="0">
                <a:effectLst/>
                <a:latin typeface="+mn-lt"/>
                <a:ea typeface="Times New Roman" panose="02020603050405020304" pitchFamily="18" charset="0"/>
                <a:cs typeface="Arial" panose="020B0604020202020204" pitchFamily="34" charset="0"/>
              </a:rPr>
              <a:t>In Resource 2, </a:t>
            </a:r>
            <a:r>
              <a:rPr lang="en-US" sz="1200" i="0" dirty="0">
                <a:effectLst/>
                <a:latin typeface="+mn-lt"/>
                <a:ea typeface="Times New Roman" panose="02020603050405020304" pitchFamily="18" charset="0"/>
                <a:cs typeface="Arial" panose="020B0604020202020204" pitchFamily="34" charset="0"/>
              </a:rPr>
              <a:t>discussing parental separation, normalising the range of emotions that young people may go through when parents separate and discussing sources of support </a:t>
            </a:r>
            <a:r>
              <a:rPr lang="en-GB" sz="1200" i="0" dirty="0">
                <a:effectLst/>
                <a:latin typeface="+mn-lt"/>
                <a:ea typeface="Times New Roman" panose="02020603050405020304" pitchFamily="18" charset="0"/>
                <a:cs typeface="Arial" panose="020B0604020202020204" pitchFamily="34" charset="0"/>
              </a:rPr>
              <a:t>will help learners to </a:t>
            </a:r>
            <a:r>
              <a:rPr lang="en-GB" sz="1200" dirty="0">
                <a:effectLst/>
                <a:latin typeface="+mn-lt"/>
                <a:ea typeface="Times New Roman" panose="02020603050405020304" pitchFamily="18" charset="0"/>
                <a:cs typeface="Arial" panose="020B0604020202020204" pitchFamily="34" charset="0"/>
              </a:rPr>
              <a:t>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5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i="0" dirty="0">
                <a:effectLst/>
                <a:latin typeface="+mn-lt"/>
                <a:ea typeface="Times New Roman" panose="02020603050405020304" pitchFamily="18" charset="0"/>
                <a:cs typeface="Arial" panose="020B0604020202020204" pitchFamily="34" charset="0"/>
              </a:rPr>
              <a:t>:</a:t>
            </a:r>
            <a:endParaRPr lang="en-GB" sz="1200" i="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use my </a:t>
            </a:r>
            <a:r>
              <a:rPr lang="en-GB" sz="1200" i="0" dirty="0">
                <a:effectLst/>
                <a:latin typeface="+mn-lt"/>
                <a:ea typeface="Calibri" panose="020F0502020204030204" pitchFamily="34" charset="0"/>
                <a:cs typeface="Times New Roman" panose="02020603050405020304" pitchFamily="18" charset="0"/>
              </a:rPr>
              <a:t>self-awareness to appreciate the complexity of my emotions and apply strategies to self-regulate them in a healthy way and to connect with others.</a:t>
            </a:r>
          </a:p>
          <a:p>
            <a:pPr marL="342900" lvl="0" indent="-342900" fontAlgn="base">
              <a:lnSpc>
                <a:spcPct val="115000"/>
              </a:lnSpc>
              <a:spcAft>
                <a:spcPts val="500"/>
              </a:spcAft>
              <a:buClr>
                <a:srgbClr val="62A9AA"/>
              </a:buClr>
              <a:buFont typeface="Wingdings 2" panose="05020102010507070707" pitchFamily="18" charset="2"/>
              <a:buChar char=""/>
            </a:pPr>
            <a:r>
              <a:rPr lang="en-GB" sz="1200" i="0" dirty="0">
                <a:solidFill>
                  <a:srgbClr val="000000"/>
                </a:solidFill>
                <a:effectLst/>
                <a:latin typeface="+mn-lt"/>
                <a:ea typeface="Calibri" panose="020F0502020204030204" pitchFamily="34" charset="0"/>
                <a:cs typeface="Times New Roman" panose="02020603050405020304" pitchFamily="18" charset="0"/>
              </a:rPr>
              <a:t>I can contribute towards a culture where talking about mental health and emotional well-being is encouraged and normalised.</a:t>
            </a:r>
            <a:endParaRPr lang="en-GB" sz="1200" i="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GB" sz="1200" i="0" dirty="0">
                <a:solidFill>
                  <a:srgbClr val="000000"/>
                </a:solidFill>
                <a:effectLst/>
                <a:latin typeface="+mn-lt"/>
                <a:ea typeface="Calibri" panose="020F0502020204030204" pitchFamily="34" charset="0"/>
                <a:cs typeface="Times New Roman" panose="02020603050405020304" pitchFamily="18" charset="0"/>
              </a:rPr>
              <a:t>I can identify when to seek help based on a good understanding of my mental health and emotional well-being.</a:t>
            </a:r>
            <a:endParaRPr lang="en-GB" sz="1200" i="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respond to current experiences, as well as reflect, and learn from the past, in order to anticipate and prepare myself and others for future experiences.</a:t>
            </a:r>
            <a:endParaRPr lang="en-GB" sz="1200" i="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empathise with others which helps me to be compassionate and kind towards myself and others.</a:t>
            </a:r>
            <a:endParaRPr lang="en-GB" sz="1200" i="0"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US" sz="1200" b="1" spc="-25" dirty="0">
              <a:solidFill>
                <a:srgbClr val="62A9AA"/>
              </a:solidFill>
              <a:effectLst/>
              <a:latin typeface="+mn-lt"/>
              <a:ea typeface="Times New Roman" panose="02020603050405020304" pitchFamily="18" charset="0"/>
              <a:cs typeface="Arial" panose="020B0604020202020204" pitchFamily="34"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Times New Roman" panose="02020603050405020304" pitchFamily="18" charset="0"/>
                <a:cs typeface="Arial" panose="020B0604020202020204" pitchFamily="34" charset="0"/>
              </a:rPr>
              <a:t>Healthy relationships are fundamental to our well-being</a:t>
            </a:r>
          </a:p>
          <a:p>
            <a:pPr marL="0" lvl="0" indent="0">
              <a:lnSpc>
                <a:spcPct val="115000"/>
              </a:lnSpc>
              <a:spcAft>
                <a:spcPts val="1000"/>
              </a:spcAft>
              <a:buClr>
                <a:srgbClr val="62A9AA"/>
              </a:buClr>
              <a:buFont typeface="Wingdings 2" panose="050201020105070707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62A9AA"/>
              </a:buClr>
              <a:buSzTx/>
              <a:buFont typeface="Wingdings 2" panose="05020102010507070707" pitchFamily="18" charset="2"/>
              <a:buNone/>
              <a:tabLst/>
              <a:defRPr/>
            </a:pPr>
            <a:r>
              <a:rPr lang="en-GB" sz="1200" dirty="0">
                <a:effectLst/>
                <a:latin typeface="+mn-lt"/>
                <a:ea typeface="Times New Roman" panose="02020603050405020304" pitchFamily="18" charset="0"/>
                <a:cs typeface="Arial" panose="020B0604020202020204" pitchFamily="34" charset="0"/>
              </a:rPr>
              <a:t>In Resource 2, discussing parental separation, which many young people will experience the teaching </a:t>
            </a:r>
            <a:r>
              <a:rPr lang="en-GB" sz="1200" i="0" dirty="0">
                <a:effectLst/>
                <a:latin typeface="+mn-lt"/>
                <a:ea typeface="Times New Roman" panose="02020603050405020304" pitchFamily="18" charset="0"/>
                <a:cs typeface="Arial" panose="020B0604020202020204" pitchFamily="34" charset="0"/>
              </a:rPr>
              <a:t>will help learners to </a:t>
            </a:r>
            <a:r>
              <a:rPr lang="en-GB" sz="1200" dirty="0">
                <a:effectLst/>
                <a:latin typeface="+mn-lt"/>
                <a:ea typeface="Times New Roman" panose="02020603050405020304" pitchFamily="18" charset="0"/>
                <a:cs typeface="Arial" panose="020B0604020202020204" pitchFamily="34" charset="0"/>
              </a:rPr>
              <a:t>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5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114300" lvl="0" indent="0" fontAlgn="base">
              <a:lnSpc>
                <a:spcPct val="115000"/>
              </a:lnSpc>
              <a:spcAft>
                <a:spcPts val="800"/>
              </a:spcAft>
              <a:buClr>
                <a:srgbClr val="62A9AA"/>
              </a:buClr>
              <a:buFont typeface="Wingdings 2" panose="05020102010507070707" pitchFamily="18" charset="2"/>
              <a:buNone/>
            </a:pPr>
            <a:r>
              <a:rPr lang="en-GB" sz="1200" b="1" dirty="0">
                <a:solidFill>
                  <a:srgbClr val="62A9AA"/>
                </a:solidFill>
                <a:effectLst/>
                <a:latin typeface="+mn-lt"/>
                <a:ea typeface="Calibri" panose="020F0502020204030204" pitchFamily="34" charset="0"/>
                <a:cs typeface="Times New Roman" panose="02020603050405020304" pitchFamily="18" charset="0"/>
              </a:rPr>
              <a:t>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i="0" dirty="0">
                <a:effectLst/>
                <a:latin typeface="+mn-lt"/>
                <a:ea typeface="Times New Roman" panose="02020603050405020304" pitchFamily="18" charset="0"/>
                <a:cs typeface="Times New Roman" panose="02020603050405020304" pitchFamily="18" charset="0"/>
              </a:rPr>
              <a:t> </a:t>
            </a:r>
            <a:r>
              <a:rPr lang="en-US" sz="1200" i="0" dirty="0">
                <a:effectLst/>
                <a:latin typeface="+mn-lt"/>
                <a:ea typeface="Calibri" panose="020F0502020204030204" pitchFamily="34" charset="0"/>
                <a:cs typeface="Arial" panose="020B0604020202020204" pitchFamily="34" charset="0"/>
              </a:rPr>
              <a:t>I can show an understanding of the complex nature of relationships in a range of contexts and an understanding of how they are influenced by a range of factors.</a:t>
            </a:r>
            <a:endParaRPr lang="en-GB" sz="1200" i="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take steps to avoid conflict and to remove myself from unsafe relationships. I can draw on support systems for myself and others when needed.</a:t>
            </a:r>
            <a:endParaRPr lang="en-GB" sz="1200" i="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a:t>
            </a:r>
            <a:r>
              <a:rPr lang="en-GB" sz="1200" i="0" dirty="0">
                <a:effectLst/>
                <a:latin typeface="+mn-lt"/>
                <a:ea typeface="Calibri" panose="020F0502020204030204" pitchFamily="34" charset="0"/>
                <a:cs typeface="Times New Roman" panose="02020603050405020304" pitchFamily="18" charset="0"/>
              </a:rPr>
              <a:t>advocate the rights of myself and others.</a:t>
            </a:r>
          </a:p>
          <a:p>
            <a:pPr>
              <a:spcAft>
                <a:spcPts val="800"/>
              </a:spcAft>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8349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gives details of young people’s Article 12 rights if their parents separate (separate (slides 7 and 8 of Resource 1 gives details about the UNCRC generally and slide 9 is Wales specific).  </a:t>
            </a:r>
          </a:p>
          <a:p>
            <a:endParaRPr lang="en-GB" dirty="0"/>
          </a:p>
          <a:p>
            <a:r>
              <a:rPr lang="en-GB" dirty="0"/>
              <a:t>This slide gives some statistics on the numbers of young people his parents separated each year and young peoples rights to be heard in the decision making following parental separation. Further details of the processes involved/legal position when parents separate are outlined on slides 24-29.</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267637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Slides 8 to 12 give full details of the legal position in relation to formalising relationships and ending them to inform the true or false exercise at slide 23 and myth busting exercise at slides 24-26.</a:t>
            </a: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399107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345182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19/04/2022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19/04/2022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19/04/2022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19/04/2022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19/04/2022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vp84Vr6hRDk" TargetMode="External"/><Relationship Id="rId3" Type="http://schemas.openxmlformats.org/officeDocument/2006/relationships/hyperlink" Target="https://www.youtube.com/watch?v=bVh6lVdLav0" TargetMode="External"/><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hildline.org.uk/info-advice/home-families/family-relationships/divorce-separation/" TargetMode="External"/><Relationship Id="rId3" Type="http://schemas.openxmlformats.org/officeDocument/2006/relationships/hyperlink" Target="https://www.nyas.net/nyas-cymru/" TargetMode="External"/><Relationship Id="rId7" Type="http://schemas.openxmlformats.org/officeDocument/2006/relationships/hyperlink" Target="https://gov.wales/cafcass-cymru/family-separ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hildcomwales.org.uk/" TargetMode="External"/><Relationship Id="rId11" Type="http://schemas.openxmlformats.org/officeDocument/2006/relationships/image" Target="../media/image32.png"/><Relationship Id="rId5" Type="http://schemas.openxmlformats.org/officeDocument/2006/relationships/hyperlink" Target="https://naccc.org.uk/" TargetMode="External"/><Relationship Id="rId10" Type="http://schemas.openxmlformats.org/officeDocument/2006/relationships/hyperlink" Target="https://www.relate.org.uk/cymru/children-and-young-peoples-counselling" TargetMode="External"/><Relationship Id="rId4" Type="http://schemas.openxmlformats.org/officeDocument/2006/relationships/hyperlink" Target="tel:08001111" TargetMode="External"/><Relationship Id="rId9" Type="http://schemas.openxmlformats.org/officeDocument/2006/relationships/hyperlink" Target="https://www.childline.org.uk/get-support/contacting-childline/contacting-childline-in-welsh/"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childline.org.uk/" TargetMode="External"/><Relationship Id="rId3" Type="http://schemas.openxmlformats.org/officeDocument/2006/relationships/hyperlink" Target="https://www.nyas.net/nyas-cymru/" TargetMode="External"/><Relationship Id="rId7" Type="http://schemas.openxmlformats.org/officeDocument/2006/relationships/hyperlink" Target="https://gov.wales/cafcass-cymru/family-separ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hildcomwales.org.uk/" TargetMode="External"/><Relationship Id="rId11" Type="http://schemas.openxmlformats.org/officeDocument/2006/relationships/image" Target="../media/image32.png"/><Relationship Id="rId5" Type="http://schemas.openxmlformats.org/officeDocument/2006/relationships/hyperlink" Target="https://naccc.org.uk/" TargetMode="External"/><Relationship Id="rId10" Type="http://schemas.openxmlformats.org/officeDocument/2006/relationships/hyperlink" Target="https://www.relate.org.uk/cymru/children-and-young-peoples-counselling" TargetMode="External"/><Relationship Id="rId4" Type="http://schemas.openxmlformats.org/officeDocument/2006/relationships/hyperlink" Target="tel:08001111" TargetMode="External"/><Relationship Id="rId9" Type="http://schemas.openxmlformats.org/officeDocument/2006/relationships/hyperlink" Target="https://www.childline.org.uk/get-support/contacting-childline/contacting-childline-in-wels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A4C6C-0451-4BE1-880A-25DCD26A258F}"/>
              </a:ext>
              <a:ext uri="{C183D7F6-B498-43B3-948B-1728B52AA6E4}">
                <adec:decorative xmlns:adec="http://schemas.microsoft.com/office/drawing/2017/decorative" val="1"/>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Downloads | Marketing, Recruitment, Communications and Global | University  of Exeter">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Youth Advocacy Service, Cymru logo.">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050559" y="122982"/>
            <a:ext cx="1746395"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ational Association of Child Contact Centres logo. ">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513355" y="224171"/>
            <a:ext cx="2339648" cy="1104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34778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400" b="0" i="1"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u="none" strike="noStrike" kern="1200" cap="none" spc="0" normalizeH="0" baseline="0" noProof="0" dirty="0">
                <a:ln>
                  <a:noFill/>
                </a:ln>
                <a:solidFill>
                  <a:prstClr val="white"/>
                </a:solidFill>
                <a:effectLst/>
                <a:uLnTx/>
                <a:uFillTx/>
                <a:latin typeface="Gill Sans MT" panose="020B0502020104020203"/>
                <a:ea typeface="+mn-ea"/>
                <a:cs typeface="+mn-cs"/>
              </a:rPr>
              <a:t>The Rights Idea? </a:t>
            </a: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Resource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Young people’s rights when parents separate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United Nations Convention on the Rights of the Child,  Article 12</a:t>
            </a:r>
          </a:p>
        </p:txBody>
      </p:sp>
      <p:pic>
        <p:nvPicPr>
          <p:cNvPr id="2" name="Picture 1" descr="Welsh Government logo - to confirm the resource is part funded by Welsh Government.   ">
            <a:extLst>
              <a:ext uri="{FF2B5EF4-FFF2-40B4-BE49-F238E27FC236}">
                <a16:creationId xmlns:a16="http://schemas.microsoft.com/office/drawing/2014/main" id="{2532E57E-0006-4AC4-AACD-274797BB7A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907" y="5739359"/>
            <a:ext cx="3218186" cy="1078258"/>
          </a:xfrm>
          <a:prstGeom prst="rect">
            <a:avLst/>
          </a:prstGeom>
        </p:spPr>
      </p:pic>
      <p:sp>
        <p:nvSpPr>
          <p:cNvPr id="8" name="Title 7">
            <a:extLst>
              <a:ext uri="{FF2B5EF4-FFF2-40B4-BE49-F238E27FC236}">
                <a16:creationId xmlns:a16="http://schemas.microsoft.com/office/drawing/2014/main" id="{4F474CD8-2EAE-4377-BB93-CF608FE0972D}"/>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GB" dirty="0"/>
              <a:t>Cover slide</a:t>
            </a:r>
          </a:p>
        </p:txBody>
      </p:sp>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2 (CONT.)</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805776"/>
          </a:xfrm>
          <a:ln w="38100">
            <a:solidFill>
              <a:srgbClr val="62A9AA"/>
            </a:solidFill>
          </a:ln>
        </p:spPr>
        <p:txBody>
          <a:bodyPr>
            <a:noAutofit/>
          </a:bodyPr>
          <a:lstStyle/>
          <a:p>
            <a:pPr>
              <a:lnSpc>
                <a:spcPct val="115000"/>
              </a:lnSpc>
              <a:spcBef>
                <a:spcPts val="0"/>
              </a:spcBef>
              <a:spcAft>
                <a:spcPts val="0"/>
              </a:spcAft>
              <a:buClr>
                <a:srgbClr val="62A9AA"/>
              </a:buClr>
              <a:buSzPct val="100000"/>
            </a:pPr>
            <a:r>
              <a:rPr lang="en-GB" sz="2200" dirty="0">
                <a:effectLst/>
                <a:ea typeface="Times New Roman" panose="02020603050405020304" pitchFamily="18" charset="0"/>
                <a:cs typeface="Arial" panose="020B0604020202020204" pitchFamily="34" charset="0"/>
              </a:rPr>
              <a:t>Cohabitation is the fastest growing family form in Wales and England. However, many cohabitants do not realise that they do not have the same legal rights as married couples or CPs. </a:t>
            </a:r>
          </a:p>
          <a:p>
            <a:pPr>
              <a:lnSpc>
                <a:spcPct val="115000"/>
              </a:lnSpc>
              <a:spcBef>
                <a:spcPts val="0"/>
              </a:spcBef>
              <a:spcAft>
                <a:spcPts val="0"/>
              </a:spcAft>
              <a:buClr>
                <a:srgbClr val="62A9AA"/>
              </a:buClr>
              <a:buSzPct val="100000"/>
            </a:pPr>
            <a:r>
              <a:rPr lang="en-GB" sz="2200" dirty="0">
                <a:effectLst/>
                <a:ea typeface="Times New Roman" panose="02020603050405020304" pitchFamily="18" charset="0"/>
                <a:cs typeface="Arial" panose="020B0604020202020204" pitchFamily="34" charset="0"/>
              </a:rPr>
              <a:t>Parents must financially support children, </a:t>
            </a:r>
            <a:r>
              <a:rPr lang="en-GB" sz="2200" dirty="0">
                <a:ea typeface="Times New Roman" panose="02020603050405020304" pitchFamily="18" charset="0"/>
                <a:cs typeface="Arial" panose="020B0604020202020204" pitchFamily="34" charset="0"/>
              </a:rPr>
              <a:t>but </a:t>
            </a:r>
            <a:r>
              <a:rPr lang="en-GB" sz="2200" dirty="0">
                <a:effectLst/>
                <a:ea typeface="Times New Roman" panose="02020603050405020304" pitchFamily="18" charset="0"/>
                <a:cs typeface="Arial" panose="020B0604020202020204" pitchFamily="34" charset="0"/>
              </a:rPr>
              <a:t>not each other. </a:t>
            </a:r>
          </a:p>
          <a:p>
            <a:pPr>
              <a:lnSpc>
                <a:spcPct val="115000"/>
              </a:lnSpc>
              <a:spcBef>
                <a:spcPts val="0"/>
              </a:spcBef>
              <a:spcAft>
                <a:spcPts val="0"/>
              </a:spcAft>
              <a:buClr>
                <a:srgbClr val="62A9AA"/>
              </a:buClr>
              <a:buSzPct val="100000"/>
            </a:pPr>
            <a:r>
              <a:rPr lang="en-GB" sz="2200" dirty="0">
                <a:effectLst/>
                <a:ea typeface="Times New Roman" panose="02020603050405020304" pitchFamily="18" charset="0"/>
                <a:cs typeface="Arial" panose="020B0604020202020204" pitchFamily="34" charset="0"/>
              </a:rPr>
              <a:t>Rights to the couple’s home are based on land law which, unlike family law, does not take into account contributions towards the family life leaving many ‘stay at home’ or part-time working mothers financially disadvantaged. </a:t>
            </a:r>
          </a:p>
          <a:p>
            <a:pPr>
              <a:lnSpc>
                <a:spcPct val="115000"/>
              </a:lnSpc>
              <a:spcBef>
                <a:spcPts val="0"/>
              </a:spcBef>
              <a:spcAft>
                <a:spcPts val="0"/>
              </a:spcAft>
              <a:buClr>
                <a:srgbClr val="62A9AA"/>
              </a:buClr>
              <a:buSzPct val="100000"/>
            </a:pPr>
            <a:r>
              <a:rPr lang="en-GB" sz="2200" dirty="0">
                <a:effectLst/>
                <a:ea typeface="Times New Roman" panose="02020603050405020304" pitchFamily="18" charset="0"/>
                <a:cs typeface="Arial" panose="020B0604020202020204" pitchFamily="34" charset="0"/>
              </a:rPr>
              <a:t>In 2018, research by the University of Exeter showed that 46% </a:t>
            </a:r>
            <a:r>
              <a:rPr lang="en-GB" sz="2200" dirty="0">
                <a:ea typeface="Times New Roman" panose="02020603050405020304" pitchFamily="18" charset="0"/>
                <a:cs typeface="Arial" panose="020B0604020202020204" pitchFamily="34" charset="0"/>
              </a:rPr>
              <a:t>believed </a:t>
            </a:r>
            <a:r>
              <a:rPr lang="en-GB" sz="2200" dirty="0">
                <a:effectLst/>
                <a:ea typeface="Times New Roman" panose="02020603050405020304" pitchFamily="18" charset="0"/>
                <a:cs typeface="Arial" panose="020B0604020202020204" pitchFamily="34" charset="0"/>
              </a:rPr>
              <a:t>that cohabiting couples form a ‘common law marriage’ when this is not the case, the so-called ‘</a:t>
            </a:r>
            <a:r>
              <a:rPr lang="en-GB" sz="2200" b="1" dirty="0">
                <a:solidFill>
                  <a:srgbClr val="62A9AA"/>
                </a:solidFill>
                <a:effectLst/>
                <a:ea typeface="Times New Roman" panose="02020603050405020304" pitchFamily="18" charset="0"/>
                <a:cs typeface="Arial" panose="020B0604020202020204" pitchFamily="34" charset="0"/>
              </a:rPr>
              <a:t>common law marriage myth</a:t>
            </a:r>
            <a:r>
              <a:rPr lang="en-GB" sz="2200" dirty="0">
                <a:effectLst/>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64826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3</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a:bodyPr>
          <a:lstStyle/>
          <a:p>
            <a:pPr marL="0" indent="0">
              <a:lnSpc>
                <a:spcPct val="115000"/>
              </a:lnSpc>
              <a:spcAft>
                <a:spcPts val="1000"/>
              </a:spcAft>
              <a:buNone/>
            </a:pPr>
            <a:r>
              <a:rPr lang="en-GB" sz="2400" b="1" dirty="0">
                <a:effectLst/>
                <a:ea typeface="Times New Roman" panose="02020603050405020304" pitchFamily="18" charset="0"/>
                <a:cs typeface="Arial" panose="020B0604020202020204" pitchFamily="34" charset="0"/>
              </a:rPr>
              <a:t>Myth 3: Parents must go to court to sort things out</a:t>
            </a:r>
            <a:r>
              <a:rPr lang="en-GB" sz="2400" dirty="0">
                <a:effectLst/>
                <a:ea typeface="Times New Roman" panose="02020603050405020304" pitchFamily="18" charset="0"/>
                <a:cs typeface="Arial" panose="020B0604020202020204" pitchFamily="34" charset="0"/>
              </a:rPr>
              <a:t> </a:t>
            </a:r>
            <a:endParaRPr lang="en-GB" sz="24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en-GB" sz="2400" b="1" dirty="0">
                <a:effectLst/>
                <a:ea typeface="Times New Roman" panose="02020603050405020304" pitchFamily="18" charset="0"/>
                <a:cs typeface="Arial" panose="020B0604020202020204" pitchFamily="34" charset="0"/>
              </a:rPr>
              <a:t>In fact: </a:t>
            </a:r>
            <a:r>
              <a:rPr lang="en-GB" sz="2400" dirty="0">
                <a:effectLst/>
                <a:ea typeface="Times New Roman" panose="02020603050405020304" pitchFamily="18" charset="0"/>
                <a:cs typeface="Arial" panose="020B0604020202020204" pitchFamily="34" charset="0"/>
              </a:rPr>
              <a:t>Parents are strongly encouraged to agree finances and childcare arrangements without going to court. </a:t>
            </a:r>
          </a:p>
          <a:p>
            <a:pPr>
              <a:lnSpc>
                <a:spcPct val="115000"/>
              </a:lnSpc>
              <a:spcAft>
                <a:spcPts val="1000"/>
              </a:spcAft>
              <a:buClr>
                <a:srgbClr val="62A9AA"/>
              </a:buClr>
              <a:buSzPct val="100000"/>
            </a:pPr>
            <a:r>
              <a:rPr lang="en-GB" sz="2400" dirty="0">
                <a:effectLst/>
                <a:ea typeface="Times New Roman" panose="02020603050405020304" pitchFamily="18" charset="0"/>
                <a:cs typeface="Arial" panose="020B0604020202020204" pitchFamily="34" charset="0"/>
              </a:rPr>
              <a:t>In the absence of safety concerns, parents are expected to work together to ensure that the children have a good ongoing relationship with both parents/regular time with each parent.  </a:t>
            </a:r>
            <a:endParaRPr lang="en-GB"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6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3 (CONT.)</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793584"/>
          </a:xfrm>
          <a:ln w="38100">
            <a:solidFill>
              <a:srgbClr val="62A9AA"/>
            </a:solidFill>
          </a:ln>
        </p:spPr>
        <p:txBody>
          <a:bodyPr>
            <a:noAutofit/>
          </a:bodyPr>
          <a:lstStyle/>
          <a:p>
            <a:pPr marL="0" indent="0">
              <a:lnSpc>
                <a:spcPct val="115000"/>
              </a:lnSpc>
              <a:spcBef>
                <a:spcPts val="0"/>
              </a:spcBef>
              <a:spcAft>
                <a:spcPts val="0"/>
              </a:spcAft>
              <a:buNone/>
            </a:pPr>
            <a:r>
              <a:rPr lang="en-GB" sz="2000" b="1" dirty="0">
                <a:effectLst/>
                <a:ea typeface="Times New Roman" panose="02020603050405020304" pitchFamily="18" charset="0"/>
                <a:cs typeface="Arial" panose="020B0604020202020204" pitchFamily="34" charset="0"/>
              </a:rPr>
              <a:t>Myth 3: Parents must go to court to sort things out (cont.)</a:t>
            </a:r>
            <a:r>
              <a:rPr lang="en-GB" sz="2000" dirty="0">
                <a:effectLst/>
                <a:ea typeface="Times New Roman" panose="02020603050405020304" pitchFamily="18"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a:lnSpc>
                <a:spcPct val="115000"/>
              </a:lnSpc>
              <a:spcBef>
                <a:spcPts val="0"/>
              </a:spcBef>
              <a:spcAft>
                <a:spcPts val="0"/>
              </a:spcAft>
              <a:buClr>
                <a:srgbClr val="62A9AA"/>
              </a:buClr>
              <a:buSzPct val="100000"/>
            </a:pPr>
            <a:r>
              <a:rPr lang="en-GB" sz="2000" dirty="0">
                <a:effectLst/>
                <a:ea typeface="Times New Roman" panose="02020603050405020304" pitchFamily="18" charset="0"/>
                <a:cs typeface="Arial" panose="020B0604020202020204" pitchFamily="34" charset="0"/>
              </a:rPr>
              <a:t>Mediation is voluntary but where safety is not an issue, parents would be required to attend a meeting to find out about mediation before filing an application with the court to sort out finances or children.  Children are entitled to speak to the mediator if they wish to do so. </a:t>
            </a:r>
          </a:p>
          <a:p>
            <a:pPr>
              <a:lnSpc>
                <a:spcPct val="115000"/>
              </a:lnSpc>
              <a:spcBef>
                <a:spcPts val="0"/>
              </a:spcBef>
              <a:spcAft>
                <a:spcPts val="0"/>
              </a:spcAft>
              <a:buClr>
                <a:srgbClr val="62A9AA"/>
              </a:buClr>
              <a:buSzPct val="100000"/>
            </a:pPr>
            <a:r>
              <a:rPr lang="en-GB" sz="2000" dirty="0">
                <a:effectLst/>
                <a:ea typeface="Times New Roman" panose="02020603050405020304" pitchFamily="18" charset="0"/>
                <a:cs typeface="Arial" panose="020B0604020202020204" pitchFamily="34" charset="0"/>
              </a:rPr>
              <a:t>For those parents who apply to court, decisions around finances and childcare must be made in the best interests of the children. With childcare arrangements, the child's wishes and feelings will be taken into account, often by them speaking to the Family Court Adviser as Chloe and her family did (see video – link to Welsh and English language versions is on slide 21). </a:t>
            </a:r>
          </a:p>
          <a:p>
            <a:pPr>
              <a:lnSpc>
                <a:spcPct val="115000"/>
              </a:lnSpc>
              <a:spcBef>
                <a:spcPts val="0"/>
              </a:spcBef>
              <a:spcAft>
                <a:spcPts val="0"/>
              </a:spcAft>
              <a:buClr>
                <a:srgbClr val="62A9AA"/>
              </a:buClr>
              <a:buSzPct val="100000"/>
            </a:pPr>
            <a:r>
              <a:rPr lang="en-GB" sz="2000" dirty="0">
                <a:effectLst/>
                <a:ea typeface="Times New Roman" panose="02020603050405020304" pitchFamily="18" charset="0"/>
                <a:cs typeface="Arial" panose="020B0604020202020204" pitchFamily="34" charset="0"/>
              </a:rPr>
              <a:t>If parents aren't able to put their children's needs first then the child could be separately represented in the proceedings and organisations like NYAS Cymru can provide an advocate for the child if needed. </a:t>
            </a: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00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LEARNING AND SUGGESTED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94230409"/>
              </p:ext>
            </p:extLst>
          </p:nvPr>
        </p:nvGraphicFramePr>
        <p:xfrm>
          <a:off x="388489" y="1900053"/>
          <a:ext cx="11376000" cy="4752004"/>
        </p:xfrm>
        <a:graphic>
          <a:graphicData uri="http://schemas.openxmlformats.org/drawingml/2006/table">
            <a:tbl>
              <a:tblPr firstRow="1" bandRow="1">
                <a:tableStyleId>{5C22544A-7EE6-4342-B048-85BDC9FD1C3A}</a:tableStyleId>
              </a:tblPr>
              <a:tblGrid>
                <a:gridCol w="2021826">
                  <a:extLst>
                    <a:ext uri="{9D8B030D-6E8A-4147-A177-3AD203B41FA5}">
                      <a16:colId xmlns:a16="http://schemas.microsoft.com/office/drawing/2014/main" val="1814823420"/>
                    </a:ext>
                  </a:extLst>
                </a:gridCol>
                <a:gridCol w="8156039">
                  <a:extLst>
                    <a:ext uri="{9D8B030D-6E8A-4147-A177-3AD203B41FA5}">
                      <a16:colId xmlns:a16="http://schemas.microsoft.com/office/drawing/2014/main" val="1085586564"/>
                    </a:ext>
                  </a:extLst>
                </a:gridCol>
                <a:gridCol w="1198135">
                  <a:extLst>
                    <a:ext uri="{9D8B030D-6E8A-4147-A177-3AD203B41FA5}">
                      <a16:colId xmlns:a16="http://schemas.microsoft.com/office/drawing/2014/main" val="3383875792"/>
                    </a:ext>
                  </a:extLst>
                </a:gridCol>
              </a:tblGrid>
              <a:tr h="587465">
                <a:tc>
                  <a:txBody>
                    <a:bodyPr/>
                    <a:lstStyle/>
                    <a:p>
                      <a:r>
                        <a:rPr lang="en-GB" sz="1600" dirty="0"/>
                        <a:t>Activity</a:t>
                      </a:r>
                    </a:p>
                  </a:txBody>
                  <a:tcPr/>
                </a:tc>
                <a:tc>
                  <a:txBody>
                    <a:bodyPr/>
                    <a:lstStyle/>
                    <a:p>
                      <a:r>
                        <a:rPr lang="en-GB" sz="1600" dirty="0"/>
                        <a:t>Description </a:t>
                      </a:r>
                    </a:p>
                  </a:txBody>
                  <a:tcPr/>
                </a:tc>
                <a:tc>
                  <a:txBody>
                    <a:bodyPr/>
                    <a:lstStyle/>
                    <a:p>
                      <a:r>
                        <a:rPr lang="en-GB" sz="1600" dirty="0"/>
                        <a:t>Suggested Timing  </a:t>
                      </a:r>
                    </a:p>
                  </a:txBody>
                  <a:tcPr/>
                </a:tc>
                <a:extLst>
                  <a:ext uri="{0D108BD9-81ED-4DB2-BD59-A6C34878D82A}">
                    <a16:rowId xmlns:a16="http://schemas.microsoft.com/office/drawing/2014/main" val="318897726"/>
                  </a:ext>
                </a:extLst>
              </a:tr>
              <a:tr h="340246">
                <a:tc>
                  <a:txBody>
                    <a:bodyPr/>
                    <a:lstStyle/>
                    <a:p>
                      <a:r>
                        <a:rPr lang="en-GB" sz="1600" dirty="0"/>
                        <a:t>Introduction</a:t>
                      </a:r>
                    </a:p>
                  </a:txBody>
                  <a:tcPr/>
                </a:tc>
                <a:tc>
                  <a:txBody>
                    <a:bodyPr/>
                    <a:lstStyle/>
                    <a:p>
                      <a:r>
                        <a:rPr lang="en-GB" sz="1600" dirty="0"/>
                        <a:t>Learning objectives and outcomes; feedback on homework task</a:t>
                      </a:r>
                    </a:p>
                  </a:txBody>
                  <a:tcPr/>
                </a:tc>
                <a:tc>
                  <a:txBody>
                    <a:bodyPr/>
                    <a:lstStyle/>
                    <a:p>
                      <a:r>
                        <a:rPr lang="en-GB" sz="1600" dirty="0"/>
                        <a:t>6 minutes</a:t>
                      </a:r>
                    </a:p>
                  </a:txBody>
                  <a:tcPr/>
                </a:tc>
                <a:extLst>
                  <a:ext uri="{0D108BD9-81ED-4DB2-BD59-A6C34878D82A}">
                    <a16:rowId xmlns:a16="http://schemas.microsoft.com/office/drawing/2014/main" val="65902199"/>
                  </a:ext>
                </a:extLst>
              </a:tr>
              <a:tr h="340246">
                <a:tc>
                  <a:txBody>
                    <a:bodyPr/>
                    <a:lstStyle/>
                    <a:p>
                      <a:r>
                        <a:rPr lang="en-GB" sz="1600" dirty="0"/>
                        <a:t>Article 12 recap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Learners will complete the gap-fill exercise to recap on Article 12</a:t>
                      </a:r>
                      <a:endParaRPr lang="en-GB" sz="1600" dirty="0"/>
                    </a:p>
                  </a:txBody>
                  <a:tcPr/>
                </a:tc>
                <a:tc>
                  <a:txBody>
                    <a:bodyPr/>
                    <a:lstStyle/>
                    <a:p>
                      <a:r>
                        <a:rPr lang="en-GB" sz="1600" dirty="0"/>
                        <a:t>2 minutes</a:t>
                      </a:r>
                    </a:p>
                  </a:txBody>
                  <a:tcPr/>
                </a:tc>
                <a:extLst>
                  <a:ext uri="{0D108BD9-81ED-4DB2-BD59-A6C34878D82A}">
                    <a16:rowId xmlns:a16="http://schemas.microsoft.com/office/drawing/2014/main" val="3390599317"/>
                  </a:ext>
                </a:extLst>
              </a:tr>
              <a:tr h="396747">
                <a:tc>
                  <a:txBody>
                    <a:bodyPr/>
                    <a:lstStyle/>
                    <a:p>
                      <a:r>
                        <a:rPr lang="en-GB" sz="1600"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Learners will draw a mind map of  Tom’s feeling, questions he may have and his support needs</a:t>
                      </a:r>
                      <a:endParaRPr lang="en-GB" sz="1600" dirty="0"/>
                    </a:p>
                  </a:txBody>
                  <a:tcPr/>
                </a:tc>
                <a:tc>
                  <a:txBody>
                    <a:bodyPr/>
                    <a:lstStyle/>
                    <a:p>
                      <a:r>
                        <a:rPr lang="en-GB" sz="1600" dirty="0"/>
                        <a:t>6 minutes</a:t>
                      </a:r>
                    </a:p>
                  </a:txBody>
                  <a:tcPr/>
                </a:tc>
                <a:extLst>
                  <a:ext uri="{0D108BD9-81ED-4DB2-BD59-A6C34878D82A}">
                    <a16:rowId xmlns:a16="http://schemas.microsoft.com/office/drawing/2014/main" val="2788934503"/>
                  </a:ext>
                </a:extLst>
              </a:tr>
              <a:tr h="340246">
                <a:tc>
                  <a:txBody>
                    <a:bodyPr/>
                    <a:lstStyle/>
                    <a:p>
                      <a:r>
                        <a:rPr lang="en-GB" sz="1600" i="0" dirty="0">
                          <a:solidFill>
                            <a:schemeClr val="tx1"/>
                          </a:solidFill>
                        </a:rPr>
                        <a:t>The ‘grief cycle’</a:t>
                      </a:r>
                      <a:endParaRPr lang="en-GB" sz="1600" dirty="0"/>
                    </a:p>
                  </a:txBody>
                  <a:tcPr/>
                </a:tc>
                <a:tc>
                  <a:txBody>
                    <a:bodyPr/>
                    <a:lstStyle/>
                    <a:p>
                      <a:r>
                        <a:rPr lang="en-GB" sz="1600" dirty="0"/>
                        <a:t>Learners will consider </a:t>
                      </a:r>
                      <a:r>
                        <a:rPr lang="en-GB" sz="1600" i="0" dirty="0">
                          <a:solidFill>
                            <a:schemeClr val="tx1"/>
                          </a:solidFill>
                        </a:rPr>
                        <a:t>the ‘grief cycle’ and how Tom’s friend Samir could support Tom</a:t>
                      </a:r>
                      <a:endParaRPr lang="en-GB" sz="1600" dirty="0"/>
                    </a:p>
                  </a:txBody>
                  <a:tcPr/>
                </a:tc>
                <a:tc>
                  <a:txBody>
                    <a:bodyPr/>
                    <a:lstStyle/>
                    <a:p>
                      <a:r>
                        <a:rPr lang="en-GB" sz="1600" dirty="0"/>
                        <a:t>6 minutes</a:t>
                      </a:r>
                    </a:p>
                  </a:txBody>
                  <a:tcPr/>
                </a:tc>
                <a:extLst>
                  <a:ext uri="{0D108BD9-81ED-4DB2-BD59-A6C34878D82A}">
                    <a16:rowId xmlns:a16="http://schemas.microsoft.com/office/drawing/2014/main" val="896574756"/>
                  </a:ext>
                </a:extLst>
              </a:tr>
              <a:tr h="365332">
                <a:tc>
                  <a:txBody>
                    <a:bodyPr/>
                    <a:lstStyle/>
                    <a:p>
                      <a:r>
                        <a:rPr lang="en-GB" sz="1600" i="0" dirty="0"/>
                        <a:t>The Rights Idea? </a:t>
                      </a:r>
                      <a:r>
                        <a:rPr lang="en-GB" sz="1600" i="1" dirty="0"/>
                        <a:t>v</a:t>
                      </a:r>
                      <a:r>
                        <a:rPr lang="en-GB" sz="1600" dirty="0"/>
                        <a:t>ideo </a:t>
                      </a:r>
                    </a:p>
                  </a:txBody>
                  <a:tcPr/>
                </a:tc>
                <a:tc>
                  <a:txBody>
                    <a:bodyPr/>
                    <a:lstStyle/>
                    <a:p>
                      <a:r>
                        <a:rPr lang="en-GB" sz="1600" dirty="0"/>
                        <a:t>Learners watch </a:t>
                      </a:r>
                      <a:r>
                        <a:rPr lang="en-GB" sz="1600" i="0" dirty="0"/>
                        <a:t>The Rights Idea? </a:t>
                      </a:r>
                      <a:r>
                        <a:rPr lang="en-GB" sz="1600" i="1" dirty="0"/>
                        <a:t>v</a:t>
                      </a:r>
                      <a:r>
                        <a:rPr lang="en-GB" sz="1600" dirty="0"/>
                        <a:t>ideo noting 3 rights young people have when parents separate</a:t>
                      </a:r>
                    </a:p>
                  </a:txBody>
                  <a:tcPr/>
                </a:tc>
                <a:tc>
                  <a:txBody>
                    <a:bodyPr/>
                    <a:lstStyle/>
                    <a:p>
                      <a:r>
                        <a:rPr lang="en-GB" sz="1600" dirty="0"/>
                        <a:t>7 minutes</a:t>
                      </a:r>
                    </a:p>
                  </a:txBody>
                  <a:tcPr/>
                </a:tc>
                <a:extLst>
                  <a:ext uri="{0D108BD9-81ED-4DB2-BD59-A6C34878D82A}">
                    <a16:rowId xmlns:a16="http://schemas.microsoft.com/office/drawing/2014/main" val="3662406365"/>
                  </a:ext>
                </a:extLst>
              </a:tr>
              <a:tr h="340246">
                <a:tc>
                  <a:txBody>
                    <a:bodyPr/>
                    <a:lstStyle/>
                    <a:p>
                      <a:r>
                        <a:rPr lang="en-GB" sz="1600" dirty="0"/>
                        <a:t>Quick fire quiz</a:t>
                      </a:r>
                    </a:p>
                  </a:txBody>
                  <a:tcPr/>
                </a:tc>
                <a:tc>
                  <a:txBody>
                    <a:bodyPr/>
                    <a:lstStyle/>
                    <a:p>
                      <a:r>
                        <a:rPr lang="en-GB" sz="1600" dirty="0"/>
                        <a:t>Learners will answer quick fire quiz questions based on </a:t>
                      </a:r>
                      <a:r>
                        <a:rPr lang="en-GB" sz="1600" i="0" dirty="0"/>
                        <a:t>The Rights Idea? </a:t>
                      </a:r>
                      <a:r>
                        <a:rPr lang="en-GB" sz="1600" dirty="0"/>
                        <a:t>video </a:t>
                      </a:r>
                    </a:p>
                  </a:txBody>
                  <a:tcPr/>
                </a:tc>
                <a:tc>
                  <a:txBody>
                    <a:bodyPr/>
                    <a:lstStyle/>
                    <a:p>
                      <a:r>
                        <a:rPr lang="en-GB" sz="1600" dirty="0"/>
                        <a:t>3 minutes</a:t>
                      </a:r>
                    </a:p>
                  </a:txBody>
                  <a:tcPr/>
                </a:tc>
                <a:extLst>
                  <a:ext uri="{0D108BD9-81ED-4DB2-BD59-A6C34878D82A}">
                    <a16:rowId xmlns:a16="http://schemas.microsoft.com/office/drawing/2014/main" val="3131935317"/>
                  </a:ext>
                </a:extLst>
              </a:tr>
              <a:tr h="340246">
                <a:tc>
                  <a:txBody>
                    <a:bodyPr/>
                    <a:lstStyle/>
                    <a:p>
                      <a:r>
                        <a:rPr lang="en-GB" sz="1600" dirty="0"/>
                        <a:t>True or false</a:t>
                      </a:r>
                    </a:p>
                  </a:txBody>
                  <a:tcPr/>
                </a:tc>
                <a:tc>
                  <a:txBody>
                    <a:bodyPr/>
                    <a:lstStyle/>
                    <a:p>
                      <a:r>
                        <a:rPr lang="en-GB" sz="1600" dirty="0"/>
                        <a:t>True of false activity to assess learners’ knowledge </a:t>
                      </a:r>
                    </a:p>
                  </a:txBody>
                  <a:tcPr/>
                </a:tc>
                <a:tc>
                  <a:txBody>
                    <a:bodyPr/>
                    <a:lstStyle/>
                    <a:p>
                      <a:r>
                        <a:rPr lang="en-GB" sz="1600" dirty="0"/>
                        <a:t>2 minutes</a:t>
                      </a:r>
                    </a:p>
                  </a:txBody>
                  <a:tcPr/>
                </a:tc>
                <a:extLst>
                  <a:ext uri="{0D108BD9-81ED-4DB2-BD59-A6C34878D82A}">
                    <a16:rowId xmlns:a16="http://schemas.microsoft.com/office/drawing/2014/main" val="2816443397"/>
                  </a:ext>
                </a:extLst>
              </a:tr>
              <a:tr h="340246">
                <a:tc>
                  <a:txBody>
                    <a:bodyPr/>
                    <a:lstStyle/>
                    <a:p>
                      <a:r>
                        <a:rPr lang="en-GB" sz="1600" dirty="0"/>
                        <a:t>Myth busting</a:t>
                      </a:r>
                    </a:p>
                  </a:txBody>
                  <a:tcPr/>
                </a:tc>
                <a:tc>
                  <a:txBody>
                    <a:bodyPr/>
                    <a:lstStyle/>
                    <a:p>
                      <a:r>
                        <a:rPr lang="en-GB" sz="1600" kern="1200" dirty="0">
                          <a:solidFill>
                            <a:schemeClr val="dk1"/>
                          </a:solidFill>
                          <a:effectLst/>
                          <a:latin typeface="+mn-lt"/>
                          <a:ea typeface="+mn-ea"/>
                          <a:cs typeface="+mn-cs"/>
                        </a:rPr>
                        <a:t>Learners will consider some common misunderstandings around legal rights</a:t>
                      </a:r>
                      <a:endParaRPr lang="en-GB" sz="1600" dirty="0"/>
                    </a:p>
                  </a:txBody>
                  <a:tcPr/>
                </a:tc>
                <a:tc>
                  <a:txBody>
                    <a:bodyPr/>
                    <a:lstStyle/>
                    <a:p>
                      <a:r>
                        <a:rPr lang="en-GB" sz="1600" dirty="0"/>
                        <a:t>5 minutes</a:t>
                      </a:r>
                    </a:p>
                  </a:txBody>
                  <a:tcPr/>
                </a:tc>
                <a:extLst>
                  <a:ext uri="{0D108BD9-81ED-4DB2-BD59-A6C34878D82A}">
                    <a16:rowId xmlns:a16="http://schemas.microsoft.com/office/drawing/2014/main" val="49173715"/>
                  </a:ext>
                </a:extLst>
              </a:tr>
              <a:tr h="340246">
                <a:tc>
                  <a:txBody>
                    <a:bodyPr/>
                    <a:lstStyle/>
                    <a:p>
                      <a:r>
                        <a:rPr lang="en-GB" sz="1600" dirty="0"/>
                        <a:t>Divorce process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Learners will learn about changes to the law on divorce and consider the fairness of this</a:t>
                      </a:r>
                      <a:endParaRPr lang="en-GB" sz="1600" dirty="0"/>
                    </a:p>
                  </a:txBody>
                  <a:tcPr>
                    <a:solidFill>
                      <a:srgbClr val="D3E2E2"/>
                    </a:solidFill>
                  </a:tcPr>
                </a:tc>
                <a:tc>
                  <a:txBody>
                    <a:bodyPr/>
                    <a:lstStyle/>
                    <a:p>
                      <a:r>
                        <a:rPr lang="en-GB" sz="1600" dirty="0"/>
                        <a:t>7 minutes</a:t>
                      </a:r>
                    </a:p>
                  </a:txBody>
                  <a:tcPr/>
                </a:tc>
                <a:extLst>
                  <a:ext uri="{0D108BD9-81ED-4DB2-BD59-A6C34878D82A}">
                    <a16:rowId xmlns:a16="http://schemas.microsoft.com/office/drawing/2014/main" val="3366732233"/>
                  </a:ext>
                </a:extLst>
              </a:tr>
              <a:tr h="340246">
                <a:tc>
                  <a:txBody>
                    <a:bodyPr/>
                    <a:lstStyle/>
                    <a:p>
                      <a:r>
                        <a:rPr lang="en-GB" sz="1600" dirty="0"/>
                        <a:t>Sources of support</a:t>
                      </a:r>
                    </a:p>
                  </a:txBody>
                  <a:tcPr/>
                </a:tc>
                <a:tc>
                  <a:txBody>
                    <a:bodyPr/>
                    <a:lstStyle/>
                    <a:p>
                      <a:r>
                        <a:rPr lang="en-GB" sz="1600" dirty="0"/>
                        <a:t>Learners will learn about the support available to young people whose parents separate</a:t>
                      </a:r>
                    </a:p>
                  </a:txBody>
                  <a:tcPr/>
                </a:tc>
                <a:tc>
                  <a:txBody>
                    <a:bodyPr/>
                    <a:lstStyle/>
                    <a:p>
                      <a:r>
                        <a:rPr lang="en-GB" sz="1600" dirty="0"/>
                        <a:t>4 minutes</a:t>
                      </a:r>
                    </a:p>
                  </a:txBody>
                  <a:tcPr/>
                </a:tc>
                <a:extLst>
                  <a:ext uri="{0D108BD9-81ED-4DB2-BD59-A6C34878D82A}">
                    <a16:rowId xmlns:a16="http://schemas.microsoft.com/office/drawing/2014/main" val="4188916118"/>
                  </a:ext>
                </a:extLst>
              </a:tr>
              <a:tr h="340246">
                <a:tc>
                  <a:txBody>
                    <a:bodyPr/>
                    <a:lstStyle/>
                    <a:p>
                      <a:r>
                        <a:rPr lang="en-GB" sz="1600" dirty="0"/>
                        <a:t>Endpoint assessment</a:t>
                      </a:r>
                    </a:p>
                  </a:txBody>
                  <a:tcPr/>
                </a:tc>
                <a:tc>
                  <a:txBody>
                    <a:bodyPr/>
                    <a:lstStyle/>
                    <a:p>
                      <a:r>
                        <a:rPr lang="en-GB" sz="1600" dirty="0"/>
                        <a:t>Learners will revisit and revise the baseline mind map</a:t>
                      </a:r>
                      <a:r>
                        <a:rPr lang="en-GB" sz="1600" baseline="0" dirty="0"/>
                        <a:t> as appropriate</a:t>
                      </a:r>
                      <a:endParaRPr lang="en-GB" sz="1600" dirty="0"/>
                    </a:p>
                  </a:txBody>
                  <a:tcPr/>
                </a:tc>
                <a:tc>
                  <a:txBody>
                    <a:bodyPr/>
                    <a:lstStyle/>
                    <a:p>
                      <a:r>
                        <a:rPr lang="en-GB" sz="1600" dirty="0"/>
                        <a:t>5 minutes</a:t>
                      </a:r>
                    </a:p>
                  </a:txBody>
                  <a:tcPr/>
                </a:tc>
                <a:extLst>
                  <a:ext uri="{0D108BD9-81ED-4DB2-BD59-A6C34878D82A}">
                    <a16:rowId xmlns:a16="http://schemas.microsoft.com/office/drawing/2014/main" val="3236460829"/>
                  </a:ext>
                </a:extLst>
              </a:tr>
              <a:tr h="340246">
                <a:tc>
                  <a:txBody>
                    <a:bodyPr/>
                    <a:lstStyle/>
                    <a:p>
                      <a:r>
                        <a:rPr lang="en-GB" sz="1600" dirty="0"/>
                        <a:t>Homework/extension</a:t>
                      </a:r>
                    </a:p>
                  </a:txBody>
                  <a:tcPr/>
                </a:tc>
                <a:tc>
                  <a:txBody>
                    <a:bodyPr/>
                    <a:lstStyle/>
                    <a:p>
                      <a:r>
                        <a:rPr lang="en-GB" sz="1600" dirty="0"/>
                        <a:t>Wrap up and setting homework/extension task</a:t>
                      </a:r>
                    </a:p>
                  </a:txBody>
                  <a:tcPr/>
                </a:tc>
                <a:tc>
                  <a:txBody>
                    <a:bodyPr/>
                    <a:lstStyle/>
                    <a:p>
                      <a:r>
                        <a:rPr lang="en-GB" sz="1600" dirty="0"/>
                        <a:t>2 minutes</a:t>
                      </a:r>
                    </a:p>
                  </a:txBody>
                  <a:tcPr/>
                </a:tc>
                <a:extLst>
                  <a:ext uri="{0D108BD9-81ED-4DB2-BD59-A6C34878D82A}">
                    <a16:rowId xmlns:a16="http://schemas.microsoft.com/office/drawing/2014/main" val="379406677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27511" y="1900053"/>
            <a:ext cx="11336978" cy="4711650"/>
          </a:xfrm>
          <a:ln w="38100">
            <a:solidFill>
              <a:srgbClr val="62A9AA"/>
            </a:solidFill>
          </a:ln>
        </p:spPr>
        <p:txBody>
          <a:bodyPr>
            <a:normAutofit/>
          </a:bodyPr>
          <a:lstStyle/>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95625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We will:</a:t>
            </a:r>
          </a:p>
          <a:p>
            <a:pPr marL="457200" indent="-457200">
              <a:buClr>
                <a:srgbClr val="62A9AA"/>
              </a:buClr>
              <a:buFont typeface="Wingdings" panose="05000000000000000000" pitchFamily="2" charset="2"/>
              <a:buChar char="§"/>
            </a:pPr>
            <a:r>
              <a:rPr lang="en-GB" sz="2800" dirty="0"/>
              <a:t>not disclose personal information about ourselves or others</a:t>
            </a:r>
          </a:p>
          <a:p>
            <a:pPr marL="457200" indent="-457200">
              <a:buClr>
                <a:srgbClr val="62A9AA"/>
              </a:buClr>
              <a:buFont typeface="Wingdings" panose="05000000000000000000" pitchFamily="2" charset="2"/>
              <a:buChar char="§"/>
            </a:pPr>
            <a:r>
              <a:rPr lang="en-GB" sz="2800" dirty="0"/>
              <a:t>keep anything that others say confidential</a:t>
            </a:r>
          </a:p>
          <a:p>
            <a:pPr marL="457200" indent="-457200">
              <a:buClr>
                <a:srgbClr val="62A9AA"/>
              </a:buClr>
              <a:buFont typeface="Wingdings" panose="05000000000000000000" pitchFamily="2" charset="2"/>
              <a:buChar char="§"/>
            </a:pPr>
            <a:r>
              <a:rPr lang="en-GB" sz="2800" dirty="0"/>
              <a:t>not judge others </a:t>
            </a:r>
          </a:p>
          <a:p>
            <a:pPr marL="457200" indent="-457200">
              <a:buClr>
                <a:srgbClr val="62A9AA"/>
              </a:buClr>
              <a:buFont typeface="Wingdings" panose="05000000000000000000" pitchFamily="2" charset="2"/>
              <a:buChar char="§"/>
            </a:pPr>
            <a:r>
              <a:rPr lang="en-GB" sz="2800" dirty="0"/>
              <a:t>not put anyone on the spot and we have the right to pass </a:t>
            </a:r>
          </a:p>
          <a:p>
            <a:pPr marL="457200" indent="-457200">
              <a:buClr>
                <a:srgbClr val="62A9AA"/>
              </a:buClr>
              <a:buFont typeface="Wingdings" panose="05000000000000000000" pitchFamily="2" charset="2"/>
              <a:buChar char="§"/>
            </a:pPr>
            <a:r>
              <a:rPr lang="en-GB" sz="2800" dirty="0"/>
              <a:t>talk about ‘someone I know…’ rather than using a person’s name</a:t>
            </a:r>
          </a:p>
          <a:p>
            <a:pPr marL="457200" indent="-457200">
              <a:buClr>
                <a:srgbClr val="62A9AA"/>
              </a:buClr>
              <a:buFont typeface="Wingdings" panose="05000000000000000000" pitchFamily="2" charset="2"/>
              <a:buChar char="§"/>
            </a:pPr>
            <a:r>
              <a:rPr lang="en-GB" sz="2800" dirty="0"/>
              <a:t>comment on what is said, not who has said it</a:t>
            </a:r>
          </a:p>
          <a:p>
            <a:pPr marL="457200" indent="-457200">
              <a:buClr>
                <a:srgbClr val="62A9AA"/>
              </a:buClr>
              <a:buFont typeface="Wingdings" panose="05000000000000000000" pitchFamily="2" charset="2"/>
              <a:buChar char="§"/>
            </a:pPr>
            <a:r>
              <a:rPr lang="en-GB" sz="2800" dirty="0"/>
              <a:t>not ask personal questions or try to embarrass someone </a:t>
            </a:r>
          </a:p>
          <a:p>
            <a:pPr marL="457200" indent="-457200">
              <a:buClr>
                <a:srgbClr val="62A9AA"/>
              </a:buClr>
              <a:buFont typeface="Wingdings" panose="05000000000000000000" pitchFamily="2" charset="2"/>
              <a:buChar char="§"/>
            </a:pPr>
            <a:r>
              <a:rPr lang="en-GB" sz="2800" dirty="0"/>
              <a:t>seek help in school/encourage friends to seek help if needed</a:t>
            </a:r>
            <a:endParaRPr lang="en-GB" sz="28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2</a:t>
            </a:r>
            <a:endParaRPr lang="en-GB" sz="3200" dirty="0"/>
          </a:p>
        </p:txBody>
      </p:sp>
      <p:sp>
        <p:nvSpPr>
          <p:cNvPr id="3" name="Content Placeholder 2"/>
          <p:cNvSpPr>
            <a:spLocks noGrp="1"/>
          </p:cNvSpPr>
          <p:nvPr>
            <p:ph idx="1"/>
          </p:nvPr>
        </p:nvSpPr>
        <p:spPr>
          <a:xfrm>
            <a:off x="457248" y="2083633"/>
            <a:ext cx="5638752" cy="3633879"/>
          </a:xfrm>
          <a:ln w="38100">
            <a:solidFill>
              <a:schemeClr val="accent1">
                <a:lumMod val="75000"/>
                <a:lumOff val="25000"/>
              </a:schemeClr>
            </a:solidFill>
          </a:ln>
        </p:spPr>
        <p:txBody>
          <a:bodyPr>
            <a:noAutofit/>
          </a:bodyPr>
          <a:lstStyle/>
          <a:p>
            <a:pPr marL="0" indent="0">
              <a:buNone/>
            </a:pPr>
            <a:endParaRPr lang="en-GB" sz="2400" b="1" u="sng" dirty="0"/>
          </a:p>
          <a:p>
            <a:pPr marL="0" indent="0">
              <a:buNone/>
            </a:pPr>
            <a:endParaRPr lang="en-GB" sz="2100" b="1" u="sng" dirty="0"/>
          </a:p>
          <a:p>
            <a:pPr marL="0" indent="0">
              <a:buNone/>
            </a:pPr>
            <a:endParaRPr lang="en-GB" sz="2100" b="1" u="sng" dirty="0"/>
          </a:p>
          <a:p>
            <a:pPr marL="0" indent="0">
              <a:buNone/>
            </a:pPr>
            <a:r>
              <a:rPr lang="en-GB" sz="2100" b="1" dirty="0"/>
              <a:t>Learning objectives</a:t>
            </a:r>
            <a:endParaRPr lang="en-GB" sz="2100" i="1" dirty="0"/>
          </a:p>
          <a:p>
            <a:pPr>
              <a:buClr>
                <a:srgbClr val="62A9AA"/>
              </a:buClr>
            </a:pPr>
            <a:r>
              <a:rPr lang="en-GB" sz="2100" dirty="0"/>
              <a:t>To learn about children and young people’s rights to information, consultation and (if needed) representation if parents separate under Article 12 of the </a:t>
            </a:r>
            <a:r>
              <a:rPr lang="en-GB" sz="2100" dirty="0">
                <a:solidFill>
                  <a:schemeClr val="tx1"/>
                </a:solidFill>
              </a:rPr>
              <a:t>United</a:t>
            </a:r>
            <a:r>
              <a:rPr lang="en-GB" sz="2100" dirty="0"/>
              <a:t> Nations Convention on the Rights of the Child (‘The UNCRC’) (including sources of support and how to access them).</a:t>
            </a:r>
          </a:p>
          <a:p>
            <a:pPr>
              <a:buClr>
                <a:srgbClr val="62A9AA"/>
              </a:buClr>
            </a:pPr>
            <a:r>
              <a:rPr lang="en-GB" sz="2100" dirty="0"/>
              <a:t>To learn about the legal system in Wales and England relating to relationship breakdown.</a:t>
            </a:r>
          </a:p>
          <a:p>
            <a:pPr>
              <a:buClr>
                <a:srgbClr val="62A9AA"/>
              </a:buClr>
            </a:pPr>
            <a:endParaRPr lang="en-GB" sz="2200" dirty="0"/>
          </a:p>
          <a:p>
            <a:pPr>
              <a:buClr>
                <a:srgbClr val="62A9AA"/>
              </a:buClr>
            </a:pPr>
            <a:endParaRPr lang="en-GB" sz="2400" dirty="0"/>
          </a:p>
          <a:p>
            <a:pPr marL="0" indent="0">
              <a:buNone/>
            </a:pPr>
            <a:endParaRPr lang="en-GB" sz="2400" dirty="0"/>
          </a:p>
        </p:txBody>
      </p:sp>
      <p:pic>
        <p:nvPicPr>
          <p:cNvPr id="7" name="Picture 6" descr="Poster of the UNCRC indicating information, consultation and representation rights. ">
            <a:extLst>
              <a:ext uri="{FF2B5EF4-FFF2-40B4-BE49-F238E27FC236}">
                <a16:creationId xmlns:a16="http://schemas.microsoft.com/office/drawing/2014/main" id="{A3763BB4-E5A6-4624-AADE-6A4E37D11B03}"/>
              </a:ext>
            </a:extLst>
          </p:cNvPr>
          <p:cNvPicPr>
            <a:picLocks noChangeAspect="1"/>
          </p:cNvPicPr>
          <p:nvPr/>
        </p:nvPicPr>
        <p:blipFill>
          <a:blip r:embed="rId3"/>
          <a:stretch>
            <a:fillRect/>
          </a:stretch>
        </p:blipFill>
        <p:spPr>
          <a:xfrm>
            <a:off x="6434855" y="2231729"/>
            <a:ext cx="5175953" cy="3529890"/>
          </a:xfrm>
          <a:prstGeom prst="rect">
            <a:avLst/>
          </a:prstGeom>
        </p:spPr>
      </p:pic>
    </p:spTree>
    <p:extLst>
      <p:ext uri="{BB962C8B-B14F-4D97-AF65-F5344CB8AC3E}">
        <p14:creationId xmlns:p14="http://schemas.microsoft.com/office/powerpoint/2010/main" val="392148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2</a:t>
            </a:r>
            <a:endParaRPr lang="en-GB" sz="3200" dirty="0"/>
          </a:p>
        </p:txBody>
      </p:sp>
      <p:sp>
        <p:nvSpPr>
          <p:cNvPr id="3" name="Content Placeholder 2"/>
          <p:cNvSpPr>
            <a:spLocks noGrp="1"/>
          </p:cNvSpPr>
          <p:nvPr>
            <p:ph idx="1"/>
          </p:nvPr>
        </p:nvSpPr>
        <p:spPr>
          <a:xfrm>
            <a:off x="457247" y="2275836"/>
            <a:ext cx="11263698" cy="3593336"/>
          </a:xfrm>
          <a:ln w="38100">
            <a:solidFill>
              <a:schemeClr val="accent1">
                <a:lumMod val="75000"/>
                <a:lumOff val="25000"/>
              </a:schemeClr>
            </a:solidFill>
          </a:ln>
        </p:spPr>
        <p:txBody>
          <a:bodyPr>
            <a:noAutofit/>
          </a:bodyPr>
          <a:lstStyle/>
          <a:p>
            <a:pPr marL="0" indent="0">
              <a:spcBef>
                <a:spcPts val="0"/>
              </a:spcBef>
              <a:buNone/>
            </a:pPr>
            <a:endParaRPr lang="en-GB" sz="2100" b="1" u="sng" dirty="0"/>
          </a:p>
          <a:p>
            <a:pPr marL="0" indent="0">
              <a:spcBef>
                <a:spcPts val="0"/>
              </a:spcBef>
              <a:buNone/>
            </a:pPr>
            <a:r>
              <a:rPr lang="en-GB" sz="2100" b="1" dirty="0"/>
              <a:t>Learning outcomes - learners will be able to:</a:t>
            </a:r>
          </a:p>
          <a:p>
            <a:pPr>
              <a:spcBef>
                <a:spcPts val="0"/>
              </a:spcBef>
              <a:buClr>
                <a:srgbClr val="62A9AA"/>
              </a:buClr>
              <a:buSzPct val="100000"/>
              <a:buFont typeface="Wingdings" panose="05000000000000000000" pitchFamily="2" charset="2"/>
              <a:buChar char="§"/>
            </a:pPr>
            <a:r>
              <a:rPr lang="en-GB" sz="2100" dirty="0"/>
              <a:t>explain young people’s rights under Article 12, UNCRC when </a:t>
            </a:r>
          </a:p>
          <a:p>
            <a:pPr marL="0" indent="0">
              <a:spcBef>
                <a:spcPts val="0"/>
              </a:spcBef>
              <a:buClr>
                <a:srgbClr val="62A9AA"/>
              </a:buClr>
              <a:buSzPct val="100000"/>
              <a:buNone/>
            </a:pPr>
            <a:r>
              <a:rPr lang="en-GB" sz="2100" dirty="0"/>
              <a:t>    parents separate</a:t>
            </a:r>
          </a:p>
          <a:p>
            <a:pPr>
              <a:spcBef>
                <a:spcPts val="0"/>
              </a:spcBef>
              <a:buClr>
                <a:srgbClr val="62A9AA"/>
              </a:buClr>
              <a:buSzPct val="100000"/>
              <a:buFont typeface="Wingdings" panose="05000000000000000000" pitchFamily="2" charset="2"/>
              <a:buChar char="§"/>
            </a:pPr>
            <a:r>
              <a:rPr lang="en-GB" sz="2100" dirty="0"/>
              <a:t>describe the range of emotions that young people may feel when</a:t>
            </a:r>
          </a:p>
          <a:p>
            <a:pPr marL="0" indent="0">
              <a:spcBef>
                <a:spcPts val="0"/>
              </a:spcBef>
              <a:buClr>
                <a:srgbClr val="62A9AA"/>
              </a:buClr>
              <a:buSzPct val="100000"/>
              <a:buNone/>
            </a:pPr>
            <a:r>
              <a:rPr lang="en-GB" sz="2100" dirty="0"/>
              <a:t>    parents separate </a:t>
            </a:r>
          </a:p>
          <a:p>
            <a:pPr>
              <a:spcBef>
                <a:spcPts val="0"/>
              </a:spcBef>
              <a:buClr>
                <a:srgbClr val="62A9AA"/>
              </a:buClr>
              <a:buSzPct val="100000"/>
              <a:buFont typeface="Wingdings" panose="05000000000000000000" pitchFamily="2" charset="2"/>
              <a:buChar char="§"/>
            </a:pPr>
            <a:r>
              <a:rPr lang="en-GB" sz="2100" dirty="0"/>
              <a:t>identify ways in which young people can be consulted if parents separate</a:t>
            </a:r>
          </a:p>
          <a:p>
            <a:pPr>
              <a:spcBef>
                <a:spcPts val="0"/>
              </a:spcBef>
              <a:buClr>
                <a:srgbClr val="62A9AA"/>
              </a:buClr>
              <a:buSzPct val="100000"/>
              <a:buFont typeface="Wingdings" panose="05000000000000000000" pitchFamily="2" charset="2"/>
              <a:buChar char="§"/>
            </a:pPr>
            <a:r>
              <a:rPr lang="en-GB" sz="2100" dirty="0"/>
              <a:t>identify sources of support for these young people and explain how to access them</a:t>
            </a:r>
          </a:p>
          <a:p>
            <a:pPr>
              <a:spcBef>
                <a:spcPts val="0"/>
              </a:spcBef>
              <a:buClr>
                <a:srgbClr val="62A9AA"/>
              </a:buClr>
              <a:buSzPct val="100000"/>
              <a:buFont typeface="Wingdings" panose="05000000000000000000" pitchFamily="2" charset="2"/>
              <a:buChar char="§"/>
            </a:pPr>
            <a:r>
              <a:rPr lang="en-GB" sz="2100" dirty="0"/>
              <a:t>explain the changes to the law relating to divorce and key differences between rights of married and unmarried couples on relationship breakdown in Wales and England.</a:t>
            </a:r>
          </a:p>
          <a:p>
            <a:pPr>
              <a:spcBef>
                <a:spcPts val="0"/>
              </a:spcBef>
              <a:buClr>
                <a:srgbClr val="62A9AA"/>
              </a:buClr>
              <a:buSzPct val="100000"/>
              <a:buFont typeface="Wingdings" panose="05000000000000000000" pitchFamily="2" charset="2"/>
              <a:buChar char="§"/>
            </a:pPr>
            <a:endParaRPr lang="en-GB" sz="2400" dirty="0"/>
          </a:p>
        </p:txBody>
      </p:sp>
      <p:pic>
        <p:nvPicPr>
          <p:cNvPr id="6" name="Picture 5" descr="Teenage boy looking at poster of UNCRC. ">
            <a:extLst>
              <a:ext uri="{FF2B5EF4-FFF2-40B4-BE49-F238E27FC236}">
                <a16:creationId xmlns:a16="http://schemas.microsoft.com/office/drawing/2014/main" id="{8BA4462F-A9C9-4914-A6B4-BCD6D25D5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92" b="7692"/>
          <a:stretch/>
        </p:blipFill>
        <p:spPr>
          <a:xfrm>
            <a:off x="8431482" y="2444522"/>
            <a:ext cx="3072448" cy="1869140"/>
          </a:xfrm>
          <a:prstGeom prst="rect">
            <a:avLst/>
          </a:prstGeom>
          <a:ln w="38100">
            <a:solidFill>
              <a:srgbClr val="969FA7"/>
            </a:solidFill>
          </a:ln>
        </p:spPr>
      </p:pic>
    </p:spTree>
    <p:extLst>
      <p:ext uri="{BB962C8B-B14F-4D97-AF65-F5344CB8AC3E}">
        <p14:creationId xmlns:p14="http://schemas.microsoft.com/office/powerpoint/2010/main" val="147110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The Rights Idea: HOMEWORK TASK FEEDBACK</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By today you should have: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Written about an issue that you would like to campaign about and why you think it is important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Considered what ‘right’ under the UNCRC your chosen issue addresses</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As part of this task, researched prominent activists who campaign for your chosen issue and considered what actions you could take yourself to campaign on this issue in the future.</a:t>
            </a:r>
          </a:p>
          <a:p>
            <a:pPr marL="571500" indent="-571500">
              <a:buFont typeface="Wingdings" panose="05000000000000000000" pitchFamily="2" charset="2"/>
              <a:buChar char="Ø"/>
            </a:pPr>
            <a:endParaRPr lang="en-GB" sz="2800" dirty="0">
              <a:solidFill>
                <a:schemeClr val="accent2">
                  <a:lumMod val="75000"/>
                </a:schemeClr>
              </a:solidFill>
            </a:endParaRPr>
          </a:p>
          <a:p>
            <a:r>
              <a:rPr lang="en-GB" sz="28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sz="3200" b="1" dirty="0"/>
              <a:t>ARTICLE 12: UNCRC</a:t>
            </a:r>
          </a:p>
        </p:txBody>
      </p:sp>
      <p:sp>
        <p:nvSpPr>
          <p:cNvPr id="19" name="Rectangle 18">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egaphone image. "/>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657225" y="2789979"/>
            <a:ext cx="4962525" cy="2791372"/>
          </a:xfrm>
          <a:prstGeom prst="rect">
            <a:avLst/>
          </a:prstGeom>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en-GB" sz="2400" b="1" dirty="0"/>
              <a:t>ARTICLE 12</a:t>
            </a:r>
          </a:p>
          <a:p>
            <a:pPr marL="0" indent="0">
              <a:buNone/>
            </a:pPr>
            <a:r>
              <a:rPr lang="en-GB" sz="2400" dirty="0"/>
              <a:t>You have the _________ to give your ___________ and for __________ to listen, and take it __________. </a:t>
            </a:r>
          </a:p>
          <a:p>
            <a:pPr marL="0" indent="0">
              <a:buNone/>
            </a:pPr>
            <a:endParaRPr lang="en-GB" sz="2400" dirty="0"/>
          </a:p>
          <a:p>
            <a:pPr marL="0" indent="0">
              <a:buNone/>
            </a:pPr>
            <a:endParaRPr lang="en-GB" sz="2400" dirty="0"/>
          </a:p>
          <a:p>
            <a:pPr marL="0" indent="0">
              <a:buNone/>
            </a:pPr>
            <a:r>
              <a:rPr lang="en-GB" sz="2400" dirty="0"/>
              <a:t>Obligation, adults, opinion, seriously, judges, casually, right</a:t>
            </a:r>
          </a:p>
        </p:txBody>
      </p:sp>
      <p:pic>
        <p:nvPicPr>
          <p:cNvPr id="7" name="Graphic 6" descr="Question mark to denote a support activity.">
            <a:extLst>
              <a:ext uri="{FF2B5EF4-FFF2-40B4-BE49-F238E27FC236}">
                <a16:creationId xmlns:a16="http://schemas.microsoft.com/office/drawing/2014/main" id="{6B392845-4C3E-4655-BCCE-151B013079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896101" y="6226179"/>
            <a:ext cx="354705" cy="360000"/>
          </a:xfrm>
          <a:prstGeom prst="rect">
            <a:avLst/>
          </a:prstGeom>
        </p:spPr>
      </p:pic>
      <p:pic>
        <p:nvPicPr>
          <p:cNvPr id="2" name="Picture 1" descr="Plus symbol to denote an extension activity.">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319006" y="6226180"/>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520" y="657331"/>
            <a:ext cx="11559279" cy="1107996"/>
          </a:xfrm>
          <a:prstGeom prst="rect">
            <a:avLst/>
          </a:prstGeom>
          <a:noFill/>
          <a:ln>
            <a:noFill/>
          </a:ln>
        </p:spPr>
        <p:txBody>
          <a:bodyPr wrap="square" rtlCol="0">
            <a:spAutoFit/>
          </a:bodyPr>
          <a:lstStyle/>
          <a:p>
            <a:r>
              <a:rPr lang="en-GB" sz="2200" b="1" dirty="0">
                <a:solidFill>
                  <a:schemeClr val="bg1"/>
                </a:solidFill>
                <a:effectLst/>
                <a:ea typeface="Times New Roman" panose="02020603050405020304" pitchFamily="18" charset="0"/>
                <a:cs typeface="Arial" panose="020B0604020202020204" pitchFamily="34" charset="0"/>
              </a:rPr>
              <a:t>Draw a circle with the word ‘Tom’ in the middle.  </a:t>
            </a:r>
            <a:r>
              <a:rPr lang="en-GB" sz="2200" dirty="0">
                <a:solidFill>
                  <a:schemeClr val="bg1"/>
                </a:solidFill>
                <a:effectLst/>
                <a:ea typeface="Times New Roman" panose="02020603050405020304" pitchFamily="18" charset="0"/>
                <a:cs typeface="Arial" panose="020B0604020202020204" pitchFamily="34" charset="0"/>
              </a:rPr>
              <a:t>Around the outside, write down:</a:t>
            </a:r>
            <a:endParaRPr lang="en-GB" sz="2200" dirty="0">
              <a:solidFill>
                <a:schemeClr val="bg1"/>
              </a:solidFill>
              <a:effectLst/>
              <a:ea typeface="Times New Roman" panose="02020603050405020304" pitchFamily="18" charset="0"/>
              <a:cs typeface="Times New Roman" panose="02020603050405020304" pitchFamily="18" charset="0"/>
            </a:endParaRPr>
          </a:p>
          <a:p>
            <a:pPr lvl="0"/>
            <a:r>
              <a:rPr lang="en-GB" sz="2200" dirty="0">
                <a:solidFill>
                  <a:schemeClr val="bg1"/>
                </a:solidFill>
                <a:effectLst/>
                <a:ea typeface="Times New Roman" panose="02020603050405020304" pitchFamily="18" charset="0"/>
                <a:cs typeface="Arial" panose="020B0604020202020204" pitchFamily="34" charset="0"/>
              </a:rPr>
              <a:t>a) how you think Tom may be feeling;  b) </a:t>
            </a:r>
            <a:r>
              <a:rPr lang="en-GB" sz="2200" dirty="0">
                <a:solidFill>
                  <a:schemeClr val="bg1"/>
                </a:solidFill>
                <a:ea typeface="Times New Roman" panose="02020603050405020304" pitchFamily="18" charset="0"/>
                <a:cs typeface="Arial" panose="020B0604020202020204" pitchFamily="34" charset="0"/>
              </a:rPr>
              <a:t>questions</a:t>
            </a:r>
            <a:r>
              <a:rPr lang="en-GB" sz="2200" dirty="0">
                <a:solidFill>
                  <a:schemeClr val="bg1"/>
                </a:solidFill>
                <a:effectLst/>
                <a:ea typeface="Times New Roman" panose="02020603050405020304" pitchFamily="18" charset="0"/>
                <a:cs typeface="Arial" panose="020B0604020202020204" pitchFamily="34" charset="0"/>
              </a:rPr>
              <a:t> you think Tom may have at this time </a:t>
            </a:r>
            <a:r>
              <a:rPr lang="en-GB" sz="2200" dirty="0">
                <a:solidFill>
                  <a:schemeClr val="bg1"/>
                </a:solidFill>
                <a:ea typeface="Times New Roman" panose="02020603050405020304" pitchFamily="18" charset="0"/>
                <a:cs typeface="Arial" panose="020B0604020202020204" pitchFamily="34" charset="0"/>
              </a:rPr>
              <a:t>c</a:t>
            </a:r>
            <a:r>
              <a:rPr lang="en-GB" sz="2200" dirty="0">
                <a:solidFill>
                  <a:schemeClr val="bg1"/>
                </a:solidFill>
                <a:effectLst/>
                <a:ea typeface="Times New Roman" panose="02020603050405020304" pitchFamily="18" charset="0"/>
                <a:cs typeface="Arial" panose="020B0604020202020204" pitchFamily="34" charset="0"/>
              </a:rPr>
              <a:t>) support you think Tom may need and any examples you know of support that may be available to him.</a:t>
            </a:r>
            <a:endParaRPr lang="en-GB" sz="2200" dirty="0">
              <a:solidFill>
                <a:schemeClr val="bg1"/>
              </a:solidFill>
              <a:effectLst/>
              <a:ea typeface="Times New Roman" panose="02020603050405020304" pitchFamily="18" charset="0"/>
              <a:cs typeface="Times New Roman" panose="02020603050405020304" pitchFamily="18" charset="0"/>
            </a:endParaRPr>
          </a:p>
        </p:txBody>
      </p:sp>
      <p:sp>
        <p:nvSpPr>
          <p:cNvPr id="5" name="TextBox 4"/>
          <p:cNvSpPr txBox="1"/>
          <p:nvPr/>
        </p:nvSpPr>
        <p:spPr>
          <a:xfrm>
            <a:off x="429521" y="-103825"/>
            <a:ext cx="11305231" cy="646331"/>
          </a:xfrm>
          <a:prstGeom prst="rect">
            <a:avLst/>
          </a:prstGeom>
          <a:noFill/>
          <a:ln>
            <a:noFill/>
          </a:ln>
        </p:spPr>
        <p:txBody>
          <a:bodyPr wrap="square" rtlCol="0">
            <a:spAutoFit/>
          </a:bodyPr>
          <a:lstStyle/>
          <a:p>
            <a:r>
              <a:rPr lang="en-GB" sz="3600" dirty="0">
                <a:solidFill>
                  <a:srgbClr val="62A9AA"/>
                </a:solidFill>
              </a:rPr>
              <a:t>Baseline activity – read the scenario below</a:t>
            </a:r>
          </a:p>
        </p:txBody>
      </p:sp>
      <p:sp>
        <p:nvSpPr>
          <p:cNvPr id="11" name="Content Placeholder 2">
            <a:extLst>
              <a:ext uri="{FF2B5EF4-FFF2-40B4-BE49-F238E27FC236}">
                <a16:creationId xmlns:a16="http://schemas.microsoft.com/office/drawing/2014/main" id="{91878979-F6DF-48EA-A950-B3C22F0B2AB7}"/>
              </a:ext>
            </a:extLst>
          </p:cNvPr>
          <p:cNvSpPr txBox="1">
            <a:spLocks/>
          </p:cNvSpPr>
          <p:nvPr/>
        </p:nvSpPr>
        <p:spPr>
          <a:xfrm>
            <a:off x="429520" y="2105670"/>
            <a:ext cx="8150953" cy="3861831"/>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200" b="0" i="0" u="none" strike="noStrike" dirty="0">
              <a:solidFill>
                <a:srgbClr val="000000"/>
              </a:solidFill>
              <a:effectLst/>
            </a:endParaRPr>
          </a:p>
          <a:p>
            <a:pPr marL="0" indent="0">
              <a:buFont typeface="Wingdings 2" panose="05020102010507070707" pitchFamily="18" charset="2"/>
              <a:buNone/>
            </a:pPr>
            <a:endParaRPr lang="en-GB" sz="2200" dirty="0">
              <a:solidFill>
                <a:srgbClr val="000000"/>
              </a:solidFill>
            </a:endParaRPr>
          </a:p>
          <a:p>
            <a:pPr marL="0" indent="0">
              <a:buFont typeface="Wingdings 2" panose="05020102010507070707" pitchFamily="18" charset="2"/>
              <a:buNone/>
            </a:pPr>
            <a:r>
              <a:rPr lang="en-GB" sz="2200" b="0" i="0" u="none" strike="noStrike" dirty="0">
                <a:solidFill>
                  <a:srgbClr val="000000"/>
                </a:solidFill>
                <a:effectLst/>
              </a:rPr>
              <a:t>Tom is 13 and an only child. Two weeks ago his parents told him that they had decided to separate. This was a big surprise to Tom as his parents didn't argue much.  They said that they had drifted apart and reassured Tom that they both loved him and that ‘nothing would change’ for him but hadn't really explained what that meant. There had been lots of hushed </a:t>
            </a:r>
            <a:r>
              <a:rPr lang="en-GB" sz="2200" dirty="0">
                <a:solidFill>
                  <a:srgbClr val="000000"/>
                </a:solidFill>
              </a:rPr>
              <a:t>talk</a:t>
            </a:r>
            <a:r>
              <a:rPr lang="en-GB" sz="2200" b="0" i="0" u="none" strike="noStrike" dirty="0">
                <a:solidFill>
                  <a:srgbClr val="000000"/>
                </a:solidFill>
                <a:effectLst/>
              </a:rPr>
              <a:t>s between his parents. Tom knew that they were talking about plans for him and felt excluded. When his dad was away, he had heard his mum crying in the bedroom, so didn't want to make her feel worse by asking questions. Tom only has a few close friends at school and their parents are still together, so he feels he doesn't have anyone to talk to. </a:t>
            </a:r>
            <a:r>
              <a:rPr lang="en-GB" sz="2200" b="0" i="0" dirty="0">
                <a:solidFill>
                  <a:srgbClr val="000000"/>
                </a:solidFill>
                <a:effectLst/>
              </a:rPr>
              <a:t>​</a:t>
            </a:r>
          </a:p>
          <a:p>
            <a:pPr marL="0" indent="0">
              <a:buFont typeface="Wingdings 2" panose="05020102010507070707" pitchFamily="18" charset="2"/>
              <a:buNone/>
            </a:pPr>
            <a:endParaRPr lang="en-GB" sz="2200" dirty="0">
              <a:solidFill>
                <a:srgbClr val="000000"/>
              </a:solidFill>
            </a:endParaRPr>
          </a:p>
          <a:p>
            <a:pPr marL="0" indent="0">
              <a:buFont typeface="Wingdings 2" panose="05020102010507070707" pitchFamily="18" charset="2"/>
              <a:buNone/>
            </a:pPr>
            <a:endParaRPr lang="en-GB" sz="2200" dirty="0"/>
          </a:p>
        </p:txBody>
      </p:sp>
      <p:pic>
        <p:nvPicPr>
          <p:cNvPr id="17" name="Content Placeholder 16" descr="A picture containing text&#10;&#10;Description automatically generated">
            <a:extLst>
              <a:ext uri="{FF2B5EF4-FFF2-40B4-BE49-F238E27FC236}">
                <a16:creationId xmlns:a16="http://schemas.microsoft.com/office/drawing/2014/main" id="{CFC189ED-C265-4DA1-9474-61C4EA99012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0" y="2646535"/>
            <a:ext cx="2828262" cy="2780100"/>
          </a:xfrm>
          <a:ln w="38100">
            <a:solidFill>
              <a:srgbClr val="969FA7"/>
            </a:solidFill>
          </a:ln>
        </p:spPr>
      </p:pic>
    </p:spTree>
    <p:extLst>
      <p:ext uri="{BB962C8B-B14F-4D97-AF65-F5344CB8AC3E}">
        <p14:creationId xmlns:p14="http://schemas.microsoft.com/office/powerpoint/2010/main" val="203446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5" name="TextBox 4"/>
          <p:cNvSpPr txBox="1"/>
          <p:nvPr/>
        </p:nvSpPr>
        <p:spPr>
          <a:xfrm>
            <a:off x="1052883" y="2100392"/>
            <a:ext cx="4320000" cy="4708981"/>
          </a:xfrm>
          <a:prstGeom prst="rect">
            <a:avLst/>
          </a:prstGeom>
          <a:noFill/>
          <a:ln w="38100">
            <a:solidFill>
              <a:srgbClr val="62A9AA"/>
            </a:solidFill>
          </a:ln>
        </p:spPr>
        <p:txBody>
          <a:bodyPr wrap="square" lIns="91440" tIns="45720" rIns="91440" bIns="45720" rtlCol="0" anchor="t">
            <a:spAutoFit/>
          </a:bodyPr>
          <a:lstStyle/>
          <a:p>
            <a:r>
              <a:rPr lang="en-GB" sz="2000" b="1" dirty="0">
                <a:solidFill>
                  <a:srgbClr val="62A9AA"/>
                </a:solidFill>
              </a:rPr>
              <a:t>Preparing to teach and using these slides:</a:t>
            </a:r>
          </a:p>
          <a:p>
            <a:pPr>
              <a:buClr>
                <a:srgbClr val="62A9AA"/>
              </a:buClr>
              <a:buFont typeface="Wingdings" panose="05000000000000000000" pitchFamily="2" charset="2"/>
              <a:buChar char="§"/>
            </a:pPr>
            <a:r>
              <a:rPr lang="en-GB" sz="2000" dirty="0"/>
              <a:t>The slides headed ‘teacher slides’ assist the teacher in setting up the learning </a:t>
            </a:r>
          </a:p>
          <a:p>
            <a:pPr>
              <a:buClr>
                <a:srgbClr val="62A9AA"/>
              </a:buClr>
              <a:buFont typeface="Wingdings" panose="05000000000000000000" pitchFamily="2" charset="2"/>
              <a:buChar char="§"/>
            </a:pPr>
            <a:r>
              <a:rPr lang="en-GB" sz="2000" dirty="0"/>
              <a:t>Slide 14 onwards are for the learner facing learning </a:t>
            </a:r>
          </a:p>
          <a:p>
            <a:pPr>
              <a:buClr>
                <a:srgbClr val="62A9AA"/>
              </a:buClr>
              <a:buFont typeface="Wingdings" panose="05000000000000000000" pitchFamily="2" charset="2"/>
              <a:buChar char="§"/>
            </a:pPr>
            <a:r>
              <a:rPr lang="en-GB" sz="2000" dirty="0"/>
              <a:t>Please read the Teacher Guidance for ‘The Rights Idea?’ (Resource 2) before teaching </a:t>
            </a:r>
          </a:p>
          <a:p>
            <a:pPr>
              <a:buClr>
                <a:srgbClr val="62A9AA"/>
              </a:buClr>
              <a:buFont typeface="Wingdings" panose="05000000000000000000" pitchFamily="2" charset="2"/>
              <a:buChar char="§"/>
            </a:pPr>
            <a:r>
              <a:rPr lang="en-GB" sz="2000" dirty="0"/>
              <a:t>Have slides in presenter mode – notes are available under each slide to aid teaching</a:t>
            </a:r>
          </a:p>
          <a:p>
            <a:pPr>
              <a:buFont typeface="Wingdings" panose="05000000000000000000" pitchFamily="2" charset="2"/>
              <a:buChar char="§"/>
            </a:pPr>
            <a:r>
              <a:rPr lang="en-GB" sz="2000" dirty="0"/>
              <a:t>Support:       and extension:   </a:t>
            </a:r>
          </a:p>
          <a:p>
            <a:r>
              <a:rPr lang="en-GB" sz="2000" dirty="0"/>
              <a:t>activities suggested where appropriate (icons on bottom right corner of slides)</a:t>
            </a:r>
          </a:p>
        </p:txBody>
      </p:sp>
      <p:sp>
        <p:nvSpPr>
          <p:cNvPr id="6" name="TextBox 5"/>
          <p:cNvSpPr txBox="1"/>
          <p:nvPr/>
        </p:nvSpPr>
        <p:spPr>
          <a:xfrm>
            <a:off x="6198781" y="2126512"/>
            <a:ext cx="4322572" cy="2554545"/>
          </a:xfrm>
          <a:prstGeom prst="rect">
            <a:avLst/>
          </a:prstGeom>
          <a:noFill/>
          <a:ln w="38100">
            <a:solidFill>
              <a:srgbClr val="969FA7"/>
            </a:solidFill>
          </a:ln>
        </p:spPr>
        <p:txBody>
          <a:bodyPr wrap="square" lIns="91440" tIns="45720" rIns="91440" bIns="45720" rtlCol="0" anchor="t">
            <a:spAutoFit/>
          </a:bodyPr>
          <a:lstStyle/>
          <a:p>
            <a:r>
              <a:rPr lang="en-GB" sz="2000" b="1" dirty="0">
                <a:solidFill>
                  <a:srgbClr val="62A9AA"/>
                </a:solidFill>
              </a:rPr>
              <a:t>Resources:</a:t>
            </a:r>
          </a:p>
          <a:p>
            <a:pPr>
              <a:buClr>
                <a:srgbClr val="62A9AA"/>
              </a:buClr>
              <a:buFont typeface="Wingdings" panose="05000000000000000000" pitchFamily="2" charset="2"/>
              <a:buChar char="§"/>
            </a:pPr>
            <a:r>
              <a:rPr lang="en-GB" sz="2000" dirty="0"/>
              <a:t> Sticky notes</a:t>
            </a:r>
          </a:p>
          <a:p>
            <a:pPr>
              <a:buClr>
                <a:srgbClr val="62A9AA"/>
              </a:buClr>
              <a:buFont typeface="Wingdings" panose="05000000000000000000" pitchFamily="2" charset="2"/>
              <a:buChar char="§"/>
            </a:pPr>
            <a:r>
              <a:rPr lang="en-GB" sz="2000" dirty="0"/>
              <a:t> An ‘ask-it-basket’/ question box for learners to ask questions confidentially</a:t>
            </a:r>
          </a:p>
          <a:p>
            <a:pPr>
              <a:buClr>
                <a:srgbClr val="62A9AA"/>
              </a:buClr>
              <a:buFont typeface="Wingdings" panose="05000000000000000000" pitchFamily="2" charset="2"/>
              <a:buChar char="§"/>
            </a:pPr>
            <a:r>
              <a:rPr lang="en-GB" sz="2000" dirty="0"/>
              <a:t> </a:t>
            </a:r>
            <a:r>
              <a:rPr lang="en-GB" sz="2000" dirty="0">
                <a:effectLst/>
                <a:ea typeface="Times New Roman" panose="02020603050405020304" pitchFamily="18" charset="0"/>
                <a:cs typeface="Arial" panose="020B0604020202020204" pitchFamily="34" charset="0"/>
              </a:rPr>
              <a:t>Handout for ‘Quick fire quiz’ if using</a:t>
            </a:r>
            <a:endParaRPr lang="en-GB" sz="2000" dirty="0">
              <a:effectLst/>
              <a:ea typeface="Calibri" panose="020F0502020204030204" pitchFamily="34" charset="0"/>
              <a:cs typeface="Times New Roman" panose="02020603050405020304" pitchFamily="18" charset="0"/>
            </a:endParaRPr>
          </a:p>
          <a:p>
            <a:pPr>
              <a:buClr>
                <a:srgbClr val="62A9AA"/>
              </a:buClr>
              <a:buFont typeface="Wingdings" panose="05000000000000000000" pitchFamily="2" charset="2"/>
              <a:buChar char="§"/>
            </a:pPr>
            <a:r>
              <a:rPr lang="en-GB" sz="2000" dirty="0"/>
              <a:t>Save for the above, no additional teaching resources are needed to teach this learning.</a:t>
            </a:r>
            <a:endParaRPr lang="en-GB" dirty="0"/>
          </a:p>
        </p:txBody>
      </p:sp>
      <p:sp>
        <p:nvSpPr>
          <p:cNvPr id="8" name="TextBox 7"/>
          <p:cNvSpPr txBox="1"/>
          <p:nvPr/>
        </p:nvSpPr>
        <p:spPr>
          <a:xfrm>
            <a:off x="6198781" y="4886073"/>
            <a:ext cx="4320000" cy="1569660"/>
          </a:xfrm>
          <a:prstGeom prst="rect">
            <a:avLst/>
          </a:prstGeom>
          <a:noFill/>
          <a:ln w="38100">
            <a:solidFill>
              <a:srgbClr val="969FA7"/>
            </a:solidFill>
          </a:ln>
        </p:spPr>
        <p:txBody>
          <a:bodyPr wrap="square" lIns="91440" tIns="45720" rIns="91440" bIns="45720" rtlCol="0" anchor="t">
            <a:spAutoFit/>
          </a:bodyPr>
          <a:lstStyle/>
          <a:p>
            <a:r>
              <a:rPr lang="en-GB" sz="2000" b="1" dirty="0">
                <a:solidFill>
                  <a:srgbClr val="62A9AA"/>
                </a:solidFill>
              </a:rPr>
              <a:t>Timing:</a:t>
            </a:r>
          </a:p>
          <a:p>
            <a:pPr marL="174625" indent="-174625">
              <a:buFont typeface="Wingdings" panose="05000000000000000000" pitchFamily="2" charset="2"/>
              <a:buChar char="§"/>
            </a:pPr>
            <a:r>
              <a:rPr lang="en-GB" sz="2000" dirty="0"/>
              <a:t>The learning will take place over </a:t>
            </a:r>
          </a:p>
          <a:p>
            <a:r>
              <a:rPr lang="en-GB" sz="2000" dirty="0"/>
              <a:t>55 minutes.</a:t>
            </a:r>
          </a:p>
          <a:p>
            <a:endParaRPr lang="en-GB" dirty="0"/>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descr="Question mark  symbol to denote a support activity.">
            <a:extLst>
              <a:ext uri="{FF2B5EF4-FFF2-40B4-BE49-F238E27FC236}">
                <a16:creationId xmlns:a16="http://schemas.microsoft.com/office/drawing/2014/main" id="{CD181D46-BFC3-4E44-8577-CD9D2E401D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74509" y="5777626"/>
            <a:ext cx="360000" cy="360000"/>
          </a:xfrm>
          <a:prstGeom prst="rect">
            <a:avLst/>
          </a:prstGeom>
        </p:spPr>
      </p:pic>
      <p:pic>
        <p:nvPicPr>
          <p:cNvPr id="4" name="Picture 3" descr="Plus symbol to denote an extension activity.">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4137172" y="5777626"/>
            <a:ext cx="360000" cy="360000"/>
          </a:xfrm>
          <a:prstGeom prst="rect">
            <a:avLst/>
          </a:prstGeom>
        </p:spPr>
      </p:pic>
    </p:spTree>
    <p:extLst>
      <p:ext uri="{BB962C8B-B14F-4D97-AF65-F5344CB8AC3E}">
        <p14:creationId xmlns:p14="http://schemas.microsoft.com/office/powerpoint/2010/main" val="227781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r>
              <a:rPr lang="en-GB" sz="3200" b="1" dirty="0"/>
              <a:t>Young people’s responses to parents separating </a:t>
            </a:r>
            <a:endParaRPr lang="en-GB" sz="3200" dirty="0"/>
          </a:p>
        </p:txBody>
      </p:sp>
      <p:sp>
        <p:nvSpPr>
          <p:cNvPr id="3" name="Content Placeholder 2"/>
          <p:cNvSpPr>
            <a:spLocks noGrp="1"/>
          </p:cNvSpPr>
          <p:nvPr>
            <p:ph idx="1"/>
          </p:nvPr>
        </p:nvSpPr>
        <p:spPr>
          <a:xfrm>
            <a:off x="439388" y="2054431"/>
            <a:ext cx="6234544" cy="4271418"/>
          </a:xfrm>
          <a:ln w="38100">
            <a:solidFill>
              <a:schemeClr val="accent1">
                <a:lumMod val="75000"/>
                <a:lumOff val="25000"/>
              </a:schemeClr>
            </a:solidFill>
          </a:ln>
        </p:spPr>
        <p:txBody>
          <a:bodyPr>
            <a:noAutofit/>
          </a:bodyPr>
          <a:lstStyle/>
          <a:p>
            <a:pPr marL="0" indent="0">
              <a:buNone/>
            </a:pPr>
            <a:r>
              <a:rPr lang="en-GB" sz="2400" b="1" dirty="0">
                <a:solidFill>
                  <a:srgbClr val="62A9AA"/>
                </a:solidFill>
              </a:rPr>
              <a:t>Young people may show signs of:</a:t>
            </a:r>
          </a:p>
          <a:p>
            <a:pPr marL="0" indent="0" algn="l">
              <a:buNone/>
            </a:pPr>
            <a:r>
              <a:rPr lang="en-GB" sz="2200" b="0" i="0" dirty="0">
                <a:solidFill>
                  <a:srgbClr val="000000"/>
                </a:solidFill>
                <a:effectLst/>
              </a:rPr>
              <a:t>1. </a:t>
            </a:r>
            <a:r>
              <a:rPr lang="en-GB" sz="2200" b="1" i="0" dirty="0">
                <a:solidFill>
                  <a:srgbClr val="62A9AA"/>
                </a:solidFill>
                <a:effectLst/>
              </a:rPr>
              <a:t>Denial</a:t>
            </a:r>
            <a:r>
              <a:rPr lang="en-GB" sz="2200" b="0" i="0" dirty="0">
                <a:solidFill>
                  <a:srgbClr val="62A9AA"/>
                </a:solidFill>
                <a:effectLst/>
              </a:rPr>
              <a:t>: </a:t>
            </a:r>
            <a:r>
              <a:rPr lang="en-GB" sz="2200" b="0" i="0" dirty="0">
                <a:solidFill>
                  <a:srgbClr val="000000"/>
                </a:solidFill>
                <a:effectLst/>
              </a:rPr>
              <a:t>feeling overwhelmed and bewildered</a:t>
            </a:r>
          </a:p>
          <a:p>
            <a:pPr marL="0" indent="0" algn="l">
              <a:buNone/>
            </a:pPr>
            <a:r>
              <a:rPr lang="en-GB" sz="2200" b="0" i="0" dirty="0">
                <a:solidFill>
                  <a:srgbClr val="000000"/>
                </a:solidFill>
                <a:effectLst/>
              </a:rPr>
              <a:t>2. </a:t>
            </a:r>
            <a:r>
              <a:rPr lang="en-GB" sz="2200" b="1" i="0" dirty="0">
                <a:solidFill>
                  <a:srgbClr val="62A9AA"/>
                </a:solidFill>
                <a:effectLst/>
              </a:rPr>
              <a:t>Anger</a:t>
            </a:r>
            <a:r>
              <a:rPr lang="en-GB" sz="2200" b="0" i="0" dirty="0">
                <a:solidFill>
                  <a:srgbClr val="62A9AA"/>
                </a:solidFill>
                <a:effectLst/>
              </a:rPr>
              <a:t>: </a:t>
            </a:r>
            <a:r>
              <a:rPr lang="en-GB" sz="2200" b="0" i="0" dirty="0">
                <a:solidFill>
                  <a:srgbClr val="000000"/>
                </a:solidFill>
                <a:effectLst/>
              </a:rPr>
              <a:t>feeling frustrated, confused and angry</a:t>
            </a:r>
          </a:p>
          <a:p>
            <a:pPr marL="0" indent="0" algn="l">
              <a:buNone/>
            </a:pPr>
            <a:r>
              <a:rPr lang="en-GB" sz="2200" b="0" i="0" dirty="0">
                <a:solidFill>
                  <a:srgbClr val="000000"/>
                </a:solidFill>
                <a:effectLst/>
              </a:rPr>
              <a:t>3. </a:t>
            </a:r>
            <a:r>
              <a:rPr lang="en-GB" sz="2200" b="1" i="0" dirty="0">
                <a:solidFill>
                  <a:srgbClr val="62A9AA"/>
                </a:solidFill>
                <a:effectLst/>
              </a:rPr>
              <a:t>Depression</a:t>
            </a:r>
            <a:r>
              <a:rPr lang="en-GB" sz="2200" b="0" i="0" dirty="0">
                <a:solidFill>
                  <a:srgbClr val="62A9AA"/>
                </a:solidFill>
                <a:effectLst/>
              </a:rPr>
              <a:t>: </a:t>
            </a:r>
            <a:r>
              <a:rPr lang="en-GB" sz="2200" b="0" i="0" dirty="0">
                <a:solidFill>
                  <a:srgbClr val="000000"/>
                </a:solidFill>
                <a:effectLst/>
              </a:rPr>
              <a:t>feeling sad all the time, longing for the past</a:t>
            </a:r>
          </a:p>
          <a:p>
            <a:pPr marL="0" indent="0">
              <a:buNone/>
            </a:pPr>
            <a:r>
              <a:rPr lang="en-GB" sz="2200" b="0" i="0" dirty="0">
                <a:solidFill>
                  <a:srgbClr val="000000"/>
                </a:solidFill>
                <a:effectLst/>
              </a:rPr>
              <a:t>4. </a:t>
            </a:r>
            <a:r>
              <a:rPr lang="en-GB" sz="2200" b="1" dirty="0">
                <a:solidFill>
                  <a:srgbClr val="62A9AA"/>
                </a:solidFill>
              </a:rPr>
              <a:t>Bargaining</a:t>
            </a:r>
            <a:r>
              <a:rPr lang="en-GB" sz="2200" dirty="0">
                <a:solidFill>
                  <a:srgbClr val="62A9AA"/>
                </a:solidFill>
              </a:rPr>
              <a:t>: </a:t>
            </a:r>
            <a:r>
              <a:rPr lang="en-GB" sz="2200" b="0" i="0" dirty="0">
                <a:solidFill>
                  <a:srgbClr val="000000"/>
                </a:solidFill>
                <a:effectLst/>
              </a:rPr>
              <a:t>changing their behaviour in the hope of getting their parents back together </a:t>
            </a:r>
          </a:p>
          <a:p>
            <a:pPr marL="0" indent="0">
              <a:buNone/>
            </a:pPr>
            <a:r>
              <a:rPr lang="en-GB" sz="2200" b="0" i="0" dirty="0">
                <a:solidFill>
                  <a:srgbClr val="000000"/>
                </a:solidFill>
                <a:effectLst/>
              </a:rPr>
              <a:t>5. </a:t>
            </a:r>
            <a:r>
              <a:rPr lang="en-GB" sz="2200" b="1" i="0" dirty="0">
                <a:solidFill>
                  <a:srgbClr val="62A9AA"/>
                </a:solidFill>
                <a:effectLst/>
              </a:rPr>
              <a:t>Acceptance</a:t>
            </a:r>
            <a:r>
              <a:rPr lang="en-GB" sz="2200" b="0" i="0" dirty="0">
                <a:solidFill>
                  <a:srgbClr val="62A9AA"/>
                </a:solidFill>
                <a:effectLst/>
              </a:rPr>
              <a:t>: </a:t>
            </a:r>
            <a:r>
              <a:rPr lang="en-GB" sz="2200" b="0" i="0" dirty="0">
                <a:solidFill>
                  <a:srgbClr val="000000"/>
                </a:solidFill>
                <a:effectLst/>
              </a:rPr>
              <a:t>a sense of understanding and a general desire to move forward</a:t>
            </a:r>
          </a:p>
        </p:txBody>
      </p:sp>
      <p:pic>
        <p:nvPicPr>
          <p:cNvPr id="5" name="Picture 4" descr="Image showing the five stages of grief when parents separate: denial, anger, bargaining, depression and acceptance.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0447" y="2264964"/>
            <a:ext cx="4862165" cy="3242014"/>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53060"/>
            <a:ext cx="11285197" cy="1106943"/>
          </a:xfrm>
        </p:spPr>
        <p:txBody>
          <a:bodyPr anchor="ctr">
            <a:noAutofit/>
          </a:bodyPr>
          <a:lstStyle/>
          <a:p>
            <a:r>
              <a:rPr lang="en-GB" sz="3200" b="1" dirty="0"/>
              <a:t>The Rights Idea – video </a:t>
            </a:r>
          </a:p>
        </p:txBody>
      </p:sp>
      <p:sp>
        <p:nvSpPr>
          <p:cNvPr id="3" name="Content Placeholder 2"/>
          <p:cNvSpPr>
            <a:spLocks noGrp="1"/>
          </p:cNvSpPr>
          <p:nvPr>
            <p:ph idx="1"/>
          </p:nvPr>
        </p:nvSpPr>
        <p:spPr>
          <a:xfrm>
            <a:off x="463890" y="2014077"/>
            <a:ext cx="11285198" cy="943355"/>
          </a:xfrm>
        </p:spPr>
        <p:txBody>
          <a:bodyPr lIns="36000" tIns="36000" rIns="36000" bIns="36000" anchor="t">
            <a:normAutofit fontScale="62500" lnSpcReduction="20000"/>
          </a:bodyPr>
          <a:lstStyle/>
          <a:p>
            <a:pPr marL="0" indent="0" algn="ctr">
              <a:buNone/>
            </a:pPr>
            <a:r>
              <a:rPr lang="en-GB" sz="4000" dirty="0">
                <a:solidFill>
                  <a:srgbClr val="62A9AA"/>
                </a:solidFill>
              </a:rPr>
              <a:t>As you watch this video make a note of the three things that Tom discovered that young people are entitled to under the UNCRC when their parents separate.</a:t>
            </a:r>
          </a:p>
          <a:p>
            <a:pPr marL="0" indent="0" algn="ctr">
              <a:buNone/>
            </a:pPr>
            <a:endParaRPr lang="en-GB" sz="6600" i="1" dirty="0">
              <a:solidFill>
                <a:schemeClr val="accent1"/>
              </a:solidFill>
            </a:endParaRPr>
          </a:p>
        </p:txBody>
      </p:sp>
      <p:sp>
        <p:nvSpPr>
          <p:cNvPr id="8" name="TextBox 7">
            <a:extLst>
              <a:ext uri="{FF2B5EF4-FFF2-40B4-BE49-F238E27FC236}">
                <a16:creationId xmlns:a16="http://schemas.microsoft.com/office/drawing/2014/main" id="{A665802F-AB37-408E-A176-8C866E8803E0}"/>
              </a:ext>
            </a:extLst>
          </p:cNvPr>
          <p:cNvSpPr txBox="1"/>
          <p:nvPr/>
        </p:nvSpPr>
        <p:spPr>
          <a:xfrm flipH="1">
            <a:off x="442358" y="3211506"/>
            <a:ext cx="2150852" cy="3228384"/>
          </a:xfrm>
          <a:prstGeom prst="rect">
            <a:avLst/>
          </a:prstGeom>
          <a:noFill/>
          <a:ln w="38100">
            <a:solidFill>
              <a:srgbClr val="969FA7"/>
            </a:solidFill>
          </a:ln>
        </p:spPr>
        <p:txBody>
          <a:bodyPr wrap="square" rtlCol="0">
            <a:spAutoFit/>
          </a:bodyPr>
          <a:lstStyle/>
          <a:p>
            <a:pPr>
              <a:lnSpc>
                <a:spcPct val="107000"/>
              </a:lnSpc>
              <a:spcAft>
                <a:spcPts val="800"/>
              </a:spcAft>
            </a:pPr>
            <a:r>
              <a:rPr lang="en-GB" sz="2400" u="sng"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English language version </a:t>
            </a:r>
            <a:endParaRPr lang="en-GB" sz="2400" dirty="0">
              <a:effectLst/>
              <a:ea typeface="Calibri" panose="020F0502020204030204" pitchFamily="34" charset="0"/>
              <a:cs typeface="Times New Roman" panose="02020603050405020304" pitchFamily="18" charset="0"/>
            </a:endParaRPr>
          </a:p>
        </p:txBody>
      </p:sp>
      <p:pic>
        <p:nvPicPr>
          <p:cNvPr id="4" name="Picture 3" descr="Image containing four stills from The Rights Idea? video. ">
            <a:extLst>
              <a:ext uri="{FF2B5EF4-FFF2-40B4-BE49-F238E27FC236}">
                <a16:creationId xmlns:a16="http://schemas.microsoft.com/office/drawing/2014/main" id="{CAA351D9-021B-4C85-A7A1-2B98BF09F402}"/>
              </a:ext>
            </a:extLst>
          </p:cNvPr>
          <p:cNvPicPr>
            <a:picLocks noChangeAspect="1"/>
          </p:cNvPicPr>
          <p:nvPr/>
        </p:nvPicPr>
        <p:blipFill>
          <a:blip r:embed="rId4"/>
          <a:stretch>
            <a:fillRect/>
          </a:stretch>
        </p:blipFill>
        <p:spPr>
          <a:xfrm>
            <a:off x="3061802" y="3211506"/>
            <a:ext cx="6047416" cy="3430912"/>
          </a:xfrm>
          <a:prstGeom prst="rect">
            <a:avLst/>
          </a:prstGeom>
          <a:ln w="38100">
            <a:solidFill>
              <a:srgbClr val="969FA7"/>
            </a:solidFill>
          </a:ln>
        </p:spPr>
      </p:pic>
      <p:pic>
        <p:nvPicPr>
          <p:cNvPr id="9" name="Graphic 8" descr="Plus symbol to denote an extension activity.">
            <a:extLst>
              <a:ext uri="{FF2B5EF4-FFF2-40B4-BE49-F238E27FC236}">
                <a16:creationId xmlns:a16="http://schemas.microsoft.com/office/drawing/2014/main" id="{694681F4-94CF-4AF6-897A-0BF50BC700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062079" y="6493788"/>
            <a:ext cx="360000" cy="360000"/>
          </a:xfrm>
          <a:prstGeom prst="rect">
            <a:avLst/>
          </a:prstGeom>
        </p:spPr>
      </p:pic>
      <p:pic>
        <p:nvPicPr>
          <p:cNvPr id="5" name="Picture 4" descr="Question mark symbol to denote a support activity.">
            <a:extLst>
              <a:ext uri="{FF2B5EF4-FFF2-40B4-BE49-F238E27FC236}">
                <a16:creationId xmlns:a16="http://schemas.microsoft.com/office/drawing/2014/main" id="{4BD938E3-95D9-4A16-A8C9-CDF71C57EF16}"/>
              </a:ext>
            </a:extLst>
          </p:cNvPr>
          <p:cNvPicPr>
            <a:picLocks noChangeAspect="1"/>
          </p:cNvPicPr>
          <p:nvPr/>
        </p:nvPicPr>
        <p:blipFill>
          <a:blip r:embed="rId7"/>
          <a:stretch>
            <a:fillRect/>
          </a:stretch>
        </p:blipFill>
        <p:spPr>
          <a:xfrm>
            <a:off x="10702079" y="6485415"/>
            <a:ext cx="360000" cy="368373"/>
          </a:xfrm>
          <a:prstGeom prst="rect">
            <a:avLst/>
          </a:prstGeom>
        </p:spPr>
      </p:pic>
      <p:sp>
        <p:nvSpPr>
          <p:cNvPr id="11" name="TextBox 10">
            <a:extLst>
              <a:ext uri="{FF2B5EF4-FFF2-40B4-BE49-F238E27FC236}">
                <a16:creationId xmlns:a16="http://schemas.microsoft.com/office/drawing/2014/main" id="{36919966-A1CD-4B66-938D-BA9004610C4C}"/>
              </a:ext>
            </a:extLst>
          </p:cNvPr>
          <p:cNvSpPr txBox="1"/>
          <p:nvPr/>
        </p:nvSpPr>
        <p:spPr>
          <a:xfrm flipH="1">
            <a:off x="9577257" y="2976556"/>
            <a:ext cx="2150852" cy="3228384"/>
          </a:xfrm>
          <a:prstGeom prst="rect">
            <a:avLst/>
          </a:prstGeom>
          <a:noFill/>
          <a:ln w="38100">
            <a:solidFill>
              <a:srgbClr val="969FA7"/>
            </a:solidFill>
          </a:ln>
        </p:spPr>
        <p:txBody>
          <a:bodyPr wrap="square" rtlCol="0">
            <a:spAutoFit/>
          </a:bodyPr>
          <a:lstStyle/>
          <a:p>
            <a:pPr>
              <a:lnSpc>
                <a:spcPct val="107000"/>
              </a:lnSpc>
              <a:spcAft>
                <a:spcPts val="800"/>
              </a:spcAft>
            </a:pPr>
            <a:r>
              <a:rPr lang="en-GB" sz="2400" dirty="0">
                <a:effectLst/>
                <a:ea typeface="Calibri" panose="020F0502020204030204" pitchFamily="34" charset="0"/>
                <a:cs typeface="Times New Roman" panose="02020603050405020304" pitchFamily="18" charset="0"/>
                <a:hlinkClick r:id="rId8"/>
              </a:rPr>
              <a:t>The Rights Idea? Children and young people's rights when parents separate- Welsh language version</a:t>
            </a:r>
            <a:r>
              <a:rPr lang="en-GB" sz="24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17378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QUICK-FIRE QUIZ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dirty="0"/>
              <a:t>A mediator. </a:t>
            </a:r>
          </a:p>
          <a:p>
            <a:pPr marL="514350" indent="-514350">
              <a:buFont typeface="+mj-lt"/>
              <a:buAutoNum type="arabicPeriod"/>
            </a:pPr>
            <a:r>
              <a:rPr lang="en-GB" sz="2300" dirty="0"/>
              <a:t>A contact centre.</a:t>
            </a:r>
          </a:p>
          <a:p>
            <a:pPr marL="514350" indent="-514350">
              <a:buFont typeface="+mj-lt"/>
              <a:buAutoNum type="arabicPeriod"/>
            </a:pPr>
            <a:r>
              <a:rPr lang="en-GB" sz="2300" dirty="0"/>
              <a:t>Speaks to children and reports to the court what the FCA thinks is in the children's best interests. </a:t>
            </a:r>
          </a:p>
          <a:p>
            <a:pPr marL="514350" indent="-514350">
              <a:buFont typeface="+mj-lt"/>
              <a:buAutoNum type="arabicPeriod"/>
            </a:pPr>
            <a:r>
              <a:rPr lang="en-GB" sz="2300" dirty="0"/>
              <a:t>No, the FCA tells the court the views of the children although they sometimes speak to the judge directly if they wish.</a:t>
            </a:r>
          </a:p>
          <a:p>
            <a:pPr marL="514350" indent="-514350">
              <a:buFont typeface="+mj-lt"/>
              <a:buAutoNum type="arabicPeriod"/>
            </a:pPr>
            <a:r>
              <a:rPr lang="en-GB" sz="2300" dirty="0"/>
              <a:t>Yes, if the court agrees, in rare cases they can apply and be represented separately.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300" dirty="0"/>
              <a:t>What is the name of the person who helps parents to reach an agreement without going to court? </a:t>
            </a:r>
          </a:p>
          <a:p>
            <a:pPr marL="514350" indent="-514350">
              <a:buAutoNum type="arabicPeriod"/>
            </a:pPr>
            <a:r>
              <a:rPr lang="en-GB" sz="2300" dirty="0"/>
              <a:t>Where did Rosie have contact with her dad at first? </a:t>
            </a:r>
          </a:p>
          <a:p>
            <a:pPr marL="514350" indent="-514350">
              <a:buFontTx/>
              <a:buAutoNum type="arabicPeriod"/>
            </a:pPr>
            <a:r>
              <a:rPr lang="en-GB" sz="2300" dirty="0"/>
              <a:t>What does a Family Court Advisor do? </a:t>
            </a:r>
          </a:p>
          <a:p>
            <a:pPr marL="514350" indent="-514350">
              <a:buAutoNum type="arabicPeriod"/>
            </a:pPr>
            <a:r>
              <a:rPr lang="en-GB" sz="2300" dirty="0"/>
              <a:t>Do children have to go to court if their parents make an application to court? </a:t>
            </a:r>
          </a:p>
          <a:p>
            <a:pPr marL="514350" indent="-514350">
              <a:buFontTx/>
              <a:buAutoNum type="arabicPeriod"/>
            </a:pPr>
            <a:r>
              <a:rPr lang="en-GB" sz="2300" dirty="0"/>
              <a:t>Can children make their own application to the court? </a:t>
            </a:r>
          </a:p>
          <a:p>
            <a:pPr marL="514350" indent="-51435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TRUE OR FALSE?</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dirty="0"/>
              <a:t>False. Since 2019 all couples have the option to enter into a civil partnership.</a:t>
            </a:r>
          </a:p>
          <a:p>
            <a:pPr marL="514350" indent="-514350">
              <a:buFont typeface="+mj-lt"/>
              <a:buAutoNum type="arabicPeriod"/>
            </a:pPr>
            <a:r>
              <a:rPr lang="en-GB" sz="2300" dirty="0"/>
              <a:t>True. In Wales in 2020, the figures were 59% and 18% respectively.</a:t>
            </a:r>
          </a:p>
          <a:p>
            <a:pPr marL="514350" indent="-514350">
              <a:buFont typeface="+mj-lt"/>
              <a:buAutoNum type="arabicPeriod"/>
            </a:pPr>
            <a:r>
              <a:rPr lang="en-GB" sz="2300" dirty="0"/>
              <a:t>False. Cohabitants rights depend on how property is owned not time together.</a:t>
            </a:r>
          </a:p>
          <a:p>
            <a:pPr marL="514350" indent="-514350">
              <a:buFont typeface="+mj-lt"/>
              <a:buAutoNum type="arabicPeriod"/>
            </a:pPr>
            <a:r>
              <a:rPr lang="en-GB" sz="2300" dirty="0"/>
              <a:t>False. Unmarried couples do not have rights to financial support for themselves.</a:t>
            </a:r>
          </a:p>
          <a:p>
            <a:pPr marL="514350" indent="-514350">
              <a:buFont typeface="+mj-lt"/>
              <a:buAutoNum type="arabicPeriod"/>
            </a:pPr>
            <a:r>
              <a:rPr lang="en-GB" sz="2300" dirty="0"/>
              <a:t>False.  Couples are encouraged to resolve matters without going to court.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300" dirty="0"/>
              <a:t>The only way to make a relationship legally recognised is to get married. </a:t>
            </a:r>
          </a:p>
          <a:p>
            <a:pPr marL="514350" indent="-514350">
              <a:buAutoNum type="arabicPeriod"/>
            </a:pPr>
            <a:r>
              <a:rPr lang="en-GB" sz="2300" dirty="0"/>
              <a:t>More families with children under 18 in Wales, are married than living together. </a:t>
            </a:r>
          </a:p>
          <a:p>
            <a:pPr marL="514350" indent="-514350">
              <a:buFontTx/>
              <a:buAutoNum type="arabicPeriod"/>
            </a:pPr>
            <a:r>
              <a:rPr lang="en-GB" sz="2300" dirty="0"/>
              <a:t>If you live together for at least two years, your rights are the same as if married. </a:t>
            </a:r>
          </a:p>
          <a:p>
            <a:pPr marL="514350" indent="-514350">
              <a:buFontTx/>
              <a:buAutoNum type="arabicPeriod"/>
            </a:pPr>
            <a:r>
              <a:rPr lang="en-GB" sz="2300" dirty="0"/>
              <a:t>If you live together and have a child, your rights are the same as if married. </a:t>
            </a:r>
          </a:p>
          <a:p>
            <a:pPr marL="514350" indent="-514350">
              <a:buAutoNum type="arabicPeriod"/>
            </a:pPr>
            <a:r>
              <a:rPr lang="en-GB" sz="2300" dirty="0"/>
              <a:t>To sort out arrangement for children after separation you must go to court. </a:t>
            </a:r>
          </a:p>
          <a:p>
            <a:pPr marL="514350" indent="-514350">
              <a:buAutoNum type="arabicPeriod"/>
            </a:pPr>
            <a:endParaRPr lang="en-GB" sz="2400" dirty="0"/>
          </a:p>
        </p:txBody>
      </p:sp>
    </p:spTree>
    <p:extLst>
      <p:ext uri="{BB962C8B-B14F-4D97-AF65-F5344CB8AC3E}">
        <p14:creationId xmlns:p14="http://schemas.microsoft.com/office/powerpoint/2010/main" val="31493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INFORMATION – MYTH BUSTING 1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a:spcBef>
                <a:spcPts val="0"/>
              </a:spcBef>
              <a:spcAft>
                <a:spcPts val="0"/>
              </a:spcAft>
              <a:buClr>
                <a:srgbClr val="62A9AA"/>
              </a:buClr>
              <a:buSzPct val="100000"/>
              <a:buNone/>
            </a:pPr>
            <a:r>
              <a:rPr lang="en-GB" sz="2400" b="1" dirty="0">
                <a:solidFill>
                  <a:srgbClr val="62A9AA"/>
                </a:solidFill>
                <a:effectLst/>
                <a:latin typeface="+mn-lt"/>
                <a:ea typeface="Times New Roman" panose="02020603050405020304" pitchFamily="18" charset="0"/>
                <a:cs typeface="Arial" panose="020B0604020202020204" pitchFamily="34" charset="0"/>
              </a:rPr>
              <a:t>Myth 1:  The only way to formalise a relationship is to </a:t>
            </a:r>
          </a:p>
          <a:p>
            <a:pPr marL="0" indent="0">
              <a:spcBef>
                <a:spcPts val="0"/>
              </a:spcBef>
              <a:spcAft>
                <a:spcPts val="0"/>
              </a:spcAft>
              <a:buClr>
                <a:srgbClr val="62A9AA"/>
              </a:buClr>
              <a:buSzPct val="100000"/>
              <a:buNone/>
            </a:pPr>
            <a:r>
              <a:rPr lang="en-GB" sz="2400" b="1" dirty="0">
                <a:solidFill>
                  <a:srgbClr val="62A9AA"/>
                </a:solidFill>
                <a:effectLst/>
                <a:latin typeface="+mn-lt"/>
                <a:ea typeface="Times New Roman" panose="02020603050405020304" pitchFamily="18" charset="0"/>
                <a:cs typeface="Arial" panose="020B0604020202020204" pitchFamily="34" charset="0"/>
              </a:rPr>
              <a:t>get married</a:t>
            </a:r>
          </a:p>
          <a:p>
            <a:pPr marL="0" indent="0">
              <a:spcBef>
                <a:spcPts val="0"/>
              </a:spcBef>
              <a:spcAft>
                <a:spcPts val="0"/>
              </a:spcAft>
              <a:buClr>
                <a:srgbClr val="62A9AA"/>
              </a:buClr>
              <a:buSzPct val="100000"/>
              <a:buNone/>
            </a:pPr>
            <a:endParaRPr lang="en-GB" sz="2400" b="0" dirty="0">
              <a:solidFill>
                <a:srgbClr val="62A9AA"/>
              </a:solidFill>
              <a:effectLst/>
              <a:latin typeface="+mn-lt"/>
              <a:ea typeface="Times New Roman" panose="02020603050405020304" pitchFamily="18" charset="0"/>
              <a:cs typeface="Times New Roman" panose="02020603050405020304" pitchFamily="18" charset="0"/>
            </a:endParaRPr>
          </a:p>
          <a:p>
            <a:pPr marL="180975" indent="-180975">
              <a:spcBef>
                <a:spcPts val="0"/>
              </a:spcBef>
              <a:spcAft>
                <a:spcPts val="0"/>
              </a:spcAft>
              <a:buClr>
                <a:srgbClr val="62A9AA"/>
              </a:buClr>
              <a:buSzPct val="100000"/>
              <a:buFont typeface="Wingdings" panose="05000000000000000000" pitchFamily="2" charset="2"/>
              <a:buChar char="§"/>
            </a:pPr>
            <a:r>
              <a:rPr lang="en-GB" sz="2400" dirty="0">
                <a:solidFill>
                  <a:schemeClr val="tx1"/>
                </a:solidFill>
              </a:rPr>
              <a:t>In fact: Mixed-sex and same-sex couples can get married or enter into a </a:t>
            </a:r>
          </a:p>
          <a:p>
            <a:pPr marL="0" indent="0">
              <a:spcBef>
                <a:spcPts val="0"/>
              </a:spcBef>
              <a:spcAft>
                <a:spcPts val="0"/>
              </a:spcAft>
              <a:buClr>
                <a:srgbClr val="62A9AA"/>
              </a:buClr>
              <a:buSzPct val="100000"/>
              <a:buNone/>
            </a:pPr>
            <a:r>
              <a:rPr lang="en-GB" sz="2400" dirty="0">
                <a:solidFill>
                  <a:schemeClr val="tx1"/>
                </a:solidFill>
              </a:rPr>
              <a:t>civil partnership (CP): both require a court process to legally end the relationship if </a:t>
            </a:r>
          </a:p>
          <a:p>
            <a:pPr marL="0" indent="0">
              <a:spcBef>
                <a:spcPts val="0"/>
              </a:spcBef>
              <a:spcAft>
                <a:spcPts val="0"/>
              </a:spcAft>
              <a:buClr>
                <a:srgbClr val="62A9AA"/>
              </a:buClr>
              <a:buSzPct val="100000"/>
              <a:buNone/>
            </a:pPr>
            <a:r>
              <a:rPr lang="en-GB" sz="2400" dirty="0">
                <a:solidFill>
                  <a:schemeClr val="tx1"/>
                </a:solidFill>
              </a:rPr>
              <a:t>it breaks down.</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descr="Poster with the heading 'information'.">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275383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INFORMATION – MYTH BUSTING 2</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a:spcBef>
                <a:spcPts val="0"/>
              </a:spcBef>
              <a:spcAft>
                <a:spcPts val="0"/>
              </a:spcAft>
              <a:buNone/>
            </a:pPr>
            <a:r>
              <a:rPr lang="en-GB" sz="2400" b="1" dirty="0">
                <a:solidFill>
                  <a:srgbClr val="62A9AA"/>
                </a:solidFill>
                <a:effectLst/>
                <a:latin typeface="+mn-lt"/>
                <a:ea typeface="Times New Roman" panose="02020603050405020304" pitchFamily="18" charset="0"/>
                <a:cs typeface="Arial" panose="020B0604020202020204" pitchFamily="34" charset="0"/>
              </a:rPr>
              <a:t>Myth 2:  </a:t>
            </a:r>
            <a:r>
              <a:rPr lang="en-GB" sz="2400" b="1" dirty="0">
                <a:solidFill>
                  <a:srgbClr val="62A9AA"/>
                </a:solidFill>
                <a:effectLst/>
                <a:latin typeface="+mn-lt"/>
                <a:ea typeface="Times New Roman" panose="02020603050405020304" pitchFamily="18" charset="0"/>
              </a:rPr>
              <a:t>After a certain period together/if you have a child together, cohabiting couples have the same rights as married couples:  </a:t>
            </a:r>
            <a:r>
              <a:rPr lang="en-GB" sz="2400" b="1" dirty="0">
                <a:solidFill>
                  <a:srgbClr val="62A9AA"/>
                </a:solidFill>
                <a:effectLst/>
                <a:latin typeface="+mn-lt"/>
                <a:ea typeface="Times New Roman" panose="02020603050405020304" pitchFamily="18" charset="0"/>
                <a:cs typeface="Arial" panose="020B0604020202020204" pitchFamily="34" charset="0"/>
              </a:rPr>
              <a:t>‘The </a:t>
            </a:r>
          </a:p>
          <a:p>
            <a:pPr marL="0" indent="0">
              <a:spcBef>
                <a:spcPts val="0"/>
              </a:spcBef>
              <a:spcAft>
                <a:spcPts val="0"/>
              </a:spcAft>
              <a:buNone/>
            </a:pPr>
            <a:r>
              <a:rPr lang="en-GB" sz="2400" b="1" dirty="0">
                <a:solidFill>
                  <a:srgbClr val="62A9AA"/>
                </a:solidFill>
                <a:effectLst/>
                <a:latin typeface="+mn-lt"/>
                <a:ea typeface="Times New Roman" panose="02020603050405020304" pitchFamily="18" charset="0"/>
                <a:cs typeface="Arial" panose="020B0604020202020204" pitchFamily="34" charset="0"/>
              </a:rPr>
              <a:t>common law marriage myth’ </a:t>
            </a:r>
          </a:p>
          <a:p>
            <a:pPr marL="0" indent="0">
              <a:spcBef>
                <a:spcPts val="0"/>
              </a:spcBef>
              <a:spcAft>
                <a:spcPts val="0"/>
              </a:spcAft>
              <a:buNone/>
            </a:pPr>
            <a:endParaRPr lang="en-GB" sz="2400" b="1" dirty="0">
              <a:solidFill>
                <a:srgbClr val="62A9AA"/>
              </a:solidFill>
              <a:effectLst/>
              <a:latin typeface="+mn-lt"/>
              <a:ea typeface="Times New Roman" panose="02020603050405020304" pitchFamily="18" charset="0"/>
              <a:cs typeface="Times New Roman" panose="02020603050405020304" pitchFamily="18" charset="0"/>
            </a:endParaRPr>
          </a:p>
          <a:p>
            <a:pPr marL="180975" indent="-180975">
              <a:spcBef>
                <a:spcPts val="0"/>
              </a:spcBef>
              <a:spcAft>
                <a:spcPts val="0"/>
              </a:spcAft>
              <a:buClr>
                <a:srgbClr val="62A9AA"/>
              </a:buClr>
              <a:buSzPct val="100000"/>
              <a:buFont typeface="Wingdings" panose="05000000000000000000" pitchFamily="2" charset="2"/>
              <a:buChar char="§"/>
            </a:pPr>
            <a:r>
              <a:rPr lang="en-GB" sz="2400" b="1" dirty="0">
                <a:solidFill>
                  <a:srgbClr val="62A9AA"/>
                </a:solidFill>
                <a:effectLst/>
                <a:latin typeface="+mn-lt"/>
                <a:ea typeface="Times New Roman" panose="02020603050405020304" pitchFamily="18" charset="0"/>
                <a:cs typeface="Arial" panose="020B0604020202020204" pitchFamily="34" charset="0"/>
              </a:rPr>
              <a:t>In fact: </a:t>
            </a:r>
            <a:r>
              <a:rPr lang="en-GB" sz="2400" dirty="0">
                <a:solidFill>
                  <a:schemeClr val="tx1"/>
                </a:solidFill>
              </a:rPr>
              <a:t>Cohabiting relationships are the fastest growing family form in Wales</a:t>
            </a:r>
          </a:p>
          <a:p>
            <a:pPr marL="0" indent="0">
              <a:spcBef>
                <a:spcPts val="0"/>
              </a:spcBef>
              <a:spcAft>
                <a:spcPts val="0"/>
              </a:spcAft>
              <a:buClr>
                <a:srgbClr val="62A9AA"/>
              </a:buClr>
              <a:buSzPct val="100000"/>
              <a:buNone/>
            </a:pPr>
            <a:r>
              <a:rPr lang="en-GB" sz="2400" dirty="0">
                <a:solidFill>
                  <a:schemeClr val="tx1"/>
                </a:solidFill>
              </a:rPr>
              <a:t> and England but, unlike those who are married or in a CP, cohabitants are not </a:t>
            </a:r>
          </a:p>
          <a:p>
            <a:pPr marL="0" indent="0">
              <a:spcBef>
                <a:spcPts val="0"/>
              </a:spcBef>
              <a:spcAft>
                <a:spcPts val="0"/>
              </a:spcAft>
              <a:buClr>
                <a:srgbClr val="62A9AA"/>
              </a:buClr>
              <a:buSzPct val="100000"/>
              <a:buNone/>
            </a:pPr>
            <a:r>
              <a:rPr lang="en-GB" sz="2400" dirty="0">
                <a:solidFill>
                  <a:schemeClr val="tx1"/>
                </a:solidFill>
              </a:rPr>
              <a:t>entitled to claim  financial support from each other if they separate (although both parents must financially support their children).  </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descr="Poster with the heading 'information'.">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24344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INFORMATION – MYTH BUSTING 3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spcBef>
                <a:spcPts val="0"/>
              </a:spcBef>
              <a:spcAft>
                <a:spcPts val="0"/>
              </a:spcAft>
              <a:buNone/>
            </a:pPr>
            <a:r>
              <a:rPr lang="en-GB" sz="2400" b="1" dirty="0">
                <a:solidFill>
                  <a:srgbClr val="62A9AA"/>
                </a:solidFill>
                <a:effectLst/>
                <a:latin typeface="+mn-lt"/>
                <a:ea typeface="Times New Roman" panose="02020603050405020304" pitchFamily="18" charset="0"/>
                <a:cs typeface="Arial" panose="020B0604020202020204" pitchFamily="34" charset="0"/>
              </a:rPr>
              <a:t>Myth 3: Parents must go to court to sort things out </a:t>
            </a:r>
          </a:p>
          <a:p>
            <a:pPr marL="0" indent="0">
              <a:spcBef>
                <a:spcPts val="0"/>
              </a:spcBef>
              <a:spcAft>
                <a:spcPts val="0"/>
              </a:spcAft>
              <a:buNone/>
            </a:pPr>
            <a:endParaRPr lang="en-GB" sz="2400" b="1" dirty="0">
              <a:solidFill>
                <a:srgbClr val="62A9AA"/>
              </a:solidFill>
              <a:effectLst/>
              <a:latin typeface="+mn-lt"/>
              <a:ea typeface="Times New Roman" panose="02020603050405020304" pitchFamily="18" charset="0"/>
              <a:cs typeface="Times New Roman" panose="02020603050405020304" pitchFamily="18" charset="0"/>
            </a:endParaRPr>
          </a:p>
          <a:p>
            <a:pPr>
              <a:spcBef>
                <a:spcPts val="0"/>
              </a:spcBef>
              <a:spcAft>
                <a:spcPts val="0"/>
              </a:spcAft>
              <a:buClr>
                <a:srgbClr val="62A9AA"/>
              </a:buClr>
            </a:pPr>
            <a:r>
              <a:rPr lang="en-GB" sz="2400" b="1" dirty="0">
                <a:solidFill>
                  <a:srgbClr val="62A9AA"/>
                </a:solidFill>
                <a:effectLst/>
                <a:latin typeface="+mn-lt"/>
                <a:ea typeface="Times New Roman" panose="02020603050405020304" pitchFamily="18" charset="0"/>
                <a:cs typeface="Arial" panose="020B0604020202020204" pitchFamily="34" charset="0"/>
              </a:rPr>
              <a:t>In fact: </a:t>
            </a:r>
            <a:r>
              <a:rPr lang="en-GB" sz="2400" dirty="0">
                <a:solidFill>
                  <a:schemeClr val="tx1"/>
                </a:solidFill>
              </a:rPr>
              <a:t>Parents are encouraged to agree child arrangements and finances </a:t>
            </a:r>
          </a:p>
          <a:p>
            <a:pPr marL="0" indent="0">
              <a:spcBef>
                <a:spcPts val="0"/>
              </a:spcBef>
              <a:spcAft>
                <a:spcPts val="0"/>
              </a:spcAft>
              <a:buNone/>
            </a:pPr>
            <a:r>
              <a:rPr lang="en-GB" sz="2400" dirty="0">
                <a:solidFill>
                  <a:schemeClr val="tx1"/>
                </a:solidFill>
              </a:rPr>
              <a:t>without going to court if possible, but if they can’t either parent can apply to </a:t>
            </a:r>
          </a:p>
          <a:p>
            <a:pPr marL="0" indent="0">
              <a:spcBef>
                <a:spcPts val="0"/>
              </a:spcBef>
              <a:spcAft>
                <a:spcPts val="0"/>
              </a:spcAft>
              <a:buNone/>
            </a:pPr>
            <a:r>
              <a:rPr lang="en-GB" sz="2400" dirty="0">
                <a:solidFill>
                  <a:schemeClr val="tx1"/>
                </a:solidFill>
              </a:rPr>
              <a:t>the court for an order.</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descr="Poster with the heading 'information'.">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319642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‘FAULT-BASED’ law on divorce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fontAlgn="base">
              <a:spcBef>
                <a:spcPts val="480"/>
              </a:spcBef>
              <a:buNone/>
            </a:pPr>
            <a:r>
              <a:rPr lang="en-GB" sz="2400" b="1" i="0" dirty="0">
                <a:solidFill>
                  <a:srgbClr val="62A9AA"/>
                </a:solidFill>
                <a:effectLst/>
              </a:rPr>
              <a:t>Matrimonial Causes Act 1973: ‘Fault-based’ divorce </a:t>
            </a:r>
          </a:p>
          <a:p>
            <a:pPr>
              <a:spcBef>
                <a:spcPts val="480"/>
              </a:spcBef>
              <a:buClr>
                <a:srgbClr val="62A9AA"/>
              </a:buClr>
              <a:buSzPct val="100000"/>
            </a:pPr>
            <a:r>
              <a:rPr lang="en-GB" sz="2400" dirty="0"/>
              <a:t>Applicant must show that marriage has irretrievably broken down by                 proving one of five facts (fault-based and separation based).</a:t>
            </a:r>
          </a:p>
          <a:p>
            <a:pPr>
              <a:spcBef>
                <a:spcPts val="0"/>
              </a:spcBef>
              <a:buClr>
                <a:srgbClr val="62A9AA"/>
              </a:buClr>
              <a:buSzPct val="100000"/>
            </a:pPr>
            <a:r>
              <a:rPr lang="en-GB" sz="2400" dirty="0"/>
              <a:t>Respondent can contest the fact. If successful, the Applicant can only divorce </a:t>
            </a:r>
          </a:p>
          <a:p>
            <a:pPr marL="0" indent="0">
              <a:spcBef>
                <a:spcPts val="0"/>
              </a:spcBef>
              <a:buClr>
                <a:srgbClr val="62A9AA"/>
              </a:buClr>
              <a:buSzPct val="100000"/>
              <a:buNone/>
            </a:pPr>
            <a:r>
              <a:rPr lang="en-GB" sz="2400" dirty="0"/>
              <a:t>    after five years.</a:t>
            </a:r>
          </a:p>
          <a:p>
            <a:pPr>
              <a:spcBef>
                <a:spcPts val="480"/>
              </a:spcBef>
              <a:buClr>
                <a:srgbClr val="62A9AA"/>
              </a:buClr>
              <a:buSzPct val="100000"/>
            </a:pPr>
            <a:r>
              <a:rPr lang="en-GB" sz="2400" dirty="0"/>
              <a:t>Uncontested divorce can be obtained within a few months – but only if one of the fault-based facts is relied on.</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descr="Poster with the heading 'information'.">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210966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15411"/>
            <a:ext cx="10327152" cy="1445375"/>
          </a:xfrm>
        </p:spPr>
        <p:txBody>
          <a:bodyPr>
            <a:normAutofit/>
          </a:bodyPr>
          <a:lstStyle/>
          <a:p>
            <a:r>
              <a:rPr lang="en-GB" sz="3200" b="1" dirty="0"/>
              <a:t>Changes to the law on divorce </a:t>
            </a:r>
          </a:p>
        </p:txBody>
      </p:sp>
      <p:pic>
        <p:nvPicPr>
          <p:cNvPr id="5" name="Picture 4" descr="Cartoon image of a judge in a courtroom. "/>
          <p:cNvPicPr>
            <a:picLocks noChangeAspect="1"/>
          </p:cNvPicPr>
          <p:nvPr/>
        </p:nvPicPr>
        <p:blipFill>
          <a:blip r:embed="rId3">
            <a:extLst>
              <a:ext uri="{28A0092B-C50C-407E-A947-70E740481C1C}">
                <a14:useLocalDpi xmlns:a14="http://schemas.microsoft.com/office/drawing/2010/main" val="0"/>
              </a:ext>
            </a:extLst>
          </a:blip>
          <a:srcRect/>
          <a:stretch/>
        </p:blipFill>
        <p:spPr>
          <a:xfrm>
            <a:off x="7007161" y="2040259"/>
            <a:ext cx="3487173" cy="4067046"/>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100207" y="2040258"/>
            <a:ext cx="6651322" cy="4079239"/>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spcAft>
                <a:spcPts val="600"/>
              </a:spcAft>
              <a:buClr>
                <a:srgbClr val="903163"/>
              </a:buClr>
              <a:buSzPct val="92000"/>
            </a:pPr>
            <a:r>
              <a:rPr lang="en-GB" sz="2400" dirty="0">
                <a:solidFill>
                  <a:schemeClr val="tx1"/>
                </a:solidFill>
              </a:rPr>
              <a:t>     Tom thinks that the ‘fault-based’ law is outdated but Samir isn’t so sure. In pairs create two lists – one with at least 3 reasons why Tom thinks it is outdated and one with at least 3 reasons why Samir thinks it isn’t.</a:t>
            </a:r>
          </a:p>
        </p:txBody>
      </p:sp>
      <p:pic>
        <p:nvPicPr>
          <p:cNvPr id="8" name="Graphic 7" descr="Plus symbol to denote an extension activity. ">
            <a:extLst>
              <a:ext uri="{FF2B5EF4-FFF2-40B4-BE49-F238E27FC236}">
                <a16:creationId xmlns:a16="http://schemas.microsoft.com/office/drawing/2014/main" id="{3D72CB2B-B32A-4AC7-9A09-1F5ADE42D3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60443" y="6204940"/>
            <a:ext cx="414000" cy="414000"/>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‘NO-FAULT’ law on divorce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marR="0" lvl="0" indent="0" defTabSz="914400" rtl="0" eaLnBrk="1" fontAlgn="auto" latinLnBrk="0" hangingPunct="1">
              <a:spcBef>
                <a:spcPts val="480"/>
              </a:spcBef>
              <a:buClrTx/>
              <a:buSzTx/>
              <a:buFontTx/>
              <a:buNone/>
              <a:tabLst/>
              <a:defRPr/>
            </a:pPr>
            <a:r>
              <a:rPr lang="en-GB" sz="2400" b="1" dirty="0">
                <a:solidFill>
                  <a:srgbClr val="62A9AA"/>
                </a:solidFill>
              </a:rPr>
              <a:t>Divorce, Dissolution and Separation Act 2020</a:t>
            </a:r>
          </a:p>
          <a:p>
            <a:pPr>
              <a:spcBef>
                <a:spcPts val="480"/>
              </a:spcBef>
              <a:buClr>
                <a:srgbClr val="62A9AA"/>
              </a:buClr>
              <a:buSzPct val="100000"/>
            </a:pPr>
            <a:r>
              <a:rPr lang="en-GB" sz="2400" dirty="0"/>
              <a:t>Applicant (or Applicant and Respondent on a joint application) must show              that the marriage has irretrievably broken down. </a:t>
            </a:r>
          </a:p>
          <a:p>
            <a:pPr>
              <a:spcBef>
                <a:spcPts val="480"/>
              </a:spcBef>
              <a:buClr>
                <a:srgbClr val="62A9AA"/>
              </a:buClr>
              <a:buSzPct val="100000"/>
            </a:pPr>
            <a:r>
              <a:rPr lang="en-GB" sz="2400" dirty="0"/>
              <a:t>Respondent cannot contest the divorce.</a:t>
            </a:r>
          </a:p>
          <a:p>
            <a:pPr>
              <a:spcBef>
                <a:spcPts val="480"/>
              </a:spcBef>
              <a:buClr>
                <a:srgbClr val="62A9AA"/>
              </a:buClr>
              <a:buSzPct val="100000"/>
            </a:pPr>
            <a:r>
              <a:rPr lang="en-GB" sz="2400" dirty="0"/>
              <a:t>Divorce can be obtained after 26 weeks.</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descr="Poster with the heading 'information'.">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16699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the Curriculum for Wales </a:t>
            </a:r>
          </a:p>
        </p:txBody>
      </p:sp>
      <p:sp>
        <p:nvSpPr>
          <p:cNvPr id="5" name="TextBox 4"/>
          <p:cNvSpPr txBox="1"/>
          <p:nvPr/>
        </p:nvSpPr>
        <p:spPr>
          <a:xfrm>
            <a:off x="575894" y="2100392"/>
            <a:ext cx="11029615" cy="4465068"/>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400" dirty="0">
                <a:ea typeface="Times New Roman" panose="02020603050405020304" pitchFamily="18" charset="0"/>
                <a:cs typeface="Times New Roman" panose="02020603050405020304" pitchFamily="18" charset="0"/>
              </a:rPr>
              <a:t>This resource </a:t>
            </a:r>
            <a:r>
              <a:rPr lang="en-GB" sz="2400" b="0" dirty="0">
                <a:ea typeface="Times New Roman" panose="02020603050405020304" pitchFamily="18" charset="0"/>
                <a:cs typeface="Times New Roman" panose="02020603050405020304" pitchFamily="18" charset="0"/>
              </a:rPr>
              <a:t>f</a:t>
            </a:r>
            <a:r>
              <a:rPr lang="en-GB" sz="2400" b="0" dirty="0"/>
              <a:t>or </a:t>
            </a:r>
            <a:r>
              <a:rPr lang="en-US" sz="2400" b="0" dirty="0">
                <a:effectLst/>
                <a:ea typeface="Times New Roman" panose="02020603050405020304" pitchFamily="18" charset="0"/>
                <a:cs typeface="Times New Roman" panose="02020603050405020304" pitchFamily="18" charset="0"/>
              </a:rPr>
              <a:t>learners </a:t>
            </a:r>
            <a:r>
              <a:rPr lang="en-US" sz="2400" dirty="0">
                <a:effectLst/>
                <a:ea typeface="Times New Roman" panose="02020603050405020304" pitchFamily="18" charset="0"/>
                <a:cs typeface="Times New Roman" panose="02020603050405020304" pitchFamily="18" charset="0"/>
              </a:rPr>
              <a:t>working at </a:t>
            </a:r>
            <a:r>
              <a:rPr lang="en-GB" sz="2400" dirty="0">
                <a:effectLst/>
                <a:ea typeface="Times New Roman" panose="02020603050405020304" pitchFamily="18" charset="0"/>
                <a:cs typeface="Times New Roman" panose="02020603050405020304" pitchFamily="18" charset="0"/>
              </a:rPr>
              <a:t>Progression steps 4 and 5 </a:t>
            </a:r>
            <a:r>
              <a:rPr lang="en-GB" sz="2400" dirty="0">
                <a:effectLst/>
                <a:ea typeface="Times New Roman" panose="02020603050405020304" pitchFamily="18" charset="0"/>
                <a:cs typeface="Arial" panose="020B0604020202020204" pitchFamily="34" charset="0"/>
              </a:rPr>
              <a:t>helps to meets two of the </a:t>
            </a:r>
            <a:r>
              <a:rPr lang="en-US" sz="2400" b="1" u="sng" dirty="0">
                <a:solidFill>
                  <a:srgbClr val="62A9AA"/>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four purposes</a:t>
            </a:r>
            <a:r>
              <a:rPr lang="en-US" sz="2400" b="1" dirty="0">
                <a:solidFill>
                  <a:srgbClr val="62A9AA"/>
                </a:solidFill>
                <a:effectLst/>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of the</a:t>
            </a:r>
            <a:r>
              <a:rPr lang="en-GB" sz="2400" b="1" dirty="0">
                <a:solidFill>
                  <a:srgbClr val="62A9AA"/>
                </a:solidFill>
                <a:effectLst/>
                <a:ea typeface="Times New Roman" panose="02020603050405020304" pitchFamily="18" charset="0"/>
                <a:cs typeface="Arial" panose="020B0604020202020204" pitchFamily="34" charset="0"/>
              </a:rPr>
              <a:t> </a:t>
            </a:r>
            <a:r>
              <a:rPr lang="en-GB" sz="2400" b="1" u="sng" dirty="0">
                <a:solidFill>
                  <a:srgbClr val="62A9AA"/>
                </a:solidFill>
                <a:effectLst/>
                <a:ea typeface="Times New Roman" panose="02020603050405020304" pitchFamily="18" charset="0"/>
                <a:cs typeface="Arial" panose="020B0604020202020204" pitchFamily="34" charset="0"/>
              </a:rPr>
              <a:t>Curriculum for Wales</a:t>
            </a:r>
            <a:r>
              <a:rPr lang="en-GB" sz="2400" b="1" dirty="0">
                <a:solidFill>
                  <a:srgbClr val="62A9AA"/>
                </a:solidFill>
                <a:effectLst/>
                <a:ea typeface="Calibri" panose="020F0502020204030204" pitchFamily="34" charset="0"/>
                <a:cs typeface="Arial" panose="020B0604020202020204" pitchFamily="34" charset="0"/>
              </a:rPr>
              <a:t> </a:t>
            </a:r>
            <a:r>
              <a:rPr lang="en-GB" sz="2400" dirty="0">
                <a:effectLst/>
                <a:ea typeface="Times New Roman" panose="02020603050405020304" pitchFamily="18" charset="0"/>
                <a:cs typeface="Arial" panose="020B0604020202020204" pitchFamily="34" charset="0"/>
              </a:rPr>
              <a:t>assisting learners to become:</a:t>
            </a:r>
          </a:p>
          <a:p>
            <a:pPr marL="285750" lvl="0" indent="-285750">
              <a:lnSpc>
                <a:spcPct val="114000"/>
              </a:lnSpc>
              <a:buClr>
                <a:srgbClr val="62A9AA"/>
              </a:buClr>
              <a:buFont typeface="Wingdings" panose="05000000000000000000" pitchFamily="2" charset="2"/>
              <a:buChar char="§"/>
            </a:pPr>
            <a:r>
              <a:rPr lang="en-US" sz="2400" b="1" dirty="0">
                <a:solidFill>
                  <a:srgbClr val="62A9AA"/>
                </a:solidFill>
                <a:effectLst/>
                <a:ea typeface="Calibri" panose="020F0502020204030204" pitchFamily="34" charset="0"/>
                <a:cs typeface="Arial" panose="020B0604020202020204" pitchFamily="34" charset="0"/>
              </a:rPr>
              <a:t>ethical, informed citizens who:</a:t>
            </a:r>
          </a:p>
          <a:p>
            <a:pPr marL="452438" lvl="1" indent="-273050" fontAlgn="base">
              <a:lnSpc>
                <a:spcPct val="114000"/>
              </a:lnSpc>
              <a:buClr>
                <a:srgbClr val="62A9AA"/>
              </a:buClr>
              <a:buFont typeface="Wingdings" panose="05000000000000000000" pitchFamily="2" charset="2"/>
              <a:buChar char=""/>
            </a:pPr>
            <a:r>
              <a:rPr lang="en-GB" sz="2400" dirty="0">
                <a:solidFill>
                  <a:srgbClr val="1F1F1F"/>
                </a:solidFill>
                <a:effectLst/>
                <a:ea typeface="Times New Roman" panose="02020603050405020304" pitchFamily="18" charset="0"/>
                <a:cs typeface="Arial" panose="020B0604020202020204" pitchFamily="34" charset="0"/>
              </a:rPr>
              <a:t>engage with contemporary issues based upon their knowledge and values </a:t>
            </a:r>
          </a:p>
          <a:p>
            <a:pPr marL="452438" lvl="1" indent="-273050" fontAlgn="base">
              <a:lnSpc>
                <a:spcPct val="114000"/>
              </a:lnSpc>
              <a:buClr>
                <a:srgbClr val="62A9AA"/>
              </a:buClr>
              <a:buFont typeface="Wingdings" panose="05000000000000000000" pitchFamily="2" charset="2"/>
              <a:buChar char=""/>
            </a:pPr>
            <a:r>
              <a:rPr lang="en-US" sz="2400" dirty="0">
                <a:effectLst/>
                <a:ea typeface="Calibri" panose="020F0502020204030204" pitchFamily="34" charset="0"/>
                <a:cs typeface="Arial" panose="020B0604020202020204" pitchFamily="34" charset="0"/>
              </a:rPr>
              <a:t>understand and exercise their human and democratic responsibilities and rights</a:t>
            </a:r>
          </a:p>
          <a:p>
            <a:pPr marL="0" lvl="1" fontAlgn="base">
              <a:lnSpc>
                <a:spcPct val="114000"/>
              </a:lnSpc>
              <a:buClr>
                <a:srgbClr val="62A9AA"/>
              </a:buClr>
            </a:pPr>
            <a:r>
              <a:rPr lang="en-US" sz="2400" dirty="0">
                <a:solidFill>
                  <a:srgbClr val="1F1F1F"/>
                </a:solidFill>
                <a:effectLst/>
                <a:ea typeface="Calibri" panose="020F0502020204030204" pitchFamily="34" charset="0"/>
                <a:cs typeface="Arial" panose="020B0604020202020204" pitchFamily="34" charset="0"/>
              </a:rPr>
              <a:t>and </a:t>
            </a:r>
            <a:r>
              <a:rPr lang="en-US" sz="2400" b="1" dirty="0">
                <a:solidFill>
                  <a:srgbClr val="62A9AA"/>
                </a:solidFill>
                <a:effectLst/>
                <a:ea typeface="Calibri" panose="020F0502020204030204" pitchFamily="34" charset="0"/>
                <a:cs typeface="Times New Roman" panose="02020603050405020304" pitchFamily="18" charset="0"/>
              </a:rPr>
              <a:t>are ready to be citizens of Wales and the world.</a:t>
            </a:r>
            <a:r>
              <a:rPr lang="en-US" sz="2400" dirty="0">
                <a:solidFill>
                  <a:srgbClr val="62A9AA"/>
                </a:solidFill>
                <a:effectLst/>
                <a:ea typeface="Calibri" panose="020F0502020204030204" pitchFamily="34" charset="0"/>
                <a:cs typeface="Arial" panose="020B0604020202020204" pitchFamily="34" charset="0"/>
              </a:rPr>
              <a:t> </a:t>
            </a:r>
          </a:p>
          <a:p>
            <a:pPr marL="285750" lvl="0" indent="-285750">
              <a:buClr>
                <a:srgbClr val="62A9AA"/>
              </a:buClr>
              <a:buFont typeface="Wingdings" panose="05000000000000000000" pitchFamily="2" charset="2"/>
              <a:buChar char="§"/>
            </a:pPr>
            <a:r>
              <a:rPr lang="en-US" sz="2400" b="1" dirty="0">
                <a:solidFill>
                  <a:srgbClr val="62A9AA"/>
                </a:solidFill>
                <a:effectLst/>
                <a:ea typeface="Calibri" panose="020F0502020204030204" pitchFamily="34" charset="0"/>
                <a:cs typeface="Arial" panose="020B0604020202020204" pitchFamily="34" charset="0"/>
              </a:rPr>
              <a:t>healthy, confident individuals who:</a:t>
            </a:r>
            <a:endParaRPr lang="en-GB" sz="2400" dirty="0">
              <a:effectLst/>
              <a:ea typeface="Calibri" panose="020F0502020204030204" pitchFamily="34" charset="0"/>
              <a:cs typeface="Times New Roman" panose="02020603050405020304" pitchFamily="18" charset="0"/>
            </a:endParaRPr>
          </a:p>
          <a:p>
            <a:pPr marL="536575" lvl="1" indent="-263525">
              <a:buClr>
                <a:srgbClr val="62A9AA"/>
              </a:buClr>
              <a:buFont typeface="Wingdings" panose="05000000000000000000" pitchFamily="2" charset="2"/>
              <a:buChar char=""/>
            </a:pPr>
            <a:r>
              <a:rPr lang="en-US" sz="2400" dirty="0">
                <a:effectLst/>
                <a:ea typeface="Calibri" panose="020F0502020204030204" pitchFamily="34" charset="0"/>
                <a:cs typeface="Arial" panose="020B0604020202020204" pitchFamily="34" charset="0"/>
              </a:rPr>
              <a:t>are building their mental and emotional well-being by developing confidence, resilience and empathy</a:t>
            </a:r>
            <a:endParaRPr lang="en-GB" sz="2400" dirty="0">
              <a:effectLst/>
              <a:ea typeface="Calibri" panose="020F0502020204030204" pitchFamily="34" charset="0"/>
              <a:cs typeface="Times New Roman" panose="02020603050405020304" pitchFamily="18" charset="0"/>
            </a:endParaRPr>
          </a:p>
          <a:p>
            <a:pPr marL="536575" lvl="1" indent="-263525">
              <a:buClr>
                <a:srgbClr val="62A9AA"/>
              </a:buClr>
              <a:buFont typeface="Wingdings" panose="05000000000000000000" pitchFamily="2" charset="2"/>
              <a:buChar char=""/>
            </a:pPr>
            <a:r>
              <a:rPr lang="en-US" sz="2400" dirty="0">
                <a:effectLst/>
                <a:ea typeface="Calibri" panose="020F0502020204030204" pitchFamily="34" charset="0"/>
                <a:cs typeface="Arial" panose="020B0604020202020204" pitchFamily="34" charset="0"/>
              </a:rPr>
              <a:t>know how to find the information and support to keep safe and well</a:t>
            </a:r>
            <a:endParaRPr lang="en-GB" sz="2400" dirty="0">
              <a:effectLst/>
              <a:ea typeface="Calibri" panose="020F0502020204030204" pitchFamily="34" charset="0"/>
              <a:cs typeface="Times New Roman" panose="02020603050405020304" pitchFamily="18" charset="0"/>
            </a:endParaRPr>
          </a:p>
          <a:p>
            <a:r>
              <a:rPr lang="en-US" sz="2400" dirty="0">
                <a:solidFill>
                  <a:srgbClr val="1F1F1F"/>
                </a:solidFill>
                <a:effectLst/>
                <a:ea typeface="Calibri" panose="020F0502020204030204" pitchFamily="34" charset="0"/>
                <a:cs typeface="Arial" panose="020B0604020202020204" pitchFamily="34" charset="0"/>
              </a:rPr>
              <a:t>and </a:t>
            </a:r>
            <a:r>
              <a:rPr lang="en-US" sz="2400" b="1" dirty="0">
                <a:solidFill>
                  <a:srgbClr val="62A9AA"/>
                </a:solidFill>
                <a:effectLst/>
                <a:ea typeface="Calibri" panose="020F0502020204030204" pitchFamily="34" charset="0"/>
                <a:cs typeface="Times New Roman" panose="02020603050405020304" pitchFamily="18" charset="0"/>
              </a:rPr>
              <a:t>are ready to lead fulfilling lives as valued members of society.</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95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Sources of support for  young people</a:t>
            </a:r>
            <a:endParaRPr lang="en-GB" sz="3200" dirty="0"/>
          </a:p>
        </p:txBody>
      </p:sp>
      <p:grpSp>
        <p:nvGrpSpPr>
          <p:cNvPr id="5" name="Group 4" descr="Logo for The National Youth Advocacy Service, Cymru.">
            <a:extLst>
              <a:ext uri="{FF2B5EF4-FFF2-40B4-BE49-F238E27FC236}">
                <a16:creationId xmlns:a16="http://schemas.microsoft.com/office/drawing/2014/main" id="{C0FBF25A-F532-4E56-8DE4-8714C8709AEA}"/>
              </a:ext>
            </a:extLst>
          </p:cNvPr>
          <p:cNvGrpSpPr/>
          <p:nvPr/>
        </p:nvGrpSpPr>
        <p:grpSpPr>
          <a:xfrm>
            <a:off x="456964" y="2144182"/>
            <a:ext cx="3089822" cy="2569636"/>
            <a:chOff x="498529" y="2079872"/>
            <a:chExt cx="3089822" cy="2569636"/>
          </a:xfrm>
        </p:grpSpPr>
        <p:pic>
          <p:nvPicPr>
            <p:cNvPr id="7" name="Content Placeholder 1">
              <a:extLst>
                <a:ext uri="{FF2B5EF4-FFF2-40B4-BE49-F238E27FC236}">
                  <a16:creationId xmlns:a16="http://schemas.microsoft.com/office/drawing/2014/main" id="{E16AD48A-BA56-480A-9685-778E55947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4945" y="2079872"/>
              <a:ext cx="2380662" cy="1795938"/>
            </a:xfrm>
            <a:prstGeom prst="rect">
              <a:avLst/>
            </a:prstGeom>
            <a:ln w="38100">
              <a:solidFill>
                <a:srgbClr val="969FA7"/>
              </a:solidFill>
            </a:ln>
          </p:spPr>
        </p:pic>
        <p:sp>
          <p:nvSpPr>
            <p:cNvPr id="9" name="TextBox 8">
              <a:extLst>
                <a:ext uri="{FF2B5EF4-FFF2-40B4-BE49-F238E27FC236}">
                  <a16:creationId xmlns:a16="http://schemas.microsoft.com/office/drawing/2014/main" id="{74F72EA3-C3B7-4C2D-BF34-67CD446D4CEC}"/>
                </a:ext>
              </a:extLst>
            </p:cNvPr>
            <p:cNvSpPr txBox="1"/>
            <p:nvPr/>
          </p:nvSpPr>
          <p:spPr>
            <a:xfrm>
              <a:off x="498529" y="4003177"/>
              <a:ext cx="3089822" cy="646331"/>
            </a:xfrm>
            <a:prstGeom prst="rect">
              <a:avLst/>
            </a:prstGeom>
            <a:noFill/>
            <a:ln w="38100">
              <a:solidFill>
                <a:srgbClr val="9B9B9B"/>
              </a:solidFill>
            </a:ln>
          </p:spPr>
          <p:txBody>
            <a:bodyPr wrap="square" rtlCol="0">
              <a:spAutoFit/>
            </a:bodyPr>
            <a:lstStyle/>
            <a:p>
              <a:r>
                <a:rPr lang="en-GB" dirty="0"/>
                <a:t>The National Youth Advocacy Service, Cymru (NYAS Cymru) </a:t>
              </a:r>
            </a:p>
          </p:txBody>
        </p:sp>
      </p:grpSp>
      <p:grpSp>
        <p:nvGrpSpPr>
          <p:cNvPr id="13" name="Group 12" descr="Logo for The Child and Family Court Advisory and Support Service, Cymru&#10;(Cafcass Cymru).&#10;">
            <a:extLst>
              <a:ext uri="{FF2B5EF4-FFF2-40B4-BE49-F238E27FC236}">
                <a16:creationId xmlns:a16="http://schemas.microsoft.com/office/drawing/2014/main" id="{10D397DA-D309-4610-94A1-8770AFEB44A8}"/>
              </a:ext>
            </a:extLst>
          </p:cNvPr>
          <p:cNvGrpSpPr/>
          <p:nvPr/>
        </p:nvGrpSpPr>
        <p:grpSpPr>
          <a:xfrm>
            <a:off x="934466" y="4828574"/>
            <a:ext cx="4000212" cy="1767734"/>
            <a:chOff x="1009370" y="4908198"/>
            <a:chExt cx="4000212" cy="1767734"/>
          </a:xfrm>
        </p:grpSpPr>
        <p:pic>
          <p:nvPicPr>
            <p:cNvPr id="10" name="Content Placeholder 1">
              <a:extLst>
                <a:ext uri="{FF2B5EF4-FFF2-40B4-BE49-F238E27FC236}">
                  <a16:creationId xmlns:a16="http://schemas.microsoft.com/office/drawing/2014/main" id="{5B0D9EE7-74D9-45FF-B3B5-A0D945DF50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9370" y="4920809"/>
              <a:ext cx="1748717" cy="1755123"/>
            </a:xfrm>
            <a:prstGeom prst="rect">
              <a:avLst/>
            </a:prstGeom>
            <a:ln w="38100">
              <a:solidFill>
                <a:srgbClr val="969FA7"/>
              </a:solidFill>
            </a:ln>
          </p:spPr>
        </p:pic>
        <p:sp>
          <p:nvSpPr>
            <p:cNvPr id="12" name="TextBox 11">
              <a:extLst>
                <a:ext uri="{FF2B5EF4-FFF2-40B4-BE49-F238E27FC236}">
                  <a16:creationId xmlns:a16="http://schemas.microsoft.com/office/drawing/2014/main" id="{D54DB934-3546-447A-A85A-A8390C399A9D}"/>
                </a:ext>
              </a:extLst>
            </p:cNvPr>
            <p:cNvSpPr txBox="1"/>
            <p:nvPr/>
          </p:nvSpPr>
          <p:spPr>
            <a:xfrm>
              <a:off x="3067893" y="4908198"/>
              <a:ext cx="1941689" cy="1754326"/>
            </a:xfrm>
            <a:prstGeom prst="rect">
              <a:avLst/>
            </a:prstGeom>
            <a:noFill/>
            <a:ln w="38100">
              <a:solidFill>
                <a:srgbClr val="9B9B9B"/>
              </a:solidFill>
            </a:ln>
          </p:spPr>
          <p:txBody>
            <a:bodyPr wrap="square" rtlCol="0">
              <a:spAutoFit/>
            </a:bodyPr>
            <a:lstStyle/>
            <a:p>
              <a:pPr algn="ctr"/>
              <a:r>
                <a:rPr lang="en-GB" dirty="0"/>
                <a:t>The Child and Family Court Advisory and Support Service, Cymru</a:t>
              </a:r>
            </a:p>
            <a:p>
              <a:pPr algn="ctr"/>
              <a:r>
                <a:rPr lang="en-GB" dirty="0"/>
                <a:t>(Cafcass Cymru)</a:t>
              </a:r>
            </a:p>
          </p:txBody>
        </p:sp>
      </p:grpSp>
      <p:grpSp>
        <p:nvGrpSpPr>
          <p:cNvPr id="16" name="Group 15" descr="Logo for">
            <a:extLst>
              <a:ext uri="{FF2B5EF4-FFF2-40B4-BE49-F238E27FC236}">
                <a16:creationId xmlns:a16="http://schemas.microsoft.com/office/drawing/2014/main" id="{DD00394F-26BA-490F-BF78-D3246D01289A}"/>
              </a:ext>
            </a:extLst>
          </p:cNvPr>
          <p:cNvGrpSpPr/>
          <p:nvPr/>
        </p:nvGrpSpPr>
        <p:grpSpPr>
          <a:xfrm>
            <a:off x="5258600" y="4143640"/>
            <a:ext cx="2740457" cy="1974939"/>
            <a:chOff x="4725772" y="2605148"/>
            <a:chExt cx="2740457" cy="1974939"/>
          </a:xfrm>
        </p:grpSpPr>
        <p:pic>
          <p:nvPicPr>
            <p:cNvPr id="6" name="Content Placeholder 1">
              <a:extLst>
                <a:ext uri="{FF2B5EF4-FFF2-40B4-BE49-F238E27FC236}">
                  <a16:creationId xmlns:a16="http://schemas.microsoft.com/office/drawing/2014/main" id="{8C89FC24-56A5-4A4F-81E6-0B73E23A65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5772" y="2605148"/>
              <a:ext cx="2740457" cy="1477697"/>
            </a:xfrm>
            <a:prstGeom prst="rect">
              <a:avLst/>
            </a:prstGeom>
            <a:ln w="38100">
              <a:solidFill>
                <a:srgbClr val="969FA7"/>
              </a:solidFill>
            </a:ln>
          </p:spPr>
        </p:pic>
        <p:sp>
          <p:nvSpPr>
            <p:cNvPr id="15" name="TextBox 14" descr="Logo for Relate Cymru&#10;">
              <a:extLst>
                <a:ext uri="{FF2B5EF4-FFF2-40B4-BE49-F238E27FC236}">
                  <a16:creationId xmlns:a16="http://schemas.microsoft.com/office/drawing/2014/main" id="{E7D44313-0E88-412E-8987-10823D9568CF}"/>
                </a:ext>
              </a:extLst>
            </p:cNvPr>
            <p:cNvSpPr txBox="1"/>
            <p:nvPr/>
          </p:nvSpPr>
          <p:spPr>
            <a:xfrm>
              <a:off x="5241978" y="4210755"/>
              <a:ext cx="1708043" cy="369332"/>
            </a:xfrm>
            <a:prstGeom prst="rect">
              <a:avLst/>
            </a:prstGeom>
            <a:noFill/>
            <a:ln w="38100">
              <a:solidFill>
                <a:srgbClr val="9B9B9B"/>
              </a:solidFill>
            </a:ln>
          </p:spPr>
          <p:txBody>
            <a:bodyPr wrap="square" rtlCol="0">
              <a:spAutoFit/>
            </a:bodyPr>
            <a:lstStyle/>
            <a:p>
              <a:pPr algn="ctr"/>
              <a:r>
                <a:rPr lang="en-GB" dirty="0"/>
                <a:t>Relate Cymru</a:t>
              </a:r>
            </a:p>
          </p:txBody>
        </p:sp>
      </p:grpSp>
      <p:sp>
        <p:nvSpPr>
          <p:cNvPr id="17" name="TextBox 16">
            <a:extLst>
              <a:ext uri="{FF2B5EF4-FFF2-40B4-BE49-F238E27FC236}">
                <a16:creationId xmlns:a16="http://schemas.microsoft.com/office/drawing/2014/main" id="{B4938B49-86A2-45FB-873A-529C6E76A5EA}"/>
              </a:ext>
            </a:extLst>
          </p:cNvPr>
          <p:cNvSpPr txBox="1"/>
          <p:nvPr/>
        </p:nvSpPr>
        <p:spPr>
          <a:xfrm>
            <a:off x="9143224" y="6241637"/>
            <a:ext cx="1828800" cy="369332"/>
          </a:xfrm>
          <a:prstGeom prst="rect">
            <a:avLst/>
          </a:prstGeom>
          <a:noFill/>
          <a:ln w="38100">
            <a:solidFill>
              <a:srgbClr val="9B9B9B"/>
            </a:solidFill>
          </a:ln>
        </p:spPr>
        <p:txBody>
          <a:bodyPr wrap="square" rtlCol="0">
            <a:spAutoFit/>
          </a:bodyPr>
          <a:lstStyle/>
          <a:p>
            <a:pPr algn="ctr"/>
            <a:r>
              <a:rPr lang="en-GB" dirty="0"/>
              <a:t>Childline Cymru</a:t>
            </a:r>
          </a:p>
        </p:txBody>
      </p:sp>
      <p:grpSp>
        <p:nvGrpSpPr>
          <p:cNvPr id="19" name="Group 18" descr="&#10;&#10;">
            <a:extLst>
              <a:ext uri="{FF2B5EF4-FFF2-40B4-BE49-F238E27FC236}">
                <a16:creationId xmlns:a16="http://schemas.microsoft.com/office/drawing/2014/main" id="{1750D403-83E2-45C3-8075-BF9420785044}"/>
              </a:ext>
            </a:extLst>
          </p:cNvPr>
          <p:cNvGrpSpPr/>
          <p:nvPr/>
        </p:nvGrpSpPr>
        <p:grpSpPr>
          <a:xfrm>
            <a:off x="3691244" y="2144182"/>
            <a:ext cx="4882665" cy="1487899"/>
            <a:chOff x="7264892" y="5454371"/>
            <a:chExt cx="3094328" cy="714042"/>
          </a:xfrm>
        </p:grpSpPr>
        <p:pic>
          <p:nvPicPr>
            <p:cNvPr id="3" name="Picture 2">
              <a:extLst>
                <a:ext uri="{FF2B5EF4-FFF2-40B4-BE49-F238E27FC236}">
                  <a16:creationId xmlns:a16="http://schemas.microsoft.com/office/drawing/2014/main" id="{E8D071B2-C8FB-054F-9909-569EFF6583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64892" y="5454371"/>
              <a:ext cx="1708043" cy="714042"/>
            </a:xfrm>
            <a:prstGeom prst="rect">
              <a:avLst/>
            </a:prstGeom>
            <a:ln w="38100">
              <a:solidFill>
                <a:schemeClr val="bg1">
                  <a:lumMod val="65000"/>
                </a:schemeClr>
              </a:solidFill>
            </a:ln>
          </p:spPr>
        </p:pic>
        <p:sp>
          <p:nvSpPr>
            <p:cNvPr id="18" name="TextBox 17" descr="Logo for The National Association of Child Contact Centres.&#10;&#10;&#10;">
              <a:extLst>
                <a:ext uri="{FF2B5EF4-FFF2-40B4-BE49-F238E27FC236}">
                  <a16:creationId xmlns:a16="http://schemas.microsoft.com/office/drawing/2014/main" id="{5FA08B47-2E4D-45CB-90B4-048DD2AFFDC4}"/>
                </a:ext>
              </a:extLst>
            </p:cNvPr>
            <p:cNvSpPr txBox="1"/>
            <p:nvPr/>
          </p:nvSpPr>
          <p:spPr>
            <a:xfrm>
              <a:off x="9089521" y="5567938"/>
              <a:ext cx="1269699" cy="576037"/>
            </a:xfrm>
            <a:prstGeom prst="rect">
              <a:avLst/>
            </a:prstGeom>
            <a:noFill/>
            <a:ln w="38100">
              <a:solidFill>
                <a:srgbClr val="9B9B9B"/>
              </a:solidFill>
            </a:ln>
          </p:spPr>
          <p:txBody>
            <a:bodyPr wrap="square" rtlCol="0">
              <a:spAutoFit/>
            </a:bodyPr>
            <a:lstStyle/>
            <a:p>
              <a:r>
                <a:rPr lang="en-GB" dirty="0"/>
                <a:t>The National Association of Child Contact Centres (NACCC) </a:t>
              </a:r>
            </a:p>
          </p:txBody>
        </p:sp>
      </p:grpSp>
      <p:pic>
        <p:nvPicPr>
          <p:cNvPr id="2" name="Content Placeholder 1" descr="Childline Cymru logo">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294747" y="4640883"/>
            <a:ext cx="3525754" cy="1477696"/>
          </a:xfrm>
          <a:prstGeom prst="rect">
            <a:avLst/>
          </a:prstGeom>
          <a:ln w="38100">
            <a:solidFill>
              <a:srgbClr val="969FA7"/>
            </a:solidFill>
          </a:ln>
        </p:spPr>
      </p:pic>
      <p:grpSp>
        <p:nvGrpSpPr>
          <p:cNvPr id="20" name="Group 19">
            <a:extLst>
              <a:ext uri="{FF2B5EF4-FFF2-40B4-BE49-F238E27FC236}">
                <a16:creationId xmlns:a16="http://schemas.microsoft.com/office/drawing/2014/main" id="{EB4E46B0-3710-4D8F-9F2D-A1773F86A13D}"/>
              </a:ext>
            </a:extLst>
          </p:cNvPr>
          <p:cNvGrpSpPr/>
          <p:nvPr/>
        </p:nvGrpSpPr>
        <p:grpSpPr>
          <a:xfrm>
            <a:off x="8573909" y="2144182"/>
            <a:ext cx="3508363" cy="2261206"/>
            <a:chOff x="3483549" y="2129446"/>
            <a:chExt cx="3508363" cy="2261206"/>
          </a:xfrm>
        </p:grpSpPr>
        <p:pic>
          <p:nvPicPr>
            <p:cNvPr id="11" name="Picture 10">
              <a:extLst>
                <a:ext uri="{FF2B5EF4-FFF2-40B4-BE49-F238E27FC236}">
                  <a16:creationId xmlns:a16="http://schemas.microsoft.com/office/drawing/2014/main" id="{D81E9B91-8CD1-4E75-A6DD-F51BC3F30727}"/>
                </a:ext>
              </a:extLst>
            </p:cNvPr>
            <p:cNvPicPr>
              <a:picLocks noChangeAspect="1"/>
            </p:cNvPicPr>
            <p:nvPr/>
          </p:nvPicPr>
          <p:blipFill>
            <a:blip r:embed="rId8"/>
            <a:stretch>
              <a:fillRect/>
            </a:stretch>
          </p:blipFill>
          <p:spPr>
            <a:xfrm>
              <a:off x="3730752" y="2129446"/>
              <a:ext cx="2990850" cy="1752600"/>
            </a:xfrm>
            <a:prstGeom prst="rect">
              <a:avLst/>
            </a:prstGeom>
            <a:ln w="38100">
              <a:solidFill>
                <a:srgbClr val="969FA7"/>
              </a:solidFill>
            </a:ln>
          </p:spPr>
        </p:pic>
        <p:sp>
          <p:nvSpPr>
            <p:cNvPr id="14" name="TextBox 13" descr="Logo for Children’s Commissioner for Wales.&#10;">
              <a:extLst>
                <a:ext uri="{FF2B5EF4-FFF2-40B4-BE49-F238E27FC236}">
                  <a16:creationId xmlns:a16="http://schemas.microsoft.com/office/drawing/2014/main" id="{C97E56ED-10E8-4F03-A475-AE59187ECC8F}"/>
                </a:ext>
              </a:extLst>
            </p:cNvPr>
            <p:cNvSpPr txBox="1"/>
            <p:nvPr/>
          </p:nvSpPr>
          <p:spPr>
            <a:xfrm>
              <a:off x="3483549" y="4021320"/>
              <a:ext cx="3508363" cy="369332"/>
            </a:xfrm>
            <a:prstGeom prst="rect">
              <a:avLst/>
            </a:prstGeom>
            <a:noFill/>
            <a:ln w="38100">
              <a:solidFill>
                <a:srgbClr val="969FA7"/>
              </a:solidFill>
            </a:ln>
          </p:spPr>
          <p:txBody>
            <a:bodyPr wrap="square" rtlCol="0">
              <a:spAutoFit/>
            </a:bodyPr>
            <a:lstStyle/>
            <a:p>
              <a:r>
                <a:rPr lang="en-GB" dirty="0"/>
                <a:t>Children’s Commissioner for Wales</a:t>
              </a:r>
            </a:p>
          </p:txBody>
        </p:sp>
      </p:grpSp>
    </p:spTree>
    <p:extLst>
      <p:ext uri="{BB962C8B-B14F-4D97-AF65-F5344CB8AC3E}">
        <p14:creationId xmlns:p14="http://schemas.microsoft.com/office/powerpoint/2010/main" val="1194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ENDPOINT ASSESSMENT ACTIVITY </a:t>
            </a:r>
          </a:p>
        </p:txBody>
      </p:sp>
      <p:sp>
        <p:nvSpPr>
          <p:cNvPr id="6" name="Content Placeholder 2">
            <a:extLst>
              <a:ext uri="{FF2B5EF4-FFF2-40B4-BE49-F238E27FC236}">
                <a16:creationId xmlns:a16="http://schemas.microsoft.com/office/drawing/2014/main" id="{4721D61A-7052-4F98-A93E-4DE8CBDC2CF8}"/>
              </a:ext>
            </a:extLst>
          </p:cNvPr>
          <p:cNvSpPr txBox="1">
            <a:spLocks/>
          </p:cNvSpPr>
          <p:nvPr/>
        </p:nvSpPr>
        <p:spPr>
          <a:xfrm>
            <a:off x="457247" y="2275835"/>
            <a:ext cx="8123227" cy="3592447"/>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GB" sz="2400" dirty="0">
              <a:solidFill>
                <a:schemeClr val="tx1"/>
              </a:solidFill>
            </a:endParaRPr>
          </a:p>
          <a:p>
            <a:pPr marL="0" indent="0">
              <a:buNone/>
            </a:pPr>
            <a:r>
              <a:rPr lang="en-GB" sz="2200" dirty="0">
                <a:solidFill>
                  <a:schemeClr val="tx1"/>
                </a:solidFill>
              </a:rPr>
              <a:t>Return to the mind map you drew earlier and in a different colour add to your mind map by writing down:</a:t>
            </a:r>
          </a:p>
          <a:p>
            <a:pPr>
              <a:buClr>
                <a:srgbClr val="62A9AA"/>
              </a:buClr>
              <a:buSzPct val="100000"/>
              <a:buFont typeface="Wingdings" panose="05000000000000000000" pitchFamily="2" charset="2"/>
              <a:buChar char="§"/>
            </a:pPr>
            <a:r>
              <a:rPr lang="en-GB" sz="2200" dirty="0">
                <a:solidFill>
                  <a:schemeClr val="tx1"/>
                </a:solidFill>
                <a:ea typeface="Times New Roman" panose="02020603050405020304" pitchFamily="18" charset="0"/>
                <a:cs typeface="Times New Roman" panose="02020603050405020304" pitchFamily="18" charset="0"/>
              </a:rPr>
              <a:t>A</a:t>
            </a:r>
            <a:r>
              <a:rPr lang="en-GB" sz="2200" dirty="0">
                <a:solidFill>
                  <a:schemeClr val="tx1"/>
                </a:solidFill>
                <a:effectLst/>
                <a:ea typeface="Times New Roman" panose="02020603050405020304" pitchFamily="18" charset="0"/>
                <a:cs typeface="Times New Roman" panose="02020603050405020304" pitchFamily="18" charset="0"/>
              </a:rPr>
              <a:t>ny additional words for how you think Tom might have felt when his parents told him they were separating </a:t>
            </a:r>
          </a:p>
          <a:p>
            <a:pPr>
              <a:buClr>
                <a:srgbClr val="62A9AA"/>
              </a:buClr>
              <a:buSzPct val="100000"/>
              <a:buFont typeface="Wingdings" panose="05000000000000000000" pitchFamily="2" charset="2"/>
              <a:buChar char="§"/>
            </a:pPr>
            <a:r>
              <a:rPr lang="en-GB" sz="2200" dirty="0">
                <a:solidFill>
                  <a:schemeClr val="tx1"/>
                </a:solidFill>
              </a:rPr>
              <a:t> </a:t>
            </a:r>
            <a:r>
              <a:rPr lang="en-GB" sz="2200" dirty="0">
                <a:effectLst/>
                <a:ea typeface="Times New Roman" panose="02020603050405020304" pitchFamily="18" charset="0"/>
                <a:cs typeface="Times New Roman" panose="02020603050405020304" pitchFamily="18" charset="0"/>
              </a:rPr>
              <a:t>Any words for how you think Tom might have felt </a:t>
            </a:r>
            <a:r>
              <a:rPr lang="en-GB" sz="2200" dirty="0">
                <a:solidFill>
                  <a:schemeClr val="tx1"/>
                </a:solidFill>
              </a:rPr>
              <a:t>once he had learned of his rights to express his opinion and spoken to the mediator his parents saw?</a:t>
            </a:r>
          </a:p>
          <a:p>
            <a:pPr>
              <a:buClr>
                <a:srgbClr val="62A9AA"/>
              </a:buClr>
              <a:buSzPct val="100000"/>
              <a:buFont typeface="Wingdings" panose="05000000000000000000" pitchFamily="2" charset="2"/>
              <a:buChar char="§"/>
            </a:pPr>
            <a:r>
              <a:rPr lang="en-GB" sz="2200" dirty="0">
                <a:solidFill>
                  <a:schemeClr val="tx1"/>
                </a:solidFill>
              </a:rPr>
              <a:t>Where could Tom find information and support to help him at this time </a:t>
            </a:r>
            <a:r>
              <a:rPr lang="en-GB" sz="2200" dirty="0">
                <a:effectLst/>
                <a:ea typeface="Times New Roman" panose="02020603050405020304" pitchFamily="18" charset="0"/>
                <a:cs typeface="Times New Roman" panose="02020603050405020304" pitchFamily="18" charset="0"/>
              </a:rPr>
              <a:t>and in the future (giving specific examples of organisations)</a:t>
            </a:r>
            <a:r>
              <a:rPr lang="en-GB" sz="2200" dirty="0">
                <a:solidFill>
                  <a:schemeClr val="tx1"/>
                </a:solidFill>
              </a:rPr>
              <a:t>?</a:t>
            </a:r>
          </a:p>
          <a:p>
            <a:pPr marL="0" indent="0">
              <a:buFont typeface="Wingdings 2" panose="05020102010507070707" pitchFamily="18" charset="2"/>
              <a:buNone/>
            </a:pPr>
            <a:r>
              <a:rPr lang="en-GB" sz="2400" b="0" i="0" dirty="0">
                <a:solidFill>
                  <a:schemeClr val="tx1"/>
                </a:solidFill>
                <a:effectLst/>
                <a:latin typeface="Calibri" panose="020F0502020204030204" pitchFamily="34" charset="0"/>
              </a:rPr>
              <a:t>​</a:t>
            </a:r>
            <a:endParaRPr lang="en-GB" sz="2400" dirty="0">
              <a:solidFill>
                <a:schemeClr val="tx1"/>
              </a:solidFill>
            </a:endParaRPr>
          </a:p>
        </p:txBody>
      </p:sp>
      <p:pic>
        <p:nvPicPr>
          <p:cNvPr id="8" name="Content Placeholder 16" descr="A picture containing text&#10;&#10;Description automatically generated">
            <a:extLst>
              <a:ext uri="{FF2B5EF4-FFF2-40B4-BE49-F238E27FC236}">
                <a16:creationId xmlns:a16="http://schemas.microsoft.com/office/drawing/2014/main" id="{2877EEF9-18F3-4021-A10E-A63AA9FC6A5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1" y="2639114"/>
            <a:ext cx="2828262" cy="2780100"/>
          </a:xfrm>
          <a:ln w="38100">
            <a:solidFill>
              <a:srgbClr val="969FA7"/>
            </a:solidFill>
          </a:ln>
        </p:spPr>
      </p:pic>
    </p:spTree>
    <p:extLst>
      <p:ext uri="{BB962C8B-B14F-4D97-AF65-F5344CB8AC3E}">
        <p14:creationId xmlns:p14="http://schemas.microsoft.com/office/powerpoint/2010/main" val="336468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07988" y="2220320"/>
            <a:ext cx="11189010" cy="4385816"/>
          </a:xfrm>
          <a:prstGeom prst="rect">
            <a:avLst/>
          </a:prstGeom>
          <a:noFill/>
          <a:ln w="38100">
            <a:solidFill>
              <a:srgbClr val="62A9AA"/>
            </a:solidFill>
          </a:ln>
        </p:spPr>
        <p:txBody>
          <a:bodyPr wrap="square" rtlCol="0">
            <a:spAutoFit/>
          </a:bodyPr>
          <a:lstStyle/>
          <a:p>
            <a:r>
              <a:rPr lang="en-GB" sz="2400" dirty="0">
                <a:solidFill>
                  <a:srgbClr val="62A9AA"/>
                </a:solidFill>
              </a:rPr>
              <a:t>Look at the source of support for young people whose parents have separated which the teacher allocates to your table and be ready to share some information you learned from this research about children’s rights when parents separate: </a:t>
            </a:r>
          </a:p>
          <a:p>
            <a:pPr marL="457200" indent="-457200">
              <a:buFont typeface="Wingdings" panose="05000000000000000000" pitchFamily="2" charset="2"/>
              <a:buChar char="Ø"/>
            </a:pPr>
            <a:endParaRPr lang="en-GB" sz="1800" dirty="0"/>
          </a:p>
          <a:p>
            <a:pPr marL="457200" indent="-457200">
              <a:buClr>
                <a:srgbClr val="62A9AA"/>
              </a:buClr>
              <a:buFont typeface="Wingdings" panose="05000000000000000000" pitchFamily="2" charset="2"/>
              <a:buChar char="§"/>
            </a:pPr>
            <a:r>
              <a:rPr lang="en-GB" sz="2100" dirty="0">
                <a:solidFill>
                  <a:srgbClr val="62A9AA"/>
                </a:solidFill>
              </a:rPr>
              <a:t>National Youth Advocacy Service, Cymru: </a:t>
            </a:r>
            <a:r>
              <a:rPr lang="en-GB" sz="2100" u="sng" dirty="0">
                <a:solidFill>
                  <a:srgbClr val="62A9AA"/>
                </a:solidFill>
                <a:effectLst/>
                <a:ea typeface="Times New Roman" panose="02020603050405020304" pitchFamily="18" charset="0"/>
                <a:cs typeface="Times New Roman" panose="02020603050405020304" pitchFamily="18" charset="0"/>
                <a:hlinkClick r:id="rId3"/>
              </a:rPr>
              <a:t>https://www.nyas.net/nyas-cymru/</a:t>
            </a:r>
            <a:r>
              <a:rPr lang="en-GB" sz="2100" dirty="0">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b="0" i="0" u="none" strike="noStrike" dirty="0">
                <a:solidFill>
                  <a:srgbClr val="0C3D52"/>
                </a:solidFill>
                <a:effectLst/>
                <a:hlinkClick r:id="rId4"/>
              </a:rPr>
              <a:t>0808 8081001</a:t>
            </a:r>
            <a:r>
              <a:rPr lang="en-GB" sz="2100" dirty="0">
                <a:solidFill>
                  <a:srgbClr val="969FA7"/>
                </a:solidFill>
              </a:rPr>
              <a:t>)</a:t>
            </a:r>
          </a:p>
          <a:p>
            <a:pPr marL="457200" indent="-457200">
              <a:buClr>
                <a:srgbClr val="62A9AA"/>
              </a:buClr>
              <a:buFont typeface="Wingdings" panose="05000000000000000000" pitchFamily="2" charset="2"/>
              <a:buChar char="§"/>
            </a:pPr>
            <a:r>
              <a:rPr lang="en-GB" sz="2100" dirty="0">
                <a:solidFill>
                  <a:srgbClr val="62A9AA"/>
                </a:solidFill>
              </a:rPr>
              <a:t>National Association of Child Contact Centres: </a:t>
            </a:r>
            <a:r>
              <a:rPr lang="en-GB" sz="2100" dirty="0">
                <a:hlinkClick r:id="rId5"/>
              </a:rPr>
              <a:t>https://naccc.org.uk</a:t>
            </a:r>
            <a:r>
              <a:rPr lang="en-GB" sz="2100" dirty="0"/>
              <a:t> </a:t>
            </a:r>
            <a:r>
              <a:rPr lang="en-GB" sz="2100" dirty="0">
                <a:solidFill>
                  <a:srgbClr val="969FA7"/>
                </a:solidFill>
              </a:rPr>
              <a:t>(</a:t>
            </a:r>
            <a:r>
              <a:rPr lang="en-GB" sz="2100" dirty="0">
                <a:solidFill>
                  <a:srgbClr val="62A9AA"/>
                </a:solidFill>
              </a:rPr>
              <a:t>Tel: </a:t>
            </a:r>
            <a:r>
              <a:rPr lang="en-GB" sz="2100" b="0" i="0" u="none" strike="noStrike" dirty="0">
                <a:solidFill>
                  <a:srgbClr val="0C3D52"/>
                </a:solidFill>
                <a:effectLst/>
                <a:hlinkClick r:id="rId4"/>
              </a:rPr>
              <a:t>01159 484557</a:t>
            </a:r>
            <a:r>
              <a:rPr lang="en-GB" sz="2100" dirty="0">
                <a:solidFill>
                  <a:srgbClr val="969FA7"/>
                </a:solidFill>
              </a:rPr>
              <a:t>)</a:t>
            </a:r>
          </a:p>
          <a:p>
            <a:pPr marL="457200" indent="-457200">
              <a:buClr>
                <a:srgbClr val="62A9AA"/>
              </a:buClr>
              <a:buFont typeface="Wingdings" panose="05000000000000000000" pitchFamily="2" charset="2"/>
              <a:buChar char="§"/>
            </a:pPr>
            <a:r>
              <a:rPr lang="en-GB" sz="2100" dirty="0">
                <a:solidFill>
                  <a:srgbClr val="62A9AA"/>
                </a:solidFill>
              </a:rPr>
              <a:t>Children’s Commissioner for Wales: </a:t>
            </a:r>
            <a:r>
              <a:rPr lang="en-GB" sz="2100" dirty="0">
                <a:solidFill>
                  <a:srgbClr val="828282"/>
                </a:solidFill>
                <a:hlinkClick r:id="rId6">
                  <a:extLst>
                    <a:ext uri="{A12FA001-AC4F-418D-AE19-62706E023703}">
                      <ahyp:hlinkClr xmlns:ahyp="http://schemas.microsoft.com/office/drawing/2018/hyperlinkcolor" val="tx"/>
                    </a:ext>
                  </a:extLst>
                </a:hlinkClick>
              </a:rPr>
              <a:t>https://www.childcomwales.org.uk</a:t>
            </a:r>
            <a:r>
              <a:rPr lang="en-GB" sz="2100" dirty="0">
                <a:solidFill>
                  <a:srgbClr val="828282"/>
                </a:solidFill>
              </a:rPr>
              <a:t> (</a:t>
            </a:r>
            <a:r>
              <a:rPr lang="en-GB" sz="2100" dirty="0">
                <a:solidFill>
                  <a:srgbClr val="62A9AA"/>
                </a:solidFill>
              </a:rPr>
              <a:t>Tel: </a:t>
            </a:r>
            <a:r>
              <a:rPr lang="en-GB" sz="2100" i="0" u="sng" dirty="0">
                <a:solidFill>
                  <a:srgbClr val="828282"/>
                </a:solidFill>
                <a:effectLst/>
              </a:rPr>
              <a:t>0808 801 1000</a:t>
            </a:r>
            <a:r>
              <a:rPr lang="en-GB" sz="2100" i="0" dirty="0">
                <a:solidFill>
                  <a:srgbClr val="828282"/>
                </a:solidFill>
                <a:effectLst/>
              </a:rPr>
              <a:t>)</a:t>
            </a:r>
            <a:endParaRPr lang="en-GB" sz="2100" dirty="0">
              <a:solidFill>
                <a:srgbClr val="828282"/>
              </a:solidFill>
            </a:endParaRPr>
          </a:p>
          <a:p>
            <a:pPr marL="457200" indent="-457200">
              <a:buClr>
                <a:srgbClr val="62A9AA"/>
              </a:buClr>
              <a:buFont typeface="Wingdings" panose="05000000000000000000" pitchFamily="2" charset="2"/>
              <a:buChar char="§"/>
            </a:pPr>
            <a:r>
              <a:rPr lang="en-GB" sz="2100" dirty="0">
                <a:solidFill>
                  <a:srgbClr val="62A9AA"/>
                </a:solidFill>
              </a:rPr>
              <a:t>Cafcass Cymru: </a:t>
            </a:r>
            <a:r>
              <a:rPr lang="en-GB" sz="2100" u="sng" dirty="0">
                <a:solidFill>
                  <a:srgbClr val="828282"/>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https://gov.wales/cafcass-cymru/family-separation</a:t>
            </a:r>
            <a:r>
              <a:rPr lang="en-GB" sz="2100" u="sng" dirty="0">
                <a:solidFill>
                  <a:srgbClr val="828282"/>
                </a:solidFill>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i="0" u="sng" dirty="0">
                <a:solidFill>
                  <a:srgbClr val="828282"/>
                </a:solidFill>
                <a:effectLst/>
              </a:rPr>
              <a:t>0300 456 4000</a:t>
            </a:r>
            <a:r>
              <a:rPr lang="en-GB" sz="2100" i="0" dirty="0">
                <a:solidFill>
                  <a:srgbClr val="828282"/>
                </a:solidFill>
                <a:effectLst/>
              </a:rPr>
              <a:t>)</a:t>
            </a:r>
            <a:endParaRPr lang="en-GB" sz="2100" dirty="0">
              <a:solidFill>
                <a:srgbClr val="828282"/>
              </a:solidFill>
            </a:endParaRPr>
          </a:p>
          <a:p>
            <a:pPr marL="457200" indent="-457200">
              <a:buClr>
                <a:srgbClr val="62A9AA"/>
              </a:buClr>
              <a:buFont typeface="Wingdings" panose="05000000000000000000" pitchFamily="2" charset="2"/>
              <a:buChar char="§"/>
            </a:pPr>
            <a:r>
              <a:rPr lang="en-GB" sz="2100" dirty="0">
                <a:solidFill>
                  <a:srgbClr val="62A9AA"/>
                </a:solidFill>
              </a:rPr>
              <a:t>Childline Cymru: </a:t>
            </a:r>
            <a:r>
              <a:rPr lang="en-GB" sz="2100" dirty="0">
                <a:solidFill>
                  <a:schemeClr val="tx1"/>
                </a:solidFill>
                <a:hlinkClick r:id="rId8"/>
              </a:rPr>
              <a:t>https://www.childline.org.uk/info-advice/home-families/family-relationships/divorce-separation/</a:t>
            </a:r>
            <a:r>
              <a:rPr lang="en-GB" sz="2100" dirty="0">
                <a:solidFill>
                  <a:schemeClr val="tx1"/>
                </a:solidFill>
              </a:rPr>
              <a:t> </a:t>
            </a:r>
            <a:r>
              <a:rPr lang="en-GB" sz="2100" dirty="0">
                <a:effectLst/>
                <a:ea typeface="Times New Roman" panose="02020603050405020304" pitchFamily="18" charset="0"/>
                <a:cs typeface="Times New Roman" panose="02020603050405020304" pitchFamily="18" charset="0"/>
              </a:rPr>
              <a:t>or for Welsh language version: </a:t>
            </a:r>
            <a:r>
              <a:rPr lang="en-GB" sz="2100" dirty="0">
                <a:solidFill>
                  <a:srgbClr val="969FA7"/>
                </a:solidFill>
                <a:ea typeface="Times New Roman" panose="02020603050405020304" pitchFamily="18" charset="0"/>
                <a:cs typeface="Times New Roman" panose="02020603050405020304" pitchFamily="18" charset="0"/>
                <a:hlinkClick r:id="rId9"/>
              </a:rPr>
              <a:t>https://www.childline.org.uk/get-support/contacting-childline/contacting-childline-in-welsh/</a:t>
            </a:r>
            <a:r>
              <a:rPr lang="en-GB" sz="2100" dirty="0">
                <a:solidFill>
                  <a:srgbClr val="969FA7"/>
                </a:solidFill>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b="0" i="0" u="none" strike="noStrike" dirty="0">
                <a:solidFill>
                  <a:srgbClr val="0C3D52"/>
                </a:solidFill>
                <a:effectLst/>
                <a:hlinkClick r:id="rId4"/>
              </a:rPr>
              <a:t>0800 1111</a:t>
            </a:r>
            <a:r>
              <a:rPr lang="en-GB" sz="2100" dirty="0">
                <a:solidFill>
                  <a:srgbClr val="969FA7"/>
                </a:solidFill>
              </a:rPr>
              <a:t>)</a:t>
            </a:r>
          </a:p>
          <a:p>
            <a:pPr marL="457200" indent="-457200">
              <a:buClr>
                <a:srgbClr val="62A9AA"/>
              </a:buClr>
              <a:buFont typeface="Wingdings" panose="05000000000000000000" pitchFamily="2" charset="2"/>
              <a:buChar char="§"/>
            </a:pPr>
            <a:r>
              <a:rPr lang="en-GB" sz="2100" dirty="0">
                <a:solidFill>
                  <a:srgbClr val="62A9AA"/>
                </a:solidFill>
              </a:rPr>
              <a:t>Relate Cymru: </a:t>
            </a:r>
            <a:r>
              <a:rPr lang="fr-FR" sz="2100" u="sng" dirty="0">
                <a:solidFill>
                  <a:srgbClr val="62A9AA"/>
                </a:solidFill>
                <a:effectLst/>
                <a:ea typeface="Times New Roman" panose="02020603050405020304" pitchFamily="18" charset="0"/>
                <a:cs typeface="Times New Roman" panose="02020603050405020304" pitchFamily="18" charset="0"/>
                <a:hlinkClick r:id="rId10"/>
              </a:rPr>
              <a:t>https://www.relate.org.uk/cymru/children-and-young-peoples-counselling</a:t>
            </a:r>
            <a:r>
              <a:rPr lang="fr-FR" sz="2100" u="sng" dirty="0">
                <a:solidFill>
                  <a:srgbClr val="62A9AA"/>
                </a:solidFill>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b="0" i="0" u="sng" strike="noStrike" dirty="0">
                <a:solidFill>
                  <a:srgbClr val="969FA7"/>
                </a:solidFill>
                <a:effectLst/>
              </a:rPr>
              <a:t>03000030396</a:t>
            </a:r>
            <a:r>
              <a:rPr lang="en-GB" sz="2100" dirty="0">
                <a:solidFill>
                  <a:srgbClr val="969FA7"/>
                </a:solidFill>
              </a:rPr>
              <a:t>)</a:t>
            </a:r>
            <a:r>
              <a:rPr lang="en-GB" sz="2100" dirty="0">
                <a:solidFill>
                  <a:schemeClr val="accent2">
                    <a:lumMod val="75000"/>
                  </a:schemeClr>
                </a:solidFill>
              </a:rPr>
              <a:t> </a:t>
            </a:r>
          </a:p>
        </p:txBody>
      </p:sp>
      <p:pic>
        <p:nvPicPr>
          <p:cNvPr id="3" name="Picture 2" descr="Plus symbol to denote an extension activity.">
            <a:extLst>
              <a:ext uri="{FF2B5EF4-FFF2-40B4-BE49-F238E27FC236}">
                <a16:creationId xmlns:a16="http://schemas.microsoft.com/office/drawing/2014/main" id="{C9756056-3797-4037-894F-99ADEB9570CB}"/>
              </a:ext>
            </a:extLst>
          </p:cNvPr>
          <p:cNvPicPr>
            <a:picLocks noChangeAspect="1"/>
          </p:cNvPicPr>
          <p:nvPr/>
        </p:nvPicPr>
        <p:blipFill>
          <a:blip r:embed="rId11"/>
          <a:stretch>
            <a:fillRect/>
          </a:stretch>
        </p:blipFill>
        <p:spPr>
          <a:xfrm>
            <a:off x="11782097" y="6246441"/>
            <a:ext cx="359695" cy="359695"/>
          </a:xfrm>
          <a:prstGeom prst="rect">
            <a:avLst/>
          </a:prstGeom>
        </p:spPr>
      </p:pic>
    </p:spTree>
    <p:extLst>
      <p:ext uri="{BB962C8B-B14F-4D97-AF65-F5344CB8AC3E}">
        <p14:creationId xmlns:p14="http://schemas.microsoft.com/office/powerpoint/2010/main" val="251000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 (CONT.)</a:t>
            </a:r>
          </a:p>
        </p:txBody>
      </p:sp>
      <p:sp>
        <p:nvSpPr>
          <p:cNvPr id="5" name="TextBox 4"/>
          <p:cNvSpPr txBox="1"/>
          <p:nvPr/>
        </p:nvSpPr>
        <p:spPr>
          <a:xfrm>
            <a:off x="500537" y="2114186"/>
            <a:ext cx="11189010" cy="4616648"/>
          </a:xfrm>
          <a:prstGeom prst="rect">
            <a:avLst/>
          </a:prstGeom>
          <a:noFill/>
          <a:ln w="38100">
            <a:solidFill>
              <a:srgbClr val="62A9AA"/>
            </a:solidFill>
          </a:ln>
        </p:spPr>
        <p:txBody>
          <a:bodyPr wrap="square" rtlCol="0">
            <a:spAutoFit/>
          </a:bodyPr>
          <a:lstStyle/>
          <a:p>
            <a:pPr marL="457200" indent="-457200">
              <a:buClr>
                <a:srgbClr val="62A9AA"/>
              </a:buClr>
              <a:buFont typeface="Wingdings" panose="05000000000000000000" pitchFamily="2" charset="2"/>
              <a:buChar char="§"/>
            </a:pPr>
            <a:r>
              <a:rPr lang="en-GB" sz="2100" dirty="0">
                <a:solidFill>
                  <a:srgbClr val="62A9AA"/>
                </a:solidFill>
              </a:rPr>
              <a:t>National Youth Advocacy Service, Cymru: </a:t>
            </a:r>
            <a:r>
              <a:rPr lang="en-GB" sz="2100" u="sng" dirty="0">
                <a:solidFill>
                  <a:srgbClr val="62A9AA"/>
                </a:solidFill>
                <a:effectLst/>
                <a:ea typeface="Times New Roman" panose="02020603050405020304" pitchFamily="18" charset="0"/>
                <a:cs typeface="Times New Roman" panose="02020603050405020304" pitchFamily="18" charset="0"/>
                <a:hlinkClick r:id="rId3"/>
              </a:rPr>
              <a:t>https://www.nyas.net/nyas-cymru/</a:t>
            </a:r>
            <a:r>
              <a:rPr lang="en-GB" sz="2100" dirty="0">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b="0" i="0" u="none" strike="noStrike" dirty="0">
                <a:solidFill>
                  <a:srgbClr val="0C3D52"/>
                </a:solidFill>
                <a:effectLst/>
                <a:hlinkClick r:id="rId4"/>
              </a:rPr>
              <a:t>0808 8081001</a:t>
            </a:r>
            <a:r>
              <a:rPr lang="en-GB" sz="2100" dirty="0">
                <a:solidFill>
                  <a:srgbClr val="969FA7"/>
                </a:solidFill>
              </a:rPr>
              <a:t>)</a:t>
            </a:r>
          </a:p>
          <a:p>
            <a:pPr marL="457200" indent="-457200">
              <a:buClr>
                <a:srgbClr val="62A9AA"/>
              </a:buClr>
              <a:buFont typeface="Wingdings" panose="05000000000000000000" pitchFamily="2" charset="2"/>
              <a:buChar char="§"/>
            </a:pPr>
            <a:r>
              <a:rPr lang="en-GB" sz="2100" dirty="0">
                <a:solidFill>
                  <a:srgbClr val="62A9AA"/>
                </a:solidFill>
              </a:rPr>
              <a:t>National Association of Child Contact Centres: </a:t>
            </a:r>
            <a:r>
              <a:rPr lang="en-GB" sz="2100" dirty="0">
                <a:hlinkClick r:id="rId5"/>
              </a:rPr>
              <a:t>https://naccc.org.uk</a:t>
            </a:r>
            <a:r>
              <a:rPr lang="en-GB" sz="2100" dirty="0"/>
              <a:t> </a:t>
            </a:r>
            <a:r>
              <a:rPr lang="en-GB" sz="2100" dirty="0">
                <a:solidFill>
                  <a:srgbClr val="969FA7"/>
                </a:solidFill>
              </a:rPr>
              <a:t>(</a:t>
            </a:r>
            <a:r>
              <a:rPr lang="en-GB" sz="2100" dirty="0">
                <a:solidFill>
                  <a:srgbClr val="62A9AA"/>
                </a:solidFill>
              </a:rPr>
              <a:t>Tel: </a:t>
            </a:r>
            <a:r>
              <a:rPr lang="en-GB" sz="2100" b="0" i="0" u="none" strike="noStrike" dirty="0">
                <a:solidFill>
                  <a:srgbClr val="0C3D52"/>
                </a:solidFill>
                <a:effectLst/>
                <a:hlinkClick r:id="rId4"/>
              </a:rPr>
              <a:t>01159 484557</a:t>
            </a:r>
            <a:r>
              <a:rPr lang="en-GB" sz="2100" dirty="0">
                <a:solidFill>
                  <a:srgbClr val="969FA7"/>
                </a:solidFill>
              </a:rPr>
              <a:t>)</a:t>
            </a:r>
          </a:p>
          <a:p>
            <a:pPr marL="457200" indent="-457200">
              <a:buClr>
                <a:srgbClr val="62A9AA"/>
              </a:buClr>
              <a:buFont typeface="Wingdings" panose="05000000000000000000" pitchFamily="2" charset="2"/>
              <a:buChar char="§"/>
            </a:pPr>
            <a:r>
              <a:rPr lang="en-GB" sz="2100" dirty="0">
                <a:solidFill>
                  <a:srgbClr val="62A9AA"/>
                </a:solidFill>
              </a:rPr>
              <a:t>Children’s Commissioner for Wales: </a:t>
            </a:r>
            <a:r>
              <a:rPr lang="en-GB" sz="2100" dirty="0">
                <a:solidFill>
                  <a:srgbClr val="828282"/>
                </a:solidFill>
                <a:hlinkClick r:id="rId6">
                  <a:extLst>
                    <a:ext uri="{A12FA001-AC4F-418D-AE19-62706E023703}">
                      <ahyp:hlinkClr xmlns:ahyp="http://schemas.microsoft.com/office/drawing/2018/hyperlinkcolor" val="tx"/>
                    </a:ext>
                  </a:extLst>
                </a:hlinkClick>
              </a:rPr>
              <a:t>https://www.childcomwales.org.uk</a:t>
            </a:r>
            <a:r>
              <a:rPr lang="en-GB" sz="2100" dirty="0">
                <a:solidFill>
                  <a:srgbClr val="828282"/>
                </a:solidFill>
              </a:rPr>
              <a:t> (</a:t>
            </a:r>
            <a:r>
              <a:rPr lang="en-GB" sz="2100" dirty="0">
                <a:solidFill>
                  <a:srgbClr val="62A9AA"/>
                </a:solidFill>
              </a:rPr>
              <a:t>Tel: </a:t>
            </a:r>
            <a:r>
              <a:rPr lang="en-GB" sz="2100" i="0" u="sng" dirty="0">
                <a:solidFill>
                  <a:srgbClr val="828282"/>
                </a:solidFill>
                <a:effectLst/>
              </a:rPr>
              <a:t>0808 801 1000</a:t>
            </a:r>
            <a:r>
              <a:rPr lang="en-GB" sz="2100" i="0" dirty="0">
                <a:solidFill>
                  <a:srgbClr val="828282"/>
                </a:solidFill>
                <a:effectLst/>
              </a:rPr>
              <a:t>)</a:t>
            </a:r>
            <a:endParaRPr lang="en-GB" sz="2100" dirty="0">
              <a:solidFill>
                <a:srgbClr val="969FA7"/>
              </a:solidFill>
            </a:endParaRPr>
          </a:p>
          <a:p>
            <a:pPr marL="457200" indent="-457200">
              <a:buClr>
                <a:srgbClr val="62A9AA"/>
              </a:buClr>
              <a:buFont typeface="Wingdings" panose="05000000000000000000" pitchFamily="2" charset="2"/>
              <a:buChar char="§"/>
            </a:pPr>
            <a:r>
              <a:rPr lang="en-GB" sz="2100" dirty="0">
                <a:solidFill>
                  <a:srgbClr val="62A9AA"/>
                </a:solidFill>
              </a:rPr>
              <a:t>Cafcass Cymru: </a:t>
            </a:r>
            <a:r>
              <a:rPr lang="en-GB" sz="2100" u="sng" dirty="0">
                <a:solidFill>
                  <a:srgbClr val="62A9AA"/>
                </a:solidFill>
                <a:effectLst/>
                <a:ea typeface="Times New Roman" panose="02020603050405020304" pitchFamily="18" charset="0"/>
                <a:cs typeface="Times New Roman" panose="02020603050405020304" pitchFamily="18" charset="0"/>
                <a:hlinkClick r:id="rId7"/>
              </a:rPr>
              <a:t>https://gov.wales/cafcass-cymru/family-separation</a:t>
            </a:r>
            <a:r>
              <a:rPr lang="en-GB" sz="2100" u="sng" dirty="0">
                <a:solidFill>
                  <a:srgbClr val="62A9AA"/>
                </a:solidFill>
                <a:effectLst/>
                <a:ea typeface="Times New Roman" panose="02020603050405020304" pitchFamily="18" charset="0"/>
                <a:cs typeface="Times New Roman" panose="02020603050405020304" pitchFamily="18" charset="0"/>
              </a:rPr>
              <a:t> </a:t>
            </a:r>
            <a:r>
              <a:rPr lang="en-GB" sz="2100" dirty="0">
                <a:solidFill>
                  <a:srgbClr val="828282"/>
                </a:solidFill>
              </a:rPr>
              <a:t>(</a:t>
            </a:r>
            <a:r>
              <a:rPr lang="en-GB" sz="2100" dirty="0">
                <a:solidFill>
                  <a:srgbClr val="62A9AA"/>
                </a:solidFill>
              </a:rPr>
              <a:t>Tel: </a:t>
            </a:r>
            <a:r>
              <a:rPr lang="en-GB" sz="2100" i="0" u="sng" dirty="0">
                <a:solidFill>
                  <a:srgbClr val="828282"/>
                </a:solidFill>
                <a:effectLst/>
              </a:rPr>
              <a:t>0300 456 4000</a:t>
            </a:r>
            <a:r>
              <a:rPr lang="en-GB" sz="2100" i="0" dirty="0">
                <a:solidFill>
                  <a:srgbClr val="828282"/>
                </a:solidFill>
                <a:effectLst/>
              </a:rPr>
              <a:t>)</a:t>
            </a:r>
            <a:endParaRPr lang="en-GB" sz="2100" dirty="0">
              <a:solidFill>
                <a:srgbClr val="828282"/>
              </a:solidFill>
            </a:endParaRPr>
          </a:p>
          <a:p>
            <a:pPr marL="457200" indent="-457200">
              <a:buClr>
                <a:srgbClr val="62A9AA"/>
              </a:buClr>
              <a:buFont typeface="Wingdings" panose="05000000000000000000" pitchFamily="2" charset="2"/>
              <a:buChar char="§"/>
            </a:pPr>
            <a:r>
              <a:rPr lang="en-GB" sz="2100" dirty="0">
                <a:solidFill>
                  <a:srgbClr val="62A9AA"/>
                </a:solidFill>
              </a:rPr>
              <a:t>Childline Cymru: </a:t>
            </a:r>
            <a:r>
              <a:rPr lang="en-GB" sz="2100" dirty="0">
                <a:solidFill>
                  <a:schemeClr val="tx1"/>
                </a:solidFill>
                <a:hlinkClick r:id="rId8"/>
              </a:rPr>
              <a:t>https://www.childline.org.uk</a:t>
            </a:r>
            <a:r>
              <a:rPr lang="en-GB" sz="2100" dirty="0">
                <a:solidFill>
                  <a:schemeClr val="tx1"/>
                </a:solidFill>
              </a:rPr>
              <a:t> </a:t>
            </a:r>
            <a:r>
              <a:rPr lang="en-GB" sz="2100" dirty="0">
                <a:effectLst/>
                <a:ea typeface="Times New Roman" panose="02020603050405020304" pitchFamily="18" charset="0"/>
                <a:cs typeface="Times New Roman" panose="02020603050405020304" pitchFamily="18" charset="0"/>
              </a:rPr>
              <a:t>or for Welsh language version: </a:t>
            </a:r>
            <a:r>
              <a:rPr lang="en-GB" sz="2100" dirty="0">
                <a:solidFill>
                  <a:srgbClr val="969FA7"/>
                </a:solidFill>
                <a:effectLst/>
                <a:ea typeface="Times New Roman" panose="02020603050405020304" pitchFamily="18" charset="0"/>
                <a:cs typeface="Times New Roman" panose="02020603050405020304" pitchFamily="18" charset="0"/>
                <a:hlinkClick r:id="rId9"/>
              </a:rPr>
              <a:t>https://www.childline.org.uk/get-support/contacting-childline/contacting-childline-in-welsh/</a:t>
            </a:r>
            <a:r>
              <a:rPr lang="en-GB" sz="2100" dirty="0">
                <a:solidFill>
                  <a:srgbClr val="969FA7"/>
                </a:solidFill>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b="0" i="0" u="none" strike="noStrike" dirty="0">
                <a:solidFill>
                  <a:srgbClr val="0C3D52"/>
                </a:solidFill>
                <a:effectLst/>
                <a:hlinkClick r:id="rId4"/>
              </a:rPr>
              <a:t>0800 1111</a:t>
            </a:r>
            <a:r>
              <a:rPr lang="en-GB" sz="2100" dirty="0">
                <a:solidFill>
                  <a:srgbClr val="969FA7"/>
                </a:solidFill>
              </a:rPr>
              <a:t>)</a:t>
            </a:r>
          </a:p>
          <a:p>
            <a:pPr marL="457200" indent="-457200">
              <a:buClr>
                <a:srgbClr val="62A9AA"/>
              </a:buClr>
              <a:buFont typeface="Wingdings" panose="05000000000000000000" pitchFamily="2" charset="2"/>
              <a:buChar char="§"/>
            </a:pPr>
            <a:r>
              <a:rPr lang="en-GB" sz="2100" dirty="0">
                <a:solidFill>
                  <a:srgbClr val="62A9AA"/>
                </a:solidFill>
              </a:rPr>
              <a:t>Relate: Cymru </a:t>
            </a:r>
            <a:r>
              <a:rPr lang="fr-FR" sz="2100" u="sng" dirty="0">
                <a:solidFill>
                  <a:srgbClr val="62A9AA"/>
                </a:solidFill>
                <a:effectLst/>
                <a:ea typeface="Times New Roman" panose="02020603050405020304" pitchFamily="18" charset="0"/>
                <a:cs typeface="Times New Roman" panose="02020603050405020304" pitchFamily="18" charset="0"/>
                <a:hlinkClick r:id="rId10"/>
              </a:rPr>
              <a:t>https://www.relate.org.uk/cymru/children-and-young-peoples-counselling</a:t>
            </a:r>
            <a:r>
              <a:rPr lang="fr-FR" sz="2100" u="sng" dirty="0">
                <a:solidFill>
                  <a:srgbClr val="62A9AA"/>
                </a:solidFill>
                <a:effectLst/>
                <a:ea typeface="Times New Roman" panose="02020603050405020304" pitchFamily="18" charset="0"/>
                <a:cs typeface="Times New Roman" panose="02020603050405020304" pitchFamily="18" charset="0"/>
              </a:rPr>
              <a:t> </a:t>
            </a:r>
            <a:r>
              <a:rPr lang="en-GB" sz="2100" dirty="0">
                <a:solidFill>
                  <a:srgbClr val="969FA7"/>
                </a:solidFill>
              </a:rPr>
              <a:t>(</a:t>
            </a:r>
            <a:r>
              <a:rPr lang="en-GB" sz="2100" dirty="0">
                <a:solidFill>
                  <a:srgbClr val="62A9AA"/>
                </a:solidFill>
              </a:rPr>
              <a:t>Tel: </a:t>
            </a:r>
            <a:r>
              <a:rPr lang="en-GB" sz="2100" b="0" i="0" u="sng" strike="noStrike" dirty="0">
                <a:solidFill>
                  <a:srgbClr val="969FA7"/>
                </a:solidFill>
                <a:effectLst/>
              </a:rPr>
              <a:t>03000030396</a:t>
            </a:r>
            <a:r>
              <a:rPr lang="en-GB" sz="2100" dirty="0">
                <a:solidFill>
                  <a:srgbClr val="969FA7"/>
                </a:solidFill>
              </a:rPr>
              <a:t>)</a:t>
            </a:r>
            <a:r>
              <a:rPr lang="en-GB" sz="2100" dirty="0">
                <a:solidFill>
                  <a:schemeClr val="accent2">
                    <a:lumMod val="75000"/>
                  </a:schemeClr>
                </a:solidFill>
              </a:rPr>
              <a:t> </a:t>
            </a:r>
          </a:p>
          <a:p>
            <a:pPr lvl="0"/>
            <a:r>
              <a:rPr lang="en-GB" sz="2100" b="1" dirty="0">
                <a:solidFill>
                  <a:srgbClr val="62A9AA"/>
                </a:solidFill>
                <a:effectLst/>
                <a:ea typeface="Times New Roman" panose="02020603050405020304" pitchFamily="18" charset="0"/>
                <a:cs typeface="Times New Roman" panose="02020603050405020304" pitchFamily="18" charset="0"/>
              </a:rPr>
              <a:t>For the service allocated to you,  research:</a:t>
            </a:r>
          </a:p>
          <a:p>
            <a:pPr marL="342900" lvl="0" indent="-342900">
              <a:buClr>
                <a:srgbClr val="62A9AA"/>
              </a:buClr>
              <a:buFont typeface="Wingdings" panose="05000000000000000000" pitchFamily="2" charset="2"/>
              <a:buChar char="§"/>
            </a:pPr>
            <a:r>
              <a:rPr lang="en-GB" sz="2100" dirty="0">
                <a:effectLst/>
                <a:ea typeface="Times New Roman" panose="02020603050405020304" pitchFamily="18" charset="0"/>
                <a:cs typeface="Times New Roman" panose="02020603050405020304" pitchFamily="18" charset="0"/>
              </a:rPr>
              <a:t>Who is the service designed to support?</a:t>
            </a:r>
          </a:p>
          <a:p>
            <a:pPr marL="342900" lvl="0" indent="-342900">
              <a:buClr>
                <a:srgbClr val="62A9AA"/>
              </a:buClr>
              <a:buFont typeface="Wingdings" panose="05000000000000000000" pitchFamily="2" charset="2"/>
              <a:buChar char="§"/>
            </a:pPr>
            <a:r>
              <a:rPr lang="en-GB" sz="2100" dirty="0">
                <a:effectLst/>
                <a:ea typeface="Times New Roman" panose="02020603050405020304" pitchFamily="18" charset="0"/>
                <a:cs typeface="Times New Roman" panose="02020603050405020304" pitchFamily="18" charset="0"/>
              </a:rPr>
              <a:t>How do they support people (e.g. online, telephone, text, etc.) and for what kinds of situations?</a:t>
            </a:r>
          </a:p>
          <a:p>
            <a:pPr marL="342900" lvl="0" indent="-342900">
              <a:buClr>
                <a:srgbClr val="62A9AA"/>
              </a:buClr>
              <a:buFont typeface="Wingdings" panose="05000000000000000000" pitchFamily="2" charset="2"/>
              <a:buChar char="§"/>
            </a:pPr>
            <a:r>
              <a:rPr lang="en-GB" sz="2100" dirty="0">
                <a:effectLst/>
                <a:ea typeface="Times New Roman" panose="02020603050405020304" pitchFamily="18" charset="0"/>
                <a:cs typeface="Times New Roman" panose="02020603050405020304" pitchFamily="18" charset="0"/>
              </a:rPr>
              <a:t>What information is available on the website about young people’s rights?</a:t>
            </a:r>
          </a:p>
          <a:p>
            <a:pPr marL="342900" indent="-342900">
              <a:buClr>
                <a:srgbClr val="62A9AA"/>
              </a:buClr>
              <a:buFont typeface="Wingdings" panose="05000000000000000000" pitchFamily="2" charset="2"/>
              <a:buChar char="§"/>
            </a:pPr>
            <a:r>
              <a:rPr lang="en-GB" sz="2100" dirty="0">
                <a:effectLst/>
                <a:ea typeface="Times New Roman" panose="02020603050405020304" pitchFamily="18" charset="0"/>
              </a:rPr>
              <a:t>How does the service help to protect young people’s rights when parents separate?</a:t>
            </a:r>
            <a:endParaRPr lang="en-GB" sz="2100" dirty="0">
              <a:solidFill>
                <a:schemeClr val="accent2">
                  <a:lumMod val="75000"/>
                </a:schemeClr>
              </a:solidFill>
            </a:endParaRPr>
          </a:p>
        </p:txBody>
      </p:sp>
      <p:pic>
        <p:nvPicPr>
          <p:cNvPr id="3" name="Picture 2" descr="Plus symbol to denote an extension activity.">
            <a:extLst>
              <a:ext uri="{FF2B5EF4-FFF2-40B4-BE49-F238E27FC236}">
                <a16:creationId xmlns:a16="http://schemas.microsoft.com/office/drawing/2014/main" id="{C9756056-3797-4037-894F-99ADEB9570CB}"/>
              </a:ext>
            </a:extLst>
          </p:cNvPr>
          <p:cNvPicPr>
            <a:picLocks noChangeAspect="1"/>
          </p:cNvPicPr>
          <p:nvPr/>
        </p:nvPicPr>
        <p:blipFill>
          <a:blip r:embed="rId11"/>
          <a:stretch>
            <a:fillRect/>
          </a:stretch>
        </p:blipFill>
        <p:spPr>
          <a:xfrm>
            <a:off x="11782097" y="6371139"/>
            <a:ext cx="359695" cy="359695"/>
          </a:xfrm>
          <a:prstGeom prst="rect">
            <a:avLst/>
          </a:prstGeom>
        </p:spPr>
      </p:pic>
    </p:spTree>
    <p:extLst>
      <p:ext uri="{BB962C8B-B14F-4D97-AF65-F5344CB8AC3E}">
        <p14:creationId xmlns:p14="http://schemas.microsoft.com/office/powerpoint/2010/main" val="81414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Guidance on rse </a:t>
            </a:r>
          </a:p>
        </p:txBody>
      </p:sp>
      <p:sp>
        <p:nvSpPr>
          <p:cNvPr id="5" name="TextBox 4"/>
          <p:cNvSpPr txBox="1"/>
          <p:nvPr/>
        </p:nvSpPr>
        <p:spPr>
          <a:xfrm>
            <a:off x="575894" y="2100392"/>
            <a:ext cx="11029615" cy="2771977"/>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800" b="1" u="sng" dirty="0">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Curriculum for Wales Guidance on RSE</a:t>
            </a:r>
            <a:r>
              <a:rPr lang="en-US" sz="2800" b="1" dirty="0">
                <a:solidFill>
                  <a:srgbClr val="62A9AA"/>
                </a:solidFill>
                <a:effectLst/>
                <a:ea typeface="Times New Roman" panose="02020603050405020304" pitchFamily="18" charset="0"/>
              </a:rPr>
              <a:t> </a:t>
            </a:r>
            <a:r>
              <a:rPr lang="en-GB" sz="2800" b="1" dirty="0">
                <a:solidFill>
                  <a:srgbClr val="62A9AA"/>
                </a:solidFill>
                <a:ea typeface="Times New Roman" panose="02020603050405020304" pitchFamily="18" charset="0"/>
              </a:rPr>
              <a:t>s</a:t>
            </a:r>
            <a:r>
              <a:rPr lang="en-GB" sz="2800" b="1" dirty="0">
                <a:solidFill>
                  <a:srgbClr val="62A9AA"/>
                </a:solidFill>
                <a:effectLst/>
                <a:ea typeface="Times New Roman" panose="02020603050405020304" pitchFamily="18" charset="0"/>
              </a:rPr>
              <a:t>tates that </a:t>
            </a:r>
            <a:r>
              <a:rPr lang="en-GB" sz="2800" b="1" dirty="0">
                <a:solidFill>
                  <a:srgbClr val="62A9AA"/>
                </a:solidFill>
                <a:effectLst/>
                <a:ea typeface="Times New Roman" panose="02020603050405020304" pitchFamily="18" charset="0"/>
                <a:cs typeface="Arial" panose="020B0604020202020204" pitchFamily="34" charset="0"/>
              </a:rPr>
              <a:t>RSE should:</a:t>
            </a:r>
            <a:endParaRPr lang="en-GB" sz="2800" b="1" dirty="0">
              <a:effectLs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GB" sz="2400" dirty="0">
                <a:effectLst/>
                <a:ea typeface="Times New Roman" panose="02020603050405020304" pitchFamily="18" charset="0"/>
                <a:cs typeface="Arial" panose="020B0604020202020204" pitchFamily="34" charset="0"/>
              </a:rPr>
              <a:t>enable human rights by discussing </a:t>
            </a:r>
            <a:r>
              <a:rPr lang="en-US" sz="2400" dirty="0">
                <a:effectLst/>
                <a:ea typeface="Calibri" panose="020F0502020204030204" pitchFamily="34" charset="0"/>
                <a:cs typeface="Arial" panose="020B0604020202020204" pitchFamily="34" charset="0"/>
              </a:rPr>
              <a:t>RSE in the context of UNCRC rights</a:t>
            </a:r>
            <a:endParaRPr lang="en-US" sz="2400" dirty="0">
              <a:effectLst/>
              <a:ea typeface="Calibri" panose="020F0502020204030204" pitchFamily="34"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US" sz="2400" dirty="0">
                <a:ea typeface="Times New Roman" panose="02020603050405020304" pitchFamily="18" charset="0"/>
                <a:cs typeface="Arial" panose="020B0604020202020204" pitchFamily="34" charset="0"/>
              </a:rPr>
              <a:t>h</a:t>
            </a:r>
            <a:r>
              <a:rPr lang="en-US" sz="2400" dirty="0">
                <a:effectLst/>
                <a:ea typeface="Times New Roman" panose="02020603050405020304" pitchFamily="18" charset="0"/>
                <a:cs typeface="Arial" panose="020B0604020202020204" pitchFamily="34" charset="0"/>
              </a:rPr>
              <a:t>ighlight the right to be heard and involved in decision-making (Article 12)</a:t>
            </a:r>
            <a:endParaRPr lang="en-US" sz="2400" dirty="0">
              <a:effectLst/>
              <a:ea typeface="Calibri" panose="020F0502020204030204" pitchFamily="34" charset="0"/>
              <a:cs typeface="Times New Roman" panose="02020603050405020304" pitchFamily="18" charset="0"/>
            </a:endParaRPr>
          </a:p>
          <a:p>
            <a:pPr marL="182563" indent="-182563" algn="l" fontAlgn="base">
              <a:buClr>
                <a:srgbClr val="62A9AA"/>
              </a:buClr>
              <a:buFont typeface="Wingdings" panose="05000000000000000000" pitchFamily="2" charset="2"/>
              <a:buChar char="§"/>
            </a:pPr>
            <a:r>
              <a:rPr lang="en-GB" sz="2400" b="0" i="0" dirty="0">
                <a:solidFill>
                  <a:srgbClr val="1F1F1F"/>
                </a:solidFill>
                <a:effectLst/>
              </a:rPr>
              <a:t>be positive, protective and preventative, considering how learners might need to be supported to understand and cope with change.</a:t>
            </a:r>
            <a:endParaRPr lang="en-US" sz="2400" dirty="0">
              <a:effectLst/>
              <a:ea typeface="Times New Roman" panose="02020603050405020304" pitchFamily="18" charset="0"/>
              <a:cs typeface="Times New Roman" panose="02020603050405020304" pitchFamily="18" charset="0"/>
            </a:endParaRPr>
          </a:p>
          <a:p>
            <a:pPr marL="0" lvl="1" fontAlgn="base">
              <a:lnSpc>
                <a:spcPct val="114000"/>
              </a:lnSpc>
              <a:buClr>
                <a:srgbClr val="62A9AA"/>
              </a:buClr>
            </a:pPr>
            <a:endParaRPr lang="en-US" dirty="0">
              <a:solidFill>
                <a:srgbClr val="62A9AA"/>
              </a:solidFill>
              <a:effectLst/>
              <a:ea typeface="Calibri" panose="020F0502020204030204" pitchFamily="34" charset="0"/>
              <a:cs typeface="Arial" panose="020B0604020202020204" pitchFamily="34" charset="0"/>
            </a:endParaRPr>
          </a:p>
          <a:p>
            <a:pPr marL="0" lvl="1" fontAlgn="base">
              <a:lnSpc>
                <a:spcPct val="114000"/>
              </a:lnSpc>
              <a:buClr>
                <a:srgbClr val="62A9AA"/>
              </a:buClr>
            </a:pP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6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statements of what matters </a:t>
            </a:r>
          </a:p>
        </p:txBody>
      </p:sp>
      <p:sp>
        <p:nvSpPr>
          <p:cNvPr id="5" name="TextBox 4"/>
          <p:cNvSpPr txBox="1"/>
          <p:nvPr/>
        </p:nvSpPr>
        <p:spPr>
          <a:xfrm>
            <a:off x="1052883" y="2100392"/>
            <a:ext cx="4320000" cy="4228850"/>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rPr>
              <a:t>In Resource 1, in considering how some young activists are getting their voices heard' and in Resources 1 and 2, learning some key rights under the UNCRC addresses a number of 'statements of what matters' 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Humanities</a:t>
            </a:r>
            <a:r>
              <a:rPr lang="en-GB" sz="2000" dirty="0">
                <a:effectLst/>
                <a:ea typeface="Calibri" panose="020F0502020204030204" pitchFamily="34" charset="0"/>
                <a:cs typeface="Gill Sans MT" panose="020B0502020104020203" pitchFamily="34" charset="0"/>
              </a:rPr>
              <a:t>:</a:t>
            </a: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endParaRPr lang="en-GB" dirty="0"/>
          </a:p>
        </p:txBody>
      </p:sp>
      <p:sp>
        <p:nvSpPr>
          <p:cNvPr id="6" name="TextBox 5"/>
          <p:cNvSpPr txBox="1"/>
          <p:nvPr/>
        </p:nvSpPr>
        <p:spPr>
          <a:xfrm>
            <a:off x="6201353" y="2100392"/>
            <a:ext cx="4320000" cy="4276171"/>
          </a:xfrm>
          <a:prstGeom prst="rect">
            <a:avLst/>
          </a:prstGeom>
          <a:noFill/>
          <a:ln w="38100">
            <a:solidFill>
              <a:srgbClr val="969FA7"/>
            </a:solidFill>
          </a:ln>
        </p:spPr>
        <p:txBody>
          <a:bodyPr wrap="square" rtlCol="0">
            <a:spAutoFit/>
          </a:bodyPr>
          <a:lstStyle/>
          <a:p>
            <a:pPr>
              <a:lnSpc>
                <a:spcPct val="114000"/>
              </a:lnSpc>
            </a:pPr>
            <a:r>
              <a:rPr lang="en-GB" sz="2000" dirty="0">
                <a:effectLst/>
              </a:rPr>
              <a:t>In Resource 2, discussing parental separation and normalising the range of emotions that young people may go through when parents separate addresses a number of ‘statements of what matters’. For example, from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Healthy relationships are fundamental to our well-being.</a:t>
            </a: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05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Progression steps </a:t>
            </a:r>
          </a:p>
        </p:txBody>
      </p:sp>
      <p:sp>
        <p:nvSpPr>
          <p:cNvPr id="5" name="TextBox 4"/>
          <p:cNvSpPr txBox="1"/>
          <p:nvPr/>
        </p:nvSpPr>
        <p:spPr>
          <a:xfrm>
            <a:off x="1052883" y="2100392"/>
            <a:ext cx="4320000" cy="4627036"/>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en-GB" sz="2000" dirty="0">
                <a:effectLst/>
                <a:ea typeface="Times New Roman" panose="02020603050405020304" pitchFamily="18" charset="0"/>
              </a:rPr>
              <a:t>In Resource 1, in considering how some young activists are ‘getting their voices heard’ and in Resources 1 and 2, learning some key rights under the UNCRC </a:t>
            </a:r>
            <a:r>
              <a:rPr lang="en-GB" sz="2000" dirty="0">
                <a:effectLst/>
                <a:ea typeface="Times New Roman" panose="02020603050405020304" pitchFamily="18" charset="0"/>
                <a:cs typeface="Arial" panose="020B0604020202020204" pitchFamily="34" charset="0"/>
              </a:rPr>
              <a:t>helps learners to reach a number of the Progression steps 4 and 5 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Humanities</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Calibri" panose="020F0502020204030204" pitchFamily="34" charset="0"/>
              <a:cs typeface="Gill Sans MT" panose="020B0502020104020203" pitchFamily="34" charset="0"/>
            </a:endParaRP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pPr marL="285750" lvl="0" indent="-285750">
              <a:lnSpc>
                <a:spcPct val="114000"/>
              </a:lnSpc>
              <a:buClr>
                <a:srgbClr val="62A9AA"/>
              </a:buClr>
              <a:buFont typeface="Wingdings" panose="05000000000000000000" pitchFamily="2" charset="2"/>
              <a:buChar char="§"/>
            </a:pPr>
            <a:endParaRPr lang="en-US" sz="2000" spc="-25" dirty="0">
              <a:ea typeface="Times New Roman" panose="02020603050405020304" pitchFamily="18" charset="0"/>
              <a:cs typeface="Arial" panose="020B0604020202020204" pitchFamily="34" charset="0"/>
            </a:endParaRPr>
          </a:p>
          <a:p>
            <a:pPr marL="285750" lvl="0" indent="-28575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p:txBody>
      </p:sp>
      <p:sp>
        <p:nvSpPr>
          <p:cNvPr id="6" name="TextBox 5"/>
          <p:cNvSpPr txBox="1"/>
          <p:nvPr/>
        </p:nvSpPr>
        <p:spPr>
          <a:xfrm>
            <a:off x="6201353" y="2100392"/>
            <a:ext cx="4320000" cy="4627036"/>
          </a:xfrm>
          <a:prstGeom prst="rect">
            <a:avLst/>
          </a:prstGeom>
          <a:noFill/>
          <a:ln w="38100">
            <a:solidFill>
              <a:srgbClr val="969FA7"/>
            </a:solidFill>
          </a:ln>
        </p:spPr>
        <p:txBody>
          <a:bodyPr wrap="square" rtlCol="0">
            <a:spAutoFit/>
          </a:bodyPr>
          <a:lstStyle/>
          <a:p>
            <a:pPr>
              <a:lnSpc>
                <a:spcPct val="114000"/>
              </a:lnSpc>
            </a:pPr>
            <a:r>
              <a:rPr lang="en-GB" sz="2000" dirty="0">
                <a:effectLst/>
                <a:ea typeface="Times New Roman" panose="02020603050405020304" pitchFamily="18" charset="0"/>
                <a:cs typeface="Arial" panose="020B0604020202020204" pitchFamily="34" charset="0"/>
              </a:rPr>
              <a:t>In Resource 2, discussing </a:t>
            </a:r>
            <a:r>
              <a:rPr lang="en-GB" sz="2000" dirty="0">
                <a:effectLst/>
                <a:ea typeface="Times New Roman" panose="02020603050405020304" pitchFamily="18" charset="0"/>
              </a:rPr>
              <a:t>parental separation,</a:t>
            </a:r>
            <a:r>
              <a:rPr lang="en-GB" sz="2000" dirty="0">
                <a:effectLst/>
                <a:ea typeface="Times New Roman" panose="02020603050405020304" pitchFamily="18" charset="0"/>
                <a:cs typeface="Arial" panose="020B0604020202020204" pitchFamily="34" charset="0"/>
              </a:rPr>
              <a:t> normalising the range of emotions that young people may go through when parents separate and discussing sources of support helps learners to reach a number of the Progression steps 4 and 5. </a:t>
            </a:r>
            <a:r>
              <a:rPr lang="en-GB" sz="2000" dirty="0">
                <a:effectLst/>
              </a:rPr>
              <a:t>For example, from</a:t>
            </a:r>
            <a:r>
              <a:rPr lang="en-GB" sz="2000" dirty="0">
                <a:effectLst/>
                <a:ea typeface="Times New Roman" panose="02020603050405020304" pitchFamily="18" charset="0"/>
                <a:cs typeface="Arial" panose="020B0604020202020204" pitchFamily="34" charset="0"/>
              </a:rPr>
              <a:t>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Healthy relationships are fundamental to our well-being.</a:t>
            </a:r>
            <a:endParaRPr lang="en-GB"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1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YOUNG PEOPLE’S ART 12 RIGHTS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lnSpcReduction="10000"/>
          </a:bodyPr>
          <a:lstStyle/>
          <a:p>
            <a:pPr>
              <a:buClr>
                <a:srgbClr val="62A9AA"/>
              </a:buClr>
              <a:buFont typeface="Wingdings" panose="05000000000000000000" pitchFamily="2" charset="2"/>
              <a:buChar char="§"/>
            </a:pPr>
            <a:r>
              <a:rPr lang="en-GB" sz="2000" b="1" dirty="0">
                <a:solidFill>
                  <a:srgbClr val="62A9AA"/>
                </a:solidFill>
              </a:rPr>
              <a:t>The United Nations Convention on the Rights of the Child 1989 (UNCRC) Article 12 </a:t>
            </a:r>
            <a:r>
              <a:rPr lang="en-GB" sz="2000" dirty="0">
                <a:solidFill>
                  <a:schemeClr val="tx1"/>
                </a:solidFill>
              </a:rPr>
              <a:t>gives children the right to have their voices heard and their opinions listened to and taken seriously by adults. This includes the right to information, consultation and representation (if needed) when their parents separate. </a:t>
            </a:r>
          </a:p>
          <a:p>
            <a:pPr>
              <a:buClr>
                <a:srgbClr val="62A9AA"/>
              </a:buClr>
              <a:buFont typeface="Wingdings" panose="05000000000000000000" pitchFamily="2" charset="2"/>
              <a:buChar char="§"/>
            </a:pPr>
            <a:r>
              <a:rPr lang="en-GB" sz="2000" dirty="0">
                <a:solidFill>
                  <a:schemeClr val="tx1"/>
                </a:solidFill>
              </a:rPr>
              <a:t>This does not mean that young people make the decisions – the responsible adults (usually their parents) do, but young people have the right to have their opinions listened to.  The weight placed upon those opinions will depend upon the age and maturity of the child.</a:t>
            </a:r>
          </a:p>
          <a:p>
            <a:pPr>
              <a:buClr>
                <a:srgbClr val="62A9AA"/>
              </a:buClr>
              <a:buFont typeface="Wingdings" panose="05000000000000000000" pitchFamily="2" charset="2"/>
              <a:buChar char="§"/>
            </a:pPr>
            <a:r>
              <a:rPr lang="en-GB" sz="2000" dirty="0">
                <a:solidFill>
                  <a:schemeClr val="tx1"/>
                </a:solidFill>
              </a:rPr>
              <a:t> The parents of approximately 287,000 young people separate each year. Research indicates that children cope better when they are consulted about arrangements for them when their parents separate and that the arrangements made are longer-lasting, yet research shows they are often not consulted.  </a:t>
            </a:r>
            <a:endParaRPr lang="en-US" sz="2000" dirty="0"/>
          </a:p>
        </p:txBody>
      </p:sp>
    </p:spTree>
    <p:extLst>
      <p:ext uri="{BB962C8B-B14F-4D97-AF65-F5344CB8AC3E}">
        <p14:creationId xmlns:p14="http://schemas.microsoft.com/office/powerpoint/2010/main" val="85680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1</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Autofit/>
          </a:bodyPr>
          <a:lstStyle/>
          <a:p>
            <a:pPr marL="0" lvl="0" indent="0">
              <a:lnSpc>
                <a:spcPct val="115000"/>
              </a:lnSpc>
              <a:spcAft>
                <a:spcPts val="1000"/>
              </a:spcAft>
              <a:buFont typeface="+mj-lt"/>
              <a:buNone/>
              <a:tabLst>
                <a:tab pos="457200" algn="l"/>
              </a:tabLst>
            </a:pPr>
            <a:r>
              <a:rPr lang="en-GB" sz="2400" b="1" dirty="0">
                <a:effectLst/>
                <a:ea typeface="Times New Roman" panose="02020603050405020304" pitchFamily="18" charset="0"/>
                <a:cs typeface="Arial" panose="020B0604020202020204" pitchFamily="34" charset="0"/>
              </a:rPr>
              <a:t>Myth 1:  The only way to formalise a relationship is to get married. </a:t>
            </a:r>
          </a:p>
          <a:p>
            <a:pPr marL="0" lvl="0" indent="0">
              <a:lnSpc>
                <a:spcPct val="115000"/>
              </a:lnSpc>
              <a:spcAft>
                <a:spcPts val="1000"/>
              </a:spcAft>
              <a:buFont typeface="+mj-lt"/>
              <a:buNone/>
              <a:tabLst>
                <a:tab pos="457200" algn="l"/>
              </a:tabLst>
            </a:pPr>
            <a:r>
              <a:rPr lang="en-GB" sz="2400" b="1" dirty="0">
                <a:effectLst/>
                <a:ea typeface="Times New Roman" panose="02020603050405020304" pitchFamily="18" charset="0"/>
                <a:cs typeface="Arial" panose="020B0604020202020204" pitchFamily="34" charset="0"/>
              </a:rPr>
              <a:t>In fact: </a:t>
            </a:r>
            <a:r>
              <a:rPr lang="en-GB" sz="2400" dirty="0">
                <a:effectLst/>
                <a:ea typeface="Times New Roman" panose="02020603050405020304" pitchFamily="18" charset="0"/>
                <a:cs typeface="Arial" panose="020B0604020202020204" pitchFamily="34" charset="0"/>
              </a:rPr>
              <a:t>Mixed-sex and same-sex couples can get married or enter into a civil partnership (CP). Both require a court process to legally end the relationship if it breaks down (unlike cohabitation).</a:t>
            </a:r>
            <a:endParaRPr lang="en-GB" sz="24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en-GB" sz="2400" dirty="0">
                <a:effectLst/>
                <a:ea typeface="Times New Roman" panose="02020603050405020304" pitchFamily="18" charset="0"/>
                <a:cs typeface="Arial" panose="020B0604020202020204" pitchFamily="34" charset="0"/>
              </a:rPr>
              <a:t>Mixed-sex CP was introduced in 2019. </a:t>
            </a:r>
            <a:r>
              <a:rPr lang="en-GB" sz="2400" dirty="0">
                <a:ea typeface="Times New Roman" panose="02020603050405020304" pitchFamily="18" charset="0"/>
                <a:cs typeface="Arial" panose="020B0604020202020204" pitchFamily="34" charset="0"/>
              </a:rPr>
              <a:t>M</a:t>
            </a:r>
            <a:r>
              <a:rPr lang="en-GB" sz="2400" dirty="0">
                <a:effectLst/>
                <a:ea typeface="Times New Roman" panose="02020603050405020304" pitchFamily="18" charset="0"/>
                <a:cs typeface="Arial" panose="020B0604020202020204" pitchFamily="34" charset="0"/>
              </a:rPr>
              <a:t>arriage and CPs are legal relationships, </a:t>
            </a:r>
            <a:r>
              <a:rPr lang="en-GB" sz="2400" dirty="0">
                <a:ea typeface="Times New Roman" panose="02020603050405020304" pitchFamily="18" charset="0"/>
                <a:cs typeface="Arial" panose="020B0604020202020204" pitchFamily="34" charset="0"/>
              </a:rPr>
              <a:t>so</a:t>
            </a:r>
            <a:r>
              <a:rPr lang="en-GB" sz="2400" dirty="0">
                <a:effectLst/>
                <a:ea typeface="Times New Roman" panose="02020603050405020304" pitchFamily="18" charset="0"/>
                <a:cs typeface="Arial" panose="020B0604020202020204" pitchFamily="34" charset="0"/>
              </a:rPr>
              <a:t> require a legal process to end them. However parents do not need to attend court in person, this is an administrative process – it need not be adversarial i.e. it doesn’t have to be a fight.</a:t>
            </a:r>
          </a:p>
        </p:txBody>
      </p:sp>
    </p:spTree>
    <p:extLst>
      <p:ext uri="{BB962C8B-B14F-4D97-AF65-F5344CB8AC3E}">
        <p14:creationId xmlns:p14="http://schemas.microsoft.com/office/powerpoint/2010/main" val="381276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2</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805776"/>
          </a:xfrm>
          <a:ln w="38100">
            <a:solidFill>
              <a:srgbClr val="62A9AA"/>
            </a:solidFill>
          </a:ln>
        </p:spPr>
        <p:txBody>
          <a:bodyPr>
            <a:noAutofit/>
          </a:bodyPr>
          <a:lstStyle/>
          <a:p>
            <a:pPr marL="0" indent="0">
              <a:lnSpc>
                <a:spcPct val="115000"/>
              </a:lnSpc>
              <a:spcBef>
                <a:spcPts val="0"/>
              </a:spcBef>
              <a:spcAft>
                <a:spcPts val="0"/>
              </a:spcAft>
              <a:buNone/>
            </a:pPr>
            <a:r>
              <a:rPr lang="en-GB" sz="2400" b="1" dirty="0">
                <a:effectLst/>
                <a:ea typeface="Times New Roman" panose="02020603050405020304" pitchFamily="18" charset="0"/>
                <a:cs typeface="Arial" panose="020B0604020202020204" pitchFamily="34" charset="0"/>
              </a:rPr>
              <a:t>Myth 2:  </a:t>
            </a:r>
            <a:r>
              <a:rPr lang="en-GB" sz="2400" b="1" dirty="0">
                <a:effectLst/>
                <a:ea typeface="Times New Roman" panose="02020603050405020304" pitchFamily="18" charset="0"/>
              </a:rPr>
              <a:t>After a certain period together/if you have a child together, cohabiting couples have the same rights as married couples:  </a:t>
            </a:r>
            <a:r>
              <a:rPr lang="en-GB" sz="2400" b="1" dirty="0">
                <a:effectLst/>
                <a:ea typeface="Times New Roman" panose="02020603050405020304" pitchFamily="18" charset="0"/>
                <a:cs typeface="Arial" panose="020B0604020202020204" pitchFamily="34" charset="0"/>
              </a:rPr>
              <a:t>‘The common law marriage myth’. </a:t>
            </a:r>
          </a:p>
          <a:p>
            <a:pPr marL="0" indent="0">
              <a:lnSpc>
                <a:spcPct val="115000"/>
              </a:lnSpc>
              <a:spcBef>
                <a:spcPts val="0"/>
              </a:spcBef>
              <a:spcAft>
                <a:spcPts val="0"/>
              </a:spcAft>
              <a:buNone/>
            </a:pPr>
            <a:endParaRPr lang="en-GB" sz="2400" b="1" dirty="0">
              <a:ea typeface="Times New Roman" panose="02020603050405020304" pitchFamily="18" charset="0"/>
              <a:cs typeface="Arial" panose="020B0604020202020204" pitchFamily="34" charset="0"/>
            </a:endParaRPr>
          </a:p>
          <a:p>
            <a:pPr marL="0" indent="0">
              <a:lnSpc>
                <a:spcPct val="115000"/>
              </a:lnSpc>
              <a:spcBef>
                <a:spcPts val="0"/>
              </a:spcBef>
              <a:spcAft>
                <a:spcPts val="0"/>
              </a:spcAft>
              <a:buNone/>
            </a:pPr>
            <a:r>
              <a:rPr lang="en-GB" sz="2400" b="1" dirty="0">
                <a:effectLst/>
                <a:ea typeface="Times New Roman" panose="02020603050405020304" pitchFamily="18" charset="0"/>
                <a:cs typeface="Arial" panose="020B0604020202020204" pitchFamily="34" charset="0"/>
              </a:rPr>
              <a:t>In fact:</a:t>
            </a:r>
            <a:r>
              <a:rPr lang="en-GB" sz="2400" b="1" dirty="0">
                <a:ea typeface="Times New Roman" panose="02020603050405020304" pitchFamily="18" charset="0"/>
                <a:cs typeface="Arial" panose="020B0604020202020204" pitchFamily="34" charset="0"/>
              </a:rPr>
              <a:t> </a:t>
            </a:r>
            <a:r>
              <a:rPr lang="en-GB" sz="2400" dirty="0">
                <a:ea typeface="Times New Roman" panose="02020603050405020304" pitchFamily="18" charset="0"/>
                <a:cs typeface="Arial" panose="020B0604020202020204" pitchFamily="34" charset="0"/>
              </a:rPr>
              <a:t>u</a:t>
            </a:r>
            <a:r>
              <a:rPr lang="en-GB" sz="2400" dirty="0">
                <a:effectLst/>
                <a:ea typeface="Times New Roman" panose="02020603050405020304" pitchFamily="18" charset="0"/>
                <a:cs typeface="Arial" panose="020B0604020202020204" pitchFamily="34" charset="0"/>
              </a:rPr>
              <a:t>nlike married or CPs, cohabiting partners are not entitled to claim financial support from their former partner for themselves if they separate (although both parents must financially support their children).  </a:t>
            </a:r>
          </a:p>
        </p:txBody>
      </p:sp>
    </p:spTree>
    <p:extLst>
      <p:ext uri="{BB962C8B-B14F-4D97-AF65-F5344CB8AC3E}">
        <p14:creationId xmlns:p14="http://schemas.microsoft.com/office/powerpoint/2010/main" val="2050364914"/>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etadata xmlns="http://www.objective.com/ecm/document/metadata/FF3C5B18883D4E21973B57C2EEED7FD1" version="1.0.0">
  <systemFields>
    <field name="Objective-Id">
      <value order="0">A39984914</value>
    </field>
    <field name="Objective-Title">
      <value order="0">2022-03-19 - USE - The_Rights_Idea_Lesson_Plan_2_Wales_19_03_22_with comments</value>
    </field>
    <field name="Objective-Description">
      <value order="0">Message registered by Lewis, Miranda (EPS - Curriculum) on 29 March 2022 11:55:44</value>
    </field>
    <field name="Objective-CreationStamp">
      <value order="0">2022-03-29T10:55:33Z</value>
    </field>
    <field name="Objective-IsApproved">
      <value order="0">false</value>
    </field>
    <field name="Objective-IsPublished">
      <value order="0">true</value>
    </field>
    <field name="Objective-DatePublished">
      <value order="0">2022-04-07T08:56:06Z</value>
    </field>
    <field name="Objective-ModificationStamp">
      <value order="0">2022-04-07T08:56:06Z</value>
    </field>
    <field name="Objective-Owner">
      <value order="0">Lewis, Miranda (EPS - Curriculum)</value>
    </field>
    <field name="Objective-Path">
      <value order="0">Objective Global Folder:Business File Plan:WG Organisational Groups:OLD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alue>
    </field>
    <field name="Objective-Parent">
      <value order="0">7.2 - UNCRC resource - current curriculum</value>
    </field>
    <field name="Objective-State">
      <value order="0">Published</value>
    </field>
    <field name="Objective-VersionId">
      <value order="0">vA77317611</value>
    </field>
    <field name="Objective-Version">
      <value order="0">3.0</value>
    </field>
    <field name="Objective-VersionNumber">
      <value order="0">3</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83808-F2F9-4527-B182-B57C11DC29C0}">
  <ds:schemaRefs>
    <ds:schemaRef ds:uri="716fe84c-9023-43a9-aa4c-f6f9a28f002c"/>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561ad049-9fef-4428-bfcb-6bce8ee09453"/>
    <ds:schemaRef ds:uri="http://purl.org/dc/te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4.xml><?xml version="1.0" encoding="utf-8"?>
<ds:datastoreItem xmlns:ds="http://schemas.openxmlformats.org/officeDocument/2006/customXml" ds:itemID="{B3BC4067-BDA5-4BDA-92C4-AD1C0CF1AB04}">
  <ds:schemaRefs>
    <ds:schemaRef ds:uri="561ad049-9fef-4428-bfcb-6bce8ee09453"/>
    <ds:schemaRef ds:uri="716fe84c-9023-43a9-aa4c-f6f9a28f00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4545</TotalTime>
  <Words>10819</Words>
  <Application>Microsoft Office PowerPoint</Application>
  <PresentationFormat>Widescreen</PresentationFormat>
  <Paragraphs>586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Gill Sans MT</vt:lpstr>
      <vt:lpstr>Wingdings</vt:lpstr>
      <vt:lpstr>Wingdings 2</vt:lpstr>
      <vt:lpstr>Dividend</vt:lpstr>
      <vt:lpstr>Cover slide</vt:lpstr>
      <vt:lpstr>TEACHER SLIDE – PREPARING TO TEACH</vt:lpstr>
      <vt:lpstr>TEACHER SLIDE – the Curriculum for Wales </vt:lpstr>
      <vt:lpstr>TEACHER SLIDE – Guidance on rse </vt:lpstr>
      <vt:lpstr>TEACHER SLIDE: statements of what matters </vt:lpstr>
      <vt:lpstr>TEACHER SLIDE – Progression steps </vt:lpstr>
      <vt:lpstr>TEACHER SLIDE –  YOUNG PEOPLE’S ART 12 RIGHTS</vt:lpstr>
      <vt:lpstr>TEACHER SLIDE –  Myth-busting: MYTH 1</vt:lpstr>
      <vt:lpstr>TEACHER SLIDE –  Myth-busting: MYTH 2</vt:lpstr>
      <vt:lpstr>TEACHER SLIDE –  Myth-busting: MYTH 2 (CONT.)</vt:lpstr>
      <vt:lpstr>TEACHER SLIDE –  Myth-busting: MYTH 3</vt:lpstr>
      <vt:lpstr>TEACHER SLIDE –  Myth-busting: MYTH 3 (CONT.)</vt:lpstr>
      <vt:lpstr>TEACHER SLIDE – LEARNING AND SUGGESTED TIMINGS </vt:lpstr>
      <vt:lpstr>GROUND RULES</vt:lpstr>
      <vt:lpstr>The Rights Idea – LESSON 2</vt:lpstr>
      <vt:lpstr>The Rights Idea – LESSON 2</vt:lpstr>
      <vt:lpstr>The Rights Idea: HOMEWORK TASK FEEDBACK</vt:lpstr>
      <vt:lpstr>ARTICLE 12: UNCRC</vt:lpstr>
      <vt:lpstr>PowerPoint Presentation</vt:lpstr>
      <vt:lpstr>Young people’s responses to parents separating </vt:lpstr>
      <vt:lpstr>The Rights Idea – video </vt:lpstr>
      <vt:lpstr>QUICK-FIRE QUIZ </vt:lpstr>
      <vt:lpstr>TRUE OR FALSE?</vt:lpstr>
      <vt:lpstr>INFORMATION – MYTH BUSTING 1 </vt:lpstr>
      <vt:lpstr>INFORMATION – MYTH BUSTING 2</vt:lpstr>
      <vt:lpstr>INFORMATION – MYTH BUSTING 3 </vt:lpstr>
      <vt:lpstr>the ‘FAULT-BASED’ law on divorce </vt:lpstr>
      <vt:lpstr>Changes to the law on divorce </vt:lpstr>
      <vt:lpstr>the ‘NO-FAULT’ law on divorce </vt:lpstr>
      <vt:lpstr>Sources of support for  young people</vt:lpstr>
      <vt:lpstr>  ENDPOINT ASSESSMENT ACTIVITY </vt:lpstr>
      <vt:lpstr>HOMEWORK OR EXTENSION TASK</vt:lpstr>
      <vt:lpstr>HOMEWORK OR EXTENSION TASK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21</cp:revision>
  <dcterms:created xsi:type="dcterms:W3CDTF">2020-11-12T17:43:51Z</dcterms:created>
  <dcterms:modified xsi:type="dcterms:W3CDTF">2022-04-19T10:00:25Z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A39984914</vt:lpwstr>
  </property>
  <property fmtid="{D5CDD505-2E9C-101B-9397-08002B2CF9AE}" pid="4" name="Objective-Title">
    <vt:lpwstr>2022-03-19 - USE - The_Rights_Idea_Lesson_Plan_2_Wales_19_03_22_with comments</vt:lpwstr>
  </property>
  <property fmtid="{D5CDD505-2E9C-101B-9397-08002B2CF9AE}" pid="5" name="Objective-Description">
    <vt:lpwstr>Message registered by Lewis, Miranda (EPS - Curriculum) on 29 March 2022 11:55:44</vt:lpwstr>
  </property>
  <property fmtid="{D5CDD505-2E9C-101B-9397-08002B2CF9AE}" pid="6" name="Objective-CreationStamp">
    <vt:filetime>2022-03-29T10:55:33Z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2022-04-07T08:56:06Z</vt:filetime>
  </property>
  <property fmtid="{D5CDD505-2E9C-101B-9397-08002B2CF9AE}" pid="10" name="Objective-ModificationStamp">
    <vt:filetime>2022-04-07T08:56:06Z</vt:filetime>
  </property>
  <property fmtid="{D5CDD505-2E9C-101B-9397-08002B2CF9AE}" pid="11" name="Objective-Owner">
    <vt:lpwstr>Lewis, Miranda (EPS - Curriculum)</vt:lpwstr>
  </property>
  <property fmtid="{D5CDD505-2E9C-101B-9397-08002B2CF9AE}" pid="12" name="Objective-Path">
    <vt:lpwstr>Objective Global Folder:Business File Plan:WG Organisational Groups:OLD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t:lpwstr>
  </property>
  <property fmtid="{D5CDD505-2E9C-101B-9397-08002B2CF9AE}" pid="13" name="Objective-Parent">
    <vt:lpwstr>7.2 - UNCRC resource - current curriculum</vt:lpwstr>
  </property>
  <property fmtid="{D5CDD505-2E9C-101B-9397-08002B2CF9AE}" pid="14" name="Objective-State">
    <vt:lpwstr>Published</vt:lpwstr>
  </property>
  <property fmtid="{D5CDD505-2E9C-101B-9397-08002B2CF9AE}" pid="15" name="Objective-VersionId">
    <vt:lpwstr>vA77317611</vt:lpwstr>
  </property>
  <property fmtid="{D5CDD505-2E9C-101B-9397-08002B2CF9AE}" pid="16" name="Objective-Version">
    <vt:lpwstr>3.0</vt:lpwstr>
  </property>
  <property fmtid="{D5CDD505-2E9C-101B-9397-08002B2CF9AE}" pid="17" name="Objective-VersionNumber">
    <vt:r8>3</vt:r8>
  </property>
  <property fmtid="{D5CDD505-2E9C-101B-9397-08002B2CF9AE}" pid="18" name="Objective-VersionComment">
    <vt:lpwstr/>
  </property>
  <property fmtid="{D5CDD505-2E9C-101B-9397-08002B2CF9AE}" pid="19" name="Objective-FileNumber">
    <vt:lpwstr>qA1395916</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Message registered by Lewis, Miranda (EPS - Curriculum) on 29 March 2022 11:55:44</vt:lpwstr>
  </property>
</Properties>
</file>