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9"/>
  </p:notesMasterIdLst>
  <p:sldIdLst>
    <p:sldId id="338" r:id="rId6"/>
    <p:sldId id="302" r:id="rId7"/>
    <p:sldId id="322" r:id="rId8"/>
    <p:sldId id="347" r:id="rId9"/>
    <p:sldId id="350" r:id="rId10"/>
    <p:sldId id="351" r:id="rId11"/>
    <p:sldId id="301" r:id="rId12"/>
    <p:sldId id="348" r:id="rId13"/>
    <p:sldId id="341" r:id="rId14"/>
    <p:sldId id="321" r:id="rId15"/>
    <p:sldId id="344" r:id="rId16"/>
    <p:sldId id="325" r:id="rId17"/>
    <p:sldId id="319" r:id="rId18"/>
    <p:sldId id="279" r:id="rId19"/>
    <p:sldId id="324" r:id="rId20"/>
    <p:sldId id="261" r:id="rId21"/>
    <p:sldId id="308" r:id="rId22"/>
    <p:sldId id="283" r:id="rId23"/>
    <p:sldId id="297" r:id="rId24"/>
    <p:sldId id="342" r:id="rId25"/>
    <p:sldId id="260" r:id="rId26"/>
    <p:sldId id="285" r:id="rId27"/>
    <p:sldId id="305" r:id="rId28"/>
    <p:sldId id="284" r:id="rId29"/>
    <p:sldId id="306" r:id="rId30"/>
    <p:sldId id="282" r:id="rId31"/>
    <p:sldId id="291" r:id="rId32"/>
    <p:sldId id="269" r:id="rId33"/>
    <p:sldId id="349" r:id="rId34"/>
    <p:sldId id="339" r:id="rId35"/>
    <p:sldId id="304" r:id="rId36"/>
    <p:sldId id="343" r:id="rId37"/>
    <p:sldId id="34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4" clrIdx="0">
    <p:extLst>
      <p:ext uri="{19B8F6BF-5375-455C-9EA6-DF929625EA0E}">
        <p15:presenceInfo xmlns:p15="http://schemas.microsoft.com/office/powerpoint/2012/main" userId="S-1-5-21-2431647640-172777305-3518478359-59322" providerId="AD"/>
      </p:ext>
    </p:extLst>
  </p:cmAuthor>
  <p:cmAuthor id="2" name="Pugh-DAuria, Carys (EPS - Curriculum)" initials="PC(-C" lastIdx="3" clrIdx="1">
    <p:extLst>
      <p:ext uri="{19B8F6BF-5375-455C-9EA6-DF929625EA0E}">
        <p15:presenceInfo xmlns:p15="http://schemas.microsoft.com/office/powerpoint/2012/main" userId="S-1-5-21-2431647640-172777305-3518478359-86482" providerId="AD"/>
      </p:ext>
    </p:extLst>
  </p:cmAuthor>
  <p:cmAuthor id="3" name="Jan Ewing" initials="JE" lastIdx="24" clrIdx="2">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69FA7"/>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69759" autoAdjust="0"/>
  </p:normalViewPr>
  <p:slideViewPr>
    <p:cSldViewPr snapToGrid="0">
      <p:cViewPr varScale="1">
        <p:scale>
          <a:sx n="74" d="100"/>
          <a:sy n="74" d="100"/>
        </p:scale>
        <p:origin x="1110" y="60"/>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Ewing" userId="65a449a5-6b42-4174-8a8e-cfb34541f080" providerId="ADAL" clId="{42031AF8-847D-44A0-8847-C43B319626FF}"/>
    <pc:docChg chg="modSld">
      <pc:chgData name="Jan Ewing" userId="65a449a5-6b42-4174-8a8e-cfb34541f080" providerId="ADAL" clId="{42031AF8-847D-44A0-8847-C43B319626FF}" dt="2022-04-13T12:30:36.611" v="1" actId="20577"/>
      <pc:docMkLst>
        <pc:docMk/>
      </pc:docMkLst>
      <pc:sldChg chg="modSp mod">
        <pc:chgData name="Jan Ewing" userId="65a449a5-6b42-4174-8a8e-cfb34541f080" providerId="ADAL" clId="{42031AF8-847D-44A0-8847-C43B319626FF}" dt="2022-04-13T12:30:36.611" v="1" actId="20577"/>
        <pc:sldMkLst>
          <pc:docMk/>
          <pc:sldMk cId="3411758806" sldId="302"/>
        </pc:sldMkLst>
        <pc:spChg chg="mod">
          <ac:chgData name="Jan Ewing" userId="65a449a5-6b42-4174-8a8e-cfb34541f080" providerId="ADAL" clId="{42031AF8-847D-44A0-8847-C43B319626FF}" dt="2022-04-13T12:30:36.611" v="1" actId="20577"/>
          <ac:spMkLst>
            <pc:docMk/>
            <pc:sldMk cId="3411758806" sldId="302"/>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fld id="{CAA2A636-B456-4EAE-AEB9-B3B82078ECD6}" type="datetimeFigureOut">
              <a:rPr lang="en-GB" smtClean="0"/>
              <a:t>12/04/2022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28" tIns="45714" rIns="91428" bIns="457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28" tIns="45714" rIns="91428" bIns="45714"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gov.wales/sites/default/files/publications/2019-05/secondary-schools-educational-resources.pdf" TargetMode="External"/><Relationship Id="rId5" Type="http://schemas.openxmlformats.org/officeDocument/2006/relationships/hyperlink" Target="https://gov.wales/sites/default/files/publications/2019-05/violence-against-women-domestic-abuse-and-sexual-violence-educational-toolkit.pdf" TargetMode="External"/><Relationship Id="rId4" Type="http://schemas.openxmlformats.org/officeDocument/2006/relationships/hyperlink" Target="https://www.pshe-association.org.uk/system/files/2018%20-%20Handling%20complex%20issues%20safely%20in%20the%20PSHE%20classroom.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3.0/" TargetMode="External"/><Relationship Id="rId4" Type="http://schemas.openxmlformats.org/officeDocument/2006/relationships/hyperlink" Target="https://creativecommons.org/licenses/by/2.0/deed.e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dirty="0"/>
              <a:t>This is the first of two teaching resources, </a:t>
            </a:r>
            <a:r>
              <a:rPr lang="en-GB" i="0" dirty="0"/>
              <a:t>‘The Rights Idea?’ </a:t>
            </a:r>
            <a:r>
              <a:rPr lang="en-GB" dirty="0"/>
              <a:t>Resource 1 introduces young people's rights under the UNCRC generally, including their right to have their voices heard under Article 12. In Resource 2 young people’s 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two young activists, some of which are reproduced in a more simplified version on the learner facing slide, slide 28.</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7491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two young activists, some of which are reproduced in a more simplified version on the learner facing slides, slide 28-30.</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505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2" rtl="0" eaLnBrk="1" fontAlgn="auto" latinLnBrk="0" hangingPunct="1">
              <a:lnSpc>
                <a:spcPct val="107000"/>
              </a:lnSpc>
              <a:spcBef>
                <a:spcPts val="0"/>
              </a:spcBef>
              <a:spcAft>
                <a:spcPts val="800"/>
              </a:spcAft>
              <a:buClrTx/>
              <a:buSzTx/>
              <a:buFontTx/>
              <a:buNone/>
              <a:tabLst/>
              <a:defRPr/>
            </a:pPr>
            <a:r>
              <a:rPr lang="en-GB" sz="1200" dirty="0">
                <a:latin typeface="+mn-lt"/>
              </a:rPr>
              <a:t>Learners will be discussing young people’s rights under the UNCRC. The subjects raised have the potential to be distressing for some, e.g. Article 2, protection form discrimination. </a:t>
            </a:r>
            <a:r>
              <a:rPr lang="en-US" sz="1200" dirty="0">
                <a:effectLst/>
                <a:latin typeface="+mn-lt"/>
                <a:ea typeface="Times New Roman" panose="02020603050405020304" pitchFamily="18" charset="0"/>
                <a:cs typeface="Arial" panose="020B0604020202020204" pitchFamily="34" charset="0"/>
              </a:rPr>
              <a:t>Teachers should refer to the </a:t>
            </a:r>
            <a:r>
              <a:rPr lang="en-US" sz="1200" b="1" u="sng" dirty="0">
                <a:solidFill>
                  <a:srgbClr val="0563C1"/>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Curriculum for Wales</a:t>
            </a:r>
            <a:r>
              <a:rPr lang="en-US" sz="1200"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Guidance on RSE</a:t>
            </a:r>
            <a:r>
              <a:rPr lang="en-US" sz="1200" dirty="0">
                <a:effectLst/>
                <a:latin typeface="+mn-lt"/>
                <a:ea typeface="Times New Roman" panose="02020603050405020304" pitchFamily="18" charset="0"/>
                <a:cs typeface="Arial" panose="020B0604020202020204" pitchFamily="34" charset="0"/>
              </a:rPr>
              <a:t> and the </a:t>
            </a:r>
            <a:r>
              <a:rPr lang="en-US" sz="1200" b="1" u="sng" dirty="0">
                <a:solidFill>
                  <a:srgbClr val="62A9AA"/>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RSE Code</a:t>
            </a:r>
            <a:r>
              <a:rPr lang="en-US" sz="1200" b="1" dirty="0">
                <a:solidFill>
                  <a:srgbClr val="62A9AA"/>
                </a:solidFill>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Arial" panose="020B0604020202020204" pitchFamily="34" charset="0"/>
              </a:rPr>
              <a:t>before teaching. </a:t>
            </a:r>
          </a:p>
          <a:p>
            <a:pPr marL="0" marR="0" lvl="0" indent="0" algn="l" defTabSz="914272" rtl="0" eaLnBrk="1" fontAlgn="auto" latinLnBrk="0" hangingPunct="1">
              <a:lnSpc>
                <a:spcPct val="107000"/>
              </a:lnSpc>
              <a:spcBef>
                <a:spcPts val="0"/>
              </a:spcBef>
              <a:spcAft>
                <a:spcPts val="800"/>
              </a:spcAft>
              <a:buClrTx/>
              <a:buSzTx/>
              <a:buFontTx/>
              <a:buNone/>
              <a:tabLst/>
              <a:defRPr/>
            </a:pPr>
            <a:endParaRPr lang="en-GB" sz="1200" dirty="0">
              <a:effectLst/>
              <a:latin typeface="+mn-lt"/>
              <a:ea typeface="Times New Roman" panose="02020603050405020304" pitchFamily="18" charset="0"/>
              <a:cs typeface="Times New Roman" panose="02020603050405020304" pitchFamily="18" charset="0"/>
            </a:endParaRPr>
          </a:p>
          <a:p>
            <a:pPr defTabSz="914272">
              <a:lnSpc>
                <a:spcPct val="107000"/>
              </a:lnSpc>
              <a:spcAft>
                <a:spcPts val="800"/>
              </a:spcAft>
              <a:defRPr/>
            </a:pPr>
            <a:r>
              <a:rPr lang="en-GB" sz="1200" dirty="0">
                <a:latin typeface="+mn-lt"/>
              </a:rPr>
              <a:t>It is important that ground rules are established to minimise the potential for distress to any learner. If a teacher already has established ‘class ground rules’ then these can be substituted. Learners can also be asked to add to the ground rules as appropriate. </a:t>
            </a:r>
          </a:p>
          <a:p>
            <a:pPr defTabSz="914272">
              <a:lnSpc>
                <a:spcPct val="107000"/>
              </a:lnSpc>
              <a:spcAft>
                <a:spcPts val="800"/>
              </a:spcAft>
              <a:defRPr/>
            </a:pPr>
            <a:endParaRPr lang="en-GB" sz="1200" u="sng" dirty="0">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15000"/>
              </a:lnSpc>
              <a:spcAft>
                <a:spcPts val="1000"/>
              </a:spcAft>
            </a:pPr>
            <a:r>
              <a:rPr lang="en-US" sz="1200" dirty="0">
                <a:latin typeface="+mn-lt"/>
                <a:ea typeface="Times New Roman" panose="02020603050405020304" pitchFamily="18" charset="0"/>
                <a:cs typeface="Arial" panose="020B0604020202020204" pitchFamily="34" charset="0"/>
              </a:rPr>
              <a:t>Teachers should also:</a:t>
            </a:r>
            <a:endParaRPr lang="en-GB" sz="1200" dirty="0">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latin typeface="+mn-lt"/>
                <a:ea typeface="Times New Roman" panose="02020603050405020304" pitchFamily="18" charset="0"/>
                <a:cs typeface="Arial" panose="020B0604020202020204" pitchFamily="34" charset="0"/>
              </a:rPr>
              <a:t> </a:t>
            </a:r>
            <a:endParaRPr lang="en-GB" sz="1200" dirty="0">
              <a:latin typeface="+mn-lt"/>
              <a:ea typeface="Times New Roman" panose="02020603050405020304" pitchFamily="18" charset="0"/>
              <a:cs typeface="Times New Roman" panose="02020603050405020304" pitchFamily="18" charset="0"/>
            </a:endParaRPr>
          </a:p>
          <a:p>
            <a:pPr marL="285710" indent="-285710">
              <a:buClr>
                <a:srgbClr val="62A9AA"/>
              </a:buClr>
              <a:buFont typeface="Wingdings" panose="05000000000000000000" pitchFamily="2" charset="2"/>
              <a:buChar char="§"/>
            </a:pPr>
            <a:r>
              <a:rPr lang="en-US" sz="1200" dirty="0">
                <a:latin typeface="+mn-lt"/>
                <a:ea typeface="Calibri" panose="020F0502020204030204" pitchFamily="34" charset="0"/>
                <a:cs typeface="Arial" panose="020B0604020202020204" pitchFamily="34" charset="0"/>
              </a:rPr>
              <a:t>have an ‘ask-it-basket’/question box for learners to ask questions confidentially</a:t>
            </a:r>
            <a:endParaRPr lang="en-GB" sz="1200" dirty="0">
              <a:latin typeface="+mn-lt"/>
              <a:ea typeface="Calibri" panose="020F0502020204030204" pitchFamily="34" charset="0"/>
              <a:cs typeface="Times New Roman" panose="02020603050405020304" pitchFamily="18" charset="0"/>
            </a:endParaRPr>
          </a:p>
          <a:p>
            <a:pPr marL="285710" indent="-285710">
              <a:buClr>
                <a:srgbClr val="62A9AA"/>
              </a:buClr>
              <a:buFont typeface="Wingdings" panose="05000000000000000000" pitchFamily="2" charset="2"/>
              <a:buChar char="§"/>
            </a:pPr>
            <a:r>
              <a:rPr lang="en-US" sz="1200" dirty="0">
                <a:latin typeface="+mn-lt"/>
                <a:ea typeface="Calibri" panose="020F0502020204030204" pitchFamily="34" charset="0"/>
                <a:cs typeface="Arial" panose="020B0604020202020204" pitchFamily="34" charset="0"/>
              </a:rPr>
              <a:t>review and address any questions submitted in the anonymous ‘ask-it-basket’/question box</a:t>
            </a:r>
            <a:endParaRPr lang="en-GB" sz="1200" dirty="0">
              <a:latin typeface="+mn-lt"/>
              <a:ea typeface="Calibri" panose="020F0502020204030204" pitchFamily="34" charset="0"/>
              <a:cs typeface="Times New Roman" panose="02020603050405020304" pitchFamily="18" charset="0"/>
            </a:endParaRPr>
          </a:p>
          <a:p>
            <a:pPr marL="285710" indent="-285710">
              <a:buClr>
                <a:srgbClr val="62A9AA"/>
              </a:buClr>
              <a:buFont typeface="Wingdings" panose="05000000000000000000" pitchFamily="2" charset="2"/>
              <a:buChar char="§"/>
            </a:pPr>
            <a:r>
              <a:rPr lang="en-US" sz="1200" dirty="0">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latin typeface="+mn-lt"/>
              <a:ea typeface="Calibri" panose="020F0502020204030204" pitchFamily="34" charset="0"/>
              <a:cs typeface="Times New Roman" panose="02020603050405020304" pitchFamily="18" charset="0"/>
            </a:endParaRPr>
          </a:p>
          <a:p>
            <a:pPr marL="285710" indent="-285710">
              <a:buClr>
                <a:srgbClr val="62A9AA"/>
              </a:buClr>
              <a:buFont typeface="Wingdings" panose="05000000000000000000" pitchFamily="2" charset="2"/>
              <a:buChar char="§"/>
            </a:pPr>
            <a:r>
              <a:rPr lang="en-US" sz="1200" dirty="0">
                <a:latin typeface="+mn-lt"/>
                <a:ea typeface="Calibri" panose="020F0502020204030204" pitchFamily="34" charset="0"/>
                <a:cs typeface="Times New Roman" panose="02020603050405020304" pitchFamily="18" charset="0"/>
              </a:rPr>
              <a:t>link RSE into the whole school approach to support learner well-being </a:t>
            </a:r>
            <a:endParaRPr lang="en-GB" sz="1200" dirty="0">
              <a:latin typeface="+mn-lt"/>
              <a:ea typeface="Calibri" panose="020F0502020204030204" pitchFamily="34" charset="0"/>
              <a:cs typeface="Times New Roman" panose="02020603050405020304" pitchFamily="18" charset="0"/>
            </a:endParaRPr>
          </a:p>
          <a:p>
            <a:pPr marL="285710" indent="-285710">
              <a:buClr>
                <a:srgbClr val="62A9AA"/>
              </a:buClr>
              <a:buFont typeface="Wingdings" panose="05000000000000000000" pitchFamily="2" charset="2"/>
              <a:buChar char="§"/>
            </a:pPr>
            <a:r>
              <a:rPr lang="en-US" sz="1200" dirty="0">
                <a:latin typeface="+mn-lt"/>
                <a:ea typeface="Calibri" panose="020F0502020204030204" pitchFamily="34" charset="0"/>
                <a:cs typeface="Times New Roman" panose="02020603050405020304" pitchFamily="18" charset="0"/>
              </a:rPr>
              <a:t>make learners aware of sources of support, both inside and outside the school</a:t>
            </a:r>
            <a:endParaRPr lang="en-GB" sz="1200" dirty="0">
              <a:latin typeface="+mn-lt"/>
              <a:ea typeface="Calibri" panose="020F0502020204030204" pitchFamily="34" charset="0"/>
              <a:cs typeface="Times New Roman" panose="02020603050405020304" pitchFamily="18" charset="0"/>
            </a:endParaRPr>
          </a:p>
          <a:p>
            <a:pPr marL="285710" marR="0" lvl="0" indent="-285710" algn="l" defTabSz="914400" rtl="0" eaLnBrk="1" fontAlgn="auto" latinLnBrk="0" hangingPunct="1">
              <a:lnSpc>
                <a:spcPct val="100000"/>
              </a:lnSpc>
              <a:spcBef>
                <a:spcPts val="0"/>
              </a:spcBef>
              <a:spcAft>
                <a:spcPts val="800"/>
              </a:spcAft>
              <a:buClr>
                <a:srgbClr val="62A9AA"/>
              </a:buClr>
              <a:buSzTx/>
              <a:buFont typeface="Wingdings" panose="05000000000000000000" pitchFamily="2" charset="2"/>
              <a:buChar char="§"/>
              <a:tabLst/>
              <a:defRPr/>
            </a:pPr>
            <a:r>
              <a:rPr lang="en-US" sz="1200" dirty="0">
                <a:latin typeface="+mn-lt"/>
                <a:ea typeface="Calibri" panose="020F0502020204030204" pitchFamily="34" charset="0"/>
                <a:cs typeface="Arial" panose="020B0604020202020204" pitchFamily="34" charset="0"/>
              </a:rPr>
              <a:t>explain to learners that while confidentiality is important, if something is said or a behaviour causes concern, teachers may speak to another member of staff. </a:t>
            </a:r>
            <a:endParaRPr lang="en-GB" sz="1200" dirty="0">
              <a:latin typeface="+mn-lt"/>
              <a:ea typeface="Calibri" panose="020F0502020204030204" pitchFamily="34" charset="0"/>
              <a:cs typeface="Arial" panose="020B0604020202020204" pitchFamily="34" charset="0"/>
            </a:endParaRPr>
          </a:p>
          <a:p>
            <a:pPr marL="285710" marR="0" lvl="0" indent="-285710" algn="l" defTabSz="914400" rtl="0" eaLnBrk="1" fontAlgn="auto" latinLnBrk="0" hangingPunct="1">
              <a:lnSpc>
                <a:spcPct val="100000"/>
              </a:lnSpc>
              <a:spcBef>
                <a:spcPts val="0"/>
              </a:spcBef>
              <a:spcAft>
                <a:spcPts val="800"/>
              </a:spcAft>
              <a:buClr>
                <a:srgbClr val="62A9AA"/>
              </a:buClr>
              <a:buSzTx/>
              <a:buFont typeface="Wingdings" panose="05000000000000000000" pitchFamily="2" charset="2"/>
              <a:buChar char="§"/>
              <a:tabLst/>
              <a:defRPr/>
            </a:pPr>
            <a:endParaRPr lang="en-GB" sz="1200" dirty="0">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
                <a:srgbClr val="62A9AA"/>
              </a:buClr>
              <a:buSzTx/>
              <a:buFont typeface="Wingdings" panose="05000000000000000000" pitchFamily="2" charset="2"/>
              <a:buNone/>
              <a:tabLst/>
              <a:defRPr/>
            </a:pPr>
            <a:r>
              <a:rPr lang="en-GB" sz="1200" dirty="0">
                <a:latin typeface="+mn-lt"/>
                <a:ea typeface="Calibri" panose="020F0502020204030204" pitchFamily="34" charset="0"/>
                <a:cs typeface="Arial" panose="020B0604020202020204" pitchFamily="34" charset="0"/>
              </a:rPr>
              <a:t>Teachers should be alert for any potential disclosure of domestic violence, particularly when teaching Resource 2 and should familiarise themselves with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5"/>
              </a:rPr>
              <a:t>Violence against women - domestic abuse and sexual-violence educational toolkit</a:t>
            </a:r>
            <a:r>
              <a:rPr lang="en-GB" sz="1200" dirty="0">
                <a:effectLst/>
                <a:latin typeface="+mn-lt"/>
                <a:ea typeface="Calibri" panose="020F0502020204030204" pitchFamily="34" charset="0"/>
                <a:cs typeface="Times New Roman" panose="02020603050405020304" pitchFamily="18" charset="0"/>
              </a:rPr>
              <a:t> and the accompanying guidance for secondary schools: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6"/>
              </a:rPr>
              <a:t>Secondary schools' educational resources</a:t>
            </a:r>
            <a:r>
              <a:rPr lang="en-GB" sz="1200" u="sng" dirty="0">
                <a:solidFill>
                  <a:srgbClr val="0563C1"/>
                </a:solidFill>
                <a:effectLst/>
                <a:latin typeface="+mn-lt"/>
                <a:ea typeface="Calibri" panose="020F0502020204030204" pitchFamily="34" charset="0"/>
                <a:cs typeface="Times New Roman" panose="02020603050405020304" pitchFamily="18" charset="0"/>
              </a:rPr>
              <a:t>. </a:t>
            </a:r>
            <a:r>
              <a:rPr lang="en-GB" sz="1200" dirty="0">
                <a:effectLst/>
                <a:latin typeface="+mn-lt"/>
                <a:ea typeface="Calibri" panose="020F0502020204030204" pitchFamily="34" charset="0"/>
                <a:cs typeface="Times New Roman" panose="02020603050405020304" pitchFamily="18" charset="0"/>
              </a:rPr>
              <a:t> </a:t>
            </a:r>
          </a:p>
          <a:p>
            <a:pPr marL="285710" marR="0" lvl="0" indent="-285710" algn="l" defTabSz="914400" rtl="0" eaLnBrk="1" fontAlgn="auto" latinLnBrk="0" hangingPunct="1">
              <a:lnSpc>
                <a:spcPct val="100000"/>
              </a:lnSpc>
              <a:spcBef>
                <a:spcPts val="0"/>
              </a:spcBef>
              <a:spcAft>
                <a:spcPts val="800"/>
              </a:spcAft>
              <a:buClr>
                <a:srgbClr val="62A9AA"/>
              </a:buClr>
              <a:buSzTx/>
              <a:buFont typeface="Wingdings" panose="05000000000000000000" pitchFamily="2" charset="2"/>
              <a:buChar char="§"/>
              <a:tabLst/>
              <a:defRPr/>
            </a:pPr>
            <a:endParaRPr lang="en-GB" sz="1200" dirty="0">
              <a:effectLst/>
              <a:latin typeface="+mn-lt"/>
              <a:ea typeface="Calibri" panose="020F0502020204030204" pitchFamily="34" charset="0"/>
              <a:cs typeface="Times New Roman" panose="02020603050405020304" pitchFamily="18" charset="0"/>
            </a:endParaRPr>
          </a:p>
          <a:p>
            <a:pPr marL="285710" indent="-285710">
              <a:spcAft>
                <a:spcPts val="800"/>
              </a:spcAft>
              <a:buClr>
                <a:srgbClr val="62A9AA"/>
              </a:buClr>
              <a:buFont typeface="Wingdings" panose="05000000000000000000" pitchFamily="2" charset="2"/>
              <a:buChar char="§"/>
            </a:pPr>
            <a:endPar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Outline the learning objectives:</a:t>
            </a:r>
            <a:endParaRPr lang="en-GB" i="1" u="none" dirty="0"/>
          </a:p>
          <a:p>
            <a:r>
              <a:rPr lang="en-GB" dirty="0"/>
              <a:t>To learn about the rights that children and young people have under the United Nations Convention on the Rights of the Child (‘The UNCRC’) </a:t>
            </a:r>
            <a:r>
              <a:rPr lang="en-GB" sz="1200" dirty="0"/>
              <a:t>and how these rights are protected in Wales</a:t>
            </a:r>
            <a:r>
              <a:rPr lang="en-GB" dirty="0"/>
              <a:t>.</a:t>
            </a:r>
          </a:p>
          <a:p>
            <a:endParaRPr lang="en-GB" dirty="0"/>
          </a:p>
          <a:p>
            <a:pPr defTabSz="914272">
              <a:defRPr/>
            </a:pPr>
            <a:r>
              <a:rPr lang="en-GB" dirty="0"/>
              <a:t>To learn about different ways that young people are acting to solve problems and contribute to society.</a:t>
            </a:r>
          </a:p>
          <a:p>
            <a:endParaRPr lang="en-GB" dirty="0"/>
          </a:p>
          <a:p>
            <a:endParaRPr lang="en-GB" dirty="0"/>
          </a:p>
          <a:p>
            <a:endParaRPr lang="en-GB" dirty="0"/>
          </a:p>
          <a:p>
            <a:pPr lvl="0"/>
            <a:endParaRPr lang="en-GB" i="1"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latin typeface="+mn-lt"/>
              </a:rPr>
              <a:t>Introduce the topic and run through the learning outcomes:</a:t>
            </a:r>
            <a:endParaRPr lang="en-GB" sz="1200" i="1" u="none" dirty="0">
              <a:latin typeface="+mn-lt"/>
            </a:endParaRPr>
          </a:p>
          <a:p>
            <a:r>
              <a:rPr lang="en-GB" sz="1200" b="1" dirty="0">
                <a:latin typeface="+mn-lt"/>
              </a:rPr>
              <a:t> </a:t>
            </a:r>
            <a:r>
              <a:rPr lang="en-GB" sz="1200" dirty="0">
                <a:latin typeface="+mn-lt"/>
              </a:rPr>
              <a:t>After the learning session learners will be able to:</a:t>
            </a:r>
            <a:endParaRPr lang="en-GB" sz="1200" i="1" dirty="0">
              <a:latin typeface="+mn-lt"/>
            </a:endParaRPr>
          </a:p>
          <a:p>
            <a:pPr marL="171450" indent="-171450">
              <a:buFont typeface="Wingdings" panose="05000000000000000000" pitchFamily="2" charset="2"/>
              <a:buChar char="§"/>
            </a:pPr>
            <a:r>
              <a:rPr lang="en-GB" sz="1200" dirty="0">
                <a:latin typeface="+mn-lt"/>
              </a:rPr>
              <a:t>explain the four guiding principles of the UNCRC </a:t>
            </a:r>
          </a:p>
          <a:p>
            <a:pPr marL="171450" indent="-171450">
              <a:buFont typeface="Wingdings" panose="05000000000000000000" pitchFamily="2" charset="2"/>
              <a:buChar char="§"/>
            </a:pPr>
            <a:r>
              <a:rPr lang="en-GB" sz="1200" dirty="0">
                <a:latin typeface="+mn-lt"/>
              </a:rPr>
              <a:t>explain some of the key Articles of the UNCRC and the and the legislation in Wales protecting these rights </a:t>
            </a:r>
          </a:p>
          <a:p>
            <a:pPr marL="171450" indent="-171450">
              <a:buFont typeface="Wingdings" panose="05000000000000000000" pitchFamily="2" charset="2"/>
              <a:buChar char="§"/>
            </a:pPr>
            <a:r>
              <a:rPr lang="en-GB" sz="1200" dirty="0">
                <a:latin typeface="+mn-lt"/>
                <a:ea typeface="Calibri" panose="020F0502020204030204" pitchFamily="34" charset="0"/>
              </a:rPr>
              <a:t>analyse how young activists are able to ‘get their voices heard’.</a:t>
            </a:r>
            <a:endParaRPr lang="en-GB" sz="1200" dirty="0">
              <a:latin typeface="+mn-lt"/>
            </a:endParaRPr>
          </a:p>
          <a:p>
            <a:endParaRPr lang="en-GB" dirty="0"/>
          </a:p>
          <a:p>
            <a:endParaRPr lang="en-GB" dirty="0"/>
          </a:p>
          <a:p>
            <a:endParaRPr lang="en-GB" dirty="0"/>
          </a:p>
          <a:p>
            <a:pPr lvl="0"/>
            <a:endParaRPr lang="en-GB" i="1"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77464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sz="1200" dirty="0">
                <a:latin typeface="+mn-lt"/>
              </a:rPr>
              <a:t>As a baseline exercise, ask the whole class to think about: </a:t>
            </a:r>
          </a:p>
          <a:p>
            <a:pPr defTabSz="914272">
              <a:defRPr/>
            </a:pPr>
            <a:endParaRPr lang="en-GB" sz="1200" i="0" dirty="0">
              <a:latin typeface="+mn-lt"/>
            </a:endParaRPr>
          </a:p>
          <a:p>
            <a:pPr indent="361899"/>
            <a:r>
              <a:rPr lang="en-GB" sz="1200" i="0" dirty="0">
                <a:solidFill>
                  <a:srgbClr val="62A9AA"/>
                </a:solidFill>
                <a:latin typeface="+mn-lt"/>
                <a:ea typeface="Times New Roman" panose="02020603050405020304" pitchFamily="18" charset="0"/>
                <a:cs typeface="Arial" panose="020B0604020202020204" pitchFamily="34" charset="0"/>
              </a:rPr>
              <a:t>What are rights? (Rights are </a:t>
            </a:r>
            <a:r>
              <a:rPr lang="en-GB" sz="1200" b="0" i="0" dirty="0">
                <a:solidFill>
                  <a:srgbClr val="333333"/>
                </a:solidFill>
                <a:effectLst/>
                <a:latin typeface="+mn-lt"/>
              </a:rPr>
              <a:t>standards that recognise and protect the dignity of all human beings.</a:t>
            </a:r>
            <a:r>
              <a:rPr lang="en-GB" sz="1200" i="0" dirty="0">
                <a:solidFill>
                  <a:srgbClr val="62A9AA"/>
                </a:solidFill>
                <a:latin typeface="+mn-lt"/>
                <a:ea typeface="Times New Roman" panose="02020603050405020304" pitchFamily="18" charset="0"/>
                <a:cs typeface="Arial" panose="020B0604020202020204" pitchFamily="34" charset="0"/>
              </a:rPr>
              <a:t>)</a:t>
            </a:r>
            <a:endParaRPr lang="en-GB" sz="1200" i="0" dirty="0">
              <a:solidFill>
                <a:srgbClr val="62A9AA"/>
              </a:solidFill>
              <a:latin typeface="+mn-lt"/>
              <a:ea typeface="Times New Roman" panose="02020603050405020304" pitchFamily="18" charset="0"/>
              <a:cs typeface="Times New Roman" panose="02020603050405020304" pitchFamily="18" charset="0"/>
            </a:endParaRPr>
          </a:p>
          <a:p>
            <a:pPr marL="361899"/>
            <a:r>
              <a:rPr lang="en-GB" sz="1200" i="0" dirty="0">
                <a:solidFill>
                  <a:srgbClr val="62A9AA"/>
                </a:solidFill>
                <a:latin typeface="+mn-lt"/>
                <a:ea typeface="Times New Roman" panose="02020603050405020304" pitchFamily="18" charset="0"/>
                <a:cs typeface="Arial" panose="020B0604020202020204" pitchFamily="34" charset="0"/>
              </a:rPr>
              <a:t>What key words might be associated with ‘rights’? </a:t>
            </a:r>
            <a:r>
              <a:rPr lang="en-GB" sz="1200" i="0" dirty="0">
                <a:latin typeface="+mn-lt"/>
              </a:rPr>
              <a:t>(Fairness, equality, respect, benefits, support, entitlements). </a:t>
            </a:r>
            <a:endParaRPr lang="en-GB" sz="1200" i="0" dirty="0">
              <a:solidFill>
                <a:srgbClr val="62A9AA"/>
              </a:solidFill>
              <a:latin typeface="+mn-lt"/>
              <a:ea typeface="Times New Roman" panose="02020603050405020304" pitchFamily="18" charset="0"/>
              <a:cs typeface="Times New Roman" panose="02020603050405020304" pitchFamily="18" charset="0"/>
            </a:endParaRPr>
          </a:p>
          <a:p>
            <a:pPr marL="361899"/>
            <a:r>
              <a:rPr lang="en-GB" sz="1200" i="0" dirty="0">
                <a:solidFill>
                  <a:srgbClr val="62A9AA"/>
                </a:solidFill>
                <a:latin typeface="+mn-lt"/>
                <a:ea typeface="Times New Roman" panose="02020603050405020304" pitchFamily="18" charset="0"/>
                <a:cs typeface="Arial" panose="020B0604020202020204" pitchFamily="34" charset="0"/>
              </a:rPr>
              <a:t>Why do rights need to be protected? (To ensure that human dignity and equality is given to all.)</a:t>
            </a:r>
            <a:endParaRPr lang="en-GB" sz="1200" i="0" dirty="0">
              <a:solidFill>
                <a:srgbClr val="62A9AA"/>
              </a:solidFill>
              <a:latin typeface="+mn-lt"/>
              <a:ea typeface="Times New Roman" panose="02020603050405020304" pitchFamily="18" charset="0"/>
              <a:cs typeface="Times New Roman" panose="02020603050405020304" pitchFamily="18" charset="0"/>
            </a:endParaRPr>
          </a:p>
          <a:p>
            <a:pPr defTabSz="914272">
              <a:defRPr/>
            </a:pPr>
            <a:endParaRPr lang="en-GB" sz="1200" dirty="0">
              <a:latin typeface="+mn-lt"/>
            </a:endParaRPr>
          </a:p>
          <a:p>
            <a:pPr defTabSz="914272">
              <a:defRPr/>
            </a:pPr>
            <a:r>
              <a:rPr lang="en-GB" sz="1200" dirty="0">
                <a:latin typeface="+mn-lt"/>
                <a:ea typeface="Times New Roman" panose="02020603050405020304" pitchFamily="18" charset="0"/>
                <a:cs typeface="Arial" panose="020B0604020202020204" pitchFamily="34" charset="0"/>
              </a:rPr>
              <a:t>Either ask learners to get up and move around the room, adding to graffiti walls which have these questions as headings. Or, if you would prefer, you could hand out post it notes for learners to complete in response to these questions, that they then stick on each ‘wall’. </a:t>
            </a:r>
          </a:p>
          <a:p>
            <a:pPr defTabSz="914272">
              <a:defRPr/>
            </a:pPr>
            <a:endParaRPr lang="en-GB" sz="1200" dirty="0">
              <a:latin typeface="+mn-lt"/>
              <a:cs typeface="Arial" panose="020B0604020202020204" pitchFamily="34" charset="0"/>
            </a:endParaRPr>
          </a:p>
          <a:p>
            <a:pPr defTabSz="914272">
              <a:defRPr/>
            </a:pPr>
            <a:r>
              <a:rPr lang="en-GB" sz="1200" dirty="0">
                <a:latin typeface="+mn-lt"/>
              </a:rPr>
              <a:t>Here the emphasis is on ensuring that the learners understand what is meant by rights rather than discussing specific rights. Alternatively, hand out post-it notes and ask the learners to write down a word they would associate with rights then stick them on the whiteboard grouping them around words that emphasise ‘fairness’ and words that emphasise ‘entitlement’.</a:t>
            </a:r>
            <a:endParaRPr lang="en-GB" sz="1200" i="1" dirty="0">
              <a:latin typeface="+mn-lt"/>
            </a:endParaRPr>
          </a:p>
          <a:p>
            <a:endParaRPr lang="en-GB" sz="1200" dirty="0">
              <a:latin typeface="+mn-lt"/>
            </a:endParaRPr>
          </a:p>
          <a:p>
            <a:r>
              <a:rPr lang="en-GB" sz="1200" dirty="0">
                <a:latin typeface="+mn-lt"/>
              </a:rPr>
              <a:t>Do not give any further hints or tips, even if learners ask questions. They should not share their ideas with classmates during the activity. This will give you the opportunity to see what learners’ own beliefs and ideas are on ‘rights’ before the learning begins.</a:t>
            </a: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latin typeface="+mn-lt"/>
              </a:rPr>
              <a:t>Ask</a:t>
            </a:r>
            <a:r>
              <a:rPr lang="en-GB" sz="1200" dirty="0">
                <a:latin typeface="+mn-lt"/>
              </a:rPr>
              <a:t> learners: </a:t>
            </a:r>
            <a:r>
              <a:rPr lang="en-GB" sz="1200" dirty="0">
                <a:solidFill>
                  <a:srgbClr val="201F1E"/>
                </a:solidFill>
                <a:latin typeface="+mn-lt"/>
              </a:rPr>
              <a:t>Has anyone heard of the United Nations? What do you think it might do? Is it an organisation relevant for children to know about? If so why?</a:t>
            </a:r>
          </a:p>
          <a:p>
            <a:pPr algn="l"/>
            <a:endParaRPr lang="en-GB" sz="1200" dirty="0">
              <a:solidFill>
                <a:srgbClr val="201F1E"/>
              </a:solidFill>
              <a:latin typeface="+mn-lt"/>
            </a:endParaRPr>
          </a:p>
          <a:p>
            <a:pPr algn="l"/>
            <a:r>
              <a:rPr lang="en-GB" sz="1200" dirty="0">
                <a:solidFill>
                  <a:srgbClr val="201F1E"/>
                </a:solidFill>
                <a:latin typeface="+mn-lt"/>
              </a:rPr>
              <a:t>The UN was formed in 1945, after World War 2 to try to prevent further wars. It has 193 member states and the UK Is one of the five permanent members of the UN Security Council (as well as the </a:t>
            </a:r>
            <a:r>
              <a:rPr lang="en-GB" altLang="en-US" sz="1200" dirty="0">
                <a:latin typeface="+mn-lt"/>
              </a:rPr>
              <a:t>USA, France, China, and Russia</a:t>
            </a:r>
            <a:r>
              <a:rPr lang="en-GB" sz="1200" dirty="0">
                <a:solidFill>
                  <a:srgbClr val="201F1E"/>
                </a:solidFill>
                <a:latin typeface="+mn-lt"/>
              </a:rPr>
              <a:t>).</a:t>
            </a:r>
          </a:p>
          <a:p>
            <a:pPr algn="l"/>
            <a:r>
              <a:rPr lang="en-GB" sz="1200" dirty="0">
                <a:solidFill>
                  <a:srgbClr val="201F1E"/>
                </a:solidFill>
                <a:latin typeface="+mn-lt"/>
              </a:rPr>
              <a:t>The UN’s aims are:</a:t>
            </a:r>
          </a:p>
          <a:p>
            <a:pPr marL="171426" indent="-171426">
              <a:lnSpc>
                <a:spcPct val="80000"/>
              </a:lnSpc>
              <a:buFont typeface="Wingdings" panose="05000000000000000000" pitchFamily="2" charset="2"/>
              <a:buChar char="§"/>
            </a:pPr>
            <a:r>
              <a:rPr lang="en-GB" altLang="en-US" sz="1200" dirty="0">
                <a:latin typeface="+mn-lt"/>
              </a:rPr>
              <a:t>To keep peace throughout the world</a:t>
            </a:r>
          </a:p>
          <a:p>
            <a:pPr marL="171426" indent="-171426">
              <a:lnSpc>
                <a:spcPct val="80000"/>
              </a:lnSpc>
              <a:buFont typeface="Wingdings" panose="05000000000000000000" pitchFamily="2" charset="2"/>
              <a:buChar char="§"/>
            </a:pPr>
            <a:r>
              <a:rPr lang="en-GB" altLang="en-US" sz="1200" dirty="0">
                <a:latin typeface="+mn-lt"/>
              </a:rPr>
              <a:t>To develop friendly relations between countries</a:t>
            </a:r>
          </a:p>
          <a:p>
            <a:pPr marL="171426" indent="-171426">
              <a:lnSpc>
                <a:spcPct val="80000"/>
              </a:lnSpc>
              <a:buFont typeface="Wingdings" panose="05000000000000000000" pitchFamily="2" charset="2"/>
              <a:buChar char="§"/>
            </a:pPr>
            <a:r>
              <a:rPr lang="en-GB" altLang="en-US" sz="1200" dirty="0">
                <a:latin typeface="+mn-lt"/>
              </a:rPr>
              <a:t>To work together to help improve the lives of the poor</a:t>
            </a:r>
          </a:p>
          <a:p>
            <a:pPr marL="171426" indent="-171426">
              <a:lnSpc>
                <a:spcPct val="80000"/>
              </a:lnSpc>
              <a:buFont typeface="Wingdings" panose="05000000000000000000" pitchFamily="2" charset="2"/>
              <a:buChar char="§"/>
            </a:pPr>
            <a:r>
              <a:rPr lang="en-GB" altLang="en-US" sz="1200" dirty="0">
                <a:latin typeface="+mn-lt"/>
              </a:rPr>
              <a:t>To remove poverty, disease and illiteracy in the world</a:t>
            </a:r>
          </a:p>
          <a:p>
            <a:pPr marL="171426" indent="-171426">
              <a:lnSpc>
                <a:spcPct val="80000"/>
              </a:lnSpc>
              <a:buFont typeface="Wingdings" panose="05000000000000000000" pitchFamily="2" charset="2"/>
              <a:buChar char="§"/>
            </a:pPr>
            <a:r>
              <a:rPr lang="en-GB" altLang="en-US" sz="1200" dirty="0">
                <a:latin typeface="+mn-lt"/>
              </a:rPr>
              <a:t>To stop environmental destruction</a:t>
            </a:r>
          </a:p>
          <a:p>
            <a:pPr marL="171426" indent="-171426">
              <a:lnSpc>
                <a:spcPct val="80000"/>
              </a:lnSpc>
              <a:buFont typeface="Wingdings" panose="05000000000000000000" pitchFamily="2" charset="2"/>
              <a:buChar char="§"/>
            </a:pPr>
            <a:r>
              <a:rPr lang="en-GB" altLang="en-US" sz="1200" dirty="0">
                <a:latin typeface="+mn-lt"/>
              </a:rPr>
              <a:t>To encourage respect for each other’s rights and freedoms</a:t>
            </a:r>
          </a:p>
          <a:p>
            <a:pPr marL="285710" indent="-285710">
              <a:lnSpc>
                <a:spcPct val="80000"/>
              </a:lnSpc>
              <a:buFont typeface="Arial" panose="020B0604020202020204" pitchFamily="34" charset="0"/>
              <a:buChar char="•"/>
            </a:pPr>
            <a:endParaRPr lang="en-GB" altLang="en-US" sz="1200" dirty="0">
              <a:latin typeface="+mn-lt"/>
            </a:endParaRPr>
          </a:p>
          <a:p>
            <a:pPr>
              <a:lnSpc>
                <a:spcPct val="80000"/>
              </a:lnSpc>
            </a:pPr>
            <a:r>
              <a:rPr lang="en-GB" altLang="en-US" sz="1200" dirty="0">
                <a:latin typeface="+mn-lt"/>
              </a:rPr>
              <a:t>[These goals apply equally to young people as adults and arguably issues such as environmental destruction will have more of an impact on young people’s futures.] </a:t>
            </a:r>
          </a:p>
          <a:p>
            <a:pPr algn="l"/>
            <a:endParaRPr lang="en-GB" sz="1200" dirty="0">
              <a:solidFill>
                <a:srgbClr val="201F1E"/>
              </a:solidFill>
              <a:latin typeface="+mn-lt"/>
            </a:endParaRPr>
          </a:p>
          <a:p>
            <a:pPr algn="l"/>
            <a:r>
              <a:rPr lang="en-GB" sz="1200" dirty="0">
                <a:solidFill>
                  <a:srgbClr val="201F1E"/>
                </a:solidFill>
                <a:latin typeface="+mn-lt"/>
              </a:rPr>
              <a:t>Also ask learners, what is a convention? What does it do? Do you think a convention might be helpful to children?</a:t>
            </a:r>
          </a:p>
          <a:p>
            <a:pPr algn="l"/>
            <a:endParaRPr lang="en-GB" sz="1200" dirty="0">
              <a:solidFill>
                <a:srgbClr val="201F1E"/>
              </a:solidFill>
              <a:latin typeface="+mn-lt"/>
            </a:endParaRPr>
          </a:p>
          <a:p>
            <a:pPr algn="l"/>
            <a:r>
              <a:rPr lang="en-GB" sz="1200" dirty="0">
                <a:solidFill>
                  <a:srgbClr val="201F1E"/>
                </a:solidFill>
                <a:latin typeface="+mn-lt"/>
              </a:rPr>
              <a:t>A convention is a formal agreement between countries on matters that concern them all.</a:t>
            </a:r>
          </a:p>
          <a:p>
            <a:pPr algn="l"/>
            <a:r>
              <a:rPr lang="en-GB" sz="1200" dirty="0">
                <a:solidFill>
                  <a:srgbClr val="201F1E"/>
                </a:solidFill>
                <a:latin typeface="+mn-lt"/>
              </a:rPr>
              <a:t>The UN established a series of conventions to </a:t>
            </a:r>
            <a:r>
              <a:rPr lang="en-GB" sz="1200" b="0" i="0" dirty="0">
                <a:solidFill>
                  <a:srgbClr val="454545"/>
                </a:solidFill>
                <a:effectLst/>
                <a:latin typeface="+mn-lt"/>
              </a:rPr>
              <a:t>promote human rights internationally and to enable it to perform its functions. [Note to teacher: Article 68 of the United Nations Charter enabled it to set up various commissions which then led to the drafting and ratification of various conventions].</a:t>
            </a:r>
          </a:p>
          <a:p>
            <a:pPr algn="l"/>
            <a:endParaRPr lang="en-GB" sz="1200" b="0" i="0" dirty="0">
              <a:solidFill>
                <a:srgbClr val="454545"/>
              </a:solidFill>
              <a:effectLst/>
              <a:latin typeface="+mn-lt"/>
            </a:endParaRPr>
          </a:p>
          <a:p>
            <a:pPr algn="l"/>
            <a:r>
              <a:rPr lang="en-GB" sz="1200" dirty="0">
                <a:solidFill>
                  <a:srgbClr val="201F1E"/>
                </a:solidFill>
                <a:latin typeface="+mn-lt"/>
              </a:rPr>
              <a:t>There are UN human rights conventions on protection against discrimination for women, the disabled and children; and to protect against racism or forced labour [and as we will see some of these aspects of protection specifically for children are included in the UNCRC]. Explain that in this learning session learners will be looking at one particular Convention, the United Nations Convention on the Rights of the Child 1989.</a:t>
            </a:r>
          </a:p>
          <a:p>
            <a:pPr algn="l"/>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58297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2">
                    <a:lumMod val="75000"/>
                  </a:schemeClr>
                </a:solidFill>
                <a:latin typeface="+mn-lt"/>
              </a:rPr>
              <a:t>True of false quiz: Take 5 minutes to ask the class to feedback as a whole on the eight statements – which are rights under the UNCRC? </a:t>
            </a:r>
            <a:r>
              <a:rPr lang="en-GB" sz="1200" dirty="0">
                <a:noFill/>
                <a:latin typeface="+mn-lt"/>
                <a:ea typeface="Times New Roman" panose="02020603050405020304" pitchFamily="18" charset="0"/>
                <a:cs typeface="Times New Roman" panose="02020603050405020304" pitchFamily="18" charset="0"/>
              </a:rPr>
              <a:t>To ensure that all learners actively engage with the learning session, instruct all learners to put their hands up or down/thumbs up or down, depending on what they think the answer is for each question. </a:t>
            </a:r>
            <a:endParaRPr lang="en-GB" sz="1200" dirty="0">
              <a:solidFill>
                <a:schemeClr val="accent2">
                  <a:lumMod val="75000"/>
                </a:schemeClr>
              </a:solidFill>
              <a:latin typeface="+mn-lt"/>
            </a:endParaRPr>
          </a:p>
          <a:p>
            <a:endParaRPr lang="en-GB" sz="1200" dirty="0">
              <a:latin typeface="+mn-lt"/>
            </a:endParaRPr>
          </a:p>
          <a:p>
            <a:pPr defTabSz="914272">
              <a:defRPr/>
            </a:pPr>
            <a:r>
              <a:rPr lang="en-GB" sz="1200" dirty="0">
                <a:latin typeface="+mn-lt"/>
              </a:rPr>
              <a:t>In slideshow mode, each statement in the left hand box is followed by a statement in the right hand box indicating whether this is a </a:t>
            </a:r>
            <a:r>
              <a:rPr lang="en-GB" sz="1200" dirty="0">
                <a:solidFill>
                  <a:schemeClr val="accent2">
                    <a:lumMod val="75000"/>
                  </a:schemeClr>
                </a:solidFill>
                <a:latin typeface="+mn-lt"/>
              </a:rPr>
              <a:t>right under the UNCRC. Learners should be asked to decide whether the statement is true and the answer given before moving on to the next statement. </a:t>
            </a:r>
            <a:endParaRPr lang="en-GB" sz="1200" dirty="0">
              <a:noFill/>
              <a:latin typeface="+mn-lt"/>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GB" dirty="0"/>
              <a:t>Use this slide and the next to spend 5 minutes outlining to learners the key dates for the UNCRC and the four guiding principles: </a:t>
            </a:r>
          </a:p>
          <a:p>
            <a:pPr marL="457137" lvl="1" defTabSz="914272">
              <a:buFont typeface="Wingdings" panose="05000000000000000000" pitchFamily="2" charset="2"/>
              <a:buChar char="§"/>
              <a:defRPr/>
            </a:pPr>
            <a:r>
              <a:rPr lang="en-GB" dirty="0"/>
              <a:t>non-discrimination</a:t>
            </a:r>
          </a:p>
          <a:p>
            <a:pPr lvl="1">
              <a:buFont typeface="Wingdings" panose="05000000000000000000" pitchFamily="2" charset="2"/>
              <a:buChar char="§"/>
            </a:pPr>
            <a:r>
              <a:rPr lang="en-GB" dirty="0"/>
              <a:t>the best interests of the child</a:t>
            </a:r>
          </a:p>
          <a:p>
            <a:pPr lvl="1">
              <a:buFont typeface="Wingdings" panose="05000000000000000000" pitchFamily="2" charset="2"/>
              <a:buChar char="§"/>
            </a:pPr>
            <a:r>
              <a:rPr lang="en-GB" dirty="0"/>
              <a:t>the right to life, survival and development</a:t>
            </a:r>
          </a:p>
          <a:p>
            <a:pPr lvl="1">
              <a:buFont typeface="Wingdings" panose="05000000000000000000" pitchFamily="2" charset="2"/>
              <a:buChar char="§"/>
            </a:pPr>
            <a:r>
              <a:rPr lang="en-GB" dirty="0"/>
              <a:t>the right of children to express their views freely and to be heard.  </a:t>
            </a:r>
          </a:p>
          <a:p>
            <a:pPr lvl="1">
              <a:buFont typeface="Wingdings" panose="05000000000000000000" pitchFamily="2" charset="2"/>
              <a:buChar char="§"/>
            </a:pPr>
            <a:endParaRPr lang="en-GB" dirty="0"/>
          </a:p>
          <a:p>
            <a:r>
              <a:rPr lang="en-GB" dirty="0"/>
              <a:t>Further subject knowledge is outlined on slides 7 and 8 above. Slides 22-27 consider these four guiding principles in further detail.</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6960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Times New Roman" panose="02020603050405020304" pitchFamily="18" charset="0"/>
                <a:cs typeface="Times New Roman" panose="02020603050405020304" pitchFamily="18" charset="0"/>
              </a:rPr>
              <a:t>This two-part teaching resource has been devised for learners working at </a:t>
            </a:r>
            <a:r>
              <a:rPr lang="en-GB" sz="1200" dirty="0">
                <a:latin typeface="+mn-lt"/>
                <a:ea typeface="Times New Roman" panose="02020603050405020304" pitchFamily="18" charset="0"/>
                <a:cs typeface="Times New Roman" panose="02020603050405020304" pitchFamily="18" charset="0"/>
              </a:rPr>
              <a:t>Progression steps 4 and 5</a:t>
            </a:r>
            <a:r>
              <a:rPr lang="en-US" sz="1200" dirty="0">
                <a:latin typeface="+mn-lt"/>
                <a:ea typeface="Times New Roman" panose="02020603050405020304" pitchFamily="18" charset="0"/>
                <a:cs typeface="Times New Roman" panose="02020603050405020304" pitchFamily="18" charset="0"/>
              </a:rPr>
              <a:t>. </a:t>
            </a:r>
            <a:r>
              <a:rPr lang="en-GB" sz="1200" dirty="0">
                <a:latin typeface="+mn-lt"/>
              </a:rPr>
              <a:t>This teaching is aimed at mandatory RSE teaching and citizenship within the ‘statements of what matters’ for Health and Well-being and Humanities respectively. </a:t>
            </a:r>
            <a:endParaRPr lang="en-US" sz="1200" dirty="0">
              <a:latin typeface="+mn-lt"/>
              <a:ea typeface="Times New Roman" panose="02020603050405020304" pitchFamily="18" charset="0"/>
              <a:cs typeface="Times New Roman" panose="02020603050405020304" pitchFamily="18" charset="0"/>
            </a:endParaRPr>
          </a:p>
          <a:p>
            <a:endParaRPr lang="en-GB" sz="1200" dirty="0">
              <a:latin typeface="+mn-lt"/>
            </a:endParaRPr>
          </a:p>
          <a:p>
            <a:r>
              <a:rPr lang="en-GB" sz="1200" dirty="0">
                <a:latin typeface="+mn-lt"/>
              </a:rPr>
              <a:t>This slide gives an overview of the resource. It should be read in conjunction with the Teacher Guide for </a:t>
            </a:r>
            <a:r>
              <a:rPr lang="en-GB" sz="1200" i="0" dirty="0">
                <a:latin typeface="+mn-lt"/>
              </a:rPr>
              <a:t>‘The Rights Idea?’ Resource 1</a:t>
            </a:r>
            <a:r>
              <a:rPr lang="en-GB" sz="1200" dirty="0">
                <a:latin typeface="+mn-lt"/>
              </a:rPr>
              <a:t>.</a:t>
            </a:r>
            <a:r>
              <a:rPr lang="en-GB" sz="1200" i="1" dirty="0">
                <a:latin typeface="+mn-lt"/>
              </a:rPr>
              <a:t> </a:t>
            </a:r>
            <a:r>
              <a:rPr lang="en-GB" sz="1200" b="0" i="0" dirty="0">
                <a:solidFill>
                  <a:srgbClr val="000000"/>
                </a:solidFill>
                <a:effectLst/>
                <a:latin typeface="+mn-lt"/>
              </a:rPr>
              <a:t>Teachers are reminded to </a:t>
            </a:r>
            <a:r>
              <a:rPr lang="en-GB" sz="1200" dirty="0">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latin typeface="+mn-lt"/>
                <a:ea typeface="Times New Roman" panose="02020603050405020304" pitchFamily="18" charset="0"/>
              </a:rPr>
              <a:t>question box, to ensure they are answering all learners’ questions.</a:t>
            </a:r>
            <a:endParaRPr lang="en-GB" sz="1200" i="1" dirty="0">
              <a:latin typeface="+mn-lt"/>
            </a:endParaRPr>
          </a:p>
          <a:p>
            <a:endParaRPr lang="en-GB" sz="1200" i="1" dirty="0">
              <a:latin typeface="+mn-lt"/>
            </a:endParaRPr>
          </a:p>
          <a:p>
            <a:pPr>
              <a:spcAft>
                <a:spcPts val="800"/>
              </a:spcAft>
            </a:pPr>
            <a:r>
              <a:rPr lang="en-GB" sz="1200" i="0" dirty="0">
                <a:latin typeface="+mn-lt"/>
              </a:rPr>
              <a:t>This is teaching resource one of two. In Resource 1, </a:t>
            </a:r>
            <a:r>
              <a:rPr lang="en-GB" sz="1200" dirty="0">
                <a:latin typeface="+mn-lt"/>
              </a:rPr>
              <a:t>learners will learn about the key rights that children and young people have under the United Nations Convention on the Rights of the Child (‘The UNCRC’). This includes the right to express their opinion and for adults to take that opinion seriously (Article 12). In Resource 2, Article 12 will be considered further with respect to young people's rights to information, consultation and (when needed) representation when their parents separate. </a:t>
            </a:r>
          </a:p>
          <a:p>
            <a:pPr>
              <a:spcAft>
                <a:spcPts val="800"/>
              </a:spcAft>
            </a:pPr>
            <a:endParaRPr lang="en-GB" sz="1200" dirty="0">
              <a:latin typeface="+mn-lt"/>
            </a:endParaRPr>
          </a:p>
          <a:p>
            <a:pPr>
              <a:spcBef>
                <a:spcPts val="600"/>
              </a:spcBef>
            </a:pPr>
            <a:r>
              <a:rPr lang="en-GB" sz="1200" b="1" dirty="0">
                <a:solidFill>
                  <a:srgbClr val="62A9AA"/>
                </a:solidFill>
                <a:effectLst/>
                <a:latin typeface="+mn-lt"/>
                <a:ea typeface="Times New Roman" panose="02020603050405020304" pitchFamily="18" charset="0"/>
                <a:cs typeface="Times New Roman" panose="02020603050405020304" pitchFamily="18" charset="0"/>
              </a:rPr>
              <a:t>Keywords                </a:t>
            </a: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Children’s rights</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Children’s voices</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 </a:t>
            </a:r>
          </a:p>
          <a:p>
            <a:pPr>
              <a:spcAft>
                <a:spcPts val="800"/>
              </a:spcAft>
            </a:pPr>
            <a:endParaRPr lang="en-GB" sz="1200" dirty="0">
              <a:latin typeface="+mn-lt"/>
            </a:endParaRPr>
          </a:p>
          <a:p>
            <a:pPr>
              <a:spcAft>
                <a:spcPts val="800"/>
              </a:spcAft>
            </a:pPr>
            <a:endParaRPr lang="en-GB" sz="1200" dirty="0">
              <a:latin typeface="+mn-lt"/>
            </a:endParaRPr>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outline to learners how the UNCRC  operates in Wales: </a:t>
            </a:r>
          </a:p>
          <a:p>
            <a:endParaRPr lang="en-GB" dirty="0"/>
          </a:p>
          <a:p>
            <a:r>
              <a:rPr lang="en-GB" dirty="0"/>
              <a:t>Further subject knowledge is outlined on slide 9 above. </a:t>
            </a: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221916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sz="1200" dirty="0">
                <a:latin typeface="+mn-lt"/>
              </a:rPr>
              <a:t>Give learners 10 minutes on their tables to read the </a:t>
            </a:r>
            <a:r>
              <a:rPr lang="en-GB" sz="1200" dirty="0">
                <a:solidFill>
                  <a:schemeClr val="bg1"/>
                </a:solidFill>
                <a:latin typeface="+mn-lt"/>
              </a:rPr>
              <a:t>selection of rights under the UNCRC, rank the rights in what they think are the order of importance and to feedback their top (and, if time) bottom 3.</a:t>
            </a:r>
          </a:p>
          <a:p>
            <a:r>
              <a:rPr lang="en-GB" sz="1200" dirty="0">
                <a:solidFill>
                  <a:schemeClr val="bg1"/>
                </a:solidFill>
                <a:latin typeface="+mn-lt"/>
              </a:rPr>
              <a:t> </a:t>
            </a:r>
          </a:p>
          <a:p>
            <a:r>
              <a:rPr lang="en-GB" sz="1200" dirty="0">
                <a:latin typeface="+mn-lt"/>
              </a:rPr>
              <a:t>As a </a:t>
            </a:r>
            <a:r>
              <a:rPr lang="en-GB" sz="1200" b="1" dirty="0">
                <a:latin typeface="+mn-lt"/>
              </a:rPr>
              <a:t>support activity, </a:t>
            </a:r>
            <a:r>
              <a:rPr lang="en-GB" sz="1200" dirty="0">
                <a:latin typeface="+mn-lt"/>
              </a:rPr>
              <a:t>consider asking learners to select what they think is the ‘top’ right or ‘top 3’ rights only.</a:t>
            </a:r>
          </a:p>
          <a:p>
            <a:endParaRPr lang="en-GB" sz="1200" dirty="0">
              <a:latin typeface="+mn-lt"/>
            </a:endParaRPr>
          </a:p>
          <a:p>
            <a:pPr lvl="0" fontAlgn="base"/>
            <a:r>
              <a:rPr lang="en-GB" sz="1200" dirty="0">
                <a:latin typeface="+mn-lt"/>
              </a:rPr>
              <a:t>As an </a:t>
            </a:r>
            <a:r>
              <a:rPr lang="en-GB" sz="1200" b="1" dirty="0">
                <a:latin typeface="+mn-lt"/>
              </a:rPr>
              <a:t>extension activity</a:t>
            </a:r>
            <a:r>
              <a:rPr lang="en-GB" sz="1200" dirty="0">
                <a:latin typeface="+mn-lt"/>
              </a:rPr>
              <a:t>, consider asking the learners to </a:t>
            </a:r>
            <a:r>
              <a:rPr lang="en-GB" sz="1200" dirty="0">
                <a:latin typeface="+mn-lt"/>
                <a:ea typeface="Times New Roman" panose="02020603050405020304" pitchFamily="18" charset="0"/>
              </a:rPr>
              <a:t>consider what some of the challenges might be in ensuring that every child has these rights (e.g. not all children in the world live in areas that are free of conflict).</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149803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sz="1200" b="0" i="0" dirty="0">
                <a:solidFill>
                  <a:srgbClr val="0B0C0C"/>
                </a:solidFill>
                <a:effectLst/>
                <a:latin typeface="+mn-lt"/>
              </a:rPr>
              <a:t>T</a:t>
            </a:r>
            <a:r>
              <a:rPr lang="en-GB" sz="1200" dirty="0">
                <a:latin typeface="+mn-lt"/>
              </a:rPr>
              <a:t>ake 10 minutes to run through slides 22 to 26 [Slide 27 is about getting your voice heard and will be considered separately]. Slides 22 to 26 give the learners an overview of some of the key articles of the UNCRC and the extent to which these have been upheld, in the UK and globally. Depending on time available and </a:t>
            </a:r>
            <a:r>
              <a:rPr lang="en-GB" sz="1200" dirty="0">
                <a:latin typeface="+mn-lt"/>
                <a:ea typeface="Times New Roman" panose="02020603050405020304" pitchFamily="18" charset="0"/>
                <a:cs typeface="Times New Roman" panose="02020603050405020304" pitchFamily="18" charset="0"/>
              </a:rPr>
              <a:t>the level of </a:t>
            </a:r>
            <a:r>
              <a:rPr lang="en-GB" sz="1200" dirty="0">
                <a:latin typeface="+mn-lt"/>
              </a:rPr>
              <a:t>learner engagement, there is some key information in the notes section on each slide, with the most important parts highlighted for ease of teaching.</a:t>
            </a:r>
          </a:p>
          <a:p>
            <a:pPr defTabSz="914272">
              <a:defRPr/>
            </a:pPr>
            <a:r>
              <a:rPr lang="en-GB" sz="1200" b="0" i="0" dirty="0">
                <a:solidFill>
                  <a:srgbClr val="0B0C0C"/>
                </a:solidFill>
                <a:effectLst/>
                <a:latin typeface="+mn-lt"/>
              </a:rPr>
              <a:t>The notes for the next 5 slides outline some key statistics on the key rights discussed. </a:t>
            </a:r>
          </a:p>
          <a:p>
            <a:pPr defTabSz="914272">
              <a:defRPr/>
            </a:pPr>
            <a:endParaRPr lang="en-GB" sz="1200" b="0" i="0" dirty="0">
              <a:solidFill>
                <a:srgbClr val="0B0C0C"/>
              </a:solidFill>
              <a:effectLst/>
              <a:latin typeface="+mn-lt"/>
            </a:endParaRPr>
          </a:p>
          <a:p>
            <a:pPr defTabSz="914272">
              <a:defRPr/>
            </a:pPr>
            <a:r>
              <a:rPr lang="en-GB" sz="1200" b="0" i="0" dirty="0">
                <a:solidFill>
                  <a:srgbClr val="0B0C0C"/>
                </a:solidFill>
                <a:effectLst/>
                <a:latin typeface="+mn-lt"/>
              </a:rPr>
              <a:t>Protection against discrimination: </a:t>
            </a:r>
            <a:r>
              <a:rPr lang="en-GB" sz="1200" b="1" i="0" dirty="0">
                <a:solidFill>
                  <a:srgbClr val="0B0C0C"/>
                </a:solidFill>
                <a:effectLst/>
                <a:latin typeface="+mn-lt"/>
              </a:rPr>
              <a:t>Despite this, glob</a:t>
            </a:r>
            <a:r>
              <a:rPr lang="en-GB" sz="1200" b="1" dirty="0">
                <a:solidFill>
                  <a:srgbClr val="323132"/>
                </a:solidFill>
                <a:latin typeface="+mn-lt"/>
              </a:rPr>
              <a:t>ally girls are far more likely to marry early, miss out on education and do unpaid work than boys. </a:t>
            </a:r>
            <a:r>
              <a:rPr lang="en-GB" sz="1200" dirty="0">
                <a:solidFill>
                  <a:srgbClr val="323132"/>
                </a:solidFill>
                <a:latin typeface="+mn-lt"/>
              </a:rPr>
              <a:t>For example, g</a:t>
            </a:r>
            <a:r>
              <a:rPr lang="en-GB" sz="1200" dirty="0">
                <a:latin typeface="+mn-lt"/>
              </a:rPr>
              <a:t>irls are six times more likely to be married before age 18 than boys. </a:t>
            </a:r>
          </a:p>
          <a:p>
            <a:pPr defTabSz="914272">
              <a:defRPr/>
            </a:pPr>
            <a:endParaRPr lang="en-GB" sz="1200" b="1" dirty="0">
              <a:solidFill>
                <a:srgbClr val="323132"/>
              </a:solidFill>
              <a:latin typeface="+mn-lt"/>
            </a:endParaRPr>
          </a:p>
          <a:p>
            <a:r>
              <a:rPr lang="en-GB" sz="1200" b="1" dirty="0">
                <a:solidFill>
                  <a:srgbClr val="323132"/>
                </a:solidFill>
                <a:latin typeface="+mn-lt"/>
              </a:rPr>
              <a:t>Explain to learners that </a:t>
            </a:r>
            <a:r>
              <a:rPr lang="en-GB" sz="1200" b="1" dirty="0">
                <a:solidFill>
                  <a:srgbClr val="000000"/>
                </a:solidFill>
                <a:latin typeface="+mn-lt"/>
              </a:rPr>
              <a:t>In the UK, the Equality Act 2010 also provides protection against discrimination for children and young people on a number of grounds. Ask learners what rights of young people they think are protected under the Equality Act 2010. Answer: race, gender, disability, sexual orientation and religion or belief. Point out that ‘religion or belief’ is also protected by the ‘British Values’ of </a:t>
            </a:r>
            <a:r>
              <a:rPr lang="en-GB" sz="1200" b="1" dirty="0">
                <a:latin typeface="+mn-lt"/>
              </a:rPr>
              <a:t>mutual respect and tolerance of those with different faiths and beliefs.</a:t>
            </a:r>
          </a:p>
          <a:p>
            <a:endParaRPr lang="en-GB" sz="1200" b="1" dirty="0">
              <a:solidFill>
                <a:srgbClr val="000000"/>
              </a:solidFill>
              <a:latin typeface="+mn-lt"/>
            </a:endParaRPr>
          </a:p>
          <a:p>
            <a:r>
              <a:rPr lang="en-GB" sz="1200" dirty="0">
                <a:solidFill>
                  <a:srgbClr val="000000"/>
                </a:solidFill>
                <a:latin typeface="+mn-lt"/>
              </a:rPr>
              <a:t>The following are equality issues into adulthood so only cover if time and the learners are particularly engaged.</a:t>
            </a:r>
          </a:p>
          <a:p>
            <a:endParaRPr lang="en-GB" sz="1200" b="1" i="0" dirty="0">
              <a:solidFill>
                <a:srgbClr val="0B0C0C"/>
              </a:solidFill>
              <a:effectLst/>
              <a:latin typeface="+mn-lt"/>
            </a:endParaRPr>
          </a:p>
          <a:p>
            <a:pPr defTabSz="914272">
              <a:defRPr/>
            </a:pPr>
            <a:r>
              <a:rPr lang="en-GB" sz="1200" b="1" i="0" dirty="0">
                <a:solidFill>
                  <a:srgbClr val="0B0C0C"/>
                </a:solidFill>
                <a:effectLst/>
                <a:latin typeface="+mn-lt"/>
              </a:rPr>
              <a:t>Ethnicity</a:t>
            </a:r>
            <a:r>
              <a:rPr lang="en-GB" sz="1200" b="0" i="0" dirty="0">
                <a:solidFill>
                  <a:srgbClr val="0B0C0C"/>
                </a:solidFill>
                <a:effectLst/>
                <a:latin typeface="+mn-lt"/>
              </a:rPr>
              <a:t>:  </a:t>
            </a:r>
            <a:r>
              <a:rPr lang="en-GB" sz="1200" b="1" i="0" dirty="0">
                <a:solidFill>
                  <a:srgbClr val="0B0C0C"/>
                </a:solidFill>
                <a:effectLst/>
                <a:latin typeface="+mn-lt"/>
              </a:rPr>
              <a:t>F</a:t>
            </a:r>
            <a:r>
              <a:rPr lang="en-GB" sz="1200" b="1" i="0" dirty="0">
                <a:solidFill>
                  <a:srgbClr val="2D2D2C"/>
                </a:solidFill>
                <a:effectLst/>
                <a:latin typeface="+mn-lt"/>
              </a:rPr>
              <a:t>ollowing the 2021 Senedd elections, 3 Members (5% of all Members elected) are from an ethnic minority background, including the first woman of colour elected since the start of devolution</a:t>
            </a:r>
            <a:r>
              <a:rPr lang="en-GB" sz="1200" b="0" i="0" dirty="0">
                <a:solidFill>
                  <a:srgbClr val="2D2D2C"/>
                </a:solidFill>
                <a:effectLst/>
                <a:latin typeface="+mn-lt"/>
              </a:rPr>
              <a:t>. This compares to 5.6% of the Welsh population in 2020. (https://research.senedd.wales/research-articles/election-2021-how-diverse-is-the-sixth-senedd/).</a:t>
            </a:r>
          </a:p>
          <a:p>
            <a:pPr defTabSz="914272">
              <a:defRPr/>
            </a:pPr>
            <a:r>
              <a:rPr lang="en-GB" sz="1200" b="0" i="0" dirty="0">
                <a:solidFill>
                  <a:srgbClr val="2D2D2C"/>
                </a:solidFill>
                <a:effectLst/>
                <a:latin typeface="+mn-lt"/>
              </a:rPr>
              <a:t> </a:t>
            </a:r>
            <a:endParaRPr lang="en-GB" sz="1200" b="0" i="0" dirty="0">
              <a:solidFill>
                <a:srgbClr val="0B0C0C"/>
              </a:solidFill>
              <a:effectLst/>
              <a:latin typeface="+mn-lt"/>
            </a:endParaRPr>
          </a:p>
          <a:p>
            <a:pPr defTabSz="914272">
              <a:defRPr/>
            </a:pPr>
            <a:r>
              <a:rPr lang="en-GB" sz="1200" b="0" i="0" dirty="0">
                <a:solidFill>
                  <a:srgbClr val="0B0C0C"/>
                </a:solidFill>
                <a:effectLst/>
                <a:latin typeface="+mn-lt"/>
              </a:rPr>
              <a:t>Despite the prominence of the ‘Black Lives Matter’ campaign, According to figures up to 31st March 2021, across Wales and England, you are still almost 7 times more likely to be </a:t>
            </a:r>
            <a:r>
              <a:rPr lang="en-GB" sz="1200" b="1" i="0" dirty="0">
                <a:solidFill>
                  <a:srgbClr val="0B0C0C"/>
                </a:solidFill>
                <a:effectLst/>
                <a:latin typeface="+mn-lt"/>
              </a:rPr>
              <a:t>stopped and searched </a:t>
            </a:r>
            <a:r>
              <a:rPr lang="en-GB" sz="1200" b="0" i="0" dirty="0">
                <a:solidFill>
                  <a:srgbClr val="0B0C0C"/>
                </a:solidFill>
                <a:effectLst/>
                <a:latin typeface="+mn-lt"/>
              </a:rPr>
              <a:t>by the police if you are black than if you are white.</a:t>
            </a:r>
          </a:p>
          <a:p>
            <a:pPr defTabSz="914272">
              <a:defRPr/>
            </a:pPr>
            <a:r>
              <a:rPr lang="en-GB" sz="1200" b="0" i="0" dirty="0">
                <a:solidFill>
                  <a:srgbClr val="0B0C0C"/>
                </a:solidFill>
                <a:effectLst/>
                <a:latin typeface="+mn-lt"/>
              </a:rPr>
              <a:t> https://www.gov.uk/government/statistics/police-powers-and-procedures-stop-and-search-and-arrests-england-and-wales-year-ending-31-march-2021/police-powers-and-procedures-stop-and-search-and-arrests-england-and-wales-year-ending-31-march-2021. </a:t>
            </a:r>
          </a:p>
          <a:p>
            <a:pPr defTabSz="914272">
              <a:defRPr/>
            </a:pPr>
            <a:endParaRPr lang="en-GB" sz="1200" b="1" i="0" dirty="0">
              <a:solidFill>
                <a:srgbClr val="323132"/>
              </a:solidFill>
              <a:effectLst/>
              <a:latin typeface="+mn-lt"/>
            </a:endParaRPr>
          </a:p>
          <a:p>
            <a:pPr defTabSz="914272">
              <a:defRPr/>
            </a:pPr>
            <a:r>
              <a:rPr lang="en-GB" sz="1200" b="1" i="0" dirty="0">
                <a:solidFill>
                  <a:srgbClr val="323132"/>
                </a:solidFill>
                <a:effectLst/>
                <a:latin typeface="+mn-lt"/>
              </a:rPr>
              <a:t>Gender pay gap: </a:t>
            </a:r>
            <a:r>
              <a:rPr lang="en-GB" sz="1200" b="0" i="0" dirty="0">
                <a:solidFill>
                  <a:srgbClr val="323132"/>
                </a:solidFill>
                <a:effectLst/>
                <a:latin typeface="+mn-lt"/>
              </a:rPr>
              <a:t>When young women reach the workforce they then need to contend with the gender pay gap.</a:t>
            </a:r>
            <a:r>
              <a:rPr lang="en-GB" sz="1200" b="1" i="0" dirty="0">
                <a:solidFill>
                  <a:srgbClr val="323132"/>
                </a:solidFill>
                <a:effectLst/>
                <a:latin typeface="+mn-lt"/>
              </a:rPr>
              <a:t> The gender pay gap in Wales in 2021 was 9.2%, down from 18.6% in 2004. </a:t>
            </a:r>
            <a:r>
              <a:rPr lang="en-GB" sz="1200" b="0" i="0" dirty="0">
                <a:solidFill>
                  <a:srgbClr val="323132"/>
                </a:solidFill>
                <a:effectLst/>
                <a:latin typeface="+mn-lt"/>
              </a:rPr>
              <a:t>(https://statswales.gov.wales/Catalogue/Business-Economy-and-Labour-Market/People-and-Work/Earnings/genderpaydifferenceinwales-by-year.</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730932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dirty="0"/>
              <a:t>The child’s best interest is an overarching principle of the UNCRC – whenever adults, be that parents, teachers or the government make decisions, then those decisions must be guided by what is in the best interests of the child. </a:t>
            </a:r>
          </a:p>
          <a:p>
            <a:pPr defTabSz="914272">
              <a:defRPr/>
            </a:pPr>
            <a:endParaRPr lang="en-GB" dirty="0"/>
          </a:p>
          <a:p>
            <a:pPr defTabSz="914272">
              <a:defRPr/>
            </a:pPr>
            <a:r>
              <a:rPr lang="en-GB" dirty="0"/>
              <a:t>[Learners will consider this in further detail in Resource 2.]</a:t>
            </a: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solidFill>
                  <a:schemeClr val="tx1"/>
                </a:solidFill>
                <a:latin typeface="+mn-lt"/>
              </a:rPr>
              <a:t>THE GOOD NEWS:  </a:t>
            </a:r>
            <a:r>
              <a:rPr lang="en-GB" b="1" dirty="0"/>
              <a:t>Global child deaths have more than halved since the Convention was signed</a:t>
            </a:r>
            <a:r>
              <a:rPr lang="en-GB" dirty="0"/>
              <a:t>: </a:t>
            </a:r>
            <a:r>
              <a:rPr lang="en-GB" u="none" dirty="0">
                <a:solidFill>
                  <a:schemeClr val="tx1"/>
                </a:solidFill>
                <a:latin typeface="+mn-lt"/>
              </a:rPr>
              <a:t>In 1990 </a:t>
            </a:r>
            <a:r>
              <a:rPr lang="en-GB" dirty="0"/>
              <a:t>1 in 11 children did not reach age 5; by 2018 the ratio was 1 in 26. </a:t>
            </a:r>
          </a:p>
          <a:p>
            <a:endParaRPr lang="en-GB" dirty="0"/>
          </a:p>
          <a:p>
            <a:pPr defTabSz="914272">
              <a:defRPr/>
            </a:pPr>
            <a:r>
              <a:rPr lang="en-GB" b="1" dirty="0"/>
              <a:t>HOWEVER, in 2018, an average of 15,000 children under 5 died every day </a:t>
            </a:r>
            <a:r>
              <a:rPr lang="en-GB" dirty="0"/>
              <a:t>with children born in the poorest households twice as likely to die, on average, as those in the richest.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next two slides relate to two critical rights linked to life, survival and development: the right to healthcare and education </a:t>
            </a:r>
          </a:p>
          <a:p>
            <a:r>
              <a:rPr lang="en-GB" dirty="0"/>
              <a:t>Advances in  access to safe water, sanitation and hygiene have been a major reason for historical progress on preventing child deaths. Despite these gains, though, more than </a:t>
            </a:r>
            <a:r>
              <a:rPr lang="en-GB" b="1" dirty="0"/>
              <a:t>800 children still die every day from diseases linked to inadequate water supply and poor sanitation and hygiene.</a:t>
            </a: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272475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GOOD NEWS: </a:t>
            </a:r>
            <a:r>
              <a:rPr lang="en-GB" b="1" dirty="0">
                <a:latin typeface="+mn-lt"/>
              </a:rPr>
              <a:t>The percentage of children of primary school age  not in schools has more than halved since the UNCRC was signed</a:t>
            </a:r>
            <a:r>
              <a:rPr lang="en-GB" dirty="0">
                <a:latin typeface="+mn-lt"/>
              </a:rPr>
              <a:t>: Down from approx 18% in 1990 to 8% in 2018. Also the number of out-of-school girls fell by half between 1997 and 2018  so the numbers of boys and girls in primary schools is now fairly even in most countries. </a:t>
            </a:r>
          </a:p>
          <a:p>
            <a:endParaRPr lang="en-GB" i="1" dirty="0">
              <a:latin typeface="+mn-lt"/>
            </a:endParaRPr>
          </a:p>
          <a:p>
            <a:r>
              <a:rPr lang="en-GB" dirty="0">
                <a:latin typeface="+mn-lt"/>
              </a:rPr>
              <a:t>HOWEVER, </a:t>
            </a:r>
            <a:r>
              <a:rPr lang="en-GB" b="1" dirty="0">
                <a:latin typeface="+mn-lt"/>
              </a:rPr>
              <a:t>59 million primary school-age children are not in school</a:t>
            </a:r>
            <a:r>
              <a:rPr lang="en-GB" dirty="0">
                <a:latin typeface="+mn-lt"/>
              </a:rPr>
              <a:t>, and the reductions in numbers not in school have stalled in the last decade.</a:t>
            </a:r>
          </a:p>
          <a:p>
            <a:endParaRPr lang="en-GB" dirty="0">
              <a:latin typeface="+mn-lt"/>
            </a:endParaRPr>
          </a:p>
          <a:p>
            <a:pPr defTabSz="914272">
              <a:defRPr/>
            </a:pPr>
            <a:r>
              <a:rPr lang="en-GB" sz="1800" dirty="0">
                <a:noFill/>
                <a:latin typeface="+mn-lt"/>
                <a:ea typeface="Times New Roman" panose="02020603050405020304" pitchFamily="18" charset="0"/>
                <a:cs typeface="Times New Roman" panose="02020603050405020304" pitchFamily="18" charset="0"/>
              </a:rPr>
              <a:t>To end this section and to check learners’ understanding, </a:t>
            </a:r>
            <a:r>
              <a:rPr lang="en-GB" sz="1800" b="1" dirty="0">
                <a:noFill/>
                <a:latin typeface="+mn-lt"/>
                <a:ea typeface="Times New Roman" panose="02020603050405020304" pitchFamily="18" charset="0"/>
                <a:cs typeface="Times New Roman" panose="02020603050405020304" pitchFamily="18" charset="0"/>
              </a:rPr>
              <a:t>ask</a:t>
            </a:r>
            <a:r>
              <a:rPr lang="en-GB" sz="1800" dirty="0">
                <a:noFill/>
                <a:latin typeface="+mn-lt"/>
                <a:ea typeface="Times New Roman" panose="02020603050405020304" pitchFamily="18" charset="0"/>
                <a:cs typeface="Times New Roman" panose="02020603050405020304" pitchFamily="18" charset="0"/>
              </a:rPr>
              <a:t> learners if the information they have just heard about different rights has changed their minds about their original rankings, and, based on what they have just heard, what they think the most important right is today that needs addressing globally. </a:t>
            </a:r>
          </a:p>
          <a:p>
            <a:endParaRPr lang="en-GB" dirty="0">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305485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latin typeface="+mn-lt"/>
              </a:rPr>
              <a:t>The right of children to express their views freely and to be heard is the fourth guiding principle of the UNCRC and is contained in Article 12.</a:t>
            </a:r>
            <a:endParaRPr lang="en-GB" sz="1200" dirty="0">
              <a:solidFill>
                <a:srgbClr val="000000"/>
              </a:solidFill>
              <a:latin typeface="+mn-lt"/>
            </a:endParaRPr>
          </a:p>
          <a:p>
            <a:pPr marL="0" lvl="0" indent="0" fontAlgn="base">
              <a:lnSpc>
                <a:spcPct val="115000"/>
              </a:lnSpc>
              <a:buClr>
                <a:srgbClr val="62A9AA"/>
              </a:buClr>
              <a:buSzPts val="1200"/>
              <a:buFont typeface="Wingdings 2" panose="05020102010507070707" pitchFamily="18" charset="2"/>
              <a:buNone/>
            </a:pPr>
            <a:endParaRPr lang="en-GB" sz="1200" dirty="0">
              <a:solidFill>
                <a:srgbClr val="000000"/>
              </a:solidFill>
              <a:latin typeface="+mn-lt"/>
            </a:endParaRPr>
          </a:p>
          <a:p>
            <a:pPr marL="0" lvl="0" indent="0" fontAlgn="base">
              <a:lnSpc>
                <a:spcPct val="115000"/>
              </a:lnSpc>
              <a:buClr>
                <a:srgbClr val="62A9AA"/>
              </a:buClr>
              <a:buSzPts val="1200"/>
              <a:buFont typeface="Wingdings 2" panose="05020102010507070707" pitchFamily="18" charset="2"/>
              <a:buNone/>
            </a:pPr>
            <a:r>
              <a:rPr lang="en-GB" sz="1200" dirty="0">
                <a:solidFill>
                  <a:srgbClr val="000000"/>
                </a:solidFill>
                <a:latin typeface="+mn-lt"/>
              </a:rPr>
              <a:t>The ‘statements of what matters’ for Health and Well-being state that learners must be able to ‘</a:t>
            </a:r>
            <a:r>
              <a:rPr lang="en-GB" sz="1200" dirty="0">
                <a:solidFill>
                  <a:srgbClr val="1F1F1F"/>
                </a:solidFill>
                <a:effectLst/>
                <a:latin typeface="+mn-lt"/>
                <a:ea typeface="Times New Roman" panose="02020603050405020304" pitchFamily="18" charset="0"/>
              </a:rPr>
              <a:t>recognise when and where to seek help and support’. </a:t>
            </a:r>
            <a:r>
              <a:rPr lang="en-GB" sz="1200" dirty="0">
                <a:solidFill>
                  <a:srgbClr val="000000"/>
                </a:solidFill>
                <a:latin typeface="+mn-lt"/>
              </a:rPr>
              <a:t>In Resource 2 of </a:t>
            </a:r>
            <a:r>
              <a:rPr lang="en-GB" sz="1200" i="0" dirty="0">
                <a:solidFill>
                  <a:srgbClr val="000000"/>
                </a:solidFill>
                <a:latin typeface="+mn-lt"/>
              </a:rPr>
              <a:t>The Rights Idea? </a:t>
            </a:r>
            <a:r>
              <a:rPr lang="en-GB" sz="1200" dirty="0">
                <a:solidFill>
                  <a:srgbClr val="000000"/>
                </a:solidFill>
                <a:latin typeface="+mn-lt"/>
              </a:rPr>
              <a:t>learners will explore the sources of support available to them when their parents separate and how to access this support. This will be discussed as part of young people’s Article 12 right to give their opinion and for adults to listen and take it seriously. To set this up, learners will  therefore be considering different young activists who have been making their voices heard on the world stage and in Wales.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222222"/>
                </a:solidFill>
                <a:effectLst/>
                <a:latin typeface="+mn-lt"/>
              </a:rPr>
              <a:t>[Image of </a:t>
            </a:r>
            <a:r>
              <a:rPr lang="en-GB" sz="1200" b="0" i="0" dirty="0">
                <a:solidFill>
                  <a:srgbClr val="212529"/>
                </a:solidFill>
                <a:effectLst/>
                <a:latin typeface="+mn-lt"/>
              </a:rPr>
              <a:t>Greta Thunberg: Source – European Parliament </a:t>
            </a:r>
            <a:r>
              <a:rPr lang="en-GB" sz="1200" b="0" i="0" dirty="0">
                <a:solidFill>
                  <a:srgbClr val="202122"/>
                </a:solidFill>
                <a:effectLst/>
                <a:latin typeface="+mn-lt"/>
              </a:rPr>
              <a:t>(free to use under the  </a:t>
            </a:r>
            <a:r>
              <a:rPr lang="en-GB" sz="1200" b="0" i="0" u="none" strike="noStrike" dirty="0">
                <a:solidFill>
                  <a:srgbClr val="663366"/>
                </a:solidFill>
                <a:effectLst/>
                <a:latin typeface="+mn-lt"/>
                <a:hlinkClick r:id="rId3" tooltip="w:en:Creative Commons"/>
              </a:rPr>
              <a:t>Creative Commons</a:t>
            </a:r>
            <a:r>
              <a:rPr lang="en-GB" sz="1200" b="0" i="0" dirty="0">
                <a:solidFill>
                  <a:srgbClr val="202122"/>
                </a:solidFill>
                <a:effectLst/>
                <a:latin typeface="+mn-lt"/>
              </a:rPr>
              <a:t> </a:t>
            </a:r>
            <a:r>
              <a:rPr lang="en-GB" sz="1200" b="0" i="0" u="none" strike="noStrike" dirty="0">
                <a:solidFill>
                  <a:srgbClr val="663366"/>
                </a:solidFill>
                <a:effectLst/>
                <a:latin typeface="+mn-lt"/>
                <a:hlinkClick r:id="rId4"/>
              </a:rPr>
              <a:t>Attribution 2.0 Generic</a:t>
            </a:r>
            <a:r>
              <a:rPr lang="en-GB" sz="1200" b="0" i="0" dirty="0">
                <a:solidFill>
                  <a:srgbClr val="202122"/>
                </a:solidFill>
                <a:effectLst/>
                <a:latin typeface="+mn-lt"/>
              </a:rPr>
              <a:t> license.</a:t>
            </a:r>
            <a:endParaRPr lang="en-GB" sz="1200" b="0" i="0" dirty="0">
              <a:solidFill>
                <a:srgbClr val="222222"/>
              </a:solidFill>
              <a:effectLst/>
              <a:latin typeface="+mn-lt"/>
            </a:endParaRPr>
          </a:p>
          <a:p>
            <a:r>
              <a:rPr lang="en-GB" sz="1200" b="0" i="0" dirty="0">
                <a:solidFill>
                  <a:srgbClr val="222222"/>
                </a:solidFill>
                <a:effectLst/>
                <a:latin typeface="+mn-lt"/>
              </a:rPr>
              <a:t>Image of Malala </a:t>
            </a:r>
            <a:r>
              <a:rPr lang="en-GB" sz="1200" b="0" i="0" dirty="0">
                <a:solidFill>
                  <a:srgbClr val="212529"/>
                </a:solidFill>
                <a:effectLst/>
                <a:latin typeface="+mn-lt"/>
              </a:rPr>
              <a:t>Yousafzai: Source – </a:t>
            </a:r>
            <a:r>
              <a:rPr lang="en-GB" sz="1200" b="0" i="0" dirty="0">
                <a:solidFill>
                  <a:srgbClr val="202122"/>
                </a:solidFill>
                <a:effectLst/>
                <a:latin typeface="+mn-lt"/>
              </a:rPr>
              <a:t>Simon Davis/Department for International Development (free to use under the   </a:t>
            </a:r>
            <a:r>
              <a:rPr lang="en-GB" sz="1200" b="0" i="0" u="none" strike="noStrike" dirty="0">
                <a:solidFill>
                  <a:srgbClr val="0B0080"/>
                </a:solidFill>
                <a:effectLst/>
                <a:latin typeface="+mn-lt"/>
                <a:hlinkClick r:id="rId5"/>
              </a:rPr>
              <a:t>Creative Commons - Attribution Licence</a:t>
            </a:r>
            <a:r>
              <a:rPr lang="en-GB" sz="1200" b="0" i="0" dirty="0">
                <a:solidFill>
                  <a:srgbClr val="202122"/>
                </a:solidFill>
                <a:effectLst/>
                <a:latin typeface="+mn-lt"/>
              </a:rPr>
              <a:t>].</a:t>
            </a:r>
          </a:p>
          <a:p>
            <a:r>
              <a:rPr lang="en-GB" sz="1200" b="0" i="0" dirty="0">
                <a:solidFill>
                  <a:srgbClr val="222222"/>
                </a:solidFill>
                <a:effectLst/>
                <a:latin typeface="+mn-lt"/>
              </a:rPr>
              <a:t>Image of Marcus Rahford: Source - Oleg Bkhambri (Voltmetro) - Own work, CC BY-SA 4.0, https://commons.wikimedia.org/w/index.php?curid=71213067.</a:t>
            </a:r>
            <a:endParaRPr lang="en-GB" sz="1200" dirty="0">
              <a:solidFill>
                <a:srgbClr val="222222"/>
              </a:solidFill>
              <a:latin typeface="+mn-lt"/>
            </a:endParaRPr>
          </a:p>
          <a:p>
            <a:endParaRPr lang="en-GB" sz="1200" dirty="0">
              <a:solidFill>
                <a:srgbClr val="222222"/>
              </a:solidFill>
              <a:latin typeface="+mn-lt"/>
            </a:endParaRPr>
          </a:p>
          <a:p>
            <a:r>
              <a:rPr lang="en-GB" sz="1200" dirty="0">
                <a:latin typeface="+mn-lt"/>
                <a:ea typeface="Times New Roman" panose="02020603050405020304" pitchFamily="18" charset="0"/>
                <a:cs typeface="Times New Roman" panose="02020603050405020304" pitchFamily="18" charset="0"/>
              </a:rPr>
              <a:t>On slideshow mode show the class each of the 3 activists. </a:t>
            </a:r>
            <a:r>
              <a:rPr lang="en-GB" sz="1200" b="1" dirty="0">
                <a:latin typeface="+mn-lt"/>
                <a:ea typeface="Times New Roman" panose="02020603050405020304" pitchFamily="18" charset="0"/>
                <a:cs typeface="Times New Roman" panose="02020603050405020304" pitchFamily="18" charset="0"/>
              </a:rPr>
              <a:t>Ask</a:t>
            </a:r>
            <a:r>
              <a:rPr lang="en-GB" sz="1200" dirty="0">
                <a:latin typeface="+mn-lt"/>
                <a:ea typeface="Times New Roman" panose="02020603050405020304" pitchFamily="18" charset="0"/>
                <a:cs typeface="Times New Roman" panose="02020603050405020304" pitchFamily="18" charset="0"/>
              </a:rPr>
              <a:t> learners who they are and what they know about each individual. </a:t>
            </a:r>
            <a:r>
              <a:rPr lang="en-GB" sz="1200" b="1" dirty="0">
                <a:latin typeface="+mn-lt"/>
                <a:ea typeface="Times New Roman" panose="02020603050405020304" pitchFamily="18" charset="0"/>
                <a:cs typeface="Times New Roman" panose="02020603050405020304" pitchFamily="18" charset="0"/>
              </a:rPr>
              <a:t>Ask </a:t>
            </a:r>
            <a:r>
              <a:rPr lang="en-GB" sz="1200" dirty="0">
                <a:latin typeface="+mn-lt"/>
                <a:ea typeface="Times New Roman" panose="02020603050405020304" pitchFamily="18" charset="0"/>
                <a:cs typeface="Times New Roman" panose="02020603050405020304" pitchFamily="18" charset="0"/>
              </a:rPr>
              <a:t>for feedback and share the supporting information below on the three activists. </a:t>
            </a:r>
          </a:p>
          <a:p>
            <a:endParaRPr lang="en-GB" sz="1200" b="0" i="0" dirty="0">
              <a:solidFill>
                <a:srgbClr val="222222"/>
              </a:solidFill>
              <a:effectLst/>
              <a:latin typeface="+mn-lt"/>
            </a:endParaRPr>
          </a:p>
          <a:p>
            <a:r>
              <a:rPr lang="en-GB" sz="1200" b="0" i="0" dirty="0">
                <a:solidFill>
                  <a:srgbClr val="212529"/>
                </a:solidFill>
                <a:effectLst/>
                <a:latin typeface="+mn-lt"/>
              </a:rPr>
              <a:t>Greta Thunberg (born 03.01.03) in Sweden. </a:t>
            </a:r>
            <a:r>
              <a:rPr lang="en-GB" sz="1200" dirty="0">
                <a:latin typeface="+mn-lt"/>
                <a:ea typeface="Times New Roman" panose="02020603050405020304" pitchFamily="18" charset="0"/>
                <a:cs typeface="Times New Roman" panose="02020603050405020304" pitchFamily="18" charset="0"/>
              </a:rPr>
              <a:t>She is a climate change activist. </a:t>
            </a:r>
            <a:r>
              <a:rPr lang="en-GB" sz="1200" b="0" i="0" dirty="0">
                <a:solidFill>
                  <a:srgbClr val="212529"/>
                </a:solidFill>
                <a:effectLst/>
                <a:latin typeface="+mn-lt"/>
              </a:rPr>
              <a:t>She spoke at the UN Climate Action Summit and was nominated for the Nobel peace prize in 2019. She has also been vocal about her Asperger’s syndrome and OCD </a:t>
            </a:r>
            <a:r>
              <a:rPr lang="en-GB" sz="1200" dirty="0">
                <a:latin typeface="+mn-lt"/>
                <a:ea typeface="Times New Roman" panose="02020603050405020304" pitchFamily="18" charset="0"/>
                <a:cs typeface="Times New Roman" panose="02020603050405020304" pitchFamily="18" charset="0"/>
              </a:rPr>
              <a:t>helping to </a:t>
            </a:r>
            <a:r>
              <a:rPr lang="en-GB" sz="1200" b="0" i="0" dirty="0">
                <a:solidFill>
                  <a:srgbClr val="212529"/>
                </a:solidFill>
                <a:effectLst/>
                <a:latin typeface="+mn-lt"/>
              </a:rPr>
              <a:t>normalise mental health problems. </a:t>
            </a:r>
          </a:p>
          <a:p>
            <a:endParaRPr lang="en-GB" sz="1200" b="0" i="0" dirty="0">
              <a:solidFill>
                <a:srgbClr val="212529"/>
              </a:solidFill>
              <a:effectLst/>
              <a:latin typeface="+mn-lt"/>
            </a:endParaRPr>
          </a:p>
          <a:p>
            <a:r>
              <a:rPr lang="en-GB" sz="1200" b="0" i="0" dirty="0">
                <a:solidFill>
                  <a:srgbClr val="212529"/>
                </a:solidFill>
                <a:effectLst/>
                <a:latin typeface="+mn-lt"/>
              </a:rPr>
              <a:t>Malala Yousafzai (born 12.07.97) She is an activist for female education. She survived an assassination attempt in  2012. In 2014, she became the youngest person ever to win a Nobel Peace Prize (aged 17).</a:t>
            </a:r>
          </a:p>
          <a:p>
            <a:endParaRPr lang="en-GB" sz="1200" b="0" i="0" dirty="0">
              <a:solidFill>
                <a:srgbClr val="212529"/>
              </a:solidFill>
              <a:effectLst/>
              <a:latin typeface="+mn-lt"/>
            </a:endParaRPr>
          </a:p>
          <a:p>
            <a:pPr defTabSz="914272">
              <a:defRPr/>
            </a:pPr>
            <a:r>
              <a:rPr lang="en-GB" sz="1200" dirty="0">
                <a:solidFill>
                  <a:srgbClr val="62A9AA"/>
                </a:solidFill>
                <a:latin typeface="+mn-lt"/>
              </a:rPr>
              <a:t>Marcus Rashford (born October 1997) Manchester United and England Football player and anti-poverty campaigner. He set up the </a:t>
            </a:r>
            <a:r>
              <a:rPr lang="en-GB" sz="1200" b="0" i="0" dirty="0">
                <a:solidFill>
                  <a:srgbClr val="202122"/>
                </a:solidFill>
                <a:effectLst/>
                <a:latin typeface="+mn-lt"/>
              </a:rPr>
              <a:t>Child Food Poverty Task Force. He was awarded an MBE in 2020.</a:t>
            </a:r>
          </a:p>
          <a:p>
            <a:pPr defTabSz="914272">
              <a:defRPr/>
            </a:pPr>
            <a:endParaRPr lang="en-GB" sz="1200" b="0" i="0" dirty="0">
              <a:solidFill>
                <a:srgbClr val="202122"/>
              </a:solidFill>
              <a:effectLst/>
              <a:latin typeface="+mn-lt"/>
            </a:endParaRPr>
          </a:p>
          <a:p>
            <a:pPr defTabSz="914272">
              <a:defRPr/>
            </a:pPr>
            <a:r>
              <a:rPr lang="en-GB" sz="1200" b="0" i="0" dirty="0">
                <a:solidFill>
                  <a:srgbClr val="202122"/>
                </a:solidFill>
                <a:effectLst/>
                <a:latin typeface="+mn-lt"/>
              </a:rPr>
              <a:t>[For fuller details see teacher slides 10 and 11]. </a:t>
            </a:r>
          </a:p>
          <a:p>
            <a:pPr defTabSz="914272">
              <a:defRPr/>
            </a:pPr>
            <a:endParaRPr lang="en-GB" sz="1200" b="0" i="0" dirty="0">
              <a:solidFill>
                <a:srgbClr val="202122"/>
              </a:solidFill>
              <a:effectLst/>
              <a:latin typeface="+mn-lt"/>
            </a:endParaRPr>
          </a:p>
          <a:p>
            <a:r>
              <a:rPr lang="en-GB" sz="1200" dirty="0">
                <a:latin typeface="+mn-lt"/>
                <a:ea typeface="Times New Roman" panose="02020603050405020304" pitchFamily="18" charset="0"/>
                <a:cs typeface="Times New Roman" panose="02020603050405020304" pitchFamily="18" charset="0"/>
              </a:rPr>
              <a:t>Next, ask learners to</a:t>
            </a:r>
            <a:r>
              <a:rPr lang="en-GB" sz="1200" b="1" dirty="0">
                <a:latin typeface="+mn-lt"/>
                <a:ea typeface="Times New Roman" panose="02020603050405020304" pitchFamily="18" charset="0"/>
                <a:cs typeface="Times New Roman" panose="02020603050405020304" pitchFamily="18" charset="0"/>
              </a:rPr>
              <a:t> think-pair-share</a:t>
            </a:r>
            <a:r>
              <a:rPr lang="en-GB" sz="1200" dirty="0">
                <a:latin typeface="+mn-lt"/>
                <a:ea typeface="Times New Roman" panose="02020603050405020304" pitchFamily="18" charset="0"/>
                <a:cs typeface="Times New Roman" panose="02020603050405020304" pitchFamily="18" charset="0"/>
              </a:rPr>
              <a:t>: </a:t>
            </a:r>
          </a:p>
          <a:p>
            <a:pPr marL="342852" indent="-342852" defTabSz="914272">
              <a:buFont typeface="Calibri" panose="020F0502020204030204" pitchFamily="34" charset="0"/>
              <a:buChar char="-"/>
              <a:defRPr/>
            </a:pPr>
            <a:r>
              <a:rPr lang="en-GB" sz="1200" dirty="0">
                <a:latin typeface="+mn-lt"/>
                <a:ea typeface="Times New Roman" panose="02020603050405020304" pitchFamily="18" charset="0"/>
                <a:cs typeface="Times New Roman" panose="02020603050405020304" pitchFamily="18" charset="0"/>
              </a:rPr>
              <a:t>What rights have they campaigned for and how have they effectively campaigned for these rights? [It may help to show the class Slide 21 (the ranking exercise) here to remind them of the various rights to help them answer this question and to reinforce learning].</a:t>
            </a:r>
          </a:p>
          <a:p>
            <a:r>
              <a:rPr lang="en-GB" sz="1200" dirty="0">
                <a:latin typeface="+mn-lt"/>
                <a:ea typeface="Times New Roman" panose="02020603050405020304" pitchFamily="18" charset="0"/>
                <a:cs typeface="Times New Roman" panose="02020603050405020304" pitchFamily="18" charset="0"/>
              </a:rPr>
              <a:t> </a:t>
            </a:r>
          </a:p>
          <a:p>
            <a:pPr marL="342852" indent="-342852">
              <a:buFont typeface="Calibri" panose="020F0502020204030204" pitchFamily="34" charset="0"/>
              <a:buChar char="-"/>
            </a:pPr>
            <a:r>
              <a:rPr lang="en-GB" sz="1200" b="1" dirty="0">
                <a:latin typeface="+mn-lt"/>
                <a:ea typeface="Times New Roman" panose="02020603050405020304" pitchFamily="18" charset="0"/>
                <a:cs typeface="Times New Roman" panose="02020603050405020304" pitchFamily="18" charset="0"/>
              </a:rPr>
              <a:t>Greta Thunberg</a:t>
            </a:r>
            <a:r>
              <a:rPr lang="en-GB" sz="1200" dirty="0">
                <a:latin typeface="+mn-lt"/>
                <a:ea typeface="Times New Roman" panose="02020603050405020304" pitchFamily="18" charset="0"/>
                <a:cs typeface="Times New Roman" panose="02020603050405020304" pitchFamily="18" charset="0"/>
              </a:rPr>
              <a:t>  - Article 6 (Right to life) and Article 24 (right to a clean and safe environment). She has campaigned effectively through school strikes, social media, and speaking at the UN.</a:t>
            </a:r>
          </a:p>
          <a:p>
            <a:pPr marL="342852" indent="-342852">
              <a:buFont typeface="Calibri" panose="020F0502020204030204" pitchFamily="34" charset="0"/>
              <a:buChar char="-"/>
            </a:pPr>
            <a:r>
              <a:rPr lang="en-GB" sz="1200" b="1" dirty="0">
                <a:latin typeface="+mn-lt"/>
                <a:ea typeface="Times New Roman" panose="02020603050405020304" pitchFamily="18" charset="0"/>
                <a:cs typeface="Times New Roman" panose="02020603050405020304" pitchFamily="18" charset="0"/>
              </a:rPr>
              <a:t>Malala Yousafzai</a:t>
            </a:r>
            <a:r>
              <a:rPr lang="en-GB" sz="1200" dirty="0">
                <a:latin typeface="+mn-lt"/>
                <a:ea typeface="Times New Roman" panose="02020603050405020304" pitchFamily="18" charset="0"/>
                <a:cs typeface="Times New Roman" panose="02020603050405020304" pitchFamily="18" charset="0"/>
              </a:rPr>
              <a:t> – Article 28 (right to education) and Article 2 (right not to be discriminated against, including on the grounds of gender). She has campaigned effectively through writing a blog and featuring in a documentary prior to the attempt on her life and by setting up the Malala Fund, co-authoring a best-seller. ‘I am Malala’ and addressing parliaments since. </a:t>
            </a:r>
          </a:p>
          <a:p>
            <a:pPr marL="342852" indent="-342852">
              <a:buFont typeface="Calibri" panose="020F0502020204030204" pitchFamily="34" charset="0"/>
              <a:buChar char="-"/>
            </a:pPr>
            <a:r>
              <a:rPr lang="en-GB" sz="1200" b="1" dirty="0">
                <a:latin typeface="+mn-lt"/>
                <a:ea typeface="Times New Roman" panose="02020603050405020304" pitchFamily="18" charset="0"/>
                <a:cs typeface="Times New Roman" panose="02020603050405020304" pitchFamily="18" charset="0"/>
              </a:rPr>
              <a:t>Marcus Rashford - </a:t>
            </a:r>
            <a:r>
              <a:rPr lang="en-GB" sz="1200" dirty="0">
                <a:latin typeface="+mn-lt"/>
                <a:ea typeface="Times New Roman" panose="02020603050405020304" pitchFamily="18" charset="0"/>
                <a:cs typeface="Times New Roman" panose="02020603050405020304" pitchFamily="18" charset="0"/>
              </a:rPr>
              <a:t>Article 26 (the right to help from the government if you are poor or in need) and Article 3 (the best interests of the child shall be a primary consideration in all decision-making). He has campaigned effectively by lobbying the UK Government for change.</a:t>
            </a:r>
          </a:p>
          <a:p>
            <a:pPr marL="457137"/>
            <a:r>
              <a:rPr lang="en-GB" sz="1200" dirty="0">
                <a:latin typeface="+mn-lt"/>
                <a:ea typeface="Times New Roman" panose="02020603050405020304" pitchFamily="18" charset="0"/>
                <a:cs typeface="Times New Roman" panose="02020603050405020304" pitchFamily="18" charset="0"/>
              </a:rPr>
              <a:t> </a:t>
            </a:r>
          </a:p>
          <a:p>
            <a:r>
              <a:rPr lang="en-GB" sz="1200" dirty="0">
                <a:latin typeface="+mn-lt"/>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1007379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222222"/>
                </a:solidFill>
                <a:effectLst/>
                <a:latin typeface="+mn-lt"/>
              </a:rPr>
              <a:t>[Image of </a:t>
            </a:r>
            <a:r>
              <a:rPr lang="en-GB" sz="1200" b="0" i="0" dirty="0">
                <a:solidFill>
                  <a:srgbClr val="212529"/>
                </a:solidFill>
                <a:effectLst/>
                <a:latin typeface="+mn-lt"/>
              </a:rPr>
              <a:t>Seth Burke: Source – the photograph is the property of </a:t>
            </a:r>
            <a:r>
              <a:rPr lang="cy-GB" sz="1200" b="0" i="0" dirty="0">
                <a:solidFill>
                  <a:srgbClr val="666666"/>
                </a:solidFill>
                <a:effectLst/>
                <a:latin typeface="+mn-lt"/>
              </a:rPr>
              <a:t>Tŷ Hafan, image used with permission of Tŷ Hafan].</a:t>
            </a:r>
          </a:p>
          <a:p>
            <a:endParaRPr lang="cy-GB" sz="1200" dirty="0">
              <a:solidFill>
                <a:srgbClr val="666666"/>
              </a:solidFill>
              <a:latin typeface="+mn-lt"/>
              <a:ea typeface="Times New Roman" panose="02020603050405020304" pitchFamily="18" charset="0"/>
              <a:cs typeface="Times New Roman" panose="02020603050405020304" pitchFamily="18" charset="0"/>
            </a:endParaRPr>
          </a:p>
          <a:p>
            <a:r>
              <a:rPr lang="en-GB" sz="1200" dirty="0">
                <a:latin typeface="+mn-lt"/>
                <a:ea typeface="Times New Roman" panose="02020603050405020304" pitchFamily="18" charset="0"/>
                <a:cs typeface="Times New Roman" panose="02020603050405020304" pitchFamily="18" charset="0"/>
              </a:rPr>
              <a:t>On slideshow mode show the class the photo of the Welsh activist, Seth Burke. Ask learners if they know who he is and, if so what they know about him. Since Seth is less of a household name than the other activists considered, information about his role in the Welsh Youth Parliament are given on the slide. Share the supporting information in the right hand box. </a:t>
            </a:r>
          </a:p>
          <a:p>
            <a:endParaRPr lang="en-GB" sz="1200" dirty="0">
              <a:solidFill>
                <a:srgbClr val="222222"/>
              </a:solidFill>
              <a:latin typeface="+mn-lt"/>
              <a:cs typeface="Times New Roman" panose="02020603050405020304" pitchFamily="18" charset="0"/>
            </a:endParaRPr>
          </a:p>
          <a:p>
            <a:r>
              <a:rPr lang="en-GB" sz="1200" dirty="0">
                <a:solidFill>
                  <a:srgbClr val="222222"/>
                </a:solidFill>
                <a:latin typeface="+mn-lt"/>
                <a:cs typeface="Times New Roman" panose="02020603050405020304" pitchFamily="18" charset="0"/>
              </a:rPr>
              <a:t>NB. Learners may not have known about Seth from his Youth Parliament role but there has been a lot of media coverage following his hospitalisation in December 2021 with COVID from which he has thankfully recovered.</a:t>
            </a:r>
          </a:p>
          <a:p>
            <a:endParaRPr lang="en-GB" sz="1200" dirty="0">
              <a:solidFill>
                <a:srgbClr val="222222"/>
              </a:solidFill>
              <a:latin typeface="+mn-lt"/>
              <a:cs typeface="Times New Roman" panose="02020603050405020304" pitchFamily="18" charset="0"/>
            </a:endParaRPr>
          </a:p>
          <a:p>
            <a:endParaRPr lang="en-GB" b="0" i="0" dirty="0">
              <a:solidFill>
                <a:srgbClr val="222222"/>
              </a:solidFill>
              <a:effectLst/>
              <a:latin typeface="Roboto"/>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29</a:t>
            </a:fld>
            <a:endParaRPr lang="en-GB" dirty="0"/>
          </a:p>
        </p:txBody>
      </p:sp>
    </p:spTree>
    <p:extLst>
      <p:ext uri="{BB962C8B-B14F-4D97-AF65-F5344CB8AC3E}">
        <p14:creationId xmlns:p14="http://schemas.microsoft.com/office/powerpoint/2010/main" val="13516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mn-lt"/>
                <a:ea typeface="Times New Roman" panose="02020603050405020304" pitchFamily="18" charset="0"/>
                <a:cs typeface="Times New Roman" panose="02020603050405020304" pitchFamily="18" charset="0"/>
              </a:rPr>
              <a:t>This slide shows how the teaching resource fits into the curriculum for Wales.</a:t>
            </a:r>
          </a:p>
          <a:p>
            <a:pPr algn="just"/>
            <a:endParaRPr lang="en-GB" dirty="0">
              <a:latin typeface="+mn-lt"/>
              <a:ea typeface="Times New Roman" panose="02020603050405020304" pitchFamily="18" charset="0"/>
              <a:cs typeface="Times New Roman" panose="02020603050405020304" pitchFamily="18" charset="0"/>
            </a:endParaRPr>
          </a:p>
          <a:p>
            <a:pPr algn="just"/>
            <a:r>
              <a:rPr lang="en-GB" dirty="0">
                <a:latin typeface="+mn-lt"/>
                <a:ea typeface="Times New Roman" panose="02020603050405020304" pitchFamily="18" charset="0"/>
                <a:cs typeface="Times New Roman" panose="02020603050405020304" pitchFamily="18" charset="0"/>
              </a:rPr>
              <a:t>This teaching resource </a:t>
            </a:r>
            <a:r>
              <a:rPr lang="en-GB" b="0" dirty="0">
                <a:latin typeface="+mn-lt"/>
                <a:ea typeface="Times New Roman" panose="02020603050405020304" pitchFamily="18" charset="0"/>
                <a:cs typeface="Times New Roman" panose="02020603050405020304" pitchFamily="18" charset="0"/>
              </a:rPr>
              <a:t>f</a:t>
            </a:r>
            <a:r>
              <a:rPr lang="en-GB" b="0" dirty="0">
                <a:latin typeface="+mn-lt"/>
              </a:rPr>
              <a:t>or </a:t>
            </a:r>
            <a:r>
              <a:rPr lang="en-US" b="0" dirty="0">
                <a:effectLst/>
                <a:latin typeface="+mn-lt"/>
                <a:ea typeface="Times New Roman" panose="02020603050405020304" pitchFamily="18" charset="0"/>
                <a:cs typeface="Times New Roman" panose="02020603050405020304" pitchFamily="18" charset="0"/>
              </a:rPr>
              <a:t>learners </a:t>
            </a:r>
            <a:r>
              <a:rPr lang="en-US" dirty="0">
                <a:effectLst/>
                <a:latin typeface="+mn-lt"/>
                <a:ea typeface="Times New Roman" panose="02020603050405020304" pitchFamily="18" charset="0"/>
                <a:cs typeface="Times New Roman" panose="02020603050405020304" pitchFamily="18" charset="0"/>
              </a:rPr>
              <a:t>working at </a:t>
            </a:r>
            <a:r>
              <a:rPr lang="en-GB" dirty="0">
                <a:effectLst/>
                <a:latin typeface="+mn-lt"/>
                <a:ea typeface="Times New Roman" panose="02020603050405020304" pitchFamily="18" charset="0"/>
                <a:cs typeface="Times New Roman" panose="02020603050405020304" pitchFamily="18" charset="0"/>
              </a:rPr>
              <a:t>Progression Steps 4 and 5 </a:t>
            </a:r>
            <a:r>
              <a:rPr lang="en-GB" dirty="0">
                <a:effectLst/>
                <a:latin typeface="+mn-lt"/>
                <a:ea typeface="Times New Roman" panose="02020603050405020304" pitchFamily="18" charset="0"/>
                <a:cs typeface="Arial" panose="020B0604020202020204" pitchFamily="34" charset="0"/>
              </a:rPr>
              <a:t>helps to meets two of the </a:t>
            </a:r>
            <a:r>
              <a:rPr lang="en-US"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four purposes</a:t>
            </a:r>
            <a:r>
              <a:rPr lang="en-US" b="1" dirty="0">
                <a:solidFill>
                  <a:srgbClr val="62A9AA"/>
                </a:solidFill>
                <a:effectLst/>
                <a:latin typeface="+mn-lt"/>
                <a:ea typeface="Times New Roman" panose="02020603050405020304" pitchFamily="18" charset="0"/>
                <a:cs typeface="Arial" panose="020B0604020202020204" pitchFamily="34" charset="0"/>
              </a:rPr>
              <a:t> </a:t>
            </a:r>
            <a:r>
              <a:rPr lang="en-US" dirty="0">
                <a:effectLst/>
                <a:latin typeface="+mn-lt"/>
                <a:ea typeface="Times New Roman" panose="02020603050405020304" pitchFamily="18" charset="0"/>
                <a:cs typeface="Arial" panose="020B0604020202020204" pitchFamily="34" charset="0"/>
              </a:rPr>
              <a:t>of the</a:t>
            </a:r>
            <a:r>
              <a:rPr lang="en-GB" b="1" dirty="0">
                <a:solidFill>
                  <a:srgbClr val="62A9AA"/>
                </a:solidFill>
                <a:effectLst/>
                <a:latin typeface="+mn-lt"/>
                <a:ea typeface="Times New Roman" panose="02020603050405020304" pitchFamily="18" charset="0"/>
                <a:cs typeface="Arial" panose="020B0604020202020204" pitchFamily="34" charset="0"/>
              </a:rPr>
              <a:t> </a:t>
            </a:r>
            <a:r>
              <a:rPr lang="en-GB" b="1" u="sng" dirty="0">
                <a:solidFill>
                  <a:srgbClr val="62A9AA"/>
                </a:solidFill>
                <a:effectLst/>
                <a:latin typeface="+mn-l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Curriculum for Wales </a:t>
            </a:r>
            <a:r>
              <a:rPr lang="en-GB" b="1" dirty="0">
                <a:solidFill>
                  <a:srgbClr val="62A9AA"/>
                </a:solidFill>
                <a:effectLst/>
                <a:latin typeface="+mn-lt"/>
                <a:ea typeface="Calibri" panose="020F0502020204030204" pitchFamily="34" charset="0"/>
                <a:cs typeface="Arial" panose="020B0604020202020204" pitchFamily="34" charset="0"/>
              </a:rPr>
              <a:t> </a:t>
            </a:r>
            <a:r>
              <a:rPr lang="en-GB" dirty="0">
                <a:effectLst/>
                <a:latin typeface="+mn-lt"/>
                <a:ea typeface="Times New Roman" panose="02020603050405020304" pitchFamily="18" charset="0"/>
                <a:cs typeface="Arial" panose="020B0604020202020204" pitchFamily="34" charset="0"/>
              </a:rPr>
              <a:t>assisting learners to become:</a:t>
            </a:r>
          </a:p>
          <a:p>
            <a:pPr algn="just"/>
            <a:endParaRPr lang="en-GB" dirty="0">
              <a:effectLst/>
              <a:latin typeface="+mn-lt"/>
              <a:ea typeface="Times New Roman" panose="02020603050405020304" pitchFamily="18" charset="0"/>
              <a:cs typeface="Times New Roman" panose="02020603050405020304" pitchFamily="18" charset="0"/>
            </a:endParaRPr>
          </a:p>
          <a:p>
            <a:pPr marL="285750" lvl="0" indent="-285750" algn="just">
              <a:buClr>
                <a:srgbClr val="62A9AA"/>
              </a:buClr>
              <a:buFont typeface="Wingdings" panose="05000000000000000000" pitchFamily="2" charset="2"/>
              <a:buChar char="§"/>
            </a:pPr>
            <a:r>
              <a:rPr lang="en-US" b="1" dirty="0">
                <a:solidFill>
                  <a:srgbClr val="62A9AA"/>
                </a:solidFill>
                <a:effectLst/>
                <a:latin typeface="+mn-lt"/>
                <a:ea typeface="Calibri" panose="020F0502020204030204" pitchFamily="34" charset="0"/>
                <a:cs typeface="Arial" panose="020B0604020202020204" pitchFamily="34" charset="0"/>
              </a:rPr>
              <a:t>ethical, informed citizens who:</a:t>
            </a:r>
          </a:p>
          <a:p>
            <a:pPr marL="285750" lvl="0"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2438" lvl="1" indent="-273050" fontAlgn="base">
              <a:buClr>
                <a:srgbClr val="62A9AA"/>
              </a:buClr>
              <a:buFont typeface="Wingdings" panose="05000000000000000000" pitchFamily="2" charset="2"/>
              <a:buChar char=""/>
            </a:pPr>
            <a:r>
              <a:rPr lang="en-GB" dirty="0">
                <a:solidFill>
                  <a:srgbClr val="1F1F1F"/>
                </a:solidFill>
                <a:effectLst/>
                <a:latin typeface="+mn-lt"/>
                <a:ea typeface="Times New Roman" panose="02020603050405020304" pitchFamily="18" charset="0"/>
                <a:cs typeface="Arial" panose="020B0604020202020204" pitchFamily="34" charset="0"/>
              </a:rPr>
              <a:t>engage with contemporary issues based upon their knowledge and values </a:t>
            </a:r>
          </a:p>
          <a:p>
            <a:pPr marL="452438" lvl="1" indent="-273050" fontAlgn="base">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understand and exercise their human and democratic responsibilities and rights</a:t>
            </a:r>
          </a:p>
          <a:p>
            <a:pPr marL="179388" lvl="1" fontAlgn="base">
              <a:buClr>
                <a:srgbClr val="62A9AA"/>
              </a:buClr>
            </a:pPr>
            <a:endParaRPr lang="en-GB" dirty="0">
              <a:effectLst/>
              <a:latin typeface="+mn-lt"/>
              <a:ea typeface="Calibri" panose="020F0502020204030204" pitchFamily="34" charset="0"/>
              <a:cs typeface="Times New Roman" panose="02020603050405020304" pitchFamily="18"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be citizens of Wales and the world</a:t>
            </a:r>
            <a:r>
              <a:rPr lang="en-US" b="1" dirty="0">
                <a:solidFill>
                  <a:srgbClr val="62A9AA"/>
                </a:solidFill>
                <a:effectLst/>
                <a:latin typeface="+mn-lt"/>
                <a:ea typeface="Calibri" panose="020F0502020204030204" pitchFamily="34" charset="0"/>
                <a:cs typeface="Arial" panose="020B0604020202020204" pitchFamily="34" charset="0"/>
              </a:rPr>
              <a:t>.</a:t>
            </a:r>
            <a:endParaRPr lang="en-GB" dirty="0">
              <a:effectLst/>
              <a:latin typeface="+mn-lt"/>
              <a:ea typeface="Calibri" panose="020F0502020204030204" pitchFamily="34" charset="0"/>
              <a:cs typeface="Times New Roman" panose="02020603050405020304" pitchFamily="18" charset="0"/>
            </a:endParaRPr>
          </a:p>
          <a:p>
            <a:pPr marL="457200" indent="-182880" algn="just"/>
            <a:r>
              <a:rPr lang="en-GB" dirty="0">
                <a:effectLst/>
                <a:latin typeface="+mn-lt"/>
                <a:ea typeface="Calibri" panose="020F0502020204030204" pitchFamily="34" charset="0"/>
                <a:cs typeface="Arial" panose="020B0604020202020204" pitchFamily="34" charset="0"/>
              </a:rPr>
              <a:t> </a:t>
            </a:r>
            <a:endParaRPr lang="en-GB" dirty="0">
              <a:effectLst/>
              <a:latin typeface="+mn-lt"/>
              <a:ea typeface="Calibri" panose="020F0502020204030204" pitchFamily="34" charset="0"/>
              <a:cs typeface="Times New Roman" panose="02020603050405020304" pitchFamily="18" charset="0"/>
            </a:endParaRPr>
          </a:p>
          <a:p>
            <a:pPr marL="342900" lvl="0" indent="-342900" algn="just">
              <a:buClr>
                <a:srgbClr val="62A9AA"/>
              </a:buClr>
              <a:buFont typeface="Wingdings 2" panose="05020102010507070707" pitchFamily="18" charset="2"/>
              <a:buChar char=""/>
            </a:pPr>
            <a:r>
              <a:rPr lang="en-US" b="1" dirty="0">
                <a:solidFill>
                  <a:srgbClr val="62A9AA"/>
                </a:solidFill>
                <a:effectLst/>
                <a:latin typeface="+mn-lt"/>
                <a:ea typeface="Calibri" panose="020F0502020204030204" pitchFamily="34" charset="0"/>
                <a:cs typeface="Arial" panose="020B0604020202020204" pitchFamily="34" charset="0"/>
              </a:rPr>
              <a:t>healthy, confident individuals who:</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are building their mental and emotional well-being by developing confidence, resilience and empathy</a:t>
            </a:r>
            <a:endParaRPr lang="en-GB" dirty="0">
              <a:effectLst/>
              <a:latin typeface="+mn-lt"/>
              <a:ea typeface="Calibri" panose="020F0502020204030204" pitchFamily="34" charset="0"/>
              <a:cs typeface="Times New Roman" panose="02020603050405020304" pitchFamily="18" charset="0"/>
            </a:endParaRPr>
          </a:p>
          <a:p>
            <a:pPr marL="742950" lvl="1" indent="-285750" algn="just">
              <a:buClr>
                <a:srgbClr val="62A9AA"/>
              </a:buClr>
              <a:buFont typeface="Wingdings" panose="05000000000000000000" pitchFamily="2" charset="2"/>
              <a:buChar char=""/>
            </a:pPr>
            <a:r>
              <a:rPr lang="en-US" dirty="0">
                <a:effectLst/>
                <a:latin typeface="+mn-lt"/>
                <a:ea typeface="Calibri" panose="020F0502020204030204" pitchFamily="34" charset="0"/>
                <a:cs typeface="Arial" panose="020B0604020202020204" pitchFamily="34" charset="0"/>
              </a:rPr>
              <a:t>know how to find the information and support to keep safe and well</a:t>
            </a:r>
          </a:p>
          <a:p>
            <a:pPr marL="742950" lvl="1" indent="-285750" algn="just">
              <a:buClr>
                <a:srgbClr val="62A9AA"/>
              </a:buClr>
              <a:buFont typeface="Wingdings" panose="05000000000000000000" pitchFamily="2" charset="2"/>
              <a:buChar char=""/>
            </a:pPr>
            <a:endParaRPr lang="en-GB" dirty="0">
              <a:effectLst/>
              <a:latin typeface="+mn-lt"/>
              <a:ea typeface="Calibri" panose="020F0502020204030204" pitchFamily="34" charset="0"/>
              <a:cs typeface="Times New Roman" panose="02020603050405020304" pitchFamily="18" charset="0"/>
            </a:endParaRPr>
          </a:p>
          <a:p>
            <a:pPr marL="457200" indent="-182880" algn="just"/>
            <a:r>
              <a:rPr lang="en-US" dirty="0">
                <a:solidFill>
                  <a:srgbClr val="1F1F1F"/>
                </a:solidFill>
                <a:effectLst/>
                <a:latin typeface="+mn-lt"/>
                <a:ea typeface="Calibri" panose="020F0502020204030204" pitchFamily="34" charset="0"/>
                <a:cs typeface="Arial" panose="020B0604020202020204" pitchFamily="34" charset="0"/>
              </a:rPr>
              <a:t>and </a:t>
            </a:r>
            <a:r>
              <a:rPr lang="en-US" b="1" dirty="0">
                <a:solidFill>
                  <a:srgbClr val="62A9AA"/>
                </a:solidFill>
                <a:effectLst/>
                <a:latin typeface="+mn-lt"/>
                <a:ea typeface="Calibri" panose="020F0502020204030204" pitchFamily="34" charset="0"/>
                <a:cs typeface="Times New Roman" panose="02020603050405020304" pitchFamily="18" charset="0"/>
              </a:rPr>
              <a:t>are ready to lead fulfilling lives as valued members of society.</a:t>
            </a:r>
            <a:endParaRPr lang="en-GB" dirty="0">
              <a:effectLst/>
              <a:latin typeface="+mn-lt"/>
              <a:ea typeface="Calibri" panose="020F0502020204030204" pitchFamily="34" charset="0"/>
              <a:cs typeface="Times New Roman" panose="02020603050405020304" pitchFamily="18" charset="0"/>
            </a:endParaRPr>
          </a:p>
          <a:p>
            <a:pPr>
              <a:spcAft>
                <a:spcPts val="800"/>
              </a:spcAft>
            </a:pPr>
            <a:r>
              <a:rPr lang="en-GB" dirty="0">
                <a:solidFill>
                  <a:srgbClr val="000000"/>
                </a:solidFill>
                <a:latin typeface="+mn-lt"/>
              </a:rPr>
              <a:t> </a:t>
            </a:r>
          </a:p>
          <a:p>
            <a:pPr>
              <a:spcAft>
                <a:spcPts val="800"/>
              </a:spcAft>
            </a:pPr>
            <a:endParaRPr lang="en-GB" dirty="0">
              <a:solidFill>
                <a:srgbClr val="000000"/>
              </a:solidFill>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222222"/>
                </a:solidFill>
                <a:effectLst/>
                <a:latin typeface="+mn-lt"/>
              </a:rPr>
              <a:t>[Image of </a:t>
            </a:r>
            <a:r>
              <a:rPr lang="en-GB" sz="1200" b="0" i="0" dirty="0">
                <a:solidFill>
                  <a:srgbClr val="212529"/>
                </a:solidFill>
                <a:effectLst/>
                <a:latin typeface="+mn-lt"/>
              </a:rPr>
              <a:t>Seth Burke: Source – the photograph is the property of </a:t>
            </a:r>
            <a:r>
              <a:rPr lang="cy-GB" sz="1200" b="0" i="0" dirty="0">
                <a:solidFill>
                  <a:srgbClr val="666666"/>
                </a:solidFill>
                <a:effectLst/>
                <a:latin typeface="+mn-lt"/>
              </a:rPr>
              <a:t>Tŷ Hafan, image used with permission of Tŷ Hafan].</a:t>
            </a:r>
          </a:p>
          <a:p>
            <a:endParaRPr lang="cy-GB" sz="1200" dirty="0">
              <a:solidFill>
                <a:srgbClr val="666666"/>
              </a:solidFill>
              <a:latin typeface="+mn-lt"/>
              <a:ea typeface="Times New Roman" panose="02020603050405020304" pitchFamily="18" charset="0"/>
              <a:cs typeface="Times New Roman" panose="02020603050405020304" pitchFamily="18" charset="0"/>
            </a:endParaRPr>
          </a:p>
          <a:p>
            <a:r>
              <a:rPr lang="en-GB" sz="1200" dirty="0">
                <a:latin typeface="+mn-lt"/>
                <a:ea typeface="Times New Roman" panose="02020603050405020304" pitchFamily="18" charset="0"/>
                <a:cs typeface="Times New Roman" panose="02020603050405020304" pitchFamily="18" charset="0"/>
              </a:rPr>
              <a:t>On slideshow mode show the class the photo of Seth Burke. His priorities for his term in office are given on the slide. Share the supporting information in the right hand box. </a:t>
            </a:r>
          </a:p>
          <a:p>
            <a:endParaRPr lang="en-GB" sz="1200" dirty="0">
              <a:solidFill>
                <a:srgbClr val="222222"/>
              </a:solidFill>
              <a:latin typeface="+mn-lt"/>
              <a:cs typeface="Times New Roman" panose="02020603050405020304" pitchFamily="18" charset="0"/>
            </a:endParaRPr>
          </a:p>
          <a:p>
            <a:r>
              <a:rPr lang="en-GB" sz="1200" dirty="0">
                <a:solidFill>
                  <a:srgbClr val="222222"/>
                </a:solidFill>
                <a:latin typeface="+mn-lt"/>
                <a:cs typeface="Times New Roman" panose="02020603050405020304" pitchFamily="18" charset="0"/>
              </a:rPr>
              <a:t>Ask which Articles of the UNCRC cover the issues about which Seth will be campaigning? Again, it might assist learners to show them the various rights on slide 21. </a:t>
            </a:r>
          </a:p>
          <a:p>
            <a:pPr algn="l">
              <a:buFont typeface="+mj-lt"/>
              <a:buAutoNum type="arabicPeriod"/>
            </a:pPr>
            <a:r>
              <a:rPr lang="en-GB" b="0" i="0" dirty="0">
                <a:effectLst/>
              </a:rPr>
              <a:t>Protecting our environment and the natural world (Article 24: </a:t>
            </a:r>
            <a:r>
              <a:rPr lang="en-GB" sz="1200" dirty="0"/>
              <a:t>Right to good healthcare and a clean and safe environment</a:t>
            </a:r>
            <a:r>
              <a:rPr lang="en-GB" b="0" i="0" dirty="0">
                <a:effectLst/>
              </a:rPr>
              <a:t>)</a:t>
            </a:r>
          </a:p>
          <a:p>
            <a:pPr algn="l">
              <a:buFont typeface="+mj-lt"/>
              <a:buAutoNum type="arabicPeriod"/>
            </a:pPr>
            <a:r>
              <a:rPr lang="en-GB" b="0" i="0" dirty="0">
                <a:effectLst/>
              </a:rPr>
              <a:t> Improved accessibility to public spaces for people with disabilities </a:t>
            </a:r>
            <a:r>
              <a:rPr lang="en-GB" sz="1200" dirty="0"/>
              <a:t>(Article 2: Right not to be discriminated against)</a:t>
            </a:r>
            <a:endParaRPr lang="en-GB" b="0" i="0" dirty="0">
              <a:effectLst/>
            </a:endParaRPr>
          </a:p>
          <a:p>
            <a:pPr algn="l">
              <a:buFont typeface="+mj-lt"/>
              <a:buAutoNum type="arabicPeriod"/>
            </a:pPr>
            <a:r>
              <a:rPr lang="en-GB" b="0" i="0" dirty="0">
                <a:effectLst/>
              </a:rPr>
              <a:t> Tackling online bullying </a:t>
            </a:r>
            <a:r>
              <a:rPr lang="en-GB" sz="1200" dirty="0"/>
              <a:t>(Article 19: Right to be protected from harm)</a:t>
            </a:r>
            <a:endParaRPr lang="en-GB" b="0" i="0" dirty="0">
              <a:effectLst/>
            </a:endParaRPr>
          </a:p>
          <a:p>
            <a:pPr algn="l">
              <a:buFont typeface="+mj-lt"/>
              <a:buAutoNum type="arabicPeriod"/>
            </a:pPr>
            <a:r>
              <a:rPr lang="en-GB" b="0" i="0" dirty="0">
                <a:effectLst/>
              </a:rPr>
              <a:t> Addressing mental health in children and young people (Article 24: </a:t>
            </a:r>
            <a:r>
              <a:rPr lang="en-GB" sz="1200" dirty="0"/>
              <a:t>Right to good healthcare) </a:t>
            </a:r>
            <a:endParaRPr lang="en-GB" b="0" i="0" dirty="0">
              <a:effectLst/>
            </a:endParaRPr>
          </a:p>
          <a:p>
            <a:pPr algn="l">
              <a:buFont typeface="+mj-lt"/>
              <a:buAutoNum type="arabicPeriod"/>
            </a:pPr>
            <a:r>
              <a:rPr lang="en-GB" b="0" i="0" dirty="0">
                <a:effectLst/>
              </a:rPr>
              <a:t> Increasing access to free clubs that promote physical activity in children and young people </a:t>
            </a:r>
            <a:r>
              <a:rPr lang="en-GB" sz="1200" dirty="0"/>
              <a:t>(Article 31: Right to relax and play)</a:t>
            </a:r>
            <a:endParaRPr lang="en-GB" dirty="0"/>
          </a:p>
          <a:p>
            <a:endParaRPr lang="en-GB" sz="1200" dirty="0">
              <a:solidFill>
                <a:srgbClr val="222222"/>
              </a:solidFill>
              <a:latin typeface="+mn-lt"/>
              <a:cs typeface="Times New Roman" panose="02020603050405020304" pitchFamily="18" charset="0"/>
            </a:endParaRPr>
          </a:p>
          <a:p>
            <a:endParaRPr lang="en-GB" sz="1200" dirty="0">
              <a:solidFill>
                <a:srgbClr val="222222"/>
              </a:solidFill>
              <a:latin typeface="+mn-lt"/>
              <a:cs typeface="Times New Roman" panose="02020603050405020304" pitchFamily="18" charset="0"/>
            </a:endParaRPr>
          </a:p>
          <a:p>
            <a:pPr marL="0" indent="0">
              <a:buFont typeface="Calibri" panose="020F0502020204030204" pitchFamily="34" charset="0"/>
              <a:buNone/>
            </a:pPr>
            <a:r>
              <a:rPr lang="en-GB" sz="1200" b="1" dirty="0">
                <a:latin typeface="+mn-lt"/>
                <a:ea typeface="Times New Roman" panose="02020603050405020304" pitchFamily="18" charset="0"/>
                <a:cs typeface="Times New Roman" panose="02020603050405020304" pitchFamily="18" charset="0"/>
              </a:rPr>
              <a:t>ASK: </a:t>
            </a:r>
            <a:r>
              <a:rPr lang="en-GB" sz="1200" dirty="0">
                <a:latin typeface="+mn-lt"/>
                <a:ea typeface="Times New Roman" panose="02020603050405020304" pitchFamily="18" charset="0"/>
                <a:cs typeface="Times New Roman" panose="02020603050405020304" pitchFamily="18" charset="0"/>
              </a:rPr>
              <a:t>What skills and attributes might the four activists considered, and other young activists have in common?’ </a:t>
            </a:r>
          </a:p>
          <a:p>
            <a:pPr marL="0" indent="0">
              <a:buFont typeface="Calibri" panose="020F0502020204030204" pitchFamily="34" charset="0"/>
              <a:buNone/>
            </a:pPr>
            <a:endParaRPr lang="en-GB" sz="1200" dirty="0">
              <a:latin typeface="+mn-lt"/>
              <a:ea typeface="Times New Roman" panose="02020603050405020304" pitchFamily="18" charset="0"/>
              <a:cs typeface="Times New Roman" panose="02020603050405020304" pitchFamily="18" charset="0"/>
            </a:endParaRPr>
          </a:p>
          <a:p>
            <a:pPr marL="0" indent="0">
              <a:buFont typeface="Calibri" panose="020F0502020204030204" pitchFamily="34" charset="0"/>
              <a:buNone/>
            </a:pPr>
            <a:r>
              <a:rPr lang="en-GB" sz="1200" dirty="0">
                <a:latin typeface="+mn-lt"/>
                <a:ea typeface="Times New Roman" panose="02020603050405020304" pitchFamily="18" charset="0"/>
                <a:cs typeface="Times New Roman" panose="02020603050405020304" pitchFamily="18" charset="0"/>
              </a:rPr>
              <a:t>(</a:t>
            </a:r>
            <a:r>
              <a:rPr lang="en-GB" sz="1200" b="1" dirty="0">
                <a:latin typeface="+mn-lt"/>
                <a:ea typeface="Times New Roman" panose="02020603050405020304" pitchFamily="18" charset="0"/>
                <a:cs typeface="Times New Roman" panose="02020603050405020304" pitchFamily="18" charset="0"/>
              </a:rPr>
              <a:t>Answer: </a:t>
            </a:r>
            <a:r>
              <a:rPr lang="en-GB" sz="1200" dirty="0">
                <a:latin typeface="+mn-lt"/>
                <a:ea typeface="Times New Roman" panose="02020603050405020304" pitchFamily="18" charset="0"/>
                <a:cs typeface="Times New Roman" panose="02020603050405020304" pitchFamily="18" charset="0"/>
              </a:rPr>
              <a:t>knowledge and understanding of their rights and the rights of others, persistence, resilience, self-belief, determination, confidence.)</a:t>
            </a:r>
          </a:p>
          <a:p>
            <a:pPr marL="0" indent="0">
              <a:buFont typeface="Calibri" panose="020F0502020204030204" pitchFamily="34" charset="0"/>
              <a:buNone/>
            </a:pPr>
            <a:endParaRPr lang="en-GB" sz="1200" dirty="0">
              <a:latin typeface="+mn-lt"/>
              <a:cs typeface="Times New Roman" panose="02020603050405020304" pitchFamily="18" charset="0"/>
            </a:endParaRPr>
          </a:p>
          <a:p>
            <a:pPr marL="0" indent="0">
              <a:buFont typeface="Calibri" panose="020F0502020204030204" pitchFamily="34" charset="0"/>
              <a:buNone/>
            </a:pPr>
            <a:r>
              <a:rPr lang="en-GB" sz="1200" dirty="0">
                <a:latin typeface="+mn-lt"/>
              </a:rPr>
              <a:t>As a </a:t>
            </a:r>
            <a:r>
              <a:rPr lang="en-GB" sz="1200" b="1" dirty="0">
                <a:latin typeface="+mn-lt"/>
              </a:rPr>
              <a:t>support activity</a:t>
            </a:r>
            <a:r>
              <a:rPr lang="en-GB" sz="1200" dirty="0">
                <a:latin typeface="+mn-lt"/>
              </a:rPr>
              <a:t>, consider asking </a:t>
            </a:r>
            <a:r>
              <a:rPr lang="en-GB" sz="1200" dirty="0">
                <a:latin typeface="+mn-lt"/>
                <a:ea typeface="Times New Roman" panose="02020603050405020304" pitchFamily="18" charset="0"/>
              </a:rPr>
              <a:t>ask the learners who these individuals are, if they know of any other young activists, or whether they can identify any issues young people have recently campaigned about.</a:t>
            </a:r>
          </a:p>
          <a:p>
            <a:pPr marL="0" indent="0">
              <a:buFont typeface="Calibri" panose="020F0502020204030204" pitchFamily="34" charset="0"/>
              <a:buNone/>
            </a:pPr>
            <a:endParaRPr lang="en-GB" sz="1200" dirty="0">
              <a:latin typeface="+mn-lt"/>
            </a:endParaRPr>
          </a:p>
          <a:p>
            <a:pPr marL="0" indent="0">
              <a:buFont typeface="Calibri" panose="020F0502020204030204" pitchFamily="34" charset="0"/>
              <a:buNone/>
            </a:pPr>
            <a:r>
              <a:rPr lang="en-GB" sz="1200" dirty="0">
                <a:latin typeface="+mn-lt"/>
              </a:rPr>
              <a:t>As an </a:t>
            </a:r>
            <a:r>
              <a:rPr lang="en-GB" sz="1200" b="1" dirty="0">
                <a:latin typeface="+mn-lt"/>
              </a:rPr>
              <a:t>extension activity</a:t>
            </a:r>
            <a:r>
              <a:rPr lang="en-GB" sz="1200" dirty="0">
                <a:latin typeface="+mn-lt"/>
              </a:rPr>
              <a:t>, consider asking the learners </a:t>
            </a:r>
            <a:r>
              <a:rPr lang="en-GB" sz="1200" dirty="0">
                <a:latin typeface="+mn-lt"/>
                <a:ea typeface="Times New Roman" panose="02020603050405020304" pitchFamily="18" charset="0"/>
              </a:rPr>
              <a:t>to consider how these activists might continue ‘getting their voices heard’ for years to come. How could they ensure that they have a lasting impact on protecting these rights?</a:t>
            </a:r>
            <a:endParaRPr lang="en-GB" sz="1200" dirty="0">
              <a:latin typeface="+mn-lt"/>
              <a:ea typeface="Times New Roman" panose="02020603050405020304" pitchFamily="18" charset="0"/>
              <a:cs typeface="Times New Roman" panose="02020603050405020304" pitchFamily="18" charset="0"/>
            </a:endParaRPr>
          </a:p>
          <a:p>
            <a:endParaRPr lang="en-GB" b="0" i="0" dirty="0">
              <a:solidFill>
                <a:srgbClr val="222222"/>
              </a:solidFill>
              <a:effectLst/>
              <a:latin typeface="Roboto"/>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30</a:t>
            </a:fld>
            <a:endParaRPr lang="en-GB" dirty="0"/>
          </a:p>
        </p:txBody>
      </p:sp>
    </p:spTree>
    <p:extLst>
      <p:ext uri="{BB962C8B-B14F-4D97-AF65-F5344CB8AC3E}">
        <p14:creationId xmlns:p14="http://schemas.microsoft.com/office/powerpoint/2010/main" val="1492145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sz="1200" dirty="0">
                <a:latin typeface="+mn-lt"/>
              </a:rPr>
              <a:t>Endpoint assessment - s</a:t>
            </a:r>
            <a:r>
              <a:rPr lang="en-GB" sz="1200" dirty="0">
                <a:latin typeface="+mn-lt"/>
                <a:ea typeface="Times New Roman" panose="02020603050405020304" pitchFamily="18" charset="0"/>
              </a:rPr>
              <a:t>ummarise the ideas written on the original graffiti walls/on sticky notes on the graffiti walls and ask the class if they now have anything to add. Independently, ask learners to write their own definition of what rights are and why they are important, based on their learning from this learning session. </a:t>
            </a:r>
            <a:endParaRPr lang="en-GB" sz="1200" dirty="0">
              <a:solidFill>
                <a:srgbClr val="62A9AA"/>
              </a:solidFill>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31</a:t>
            </a:fld>
            <a:endParaRPr lang="en-GB" dirty="0"/>
          </a:p>
        </p:txBody>
      </p:sp>
    </p:spTree>
    <p:extLst>
      <p:ext uri="{BB962C8B-B14F-4D97-AF65-F5344CB8AC3E}">
        <p14:creationId xmlns:p14="http://schemas.microsoft.com/office/powerpoint/2010/main" val="174845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ea typeface="Times New Roman" panose="02020603050405020304" pitchFamily="18" charset="0"/>
                <a:cs typeface="Arial" panose="020B0604020202020204" pitchFamily="34" charset="0"/>
              </a:rPr>
              <a:t>Remind learners who they can talk to in school, e.g. teacher or head of year, or the pastoral support team (you may wish to personalise this slide with names of contact staff) or outside of school, e.g. Childline and Relate. Some learners may have heard of Relate Cymru as a relationship counselling service but point out to them that Relate Cymru also offer counselling for young people.</a:t>
            </a:r>
          </a:p>
          <a:p>
            <a:endParaRPr lang="en-GB" sz="1200" dirty="0">
              <a:latin typeface="+mn-lt"/>
              <a:cs typeface="Arial" panose="020B0604020202020204" pitchFamily="34" charset="0"/>
            </a:endParaRPr>
          </a:p>
          <a:p>
            <a:endParaRPr lang="en-GB" dirty="0">
              <a:latin typeface="+mn-lt"/>
            </a:endParaRPr>
          </a:p>
          <a:p>
            <a:pPr>
              <a:spcAft>
                <a:spcPts val="800"/>
              </a:spcAft>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32</a:t>
            </a:fld>
            <a:endParaRPr lang="en-GB" dirty="0"/>
          </a:p>
        </p:txBody>
      </p:sp>
    </p:spTree>
    <p:extLst>
      <p:ext uri="{BB962C8B-B14F-4D97-AF65-F5344CB8AC3E}">
        <p14:creationId xmlns:p14="http://schemas.microsoft.com/office/powerpoint/2010/main" val="1356210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2">
              <a:defRPr/>
            </a:pPr>
            <a:r>
              <a:rPr lang="en-GB" sz="1200" b="1" dirty="0">
                <a:latin typeface="+mn-lt"/>
              </a:rPr>
              <a:t>HOMEWORK OR EXTENSION TASK: </a:t>
            </a:r>
            <a:r>
              <a:rPr lang="en-GB" sz="1200" dirty="0">
                <a:latin typeface="+mn-lt"/>
              </a:rPr>
              <a:t>For homework or as an extension task, ask learners to </a:t>
            </a:r>
            <a:r>
              <a:rPr lang="en-GB" sz="1200" dirty="0">
                <a:latin typeface="+mn-lt"/>
                <a:ea typeface="Times New Roman" panose="02020603050405020304" pitchFamily="18" charset="0"/>
                <a:cs typeface="Times New Roman" panose="02020603050405020304" pitchFamily="18" charset="0"/>
              </a:rPr>
              <a:t>write about an issue that they would like to campaign about and why. Ask them to note down what ‘right’ under the UNCRC their chosen issue addresses. As part of this task, ask them to research prominent activists who campaign for their chosen issue and consider what actions they could take themselves to campaign on this issue in the future.</a:t>
            </a:r>
          </a:p>
          <a:p>
            <a:pPr marL="571420" indent="-571420">
              <a:buFont typeface="Wingdings" panose="05000000000000000000" pitchFamily="2" charset="2"/>
              <a:buChar char="Ø"/>
            </a:pPr>
            <a:endParaRPr lang="en-GB" sz="1200" dirty="0">
              <a:latin typeface="+mn-lt"/>
            </a:endParaRPr>
          </a:p>
          <a:p>
            <a:r>
              <a:rPr lang="en-GB" sz="1200" b="1" dirty="0">
                <a:solidFill>
                  <a:srgbClr val="62A9AA"/>
                </a:solidFill>
                <a:latin typeface="+mn-lt"/>
              </a:rPr>
              <a:t>Extension task: </a:t>
            </a:r>
            <a:r>
              <a:rPr lang="en-GB" sz="1200" dirty="0">
                <a:latin typeface="+mn-lt"/>
                <a:ea typeface="Times New Roman" panose="02020603050405020304" pitchFamily="18" charset="0"/>
              </a:rPr>
              <a:t>Ask learners to consider how they might campaign for their chosen issue within their school community.</a:t>
            </a:r>
            <a:endParaRPr lang="en-GB" sz="1200" dirty="0">
              <a:latin typeface="+mn-lt"/>
            </a:endParaRPr>
          </a:p>
          <a:p>
            <a:pPr marL="571420" indent="-571420">
              <a:buFont typeface="Wingdings" panose="05000000000000000000" pitchFamily="2" charset="2"/>
              <a:buChar char="Ø"/>
            </a:pPr>
            <a:endParaRPr lang="en-GB" sz="1200" dirty="0">
              <a:latin typeface="+mn-lt"/>
            </a:endParaRPr>
          </a:p>
          <a:p>
            <a:pPr defTabSz="914272">
              <a:defRPr/>
            </a:pPr>
            <a:r>
              <a:rPr lang="en-GB" sz="1200" b="1" dirty="0">
                <a:solidFill>
                  <a:srgbClr val="62A9AA"/>
                </a:solidFill>
                <a:latin typeface="+mn-lt"/>
              </a:rPr>
              <a:t>Support task: </a:t>
            </a:r>
            <a:r>
              <a:rPr lang="en-GB" sz="1200" dirty="0">
                <a:solidFill>
                  <a:srgbClr val="62A9AA"/>
                </a:solidFill>
                <a:latin typeface="+mn-lt"/>
              </a:rPr>
              <a:t>Consider giving the learners the name of a young person who is ‘getting their voice heard’. Examples might include: </a:t>
            </a:r>
          </a:p>
          <a:p>
            <a:pPr marL="1028556" lvl="1" indent="-571420" defTabSz="914272">
              <a:buFont typeface="Wingdings" panose="05000000000000000000" pitchFamily="2" charset="2"/>
              <a:buChar char="§"/>
              <a:defRPr/>
            </a:pPr>
            <a:r>
              <a:rPr lang="en-GB" sz="1200" b="0" i="0" dirty="0">
                <a:solidFill>
                  <a:srgbClr val="202122"/>
                </a:solidFill>
                <a:effectLst/>
                <a:latin typeface="+mn-lt"/>
              </a:rPr>
              <a:t>Amy and Ella Meek - Set up Kids Against Plastic in 2016 when aged just </a:t>
            </a:r>
            <a:r>
              <a:rPr lang="en-GB" sz="1200" b="1" i="0" dirty="0">
                <a:solidFill>
                  <a:srgbClr val="202122"/>
                </a:solidFill>
                <a:effectLst/>
                <a:latin typeface="+mn-lt"/>
              </a:rPr>
              <a:t>11 and 13 </a:t>
            </a:r>
            <a:r>
              <a:rPr lang="en-GB" sz="1200" b="0" i="0" dirty="0">
                <a:solidFill>
                  <a:srgbClr val="202122"/>
                </a:solidFill>
                <a:effectLst/>
                <a:latin typeface="+mn-lt"/>
              </a:rPr>
              <a:t>to campaign against the use of single use plastics (</a:t>
            </a:r>
            <a:r>
              <a:rPr lang="en-GB" sz="1200" b="1" i="0" dirty="0">
                <a:solidFill>
                  <a:srgbClr val="202122"/>
                </a:solidFill>
                <a:effectLst/>
                <a:latin typeface="+mn-lt"/>
              </a:rPr>
              <a:t>Article 6: The right to life, </a:t>
            </a:r>
            <a:r>
              <a:rPr lang="en-GB" sz="1200" b="1" i="0" u="sng" dirty="0">
                <a:solidFill>
                  <a:srgbClr val="202122"/>
                </a:solidFill>
                <a:effectLst/>
                <a:latin typeface="+mn-lt"/>
              </a:rPr>
              <a:t>survival</a:t>
            </a:r>
            <a:r>
              <a:rPr lang="en-GB" sz="1200" b="1" i="0" dirty="0">
                <a:solidFill>
                  <a:srgbClr val="202122"/>
                </a:solidFill>
                <a:effectLst/>
                <a:latin typeface="+mn-lt"/>
              </a:rPr>
              <a:t> and </a:t>
            </a:r>
            <a:r>
              <a:rPr lang="en-GB" sz="1200" b="1" i="0" u="none" dirty="0">
                <a:solidFill>
                  <a:srgbClr val="202122"/>
                </a:solidFill>
                <a:effectLst/>
                <a:latin typeface="+mn-lt"/>
              </a:rPr>
              <a:t>development</a:t>
            </a:r>
            <a:r>
              <a:rPr lang="en-GB" sz="1200" b="1" i="0" dirty="0">
                <a:solidFill>
                  <a:srgbClr val="202122"/>
                </a:solidFill>
                <a:effectLst/>
                <a:latin typeface="+mn-lt"/>
              </a:rPr>
              <a:t> and Article 24: The right to healthcare as this includes the right to ‘a safe environment’)</a:t>
            </a:r>
            <a:r>
              <a:rPr lang="en-GB" sz="1200" b="0" i="0" dirty="0">
                <a:solidFill>
                  <a:srgbClr val="202122"/>
                </a:solidFill>
                <a:effectLst/>
                <a:latin typeface="+mn-lt"/>
              </a:rPr>
              <a:t>.</a:t>
            </a:r>
          </a:p>
          <a:p>
            <a:pPr marL="1028556" lvl="1" indent="-571420" defTabSz="914272">
              <a:buFont typeface="Wingdings" panose="05000000000000000000" pitchFamily="2" charset="2"/>
              <a:buChar char="§"/>
              <a:defRPr/>
            </a:pPr>
            <a:r>
              <a:rPr lang="en-GB" sz="1200" b="0" i="0" dirty="0">
                <a:solidFill>
                  <a:srgbClr val="202122"/>
                </a:solidFill>
                <a:effectLst/>
                <a:latin typeface="+mn-lt"/>
              </a:rPr>
              <a:t>Amika George - successfully campaigned for free sanitary products in secondary schools to end period poverty in 2017 when aged </a:t>
            </a:r>
            <a:r>
              <a:rPr lang="en-GB" sz="1200" b="1" i="0" dirty="0">
                <a:solidFill>
                  <a:srgbClr val="202122"/>
                </a:solidFill>
                <a:effectLst/>
                <a:latin typeface="+mn-lt"/>
              </a:rPr>
              <a:t>17</a:t>
            </a:r>
            <a:r>
              <a:rPr lang="en-GB" sz="1200" b="0" i="0" dirty="0">
                <a:solidFill>
                  <a:srgbClr val="202122"/>
                </a:solidFill>
                <a:effectLst/>
                <a:latin typeface="+mn-lt"/>
              </a:rPr>
              <a:t>. She been honoured on the Time Magazine’s ‘Most Influential Teens of 2018’ list. </a:t>
            </a:r>
            <a:r>
              <a:rPr lang="en-GB" sz="1200" b="1" i="0" dirty="0">
                <a:solidFill>
                  <a:srgbClr val="202122"/>
                </a:solidFill>
                <a:effectLst/>
                <a:latin typeface="+mn-lt"/>
              </a:rPr>
              <a:t>(Article 24: The right to healthcare)</a:t>
            </a:r>
          </a:p>
          <a:p>
            <a:pPr marL="1028556" lvl="1" indent="-571420" defTabSz="914272">
              <a:buFont typeface="Wingdings" panose="05000000000000000000" pitchFamily="2" charset="2"/>
              <a:buChar char="§"/>
              <a:defRPr/>
            </a:pPr>
            <a:r>
              <a:rPr lang="en-GB" sz="1200" b="0" i="0" dirty="0">
                <a:solidFill>
                  <a:srgbClr val="FFFFFF"/>
                </a:solidFill>
                <a:effectLst/>
                <a:latin typeface="+mn-lt"/>
              </a:rPr>
              <a:t>Heba Ahmed a human rights and anti-racist activist who was responsible for 15,000 people attending the Black Lives Matter protest in Manchester in June 2020 </a:t>
            </a:r>
            <a:r>
              <a:rPr lang="en-GB" sz="1200" b="0" i="0" dirty="0">
                <a:solidFill>
                  <a:srgbClr val="202122"/>
                </a:solidFill>
                <a:effectLst/>
                <a:latin typeface="+mn-lt"/>
              </a:rPr>
              <a:t>when aged </a:t>
            </a:r>
            <a:r>
              <a:rPr lang="en-GB" sz="1200" b="1" i="0" dirty="0">
                <a:solidFill>
                  <a:srgbClr val="202122"/>
                </a:solidFill>
                <a:effectLst/>
                <a:latin typeface="+mn-lt"/>
              </a:rPr>
              <a:t>16</a:t>
            </a:r>
            <a:r>
              <a:rPr lang="en-GB" sz="1200" b="0" i="0" dirty="0">
                <a:solidFill>
                  <a:srgbClr val="202122"/>
                </a:solidFill>
                <a:effectLst/>
                <a:latin typeface="+mn-lt"/>
              </a:rPr>
              <a:t>. </a:t>
            </a:r>
            <a:r>
              <a:rPr lang="en-GB" sz="1200" b="1" i="0" dirty="0">
                <a:solidFill>
                  <a:srgbClr val="202122"/>
                </a:solidFill>
                <a:effectLst/>
                <a:latin typeface="+mn-lt"/>
              </a:rPr>
              <a:t>(Article 2: Protection from discrimination)</a:t>
            </a:r>
            <a:endParaRPr lang="en-GB" sz="1200" b="1" i="0" dirty="0">
              <a:solidFill>
                <a:srgbClr val="FFFFFF"/>
              </a:solidFill>
              <a:effectLst/>
              <a:latin typeface="+mn-lt"/>
            </a:endParaRPr>
          </a:p>
          <a:p>
            <a:pPr marL="1028556" lvl="1" indent="-571420" defTabSz="914272">
              <a:buFont typeface="Wingdings" panose="05000000000000000000" pitchFamily="2" charset="2"/>
              <a:buChar char="§"/>
              <a:defRPr/>
            </a:pPr>
            <a:r>
              <a:rPr lang="en-GB" sz="1200" b="0" i="0" dirty="0">
                <a:solidFill>
                  <a:srgbClr val="202122"/>
                </a:solidFill>
                <a:effectLst/>
                <a:latin typeface="+mn-lt"/>
              </a:rPr>
              <a:t>Jamie Windust a non-binary writer, editor, model, and public speaker. They made headlines in 2018 (when aged </a:t>
            </a:r>
            <a:r>
              <a:rPr lang="en-GB" sz="1200" b="1" i="0" dirty="0">
                <a:solidFill>
                  <a:srgbClr val="202122"/>
                </a:solidFill>
                <a:effectLst/>
                <a:latin typeface="+mn-lt"/>
              </a:rPr>
              <a:t>21</a:t>
            </a:r>
            <a:r>
              <a:rPr lang="en-GB" sz="1200" b="0" i="0" dirty="0">
                <a:solidFill>
                  <a:srgbClr val="202122"/>
                </a:solidFill>
                <a:effectLst/>
                <a:latin typeface="+mn-lt"/>
              </a:rPr>
              <a:t>) for calling out the staff of Fantastic Beasts: The Crimes of Grindelwald for alleged misogyny, homophobia and transphobia, and in 2019 for petitioning the UK Parliament for gender-neutral passport options. </a:t>
            </a:r>
            <a:r>
              <a:rPr lang="en-GB" sz="1200" b="1" i="0" dirty="0">
                <a:solidFill>
                  <a:srgbClr val="202122"/>
                </a:solidFill>
                <a:effectLst/>
                <a:latin typeface="+mn-lt"/>
              </a:rPr>
              <a:t>(Article 2: Protection from discrimination and Article 6: The right to life, survival and </a:t>
            </a:r>
            <a:r>
              <a:rPr lang="en-GB" sz="1200" b="1" i="0" u="sng" dirty="0">
                <a:solidFill>
                  <a:srgbClr val="202122"/>
                </a:solidFill>
                <a:effectLst/>
                <a:latin typeface="+mn-lt"/>
              </a:rPr>
              <a:t>development</a:t>
            </a:r>
            <a:r>
              <a:rPr lang="en-GB" sz="1200" b="1" i="0" dirty="0">
                <a:solidFill>
                  <a:srgbClr val="202122"/>
                </a:solidFill>
                <a:effectLst/>
                <a:latin typeface="+mn-lt"/>
              </a:rPr>
              <a:t>)</a:t>
            </a:r>
            <a:endParaRPr lang="en-GB" sz="1200" b="1" i="0" dirty="0">
              <a:solidFill>
                <a:srgbClr val="FFFFFF"/>
              </a:solidFill>
              <a:effectLst/>
              <a:latin typeface="+mn-lt"/>
            </a:endParaRPr>
          </a:p>
          <a:p>
            <a:pPr marL="1028556" lvl="1" indent="-571420" defTabSz="914272">
              <a:buFont typeface="Wingdings" panose="05000000000000000000" pitchFamily="2" charset="2"/>
              <a:buChar char="§"/>
              <a:defRPr/>
            </a:pPr>
            <a:r>
              <a:rPr lang="en-GB" sz="1200" b="0" i="0" dirty="0">
                <a:solidFill>
                  <a:srgbClr val="121212"/>
                </a:solidFill>
                <a:effectLst/>
                <a:latin typeface="+mn-lt"/>
              </a:rPr>
              <a:t>Shiden Tekle- in 2018 aged </a:t>
            </a:r>
            <a:r>
              <a:rPr lang="en-GB" sz="1200" b="1" i="0" dirty="0">
                <a:solidFill>
                  <a:srgbClr val="121212"/>
                </a:solidFill>
                <a:effectLst/>
                <a:latin typeface="+mn-lt"/>
              </a:rPr>
              <a:t>18</a:t>
            </a:r>
            <a:r>
              <a:rPr lang="en-GB" sz="1200" b="0" i="0" dirty="0">
                <a:solidFill>
                  <a:srgbClr val="121212"/>
                </a:solidFill>
                <a:effectLst/>
                <a:latin typeface="+mn-lt"/>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sz="1200" b="1" i="0" dirty="0">
                <a:solidFill>
                  <a:srgbClr val="121212"/>
                </a:solidFill>
                <a:effectLst/>
                <a:latin typeface="+mn-lt"/>
              </a:rPr>
              <a:t>(</a:t>
            </a:r>
            <a:r>
              <a:rPr lang="en-GB" sz="1200" b="1" i="0" dirty="0">
                <a:solidFill>
                  <a:srgbClr val="202122"/>
                </a:solidFill>
                <a:effectLst/>
                <a:latin typeface="+mn-lt"/>
              </a:rPr>
              <a:t>Article 2: Protection from discrimination)</a:t>
            </a:r>
            <a:endParaRPr lang="en-GB" sz="1200" b="1" i="0" dirty="0">
              <a:solidFill>
                <a:srgbClr val="FFFFFF"/>
              </a:solidFill>
              <a:effectLst/>
              <a:latin typeface="+mn-lt"/>
            </a:endParaRPr>
          </a:p>
          <a:p>
            <a:pPr marL="1028556" lvl="1" indent="-571420" defTabSz="914272">
              <a:buFont typeface="Wingdings" panose="05000000000000000000" pitchFamily="2" charset="2"/>
              <a:buChar char="§"/>
              <a:defRPr/>
            </a:pPr>
            <a:endParaRPr lang="en-GB" sz="1200" b="0" i="0" dirty="0">
              <a:solidFill>
                <a:srgbClr val="202122"/>
              </a:solidFill>
              <a:effectLst/>
              <a:latin typeface="+mn-lt"/>
            </a:endParaRPr>
          </a:p>
          <a:p>
            <a:pPr marL="457137" lvl="1" defTabSz="914272">
              <a:defRPr/>
            </a:pPr>
            <a:r>
              <a:rPr lang="en-GB" sz="1200" dirty="0">
                <a:solidFill>
                  <a:srgbClr val="202122"/>
                </a:solidFill>
                <a:latin typeface="+mn-lt"/>
              </a:rPr>
              <a:t>(All of the above would also encompass Article 3 – The child’s best interests and Article 12: Getting your voice heard).</a:t>
            </a:r>
          </a:p>
          <a:p>
            <a:pPr marL="457137" lvl="1" defTabSz="914272">
              <a:defRPr/>
            </a:pPr>
            <a:endParaRPr lang="en-GB" sz="1200" dirty="0">
              <a:solidFill>
                <a:srgbClr val="202122"/>
              </a:solidFill>
              <a:latin typeface="+mn-lt"/>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At the end of the learning session explain to learners that in Resource 2 they will be learning about: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200" dirty="0">
                <a:effectLst/>
                <a:latin typeface="+mn-lt"/>
                <a:ea typeface="Calibri" panose="020F0502020204030204" pitchFamily="34" charset="0"/>
                <a:cs typeface="Arial" panose="020B0604020202020204" pitchFamily="34" charset="0"/>
              </a:rPr>
              <a:t>how young people can ‘get their voices heard’ when parents separate</a:t>
            </a: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effectLst/>
                <a:latin typeface="+mn-lt"/>
                <a:ea typeface="Calibri" panose="020F0502020204030204" pitchFamily="34" charset="0"/>
                <a:cs typeface="Arial" panose="020B0604020202020204" pitchFamily="34" charset="0"/>
              </a:rPr>
              <a:t>the different sources of support available to young people when parents separate</a:t>
            </a: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effectLst/>
                <a:latin typeface="+mn-lt"/>
                <a:ea typeface="Calibri" panose="020F0502020204030204" pitchFamily="34" charset="0"/>
                <a:cs typeface="Arial" panose="020B0604020202020204" pitchFamily="34" charset="0"/>
              </a:rPr>
              <a:t>the topic of divorce more generally.</a:t>
            </a:r>
            <a:endParaRPr lang="en-GB" sz="1200" dirty="0">
              <a:effectLst/>
              <a:latin typeface="+mn-lt"/>
              <a:ea typeface="Calibri" panose="020F0502020204030204" pitchFamily="34" charset="0"/>
              <a:cs typeface="Times New Roman" panose="02020603050405020304" pitchFamily="18" charset="0"/>
            </a:endParaRPr>
          </a:p>
          <a:p>
            <a:pPr marL="495300" indent="-182880">
              <a:spcAft>
                <a:spcPts val="800"/>
              </a:spcAft>
            </a:pPr>
            <a:r>
              <a:rPr lang="en-US" sz="1200" b="1" dirty="0">
                <a:solidFill>
                  <a:srgbClr val="62A9AA"/>
                </a:solidFill>
                <a:effectLst/>
                <a:latin typeface="+mn-lt"/>
                <a:ea typeface="Calibri" panose="020F0502020204030204" pitchFamily="34" charset="0"/>
                <a:cs typeface="Times New Roman" panose="02020603050405020304" pitchFamily="18" charset="0"/>
              </a:rPr>
              <a:t> </a:t>
            </a:r>
            <a:endParaRPr lang="en-GB"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Times New Roman" panose="02020603050405020304" pitchFamily="18" charset="0"/>
              </a:rPr>
              <a:t>Tell learners that, if they wish to, they can let the teacher know/put a note in the ‘ask it basket’ if that is an issue for them.</a:t>
            </a:r>
            <a:r>
              <a:rPr lang="en-GB" sz="1200" dirty="0">
                <a:effectLst/>
                <a:latin typeface="+mn-lt"/>
                <a:ea typeface="Calibri" panose="020F0502020204030204" pitchFamily="34" charset="0"/>
                <a:cs typeface="Times New Roman" panose="02020603050405020304" pitchFamily="18" charset="0"/>
              </a:rPr>
              <a:t> </a:t>
            </a:r>
            <a:r>
              <a:rPr lang="en-GB" sz="1200" dirty="0">
                <a:effectLst/>
                <a:latin typeface="+mn-lt"/>
              </a:rPr>
              <a:t> </a:t>
            </a:r>
            <a:r>
              <a:rPr lang="en-GB" sz="1200" dirty="0">
                <a:effectLst/>
                <a:latin typeface="+mn-l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33</a:t>
            </a:fld>
            <a:endParaRPr lang="en-GB" dirty="0"/>
          </a:p>
        </p:txBody>
      </p:sp>
    </p:spTree>
    <p:extLst>
      <p:ext uri="{BB962C8B-B14F-4D97-AF65-F5344CB8AC3E}">
        <p14:creationId xmlns:p14="http://schemas.microsoft.com/office/powerpoint/2010/main" val="312197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pPr>
            <a:r>
              <a:rPr lang="en-GB" sz="1200" b="1" u="sng" dirty="0">
                <a:solidFill>
                  <a:srgbClr val="62A9AA"/>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r>
              <a:rPr lang="en-US" sz="1200" b="1" dirty="0">
                <a:solidFill>
                  <a:srgbClr val="62A9AA"/>
                </a:solidFill>
                <a:effectLst/>
                <a:latin typeface="+mn-lt"/>
                <a:ea typeface="Times New Roman" panose="02020603050405020304" pitchFamily="18" charset="0"/>
              </a:rPr>
              <a:t> </a:t>
            </a:r>
            <a:r>
              <a:rPr lang="en-US" sz="1200" dirty="0">
                <a:solidFill>
                  <a:srgbClr val="62A9AA"/>
                </a:solidFill>
                <a:effectLst/>
                <a:latin typeface="+mn-lt"/>
                <a:ea typeface="Times New Roman" panose="02020603050405020304" pitchFamily="18" charset="0"/>
              </a:rPr>
              <a:t>- </a:t>
            </a:r>
            <a:r>
              <a:rPr lang="en-GB" sz="1200" b="1" dirty="0">
                <a:solidFill>
                  <a:srgbClr val="62A9AA"/>
                </a:solidFill>
                <a:effectLst/>
                <a:latin typeface="+mn-lt"/>
                <a:ea typeface="Times New Roman" panose="02020603050405020304" pitchFamily="18" charset="0"/>
                <a:cs typeface="Arial" panose="020B0604020202020204" pitchFamily="34" charset="0"/>
              </a:rPr>
              <a:t>RSE should:</a:t>
            </a:r>
            <a:endParaRPr lang="en-GB" sz="1200" dirty="0">
              <a:effectLst/>
              <a:latin typeface="+mn-l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1200" dirty="0">
                <a:effectLst/>
                <a:latin typeface="+mn-lt"/>
                <a:ea typeface="Times New Roman" panose="02020603050405020304" pitchFamily="18" charset="0"/>
                <a:cs typeface="Arial" panose="020B0604020202020204" pitchFamily="34" charset="0"/>
              </a:rPr>
              <a:t>enable human rights by discussing </a:t>
            </a:r>
            <a:r>
              <a:rPr lang="en-US" sz="1200" dirty="0">
                <a:effectLst/>
                <a:latin typeface="+mn-lt"/>
                <a:ea typeface="Calibri" panose="020F0502020204030204" pitchFamily="34" charset="0"/>
                <a:cs typeface="Arial" panose="020B0604020202020204" pitchFamily="34" charset="0"/>
              </a:rPr>
              <a:t>RSE in the context of UNCRC rights</a:t>
            </a:r>
            <a:endParaRPr lang="en-US" sz="1200" dirty="0">
              <a:effectLst/>
              <a:latin typeface="+mn-lt"/>
              <a:ea typeface="Calibri" panose="020F0502020204030204" pitchFamily="34"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US" sz="1200" dirty="0">
                <a:latin typeface="+mn-lt"/>
                <a:ea typeface="Times New Roman" panose="02020603050405020304" pitchFamily="18" charset="0"/>
                <a:cs typeface="Arial" panose="020B0604020202020204" pitchFamily="34" charset="0"/>
              </a:rPr>
              <a:t>h</a:t>
            </a:r>
            <a:r>
              <a:rPr lang="en-US" sz="1200" dirty="0">
                <a:effectLst/>
                <a:latin typeface="+mn-lt"/>
                <a:ea typeface="Times New Roman" panose="02020603050405020304" pitchFamily="18" charset="0"/>
                <a:cs typeface="Arial" panose="020B0604020202020204" pitchFamily="34" charset="0"/>
              </a:rPr>
              <a:t>ighlight the right to be heard and involved in decision-making (Article 12)</a:t>
            </a:r>
            <a:endParaRPr lang="en-US" sz="1200" dirty="0">
              <a:effectLst/>
              <a:latin typeface="+mn-lt"/>
              <a:ea typeface="Calibri" panose="020F0502020204030204" pitchFamily="34" charset="0"/>
              <a:cs typeface="Times New Roman" panose="02020603050405020304" pitchFamily="18" charset="0"/>
            </a:endParaRPr>
          </a:p>
          <a:p>
            <a:pPr marL="182563" indent="-182563" algn="l" fontAlgn="base">
              <a:buClr>
                <a:srgbClr val="62A9AA"/>
              </a:buClr>
              <a:buFont typeface="Wingdings" panose="05000000000000000000" pitchFamily="2" charset="2"/>
              <a:buChar char="§"/>
            </a:pPr>
            <a:r>
              <a:rPr lang="en-GB" sz="1200" b="0" i="0" dirty="0">
                <a:solidFill>
                  <a:srgbClr val="1F1F1F"/>
                </a:solidFill>
                <a:effectLst/>
                <a:latin typeface="+mn-lt"/>
              </a:rPr>
              <a:t>be positive, protective and preventative, considering how learners might need to be supported to understand and cope with change.</a:t>
            </a:r>
            <a:endParaRPr lang="en-US" sz="1200" dirty="0">
              <a:effectLst/>
              <a:latin typeface="+mn-lt"/>
              <a:ea typeface="Times New Roman" panose="02020603050405020304" pitchFamily="18" charset="0"/>
              <a:cs typeface="Times New Roman" panose="02020603050405020304" pitchFamily="18" charset="0"/>
            </a:endParaRP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Arial" panose="020B0604020202020204" pitchFamily="34" charset="0"/>
            </a:endParaRPr>
          </a:p>
          <a:p>
            <a:pPr>
              <a:lnSpc>
                <a:spcPct val="115000"/>
              </a:lnSpc>
              <a:spcAft>
                <a:spcPts val="1000"/>
              </a:spcAft>
            </a:pPr>
            <a:r>
              <a:rPr lang="en-GB" sz="1200" dirty="0">
                <a:solidFill>
                  <a:srgbClr val="1F1F1F"/>
                </a:solidFill>
                <a:effectLst/>
                <a:latin typeface="+mn-lt"/>
                <a:ea typeface="Times New Roman" panose="02020603050405020304" pitchFamily="18" charset="0"/>
                <a:cs typeface="Arial" panose="020B0604020202020204" pitchFamily="34" charset="0"/>
              </a:rPr>
              <a:t>Human rights is a cross-cutting theme within the Curriculum for Wales. Schools must promote knowledge and understanding of the UNCRC (and the United Nations Convention on the Rights of Persons with Disabilities) among those who provide learning and teaching in respect of their school’s curriculum (</a:t>
            </a:r>
            <a:r>
              <a:rPr lang="en-GB" sz="1200" dirty="0">
                <a:effectLst/>
                <a:latin typeface="+mn-lt"/>
                <a:ea typeface="Times New Roman" panose="02020603050405020304" pitchFamily="18" charset="0"/>
                <a:cs typeface="Times New Roman" panose="02020603050405020304" pitchFamily="18" charset="0"/>
              </a:rPr>
              <a:t>Curriculum and Assessment (Wales) Act 2021, s 64(1)).</a:t>
            </a:r>
          </a:p>
          <a:p>
            <a:pPr marL="0" lvl="0" indent="0" fontAlgn="base">
              <a:lnSpc>
                <a:spcPct val="114000"/>
              </a:lnSpc>
              <a:buClr>
                <a:srgbClr val="62A9AA"/>
              </a:buClr>
              <a:buFont typeface="Wingdings 2" panose="05020102010507070707" pitchFamily="18" charset="2"/>
              <a:buNone/>
            </a:pPr>
            <a:endParaRPr lang="en-US"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Teachers should also familiarise themselves with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4"/>
              </a:rPr>
              <a:t>Curriculum for Wales Relationships and Sexuality Education Code</a:t>
            </a:r>
            <a:r>
              <a:rPr lang="en-GB" sz="1200" u="sng" dirty="0">
                <a:solidFill>
                  <a:srgbClr val="0563C1"/>
                </a:solidFill>
                <a:effectLst/>
                <a:latin typeface="+mn-lt"/>
                <a:ea typeface="Calibri" panose="020F0502020204030204" pitchFamily="34" charset="0"/>
                <a:cs typeface="Times New Roman" panose="02020603050405020304" pitchFamily="18" charset="0"/>
              </a:rPr>
              <a:t>.</a:t>
            </a:r>
            <a:r>
              <a:rPr lang="en-GB" sz="1200" dirty="0">
                <a:effectLst/>
                <a:latin typeface="+mn-lt"/>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t>This slide sets out some of the ‘statements of what matters’ from Humanities and Health and Well-being the teaching resources address.</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latin typeface="+mn-lt"/>
              </a:rPr>
              <a:t>This slide sets out some of the ‘Progression steps’ from Humanities and Health and Well-being the teaching resources address. Specifically:</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dirty="0">
                <a:solidFill>
                  <a:srgbClr val="FFFFFF"/>
                </a:solidFill>
                <a:effectLst/>
                <a:latin typeface="+mn-lt"/>
                <a:ea typeface="Times New Roman" panose="02020603050405020304" pitchFamily="18" charset="0"/>
                <a:cs typeface="Times New Roman" panose="02020603050405020304" pitchFamily="18" charset="0"/>
              </a:rPr>
              <a:t>Humanities</a:t>
            </a:r>
            <a:endParaRPr lang="en-GB" sz="1200" b="0" spc="0" dirty="0">
              <a:solidFill>
                <a:schemeClr val="tx1"/>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0" spc="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Informed,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dirty="0">
                <a:effectLst/>
                <a:latin typeface="+mn-lt"/>
                <a:ea typeface="Times New Roman" panose="02020603050405020304" pitchFamily="18" charset="0"/>
                <a:cs typeface="Times New Roman" panose="02020603050405020304" pitchFamily="18" charset="0"/>
              </a:rPr>
              <a:t>In Resource 1, in considering how some young activists are ‘getting their voices heard’ and in Resources 1 and 2, learning some key rights under the UNCRC will help learners to</a:t>
            </a:r>
            <a:r>
              <a:rPr lang="en-GB" sz="1200" dirty="0">
                <a:effectLst/>
                <a:latin typeface="+mn-lt"/>
                <a:ea typeface="Times New Roman" panose="02020603050405020304" pitchFamily="18" charset="0"/>
                <a:cs typeface="Arial" panose="020B0604020202020204" pitchFamily="34" charset="0"/>
              </a:rPr>
              <a:t> reach a number of the progression steps in </a:t>
            </a:r>
            <a:r>
              <a:rPr lang="en-GB" sz="1200" b="1" dirty="0">
                <a:effectLst/>
                <a:latin typeface="+mn-lt"/>
                <a:ea typeface="Times New Roman" panose="02020603050405020304" pitchFamily="18" charset="0"/>
                <a:cs typeface="Arial" panose="020B0604020202020204" pitchFamily="34" charset="0"/>
              </a:rPr>
              <a:t>Progression step 4 in Humanities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8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explain the importance of the roles played by individuals, societies, social movements and governments in defending people’s human rights.</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8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make decisions, identify opportunities and plan appropriate action to make my voice heard.</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have identified, planned, reflected upon and evaluated the effects of action I have taken in my local community, or in Wales or the wider world, either individually or collaboratively.</a:t>
            </a:r>
            <a:endParaRPr lang="en-GB" sz="1200"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1" spc="-25" dirty="0">
              <a:solidFill>
                <a:srgbClr val="62A9AA"/>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b="1" spc="-25" dirty="0">
                <a:solidFill>
                  <a:srgbClr val="62A9AA"/>
                </a:solidFill>
                <a:effectLst/>
                <a:latin typeface="+mn-lt"/>
                <a:ea typeface="Calibri" panose="020F0502020204030204" pitchFamily="34" charset="0"/>
                <a:cs typeface="Times New Roman" panose="02020603050405020304" pitchFamily="18" charset="0"/>
              </a:rPr>
              <a:t>In</a:t>
            </a:r>
            <a:r>
              <a:rPr lang="en-US" sz="1200" b="1" spc="-25" dirty="0">
                <a:solidFill>
                  <a:srgbClr val="62A9AA"/>
                </a:solidFill>
                <a:effectLst/>
                <a:latin typeface="+mn-lt"/>
                <a:ea typeface="Calibri" panose="020F0502020204030204" pitchFamily="34" charset="0"/>
                <a:cs typeface="Arial" panose="020B0604020202020204" pitchFamily="34" charset="0"/>
              </a:rPr>
              <a:t>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dirty="0">
                <a:effectLst/>
                <a:latin typeface="+mn-lt"/>
                <a:ea typeface="Times New Roman" panose="02020603050405020304" pitchFamily="18" charset="0"/>
                <a:cs typeface="Times New Roman" panose="02020603050405020304" pitchFamily="18" charset="0"/>
              </a:rPr>
              <a:t>In Resource 1, in considering how some young activists are ‘getting their voices heard’ and in Resources 1 and 2, learning some key rights under the UNCRC will help learners to</a:t>
            </a:r>
            <a:r>
              <a:rPr lang="en-GB" sz="1200" dirty="0">
                <a:effectLst/>
                <a:latin typeface="+mn-lt"/>
                <a:ea typeface="Times New Roman" panose="02020603050405020304" pitchFamily="18" charset="0"/>
                <a:cs typeface="Arial" panose="020B0604020202020204" pitchFamily="34" charset="0"/>
              </a:rPr>
              <a:t> reach a number of the progression steps in </a:t>
            </a:r>
            <a:r>
              <a:rPr lang="en-GB" sz="1200" b="1" dirty="0">
                <a:effectLst/>
                <a:latin typeface="+mn-lt"/>
                <a:ea typeface="Times New Roman" panose="02020603050405020304" pitchFamily="18" charset="0"/>
                <a:cs typeface="Arial" panose="020B0604020202020204" pitchFamily="34" charset="0"/>
              </a:rPr>
              <a:t>Progression step 5 in Humanities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dirty="0">
                <a:solidFill>
                  <a:srgbClr val="1F1F1F"/>
                </a:solidFill>
                <a:effectLst/>
                <a:latin typeface="+mn-lt"/>
                <a:ea typeface="Calibri" panose="020F0502020204030204" pitchFamily="34" charset="0"/>
                <a:cs typeface="Times New Roman" panose="02020603050405020304" pitchFamily="18" charset="0"/>
              </a:rPr>
              <a:t>I can evaluate the causes of human rights violations and the various </a:t>
            </a:r>
            <a:r>
              <a:rPr lang="en-GB" sz="1200" i="0" dirty="0">
                <a:solidFill>
                  <a:srgbClr val="1F1F1F"/>
                </a:solidFill>
                <a:effectLst/>
                <a:latin typeface="+mn-lt"/>
                <a:ea typeface="Times New Roman" panose="02020603050405020304" pitchFamily="18" charset="0"/>
                <a:cs typeface="Arial" panose="020B0604020202020204" pitchFamily="34" charset="0"/>
              </a:rPr>
              <a:t>factors</a:t>
            </a:r>
            <a:r>
              <a:rPr lang="en-GB" sz="1200" i="0" dirty="0">
                <a:solidFill>
                  <a:srgbClr val="1F1F1F"/>
                </a:solidFill>
                <a:effectLst/>
                <a:latin typeface="+mn-lt"/>
                <a:ea typeface="Calibri" panose="020F0502020204030204" pitchFamily="34" charset="0"/>
                <a:cs typeface="Times New Roman" panose="02020603050405020304" pitchFamily="18" charset="0"/>
              </a:rPr>
              <a:t> that undermine or support people’s rights. </a:t>
            </a:r>
          </a:p>
          <a:p>
            <a:pPr marL="342900" lvl="0" indent="-342900" fontAlgn="base">
              <a:lnSpc>
                <a:spcPct val="115000"/>
              </a:lnSpc>
              <a:spcAft>
                <a:spcPts val="500"/>
              </a:spcAft>
              <a:buClr>
                <a:srgbClr val="62A9AA"/>
              </a:buClr>
              <a:buSzPts val="1200"/>
              <a:buFont typeface="Wingdings 2" panose="05020102010507070707" pitchFamily="18" charset="2"/>
              <a:buChar char=""/>
            </a:pPr>
            <a:r>
              <a:rPr lang="en-GB" sz="1200" i="0" dirty="0">
                <a:solidFill>
                  <a:srgbClr val="1F1F1F"/>
                </a:solidFill>
                <a:effectLst/>
                <a:latin typeface="+mn-lt"/>
                <a:ea typeface="Calibri" panose="020F0502020204030204" pitchFamily="34" charset="0"/>
                <a:cs typeface="Times New Roman" panose="02020603050405020304" pitchFamily="18" charset="0"/>
              </a:rPr>
              <a:t>I can evaluate the importance of the roles played by individuals, societies, social movements and governments in respecting and defending people’s human rights.</a:t>
            </a:r>
          </a:p>
          <a:p>
            <a:pPr>
              <a:spcAft>
                <a:spcPts val="800"/>
              </a:spcAft>
            </a:pPr>
            <a:endParaRPr lang="en-GB" sz="1200" dirty="0">
              <a:latin typeface="+mn-lt"/>
            </a:endParaRPr>
          </a:p>
          <a:p>
            <a:pPr>
              <a:spcAft>
                <a:spcPts val="8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a:t>
            </a:r>
            <a:endParaRPr lang="en-GB" sz="1200" dirty="0">
              <a:effectLst/>
              <a:latin typeface="+mn-lt"/>
              <a:ea typeface="Times New Roman" panose="02020603050405020304" pitchFamily="18" charset="0"/>
              <a:cs typeface="Times New Roman" panose="02020603050405020304" pitchFamily="18" charset="0"/>
            </a:endParaRPr>
          </a:p>
          <a:p>
            <a:pPr marL="457200" indent="-353060" algn="just">
              <a:lnSpc>
                <a:spcPct val="115000"/>
              </a:lnSpc>
              <a:spcAft>
                <a:spcPts val="1000"/>
              </a:spcAft>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13970" indent="-13970" fontAlgn="base">
              <a:lnSpc>
                <a:spcPct val="115000"/>
              </a:lnSpc>
              <a:spcBef>
                <a:spcPts val="200"/>
              </a:spcBef>
              <a:spcAft>
                <a:spcPts val="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How we process and respond to our experiences affects our mental health and emotional well-being.</a:t>
            </a:r>
            <a:endParaRPr lang="en-GB" sz="1200" b="1"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effectLst/>
                <a:latin typeface="+mn-lt"/>
                <a:ea typeface="Times New Roman" panose="02020603050405020304" pitchFamily="18" charset="0"/>
                <a:cs typeface="Arial" panose="020B0604020202020204" pitchFamily="34" charset="0"/>
              </a:rPr>
              <a:t>In Resource 2, </a:t>
            </a:r>
            <a:r>
              <a:rPr lang="en-US" sz="1200" dirty="0">
                <a:effectLst/>
                <a:latin typeface="+mn-lt"/>
                <a:ea typeface="Times New Roman" panose="02020603050405020304" pitchFamily="18" charset="0"/>
                <a:cs typeface="Arial" panose="020B0604020202020204" pitchFamily="34" charset="0"/>
              </a:rPr>
              <a:t>discussing parental separation, normalising the range of emotions that young people may go through when parents separate and discussing sources of support </a:t>
            </a:r>
            <a:r>
              <a:rPr lang="en-GB" sz="1200" dirty="0">
                <a:effectLst/>
                <a:latin typeface="+mn-lt"/>
                <a:ea typeface="Times New Roman" panose="02020603050405020304" pitchFamily="18" charset="0"/>
                <a:cs typeface="Arial" panose="020B0604020202020204" pitchFamily="34" charset="0"/>
              </a:rPr>
              <a:t>will help learners to 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4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identify different strategies to </a:t>
            </a:r>
            <a:r>
              <a:rPr lang="en-US" sz="1200" i="0" dirty="0">
                <a:solidFill>
                  <a:srgbClr val="000000"/>
                </a:solidFill>
                <a:effectLst/>
                <a:latin typeface="+mn-lt"/>
                <a:ea typeface="Calibri" panose="020F0502020204030204" pitchFamily="34" charset="0"/>
                <a:cs typeface="Times New Roman" panose="02020603050405020304" pitchFamily="18" charset="0"/>
              </a:rPr>
              <a:t>self-regulate</a:t>
            </a:r>
            <a:r>
              <a:rPr lang="en-US" sz="1200" i="0" dirty="0">
                <a:solidFill>
                  <a:srgbClr val="000000"/>
                </a:solidFill>
                <a:effectLst/>
                <a:latin typeface="+mn-lt"/>
                <a:ea typeface="Calibri" panose="020F0502020204030204" pitchFamily="34" charset="0"/>
                <a:cs typeface="Arial" panose="020B0604020202020204" pitchFamily="34" charset="0"/>
              </a:rPr>
              <a:t> </a:t>
            </a:r>
            <a:r>
              <a:rPr lang="en-US" sz="1200" dirty="0">
                <a:solidFill>
                  <a:srgbClr val="1F1F1F"/>
                </a:solidFill>
                <a:effectLst/>
                <a:latin typeface="+mn-lt"/>
                <a:ea typeface="Calibri" panose="020F0502020204030204" pitchFamily="34" charset="0"/>
                <a:cs typeface="Arial" panose="020B0604020202020204" pitchFamily="34" charset="0"/>
              </a:rPr>
              <a:t>my emotions in response to a range of experiences.</a:t>
            </a: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a:t>
            </a:r>
            <a:r>
              <a:rPr lang="en-US" sz="1200" i="0" dirty="0">
                <a:solidFill>
                  <a:srgbClr val="000000"/>
                </a:solidFill>
                <a:effectLst/>
                <a:latin typeface="+mn-lt"/>
                <a:ea typeface="Times New Roman" panose="02020603050405020304" pitchFamily="18" charset="0"/>
                <a:cs typeface="Arial" panose="020B0604020202020204" pitchFamily="34" charset="0"/>
              </a:rPr>
              <a:t>advocate</a:t>
            </a:r>
            <a:r>
              <a:rPr lang="en-US" sz="1200" i="1" dirty="0">
                <a:solidFill>
                  <a:srgbClr val="000000"/>
                </a:solidFill>
                <a:effectLst/>
                <a:latin typeface="+mn-lt"/>
                <a:ea typeface="Calibri" panose="020F0502020204030204" pitchFamily="34" charset="0"/>
                <a:cs typeface="Arial" panose="020B0604020202020204" pitchFamily="34" charset="0"/>
              </a:rPr>
              <a:t> </a:t>
            </a:r>
            <a:r>
              <a:rPr lang="en-US" sz="1200" dirty="0">
                <a:solidFill>
                  <a:srgbClr val="1F1F1F"/>
                </a:solidFill>
                <a:effectLst/>
                <a:latin typeface="+mn-lt"/>
                <a:ea typeface="Calibri" panose="020F0502020204030204" pitchFamily="34" charset="0"/>
                <a:cs typeface="Arial" panose="020B0604020202020204" pitchFamily="34" charset="0"/>
              </a:rPr>
              <a:t>the benefits of communicating about feelings as one of a range of strategies which can help promote positive mental health and emotional well-being.</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identify people and groups who can help me with my mental health and emotional well-being.</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reflect and learn from the past in order to anticipate and prepare myself and others for future experiences.</a:t>
            </a:r>
            <a:endParaRPr lang="en-US" sz="1200" dirty="0">
              <a:solidFill>
                <a:srgbClr val="000000"/>
              </a:solidFill>
              <a:effectLst/>
              <a:latin typeface="+mn-lt"/>
              <a:ea typeface="Calibri" panose="020F0502020204030204" pitchFamily="34" charset="0"/>
              <a:cs typeface="Arial" panose="020B0604020202020204" pitchFamily="34"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empathise with others and understand the value of demonstrating this through actions which are compassionate and kind.</a:t>
            </a:r>
            <a:endParaRPr lang="en-US" sz="1200" dirty="0">
              <a:solidFill>
                <a:srgbClr val="000000"/>
              </a:solidFill>
              <a:effectLst/>
              <a:latin typeface="+mn-lt"/>
              <a:ea typeface="Calibri" panose="020F0502020204030204" pitchFamily="34"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endParaRPr lang="en-US" sz="1200" b="1" spc="-25" dirty="0">
              <a:solidFill>
                <a:srgbClr val="62A9AA"/>
              </a:solidFill>
              <a:effectLst/>
              <a:latin typeface="+mn-lt"/>
              <a:ea typeface="Times New Roman" panose="02020603050405020304" pitchFamily="18"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endParaRPr lang="en-US" sz="1200" b="1" spc="-25"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US" sz="1200" dirty="0">
                <a:solidFill>
                  <a:srgbClr val="000000"/>
                </a:solidFill>
                <a:effectLst/>
                <a:latin typeface="+mn-lt"/>
                <a:ea typeface="Times New Roman" panose="02020603050405020304" pitchFamily="18" charset="0"/>
                <a:cs typeface="Arial" panose="020B0604020202020204" pitchFamily="34" charset="0"/>
              </a:rPr>
              <a:t>In Resource 2, discussing parental separation, which many young people will experience, the teaching will help learners to </a:t>
            </a:r>
            <a:r>
              <a:rPr lang="en-GB" sz="1200" dirty="0">
                <a:effectLst/>
                <a:latin typeface="+mn-lt"/>
                <a:ea typeface="Times New Roman" panose="02020603050405020304" pitchFamily="18" charset="0"/>
                <a:cs typeface="Arial" panose="020B0604020202020204" pitchFamily="34" charset="0"/>
              </a:rPr>
              <a:t>to 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4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show a developing awareness of the complex nature of relationships.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communicate my needs and feelings, and respect those of others.</a:t>
            </a:r>
          </a:p>
          <a:p>
            <a:pPr marL="342900" lvl="0" indent="-342900" fontAlgn="base">
              <a:lnSpc>
                <a:spcPct val="115000"/>
              </a:lnSpc>
              <a:buClr>
                <a:srgbClr val="62A9AA"/>
              </a:buClr>
              <a:buSzPts val="1200"/>
              <a:buFont typeface="Wingdings 2" panose="05020102010507070707" pitchFamily="18" charset="2"/>
              <a:buChar char=""/>
            </a:pPr>
            <a:r>
              <a:rPr lang="en-US" sz="1200" dirty="0">
                <a:solidFill>
                  <a:srgbClr val="1F1F1F"/>
                </a:solidFill>
                <a:effectLst/>
                <a:latin typeface="+mn-lt"/>
                <a:ea typeface="Times New Roman" panose="02020603050405020304" pitchFamily="18" charset="0"/>
              </a:rPr>
              <a:t>I can exercise my own rights and respect those of others, and I can recognise that rights can be infringed.</a:t>
            </a:r>
            <a:r>
              <a:rPr lang="en-US" sz="1200" dirty="0">
                <a:solidFill>
                  <a:srgbClr val="1F1F1F"/>
                </a:solidFill>
                <a:effectLst/>
                <a:latin typeface="+mn-lt"/>
                <a:ea typeface="Calibri" panose="020F0502020204030204" pitchFamily="34" charset="0"/>
                <a:cs typeface="Arial" panose="020B0604020202020204" pitchFamily="34" charset="0"/>
              </a:rPr>
              <a:t> </a:t>
            </a:r>
            <a:endParaRPr lang="en-US" sz="1200" dirty="0">
              <a:solidFill>
                <a:srgbClr val="000000"/>
              </a:solidFill>
              <a:effectLst/>
              <a:latin typeface="+mn-lt"/>
              <a:ea typeface="Calibri" panose="020F0502020204030204" pitchFamily="34" charset="0"/>
              <a:cs typeface="Arial" panose="020B0604020202020204" pitchFamily="34" charset="0"/>
            </a:endParaRPr>
          </a:p>
          <a:p>
            <a:pPr marL="104140" lvl="0" indent="0" algn="just">
              <a:lnSpc>
                <a:spcPct val="115000"/>
              </a:lnSpc>
              <a:spcAft>
                <a:spcPts val="1000"/>
              </a:spcAft>
              <a:buClr>
                <a:srgbClr val="62A9AA"/>
              </a:buClr>
              <a:buFont typeface="Wingdings 2" panose="05020102010507070707" pitchFamily="18" charset="2"/>
              <a:buNone/>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0" lvl="0" indent="0" fontAlgn="base">
              <a:lnSpc>
                <a:spcPct val="115000"/>
              </a:lnSpc>
              <a:spcBef>
                <a:spcPts val="200"/>
              </a:spcBef>
              <a:spcAft>
                <a:spcPts val="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How we process and respond to our experiences affects our mental health and emotional well-being.</a:t>
            </a:r>
          </a:p>
          <a:p>
            <a:pPr marL="0" lvl="0" indent="0" fontAlgn="base">
              <a:lnSpc>
                <a:spcPct val="115000"/>
              </a:lnSpc>
              <a:spcBef>
                <a:spcPts val="200"/>
              </a:spcBef>
              <a:spcAft>
                <a:spcPts val="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GB" sz="1200" dirty="0">
                <a:effectLst/>
                <a:latin typeface="+mn-lt"/>
                <a:ea typeface="Times New Roman" panose="02020603050405020304" pitchFamily="18" charset="0"/>
                <a:cs typeface="Arial" panose="020B0604020202020204" pitchFamily="34" charset="0"/>
              </a:rPr>
              <a:t>In Resource 2, </a:t>
            </a:r>
            <a:r>
              <a:rPr lang="en-US" sz="1200" i="0" dirty="0">
                <a:effectLst/>
                <a:latin typeface="+mn-lt"/>
                <a:ea typeface="Times New Roman" panose="02020603050405020304" pitchFamily="18" charset="0"/>
                <a:cs typeface="Arial" panose="020B0604020202020204" pitchFamily="34" charset="0"/>
              </a:rPr>
              <a:t>discussing parental separation, normalising the range of emotions that young people may go through when parents separate and discussing sources of support </a:t>
            </a:r>
            <a:r>
              <a:rPr lang="en-GB" sz="1200" i="0" dirty="0">
                <a:effectLst/>
                <a:latin typeface="+mn-lt"/>
                <a:ea typeface="Times New Roman" panose="02020603050405020304" pitchFamily="18" charset="0"/>
                <a:cs typeface="Arial" panose="020B0604020202020204" pitchFamily="34" charset="0"/>
              </a:rPr>
              <a:t>will help learners to </a:t>
            </a:r>
            <a:r>
              <a:rPr lang="en-GB" sz="1200" dirty="0">
                <a:effectLst/>
                <a:latin typeface="+mn-lt"/>
                <a:ea typeface="Times New Roman" panose="02020603050405020304" pitchFamily="18" charset="0"/>
                <a:cs typeface="Arial" panose="020B0604020202020204" pitchFamily="34" charset="0"/>
              </a:rPr>
              <a:t>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5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GB" sz="1200" i="0" dirty="0">
                <a:effectLst/>
                <a:latin typeface="+mn-lt"/>
                <a:ea typeface="Times New Roman" panose="02020603050405020304" pitchFamily="18" charset="0"/>
                <a:cs typeface="Arial" panose="020B0604020202020204" pitchFamily="34" charset="0"/>
              </a:rPr>
              <a:t>:</a:t>
            </a:r>
            <a:endParaRPr lang="en-GB" sz="1200" i="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use my </a:t>
            </a:r>
            <a:r>
              <a:rPr lang="en-GB" sz="1200" i="0" dirty="0">
                <a:effectLst/>
                <a:latin typeface="+mn-lt"/>
                <a:ea typeface="Calibri" panose="020F0502020204030204" pitchFamily="34" charset="0"/>
                <a:cs typeface="Times New Roman" panose="02020603050405020304" pitchFamily="18" charset="0"/>
              </a:rPr>
              <a:t>self-awareness to appreciate the complexity of my emotions and apply strategies to self-regulate them in a healthy way and to connect with others.</a:t>
            </a:r>
          </a:p>
          <a:p>
            <a:pPr marL="342900" lvl="0" indent="-342900" fontAlgn="base">
              <a:lnSpc>
                <a:spcPct val="115000"/>
              </a:lnSpc>
              <a:spcAft>
                <a:spcPts val="500"/>
              </a:spcAft>
              <a:buClr>
                <a:srgbClr val="62A9AA"/>
              </a:buClr>
              <a:buFont typeface="Wingdings 2" panose="05020102010507070707" pitchFamily="18" charset="2"/>
              <a:buChar char=""/>
            </a:pPr>
            <a:r>
              <a:rPr lang="en-GB" sz="1200" i="0" dirty="0">
                <a:solidFill>
                  <a:srgbClr val="000000"/>
                </a:solidFill>
                <a:effectLst/>
                <a:latin typeface="+mn-lt"/>
                <a:ea typeface="Calibri" panose="020F0502020204030204" pitchFamily="34" charset="0"/>
                <a:cs typeface="Times New Roman" panose="02020603050405020304" pitchFamily="18" charset="0"/>
              </a:rPr>
              <a:t>I can contribute towards a culture where talking about mental health and emotional well-being is encouraged and normalised.</a:t>
            </a:r>
            <a:endParaRPr lang="en-GB" sz="1200" i="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spcAft>
                <a:spcPts val="500"/>
              </a:spcAft>
              <a:buClr>
                <a:srgbClr val="62A9AA"/>
              </a:buClr>
              <a:buFont typeface="Wingdings 2" panose="05020102010507070707" pitchFamily="18" charset="2"/>
              <a:buChar char=""/>
            </a:pPr>
            <a:r>
              <a:rPr lang="en-GB" sz="1200" i="0" dirty="0">
                <a:solidFill>
                  <a:srgbClr val="000000"/>
                </a:solidFill>
                <a:effectLst/>
                <a:latin typeface="+mn-lt"/>
                <a:ea typeface="Calibri" panose="020F0502020204030204" pitchFamily="34" charset="0"/>
                <a:cs typeface="Times New Roman" panose="02020603050405020304" pitchFamily="18" charset="0"/>
              </a:rPr>
              <a:t>I can identify when to seek help based on a good understanding of my mental health and emotional well-being.</a:t>
            </a:r>
            <a:endParaRPr lang="en-GB" sz="1200" i="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respond to current experiences, as well as reflect, and learn from the past, in order to anticipate and prepare myself and others for future experiences.</a:t>
            </a:r>
            <a:endParaRPr lang="en-GB" sz="1200" i="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empathise with others which helps me to be compassionate and kind towards myself and others.</a:t>
            </a:r>
            <a:endParaRPr lang="en-GB" sz="1200" i="0" dirty="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b="1" spc="-25" dirty="0">
              <a:solidFill>
                <a:srgbClr val="62A9AA"/>
              </a:solidFill>
              <a:effectLst/>
              <a:latin typeface="+mn-lt"/>
              <a:ea typeface="Times New Roman" panose="02020603050405020304" pitchFamily="18" charset="0"/>
              <a:cs typeface="Arial" panose="020B0604020202020204" pitchFamily="34"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
                <a:srgbClr val="62A9AA"/>
              </a:buClr>
              <a:buSzTx/>
              <a:buFont typeface="Wingdings 2" panose="05020102010507070707" pitchFamily="18" charset="2"/>
              <a:buNone/>
              <a:tabLst/>
              <a:defRPr/>
            </a:pPr>
            <a:r>
              <a:rPr lang="en-GB" sz="1200" dirty="0">
                <a:effectLst/>
                <a:latin typeface="+mn-lt"/>
                <a:ea typeface="Times New Roman" panose="02020603050405020304" pitchFamily="18" charset="0"/>
                <a:cs typeface="Arial" panose="020B0604020202020204" pitchFamily="34" charset="0"/>
              </a:rPr>
              <a:t>In Resource 2, discussing parental separation, which many young people will experience the teaching </a:t>
            </a:r>
            <a:r>
              <a:rPr lang="en-GB" sz="1200" i="0" dirty="0">
                <a:effectLst/>
                <a:latin typeface="+mn-lt"/>
                <a:ea typeface="Times New Roman" panose="02020603050405020304" pitchFamily="18" charset="0"/>
                <a:cs typeface="Arial" panose="020B0604020202020204" pitchFamily="34" charset="0"/>
              </a:rPr>
              <a:t>will help learners to </a:t>
            </a:r>
            <a:r>
              <a:rPr lang="en-GB" sz="1200" dirty="0">
                <a:effectLst/>
                <a:latin typeface="+mn-lt"/>
                <a:ea typeface="Times New Roman" panose="02020603050405020304" pitchFamily="18" charset="0"/>
                <a:cs typeface="Arial" panose="020B0604020202020204" pitchFamily="34" charset="0"/>
              </a:rPr>
              <a:t>reach </a:t>
            </a:r>
            <a:r>
              <a:rPr lang="en-GB" sz="1200" dirty="0">
                <a:effectLst/>
                <a:ea typeface="Times New Roman" panose="02020603050405020304" pitchFamily="18" charset="0"/>
                <a:cs typeface="Arial" panose="020B0604020202020204" pitchFamily="34" charset="0"/>
              </a:rPr>
              <a:t>a number of the </a:t>
            </a:r>
            <a:r>
              <a:rPr lang="en-GB" sz="1200" dirty="0">
                <a:effectLst/>
                <a:latin typeface="+mn-lt"/>
                <a:ea typeface="Times New Roman" panose="02020603050405020304" pitchFamily="18" charset="0"/>
                <a:cs typeface="Arial" panose="020B0604020202020204" pitchFamily="34" charset="0"/>
              </a:rPr>
              <a:t>progression steps in </a:t>
            </a:r>
            <a:r>
              <a:rPr lang="en-GB" sz="1200" b="1" dirty="0">
                <a:effectLst/>
                <a:latin typeface="+mn-lt"/>
                <a:ea typeface="Times New Roman" panose="02020603050405020304" pitchFamily="18" charset="0"/>
                <a:cs typeface="Arial" panose="020B0604020202020204" pitchFamily="34" charset="0"/>
              </a:rPr>
              <a:t>Progression step 5 for </a:t>
            </a: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 </a:t>
            </a:r>
            <a:r>
              <a:rPr lang="en-GB" sz="1200" b="0" dirty="0">
                <a:effectLst/>
                <a:latin typeface="+mn-lt"/>
                <a:ea typeface="Times New Roman" panose="02020603050405020304" pitchFamily="18" charset="0"/>
                <a:cs typeface="Arial" panose="020B0604020202020204" pitchFamily="34" charset="0"/>
              </a:rPr>
              <a:t>such as</a:t>
            </a:r>
            <a:r>
              <a:rPr lang="en-GB" sz="1200" dirty="0">
                <a:effectLst/>
                <a:latin typeface="+mn-lt"/>
                <a:ea typeface="Times New Roman" panose="02020603050405020304" pitchFamily="18" charset="0"/>
                <a:cs typeface="Arial" panose="020B0604020202020204" pitchFamily="34" charset="0"/>
              </a:rPr>
              <a:t>:</a:t>
            </a:r>
            <a:endParaRPr lang="en-GB" sz="1200" dirty="0">
              <a:effectLst/>
              <a:latin typeface="+mn-lt"/>
              <a:ea typeface="Times New Roman" panose="02020603050405020304" pitchFamily="18" charset="0"/>
              <a:cs typeface="Times New Roman" panose="02020603050405020304" pitchFamily="18" charset="0"/>
            </a:endParaRPr>
          </a:p>
          <a:p>
            <a:pPr marL="114300" lvl="0" indent="0" fontAlgn="base">
              <a:lnSpc>
                <a:spcPct val="115000"/>
              </a:lnSpc>
              <a:spcAft>
                <a:spcPts val="800"/>
              </a:spcAft>
              <a:buClr>
                <a:srgbClr val="62A9AA"/>
              </a:buClr>
              <a:buFont typeface="Wingdings 2" panose="05020102010507070707" pitchFamily="18" charset="2"/>
              <a:buNone/>
            </a:pPr>
            <a:r>
              <a:rPr lang="en-GB" sz="1200" b="1" dirty="0">
                <a:solidFill>
                  <a:srgbClr val="62A9AA"/>
                </a:solidFill>
                <a:effectLst/>
                <a:latin typeface="+mn-lt"/>
                <a:ea typeface="Calibri" panose="020F0502020204030204" pitchFamily="34" charset="0"/>
                <a:cs typeface="Times New Roman" panose="02020603050405020304" pitchFamily="18" charset="0"/>
              </a:rPr>
              <a:t>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i="0" dirty="0">
                <a:effectLst/>
                <a:latin typeface="+mn-lt"/>
                <a:ea typeface="Times New Roman" panose="02020603050405020304" pitchFamily="18" charset="0"/>
                <a:cs typeface="Times New Roman" panose="02020603050405020304" pitchFamily="18" charset="0"/>
              </a:rPr>
              <a:t> </a:t>
            </a:r>
            <a:r>
              <a:rPr lang="en-US" sz="1200" i="0" dirty="0">
                <a:effectLst/>
                <a:latin typeface="+mn-lt"/>
                <a:ea typeface="Calibri" panose="020F0502020204030204" pitchFamily="34" charset="0"/>
                <a:cs typeface="Arial" panose="020B0604020202020204" pitchFamily="34" charset="0"/>
              </a:rPr>
              <a:t>I can show an understanding of the complex nature of relationships in a range of contexts and an understanding of how they are influenced by a range of factors.</a:t>
            </a:r>
            <a:endParaRPr lang="en-GB" sz="1200" i="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take steps to avoid conflict and to remove myself from unsafe relationships. I can draw on support systems for myself and others when needed.</a:t>
            </a:r>
            <a:endParaRPr lang="en-GB" sz="1200" i="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r>
              <a:rPr lang="en-US" sz="1200" i="0" dirty="0">
                <a:solidFill>
                  <a:srgbClr val="000000"/>
                </a:solidFill>
                <a:effectLst/>
                <a:latin typeface="+mn-lt"/>
                <a:ea typeface="Calibri" panose="020F0502020204030204" pitchFamily="34" charset="0"/>
                <a:cs typeface="Arial" panose="020B0604020202020204" pitchFamily="34" charset="0"/>
              </a:rPr>
              <a:t>I can </a:t>
            </a:r>
            <a:r>
              <a:rPr lang="en-GB" sz="1200" i="0" dirty="0">
                <a:effectLst/>
                <a:latin typeface="+mn-lt"/>
                <a:ea typeface="Calibri" panose="020F0502020204030204" pitchFamily="34" charset="0"/>
                <a:cs typeface="Times New Roman" panose="02020603050405020304" pitchFamily="18" charset="0"/>
              </a:rPr>
              <a:t>advocate the rights of myself and others.</a:t>
            </a:r>
          </a:p>
          <a:p>
            <a:pPr>
              <a:spcAft>
                <a:spcPts val="800"/>
              </a:spcAft>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8349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UNCRC, some of which are reproduced in a more simplified version on the learner facing slide, slide 19.</a:t>
            </a:r>
          </a:p>
          <a:p>
            <a:endParaRPr lang="en-GB" dirty="0"/>
          </a:p>
          <a:p>
            <a:r>
              <a:rPr lang="en-GB" dirty="0"/>
              <a:t>Slides 22 to 27 outline some of the key articles of the UNCRC and highlight the extent to which these commitments have been met. For further details see:  </a:t>
            </a:r>
          </a:p>
          <a:p>
            <a:r>
              <a:rPr lang="en-GB" dirty="0"/>
              <a:t>https://www.unicef.org/media/62371/file/Convention-rights-child-at-crossroads-2019.pdf</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23873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UNCRC, some of which are reproduced in a more simplified version on the learner facing slide, slide 19.</a:t>
            </a:r>
          </a:p>
          <a:p>
            <a:endParaRPr lang="en-GB" dirty="0"/>
          </a:p>
          <a:p>
            <a:r>
              <a:rPr lang="en-GB" dirty="0"/>
              <a:t>Slides 22 to 27 outline some of the key articles of the UNCRC and highlight the extent to which these commitments have been met. For further details see:  </a:t>
            </a:r>
          </a:p>
          <a:p>
            <a:r>
              <a:rPr lang="en-GB" dirty="0"/>
              <a:t>https://www.unicef.org/media/62371/file/Convention-rights-child-at-crossroads-2019.pdf</a:t>
            </a: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159955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This slide gives some details about the incorporation of the UNCRC in Wales, some of which are reproduced in a more simplified version on the learner facing slide, slide 20.</a:t>
            </a:r>
          </a:p>
          <a:p>
            <a:endParaRPr lang="en-GB" sz="1200" dirty="0">
              <a:latin typeface="+mn-lt"/>
            </a:endParaRPr>
          </a:p>
          <a:p>
            <a:r>
              <a:rPr lang="en-GB" sz="1200" dirty="0">
                <a:latin typeface="+mn-lt"/>
                <a:ea typeface="Times New Roman" panose="02020603050405020304" pitchFamily="18" charset="0"/>
                <a:cs typeface="Times New Roman" panose="02020603050405020304" pitchFamily="18" charset="0"/>
              </a:rPr>
              <a:t>Incorporation is essentially an act that makes the terms of a convention part of the law of the State.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228503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12/04/2022</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12/04/2022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12/04/2022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12/04/2022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12/04/2022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hwb.gov.wales/curriculum-for-wal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www.relate.org.uk/cymru/children-and-young-peoples-counselling" TargetMode="External"/><Relationship Id="rId5" Type="http://schemas.openxmlformats.org/officeDocument/2006/relationships/hyperlink" Target="tel:08001111" TargetMode="External"/><Relationship Id="rId4" Type="http://schemas.openxmlformats.org/officeDocument/2006/relationships/hyperlink" Target="https://www.childline.org.uk/get-support/contacting-childline/contacting-childline-in-wels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Logo for Welsh Government. ">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Logo for Welsh government </a:t>
            </a:r>
          </a:p>
        </p:txBody>
      </p:sp>
      <p:sp>
        <p:nvSpPr>
          <p:cNvPr id="7" name="Rectangle 6" descr="Logos for the University of Exeter, NYAS Cymru and NACCC.">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33A670-C9D1-4803-9940-D11B144F44E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54536" y="122982"/>
            <a:ext cx="1738440"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for National Association of Child Contact Centres ">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513355" y="224171"/>
            <a:ext cx="2339648" cy="1104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Title of resource: The Rights Idea? Resource 1: &#10;Young people’s rights under the United Nations Convention on the Rights of the Child&#10;">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dirty="0">
              <a:solidFill>
                <a:schemeClr val="bg1"/>
              </a:solidFill>
            </a:endParaRPr>
          </a:p>
          <a:p>
            <a:pPr algn="ctr"/>
            <a:r>
              <a:rPr lang="en-GB" sz="4400" dirty="0">
                <a:solidFill>
                  <a:schemeClr val="bg1"/>
                </a:solidFill>
              </a:rPr>
              <a:t>The Rights Idea? Resource 1: </a:t>
            </a:r>
          </a:p>
          <a:p>
            <a:pPr algn="ctr"/>
            <a:r>
              <a:rPr lang="en-GB" sz="4400" dirty="0">
                <a:solidFill>
                  <a:schemeClr val="bg1"/>
                </a:solidFill>
              </a:rPr>
              <a:t>Young people’s rights under the United Nations Convention on the Rights of the Child</a:t>
            </a:r>
          </a:p>
        </p:txBody>
      </p:sp>
      <p:pic>
        <p:nvPicPr>
          <p:cNvPr id="2" name="Picture 1" descr="Logo for Welsh Government. ">
            <a:extLst>
              <a:ext uri="{FF2B5EF4-FFF2-40B4-BE49-F238E27FC236}">
                <a16:creationId xmlns:a16="http://schemas.microsoft.com/office/drawing/2014/main" id="{D9EE6CAD-6D54-4B4D-A492-06D56F29EB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906" y="5534866"/>
            <a:ext cx="3218185" cy="1078257"/>
          </a:xfrm>
          <a:prstGeom prst="rect">
            <a:avLst/>
          </a:prstGeom>
        </p:spPr>
      </p:pic>
      <p:sp>
        <p:nvSpPr>
          <p:cNvPr id="8" name="Title 7">
            <a:extLst>
              <a:ext uri="{FF2B5EF4-FFF2-40B4-BE49-F238E27FC236}">
                <a16:creationId xmlns:a16="http://schemas.microsoft.com/office/drawing/2014/main" id="{900B1DA4-8BC9-475C-916C-BC5199F9C106}"/>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dirty="0"/>
              <a:t>Cover slide</a:t>
            </a:r>
          </a:p>
        </p:txBody>
      </p:sp>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young activists 1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3" y="2180496"/>
            <a:ext cx="11029615" cy="3678303"/>
          </a:xfrm>
          <a:ln w="38100">
            <a:solidFill>
              <a:srgbClr val="62A9AA"/>
            </a:solidFill>
          </a:ln>
        </p:spPr>
        <p:txBody>
          <a:bodyPr>
            <a:noAutofit/>
          </a:bodyPr>
          <a:lstStyle/>
          <a:p>
            <a:pPr marL="0" indent="0" algn="l" rtl="0" fontAlgn="base">
              <a:buNone/>
            </a:pPr>
            <a:endParaRPr lang="en-GB" sz="2000" b="1" i="0" u="none" strike="noStrike" dirty="0">
              <a:solidFill>
                <a:srgbClr val="62A9AA"/>
              </a:solidFill>
              <a:effectLst/>
            </a:endParaRPr>
          </a:p>
          <a:p>
            <a:pPr marL="0" indent="0" algn="l" rtl="0" fontAlgn="base">
              <a:buNone/>
            </a:pPr>
            <a:r>
              <a:rPr lang="en-GB" sz="2000" b="1" i="0" u="none" strike="noStrike" dirty="0">
                <a:solidFill>
                  <a:srgbClr val="62A9AA"/>
                </a:solidFill>
                <a:effectLst/>
              </a:rPr>
              <a:t>Greta Thunberg:</a:t>
            </a:r>
            <a:r>
              <a:rPr lang="en-GB" sz="2000" b="0" i="0" u="none" strike="noStrike" dirty="0">
                <a:solidFill>
                  <a:srgbClr val="212529"/>
                </a:solidFill>
                <a:effectLst/>
              </a:rPr>
              <a:t> Born 03.01.03 in Stockholm, Sweden. </a:t>
            </a:r>
            <a:r>
              <a:rPr lang="en-GB" sz="2000" b="0" i="0" u="none" strike="noStrike" dirty="0">
                <a:solidFill>
                  <a:srgbClr val="3D3D3D"/>
                </a:solidFill>
                <a:effectLst/>
              </a:rPr>
              <a:t>She is a climate change activist. </a:t>
            </a:r>
            <a:r>
              <a:rPr lang="en-GB" sz="2000" b="0" i="0" u="none" strike="noStrike" dirty="0">
                <a:solidFill>
                  <a:srgbClr val="212529"/>
                </a:solidFill>
                <a:effectLst/>
              </a:rPr>
              <a:t>She spoke at the UN Climate Action Summit while still staying carbon neutral by traveling in a solar-powered yacht. She has also been very vocal about her Asperger’s syndrome and OCD </a:t>
            </a:r>
            <a:r>
              <a:rPr lang="en-GB" sz="2000" b="0" i="0" u="none" strike="noStrike" dirty="0">
                <a:solidFill>
                  <a:srgbClr val="3D3D3D"/>
                </a:solidFill>
                <a:effectLst/>
              </a:rPr>
              <a:t>helping to </a:t>
            </a:r>
            <a:r>
              <a:rPr lang="en-GB" sz="2000" b="0" i="0" u="none" strike="noStrike" dirty="0">
                <a:solidFill>
                  <a:srgbClr val="212529"/>
                </a:solidFill>
                <a:effectLst/>
              </a:rPr>
              <a:t>normalise mental health problems. Thunberg was the youngest ‘Time Person of The Year’ and was nominated for the Nobel peace prize in 2019.</a:t>
            </a:r>
            <a:r>
              <a:rPr lang="en-US" sz="2000" b="0" i="0" dirty="0">
                <a:solidFill>
                  <a:srgbClr val="000000"/>
                </a:solidFill>
                <a:effectLst/>
              </a:rPr>
              <a:t>​</a:t>
            </a:r>
          </a:p>
          <a:p>
            <a:pPr marL="0" indent="0" algn="l" rtl="0" fontAlgn="base">
              <a:buNone/>
            </a:pPr>
            <a:r>
              <a:rPr lang="en-GB" sz="2000" b="1" i="0" u="none" strike="noStrike" dirty="0">
                <a:solidFill>
                  <a:srgbClr val="62A9AA"/>
                </a:solidFill>
                <a:effectLst/>
              </a:rPr>
              <a:t>Malala Yousafzai:</a:t>
            </a:r>
            <a:r>
              <a:rPr lang="en-GB" sz="2000" b="0" i="0" u="none" strike="noStrike" dirty="0">
                <a:solidFill>
                  <a:srgbClr val="000000"/>
                </a:solidFill>
                <a:effectLst/>
              </a:rPr>
              <a:t> B</a:t>
            </a:r>
            <a:r>
              <a:rPr lang="en-GB" sz="2000" b="0" i="0" u="none" strike="noStrike" dirty="0">
                <a:solidFill>
                  <a:srgbClr val="212529"/>
                </a:solidFill>
                <a:effectLst/>
              </a:rPr>
              <a:t>orn 12.07.97. She is an activist for female education. Growing up in Pakistan, she campaigned for education for girls. On 9 October 2012, Malala and two other girls were shot on a bus by a Taliban gunman as retaliation for her activism. </a:t>
            </a:r>
            <a:r>
              <a:rPr lang="en-GB" sz="2000" b="0" i="0" u="none" strike="noStrike" dirty="0">
                <a:solidFill>
                  <a:srgbClr val="3D3D3D"/>
                </a:solidFill>
                <a:effectLst/>
              </a:rPr>
              <a:t>She was treated in Birmingham and fully recovered. She lives in England, founded the Malala Fund and </a:t>
            </a:r>
            <a:r>
              <a:rPr lang="en-GB" sz="2000" b="0" i="0" u="none" strike="noStrike" dirty="0">
                <a:solidFill>
                  <a:srgbClr val="212529"/>
                </a:solidFill>
                <a:effectLst/>
              </a:rPr>
              <a:t>wrote, “I am Malala”, which became an international best-seller. In 2014, she became the youngest person ever to win a Nobel Peace Prize (aged 17).</a:t>
            </a:r>
            <a:r>
              <a:rPr lang="en-US" sz="2000" b="0" i="0" dirty="0">
                <a:solidFill>
                  <a:srgbClr val="000000"/>
                </a:solidFill>
                <a:effectLst/>
              </a:rPr>
              <a:t>​</a:t>
            </a:r>
          </a:p>
          <a:p>
            <a:pPr algn="l" rtl="0" fontAlgn="base">
              <a:buFont typeface="Arial" panose="020B0604020202020204" pitchFamily="34" charset="0"/>
              <a:buChar char="•"/>
            </a:pPr>
            <a:endParaRPr lang="en-US" b="0" i="0" dirty="0">
              <a:solidFill>
                <a:srgbClr val="000000"/>
              </a:solidFill>
              <a:effectLst/>
            </a:endParaRPr>
          </a:p>
          <a:p>
            <a:pPr>
              <a:buClr>
                <a:srgbClr val="62A9AA"/>
              </a:buClr>
            </a:pPr>
            <a:endParaRPr lang="en-GB" sz="1600" b="0" i="0" dirty="0">
              <a:solidFill>
                <a:srgbClr val="202122"/>
              </a:solidFill>
              <a:effectLst/>
            </a:endParaRPr>
          </a:p>
        </p:txBody>
      </p:sp>
    </p:spTree>
    <p:extLst>
      <p:ext uri="{BB962C8B-B14F-4D97-AF65-F5344CB8AC3E}">
        <p14:creationId xmlns:p14="http://schemas.microsoft.com/office/powerpoint/2010/main" val="374618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young activists 2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Autofit/>
          </a:bodyPr>
          <a:lstStyle/>
          <a:p>
            <a:pPr marL="0" indent="0" algn="l" rtl="0" fontAlgn="base">
              <a:buNone/>
            </a:pPr>
            <a:endParaRPr lang="en-GB" sz="2000" b="1" i="0" u="none" strike="noStrike" dirty="0">
              <a:solidFill>
                <a:srgbClr val="62A9AA"/>
              </a:solidFill>
              <a:effectLst/>
            </a:endParaRPr>
          </a:p>
          <a:p>
            <a:pPr marL="0" indent="0" algn="l" rtl="0" fontAlgn="base">
              <a:buNone/>
            </a:pPr>
            <a:r>
              <a:rPr lang="en-GB" sz="2000" b="1" i="0" u="none" strike="noStrike" dirty="0">
                <a:solidFill>
                  <a:srgbClr val="62A9AA"/>
                </a:solidFill>
                <a:effectLst/>
              </a:rPr>
              <a:t>Marcus Rashford: </a:t>
            </a:r>
            <a:r>
              <a:rPr lang="en-GB" sz="2000" b="0" i="0" u="none" strike="noStrike" dirty="0">
                <a:solidFill>
                  <a:srgbClr val="000000"/>
                </a:solidFill>
                <a:effectLst/>
              </a:rPr>
              <a:t>(born October 1997), slightly older than the others when he began campaigning but prominent, male British activist): Manchester United and England Football player. Campaigned successfully for the extension of free school meals over the summer holidays in England and has set up the</a:t>
            </a:r>
            <a:r>
              <a:rPr lang="en-GB" sz="2000" b="0" i="0" u="none" strike="noStrike" dirty="0">
                <a:solidFill>
                  <a:srgbClr val="62A9AA"/>
                </a:solidFill>
                <a:effectLst/>
              </a:rPr>
              <a:t> </a:t>
            </a:r>
            <a:r>
              <a:rPr lang="en-GB" sz="2000" b="0" i="0" u="none" strike="noStrike" dirty="0">
                <a:solidFill>
                  <a:srgbClr val="202122"/>
                </a:solidFill>
                <a:effectLst/>
              </a:rPr>
              <a:t>Child Food Poverty Task Force. On 8 November 2020, it was announced that, because of Rashford's campaign, the UK Government would be providing funding of almost £400m over the next 12 months to support the cost of food and household bills to poor families in England.  Awarded an MBE in 2020.</a:t>
            </a:r>
            <a:r>
              <a:rPr lang="en-US" sz="2000" b="0" i="0" dirty="0">
                <a:solidFill>
                  <a:srgbClr val="000000"/>
                </a:solidFill>
                <a:effectLst/>
              </a:rPr>
              <a:t>​</a:t>
            </a:r>
          </a:p>
          <a:p>
            <a:pPr marL="0" indent="0">
              <a:buClr>
                <a:srgbClr val="62A9AA"/>
              </a:buClr>
              <a:buNone/>
            </a:pPr>
            <a:r>
              <a:rPr lang="en-US" sz="2000" b="1" dirty="0">
                <a:solidFill>
                  <a:srgbClr val="62A9AA"/>
                </a:solidFill>
              </a:rPr>
              <a:t>Seth Burke: </a:t>
            </a:r>
            <a:r>
              <a:rPr lang="en-GB" sz="2000" dirty="0">
                <a:solidFill>
                  <a:schemeClr val="tx1"/>
                </a:solidFill>
              </a:rPr>
              <a:t>Seth is a young Welsh activist. He was e</a:t>
            </a:r>
            <a:r>
              <a:rPr lang="en-GB" sz="2000" dirty="0"/>
              <a:t>lected to the Welsh Youth Parliament in December 2021, aged13. He is the first Welsh Youth Parliament member </a:t>
            </a:r>
            <a:r>
              <a:rPr lang="en-GB" sz="2000" b="0" i="0" dirty="0">
                <a:effectLst/>
              </a:rPr>
              <a:t>with a life-long, progressive condition (Duchenne Muscular Dystrophy (DMD)) and first member in a wheelchair. Seth made headlines in 2021-2022 as the media documented his recovery from COVID. </a:t>
            </a:r>
            <a:endParaRPr lang="en-US" sz="2000" i="0" dirty="0">
              <a:solidFill>
                <a:schemeClr val="tx1"/>
              </a:solidFill>
              <a:effectLst/>
            </a:endParaRPr>
          </a:p>
          <a:p>
            <a:pPr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a:buClr>
                <a:srgbClr val="62A9AA"/>
              </a:buClr>
            </a:pPr>
            <a:endParaRPr lang="en-GB" sz="1600" b="0" i="0" dirty="0">
              <a:solidFill>
                <a:srgbClr val="202122"/>
              </a:solidFill>
              <a:effectLst/>
            </a:endParaRPr>
          </a:p>
        </p:txBody>
      </p:sp>
    </p:spTree>
    <p:extLst>
      <p:ext uri="{BB962C8B-B14F-4D97-AF65-F5344CB8AC3E}">
        <p14:creationId xmlns:p14="http://schemas.microsoft.com/office/powerpoint/2010/main" val="361848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LEARNING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952736401"/>
              </p:ext>
            </p:extLst>
          </p:nvPr>
        </p:nvGraphicFramePr>
        <p:xfrm>
          <a:off x="441435" y="1928978"/>
          <a:ext cx="11309132" cy="4828410"/>
        </p:xfrm>
        <a:graphic>
          <a:graphicData uri="http://schemas.openxmlformats.org/drawingml/2006/table">
            <a:tbl>
              <a:tblPr firstRow="1" bandRow="1">
                <a:tableStyleId>{5C22544A-7EE6-4342-B048-85BDC9FD1C3A}</a:tableStyleId>
              </a:tblPr>
              <a:tblGrid>
                <a:gridCol w="2530366">
                  <a:extLst>
                    <a:ext uri="{9D8B030D-6E8A-4147-A177-3AD203B41FA5}">
                      <a16:colId xmlns:a16="http://schemas.microsoft.com/office/drawing/2014/main" val="1814823420"/>
                    </a:ext>
                  </a:extLst>
                </a:gridCol>
                <a:gridCol w="7293048">
                  <a:extLst>
                    <a:ext uri="{9D8B030D-6E8A-4147-A177-3AD203B41FA5}">
                      <a16:colId xmlns:a16="http://schemas.microsoft.com/office/drawing/2014/main" val="1085586564"/>
                    </a:ext>
                  </a:extLst>
                </a:gridCol>
                <a:gridCol w="1485718">
                  <a:extLst>
                    <a:ext uri="{9D8B030D-6E8A-4147-A177-3AD203B41FA5}">
                      <a16:colId xmlns:a16="http://schemas.microsoft.com/office/drawing/2014/main" val="3383875792"/>
                    </a:ext>
                  </a:extLst>
                </a:gridCol>
              </a:tblGrid>
              <a:tr h="635071">
                <a:tc>
                  <a:txBody>
                    <a:bodyPr/>
                    <a:lstStyle/>
                    <a:p>
                      <a:r>
                        <a:rPr lang="en-GB" dirty="0"/>
                        <a:t>Activity</a:t>
                      </a:r>
                    </a:p>
                  </a:txBody>
                  <a:tcPr/>
                </a:tc>
                <a:tc>
                  <a:txBody>
                    <a:bodyPr/>
                    <a:lstStyle/>
                    <a:p>
                      <a:r>
                        <a:rPr lang="en-GB" dirty="0"/>
                        <a:t>Description </a:t>
                      </a:r>
                    </a:p>
                  </a:txBody>
                  <a:tcPr/>
                </a:tc>
                <a:tc>
                  <a:txBody>
                    <a:bodyPr/>
                    <a:lstStyle/>
                    <a:p>
                      <a:r>
                        <a:rPr lang="en-GB" dirty="0"/>
                        <a:t>Suggested Timing  </a:t>
                      </a:r>
                    </a:p>
                  </a:txBody>
                  <a:tcPr/>
                </a:tc>
                <a:extLst>
                  <a:ext uri="{0D108BD9-81ED-4DB2-BD59-A6C34878D82A}">
                    <a16:rowId xmlns:a16="http://schemas.microsoft.com/office/drawing/2014/main" val="318897726"/>
                  </a:ext>
                </a:extLst>
              </a:tr>
              <a:tr h="400928">
                <a:tc>
                  <a:txBody>
                    <a:bodyPr/>
                    <a:lstStyle/>
                    <a:p>
                      <a:r>
                        <a:rPr lang="en-GB" sz="2000" dirty="0"/>
                        <a:t>Introduction</a:t>
                      </a:r>
                    </a:p>
                  </a:txBody>
                  <a:tcPr/>
                </a:tc>
                <a:tc>
                  <a:txBody>
                    <a:bodyPr/>
                    <a:lstStyle/>
                    <a:p>
                      <a:r>
                        <a:rPr lang="en-GB" sz="2000" dirty="0"/>
                        <a:t>Learning objectives and outcomes; intro. to the United Nations</a:t>
                      </a:r>
                    </a:p>
                  </a:txBody>
                  <a:tcPr/>
                </a:tc>
                <a:tc>
                  <a:txBody>
                    <a:bodyPr/>
                    <a:lstStyle/>
                    <a:p>
                      <a:r>
                        <a:rPr lang="en-GB" sz="2000" dirty="0"/>
                        <a:t>5 minutes</a:t>
                      </a:r>
                    </a:p>
                  </a:txBody>
                  <a:tcPr/>
                </a:tc>
                <a:extLst>
                  <a:ext uri="{0D108BD9-81ED-4DB2-BD59-A6C34878D82A}">
                    <a16:rowId xmlns:a16="http://schemas.microsoft.com/office/drawing/2014/main" val="65902199"/>
                  </a:ext>
                </a:extLst>
              </a:tr>
              <a:tr h="393139">
                <a:tc>
                  <a:txBody>
                    <a:bodyPr/>
                    <a:lstStyle/>
                    <a:p>
                      <a:r>
                        <a:rPr lang="en-GB" sz="2000"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i="0" dirty="0">
                          <a:solidFill>
                            <a:schemeClr val="tx1"/>
                          </a:solidFill>
                        </a:rPr>
                        <a:t>Learners will suggest key words associated with ‘rights’</a:t>
                      </a:r>
                      <a:endParaRPr lang="en-GB" sz="2000" dirty="0"/>
                    </a:p>
                  </a:txBody>
                  <a:tcPr/>
                </a:tc>
                <a:tc>
                  <a:txBody>
                    <a:bodyPr/>
                    <a:lstStyle/>
                    <a:p>
                      <a:r>
                        <a:rPr lang="en-GB" sz="2000" dirty="0"/>
                        <a:t>3 minutes</a:t>
                      </a:r>
                    </a:p>
                  </a:txBody>
                  <a:tcPr/>
                </a:tc>
                <a:extLst>
                  <a:ext uri="{0D108BD9-81ED-4DB2-BD59-A6C34878D82A}">
                    <a16:rowId xmlns:a16="http://schemas.microsoft.com/office/drawing/2014/main" val="3390599317"/>
                  </a:ext>
                </a:extLst>
              </a:tr>
              <a:tr h="393139">
                <a:tc>
                  <a:txBody>
                    <a:bodyPr/>
                    <a:lstStyle/>
                    <a:p>
                      <a:r>
                        <a:rPr lang="en-GB" sz="2000" dirty="0"/>
                        <a:t>True or false? </a:t>
                      </a:r>
                    </a:p>
                  </a:txBody>
                  <a:tcPr/>
                </a:tc>
                <a:tc>
                  <a:txBody>
                    <a:bodyPr/>
                    <a:lstStyle/>
                    <a:p>
                      <a:r>
                        <a:rPr lang="en-GB" sz="2000" dirty="0"/>
                        <a:t>True or false quiz on rights</a:t>
                      </a:r>
                    </a:p>
                  </a:txBody>
                  <a:tcPr/>
                </a:tc>
                <a:tc>
                  <a:txBody>
                    <a:bodyPr/>
                    <a:lstStyle/>
                    <a:p>
                      <a:r>
                        <a:rPr lang="en-GB" sz="2000" dirty="0"/>
                        <a:t>5</a:t>
                      </a:r>
                      <a:r>
                        <a:rPr lang="en-GB" sz="2000" baseline="0" dirty="0"/>
                        <a:t> minutes</a:t>
                      </a:r>
                      <a:endParaRPr lang="en-GB" sz="2000" dirty="0"/>
                    </a:p>
                  </a:txBody>
                  <a:tcPr/>
                </a:tc>
                <a:extLst>
                  <a:ext uri="{0D108BD9-81ED-4DB2-BD59-A6C34878D82A}">
                    <a16:rowId xmlns:a16="http://schemas.microsoft.com/office/drawing/2014/main" val="2788934503"/>
                  </a:ext>
                </a:extLst>
              </a:tr>
              <a:tr h="695554">
                <a:tc>
                  <a:txBody>
                    <a:bodyPr/>
                    <a:lstStyle/>
                    <a:p>
                      <a:r>
                        <a:rPr lang="en-GB" sz="2000" kern="1200" dirty="0">
                          <a:solidFill>
                            <a:schemeClr val="dk1"/>
                          </a:solidFill>
                          <a:effectLst/>
                          <a:latin typeface="+mn-lt"/>
                          <a:ea typeface="+mn-ea"/>
                          <a:cs typeface="+mn-cs"/>
                        </a:rPr>
                        <a:t>Intro to the UNCRC and ranking rights </a:t>
                      </a:r>
                      <a:endParaRPr lang="en-GB"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Learners will have an introduction to the UNCRC. Learners will then be shown 12 rights and, on their tables, will rank them</a:t>
                      </a:r>
                      <a:endParaRPr lang="en-GB" sz="2000" dirty="0"/>
                    </a:p>
                  </a:txBody>
                  <a:tcPr/>
                </a:tc>
                <a:tc>
                  <a:txBody>
                    <a:bodyPr/>
                    <a:lstStyle/>
                    <a:p>
                      <a:r>
                        <a:rPr lang="en-GB" sz="2000" dirty="0"/>
                        <a:t>15 minutes</a:t>
                      </a:r>
                    </a:p>
                  </a:txBody>
                  <a:tcPr/>
                </a:tc>
                <a:extLst>
                  <a:ext uri="{0D108BD9-81ED-4DB2-BD59-A6C34878D82A}">
                    <a16:rowId xmlns:a16="http://schemas.microsoft.com/office/drawing/2014/main" val="896574756"/>
                  </a:ext>
                </a:extLst>
              </a:tr>
              <a:tr h="695554">
                <a:tc>
                  <a:txBody>
                    <a:bodyPr/>
                    <a:lstStyle/>
                    <a:p>
                      <a:r>
                        <a:rPr lang="en-GB" sz="2000" dirty="0"/>
                        <a:t>Key rights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Learners will learn about some of the key rights under the UNCRC and</a:t>
                      </a:r>
                      <a:r>
                        <a:rPr lang="en-GB" sz="2000" baseline="0" dirty="0"/>
                        <a:t> the extent to which these rights are being upheld globally </a:t>
                      </a:r>
                      <a:endParaRPr lang="en-GB" sz="2000" dirty="0"/>
                    </a:p>
                  </a:txBody>
                  <a:tcPr/>
                </a:tc>
                <a:tc>
                  <a:txBody>
                    <a:bodyPr/>
                    <a:lstStyle/>
                    <a:p>
                      <a:r>
                        <a:rPr lang="en-GB" sz="2000" dirty="0"/>
                        <a:t>10 minutes</a:t>
                      </a:r>
                    </a:p>
                  </a:txBody>
                  <a:tcPr/>
                </a:tc>
                <a:extLst>
                  <a:ext uri="{0D108BD9-81ED-4DB2-BD59-A6C34878D82A}">
                    <a16:rowId xmlns:a16="http://schemas.microsoft.com/office/drawing/2014/main" val="3662406365"/>
                  </a:ext>
                </a:extLst>
              </a:tr>
              <a:tr h="695554">
                <a:tc>
                  <a:txBody>
                    <a:bodyPr/>
                    <a:lstStyle/>
                    <a:p>
                      <a:r>
                        <a:rPr lang="en-GB" sz="2000" dirty="0"/>
                        <a:t>Getting your voice heard </a:t>
                      </a:r>
                    </a:p>
                  </a:txBody>
                  <a:tcPr/>
                </a:tc>
                <a:tc>
                  <a:txBody>
                    <a:bodyPr/>
                    <a:lstStyle/>
                    <a:p>
                      <a:r>
                        <a:rPr lang="en-GB" sz="2000" dirty="0"/>
                        <a:t>Learners will consider Article 12 and four </a:t>
                      </a:r>
                      <a:r>
                        <a:rPr lang="en-GB" sz="2000" baseline="0" dirty="0"/>
                        <a:t>young people who are making their voices heard</a:t>
                      </a:r>
                      <a:endParaRPr lang="en-GB" sz="2000" dirty="0"/>
                    </a:p>
                  </a:txBody>
                  <a:tcPr/>
                </a:tc>
                <a:tc>
                  <a:txBody>
                    <a:bodyPr/>
                    <a:lstStyle/>
                    <a:p>
                      <a:r>
                        <a:rPr lang="en-GB" sz="2000" dirty="0"/>
                        <a:t>10 minutes</a:t>
                      </a:r>
                    </a:p>
                  </a:txBody>
                  <a:tcPr/>
                </a:tc>
                <a:extLst>
                  <a:ext uri="{0D108BD9-81ED-4DB2-BD59-A6C34878D82A}">
                    <a16:rowId xmlns:a16="http://schemas.microsoft.com/office/drawing/2014/main" val="3131935317"/>
                  </a:ext>
                </a:extLst>
              </a:tr>
              <a:tr h="393139">
                <a:tc>
                  <a:txBody>
                    <a:bodyPr/>
                    <a:lstStyle/>
                    <a:p>
                      <a:r>
                        <a:rPr lang="en-GB" sz="2000" dirty="0"/>
                        <a:t>Endpoint assessment</a:t>
                      </a:r>
                    </a:p>
                  </a:txBody>
                  <a:tcPr/>
                </a:tc>
                <a:tc>
                  <a:txBody>
                    <a:bodyPr/>
                    <a:lstStyle/>
                    <a:p>
                      <a:r>
                        <a:rPr lang="en-GB" sz="2000" dirty="0"/>
                        <a:t>Learners will revisit and revise the baseline answers</a:t>
                      </a:r>
                      <a:r>
                        <a:rPr lang="en-GB" sz="2000" baseline="0" dirty="0"/>
                        <a:t> as appropriate</a:t>
                      </a:r>
                      <a:endParaRPr lang="en-GB" sz="2000" dirty="0"/>
                    </a:p>
                  </a:txBody>
                  <a:tcPr/>
                </a:tc>
                <a:tc>
                  <a:txBody>
                    <a:bodyPr/>
                    <a:lstStyle/>
                    <a:p>
                      <a:r>
                        <a:rPr lang="en-GB" sz="2000" dirty="0"/>
                        <a:t>5 minutes</a:t>
                      </a:r>
                    </a:p>
                  </a:txBody>
                  <a:tcPr/>
                </a:tc>
                <a:extLst>
                  <a:ext uri="{0D108BD9-81ED-4DB2-BD59-A6C34878D82A}">
                    <a16:rowId xmlns:a16="http://schemas.microsoft.com/office/drawing/2014/main" val="2816443397"/>
                  </a:ext>
                </a:extLst>
              </a:tr>
              <a:tr h="495562">
                <a:tc>
                  <a:txBody>
                    <a:bodyPr/>
                    <a:lstStyle/>
                    <a:p>
                      <a:r>
                        <a:rPr lang="en-GB" sz="2000" dirty="0"/>
                        <a:t>Homework/extension</a:t>
                      </a:r>
                    </a:p>
                  </a:txBody>
                  <a:tcPr/>
                </a:tc>
                <a:tc>
                  <a:txBody>
                    <a:bodyPr/>
                    <a:lstStyle/>
                    <a:p>
                      <a:r>
                        <a:rPr lang="en-GB" sz="2000" dirty="0"/>
                        <a:t>Wrap up and setting homework (or extension) task</a:t>
                      </a:r>
                    </a:p>
                  </a:txBody>
                  <a:tcPr/>
                </a:tc>
                <a:tc>
                  <a:txBody>
                    <a:bodyPr/>
                    <a:lstStyle/>
                    <a:p>
                      <a:r>
                        <a:rPr lang="en-GB" sz="2000" dirty="0"/>
                        <a:t>2 minutes</a:t>
                      </a:r>
                    </a:p>
                  </a:txBody>
                  <a:tcPr/>
                </a:tc>
                <a:extLst>
                  <a:ext uri="{0D108BD9-81ED-4DB2-BD59-A6C34878D82A}">
                    <a16:rowId xmlns:a16="http://schemas.microsoft.com/office/drawing/2014/main" val="418891611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41434" y="1928977"/>
            <a:ext cx="11309132" cy="4797644"/>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dirty="0">
                <a:solidFill>
                  <a:srgbClr val="62A9AA"/>
                </a:solidFill>
              </a:rPr>
              <a:t>We will:</a:t>
            </a:r>
          </a:p>
          <a:p>
            <a:pPr marL="457200" indent="-457200">
              <a:buClr>
                <a:srgbClr val="62A9AA"/>
              </a:buClr>
              <a:buFont typeface="Wingdings" panose="05000000000000000000" pitchFamily="2" charset="2"/>
              <a:buChar char="§"/>
            </a:pPr>
            <a:r>
              <a:rPr lang="en-GB" sz="2800" dirty="0"/>
              <a:t>not disclose personal information about ourselves or others</a:t>
            </a:r>
          </a:p>
          <a:p>
            <a:pPr marL="457200" indent="-457200">
              <a:buClr>
                <a:srgbClr val="62A9AA"/>
              </a:buClr>
              <a:buFont typeface="Wingdings" panose="05000000000000000000" pitchFamily="2" charset="2"/>
              <a:buChar char="§"/>
            </a:pPr>
            <a:r>
              <a:rPr lang="en-GB" sz="2800" dirty="0"/>
              <a:t>keep anything that others say confidential</a:t>
            </a:r>
          </a:p>
          <a:p>
            <a:pPr marL="457200" indent="-457200">
              <a:buClr>
                <a:srgbClr val="62A9AA"/>
              </a:buClr>
              <a:buFont typeface="Wingdings" panose="05000000000000000000" pitchFamily="2" charset="2"/>
              <a:buChar char="§"/>
            </a:pPr>
            <a:r>
              <a:rPr lang="en-GB" sz="2800" dirty="0"/>
              <a:t>not judge others </a:t>
            </a:r>
          </a:p>
          <a:p>
            <a:pPr marL="457200" indent="-457200">
              <a:buClr>
                <a:srgbClr val="62A9AA"/>
              </a:buClr>
              <a:buFont typeface="Wingdings" panose="05000000000000000000" pitchFamily="2" charset="2"/>
              <a:buChar char="§"/>
            </a:pPr>
            <a:r>
              <a:rPr lang="en-GB" sz="2800" dirty="0"/>
              <a:t>not put anyone on the spot and we have the right to pass </a:t>
            </a:r>
          </a:p>
          <a:p>
            <a:pPr marL="457200" indent="-457200">
              <a:buClr>
                <a:srgbClr val="62A9AA"/>
              </a:buClr>
              <a:buFont typeface="Wingdings" panose="05000000000000000000" pitchFamily="2" charset="2"/>
              <a:buChar char="§"/>
            </a:pPr>
            <a:r>
              <a:rPr lang="en-GB" sz="2800" dirty="0"/>
              <a:t>talk about ‘someone I know…’ rather than using a person’s name</a:t>
            </a:r>
          </a:p>
          <a:p>
            <a:pPr marL="457200" indent="-457200">
              <a:buClr>
                <a:srgbClr val="62A9AA"/>
              </a:buClr>
              <a:buFont typeface="Wingdings" panose="05000000000000000000" pitchFamily="2" charset="2"/>
              <a:buChar char="§"/>
            </a:pPr>
            <a:r>
              <a:rPr lang="en-GB" sz="2800" dirty="0"/>
              <a:t>comment on what is said, not who has said it</a:t>
            </a:r>
          </a:p>
          <a:p>
            <a:pPr marL="457200" indent="-457200">
              <a:buClr>
                <a:srgbClr val="62A9AA"/>
              </a:buClr>
              <a:buFont typeface="Wingdings" panose="05000000000000000000" pitchFamily="2" charset="2"/>
              <a:buChar char="§"/>
            </a:pPr>
            <a:r>
              <a:rPr lang="en-GB" sz="2800" dirty="0"/>
              <a:t>not ask personal questions or try to embarrass someone </a:t>
            </a:r>
          </a:p>
          <a:p>
            <a:pPr marL="457200" indent="-457200">
              <a:buClr>
                <a:srgbClr val="62A9AA"/>
              </a:buClr>
              <a:buFont typeface="Wingdings" panose="05000000000000000000" pitchFamily="2" charset="2"/>
              <a:buChar char="§"/>
            </a:pPr>
            <a:r>
              <a:rPr lang="en-GB" sz="2800" dirty="0"/>
              <a:t>seek help in school/encourage friends to seek help if needed.</a:t>
            </a:r>
            <a:endParaRPr lang="en-GB" sz="28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200" b="1" dirty="0"/>
              <a:t>Learning objectives</a:t>
            </a:r>
            <a:endParaRPr lang="en-GB" sz="2200" i="1" dirty="0"/>
          </a:p>
          <a:p>
            <a:pPr>
              <a:buClr>
                <a:srgbClr val="62A9AA"/>
              </a:buClr>
            </a:pPr>
            <a:r>
              <a:rPr lang="en-GB" sz="2200" dirty="0"/>
              <a:t>To learn about the key rights that children and young people have under the </a:t>
            </a:r>
            <a:r>
              <a:rPr lang="en-GB" sz="2200" dirty="0">
                <a:solidFill>
                  <a:schemeClr val="tx1"/>
                </a:solidFill>
              </a:rPr>
              <a:t>United</a:t>
            </a:r>
            <a:r>
              <a:rPr lang="en-GB" sz="2200" dirty="0"/>
              <a:t> Nations Convention on the Rights of the Child (‘The UNCRC’) and how these rights are protected in Wales.</a:t>
            </a:r>
          </a:p>
          <a:p>
            <a:pPr>
              <a:buClr>
                <a:srgbClr val="62A9AA"/>
              </a:buClr>
            </a:pPr>
            <a:r>
              <a:rPr lang="en-GB" sz="2200" dirty="0"/>
              <a:t>To learn about different ways that young people are acting to solve problems and contribute to society.</a:t>
            </a:r>
          </a:p>
        </p:txBody>
      </p:sp>
      <p:pic>
        <p:nvPicPr>
          <p:cNvPr id="5" name="Picture 4" descr="Poster of the UNCRC."/>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descr="Three teenagers standing in front of a poster of the UNCRC.">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92148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Rights Idea – LESSON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400" b="1" dirty="0"/>
              <a:t>Learning outcomes</a:t>
            </a:r>
          </a:p>
          <a:p>
            <a:pPr marL="0" indent="0">
              <a:spcBef>
                <a:spcPts val="0"/>
              </a:spcBef>
              <a:buNone/>
            </a:pPr>
            <a:r>
              <a:rPr lang="en-GB" sz="2400" b="1" dirty="0"/>
              <a:t>Learners will be able to:</a:t>
            </a:r>
          </a:p>
          <a:p>
            <a:pPr>
              <a:spcBef>
                <a:spcPts val="0"/>
              </a:spcBef>
              <a:buClr>
                <a:srgbClr val="62A9AA"/>
              </a:buClr>
            </a:pPr>
            <a:r>
              <a:rPr lang="en-GB" sz="2400" dirty="0"/>
              <a:t>explain the four guiding principles of the UNCRC </a:t>
            </a:r>
          </a:p>
          <a:p>
            <a:pPr>
              <a:spcBef>
                <a:spcPts val="0"/>
              </a:spcBef>
              <a:buClr>
                <a:srgbClr val="62A9AA"/>
              </a:buClr>
            </a:pPr>
            <a:r>
              <a:rPr lang="en-GB" sz="2400" dirty="0"/>
              <a:t>explain some of the key Articles of the UNCRC and the legislation in Wales protecting these rights </a:t>
            </a:r>
          </a:p>
          <a:p>
            <a:pPr>
              <a:spcBef>
                <a:spcPts val="0"/>
              </a:spcBef>
              <a:buClr>
                <a:srgbClr val="62A9AA"/>
              </a:buClr>
            </a:pPr>
            <a:r>
              <a:rPr lang="en-GB" sz="2400" dirty="0">
                <a:ea typeface="Calibri" panose="020F0502020204030204" pitchFamily="34" charset="0"/>
              </a:rPr>
              <a:t>a</a:t>
            </a:r>
            <a:r>
              <a:rPr lang="en-GB" sz="2400" dirty="0">
                <a:effectLst/>
                <a:ea typeface="Calibri" panose="020F0502020204030204" pitchFamily="34" charset="0"/>
              </a:rPr>
              <a:t>nalyse how young activists are able to ‘get their voices heard’.</a:t>
            </a:r>
            <a:endParaRPr lang="en-GB" sz="2400" dirty="0"/>
          </a:p>
        </p:txBody>
      </p:sp>
      <p:pic>
        <p:nvPicPr>
          <p:cNvPr id="5" name="Picture 4" descr="Poster of the UNCRC."/>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descr="Three teenagers standing in front of a poster of the UNCRC.">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19510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BASELINE ACTIVITY – WHAT ARE RIGHTS?</a:t>
            </a:r>
          </a:p>
        </p:txBody>
      </p:sp>
      <p:pic>
        <p:nvPicPr>
          <p:cNvPr id="5" name="Picture 4" descr="Poster of the UNCRC."/>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chemeClr val="tx1"/>
              </a:solidFill>
              <a:effectLst/>
              <a:ea typeface="Times New Roman" panose="02020603050405020304" pitchFamily="18" charset="0"/>
              <a:cs typeface="Arial" panose="020B0604020202020204" pitchFamily="34" charset="0"/>
            </a:endParaRPr>
          </a:p>
          <a:p>
            <a:pPr lvl="0" indent="361950"/>
            <a:endParaRPr lang="en-GB" sz="2200" i="1" dirty="0">
              <a:solidFill>
                <a:schemeClr val="tx1"/>
              </a:solidFill>
              <a:effectLst/>
              <a:ea typeface="Times New Roman" panose="02020603050405020304" pitchFamily="18" charset="0"/>
              <a:cs typeface="Arial" panose="020B0604020202020204" pitchFamily="34" charset="0"/>
            </a:endParaRPr>
          </a:p>
          <a:p>
            <a:pPr lvl="0" indent="361950"/>
            <a:r>
              <a:rPr lang="en-GB" sz="2200" dirty="0">
                <a:solidFill>
                  <a:schemeClr val="tx1"/>
                </a:solidFill>
                <a:effectLst/>
                <a:ea typeface="Times New Roman" panose="02020603050405020304" pitchFamily="18" charset="0"/>
                <a:cs typeface="Arial" panose="020B0604020202020204" pitchFamily="34" charset="0"/>
              </a:rPr>
              <a:t>What are rights?</a:t>
            </a:r>
            <a:endParaRPr lang="en-GB" sz="2200" dirty="0">
              <a:solidFill>
                <a:schemeClr val="tx1"/>
              </a:solidFill>
              <a:effectLst/>
              <a:ea typeface="Times New Roman" panose="02020603050405020304" pitchFamily="18" charset="0"/>
              <a:cs typeface="Times New Roman" panose="02020603050405020304" pitchFamily="18" charset="0"/>
            </a:endParaRPr>
          </a:p>
          <a:p>
            <a:pPr marL="361950" lvl="0"/>
            <a:r>
              <a:rPr lang="en-GB" sz="2200" dirty="0">
                <a:solidFill>
                  <a:schemeClr val="tx1"/>
                </a:solidFill>
                <a:effectLst/>
                <a:ea typeface="Times New Roman" panose="02020603050405020304" pitchFamily="18" charset="0"/>
                <a:cs typeface="Arial" panose="020B0604020202020204" pitchFamily="34" charset="0"/>
              </a:rPr>
              <a:t>What key words might be associated with ‘rights’?</a:t>
            </a:r>
            <a:endParaRPr lang="en-GB" sz="2200" dirty="0">
              <a:solidFill>
                <a:schemeClr val="tx1"/>
              </a:solidFill>
              <a:effectLst/>
              <a:ea typeface="Times New Roman" panose="02020603050405020304" pitchFamily="18" charset="0"/>
              <a:cs typeface="Times New Roman" panose="02020603050405020304" pitchFamily="18" charset="0"/>
            </a:endParaRPr>
          </a:p>
          <a:p>
            <a:pPr marL="361950" lvl="0"/>
            <a:r>
              <a:rPr lang="en-GB" sz="2200" dirty="0">
                <a:solidFill>
                  <a:schemeClr val="tx1"/>
                </a:solidFill>
                <a:effectLst/>
                <a:ea typeface="Times New Roman" panose="02020603050405020304" pitchFamily="18" charset="0"/>
                <a:cs typeface="Arial" panose="020B0604020202020204" pitchFamily="34" charset="0"/>
              </a:rPr>
              <a:t>Why do rights need to be protected?</a:t>
            </a:r>
            <a:endParaRPr lang="en-GB" sz="2200" dirty="0">
              <a:solidFill>
                <a:schemeClr val="tx1"/>
              </a:solidFill>
              <a:effectLst/>
              <a:ea typeface="Times New Roman" panose="02020603050405020304" pitchFamily="18" charset="0"/>
              <a:cs typeface="Times New Roman" panose="02020603050405020304" pitchFamily="18" charset="0"/>
            </a:endParaRPr>
          </a:p>
          <a:p>
            <a:pPr lvl="0" algn="ctr">
              <a:spcBef>
                <a:spcPct val="20000"/>
              </a:spcBef>
              <a:spcAft>
                <a:spcPts val="600"/>
              </a:spcAft>
              <a:buClr>
                <a:srgbClr val="903163"/>
              </a:buClr>
              <a:buSzPct val="92000"/>
            </a:pPr>
            <a:endParaRPr lang="en-GB" sz="2400" i="1" dirty="0">
              <a:solidFill>
                <a:schemeClr val="tx1"/>
              </a:solidFill>
            </a:endParaRPr>
          </a:p>
        </p:txBody>
      </p:sp>
    </p:spTree>
    <p:extLst>
      <p:ext uri="{BB962C8B-B14F-4D97-AF65-F5344CB8AC3E}">
        <p14:creationId xmlns:p14="http://schemas.microsoft.com/office/powerpoint/2010/main" val="343753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INTRODUCTION - The UNITED NATIONS</a:t>
            </a:r>
          </a:p>
        </p:txBody>
      </p:sp>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dirty="0">
                <a:solidFill>
                  <a:schemeClr val="tx1"/>
                </a:solidFill>
              </a:rPr>
              <a:t>What is the United Nations?</a:t>
            </a:r>
          </a:p>
          <a:p>
            <a:pPr lvl="0" algn="ctr">
              <a:spcBef>
                <a:spcPct val="20000"/>
              </a:spcBef>
              <a:spcAft>
                <a:spcPts val="600"/>
              </a:spcAft>
              <a:buClr>
                <a:srgbClr val="903163"/>
              </a:buClr>
              <a:buSzPct val="92000"/>
            </a:pPr>
            <a:r>
              <a:rPr lang="en-GB" sz="2400" dirty="0">
                <a:solidFill>
                  <a:schemeClr val="tx1"/>
                </a:solidFill>
              </a:rPr>
              <a:t>What is a Convention?</a:t>
            </a:r>
          </a:p>
        </p:txBody>
      </p:sp>
      <p:pic>
        <p:nvPicPr>
          <p:cNvPr id="3" name="Picture 2" descr="Logo of the United Nations.">
            <a:extLst>
              <a:ext uri="{FF2B5EF4-FFF2-40B4-BE49-F238E27FC236}">
                <a16:creationId xmlns:a16="http://schemas.microsoft.com/office/drawing/2014/main" id="{9013C8D6-A488-496D-9EEC-B419BEB18AF8}"/>
              </a:ext>
            </a:extLst>
          </p:cNvPr>
          <p:cNvPicPr>
            <a:picLocks noChangeAspect="1"/>
          </p:cNvPicPr>
          <p:nvPr/>
        </p:nvPicPr>
        <p:blipFill>
          <a:blip r:embed="rId3"/>
          <a:stretch>
            <a:fillRect/>
          </a:stretch>
        </p:blipFill>
        <p:spPr>
          <a:xfrm>
            <a:off x="6096000" y="2276475"/>
            <a:ext cx="5185587" cy="3111352"/>
          </a:xfrm>
          <a:prstGeom prst="rect">
            <a:avLst/>
          </a:prstGeom>
          <a:ln w="38100">
            <a:solidFill>
              <a:srgbClr val="969FA7"/>
            </a:solidFill>
          </a:ln>
        </p:spPr>
      </p:pic>
    </p:spTree>
    <p:extLst>
      <p:ext uri="{BB962C8B-B14F-4D97-AF65-F5344CB8AC3E}">
        <p14:creationId xmlns:p14="http://schemas.microsoft.com/office/powerpoint/2010/main" val="76438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Which of these are rights under the uncrc?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dirty="0"/>
              <a:t>YES:  Article 24</a:t>
            </a:r>
          </a:p>
          <a:p>
            <a:pPr marL="514350" indent="-514350">
              <a:buFont typeface="+mj-lt"/>
              <a:buAutoNum type="arabicPeriod"/>
            </a:pPr>
            <a:r>
              <a:rPr lang="en-GB" sz="2300" dirty="0"/>
              <a:t>YES:  Article 31</a:t>
            </a:r>
          </a:p>
          <a:p>
            <a:pPr marL="514350" indent="-514350">
              <a:buFont typeface="+mj-lt"/>
              <a:buAutoNum type="arabicPeriod"/>
            </a:pPr>
            <a:r>
              <a:rPr lang="en-GB" sz="2300" dirty="0"/>
              <a:t>NO: but prison term must be </a:t>
            </a:r>
            <a:r>
              <a:rPr lang="en-GB" sz="2400" dirty="0"/>
              <a:t>for the shortest appropriate period:</a:t>
            </a:r>
            <a:r>
              <a:rPr lang="en-GB" sz="2300" dirty="0"/>
              <a:t> Art 37  </a:t>
            </a:r>
          </a:p>
          <a:p>
            <a:pPr marL="514350" indent="-514350">
              <a:buFont typeface="+mj-lt"/>
              <a:buAutoNum type="arabicPeriod"/>
            </a:pPr>
            <a:r>
              <a:rPr lang="en-GB" sz="2300" dirty="0"/>
              <a:t>YES:  Article 16</a:t>
            </a:r>
          </a:p>
          <a:p>
            <a:pPr marL="514350" indent="-514350">
              <a:buFont typeface="+mj-lt"/>
              <a:buAutoNum type="arabicPeriod"/>
            </a:pPr>
            <a:r>
              <a:rPr lang="en-GB" sz="2300" dirty="0"/>
              <a:t>YES:  Article 28 </a:t>
            </a:r>
          </a:p>
          <a:p>
            <a:pPr marL="514350" indent="-514350">
              <a:buFont typeface="+mj-lt"/>
              <a:buAutoNum type="arabicPeriod"/>
            </a:pPr>
            <a:r>
              <a:rPr lang="en-GB" sz="2300" dirty="0"/>
              <a:t>NO: but have Art 17 right to information</a:t>
            </a:r>
          </a:p>
          <a:p>
            <a:pPr marL="514350" indent="-514350">
              <a:buFont typeface="+mj-lt"/>
              <a:buAutoNum type="arabicPeriod"/>
            </a:pPr>
            <a:r>
              <a:rPr lang="en-GB" sz="2300" dirty="0"/>
              <a:t>YES:  Article  2</a:t>
            </a:r>
          </a:p>
          <a:p>
            <a:pPr marL="514350" indent="-514350">
              <a:buFont typeface="+mj-lt"/>
              <a:buAutoNum type="arabicPeriod"/>
            </a:pPr>
            <a:r>
              <a:rPr lang="en-GB" sz="2300" dirty="0"/>
              <a:t>YES:  Article 12</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300" dirty="0"/>
              <a:t>The right to good healthcare</a:t>
            </a:r>
          </a:p>
          <a:p>
            <a:pPr marL="514350" indent="-514350">
              <a:buAutoNum type="arabicPeriod"/>
            </a:pPr>
            <a:r>
              <a:rPr lang="en-GB" sz="2300" dirty="0"/>
              <a:t>The right to relax and play</a:t>
            </a:r>
          </a:p>
          <a:p>
            <a:pPr marL="514350" indent="-514350">
              <a:buFontTx/>
              <a:buAutoNum type="arabicPeriod"/>
            </a:pPr>
            <a:r>
              <a:rPr lang="en-GB" sz="2300" dirty="0"/>
              <a:t>The right not to be imprisoned</a:t>
            </a:r>
          </a:p>
          <a:p>
            <a:pPr marL="514350" indent="-514350">
              <a:buAutoNum type="arabicPeriod"/>
            </a:pPr>
            <a:endParaRPr lang="en-GB" sz="2300" dirty="0"/>
          </a:p>
          <a:p>
            <a:pPr marL="514350" indent="-514350">
              <a:buAutoNum type="arabicPeriod"/>
            </a:pPr>
            <a:r>
              <a:rPr lang="en-GB" sz="2300" dirty="0"/>
              <a:t>The right to privacy</a:t>
            </a:r>
          </a:p>
          <a:p>
            <a:pPr marL="514350" indent="-514350">
              <a:buFontTx/>
              <a:buAutoNum type="arabicPeriod"/>
            </a:pPr>
            <a:r>
              <a:rPr lang="en-GB" sz="2300" dirty="0"/>
              <a:t>The right to an education</a:t>
            </a:r>
          </a:p>
          <a:p>
            <a:pPr marL="514350" indent="-514350">
              <a:buFontTx/>
              <a:buAutoNum type="arabicPeriod"/>
            </a:pPr>
            <a:r>
              <a:rPr lang="en-GB" sz="2300" dirty="0"/>
              <a:t>The right to access to the internet </a:t>
            </a:r>
          </a:p>
          <a:p>
            <a:pPr marL="514350" indent="-514350">
              <a:buFontTx/>
              <a:buAutoNum type="arabicPeriod"/>
            </a:pPr>
            <a:r>
              <a:rPr lang="en-GB" sz="2300" dirty="0"/>
              <a:t>The right not to be discriminated against</a:t>
            </a:r>
          </a:p>
          <a:p>
            <a:pPr marL="514350" indent="-514350">
              <a:buFontTx/>
              <a:buAutoNum type="arabicPeriod"/>
            </a:pPr>
            <a:r>
              <a:rPr lang="en-GB" sz="2300" dirty="0"/>
              <a:t>The right to give your opinion, and for adults to listen and take it seriously</a:t>
            </a:r>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INTRODUCTION TO THE UNCRC</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lnSpcReduction="10000"/>
          </a:bodyPr>
          <a:lstStyle/>
          <a:p>
            <a:pPr marL="0" indent="0">
              <a:buNone/>
            </a:pPr>
            <a:r>
              <a:rPr lang="en-GB" sz="2400" b="1" dirty="0">
                <a:solidFill>
                  <a:srgbClr val="62A9AA"/>
                </a:solidFill>
              </a:rPr>
              <a:t>The Convention:</a:t>
            </a:r>
          </a:p>
          <a:p>
            <a:pPr>
              <a:spcBef>
                <a:spcPts val="0"/>
              </a:spcBef>
              <a:spcAft>
                <a:spcPts val="0"/>
              </a:spcAft>
              <a:buClr>
                <a:srgbClr val="62A9AA"/>
              </a:buClr>
              <a:buFont typeface="Wingdings" panose="05000000000000000000" pitchFamily="2" charset="2"/>
              <a:buChar char="§"/>
            </a:pPr>
            <a:r>
              <a:rPr lang="en-GB" sz="2200" b="0" i="0" dirty="0">
                <a:solidFill>
                  <a:srgbClr val="333333"/>
                </a:solidFill>
                <a:effectLst/>
              </a:rPr>
              <a:t>Is the global “gold standard” for children’s rights and sets out the fundamental rights of all children. </a:t>
            </a:r>
            <a:endParaRPr lang="en-GB" sz="2200" dirty="0"/>
          </a:p>
          <a:p>
            <a:pPr>
              <a:spcBef>
                <a:spcPts val="0"/>
              </a:spcBef>
              <a:spcAft>
                <a:spcPts val="0"/>
              </a:spcAft>
              <a:buClr>
                <a:srgbClr val="62A9AA"/>
              </a:buClr>
              <a:buFont typeface="Wingdings" panose="05000000000000000000" pitchFamily="2" charset="2"/>
              <a:buChar char="§"/>
            </a:pPr>
            <a:r>
              <a:rPr lang="en-GB" sz="2200" dirty="0"/>
              <a:t>Was signed in 1989 and officially accepted (‘ratified’) by the UK in 1991.</a:t>
            </a:r>
          </a:p>
          <a:p>
            <a:pPr>
              <a:spcBef>
                <a:spcPts val="0"/>
              </a:spcBef>
              <a:spcAft>
                <a:spcPts val="0"/>
              </a:spcAft>
              <a:buClr>
                <a:srgbClr val="62A9AA"/>
              </a:buClr>
              <a:buFont typeface="Wingdings" panose="05000000000000000000" pitchFamily="2" charset="2"/>
              <a:buChar char="§"/>
            </a:pPr>
            <a:r>
              <a:rPr lang="en-GB" sz="2200" b="0" i="0" dirty="0">
                <a:solidFill>
                  <a:srgbClr val="333333"/>
                </a:solidFill>
                <a:effectLst/>
              </a:rPr>
              <a:t> Is the </a:t>
            </a:r>
            <a:r>
              <a:rPr lang="en-GB" sz="2200" dirty="0">
                <a:solidFill>
                  <a:schemeClr val="tx1"/>
                </a:solidFill>
              </a:rPr>
              <a:t>most widely and rapidly ratified human rights treaty ever. </a:t>
            </a:r>
            <a:r>
              <a:rPr lang="en-GB" sz="2200" dirty="0"/>
              <a:t>Ratified by 196 countries - USA has signed but not ratified.</a:t>
            </a:r>
          </a:p>
          <a:p>
            <a:pPr>
              <a:spcBef>
                <a:spcPts val="0"/>
              </a:spcBef>
              <a:spcAft>
                <a:spcPts val="0"/>
              </a:spcAft>
              <a:buClr>
                <a:srgbClr val="62A9AA"/>
              </a:buClr>
              <a:buFont typeface="Wingdings" panose="05000000000000000000" pitchFamily="2" charset="2"/>
              <a:buChar char="§"/>
            </a:pPr>
            <a:r>
              <a:rPr lang="en-GB" sz="2200" dirty="0"/>
              <a:t>Has 54 Articles covering protection of rights with four guiding principles:</a:t>
            </a:r>
          </a:p>
          <a:p>
            <a:pPr lvl="1">
              <a:spcBef>
                <a:spcPts val="0"/>
              </a:spcBef>
              <a:spcAft>
                <a:spcPts val="0"/>
              </a:spcAft>
              <a:buClr>
                <a:srgbClr val="62A9AA"/>
              </a:buClr>
              <a:buFont typeface="Wingdings" panose="05000000000000000000" pitchFamily="2" charset="2"/>
              <a:buChar char="§"/>
            </a:pPr>
            <a:r>
              <a:rPr lang="en-GB" sz="2200" dirty="0"/>
              <a:t>non-discrimination (Article 2)</a:t>
            </a:r>
          </a:p>
          <a:p>
            <a:pPr lvl="1">
              <a:spcBef>
                <a:spcPts val="0"/>
              </a:spcBef>
              <a:spcAft>
                <a:spcPts val="0"/>
              </a:spcAft>
              <a:buClr>
                <a:srgbClr val="62A9AA"/>
              </a:buClr>
              <a:buFont typeface="Wingdings" panose="05000000000000000000" pitchFamily="2" charset="2"/>
              <a:buChar char="§"/>
            </a:pPr>
            <a:r>
              <a:rPr lang="en-GB" sz="2200" dirty="0"/>
              <a:t>the best interests of the child (Article 3)</a:t>
            </a:r>
          </a:p>
          <a:p>
            <a:pPr lvl="1">
              <a:spcBef>
                <a:spcPts val="0"/>
              </a:spcBef>
              <a:spcAft>
                <a:spcPts val="0"/>
              </a:spcAft>
              <a:buClr>
                <a:srgbClr val="62A9AA"/>
              </a:buClr>
              <a:buFont typeface="Wingdings" panose="05000000000000000000" pitchFamily="2" charset="2"/>
              <a:buChar char="§"/>
            </a:pPr>
            <a:r>
              <a:rPr lang="en-GB" sz="2200" dirty="0"/>
              <a:t>the right to life, survival and development (Article 6); and </a:t>
            </a:r>
          </a:p>
          <a:p>
            <a:pPr lvl="1">
              <a:spcBef>
                <a:spcPts val="0"/>
              </a:spcBef>
              <a:spcAft>
                <a:spcPts val="0"/>
              </a:spcAft>
              <a:buClr>
                <a:srgbClr val="62A9AA"/>
              </a:buClr>
              <a:buFont typeface="Wingdings" panose="05000000000000000000" pitchFamily="2" charset="2"/>
              <a:buChar char="§"/>
            </a:pPr>
            <a:r>
              <a:rPr lang="en-GB" sz="2200" dirty="0"/>
              <a:t>the right of children to express their views freely and to be heard (Article 12).</a:t>
            </a:r>
          </a:p>
        </p:txBody>
      </p:sp>
    </p:spTree>
    <p:extLst>
      <p:ext uri="{BB962C8B-B14F-4D97-AF65-F5344CB8AC3E}">
        <p14:creationId xmlns:p14="http://schemas.microsoft.com/office/powerpoint/2010/main" val="25488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73" y="709000"/>
            <a:ext cx="11029616" cy="988332"/>
          </a:xfrm>
        </p:spPr>
        <p:txBody>
          <a:bodyPr anchor="ctr">
            <a:noAutofit/>
          </a:bodyPr>
          <a:lstStyle/>
          <a:p>
            <a:r>
              <a:rPr lang="en-GB" sz="3200" b="1" dirty="0"/>
              <a:t>TEACHER SLIDE – PREPARING TO TEACH</a:t>
            </a:r>
          </a:p>
        </p:txBody>
      </p:sp>
      <p:sp>
        <p:nvSpPr>
          <p:cNvPr id="5" name="TextBox 4"/>
          <p:cNvSpPr txBox="1"/>
          <p:nvPr/>
        </p:nvSpPr>
        <p:spPr>
          <a:xfrm>
            <a:off x="1052883" y="2100392"/>
            <a:ext cx="4320000" cy="4708981"/>
          </a:xfrm>
          <a:prstGeom prst="rect">
            <a:avLst/>
          </a:prstGeom>
          <a:noFill/>
          <a:ln w="38100">
            <a:solidFill>
              <a:srgbClr val="62A9AA"/>
            </a:solidFill>
          </a:ln>
        </p:spPr>
        <p:txBody>
          <a:bodyPr wrap="square" lIns="91440" tIns="45720" rIns="91440" bIns="45720" rtlCol="0" anchor="t">
            <a:spAutoFit/>
          </a:bodyPr>
          <a:lstStyle/>
          <a:p>
            <a:r>
              <a:rPr lang="en-GB" sz="2000" b="1" dirty="0">
                <a:solidFill>
                  <a:srgbClr val="62A9AA"/>
                </a:solidFill>
              </a:rPr>
              <a:t>Preparing to teach and using these slides:</a:t>
            </a:r>
          </a:p>
          <a:p>
            <a:pPr>
              <a:buClr>
                <a:srgbClr val="62A9AA"/>
              </a:buClr>
              <a:buFont typeface="Wingdings" panose="05000000000000000000" pitchFamily="2" charset="2"/>
              <a:buChar char="§"/>
            </a:pPr>
            <a:r>
              <a:rPr lang="en-GB" sz="2000" dirty="0"/>
              <a:t>The slides headed ‘teacher slides’ assist the teacher in setting up the learning </a:t>
            </a:r>
          </a:p>
          <a:p>
            <a:pPr>
              <a:buClr>
                <a:srgbClr val="62A9AA"/>
              </a:buClr>
              <a:buFont typeface="Wingdings" panose="05000000000000000000" pitchFamily="2" charset="2"/>
              <a:buChar char="§"/>
            </a:pPr>
            <a:r>
              <a:rPr lang="en-GB" sz="2000" dirty="0"/>
              <a:t>Slide 13 onwards are for the learner facing learning </a:t>
            </a:r>
          </a:p>
          <a:p>
            <a:pPr>
              <a:buClr>
                <a:srgbClr val="62A9AA"/>
              </a:buClr>
              <a:buFont typeface="Wingdings" panose="05000000000000000000" pitchFamily="2" charset="2"/>
              <a:buChar char="§"/>
            </a:pPr>
            <a:r>
              <a:rPr lang="en-GB" sz="2000" dirty="0"/>
              <a:t>Please read the Teacher Guide for ‘The Rights Idea?’ (Resource 1) before teaching </a:t>
            </a:r>
          </a:p>
          <a:p>
            <a:pPr>
              <a:buClr>
                <a:srgbClr val="62A9AA"/>
              </a:buClr>
              <a:buFont typeface="Wingdings" panose="05000000000000000000" pitchFamily="2" charset="2"/>
              <a:buChar char="§"/>
            </a:pPr>
            <a:r>
              <a:rPr lang="en-GB" sz="2000" dirty="0"/>
              <a:t>Have slides in presenter mode – notes are available under each slide to aid teaching</a:t>
            </a:r>
          </a:p>
          <a:p>
            <a:pPr>
              <a:buClr>
                <a:srgbClr val="62A9AA"/>
              </a:buClr>
              <a:buFont typeface="Wingdings" panose="05000000000000000000" pitchFamily="2" charset="2"/>
              <a:buChar char="§"/>
            </a:pPr>
            <a:r>
              <a:rPr lang="en-GB" sz="2000" dirty="0"/>
              <a:t>Support:       and extension:   </a:t>
            </a:r>
          </a:p>
          <a:p>
            <a:r>
              <a:rPr lang="en-GB" sz="2000" dirty="0"/>
              <a:t>activities suggested where appropriate (icons on bottom right corner of </a:t>
            </a:r>
            <a:r>
              <a:rPr lang="en-GB" sz="2000"/>
              <a:t>slides)</a:t>
            </a:r>
            <a:endParaRPr lang="en-GB" sz="2000" dirty="0"/>
          </a:p>
        </p:txBody>
      </p:sp>
      <p:sp>
        <p:nvSpPr>
          <p:cNvPr id="6" name="TextBox 5"/>
          <p:cNvSpPr txBox="1"/>
          <p:nvPr/>
        </p:nvSpPr>
        <p:spPr>
          <a:xfrm>
            <a:off x="6198781" y="2126512"/>
            <a:ext cx="4322572" cy="2523768"/>
          </a:xfrm>
          <a:prstGeom prst="rect">
            <a:avLst/>
          </a:prstGeom>
          <a:noFill/>
          <a:ln w="38100">
            <a:solidFill>
              <a:srgbClr val="969FA7"/>
            </a:solidFill>
          </a:ln>
        </p:spPr>
        <p:txBody>
          <a:bodyPr wrap="square" lIns="91440" tIns="45720" rIns="91440" bIns="45720" rtlCol="0" anchor="t">
            <a:spAutoFit/>
          </a:bodyPr>
          <a:lstStyle/>
          <a:p>
            <a:r>
              <a:rPr lang="en-GB" sz="2000" b="1" dirty="0">
                <a:solidFill>
                  <a:srgbClr val="62A9AA"/>
                </a:solidFill>
              </a:rPr>
              <a:t>Resources:</a:t>
            </a:r>
          </a:p>
          <a:p>
            <a:pPr>
              <a:buClr>
                <a:srgbClr val="62A9AA"/>
              </a:buClr>
              <a:buFont typeface="Wingdings" panose="05000000000000000000" pitchFamily="2" charset="2"/>
              <a:buChar char="§"/>
            </a:pPr>
            <a:r>
              <a:rPr lang="en-GB" sz="2000" dirty="0"/>
              <a:t> Sticky notes</a:t>
            </a:r>
          </a:p>
          <a:p>
            <a:pPr>
              <a:buClr>
                <a:srgbClr val="62A9AA"/>
              </a:buClr>
              <a:buFont typeface="Wingdings" panose="05000000000000000000" pitchFamily="2" charset="2"/>
              <a:buChar char="§"/>
            </a:pPr>
            <a:r>
              <a:rPr lang="en-GB" sz="2000" dirty="0"/>
              <a:t> An ‘ask-it-basket’/question box for learners to ask questions confidentially</a:t>
            </a:r>
          </a:p>
          <a:p>
            <a:pPr>
              <a:buClr>
                <a:srgbClr val="62A9AA"/>
              </a:buClr>
              <a:buFont typeface="Wingdings" panose="05000000000000000000" pitchFamily="2" charset="2"/>
              <a:buChar char="§"/>
            </a:pPr>
            <a:r>
              <a:rPr lang="en-GB" sz="2000" dirty="0"/>
              <a:t> Save for the above, no additional teaching resources are needed to teach this learning session.</a:t>
            </a:r>
          </a:p>
          <a:p>
            <a:pPr>
              <a:buFont typeface="Wingdings" panose="05000000000000000000" pitchFamily="2" charset="2"/>
              <a:buChar char="§"/>
            </a:pPr>
            <a:endParaRPr lang="en-GB" dirty="0"/>
          </a:p>
        </p:txBody>
      </p:sp>
      <p:sp>
        <p:nvSpPr>
          <p:cNvPr id="8" name="TextBox 7"/>
          <p:cNvSpPr txBox="1"/>
          <p:nvPr/>
        </p:nvSpPr>
        <p:spPr>
          <a:xfrm>
            <a:off x="6201353" y="4983512"/>
            <a:ext cx="4320000" cy="1569660"/>
          </a:xfrm>
          <a:prstGeom prst="rect">
            <a:avLst/>
          </a:prstGeom>
          <a:noFill/>
          <a:ln w="38100">
            <a:solidFill>
              <a:srgbClr val="969FA7"/>
            </a:solidFill>
          </a:ln>
        </p:spPr>
        <p:txBody>
          <a:bodyPr wrap="square" lIns="91440" tIns="45720" rIns="91440" bIns="45720" rtlCol="0" anchor="t">
            <a:spAutoFit/>
          </a:bodyPr>
          <a:lstStyle/>
          <a:p>
            <a:r>
              <a:rPr lang="en-GB" sz="2000" b="1" dirty="0">
                <a:solidFill>
                  <a:srgbClr val="62A9AA"/>
                </a:solidFill>
              </a:rPr>
              <a:t>Timing:</a:t>
            </a:r>
          </a:p>
          <a:p>
            <a:pPr marL="174625" indent="-174625">
              <a:buClr>
                <a:srgbClr val="62A9AA"/>
              </a:buClr>
              <a:buFont typeface="Wingdings" panose="05000000000000000000" pitchFamily="2" charset="2"/>
              <a:buChar char="§"/>
            </a:pPr>
            <a:r>
              <a:rPr lang="en-GB" sz="2000" dirty="0"/>
              <a:t>The learning will take place over </a:t>
            </a:r>
          </a:p>
          <a:p>
            <a:r>
              <a:rPr lang="en-GB" sz="2000" dirty="0"/>
              <a:t>55 minutes.</a:t>
            </a:r>
          </a:p>
          <a:p>
            <a:endParaRPr lang="en-GB" dirty="0"/>
          </a:p>
          <a:p>
            <a:endParaRPr lang="en-GB" dirty="0"/>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5014880"/>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descr="Question mark symbol to denote support activity.  ">
            <a:extLst>
              <a:ext uri="{FF2B5EF4-FFF2-40B4-BE49-F238E27FC236}">
                <a16:creationId xmlns:a16="http://schemas.microsoft.com/office/drawing/2014/main" id="{CD181D46-BFC3-4E44-8577-CD9D2E401D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44330" y="5768342"/>
            <a:ext cx="360000" cy="360000"/>
          </a:xfrm>
          <a:prstGeom prst="rect">
            <a:avLst/>
          </a:prstGeom>
        </p:spPr>
      </p:pic>
      <p:pic>
        <p:nvPicPr>
          <p:cNvPr id="4" name="Picture 3" descr="Plis sign symbol to denote extension activity.  ">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4089850" y="5768342"/>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THE UNCRC in Wales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lnSpcReduction="10000"/>
          </a:bodyPr>
          <a:lstStyle/>
          <a:p>
            <a:pPr marL="0" indent="0">
              <a:buNone/>
            </a:pPr>
            <a:endParaRPr lang="en-GB" sz="2400" b="1" dirty="0">
              <a:solidFill>
                <a:srgbClr val="62A9AA"/>
              </a:solidFill>
            </a:endParaRPr>
          </a:p>
          <a:p>
            <a:pPr marL="0" indent="0">
              <a:buNone/>
            </a:pPr>
            <a:r>
              <a:rPr lang="en-GB" sz="2400" b="1" dirty="0">
                <a:solidFill>
                  <a:srgbClr val="62A9AA"/>
                </a:solidFill>
              </a:rPr>
              <a:t>The UNCRC in Wales:</a:t>
            </a:r>
          </a:p>
          <a:p>
            <a:r>
              <a:rPr lang="en-GB" sz="2200" dirty="0">
                <a:solidFill>
                  <a:srgbClr val="000000"/>
                </a:solidFill>
                <a:effectLst/>
                <a:ea typeface="Times New Roman" panose="02020603050405020304" pitchFamily="18" charset="0"/>
              </a:rPr>
              <a:t>In the UK, Wales took the lead on making sure that children’s rights under the UNCRC are respected when it passed the </a:t>
            </a:r>
            <a:r>
              <a:rPr lang="en-GB" sz="2200" b="1" dirty="0">
                <a:solidFill>
                  <a:srgbClr val="62A9AA"/>
                </a:solidFill>
                <a:effectLst/>
                <a:ea typeface="Times New Roman" panose="02020603050405020304" pitchFamily="18" charset="0"/>
              </a:rPr>
              <a:t>Rights of Children and Young Persons (Wales) Measure 2011</a:t>
            </a:r>
            <a:endParaRPr lang="en-GB" sz="2200" dirty="0">
              <a:solidFill>
                <a:srgbClr val="000000"/>
              </a:solidFill>
              <a:effectLst/>
              <a:ea typeface="Times New Roman" panose="02020603050405020304" pitchFamily="18" charset="0"/>
            </a:endParaRPr>
          </a:p>
          <a:p>
            <a:r>
              <a:rPr lang="en-GB" sz="2200" dirty="0">
                <a:solidFill>
                  <a:srgbClr val="000000"/>
                </a:solidFill>
                <a:effectLst/>
                <a:ea typeface="Times New Roman" panose="02020603050405020304" pitchFamily="18" charset="0"/>
              </a:rPr>
              <a:t>From May 2014, </a:t>
            </a:r>
            <a:r>
              <a:rPr lang="en-GB" sz="2200" dirty="0">
                <a:solidFill>
                  <a:srgbClr val="1F1F1F"/>
                </a:solidFill>
                <a:effectLst/>
                <a:ea typeface="Times New Roman" panose="02020603050405020304" pitchFamily="18" charset="0"/>
              </a:rPr>
              <a:t>Ministers must take into account the requirements of the UNCRC when developing or reviewing laws and policy</a:t>
            </a:r>
            <a:endParaRPr lang="en-GB" sz="2200" dirty="0">
              <a:solidFill>
                <a:srgbClr val="1F1F1F"/>
              </a:solidFill>
              <a:ea typeface="Times New Roman" panose="02020603050405020304" pitchFamily="18" charset="0"/>
            </a:endParaRPr>
          </a:p>
          <a:p>
            <a:r>
              <a:rPr lang="en-GB" sz="2200" dirty="0">
                <a:solidFill>
                  <a:srgbClr val="1F1F1F"/>
                </a:solidFill>
                <a:effectLst/>
                <a:ea typeface="Times New Roman" panose="02020603050405020304" pitchFamily="18" charset="0"/>
                <a:cs typeface="Arial" panose="020B0604020202020204" pitchFamily="34" charset="0"/>
              </a:rPr>
              <a:t>Ministers must also ensure that people in Wales know about, understand and respect the rights children and young people as outlined in Article 42 of the UNCRC</a:t>
            </a:r>
          </a:p>
          <a:p>
            <a:endParaRPr lang="en-GB" dirty="0">
              <a:solidFill>
                <a:srgbClr val="1F1F1F"/>
              </a:solidFill>
              <a:ea typeface="Times New Roman" panose="02020603050405020304" pitchFamily="18" charset="0"/>
              <a:cs typeface="Arial" panose="020B0604020202020204" pitchFamily="34" charset="0"/>
            </a:endParaRPr>
          </a:p>
          <a:p>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2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0478625-6430-4E3F-A001-E64BC1626947}"/>
              </a:ext>
            </a:extLst>
          </p:cNvPr>
          <p:cNvGraphicFramePr>
            <a:graphicFrameLocks noGrp="1"/>
          </p:cNvGraphicFramePr>
          <p:nvPr>
            <p:ph idx="1"/>
            <p:extLst>
              <p:ext uri="{D42A27DB-BD31-4B8C-83A1-F6EECF244321}">
                <p14:modId xmlns:p14="http://schemas.microsoft.com/office/powerpoint/2010/main" val="2927653473"/>
              </p:ext>
            </p:extLst>
          </p:nvPr>
        </p:nvGraphicFramePr>
        <p:xfrm>
          <a:off x="581025" y="2181225"/>
          <a:ext cx="10945212" cy="4328160"/>
        </p:xfrm>
        <a:graphic>
          <a:graphicData uri="http://schemas.openxmlformats.org/drawingml/2006/table">
            <a:tbl>
              <a:tblPr firstRow="1" bandRow="1">
                <a:tableStyleId>{5C22544A-7EE6-4342-B048-85BDC9FD1C3A}</a:tableStyleId>
              </a:tblPr>
              <a:tblGrid>
                <a:gridCol w="5472606">
                  <a:extLst>
                    <a:ext uri="{9D8B030D-6E8A-4147-A177-3AD203B41FA5}">
                      <a16:colId xmlns:a16="http://schemas.microsoft.com/office/drawing/2014/main" val="644572218"/>
                    </a:ext>
                  </a:extLst>
                </a:gridCol>
                <a:gridCol w="5472606">
                  <a:extLst>
                    <a:ext uri="{9D8B030D-6E8A-4147-A177-3AD203B41FA5}">
                      <a16:colId xmlns:a16="http://schemas.microsoft.com/office/drawing/2014/main" val="673759226"/>
                    </a:ext>
                  </a:extLst>
                </a:gridCol>
              </a:tblGrid>
              <a:tr h="370840">
                <a:tc>
                  <a:txBody>
                    <a:bodyPr/>
                    <a:lstStyle/>
                    <a:p>
                      <a:r>
                        <a:rPr lang="en-GB" sz="2200" dirty="0"/>
                        <a:t>Right</a:t>
                      </a:r>
                    </a:p>
                  </a:txBody>
                  <a:tcPr/>
                </a:tc>
                <a:tc>
                  <a:txBody>
                    <a:bodyPr/>
                    <a:lstStyle/>
                    <a:p>
                      <a:r>
                        <a:rPr lang="en-GB" sz="2200" dirty="0"/>
                        <a:t>Right</a:t>
                      </a:r>
                    </a:p>
                  </a:txBody>
                  <a:tcPr/>
                </a:tc>
                <a:extLst>
                  <a:ext uri="{0D108BD9-81ED-4DB2-BD59-A6C34878D82A}">
                    <a16:rowId xmlns:a16="http://schemas.microsoft.com/office/drawing/2014/main" val="3689658049"/>
                  </a:ext>
                </a:extLst>
              </a:tr>
              <a:tr h="370840">
                <a:tc>
                  <a:txBody>
                    <a:bodyPr/>
                    <a:lstStyle/>
                    <a:p>
                      <a:pPr marL="0" indent="0">
                        <a:buNone/>
                      </a:pPr>
                      <a:r>
                        <a:rPr lang="en-GB" sz="2200" dirty="0"/>
                        <a:t>1. Right to good healthcare and a clean and safe environment (Article 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2. Right to live with your parents where possible (Article 9)</a:t>
                      </a:r>
                    </a:p>
                  </a:txBody>
                  <a:tcPr/>
                </a:tc>
                <a:extLst>
                  <a:ext uri="{0D108BD9-81ED-4DB2-BD59-A6C34878D82A}">
                    <a16:rowId xmlns:a16="http://schemas.microsoft.com/office/drawing/2014/main" val="34797218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3. Right not to be discriminated against (Article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4. Right to be protected from harm (Article 19)</a:t>
                      </a:r>
                    </a:p>
                  </a:txBody>
                  <a:tcPr/>
                </a:tc>
                <a:extLst>
                  <a:ext uri="{0D108BD9-81ED-4DB2-BD59-A6C34878D82A}">
                    <a16:rowId xmlns:a16="http://schemas.microsoft.com/office/drawing/2014/main" val="19039162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5. Right to help from the government if you are poor or in need (Article 26)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6. The child’s best interests shall be a primary consideration in all decision-making (Article 3)</a:t>
                      </a:r>
                    </a:p>
                  </a:txBody>
                  <a:tcPr/>
                </a:tc>
                <a:extLst>
                  <a:ext uri="{0D108BD9-81ED-4DB2-BD59-A6C34878D82A}">
                    <a16:rowId xmlns:a16="http://schemas.microsoft.com/office/drawing/2014/main" val="39626346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7. Right to life (Article 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8. Right to privacy (Article 16)</a:t>
                      </a:r>
                    </a:p>
                  </a:txBody>
                  <a:tcPr/>
                </a:tc>
                <a:extLst>
                  <a:ext uri="{0D108BD9-81ED-4DB2-BD59-A6C34878D82A}">
                    <a16:rowId xmlns:a16="http://schemas.microsoft.com/office/drawing/2014/main" val="42016799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9. Right to privacy (Article 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10. Right to relax and play (Article 31)</a:t>
                      </a:r>
                    </a:p>
                  </a:txBody>
                  <a:tcPr/>
                </a:tc>
                <a:extLst>
                  <a:ext uri="{0D108BD9-81ED-4DB2-BD59-A6C34878D82A}">
                    <a16:rowId xmlns:a16="http://schemas.microsoft.com/office/drawing/2014/main" val="243405319"/>
                  </a:ext>
                </a:extLst>
              </a:tr>
              <a:tr h="741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11. Right to give your opinion, and for adults to listen and take it seriously (Article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t>12. Right to an education (Article 28)</a:t>
                      </a:r>
                    </a:p>
                  </a:txBody>
                  <a:tcPr/>
                </a:tc>
                <a:extLst>
                  <a:ext uri="{0D108BD9-81ED-4DB2-BD59-A6C34878D82A}">
                    <a16:rowId xmlns:a16="http://schemas.microsoft.com/office/drawing/2014/main" val="3277448525"/>
                  </a:ext>
                </a:extLst>
              </a:tr>
            </a:tbl>
          </a:graphicData>
        </a:graphic>
      </p:graphicFrame>
      <p:sp>
        <p:nvSpPr>
          <p:cNvPr id="2" name="TextBox 1"/>
          <p:cNvSpPr txBox="1"/>
          <p:nvPr/>
        </p:nvSpPr>
        <p:spPr>
          <a:xfrm>
            <a:off x="429522" y="597370"/>
            <a:ext cx="10671294" cy="1200329"/>
          </a:xfrm>
          <a:prstGeom prst="rect">
            <a:avLst/>
          </a:prstGeom>
          <a:noFill/>
          <a:ln>
            <a:noFill/>
          </a:ln>
        </p:spPr>
        <p:txBody>
          <a:bodyPr wrap="square" rtlCol="0">
            <a:spAutoFit/>
          </a:bodyPr>
          <a:lstStyle/>
          <a:p>
            <a:pPr marL="342900" indent="-342900">
              <a:buAutoNum type="arabicPeriod"/>
            </a:pPr>
            <a:r>
              <a:rPr lang="en-GB" sz="2400" dirty="0">
                <a:solidFill>
                  <a:schemeClr val="bg1"/>
                </a:solidFill>
              </a:rPr>
              <a:t>Read the selection of rights under the UNCRC below.</a:t>
            </a:r>
          </a:p>
          <a:p>
            <a:pPr marL="342900" indent="-342900">
              <a:buAutoNum type="arabicPeriod"/>
            </a:pPr>
            <a:r>
              <a:rPr lang="en-GB" sz="2400" dirty="0">
                <a:solidFill>
                  <a:schemeClr val="bg1"/>
                </a:solidFill>
              </a:rPr>
              <a:t>On your tables, rank the rights in what you think are the order of importance.</a:t>
            </a:r>
          </a:p>
          <a:p>
            <a:pPr marL="342900" indent="-342900">
              <a:buAutoNum type="arabicPeriod"/>
            </a:pPr>
            <a:r>
              <a:rPr lang="en-GB" sz="2400" dirty="0">
                <a:solidFill>
                  <a:schemeClr val="bg1"/>
                </a:solidFill>
              </a:rPr>
              <a:t>Feedback why you chose the rights that you listed as ‘the top three’.</a:t>
            </a:r>
          </a:p>
        </p:txBody>
      </p:sp>
      <p:sp>
        <p:nvSpPr>
          <p:cNvPr id="5" name="TextBox 4"/>
          <p:cNvSpPr txBox="1"/>
          <p:nvPr/>
        </p:nvSpPr>
        <p:spPr>
          <a:xfrm>
            <a:off x="429522" y="-103825"/>
            <a:ext cx="7130358" cy="646331"/>
          </a:xfrm>
          <a:prstGeom prst="rect">
            <a:avLst/>
          </a:prstGeom>
          <a:noFill/>
          <a:ln>
            <a:noFill/>
          </a:ln>
        </p:spPr>
        <p:txBody>
          <a:bodyPr wrap="square" rtlCol="0">
            <a:spAutoFit/>
          </a:bodyPr>
          <a:lstStyle/>
          <a:p>
            <a:r>
              <a:rPr lang="en-GB" sz="3600" dirty="0">
                <a:solidFill>
                  <a:srgbClr val="62A9AA"/>
                </a:solidFill>
              </a:rPr>
              <a:t>Task</a:t>
            </a:r>
          </a:p>
        </p:txBody>
      </p:sp>
      <p:pic>
        <p:nvPicPr>
          <p:cNvPr id="3" name="Graphic 2" descr="Plus sign symbol denoting an extension activity.">
            <a:extLst>
              <a:ext uri="{FF2B5EF4-FFF2-40B4-BE49-F238E27FC236}">
                <a16:creationId xmlns:a16="http://schemas.microsoft.com/office/drawing/2014/main" id="{4C905476-BF59-4D02-BA3B-437E53CB8E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827659" y="6095727"/>
            <a:ext cx="413658" cy="413658"/>
          </a:xfrm>
          <a:prstGeom prst="rect">
            <a:avLst/>
          </a:prstGeom>
        </p:spPr>
      </p:pic>
      <p:pic>
        <p:nvPicPr>
          <p:cNvPr id="10" name="Graphic 9" descr="Question mark symbol denoting a support activity.">
            <a:extLst>
              <a:ext uri="{FF2B5EF4-FFF2-40B4-BE49-F238E27FC236}">
                <a16:creationId xmlns:a16="http://schemas.microsoft.com/office/drawing/2014/main" id="{DD7570DF-9398-4D46-80B5-430EDDD50C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470119" y="6095727"/>
            <a:ext cx="413658" cy="413658"/>
          </a:xfrm>
          <a:prstGeom prst="rect">
            <a:avLst/>
          </a:prstGeom>
        </p:spPr>
      </p:pic>
      <p:sp>
        <p:nvSpPr>
          <p:cNvPr id="7" name="Title 6">
            <a:extLst>
              <a:ext uri="{FF2B5EF4-FFF2-40B4-BE49-F238E27FC236}">
                <a16:creationId xmlns:a16="http://schemas.microsoft.com/office/drawing/2014/main" id="{294EB362-4942-4687-ADCF-64464712A213}"/>
              </a:ext>
            </a:extLst>
          </p:cNvPr>
          <p:cNvSpPr>
            <a:spLocks noGrp="1"/>
          </p:cNvSpPr>
          <p:nvPr>
            <p:ph type="title"/>
          </p:nvPr>
        </p:nvSpPr>
        <p:spPr>
          <a:xfrm>
            <a:off x="581192" y="-1013800"/>
            <a:ext cx="11029616" cy="1013800"/>
          </a:xfrm>
        </p:spPr>
        <p:txBody>
          <a:bodyPr vert="horz" lIns="91440" tIns="45720" rIns="91440" bIns="45720" rtlCol="0" anchor="b">
            <a:normAutofit/>
          </a:bodyPr>
          <a:lstStyle/>
          <a:p>
            <a:r>
              <a:rPr lang="en-GB" dirty="0"/>
              <a:t>Ranking exercise</a:t>
            </a:r>
          </a:p>
        </p:txBody>
      </p:sp>
    </p:spTree>
    <p:extLst>
      <p:ext uri="{BB962C8B-B14F-4D97-AF65-F5344CB8AC3E}">
        <p14:creationId xmlns:p14="http://schemas.microsoft.com/office/powerpoint/2010/main" val="163481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PROTECTION AGAINST DISCRIMINATION</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a:t>
            </a:r>
          </a:p>
          <a:p>
            <a:pPr marL="0" indent="0">
              <a:buNone/>
            </a:pPr>
            <a:r>
              <a:rPr lang="en-GB" sz="2400" dirty="0"/>
              <a:t>You have the right to protection against discrimination. This means that nobody can treat you badly because of your colour, gender or religion, if you speak another language, have a disability, or are rich or poor.</a:t>
            </a:r>
          </a:p>
        </p:txBody>
      </p:sp>
      <p:pic>
        <p:nvPicPr>
          <p:cNvPr id="5" name="Picture 4" descr="Image of four birds on a Telegraph wire, three black birds turning away from one white bird."/>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96853" y="2275836"/>
            <a:ext cx="4560000" cy="3420000"/>
          </a:xfrm>
          <a:prstGeom prst="rect">
            <a:avLst/>
          </a:prstGeom>
          <a:ln w="38100">
            <a:solidFill>
              <a:srgbClr val="969FA7"/>
            </a:solidFill>
          </a:ln>
        </p:spPr>
      </p:pic>
    </p:spTree>
    <p:extLst>
      <p:ext uri="{BB962C8B-B14F-4D97-AF65-F5344CB8AC3E}">
        <p14:creationId xmlns:p14="http://schemas.microsoft.com/office/powerpoint/2010/main" val="96549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Child’s best interests </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3</a:t>
            </a:r>
          </a:p>
          <a:p>
            <a:pPr marL="0" indent="0">
              <a:buNone/>
            </a:pPr>
            <a:r>
              <a:rPr lang="en-GB" sz="2400" b="0" i="0" dirty="0">
                <a:solidFill>
                  <a:srgbClr val="333333"/>
                </a:solidFill>
                <a:effectLst/>
                <a:latin typeface="Roboto"/>
              </a:rPr>
              <a:t>When adults make decisions, they should think about how their decisions will affect children. All  adults should do what is best for children.</a:t>
            </a:r>
            <a:endParaRPr lang="en-GB" sz="2400" dirty="0"/>
          </a:p>
        </p:txBody>
      </p:sp>
      <p:pic>
        <p:nvPicPr>
          <p:cNvPr id="5" name="Picture 4" descr="Image denoting children's rights.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34954" y="2275836"/>
            <a:ext cx="3420000" cy="3420000"/>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4978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LIFE, SURVIVAL AND DEVELOPMENT</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6</a:t>
            </a:r>
          </a:p>
          <a:p>
            <a:pPr marL="0" indent="0">
              <a:buNone/>
            </a:pPr>
            <a:r>
              <a:rPr lang="en-GB" sz="2400" dirty="0"/>
              <a:t>You have the right to life, survival and development.</a:t>
            </a:r>
          </a:p>
        </p:txBody>
      </p:sp>
      <p:pic>
        <p:nvPicPr>
          <p:cNvPr id="5" name="Picture 4" descr="Image of a lifebel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1728" y="2275835"/>
            <a:ext cx="3446362" cy="3446362"/>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HEALTHCARE</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24</a:t>
            </a:r>
          </a:p>
          <a:p>
            <a:pPr marL="0" indent="0">
              <a:buNone/>
            </a:pPr>
            <a:r>
              <a:rPr lang="en-GB" sz="2400" dirty="0"/>
              <a:t>You have the right to the best health care possible, safe water to drink, nutritious food, a clean and safe environment, and information to help you stay well.</a:t>
            </a:r>
          </a:p>
        </p:txBody>
      </p:sp>
      <p:pic>
        <p:nvPicPr>
          <p:cNvPr id="5" name="Picture 4" descr="Infographic on medical healthca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10425" y="2275835"/>
            <a:ext cx="3708969" cy="3446362"/>
          </a:xfrm>
          <a:prstGeom prst="rect">
            <a:avLst/>
          </a:prstGeom>
          <a:ln w="38100">
            <a:solidFill>
              <a:srgbClr val="969FA7"/>
            </a:solidFill>
          </a:ln>
        </p:spPr>
      </p:pic>
    </p:spTree>
    <p:extLst>
      <p:ext uri="{BB962C8B-B14F-4D97-AF65-F5344CB8AC3E}">
        <p14:creationId xmlns:p14="http://schemas.microsoft.com/office/powerpoint/2010/main" val="363134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Right TO EDUCATION</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28</a:t>
            </a:r>
          </a:p>
          <a:p>
            <a:pPr marL="0" indent="0">
              <a:buNone/>
            </a:pPr>
            <a:r>
              <a:rPr lang="en-GB" sz="2400" dirty="0"/>
              <a:t>You have the right to a good quality education. You should be encouraged to go to school to the highest level you can.</a:t>
            </a:r>
          </a:p>
        </p:txBody>
      </p:sp>
      <p:pic>
        <p:nvPicPr>
          <p:cNvPr id="5" name="Picture 4" descr="Image of different equipment used in a schoo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91253" y="2275836"/>
            <a:ext cx="4771201" cy="3420000"/>
          </a:xfrm>
          <a:prstGeom prst="rect">
            <a:avLst/>
          </a:prstGeom>
          <a:ln w="38100">
            <a:solidFill>
              <a:srgbClr val="969FA7"/>
            </a:solidFill>
          </a:ln>
        </p:spPr>
      </p:pic>
    </p:spTree>
    <p:extLst>
      <p:ext uri="{BB962C8B-B14F-4D97-AF65-F5344CB8AC3E}">
        <p14:creationId xmlns:p14="http://schemas.microsoft.com/office/powerpoint/2010/main" val="110397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dirty="0"/>
              <a:t>The right for your views to be respected </a:t>
            </a:r>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dirty="0">
                <a:solidFill>
                  <a:srgbClr val="62A9AA"/>
                </a:solidFill>
              </a:rPr>
              <a:t>ARTICLE 12</a:t>
            </a:r>
          </a:p>
          <a:p>
            <a:pPr marL="0" indent="0">
              <a:buNone/>
            </a:pPr>
            <a:r>
              <a:rPr lang="en-GB" sz="2400" dirty="0"/>
              <a:t>You have the right to give your opinion and for adults to listen, and take it seriously. </a:t>
            </a:r>
          </a:p>
        </p:txBody>
      </p:sp>
      <p:pic>
        <p:nvPicPr>
          <p:cNvPr id="5" name="Picture 4" descr="Image of a megaphone.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6982" y="2275836"/>
            <a:ext cx="2341341" cy="3420000"/>
          </a:xfrm>
          <a:prstGeom prst="rect">
            <a:avLst/>
          </a:prstGeom>
          <a:ln w="38100">
            <a:solidFill>
              <a:srgbClr val="969FA7"/>
            </a:solidFill>
          </a:ln>
        </p:spPr>
      </p:pic>
    </p:spTree>
    <p:extLst>
      <p:ext uri="{BB962C8B-B14F-4D97-AF65-F5344CB8AC3E}">
        <p14:creationId xmlns:p14="http://schemas.microsoft.com/office/powerpoint/2010/main" val="53465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dirty="0"/>
              <a:t>Getting your voice heard</a:t>
            </a:r>
          </a:p>
        </p:txBody>
      </p:sp>
      <p:sp>
        <p:nvSpPr>
          <p:cNvPr id="5" name="TextBox 4"/>
          <p:cNvSpPr txBox="1"/>
          <p:nvPr/>
        </p:nvSpPr>
        <p:spPr>
          <a:xfrm>
            <a:off x="441015" y="1801378"/>
            <a:ext cx="11299041" cy="769441"/>
          </a:xfrm>
          <a:prstGeom prst="rect">
            <a:avLst/>
          </a:prstGeom>
          <a:noFill/>
          <a:ln>
            <a:noFill/>
          </a:ln>
        </p:spPr>
        <p:txBody>
          <a:bodyPr wrap="square" rtlCol="0">
            <a:spAutoFit/>
          </a:bodyPr>
          <a:lstStyle/>
          <a:p>
            <a:pPr marL="342900" indent="-342900">
              <a:buClr>
                <a:srgbClr val="62A9AA"/>
              </a:buClr>
              <a:buFont typeface="Wingdings" panose="05000000000000000000" pitchFamily="2" charset="2"/>
              <a:buChar char="§"/>
            </a:pPr>
            <a:r>
              <a:rPr lang="en-GB" sz="2200" i="1" dirty="0">
                <a:solidFill>
                  <a:srgbClr val="62A9AA"/>
                </a:solidFill>
              </a:rPr>
              <a:t>Can you name each of these activists who are ‘getting their voices heard’? </a:t>
            </a:r>
          </a:p>
          <a:p>
            <a:pPr marL="342900" indent="-342900">
              <a:buClr>
                <a:srgbClr val="62A9AA"/>
              </a:buClr>
              <a:buFont typeface="Wingdings" panose="05000000000000000000" pitchFamily="2" charset="2"/>
              <a:buChar char="§"/>
            </a:pPr>
            <a:r>
              <a:rPr lang="en-GB" sz="2200" i="1" dirty="0">
                <a:solidFill>
                  <a:srgbClr val="62A9AA"/>
                </a:solidFill>
              </a:rPr>
              <a:t>What do you know about them? </a:t>
            </a:r>
            <a:endParaRPr lang="en-GB" sz="3600" dirty="0">
              <a:solidFill>
                <a:srgbClr val="62A9AA"/>
              </a:solidFill>
            </a:endParaRPr>
          </a:p>
        </p:txBody>
      </p:sp>
      <p:pic>
        <p:nvPicPr>
          <p:cNvPr id="2" name="Picture 1" descr="photograph of Greta Thunberg. ">
            <a:extLst>
              <a:ext uri="{FF2B5EF4-FFF2-40B4-BE49-F238E27FC236}">
                <a16:creationId xmlns:a16="http://schemas.microsoft.com/office/drawing/2014/main" id="{03414644-172E-4698-BEC8-EC750170A2DD}"/>
              </a:ext>
            </a:extLst>
          </p:cNvPr>
          <p:cNvPicPr>
            <a:picLocks noChangeAspect="1"/>
          </p:cNvPicPr>
          <p:nvPr/>
        </p:nvPicPr>
        <p:blipFill>
          <a:blip r:embed="rId3"/>
          <a:stretch>
            <a:fillRect/>
          </a:stretch>
        </p:blipFill>
        <p:spPr>
          <a:xfrm>
            <a:off x="748230" y="2937631"/>
            <a:ext cx="2956483" cy="3501853"/>
          </a:xfrm>
          <a:prstGeom prst="rect">
            <a:avLst/>
          </a:prstGeom>
          <a:ln w="38100">
            <a:solidFill>
              <a:srgbClr val="969FA7"/>
            </a:solidFill>
          </a:ln>
        </p:spPr>
      </p:pic>
      <p:pic>
        <p:nvPicPr>
          <p:cNvPr id="10" name="Picture 9" descr="Photograph of Malala Yousafzai.">
            <a:extLst>
              <a:ext uri="{FF2B5EF4-FFF2-40B4-BE49-F238E27FC236}">
                <a16:creationId xmlns:a16="http://schemas.microsoft.com/office/drawing/2014/main" id="{7CD184E8-9173-4159-B43F-5BFEFE3A66AC}"/>
              </a:ext>
            </a:extLst>
          </p:cNvPr>
          <p:cNvPicPr>
            <a:picLocks noChangeAspect="1"/>
          </p:cNvPicPr>
          <p:nvPr/>
        </p:nvPicPr>
        <p:blipFill rotWithShape="1">
          <a:blip r:embed="rId4">
            <a:extLst>
              <a:ext uri="{28A0092B-C50C-407E-A947-70E740481C1C}">
                <a14:useLocalDpi xmlns:a14="http://schemas.microsoft.com/office/drawing/2010/main" val="0"/>
              </a:ext>
            </a:extLst>
          </a:blip>
          <a:srcRect l="8204" r="26435"/>
          <a:stretch/>
        </p:blipFill>
        <p:spPr>
          <a:xfrm>
            <a:off x="4073332" y="2937631"/>
            <a:ext cx="3435391" cy="3501853"/>
          </a:xfrm>
          <a:prstGeom prst="rect">
            <a:avLst/>
          </a:prstGeom>
          <a:ln w="38100">
            <a:solidFill>
              <a:srgbClr val="969FA7"/>
            </a:solidFill>
          </a:ln>
        </p:spPr>
      </p:pic>
      <p:pic>
        <p:nvPicPr>
          <p:cNvPr id="8" name="Picture 7" descr="Photograph of Marcus Rashford.">
            <a:extLst>
              <a:ext uri="{FF2B5EF4-FFF2-40B4-BE49-F238E27FC236}">
                <a16:creationId xmlns:a16="http://schemas.microsoft.com/office/drawing/2014/main" id="{186422AB-4026-4FC9-88BE-3040264943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44779" y="2937630"/>
            <a:ext cx="2749247" cy="3501854"/>
          </a:xfrm>
          <a:prstGeom prst="rect">
            <a:avLst/>
          </a:prstGeom>
          <a:ln w="38100">
            <a:solidFill>
              <a:srgbClr val="969FA7"/>
            </a:solidFill>
          </a:ln>
        </p:spPr>
      </p:pic>
    </p:spTree>
    <p:extLst>
      <p:ext uri="{BB962C8B-B14F-4D97-AF65-F5344CB8AC3E}">
        <p14:creationId xmlns:p14="http://schemas.microsoft.com/office/powerpoint/2010/main" val="18072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dirty="0"/>
              <a:t>Getting your voice heard</a:t>
            </a:r>
          </a:p>
        </p:txBody>
      </p:sp>
      <p:sp>
        <p:nvSpPr>
          <p:cNvPr id="5" name="TextBox 4"/>
          <p:cNvSpPr txBox="1"/>
          <p:nvPr/>
        </p:nvSpPr>
        <p:spPr>
          <a:xfrm>
            <a:off x="441015" y="1801378"/>
            <a:ext cx="11299041" cy="830997"/>
          </a:xfrm>
          <a:prstGeom prst="rect">
            <a:avLst/>
          </a:prstGeom>
          <a:noFill/>
          <a:ln>
            <a:noFill/>
          </a:ln>
        </p:spPr>
        <p:txBody>
          <a:bodyPr wrap="square" rtlCol="0">
            <a:spAutoFit/>
          </a:bodyPr>
          <a:lstStyle/>
          <a:p>
            <a:pPr marL="342900" indent="-342900">
              <a:buClr>
                <a:srgbClr val="62A9AA"/>
              </a:buClr>
              <a:buFont typeface="Wingdings" panose="05000000000000000000" pitchFamily="2" charset="2"/>
              <a:buChar char="§"/>
            </a:pPr>
            <a:r>
              <a:rPr lang="en-GB" sz="2400" i="1" dirty="0">
                <a:solidFill>
                  <a:srgbClr val="62A9AA"/>
                </a:solidFill>
              </a:rPr>
              <a:t>Do you know who this activist is? </a:t>
            </a:r>
          </a:p>
          <a:p>
            <a:pPr marL="342900" indent="-342900">
              <a:buClr>
                <a:srgbClr val="62A9AA"/>
              </a:buClr>
              <a:buFont typeface="Wingdings" panose="05000000000000000000" pitchFamily="2" charset="2"/>
              <a:buChar char="§"/>
            </a:pPr>
            <a:r>
              <a:rPr lang="en-GB" sz="2400" i="1" dirty="0">
                <a:solidFill>
                  <a:srgbClr val="62A9AA"/>
                </a:solidFill>
              </a:rPr>
              <a:t>What do you know about him? </a:t>
            </a:r>
            <a:endParaRPr lang="en-GB" sz="2400" dirty="0">
              <a:solidFill>
                <a:srgbClr val="62A9AA"/>
              </a:solidFill>
            </a:endParaRPr>
          </a:p>
        </p:txBody>
      </p:sp>
      <p:sp>
        <p:nvSpPr>
          <p:cNvPr id="6" name="TextBox 5">
            <a:extLst>
              <a:ext uri="{FF2B5EF4-FFF2-40B4-BE49-F238E27FC236}">
                <a16:creationId xmlns:a16="http://schemas.microsoft.com/office/drawing/2014/main" id="{80E96DA1-9C61-43E3-833F-F989E4C43860}"/>
              </a:ext>
            </a:extLst>
          </p:cNvPr>
          <p:cNvSpPr txBox="1"/>
          <p:nvPr/>
        </p:nvSpPr>
        <p:spPr>
          <a:xfrm>
            <a:off x="4340773" y="2937631"/>
            <a:ext cx="6926318" cy="2677656"/>
          </a:xfrm>
          <a:prstGeom prst="rect">
            <a:avLst/>
          </a:prstGeom>
          <a:noFill/>
          <a:ln w="38100">
            <a:solidFill>
              <a:srgbClr val="62A9AA"/>
            </a:solidFill>
          </a:ln>
        </p:spPr>
        <p:txBody>
          <a:bodyPr wrap="square" rtlCol="0">
            <a:spAutoFit/>
          </a:bodyPr>
          <a:lstStyle/>
          <a:p>
            <a:r>
              <a:rPr lang="en-GB" sz="2400" b="1" dirty="0">
                <a:solidFill>
                  <a:srgbClr val="62A9AA"/>
                </a:solidFill>
              </a:rPr>
              <a:t>Seth Burke:</a:t>
            </a:r>
          </a:p>
          <a:p>
            <a:pPr marL="285750" indent="-285750">
              <a:buClr>
                <a:srgbClr val="62A9AA"/>
              </a:buClr>
              <a:buFont typeface="Wingdings" panose="05000000000000000000" pitchFamily="2" charset="2"/>
              <a:buChar char="§"/>
            </a:pPr>
            <a:r>
              <a:rPr lang="en-GB" sz="2400" dirty="0"/>
              <a:t>Elected to the Welsh Youth Parliament in December 2021, aged13.</a:t>
            </a:r>
          </a:p>
          <a:p>
            <a:pPr marL="285750" indent="-285750">
              <a:buClr>
                <a:srgbClr val="62A9AA"/>
              </a:buClr>
              <a:buFont typeface="Wingdings" panose="05000000000000000000" pitchFamily="2" charset="2"/>
              <a:buChar char="§"/>
            </a:pPr>
            <a:r>
              <a:rPr lang="en-GB" sz="2400" dirty="0"/>
              <a:t>First Welsh Youth Parliament member </a:t>
            </a:r>
            <a:r>
              <a:rPr lang="en-GB" sz="2400" b="0" i="0" dirty="0">
                <a:effectLst/>
              </a:rPr>
              <a:t>with a life-long, progressive condition (Duchenne Muscular Dystrophy (DMD)) and first member in a wheelchair.</a:t>
            </a:r>
          </a:p>
        </p:txBody>
      </p:sp>
      <p:pic>
        <p:nvPicPr>
          <p:cNvPr id="2" name="Picture 1" descr="Photograph of Seth Burke.">
            <a:extLst>
              <a:ext uri="{FF2B5EF4-FFF2-40B4-BE49-F238E27FC236}">
                <a16:creationId xmlns:a16="http://schemas.microsoft.com/office/drawing/2014/main" id="{03414644-172E-4698-BEC8-EC750170A2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443" y="2937631"/>
            <a:ext cx="2834057" cy="3501853"/>
          </a:xfrm>
          <a:prstGeom prst="rect">
            <a:avLst/>
          </a:prstGeom>
          <a:ln w="38100">
            <a:solidFill>
              <a:srgbClr val="969FA7"/>
            </a:solidFill>
          </a:ln>
        </p:spPr>
      </p:pic>
    </p:spTree>
    <p:extLst>
      <p:ext uri="{BB962C8B-B14F-4D97-AF65-F5344CB8AC3E}">
        <p14:creationId xmlns:p14="http://schemas.microsoft.com/office/powerpoint/2010/main" val="26616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the Curriculum for Wales </a:t>
            </a:r>
          </a:p>
        </p:txBody>
      </p:sp>
      <p:sp>
        <p:nvSpPr>
          <p:cNvPr id="5" name="TextBox 4"/>
          <p:cNvSpPr txBox="1"/>
          <p:nvPr/>
        </p:nvSpPr>
        <p:spPr>
          <a:xfrm>
            <a:off x="575894" y="2100392"/>
            <a:ext cx="11029615" cy="4465068"/>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400" dirty="0">
                <a:ea typeface="Times New Roman" panose="02020603050405020304" pitchFamily="18" charset="0"/>
                <a:cs typeface="Times New Roman" panose="02020603050405020304" pitchFamily="18" charset="0"/>
              </a:rPr>
              <a:t>This resource </a:t>
            </a:r>
            <a:r>
              <a:rPr lang="en-GB" sz="2400" b="0" dirty="0">
                <a:ea typeface="Times New Roman" panose="02020603050405020304" pitchFamily="18" charset="0"/>
                <a:cs typeface="Times New Roman" panose="02020603050405020304" pitchFamily="18" charset="0"/>
              </a:rPr>
              <a:t>f</a:t>
            </a:r>
            <a:r>
              <a:rPr lang="en-GB" sz="2400" b="0" dirty="0"/>
              <a:t>or </a:t>
            </a:r>
            <a:r>
              <a:rPr lang="en-US" sz="2400" b="0" dirty="0">
                <a:effectLst/>
                <a:ea typeface="Times New Roman" panose="02020603050405020304" pitchFamily="18" charset="0"/>
                <a:cs typeface="Times New Roman" panose="02020603050405020304" pitchFamily="18" charset="0"/>
              </a:rPr>
              <a:t>learners </a:t>
            </a:r>
            <a:r>
              <a:rPr lang="en-US" sz="2400" dirty="0">
                <a:effectLst/>
                <a:ea typeface="Times New Roman" panose="02020603050405020304" pitchFamily="18" charset="0"/>
                <a:cs typeface="Times New Roman" panose="02020603050405020304" pitchFamily="18" charset="0"/>
              </a:rPr>
              <a:t>working at </a:t>
            </a:r>
            <a:r>
              <a:rPr lang="en-GB" sz="2400" dirty="0">
                <a:effectLst/>
                <a:ea typeface="Times New Roman" panose="02020603050405020304" pitchFamily="18" charset="0"/>
                <a:cs typeface="Times New Roman" panose="02020603050405020304" pitchFamily="18" charset="0"/>
              </a:rPr>
              <a:t>Progression Steps 4 and 5 </a:t>
            </a:r>
            <a:r>
              <a:rPr lang="en-GB" sz="2400" dirty="0">
                <a:effectLst/>
                <a:ea typeface="Times New Roman" panose="02020603050405020304" pitchFamily="18" charset="0"/>
                <a:cs typeface="Arial" panose="020B0604020202020204" pitchFamily="34" charset="0"/>
              </a:rPr>
              <a:t>helps to meets two of the </a:t>
            </a:r>
            <a:r>
              <a:rPr lang="en-US" sz="2400" b="1" u="sng" dirty="0">
                <a:solidFill>
                  <a:srgbClr val="62A9AA"/>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four purposes</a:t>
            </a:r>
            <a:r>
              <a:rPr lang="en-US" sz="2400" b="1" dirty="0">
                <a:solidFill>
                  <a:srgbClr val="62A9AA"/>
                </a:solidFill>
                <a:effectLst/>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of the</a:t>
            </a:r>
            <a:r>
              <a:rPr lang="en-GB" sz="2400" b="1" dirty="0">
                <a:solidFill>
                  <a:srgbClr val="62A9AA"/>
                </a:solidFill>
                <a:effectLst/>
                <a:ea typeface="Times New Roman" panose="02020603050405020304" pitchFamily="18" charset="0"/>
                <a:cs typeface="Arial" panose="020B0604020202020204" pitchFamily="34" charset="0"/>
              </a:rPr>
              <a:t> </a:t>
            </a:r>
            <a:r>
              <a:rPr lang="en-GB" sz="2400" b="1" u="sng" dirty="0">
                <a:solidFill>
                  <a:srgbClr val="62A9AA"/>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Curriculum for Wales </a:t>
            </a:r>
            <a:r>
              <a:rPr lang="en-GB" sz="2400" b="1" dirty="0">
                <a:solidFill>
                  <a:srgbClr val="62A9AA"/>
                </a:solidFill>
                <a:effectLst/>
                <a:ea typeface="Calibri" panose="020F0502020204030204" pitchFamily="34" charset="0"/>
                <a:cs typeface="Arial" panose="020B0604020202020204" pitchFamily="34" charset="0"/>
              </a:rPr>
              <a:t> </a:t>
            </a:r>
            <a:r>
              <a:rPr lang="en-GB" sz="2400" dirty="0">
                <a:effectLst/>
                <a:ea typeface="Times New Roman" panose="02020603050405020304" pitchFamily="18" charset="0"/>
                <a:cs typeface="Arial" panose="020B0604020202020204" pitchFamily="34" charset="0"/>
              </a:rPr>
              <a:t>assisting learners to become:</a:t>
            </a:r>
          </a:p>
          <a:p>
            <a:pPr marL="285750" lvl="0" indent="-285750">
              <a:lnSpc>
                <a:spcPct val="114000"/>
              </a:lnSpc>
              <a:buClr>
                <a:srgbClr val="62A9AA"/>
              </a:buClr>
              <a:buFont typeface="Wingdings" panose="05000000000000000000" pitchFamily="2" charset="2"/>
              <a:buChar char="§"/>
            </a:pPr>
            <a:r>
              <a:rPr lang="en-US" sz="2400" b="1" dirty="0">
                <a:solidFill>
                  <a:srgbClr val="62A9AA"/>
                </a:solidFill>
                <a:effectLst/>
                <a:ea typeface="Calibri" panose="020F0502020204030204" pitchFamily="34" charset="0"/>
                <a:cs typeface="Arial" panose="020B0604020202020204" pitchFamily="34" charset="0"/>
              </a:rPr>
              <a:t>ethical, informed citizens who:</a:t>
            </a:r>
          </a:p>
          <a:p>
            <a:pPr marL="452438" lvl="1" indent="-273050" fontAlgn="base">
              <a:lnSpc>
                <a:spcPct val="114000"/>
              </a:lnSpc>
              <a:buClr>
                <a:srgbClr val="62A9AA"/>
              </a:buClr>
              <a:buFont typeface="Wingdings" panose="05000000000000000000" pitchFamily="2" charset="2"/>
              <a:buChar char=""/>
            </a:pPr>
            <a:r>
              <a:rPr lang="en-GB" sz="2400" dirty="0">
                <a:solidFill>
                  <a:srgbClr val="1F1F1F"/>
                </a:solidFill>
                <a:effectLst/>
                <a:ea typeface="Times New Roman" panose="02020603050405020304" pitchFamily="18" charset="0"/>
                <a:cs typeface="Arial" panose="020B0604020202020204" pitchFamily="34" charset="0"/>
              </a:rPr>
              <a:t>engage with contemporary issues based upon their knowledge and values </a:t>
            </a:r>
          </a:p>
          <a:p>
            <a:pPr marL="452438" lvl="1" indent="-273050" fontAlgn="base">
              <a:lnSpc>
                <a:spcPct val="114000"/>
              </a:lnSpc>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understand and exercise their human and democratic responsibilities and rights</a:t>
            </a:r>
          </a:p>
          <a:p>
            <a:pPr marL="0" lvl="1" fontAlgn="base">
              <a:lnSpc>
                <a:spcPct val="114000"/>
              </a:lnSpc>
              <a:buClr>
                <a:srgbClr val="62A9AA"/>
              </a:buClr>
            </a:pPr>
            <a:r>
              <a:rPr lang="en-US" sz="2400" dirty="0">
                <a:solidFill>
                  <a:srgbClr val="1F1F1F"/>
                </a:solidFill>
                <a:effectLst/>
                <a:ea typeface="Calibri" panose="020F0502020204030204" pitchFamily="34" charset="0"/>
                <a:cs typeface="Arial" panose="020B0604020202020204" pitchFamily="34" charset="0"/>
              </a:rPr>
              <a:t>and </a:t>
            </a:r>
            <a:r>
              <a:rPr lang="en-US" sz="2400" b="1" dirty="0">
                <a:solidFill>
                  <a:srgbClr val="62A9AA"/>
                </a:solidFill>
                <a:effectLst/>
                <a:ea typeface="Calibri" panose="020F0502020204030204" pitchFamily="34" charset="0"/>
                <a:cs typeface="Times New Roman" panose="02020603050405020304" pitchFamily="18" charset="0"/>
              </a:rPr>
              <a:t>are ready to be citizens of Wales and the world.</a:t>
            </a:r>
            <a:r>
              <a:rPr lang="en-US" sz="2400" dirty="0">
                <a:solidFill>
                  <a:srgbClr val="62A9AA"/>
                </a:solidFill>
                <a:effectLst/>
                <a:ea typeface="Calibri" panose="020F0502020204030204" pitchFamily="34" charset="0"/>
                <a:cs typeface="Arial" panose="020B0604020202020204" pitchFamily="34" charset="0"/>
              </a:rPr>
              <a:t> </a:t>
            </a:r>
          </a:p>
          <a:p>
            <a:pPr marL="285750" lvl="0" indent="-285750">
              <a:buClr>
                <a:srgbClr val="62A9AA"/>
              </a:buClr>
              <a:buFont typeface="Wingdings" panose="05000000000000000000" pitchFamily="2" charset="2"/>
              <a:buChar char="§"/>
            </a:pPr>
            <a:r>
              <a:rPr lang="en-US" sz="2400" b="1" dirty="0">
                <a:solidFill>
                  <a:srgbClr val="62A9AA"/>
                </a:solidFill>
                <a:effectLst/>
                <a:ea typeface="Calibri" panose="020F0502020204030204" pitchFamily="34" charset="0"/>
                <a:cs typeface="Arial" panose="020B0604020202020204" pitchFamily="34" charset="0"/>
              </a:rPr>
              <a:t>healthy, confident individuals who:</a:t>
            </a:r>
            <a:endParaRPr lang="en-GB" sz="24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are building their mental and emotional well-being by developing confidence, resilience and empathy</a:t>
            </a:r>
            <a:endParaRPr lang="en-GB" sz="24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en-US" sz="2400" dirty="0">
                <a:effectLst/>
                <a:ea typeface="Calibri" panose="020F0502020204030204" pitchFamily="34" charset="0"/>
                <a:cs typeface="Arial" panose="020B0604020202020204" pitchFamily="34" charset="0"/>
              </a:rPr>
              <a:t>know how to find the information and support to keep safe and well</a:t>
            </a:r>
            <a:endParaRPr lang="en-GB" sz="2400" dirty="0">
              <a:effectLst/>
              <a:ea typeface="Calibri" panose="020F0502020204030204" pitchFamily="34" charset="0"/>
              <a:cs typeface="Times New Roman" panose="02020603050405020304" pitchFamily="18" charset="0"/>
            </a:endParaRPr>
          </a:p>
          <a:p>
            <a:r>
              <a:rPr lang="en-US" sz="2400" dirty="0">
                <a:solidFill>
                  <a:srgbClr val="1F1F1F"/>
                </a:solidFill>
                <a:effectLst/>
                <a:ea typeface="Calibri" panose="020F0502020204030204" pitchFamily="34" charset="0"/>
                <a:cs typeface="Arial" panose="020B0604020202020204" pitchFamily="34" charset="0"/>
              </a:rPr>
              <a:t>and </a:t>
            </a:r>
            <a:r>
              <a:rPr lang="en-US" sz="2400" b="1" dirty="0">
                <a:solidFill>
                  <a:srgbClr val="62A9AA"/>
                </a:solidFill>
                <a:effectLst/>
                <a:ea typeface="Calibri" panose="020F0502020204030204" pitchFamily="34" charset="0"/>
                <a:cs typeface="Times New Roman" panose="02020603050405020304" pitchFamily="18" charset="0"/>
              </a:rPr>
              <a:t>are ready to lead fulfilling lives as valued members of society.</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9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dirty="0"/>
              <a:t>Getting your voice heard</a:t>
            </a:r>
          </a:p>
        </p:txBody>
      </p:sp>
      <p:sp>
        <p:nvSpPr>
          <p:cNvPr id="5" name="TextBox 4"/>
          <p:cNvSpPr txBox="1"/>
          <p:nvPr/>
        </p:nvSpPr>
        <p:spPr>
          <a:xfrm>
            <a:off x="441015" y="1801378"/>
            <a:ext cx="11299041" cy="830997"/>
          </a:xfrm>
          <a:prstGeom prst="rect">
            <a:avLst/>
          </a:prstGeom>
          <a:noFill/>
          <a:ln>
            <a:noFill/>
          </a:ln>
        </p:spPr>
        <p:txBody>
          <a:bodyPr wrap="square" rtlCol="0">
            <a:spAutoFit/>
          </a:bodyPr>
          <a:lstStyle/>
          <a:p>
            <a:pPr marL="342900" indent="-342900">
              <a:buClr>
                <a:srgbClr val="62A9AA"/>
              </a:buClr>
              <a:buFont typeface="Wingdings" panose="05000000000000000000" pitchFamily="2" charset="2"/>
              <a:buChar char="§"/>
            </a:pPr>
            <a:r>
              <a:rPr lang="en-GB" sz="2400" i="1" dirty="0">
                <a:solidFill>
                  <a:srgbClr val="62A9AA"/>
                </a:solidFill>
              </a:rPr>
              <a:t>Do you know who this activist is? </a:t>
            </a:r>
          </a:p>
          <a:p>
            <a:pPr marL="342900" indent="-342900">
              <a:buClr>
                <a:srgbClr val="62A9AA"/>
              </a:buClr>
              <a:buFont typeface="Wingdings" panose="05000000000000000000" pitchFamily="2" charset="2"/>
              <a:buChar char="§"/>
            </a:pPr>
            <a:r>
              <a:rPr lang="en-GB" sz="2400" i="1" dirty="0">
                <a:solidFill>
                  <a:srgbClr val="62A9AA"/>
                </a:solidFill>
              </a:rPr>
              <a:t>What do you know about him? </a:t>
            </a:r>
            <a:endParaRPr lang="en-GB" sz="2400" dirty="0">
              <a:solidFill>
                <a:srgbClr val="62A9AA"/>
              </a:solidFill>
            </a:endParaRPr>
          </a:p>
        </p:txBody>
      </p:sp>
      <p:sp>
        <p:nvSpPr>
          <p:cNvPr id="6" name="TextBox 5">
            <a:extLst>
              <a:ext uri="{FF2B5EF4-FFF2-40B4-BE49-F238E27FC236}">
                <a16:creationId xmlns:a16="http://schemas.microsoft.com/office/drawing/2014/main" id="{80E96DA1-9C61-43E3-833F-F989E4C43860}"/>
              </a:ext>
            </a:extLst>
          </p:cNvPr>
          <p:cNvSpPr txBox="1"/>
          <p:nvPr/>
        </p:nvSpPr>
        <p:spPr>
          <a:xfrm>
            <a:off x="4340773" y="2937631"/>
            <a:ext cx="6926318" cy="3477875"/>
          </a:xfrm>
          <a:prstGeom prst="rect">
            <a:avLst/>
          </a:prstGeom>
          <a:noFill/>
          <a:ln w="38100">
            <a:solidFill>
              <a:srgbClr val="62A9AA"/>
            </a:solidFill>
          </a:ln>
        </p:spPr>
        <p:txBody>
          <a:bodyPr wrap="square" rtlCol="0">
            <a:spAutoFit/>
          </a:bodyPr>
          <a:lstStyle/>
          <a:p>
            <a:pPr>
              <a:buClr>
                <a:srgbClr val="62A9AA"/>
              </a:buClr>
            </a:pPr>
            <a:r>
              <a:rPr lang="en-GB" sz="2400" b="1" i="0" dirty="0">
                <a:solidFill>
                  <a:srgbClr val="62A9AA"/>
                </a:solidFill>
                <a:effectLst/>
              </a:rPr>
              <a:t>Seth’s priorities whilst in office are: </a:t>
            </a:r>
          </a:p>
          <a:p>
            <a:pPr>
              <a:buClr>
                <a:srgbClr val="62A9AA"/>
              </a:buClr>
            </a:pPr>
            <a:endParaRPr lang="en-GB" sz="2000" b="0" i="0" dirty="0">
              <a:effectLst/>
            </a:endParaRPr>
          </a:p>
          <a:p>
            <a:pPr algn="l">
              <a:buFont typeface="+mj-lt"/>
              <a:buAutoNum type="arabicPeriod"/>
            </a:pPr>
            <a:r>
              <a:rPr lang="en-GB" sz="2200" b="0" i="0" dirty="0">
                <a:effectLst/>
              </a:rPr>
              <a:t> Protecting our environment and the natural world (Article 24).</a:t>
            </a:r>
          </a:p>
          <a:p>
            <a:pPr algn="l">
              <a:buFont typeface="+mj-lt"/>
              <a:buAutoNum type="arabicPeriod"/>
            </a:pPr>
            <a:r>
              <a:rPr lang="en-GB" sz="2200" b="0" i="0" dirty="0">
                <a:effectLst/>
              </a:rPr>
              <a:t> Improved accessibility to public spaces for people with disabilities.</a:t>
            </a:r>
          </a:p>
          <a:p>
            <a:pPr algn="l">
              <a:buFont typeface="+mj-lt"/>
              <a:buAutoNum type="arabicPeriod"/>
            </a:pPr>
            <a:r>
              <a:rPr lang="en-GB" sz="2200" b="0" i="0" dirty="0">
                <a:effectLst/>
              </a:rPr>
              <a:t> Tackling online bullying.</a:t>
            </a:r>
          </a:p>
          <a:p>
            <a:pPr algn="l">
              <a:buFont typeface="+mj-lt"/>
              <a:buAutoNum type="arabicPeriod"/>
            </a:pPr>
            <a:r>
              <a:rPr lang="en-GB" sz="2200" b="0" i="0" dirty="0">
                <a:effectLst/>
              </a:rPr>
              <a:t> Addressing mental health in children and young people.</a:t>
            </a:r>
          </a:p>
          <a:p>
            <a:pPr algn="l">
              <a:buFont typeface="+mj-lt"/>
              <a:buAutoNum type="arabicPeriod"/>
            </a:pPr>
            <a:r>
              <a:rPr lang="en-GB" sz="2200" b="0" i="0" dirty="0">
                <a:effectLst/>
              </a:rPr>
              <a:t> Increasing access to free clubs that promote physical activity in children and young people.</a:t>
            </a:r>
            <a:endParaRPr lang="en-GB" sz="2200" dirty="0"/>
          </a:p>
        </p:txBody>
      </p:sp>
      <p:pic>
        <p:nvPicPr>
          <p:cNvPr id="2" name="Picture 1" descr="Photograph of Seth Burke.">
            <a:extLst>
              <a:ext uri="{FF2B5EF4-FFF2-40B4-BE49-F238E27FC236}">
                <a16:creationId xmlns:a16="http://schemas.microsoft.com/office/drawing/2014/main" id="{03414644-172E-4698-BEC8-EC750170A2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443" y="2937631"/>
            <a:ext cx="2834057" cy="3501853"/>
          </a:xfrm>
          <a:prstGeom prst="rect">
            <a:avLst/>
          </a:prstGeom>
          <a:ln w="38100">
            <a:solidFill>
              <a:srgbClr val="969FA7"/>
            </a:solidFill>
          </a:ln>
        </p:spPr>
      </p:pic>
      <p:pic>
        <p:nvPicPr>
          <p:cNvPr id="4" name="Picture 3" descr="Question mark symbol denoting support activity. ">
            <a:extLst>
              <a:ext uri="{FF2B5EF4-FFF2-40B4-BE49-F238E27FC236}">
                <a16:creationId xmlns:a16="http://schemas.microsoft.com/office/drawing/2014/main" id="{70079468-D20E-46C7-84DA-CF8958CF1448}"/>
              </a:ext>
            </a:extLst>
          </p:cNvPr>
          <p:cNvPicPr>
            <a:picLocks noChangeAspect="1"/>
          </p:cNvPicPr>
          <p:nvPr/>
        </p:nvPicPr>
        <p:blipFill>
          <a:blip r:embed="rId4"/>
          <a:stretch>
            <a:fillRect/>
          </a:stretch>
        </p:blipFill>
        <p:spPr>
          <a:xfrm>
            <a:off x="11347497" y="6216386"/>
            <a:ext cx="414564" cy="414564"/>
          </a:xfrm>
          <a:prstGeom prst="rect">
            <a:avLst/>
          </a:prstGeom>
        </p:spPr>
      </p:pic>
      <p:pic>
        <p:nvPicPr>
          <p:cNvPr id="7" name="Picture 6" descr="Plis sign symbol denoting extension activity.">
            <a:extLst>
              <a:ext uri="{FF2B5EF4-FFF2-40B4-BE49-F238E27FC236}">
                <a16:creationId xmlns:a16="http://schemas.microsoft.com/office/drawing/2014/main" id="{17F2DEBC-197B-41D0-865B-BA9394536D51}"/>
              </a:ext>
            </a:extLst>
          </p:cNvPr>
          <p:cNvPicPr>
            <a:picLocks noChangeAspect="1"/>
          </p:cNvPicPr>
          <p:nvPr/>
        </p:nvPicPr>
        <p:blipFill>
          <a:blip r:embed="rId5"/>
          <a:stretch>
            <a:fillRect/>
          </a:stretch>
        </p:blipFill>
        <p:spPr>
          <a:xfrm>
            <a:off x="11760130" y="6216386"/>
            <a:ext cx="408467" cy="414564"/>
          </a:xfrm>
          <a:prstGeom prst="rect">
            <a:avLst/>
          </a:prstGeom>
        </p:spPr>
      </p:pic>
    </p:spTree>
    <p:extLst>
      <p:ext uri="{BB962C8B-B14F-4D97-AF65-F5344CB8AC3E}">
        <p14:creationId xmlns:p14="http://schemas.microsoft.com/office/powerpoint/2010/main" val="33053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dirty="0"/>
              <a:t>	 END POINT ASSESSMENT ACTIVITY </a:t>
            </a:r>
          </a:p>
        </p:txBody>
      </p:sp>
      <p:pic>
        <p:nvPicPr>
          <p:cNvPr id="5" name="Picture 4" descr="Poster of the UNCRC. "/>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882056" cy="3304518"/>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endParaRPr lang="en-GB" sz="2100" i="1" dirty="0">
              <a:solidFill>
                <a:schemeClr val="tx1"/>
              </a:solidFill>
            </a:endParaRPr>
          </a:p>
          <a:p>
            <a:pPr lvl="0" algn="ctr">
              <a:spcBef>
                <a:spcPct val="20000"/>
              </a:spcBef>
              <a:spcAft>
                <a:spcPts val="600"/>
              </a:spcAft>
              <a:buClr>
                <a:srgbClr val="903163"/>
              </a:buClr>
              <a:buSzPct val="92000"/>
            </a:pPr>
            <a:r>
              <a:rPr lang="en-GB" sz="2100" i="1" dirty="0">
                <a:solidFill>
                  <a:schemeClr val="tx1"/>
                </a:solidFill>
              </a:rPr>
              <a:t>Do you want to change or add anything to the ideas on the graffiti wall? W</a:t>
            </a:r>
            <a:r>
              <a:rPr lang="en-GB" sz="2100" i="1" dirty="0">
                <a:solidFill>
                  <a:schemeClr val="tx1"/>
                </a:solidFill>
                <a:effectLst/>
                <a:ea typeface="Times New Roman" panose="02020603050405020304" pitchFamily="18" charset="0"/>
              </a:rPr>
              <a:t>rite your own definition of what rights are and why they are important, based on your learning from this learning session. </a:t>
            </a:r>
            <a:endParaRPr lang="en-GB" sz="2100" i="1" dirty="0">
              <a:solidFill>
                <a:schemeClr val="tx1"/>
              </a:solidFill>
            </a:endParaRPr>
          </a:p>
        </p:txBody>
      </p:sp>
    </p:spTree>
    <p:extLst>
      <p:ext uri="{BB962C8B-B14F-4D97-AF65-F5344CB8AC3E}">
        <p14:creationId xmlns:p14="http://schemas.microsoft.com/office/powerpoint/2010/main" val="3503515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Further help and support</a:t>
            </a:r>
          </a:p>
        </p:txBody>
      </p:sp>
      <p:sp>
        <p:nvSpPr>
          <p:cNvPr id="5" name="TextBox 4"/>
          <p:cNvSpPr txBox="1"/>
          <p:nvPr/>
        </p:nvSpPr>
        <p:spPr>
          <a:xfrm>
            <a:off x="586491" y="2100392"/>
            <a:ext cx="5404157" cy="4647426"/>
          </a:xfrm>
          <a:prstGeom prst="rect">
            <a:avLst/>
          </a:prstGeom>
          <a:noFill/>
          <a:ln w="38100">
            <a:solidFill>
              <a:srgbClr val="62A9AA"/>
            </a:solidFill>
          </a:ln>
        </p:spPr>
        <p:txBody>
          <a:bodyPr wrap="square" lIns="91440" tIns="45720" rIns="91440" bIns="45720" rtlCol="0" anchor="t">
            <a:spAutoFit/>
          </a:bodyPr>
          <a:lstStyle/>
          <a:p>
            <a:r>
              <a:rPr lang="en-GB" sz="2800" dirty="0">
                <a:solidFill>
                  <a:srgbClr val="62A9AA"/>
                </a:solidFill>
              </a:rPr>
              <a:t>For further help and support in school contact: </a:t>
            </a:r>
          </a:p>
          <a:p>
            <a:pPr marL="571500" indent="-571500">
              <a:buClr>
                <a:srgbClr val="62A9AA"/>
              </a:buClr>
              <a:buFont typeface="Wingdings" panose="05000000000000000000" pitchFamily="2" charset="2"/>
              <a:buChar char="§"/>
            </a:pPr>
            <a:r>
              <a:rPr lang="en-GB" sz="2400" dirty="0"/>
              <a:t>Your form teacher/ PSHE teacher</a:t>
            </a:r>
          </a:p>
          <a:p>
            <a:pPr marL="571500" indent="-571500">
              <a:buClr>
                <a:srgbClr val="62A9AA"/>
              </a:buClr>
              <a:buFont typeface="Wingdings" panose="05000000000000000000" pitchFamily="2" charset="2"/>
              <a:buChar char="§"/>
            </a:pPr>
            <a:r>
              <a:rPr lang="en-GB" sz="2400" dirty="0"/>
              <a:t>Your Head of Year</a:t>
            </a:r>
          </a:p>
          <a:p>
            <a:pPr marL="571500" indent="-571500">
              <a:buClr>
                <a:srgbClr val="62A9AA"/>
              </a:buClr>
              <a:buFont typeface="Wingdings" panose="05000000000000000000" pitchFamily="2" charset="2"/>
              <a:buChar char="§"/>
            </a:pPr>
            <a:r>
              <a:rPr lang="en-GB" sz="2400" dirty="0"/>
              <a:t>The pastoral support team</a:t>
            </a:r>
          </a:p>
          <a:p>
            <a:pPr marL="571500" indent="-571500">
              <a:buClr>
                <a:srgbClr val="62A9AA"/>
              </a:buClr>
              <a:buFont typeface="Wingdings" panose="05000000000000000000" pitchFamily="2" charset="2"/>
              <a:buChar char="§"/>
            </a:pPr>
            <a:r>
              <a:rPr lang="en-GB" sz="2400" dirty="0"/>
              <a:t>The </a:t>
            </a:r>
            <a:r>
              <a:rPr lang="en-US" sz="2400" dirty="0">
                <a:effectLst/>
                <a:ea typeface="Times New Roman" panose="02020603050405020304" pitchFamily="18" charset="0"/>
              </a:rPr>
              <a:t>Designated Safeguarding Person</a:t>
            </a:r>
          </a:p>
          <a:p>
            <a:pPr marL="571500" indent="-571500">
              <a:buClr>
                <a:srgbClr val="62A9AA"/>
              </a:buClr>
              <a:buFont typeface="Wingdings" panose="05000000000000000000" pitchFamily="2" charset="2"/>
              <a:buChar char="§"/>
            </a:pPr>
            <a:endParaRPr lang="en-US" sz="2400" dirty="0"/>
          </a:p>
          <a:p>
            <a:pPr marL="571500" indent="-571500">
              <a:buClr>
                <a:srgbClr val="62A9AA"/>
              </a:buClr>
              <a:buFont typeface="Wingdings" panose="05000000000000000000" pitchFamily="2" charset="2"/>
              <a:buChar char="§"/>
            </a:pPr>
            <a:endParaRPr lang="en-US" sz="2400" dirty="0"/>
          </a:p>
          <a:p>
            <a:pPr marL="571500" indent="-571500">
              <a:buClr>
                <a:srgbClr val="62A9AA"/>
              </a:buClr>
              <a:buFont typeface="Wingdings" panose="05000000000000000000" pitchFamily="2" charset="2"/>
              <a:buChar char="§"/>
            </a:pPr>
            <a:endParaRPr lang="en-GB" sz="2400" dirty="0"/>
          </a:p>
          <a:p>
            <a:pPr marL="571500" indent="-571500">
              <a:buClr>
                <a:srgbClr val="62A9AA"/>
              </a:buClr>
              <a:buFont typeface="Wingdings" panose="05000000000000000000" pitchFamily="2" charset="2"/>
              <a:buChar char="§"/>
            </a:pPr>
            <a:endParaRPr lang="en-GB" sz="2400" dirty="0"/>
          </a:p>
          <a:p>
            <a:pPr marL="571500" indent="-571500">
              <a:buClr>
                <a:srgbClr val="62A9AA"/>
              </a:buClr>
              <a:buFont typeface="Wingdings" panose="05000000000000000000" pitchFamily="2" charset="2"/>
              <a:buChar char="§"/>
            </a:pPr>
            <a:endParaRPr lang="en-GB" sz="2400" dirty="0"/>
          </a:p>
          <a:p>
            <a:pPr marL="571500" indent="-571500">
              <a:buClr>
                <a:srgbClr val="62A9AA"/>
              </a:buClr>
              <a:buFont typeface="Wingdings" panose="05000000000000000000" pitchFamily="2" charset="2"/>
              <a:buChar char="§"/>
            </a:pPr>
            <a:endParaRPr lang="en-GB" sz="2400" dirty="0"/>
          </a:p>
        </p:txBody>
      </p:sp>
      <p:sp>
        <p:nvSpPr>
          <p:cNvPr id="6" name="TextBox 5"/>
          <p:cNvSpPr txBox="1"/>
          <p:nvPr/>
        </p:nvSpPr>
        <p:spPr>
          <a:xfrm>
            <a:off x="6278800" y="2100392"/>
            <a:ext cx="5326709" cy="4647426"/>
          </a:xfrm>
          <a:prstGeom prst="rect">
            <a:avLst/>
          </a:prstGeom>
          <a:noFill/>
          <a:ln w="38100">
            <a:solidFill>
              <a:srgbClr val="62A9AA"/>
            </a:solidFill>
          </a:ln>
        </p:spPr>
        <p:txBody>
          <a:bodyPr wrap="square" rtlCol="0">
            <a:spAutoFit/>
          </a:bodyPr>
          <a:lstStyle/>
          <a:p>
            <a:r>
              <a:rPr lang="en-GB" sz="2800" dirty="0">
                <a:solidFill>
                  <a:srgbClr val="62A9AA"/>
                </a:solidFill>
              </a:rPr>
              <a:t>For further help and support outside of school: </a:t>
            </a:r>
          </a:p>
          <a:p>
            <a:pPr marL="457200" indent="-457200">
              <a:buClr>
                <a:srgbClr val="62A9AA"/>
              </a:buClr>
              <a:buFont typeface="Wingdings" panose="05000000000000000000" pitchFamily="2" charset="2"/>
              <a:buChar char="§"/>
            </a:pPr>
            <a:r>
              <a:rPr lang="en-GB" sz="2200" dirty="0">
                <a:solidFill>
                  <a:srgbClr val="62A9AA"/>
                </a:solidFill>
              </a:rPr>
              <a:t>Childline Cymru: </a:t>
            </a:r>
            <a:r>
              <a:rPr lang="en-GB" sz="2200" dirty="0">
                <a:solidFill>
                  <a:schemeClr val="tx1"/>
                </a:solidFill>
                <a:hlinkClick r:id="rId3"/>
              </a:rPr>
              <a:t>https://www.childline.org.uk</a:t>
            </a:r>
            <a:r>
              <a:rPr lang="en-GB" sz="2200" dirty="0">
                <a:solidFill>
                  <a:schemeClr val="tx1"/>
                </a:solidFill>
              </a:rPr>
              <a:t> </a:t>
            </a:r>
            <a:r>
              <a:rPr lang="en-GB" sz="2200" dirty="0">
                <a:effectLst/>
                <a:ea typeface="Times New Roman" panose="02020603050405020304" pitchFamily="18" charset="0"/>
                <a:cs typeface="Times New Roman" panose="02020603050405020304" pitchFamily="18" charset="0"/>
              </a:rPr>
              <a:t>or for Welsh language version: </a:t>
            </a:r>
            <a:r>
              <a:rPr lang="en-GB" sz="2200" dirty="0">
                <a:solidFill>
                  <a:srgbClr val="969FA7"/>
                </a:solidFill>
                <a:effectLst/>
                <a:ea typeface="Times New Roman" panose="02020603050405020304" pitchFamily="18" charset="0"/>
                <a:cs typeface="Times New Roman" panose="02020603050405020304" pitchFamily="18" charset="0"/>
                <a:hlinkClick r:id="rId4"/>
              </a:rPr>
              <a:t>https://www.childline.org.uk/get-support/contacting-childline/contacting-childline-in-welsh/</a:t>
            </a:r>
            <a:r>
              <a:rPr lang="en-GB" sz="2200" dirty="0">
                <a:solidFill>
                  <a:srgbClr val="969FA7"/>
                </a:solidFill>
                <a:effectLst/>
                <a:ea typeface="Times New Roman" panose="02020603050405020304" pitchFamily="18" charset="0"/>
                <a:cs typeface="Times New Roman" panose="02020603050405020304" pitchFamily="18" charset="0"/>
              </a:rPr>
              <a:t> </a:t>
            </a:r>
            <a:r>
              <a:rPr lang="en-GB" sz="2200" dirty="0">
                <a:solidFill>
                  <a:srgbClr val="969FA7"/>
                </a:solidFill>
              </a:rPr>
              <a:t>(</a:t>
            </a:r>
            <a:r>
              <a:rPr lang="en-GB" sz="2200" dirty="0">
                <a:solidFill>
                  <a:srgbClr val="62A9AA"/>
                </a:solidFill>
              </a:rPr>
              <a:t>tel: </a:t>
            </a:r>
            <a:r>
              <a:rPr lang="en-GB" sz="2200" b="0" i="0" u="none" strike="noStrike" dirty="0">
                <a:solidFill>
                  <a:srgbClr val="0C3D52"/>
                </a:solidFill>
                <a:effectLst/>
                <a:hlinkClick r:id="rId5"/>
              </a:rPr>
              <a:t>0800 1111</a:t>
            </a:r>
            <a:r>
              <a:rPr lang="en-GB" sz="2200" dirty="0">
                <a:solidFill>
                  <a:srgbClr val="969FA7"/>
                </a:solidFill>
              </a:rPr>
              <a:t>)</a:t>
            </a:r>
          </a:p>
          <a:p>
            <a:pPr marL="457200" indent="-457200">
              <a:buClr>
                <a:srgbClr val="62A9AA"/>
              </a:buClr>
              <a:buFont typeface="Wingdings" panose="05000000000000000000" pitchFamily="2" charset="2"/>
              <a:buChar char="§"/>
            </a:pPr>
            <a:r>
              <a:rPr lang="en-GB" sz="2200" dirty="0">
                <a:solidFill>
                  <a:srgbClr val="62A9AA"/>
                </a:solidFill>
              </a:rPr>
              <a:t>Relate: Cymru </a:t>
            </a:r>
            <a:r>
              <a:rPr lang="fr-FR" sz="2200" u="sng" dirty="0">
                <a:solidFill>
                  <a:srgbClr val="62A9AA"/>
                </a:solidFill>
                <a:effectLst/>
                <a:ea typeface="Times New Roman" panose="02020603050405020304" pitchFamily="18" charset="0"/>
                <a:cs typeface="Times New Roman" panose="02020603050405020304" pitchFamily="18" charset="0"/>
                <a:hlinkClick r:id="rId6"/>
              </a:rPr>
              <a:t>https://www.relate.org.uk/cymru/children-and-young-peoples-counselling</a:t>
            </a:r>
            <a:r>
              <a:rPr lang="fr-FR" sz="2200" u="sng" dirty="0">
                <a:solidFill>
                  <a:srgbClr val="62A9AA"/>
                </a:solidFill>
                <a:effectLst/>
                <a:ea typeface="Times New Roman" panose="02020603050405020304" pitchFamily="18" charset="0"/>
                <a:cs typeface="Times New Roman" panose="02020603050405020304" pitchFamily="18" charset="0"/>
              </a:rPr>
              <a:t> </a:t>
            </a:r>
            <a:r>
              <a:rPr lang="en-GB" sz="2200" dirty="0">
                <a:solidFill>
                  <a:srgbClr val="969FA7"/>
                </a:solidFill>
              </a:rPr>
              <a:t>(</a:t>
            </a:r>
            <a:r>
              <a:rPr lang="en-GB" sz="2200" dirty="0">
                <a:solidFill>
                  <a:srgbClr val="62A9AA"/>
                </a:solidFill>
              </a:rPr>
              <a:t>tel: </a:t>
            </a:r>
            <a:r>
              <a:rPr lang="en-GB" sz="2200" b="0" i="0" u="sng" strike="noStrike" dirty="0">
                <a:solidFill>
                  <a:srgbClr val="969FA7"/>
                </a:solidFill>
                <a:effectLst/>
              </a:rPr>
              <a:t>03000030396</a:t>
            </a:r>
            <a:r>
              <a:rPr lang="en-GB" sz="2200" dirty="0">
                <a:solidFill>
                  <a:srgbClr val="969FA7"/>
                </a:solidFill>
              </a:rPr>
              <a:t>)</a:t>
            </a:r>
            <a:r>
              <a:rPr lang="en-GB" sz="2200" dirty="0">
                <a:solidFill>
                  <a:schemeClr val="accent2">
                    <a:lumMod val="75000"/>
                  </a:schemeClr>
                </a:solidFill>
              </a:rPr>
              <a:t> </a:t>
            </a:r>
          </a:p>
          <a:p>
            <a:pPr marL="457200" indent="-457200">
              <a:buClr>
                <a:srgbClr val="62A9AA"/>
              </a:buClr>
              <a:buFont typeface="Wingdings" panose="05000000000000000000" pitchFamily="2" charset="2"/>
              <a:buChar char="§"/>
            </a:pPr>
            <a:endParaRPr lang="en-GB" sz="2200" dirty="0">
              <a:solidFill>
                <a:schemeClr val="accent2">
                  <a:lumMod val="75000"/>
                </a:schemeClr>
              </a:solidFill>
            </a:endParaRPr>
          </a:p>
        </p:txBody>
      </p:sp>
    </p:spTree>
    <p:extLst>
      <p:ext uri="{BB962C8B-B14F-4D97-AF65-F5344CB8AC3E}">
        <p14:creationId xmlns:p14="http://schemas.microsoft.com/office/powerpoint/2010/main" val="104850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HOMEWORK or extension TASK</a:t>
            </a:r>
          </a:p>
        </p:txBody>
      </p:sp>
      <p:sp>
        <p:nvSpPr>
          <p:cNvPr id="5" name="TextBox 4"/>
          <p:cNvSpPr txBox="1"/>
          <p:nvPr/>
        </p:nvSpPr>
        <p:spPr>
          <a:xfrm>
            <a:off x="477126" y="2481435"/>
            <a:ext cx="10979150" cy="3847207"/>
          </a:xfrm>
          <a:prstGeom prst="rect">
            <a:avLst/>
          </a:prstGeom>
          <a:noFill/>
          <a:ln w="38100">
            <a:solidFill>
              <a:srgbClr val="62A9AA"/>
            </a:solidFill>
          </a:ln>
        </p:spPr>
        <p:txBody>
          <a:bodyPr wrap="square" rtlCol="0">
            <a:spAutoFit/>
          </a:bodyPr>
          <a:lstStyle/>
          <a:p>
            <a:r>
              <a:rPr lang="en-GB" sz="2800" dirty="0">
                <a:solidFill>
                  <a:srgbClr val="62A9AA"/>
                </a:solidFill>
              </a:rPr>
              <a:t>Before your next RSE learning session: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Write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What ‘right’ under the UNCRC does your chosen issue address?</a:t>
            </a:r>
          </a:p>
          <a:p>
            <a:pPr marL="571500" lvl="0" indent="-571500" defTabSz="914400">
              <a:buClr>
                <a:srgbClr val="62A9AA"/>
              </a:buClr>
              <a:buFont typeface="Wingdings" panose="05000000000000000000" pitchFamily="2" charset="2"/>
              <a:buChar char="§"/>
              <a:defRPr/>
            </a:pPr>
            <a:r>
              <a:rPr lang="en-GB" sz="2800" dirty="0">
                <a:ea typeface="Times New Roman" panose="02020603050405020304" pitchFamily="18" charset="0"/>
                <a:cs typeface="Times New Roman" panose="02020603050405020304" pitchFamily="18" charset="0"/>
              </a:rPr>
              <a:t>As part of this task, research prominent activists who campaign for your chosen issue and consider what actions you could take yourself to campaign on this issue in the future.</a:t>
            </a:r>
          </a:p>
          <a:p>
            <a:br>
              <a:rPr lang="en-GB" sz="2400" b="0" i="0" dirty="0">
                <a:solidFill>
                  <a:srgbClr val="4D5156"/>
                </a:solidFill>
                <a:effectLst/>
                <a:latin typeface="arial" panose="020B0604020202020204" pitchFamily="34" charset="0"/>
              </a:rPr>
            </a:br>
            <a:r>
              <a:rPr lang="en-GB" sz="2400" dirty="0">
                <a:solidFill>
                  <a:srgbClr val="62A9AA"/>
                </a:solidFill>
              </a:rPr>
              <a:t> </a:t>
            </a:r>
            <a:r>
              <a:rPr lang="en-GB" sz="2400" dirty="0">
                <a:solidFill>
                  <a:schemeClr val="accent2">
                    <a:lumMod val="75000"/>
                  </a:schemeClr>
                </a:solidFill>
              </a:rPr>
              <a:t> </a:t>
            </a:r>
          </a:p>
        </p:txBody>
      </p:sp>
      <p:pic>
        <p:nvPicPr>
          <p:cNvPr id="3" name="Picture 2" descr="Question mark symbol denoting support activity.">
            <a:extLst>
              <a:ext uri="{FF2B5EF4-FFF2-40B4-BE49-F238E27FC236}">
                <a16:creationId xmlns:a16="http://schemas.microsoft.com/office/drawing/2014/main" id="{68960954-4B36-4560-BB2C-D635C0944578}"/>
              </a:ext>
            </a:extLst>
          </p:cNvPr>
          <p:cNvPicPr>
            <a:picLocks noChangeAspect="1"/>
          </p:cNvPicPr>
          <p:nvPr/>
        </p:nvPicPr>
        <p:blipFill>
          <a:blip r:embed="rId3"/>
          <a:stretch>
            <a:fillRect/>
          </a:stretch>
        </p:blipFill>
        <p:spPr>
          <a:xfrm>
            <a:off x="11456276" y="5914078"/>
            <a:ext cx="414564" cy="414564"/>
          </a:xfrm>
          <a:prstGeom prst="rect">
            <a:avLst/>
          </a:prstGeom>
        </p:spPr>
      </p:pic>
      <p:pic>
        <p:nvPicPr>
          <p:cNvPr id="4" name="Picture 3" descr="Plus sign symbol denoting extension activity.">
            <a:extLst>
              <a:ext uri="{FF2B5EF4-FFF2-40B4-BE49-F238E27FC236}">
                <a16:creationId xmlns:a16="http://schemas.microsoft.com/office/drawing/2014/main" id="{7328126E-E860-432C-84FC-0269E4572CBC}"/>
              </a:ext>
            </a:extLst>
          </p:cNvPr>
          <p:cNvPicPr>
            <a:picLocks noChangeAspect="1"/>
          </p:cNvPicPr>
          <p:nvPr/>
        </p:nvPicPr>
        <p:blipFill>
          <a:blip r:embed="rId4"/>
          <a:stretch>
            <a:fillRect/>
          </a:stretch>
        </p:blipFill>
        <p:spPr>
          <a:xfrm>
            <a:off x="11801821" y="5932368"/>
            <a:ext cx="414000" cy="420469"/>
          </a:xfrm>
          <a:prstGeom prst="rect">
            <a:avLst/>
          </a:prstGeom>
        </p:spPr>
      </p:pic>
    </p:spTree>
    <p:extLst>
      <p:ext uri="{BB962C8B-B14F-4D97-AF65-F5344CB8AC3E}">
        <p14:creationId xmlns:p14="http://schemas.microsoft.com/office/powerpoint/2010/main" val="134659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Guidance on rse </a:t>
            </a:r>
          </a:p>
        </p:txBody>
      </p:sp>
      <p:sp>
        <p:nvSpPr>
          <p:cNvPr id="5" name="TextBox 4"/>
          <p:cNvSpPr txBox="1"/>
          <p:nvPr/>
        </p:nvSpPr>
        <p:spPr>
          <a:xfrm>
            <a:off x="575894" y="2100392"/>
            <a:ext cx="11029615" cy="2771977"/>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Curriculum for Wales Guidance on RSE</a:t>
            </a:r>
            <a:r>
              <a:rPr lang="en-US" sz="2800" b="1" dirty="0">
                <a:solidFill>
                  <a:srgbClr val="62A9AA"/>
                </a:solidFill>
                <a:effectLst/>
                <a:ea typeface="Times New Roman" panose="02020603050405020304" pitchFamily="18" charset="0"/>
              </a:rPr>
              <a:t> </a:t>
            </a:r>
            <a:r>
              <a:rPr lang="en-GB" sz="2800" b="1" dirty="0">
                <a:solidFill>
                  <a:srgbClr val="62A9AA"/>
                </a:solidFill>
                <a:ea typeface="Times New Roman" panose="02020603050405020304" pitchFamily="18" charset="0"/>
              </a:rPr>
              <a:t>s</a:t>
            </a:r>
            <a:r>
              <a:rPr lang="en-GB" sz="2800" b="1" dirty="0">
                <a:solidFill>
                  <a:srgbClr val="62A9AA"/>
                </a:solidFill>
                <a:effectLst/>
                <a:ea typeface="Times New Roman" panose="02020603050405020304" pitchFamily="18" charset="0"/>
              </a:rPr>
              <a:t>tates that </a:t>
            </a:r>
            <a:r>
              <a:rPr lang="en-GB" sz="2800" b="1" dirty="0">
                <a:solidFill>
                  <a:srgbClr val="62A9AA"/>
                </a:solidFill>
                <a:effectLst/>
                <a:ea typeface="Times New Roman" panose="02020603050405020304" pitchFamily="18" charset="0"/>
                <a:cs typeface="Arial" panose="020B0604020202020204" pitchFamily="34" charset="0"/>
              </a:rPr>
              <a:t>RSE should:</a:t>
            </a:r>
            <a:endParaRPr lang="en-GB" sz="2800" b="1" dirty="0">
              <a:effectLs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GB" sz="2400" dirty="0">
                <a:effectLst/>
                <a:ea typeface="Times New Roman" panose="02020603050405020304" pitchFamily="18" charset="0"/>
                <a:cs typeface="Arial" panose="020B0604020202020204" pitchFamily="34" charset="0"/>
              </a:rPr>
              <a:t>enable human rights by discussing </a:t>
            </a:r>
            <a:r>
              <a:rPr lang="en-US" sz="2400" dirty="0">
                <a:effectLst/>
                <a:ea typeface="Calibri" panose="020F0502020204030204" pitchFamily="34" charset="0"/>
                <a:cs typeface="Arial" panose="020B0604020202020204" pitchFamily="34" charset="0"/>
              </a:rPr>
              <a:t>RSE in the context of UNCRC rights</a:t>
            </a:r>
            <a:endParaRPr lang="en-US" sz="2400" dirty="0">
              <a:effectLst/>
              <a:ea typeface="Calibri" panose="020F0502020204030204" pitchFamily="34"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en-US" sz="2400" dirty="0">
                <a:ea typeface="Times New Roman" panose="02020603050405020304" pitchFamily="18" charset="0"/>
                <a:cs typeface="Arial" panose="020B0604020202020204" pitchFamily="34" charset="0"/>
              </a:rPr>
              <a:t>h</a:t>
            </a:r>
            <a:r>
              <a:rPr lang="en-US" sz="2400" dirty="0">
                <a:effectLst/>
                <a:ea typeface="Times New Roman" panose="02020603050405020304" pitchFamily="18" charset="0"/>
                <a:cs typeface="Arial" panose="020B0604020202020204" pitchFamily="34" charset="0"/>
              </a:rPr>
              <a:t>ighlight the right to be heard and involved in decision-making (Article 12)</a:t>
            </a:r>
            <a:endParaRPr lang="en-US" sz="2400" dirty="0">
              <a:effectLst/>
              <a:ea typeface="Calibri" panose="020F0502020204030204" pitchFamily="34" charset="0"/>
              <a:cs typeface="Times New Roman" panose="02020603050405020304" pitchFamily="18" charset="0"/>
            </a:endParaRPr>
          </a:p>
          <a:p>
            <a:pPr marL="182563" indent="-182563" algn="l" fontAlgn="base">
              <a:buClr>
                <a:srgbClr val="62A9AA"/>
              </a:buClr>
              <a:buFont typeface="Wingdings" panose="05000000000000000000" pitchFamily="2" charset="2"/>
              <a:buChar char="§"/>
            </a:pPr>
            <a:r>
              <a:rPr lang="en-GB" sz="2400" b="0" i="0" dirty="0">
                <a:solidFill>
                  <a:srgbClr val="1F1F1F"/>
                </a:solidFill>
                <a:effectLst/>
              </a:rPr>
              <a:t>be positive, protective and preventative, considering how learners might need to be supported to understand and cope with change.</a:t>
            </a:r>
            <a:endParaRPr lang="en-US" sz="2400" dirty="0">
              <a:effectLst/>
              <a:ea typeface="Times New Roman" panose="02020603050405020304" pitchFamily="18" charset="0"/>
              <a:cs typeface="Times New Roman" panose="02020603050405020304" pitchFamily="18" charset="0"/>
            </a:endParaRPr>
          </a:p>
          <a:p>
            <a:pPr marL="0" lvl="1" fontAlgn="base">
              <a:lnSpc>
                <a:spcPct val="114000"/>
              </a:lnSpc>
              <a:buClr>
                <a:srgbClr val="62A9AA"/>
              </a:buClr>
            </a:pPr>
            <a:endParaRPr lang="en-US" dirty="0">
              <a:solidFill>
                <a:srgbClr val="62A9AA"/>
              </a:solidFill>
              <a:effectLst/>
              <a:ea typeface="Calibri" panose="020F0502020204030204" pitchFamily="34" charset="0"/>
              <a:cs typeface="Arial" panose="020B0604020202020204" pitchFamily="34" charset="0"/>
            </a:endParaRPr>
          </a:p>
          <a:p>
            <a:pPr marL="0" lvl="1" fontAlgn="base">
              <a:lnSpc>
                <a:spcPct val="114000"/>
              </a:lnSpc>
              <a:buClr>
                <a:srgbClr val="62A9AA"/>
              </a:buClr>
            </a:pP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statements of what matters </a:t>
            </a:r>
          </a:p>
        </p:txBody>
      </p:sp>
      <p:sp>
        <p:nvSpPr>
          <p:cNvPr id="5" name="TextBox 4"/>
          <p:cNvSpPr txBox="1"/>
          <p:nvPr/>
        </p:nvSpPr>
        <p:spPr>
          <a:xfrm>
            <a:off x="1052883" y="2100392"/>
            <a:ext cx="4320000" cy="4228850"/>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rPr>
              <a:t>In Resource 1, in considering how some young activists are getting their voices heard' and in Resources 1 and 2, learning some key rights under the UNCRC addresses a number of 'statements of what matters'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Humanities</a:t>
            </a:r>
            <a:r>
              <a:rPr lang="en-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endParaRPr lang="en-GB" dirty="0"/>
          </a:p>
        </p:txBody>
      </p:sp>
      <p:sp>
        <p:nvSpPr>
          <p:cNvPr id="6" name="TextBox 5"/>
          <p:cNvSpPr txBox="1"/>
          <p:nvPr/>
        </p:nvSpPr>
        <p:spPr>
          <a:xfrm>
            <a:off x="6201353" y="2100392"/>
            <a:ext cx="4320000" cy="4276171"/>
          </a:xfrm>
          <a:prstGeom prst="rect">
            <a:avLst/>
          </a:prstGeom>
          <a:noFill/>
          <a:ln w="38100">
            <a:solidFill>
              <a:srgbClr val="969FA7"/>
            </a:solidFill>
          </a:ln>
        </p:spPr>
        <p:txBody>
          <a:bodyPr wrap="square" rtlCol="0">
            <a:spAutoFit/>
          </a:bodyPr>
          <a:lstStyle/>
          <a:p>
            <a:pPr>
              <a:lnSpc>
                <a:spcPct val="114000"/>
              </a:lnSpc>
            </a:pPr>
            <a:r>
              <a:rPr lang="en-GB" sz="2000" dirty="0">
                <a:effectLst/>
              </a:rPr>
              <a:t>In Resource 2, discussing parental separation and normalising the range of emotions that young people may go through when parents separate addresses a number of ‘statements of what matters’. For example,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0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Progression steps </a:t>
            </a:r>
          </a:p>
        </p:txBody>
      </p:sp>
      <p:sp>
        <p:nvSpPr>
          <p:cNvPr id="5" name="TextBox 4"/>
          <p:cNvSpPr txBox="1"/>
          <p:nvPr/>
        </p:nvSpPr>
        <p:spPr>
          <a:xfrm>
            <a:off x="1052883" y="2100392"/>
            <a:ext cx="4320000" cy="4627036"/>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en-GB" sz="2000" dirty="0">
                <a:effectLst/>
                <a:ea typeface="Times New Roman" panose="02020603050405020304" pitchFamily="18" charset="0"/>
              </a:rPr>
              <a:t>In Resource 1, in considering how some young activists are ‘getting their voices heard’ and in Resources 1 and 2, learning some key rights under the UNCRC </a:t>
            </a:r>
            <a:r>
              <a:rPr lang="en-GB" sz="2000" dirty="0">
                <a:effectLst/>
                <a:ea typeface="Times New Roman" panose="02020603050405020304" pitchFamily="18" charset="0"/>
                <a:cs typeface="Arial" panose="020B0604020202020204" pitchFamily="34" charset="0"/>
              </a:rPr>
              <a:t>helps learners to reach a number of the Progression steps 4 and 5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Humanities</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a typeface="Times New Roman" panose="02020603050405020304" pitchFamily="18" charset="0"/>
              <a:cs typeface="Arial" panose="020B0604020202020204" pitchFamily="34" charset="0"/>
            </a:endParaRPr>
          </a:p>
          <a:p>
            <a:pPr marL="285750" lvl="0" indent="-28575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p:txBody>
      </p:sp>
      <p:sp>
        <p:nvSpPr>
          <p:cNvPr id="6" name="TextBox 5"/>
          <p:cNvSpPr txBox="1"/>
          <p:nvPr/>
        </p:nvSpPr>
        <p:spPr>
          <a:xfrm>
            <a:off x="6201353" y="2100392"/>
            <a:ext cx="4320000" cy="4627036"/>
          </a:xfrm>
          <a:prstGeom prst="rect">
            <a:avLst/>
          </a:prstGeom>
          <a:noFill/>
          <a:ln w="38100">
            <a:solidFill>
              <a:srgbClr val="969FA7"/>
            </a:solidFill>
          </a:ln>
        </p:spPr>
        <p:txBody>
          <a:bodyPr wrap="square" rtlCol="0">
            <a:spAutoFit/>
          </a:bodyPr>
          <a:lstStyle/>
          <a:p>
            <a:pPr>
              <a:lnSpc>
                <a:spcPct val="114000"/>
              </a:lnSpc>
            </a:pPr>
            <a:r>
              <a:rPr lang="en-GB" sz="2000" dirty="0">
                <a:effectLst/>
                <a:ea typeface="Times New Roman" panose="02020603050405020304" pitchFamily="18" charset="0"/>
                <a:cs typeface="Arial" panose="020B0604020202020204" pitchFamily="34" charset="0"/>
              </a:rPr>
              <a:t>In Resource 2, discussing </a:t>
            </a:r>
            <a:r>
              <a:rPr lang="en-GB" sz="2000" dirty="0">
                <a:effectLst/>
                <a:ea typeface="Times New Roman" panose="02020603050405020304" pitchFamily="18" charset="0"/>
              </a:rPr>
              <a:t>parental separation,</a:t>
            </a:r>
            <a:r>
              <a:rPr lang="en-GB" sz="2000" dirty="0">
                <a:effectLst/>
                <a:ea typeface="Times New Roman" panose="02020603050405020304" pitchFamily="18" charset="0"/>
                <a:cs typeface="Arial" panose="020B0604020202020204" pitchFamily="34" charset="0"/>
              </a:rPr>
              <a:t> normalising the range of emotions that young people may go through when parents separate and discussing sources of support helps learners to reach a number of the Progression steps 4 and 5. </a:t>
            </a:r>
            <a:r>
              <a:rPr lang="en-GB" sz="2000" dirty="0">
                <a:effectLst/>
              </a:rPr>
              <a:t>For example, from</a:t>
            </a:r>
            <a:r>
              <a:rPr lang="en-GB" sz="2000" dirty="0">
                <a:effectLst/>
                <a:ea typeface="Times New Roman" panose="02020603050405020304" pitchFamily="18" charset="0"/>
                <a:cs typeface="Arial" panose="020B0604020202020204" pitchFamily="34" charset="0"/>
              </a:rPr>
              <a:t>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92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uncrc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4220304"/>
          </a:xfrm>
          <a:ln w="38100">
            <a:solidFill>
              <a:srgbClr val="62A9AA"/>
            </a:solidFill>
          </a:ln>
        </p:spPr>
        <p:txBody>
          <a:bodyPr>
            <a:normAutofit fontScale="32500" lnSpcReduction="20000"/>
          </a:bodyPr>
          <a:lstStyle/>
          <a:p>
            <a:pPr marL="0" indent="0">
              <a:lnSpc>
                <a:spcPct val="120000"/>
              </a:lnSpc>
              <a:spcBef>
                <a:spcPts val="0"/>
              </a:spcBef>
              <a:spcAft>
                <a:spcPts val="0"/>
              </a:spcAft>
              <a:buNone/>
            </a:pPr>
            <a:r>
              <a:rPr lang="en-GB" sz="6200" b="1" dirty="0">
                <a:solidFill>
                  <a:srgbClr val="62A9AA"/>
                </a:solidFill>
              </a:rPr>
              <a:t>The United Nations Convention on the Rights of the Child 1989 (UNCRC) </a:t>
            </a:r>
            <a:r>
              <a:rPr lang="en-GB" sz="6200" dirty="0">
                <a:solidFill>
                  <a:schemeClr val="tx1"/>
                </a:solidFill>
              </a:rPr>
              <a:t>is the </a:t>
            </a:r>
            <a:r>
              <a:rPr lang="en-GB" sz="6200" b="0" i="0" dirty="0">
                <a:solidFill>
                  <a:srgbClr val="333333"/>
                </a:solidFill>
                <a:effectLst/>
              </a:rPr>
              <a:t>global “gold standard” for children’s rights and sets out the fundamental rights of all children. It is the </a:t>
            </a:r>
            <a:r>
              <a:rPr lang="en-GB" sz="6200" dirty="0">
                <a:solidFill>
                  <a:schemeClr val="tx1"/>
                </a:solidFill>
              </a:rPr>
              <a:t>most widely and rapidly ratified human rights treaty in history. It sets out the civil, political, economic and cultural rights of every child. Governments agree to safeguard the rights and ensure that adults </a:t>
            </a:r>
            <a:r>
              <a:rPr lang="en-GB" sz="6200" u="sng" dirty="0">
                <a:solidFill>
                  <a:schemeClr val="tx1"/>
                </a:solidFill>
              </a:rPr>
              <a:t>and children </a:t>
            </a:r>
            <a:r>
              <a:rPr lang="en-GB" sz="6200" dirty="0">
                <a:solidFill>
                  <a:schemeClr val="tx1"/>
                </a:solidFill>
              </a:rPr>
              <a:t>know about them. </a:t>
            </a:r>
            <a:endParaRPr lang="en-US" sz="6200" dirty="0"/>
          </a:p>
          <a:p>
            <a:pPr marL="305435" indent="-305435">
              <a:lnSpc>
                <a:spcPct val="120000"/>
              </a:lnSpc>
              <a:spcBef>
                <a:spcPts val="0"/>
              </a:spcBef>
              <a:spcAft>
                <a:spcPts val="0"/>
              </a:spcAft>
              <a:buFont typeface="Arial" panose="020B0604020202020204" pitchFamily="34" charset="0"/>
              <a:buChar char="•"/>
            </a:pPr>
            <a:r>
              <a:rPr lang="en-GB" sz="6200" dirty="0">
                <a:solidFill>
                  <a:schemeClr val="tx1"/>
                </a:solidFill>
              </a:rPr>
              <a:t>It has been signed by 196 countries of which all but the USA have ratified it. (It was ratified in the UK in 1991.)</a:t>
            </a:r>
          </a:p>
          <a:p>
            <a:pPr marL="305435" indent="-305435">
              <a:lnSpc>
                <a:spcPct val="120000"/>
              </a:lnSpc>
              <a:spcBef>
                <a:spcPts val="0"/>
              </a:spcBef>
              <a:spcAft>
                <a:spcPts val="0"/>
              </a:spcAft>
              <a:buFont typeface="Arial" panose="020B0604020202020204" pitchFamily="34" charset="0"/>
              <a:buChar char="•"/>
            </a:pPr>
            <a:r>
              <a:rPr lang="en-GB" sz="6200" dirty="0">
                <a:solidFill>
                  <a:schemeClr val="tx1"/>
                </a:solidFill>
              </a:rPr>
              <a:t>It has 4 guiding principles:</a:t>
            </a:r>
          </a:p>
          <a:p>
            <a:pPr marL="627063" indent="-303213">
              <a:lnSpc>
                <a:spcPct val="120000"/>
              </a:lnSpc>
              <a:spcBef>
                <a:spcPts val="0"/>
              </a:spcBef>
              <a:spcAft>
                <a:spcPts val="0"/>
              </a:spcAft>
              <a:buFont typeface="Wingdings" panose="05000000000000000000" pitchFamily="2" charset="2"/>
              <a:buChar char="Ø"/>
            </a:pPr>
            <a:r>
              <a:rPr lang="en-GB" sz="6200" dirty="0">
                <a:solidFill>
                  <a:schemeClr val="tx1"/>
                </a:solidFill>
              </a:rPr>
              <a:t>non-discrimination; </a:t>
            </a:r>
          </a:p>
          <a:p>
            <a:pPr marL="627063" lvl="1" indent="-303213">
              <a:lnSpc>
                <a:spcPct val="120000"/>
              </a:lnSpc>
              <a:spcBef>
                <a:spcPts val="0"/>
              </a:spcBef>
              <a:spcAft>
                <a:spcPts val="0"/>
              </a:spcAft>
              <a:buFont typeface="Wingdings" panose="05000000000000000000" pitchFamily="2" charset="2"/>
              <a:buChar char="Ø"/>
            </a:pPr>
            <a:r>
              <a:rPr lang="en-GB" sz="6200" dirty="0">
                <a:solidFill>
                  <a:schemeClr val="tx1"/>
                </a:solidFill>
              </a:rPr>
              <a:t>the best interests of the child; </a:t>
            </a:r>
          </a:p>
          <a:p>
            <a:pPr marL="627063" lvl="1" indent="-303213">
              <a:lnSpc>
                <a:spcPct val="120000"/>
              </a:lnSpc>
              <a:spcBef>
                <a:spcPts val="0"/>
              </a:spcBef>
              <a:spcAft>
                <a:spcPts val="0"/>
              </a:spcAft>
              <a:buFont typeface="Wingdings" panose="05000000000000000000" pitchFamily="2" charset="2"/>
              <a:buChar char="Ø"/>
            </a:pPr>
            <a:r>
              <a:rPr lang="en-GB" sz="6200" dirty="0">
                <a:solidFill>
                  <a:schemeClr val="tx1"/>
                </a:solidFill>
              </a:rPr>
              <a:t>the right to life, survival and development; and </a:t>
            </a:r>
          </a:p>
          <a:p>
            <a:pPr lvl="1">
              <a:lnSpc>
                <a:spcPct val="120000"/>
              </a:lnSpc>
              <a:spcBef>
                <a:spcPts val="0"/>
              </a:spcBef>
              <a:spcAft>
                <a:spcPts val="0"/>
              </a:spcAft>
              <a:buFont typeface="Wingdings" panose="05000000000000000000" pitchFamily="2" charset="2"/>
              <a:buChar char="Ø"/>
            </a:pPr>
            <a:r>
              <a:rPr lang="en-GB" sz="6200" dirty="0">
                <a:solidFill>
                  <a:schemeClr val="tx1"/>
                </a:solidFill>
              </a:rPr>
              <a:t>the right of children to express their views freely and to be heard) which apply to </a:t>
            </a:r>
            <a:r>
              <a:rPr lang="en-GB" sz="6200" u="sng" dirty="0">
                <a:solidFill>
                  <a:schemeClr val="tx1"/>
                </a:solidFill>
              </a:rPr>
              <a:t>all under 18s</a:t>
            </a:r>
            <a:r>
              <a:rPr lang="en-GB" sz="6200" dirty="0">
                <a:solidFill>
                  <a:schemeClr val="tx1"/>
                </a:solidFill>
              </a:rPr>
              <a:t>.</a:t>
            </a:r>
          </a:p>
          <a:p>
            <a:pPr marL="305435" indent="-305435">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66179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ABOUT the uncrc CONT.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62500" lnSpcReduction="20000"/>
          </a:bodyPr>
          <a:lstStyle/>
          <a:p>
            <a:pPr marL="0" indent="0">
              <a:lnSpc>
                <a:spcPct val="120000"/>
              </a:lnSpc>
              <a:buNone/>
            </a:pPr>
            <a:r>
              <a:rPr lang="en-GB" sz="3200" b="1" dirty="0">
                <a:solidFill>
                  <a:srgbClr val="62A9AA"/>
                </a:solidFill>
              </a:rPr>
              <a:t>The United Nations Convention on the Rights of the Child 1989 (UNCRC): </a:t>
            </a:r>
          </a:p>
          <a:p>
            <a:pPr>
              <a:lnSpc>
                <a:spcPct val="120000"/>
              </a:lnSpc>
              <a:buFont typeface="Wingdings" panose="05000000000000000000" pitchFamily="2" charset="2"/>
              <a:buChar char="§"/>
            </a:pPr>
            <a:r>
              <a:rPr lang="en-GB" sz="3200" dirty="0">
                <a:solidFill>
                  <a:schemeClr val="tx1"/>
                </a:solidFill>
              </a:rPr>
              <a:t>It consists of 54 Articles which include protecting children’s rights to life; healthcare; education; protection from discrimination,  harm or exploitation (including violence, abuse, neglect,  kidnapping, child labour and child soldiers) and to live with their family (where possible).</a:t>
            </a:r>
          </a:p>
          <a:p>
            <a:pPr marL="305435" indent="-305435">
              <a:lnSpc>
                <a:spcPct val="120000"/>
              </a:lnSpc>
              <a:buFont typeface="Wingdings" panose="05000000000000000000" pitchFamily="2" charset="2"/>
              <a:buChar char="§"/>
            </a:pPr>
            <a:r>
              <a:rPr lang="en-GB" sz="3200" dirty="0">
                <a:solidFill>
                  <a:schemeClr val="tx1"/>
                </a:solidFill>
              </a:rPr>
              <a:t>Article 12 gives children the right to have their voices heard and their opinions listened to and taken seriously by adults. This includes the right to information, consultation and representation (if needed) when their parents separate. However, despite research that indicates that children cope better when they are consulted about arrangements for them when their parents separate, they are seldom consulted.  </a:t>
            </a:r>
          </a:p>
          <a:p>
            <a:pPr marL="305435" indent="-305435">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15685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the uncrc in Wales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r>
              <a:rPr lang="en-GB" sz="2000" dirty="0">
                <a:solidFill>
                  <a:srgbClr val="000000"/>
                </a:solidFill>
                <a:effectLst/>
                <a:ea typeface="Times New Roman" panose="02020603050405020304" pitchFamily="18" charset="0"/>
              </a:rPr>
              <a:t>In the UK, Wales took the lead on incorporation of the UNCRC into legislation when it passed the Rights of Children and Young Persons (Wales) Measure 2011 (The Measure). </a:t>
            </a:r>
          </a:p>
          <a:p>
            <a:r>
              <a:rPr lang="en-GB" sz="2000" dirty="0">
                <a:solidFill>
                  <a:srgbClr val="000000"/>
                </a:solidFill>
                <a:effectLst/>
                <a:ea typeface="Times New Roman" panose="02020603050405020304" pitchFamily="18" charset="0"/>
              </a:rPr>
              <a:t>From May 2014, the Measure </a:t>
            </a:r>
            <a:r>
              <a:rPr lang="en-GB" sz="2000" dirty="0">
                <a:solidFill>
                  <a:srgbClr val="1F1F1F"/>
                </a:solidFill>
                <a:effectLst/>
                <a:ea typeface="Times New Roman" panose="02020603050405020304" pitchFamily="18" charset="0"/>
              </a:rPr>
              <a:t>places a duty on Ministers to have due regard to the UNCRC when developing or reviewing legislation and policy. This means that Ministers must give the appropriate weight to the requirements of the UNCRC, balancing them against all the other factors that are relevant to the decision in question.</a:t>
            </a:r>
            <a:endParaRPr lang="en-GB" sz="2000" dirty="0">
              <a:effectLst/>
              <a:ea typeface="Times New Roman" panose="02020603050405020304" pitchFamily="18" charset="0"/>
            </a:endParaRPr>
          </a:p>
          <a:p>
            <a:pPr>
              <a:lnSpc>
                <a:spcPct val="115000"/>
              </a:lnSpc>
              <a:spcAft>
                <a:spcPts val="1000"/>
              </a:spcAft>
            </a:pPr>
            <a:r>
              <a:rPr lang="en-GB" sz="2000" dirty="0">
                <a:solidFill>
                  <a:srgbClr val="1F1F1F"/>
                </a:solidFill>
                <a:effectLst/>
                <a:ea typeface="Times New Roman" panose="02020603050405020304" pitchFamily="18" charset="0"/>
                <a:cs typeface="Arial" panose="020B0604020202020204" pitchFamily="34" charset="0"/>
              </a:rPr>
              <a:t>The measure also makes Ministers responsible for ensuring that people in Wales know about, understand and respect the rights children and young people as outlined in Article 42 of the UNCRC.</a:t>
            </a:r>
            <a:endParaRPr lang="en-GB" sz="2000" dirty="0">
              <a:effectLst/>
              <a:ea typeface="Times New Roman" panose="02020603050405020304" pitchFamily="18" charset="0"/>
              <a:cs typeface="Times New Roman" panose="02020603050405020304" pitchFamily="18" charset="0"/>
            </a:endParaRPr>
          </a:p>
          <a:p>
            <a:pPr marL="0" indent="0">
              <a:buNone/>
            </a:pPr>
            <a:endParaRPr lang="en-GB" sz="1900" dirty="0">
              <a:solidFill>
                <a:schemeClr val="tx1"/>
              </a:solidFill>
            </a:endParaRPr>
          </a:p>
          <a:p>
            <a:pPr marL="305435" indent="-305435">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228840373"/>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FF3C5B18883D4E21973B57C2EEED7FD1" version="1.0.0">
  <systemFields>
    <field name="Objective-Id">
      <value order="0">A39984912</value>
    </field>
    <field name="Objective-Title">
      <value order="0">2022-03-19 - USE - The_Rights_Idea_Lesson_Plan_1_Wales_19_03_22_with_comments</value>
    </field>
    <field name="Objective-Description">
      <value order="0">Message registered by Lewis, Miranda (EPS - Curriculum) on 29 March 2022 11:55:44</value>
    </field>
    <field name="Objective-CreationStamp">
      <value order="0">2022-03-29T10:55:33Z</value>
    </field>
    <field name="Objective-IsApproved">
      <value order="0">false</value>
    </field>
    <field name="Objective-IsPublished">
      <value order="0">true</value>
    </field>
    <field name="Objective-DatePublished">
      <value order="0">2022-04-07T10:02:09Z</value>
    </field>
    <field name="Objective-ModificationStamp">
      <value order="0">2022-04-07T10:02:09Z</value>
    </field>
    <field name="Objective-Owner">
      <value order="0">Lewis, Miranda (EPS - Curriculum)</value>
    </field>
    <field name="Objective-Path">
      <value order="0">Objective Global Folder:Business File Plan:OLD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alue>
    </field>
    <field name="Objective-Parent">
      <value order="0">7.2 - UNCRC resource - current curriculum</value>
    </field>
    <field name="Objective-State">
      <value order="0">Published</value>
    </field>
    <field name="Objective-VersionId">
      <value order="0">vA77317603</value>
    </field>
    <field name="Objective-Version">
      <value order="0">5.0</value>
    </field>
    <field name="Objective-VersionNumber">
      <value order="0">5</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4.xml><?xml version="1.0" encoding="utf-8"?>
<ds:datastoreItem xmlns:ds="http://schemas.openxmlformats.org/officeDocument/2006/customXml" ds:itemID="{E3B83808-F2F9-4527-B182-B57C11DC29C0}">
  <ds:schemaRefs>
    <ds:schemaRef ds:uri="http://purl.org/dc/elements/1.1/"/>
    <ds:schemaRef ds:uri="561ad049-9fef-4428-bfcb-6bce8ee09453"/>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716fe84c-9023-43a9-aa4c-f6f9a28f002c"/>
  </ds:schemaRefs>
</ds:datastoreItem>
</file>

<file path=docProps/app.xml><?xml version="1.0" encoding="utf-8"?>
<Properties xmlns="http://schemas.openxmlformats.org/officeDocument/2006/extended-properties" xmlns:vt="http://schemas.openxmlformats.org/officeDocument/2006/docPropsVTypes">
  <TotalTime>18879</TotalTime>
  <Words>8597</Words>
  <Application>Microsoft Office PowerPoint</Application>
  <PresentationFormat>Widescreen</PresentationFormat>
  <Paragraphs>559</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vt:lpstr>
      <vt:lpstr>Calibri</vt:lpstr>
      <vt:lpstr>Gill Sans MT</vt:lpstr>
      <vt:lpstr>Roboto</vt:lpstr>
      <vt:lpstr>Symbol</vt:lpstr>
      <vt:lpstr>Wingdings</vt:lpstr>
      <vt:lpstr>Wingdings 2</vt:lpstr>
      <vt:lpstr>Dividend</vt:lpstr>
      <vt:lpstr>Cover slide</vt:lpstr>
      <vt:lpstr>TEACHER SLIDE – PREPARING TO TEACH</vt:lpstr>
      <vt:lpstr>TEACHER SLIDE – the Curriculum for Wales </vt:lpstr>
      <vt:lpstr>TEACHER SLIDE – Guidance on rse </vt:lpstr>
      <vt:lpstr>TEACHER SLIDE: statements of what matters </vt:lpstr>
      <vt:lpstr>TEACHER SLIDE – Progression steps </vt:lpstr>
      <vt:lpstr>TEACHER SLIDE – ABOUT the uncrc </vt:lpstr>
      <vt:lpstr>TEACHER SLIDE – ABOUT the uncrc CONT. </vt:lpstr>
      <vt:lpstr>TEACHER SLIDE – the uncrc in Wales</vt:lpstr>
      <vt:lpstr>TEACHER SLIDE – ABOUT the young activists 1 </vt:lpstr>
      <vt:lpstr>TEACHER SLIDE – ABOUT the young activists 2 </vt:lpstr>
      <vt:lpstr>TEACHER SLIDE – LEARNING AND TIMINGS </vt:lpstr>
      <vt:lpstr>GROUND RULES</vt:lpstr>
      <vt:lpstr>The Rights Idea – LESSON 1</vt:lpstr>
      <vt:lpstr>The Rights Idea – LESSON 1</vt:lpstr>
      <vt:lpstr>  BASELINE ACTIVITY – WHAT ARE RIGHTS?</vt:lpstr>
      <vt:lpstr>  INTRODUCTION - The UNITED NATIONS</vt:lpstr>
      <vt:lpstr>Which of these are rights under the uncrc? </vt:lpstr>
      <vt:lpstr>INTRODUCTION TO THE UNCRC</vt:lpstr>
      <vt:lpstr>THE UNCRC in Wales</vt:lpstr>
      <vt:lpstr>Ranking exercise</vt:lpstr>
      <vt:lpstr>PROTECTION AGAINST DISCRIMINATION</vt:lpstr>
      <vt:lpstr>The Child’s best interests </vt:lpstr>
      <vt:lpstr>The Right TO LIFE, SURVIVAL AND DEVELOPMENT</vt:lpstr>
      <vt:lpstr>The Right TO HEALTHCARE</vt:lpstr>
      <vt:lpstr>The Right TO EDUCATION</vt:lpstr>
      <vt:lpstr>The right for your views to be respected </vt:lpstr>
      <vt:lpstr>Getting your voice heard</vt:lpstr>
      <vt:lpstr>Getting your voice heard</vt:lpstr>
      <vt:lpstr>Getting your voice heard</vt:lpstr>
      <vt:lpstr>  END POINT ASSESSMENT ACTIVITY </vt:lpstr>
      <vt:lpstr>Further help and support</vt:lpstr>
      <vt:lpstr>HOMEWORK or extension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22</cp:revision>
  <cp:lastPrinted>2022-01-22T16:41:57Z</cp:lastPrinted>
  <dcterms:created xsi:type="dcterms:W3CDTF">2020-10-12T16:16:16Z</dcterms:created>
  <dcterms:modified xsi:type="dcterms:W3CDTF">2022-04-13T12:30:42Z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A39984912</vt:lpwstr>
  </property>
  <property fmtid="{D5CDD505-2E9C-101B-9397-08002B2CF9AE}" pid="4" name="Objective-Title">
    <vt:lpwstr>2022-03-19 - USE - The_Rights_Idea_Lesson_Plan_1_Wales_19_03_22_with_comments</vt:lpwstr>
  </property>
  <property fmtid="{D5CDD505-2E9C-101B-9397-08002B2CF9AE}" pid="5" name="Objective-Description">
    <vt:lpwstr>Message registered by Lewis, Miranda (EPS - Curriculum) on 29 March 2022 11:55:44</vt:lpwstr>
  </property>
  <property fmtid="{D5CDD505-2E9C-101B-9397-08002B2CF9AE}" pid="6" name="Objective-CreationStamp">
    <vt:filetime>2022-03-29T10:55:33Z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2022-04-07T10:02:09Z</vt:filetime>
  </property>
  <property fmtid="{D5CDD505-2E9C-101B-9397-08002B2CF9AE}" pid="10" name="Objective-ModificationStamp">
    <vt:filetime>2022-04-07T10:02:09Z</vt:filetime>
  </property>
  <property fmtid="{D5CDD505-2E9C-101B-9397-08002B2CF9AE}" pid="11" name="Objective-Owner">
    <vt:lpwstr>Lewis, Miranda (EPS - Curriculum)</vt:lpwstr>
  </property>
  <property fmtid="{D5CDD505-2E9C-101B-9397-08002B2CF9AE}" pid="12" name="Objective-Path">
    <vt:lpwstr>Objective Global Folder:Business File Plan:OLD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t:lpwstr>
  </property>
  <property fmtid="{D5CDD505-2E9C-101B-9397-08002B2CF9AE}" pid="13" name="Objective-Parent">
    <vt:lpwstr>7.2 - UNCRC resource - current curriculum</vt:lpwstr>
  </property>
  <property fmtid="{D5CDD505-2E9C-101B-9397-08002B2CF9AE}" pid="14" name="Objective-State">
    <vt:lpwstr>Published</vt:lpwstr>
  </property>
  <property fmtid="{D5CDD505-2E9C-101B-9397-08002B2CF9AE}" pid="15" name="Objective-VersionId">
    <vt:lpwstr>vA77317603</vt:lpwstr>
  </property>
  <property fmtid="{D5CDD505-2E9C-101B-9397-08002B2CF9AE}" pid="16" name="Objective-Version">
    <vt:lpwstr>5.0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qA1395916</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Message registered by Lewis, Miranda (EPS - Curriculum) on 29 March 2022 11:55:44</vt:lpwstr>
  </property>
</Properties>
</file>