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24"/>
  </p:notesMasterIdLst>
  <p:sldIdLst>
    <p:sldId id="338" r:id="rId6"/>
    <p:sldId id="302" r:id="rId7"/>
    <p:sldId id="348" r:id="rId8"/>
    <p:sldId id="349" r:id="rId9"/>
    <p:sldId id="350" r:id="rId10"/>
    <p:sldId id="352" r:id="rId11"/>
    <p:sldId id="325" r:id="rId12"/>
    <p:sldId id="319" r:id="rId13"/>
    <p:sldId id="342" r:id="rId14"/>
    <p:sldId id="356" r:id="rId15"/>
    <p:sldId id="261" r:id="rId16"/>
    <p:sldId id="347" r:id="rId17"/>
    <p:sldId id="340" r:id="rId18"/>
    <p:sldId id="346" r:id="rId19"/>
    <p:sldId id="357" r:id="rId20"/>
    <p:sldId id="345" r:id="rId21"/>
    <p:sldId id="276" r:id="rId22"/>
    <p:sldId id="33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22A6-5D2C-4AA5-520D-B7D7054590DA}" name="Jan Ewing" initials="JE" userId="Jan Ewi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30" clrIdx="0">
    <p:extLst>
      <p:ext uri="{19B8F6BF-5375-455C-9EA6-DF929625EA0E}">
        <p15:presenceInfo xmlns:p15="http://schemas.microsoft.com/office/powerpoint/2012/main" userId="S::Miranda.Lewis@gov.wales::7cfe87f8-b420-453c-a146-cb120ec90e3d" providerId="AD"/>
      </p:ext>
    </p:extLst>
  </p:cmAuthor>
  <p:cmAuthor id="2" name="Jan Ewing" initials="JE" lastIdx="17" clrIdx="1">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B9B9B"/>
    <a:srgbClr val="969FA7"/>
    <a:srgbClr val="E2E2E2"/>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EA50E-25AD-43F1-AC93-E72B7367B454}" v="22" dt="2022-07-07T11:42:44.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77458" autoAdjust="0"/>
  </p:normalViewPr>
  <p:slideViewPr>
    <p:cSldViewPr snapToGrid="0">
      <p:cViewPr varScale="1">
        <p:scale>
          <a:sx n="83" d="100"/>
          <a:sy n="83" d="100"/>
        </p:scale>
        <p:origin x="1980" y="78"/>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E4D64-B637-426D-88A9-881ED2C5DC80}"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GB"/>
        </a:p>
      </dgm:t>
    </dgm:pt>
    <dgm:pt modelId="{DA43C27F-7CAC-4452-AA62-C2F2FF03A92F}" type="pres">
      <dgm:prSet presAssocID="{5A3E4D64-B637-426D-88A9-881ED2C5DC80}" presName="cycle" presStyleCnt="0">
        <dgm:presLayoutVars>
          <dgm:dir/>
          <dgm:resizeHandles val="exact"/>
        </dgm:presLayoutVars>
      </dgm:prSet>
      <dgm:spPr/>
    </dgm:pt>
  </dgm:ptLst>
  <dgm:cxnLst>
    <dgm:cxn modelId="{38543ADE-DF32-4EC3-9DCF-814D7E92AF97}" type="presOf" srcId="{5A3E4D64-B637-426D-88A9-881ED2C5DC80}" destId="{DA43C27F-7CAC-4452-AA62-C2F2FF03A92F}" srcOrd="0" destOrd="0" presId="urn:microsoft.com/office/officeart/2005/8/layout/cycle5"/>
  </dgm:cxnLst>
  <dgm:bg/>
  <dgm:whole>
    <a:ln w="38100">
      <a:solidFill>
        <a:srgbClr val="9B9B9B"/>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27/10/2022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curriculum-design-and-the-four-purpo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she-association.org.uk/system/files/2018%20-%20Handling%20complex%20issues%20safely%20in%20the%20PSHE%20classroom.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This is the first of two teaching resources, ‘Rosie's Story: What happens if families change?’ Resource 1 introduces learners to Rosie, aged 9 and the people who make up her family or are important to her. They learn that families come in all shapes and sizes and sometimes families change when </a:t>
            </a:r>
            <a:r>
              <a:rPr lang="en-GB" dirty="0"/>
              <a:t>parents and carers separate. They will learn about the range of emotions that children and young people go through when parents and carers separate and discuss what children and young people can do to help to support a friend whose parents and carers have separated.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Resource 2, learners consider their right to have their voices heard and their views taken into account in the decision-making when parents and carers separate under The United Nations Convention on the Rights of the Child (UNCRC), Article 12. They will consider the processes available to help parents and carers to reach an agreement (including mediation and court) and the help and support available to children and</a:t>
            </a:r>
            <a:r>
              <a:rPr lang="en-GB" baseline="0" dirty="0"/>
              <a:t> </a:t>
            </a:r>
            <a:r>
              <a:rPr lang="en-GB" dirty="0"/>
              <a:t>young people at this time.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t>Run through the learning o</a:t>
            </a:r>
            <a:r>
              <a:rPr lang="en-GB" b="1" u="none" dirty="0"/>
              <a:t>utcomes</a:t>
            </a:r>
            <a:r>
              <a:rPr lang="en-GB" sz="1200" b="1" u="none" dirty="0"/>
              <a:t> </a:t>
            </a:r>
          </a:p>
          <a:p>
            <a:pPr marL="0" indent="0">
              <a:buNone/>
            </a:pPr>
            <a:endParaRPr lang="en-GB" sz="1200" b="1" dirty="0"/>
          </a:p>
          <a:p>
            <a:pPr marL="0" indent="0">
              <a:buNone/>
            </a:pPr>
            <a:r>
              <a:rPr lang="en-GB" sz="1200" b="1" dirty="0"/>
              <a:t>Learners will be able to:</a:t>
            </a:r>
          </a:p>
          <a:p>
            <a:pPr marL="0" indent="0">
              <a:buNone/>
            </a:pPr>
            <a:endParaRPr lang="en-GB" sz="1200" b="1" dirty="0"/>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dirty="0"/>
              <a:t>describe the different ways in which people can be a family </a:t>
            </a:r>
            <a:endParaRPr lang="en-GB" b="1" dirty="0"/>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dirty="0"/>
              <a:t>explain some of the ways that families show that they care for each other</a:t>
            </a:r>
            <a:endParaRPr lang="en-GB" b="1" dirty="0"/>
          </a:p>
          <a:p>
            <a:pPr marL="171450" marR="0" lvl="0" indent="-171450" algn="l" defTabSz="914400" rtl="0" eaLnBrk="1" fontAlgn="auto" latinLnBrk="0" hangingPunct="1">
              <a:lnSpc>
                <a:spcPct val="100000"/>
              </a:lnSpc>
              <a:spcBef>
                <a:spcPts val="0"/>
              </a:spcBef>
              <a:spcAft>
                <a:spcPts val="0"/>
              </a:spcAft>
              <a:buClr>
                <a:srgbClr val="62A9AA"/>
              </a:buClr>
              <a:buSzTx/>
              <a:buFont typeface="Arial" panose="020B0604020202020204" pitchFamily="34" charset="0"/>
              <a:buChar char="•"/>
              <a:tabLst/>
              <a:defRPr/>
            </a:pPr>
            <a:r>
              <a:rPr lang="en-GB" sz="1200" dirty="0"/>
              <a:t>describe the range of emotions that children and young people may feel when parents and carers separate.</a:t>
            </a:r>
            <a:endParaRPr lang="en-GB" b="1"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270888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74625"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a:t>
            </a:r>
            <a:r>
              <a:rPr lang="en-GB" sz="1200" i="0" dirty="0">
                <a:effectLst/>
                <a:latin typeface="+mn-lt"/>
                <a:ea typeface="Times New Roman" panose="02020603050405020304" pitchFamily="18" charset="0"/>
                <a:cs typeface="Segoe UI" panose="020B0502040204020203" pitchFamily="34" charset="0"/>
              </a:rPr>
              <a:t>o begin, place three graffiti walls around the room with one heading per piece of sugar/flip chart paper: ‘What is a family?’, ‘Who can be part of a family?’, ‘What words do you think of when you think about a family?’</a:t>
            </a:r>
            <a:endParaRPr lang="en-GB" sz="1200" i="0" dirty="0">
              <a:effectLst/>
              <a:latin typeface="+mn-lt"/>
              <a:ea typeface="Times New Roman" panose="02020603050405020304" pitchFamily="18" charset="0"/>
              <a:cs typeface="Times New Roman" panose="02020603050405020304" pitchFamily="18" charset="0"/>
            </a:endParaRPr>
          </a:p>
          <a:p>
            <a:pPr marL="88265" algn="l"/>
            <a:r>
              <a:rPr lang="en-GB" sz="1200" i="1" dirty="0">
                <a:effectLst/>
                <a:latin typeface="+mn-lt"/>
                <a:ea typeface="Times New Roman" panose="02020603050405020304" pitchFamily="18" charset="0"/>
                <a:cs typeface="Segoe UI" panose="020B0502040204020203"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Ask the whole class to privately think about these questions and then either ask learners to get up and move around the room or, if you would prefer, you could hand out post it notes for learners to complete in response to these questions, that they then stick on each ‘wall’.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Do not give any further hints or tips, even if learners ask questions. They should not share their ideas with classmates during the activity. This will give you the opportunity to see what learners’ own beliefs and ideas are on ‘family’ before the learning begins.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 </a:t>
            </a:r>
            <a:endParaRPr lang="en-GB" sz="1200" i="0" dirty="0">
              <a:effectLst/>
              <a:latin typeface="+mn-lt"/>
              <a:ea typeface="Times New Roman" panose="02020603050405020304" pitchFamily="18" charset="0"/>
              <a:cs typeface="Times New Roman" panose="02020603050405020304" pitchFamily="18" charset="0"/>
            </a:endParaRPr>
          </a:p>
          <a:p>
            <a:pPr marL="88265"/>
            <a:r>
              <a:rPr lang="en-GB" sz="1200" i="0" dirty="0">
                <a:effectLst/>
                <a:latin typeface="+mn-lt"/>
                <a:ea typeface="Times New Roman" panose="02020603050405020304" pitchFamily="18" charset="0"/>
                <a:cs typeface="Segoe UI" panose="020B0502040204020203" pitchFamily="34" charset="0"/>
              </a:rPr>
              <a:t>Learners may suggest: </a:t>
            </a:r>
            <a:endParaRPr lang="en-GB" sz="1200" i="0" dirty="0">
              <a:effectLst/>
              <a:latin typeface="+mn-lt"/>
              <a:ea typeface="Times New Roman" panose="02020603050405020304" pitchFamily="18" charset="0"/>
              <a:cs typeface="Times New Roman" panose="02020603050405020304" pitchFamily="18" charset="0"/>
            </a:endParaRPr>
          </a:p>
          <a:p>
            <a:pPr marL="342900" lvl="0" indent="-342900">
              <a:buFont typeface="Segoe UI" panose="020B0502040204020203" pitchFamily="34" charset="0"/>
              <a:buChar char="-"/>
            </a:pPr>
            <a:r>
              <a:rPr lang="en-GB" sz="1200" i="0" dirty="0">
                <a:effectLst/>
                <a:latin typeface="+mn-lt"/>
                <a:ea typeface="Times New Roman" panose="02020603050405020304" pitchFamily="18" charset="0"/>
                <a:cs typeface="Segoe UI" panose="020B0502040204020203" pitchFamily="34" charset="0"/>
              </a:rPr>
              <a:t>What is a family? (A group of people who usually live together who share their money and food and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i="0" dirty="0">
                <a:effectLst/>
                <a:latin typeface="+mn-lt"/>
                <a:ea typeface="Times New Roman" panose="02020603050405020304" pitchFamily="18" charset="0"/>
                <a:cs typeface="Segoe UI" panose="020B0502040204020203" pitchFamily="34" charset="0"/>
              </a:rPr>
              <a:t> take care of one another.)</a:t>
            </a:r>
            <a:endParaRPr lang="en-GB" sz="1200" i="0" dirty="0">
              <a:effectLst/>
              <a:latin typeface="+mn-lt"/>
              <a:ea typeface="Times New Roman" panose="02020603050405020304" pitchFamily="18" charset="0"/>
              <a:cs typeface="Times New Roman" panose="02020603050405020304" pitchFamily="18" charset="0"/>
            </a:endParaRPr>
          </a:p>
          <a:p>
            <a:pPr marL="342900" lvl="0" indent="-342900">
              <a:buFont typeface="Segoe UI" panose="020B0502040204020203" pitchFamily="34" charset="0"/>
              <a:buChar char="-"/>
            </a:pPr>
            <a:r>
              <a:rPr lang="en-GB" sz="1200" i="0" dirty="0">
                <a:effectLst/>
                <a:latin typeface="+mn-lt"/>
                <a:ea typeface="Times New Roman" panose="02020603050405020304" pitchFamily="18" charset="0"/>
                <a:cs typeface="Segoe UI" panose="020B0502040204020203" pitchFamily="34" charset="0"/>
              </a:rPr>
              <a:t>Who can be part of a family? (Parents/step parents, children, grandparents/step-grandparents, siblings, aunts, uncles, cousins, etc., including single parents, same-sex parents, step-parents, blended families, foster parents or adoptive parents.)</a:t>
            </a:r>
            <a:endParaRPr lang="en-GB" sz="1200" i="0" dirty="0">
              <a:effectLst/>
              <a:latin typeface="+mn-lt"/>
              <a:ea typeface="Times New Roman" panose="02020603050405020304" pitchFamily="18" charset="0"/>
              <a:cs typeface="Times New Roman" panose="02020603050405020304" pitchFamily="18" charset="0"/>
            </a:endParaRPr>
          </a:p>
          <a:p>
            <a:r>
              <a:rPr lang="en-GB" sz="1200" i="0" dirty="0">
                <a:effectLst/>
                <a:latin typeface="+mn-lt"/>
                <a:ea typeface="Times New Roman" panose="02020603050405020304" pitchFamily="18" charset="0"/>
                <a:cs typeface="Segoe UI" panose="020B0502040204020203" pitchFamily="34" charset="0"/>
              </a:rPr>
              <a:t>-       What words do you think of when you think about a family? (Loving, caring, helpful, sharing, trust, playing, comforting.) </a:t>
            </a:r>
            <a:endParaRPr lang="en-GB" sz="1200" i="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As Resource 1 aims to help learners to understand that there are different family forms and sometimes families change, this exercise considers the commonalities between different family forms first by exploring what families do for one another to show that they care. </a:t>
            </a:r>
          </a:p>
          <a:p>
            <a:endParaRPr lang="en-GB" sz="1200" i="0" kern="1200" dirty="0">
              <a:solidFill>
                <a:schemeClr val="tx1"/>
              </a:solidFill>
              <a:effectLst/>
              <a:latin typeface="+mn-lt"/>
              <a:ea typeface="+mn-ea"/>
              <a:cs typeface="+mn-cs"/>
            </a:endParaRPr>
          </a:p>
          <a:p>
            <a:r>
              <a:rPr lang="en-GB" sz="1200" dirty="0">
                <a:solidFill>
                  <a:srgbClr val="201F1E"/>
                </a:solidFill>
                <a:effectLst/>
                <a:latin typeface="+mn-lt"/>
                <a:ea typeface="Calibri" panose="020F0502020204030204" pitchFamily="34" charset="0"/>
              </a:rPr>
              <a:t>Explain that sometimes family relationships can be difficult as well as happy. Sometimes parents and carers have to discuss things and don’t always agree. Sometimes brothers and sisters argue but that doesn't mean that families don’t care for each other.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Give the class 3 minutes to discuss ideas on their tables about the things that families do for one another to show that they care. Ask them to then feedback some of their suggestions and write these on the whiteboard. In slideshow mode, go through the suggestions on the PowerPoint, pointing out those that the class had already suggested and any that are in addition to the suggestions made by the class (adding the further suggestions to the whiteboard).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 </a:t>
            </a:r>
            <a:r>
              <a:rPr lang="en-GB" sz="1200" i="0" kern="1200" dirty="0">
                <a:solidFill>
                  <a:schemeClr val="tx1"/>
                </a:solidFill>
                <a:effectLst/>
                <a:latin typeface="+mn-lt"/>
                <a:ea typeface="+mn-ea"/>
                <a:cs typeface="+mn-cs"/>
              </a:rPr>
              <a:t>consider giving the learners some of the answers to start them off, or asking them to name 3 things only that families do for one another to show that they care.</a:t>
            </a:r>
          </a:p>
          <a:p>
            <a:endParaRPr lang="en-GB" sz="1200" i="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learners to list which of the actions on the slide (and any additional actions they have come up with) are actions that care for their physical health, which are actions that care for their mental health and well-being and which care for both physical health and mental health and well-being.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262647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introduces the learners to Rosie, aged 9. In slideshow mode we are introduced to where Rosie lives, her friend from school, Billy, and her teacher, Mr Green. We are also told a little about her hobbies as she likes to go bowling.  </a:t>
            </a: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136972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In Health and Well-being learners </a:t>
            </a:r>
            <a:r>
              <a:rPr lang="en-GB" sz="1200" dirty="0">
                <a:effectLst/>
                <a:latin typeface="+mn-lt"/>
                <a:ea typeface="Times New Roman" panose="02020603050405020304" pitchFamily="18" charset="0"/>
              </a:rPr>
              <a:t>who have reached Progression step 2 </a:t>
            </a:r>
            <a:r>
              <a:rPr lang="en-US" sz="1200" dirty="0">
                <a:effectLst/>
                <a:latin typeface="+mn-lt"/>
                <a:ea typeface="Times New Roman" panose="02020603050405020304" pitchFamily="18" charset="0"/>
              </a:rPr>
              <a:t>can recognise that there are different types of relationships beyond their family and friends and learners </a:t>
            </a:r>
            <a:r>
              <a:rPr lang="en-GB" sz="1200" dirty="0">
                <a:effectLst/>
                <a:latin typeface="+mn-lt"/>
                <a:ea typeface="Times New Roman" panose="02020603050405020304" pitchFamily="18" charset="0"/>
              </a:rPr>
              <a:t>who have reached </a:t>
            </a:r>
            <a:r>
              <a:rPr lang="en-US" sz="1200" dirty="0">
                <a:effectLst/>
                <a:latin typeface="+mn-lt"/>
                <a:ea typeface="Times New Roman" panose="02020603050405020304" pitchFamily="18" charset="0"/>
              </a:rPr>
              <a:t>Progression step 3 can understand </a:t>
            </a:r>
            <a:r>
              <a:rPr lang="en-US" sz="1200" dirty="0">
                <a:effectLst/>
                <a:latin typeface="+mn-lt"/>
                <a:ea typeface="Times New Roman" panose="02020603050405020304" pitchFamily="18" charset="0"/>
                <a:cs typeface="Arial" panose="020B0604020202020204" pitchFamily="34" charset="0"/>
              </a:rPr>
              <a:t>that there are differences within types of relationships and that relationships change over time. To help learners reach the progression steps, they will </a:t>
            </a:r>
            <a:r>
              <a:rPr lang="en-GB" sz="1200" dirty="0">
                <a:effectLst/>
                <a:latin typeface="+mn-lt"/>
                <a:ea typeface="Times New Roman" panose="02020603050405020304" pitchFamily="18" charset="0"/>
                <a:cs typeface="Arial" panose="020B0604020202020204" pitchFamily="34" charset="0"/>
              </a:rPr>
              <a:t>explore the different members of Rosie's family including the different and sometimes changing types of family structure.</a:t>
            </a:r>
            <a:endParaRPr lang="en-GB" sz="1200" dirty="0">
              <a:effectLst/>
              <a:latin typeface="+mn-lt"/>
              <a:ea typeface="Times New Roman" panose="02020603050405020304" pitchFamily="18" charset="0"/>
              <a:cs typeface="Times New Roman" panose="02020603050405020304" pitchFamily="18" charset="0"/>
            </a:endParaRPr>
          </a:p>
          <a:p>
            <a:endParaRPr lang="en-GB" sz="1200" b="0" i="0" u="none" kern="1200" dirty="0">
              <a:solidFill>
                <a:schemeClr val="tx1"/>
              </a:solidFill>
              <a:effectLst/>
              <a:latin typeface="+mn-lt"/>
              <a:ea typeface="+mn-ea"/>
              <a:cs typeface="+mn-cs"/>
            </a:endParaRPr>
          </a:p>
          <a:p>
            <a:r>
              <a:rPr lang="en-GB" sz="1200" dirty="0">
                <a:effectLst/>
                <a:latin typeface="+mn-lt"/>
                <a:ea typeface="Times New Roman" panose="02020603050405020304" pitchFamily="18" charset="0"/>
              </a:rPr>
              <a:t>Encourage learners to share any questions they may have during and/or after this activity.</a:t>
            </a:r>
            <a:endParaRPr lang="en-GB" sz="1200" b="0" i="0" u="none" kern="1200" dirty="0">
              <a:solidFill>
                <a:schemeClr val="tx1"/>
              </a:solidFill>
              <a:effectLst/>
              <a:latin typeface="+mn-lt"/>
              <a:ea typeface="+mn-ea"/>
              <a:cs typeface="+mn-cs"/>
            </a:endParaRPr>
          </a:p>
          <a:p>
            <a:endParaRPr lang="en-GB" sz="1200" b="0" i="0" u="none" kern="1200" dirty="0">
              <a:solidFill>
                <a:schemeClr val="tx1"/>
              </a:solidFill>
              <a:effectLst/>
              <a:latin typeface="+mn-lt"/>
              <a:ea typeface="+mn-ea"/>
              <a:cs typeface="+mn-cs"/>
            </a:endParaRPr>
          </a:p>
          <a:p>
            <a:pPr>
              <a:lnSpc>
                <a:spcPct val="115000"/>
              </a:lnSpc>
              <a:spcAft>
                <a:spcPts val="1000"/>
              </a:spcAft>
            </a:pPr>
            <a:r>
              <a:rPr lang="en-GB" sz="1200" dirty="0">
                <a:effectLst/>
                <a:latin typeface="+mn-lt"/>
                <a:ea typeface="Times New Roman" panose="02020603050405020304" pitchFamily="18" charset="0"/>
              </a:rPr>
              <a:t>Ask learners to draw a table with the headings, ‘</a:t>
            </a:r>
            <a:r>
              <a:rPr lang="en-GB" sz="1200" i="0" dirty="0">
                <a:effectLst/>
                <a:latin typeface="+mn-lt"/>
                <a:ea typeface="Times New Roman" panose="02020603050405020304" pitchFamily="18" charset="0"/>
              </a:rPr>
              <a:t>family</a:t>
            </a:r>
            <a:r>
              <a:rPr lang="en-GB" sz="1200" i="1" dirty="0">
                <a:effectLst/>
                <a:latin typeface="+mn-lt"/>
                <a:ea typeface="Times New Roman" panose="02020603050405020304" pitchFamily="18" charset="0"/>
              </a:rPr>
              <a:t>’ </a:t>
            </a:r>
            <a:r>
              <a:rPr lang="en-GB" sz="1200" i="0" dirty="0">
                <a:effectLst/>
                <a:latin typeface="+mn-lt"/>
                <a:ea typeface="Times New Roman" panose="02020603050405020304" pitchFamily="18" charset="0"/>
              </a:rPr>
              <a:t>and </a:t>
            </a:r>
            <a:r>
              <a:rPr lang="en-GB" sz="1200" i="1" dirty="0">
                <a:effectLst/>
                <a:latin typeface="+mn-lt"/>
                <a:ea typeface="Times New Roman" panose="02020603050405020304" pitchFamily="18" charset="0"/>
              </a:rPr>
              <a:t>‘</a:t>
            </a:r>
            <a:r>
              <a:rPr lang="en-GB" sz="1200" i="0" dirty="0">
                <a:effectLst/>
                <a:latin typeface="+mn-lt"/>
                <a:ea typeface="Times New Roman" panose="02020603050405020304" pitchFamily="18" charset="0"/>
              </a:rPr>
              <a:t>not family</a:t>
            </a:r>
            <a:r>
              <a:rPr lang="en-GB" sz="1200" i="1" dirty="0">
                <a:effectLst/>
                <a:latin typeface="+mn-lt"/>
                <a:ea typeface="Times New Roman" panose="02020603050405020304" pitchFamily="18" charset="0"/>
              </a:rPr>
              <a:t>’ </a:t>
            </a:r>
            <a:r>
              <a:rPr lang="en-GB" sz="1200" i="0" dirty="0">
                <a:effectLst/>
                <a:latin typeface="+mn-lt"/>
                <a:ea typeface="Times New Roman" panose="02020603050405020304" pitchFamily="18" charset="0"/>
              </a:rPr>
              <a:t>at the top. </a:t>
            </a:r>
            <a:r>
              <a:rPr lang="en-GB" sz="1200" dirty="0">
                <a:effectLst/>
                <a:latin typeface="+mn-lt"/>
                <a:ea typeface="Times New Roman" panose="02020603050405020304" pitchFamily="18" charset="0"/>
                <a:cs typeface="Times New Roman" panose="02020603050405020304" pitchFamily="18" charset="0"/>
              </a:rPr>
              <a:t>In slideshow mode, show learners the various groupings and ask them </a:t>
            </a:r>
            <a:r>
              <a:rPr lang="en-GB" sz="1200" i="0" dirty="0">
                <a:effectLst/>
                <a:latin typeface="+mn-lt"/>
                <a:ea typeface="Times New Roman" panose="02020603050405020304" pitchFamily="18" charset="0"/>
              </a:rPr>
              <a:t>to </a:t>
            </a:r>
            <a:r>
              <a:rPr lang="en-GB" sz="1200" dirty="0">
                <a:effectLst/>
                <a:latin typeface="+mn-lt"/>
                <a:ea typeface="Times New Roman" panose="02020603050405020304" pitchFamily="18" charset="0"/>
              </a:rPr>
              <a:t>write down the characters under the heading they think they belong to</a:t>
            </a:r>
            <a:r>
              <a:rPr lang="en-GB" sz="1200" dirty="0">
                <a:effectLst/>
                <a:latin typeface="+mn-lt"/>
                <a:ea typeface="Times New Roman" panose="02020603050405020304" pitchFamily="18" charset="0"/>
                <a:cs typeface="Times New Roman" panose="02020603050405020304" pitchFamily="18" charset="0"/>
              </a:rPr>
              <a:t>.</a:t>
            </a:r>
          </a:p>
          <a:p>
            <a:pPr marL="342900" lvl="0" indent="-342900">
              <a:spcAft>
                <a:spcPts val="800"/>
              </a:spcAft>
              <a:buFont typeface="Calibri" panose="020F0502020204030204" pitchFamily="34" charset="0"/>
              <a:buChar char="-"/>
              <a:tabLst>
                <a:tab pos="457200" algn="l"/>
              </a:tabLst>
            </a:pPr>
            <a:r>
              <a:rPr lang="en-GB" sz="1200" dirty="0">
                <a:effectLst/>
                <a:latin typeface="+mn-lt"/>
                <a:ea typeface="Calibri" panose="020F0502020204030204" pitchFamily="34" charset="0"/>
                <a:cs typeface="Times New Roman" panose="02020603050405020304" pitchFamily="18" charset="0"/>
              </a:rPr>
              <a:t>Rosie’s mum and dad (learners should readily agree that they are family). Explain that Rosie’s mum and dad separated a year ago and are now divorced. Rosie now lives with her mum and spends lots of time with her dad and his new partner Min and her son Jonny who have lived with her Dad for the last 9 months. Ask if learners think it makes any difference that Rosie’s parents are divorced (again they should readily agree that it makes no difference).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brother Jack and her sister Chloe. Learners are likely to correctly agree that they are in Rosie's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Dad’s partner Min and her son Jonny. As Min and Rosie's dad have lived together for 9 months as a ‘blended family’, learners are likely to agree that Min and Jonny form part of Rosie's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dog, Max. For lots of children, their pets are an important member of ‘their family’.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Uncle Mike, Mike’s husband Will and their adopted son, Ollie. Learners should be able to recognise that a same sex couple can be part of your family, here because Mike is Rosie’s uncle so Will is her uncle by marriage. Explain sometimes if a child cannot live with their birth parents, then another couple may adopt them so that they become the child’s adoptive parents. This is what has happened to Ollie, making Ollie Rosie’s cousin. </a:t>
            </a:r>
          </a:p>
          <a:p>
            <a:pPr marL="342900" lvl="0" indent="-342900">
              <a:lnSpc>
                <a:spcPct val="115000"/>
              </a:lnSpc>
              <a:spcAft>
                <a:spcPts val="1000"/>
              </a:spcAft>
              <a:buFont typeface="Calibri" panose="020F0502020204030204" pitchFamily="34" charset="0"/>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Rosie’s next door neighbour Tom. Explain that Tom lives with his mum, dad, grandma and grandpa. This gets across to learners that intergenerational families sometimes live together. Explain that Tom has lived next door to Rosie’s family since Rosie was a baby. Tom doesn't have any brothers or sisters, so the two families have always been very close. Despite this, learners should recognise that even though Tom and his family are important people in Rosie's life they do not form part of her family. T</a:t>
            </a:r>
            <a:r>
              <a:rPr lang="en-GB" sz="1200" dirty="0">
                <a:effectLst/>
                <a:latin typeface="+mn-lt"/>
                <a:ea typeface="Times New Roman" panose="02020603050405020304" pitchFamily="18" charset="0"/>
              </a:rPr>
              <a:t>hey might feel like family, or they might be as close to Rosie’s family as some families are with other members of their family, but they are not actually part of Rosie’s family.</a:t>
            </a:r>
          </a:p>
          <a:p>
            <a:pPr marL="342900" lvl="0" indent="-342900">
              <a:lnSpc>
                <a:spcPct val="115000"/>
              </a:lnSpc>
              <a:spcAft>
                <a:spcPts val="1000"/>
              </a:spcAft>
              <a:buFont typeface="Calibri" panose="020F0502020204030204" pitchFamily="34" charset="0"/>
              <a:buChar char="-"/>
              <a:tabLst>
                <a:tab pos="457200" algn="l"/>
              </a:tabLst>
            </a:pP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Font typeface="Calibri" panose="020F0502020204030204" pitchFamily="34" charset="0"/>
              <a:buNone/>
              <a:tabLst>
                <a:tab pos="457200" algn="l"/>
              </a:tabLst>
            </a:pPr>
            <a:r>
              <a:rPr lang="en-GB" sz="1200" b="1" dirty="0">
                <a:effectLst/>
                <a:latin typeface="+mn-lt"/>
                <a:ea typeface="Times New Roman" panose="02020603050405020304" pitchFamily="18" charset="0"/>
                <a:cs typeface="Times New Roman" panose="02020603050405020304" pitchFamily="18" charset="0"/>
              </a:rPr>
              <a:t>Ask: </a:t>
            </a:r>
            <a:r>
              <a:rPr lang="en-GB" sz="1200" b="0" dirty="0">
                <a:effectLst/>
                <a:latin typeface="+mn-lt"/>
                <a:ea typeface="Times New Roman" panose="02020603050405020304" pitchFamily="18" charset="0"/>
                <a:cs typeface="Times New Roman" panose="02020603050405020304" pitchFamily="18" charset="0"/>
              </a:rPr>
              <a:t>Why might some people feel like they are family when they are not? Answers might include that they provide help and support, like a family member would; we see lots of them, perhaps they live close by when people who are in our family may not live close to us. Perhaps </a:t>
            </a:r>
            <a:r>
              <a:rPr lang="en-GB" sz="1200" b="1" dirty="0">
                <a:effectLst/>
                <a:latin typeface="+mn-lt"/>
                <a:ea typeface="Times New Roman" panose="02020603050405020304" pitchFamily="18" charset="0"/>
                <a:cs typeface="Times New Roman" panose="02020603050405020304" pitchFamily="18" charset="0"/>
              </a:rPr>
              <a:t>ask </a:t>
            </a:r>
            <a:r>
              <a:rPr lang="en-GB" sz="1200" b="0" dirty="0">
                <a:effectLst/>
                <a:latin typeface="+mn-lt"/>
                <a:ea typeface="Times New Roman" panose="02020603050405020304" pitchFamily="18" charset="0"/>
                <a:cs typeface="Times New Roman" panose="02020603050405020304" pitchFamily="18" charset="0"/>
              </a:rPr>
              <a:t>in what ways contact with wider members of the family has changed in the last 50 years? Answers may include that people may move away for work or it is more likely that both parents may work which means there is not as much time to stay connected. However, often if both parents work a grandparent might help to look after the children. Also, we have better means of communication over long distances e.g., Zoom WhatsApp etc. which makes staying connected easier. </a:t>
            </a:r>
            <a:endParaRPr lang="en-GB" sz="1200" b="1"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endParaRPr lang="en-GB" sz="1200" i="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Font typeface="Calibri" panose="020F0502020204030204" pitchFamily="34" charset="0"/>
              <a:buNone/>
              <a:tabLst>
                <a:tab pos="457200" algn="l"/>
              </a:tabLst>
            </a:pPr>
            <a:r>
              <a:rPr lang="en-GB" sz="1200" b="1" i="0" dirty="0">
                <a:effectLst/>
                <a:latin typeface="+mn-lt"/>
                <a:ea typeface="Times New Roman" panose="02020603050405020304" pitchFamily="18" charset="0"/>
              </a:rPr>
              <a:t>Ask: </a:t>
            </a:r>
            <a:r>
              <a:rPr lang="en-GB" sz="1200" b="0" i="0" dirty="0">
                <a:effectLst/>
                <a:latin typeface="+mn-lt"/>
                <a:ea typeface="Times New Roman" panose="02020603050405020304" pitchFamily="18" charset="0"/>
              </a:rPr>
              <a:t>D</a:t>
            </a:r>
            <a:r>
              <a:rPr lang="en-GB" sz="1200" i="0" dirty="0">
                <a:effectLst/>
                <a:latin typeface="+mn-lt"/>
                <a:ea typeface="Times New Roman" panose="02020603050405020304" pitchFamily="18" charset="0"/>
              </a:rPr>
              <a:t>oes anyone have any questions about who is in Rosie’s family?</a:t>
            </a:r>
          </a:p>
          <a:p>
            <a:pPr marL="0" lvl="0" indent="0">
              <a:lnSpc>
                <a:spcPct val="115000"/>
              </a:lnSpc>
              <a:spcAft>
                <a:spcPts val="1000"/>
              </a:spcAft>
              <a:buFont typeface="Calibri" panose="020F0502020204030204" pitchFamily="34" charset="0"/>
              <a:buNone/>
              <a:tabLst>
                <a:tab pos="457200" algn="l"/>
              </a:tabLst>
            </a:pPr>
            <a:endParaRPr lang="en-GB" sz="1200" i="0" dirty="0">
              <a:effectLst/>
              <a:latin typeface="+mn-lt"/>
              <a:ea typeface="Times New Roman" panose="02020603050405020304" pitchFamily="18" charset="0"/>
            </a:endParaRPr>
          </a:p>
          <a:p>
            <a:pPr marL="0" lvl="0" indent="0">
              <a:lnSpc>
                <a:spcPct val="115000"/>
              </a:lnSpc>
              <a:spcAft>
                <a:spcPts val="1000"/>
              </a:spcAft>
              <a:buFont typeface="Calibri" panose="020F0502020204030204" pitchFamily="34" charset="0"/>
              <a:buNone/>
              <a:tabLst>
                <a:tab pos="457200" algn="l"/>
              </a:tabLst>
            </a:pPr>
            <a:r>
              <a:rPr lang="en-GB" sz="1200" i="0" dirty="0">
                <a:effectLst/>
                <a:latin typeface="+mn-lt"/>
                <a:ea typeface="Times New Roman" panose="02020603050405020304" pitchFamily="18" charset="0"/>
              </a:rPr>
              <a:t>Encourage learners to write anonymous questions they can add to the ask-it-basket which teachers can check at the end of the learning.</a:t>
            </a:r>
            <a:endParaRPr lang="en-GB" sz="1200" i="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361776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dirty="0">
                <a:latin typeface="+mn-lt"/>
              </a:rPr>
              <a:t>Next, learners will consider the different feelings that Rosie may have experienced when her parents separated.  </a:t>
            </a:r>
          </a:p>
          <a:p>
            <a:pPr lvl="0"/>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‘statements of what matters’ for Health and Well-being state that learners must be able to ‘</a:t>
            </a:r>
            <a:r>
              <a:rPr lang="en-GB" sz="1200" dirty="0">
                <a:solidFill>
                  <a:srgbClr val="1F1F1F"/>
                </a:solidFill>
                <a:effectLst/>
                <a:latin typeface="+mn-lt"/>
                <a:ea typeface="Times New Roman" panose="02020603050405020304" pitchFamily="18" charset="0"/>
              </a:rPr>
              <a:t>explore the connections between their experiences, mental health and emotional well-being… [and] recognise that feelings and emotions are neither fixed nor consistent’. Learners should also learn ‘how to communicate their feelings [so] learners will be better placed to create a culture where talking about mental health and emotional well-being is normalised’. </a:t>
            </a:r>
            <a:r>
              <a:rPr lang="en-US" sz="1200" dirty="0">
                <a:effectLst/>
                <a:latin typeface="+mn-lt"/>
                <a:ea typeface="Times New Roman" panose="02020603050405020304" pitchFamily="18" charset="0"/>
                <a:cs typeface="Times New Roman" panose="02020603050405020304" pitchFamily="18" charset="0"/>
              </a:rPr>
              <a:t>The ‘statements of what matters’ for Health and Well-being also state that learners should be given opportunities to ‘[develop] empathy…</a:t>
            </a:r>
            <a:r>
              <a:rPr lang="en-US" sz="1200" i="1"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[enabling them] … to act in a way which supports the mental health and emotional well-being of others.’ For learners whose parents and carers have not separated, discussing the feelings of a young person whose parents and carers have separated should help them to develop empathy and act in ways that support others who have experienced parental separation.</a:t>
            </a:r>
            <a:endParaRPr lang="en-GB" sz="1200" dirty="0">
              <a:effectLst/>
              <a:latin typeface="+mn-lt"/>
              <a:ea typeface="Times New Roman" panose="02020603050405020304" pitchFamily="18" charset="0"/>
              <a:cs typeface="Times New Roman" panose="02020603050405020304" pitchFamily="18" charset="0"/>
            </a:endParaRPr>
          </a:p>
          <a:p>
            <a:pPr lvl="0"/>
            <a:endParaRPr lang="en-GB" sz="1200" b="1" i="0" dirty="0">
              <a:solidFill>
                <a:srgbClr val="62A9AA"/>
              </a:solidFill>
              <a:effectLst/>
              <a:latin typeface="+mn-lt"/>
            </a:endParaRPr>
          </a:p>
          <a:p>
            <a:pPr lvl="0"/>
            <a:r>
              <a:rPr lang="en-GB" sz="1200" dirty="0">
                <a:latin typeface="+mn-lt"/>
              </a:rPr>
              <a:t>Explain to learners that Rosie's parents separated a year ago and she found it hard to start off with, but she is now feeling much happier about the situation. Here the emphasis is on the fact that parental separation can be a form of grief for children and that many go through a five-stage cycle, much in the same way as they experience grief when someone dies. The emphasis should be on normalising some of the feelings that children and young people may have if their parents and carers separate such as anger or sadness. Every child’s experience is unique and will depend in part on the situation at home prior to the separation and how amicable the parents and carers are upon separation. If the home life had been difficult the separation may be a relief. Not every child will feel all of these things or progress in a linear fashion through them. </a:t>
            </a:r>
          </a:p>
          <a:p>
            <a:pPr lvl="0"/>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Ask</a:t>
            </a:r>
            <a:r>
              <a:rPr lang="en-GB" sz="1200" dirty="0">
                <a:effectLst/>
                <a:latin typeface="+mn-lt"/>
                <a:ea typeface="Calibri" panose="020F0502020204030204" pitchFamily="34" charset="0"/>
                <a:cs typeface="Times New Roman" panose="02020603050405020304" pitchFamily="18" charset="0"/>
              </a:rPr>
              <a:t> learners to write down how think Rosie may have felt when her parents first separated</a:t>
            </a:r>
            <a:r>
              <a:rPr lang="en-GB" sz="1200" dirty="0">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cs typeface="Arial" panose="020B0604020202020204" pitchFamily="34" charset="0"/>
              </a:rPr>
              <a:t>Answer: </a:t>
            </a:r>
            <a:r>
              <a:rPr lang="en-GB" sz="1200" dirty="0">
                <a:effectLst/>
                <a:latin typeface="+mn-lt"/>
                <a:ea typeface="Calibri" panose="020F0502020204030204" pitchFamily="34" charset="0"/>
                <a:cs typeface="Arial" panose="020B0604020202020204" pitchFamily="34" charset="0"/>
              </a:rPr>
              <a:t>s</a:t>
            </a:r>
            <a:r>
              <a:rPr lang="en-US" sz="1200" dirty="0">
                <a:effectLst/>
                <a:latin typeface="+mn-lt"/>
                <a:ea typeface="Calibri" panose="020F0502020204030204" pitchFamily="34" charset="0"/>
                <a:cs typeface="Arial" panose="020B0604020202020204" pitchFamily="34" charset="0"/>
              </a:rPr>
              <a:t>ad, hurt, angry, worried and/or confused).</a:t>
            </a:r>
          </a:p>
          <a:p>
            <a:pPr lvl="0"/>
            <a:endParaRPr lang="en-GB" sz="1200" dirty="0">
              <a:latin typeface="+mn-lt"/>
            </a:endParaRPr>
          </a:p>
          <a:p>
            <a:pPr lvl="0"/>
            <a:r>
              <a:rPr lang="en-GB" sz="1200" dirty="0">
                <a:latin typeface="+mn-lt"/>
              </a:rPr>
              <a:t>Distancing techniques should be used, so describing how it is normal </a:t>
            </a:r>
            <a:r>
              <a:rPr lang="en-GB" sz="1200" i="0" dirty="0">
                <a:latin typeface="+mn-lt"/>
              </a:rPr>
              <a:t>that </a:t>
            </a:r>
            <a:r>
              <a:rPr lang="en-GB" sz="1200" b="1" i="0" dirty="0">
                <a:latin typeface="+mn-lt"/>
              </a:rPr>
              <a:t>Rosie</a:t>
            </a:r>
            <a:r>
              <a:rPr lang="en-GB" sz="1200" i="0" dirty="0">
                <a:latin typeface="+mn-lt"/>
              </a:rPr>
              <a:t> </a:t>
            </a:r>
            <a:r>
              <a:rPr lang="en-GB" sz="1200" dirty="0">
                <a:latin typeface="+mn-lt"/>
              </a:rPr>
              <a:t>might feel hurt, sad, bewildered, angry, worried, confused or overwhelmed. Normalise how it is common for children and young people to feel that they were somehow responsible for the separation (the ‘bargaining’ aspect of how Rosie might </a:t>
            </a:r>
            <a:r>
              <a:rPr lang="en-GB" sz="1200" i="0" dirty="0">
                <a:latin typeface="+mn-lt"/>
              </a:rPr>
              <a:t>feel – How can I stop this happening?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i="0" dirty="0">
                <a:latin typeface="+mn-lt"/>
              </a:rPr>
              <a:t> </a:t>
            </a:r>
            <a:r>
              <a:rPr lang="en-GB" sz="1200" dirty="0">
                <a:latin typeface="+mn-lt"/>
              </a:rPr>
              <a:t>refers to attempts by children and young people to change their own behaviour in the hope that a parent will return home). </a:t>
            </a:r>
          </a:p>
          <a:p>
            <a:pPr lvl="0"/>
            <a:endParaRPr lang="en-GB" sz="1200" dirty="0">
              <a:latin typeface="+mn-lt"/>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Times New Roman" panose="02020603050405020304" pitchFamily="18" charset="0"/>
                <a:cs typeface="Times New Roman" panose="02020603050405020304" pitchFamily="18" charset="0"/>
              </a:rPr>
              <a:t>Tell the learners that Rosie’s friend Billy wants to support Rosie. Give learners 2-3 minutes on their tables to suggest 3 top tips for Billy that could help him support Rosie through her parents’ separation. Once learners have had an opportunity to discuss this in their group </a:t>
            </a:r>
            <a:r>
              <a:rPr lang="en-GB" sz="1200" b="1" dirty="0">
                <a:effectLst/>
                <a:latin typeface="+mn-lt"/>
                <a:ea typeface="Times New Roman" panose="02020603050405020304" pitchFamily="18" charset="0"/>
                <a:cs typeface="Times New Roman" panose="02020603050405020304" pitchFamily="18" charset="0"/>
              </a:rPr>
              <a:t>ask </a:t>
            </a:r>
            <a:r>
              <a:rPr lang="en-GB" sz="1200" dirty="0">
                <a:effectLst/>
                <a:latin typeface="+mn-lt"/>
                <a:ea typeface="Times New Roman" panose="02020603050405020304" pitchFamily="18" charset="0"/>
                <a:cs typeface="Times New Roman" panose="02020603050405020304" pitchFamily="18" charset="0"/>
              </a:rPr>
              <a:t>each group to feedback what would be their 3 top tips for Billy [listen to how Rosie is feeling, without judging and ‘be there’ for her; help her to seek out pastoral support at school; reassure her that she is not to blame for the separation and encourage her to keep up with friends, hobbies, exercise, etc.]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a:t>
            </a:r>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consider asking learners to </a:t>
            </a:r>
            <a:r>
              <a:rPr lang="en-GB" sz="1200" dirty="0">
                <a:effectLst/>
                <a:latin typeface="+mn-lt"/>
                <a:ea typeface="Times New Roman" panose="02020603050405020304" pitchFamily="18" charset="0"/>
                <a:cs typeface="Times New Roman" panose="02020603050405020304" pitchFamily="18" charset="0"/>
              </a:rPr>
              <a:t>think of just one thing that Billy could do to support Rosie through her parents’ separation.</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learners to think of some</a:t>
            </a:r>
            <a:r>
              <a:rPr lang="en-GB" sz="1200" dirty="0">
                <a:effectLst/>
                <a:latin typeface="+mn-lt"/>
                <a:ea typeface="Times New Roman" panose="02020603050405020304" pitchFamily="18" charset="0"/>
                <a:cs typeface="Times New Roman" panose="02020603050405020304" pitchFamily="18" charset="0"/>
              </a:rPr>
              <a:t>thing that Billy could do to support Rosie through </a:t>
            </a:r>
            <a:r>
              <a:rPr lang="en-GB" sz="1200" b="1" dirty="0">
                <a:effectLst/>
                <a:latin typeface="+mn-lt"/>
                <a:ea typeface="Times New Roman" panose="02020603050405020304" pitchFamily="18" charset="0"/>
                <a:cs typeface="Times New Roman" panose="02020603050405020304" pitchFamily="18" charset="0"/>
              </a:rPr>
              <a:t>each stage </a:t>
            </a:r>
            <a:r>
              <a:rPr lang="en-GB" sz="1200" dirty="0">
                <a:effectLst/>
                <a:latin typeface="+mn-lt"/>
                <a:ea typeface="Times New Roman" panose="02020603050405020304" pitchFamily="18" charset="0"/>
                <a:cs typeface="Times New Roman" panose="02020603050405020304" pitchFamily="18" charset="0"/>
              </a:rPr>
              <a:t>of how she might be feeling following her parents’ separation. </a:t>
            </a: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9385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Endpoint assessment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i="0" kern="1200" dirty="0">
                <a:solidFill>
                  <a:schemeClr val="tx1"/>
                </a:solidFill>
                <a:effectLst/>
                <a:latin typeface="+mn-lt"/>
                <a:ea typeface="+mn-ea"/>
                <a:cs typeface="+mn-cs"/>
              </a:rPr>
              <a:t> s</a:t>
            </a:r>
            <a:r>
              <a:rPr lang="en-GB" sz="1200" dirty="0">
                <a:effectLst/>
                <a:latin typeface="+mn-lt"/>
                <a:ea typeface="Times New Roman" panose="02020603050405020304" pitchFamily="18" charset="0"/>
              </a:rPr>
              <a:t>ummarise the ideas written on the original graffiti walls/sticky notes on the graffiti walls and ask the class if they now have anything to add. Following on from the discussion about who is in Rosie's family, learners may now recognise, for example, that a couple in a same sex relationship are a family, as is an adoptive family, blended families, single parent families and intergenerational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Teachers should be aware of and acknowledge cultural differences in meanings that learners may attach to ‘family’, some cultures for example are more likely to live in intergenerational family units than others. </a:t>
            </a:r>
            <a:r>
              <a:rPr lang="en-GB" sz="1200" dirty="0">
                <a:effectLst/>
                <a:latin typeface="+mn-lt"/>
                <a:ea typeface="Calibri" panose="020F0502020204030204" pitchFamily="34" charset="0"/>
              </a:rPr>
              <a:t>Families have also changed over time with many parents and carers having fewer children than in previous generations.</a:t>
            </a:r>
            <a:r>
              <a:rPr lang="en-GB" sz="1200" dirty="0">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cs typeface="Times New Roman" panose="02020603050405020304" pitchFamily="18" charset="0"/>
              </a:rPr>
              <a:t>If learners don’t have anything to add to the graffiti walls at the end of the learning, and to ensure all learners participate, you could instead ask learners to complete the following sentence, ‘Family is…’ Learners can describe in a sentence what they believe family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98291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2A9AA"/>
              </a:buClr>
              <a:buFont typeface="Wingdings" panose="05000000000000000000" pitchFamily="2" charset="2"/>
              <a:buNone/>
            </a:pPr>
            <a:r>
              <a:rPr lang="en-GB" sz="1200" dirty="0">
                <a:effectLst/>
                <a:latin typeface="+mn-lt"/>
                <a:ea typeface="Times New Roman" panose="02020603050405020304" pitchFamily="18" charset="0"/>
                <a:cs typeface="Arial" panose="020B0604020202020204" pitchFamily="34" charset="0"/>
              </a:rPr>
              <a:t>Remind learners who they can talk to in school, e.g. teacher, </a:t>
            </a:r>
            <a:r>
              <a:rPr lang="en-GB" sz="1200" dirty="0"/>
              <a:t>teaching assistant or senior staff in the school </a:t>
            </a:r>
            <a:r>
              <a:rPr lang="en-GB" sz="1200" dirty="0">
                <a:effectLst/>
                <a:latin typeface="+mn-lt"/>
                <a:ea typeface="Times New Roman" panose="02020603050405020304" pitchFamily="18" charset="0"/>
                <a:cs typeface="Arial" panose="020B0604020202020204" pitchFamily="34" charset="0"/>
              </a:rPr>
              <a:t>(you may wish to personalise this slide with names of contact staff) or ask the learners who they think they should talk to in school, then provide details of any members of staff that the learners have not mentioned.</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mn-lt"/>
                <a:ea typeface="Times New Roman" panose="02020603050405020304" pitchFamily="18" charset="0"/>
                <a:cs typeface="Times New Roman" panose="02020603050405020304" pitchFamily="18" charset="0"/>
              </a:rPr>
              <a:t>In slideshow mode each charity and its contact details are grouped and will be listed in turn – this will help the slide not to look too crowded. </a:t>
            </a:r>
          </a:p>
          <a:p>
            <a:pPr marL="0" lvl="0" indent="0">
              <a:buFont typeface="Symbol" panose="050501020107060205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r>
              <a:rPr lang="en-GB" sz="1200" dirty="0">
                <a:effectLst/>
                <a:latin typeface="+mn-lt"/>
                <a:ea typeface="Times New Roman" panose="02020603050405020304" pitchFamily="18" charset="0"/>
                <a:cs typeface="Arial" panose="020B0604020202020204" pitchFamily="34" charset="0"/>
              </a:rPr>
              <a:t>Some learners may have heard of Relate as a relationship counselling service but point out to them that Relate also offer counselling for children and young people. </a:t>
            </a:r>
          </a:p>
          <a:p>
            <a:pPr marL="0" lvl="0" indent="0">
              <a:buFont typeface="Symbol" panose="05050102010706020507" pitchFamily="18" charset="2"/>
              <a:buNone/>
            </a:pPr>
            <a:endParaRPr lang="en-GB" sz="1200" dirty="0">
              <a:effectLst/>
              <a:latin typeface="+mn-lt"/>
              <a:ea typeface="Times New Roman" panose="02020603050405020304" pitchFamily="18" charset="0"/>
              <a:cs typeface="Arial" panose="020B0604020202020204" pitchFamily="34" charset="0"/>
            </a:endParaRPr>
          </a:p>
          <a:p>
            <a:pPr marL="0" lvl="0" indent="0">
              <a:buFont typeface="Symbol" panose="05050102010706020507" pitchFamily="18" charset="2"/>
              <a:buNone/>
            </a:pPr>
            <a:r>
              <a:rPr lang="en-GB" sz="1200" dirty="0">
                <a:effectLst/>
                <a:latin typeface="+mn-lt"/>
                <a:ea typeface="Times New Roman" panose="02020603050405020304" pitchFamily="18" charset="0"/>
                <a:cs typeface="Arial" panose="020B0604020202020204" pitchFamily="34" charset="0"/>
              </a:rPr>
              <a:t>Tell learners that </a:t>
            </a:r>
            <a:r>
              <a:rPr lang="en-GB" sz="1200" dirty="0">
                <a:effectLst/>
                <a:latin typeface="+mn-lt"/>
                <a:ea typeface="Times New Roman" panose="02020603050405020304" pitchFamily="18" charset="0"/>
                <a:cs typeface="Times New Roman" panose="02020603050405020304" pitchFamily="18" charset="0"/>
              </a:rPr>
              <a:t>in the next learning session </a:t>
            </a:r>
            <a:r>
              <a:rPr lang="en-GB" sz="1200" dirty="0">
                <a:effectLst/>
                <a:latin typeface="+mn-lt"/>
                <a:ea typeface="Times New Roman" panose="02020603050405020304" pitchFamily="18" charset="0"/>
                <a:cs typeface="Arial" panose="020B0604020202020204" pitchFamily="34" charset="0"/>
              </a:rPr>
              <a:t>they will be finding out more </a:t>
            </a:r>
            <a:r>
              <a:rPr lang="en-GB" sz="1200" dirty="0">
                <a:effectLst/>
                <a:latin typeface="+mn-lt"/>
                <a:ea typeface="Times New Roman" panose="02020603050405020304" pitchFamily="18" charset="0"/>
                <a:cs typeface="Times New Roman" panose="02020603050405020304" pitchFamily="18" charset="0"/>
              </a:rPr>
              <a:t>about the </a:t>
            </a:r>
            <a:r>
              <a:rPr lang="en-US" sz="1200" dirty="0">
                <a:effectLst/>
                <a:latin typeface="+mn-lt"/>
                <a:ea typeface="Times New Roman" panose="02020603050405020304" pitchFamily="18" charset="0"/>
              </a:rPr>
              <a:t>organisations</a:t>
            </a:r>
            <a:r>
              <a:rPr lang="en-GB" sz="1200" dirty="0">
                <a:effectLst/>
                <a:latin typeface="+mn-lt"/>
                <a:ea typeface="Times New Roman" panose="02020603050405020304" pitchFamily="18" charset="0"/>
                <a:cs typeface="Times New Roman" panose="02020603050405020304" pitchFamily="18" charset="0"/>
              </a:rPr>
              <a:t> listed and the support that they can give to children and young people whose parents and carers have separated. In case learners want more details of the support each organisation offers it is as follows:</a:t>
            </a:r>
          </a:p>
          <a:p>
            <a:pPr marL="0" lvl="0" indent="0">
              <a:buFont typeface="Symbol" panose="050501020107060205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National Youth Advocacy Service, Cymru </a:t>
            </a:r>
            <a:r>
              <a:rPr lang="en-GB" sz="1200" dirty="0">
                <a:effectLst/>
                <a:latin typeface="+mn-lt"/>
                <a:ea typeface="Times New Roman" panose="02020603050405020304" pitchFamily="18" charset="0"/>
                <a:cs typeface="Arial" panose="020B0604020202020204" pitchFamily="34" charset="0"/>
              </a:rPr>
              <a:t>(NYAS, Cymru): NYAS Cymru provides information to children and young people on its website; a free helpline and an advocate for children and young people (a person to speak on the young person’s behalf) in the family court if needed.</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National Association of Child Contact Centres</a:t>
            </a:r>
            <a:r>
              <a:rPr lang="en-GB" sz="1200" dirty="0">
                <a:effectLst/>
                <a:latin typeface="+mn-lt"/>
                <a:ea typeface="Times New Roman" panose="02020603050405020304" pitchFamily="18" charset="0"/>
                <a:cs typeface="Arial" panose="020B0604020202020204" pitchFamily="34" charset="0"/>
              </a:rPr>
              <a:t>: NACCC runs a network of 350 contact centres, including 13 in Wales, which provide a safe, neutral, welcoming space for children to spend time with parents and carers (or other people important to them, such as grandparents).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dirty="0">
                <a:effectLst/>
                <a:latin typeface="+mn-lt"/>
                <a:ea typeface="Times New Roman" panose="02020603050405020304" pitchFamily="18" charset="0"/>
                <a:cs typeface="Times New Roman" panose="02020603050405020304" pitchFamily="18" charset="0"/>
              </a:rPr>
              <a:t>Childline Cymru</a:t>
            </a:r>
            <a:r>
              <a:rPr lang="en-GB" sz="1200" dirty="0">
                <a:effectLst/>
                <a:latin typeface="+mn-lt"/>
                <a:ea typeface="Times New Roman" panose="02020603050405020304" pitchFamily="18" charset="0"/>
                <a:cs typeface="Times New Roman" panose="02020603050405020304" pitchFamily="18" charset="0"/>
              </a:rPr>
              <a:t>: Childline Cymru has a huge amount of information, advice and support for children and young people whose parents and carers have separated, available online, by telephone or through one-to-one counselling.</a:t>
            </a: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The Exchange</a:t>
            </a:r>
            <a:r>
              <a:rPr lang="en-GB" sz="1200" b="0" dirty="0">
                <a:effectLst/>
                <a:latin typeface="+mn-lt"/>
                <a:ea typeface="Times New Roman" panose="02020603050405020304" pitchFamily="18" charset="0"/>
                <a:cs typeface="Times New Roman" panose="02020603050405020304" pitchFamily="18" charset="0"/>
              </a:rPr>
              <a:t>: The Exchange is a counselling and wellbeing service for children and young people, which partners with Welsh Government to provide counselling for children, including at primary schools. </a:t>
            </a:r>
            <a:endParaRPr lang="en-GB" sz="1200" b="1"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Children’s Commissioner for Wales</a:t>
            </a:r>
            <a:r>
              <a:rPr lang="en-GB" sz="1200" b="0" dirty="0">
                <a:effectLst/>
                <a:latin typeface="+mn-lt"/>
                <a:ea typeface="Times New Roman" panose="02020603050405020304" pitchFamily="18" charset="0"/>
                <a:cs typeface="Arial" panose="020B0604020202020204" pitchFamily="34" charset="0"/>
              </a:rPr>
              <a:t>: The Children’s Commissioner for Wales speaks up for children and young people in Wales on important issues.</a:t>
            </a:r>
            <a:endParaRPr lang="en-GB" sz="1200" b="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Relate Cymru</a:t>
            </a:r>
            <a:r>
              <a:rPr lang="en-GB" sz="1200" dirty="0">
                <a:effectLst/>
                <a:latin typeface="+mn-lt"/>
                <a:ea typeface="Times New Roman" panose="02020603050405020304" pitchFamily="18" charset="0"/>
                <a:cs typeface="Times New Roman" panose="02020603050405020304" pitchFamily="18" charset="0"/>
              </a:rPr>
              <a:t>: Relate Cymru offers counselling to children and young people who are experiencing difficulties in any area of life, including if parents and carers are arguing or have separated.</a:t>
            </a:r>
            <a:r>
              <a:rPr lang="en-GB"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dirty="0">
                <a:effectLst/>
                <a:latin typeface="+mn-lt"/>
                <a:ea typeface="Times New Roman" panose="02020603050405020304" pitchFamily="18" charset="0"/>
                <a:cs typeface="Times New Roman" panose="02020603050405020304" pitchFamily="18" charset="0"/>
              </a:rPr>
              <a:t>Cafcass Cymru</a:t>
            </a:r>
            <a:r>
              <a:rPr lang="en-GB" sz="120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Cafcass stands for Children and Family Court Advisory and Support Service. Cafcass Cymru is an organisation in the Welsh Government that provides a voice for any child in Wales that is involved with the Family Justice system. </a:t>
            </a: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endParaRPr lang="en-GB" sz="1200"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mn-lt"/>
                <a:ea typeface="Calibri" panose="020F0502020204030204" pitchFamily="34" charset="0"/>
              </a:rPr>
              <a:t>At the end of the learning explain to learners that in Resource 2 they will be learning about how children and young people can ‘get their voices heard’ when parents and carers separate, the different sources of support available to children and young people when parents and carers separate and the topic of divorce more generally and that, if they wish to, learners can let the teacher know/put a note in the ‘ask-it-basket’ if that is an issue for them.</a:t>
            </a:r>
            <a:endParaRPr lang="en-GB" sz="1200" u="none" strike="noStrike"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Times New Roman" panose="02020603050405020304" pitchFamily="18" charset="0"/>
                <a:cs typeface="Times New Roman" panose="02020603050405020304" pitchFamily="18" charset="0"/>
              </a:rPr>
              <a:t>This two-part teaching resource has been devised for learners working at </a:t>
            </a:r>
            <a:r>
              <a:rPr lang="en-GB" sz="1200" dirty="0">
                <a:latin typeface="+mn-lt"/>
                <a:ea typeface="Times New Roman" panose="02020603050405020304" pitchFamily="18" charset="0"/>
                <a:cs typeface="Times New Roman" panose="02020603050405020304" pitchFamily="18" charset="0"/>
              </a:rPr>
              <a:t>Progression steps 2 and 3</a:t>
            </a:r>
            <a:r>
              <a:rPr lang="en-US" sz="1200" dirty="0">
                <a:latin typeface="+mn-lt"/>
                <a:ea typeface="Times New Roman" panose="02020603050405020304" pitchFamily="18" charset="0"/>
                <a:cs typeface="Times New Roman" panose="02020603050405020304" pitchFamily="18" charset="0"/>
              </a:rPr>
              <a:t>. </a:t>
            </a:r>
            <a:r>
              <a:rPr lang="en-GB" sz="1200" dirty="0">
                <a:effectLst/>
                <a:latin typeface="+mn-lt"/>
              </a:rPr>
              <a:t>The resource supports the teaching of relationships and sexuality education and developing awareness of the rights of children and young people. A number of statements of what matters covers these, predominantly in the Health and Well-being and Humanities Areas of Learning and Experience.</a:t>
            </a:r>
          </a:p>
          <a:p>
            <a:endParaRPr lang="en-GB" sz="1200" dirty="0">
              <a:effectLst/>
              <a:latin typeface="+mn-lt"/>
            </a:endParaRPr>
          </a:p>
          <a:p>
            <a:r>
              <a:rPr lang="en-GB" sz="1200" dirty="0">
                <a:latin typeface="+mn-lt"/>
              </a:rPr>
              <a:t>This slide gives an overview of the resource. It should be read in conjunction with the Teacher Guidance for </a:t>
            </a:r>
            <a:r>
              <a:rPr lang="en-GB" sz="1200" i="1" dirty="0">
                <a:latin typeface="+mn-lt"/>
              </a:rPr>
              <a:t>‘</a:t>
            </a:r>
            <a:r>
              <a:rPr lang="en-GB" sz="1200" i="0" dirty="0">
                <a:latin typeface="+mn-lt"/>
              </a:rPr>
              <a:t>Rosie's Story</a:t>
            </a:r>
            <a:r>
              <a:rPr lang="en-GB" sz="1200" i="1" dirty="0">
                <a:latin typeface="+mn-lt"/>
              </a:rPr>
              <a:t>’ </a:t>
            </a:r>
            <a:r>
              <a:rPr lang="en-GB" sz="1200" i="0" dirty="0">
                <a:latin typeface="+mn-lt"/>
              </a:rPr>
              <a:t>Resource</a:t>
            </a:r>
            <a:r>
              <a:rPr lang="en-GB" sz="1200" dirty="0">
                <a:latin typeface="+mn-lt"/>
              </a:rPr>
              <a:t> 1.</a:t>
            </a:r>
            <a:r>
              <a:rPr lang="en-GB" sz="1200" i="1" dirty="0">
                <a:latin typeface="+mn-lt"/>
              </a:rPr>
              <a:t> </a:t>
            </a:r>
            <a:r>
              <a:rPr lang="en-GB" sz="1200" b="0" i="0" dirty="0">
                <a:solidFill>
                  <a:srgbClr val="000000"/>
                </a:solidFill>
                <a:effectLst/>
                <a:latin typeface="+mn-lt"/>
              </a:rPr>
              <a:t>Teachers are reminded to </a:t>
            </a:r>
            <a:r>
              <a:rPr lang="en-GB" sz="1200" dirty="0">
                <a:effectLst/>
                <a:latin typeface="+mn-lt"/>
                <a:ea typeface="Times New Roman" panose="02020603050405020304" pitchFamily="18" charset="0"/>
              </a:rPr>
              <a:t>review and address any questions submitted in the anonymous </a:t>
            </a:r>
            <a:r>
              <a:rPr lang="en-GB" sz="1200" dirty="0">
                <a:latin typeface="+mn-lt"/>
              </a:rPr>
              <a:t>ask-it-basket’/</a:t>
            </a:r>
            <a:r>
              <a:rPr lang="en-GB" sz="1200" dirty="0">
                <a:effectLst/>
                <a:latin typeface="+mn-lt"/>
                <a:ea typeface="Times New Roman" panose="02020603050405020304" pitchFamily="18" charset="0"/>
              </a:rPr>
              <a:t>question box, to ensure they are answering all learners’ questions.</a:t>
            </a:r>
            <a:endParaRPr lang="en-GB" sz="1200" i="1" dirty="0">
              <a:latin typeface="+mn-lt"/>
            </a:endParaRPr>
          </a:p>
          <a:p>
            <a:endParaRPr lang="en-GB" i="1"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mn-lt"/>
                <a:ea typeface="Times New Roman" panose="02020603050405020304" pitchFamily="18" charset="0"/>
                <a:cs typeface="Times New Roman" panose="02020603050405020304" pitchFamily="18" charset="0"/>
              </a:rPr>
              <a:t>This slide shows how the teaching resource fits into the curriculum for Wales.</a:t>
            </a:r>
          </a:p>
          <a:p>
            <a:pPr algn="just"/>
            <a:endParaRPr lang="en-GB" dirty="0">
              <a:latin typeface="+mn-lt"/>
              <a:ea typeface="Times New Roman" panose="02020603050405020304" pitchFamily="18" charset="0"/>
              <a:cs typeface="Times New Roman" panose="02020603050405020304" pitchFamily="18" charset="0"/>
            </a:endParaRPr>
          </a:p>
          <a:p>
            <a:pPr>
              <a:lnSpc>
                <a:spcPct val="114000"/>
              </a:lnSpc>
            </a:pPr>
            <a:r>
              <a:rPr lang="en-GB" dirty="0">
                <a:latin typeface="+mn-lt"/>
                <a:ea typeface="Times New Roman" panose="02020603050405020304" pitchFamily="18" charset="0"/>
                <a:cs typeface="Times New Roman" panose="02020603050405020304" pitchFamily="18" charset="0"/>
              </a:rPr>
              <a:t>This teaching resource </a:t>
            </a:r>
            <a:r>
              <a:rPr lang="en-GB" b="0" dirty="0">
                <a:latin typeface="+mn-lt"/>
                <a:ea typeface="Times New Roman" panose="02020603050405020304" pitchFamily="18" charset="0"/>
                <a:cs typeface="Times New Roman" panose="02020603050405020304" pitchFamily="18" charset="0"/>
              </a:rPr>
              <a:t>f</a:t>
            </a:r>
            <a:r>
              <a:rPr lang="en-GB" b="0" dirty="0">
                <a:latin typeface="+mn-lt"/>
              </a:rPr>
              <a:t>or </a:t>
            </a:r>
            <a:r>
              <a:rPr lang="en-US" b="0" dirty="0">
                <a:effectLst/>
                <a:latin typeface="+mn-lt"/>
                <a:ea typeface="Times New Roman" panose="02020603050405020304" pitchFamily="18" charset="0"/>
                <a:cs typeface="Times New Roman" panose="02020603050405020304" pitchFamily="18" charset="0"/>
              </a:rPr>
              <a:t>learners </a:t>
            </a:r>
            <a:r>
              <a:rPr lang="en-US" dirty="0">
                <a:effectLst/>
                <a:latin typeface="+mn-lt"/>
                <a:ea typeface="Times New Roman" panose="02020603050405020304" pitchFamily="18" charset="0"/>
                <a:cs typeface="Times New Roman" panose="02020603050405020304" pitchFamily="18" charset="0"/>
              </a:rPr>
              <a:t>working at </a:t>
            </a:r>
            <a:r>
              <a:rPr lang="en-GB" dirty="0">
                <a:effectLst/>
                <a:latin typeface="+mn-lt"/>
                <a:ea typeface="Times New Roman" panose="02020603050405020304" pitchFamily="18" charset="0"/>
                <a:cs typeface="Times New Roman" panose="02020603050405020304" pitchFamily="18" charset="0"/>
              </a:rPr>
              <a:t>Progression steps 2 and 3 will particularly </a:t>
            </a:r>
            <a:r>
              <a:rPr lang="en-GB" dirty="0">
                <a:effectLst/>
                <a:latin typeface="+mn-lt"/>
                <a:ea typeface="Times New Roman" panose="02020603050405020304" pitchFamily="18" charset="0"/>
                <a:cs typeface="Arial" panose="020B0604020202020204" pitchFamily="34" charset="0"/>
              </a:rPr>
              <a:t>help on two of the </a:t>
            </a:r>
            <a:r>
              <a:rPr lang="en-GB" sz="12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four purposes</a:t>
            </a:r>
            <a:r>
              <a:rPr lang="en-GB" sz="1200" b="1" dirty="0">
                <a:solidFill>
                  <a:srgbClr val="62A9AA"/>
                </a:solidFill>
                <a:effectLst/>
                <a:ea typeface="Calibri" panose="020F0502020204030204" pitchFamily="34" charset="0"/>
                <a:cs typeface="Times New Roman" panose="02020603050405020304" pitchFamily="18" charset="0"/>
              </a:rPr>
              <a:t> </a:t>
            </a:r>
            <a:r>
              <a:rPr lang="en-US" sz="1200" dirty="0">
                <a:effectLst/>
                <a:ea typeface="Times New Roman" panose="02020603050405020304" pitchFamily="18" charset="0"/>
                <a:cs typeface="Arial" panose="020B0604020202020204" pitchFamily="34" charset="0"/>
              </a:rPr>
              <a:t>of the</a:t>
            </a:r>
            <a:r>
              <a:rPr lang="en-GB" sz="1200" b="1" dirty="0">
                <a:solidFill>
                  <a:srgbClr val="62A9AA"/>
                </a:solidFill>
                <a:effectLst/>
                <a:ea typeface="Times New Roman" panose="02020603050405020304" pitchFamily="18" charset="0"/>
                <a:cs typeface="Arial" panose="020B0604020202020204" pitchFamily="34" charset="0"/>
              </a:rPr>
              <a:t> </a:t>
            </a:r>
            <a:r>
              <a:rPr lang="en-GB" sz="1200" b="1" u="sng" dirty="0">
                <a:solidFill>
                  <a:srgbClr val="62A9AA"/>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Curriculum for Wales</a:t>
            </a:r>
            <a:r>
              <a:rPr lang="en-GB" sz="1200" b="1" dirty="0">
                <a:solidFill>
                  <a:srgbClr val="62A9AA"/>
                </a:solidFill>
                <a:effectLst/>
                <a:ea typeface="Calibri" panose="020F0502020204030204" pitchFamily="34" charset="0"/>
                <a:cs typeface="Times New Roman" panose="02020603050405020304" pitchFamily="18" charset="0"/>
              </a:rPr>
              <a:t> </a:t>
            </a:r>
            <a:r>
              <a:rPr lang="en-GB" b="0" u="none" dirty="0">
                <a:solidFill>
                  <a:srgbClr val="62A9AA"/>
                </a:solidFill>
                <a:effectLst/>
                <a:latin typeface="+mn-lt"/>
                <a:ea typeface="Calibri" panose="020F0502020204030204" pitchFamily="34" charset="0"/>
                <a:cs typeface="Arial" panose="020B0604020202020204" pitchFamily="34" charset="0"/>
              </a:rPr>
              <a:t>in particular </a:t>
            </a:r>
            <a:r>
              <a:rPr lang="en-GB" u="none" dirty="0">
                <a:effectLst/>
                <a:latin typeface="+mn-lt"/>
                <a:ea typeface="Times New Roman" panose="02020603050405020304" pitchFamily="18" charset="0"/>
                <a:cs typeface="Arial" panose="020B0604020202020204" pitchFamily="34" charset="0"/>
              </a:rPr>
              <a:t>helping learners to become:</a:t>
            </a:r>
          </a:p>
          <a:p>
            <a:pPr algn="just"/>
            <a:endParaRPr lang="en-GB" dirty="0">
              <a:effectLst/>
              <a:latin typeface="+mn-lt"/>
              <a:ea typeface="Times New Roman" panose="02020603050405020304" pitchFamily="18" charset="0"/>
              <a:cs typeface="Times New Roman" panose="02020603050405020304" pitchFamily="18" charset="0"/>
            </a:endParaRPr>
          </a:p>
          <a:p>
            <a:pPr marL="285750" lvl="0" indent="-285750" algn="just">
              <a:buClr>
                <a:srgbClr val="62A9AA"/>
              </a:buClr>
              <a:buFont typeface="Wingdings" panose="05000000000000000000" pitchFamily="2" charset="2"/>
              <a:buChar char="§"/>
            </a:pPr>
            <a:r>
              <a:rPr lang="en-US" b="1" dirty="0">
                <a:solidFill>
                  <a:srgbClr val="62A9AA"/>
                </a:solidFill>
                <a:effectLst/>
                <a:latin typeface="+mn-lt"/>
                <a:ea typeface="Calibri" panose="020F0502020204030204" pitchFamily="34" charset="0"/>
                <a:cs typeface="Arial" panose="020B0604020202020204" pitchFamily="34" charset="0"/>
              </a:rPr>
              <a:t>ethical, informed citizens who:</a:t>
            </a:r>
          </a:p>
          <a:p>
            <a:pPr marL="285750" lvl="0"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2438" lvl="1" indent="-273050" fontAlgn="base">
              <a:buClr>
                <a:srgbClr val="62A9AA"/>
              </a:buClr>
              <a:buFont typeface="Wingdings" panose="05000000000000000000" pitchFamily="2" charset="2"/>
              <a:buChar char=""/>
            </a:pPr>
            <a:r>
              <a:rPr lang="en-GB" dirty="0">
                <a:solidFill>
                  <a:srgbClr val="1F1F1F"/>
                </a:solidFill>
                <a:effectLst/>
                <a:latin typeface="+mn-lt"/>
                <a:ea typeface="Times New Roman" panose="02020603050405020304" pitchFamily="18" charset="0"/>
                <a:cs typeface="Arial" panose="020B0604020202020204" pitchFamily="34" charset="0"/>
              </a:rPr>
              <a:t>engage with contemporary issues based upon their knowledge and values </a:t>
            </a:r>
          </a:p>
          <a:p>
            <a:pPr marL="452438" lvl="1" indent="-273050" fontAlgn="base">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understand and exercise their human and democratic responsibilities and rights</a:t>
            </a:r>
          </a:p>
          <a:p>
            <a:pPr marL="452438" marR="0" lvl="1" indent="-273050" algn="l" defTabSz="914400" rtl="0" eaLnBrk="1" fontAlgn="base"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1200" dirty="0">
                <a:solidFill>
                  <a:srgbClr val="1F1F1F"/>
                </a:solidFill>
                <a:effectLst/>
                <a:ea typeface="Times New Roman" panose="02020603050405020304" pitchFamily="18" charset="0"/>
                <a:cs typeface="Arial" panose="020B0604020202020204" pitchFamily="34" charset="0"/>
              </a:rPr>
              <a:t>respect the needs and rights of others, as a member of a diverse society</a:t>
            </a:r>
            <a:endParaRPr lang="en-GB" sz="1200" dirty="0">
              <a:effectLst/>
              <a:ea typeface="Calibri" panose="020F0502020204030204" pitchFamily="34" charset="0"/>
              <a:cs typeface="Times New Roman" panose="02020603050405020304" pitchFamily="18" charset="0"/>
            </a:endParaRPr>
          </a:p>
          <a:p>
            <a:pPr marL="179388" lvl="1" indent="0" fontAlgn="base">
              <a:buClr>
                <a:srgbClr val="62A9AA"/>
              </a:buClr>
              <a:buFont typeface="Wingdings" panose="05000000000000000000" pitchFamily="2" charset="2"/>
              <a:buNone/>
            </a:pPr>
            <a:endParaRPr lang="en-US" dirty="0">
              <a:effectLst/>
              <a:latin typeface="+mn-lt"/>
              <a:ea typeface="Calibri" panose="020F0502020204030204" pitchFamily="34" charset="0"/>
              <a:cs typeface="Arial" panose="020B0604020202020204" pitchFamily="34"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be citizens of Wales and the world</a:t>
            </a:r>
            <a:endParaRPr lang="en-GB" dirty="0">
              <a:effectLst/>
              <a:latin typeface="+mn-lt"/>
              <a:ea typeface="Calibri" panose="020F0502020204030204" pitchFamily="34" charset="0"/>
              <a:cs typeface="Times New Roman" panose="02020603050405020304" pitchFamily="18" charset="0"/>
            </a:endParaRPr>
          </a:p>
          <a:p>
            <a:pPr marL="457200" indent="-182880" algn="just"/>
            <a:r>
              <a:rPr lang="en-GB" dirty="0">
                <a:effectLst/>
                <a:latin typeface="+mn-lt"/>
                <a:ea typeface="Calibri" panose="020F0502020204030204" pitchFamily="34" charset="0"/>
                <a:cs typeface="Arial" panose="020B0604020202020204" pitchFamily="34" charset="0"/>
              </a:rPr>
              <a:t> </a:t>
            </a:r>
            <a:endParaRPr lang="en-GB" dirty="0">
              <a:effectLst/>
              <a:latin typeface="+mn-lt"/>
              <a:ea typeface="Calibri" panose="020F0502020204030204" pitchFamily="34" charset="0"/>
              <a:cs typeface="Times New Roman" panose="02020603050405020304" pitchFamily="18" charset="0"/>
            </a:endParaRPr>
          </a:p>
          <a:p>
            <a:pPr marL="342900" lvl="0" indent="-342900" algn="just">
              <a:buClr>
                <a:srgbClr val="62A9AA"/>
              </a:buClr>
              <a:buFont typeface="Wingdings 2" panose="05020102010507070707" pitchFamily="18" charset="2"/>
              <a:buChar char=""/>
            </a:pPr>
            <a:r>
              <a:rPr lang="en-US" b="1" dirty="0">
                <a:solidFill>
                  <a:srgbClr val="62A9AA"/>
                </a:solidFill>
                <a:effectLst/>
                <a:latin typeface="+mn-lt"/>
                <a:ea typeface="Calibri" panose="020F0502020204030204" pitchFamily="34" charset="0"/>
                <a:cs typeface="Arial" panose="020B0604020202020204" pitchFamily="34" charset="0"/>
              </a:rPr>
              <a:t>healthy, confident individuals who:</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are building their mental and emotional well-being by developing confidence, resilience and empathy</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know how to find the information and support to keep safe and well</a:t>
            </a:r>
          </a:p>
          <a:p>
            <a:pPr marL="742950" lvl="1"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lead fulfilling lives as valued members of society</a:t>
            </a:r>
            <a:r>
              <a:rPr lang="en-US" b="0" dirty="0">
                <a:solidFill>
                  <a:srgbClr val="62A9AA"/>
                </a:solidFill>
                <a:effectLst/>
                <a:latin typeface="+mn-lt"/>
                <a:ea typeface="Calibri" panose="020F0502020204030204" pitchFamily="34" charset="0"/>
                <a:cs typeface="Times New Roman" panose="02020603050405020304" pitchFamily="18" charset="0"/>
              </a:rPr>
              <a:t>.</a:t>
            </a:r>
            <a:endParaRPr lang="en-GB" b="0" dirty="0">
              <a:effectLst/>
              <a:latin typeface="+mn-lt"/>
              <a:ea typeface="Calibri" panose="020F0502020204030204" pitchFamily="34" charset="0"/>
              <a:cs typeface="Times New Roman" panose="02020603050405020304" pitchFamily="18" charset="0"/>
            </a:endParaRPr>
          </a:p>
          <a:p>
            <a:pPr>
              <a:spcAft>
                <a:spcPts val="800"/>
              </a:spcAft>
            </a:pPr>
            <a:r>
              <a:rPr lang="en-GB" dirty="0">
                <a:solidFill>
                  <a:srgbClr val="000000"/>
                </a:solidFill>
                <a:latin typeface="+mn-lt"/>
              </a:rPr>
              <a:t> </a:t>
            </a:r>
          </a:p>
          <a:p>
            <a:pPr>
              <a:spcAft>
                <a:spcPts val="800"/>
              </a:spcAft>
            </a:pPr>
            <a:endParaRPr lang="en-GB" dirty="0">
              <a:solidFill>
                <a:srgbClr val="000000"/>
              </a:solidFill>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GB" sz="1200" b="1" u="none" dirty="0">
                <a:solidFill>
                  <a:srgbClr val="62A9AA"/>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endParaRPr lang="en-US" sz="1200" b="1" u="none" dirty="0">
              <a:solidFill>
                <a:srgbClr val="62A9AA"/>
              </a:solidFill>
              <a:effectLst/>
              <a:latin typeface="+mn-lt"/>
              <a:ea typeface="Times New Roman" panose="02020603050405020304" pitchFamily="18" charset="0"/>
            </a:endParaRPr>
          </a:p>
          <a:p>
            <a:pPr>
              <a:lnSpc>
                <a:spcPct val="114000"/>
              </a:lnSpc>
            </a:pPr>
            <a:r>
              <a:rPr lang="en-GB" sz="1200" b="1" dirty="0">
                <a:solidFill>
                  <a:srgbClr val="62A9AA"/>
                </a:solidFill>
                <a:effectLst/>
                <a:latin typeface="+mn-lt"/>
                <a:ea typeface="Times New Roman" panose="02020603050405020304" pitchFamily="18" charset="0"/>
                <a:cs typeface="Arial" panose="020B0604020202020204" pitchFamily="34" charset="0"/>
              </a:rPr>
              <a:t>RSE should:</a:t>
            </a:r>
            <a:endParaRPr lang="en-GB" sz="1200" dirty="0">
              <a:effectLst/>
              <a:latin typeface="+mn-l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1200" dirty="0">
                <a:effectLst/>
                <a:ea typeface="Times New Roman" panose="02020603050405020304" pitchFamily="18" charset="0"/>
                <a:cs typeface="Arial" panose="020B0604020202020204" pitchFamily="34" charset="0"/>
              </a:rPr>
              <a:t>discuss </a:t>
            </a:r>
            <a:r>
              <a:rPr lang="en-US" sz="1200" dirty="0">
                <a:effectLst/>
                <a:ea typeface="Calibri" panose="020F0502020204030204" pitchFamily="34" charset="0"/>
                <a:cs typeface="Arial" panose="020B0604020202020204" pitchFamily="34" charset="0"/>
              </a:rPr>
              <a:t>RSE in the context of </a:t>
            </a:r>
            <a:r>
              <a:rPr lang="en-GB" sz="1200" b="0" i="0" dirty="0">
                <a:solidFill>
                  <a:srgbClr val="1F1F1F"/>
                </a:solidFill>
                <a:effectLst/>
              </a:rPr>
              <a:t>children’s rights as protected by </a:t>
            </a:r>
            <a:r>
              <a:rPr lang="en-US" sz="1200" dirty="0">
                <a:effectLst/>
                <a:ea typeface="Calibri" panose="020F0502020204030204" pitchFamily="34" charset="0"/>
                <a:cs typeface="Arial" panose="020B0604020202020204" pitchFamily="34" charset="0"/>
              </a:rPr>
              <a:t>t</a:t>
            </a:r>
            <a:r>
              <a:rPr lang="en-GB" sz="1200" dirty="0">
                <a:effectLst/>
                <a:ea typeface="Calibri" panose="020F0502020204030204" pitchFamily="34" charset="0"/>
                <a:cs typeface="Arial" panose="020B0604020202020204" pitchFamily="34" charset="0"/>
              </a:rPr>
              <a:t>he United Nations </a:t>
            </a:r>
            <a:r>
              <a:rPr lang="en-GB" sz="1200" dirty="0">
                <a:ea typeface="Calibri" panose="020F0502020204030204" pitchFamily="34" charset="0"/>
                <a:cs typeface="Arial" panose="020B0604020202020204" pitchFamily="34" charset="0"/>
              </a:rPr>
              <a:t>C</a:t>
            </a:r>
            <a:r>
              <a:rPr lang="en-GB" sz="1200" dirty="0">
                <a:effectLst/>
                <a:ea typeface="Calibri" panose="020F0502020204030204" pitchFamily="34" charset="0"/>
                <a:cs typeface="Arial" panose="020B0604020202020204" pitchFamily="34" charset="0"/>
              </a:rPr>
              <a:t>onvention on the Rights of the Child (</a:t>
            </a:r>
            <a:r>
              <a:rPr lang="en-US" sz="1200" dirty="0">
                <a:effectLst/>
                <a:ea typeface="Calibri" panose="020F0502020204030204" pitchFamily="34" charset="0"/>
                <a:cs typeface="Arial" panose="020B0604020202020204" pitchFamily="34" charset="0"/>
              </a:rPr>
              <a:t>UNCRC</a:t>
            </a:r>
            <a:r>
              <a:rPr lang="en-GB" sz="1200" dirty="0">
                <a:effectLst/>
                <a:ea typeface="Calibri" panose="020F0502020204030204" pitchFamily="34" charset="0"/>
                <a:cs typeface="Arial" panose="020B0604020202020204" pitchFamily="34" charset="0"/>
              </a:rPr>
              <a:t>)</a:t>
            </a:r>
            <a:r>
              <a:rPr lang="en-US" sz="1200" dirty="0">
                <a:effectLst/>
                <a:ea typeface="Calibri" panose="020F0502020204030204" pitchFamily="34" charset="0"/>
                <a:cs typeface="Arial" panose="020B0604020202020204" pitchFamily="34" charset="0"/>
              </a:rPr>
              <a:t> rights</a:t>
            </a:r>
            <a:endParaRPr lang="en-US" sz="1200" dirty="0">
              <a:effectLst/>
              <a:ea typeface="Calibri" panose="020F0502020204030204" pitchFamily="34"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US" sz="1200" dirty="0">
                <a:ea typeface="Times New Roman" panose="02020603050405020304" pitchFamily="18" charset="0"/>
                <a:cs typeface="Arial" panose="020B0604020202020204" pitchFamily="34" charset="0"/>
              </a:rPr>
              <a:t>h</a:t>
            </a:r>
            <a:r>
              <a:rPr lang="en-US" sz="1200" dirty="0">
                <a:effectLst/>
                <a:ea typeface="Times New Roman" panose="02020603050405020304" pitchFamily="18" charset="0"/>
                <a:cs typeface="Arial" panose="020B0604020202020204" pitchFamily="34" charset="0"/>
              </a:rPr>
              <a:t>ighlight the right … to be heard and involved in decision-making (UNCRC, Article 12)</a:t>
            </a:r>
            <a:endParaRPr lang="en-US" sz="1200" b="0" i="0" dirty="0">
              <a:solidFill>
                <a:schemeClr val="tx1"/>
              </a:solidFill>
              <a:effectLs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1200" b="0" i="0" dirty="0">
                <a:solidFill>
                  <a:srgbClr val="1F1F1F"/>
                </a:solidFill>
                <a:effectLst/>
              </a:rPr>
              <a:t>be positive, protective and preventative, considering how learners might need to be supported to: </a:t>
            </a:r>
          </a:p>
          <a:p>
            <a:pPr marL="800100" lvl="1" indent="-342900" fontAlgn="base">
              <a:buClr>
                <a:srgbClr val="62A9AA"/>
              </a:buClr>
              <a:buFont typeface="Wingdings" panose="05000000000000000000" pitchFamily="2" charset="2"/>
              <a:buChar char="§"/>
            </a:pPr>
            <a:r>
              <a:rPr lang="en-GB" sz="1200" b="0" i="0" dirty="0">
                <a:solidFill>
                  <a:srgbClr val="1F1F1F"/>
                </a:solidFill>
                <a:effectLst/>
              </a:rPr>
              <a:t>understand and cope with change </a:t>
            </a:r>
            <a:r>
              <a:rPr lang="en-GB" sz="1200" dirty="0">
                <a:solidFill>
                  <a:srgbClr val="1F1F1F"/>
                </a:solidFill>
                <a:effectLst/>
                <a:ea typeface="Times New Roman" panose="02020603050405020304" pitchFamily="18" charset="0"/>
                <a:cs typeface="Arial" panose="020B0604020202020204" pitchFamily="34" charset="0"/>
              </a:rPr>
              <a:t>conflicts and pressure [</a:t>
            </a:r>
            <a:r>
              <a:rPr lang="en-US" sz="1200" dirty="0">
                <a:solidFill>
                  <a:srgbClr val="1F1F1F"/>
                </a:solidFill>
                <a:effectLst/>
                <a:ea typeface="Times New Roman" panose="02020603050405020304" pitchFamily="18" charset="0"/>
                <a:cs typeface="Arial" panose="020B0604020202020204" pitchFamily="34" charset="0"/>
              </a:rPr>
              <a:t>here, </a:t>
            </a:r>
            <a:r>
              <a:rPr lang="en-GB" sz="1200" dirty="0">
                <a:solidFill>
                  <a:srgbClr val="1F1F1F"/>
                </a:solidFill>
                <a:effectLst/>
                <a:ea typeface="Times New Roman" panose="02020603050405020304" pitchFamily="18" charset="0"/>
                <a:cs typeface="Arial" panose="020B0604020202020204" pitchFamily="34" charset="0"/>
              </a:rPr>
              <a:t>if parents and carers separate] </a:t>
            </a:r>
          </a:p>
          <a:p>
            <a:pPr marL="800100" lvl="1" indent="-342900" fontAlgn="base">
              <a:buClr>
                <a:srgbClr val="62A9AA"/>
              </a:buClr>
              <a:buFont typeface="Wingdings" panose="05000000000000000000" pitchFamily="2" charset="2"/>
              <a:buChar char="§"/>
            </a:pPr>
            <a:r>
              <a:rPr lang="en-GB" sz="1200" dirty="0">
                <a:solidFill>
                  <a:srgbClr val="1F1F1F"/>
                </a:solidFill>
                <a:effectLst/>
                <a:ea typeface="Times New Roman" panose="02020603050405020304" pitchFamily="18" charset="0"/>
                <a:cs typeface="Arial" panose="020B0604020202020204" pitchFamily="34" charset="0"/>
              </a:rPr>
              <a:t>… know how to seek support [and] </a:t>
            </a:r>
          </a:p>
          <a:p>
            <a:pPr marL="800100" lvl="1" indent="-342900" fontAlgn="base">
              <a:buClr>
                <a:srgbClr val="62A9AA"/>
              </a:buClr>
              <a:buFont typeface="Wingdings" panose="05000000000000000000" pitchFamily="2" charset="2"/>
              <a:buChar char="§"/>
            </a:pPr>
            <a:r>
              <a:rPr lang="en-GB" sz="1200" b="0" i="0" dirty="0">
                <a:solidFill>
                  <a:srgbClr val="1F1F1F"/>
                </a:solidFill>
                <a:effectLst/>
              </a:rPr>
              <a:t>… seek help and advice where appropriate.</a:t>
            </a:r>
            <a:endParaRPr lang="en-US" sz="1200" dirty="0">
              <a:effectLst/>
              <a:ea typeface="Times New Roman" panose="02020603050405020304" pitchFamily="18" charset="0"/>
              <a:cs typeface="Times New Roman" panose="02020603050405020304" pitchFamily="18" charset="0"/>
            </a:endParaRP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Arial" panose="020B0604020202020204" pitchFamily="34" charset="0"/>
            </a:endParaRPr>
          </a:p>
          <a:p>
            <a:pPr>
              <a:lnSpc>
                <a:spcPct val="115000"/>
              </a:lnSpc>
              <a:spcAft>
                <a:spcPts val="1000"/>
              </a:spcAft>
            </a:pPr>
            <a:r>
              <a:rPr lang="en-GB" sz="1200" dirty="0">
                <a:solidFill>
                  <a:srgbClr val="1F1F1F"/>
                </a:solidFill>
                <a:effectLst/>
                <a:latin typeface="+mn-lt"/>
                <a:ea typeface="Times New Roman" panose="02020603050405020304" pitchFamily="18" charset="0"/>
                <a:cs typeface="Arial" panose="020B0604020202020204" pitchFamily="34" charset="0"/>
              </a:rPr>
              <a:t>Human rights is a cross-cutting theme within the Curriculum for Wales. Schools must promote knowledge and understanding of the UNCRC (and the United Nations Convention on the Rights of Persons with Disabilities) among those who provide learning and teaching in respect of their school’s curriculum (</a:t>
            </a:r>
            <a:r>
              <a:rPr lang="en-GB" sz="1200" dirty="0">
                <a:effectLst/>
                <a:latin typeface="+mn-lt"/>
                <a:ea typeface="Times New Roman" panose="02020603050405020304" pitchFamily="18" charset="0"/>
                <a:cs typeface="Times New Roman" panose="02020603050405020304" pitchFamily="18" charset="0"/>
              </a:rPr>
              <a:t>Curriculum and Assessment (Wales) Act 2021, s 64(1)).</a:t>
            </a: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Teachers should also familiarise themselves with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4"/>
              </a:rPr>
              <a:t>Curriculum for Wales: Relationships and Sexuality Education Code</a:t>
            </a:r>
            <a:r>
              <a:rPr lang="en-GB" sz="1200" u="sng" dirty="0">
                <a:solidFill>
                  <a:srgbClr val="0563C1"/>
                </a:solidFill>
                <a:effectLst/>
                <a:latin typeface="+mn-lt"/>
                <a:ea typeface="Calibri" panose="020F0502020204030204" pitchFamily="34" charset="0"/>
                <a:cs typeface="Times New Roman" panose="02020603050405020304" pitchFamily="18" charset="0"/>
              </a:rPr>
              <a:t>.</a:t>
            </a:r>
            <a:r>
              <a:rPr lang="en-GB" sz="1200" dirty="0">
                <a:effectLst/>
                <a:latin typeface="+mn-l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t>This slide sets out some of the ‘statements of what matters’ from Health and Well-being and Humanities that the teaching resources address.</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latin typeface="+mn-lt"/>
              </a:rPr>
              <a:t>This slide sets out some of the ‘progression steps’ from Health and Well-being and Humanities that the teaching resources address. Specifically:</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a:spcAft>
                <a:spcPts val="8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a:t>
            </a:r>
            <a:endParaRPr lang="en-GB" sz="1200" dirty="0">
              <a:effectLst/>
              <a:latin typeface="+mn-lt"/>
              <a:ea typeface="Times New Roman" panose="02020603050405020304" pitchFamily="18" charset="0"/>
              <a:cs typeface="Times New Roman" panose="02020603050405020304" pitchFamily="18" charset="0"/>
            </a:endParaRPr>
          </a:p>
          <a:p>
            <a:pPr marL="457200" indent="-353060" algn="just">
              <a:lnSpc>
                <a:spcPct val="115000"/>
              </a:lnSpc>
              <a:spcAft>
                <a:spcPts val="1000"/>
              </a:spcAft>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13970" indent="-13970" fontAlgn="base">
              <a:lnSpc>
                <a:spcPct val="115000"/>
              </a:lnSpc>
              <a:spcBef>
                <a:spcPts val="200"/>
              </a:spcBef>
              <a:spcAft>
                <a:spcPts val="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How we process and respond to our experiences affects our mental health and emotional well-being.</a:t>
            </a:r>
            <a:endParaRPr lang="en-GB" sz="1200" b="1"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Times New Roman" panose="02020603050405020304" pitchFamily="18" charset="0"/>
              </a:rPr>
              <a:t>Resource 1 </a:t>
            </a:r>
            <a:r>
              <a:rPr lang="en-US" sz="1200" dirty="0">
                <a:effectLst/>
                <a:latin typeface="+mn-lt"/>
                <a:ea typeface="Times New Roman" panose="02020603050405020304" pitchFamily="18" charset="0"/>
              </a:rPr>
              <a:t>discusses parental separation and normalises emotions that children and young people may go through. Resource 2 discusses sources of support for children and young people on parental separation.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dirty="0">
                <a:effectLst/>
                <a:latin typeface="+mn-lt"/>
                <a:ea typeface="Times New Roman" panose="02020603050405020304" pitchFamily="18" charset="0"/>
              </a:rPr>
              <a:t>Both resources </a:t>
            </a:r>
            <a:r>
              <a:rPr lang="en-GB" sz="1200" dirty="0">
                <a:effectLst/>
                <a:latin typeface="+mn-lt"/>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notice and communicate my feelings.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am beginning to notice when I need help to manage my feelings.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reflect on my experiences.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pay attention to the feelings of others and I am learning to think about why they may feel that way.</a:t>
            </a:r>
          </a:p>
          <a:p>
            <a:pPr marL="342900" lvl="0" indent="-342900" fontAlgn="base">
              <a:lnSpc>
                <a:spcPts val="1800"/>
              </a:lnSpc>
              <a:buClr>
                <a:srgbClr val="62A9AA"/>
              </a:buClr>
              <a:buFont typeface="Wingdings 2" panose="05020102010507070707" pitchFamily="18" charset="2"/>
              <a:buChar char=""/>
            </a:pPr>
            <a:endParaRPr lang="en-GB" sz="1200" dirty="0">
              <a:solidFill>
                <a:srgbClr val="1F1F1F"/>
              </a:solidFill>
              <a:effectLst/>
              <a:latin typeface="+mn-lt"/>
              <a:ea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rPr>
              <a:t>Both resources </a:t>
            </a:r>
            <a:r>
              <a:rPr lang="en-GB" sz="1200" dirty="0">
                <a:effectLst/>
                <a:latin typeface="+mn-lt"/>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000000"/>
                </a:solidFill>
                <a:effectLst/>
                <a:latin typeface="+mn-lt"/>
                <a:ea typeface="Times New Roman" panose="02020603050405020304" pitchFamily="18" charset="0"/>
              </a:rPr>
              <a:t>I </a:t>
            </a:r>
            <a:r>
              <a:rPr lang="en-GB" sz="1200" dirty="0">
                <a:solidFill>
                  <a:srgbClr val="1F1F1F"/>
                </a:solidFill>
                <a:effectLst/>
                <a:latin typeface="+mn-lt"/>
                <a:ea typeface="Times New Roman" panose="02020603050405020304" pitchFamily="18" charset="0"/>
              </a:rPr>
              <a:t>can see the benefits of communicating about feelings as one of a range of strategies which can help promote positive mental health and emotional well-being.</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ask for help when I need it from people I trust.</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reflect on the way that past events and experiences have affected my thoughts, feelings and actions.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anticipate how future events may make me and others feel.</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empathise with others.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how and why experiences affect me and others.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endParaRPr lang="en-GB" sz="1200" dirty="0">
              <a:effectLst/>
              <a:latin typeface="+mn-lt"/>
              <a:ea typeface="Times New Roman" panose="02020603050405020304" pitchFamily="18" charset="0"/>
            </a:endParaRPr>
          </a:p>
          <a:p>
            <a:pPr fontAlgn="base">
              <a:lnSpc>
                <a:spcPct val="115000"/>
              </a:lnSpc>
            </a:pPr>
            <a:r>
              <a:rPr lang="en-GB" sz="1200" dirty="0">
                <a:effectLst/>
                <a:latin typeface="+mn-lt"/>
                <a:ea typeface="Times New Roman" panose="02020603050405020304" pitchFamily="18" charset="0"/>
              </a:rPr>
              <a:t> </a:t>
            </a:r>
          </a:p>
          <a:p>
            <a:pPr>
              <a:lnSpc>
                <a:spcPct val="115000"/>
              </a:lnSpc>
              <a:spcAft>
                <a:spcPts val="100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rPr>
              <a:t>Resource 1 discusses different family forms and normalises</a:t>
            </a:r>
            <a:r>
              <a:rPr lang="en-US" sz="1200" dirty="0">
                <a:effectLst/>
                <a:latin typeface="+mn-lt"/>
                <a:ea typeface="Times New Roman" panose="02020603050405020304" pitchFamily="18" charset="0"/>
              </a:rPr>
              <a:t> emotions that children and young people may go through. Resource 2 discusses sources of support for children and young people and their right to have their voices heard when decisions are being made following the separation of their parents and carers. </a:t>
            </a:r>
          </a:p>
          <a:p>
            <a:pPr>
              <a:lnSpc>
                <a:spcPct val="115000"/>
              </a:lnSpc>
              <a:spcAft>
                <a:spcPts val="1000"/>
              </a:spcAft>
            </a:pPr>
            <a:endParaRPr lang="en-US" sz="1200" dirty="0">
              <a:effectLst/>
              <a:latin typeface="+mn-lt"/>
              <a:ea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rPr>
              <a:t>Both resources </a:t>
            </a:r>
            <a:r>
              <a:rPr lang="en-GB" sz="1200" dirty="0">
                <a:effectLst/>
                <a:latin typeface="+mn-lt"/>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800"/>
              </a:spcAft>
              <a:buClr>
                <a:srgbClr val="62A9AA"/>
              </a:buClr>
              <a:buSzPts val="1200"/>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recognise that there are different types of relationships beyond my family and friends.</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communicate my needs and feelings in my relationships, and notice the needs and feelings of others.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that everyone has rights and, with support, I can respect those rights.</a:t>
            </a:r>
            <a:endParaRPr lang="en-GB" sz="1200" dirty="0">
              <a:effectLst/>
              <a:latin typeface="+mn-lt"/>
              <a:ea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endParaRPr lang="en-GB" sz="1200" i="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en-GB" sz="1200" dirty="0">
              <a:effectLst/>
              <a:latin typeface="+mn-lt"/>
              <a:ea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rPr>
              <a:t>Both resources </a:t>
            </a:r>
            <a:r>
              <a:rPr lang="en-GB" sz="1200" dirty="0">
                <a:effectLst/>
                <a:latin typeface="+mn-lt"/>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understand that there are differences within types of relationships and that relationships change over time.</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communicate my needs and feelings, and respond to those of others.</a:t>
            </a:r>
            <a:r>
              <a:rPr lang="en-US" sz="1200" dirty="0">
                <a:solidFill>
                  <a:srgbClr val="000000"/>
                </a:solidFill>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reflect on the characteristics of safe relationships and I can seek support when needed.</a:t>
            </a:r>
          </a:p>
          <a:p>
            <a:pPr marL="342900" lvl="0" indent="-342900">
              <a:spcAft>
                <a:spcPts val="8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a:t>
            </a:r>
            <a:r>
              <a:rPr lang="en-US" sz="1200" dirty="0">
                <a:solidFill>
                  <a:srgbClr val="1F1F1F"/>
                </a:solidFill>
                <a:effectLst/>
                <a:latin typeface="+mn-lt"/>
                <a:ea typeface="Times New Roman" panose="02020603050405020304" pitchFamily="18" charset="0"/>
              </a:rPr>
              <a:t>can respect the rights of others and I understand how these impact on myself and others.</a:t>
            </a:r>
            <a:endParaRPr lang="en-GB" sz="1200" b="1" i="0" dirty="0">
              <a:solidFill>
                <a:srgbClr val="FFFFFF"/>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b="1" dirty="0">
              <a:solidFill>
                <a:srgbClr val="FFFFFF"/>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dirty="0">
                <a:solidFill>
                  <a:srgbClr val="FFFFFF"/>
                </a:solidFill>
                <a:effectLst/>
                <a:latin typeface="+mn-lt"/>
                <a:ea typeface="Times New Roman" panose="02020603050405020304" pitchFamily="18" charset="0"/>
                <a:cs typeface="Times New Roman" panose="02020603050405020304" pitchFamily="18" charset="0"/>
              </a:rPr>
              <a:t>Humanities</a:t>
            </a:r>
            <a:endParaRPr lang="en-GB" sz="1200" b="0" spc="0" dirty="0">
              <a:solidFill>
                <a:schemeClr val="tx1"/>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0" spc="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Informed,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rPr>
              <a:t>In Resource 2, children and young people learn about their right to express their voice and be heard when decisions are being made following the  separation of their parents and carers. </a:t>
            </a:r>
          </a:p>
          <a:p>
            <a:pPr>
              <a:lnSpc>
                <a:spcPct val="115000"/>
              </a:lnSpc>
              <a:spcAft>
                <a:spcPts val="1000"/>
              </a:spcAft>
            </a:pPr>
            <a:endParaRPr lang="en-GB" sz="1200" dirty="0">
              <a:effectLst/>
              <a:latin typeface="+mn-lt"/>
              <a:ea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rPr>
              <a:t>Learners will increase their understanding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am beginning to understand what human rights are and why they are important.</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that we need to respect the rights of others.</a:t>
            </a:r>
          </a:p>
          <a:p>
            <a:pPr marL="0" lvl="0" indent="0" fontAlgn="base">
              <a:lnSpc>
                <a:spcPct val="115000"/>
              </a:lnSpc>
              <a:buClr>
                <a:srgbClr val="62A9AA"/>
              </a:buClr>
              <a:buFont typeface="Wingdings 2" panose="05020102010507070707" pitchFamily="18" charset="2"/>
              <a:buNone/>
            </a:pPr>
            <a:endParaRPr lang="en-GB" sz="1200" dirty="0">
              <a:effectLst/>
              <a:latin typeface="+mn-lt"/>
              <a:ea typeface="Times New Roman" panose="02020603050405020304" pitchFamily="18" charset="0"/>
            </a:endParaRPr>
          </a:p>
          <a:p>
            <a:pPr>
              <a:lnSpc>
                <a:spcPct val="115000"/>
              </a:lnSpc>
              <a:spcAft>
                <a:spcPts val="1000"/>
              </a:spcAft>
            </a:pPr>
            <a:endParaRPr lang="en-GB" sz="1200" dirty="0">
              <a:effectLst/>
              <a:latin typeface="+mn-lt"/>
              <a:ea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rPr>
              <a:t>Learners will increase their understanding </a:t>
            </a:r>
            <a:r>
              <a:rPr lang="en-US" sz="1200" dirty="0">
                <a:effectLst/>
                <a:latin typeface="+mn-lt"/>
                <a:ea typeface="Times New Roman" panose="02020603050405020304" pitchFamily="18"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have an understanding that injustice and inequality exist in societies. I also have an understanding of what human rights are and why they are important to me and other people.</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explain who is responsible for upholding rights in my locality and in Wales, as well as in the wider world. I also have an understanding that some people are denied their rights.</a:t>
            </a:r>
            <a:endParaRPr lang="en-GB"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331115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a:latin typeface="+mn-lt"/>
              </a:rPr>
              <a:t>The resource is designed to be taught over 45 minutes. </a:t>
            </a:r>
            <a:r>
              <a:rPr lang="en-GB" sz="1200" i="0" dirty="0">
                <a:effectLst/>
                <a:latin typeface="+mn-lt"/>
                <a:ea typeface="Times New Roman" panose="02020603050405020304" pitchFamily="18" charset="0"/>
              </a:rPr>
              <a:t>Should you have time for a 60-minute teaching session we suggest adding time to the following activities so that the revised times are: </a:t>
            </a:r>
          </a:p>
          <a:p>
            <a:pPr marL="0" indent="0">
              <a:buFont typeface="Wingdings" panose="05000000000000000000" pitchFamily="2" charset="2"/>
              <a:buNone/>
            </a:pPr>
            <a:endParaRPr lang="en-GB" sz="1200" i="0" dirty="0">
              <a:effectLst/>
              <a:latin typeface="+mn-lt"/>
            </a:endParaRPr>
          </a:p>
          <a:p>
            <a:pPr marL="0" algn="l" rtl="0" eaLnBrk="1" fontAlgn="t" latinLnBrk="0" hangingPunct="1">
              <a:spcBef>
                <a:spcPts val="0"/>
              </a:spcBef>
              <a:spcAft>
                <a:spcPts val="0"/>
              </a:spcAft>
            </a:pPr>
            <a:r>
              <a:rPr lang="en-GB" sz="1200" b="0" i="0" u="none" strike="noStrike" kern="1200" dirty="0">
                <a:solidFill>
                  <a:srgbClr val="FFFFFF"/>
                </a:solidFill>
                <a:effectLst/>
                <a:latin typeface="+mn-lt"/>
              </a:rPr>
              <a:t>Introduction (no change – 5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Baseline activity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b="0" i="0" u="none" strike="noStrike" kern="1200" dirty="0">
                <a:solidFill>
                  <a:srgbClr val="000000"/>
                </a:solidFill>
                <a:effectLst/>
                <a:latin typeface="+mn-lt"/>
              </a:rPr>
              <a:t> 10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What do families do for one another?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b="0" i="0" u="none" strike="noStrike" kern="1200" dirty="0">
                <a:solidFill>
                  <a:srgbClr val="000000"/>
                </a:solidFill>
                <a:effectLst/>
                <a:latin typeface="+mn-lt"/>
              </a:rPr>
              <a:t> 10</a:t>
            </a:r>
            <a:r>
              <a:rPr lang="en-GB" sz="1200" b="0" i="0" u="none" strike="noStrike" kern="1200" baseline="0" dirty="0">
                <a:solidFill>
                  <a:srgbClr val="000000"/>
                </a:solidFill>
                <a:effectLst/>
                <a:latin typeface="+mn-lt"/>
              </a:rPr>
              <a:t>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Introducing Rosie - 3 minutes</a:t>
            </a:r>
          </a:p>
          <a:p>
            <a:pPr marL="0" algn="l" rtl="0" eaLnBrk="1" fontAlgn="t" latinLnBrk="0" hangingPunct="1">
              <a:spcBef>
                <a:spcPts val="0"/>
              </a:spcBef>
              <a:spcAft>
                <a:spcPts val="0"/>
              </a:spcAft>
            </a:pPr>
            <a:r>
              <a:rPr lang="en-GB" dirty="0"/>
              <a:t>Who is in Rosie’s family?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dirty="0"/>
              <a:t> </a:t>
            </a:r>
            <a:r>
              <a:rPr lang="en-GB" sz="1200" b="0" i="0" u="none" strike="noStrike" kern="1200" dirty="0">
                <a:solidFill>
                  <a:srgbClr val="000000"/>
                </a:solidFill>
                <a:effectLst/>
                <a:latin typeface="+mn-lt"/>
              </a:rPr>
              <a:t>7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Rosie’s feelings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b="0" i="0" u="none" strike="noStrike" kern="1200" dirty="0">
                <a:solidFill>
                  <a:srgbClr val="000000"/>
                </a:solidFill>
                <a:effectLst/>
                <a:latin typeface="+mn-lt"/>
              </a:rPr>
              <a:t> 15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Endpoint assessment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b="0" i="0" u="none" strike="noStrike" kern="1200" dirty="0">
                <a:solidFill>
                  <a:srgbClr val="000000"/>
                </a:solidFill>
                <a:effectLst/>
                <a:latin typeface="+mn-lt"/>
              </a:rPr>
              <a:t> 6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Further support </a:t>
            </a: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lang="en-GB" sz="1200" b="0" i="0" u="none" strike="noStrike" kern="1200" dirty="0">
                <a:solidFill>
                  <a:srgbClr val="000000"/>
                </a:solidFill>
                <a:effectLst/>
                <a:latin typeface="+mn-lt"/>
              </a:rPr>
              <a:t> 4 minutes</a:t>
            </a:r>
            <a:endParaRPr lang="en-GB" sz="1200" b="0" i="0" u="none" strike="noStrike" dirty="0">
              <a:effectLst/>
              <a:latin typeface="+mn-lt"/>
            </a:endParaRPr>
          </a:p>
          <a:p>
            <a:pPr marL="0" indent="0">
              <a:buFont typeface="Wingdings" panose="05000000000000000000" pitchFamily="2" charset="2"/>
              <a:buNone/>
            </a:pPr>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Learners will be discussing the experiences of a young child, Rosie aged 9 whose parents separated a year ago. The subjects raised have the potential to be distressing for some if their own parents and carers have separated, or they do not live with either parent. Teachers should refer to the </a:t>
            </a:r>
            <a:r>
              <a:rPr lang="en-US" sz="1200" b="1" u="sng" dirty="0">
                <a:solidFill>
                  <a:srgbClr val="0563C1"/>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Curriculum for Wales</a:t>
            </a:r>
            <a:r>
              <a:rPr lang="en-US" sz="1200"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Guidance on RSE</a:t>
            </a:r>
            <a:r>
              <a:rPr lang="en-US" sz="1200" dirty="0">
                <a:effectLst/>
                <a:latin typeface="+mn-lt"/>
                <a:ea typeface="Times New Roman" panose="02020603050405020304" pitchFamily="18" charset="0"/>
                <a:cs typeface="Arial" panose="020B0604020202020204" pitchFamily="34" charset="0"/>
              </a:rPr>
              <a:t> and the </a:t>
            </a:r>
            <a:r>
              <a:rPr lang="en-US" sz="1200" b="1" u="sng" dirty="0">
                <a:solidFill>
                  <a:srgbClr val="62A9AA"/>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RSE Code</a:t>
            </a:r>
            <a:r>
              <a:rPr lang="en-US" sz="1200" b="0" u="none" dirty="0">
                <a:solidFill>
                  <a:srgbClr val="62A9AA"/>
                </a:solidFill>
                <a:effectLst/>
                <a:latin typeface="+mn-lt"/>
                <a:ea typeface="Times New Roman" panose="02020603050405020304" pitchFamily="18" charset="0"/>
                <a:cs typeface="Times New Roman" panose="02020603050405020304" pitchFamily="18" charset="0"/>
              </a:rPr>
              <a:t> </a:t>
            </a:r>
            <a:r>
              <a:rPr lang="en-GB" sz="1200" dirty="0">
                <a:latin typeface="+mn-lt"/>
              </a:rPr>
              <a:t>before teaching. They should also familiarise themselves with ‘the Framework on embedding a whole-school approach to emotional and mental well-being’ available at: https://gov.wales/sites/default/files/publications/2021-03/framework-on-embedding-a-whole-school-approach-to-emotional-and-mental-well-being.pdf.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It is important that ground rules are established to minimise the potential for distress to any learner. Teachers may modify or explain ground rules as needed and if a teacher already has established ‘class ground rules’ then these can be substituted. Learners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have an ‘ask-it-basket’/question box for learners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‘ask-it-basket’/question box</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link RSE into the whole-school approach to support learner well-being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make learners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explain to learners that while confidentiality is important, if something is said or a behaviour causes concern, teachers may speak to another member of staff.</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latin typeface="+mn-lt"/>
              </a:rPr>
              <a:t>Run through the learning objective:</a:t>
            </a:r>
          </a:p>
          <a:p>
            <a:pPr marL="171450" indent="-171450">
              <a:buClr>
                <a:srgbClr val="62A9AA"/>
              </a:buClr>
              <a:buFont typeface="Arial" panose="020B0604020202020204" pitchFamily="34" charset="0"/>
              <a:buChar char="•"/>
            </a:pPr>
            <a:r>
              <a:rPr lang="en-GB" sz="1200" i="0" dirty="0">
                <a:effectLst/>
                <a:latin typeface="+mn-lt"/>
                <a:ea typeface="Times New Roman" panose="02020603050405020304" pitchFamily="18" charset="0"/>
                <a:cs typeface="Times New Roman" panose="02020603050405020304" pitchFamily="18" charset="0"/>
              </a:rPr>
              <a:t>To learn about different types of families and how they can change. </a:t>
            </a:r>
          </a:p>
          <a:p>
            <a:pPr marL="0" indent="0">
              <a:buClr>
                <a:srgbClr val="62A9AA"/>
              </a:buClr>
              <a:buFont typeface="Arial" panose="020B0604020202020204" pitchFamily="34" charset="0"/>
              <a:buNone/>
            </a:pPr>
            <a:endParaRPr lang="en-GB" sz="1200" b="0" dirty="0">
              <a:latin typeface="+mn-lt"/>
            </a:endParaRPr>
          </a:p>
          <a:p>
            <a:pPr lvl="0"/>
            <a:r>
              <a:rPr lang="en-GB" sz="1200" i="0" kern="1200" dirty="0">
                <a:solidFill>
                  <a:schemeClr val="tx1"/>
                </a:solidFill>
                <a:effectLst/>
                <a:latin typeface="+mn-lt"/>
                <a:ea typeface="+mn-ea"/>
                <a:cs typeface="+mn-cs"/>
              </a:rPr>
              <a:t>Explain that most parents and carers stay together but some don‘t and that the learners will be introduced to </a:t>
            </a:r>
            <a:r>
              <a:rPr lang="en-US" sz="1200" dirty="0">
                <a:solidFill>
                  <a:srgbClr val="000000"/>
                </a:solidFill>
                <a:effectLst/>
                <a:latin typeface="+mn-lt"/>
                <a:ea typeface="Times New Roman" panose="02020603050405020304" pitchFamily="18" charset="0"/>
              </a:rPr>
              <a:t>a fictitious 9-year-old, Rosie, </a:t>
            </a:r>
            <a:r>
              <a:rPr lang="en-GB" sz="1200" i="0" kern="1200" dirty="0">
                <a:solidFill>
                  <a:schemeClr val="tx1"/>
                </a:solidFill>
                <a:effectLst/>
                <a:latin typeface="+mn-lt"/>
                <a:ea typeface="+mn-ea"/>
                <a:cs typeface="+mn-cs"/>
              </a:rPr>
              <a:t>and will discuss the changes in her family when her parents separated 12 months ago.</a:t>
            </a:r>
          </a:p>
          <a:p>
            <a:pPr lvl="0"/>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Distancing techniques are employed in the learning session </a:t>
            </a:r>
            <a:r>
              <a:rPr lang="en-US" sz="1200" kern="1200" dirty="0">
                <a:solidFill>
                  <a:srgbClr val="000000"/>
                </a:solidFill>
                <a:effectLst/>
                <a:latin typeface="+mn-lt"/>
                <a:ea typeface="+mn-ea"/>
              </a:rPr>
              <a:t>–</a:t>
            </a:r>
            <a:r>
              <a:rPr lang="en-US" sz="1200" dirty="0">
                <a:effectLst/>
                <a:latin typeface="+mn-lt"/>
                <a:ea typeface="Times New Roman" panose="02020603050405020304" pitchFamily="18" charset="0"/>
              </a:rPr>
              <a:t> </a:t>
            </a:r>
            <a:r>
              <a:rPr lang="en-GB" sz="1200" dirty="0">
                <a:effectLst/>
                <a:latin typeface="+mn-lt"/>
                <a:ea typeface="Times New Roman" panose="02020603050405020304" pitchFamily="18" charset="0"/>
              </a:rPr>
              <a:t>learners follow the separation journey of Rosie over a twelve-month period</a:t>
            </a:r>
            <a:r>
              <a:rPr lang="en-US" sz="1200" dirty="0">
                <a:solidFill>
                  <a:srgbClr val="000000"/>
                </a:solidFill>
                <a:effectLst/>
                <a:latin typeface="+mn-lt"/>
                <a:ea typeface="Times New Roman" panose="02020603050405020304" pitchFamily="18" charset="0"/>
              </a:rPr>
              <a:t> to explore children and young people’s rights when their parents and carers separate. The narrative normalises how children and young people may feel at this difficult time of transition. </a:t>
            </a:r>
            <a:r>
              <a:rPr lang="en-GB" sz="1200" dirty="0">
                <a:effectLst/>
                <a:latin typeface="+mn-lt"/>
                <a:ea typeface="Times New Roman" panose="02020603050405020304" pitchFamily="18" charset="0"/>
              </a:rPr>
              <a:t>Learners should be encouraged to discuss how Rosie may be feeling, to discourage personal disclosures. </a:t>
            </a:r>
            <a:r>
              <a:rPr lang="en-GB" sz="1200" dirty="0">
                <a:effectLst/>
                <a:latin typeface="+mn-lt"/>
                <a:ea typeface="Calibri" panose="020F0502020204030204" pitchFamily="34" charset="0"/>
                <a:cs typeface="Times New Roman" panose="02020603050405020304" pitchFamily="18" charset="0"/>
              </a:rPr>
              <a:t>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136025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27/10/2022</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27/10/2022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27/10/2022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27/10/2022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27/10/2022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27/10/2022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7.svg"/><Relationship Id="rId3" Type="http://schemas.openxmlformats.org/officeDocument/2006/relationships/image" Target="../media/image16.png"/><Relationship Id="rId21"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childcomwales.org.uk/" TargetMode="External"/><Relationship Id="rId3" Type="http://schemas.openxmlformats.org/officeDocument/2006/relationships/hyperlink" Target="http://www.relate.org.uk/cymru/children-and-young-peoples-counselling" TargetMode="External"/><Relationship Id="rId7" Type="http://schemas.openxmlformats.org/officeDocument/2006/relationships/hyperlink" Target="https://gov.wales/cafcass-cymru/family-separ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nyas.net/nyas-cymru/" TargetMode="External"/><Relationship Id="rId5" Type="http://schemas.openxmlformats.org/officeDocument/2006/relationships/hyperlink" Target="tel:08001111" TargetMode="External"/><Relationship Id="rId10" Type="http://schemas.openxmlformats.org/officeDocument/2006/relationships/hyperlink" Target="https://www.exchange-counselling.com/primary/" TargetMode="External"/><Relationship Id="rId4" Type="http://schemas.openxmlformats.org/officeDocument/2006/relationships/hyperlink" Target="http://www.childline.org.uk/info-advice/home-families/family-relationships/divorce-separation/" TargetMode="External"/><Relationship Id="rId9" Type="http://schemas.openxmlformats.org/officeDocument/2006/relationships/hyperlink" Target="https://naccc.org.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curriculum-design-and-the-four-purpos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hwb.gov.wales/curriculum-for-wa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99BAA9-A9FD-49ED-92C7-A7F7263C47DF}"/>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dirty="0"/>
              <a:t>Opening slide</a:t>
            </a:r>
          </a:p>
        </p:txBody>
      </p:sp>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4151" y="300145"/>
            <a:ext cx="2785640" cy="95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Youth Advocacy Service, Cymru (NYAS Cymru) logo.">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1865" y="122982"/>
            <a:ext cx="1732362"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National Association of Child Contact Centres (NACCC)'s, Welsh  logo.">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13355" y="223577"/>
            <a:ext cx="2339648" cy="11056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dirty="0">
              <a:solidFill>
                <a:schemeClr val="bg1"/>
              </a:solidFill>
            </a:endParaRPr>
          </a:p>
          <a:p>
            <a:pPr algn="ctr"/>
            <a:endParaRPr lang="en-GB" sz="4400" i="1" dirty="0">
              <a:solidFill>
                <a:schemeClr val="bg1"/>
              </a:solidFill>
              <a:effectLst/>
              <a:ea typeface="Calibri" panose="020F0502020204030204" pitchFamily="34" charset="0"/>
              <a:cs typeface="Times New Roman" panose="02020603050405020304" pitchFamily="18" charset="0"/>
            </a:endParaRPr>
          </a:p>
          <a:p>
            <a:pPr algn="ctr"/>
            <a:r>
              <a:rPr lang="en-GB" sz="4400" dirty="0">
                <a:solidFill>
                  <a:schemeClr val="bg1"/>
                </a:solidFill>
                <a:effectLst/>
                <a:ea typeface="Calibri" panose="020F0502020204030204" pitchFamily="34" charset="0"/>
                <a:cs typeface="Times New Roman" panose="02020603050405020304" pitchFamily="18" charset="0"/>
              </a:rPr>
              <a:t>Rosie’s story:  What happens if families change?</a:t>
            </a:r>
          </a:p>
          <a:p>
            <a:pPr algn="ctr"/>
            <a:r>
              <a:rPr lang="en-GB" sz="4400" dirty="0">
                <a:solidFill>
                  <a:schemeClr val="bg1"/>
                </a:solidFill>
                <a:ea typeface="Calibri" panose="020F0502020204030204" pitchFamily="34" charset="0"/>
                <a:cs typeface="Times New Roman" panose="02020603050405020304" pitchFamily="18" charset="0"/>
              </a:rPr>
              <a:t>Resource 1</a:t>
            </a:r>
            <a:endParaRPr lang="en-GB" sz="4400" dirty="0">
              <a:solidFill>
                <a:schemeClr val="bg1"/>
              </a:solidFill>
            </a:endParaRPr>
          </a:p>
        </p:txBody>
      </p:sp>
      <p:pic>
        <p:nvPicPr>
          <p:cNvPr id="2" name="Picture 1" descr="'Part Funded by Welsh government' logo.  ">
            <a:extLst>
              <a:ext uri="{FF2B5EF4-FFF2-40B4-BE49-F238E27FC236}">
                <a16:creationId xmlns:a16="http://schemas.microsoft.com/office/drawing/2014/main" id="{DE72331A-F55E-4DAE-A757-DCD1C50BDA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90035" y="5679827"/>
            <a:ext cx="3394086" cy="1137789"/>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dirty="0">
                <a:solidFill>
                  <a:srgbClr val="FFFFFF"/>
                </a:solidFill>
                <a:effectLst/>
                <a:ea typeface="Calibri" panose="020F0502020204030204" pitchFamily="34" charset="0"/>
                <a:cs typeface="Times New Roman" panose="02020603050405020304" pitchFamily="18" charset="0"/>
              </a:rPr>
              <a:t>Rosie’s story: What happens if families change? </a:t>
            </a:r>
            <a:r>
              <a:rPr lang="en-GB" b="1" dirty="0">
                <a:solidFill>
                  <a:srgbClr val="FFFFFF"/>
                </a:solidFill>
              </a:rPr>
              <a:t>Resource 1 – Learning </a:t>
            </a:r>
            <a:r>
              <a:rPr lang="en-GB" sz="2800" b="1" dirty="0"/>
              <a:t>outcomes</a:t>
            </a:r>
            <a:r>
              <a:rPr lang="en-GB" b="1" dirty="0">
                <a:solidFill>
                  <a:srgbClr val="FFFFFF"/>
                </a:solidFill>
              </a:rPr>
              <a:t> </a:t>
            </a:r>
          </a:p>
        </p:txBody>
      </p:sp>
      <p:sp>
        <p:nvSpPr>
          <p:cNvPr id="30" name="Rectangle 29">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Cartoon drawing of girl, Rosie. aged 9. ">
            <a:extLst>
              <a:ext uri="{FF2B5EF4-FFF2-40B4-BE49-F238E27FC236}">
                <a16:creationId xmlns:a16="http://schemas.microsoft.com/office/drawing/2014/main" id="{423F9E3F-A685-D13A-D9BC-CF47C8558507}"/>
              </a:ext>
            </a:extLst>
          </p:cNvPr>
          <p:cNvPicPr>
            <a:picLocks noChangeAspect="1"/>
          </p:cNvPicPr>
          <p:nvPr/>
        </p:nvPicPr>
        <p:blipFill rotWithShape="1">
          <a:blip r:embed="rId3"/>
          <a:srcRect b="14732"/>
          <a:stretch/>
        </p:blipFill>
        <p:spPr>
          <a:xfrm>
            <a:off x="1155491" y="2544037"/>
            <a:ext cx="1416514" cy="3157736"/>
          </a:xfrm>
          <a:prstGeom prst="rect">
            <a:avLst/>
          </a:prstGeom>
        </p:spPr>
      </p:pic>
      <p:sp>
        <p:nvSpPr>
          <p:cNvPr id="32" name="Rectangle 31">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descr="A cartoon image of Dad's partner Min, and her son Jonny. MIn and Jonny are Chinese. Min wears glasses. ">
            <a:extLst>
              <a:ext uri="{FF2B5EF4-FFF2-40B4-BE49-F238E27FC236}">
                <a16:creationId xmlns:a16="http://schemas.microsoft.com/office/drawing/2014/main" id="{26A677A8-EA5D-4777-B2CB-F201C99507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5149" y="2382217"/>
            <a:ext cx="2437200" cy="1538967"/>
          </a:xfrm>
          <a:prstGeom prst="rect">
            <a:avLst/>
          </a:prstGeom>
        </p:spPr>
      </p:pic>
      <p:sp>
        <p:nvSpPr>
          <p:cNvPr id="34" name="Rectangle 33">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descr="A cartoon image of Rosie's uncle Mike, holding hands with his  husband Will with their adopted son OllIe. They are a white family. Ollie is aged 6 and has short black hair. Mike ">
            <a:extLst>
              <a:ext uri="{FF2B5EF4-FFF2-40B4-BE49-F238E27FC236}">
                <a16:creationId xmlns:a16="http://schemas.microsoft.com/office/drawing/2014/main" id="{E19CD976-B43E-9EF7-B4ED-77EB365D212E}"/>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3535149" y="4447405"/>
            <a:ext cx="2435275" cy="1598539"/>
          </a:xfrm>
          <a:prstGeom prst="rect">
            <a:avLst/>
          </a:prstGeom>
        </p:spPr>
      </p:pic>
      <p:sp>
        <p:nvSpPr>
          <p:cNvPr id="3" name="Content Placeholder 2"/>
          <p:cNvSpPr>
            <a:spLocks noGrp="1"/>
          </p:cNvSpPr>
          <p:nvPr>
            <p:ph idx="1"/>
          </p:nvPr>
        </p:nvSpPr>
        <p:spPr>
          <a:xfrm>
            <a:off x="6335805" y="2180496"/>
            <a:ext cx="5275001" cy="4045683"/>
          </a:xfrm>
          <a:ln w="38100">
            <a:solidFill>
              <a:srgbClr val="9B9B9B"/>
            </a:solidFill>
          </a:ln>
        </p:spPr>
        <p:txBody>
          <a:bodyPr>
            <a:normAutofit fontScale="85000" lnSpcReduction="20000"/>
          </a:bodyPr>
          <a:lstStyle/>
          <a:p>
            <a:pPr marL="0" indent="0">
              <a:buNone/>
            </a:pPr>
            <a:r>
              <a:rPr lang="en-GB" sz="3200" b="1" dirty="0">
                <a:solidFill>
                  <a:srgbClr val="62A9AA"/>
                </a:solidFill>
              </a:rPr>
              <a:t>Learning outcomes</a:t>
            </a:r>
          </a:p>
          <a:p>
            <a:pPr marL="0" indent="0">
              <a:buNone/>
            </a:pPr>
            <a:r>
              <a:rPr lang="en-GB" sz="2800" b="1" dirty="0">
                <a:solidFill>
                  <a:srgbClr val="62A9AA"/>
                </a:solidFill>
              </a:rPr>
              <a:t>Learners will be able to:</a:t>
            </a:r>
          </a:p>
          <a:p>
            <a:pPr>
              <a:buClr>
                <a:srgbClr val="62A9AA"/>
              </a:buClr>
            </a:pPr>
            <a:r>
              <a:rPr lang="en-GB" sz="2800" dirty="0"/>
              <a:t>describe the different ways in which people can be a family</a:t>
            </a:r>
          </a:p>
          <a:p>
            <a:pPr>
              <a:buClr>
                <a:srgbClr val="62A9AA"/>
              </a:buClr>
            </a:pPr>
            <a:r>
              <a:rPr lang="en-GB" sz="2800" dirty="0"/>
              <a:t>explain some of the ways that families show that they care for each other</a:t>
            </a:r>
          </a:p>
          <a:p>
            <a:pPr>
              <a:spcBef>
                <a:spcPts val="0"/>
              </a:spcBef>
              <a:buClr>
                <a:srgbClr val="62A9AA"/>
              </a:buClr>
              <a:buSzPct val="100000"/>
              <a:buFont typeface="Wingdings" panose="05000000000000000000" pitchFamily="2" charset="2"/>
              <a:buChar char="§"/>
            </a:pPr>
            <a:r>
              <a:rPr lang="en-GB" sz="2800" dirty="0"/>
              <a:t>describe the range of emotions that children and young people may feel when parents and carers separate and what friends can do to support them at that time. </a:t>
            </a:r>
          </a:p>
        </p:txBody>
      </p:sp>
    </p:spTree>
    <p:extLst>
      <p:ext uri="{BB962C8B-B14F-4D97-AF65-F5344CB8AC3E}">
        <p14:creationId xmlns:p14="http://schemas.microsoft.com/office/powerpoint/2010/main" val="181894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88" y="585627"/>
            <a:ext cx="11301573" cy="1232899"/>
          </a:xfrm>
        </p:spPr>
        <p:txBody>
          <a:bodyPr anchor="ctr">
            <a:normAutofit/>
          </a:bodyPr>
          <a:lstStyle/>
          <a:p>
            <a:pPr algn="ctr"/>
            <a:r>
              <a:rPr lang="en-GB" sz="3200" b="1" dirty="0"/>
              <a:t>BASELINE ACTIVITY –WHAT is A Family?</a:t>
            </a:r>
          </a:p>
        </p:txBody>
      </p:sp>
      <p:sp>
        <p:nvSpPr>
          <p:cNvPr id="7" name="Cloud Callout 3" descr="Word cloud containing the words:&#10;What is a family?&#10;Who can be part of a family?&#10;What words do you think of when you think about a family? ">
            <a:extLst>
              <a:ext uri="{FF2B5EF4-FFF2-40B4-BE49-F238E27FC236}">
                <a16:creationId xmlns:a16="http://schemas.microsoft.com/office/drawing/2014/main" id="{3F17924C-FE0B-46F2-9CC4-E6618583842F}"/>
              </a:ext>
            </a:extLst>
          </p:cNvPr>
          <p:cNvSpPr/>
          <p:nvPr/>
        </p:nvSpPr>
        <p:spPr>
          <a:xfrm>
            <a:off x="838948" y="2171525"/>
            <a:ext cx="5551577" cy="3016924"/>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a:r>
              <a:rPr lang="en-GB" sz="2200" dirty="0">
                <a:solidFill>
                  <a:schemeClr val="tx1"/>
                </a:solidFill>
                <a:effectLst/>
                <a:ea typeface="Times New Roman" panose="02020603050405020304" pitchFamily="18" charset="0"/>
                <a:cs typeface="Arial" panose="020B0604020202020204" pitchFamily="34" charset="0"/>
              </a:rPr>
              <a:t>What is a family?</a:t>
            </a:r>
            <a:endParaRPr lang="en-GB" sz="2200" dirty="0">
              <a:solidFill>
                <a:schemeClr val="tx1"/>
              </a:solidFill>
              <a:effectLst/>
              <a:ea typeface="Times New Roman" panose="02020603050405020304" pitchFamily="18" charset="0"/>
              <a:cs typeface="Times New Roman" panose="02020603050405020304" pitchFamily="18" charset="0"/>
            </a:endParaRPr>
          </a:p>
          <a:p>
            <a:pPr marL="174625" lvl="0" defTabSz="574675"/>
            <a:r>
              <a:rPr lang="en-GB" sz="2200" dirty="0">
                <a:solidFill>
                  <a:schemeClr val="tx1"/>
                </a:solidFill>
                <a:effectLst/>
                <a:ea typeface="Times New Roman" panose="02020603050405020304" pitchFamily="18" charset="0"/>
                <a:cs typeface="Arial" panose="020B0604020202020204" pitchFamily="34" charset="0"/>
              </a:rPr>
              <a:t>Who can be part of a family?</a:t>
            </a:r>
          </a:p>
          <a:p>
            <a:pPr marL="174625" lvl="0"/>
            <a:r>
              <a:rPr lang="en-GB" sz="2200" dirty="0">
                <a:solidFill>
                  <a:schemeClr val="tx1"/>
                </a:solidFill>
                <a:effectLst/>
                <a:ea typeface="Times New Roman" panose="02020603050405020304" pitchFamily="18" charset="0"/>
                <a:cs typeface="Arial" panose="020B0604020202020204" pitchFamily="34" charset="0"/>
              </a:rPr>
              <a:t>What </a:t>
            </a:r>
            <a:r>
              <a:rPr lang="en-GB" sz="2200" dirty="0">
                <a:solidFill>
                  <a:schemeClr val="tx1"/>
                </a:solidFill>
                <a:ea typeface="Times New Roman" panose="02020603050405020304" pitchFamily="18" charset="0"/>
                <a:cs typeface="Arial" panose="020B0604020202020204" pitchFamily="34" charset="0"/>
              </a:rPr>
              <a:t>words do you think of when you think about a family? </a:t>
            </a:r>
            <a:endParaRPr lang="en-GB" sz="2400" dirty="0">
              <a:solidFill>
                <a:schemeClr val="tx1"/>
              </a:solidFill>
            </a:endParaRPr>
          </a:p>
        </p:txBody>
      </p:sp>
      <p:pic>
        <p:nvPicPr>
          <p:cNvPr id="3" name="Picture 2" descr="Cartoon image of a house with a tree and a flower.">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63" y="626591"/>
            <a:ext cx="11275116" cy="1173504"/>
          </a:xfrm>
        </p:spPr>
        <p:txBody>
          <a:bodyPr anchor="ctr">
            <a:normAutofit/>
          </a:bodyPr>
          <a:lstStyle/>
          <a:p>
            <a:pPr algn="ctr"/>
            <a:r>
              <a:rPr lang="en-GB" sz="3200" b="1" dirty="0">
                <a:latin typeface="+mn-lt"/>
              </a:rPr>
              <a:t>WHAT do Families do for one another?</a:t>
            </a:r>
          </a:p>
        </p:txBody>
      </p:sp>
      <p:sp>
        <p:nvSpPr>
          <p:cNvPr id="7" name="Cloud Callout 3" descr="Word cloud with the words:&#10;What do families do for one another to show that they care? &#10;">
            <a:extLst>
              <a:ext uri="{FF2B5EF4-FFF2-40B4-BE49-F238E27FC236}">
                <a16:creationId xmlns:a16="http://schemas.microsoft.com/office/drawing/2014/main" id="{3F17924C-FE0B-46F2-9CC4-E6618583842F}"/>
              </a:ext>
            </a:extLst>
          </p:cNvPr>
          <p:cNvSpPr/>
          <p:nvPr/>
        </p:nvSpPr>
        <p:spPr>
          <a:xfrm>
            <a:off x="638785" y="1989662"/>
            <a:ext cx="3972537" cy="202543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00" dirty="0">
                <a:solidFill>
                  <a:schemeClr val="tx1"/>
                </a:solidFill>
                <a:effectLst/>
                <a:ea typeface="Times New Roman" panose="02020603050405020304" pitchFamily="18" charset="0"/>
                <a:cs typeface="Arial" panose="020B0604020202020204" pitchFamily="34" charset="0"/>
              </a:rPr>
              <a:t>What do families do for one another to show that they care? </a:t>
            </a:r>
            <a:endParaRPr lang="en-GB" sz="2400" dirty="0">
              <a:solidFill>
                <a:schemeClr val="tx1"/>
              </a:solidFill>
            </a:endParaRPr>
          </a:p>
        </p:txBody>
      </p:sp>
      <p:grpSp>
        <p:nvGrpSpPr>
          <p:cNvPr id="25" name="Group 24">
            <a:extLst>
              <a:ext uri="{FF2B5EF4-FFF2-40B4-BE49-F238E27FC236}">
                <a16:creationId xmlns:a16="http://schemas.microsoft.com/office/drawing/2014/main" id="{E043E898-50A4-48D7-9E8B-AAD0D9057436}"/>
              </a:ext>
              <a:ext uri="{C183D7F6-B498-43B3-948B-1728B52AA6E4}">
                <adec:decorative xmlns:adec="http://schemas.microsoft.com/office/drawing/2017/decorative" val="1"/>
              </a:ext>
            </a:extLst>
          </p:cNvPr>
          <p:cNvGrpSpPr/>
          <p:nvPr/>
        </p:nvGrpSpPr>
        <p:grpSpPr>
          <a:xfrm>
            <a:off x="5167000" y="1865283"/>
            <a:ext cx="3287487" cy="914400"/>
            <a:chOff x="5802085" y="2843805"/>
            <a:chExt cx="3287487" cy="914400"/>
          </a:xfrm>
        </p:grpSpPr>
        <p:pic>
          <p:nvPicPr>
            <p:cNvPr id="4" name="Graphic 3" descr="Shoe with solid fill,">
              <a:extLst>
                <a:ext uri="{FF2B5EF4-FFF2-40B4-BE49-F238E27FC236}">
                  <a16:creationId xmlns:a16="http://schemas.microsoft.com/office/drawing/2014/main" id="{E5F4D2B5-605E-4674-B0CE-5D7DE32850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2085" y="2843805"/>
              <a:ext cx="914400" cy="914400"/>
            </a:xfrm>
            <a:prstGeom prst="rect">
              <a:avLst/>
            </a:prstGeom>
          </p:spPr>
        </p:pic>
        <p:sp>
          <p:nvSpPr>
            <p:cNvPr id="9" name="TextBox 8">
              <a:extLst>
                <a:ext uri="{FF2B5EF4-FFF2-40B4-BE49-F238E27FC236}">
                  <a16:creationId xmlns:a16="http://schemas.microsoft.com/office/drawing/2014/main" id="{760D62D3-AE2C-42F0-94F5-B23C06A19EC2}"/>
                </a:ext>
              </a:extLst>
            </p:cNvPr>
            <p:cNvSpPr txBox="1"/>
            <p:nvPr/>
          </p:nvSpPr>
          <p:spPr>
            <a:xfrm>
              <a:off x="6792686" y="2977839"/>
              <a:ext cx="2296886" cy="646331"/>
            </a:xfrm>
            <a:prstGeom prst="rect">
              <a:avLst/>
            </a:prstGeom>
            <a:solidFill>
              <a:srgbClr val="969FA7"/>
            </a:solidFill>
          </p:spPr>
          <p:txBody>
            <a:bodyPr wrap="square" rtlCol="0">
              <a:spAutoFit/>
            </a:bodyPr>
            <a:lstStyle/>
            <a:p>
              <a:r>
                <a:rPr lang="en-GB" b="1" dirty="0">
                  <a:solidFill>
                    <a:schemeClr val="bg1"/>
                  </a:solidFill>
                </a:rPr>
                <a:t>Help each other, e.g. tie shoelaces</a:t>
              </a:r>
            </a:p>
          </p:txBody>
        </p:sp>
      </p:grpSp>
      <p:grpSp>
        <p:nvGrpSpPr>
          <p:cNvPr id="26" name="Group 25">
            <a:extLst>
              <a:ext uri="{FF2B5EF4-FFF2-40B4-BE49-F238E27FC236}">
                <a16:creationId xmlns:a16="http://schemas.microsoft.com/office/drawing/2014/main" id="{A4A98794-CED2-4006-BF0B-A6A99F76372C}"/>
              </a:ext>
              <a:ext uri="{C183D7F6-B498-43B3-948B-1728B52AA6E4}">
                <adec:decorative xmlns:adec="http://schemas.microsoft.com/office/drawing/2017/decorative" val="1"/>
              </a:ext>
            </a:extLst>
          </p:cNvPr>
          <p:cNvGrpSpPr/>
          <p:nvPr/>
        </p:nvGrpSpPr>
        <p:grpSpPr>
          <a:xfrm>
            <a:off x="8251371" y="2645648"/>
            <a:ext cx="3287487" cy="914400"/>
            <a:chOff x="5802085" y="3650120"/>
            <a:chExt cx="3287487" cy="914400"/>
          </a:xfrm>
        </p:grpSpPr>
        <p:sp>
          <p:nvSpPr>
            <p:cNvPr id="10" name="TextBox 9">
              <a:extLst>
                <a:ext uri="{FF2B5EF4-FFF2-40B4-BE49-F238E27FC236}">
                  <a16:creationId xmlns:a16="http://schemas.microsoft.com/office/drawing/2014/main" id="{08B9B12D-5611-4570-BAC0-763371EE5AE6}"/>
                </a:ext>
              </a:extLst>
            </p:cNvPr>
            <p:cNvSpPr txBox="1"/>
            <p:nvPr/>
          </p:nvSpPr>
          <p:spPr>
            <a:xfrm>
              <a:off x="6792686" y="3784155"/>
              <a:ext cx="2296886" cy="646331"/>
            </a:xfrm>
            <a:prstGeom prst="rect">
              <a:avLst/>
            </a:prstGeom>
            <a:solidFill>
              <a:srgbClr val="969FA7"/>
            </a:solidFill>
          </p:spPr>
          <p:txBody>
            <a:bodyPr wrap="square" rtlCol="0">
              <a:spAutoFit/>
            </a:bodyPr>
            <a:lstStyle/>
            <a:p>
              <a:r>
                <a:rPr lang="en-GB" b="1" dirty="0">
                  <a:solidFill>
                    <a:schemeClr val="bg1"/>
                  </a:solidFill>
                </a:rPr>
                <a:t>Make food for each other</a:t>
              </a:r>
            </a:p>
          </p:txBody>
        </p:sp>
        <p:pic>
          <p:nvPicPr>
            <p:cNvPr id="12" name="Graphic 11" descr="Table setting with solid fill.">
              <a:extLst>
                <a:ext uri="{FF2B5EF4-FFF2-40B4-BE49-F238E27FC236}">
                  <a16:creationId xmlns:a16="http://schemas.microsoft.com/office/drawing/2014/main" id="{8113E03D-5561-4B36-9AA2-FE50E282B6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2085" y="3650120"/>
              <a:ext cx="914400" cy="914400"/>
            </a:xfrm>
            <a:prstGeom prst="rect">
              <a:avLst/>
            </a:prstGeom>
          </p:spPr>
        </p:pic>
      </p:grpSp>
      <p:grpSp>
        <p:nvGrpSpPr>
          <p:cNvPr id="27" name="Group 26">
            <a:extLst>
              <a:ext uri="{FF2B5EF4-FFF2-40B4-BE49-F238E27FC236}">
                <a16:creationId xmlns:a16="http://schemas.microsoft.com/office/drawing/2014/main" id="{7F059DEB-308B-4E43-B651-AF05DC48B1B1}"/>
              </a:ext>
              <a:ext uri="{C183D7F6-B498-43B3-948B-1728B52AA6E4}">
                <adec:decorative xmlns:adec="http://schemas.microsoft.com/office/drawing/2017/decorative" val="1"/>
              </a:ext>
            </a:extLst>
          </p:cNvPr>
          <p:cNvGrpSpPr/>
          <p:nvPr/>
        </p:nvGrpSpPr>
        <p:grpSpPr>
          <a:xfrm>
            <a:off x="5143497" y="3267307"/>
            <a:ext cx="3287487" cy="914400"/>
            <a:chOff x="5802085" y="4430486"/>
            <a:chExt cx="3287487" cy="914400"/>
          </a:xfrm>
        </p:grpSpPr>
        <p:sp>
          <p:nvSpPr>
            <p:cNvPr id="13" name="TextBox 12">
              <a:extLst>
                <a:ext uri="{FF2B5EF4-FFF2-40B4-BE49-F238E27FC236}">
                  <a16:creationId xmlns:a16="http://schemas.microsoft.com/office/drawing/2014/main" id="{CAE96EDF-776B-4082-BC37-2F98B2852D15}"/>
                </a:ext>
              </a:extLst>
            </p:cNvPr>
            <p:cNvSpPr txBox="1"/>
            <p:nvPr/>
          </p:nvSpPr>
          <p:spPr>
            <a:xfrm>
              <a:off x="6792686" y="4590471"/>
              <a:ext cx="2296886" cy="646331"/>
            </a:xfrm>
            <a:prstGeom prst="rect">
              <a:avLst/>
            </a:prstGeom>
            <a:solidFill>
              <a:srgbClr val="969FA7"/>
            </a:solidFill>
          </p:spPr>
          <p:txBody>
            <a:bodyPr wrap="square" rtlCol="0">
              <a:spAutoFit/>
            </a:bodyPr>
            <a:lstStyle/>
            <a:p>
              <a:r>
                <a:rPr lang="en-GB" b="1" dirty="0">
                  <a:solidFill>
                    <a:schemeClr val="bg1"/>
                  </a:solidFill>
                </a:rPr>
                <a:t>Play together, e.g. in the park</a:t>
              </a:r>
            </a:p>
          </p:txBody>
        </p:sp>
        <p:pic>
          <p:nvPicPr>
            <p:cNvPr id="15" name="Graphic 14" descr="Playground with solid fill.">
              <a:extLst>
                <a:ext uri="{FF2B5EF4-FFF2-40B4-BE49-F238E27FC236}">
                  <a16:creationId xmlns:a16="http://schemas.microsoft.com/office/drawing/2014/main" id="{8A235B43-E56A-4327-8B24-3C573A0D82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2085" y="4430486"/>
              <a:ext cx="914400" cy="914400"/>
            </a:xfrm>
            <a:prstGeom prst="rect">
              <a:avLst/>
            </a:prstGeom>
          </p:spPr>
        </p:pic>
      </p:grpSp>
      <p:grpSp>
        <p:nvGrpSpPr>
          <p:cNvPr id="28" name="Group 27">
            <a:extLst>
              <a:ext uri="{FF2B5EF4-FFF2-40B4-BE49-F238E27FC236}">
                <a16:creationId xmlns:a16="http://schemas.microsoft.com/office/drawing/2014/main" id="{6F73663C-D27B-4952-B2E3-1A9DFFE0C2AD}"/>
              </a:ext>
              <a:ext uri="{C183D7F6-B498-43B3-948B-1728B52AA6E4}">
                <adec:decorative xmlns:adec="http://schemas.microsoft.com/office/drawing/2017/decorative" val="1"/>
              </a:ext>
            </a:extLst>
          </p:cNvPr>
          <p:cNvGrpSpPr/>
          <p:nvPr/>
        </p:nvGrpSpPr>
        <p:grpSpPr>
          <a:xfrm>
            <a:off x="8251371" y="4073623"/>
            <a:ext cx="3249386" cy="914400"/>
            <a:chOff x="5840186" y="5344886"/>
            <a:chExt cx="3249386" cy="914400"/>
          </a:xfrm>
        </p:grpSpPr>
        <p:sp>
          <p:nvSpPr>
            <p:cNvPr id="16" name="TextBox 15">
              <a:extLst>
                <a:ext uri="{FF2B5EF4-FFF2-40B4-BE49-F238E27FC236}">
                  <a16:creationId xmlns:a16="http://schemas.microsoft.com/office/drawing/2014/main" id="{3041FA6A-AAB5-4511-8424-37052B63166D}"/>
                </a:ext>
              </a:extLst>
            </p:cNvPr>
            <p:cNvSpPr txBox="1"/>
            <p:nvPr/>
          </p:nvSpPr>
          <p:spPr>
            <a:xfrm>
              <a:off x="6792686" y="5451216"/>
              <a:ext cx="2296886" cy="646331"/>
            </a:xfrm>
            <a:prstGeom prst="rect">
              <a:avLst/>
            </a:prstGeom>
            <a:solidFill>
              <a:srgbClr val="969FA7"/>
            </a:solidFill>
          </p:spPr>
          <p:txBody>
            <a:bodyPr wrap="square" rtlCol="0">
              <a:spAutoFit/>
            </a:bodyPr>
            <a:lstStyle/>
            <a:p>
              <a:r>
                <a:rPr lang="en-GB" b="1" dirty="0">
                  <a:solidFill>
                    <a:schemeClr val="bg1"/>
                  </a:solidFill>
                </a:rPr>
                <a:t>Go on holidays together</a:t>
              </a:r>
            </a:p>
          </p:txBody>
        </p:sp>
        <p:pic>
          <p:nvPicPr>
            <p:cNvPr id="24" name="Graphic 23" descr="Trailer with solid fill.">
              <a:extLst>
                <a:ext uri="{FF2B5EF4-FFF2-40B4-BE49-F238E27FC236}">
                  <a16:creationId xmlns:a16="http://schemas.microsoft.com/office/drawing/2014/main" id="{48061DBE-41AD-424A-B272-D026B0775F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0186" y="5344886"/>
              <a:ext cx="914400" cy="914400"/>
            </a:xfrm>
            <a:prstGeom prst="rect">
              <a:avLst/>
            </a:prstGeom>
          </p:spPr>
        </p:pic>
      </p:grpSp>
      <p:grpSp>
        <p:nvGrpSpPr>
          <p:cNvPr id="36" name="Group 35">
            <a:extLst>
              <a:ext uri="{FF2B5EF4-FFF2-40B4-BE49-F238E27FC236}">
                <a16:creationId xmlns:a16="http://schemas.microsoft.com/office/drawing/2014/main" id="{8A92C90D-241C-4B29-8F72-FBCFCF476517}"/>
              </a:ext>
              <a:ext uri="{C183D7F6-B498-43B3-948B-1728B52AA6E4}">
                <adec:decorative xmlns:adec="http://schemas.microsoft.com/office/drawing/2017/decorative" val="1"/>
              </a:ext>
            </a:extLst>
          </p:cNvPr>
          <p:cNvGrpSpPr/>
          <p:nvPr/>
        </p:nvGrpSpPr>
        <p:grpSpPr>
          <a:xfrm>
            <a:off x="337132" y="4319326"/>
            <a:ext cx="3331028" cy="914400"/>
            <a:chOff x="1034144" y="5111771"/>
            <a:chExt cx="3331028" cy="914400"/>
          </a:xfrm>
        </p:grpSpPr>
        <p:sp>
          <p:nvSpPr>
            <p:cNvPr id="18" name="TextBox 17">
              <a:extLst>
                <a:ext uri="{FF2B5EF4-FFF2-40B4-BE49-F238E27FC236}">
                  <a16:creationId xmlns:a16="http://schemas.microsoft.com/office/drawing/2014/main" id="{902A9AFF-5624-4F3E-8236-E45A579725DF}"/>
                </a:ext>
              </a:extLst>
            </p:cNvPr>
            <p:cNvSpPr txBox="1"/>
            <p:nvPr/>
          </p:nvSpPr>
          <p:spPr>
            <a:xfrm>
              <a:off x="2068286" y="5218436"/>
              <a:ext cx="2296886" cy="646331"/>
            </a:xfrm>
            <a:prstGeom prst="rect">
              <a:avLst/>
            </a:prstGeom>
            <a:solidFill>
              <a:srgbClr val="969FA7"/>
            </a:solidFill>
          </p:spPr>
          <p:txBody>
            <a:bodyPr wrap="square" rtlCol="0">
              <a:spAutoFit/>
            </a:bodyPr>
            <a:lstStyle/>
            <a:p>
              <a:r>
                <a:rPr lang="en-GB" b="1" dirty="0">
                  <a:solidFill>
                    <a:schemeClr val="bg1"/>
                  </a:solidFill>
                </a:rPr>
                <a:t>Look after each other, e.g. when ill</a:t>
              </a:r>
            </a:p>
          </p:txBody>
        </p:sp>
        <p:pic>
          <p:nvPicPr>
            <p:cNvPr id="30" name="Graphic 29" descr="Sleep with solid fill.">
              <a:extLst>
                <a:ext uri="{FF2B5EF4-FFF2-40B4-BE49-F238E27FC236}">
                  <a16:creationId xmlns:a16="http://schemas.microsoft.com/office/drawing/2014/main" id="{F49F171F-21EE-4B87-8C11-16FDAEC6EC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4144" y="5111771"/>
              <a:ext cx="914400" cy="914400"/>
            </a:xfrm>
            <a:prstGeom prst="rect">
              <a:avLst/>
            </a:prstGeom>
          </p:spPr>
        </p:pic>
      </p:grpSp>
      <p:grpSp>
        <p:nvGrpSpPr>
          <p:cNvPr id="47" name="Group 46">
            <a:extLst>
              <a:ext uri="{FF2B5EF4-FFF2-40B4-BE49-F238E27FC236}">
                <a16:creationId xmlns:a16="http://schemas.microsoft.com/office/drawing/2014/main" id="{3DA2FF4A-D047-4B84-9BC3-DE4F82C54436}"/>
              </a:ext>
              <a:ext uri="{C183D7F6-B498-43B3-948B-1728B52AA6E4}">
                <adec:decorative xmlns:adec="http://schemas.microsoft.com/office/drawing/2017/decorative" val="1"/>
              </a:ext>
            </a:extLst>
          </p:cNvPr>
          <p:cNvGrpSpPr/>
          <p:nvPr/>
        </p:nvGrpSpPr>
        <p:grpSpPr>
          <a:xfrm>
            <a:off x="1490595" y="5181661"/>
            <a:ext cx="3135084" cy="718456"/>
            <a:chOff x="247487" y="5789575"/>
            <a:chExt cx="3135084" cy="718456"/>
          </a:xfrm>
        </p:grpSpPr>
        <p:sp>
          <p:nvSpPr>
            <p:cNvPr id="17" name="TextBox 16">
              <a:extLst>
                <a:ext uri="{FF2B5EF4-FFF2-40B4-BE49-F238E27FC236}">
                  <a16:creationId xmlns:a16="http://schemas.microsoft.com/office/drawing/2014/main" id="{695C70CB-94F7-4FE7-A807-69E590E0535A}"/>
                </a:ext>
              </a:extLst>
            </p:cNvPr>
            <p:cNvSpPr txBox="1"/>
            <p:nvPr/>
          </p:nvSpPr>
          <p:spPr>
            <a:xfrm>
              <a:off x="1085685" y="5861700"/>
              <a:ext cx="2296886" cy="646331"/>
            </a:xfrm>
            <a:prstGeom prst="rect">
              <a:avLst/>
            </a:prstGeom>
            <a:solidFill>
              <a:srgbClr val="969FA7"/>
            </a:solidFill>
          </p:spPr>
          <p:txBody>
            <a:bodyPr wrap="square" rtlCol="0">
              <a:spAutoFit/>
            </a:bodyPr>
            <a:lstStyle/>
            <a:p>
              <a:r>
                <a:rPr lang="en-GB" b="1" dirty="0">
                  <a:solidFill>
                    <a:schemeClr val="bg1"/>
                  </a:solidFill>
                </a:rPr>
                <a:t>Help each other to clean the house</a:t>
              </a:r>
            </a:p>
          </p:txBody>
        </p:sp>
        <p:pic>
          <p:nvPicPr>
            <p:cNvPr id="32" name="Graphic 31" descr="Mop and bucket with solid fill.">
              <a:extLst>
                <a:ext uri="{FF2B5EF4-FFF2-40B4-BE49-F238E27FC236}">
                  <a16:creationId xmlns:a16="http://schemas.microsoft.com/office/drawing/2014/main" id="{ACEA6AE4-9034-48A8-91EE-CB723F8FF04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7487" y="5789575"/>
              <a:ext cx="718456" cy="718456"/>
            </a:xfrm>
            <a:prstGeom prst="rect">
              <a:avLst/>
            </a:prstGeom>
          </p:spPr>
        </p:pic>
      </p:grpSp>
      <p:grpSp>
        <p:nvGrpSpPr>
          <p:cNvPr id="3" name="Group 2">
            <a:extLst>
              <a:ext uri="{FF2B5EF4-FFF2-40B4-BE49-F238E27FC236}">
                <a16:creationId xmlns:a16="http://schemas.microsoft.com/office/drawing/2014/main" id="{F95DEEF7-13C5-4D91-A21C-C22438DC4346}"/>
              </a:ext>
              <a:ext uri="{C183D7F6-B498-43B3-948B-1728B52AA6E4}">
                <adec:decorative xmlns:adec="http://schemas.microsoft.com/office/drawing/2017/decorative" val="1"/>
              </a:ext>
            </a:extLst>
          </p:cNvPr>
          <p:cNvGrpSpPr/>
          <p:nvPr/>
        </p:nvGrpSpPr>
        <p:grpSpPr>
          <a:xfrm>
            <a:off x="5093766" y="4877805"/>
            <a:ext cx="3298371" cy="914400"/>
            <a:chOff x="5093766" y="4877805"/>
            <a:chExt cx="3298371" cy="914400"/>
          </a:xfrm>
        </p:grpSpPr>
        <p:pic>
          <p:nvPicPr>
            <p:cNvPr id="34" name="Graphic 33" descr="Open book with solid fill.">
              <a:extLst>
                <a:ext uri="{FF2B5EF4-FFF2-40B4-BE49-F238E27FC236}">
                  <a16:creationId xmlns:a16="http://schemas.microsoft.com/office/drawing/2014/main" id="{88070B8B-59DD-4C1E-A4F0-BF7E07677E5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766" y="4877805"/>
              <a:ext cx="914400" cy="914400"/>
            </a:xfrm>
            <a:prstGeom prst="rect">
              <a:avLst/>
            </a:prstGeom>
          </p:spPr>
        </p:pic>
        <p:sp>
          <p:nvSpPr>
            <p:cNvPr id="35" name="TextBox 34">
              <a:extLst>
                <a:ext uri="{FF2B5EF4-FFF2-40B4-BE49-F238E27FC236}">
                  <a16:creationId xmlns:a16="http://schemas.microsoft.com/office/drawing/2014/main" id="{2F984BBD-785B-4648-8F71-37428E517135}"/>
                </a:ext>
              </a:extLst>
            </p:cNvPr>
            <p:cNvSpPr txBox="1"/>
            <p:nvPr/>
          </p:nvSpPr>
          <p:spPr>
            <a:xfrm>
              <a:off x="6095251" y="5011839"/>
              <a:ext cx="2296886" cy="646331"/>
            </a:xfrm>
            <a:prstGeom prst="rect">
              <a:avLst/>
            </a:prstGeom>
            <a:solidFill>
              <a:srgbClr val="969FA7"/>
            </a:solidFill>
          </p:spPr>
          <p:txBody>
            <a:bodyPr wrap="square" rtlCol="0">
              <a:spAutoFit/>
            </a:bodyPr>
            <a:lstStyle/>
            <a:p>
              <a:r>
                <a:rPr lang="en-GB" b="1" dirty="0">
                  <a:solidFill>
                    <a:schemeClr val="bg1"/>
                  </a:solidFill>
                </a:rPr>
                <a:t>Help with homework</a:t>
              </a:r>
            </a:p>
          </p:txBody>
        </p:sp>
      </p:grpSp>
      <p:grpSp>
        <p:nvGrpSpPr>
          <p:cNvPr id="48" name="Group 47">
            <a:extLst>
              <a:ext uri="{FF2B5EF4-FFF2-40B4-BE49-F238E27FC236}">
                <a16:creationId xmlns:a16="http://schemas.microsoft.com/office/drawing/2014/main" id="{30A8EB83-4242-4518-941A-965E7893E913}"/>
              </a:ext>
              <a:ext uri="{C183D7F6-B498-43B3-948B-1728B52AA6E4}">
                <adec:decorative xmlns:adec="http://schemas.microsoft.com/office/drawing/2017/decorative" val="1"/>
              </a:ext>
            </a:extLst>
          </p:cNvPr>
          <p:cNvGrpSpPr/>
          <p:nvPr/>
        </p:nvGrpSpPr>
        <p:grpSpPr>
          <a:xfrm>
            <a:off x="242308" y="5910943"/>
            <a:ext cx="3387755" cy="914400"/>
            <a:chOff x="3807701" y="5955291"/>
            <a:chExt cx="3387755" cy="914400"/>
          </a:xfrm>
        </p:grpSpPr>
        <p:pic>
          <p:nvPicPr>
            <p:cNvPr id="45" name="Graphic 44" descr="Comment Heart with solid fill.">
              <a:extLst>
                <a:ext uri="{FF2B5EF4-FFF2-40B4-BE49-F238E27FC236}">
                  <a16:creationId xmlns:a16="http://schemas.microsoft.com/office/drawing/2014/main" id="{66E84891-3A02-46B3-9F82-0C660A0347D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7701" y="5955291"/>
              <a:ext cx="914400" cy="914400"/>
            </a:xfrm>
            <a:prstGeom prst="rect">
              <a:avLst/>
            </a:prstGeom>
          </p:spPr>
        </p:pic>
        <p:sp>
          <p:nvSpPr>
            <p:cNvPr id="46" name="TextBox 45">
              <a:extLst>
                <a:ext uri="{FF2B5EF4-FFF2-40B4-BE49-F238E27FC236}">
                  <a16:creationId xmlns:a16="http://schemas.microsoft.com/office/drawing/2014/main" id="{EA45CF9C-1D54-4898-81DE-797395BDE8F6}"/>
                </a:ext>
              </a:extLst>
            </p:cNvPr>
            <p:cNvSpPr txBox="1"/>
            <p:nvPr/>
          </p:nvSpPr>
          <p:spPr>
            <a:xfrm>
              <a:off x="4811485" y="6096258"/>
              <a:ext cx="2383971" cy="646331"/>
            </a:xfrm>
            <a:prstGeom prst="rect">
              <a:avLst/>
            </a:prstGeom>
            <a:solidFill>
              <a:srgbClr val="969FA7"/>
            </a:solidFill>
          </p:spPr>
          <p:txBody>
            <a:bodyPr wrap="square" rtlCol="0">
              <a:spAutoFit/>
            </a:bodyPr>
            <a:lstStyle/>
            <a:p>
              <a:r>
                <a:rPr lang="en-GB" b="1" dirty="0">
                  <a:solidFill>
                    <a:schemeClr val="bg1"/>
                  </a:solidFill>
                </a:rPr>
                <a:t>Say they love each other/give hugs</a:t>
              </a:r>
            </a:p>
          </p:txBody>
        </p:sp>
      </p:grpSp>
      <p:grpSp>
        <p:nvGrpSpPr>
          <p:cNvPr id="50" name="Group 49">
            <a:extLst>
              <a:ext uri="{FF2B5EF4-FFF2-40B4-BE49-F238E27FC236}">
                <a16:creationId xmlns:a16="http://schemas.microsoft.com/office/drawing/2014/main" id="{A56FF62D-40E9-41E4-A7A9-3E4E89185866}"/>
              </a:ext>
              <a:ext uri="{C183D7F6-B498-43B3-948B-1728B52AA6E4}">
                <adec:decorative xmlns:adec="http://schemas.microsoft.com/office/drawing/2017/decorative" val="1"/>
              </a:ext>
            </a:extLst>
          </p:cNvPr>
          <p:cNvGrpSpPr/>
          <p:nvPr/>
        </p:nvGrpSpPr>
        <p:grpSpPr>
          <a:xfrm>
            <a:off x="8225707" y="5576951"/>
            <a:ext cx="3501472" cy="914400"/>
            <a:chOff x="8289472" y="5754003"/>
            <a:chExt cx="3501472" cy="914400"/>
          </a:xfrm>
        </p:grpSpPr>
        <p:pic>
          <p:nvPicPr>
            <p:cNvPr id="40" name="Graphic 39" descr="Thumbs up sign with solid fill.">
              <a:extLst>
                <a:ext uri="{FF2B5EF4-FFF2-40B4-BE49-F238E27FC236}">
                  <a16:creationId xmlns:a16="http://schemas.microsoft.com/office/drawing/2014/main" id="{797C7063-A705-4FBB-BAC1-82E29D96C2B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89472" y="5754003"/>
              <a:ext cx="914400" cy="914400"/>
            </a:xfrm>
            <a:prstGeom prst="rect">
              <a:avLst/>
            </a:prstGeom>
          </p:spPr>
        </p:pic>
        <p:sp>
          <p:nvSpPr>
            <p:cNvPr id="49" name="TextBox 48">
              <a:extLst>
                <a:ext uri="{FF2B5EF4-FFF2-40B4-BE49-F238E27FC236}">
                  <a16:creationId xmlns:a16="http://schemas.microsoft.com/office/drawing/2014/main" id="{608901A4-E56A-47D0-9BF8-D04433C0E30F}"/>
                </a:ext>
              </a:extLst>
            </p:cNvPr>
            <p:cNvSpPr txBox="1"/>
            <p:nvPr/>
          </p:nvSpPr>
          <p:spPr>
            <a:xfrm>
              <a:off x="9241971" y="5946595"/>
              <a:ext cx="2548973" cy="646331"/>
            </a:xfrm>
            <a:prstGeom prst="rect">
              <a:avLst/>
            </a:prstGeom>
            <a:solidFill>
              <a:srgbClr val="969FA7"/>
            </a:solidFill>
          </p:spPr>
          <p:txBody>
            <a:bodyPr wrap="square" rtlCol="0">
              <a:spAutoFit/>
            </a:bodyPr>
            <a:lstStyle/>
            <a:p>
              <a:r>
                <a:rPr lang="en-GB" b="1" dirty="0">
                  <a:solidFill>
                    <a:schemeClr val="bg1"/>
                  </a:solidFill>
                </a:rPr>
                <a:t>Praise each other when they do well</a:t>
              </a:r>
            </a:p>
          </p:txBody>
        </p:sp>
      </p:grpSp>
      <p:pic>
        <p:nvPicPr>
          <p:cNvPr id="51" name="Graphic 50" descr="Question mark icon to denote a support activity.">
            <a:extLst>
              <a:ext uri="{FF2B5EF4-FFF2-40B4-BE49-F238E27FC236}">
                <a16:creationId xmlns:a16="http://schemas.microsoft.com/office/drawing/2014/main" id="{D0E1A821-18CE-4510-ADA1-F53AD57F793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150819" y="6400800"/>
            <a:ext cx="413658" cy="413658"/>
          </a:xfrm>
          <a:prstGeom prst="rect">
            <a:avLst/>
          </a:prstGeom>
        </p:spPr>
      </p:pic>
      <p:pic>
        <p:nvPicPr>
          <p:cNvPr id="52" name="Graphic 51" descr="Addition icon to denote a support activity.">
            <a:extLst>
              <a:ext uri="{FF2B5EF4-FFF2-40B4-BE49-F238E27FC236}">
                <a16:creationId xmlns:a16="http://schemas.microsoft.com/office/drawing/2014/main" id="{4CC24855-7FBC-4A98-B1CE-0583B5A868F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rot="5400000">
            <a:off x="11599854" y="6400800"/>
            <a:ext cx="413658" cy="413658"/>
          </a:xfrm>
          <a:prstGeom prst="rect">
            <a:avLst/>
          </a:prstGeom>
        </p:spPr>
      </p:pic>
      <p:grpSp>
        <p:nvGrpSpPr>
          <p:cNvPr id="6" name="Group 5">
            <a:extLst>
              <a:ext uri="{FF2B5EF4-FFF2-40B4-BE49-F238E27FC236}">
                <a16:creationId xmlns:a16="http://schemas.microsoft.com/office/drawing/2014/main" id="{B29AFC1A-A1B6-4833-BD7E-3E6D391013BD}"/>
              </a:ext>
              <a:ext uri="{C183D7F6-B498-43B3-948B-1728B52AA6E4}">
                <adec:decorative xmlns:adec="http://schemas.microsoft.com/office/drawing/2017/decorative" val="1"/>
              </a:ext>
            </a:extLst>
          </p:cNvPr>
          <p:cNvGrpSpPr/>
          <p:nvPr/>
        </p:nvGrpSpPr>
        <p:grpSpPr>
          <a:xfrm>
            <a:off x="4204977" y="5886620"/>
            <a:ext cx="3697245" cy="914400"/>
            <a:chOff x="4204977" y="5886620"/>
            <a:chExt cx="3697245" cy="914400"/>
          </a:xfrm>
        </p:grpSpPr>
        <p:pic>
          <p:nvPicPr>
            <p:cNvPr id="5" name="Graphic 4" descr="Worried face with solid fill.">
              <a:extLst>
                <a:ext uri="{FF2B5EF4-FFF2-40B4-BE49-F238E27FC236}">
                  <a16:creationId xmlns:a16="http://schemas.microsoft.com/office/drawing/2014/main" id="{B70C0E19-3C8C-40CA-ABF3-0937AEDA5A5D}"/>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04977" y="5886620"/>
              <a:ext cx="914400" cy="914400"/>
            </a:xfrm>
            <a:prstGeom prst="rect">
              <a:avLst/>
            </a:prstGeom>
          </p:spPr>
        </p:pic>
        <p:sp>
          <p:nvSpPr>
            <p:cNvPr id="33" name="TextBox 32">
              <a:extLst>
                <a:ext uri="{FF2B5EF4-FFF2-40B4-BE49-F238E27FC236}">
                  <a16:creationId xmlns:a16="http://schemas.microsoft.com/office/drawing/2014/main" id="{2A9359DE-2A91-49C8-8B2E-3D8D8C052F6F}"/>
                </a:ext>
              </a:extLst>
            </p:cNvPr>
            <p:cNvSpPr txBox="1"/>
            <p:nvPr/>
          </p:nvSpPr>
          <p:spPr>
            <a:xfrm>
              <a:off x="5167000" y="6051910"/>
              <a:ext cx="2735222" cy="646331"/>
            </a:xfrm>
            <a:prstGeom prst="rect">
              <a:avLst/>
            </a:prstGeom>
            <a:solidFill>
              <a:srgbClr val="969FA7"/>
            </a:solidFill>
          </p:spPr>
          <p:txBody>
            <a:bodyPr wrap="square" rtlCol="0">
              <a:spAutoFit/>
            </a:bodyPr>
            <a:lstStyle/>
            <a:p>
              <a:r>
                <a:rPr lang="en-GB" b="1" dirty="0">
                  <a:solidFill>
                    <a:schemeClr val="bg1"/>
                  </a:solidFill>
                </a:rPr>
                <a:t>Say sorry when they have upset each other</a:t>
              </a:r>
            </a:p>
          </p:txBody>
        </p:sp>
      </p:grpSp>
    </p:spTree>
    <p:extLst>
      <p:ext uri="{BB962C8B-B14F-4D97-AF65-F5344CB8AC3E}">
        <p14:creationId xmlns:p14="http://schemas.microsoft.com/office/powerpoint/2010/main" val="35367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a:xfrm>
            <a:off x="421240" y="702156"/>
            <a:ext cx="11189568" cy="1013800"/>
          </a:xfrm>
        </p:spPr>
        <p:txBody>
          <a:bodyPr anchor="ctr">
            <a:normAutofit/>
          </a:bodyPr>
          <a:lstStyle/>
          <a:p>
            <a:pPr algn="ctr"/>
            <a:r>
              <a:rPr lang="en-GB" sz="3200" b="1" dirty="0"/>
              <a:t>Meet Rosie</a:t>
            </a:r>
          </a:p>
        </p:txBody>
      </p:sp>
      <p:grpSp>
        <p:nvGrpSpPr>
          <p:cNvPr id="14" name="Group 13">
            <a:extLst>
              <a:ext uri="{FF2B5EF4-FFF2-40B4-BE49-F238E27FC236}">
                <a16:creationId xmlns:a16="http://schemas.microsoft.com/office/drawing/2014/main" id="{423D14B3-D5AB-4A27-9251-C371B72963B3}"/>
              </a:ext>
              <a:ext uri="{C183D7F6-B498-43B3-948B-1728B52AA6E4}">
                <adec:decorative xmlns:adec="http://schemas.microsoft.com/office/drawing/2017/decorative" val="1"/>
              </a:ext>
            </a:extLst>
          </p:cNvPr>
          <p:cNvGrpSpPr/>
          <p:nvPr/>
        </p:nvGrpSpPr>
        <p:grpSpPr>
          <a:xfrm>
            <a:off x="1103998" y="2062035"/>
            <a:ext cx="2519090" cy="2448215"/>
            <a:chOff x="1103998" y="2062035"/>
            <a:chExt cx="2519090" cy="2448215"/>
          </a:xfrm>
        </p:grpSpPr>
        <p:pic>
          <p:nvPicPr>
            <p:cNvPr id="6" name="Picture 5" descr="Cartoon image of a house with three windows, one with curtains at them. ">
              <a:extLst>
                <a:ext uri="{FF2B5EF4-FFF2-40B4-BE49-F238E27FC236}">
                  <a16:creationId xmlns:a16="http://schemas.microsoft.com/office/drawing/2014/main" id="{AE77CCDB-8F72-4F64-8386-E371DBCDC5CD}"/>
                </a:ext>
              </a:extLst>
            </p:cNvPr>
            <p:cNvPicPr>
              <a:picLocks noChangeAspect="1"/>
            </p:cNvPicPr>
            <p:nvPr/>
          </p:nvPicPr>
          <p:blipFill>
            <a:blip r:embed="rId3"/>
            <a:stretch>
              <a:fillRect/>
            </a:stretch>
          </p:blipFill>
          <p:spPr>
            <a:xfrm>
              <a:off x="1103998" y="2062035"/>
              <a:ext cx="2519090" cy="1853174"/>
            </a:xfrm>
            <a:prstGeom prst="rect">
              <a:avLst/>
            </a:prstGeom>
          </p:spPr>
        </p:pic>
        <p:sp>
          <p:nvSpPr>
            <p:cNvPr id="16" name="TextBox 15">
              <a:extLst>
                <a:ext uri="{FF2B5EF4-FFF2-40B4-BE49-F238E27FC236}">
                  <a16:creationId xmlns:a16="http://schemas.microsoft.com/office/drawing/2014/main" id="{403A40D2-ADF7-431E-8A6D-1A96543980FF}"/>
                </a:ext>
              </a:extLst>
            </p:cNvPr>
            <p:cNvSpPr txBox="1"/>
            <p:nvPr/>
          </p:nvSpPr>
          <p:spPr>
            <a:xfrm>
              <a:off x="1890015" y="3987030"/>
              <a:ext cx="947056" cy="523220"/>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house</a:t>
              </a:r>
            </a:p>
          </p:txBody>
        </p:sp>
      </p:grpSp>
      <p:grpSp>
        <p:nvGrpSpPr>
          <p:cNvPr id="13" name="Group 12" descr="Cartoon image of the character Mr Green, Rosie's teacher. Mr. Green is white, tall with black hair. ">
            <a:extLst>
              <a:ext uri="{FF2B5EF4-FFF2-40B4-BE49-F238E27FC236}">
                <a16:creationId xmlns:a16="http://schemas.microsoft.com/office/drawing/2014/main" id="{BC1B71DC-FF88-4CF9-B3EB-4B785AB0E135}"/>
              </a:ext>
            </a:extLst>
          </p:cNvPr>
          <p:cNvGrpSpPr/>
          <p:nvPr/>
        </p:nvGrpSpPr>
        <p:grpSpPr>
          <a:xfrm>
            <a:off x="9533888" y="1944867"/>
            <a:ext cx="1292956" cy="4418716"/>
            <a:chOff x="9292179" y="1959277"/>
            <a:chExt cx="1292956" cy="4418716"/>
          </a:xfrm>
        </p:grpSpPr>
        <p:pic>
          <p:nvPicPr>
            <p:cNvPr id="8" name="Picture 7">
              <a:extLst>
                <a:ext uri="{FF2B5EF4-FFF2-40B4-BE49-F238E27FC236}">
                  <a16:creationId xmlns:a16="http://schemas.microsoft.com/office/drawing/2014/main" id="{A5E32789-0C2A-467B-92EF-9FC8D7A746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teacher, Mr Green</a:t>
              </a:r>
            </a:p>
          </p:txBody>
        </p:sp>
      </p:grpSp>
      <p:grpSp>
        <p:nvGrpSpPr>
          <p:cNvPr id="33" name="Group 32" descr="Cartoon image of the character Billy, aged 9, Rosie's friend from school. He is white with short brown hair and wears a white tee shirt, orange shorts and red trainers. ">
            <a:extLst>
              <a:ext uri="{FF2B5EF4-FFF2-40B4-BE49-F238E27FC236}">
                <a16:creationId xmlns:a16="http://schemas.microsoft.com/office/drawing/2014/main" id="{AEC6804C-73C7-455B-B980-E900DD5DCE50}"/>
              </a:ext>
            </a:extLst>
          </p:cNvPr>
          <p:cNvGrpSpPr/>
          <p:nvPr/>
        </p:nvGrpSpPr>
        <p:grpSpPr>
          <a:xfrm>
            <a:off x="7075149" y="2591004"/>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friend, Billy</a:t>
              </a:r>
            </a:p>
          </p:txBody>
        </p:sp>
      </p:grpSp>
      <p:grpSp>
        <p:nvGrpSpPr>
          <p:cNvPr id="3" name="Group 2" descr="Cartoon image of Skittles having been knocked over by a bowling ball with the word 'strike' with three exclamation marks.  ">
            <a:extLst>
              <a:ext uri="{FF2B5EF4-FFF2-40B4-BE49-F238E27FC236}">
                <a16:creationId xmlns:a16="http://schemas.microsoft.com/office/drawing/2014/main" id="{2146492D-C270-496D-A2C2-C051B616158A}"/>
              </a:ext>
            </a:extLst>
          </p:cNvPr>
          <p:cNvGrpSpPr/>
          <p:nvPr/>
        </p:nvGrpSpPr>
        <p:grpSpPr>
          <a:xfrm>
            <a:off x="726955" y="4793650"/>
            <a:ext cx="3505504" cy="1785647"/>
            <a:chOff x="610792" y="4582071"/>
            <a:chExt cx="3505504" cy="1785647"/>
          </a:xfrm>
        </p:grpSpPr>
        <p:pic>
          <p:nvPicPr>
            <p:cNvPr id="12" name="Picture 11">
              <a:extLst>
                <a:ext uri="{FF2B5EF4-FFF2-40B4-BE49-F238E27FC236}">
                  <a16:creationId xmlns:a16="http://schemas.microsoft.com/office/drawing/2014/main" id="{8901920D-F456-4E94-935C-628D051A0A30}"/>
                </a:ext>
              </a:extLst>
            </p:cNvPr>
            <p:cNvPicPr>
              <a:picLocks noChangeAspect="1"/>
            </p:cNvPicPr>
            <p:nvPr/>
          </p:nvPicPr>
          <p:blipFill>
            <a:blip r:embed="rId6"/>
            <a:stretch>
              <a:fillRect/>
            </a:stretch>
          </p:blipFill>
          <p:spPr>
            <a:xfrm>
              <a:off x="610792" y="4582071"/>
              <a:ext cx="3505504" cy="1237595"/>
            </a:xfrm>
            <a:prstGeom prst="rect">
              <a:avLst/>
            </a:prstGeom>
          </p:spPr>
        </p:pic>
        <p:sp>
          <p:nvSpPr>
            <p:cNvPr id="22" name="TextBox 21">
              <a:extLst>
                <a:ext uri="{FF2B5EF4-FFF2-40B4-BE49-F238E27FC236}">
                  <a16:creationId xmlns:a16="http://schemas.microsoft.com/office/drawing/2014/main" id="{704EE62A-5A05-469D-AF1B-1A189204F1B2}"/>
                </a:ext>
              </a:extLst>
            </p:cNvPr>
            <p:cNvSpPr txBox="1"/>
            <p:nvPr/>
          </p:nvSpPr>
          <p:spPr>
            <a:xfrm>
              <a:off x="921186" y="6059941"/>
              <a:ext cx="2884713" cy="307777"/>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 likes to go bowling</a:t>
              </a:r>
            </a:p>
          </p:txBody>
        </p:sp>
      </p:grpSp>
      <p:grpSp>
        <p:nvGrpSpPr>
          <p:cNvPr id="31" name="Group 30" descr="Cartoon image of the character Rosie, aged 9, around whom the lessons are based.  She is white with long red hair and is wearing a white tee shirt, pink leggings and white shoes.">
            <a:extLst>
              <a:ext uri="{FF2B5EF4-FFF2-40B4-BE49-F238E27FC236}">
                <a16:creationId xmlns:a16="http://schemas.microsoft.com/office/drawing/2014/main" id="{B906A654-22BF-4396-A40B-CE64B055CECD}"/>
              </a:ext>
            </a:extLst>
          </p:cNvPr>
          <p:cNvGrpSpPr/>
          <p:nvPr/>
        </p:nvGrpSpPr>
        <p:grpSpPr>
          <a:xfrm>
            <a:off x="4892040" y="2609879"/>
            <a:ext cx="2183109" cy="3517564"/>
            <a:chOff x="4892040" y="2609879"/>
            <a:chExt cx="2183109" cy="3517564"/>
          </a:xfrm>
        </p:grpSpPr>
        <p:sp>
          <p:nvSpPr>
            <p:cNvPr id="28" name="TextBox 27">
              <a:extLst>
                <a:ext uri="{FF2B5EF4-FFF2-40B4-BE49-F238E27FC236}">
                  <a16:creationId xmlns:a16="http://schemas.microsoft.com/office/drawing/2014/main" id="{E870A901-FD7B-4F2E-98BC-D6C10D813518}"/>
                </a:ext>
              </a:extLst>
            </p:cNvPr>
            <p:cNvSpPr txBox="1"/>
            <p:nvPr/>
          </p:nvSpPr>
          <p:spPr>
            <a:xfrm>
              <a:off x="4892040" y="5819666"/>
              <a:ext cx="2183109" cy="307777"/>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7"/>
            <a:stretch>
              <a:fillRect/>
            </a:stretch>
          </p:blipFill>
          <p:spPr>
            <a:xfrm>
              <a:off x="5224924" y="2609879"/>
              <a:ext cx="1300606" cy="3015040"/>
            </a:xfrm>
            <a:prstGeom prst="rect">
              <a:avLst/>
            </a:prstGeom>
            <a:ln w="38100">
              <a:solidFill>
                <a:srgbClr val="969FA7"/>
              </a:solidFill>
            </a:ln>
          </p:spPr>
        </p:pic>
      </p:grpSp>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1515" y="601059"/>
            <a:ext cx="11291298" cy="1169550"/>
          </a:xfrm>
        </p:spPr>
        <p:txBody>
          <a:bodyPr anchor="ctr">
            <a:normAutofit/>
          </a:bodyPr>
          <a:lstStyle/>
          <a:p>
            <a:pPr algn="ctr"/>
            <a:r>
              <a:rPr lang="en-GB" sz="3200" b="1" dirty="0">
                <a:latin typeface="+mn-lt"/>
              </a:rPr>
              <a:t>WHO IS IN Rosie’s Family?</a:t>
            </a:r>
            <a:endParaRPr lang="en-GB" sz="3200" dirty="0">
              <a:latin typeface="+mn-lt"/>
            </a:endParaRPr>
          </a:p>
        </p:txBody>
      </p:sp>
      <p:grpSp>
        <p:nvGrpSpPr>
          <p:cNvPr id="22" name="Group 21" descr="A cartoon image of Rosie's brother Jack, aged 13, with black hair and her sister Chloe, aged 15, with red hair. ">
            <a:extLst>
              <a:ext uri="{FF2B5EF4-FFF2-40B4-BE49-F238E27FC236}">
                <a16:creationId xmlns:a16="http://schemas.microsoft.com/office/drawing/2014/main" id="{47E2D9C7-97E0-4EF9-A525-C66663FE4B8A}"/>
              </a:ext>
            </a:extLst>
          </p:cNvPr>
          <p:cNvGrpSpPr/>
          <p:nvPr/>
        </p:nvGrpSpPr>
        <p:grpSpPr>
          <a:xfrm>
            <a:off x="253638" y="1909224"/>
            <a:ext cx="3408498" cy="1601293"/>
            <a:chOff x="351518" y="2254610"/>
            <a:chExt cx="4057555" cy="1788085"/>
          </a:xfrm>
        </p:grpSpPr>
        <p:pic>
          <p:nvPicPr>
            <p:cNvPr id="8" name="Picture 7">
              <a:extLst>
                <a:ext uri="{FF2B5EF4-FFF2-40B4-BE49-F238E27FC236}">
                  <a16:creationId xmlns:a16="http://schemas.microsoft.com/office/drawing/2014/main" id="{843437E3-90C3-45F2-B188-34BBCCC606D3}"/>
                </a:ext>
              </a:extLst>
            </p:cNvPr>
            <p:cNvPicPr>
              <a:picLocks noChangeAspect="1"/>
            </p:cNvPicPr>
            <p:nvPr/>
          </p:nvPicPr>
          <p:blipFill rotWithShape="1">
            <a:blip r:embed="rId3">
              <a:extLst>
                <a:ext uri="{28A0092B-C50C-407E-A947-70E740481C1C}">
                  <a14:useLocalDpi xmlns:a14="http://schemas.microsoft.com/office/drawing/2010/main" val="0"/>
                </a:ext>
              </a:extLst>
            </a:blip>
            <a:srcRect t="318" b="318"/>
            <a:stretch/>
          </p:blipFill>
          <p:spPr>
            <a:xfrm>
              <a:off x="351518" y="2282926"/>
              <a:ext cx="2709234" cy="1648176"/>
            </a:xfrm>
            <a:prstGeom prst="rect">
              <a:avLst/>
            </a:prstGeom>
            <a:ln w="38100">
              <a:solidFill>
                <a:srgbClr val="969FA7"/>
              </a:solidFill>
            </a:ln>
          </p:spPr>
        </p:pic>
        <p:sp>
          <p:nvSpPr>
            <p:cNvPr id="17" name="TextBox 16">
              <a:extLst>
                <a:ext uri="{FF2B5EF4-FFF2-40B4-BE49-F238E27FC236}">
                  <a16:creationId xmlns:a16="http://schemas.microsoft.com/office/drawing/2014/main" id="{D904DDD7-82A0-4A47-91C6-B8C7B1CB9BBA}"/>
                </a:ext>
              </a:extLst>
            </p:cNvPr>
            <p:cNvSpPr txBox="1"/>
            <p:nvPr/>
          </p:nvSpPr>
          <p:spPr>
            <a:xfrm>
              <a:off x="3391864" y="2254610"/>
              <a:ext cx="1017209" cy="1788085"/>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brother Jack and her sister Chloe</a:t>
              </a:r>
            </a:p>
          </p:txBody>
        </p:sp>
      </p:grpSp>
      <p:grpSp>
        <p:nvGrpSpPr>
          <p:cNvPr id="51" name="Group 50" descr="a cartoon image of Max, Rosie's dog. He is grey with darker grey spots. ">
            <a:extLst>
              <a:ext uri="{FF2B5EF4-FFF2-40B4-BE49-F238E27FC236}">
                <a16:creationId xmlns:a16="http://schemas.microsoft.com/office/drawing/2014/main" id="{C3EA2528-448B-40D9-B35A-ADFA743F2915}"/>
              </a:ext>
            </a:extLst>
          </p:cNvPr>
          <p:cNvGrpSpPr/>
          <p:nvPr/>
        </p:nvGrpSpPr>
        <p:grpSpPr>
          <a:xfrm>
            <a:off x="8190814" y="3617912"/>
            <a:ext cx="3399060" cy="1476000"/>
            <a:chOff x="1525610" y="2254610"/>
            <a:chExt cx="4046319" cy="1648178"/>
          </a:xfrm>
        </p:grpSpPr>
        <p:pic>
          <p:nvPicPr>
            <p:cNvPr id="52" name="Picture 51">
              <a:extLst>
                <a:ext uri="{FF2B5EF4-FFF2-40B4-BE49-F238E27FC236}">
                  <a16:creationId xmlns:a16="http://schemas.microsoft.com/office/drawing/2014/main" id="{16D97B21-E886-487E-BFD1-6C695FBD1C48}"/>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573" b="17573"/>
            <a:stretch/>
          </p:blipFill>
          <p:spPr>
            <a:xfrm>
              <a:off x="1525610" y="2254610"/>
              <a:ext cx="2709234" cy="1648178"/>
            </a:xfrm>
            <a:prstGeom prst="rect">
              <a:avLst/>
            </a:prstGeom>
            <a:ln w="38100">
              <a:solidFill>
                <a:srgbClr val="969FA7"/>
              </a:solidFill>
            </a:ln>
          </p:spPr>
        </p:pic>
        <p:sp>
          <p:nvSpPr>
            <p:cNvPr id="53" name="TextBox 52">
              <a:extLst>
                <a:ext uri="{FF2B5EF4-FFF2-40B4-BE49-F238E27FC236}">
                  <a16:creationId xmlns:a16="http://schemas.microsoft.com/office/drawing/2014/main" id="{31C818D3-0DE6-41A1-8B3A-A622AAF5AA0A}"/>
                </a:ext>
              </a:extLst>
            </p:cNvPr>
            <p:cNvSpPr txBox="1"/>
            <p:nvPr/>
          </p:nvSpPr>
          <p:spPr>
            <a:xfrm>
              <a:off x="4509897" y="2254610"/>
              <a:ext cx="1062032" cy="824830"/>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dog, Max</a:t>
              </a:r>
            </a:p>
          </p:txBody>
        </p:sp>
      </p:grpSp>
      <p:grpSp>
        <p:nvGrpSpPr>
          <p:cNvPr id="54" name="Group 53">
            <a:extLst>
              <a:ext uri="{FF2B5EF4-FFF2-40B4-BE49-F238E27FC236}">
                <a16:creationId xmlns:a16="http://schemas.microsoft.com/office/drawing/2014/main" id="{BF8BBB16-C1CE-4876-9FDC-2C4FA03D4BC0}"/>
              </a:ext>
              <a:ext uri="{C183D7F6-B498-43B3-948B-1728B52AA6E4}">
                <adec:decorative xmlns:adec="http://schemas.microsoft.com/office/drawing/2017/decorative" val="1"/>
              </a:ext>
            </a:extLst>
          </p:cNvPr>
          <p:cNvGrpSpPr/>
          <p:nvPr/>
        </p:nvGrpSpPr>
        <p:grpSpPr>
          <a:xfrm>
            <a:off x="7373303" y="5195522"/>
            <a:ext cx="3684181" cy="1514331"/>
            <a:chOff x="1525610" y="2211806"/>
            <a:chExt cx="4385734" cy="1690980"/>
          </a:xfrm>
        </p:grpSpPr>
        <p:pic>
          <p:nvPicPr>
            <p:cNvPr id="55" name="Picture 51" descr="cartoon image of rosie's neighbour Tom and Tom's family at Tom's 13th birthday party. There is cake with candles. Tom is mixed raced. He is pictured with his white mother and black father and grandparents. ">
              <a:extLst>
                <a:ext uri="{FF2B5EF4-FFF2-40B4-BE49-F238E27FC236}">
                  <a16:creationId xmlns:a16="http://schemas.microsoft.com/office/drawing/2014/main" id="{01CDB0E4-08C0-4B19-8DA1-4F6FF57217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78" r="5978"/>
            <a:stretch/>
          </p:blipFill>
          <p:spPr>
            <a:xfrm>
              <a:off x="1525610" y="2254609"/>
              <a:ext cx="2709239" cy="1648177"/>
            </a:xfrm>
            <a:prstGeom prst="rect">
              <a:avLst/>
            </a:prstGeom>
            <a:ln w="38100">
              <a:solidFill>
                <a:srgbClr val="969FA7"/>
              </a:solidFill>
            </a:ln>
          </p:spPr>
        </p:pic>
        <p:sp>
          <p:nvSpPr>
            <p:cNvPr id="56" name="TextBox 55">
              <a:extLst>
                <a:ext uri="{FF2B5EF4-FFF2-40B4-BE49-F238E27FC236}">
                  <a16:creationId xmlns:a16="http://schemas.microsoft.com/office/drawing/2014/main" id="{69DAEE36-1F10-4530-8679-5EBF02E72462}"/>
                </a:ext>
              </a:extLst>
            </p:cNvPr>
            <p:cNvSpPr txBox="1"/>
            <p:nvPr/>
          </p:nvSpPr>
          <p:spPr>
            <a:xfrm>
              <a:off x="4575474" y="2211806"/>
              <a:ext cx="1335870" cy="1305978"/>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neighbour Tom and Tom’s family</a:t>
              </a:r>
            </a:p>
          </p:txBody>
        </p:sp>
      </p:grpSp>
      <p:grpSp>
        <p:nvGrpSpPr>
          <p:cNvPr id="57" name="Group 56" descr="A cartoon image of Rosie's uncle Mike, holding hands with his  husband Will with their adopted son OllIe. They are a white family. Ollie is aged 6 and has short black hair. Mike has black hair and Will has blonde hair.   ">
            <a:extLst>
              <a:ext uri="{FF2B5EF4-FFF2-40B4-BE49-F238E27FC236}">
                <a16:creationId xmlns:a16="http://schemas.microsoft.com/office/drawing/2014/main" id="{E30FFEA5-B22E-4BBE-8D0D-F8D74FC3916D}"/>
              </a:ext>
            </a:extLst>
          </p:cNvPr>
          <p:cNvGrpSpPr/>
          <p:nvPr/>
        </p:nvGrpSpPr>
        <p:grpSpPr>
          <a:xfrm>
            <a:off x="95357" y="4349070"/>
            <a:ext cx="3566779" cy="2016000"/>
            <a:chOff x="1525610" y="2248242"/>
            <a:chExt cx="4245975" cy="2268281"/>
          </a:xfrm>
        </p:grpSpPr>
        <p:pic>
          <p:nvPicPr>
            <p:cNvPr id="58" name="Picture 51">
              <a:extLst>
                <a:ext uri="{FF2B5EF4-FFF2-40B4-BE49-F238E27FC236}">
                  <a16:creationId xmlns:a16="http://schemas.microsoft.com/office/drawing/2014/main" id="{A8E4C0E9-DAFE-4C01-984A-8580AEB9E4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094" b="2094"/>
            <a:stretch/>
          </p:blipFill>
          <p:spPr>
            <a:xfrm>
              <a:off x="1525610" y="2254610"/>
              <a:ext cx="2729828" cy="1660706"/>
            </a:xfrm>
            <a:prstGeom prst="rect">
              <a:avLst/>
            </a:prstGeom>
            <a:ln w="38100">
              <a:solidFill>
                <a:srgbClr val="969FA7"/>
              </a:solidFill>
            </a:ln>
          </p:spPr>
        </p:pic>
        <p:sp>
          <p:nvSpPr>
            <p:cNvPr id="59" name="TextBox 58">
              <a:extLst>
                <a:ext uri="{FF2B5EF4-FFF2-40B4-BE49-F238E27FC236}">
                  <a16:creationId xmlns:a16="http://schemas.microsoft.com/office/drawing/2014/main" id="{999D5900-77C5-4430-A312-0B16B610207C}"/>
                </a:ext>
              </a:extLst>
            </p:cNvPr>
            <p:cNvSpPr txBox="1"/>
            <p:nvPr/>
          </p:nvSpPr>
          <p:spPr>
            <a:xfrm>
              <a:off x="4546605" y="2248242"/>
              <a:ext cx="1224980" cy="2268281"/>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Rosie’s Uncle Mike, Mike’s husband, Will and their adopted son, Ollie</a:t>
              </a:r>
            </a:p>
          </p:txBody>
        </p:sp>
      </p:grpSp>
      <p:grpSp>
        <p:nvGrpSpPr>
          <p:cNvPr id="60" name="Group 59" descr="A cartoon image of Dad's partner Min, and her son Jonny. MIn and Jonny are Chinese. Min wears glasses. ">
            <a:extLst>
              <a:ext uri="{FF2B5EF4-FFF2-40B4-BE49-F238E27FC236}">
                <a16:creationId xmlns:a16="http://schemas.microsoft.com/office/drawing/2014/main" id="{B1D02711-6D3A-4BEC-AE6C-AA54BBD60AD7}"/>
              </a:ext>
            </a:extLst>
          </p:cNvPr>
          <p:cNvGrpSpPr/>
          <p:nvPr/>
        </p:nvGrpSpPr>
        <p:grpSpPr>
          <a:xfrm>
            <a:off x="7490704" y="1996563"/>
            <a:ext cx="3566780" cy="1481408"/>
            <a:chOff x="1525609" y="2248242"/>
            <a:chExt cx="4245976" cy="1744186"/>
          </a:xfrm>
        </p:grpSpPr>
        <p:pic>
          <p:nvPicPr>
            <p:cNvPr id="61" name="Picture 51">
              <a:extLst>
                <a:ext uri="{FF2B5EF4-FFF2-40B4-BE49-F238E27FC236}">
                  <a16:creationId xmlns:a16="http://schemas.microsoft.com/office/drawing/2014/main" id="{BBF4B40C-04A1-46AC-B50D-EA3DCF9ECEA9}"/>
                </a:ext>
              </a:extLst>
            </p:cNvPr>
            <p:cNvPicPr>
              <a:picLocks noChangeAspect="1"/>
            </p:cNvPicPr>
            <p:nvPr/>
          </p:nvPicPr>
          <p:blipFill rotWithShape="1">
            <a:blip r:embed="rId8">
              <a:extLst>
                <a:ext uri="{28A0092B-C50C-407E-A947-70E740481C1C}">
                  <a14:useLocalDpi xmlns:a14="http://schemas.microsoft.com/office/drawing/2010/main" val="0"/>
                </a:ext>
              </a:extLst>
            </a:blip>
            <a:srcRect t="2162" b="2162"/>
            <a:stretch/>
          </p:blipFill>
          <p:spPr>
            <a:xfrm>
              <a:off x="1525609" y="2254609"/>
              <a:ext cx="2856586" cy="1737819"/>
            </a:xfrm>
            <a:prstGeom prst="rect">
              <a:avLst/>
            </a:prstGeom>
            <a:ln w="38100">
              <a:solidFill>
                <a:srgbClr val="969FA7"/>
              </a:solidFill>
            </a:ln>
          </p:spPr>
        </p:pic>
        <p:sp>
          <p:nvSpPr>
            <p:cNvPr id="62" name="TextBox 61">
              <a:extLst>
                <a:ext uri="{FF2B5EF4-FFF2-40B4-BE49-F238E27FC236}">
                  <a16:creationId xmlns:a16="http://schemas.microsoft.com/office/drawing/2014/main" id="{71838DAD-BEE0-4AC1-A799-A470B68EB007}"/>
                </a:ext>
              </a:extLst>
            </p:cNvPr>
            <p:cNvSpPr txBox="1"/>
            <p:nvPr/>
          </p:nvSpPr>
          <p:spPr>
            <a:xfrm>
              <a:off x="4546605" y="2248242"/>
              <a:ext cx="1224980" cy="1305980"/>
            </a:xfrm>
            <a:prstGeom prst="rect">
              <a:avLst/>
            </a:prstGeom>
            <a:solidFill>
              <a:srgbClr val="969FA7"/>
            </a:solidFill>
          </p:spPr>
          <p:txBody>
            <a:bodyPr wrap="square" rtlCol="0">
              <a:spAutoFit/>
            </a:bodyPr>
            <a:lstStyle/>
            <a:p>
              <a:r>
                <a:rPr lang="en-GB" sz="1400" b="1" dirty="0">
                  <a:solidFill>
                    <a:schemeClr val="bg1"/>
                  </a:solidFill>
                  <a:latin typeface="Segoe Print" panose="02000600000000000000" pitchFamily="2" charset="0"/>
                </a:rPr>
                <a:t>Dad’s partner Min and her son, Jonny</a:t>
              </a:r>
            </a:p>
          </p:txBody>
        </p:sp>
      </p:grpSp>
      <p:pic>
        <p:nvPicPr>
          <p:cNvPr id="3" name="Picture 2" descr="A cartoon image of Rosie's mum.  She is white, with red hair and has big hoop earrings.  Next to her is Rosie's dad who is white with black hair, flecked with grey.  ">
            <a:extLst>
              <a:ext uri="{FF2B5EF4-FFF2-40B4-BE49-F238E27FC236}">
                <a16:creationId xmlns:a16="http://schemas.microsoft.com/office/drawing/2014/main" id="{17A83BF1-9CB8-4419-886D-503D55F23EEC}"/>
              </a:ext>
            </a:extLst>
          </p:cNvPr>
          <p:cNvPicPr>
            <a:picLocks noChangeAspect="1"/>
          </p:cNvPicPr>
          <p:nvPr/>
        </p:nvPicPr>
        <p:blipFill>
          <a:blip r:embed="rId9"/>
          <a:stretch>
            <a:fillRect/>
          </a:stretch>
        </p:blipFill>
        <p:spPr>
          <a:xfrm>
            <a:off x="4161699" y="1934582"/>
            <a:ext cx="2813170" cy="3963762"/>
          </a:xfrm>
          <a:prstGeom prst="rect">
            <a:avLst/>
          </a:prstGeom>
        </p:spPr>
      </p:pic>
    </p:spTree>
    <p:extLst>
      <p:ext uri="{BB962C8B-B14F-4D97-AF65-F5344CB8AC3E}">
        <p14:creationId xmlns:p14="http://schemas.microsoft.com/office/powerpoint/2010/main" val="891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9388" y="616450"/>
            <a:ext cx="11324654" cy="1202076"/>
          </a:xfrm>
        </p:spPr>
        <p:txBody>
          <a:bodyPr anchor="ctr">
            <a:noAutofit/>
          </a:bodyPr>
          <a:lstStyle/>
          <a:p>
            <a:pPr algn="ctr"/>
            <a:r>
              <a:rPr lang="en-GB" sz="3200" b="1" dirty="0">
                <a:latin typeface="+mn-lt"/>
              </a:rPr>
              <a:t>Rosie’s feelings: How might Rosie have felt when her parents separated?</a:t>
            </a:r>
            <a:endParaRPr lang="en-GB" sz="3200" dirty="0">
              <a:latin typeface="+mn-lt"/>
            </a:endParaRPr>
          </a:p>
        </p:txBody>
      </p:sp>
      <p:sp>
        <p:nvSpPr>
          <p:cNvPr id="3" name="Content Placeholder 2"/>
          <p:cNvSpPr>
            <a:spLocks noGrp="1"/>
          </p:cNvSpPr>
          <p:nvPr>
            <p:ph idx="1"/>
          </p:nvPr>
        </p:nvSpPr>
        <p:spPr>
          <a:xfrm>
            <a:off x="439388" y="2054431"/>
            <a:ext cx="6234544" cy="3663081"/>
          </a:xfrm>
          <a:ln w="38100">
            <a:solidFill>
              <a:schemeClr val="accent1">
                <a:lumMod val="75000"/>
                <a:lumOff val="25000"/>
              </a:schemeClr>
            </a:solidFill>
          </a:ln>
        </p:spPr>
        <p:txBody>
          <a:bodyPr>
            <a:noAutofit/>
          </a:bodyPr>
          <a:lstStyle/>
          <a:p>
            <a:pPr marL="0" indent="0">
              <a:buNone/>
            </a:pPr>
            <a:r>
              <a:rPr lang="en-GB" sz="2000" b="0" i="0" dirty="0">
                <a:solidFill>
                  <a:srgbClr val="000000"/>
                </a:solidFill>
                <a:effectLst/>
              </a:rPr>
              <a:t>1) </a:t>
            </a:r>
            <a:r>
              <a:rPr lang="en-GB" sz="2000" b="1" dirty="0">
                <a:solidFill>
                  <a:srgbClr val="62A9AA"/>
                </a:solidFill>
              </a:rPr>
              <a:t>It’s not happening! </a:t>
            </a:r>
            <a:r>
              <a:rPr lang="en-GB" sz="2000" dirty="0">
                <a:solidFill>
                  <a:schemeClr val="tx1"/>
                </a:solidFill>
              </a:rPr>
              <a:t>Not wanting to believe that her parents are separating. </a:t>
            </a:r>
            <a:endParaRPr lang="en-GB" sz="2000" dirty="0">
              <a:solidFill>
                <a:srgbClr val="62A9AA"/>
              </a:solidFill>
            </a:endParaRPr>
          </a:p>
          <a:p>
            <a:pPr marL="0" indent="0" algn="l">
              <a:buNone/>
            </a:pPr>
            <a:r>
              <a:rPr lang="en-GB" sz="2000" b="0" i="0" dirty="0">
                <a:solidFill>
                  <a:srgbClr val="000000"/>
                </a:solidFill>
                <a:effectLst/>
              </a:rPr>
              <a:t>2) </a:t>
            </a:r>
            <a:r>
              <a:rPr lang="en-GB" sz="2000" b="1" i="0" dirty="0">
                <a:solidFill>
                  <a:srgbClr val="62A9AA"/>
                </a:solidFill>
                <a:effectLst/>
              </a:rPr>
              <a:t>Why is this happening? </a:t>
            </a:r>
            <a:r>
              <a:rPr lang="en-GB" sz="2000" b="0" i="0" dirty="0">
                <a:solidFill>
                  <a:srgbClr val="000000"/>
                </a:solidFill>
                <a:effectLst/>
              </a:rPr>
              <a:t>Frustrated, confused and angry that this is happening to her. </a:t>
            </a:r>
          </a:p>
          <a:p>
            <a:pPr marL="0" indent="0" algn="l">
              <a:buNone/>
            </a:pPr>
            <a:r>
              <a:rPr lang="en-GB" sz="2000" b="0" i="0" dirty="0">
                <a:solidFill>
                  <a:srgbClr val="000000"/>
                </a:solidFill>
                <a:effectLst/>
              </a:rPr>
              <a:t>3) </a:t>
            </a:r>
            <a:r>
              <a:rPr lang="en-GB" sz="2000" b="1" i="0" dirty="0">
                <a:solidFill>
                  <a:srgbClr val="62A9AA"/>
                </a:solidFill>
                <a:effectLst/>
              </a:rPr>
              <a:t> How can I stop this happening? </a:t>
            </a:r>
            <a:r>
              <a:rPr lang="en-GB" sz="2000" i="0" dirty="0">
                <a:solidFill>
                  <a:schemeClr val="tx1"/>
                </a:solidFill>
                <a:effectLst/>
              </a:rPr>
              <a:t>Thinking this is her fault/changing her behaviour to try to stop the separation. </a:t>
            </a:r>
          </a:p>
          <a:p>
            <a:pPr marL="0" indent="0" algn="l">
              <a:buNone/>
            </a:pPr>
            <a:r>
              <a:rPr lang="en-GB" sz="2000" b="0" i="0" dirty="0">
                <a:solidFill>
                  <a:srgbClr val="000000"/>
                </a:solidFill>
                <a:effectLst/>
              </a:rPr>
              <a:t>4) </a:t>
            </a:r>
            <a:r>
              <a:rPr lang="en-GB" sz="2000" b="1" i="0" dirty="0">
                <a:solidFill>
                  <a:srgbClr val="62A9AA"/>
                </a:solidFill>
                <a:effectLst/>
              </a:rPr>
              <a:t>I don't want this to happen! </a:t>
            </a:r>
            <a:r>
              <a:rPr lang="en-GB" sz="2000" i="0" dirty="0">
                <a:solidFill>
                  <a:schemeClr val="tx1"/>
                </a:solidFill>
                <a:effectLst/>
              </a:rPr>
              <a:t>Sad, wanting things to go back to how they were.</a:t>
            </a:r>
            <a:endParaRPr lang="en-GB" sz="2000" i="1" dirty="0">
              <a:solidFill>
                <a:srgbClr val="000000"/>
              </a:solidFill>
            </a:endParaRPr>
          </a:p>
          <a:p>
            <a:pPr marL="0" indent="0" algn="l">
              <a:buNone/>
            </a:pPr>
            <a:r>
              <a:rPr lang="en-GB" sz="2000" b="0" i="0" dirty="0">
                <a:solidFill>
                  <a:srgbClr val="000000"/>
                </a:solidFill>
                <a:effectLst/>
              </a:rPr>
              <a:t>5) </a:t>
            </a:r>
            <a:r>
              <a:rPr lang="en-GB" sz="2000" b="1" i="0" dirty="0">
                <a:solidFill>
                  <a:srgbClr val="62A9AA"/>
                </a:solidFill>
                <a:effectLst/>
              </a:rPr>
              <a:t>I'm sad it's happened but I’m ok</a:t>
            </a:r>
            <a:r>
              <a:rPr lang="en-GB" sz="2000" b="0" i="0" dirty="0">
                <a:solidFill>
                  <a:srgbClr val="62A9AA"/>
                </a:solidFill>
                <a:effectLst/>
              </a:rPr>
              <a:t>: </a:t>
            </a:r>
            <a:r>
              <a:rPr lang="en-GB" sz="2000" b="0" i="0" dirty="0">
                <a:solidFill>
                  <a:srgbClr val="000000"/>
                </a:solidFill>
                <a:effectLst/>
              </a:rPr>
              <a:t>Coming to terms with the changes in her family. </a:t>
            </a:r>
          </a:p>
        </p:txBody>
      </p:sp>
      <p:grpSp>
        <p:nvGrpSpPr>
          <p:cNvPr id="9" name="Group 8">
            <a:extLst>
              <a:ext uri="{FF2B5EF4-FFF2-40B4-BE49-F238E27FC236}">
                <a16:creationId xmlns:a16="http://schemas.microsoft.com/office/drawing/2014/main" id="{0E80FD86-D50C-4377-A811-F549E3A19DA3}"/>
              </a:ext>
              <a:ext uri="{C183D7F6-B498-43B3-948B-1728B52AA6E4}">
                <adec:decorative xmlns:adec="http://schemas.microsoft.com/office/drawing/2017/decorative" val="1"/>
              </a:ext>
            </a:extLst>
          </p:cNvPr>
          <p:cNvGrpSpPr/>
          <p:nvPr/>
        </p:nvGrpSpPr>
        <p:grpSpPr>
          <a:xfrm>
            <a:off x="6990749" y="2054430"/>
            <a:ext cx="4753501" cy="3663081"/>
            <a:chOff x="6911355" y="2054430"/>
            <a:chExt cx="4753501" cy="3663081"/>
          </a:xfrm>
        </p:grpSpPr>
        <p:graphicFrame>
          <p:nvGraphicFramePr>
            <p:cNvPr id="7" name="Diagram 6" descr="Image showing the five stages of grief when parents separate: denial (it's not happening!)' anger (why is this happening?), bargaining (how can I stop this happening? ), depression (I don't want this to happen!) and acceptance (I'm sad it's happened but I'm OK). ">
              <a:extLst>
                <a:ext uri="{FF2B5EF4-FFF2-40B4-BE49-F238E27FC236}">
                  <a16:creationId xmlns:a16="http://schemas.microsoft.com/office/drawing/2014/main" id="{8D4C6D7D-A983-4406-9460-25DC3521E7BE}"/>
                </a:ext>
              </a:extLst>
            </p:cNvPr>
            <p:cNvGraphicFramePr/>
            <p:nvPr>
              <p:extLst>
                <p:ext uri="{D42A27DB-BD31-4B8C-83A1-F6EECF244321}">
                  <p14:modId xmlns:p14="http://schemas.microsoft.com/office/powerpoint/2010/main" val="3133923574"/>
                </p:ext>
              </p:extLst>
            </p:nvPr>
          </p:nvGraphicFramePr>
          <p:xfrm>
            <a:off x="6911355" y="2054430"/>
            <a:ext cx="4753501" cy="366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2A7F5E6B-5750-4D32-9B21-7F8C392F57DD}"/>
                </a:ext>
              </a:extLst>
            </p:cNvPr>
            <p:cNvSpPr/>
            <p:nvPr/>
          </p:nvSpPr>
          <p:spPr>
            <a:xfrm>
              <a:off x="8664639" y="2969691"/>
              <a:ext cx="1476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Feelings</a:t>
              </a:r>
              <a:r>
                <a:rPr lang="en-GB" dirty="0">
                  <a:solidFill>
                    <a:schemeClr val="bg1"/>
                  </a:solidFill>
                </a:rPr>
                <a:t> </a:t>
              </a:r>
            </a:p>
          </p:txBody>
        </p:sp>
      </p:grpSp>
      <p:pic>
        <p:nvPicPr>
          <p:cNvPr id="2" name="Picture 1" descr="Question mark icon to denote a support activity.">
            <a:extLst>
              <a:ext uri="{FF2B5EF4-FFF2-40B4-BE49-F238E27FC236}">
                <a16:creationId xmlns:a16="http://schemas.microsoft.com/office/drawing/2014/main" id="{74B4D67E-509F-45C5-91D4-4E13AC444EBF}"/>
              </a:ext>
            </a:extLst>
          </p:cNvPr>
          <p:cNvPicPr>
            <a:picLocks noChangeAspect="1"/>
          </p:cNvPicPr>
          <p:nvPr/>
        </p:nvPicPr>
        <p:blipFill>
          <a:blip r:embed="rId8"/>
          <a:stretch>
            <a:fillRect/>
          </a:stretch>
        </p:blipFill>
        <p:spPr>
          <a:xfrm>
            <a:off x="11054440" y="6109163"/>
            <a:ext cx="414564" cy="414564"/>
          </a:xfrm>
          <a:prstGeom prst="rect">
            <a:avLst/>
          </a:prstGeom>
        </p:spPr>
      </p:pic>
      <p:pic>
        <p:nvPicPr>
          <p:cNvPr id="5" name="Picture 4" descr="Addition icon to denote a support activity.">
            <a:extLst>
              <a:ext uri="{FF2B5EF4-FFF2-40B4-BE49-F238E27FC236}">
                <a16:creationId xmlns:a16="http://schemas.microsoft.com/office/drawing/2014/main" id="{0C9EC2A1-0FD4-42C9-B7F2-BB96EAF7701E}"/>
              </a:ext>
            </a:extLst>
          </p:cNvPr>
          <p:cNvPicPr>
            <a:picLocks noChangeAspect="1"/>
          </p:cNvPicPr>
          <p:nvPr/>
        </p:nvPicPr>
        <p:blipFill>
          <a:blip r:embed="rId9"/>
          <a:stretch>
            <a:fillRect/>
          </a:stretch>
        </p:blipFill>
        <p:spPr>
          <a:xfrm>
            <a:off x="11469004" y="6105462"/>
            <a:ext cx="414564" cy="414564"/>
          </a:xfrm>
          <a:prstGeom prst="rect">
            <a:avLst/>
          </a:prstGeom>
        </p:spPr>
      </p:pic>
      <p:sp>
        <p:nvSpPr>
          <p:cNvPr id="6" name="TextBox 5">
            <a:extLst>
              <a:ext uri="{FF2B5EF4-FFF2-40B4-BE49-F238E27FC236}">
                <a16:creationId xmlns:a16="http://schemas.microsoft.com/office/drawing/2014/main" id="{D109115A-1390-65DE-A1F6-6E7B0AFD4C6F}"/>
              </a:ext>
            </a:extLst>
          </p:cNvPr>
          <p:cNvSpPr txBox="1"/>
          <p:nvPr/>
        </p:nvSpPr>
        <p:spPr>
          <a:xfrm>
            <a:off x="7066066" y="2107445"/>
            <a:ext cx="2345826" cy="615553"/>
          </a:xfrm>
          <a:prstGeom prst="rect">
            <a:avLst/>
          </a:prstGeom>
          <a:solidFill>
            <a:srgbClr val="62A9AA"/>
          </a:solidFill>
        </p:spPr>
        <p:txBody>
          <a:bodyPr wrap="square" rtlCol="0">
            <a:spAutoFit/>
          </a:bodyPr>
          <a:lstStyle/>
          <a:p>
            <a:r>
              <a:rPr lang="en-GB" sz="1700" b="1" dirty="0">
                <a:solidFill>
                  <a:schemeClr val="bg1"/>
                </a:solidFill>
              </a:rPr>
              <a:t>I'm sad it’s happened but I’m ok.</a:t>
            </a:r>
            <a:endParaRPr lang="en-GB" sz="1700" dirty="0"/>
          </a:p>
        </p:txBody>
      </p:sp>
      <p:sp>
        <p:nvSpPr>
          <p:cNvPr id="11" name="TextBox 10">
            <a:extLst>
              <a:ext uri="{FF2B5EF4-FFF2-40B4-BE49-F238E27FC236}">
                <a16:creationId xmlns:a16="http://schemas.microsoft.com/office/drawing/2014/main" id="{0F9C0713-CD50-4FA3-15B4-DFEC78D9E838}"/>
              </a:ext>
            </a:extLst>
          </p:cNvPr>
          <p:cNvSpPr txBox="1"/>
          <p:nvPr/>
        </p:nvSpPr>
        <p:spPr>
          <a:xfrm>
            <a:off x="10322157" y="2117414"/>
            <a:ext cx="1344170" cy="615553"/>
          </a:xfrm>
          <a:prstGeom prst="rect">
            <a:avLst/>
          </a:prstGeom>
          <a:solidFill>
            <a:srgbClr val="62A9AA"/>
          </a:solidFill>
        </p:spPr>
        <p:txBody>
          <a:bodyPr wrap="square" rtlCol="0">
            <a:spAutoFit/>
          </a:bodyPr>
          <a:lstStyle/>
          <a:p>
            <a:r>
              <a:rPr lang="en-GB" sz="1700" b="1" dirty="0">
                <a:solidFill>
                  <a:schemeClr val="bg1"/>
                </a:solidFill>
              </a:rPr>
              <a:t>It’s not happening!</a:t>
            </a:r>
            <a:endParaRPr lang="en-GB" sz="1700" b="1" dirty="0"/>
          </a:p>
        </p:txBody>
      </p:sp>
      <p:sp>
        <p:nvSpPr>
          <p:cNvPr id="12" name="TextBox 11">
            <a:extLst>
              <a:ext uri="{FF2B5EF4-FFF2-40B4-BE49-F238E27FC236}">
                <a16:creationId xmlns:a16="http://schemas.microsoft.com/office/drawing/2014/main" id="{213C7E2E-FF61-790F-F465-0BBD6B95A716}"/>
              </a:ext>
            </a:extLst>
          </p:cNvPr>
          <p:cNvSpPr txBox="1"/>
          <p:nvPr/>
        </p:nvSpPr>
        <p:spPr>
          <a:xfrm>
            <a:off x="10322157" y="3953338"/>
            <a:ext cx="1344171" cy="615553"/>
          </a:xfrm>
          <a:prstGeom prst="rect">
            <a:avLst/>
          </a:prstGeom>
          <a:solidFill>
            <a:srgbClr val="62A9AA"/>
          </a:solidFill>
        </p:spPr>
        <p:txBody>
          <a:bodyPr wrap="square" rtlCol="0">
            <a:spAutoFit/>
          </a:bodyPr>
          <a:lstStyle/>
          <a:p>
            <a:r>
              <a:rPr lang="en-GB" sz="1700" b="1" dirty="0">
                <a:solidFill>
                  <a:schemeClr val="bg1"/>
                </a:solidFill>
              </a:rPr>
              <a:t>Why is this happening?</a:t>
            </a:r>
            <a:endParaRPr lang="en-GB" sz="1700" dirty="0"/>
          </a:p>
        </p:txBody>
      </p:sp>
      <p:sp>
        <p:nvSpPr>
          <p:cNvPr id="13" name="TextBox 12">
            <a:extLst>
              <a:ext uri="{FF2B5EF4-FFF2-40B4-BE49-F238E27FC236}">
                <a16:creationId xmlns:a16="http://schemas.microsoft.com/office/drawing/2014/main" id="{02B6CF41-195A-3B7E-EDA0-AA0CC09A5467}"/>
              </a:ext>
            </a:extLst>
          </p:cNvPr>
          <p:cNvSpPr txBox="1"/>
          <p:nvPr/>
        </p:nvSpPr>
        <p:spPr>
          <a:xfrm>
            <a:off x="8677366" y="4798450"/>
            <a:ext cx="1469051" cy="877163"/>
          </a:xfrm>
          <a:prstGeom prst="rect">
            <a:avLst/>
          </a:prstGeom>
          <a:solidFill>
            <a:srgbClr val="62A9AA"/>
          </a:solidFill>
        </p:spPr>
        <p:txBody>
          <a:bodyPr wrap="square" rtlCol="0">
            <a:spAutoFit/>
          </a:bodyPr>
          <a:lstStyle/>
          <a:p>
            <a:r>
              <a:rPr lang="en-GB" sz="1700" b="1" dirty="0">
                <a:solidFill>
                  <a:schemeClr val="bg1"/>
                </a:solidFill>
              </a:rPr>
              <a:t>How can I stop this happening?</a:t>
            </a:r>
            <a:endParaRPr lang="en-GB" sz="1700" dirty="0"/>
          </a:p>
        </p:txBody>
      </p:sp>
      <p:sp>
        <p:nvSpPr>
          <p:cNvPr id="14" name="TextBox 13">
            <a:extLst>
              <a:ext uri="{FF2B5EF4-FFF2-40B4-BE49-F238E27FC236}">
                <a16:creationId xmlns:a16="http://schemas.microsoft.com/office/drawing/2014/main" id="{B41F7F72-3BFB-C241-3C50-C013F6375903}"/>
              </a:ext>
            </a:extLst>
          </p:cNvPr>
          <p:cNvSpPr txBox="1"/>
          <p:nvPr/>
        </p:nvSpPr>
        <p:spPr>
          <a:xfrm>
            <a:off x="7066067" y="3953338"/>
            <a:ext cx="1677966" cy="615553"/>
          </a:xfrm>
          <a:prstGeom prst="rect">
            <a:avLst/>
          </a:prstGeom>
          <a:solidFill>
            <a:srgbClr val="62A9AA"/>
          </a:solidFill>
        </p:spPr>
        <p:txBody>
          <a:bodyPr wrap="square" rtlCol="0">
            <a:spAutoFit/>
          </a:bodyPr>
          <a:lstStyle/>
          <a:p>
            <a:r>
              <a:rPr lang="en-GB" sz="1700" b="1" dirty="0">
                <a:solidFill>
                  <a:schemeClr val="bg1"/>
                </a:solidFill>
              </a:rPr>
              <a:t>I don’t want this to happen!</a:t>
            </a:r>
            <a:endParaRPr lang="en-GB" dirty="0"/>
          </a:p>
        </p:txBody>
      </p:sp>
      <p:sp>
        <p:nvSpPr>
          <p:cNvPr id="18" name="Arrow: Down 17">
            <a:extLst>
              <a:ext uri="{FF2B5EF4-FFF2-40B4-BE49-F238E27FC236}">
                <a16:creationId xmlns:a16="http://schemas.microsoft.com/office/drawing/2014/main" id="{92D20F75-EBF7-2E9E-1E90-AB5E2036EE49}"/>
              </a:ext>
              <a:ext uri="{C183D7F6-B498-43B3-948B-1728B52AA6E4}">
                <adec:decorative xmlns:adec="http://schemas.microsoft.com/office/drawing/2017/decorative" val="1"/>
              </a:ext>
            </a:extLst>
          </p:cNvPr>
          <p:cNvSpPr/>
          <p:nvPr/>
        </p:nvSpPr>
        <p:spPr>
          <a:xfrm>
            <a:off x="10910440" y="2993850"/>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435EF694-F63C-AF35-54DB-8B455A5575D7}"/>
              </a:ext>
              <a:ext uri="{C183D7F6-B498-43B3-948B-1728B52AA6E4}">
                <adec:decorative xmlns:adec="http://schemas.microsoft.com/office/drawing/2017/decorative" val="1"/>
              </a:ext>
            </a:extLst>
          </p:cNvPr>
          <p:cNvSpPr/>
          <p:nvPr/>
        </p:nvSpPr>
        <p:spPr>
          <a:xfrm rot="3000000">
            <a:off x="10494538" y="4561032"/>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4A6F9DB5-8DA6-6B18-C9CD-35F51658E868}"/>
              </a:ext>
              <a:ext uri="{C183D7F6-B498-43B3-948B-1728B52AA6E4}">
                <adec:decorative xmlns:adec="http://schemas.microsoft.com/office/drawing/2017/decorative" val="1"/>
              </a:ext>
            </a:extLst>
          </p:cNvPr>
          <p:cNvSpPr/>
          <p:nvPr/>
        </p:nvSpPr>
        <p:spPr>
          <a:xfrm rot="7500000">
            <a:off x="8014237" y="4579812"/>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Down 20">
            <a:extLst>
              <a:ext uri="{FF2B5EF4-FFF2-40B4-BE49-F238E27FC236}">
                <a16:creationId xmlns:a16="http://schemas.microsoft.com/office/drawing/2014/main" id="{4DBDF0F4-9E7F-96F5-B2B6-48CF0F675F42}"/>
              </a:ext>
              <a:ext uri="{C183D7F6-B498-43B3-948B-1728B52AA6E4}">
                <adec:decorative xmlns:adec="http://schemas.microsoft.com/office/drawing/2017/decorative" val="1"/>
              </a:ext>
            </a:extLst>
          </p:cNvPr>
          <p:cNvSpPr/>
          <p:nvPr/>
        </p:nvSpPr>
        <p:spPr>
          <a:xfrm flipV="1">
            <a:off x="7761050" y="3044358"/>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247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 y="626723"/>
            <a:ext cx="11352944" cy="1160979"/>
          </a:xfrm>
        </p:spPr>
        <p:txBody>
          <a:bodyPr anchor="ctr">
            <a:normAutofit/>
          </a:bodyPr>
          <a:lstStyle/>
          <a:p>
            <a:pPr algn="ctr"/>
            <a:r>
              <a:rPr lang="en-GB" sz="3200" b="1" dirty="0">
                <a:latin typeface="+mn-lt"/>
              </a:rPr>
              <a:t>ENDPOINT ASSESSMENT ACTIVITY </a:t>
            </a:r>
          </a:p>
        </p:txBody>
      </p:sp>
      <p:sp>
        <p:nvSpPr>
          <p:cNvPr id="7" name="Cloud Callout 3" descr="Word cloud containing the words:&#10;What is a family?&#10;Who can be part of a family?&#10;What words do you think of when you think about a family? ">
            <a:extLst>
              <a:ext uri="{FF2B5EF4-FFF2-40B4-BE49-F238E27FC236}">
                <a16:creationId xmlns:a16="http://schemas.microsoft.com/office/drawing/2014/main" id="{3F17924C-FE0B-46F2-9CC4-E6618583842F}"/>
              </a:ext>
            </a:extLst>
          </p:cNvPr>
          <p:cNvSpPr/>
          <p:nvPr/>
        </p:nvSpPr>
        <p:spPr>
          <a:xfrm>
            <a:off x="838948" y="2171525"/>
            <a:ext cx="5561851" cy="310939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a:r>
              <a:rPr lang="en-GB" sz="2200" dirty="0">
                <a:solidFill>
                  <a:schemeClr val="tx1"/>
                </a:solidFill>
                <a:effectLst/>
                <a:ea typeface="Times New Roman" panose="02020603050405020304" pitchFamily="18" charset="0"/>
                <a:cs typeface="Arial" panose="020B0604020202020204" pitchFamily="34" charset="0"/>
              </a:rPr>
              <a:t>What is a family?</a:t>
            </a:r>
            <a:endParaRPr lang="en-GB" sz="2200" dirty="0">
              <a:solidFill>
                <a:schemeClr val="tx1"/>
              </a:solidFill>
              <a:effectLst/>
              <a:ea typeface="Times New Roman" panose="02020603050405020304" pitchFamily="18" charset="0"/>
              <a:cs typeface="Times New Roman" panose="02020603050405020304" pitchFamily="18" charset="0"/>
            </a:endParaRPr>
          </a:p>
          <a:p>
            <a:pPr marL="174625" lvl="0" defTabSz="574675"/>
            <a:r>
              <a:rPr lang="en-GB" sz="2200" dirty="0">
                <a:solidFill>
                  <a:schemeClr val="tx1"/>
                </a:solidFill>
                <a:effectLst/>
                <a:ea typeface="Times New Roman" panose="02020603050405020304" pitchFamily="18" charset="0"/>
                <a:cs typeface="Arial" panose="020B0604020202020204" pitchFamily="34" charset="0"/>
              </a:rPr>
              <a:t>Who can be part of a family?</a:t>
            </a:r>
          </a:p>
          <a:p>
            <a:pPr marL="174625" lvl="0"/>
            <a:r>
              <a:rPr lang="en-GB" sz="2200" dirty="0">
                <a:solidFill>
                  <a:schemeClr val="tx1"/>
                </a:solidFill>
                <a:effectLst/>
                <a:ea typeface="Times New Roman" panose="02020603050405020304" pitchFamily="18" charset="0"/>
                <a:cs typeface="Arial" panose="020B0604020202020204" pitchFamily="34" charset="0"/>
              </a:rPr>
              <a:t>What </a:t>
            </a:r>
            <a:r>
              <a:rPr lang="en-GB" sz="2200" dirty="0">
                <a:solidFill>
                  <a:schemeClr val="tx1"/>
                </a:solidFill>
                <a:ea typeface="Times New Roman" panose="02020603050405020304" pitchFamily="18" charset="0"/>
                <a:cs typeface="Arial" panose="020B0604020202020204" pitchFamily="34" charset="0"/>
              </a:rPr>
              <a:t>words do you think of when you think about a family? </a:t>
            </a:r>
            <a:endParaRPr lang="en-GB" sz="2400" dirty="0">
              <a:solidFill>
                <a:schemeClr val="tx1"/>
              </a:solidFill>
            </a:endParaRPr>
          </a:p>
        </p:txBody>
      </p:sp>
      <p:pic>
        <p:nvPicPr>
          <p:cNvPr id="3" name="Picture 2" descr="Cartoon image of a house with a tree and a flower.">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39791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en-GB" sz="3200" b="1" dirty="0">
                <a:latin typeface="+mn-lt"/>
              </a:rPr>
              <a:t>Further help and support in school</a:t>
            </a:r>
          </a:p>
        </p:txBody>
      </p:sp>
      <p:sp>
        <p:nvSpPr>
          <p:cNvPr id="5" name="TextBox 4"/>
          <p:cNvSpPr txBox="1"/>
          <p:nvPr/>
        </p:nvSpPr>
        <p:spPr>
          <a:xfrm>
            <a:off x="477126" y="2481435"/>
            <a:ext cx="11189010" cy="2492990"/>
          </a:xfrm>
          <a:prstGeom prst="rect">
            <a:avLst/>
          </a:prstGeom>
          <a:noFill/>
          <a:ln w="38100">
            <a:solidFill>
              <a:srgbClr val="62A9AA"/>
            </a:solidFill>
          </a:ln>
        </p:spPr>
        <p:txBody>
          <a:bodyPr wrap="square" lIns="91440" tIns="45720" rIns="91440" bIns="45720" rtlCol="0" anchor="t">
            <a:spAutoFit/>
          </a:bodyPr>
          <a:lstStyle/>
          <a:p>
            <a:r>
              <a:rPr lang="en-GB" sz="2400" b="1" dirty="0">
                <a:solidFill>
                  <a:srgbClr val="62A9AA"/>
                </a:solidFill>
              </a:rPr>
              <a:t>For further help and support in school contact: </a:t>
            </a:r>
          </a:p>
          <a:p>
            <a:pPr marL="571500" indent="-571500">
              <a:buClr>
                <a:srgbClr val="62A9AA"/>
              </a:buClr>
              <a:buFont typeface="Wingdings" panose="05000000000000000000" pitchFamily="2" charset="2"/>
              <a:buChar char="§"/>
            </a:pPr>
            <a:endParaRPr lang="en-GB" sz="2000" dirty="0"/>
          </a:p>
          <a:p>
            <a:pPr marL="571500" indent="-571500">
              <a:buClr>
                <a:srgbClr val="62A9AA"/>
              </a:buClr>
              <a:buFont typeface="Wingdings" panose="05000000000000000000" pitchFamily="2" charset="2"/>
              <a:buChar char="§"/>
            </a:pPr>
            <a:r>
              <a:rPr lang="en-GB" sz="2000" dirty="0"/>
              <a:t>your teacher/teaching assistant</a:t>
            </a:r>
          </a:p>
          <a:p>
            <a:pPr marL="571500" indent="-571500">
              <a:buClr>
                <a:srgbClr val="62A9AA"/>
              </a:buClr>
              <a:buFont typeface="Wingdings" panose="05000000000000000000" pitchFamily="2" charset="2"/>
              <a:buChar char="§"/>
            </a:pPr>
            <a:r>
              <a:rPr lang="en-GB" sz="2000" dirty="0"/>
              <a:t>senior staff in the school</a:t>
            </a:r>
          </a:p>
          <a:p>
            <a:endParaRPr lang="en-GB" sz="2800" dirty="0">
              <a:solidFill>
                <a:srgbClr val="62A9AA"/>
              </a:solidFill>
            </a:endParaRPr>
          </a:p>
          <a:p>
            <a:br>
              <a:rPr lang="en-GB" sz="2000" b="1" i="0" dirty="0">
                <a:solidFill>
                  <a:srgbClr val="62A9AA"/>
                </a:solidFill>
                <a:effectLst/>
              </a:rPr>
            </a:br>
            <a:r>
              <a:rPr lang="en-GB" sz="2400" dirty="0">
                <a:solidFill>
                  <a:srgbClr val="62A9AA"/>
                </a:solidFill>
              </a:rPr>
              <a:t> </a:t>
            </a:r>
            <a:r>
              <a:rPr lang="en-GB" sz="24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1515" y="702156"/>
            <a:ext cx="11179293" cy="851436"/>
          </a:xfrm>
        </p:spPr>
        <p:txBody>
          <a:bodyPr anchor="ctr">
            <a:normAutofit/>
          </a:bodyPr>
          <a:lstStyle/>
          <a:p>
            <a:pPr algn="ctr"/>
            <a:r>
              <a:rPr lang="en-GB" sz="3200" b="1" dirty="0">
                <a:latin typeface="+mn-lt"/>
              </a:rPr>
              <a:t>Further help and support out of school</a:t>
            </a:r>
            <a:endParaRPr lang="en-GB" sz="3200" dirty="0">
              <a:latin typeface="+mn-lt"/>
            </a:endParaRPr>
          </a:p>
        </p:txBody>
      </p:sp>
      <p:sp>
        <p:nvSpPr>
          <p:cNvPr id="15" name="TextBox 14" descr="Logo for Relate Cymru&#10;">
            <a:extLst>
              <a:ext uri="{FF2B5EF4-FFF2-40B4-BE49-F238E27FC236}">
                <a16:creationId xmlns:a16="http://schemas.microsoft.com/office/drawing/2014/main" id="{E7D44313-0E88-412E-8987-10823D9568CF}"/>
              </a:ext>
            </a:extLst>
          </p:cNvPr>
          <p:cNvSpPr txBox="1"/>
          <p:nvPr/>
        </p:nvSpPr>
        <p:spPr>
          <a:xfrm>
            <a:off x="7030048" y="3341993"/>
            <a:ext cx="4140178" cy="1358340"/>
          </a:xfrm>
          <a:prstGeom prst="rect">
            <a:avLst/>
          </a:prstGeom>
          <a:noFill/>
          <a:ln w="38100">
            <a:solidFill>
              <a:srgbClr val="9B9B9B"/>
            </a:solidFill>
          </a:ln>
        </p:spPr>
        <p:txBody>
          <a:bodyPr wrap="square" rtlCol="0">
            <a:spAutoFit/>
          </a:bodyPr>
          <a:lstStyle/>
          <a:p>
            <a:pPr algn="ctr"/>
            <a:r>
              <a:rPr lang="en-GB" sz="2000" dirty="0"/>
              <a:t>Relate Cymru - </a:t>
            </a:r>
            <a:r>
              <a:rPr lang="fr-FR" sz="2000"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www.relate.org.uk/cymru/children-and-young-peoples-counselling</a:t>
            </a:r>
            <a:r>
              <a:rPr lang="fr-FR" sz="2000" dirty="0">
                <a:solidFill>
                  <a:srgbClr val="62A9AA"/>
                </a:solidFill>
                <a:effectLst/>
                <a:ea typeface="Times New Roman" panose="02020603050405020304" pitchFamily="18" charset="0"/>
                <a:cs typeface="Times New Roman" panose="02020603050405020304" pitchFamily="18" charset="0"/>
              </a:rPr>
              <a:t> </a:t>
            </a:r>
            <a:br>
              <a:rPr lang="fr-FR" sz="2000" dirty="0">
                <a:solidFill>
                  <a:srgbClr val="62A9AA"/>
                </a:solidFill>
                <a:effectLst/>
                <a:ea typeface="Times New Roman" panose="02020603050405020304" pitchFamily="18" charset="0"/>
                <a:cs typeface="Times New Roman" panose="02020603050405020304" pitchFamily="18" charset="0"/>
              </a:rPr>
            </a:br>
            <a:r>
              <a:rPr lang="fr-FR" sz="2000" dirty="0">
                <a:effectLst/>
                <a:ea typeface="Times New Roman" panose="02020603050405020304" pitchFamily="18" charset="0"/>
                <a:cs typeface="Times New Roman" panose="02020603050405020304" pitchFamily="18" charset="0"/>
              </a:rPr>
              <a:t>(Tel: </a:t>
            </a:r>
            <a:r>
              <a:rPr lang="fr-FR" sz="2000" u="sng" dirty="0">
                <a:effectLst/>
                <a:ea typeface="Times New Roman" panose="02020603050405020304" pitchFamily="18" charset="0"/>
                <a:cs typeface="Times New Roman" panose="02020603050405020304" pitchFamily="18" charset="0"/>
              </a:rPr>
              <a:t>03000030396</a:t>
            </a:r>
            <a:r>
              <a:rPr lang="fr-FR" sz="2000" dirty="0">
                <a:effectLst/>
                <a:ea typeface="Times New Roman" panose="02020603050405020304" pitchFamily="18" charset="0"/>
                <a:cs typeface="Times New Roman" panose="02020603050405020304" pitchFamily="18" charset="0"/>
              </a:rPr>
              <a:t>)</a:t>
            </a:r>
            <a:r>
              <a:rPr lang="en-GB" sz="2000" dirty="0"/>
              <a:t> </a:t>
            </a:r>
          </a:p>
        </p:txBody>
      </p:sp>
      <p:sp>
        <p:nvSpPr>
          <p:cNvPr id="17" name="TextBox 16">
            <a:extLst>
              <a:ext uri="{FF2B5EF4-FFF2-40B4-BE49-F238E27FC236}">
                <a16:creationId xmlns:a16="http://schemas.microsoft.com/office/drawing/2014/main" id="{B4938B49-86A2-45FB-873A-529C6E76A5EA}"/>
              </a:ext>
            </a:extLst>
          </p:cNvPr>
          <p:cNvSpPr txBox="1"/>
          <p:nvPr/>
        </p:nvSpPr>
        <p:spPr>
          <a:xfrm>
            <a:off x="698950" y="3780823"/>
            <a:ext cx="4869642" cy="1323439"/>
          </a:xfrm>
          <a:prstGeom prst="rect">
            <a:avLst/>
          </a:prstGeom>
          <a:noFill/>
          <a:ln w="38100">
            <a:solidFill>
              <a:srgbClr val="9B9B9B"/>
            </a:solidFill>
          </a:ln>
        </p:spPr>
        <p:txBody>
          <a:bodyPr wrap="square" rtlCol="0">
            <a:spAutoFit/>
          </a:bodyPr>
          <a:lstStyle/>
          <a:p>
            <a:pPr algn="ctr"/>
            <a:r>
              <a:rPr lang="en-GB" sz="2000" dirty="0"/>
              <a:t>Childline Cymru - </a:t>
            </a:r>
            <a:r>
              <a:rPr lang="en-GB" sz="2000" u="sng" dirty="0">
                <a:solidFill>
                  <a:srgbClr val="62A9AA"/>
                </a:solidFill>
                <a:hlinkClick r:id="rId4">
                  <a:extLst>
                    <a:ext uri="{A12FA001-AC4F-418D-AE19-62706E023703}">
                      <ahyp:hlinkClr xmlns:ahyp="http://schemas.microsoft.com/office/drawing/2018/hyperlinkcolor" val="tx"/>
                    </a:ext>
                  </a:extLst>
                </a:hlinkClick>
              </a:rPr>
              <a:t>www.childline.org.uk/info-advice/home-families/family-relationships/divorce-separation/</a:t>
            </a:r>
            <a:r>
              <a:rPr lang="en-GB" sz="2000" u="sng" dirty="0">
                <a:solidFill>
                  <a:srgbClr val="62A9AA"/>
                </a:solidFill>
              </a:rPr>
              <a:t> </a:t>
            </a:r>
            <a:br>
              <a:rPr lang="en-GB" sz="2000" u="sng" dirty="0">
                <a:solidFill>
                  <a:srgbClr val="62A9AA"/>
                </a:solidFill>
              </a:rPr>
            </a:br>
            <a:r>
              <a:rPr lang="en-GB" sz="2000" dirty="0"/>
              <a:t>(Tel: </a:t>
            </a:r>
            <a:r>
              <a:rPr lang="en-GB" sz="2000" u="sng" dirty="0">
                <a:hlinkClick r:id="rId5">
                  <a:extLst>
                    <a:ext uri="{A12FA001-AC4F-418D-AE19-62706E023703}">
                      <ahyp:hlinkClr xmlns:ahyp="http://schemas.microsoft.com/office/drawing/2018/hyperlinkcolor" val="tx"/>
                    </a:ext>
                  </a:extLst>
                </a:hlinkClick>
              </a:rPr>
              <a:t>0800 1111</a:t>
            </a:r>
            <a:r>
              <a:rPr lang="en-GB" sz="2000" dirty="0"/>
              <a:t>)</a:t>
            </a:r>
          </a:p>
        </p:txBody>
      </p:sp>
      <p:sp>
        <p:nvSpPr>
          <p:cNvPr id="22" name="TextBox 21">
            <a:extLst>
              <a:ext uri="{FF2B5EF4-FFF2-40B4-BE49-F238E27FC236}">
                <a16:creationId xmlns:a16="http://schemas.microsoft.com/office/drawing/2014/main" id="{4E7126AD-6191-6A6B-C3CA-09CEDA7B0669}"/>
              </a:ext>
            </a:extLst>
          </p:cNvPr>
          <p:cNvSpPr txBox="1"/>
          <p:nvPr/>
        </p:nvSpPr>
        <p:spPr>
          <a:xfrm>
            <a:off x="698949" y="2095305"/>
            <a:ext cx="4869643" cy="707886"/>
          </a:xfrm>
          <a:prstGeom prst="rect">
            <a:avLst/>
          </a:prstGeom>
          <a:noFill/>
          <a:ln w="38100">
            <a:solidFill>
              <a:srgbClr val="9B9B9B"/>
            </a:solidFill>
          </a:ln>
        </p:spPr>
        <p:txBody>
          <a:bodyPr wrap="square" rtlCol="0">
            <a:spAutoFit/>
          </a:bodyPr>
          <a:lstStyle/>
          <a:p>
            <a:pPr algn="ctr"/>
            <a:r>
              <a:rPr lang="en-GB" sz="2000" dirty="0">
                <a:latin typeface="+mj-lt"/>
              </a:rPr>
              <a:t>NYAS Cymru - </a:t>
            </a:r>
            <a:r>
              <a:rPr lang="en-GB" sz="2000" u="sng" dirty="0">
                <a:solidFill>
                  <a:srgbClr val="62A9AA"/>
                </a:solidFill>
                <a:effectLst/>
                <a:latin typeface="+mj-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www.nyas.net/nyas-cymru/</a:t>
            </a:r>
            <a:r>
              <a:rPr lang="en-GB" sz="2000" dirty="0">
                <a:solidFill>
                  <a:srgbClr val="62A9AA"/>
                </a:solidFill>
                <a:effectLst/>
                <a:latin typeface="+mj-lt"/>
                <a:ea typeface="Times New Roman" panose="02020603050405020304" pitchFamily="18" charset="0"/>
                <a:cs typeface="Times New Roman" panose="02020603050405020304" pitchFamily="18" charset="0"/>
              </a:rPr>
              <a:t>  </a:t>
            </a:r>
            <a:r>
              <a:rPr lang="en-GB" sz="2000" dirty="0">
                <a:effectLst/>
                <a:latin typeface="+mj-lt"/>
                <a:ea typeface="Times New Roman" panose="02020603050405020304" pitchFamily="18" charset="0"/>
                <a:cs typeface="Times New Roman" panose="02020603050405020304" pitchFamily="18" charset="0"/>
              </a:rPr>
              <a:t>(Tel: </a:t>
            </a:r>
            <a:r>
              <a:rPr lang="en-GB" sz="2000" u="sng" dirty="0">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0808 8081001</a:t>
            </a:r>
            <a:r>
              <a:rPr lang="en-GB" sz="2000" dirty="0">
                <a:effectLst/>
                <a:latin typeface="+mj-lt"/>
                <a:ea typeface="Times New Roman" panose="02020603050405020304" pitchFamily="18" charset="0"/>
                <a:cs typeface="Times New Roman" panose="02020603050405020304" pitchFamily="18" charset="0"/>
              </a:rPr>
              <a:t>)</a:t>
            </a:r>
            <a:endParaRPr lang="en-GB" sz="2000" dirty="0">
              <a:latin typeface="+mj-lt"/>
            </a:endParaRPr>
          </a:p>
        </p:txBody>
      </p:sp>
      <p:sp>
        <p:nvSpPr>
          <p:cNvPr id="23" name="TextBox 22">
            <a:extLst>
              <a:ext uri="{FF2B5EF4-FFF2-40B4-BE49-F238E27FC236}">
                <a16:creationId xmlns:a16="http://schemas.microsoft.com/office/drawing/2014/main" id="{27A09EC1-A504-996B-F5FB-D0D1FBA7F1B4}"/>
              </a:ext>
            </a:extLst>
          </p:cNvPr>
          <p:cNvSpPr txBox="1"/>
          <p:nvPr/>
        </p:nvSpPr>
        <p:spPr>
          <a:xfrm>
            <a:off x="7030049" y="4931359"/>
            <a:ext cx="4140177" cy="1323439"/>
          </a:xfrm>
          <a:prstGeom prst="rect">
            <a:avLst/>
          </a:prstGeom>
          <a:noFill/>
          <a:ln w="38100">
            <a:solidFill>
              <a:srgbClr val="9B9B9B"/>
            </a:solidFill>
          </a:ln>
        </p:spPr>
        <p:txBody>
          <a:bodyPr wrap="square" rtlCol="0">
            <a:spAutoFit/>
          </a:bodyPr>
          <a:lstStyle/>
          <a:p>
            <a:pPr algn="ctr"/>
            <a:r>
              <a:rPr lang="en-GB" sz="2000" dirty="0"/>
              <a:t>Cafcass Cymru - </a:t>
            </a:r>
            <a:r>
              <a:rPr lang="en-GB" sz="2000" u="sng" dirty="0">
                <a:solidFill>
                  <a:srgbClr val="62A9AA"/>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https://gov.wales/cafcass-cymru/family-separation</a:t>
            </a:r>
            <a:r>
              <a:rPr lang="en-GB" sz="2000" dirty="0">
                <a:solidFill>
                  <a:srgbClr val="62A9AA"/>
                </a:solidFill>
                <a:effectLst/>
                <a:ea typeface="Times New Roman" panose="02020603050405020304" pitchFamily="18" charset="0"/>
                <a:cs typeface="Times New Roman" panose="02020603050405020304" pitchFamily="18" charset="0"/>
              </a:rPr>
              <a:t> </a:t>
            </a:r>
            <a:br>
              <a:rPr lang="en-GB" sz="2000" dirty="0">
                <a:solidFill>
                  <a:srgbClr val="62A9AA"/>
                </a:solidFill>
                <a:effectLst/>
                <a:ea typeface="Times New Roman" panose="02020603050405020304" pitchFamily="18" charset="0"/>
                <a:cs typeface="Times New Roman" panose="02020603050405020304" pitchFamily="18" charset="0"/>
              </a:rPr>
            </a:br>
            <a:r>
              <a:rPr lang="en-GB" sz="2000" dirty="0">
                <a:effectLst/>
                <a:ea typeface="Times New Roman" panose="02020603050405020304" pitchFamily="18" charset="0"/>
                <a:cs typeface="Times New Roman" panose="02020603050405020304" pitchFamily="18" charset="0"/>
              </a:rPr>
              <a:t>(Tel: </a:t>
            </a:r>
            <a:r>
              <a:rPr lang="en-GB" sz="2000" u="sng" dirty="0">
                <a:effectLst/>
                <a:ea typeface="Times New Roman" panose="02020603050405020304" pitchFamily="18" charset="0"/>
                <a:cs typeface="Times New Roman" panose="02020603050405020304" pitchFamily="18" charset="0"/>
              </a:rPr>
              <a:t>0300 456 4000</a:t>
            </a:r>
            <a:r>
              <a:rPr lang="en-GB" sz="2000" dirty="0">
                <a:effectLst/>
                <a:ea typeface="Times New Roman" panose="02020603050405020304" pitchFamily="18" charset="0"/>
                <a:cs typeface="Times New Roman" panose="02020603050405020304" pitchFamily="18" charset="0"/>
              </a:rPr>
              <a:t>)</a:t>
            </a:r>
            <a:endParaRPr lang="en-GB" sz="2000" dirty="0"/>
          </a:p>
        </p:txBody>
      </p:sp>
      <p:sp>
        <p:nvSpPr>
          <p:cNvPr id="24" name="TextBox 23">
            <a:extLst>
              <a:ext uri="{FF2B5EF4-FFF2-40B4-BE49-F238E27FC236}">
                <a16:creationId xmlns:a16="http://schemas.microsoft.com/office/drawing/2014/main" id="{470F6B57-5F6D-1E0F-25AD-3E485FA88343}"/>
              </a:ext>
            </a:extLst>
          </p:cNvPr>
          <p:cNvSpPr txBox="1"/>
          <p:nvPr/>
        </p:nvSpPr>
        <p:spPr>
          <a:xfrm>
            <a:off x="7030048" y="2095305"/>
            <a:ext cx="4140178" cy="1015663"/>
          </a:xfrm>
          <a:prstGeom prst="rect">
            <a:avLst/>
          </a:prstGeom>
          <a:noFill/>
          <a:ln w="38100">
            <a:solidFill>
              <a:srgbClr val="9B9B9B"/>
            </a:solidFill>
          </a:ln>
        </p:spPr>
        <p:txBody>
          <a:bodyPr wrap="square" rtlCol="0">
            <a:spAutoFit/>
          </a:bodyPr>
          <a:lstStyle/>
          <a:p>
            <a:pPr algn="ctr"/>
            <a:r>
              <a:rPr lang="en-GB" sz="2000" dirty="0"/>
              <a:t>Children’s Commissioner for Wales - </a:t>
            </a:r>
            <a:r>
              <a:rPr lang="en-GB" sz="2000" dirty="0">
                <a:solidFill>
                  <a:srgbClr val="62A9AA"/>
                </a:solidFill>
                <a:hlinkClick r:id="rId8">
                  <a:extLst>
                    <a:ext uri="{A12FA001-AC4F-418D-AE19-62706E023703}">
                      <ahyp:hlinkClr xmlns:ahyp="http://schemas.microsoft.com/office/drawing/2018/hyperlinkcolor" val="tx"/>
                    </a:ext>
                  </a:extLst>
                </a:hlinkClick>
              </a:rPr>
              <a:t>www.childcomwales.org.uk/</a:t>
            </a:r>
            <a:r>
              <a:rPr lang="en-GB" sz="2000" dirty="0">
                <a:solidFill>
                  <a:srgbClr val="62A9AA"/>
                </a:solidFill>
              </a:rPr>
              <a:t> </a:t>
            </a:r>
            <a:br>
              <a:rPr lang="en-GB" sz="2000" dirty="0">
                <a:solidFill>
                  <a:srgbClr val="62A9AA"/>
                </a:solidFill>
              </a:rPr>
            </a:br>
            <a:r>
              <a:rPr lang="en-GB" sz="2000" dirty="0"/>
              <a:t>(Tel 0808 801000)</a:t>
            </a:r>
          </a:p>
        </p:txBody>
      </p:sp>
      <p:sp>
        <p:nvSpPr>
          <p:cNvPr id="25" name="TextBox 24">
            <a:extLst>
              <a:ext uri="{FF2B5EF4-FFF2-40B4-BE49-F238E27FC236}">
                <a16:creationId xmlns:a16="http://schemas.microsoft.com/office/drawing/2014/main" id="{D3071A54-653F-7AF2-C8EB-FC1084930037}"/>
              </a:ext>
            </a:extLst>
          </p:cNvPr>
          <p:cNvSpPr txBox="1"/>
          <p:nvPr/>
        </p:nvSpPr>
        <p:spPr>
          <a:xfrm>
            <a:off x="698950" y="2938064"/>
            <a:ext cx="4869642" cy="707886"/>
          </a:xfrm>
          <a:prstGeom prst="rect">
            <a:avLst/>
          </a:prstGeom>
          <a:noFill/>
          <a:ln w="38100">
            <a:solidFill>
              <a:srgbClr val="9B9B9B"/>
            </a:solidFill>
          </a:ln>
        </p:spPr>
        <p:txBody>
          <a:bodyPr wrap="square" rtlCol="0">
            <a:spAutoFit/>
          </a:bodyPr>
          <a:lstStyle/>
          <a:p>
            <a:pPr algn="ctr"/>
            <a:r>
              <a:rPr lang="en-GB" sz="2000" dirty="0"/>
              <a:t>NACCC - </a:t>
            </a:r>
            <a:r>
              <a:rPr lang="en-GB" sz="2000" u="sng" dirty="0">
                <a:solidFill>
                  <a:srgbClr val="62A9AA"/>
                </a:solidFill>
                <a:effectLs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https://naccc.org.uk</a:t>
            </a:r>
            <a:r>
              <a:rPr lang="en-GB" sz="2000" dirty="0">
                <a:solidFill>
                  <a:srgbClr val="62A9AA"/>
                </a:solidFill>
                <a:effectLst/>
                <a:ea typeface="Times New Roman" panose="02020603050405020304" pitchFamily="18" charset="0"/>
                <a:cs typeface="Times New Roman" panose="02020603050405020304" pitchFamily="18" charset="0"/>
              </a:rPr>
              <a:t> </a:t>
            </a:r>
            <a:br>
              <a:rPr lang="en-GB" sz="2000" dirty="0">
                <a:solidFill>
                  <a:srgbClr val="62A9AA"/>
                </a:solidFill>
                <a:effectLst/>
                <a:ea typeface="Times New Roman" panose="02020603050405020304" pitchFamily="18" charset="0"/>
                <a:cs typeface="Times New Roman" panose="02020603050405020304" pitchFamily="18" charset="0"/>
              </a:rPr>
            </a:br>
            <a:r>
              <a:rPr lang="en-GB" sz="2000" dirty="0">
                <a:effectLst/>
                <a:ea typeface="Times New Roman" panose="02020603050405020304" pitchFamily="18" charset="0"/>
                <a:cs typeface="Times New Roman" panose="02020603050405020304" pitchFamily="18" charset="0"/>
              </a:rPr>
              <a:t>(Tel: 01159 484557)</a:t>
            </a:r>
            <a:r>
              <a:rPr lang="en-GB" sz="2000" dirty="0"/>
              <a:t> </a:t>
            </a:r>
          </a:p>
        </p:txBody>
      </p:sp>
      <p:sp>
        <p:nvSpPr>
          <p:cNvPr id="9" name="TextBox 8">
            <a:extLst>
              <a:ext uri="{FF2B5EF4-FFF2-40B4-BE49-F238E27FC236}">
                <a16:creationId xmlns:a16="http://schemas.microsoft.com/office/drawing/2014/main" id="{7C7377AE-2E3F-5A11-3AE6-23A70F7179B5}"/>
              </a:ext>
            </a:extLst>
          </p:cNvPr>
          <p:cNvSpPr txBox="1"/>
          <p:nvPr/>
        </p:nvSpPr>
        <p:spPr>
          <a:xfrm>
            <a:off x="698949" y="5239135"/>
            <a:ext cx="4869642" cy="1015663"/>
          </a:xfrm>
          <a:prstGeom prst="rect">
            <a:avLst/>
          </a:prstGeom>
          <a:noFill/>
          <a:ln w="38100">
            <a:solidFill>
              <a:srgbClr val="9B9B9B"/>
            </a:solidFill>
          </a:ln>
        </p:spPr>
        <p:txBody>
          <a:bodyPr wrap="square" rtlCol="0">
            <a:spAutoFit/>
          </a:bodyPr>
          <a:lstStyle/>
          <a:p>
            <a:pPr algn="ctr"/>
            <a:r>
              <a:rPr lang="en-GB" sz="2000" dirty="0"/>
              <a:t>The Exchange- </a:t>
            </a:r>
            <a:r>
              <a:rPr lang="en-GB" sz="2000" u="sng" dirty="0">
                <a:solidFill>
                  <a:srgbClr val="62A9AA"/>
                </a:solidFill>
                <a:hlinkClick r:id="rId10">
                  <a:extLst>
                    <a:ext uri="{A12FA001-AC4F-418D-AE19-62706E023703}">
                      <ahyp:hlinkClr xmlns:ahyp="http://schemas.microsoft.com/office/drawing/2018/hyperlinkcolor" val="tx"/>
                    </a:ext>
                  </a:extLst>
                </a:hlinkClick>
              </a:rPr>
              <a:t>https://www.exchange-counselling.com/primary/</a:t>
            </a:r>
            <a:r>
              <a:rPr lang="en-GB" sz="2000" u="sng" dirty="0">
                <a:solidFill>
                  <a:srgbClr val="62A9AA"/>
                </a:solidFill>
              </a:rPr>
              <a:t> </a:t>
            </a:r>
            <a:endParaRPr lang="en-GB" sz="2000" dirty="0">
              <a:solidFill>
                <a:srgbClr val="62A9AA"/>
              </a:solidFill>
            </a:endParaRPr>
          </a:p>
          <a:p>
            <a:pPr algn="ctr"/>
            <a:r>
              <a:rPr lang="en-GB" sz="2000" dirty="0"/>
              <a:t>(Tel: 0330 2020283)</a:t>
            </a:r>
          </a:p>
        </p:txBody>
      </p:sp>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2" grpId="0" animBg="1"/>
      <p:bldP spid="23" grpId="0" animBg="1"/>
      <p:bldP spid="24" grpId="0" animBg="1"/>
      <p:bldP spid="2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PREPARING TO TEACH</a:t>
            </a:r>
          </a:p>
        </p:txBody>
      </p:sp>
      <p:sp>
        <p:nvSpPr>
          <p:cNvPr id="5" name="TextBox 4"/>
          <p:cNvSpPr txBox="1"/>
          <p:nvPr/>
        </p:nvSpPr>
        <p:spPr>
          <a:xfrm>
            <a:off x="1052883" y="2100392"/>
            <a:ext cx="4320000" cy="4524315"/>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a:buClr>
                <a:srgbClr val="62A9AA"/>
              </a:buClr>
              <a:buFont typeface="Wingdings" panose="05000000000000000000" pitchFamily="2" charset="2"/>
              <a:buChar char="§"/>
            </a:pPr>
            <a:r>
              <a:rPr lang="en-GB" dirty="0"/>
              <a:t>The slides headed ‘teacher slides’ assist the teacher in setting up and running the learning.</a:t>
            </a:r>
          </a:p>
          <a:p>
            <a:pPr>
              <a:buClr>
                <a:srgbClr val="62A9AA"/>
              </a:buClr>
              <a:buFont typeface="Wingdings" panose="05000000000000000000" pitchFamily="2" charset="2"/>
              <a:buChar char="§"/>
            </a:pPr>
            <a:r>
              <a:rPr lang="en-GB" dirty="0"/>
              <a:t>Slide 8 onwards are for the </a:t>
            </a:r>
            <a:r>
              <a:rPr lang="en-GB" sz="1800" dirty="0"/>
              <a:t>learner-facing learning.</a:t>
            </a:r>
            <a:endParaRPr lang="en-GB" dirty="0"/>
          </a:p>
          <a:p>
            <a:pPr>
              <a:buClr>
                <a:srgbClr val="62A9AA"/>
              </a:buClr>
              <a:buFont typeface="Wingdings" panose="05000000000000000000" pitchFamily="2" charset="2"/>
              <a:buChar char="§"/>
            </a:pPr>
            <a:r>
              <a:rPr lang="en-GB" dirty="0"/>
              <a:t>Please read the Teacher Guidance (Resource 1) for ‘Rosie's Story’ before teaching. </a:t>
            </a:r>
          </a:p>
          <a:p>
            <a:pPr>
              <a:buClr>
                <a:srgbClr val="62A9AA"/>
              </a:buClr>
              <a:buFont typeface="Wingdings" panose="05000000000000000000" pitchFamily="2" charset="2"/>
              <a:buChar char="§"/>
            </a:pPr>
            <a:r>
              <a:rPr lang="en-GB" dirty="0"/>
              <a:t>Have slides in presenter mode – notes are available under each slide to aid teaching</a:t>
            </a:r>
          </a:p>
          <a:p>
            <a:pPr>
              <a:buClr>
                <a:srgbClr val="62A9AA"/>
              </a:buClr>
              <a:buFont typeface="Wingdings" panose="05000000000000000000" pitchFamily="2" charset="2"/>
              <a:buChar char="§"/>
            </a:pPr>
            <a:r>
              <a:rPr lang="en-GB" dirty="0"/>
              <a:t>Support:       and extension: </a:t>
            </a:r>
          </a:p>
          <a:p>
            <a:r>
              <a:rPr lang="en-GB" dirty="0"/>
              <a:t>activities are suggested where appropriate (icons on bottom right corner of slides).</a:t>
            </a:r>
          </a:p>
          <a:p>
            <a:endParaRPr lang="en-GB" dirty="0"/>
          </a:p>
        </p:txBody>
      </p:sp>
      <p:pic>
        <p:nvPicPr>
          <p:cNvPr id="16" name="Graphic 15" descr="Question mark icon to denote a support activity. ">
            <a:extLst>
              <a:ext uri="{FF2B5EF4-FFF2-40B4-BE49-F238E27FC236}">
                <a16:creationId xmlns:a16="http://schemas.microsoft.com/office/drawing/2014/main" id="{CD181D46-BFC3-4E44-8577-CD9D2E401D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87878" y="5372405"/>
            <a:ext cx="360000" cy="360000"/>
          </a:xfrm>
          <a:prstGeom prst="rect">
            <a:avLst/>
          </a:prstGeom>
        </p:spPr>
      </p:pic>
      <p:pic>
        <p:nvPicPr>
          <p:cNvPr id="4" name="Picture 3" descr="Addition icon to denote a support activity.">
            <a:extLst>
              <a:ext uri="{FF2B5EF4-FFF2-40B4-BE49-F238E27FC236}">
                <a16:creationId xmlns:a16="http://schemas.microsoft.com/office/drawing/2014/main" id="{44DA73B1-97C3-412E-9237-CC574402D9A2}"/>
              </a:ext>
            </a:extLst>
          </p:cNvPr>
          <p:cNvPicPr>
            <a:picLocks noChangeAspect="1"/>
          </p:cNvPicPr>
          <p:nvPr/>
        </p:nvPicPr>
        <p:blipFill>
          <a:blip r:embed="rId5"/>
          <a:stretch>
            <a:fillRect/>
          </a:stretch>
        </p:blipFill>
        <p:spPr>
          <a:xfrm>
            <a:off x="3842872" y="5372405"/>
            <a:ext cx="360000" cy="360000"/>
          </a:xfrm>
          <a:prstGeom prst="rect">
            <a:avLst/>
          </a:prstGeom>
        </p:spPr>
      </p:pic>
      <p:sp>
        <p:nvSpPr>
          <p:cNvPr id="6" name="TextBox 5"/>
          <p:cNvSpPr txBox="1"/>
          <p:nvPr/>
        </p:nvSpPr>
        <p:spPr>
          <a:xfrm>
            <a:off x="6198781" y="2126512"/>
            <a:ext cx="4322572" cy="230832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Sticky notes.</a:t>
            </a:r>
          </a:p>
          <a:p>
            <a:pPr>
              <a:buClr>
                <a:srgbClr val="62A9AA"/>
              </a:buClr>
              <a:buFont typeface="Wingdings" panose="05000000000000000000" pitchFamily="2" charset="2"/>
              <a:buChar char="§"/>
            </a:pPr>
            <a:r>
              <a:rPr lang="en-GB" dirty="0"/>
              <a:t> An ‘ask-it-basket’/question box for learners to ask questions confidentially.</a:t>
            </a:r>
          </a:p>
          <a:p>
            <a:pPr>
              <a:buClr>
                <a:srgbClr val="62A9AA"/>
              </a:buClr>
              <a:buFont typeface="Wingdings" panose="05000000000000000000" pitchFamily="2" charset="2"/>
              <a:buChar char="§"/>
            </a:pPr>
            <a:r>
              <a:rPr lang="en-GB" dirty="0"/>
              <a:t> Save for the above, no additional teaching resources are needed to teach this learning session.</a:t>
            </a:r>
          </a:p>
          <a:p>
            <a:pPr>
              <a:buFont typeface="Wingdings" panose="05000000000000000000" pitchFamily="2" charset="2"/>
              <a:buChar char="§"/>
            </a:pPr>
            <a:endParaRPr lang="en-GB" dirty="0"/>
          </a:p>
        </p:txBody>
      </p:sp>
      <p:pic>
        <p:nvPicPr>
          <p:cNvPr id="12" name="Graphic 11" descr="Clipboard with list, checked.">
            <a:extLst>
              <a:ext uri="{FF2B5EF4-FFF2-40B4-BE49-F238E27FC236}">
                <a16:creationId xmlns:a16="http://schemas.microsoft.com/office/drawing/2014/main" id="{80CA8C00-6620-4AAD-8852-F614646A59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7771" y="2100392"/>
            <a:ext cx="644506" cy="644506"/>
          </a:xfrm>
          <a:prstGeom prst="rect">
            <a:avLst/>
          </a:prstGeom>
        </p:spPr>
      </p:pic>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4625" indent="-174625">
              <a:buClr>
                <a:srgbClr val="62A9AA"/>
              </a:buClr>
              <a:buFont typeface="Wingdings" panose="05000000000000000000" pitchFamily="2" charset="2"/>
              <a:buChar char="§"/>
            </a:pPr>
            <a:r>
              <a:rPr lang="en-GB" dirty="0"/>
              <a:t>T</a:t>
            </a:r>
            <a:r>
              <a:rPr lang="en-GB" sz="1800" dirty="0"/>
              <a:t>he learning will take place over </a:t>
            </a:r>
          </a:p>
          <a:p>
            <a:r>
              <a:rPr lang="en-GB" dirty="0"/>
              <a:t> 45 minutes.</a:t>
            </a:r>
          </a:p>
          <a:p>
            <a:endParaRPr lang="en-GB" dirty="0"/>
          </a:p>
          <a:p>
            <a:endParaRPr lang="en-GB" dirty="0"/>
          </a:p>
        </p:txBody>
      </p:sp>
      <p:pic>
        <p:nvPicPr>
          <p:cNvPr id="7" name="Graphic 6" descr="Hourglass at 30%.">
            <a:extLst>
              <a:ext uri="{FF2B5EF4-FFF2-40B4-BE49-F238E27FC236}">
                <a16:creationId xmlns:a16="http://schemas.microsoft.com/office/drawing/2014/main" id="{96BF11D3-5437-486C-B693-D93FE0E1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407" y="4886073"/>
            <a:ext cx="614946" cy="614946"/>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the Curriculum for Wales </a:t>
            </a:r>
          </a:p>
        </p:txBody>
      </p:sp>
      <p:sp>
        <p:nvSpPr>
          <p:cNvPr id="5" name="TextBox 4"/>
          <p:cNvSpPr txBox="1"/>
          <p:nvPr/>
        </p:nvSpPr>
        <p:spPr>
          <a:xfrm>
            <a:off x="575894" y="2100392"/>
            <a:ext cx="11029615" cy="3731278"/>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a typeface="Times New Roman" panose="02020603050405020304" pitchFamily="18" charset="0"/>
                <a:cs typeface="Times New Roman" panose="02020603050405020304" pitchFamily="18" charset="0"/>
              </a:rPr>
              <a:t>This resource </a:t>
            </a:r>
            <a:r>
              <a:rPr lang="en-GB" sz="2000" b="0" dirty="0">
                <a:ea typeface="Times New Roman" panose="02020603050405020304" pitchFamily="18" charset="0"/>
                <a:cs typeface="Times New Roman" panose="02020603050405020304" pitchFamily="18" charset="0"/>
              </a:rPr>
              <a:t>f</a:t>
            </a:r>
            <a:r>
              <a:rPr lang="en-GB" sz="2000" b="0" dirty="0"/>
              <a:t>or </a:t>
            </a:r>
            <a:r>
              <a:rPr lang="en-US" sz="2000" b="0" dirty="0">
                <a:effectLst/>
                <a:ea typeface="Times New Roman" panose="02020603050405020304" pitchFamily="18" charset="0"/>
                <a:cs typeface="Times New Roman" panose="02020603050405020304" pitchFamily="18" charset="0"/>
              </a:rPr>
              <a:t>learners </a:t>
            </a:r>
            <a:r>
              <a:rPr lang="en-US" sz="2000" dirty="0">
                <a:effectLst/>
                <a:ea typeface="Times New Roman" panose="02020603050405020304" pitchFamily="18" charset="0"/>
                <a:cs typeface="Times New Roman" panose="02020603050405020304" pitchFamily="18" charset="0"/>
              </a:rPr>
              <a:t>working at </a:t>
            </a:r>
            <a:r>
              <a:rPr lang="en-GB" sz="2000" dirty="0">
                <a:effectLst/>
                <a:ea typeface="Times New Roman" panose="02020603050405020304" pitchFamily="18" charset="0"/>
                <a:cs typeface="Times New Roman" panose="02020603050405020304" pitchFamily="18" charset="0"/>
              </a:rPr>
              <a:t>Progression steps 2 and 3 </a:t>
            </a:r>
            <a:r>
              <a:rPr lang="en-GB" sz="2000" dirty="0">
                <a:effectLst/>
                <a:ea typeface="Times New Roman" panose="02020603050405020304" pitchFamily="18" charset="0"/>
                <a:cs typeface="Arial" panose="020B0604020202020204" pitchFamily="34" charset="0"/>
              </a:rPr>
              <a:t>helps to meet the </a:t>
            </a:r>
            <a:r>
              <a:rPr lang="en-GB" sz="20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four purposes</a:t>
            </a:r>
            <a:r>
              <a:rPr lang="en-GB" sz="2000" b="1" dirty="0">
                <a:solidFill>
                  <a:srgbClr val="62A9AA"/>
                </a:solidFill>
                <a:effectLst/>
                <a:ea typeface="Calibri" panose="020F0502020204030204" pitchFamily="34" charset="0"/>
                <a:cs typeface="Times New Roman" panose="02020603050405020304" pitchFamily="18" charset="0"/>
              </a:rPr>
              <a:t> </a:t>
            </a:r>
          </a:p>
          <a:p>
            <a:pPr>
              <a:lnSpc>
                <a:spcPct val="114000"/>
              </a:lnSpc>
            </a:pPr>
            <a:r>
              <a:rPr lang="en-US" sz="2000" dirty="0">
                <a:effectLst/>
                <a:ea typeface="Times New Roman" panose="02020603050405020304" pitchFamily="18" charset="0"/>
                <a:cs typeface="Arial" panose="020B0604020202020204" pitchFamily="34" charset="0"/>
              </a:rPr>
              <a:t>of the</a:t>
            </a:r>
            <a:r>
              <a:rPr lang="en-GB" sz="2000" b="1" dirty="0">
                <a:solidFill>
                  <a:srgbClr val="62A9AA"/>
                </a:solidFill>
                <a:effectLst/>
                <a:ea typeface="Times New Roman" panose="02020603050405020304" pitchFamily="18" charset="0"/>
                <a:cs typeface="Arial" panose="020B0604020202020204" pitchFamily="34" charset="0"/>
              </a:rPr>
              <a:t> </a:t>
            </a:r>
            <a:r>
              <a:rPr lang="en-GB" sz="2000" b="1" u="sng" dirty="0">
                <a:solidFill>
                  <a:srgbClr val="62A9AA"/>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Curriculum for Wales</a:t>
            </a:r>
            <a:r>
              <a:rPr lang="en-GB" sz="2000" b="1" dirty="0">
                <a:solidFill>
                  <a:srgbClr val="62A9AA"/>
                </a:solidFill>
                <a:effectLst/>
                <a:ea typeface="Calibri" panose="020F0502020204030204" pitchFamily="34" charset="0"/>
                <a:cs typeface="Times New Roman" panose="02020603050405020304" pitchFamily="18" charset="0"/>
              </a:rPr>
              <a:t> </a:t>
            </a:r>
            <a:r>
              <a:rPr lang="en-GB" sz="2000" dirty="0">
                <a:effectLst/>
                <a:ea typeface="Times New Roman" panose="02020603050405020304" pitchFamily="18" charset="0"/>
                <a:cs typeface="Arial" panose="020B0604020202020204" pitchFamily="34" charset="0"/>
              </a:rPr>
              <a:t>which states that </a:t>
            </a:r>
            <a:r>
              <a:rPr lang="en-GB" sz="2000" i="0" dirty="0">
                <a:solidFill>
                  <a:srgbClr val="1F1F1F"/>
                </a:solidFill>
                <a:effectLst/>
              </a:rPr>
              <a:t>the</a:t>
            </a:r>
            <a:r>
              <a:rPr lang="en-GB" sz="2000" b="0" i="0" dirty="0">
                <a:solidFill>
                  <a:srgbClr val="1F1F1F"/>
                </a:solidFill>
                <a:effectLst/>
              </a:rPr>
              <a:t> aim of a school’s curriculum is to support its learners to become:</a:t>
            </a:r>
            <a:endParaRPr lang="en-GB" sz="2000" b="1" u="sng" dirty="0">
              <a:solidFill>
                <a:srgbClr val="62A9AA"/>
              </a:solidFill>
              <a:effectLst/>
              <a:ea typeface="Times New Roman" panose="02020603050405020304" pitchFamily="18" charset="0"/>
              <a:cs typeface="Arial" panose="020B0604020202020204" pitchFamily="34" charset="0"/>
            </a:endParaRP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ambitious, capable learners, ready to learn throughout their lives</a:t>
            </a: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enterprising, creative contributors, ready to play a full part in life and work</a:t>
            </a: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ethical, informed citizens of Wales and the world</a:t>
            </a: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healthy, confident individuals, ready to lead fulfilling lives as valued members of society.</a:t>
            </a:r>
          </a:p>
          <a:p>
            <a:pPr algn="l" fontAlgn="base">
              <a:buClr>
                <a:srgbClr val="62A9AA"/>
              </a:buClr>
              <a:buSzPct val="100000"/>
            </a:pPr>
            <a:endParaRPr lang="en-GB" sz="2000" b="0" i="0" dirty="0">
              <a:solidFill>
                <a:srgbClr val="1F1F1F"/>
              </a:solidFill>
              <a:effectLst/>
            </a:endParaRPr>
          </a:p>
          <a:p>
            <a:pPr>
              <a:lnSpc>
                <a:spcPct val="114000"/>
              </a:lnSpc>
            </a:pPr>
            <a:r>
              <a:rPr lang="en-GB" sz="2000" dirty="0">
                <a:ea typeface="Times New Roman" panose="02020603050405020304" pitchFamily="18" charset="0"/>
                <a:cs typeface="Times New Roman" panose="02020603050405020304" pitchFamily="18" charset="0"/>
              </a:rPr>
              <a:t>This resource will particularly help on two of these four purposes, helping learners to become: </a:t>
            </a:r>
            <a:endParaRPr lang="en-GB" sz="2000" dirty="0">
              <a:effectLst/>
              <a:ea typeface="Times New Roman" panose="02020603050405020304" pitchFamily="18" charset="0"/>
              <a:cs typeface="Arial" panose="020B0604020202020204" pitchFamily="34" charset="0"/>
            </a:endParaRP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ethical, informed citizens of Wales and the world</a:t>
            </a:r>
          </a:p>
          <a:p>
            <a:pPr marL="342900" indent="-342900" algn="l" fontAlgn="base">
              <a:buClr>
                <a:srgbClr val="62A9AA"/>
              </a:buClr>
              <a:buSzPct val="100000"/>
              <a:buFont typeface="Wingdings" panose="05000000000000000000" pitchFamily="2" charset="2"/>
              <a:buChar char="§"/>
            </a:pPr>
            <a:r>
              <a:rPr lang="en-GB" sz="2000" b="0" i="0" dirty="0">
                <a:solidFill>
                  <a:srgbClr val="1F1F1F"/>
                </a:solidFill>
                <a:effectLst/>
              </a:rPr>
              <a:t>healthy, confident individuals, ready to lead fulfilling lives as valued members of society.</a:t>
            </a:r>
          </a:p>
        </p:txBody>
      </p:sp>
    </p:spTree>
    <p:extLst>
      <p:ext uri="{BB962C8B-B14F-4D97-AF65-F5344CB8AC3E}">
        <p14:creationId xmlns:p14="http://schemas.microsoft.com/office/powerpoint/2010/main" val="39340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Guidance on rse </a:t>
            </a:r>
          </a:p>
        </p:txBody>
      </p:sp>
      <p:sp>
        <p:nvSpPr>
          <p:cNvPr id="5" name="TextBox 4"/>
          <p:cNvSpPr txBox="1"/>
          <p:nvPr/>
        </p:nvSpPr>
        <p:spPr>
          <a:xfrm>
            <a:off x="575894" y="2100392"/>
            <a:ext cx="11029616" cy="4483600"/>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r>
              <a:rPr lang="en-US" sz="2800" b="1" dirty="0">
                <a:solidFill>
                  <a:srgbClr val="62A9AA"/>
                </a:solidFill>
                <a:effectLst/>
                <a:ea typeface="Times New Roman" panose="02020603050405020304" pitchFamily="18" charset="0"/>
              </a:rPr>
              <a:t> </a:t>
            </a:r>
            <a:r>
              <a:rPr lang="en-GB" sz="2800" b="1" dirty="0">
                <a:solidFill>
                  <a:srgbClr val="62A9AA"/>
                </a:solidFill>
                <a:ea typeface="Times New Roman" panose="02020603050405020304" pitchFamily="18" charset="0"/>
              </a:rPr>
              <a:t>s</a:t>
            </a:r>
            <a:r>
              <a:rPr lang="en-GB" sz="2800" b="1" dirty="0">
                <a:solidFill>
                  <a:srgbClr val="62A9AA"/>
                </a:solidFill>
                <a:effectLst/>
                <a:ea typeface="Times New Roman" panose="02020603050405020304" pitchFamily="18" charset="0"/>
              </a:rPr>
              <a:t>tates that </a:t>
            </a:r>
            <a:r>
              <a:rPr lang="en-GB" sz="2800" b="1" dirty="0">
                <a:solidFill>
                  <a:srgbClr val="62A9AA"/>
                </a:solidFill>
                <a:effectLst/>
                <a:ea typeface="Times New Roman" panose="02020603050405020304" pitchFamily="18" charset="0"/>
                <a:cs typeface="Arial" panose="020B0604020202020204" pitchFamily="34" charset="0"/>
              </a:rPr>
              <a:t>RSE should:</a:t>
            </a:r>
            <a:endParaRPr lang="en-GB" sz="2800" b="1" dirty="0">
              <a:effectLst/>
              <a:ea typeface="Times New Roman" panose="02020603050405020304" pitchFamily="18" charset="0"/>
              <a:cs typeface="Times New Roman" panose="02020603050405020304" pitchFamily="18" charset="0"/>
            </a:endParaRPr>
          </a:p>
          <a:p>
            <a:pPr marL="342900" lvl="0" indent="-342900" fontAlgn="base">
              <a:lnSpc>
                <a:spcPct val="114000"/>
              </a:lnSpc>
              <a:buClr>
                <a:srgbClr val="62A9AA"/>
              </a:buClr>
              <a:buFont typeface="Wingdings" panose="05000000000000000000" pitchFamily="2" charset="2"/>
              <a:buChar char="§"/>
            </a:pPr>
            <a:r>
              <a:rPr lang="en-GB" sz="2400" dirty="0">
                <a:effectLst/>
                <a:ea typeface="Times New Roman" panose="02020603050405020304" pitchFamily="18" charset="0"/>
                <a:cs typeface="Arial" panose="020B0604020202020204" pitchFamily="34" charset="0"/>
              </a:rPr>
              <a:t>discuss </a:t>
            </a:r>
            <a:r>
              <a:rPr lang="en-US" sz="2400" dirty="0">
                <a:effectLst/>
                <a:ea typeface="Calibri" panose="020F0502020204030204" pitchFamily="34" charset="0"/>
                <a:cs typeface="Arial" panose="020B0604020202020204" pitchFamily="34" charset="0"/>
              </a:rPr>
              <a:t>RSE in the context of </a:t>
            </a:r>
            <a:r>
              <a:rPr lang="en-GB" sz="2400" b="0" i="0" dirty="0">
                <a:solidFill>
                  <a:srgbClr val="1F1F1F"/>
                </a:solidFill>
                <a:effectLst/>
              </a:rPr>
              <a:t>children’s rights as protected by </a:t>
            </a:r>
            <a:r>
              <a:rPr lang="en-US" sz="2400" dirty="0">
                <a:effectLst/>
                <a:ea typeface="Calibri" panose="020F0502020204030204" pitchFamily="34" charset="0"/>
                <a:cs typeface="Arial" panose="020B0604020202020204" pitchFamily="34" charset="0"/>
              </a:rPr>
              <a:t>t</a:t>
            </a:r>
            <a:r>
              <a:rPr lang="en-GB" sz="2400" dirty="0">
                <a:effectLst/>
                <a:ea typeface="Calibri" panose="020F0502020204030204" pitchFamily="34" charset="0"/>
                <a:cs typeface="Arial" panose="020B0604020202020204" pitchFamily="34" charset="0"/>
              </a:rPr>
              <a:t>he United Nations </a:t>
            </a:r>
            <a:r>
              <a:rPr lang="en-GB" sz="2400" dirty="0">
                <a:ea typeface="Calibri" panose="020F0502020204030204" pitchFamily="34" charset="0"/>
                <a:cs typeface="Arial" panose="020B0604020202020204" pitchFamily="34" charset="0"/>
              </a:rPr>
              <a:t>C</a:t>
            </a:r>
            <a:r>
              <a:rPr lang="en-GB" sz="2400" dirty="0">
                <a:effectLst/>
                <a:ea typeface="Calibri" panose="020F0502020204030204" pitchFamily="34" charset="0"/>
                <a:cs typeface="Arial" panose="020B0604020202020204" pitchFamily="34" charset="0"/>
              </a:rPr>
              <a:t>onvention on the Rights of the Child (</a:t>
            </a:r>
            <a:r>
              <a:rPr lang="en-US" sz="2400" dirty="0">
                <a:effectLst/>
                <a:ea typeface="Calibri" panose="020F0502020204030204" pitchFamily="34" charset="0"/>
                <a:cs typeface="Arial" panose="020B0604020202020204" pitchFamily="34" charset="0"/>
              </a:rPr>
              <a:t>UNCRC</a:t>
            </a:r>
            <a:r>
              <a:rPr lang="en-GB" sz="2400" dirty="0">
                <a:effectLst/>
                <a:ea typeface="Calibri" panose="020F0502020204030204" pitchFamily="34" charset="0"/>
                <a:cs typeface="Arial" panose="020B0604020202020204" pitchFamily="34" charset="0"/>
              </a:rPr>
              <a:t>)</a:t>
            </a:r>
            <a:r>
              <a:rPr lang="en-US" sz="2400" dirty="0">
                <a:effectLst/>
                <a:ea typeface="Calibri" panose="020F0502020204030204" pitchFamily="34" charset="0"/>
                <a:cs typeface="Arial" panose="020B0604020202020204" pitchFamily="34" charset="0"/>
              </a:rPr>
              <a:t> rights</a:t>
            </a:r>
            <a:endParaRPr lang="en-US" sz="2400" dirty="0">
              <a:effectLst/>
              <a:ea typeface="Calibri" panose="020F0502020204030204" pitchFamily="34" charset="0"/>
              <a:cs typeface="Times New Roman" panose="02020603050405020304" pitchFamily="18" charset="0"/>
            </a:endParaRPr>
          </a:p>
          <a:p>
            <a:pPr marL="342900" lvl="0" indent="-342900" fontAlgn="base">
              <a:lnSpc>
                <a:spcPct val="114000"/>
              </a:lnSpc>
              <a:buClr>
                <a:srgbClr val="62A9AA"/>
              </a:buClr>
              <a:buFont typeface="Wingdings" panose="05000000000000000000" pitchFamily="2" charset="2"/>
              <a:buChar char="§"/>
            </a:pPr>
            <a:r>
              <a:rPr lang="en-US" sz="2400" dirty="0">
                <a:ea typeface="Times New Roman" panose="02020603050405020304" pitchFamily="18" charset="0"/>
                <a:cs typeface="Arial" panose="020B0604020202020204" pitchFamily="34" charset="0"/>
              </a:rPr>
              <a:t>h</a:t>
            </a:r>
            <a:r>
              <a:rPr lang="en-US" sz="2400" dirty="0">
                <a:effectLst/>
                <a:ea typeface="Times New Roman" panose="02020603050405020304" pitchFamily="18" charset="0"/>
                <a:cs typeface="Arial" panose="020B0604020202020204" pitchFamily="34" charset="0"/>
              </a:rPr>
              <a:t>ighlight the right … to be heard and involved in decision-making (UNCRC, Article 12)</a:t>
            </a:r>
            <a:endParaRPr lang="en-US" sz="2400" dirty="0">
              <a:effectLst/>
              <a:ea typeface="Calibri" panose="020F0502020204030204" pitchFamily="34" charset="0"/>
              <a:cs typeface="Times New Roman" panose="02020603050405020304" pitchFamily="18" charset="0"/>
            </a:endParaRPr>
          </a:p>
          <a:p>
            <a:pPr marL="342900" lvl="0" indent="-342900" fontAlgn="base">
              <a:buClr>
                <a:srgbClr val="62A9AA"/>
              </a:buClr>
              <a:buFont typeface="Wingdings" panose="05000000000000000000" pitchFamily="2" charset="2"/>
              <a:buChar char="§"/>
            </a:pPr>
            <a:r>
              <a:rPr lang="en-GB" sz="2400" b="0" i="0" dirty="0">
                <a:solidFill>
                  <a:srgbClr val="1F1F1F"/>
                </a:solidFill>
                <a:effectLst/>
              </a:rPr>
              <a:t>be positive, protective and preventative, considering how learners might need to be supported to:</a:t>
            </a:r>
          </a:p>
          <a:p>
            <a:pPr marL="800100" lvl="1" indent="-342900" fontAlgn="base">
              <a:buClr>
                <a:srgbClr val="62A9AA"/>
              </a:buClr>
              <a:buFont typeface="Wingdings" panose="05000000000000000000" pitchFamily="2" charset="2"/>
              <a:buChar char="§"/>
            </a:pPr>
            <a:r>
              <a:rPr lang="en-GB" sz="2400" b="0" i="0" dirty="0">
                <a:solidFill>
                  <a:srgbClr val="1F1F1F"/>
                </a:solidFill>
                <a:effectLst/>
              </a:rPr>
              <a:t>understand and cope with change </a:t>
            </a:r>
            <a:r>
              <a:rPr lang="en-GB" sz="2400" dirty="0">
                <a:solidFill>
                  <a:srgbClr val="1F1F1F"/>
                </a:solidFill>
                <a:effectLst/>
                <a:ea typeface="Times New Roman" panose="02020603050405020304" pitchFamily="18" charset="0"/>
                <a:cs typeface="Arial" panose="020B0604020202020204" pitchFamily="34" charset="0"/>
              </a:rPr>
              <a:t>conflicts and pressure [</a:t>
            </a:r>
            <a:r>
              <a:rPr lang="en-US" sz="2400" dirty="0">
                <a:solidFill>
                  <a:srgbClr val="1F1F1F"/>
                </a:solidFill>
                <a:effectLst/>
                <a:ea typeface="Times New Roman" panose="02020603050405020304" pitchFamily="18" charset="0"/>
                <a:cs typeface="Arial" panose="020B0604020202020204" pitchFamily="34" charset="0"/>
              </a:rPr>
              <a:t>here, </a:t>
            </a:r>
            <a:r>
              <a:rPr lang="en-GB" sz="2400" dirty="0">
                <a:solidFill>
                  <a:srgbClr val="1F1F1F"/>
                </a:solidFill>
                <a:effectLst/>
                <a:ea typeface="Times New Roman" panose="02020603050405020304" pitchFamily="18" charset="0"/>
                <a:cs typeface="Arial" panose="020B0604020202020204" pitchFamily="34" charset="0"/>
              </a:rPr>
              <a:t>if parents and carers separate] </a:t>
            </a:r>
          </a:p>
          <a:p>
            <a:pPr marL="800100" lvl="1" indent="-342900" fontAlgn="base">
              <a:buClr>
                <a:srgbClr val="62A9AA"/>
              </a:buClr>
              <a:buFont typeface="Wingdings" panose="05000000000000000000" pitchFamily="2" charset="2"/>
              <a:buChar char="§"/>
            </a:pPr>
            <a:r>
              <a:rPr lang="en-GB" sz="2400" dirty="0">
                <a:solidFill>
                  <a:srgbClr val="1F1F1F"/>
                </a:solidFill>
                <a:effectLst/>
                <a:ea typeface="Times New Roman" panose="02020603050405020304" pitchFamily="18" charset="0"/>
                <a:cs typeface="Arial" panose="020B0604020202020204" pitchFamily="34" charset="0"/>
              </a:rPr>
              <a:t>… know how to seek support [and] </a:t>
            </a:r>
          </a:p>
          <a:p>
            <a:pPr marL="800100" lvl="1" indent="-342900" fontAlgn="base">
              <a:buClr>
                <a:srgbClr val="62A9AA"/>
              </a:buClr>
              <a:buFont typeface="Wingdings" panose="05000000000000000000" pitchFamily="2" charset="2"/>
              <a:buChar char="§"/>
            </a:pPr>
            <a:r>
              <a:rPr lang="en-GB" sz="2400" b="0" i="0" dirty="0">
                <a:solidFill>
                  <a:srgbClr val="1F1F1F"/>
                </a:solidFill>
                <a:effectLst/>
              </a:rPr>
              <a:t>… seek help and advice where appropriate.</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statements of what matters </a:t>
            </a:r>
          </a:p>
        </p:txBody>
      </p:sp>
      <p:sp>
        <p:nvSpPr>
          <p:cNvPr id="5" name="TextBox 4"/>
          <p:cNvSpPr txBox="1"/>
          <p:nvPr/>
        </p:nvSpPr>
        <p:spPr>
          <a:xfrm>
            <a:off x="575894" y="2100392"/>
            <a:ext cx="5093386" cy="4579715"/>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rPr>
              <a:t>In Resource 1 and 2, discussing when parents and carers separate and normalising the range of emotions that children and young people may go through when parents and carers separate covers a number of ‘statements of what matters’. For example,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a typeface="Times New Roman" panose="02020603050405020304" pitchFamily="18" charset="0"/>
                <a:cs typeface="Arial" panose="020B0604020202020204" pitchFamily="34" charset="0"/>
              </a:rPr>
              <a:t>h</a:t>
            </a:r>
            <a:r>
              <a:rPr lang="en-US" sz="2000" spc="-25" dirty="0">
                <a:effectLst/>
                <a:ea typeface="Times New Roman" panose="02020603050405020304" pitchFamily="18" charset="0"/>
                <a:cs typeface="Arial" panose="020B0604020202020204" pitchFamily="34" charset="0"/>
              </a:rPr>
              <a:t>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a typeface="Times New Roman" panose="02020603050405020304" pitchFamily="18" charset="0"/>
                <a:cs typeface="Arial" panose="020B0604020202020204" pitchFamily="34" charset="0"/>
              </a:rPr>
              <a:t>h</a:t>
            </a:r>
            <a:r>
              <a:rPr lang="en-US" sz="2000" spc="-25" dirty="0">
                <a:effectLst/>
                <a:ea typeface="Times New Roman" panose="02020603050405020304" pitchFamily="18" charset="0"/>
                <a:cs typeface="Arial" panose="020B0604020202020204" pitchFamily="34" charset="0"/>
              </a:rPr>
              <a:t>ealthy relationships are fundamental to our well-being.</a:t>
            </a:r>
            <a:endParaRPr lang="en-GB" sz="2000" dirty="0">
              <a:effectLst/>
              <a:ea typeface="Times New Roman" panose="02020603050405020304" pitchFamily="18" charset="0"/>
              <a:cs typeface="Times New Roman" panose="02020603050405020304" pitchFamily="18" charset="0"/>
            </a:endParaRPr>
          </a:p>
          <a:p>
            <a:endParaRPr lang="en-GB" dirty="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579715"/>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ea typeface="Times New Roman" panose="02020603050405020304" pitchFamily="18" charset="0"/>
              </a:rPr>
              <a:t>In Resource 2, children and young people learning about their right to express their opinions under the UNCRC,  Article 12 when decisions are being made following the separation of their parents and carers </a:t>
            </a:r>
            <a:r>
              <a:rPr lang="en-GB" sz="2000" dirty="0">
                <a:effectLst/>
              </a:rPr>
              <a:t>covers a number of 'statements of what matters'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Humanities</a:t>
            </a:r>
            <a:r>
              <a:rPr lang="en-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9350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Progression steps </a:t>
            </a:r>
          </a:p>
        </p:txBody>
      </p:sp>
      <p:sp>
        <p:nvSpPr>
          <p:cNvPr id="5" name="TextBox 4"/>
          <p:cNvSpPr txBox="1"/>
          <p:nvPr/>
        </p:nvSpPr>
        <p:spPr>
          <a:xfrm>
            <a:off x="575894" y="2100392"/>
            <a:ext cx="5093386" cy="4627036"/>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ea typeface="Times New Roman" panose="02020603050405020304" pitchFamily="18" charset="0"/>
              </a:rPr>
              <a:t>Resource 1, </a:t>
            </a:r>
            <a:r>
              <a:rPr lang="en-US" sz="2000" dirty="0">
                <a:effectLst/>
                <a:ea typeface="Times New Roman" panose="02020603050405020304" pitchFamily="18" charset="0"/>
              </a:rPr>
              <a:t>discusses parental separation and normalises emotions that children and young people may go through. Resource 2 discusses sources of support for children and young people on parental separation. Both resources will </a:t>
            </a:r>
            <a:r>
              <a:rPr lang="en-GB" sz="2000" dirty="0">
                <a:effectLst/>
                <a:ea typeface="Times New Roman" panose="02020603050405020304" pitchFamily="18" charset="0"/>
                <a:cs typeface="Arial" panose="020B0604020202020204" pitchFamily="34" charset="0"/>
              </a:rPr>
              <a:t>help learners understand key areas outlined in Progression steps 2 and 3. </a:t>
            </a:r>
            <a:r>
              <a:rPr lang="en-GB" sz="2000" dirty="0">
                <a:effectLst/>
              </a:rPr>
              <a:t>For example, from</a:t>
            </a:r>
            <a:r>
              <a:rPr lang="en-GB" sz="2000" dirty="0">
                <a:effectLst/>
                <a:ea typeface="Times New Roman" panose="02020603050405020304" pitchFamily="18" charset="0"/>
                <a:cs typeface="Arial" panose="020B0604020202020204" pitchFamily="34" charset="0"/>
              </a:rPr>
              <a:t>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a typeface="Times New Roman" panose="02020603050405020304" pitchFamily="18" charset="0"/>
                <a:cs typeface="Arial" panose="020B0604020202020204" pitchFamily="34" charset="0"/>
              </a:rPr>
              <a:t>h</a:t>
            </a:r>
            <a:r>
              <a:rPr lang="en-US" sz="2000" spc="-25" dirty="0">
                <a:effectLst/>
                <a:ea typeface="Times New Roman" panose="02020603050405020304" pitchFamily="18" charset="0"/>
                <a:cs typeface="Arial" panose="020B0604020202020204" pitchFamily="34" charset="0"/>
              </a:rPr>
              <a:t>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a typeface="Times New Roman" panose="02020603050405020304" pitchFamily="18" charset="0"/>
                <a:cs typeface="Arial" panose="020B0604020202020204" pitchFamily="34" charset="0"/>
              </a:rPr>
              <a:t>h</a:t>
            </a:r>
            <a:r>
              <a:rPr lang="en-US" sz="2000" spc="-25" dirty="0">
                <a:effectLst/>
                <a:ea typeface="Times New Roman" panose="02020603050405020304" pitchFamily="18" charset="0"/>
                <a:cs typeface="Arial" panose="020B0604020202020204" pitchFamily="34" charset="0"/>
              </a:rPr>
              <a:t>ealthy relationships are fundamental to our well-being.</a:t>
            </a:r>
            <a:endParaRPr lang="en-GB" dirty="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579715"/>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en-GB" sz="2000" dirty="0">
                <a:effectLst/>
                <a:ea typeface="Times New Roman" panose="02020603050405020304" pitchFamily="18" charset="0"/>
              </a:rPr>
              <a:t>In Resource 2,  children and young people </a:t>
            </a:r>
            <a:r>
              <a:rPr lang="en-GB" sz="2000" dirty="0">
                <a:effectLst/>
              </a:rPr>
              <a:t>learn about their right to express their voice and be heard when decisions are being made following the separation of their parents and carers. Learners will increase their understanding in Progression steps 2 and 3 </a:t>
            </a:r>
            <a:r>
              <a:rPr lang="en-GB" sz="2000" dirty="0">
                <a:effectLst/>
                <a:ea typeface="Times New Roman" panose="02020603050405020304" pitchFamily="18" charset="0"/>
                <a:cs typeface="Arial" panose="020B0604020202020204" pitchFamily="34" charset="0"/>
              </a:rPr>
              <a:t>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Humanities</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251784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Learning AND suggested TIMING</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1178279769"/>
              </p:ext>
            </p:extLst>
          </p:nvPr>
        </p:nvGraphicFramePr>
        <p:xfrm>
          <a:off x="451556" y="1840089"/>
          <a:ext cx="11288888" cy="4843978"/>
        </p:xfrm>
        <a:graphic>
          <a:graphicData uri="http://schemas.openxmlformats.org/drawingml/2006/table">
            <a:tbl>
              <a:tblPr firstRow="1" bandRow="1">
                <a:tableStyleId>{5C22544A-7EE6-4342-B048-85BDC9FD1C3A}</a:tableStyleId>
              </a:tblPr>
              <a:tblGrid>
                <a:gridCol w="2156177">
                  <a:extLst>
                    <a:ext uri="{9D8B030D-6E8A-4147-A177-3AD203B41FA5}">
                      <a16:colId xmlns:a16="http://schemas.microsoft.com/office/drawing/2014/main" val="1814823420"/>
                    </a:ext>
                  </a:extLst>
                </a:gridCol>
                <a:gridCol w="7823200">
                  <a:extLst>
                    <a:ext uri="{9D8B030D-6E8A-4147-A177-3AD203B41FA5}">
                      <a16:colId xmlns:a16="http://schemas.microsoft.com/office/drawing/2014/main" val="1085586564"/>
                    </a:ext>
                  </a:extLst>
                </a:gridCol>
                <a:gridCol w="1309511">
                  <a:extLst>
                    <a:ext uri="{9D8B030D-6E8A-4147-A177-3AD203B41FA5}">
                      <a16:colId xmlns:a16="http://schemas.microsoft.com/office/drawing/2014/main" val="3383875792"/>
                    </a:ext>
                  </a:extLst>
                </a:gridCol>
              </a:tblGrid>
              <a:tr h="658139">
                <a:tc>
                  <a:txBody>
                    <a:bodyPr/>
                    <a:lstStyle/>
                    <a:p>
                      <a:r>
                        <a:rPr lang="en-GB" dirty="0"/>
                        <a:t>Activity</a:t>
                      </a:r>
                    </a:p>
                  </a:txBody>
                  <a:tcPr/>
                </a:tc>
                <a:tc>
                  <a:txBody>
                    <a:bodyPr/>
                    <a:lstStyle/>
                    <a:p>
                      <a:r>
                        <a:rPr lang="en-GB" dirty="0"/>
                        <a:t>Description </a:t>
                      </a:r>
                    </a:p>
                  </a:txBody>
                  <a:tcPr/>
                </a:tc>
                <a:tc>
                  <a:txBody>
                    <a:bodyPr/>
                    <a:lstStyle/>
                    <a:p>
                      <a:r>
                        <a:rPr lang="en-GB" dirty="0"/>
                        <a:t>Suggested timing  </a:t>
                      </a:r>
                    </a:p>
                  </a:txBody>
                  <a:tcPr/>
                </a:tc>
                <a:extLst>
                  <a:ext uri="{0D108BD9-81ED-4DB2-BD59-A6C34878D82A}">
                    <a16:rowId xmlns:a16="http://schemas.microsoft.com/office/drawing/2014/main" val="318897726"/>
                  </a:ext>
                </a:extLst>
              </a:tr>
              <a:tr h="376079">
                <a:tc>
                  <a:txBody>
                    <a:bodyPr/>
                    <a:lstStyle/>
                    <a:p>
                      <a:r>
                        <a:rPr lang="en-GB" dirty="0"/>
                        <a:t>Introduction</a:t>
                      </a:r>
                    </a:p>
                  </a:txBody>
                  <a:tcPr/>
                </a:tc>
                <a:tc>
                  <a:txBody>
                    <a:bodyPr/>
                    <a:lstStyle/>
                    <a:p>
                      <a:r>
                        <a:rPr lang="en-GB" dirty="0"/>
                        <a:t>Ground rules, learning objectives and outcomes. </a:t>
                      </a:r>
                    </a:p>
                  </a:txBody>
                  <a:tcPr/>
                </a:tc>
                <a:tc>
                  <a:txBody>
                    <a:bodyPr/>
                    <a:lstStyle/>
                    <a:p>
                      <a:r>
                        <a:rPr lang="en-GB" dirty="0"/>
                        <a:t>5 minutes</a:t>
                      </a:r>
                    </a:p>
                  </a:txBody>
                  <a:tcPr/>
                </a:tc>
                <a:extLst>
                  <a:ext uri="{0D108BD9-81ED-4DB2-BD59-A6C34878D82A}">
                    <a16:rowId xmlns:a16="http://schemas.microsoft.com/office/drawing/2014/main" val="65902199"/>
                  </a:ext>
                </a:extLst>
              </a:tr>
              <a:tr h="658139">
                <a:tc>
                  <a:txBody>
                    <a:bodyPr/>
                    <a:lstStyle/>
                    <a:p>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Learners will suggest key words associated with ‘family’ and the different people who </a:t>
                      </a:r>
                      <a:r>
                        <a:rPr lang="en-GB" dirty="0"/>
                        <a:t>can be part of a family.</a:t>
                      </a:r>
                    </a:p>
                  </a:txBody>
                  <a:tcPr/>
                </a:tc>
                <a:tc>
                  <a:txBody>
                    <a:bodyPr/>
                    <a:lstStyle/>
                    <a:p>
                      <a:r>
                        <a:rPr lang="en-GB" dirty="0"/>
                        <a:t>8 minutes</a:t>
                      </a:r>
                    </a:p>
                  </a:txBody>
                  <a:tcPr/>
                </a:tc>
                <a:extLst>
                  <a:ext uri="{0D108BD9-81ED-4DB2-BD59-A6C34878D82A}">
                    <a16:rowId xmlns:a16="http://schemas.microsoft.com/office/drawing/2014/main" val="3390599317"/>
                  </a:ext>
                </a:extLst>
              </a:tr>
              <a:tr h="658139">
                <a:tc>
                  <a:txBody>
                    <a:bodyPr/>
                    <a:lstStyle/>
                    <a:p>
                      <a:r>
                        <a:rPr lang="en-GB" dirty="0"/>
                        <a:t>What do families do for one another?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Learners will discuss on their tables what family members, or people that are special to them, do to make them feel loved and cared for.</a:t>
                      </a:r>
                    </a:p>
                  </a:txBody>
                  <a:tcPr/>
                </a:tc>
                <a:tc>
                  <a:txBody>
                    <a:bodyPr/>
                    <a:lstStyle/>
                    <a:p>
                      <a:r>
                        <a:rPr lang="en-GB" baseline="0" dirty="0"/>
                        <a:t>7 minutes</a:t>
                      </a:r>
                      <a:endParaRPr lang="en-GB" dirty="0"/>
                    </a:p>
                  </a:txBody>
                  <a:tcPr/>
                </a:tc>
                <a:extLst>
                  <a:ext uri="{0D108BD9-81ED-4DB2-BD59-A6C34878D82A}">
                    <a16:rowId xmlns:a16="http://schemas.microsoft.com/office/drawing/2014/main" val="2788934503"/>
                  </a:ext>
                </a:extLst>
              </a:tr>
              <a:tr h="425046">
                <a:tc>
                  <a:txBody>
                    <a:bodyPr/>
                    <a:lstStyle/>
                    <a:p>
                      <a:r>
                        <a:rPr lang="en-GB" sz="1800" kern="1200" dirty="0">
                          <a:solidFill>
                            <a:schemeClr val="dk1"/>
                          </a:solidFill>
                          <a:effectLst/>
                          <a:latin typeface="+mn-lt"/>
                          <a:ea typeface="+mn-ea"/>
                          <a:cs typeface="+mn-cs"/>
                        </a:rPr>
                        <a:t>Introducing Rosie</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Learners will be introduced to Rosie; her home, school friend, teacher and hobby.</a:t>
                      </a:r>
                      <a:endParaRPr lang="en-GB" dirty="0"/>
                    </a:p>
                  </a:txBody>
                  <a:tcPr/>
                </a:tc>
                <a:tc>
                  <a:txBody>
                    <a:bodyPr/>
                    <a:lstStyle/>
                    <a:p>
                      <a:r>
                        <a:rPr lang="en-GB" dirty="0"/>
                        <a:t>2 minutes</a:t>
                      </a:r>
                    </a:p>
                  </a:txBody>
                  <a:tcPr/>
                </a:tc>
                <a:extLst>
                  <a:ext uri="{0D108BD9-81ED-4DB2-BD59-A6C34878D82A}">
                    <a16:rowId xmlns:a16="http://schemas.microsoft.com/office/drawing/2014/main" val="896574756"/>
                  </a:ext>
                </a:extLst>
              </a:tr>
              <a:tr h="658139">
                <a:tc>
                  <a:txBody>
                    <a:bodyPr/>
                    <a:lstStyle/>
                    <a:p>
                      <a:r>
                        <a:rPr lang="en-GB" dirty="0"/>
                        <a:t>Who is in Rosie’s family?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pairs, learners will be asked to consider the people and groups that are important to Rosie and decide which are part of her family. </a:t>
                      </a:r>
                    </a:p>
                  </a:txBody>
                  <a:tcPr/>
                </a:tc>
                <a:tc>
                  <a:txBody>
                    <a:bodyPr/>
                    <a:lstStyle/>
                    <a:p>
                      <a:r>
                        <a:rPr lang="en-GB" dirty="0"/>
                        <a:t>6 minutes</a:t>
                      </a:r>
                    </a:p>
                  </a:txBody>
                  <a:tcPr/>
                </a:tc>
                <a:extLst>
                  <a:ext uri="{0D108BD9-81ED-4DB2-BD59-A6C34878D82A}">
                    <a16:rowId xmlns:a16="http://schemas.microsoft.com/office/drawing/2014/main" val="3662406365"/>
                  </a:ext>
                </a:extLst>
              </a:tr>
              <a:tr h="658139">
                <a:tc>
                  <a:txBody>
                    <a:bodyPr/>
                    <a:lstStyle/>
                    <a:p>
                      <a:r>
                        <a:rPr lang="en-GB" sz="1800" i="0" dirty="0">
                          <a:solidFill>
                            <a:schemeClr val="tx1"/>
                          </a:solidFill>
                        </a:rPr>
                        <a:t>Rosie’s feelings</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Learners will consider </a:t>
                      </a:r>
                      <a:r>
                        <a:rPr lang="en-GB" sz="1800" i="0" dirty="0">
                          <a:solidFill>
                            <a:schemeClr val="tx1"/>
                          </a:solidFill>
                        </a:rPr>
                        <a:t>how Rosie might have been feeling after her parents separate and how Rosie’s friend Billy could support Rosie.</a:t>
                      </a:r>
                      <a:endParaRPr lang="en-GB" dirty="0"/>
                    </a:p>
                  </a:txBody>
                  <a:tcPr/>
                </a:tc>
                <a:tc>
                  <a:txBody>
                    <a:bodyPr/>
                    <a:lstStyle/>
                    <a:p>
                      <a:r>
                        <a:rPr lang="en-GB" dirty="0"/>
                        <a:t>10 minutes</a:t>
                      </a:r>
                    </a:p>
                  </a:txBody>
                  <a:tcPr/>
                </a:tc>
                <a:extLst>
                  <a:ext uri="{0D108BD9-81ED-4DB2-BD59-A6C34878D82A}">
                    <a16:rowId xmlns:a16="http://schemas.microsoft.com/office/drawing/2014/main" val="3131935317"/>
                  </a:ext>
                </a:extLst>
              </a:tr>
              <a:tr h="376079">
                <a:tc>
                  <a:txBody>
                    <a:bodyPr/>
                    <a:lstStyle/>
                    <a:p>
                      <a:r>
                        <a:rPr lang="en-GB" dirty="0"/>
                        <a:t>Endpoint assessment</a:t>
                      </a:r>
                    </a:p>
                  </a:txBody>
                  <a:tcPr/>
                </a:tc>
                <a:tc>
                  <a:txBody>
                    <a:bodyPr/>
                    <a:lstStyle/>
                    <a:p>
                      <a:r>
                        <a:rPr lang="en-GB" dirty="0"/>
                        <a:t>Learners will revisit and revise the baseline answers</a:t>
                      </a:r>
                      <a:r>
                        <a:rPr lang="en-GB" baseline="0" dirty="0"/>
                        <a:t> as appropriate.</a:t>
                      </a:r>
                      <a:endParaRPr lang="en-GB" dirty="0"/>
                    </a:p>
                  </a:txBody>
                  <a:tcPr/>
                </a:tc>
                <a:tc>
                  <a:txBody>
                    <a:bodyPr/>
                    <a:lstStyle/>
                    <a:p>
                      <a:r>
                        <a:rPr lang="en-GB" dirty="0"/>
                        <a:t>5 minutes</a:t>
                      </a:r>
                    </a:p>
                  </a:txBody>
                  <a:tcPr/>
                </a:tc>
                <a:extLst>
                  <a:ext uri="{0D108BD9-81ED-4DB2-BD59-A6C34878D82A}">
                    <a16:rowId xmlns:a16="http://schemas.microsoft.com/office/drawing/2014/main" val="2816443397"/>
                  </a:ext>
                </a:extLst>
              </a:tr>
              <a:tr h="376079">
                <a:tc>
                  <a:txBody>
                    <a:bodyPr/>
                    <a:lstStyle/>
                    <a:p>
                      <a:r>
                        <a:rPr lang="en-GB" dirty="0"/>
                        <a:t>Further support</a:t>
                      </a:r>
                    </a:p>
                  </a:txBody>
                  <a:tcPr/>
                </a:tc>
                <a:tc>
                  <a:txBody>
                    <a:bodyPr/>
                    <a:lstStyle/>
                    <a:p>
                      <a:r>
                        <a:rPr lang="en-GB" dirty="0"/>
                        <a:t>Learners will consider the further support available in school and online.</a:t>
                      </a:r>
                    </a:p>
                  </a:txBody>
                  <a:tcPr/>
                </a:tc>
                <a:tc>
                  <a:txBody>
                    <a:bodyPr/>
                    <a:lstStyle/>
                    <a:p>
                      <a:r>
                        <a:rPr lang="en-GB" dirty="0"/>
                        <a:t>2 minutes</a:t>
                      </a:r>
                    </a:p>
                  </a:txBody>
                  <a:tcPr/>
                </a:tc>
                <a:extLst>
                  <a:ext uri="{0D108BD9-81ED-4DB2-BD59-A6C34878D82A}">
                    <a16:rowId xmlns:a16="http://schemas.microsoft.com/office/drawing/2014/main" val="1551002174"/>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51556" y="1840090"/>
            <a:ext cx="11288888" cy="4843978"/>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40" y="631766"/>
            <a:ext cx="11360857" cy="1141471"/>
          </a:xfrm>
        </p:spPr>
        <p:txBody>
          <a:bodyPr anchor="ctr">
            <a:noAutofit/>
          </a:bodyPr>
          <a:lstStyle/>
          <a:p>
            <a:pPr algn="ctr"/>
            <a:r>
              <a:rPr lang="en-GB" sz="3200" b="1" dirty="0"/>
              <a:t>GROUND RULES</a:t>
            </a:r>
          </a:p>
        </p:txBody>
      </p:sp>
      <p:sp>
        <p:nvSpPr>
          <p:cNvPr id="5" name="TextBox 4"/>
          <p:cNvSpPr txBox="1"/>
          <p:nvPr/>
        </p:nvSpPr>
        <p:spPr>
          <a:xfrm>
            <a:off x="501495" y="2272216"/>
            <a:ext cx="5436009" cy="4318298"/>
          </a:xfrm>
          <a:prstGeom prst="rect">
            <a:avLst/>
          </a:prstGeom>
          <a:noFill/>
          <a:ln w="38100">
            <a:solidFill>
              <a:srgbClr val="62A9AA"/>
            </a:solidFill>
          </a:ln>
        </p:spPr>
        <p:txBody>
          <a:bodyPr wrap="square" rtlCol="0">
            <a:spAutoFit/>
          </a:bodyPr>
          <a:lstStyle/>
          <a:p>
            <a:pPr>
              <a:lnSpc>
                <a:spcPct val="109000"/>
              </a:lnSpc>
            </a:pPr>
            <a:r>
              <a:rPr lang="en-GB" sz="2600" b="1" dirty="0">
                <a:solidFill>
                  <a:srgbClr val="62A9AA"/>
                </a:solidFill>
              </a:rPr>
              <a:t>We will:</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a typeface="Times New Roman" panose="02020603050405020304" pitchFamily="18" charset="0"/>
                <a:cs typeface="Arial" panose="020B0604020202020204" pitchFamily="34" charset="0"/>
              </a:rPr>
              <a:t>be kind and compassionate towards each other</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talk about ‘someone I know…’ rather than using a person’s name</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have the right not to answer</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comment on what is said, not who has said it</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seek help in school/encourage friends to seek help if needed.</a:t>
            </a:r>
            <a:endParaRPr lang="en-GB" sz="2400" dirty="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F90BCA-DA7C-D074-C2F3-33BFC1A695CD}"/>
              </a:ext>
            </a:extLst>
          </p:cNvPr>
          <p:cNvSpPr txBox="1"/>
          <p:nvPr/>
        </p:nvSpPr>
        <p:spPr>
          <a:xfrm>
            <a:off x="6254496" y="2272216"/>
            <a:ext cx="5436009" cy="4252959"/>
          </a:xfrm>
          <a:prstGeom prst="rect">
            <a:avLst/>
          </a:prstGeom>
          <a:noFill/>
          <a:ln w="38100">
            <a:solidFill>
              <a:srgbClr val="62A9AA"/>
            </a:solidFill>
          </a:ln>
        </p:spPr>
        <p:txBody>
          <a:bodyPr wrap="square" rtlCol="0">
            <a:spAutoFit/>
          </a:bodyPr>
          <a:lstStyle/>
          <a:p>
            <a:pPr>
              <a:lnSpc>
                <a:spcPct val="109000"/>
              </a:lnSpc>
            </a:pPr>
            <a:r>
              <a:rPr lang="en-GB" sz="2600" b="1" dirty="0">
                <a:solidFill>
                  <a:srgbClr val="62A9AA"/>
                </a:solidFill>
              </a:rPr>
              <a:t>We will not:</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give information about our family’s story </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a typeface="Times New Roman" panose="02020603050405020304" pitchFamily="18" charset="0"/>
                <a:cs typeface="Arial" panose="020B0604020202020204" pitchFamily="34" charset="0"/>
              </a:rPr>
              <a:t>tell anyone else about other people’s story</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judge others </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put anyone on the spot</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ask personal questions or try to embarrass someone.</a:t>
            </a:r>
            <a:endParaRPr lang="en-GB" sz="2000" dirty="0">
              <a:ea typeface="Times New Roman" panose="02020603050405020304" pitchFamily="18" charset="0"/>
              <a:cs typeface="Arial" panose="020B0604020202020204" pitchFamily="34" charset="0"/>
            </a:endParaRPr>
          </a:p>
          <a:p>
            <a:pPr marL="342900" lvl="0" indent="-342900">
              <a:lnSpc>
                <a:spcPct val="115000"/>
              </a:lnSpc>
              <a:buClr>
                <a:srgbClr val="62A9AA"/>
              </a:buClr>
              <a:buSzPts val="1200"/>
              <a:buFont typeface="Wingdings 2" panose="05020102010507070707" pitchFamily="18" charset="2"/>
              <a:buChar char=""/>
              <a:tabLst>
                <a:tab pos="457200" algn="l"/>
              </a:tabLst>
            </a:pP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3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b="1" dirty="0">
                <a:solidFill>
                  <a:srgbClr val="FFFFFF"/>
                </a:solidFill>
                <a:effectLst/>
                <a:ea typeface="Calibri" panose="020F0502020204030204" pitchFamily="34" charset="0"/>
                <a:cs typeface="Times New Roman" panose="02020603050405020304" pitchFamily="18" charset="0"/>
              </a:rPr>
              <a:t>Rosie’s story:  What happens if families change? </a:t>
            </a:r>
            <a:r>
              <a:rPr lang="en-GB" b="1" dirty="0">
                <a:solidFill>
                  <a:srgbClr val="FFFFFF"/>
                </a:solidFill>
              </a:rPr>
              <a:t>Resource 1 – Learning objective </a:t>
            </a:r>
          </a:p>
        </p:txBody>
      </p:sp>
      <p:sp>
        <p:nvSpPr>
          <p:cNvPr id="30" name="Rectangle 29">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Cartoon drawing of girl, Rosie. aged 9. ">
            <a:extLst>
              <a:ext uri="{FF2B5EF4-FFF2-40B4-BE49-F238E27FC236}">
                <a16:creationId xmlns:a16="http://schemas.microsoft.com/office/drawing/2014/main" id="{423F9E3F-A685-D13A-D9BC-CF47C8558507}"/>
              </a:ext>
            </a:extLst>
          </p:cNvPr>
          <p:cNvPicPr>
            <a:picLocks noChangeAspect="1"/>
          </p:cNvPicPr>
          <p:nvPr/>
        </p:nvPicPr>
        <p:blipFill rotWithShape="1">
          <a:blip r:embed="rId3"/>
          <a:srcRect b="14732"/>
          <a:stretch/>
        </p:blipFill>
        <p:spPr>
          <a:xfrm>
            <a:off x="1117913" y="2624469"/>
            <a:ext cx="1416514" cy="3157736"/>
          </a:xfrm>
          <a:prstGeom prst="rect">
            <a:avLst/>
          </a:prstGeom>
        </p:spPr>
      </p:pic>
      <p:sp>
        <p:nvSpPr>
          <p:cNvPr id="32" name="Rectangle 31">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descr="A cartoon image of Dad's partner Min, and her son Jonny. MIn and Jonny are Chinese. Min wears glasses. ">
            <a:extLst>
              <a:ext uri="{FF2B5EF4-FFF2-40B4-BE49-F238E27FC236}">
                <a16:creationId xmlns:a16="http://schemas.microsoft.com/office/drawing/2014/main" id="{26A677A8-EA5D-4777-B2CB-F201C99507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5149" y="2382217"/>
            <a:ext cx="2437200" cy="1538967"/>
          </a:xfrm>
          <a:prstGeom prst="rect">
            <a:avLst/>
          </a:prstGeom>
        </p:spPr>
      </p:pic>
      <p:sp>
        <p:nvSpPr>
          <p:cNvPr id="34" name="Rectangle 33">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descr="A cartoon image of Rosie's uncle Mike, holding hands with his  husband Will with their adopted son OllIe. They are a white family. Ollie is aged 6 and has short black hair. Mike ">
            <a:extLst>
              <a:ext uri="{FF2B5EF4-FFF2-40B4-BE49-F238E27FC236}">
                <a16:creationId xmlns:a16="http://schemas.microsoft.com/office/drawing/2014/main" id="{E19CD976-B43E-9EF7-B4ED-77EB365D212E}"/>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3526071" y="4459931"/>
            <a:ext cx="2435275" cy="1598539"/>
          </a:xfrm>
          <a:prstGeom prst="rect">
            <a:avLst/>
          </a:prstGeom>
        </p:spPr>
      </p:pic>
      <p:sp>
        <p:nvSpPr>
          <p:cNvPr id="3" name="Content Placeholder 2"/>
          <p:cNvSpPr>
            <a:spLocks noGrp="1"/>
          </p:cNvSpPr>
          <p:nvPr>
            <p:ph idx="1"/>
          </p:nvPr>
        </p:nvSpPr>
        <p:spPr>
          <a:xfrm>
            <a:off x="6335805" y="2180496"/>
            <a:ext cx="5275001" cy="4045683"/>
          </a:xfrm>
          <a:ln w="38100">
            <a:solidFill>
              <a:srgbClr val="9B9B9B"/>
            </a:solidFill>
          </a:ln>
        </p:spPr>
        <p:txBody>
          <a:bodyPr>
            <a:normAutofit/>
          </a:bodyPr>
          <a:lstStyle/>
          <a:p>
            <a:pPr marL="0" indent="0">
              <a:buNone/>
            </a:pPr>
            <a:r>
              <a:rPr lang="en-GB" sz="2600" b="1" dirty="0">
                <a:solidFill>
                  <a:srgbClr val="62A9AA"/>
                </a:solidFill>
              </a:rPr>
              <a:t>Learning objective</a:t>
            </a:r>
            <a:endParaRPr lang="en-GB" sz="2600" i="1" dirty="0">
              <a:solidFill>
                <a:srgbClr val="62A9AA"/>
              </a:solidFill>
            </a:endParaRPr>
          </a:p>
          <a:p>
            <a:pPr>
              <a:buClr>
                <a:srgbClr val="62A9AA"/>
              </a:buClr>
            </a:pPr>
            <a:r>
              <a:rPr lang="en-GB" sz="2200" dirty="0">
                <a:effectLst/>
                <a:ea typeface="Times New Roman" panose="02020603050405020304" pitchFamily="18" charset="0"/>
                <a:cs typeface="Times New Roman" panose="02020603050405020304" pitchFamily="18" charset="0"/>
              </a:rPr>
              <a:t>To learn about different types of families and how they can change</a:t>
            </a:r>
          </a:p>
        </p:txBody>
      </p:sp>
    </p:spTree>
    <p:extLst>
      <p:ext uri="{BB962C8B-B14F-4D97-AF65-F5344CB8AC3E}">
        <p14:creationId xmlns:p14="http://schemas.microsoft.com/office/powerpoint/2010/main" val="3564710698"/>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A41089508</value>
    </field>
    <field name="Objective-Title">
      <value order="0">2022-06-08 - Primary Resources - Rosie's Story Lesson Plan 1 LATEST</value>
    </field>
    <field name="Objective-Description">
      <value order="0"/>
    </field>
    <field name="Objective-CreationStamp">
      <value order="0">2022-06-21T14:49:17Z</value>
    </field>
    <field name="Objective-IsApproved">
      <value order="0">false</value>
    </field>
    <field name="Objective-IsPublished">
      <value order="0">true</value>
    </field>
    <field name="Objective-DatePublished">
      <value order="0">2022-07-04T19:32:01Z</value>
    </field>
    <field name="Objective-ModificationStamp">
      <value order="0">2022-07-04T19:32:01Z</value>
    </field>
    <field name="Objective-Owner">
      <value order="0">Morgan, Amy (ETC - Business and Regions - Innovation)</value>
    </field>
    <field name="Objective-Path">
      <value order="0">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alue>
    </field>
    <field name="Objective-Parent">
      <value order="0">7.3 - UNCRC - Primary Resources</value>
    </field>
    <field name="Objective-State">
      <value order="0">Published</value>
    </field>
    <field name="Objective-VersionId">
      <value order="0">vA79134267</value>
    </field>
    <field name="Objective-Version">
      <value order="0">3.0</value>
    </field>
    <field name="Objective-VersionNumber">
      <value order="0">4</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3.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B83808-F2F9-4527-B182-B57C11DC29C0}">
  <ds:schemaRefs>
    <ds:schemaRef ds:uri="http://www.w3.org/XML/1998/namespace"/>
    <ds:schemaRef ds:uri="561ad049-9fef-4428-bfcb-6bce8ee09453"/>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716fe84c-9023-43a9-aa4c-f6f9a28f002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38137</TotalTime>
  <Words>6189</Words>
  <Application>Microsoft Office PowerPoint</Application>
  <PresentationFormat>Widescreen</PresentationFormat>
  <Paragraphs>391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Gill Sans MT</vt:lpstr>
      <vt:lpstr>Segoe Print</vt:lpstr>
      <vt:lpstr>Segoe UI</vt:lpstr>
      <vt:lpstr>Symbol</vt:lpstr>
      <vt:lpstr>Wingdings</vt:lpstr>
      <vt:lpstr>Wingdings 2</vt:lpstr>
      <vt:lpstr>Dividend</vt:lpstr>
      <vt:lpstr>Opening slide</vt:lpstr>
      <vt:lpstr>TEACHER SLIDE – PREPARING TO TEACH</vt:lpstr>
      <vt:lpstr>TEACHER SLIDE – the Curriculum for Wales </vt:lpstr>
      <vt:lpstr>TEACHER SLIDE – Guidance on rse </vt:lpstr>
      <vt:lpstr>TEACHER SLIDE – statements of what matters </vt:lpstr>
      <vt:lpstr>TEACHER SLIDE – Progression steps </vt:lpstr>
      <vt:lpstr>TEACHER SLIDE – Learning AND suggested TIMING</vt:lpstr>
      <vt:lpstr>GROUND RULES</vt:lpstr>
      <vt:lpstr>Rosie’s story:  What happens if families change? Resource 1 – Learning objective </vt:lpstr>
      <vt:lpstr>Rosie’s story: What happens if families change? Resource 1 – Learning outcomes </vt:lpstr>
      <vt:lpstr>BASELINE ACTIVITY –WHAT is A Family?</vt:lpstr>
      <vt:lpstr>WHAT do Families do for one another?</vt:lpstr>
      <vt:lpstr>Meet Rosie</vt:lpstr>
      <vt:lpstr>WHO IS IN Rosie’s Family?</vt:lpstr>
      <vt:lpstr>Rosie’s feelings: How might Rosie have felt when her parents separated?</vt:lpstr>
      <vt:lpstr>ENDPOINT ASSESSMENT ACTIVITY </vt:lpstr>
      <vt:lpstr>Further help and support in school</vt:lpstr>
      <vt:lpstr>Further help and support out of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37</cp:revision>
  <dcterms:created xsi:type="dcterms:W3CDTF">2020-10-12T16:16:16Z</dcterms:created>
  <dcterms:modified xsi:type="dcterms:W3CDTF">2022-10-27T08:12:59Z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A41089508</vt:lpwstr>
  </property>
  <property fmtid="{D5CDD505-2E9C-101B-9397-08002B2CF9AE}" pid="4" name="Objective-Title">
    <vt:lpwstr>2022-06-08 - Primary Resources - Rosie's Story Lesson Plan 1 LATEST</vt:lpwstr>
  </property>
  <property fmtid="{D5CDD505-2E9C-101B-9397-08002B2CF9AE}" pid="5" name="Objective-Description">
    <vt:lpwstr/>
  </property>
  <property fmtid="{D5CDD505-2E9C-101B-9397-08002B2CF9AE}" pid="6" name="Objective-CreationStamp">
    <vt:filetime>2022-06-21T14:49:21Z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2022-07-04T19:32:01Z</vt:filetime>
  </property>
  <property fmtid="{D5CDD505-2E9C-101B-9397-08002B2CF9AE}" pid="10" name="Objective-ModificationStamp">
    <vt:filetime>2022-07-04T19:32:01Z</vt:filetime>
  </property>
  <property fmtid="{D5CDD505-2E9C-101B-9397-08002B2CF9AE}" pid="11" name="Objective-Owner">
    <vt:lpwstr>Morgan, Amy (ETC - Business and Regions - Innovation)</vt:lpwstr>
  </property>
  <property fmtid="{D5CDD505-2E9C-101B-9397-08002B2CF9AE}" pid="12" name="Objective-Path">
    <vt:lpwstr>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t:lpwstr>
  </property>
  <property fmtid="{D5CDD505-2E9C-101B-9397-08002B2CF9AE}" pid="13" name="Objective-Parent">
    <vt:lpwstr>7.3 - UNCRC - Primary Resources</vt:lpwstr>
  </property>
  <property fmtid="{D5CDD505-2E9C-101B-9397-08002B2CF9AE}" pid="14" name="Objective-State">
    <vt:lpwstr>Published</vt:lpwstr>
  </property>
  <property fmtid="{D5CDD505-2E9C-101B-9397-08002B2CF9AE}" pid="15" name="Objective-VersionId">
    <vt:lpwstr>vA79134267</vt:lpwstr>
  </property>
  <property fmtid="{D5CDD505-2E9C-101B-9397-08002B2CF9AE}" pid="16" name="Objective-Version">
    <vt:lpwstr>3.0</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