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5"/>
  </p:sldMasterIdLst>
  <p:notesMasterIdLst>
    <p:notesMasterId r:id="rId34"/>
  </p:notesMasterIdLst>
  <p:sldIdLst>
    <p:sldId id="338" r:id="rId6"/>
    <p:sldId id="302" r:id="rId7"/>
    <p:sldId id="350" r:id="rId8"/>
    <p:sldId id="359" r:id="rId9"/>
    <p:sldId id="301" r:id="rId10"/>
    <p:sldId id="311" r:id="rId11"/>
    <p:sldId id="360" r:id="rId12"/>
    <p:sldId id="355" r:id="rId13"/>
    <p:sldId id="325" r:id="rId14"/>
    <p:sldId id="319" r:id="rId15"/>
    <p:sldId id="279" r:id="rId16"/>
    <p:sldId id="351" r:id="rId17"/>
    <p:sldId id="348" r:id="rId18"/>
    <p:sldId id="347" r:id="rId19"/>
    <p:sldId id="291" r:id="rId20"/>
    <p:sldId id="340" r:id="rId21"/>
    <p:sldId id="336" r:id="rId22"/>
    <p:sldId id="361" r:id="rId23"/>
    <p:sldId id="342" r:id="rId24"/>
    <p:sldId id="352" r:id="rId25"/>
    <p:sldId id="356" r:id="rId26"/>
    <p:sldId id="353" r:id="rId27"/>
    <p:sldId id="354" r:id="rId28"/>
    <p:sldId id="349" r:id="rId29"/>
    <p:sldId id="339" r:id="rId30"/>
    <p:sldId id="261" r:id="rId31"/>
    <p:sldId id="276" r:id="rId32"/>
    <p:sldId id="35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Miranda (EPS - Curriculum)" initials="LM(C" lastIdx="24" clrIdx="0">
    <p:extLst>
      <p:ext uri="{19B8F6BF-5375-455C-9EA6-DF929625EA0E}">
        <p15:presenceInfo xmlns:p15="http://schemas.microsoft.com/office/powerpoint/2012/main" userId="S::Miranda.Lewis@gov.wales::7cfe87f8-b420-453c-a146-cb120ec90e3d" providerId="AD"/>
      </p:ext>
    </p:extLst>
  </p:cmAuthor>
  <p:cmAuthor id="2" name="Jan Ewing" initials="JE" lastIdx="12" clrIdx="1">
    <p:extLst>
      <p:ext uri="{19B8F6BF-5375-455C-9EA6-DF929625EA0E}">
        <p15:presenceInfo xmlns:p15="http://schemas.microsoft.com/office/powerpoint/2012/main" userId="Jan Ew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B"/>
    <a:srgbClr val="62A9AA"/>
    <a:srgbClr val="E2E2E2"/>
    <a:srgbClr val="969FA7"/>
    <a:srgbClr val="D6EFFD"/>
    <a:srgbClr val="8EC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85031" autoAdjust="0"/>
  </p:normalViewPr>
  <p:slideViewPr>
    <p:cSldViewPr snapToGrid="0">
      <p:cViewPr varScale="1">
        <p:scale>
          <a:sx n="91" d="100"/>
          <a:sy n="91" d="100"/>
        </p:scale>
        <p:origin x="984" y="90"/>
      </p:cViewPr>
      <p:guideLst>
        <p:guide orient="horz" pos="1117"/>
        <p:guide pos="257"/>
        <p:guide orient="horz" pos="1434"/>
        <p:guide orient="horz" pos="3045"/>
        <p:guide pos="6562"/>
        <p:guide orient="horz" pos="4042"/>
        <p:guide pos="3749"/>
        <p:guide pos="4566"/>
      </p:guideLst>
    </p:cSldViewPr>
  </p:slideViewPr>
  <p:outlineViewPr>
    <p:cViewPr>
      <p:scale>
        <a:sx n="33" d="100"/>
        <a:sy n="33" d="100"/>
      </p:scale>
      <p:origin x="0" y="-1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ne Ewing" userId="65a449a5-6b42-4174-8a8e-cfb34541f080" providerId="ADAL" clId="{8796EFCD-D639-4462-8B30-62D6EB34954F}"/>
    <pc:docChg chg="modSld">
      <pc:chgData name="Janine Ewing" userId="65a449a5-6b42-4174-8a8e-cfb34541f080" providerId="ADAL" clId="{8796EFCD-D639-4462-8B30-62D6EB34954F}" dt="2023-01-26T11:14:50.345" v="2" actId="1076"/>
      <pc:docMkLst>
        <pc:docMk/>
      </pc:docMkLst>
      <pc:sldChg chg="modSp mod">
        <pc:chgData name="Janine Ewing" userId="65a449a5-6b42-4174-8a8e-cfb34541f080" providerId="ADAL" clId="{8796EFCD-D639-4462-8B30-62D6EB34954F}" dt="2023-01-26T11:14:50.345" v="2" actId="1076"/>
        <pc:sldMkLst>
          <pc:docMk/>
          <pc:sldMk cId="3411758806" sldId="302"/>
        </pc:sldMkLst>
        <pc:picChg chg="mod">
          <ac:chgData name="Janine Ewing" userId="65a449a5-6b42-4174-8a8e-cfb34541f080" providerId="ADAL" clId="{8796EFCD-D639-4462-8B30-62D6EB34954F}" dt="2023-01-26T11:14:50.345" v="2" actId="1076"/>
          <ac:picMkLst>
            <pc:docMk/>
            <pc:sldMk cId="3411758806" sldId="302"/>
            <ac:picMk id="4" creationId="{44DA73B1-97C3-412E-9237-CC574402D9A2}"/>
          </ac:picMkLst>
        </pc:picChg>
        <pc:picChg chg="mod">
          <ac:chgData name="Janine Ewing" userId="65a449a5-6b42-4174-8a8e-cfb34541f080" providerId="ADAL" clId="{8796EFCD-D639-4462-8B30-62D6EB34954F}" dt="2023-01-26T11:14:44.698" v="1" actId="1076"/>
          <ac:picMkLst>
            <pc:docMk/>
            <pc:sldMk cId="3411758806" sldId="302"/>
            <ac:picMk id="16" creationId="{CD181D46-BFC3-4E44-8577-CD9D2E401DE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A636-B456-4EAE-AEB9-B3B82078ECD6}" type="datetimeFigureOut">
              <a:rPr lang="en-GB" smtClean="0"/>
              <a:t>26/01/2023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E5092-8265-4006-A364-23F104E02F61}" type="slidenum">
              <a:rPr lang="en-GB" smtClean="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relationships-and-sexuality-education-(rse):-statutory-guidanc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pshe-association.org.uk/system/files/2018%20-%20Handling%20complex%20issues%20safely%20in%20the%20PSHE%20classroom.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families/datasets/householdsbytypeofhouseholdandfamilyregionsofenglandandukconstituentcountri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This is the second of two teaching resources, ‘Rosie's story: What happens if families change?’ Resource 1</a:t>
            </a:r>
            <a:r>
              <a:rPr lang="en-GB" sz="1200" i="0" dirty="0"/>
              <a:t> </a:t>
            </a:r>
            <a:r>
              <a:rPr lang="en-GB" i="0" dirty="0"/>
              <a:t>introduces learners to Rosie, aged 9 and the people who make up her family or are important to her. They learn that families come in all shapes and sizes and sometimes families change when parents and carers separate. They consider the range of emotions that children and young people go through when parents and carers separate. In Resource 2, learners learn about the processes involved in divorce and separation, their rights to have their voices heard in the process and how this can be achieved. They also learn about the help and support available to children and young people at this time.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dirty="0"/>
          </a:p>
        </p:txBody>
      </p:sp>
    </p:spTree>
    <p:extLst>
      <p:ext uri="{BB962C8B-B14F-4D97-AF65-F5344CB8AC3E}">
        <p14:creationId xmlns:p14="http://schemas.microsoft.com/office/powerpoint/2010/main" val="24321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latin typeface="+mn-lt"/>
              </a:rPr>
              <a:t>Learners will be discussing the experiences of a young child, Rosie aged 9 whose parents separated a year ago. The subjects raised have the potential to be distressing for some if their own parents and carers have separated, or they do not live with either parent. Teachers should refer to the </a:t>
            </a:r>
            <a:r>
              <a:rPr lang="en-US" sz="1200" b="1" u="sng" dirty="0">
                <a:solidFill>
                  <a:srgbClr val="0563C1"/>
                </a:solidFill>
                <a:effectLst/>
                <a:latin typeface="+mn-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Curriculum for Wales</a:t>
            </a:r>
            <a:r>
              <a:rPr lang="en-US" sz="1200" b="1" u="sng" dirty="0">
                <a:solidFill>
                  <a:srgbClr val="62A9AA"/>
                </a:solidFill>
                <a:effectLst/>
                <a:latin typeface="+mn-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Guidance on RSE</a:t>
            </a:r>
            <a:r>
              <a:rPr lang="en-US" sz="1200" dirty="0">
                <a:effectLst/>
                <a:latin typeface="+mn-lt"/>
                <a:ea typeface="Times New Roman" panose="02020603050405020304" pitchFamily="18" charset="0"/>
                <a:cs typeface="Arial" panose="020B0604020202020204" pitchFamily="34" charset="0"/>
              </a:rPr>
              <a:t> and the </a:t>
            </a:r>
            <a:r>
              <a:rPr lang="en-US" sz="1200" b="1" u="sng" dirty="0">
                <a:solidFill>
                  <a:srgbClr val="62A9AA"/>
                </a:solidFill>
                <a:effectLst/>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RSE Code</a:t>
            </a:r>
            <a:r>
              <a:rPr lang="en-US" sz="1200" b="0" u="none" dirty="0">
                <a:solidFill>
                  <a:srgbClr val="62A9AA"/>
                </a:solidFill>
                <a:effectLst/>
                <a:latin typeface="+mn-lt"/>
                <a:ea typeface="Times New Roman" panose="02020603050405020304" pitchFamily="18" charset="0"/>
                <a:cs typeface="Times New Roman" panose="02020603050405020304" pitchFamily="18" charset="0"/>
              </a:rPr>
              <a:t> </a:t>
            </a:r>
            <a:r>
              <a:rPr lang="en-GB" sz="1200" dirty="0">
                <a:latin typeface="+mn-lt"/>
              </a:rPr>
              <a:t>before teaching. They should also familiarise themselves with the ‘Framework on embedding a whole-school approach to emotional and mental well-being’ available at: https://gov.wales/sites/default/files/publications/2021-03/framework-on-embedding-a-whole-school-approach-to-emotional-and-mental-well-being.pdf.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latin typeface="+mn-lt"/>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latin typeface="+mn-lt"/>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latin typeface="+mn-lt"/>
              </a:rPr>
              <a:t>It is important that ground rules are established to minimise the potential for distress to any learner. Teachers may modify or explain ground rules as needed and if a teacher already has established ‘class ground rules’ then these can be substituted. Learners can also be asked to add to the ground rules as appropriate.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u="sng" dirty="0">
              <a:solidFill>
                <a:schemeClr val="tx1"/>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a:lnSpc>
                <a:spcPct val="115000"/>
              </a:lnSpc>
              <a:spcAft>
                <a:spcPts val="1000"/>
              </a:spcAft>
            </a:pPr>
            <a:r>
              <a:rPr lang="en-US" sz="1200" dirty="0">
                <a:effectLst/>
                <a:latin typeface="+mn-lt"/>
                <a:ea typeface="Times New Roman" panose="02020603050405020304" pitchFamily="18" charset="0"/>
                <a:cs typeface="Arial" panose="020B0604020202020204" pitchFamily="34" charset="0"/>
              </a:rPr>
              <a:t>Teachers should also:</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US" sz="1200" dirty="0">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a:buClr>
                <a:srgbClr val="62A9AA"/>
              </a:buClr>
              <a:buSzPts val="1200"/>
              <a:buFont typeface="Wingdings 2" panose="05020102010507070707" pitchFamily="18" charset="2"/>
              <a:buChar char=""/>
            </a:pPr>
            <a:r>
              <a:rPr lang="en-US" sz="1200" dirty="0">
                <a:effectLst/>
                <a:latin typeface="+mn-lt"/>
                <a:ea typeface="Calibri" panose="020F0502020204030204" pitchFamily="34" charset="0"/>
                <a:cs typeface="Arial" panose="020B0604020202020204" pitchFamily="34" charset="0"/>
              </a:rPr>
              <a:t>have an ‘ask-it-basket’/question box for learners to ask questions confidentially</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SzPts val="1200"/>
              <a:buFont typeface="Wingdings 2" panose="05020102010507070707" pitchFamily="18" charset="2"/>
              <a:buChar char=""/>
            </a:pPr>
            <a:r>
              <a:rPr lang="en-US" sz="1200" dirty="0">
                <a:effectLst/>
                <a:latin typeface="+mn-lt"/>
                <a:ea typeface="Calibri" panose="020F0502020204030204" pitchFamily="34" charset="0"/>
                <a:cs typeface="Arial" panose="020B0604020202020204" pitchFamily="34" charset="0"/>
              </a:rPr>
              <a:t>review and address any questions submitted in the anonymous ‘ask-it-basket’/question box</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SzPts val="1200"/>
              <a:buFont typeface="Wingdings 2" panose="05020102010507070707" pitchFamily="18" charset="2"/>
              <a:buChar char=""/>
            </a:pPr>
            <a:r>
              <a:rPr lang="en-US" sz="1200" dirty="0">
                <a:effectLst/>
                <a:latin typeface="+mn-lt"/>
                <a:ea typeface="Calibri" panose="020F0502020204030204" pitchFamily="34" charset="0"/>
                <a:cs typeface="Times New Roman" panose="02020603050405020304" pitchFamily="18" charset="0"/>
              </a:rPr>
              <a:t>work within the school’s policies on safeguarding and confidentiality</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SzPts val="1200"/>
              <a:buFont typeface="Wingdings 2" panose="05020102010507070707" pitchFamily="18" charset="2"/>
              <a:buChar char=""/>
            </a:pPr>
            <a:r>
              <a:rPr lang="en-US" sz="1200" dirty="0">
                <a:effectLst/>
                <a:latin typeface="+mn-lt"/>
                <a:ea typeface="Calibri" panose="020F0502020204030204" pitchFamily="34" charset="0"/>
                <a:cs typeface="Times New Roman" panose="02020603050405020304" pitchFamily="18" charset="0"/>
              </a:rPr>
              <a:t>link RSE into the whole-school approach to support learner well-being </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SzPts val="1200"/>
              <a:buFont typeface="Wingdings 2" panose="05020102010507070707" pitchFamily="18" charset="2"/>
              <a:buChar char=""/>
            </a:pPr>
            <a:r>
              <a:rPr lang="en-US" sz="1200" dirty="0">
                <a:effectLst/>
                <a:latin typeface="+mn-lt"/>
                <a:ea typeface="Calibri" panose="020F0502020204030204" pitchFamily="34" charset="0"/>
                <a:cs typeface="Times New Roman" panose="02020603050405020304" pitchFamily="18" charset="0"/>
              </a:rPr>
              <a:t>make learners aware of sources of support, both inside and outside the school</a:t>
            </a:r>
            <a:endParaRPr lang="en-GB" sz="1200" dirty="0">
              <a:effectLst/>
              <a:latin typeface="+mn-lt"/>
              <a:ea typeface="Calibri" panose="020F0502020204030204" pitchFamily="34" charset="0"/>
              <a:cs typeface="Times New Roman" panose="02020603050405020304" pitchFamily="18" charset="0"/>
            </a:endParaRPr>
          </a:p>
          <a:p>
            <a:pPr marL="342900" lvl="0" indent="-342900">
              <a:spcAft>
                <a:spcPts val="800"/>
              </a:spcAft>
              <a:buClr>
                <a:srgbClr val="62A9AA"/>
              </a:buClr>
              <a:buSzPts val="1200"/>
              <a:buFont typeface="Wingdings 2" panose="05020102010507070707" pitchFamily="18" charset="2"/>
              <a:buChar char=""/>
            </a:pPr>
            <a:r>
              <a:rPr lang="en-US" sz="1200" dirty="0">
                <a:effectLst/>
                <a:latin typeface="+mn-lt"/>
                <a:ea typeface="Calibri" panose="020F0502020204030204" pitchFamily="34" charset="0"/>
                <a:cs typeface="Arial" panose="020B0604020202020204" pitchFamily="34" charset="0"/>
              </a:rPr>
              <a:t>explain to learners that while confidentiality is important, if something is said or a behaviour causes concern, teachers may speak to another member of staff.</a:t>
            </a:r>
            <a:endParaRPr lang="en-GB"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u="sng" dirty="0">
              <a:solidFill>
                <a:schemeClr val="tx1"/>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a:lnSpc>
                <a:spcPct val="107000"/>
              </a:lnSpc>
              <a:spcAft>
                <a:spcPts val="800"/>
              </a:spcAft>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dirty="0"/>
          </a:p>
        </p:txBody>
      </p:sp>
    </p:spTree>
    <p:extLst>
      <p:ext uri="{BB962C8B-B14F-4D97-AF65-F5344CB8AC3E}">
        <p14:creationId xmlns:p14="http://schemas.microsoft.com/office/powerpoint/2010/main" val="252818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none" dirty="0"/>
              <a:t>Run through the learning objective.</a:t>
            </a:r>
          </a:p>
          <a:p>
            <a:pPr marL="0" indent="0">
              <a:buNone/>
            </a:pPr>
            <a:r>
              <a:rPr lang="en-GB" sz="1200" b="1" dirty="0"/>
              <a:t>Learners will </a:t>
            </a:r>
            <a:r>
              <a:rPr lang="en-GB" b="1" dirty="0"/>
              <a:t>learn: </a:t>
            </a:r>
          </a:p>
          <a:p>
            <a:pPr marL="171450" marR="0" lvl="0" indent="-17145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Char char="§"/>
              <a:tabLst/>
              <a:defRPr/>
            </a:pPr>
            <a:r>
              <a:rPr lang="en-GB" sz="1200" dirty="0">
                <a:effectLst/>
                <a:ea typeface="Times New Roman" panose="02020603050405020304" pitchFamily="18" charset="0"/>
                <a:cs typeface="Times New Roman" panose="02020603050405020304" pitchFamily="18" charset="0"/>
              </a:rPr>
              <a:t>about rights children and young people have if parents and carers separate and the type of support they might need.</a:t>
            </a:r>
          </a:p>
          <a:p>
            <a:pPr marL="0" marR="0" lvl="0" indent="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None/>
              <a:tabLst/>
              <a:defRPr/>
            </a:pPr>
            <a:endParaRPr lang="en-GB" sz="1200" dirty="0"/>
          </a:p>
          <a:p>
            <a:pPr lvl="0"/>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dirty="0"/>
          </a:p>
        </p:txBody>
      </p:sp>
    </p:spTree>
    <p:extLst>
      <p:ext uri="{BB962C8B-B14F-4D97-AF65-F5344CB8AC3E}">
        <p14:creationId xmlns:p14="http://schemas.microsoft.com/office/powerpoint/2010/main" val="91588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none" dirty="0"/>
              <a:t>Run through the learning outcomes.</a:t>
            </a:r>
          </a:p>
          <a:p>
            <a:pPr marL="0" indent="0">
              <a:buNone/>
            </a:pPr>
            <a:r>
              <a:rPr lang="en-GB" sz="1200" b="1" dirty="0"/>
              <a:t>Learners will </a:t>
            </a:r>
            <a:r>
              <a:rPr lang="en-GB" b="1" dirty="0"/>
              <a:t>be able to: </a:t>
            </a:r>
            <a:endParaRPr lang="en-GB" i="1" dirty="0"/>
          </a:p>
          <a:p>
            <a:pPr marL="0" marR="0" lvl="0" indent="0" algn="l" defTabSz="914400" rtl="0" eaLnBrk="1" fontAlgn="auto" latinLnBrk="0" hangingPunct="1">
              <a:lnSpc>
                <a:spcPct val="100000"/>
              </a:lnSpc>
              <a:spcBef>
                <a:spcPts val="0"/>
              </a:spcBef>
              <a:spcAft>
                <a:spcPts val="0"/>
              </a:spcAft>
              <a:buClr>
                <a:srgbClr val="62A9AA"/>
              </a:buClr>
              <a:buSzPct val="100000"/>
              <a:buFont typeface="Wingdings" panose="05000000000000000000" pitchFamily="2" charset="2"/>
              <a:buChar char="§"/>
              <a:tabLst/>
              <a:defRPr/>
            </a:pPr>
            <a:r>
              <a:rPr lang="en-GB" sz="1200" dirty="0"/>
              <a:t> explain children and young people’s rights under Article 12, UNCRC when parents and carers separate</a:t>
            </a:r>
          </a:p>
          <a:p>
            <a:pPr marL="0" marR="0" lvl="0" indent="0" algn="l" defTabSz="914400" rtl="0" eaLnBrk="1" fontAlgn="auto" latinLnBrk="0" hangingPunct="1">
              <a:lnSpc>
                <a:spcPct val="100000"/>
              </a:lnSpc>
              <a:spcBef>
                <a:spcPts val="0"/>
              </a:spcBef>
              <a:spcAft>
                <a:spcPts val="0"/>
              </a:spcAft>
              <a:buClr>
                <a:srgbClr val="62A9AA"/>
              </a:buClr>
              <a:buSzPct val="100000"/>
              <a:buFont typeface="Wingdings" panose="05000000000000000000" pitchFamily="2" charset="2"/>
              <a:buChar char="§"/>
              <a:tabLst/>
              <a:defRPr/>
            </a:pPr>
            <a:r>
              <a:rPr lang="en-GB" sz="1200" dirty="0"/>
              <a:t> identify the different ways arrangements for children and young people can be made and how children and young people can be consulted if parents and carers separate</a:t>
            </a:r>
          </a:p>
          <a:p>
            <a:pPr marL="0" marR="0" lvl="0" indent="0" algn="l" defTabSz="914400" rtl="0" eaLnBrk="1" fontAlgn="auto" latinLnBrk="0" hangingPunct="1">
              <a:lnSpc>
                <a:spcPct val="100000"/>
              </a:lnSpc>
              <a:spcBef>
                <a:spcPts val="0"/>
              </a:spcBef>
              <a:spcAft>
                <a:spcPts val="0"/>
              </a:spcAft>
              <a:buClr>
                <a:srgbClr val="62A9AA"/>
              </a:buClr>
              <a:buSzPct val="100000"/>
              <a:buFont typeface="Wingdings" panose="05000000000000000000" pitchFamily="2" charset="2"/>
              <a:buChar char="§"/>
              <a:tabLst/>
              <a:defRPr/>
            </a:pPr>
            <a:r>
              <a:rPr lang="en-GB" sz="1200" dirty="0"/>
              <a:t> identify sources of support for these children and young people and explain how to access them.</a:t>
            </a:r>
            <a:endParaRPr lang="en-GB" sz="1200" b="1" dirty="0"/>
          </a:p>
          <a:p>
            <a:pPr>
              <a:spcBef>
                <a:spcPts val="0"/>
              </a:spcBef>
              <a:buClr>
                <a:srgbClr val="62A9AA"/>
              </a:buClr>
              <a:buSzPct val="100000"/>
              <a:buFont typeface="Wingdings" panose="05000000000000000000" pitchFamily="2" charset="2"/>
              <a:buChar char="§"/>
            </a:pPr>
            <a:endParaRPr lang="en-GB" sz="1200" dirty="0"/>
          </a:p>
          <a:p>
            <a:pPr marL="0" indent="0">
              <a:buClr>
                <a:srgbClr val="62A9AA"/>
              </a:buClr>
              <a:buFont typeface="Arial" panose="020B0604020202020204" pitchFamily="34" charset="0"/>
              <a:buNone/>
            </a:pPr>
            <a:endParaRPr lang="en-GB" b="0" dirty="0"/>
          </a:p>
          <a:p>
            <a:pPr marL="0" indent="0">
              <a:buClr>
                <a:srgbClr val="62A9AA"/>
              </a:buClr>
              <a:buFont typeface="Arial" panose="020B0604020202020204" pitchFamily="34" charset="0"/>
              <a:buNone/>
            </a:pPr>
            <a:endParaRPr lang="en-GB" b="0" dirty="0"/>
          </a:p>
          <a:p>
            <a:pPr marL="0" indent="0">
              <a:buClr>
                <a:srgbClr val="62A9AA"/>
              </a:buClr>
              <a:buFont typeface="Arial" panose="020B0604020202020204" pitchFamily="34" charset="0"/>
              <a:buNone/>
            </a:pPr>
            <a:r>
              <a:rPr lang="en-GB" sz="1200" i="0" kern="1200" dirty="0">
                <a:solidFill>
                  <a:schemeClr val="tx1"/>
                </a:solidFill>
                <a:effectLst/>
                <a:latin typeface="+mn-lt"/>
                <a:ea typeface="+mn-ea"/>
                <a:cs typeface="+mn-cs"/>
              </a:rPr>
              <a:t>Explain that the learners will continue to look at 9-year-old Rosie’s changes in her family in the last year.</a:t>
            </a:r>
          </a:p>
          <a:p>
            <a:pPr marL="0" indent="0">
              <a:buClr>
                <a:srgbClr val="62A9AA"/>
              </a:buClr>
              <a:buFont typeface="Arial" panose="020B0604020202020204" pitchFamily="34" charset="0"/>
              <a:buNone/>
            </a:pPr>
            <a:r>
              <a:rPr lang="en-GB" sz="1200"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 </a:t>
            </a:r>
            <a:endParaRPr lang="en-GB" b="0" dirty="0"/>
          </a:p>
          <a:p>
            <a:pPr marL="0" lvl="0" indent="0">
              <a:buFont typeface="+mj-lt"/>
              <a:buNone/>
            </a:pPr>
            <a:r>
              <a:rPr lang="en-GB" sz="1200" dirty="0">
                <a:latin typeface="+mn-lt"/>
              </a:rPr>
              <a:t>Ask learners, ‘what do you remember about Rosie from the last teaching session?’</a:t>
            </a:r>
          </a:p>
          <a:p>
            <a:pPr marL="0" lvl="0" indent="0">
              <a:buFont typeface="+mj-lt"/>
              <a:buNone/>
            </a:pPr>
            <a:endParaRPr lang="en-GB" sz="1200" dirty="0">
              <a:latin typeface="+mn-lt"/>
            </a:endParaRPr>
          </a:p>
          <a:p>
            <a:pPr marL="171450" lvl="0" indent="-171450">
              <a:buFont typeface="Arial" panose="020B0604020202020204" pitchFamily="34" charset="0"/>
              <a:buChar char="•"/>
            </a:pPr>
            <a:r>
              <a:rPr lang="en-GB" sz="1200" dirty="0">
                <a:latin typeface="+mn-lt"/>
              </a:rPr>
              <a:t>She is aged 9</a:t>
            </a:r>
          </a:p>
          <a:p>
            <a:pPr marL="171450" lvl="0" indent="-171450">
              <a:buFont typeface="Arial" panose="020B0604020202020204" pitchFamily="34" charset="0"/>
              <a:buChar char="•"/>
            </a:pPr>
            <a:r>
              <a:rPr lang="en-GB" sz="1200" dirty="0">
                <a:latin typeface="+mn-lt"/>
              </a:rPr>
              <a:t>She has an older brother, Jack and an older sister, Chloe</a:t>
            </a:r>
          </a:p>
          <a:p>
            <a:pPr marL="171450" lvl="0" indent="-171450">
              <a:buFont typeface="Arial" panose="020B0604020202020204" pitchFamily="34" charset="0"/>
              <a:buChar char="•"/>
            </a:pPr>
            <a:r>
              <a:rPr lang="en-GB" sz="1200" dirty="0">
                <a:latin typeface="+mn-lt"/>
              </a:rPr>
              <a:t>Rosie's parents separated a year ago and are now divorced (Rosie found it hard to start off with, but she is feeling much happier about the situation)</a:t>
            </a:r>
          </a:p>
          <a:p>
            <a:pPr marL="171450" lvl="0" indent="-171450">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Rosie now lives with her mum, her sister Chloe and her brother Jack. </a:t>
            </a:r>
          </a:p>
          <a:p>
            <a:pPr marL="171450" lvl="0" indent="-171450">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The three children spend lots of time with their dad. his new partner Min and her son Jonny who have lived with her Dad for the last 9 months.</a:t>
            </a:r>
          </a:p>
          <a:p>
            <a:pPr marL="0" indent="0">
              <a:buNone/>
            </a:pPr>
            <a:endParaRPr lang="en-GB" sz="1200"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dirty="0"/>
          </a:p>
        </p:txBody>
      </p:sp>
    </p:spTree>
    <p:extLst>
      <p:ext uri="{BB962C8B-B14F-4D97-AF65-F5344CB8AC3E}">
        <p14:creationId xmlns:p14="http://schemas.microsoft.com/office/powerpoint/2010/main" val="400564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GB" sz="1200" i="0" dirty="0">
                <a:effectLst/>
                <a:latin typeface="+mn-lt"/>
                <a:ea typeface="Times New Roman" panose="02020603050405020304" pitchFamily="18" charset="0"/>
              </a:rPr>
              <a:t>For this activity, if learners wish to discuss questions with one another, remind them to work independently and any questions they may have will be answered after the baseline assessment is completed.</a:t>
            </a:r>
          </a:p>
          <a:p>
            <a:pPr marL="0" lvl="0" indent="0">
              <a:buFont typeface="+mj-lt"/>
              <a:buNone/>
            </a:pPr>
            <a:endParaRPr lang="en-GB" sz="1200" i="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mn-lt"/>
                <a:ea typeface="Times New Roman" panose="02020603050405020304" pitchFamily="18" charset="0"/>
                <a:cs typeface="Arial" panose="020B0604020202020204" pitchFamily="34" charset="0"/>
              </a:rPr>
              <a:t>Ask learners (without conferring) to each to draw a </a:t>
            </a:r>
            <a:r>
              <a:rPr lang="en-GB" sz="1200" dirty="0">
                <a:effectLst/>
                <a:latin typeface="+mn-lt"/>
                <a:ea typeface="Times New Roman" panose="02020603050405020304" pitchFamily="18" charset="0"/>
                <a:cs typeface="Times New Roman" panose="02020603050405020304" pitchFamily="18" charset="0"/>
              </a:rPr>
              <a:t>circle </a:t>
            </a:r>
            <a:r>
              <a:rPr lang="en-US" sz="1200" dirty="0">
                <a:effectLst/>
                <a:latin typeface="+mn-lt"/>
                <a:ea typeface="Times New Roman" panose="02020603050405020304" pitchFamily="18" charset="0"/>
                <a:cs typeface="Times New Roman" panose="02020603050405020304" pitchFamily="18" charset="0"/>
              </a:rPr>
              <a:t>with the word ‘Rosie’ in the middle. </a:t>
            </a:r>
            <a:r>
              <a:rPr lang="en-US" sz="1200" dirty="0">
                <a:effectLst/>
                <a:latin typeface="+mn-lt"/>
                <a:ea typeface="Times New Roman" panose="02020603050405020304" pitchFamily="18" charset="0"/>
              </a:rPr>
              <a:t>[If learners are familiar with ‘mind mapping’ then you can explain that this is what they are going to do. If not, explain ‘mind-mapping’ to them i.e. they will be drawing a diagram with a central theme (here, the character, Rosie) and then branching out into different themes (here, questions that Rosie may have, etc.) to visually outline information]. </a:t>
            </a:r>
            <a:r>
              <a:rPr lang="en-US" sz="1200" dirty="0">
                <a:effectLst/>
                <a:latin typeface="+mn-lt"/>
                <a:ea typeface="Times New Roman" panose="02020603050405020304" pitchFamily="18" charset="0"/>
                <a:cs typeface="Times New Roman" panose="02020603050405020304" pitchFamily="18" charset="0"/>
              </a:rPr>
              <a:t>Around the outside of the circle, </a:t>
            </a:r>
            <a:r>
              <a:rPr lang="en-US" sz="1200" dirty="0">
                <a:effectLst/>
                <a:latin typeface="+mn-lt"/>
                <a:ea typeface="Times New Roman" panose="02020603050405020304" pitchFamily="18" charset="0"/>
                <a:cs typeface="Arial" panose="020B0604020202020204" pitchFamily="34" charset="0"/>
              </a:rPr>
              <a:t>ask them to write down:</a:t>
            </a:r>
          </a:p>
          <a:p>
            <a:pPr>
              <a:lnSpc>
                <a:spcPct val="115000"/>
              </a:lnSpc>
              <a:spcAft>
                <a:spcPts val="1000"/>
              </a:spcAft>
            </a:pPr>
            <a:r>
              <a:rPr lang="en-US" sz="1200" dirty="0">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Calibri" panose="020F0502020204030204" pitchFamily="34" charset="0"/>
              <a:cs typeface="Arial" panose="020B0604020202020204" pitchFamily="34" charset="0"/>
            </a:endParaRPr>
          </a:p>
          <a:p>
            <a:pPr marL="342900" lvl="0" indent="-342900">
              <a:buFont typeface="+mj-lt"/>
              <a:buAutoNum type="alphaLcParenR"/>
            </a:pPr>
            <a:r>
              <a:rPr lang="en-GB" sz="1200" dirty="0">
                <a:effectLst/>
                <a:latin typeface="+mn-lt"/>
                <a:ea typeface="Calibri" panose="020F0502020204030204" pitchFamily="34" charset="0"/>
                <a:cs typeface="Times New Roman" panose="02020603050405020304" pitchFamily="18" charset="0"/>
              </a:rPr>
              <a:t>questions you think Rosie may have at this time. (Is this because of something I have done? Is there any chance of you staying together? Where am I going to live? Who am I going to live with? How often will I see my other parent? Will I have to change schools? Will I be able to keep up my friendships/hobbies/time with wider family? How will things get sorted out? Will I be asked what I want? If so, by whom? Will I have to go to court?) </a:t>
            </a:r>
          </a:p>
          <a:p>
            <a:pPr marL="342900" lvl="0" indent="-342900">
              <a:buFont typeface="+mj-lt"/>
              <a:buAutoNum type="alphaLcParenR"/>
            </a:pPr>
            <a:endParaRPr lang="en-GB" sz="1200" dirty="0">
              <a:effectLst/>
              <a:latin typeface="+mn-lt"/>
              <a:ea typeface="Calibri" panose="020F0502020204030204" pitchFamily="34" charset="0"/>
              <a:cs typeface="Times New Roman" panose="02020603050405020304" pitchFamily="18" charset="0"/>
            </a:endParaRPr>
          </a:p>
          <a:p>
            <a:pPr marL="342900" lvl="0" indent="-342900">
              <a:buFont typeface="+mj-lt"/>
              <a:buAutoNum type="alphaLcParenR"/>
            </a:pPr>
            <a:r>
              <a:rPr lang="en-US" sz="1200" dirty="0">
                <a:effectLst/>
                <a:latin typeface="+mn-lt"/>
                <a:ea typeface="Calibri" panose="020F0502020204030204" pitchFamily="34" charset="0"/>
                <a:cs typeface="Times New Roman" panose="02020603050405020304" pitchFamily="18" charset="0"/>
              </a:rPr>
              <a:t>the support you think Rosie may need and any examples you know of support that may be available to her. </a:t>
            </a:r>
            <a:r>
              <a:rPr lang="en-GB" sz="1200" dirty="0">
                <a:effectLst/>
                <a:latin typeface="+mn-lt"/>
                <a:ea typeface="Calibri" panose="020F0502020204030204" pitchFamily="34" charset="0"/>
                <a:cs typeface="Times New Roman" panose="02020603050405020304" pitchFamily="18" charset="0"/>
              </a:rPr>
              <a:t>(Support needed may include </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dirty="0">
                <a:effectLst/>
                <a:latin typeface="+mn-lt"/>
                <a:ea typeface="Calibri" panose="020F0502020204030204" pitchFamily="34" charset="0"/>
                <a:cs typeface="Times New Roman" panose="02020603050405020304" pitchFamily="18" charset="0"/>
              </a:rPr>
              <a:t> good friends around her; peer support from others who've been through this; good pastoral support at school; good information online to get some of her questions answered; someone to speak to about how she's feeling; someone to speak to about what she would like to happen around arrangements for her care. Sources of support may include </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dirty="0">
                <a:effectLst/>
                <a:latin typeface="+mn-lt"/>
                <a:ea typeface="Calibri" panose="020F0502020204030204" pitchFamily="34" charset="0"/>
                <a:cs typeface="Times New Roman" panose="02020603050405020304" pitchFamily="18" charset="0"/>
              </a:rPr>
              <a:t> pastoral support at school; friends or wider family; ChildLine or other counselling service). </a:t>
            </a:r>
          </a:p>
          <a:p>
            <a:pPr marL="0" lvl="0" indent="0">
              <a:buFont typeface="+mj-lt"/>
              <a:buNone/>
            </a:pPr>
            <a:endParaRPr lang="en-GB" sz="1200" dirty="0">
              <a:effectLst/>
              <a:latin typeface="+mn-lt"/>
              <a:ea typeface="Times New Roman" panose="02020603050405020304" pitchFamily="18" charset="0"/>
              <a:cs typeface="Times New Roman" panose="02020603050405020304" pitchFamily="18" charset="0"/>
            </a:endParaRPr>
          </a:p>
          <a:p>
            <a:pPr marL="0" lvl="0" indent="0">
              <a:buFont typeface="+mj-lt"/>
              <a:buNone/>
            </a:pPr>
            <a:r>
              <a:rPr lang="en-GB" sz="1200" b="1" dirty="0">
                <a:effectLst/>
                <a:latin typeface="+mn-lt"/>
                <a:ea typeface="Times New Roman" panose="02020603050405020304" pitchFamily="18" charset="0"/>
                <a:cs typeface="Times New Roman" panose="02020603050405020304" pitchFamily="18" charset="0"/>
              </a:rPr>
              <a:t>Note: </a:t>
            </a:r>
            <a:r>
              <a:rPr lang="en-GB" sz="1200" dirty="0">
                <a:effectLst/>
                <a:latin typeface="+mn-lt"/>
                <a:ea typeface="Times New Roman" panose="02020603050405020304" pitchFamily="18" charset="0"/>
              </a:rPr>
              <a:t>Do not give any further hints or tips, even if learners ask questions. They should not share their ideas with classmates during the activity. This will give you the opportunity to see what learners’ own beliefs and ideas are before the learning begins.</a:t>
            </a:r>
            <a:endParaRPr lang="en-GB" sz="1200" dirty="0">
              <a:effectLst/>
              <a:latin typeface="+mn-lt"/>
              <a:ea typeface="Calibri" panose="020F0502020204030204" pitchFamily="34" charset="0"/>
              <a:cs typeface="Times New Roman" panose="02020603050405020304" pitchFamily="18" charset="0"/>
            </a:endParaRPr>
          </a:p>
          <a:p>
            <a:pPr marL="342900" lvl="0" indent="-342900">
              <a:buFont typeface="+mj-lt"/>
              <a:buAutoNum type="alphaLcParenR"/>
            </a:pPr>
            <a:endParaRPr lang="en-GB" sz="1200" dirty="0">
              <a:effectLst/>
              <a:latin typeface="+mn-lt"/>
              <a:ea typeface="Times New Roman" panose="02020603050405020304" pitchFamily="18" charset="0"/>
              <a:cs typeface="Times New Roman" panose="02020603050405020304" pitchFamily="18" charset="0"/>
            </a:endParaRPr>
          </a:p>
          <a:p>
            <a:pPr marL="0" lvl="0" indent="0">
              <a:buFont typeface="+mj-lt"/>
              <a:buNone/>
            </a:pPr>
            <a:r>
              <a:rPr lang="en-GB" sz="1200" b="1" dirty="0">
                <a:effectLst/>
                <a:latin typeface="+mn-lt"/>
                <a:ea typeface="Times New Roman" panose="02020603050405020304" pitchFamily="18" charset="0"/>
                <a:cs typeface="Times New Roman" panose="02020603050405020304" pitchFamily="18" charset="0"/>
              </a:rPr>
              <a:t>Ci</a:t>
            </a:r>
            <a:r>
              <a:rPr lang="en-GB" sz="1200" b="1" dirty="0">
                <a:effectLst/>
                <a:latin typeface="+mn-lt"/>
                <a:ea typeface="Times New Roman" panose="02020603050405020304" pitchFamily="18" charset="0"/>
                <a:cs typeface="Arial" panose="020B0604020202020204" pitchFamily="34" charset="0"/>
              </a:rPr>
              <a:t>rculate the room </a:t>
            </a:r>
            <a:r>
              <a:rPr lang="en-GB" sz="1200" dirty="0">
                <a:effectLst/>
                <a:latin typeface="+mn-lt"/>
                <a:ea typeface="Times New Roman" panose="02020603050405020304" pitchFamily="18" charset="0"/>
                <a:cs typeface="Arial" panose="020B0604020202020204" pitchFamily="34" charset="0"/>
              </a:rPr>
              <a:t>as learners complete their mind maps in order to gauge what learners know/think/feel/believe in relation to the topic. After learners have had 3</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dirty="0">
                <a:effectLst/>
                <a:latin typeface="+mn-lt"/>
                <a:ea typeface="Times New Roman" panose="02020603050405020304" pitchFamily="18" charset="0"/>
                <a:cs typeface="Arial" panose="020B0604020202020204" pitchFamily="34" charset="0"/>
              </a:rPr>
              <a:t>4 minutes or so to complete their mind maps, ask for all class feedback (using the suggested answers above to guide you}. </a:t>
            </a:r>
            <a:r>
              <a:rPr lang="en-GB" sz="1200" b="0" dirty="0">
                <a:effectLst/>
                <a:latin typeface="+mn-lt"/>
                <a:cs typeface="Arial" panose="020B0604020202020204" pitchFamily="34" charset="0"/>
              </a:rPr>
              <a:t>Ask</a:t>
            </a:r>
            <a:r>
              <a:rPr lang="en-GB" sz="1200" dirty="0">
                <a:effectLst/>
                <a:latin typeface="+mn-lt"/>
                <a:cs typeface="Arial" panose="020B0604020202020204" pitchFamily="34" charset="0"/>
              </a:rPr>
              <a:t> learners </a:t>
            </a:r>
            <a:r>
              <a:rPr lang="en-GB" sz="1200" dirty="0">
                <a:effectLst/>
                <a:latin typeface="+mn-lt"/>
                <a:ea typeface="Times New Roman" panose="02020603050405020304" pitchFamily="18" charset="0"/>
                <a:cs typeface="Arial" panose="020B0604020202020204" pitchFamily="34" charset="0"/>
              </a:rPr>
              <a:t>not to add anything else to their mind maps during class feedback and to put these to one side as they will return to them (and these two questions) at the end of the learning. </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dirty="0"/>
          </a:p>
        </p:txBody>
      </p:sp>
    </p:spTree>
    <p:extLst>
      <p:ext uri="{BB962C8B-B14F-4D97-AF65-F5344CB8AC3E}">
        <p14:creationId xmlns:p14="http://schemas.microsoft.com/office/powerpoint/2010/main" val="1672210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None/>
              <a:tabLst/>
              <a:defRPr/>
            </a:pPr>
            <a:r>
              <a:rPr lang="en-GB" dirty="0"/>
              <a:t>(</a:t>
            </a:r>
            <a:r>
              <a:rPr lang="en-GB" sz="1200" dirty="0">
                <a:latin typeface="+mn-lt"/>
              </a:rPr>
              <a:t>Further subject knowledge is outlined on slides 5</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dirty="0">
                <a:latin typeface="+mn-lt"/>
              </a:rPr>
              <a:t>7 above.)</a:t>
            </a:r>
          </a:p>
          <a:p>
            <a:pPr marL="0" marR="0" lvl="0" indent="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None/>
              <a:tabLst/>
              <a:defRPr/>
            </a:pPr>
            <a:endParaRPr lang="en-GB" sz="1200" dirty="0">
              <a:latin typeface="+mn-lt"/>
            </a:endParaRPr>
          </a:p>
          <a:p>
            <a:pPr>
              <a:spcBef>
                <a:spcPts val="0"/>
              </a:spcBef>
              <a:spcAft>
                <a:spcPts val="0"/>
              </a:spcAft>
              <a:buClr>
                <a:srgbClr val="62A9AA"/>
              </a:buClr>
              <a:buFont typeface="Wingdings" panose="05000000000000000000" pitchFamily="2" charset="2"/>
              <a:buNone/>
            </a:pPr>
            <a:r>
              <a:rPr lang="en-GB" sz="1200" dirty="0">
                <a:latin typeface="+mn-lt"/>
              </a:rPr>
              <a:t>Explain that children and young people have the right to have their voices heard and their opinions taken into account when their parents and carers separate. This right is contained in an important document called the United Nations Convention on the Rights of the Child (UNCRC). Begin by explaining key terms such as:</a:t>
            </a:r>
          </a:p>
          <a:p>
            <a:pPr>
              <a:spcBef>
                <a:spcPts val="0"/>
              </a:spcBef>
              <a:spcAft>
                <a:spcPts val="0"/>
              </a:spcAft>
              <a:buClr>
                <a:srgbClr val="62A9AA"/>
              </a:buClr>
              <a:buFont typeface="Wingdings" panose="05000000000000000000" pitchFamily="2" charset="2"/>
              <a:buNone/>
            </a:pPr>
            <a:endParaRPr lang="en-GB" sz="1200" dirty="0">
              <a:latin typeface="+mn-lt"/>
            </a:endParaRPr>
          </a:p>
          <a:p>
            <a:pPr marL="0" marR="0" lvl="0" indent="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None/>
              <a:tabLst/>
              <a:defRPr/>
            </a:pPr>
            <a:r>
              <a:rPr lang="en-GB" sz="1200" dirty="0">
                <a:latin typeface="+mn-lt"/>
              </a:rPr>
              <a:t>Governments: The group of people who make decisions and the laws for a country.</a:t>
            </a:r>
          </a:p>
          <a:p>
            <a:pPr>
              <a:spcBef>
                <a:spcPts val="0"/>
              </a:spcBef>
              <a:spcAft>
                <a:spcPts val="0"/>
              </a:spcAft>
              <a:buClr>
                <a:srgbClr val="62A9AA"/>
              </a:buClr>
              <a:buFont typeface="Wingdings" panose="05000000000000000000" pitchFamily="2" charset="2"/>
              <a:buNone/>
            </a:pPr>
            <a:r>
              <a:rPr lang="en-GB" sz="1200" dirty="0">
                <a:latin typeface="+mn-lt"/>
              </a:rPr>
              <a:t>The United Nations: Organisation that most countries in the world including the UK belong to which exists to find solutions to the world’s problems. </a:t>
            </a:r>
          </a:p>
          <a:p>
            <a:pPr marL="0" marR="0" lvl="0" indent="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None/>
              <a:tabLst/>
              <a:defRPr/>
            </a:pPr>
            <a:r>
              <a:rPr lang="en-GB" sz="1200" dirty="0">
                <a:latin typeface="+mn-lt"/>
              </a:rPr>
              <a:t>Convention: Agreements that governments sign.</a:t>
            </a:r>
          </a:p>
          <a:p>
            <a:pPr>
              <a:spcBef>
                <a:spcPts val="0"/>
              </a:spcBef>
              <a:spcAft>
                <a:spcPts val="0"/>
              </a:spcAft>
              <a:buClr>
                <a:srgbClr val="62A9AA"/>
              </a:buClr>
              <a:buFont typeface="Wingdings" panose="05000000000000000000" pitchFamily="2" charset="2"/>
              <a:buNone/>
            </a:pPr>
            <a:endParaRPr lang="en-GB" sz="1200" dirty="0">
              <a:latin typeface="+mn-lt"/>
            </a:endParaRPr>
          </a:p>
          <a:p>
            <a:pPr>
              <a:spcBef>
                <a:spcPts val="0"/>
              </a:spcBef>
              <a:spcAft>
                <a:spcPts val="0"/>
              </a:spcAft>
              <a:buClr>
                <a:srgbClr val="62A9AA"/>
              </a:buClr>
              <a:buFont typeface="Wingdings" panose="05000000000000000000" pitchFamily="2" charset="2"/>
              <a:buNone/>
            </a:pPr>
            <a:r>
              <a:rPr lang="en-GB" sz="1200" dirty="0">
                <a:latin typeface="+mn-lt"/>
              </a:rPr>
              <a:t>Explain that most countries in the world, including the UK, are members of the United Nations. Explain that the United Nations exists to find solutions to the world’s problems. Sometimes the United Nations makes conventions which are agreements that the countries sign. One very important convention is The United Nations Convention on the Rights of the Child 1989 (UNCRC). Explain that the UK ratified the convention in 1991 (i.e. they agreed to uphold it). The UNCRC is made up of 54 statements, known as articles, which protect children’s rights. </a:t>
            </a:r>
            <a:r>
              <a:rPr lang="en-GB" sz="1200" b="1" dirty="0">
                <a:latin typeface="+mn-lt"/>
              </a:rPr>
              <a:t>Article 12 gives children the right to give their opinions on matters affecting them and adults must listen and take those opinions seriously</a:t>
            </a:r>
            <a:r>
              <a:rPr lang="en-GB" sz="1200" dirty="0">
                <a:latin typeface="+mn-lt"/>
              </a:rPr>
              <a:t>. This means that when parents and carers separate </a:t>
            </a:r>
            <a:r>
              <a:rPr lang="en-GB" sz="1200" b="1" u="sng" dirty="0">
                <a:latin typeface="+mn-lt"/>
              </a:rPr>
              <a:t>all</a:t>
            </a:r>
            <a:r>
              <a:rPr lang="en-GB" sz="1200" dirty="0">
                <a:latin typeface="+mn-lt"/>
              </a:rPr>
              <a:t> children have the right to </a:t>
            </a:r>
            <a:r>
              <a:rPr lang="en-GB" sz="1200" b="1" dirty="0">
                <a:latin typeface="+mn-lt"/>
              </a:rPr>
              <a:t>information</a:t>
            </a:r>
            <a:r>
              <a:rPr lang="en-GB" sz="1200" dirty="0">
                <a:latin typeface="+mn-lt"/>
              </a:rPr>
              <a:t> about what will happen and what support is available and to be </a:t>
            </a:r>
            <a:r>
              <a:rPr lang="en-GB" sz="1200" b="1" dirty="0">
                <a:latin typeface="+mn-lt"/>
              </a:rPr>
              <a:t>consulted</a:t>
            </a:r>
            <a:r>
              <a:rPr lang="en-GB" sz="1200" dirty="0">
                <a:latin typeface="+mn-lt"/>
              </a:rPr>
              <a:t>. Most children won't need it, but they could also be </a:t>
            </a:r>
            <a:r>
              <a:rPr lang="en-GB" sz="1200" b="1" dirty="0">
                <a:latin typeface="+mn-lt"/>
              </a:rPr>
              <a:t>represented</a:t>
            </a:r>
            <a:r>
              <a:rPr lang="en-GB" sz="1200" dirty="0">
                <a:latin typeface="+mn-lt"/>
              </a:rPr>
              <a:t> in the family court if necessary.  </a:t>
            </a:r>
          </a:p>
          <a:p>
            <a:pPr>
              <a:spcBef>
                <a:spcPts val="0"/>
              </a:spcBef>
              <a:spcAft>
                <a:spcPts val="0"/>
              </a:spcAft>
              <a:buClr>
                <a:srgbClr val="62A9AA"/>
              </a:buClr>
              <a:buFont typeface="Wingdings" panose="05000000000000000000" pitchFamily="2" charset="2"/>
              <a:buNone/>
            </a:pPr>
            <a:endParaRPr lang="en-GB" sz="1200" dirty="0">
              <a:latin typeface="+mn-lt"/>
            </a:endParaRPr>
          </a:p>
          <a:p>
            <a:pPr>
              <a:spcBef>
                <a:spcPts val="0"/>
              </a:spcBef>
              <a:spcAft>
                <a:spcPts val="0"/>
              </a:spcAft>
              <a:buClr>
                <a:srgbClr val="62A9AA"/>
              </a:buClr>
              <a:buFont typeface="Wingdings" panose="05000000000000000000" pitchFamily="2" charset="2"/>
              <a:buNone/>
            </a:pPr>
            <a:r>
              <a:rPr lang="en-GB" sz="1200" dirty="0">
                <a:latin typeface="+mn-lt"/>
              </a:rPr>
              <a:t>Depending on the level of engagement and level that the class are working at, either </a:t>
            </a:r>
            <a:r>
              <a:rPr lang="en-GB" sz="1200" b="1" dirty="0">
                <a:latin typeface="+mn-lt"/>
              </a:rPr>
              <a:t>ask</a:t>
            </a:r>
            <a:r>
              <a:rPr lang="en-GB" sz="1200" dirty="0">
                <a:latin typeface="+mn-lt"/>
              </a:rPr>
              <a:t> what consultation and representation mean or explain the terms:</a:t>
            </a:r>
          </a:p>
          <a:p>
            <a:pPr>
              <a:spcBef>
                <a:spcPts val="0"/>
              </a:spcBef>
              <a:spcAft>
                <a:spcPts val="0"/>
              </a:spcAft>
              <a:buClr>
                <a:srgbClr val="62A9AA"/>
              </a:buClr>
              <a:buFont typeface="Wingdings" panose="05000000000000000000" pitchFamily="2" charset="2"/>
              <a:buNone/>
            </a:pPr>
            <a:endParaRPr lang="en-GB" sz="1200" dirty="0">
              <a:latin typeface="+mn-lt"/>
            </a:endParaRPr>
          </a:p>
          <a:p>
            <a:pPr>
              <a:spcBef>
                <a:spcPts val="0"/>
              </a:spcBef>
              <a:spcAft>
                <a:spcPts val="0"/>
              </a:spcAft>
              <a:buClr>
                <a:srgbClr val="62A9AA"/>
              </a:buClr>
              <a:buFont typeface="Wingdings" panose="05000000000000000000" pitchFamily="2" charset="2"/>
              <a:buNone/>
            </a:pPr>
            <a:r>
              <a:rPr lang="en-GB" sz="1200" dirty="0">
                <a:latin typeface="+mn-lt"/>
              </a:rPr>
              <a:t>Consultation – to be asked your opinion. </a:t>
            </a:r>
          </a:p>
          <a:p>
            <a:pPr>
              <a:spcBef>
                <a:spcPts val="0"/>
              </a:spcBef>
              <a:spcAft>
                <a:spcPts val="0"/>
              </a:spcAft>
              <a:buClr>
                <a:srgbClr val="62A9AA"/>
              </a:buClr>
              <a:buFont typeface="Wingdings" panose="05000000000000000000" pitchFamily="2" charset="2"/>
              <a:buNone/>
            </a:pPr>
            <a:r>
              <a:rPr lang="en-GB" sz="1200" dirty="0">
                <a:latin typeface="+mn-lt"/>
              </a:rPr>
              <a:t>Representation – to have someone to speak on your behalf in the family court, i.e. to have a lawyer whose role it is to tell the judge what you want and what is best for you.</a:t>
            </a:r>
          </a:p>
          <a:p>
            <a:pPr>
              <a:spcBef>
                <a:spcPts val="0"/>
              </a:spcBef>
              <a:spcAft>
                <a:spcPts val="0"/>
              </a:spcAft>
              <a:buClr>
                <a:srgbClr val="62A9AA"/>
              </a:buClr>
              <a:buFont typeface="Wingdings" panose="05000000000000000000" pitchFamily="2" charset="2"/>
              <a:buNone/>
            </a:pPr>
            <a:endParaRPr lang="en-GB" sz="1200" b="1" i="0" dirty="0">
              <a:effectLst/>
              <a:latin typeface="+mn-lt"/>
              <a:ea typeface="Times New Roman" panose="02020603050405020304" pitchFamily="18" charset="0"/>
              <a:cs typeface="Times New Roman" panose="02020603050405020304" pitchFamily="18" charset="0"/>
            </a:endParaRPr>
          </a:p>
          <a:p>
            <a:pPr>
              <a:spcBef>
                <a:spcPts val="0"/>
              </a:spcBef>
              <a:spcAft>
                <a:spcPts val="0"/>
              </a:spcAft>
              <a:buClr>
                <a:srgbClr val="62A9AA"/>
              </a:buClr>
              <a:buFont typeface="Wingdings" panose="05000000000000000000" pitchFamily="2" charset="2"/>
              <a:buNone/>
            </a:pPr>
            <a:r>
              <a:rPr lang="en-GB" sz="1200" b="1" i="0" dirty="0">
                <a:effectLst/>
                <a:latin typeface="+mn-lt"/>
                <a:ea typeface="Times New Roman" panose="02020603050405020304" pitchFamily="18" charset="0"/>
                <a:cs typeface="Times New Roman" panose="02020603050405020304" pitchFamily="18" charset="0"/>
              </a:rPr>
              <a:t>Ask: </a:t>
            </a:r>
            <a:r>
              <a:rPr lang="en-GB" sz="1200" i="0" dirty="0">
                <a:effectLst/>
                <a:latin typeface="+mn-lt"/>
                <a:ea typeface="Times New Roman" panose="02020603050405020304" pitchFamily="18" charset="0"/>
                <a:cs typeface="Times New Roman" panose="02020603050405020304" pitchFamily="18" charset="0"/>
              </a:rPr>
              <a:t>What might a child think or feel if they aren’t given this right?’ </a:t>
            </a:r>
          </a:p>
          <a:p>
            <a:pPr>
              <a:spcBef>
                <a:spcPts val="0"/>
              </a:spcBef>
              <a:spcAft>
                <a:spcPts val="0"/>
              </a:spcAft>
              <a:buClr>
                <a:srgbClr val="62A9AA"/>
              </a:buClr>
              <a:buFont typeface="Wingdings" panose="05000000000000000000" pitchFamily="2" charset="2"/>
              <a:buNone/>
            </a:pPr>
            <a:r>
              <a:rPr lang="en-GB" sz="1200" i="0" dirty="0">
                <a:effectLst/>
                <a:latin typeface="+mn-lt"/>
                <a:ea typeface="Times New Roman" panose="02020603050405020304" pitchFamily="18" charset="0"/>
                <a:cs typeface="Times New Roman" panose="02020603050405020304" pitchFamily="18" charset="0"/>
              </a:rPr>
              <a:t>Ask learners to discuss this on their tables and feed their answers back to the class. </a:t>
            </a:r>
          </a:p>
          <a:p>
            <a:pPr>
              <a:spcBef>
                <a:spcPts val="0"/>
              </a:spcBef>
              <a:spcAft>
                <a:spcPts val="0"/>
              </a:spcAft>
              <a:buClr>
                <a:srgbClr val="62A9AA"/>
              </a:buClr>
              <a:buFont typeface="Wingdings" panose="05000000000000000000" pitchFamily="2" charset="2"/>
              <a:buNone/>
            </a:pPr>
            <a:r>
              <a:rPr lang="en-GB" sz="1200" i="0" dirty="0">
                <a:effectLst/>
                <a:latin typeface="+mn-lt"/>
                <a:ea typeface="Times New Roman" panose="02020603050405020304" pitchFamily="18" charset="0"/>
                <a:cs typeface="Times New Roman" panose="02020603050405020304" pitchFamily="18" charset="0"/>
              </a:rPr>
              <a:t>Suggested answers could include feeling unheard, unimportant or excluded. </a:t>
            </a:r>
          </a:p>
          <a:p>
            <a:pPr>
              <a:spcBef>
                <a:spcPts val="0"/>
              </a:spcBef>
              <a:spcAft>
                <a:spcPts val="0"/>
              </a:spcAft>
              <a:buClr>
                <a:srgbClr val="62A9AA"/>
              </a:buClr>
              <a:buFont typeface="Wingdings" panose="05000000000000000000" pitchFamily="2" charset="2"/>
              <a:buNone/>
            </a:pPr>
            <a:r>
              <a:rPr lang="en-GB" sz="1200" i="0" dirty="0">
                <a:latin typeface="+mn-lt"/>
              </a:rPr>
              <a:t>  </a:t>
            </a:r>
          </a:p>
          <a:p>
            <a:pPr>
              <a:spcBef>
                <a:spcPts val="0"/>
              </a:spcBef>
              <a:spcAft>
                <a:spcPts val="0"/>
              </a:spcAft>
              <a:buClr>
                <a:srgbClr val="62A9AA"/>
              </a:buClr>
              <a:buFont typeface="Wingdings" panose="05000000000000000000" pitchFamily="2" charset="2"/>
              <a:buChar char="§"/>
            </a:pPr>
            <a:endParaRPr lang="en-GB" sz="1200" dirty="0">
              <a:latin typeface="+mn-lt"/>
            </a:endParaRPr>
          </a:p>
          <a:p>
            <a:pPr marL="0" indent="0">
              <a:buNone/>
            </a:pPr>
            <a:endParaRPr lang="en-GB" sz="1200" dirty="0">
              <a:latin typeface="+mn-lt"/>
            </a:endParaRPr>
          </a:p>
          <a:p>
            <a:pPr marL="0" indent="0">
              <a:buNone/>
            </a:pPr>
            <a:endParaRPr lang="en-GB" sz="1200" dirty="0">
              <a:latin typeface="+mn-lt"/>
            </a:endParaRPr>
          </a:p>
          <a:p>
            <a:pPr marL="0" indent="0">
              <a:buNone/>
            </a:pPr>
            <a:endParaRPr lang="en-GB" sz="1200" dirty="0">
              <a:latin typeface="+mn-lt"/>
            </a:endParaRPr>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14</a:t>
            </a:fld>
            <a:endParaRPr lang="en-GB" dirty="0"/>
          </a:p>
        </p:txBody>
      </p:sp>
    </p:spTree>
    <p:extLst>
      <p:ext uri="{BB962C8B-B14F-4D97-AF65-F5344CB8AC3E}">
        <p14:creationId xmlns:p14="http://schemas.microsoft.com/office/powerpoint/2010/main" val="915885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b="0" i="0" dirty="0">
                <a:solidFill>
                  <a:srgbClr val="000000"/>
                </a:solidFill>
                <a:effectLst/>
                <a:latin typeface="+mn-lt"/>
              </a:rPr>
              <a:t>In this learning session, learners will explore the sources of support available to them when their parents and carers separate and how to access this support. This will be discussed as part of children and young people’s Article 12 right to give their opinion and for adults to listen and take it seriously. To set this up and to recap from the previous slide, ask learners to use the suggested words to fill in the gaps on Article 12 above.</a:t>
            </a:r>
          </a:p>
          <a:p>
            <a:pPr algn="l">
              <a:spcAft>
                <a:spcPts val="800"/>
              </a:spcAft>
            </a:pPr>
            <a:endParaRPr lang="en-GB" sz="1200" b="0" i="0" dirty="0">
              <a:solidFill>
                <a:srgbClr val="000000"/>
              </a:solidFill>
              <a:effectLst/>
              <a:latin typeface="+mn-lt"/>
            </a:endParaRPr>
          </a:p>
          <a:p>
            <a:pPr algn="l">
              <a:spcAft>
                <a:spcPts val="800"/>
              </a:spcAft>
            </a:pPr>
            <a:r>
              <a:rPr lang="en-GB" sz="1200" b="0" i="0" dirty="0">
                <a:solidFill>
                  <a:srgbClr val="000000"/>
                </a:solidFill>
                <a:effectLst/>
                <a:latin typeface="+mn-lt"/>
              </a:rPr>
              <a:t>In slideshow mode, the gap-fill appears without the suggested words, with the suggested words appearing on a click to give you the option of doing the exercise with or without the word hints. </a:t>
            </a:r>
          </a:p>
          <a:p>
            <a:pPr algn="l">
              <a:spcAft>
                <a:spcPts val="800"/>
              </a:spcAft>
            </a:pPr>
            <a:endParaRPr lang="en-GB" sz="1200" b="0" i="0" dirty="0">
              <a:solidFill>
                <a:srgbClr val="000000"/>
              </a:solidFill>
              <a:effectLst/>
              <a:latin typeface="+mn-lt"/>
            </a:endParaRPr>
          </a:p>
          <a:p>
            <a:pPr algn="l">
              <a:spcAft>
                <a:spcPts val="800"/>
              </a:spcAft>
            </a:pPr>
            <a:r>
              <a:rPr lang="en-GB" sz="1200" b="1" i="0" dirty="0">
                <a:solidFill>
                  <a:srgbClr val="000000"/>
                </a:solidFill>
                <a:effectLst/>
                <a:latin typeface="+mn-lt"/>
              </a:rPr>
              <a:t>As a support activity </a:t>
            </a:r>
            <a:r>
              <a:rPr lang="en-GB" sz="1200" b="0" i="0" dirty="0">
                <a:solidFill>
                  <a:srgbClr val="000000"/>
                </a:solidFill>
                <a:effectLst/>
                <a:latin typeface="+mn-lt"/>
              </a:rPr>
              <a:t>consider giving learners the sentence with only the word ‘right’ missing and ask them to tell you the missing word.</a:t>
            </a:r>
          </a:p>
          <a:p>
            <a:pPr algn="l">
              <a:spcAft>
                <a:spcPts val="800"/>
              </a:spcAft>
            </a:pPr>
            <a:r>
              <a:rPr lang="en-GB" sz="1200" b="1" dirty="0">
                <a:latin typeface="+mn-lt"/>
              </a:rPr>
              <a:t>As an extension activity: </a:t>
            </a:r>
            <a:r>
              <a:rPr lang="en-GB" sz="1200" b="0" dirty="0">
                <a:effectLst/>
                <a:latin typeface="+mn-lt"/>
                <a:ea typeface="Times New Roman" panose="02020603050405020304" pitchFamily="18" charset="0"/>
              </a:rPr>
              <a:t>Ask</a:t>
            </a:r>
            <a:r>
              <a:rPr lang="en-GB" sz="1200" dirty="0">
                <a:effectLst/>
                <a:latin typeface="+mn-lt"/>
                <a:ea typeface="Times New Roman" panose="02020603050405020304" pitchFamily="18" charset="0"/>
              </a:rPr>
              <a:t> learners to write a short statement/summary about the rights children have.</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15</a:t>
            </a:fld>
            <a:endParaRPr lang="en-GB" dirty="0"/>
          </a:p>
        </p:txBody>
      </p:sp>
    </p:spTree>
    <p:extLst>
      <p:ext uri="{BB962C8B-B14F-4D97-AF65-F5344CB8AC3E}">
        <p14:creationId xmlns:p14="http://schemas.microsoft.com/office/powerpoint/2010/main" val="1980695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dirty="0">
                <a:effectLst/>
                <a:latin typeface="+mn-lt"/>
                <a:ea typeface="Times New Roman" panose="02020603050405020304" pitchFamily="18" charset="0"/>
              </a:rPr>
              <a:t>Ask: </a:t>
            </a:r>
            <a:r>
              <a:rPr lang="en-GB" sz="1200" b="0" i="0" dirty="0">
                <a:effectLst/>
                <a:latin typeface="+mn-lt"/>
                <a:ea typeface="Times New Roman" panose="02020603050405020304" pitchFamily="18" charset="0"/>
              </a:rPr>
              <a:t>w</a:t>
            </a:r>
            <a:r>
              <a:rPr lang="en-GB" sz="1200" i="0" dirty="0">
                <a:effectLst/>
                <a:latin typeface="+mn-lt"/>
                <a:ea typeface="Times New Roman" panose="02020603050405020304" pitchFamily="18" charset="0"/>
              </a:rPr>
              <a:t>hat does the term separation mean? What might happen when two people separate? </a:t>
            </a:r>
          </a:p>
          <a:p>
            <a:endParaRPr lang="en-GB" sz="1200" i="1" dirty="0">
              <a:effectLst/>
              <a:latin typeface="+mn-lt"/>
            </a:endParaRPr>
          </a:p>
          <a:p>
            <a:r>
              <a:rPr lang="en-GB" sz="1200" dirty="0">
                <a:latin typeface="+mn-lt"/>
              </a:rPr>
              <a:t>Remind learners that Rosie's parents separated a year ago and she's feeling much better about the separation than she did at the time but sometimes still need some support. </a:t>
            </a:r>
          </a:p>
          <a:p>
            <a:endParaRPr lang="en-GB" sz="1200" dirty="0">
              <a:latin typeface="+mn-lt"/>
            </a:endParaRPr>
          </a:p>
          <a:p>
            <a:r>
              <a:rPr lang="en-GB" sz="1200" dirty="0">
                <a:latin typeface="+mn-lt"/>
              </a:rPr>
              <a:t>Run through the characters again to remind learners who Rosie has for support (or for any learners who were absent </a:t>
            </a:r>
            <a:r>
              <a:rPr lang="en-US" sz="1200" dirty="0">
                <a:effectLst/>
                <a:latin typeface="+mn-lt"/>
                <a:ea typeface="Times New Roman" panose="02020603050405020304" pitchFamily="18" charset="0"/>
              </a:rPr>
              <a:t>when Resource 1 was taught</a:t>
            </a:r>
            <a:r>
              <a:rPr lang="en-GB" sz="1200" dirty="0">
                <a:latin typeface="+mn-lt"/>
              </a:rPr>
              <a:t>). In slideshow mode each character is shown in turn. N.B. Rosie’s mum and dad have been grouped together to avoid any inference that one is superior or preferable to the other.</a:t>
            </a:r>
          </a:p>
          <a:p>
            <a:endParaRPr lang="en-GB" sz="1200" dirty="0">
              <a:latin typeface="+mn-lt"/>
            </a:endParaRPr>
          </a:p>
          <a:p>
            <a:r>
              <a:rPr lang="en-GB" sz="1200" dirty="0">
                <a:latin typeface="+mn-lt"/>
              </a:rPr>
              <a:t>Ask learners to list one advantage and one disadvantage for </a:t>
            </a:r>
            <a:r>
              <a:rPr lang="en-GB" sz="1200" b="1" dirty="0">
                <a:latin typeface="+mn-lt"/>
              </a:rPr>
              <a:t>each person </a:t>
            </a:r>
            <a:r>
              <a:rPr lang="en-GB" sz="1200" b="0" dirty="0">
                <a:latin typeface="+mn-lt"/>
              </a:rPr>
              <a:t>that </a:t>
            </a:r>
            <a:r>
              <a:rPr lang="en-GB" sz="1200" dirty="0">
                <a:latin typeface="+mn-lt"/>
              </a:rPr>
              <a:t>Rosie speaks to: </a:t>
            </a:r>
          </a:p>
          <a:p>
            <a:endParaRPr lang="en-GB" sz="1200" dirty="0">
              <a:latin typeface="+mn-lt"/>
            </a:endParaRPr>
          </a:p>
          <a:p>
            <a:r>
              <a:rPr lang="en-GB" sz="1200" dirty="0">
                <a:latin typeface="+mn-lt"/>
              </a:rPr>
              <a:t>Mum or Dad: advantage </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dirty="0">
                <a:latin typeface="+mn-lt"/>
              </a:rPr>
              <a:t> Rosie will be used to speaking to them when she's upset; disadvantage </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dirty="0">
                <a:latin typeface="+mn-lt"/>
              </a:rPr>
              <a:t> Rosie may be upset about them so it may be hard to talk to them about it.</a:t>
            </a:r>
          </a:p>
          <a:p>
            <a:r>
              <a:rPr lang="en-GB" sz="1200" dirty="0">
                <a:latin typeface="+mn-lt"/>
              </a:rPr>
              <a:t>Chloe or Jack, her sister and brother: advantage </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dirty="0">
                <a:latin typeface="+mn-lt"/>
              </a:rPr>
              <a:t> they will be upset too so will understand how Rosie is feeling; disadvantage </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dirty="0">
                <a:latin typeface="+mn-lt"/>
              </a:rPr>
              <a:t> Rosie may not want to speak to them in case it upsets them </a:t>
            </a:r>
            <a:r>
              <a:rPr lang="en-US" sz="1200" dirty="0">
                <a:effectLst/>
                <a:latin typeface="+mn-lt"/>
                <a:ea typeface="Times New Roman" panose="02020603050405020304" pitchFamily="18" charset="0"/>
              </a:rPr>
              <a:t>further. </a:t>
            </a: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Rosie's friend Billy or one of her other friends: advantage – they are not part of Rosie's family so she doesn't risk upsetting them; disadvantage </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dirty="0">
                <a:latin typeface="+mn-lt"/>
              </a:rPr>
              <a:t> Rosie’s friends may not have gone through this experience so may not fully understand how she's feeling.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Rosie's teacher, Mr. Green: advantage – he will have had others in his classes that have gone through what Rosie has gone through so he will be able to help Rosie too; disadvantage </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dirty="0">
                <a:latin typeface="+mn-lt"/>
              </a:rPr>
              <a:t> at first it might be hard for Rosie to talk to Mr Green about things that are going on outside of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000000"/>
                </a:solidFill>
                <a:effectLst/>
                <a:latin typeface="+mn-lt"/>
              </a:rPr>
              <a:t>As a support activity </a:t>
            </a:r>
            <a:r>
              <a:rPr lang="en-GB" sz="1200" b="0" i="0" dirty="0">
                <a:solidFill>
                  <a:srgbClr val="000000"/>
                </a:solidFill>
                <a:effectLst/>
                <a:latin typeface="+mn-lt"/>
              </a:rPr>
              <a:t>consider asking learners to </a:t>
            </a:r>
            <a:r>
              <a:rPr lang="en-GB" sz="1200" dirty="0">
                <a:latin typeface="+mn-lt"/>
              </a:rPr>
              <a:t>list one advantage and one disadvantage for </a:t>
            </a:r>
            <a:r>
              <a:rPr lang="en-GB" sz="1200" b="1" dirty="0">
                <a:latin typeface="+mn-lt"/>
              </a:rPr>
              <a:t>one or two </a:t>
            </a:r>
            <a:r>
              <a:rPr lang="en-GB" sz="1200" b="0" dirty="0">
                <a:latin typeface="+mn-lt"/>
              </a:rPr>
              <a:t>of the people who </a:t>
            </a:r>
            <a:r>
              <a:rPr lang="en-GB" sz="1200" dirty="0">
                <a:latin typeface="+mn-lt"/>
              </a:rPr>
              <a:t>Rosie </a:t>
            </a:r>
            <a:r>
              <a:rPr lang="en-GB" sz="1200" b="0" i="0" dirty="0">
                <a:solidFill>
                  <a:srgbClr val="000000"/>
                </a:solidFill>
                <a:effectLst/>
                <a:latin typeface="+mn-lt"/>
              </a:rPr>
              <a:t>could speak to for support.</a:t>
            </a: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 </a:t>
            </a:r>
          </a:p>
          <a:p>
            <a:r>
              <a:rPr lang="en-GB" sz="1200" b="1" dirty="0">
                <a:latin typeface="+mn-lt"/>
              </a:rPr>
              <a:t>As an extension activity </a:t>
            </a:r>
            <a:r>
              <a:rPr lang="en-GB" sz="1200" i="0" dirty="0">
                <a:latin typeface="+mn-lt"/>
              </a:rPr>
              <a:t>consider </a:t>
            </a:r>
            <a:r>
              <a:rPr lang="en-GB" sz="1200" i="0" dirty="0">
                <a:effectLst/>
                <a:latin typeface="+mn-lt"/>
              </a:rPr>
              <a:t>a</a:t>
            </a:r>
            <a:r>
              <a:rPr lang="en-GB" sz="1200" i="0" dirty="0">
                <a:effectLst/>
                <a:latin typeface="+mn-lt"/>
                <a:ea typeface="Times New Roman" panose="02020603050405020304" pitchFamily="18" charset="0"/>
              </a:rPr>
              <a:t>sking learners to script the opening to a conversation about seeking support – how might they ask someone for help?</a:t>
            </a:r>
            <a:endParaRPr lang="en-GB" sz="1200" i="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16</a:t>
            </a:fld>
            <a:endParaRPr lang="en-GB" dirty="0"/>
          </a:p>
        </p:txBody>
      </p:sp>
    </p:spTree>
    <p:extLst>
      <p:ext uri="{BB962C8B-B14F-4D97-AF65-F5344CB8AC3E}">
        <p14:creationId xmlns:p14="http://schemas.microsoft.com/office/powerpoint/2010/main" val="1369725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solidFill>
                  <a:schemeClr val="accent2">
                    <a:lumMod val="75000"/>
                  </a:schemeClr>
                </a:solidFill>
                <a:latin typeface="+mn-lt"/>
              </a:rPr>
              <a:t>Slides 17</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dirty="0">
                <a:solidFill>
                  <a:schemeClr val="accent2">
                    <a:lumMod val="75000"/>
                  </a:schemeClr>
                </a:solidFill>
                <a:latin typeface="+mn-lt"/>
              </a:rPr>
              <a:t>22 have information on divorce and separation and on the processes for agreeing child arrangements. D</a:t>
            </a:r>
            <a:r>
              <a:rPr lang="en-GB" sz="1200" dirty="0">
                <a:effectLst/>
                <a:latin typeface="+mn-lt"/>
                <a:ea typeface="Times New Roman" panose="02020603050405020304" pitchFamily="18" charset="0"/>
              </a:rPr>
              <a:t>epending on the time available and engagement of the learners, teachers may choose to a) run through all the information in the slides emphasising to learners the </a:t>
            </a:r>
            <a:r>
              <a:rPr lang="en-GB" sz="1200" b="1" dirty="0">
                <a:effectLst/>
                <a:latin typeface="+mn-lt"/>
                <a:ea typeface="Times New Roman" panose="02020603050405020304" pitchFamily="18" charset="0"/>
              </a:rPr>
              <a:t>key messages</a:t>
            </a:r>
            <a:r>
              <a:rPr lang="en-GB" sz="1200" dirty="0">
                <a:effectLst/>
                <a:latin typeface="+mn-lt"/>
                <a:ea typeface="Times New Roman" panose="02020603050405020304" pitchFamily="18" charset="0"/>
              </a:rPr>
              <a:t> highlighted in bold in the notes or b) simply emphasise the </a:t>
            </a:r>
            <a:r>
              <a:rPr lang="en-GB" sz="1200" b="1" dirty="0">
                <a:effectLst/>
                <a:latin typeface="+mn-lt"/>
                <a:ea typeface="Times New Roman" panose="02020603050405020304" pitchFamily="18" charset="0"/>
              </a:rPr>
              <a:t>key messages</a:t>
            </a:r>
            <a:r>
              <a:rPr lang="en-GB" sz="1200" dirty="0">
                <a:effectLst/>
                <a:latin typeface="+mn-lt"/>
                <a:ea typeface="Times New Roman" panose="02020603050405020304" pitchFamily="18" charset="0"/>
              </a:rPr>
              <a:t> for each slide and give sufficient information to allow learners to complete the quick-fire quiz that follows.</a:t>
            </a:r>
          </a:p>
          <a:p>
            <a:pPr>
              <a:lnSpc>
                <a:spcPct val="115000"/>
              </a:lnSpc>
              <a:spcAft>
                <a:spcPts val="1000"/>
              </a:spcAft>
            </a:pPr>
            <a:endParaRPr lang="en-GB" sz="1200" dirty="0">
              <a:effectLst/>
              <a:latin typeface="+mn-lt"/>
              <a:ea typeface="Times New Roman" panose="02020603050405020304" pitchFamily="18" charset="0"/>
            </a:endParaRPr>
          </a:p>
          <a:p>
            <a:pPr>
              <a:lnSpc>
                <a:spcPct val="115000"/>
              </a:lnSpc>
              <a:spcAft>
                <a:spcPts val="1000"/>
              </a:spcAft>
            </a:pPr>
            <a:r>
              <a:rPr lang="en-GB" sz="1200" dirty="0">
                <a:effectLst/>
                <a:latin typeface="+mn-lt"/>
                <a:ea typeface="Times New Roman" panose="02020603050405020304" pitchFamily="18" charset="0"/>
              </a:rPr>
              <a:t>Explain to learners that the family court is the place where parents can sort out what needs to be addressed when they separate, such as getting a divorce if they were married or getting the judge (the person appointed to make decisions when families can’t agree) to decide the arrangements for the children if the parents cannot agree them. If necessary, reassure learners that the family court is not like the criminal court and that nobody is ‘in trouble’ if they go there.  </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r>
              <a:rPr lang="en-GB" sz="1200" dirty="0">
                <a:effectLst/>
                <a:latin typeface="+mn-lt"/>
                <a:ea typeface="Times New Roman" panose="02020603050405020304" pitchFamily="18" charset="0"/>
              </a:rPr>
              <a:t>To consolidate learning from this and the next four slides on processes and how children’s voices can be heard in these processes, and </a:t>
            </a:r>
            <a:r>
              <a:rPr lang="en-GB" sz="1200" dirty="0">
                <a:solidFill>
                  <a:schemeClr val="accent2">
                    <a:lumMod val="75000"/>
                  </a:schemeClr>
                </a:solidFill>
                <a:latin typeface="+mn-lt"/>
              </a:rPr>
              <a:t>to scaffold this part of the teaching, there is a quick-fire quiz on slide 23. To ensure that all learners participate, </a:t>
            </a:r>
            <a:r>
              <a:rPr lang="en-GB" sz="1200" dirty="0">
                <a:effectLst/>
                <a:latin typeface="+mn-lt"/>
                <a:ea typeface="Times New Roman" panose="02020603050405020304" pitchFamily="18" charset="0"/>
                <a:cs typeface="Calibri" panose="020F0502020204030204" pitchFamily="34" charset="0"/>
              </a:rPr>
              <a:t>either provide a handout for learners to complete/refer back to if they find they need the information in future (a handout is at the end of the Teacher Guidance) or write the questions on the whiteboard at the start of the learning. If using the handout, hand it out now and ask the learners to write the answers on the handout/make a note of the answers as you go through the slides as you will be asking individual learners to give their answer to a question later.</a:t>
            </a:r>
          </a:p>
          <a:p>
            <a:endParaRPr lang="en-GB" sz="1200" dirty="0">
              <a:effectLst/>
              <a:latin typeface="+mn-lt"/>
              <a:ea typeface="Times New Roman" panose="02020603050405020304" pitchFamily="18" charset="0"/>
              <a:cs typeface="Calibri" panose="020F0502020204030204" pitchFamily="34" charset="0"/>
            </a:endParaRPr>
          </a:p>
          <a:p>
            <a:r>
              <a:rPr lang="en-GB" sz="1200" dirty="0">
                <a:effectLst/>
                <a:latin typeface="+mn-lt"/>
                <a:ea typeface="Times New Roman" panose="02020603050405020304" pitchFamily="18" charset="0"/>
              </a:rPr>
              <a:t>Allow time, as you cover slides 17</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dirty="0">
                <a:effectLst/>
                <a:latin typeface="+mn-lt"/>
                <a:ea typeface="Times New Roman" panose="02020603050405020304" pitchFamily="18" charset="0"/>
              </a:rPr>
              <a:t>22, for learners to consider any thoughts or questions they have and ask questions if they would like.</a:t>
            </a:r>
            <a:endParaRPr lang="en-GB" sz="1200" dirty="0">
              <a:effectLst/>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The </a:t>
            </a:r>
            <a:r>
              <a:rPr lang="en-GB" sz="1200" b="1" dirty="0">
                <a:latin typeface="+mn-lt"/>
              </a:rPr>
              <a:t>key message </a:t>
            </a:r>
            <a:r>
              <a:rPr lang="en-GB" sz="1200" dirty="0">
                <a:latin typeface="+mn-lt"/>
              </a:rPr>
              <a:t>here is that from April 2022 there has been no need to show that the other person was at fault to get a divorce.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panose="02020603050405020304" pitchFamily="18" charset="0"/>
                <a:cs typeface="Calibri" panose="020F0502020204030204" pitchFamily="34" charset="0"/>
              </a:rPr>
              <a:t>If learners are particularly engaged or interested you could explain that parliament passes ‘Acts’ when it wants to change the law in a certain area and has recently passed </a:t>
            </a:r>
            <a:r>
              <a:rPr lang="en-GB" sz="1200" i="1" dirty="0">
                <a:effectLst/>
                <a:latin typeface="+mn-lt"/>
                <a:ea typeface="Times New Roman" panose="02020603050405020304" pitchFamily="18" charset="0"/>
                <a:cs typeface="Calibri" panose="020F0502020204030204" pitchFamily="34" charset="0"/>
              </a:rPr>
              <a:t>The Divorce, Dissolution and Separation Act 2020</a:t>
            </a:r>
            <a:r>
              <a:rPr lang="en-GB" sz="1200" dirty="0">
                <a:effectLst/>
                <a:latin typeface="+mn-lt"/>
                <a:ea typeface="Times New Roman" panose="02020603050405020304" pitchFamily="18" charset="0"/>
                <a:cs typeface="Calibri" panose="020F0502020204030204" pitchFamily="34" charset="0"/>
              </a:rPr>
              <a:t> which came into force in April 2022 and introduced ‘no fault divorce’ so that no one needs to blame the other person in order to get a divorce.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C3C3B"/>
              </a:solidFill>
              <a:effectLst/>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panose="02020603050405020304" pitchFamily="18" charset="0"/>
                <a:cs typeface="Arial" panose="020B0604020202020204" pitchFamily="34" charset="0"/>
              </a:rPr>
              <a:t>If learners are particularly engaged you may also wish to point out, as a higher-level point, that under the new rules from April 2022 the Applicant and Respondent can make a joint application on the basis that the marriage has broken down and the divorce can be obtained after 6 months.</a:t>
            </a:r>
            <a:endParaRPr lang="en-GB"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mn-l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mn-lt"/>
                <a:ea typeface="Calibri" panose="020F0502020204030204" pitchFamily="34" charset="0"/>
              </a:rPr>
              <a:t>Ask </a:t>
            </a:r>
            <a:r>
              <a:rPr lang="en-GB" sz="1200" b="0" dirty="0">
                <a:effectLst/>
                <a:latin typeface="+mn-lt"/>
                <a:ea typeface="Calibri" panose="020F0502020204030204" pitchFamily="34" charset="0"/>
              </a:rPr>
              <a:t>learners to comment on why it might be better for children that the parents and carers don't have to say that the relationship breakdown was the other parent’s fault when they divorce.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mn-lt"/>
                <a:ea typeface="Calibri" panose="020F0502020204030204" pitchFamily="34" charset="0"/>
              </a:rPr>
              <a:t>Answer: </a:t>
            </a:r>
            <a:r>
              <a:rPr lang="en-GB" sz="1200" dirty="0">
                <a:effectLst/>
                <a:latin typeface="+mn-lt"/>
                <a:ea typeface="Times New Roman" panose="02020603050405020304" pitchFamily="18" charset="0"/>
              </a:rPr>
              <a:t>It may make </a:t>
            </a:r>
            <a:r>
              <a:rPr lang="en-GB" sz="1200" b="0" dirty="0">
                <a:effectLst/>
                <a:latin typeface="+mn-lt"/>
                <a:ea typeface="Calibri" panose="020F0502020204030204" pitchFamily="34" charset="0"/>
              </a:rPr>
              <a:t>the separation more friendly and the parents and carers may be more open to listening to their children's views. It makes it easier for the parents and carers to agree the arrangements for the children between themselves and therefore make it less likely that they will apply to the family court. It probably won’t cost as much.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3C3C3B"/>
              </a:solidFill>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17</a:t>
            </a:fld>
            <a:endParaRPr lang="en-GB" dirty="0"/>
          </a:p>
        </p:txBody>
      </p:sp>
    </p:spTree>
    <p:extLst>
      <p:ext uri="{BB962C8B-B14F-4D97-AF65-F5344CB8AC3E}">
        <p14:creationId xmlns:p14="http://schemas.microsoft.com/office/powerpoint/2010/main" val="1357783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GB" sz="1200" dirty="0">
                <a:latin typeface="+mn-lt"/>
              </a:rPr>
              <a:t>To enable learners to works through the different processes for agreeing on arrangements for children after parents separate, read to them or allow them to read the overview on the slide of what happened to Rosie. This should consolidate what's the learners could remember about Rosie from slide 12 and help to contextualise the learning from slides 19 to 23.</a:t>
            </a:r>
          </a:p>
        </p:txBody>
      </p:sp>
      <p:sp>
        <p:nvSpPr>
          <p:cNvPr id="4" name="Slide Number Placeholder 3"/>
          <p:cNvSpPr>
            <a:spLocks noGrp="1"/>
          </p:cNvSpPr>
          <p:nvPr>
            <p:ph type="sldNum" sz="quarter" idx="5"/>
          </p:nvPr>
        </p:nvSpPr>
        <p:spPr/>
        <p:txBody>
          <a:bodyPr/>
          <a:lstStyle/>
          <a:p>
            <a:fld id="{CE4E5092-8265-4006-A364-23F104E02F61}" type="slidenum">
              <a:rPr lang="en-GB" smtClean="0"/>
              <a:t>18</a:t>
            </a:fld>
            <a:endParaRPr lang="en-GB" dirty="0"/>
          </a:p>
        </p:txBody>
      </p:sp>
    </p:spTree>
    <p:extLst>
      <p:ext uri="{BB962C8B-B14F-4D97-AF65-F5344CB8AC3E}">
        <p14:creationId xmlns:p14="http://schemas.microsoft.com/office/powerpoint/2010/main" val="1301270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mn-lt"/>
              </a:rPr>
              <a:t>Run through the information on the slide. The </a:t>
            </a:r>
            <a:r>
              <a:rPr lang="en-GB" sz="1200" b="1" dirty="0">
                <a:latin typeface="+mn-lt"/>
              </a:rPr>
              <a:t>key message </a:t>
            </a:r>
            <a:r>
              <a:rPr lang="en-GB" sz="1200" dirty="0">
                <a:latin typeface="+mn-lt"/>
              </a:rPr>
              <a:t>here is that most parents and carers agree arrangements themselves to bust the myth that parents and carers need to go to court to sort out child arrangements.</a:t>
            </a:r>
          </a:p>
          <a:p>
            <a:pPr marL="0" indent="0">
              <a:buNone/>
            </a:pPr>
            <a:endParaRPr lang="en-GB" sz="1200" dirty="0">
              <a:latin typeface="+mn-lt"/>
            </a:endParaRPr>
          </a:p>
          <a:p>
            <a:pPr lvl="0"/>
            <a:r>
              <a:rPr lang="en-GB" sz="1200" b="0" i="0" dirty="0">
                <a:solidFill>
                  <a:srgbClr val="000000"/>
                </a:solidFill>
                <a:effectLst/>
                <a:latin typeface="+mn-lt"/>
              </a:rPr>
              <a:t>Explain that Rosie thought that the contact centre had been really useful for her family. </a:t>
            </a:r>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19</a:t>
            </a:fld>
            <a:endParaRPr lang="en-GB" dirty="0"/>
          </a:p>
        </p:txBody>
      </p:sp>
    </p:spTree>
    <p:extLst>
      <p:ext uri="{BB962C8B-B14F-4D97-AF65-F5344CB8AC3E}">
        <p14:creationId xmlns:p14="http://schemas.microsoft.com/office/powerpoint/2010/main" val="136025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ea typeface="Times New Roman" panose="02020603050405020304" pitchFamily="18" charset="0"/>
                <a:cs typeface="Times New Roman" panose="02020603050405020304" pitchFamily="18" charset="0"/>
              </a:rPr>
              <a:t>This two-part teaching resource has been devised for learners working at </a:t>
            </a:r>
            <a:r>
              <a:rPr lang="en-GB" sz="1200" dirty="0">
                <a:latin typeface="+mn-lt"/>
                <a:ea typeface="Times New Roman" panose="02020603050405020304" pitchFamily="18" charset="0"/>
                <a:cs typeface="Times New Roman" panose="02020603050405020304" pitchFamily="18" charset="0"/>
              </a:rPr>
              <a:t>Progression steps 2 and 3</a:t>
            </a:r>
            <a:r>
              <a:rPr lang="en-US" sz="1200" dirty="0">
                <a:latin typeface="+mn-lt"/>
                <a:ea typeface="Times New Roman" panose="02020603050405020304" pitchFamily="18" charset="0"/>
                <a:cs typeface="Times New Roman" panose="02020603050405020304" pitchFamily="18" charset="0"/>
              </a:rPr>
              <a:t>. </a:t>
            </a:r>
            <a:r>
              <a:rPr lang="en-GB" sz="1200" dirty="0">
                <a:effectLst/>
                <a:latin typeface="+mn-lt"/>
              </a:rPr>
              <a:t>The resource supports the teaching of relationships and sexuality education and developing awareness of the rights of children and young people. A number of statements of what matters covers these, predominantly in the Health and Well-being and Humanities Areas of Learning and Experience.</a:t>
            </a:r>
          </a:p>
          <a:p>
            <a:endParaRPr lang="en-GB" sz="1200" dirty="0">
              <a:effectLst/>
              <a:latin typeface="+mn-lt"/>
            </a:endParaRPr>
          </a:p>
          <a:p>
            <a:r>
              <a:rPr lang="en-GB" sz="1200" dirty="0">
                <a:latin typeface="+mn-lt"/>
              </a:rPr>
              <a:t>This slide gives an overview of the resource. It should be read in conjunction with the Teacher Guidance for </a:t>
            </a:r>
            <a:r>
              <a:rPr lang="en-GB" sz="1200" i="0" dirty="0">
                <a:latin typeface="+mn-lt"/>
              </a:rPr>
              <a:t>‘Rosie's Story</a:t>
            </a:r>
            <a:r>
              <a:rPr lang="en-GB" sz="1200" i="1" dirty="0">
                <a:latin typeface="+mn-lt"/>
              </a:rPr>
              <a:t>’ </a:t>
            </a:r>
            <a:r>
              <a:rPr lang="en-GB" sz="1200" i="0" dirty="0">
                <a:latin typeface="+mn-lt"/>
              </a:rPr>
              <a:t>Resource</a:t>
            </a:r>
            <a:r>
              <a:rPr lang="en-GB" sz="1200" dirty="0">
                <a:latin typeface="+mn-lt"/>
              </a:rPr>
              <a:t> 2.</a:t>
            </a:r>
            <a:r>
              <a:rPr lang="en-GB" sz="1200" i="1" dirty="0">
                <a:latin typeface="+mn-lt"/>
              </a:rPr>
              <a:t> </a:t>
            </a:r>
            <a:r>
              <a:rPr lang="en-GB" sz="1200" b="0" i="0" dirty="0">
                <a:solidFill>
                  <a:srgbClr val="000000"/>
                </a:solidFill>
                <a:effectLst/>
                <a:latin typeface="+mn-lt"/>
              </a:rPr>
              <a:t>Teachers are reminded to </a:t>
            </a:r>
            <a:r>
              <a:rPr lang="en-GB" sz="1200" dirty="0">
                <a:effectLst/>
                <a:latin typeface="+mn-lt"/>
                <a:ea typeface="Times New Roman" panose="02020603050405020304" pitchFamily="18" charset="0"/>
              </a:rPr>
              <a:t>review and address any questions submitted in the anonymous </a:t>
            </a:r>
            <a:r>
              <a:rPr lang="en-GB" sz="1200" dirty="0">
                <a:latin typeface="+mn-lt"/>
              </a:rPr>
              <a:t>ask-it-basket’/</a:t>
            </a:r>
            <a:r>
              <a:rPr lang="en-GB" sz="1200" dirty="0">
                <a:effectLst/>
                <a:latin typeface="+mn-lt"/>
                <a:ea typeface="Times New Roman" panose="02020603050405020304" pitchFamily="18" charset="0"/>
              </a:rPr>
              <a:t>question box, to ensure they are answering all learners’ questions.</a:t>
            </a:r>
            <a:endParaRPr lang="en-GB" sz="1200" i="1" dirty="0">
              <a:latin typeface="+mn-lt"/>
            </a:endParaRPr>
          </a:p>
          <a:p>
            <a:endParaRPr lang="en-GB" i="0" dirty="0"/>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dirty="0"/>
          </a:p>
        </p:txBody>
      </p:sp>
    </p:spTree>
    <p:extLst>
      <p:ext uri="{BB962C8B-B14F-4D97-AF65-F5344CB8AC3E}">
        <p14:creationId xmlns:p14="http://schemas.microsoft.com/office/powerpoint/2010/main" val="201684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dirty="0">
                <a:latin typeface="+mn-lt"/>
              </a:rPr>
              <a:t>Run through the information on the slide. The </a:t>
            </a:r>
            <a:r>
              <a:rPr lang="en-GB" sz="1200" b="1" dirty="0">
                <a:latin typeface="+mn-lt"/>
              </a:rPr>
              <a:t>key message </a:t>
            </a:r>
            <a:r>
              <a:rPr lang="en-GB" sz="1200" dirty="0">
                <a:latin typeface="+mn-lt"/>
              </a:rPr>
              <a:t>here is that parents and carers can’t agree they don’t have to go to the family court, they can choose to meet with a mediator instead. </a:t>
            </a:r>
          </a:p>
          <a:p>
            <a:pPr algn="l" rtl="0" fontAlgn="base"/>
            <a:endParaRPr lang="en-GB" sz="1200" dirty="0">
              <a:latin typeface="+mn-lt"/>
            </a:endParaRPr>
          </a:p>
          <a:p>
            <a:pPr algn="l" rtl="0" fontAlgn="base"/>
            <a:r>
              <a:rPr lang="en-GB" sz="1200" dirty="0">
                <a:latin typeface="+mn-lt"/>
              </a:rPr>
              <a:t>Begin by explaining the role of a mediator as outlined on the slide. </a:t>
            </a:r>
            <a:r>
              <a:rPr lang="en-GB" sz="1200" b="0" i="0" u="none" strike="noStrike" dirty="0">
                <a:solidFill>
                  <a:srgbClr val="330099"/>
                </a:solidFill>
                <a:effectLst/>
                <a:latin typeface="+mn-lt"/>
              </a:rPr>
              <a:t>Explain</a:t>
            </a:r>
            <a:r>
              <a:rPr lang="en-GB" sz="1200" b="1" i="0" u="none" strike="noStrike" dirty="0">
                <a:solidFill>
                  <a:srgbClr val="330099"/>
                </a:solidFill>
                <a:effectLst/>
                <a:latin typeface="+mn-lt"/>
              </a:rPr>
              <a:t> </a:t>
            </a:r>
            <a:r>
              <a:rPr lang="en-GB" sz="1200" b="0" i="0" u="none" strike="noStrike" dirty="0">
                <a:solidFill>
                  <a:srgbClr val="330099"/>
                </a:solidFill>
                <a:effectLst/>
                <a:latin typeface="+mn-lt"/>
              </a:rPr>
              <a:t>that if a </a:t>
            </a:r>
            <a:r>
              <a:rPr lang="en-GB" sz="1200" b="0" i="0" u="none" strike="noStrike" dirty="0">
                <a:solidFill>
                  <a:srgbClr val="000000"/>
                </a:solidFill>
                <a:effectLst/>
                <a:latin typeface="+mn-lt"/>
              </a:rPr>
              <a:t>relationships doesn’t work out and parents and carers separate, some talk to a </a:t>
            </a:r>
            <a:r>
              <a:rPr lang="en-US" sz="1200" b="0" i="0" dirty="0">
                <a:solidFill>
                  <a:srgbClr val="000000"/>
                </a:solidFill>
                <a:effectLst/>
                <a:latin typeface="+mn-lt"/>
              </a:rPr>
              <a:t>​</a:t>
            </a:r>
            <a:r>
              <a:rPr lang="en-GB" sz="1200" b="0" i="0" u="none" strike="noStrike" dirty="0">
                <a:solidFill>
                  <a:srgbClr val="000000"/>
                </a:solidFill>
                <a:effectLst/>
                <a:latin typeface="+mn-lt"/>
              </a:rPr>
              <a:t>mediator to help them agree things. The trained</a:t>
            </a:r>
            <a:r>
              <a:rPr lang="en-US" sz="1200" b="0" i="0" dirty="0">
                <a:solidFill>
                  <a:srgbClr val="000000"/>
                </a:solidFill>
                <a:effectLst/>
                <a:latin typeface="+mn-lt"/>
              </a:rPr>
              <a:t>​ </a:t>
            </a:r>
            <a:r>
              <a:rPr lang="en-GB" sz="1200" b="0" i="0" u="none" strike="noStrike" dirty="0">
                <a:solidFill>
                  <a:srgbClr val="000000"/>
                </a:solidFill>
                <a:effectLst/>
                <a:latin typeface="+mn-lt"/>
              </a:rPr>
              <a:t>mediator is a neutral person who helps</a:t>
            </a:r>
            <a:r>
              <a:rPr lang="en-US" sz="1200" b="0" i="0" dirty="0">
                <a:solidFill>
                  <a:srgbClr val="000000"/>
                </a:solidFill>
                <a:effectLst/>
                <a:latin typeface="+mn-lt"/>
              </a:rPr>
              <a:t>​ </a:t>
            </a:r>
            <a:r>
              <a:rPr lang="en-GB" sz="1200" b="0" i="0" u="none" strike="noStrike" dirty="0">
                <a:solidFill>
                  <a:srgbClr val="000000"/>
                </a:solidFill>
                <a:effectLst/>
                <a:latin typeface="+mn-lt"/>
              </a:rPr>
              <a:t>parents and carers to agree without going to the family court.</a:t>
            </a:r>
            <a:r>
              <a:rPr lang="en-US" sz="1200" b="0" i="0" dirty="0">
                <a:solidFill>
                  <a:srgbClr val="000000"/>
                </a:solidFill>
                <a:effectLst/>
                <a:latin typeface="+mn-lt"/>
              </a:rPr>
              <a:t>​</a:t>
            </a:r>
          </a:p>
          <a:p>
            <a:pPr algn="l" rtl="0" fontAlgn="base"/>
            <a:endParaRPr lang="en-US" sz="1200" b="0" i="0" dirty="0">
              <a:solidFill>
                <a:srgbClr val="000000"/>
              </a:solidFill>
              <a:effectLst/>
              <a:latin typeface="+mn-lt"/>
            </a:endParaRPr>
          </a:p>
          <a:p>
            <a:pPr algn="l" rtl="0" fontAlgn="base"/>
            <a:r>
              <a:rPr lang="en-GB" sz="1200" b="0" i="0" dirty="0">
                <a:solidFill>
                  <a:srgbClr val="000000"/>
                </a:solidFill>
                <a:effectLst/>
                <a:latin typeface="+mn-lt"/>
              </a:rPr>
              <a:t>Explain that Rosie's parents did not go to mediation but instead made an application to the family court.</a:t>
            </a:r>
          </a:p>
          <a:p>
            <a:pPr algn="l" rtl="0" fontAlgn="base"/>
            <a:endParaRPr lang="en-GB" sz="1200" b="0" i="0" dirty="0">
              <a:solidFill>
                <a:srgbClr val="000000"/>
              </a:solidFill>
              <a:effectLst/>
              <a:latin typeface="+mn-lt"/>
            </a:endParaRPr>
          </a:p>
          <a:p>
            <a:pPr algn="l" rtl="0" fontAlgn="base"/>
            <a:r>
              <a:rPr lang="en-GB" sz="1200" b="1" i="0" dirty="0">
                <a:solidFill>
                  <a:srgbClr val="000000"/>
                </a:solidFill>
                <a:effectLst/>
                <a:latin typeface="+mn-lt"/>
              </a:rPr>
              <a:t>Ask: </a:t>
            </a:r>
            <a:r>
              <a:rPr lang="en-GB" sz="1200" b="0" i="0" dirty="0">
                <a:solidFill>
                  <a:srgbClr val="000000"/>
                </a:solidFill>
                <a:effectLst/>
                <a:latin typeface="+mn-lt"/>
              </a:rPr>
              <a:t>How do you think that going to mediation rather than to the family court might have helped Rosie’s family?  </a:t>
            </a:r>
          </a:p>
          <a:p>
            <a:pPr algn="l" rtl="0" fontAlgn="base"/>
            <a:r>
              <a:rPr lang="en-GB" sz="1200" b="1" i="0" dirty="0">
                <a:solidFill>
                  <a:srgbClr val="000000"/>
                </a:solidFill>
                <a:effectLst/>
                <a:latin typeface="+mn-lt"/>
              </a:rPr>
              <a:t>Answer:  </a:t>
            </a:r>
            <a:r>
              <a:rPr lang="en-GB" sz="1200" b="0" i="0" dirty="0">
                <a:solidFill>
                  <a:srgbClr val="000000"/>
                </a:solidFill>
                <a:effectLst/>
                <a:latin typeface="+mn-lt"/>
              </a:rPr>
              <a:t>Her parents would be able to listen to each other and might have been able to agree things. This might be easier, less stressful and quicker than going to the family court. </a:t>
            </a:r>
          </a:p>
          <a:p>
            <a:pPr marL="0" indent="0">
              <a:buNone/>
            </a:pPr>
            <a:endParaRPr lang="en-GB" sz="1200" b="0" i="0" dirty="0">
              <a:solidFill>
                <a:srgbClr val="000000"/>
              </a:solidFill>
              <a:effectLst/>
              <a:latin typeface="+mn-lt"/>
            </a:endParaRPr>
          </a:p>
          <a:p>
            <a:pPr marL="0" indent="0">
              <a:buNone/>
            </a:pPr>
            <a:endParaRPr lang="en-GB" sz="1200" dirty="0">
              <a:latin typeface="+mn-lt"/>
            </a:endParaRPr>
          </a:p>
          <a:p>
            <a:pPr marL="0" indent="0">
              <a:buNone/>
            </a:pPr>
            <a:endParaRPr lang="en-GB" sz="1200" dirty="0">
              <a:latin typeface="+mn-lt"/>
            </a:endParaRPr>
          </a:p>
          <a:p>
            <a:pPr marL="0" indent="0">
              <a:buNone/>
            </a:pPr>
            <a:endParaRPr lang="en-GB" sz="1200" dirty="0">
              <a:latin typeface="+mn-lt"/>
            </a:endParaRPr>
          </a:p>
          <a:p>
            <a:pPr algn="l" rtl="0" fontAlgn="base"/>
            <a:endParaRPr lang="en-GB" sz="1200" dirty="0">
              <a:latin typeface="+mn-lt"/>
            </a:endParaRPr>
          </a:p>
          <a:p>
            <a:pPr algn="l" rtl="0" fontAlgn="base"/>
            <a:endParaRPr lang="en-GB" sz="1200" b="1" i="0" u="none" strike="noStrike" dirty="0">
              <a:solidFill>
                <a:srgbClr val="330099"/>
              </a:solidFill>
              <a:effectLst/>
              <a:latin typeface="+mn-lt"/>
            </a:endParaRPr>
          </a:p>
          <a:p>
            <a:pPr lvl="0"/>
            <a:endParaRPr lang="en-GB" sz="1200" b="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20</a:t>
            </a:fld>
            <a:endParaRPr lang="en-GB" dirty="0"/>
          </a:p>
        </p:txBody>
      </p:sp>
    </p:spTree>
    <p:extLst>
      <p:ext uri="{BB962C8B-B14F-4D97-AF65-F5344CB8AC3E}">
        <p14:creationId xmlns:p14="http://schemas.microsoft.com/office/powerpoint/2010/main" val="1950023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dirty="0">
                <a:latin typeface="+mn-lt"/>
              </a:rPr>
              <a:t>Run through the information on the slide. The </a:t>
            </a:r>
            <a:r>
              <a:rPr lang="en-GB" sz="1200" b="1" dirty="0">
                <a:latin typeface="+mn-lt"/>
              </a:rPr>
              <a:t>key message </a:t>
            </a:r>
            <a:r>
              <a:rPr lang="en-GB" sz="1200" dirty="0">
                <a:latin typeface="+mn-lt"/>
              </a:rPr>
              <a:t>here is that if parents and carers are in mediation, children have the right to make their views known and to meet with the mediator. </a:t>
            </a:r>
          </a:p>
          <a:p>
            <a:pPr algn="l" rtl="0" fontAlgn="base"/>
            <a:endParaRPr lang="en-GB" sz="1200" b="1" i="0" u="none" strike="noStrike" dirty="0">
              <a:solidFill>
                <a:srgbClr val="330099"/>
              </a:solidFill>
              <a:effectLst/>
              <a:latin typeface="+mn-lt"/>
            </a:endParaRPr>
          </a:p>
          <a:p>
            <a:pPr algn="l" rtl="0" fontAlgn="base"/>
            <a:r>
              <a:rPr lang="en-GB" sz="1200" b="1" i="0" u="none" strike="noStrike" dirty="0">
                <a:solidFill>
                  <a:srgbClr val="330099"/>
                </a:solidFill>
                <a:effectLst/>
                <a:latin typeface="+mn-lt"/>
              </a:rPr>
              <a:t>Child inclusive mediation:</a:t>
            </a:r>
            <a:r>
              <a:rPr lang="en-GB" sz="1200" b="0" i="0" u="none" strike="noStrike" dirty="0">
                <a:solidFill>
                  <a:srgbClr val="330099"/>
                </a:solidFill>
                <a:effectLst/>
                <a:latin typeface="+mn-lt"/>
              </a:rPr>
              <a:t> </a:t>
            </a:r>
            <a:r>
              <a:rPr lang="en-GB" sz="1200" b="0" i="0" u="none" strike="noStrike" dirty="0">
                <a:solidFill>
                  <a:srgbClr val="000000"/>
                </a:solidFill>
                <a:effectLst/>
                <a:latin typeface="+mn-lt"/>
              </a:rPr>
              <a:t>Child </a:t>
            </a:r>
            <a:r>
              <a:rPr lang="en-US" sz="1200" b="0" i="0" dirty="0">
                <a:solidFill>
                  <a:srgbClr val="000000"/>
                </a:solidFill>
                <a:effectLst/>
                <a:latin typeface="+mn-lt"/>
              </a:rPr>
              <a:t>​</a:t>
            </a:r>
            <a:r>
              <a:rPr lang="en-GB" sz="1200" b="0" i="0" u="none" strike="noStrike" dirty="0">
                <a:solidFill>
                  <a:srgbClr val="000000"/>
                </a:solidFill>
                <a:effectLst/>
                <a:latin typeface="+mn-lt"/>
              </a:rPr>
              <a:t>inclusive mediation gives children and young people the opportunity to meet and talk (alone or with siblings) with the mediator who is helping their parents and carers to sort things out for the family when parents and carers separate. The mediator then tells the parents and carers what the young person wants the mediator to say to help the parents and carers make decisions </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b="0" i="0" u="none" strike="noStrike" dirty="0">
                <a:solidFill>
                  <a:srgbClr val="000000"/>
                </a:solidFill>
                <a:effectLst/>
                <a:latin typeface="+mn-lt"/>
              </a:rPr>
              <a:t> so children don't make the decisions, but their views help the parents and carers to make decisions that take the child’s views into account.</a:t>
            </a:r>
          </a:p>
          <a:p>
            <a:pPr algn="l" rtl="0" fontAlgn="base"/>
            <a:endParaRPr lang="en-GB" sz="1200" b="0" i="0" u="none" strike="noStrike" dirty="0">
              <a:solidFill>
                <a:srgbClr val="000000"/>
              </a:solidFill>
              <a:effectLst/>
              <a:latin typeface="+mn-lt"/>
            </a:endParaRPr>
          </a:p>
          <a:p>
            <a:pPr algn="l" rtl="0" fontAlgn="base"/>
            <a:r>
              <a:rPr lang="en-GB" sz="1200" b="0" i="0" u="none" strike="noStrike" dirty="0">
                <a:solidFill>
                  <a:srgbClr val="330099"/>
                </a:solidFill>
                <a:effectLst/>
                <a:latin typeface="+mn-lt"/>
              </a:rPr>
              <a:t>Child inclusive </a:t>
            </a:r>
            <a:r>
              <a:rPr lang="en-GB" sz="1200" b="0" i="0" dirty="0">
                <a:solidFill>
                  <a:srgbClr val="000000"/>
                </a:solidFill>
                <a:effectLst/>
                <a:latin typeface="+mn-lt"/>
              </a:rPr>
              <a:t>mediation is voluntary, so children do not have to go even if they are given the option.</a:t>
            </a:r>
          </a:p>
          <a:p>
            <a:pPr algn="l" rtl="0" fontAlgn="base"/>
            <a:endParaRPr lang="en-GB" sz="1200" b="0" i="0" dirty="0">
              <a:solidFill>
                <a:srgbClr val="000000"/>
              </a:solidFill>
              <a:effectLst/>
              <a:latin typeface="+mn-lt"/>
            </a:endParaRPr>
          </a:p>
          <a:p>
            <a:pPr algn="l" rtl="0" fontAlgn="base"/>
            <a:r>
              <a:rPr lang="en-GB" sz="1200" b="0" i="0" dirty="0">
                <a:solidFill>
                  <a:srgbClr val="000000"/>
                </a:solidFill>
                <a:effectLst/>
                <a:latin typeface="+mn-lt"/>
              </a:rPr>
              <a:t>Mediators will usually see children </a:t>
            </a:r>
            <a:r>
              <a:rPr lang="en-GB" b="0" i="0" dirty="0">
                <a:solidFill>
                  <a:srgbClr val="201F1E"/>
                </a:solidFill>
                <a:effectLst/>
                <a:latin typeface="+mn-lt"/>
              </a:rPr>
              <a:t>who are around nine or older </a:t>
            </a:r>
            <a:r>
              <a:rPr lang="en-GB" sz="1200" b="0" i="0" dirty="0">
                <a:solidFill>
                  <a:srgbClr val="000000"/>
                </a:solidFill>
                <a:effectLst/>
                <a:latin typeface="+mn-lt"/>
              </a:rPr>
              <a:t>although some will see children as young as 6 if it is felt appropriate and in the child’s interests.</a:t>
            </a:r>
          </a:p>
          <a:p>
            <a:pPr algn="l" rtl="0" fontAlgn="base"/>
            <a:r>
              <a:rPr lang="en-GB" sz="1200" b="0" i="0" dirty="0">
                <a:solidFill>
                  <a:srgbClr val="000000"/>
                </a:solidFill>
                <a:effectLst/>
                <a:latin typeface="+mn-lt"/>
              </a:rPr>
              <a:t> </a:t>
            </a:r>
          </a:p>
          <a:p>
            <a:pPr algn="l" rtl="0" fontAlgn="base"/>
            <a:r>
              <a:rPr lang="en-GB" sz="1200" b="1" i="0" dirty="0">
                <a:solidFill>
                  <a:srgbClr val="000000"/>
                </a:solidFill>
                <a:effectLst/>
                <a:latin typeface="+mn-lt"/>
              </a:rPr>
              <a:t>Ask: </a:t>
            </a:r>
            <a:r>
              <a:rPr lang="en-GB" sz="1200" b="0" i="0" dirty="0">
                <a:solidFill>
                  <a:srgbClr val="000000"/>
                </a:solidFill>
                <a:effectLst/>
                <a:latin typeface="+mn-lt"/>
              </a:rPr>
              <a:t>How do you think that speaking to the mediator might have helped Rosie when her parents separated?  </a:t>
            </a:r>
          </a:p>
          <a:p>
            <a:pPr algn="l" rtl="0" fontAlgn="base"/>
            <a:r>
              <a:rPr lang="en-GB" sz="1200" b="1" i="0" dirty="0">
                <a:solidFill>
                  <a:srgbClr val="000000"/>
                </a:solidFill>
                <a:effectLst/>
                <a:latin typeface="+mn-lt"/>
              </a:rPr>
              <a:t>Answer: </a:t>
            </a:r>
            <a:r>
              <a:rPr lang="en-GB" sz="1200" b="0" i="0" dirty="0">
                <a:solidFill>
                  <a:srgbClr val="000000"/>
                </a:solidFill>
                <a:effectLst/>
                <a:latin typeface="+mn-lt"/>
              </a:rPr>
              <a:t>It might have helped Rosie to understand the process better, get things off her chest and given her the chance to give the mediator messages to pass on to her parents that might be hard for her to say to her parents herself.</a:t>
            </a:r>
            <a:endParaRPr lang="en-GB" sz="1200" b="0" dirty="0">
              <a:latin typeface="+mn-lt"/>
            </a:endParaRPr>
          </a:p>
          <a:p>
            <a:pPr marL="0" indent="0">
              <a:buNone/>
            </a:pPr>
            <a:endParaRPr lang="en-GB" sz="1200" b="0" dirty="0">
              <a:latin typeface="+mn-lt"/>
            </a:endParaRPr>
          </a:p>
          <a:p>
            <a:pPr marL="0" indent="0">
              <a:buNone/>
            </a:pPr>
            <a:endParaRPr lang="en-GB" sz="1200" b="0" dirty="0">
              <a:latin typeface="+mn-lt"/>
            </a:endParaRPr>
          </a:p>
          <a:p>
            <a:pPr lvl="0"/>
            <a:endParaRPr lang="en-GB" sz="1200" b="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21</a:t>
            </a:fld>
            <a:endParaRPr lang="en-GB" dirty="0"/>
          </a:p>
        </p:txBody>
      </p:sp>
    </p:spTree>
    <p:extLst>
      <p:ext uri="{BB962C8B-B14F-4D97-AF65-F5344CB8AC3E}">
        <p14:creationId xmlns:p14="http://schemas.microsoft.com/office/powerpoint/2010/main" val="3120642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latin typeface="+mn-lt"/>
              </a:rPr>
              <a:t>Run through the information on the slide. </a:t>
            </a:r>
            <a:r>
              <a:rPr lang="en-GB" sz="1200" dirty="0">
                <a:effectLst/>
                <a:latin typeface="+mn-lt"/>
                <a:ea typeface="Times New Roman" panose="02020603050405020304" pitchFamily="18" charset="0"/>
                <a:cs typeface="Arial" panose="020B0604020202020204" pitchFamily="34" charset="0"/>
              </a:rPr>
              <a:t>The </a:t>
            </a:r>
            <a:r>
              <a:rPr lang="en-GB" sz="1200" b="1" dirty="0">
                <a:effectLst/>
                <a:latin typeface="+mn-lt"/>
                <a:ea typeface="Times New Roman" panose="02020603050405020304" pitchFamily="18" charset="0"/>
                <a:cs typeface="Arial" panose="020B0604020202020204" pitchFamily="34" charset="0"/>
              </a:rPr>
              <a:t>key message </a:t>
            </a:r>
            <a:r>
              <a:rPr lang="en-GB" sz="1200" b="0" dirty="0">
                <a:effectLst/>
                <a:latin typeface="+mn-lt"/>
                <a:ea typeface="Times New Roman" panose="02020603050405020304" pitchFamily="18" charset="0"/>
                <a:cs typeface="Arial" panose="020B0604020202020204" pitchFamily="34" charset="0"/>
              </a:rPr>
              <a:t>here </a:t>
            </a:r>
            <a:r>
              <a:rPr lang="en-GB" sz="1200" dirty="0">
                <a:effectLst/>
                <a:latin typeface="+mn-lt"/>
                <a:ea typeface="Times New Roman" panose="02020603050405020304" pitchFamily="18" charset="0"/>
                <a:cs typeface="Arial" panose="020B0604020202020204" pitchFamily="34" charset="0"/>
              </a:rPr>
              <a:t>is that if a parent makes an application to the family court, children and young people have the right to give their views on arrangements to be made by talking to the Family Court Advisor (FCA).</a:t>
            </a:r>
            <a:endParaRPr lang="en-GB" sz="1200" dirty="0">
              <a:effectLst/>
              <a:latin typeface="+mn-lt"/>
              <a:ea typeface="Times New Roman" panose="02020603050405020304" pitchFamily="18" charset="0"/>
              <a:cs typeface="Times New Roman" panose="02020603050405020304" pitchFamily="18" charset="0"/>
            </a:endParaRPr>
          </a:p>
          <a:p>
            <a:pPr marL="0" indent="0">
              <a:buNone/>
            </a:pPr>
            <a:endParaRPr lang="en-GB" sz="1200" dirty="0">
              <a:latin typeface="+mn-lt"/>
            </a:endParaRPr>
          </a:p>
          <a:p>
            <a:pPr>
              <a:lnSpc>
                <a:spcPct val="115000"/>
              </a:lnSpc>
              <a:spcAft>
                <a:spcPts val="1000"/>
              </a:spcAft>
            </a:pPr>
            <a:r>
              <a:rPr lang="en-GB" sz="1200" dirty="0">
                <a:effectLst/>
                <a:latin typeface="+mn-lt"/>
                <a:ea typeface="Times New Roman" panose="02020603050405020304" pitchFamily="18" charset="0"/>
                <a:cs typeface="Arial" panose="020B0604020202020204" pitchFamily="34" charset="0"/>
              </a:rPr>
              <a:t>Explain that because Rosie's parents couldn't agree how much time Rosie, Chloe and Jack would spend with each parent, they made an application to the family court. </a:t>
            </a:r>
            <a:r>
              <a:rPr lang="en-US" sz="1200" dirty="0">
                <a:effectLst/>
                <a:latin typeface="+mn-lt"/>
                <a:ea typeface="Times New Roman" panose="02020603050405020304" pitchFamily="18" charset="0"/>
                <a:cs typeface="Arial" panose="020B0604020202020204" pitchFamily="34" charset="0"/>
              </a:rPr>
              <a:t>The </a:t>
            </a:r>
            <a:r>
              <a:rPr lang="en-GB" sz="1200" dirty="0">
                <a:effectLst/>
                <a:latin typeface="+mn-lt"/>
                <a:ea typeface="Times New Roman" panose="02020603050405020304" pitchFamily="18" charset="0"/>
                <a:cs typeface="Arial" panose="020B0604020202020204" pitchFamily="34" charset="0"/>
              </a:rPr>
              <a:t>judge asked the FCA to draft a report and the FCA spoke to the children individually to gather their views which he used to draft his report for the family court. </a:t>
            </a:r>
            <a:endParaRPr lang="en-GB" sz="1200" dirty="0">
              <a:effectLst/>
              <a:latin typeface="+mn-lt"/>
              <a:ea typeface="Times New Roman" panose="02020603050405020304" pitchFamily="18" charset="0"/>
              <a:cs typeface="Times New Roman" panose="02020603050405020304" pitchFamily="18" charset="0"/>
            </a:endParaRPr>
          </a:p>
          <a:p>
            <a:pPr marL="0" indent="0">
              <a:buNone/>
            </a:pPr>
            <a:endParaRPr lang="en-GB" sz="1200" dirty="0">
              <a:latin typeface="+mn-lt"/>
            </a:endParaRPr>
          </a:p>
          <a:p>
            <a:pPr marL="0" indent="0">
              <a:buNone/>
            </a:pPr>
            <a:endParaRPr lang="en-GB" sz="1200" dirty="0">
              <a:latin typeface="+mn-lt"/>
            </a:endParaRPr>
          </a:p>
          <a:p>
            <a:pPr marL="0" indent="0">
              <a:buNone/>
            </a:pPr>
            <a:endParaRPr lang="en-GB" sz="1200" dirty="0">
              <a:latin typeface="+mn-lt"/>
            </a:endParaRPr>
          </a:p>
          <a:p>
            <a:pPr marL="0" indent="0">
              <a:buNone/>
            </a:pPr>
            <a:endParaRPr lang="en-GB" sz="1200" dirty="0">
              <a:latin typeface="+mn-lt"/>
            </a:endParaRPr>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22</a:t>
            </a:fld>
            <a:endParaRPr lang="en-GB" dirty="0"/>
          </a:p>
        </p:txBody>
      </p:sp>
    </p:spTree>
    <p:extLst>
      <p:ext uri="{BB962C8B-B14F-4D97-AF65-F5344CB8AC3E}">
        <p14:creationId xmlns:p14="http://schemas.microsoft.com/office/powerpoint/2010/main" val="14406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The </a:t>
            </a:r>
            <a:r>
              <a:rPr lang="en-GB" sz="1200" b="1" dirty="0"/>
              <a:t>key message </a:t>
            </a:r>
            <a:r>
              <a:rPr lang="en-GB" sz="1200" dirty="0"/>
              <a:t>here is that even if parents and carers apply to the family court, most parents and carers are able to reach an agreement without the judge having to decide and children do not have to attend the family court. </a:t>
            </a:r>
          </a:p>
          <a:p>
            <a:pPr marL="0" indent="0">
              <a:buNone/>
            </a:pPr>
            <a:endParaRPr lang="en-GB" sz="1200" dirty="0"/>
          </a:p>
          <a:p>
            <a:pPr marL="0" indent="0">
              <a:buNone/>
            </a:pPr>
            <a:r>
              <a:rPr lang="en-GB" sz="1200" dirty="0"/>
              <a:t>By the date of the court hearing the judge, the parents and carers and any lawyers representing the parents and carers will have had the FCA’s report and will usually agree child arrangements on the basis of the FCA’s recommendation. </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23</a:t>
            </a:fld>
            <a:endParaRPr lang="en-GB" dirty="0"/>
          </a:p>
        </p:txBody>
      </p:sp>
    </p:spTree>
    <p:extLst>
      <p:ext uri="{BB962C8B-B14F-4D97-AF65-F5344CB8AC3E}">
        <p14:creationId xmlns:p14="http://schemas.microsoft.com/office/powerpoint/2010/main" val="3645657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2">
                    <a:lumMod val="75000"/>
                  </a:schemeClr>
                </a:solidFill>
              </a:rPr>
              <a:t>Qu</a:t>
            </a:r>
            <a:r>
              <a:rPr lang="en-GB" sz="1200" dirty="0">
                <a:solidFill>
                  <a:schemeClr val="accent2">
                    <a:lumMod val="75000"/>
                  </a:schemeClr>
                </a:solidFill>
                <a:latin typeface="+mn-lt"/>
              </a:rPr>
              <a:t>ick-fire quiz: to consolidate learning, take 3 minutes to ask the class to answer the 6 questions. To ensure that all participate, </a:t>
            </a:r>
            <a:r>
              <a:rPr lang="en-GB" sz="1200" dirty="0">
                <a:effectLst/>
                <a:latin typeface="+mn-lt"/>
                <a:ea typeface="Times New Roman" panose="02020603050405020304" pitchFamily="18" charset="0"/>
                <a:cs typeface="Calibri" panose="020F0502020204030204" pitchFamily="34" charset="0"/>
              </a:rPr>
              <a:t>either provide a handout for learners to complete/refer back to if they find they need the information in future (a handout is at the end of the Teacher Guide), or ask learners to write down their answers before asking individual learners to give their answer to a question. As noted on slide 17, if using the handout, it should be handed out at the start of the discussion on the divorce process. </a:t>
            </a:r>
          </a:p>
          <a:p>
            <a:endParaRPr lang="en-GB" sz="1200" dirty="0">
              <a:latin typeface="+mn-lt"/>
            </a:endParaRPr>
          </a:p>
          <a:p>
            <a:r>
              <a:rPr lang="en-GB" sz="1200" dirty="0">
                <a:latin typeface="+mn-lt"/>
              </a:rPr>
              <a:t>In slideshow mode, each question in the left-hand box is followed by an answer in the right-hand box.</a:t>
            </a:r>
          </a:p>
        </p:txBody>
      </p:sp>
      <p:sp>
        <p:nvSpPr>
          <p:cNvPr id="4" name="Slide Number Placeholder 3"/>
          <p:cNvSpPr>
            <a:spLocks noGrp="1"/>
          </p:cNvSpPr>
          <p:nvPr>
            <p:ph type="sldNum" sz="quarter" idx="5"/>
          </p:nvPr>
        </p:nvSpPr>
        <p:spPr/>
        <p:txBody>
          <a:bodyPr/>
          <a:lstStyle/>
          <a:p>
            <a:fld id="{CE4E5092-8265-4006-A364-23F104E02F61}" type="slidenum">
              <a:rPr lang="en-GB" smtClean="0"/>
              <a:t>24</a:t>
            </a:fld>
            <a:endParaRPr lang="en-GB" dirty="0"/>
          </a:p>
        </p:txBody>
      </p:sp>
    </p:spTree>
    <p:extLst>
      <p:ext uri="{BB962C8B-B14F-4D97-AF65-F5344CB8AC3E}">
        <p14:creationId xmlns:p14="http://schemas.microsoft.com/office/powerpoint/2010/main" val="2865593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mn-lt"/>
                <a:ea typeface="Times New Roman" panose="02020603050405020304" pitchFamily="18" charset="0"/>
                <a:cs typeface="Arial" panose="020B0604020202020204" pitchFamily="34" charset="0"/>
              </a:rPr>
              <a:t>Remind learners of the support available to them in school from the pastoral lead. There is also lots of information and support available to children and young people online including: </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Arial" panose="020B0604020202020204" pitchFamily="34" charset="0"/>
              </a:rPr>
              <a:t>National Youth Advocacy Service, Cymru </a:t>
            </a:r>
            <a:r>
              <a:rPr lang="en-GB" sz="1200" dirty="0">
                <a:effectLst/>
                <a:latin typeface="+mn-lt"/>
                <a:ea typeface="Times New Roman" panose="02020603050405020304" pitchFamily="18" charset="0"/>
                <a:cs typeface="Arial" panose="020B0604020202020204" pitchFamily="34" charset="0"/>
              </a:rPr>
              <a:t>(NYAS, Cymru): NYAS Cymru provides information to children and young people on its website; a free helpline and an advocate for children and young people (a person to speak on the young person’s behalf) in the family court if needed.</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Arial" panose="020B0604020202020204" pitchFamily="34" charset="0"/>
              </a:rPr>
              <a:t>National Association of Child Contact Centres</a:t>
            </a:r>
            <a:r>
              <a:rPr lang="en-GB" sz="1200" dirty="0">
                <a:effectLst/>
                <a:latin typeface="+mn-lt"/>
                <a:ea typeface="Times New Roman" panose="02020603050405020304" pitchFamily="18" charset="0"/>
                <a:cs typeface="Arial" panose="020B0604020202020204" pitchFamily="34" charset="0"/>
              </a:rPr>
              <a:t>: NACCC runs a network of 350 contact centres, including 13 in Wales, which provide a safe, neutral, welcoming space for children to spend time with parents and carers (or other people important to them, such as grandparents). </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Arial" panose="020B0604020202020204" pitchFamily="34" charset="0"/>
              </a:rPr>
              <a:t>Children’s Commissioner for Wales</a:t>
            </a:r>
            <a:r>
              <a:rPr lang="en-GB" sz="1200" b="0" dirty="0">
                <a:effectLst/>
                <a:latin typeface="+mn-lt"/>
                <a:ea typeface="Times New Roman" panose="02020603050405020304" pitchFamily="18" charset="0"/>
                <a:cs typeface="Arial" panose="020B0604020202020204" pitchFamily="34" charset="0"/>
              </a:rPr>
              <a:t>: The Children’s Commissioner for Wales speaks up for children and young people in Wales on important issues.</a:t>
            </a:r>
            <a:endParaRPr lang="en-GB" sz="1200" b="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Times New Roman" panose="02020603050405020304" pitchFamily="18" charset="0"/>
              </a:rPr>
              <a:t>Cafcass Cymru</a:t>
            </a:r>
            <a:r>
              <a:rPr lang="en-GB" sz="1200" dirty="0">
                <a:effectLst/>
                <a:latin typeface="+mn-lt"/>
                <a:ea typeface="Times New Roman" panose="02020603050405020304" pitchFamily="18"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Cafcass stands for Children and Family Court Advisory and Support Service. Cafcass Cymru is an organisation in the Welsh Government that provides a voice for any child in Wales that is involved with the Family Justice system. </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Times New Roman" panose="02020603050405020304" pitchFamily="18" charset="0"/>
              </a:rPr>
              <a:t>Relate Cymru</a:t>
            </a:r>
            <a:r>
              <a:rPr lang="en-GB" sz="1200" dirty="0">
                <a:effectLst/>
                <a:latin typeface="+mn-lt"/>
                <a:ea typeface="Times New Roman" panose="02020603050405020304" pitchFamily="18" charset="0"/>
                <a:cs typeface="Times New Roman" panose="02020603050405020304" pitchFamily="18" charset="0"/>
              </a:rPr>
              <a:t>: Relate Cymru offers counselling to children and young people who are experiencing difficulties in any area of life, including if parents and carers are arguing or have separated.</a:t>
            </a:r>
            <a:r>
              <a:rPr lang="en-GB" sz="1200" dirty="0">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b="1" dirty="0">
                <a:effectLst/>
                <a:latin typeface="+mn-lt"/>
                <a:ea typeface="Times New Roman" panose="02020603050405020304" pitchFamily="18" charset="0"/>
                <a:cs typeface="Times New Roman" panose="02020603050405020304" pitchFamily="18" charset="0"/>
              </a:rPr>
              <a:t>Childline Cymru</a:t>
            </a:r>
            <a:r>
              <a:rPr lang="en-GB" sz="1200" dirty="0">
                <a:effectLst/>
                <a:latin typeface="+mn-lt"/>
                <a:ea typeface="Times New Roman" panose="02020603050405020304" pitchFamily="18" charset="0"/>
                <a:cs typeface="Times New Roman" panose="02020603050405020304" pitchFamily="18" charset="0"/>
              </a:rPr>
              <a:t>: Childline Cymru has a huge amount of information, advice and support for children and young people whose parents and carers have separated, available online, by telephone or through one-to-one counselling.</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dirty="0">
                <a:effectLst/>
                <a:latin typeface="+mn-lt"/>
                <a:ea typeface="Times New Roman" panose="02020603050405020304" pitchFamily="18" charset="0"/>
                <a:cs typeface="Times New Roman" panose="02020603050405020304" pitchFamily="18" charset="0"/>
              </a:rPr>
              <a:t>In slideshow mode Each organisations logo will appear on a click. Explain a little about the support that each organisation offers using the information outlined above. </a:t>
            </a:r>
          </a:p>
          <a:p>
            <a:pPr>
              <a:lnSpc>
                <a:spcPct val="115000"/>
              </a:lnSpc>
              <a:spcAft>
                <a:spcPts val="1000"/>
              </a:spcAft>
            </a:pPr>
            <a:r>
              <a:rPr lang="en-GB" sz="1200" dirty="0">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r>
              <a:rPr lang="en-GB" sz="1200" dirty="0">
                <a:effectLst/>
                <a:latin typeface="+mn-lt"/>
                <a:ea typeface="Times New Roman" panose="02020603050405020304" pitchFamily="18" charset="0"/>
              </a:rPr>
              <a:t>Contact details for each of the organisations listed appear on slide 27. </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25</a:t>
            </a:fld>
            <a:endParaRPr lang="en-GB" dirty="0"/>
          </a:p>
        </p:txBody>
      </p:sp>
    </p:spTree>
    <p:extLst>
      <p:ext uri="{BB962C8B-B14F-4D97-AF65-F5344CB8AC3E}">
        <p14:creationId xmlns:p14="http://schemas.microsoft.com/office/powerpoint/2010/main" val="3776931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solidFill>
                  <a:schemeClr val="tx1"/>
                </a:solidFill>
                <a:latin typeface="+mn-lt"/>
              </a:rPr>
              <a:t>Ask </a:t>
            </a:r>
            <a:r>
              <a:rPr lang="en-GB" sz="1200" dirty="0">
                <a:solidFill>
                  <a:schemeClr val="tx1"/>
                </a:solidFill>
                <a:latin typeface="+mn-lt"/>
              </a:rPr>
              <a:t>the learners to return to the mind map they drew earlier and in a different colour add to their mind map by writing down:</a:t>
            </a:r>
          </a:p>
          <a:p>
            <a:pPr marL="0" indent="0">
              <a:buNone/>
            </a:pPr>
            <a:endParaRPr lang="en-GB"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solidFill>
                  <a:schemeClr val="tx1"/>
                </a:solidFill>
                <a:effectLst/>
                <a:latin typeface="+mn-lt"/>
                <a:ea typeface="Times New Roman" panose="02020603050405020304" pitchFamily="18" charset="0"/>
                <a:cs typeface="Times New Roman" panose="02020603050405020304" pitchFamily="18" charset="0"/>
              </a:rPr>
              <a:t> any words for how you think Rosie might have felt </a:t>
            </a:r>
            <a:r>
              <a:rPr lang="en-GB" sz="1200" dirty="0">
                <a:solidFill>
                  <a:schemeClr val="tx1"/>
                </a:solidFill>
                <a:latin typeface="+mn-lt"/>
              </a:rPr>
              <a:t>once she learned she had the rights to express her opinion and for this to be taken seriously? (Words like hopeful, happier, stronger and/or empowered will hopefully be suggested. It is important to acknowledge however that she may still be feeling sad.)</a:t>
            </a:r>
          </a:p>
          <a:p>
            <a:pPr>
              <a:buFont typeface="Wingdings" panose="05000000000000000000" pitchFamily="2" charset="2"/>
              <a:buNone/>
            </a:pPr>
            <a:endParaRPr lang="en-GB" sz="1200" dirty="0">
              <a:solidFill>
                <a:schemeClr val="tx1"/>
              </a:solidFill>
              <a:latin typeface="+mn-lt"/>
            </a:endParaRPr>
          </a:p>
          <a:p>
            <a:pPr>
              <a:buFont typeface="Wingdings" panose="05000000000000000000" pitchFamily="2" charset="2"/>
              <a:buChar char="§"/>
            </a:pPr>
            <a:r>
              <a:rPr lang="en-GB" sz="1200" dirty="0">
                <a:solidFill>
                  <a:schemeClr val="tx1"/>
                </a:solidFill>
                <a:latin typeface="+mn-lt"/>
              </a:rPr>
              <a:t> where Rosie could find information and support to help her now </a:t>
            </a:r>
            <a:r>
              <a:rPr lang="en-GB" sz="1200" dirty="0">
                <a:effectLst/>
                <a:latin typeface="+mn-lt"/>
                <a:ea typeface="Times New Roman" panose="02020603050405020304" pitchFamily="18" charset="0"/>
                <a:cs typeface="Times New Roman" panose="02020603050405020304" pitchFamily="18" charset="0"/>
              </a:rPr>
              <a:t>and, in the future, (giving specific examples of organisations)</a:t>
            </a:r>
            <a:r>
              <a:rPr lang="en-GB" sz="1200" dirty="0">
                <a:solidFill>
                  <a:schemeClr val="tx1"/>
                </a:solidFill>
                <a:effectLst/>
                <a:latin typeface="+mn-lt"/>
                <a:ea typeface="Times New Roman" panose="02020603050405020304" pitchFamily="18" charset="0"/>
                <a:cs typeface="Times New Roman" panose="02020603050405020304" pitchFamily="18" charset="0"/>
              </a:rPr>
              <a:t>.</a:t>
            </a:r>
            <a:endParaRPr lang="en-GB" sz="1200" dirty="0">
              <a:solidFill>
                <a:schemeClr val="tx1"/>
              </a:solidFill>
              <a:latin typeface="+mn-lt"/>
            </a:endParaRPr>
          </a:p>
          <a:p>
            <a:endParaRPr lang="en-GB" sz="1200" dirty="0">
              <a:solidFill>
                <a:schemeClr val="tx1"/>
              </a:solidFill>
              <a:latin typeface="+mn-lt"/>
            </a:endParaRPr>
          </a:p>
          <a:p>
            <a:r>
              <a:rPr lang="en-GB" sz="1200" dirty="0">
                <a:solidFill>
                  <a:schemeClr val="tx1"/>
                </a:solidFill>
                <a:latin typeface="+mn-lt"/>
              </a:rPr>
              <a:t>Learners should mention: </a:t>
            </a:r>
          </a:p>
          <a:p>
            <a:endParaRPr lang="en-GB" sz="1200" dirty="0">
              <a:solidFill>
                <a:schemeClr val="tx1"/>
              </a:solidFill>
              <a:latin typeface="+mn-lt"/>
            </a:endParaRPr>
          </a:p>
          <a:p>
            <a:r>
              <a:rPr lang="en-US" sz="1200" dirty="0">
                <a:effectLst/>
                <a:latin typeface="+mn-lt"/>
                <a:ea typeface="Times New Roman" panose="02020603050405020304" pitchFamily="18" charset="0"/>
                <a:cs typeface="Times New Roman" panose="02020603050405020304" pitchFamily="18" charset="0"/>
              </a:rPr>
              <a:t>National Youth Advocacy Service, Cymru (NYAS Cymru)</a:t>
            </a:r>
          </a:p>
          <a:p>
            <a:r>
              <a:rPr lang="en-US" sz="1200" dirty="0">
                <a:effectLst/>
                <a:latin typeface="+mn-lt"/>
                <a:ea typeface="Times New Roman" panose="02020603050405020304" pitchFamily="18" charset="0"/>
                <a:cs typeface="Times New Roman" panose="02020603050405020304" pitchFamily="18" charset="0"/>
              </a:rPr>
              <a:t>National Association of Child Contact Centres (NACCC)</a:t>
            </a:r>
          </a:p>
          <a:p>
            <a:r>
              <a:rPr lang="en-US" sz="1200" dirty="0">
                <a:effectLst/>
                <a:latin typeface="+mn-lt"/>
                <a:ea typeface="Times New Roman" panose="02020603050405020304" pitchFamily="18" charset="0"/>
                <a:cs typeface="Times New Roman" panose="02020603050405020304" pitchFamily="18" charset="0"/>
              </a:rPr>
              <a:t>Cafcass Cymru</a:t>
            </a:r>
          </a:p>
          <a:p>
            <a:r>
              <a:rPr lang="en-US" sz="1200" dirty="0">
                <a:effectLst/>
                <a:latin typeface="+mn-lt"/>
                <a:ea typeface="Times New Roman" panose="02020603050405020304" pitchFamily="18" charset="0"/>
                <a:cs typeface="Times New Roman" panose="02020603050405020304" pitchFamily="18" charset="0"/>
              </a:rPr>
              <a:t>Relate Cymru and/or </a:t>
            </a:r>
          </a:p>
          <a:p>
            <a:r>
              <a:rPr lang="en-US" sz="1200" dirty="0">
                <a:effectLst/>
                <a:latin typeface="+mn-lt"/>
                <a:ea typeface="Times New Roman" panose="02020603050405020304" pitchFamily="18" charset="0"/>
                <a:cs typeface="Times New Roman" panose="02020603050405020304" pitchFamily="18" charset="0"/>
              </a:rPr>
              <a:t>Childline Cymru. </a:t>
            </a:r>
            <a:endParaRPr lang="en-GB"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26</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62A9AA"/>
              </a:buClr>
              <a:buFont typeface="Wingdings" panose="05000000000000000000" pitchFamily="2" charset="2"/>
              <a:buNone/>
            </a:pPr>
            <a:r>
              <a:rPr lang="en-GB" sz="1200" dirty="0">
                <a:effectLst/>
                <a:latin typeface="+mn-lt"/>
                <a:ea typeface="Times New Roman" panose="02020603050405020304" pitchFamily="18" charset="0"/>
                <a:cs typeface="Arial" panose="020B0604020202020204" pitchFamily="34" charset="0"/>
              </a:rPr>
              <a:t>Remind learners who they can talk to in school, e.g. teacher, </a:t>
            </a:r>
            <a:r>
              <a:rPr lang="en-GB" sz="1200" dirty="0"/>
              <a:t>teaching assistant or senior staff in the school </a:t>
            </a:r>
            <a:r>
              <a:rPr lang="en-GB" sz="1200" dirty="0">
                <a:effectLst/>
                <a:latin typeface="+mn-lt"/>
                <a:ea typeface="Times New Roman" panose="02020603050405020304" pitchFamily="18" charset="0"/>
                <a:cs typeface="Arial" panose="020B0604020202020204" pitchFamily="34" charset="0"/>
              </a:rPr>
              <a:t>(you may wish to personalise this slide with names of contact staff) or ask the learners who they think they should talk to in school, then provide details of any members of staff that the learners have not mentioned.</a:t>
            </a:r>
            <a:endParaRPr lang="en-GB"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27</a:t>
            </a:fld>
            <a:endParaRPr lang="en-GB" dirty="0"/>
          </a:p>
        </p:txBody>
      </p:sp>
    </p:spTree>
    <p:extLst>
      <p:ext uri="{BB962C8B-B14F-4D97-AF65-F5344CB8AC3E}">
        <p14:creationId xmlns:p14="http://schemas.microsoft.com/office/powerpoint/2010/main" val="2507469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Arial" panose="020B0604020202020204" pitchFamily="34" charset="0"/>
              </a:rPr>
              <a:t>Remind learners who they can talk to outside of school. Leave the slide up so that any learner who wishes to can note down details.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cs typeface="Arial" panose="020B0604020202020204" pitchFamily="34" charset="0"/>
              </a:rPr>
              <a:t>Tell learners that if anything that’s been discussed today is an issue for them and they need some support they </a:t>
            </a:r>
            <a:r>
              <a:rPr lang="en-GB" sz="1200" b="1" u="none" strike="noStrike" dirty="0">
                <a:effectLst/>
                <a:latin typeface="Calibri" panose="020F0502020204030204" pitchFamily="34" charset="0"/>
                <a:ea typeface="Calibri" panose="020F0502020204030204" pitchFamily="34" charset="0"/>
              </a:rPr>
              <a:t>can let you know or put a note in the ‘ask-it-basket’.</a:t>
            </a: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28</a:t>
            </a:fld>
            <a:endParaRPr lang="en-GB" dirty="0"/>
          </a:p>
        </p:txBody>
      </p:sp>
    </p:spTree>
    <p:extLst>
      <p:ext uri="{BB962C8B-B14F-4D97-AF65-F5344CB8AC3E}">
        <p14:creationId xmlns:p14="http://schemas.microsoft.com/office/powerpoint/2010/main" val="273446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dirty="0"/>
              <a:t>This slide sets out some of the ‘statements of what matters’ from Health and Well-being and Humanities the teaching resources address.</a:t>
            </a:r>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dirty="0"/>
          </a:p>
        </p:txBody>
      </p:sp>
    </p:spTree>
    <p:extLst>
      <p:ext uri="{BB962C8B-B14F-4D97-AF65-F5344CB8AC3E}">
        <p14:creationId xmlns:p14="http://schemas.microsoft.com/office/powerpoint/2010/main" val="257328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sz="1200" dirty="0">
                <a:latin typeface="+mn-lt"/>
              </a:rPr>
              <a:t>This slide sets out some of the ‘progression steps’ from Health and Well-being and Humanities that the teaching resources address. Specifically:</a:t>
            </a:r>
          </a:p>
          <a:p>
            <a:pPr marL="0" lvl="0" indent="0">
              <a:lnSpc>
                <a:spcPct val="115000"/>
              </a:lnSpc>
              <a:spcAft>
                <a:spcPts val="1000"/>
              </a:spcAft>
              <a:buClr>
                <a:srgbClr val="62A9AA"/>
              </a:buClr>
              <a:buFont typeface="Wingdings 2" panose="05020102010507070707" pitchFamily="18" charset="2"/>
              <a:buNone/>
            </a:pPr>
            <a:endParaRPr lang="en-GB" sz="1200" dirty="0">
              <a:effectLst/>
              <a:latin typeface="+mn-lt"/>
              <a:ea typeface="Times New Roman" panose="02020603050405020304" pitchFamily="18" charset="0"/>
              <a:cs typeface="Times New Roman" panose="02020603050405020304" pitchFamily="18" charset="0"/>
            </a:endParaRPr>
          </a:p>
          <a:p>
            <a:pPr>
              <a:spcAft>
                <a:spcPts val="800"/>
              </a:spcAft>
            </a:pPr>
            <a:r>
              <a:rPr lang="en-US" sz="1200" b="1" dirty="0">
                <a:solidFill>
                  <a:srgbClr val="FFFFFF"/>
                </a:solidFill>
                <a:effectLst/>
                <a:latin typeface="+mn-lt"/>
                <a:ea typeface="Times New Roman" panose="02020603050405020304" pitchFamily="18" charset="0"/>
                <a:cs typeface="Times New Roman" panose="02020603050405020304" pitchFamily="18" charset="0"/>
              </a:rPr>
              <a:t>Health and Well-being</a:t>
            </a:r>
            <a:endParaRPr lang="en-GB" sz="1200" dirty="0">
              <a:effectLst/>
              <a:latin typeface="+mn-lt"/>
              <a:ea typeface="Times New Roman" panose="02020603050405020304" pitchFamily="18" charset="0"/>
              <a:cs typeface="Times New Roman" panose="02020603050405020304" pitchFamily="18" charset="0"/>
            </a:endParaRPr>
          </a:p>
          <a:p>
            <a:pPr marL="457200" indent="-353060" algn="just">
              <a:lnSpc>
                <a:spcPct val="115000"/>
              </a:lnSpc>
              <a:spcAft>
                <a:spcPts val="1000"/>
              </a:spcAft>
            </a:pPr>
            <a:r>
              <a:rPr lang="en-US" sz="1200" b="1" dirty="0">
                <a:solidFill>
                  <a:srgbClr val="62A9AA"/>
                </a:solidFill>
                <a:effectLst/>
                <a:latin typeface="+mn-lt"/>
                <a:ea typeface="Times New Roman" panose="02020603050405020304" pitchFamily="18" charset="0"/>
                <a:cs typeface="Arial" panose="020B0604020202020204" pitchFamily="34" charset="0"/>
              </a:rPr>
              <a:t> </a:t>
            </a:r>
            <a:endParaRPr lang="en-GB" sz="1200" dirty="0">
              <a:effectLst/>
              <a:latin typeface="+mn-lt"/>
              <a:ea typeface="Times New Roman" panose="02020603050405020304" pitchFamily="18" charset="0"/>
              <a:cs typeface="Times New Roman" panose="02020603050405020304" pitchFamily="18" charset="0"/>
            </a:endParaRPr>
          </a:p>
          <a:p>
            <a:pPr marL="13970" indent="-13970" fontAlgn="base">
              <a:lnSpc>
                <a:spcPct val="115000"/>
              </a:lnSpc>
              <a:spcBef>
                <a:spcPts val="200"/>
              </a:spcBef>
              <a:spcAft>
                <a:spcPts val="0"/>
              </a:spcAft>
            </a:pPr>
            <a:r>
              <a:rPr lang="en-US" sz="1200" b="1" spc="-25" dirty="0">
                <a:solidFill>
                  <a:srgbClr val="62A9AA"/>
                </a:solidFill>
                <a:effectLst/>
                <a:latin typeface="+mn-lt"/>
                <a:ea typeface="Times New Roman" panose="02020603050405020304" pitchFamily="18" charset="0"/>
                <a:cs typeface="Arial" panose="020B0604020202020204" pitchFamily="34" charset="0"/>
              </a:rPr>
              <a:t>How we process and respond to our experiences affects our mental health and emotional well-being.</a:t>
            </a:r>
            <a:endParaRPr lang="en-GB" sz="1200" b="1"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effectLst/>
                <a:latin typeface="Arial" panose="020B0604020202020204" pitchFamily="34" charset="0"/>
                <a:ea typeface="Times New Roman" panose="02020603050405020304" pitchFamily="18" charset="0"/>
              </a:rPr>
              <a:t>Resource 1 </a:t>
            </a:r>
            <a:r>
              <a:rPr lang="en-US" sz="1800" dirty="0">
                <a:effectLst/>
                <a:latin typeface="Arial" panose="020B0604020202020204" pitchFamily="34" charset="0"/>
                <a:ea typeface="Times New Roman" panose="02020603050405020304" pitchFamily="18" charset="0"/>
              </a:rPr>
              <a:t>discusses parental separation and normalises emotions that children and young people may go through. Resource 2 discusses sources of support for children and young people on parental separation. </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Arial" panose="020B0604020202020204" pitchFamily="34" charset="0"/>
                <a:ea typeface="Times New Roman" panose="02020603050405020304" pitchFamily="18" charset="0"/>
              </a:rPr>
              <a:t>Both resources </a:t>
            </a:r>
            <a:r>
              <a:rPr lang="en-GB" sz="1800" dirty="0">
                <a:effectLst/>
                <a:latin typeface="Arial" panose="020B0604020202020204" pitchFamily="34" charset="0"/>
                <a:ea typeface="Times New Roman" panose="02020603050405020304" pitchFamily="18" charset="0"/>
              </a:rPr>
              <a:t>will help learners understand key areas outlined </a:t>
            </a:r>
            <a:r>
              <a:rPr lang="en-US" sz="1200" dirty="0">
                <a:effectLst/>
                <a:latin typeface="+mn-lt"/>
                <a:ea typeface="Times New Roman" panose="02020603050405020304" pitchFamily="18" charset="0"/>
                <a:cs typeface="Arial" panose="020B0604020202020204" pitchFamily="34" charset="0"/>
              </a:rPr>
              <a:t>in </a:t>
            </a:r>
            <a:r>
              <a:rPr lang="en-US" sz="1200" b="1" dirty="0">
                <a:solidFill>
                  <a:srgbClr val="62A9AA"/>
                </a:solidFill>
                <a:effectLst/>
                <a:latin typeface="+mn-lt"/>
                <a:ea typeface="Times New Roman" panose="02020603050405020304" pitchFamily="18" charset="0"/>
                <a:cs typeface="Arial" panose="020B0604020202020204" pitchFamily="34" charset="0"/>
              </a:rPr>
              <a:t>Progression step 2 </a:t>
            </a:r>
            <a:r>
              <a:rPr lang="en-US" sz="1200" dirty="0">
                <a:effectLst/>
                <a:latin typeface="+mn-lt"/>
                <a:ea typeface="Times New Roman" panose="02020603050405020304" pitchFamily="18" charset="0"/>
                <a:cs typeface="Arial" panose="020B0604020202020204" pitchFamily="34" charset="0"/>
              </a:rPr>
              <a:t>such as: </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fontAlgn="base">
              <a:lnSpc>
                <a:spcPts val="18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notice and communicate my feelings.</a:t>
            </a:r>
            <a:endParaRPr lang="en-GB" sz="1200" dirty="0">
              <a:effectLst/>
              <a:latin typeface="+mn-lt"/>
              <a:ea typeface="Times New Roman" panose="02020603050405020304" pitchFamily="18" charset="0"/>
            </a:endParaRPr>
          </a:p>
          <a:p>
            <a:pPr marL="342900" lvl="0" indent="-342900" fontAlgn="base">
              <a:lnSpc>
                <a:spcPts val="18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am beginning to notice when I need help to manage my feelings.</a:t>
            </a:r>
            <a:endParaRPr lang="en-GB" sz="1200" dirty="0">
              <a:effectLst/>
              <a:latin typeface="+mn-lt"/>
              <a:ea typeface="Times New Roman" panose="02020603050405020304" pitchFamily="18" charset="0"/>
            </a:endParaRPr>
          </a:p>
          <a:p>
            <a:pPr marL="342900" lvl="0" indent="-342900" fontAlgn="base">
              <a:lnSpc>
                <a:spcPts val="18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reflect on my experiences.</a:t>
            </a:r>
            <a:endParaRPr lang="en-GB" sz="1200" dirty="0">
              <a:effectLst/>
              <a:latin typeface="+mn-lt"/>
              <a:ea typeface="Times New Roman" panose="02020603050405020304" pitchFamily="18" charset="0"/>
            </a:endParaRPr>
          </a:p>
          <a:p>
            <a:pPr marL="342900" lvl="0" indent="-342900" fontAlgn="base">
              <a:lnSpc>
                <a:spcPts val="18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pay attention to the feelings of others and I am learning to think about why they may feel that way.</a:t>
            </a:r>
          </a:p>
          <a:p>
            <a:pPr marL="342900" lvl="0" indent="-342900" fontAlgn="base">
              <a:lnSpc>
                <a:spcPts val="1800"/>
              </a:lnSpc>
              <a:buClr>
                <a:srgbClr val="62A9AA"/>
              </a:buClr>
              <a:buFont typeface="Wingdings 2" panose="05020102010507070707" pitchFamily="18" charset="2"/>
              <a:buChar char=""/>
            </a:pPr>
            <a:endParaRPr lang="en-GB" sz="1200" dirty="0">
              <a:solidFill>
                <a:srgbClr val="1F1F1F"/>
              </a:solidFill>
              <a:effectLst/>
              <a:latin typeface="+mn-lt"/>
              <a:ea typeface="Times New Roman" panose="02020603050405020304" pitchFamily="18" charset="0"/>
            </a:endParaRPr>
          </a:p>
          <a:p>
            <a:pPr>
              <a:lnSpc>
                <a:spcPct val="115000"/>
              </a:lnSpc>
              <a:spcAft>
                <a:spcPts val="1000"/>
              </a:spcAft>
            </a:pPr>
            <a:endParaRPr lang="en-GB" sz="1200" dirty="0">
              <a:effectLst/>
              <a:latin typeface="Arial" panose="020B0604020202020204" pitchFamily="34" charset="0"/>
              <a:ea typeface="Times New Roman" panose="02020603050405020304" pitchFamily="18" charset="0"/>
            </a:endParaRPr>
          </a:p>
          <a:p>
            <a:pPr>
              <a:lnSpc>
                <a:spcPct val="115000"/>
              </a:lnSpc>
              <a:spcAft>
                <a:spcPts val="1000"/>
              </a:spcAft>
            </a:pPr>
            <a:r>
              <a:rPr lang="en-US" sz="1200" dirty="0">
                <a:effectLst/>
                <a:latin typeface="Arial" panose="020B0604020202020204" pitchFamily="34" charset="0"/>
                <a:ea typeface="Times New Roman" panose="02020603050405020304" pitchFamily="18" charset="0"/>
              </a:rPr>
              <a:t>Both resources </a:t>
            </a:r>
            <a:r>
              <a:rPr lang="en-GB" sz="1200" dirty="0">
                <a:effectLst/>
                <a:latin typeface="Arial" panose="020B0604020202020204" pitchFamily="34" charset="0"/>
                <a:ea typeface="Times New Roman" panose="02020603050405020304" pitchFamily="18" charset="0"/>
              </a:rPr>
              <a:t>will help learners understand key areas outlined </a:t>
            </a:r>
            <a:r>
              <a:rPr lang="en-US" sz="1200" dirty="0">
                <a:effectLst/>
                <a:latin typeface="+mn-lt"/>
                <a:ea typeface="Times New Roman" panose="02020603050405020304" pitchFamily="18" charset="0"/>
                <a:cs typeface="Arial" panose="020B0604020202020204" pitchFamily="34" charset="0"/>
              </a:rPr>
              <a:t>in </a:t>
            </a:r>
            <a:r>
              <a:rPr lang="en-US" sz="1200" b="1" dirty="0">
                <a:solidFill>
                  <a:srgbClr val="62A9AA"/>
                </a:solidFill>
                <a:effectLst/>
                <a:latin typeface="+mn-lt"/>
                <a:ea typeface="Times New Roman" panose="02020603050405020304" pitchFamily="18" charset="0"/>
                <a:cs typeface="Arial" panose="020B0604020202020204" pitchFamily="34" charset="0"/>
              </a:rPr>
              <a:t>Progression step 3 </a:t>
            </a:r>
            <a:r>
              <a:rPr lang="en-US" sz="1200" dirty="0">
                <a:effectLst/>
                <a:latin typeface="+mn-lt"/>
                <a:ea typeface="Times New Roman" panose="02020603050405020304" pitchFamily="18" charset="0"/>
                <a:cs typeface="Arial" panose="020B0604020202020204" pitchFamily="34" charset="0"/>
              </a:rPr>
              <a:t>such as:</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000000"/>
                </a:solidFill>
                <a:effectLst/>
                <a:latin typeface="+mn-lt"/>
                <a:ea typeface="Times New Roman" panose="02020603050405020304" pitchFamily="18" charset="0"/>
              </a:rPr>
              <a:t>I </a:t>
            </a:r>
            <a:r>
              <a:rPr lang="en-GB" sz="1200" dirty="0">
                <a:solidFill>
                  <a:srgbClr val="1F1F1F"/>
                </a:solidFill>
                <a:effectLst/>
                <a:latin typeface="+mn-lt"/>
                <a:ea typeface="Times New Roman" panose="02020603050405020304" pitchFamily="18" charset="0"/>
              </a:rPr>
              <a:t>can see the benefits of communicating about feelings as one of a range of strategies which can help promote positive mental health and emotional well-being.</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ask for help when I need it from people I trust.</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reflect on the way that past events and experiences have affected my thoughts, feelings and actions.</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anticipate how future events may make me and others feel.</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empathise with others.</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understand how and why experiences affect me and others.</a:t>
            </a:r>
            <a:endParaRPr lang="en-GB" sz="1200" dirty="0">
              <a:effectLst/>
              <a:latin typeface="+mn-lt"/>
              <a:ea typeface="Times New Roman" panose="02020603050405020304" pitchFamily="18" charset="0"/>
            </a:endParaRPr>
          </a:p>
          <a:p>
            <a:pPr marL="342900" lvl="0" indent="-342900" fontAlgn="base">
              <a:lnSpc>
                <a:spcPts val="1800"/>
              </a:lnSpc>
              <a:buClr>
                <a:srgbClr val="62A9AA"/>
              </a:buClr>
              <a:buFont typeface="Wingdings 2" panose="05020102010507070707" pitchFamily="18" charset="2"/>
              <a:buChar char=""/>
            </a:pPr>
            <a:endParaRPr lang="en-GB" sz="1200" dirty="0">
              <a:effectLst/>
              <a:latin typeface="+mn-lt"/>
              <a:ea typeface="Times New Roman" panose="02020603050405020304" pitchFamily="18" charset="0"/>
            </a:endParaRPr>
          </a:p>
          <a:p>
            <a:pPr fontAlgn="base">
              <a:lnSpc>
                <a:spcPct val="115000"/>
              </a:lnSpc>
            </a:pPr>
            <a:r>
              <a:rPr lang="en-GB" sz="1200" dirty="0">
                <a:effectLst/>
                <a:latin typeface="+mn-lt"/>
                <a:ea typeface="Times New Roman" panose="02020603050405020304" pitchFamily="18" charset="0"/>
              </a:rPr>
              <a:t> </a:t>
            </a:r>
          </a:p>
          <a:p>
            <a:pPr>
              <a:lnSpc>
                <a:spcPct val="115000"/>
              </a:lnSpc>
              <a:spcAft>
                <a:spcPts val="1000"/>
              </a:spcAft>
            </a:pPr>
            <a:r>
              <a:rPr lang="en-US" sz="1200" b="1" spc="-25" dirty="0">
                <a:solidFill>
                  <a:srgbClr val="62A9AA"/>
                </a:solidFill>
                <a:effectLst/>
                <a:latin typeface="+mn-lt"/>
                <a:ea typeface="Times New Roman" panose="02020603050405020304" pitchFamily="18" charset="0"/>
                <a:cs typeface="Arial" panose="020B0604020202020204" pitchFamily="34" charset="0"/>
              </a:rPr>
              <a:t>Healthy relationships are fundamental to our well-being</a:t>
            </a: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rPr>
              <a:t>Resource 1 discusses different family forms and normalises</a:t>
            </a:r>
            <a:r>
              <a:rPr lang="en-US" sz="1800" dirty="0">
                <a:effectLst/>
                <a:latin typeface="Arial" panose="020B0604020202020204" pitchFamily="34" charset="0"/>
                <a:ea typeface="Times New Roman" panose="02020603050405020304" pitchFamily="18" charset="0"/>
              </a:rPr>
              <a:t> emotions that children and young people may go through. Resource 2 discusses sources of support for children and young people and their right to have their voices heard when decisions are being made following the separation of their parents and carers. </a:t>
            </a:r>
          </a:p>
          <a:p>
            <a:pPr>
              <a:lnSpc>
                <a:spcPct val="115000"/>
              </a:lnSpc>
              <a:spcAft>
                <a:spcPts val="1000"/>
              </a:spcAft>
            </a:pPr>
            <a:endParaRPr lang="en-US" sz="1800" dirty="0">
              <a:effectLst/>
              <a:latin typeface="Arial" panose="020B0604020202020204" pitchFamily="34" charset="0"/>
              <a:ea typeface="Times New Roman" panose="02020603050405020304" pitchFamily="18" charset="0"/>
            </a:endParaRPr>
          </a:p>
          <a:p>
            <a:pPr>
              <a:lnSpc>
                <a:spcPct val="115000"/>
              </a:lnSpc>
              <a:spcAft>
                <a:spcPts val="1000"/>
              </a:spcAft>
            </a:pPr>
            <a:r>
              <a:rPr lang="en-US" sz="1800" dirty="0">
                <a:effectLst/>
                <a:latin typeface="Arial" panose="020B0604020202020204" pitchFamily="34" charset="0"/>
                <a:ea typeface="Times New Roman" panose="02020603050405020304" pitchFamily="18" charset="0"/>
              </a:rPr>
              <a:t>Both resources </a:t>
            </a:r>
            <a:r>
              <a:rPr lang="en-GB" sz="1800" dirty="0">
                <a:effectLst/>
                <a:latin typeface="Arial" panose="020B0604020202020204" pitchFamily="34" charset="0"/>
                <a:ea typeface="Times New Roman" panose="02020603050405020304" pitchFamily="18" charset="0"/>
              </a:rPr>
              <a:t>will help learners understand key areas outlined </a:t>
            </a:r>
            <a:r>
              <a:rPr lang="en-US" sz="1200" dirty="0">
                <a:effectLst/>
                <a:latin typeface="+mn-lt"/>
                <a:ea typeface="Times New Roman" panose="02020603050405020304" pitchFamily="18" charset="0"/>
                <a:cs typeface="Arial" panose="020B0604020202020204" pitchFamily="34" charset="0"/>
              </a:rPr>
              <a:t>in </a:t>
            </a:r>
            <a:r>
              <a:rPr lang="en-US" sz="1200" b="1" dirty="0">
                <a:solidFill>
                  <a:srgbClr val="62A9AA"/>
                </a:solidFill>
                <a:effectLst/>
                <a:latin typeface="+mn-lt"/>
                <a:ea typeface="Times New Roman" panose="02020603050405020304" pitchFamily="18" charset="0"/>
                <a:cs typeface="Arial" panose="020B0604020202020204" pitchFamily="34" charset="0"/>
              </a:rPr>
              <a:t>Progression step 2 </a:t>
            </a:r>
            <a:r>
              <a:rPr lang="en-US" sz="1200" dirty="0">
                <a:effectLst/>
                <a:latin typeface="+mn-lt"/>
                <a:ea typeface="Times New Roman" panose="02020603050405020304" pitchFamily="18" charset="0"/>
                <a:cs typeface="Arial" panose="020B0604020202020204" pitchFamily="34" charset="0"/>
              </a:rPr>
              <a:t>such as:</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800"/>
              </a:spcAft>
              <a:buClr>
                <a:srgbClr val="62A9AA"/>
              </a:buClr>
              <a:buSzPts val="1200"/>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recognise that there are different types of relationships beyond my family and friends.</a:t>
            </a:r>
            <a:endParaRPr lang="en-GB" sz="1200" dirty="0">
              <a:effectLst/>
              <a:latin typeface="+mn-lt"/>
              <a:ea typeface="Calibri" panose="020F0502020204030204" pitchFamily="34" charset="0"/>
              <a:cs typeface="Times New Roman" panose="02020603050405020304" pitchFamily="18" charset="0"/>
            </a:endParaRPr>
          </a:p>
          <a:p>
            <a:pPr marL="342900" lvl="0" indent="-342900" fontAlgn="base">
              <a:lnSpc>
                <a:spcPct val="115000"/>
              </a:lnSpc>
              <a:buClr>
                <a:srgbClr val="62A9AA"/>
              </a:buClr>
              <a:buSzPts val="1200"/>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communicate my needs and feelings in my relationships, and notice the needs and feelings of others.</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SzPts val="1200"/>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understand that everyone has rights and, with support, I can respect those rights.</a:t>
            </a:r>
            <a:endParaRPr lang="en-GB" sz="1200" dirty="0">
              <a:effectLst/>
              <a:latin typeface="+mn-lt"/>
              <a:ea typeface="Times New Roman" panose="02020603050405020304" pitchFamily="18" charset="0"/>
            </a:endParaRPr>
          </a:p>
          <a:p>
            <a:pPr marL="342900" lvl="0" indent="-342900">
              <a:spcAft>
                <a:spcPts val="800"/>
              </a:spcAft>
              <a:buClr>
                <a:srgbClr val="62A9AA"/>
              </a:buClr>
              <a:buFont typeface="Wingdings 2" panose="05020102010507070707" pitchFamily="18" charset="2"/>
              <a:buChar char=""/>
            </a:pPr>
            <a:endParaRPr lang="en-GB" sz="1200" i="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Arial" panose="020B0604020202020204" pitchFamily="34" charset="0"/>
              <a:ea typeface="Times New Roman" panose="02020603050405020304" pitchFamily="18" charset="0"/>
            </a:endParaRPr>
          </a:p>
          <a:p>
            <a:pPr>
              <a:lnSpc>
                <a:spcPct val="115000"/>
              </a:lnSpc>
              <a:spcAft>
                <a:spcPts val="1000"/>
              </a:spcAft>
            </a:pPr>
            <a:r>
              <a:rPr lang="en-US" sz="1800" dirty="0">
                <a:effectLst/>
                <a:latin typeface="Arial" panose="020B0604020202020204" pitchFamily="34" charset="0"/>
                <a:ea typeface="Times New Roman" panose="02020603050405020304" pitchFamily="18" charset="0"/>
              </a:rPr>
              <a:t>Both resources </a:t>
            </a:r>
            <a:r>
              <a:rPr lang="en-GB" sz="1800" dirty="0">
                <a:effectLst/>
                <a:latin typeface="Arial" panose="020B0604020202020204" pitchFamily="34" charset="0"/>
                <a:ea typeface="Times New Roman" panose="02020603050405020304" pitchFamily="18" charset="0"/>
              </a:rPr>
              <a:t>will help learners understand key areas outlined </a:t>
            </a:r>
            <a:r>
              <a:rPr lang="en-US" sz="1200" dirty="0">
                <a:effectLst/>
                <a:latin typeface="+mn-lt"/>
                <a:ea typeface="Times New Roman" panose="02020603050405020304" pitchFamily="18" charset="0"/>
                <a:cs typeface="Arial" panose="020B0604020202020204" pitchFamily="34" charset="0"/>
              </a:rPr>
              <a:t>in </a:t>
            </a:r>
            <a:r>
              <a:rPr lang="en-US" sz="1200" b="1" dirty="0">
                <a:solidFill>
                  <a:srgbClr val="62A9AA"/>
                </a:solidFill>
                <a:effectLst/>
                <a:latin typeface="+mn-lt"/>
                <a:ea typeface="Times New Roman" panose="02020603050405020304" pitchFamily="18" charset="0"/>
                <a:cs typeface="Arial" panose="020B0604020202020204" pitchFamily="34" charset="0"/>
              </a:rPr>
              <a:t>Progression step 3 </a:t>
            </a:r>
            <a:r>
              <a:rPr lang="en-US" sz="1200" dirty="0">
                <a:effectLst/>
                <a:latin typeface="+mn-lt"/>
                <a:ea typeface="Times New Roman" panose="02020603050405020304" pitchFamily="18" charset="0"/>
                <a:cs typeface="Arial" panose="020B0604020202020204" pitchFamily="34" charset="0"/>
              </a:rPr>
              <a:t>such as:</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understand that there are differences within types of relationships and that relationships change over time.</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communicate my needs and feelings, and respond to those of others.</a:t>
            </a:r>
            <a:r>
              <a:rPr lang="en-US" sz="1200" dirty="0">
                <a:solidFill>
                  <a:srgbClr val="000000"/>
                </a:solidFill>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Times New Roman" panose="02020603050405020304" pitchFamily="18" charset="0"/>
            </a:endParaRPr>
          </a:p>
          <a:p>
            <a:pPr marL="342900" lvl="0" indent="-342900">
              <a:spcAft>
                <a:spcPts val="800"/>
              </a:spcAft>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can reflect on the characteristics of safe relationships and I can seek support when needed.</a:t>
            </a:r>
          </a:p>
          <a:p>
            <a:pPr marL="342900" lvl="0" indent="-342900">
              <a:spcAft>
                <a:spcPts val="800"/>
              </a:spcAft>
              <a:buClr>
                <a:srgbClr val="62A9AA"/>
              </a:buClr>
              <a:buFont typeface="Wingdings 2" panose="05020102010507070707" pitchFamily="18" charset="2"/>
              <a:buChar char=""/>
            </a:pPr>
            <a:r>
              <a:rPr lang="en-US" sz="1200" dirty="0">
                <a:solidFill>
                  <a:srgbClr val="1F1F1F"/>
                </a:solidFill>
                <a:effectLst/>
                <a:latin typeface="+mn-lt"/>
                <a:ea typeface="Calibri" panose="020F0502020204030204" pitchFamily="34" charset="0"/>
                <a:cs typeface="Arial" panose="020B0604020202020204" pitchFamily="34" charset="0"/>
              </a:rPr>
              <a:t>I </a:t>
            </a:r>
            <a:r>
              <a:rPr lang="en-US" sz="1200" dirty="0">
                <a:solidFill>
                  <a:srgbClr val="1F1F1F"/>
                </a:solidFill>
                <a:effectLst/>
                <a:latin typeface="+mn-lt"/>
                <a:ea typeface="Times New Roman" panose="02020603050405020304" pitchFamily="18" charset="0"/>
              </a:rPr>
              <a:t>can respect the rights of others and I understand how these impact on myself and others.</a:t>
            </a:r>
            <a:endParaRPr lang="en-GB" sz="1200" b="1" i="0" dirty="0">
              <a:solidFill>
                <a:srgbClr val="FFFFFF"/>
              </a:solidFill>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endParaRPr lang="en-US" sz="1200" b="1" dirty="0">
              <a:solidFill>
                <a:srgbClr val="FFFFFF"/>
              </a:solidFill>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US" sz="1200" b="1" dirty="0">
                <a:solidFill>
                  <a:srgbClr val="FFFFFF"/>
                </a:solidFill>
                <a:effectLst/>
                <a:latin typeface="+mn-lt"/>
                <a:ea typeface="Times New Roman" panose="02020603050405020304" pitchFamily="18" charset="0"/>
                <a:cs typeface="Times New Roman" panose="02020603050405020304" pitchFamily="18" charset="0"/>
              </a:rPr>
              <a:t>Humanities</a:t>
            </a:r>
            <a:endParaRPr lang="en-GB" sz="1200" b="0" spc="0" dirty="0">
              <a:solidFill>
                <a:schemeClr val="tx1"/>
              </a:solidFill>
              <a:effectLst/>
              <a:latin typeface="+mn-lt"/>
              <a:ea typeface="Times New Roman" panose="02020603050405020304" pitchFamily="18"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endParaRPr lang="en-GB" sz="1200" b="0" spc="0"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Clr>
                <a:srgbClr val="62A9AA"/>
              </a:buClr>
              <a:buFont typeface="Wingdings 2" panose="05020102010507070707" pitchFamily="18" charset="2"/>
              <a:buNone/>
            </a:pPr>
            <a:r>
              <a:rPr lang="en-US" sz="1200" b="1" spc="-25" dirty="0">
                <a:solidFill>
                  <a:srgbClr val="62A9AA"/>
                </a:solidFill>
                <a:effectLst/>
                <a:latin typeface="+mn-lt"/>
                <a:ea typeface="Calibri" panose="020F0502020204030204" pitchFamily="34" charset="0"/>
                <a:cs typeface="Arial" panose="020B0604020202020204" pitchFamily="34" charset="0"/>
              </a:rPr>
              <a:t>Informed, self-aware citizens engage with the challenges and opportunities that face humanity, and are able to take considered and ethical action.</a:t>
            </a:r>
          </a:p>
          <a:p>
            <a:pPr marL="0" lvl="0" indent="0">
              <a:lnSpc>
                <a:spcPct val="115000"/>
              </a:lnSpc>
              <a:spcAft>
                <a:spcPts val="1000"/>
              </a:spcAft>
              <a:buClr>
                <a:srgbClr val="62A9AA"/>
              </a:buClr>
              <a:buFont typeface="Wingdings 2" panose="05020102010507070707" pitchFamily="18" charset="2"/>
              <a:buNone/>
            </a:pPr>
            <a:endParaRPr lang="en-GB" sz="1200" b="1"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rPr>
              <a:t>In Resource 2, children and young people learn about their right to express their voice and be heard when decisions are being made following the  separation of their parents and carers. </a:t>
            </a:r>
          </a:p>
          <a:p>
            <a:pPr>
              <a:lnSpc>
                <a:spcPct val="115000"/>
              </a:lnSpc>
              <a:spcAft>
                <a:spcPts val="1000"/>
              </a:spcAft>
            </a:pPr>
            <a:endParaRPr lang="en-GB" sz="1800" dirty="0">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rPr>
              <a:t>Learners will increase their understanding </a:t>
            </a:r>
            <a:r>
              <a:rPr lang="en-US" sz="1200" dirty="0">
                <a:effectLst/>
                <a:latin typeface="+mn-lt"/>
                <a:ea typeface="Times New Roman" panose="02020603050405020304" pitchFamily="18" charset="0"/>
                <a:cs typeface="Arial" panose="020B0604020202020204" pitchFamily="34" charset="0"/>
              </a:rPr>
              <a:t>in </a:t>
            </a:r>
            <a:r>
              <a:rPr lang="en-US" sz="1200" b="1" dirty="0">
                <a:solidFill>
                  <a:srgbClr val="62A9AA"/>
                </a:solidFill>
                <a:effectLst/>
                <a:latin typeface="+mn-lt"/>
                <a:ea typeface="Times New Roman" panose="02020603050405020304" pitchFamily="18" charset="0"/>
                <a:cs typeface="Arial" panose="020B0604020202020204" pitchFamily="34" charset="0"/>
              </a:rPr>
              <a:t>Progression step 2 </a:t>
            </a:r>
            <a:r>
              <a:rPr lang="en-US" sz="1200" dirty="0">
                <a:effectLst/>
                <a:latin typeface="+mn-lt"/>
                <a:ea typeface="Times New Roman" panose="02020603050405020304" pitchFamily="18" charset="0"/>
                <a:cs typeface="Arial" panose="020B0604020202020204" pitchFamily="34" charset="0"/>
              </a:rPr>
              <a:t>such as:</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am beginning to understand what human rights are and why they are important.</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understand that we need to respect the rights of others.</a:t>
            </a:r>
          </a:p>
          <a:p>
            <a:pPr marL="0" lvl="0" indent="0" fontAlgn="base">
              <a:lnSpc>
                <a:spcPct val="115000"/>
              </a:lnSpc>
              <a:buClr>
                <a:srgbClr val="62A9AA"/>
              </a:buClr>
              <a:buFont typeface="Wingdings 2" panose="05020102010507070707" pitchFamily="18" charset="2"/>
              <a:buNone/>
            </a:pPr>
            <a:endParaRPr lang="en-GB" sz="1200" dirty="0">
              <a:effectLst/>
              <a:latin typeface="+mn-lt"/>
              <a:ea typeface="Times New Roman" panose="02020603050405020304" pitchFamily="18" charset="0"/>
            </a:endParaRPr>
          </a:p>
          <a:p>
            <a:pPr>
              <a:lnSpc>
                <a:spcPct val="115000"/>
              </a:lnSpc>
              <a:spcAft>
                <a:spcPts val="1000"/>
              </a:spcAft>
            </a:pPr>
            <a:endParaRPr lang="en-GB" sz="1800" dirty="0">
              <a:effectLst/>
              <a:latin typeface="Arial" panose="020B0604020202020204" pitchFamily="34" charset="0"/>
              <a:ea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Times New Roman" panose="02020603050405020304" pitchFamily="18" charset="0"/>
              </a:rPr>
              <a:t>Learners will increase their understanding </a:t>
            </a:r>
            <a:r>
              <a:rPr lang="en-US" sz="1800" dirty="0">
                <a:effectLst/>
                <a:latin typeface="Arial" panose="020B0604020202020204" pitchFamily="34" charset="0"/>
                <a:ea typeface="Times New Roman" panose="02020603050405020304" pitchFamily="18" charset="0"/>
              </a:rPr>
              <a:t>in </a:t>
            </a:r>
            <a:r>
              <a:rPr lang="en-US" sz="1200" b="1" dirty="0">
                <a:solidFill>
                  <a:srgbClr val="62A9AA"/>
                </a:solidFill>
                <a:effectLst/>
                <a:latin typeface="+mn-lt"/>
                <a:ea typeface="Times New Roman" panose="02020603050405020304" pitchFamily="18" charset="0"/>
                <a:cs typeface="Arial" panose="020B0604020202020204" pitchFamily="34" charset="0"/>
              </a:rPr>
              <a:t>Progression step 3 </a:t>
            </a:r>
            <a:r>
              <a:rPr lang="en-US" sz="1200" dirty="0">
                <a:effectLst/>
                <a:latin typeface="+mn-lt"/>
                <a:ea typeface="Times New Roman" panose="02020603050405020304" pitchFamily="18" charset="0"/>
                <a:cs typeface="Arial" panose="020B0604020202020204" pitchFamily="34" charset="0"/>
              </a:rPr>
              <a:t>such as:</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have an understanding that injustice and inequality exist in societies. I also have an understanding of what human rights are and why they are important to me and other people.</a:t>
            </a:r>
            <a:endParaRPr lang="en-GB" sz="1200" dirty="0">
              <a:effectLst/>
              <a:latin typeface="+mn-lt"/>
              <a:ea typeface="Times New Roman" panose="02020603050405020304" pitchFamily="18" charset="0"/>
            </a:endParaRPr>
          </a:p>
          <a:p>
            <a:pPr marL="342900" lvl="0" indent="-342900" fontAlgn="base">
              <a:lnSpc>
                <a:spcPct val="115000"/>
              </a:lnSpc>
              <a:buClr>
                <a:srgbClr val="62A9AA"/>
              </a:buClr>
              <a:buFont typeface="Wingdings 2" panose="05020102010507070707" pitchFamily="18" charset="2"/>
              <a:buChar char=""/>
            </a:pPr>
            <a:r>
              <a:rPr lang="en-GB" sz="1200" dirty="0">
                <a:solidFill>
                  <a:srgbClr val="1F1F1F"/>
                </a:solidFill>
                <a:effectLst/>
                <a:latin typeface="+mn-lt"/>
                <a:ea typeface="Times New Roman" panose="02020603050405020304" pitchFamily="18" charset="0"/>
              </a:rPr>
              <a:t>I can explain who is responsible for upholding rights in my locality and in Wales, as well as in the wider world. I also have an understanding that some people are denied their rights.</a:t>
            </a:r>
            <a:endParaRPr lang="en-GB" sz="1200" dirty="0">
              <a:effectLst/>
              <a:latin typeface="+mn-lt"/>
              <a:ea typeface="Times New Roman" panose="02020603050405020304" pitchFamily="18" charset="0"/>
            </a:endParaRPr>
          </a:p>
          <a:p>
            <a:pPr marL="0" lvl="0" indent="0">
              <a:spcAft>
                <a:spcPts val="800"/>
              </a:spcAft>
              <a:buClr>
                <a:srgbClr val="62A9AA"/>
              </a:buClr>
              <a:buFont typeface="Wingdings 2" panose="05020102010507070707" pitchFamily="18" charset="2"/>
              <a:buNone/>
            </a:pPr>
            <a:endParaRPr lang="en-GB" sz="1200" i="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dirty="0"/>
          </a:p>
        </p:txBody>
      </p:sp>
    </p:spTree>
    <p:extLst>
      <p:ext uri="{BB962C8B-B14F-4D97-AF65-F5344CB8AC3E}">
        <p14:creationId xmlns:p14="http://schemas.microsoft.com/office/powerpoint/2010/main" val="331115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some details about The UNCRC.</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covered in slide 14 in the learner-facing slides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information on the UNCRC see: www.unicef.org.uk/what-we-do/un-convention-child-rights/.  </a:t>
            </a:r>
          </a:p>
          <a:p>
            <a:endParaRPr lang="en-GB"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dirty="0"/>
          </a:p>
        </p:txBody>
      </p:sp>
    </p:spTree>
    <p:extLst>
      <p:ext uri="{BB962C8B-B14F-4D97-AF65-F5344CB8AC3E}">
        <p14:creationId xmlns:p14="http://schemas.microsoft.com/office/powerpoint/2010/main" val="23873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gives some statistics on the numbers of children and young people whose parents and carers separate each year and children and young people’s rights to be heard in the decision making following parental separation.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covered in slides 14</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dirty="0"/>
              <a:t>15 in the learner-facing slides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information on representing children in the family court cases see: https://www.nyas.net/services/legal-services/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information on consulting children in mediation see: https://www.familymediationcouncil.org.uk/mediation-isnt-only-for-the-adults/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dirty="0"/>
          </a:p>
        </p:txBody>
      </p:sp>
    </p:spTree>
    <p:extLst>
      <p:ext uri="{BB962C8B-B14F-4D97-AF65-F5344CB8AC3E}">
        <p14:creationId xmlns:p14="http://schemas.microsoft.com/office/powerpoint/2010/main" val="2676373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This slide gives some statistics on the numbers of children and young people whose parents separate each year and children and young people’s rights to be heard in the decision making following parental separation.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This is covered in slides 14</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sz="1200" dirty="0">
                <a:latin typeface="+mn-lt"/>
              </a:rPr>
              <a:t>15 in the learner-facing slides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For the number of children and young people whose parents separate s</a:t>
            </a:r>
            <a:r>
              <a:rPr lang="en-US" sz="1200" dirty="0">
                <a:effectLst/>
                <a:latin typeface="+mn-lt"/>
                <a:ea typeface="Times New Roman" panose="02020603050405020304" pitchFamily="18" charset="0"/>
                <a:cs typeface="Times New Roman" panose="02020603050405020304" pitchFamily="18" charset="0"/>
              </a:rPr>
              <a:t>ee the Report of The Family Solutions Group Report, November 2020 at page 19, available at: www.judiciary.uk/wp-content/uploads/2020/11/FamilySolutionsGroupReport_WhatAboutMe_12November2020.pdf-final.pdf</a:t>
            </a:r>
            <a:endParaRPr lang="en-GB"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For figures on lone parent families in Wales see: </a:t>
            </a:r>
            <a:r>
              <a:rPr lang="en-US" sz="1200" u="sng" dirty="0">
                <a:solidFill>
                  <a:srgbClr val="0000FF"/>
                </a:solidFill>
                <a:effectLst/>
                <a:latin typeface="+mn-lt"/>
                <a:ea typeface="Times New Roman" panose="02020603050405020304" pitchFamily="18" charset="0"/>
                <a:cs typeface="Times New Roman" panose="02020603050405020304" pitchFamily="18" charset="0"/>
                <a:hlinkClick r:id="rId3"/>
              </a:rPr>
              <a:t>https://www.ons.gov.uk/peoplepopulationandcommunity/birthsdeathsandmarriages/families/datasets/householdsbytypeofhouseholdandfamilyregionsofenglandandukconstituentcountries</a:t>
            </a:r>
            <a:r>
              <a:rPr lang="en-US" sz="1200" dirty="0">
                <a:effectLst/>
                <a:latin typeface="+mn-lt"/>
                <a:ea typeface="Times New Roman" panose="02020603050405020304" pitchFamily="18" charset="0"/>
                <a:cs typeface="Times New Roman" panose="02020603050405020304" pitchFamily="18" charset="0"/>
              </a:rPr>
              <a:t> (Table 7, Wales).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cs typeface="Times New Roman" panose="02020603050405020304" pitchFamily="18" charset="0"/>
              </a:rPr>
              <a:t>For the Millennium Cohort Study see</a:t>
            </a:r>
            <a:r>
              <a:rPr lang="en-GB" sz="1200" dirty="0">
                <a:effectLst/>
                <a:latin typeface="+mn-lt"/>
                <a:ea typeface="Times New Roman" panose="02020603050405020304" pitchFamily="18" charset="0"/>
                <a:cs typeface="Times New Roman" panose="02020603050405020304" pitchFamily="18" charset="0"/>
              </a:rPr>
              <a:t>: https://cls.ucl.ac.uk/wp-content/uploads/2017/07/Millennium-Cohort-Study-Initial-findings-from-the-Age-11-survey-Full-report-WEB-VERSION.pdf.  </a:t>
            </a: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For research on children’s outcomes when they are consulted when parents and carers separate see: www.justice.gov.uk/downloads/family-mediation-task-force-report.pdf, page 40.</a:t>
            </a:r>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dirty="0"/>
          </a:p>
        </p:txBody>
      </p:sp>
    </p:spTree>
    <p:extLst>
      <p:ext uri="{BB962C8B-B14F-4D97-AF65-F5344CB8AC3E}">
        <p14:creationId xmlns:p14="http://schemas.microsoft.com/office/powerpoint/2010/main" val="116224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some details about ‘old’ fault-based system of divorce in England and Wales and the new ‘no-fault‘ divorce introduced in April 2022.</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‘new’ law is covered in slide 17 in the learner-facing slides below. Further details of the processes involved and how children's voices can be included when parents and carers separate are outlined on slides 18</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lang="en-GB" dirty="0"/>
              <a:t>22.</a:t>
            </a:r>
          </a:p>
          <a:p>
            <a:endParaRPr lang="en-GB"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dirty="0"/>
          </a:p>
        </p:txBody>
      </p:sp>
    </p:spTree>
    <p:extLst>
      <p:ext uri="{BB962C8B-B14F-4D97-AF65-F5344CB8AC3E}">
        <p14:creationId xmlns:p14="http://schemas.microsoft.com/office/powerpoint/2010/main" val="2355367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0" kern="1400" spc="25" dirty="0">
                <a:solidFill>
                  <a:srgbClr val="62A9AA"/>
                </a:solidFill>
                <a:effectLst/>
                <a:latin typeface="+mn-lt"/>
                <a:ea typeface="Times New Roman" panose="02020603050405020304" pitchFamily="18" charset="0"/>
                <a:cs typeface="Calibri Light" panose="020F0302020204030204" pitchFamily="34" charset="0"/>
              </a:rPr>
              <a:t>The resource is designed to be taught over 45 minutes. Should you have time for a 60-minute teaching session we suggest adding time to the following activities so that the revised times are: </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1" kern="1400" spc="25" dirty="0">
              <a:solidFill>
                <a:srgbClr val="62A9AA"/>
              </a:solidFill>
              <a:effectLst/>
              <a:latin typeface="+mn-lt"/>
              <a:ea typeface="Times New Roman" panose="02020603050405020304" pitchFamily="18" charset="0"/>
              <a:cs typeface="Calibri Light" panose="020F0302020204030204" pitchFamily="34" charset="0"/>
            </a:endParaRPr>
          </a:p>
          <a:p>
            <a:pPr marL="0" algn="l" rtl="0" eaLnBrk="1" fontAlgn="t" latinLnBrk="0" hangingPunct="1">
              <a:spcBef>
                <a:spcPts val="0"/>
              </a:spcBef>
              <a:spcAft>
                <a:spcPts val="0"/>
              </a:spcAft>
            </a:pPr>
            <a:r>
              <a:rPr lang="en-GB" sz="1200" b="0" i="0" u="none" strike="noStrike" kern="1200" dirty="0">
                <a:solidFill>
                  <a:srgbClr val="FFFFFF"/>
                </a:solidFill>
                <a:effectLst/>
                <a:latin typeface="+mn-lt"/>
              </a:rPr>
              <a:t>Introduction (no change – 5 minutes)</a:t>
            </a:r>
            <a:endParaRPr lang="en-GB" sz="1200" b="0" i="0" u="none" strike="noStrike" dirty="0">
              <a:effectLst/>
              <a:latin typeface="+mn-lt"/>
            </a:endParaRPr>
          </a:p>
          <a:p>
            <a:pPr marL="0" algn="l" rtl="0" eaLnBrk="1" fontAlgn="t" latinLnBrk="0" hangingPunct="1">
              <a:spcBef>
                <a:spcPts val="0"/>
              </a:spcBef>
              <a:spcAft>
                <a:spcPts val="0"/>
              </a:spcAft>
            </a:pPr>
            <a:r>
              <a:rPr lang="en-GB" sz="1200" b="0" i="0" u="none" strike="noStrike" kern="1200" dirty="0">
                <a:solidFill>
                  <a:srgbClr val="000000"/>
                </a:solidFill>
                <a:effectLst/>
                <a:latin typeface="+mn-lt"/>
              </a:rPr>
              <a:t>Baseline activity – 10 minutes</a:t>
            </a:r>
            <a:endParaRPr lang="en-GB" sz="1200" b="0" i="0" u="none" strike="noStrike" dirty="0">
              <a:effectLst/>
              <a:latin typeface="+mn-l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rPr>
              <a:t>Introduction to the UNCRC – 8 minutes</a:t>
            </a:r>
            <a:endParaRPr lang="en-GB" sz="1200" b="0" i="0" u="none" strike="noStrike" dirty="0">
              <a:effectLst/>
              <a:latin typeface="+mn-l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rPr>
              <a:t>Who can Rosie speak to for support? – 5 minutes</a:t>
            </a:r>
            <a:endParaRPr lang="en-GB" sz="1200" b="0" i="0" u="none" strike="noStrike" dirty="0">
              <a:effectLst/>
              <a:latin typeface="+mn-l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rPr>
              <a:t>Processes and quick-fire quiz – 18 minutes</a:t>
            </a:r>
            <a:endParaRPr lang="en-GB" sz="1200" b="0" i="0" u="none" strike="noStrike" dirty="0">
              <a:effectLst/>
              <a:latin typeface="+mn-l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rPr>
              <a:t>Sources of support – 7 minutes</a:t>
            </a:r>
            <a:endParaRPr lang="en-GB" sz="1200" b="0" i="0" u="none" strike="noStrike" dirty="0">
              <a:effectLst/>
              <a:latin typeface="+mn-l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rPr>
              <a:t>Endpoint assessment – 7 minutes</a:t>
            </a:r>
            <a:endParaRPr lang="en-GB" sz="1200" b="0" i="0" u="none" strike="noStrike" dirty="0">
              <a:effectLst/>
              <a:latin typeface="+mn-lt"/>
            </a:endParaRPr>
          </a:p>
          <a:p>
            <a:pPr marL="0" algn="l" rtl="0" eaLnBrk="1" fontAlgn="t" latinLnBrk="0" hangingPunct="1">
              <a:spcBef>
                <a:spcPts val="0"/>
              </a:spcBef>
              <a:spcAft>
                <a:spcPts val="0"/>
              </a:spcAft>
            </a:pPr>
            <a:endParaRPr lang="en-GB" sz="1200" b="0" i="0" u="none" strike="noStrike" dirty="0">
              <a:effectLst/>
              <a:latin typeface="+mn-lt"/>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dirty="0"/>
          </a:p>
        </p:txBody>
      </p:sp>
    </p:spTree>
    <p:extLst>
      <p:ext uri="{BB962C8B-B14F-4D97-AF65-F5344CB8AC3E}">
        <p14:creationId xmlns:p14="http://schemas.microsoft.com/office/powerpoint/2010/main" val="3655300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8672B67-855F-4019-8DF2-051AA4914584}" type="datetimeFigureOut">
              <a:rPr lang="en-GB" smtClean="0"/>
              <a:t>26/01/2023</a:t>
            </a:fld>
            <a:endParaRPr lang="en-GB"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5521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26/01/2023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052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672B67-855F-4019-8DF2-051AA4914584}" type="datetimeFigureOut">
              <a:rPr lang="en-GB" smtClean="0"/>
              <a:t>26/01/2023</a:t>
            </a:fld>
            <a:endParaRPr lang="en-GB" dirty="0"/>
          </a:p>
        </p:txBody>
      </p:sp>
      <p:sp>
        <p:nvSpPr>
          <p:cNvPr id="5" name="Footer Placeholder 4"/>
          <p:cNvSpPr>
            <a:spLocks noGrp="1"/>
          </p:cNvSpPr>
          <p:nvPr>
            <p:ph type="ftr" sz="quarter" idx="11"/>
          </p:nvPr>
        </p:nvSpPr>
        <p:spPr>
          <a:xfrm>
            <a:off x="774923" y="5951811"/>
            <a:ext cx="7896279" cy="365125"/>
          </a:xfrm>
        </p:spPr>
        <p:txBody>
          <a:bodyPr/>
          <a:lstStyle/>
          <a:p>
            <a:endParaRPr lang="en-GB"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100486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709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26/01/2023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828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26/01/2023</a:t>
            </a:fld>
            <a:endParaRPr lang="en-GB"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0054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72B67-855F-4019-8DF2-051AA4914584}" type="datetimeFigureOut">
              <a:rPr lang="en-GB" smtClean="0"/>
              <a:t>26/01/2023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7411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672B67-855F-4019-8DF2-051AA4914584}" type="datetimeFigureOut">
              <a:rPr lang="en-GB" smtClean="0"/>
              <a:t>26/01/2023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254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8672B67-855F-4019-8DF2-051AA4914584}" type="datetimeFigureOut">
              <a:rPr lang="en-GB" smtClean="0"/>
              <a:t>26/01/2023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993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2B67-855F-4019-8DF2-051AA4914584}" type="datetimeFigureOut">
              <a:rPr lang="en-GB" smtClean="0"/>
              <a:t>26/01/2023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540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26/01/2023</a:t>
            </a:fld>
            <a:endParaRPr lang="en-GB"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35885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72B67-855F-4019-8DF2-051AA4914584}" type="datetimeFigureOut">
              <a:rPr lang="en-GB" smtClean="0"/>
              <a:t>26/01/2023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28333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26/01/2023</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gov.wales/cafcass-cymru/family-separation" TargetMode="External"/><Relationship Id="rId3" Type="http://schemas.openxmlformats.org/officeDocument/2006/relationships/hyperlink" Target="https://www.nyas.net/nyas-cymru/" TargetMode="External"/><Relationship Id="rId7" Type="http://schemas.openxmlformats.org/officeDocument/2006/relationships/hyperlink" Target="https://www.childcomwales.org.uk/" TargetMode="External"/><Relationship Id="rId12" Type="http://schemas.openxmlformats.org/officeDocument/2006/relationships/hyperlink" Target="https://www.exchange-counselling.com/primar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naccc.org.uk/" TargetMode="External"/><Relationship Id="rId11" Type="http://schemas.openxmlformats.org/officeDocument/2006/relationships/hyperlink" Target="https://www.relate.org.uk/cymru/children-and-young-peoples-counselling" TargetMode="External"/><Relationship Id="rId5" Type="http://schemas.openxmlformats.org/officeDocument/2006/relationships/hyperlink" Target="tel:08001111" TargetMode="External"/><Relationship Id="rId10" Type="http://schemas.openxmlformats.org/officeDocument/2006/relationships/hyperlink" Target="https://www.childline.org.uk/get-support/contacting-childline/contacting-childline-in-welsh/" TargetMode="External"/><Relationship Id="rId4" Type="http://schemas.openxmlformats.org/officeDocument/2006/relationships/hyperlink" Target="http://www.nyas.net/nyas-cymru/" TargetMode="External"/><Relationship Id="rId9" Type="http://schemas.openxmlformats.org/officeDocument/2006/relationships/hyperlink" Target="https://www.childline.org.uk/info-advice/home-families/family-relationships/divorce-separati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wb.gov.wales/curriculum-for-wales/health-and-well-being/statements-of-what-matter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hwb.gov.wales/curriculum-for-wales/humanities/statements-of-what-matt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wb.gov.wales/curriculum-for-wales/health-and-well-being/statements-of-what-matter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hwb.gov.wales/curriculum-for-wales/humanities/statements-of-what-matte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3D141AD-4889-4D01-9B1E-5F9448303719}"/>
              </a:ext>
            </a:extLst>
          </p:cNvPr>
          <p:cNvSpPr>
            <a:spLocks noGrp="1"/>
          </p:cNvSpPr>
          <p:nvPr>
            <p:ph type="title" idx="4294967295"/>
          </p:nvPr>
        </p:nvSpPr>
        <p:spPr>
          <a:xfrm>
            <a:off x="581192" y="-1189554"/>
            <a:ext cx="11029616" cy="1189554"/>
          </a:xfrm>
        </p:spPr>
        <p:txBody>
          <a:bodyPr vert="horz" lIns="91440" tIns="45720" rIns="91440" bIns="45720" rtlCol="0" anchor="b">
            <a:normAutofit/>
          </a:bodyPr>
          <a:lstStyle/>
          <a:p>
            <a:r>
              <a:rPr lang="en-GB" dirty="0"/>
              <a:t>Opening slide</a:t>
            </a:r>
          </a:p>
        </p:txBody>
      </p:sp>
      <p:sp>
        <p:nvSpPr>
          <p:cNvPr id="7" name="Rectangle 6">
            <a:extLst>
              <a:ext uri="{FF2B5EF4-FFF2-40B4-BE49-F238E27FC236}">
                <a16:creationId xmlns:a16="http://schemas.microsoft.com/office/drawing/2014/main" id="{419A4C6C-0451-4BE1-880A-25DCD26A258F}"/>
              </a:ext>
              <a:ext uri="{C183D7F6-B498-43B3-948B-1728B52AA6E4}">
                <adec:decorative xmlns:adec="http://schemas.microsoft.com/office/drawing/2017/decorative" val="1"/>
              </a:ext>
            </a:extLst>
          </p:cNvPr>
          <p:cNvSpPr/>
          <p:nvPr/>
        </p:nvSpPr>
        <p:spPr>
          <a:xfrm>
            <a:off x="81024" y="6093"/>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64151" y="300145"/>
            <a:ext cx="2785640" cy="952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ational Youth Advocacy Service, Cymru (NYAS Cymru) logo.">
            <a:extLst>
              <a:ext uri="{FF2B5EF4-FFF2-40B4-BE49-F238E27FC236}">
                <a16:creationId xmlns:a16="http://schemas.microsoft.com/office/drawing/2014/main" id="{1133A670-C9D1-4803-9940-D11B144F4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057575" y="122982"/>
            <a:ext cx="1732362" cy="1306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he National Association of Child Contact Centres (NACCC)'s, Welsh  logo.">
            <a:extLst>
              <a:ext uri="{FF2B5EF4-FFF2-40B4-BE49-F238E27FC236}">
                <a16:creationId xmlns:a16="http://schemas.microsoft.com/office/drawing/2014/main" id="{FCEC00DA-72D6-4797-89AD-6369B4B0F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9507867" y="140388"/>
            <a:ext cx="2339648" cy="11056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Box containing the title: Rosie’s story:  What happens if families change? &#10;Resource 2 &#10;">
            <a:extLst>
              <a:ext uri="{FF2B5EF4-FFF2-40B4-BE49-F238E27FC236}">
                <a16:creationId xmlns:a16="http://schemas.microsoft.com/office/drawing/2014/main" id="{21E9D96A-B2F5-47DA-80A5-4CA0AF24A761}"/>
              </a:ext>
            </a:extLst>
          </p:cNvPr>
          <p:cNvSpPr txBox="1"/>
          <p:nvPr/>
        </p:nvSpPr>
        <p:spPr>
          <a:xfrm>
            <a:off x="0" y="1666079"/>
            <a:ext cx="11847515" cy="2800767"/>
          </a:xfrm>
          <a:prstGeom prst="rect">
            <a:avLst/>
          </a:prstGeom>
          <a:noFill/>
        </p:spPr>
        <p:txBody>
          <a:bodyPr wrap="square">
            <a:spAutoFit/>
          </a:bodyPr>
          <a:lstStyle/>
          <a:p>
            <a:pPr algn="ctr"/>
            <a:endParaRPr lang="en-GB" sz="4400" i="1" dirty="0">
              <a:solidFill>
                <a:schemeClr val="bg1"/>
              </a:solidFill>
            </a:endParaRPr>
          </a:p>
          <a:p>
            <a:pPr algn="ctr"/>
            <a:endParaRPr lang="en-GB" sz="4400" i="1" dirty="0">
              <a:solidFill>
                <a:schemeClr val="bg1"/>
              </a:solidFill>
              <a:effectLst/>
              <a:ea typeface="Calibri" panose="020F0502020204030204" pitchFamily="34" charset="0"/>
              <a:cs typeface="Times New Roman" panose="02020603050405020304" pitchFamily="18" charset="0"/>
            </a:endParaRPr>
          </a:p>
          <a:p>
            <a:pPr algn="ctr"/>
            <a:r>
              <a:rPr lang="en-GB" sz="4400" dirty="0">
                <a:solidFill>
                  <a:schemeClr val="bg1"/>
                </a:solidFill>
                <a:effectLst/>
                <a:ea typeface="Calibri" panose="020F0502020204030204" pitchFamily="34" charset="0"/>
                <a:cs typeface="Times New Roman" panose="02020603050405020304" pitchFamily="18" charset="0"/>
              </a:rPr>
              <a:t>Rosie’s story:  What happens if families change? </a:t>
            </a:r>
          </a:p>
          <a:p>
            <a:pPr algn="ctr"/>
            <a:r>
              <a:rPr lang="en-GB" sz="4400" dirty="0">
                <a:solidFill>
                  <a:schemeClr val="bg1"/>
                </a:solidFill>
                <a:ea typeface="Calibri" panose="020F0502020204030204" pitchFamily="34" charset="0"/>
                <a:cs typeface="Times New Roman" panose="02020603050405020304" pitchFamily="18" charset="0"/>
              </a:rPr>
              <a:t>Resource 2</a:t>
            </a:r>
            <a:r>
              <a:rPr lang="en-GB" sz="4400" dirty="0">
                <a:solidFill>
                  <a:schemeClr val="bg1"/>
                </a:solidFill>
                <a:effectLst/>
                <a:ea typeface="Calibri" panose="020F0502020204030204" pitchFamily="34" charset="0"/>
                <a:cs typeface="Times New Roman" panose="02020603050405020304" pitchFamily="18" charset="0"/>
              </a:rPr>
              <a:t> </a:t>
            </a:r>
            <a:endParaRPr lang="en-GB" sz="4400" dirty="0">
              <a:solidFill>
                <a:schemeClr val="bg1"/>
              </a:solidFill>
            </a:endParaRPr>
          </a:p>
        </p:txBody>
      </p:sp>
      <p:pic>
        <p:nvPicPr>
          <p:cNvPr id="2" name="Picture 1" descr="'Part Funded by Welsh government' logo.">
            <a:extLst>
              <a:ext uri="{FF2B5EF4-FFF2-40B4-BE49-F238E27FC236}">
                <a16:creationId xmlns:a16="http://schemas.microsoft.com/office/drawing/2014/main" id="{E0BB38E2-DB3F-427C-A626-A992519F15D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377140" y="5699907"/>
            <a:ext cx="3390006" cy="1136010"/>
          </a:xfrm>
          <a:prstGeom prst="rect">
            <a:avLst/>
          </a:prstGeom>
        </p:spPr>
      </p:pic>
    </p:spTree>
    <p:extLst>
      <p:ext uri="{BB962C8B-B14F-4D97-AF65-F5344CB8AC3E}">
        <p14:creationId xmlns:p14="http://schemas.microsoft.com/office/powerpoint/2010/main" val="1082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pPr algn="ctr"/>
            <a:r>
              <a:rPr lang="en-GB" sz="3200" b="1" dirty="0"/>
              <a:t>GROUND RULES</a:t>
            </a:r>
          </a:p>
        </p:txBody>
      </p:sp>
      <p:sp>
        <p:nvSpPr>
          <p:cNvPr id="5" name="TextBox 4"/>
          <p:cNvSpPr txBox="1"/>
          <p:nvPr/>
        </p:nvSpPr>
        <p:spPr>
          <a:xfrm>
            <a:off x="501495" y="2052457"/>
            <a:ext cx="5436009" cy="4282263"/>
          </a:xfrm>
          <a:prstGeom prst="rect">
            <a:avLst/>
          </a:prstGeom>
          <a:noFill/>
          <a:ln w="38100">
            <a:solidFill>
              <a:srgbClr val="62A9AA"/>
            </a:solidFill>
          </a:ln>
        </p:spPr>
        <p:txBody>
          <a:bodyPr wrap="square" rtlCol="0">
            <a:spAutoFit/>
          </a:bodyPr>
          <a:lstStyle/>
          <a:p>
            <a:r>
              <a:rPr lang="en-GB" sz="2600" b="1" dirty="0">
                <a:solidFill>
                  <a:srgbClr val="62A9AA"/>
                </a:solidFill>
              </a:rPr>
              <a:t>We will:</a:t>
            </a: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a typeface="Times New Roman" panose="02020603050405020304" pitchFamily="18" charset="0"/>
                <a:cs typeface="Arial" panose="020B0604020202020204" pitchFamily="34" charset="0"/>
              </a:rPr>
              <a:t>be kind and compassionate towards each other</a:t>
            </a: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talk about ‘someone I know…’ rather than using a person’s name</a:t>
            </a: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have the right not to answer</a:t>
            </a:r>
            <a:endParaRPr lang="en-GB" sz="2400" dirty="0">
              <a:effectLst/>
              <a:ea typeface="Times New Roman" panose="02020603050405020304" pitchFamily="18" charset="0"/>
              <a:cs typeface="Times New Roman" panose="02020603050405020304" pitchFamily="18" charset="0"/>
            </a:endParaRP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comment on what is said, not who has said it</a:t>
            </a:r>
            <a:endParaRPr lang="en-GB" sz="2400" dirty="0">
              <a:effectLst/>
              <a:ea typeface="Times New Roman" panose="02020603050405020304" pitchFamily="18" charset="0"/>
              <a:cs typeface="Times New Roman" panose="02020603050405020304" pitchFamily="18" charset="0"/>
            </a:endParaRP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seek help in school/encourage friends to seek help if needed.</a:t>
            </a:r>
            <a:endParaRPr lang="en-GB" sz="2400" dirty="0">
              <a:effectLst/>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E90C2EF-C315-A17F-E947-68F3C4FC8F66}"/>
              </a:ext>
            </a:extLst>
          </p:cNvPr>
          <p:cNvSpPr txBox="1"/>
          <p:nvPr/>
        </p:nvSpPr>
        <p:spPr>
          <a:xfrm>
            <a:off x="6254498" y="2052457"/>
            <a:ext cx="5436009" cy="4318298"/>
          </a:xfrm>
          <a:prstGeom prst="rect">
            <a:avLst/>
          </a:prstGeom>
          <a:noFill/>
          <a:ln w="38100">
            <a:solidFill>
              <a:srgbClr val="62A9AA"/>
            </a:solidFill>
          </a:ln>
        </p:spPr>
        <p:txBody>
          <a:bodyPr wrap="square" rtlCol="0">
            <a:spAutoFit/>
          </a:bodyPr>
          <a:lstStyle/>
          <a:p>
            <a:pPr>
              <a:lnSpc>
                <a:spcPct val="109000"/>
              </a:lnSpc>
            </a:pPr>
            <a:r>
              <a:rPr lang="en-GB" sz="2600" b="1" dirty="0">
                <a:solidFill>
                  <a:srgbClr val="62A9AA"/>
                </a:solidFill>
              </a:rPr>
              <a:t>We will not:</a:t>
            </a: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give information about our family’s story </a:t>
            </a: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a typeface="Times New Roman" panose="02020603050405020304" pitchFamily="18" charset="0"/>
                <a:cs typeface="Arial" panose="020B0604020202020204" pitchFamily="34" charset="0"/>
              </a:rPr>
              <a:t>tell anyone else about other people’s story</a:t>
            </a:r>
            <a:endParaRPr lang="en-GB" sz="2400" dirty="0">
              <a:effectLst/>
              <a:ea typeface="Times New Roman" panose="02020603050405020304" pitchFamily="18" charset="0"/>
              <a:cs typeface="Times New Roman" panose="02020603050405020304" pitchFamily="18" charset="0"/>
            </a:endParaRP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judge others </a:t>
            </a:r>
            <a:endParaRPr lang="en-GB" sz="2400" dirty="0">
              <a:effectLst/>
              <a:ea typeface="Times New Roman" panose="02020603050405020304" pitchFamily="18" charset="0"/>
              <a:cs typeface="Times New Roman" panose="02020603050405020304" pitchFamily="18" charset="0"/>
            </a:endParaRP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put anyone on the spot</a:t>
            </a:r>
            <a:endParaRPr lang="en-GB" sz="2400" dirty="0">
              <a:effectLst/>
              <a:ea typeface="Times New Roman" panose="02020603050405020304" pitchFamily="18" charset="0"/>
              <a:cs typeface="Times New Roman" panose="02020603050405020304" pitchFamily="18" charset="0"/>
            </a:endParaRPr>
          </a:p>
          <a:p>
            <a:pPr marL="342900" lvl="0" indent="-342900">
              <a:lnSpc>
                <a:spcPct val="115000"/>
              </a:lnSpc>
              <a:buClr>
                <a:srgbClr val="62A9AA"/>
              </a:buClr>
              <a:buSzPts val="1200"/>
              <a:buFont typeface="Wingdings 2" panose="05020102010507070707" pitchFamily="18" charset="2"/>
              <a:buChar char=""/>
              <a:tabLst>
                <a:tab pos="457200" algn="l"/>
              </a:tabLst>
            </a:pPr>
            <a:r>
              <a:rPr lang="en-GB" sz="2400" dirty="0">
                <a:effectLst/>
                <a:ea typeface="Times New Roman" panose="02020603050405020304" pitchFamily="18" charset="0"/>
                <a:cs typeface="Arial" panose="020B0604020202020204" pitchFamily="34" charset="0"/>
              </a:rPr>
              <a:t>ask personal questions or try to embarrass someone.</a:t>
            </a:r>
          </a:p>
          <a:p>
            <a:pPr marL="342900" lvl="0" indent="-342900">
              <a:lnSpc>
                <a:spcPct val="115000"/>
              </a:lnSpc>
              <a:buClr>
                <a:srgbClr val="62A9AA"/>
              </a:buClr>
              <a:buSzPts val="1200"/>
              <a:buFont typeface="Wingdings 2" panose="05020102010507070707" pitchFamily="18" charset="2"/>
              <a:buChar char=""/>
              <a:tabLst>
                <a:tab pos="457200" algn="l"/>
              </a:tabLst>
            </a:pPr>
            <a:endParaRPr lang="en-GB" sz="24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4633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Autofit/>
          </a:bodyPr>
          <a:lstStyle/>
          <a:p>
            <a:pPr algn="ctr"/>
            <a:r>
              <a:rPr lang="en-GB" sz="3200" b="1" dirty="0">
                <a:effectLst/>
                <a:ea typeface="Calibri" panose="020F0502020204030204" pitchFamily="34" charset="0"/>
                <a:cs typeface="Times New Roman" panose="02020603050405020304" pitchFamily="18" charset="0"/>
              </a:rPr>
              <a:t>Rosie’s story: What happens if families change? </a:t>
            </a:r>
            <a:r>
              <a:rPr lang="en-GB" sz="3200" b="1" dirty="0"/>
              <a:t>Resource 2 – LEARNING OBJECTIVE</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Poster of the UNCRC with three columns  headed information, consultation and representation. ">
            <a:extLst>
              <a:ext uri="{FF2B5EF4-FFF2-40B4-BE49-F238E27FC236}">
                <a16:creationId xmlns:a16="http://schemas.microsoft.com/office/drawing/2014/main" id="{26A677A8-EA5D-4777-B2CB-F201C99507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7532" y="2952573"/>
            <a:ext cx="3260177" cy="2476813"/>
          </a:xfrm>
          <a:prstGeom prst="rect">
            <a:avLst/>
          </a:prstGeom>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en-GB" sz="2600" b="1" dirty="0">
                <a:solidFill>
                  <a:srgbClr val="62A9AA"/>
                </a:solidFill>
              </a:rPr>
              <a:t>Learning objective </a:t>
            </a:r>
          </a:p>
          <a:p>
            <a:pPr marL="0" indent="0">
              <a:buNone/>
            </a:pPr>
            <a:r>
              <a:rPr lang="en-GB" sz="2600" b="1" dirty="0">
                <a:solidFill>
                  <a:srgbClr val="62A9AA"/>
                </a:solidFill>
              </a:rPr>
              <a:t>Learners will learn: </a:t>
            </a:r>
            <a:endParaRPr lang="en-GB" sz="2600" i="1" dirty="0">
              <a:solidFill>
                <a:srgbClr val="62A9AA"/>
              </a:solidFill>
            </a:endParaRPr>
          </a:p>
          <a:p>
            <a:pPr>
              <a:buClr>
                <a:srgbClr val="62A9AA"/>
              </a:buClr>
            </a:pPr>
            <a:r>
              <a:rPr lang="en-GB" sz="2200" dirty="0">
                <a:effectLst/>
                <a:ea typeface="Times New Roman" panose="02020603050405020304" pitchFamily="18" charset="0"/>
                <a:cs typeface="Times New Roman" panose="02020603050405020304" pitchFamily="18" charset="0"/>
              </a:rPr>
              <a:t>about rights children and young people have if parents and carers separate and the type of support they might need.</a:t>
            </a:r>
          </a:p>
        </p:txBody>
      </p:sp>
    </p:spTree>
    <p:extLst>
      <p:ext uri="{BB962C8B-B14F-4D97-AF65-F5344CB8AC3E}">
        <p14:creationId xmlns:p14="http://schemas.microsoft.com/office/powerpoint/2010/main" val="392148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Autofit/>
          </a:bodyPr>
          <a:lstStyle/>
          <a:p>
            <a:pPr algn="ctr"/>
            <a:r>
              <a:rPr lang="en-GB" sz="3200" b="1" dirty="0">
                <a:effectLst/>
                <a:ea typeface="Calibri" panose="020F0502020204030204" pitchFamily="34" charset="0"/>
                <a:cs typeface="Times New Roman" panose="02020603050405020304" pitchFamily="18" charset="0"/>
              </a:rPr>
              <a:t>Rosie’s story: What happens if families change? </a:t>
            </a:r>
            <a:r>
              <a:rPr lang="en-GB" sz="3200" b="1" dirty="0"/>
              <a:t>Resource 2 – LEARNING OUTCOMES</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Poster of the UNCRC with three columns headed information, consultation and representation. ">
            <a:extLst>
              <a:ext uri="{FF2B5EF4-FFF2-40B4-BE49-F238E27FC236}">
                <a16:creationId xmlns:a16="http://schemas.microsoft.com/office/drawing/2014/main" id="{26A677A8-EA5D-4777-B2CB-F201C9950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7394" y="2960387"/>
            <a:ext cx="3261600" cy="2485900"/>
          </a:xfrm>
          <a:prstGeom prst="rect">
            <a:avLst/>
          </a:prstGeom>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en-GB" sz="2500" b="1" dirty="0">
                <a:solidFill>
                  <a:srgbClr val="62A9AA"/>
                </a:solidFill>
              </a:rPr>
              <a:t>Learning outcomes - Learners will be able to:</a:t>
            </a:r>
          </a:p>
          <a:p>
            <a:pPr>
              <a:spcBef>
                <a:spcPts val="0"/>
              </a:spcBef>
              <a:buClr>
                <a:srgbClr val="62A9AA"/>
              </a:buClr>
              <a:buSzPct val="100000"/>
              <a:buFont typeface="Wingdings" panose="05000000000000000000" pitchFamily="2" charset="2"/>
              <a:buChar char="§"/>
            </a:pPr>
            <a:r>
              <a:rPr lang="en-GB" sz="2200" dirty="0"/>
              <a:t>explain children and young people’s rights under Article 12, UNCRC when parents and carers separate</a:t>
            </a:r>
          </a:p>
          <a:p>
            <a:pPr>
              <a:spcBef>
                <a:spcPts val="0"/>
              </a:spcBef>
              <a:buClr>
                <a:srgbClr val="62A9AA"/>
              </a:buClr>
              <a:buSzPct val="100000"/>
              <a:buFont typeface="Wingdings" panose="05000000000000000000" pitchFamily="2" charset="2"/>
              <a:buChar char="§"/>
            </a:pPr>
            <a:r>
              <a:rPr lang="en-GB" sz="2200" dirty="0"/>
              <a:t>identify the different ways arrangements for children and young people can be made and how children and young people can be consulted if parents and carers separate</a:t>
            </a:r>
          </a:p>
          <a:p>
            <a:pPr>
              <a:spcBef>
                <a:spcPts val="0"/>
              </a:spcBef>
              <a:buClr>
                <a:srgbClr val="62A9AA"/>
              </a:buClr>
              <a:buSzPct val="100000"/>
              <a:buFont typeface="Wingdings" panose="05000000000000000000" pitchFamily="2" charset="2"/>
              <a:buChar char="§"/>
            </a:pPr>
            <a:r>
              <a:rPr lang="en-GB" sz="2200" dirty="0"/>
              <a:t>identify sources of support for these children and young people and explain how to access them.</a:t>
            </a:r>
          </a:p>
          <a:p>
            <a:pPr marL="0" indent="0">
              <a:buClr>
                <a:srgbClr val="62A9AA"/>
              </a:buClr>
              <a:buNone/>
            </a:pPr>
            <a:endParaRPr lang="en-GB" dirty="0"/>
          </a:p>
        </p:txBody>
      </p:sp>
    </p:spTree>
    <p:extLst>
      <p:ext uri="{BB962C8B-B14F-4D97-AF65-F5344CB8AC3E}">
        <p14:creationId xmlns:p14="http://schemas.microsoft.com/office/powerpoint/2010/main" val="184660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6" y="115411"/>
            <a:ext cx="11154291" cy="1445375"/>
          </a:xfrm>
        </p:spPr>
        <p:txBody>
          <a:bodyPr>
            <a:normAutofit/>
          </a:bodyPr>
          <a:lstStyle/>
          <a:p>
            <a:pPr algn="ctr"/>
            <a:r>
              <a:rPr lang="en-GB" sz="3200" b="1" dirty="0"/>
              <a:t>	 BASELINE ACTIVITY – support for children</a:t>
            </a:r>
          </a:p>
        </p:txBody>
      </p:sp>
      <p:sp>
        <p:nvSpPr>
          <p:cNvPr id="5" name="TextBox 4">
            <a:extLst>
              <a:ext uri="{FF2B5EF4-FFF2-40B4-BE49-F238E27FC236}">
                <a16:creationId xmlns:a16="http://schemas.microsoft.com/office/drawing/2014/main" id="{81959A3A-2409-48DD-BA4E-94613230C0B0}"/>
              </a:ext>
            </a:extLst>
          </p:cNvPr>
          <p:cNvSpPr txBox="1"/>
          <p:nvPr/>
        </p:nvSpPr>
        <p:spPr>
          <a:xfrm>
            <a:off x="449697" y="1964268"/>
            <a:ext cx="6874480" cy="1107996"/>
          </a:xfrm>
          <a:prstGeom prst="rect">
            <a:avLst/>
          </a:prstGeom>
          <a:noFill/>
        </p:spPr>
        <p:txBody>
          <a:bodyPr wrap="square" rtlCol="0">
            <a:spAutoFit/>
          </a:bodyPr>
          <a:lstStyle/>
          <a:p>
            <a:r>
              <a:rPr lang="en-GB" sz="2400" b="1" dirty="0">
                <a:solidFill>
                  <a:srgbClr val="62A9AA"/>
                </a:solidFill>
                <a:effectLst/>
                <a:ea typeface="Times New Roman" panose="02020603050405020304" pitchFamily="18" charset="0"/>
                <a:cs typeface="Arial" panose="020B0604020202020204" pitchFamily="34" charset="0"/>
              </a:rPr>
              <a:t>Draw a </a:t>
            </a:r>
            <a:r>
              <a:rPr lang="en-GB" sz="2400" b="1" dirty="0">
                <a:solidFill>
                  <a:srgbClr val="62A9AA"/>
                </a:solidFill>
                <a:ea typeface="Times New Roman" panose="02020603050405020304" pitchFamily="18" charset="0"/>
                <a:cs typeface="Arial" panose="020B0604020202020204" pitchFamily="34" charset="0"/>
              </a:rPr>
              <a:t>circle </a:t>
            </a:r>
            <a:r>
              <a:rPr lang="en-GB" sz="2400" b="1" dirty="0">
                <a:solidFill>
                  <a:srgbClr val="62A9AA"/>
                </a:solidFill>
                <a:effectLst/>
                <a:ea typeface="Times New Roman" panose="02020603050405020304" pitchFamily="18" charset="0"/>
                <a:cs typeface="Arial" panose="020B0604020202020204" pitchFamily="34" charset="0"/>
              </a:rPr>
              <a:t>with the word ‘Rosie’ in the middle.  Around the outside, write down:</a:t>
            </a:r>
            <a:endParaRPr lang="en-GB" sz="2400" b="1" dirty="0">
              <a:solidFill>
                <a:srgbClr val="62A9AA"/>
              </a:solidFill>
              <a:effectLst/>
              <a:ea typeface="Times New Roman" panose="02020603050405020304" pitchFamily="18" charset="0"/>
              <a:cs typeface="Times New Roman" panose="02020603050405020304" pitchFamily="18" charset="0"/>
            </a:endParaRPr>
          </a:p>
          <a:p>
            <a:endParaRPr lang="en-GB" dirty="0"/>
          </a:p>
        </p:txBody>
      </p:sp>
      <p:sp>
        <p:nvSpPr>
          <p:cNvPr id="7" name="Cloud Callout 3">
            <a:extLst>
              <a:ext uri="{FF2B5EF4-FFF2-40B4-BE49-F238E27FC236}">
                <a16:creationId xmlns:a16="http://schemas.microsoft.com/office/drawing/2014/main" id="{3F17924C-FE0B-46F2-9CC4-E6618583842F}"/>
              </a:ext>
            </a:extLst>
          </p:cNvPr>
          <p:cNvSpPr/>
          <p:nvPr/>
        </p:nvSpPr>
        <p:spPr>
          <a:xfrm>
            <a:off x="449697" y="2822221"/>
            <a:ext cx="5913067" cy="3420533"/>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61950"/>
            <a:endParaRPr lang="en-GB" sz="2000" b="1" i="1" dirty="0">
              <a:solidFill>
                <a:srgbClr val="62A9AA"/>
              </a:solidFill>
              <a:effectLst/>
              <a:ea typeface="Times New Roman" panose="02020603050405020304" pitchFamily="18" charset="0"/>
              <a:cs typeface="Arial" panose="020B0604020202020204" pitchFamily="34" charset="0"/>
            </a:endParaRPr>
          </a:p>
          <a:p>
            <a:pPr marL="342900" lvl="0" indent="-342900">
              <a:buClr>
                <a:srgbClr val="62A9AA"/>
              </a:buClr>
              <a:buFont typeface="Wingdings" panose="05000000000000000000" pitchFamily="2" charset="2"/>
              <a:buChar char="§"/>
            </a:pPr>
            <a:r>
              <a:rPr lang="en-GB" sz="2200" dirty="0">
                <a:solidFill>
                  <a:schemeClr val="tx1"/>
                </a:solidFill>
                <a:ea typeface="Times New Roman" panose="02020603050405020304" pitchFamily="18" charset="0"/>
                <a:cs typeface="Arial" panose="020B0604020202020204" pitchFamily="34" charset="0"/>
              </a:rPr>
              <a:t>questions</a:t>
            </a:r>
            <a:r>
              <a:rPr lang="en-GB" sz="2200" dirty="0">
                <a:solidFill>
                  <a:schemeClr val="tx1"/>
                </a:solidFill>
                <a:effectLst/>
                <a:ea typeface="Times New Roman" panose="02020603050405020304" pitchFamily="18" charset="0"/>
                <a:cs typeface="Arial" panose="020B0604020202020204" pitchFamily="34" charset="0"/>
              </a:rPr>
              <a:t> you think Rosie may have had when her mum and dad first separated</a:t>
            </a:r>
          </a:p>
          <a:p>
            <a:pPr marL="342900" lvl="0" indent="-342900">
              <a:buClr>
                <a:srgbClr val="62A9AA"/>
              </a:buClr>
              <a:buFont typeface="Wingdings" panose="05000000000000000000" pitchFamily="2" charset="2"/>
              <a:buChar char="§"/>
            </a:pPr>
            <a:r>
              <a:rPr lang="en-GB" sz="2200" dirty="0">
                <a:solidFill>
                  <a:schemeClr val="tx1"/>
                </a:solidFill>
                <a:ea typeface="Times New Roman" panose="02020603050405020304" pitchFamily="18" charset="0"/>
                <a:cs typeface="Arial" panose="020B0604020202020204" pitchFamily="34" charset="0"/>
              </a:rPr>
              <a:t>s</a:t>
            </a:r>
            <a:r>
              <a:rPr lang="en-GB" sz="2200" dirty="0">
                <a:solidFill>
                  <a:schemeClr val="tx1"/>
                </a:solidFill>
                <a:effectLst/>
                <a:ea typeface="Times New Roman" panose="02020603050405020304" pitchFamily="18" charset="0"/>
                <a:cs typeface="Arial" panose="020B0604020202020204" pitchFamily="34" charset="0"/>
              </a:rPr>
              <a:t>upport you think Rosie may have needed and </a:t>
            </a:r>
            <a:r>
              <a:rPr lang="en-GB" sz="2200" dirty="0">
                <a:solidFill>
                  <a:srgbClr val="000000"/>
                </a:solidFill>
                <a:effectLst/>
                <a:ea typeface="Times New Roman" panose="02020603050405020304" pitchFamily="18" charset="0"/>
              </a:rPr>
              <a:t>examples of support you know of that may be available to her.</a:t>
            </a:r>
            <a:endParaRPr lang="en-GB" sz="2200" dirty="0">
              <a:solidFill>
                <a:schemeClr val="tx1"/>
              </a:solidFill>
              <a:effectLst/>
              <a:ea typeface="Times New Roman" panose="02020603050405020304" pitchFamily="18" charset="0"/>
              <a:cs typeface="Times New Roman" panose="02020603050405020304" pitchFamily="18" charset="0"/>
            </a:endParaRPr>
          </a:p>
        </p:txBody>
      </p:sp>
      <p:pic>
        <p:nvPicPr>
          <p:cNvPr id="3" name="Picture 2" descr="Image of Rosie with her mum and dad. Her parents are white. Her mum has red hair like Rosie and her dad has black hair. ">
            <a:extLst>
              <a:ext uri="{FF2B5EF4-FFF2-40B4-BE49-F238E27FC236}">
                <a16:creationId xmlns:a16="http://schemas.microsoft.com/office/drawing/2014/main" id="{B4FB431B-490D-480D-9396-4981BFB2AD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51121" y="2734799"/>
            <a:ext cx="4191182" cy="3595376"/>
          </a:xfrm>
          <a:prstGeom prst="rect">
            <a:avLst/>
          </a:prstGeom>
          <a:noFill/>
        </p:spPr>
      </p:pic>
    </p:spTree>
    <p:extLst>
      <p:ext uri="{BB962C8B-B14F-4D97-AF65-F5344CB8AC3E}">
        <p14:creationId xmlns:p14="http://schemas.microsoft.com/office/powerpoint/2010/main" val="222214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pPr algn="ctr"/>
            <a:r>
              <a:rPr lang="en-GB" sz="3200" b="1" dirty="0"/>
              <a:t>INTRODUCTION TO THE UNCRC</a:t>
            </a:r>
            <a:endParaRPr lang="en-GB" sz="3200" dirty="0"/>
          </a:p>
        </p:txBody>
      </p:sp>
      <p:sp>
        <p:nvSpPr>
          <p:cNvPr id="3" name="Content Placeholder 2"/>
          <p:cNvSpPr>
            <a:spLocks noGrp="1"/>
          </p:cNvSpPr>
          <p:nvPr>
            <p:ph idx="1"/>
          </p:nvPr>
        </p:nvSpPr>
        <p:spPr>
          <a:xfrm>
            <a:off x="457248" y="2275836"/>
            <a:ext cx="5638752" cy="3885478"/>
          </a:xfrm>
          <a:ln w="38100">
            <a:solidFill>
              <a:schemeClr val="accent1">
                <a:lumMod val="75000"/>
                <a:lumOff val="25000"/>
              </a:schemeClr>
            </a:solidFill>
          </a:ln>
        </p:spPr>
        <p:txBody>
          <a:bodyPr>
            <a:noAutofit/>
          </a:bodyPr>
          <a:lstStyle/>
          <a:p>
            <a:pPr marL="0" indent="0">
              <a:buNone/>
            </a:pPr>
            <a:endParaRPr lang="en-GB" sz="2400" b="1" u="sng" dirty="0"/>
          </a:p>
          <a:p>
            <a:pPr marL="0" indent="0">
              <a:buNone/>
            </a:pPr>
            <a:endParaRPr lang="en-GB" sz="2100" b="1" u="sng" dirty="0"/>
          </a:p>
          <a:p>
            <a:pPr marL="0" indent="0">
              <a:buNone/>
            </a:pPr>
            <a:r>
              <a:rPr lang="en-GB" sz="2400" b="1" dirty="0">
                <a:solidFill>
                  <a:srgbClr val="62A9AA"/>
                </a:solidFill>
              </a:rPr>
              <a:t>The Convention</a:t>
            </a:r>
          </a:p>
          <a:p>
            <a:pPr>
              <a:spcBef>
                <a:spcPts val="0"/>
              </a:spcBef>
              <a:spcAft>
                <a:spcPts val="0"/>
              </a:spcAft>
              <a:buClr>
                <a:srgbClr val="62A9AA"/>
              </a:buClr>
              <a:buFont typeface="Wingdings" panose="05000000000000000000" pitchFamily="2" charset="2"/>
              <a:buChar char="§"/>
            </a:pPr>
            <a:r>
              <a:rPr lang="en-GB" sz="2000" dirty="0"/>
              <a:t>The United Nations Convention on the Rights </a:t>
            </a:r>
          </a:p>
          <a:p>
            <a:pPr marL="271463" indent="0">
              <a:spcBef>
                <a:spcPts val="0"/>
              </a:spcBef>
              <a:spcAft>
                <a:spcPts val="0"/>
              </a:spcAft>
              <a:buClr>
                <a:srgbClr val="62A9AA"/>
              </a:buClr>
              <a:buNone/>
            </a:pPr>
            <a:r>
              <a:rPr lang="en-GB" sz="2000" dirty="0"/>
              <a:t>of the Child 1989 (UNCRC) is an important           agreement by countries who have promised to protect children’s rights.</a:t>
            </a:r>
          </a:p>
          <a:p>
            <a:pPr>
              <a:spcBef>
                <a:spcPts val="0"/>
              </a:spcBef>
              <a:spcAft>
                <a:spcPts val="0"/>
              </a:spcAft>
              <a:buClr>
                <a:srgbClr val="62A9AA"/>
              </a:buClr>
              <a:buFont typeface="Wingdings" panose="05000000000000000000" pitchFamily="2" charset="2"/>
              <a:buChar char="§"/>
            </a:pPr>
            <a:r>
              <a:rPr lang="en-GB" sz="2000" dirty="0"/>
              <a:t>The UNCRC explains the rights children have and how governments must make sure that the rights are upheld.</a:t>
            </a:r>
          </a:p>
          <a:p>
            <a:pPr>
              <a:spcBef>
                <a:spcPts val="0"/>
              </a:spcBef>
              <a:spcAft>
                <a:spcPts val="0"/>
              </a:spcAft>
              <a:buClr>
                <a:srgbClr val="62A9AA"/>
              </a:buClr>
              <a:buFont typeface="Wingdings" panose="05000000000000000000" pitchFamily="2" charset="2"/>
              <a:buChar char="§"/>
            </a:pPr>
            <a:r>
              <a:rPr lang="en-GB" sz="2000" dirty="0"/>
              <a:t>Article 12 of the UNCRC gives children the right to give their opinions on matters affecting them and adults must take those opinions seriously.</a:t>
            </a:r>
            <a:endParaRPr lang="en-GB" sz="2200" dirty="0"/>
          </a:p>
          <a:p>
            <a:pPr>
              <a:buClr>
                <a:srgbClr val="62A9AA"/>
              </a:buClr>
            </a:pPr>
            <a:endParaRPr lang="en-GB" sz="2400" dirty="0"/>
          </a:p>
          <a:p>
            <a:pPr marL="0" indent="0">
              <a:buNone/>
            </a:pPr>
            <a:endParaRPr lang="en-GB" sz="2400" dirty="0"/>
          </a:p>
        </p:txBody>
      </p:sp>
      <p:pic>
        <p:nvPicPr>
          <p:cNvPr id="7" name="Picture 6" descr="Poster of the UNCRC indicating information, consultation and representation rights. ">
            <a:extLst>
              <a:ext uri="{FF2B5EF4-FFF2-40B4-BE49-F238E27FC236}">
                <a16:creationId xmlns:a16="http://schemas.microsoft.com/office/drawing/2014/main" id="{A3763BB4-E5A6-4624-AADE-6A4E37D11B03}"/>
              </a:ext>
            </a:extLst>
          </p:cNvPr>
          <p:cNvPicPr>
            <a:picLocks noChangeAspect="1"/>
          </p:cNvPicPr>
          <p:nvPr/>
        </p:nvPicPr>
        <p:blipFill>
          <a:blip r:embed="rId3"/>
          <a:stretch>
            <a:fillRect/>
          </a:stretch>
        </p:blipFill>
        <p:spPr>
          <a:xfrm>
            <a:off x="6434855" y="2231728"/>
            <a:ext cx="5175953" cy="3929585"/>
          </a:xfrm>
          <a:prstGeom prst="rect">
            <a:avLst/>
          </a:prstGeom>
        </p:spPr>
      </p:pic>
    </p:spTree>
    <p:extLst>
      <p:ext uri="{BB962C8B-B14F-4D97-AF65-F5344CB8AC3E}">
        <p14:creationId xmlns:p14="http://schemas.microsoft.com/office/powerpoint/2010/main" val="96562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chor="ctr">
            <a:normAutofit/>
          </a:bodyPr>
          <a:lstStyle/>
          <a:p>
            <a:pPr algn="ctr"/>
            <a:r>
              <a:rPr lang="en-GB" sz="3200" b="1" dirty="0"/>
              <a:t>ARTICLE 12: UNCRC</a:t>
            </a:r>
          </a:p>
        </p:txBody>
      </p:sp>
      <p:pic>
        <p:nvPicPr>
          <p:cNvPr id="5" name="Picture 4" descr="Megaphone image. "/>
          <p:cNvPicPr>
            <a:picLocks noChangeAspect="1"/>
          </p:cNvPicPr>
          <p:nvPr/>
        </p:nvPicPr>
        <p:blipFill rotWithShape="1">
          <a:blip r:embed="rId3" cstate="print">
            <a:extLst>
              <a:ext uri="{28A0092B-C50C-407E-A947-70E740481C1C}">
                <a14:useLocalDpi xmlns:a14="http://schemas.microsoft.com/office/drawing/2010/main" val="0"/>
              </a:ext>
            </a:extLst>
          </a:blip>
          <a:srcRect t="42829" r="-1" b="18640"/>
          <a:stretch/>
        </p:blipFill>
        <p:spPr>
          <a:xfrm>
            <a:off x="794385" y="2807651"/>
            <a:ext cx="4962525" cy="2791372"/>
          </a:xfrm>
          <a:prstGeom prst="rect">
            <a:avLst/>
          </a:prstGeom>
          <a:ln w="38100">
            <a:solidFill>
              <a:srgbClr val="9B9B9B"/>
            </a:solidFill>
          </a:ln>
        </p:spPr>
      </p:pic>
      <p:sp>
        <p:nvSpPr>
          <p:cNvPr id="3" name="Content Placeholder 2"/>
          <p:cNvSpPr>
            <a:spLocks noGrp="1"/>
          </p:cNvSpPr>
          <p:nvPr>
            <p:ph idx="1"/>
          </p:nvPr>
        </p:nvSpPr>
        <p:spPr>
          <a:xfrm>
            <a:off x="6335805" y="2180496"/>
            <a:ext cx="5275001" cy="4045683"/>
          </a:xfrm>
          <a:ln w="38100">
            <a:solidFill>
              <a:srgbClr val="969FA7"/>
            </a:solidFill>
          </a:ln>
        </p:spPr>
        <p:txBody>
          <a:bodyPr>
            <a:normAutofit/>
          </a:bodyPr>
          <a:lstStyle/>
          <a:p>
            <a:pPr marL="0" indent="0">
              <a:buNone/>
            </a:pPr>
            <a:r>
              <a:rPr lang="en-GB" sz="2400" b="1" dirty="0">
                <a:solidFill>
                  <a:srgbClr val="62A9AA"/>
                </a:solidFill>
              </a:rPr>
              <a:t>ARTICLE 12</a:t>
            </a:r>
          </a:p>
          <a:p>
            <a:pPr marL="0" indent="0">
              <a:buNone/>
            </a:pPr>
            <a:r>
              <a:rPr lang="en-GB" sz="2400" dirty="0"/>
              <a:t>You have the _________ to give your ___________ and for __________ to _________, and take it __________. </a:t>
            </a:r>
          </a:p>
          <a:p>
            <a:pPr marL="0" indent="0">
              <a:buNone/>
            </a:pPr>
            <a:endParaRPr lang="en-GB" sz="2400" dirty="0"/>
          </a:p>
          <a:p>
            <a:pPr marL="0" indent="0">
              <a:buNone/>
            </a:pPr>
            <a:endParaRPr lang="en-GB" sz="2400" dirty="0"/>
          </a:p>
          <a:p>
            <a:pPr marL="0" indent="0">
              <a:buNone/>
            </a:pPr>
            <a:r>
              <a:rPr lang="en-GB" sz="2400" dirty="0"/>
              <a:t>adults, opinion, seriously, right, listen</a:t>
            </a:r>
          </a:p>
        </p:txBody>
      </p:sp>
      <p:pic>
        <p:nvPicPr>
          <p:cNvPr id="7" name="Graphic 6" descr="Question mark icon to denote a support activity.">
            <a:extLst>
              <a:ext uri="{FF2B5EF4-FFF2-40B4-BE49-F238E27FC236}">
                <a16:creationId xmlns:a16="http://schemas.microsoft.com/office/drawing/2014/main" id="{6B392845-4C3E-4655-BCCE-151B013079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936885" y="6327290"/>
            <a:ext cx="354705" cy="360000"/>
          </a:xfrm>
          <a:prstGeom prst="rect">
            <a:avLst/>
          </a:prstGeom>
        </p:spPr>
      </p:pic>
      <p:pic>
        <p:nvPicPr>
          <p:cNvPr id="2" name="Picture 1" descr="Addition icon to denote a support activity.">
            <a:extLst>
              <a:ext uri="{FF2B5EF4-FFF2-40B4-BE49-F238E27FC236}">
                <a16:creationId xmlns:a16="http://schemas.microsoft.com/office/drawing/2014/main" id="{449D6E5E-4448-481F-AA9A-93DAE0CF3248}"/>
              </a:ext>
            </a:extLst>
          </p:cNvPr>
          <p:cNvPicPr>
            <a:picLocks noChangeAspect="1"/>
          </p:cNvPicPr>
          <p:nvPr/>
        </p:nvPicPr>
        <p:blipFill>
          <a:blip r:embed="rId6"/>
          <a:stretch>
            <a:fillRect/>
          </a:stretch>
        </p:blipFill>
        <p:spPr>
          <a:xfrm>
            <a:off x="11291590" y="6327290"/>
            <a:ext cx="360000" cy="363429"/>
          </a:xfrm>
          <a:prstGeom prst="rect">
            <a:avLst/>
          </a:prstGeom>
        </p:spPr>
      </p:pic>
    </p:spTree>
    <p:extLst>
      <p:ext uri="{BB962C8B-B14F-4D97-AF65-F5344CB8AC3E}">
        <p14:creationId xmlns:p14="http://schemas.microsoft.com/office/powerpoint/2010/main" val="5346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AB3E-E43F-49EB-B15E-3D1B17120BEE}"/>
              </a:ext>
            </a:extLst>
          </p:cNvPr>
          <p:cNvSpPr>
            <a:spLocks noGrp="1"/>
          </p:cNvSpPr>
          <p:nvPr>
            <p:ph type="title"/>
          </p:nvPr>
        </p:nvSpPr>
        <p:spPr/>
        <p:txBody>
          <a:bodyPr anchor="ctr">
            <a:normAutofit/>
          </a:bodyPr>
          <a:lstStyle/>
          <a:p>
            <a:pPr algn="ctr"/>
            <a:r>
              <a:rPr lang="en-GB" sz="3200" b="1" dirty="0"/>
              <a:t>Who can ROSIE SPEAK TO FOR support?</a:t>
            </a:r>
          </a:p>
        </p:txBody>
      </p:sp>
      <p:grpSp>
        <p:nvGrpSpPr>
          <p:cNvPr id="31" name="Group 30" descr="Cartoon image of the character Rosie, aged 9, around whom the lessons are based.  She is white with long red hair and is wearing a white tee shirt, pink leggings and white shoes.">
            <a:extLst>
              <a:ext uri="{FF2B5EF4-FFF2-40B4-BE49-F238E27FC236}">
                <a16:creationId xmlns:a16="http://schemas.microsoft.com/office/drawing/2014/main" id="{B906A654-22BF-4396-A40B-CE64B055CECD}"/>
              </a:ext>
            </a:extLst>
          </p:cNvPr>
          <p:cNvGrpSpPr/>
          <p:nvPr/>
        </p:nvGrpSpPr>
        <p:grpSpPr>
          <a:xfrm>
            <a:off x="3424580" y="2881331"/>
            <a:ext cx="1300606" cy="3517564"/>
            <a:chOff x="5224924" y="2609879"/>
            <a:chExt cx="1300606" cy="3517564"/>
          </a:xfrm>
        </p:grpSpPr>
        <p:sp>
          <p:nvSpPr>
            <p:cNvPr id="28" name="TextBox 27">
              <a:extLst>
                <a:ext uri="{FF2B5EF4-FFF2-40B4-BE49-F238E27FC236}">
                  <a16:creationId xmlns:a16="http://schemas.microsoft.com/office/drawing/2014/main" id="{E870A901-FD7B-4F2E-98BC-D6C10D813518}"/>
                </a:ext>
              </a:extLst>
            </p:cNvPr>
            <p:cNvSpPr txBox="1"/>
            <p:nvPr/>
          </p:nvSpPr>
          <p:spPr>
            <a:xfrm>
              <a:off x="5401699" y="5819666"/>
              <a:ext cx="947056" cy="307777"/>
            </a:xfrm>
            <a:prstGeom prst="rect">
              <a:avLst/>
            </a:prstGeom>
            <a:solidFill>
              <a:srgbClr val="969FA7"/>
            </a:solidFill>
          </p:spPr>
          <p:txBody>
            <a:bodyPr wrap="square" rtlCol="0">
              <a:spAutoFit/>
            </a:bodyPr>
            <a:lstStyle/>
            <a:p>
              <a:pPr algn="ctr"/>
              <a:r>
                <a:rPr lang="en-GB" sz="1400" b="1" dirty="0">
                  <a:solidFill>
                    <a:schemeClr val="bg1"/>
                  </a:solidFill>
                  <a:latin typeface="Segoe Print" panose="02000600000000000000" pitchFamily="2" charset="0"/>
                </a:rPr>
                <a:t>Rosie</a:t>
              </a:r>
            </a:p>
          </p:txBody>
        </p:sp>
        <p:pic>
          <p:nvPicPr>
            <p:cNvPr id="29" name="Picture 28">
              <a:extLst>
                <a:ext uri="{FF2B5EF4-FFF2-40B4-BE49-F238E27FC236}">
                  <a16:creationId xmlns:a16="http://schemas.microsoft.com/office/drawing/2014/main" id="{057ECE97-0D43-49DF-AF29-73E86E0476FB}"/>
                </a:ext>
              </a:extLst>
            </p:cNvPr>
            <p:cNvPicPr>
              <a:picLocks noChangeAspect="1"/>
            </p:cNvPicPr>
            <p:nvPr/>
          </p:nvPicPr>
          <p:blipFill>
            <a:blip r:embed="rId3"/>
            <a:stretch>
              <a:fillRect/>
            </a:stretch>
          </p:blipFill>
          <p:spPr>
            <a:xfrm>
              <a:off x="5224924" y="2609879"/>
              <a:ext cx="1300606" cy="3015040"/>
            </a:xfrm>
            <a:prstGeom prst="rect">
              <a:avLst/>
            </a:prstGeom>
            <a:ln w="38100">
              <a:solidFill>
                <a:srgbClr val="969FA7"/>
              </a:solidFill>
            </a:ln>
          </p:spPr>
        </p:pic>
      </p:grpSp>
      <p:grpSp>
        <p:nvGrpSpPr>
          <p:cNvPr id="21" name="Group 20" descr="This box groups together Rosie's mum and dad.">
            <a:extLst>
              <a:ext uri="{FF2B5EF4-FFF2-40B4-BE49-F238E27FC236}">
                <a16:creationId xmlns:a16="http://schemas.microsoft.com/office/drawing/2014/main" id="{FE3C7BB6-78C6-4BA7-9F76-9C002C1AAA9C}"/>
              </a:ext>
            </a:extLst>
          </p:cNvPr>
          <p:cNvGrpSpPr/>
          <p:nvPr/>
        </p:nvGrpSpPr>
        <p:grpSpPr>
          <a:xfrm>
            <a:off x="290965" y="2098582"/>
            <a:ext cx="2956816" cy="4389500"/>
            <a:chOff x="308338" y="1980179"/>
            <a:chExt cx="2956816" cy="4389500"/>
          </a:xfrm>
        </p:grpSpPr>
        <p:pic>
          <p:nvPicPr>
            <p:cNvPr id="11" name="Picture 10" descr="A cartoon image of Rosie's dad. He is white with black hair, flecked with grey. ">
              <a:extLst>
                <a:ext uri="{FF2B5EF4-FFF2-40B4-BE49-F238E27FC236}">
                  <a16:creationId xmlns:a16="http://schemas.microsoft.com/office/drawing/2014/main" id="{6A86FC3A-5ACD-4931-9B7F-B0E8778970B1}"/>
                </a:ext>
              </a:extLst>
            </p:cNvPr>
            <p:cNvPicPr>
              <a:picLocks noChangeAspect="1"/>
            </p:cNvPicPr>
            <p:nvPr/>
          </p:nvPicPr>
          <p:blipFill>
            <a:blip r:embed="rId4"/>
            <a:stretch>
              <a:fillRect/>
            </a:stretch>
          </p:blipFill>
          <p:spPr>
            <a:xfrm>
              <a:off x="1771505" y="1980179"/>
              <a:ext cx="1493649" cy="4389500"/>
            </a:xfrm>
            <a:prstGeom prst="rect">
              <a:avLst/>
            </a:prstGeom>
          </p:spPr>
        </p:pic>
        <p:pic>
          <p:nvPicPr>
            <p:cNvPr id="9" name="Picture 8" descr="A cartoon image of Rosie's mum.  She is white, with red hair and has big hoop earrings.  ">
              <a:extLst>
                <a:ext uri="{FF2B5EF4-FFF2-40B4-BE49-F238E27FC236}">
                  <a16:creationId xmlns:a16="http://schemas.microsoft.com/office/drawing/2014/main" id="{768DFA05-F0B1-47A3-912C-A5C4340A396A}"/>
                </a:ext>
              </a:extLst>
            </p:cNvPr>
            <p:cNvPicPr>
              <a:picLocks noChangeAspect="1"/>
            </p:cNvPicPr>
            <p:nvPr/>
          </p:nvPicPr>
          <p:blipFill>
            <a:blip r:embed="rId5"/>
            <a:stretch>
              <a:fillRect/>
            </a:stretch>
          </p:blipFill>
          <p:spPr>
            <a:xfrm>
              <a:off x="308338" y="1980179"/>
              <a:ext cx="1286367" cy="4383404"/>
            </a:xfrm>
            <a:prstGeom prst="rect">
              <a:avLst/>
            </a:prstGeom>
          </p:spPr>
        </p:pic>
      </p:grpSp>
      <p:pic>
        <p:nvPicPr>
          <p:cNvPr id="19" name="Picture 18" descr="A cartoon image of Rosie's brother Jack, aged 13, with black hair and her sister Chloe, aged 15, with red hair. ">
            <a:extLst>
              <a:ext uri="{FF2B5EF4-FFF2-40B4-BE49-F238E27FC236}">
                <a16:creationId xmlns:a16="http://schemas.microsoft.com/office/drawing/2014/main" id="{40E7A179-1C61-47B8-B868-FC7FF7AE58DE}"/>
              </a:ext>
            </a:extLst>
          </p:cNvPr>
          <p:cNvPicPr>
            <a:picLocks noChangeAspect="1"/>
          </p:cNvPicPr>
          <p:nvPr/>
        </p:nvPicPr>
        <p:blipFill>
          <a:blip r:embed="rId6"/>
          <a:stretch>
            <a:fillRect/>
          </a:stretch>
        </p:blipFill>
        <p:spPr>
          <a:xfrm>
            <a:off x="4884695" y="3173761"/>
            <a:ext cx="3438442" cy="1664352"/>
          </a:xfrm>
          <a:prstGeom prst="rect">
            <a:avLst/>
          </a:prstGeom>
        </p:spPr>
      </p:pic>
      <p:grpSp>
        <p:nvGrpSpPr>
          <p:cNvPr id="33" name="Group 32" descr="Cartoon image of the character Billy, aged 9, Rosie's friend from school. He is white with short brown hair and wears a white tee shirt, orange shorts and red trainers. ">
            <a:extLst>
              <a:ext uri="{FF2B5EF4-FFF2-40B4-BE49-F238E27FC236}">
                <a16:creationId xmlns:a16="http://schemas.microsoft.com/office/drawing/2014/main" id="{AEC6804C-73C7-455B-B980-E900DD5DCE50}"/>
              </a:ext>
            </a:extLst>
          </p:cNvPr>
          <p:cNvGrpSpPr/>
          <p:nvPr/>
        </p:nvGrpSpPr>
        <p:grpSpPr>
          <a:xfrm>
            <a:off x="8482646" y="2529449"/>
            <a:ext cx="1573535" cy="3834134"/>
            <a:chOff x="7075149" y="2591004"/>
            <a:chExt cx="1573535" cy="3834134"/>
          </a:xfrm>
        </p:grpSpPr>
        <p:pic>
          <p:nvPicPr>
            <p:cNvPr id="10" name="Picture 9">
              <a:extLst>
                <a:ext uri="{FF2B5EF4-FFF2-40B4-BE49-F238E27FC236}">
                  <a16:creationId xmlns:a16="http://schemas.microsoft.com/office/drawing/2014/main" id="{ADF3D625-7097-467B-A0CB-DD30C03332F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5" r="3021"/>
            <a:stretch/>
          </p:blipFill>
          <p:spPr>
            <a:xfrm>
              <a:off x="7075149" y="2591004"/>
              <a:ext cx="1573535" cy="2952977"/>
            </a:xfrm>
            <a:prstGeom prst="rect">
              <a:avLst/>
            </a:prstGeom>
            <a:ln w="38100">
              <a:solidFill>
                <a:srgbClr val="969FA7"/>
              </a:solidFill>
            </a:ln>
          </p:spPr>
        </p:pic>
        <p:sp>
          <p:nvSpPr>
            <p:cNvPr id="20" name="TextBox 19">
              <a:extLst>
                <a:ext uri="{FF2B5EF4-FFF2-40B4-BE49-F238E27FC236}">
                  <a16:creationId xmlns:a16="http://schemas.microsoft.com/office/drawing/2014/main" id="{7585CCA9-F47E-48E5-875B-408C369E9EA0}"/>
                </a:ext>
              </a:extLst>
            </p:cNvPr>
            <p:cNvSpPr txBox="1"/>
            <p:nvPr/>
          </p:nvSpPr>
          <p:spPr>
            <a:xfrm>
              <a:off x="7388388" y="5686474"/>
              <a:ext cx="947056" cy="738664"/>
            </a:xfrm>
            <a:prstGeom prst="rect">
              <a:avLst/>
            </a:prstGeom>
            <a:solidFill>
              <a:srgbClr val="969FA7"/>
            </a:solidFill>
          </p:spPr>
          <p:txBody>
            <a:bodyPr wrap="square" rtlCol="0">
              <a:spAutoFit/>
            </a:bodyPr>
            <a:lstStyle/>
            <a:p>
              <a:pPr algn="ctr"/>
              <a:r>
                <a:rPr lang="en-GB" sz="1400" b="1" dirty="0">
                  <a:solidFill>
                    <a:schemeClr val="bg1"/>
                  </a:solidFill>
                  <a:latin typeface="Segoe Print" panose="02000600000000000000" pitchFamily="2" charset="0"/>
                </a:rPr>
                <a:t>Rosie’s friend, Billy</a:t>
              </a:r>
            </a:p>
          </p:txBody>
        </p:sp>
      </p:grpSp>
      <p:grpSp>
        <p:nvGrpSpPr>
          <p:cNvPr id="13" name="Group 12" descr="Cartoon image of the character Mr Green, Rosie's teacher. Mr. Green is white, tall with black hair. underneath is a description that reads 'Rosie's teacher, Mr Green'. ">
            <a:extLst>
              <a:ext uri="{FF2B5EF4-FFF2-40B4-BE49-F238E27FC236}">
                <a16:creationId xmlns:a16="http://schemas.microsoft.com/office/drawing/2014/main" id="{BC1B71DC-FF88-4CF9-B3EB-4B785AB0E135}"/>
              </a:ext>
            </a:extLst>
          </p:cNvPr>
          <p:cNvGrpSpPr/>
          <p:nvPr/>
        </p:nvGrpSpPr>
        <p:grpSpPr>
          <a:xfrm>
            <a:off x="10317852" y="1980179"/>
            <a:ext cx="1292956" cy="4418716"/>
            <a:chOff x="9292179" y="1959277"/>
            <a:chExt cx="1292956" cy="4418716"/>
          </a:xfrm>
        </p:grpSpPr>
        <p:pic>
          <p:nvPicPr>
            <p:cNvPr id="8" name="Picture 7" descr="Cartoon image of the character Mr Green, Rosie's teacher. Mr. Green is white, tall with black hair. ">
              <a:extLst>
                <a:ext uri="{FF2B5EF4-FFF2-40B4-BE49-F238E27FC236}">
                  <a16:creationId xmlns:a16="http://schemas.microsoft.com/office/drawing/2014/main" id="{A5E32789-0C2A-467B-92EF-9FC8D7A746D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292179" y="1959277"/>
              <a:ext cx="1292956" cy="3505504"/>
            </a:xfrm>
            <a:prstGeom prst="rect">
              <a:avLst/>
            </a:prstGeom>
            <a:ln w="38100">
              <a:solidFill>
                <a:srgbClr val="9B9B9B"/>
              </a:solidFill>
            </a:ln>
          </p:spPr>
        </p:pic>
        <p:sp>
          <p:nvSpPr>
            <p:cNvPr id="18" name="TextBox 17">
              <a:extLst>
                <a:ext uri="{FF2B5EF4-FFF2-40B4-BE49-F238E27FC236}">
                  <a16:creationId xmlns:a16="http://schemas.microsoft.com/office/drawing/2014/main" id="{F3076857-CFA9-4B68-8C55-EEC153725835}"/>
                </a:ext>
              </a:extLst>
            </p:cNvPr>
            <p:cNvSpPr txBox="1"/>
            <p:nvPr/>
          </p:nvSpPr>
          <p:spPr>
            <a:xfrm>
              <a:off x="9345246" y="5639329"/>
              <a:ext cx="1186822" cy="738664"/>
            </a:xfrm>
            <a:prstGeom prst="rect">
              <a:avLst/>
            </a:prstGeom>
            <a:solidFill>
              <a:srgbClr val="969FA7"/>
            </a:solidFill>
          </p:spPr>
          <p:txBody>
            <a:bodyPr wrap="square" rtlCol="0">
              <a:spAutoFit/>
            </a:bodyPr>
            <a:lstStyle/>
            <a:p>
              <a:pPr algn="ctr"/>
              <a:r>
                <a:rPr lang="en-GB" sz="1400" b="1" dirty="0">
                  <a:solidFill>
                    <a:schemeClr val="bg1"/>
                  </a:solidFill>
                  <a:latin typeface="Segoe Print" panose="02000600000000000000" pitchFamily="2" charset="0"/>
                </a:rPr>
                <a:t>Rosie’s teacher, Mr Green</a:t>
              </a:r>
            </a:p>
          </p:txBody>
        </p:sp>
      </p:grpSp>
      <p:pic>
        <p:nvPicPr>
          <p:cNvPr id="7" name="Picture 6" descr="Question mark icon to denote a support activity.">
            <a:extLst>
              <a:ext uri="{FF2B5EF4-FFF2-40B4-BE49-F238E27FC236}">
                <a16:creationId xmlns:a16="http://schemas.microsoft.com/office/drawing/2014/main" id="{DF4A7053-2670-4708-B055-C7802890FE67}"/>
              </a:ext>
            </a:extLst>
          </p:cNvPr>
          <p:cNvPicPr>
            <a:picLocks noChangeAspect="1"/>
          </p:cNvPicPr>
          <p:nvPr/>
        </p:nvPicPr>
        <p:blipFill>
          <a:blip r:embed="rId9"/>
          <a:stretch>
            <a:fillRect/>
          </a:stretch>
        </p:blipFill>
        <p:spPr>
          <a:xfrm>
            <a:off x="11257209" y="6494179"/>
            <a:ext cx="353599" cy="359695"/>
          </a:xfrm>
          <a:prstGeom prst="rect">
            <a:avLst/>
          </a:prstGeom>
        </p:spPr>
      </p:pic>
      <p:pic>
        <p:nvPicPr>
          <p:cNvPr id="5" name="Picture 4" descr="Addition icon to denote a support activity.">
            <a:extLst>
              <a:ext uri="{FF2B5EF4-FFF2-40B4-BE49-F238E27FC236}">
                <a16:creationId xmlns:a16="http://schemas.microsoft.com/office/drawing/2014/main" id="{99033879-66F9-477F-9B9C-C6AE943C4F63}"/>
              </a:ext>
            </a:extLst>
          </p:cNvPr>
          <p:cNvPicPr>
            <a:picLocks noChangeAspect="1"/>
          </p:cNvPicPr>
          <p:nvPr/>
        </p:nvPicPr>
        <p:blipFill>
          <a:blip r:embed="rId10"/>
          <a:stretch>
            <a:fillRect/>
          </a:stretch>
        </p:blipFill>
        <p:spPr>
          <a:xfrm>
            <a:off x="11610808" y="6481986"/>
            <a:ext cx="359695" cy="365792"/>
          </a:xfrm>
          <a:prstGeom prst="rect">
            <a:avLst/>
          </a:prstGeom>
        </p:spPr>
      </p:pic>
    </p:spTree>
    <p:extLst>
      <p:ext uri="{BB962C8B-B14F-4D97-AF65-F5344CB8AC3E}">
        <p14:creationId xmlns:p14="http://schemas.microsoft.com/office/powerpoint/2010/main" val="355072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fontScale="90000"/>
          </a:bodyPr>
          <a:lstStyle/>
          <a:p>
            <a:pPr algn="ctr"/>
            <a:r>
              <a:rPr lang="en-GB" sz="3200" b="1" dirty="0"/>
              <a:t>What is the process when parents and carers separate?</a:t>
            </a:r>
          </a:p>
        </p:txBody>
      </p:sp>
      <p:sp>
        <p:nvSpPr>
          <p:cNvPr id="3" name="Content Placeholder 2"/>
          <p:cNvSpPr>
            <a:spLocks noGrp="1"/>
          </p:cNvSpPr>
          <p:nvPr>
            <p:ph idx="1"/>
          </p:nvPr>
        </p:nvSpPr>
        <p:spPr>
          <a:xfrm>
            <a:off x="524445" y="2275835"/>
            <a:ext cx="11086363" cy="3569794"/>
          </a:xfrm>
          <a:ln w="38100">
            <a:solidFill>
              <a:schemeClr val="accent1">
                <a:lumMod val="75000"/>
                <a:lumOff val="25000"/>
              </a:schemeClr>
            </a:solidFill>
          </a:ln>
        </p:spPr>
        <p:txBody>
          <a:bodyPr>
            <a:noAutofit/>
          </a:bodyPr>
          <a:lstStyle/>
          <a:p>
            <a:pPr marL="0" indent="0">
              <a:buNone/>
            </a:pPr>
            <a:endParaRPr lang="en-GB" sz="2400" b="1" dirty="0">
              <a:solidFill>
                <a:srgbClr val="62A9AA"/>
              </a:solidFill>
            </a:endParaRPr>
          </a:p>
          <a:p>
            <a:pPr>
              <a:spcBef>
                <a:spcPts val="480"/>
              </a:spcBef>
              <a:buClr>
                <a:srgbClr val="62A9AA"/>
              </a:buClr>
              <a:buSzPct val="100000"/>
            </a:pPr>
            <a:r>
              <a:rPr lang="en-GB" sz="2000" dirty="0"/>
              <a:t>If a couple aren't married,  they don't need to apply to the family court to end their relationship.</a:t>
            </a:r>
          </a:p>
          <a:p>
            <a:pPr>
              <a:spcBef>
                <a:spcPts val="480"/>
              </a:spcBef>
              <a:buClr>
                <a:srgbClr val="62A9AA"/>
              </a:buClr>
              <a:buSzPct val="100000"/>
            </a:pPr>
            <a:r>
              <a:rPr lang="en-GB" sz="2000" dirty="0"/>
              <a:t>If a couple are married, they need to apply to the family court for a ‘divorce’ to end their                relationship but there is no need for anyone to attend the court in person.</a:t>
            </a:r>
          </a:p>
          <a:p>
            <a:pPr>
              <a:spcBef>
                <a:spcPts val="480"/>
              </a:spcBef>
              <a:buClr>
                <a:srgbClr val="62A9AA"/>
              </a:buClr>
              <a:buSzPct val="100000"/>
            </a:pPr>
            <a:r>
              <a:rPr lang="en-GB" sz="2000" dirty="0"/>
              <a:t>The person applying for the divorce is the Applicant.  The other person is the Respondent.</a:t>
            </a:r>
          </a:p>
          <a:p>
            <a:pPr marL="0" indent="0">
              <a:spcBef>
                <a:spcPts val="480"/>
              </a:spcBef>
              <a:buClr>
                <a:srgbClr val="62A9AA"/>
              </a:buClr>
              <a:buSzPct val="100000"/>
              <a:buNone/>
            </a:pPr>
            <a:r>
              <a:rPr lang="en-GB" sz="2000" dirty="0"/>
              <a:t>From April 2022, </a:t>
            </a:r>
            <a:r>
              <a:rPr lang="en-GB" sz="2000" i="1" dirty="0">
                <a:effectLst/>
                <a:latin typeface="+mn-lt"/>
                <a:ea typeface="Times New Roman" panose="02020603050405020304" pitchFamily="18" charset="0"/>
                <a:cs typeface="Calibri" panose="020F0502020204030204" pitchFamily="34" charset="0"/>
              </a:rPr>
              <a:t>The Divorce, Dissolution and Separation Act 2020 </a:t>
            </a:r>
            <a:r>
              <a:rPr lang="en-GB" sz="2000" dirty="0">
                <a:effectLst/>
                <a:latin typeface="+mn-lt"/>
                <a:ea typeface="Times New Roman" panose="02020603050405020304" pitchFamily="18" charset="0"/>
                <a:cs typeface="Calibri" panose="020F0502020204030204" pitchFamily="34" charset="0"/>
              </a:rPr>
              <a:t>has been in force. Since then</a:t>
            </a:r>
            <a:r>
              <a:rPr lang="en-GB" sz="2000" dirty="0"/>
              <a:t>:</a:t>
            </a:r>
          </a:p>
          <a:p>
            <a:pPr>
              <a:spcBef>
                <a:spcPts val="480"/>
              </a:spcBef>
              <a:buClr>
                <a:srgbClr val="62A9AA"/>
              </a:buClr>
              <a:buSzPct val="100000"/>
            </a:pPr>
            <a:r>
              <a:rPr lang="en-GB" sz="2000" dirty="0"/>
              <a:t>The Applicant does not need to show that it was the Respondent’s fault. </a:t>
            </a:r>
          </a:p>
          <a:p>
            <a:pPr>
              <a:spcBef>
                <a:spcPts val="480"/>
              </a:spcBef>
              <a:buClr>
                <a:srgbClr val="62A9AA"/>
              </a:buClr>
              <a:buSzPct val="100000"/>
            </a:pPr>
            <a:r>
              <a:rPr lang="en-GB" sz="2000" dirty="0"/>
              <a:t>The Respondent cannot say to the family court that they object to the divorce. </a:t>
            </a:r>
            <a:endParaRPr lang="en-GB" sz="2400" dirty="0">
              <a:solidFill>
                <a:srgbClr val="62A9AA"/>
              </a:solidFill>
            </a:endParaRPr>
          </a:p>
          <a:p>
            <a:pPr marL="0" indent="0">
              <a:buNone/>
            </a:pPr>
            <a:endParaRPr lang="en-GB" sz="2400" dirty="0">
              <a:solidFill>
                <a:srgbClr val="62A9AA"/>
              </a:solidFill>
            </a:endParaRPr>
          </a:p>
        </p:txBody>
      </p:sp>
      <p:pic>
        <p:nvPicPr>
          <p:cNvPr id="6" name="Picture 5" descr="Cartoon image of a poster with the heading 'information' and then white lines to denote writing on the poster.  ">
            <a:extLst>
              <a:ext uri="{FF2B5EF4-FFF2-40B4-BE49-F238E27FC236}">
                <a16:creationId xmlns:a16="http://schemas.microsoft.com/office/drawing/2014/main" id="{5AA50F8E-F93B-4608-BB8A-7548281F9AA8}"/>
              </a:ext>
            </a:extLst>
          </p:cNvPr>
          <p:cNvPicPr>
            <a:picLocks noChangeAspect="1"/>
          </p:cNvPicPr>
          <p:nvPr/>
        </p:nvPicPr>
        <p:blipFill>
          <a:blip r:embed="rId3"/>
          <a:stretch>
            <a:fillRect/>
          </a:stretch>
        </p:blipFill>
        <p:spPr>
          <a:xfrm>
            <a:off x="10371940" y="4060732"/>
            <a:ext cx="1114425" cy="1638300"/>
          </a:xfrm>
          <a:prstGeom prst="rect">
            <a:avLst/>
          </a:prstGeom>
          <a:ln w="38100">
            <a:solidFill>
              <a:srgbClr val="969FA7"/>
            </a:solidFill>
          </a:ln>
        </p:spPr>
      </p:pic>
    </p:spTree>
    <p:extLst>
      <p:ext uri="{BB962C8B-B14F-4D97-AF65-F5344CB8AC3E}">
        <p14:creationId xmlns:p14="http://schemas.microsoft.com/office/powerpoint/2010/main" val="1669921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6" y="115411"/>
            <a:ext cx="11154291" cy="1445375"/>
          </a:xfrm>
        </p:spPr>
        <p:txBody>
          <a:bodyPr>
            <a:normAutofit/>
          </a:bodyPr>
          <a:lstStyle/>
          <a:p>
            <a:pPr algn="ctr"/>
            <a:r>
              <a:rPr lang="en-GB" sz="3200" b="1" dirty="0"/>
              <a:t>	 Rosie’s Story</a:t>
            </a:r>
          </a:p>
        </p:txBody>
      </p:sp>
      <p:sp>
        <p:nvSpPr>
          <p:cNvPr id="4" name="TextBox 3">
            <a:extLst>
              <a:ext uri="{FF2B5EF4-FFF2-40B4-BE49-F238E27FC236}">
                <a16:creationId xmlns:a16="http://schemas.microsoft.com/office/drawing/2014/main" id="{38EB43DC-D03F-EE3F-6799-65B35EA9EB8C}"/>
              </a:ext>
            </a:extLst>
          </p:cNvPr>
          <p:cNvSpPr txBox="1"/>
          <p:nvPr/>
        </p:nvSpPr>
        <p:spPr>
          <a:xfrm>
            <a:off x="1008992" y="1956900"/>
            <a:ext cx="8082456" cy="4493538"/>
          </a:xfrm>
          <a:prstGeom prst="rect">
            <a:avLst/>
          </a:prstGeom>
          <a:noFill/>
          <a:ln w="38100">
            <a:solidFill>
              <a:srgbClr val="9B9B9B"/>
            </a:solidFill>
          </a:ln>
        </p:spPr>
        <p:txBody>
          <a:bodyPr wrap="square" rtlCol="0">
            <a:spAutoFit/>
          </a:bodyPr>
          <a:lstStyle/>
          <a:p>
            <a:pPr marL="0" indent="0">
              <a:buNone/>
            </a:pPr>
            <a:r>
              <a:rPr lang="en-GB" sz="2200" dirty="0"/>
              <a:t>Rosie is aged 9. She lives with her mum, her brother Jack, aged 13, her sister Chloe aged 15  and their dog Max. </a:t>
            </a:r>
            <a:r>
              <a:rPr lang="en-GB" sz="2200" dirty="0">
                <a:latin typeface="+mn-lt"/>
              </a:rPr>
              <a:t>Explain that when Rosie's parents separated a year ago </a:t>
            </a:r>
            <a:r>
              <a:rPr lang="en-GB" sz="2200" b="0" i="0" dirty="0">
                <a:solidFill>
                  <a:srgbClr val="000000"/>
                </a:solidFill>
                <a:effectLst/>
                <a:latin typeface="+mn-lt"/>
              </a:rPr>
              <a:t>it had been hard for Rosie and her brother and sister at first. Their dad introduced his new girlfriend quite quickly which upset and confused Rosie, so she had been reluctant to see him. Rosie’s mum and dad agreed that Rosie would see her dad at a contact centre until things settled down. Because Rosie’s parents couldn’t agree the arrangements for when the children should spend time with each parent, Rosie’s dad applied to the family court for a court order and now all three children see their dad together, staying over with him, his new partner, Min and Min’s son Jonny.  Rosie is feeling better about the situation now.  </a:t>
            </a:r>
            <a:endParaRPr lang="en-GB" dirty="0"/>
          </a:p>
        </p:txBody>
      </p:sp>
      <p:pic>
        <p:nvPicPr>
          <p:cNvPr id="6" name="Picture 5">
            <a:extLst>
              <a:ext uri="{FF2B5EF4-FFF2-40B4-BE49-F238E27FC236}">
                <a16:creationId xmlns:a16="http://schemas.microsoft.com/office/drawing/2014/main" id="{50B217AC-C64C-CD54-6E33-B4A7E1118C74}"/>
              </a:ext>
            </a:extLst>
          </p:cNvPr>
          <p:cNvPicPr>
            <a:picLocks noChangeAspect="1"/>
          </p:cNvPicPr>
          <p:nvPr/>
        </p:nvPicPr>
        <p:blipFill>
          <a:blip r:embed="rId3"/>
          <a:stretch>
            <a:fillRect/>
          </a:stretch>
        </p:blipFill>
        <p:spPr>
          <a:xfrm>
            <a:off x="10017865" y="2223723"/>
            <a:ext cx="1383912" cy="3621338"/>
          </a:xfrm>
          <a:prstGeom prst="rect">
            <a:avLst/>
          </a:prstGeom>
        </p:spPr>
      </p:pic>
    </p:spTree>
    <p:extLst>
      <p:ext uri="{BB962C8B-B14F-4D97-AF65-F5344CB8AC3E}">
        <p14:creationId xmlns:p14="http://schemas.microsoft.com/office/powerpoint/2010/main" val="410788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chor="ctr">
            <a:normAutofit/>
          </a:bodyPr>
          <a:lstStyle/>
          <a:p>
            <a:pPr algn="ctr"/>
            <a:r>
              <a:rPr lang="en-GB" sz="3200" b="1" dirty="0"/>
              <a:t>How are child arrangements agreed?</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artoon image of Rosie holding her mum's hand and walking towards the contact centre. ">
            <a:extLst>
              <a:ext uri="{FF2B5EF4-FFF2-40B4-BE49-F238E27FC236}">
                <a16:creationId xmlns:a16="http://schemas.microsoft.com/office/drawing/2014/main" id="{26A677A8-EA5D-4777-B2CB-F201C9950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43866" y="2549092"/>
            <a:ext cx="2108656" cy="3239910"/>
          </a:xfrm>
          <a:prstGeom prst="rect">
            <a:avLst/>
          </a:prstGeom>
          <a:ln w="38100">
            <a:solidFill>
              <a:srgbClr val="9B9B9B"/>
            </a:solidFill>
          </a:ln>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en-GB" sz="2400" b="1" dirty="0">
                <a:solidFill>
                  <a:srgbClr val="62A9AA"/>
                </a:solidFill>
              </a:rPr>
              <a:t>Making child arrangements</a:t>
            </a:r>
          </a:p>
          <a:p>
            <a:pPr>
              <a:buClr>
                <a:srgbClr val="62A9AA"/>
              </a:buClr>
            </a:pPr>
            <a:r>
              <a:rPr lang="en-GB" sz="2000" dirty="0"/>
              <a:t>Most parents and carers agree arrangements between themselves – the family court encourages this where it is safe to do so. </a:t>
            </a:r>
          </a:p>
          <a:p>
            <a:pPr>
              <a:buClr>
                <a:srgbClr val="62A9AA"/>
              </a:buClr>
            </a:pPr>
            <a:r>
              <a:rPr lang="en-GB" sz="2000" dirty="0"/>
              <a:t>Sometimes children attend a contact centre, a safe and friendly place for children to spend time with the parent they don't live with. Usually this is just for a short time then children move to spending time with that parent away from the contact centre. </a:t>
            </a:r>
          </a:p>
        </p:txBody>
      </p:sp>
    </p:spTree>
    <p:extLst>
      <p:ext uri="{BB962C8B-B14F-4D97-AF65-F5344CB8AC3E}">
        <p14:creationId xmlns:p14="http://schemas.microsoft.com/office/powerpoint/2010/main" val="356471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GB" sz="3200" b="1" dirty="0"/>
              <a:t>TEACHER SLIDE – PREPARING TO TEACH</a:t>
            </a:r>
          </a:p>
        </p:txBody>
      </p:sp>
      <p:sp>
        <p:nvSpPr>
          <p:cNvPr id="5" name="TextBox 4"/>
          <p:cNvSpPr txBox="1"/>
          <p:nvPr/>
        </p:nvSpPr>
        <p:spPr>
          <a:xfrm>
            <a:off x="1052882" y="2100392"/>
            <a:ext cx="4677357" cy="4678204"/>
          </a:xfrm>
          <a:prstGeom prst="rect">
            <a:avLst/>
          </a:prstGeom>
          <a:noFill/>
          <a:ln w="38100">
            <a:solidFill>
              <a:srgbClr val="62A9AA"/>
            </a:solidFill>
          </a:ln>
        </p:spPr>
        <p:txBody>
          <a:bodyPr wrap="square" lIns="91440" tIns="45720" rIns="91440" bIns="45720" rtlCol="0" anchor="t">
            <a:spAutoFit/>
          </a:bodyPr>
          <a:lstStyle/>
          <a:p>
            <a:r>
              <a:rPr lang="en-GB" b="1" dirty="0">
                <a:solidFill>
                  <a:srgbClr val="62A9AA"/>
                </a:solidFill>
              </a:rPr>
              <a:t>Preparing to teach and using these slides</a:t>
            </a:r>
          </a:p>
          <a:p>
            <a:pPr>
              <a:buClr>
                <a:srgbClr val="62A9AA"/>
              </a:buClr>
              <a:buFont typeface="Wingdings" panose="05000000000000000000" pitchFamily="2" charset="2"/>
              <a:buChar char="§"/>
            </a:pPr>
            <a:r>
              <a:rPr lang="en-GB" sz="2000" dirty="0"/>
              <a:t> The slides headed ‘teacher slides’ assist the teacher in setting up and running the learning. </a:t>
            </a:r>
          </a:p>
          <a:p>
            <a:pPr>
              <a:buClr>
                <a:srgbClr val="62A9AA"/>
              </a:buClr>
              <a:buFont typeface="Wingdings" panose="05000000000000000000" pitchFamily="2" charset="2"/>
              <a:buChar char="§"/>
            </a:pPr>
            <a:r>
              <a:rPr lang="en-GB" sz="2000" dirty="0"/>
              <a:t> Slide 10 onwards are for learner-facing learning. </a:t>
            </a:r>
          </a:p>
          <a:p>
            <a:pPr>
              <a:buClr>
                <a:srgbClr val="62A9AA"/>
              </a:buClr>
              <a:buFont typeface="Wingdings" panose="05000000000000000000" pitchFamily="2" charset="2"/>
              <a:buChar char="§"/>
            </a:pPr>
            <a:r>
              <a:rPr lang="en-GB" sz="2000" dirty="0"/>
              <a:t> Please read the Teacher Guidance (Resource 2) for ‘Rosie's Story’ before teaching. </a:t>
            </a:r>
          </a:p>
          <a:p>
            <a:pPr>
              <a:buClr>
                <a:srgbClr val="62A9AA"/>
              </a:buClr>
              <a:buFont typeface="Wingdings" panose="05000000000000000000" pitchFamily="2" charset="2"/>
              <a:buChar char="§"/>
            </a:pPr>
            <a:r>
              <a:rPr lang="en-GB" sz="2000" dirty="0"/>
              <a:t> Have slides in presenter mode – notes are available under each slide to aid teaching</a:t>
            </a:r>
          </a:p>
          <a:p>
            <a:pPr>
              <a:buClr>
                <a:srgbClr val="62A9AA"/>
              </a:buClr>
              <a:buFont typeface="Wingdings" panose="05000000000000000000" pitchFamily="2" charset="2"/>
              <a:buChar char="§"/>
            </a:pPr>
            <a:r>
              <a:rPr lang="en-GB" sz="2000" dirty="0"/>
              <a:t> Support and extension: </a:t>
            </a:r>
          </a:p>
          <a:p>
            <a:r>
              <a:rPr lang="en-GB" sz="2000" dirty="0"/>
              <a:t>activities are suggested where appropriate (icons on bottom right corner of slides).</a:t>
            </a:r>
            <a:endParaRPr lang="en-GB" dirty="0"/>
          </a:p>
        </p:txBody>
      </p:sp>
      <p:pic>
        <p:nvPicPr>
          <p:cNvPr id="16" name="Graphic 15" descr="Question mark logo to denote a support activity.">
            <a:extLst>
              <a:ext uri="{FF2B5EF4-FFF2-40B4-BE49-F238E27FC236}">
                <a16:creationId xmlns:a16="http://schemas.microsoft.com/office/drawing/2014/main" id="{CD181D46-BFC3-4E44-8577-CD9D2E401D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04968" y="5768342"/>
            <a:ext cx="360000" cy="360000"/>
          </a:xfrm>
          <a:prstGeom prst="rect">
            <a:avLst/>
          </a:prstGeom>
        </p:spPr>
      </p:pic>
      <p:pic>
        <p:nvPicPr>
          <p:cNvPr id="4" name="Picture 3" descr="Addition icon to denote a support activity.">
            <a:extLst>
              <a:ext uri="{FF2B5EF4-FFF2-40B4-BE49-F238E27FC236}">
                <a16:creationId xmlns:a16="http://schemas.microsoft.com/office/drawing/2014/main" id="{44DA73B1-97C3-412E-9237-CC574402D9A2}"/>
              </a:ext>
            </a:extLst>
          </p:cNvPr>
          <p:cNvPicPr>
            <a:picLocks noChangeAspect="1"/>
          </p:cNvPicPr>
          <p:nvPr/>
        </p:nvPicPr>
        <p:blipFill>
          <a:blip r:embed="rId5"/>
          <a:stretch>
            <a:fillRect/>
          </a:stretch>
        </p:blipFill>
        <p:spPr>
          <a:xfrm>
            <a:off x="4215163" y="5768342"/>
            <a:ext cx="360000" cy="360000"/>
          </a:xfrm>
          <a:prstGeom prst="rect">
            <a:avLst/>
          </a:prstGeom>
        </p:spPr>
      </p:pic>
      <p:sp>
        <p:nvSpPr>
          <p:cNvPr id="6" name="TextBox 5"/>
          <p:cNvSpPr txBox="1"/>
          <p:nvPr/>
        </p:nvSpPr>
        <p:spPr>
          <a:xfrm>
            <a:off x="6198781" y="2126512"/>
            <a:ext cx="4322572" cy="2872709"/>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en-GB" sz="2000" b="1" dirty="0">
                <a:solidFill>
                  <a:srgbClr val="62A9AA"/>
                </a:solidFill>
              </a:rPr>
              <a:t>Resources</a:t>
            </a:r>
          </a:p>
          <a:p>
            <a:pPr>
              <a:lnSpc>
                <a:spcPct val="114000"/>
              </a:lnSpc>
              <a:buClr>
                <a:srgbClr val="62A9AA"/>
              </a:buClr>
              <a:buFont typeface="Wingdings" panose="05000000000000000000" pitchFamily="2" charset="2"/>
              <a:buChar char="§"/>
            </a:pPr>
            <a:r>
              <a:rPr lang="en-GB" sz="2000" dirty="0"/>
              <a:t> Sticky notes.</a:t>
            </a:r>
          </a:p>
          <a:p>
            <a:pPr>
              <a:lnSpc>
                <a:spcPct val="114000"/>
              </a:lnSpc>
              <a:buClr>
                <a:srgbClr val="62A9AA"/>
              </a:buClr>
              <a:buFont typeface="Wingdings" panose="05000000000000000000" pitchFamily="2" charset="2"/>
              <a:buChar char="§"/>
            </a:pPr>
            <a:r>
              <a:rPr lang="en-GB" sz="2000" dirty="0"/>
              <a:t> An ‘ask-it-basket’/question box for learners to ask questions confidentially.</a:t>
            </a:r>
          </a:p>
          <a:p>
            <a:pPr>
              <a:lnSpc>
                <a:spcPct val="114000"/>
              </a:lnSpc>
              <a:buClr>
                <a:srgbClr val="62A9AA"/>
              </a:buClr>
              <a:buFont typeface="Wingdings" panose="05000000000000000000" pitchFamily="2" charset="2"/>
              <a:buChar char="§"/>
            </a:pPr>
            <a:r>
              <a:rPr lang="en-GB" sz="2000" dirty="0"/>
              <a:t> Handout for ‘quick fire quiz’ if using.</a:t>
            </a:r>
          </a:p>
          <a:p>
            <a:pPr>
              <a:lnSpc>
                <a:spcPct val="114000"/>
              </a:lnSpc>
              <a:buClr>
                <a:srgbClr val="62A9AA"/>
              </a:buClr>
              <a:buFont typeface="Wingdings" panose="05000000000000000000" pitchFamily="2" charset="2"/>
              <a:buChar char="§"/>
            </a:pPr>
            <a:r>
              <a:rPr lang="en-GB" sz="2000" dirty="0"/>
              <a:t> Save for the above, no additional teaching resources are needed to teach this learning session. </a:t>
            </a:r>
            <a:endParaRPr lang="en-GB" dirty="0"/>
          </a:p>
        </p:txBody>
      </p:sp>
      <p:pic>
        <p:nvPicPr>
          <p:cNvPr id="12" name="Graphic 11" descr="Clipboard with list, checked.">
            <a:extLst>
              <a:ext uri="{FF2B5EF4-FFF2-40B4-BE49-F238E27FC236}">
                <a16:creationId xmlns:a16="http://schemas.microsoft.com/office/drawing/2014/main" id="{80CA8C00-6620-4AAD-8852-F614646A59B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27771" y="2100392"/>
            <a:ext cx="644506" cy="644506"/>
          </a:xfrm>
          <a:prstGeom prst="rect">
            <a:avLst/>
          </a:prstGeom>
        </p:spPr>
      </p:pic>
      <p:sp>
        <p:nvSpPr>
          <p:cNvPr id="8" name="TextBox 7"/>
          <p:cNvSpPr txBox="1"/>
          <p:nvPr/>
        </p:nvSpPr>
        <p:spPr>
          <a:xfrm>
            <a:off x="6198781" y="5178157"/>
            <a:ext cx="4320000" cy="1292662"/>
          </a:xfrm>
          <a:prstGeom prst="rect">
            <a:avLst/>
          </a:prstGeom>
          <a:noFill/>
          <a:ln w="38100">
            <a:solidFill>
              <a:srgbClr val="969FA7"/>
            </a:solidFill>
          </a:ln>
        </p:spPr>
        <p:txBody>
          <a:bodyPr wrap="square" lIns="91440" tIns="45720" rIns="91440" bIns="45720" rtlCol="0" anchor="t">
            <a:spAutoFit/>
          </a:bodyPr>
          <a:lstStyle/>
          <a:p>
            <a:r>
              <a:rPr lang="en-GB" sz="2000" b="1" dirty="0">
                <a:solidFill>
                  <a:srgbClr val="62A9AA"/>
                </a:solidFill>
              </a:rPr>
              <a:t>Timing</a:t>
            </a:r>
          </a:p>
          <a:p>
            <a:pPr marL="174625" indent="-174625">
              <a:buClr>
                <a:srgbClr val="62A9AA"/>
              </a:buClr>
              <a:buFont typeface="Wingdings" panose="05000000000000000000" pitchFamily="2" charset="2"/>
              <a:buChar char="§"/>
            </a:pPr>
            <a:r>
              <a:rPr lang="en-GB" sz="2000" dirty="0"/>
              <a:t>The learning will take place over </a:t>
            </a:r>
          </a:p>
          <a:p>
            <a:r>
              <a:rPr lang="en-GB" sz="2000" dirty="0"/>
              <a:t> 45 minutes.</a:t>
            </a:r>
            <a:endParaRPr lang="en-GB" dirty="0"/>
          </a:p>
          <a:p>
            <a:endParaRPr lang="en-GB" dirty="0"/>
          </a:p>
        </p:txBody>
      </p:sp>
      <p:pic>
        <p:nvPicPr>
          <p:cNvPr id="7" name="Graphic 6" descr="Hourglass at 30%.">
            <a:extLst>
              <a:ext uri="{FF2B5EF4-FFF2-40B4-BE49-F238E27FC236}">
                <a16:creationId xmlns:a16="http://schemas.microsoft.com/office/drawing/2014/main" id="{96BF11D3-5437-486C-B693-D93FE0E19C5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06407" y="5378693"/>
            <a:ext cx="614946" cy="614946"/>
          </a:xfrm>
          <a:prstGeom prst="rect">
            <a:avLst/>
          </a:prstGeom>
        </p:spPr>
      </p:pic>
    </p:spTree>
    <p:extLst>
      <p:ext uri="{BB962C8B-B14F-4D97-AF65-F5344CB8AC3E}">
        <p14:creationId xmlns:p14="http://schemas.microsoft.com/office/powerpoint/2010/main" val="341175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chor="ctr">
            <a:normAutofit/>
          </a:bodyPr>
          <a:lstStyle/>
          <a:p>
            <a:pPr algn="ctr"/>
            <a:r>
              <a:rPr lang="en-GB" sz="3200" b="1" dirty="0"/>
              <a:t>mediation </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artoon image of a female, white mediator holding a leaflet with the heading 'hearing from children'. ">
            <a:extLst>
              <a:ext uri="{FF2B5EF4-FFF2-40B4-BE49-F238E27FC236}">
                <a16:creationId xmlns:a16="http://schemas.microsoft.com/office/drawing/2014/main" id="{26A677A8-EA5D-4777-B2CB-F201C9950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1310" y="2683006"/>
            <a:ext cx="3053767" cy="3040661"/>
          </a:xfrm>
          <a:prstGeom prst="rect">
            <a:avLst/>
          </a:prstGeom>
          <a:ln w="38100">
            <a:solidFill>
              <a:srgbClr val="9B9B9B"/>
            </a:solidFill>
          </a:ln>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en-GB" sz="2400" b="1" dirty="0">
                <a:solidFill>
                  <a:srgbClr val="62A9AA"/>
                </a:solidFill>
              </a:rPr>
              <a:t>M</a:t>
            </a:r>
            <a:r>
              <a:rPr lang="en-GB" sz="2400" b="1" i="0" u="none" strike="noStrike" dirty="0">
                <a:solidFill>
                  <a:srgbClr val="62A9AA"/>
                </a:solidFill>
                <a:effectLst/>
              </a:rPr>
              <a:t>ediation </a:t>
            </a:r>
            <a:endParaRPr lang="en-GB" sz="2400" b="1" dirty="0">
              <a:solidFill>
                <a:srgbClr val="62A9AA"/>
              </a:solidFill>
            </a:endParaRPr>
          </a:p>
          <a:p>
            <a:pPr>
              <a:buClr>
                <a:srgbClr val="62A9AA"/>
              </a:buClr>
            </a:pPr>
            <a:r>
              <a:rPr lang="en-GB" sz="2000" dirty="0"/>
              <a:t>If parents and carers can't agree between themselves, they can choose to meet with a ‘mediator’ to help them to reach agreement instead of going to the family court. </a:t>
            </a:r>
          </a:p>
          <a:p>
            <a:pPr>
              <a:buClr>
                <a:srgbClr val="62A9AA"/>
              </a:buClr>
            </a:pPr>
            <a:r>
              <a:rPr lang="en-GB" sz="2000" b="0" i="0" u="none" strike="noStrike" dirty="0">
                <a:solidFill>
                  <a:srgbClr val="000000"/>
                </a:solidFill>
                <a:effectLst/>
              </a:rPr>
              <a:t>A mediator is someone who helps</a:t>
            </a:r>
            <a:r>
              <a:rPr lang="en-US" sz="2000" b="0" i="0" dirty="0">
                <a:solidFill>
                  <a:srgbClr val="000000"/>
                </a:solidFill>
                <a:effectLst/>
              </a:rPr>
              <a:t>​ </a:t>
            </a:r>
            <a:r>
              <a:rPr lang="en-GB" sz="2000" b="0" i="0" u="none" strike="noStrike" dirty="0">
                <a:solidFill>
                  <a:srgbClr val="000000"/>
                </a:solidFill>
                <a:effectLst/>
              </a:rPr>
              <a:t>parents and carers who have separated to agree </a:t>
            </a:r>
            <a:r>
              <a:rPr lang="en-GB" sz="2000" dirty="0">
                <a:solidFill>
                  <a:srgbClr val="000000"/>
                </a:solidFill>
              </a:rPr>
              <a:t>the things that need to be sorted out</a:t>
            </a:r>
            <a:r>
              <a:rPr lang="en-GB" sz="2000" b="0" i="0" u="none" strike="noStrike" dirty="0">
                <a:solidFill>
                  <a:srgbClr val="000000"/>
                </a:solidFill>
                <a:effectLst/>
              </a:rPr>
              <a:t>.  </a:t>
            </a:r>
          </a:p>
          <a:p>
            <a:pPr>
              <a:buClr>
                <a:srgbClr val="62A9AA"/>
              </a:buClr>
            </a:pPr>
            <a:r>
              <a:rPr lang="en-GB" sz="2000" b="0" i="0" u="none" strike="noStrike" dirty="0">
                <a:solidFill>
                  <a:srgbClr val="000000"/>
                </a:solidFill>
                <a:effectLst/>
              </a:rPr>
              <a:t>The mediator doesn't take sides.</a:t>
            </a:r>
            <a:endParaRPr lang="en-GB" sz="2000" dirty="0"/>
          </a:p>
        </p:txBody>
      </p:sp>
    </p:spTree>
    <p:extLst>
      <p:ext uri="{BB962C8B-B14F-4D97-AF65-F5344CB8AC3E}">
        <p14:creationId xmlns:p14="http://schemas.microsoft.com/office/powerpoint/2010/main" val="128221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chor="ctr">
            <a:normAutofit/>
          </a:bodyPr>
          <a:lstStyle/>
          <a:p>
            <a:pPr algn="ctr"/>
            <a:r>
              <a:rPr lang="en-GB" sz="3200" b="1" dirty="0"/>
              <a:t>Meeting the mediator </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artoon image of a female, white mediator holding a leaflet with the heading 'hearing from children'. ">
            <a:extLst>
              <a:ext uri="{FF2B5EF4-FFF2-40B4-BE49-F238E27FC236}">
                <a16:creationId xmlns:a16="http://schemas.microsoft.com/office/drawing/2014/main" id="{26A677A8-EA5D-4777-B2CB-F201C9950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1310" y="2683006"/>
            <a:ext cx="3053767" cy="3040661"/>
          </a:xfrm>
          <a:prstGeom prst="rect">
            <a:avLst/>
          </a:prstGeom>
          <a:ln w="38100">
            <a:solidFill>
              <a:srgbClr val="9B9B9B"/>
            </a:solidFill>
          </a:ln>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lnSpcReduction="10000"/>
          </a:bodyPr>
          <a:lstStyle/>
          <a:p>
            <a:pPr marL="0" indent="0">
              <a:buNone/>
            </a:pPr>
            <a:r>
              <a:rPr lang="en-GB" sz="2400" b="1" i="0" u="none" strike="noStrike" dirty="0">
                <a:solidFill>
                  <a:srgbClr val="62A9AA"/>
                </a:solidFill>
                <a:effectLst/>
              </a:rPr>
              <a:t>Child inclusive mediation </a:t>
            </a:r>
            <a:endParaRPr lang="en-GB" sz="2400" b="1" dirty="0">
              <a:solidFill>
                <a:srgbClr val="62A9AA"/>
              </a:solidFill>
            </a:endParaRPr>
          </a:p>
          <a:p>
            <a:pPr>
              <a:buClr>
                <a:srgbClr val="62A9AA"/>
              </a:buClr>
            </a:pPr>
            <a:r>
              <a:rPr lang="en-GB" sz="2000" dirty="0"/>
              <a:t>If children meet the mediator this is known as ‘child inclusive mediation’. </a:t>
            </a:r>
          </a:p>
          <a:p>
            <a:pPr>
              <a:buClr>
                <a:srgbClr val="62A9AA"/>
              </a:buClr>
            </a:pPr>
            <a:r>
              <a:rPr lang="en-GB" sz="2000" dirty="0"/>
              <a:t>Mediators meet with children </a:t>
            </a:r>
            <a:r>
              <a:rPr lang="en-GB" sz="2000" b="0" i="0" dirty="0">
                <a:solidFill>
                  <a:srgbClr val="201F1E"/>
                </a:solidFill>
                <a:effectLst/>
              </a:rPr>
              <a:t>who are around 9 or older</a:t>
            </a:r>
            <a:r>
              <a:rPr lang="en-GB" sz="2000" dirty="0"/>
              <a:t>.</a:t>
            </a:r>
          </a:p>
          <a:p>
            <a:pPr algn="l" rtl="0" fontAlgn="base">
              <a:buClr>
                <a:srgbClr val="62A9AA"/>
              </a:buClr>
            </a:pPr>
            <a:r>
              <a:rPr lang="en-GB" sz="2000" b="0" i="0" u="none" strike="noStrike" dirty="0">
                <a:solidFill>
                  <a:srgbClr val="000000"/>
                </a:solidFill>
                <a:effectLst/>
              </a:rPr>
              <a:t>Child inclusive mediation gives children and young people the opportunity to meet and talk (alone or with their brothers and sisters) with the mediator who is helping their parents and carers to sort things out.</a:t>
            </a:r>
          </a:p>
          <a:p>
            <a:pPr algn="l" rtl="0" fontAlgn="base">
              <a:buClr>
                <a:srgbClr val="62A9AA"/>
              </a:buClr>
            </a:pPr>
            <a:r>
              <a:rPr lang="en-GB" sz="2000" dirty="0"/>
              <a:t>The mediator </a:t>
            </a:r>
            <a:r>
              <a:rPr lang="en-GB" sz="2000" b="0" i="0" u="none" strike="noStrike" dirty="0">
                <a:solidFill>
                  <a:srgbClr val="000000"/>
                </a:solidFill>
                <a:effectLst/>
              </a:rPr>
              <a:t>then tells the parents and carers what the young person wants the mediator to say to help the parents and carers make decisions.</a:t>
            </a:r>
            <a:r>
              <a:rPr lang="en-GB" sz="2000" b="0" i="0" dirty="0">
                <a:solidFill>
                  <a:srgbClr val="000000"/>
                </a:solidFill>
                <a:effectLst/>
              </a:rPr>
              <a:t>​</a:t>
            </a:r>
            <a:endParaRPr lang="en-GB" sz="2000" dirty="0"/>
          </a:p>
        </p:txBody>
      </p:sp>
    </p:spTree>
    <p:extLst>
      <p:ext uri="{BB962C8B-B14F-4D97-AF65-F5344CB8AC3E}">
        <p14:creationId xmlns:p14="http://schemas.microsoft.com/office/powerpoint/2010/main" val="241148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chor="ctr">
            <a:normAutofit/>
          </a:bodyPr>
          <a:lstStyle/>
          <a:p>
            <a:pPr algn="ctr"/>
            <a:r>
              <a:rPr lang="en-GB" sz="3200" b="1" dirty="0"/>
              <a:t>Meeting the family court advisor </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cartoon image of Rosie's sister Chloe speaking to the Family Court Advisor FCA, Rhodri Edwards. both are seated. Rhodri is white and has grey hair. He is wearing a lanyard with his name on it. ">
            <a:extLst>
              <a:ext uri="{FF2B5EF4-FFF2-40B4-BE49-F238E27FC236}">
                <a16:creationId xmlns:a16="http://schemas.microsoft.com/office/drawing/2014/main" id="{26A677A8-EA5D-4777-B2CB-F201C99507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3793" y="3153470"/>
            <a:ext cx="3261758" cy="2134386"/>
          </a:xfrm>
          <a:prstGeom prst="rect">
            <a:avLst/>
          </a:prstGeom>
          <a:ln w="38100">
            <a:solidFill>
              <a:srgbClr val="9B9B9B"/>
            </a:solidFill>
          </a:ln>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a:bodyPr>
          <a:lstStyle/>
          <a:p>
            <a:pPr marL="0" indent="0">
              <a:buNone/>
            </a:pPr>
            <a:r>
              <a:rPr lang="en-GB" sz="2400" b="1" dirty="0">
                <a:solidFill>
                  <a:srgbClr val="62A9AA"/>
                </a:solidFill>
              </a:rPr>
              <a:t>The Family Court Advisor (FCA) </a:t>
            </a:r>
          </a:p>
          <a:p>
            <a:pPr>
              <a:buClr>
                <a:srgbClr val="62A9AA"/>
              </a:buClr>
            </a:pPr>
            <a:r>
              <a:rPr lang="en-GB" sz="2000" b="0" i="0" dirty="0">
                <a:solidFill>
                  <a:srgbClr val="0A0A0A"/>
                </a:solidFill>
                <a:effectLst/>
              </a:rPr>
              <a:t>Sometimes the family court may ask an FCA to meet with a child or young person to talk about their wishes and feelings and to make sure the family court hears what they have to say. </a:t>
            </a:r>
          </a:p>
          <a:p>
            <a:pPr>
              <a:buClr>
                <a:srgbClr val="62A9AA"/>
              </a:buClr>
            </a:pPr>
            <a:r>
              <a:rPr lang="en-GB" sz="2000" b="0" i="0" dirty="0">
                <a:solidFill>
                  <a:srgbClr val="0A0A0A"/>
                </a:solidFill>
                <a:effectLst/>
              </a:rPr>
              <a:t>The FCA will also usually meet the parents and carers and will then gives their view to the family court about what is best for the child. </a:t>
            </a:r>
          </a:p>
          <a:p>
            <a:pPr>
              <a:buClr>
                <a:srgbClr val="62A9AA"/>
              </a:buClr>
            </a:pPr>
            <a:r>
              <a:rPr lang="en-GB" sz="2000" b="0" i="0" dirty="0">
                <a:solidFill>
                  <a:srgbClr val="0A0A0A"/>
                </a:solidFill>
                <a:effectLst/>
              </a:rPr>
              <a:t>FCAs do not need to meet all children and young people because sometimes families can agree themselves on what is best. </a:t>
            </a:r>
          </a:p>
          <a:p>
            <a:pPr>
              <a:buClr>
                <a:srgbClr val="62A9AA"/>
              </a:buClr>
            </a:pPr>
            <a:endParaRPr lang="en-GB" sz="1800" dirty="0"/>
          </a:p>
        </p:txBody>
      </p:sp>
    </p:spTree>
    <p:extLst>
      <p:ext uri="{BB962C8B-B14F-4D97-AF65-F5344CB8AC3E}">
        <p14:creationId xmlns:p14="http://schemas.microsoft.com/office/powerpoint/2010/main" val="2329795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chor="ctr">
            <a:normAutofit/>
          </a:bodyPr>
          <a:lstStyle/>
          <a:p>
            <a:pPr algn="ctr"/>
            <a:r>
              <a:rPr lang="en-GB" sz="3200" b="1" dirty="0"/>
              <a:t>Decisions made at the family court </a:t>
            </a:r>
          </a:p>
        </p:txBody>
      </p:sp>
      <p:sp>
        <p:nvSpPr>
          <p:cNvPr id="9" name="Rectangle 8">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artoon image of a judge in a courtroom. The judge is white with grey hair and a grey moustache. He wears glasses. An image of the 'scales of justice' is behind him to his right. ">
            <a:extLst>
              <a:ext uri="{FF2B5EF4-FFF2-40B4-BE49-F238E27FC236}">
                <a16:creationId xmlns:a16="http://schemas.microsoft.com/office/drawing/2014/main" id="{AD849C47-D736-4512-B02C-5566368F9D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336" y="3033337"/>
            <a:ext cx="3175715" cy="2340000"/>
          </a:xfrm>
          <a:prstGeom prst="rect">
            <a:avLst/>
          </a:prstGeom>
          <a:ln w="38100">
            <a:solidFill>
              <a:srgbClr val="9B9B9B"/>
            </a:solidFill>
          </a:ln>
        </p:spPr>
      </p:pic>
      <p:sp>
        <p:nvSpPr>
          <p:cNvPr id="3" name="Content Placeholder 2"/>
          <p:cNvSpPr>
            <a:spLocks noGrp="1"/>
          </p:cNvSpPr>
          <p:nvPr>
            <p:ph idx="1"/>
          </p:nvPr>
        </p:nvSpPr>
        <p:spPr>
          <a:xfrm>
            <a:off x="4505325" y="2180496"/>
            <a:ext cx="7105481" cy="4045683"/>
          </a:xfrm>
          <a:ln w="38100">
            <a:solidFill>
              <a:srgbClr val="9B9B9B"/>
            </a:solidFill>
          </a:ln>
        </p:spPr>
        <p:txBody>
          <a:bodyPr>
            <a:normAutofit lnSpcReduction="10000"/>
          </a:bodyPr>
          <a:lstStyle/>
          <a:p>
            <a:pPr marL="0" indent="0">
              <a:buNone/>
            </a:pPr>
            <a:r>
              <a:rPr lang="en-GB" sz="2400" b="1" dirty="0">
                <a:solidFill>
                  <a:srgbClr val="62A9AA"/>
                </a:solidFill>
              </a:rPr>
              <a:t>Decisions made at the family court </a:t>
            </a:r>
          </a:p>
          <a:p>
            <a:pPr>
              <a:buClr>
                <a:srgbClr val="62A9AA"/>
              </a:buClr>
            </a:pPr>
            <a:r>
              <a:rPr lang="en-GB" sz="2000" dirty="0"/>
              <a:t>If parents and carers cannot agree, some will go to the family court where a person known as a judge will make a decision about what is best for the children. </a:t>
            </a:r>
          </a:p>
          <a:p>
            <a:pPr>
              <a:buClr>
                <a:srgbClr val="62A9AA"/>
              </a:buClr>
            </a:pPr>
            <a:r>
              <a:rPr lang="en-GB" sz="2000" dirty="0"/>
              <a:t>The judge, the parents and carers and any lawyers representing the parents and carers will read the recommendations of the FCA and usually agree child arrangements on this basis.</a:t>
            </a:r>
          </a:p>
          <a:p>
            <a:pPr>
              <a:buClr>
                <a:srgbClr val="62A9AA"/>
              </a:buClr>
            </a:pPr>
            <a:r>
              <a:rPr lang="en-GB" sz="2000" dirty="0"/>
              <a:t>Most parents and carers agree, but if they can’t then the judge will decide.</a:t>
            </a:r>
          </a:p>
          <a:p>
            <a:pPr>
              <a:buClr>
                <a:srgbClr val="62A9AA"/>
              </a:buClr>
            </a:pPr>
            <a:r>
              <a:rPr lang="en-GB" sz="2000" dirty="0"/>
              <a:t>The children will not go to the family court unless they decide they want to see the judge. </a:t>
            </a:r>
          </a:p>
        </p:txBody>
      </p:sp>
    </p:spTree>
    <p:extLst>
      <p:ext uri="{BB962C8B-B14F-4D97-AF65-F5344CB8AC3E}">
        <p14:creationId xmlns:p14="http://schemas.microsoft.com/office/powerpoint/2010/main" val="407880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pPr algn="ctr"/>
            <a:r>
              <a:rPr lang="en-GB" sz="3200" b="1" dirty="0"/>
              <a:t>QUICK-FIRE QUIZ </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dirty="0">
                <a:solidFill>
                  <a:srgbClr val="FFFFFF"/>
                </a:solidFill>
              </a:rPr>
              <a:t>1. Relationship built mostly on FRIENDSHIP</a:t>
            </a:r>
            <a:br>
              <a:rPr lang="en-GB" dirty="0">
                <a:solidFill>
                  <a:srgbClr val="FFFFFF"/>
                </a:solidFill>
              </a:rPr>
            </a:br>
            <a:r>
              <a:rPr lang="en-GB" dirty="0">
                <a:solidFill>
                  <a:srgbClr val="FFFFFF"/>
                </a:solidFill>
              </a:rPr>
              <a:t>2. BOTH PARTNERS SHOULD EXPECT IT TO BE PERFECT – IF IT’S NOT MOVE ON</a:t>
            </a:r>
            <a:br>
              <a:rPr lang="en-GB" dirty="0">
                <a:solidFill>
                  <a:srgbClr val="FFFFFF"/>
                </a:solidFill>
              </a:rPr>
            </a:br>
            <a:r>
              <a:rPr lang="en-GB" dirty="0">
                <a:solidFill>
                  <a:srgbClr val="FFFFFF"/>
                </a:solidFill>
              </a:rPr>
              <a:t>3. CONFLICT DEALT WITH AT AN EARLY STAGE</a:t>
            </a:r>
            <a:br>
              <a:rPr lang="en-GB" dirty="0">
                <a:solidFill>
                  <a:srgbClr val="FFFFFF"/>
                </a:solidFill>
              </a:rPr>
            </a:br>
            <a:r>
              <a:rPr lang="en-GB" dirty="0">
                <a:solidFill>
                  <a:srgbClr val="FFFFFF"/>
                </a:solidFill>
              </a:rPr>
              <a:t>4. </a:t>
            </a:r>
            <a:endParaRPr lang="en-GB" dirty="0"/>
          </a:p>
        </p:txBody>
      </p:sp>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a:spAutoFit/>
          </a:bodyPr>
          <a:lstStyle/>
          <a:p>
            <a:r>
              <a:rPr lang="en-GB" dirty="0">
                <a:solidFill>
                  <a:schemeClr val="bg1"/>
                </a:solidFill>
              </a:rPr>
              <a:t>1. 	UNHEALTHY: Attraction is important but friendship is crucial </a:t>
            </a:r>
          </a:p>
          <a:p>
            <a:r>
              <a:rPr lang="en-GB" dirty="0">
                <a:solidFill>
                  <a:schemeClr val="bg1"/>
                </a:solidFill>
              </a:rPr>
              <a:t>2. UNHEALTHY: All relationships go through ups and downs</a:t>
            </a:r>
          </a:p>
          <a:p>
            <a:r>
              <a:rPr lang="en-GB" dirty="0">
                <a:solidFill>
                  <a:schemeClr val="bg1"/>
                </a:solidFill>
              </a:rPr>
              <a:t>3. HEALTHY: Respectfully dealing with issues as they arise keeps relationships on track</a:t>
            </a:r>
          </a:p>
        </p:txBody>
      </p:sp>
      <p:sp>
        <p:nvSpPr>
          <p:cNvPr id="9" name="Rectangle 8">
            <a:extLst>
              <a:ext uri="{FF2B5EF4-FFF2-40B4-BE49-F238E27FC236}">
                <a16:creationId xmlns:a16="http://schemas.microsoft.com/office/drawing/2014/main" id="{9DE816FF-AC90-4790-8395-913ABE30CA25}"/>
              </a:ext>
            </a:extLst>
          </p:cNvPr>
          <p:cNvSpPr/>
          <p:nvPr/>
        </p:nvSpPr>
        <p:spPr>
          <a:xfrm>
            <a:off x="6096000" y="1886552"/>
            <a:ext cx="5508624" cy="4575208"/>
          </a:xfrm>
          <a:prstGeom prst="rect">
            <a:avLst/>
          </a:prstGeom>
          <a:solidFill>
            <a:schemeClr val="bg1"/>
          </a:solidFill>
          <a:ln w="38100">
            <a:solidFill>
              <a:srgbClr val="62A9AA"/>
            </a:solidFill>
          </a:ln>
        </p:spPr>
        <p:txBody>
          <a:bodyPr wrap="square" lIns="36000" rIns="36000" anchor="t">
            <a:noAutofit/>
          </a:bodyPr>
          <a:lstStyle/>
          <a:p>
            <a:pPr marL="514350" indent="-514350">
              <a:buFont typeface="+mj-lt"/>
              <a:buAutoNum type="arabicPeriod"/>
            </a:pPr>
            <a:r>
              <a:rPr lang="en-GB" sz="2200" dirty="0"/>
              <a:t>No, from April 2022 you don’t need to blame the other person to get a divorce.</a:t>
            </a:r>
          </a:p>
          <a:p>
            <a:pPr marL="514350" indent="-514350">
              <a:buFont typeface="+mj-lt"/>
              <a:buAutoNum type="arabicPeriod"/>
            </a:pPr>
            <a:r>
              <a:rPr lang="en-GB" sz="2200" dirty="0"/>
              <a:t>A contact centre. </a:t>
            </a:r>
          </a:p>
          <a:p>
            <a:pPr marL="514350" indent="-514350">
              <a:buFont typeface="+mj-lt"/>
              <a:buAutoNum type="arabicPeriod"/>
            </a:pPr>
            <a:r>
              <a:rPr lang="en-GB" sz="2200" dirty="0"/>
              <a:t>A mediator. </a:t>
            </a:r>
          </a:p>
          <a:p>
            <a:pPr marL="514350" indent="-514350">
              <a:buFont typeface="+mj-lt"/>
              <a:buAutoNum type="arabicPeriod"/>
            </a:pPr>
            <a:r>
              <a:rPr lang="en-GB" sz="2200" dirty="0"/>
              <a:t>A Family Court Adviser (FCA). </a:t>
            </a:r>
          </a:p>
          <a:p>
            <a:pPr marL="514350" indent="-514350">
              <a:buFont typeface="+mj-lt"/>
              <a:buAutoNum type="arabicPeriod"/>
            </a:pPr>
            <a:r>
              <a:rPr lang="en-GB" sz="2200" dirty="0"/>
              <a:t>No, the FCA tells the family court the views of the children, although the child can ask to speak to the judge if they want to. </a:t>
            </a:r>
          </a:p>
          <a:p>
            <a:pPr marL="514350" indent="-514350">
              <a:buFont typeface="+mj-lt"/>
              <a:buAutoNum type="arabicPeriod"/>
            </a:pPr>
            <a:r>
              <a:rPr lang="en-GB" sz="2200" dirty="0"/>
              <a:t>Yes, if the court agrees, in rare cases they can apply and be represented separately.   </a:t>
            </a:r>
          </a:p>
          <a:p>
            <a:r>
              <a:rPr lang="en-GB" sz="2400" dirty="0"/>
              <a:t>  </a:t>
            </a:r>
          </a:p>
        </p:txBody>
      </p:sp>
      <p:sp>
        <p:nvSpPr>
          <p:cNvPr id="12" name="Rectangle 11">
            <a:extLst>
              <a:ext uri="{FF2B5EF4-FFF2-40B4-BE49-F238E27FC236}">
                <a16:creationId xmlns:a16="http://schemas.microsoft.com/office/drawing/2014/main" id="{18C619C6-E1D4-41E7-A293-8E27D6C70B4A}"/>
              </a:ext>
            </a:extLst>
          </p:cNvPr>
          <p:cNvSpPr/>
          <p:nvPr/>
        </p:nvSpPr>
        <p:spPr>
          <a:xfrm>
            <a:off x="442912" y="1886552"/>
            <a:ext cx="5508625" cy="4575208"/>
          </a:xfrm>
          <a:prstGeom prst="rect">
            <a:avLst/>
          </a:prstGeom>
          <a:solidFill>
            <a:schemeClr val="bg1"/>
          </a:solidFill>
          <a:ln w="38100">
            <a:solidFill>
              <a:srgbClr val="62A9AA"/>
            </a:solidFill>
          </a:ln>
        </p:spPr>
        <p:txBody>
          <a:bodyPr wrap="square" lIns="36000" rIns="36000" anchor="ctr">
            <a:noAutofit/>
          </a:bodyPr>
          <a:lstStyle/>
          <a:p>
            <a:pPr marL="514350" indent="-514350">
              <a:buAutoNum type="arabicPeriod"/>
            </a:pPr>
            <a:endParaRPr lang="en-GB" sz="2300" dirty="0"/>
          </a:p>
          <a:p>
            <a:pPr marL="514350" indent="-514350">
              <a:buAutoNum type="arabicPeriod"/>
            </a:pPr>
            <a:r>
              <a:rPr lang="en-GB" sz="2200" dirty="0"/>
              <a:t>After April 2022, do couples have to say whose ‘fault’ it was to get a divorce?</a:t>
            </a:r>
          </a:p>
          <a:p>
            <a:pPr marL="514350" indent="-514350">
              <a:buAutoNum type="arabicPeriod"/>
            </a:pPr>
            <a:r>
              <a:rPr lang="en-GB" sz="2200" dirty="0"/>
              <a:t>Where did Rosie see her dad at first?</a:t>
            </a:r>
          </a:p>
          <a:p>
            <a:pPr marL="514350" indent="-514350">
              <a:buFontTx/>
              <a:buAutoNum type="arabicPeriod"/>
            </a:pPr>
            <a:r>
              <a:rPr lang="en-GB" sz="2200" dirty="0"/>
              <a:t>What is the name of the person who helps parents and carers to reach an agreement without going to the family court? </a:t>
            </a:r>
          </a:p>
          <a:p>
            <a:pPr marL="514350" indent="-514350">
              <a:buFontTx/>
              <a:buAutoNum type="arabicPeriod"/>
            </a:pPr>
            <a:r>
              <a:rPr lang="en-GB" sz="2200" dirty="0"/>
              <a:t>What is the name of the person who drafts reports for the family court? </a:t>
            </a:r>
          </a:p>
          <a:p>
            <a:pPr marL="514350" indent="-514350">
              <a:buAutoNum type="arabicPeriod"/>
            </a:pPr>
            <a:r>
              <a:rPr lang="en-GB" sz="2200" dirty="0"/>
              <a:t>Do children have to go to the family court if their parents and carers apply to the family court? </a:t>
            </a:r>
          </a:p>
          <a:p>
            <a:pPr marL="514350" indent="-514350">
              <a:buFontTx/>
              <a:buAutoNum type="arabicPeriod"/>
            </a:pPr>
            <a:r>
              <a:rPr lang="en-GB" sz="2200" dirty="0"/>
              <a:t>Can children make their own application to the family court? </a:t>
            </a:r>
          </a:p>
          <a:p>
            <a:pPr marL="514350" indent="-514350">
              <a:buAutoNum type="arabicPeriod"/>
            </a:pPr>
            <a:endParaRPr lang="en-GB" sz="2400" dirty="0"/>
          </a:p>
        </p:txBody>
      </p:sp>
    </p:spTree>
    <p:extLst>
      <p:ext uri="{BB962C8B-B14F-4D97-AF65-F5344CB8AC3E}">
        <p14:creationId xmlns:p14="http://schemas.microsoft.com/office/powerpoint/2010/main" val="235426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fontScale="90000"/>
          </a:bodyPr>
          <a:lstStyle/>
          <a:p>
            <a:pPr algn="ctr"/>
            <a:r>
              <a:rPr lang="en-GB" sz="3200" b="1" dirty="0"/>
              <a:t>Sources of support for children and  young people</a:t>
            </a:r>
            <a:endParaRPr lang="en-GB" sz="3200" dirty="0"/>
          </a:p>
        </p:txBody>
      </p:sp>
      <p:pic>
        <p:nvPicPr>
          <p:cNvPr id="7" name="Content Placeholder 1" descr="Logo for the National Youth Advocacy Service, Wales.">
            <a:extLst>
              <a:ext uri="{FF2B5EF4-FFF2-40B4-BE49-F238E27FC236}">
                <a16:creationId xmlns:a16="http://schemas.microsoft.com/office/drawing/2014/main" id="{E16AD48A-BA56-480A-9685-778E559478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3380" y="2144182"/>
            <a:ext cx="2380662" cy="1795938"/>
          </a:xfrm>
          <a:prstGeom prst="rect">
            <a:avLst/>
          </a:prstGeom>
          <a:ln w="38100">
            <a:solidFill>
              <a:srgbClr val="969FA7"/>
            </a:solidFill>
          </a:ln>
        </p:spPr>
      </p:pic>
      <p:pic>
        <p:nvPicPr>
          <p:cNvPr id="10" name="Content Placeholder 1" descr="logo for Cafcass Cymru.">
            <a:extLst>
              <a:ext uri="{FF2B5EF4-FFF2-40B4-BE49-F238E27FC236}">
                <a16:creationId xmlns:a16="http://schemas.microsoft.com/office/drawing/2014/main" id="{5B0D9EE7-74D9-45FF-B3B5-A0D945DF508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3380" y="4841185"/>
            <a:ext cx="1748717" cy="1755123"/>
          </a:xfrm>
          <a:prstGeom prst="rect">
            <a:avLst/>
          </a:prstGeom>
          <a:ln w="38100">
            <a:solidFill>
              <a:srgbClr val="969FA7"/>
            </a:solidFill>
          </a:ln>
        </p:spPr>
      </p:pic>
      <p:pic>
        <p:nvPicPr>
          <p:cNvPr id="6" name="Content Placeholder 1" descr="Logo for Relate Cymru. ">
            <a:extLst>
              <a:ext uri="{FF2B5EF4-FFF2-40B4-BE49-F238E27FC236}">
                <a16:creationId xmlns:a16="http://schemas.microsoft.com/office/drawing/2014/main" id="{8C89FC24-56A5-4A4F-81E6-0B73E23A652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42150" y="4841185"/>
            <a:ext cx="2740457" cy="1477697"/>
          </a:xfrm>
          <a:prstGeom prst="rect">
            <a:avLst/>
          </a:prstGeom>
          <a:ln w="38100">
            <a:solidFill>
              <a:srgbClr val="969FA7"/>
            </a:solidFill>
          </a:ln>
        </p:spPr>
      </p:pic>
      <p:pic>
        <p:nvPicPr>
          <p:cNvPr id="3" name="Picture 2" descr="The National Association of Child Contact Centres (NACCC)'s, Welsh  logo.&#10;">
            <a:extLst>
              <a:ext uri="{FF2B5EF4-FFF2-40B4-BE49-F238E27FC236}">
                <a16:creationId xmlns:a16="http://schemas.microsoft.com/office/drawing/2014/main" id="{E8D071B2-C8FB-054F-9909-569EFF6583B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784982" y="2144182"/>
            <a:ext cx="2695190" cy="1487899"/>
          </a:xfrm>
          <a:prstGeom prst="rect">
            <a:avLst/>
          </a:prstGeom>
          <a:ln w="38100">
            <a:solidFill>
              <a:schemeClr val="bg1">
                <a:lumMod val="65000"/>
              </a:schemeClr>
            </a:solidFill>
          </a:ln>
        </p:spPr>
      </p:pic>
      <p:pic>
        <p:nvPicPr>
          <p:cNvPr id="2" name="Content Placeholder 1" descr="Childline Cymru logo.">
            <a:extLst>
              <a:ext uri="{FF2B5EF4-FFF2-40B4-BE49-F238E27FC236}">
                <a16:creationId xmlns:a16="http://schemas.microsoft.com/office/drawing/2014/main" id="{F59B3E96-6BF0-4AA5-9C02-7B78E4ECA706}"/>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p:blipFill>
        <p:spPr>
          <a:xfrm>
            <a:off x="8407763" y="4841186"/>
            <a:ext cx="3525754" cy="1477696"/>
          </a:xfrm>
          <a:prstGeom prst="rect">
            <a:avLst/>
          </a:prstGeom>
          <a:ln w="38100">
            <a:solidFill>
              <a:srgbClr val="969FA7"/>
            </a:solidFill>
          </a:ln>
        </p:spPr>
      </p:pic>
      <p:pic>
        <p:nvPicPr>
          <p:cNvPr id="11" name="Picture 10" descr="Logo for the Children's Commissioner for Wales. ">
            <a:extLst>
              <a:ext uri="{FF2B5EF4-FFF2-40B4-BE49-F238E27FC236}">
                <a16:creationId xmlns:a16="http://schemas.microsoft.com/office/drawing/2014/main" id="{D81E9B91-8CD1-4E75-A6DD-F51BC3F30727}"/>
              </a:ext>
            </a:extLst>
          </p:cNvPr>
          <p:cNvPicPr>
            <a:picLocks noChangeAspect="1"/>
          </p:cNvPicPr>
          <p:nvPr/>
        </p:nvPicPr>
        <p:blipFill>
          <a:blip r:embed="rId8"/>
          <a:stretch>
            <a:fillRect/>
          </a:stretch>
        </p:blipFill>
        <p:spPr>
          <a:xfrm>
            <a:off x="8821112" y="2144182"/>
            <a:ext cx="2990850" cy="1752600"/>
          </a:xfrm>
          <a:prstGeom prst="rect">
            <a:avLst/>
          </a:prstGeom>
          <a:ln w="38100">
            <a:solidFill>
              <a:srgbClr val="969FA7"/>
            </a:solidFill>
          </a:ln>
        </p:spPr>
      </p:pic>
    </p:spTree>
    <p:extLst>
      <p:ext uri="{BB962C8B-B14F-4D97-AF65-F5344CB8AC3E}">
        <p14:creationId xmlns:p14="http://schemas.microsoft.com/office/powerpoint/2010/main" val="119457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6" y="115411"/>
            <a:ext cx="11154291" cy="1445375"/>
          </a:xfrm>
        </p:spPr>
        <p:txBody>
          <a:bodyPr>
            <a:normAutofit/>
          </a:bodyPr>
          <a:lstStyle/>
          <a:p>
            <a:pPr algn="ctr"/>
            <a:r>
              <a:rPr lang="en-GB" sz="3200" b="1" dirty="0"/>
              <a:t>	 ENDPOINT ASSESSMENT ACTIVITY </a:t>
            </a:r>
          </a:p>
        </p:txBody>
      </p:sp>
      <p:sp>
        <p:nvSpPr>
          <p:cNvPr id="5" name="TextBox 4">
            <a:extLst>
              <a:ext uri="{FF2B5EF4-FFF2-40B4-BE49-F238E27FC236}">
                <a16:creationId xmlns:a16="http://schemas.microsoft.com/office/drawing/2014/main" id="{81959A3A-2409-48DD-BA4E-94613230C0B0}"/>
              </a:ext>
            </a:extLst>
          </p:cNvPr>
          <p:cNvSpPr txBox="1"/>
          <p:nvPr/>
        </p:nvSpPr>
        <p:spPr>
          <a:xfrm>
            <a:off x="449697" y="1885245"/>
            <a:ext cx="6874480" cy="1384995"/>
          </a:xfrm>
          <a:prstGeom prst="rect">
            <a:avLst/>
          </a:prstGeom>
          <a:noFill/>
        </p:spPr>
        <p:txBody>
          <a:bodyPr wrap="square" rtlCol="0">
            <a:spAutoFit/>
          </a:bodyPr>
          <a:lstStyle/>
          <a:p>
            <a:r>
              <a:rPr lang="en-GB" sz="2200" b="1" dirty="0">
                <a:solidFill>
                  <a:srgbClr val="62A9AA"/>
                </a:solidFill>
                <a:effectLst/>
                <a:ea typeface="Times New Roman" panose="02020603050405020304" pitchFamily="18" charset="0"/>
                <a:cs typeface="Arial" panose="020B0604020202020204" pitchFamily="34" charset="0"/>
              </a:rPr>
              <a:t>Return to the mind map you drew earlier </a:t>
            </a:r>
            <a:r>
              <a:rPr lang="en-GB" sz="2200" b="1" dirty="0">
                <a:solidFill>
                  <a:srgbClr val="62A9AA"/>
                </a:solidFill>
              </a:rPr>
              <a:t>and in a different colour add to your mind map by writing down:</a:t>
            </a:r>
            <a:endParaRPr lang="en-GB" sz="2200" b="1" dirty="0">
              <a:solidFill>
                <a:srgbClr val="62A9AA"/>
              </a:solidFill>
              <a:effectLst/>
              <a:ea typeface="Times New Roman" panose="02020603050405020304" pitchFamily="18" charset="0"/>
              <a:cs typeface="Times New Roman" panose="02020603050405020304" pitchFamily="18" charset="0"/>
            </a:endParaRPr>
          </a:p>
          <a:p>
            <a:endParaRPr lang="en-GB" dirty="0"/>
          </a:p>
        </p:txBody>
      </p:sp>
      <p:sp>
        <p:nvSpPr>
          <p:cNvPr id="7" name="Cloud Callout 3">
            <a:extLst>
              <a:ext uri="{FF2B5EF4-FFF2-40B4-BE49-F238E27FC236}">
                <a16:creationId xmlns:a16="http://schemas.microsoft.com/office/drawing/2014/main" id="{3F17924C-FE0B-46F2-9CC4-E6618583842F}"/>
              </a:ext>
            </a:extLst>
          </p:cNvPr>
          <p:cNvSpPr/>
          <p:nvPr/>
        </p:nvSpPr>
        <p:spPr>
          <a:xfrm>
            <a:off x="143575" y="2671264"/>
            <a:ext cx="7180602" cy="3722445"/>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87363">
              <a:buClr>
                <a:srgbClr val="62A9AA"/>
              </a:buClr>
              <a:buSzPct val="100000"/>
              <a:buFont typeface="Wingdings" panose="05000000000000000000" pitchFamily="2" charset="2"/>
              <a:buChar char="§"/>
            </a:pPr>
            <a:r>
              <a:rPr lang="en-GB" sz="2200" dirty="0">
                <a:solidFill>
                  <a:schemeClr val="tx1"/>
                </a:solidFill>
                <a:ea typeface="Times New Roman" panose="02020603050405020304" pitchFamily="18" charset="0"/>
                <a:cs typeface="Times New Roman" panose="02020603050405020304" pitchFamily="18" charset="0"/>
              </a:rPr>
              <a:t> a</a:t>
            </a:r>
            <a:r>
              <a:rPr lang="en-GB" sz="2200" dirty="0">
                <a:solidFill>
                  <a:schemeClr val="tx1"/>
                </a:solidFill>
                <a:effectLst/>
                <a:ea typeface="Times New Roman" panose="02020603050405020304" pitchFamily="18" charset="0"/>
                <a:cs typeface="Times New Roman" panose="02020603050405020304" pitchFamily="18" charset="0"/>
              </a:rPr>
              <a:t>ny words for how you think Rosie         might have felt </a:t>
            </a:r>
            <a:r>
              <a:rPr lang="en-GB" sz="2200" dirty="0">
                <a:solidFill>
                  <a:schemeClr val="tx1"/>
                </a:solidFill>
              </a:rPr>
              <a:t>once she learned she had the rights to express her opinion and for this to be taken seriously.</a:t>
            </a:r>
          </a:p>
          <a:p>
            <a:pPr>
              <a:buClr>
                <a:srgbClr val="62A9AA"/>
              </a:buClr>
              <a:buSzPct val="100000"/>
              <a:buFont typeface="Wingdings" panose="05000000000000000000" pitchFamily="2" charset="2"/>
              <a:buChar char="§"/>
            </a:pPr>
            <a:r>
              <a:rPr lang="en-GB" sz="2200" dirty="0">
                <a:solidFill>
                  <a:schemeClr val="tx1"/>
                </a:solidFill>
              </a:rPr>
              <a:t> where Rosie could find information and support to help her now </a:t>
            </a:r>
            <a:r>
              <a:rPr lang="en-GB" sz="2200" dirty="0">
                <a:solidFill>
                  <a:schemeClr val="tx1"/>
                </a:solidFill>
                <a:effectLst/>
                <a:ea typeface="Times New Roman" panose="02020603050405020304" pitchFamily="18" charset="0"/>
                <a:cs typeface="Times New Roman" panose="02020603050405020304" pitchFamily="18" charset="0"/>
              </a:rPr>
              <a:t>and in the future (give examples of organisations).</a:t>
            </a:r>
            <a:endParaRPr lang="en-GB" sz="2200" dirty="0">
              <a:solidFill>
                <a:schemeClr val="tx1"/>
              </a:solidFill>
            </a:endParaRPr>
          </a:p>
        </p:txBody>
      </p:sp>
      <p:pic>
        <p:nvPicPr>
          <p:cNvPr id="3" name="Picture 2" descr="Image of Rosie with her mum and dad. Her parents are white. Her mum has red hair like Rosie and her dad has black hair. ">
            <a:extLst>
              <a:ext uri="{FF2B5EF4-FFF2-40B4-BE49-F238E27FC236}">
                <a16:creationId xmlns:a16="http://schemas.microsoft.com/office/drawing/2014/main" id="{B4FB431B-490D-480D-9396-4981BFB2AD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51121" y="2734799"/>
            <a:ext cx="4191182" cy="3595376"/>
          </a:xfrm>
          <a:prstGeom prst="rect">
            <a:avLst/>
          </a:prstGeom>
          <a:noFill/>
        </p:spPr>
      </p:pic>
    </p:spTree>
    <p:extLst>
      <p:ext uri="{BB962C8B-B14F-4D97-AF65-F5344CB8AC3E}">
        <p14:creationId xmlns:p14="http://schemas.microsoft.com/office/powerpoint/2010/main" val="3437534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pPr algn="ctr"/>
            <a:r>
              <a:rPr lang="en-GB" sz="3200" b="1" dirty="0"/>
              <a:t>Further help and support in school</a:t>
            </a:r>
          </a:p>
        </p:txBody>
      </p:sp>
      <p:sp>
        <p:nvSpPr>
          <p:cNvPr id="5" name="TextBox 4"/>
          <p:cNvSpPr txBox="1"/>
          <p:nvPr/>
        </p:nvSpPr>
        <p:spPr>
          <a:xfrm>
            <a:off x="500537" y="2092815"/>
            <a:ext cx="11189010" cy="4339650"/>
          </a:xfrm>
          <a:prstGeom prst="rect">
            <a:avLst/>
          </a:prstGeom>
          <a:noFill/>
          <a:ln w="38100">
            <a:solidFill>
              <a:srgbClr val="62A9AA"/>
            </a:solidFill>
          </a:ln>
        </p:spPr>
        <p:txBody>
          <a:bodyPr wrap="square" rtlCol="0">
            <a:spAutoFit/>
          </a:bodyPr>
          <a:lstStyle/>
          <a:p>
            <a:r>
              <a:rPr lang="en-GB" sz="2400" b="1" dirty="0">
                <a:solidFill>
                  <a:srgbClr val="62A9AA"/>
                </a:solidFill>
              </a:rPr>
              <a:t>For further help and support in school contact: </a:t>
            </a:r>
          </a:p>
          <a:p>
            <a:endParaRPr lang="en-GB" sz="2400" b="1" dirty="0">
              <a:solidFill>
                <a:srgbClr val="62A9AA"/>
              </a:solidFill>
            </a:endParaRPr>
          </a:p>
          <a:p>
            <a:pPr marL="571500" indent="-571500">
              <a:buClr>
                <a:srgbClr val="62A9AA"/>
              </a:buClr>
              <a:buFont typeface="Wingdings" panose="05000000000000000000" pitchFamily="2" charset="2"/>
              <a:buChar char="§"/>
            </a:pPr>
            <a:r>
              <a:rPr lang="en-GB" sz="2000" dirty="0"/>
              <a:t>your teacher/teaching assistant</a:t>
            </a:r>
          </a:p>
          <a:p>
            <a:pPr marL="571500" indent="-571500">
              <a:buClr>
                <a:srgbClr val="62A9AA"/>
              </a:buClr>
              <a:buFont typeface="Wingdings" panose="05000000000000000000" pitchFamily="2" charset="2"/>
              <a:buChar char="§"/>
            </a:pPr>
            <a:r>
              <a:rPr lang="en-GB" sz="2000" dirty="0"/>
              <a:t>senior staff in the school</a:t>
            </a:r>
          </a:p>
          <a:p>
            <a:pPr>
              <a:buClr>
                <a:srgbClr val="62A9AA"/>
              </a:buClr>
            </a:pPr>
            <a:endParaRPr lang="en-GB" sz="2000" dirty="0">
              <a:solidFill>
                <a:srgbClr val="62A9AA"/>
              </a:solidFill>
            </a:endParaRPr>
          </a:p>
          <a:p>
            <a:pPr marL="571500" indent="-571500">
              <a:buClr>
                <a:srgbClr val="62A9AA"/>
              </a:buClr>
              <a:buFont typeface="Wingdings" panose="05000000000000000000" pitchFamily="2" charset="2"/>
              <a:buChar char="§"/>
            </a:pPr>
            <a:endParaRPr lang="en-GB" sz="2000" dirty="0">
              <a:solidFill>
                <a:srgbClr val="62A9AA"/>
              </a:solidFill>
            </a:endParaRPr>
          </a:p>
          <a:p>
            <a:pPr marL="571500" indent="-571500">
              <a:buClr>
                <a:srgbClr val="62A9AA"/>
              </a:buClr>
              <a:buFont typeface="Wingdings" panose="05000000000000000000" pitchFamily="2" charset="2"/>
              <a:buChar char="§"/>
            </a:pPr>
            <a:endParaRPr lang="en-GB" sz="2000" dirty="0">
              <a:solidFill>
                <a:srgbClr val="62A9AA"/>
              </a:solidFill>
            </a:endParaRPr>
          </a:p>
          <a:p>
            <a:pPr marL="571500" indent="-571500">
              <a:buClr>
                <a:srgbClr val="62A9AA"/>
              </a:buClr>
              <a:buFont typeface="Wingdings" panose="05000000000000000000" pitchFamily="2" charset="2"/>
              <a:buChar char="§"/>
            </a:pPr>
            <a:endParaRPr lang="en-GB" sz="2000" dirty="0">
              <a:solidFill>
                <a:srgbClr val="62A9AA"/>
              </a:solidFill>
            </a:endParaRPr>
          </a:p>
          <a:p>
            <a:pPr marL="571500" indent="-571500">
              <a:buClr>
                <a:srgbClr val="62A9AA"/>
              </a:buClr>
              <a:buFont typeface="Wingdings" panose="05000000000000000000" pitchFamily="2" charset="2"/>
              <a:buChar char="§"/>
            </a:pPr>
            <a:endParaRPr lang="en-GB" sz="2000" dirty="0">
              <a:solidFill>
                <a:srgbClr val="62A9AA"/>
              </a:solidFill>
            </a:endParaRPr>
          </a:p>
          <a:p>
            <a:pPr marL="571500" indent="-571500">
              <a:buClr>
                <a:srgbClr val="62A9AA"/>
              </a:buClr>
              <a:buFont typeface="Wingdings" panose="05000000000000000000" pitchFamily="2" charset="2"/>
              <a:buChar char="§"/>
            </a:pPr>
            <a:endParaRPr lang="en-GB" sz="2000" dirty="0">
              <a:solidFill>
                <a:srgbClr val="62A9AA"/>
              </a:solidFill>
            </a:endParaRPr>
          </a:p>
          <a:p>
            <a:pPr marL="571500" indent="-571500">
              <a:buClr>
                <a:srgbClr val="62A9AA"/>
              </a:buClr>
              <a:buFont typeface="Wingdings" panose="05000000000000000000" pitchFamily="2" charset="2"/>
              <a:buChar char="§"/>
            </a:pPr>
            <a:endParaRPr lang="en-GB" sz="2000" dirty="0">
              <a:solidFill>
                <a:srgbClr val="62A9AA"/>
              </a:solidFill>
            </a:endParaRPr>
          </a:p>
          <a:p>
            <a:pPr marL="571500" indent="-571500">
              <a:buClr>
                <a:srgbClr val="62A9AA"/>
              </a:buClr>
              <a:buFont typeface="Wingdings" panose="05000000000000000000" pitchFamily="2" charset="2"/>
              <a:buChar char="§"/>
            </a:pPr>
            <a:endParaRPr lang="en-GB" sz="2000" dirty="0">
              <a:solidFill>
                <a:srgbClr val="62A9AA"/>
              </a:solidFill>
            </a:endParaRPr>
          </a:p>
          <a:p>
            <a:pPr marL="571500" indent="-571500">
              <a:buClr>
                <a:srgbClr val="62A9AA"/>
              </a:buClr>
              <a:buFont typeface="Wingdings" panose="05000000000000000000" pitchFamily="2" charset="2"/>
              <a:buChar char="§"/>
            </a:pPr>
            <a:endParaRPr lang="en-GB" sz="2800" dirty="0">
              <a:solidFill>
                <a:srgbClr val="62A9AA"/>
              </a:solidFill>
            </a:endParaRPr>
          </a:p>
        </p:txBody>
      </p:sp>
    </p:spTree>
    <p:extLst>
      <p:ext uri="{BB962C8B-B14F-4D97-AF65-F5344CB8AC3E}">
        <p14:creationId xmlns:p14="http://schemas.microsoft.com/office/powerpoint/2010/main" val="216992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pPr algn="ctr"/>
            <a:r>
              <a:rPr lang="en-GB" sz="3200" b="1" dirty="0"/>
              <a:t>Further help and support - out of school</a:t>
            </a:r>
          </a:p>
        </p:txBody>
      </p:sp>
      <p:sp>
        <p:nvSpPr>
          <p:cNvPr id="5" name="TextBox 4"/>
          <p:cNvSpPr txBox="1"/>
          <p:nvPr/>
        </p:nvSpPr>
        <p:spPr>
          <a:xfrm>
            <a:off x="500537" y="2092815"/>
            <a:ext cx="11189010" cy="4294637"/>
          </a:xfrm>
          <a:prstGeom prst="rect">
            <a:avLst/>
          </a:prstGeom>
          <a:noFill/>
          <a:ln w="38100">
            <a:solidFill>
              <a:srgbClr val="62A9AA"/>
            </a:solidFill>
          </a:ln>
        </p:spPr>
        <p:txBody>
          <a:bodyPr wrap="square" lIns="91440" tIns="45720" rIns="91440" bIns="45720" rtlCol="0" anchor="t">
            <a:spAutoFit/>
          </a:bodyPr>
          <a:lstStyle/>
          <a:p>
            <a:r>
              <a:rPr lang="en-GB" sz="2400" b="1" dirty="0">
                <a:solidFill>
                  <a:srgbClr val="62A9AA"/>
                </a:solidFill>
              </a:rPr>
              <a:t>For further help and support outside of school contact: </a:t>
            </a:r>
          </a:p>
          <a:p>
            <a:pPr marL="457200" indent="-457200">
              <a:lnSpc>
                <a:spcPct val="114000"/>
              </a:lnSpc>
              <a:buClr>
                <a:srgbClr val="62A9AA"/>
              </a:buClr>
              <a:buFont typeface="Wingdings" panose="05000000000000000000" pitchFamily="2" charset="2"/>
              <a:buChar char="§"/>
            </a:pPr>
            <a:r>
              <a:rPr lang="en-GB" sz="2000" dirty="0"/>
              <a:t>National Youth Advocacy Service, Cymru: </a:t>
            </a:r>
            <a:r>
              <a:rPr lang="en-GB"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a:t>
            </a:r>
            <a:r>
              <a:rPr lang="en-GB"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www.nyas.net/nyas-cymru/</a:t>
            </a:r>
            <a:r>
              <a:rPr lang="en-GB" sz="2000" b="1" dirty="0">
                <a:solidFill>
                  <a:srgbClr val="62A9AA"/>
                </a:solidFill>
                <a:effectLst/>
                <a:ea typeface="Times New Roman" panose="02020603050405020304" pitchFamily="18" charset="0"/>
                <a:cs typeface="Times New Roman" panose="02020603050405020304" pitchFamily="18" charset="0"/>
              </a:rPr>
              <a:t> </a:t>
            </a:r>
            <a:r>
              <a:rPr lang="en-GB" sz="2000" dirty="0"/>
              <a:t>(Tel: </a:t>
            </a:r>
            <a:r>
              <a:rPr lang="en-GB" sz="2000" b="0" i="0" u="none" strike="noStrike" dirty="0">
                <a:effectLst/>
                <a:hlinkClick r:id="rId5">
                  <a:extLst>
                    <a:ext uri="{A12FA001-AC4F-418D-AE19-62706E023703}">
                      <ahyp:hlinkClr xmlns:ahyp="http://schemas.microsoft.com/office/drawing/2018/hyperlinkcolor" val="tx"/>
                    </a:ext>
                  </a:extLst>
                </a:hlinkClick>
              </a:rPr>
              <a:t>0808 8081001</a:t>
            </a:r>
            <a:r>
              <a:rPr lang="en-GB" sz="2000" dirty="0"/>
              <a:t>)</a:t>
            </a:r>
          </a:p>
          <a:p>
            <a:pPr marL="457200" indent="-457200">
              <a:lnSpc>
                <a:spcPct val="114000"/>
              </a:lnSpc>
              <a:buClr>
                <a:srgbClr val="62A9AA"/>
              </a:buClr>
              <a:buFont typeface="Wingdings" panose="05000000000000000000" pitchFamily="2" charset="2"/>
              <a:buChar char="§"/>
            </a:pPr>
            <a:r>
              <a:rPr lang="en-GB" sz="2000" dirty="0"/>
              <a:t>National Association of Child Contact Centres: </a:t>
            </a:r>
            <a:r>
              <a:rPr lang="en-GB" sz="2000" b="1" dirty="0">
                <a:solidFill>
                  <a:srgbClr val="62A9AA"/>
                </a:solidFill>
                <a:hlinkClick r:id="rId6">
                  <a:extLst>
                    <a:ext uri="{A12FA001-AC4F-418D-AE19-62706E023703}">
                      <ahyp:hlinkClr xmlns:ahyp="http://schemas.microsoft.com/office/drawing/2018/hyperlinkcolor" val="tx"/>
                    </a:ext>
                  </a:extLst>
                </a:hlinkClick>
              </a:rPr>
              <a:t>https://naccc.org.uk</a:t>
            </a:r>
            <a:r>
              <a:rPr lang="en-GB" sz="2000" b="1" dirty="0">
                <a:solidFill>
                  <a:srgbClr val="62A9AA"/>
                </a:solidFill>
              </a:rPr>
              <a:t> </a:t>
            </a:r>
            <a:r>
              <a:rPr lang="en-GB" sz="2000" dirty="0"/>
              <a:t>(Tel: </a:t>
            </a:r>
            <a:r>
              <a:rPr lang="en-GB" sz="2000" b="0" i="0" u="none" strike="noStrike" dirty="0">
                <a:effectLst/>
                <a:hlinkClick r:id="rId5">
                  <a:extLst>
                    <a:ext uri="{A12FA001-AC4F-418D-AE19-62706E023703}">
                      <ahyp:hlinkClr xmlns:ahyp="http://schemas.microsoft.com/office/drawing/2018/hyperlinkcolor" val="tx"/>
                    </a:ext>
                  </a:extLst>
                </a:hlinkClick>
              </a:rPr>
              <a:t>01159 484557</a:t>
            </a:r>
            <a:r>
              <a:rPr lang="en-GB" sz="2000" dirty="0"/>
              <a:t>)</a:t>
            </a:r>
          </a:p>
          <a:p>
            <a:pPr marL="457200" indent="-457200">
              <a:lnSpc>
                <a:spcPct val="114000"/>
              </a:lnSpc>
              <a:buClr>
                <a:srgbClr val="62A9AA"/>
              </a:buClr>
              <a:buFont typeface="Wingdings" panose="05000000000000000000" pitchFamily="2" charset="2"/>
              <a:buChar char="§"/>
            </a:pPr>
            <a:r>
              <a:rPr lang="en-GB" sz="2000" dirty="0"/>
              <a:t>Children’s Commissioner for Wales: </a:t>
            </a:r>
            <a:r>
              <a:rPr lang="en-GB" sz="2000" b="1" dirty="0">
                <a:solidFill>
                  <a:srgbClr val="62A9AA"/>
                </a:solidFill>
                <a:hlinkClick r:id="rId7">
                  <a:extLst>
                    <a:ext uri="{A12FA001-AC4F-418D-AE19-62706E023703}">
                      <ahyp:hlinkClr xmlns:ahyp="http://schemas.microsoft.com/office/drawing/2018/hyperlinkcolor" val="tx"/>
                    </a:ext>
                  </a:extLst>
                </a:hlinkClick>
              </a:rPr>
              <a:t>https://www.childcomwales.org.uk</a:t>
            </a:r>
            <a:r>
              <a:rPr lang="en-GB" sz="2000" b="1" dirty="0">
                <a:solidFill>
                  <a:srgbClr val="62A9AA"/>
                </a:solidFill>
              </a:rPr>
              <a:t> </a:t>
            </a:r>
            <a:r>
              <a:rPr lang="en-GB" sz="2000" dirty="0"/>
              <a:t>(Tel: </a:t>
            </a:r>
            <a:r>
              <a:rPr lang="en-GB" sz="2000" i="0" u="sng" dirty="0">
                <a:effectLst/>
              </a:rPr>
              <a:t>0808 801 1000</a:t>
            </a:r>
            <a:r>
              <a:rPr lang="en-GB" sz="2000" i="0" dirty="0">
                <a:effectLst/>
              </a:rPr>
              <a:t>)</a:t>
            </a:r>
            <a:endParaRPr lang="en-GB" sz="2000" dirty="0"/>
          </a:p>
          <a:p>
            <a:pPr marL="457200" indent="-457200">
              <a:lnSpc>
                <a:spcPct val="114000"/>
              </a:lnSpc>
              <a:buClr>
                <a:srgbClr val="62A9AA"/>
              </a:buClr>
              <a:buFont typeface="Wingdings" panose="05000000000000000000" pitchFamily="2" charset="2"/>
              <a:buChar char="§"/>
            </a:pPr>
            <a:r>
              <a:rPr lang="en-GB" sz="2000" dirty="0"/>
              <a:t>Cafcass Cymru: </a:t>
            </a:r>
            <a:r>
              <a:rPr lang="en-GB" sz="2000" b="1" u="sng" dirty="0">
                <a:solidFill>
                  <a:srgbClr val="62A9AA"/>
                </a:solidFill>
                <a:effectLst/>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https://gov.wales/cafcass-cymru/family-separation</a:t>
            </a:r>
            <a:r>
              <a:rPr lang="en-GB" sz="2000" b="1" u="sng" dirty="0">
                <a:solidFill>
                  <a:srgbClr val="62A9AA"/>
                </a:solidFill>
                <a:effectLst/>
                <a:ea typeface="Times New Roman" panose="02020603050405020304" pitchFamily="18" charset="0"/>
                <a:cs typeface="Times New Roman" panose="02020603050405020304" pitchFamily="18" charset="0"/>
              </a:rPr>
              <a:t> </a:t>
            </a:r>
            <a:r>
              <a:rPr lang="en-GB" sz="2000" dirty="0"/>
              <a:t>(Tel: </a:t>
            </a:r>
            <a:r>
              <a:rPr lang="en-GB" sz="2000" i="0" u="sng" dirty="0">
                <a:effectLst/>
              </a:rPr>
              <a:t>0300 456 4000</a:t>
            </a:r>
            <a:r>
              <a:rPr lang="en-GB" sz="2000" i="0" dirty="0">
                <a:effectLst/>
              </a:rPr>
              <a:t>)</a:t>
            </a:r>
            <a:endParaRPr lang="en-GB" sz="2000" dirty="0"/>
          </a:p>
          <a:p>
            <a:pPr marL="457200" indent="-457200">
              <a:lnSpc>
                <a:spcPct val="114000"/>
              </a:lnSpc>
              <a:buClr>
                <a:srgbClr val="62A9AA"/>
              </a:buClr>
              <a:buFont typeface="Wingdings" panose="05000000000000000000" pitchFamily="2" charset="2"/>
              <a:buChar char="§"/>
            </a:pPr>
            <a:r>
              <a:rPr lang="en-GB" sz="2000" dirty="0"/>
              <a:t>Childline Cymru: </a:t>
            </a:r>
            <a:r>
              <a:rPr lang="en-GB" sz="2000" b="1" dirty="0">
                <a:solidFill>
                  <a:srgbClr val="62A9AA"/>
                </a:solidFill>
                <a:hlinkClick r:id="rId9">
                  <a:extLst>
                    <a:ext uri="{A12FA001-AC4F-418D-AE19-62706E023703}">
                      <ahyp:hlinkClr xmlns:ahyp="http://schemas.microsoft.com/office/drawing/2018/hyperlinkcolor" val="tx"/>
                    </a:ext>
                  </a:extLst>
                </a:hlinkClick>
              </a:rPr>
              <a:t>https://www.childline.org.uk/info-advice/home-families/family-relationships/divorce-separation/</a:t>
            </a:r>
            <a:r>
              <a:rPr lang="en-GB" sz="2000" dirty="0"/>
              <a:t> </a:t>
            </a:r>
            <a:r>
              <a:rPr lang="en-GB" sz="2000" dirty="0">
                <a:effectLst/>
                <a:ea typeface="Times New Roman" panose="02020603050405020304" pitchFamily="18" charset="0"/>
                <a:cs typeface="Times New Roman" panose="02020603050405020304" pitchFamily="18" charset="0"/>
              </a:rPr>
              <a:t>or for Welsh language version: </a:t>
            </a:r>
            <a:r>
              <a:rPr lang="en-GB" sz="2000" b="1" dirty="0">
                <a:solidFill>
                  <a:srgbClr val="62A9AA"/>
                </a:solidFill>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https://www.childline.org.uk/get-support/contacting-childline/contacting-childline-in-welsh/</a:t>
            </a:r>
            <a:r>
              <a:rPr lang="en-GB" sz="2000" dirty="0">
                <a:effectLst/>
                <a:ea typeface="Times New Roman" panose="02020603050405020304" pitchFamily="18" charset="0"/>
                <a:cs typeface="Times New Roman" panose="02020603050405020304" pitchFamily="18" charset="0"/>
              </a:rPr>
              <a:t> </a:t>
            </a:r>
            <a:r>
              <a:rPr lang="en-GB" sz="2000" dirty="0"/>
              <a:t>(Tel: </a:t>
            </a:r>
            <a:r>
              <a:rPr lang="en-GB" sz="2000" b="0" i="0" u="none" strike="noStrike" dirty="0">
                <a:effectLst/>
                <a:hlinkClick r:id="rId5">
                  <a:extLst>
                    <a:ext uri="{A12FA001-AC4F-418D-AE19-62706E023703}">
                      <ahyp:hlinkClr xmlns:ahyp="http://schemas.microsoft.com/office/drawing/2018/hyperlinkcolor" val="tx"/>
                    </a:ext>
                  </a:extLst>
                </a:hlinkClick>
              </a:rPr>
              <a:t>0800 1111</a:t>
            </a:r>
            <a:r>
              <a:rPr lang="en-GB" sz="2000" dirty="0"/>
              <a:t>)</a:t>
            </a:r>
          </a:p>
          <a:p>
            <a:pPr marL="457200" indent="-457200">
              <a:lnSpc>
                <a:spcPct val="114000"/>
              </a:lnSpc>
              <a:buClr>
                <a:srgbClr val="62A9AA"/>
              </a:buClr>
              <a:buFont typeface="Wingdings" panose="05000000000000000000" pitchFamily="2" charset="2"/>
              <a:buChar char="§"/>
            </a:pPr>
            <a:r>
              <a:rPr lang="en-GB" sz="2000" dirty="0"/>
              <a:t>Relate Cymru: </a:t>
            </a:r>
            <a:r>
              <a:rPr lang="fr-FR" sz="2000" b="1" u="sng" dirty="0">
                <a:solidFill>
                  <a:srgbClr val="62A9AA"/>
                </a:solidFill>
                <a:effectLst/>
                <a:ea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https://www.relate.org.uk/cymru/children-and-young-peoples-counselling</a:t>
            </a:r>
            <a:r>
              <a:rPr lang="fr-FR" sz="2000" b="1" u="sng" dirty="0">
                <a:solidFill>
                  <a:srgbClr val="62A9AA"/>
                </a:solidFill>
                <a:effectLst/>
                <a:ea typeface="Times New Roman" panose="02020603050405020304" pitchFamily="18" charset="0"/>
                <a:cs typeface="Times New Roman" panose="02020603050405020304" pitchFamily="18" charset="0"/>
              </a:rPr>
              <a:t> </a:t>
            </a:r>
            <a:r>
              <a:rPr lang="en-GB" sz="2000" dirty="0"/>
              <a:t>(Tel: </a:t>
            </a:r>
            <a:r>
              <a:rPr lang="en-GB" sz="2000" b="0" i="0" u="sng" strike="noStrike" dirty="0">
                <a:effectLst/>
              </a:rPr>
              <a:t>03000030396</a:t>
            </a:r>
            <a:r>
              <a:rPr lang="en-GB" sz="2000" dirty="0"/>
              <a:t>)</a:t>
            </a:r>
          </a:p>
          <a:p>
            <a:pPr marL="457200" indent="-457200">
              <a:lnSpc>
                <a:spcPct val="114000"/>
              </a:lnSpc>
              <a:buClr>
                <a:srgbClr val="62A9AA"/>
              </a:buClr>
              <a:buFont typeface="Wingdings" panose="05000000000000000000" pitchFamily="2" charset="2"/>
              <a:buChar char="§"/>
            </a:pPr>
            <a:r>
              <a:rPr lang="en-GB" sz="2000" dirty="0"/>
              <a:t>The Exchange: </a:t>
            </a:r>
            <a:r>
              <a:rPr lang="en-GB" sz="2000" b="1" u="sng" dirty="0">
                <a:solidFill>
                  <a:srgbClr val="62A9AA"/>
                </a:solidFill>
                <a:hlinkClick r:id="rId12">
                  <a:extLst>
                    <a:ext uri="{A12FA001-AC4F-418D-AE19-62706E023703}">
                      <ahyp:hlinkClr xmlns:ahyp="http://schemas.microsoft.com/office/drawing/2018/hyperlinkcolor" val="tx"/>
                    </a:ext>
                  </a:extLst>
                </a:hlinkClick>
              </a:rPr>
              <a:t>https://www.exchange-counselling.com/primary/</a:t>
            </a:r>
            <a:r>
              <a:rPr lang="en-GB" sz="2000" b="1" u="sng" dirty="0">
                <a:solidFill>
                  <a:srgbClr val="62A9AA"/>
                </a:solidFill>
              </a:rPr>
              <a:t> </a:t>
            </a:r>
            <a:r>
              <a:rPr lang="en-GB" sz="2000" dirty="0"/>
              <a:t>(Tel: 0330 2020283)</a:t>
            </a:r>
            <a:endParaRPr lang="en-GB" sz="2400" dirty="0">
              <a:solidFill>
                <a:schemeClr val="accent2">
                  <a:lumMod val="75000"/>
                </a:schemeClr>
              </a:solidFill>
            </a:endParaRPr>
          </a:p>
        </p:txBody>
      </p:sp>
    </p:spTree>
    <p:extLst>
      <p:ext uri="{BB962C8B-B14F-4D97-AF65-F5344CB8AC3E}">
        <p14:creationId xmlns:p14="http://schemas.microsoft.com/office/powerpoint/2010/main" val="2371677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GB" sz="3200" b="1" dirty="0"/>
              <a:t>TEACHER SLIDE: statements of what matters </a:t>
            </a:r>
          </a:p>
        </p:txBody>
      </p:sp>
      <p:sp>
        <p:nvSpPr>
          <p:cNvPr id="5" name="TextBox 4"/>
          <p:cNvSpPr txBox="1"/>
          <p:nvPr/>
        </p:nvSpPr>
        <p:spPr>
          <a:xfrm>
            <a:off x="1052882" y="2100392"/>
            <a:ext cx="4713933" cy="4579715"/>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en-GB" sz="2000" dirty="0">
                <a:effectLst/>
              </a:rPr>
              <a:t>In Resource 1 and 2, discussing when parents and carers separate and normalising the range of emotions that children and young people may go through when parents and carers separate covers a number of ‘statements of what matters’. For example, from </a:t>
            </a:r>
            <a:r>
              <a:rPr lang="en-US"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Health and Well-being</a:t>
            </a:r>
            <a:r>
              <a:rPr lang="en-GB" sz="2000" dirty="0">
                <a:effectLst/>
                <a:ea typeface="Times New Roman" panose="02020603050405020304" pitchFamily="18" charset="0"/>
                <a:cs typeface="Arial" panose="020B0604020202020204" pitchFamily="34" charset="0"/>
              </a:rPr>
              <a:t>:</a:t>
            </a:r>
            <a:r>
              <a:rPr lang="en-GB" sz="2000" dirty="0">
                <a:effectLst/>
                <a:ea typeface="Calibri" panose="020F0502020204030204" pitchFamily="34" charset="0"/>
                <a:cs typeface="Arial" panose="020B0604020202020204" pitchFamily="34" charset="0"/>
              </a:rPr>
              <a:t> </a:t>
            </a:r>
            <a:endParaRPr lang="en-GB" sz="2000" dirty="0">
              <a:effectLst/>
              <a:ea typeface="Times New Roman" panose="02020603050405020304" pitchFamily="18" charset="0"/>
              <a:cs typeface="Times New Roman" panose="02020603050405020304" pitchFamily="18" charset="0"/>
            </a:endParaRPr>
          </a:p>
          <a:p>
            <a:pPr marL="28575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How we process and respond to our experiences affects our mental health and emotional well-being.</a:t>
            </a:r>
          </a:p>
          <a:p>
            <a:pPr marL="28575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Healthy relationships are fundamental to our well-being.</a:t>
            </a:r>
            <a:endParaRPr lang="en-GB" sz="2000" dirty="0">
              <a:effectLst/>
              <a:ea typeface="Times New Roman" panose="02020603050405020304" pitchFamily="18" charset="0"/>
              <a:cs typeface="Times New Roman" panose="02020603050405020304" pitchFamily="18" charset="0"/>
            </a:endParaRPr>
          </a:p>
          <a:p>
            <a:endParaRPr lang="en-GB" dirty="0"/>
          </a:p>
        </p:txBody>
      </p:sp>
      <p:sp>
        <p:nvSpPr>
          <p:cNvPr id="6" name="TextBox 5"/>
          <p:cNvSpPr txBox="1"/>
          <p:nvPr/>
        </p:nvSpPr>
        <p:spPr>
          <a:xfrm>
            <a:off x="6201352" y="2100392"/>
            <a:ext cx="4937765" cy="4627036"/>
          </a:xfrm>
          <a:prstGeom prst="rect">
            <a:avLst/>
          </a:prstGeom>
          <a:noFill/>
          <a:ln w="38100">
            <a:solidFill>
              <a:srgbClr val="969FA7"/>
            </a:solidFill>
          </a:ln>
        </p:spPr>
        <p:txBody>
          <a:bodyPr wrap="square" rtlCol="0">
            <a:spAutoFit/>
          </a:bodyPr>
          <a:lstStyle/>
          <a:p>
            <a:pPr>
              <a:lnSpc>
                <a:spcPct val="114000"/>
              </a:lnSpc>
            </a:pPr>
            <a:r>
              <a:rPr lang="en-GB" sz="2000" dirty="0">
                <a:effectLst/>
                <a:ea typeface="Times New Roman" panose="02020603050405020304" pitchFamily="18" charset="0"/>
              </a:rPr>
              <a:t>In Resource 2, children and young people learning about their right to express their opinions under the UNCRC,  Article 12 when decisions are being made following the separation of their parents and carers </a:t>
            </a:r>
            <a:r>
              <a:rPr lang="en-GB" sz="2000" dirty="0">
                <a:effectLst/>
              </a:rPr>
              <a:t>covers a number of 'statements of what matters' such as this one from </a:t>
            </a:r>
            <a:r>
              <a:rPr lang="en-US"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Humanities</a:t>
            </a:r>
            <a:r>
              <a:rPr lang="en-GB" sz="2000" dirty="0">
                <a:effectLst/>
                <a:ea typeface="Calibri" panose="020F0502020204030204" pitchFamily="34" charset="0"/>
                <a:cs typeface="Gill Sans MT" panose="020B0502020104020203" pitchFamily="34" charset="0"/>
              </a:rPr>
              <a:t>:</a:t>
            </a:r>
          </a:p>
          <a:p>
            <a:pPr marL="285750" lvl="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Informed, self-aware citizens engage with the challenges and opportunities that face humanity, and are able to take considered and ethical action.</a:t>
            </a:r>
          </a:p>
          <a:p>
            <a:pPr marL="285750" lvl="0" indent="-285750">
              <a:lnSpc>
                <a:spcPct val="114000"/>
              </a:lnSpc>
              <a:buClr>
                <a:srgbClr val="62A9AA"/>
              </a:buClr>
              <a:buFont typeface="Wingdings" panose="05000000000000000000" pitchFamily="2" charset="2"/>
              <a:buChar char="§"/>
            </a:pPr>
            <a:endParaRPr lang="en-US" sz="2000" spc="-25" dirty="0">
              <a:ea typeface="Times New Roman" panose="02020603050405020304" pitchFamily="18" charset="0"/>
              <a:cs typeface="Arial" panose="020B0604020202020204" pitchFamily="34" charset="0"/>
            </a:endParaRPr>
          </a:p>
          <a:p>
            <a:pPr lvl="0">
              <a:lnSpc>
                <a:spcPct val="114000"/>
              </a:lnSpc>
              <a:buClr>
                <a:srgbClr val="62A9AA"/>
              </a:buClr>
            </a:pPr>
            <a:endParaRPr lang="en-US" sz="2000" spc="-25"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507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GB" sz="3200" b="1" dirty="0"/>
              <a:t>TEACHER SLIDE – Progression steps </a:t>
            </a:r>
          </a:p>
        </p:txBody>
      </p:sp>
      <p:sp>
        <p:nvSpPr>
          <p:cNvPr id="5" name="TextBox 4"/>
          <p:cNvSpPr txBox="1"/>
          <p:nvPr/>
        </p:nvSpPr>
        <p:spPr>
          <a:xfrm>
            <a:off x="575894" y="2100392"/>
            <a:ext cx="5520106" cy="4627036"/>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en-GB" sz="2000" dirty="0">
                <a:effectLst/>
                <a:ea typeface="Times New Roman" panose="02020603050405020304" pitchFamily="18" charset="0"/>
              </a:rPr>
              <a:t>Resource 1, </a:t>
            </a:r>
            <a:r>
              <a:rPr lang="en-US" sz="2000" dirty="0">
                <a:effectLst/>
                <a:ea typeface="Times New Roman" panose="02020603050405020304" pitchFamily="18" charset="0"/>
              </a:rPr>
              <a:t>discusses parental separation and normalises emotions that children and young people may go through. Resource 2 discusses sources of support for children and young people on parental separation. Both resources will </a:t>
            </a:r>
            <a:r>
              <a:rPr lang="en-GB" sz="2000" dirty="0">
                <a:effectLst/>
                <a:ea typeface="Times New Roman" panose="02020603050405020304" pitchFamily="18" charset="0"/>
                <a:cs typeface="Arial" panose="020B0604020202020204" pitchFamily="34" charset="0"/>
              </a:rPr>
              <a:t>help learners understand key areas outlined in Progression steps 2 and 3. </a:t>
            </a:r>
            <a:r>
              <a:rPr lang="en-GB" sz="2000" dirty="0">
                <a:effectLst/>
              </a:rPr>
              <a:t>For example, from</a:t>
            </a:r>
            <a:r>
              <a:rPr lang="en-GB" sz="2000" dirty="0">
                <a:effectLst/>
                <a:ea typeface="Times New Roman" panose="02020603050405020304" pitchFamily="18" charset="0"/>
                <a:cs typeface="Arial" panose="020B0604020202020204" pitchFamily="34" charset="0"/>
              </a:rPr>
              <a:t> </a:t>
            </a:r>
            <a:r>
              <a:rPr lang="en-US"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Health and Well-being</a:t>
            </a:r>
            <a:r>
              <a:rPr lang="en-GB" sz="2000" dirty="0">
                <a:effectLst/>
                <a:ea typeface="Times New Roman" panose="02020603050405020304" pitchFamily="18" charset="0"/>
                <a:cs typeface="Arial" panose="020B0604020202020204" pitchFamily="34" charset="0"/>
              </a:rPr>
              <a:t>:</a:t>
            </a:r>
            <a:r>
              <a:rPr lang="en-GB" sz="2000" dirty="0">
                <a:effectLst/>
                <a:ea typeface="Calibri" panose="020F0502020204030204" pitchFamily="34" charset="0"/>
                <a:cs typeface="Arial" panose="020B0604020202020204" pitchFamily="34" charset="0"/>
              </a:rPr>
              <a:t> </a:t>
            </a:r>
            <a:endParaRPr lang="en-GB" sz="2000" dirty="0">
              <a:effectLst/>
              <a:ea typeface="Times New Roman" panose="02020603050405020304" pitchFamily="18" charset="0"/>
              <a:cs typeface="Times New Roman" panose="02020603050405020304" pitchFamily="18" charset="0"/>
            </a:endParaRPr>
          </a:p>
          <a:p>
            <a:pPr marL="28575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How we process and respond to our experiences affects our mental health and emotional well-being.</a:t>
            </a:r>
          </a:p>
          <a:p>
            <a:pPr marL="28575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Healthy relationships are fundamental to our well-being.</a:t>
            </a:r>
            <a:endParaRPr lang="en-GB" dirty="0"/>
          </a:p>
        </p:txBody>
      </p:sp>
      <p:sp>
        <p:nvSpPr>
          <p:cNvPr id="7" name="TextBox 6">
            <a:extLst>
              <a:ext uri="{FF2B5EF4-FFF2-40B4-BE49-F238E27FC236}">
                <a16:creationId xmlns:a16="http://schemas.microsoft.com/office/drawing/2014/main" id="{2CD6AAD6-195E-4EF3-8E64-4B78EBDD5AD7}"/>
              </a:ext>
            </a:extLst>
          </p:cNvPr>
          <p:cNvSpPr txBox="1"/>
          <p:nvPr/>
        </p:nvSpPr>
        <p:spPr>
          <a:xfrm>
            <a:off x="6522723" y="2100392"/>
            <a:ext cx="5093386" cy="4579715"/>
          </a:xfrm>
          <a:prstGeom prst="rect">
            <a:avLst/>
          </a:prstGeom>
          <a:noFill/>
          <a:ln w="38100">
            <a:solidFill>
              <a:srgbClr val="969FA7"/>
            </a:solidFill>
          </a:ln>
        </p:spPr>
        <p:txBody>
          <a:bodyPr wrap="square" lIns="91440" tIns="45720" rIns="91440" bIns="45720" rtlCol="0" anchor="t">
            <a:spAutoFit/>
          </a:bodyPr>
          <a:lstStyle/>
          <a:p>
            <a:pPr lvl="0">
              <a:lnSpc>
                <a:spcPct val="114000"/>
              </a:lnSpc>
            </a:pPr>
            <a:r>
              <a:rPr lang="en-GB" sz="2000" dirty="0">
                <a:effectLst/>
                <a:ea typeface="Times New Roman" panose="02020603050405020304" pitchFamily="18" charset="0"/>
              </a:rPr>
              <a:t>In Resource 2,  children and young people </a:t>
            </a:r>
            <a:r>
              <a:rPr lang="en-GB" sz="2000" dirty="0">
                <a:effectLst/>
              </a:rPr>
              <a:t>learn about their right to express their voice and be heard when decisions are being made following the separation of their parents and carers. Learners will increase their understanding in Progression steps 2 and 3 </a:t>
            </a:r>
            <a:r>
              <a:rPr lang="en-GB" sz="2000" dirty="0">
                <a:effectLst/>
                <a:ea typeface="Times New Roman" panose="02020603050405020304" pitchFamily="18" charset="0"/>
                <a:cs typeface="Arial" panose="020B0604020202020204" pitchFamily="34" charset="0"/>
              </a:rPr>
              <a:t>such as this one from </a:t>
            </a:r>
            <a:r>
              <a:rPr lang="en-US"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Humanities</a:t>
            </a:r>
            <a:r>
              <a:rPr lang="en-GB" sz="2000" dirty="0">
                <a:effectLst/>
                <a:ea typeface="Times New Roman" panose="02020603050405020304" pitchFamily="18" charset="0"/>
                <a:cs typeface="Arial" panose="020B0604020202020204" pitchFamily="34" charset="0"/>
              </a:rPr>
              <a:t>:</a:t>
            </a:r>
            <a:r>
              <a:rPr lang="en-GB" sz="2000" dirty="0">
                <a:effectLst/>
                <a:ea typeface="Calibri" panose="020F0502020204030204" pitchFamily="34" charset="0"/>
                <a:cs typeface="Arial" panose="020B0604020202020204" pitchFamily="34" charset="0"/>
              </a:rPr>
              <a:t> </a:t>
            </a:r>
            <a:endParaRPr lang="en-GB" sz="2000" dirty="0">
              <a:effectLst/>
              <a:ea typeface="Calibri" panose="020F0502020204030204" pitchFamily="34" charset="0"/>
              <a:cs typeface="Gill Sans MT" panose="020B0502020104020203" pitchFamily="34" charset="0"/>
            </a:endParaRPr>
          </a:p>
          <a:p>
            <a:pPr marL="285750" lvl="0" indent="-285750">
              <a:lnSpc>
                <a:spcPct val="114000"/>
              </a:lnSpc>
              <a:buClr>
                <a:srgbClr val="62A9AA"/>
              </a:buClr>
              <a:buFont typeface="Wingdings" panose="05000000000000000000" pitchFamily="2" charset="2"/>
              <a:buChar char="§"/>
            </a:pPr>
            <a:r>
              <a:rPr lang="en-US" sz="2000" spc="-25" dirty="0">
                <a:effectLst/>
                <a:ea typeface="Times New Roman" panose="02020603050405020304" pitchFamily="18" charset="0"/>
                <a:cs typeface="Arial" panose="020B0604020202020204" pitchFamily="34" charset="0"/>
              </a:rPr>
              <a:t>Informed, self-aware citizens engage with the challenges and opportunities that face humanity,  and are able to take considered and ethical action.</a:t>
            </a:r>
          </a:p>
          <a:p>
            <a:pPr marL="285750" lvl="0" indent="-285750">
              <a:lnSpc>
                <a:spcPct val="114000"/>
              </a:lnSpc>
              <a:buClr>
                <a:srgbClr val="62A9AA"/>
              </a:buClr>
              <a:buFont typeface="Wingdings" panose="05000000000000000000" pitchFamily="2" charset="2"/>
              <a:buChar char="§"/>
            </a:pPr>
            <a:endParaRPr lang="en-US" sz="2000" spc="-25" dirty="0">
              <a:effectLst/>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251784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GB" sz="3200" b="1" dirty="0"/>
              <a:t>TEACHER SLIDE – the uncrc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3975348"/>
          </a:xfrm>
          <a:ln w="38100">
            <a:solidFill>
              <a:srgbClr val="62A9AA"/>
            </a:solidFill>
          </a:ln>
        </p:spPr>
        <p:txBody>
          <a:bodyPr>
            <a:normAutofit fontScale="92500" lnSpcReduction="10000"/>
          </a:bodyPr>
          <a:lstStyle/>
          <a:p>
            <a:pPr>
              <a:buClr>
                <a:srgbClr val="62A9AA"/>
              </a:buClr>
              <a:buFont typeface="Wingdings" panose="05000000000000000000" pitchFamily="2" charset="2"/>
              <a:buChar char="§"/>
            </a:pPr>
            <a:r>
              <a:rPr lang="en-GB" sz="1900" b="1" dirty="0">
                <a:solidFill>
                  <a:srgbClr val="62A9AA"/>
                </a:solidFill>
              </a:rPr>
              <a:t>The United Nations Convention on the Rights of the Child 1989 (UNCRC) </a:t>
            </a:r>
            <a:r>
              <a:rPr lang="en-GB" sz="1900" dirty="0">
                <a:solidFill>
                  <a:schemeClr val="tx1"/>
                </a:solidFill>
              </a:rPr>
              <a:t>is the </a:t>
            </a:r>
            <a:r>
              <a:rPr lang="en-GB" sz="1900" b="0" i="0" dirty="0">
                <a:solidFill>
                  <a:srgbClr val="333333"/>
                </a:solidFill>
                <a:effectLst/>
              </a:rPr>
              <a:t>global “gold standard” for children’s rights and sets out the fundamental rights of all children. It is the </a:t>
            </a:r>
            <a:r>
              <a:rPr lang="en-GB" sz="1900" dirty="0">
                <a:solidFill>
                  <a:schemeClr val="tx1"/>
                </a:solidFill>
              </a:rPr>
              <a:t>most widely and rapidly ratified human rights treaty in history and sets out the civil, political, economic and cultural rights of every child. Countries that have ratified the UNCRC agree to safeguard the rights and ensure that adults and children know about them. </a:t>
            </a:r>
            <a:endParaRPr lang="en-US" sz="1900" dirty="0"/>
          </a:p>
          <a:p>
            <a:pPr>
              <a:buClr>
                <a:srgbClr val="62A9AA"/>
              </a:buClr>
              <a:buFont typeface="Wingdings" panose="05000000000000000000" pitchFamily="2" charset="2"/>
              <a:buChar char="§"/>
            </a:pPr>
            <a:r>
              <a:rPr lang="en-GB" sz="1900" b="1" dirty="0">
                <a:solidFill>
                  <a:srgbClr val="62A9AA"/>
                </a:solidFill>
              </a:rPr>
              <a:t>The Convention:</a:t>
            </a:r>
          </a:p>
          <a:p>
            <a:pPr lvl="1">
              <a:buClr>
                <a:srgbClr val="62A9AA"/>
              </a:buClr>
              <a:buFont typeface="Wingdings" panose="05000000000000000000" pitchFamily="2" charset="2"/>
              <a:buChar char="§"/>
            </a:pPr>
            <a:r>
              <a:rPr lang="en-GB" sz="1900" dirty="0">
                <a:solidFill>
                  <a:schemeClr val="tx1"/>
                </a:solidFill>
              </a:rPr>
              <a:t>has been signed by 196 countries of which all but the USA have ratified it. (It was ratified in the UK in 1991.)</a:t>
            </a:r>
          </a:p>
          <a:p>
            <a:pPr lvl="1">
              <a:buClr>
                <a:srgbClr val="62A9AA"/>
              </a:buClr>
              <a:buFont typeface="Wingdings" panose="05000000000000000000" pitchFamily="2" charset="2"/>
              <a:buChar char="§"/>
            </a:pPr>
            <a:r>
              <a:rPr lang="en-GB" sz="1900" dirty="0">
                <a:solidFill>
                  <a:schemeClr val="tx1"/>
                </a:solidFill>
              </a:rPr>
              <a:t>has 4 guiding principles (non-discrimination;  the best interests of the child; the right to life, survival and development; and the right of children to express their views freely and to be heard) which apply to all under 18s.</a:t>
            </a:r>
          </a:p>
          <a:p>
            <a:pPr lvl="1">
              <a:buClr>
                <a:srgbClr val="62A9AA"/>
              </a:buClr>
              <a:buFont typeface="Wingdings" panose="05000000000000000000" pitchFamily="2" charset="2"/>
              <a:buChar char="§"/>
            </a:pPr>
            <a:r>
              <a:rPr lang="en-GB" sz="1900" dirty="0">
                <a:solidFill>
                  <a:schemeClr val="tx1"/>
                </a:solidFill>
              </a:rPr>
              <a:t>consists of 54 Articles which include protecting children’s rights to life; healthcare; education; protection from discrimination, harm or exploitation (including violence, abuse, neglect, kidnapping, child labour and child soldiers) and to live with their family (where possible). </a:t>
            </a:r>
          </a:p>
        </p:txBody>
      </p:sp>
    </p:spTree>
    <p:extLst>
      <p:ext uri="{BB962C8B-B14F-4D97-AF65-F5344CB8AC3E}">
        <p14:creationId xmlns:p14="http://schemas.microsoft.com/office/powerpoint/2010/main" val="66179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GB" sz="3200" b="1" dirty="0"/>
              <a:t>TEACHER SLIDE –  children and YOUNG PEOPLE’S ART. 12 RIGHTS</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fontScale="92500"/>
          </a:bodyPr>
          <a:lstStyle/>
          <a:p>
            <a:pPr>
              <a:lnSpc>
                <a:spcPct val="124000"/>
              </a:lnSpc>
              <a:spcBef>
                <a:spcPts val="0"/>
              </a:spcBef>
              <a:spcAft>
                <a:spcPts val="0"/>
              </a:spcAft>
              <a:buClr>
                <a:srgbClr val="62A9AA"/>
              </a:buClr>
              <a:buFont typeface="Wingdings" panose="05000000000000000000" pitchFamily="2" charset="2"/>
              <a:buChar char="§"/>
            </a:pPr>
            <a:r>
              <a:rPr lang="en-GB" sz="2000" b="1" dirty="0">
                <a:solidFill>
                  <a:srgbClr val="62A9AA"/>
                </a:solidFill>
              </a:rPr>
              <a:t>The United Nations Convention on the Rights of the Child 1989 (UNCRC) Article 12 </a:t>
            </a:r>
            <a:r>
              <a:rPr lang="en-GB" sz="2000" dirty="0">
                <a:solidFill>
                  <a:schemeClr val="tx1"/>
                </a:solidFill>
              </a:rPr>
              <a:t>gives </a:t>
            </a:r>
            <a:r>
              <a:rPr lang="en-GB" sz="2000" b="1" u="sng" dirty="0">
                <a:solidFill>
                  <a:schemeClr val="tx1"/>
                </a:solidFill>
              </a:rPr>
              <a:t>all</a:t>
            </a:r>
            <a:r>
              <a:rPr lang="en-GB" sz="2000" dirty="0">
                <a:solidFill>
                  <a:schemeClr val="tx1"/>
                </a:solidFill>
              </a:rPr>
              <a:t> children the right to have their voices heard and their opinions listened to and taken seriously by adults. </a:t>
            </a:r>
          </a:p>
          <a:p>
            <a:pPr>
              <a:lnSpc>
                <a:spcPct val="124000"/>
              </a:lnSpc>
              <a:spcBef>
                <a:spcPts val="0"/>
              </a:spcBef>
              <a:spcAft>
                <a:spcPts val="0"/>
              </a:spcAft>
              <a:buClr>
                <a:srgbClr val="62A9AA"/>
              </a:buClr>
              <a:buFont typeface="Wingdings" panose="05000000000000000000" pitchFamily="2" charset="2"/>
              <a:buChar char="§"/>
            </a:pPr>
            <a:r>
              <a:rPr lang="en-GB" sz="2000" dirty="0">
                <a:solidFill>
                  <a:schemeClr val="tx1"/>
                </a:solidFill>
              </a:rPr>
              <a:t>This includes the right to information, consultation and representation (if needed) when their parents and carers separate.  These rights are universal and freestanding. </a:t>
            </a:r>
          </a:p>
          <a:p>
            <a:pPr>
              <a:lnSpc>
                <a:spcPct val="124000"/>
              </a:lnSpc>
              <a:spcBef>
                <a:spcPts val="0"/>
              </a:spcBef>
              <a:spcAft>
                <a:spcPts val="0"/>
              </a:spcAft>
              <a:buClr>
                <a:srgbClr val="62A9AA"/>
              </a:buClr>
              <a:buFont typeface="Wingdings" panose="05000000000000000000" pitchFamily="2" charset="2"/>
              <a:buChar char="§"/>
            </a:pPr>
            <a:r>
              <a:rPr lang="en-GB" sz="2000" dirty="0">
                <a:solidFill>
                  <a:schemeClr val="tx1"/>
                </a:solidFill>
              </a:rPr>
              <a:t>In a minority of cases, it may be appropriate for the child to make their own application to the family court.  Legal aid (i.e. funding) is available for this and a solicitor or an advocate from The National Youth Advocacy Service, Cymru (NYAS, Cymru </a:t>
            </a:r>
            <a:r>
              <a:rPr lang="en-GB" sz="1200" dirty="0">
                <a:solidFill>
                  <a:prstClr val="black"/>
                </a:solidFill>
                <a:latin typeface="Calibri" panose="020F0502020204030204"/>
              </a:rPr>
              <a:t>–</a:t>
            </a:r>
            <a:r>
              <a:rPr lang="en-GB" sz="2000" dirty="0">
                <a:solidFill>
                  <a:schemeClr val="tx1"/>
                </a:solidFill>
              </a:rPr>
              <a:t> see slide 24) can make the application for the child and represent them in the family court if needed. </a:t>
            </a:r>
          </a:p>
          <a:p>
            <a:pPr>
              <a:lnSpc>
                <a:spcPct val="124000"/>
              </a:lnSpc>
              <a:spcBef>
                <a:spcPts val="0"/>
              </a:spcBef>
              <a:spcAft>
                <a:spcPts val="0"/>
              </a:spcAft>
              <a:buClr>
                <a:srgbClr val="62A9AA"/>
              </a:buClr>
              <a:buFont typeface="Wingdings" panose="05000000000000000000" pitchFamily="2" charset="2"/>
              <a:buChar char="§"/>
            </a:pPr>
            <a:r>
              <a:rPr lang="en-GB" sz="2000" dirty="0">
                <a:solidFill>
                  <a:schemeClr val="tx1"/>
                </a:solidFill>
              </a:rPr>
              <a:t>Children are also entitled to speak to the mediator if their parents and carers are in mediation. This process is known as ‘child inclusive mediation’.</a:t>
            </a:r>
          </a:p>
        </p:txBody>
      </p:sp>
    </p:spTree>
    <p:extLst>
      <p:ext uri="{BB962C8B-B14F-4D97-AF65-F5344CB8AC3E}">
        <p14:creationId xmlns:p14="http://schemas.microsoft.com/office/powerpoint/2010/main" val="85680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GB" sz="3200" b="1" dirty="0"/>
              <a:t>TEACHER SLIDE – Article 12 RIGHTS (cont.)</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3975348"/>
          </a:xfrm>
          <a:ln w="38100">
            <a:solidFill>
              <a:srgbClr val="62A9AA"/>
            </a:solidFill>
          </a:ln>
        </p:spPr>
        <p:txBody>
          <a:bodyPr>
            <a:noAutofit/>
          </a:bodyPr>
          <a:lstStyle/>
          <a:p>
            <a:pPr>
              <a:lnSpc>
                <a:spcPct val="114000"/>
              </a:lnSpc>
              <a:spcBef>
                <a:spcPts val="0"/>
              </a:spcBef>
              <a:spcAft>
                <a:spcPts val="0"/>
              </a:spcAft>
              <a:buClr>
                <a:srgbClr val="62A9AA"/>
              </a:buClr>
              <a:buFont typeface="Wingdings" panose="05000000000000000000" pitchFamily="2" charset="2"/>
              <a:buChar char="§"/>
            </a:pPr>
            <a:r>
              <a:rPr lang="en-GB" sz="2000" dirty="0">
                <a:solidFill>
                  <a:schemeClr val="tx1"/>
                </a:solidFill>
              </a:rPr>
              <a:t>Article 12 rights do not mean that children and young people make the decisions – the responsible adults (usually their parents) do, but children and young people have the right to have their opinions listened to.  The weight placed upon those opinions will depend upon the age and maturity of the child.</a:t>
            </a:r>
          </a:p>
          <a:p>
            <a:pPr>
              <a:lnSpc>
                <a:spcPct val="114000"/>
              </a:lnSpc>
              <a:spcBef>
                <a:spcPts val="0"/>
              </a:spcBef>
              <a:spcAft>
                <a:spcPts val="0"/>
              </a:spcAft>
              <a:buClr>
                <a:srgbClr val="62A9AA"/>
              </a:buClr>
              <a:buFont typeface="Wingdings" panose="05000000000000000000" pitchFamily="2" charset="2"/>
              <a:buChar char="§"/>
            </a:pPr>
            <a:r>
              <a:rPr lang="en-GB" sz="2000" dirty="0">
                <a:solidFill>
                  <a:schemeClr val="tx1"/>
                </a:solidFill>
              </a:rPr>
              <a:t> The parents of approximately 280,000 children and young people separate each year. </a:t>
            </a:r>
          </a:p>
          <a:p>
            <a:pPr>
              <a:lnSpc>
                <a:spcPct val="114000"/>
              </a:lnSpc>
              <a:spcBef>
                <a:spcPts val="0"/>
              </a:spcBef>
              <a:spcAft>
                <a:spcPts val="0"/>
              </a:spcAft>
              <a:buClr>
                <a:srgbClr val="62A9AA"/>
              </a:buClr>
              <a:buFont typeface="Wingdings" panose="05000000000000000000" pitchFamily="2" charset="2"/>
              <a:buChar char="§"/>
            </a:pPr>
            <a:r>
              <a:rPr lang="en-GB" sz="2000" dirty="0">
                <a:solidFill>
                  <a:schemeClr val="tx1"/>
                </a:solidFill>
                <a:effectLst/>
                <a:ea typeface="Times New Roman" panose="02020603050405020304" pitchFamily="18" charset="0"/>
                <a:cs typeface="Times New Roman" panose="02020603050405020304" pitchFamily="18" charset="0"/>
              </a:rPr>
              <a:t>T</a:t>
            </a:r>
            <a:r>
              <a:rPr lang="en-GB" sz="2000" dirty="0">
                <a:effectLst/>
                <a:ea typeface="Times New Roman" panose="02020603050405020304" pitchFamily="18" charset="0"/>
                <a:cs typeface="Times New Roman" panose="02020603050405020304" pitchFamily="18" charset="0"/>
              </a:rPr>
              <a:t>here were approximately 87,000 dependent children living in lone parent households in Wales in 2021.</a:t>
            </a:r>
          </a:p>
          <a:p>
            <a:pPr>
              <a:lnSpc>
                <a:spcPct val="114000"/>
              </a:lnSpc>
              <a:spcBef>
                <a:spcPts val="0"/>
              </a:spcBef>
              <a:spcAft>
                <a:spcPts val="0"/>
              </a:spcAft>
              <a:buClr>
                <a:srgbClr val="62A9AA"/>
              </a:buClr>
              <a:buFont typeface="Wingdings" panose="05000000000000000000" pitchFamily="2" charset="2"/>
              <a:buChar char="§"/>
            </a:pPr>
            <a:r>
              <a:rPr lang="en-GB" sz="2000" dirty="0">
                <a:ea typeface="Times New Roman" panose="02020603050405020304" pitchFamily="18" charset="0"/>
                <a:cs typeface="Times New Roman" panose="02020603050405020304" pitchFamily="18" charset="0"/>
              </a:rPr>
              <a:t>E</a:t>
            </a:r>
            <a:r>
              <a:rPr lang="en-GB" sz="2000" dirty="0">
                <a:effectLst/>
                <a:ea typeface="Times New Roman" panose="02020603050405020304" pitchFamily="18" charset="0"/>
                <a:cs typeface="Times New Roman" panose="02020603050405020304" pitchFamily="18" charset="0"/>
              </a:rPr>
              <a:t>vidence</a:t>
            </a:r>
            <a:r>
              <a:rPr lang="en-US" sz="2000" dirty="0">
                <a:effectLst/>
                <a:ea typeface="Times New Roman" panose="02020603050405020304" pitchFamily="18" charset="0"/>
                <a:cs typeface="Times New Roman" panose="02020603050405020304" pitchFamily="18" charset="0"/>
              </a:rPr>
              <a:t> from the Millennium Cohort Study indicates that 39% of children were not living in the same household as both parents by the age of 11.</a:t>
            </a:r>
            <a:endParaRPr lang="en-GB" sz="2000" dirty="0">
              <a:ea typeface="Times New Roman" panose="02020603050405020304" pitchFamily="18" charset="0"/>
              <a:cs typeface="Times New Roman" panose="02020603050405020304" pitchFamily="18" charset="0"/>
            </a:endParaRPr>
          </a:p>
          <a:p>
            <a:pPr>
              <a:lnSpc>
                <a:spcPct val="114000"/>
              </a:lnSpc>
              <a:spcBef>
                <a:spcPts val="0"/>
              </a:spcBef>
              <a:spcAft>
                <a:spcPts val="0"/>
              </a:spcAft>
              <a:buClr>
                <a:srgbClr val="62A9AA"/>
              </a:buClr>
              <a:buFont typeface="Wingdings" panose="05000000000000000000" pitchFamily="2" charset="2"/>
              <a:buChar char="§"/>
            </a:pPr>
            <a:r>
              <a:rPr lang="en-GB" sz="2000" dirty="0">
                <a:solidFill>
                  <a:schemeClr val="tx1"/>
                </a:solidFill>
              </a:rPr>
              <a:t>Research indicates that children cope better when they are consulted about arrangements for them when parents separate and arrangements made are longer-lasting, yet they are seldom consulted.  </a:t>
            </a:r>
            <a:endParaRPr lang="en-US" sz="2000" dirty="0"/>
          </a:p>
        </p:txBody>
      </p:sp>
    </p:spTree>
    <p:extLst>
      <p:ext uri="{BB962C8B-B14F-4D97-AF65-F5344CB8AC3E}">
        <p14:creationId xmlns:p14="http://schemas.microsoft.com/office/powerpoint/2010/main" val="666772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GB" sz="3200" b="1" dirty="0"/>
              <a:t>TEACHER SLIDE – the divorce LEGISLATION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091690"/>
            <a:ext cx="11029615" cy="4626102"/>
          </a:xfrm>
          <a:ln w="38100">
            <a:solidFill>
              <a:srgbClr val="62A9AA"/>
            </a:solidFill>
          </a:ln>
        </p:spPr>
        <p:txBody>
          <a:bodyPr>
            <a:normAutofit fontScale="92500" lnSpcReduction="20000"/>
          </a:bodyPr>
          <a:lstStyle/>
          <a:p>
            <a:pPr marR="0" lvl="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Char char="§"/>
              <a:tabLst/>
              <a:defRPr/>
            </a:pPr>
            <a:r>
              <a:rPr lang="en-GB" sz="2000" b="1" dirty="0">
                <a:solidFill>
                  <a:srgbClr val="62A9AA"/>
                </a:solidFill>
                <a:latin typeface="+mn-lt"/>
              </a:rPr>
              <a:t>The Matrimonial Causes Act 1973 </a:t>
            </a:r>
            <a:r>
              <a:rPr lang="en-GB" sz="2000" b="0" i="0" dirty="0">
                <a:solidFill>
                  <a:srgbClr val="323132"/>
                </a:solidFill>
                <a:effectLst/>
              </a:rPr>
              <a:t>(‘</a:t>
            </a:r>
            <a:r>
              <a:rPr lang="en-GB" sz="2000" b="1" i="0" dirty="0">
                <a:solidFill>
                  <a:srgbClr val="62A9AA"/>
                </a:solidFill>
                <a:effectLst/>
              </a:rPr>
              <a:t>the old law</a:t>
            </a:r>
            <a:r>
              <a:rPr lang="en-GB" sz="2000" b="0" i="0" dirty="0">
                <a:solidFill>
                  <a:srgbClr val="323132"/>
                </a:solidFill>
                <a:effectLst/>
              </a:rPr>
              <a:t>’) was in force until 6 April 2022. It provided that divorce could be granted on the ground of irretrievable breakdown, proved by one of five facts; </a:t>
            </a:r>
          </a:p>
          <a:p>
            <a:pPr lvl="1" defTabSz="914400">
              <a:spcBef>
                <a:spcPts val="0"/>
              </a:spcBef>
              <a:spcAft>
                <a:spcPts val="0"/>
              </a:spcAft>
              <a:buClr>
                <a:srgbClr val="62A9AA"/>
              </a:buClr>
              <a:buSzTx/>
              <a:buFont typeface="Wingdings" panose="05000000000000000000" pitchFamily="2" charset="2"/>
              <a:buChar char="§"/>
              <a:defRPr/>
            </a:pPr>
            <a:r>
              <a:rPr lang="en-GB" sz="2000" b="0" i="0" dirty="0">
                <a:solidFill>
                  <a:srgbClr val="323132"/>
                </a:solidFill>
                <a:effectLst/>
              </a:rPr>
              <a:t>the Respondent has committed adultery (had sex with a member of the opposite sex whom they are not married to) </a:t>
            </a:r>
          </a:p>
          <a:p>
            <a:pPr lvl="1" defTabSz="914400">
              <a:spcBef>
                <a:spcPts val="0"/>
              </a:spcBef>
              <a:spcAft>
                <a:spcPts val="0"/>
              </a:spcAft>
              <a:buClr>
                <a:srgbClr val="62A9AA"/>
              </a:buClr>
              <a:buSzTx/>
              <a:buFont typeface="Wingdings" panose="05000000000000000000" pitchFamily="2" charset="2"/>
              <a:buChar char="§"/>
              <a:defRPr/>
            </a:pPr>
            <a:r>
              <a:rPr lang="en-GB" sz="2000" b="0" i="0" dirty="0">
                <a:solidFill>
                  <a:srgbClr val="323132"/>
                </a:solidFill>
                <a:effectLst/>
              </a:rPr>
              <a:t>the Respondent has behaved unreasonably</a:t>
            </a:r>
          </a:p>
          <a:p>
            <a:pPr lvl="1" defTabSz="914400">
              <a:spcBef>
                <a:spcPts val="0"/>
              </a:spcBef>
              <a:spcAft>
                <a:spcPts val="0"/>
              </a:spcAft>
              <a:buClr>
                <a:srgbClr val="62A9AA"/>
              </a:buClr>
              <a:buSzTx/>
              <a:buFont typeface="Wingdings" panose="05000000000000000000" pitchFamily="2" charset="2"/>
              <a:buChar char="§"/>
              <a:defRPr/>
            </a:pPr>
            <a:r>
              <a:rPr lang="en-GB" sz="2000" dirty="0">
                <a:solidFill>
                  <a:srgbClr val="323132"/>
                </a:solidFill>
              </a:rPr>
              <a:t>the Respondent has deserted the Petitioner for a period of 2 years</a:t>
            </a:r>
            <a:endParaRPr lang="en-GB" sz="2000" b="0" i="0" dirty="0">
              <a:solidFill>
                <a:srgbClr val="323132"/>
              </a:solidFill>
              <a:effectLst/>
            </a:endParaRPr>
          </a:p>
          <a:p>
            <a:pPr lvl="1" defTabSz="914400">
              <a:spcBef>
                <a:spcPts val="0"/>
              </a:spcBef>
              <a:spcAft>
                <a:spcPts val="0"/>
              </a:spcAft>
              <a:buClr>
                <a:srgbClr val="62A9AA"/>
              </a:buClr>
              <a:buSzTx/>
              <a:buFont typeface="Wingdings" panose="05000000000000000000" pitchFamily="2" charset="2"/>
              <a:buChar char="§"/>
              <a:defRPr/>
            </a:pPr>
            <a:r>
              <a:rPr lang="en-GB" sz="2000" b="0" i="0" dirty="0">
                <a:solidFill>
                  <a:srgbClr val="323132"/>
                </a:solidFill>
                <a:effectLst/>
              </a:rPr>
              <a:t>the parties have been separated for two years (provided the other party agreed)</a:t>
            </a:r>
          </a:p>
          <a:p>
            <a:pPr lvl="1" defTabSz="914400">
              <a:spcBef>
                <a:spcPts val="0"/>
              </a:spcBef>
              <a:spcAft>
                <a:spcPts val="0"/>
              </a:spcAft>
              <a:buClr>
                <a:srgbClr val="62A9AA"/>
              </a:buClr>
              <a:buSzTx/>
              <a:buFont typeface="Wingdings" panose="05000000000000000000" pitchFamily="2" charset="2"/>
              <a:buChar char="§"/>
              <a:defRPr/>
            </a:pPr>
            <a:r>
              <a:rPr lang="en-GB" sz="2000" b="0" i="0" dirty="0">
                <a:solidFill>
                  <a:srgbClr val="323132"/>
                </a:solidFill>
                <a:effectLst/>
              </a:rPr>
              <a:t>the parties have been separated for five years (</a:t>
            </a:r>
            <a:r>
              <a:rPr lang="en-GB" sz="2000" dirty="0">
                <a:solidFill>
                  <a:srgbClr val="323132"/>
                </a:solidFill>
              </a:rPr>
              <a:t>agreement of the other party not required</a:t>
            </a:r>
          </a:p>
          <a:p>
            <a:pPr lvl="1" defTabSz="914400">
              <a:spcBef>
                <a:spcPts val="0"/>
              </a:spcBef>
              <a:spcAft>
                <a:spcPts val="0"/>
              </a:spcAft>
              <a:buClr>
                <a:srgbClr val="62A9AA"/>
              </a:buClr>
              <a:buSzTx/>
              <a:buFont typeface="Wingdings" panose="05000000000000000000" pitchFamily="2" charset="2"/>
              <a:buChar char="§"/>
              <a:defRPr/>
            </a:pPr>
            <a:endParaRPr lang="en-GB" sz="2000" dirty="0">
              <a:solidFill>
                <a:srgbClr val="323132"/>
              </a:solidFill>
            </a:endParaRPr>
          </a:p>
          <a:p>
            <a:pPr marL="268288" lvl="1" indent="-268288" defTabSz="914400">
              <a:spcBef>
                <a:spcPts val="0"/>
              </a:spcBef>
              <a:spcAft>
                <a:spcPts val="0"/>
              </a:spcAft>
              <a:buClr>
                <a:srgbClr val="62A9AA"/>
              </a:buClr>
              <a:buSzTx/>
              <a:buFont typeface="Wingdings" panose="05000000000000000000" pitchFamily="2" charset="2"/>
              <a:buChar char="§"/>
              <a:defRPr/>
            </a:pPr>
            <a:r>
              <a:rPr lang="en-GB" sz="2000" dirty="0">
                <a:solidFill>
                  <a:srgbClr val="323132"/>
                </a:solidFill>
              </a:rPr>
              <a:t>T</a:t>
            </a:r>
            <a:r>
              <a:rPr lang="en-GB" sz="2000" b="0" i="0" dirty="0">
                <a:solidFill>
                  <a:srgbClr val="323132"/>
                </a:solidFill>
                <a:effectLst/>
              </a:rPr>
              <a:t>he Respondent could defend a ‘fault–based’ application, but that rarely happened as it was </a:t>
            </a:r>
            <a:r>
              <a:rPr lang="en-GB" sz="2000" b="1" i="0" dirty="0">
                <a:solidFill>
                  <a:srgbClr val="323132"/>
                </a:solidFill>
                <a:effectLst/>
              </a:rPr>
              <a:t>costly</a:t>
            </a:r>
            <a:r>
              <a:rPr lang="en-GB" sz="2000" b="0" i="0" dirty="0">
                <a:solidFill>
                  <a:srgbClr val="323132"/>
                </a:solidFill>
                <a:effectLst/>
              </a:rPr>
              <a:t>. The law was widely criticised as the requirement to ‘blame’ the other </a:t>
            </a:r>
            <a:r>
              <a:rPr lang="en-GB" sz="2000" i="0" dirty="0">
                <a:solidFill>
                  <a:srgbClr val="323132"/>
                </a:solidFill>
                <a:effectLst/>
              </a:rPr>
              <a:t>person could </a:t>
            </a:r>
            <a:r>
              <a:rPr lang="en-GB" sz="2000" b="1" i="0" dirty="0">
                <a:solidFill>
                  <a:srgbClr val="323132"/>
                </a:solidFill>
                <a:effectLst/>
              </a:rPr>
              <a:t>increase animosity</a:t>
            </a:r>
            <a:r>
              <a:rPr lang="en-GB" sz="2000" i="0" dirty="0">
                <a:solidFill>
                  <a:srgbClr val="323132"/>
                </a:solidFill>
                <a:effectLst/>
              </a:rPr>
              <a:t>.</a:t>
            </a:r>
          </a:p>
          <a:p>
            <a:pPr marL="0" marR="0" lvl="0" indent="0" algn="l" defTabSz="914400" rtl="0" eaLnBrk="1" fontAlgn="auto" latinLnBrk="0" hangingPunct="1">
              <a:lnSpc>
                <a:spcPct val="100000"/>
              </a:lnSpc>
              <a:spcBef>
                <a:spcPts val="0"/>
              </a:spcBef>
              <a:spcAft>
                <a:spcPts val="0"/>
              </a:spcAft>
              <a:buClr>
                <a:srgbClr val="62A9AA"/>
              </a:buClr>
              <a:buSzTx/>
              <a:buNone/>
              <a:tabLst/>
              <a:defRPr/>
            </a:pPr>
            <a:endParaRPr lang="en-GB" sz="2000" b="1" i="0" dirty="0">
              <a:solidFill>
                <a:srgbClr val="323132"/>
              </a:solidFill>
              <a:effectLst/>
            </a:endParaRPr>
          </a:p>
          <a:p>
            <a:pPr marR="0" lvl="0" algn="l" defTabSz="914400" rtl="0" eaLnBrk="1" fontAlgn="auto" latinLnBrk="0" hangingPunct="1">
              <a:lnSpc>
                <a:spcPct val="100000"/>
              </a:lnSpc>
              <a:spcBef>
                <a:spcPts val="0"/>
              </a:spcBef>
              <a:spcAft>
                <a:spcPts val="0"/>
              </a:spcAft>
              <a:buClr>
                <a:srgbClr val="62A9AA"/>
              </a:buClr>
              <a:buSzTx/>
              <a:buFont typeface="Wingdings" panose="05000000000000000000" pitchFamily="2" charset="2"/>
              <a:buChar char="§"/>
              <a:tabLst/>
              <a:defRPr/>
            </a:pPr>
            <a:r>
              <a:rPr lang="en-GB" sz="2000" b="1" dirty="0">
                <a:solidFill>
                  <a:srgbClr val="62A9AA"/>
                </a:solidFill>
                <a:latin typeface="+mn-lt"/>
              </a:rPr>
              <a:t> The Divorce, Dissolution and Separation Act 2020</a:t>
            </a:r>
            <a:r>
              <a:rPr lang="en-GB" sz="2000" dirty="0">
                <a:solidFill>
                  <a:srgbClr val="3C3C3B"/>
                </a:solidFill>
                <a:latin typeface="+mn-lt"/>
              </a:rPr>
              <a:t>, </a:t>
            </a:r>
            <a:r>
              <a:rPr lang="en-GB" sz="2000" b="0" i="0" dirty="0">
                <a:solidFill>
                  <a:srgbClr val="323132"/>
                </a:solidFill>
                <a:effectLst/>
              </a:rPr>
              <a:t>(‘</a:t>
            </a:r>
            <a:r>
              <a:rPr lang="en-GB" sz="2000" b="1" i="0" dirty="0">
                <a:solidFill>
                  <a:srgbClr val="62A9AA"/>
                </a:solidFill>
                <a:effectLst/>
              </a:rPr>
              <a:t>the new law</a:t>
            </a:r>
            <a:r>
              <a:rPr lang="en-GB" sz="2000" b="0" i="0" dirty="0">
                <a:solidFill>
                  <a:srgbClr val="323132"/>
                </a:solidFill>
                <a:effectLst/>
              </a:rPr>
              <a:t>’) was </a:t>
            </a:r>
            <a:r>
              <a:rPr lang="en-GB" sz="2000" dirty="0">
                <a:solidFill>
                  <a:srgbClr val="3C3C3B"/>
                </a:solidFill>
                <a:latin typeface="+mn-lt"/>
              </a:rPr>
              <a:t>introduced in April 2022. It removes fault from the process. The ground for divorce remains the same – the marriage must have irretrievably broken down – but this is proved by the passage of time. The Applicant can apply for a final order 26 weeks after filing the application. There is no option to defend the divorce and the application can be made jointly. For some, it will increase the length of time it takes to get a divorce because the so called ‘quickie’ facts of adultery or unreasonable behaviour no longer apply.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3C3C3B"/>
              </a:solidFill>
              <a:latin typeface="+mn-lt"/>
            </a:endParaRPr>
          </a:p>
        </p:txBody>
      </p:sp>
    </p:spTree>
    <p:extLst>
      <p:ext uri="{BB962C8B-B14F-4D97-AF65-F5344CB8AC3E}">
        <p14:creationId xmlns:p14="http://schemas.microsoft.com/office/powerpoint/2010/main" val="245573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en-GB" sz="3200" b="1" dirty="0"/>
              <a:t>TEACHER SLIDE – Learning AND suggested TIMING </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2798205552"/>
              </p:ext>
            </p:extLst>
          </p:nvPr>
        </p:nvGraphicFramePr>
        <p:xfrm>
          <a:off x="567606" y="1962263"/>
          <a:ext cx="11029950" cy="4846320"/>
        </p:xfrm>
        <a:graphic>
          <a:graphicData uri="http://schemas.openxmlformats.org/drawingml/2006/table">
            <a:tbl>
              <a:tblPr firstRow="1" bandRow="1">
                <a:tableStyleId>{5C22544A-7EE6-4342-B048-85BDC9FD1C3A}</a:tableStyleId>
              </a:tblPr>
              <a:tblGrid>
                <a:gridCol w="2208062">
                  <a:extLst>
                    <a:ext uri="{9D8B030D-6E8A-4147-A177-3AD203B41FA5}">
                      <a16:colId xmlns:a16="http://schemas.microsoft.com/office/drawing/2014/main" val="1814823420"/>
                    </a:ext>
                  </a:extLst>
                </a:gridCol>
                <a:gridCol w="7372847">
                  <a:extLst>
                    <a:ext uri="{9D8B030D-6E8A-4147-A177-3AD203B41FA5}">
                      <a16:colId xmlns:a16="http://schemas.microsoft.com/office/drawing/2014/main" val="1085586564"/>
                    </a:ext>
                  </a:extLst>
                </a:gridCol>
                <a:gridCol w="1449041">
                  <a:extLst>
                    <a:ext uri="{9D8B030D-6E8A-4147-A177-3AD203B41FA5}">
                      <a16:colId xmlns:a16="http://schemas.microsoft.com/office/drawing/2014/main" val="3383875792"/>
                    </a:ext>
                  </a:extLst>
                </a:gridCol>
              </a:tblGrid>
              <a:tr h="619691">
                <a:tc>
                  <a:txBody>
                    <a:bodyPr/>
                    <a:lstStyle/>
                    <a:p>
                      <a:r>
                        <a:rPr lang="en-GB" dirty="0"/>
                        <a:t>Activity</a:t>
                      </a:r>
                    </a:p>
                  </a:txBody>
                  <a:tcPr/>
                </a:tc>
                <a:tc>
                  <a:txBody>
                    <a:bodyPr/>
                    <a:lstStyle/>
                    <a:p>
                      <a:r>
                        <a:rPr lang="en-GB" dirty="0"/>
                        <a:t>Description </a:t>
                      </a:r>
                    </a:p>
                  </a:txBody>
                  <a:tcPr/>
                </a:tc>
                <a:tc>
                  <a:txBody>
                    <a:bodyPr/>
                    <a:lstStyle/>
                    <a:p>
                      <a:r>
                        <a:rPr lang="en-GB" dirty="0"/>
                        <a:t>Suggested timing  </a:t>
                      </a:r>
                    </a:p>
                  </a:txBody>
                  <a:tcPr/>
                </a:tc>
                <a:extLst>
                  <a:ext uri="{0D108BD9-81ED-4DB2-BD59-A6C34878D82A}">
                    <a16:rowId xmlns:a16="http://schemas.microsoft.com/office/drawing/2014/main" val="318897726"/>
                  </a:ext>
                </a:extLst>
              </a:tr>
              <a:tr h="358067">
                <a:tc>
                  <a:txBody>
                    <a:bodyPr/>
                    <a:lstStyle/>
                    <a:p>
                      <a:r>
                        <a:rPr lang="en-GB" dirty="0"/>
                        <a:t>Introduction</a:t>
                      </a:r>
                    </a:p>
                  </a:txBody>
                  <a:tcPr/>
                </a:tc>
                <a:tc>
                  <a:txBody>
                    <a:bodyPr/>
                    <a:lstStyle/>
                    <a:p>
                      <a:r>
                        <a:rPr lang="en-GB" dirty="0"/>
                        <a:t>Ground rules, learning objective and outcomes. </a:t>
                      </a:r>
                    </a:p>
                  </a:txBody>
                  <a:tcPr/>
                </a:tc>
                <a:tc>
                  <a:txBody>
                    <a:bodyPr/>
                    <a:lstStyle/>
                    <a:p>
                      <a:r>
                        <a:rPr lang="en-GB" dirty="0"/>
                        <a:t>5 minutes</a:t>
                      </a:r>
                    </a:p>
                  </a:txBody>
                  <a:tcPr/>
                </a:tc>
                <a:extLst>
                  <a:ext uri="{0D108BD9-81ED-4DB2-BD59-A6C34878D82A}">
                    <a16:rowId xmlns:a16="http://schemas.microsoft.com/office/drawing/2014/main" val="65902199"/>
                  </a:ext>
                </a:extLst>
              </a:tr>
              <a:tr h="626618">
                <a:tc>
                  <a:txBody>
                    <a:bodyPr/>
                    <a:lstStyle/>
                    <a:p>
                      <a:r>
                        <a:rPr lang="en-GB" dirty="0"/>
                        <a:t>Baseline activity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i="0" dirty="0">
                          <a:solidFill>
                            <a:schemeClr val="tx1"/>
                          </a:solidFill>
                        </a:rPr>
                        <a:t>Learners will draw a mind map of what questions Rosie may have had and her support needs when her parents first separated.</a:t>
                      </a:r>
                      <a:endParaRPr lang="en-GB" sz="1800" dirty="0"/>
                    </a:p>
                  </a:txBody>
                  <a:tcPr>
                    <a:solidFill>
                      <a:schemeClr val="accent1">
                        <a:lumMod val="20000"/>
                        <a:lumOff val="80000"/>
                      </a:schemeClr>
                    </a:solidFill>
                  </a:tcPr>
                </a:tc>
                <a:tc>
                  <a:txBody>
                    <a:bodyPr/>
                    <a:lstStyle/>
                    <a:p>
                      <a:r>
                        <a:rPr lang="en-GB" dirty="0"/>
                        <a:t>7 minutes</a:t>
                      </a:r>
                    </a:p>
                  </a:txBody>
                  <a:tcPr/>
                </a:tc>
                <a:extLst>
                  <a:ext uri="{0D108BD9-81ED-4DB2-BD59-A6C34878D82A}">
                    <a16:rowId xmlns:a16="http://schemas.microsoft.com/office/drawing/2014/main" val="3390599317"/>
                  </a:ext>
                </a:extLst>
              </a:tr>
              <a:tr h="627295">
                <a:tc>
                  <a:txBody>
                    <a:bodyPr/>
                    <a:lstStyle/>
                    <a:p>
                      <a:r>
                        <a:rPr lang="en-GB" dirty="0"/>
                        <a:t>Introduction to the UNCRC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Learners will be introduced to The United Nations, the UNCRC, and </a:t>
                      </a:r>
                      <a:r>
                        <a:rPr lang="en-GB" sz="1800" i="0" dirty="0">
                          <a:solidFill>
                            <a:schemeClr val="tx1"/>
                          </a:solidFill>
                        </a:rPr>
                        <a:t>will complete the gap-fill exercise to recap on Article 12.</a:t>
                      </a:r>
                      <a:endParaRPr lang="en-GB" dirty="0"/>
                    </a:p>
                  </a:txBody>
                  <a:tcPr/>
                </a:tc>
                <a:tc>
                  <a:txBody>
                    <a:bodyPr/>
                    <a:lstStyle/>
                    <a:p>
                      <a:r>
                        <a:rPr lang="en-GB" baseline="0" dirty="0"/>
                        <a:t>5 minutes</a:t>
                      </a:r>
                      <a:endParaRPr lang="en-GB" dirty="0"/>
                    </a:p>
                  </a:txBody>
                  <a:tcPr/>
                </a:tc>
                <a:extLst>
                  <a:ext uri="{0D108BD9-81ED-4DB2-BD59-A6C34878D82A}">
                    <a16:rowId xmlns:a16="http://schemas.microsoft.com/office/drawing/2014/main" val="2788934503"/>
                  </a:ext>
                </a:extLst>
              </a:tr>
              <a:tr h="626618">
                <a:tc>
                  <a:txBody>
                    <a:bodyPr/>
                    <a:lstStyle/>
                    <a:p>
                      <a:r>
                        <a:rPr lang="en-GB" sz="1800" dirty="0">
                          <a:latin typeface="+mn-lt"/>
                        </a:rPr>
                        <a:t>Who can Rosie speak to for support?</a:t>
                      </a:r>
                      <a:endParaRPr lang="en-GB"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 pairs, learners will be asked to write down the people that Rosie has at home or at school who she could talk to if she is feeling upset. </a:t>
                      </a:r>
                    </a:p>
                  </a:txBody>
                  <a:tcPr/>
                </a:tc>
                <a:tc>
                  <a:txBody>
                    <a:bodyPr/>
                    <a:lstStyle/>
                    <a:p>
                      <a:r>
                        <a:rPr lang="en-GB" dirty="0"/>
                        <a:t>3 minutes</a:t>
                      </a:r>
                    </a:p>
                  </a:txBody>
                  <a:tcPr/>
                </a:tc>
                <a:extLst>
                  <a:ext uri="{0D108BD9-81ED-4DB2-BD59-A6C34878D82A}">
                    <a16:rowId xmlns:a16="http://schemas.microsoft.com/office/drawing/2014/main" val="896574756"/>
                  </a:ext>
                </a:extLst>
              </a:tr>
              <a:tr h="619691">
                <a:tc>
                  <a:txBody>
                    <a:bodyPr/>
                    <a:lstStyle/>
                    <a:p>
                      <a:r>
                        <a:rPr lang="en-GB" dirty="0"/>
                        <a:t>Processes and quick- fire quiz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Learners will learn about the process of divorce and for making child arrangements, and how their voices are included then consolidate with a quiz.  </a:t>
                      </a:r>
                    </a:p>
                  </a:txBody>
                  <a:tcPr/>
                </a:tc>
                <a:tc>
                  <a:txBody>
                    <a:bodyPr/>
                    <a:lstStyle/>
                    <a:p>
                      <a:r>
                        <a:rPr lang="en-GB" dirty="0"/>
                        <a:t>15 minutes</a:t>
                      </a:r>
                    </a:p>
                  </a:txBody>
                  <a:tcPr/>
                </a:tc>
                <a:extLst>
                  <a:ext uri="{0D108BD9-81ED-4DB2-BD59-A6C34878D82A}">
                    <a16:rowId xmlns:a16="http://schemas.microsoft.com/office/drawing/2014/main" val="3662406365"/>
                  </a:ext>
                </a:extLst>
              </a:tr>
              <a:tr h="626618">
                <a:tc>
                  <a:txBody>
                    <a:bodyPr/>
                    <a:lstStyle/>
                    <a:p>
                      <a:r>
                        <a:rPr lang="en-GB" sz="1800" dirty="0"/>
                        <a:t>Sources of support</a:t>
                      </a:r>
                    </a:p>
                  </a:txBody>
                  <a:tcPr/>
                </a:tc>
                <a:tc>
                  <a:txBody>
                    <a:bodyPr/>
                    <a:lstStyle/>
                    <a:p>
                      <a:r>
                        <a:rPr lang="en-GB" sz="1800" dirty="0"/>
                        <a:t>Learners will learn about the support, online and in the community, available to children and young people whose parents and carers separate.</a:t>
                      </a:r>
                    </a:p>
                  </a:txBody>
                  <a:tcPr/>
                </a:tc>
                <a:tc>
                  <a:txBody>
                    <a:bodyPr/>
                    <a:lstStyle/>
                    <a:p>
                      <a:r>
                        <a:rPr lang="en-GB" dirty="0"/>
                        <a:t>5 minutes</a:t>
                      </a:r>
                    </a:p>
                  </a:txBody>
                  <a:tcPr/>
                </a:tc>
                <a:extLst>
                  <a:ext uri="{0D108BD9-81ED-4DB2-BD59-A6C34878D82A}">
                    <a16:rowId xmlns:a16="http://schemas.microsoft.com/office/drawing/2014/main" val="3131935317"/>
                  </a:ext>
                </a:extLst>
              </a:tr>
              <a:tr h="619691">
                <a:tc>
                  <a:txBody>
                    <a:bodyPr/>
                    <a:lstStyle/>
                    <a:p>
                      <a:r>
                        <a:rPr lang="en-GB" dirty="0"/>
                        <a:t>Endpoint assessment</a:t>
                      </a:r>
                    </a:p>
                  </a:txBody>
                  <a:tcPr/>
                </a:tc>
                <a:tc>
                  <a:txBody>
                    <a:bodyPr/>
                    <a:lstStyle/>
                    <a:p>
                      <a:r>
                        <a:rPr lang="en-GB" dirty="0"/>
                        <a:t>Learners will revisit and revise the baseline answers</a:t>
                      </a:r>
                      <a:r>
                        <a:rPr lang="en-GB" baseline="0" dirty="0"/>
                        <a:t> as appropriate and review the further help and support available.</a:t>
                      </a:r>
                      <a:endParaRPr lang="en-GB" dirty="0"/>
                    </a:p>
                  </a:txBody>
                  <a:tcPr/>
                </a:tc>
                <a:tc>
                  <a:txBody>
                    <a:bodyPr/>
                    <a:lstStyle/>
                    <a:p>
                      <a:r>
                        <a:rPr lang="en-GB" dirty="0"/>
                        <a:t>5 minutes</a:t>
                      </a:r>
                    </a:p>
                  </a:txBody>
                  <a:tcPr/>
                </a:tc>
                <a:extLst>
                  <a:ext uri="{0D108BD9-81ED-4DB2-BD59-A6C34878D82A}">
                    <a16:rowId xmlns:a16="http://schemas.microsoft.com/office/drawing/2014/main" val="2816443397"/>
                  </a:ext>
                </a:extLst>
              </a:tr>
            </a:tbl>
          </a:graphicData>
        </a:graphic>
      </p:graphicFrame>
      <p:sp>
        <p:nvSpPr>
          <p:cNvPr id="12" name="Content Placeholder 3">
            <a:extLst>
              <a:ext uri="{FF2B5EF4-FFF2-40B4-BE49-F238E27FC236}">
                <a16:creationId xmlns:a16="http://schemas.microsoft.com/office/drawing/2014/main" id="{67E09950-C655-4A6F-B139-E92D94A8D0AB}"/>
              </a:ext>
            </a:extLst>
          </p:cNvPr>
          <p:cNvSpPr>
            <a:spLocks noGrp="1"/>
          </p:cNvSpPr>
          <p:nvPr>
            <p:ph idx="1"/>
          </p:nvPr>
        </p:nvSpPr>
        <p:spPr>
          <a:xfrm>
            <a:off x="580858" y="1962263"/>
            <a:ext cx="11029950" cy="4814919"/>
          </a:xfrm>
          <a:ln w="38100">
            <a:solidFill>
              <a:srgbClr val="62A9AA"/>
            </a:solidFill>
          </a:ln>
        </p:spPr>
        <p:txBody>
          <a:bodyPr>
            <a:normAutofit/>
          </a:bodyPr>
          <a:lstStyle/>
          <a:p>
            <a:pPr marL="0" indent="0">
              <a:buNone/>
            </a:pPr>
            <a:r>
              <a:rPr lang="en-GB" dirty="0"/>
              <a:t>            </a:t>
            </a:r>
          </a:p>
        </p:txBody>
      </p:sp>
    </p:spTree>
    <p:extLst>
      <p:ext uri="{BB962C8B-B14F-4D97-AF65-F5344CB8AC3E}">
        <p14:creationId xmlns:p14="http://schemas.microsoft.com/office/powerpoint/2010/main" val="2105738710"/>
      </p:ext>
    </p:extLst>
  </p:cSld>
  <p:clrMapOvr>
    <a:masterClrMapping/>
  </p:clrMapOvr>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62A9AA"/>
      </a:accent1>
      <a:accent2>
        <a:srgbClr val="B7E5CB"/>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3" ma:contentTypeDescription="Create a new document." ma:contentTypeScope="" ma:versionID="4bb486c40845169040a49edcd084a7cc">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19ce83a13205e4c74ab4d95ec384f1a1"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etadata xmlns="http://www.objective.com/ecm/document/metadata/FF3C5B18883D4E21973B57C2EEED7FD1" version="1.0.0">
  <systemFields>
    <field name="Objective-Id">
      <value order="0">A41089536</value>
    </field>
    <field name="Objective-Title">
      <value order="0">2022-06-08 - Primary Resources - Rosie's Story Lesson Plan 2 LATEST</value>
    </field>
    <field name="Objective-Description">
      <value order="0"/>
    </field>
    <field name="Objective-CreationStamp">
      <value order="0">2022-06-21T14:50:08Z</value>
    </field>
    <field name="Objective-IsApproved">
      <value order="0">false</value>
    </field>
    <field name="Objective-IsPublished">
      <value order="0">true</value>
    </field>
    <field name="Objective-DatePublished">
      <value order="0">2022-07-04T19:38:59Z</value>
    </field>
    <field name="Objective-ModificationStamp">
      <value order="0">2022-07-04T19:38:59Z</value>
    </field>
    <field name="Objective-Owner">
      <value order="0">Morgan, Amy (ETC - Business and Regions - Innovation)</value>
    </field>
    <field name="Objective-Path">
      <value order="0">Objective Global Folder:Business File Plan:WG Organisational Groups:NEW - Post April 2022 - Education, Social Justice &amp; Welsh Language:Education, Social Justice &amp; Welsh Language (ESJWL) - Education - Curriculum &amp; Assessment Division:1 - Save:Expressive Arts &amp; Humanities Branch:Humanities:Ethical &amp; Informed Citizens, Politics and Citizenship:Educational resources (14+) to support lowering the voting age to 16 - Guidance &amp; Reference - 2019-2024:7.3 - UNCRC - Primary Resources</value>
    </field>
    <field name="Objective-Parent">
      <value order="0">7.3 - UNCRC - Primary Resources</value>
    </field>
    <field name="Objective-State">
      <value order="0">Published</value>
    </field>
    <field name="Objective-VersionId">
      <value order="0">vA79134317</value>
    </field>
    <field name="Objective-Version">
      <value order="0">3.0</value>
    </field>
    <field name="Objective-VersionNumber">
      <value order="0">4</value>
    </field>
    <field name="Objective-VersionComment">
      <value order="0"/>
    </field>
    <field name="Objective-FileNumber">
      <value order="0">qA1395916</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Props1.xml><?xml version="1.0" encoding="utf-8"?>
<ds:datastoreItem xmlns:ds="http://schemas.openxmlformats.org/officeDocument/2006/customXml" ds:itemID="{1066972B-2A4A-4B63-B99C-38A0D9A84C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fe84c-9023-43a9-aa4c-f6f9a28f002c"/>
    <ds:schemaRef ds:uri="561ad049-9fef-4428-bfcb-6bce8ee09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B83808-F2F9-4527-B182-B57C11DC29C0}">
  <ds:schemaRefs>
    <ds:schemaRef ds:uri="561ad049-9fef-4428-bfcb-6bce8ee09453"/>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www.w3.org/XML/1998/namespace"/>
    <ds:schemaRef ds:uri="716fe84c-9023-43a9-aa4c-f6f9a28f002c"/>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A9832E0D-B0CD-444C-A90B-0CCB8F6EA1E7}">
  <ds:schemaRefs>
    <ds:schemaRef ds:uri="http://schemas.microsoft.com/sharepoint/v3/contenttype/forms"/>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docProps/app.xml><?xml version="1.0" encoding="utf-8"?>
<Properties xmlns="http://schemas.openxmlformats.org/officeDocument/2006/extended-properties" xmlns:vt="http://schemas.openxmlformats.org/officeDocument/2006/docPropsVTypes">
  <TotalTime>41420</TotalTime>
  <Words>8662</Words>
  <Application>Microsoft Office PowerPoint</Application>
  <PresentationFormat>Widescreen</PresentationFormat>
  <Paragraphs>520</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Gill Sans MT</vt:lpstr>
      <vt:lpstr>Segoe Print</vt:lpstr>
      <vt:lpstr>Wingdings</vt:lpstr>
      <vt:lpstr>Wingdings 2</vt:lpstr>
      <vt:lpstr>Dividend</vt:lpstr>
      <vt:lpstr>Opening slide</vt:lpstr>
      <vt:lpstr>TEACHER SLIDE – PREPARING TO TEACH</vt:lpstr>
      <vt:lpstr>TEACHER SLIDE: statements of what matters </vt:lpstr>
      <vt:lpstr>TEACHER SLIDE – Progression steps </vt:lpstr>
      <vt:lpstr>TEACHER SLIDE – the uncrc </vt:lpstr>
      <vt:lpstr>TEACHER SLIDE –  children and YOUNG PEOPLE’S ART. 12 RIGHTS</vt:lpstr>
      <vt:lpstr>TEACHER SLIDE – Article 12 RIGHTS (cont.)</vt:lpstr>
      <vt:lpstr>TEACHER SLIDE – the divorce LEGISLATION </vt:lpstr>
      <vt:lpstr>TEACHER SLIDE – Learning AND suggested TIMING </vt:lpstr>
      <vt:lpstr>GROUND RULES</vt:lpstr>
      <vt:lpstr>Rosie’s story: What happens if families change? Resource 2 – LEARNING OBJECTIVE</vt:lpstr>
      <vt:lpstr>Rosie’s story: What happens if families change? Resource 2 – LEARNING OUTCOMES</vt:lpstr>
      <vt:lpstr>  BASELINE ACTIVITY – support for children</vt:lpstr>
      <vt:lpstr>INTRODUCTION TO THE UNCRC</vt:lpstr>
      <vt:lpstr>ARTICLE 12: UNCRC</vt:lpstr>
      <vt:lpstr>Who can ROSIE SPEAK TO FOR support?</vt:lpstr>
      <vt:lpstr>What is the process when parents and carers separate?</vt:lpstr>
      <vt:lpstr>  Rosie’s Story</vt:lpstr>
      <vt:lpstr>How are child arrangements agreed?</vt:lpstr>
      <vt:lpstr>mediation </vt:lpstr>
      <vt:lpstr>Meeting the mediator </vt:lpstr>
      <vt:lpstr>Meeting the family court advisor </vt:lpstr>
      <vt:lpstr>Decisions made at the family court </vt:lpstr>
      <vt:lpstr>QUICK-FIRE QUIZ </vt:lpstr>
      <vt:lpstr>Sources of support for children and  young people</vt:lpstr>
      <vt:lpstr>  ENDPOINT ASSESSMENT ACTIVITY </vt:lpstr>
      <vt:lpstr>Further help and support in school</vt:lpstr>
      <vt:lpstr>Further help and support - out of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30</cp:revision>
  <dcterms:created xsi:type="dcterms:W3CDTF">2020-10-12T16:16:16Z</dcterms:created>
  <dcterms:modified xsi:type="dcterms:W3CDTF">2023-01-26T11:14:55Z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y fmtid="{D5CDD505-2E9C-101B-9397-08002B2CF9AE}" pid="3" name="Objective-Id">
    <vt:lpwstr>A41089536</vt:lpwstr>
  </property>
  <property fmtid="{D5CDD505-2E9C-101B-9397-08002B2CF9AE}" pid="4" name="Objective-Title">
    <vt:lpwstr>2022-06-08 - Primary Resources - Rosie's Story Lesson Plan 2 LATEST</vt:lpwstr>
  </property>
  <property fmtid="{D5CDD505-2E9C-101B-9397-08002B2CF9AE}" pid="5" name="Objective-Description">
    <vt:lpwstr/>
  </property>
  <property fmtid="{D5CDD505-2E9C-101B-9397-08002B2CF9AE}" pid="6" name="Objective-CreationStamp">
    <vt:filetime>2022-06-21T14:50:14Z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2022-07-04T19:38:59Z</vt:filetime>
  </property>
  <property fmtid="{D5CDD505-2E9C-101B-9397-08002B2CF9AE}" pid="10" name="Objective-ModificationStamp">
    <vt:filetime>2022-07-04T19:38:59Z</vt:filetime>
  </property>
  <property fmtid="{D5CDD505-2E9C-101B-9397-08002B2CF9AE}" pid="11" name="Objective-Owner">
    <vt:lpwstr>Morgan, Amy (ETC - Business and Regions - Innovation)</vt:lpwstr>
  </property>
  <property fmtid="{D5CDD505-2E9C-101B-9397-08002B2CF9AE}" pid="12" name="Objective-Path">
    <vt:lpwstr>Objective Global Folder:Business File Plan:WG Organisational Groups:NEW - Post April 2022 - Education, Social Justice &amp; Welsh Language:Education, Social Justice &amp; Welsh Language (ESJWL) - Education - Curriculum &amp; Assessment Division:1 - Save:Expressive Arts &amp; Humanities Branch:Humanities:Ethical &amp; Informed Citizens, Politics and Citizenship:Educational resources (14+) to support lowering the voting age to 16 - Guidance &amp; Reference - 2019-2024:7.3 - UNCRC - Primary Resources:</vt:lpwstr>
  </property>
  <property fmtid="{D5CDD505-2E9C-101B-9397-08002B2CF9AE}" pid="13" name="Objective-Parent">
    <vt:lpwstr>7.3 - UNCRC - Primary Resources</vt:lpwstr>
  </property>
  <property fmtid="{D5CDD505-2E9C-101B-9397-08002B2CF9AE}" pid="14" name="Objective-State">
    <vt:lpwstr>Published</vt:lpwstr>
  </property>
  <property fmtid="{D5CDD505-2E9C-101B-9397-08002B2CF9AE}" pid="15" name="Objective-VersionId">
    <vt:lpwstr>vA79134317</vt:lpwstr>
  </property>
  <property fmtid="{D5CDD505-2E9C-101B-9397-08002B2CF9AE}" pid="16" name="Objective-Version">
    <vt:lpwstr>3.0</vt:lpwstr>
  </property>
  <property fmtid="{D5CDD505-2E9C-101B-9397-08002B2CF9AE}" pid="17" name="Objective-VersionNumber">
    <vt:r8>4</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Date Acquired">
    <vt:lpwstr/>
  </property>
  <property fmtid="{D5CDD505-2E9C-101B-9397-08002B2CF9AE}" pid="23" name="Objective-Official Translation">
    <vt:lpwstr/>
  </property>
  <property fmtid="{D5CDD505-2E9C-101B-9397-08002B2CF9AE}" pid="24" name="Objective-Connect Creator">
    <vt:lpwstr/>
  </property>
  <property fmtid="{D5CDD505-2E9C-101B-9397-08002B2CF9AE}" pid="25" name="Objective-Comment">
    <vt:lpwstr/>
  </property>
</Properties>
</file>