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39"/>
  </p:notesMasterIdLst>
  <p:sldIdLst>
    <p:sldId id="338" r:id="rId6"/>
    <p:sldId id="302" r:id="rId7"/>
    <p:sldId id="322" r:id="rId8"/>
    <p:sldId id="347" r:id="rId9"/>
    <p:sldId id="350" r:id="rId10"/>
    <p:sldId id="351" r:id="rId11"/>
    <p:sldId id="301" r:id="rId12"/>
    <p:sldId id="348" r:id="rId13"/>
    <p:sldId id="341" r:id="rId14"/>
    <p:sldId id="321" r:id="rId15"/>
    <p:sldId id="344" r:id="rId16"/>
    <p:sldId id="325" r:id="rId17"/>
    <p:sldId id="319" r:id="rId18"/>
    <p:sldId id="279" r:id="rId19"/>
    <p:sldId id="352" r:id="rId20"/>
    <p:sldId id="261" r:id="rId21"/>
    <p:sldId id="308" r:id="rId22"/>
    <p:sldId id="283" r:id="rId23"/>
    <p:sldId id="297" r:id="rId24"/>
    <p:sldId id="342" r:id="rId25"/>
    <p:sldId id="260" r:id="rId26"/>
    <p:sldId id="285" r:id="rId27"/>
    <p:sldId id="305" r:id="rId28"/>
    <p:sldId id="284" r:id="rId29"/>
    <p:sldId id="306" r:id="rId30"/>
    <p:sldId id="282" r:id="rId31"/>
    <p:sldId id="291" r:id="rId32"/>
    <p:sldId id="269" r:id="rId33"/>
    <p:sldId id="349" r:id="rId34"/>
    <p:sldId id="339" r:id="rId35"/>
    <p:sldId id="304" r:id="rId36"/>
    <p:sldId id="343" r:id="rId37"/>
    <p:sldId id="340" r:id="rId38"/>
  </p:sldIdLst>
  <p:sldSz cx="12192000" cy="6858000"/>
  <p:notesSz cx="6858000" cy="9144000"/>
  <p:defaultTextStyle>
    <a:defPPr rtl="0">
      <a:defRPr lang="cy-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24" clrIdx="0">
    <p:extLst>
      <p:ext uri="{19B8F6BF-5375-455C-9EA6-DF929625EA0E}">
        <p15:presenceInfo xmlns:p15="http://schemas.microsoft.com/office/powerpoint/2012/main" userId="S-1-5-21-2431647640-172777305-3518478359-59322" providerId="AD"/>
      </p:ext>
    </p:extLst>
  </p:cmAuthor>
  <p:cmAuthor id="2" name="Pugh-DAuria, Carys (EPS - Curriculum)" initials="PC(-C" lastIdx="3" clrIdx="1">
    <p:extLst>
      <p:ext uri="{19B8F6BF-5375-455C-9EA6-DF929625EA0E}">
        <p15:presenceInfo xmlns:p15="http://schemas.microsoft.com/office/powerpoint/2012/main" userId="S-1-5-21-2431647640-172777305-3518478359-86482" providerId="AD"/>
      </p:ext>
    </p:extLst>
  </p:cmAuthor>
  <p:cmAuthor id="3" name="Jan Ewing" initials="JE" lastIdx="24" clrIdx="2">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9DA"/>
    <a:srgbClr val="62A9AA"/>
    <a:srgbClr val="969FA7"/>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D9B3F-1237-4E2E-9EE2-EB06B473E0F0}" v="49" dt="2022-05-19T12:35:00.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447" autoAdjust="0"/>
  </p:normalViewPr>
  <p:slideViewPr>
    <p:cSldViewPr snapToGrid="0">
      <p:cViewPr varScale="1">
        <p:scale>
          <a:sx n="90" d="100"/>
          <a:sy n="90" d="100"/>
        </p:scale>
        <p:origin x="1902" y="96"/>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28" tIns="45714" rIns="91428" bIns="45714"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28" tIns="45714" rIns="91428" bIns="45714" rtlCol="0"/>
          <a:lstStyle>
            <a:lvl1pPr algn="r">
              <a:defRPr sz="1200"/>
            </a:lvl1pPr>
          </a:lstStyle>
          <a:p>
            <a:pPr rtl="0"/>
            <a:fld id="{CAA2A636-B456-4EAE-AEB9-B3B82078ECD6}" type="datetimeFigureOut">
              <a:rPr lang="en-GB" smtClean="0"/>
              <a:pPr rtl="0"/>
              <a:t>21/06/2022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8" tIns="45714" rIns="91428" bIns="45714"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8" tIns="45714" rIns="91428" bIns="45714"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28" tIns="45714" rIns="91428" bIns="45714"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28" tIns="45714" rIns="91428" bIns="45714" rtlCol="0" anchor="b"/>
          <a:lstStyle>
            <a:lvl1pPr algn="r">
              <a:defRPr sz="1200"/>
            </a:lvl1pPr>
          </a:lstStyle>
          <a:p>
            <a:pPr rtl="0"/>
            <a:fld id="{CE4E5092-8265-4006-A364-23F104E02F61}" type="slidenum">
              <a:rPr lang="en-GB" smtClean="0"/>
              <a:pPr rtl="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gov.wales/sites/default/files/publications/2019-05/secondary-schools-educational-resources.pdf" TargetMode="External"/><Relationship Id="rId4" Type="http://schemas.openxmlformats.org/officeDocument/2006/relationships/hyperlink" Target="https://gov.wales/sites/default/files/publications/2019-05/violence-against-women-domestic-abuse-and-sexual-violence-educational-toolkit.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creativecommons.org/licenses/by/3.0/" TargetMode="External"/><Relationship Id="rId4" Type="http://schemas.openxmlformats.org/officeDocument/2006/relationships/hyperlink" Target="https://creativecommons.org/licenses/by/2.0/deed.e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hwb.gov.wales/curriculum-for-wal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ov.wales/sites/default/files/publications/2022-01/curriculum-for-wales-relationships-sexuality-education-co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Dyma’r cyntaf o ddau adnodd addysgu, ‘Hawl i Siarad?’ Mae Adnodd 1 yn cyflwyno hawliau pobl ifanc o dan CCUHP yn gyffredinol, gan gynnwys eu hawl i leisio eu barn o dan Erthygl 12. Yn Adnodd 2 mae hawliau Erthygl 12 pobl ifanc yn cael eu hystyried yng nghyd-destun rhieni’n gwahanu.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cynnwys manylion am ddau ymgyrchydd ifanc, ac mae rhai o’r manylion mewn fersiwn symlach ar y sleid ar gyfer dysgwyr, sleid 28.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10</a:t>
            </a:fld>
            <a:endParaRPr lang="en-GB" dirty="0"/>
          </a:p>
        </p:txBody>
      </p:sp>
    </p:spTree>
    <p:extLst>
      <p:ext uri="{BB962C8B-B14F-4D97-AF65-F5344CB8AC3E}">
        <p14:creationId xmlns:p14="http://schemas.microsoft.com/office/powerpoint/2010/main" val="7491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cynnwys manylion am ddau ymgyrchydd ifanc, ac mae rhai o’r manylion mewn fersiwn symlach ar y sleidiau ar gyfer dysgwyr, sleid 28-30.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11</a:t>
            </a:fld>
            <a:endParaRPr lang="en-GB" dirty="0"/>
          </a:p>
        </p:txBody>
      </p:sp>
    </p:spTree>
    <p:extLst>
      <p:ext uri="{BB962C8B-B14F-4D97-AF65-F5344CB8AC3E}">
        <p14:creationId xmlns:p14="http://schemas.microsoft.com/office/powerpoint/2010/main" val="5056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12</a:t>
            </a:fld>
            <a:endParaRPr lang="en-GB" dirty="0"/>
          </a:p>
        </p:txBody>
      </p:sp>
    </p:spTree>
    <p:extLst>
      <p:ext uri="{BB962C8B-B14F-4D97-AF65-F5344CB8AC3E}">
        <p14:creationId xmlns:p14="http://schemas.microsoft.com/office/powerpoint/2010/main" val="365530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Bydd dysgwyr yn trafod hawliau pobl ifanc ar rieni'n gwahanu sydd â'r potensial i beri gofid i rai. Dylai athrawon gyfeirio at </a:t>
            </a:r>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Arweiniad ar </a:t>
            </a:r>
            <a:r>
              <a:rPr lang="cy-GB" sz="18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ACRh</a:t>
            </a:r>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Cwricwlwm i Gymru</a:t>
            </a:r>
            <a:r>
              <a:rPr lang="cy-GB" sz="1800" dirty="0">
                <a:effectLst/>
                <a:latin typeface="Calibri" panose="020F0502020204030204" pitchFamily="34" charset="0"/>
                <a:ea typeface="Calibri" panose="020F0502020204030204" pitchFamily="34" charset="0"/>
                <a:cs typeface="Times New Roman" panose="02020603050405020304" pitchFamily="18" charset="0"/>
              </a:rPr>
              <a:t> a'r </a:t>
            </a:r>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Cod </a:t>
            </a:r>
            <a:r>
              <a:rPr lang="cy-GB" sz="18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ACRh</a:t>
            </a:r>
            <a:r>
              <a:rPr lang="cy-GB" sz="1800" dirty="0">
                <a:effectLst/>
                <a:latin typeface="Calibri" panose="020F0502020204030204" pitchFamily="34" charset="0"/>
                <a:ea typeface="Calibri" panose="020F0502020204030204" pitchFamily="34" charset="0"/>
                <a:cs typeface="Times New Roman" panose="02020603050405020304" pitchFamily="18" charset="0"/>
              </a:rPr>
              <a:t> cyn addysgu.  Mae'n bwysig sefydlu rheolau sylfaenol i leihau'r posibilrwydd o drallod i unrhyw ddysgwr. Os yw athro eisoes wedi sefydlu 'rheolau sylfaenol dosbarth' yna gellir eu hamnewid. Gellir gofyn i ddysgwyr hefyd ychwanegu at y rheolau sylfaenol fel y bo'n briodol.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Dylai athrawon hefyd: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gael 'basged hoffwn holi'/blwch cwestiynau i ddysgwyr ofyn cwestiynau'n gyfrinachol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adolygu a mynd i'r afael ag unrhyw gwestiynau a gyflwynir yn y 'fasged hoffwn holi'/blwch cwestiynau dienw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gweithio o fewn polisïau’r ysgol ar ddiogelu a chyfrinachedd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cysylltu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ACRh</a:t>
            </a:r>
            <a:r>
              <a:rPr lang="cy-GB" sz="1800" dirty="0">
                <a:effectLst/>
                <a:latin typeface="Calibri" panose="020F0502020204030204" pitchFamily="34" charset="0"/>
                <a:ea typeface="Calibri" panose="020F0502020204030204" pitchFamily="34" charset="0"/>
                <a:cs typeface="Times New Roman" panose="02020603050405020304" pitchFamily="18" charset="0"/>
              </a:rPr>
              <a:t> â'r ymagwedd ysgol gyfan i gefnogi lles dysgwyr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gwneud dysgwyr yn ymwybodol o ffynonellau cymorth, yn yr ysgol a thu allan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egluro wrth y dysgwyr, er bod cyfrinachedd yn bwysig, os dywedir rhywbeth neu os bydd ymddygiad yn peri pryder, y gall athrawon siarad ag aelod arall o staff.</a:t>
            </a:r>
          </a:p>
          <a:p>
            <a:pPr marL="342900" lvl="0" indent="-342900">
              <a:buFont typeface="Wingdings" panose="05000000000000000000" pitchFamily="2"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Dylai athrawon fod yn effro i unrhyw ddatgeliad posibl o drais domestig, yn enwedig wrth addysgu Adnodd 2 a dylent ymgyfarwyddo â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Trais yn erbyn menywod - pecyn cymorth addysgol cam-drin domestig a thrais rhywiol</a:t>
            </a:r>
            <a:r>
              <a:rPr lang="cy-GB" sz="1800" dirty="0">
                <a:effectLst/>
                <a:latin typeface="Calibri" panose="020F0502020204030204" pitchFamily="34" charset="0"/>
                <a:ea typeface="Calibri" panose="020F0502020204030204" pitchFamily="34" charset="0"/>
                <a:cs typeface="Times New Roman" panose="02020603050405020304" pitchFamily="18" charset="0"/>
              </a:rPr>
              <a:t> a'r canllawiau cysylltiedig ar gyfer ysgolion uwchradd: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Adnoddau addysgol ysgolion uwchradd</a:t>
            </a:r>
            <a:r>
              <a:rPr lang="cy-GB" sz="1800" u="sng" dirty="0">
                <a:effectLst/>
                <a:latin typeface="Calibri" panose="020F0502020204030204" pitchFamily="34" charset="0"/>
                <a:ea typeface="Calibri" panose="020F0502020204030204" pitchFamily="34" charset="0"/>
                <a:cs typeface="Times New Roman" panose="02020603050405020304" pitchFamily="18" charset="0"/>
              </a:rPr>
              <a:t>. </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13</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Amlinellu’r amcanion dysgu: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Dysgu am yr hawliau sydd gan blant a phobl ifanc o dan Gonfensiwn y Cenhedloedd Unedig ar Hawliau’r Plentyn (‘CCUHP’) a sut mae’r hawliau hyn yn cael eu hamddiffyn yng Nghymru.</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Dysgu am wahanol ffyrdd y mae pobl ifanc yn gweithredu i ddatrys problemau a chyfrannu at gymdeithas.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a:p>
            <a:pPr rtl="0"/>
            <a:endParaRPr lang="en-GB" dirty="0"/>
          </a:p>
          <a:p>
            <a:pPr rtl="0"/>
            <a:endParaRPr lang="en-GB" dirty="0"/>
          </a:p>
          <a:p>
            <a:pPr lvl="0" rtl="0"/>
            <a:endParaRPr lang="en-GB" i="1" dirty="0"/>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14</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Cyflwyno’r pwnc a mynd trwy'r canlyniadau dysgu: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Ar ôl y sesiwn ddysgu, bydd dysgwyr yn gallu: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esbonio pedair egwyddor arweiniol CCUHP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esbonio rhai o Erthyglau allweddol CCUHP a'r ddeddfwriaeth yng Nghymru sy'n amddiffyn yr hawliau hyn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dadansoddi sut mae ymgyrchwyr ifanc yn gallu ‘lleisio eu barn’.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15</a:t>
            </a:fld>
            <a:endParaRPr lang="en-GB" dirty="0"/>
          </a:p>
        </p:txBody>
      </p:sp>
    </p:spTree>
    <p:extLst>
      <p:ext uri="{BB962C8B-B14F-4D97-AF65-F5344CB8AC3E}">
        <p14:creationId xmlns:p14="http://schemas.microsoft.com/office/powerpoint/2010/main" val="35684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Fel ymarfer sylfaenol, gofynnwch i’r dosbarth cyfan feddwl am y canlynol: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Beth yw hawliau? (Safonau yw hawliau sy’n cydnabod ac yn amddiffyn urddas pob bod dynol.)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Pa eiriau allweddol allai fod yn gysylltiedig â ‘hawliau’? (Tegwch, cydraddoldeb, parch, manteision, cymorth, hawliau).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Pam mae angen amddiffyn hawliau? (Sicrhau bod urddas dynol a chydraddoldeb yn cael ei roi i bawb.)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Naill ai gofynnwch i'r dysgwyr godi a symud o gwmpas yr ystafell, gan ychwanegu at waliau graffiti sydd â'r cwestiynau hyn fel penawdau. Neu, os byddai’n well gennych, gallech ddosbarthu nodiadau post-it i’r dysgwyr eu cwblhau mewn ymateb i’r cwestiynau hyn, y byddan nhw wedyn yn eu rhoi ar bob ‘wal’.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Yma mae’r pwyslais ar sicrhau bod y dysgwyr yn deall beth yw ystyr hawliau yn hytrach na thrafod hawliau penodol. Fel arall, dosbarthwch nodiadau post-it a gofynnwch i’r dysgwyr ysgrifennu gair y bydden nhw’n ei gysylltu â hawliau ac yna eu rhoi ar y bwrdd gwyn gan eu grwpio o amgylch geiriau sy’n pwysleisio ‘tegwch’ a geiriau sy’n pwysleisio ‘hawl’.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Peidiwch â rhoi unrhyw awgrymiadau pellach, hyd yn oed os bydd dysgwyr yn gofyn cwestiynau. Ni ddylent rannu eu syniadau gyda chyd-ddisgyblion yn ystod y gweithgaredd. Bydd hyn yn rhoi’r cyfle i chi weld beth yw credoau a syniadau’r dysgwyr eu hunain ar ‘hawliau’ cyn i’r dysgu ddechrau.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16</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i’r dysgwyr: Oes rhywun wedi clywed am y Cenhedloedd Unedig? Beth ydych chi'n meddwl y gallai ei wneud? A yw'n sefydliad sy'n berthnasol i blant wybod amdano? Os felly pam?</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Ffurfiwyd y Cenhedloedd Unedig ym 1945, ar ôl yr Ail Ryfel Byd i geisio atal rhyfeloedd pellach. Mae ganddi 193 o aelod-wladwriaethau ac mae'r DU yn un o bum aelod parhaol Cyngor Diogelwch y Cenhedloedd Unedig (yn ogystal ag UDA, Ffrainc, Tsieina a Rwsia).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Nodau’r Cenhedloedd Unedig yw: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Sicrhau heddwch ledled y byd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Datblygu cysylltiadau cyfeillgar rhwng gwledydd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Gweithio gyda'n gilydd i helpu i wella bywydau'r tlawd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Cael gwared ar dlodi, afiechyd ac anllythrennedd yn y byd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Atal dinistr amgylcheddol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Annog parch at hawliau a rhyddid ein gilydd</a:t>
            </a:r>
          </a:p>
          <a:p>
            <a:pPr marL="0" lvl="0" indent="0">
              <a:lnSpc>
                <a:spcPct val="115000"/>
              </a:lnSpc>
              <a:spcAft>
                <a:spcPts val="1000"/>
              </a:spcAft>
              <a:buFont typeface="Wingdings" panose="05000000000000000000" pitchFamily="2" charset="2"/>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nodau hyn yr un mor berthnasol i bobl ifanc ag oedolion a gellir dadlau y bydd materion fel dinistr amgylcheddol yn cael mwy o effaith ar ddyfodol pobl ifanc.]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Gofynnwch hefyd i'r dysgwyr, beth yw confensiwn? Beth mae'n ei wneud? Ydych chi'n meddwl y gallai confensiwn fod o gymorth i blant?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Cytundeb ffurfiol rhwng gwledydd ar faterion sydd o bwys iddynt oll yw confensiwn.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Sefydlodd y Cenhedloedd Unedig gyfres o gonfensiynau i hyrwyddo hawliau dynol yn rhyngwladol ac i'w galluogi i gyflawni eu swyddogaethau. [Nodyn i'r athro/athrawes: Galluogodd Erthygl 68 o Siarter y Cenhedloedd Unedig iddyn nhw sefydlu comisiynau gwahanol a arweiniodd wedyn at ddrafftio a chadarnhau confensiynau gwahanol].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confensiynau hawliau dynol y Cenhedloedd Unedig ar ddiogelu rhag gwahaniaethu ar gyfer menywod, yr anabl a phlant; ac i amddiffyn rhag hiliaeth neu lafur gorfodol [ac fel y gwelwn, mae rhai o'r agweddau hyn ar amddiffyn plant yn benodol wedi'u cynnwys yn CCUHP]. Eglurwch y bydd dysgwyr yn y sesiwn ddysgu hon yn edrych ar un Confensiwn penodol, Confensiwn y Cenhedloedd Unedig ar Hawliau’r Plentyn 1989.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17</a:t>
            </a:fld>
            <a:endParaRPr lang="en-GB" dirty="0"/>
          </a:p>
        </p:txBody>
      </p:sp>
    </p:spTree>
    <p:extLst>
      <p:ext uri="{BB962C8B-B14F-4D97-AF65-F5344CB8AC3E}">
        <p14:creationId xmlns:p14="http://schemas.microsoft.com/office/powerpoint/2010/main" val="58297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Cwis gwir neu gau: Cymerwch 5 munud i ofyn i’r dosbarth roi adborth yn ei gyfanrwydd ar yr wyth datganiad – pa rai sy’n hawliau o dan CCUHP? Er mwyn sicrhau bod pob dysgwr yn ymgysylltu’n weithredol â’r sesiwn ddysgu, dywedwch wrth bob dysgwr i roi ei ddwylo i fyny neu i lawr/bawd i fyny neu i lawr, yn dibynnu ar beth maen nhw’n meddwl yw’r ateb ar gyfer pob cwestiwn.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Wrth ddefnyddio ‘slideshow’, mae pob datganiad yn y blwch ar yr ochr chwith yn cael ei ddilyn gan ddatganiad yn y blwch ar y dde yn nodi a yw hwn yn hawl o dan CCUHP. Dylid gofyn i ddysgwyr benderfynu a yw'r datganiad yn wir a dylen nhw roi’r ateb cyn symud ymlaen i'r datganiad nesaf.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18</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Defnyddiwch y sleid hon a’r sleid nesaf i dreulio 5 munud yn amlinellu i’r dysgwyr ddyddiadau allweddol CCUHP a’r pedair egwyddor arweiniol: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peidio â gwahaniaethu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lles pennaf y plentyn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yr hawl i fywyd, goroesi a datblygu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hawl plant i fynegi eu barn yn rhydd ac i gael eu clywed.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Amlinellir gwybodaeth bellach am y pwnc ar sleidiau 7 ac 8 uchod. Mae Sleidiau 22-27 yn ystyried y pedair egwyddor arweiniol hyn yn fanylach.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19</a:t>
            </a:fld>
            <a:endParaRPr lang="en-GB" dirty="0"/>
          </a:p>
        </p:txBody>
      </p:sp>
    </p:spTree>
    <p:extLst>
      <p:ext uri="{BB962C8B-B14F-4D97-AF65-F5344CB8AC3E}">
        <p14:creationId xmlns:p14="http://schemas.microsoft.com/office/powerpoint/2010/main" val="69607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adnodd addysgu dwy ran hwn wedi’i ddyfeisio ar gyfer dysgwyr sy’n gweithio yng nghamau Cynnydd 4 a 5. Mae’r addysgu hwn wedi’i anelu at addysgu Addysg Cydberthynas a Rhywioldeb gorfodol a dinasyddiaeth o fewn y ‘datganiadau o’r hyn sy’n bwysig’ ar gyfer Iechyd a Llesiant a’r Dyniaethau.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rhoi trosolwg o'r adnodd. Dylid ei ddarllen ar y cyd â’r Canllaw i Athrawon ar gyfer ‘Hawl i Siarad?’ Adnodd 1. Mae athrawon yn cael eu hatgoffa i adolygu a mynd i’r afael ag unrhyw gwestiynau a gyflwynir yn y blwch gofyn cwestiynau dienw, er mwyn sicrhau eu bod yn ateb cwestiynau pob dysgwr.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Dyma adnodd addysgu un o ddau. Yn Adnodd 1, bydd dysgwyr yn dysgu am yr hawliau allweddol sydd gan blant a phobl ifanc o dan Gonfensiwn y Cenhedloedd Unedig ar Hawliau’r Plentyn (‘CCUHP’). Mae hyn yn cynnwys yr hawl i fynegi eu barn ac i oedolion gymryd y farn honno o ddifrif (Erthygl 12). Yn Adnodd 2, bydd Erthygl 12 yn cael ei hystyried ymhellach mewn perthynas â hawliau pobl ifanc i wybodaeth, ymgynghori a (pan fo angen) cynrychiolaeth pan fydd eu rhieni yn gwahanu.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Geiriau allweddol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Hawliau plant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Lleisiau plant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lnSpc>
                <a:spcPct val="115000"/>
              </a:lnSpc>
              <a:spcAft>
                <a:spcPts val="1000"/>
              </a:spcAft>
            </a:pPr>
            <a:endParaRPr lang="cy-GB" sz="1200" dirty="0">
              <a:effectLst/>
              <a:latin typeface="+mn-lt"/>
              <a:ea typeface="Times New Roman" panose="02020603050405020304" pitchFamily="18" charset="0"/>
              <a:cs typeface="Times New Roman" panose="02020603050405020304" pitchFamily="18" charset="0"/>
            </a:endParaRPr>
          </a:p>
          <a:p>
            <a:pPr rtl="0">
              <a:spcAft>
                <a:spcPts val="800"/>
              </a:spcAft>
            </a:pPr>
            <a:endParaRPr lang="en-GB" sz="1200" dirty="0">
              <a:latin typeface="+mn-lt"/>
            </a:endParaRPr>
          </a:p>
          <a:p>
            <a:pPr rtl="0">
              <a:spcAft>
                <a:spcPts val="800"/>
              </a:spcAft>
            </a:pPr>
            <a:endParaRPr lang="en-GB" sz="1200" dirty="0">
              <a:latin typeface="+mn-lt"/>
            </a:endParaRPr>
          </a:p>
          <a:p>
            <a:pPr rtl="0"/>
            <a:endParaRPr lang="en-GB" i="0"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Defnyddiwch y sleid hon i amlinellu i ddysgwyr sut mae CCUHP yn gweithredu yng Nghymru: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Amlinellir gwybodaeth bellach am y pwnc ar sleid 9 uchod.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20</a:t>
            </a:fld>
            <a:endParaRPr lang="en-GB" dirty="0"/>
          </a:p>
        </p:txBody>
      </p:sp>
    </p:spTree>
    <p:extLst>
      <p:ext uri="{BB962C8B-B14F-4D97-AF65-F5344CB8AC3E}">
        <p14:creationId xmlns:p14="http://schemas.microsoft.com/office/powerpoint/2010/main" val="221916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Rhowch 10 munud i’r dysgwyr ddarllen y detholiad o hawliau o dan CCUHP, dylen nhw roi yr hawliau yn nhrefn pwysigrwydd yn eu barn nhw a rhoi adborth ar eu 3 uchaf (ac, os bydd amser) eu 3 isaf.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Fel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gweithgaredd atodol</a:t>
            </a:r>
            <a:r>
              <a:rPr lang="cy-GB" sz="1800" dirty="0">
                <a:effectLst/>
                <a:latin typeface="Calibri" panose="020F0502020204030204" pitchFamily="34" charset="0"/>
                <a:ea typeface="Calibri" panose="020F0502020204030204" pitchFamily="34" charset="0"/>
                <a:cs typeface="Times New Roman" panose="02020603050405020304" pitchFamily="18" charset="0"/>
              </a:rPr>
              <a:t>, ystyriwch ofyn i’r dysgwyr ddewis beth maen nhw’n meddwl yw’r hawl ‘uchaf’ neu’r ‘3 uchaf’ yn unig.</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Fel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gweithgaredd ychwanegol</a:t>
            </a:r>
            <a:r>
              <a:rPr lang="cy-GB" sz="1800" dirty="0">
                <a:effectLst/>
                <a:latin typeface="Calibri" panose="020F0502020204030204" pitchFamily="34" charset="0"/>
                <a:ea typeface="Calibri" panose="020F0502020204030204" pitchFamily="34" charset="0"/>
                <a:cs typeface="Times New Roman" panose="02020603050405020304" pitchFamily="18" charset="0"/>
              </a:rPr>
              <a:t>, ystyriwch ofyn i’r dysgwyr ystyried beth allai rhai o’r heriau fod o ran sicrhau bod gan bob plentyn yr hawliau hyn (e.e. nid yw pob plentyn yn y byd yn byw mewn ardaloedd lle nad oes gwrthdaro).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21</a:t>
            </a:fld>
            <a:endParaRPr lang="en-GB" dirty="0"/>
          </a:p>
        </p:txBody>
      </p:sp>
    </p:spTree>
    <p:extLst>
      <p:ext uri="{BB962C8B-B14F-4D97-AF65-F5344CB8AC3E}">
        <p14:creationId xmlns:p14="http://schemas.microsoft.com/office/powerpoint/2010/main" val="149803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Cymerwch 10 munud i fynd drwy sleidiau 22 i 26 [Mae sleid 27 yn ymwneud â sicrhau y gallwch chi leisio eich barn a bydd yn cael ei ystyried ar wahân]. Mae sleidiau 22 i 26 yn rhoi trosolwg i’r dysgwyr o rai o erthyglau allweddol CCUHP ac i ba raddau y mae’r rhain wedi’u cynnal, yn y DU ac yn fyd-eang. Yn dibynnu ar yr amser sydd ar gael ac ar lefel ymgysylltiad y dysgwr, mae rhywfaint o wybodaeth allweddol yn yr adran nodiadau ar bob sleid, gyda’r rhannau pwysicaf wedi’u hamlygu er hwylustod addysgu.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nodiadau ar gyfer y 5 sleid nesaf yn amlinellu rhai ystadegau allweddol ar yr hawliau allweddol a drafodwyd.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Diogelu rhag gwahaniaethu: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Er gwaethaf hyn, yn fyd-eang mae merched yn llawer mwy tebygol o briodi’n gynnar, colli allan ar addysg a gwneud gwaith di-dâl na bechgyn. </a:t>
            </a:r>
            <a:r>
              <a:rPr lang="cy-GB" sz="1800" dirty="0">
                <a:effectLst/>
                <a:latin typeface="Calibri" panose="020F0502020204030204" pitchFamily="34" charset="0"/>
                <a:ea typeface="Calibri" panose="020F0502020204030204" pitchFamily="34" charset="0"/>
                <a:cs typeface="Times New Roman" panose="02020603050405020304" pitchFamily="18" charset="0"/>
              </a:rPr>
              <a:t>Er enghraifft, mae merched chwe gwaith yn fwy tebygol o briodi cyn 18 oed na bechgyn.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Eglurwch i'r dysgwyr fod Deddf Cydraddoldeb 2010 yn y DU hefyd yn darparu amddiffyniad rhag gwahaniaethu i blant a phobl ifanc ar nifer o seiliau. Gofynnwch i’r dysgwyr pa hawliau sydd gan bobl ifanc maen nhw’n meddwl sy’n cael eu diogelu o dan Ddeddf Cydraddoldeb 2010. Yr ateb: hil, rhywedd, anabledd, cyfeiriadedd rhywiol a chrefydd neu gred. Nodwch fod ‘crefydd neu gred’ hefyd yn cael ei ddiogelu gan y ‘Gwerthoedd Prydeinig’ o barch a goddefgarwch tuag at y rhai sydd â ffydd a chredoau gwahanol.</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canlynol yn faterion cydraddoldeb ar gyfer oedolion, felly dylech ond ymdrin â'r rhain os oes amser a bod y dysgwyr yn cymryd diddorol arbennig.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Ethnigrwydd:Yn dilyn etholiadau’r Senedd yn 2021, mae 3 Aelod (5% o’r holl Aelodau a etholwyd) o leiafrif ethnig, gan gynnwys y fenyw gyntaf o liw a etholwyd ers dechrau datganoli.</a:t>
            </a:r>
            <a:r>
              <a:rPr lang="cy-GB" sz="1800" dirty="0">
                <a:effectLst/>
                <a:latin typeface="Calibri" panose="020F0502020204030204" pitchFamily="34" charset="0"/>
                <a:ea typeface="Calibri" panose="020F0502020204030204" pitchFamily="34" charset="0"/>
                <a:cs typeface="Times New Roman" panose="02020603050405020304" pitchFamily="18" charset="0"/>
              </a:rPr>
              <a:t> Mae hyn yn cymharu â 5.6% o boblogaeth Cymru yn 2020. (https://ymchwil.senedd.cymru/erthyglau-ymchwil/etholiad-2021-pa-mor-amrywiol-yw-r-chweched-senedd/).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Er gwaethaf amlygrwydd yr ymgyrch ‘Mae Bywydau Du o Bwys’, yn ôl ffigurau hyd at 31 Mawrth 2021, ar draws Cymru a Lloegr, rydych yn dal bron i 7 gwaith yn fwy tebygol o gael eich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stopio a’ch chwilio</a:t>
            </a:r>
            <a:r>
              <a:rPr lang="cy-GB" sz="1800" dirty="0">
                <a:effectLst/>
                <a:latin typeface="Calibri" panose="020F0502020204030204" pitchFamily="34" charset="0"/>
                <a:ea typeface="Calibri" panose="020F0502020204030204" pitchFamily="34" charset="0"/>
                <a:cs typeface="Times New Roman" panose="02020603050405020304" pitchFamily="18" charset="0"/>
              </a:rPr>
              <a:t> gan yr heddlu os ydych yn ddu nag os ydych yn wyn.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https://www.gov.uk/government/statistics/police-powers-and-procedures-stop-and-search-and-arrests-england-and-wales-year-ending-31-march-2021/police-powers-and-procedures-stop-and-search-and-arrests-england-and-wales-year-ending-31-march-2021.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Bwlch cyflog rhwng y rhywiau: </a:t>
            </a:r>
            <a:r>
              <a:rPr lang="cy-GB" sz="1800" dirty="0">
                <a:effectLst/>
                <a:latin typeface="Calibri" panose="020F0502020204030204" pitchFamily="34" charset="0"/>
                <a:ea typeface="Calibri" panose="020F0502020204030204" pitchFamily="34" charset="0"/>
                <a:cs typeface="Times New Roman" panose="02020603050405020304" pitchFamily="18" charset="0"/>
              </a:rPr>
              <a:t>Pan mae menywod ifanc yn cyrraedd y gweithlu, mae angen iddyn nhw fwydro yn erbyn bwlch cyflog rhwng y rhywiau.</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Y bwlch cyflog rhwng y rhywiau yng Nghymru yn 2021 oedd 9.2%, i lawr o 18.6% yn 2004. (</a:t>
            </a:r>
            <a:r>
              <a:rPr lang="cy-GB" sz="1800" dirty="0">
                <a:effectLst/>
                <a:latin typeface="Calibri" panose="020F0502020204030204" pitchFamily="34" charset="0"/>
                <a:ea typeface="Calibri" panose="020F0502020204030204" pitchFamily="34" charset="0"/>
                <a:cs typeface="Times New Roman" panose="02020603050405020304" pitchFamily="18" charset="0"/>
              </a:rPr>
              <a:t>https://statscymru.llyw.cymru/Catalogue/Business-Economy-and-Labour-Market/People-and-Work/Earnings/genderpaydifferenceinwales-by-year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22</a:t>
            </a:fld>
            <a:endParaRPr lang="en-GB" dirty="0"/>
          </a:p>
        </p:txBody>
      </p:sp>
    </p:spTree>
    <p:extLst>
      <p:ext uri="{BB962C8B-B14F-4D97-AF65-F5344CB8AC3E}">
        <p14:creationId xmlns:p14="http://schemas.microsoft.com/office/powerpoint/2010/main" val="730932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budd pennaf y plentyn yn egwyddor gyffredinol o CCUHP – pryd bynnag y bydd oedolion, boed yn rhieni, athrawon neu’r llywodraeth, yn gwneud penderfyniadau, yna rhaid i’r penderfyniadau hynny gael eu llywio gan yr hyn sydd er lles gorau’r plentyn.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[Bydd dysgwyr yn ystyried hyn yn fanylach yn Adnodd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23</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Y NEWYDDION DA:  Mae marwolaethau plant yn fyd-eang wedi mwy na haneru ers llofnodi’r Confensiwn:</a:t>
            </a:r>
            <a:r>
              <a:rPr lang="cy-GB" sz="1800" dirty="0">
                <a:effectLst/>
                <a:latin typeface="Calibri" panose="020F0502020204030204" pitchFamily="34" charset="0"/>
                <a:ea typeface="Calibri" panose="020F0502020204030204" pitchFamily="34" charset="0"/>
                <a:cs typeface="Times New Roman" panose="02020603050405020304" pitchFamily="18" charset="0"/>
              </a:rPr>
              <a:t> Ym 1990, nid oedd 1 o bob 11 o blant yn cyrraedd 5 oed; erbyn 2018 y gymhareb oedd 1 o bob 26.</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FODD BYNNAG, yn 2018, bu farw 15,000 o blant dan 5 bob dydd ar gyfartaledd,</a:t>
            </a:r>
            <a:r>
              <a:rPr lang="cy-GB" sz="1800" dirty="0">
                <a:effectLst/>
                <a:latin typeface="Calibri" panose="020F0502020204030204" pitchFamily="34" charset="0"/>
                <a:ea typeface="Calibri" panose="020F0502020204030204" pitchFamily="34" charset="0"/>
                <a:cs typeface="Times New Roman" panose="02020603050405020304" pitchFamily="18" charset="0"/>
              </a:rPr>
              <a:t> ac roedd plant a gafodd eu geni yn yr aelwydydd tlotaf ddwywaith yn fwy tebygol o farw, ar gyfartaledd, na’r rhai yn yr aelwydydd cyfoethocaf.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24</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ddwy sleid nesaf yn ymwneud â dwy hawl hollbwysig sy’n gysylltiedig â bywyd, goroesi a datblygu: sef yr hawl i ofal iechyd ac addysg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datblygiadau mewn mynediad at ddŵr diogel, glanweithdra a hylendid wedi bod yn brif reswm dros gynnydd hanesyddol ar atal marwolaethau plant. Er gwaethaf yr enillion hyn, fodd bynnag, mae mwy nag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800 o blant yn dal i farw bob dydd o glefydau sy'n gysylltiedig â chyflenwad dŵr annigonol a glanweithdra a hylendid gwael.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25</a:t>
            </a:fld>
            <a:endParaRPr lang="en-GB" dirty="0"/>
          </a:p>
        </p:txBody>
      </p:sp>
    </p:spTree>
    <p:extLst>
      <p:ext uri="{BB962C8B-B14F-4D97-AF65-F5344CB8AC3E}">
        <p14:creationId xmlns:p14="http://schemas.microsoft.com/office/powerpoint/2010/main" val="2724751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Y NEWYDDION DA: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Mae canran y plant oed ysgol gynradd nad ydynt mewn ysgolion wedi mwy na haneru ers llofnodi 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Gostyngiad o tua 18% ym 1990 i 8% yn 2018. Hefyd bu gostyngiad o hanner yn nifer y merched nad ydynt yn yr ysgol rhwng 1997 a 2018, felly mae niferoedd bechgyn a merched mewn ysgolion cynradd bellach yn weddol gyfartal yn y rhan fwyaf o wledydd.</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FODD BYNNAG,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nid yw 59 miliwn o blant oed ysgol gynradd yn yr ysgol</a:t>
            </a:r>
            <a:r>
              <a:rPr lang="cy-GB" sz="1800" dirty="0">
                <a:effectLst/>
                <a:latin typeface="Calibri" panose="020F0502020204030204" pitchFamily="34" charset="0"/>
                <a:ea typeface="Calibri" panose="020F0502020204030204" pitchFamily="34" charset="0"/>
                <a:cs typeface="Times New Roman" panose="02020603050405020304" pitchFamily="18" charset="0"/>
              </a:rPr>
              <a:t>, ac mae’r gostyngiadau yn y niferoedd nad ydynt yn yr ysgol wedi arafu yn y degawd diwethaf.</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I orffen yr adran hon ac i wirio dealltwriaeth dysgwyr,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a:t>
            </a:r>
            <a:r>
              <a:rPr lang="cy-GB" sz="1800" dirty="0">
                <a:effectLst/>
                <a:latin typeface="Calibri" panose="020F0502020204030204" pitchFamily="34" charset="0"/>
                <a:ea typeface="Calibri" panose="020F0502020204030204" pitchFamily="34" charset="0"/>
                <a:cs typeface="Times New Roman" panose="02020603050405020304" pitchFamily="18" charset="0"/>
              </a:rPr>
              <a:t> i’r dysgwyr a yw’r wybodaeth y maen nhw newydd ei chlywed am wahanol hawliau wedi newid eu meddwl am eu trefn pwysigrwydd gwreiddiol, ac, yn seiliedig ar yr hyn maen nhw newydd ei glywed, beth maen nhw’n meddwl yw’r hawl bwysicaf heddiw y mae angen mynd i'r afael â hi yn fyd-eang.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26</a:t>
            </a:fld>
            <a:endParaRPr lang="en-GB" dirty="0"/>
          </a:p>
        </p:txBody>
      </p:sp>
    </p:spTree>
    <p:extLst>
      <p:ext uri="{BB962C8B-B14F-4D97-AF65-F5344CB8AC3E}">
        <p14:creationId xmlns:p14="http://schemas.microsoft.com/office/powerpoint/2010/main" val="3054854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Hawl plant i fynegi eu barn yn rhydd ac i gael eu clywed yw pedwaredd egwyddor arweiniol CCUHP ac mae wedi’i chynnwys yn Erthygl 12.</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‘datganiadau o’r hyn sy’n bwysig’ ar gyfer Iechyd a Lles yn nodi bod yn rhaid i ddysgwyr allu ‘adnabod pryd a ble i geisio cymorth a chefnogaeth’. Yn Adnodd 2 o’r Hawl i Siarad? bydd dysgwyr yn archwilio’r ffynonellau cymorth sydd ar gael iddynt pan fydd eu rhieni’n gwahanu a sut i gael gafael ar y cymorth hwn. Bydd hyn yn cael ei drafod fel rhan o hawl Erthygl 12 pobl ifanc i fynegi eu barn ac i oedolion wrando arni a’i chymryd o ddifrif. Er mwyn sefydlu hyn, bydd dysgwyr felly yn ystyried gwahanol ymgyrchwyr ifanc sydd wedi bod yn lleisio eu barn ar lwyfan y byd ac yng Nghymru.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27</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[Delwedd o Greta Thunberg: Ffynhonnell – Senedd Ewrop (am ddim i’w defnyddio o dan drwydded </a:t>
            </a:r>
            <a:r>
              <a:rPr lang="cy-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Creative Commons</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r>
              <a:rPr lang="cy-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Attribution 2.0 Generic</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Delwedd o Malala Yousafzai: Ffynhonnell – Simon Davis/Yr Adran dros Ddatblygu Rhyngwladol (am ddim i'w defnyddio o dan    </a:t>
            </a:r>
            <a:r>
              <a:rPr lang="cy-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Creative Commons - Attribution Licence</a:t>
            </a:r>
            <a:r>
              <a:rPr lang="cy-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Delwedd o Marcus Rashford: Ffynhonnell - Oleg Bkhambri (Voltmetro) - Gwaith ei hun, CC BY-SA 4.0, https://commons.wikimedia.org/w/index.php?curid=71213067.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Gan ddefnyddio ‘slideshow’, dangoswch bob un o'r 3 ymgyrchydd i'r dosbarth.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i'r dysgwyr pwy ydyn nhw a beth maen nhw'n ei wybod am bob unigolyn.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am adborth a rhannwch yr wybodaeth ategol isod am y tri ymgyrchydd.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Greta Thunberg (ganwyd 03.01.03) yn Sweden. Mae hi'n ymgyrchydd newid hinsawdd. Siaradodd yn Uwchgynhadledd Gweithredu ar yr Hinsawdd y Cenhedloedd Unedig a chafodd ei henwebu ar gyfer gwobr heddwch Nobel yn 2019. Mae hi hefyd wedi bod yn agored iawn bod ganddi syndrom Asperger ac OCD, gan helpu i normaleiddio problemau iechyd meddwl.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Malala Yousafzai (ganwyd 12.07.97) Mae hi'n ymgyrchydd dros addysg benywaidd. Goroesodd ymgais i’w llofruddio yn 2012. Yn 2014, hi oedd y person ieuengaf erioed i ennill Gwobr Heddwch Nobel (17 oed).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Marcus Rashford (ganwyd Hydref 1997) Chwaraewr Pêl-droed Manchester United a Lloegr ac ymgyrchydd yn erbyn tlodi. Sefydlodd y Tasglu End Child Food Poverty. Derbyniodd MBE yn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[Am fanylion pellach, gweler sleidiau athrawon 10 ac 11].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Nesaf, gofynnwch i’r dysgwyr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feddwl-paru-rhannu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Pa hawliau y maent wedi ymgyrchu drostynt a sut maent wedi ymgyrchu’n effeithiol dros yr hawliau hyn? [Efallai y byddai’n ddefnyddiol dangos Sleid 21 (yr ymarfer graddio) i’r dosbarth yma i’w hatgoffa o’r hawliau gwahanol i’w helpu i ateb y cwestiwn hwn ac i atgyfnerthu’r dysgu].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tabLst>
                <a:tab pos="457200" algn="l"/>
              </a:tabLs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Greta Thunberg</a:t>
            </a:r>
            <a:r>
              <a:rPr lang="cy-GB" sz="1800" dirty="0">
                <a:effectLst/>
                <a:latin typeface="Calibri" panose="020F0502020204030204" pitchFamily="34" charset="0"/>
                <a:ea typeface="Calibri" panose="020F0502020204030204" pitchFamily="34" charset="0"/>
                <a:cs typeface="Times New Roman" panose="02020603050405020304" pitchFamily="18" charset="0"/>
              </a:rPr>
              <a:t> - Erthygl 6 (yr Hawl i fywyd) ac Erthygl 24 (yr hawl i amgylchedd glân a diogel). Mae hi wedi ymgyrchu’n effeithiol trwy streiciau ysgol, ar y cyfryngau cymdeithasol, a siarad yn y Cenhedloedd Unedig.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tabLst>
                <a:tab pos="457200" algn="l"/>
              </a:tabLs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Malala Yousafzai </a:t>
            </a:r>
            <a:r>
              <a:rPr lang="cy-GB" sz="1800" dirty="0">
                <a:effectLst/>
                <a:latin typeface="Calibri" panose="020F0502020204030204" pitchFamily="34" charset="0"/>
                <a:ea typeface="Calibri" panose="020F0502020204030204" pitchFamily="34" charset="0"/>
                <a:cs typeface="Times New Roman" panose="02020603050405020304" pitchFamily="18" charset="0"/>
              </a:rPr>
              <a:t>– Erthygl 28 (yr hawl i addysg) ac Erthygl 2 (yr hawl i beidio â dioddef gwahaniaethu, gan gynnwys ar sail rhywedd). Mae hi wedi ymgyrchu'n effeithiol trwy ysgrifennu blog a bod yn rhan o raglen ddogfen cyn yr ymgais i’w llofruddio a thrwy sefydlu Cronfa Malala, gan gyd-awduro llyfr sy’n gwerthu’n arbennig o dda. ‘I am Malala’ ac yn annerch seneddau ers hynny.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tabLst>
                <a:tab pos="457200" algn="l"/>
              </a:tabLs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Marcus Rashford</a:t>
            </a:r>
            <a:r>
              <a:rPr lang="cy-GB" sz="1800" dirty="0">
                <a:effectLst/>
                <a:latin typeface="Calibri" panose="020F0502020204030204" pitchFamily="34" charset="0"/>
                <a:ea typeface="Calibri" panose="020F0502020204030204" pitchFamily="34" charset="0"/>
                <a:cs typeface="Times New Roman" panose="02020603050405020304" pitchFamily="18" charset="0"/>
              </a:rPr>
              <a:t> - Erthygl 26 (yr hawl i gymorth gan y llywodraeth os ydych yn dlawd neu mewn angen) ac Erthygl 3 (lles pennaf y plentyn fydd y brif ystyriaeth ym mhob penderfyniad). Mae wedi ymgyrchu’n effeithiol drwy lobïo Llywodraeth y DU dros newid.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457137" rtl="0"/>
            <a:r>
              <a:rPr lang="cy-GB" sz="1200" dirty="0">
                <a:latin typeface="+mn-lt"/>
                <a:ea typeface="Times New Roman" panose="02020603050405020304" pitchFamily="18" charset="0"/>
                <a:cs typeface="Times New Roman" panose="02020603050405020304" pitchFamily="18" charset="0"/>
              </a:rPr>
              <a:t> </a:t>
            </a:r>
          </a:p>
          <a:p>
            <a:pPr rtl="0"/>
            <a:r>
              <a:rPr lang="cy-GB" sz="1200" dirty="0">
                <a:latin typeface="+mn-lt"/>
                <a:ea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28</a:t>
            </a:fld>
            <a:endParaRPr lang="en-GB" dirty="0"/>
          </a:p>
        </p:txBody>
      </p:sp>
    </p:spTree>
    <p:extLst>
      <p:ext uri="{BB962C8B-B14F-4D97-AF65-F5344CB8AC3E}">
        <p14:creationId xmlns:p14="http://schemas.microsoft.com/office/powerpoint/2010/main" val="1007379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[Delwedd o Seth Burke: Ffynhonnell – mae’r llun yn eiddo i Tŷ Hafan, delwedd a ddefnyddiwyd gyda chaniatâd Tŷ Hafan].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Gan ddefnyddio ‘slideshow’, dangoswch i'r dosbarth y llun o'r ymgyrchydd Cymreig, Seth Burke. Gofynnwch i'r dysgwyr a ydyn nhw'n gwybod pwy yw e ac, os ydyn nhw, beth maen nhw'n ei wybod amdano. Gan fod Seth yn llai o enw cyfarwydd na'r ymgyrchwyr eraill, mae gwybodaeth am ei rôl yn Senedd Ieuenctid Cymru ar y sleid. Rhannwch yr wybodaeth ategol yn y blwch ar y dde.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Nodwch: Mae’n bosibl nad oedd dysgwyr yn gwybod am Seth o’i rôl yn y Senedd Ieuenctid ond mae llawer o sylw wedi bod yn y cyfryngau ar ôl iddo fod yn yr ysbyty ym mis Rhagfyr 2021 â COVID, ac mae wedi gwella ohono, diolch byth.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sz="1200" dirty="0">
              <a:solidFill>
                <a:srgbClr val="222222"/>
              </a:solidFill>
              <a:latin typeface="+mn-lt"/>
              <a:cs typeface="Times New Roman" panose="02020603050405020304" pitchFamily="18" charset="0"/>
            </a:endParaRPr>
          </a:p>
          <a:p>
            <a:pPr rtl="0"/>
            <a:endParaRPr lang="en-GB" b="0" i="0" dirty="0">
              <a:solidFill>
                <a:srgbClr val="222222"/>
              </a:solidFill>
              <a:effectLst/>
              <a:latin typeface="Roboto"/>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29</a:t>
            </a:fld>
            <a:endParaRPr lang="en-GB" dirty="0"/>
          </a:p>
        </p:txBody>
      </p:sp>
    </p:spTree>
    <p:extLst>
      <p:ext uri="{BB962C8B-B14F-4D97-AF65-F5344CB8AC3E}">
        <p14:creationId xmlns:p14="http://schemas.microsoft.com/office/powerpoint/2010/main" val="13516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100" dirty="0">
                <a:effectLst/>
                <a:latin typeface="Calibri" panose="020F0502020204030204" pitchFamily="34" charset="0"/>
                <a:ea typeface="Calibri" panose="020F0502020204030204" pitchFamily="34" charset="0"/>
                <a:cs typeface="Times New Roman" panose="02020603050405020304" pitchFamily="18" charset="0"/>
              </a:rPr>
              <a:t>Mae’r sleid hon yn dangos sut mae’r adnodd addysgu yn ffitio i mewn i'r Cwricwlwm i Gymru.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Mae’r adnodd addysgu hwn ar gyfer dysgwyr sy’n gweithio ar Gamau Cynnydd 4 a 5 yn helpu i fodloni dau o </a:t>
            </a:r>
            <a:r>
              <a:rPr lang="cy-GB"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bedwar diben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Cwricwlwm i Gymru</a:t>
            </a:r>
            <a:r>
              <a:rPr lang="cy-GB" sz="1100" dirty="0">
                <a:effectLst/>
                <a:latin typeface="Calibri" panose="020F0502020204030204" pitchFamily="34" charset="0"/>
                <a:ea typeface="Calibri" panose="020F0502020204030204" pitchFamily="34" charset="0"/>
                <a:cs typeface="Times New Roman" panose="02020603050405020304" pitchFamily="18" charset="0"/>
              </a:rPr>
              <a:t> gan gynorthwyo dysgwyr i ddod: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yn ddinasyddion egwyddorol, gwybodus sydd: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trafod materion cyfoes ar sail eu gwybodaeth a’u gwerthoedd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deall ac yn arfer eu cyfrifoldebau a’u hawliau dynol a democrataidd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ac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yn barod i fod yn ddinasyddion i Gymru a’r byd.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yn unigolion iach, hyderus sydd: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meithrin eu lles meddyliol ac emosiynol drwy ddatblygu hyder, cadernid ac empathi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gwybod sut i ddod o hyd i’r wybodaeth a’r cymorth sydd eu hangen i gadw’n ddiogel ac iach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ac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yn barod i fyw bywyd gan wireddu eu dyheadau fel aelodau gwerthfawr o gymdeithas.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[Delwedd o Seth Burke: Ffynhonnell – mae’r llun yn eiddo i Tŷ Hafan, delwedd a ddefnyddiwyd gyda chaniatâd Tŷ Hafan].</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Gan ddefnyddio ‘sioe sleidiau’, dangoswch i'r dosbarth y llun o Seth Burke. Mae ei flaenoriaethau ar gyfer ei dymor yn y swydd ar y sleid. Rhannwch yr wybodaeth ategol yn y blwch ar y dde.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Gofynnwch pa Erthyglau o CCUHP sy'n ymdrin â'r materion y bydd Seth yn ymgyrchu yn eu cylch? Unwaith eto, gallai fod o gymorth i ddysgwyr weld yr hawliau gwahanol ar sleid 21.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Diogelu ein hamgylchedd a’r byd naturiol (Erthygl 24: Yr hawl i ofal iechyd da ac amgylchedd glân a diogel)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 Gwell hygyrchedd i fannau cyhoeddus i bobl ag anableddau (Erthygl 2: Yr hawl i beidio â dioddef gwahaniaethu)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 Mynd i’r afael â bwlio ar-lein (Erthygl 19: Yr hawl i gael eich amddiffyn rhag niwed)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 Mynd i’r afael ag iechyd meddwl plant a phobl ifanc (Erthygl 24: Yr hawl i ofal iechyd da)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 Cynyddu mynediad at glybiau am ddim sy’n hybu gweithgarwch corfforol ymhlith plant a phobl ifanc (Erthygl 31: Yr hawl i ymlacio a chwarae) </a:t>
            </a:r>
          </a:p>
          <a:p>
            <a:pPr marL="342900" lvl="0" indent="-342900">
              <a:lnSpc>
                <a:spcPct val="115000"/>
              </a:lnSpc>
              <a:spcAft>
                <a:spcPts val="1000"/>
              </a:spcAft>
              <a:buFont typeface="+mj-lt"/>
              <a:buAutoNum type="arabicPeriod"/>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Pa sgiliau a nodweddion allai fod gan y pedwar ymgyrchydd dan sylw, ac ymgyrchwyr ifanc eraill, yn gyffredin?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a:t>
            </a:r>
            <a:r>
              <a:rPr lang="cy-GB" sz="1800" b="1" dirty="0">
                <a:effectLst/>
                <a:latin typeface="Calibri" panose="020F0502020204030204" pitchFamily="34" charset="0"/>
                <a:ea typeface="Calibri" panose="020F0502020204030204" pitchFamily="34" charset="0"/>
                <a:cs typeface="Times New Roman" panose="02020603050405020304" pitchFamily="18" charset="0"/>
              </a:rPr>
              <a:t>Yr ateb</a:t>
            </a:r>
            <a:r>
              <a:rPr lang="cy-GB" sz="1800" dirty="0">
                <a:effectLst/>
                <a:latin typeface="Calibri" panose="020F0502020204030204" pitchFamily="34" charset="0"/>
                <a:ea typeface="Calibri" panose="020F0502020204030204" pitchFamily="34" charset="0"/>
                <a:cs typeface="Times New Roman" panose="02020603050405020304" pitchFamily="18" charset="0"/>
              </a:rPr>
              <a:t>: gwybodaeth a dealltwriaeth o’u hawliau a hawliau pobl eraill, dyfalbarhad, gwydnwch, hunangred, penderfyniad, hyder.)</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Fel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gweithgaredd cefnogi</a:t>
            </a:r>
            <a:r>
              <a:rPr lang="cy-GB" sz="1800" dirty="0">
                <a:effectLst/>
                <a:latin typeface="Calibri" panose="020F0502020204030204" pitchFamily="34" charset="0"/>
                <a:ea typeface="Calibri" panose="020F0502020204030204" pitchFamily="34" charset="0"/>
                <a:cs typeface="Times New Roman" panose="02020603050405020304" pitchFamily="18" charset="0"/>
              </a:rPr>
              <a:t>, ystyriwch ofyn i'r dysgwyr pwy yw'r unigolion hyn, a ydyn nhw'n gwybod am unrhyw ymgyrchwyr ifanc eraill, neu a ydyn nhw'n gallu nodi unrhyw faterion y mae pobl ifanc wedi ymgyrchu yn eu cylch yn ddiweddar.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Fel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gweithgaredd ymestyn</a:t>
            </a:r>
            <a:r>
              <a:rPr lang="cy-GB" sz="1800" dirty="0">
                <a:effectLst/>
                <a:latin typeface="Calibri" panose="020F0502020204030204" pitchFamily="34" charset="0"/>
                <a:ea typeface="Calibri" panose="020F0502020204030204" pitchFamily="34" charset="0"/>
                <a:cs typeface="Times New Roman" panose="02020603050405020304" pitchFamily="18" charset="0"/>
              </a:rPr>
              <a:t>, ystyriwch ofyn i’r dysgwyr ystyried sut y gallai’r ymgyrchwyr hyn barhau i ‘leisio eu barn’ am flynyddoedd i ddod. Sut y gallent sicrhau eu bod yn cael effaith barhaol ar ddiogelu’r hawliau hyn?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b="0" i="0" dirty="0">
              <a:solidFill>
                <a:srgbClr val="222222"/>
              </a:solidFill>
              <a:effectLst/>
              <a:latin typeface="Roboto"/>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30</a:t>
            </a:fld>
            <a:endParaRPr lang="en-GB" dirty="0"/>
          </a:p>
        </p:txBody>
      </p:sp>
    </p:spTree>
    <p:extLst>
      <p:ext uri="{BB962C8B-B14F-4D97-AF65-F5344CB8AC3E}">
        <p14:creationId xmlns:p14="http://schemas.microsoft.com/office/powerpoint/2010/main" val="1492145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Asesiad diweddbwynt - crynhowch y syniadau ar y waliau graffiti gwreiddiol/ar nodiadau gludiog ar y waliau graffiti a gofynnwch i'r dosbarth a oes ganddynt unrhyw beth i'w ychwanegu nawr. Yn annibynnol, gofynnwch i’r dysgwyr ysgrifennu eu diffiniad eu hunain o beth yw hawliau a pham eu bod yn bwysig, ar sail eu dysgu o’r sesiwn ddysgu hon.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31</a:t>
            </a:fld>
            <a:endParaRPr lang="en-GB" dirty="0"/>
          </a:p>
        </p:txBody>
      </p:sp>
    </p:spTree>
    <p:extLst>
      <p:ext uri="{BB962C8B-B14F-4D97-AF65-F5344CB8AC3E}">
        <p14:creationId xmlns:p14="http://schemas.microsoft.com/office/powerpoint/2010/main" val="174845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Atgoffwch y dysgwyr â phwy y gallant siarad yn yr ysgol, e.e. athro/athrawes neu bennaeth blwyddyn, neu’r tîm cymorth bugeiliol (efallai y byddwch am bersonoli’r sleid hon gydag enwau staff cyswllt) neu y tu allan i’r ysgol, e.e. Childline a Relate. Efallai bod rhai dysgwyr wedi clywed am Relate Cymru fel gwasanaeth cwnsela ar gyfer perthnasau ond dywedwch wrthynt fod Relate Cymru hefyd yn cynnig cwnsela i bobl ifanc.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GB" sz="1200" dirty="0">
              <a:latin typeface="+mn-lt"/>
              <a:cs typeface="Arial" panose="020B0604020202020204" pitchFamily="34" charset="0"/>
            </a:endParaRPr>
          </a:p>
          <a:p>
            <a:pPr rtl="0"/>
            <a:endParaRPr lang="en-GB" dirty="0">
              <a:latin typeface="+mn-lt"/>
            </a:endParaRPr>
          </a:p>
          <a:p>
            <a:pPr rtl="0">
              <a:spcAft>
                <a:spcPts val="800"/>
              </a:spcAft>
            </a:pPr>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32</a:t>
            </a:fld>
            <a:endParaRPr lang="en-GB" dirty="0"/>
          </a:p>
        </p:txBody>
      </p:sp>
    </p:spTree>
    <p:extLst>
      <p:ext uri="{BB962C8B-B14F-4D97-AF65-F5344CB8AC3E}">
        <p14:creationId xmlns:p14="http://schemas.microsoft.com/office/powerpoint/2010/main" val="1356210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GWAITH CARTREF NEU DASG YMESTYN: </a:t>
            </a:r>
            <a:r>
              <a:rPr lang="cy-GB" sz="1100" dirty="0">
                <a:effectLst/>
                <a:latin typeface="Calibri" panose="020F0502020204030204" pitchFamily="34" charset="0"/>
                <a:ea typeface="Calibri" panose="020F0502020204030204" pitchFamily="34" charset="0"/>
                <a:cs typeface="Times New Roman" panose="02020603050405020304" pitchFamily="18" charset="0"/>
              </a:rPr>
              <a:t>Ar gyfer gwaith cartref neu fel tasg ymestyn, gofynnwch i'r dysgwyr ysgrifennu am fater yr hoffent ymgyrchu yn ei gylch a pham. Gofynnwch iddyn nhw nodi pa ‘hawl’ o dan CCUHP y mae’r mater o’u dewis yn mynd i’r afael â hi. Fel rhan o’r dasg hon, gofynnwch iddynt ymchwilio i ymgyrchwyr amlwg sy’n ymgyrchu dros y mater o’u dewis ac ystyried pa gamau y gallent eu cymryd eu hunain i ymgyrchu ar y mater hwn yn y dyfodol.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Tasg atodol: </a:t>
            </a:r>
            <a:r>
              <a:rPr lang="cy-GB" sz="1100" dirty="0">
                <a:effectLst/>
                <a:latin typeface="Calibri" panose="020F0502020204030204" pitchFamily="34" charset="0"/>
                <a:ea typeface="Calibri" panose="020F0502020204030204" pitchFamily="34" charset="0"/>
                <a:cs typeface="Times New Roman" panose="02020603050405020304" pitchFamily="18" charset="0"/>
              </a:rPr>
              <a:t>Gofynnwch i’r dysgwyr ystyried sut y gallen nhw ymgyrchu dros y mater o’u dewis o fewn cymuned eu hysgol.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Tasg ychwanegol: </a:t>
            </a:r>
            <a:r>
              <a:rPr lang="cy-GB" sz="1100" dirty="0">
                <a:effectLst/>
                <a:latin typeface="Calibri" panose="020F0502020204030204" pitchFamily="34" charset="0"/>
                <a:ea typeface="Calibri" panose="020F0502020204030204" pitchFamily="34" charset="0"/>
                <a:cs typeface="Times New Roman" panose="02020603050405020304" pitchFamily="18" charset="0"/>
              </a:rPr>
              <a:t>Ystyriwch roi enw person ifanc sy’n ‘lleisio ei farn’ i’r dysgwyr. Gallai enghreifftiau gynnwys: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Amy ac Ella Meek - Sefydlon nhw Kids Against Plastic yn 2016 pan oedden nhw ond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11 a 13 </a:t>
            </a:r>
            <a:r>
              <a:rPr lang="cy-GB" sz="1100" dirty="0">
                <a:effectLst/>
                <a:latin typeface="Calibri" panose="020F0502020204030204" pitchFamily="34" charset="0"/>
                <a:ea typeface="Calibri" panose="020F0502020204030204" pitchFamily="34" charset="0"/>
                <a:cs typeface="Times New Roman" panose="02020603050405020304" pitchFamily="18" charset="0"/>
              </a:rPr>
              <a:t>oed i ymgyrchu yn erbyn y defnydd o blastig untro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6: Yr hawl i fywyd, </a:t>
            </a:r>
            <a:r>
              <a:rPr lang="cy-GB" sz="1100" b="1" u="sng" dirty="0">
                <a:effectLst/>
                <a:latin typeface="Calibri" panose="020F0502020204030204" pitchFamily="34" charset="0"/>
                <a:ea typeface="Calibri" panose="020F0502020204030204" pitchFamily="34" charset="0"/>
                <a:cs typeface="Times New Roman" panose="02020603050405020304" pitchFamily="18" charset="0"/>
              </a:rPr>
              <a:t>goroesi</a:t>
            </a:r>
            <a:r>
              <a:rPr lang="cy-GB" sz="1100" b="1" dirty="0">
                <a:effectLst/>
                <a:latin typeface="Calibri" panose="020F0502020204030204" pitchFamily="34" charset="0"/>
                <a:ea typeface="Calibri" panose="020F0502020204030204" pitchFamily="34" charset="0"/>
                <a:cs typeface="Times New Roman" panose="02020603050405020304" pitchFamily="18" charset="0"/>
              </a:rPr>
              <a:t> a datblygu ac Erthygl 24: Yr hawl i ofal iechyd gan fod hyn yn cynnwys yr hawl i ‘amgylchedd diogel’).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Amika George - ymgyrchodd yn llwyddiannus dros gynnyrch misglwyf am ddim mewn ysgolion uwchradd i ddod â thlodi mislif i ben yn 2017 pan oedd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17 </a:t>
            </a:r>
            <a:r>
              <a:rPr lang="cy-GB" sz="1100" dirty="0">
                <a:effectLst/>
                <a:latin typeface="Calibri" panose="020F0502020204030204" pitchFamily="34" charset="0"/>
                <a:ea typeface="Calibri" panose="020F0502020204030204" pitchFamily="34" charset="0"/>
                <a:cs typeface="Times New Roman" panose="02020603050405020304" pitchFamily="18" charset="0"/>
              </a:rPr>
              <a:t>oed. Mae hi wedi’i hanrhydeddu ar restr ‘Teens Most Influential Teens of 2018’ y Time Magazine.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24: Yr hawl i ofal iechyd)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Heba Ahmed, ymgyrchydd hawliau dynol a gwrth-hiliol a oedd yn gyfrifol am 15,000 o bobl yn mynd i brotest Mae Bywydau Du o Bwys ym Manceinion ym mis Mehefin 2020 pan oedd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16 </a:t>
            </a:r>
            <a:r>
              <a:rPr lang="cy-GB" sz="1100" dirty="0">
                <a:effectLst/>
                <a:latin typeface="Calibri" panose="020F0502020204030204" pitchFamily="34" charset="0"/>
                <a:ea typeface="Calibri" panose="020F0502020204030204" pitchFamily="34" charset="0"/>
                <a:cs typeface="Times New Roman" panose="02020603050405020304" pitchFamily="18" charset="0"/>
              </a:rPr>
              <a:t>oed.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 Diogelu rhag gwahaniaethu)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Jamie Windust, awdur anneuaidd, golygydd, model, a siaradwr cyhoeddus. Bu yn y penawdau yn 2018 (pan oedd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21</a:t>
            </a:r>
            <a:r>
              <a:rPr lang="cy-GB" sz="1100" dirty="0">
                <a:effectLst/>
                <a:latin typeface="Calibri" panose="020F0502020204030204" pitchFamily="34" charset="0"/>
                <a:ea typeface="Calibri" panose="020F0502020204030204" pitchFamily="34" charset="0"/>
                <a:cs typeface="Times New Roman" panose="02020603050405020304" pitchFamily="18" charset="0"/>
              </a:rPr>
              <a:t> oed) pan dynnodd sylw eang at staff Fantastic Beasts: The Crimes of Grindelwald am gasineb honedig at fenywod, homoffobia a thrawsffobia, ac yn 2019 am ddeisebu Senedd y DU am opsiynau pasbort niwtral o ran rhywedd.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 Diogelu rhag gwahaniaethu ac Erthygl 6: Yr hawl i fywyd, goroesi a </a:t>
            </a:r>
            <a:r>
              <a:rPr lang="cy-GB" sz="1100" b="1" u="sng" dirty="0">
                <a:effectLst/>
                <a:latin typeface="Calibri" panose="020F0502020204030204" pitchFamily="34" charset="0"/>
                <a:ea typeface="Calibri" panose="020F0502020204030204" pitchFamily="34" charset="0"/>
                <a:cs typeface="Times New Roman" panose="02020603050405020304" pitchFamily="18" charset="0"/>
              </a:rPr>
              <a:t>datblygu</a:t>
            </a:r>
            <a:r>
              <a:rPr lang="cy-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Shiden Tekle- yn 2018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18</a:t>
            </a:r>
            <a:r>
              <a:rPr lang="cy-GB" sz="1100" dirty="0">
                <a:effectLst/>
                <a:latin typeface="Calibri" panose="020F0502020204030204" pitchFamily="34" charset="0"/>
                <a:ea typeface="Calibri" panose="020F0502020204030204" pitchFamily="34" charset="0"/>
                <a:cs typeface="Times New Roman" panose="02020603050405020304" pitchFamily="18" charset="0"/>
              </a:rPr>
              <a:t> oed, fe wnaeth ef a thri ffrind 17 oed ail-greu posteri ffilmiau enwog, gan gynnwys Titanic, Harry Potter ac The Inbetweeners, gyda phobl dduon yn cymryd y rolau arweiniol, i roi wynebau du yn y ffilmiau mawr, a herio canfyddiadau a rhagdybiaethau pobl. Sefydlodd ‘Legally Black’ tra’n mynd i’r Advocacy Academy – sy’n cynnig hyfforddiant i ymgyrchwyr ifanc.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 Diogelu rhag gwahaniaethu)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(Byddai’r uchod i gyd hefyd yn cwmpasu Erthygl 3 – Lles pennaf y plentyn ac Erthygl 12: Lleisio eich barn).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Ar ddiwedd y sesiwn ddysgu, esboniwch i’r dysgwyr y byddant yn dysgu am y canlynol yn Adnodd 2: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572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sut y gall pobl ifanc ‘leisio’u barn’ pan fydd eu rhieni’n gwahanu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572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 gwahanol ffynonellau cymorth sydd ar gael i bobl ifanc pan fydd eu rhieni'n gwahanu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4572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pwnc ysgariad yn fwy cyffredinol.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effectLst/>
                <a:latin typeface="Calibri" panose="020F0502020204030204" pitchFamily="34" charset="0"/>
                <a:ea typeface="Calibri" panose="020F0502020204030204" pitchFamily="34" charset="0"/>
                <a:cs typeface="Times New Roman" panose="02020603050405020304" pitchFamily="18" charset="0"/>
              </a:rPr>
              <a:t>Dywedwch wrth y dysgwyr, os ydyn nhw’n dymuno, y gallan nhw roi gwybod i’r athro/athrawes/rhoi nodyn yn y ‘blwch gofyn cwestiynau’ os yw hynny’n broblem iddyn nhw.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33</a:t>
            </a:fld>
            <a:endParaRPr lang="en-GB" dirty="0"/>
          </a:p>
        </p:txBody>
      </p:sp>
    </p:spTree>
    <p:extLst>
      <p:ext uri="{BB962C8B-B14F-4D97-AF65-F5344CB8AC3E}">
        <p14:creationId xmlns:p14="http://schemas.microsoft.com/office/powerpoint/2010/main" val="312197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Canllawiau’r Cwricwlwm i Gymru ar Addysg Cydberthynas a Rhywioldeb</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 dylai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ACRh</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wneud y canlynol: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galluogi hawliau dynol trwy drafod </a:t>
            </a:r>
            <a:r>
              <a:rPr lang="cy-GB" sz="1800" dirty="0" err="1">
                <a:effectLst/>
                <a:ea typeface="Times New Roman" panose="02020603050405020304" pitchFamily="18" charset="0"/>
                <a:cs typeface="Arial" panose="020B0604020202020204" pitchFamily="34" charset="0"/>
              </a:rPr>
              <a:t>ACRh</a:t>
            </a:r>
            <a:r>
              <a:rPr lang="cy-GB" sz="1800" dirty="0">
                <a:effectLst/>
                <a:ea typeface="Times New Roman" panose="02020603050405020304" pitchFamily="18" charset="0"/>
                <a:cs typeface="Arial" panose="020B0604020202020204" pitchFamily="34" charset="0"/>
              </a:rPr>
              <a:t> </a:t>
            </a:r>
            <a:r>
              <a:rPr lang="cy-GB" sz="1800" dirty="0">
                <a:effectLst/>
                <a:latin typeface="Calibri" panose="020F0502020204030204" pitchFamily="34" charset="0"/>
                <a:ea typeface="Calibri" panose="020F0502020204030204" pitchFamily="34" charset="0"/>
                <a:cs typeface="Times New Roman" panose="02020603050405020304" pitchFamily="18" charset="0"/>
              </a:rPr>
              <a:t>yng nghyd-destun hawliau CCUHP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tynnu sylw at yr hawl i gael eich clywed a chael eich cynnwys yn y broses o wneud penderfyniadau (Erthygl 12)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bod yn gadarnhaol, amddiffynnol ac ataliol, gan ystyried sut y gallai fod angen cefnogi dysgwyr i ddeall ac ymdopi â newid.</a:t>
            </a:r>
          </a:p>
          <a:p>
            <a:pPr marL="0" lvl="0" indent="0">
              <a:lnSpc>
                <a:spcPct val="115000"/>
              </a:lnSpc>
              <a:spcAft>
                <a:spcPts val="1000"/>
              </a:spcAft>
              <a:buFont typeface="Wingdings" panose="05000000000000000000" pitchFamily="2" charset="2"/>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hawliau dynol yn thema drawsbynciol yn y Cwricwlwm i Gymru. Rhaid i ysgolion hybu gwybodaeth a dealltwriaeth o CCUHP (a Chonfensiwn y Cenhedloedd Unedig ar Hawliau Pobl ag Anableddau) ymhlith y rhai sy’n darparu dysgu ac addysgu mewn perthynas â chwricwlwm eu hysgol (Deddf Cwricwlwm ac Asesu (Cymru) 2021, a 64(1)).</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Dylai athrawon hefyd ymgyfarwyddo â </a:t>
            </a:r>
            <a:r>
              <a:rPr lang="cy-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Chod Addysg Cydberthynas a Rhywioldeb y Cwricwlwm i Gymru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y-GB" sz="1200" dirty="0">
              <a:effectLst/>
              <a:latin typeface="+mn-lt"/>
              <a:ea typeface="Calibri" panose="020F0502020204030204" pitchFamily="34" charset="0"/>
              <a:cs typeface="Times New Roman" panose="02020603050405020304" pitchFamily="18" charset="0"/>
            </a:endParaRPr>
          </a:p>
          <a:p>
            <a:pPr rtl="0"/>
            <a:endParaRPr lang="en-GB" dirty="0"/>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4</a:t>
            </a:fld>
            <a:endParaRPr lang="en-GB" dirty="0"/>
          </a:p>
        </p:txBody>
      </p:sp>
    </p:spTree>
    <p:extLst>
      <p:ext uri="{BB962C8B-B14F-4D97-AF65-F5344CB8AC3E}">
        <p14:creationId xmlns:p14="http://schemas.microsoft.com/office/powerpoint/2010/main" val="14700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nodi rhai o'r 'datganiadau o'r hyn sy'n bwysig' o'r Dyniaethau ac Iechyd a Lles y mae'r adnoddau addysgu yn cyfeirio atynt.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nodi rhai o'r 'Camau Cynnydd' o'r Dyniaethau ac Iechyd a Lles y mae'r adnoddau addysgu yn cyfeirio atynt. Yn benodol: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Y Dyniaethau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dinasyddion gwybodus, hunanymwybodol yn mynd i’r afael â’r heriau a’r cyfleoedd sy’n wynebu dynoliaeth, ac yn gallu cymryd camau ystyrlon ac egwyddorol.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1, gan ystyried sut mae rhai actifyddion ifanc yn ‘lleisio’u barn’ ac yn Adnoddau 1 a 2, bydd dysgu rhai hawliau allweddol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4 yn y Dyniaethau</a:t>
            </a:r>
            <a:r>
              <a:rPr lang="cy-GB" sz="1800" dirty="0">
                <a:effectLst/>
                <a:latin typeface="Calibri" panose="020F0502020204030204" pitchFamily="34" charset="0"/>
                <a:ea typeface="Calibri" panose="020F0502020204030204" pitchFamily="34" charset="0"/>
                <a:cs typeface="Times New Roman" panose="02020603050405020304" pitchFamily="18" charset="0"/>
              </a:rPr>
              <a:t>, 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egluro pwysigrwydd y rolau a chwaraeir gan unigolion, cymdeithasau, mudiadau cymdeithasol a llywodraethau wrth amddiffyn hawliau dynol pobl.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wneud penderfyniadau, nodi cyfleoedd a chynllunio camau gweithredu priodol i sicrhau bod fy llais yn cael ei glywed.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Rwyf wedi nodi, cynllunio, ystyried a gwerthuso effeithiau’r camau a gymerais yn fy nghymuned leol, neu yng Nghymru neu’r byd ehangach, naill ai’n unigol neu ar y cyd.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dinasyddion gwybodus, hunanymwybodol yn mynd i’r afael â’r heriau a’r cyfleoedd sy’n wynebu dynoliaeth, ac yn gallu cymryd camau ystyrlon ac egwyddorol.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1, gan ystyried sut mae rhai actifyddion ifanc yn ‘lleisio’u barn’ ac yn Adnoddau 1 a 2, bydd dysgu rhai hawliau allweddol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5 yn y Dyniaethau</a:t>
            </a:r>
            <a:r>
              <a:rPr lang="cy-GB" sz="1800" dirty="0">
                <a:effectLst/>
                <a:latin typeface="Calibri" panose="020F0502020204030204" pitchFamily="34" charset="0"/>
                <a:ea typeface="Calibri" panose="020F0502020204030204" pitchFamily="34" charset="0"/>
                <a:cs typeface="Times New Roman" panose="02020603050405020304" pitchFamily="18" charset="0"/>
              </a:rPr>
              <a:t>, 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werthuso achosion troseddau hawliau dynol a’r ffactorau amrywiol sy'n tanseilio neu'n cefnogi hawliau pobl.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werthuso pwysigrwydd y rolau a chwaraeir gan unigolion, cymdeithasau, mudiadau cymdeithasol a llywodraethau wrth barchu ac amddiffyn hawliau dynol pobl.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Iechyd a Lles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Mae’r ffordd rydym yn prosesu ein profiadau ac yn ymateb iddyn nhw yn effeithio ar ein hiechyd meddwl a’n lles emosiynol.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bydd trafod rhieni’n gwahanu, gan normaleiddio’r ystod o emosiynau y gall pobl ifanc fynd drwyddynt pan fydd rhieni’n gwahanu a thrafod ffynonellau cymorth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4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nodi gwahanol strategaethau ar gyfer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hunanreoleiddio</a:t>
            </a:r>
            <a:r>
              <a:rPr lang="cy-GB" sz="1800" dirty="0">
                <a:effectLst/>
                <a:latin typeface="Calibri" panose="020F0502020204030204" pitchFamily="34" charset="0"/>
                <a:ea typeface="Calibri" panose="020F0502020204030204" pitchFamily="34" charset="0"/>
                <a:cs typeface="Times New Roman" panose="02020603050405020304" pitchFamily="18" charset="0"/>
              </a:rPr>
              <a:t> fy emosiynau mewn ymateb i ystod o brofiadau.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eirioli fanteision cyfathrebu am deimladau fel un o ystod o strategaethau a all helpu i hybu iechyd meddwl cadarnhaol a lles emosiynol.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adnabod pobl a grwpiau a all fy helpu gyda fy iechyd meddwl a lles emosiynol.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fyfyrio a dysgu o’r gorffennol er mwyn rhagweld a pharatoi fy hun ac eraill ar gyfer profiadau yn y dyfodol.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empathi ag eraill a deall gwerth dangos hyn trwy weithredoedd sy’n dosturiol ac yn garedig.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cydberthnasau iach yn hanfodol ar gyfer ein lles.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sy’n trafod rhieni’n gwahanu, y bydd llawer o bobl ifanc yn ei brofi, bydd yr addysgu’n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4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ymwybyddiaeth ddatblygol o natur gymhleth perthnasoedd.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Rwy’n gallu cyfathrebu fy anghenion a theimladau, a pharchu rhai pobl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arfer fy hawliau fy hun a pharchu hawliau pobl eraill, a gallaf gydnabod y gall hawliau gael eu torri.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Mae’r ffordd rydym yn prosesu ein profiadau ac yn ymateb iddyn nhw yn effeithio ar ein hiechyd meddwl a’n lles emosiynol.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bydd trafod rhieni’n gwahanu, gan normaleiddio’r ystod o emosiynau y gall pobl ifanc fynd drwyddynt pan fydd rhieni’n gwahanu a thrafod ffynonellau cymorth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5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ddefnyddio fy hunan-ymwybyddiaeth i werthfawrogi cymhlethdod fy emosiynau a defnyddio strategaethau i’w hunan-reoleiddio mewn ffordd iach ac i gysylltu ag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gyfrannu at ddiwylliant lle mae siarad am iechyd meddwl a lles emosiynol yn cael ei annog a’i normaleiddio.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adnabod pryd i geisio cymorth ar sail dealltwriaeth dda o’m hiechyd meddwl a’m lles emosiynol.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ymateb i brofiadau cyfoes, yn ogystal â myfyrio, a dysgu o’r gorffennol, er mwyn rhagweld a pharatoi fy hun ac eraill ar gyfer profiadau’r dyfodol.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empathi ag eraill sy’n fy helpu i fod yn drugarog a charedig tuag at fy hun ac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cydberthnasau iach yn hanfodol ar gyfer ein lles.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sy’n trafod rhieni’n gwahanu, y bydd llawer o bobl ifanc yn ei brofi, bydd yr addysgu’n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5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dealltwriaeth o natur gymhleth perthnasoedd mewn ystod o gyd-destunau a dealltwriaeth o sut mae ystod o ffactorau yn dylanwadu arnynt.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gymryd camau i osgoi gwrthdaro ac i dynnu fy hun o berthnasoedd anniogel. Gallaf dynnu ar systemau cymorth i mi fy hun ac eraill pan fo angen.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eirioli dros fy hawliau fy hun a rhai pobl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6</a:t>
            </a:fld>
            <a:endParaRPr lang="en-GB" dirty="0"/>
          </a:p>
        </p:txBody>
      </p:sp>
    </p:spTree>
    <p:extLst>
      <p:ext uri="{BB962C8B-B14F-4D97-AF65-F5344CB8AC3E}">
        <p14:creationId xmlns:p14="http://schemas.microsoft.com/office/powerpoint/2010/main" val="8349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cynnwys manylion am CCUHP ac mae rhai o’r manylion mewn fersiwn symlach ar y sleid ar gyfer dysgwyr, sleid 19.</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sleidiau 22 i 27 yn amlinellu rhai o erthyglau allweddol CCUHP ac yn amlygu i ba raddau y mae’r ymrwymiadau hyn wedi’u cyflawni. Am fanylion pellach, ewch 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https://www.unicef.org/media/62371/file/Convention-rights-child-at-crossroads-2019.pdf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7</a:t>
            </a:fld>
            <a:endParaRPr lang="en-GB" dirty="0"/>
          </a:p>
        </p:txBody>
      </p:sp>
    </p:spTree>
    <p:extLst>
      <p:ext uri="{BB962C8B-B14F-4D97-AF65-F5344CB8AC3E}">
        <p14:creationId xmlns:p14="http://schemas.microsoft.com/office/powerpoint/2010/main" val="23873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cynnwys manylion am CCUHP ac mae rhai o’r manylion mewn fersiwn symlach ar y sleid ar gyfer dysgwyr, sleid 19.</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sleidiau 22 i 27 yn amlinellu rhai o erthyglau allweddol CCUHP ac yn amlygu i ba raddau y mae’r ymrwymiadau hyn wedi’u cyflawni. Am fanylion pellach, ewch 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https://www.unicef.org/media/62371/file/Convention-rights-child-at-crossroads-2019.pdf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8</a:t>
            </a:fld>
            <a:endParaRPr lang="en-GB" dirty="0"/>
          </a:p>
        </p:txBody>
      </p:sp>
    </p:spTree>
    <p:extLst>
      <p:ext uri="{BB962C8B-B14F-4D97-AF65-F5344CB8AC3E}">
        <p14:creationId xmlns:p14="http://schemas.microsoft.com/office/powerpoint/2010/main" val="159955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cynnwys manylion am ymgorffori’r CCUHP yng Nghymru, ac mae rhai o’r manylion mewn fersiwn symlach ar y sleid ar gyfer dysgwyr, sleid 20.</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800" dirty="0">
                <a:effectLst/>
                <a:latin typeface="Calibri" panose="020F0502020204030204" pitchFamily="34" charset="0"/>
                <a:ea typeface="Calibri" panose="020F0502020204030204" pitchFamily="34" charset="0"/>
                <a:cs typeface="Times New Roman" panose="02020603050405020304" pitchFamily="18" charset="0"/>
              </a:rPr>
              <a:t>Mae ymgorffori yn ei hanfod yn weithred sy’n gwneud telerau confensiwn yn rhan o gyfraith y Wladwriaeth.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0"/>
          <a:lstStyle/>
          <a:p>
            <a:pPr rtl="0"/>
            <a:fld id="{CE4E5092-8265-4006-A364-23F104E02F61}" type="slidenum">
              <a:rPr lang="en-GB" smtClean="0"/>
              <a:pPr rtl="0"/>
              <a:t>9</a:t>
            </a:fld>
            <a:endParaRPr lang="en-GB" dirty="0"/>
          </a:p>
        </p:txBody>
      </p:sp>
    </p:spTree>
    <p:extLst>
      <p:ext uri="{BB962C8B-B14F-4D97-AF65-F5344CB8AC3E}">
        <p14:creationId xmlns:p14="http://schemas.microsoft.com/office/powerpoint/2010/main" val="228503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cy-GB"/>
              <a:t>Click to edit Master title style</a:t>
            </a:r>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y-GB"/>
              <a:t>Click to edit Master subtitle style</a:t>
            </a:r>
          </a:p>
        </p:txBody>
      </p:sp>
      <p:sp>
        <p:nvSpPr>
          <p:cNvPr id="4" name="Date Placehold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21/06/2022</a:t>
            </a:fld>
            <a:endParaRPr lang="en-GB" dirty="0"/>
          </a:p>
        </p:txBody>
      </p:sp>
      <p:sp>
        <p:nvSpPr>
          <p:cNvPr id="5" name="Footer Placehold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n-GB" dirty="0"/>
          </a:p>
        </p:txBody>
      </p:sp>
      <p:sp>
        <p:nvSpPr>
          <p:cNvPr id="6" name="Slide Number Placehold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rtlCol="0"/>
          <a:lstStyle/>
          <a:p>
            <a:pPr rtl="0"/>
            <a:r>
              <a:rPr lang="cy-GB"/>
              <a:t>Click to edit Master title style</a:t>
            </a:r>
          </a:p>
        </p:txBody>
      </p:sp>
      <p:sp>
        <p:nvSpPr>
          <p:cNvPr id="3" name="Vertical Text Placehold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5" name="Footer Placeholder 4"/>
          <p:cNvSpPr>
            <a:spLocks noGrp="1"/>
          </p:cNvSpPr>
          <p:nvPr>
            <p:ph type="ftr" sz="quarter" idx="11"/>
          </p:nvPr>
        </p:nvSpPr>
        <p:spPr/>
        <p:txBody>
          <a:bodyPr rtlCol="0"/>
          <a:lstStyle/>
          <a:p>
            <a:pPr rtl="0"/>
            <a:endParaRPr lang="en-GB" dirty="0"/>
          </a:p>
        </p:txBody>
      </p:sp>
      <p:sp>
        <p:nvSpPr>
          <p:cNvPr id="6" name="Slide Number Placeholder 5"/>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rtlCol="0"/>
          <a:lstStyle/>
          <a:p>
            <a:pPr rtl="0"/>
            <a:r>
              <a:rPr lang="cy-GB"/>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rtlCol="0" anchor="t"/>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21/06/2022</a:t>
            </a:fld>
            <a:endParaRPr lang="en-GB" dirty="0"/>
          </a:p>
        </p:txBody>
      </p:sp>
      <p:sp>
        <p:nvSpPr>
          <p:cNvPr id="5" name="Footer Placeholder 4"/>
          <p:cNvSpPr>
            <a:spLocks noGrp="1"/>
          </p:cNvSpPr>
          <p:nvPr>
            <p:ph type="ftr" sz="quarter" idx="11"/>
          </p:nvPr>
        </p:nvSpPr>
        <p:spPr>
          <a:xfrm>
            <a:off x="774923" y="5951811"/>
            <a:ext cx="7896279" cy="365125"/>
          </a:xfrm>
        </p:spPr>
        <p:txBody>
          <a:bodyPr rtlCol="0"/>
          <a:lstStyle/>
          <a:p>
            <a:pPr rtl="0"/>
            <a:endParaRPr lang="en-GB" dirty="0"/>
          </a:p>
        </p:txBody>
      </p:sp>
      <p:sp>
        <p:nvSpPr>
          <p:cNvPr id="6" name="Slide Number Placehold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cy-GB"/>
              <a:t>Click to edit Master title style</a:t>
            </a:r>
          </a:p>
        </p:txBody>
      </p:sp>
      <p:sp>
        <p:nvSpPr>
          <p:cNvPr id="3" name="Content Placeholder 2"/>
          <p:cNvSpPr>
            <a:spLocks noGrp="1"/>
          </p:cNvSpPr>
          <p:nvPr>
            <p:ph idx="1"/>
          </p:nvPr>
        </p:nvSpPr>
        <p:spPr>
          <a:xfrm>
            <a:off x="581192" y="2180496"/>
            <a:ext cx="11029615" cy="3678303"/>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5" name="Footer Placeholder 4"/>
          <p:cNvSpPr>
            <a:spLocks noGrp="1"/>
          </p:cNvSpPr>
          <p:nvPr>
            <p:ph type="ftr" sz="quarter" idx="11"/>
          </p:nvPr>
        </p:nvSpPr>
        <p:spPr/>
        <p:txBody>
          <a:bodyPr rtlCol="0"/>
          <a:lstStyle/>
          <a:p>
            <a:pPr rtl="0"/>
            <a:endParaRPr lang="en-GB" dirty="0"/>
          </a:p>
        </p:txBody>
      </p:sp>
      <p:sp>
        <p:nvSpPr>
          <p:cNvPr id="6" name="Slide Number Placeholder 5"/>
          <p:cNvSpPr>
            <a:spLocks noGrp="1"/>
          </p:cNvSpPr>
          <p:nvPr>
            <p:ph type="sldNum" sz="quarter" idx="12"/>
          </p:nvPr>
        </p:nvSpPr>
        <p:spPr>
          <a:xfrm>
            <a:off x="10558300" y="5956137"/>
            <a:ext cx="1052508" cy="365125"/>
          </a:xfrm>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cy-GB"/>
              <a:t>Click to edit Master title style</a:t>
            </a:r>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y-GB"/>
              <a:t>Click to edit Master text styles</a:t>
            </a:r>
          </a:p>
        </p:txBody>
      </p:sp>
      <p:sp>
        <p:nvSpPr>
          <p:cNvPr id="4" name="Date Placeholder 3"/>
          <p:cNvSpPr>
            <a:spLocks noGrp="1"/>
          </p:cNvSpPr>
          <p:nvPr>
            <p:ph type="dt" sz="half" idx="10"/>
          </p:nvPr>
        </p:nvSpPr>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21/06/2022</a:t>
            </a:fld>
            <a:endParaRPr lang="en-GB" dirty="0"/>
          </a:p>
        </p:txBody>
      </p:sp>
      <p:sp>
        <p:nvSpPr>
          <p:cNvPr id="5" name="Footer Placehold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dirty="0"/>
          </a:p>
        </p:txBody>
      </p:sp>
      <p:sp>
        <p:nvSpPr>
          <p:cNvPr id="6" name="Slide Number Placehold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cy-GB"/>
              <a:t>Click to edit Master title style</a:t>
            </a:r>
          </a:p>
        </p:txBody>
      </p:sp>
      <p:sp>
        <p:nvSpPr>
          <p:cNvPr id="3" name="Content Placeholder 2"/>
          <p:cNvSpPr>
            <a:spLocks noGrp="1"/>
          </p:cNvSpPr>
          <p:nvPr>
            <p:ph sz="half" idx="1"/>
          </p:nvPr>
        </p:nvSpPr>
        <p:spPr>
          <a:xfrm>
            <a:off x="581193" y="2228003"/>
            <a:ext cx="5422390" cy="3633047"/>
          </a:xfrm>
        </p:spPr>
        <p:txBody>
          <a:bodyPr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Content Placeholder 3"/>
          <p:cNvSpPr>
            <a:spLocks noGrp="1"/>
          </p:cNvSpPr>
          <p:nvPr>
            <p:ph sz="half" idx="2"/>
          </p:nvPr>
        </p:nvSpPr>
        <p:spPr>
          <a:xfrm>
            <a:off x="6188417" y="2228003"/>
            <a:ext cx="5422392" cy="3633047"/>
          </a:xfrm>
        </p:spPr>
        <p:txBody>
          <a:bodyPr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5" name="Date Placeholder 4"/>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6" name="Footer Placeholder 5"/>
          <p:cNvSpPr>
            <a:spLocks noGrp="1"/>
          </p:cNvSpPr>
          <p:nvPr>
            <p:ph type="ftr" sz="quarter" idx="11"/>
          </p:nvPr>
        </p:nvSpPr>
        <p:spPr/>
        <p:txBody>
          <a:bodyPr rtlCol="0"/>
          <a:lstStyle/>
          <a:p>
            <a:pPr rtl="0"/>
            <a:endParaRPr lang="en-GB" dirty="0"/>
          </a:p>
        </p:txBody>
      </p:sp>
      <p:sp>
        <p:nvSpPr>
          <p:cNvPr id="7" name="Slide Number Placeholder 6"/>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cy-GB"/>
              <a:t>Click to edit Master title style</a:t>
            </a:r>
          </a:p>
        </p:txBody>
      </p:sp>
      <p:sp>
        <p:nvSpPr>
          <p:cNvPr id="3" name="Text Placeholder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4" name="Content Placeholder 3"/>
          <p:cNvSpPr>
            <a:spLocks noGrp="1"/>
          </p:cNvSpPr>
          <p:nvPr>
            <p:ph sz="half" idx="2"/>
          </p:nvPr>
        </p:nvSpPr>
        <p:spPr>
          <a:xfrm>
            <a:off x="581194" y="2926052"/>
            <a:ext cx="5393100" cy="2934999"/>
          </a:xfrm>
        </p:spPr>
        <p:txBody>
          <a:bodyPr rtlCol="0" anchor="t">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5" name="Text Placeholder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6" name="Content Placeholder 5"/>
          <p:cNvSpPr>
            <a:spLocks noGrp="1"/>
          </p:cNvSpPr>
          <p:nvPr>
            <p:ph sz="quarter" idx="4"/>
          </p:nvPr>
        </p:nvSpPr>
        <p:spPr>
          <a:xfrm>
            <a:off x="6217709" y="2926052"/>
            <a:ext cx="5393100" cy="2934999"/>
          </a:xfrm>
        </p:spPr>
        <p:txBody>
          <a:bodyPr rtlCol="0" anchor="t">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7" name="Date Placeholder 6"/>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8" name="Footer Placeholder 7"/>
          <p:cNvSpPr>
            <a:spLocks noGrp="1"/>
          </p:cNvSpPr>
          <p:nvPr>
            <p:ph type="ftr" sz="quarter" idx="11"/>
          </p:nvPr>
        </p:nvSpPr>
        <p:spPr/>
        <p:txBody>
          <a:bodyPr rtlCol="0"/>
          <a:lstStyle/>
          <a:p>
            <a:pPr rtl="0"/>
            <a:endParaRPr lang="en-GB" dirty="0"/>
          </a:p>
        </p:txBody>
      </p:sp>
      <p:sp>
        <p:nvSpPr>
          <p:cNvPr id="9" name="Slide Number Placeholder 8"/>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cy-GB"/>
              <a:t>Click to edit Master title style</a:t>
            </a:r>
          </a:p>
        </p:txBody>
      </p:sp>
      <p:sp>
        <p:nvSpPr>
          <p:cNvPr id="3" name="Date Placeholder 2"/>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4" name="Footer Placeholder 3"/>
          <p:cNvSpPr>
            <a:spLocks noGrp="1"/>
          </p:cNvSpPr>
          <p:nvPr>
            <p:ph type="ftr" sz="quarter" idx="11"/>
          </p:nvPr>
        </p:nvSpPr>
        <p:spPr/>
        <p:txBody>
          <a:bodyPr rtlCol="0"/>
          <a:lstStyle/>
          <a:p>
            <a:pPr rtl="0"/>
            <a:endParaRPr lang="en-GB" dirty="0"/>
          </a:p>
        </p:txBody>
      </p:sp>
      <p:sp>
        <p:nvSpPr>
          <p:cNvPr id="5" name="Slide Number Placeholder 4"/>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3" name="Footer Placeholder 2"/>
          <p:cNvSpPr>
            <a:spLocks noGrp="1"/>
          </p:cNvSpPr>
          <p:nvPr>
            <p:ph type="ftr" sz="quarter" idx="11"/>
          </p:nvPr>
        </p:nvSpPr>
        <p:spPr/>
        <p:txBody>
          <a:bodyPr rtlCol="0"/>
          <a:lstStyle/>
          <a:p>
            <a:pPr rtl="0"/>
            <a:endParaRPr lang="en-GB" dirty="0"/>
          </a:p>
        </p:txBody>
      </p:sp>
      <p:sp>
        <p:nvSpPr>
          <p:cNvPr id="4" name="Slide Number Placeholder 3"/>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cy-GB"/>
              <a:t>Click to edit Master title style</a:t>
            </a:r>
          </a:p>
        </p:txBody>
      </p:sp>
      <p:sp>
        <p:nvSpPr>
          <p:cNvPr id="3" name="Content Placeholder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Text Placeholder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lvl1pPr>
              <a:defRPr>
                <a:solidFill>
                  <a:schemeClr val="accent1">
                    <a:lumMod val="75000"/>
                    <a:lumOff val="25000"/>
                  </a:schemeClr>
                </a:solidFill>
              </a:defRPr>
            </a:lvl1pPr>
          </a:lstStyle>
          <a:p>
            <a:pPr rtl="0"/>
            <a:fld id="{28672B67-855F-4019-8DF2-051AA4914584}" type="datetimeFigureOut">
              <a:rPr lang="en-GB" smtClean="0"/>
              <a:pPr rtl="0"/>
              <a:t>21/06/2022</a:t>
            </a:fld>
            <a:endParaRPr lang="en-GB" dirty="0"/>
          </a:p>
        </p:txBody>
      </p:sp>
      <p:sp>
        <p:nvSpPr>
          <p:cNvPr id="6" name="Footer Placehold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dirty="0"/>
          </a:p>
        </p:txBody>
      </p:sp>
      <p:sp>
        <p:nvSpPr>
          <p:cNvPr id="7" name="Slide Number Placehold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cy-GB"/>
              <a:t>Click to edit Master title style</a:t>
            </a:r>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y-GB"/>
              <a:t>Click icon to add picture</a:t>
            </a:r>
          </a:p>
        </p:txBody>
      </p:sp>
      <p:sp>
        <p:nvSpPr>
          <p:cNvPr id="4" name="Text Placeholder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p>
            <a:pPr rtl="0"/>
            <a:fld id="{28672B67-855F-4019-8DF2-051AA4914584}" type="datetimeFigureOut">
              <a:rPr lang="en-GB" smtClean="0"/>
              <a:pPr rtl="0"/>
              <a:t>21/06/2022</a:t>
            </a:fld>
            <a:endParaRPr lang="en-GB" dirty="0"/>
          </a:p>
        </p:txBody>
      </p:sp>
      <p:sp>
        <p:nvSpPr>
          <p:cNvPr id="6" name="Footer Placeholder 5"/>
          <p:cNvSpPr>
            <a:spLocks noGrp="1"/>
          </p:cNvSpPr>
          <p:nvPr>
            <p:ph type="ftr" sz="quarter" idx="11"/>
          </p:nvPr>
        </p:nvSpPr>
        <p:spPr/>
        <p:txBody>
          <a:bodyPr rtlCol="0"/>
          <a:lstStyle/>
          <a:p>
            <a:pPr rtl="0"/>
            <a:endParaRPr lang="en-GB" dirty="0"/>
          </a:p>
        </p:txBody>
      </p:sp>
      <p:sp>
        <p:nvSpPr>
          <p:cNvPr id="7" name="Slide Number Placeholder 6"/>
          <p:cNvSpPr>
            <a:spLocks noGrp="1"/>
          </p:cNvSpPr>
          <p:nvPr>
            <p:ph type="sldNum" sz="quarter" idx="12"/>
          </p:nvPr>
        </p:nvSpPr>
        <p:spPr/>
        <p:txBody>
          <a:bodyPr rtlCol="0"/>
          <a:lstStyle/>
          <a:p>
            <a:pPr rtl="0"/>
            <a:fld id="{E92AB6BF-0C71-499E-884B-BF11537C049A}" type="slidenum">
              <a:rPr lang="en-GB" smtClean="0"/>
              <a:pPr rtl="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cy-GB"/>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28672B67-855F-4019-8DF2-051AA4914584}" type="datetimeFigureOut">
              <a:rPr lang="en-GB" smtClean="0"/>
              <a:pPr rtl="0"/>
              <a:t>21/06/2022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E92AB6BF-0C71-499E-884B-BF11537C049A}" type="slidenum">
              <a:rPr lang="en-GB" smtClean="0"/>
              <a:pPr rtl="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relate.org.uk/cymru/children-and-young-peoples-counselling" TargetMode="External"/><Relationship Id="rId4" Type="http://schemas.openxmlformats.org/officeDocument/2006/relationships/hyperlink" Target="tel:0800111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Logo for Welsh Government. ">
            <a:extLst>
              <a:ext uri="{FF2B5EF4-FFF2-40B4-BE49-F238E27FC236}">
                <a16:creationId xmlns:a16="http://schemas.microsoft.com/office/drawing/2014/main" id="{F5847BCA-7B3C-4EFB-96AA-B3759143A559}"/>
              </a:ext>
            </a:extLst>
          </p:cNvPr>
          <p:cNvSpPr/>
          <p:nvPr/>
        </p:nvSpPr>
        <p:spPr>
          <a:xfrm>
            <a:off x="0" y="5289991"/>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cy-GB"/>
              <a:t>Logo Llywodraeth Cymru </a:t>
            </a:r>
          </a:p>
        </p:txBody>
      </p:sp>
      <p:sp>
        <p:nvSpPr>
          <p:cNvPr id="7" name="Rectangle 6" descr="Logos for the University of Exeter, NYAS Cymru and NACCC.">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4" name="Picture 3" descr="Logo Prifysgol Caerwysg">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Gwasanaeth Eiriolaeth Ieuenctid Cenedlaethol, Cymru">
            <a:extLst>
              <a:ext uri="{FF2B5EF4-FFF2-40B4-BE49-F238E27FC236}">
                <a16:creationId xmlns:a16="http://schemas.microsoft.com/office/drawing/2014/main" id="{1133A670-C9D1-4803-9940-D11B144F44E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54536" y="122982"/>
            <a:ext cx="1738440"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Cymdeithas Genedlaethol y Canolfannau Cyswllt Plant:">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507867" y="254110"/>
            <a:ext cx="2339648" cy="1104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Teitl yr adnodd: Hawl i Siarad?Adnodd 1: &#10;Hawliau pobl ifanc o dan Gonfensiwn y Cenhedloedd Unedig ar Hawliau’r Plentyn&#10;&#10;">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rtlCol="0">
            <a:spAutoFit/>
          </a:bodyPr>
          <a:lstStyle/>
          <a:p>
            <a:pPr algn="ctr" rtl="0"/>
            <a:endParaRPr lang="en-GB" sz="4400" dirty="0">
              <a:solidFill>
                <a:schemeClr val="bg1"/>
              </a:solidFill>
            </a:endParaRPr>
          </a:p>
          <a:p>
            <a:pPr algn="ctr" rtl="0"/>
            <a:r>
              <a:rPr lang="cy-GB" sz="4400" dirty="0">
                <a:solidFill>
                  <a:schemeClr val="bg1"/>
                </a:solidFill>
              </a:rPr>
              <a:t>Hawl i Siarad? Adnodd 1: </a:t>
            </a:r>
          </a:p>
          <a:p>
            <a:pPr algn="ctr" rtl="0"/>
            <a:r>
              <a:rPr lang="cy-GB" sz="4400" dirty="0">
                <a:solidFill>
                  <a:schemeClr val="bg1"/>
                </a:solidFill>
              </a:rPr>
              <a:t>Hawliau pobl ifanc o dan Gonfensiwn y Cenhedloedd Unedig ar Hawliau’r Plentyn</a:t>
            </a:r>
          </a:p>
        </p:txBody>
      </p:sp>
      <p:pic>
        <p:nvPicPr>
          <p:cNvPr id="2" name="Picture 1" descr="Logo Ariennir yn Rhannol gan Lywodraeth Cymru">
            <a:extLst>
              <a:ext uri="{FF2B5EF4-FFF2-40B4-BE49-F238E27FC236}">
                <a16:creationId xmlns:a16="http://schemas.microsoft.com/office/drawing/2014/main" id="{D9EE6CAD-6D54-4B4D-A492-06D56F29EB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906" y="5534866"/>
            <a:ext cx="3218185" cy="1078257"/>
          </a:xfrm>
          <a:prstGeom prst="rect">
            <a:avLst/>
          </a:prstGeom>
        </p:spPr>
      </p:pic>
      <p:sp>
        <p:nvSpPr>
          <p:cNvPr id="8" name="Title 7">
            <a:extLst>
              <a:ext uri="{FF2B5EF4-FFF2-40B4-BE49-F238E27FC236}">
                <a16:creationId xmlns:a16="http://schemas.microsoft.com/office/drawing/2014/main" id="{900B1DA4-8BC9-475C-916C-BC5199F9C106}"/>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pPr rtl="0"/>
            <a:r>
              <a:rPr lang="cy-GB"/>
              <a:t>Sleid clawr</a:t>
            </a:r>
          </a:p>
        </p:txBody>
      </p:sp>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yr ymgyrchydd ifanc cyntaf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3" y="2180496"/>
            <a:ext cx="11029615" cy="3678303"/>
          </a:xfrm>
          <a:ln w="38100">
            <a:solidFill>
              <a:srgbClr val="62A9AA"/>
            </a:solidFill>
          </a:ln>
        </p:spPr>
        <p:txBody>
          <a:bodyPr rtlCol="0">
            <a:noAutofit/>
          </a:bodyPr>
          <a:lstStyle/>
          <a:p>
            <a:pPr marL="0" indent="0" algn="l" rtl="0" fontAlgn="base">
              <a:buNone/>
            </a:pPr>
            <a:endParaRPr lang="en-GB" sz="2000" b="1" i="0" u="none" strike="noStrike" dirty="0">
              <a:solidFill>
                <a:srgbClr val="62A9AA"/>
              </a:solidFill>
              <a:effectLst/>
            </a:endParaRPr>
          </a:p>
          <a:p>
            <a:pPr marL="0" indent="0" algn="l" rtl="0" fontAlgn="base">
              <a:buNone/>
            </a:pPr>
            <a:r>
              <a:rPr lang="cy-GB" sz="1900" b="1" i="0" u="none" strike="noStrike" dirty="0">
                <a:solidFill>
                  <a:srgbClr val="62A9AA"/>
                </a:solidFill>
                <a:effectLst/>
              </a:rPr>
              <a:t>Greta Thunberg:</a:t>
            </a:r>
            <a:r>
              <a:rPr lang="cy-GB" sz="1900" b="0" i="0" u="none" strike="noStrike" dirty="0">
                <a:solidFill>
                  <a:srgbClr val="212529"/>
                </a:solidFill>
                <a:effectLst/>
              </a:rPr>
              <a:t> Ganwyd 03.01.03 yn Stockholm, Sweden. </a:t>
            </a:r>
            <a:r>
              <a:rPr lang="cy-GB" sz="1900" b="0" i="0" u="none" strike="noStrike" dirty="0">
                <a:solidFill>
                  <a:srgbClr val="3D3D3D"/>
                </a:solidFill>
                <a:effectLst/>
              </a:rPr>
              <a:t>Mae hi'n ymgyrchydd newid hinsawdd. </a:t>
            </a:r>
            <a:r>
              <a:rPr lang="cy-GB" sz="1900" b="0" i="0" u="none" strike="noStrike" dirty="0">
                <a:solidFill>
                  <a:srgbClr val="212529"/>
                </a:solidFill>
                <a:effectLst/>
              </a:rPr>
              <a:t>Siaradodd yn Uwchgynhadledd Gweithredu ar yr Hinsawdd y Cenhedloedd Unedig wrth barhau i aros yn garbon niwtral trwy deithio mewn cwch hwylio sy'n cael ei bweru gan yr haul. Mae hi hefyd wedi bod yn agored iawn bod ganddi syndrom Asperger ac OCD, gan helpu i normaleiddio problemau iechyd meddwl. Thunberg oedd ‘Time Person of The Year’ ifancaf a chafodd ei henwebu am wobr heddwch Nobel yn 2019.</a:t>
            </a:r>
            <a:r>
              <a:rPr lang="cy-GB" sz="1900" b="0" i="0" dirty="0">
                <a:solidFill>
                  <a:srgbClr val="000000"/>
                </a:solidFill>
                <a:effectLst/>
              </a:rPr>
              <a:t>​</a:t>
            </a:r>
          </a:p>
          <a:p>
            <a:pPr marL="0" indent="0" algn="l" rtl="0" fontAlgn="base">
              <a:buNone/>
            </a:pPr>
            <a:r>
              <a:rPr lang="cy-GB" sz="1900" b="1" i="0" u="none" strike="noStrike" dirty="0">
                <a:solidFill>
                  <a:srgbClr val="62A9AA"/>
                </a:solidFill>
                <a:effectLst/>
              </a:rPr>
              <a:t>Malala Yousafzai:</a:t>
            </a:r>
            <a:r>
              <a:rPr lang="cy-GB" sz="1900" b="0" i="0" u="none" strike="noStrike" dirty="0">
                <a:solidFill>
                  <a:srgbClr val="212529"/>
                </a:solidFill>
                <a:effectLst/>
              </a:rPr>
              <a:t> Ganwyd 12.07.97. Mae hi'n ymgyrchydd dros addysg benywaidd. Wrth dyfu i fyny ym Mhacistan, bu’n ymgyrchu dros addysg i ferched. Ar 9 Hydref 2012, cafodd Malala a dwy ferch arall eu saethu ar fws gan dyn â gwn o’r Taliban oherwydd ei hymgyrchu. </a:t>
            </a:r>
            <a:r>
              <a:rPr lang="cy-GB" sz="1900" b="0" i="0" u="none" strike="noStrike" dirty="0">
                <a:solidFill>
                  <a:srgbClr val="3D3D3D"/>
                </a:solidFill>
                <a:effectLst/>
              </a:rPr>
              <a:t>Cafodd driniaeth yn Birmingham a gwellodd yn llwyr. </a:t>
            </a:r>
            <a:r>
              <a:rPr lang="cy-GB" sz="1900" b="0" i="0" u="none" strike="noStrike" dirty="0">
                <a:solidFill>
                  <a:srgbClr val="212529"/>
                </a:solidFill>
                <a:effectLst/>
              </a:rPr>
              <a:t>Mae hi’n byw yn Lloegr, sefydlodd Gronfa </a:t>
            </a:r>
            <a:r>
              <a:rPr lang="cy-GB" sz="1900" b="0" i="0" u="none" strike="noStrike" dirty="0" err="1">
                <a:solidFill>
                  <a:srgbClr val="212529"/>
                </a:solidFill>
                <a:effectLst/>
              </a:rPr>
              <a:t>Malala</a:t>
            </a:r>
            <a:r>
              <a:rPr lang="cy-GB" sz="1900" b="0" i="0" u="none" strike="noStrike" dirty="0">
                <a:solidFill>
                  <a:srgbClr val="212529"/>
                </a:solidFill>
                <a:effectLst/>
              </a:rPr>
              <a:t> ac ysgrifennodd, “I am Malala”, sydd wedi gwerthu’n arbennig o dda yn rhyngwladol. Yn 2014, hi oedd y person ifancaf erioed i ennill Gwobr Heddwch Nobel (17 oed).</a:t>
            </a:r>
            <a:r>
              <a:rPr lang="cy-GB" sz="1900" b="0" i="0" dirty="0">
                <a:solidFill>
                  <a:srgbClr val="000000"/>
                </a:solidFill>
                <a:effectLst/>
              </a:rPr>
              <a:t>​</a:t>
            </a:r>
          </a:p>
          <a:p>
            <a:pPr algn="l" rtl="0" fontAlgn="base">
              <a:buFont typeface="Arial" panose="020B0604020202020204" pitchFamily="34" charset="0"/>
              <a:buChar char="•"/>
            </a:pPr>
            <a:endParaRPr lang="en-US" b="0" i="0" dirty="0">
              <a:solidFill>
                <a:srgbClr val="000000"/>
              </a:solidFill>
              <a:effectLst/>
            </a:endParaRPr>
          </a:p>
          <a:p>
            <a:pPr rtl="0">
              <a:buClr>
                <a:srgbClr val="62A9AA"/>
              </a:buClr>
            </a:pPr>
            <a:endParaRPr lang="en-GB" sz="1600" b="0" i="0" dirty="0">
              <a:solidFill>
                <a:srgbClr val="202122"/>
              </a:solidFill>
              <a:effectLst/>
            </a:endParaRPr>
          </a:p>
        </p:txBody>
      </p:sp>
    </p:spTree>
    <p:extLst>
      <p:ext uri="{BB962C8B-B14F-4D97-AF65-F5344CB8AC3E}">
        <p14:creationId xmlns:p14="http://schemas.microsoft.com/office/powerpoint/2010/main" val="374618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yr ail ymgyrchydd ifanc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rtlCol="0">
            <a:noAutofit/>
          </a:bodyPr>
          <a:lstStyle/>
          <a:p>
            <a:pPr marL="0" indent="0" algn="l" rtl="0" fontAlgn="base">
              <a:buNone/>
            </a:pPr>
            <a:endParaRPr lang="en-GB" sz="2000" b="1" i="0" u="none" strike="noStrike" dirty="0">
              <a:solidFill>
                <a:srgbClr val="62A9AA"/>
              </a:solidFill>
              <a:effectLst/>
            </a:endParaRPr>
          </a:p>
          <a:p>
            <a:pPr marL="0" indent="0" algn="l" rtl="0" fontAlgn="base">
              <a:buNone/>
            </a:pPr>
            <a:r>
              <a:rPr lang="cy-GB" sz="2000" b="1" i="0" u="none" strike="noStrike">
                <a:solidFill>
                  <a:srgbClr val="62A9AA"/>
                </a:solidFill>
                <a:effectLst/>
              </a:rPr>
              <a:t>Marcus Rashford: </a:t>
            </a:r>
            <a:r>
              <a:rPr lang="cy-GB" sz="2000" b="0" i="0" u="none" strike="noStrike">
                <a:solidFill>
                  <a:srgbClr val="000000"/>
                </a:solidFill>
                <a:effectLst/>
              </a:rPr>
              <a:t> (ganwyd Hydref 1997), roedd ychydig yn hŷn na’r lleill pan ddechreuodd ymgyrchu ond mae’n ymgyrchydd Prydeinig gwrywaidd amlwg): Mae’n chwarae pêl-droed dros Manchester United a Lloegr. Ymgyrchodd yn llwyddiannus dros ehangu prydau ysgol am ddim dros wyliau’r haf yn Lloegr ac mae wedi sefydlu’r Tasglu </a:t>
            </a:r>
            <a:r>
              <a:rPr lang="cy-GB" sz="2000" b="0" i="0" u="none" strike="noStrike">
                <a:solidFill>
                  <a:srgbClr val="62A9AA"/>
                </a:solidFill>
                <a:effectLst/>
              </a:rPr>
              <a:t> </a:t>
            </a:r>
            <a:r>
              <a:rPr lang="cy-GB" sz="2000" b="0" i="0" u="none" strike="noStrike">
                <a:solidFill>
                  <a:srgbClr val="202122"/>
                </a:solidFill>
                <a:effectLst/>
              </a:rPr>
              <a:t>End Child Food Poverty. Ar 8 Tachwedd 2020, cyhoeddwyd, oherwydd ymgyrch Rashford, y byddai Llywodraeth y DU yn darparu cyllid o bron i £400m dros y 12 mis nesaf i gefnogi costau bwyd a biliau cartref i deuluoedd tlawd yn Lloegr.  Derbyniodd MBE yn 2020.</a:t>
            </a:r>
            <a:r>
              <a:rPr lang="cy-GB" sz="2000" b="0" i="0">
                <a:solidFill>
                  <a:srgbClr val="000000"/>
                </a:solidFill>
                <a:effectLst/>
              </a:rPr>
              <a:t>​</a:t>
            </a:r>
          </a:p>
          <a:p>
            <a:pPr marL="0" indent="0" rtl="0">
              <a:buClr>
                <a:srgbClr val="62A9AA"/>
              </a:buClr>
              <a:buNone/>
            </a:pPr>
            <a:r>
              <a:rPr lang="cy-GB" sz="2000" b="1">
                <a:solidFill>
                  <a:srgbClr val="62A9AA"/>
                </a:solidFill>
              </a:rPr>
              <a:t>Seth Burke: </a:t>
            </a:r>
            <a:r>
              <a:rPr lang="cy-GB" sz="2000">
                <a:solidFill>
                  <a:schemeClr val="tx1"/>
                </a:solidFill>
              </a:rPr>
              <a:t>Mae Seth yn ymgyrchydd Cymreig ifanc. Cafodd ei ethol i Senedd Ieuenctid Cymru ym mis Rhagfyr 2021, yn 13 oed.</a:t>
            </a:r>
            <a:r>
              <a:rPr lang="cy-GB" sz="2000"/>
              <a:t> </a:t>
            </a:r>
            <a:r>
              <a:rPr lang="cy-GB" sz="2000" b="0" i="0">
                <a:effectLst/>
              </a:rPr>
              <a:t>Fe yw'r aelod cyntaf o Senedd Ieuenctid Cymru â chyflwr gydol oes, cynyddol (Duchenne Muscular Dystrophy (DMD)) ac fe yw’r aelod cyntaf mewn cadair olwyn. Bu Seth yn y penawdau yn 2021-2022 wrth i’r cyfryngau ei ddogfennu yn gwella o COVID. </a:t>
            </a:r>
            <a:endParaRPr lang="en-US" sz="2000" i="0" dirty="0">
              <a:solidFill>
                <a:schemeClr val="tx1"/>
              </a:solidFill>
              <a:effectLst/>
            </a:endParaRPr>
          </a:p>
          <a:p>
            <a:pPr algn="l" rtl="0" fontAlgn="base">
              <a:buFont typeface="Arial" panose="020B0604020202020204" pitchFamily="34" charset="0"/>
              <a:buChar char="•"/>
            </a:pPr>
            <a:endParaRPr lang="en-US" sz="1600" b="0" i="0" dirty="0">
              <a:solidFill>
                <a:srgbClr val="000000"/>
              </a:solidFill>
              <a:effectLst/>
              <a:latin typeface="Arial" panose="020B0604020202020204" pitchFamily="34" charset="0"/>
            </a:endParaRPr>
          </a:p>
          <a:p>
            <a:pPr rtl="0">
              <a:buClr>
                <a:srgbClr val="62A9AA"/>
              </a:buClr>
            </a:pPr>
            <a:endParaRPr lang="en-GB" sz="1600" b="0" i="0" dirty="0">
              <a:solidFill>
                <a:srgbClr val="202122"/>
              </a:solidFill>
              <a:effectLst/>
            </a:endParaRPr>
          </a:p>
        </p:txBody>
      </p:sp>
    </p:spTree>
    <p:extLst>
      <p:ext uri="{BB962C8B-B14F-4D97-AF65-F5344CB8AC3E}">
        <p14:creationId xmlns:p14="http://schemas.microsoft.com/office/powerpoint/2010/main" val="361848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DYSGU AC AMSERAU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3297848428"/>
              </p:ext>
            </p:extLst>
          </p:nvPr>
        </p:nvGraphicFramePr>
        <p:xfrm>
          <a:off x="441435" y="1928978"/>
          <a:ext cx="11309132" cy="4831412"/>
        </p:xfrm>
        <a:graphic>
          <a:graphicData uri="http://schemas.openxmlformats.org/drawingml/2006/table">
            <a:tbl>
              <a:tblPr firstRow="1" bandRow="1">
                <a:tableStyleId>{5C22544A-7EE6-4342-B048-85BDC9FD1C3A}</a:tableStyleId>
              </a:tblPr>
              <a:tblGrid>
                <a:gridCol w="2530366">
                  <a:extLst>
                    <a:ext uri="{9D8B030D-6E8A-4147-A177-3AD203B41FA5}">
                      <a16:colId xmlns:a16="http://schemas.microsoft.com/office/drawing/2014/main" val="1814823420"/>
                    </a:ext>
                  </a:extLst>
                </a:gridCol>
                <a:gridCol w="7293048">
                  <a:extLst>
                    <a:ext uri="{9D8B030D-6E8A-4147-A177-3AD203B41FA5}">
                      <a16:colId xmlns:a16="http://schemas.microsoft.com/office/drawing/2014/main" val="1085586564"/>
                    </a:ext>
                  </a:extLst>
                </a:gridCol>
                <a:gridCol w="1485718">
                  <a:extLst>
                    <a:ext uri="{9D8B030D-6E8A-4147-A177-3AD203B41FA5}">
                      <a16:colId xmlns:a16="http://schemas.microsoft.com/office/drawing/2014/main" val="3383875792"/>
                    </a:ext>
                  </a:extLst>
                </a:gridCol>
              </a:tblGrid>
              <a:tr h="661629">
                <a:tc>
                  <a:txBody>
                    <a:bodyPr/>
                    <a:lstStyle/>
                    <a:p>
                      <a:pPr rtl="0"/>
                      <a:r>
                        <a:rPr lang="cy-GB" sz="1700" dirty="0"/>
                        <a:t>Gweithgaredd</a:t>
                      </a:r>
                    </a:p>
                  </a:txBody>
                  <a:tcPr/>
                </a:tc>
                <a:tc>
                  <a:txBody>
                    <a:bodyPr/>
                    <a:lstStyle/>
                    <a:p>
                      <a:pPr rtl="0"/>
                      <a:r>
                        <a:rPr lang="cy-GB" sz="1700"/>
                        <a:t>Disgrifiad </a:t>
                      </a:r>
                    </a:p>
                  </a:txBody>
                  <a:tcPr/>
                </a:tc>
                <a:tc>
                  <a:txBody>
                    <a:bodyPr/>
                    <a:lstStyle/>
                    <a:p>
                      <a:pPr rtl="0"/>
                      <a:r>
                        <a:rPr lang="cy-GB" sz="1700" dirty="0"/>
                        <a:t>Amser a awgrymir </a:t>
                      </a:r>
                    </a:p>
                  </a:txBody>
                  <a:tcPr/>
                </a:tc>
                <a:extLst>
                  <a:ext uri="{0D108BD9-81ED-4DB2-BD59-A6C34878D82A}">
                    <a16:rowId xmlns:a16="http://schemas.microsoft.com/office/drawing/2014/main" val="318897726"/>
                  </a:ext>
                </a:extLst>
              </a:tr>
              <a:tr h="344356">
                <a:tc>
                  <a:txBody>
                    <a:bodyPr/>
                    <a:lstStyle/>
                    <a:p>
                      <a:pPr rtl="0"/>
                      <a:r>
                        <a:rPr lang="cy-GB" sz="1700"/>
                        <a:t>Cyflwyniad</a:t>
                      </a:r>
                    </a:p>
                  </a:txBody>
                  <a:tcPr/>
                </a:tc>
                <a:tc>
                  <a:txBody>
                    <a:bodyPr/>
                    <a:lstStyle/>
                    <a:p>
                      <a:pPr rtl="0"/>
                      <a:r>
                        <a:rPr lang="cy-GB" sz="1700"/>
                        <a:t>Amcanion a chanlyniadau dysgu; cyflwyniad i'r Cenhedloedd Unedig</a:t>
                      </a:r>
                    </a:p>
                  </a:txBody>
                  <a:tcPr/>
                </a:tc>
                <a:tc>
                  <a:txBody>
                    <a:bodyPr/>
                    <a:lstStyle/>
                    <a:p>
                      <a:pPr rtl="0"/>
                      <a:r>
                        <a:rPr lang="cy-GB" sz="1700"/>
                        <a:t>5 munud</a:t>
                      </a:r>
                    </a:p>
                  </a:txBody>
                  <a:tcPr/>
                </a:tc>
                <a:extLst>
                  <a:ext uri="{0D108BD9-81ED-4DB2-BD59-A6C34878D82A}">
                    <a16:rowId xmlns:a16="http://schemas.microsoft.com/office/drawing/2014/main" val="65902199"/>
                  </a:ext>
                </a:extLst>
              </a:tr>
              <a:tr h="507250">
                <a:tc>
                  <a:txBody>
                    <a:bodyPr/>
                    <a:lstStyle/>
                    <a:p>
                      <a:pPr rtl="0"/>
                      <a:r>
                        <a:rPr lang="cy-GB" sz="1700"/>
                        <a:t>Gweithgaredd sylfaenol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700" i="0">
                          <a:solidFill>
                            <a:schemeClr val="tx1"/>
                          </a:solidFill>
                        </a:rPr>
                        <a:t>Bydd dysgwyr yn awgrymu geiriau allweddol sy’n gysylltiedig â ‘hawliau’</a:t>
                      </a:r>
                      <a:endParaRPr lang="en-GB" sz="1700" dirty="0"/>
                    </a:p>
                  </a:txBody>
                  <a:tcPr/>
                </a:tc>
                <a:tc>
                  <a:txBody>
                    <a:bodyPr/>
                    <a:lstStyle/>
                    <a:p>
                      <a:pPr rtl="0"/>
                      <a:r>
                        <a:rPr lang="cy-GB" sz="1700"/>
                        <a:t>3 munud</a:t>
                      </a:r>
                    </a:p>
                  </a:txBody>
                  <a:tcPr/>
                </a:tc>
                <a:extLst>
                  <a:ext uri="{0D108BD9-81ED-4DB2-BD59-A6C34878D82A}">
                    <a16:rowId xmlns:a16="http://schemas.microsoft.com/office/drawing/2014/main" val="3390599317"/>
                  </a:ext>
                </a:extLst>
              </a:tr>
              <a:tr h="344356">
                <a:tc>
                  <a:txBody>
                    <a:bodyPr/>
                    <a:lstStyle/>
                    <a:p>
                      <a:pPr rtl="0"/>
                      <a:r>
                        <a:rPr lang="cy-GB" sz="1700"/>
                        <a:t>Cywir neu anghywir? </a:t>
                      </a:r>
                    </a:p>
                  </a:txBody>
                  <a:tcPr/>
                </a:tc>
                <a:tc>
                  <a:txBody>
                    <a:bodyPr/>
                    <a:lstStyle/>
                    <a:p>
                      <a:pPr rtl="0"/>
                      <a:r>
                        <a:rPr lang="cy-GB" sz="1700" dirty="0"/>
                        <a:t>Cwis cywir neu anghywir ar hawliau</a:t>
                      </a:r>
                    </a:p>
                  </a:txBody>
                  <a:tcPr/>
                </a:tc>
                <a:tc>
                  <a:txBody>
                    <a:bodyPr/>
                    <a:lstStyle/>
                    <a:p>
                      <a:pPr rtl="0"/>
                      <a:r>
                        <a:rPr lang="cy-GB" sz="1700"/>
                        <a:t>5 munud</a:t>
                      </a:r>
                      <a:endParaRPr lang="en-GB" sz="1700" dirty="0"/>
                    </a:p>
                  </a:txBody>
                  <a:tcPr/>
                </a:tc>
                <a:extLst>
                  <a:ext uri="{0D108BD9-81ED-4DB2-BD59-A6C34878D82A}">
                    <a16:rowId xmlns:a16="http://schemas.microsoft.com/office/drawing/2014/main" val="2788934503"/>
                  </a:ext>
                </a:extLst>
              </a:tr>
              <a:tr h="727793">
                <a:tc>
                  <a:txBody>
                    <a:bodyPr/>
                    <a:lstStyle/>
                    <a:p>
                      <a:pPr rtl="0"/>
                      <a:r>
                        <a:rPr lang="cy-GB" sz="1700" kern="1200" dirty="0">
                          <a:solidFill>
                            <a:schemeClr val="dk1"/>
                          </a:solidFill>
                          <a:effectLst/>
                          <a:latin typeface="+mn-lt"/>
                          <a:ea typeface="+mn-ea"/>
                          <a:cs typeface="+mn-cs"/>
                        </a:rPr>
                        <a:t>Cyflwyniad i </a:t>
                      </a:r>
                      <a:r>
                        <a:rPr lang="cy-GB" sz="1700" kern="1200" dirty="0" err="1">
                          <a:solidFill>
                            <a:schemeClr val="dk1"/>
                          </a:solidFill>
                          <a:effectLst/>
                          <a:latin typeface="+mn-lt"/>
                          <a:ea typeface="+mn-ea"/>
                          <a:cs typeface="+mn-cs"/>
                        </a:rPr>
                        <a:t>CCUHP</a:t>
                      </a:r>
                      <a:r>
                        <a:rPr lang="cy-GB" sz="1700" kern="1200" dirty="0">
                          <a:solidFill>
                            <a:schemeClr val="dk1"/>
                          </a:solidFill>
                          <a:effectLst/>
                          <a:latin typeface="+mn-lt"/>
                          <a:ea typeface="+mn-ea"/>
                          <a:cs typeface="+mn-cs"/>
                        </a:rPr>
                        <a:t> a rhoi hawliau mewn trefn</a:t>
                      </a:r>
                      <a:endParaRPr lang="en-GB" sz="17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700" kern="1200">
                          <a:solidFill>
                            <a:schemeClr val="dk1"/>
                          </a:solidFill>
                          <a:effectLst/>
                          <a:latin typeface="+mn-lt"/>
                          <a:ea typeface="+mn-ea"/>
                          <a:cs typeface="+mn-cs"/>
                        </a:rPr>
                        <a:t>Bydd dysgwyr yn cael cyflwyniad i CCUHP. Yna bydd dysgwyr yn cael gweld 12 hawl i ddysgwyr a byddant yn eu gosod mewn trefn ar eu byrddau</a:t>
                      </a:r>
                      <a:endParaRPr lang="en-GB" sz="1700" dirty="0"/>
                    </a:p>
                  </a:txBody>
                  <a:tcPr/>
                </a:tc>
                <a:tc>
                  <a:txBody>
                    <a:bodyPr/>
                    <a:lstStyle/>
                    <a:p>
                      <a:pPr rtl="0"/>
                      <a:r>
                        <a:rPr lang="cy-GB" sz="1700"/>
                        <a:t>15 munud</a:t>
                      </a:r>
                    </a:p>
                  </a:txBody>
                  <a:tcPr/>
                </a:tc>
                <a:extLst>
                  <a:ext uri="{0D108BD9-81ED-4DB2-BD59-A6C34878D82A}">
                    <a16:rowId xmlns:a16="http://schemas.microsoft.com/office/drawing/2014/main" val="896574756"/>
                  </a:ext>
                </a:extLst>
              </a:tr>
              <a:tr h="598880">
                <a:tc>
                  <a:txBody>
                    <a:bodyPr/>
                    <a:lstStyle/>
                    <a:p>
                      <a:pPr rtl="0"/>
                      <a:r>
                        <a:rPr lang="cy-GB" sz="1700"/>
                        <a:t>Hawliau allweddol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1700"/>
                        <a:t>Bydd dysgwyr yn dysgu am rai o’r hawliau allweddol o dan CCUHP ac i ba raddau y mae’r hawliau hyn yn cael eu cynnal yn fyd-eang. </a:t>
                      </a:r>
                      <a:endParaRPr lang="en-GB" sz="1700" dirty="0"/>
                    </a:p>
                  </a:txBody>
                  <a:tcPr/>
                </a:tc>
                <a:tc>
                  <a:txBody>
                    <a:bodyPr/>
                    <a:lstStyle/>
                    <a:p>
                      <a:pPr rtl="0"/>
                      <a:r>
                        <a:rPr lang="cy-GB" sz="1700"/>
                        <a:t>10 munud</a:t>
                      </a:r>
                    </a:p>
                  </a:txBody>
                  <a:tcPr/>
                </a:tc>
                <a:extLst>
                  <a:ext uri="{0D108BD9-81ED-4DB2-BD59-A6C34878D82A}">
                    <a16:rowId xmlns:a16="http://schemas.microsoft.com/office/drawing/2014/main" val="3662406365"/>
                  </a:ext>
                </a:extLst>
              </a:tr>
              <a:tr h="507250">
                <a:tc>
                  <a:txBody>
                    <a:bodyPr/>
                    <a:lstStyle/>
                    <a:p>
                      <a:pPr rtl="0"/>
                      <a:r>
                        <a:rPr lang="cy-GB" sz="1700"/>
                        <a:t>Lleisio eich barn </a:t>
                      </a:r>
                    </a:p>
                  </a:txBody>
                  <a:tcPr/>
                </a:tc>
                <a:tc>
                  <a:txBody>
                    <a:bodyPr/>
                    <a:lstStyle/>
                    <a:p>
                      <a:pPr rtl="0"/>
                      <a:r>
                        <a:rPr lang="cy-GB" sz="1700"/>
                        <a:t>Bydd dysgwyr yn ystyried Erthygl 12 a phedwar o bobl ifanc sy'n lleisio'u barn</a:t>
                      </a:r>
                      <a:endParaRPr lang="en-GB" sz="1700" dirty="0"/>
                    </a:p>
                  </a:txBody>
                  <a:tcPr/>
                </a:tc>
                <a:tc>
                  <a:txBody>
                    <a:bodyPr/>
                    <a:lstStyle/>
                    <a:p>
                      <a:pPr rtl="0"/>
                      <a:r>
                        <a:rPr lang="cy-GB" sz="1700"/>
                        <a:t>10 munud</a:t>
                      </a:r>
                    </a:p>
                  </a:txBody>
                  <a:tcPr/>
                </a:tc>
                <a:extLst>
                  <a:ext uri="{0D108BD9-81ED-4DB2-BD59-A6C34878D82A}">
                    <a16:rowId xmlns:a16="http://schemas.microsoft.com/office/drawing/2014/main" val="3131935317"/>
                  </a:ext>
                </a:extLst>
              </a:tr>
              <a:tr h="598880">
                <a:tc>
                  <a:txBody>
                    <a:bodyPr/>
                    <a:lstStyle/>
                    <a:p>
                      <a:pPr rtl="0"/>
                      <a:r>
                        <a:rPr lang="cy-GB" sz="1700" dirty="0"/>
                        <a:t>Asesiad diweddbwynt</a:t>
                      </a:r>
                    </a:p>
                  </a:txBody>
                  <a:tcPr/>
                </a:tc>
                <a:tc>
                  <a:txBody>
                    <a:bodyPr/>
                    <a:lstStyle/>
                    <a:p>
                      <a:pPr rtl="0"/>
                      <a:r>
                        <a:rPr lang="cy-GB" sz="1700" dirty="0"/>
                        <a:t>Bydd dysgwyr yn ailedrych ar yr atebion sylfaenol ac yn eu hadolygu fel y bo'n briodol</a:t>
                      </a:r>
                      <a:endParaRPr lang="en-GB" sz="1700" dirty="0"/>
                    </a:p>
                  </a:txBody>
                  <a:tcPr/>
                </a:tc>
                <a:tc>
                  <a:txBody>
                    <a:bodyPr/>
                    <a:lstStyle/>
                    <a:p>
                      <a:pPr rtl="0"/>
                      <a:r>
                        <a:rPr lang="cy-GB" sz="1700"/>
                        <a:t>5 munud</a:t>
                      </a:r>
                    </a:p>
                  </a:txBody>
                  <a:tcPr/>
                </a:tc>
                <a:extLst>
                  <a:ext uri="{0D108BD9-81ED-4DB2-BD59-A6C34878D82A}">
                    <a16:rowId xmlns:a16="http://schemas.microsoft.com/office/drawing/2014/main" val="2816443397"/>
                  </a:ext>
                </a:extLst>
              </a:tr>
              <a:tr h="507250">
                <a:tc>
                  <a:txBody>
                    <a:bodyPr/>
                    <a:lstStyle/>
                    <a:p>
                      <a:pPr rtl="0"/>
                      <a:r>
                        <a:rPr lang="cy-GB" sz="1700"/>
                        <a:t>Gwaith cartref/ymestyn</a:t>
                      </a:r>
                    </a:p>
                  </a:txBody>
                  <a:tcPr/>
                </a:tc>
                <a:tc>
                  <a:txBody>
                    <a:bodyPr/>
                    <a:lstStyle/>
                    <a:p>
                      <a:pPr rtl="0"/>
                      <a:r>
                        <a:rPr lang="cy-GB" sz="1700" dirty="0"/>
                        <a:t>Tasg grynhoi a gosod gwaith cartref (neu dasg ychwanegol).</a:t>
                      </a:r>
                    </a:p>
                  </a:txBody>
                  <a:tcPr/>
                </a:tc>
                <a:tc>
                  <a:txBody>
                    <a:bodyPr/>
                    <a:lstStyle/>
                    <a:p>
                      <a:pPr rtl="0"/>
                      <a:r>
                        <a:rPr lang="cy-GB" sz="1700" dirty="0"/>
                        <a:t>2 munud</a:t>
                      </a:r>
                    </a:p>
                  </a:txBody>
                  <a:tcPr/>
                </a:tc>
                <a:extLst>
                  <a:ext uri="{0D108BD9-81ED-4DB2-BD59-A6C34878D82A}">
                    <a16:rowId xmlns:a16="http://schemas.microsoft.com/office/drawing/2014/main" val="418891611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41434" y="1928977"/>
            <a:ext cx="11309132" cy="4797644"/>
          </a:xfrm>
          <a:ln w="38100">
            <a:solidFill>
              <a:srgbClr val="62A9AA"/>
            </a:solidFill>
          </a:ln>
        </p:spPr>
        <p:txBody>
          <a:bodyPr rtlCol="0">
            <a:normAutofit/>
          </a:bodyPr>
          <a:lstStyle/>
          <a:p>
            <a:pPr marL="0" indent="0" rtl="0">
              <a:buNone/>
            </a:pPr>
            <a:r>
              <a:rPr lang="cy-GB"/>
              <a:t>            </a:t>
            </a:r>
          </a:p>
        </p:txBody>
      </p:sp>
    </p:spTree>
    <p:extLst>
      <p:ext uri="{BB962C8B-B14F-4D97-AF65-F5344CB8AC3E}">
        <p14:creationId xmlns:p14="http://schemas.microsoft.com/office/powerpoint/2010/main" val="210573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rtlCol="0" anchor="ctr">
            <a:noAutofit/>
          </a:bodyPr>
          <a:lstStyle/>
          <a:p>
            <a:pPr rtl="0"/>
            <a:r>
              <a:rPr lang="cy-GB" sz="3200" b="1" dirty="0"/>
              <a:t>RHEOLAU SYLFAENOL</a:t>
            </a:r>
          </a:p>
        </p:txBody>
      </p:sp>
      <p:sp>
        <p:nvSpPr>
          <p:cNvPr id="5" name="TextBox 4"/>
          <p:cNvSpPr txBox="1"/>
          <p:nvPr/>
        </p:nvSpPr>
        <p:spPr>
          <a:xfrm>
            <a:off x="500537" y="2022387"/>
            <a:ext cx="11189010" cy="3954929"/>
          </a:xfrm>
          <a:prstGeom prst="rect">
            <a:avLst/>
          </a:prstGeom>
          <a:noFill/>
          <a:ln w="38100">
            <a:solidFill>
              <a:srgbClr val="62A9AA"/>
            </a:solidFill>
          </a:ln>
        </p:spPr>
        <p:txBody>
          <a:bodyPr wrap="square" rtlCol="0">
            <a:spAutoFit/>
          </a:bodyPr>
          <a:lstStyle/>
          <a:p>
            <a:r>
              <a:rPr lang="cy-GB" sz="2600" dirty="0">
                <a:solidFill>
                  <a:srgbClr val="62A9AA"/>
                </a:solidFill>
              </a:rPr>
              <a:t>Rheolau sylfaenol:</a:t>
            </a:r>
          </a:p>
          <a:p>
            <a:pPr marL="457200" indent="-457200">
              <a:buClr>
                <a:srgbClr val="62A9AA"/>
              </a:buClr>
              <a:buFont typeface="Wingdings" panose="05000000000000000000" pitchFamily="2" charset="2"/>
              <a:buChar char="§"/>
            </a:pPr>
            <a:r>
              <a:rPr lang="cy-GB" sz="2500" dirty="0"/>
              <a:t>ni fyddwn yn datgelu gwybodaeth bersonol amdanom ni ein hunain nac eraill </a:t>
            </a:r>
          </a:p>
          <a:p>
            <a:pPr marL="457200" indent="-457200">
              <a:buClr>
                <a:srgbClr val="62A9AA"/>
              </a:buClr>
              <a:buFont typeface="Wingdings" panose="05000000000000000000" pitchFamily="2" charset="2"/>
              <a:buChar char="§"/>
            </a:pPr>
            <a:r>
              <a:rPr lang="cy-GB" sz="2500" dirty="0"/>
              <a:t>byddwn yn cadw unrhyw beth y mae eraill yn ei ddweud yn gyfrinachol</a:t>
            </a:r>
          </a:p>
          <a:p>
            <a:pPr marL="457200" indent="-457200">
              <a:buClr>
                <a:srgbClr val="62A9AA"/>
              </a:buClr>
              <a:buFont typeface="Wingdings" panose="05000000000000000000" pitchFamily="2" charset="2"/>
              <a:buChar char="§"/>
            </a:pPr>
            <a:r>
              <a:rPr lang="cy-GB" sz="2500" dirty="0"/>
              <a:t>ni fyddwn yn barnu eraill </a:t>
            </a:r>
          </a:p>
          <a:p>
            <a:pPr marL="457200" indent="-457200">
              <a:buClr>
                <a:srgbClr val="62A9AA"/>
              </a:buClr>
              <a:buFont typeface="Wingdings" panose="05000000000000000000" pitchFamily="2" charset="2"/>
              <a:buChar char="§"/>
            </a:pPr>
            <a:r>
              <a:rPr lang="cy-GB" sz="2500" dirty="0"/>
              <a:t>ni fyddwn yn rhoi neb yn y fan a'r lle ac mae gennym </a:t>
            </a:r>
            <a:r>
              <a:rPr lang="cy-GB" sz="2500" dirty="0" err="1"/>
              <a:t>ni'r</a:t>
            </a:r>
            <a:r>
              <a:rPr lang="cy-GB" sz="2500" dirty="0"/>
              <a:t> hawl i basio </a:t>
            </a:r>
          </a:p>
          <a:p>
            <a:pPr marL="457200" indent="-457200">
              <a:buClr>
                <a:srgbClr val="62A9AA"/>
              </a:buClr>
              <a:buFont typeface="Wingdings" panose="05000000000000000000" pitchFamily="2" charset="2"/>
              <a:buChar char="§"/>
            </a:pPr>
            <a:r>
              <a:rPr lang="cy-GB" sz="2500" dirty="0"/>
              <a:t>byddwn yn siarad am 'rywun dwi'n nabod...' yn hytrach na defnyddio enw person </a:t>
            </a:r>
          </a:p>
          <a:p>
            <a:pPr marL="457200" indent="-457200">
              <a:buClr>
                <a:srgbClr val="62A9AA"/>
              </a:buClr>
              <a:buFont typeface="Wingdings" panose="05000000000000000000" pitchFamily="2" charset="2"/>
              <a:buChar char="§"/>
            </a:pPr>
            <a:r>
              <a:rPr lang="cy-GB" sz="2500" dirty="0"/>
              <a:t>byddwn yn gwneud sylwadau ar yr hyn a </a:t>
            </a:r>
            <a:r>
              <a:rPr lang="cy-GB" sz="2500" dirty="0" err="1"/>
              <a:t>ddywedir</a:t>
            </a:r>
            <a:r>
              <a:rPr lang="cy-GB" sz="2500" dirty="0"/>
              <a:t>, nid pwy sydd wedi ei ddweud </a:t>
            </a:r>
          </a:p>
          <a:p>
            <a:pPr marL="457200" indent="-457200">
              <a:buClr>
                <a:srgbClr val="62A9AA"/>
              </a:buClr>
              <a:buFont typeface="Wingdings" panose="05000000000000000000" pitchFamily="2" charset="2"/>
              <a:buChar char="§"/>
            </a:pPr>
            <a:r>
              <a:rPr lang="cy-GB" sz="2500" dirty="0"/>
              <a:t>ni fyddwn yn gofyn cwestiynau personol na cheisio codi cywilydd ar rywun </a:t>
            </a:r>
          </a:p>
          <a:p>
            <a:pPr marL="457200" indent="-457200">
              <a:buClr>
                <a:srgbClr val="62A9AA"/>
              </a:buClr>
              <a:buFont typeface="Wingdings" panose="05000000000000000000" pitchFamily="2" charset="2"/>
              <a:buChar char="§"/>
            </a:pPr>
            <a:r>
              <a:rPr lang="cy-GB" sz="2500" dirty="0"/>
              <a:t>byddwn yn ceisio cymorth yn yr ysgol/annog ffrindiau i geisio cymorth os oes angen. </a:t>
            </a:r>
            <a:endParaRPr lang="cy-GB" sz="25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dirty="0"/>
              <a:t>Hawl i siarad - GWERS 1</a:t>
            </a:r>
            <a:endParaRPr lang="en-GB" sz="3200" dirty="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rtlCol="0">
            <a:noAutofit/>
          </a:bodyPr>
          <a:lstStyle/>
          <a:p>
            <a:pPr marL="0" indent="0" rtl="0">
              <a:buNone/>
            </a:pPr>
            <a:r>
              <a:rPr lang="cy-GB" sz="2200" b="1" dirty="0"/>
              <a:t>Amcanion dysgu</a:t>
            </a:r>
            <a:endParaRPr lang="en-GB" sz="2200" i="1" dirty="0"/>
          </a:p>
          <a:p>
            <a:pPr rtl="0">
              <a:buClr>
                <a:srgbClr val="62A9AA"/>
              </a:buClr>
            </a:pPr>
            <a:r>
              <a:rPr lang="cy-GB" sz="2200" dirty="0"/>
              <a:t>Dysgu am yr hawliau allweddol sydd gan blant a phobl ifanc o dan Gonfensiwn y Cenhedloedd Unedig ar Hawliau’r Plentyn (‘CCUHP’) a sut mae’r hawliau hyn yn cael eu hamddiffyn yng Nghymru.</a:t>
            </a:r>
          </a:p>
          <a:p>
            <a:pPr rtl="0">
              <a:buClr>
                <a:srgbClr val="62A9AA"/>
              </a:buClr>
            </a:pPr>
            <a:r>
              <a:rPr lang="cy-GB" sz="2200" dirty="0"/>
              <a:t>Dysgu am wahanol ffyrdd y mae pobl ifanc yn gweithredu i ddatrys problemau a chyfrannu at gymdeithas.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60" r="3060"/>
          <a:stretch/>
        </p:blipFill>
        <p:spPr>
          <a:xfrm>
            <a:off x="6186794" y="2275836"/>
            <a:ext cx="5142155" cy="1414812"/>
          </a:xfrm>
          <a:prstGeom prst="rect">
            <a:avLst/>
          </a:prstGeom>
          <a:ln w="38100">
            <a:solidFill>
              <a:srgbClr val="969FA7"/>
            </a:solidFill>
          </a:ln>
        </p:spPr>
      </p:pic>
      <p:grpSp>
        <p:nvGrpSpPr>
          <p:cNvPr id="7" name="Group 6">
            <a:extLst>
              <a:ext uri="{FF2B5EF4-FFF2-40B4-BE49-F238E27FC236}">
                <a16:creationId xmlns:a16="http://schemas.microsoft.com/office/drawing/2014/main" id="{A2B05B4C-3F4D-0968-0E17-B0A1C6A6DF04}"/>
              </a:ext>
            </a:extLst>
          </p:cNvPr>
          <p:cNvGrpSpPr/>
          <p:nvPr/>
        </p:nvGrpSpPr>
        <p:grpSpPr>
          <a:xfrm>
            <a:off x="7334812" y="4049857"/>
            <a:ext cx="2846118" cy="1731451"/>
            <a:chOff x="7269432" y="3986061"/>
            <a:chExt cx="2846118" cy="1731451"/>
          </a:xfrm>
        </p:grpSpPr>
        <p:pic>
          <p:nvPicPr>
            <p:cNvPr id="6" name="Picture 5" descr="Three teenagers standing in front of a poster of the UNCRC.">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
          <p:nvSpPr>
            <p:cNvPr id="2" name="TextBox 1">
              <a:extLst>
                <a:ext uri="{FF2B5EF4-FFF2-40B4-BE49-F238E27FC236}">
                  <a16:creationId xmlns:a16="http://schemas.microsoft.com/office/drawing/2014/main" id="{BDDF8FBB-423F-18FB-C939-5B0AFEB3B8F6}"/>
                </a:ext>
              </a:extLst>
            </p:cNvPr>
            <p:cNvSpPr txBox="1"/>
            <p:nvPr/>
          </p:nvSpPr>
          <p:spPr>
            <a:xfrm>
              <a:off x="8091376" y="4205207"/>
              <a:ext cx="1371600" cy="400110"/>
            </a:xfrm>
            <a:prstGeom prst="rect">
              <a:avLst/>
            </a:prstGeom>
            <a:solidFill>
              <a:srgbClr val="DBD9DA"/>
            </a:solidFill>
          </p:spPr>
          <p:txBody>
            <a:bodyPr wrap="square" rtlCol="0">
              <a:spAutoFit/>
            </a:bodyPr>
            <a:lstStyle/>
            <a:p>
              <a:r>
                <a:rPr lang="en-GB" sz="2000" b="1" dirty="0">
                  <a:latin typeface="Dreaming Outloud Pro" panose="03050502040302030504" pitchFamily="66" charset="0"/>
                  <a:ea typeface="Source Sans Pro Light" panose="020B0403030403020204" pitchFamily="34" charset="0"/>
                  <a:cs typeface="Dreaming Outloud Pro" panose="03050502040302030504" pitchFamily="66" charset="0"/>
                </a:rPr>
                <a:t>CCUHP</a:t>
              </a:r>
            </a:p>
          </p:txBody>
        </p:sp>
      </p:grpSp>
    </p:spTree>
    <p:extLst>
      <p:ext uri="{BB962C8B-B14F-4D97-AF65-F5344CB8AC3E}">
        <p14:creationId xmlns:p14="http://schemas.microsoft.com/office/powerpoint/2010/main" val="392148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dirty="0"/>
              <a:t>Hawl i siarad - GWERS 1</a:t>
            </a:r>
            <a:endParaRPr lang="en-GB" sz="3200" dirty="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rtlCol="0">
            <a:noAutofit/>
          </a:bodyPr>
          <a:lstStyle/>
          <a:p>
            <a:pPr marL="0" indent="0" rtl="0">
              <a:buNone/>
            </a:pPr>
            <a:r>
              <a:rPr lang="cy-GB" sz="2000" b="1" dirty="0"/>
              <a:t>Canlyniadau Dysgu</a:t>
            </a:r>
          </a:p>
          <a:p>
            <a:pPr marL="0" indent="0" rtl="0">
              <a:spcBef>
                <a:spcPts val="0"/>
              </a:spcBef>
              <a:buNone/>
            </a:pPr>
            <a:r>
              <a:rPr lang="cy-GB" sz="2000" b="1" dirty="0"/>
              <a:t>Bydd dysgwyr yn gallu:</a:t>
            </a:r>
          </a:p>
          <a:p>
            <a:pPr rtl="0">
              <a:spcBef>
                <a:spcPts val="0"/>
              </a:spcBef>
              <a:buClr>
                <a:srgbClr val="62A9AA"/>
              </a:buClr>
            </a:pPr>
            <a:r>
              <a:rPr lang="cy-GB" sz="2000" dirty="0"/>
              <a:t>esbonio pedair egwyddor arweiniol CCUHP </a:t>
            </a:r>
          </a:p>
          <a:p>
            <a:pPr rtl="0">
              <a:spcBef>
                <a:spcPts val="0"/>
              </a:spcBef>
              <a:buClr>
                <a:srgbClr val="62A9AA"/>
              </a:buClr>
            </a:pPr>
            <a:r>
              <a:rPr lang="cy-GB" sz="2000" dirty="0"/>
              <a:t>esbonio rhai o Erthyglau allweddol CCUHP a'r ddeddfwriaeth yng Nghymru sy'n amddiffyn yr hawliau hyn </a:t>
            </a:r>
          </a:p>
          <a:p>
            <a:pPr rtl="0">
              <a:spcBef>
                <a:spcPts val="0"/>
              </a:spcBef>
              <a:buClr>
                <a:srgbClr val="62A9AA"/>
              </a:buClr>
            </a:pPr>
            <a:r>
              <a:rPr lang="cy-GB" sz="2000" dirty="0">
                <a:ea typeface="Calibri" panose="020F0502020204030204" pitchFamily="34" charset="0"/>
              </a:rPr>
              <a:t>dadansoddi sut mae ymgyrchwyr ifanc yn gallu ‘lleisio eu barn’.</a:t>
            </a:r>
            <a:endParaRPr lang="en-GB" sz="2000" dirty="0"/>
          </a:p>
        </p:txBody>
      </p:sp>
      <p:pic>
        <p:nvPicPr>
          <p:cNvPr id="5" name="Picture 4" descr="Poster CCUHP."/>
          <p:cNvPicPr>
            <a:picLocks noChangeAspect="1"/>
          </p:cNvPicPr>
          <p:nvPr/>
        </p:nvPicPr>
        <p:blipFill rotWithShape="1">
          <a:blip r:embed="rId3">
            <a:extLst>
              <a:ext uri="{28A0092B-C50C-407E-A947-70E740481C1C}">
                <a14:useLocalDpi xmlns:a14="http://schemas.microsoft.com/office/drawing/2010/main" val="0"/>
              </a:ext>
            </a:extLst>
          </a:blip>
          <a:srcRect l="3060" r="3060"/>
          <a:stretch/>
        </p:blipFill>
        <p:spPr>
          <a:xfrm>
            <a:off x="6186794" y="2275836"/>
            <a:ext cx="5142155" cy="1414812"/>
          </a:xfrm>
          <a:prstGeom prst="rect">
            <a:avLst/>
          </a:prstGeom>
          <a:ln w="38100">
            <a:solidFill>
              <a:srgbClr val="969FA7"/>
            </a:solidFill>
          </a:ln>
        </p:spPr>
      </p:pic>
      <p:grpSp>
        <p:nvGrpSpPr>
          <p:cNvPr id="7" name="Group 6" descr="Dau fachgen ac un ferch yn eu harddegau yn sefyll yn edrych ar boster gyda'r gair CCUHP.">
            <a:extLst>
              <a:ext uri="{FF2B5EF4-FFF2-40B4-BE49-F238E27FC236}">
                <a16:creationId xmlns:a16="http://schemas.microsoft.com/office/drawing/2014/main" id="{A2B05B4C-3F4D-0968-0E17-B0A1C6A6DF04}"/>
              </a:ext>
            </a:extLst>
          </p:cNvPr>
          <p:cNvGrpSpPr/>
          <p:nvPr/>
        </p:nvGrpSpPr>
        <p:grpSpPr>
          <a:xfrm>
            <a:off x="7334812" y="4049857"/>
            <a:ext cx="2846118" cy="1731451"/>
            <a:chOff x="7269432" y="3986061"/>
            <a:chExt cx="2846118" cy="1731451"/>
          </a:xfrm>
        </p:grpSpPr>
        <p:pic>
          <p:nvPicPr>
            <p:cNvPr id="6" name="Picture 5" descr="Three teenagers standing in front of a poster of the UNCRC.">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
          <p:nvSpPr>
            <p:cNvPr id="2" name="TextBox 1">
              <a:extLst>
                <a:ext uri="{FF2B5EF4-FFF2-40B4-BE49-F238E27FC236}">
                  <a16:creationId xmlns:a16="http://schemas.microsoft.com/office/drawing/2014/main" id="{BDDF8FBB-423F-18FB-C939-5B0AFEB3B8F6}"/>
                </a:ext>
              </a:extLst>
            </p:cNvPr>
            <p:cNvSpPr txBox="1"/>
            <p:nvPr/>
          </p:nvSpPr>
          <p:spPr>
            <a:xfrm>
              <a:off x="8091376" y="4205207"/>
              <a:ext cx="1371600" cy="400110"/>
            </a:xfrm>
            <a:prstGeom prst="rect">
              <a:avLst/>
            </a:prstGeom>
            <a:solidFill>
              <a:srgbClr val="DBD9DA"/>
            </a:solidFill>
          </p:spPr>
          <p:txBody>
            <a:bodyPr wrap="square" rtlCol="0">
              <a:spAutoFit/>
            </a:bodyPr>
            <a:lstStyle/>
            <a:p>
              <a:r>
                <a:rPr lang="en-GB" sz="2000" b="1" dirty="0">
                  <a:latin typeface="Dreaming Outloud Pro" panose="03050502040302030504" pitchFamily="66" charset="0"/>
                  <a:ea typeface="Source Sans Pro Light" panose="020B0403030403020204" pitchFamily="34" charset="0"/>
                  <a:cs typeface="Dreaming Outloud Pro" panose="03050502040302030504" pitchFamily="66" charset="0"/>
                </a:rPr>
                <a:t>CCUHP</a:t>
              </a:r>
            </a:p>
          </p:txBody>
        </p:sp>
      </p:grpSp>
    </p:spTree>
    <p:extLst>
      <p:ext uri="{BB962C8B-B14F-4D97-AF65-F5344CB8AC3E}">
        <p14:creationId xmlns:p14="http://schemas.microsoft.com/office/powerpoint/2010/main" val="45517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6" y="115411"/>
            <a:ext cx="11501602" cy="1445375"/>
          </a:xfrm>
        </p:spPr>
        <p:txBody>
          <a:bodyPr rtlCol="0">
            <a:normAutofit/>
          </a:bodyPr>
          <a:lstStyle/>
          <a:p>
            <a:pPr rtl="0"/>
            <a:r>
              <a:rPr lang="cy-GB" sz="3100" b="1" dirty="0"/>
              <a:t>	 GWEITHGAREDD SYLFAENOL - BETH YW HAWLIAU?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2"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rtl="0"/>
            <a:endParaRPr lang="en-GB" sz="2000" b="1" i="1" dirty="0">
              <a:solidFill>
                <a:schemeClr val="tx1"/>
              </a:solidFill>
              <a:effectLst/>
              <a:ea typeface="Times New Roman" panose="02020603050405020304" pitchFamily="18" charset="0"/>
              <a:cs typeface="Arial" panose="020B0604020202020204" pitchFamily="34" charset="0"/>
            </a:endParaRPr>
          </a:p>
          <a:p>
            <a:pPr lvl="0" indent="361950" rtl="0"/>
            <a:endParaRPr lang="en-GB" sz="2200" i="1" dirty="0">
              <a:solidFill>
                <a:schemeClr val="tx1"/>
              </a:solidFill>
              <a:effectLst/>
              <a:ea typeface="Times New Roman" panose="02020603050405020304" pitchFamily="18" charset="0"/>
              <a:cs typeface="Arial" panose="020B0604020202020204" pitchFamily="34" charset="0"/>
            </a:endParaRPr>
          </a:p>
          <a:p>
            <a:pPr lvl="0" indent="361950" rtl="0"/>
            <a:r>
              <a:rPr lang="cy-GB" sz="2200" dirty="0">
                <a:solidFill>
                  <a:schemeClr val="tx1"/>
                </a:solidFill>
                <a:effectLst/>
                <a:ea typeface="Times New Roman" panose="02020603050405020304" pitchFamily="18" charset="0"/>
                <a:cs typeface="Arial" panose="020B0604020202020204" pitchFamily="34" charset="0"/>
              </a:rPr>
              <a:t>Beth yw hawliau?</a:t>
            </a:r>
            <a:endParaRPr lang="en-GB" sz="2200" dirty="0">
              <a:solidFill>
                <a:schemeClr val="tx1"/>
              </a:solidFill>
              <a:effectLst/>
              <a:ea typeface="Times New Roman" panose="02020603050405020304" pitchFamily="18" charset="0"/>
              <a:cs typeface="Times New Roman" panose="02020603050405020304" pitchFamily="18" charset="0"/>
            </a:endParaRPr>
          </a:p>
          <a:p>
            <a:pPr marL="361950" lvl="0" rtl="0"/>
            <a:r>
              <a:rPr lang="cy-GB" sz="2200" dirty="0">
                <a:solidFill>
                  <a:schemeClr val="tx1"/>
                </a:solidFill>
                <a:effectLst/>
                <a:ea typeface="Times New Roman" panose="02020603050405020304" pitchFamily="18" charset="0"/>
                <a:cs typeface="Arial" panose="020B0604020202020204" pitchFamily="34" charset="0"/>
              </a:rPr>
              <a:t>Pa eiriau allweddol allai fod yn gysylltiedig â ‘hawliau’?</a:t>
            </a:r>
            <a:endParaRPr lang="en-GB" sz="2200" dirty="0">
              <a:solidFill>
                <a:schemeClr val="tx1"/>
              </a:solidFill>
              <a:effectLst/>
              <a:ea typeface="Times New Roman" panose="02020603050405020304" pitchFamily="18" charset="0"/>
              <a:cs typeface="Times New Roman" panose="02020603050405020304" pitchFamily="18" charset="0"/>
            </a:endParaRPr>
          </a:p>
          <a:p>
            <a:pPr marL="361950" lvl="0" rtl="0"/>
            <a:r>
              <a:rPr lang="cy-GB" sz="2200" dirty="0">
                <a:solidFill>
                  <a:schemeClr val="tx1"/>
                </a:solidFill>
                <a:effectLst/>
                <a:ea typeface="Times New Roman" panose="02020603050405020304" pitchFamily="18" charset="0"/>
                <a:cs typeface="Arial" panose="020B0604020202020204" pitchFamily="34" charset="0"/>
              </a:rPr>
              <a:t>Pam mae angen amddiffyn hawliau?</a:t>
            </a:r>
            <a:endParaRPr lang="en-GB" sz="2200" dirty="0">
              <a:solidFill>
                <a:schemeClr val="tx1"/>
              </a:solidFill>
              <a:effectLst/>
              <a:ea typeface="Times New Roman" panose="02020603050405020304" pitchFamily="18" charset="0"/>
              <a:cs typeface="Times New Roman" panose="02020603050405020304" pitchFamily="18" charset="0"/>
            </a:endParaRPr>
          </a:p>
          <a:p>
            <a:pPr lvl="0" algn="ctr" rtl="0">
              <a:spcBef>
                <a:spcPct val="20000"/>
              </a:spcBef>
              <a:spcAft>
                <a:spcPts val="600"/>
              </a:spcAft>
              <a:buClr>
                <a:srgbClr val="903163"/>
              </a:buClr>
              <a:buSzPct val="92000"/>
            </a:pPr>
            <a:endParaRPr lang="en-GB" sz="2400" i="1" dirty="0">
              <a:solidFill>
                <a:schemeClr val="tx1"/>
              </a:solidFill>
            </a:endParaRPr>
          </a:p>
        </p:txBody>
      </p:sp>
    </p:spTree>
    <p:extLst>
      <p:ext uri="{BB962C8B-B14F-4D97-AF65-F5344CB8AC3E}">
        <p14:creationId xmlns:p14="http://schemas.microsoft.com/office/powerpoint/2010/main" val="343753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rtlCol="0">
            <a:normAutofit/>
          </a:bodyPr>
          <a:lstStyle/>
          <a:p>
            <a:pPr rtl="0"/>
            <a:r>
              <a:rPr lang="cy-GB" sz="3200" b="1"/>
              <a:t>	 CYFLWYNIAD - Y CENHEDLOEDD UNEDIG</a:t>
            </a:r>
          </a:p>
        </p:txBody>
      </p:sp>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ct val="20000"/>
              </a:spcBef>
              <a:spcAft>
                <a:spcPts val="600"/>
              </a:spcAft>
              <a:buClr>
                <a:srgbClr val="903163"/>
              </a:buClr>
              <a:buSzPct val="92000"/>
            </a:pPr>
            <a:r>
              <a:rPr lang="cy-GB" sz="2400" dirty="0">
                <a:solidFill>
                  <a:schemeClr val="tx1"/>
                </a:solidFill>
              </a:rPr>
              <a:t>Beth yw'r Cenhedloedd Unedig?</a:t>
            </a:r>
          </a:p>
          <a:p>
            <a:pPr lvl="0" algn="ctr" rtl="0">
              <a:spcBef>
                <a:spcPct val="20000"/>
              </a:spcBef>
              <a:spcAft>
                <a:spcPts val="600"/>
              </a:spcAft>
              <a:buClr>
                <a:srgbClr val="903163"/>
              </a:buClr>
              <a:buSzPct val="92000"/>
            </a:pPr>
            <a:r>
              <a:rPr lang="cy-GB" sz="2400" dirty="0">
                <a:solidFill>
                  <a:schemeClr val="tx1"/>
                </a:solidFill>
              </a:rPr>
              <a:t>Beth yw Confensiwn?</a:t>
            </a:r>
          </a:p>
        </p:txBody>
      </p:sp>
      <p:pic>
        <p:nvPicPr>
          <p:cNvPr id="3" name="Picture 2" descr="Logo'r Cenhedloedd Unedig.">
            <a:extLst>
              <a:ext uri="{FF2B5EF4-FFF2-40B4-BE49-F238E27FC236}">
                <a16:creationId xmlns:a16="http://schemas.microsoft.com/office/drawing/2014/main" id="{9013C8D6-A488-496D-9EEC-B419BEB18AF8}"/>
              </a:ext>
            </a:extLst>
          </p:cNvPr>
          <p:cNvPicPr>
            <a:picLocks noChangeAspect="1"/>
          </p:cNvPicPr>
          <p:nvPr/>
        </p:nvPicPr>
        <p:blipFill>
          <a:blip r:embed="rId3"/>
          <a:stretch>
            <a:fillRect/>
          </a:stretch>
        </p:blipFill>
        <p:spPr>
          <a:xfrm>
            <a:off x="6096000" y="2276475"/>
            <a:ext cx="5185587" cy="3111352"/>
          </a:xfrm>
          <a:prstGeom prst="rect">
            <a:avLst/>
          </a:prstGeom>
          <a:ln w="38100">
            <a:solidFill>
              <a:srgbClr val="969FA7"/>
            </a:solidFill>
          </a:ln>
        </p:spPr>
      </p:pic>
    </p:spTree>
    <p:extLst>
      <p:ext uri="{BB962C8B-B14F-4D97-AF65-F5344CB8AC3E}">
        <p14:creationId xmlns:p14="http://schemas.microsoft.com/office/powerpoint/2010/main" val="76438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rtlCol="0" anchor="ctr">
            <a:noAutofit/>
          </a:bodyPr>
          <a:lstStyle/>
          <a:p>
            <a:pPr rtl="0"/>
            <a:r>
              <a:rPr lang="cy-GB" sz="3200" b="1"/>
              <a:t>Pa rai o'r rhain sy'n hawliau o dan CCUHP?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rtlCol="0">
            <a:spAutoFit/>
          </a:bodyPr>
          <a:lstStyle/>
          <a:p>
            <a:pPr rtl="0"/>
            <a:r>
              <a:rPr lang="cy-GB">
                <a:solidFill>
                  <a:srgbClr val="FFFFFF"/>
                </a:solidFill>
              </a:rPr>
              <a:t>1. Perthynas wedi'i seilio'n bennaf ar GYFEILLGARWCH</a:t>
            </a:r>
            <a:br>
              <a:rPr lang="en-GB" dirty="0">
                <a:solidFill>
                  <a:srgbClr val="FFFFFF"/>
                </a:solidFill>
              </a:rPr>
            </a:br>
            <a:r>
              <a:rPr lang="cy-GB">
                <a:solidFill>
                  <a:srgbClr val="FFFFFF"/>
                </a:solidFill>
              </a:rPr>
              <a:t>2. DYLAI’R DDAU BARTNER DDISGWYL IDDO FOD YN BERFFAITH - OS NAD YW’N BERFFAITH, DYLID SYMUD YMLAEN</a:t>
            </a:r>
            <a:br>
              <a:rPr lang="en-GB" dirty="0">
                <a:solidFill>
                  <a:srgbClr val="FFFFFF"/>
                </a:solidFill>
              </a:rPr>
            </a:br>
            <a:r>
              <a:rPr lang="cy-GB">
                <a:solidFill>
                  <a:srgbClr val="FFFFFF"/>
                </a:solidFill>
              </a:rPr>
              <a:t>3. YMDRINIWYD Â GWRTHDARO’R GYNNAR</a:t>
            </a:r>
            <a:br>
              <a:rPr lang="en-GB" dirty="0">
                <a:solidFill>
                  <a:srgbClr val="FFFFFF"/>
                </a:solidFill>
              </a:rPr>
            </a:br>
            <a:r>
              <a:rPr lang="cy-GB">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rtlCol="0">
            <a:spAutoFit/>
          </a:bodyPr>
          <a:lstStyle/>
          <a:p>
            <a:pPr rtl="0"/>
            <a:r>
              <a:rPr lang="cy-GB">
                <a:solidFill>
                  <a:schemeClr val="bg1"/>
                </a:solidFill>
              </a:rPr>
              <a:t>1. 	AFIACH: Mae atyniad yn bwysig ond mae cyfeillgarwch yn hollbwysig </a:t>
            </a:r>
          </a:p>
          <a:p>
            <a:pPr rtl="0"/>
            <a:r>
              <a:rPr lang="cy-GB">
                <a:solidFill>
                  <a:schemeClr val="bg1"/>
                </a:solidFill>
              </a:rPr>
              <a:t>2. AFIACH: Mae pob perthynas yn mynd trwy bethau da a drwg</a:t>
            </a:r>
          </a:p>
          <a:p>
            <a:pPr rtl="0"/>
            <a:r>
              <a:rPr lang="cy-GB">
                <a:solidFill>
                  <a:schemeClr val="bg1"/>
                </a:solidFill>
              </a:rPr>
              <a:t>3. IACH: Mae ymdrin yn barchus â materion wrth iddynt godi yn cadw perthnasoedd ar y trywydd iawn</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3"/>
            <a:ext cx="5508624" cy="3922759"/>
          </a:xfrm>
          <a:prstGeom prst="rect">
            <a:avLst/>
          </a:prstGeom>
          <a:solidFill>
            <a:schemeClr val="bg1"/>
          </a:solidFill>
          <a:ln w="38100">
            <a:solidFill>
              <a:srgbClr val="62A9AA"/>
            </a:solidFill>
          </a:ln>
        </p:spPr>
        <p:txBody>
          <a:bodyPr wrap="square" lIns="36000" rIns="36000" rtlCol="0" anchor="t">
            <a:noAutofit/>
          </a:bodyPr>
          <a:lstStyle/>
          <a:p>
            <a:pPr marL="361950" indent="-361950" rtl="0">
              <a:lnSpc>
                <a:spcPct val="108000"/>
              </a:lnSpc>
              <a:buFont typeface="+mj-lt"/>
              <a:buAutoNum type="arabicPeriod"/>
            </a:pPr>
            <a:r>
              <a:rPr lang="cy-GB" sz="2300" dirty="0"/>
              <a:t>IE:  Erthygl 24</a:t>
            </a:r>
          </a:p>
          <a:p>
            <a:pPr marL="361950" indent="-361950" rtl="0">
              <a:lnSpc>
                <a:spcPct val="108000"/>
              </a:lnSpc>
              <a:buFont typeface="+mj-lt"/>
              <a:buAutoNum type="arabicPeriod"/>
            </a:pPr>
            <a:r>
              <a:rPr lang="cy-GB" sz="2300" dirty="0"/>
              <a:t>IE:  Erthygl 31</a:t>
            </a:r>
          </a:p>
          <a:p>
            <a:pPr marL="361950" indent="-361950" rtl="0">
              <a:lnSpc>
                <a:spcPct val="108000"/>
              </a:lnSpc>
              <a:buFont typeface="+mj-lt"/>
              <a:buAutoNum type="arabicPeriod"/>
            </a:pPr>
            <a:r>
              <a:rPr lang="cy-GB" sz="2300" dirty="0"/>
              <a:t>NA: ond rhaid i gyfnod yn y carchar fod am y cyfnod byrraf sy’n briodol: Erthygl 37  </a:t>
            </a:r>
          </a:p>
          <a:p>
            <a:pPr marL="361950" indent="-361950" rtl="0">
              <a:lnSpc>
                <a:spcPct val="108000"/>
              </a:lnSpc>
              <a:buFont typeface="+mj-lt"/>
              <a:buAutoNum type="arabicPeriod"/>
            </a:pPr>
            <a:r>
              <a:rPr lang="cy-GB" sz="2300" dirty="0"/>
              <a:t>IE:  Erthygl 16</a:t>
            </a:r>
          </a:p>
          <a:p>
            <a:pPr marL="361950" indent="-361950" rtl="0">
              <a:lnSpc>
                <a:spcPct val="108000"/>
              </a:lnSpc>
              <a:buFont typeface="+mj-lt"/>
              <a:buAutoNum type="arabicPeriod"/>
            </a:pPr>
            <a:r>
              <a:rPr lang="cy-GB" sz="2300" dirty="0"/>
              <a:t>IE:  Erthygl 28 </a:t>
            </a:r>
          </a:p>
          <a:p>
            <a:pPr marL="361950" indent="-361950" rtl="0">
              <a:lnSpc>
                <a:spcPct val="108000"/>
              </a:lnSpc>
              <a:buFont typeface="+mj-lt"/>
              <a:buAutoNum type="arabicPeriod"/>
            </a:pPr>
            <a:r>
              <a:rPr lang="cy-GB" sz="2300" dirty="0"/>
              <a:t>NA: ond mae gennych Erthygl 17, sef yr hawl i wybodaeth</a:t>
            </a:r>
          </a:p>
          <a:p>
            <a:pPr marL="361950" indent="-361950" rtl="0">
              <a:lnSpc>
                <a:spcPct val="108000"/>
              </a:lnSpc>
              <a:buFont typeface="+mj-lt"/>
              <a:buAutoNum type="arabicPeriod"/>
            </a:pPr>
            <a:r>
              <a:rPr lang="cy-GB" sz="2300" dirty="0"/>
              <a:t>IE:  Erthygl 2</a:t>
            </a:r>
          </a:p>
          <a:p>
            <a:pPr marL="361950" indent="-361950" rtl="0">
              <a:lnSpc>
                <a:spcPct val="108000"/>
              </a:lnSpc>
              <a:buFont typeface="+mj-lt"/>
              <a:buAutoNum type="arabicPeriod"/>
            </a:pPr>
            <a:r>
              <a:rPr lang="cy-GB" sz="2300" dirty="0"/>
              <a:t>IE:  Erthygl 12</a:t>
            </a:r>
          </a:p>
          <a:p>
            <a:pPr rtl="0"/>
            <a:r>
              <a:rPr lang="cy-GB" sz="24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4"/>
            <a:ext cx="5508626" cy="3922759"/>
          </a:xfrm>
          <a:prstGeom prst="rect">
            <a:avLst/>
          </a:prstGeom>
          <a:solidFill>
            <a:schemeClr val="bg1"/>
          </a:solidFill>
          <a:ln w="38100">
            <a:solidFill>
              <a:srgbClr val="62A9AA"/>
            </a:solidFill>
          </a:ln>
        </p:spPr>
        <p:txBody>
          <a:bodyPr wrap="square" lIns="36000" rIns="36000" rtlCol="0" anchor="ctr">
            <a:noAutofit/>
          </a:bodyPr>
          <a:lstStyle/>
          <a:p>
            <a:pPr marL="514350" indent="-514350" rtl="0">
              <a:buAutoNum type="arabicPeriod"/>
            </a:pPr>
            <a:endParaRPr lang="en-GB" sz="2300" dirty="0"/>
          </a:p>
          <a:p>
            <a:pPr marL="361950" indent="-361950" rtl="0">
              <a:lnSpc>
                <a:spcPct val="108000"/>
              </a:lnSpc>
              <a:buAutoNum type="arabicPeriod"/>
            </a:pPr>
            <a:r>
              <a:rPr lang="cy-GB" sz="2300" dirty="0"/>
              <a:t>Yr hawl i ofal iechyd da</a:t>
            </a:r>
          </a:p>
          <a:p>
            <a:pPr marL="361950" indent="-361950" rtl="0">
              <a:lnSpc>
                <a:spcPct val="108000"/>
              </a:lnSpc>
              <a:buAutoNum type="arabicPeriod"/>
            </a:pPr>
            <a:r>
              <a:rPr lang="cy-GB" sz="2300" dirty="0"/>
              <a:t>Yr hawl i ymlacio a chwarae</a:t>
            </a:r>
          </a:p>
          <a:p>
            <a:pPr marL="361950" indent="-361950" rtl="0">
              <a:lnSpc>
                <a:spcPct val="108000"/>
              </a:lnSpc>
              <a:buFontTx/>
              <a:buAutoNum type="arabicPeriod"/>
            </a:pPr>
            <a:r>
              <a:rPr lang="cy-GB" sz="2300" dirty="0"/>
              <a:t>Yr hawl i beidio â chael eich carcharu</a:t>
            </a:r>
          </a:p>
          <a:p>
            <a:pPr marL="361950" indent="-361950" rtl="0">
              <a:lnSpc>
                <a:spcPct val="108000"/>
              </a:lnSpc>
              <a:buAutoNum type="arabicPeriod"/>
            </a:pPr>
            <a:endParaRPr lang="en-GB" sz="2300" dirty="0"/>
          </a:p>
          <a:p>
            <a:pPr marL="361950" indent="-361950" rtl="0">
              <a:lnSpc>
                <a:spcPct val="108000"/>
              </a:lnSpc>
              <a:buAutoNum type="arabicPeriod"/>
            </a:pPr>
            <a:r>
              <a:rPr lang="cy-GB" sz="2300" dirty="0"/>
              <a:t>Yr hawl i breifatrwydd</a:t>
            </a:r>
          </a:p>
          <a:p>
            <a:pPr marL="361950" indent="-361950" rtl="0">
              <a:lnSpc>
                <a:spcPct val="108000"/>
              </a:lnSpc>
              <a:buFontTx/>
              <a:buAutoNum type="arabicPeriod"/>
            </a:pPr>
            <a:r>
              <a:rPr lang="cy-GB" sz="2300" dirty="0"/>
              <a:t>Yr hawl i addysg</a:t>
            </a:r>
          </a:p>
          <a:p>
            <a:pPr marL="361950" indent="-361950" rtl="0">
              <a:lnSpc>
                <a:spcPct val="108000"/>
              </a:lnSpc>
              <a:buFontTx/>
              <a:buAutoNum type="arabicPeriod"/>
            </a:pPr>
            <a:r>
              <a:rPr lang="cy-GB" sz="2300" dirty="0"/>
              <a:t>Yr hawl i gael mynediad i'r rhyngrwyd </a:t>
            </a:r>
          </a:p>
          <a:p>
            <a:pPr marL="361950" indent="-361950" rtl="0">
              <a:lnSpc>
                <a:spcPct val="108000"/>
              </a:lnSpc>
              <a:buFontTx/>
              <a:buAutoNum type="arabicPeriod"/>
            </a:pPr>
            <a:r>
              <a:rPr lang="cy-GB" sz="2300" dirty="0"/>
              <a:t>Yr hawl i beidio â dioddef gwahaniaethu</a:t>
            </a:r>
          </a:p>
          <a:p>
            <a:pPr marL="361950" indent="-361950" rtl="0">
              <a:lnSpc>
                <a:spcPct val="108000"/>
              </a:lnSpc>
              <a:buFontTx/>
              <a:buAutoNum type="arabicPeriod"/>
            </a:pPr>
            <a:r>
              <a:rPr lang="cy-GB" sz="2300" dirty="0"/>
              <a:t>Yr hawl i roi eich barn, ac i oedolion wrando arni a'i chymryd o ddifrif</a:t>
            </a:r>
          </a:p>
          <a:p>
            <a:pPr marL="514350" indent="-514350" rtl="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CYFLWYNIAD I CCUHP</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rtlCol="0">
            <a:normAutofit lnSpcReduction="10000"/>
          </a:bodyPr>
          <a:lstStyle/>
          <a:p>
            <a:pPr marL="0" indent="0" rtl="0">
              <a:buNone/>
            </a:pPr>
            <a:r>
              <a:rPr lang="cy-GB" sz="2400" b="1">
                <a:solidFill>
                  <a:srgbClr val="62A9AA"/>
                </a:solidFill>
              </a:rPr>
              <a:t>Y Confensiwn:</a:t>
            </a:r>
          </a:p>
          <a:p>
            <a:pPr rtl="0">
              <a:spcBef>
                <a:spcPts val="0"/>
              </a:spcBef>
              <a:spcAft>
                <a:spcPts val="0"/>
              </a:spcAft>
              <a:buClr>
                <a:srgbClr val="62A9AA"/>
              </a:buClr>
              <a:buFont typeface="Wingdings" panose="05000000000000000000" pitchFamily="2" charset="2"/>
              <a:buChar char="§"/>
            </a:pPr>
            <a:r>
              <a:rPr lang="cy-GB" sz="2200" b="0" i="0">
                <a:solidFill>
                  <a:srgbClr val="333333"/>
                </a:solidFill>
                <a:effectLst/>
              </a:rPr>
              <a:t>Dyma’r “safon aur” fyd-eang ar gyfer hawliau plant ac mae’n nodi hawliau sylfaenol pob plentyn. </a:t>
            </a:r>
            <a:endParaRPr lang="en-GB" sz="2200" dirty="0"/>
          </a:p>
          <a:p>
            <a:pPr rtl="0">
              <a:spcBef>
                <a:spcPts val="0"/>
              </a:spcBef>
              <a:spcAft>
                <a:spcPts val="0"/>
              </a:spcAft>
              <a:buClr>
                <a:srgbClr val="62A9AA"/>
              </a:buClr>
              <a:buFont typeface="Wingdings" panose="05000000000000000000" pitchFamily="2" charset="2"/>
              <a:buChar char="§"/>
            </a:pPr>
            <a:r>
              <a:rPr lang="cy-GB" sz="2200"/>
              <a:t>Fe’i llofnodwyd ym 1989 a’i dderbyn yn swyddogol (‘cymeradwywyd’) gan y DU ym 1991.</a:t>
            </a:r>
          </a:p>
          <a:p>
            <a:pPr rtl="0">
              <a:spcBef>
                <a:spcPts val="0"/>
              </a:spcBef>
              <a:spcAft>
                <a:spcPts val="0"/>
              </a:spcAft>
              <a:buClr>
                <a:srgbClr val="62A9AA"/>
              </a:buClr>
              <a:buFont typeface="Wingdings" panose="05000000000000000000" pitchFamily="2" charset="2"/>
              <a:buChar char="§"/>
            </a:pPr>
            <a:r>
              <a:rPr lang="cy-GB" sz="2200" b="0" i="0">
                <a:solidFill>
                  <a:srgbClr val="333333"/>
                </a:solidFill>
                <a:effectLst/>
              </a:rPr>
              <a:t> Dyma'r cytundeb hawliau dynol sydd wedi’i gymeradwyo fwyaf erioed.</a:t>
            </a:r>
            <a:r>
              <a:rPr lang="cy-GB" sz="2200">
                <a:solidFill>
                  <a:schemeClr val="tx1"/>
                </a:solidFill>
              </a:rPr>
              <a:t> </a:t>
            </a:r>
            <a:r>
              <a:rPr lang="cy-GB" sz="2200"/>
              <a:t>Wedi'i gymeradwyo gan 196 o wledydd - mae UDA wedi’i arwyddo ond heb ei gymeradwyo.</a:t>
            </a:r>
          </a:p>
          <a:p>
            <a:pPr rtl="0">
              <a:spcBef>
                <a:spcPts val="0"/>
              </a:spcBef>
              <a:spcAft>
                <a:spcPts val="0"/>
              </a:spcAft>
              <a:buClr>
                <a:srgbClr val="62A9AA"/>
              </a:buClr>
              <a:buFont typeface="Wingdings" panose="05000000000000000000" pitchFamily="2" charset="2"/>
              <a:buChar char="§"/>
            </a:pPr>
            <a:r>
              <a:rPr lang="cy-GB" sz="2200"/>
              <a:t>Yn cynnwys 54 o Erthyglau sy’n ymdrin â diogelu hawliau gyda phedair egwyddor arweiniol:</a:t>
            </a:r>
          </a:p>
          <a:p>
            <a:pPr lvl="1" rtl="0">
              <a:spcBef>
                <a:spcPts val="0"/>
              </a:spcBef>
              <a:spcAft>
                <a:spcPts val="0"/>
              </a:spcAft>
              <a:buClr>
                <a:srgbClr val="62A9AA"/>
              </a:buClr>
              <a:buFont typeface="Wingdings" panose="05000000000000000000" pitchFamily="2" charset="2"/>
              <a:buChar char="§"/>
            </a:pPr>
            <a:r>
              <a:rPr lang="cy-GB" sz="2200"/>
              <a:t>peidio â gwahaniaethu (Erthygl 2)</a:t>
            </a:r>
          </a:p>
          <a:p>
            <a:pPr lvl="1" rtl="0">
              <a:spcBef>
                <a:spcPts val="0"/>
              </a:spcBef>
              <a:spcAft>
                <a:spcPts val="0"/>
              </a:spcAft>
              <a:buClr>
                <a:srgbClr val="62A9AA"/>
              </a:buClr>
              <a:buFont typeface="Wingdings" panose="05000000000000000000" pitchFamily="2" charset="2"/>
              <a:buChar char="§"/>
            </a:pPr>
            <a:r>
              <a:rPr lang="cy-GB" sz="2200"/>
              <a:t>lles pennaf y plentyn (Erthygl 3)</a:t>
            </a:r>
          </a:p>
          <a:p>
            <a:pPr lvl="1" rtl="0">
              <a:spcBef>
                <a:spcPts val="0"/>
              </a:spcBef>
              <a:spcAft>
                <a:spcPts val="0"/>
              </a:spcAft>
              <a:buClr>
                <a:srgbClr val="62A9AA"/>
              </a:buClr>
              <a:buFont typeface="Wingdings" panose="05000000000000000000" pitchFamily="2" charset="2"/>
              <a:buChar char="§"/>
            </a:pPr>
            <a:r>
              <a:rPr lang="cy-GB" sz="2200"/>
              <a:t>Yr hawl i fywyd, goroesi a datblygu; ac </a:t>
            </a:r>
          </a:p>
          <a:p>
            <a:pPr lvl="1" rtl="0">
              <a:spcBef>
                <a:spcPts val="0"/>
              </a:spcBef>
              <a:spcAft>
                <a:spcPts val="0"/>
              </a:spcAft>
              <a:buClr>
                <a:srgbClr val="62A9AA"/>
              </a:buClr>
              <a:buFont typeface="Wingdings" panose="05000000000000000000" pitchFamily="2" charset="2"/>
              <a:buChar char="§"/>
            </a:pPr>
            <a:r>
              <a:rPr lang="cy-GB" sz="2200"/>
              <a:t>hawl plant i fynegi eu barn yn rhydd ac i gael eu clywed (Erthygl 12).</a:t>
            </a:r>
          </a:p>
        </p:txBody>
      </p:sp>
    </p:spTree>
    <p:extLst>
      <p:ext uri="{BB962C8B-B14F-4D97-AF65-F5344CB8AC3E}">
        <p14:creationId xmlns:p14="http://schemas.microsoft.com/office/powerpoint/2010/main" val="25488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73" y="709000"/>
            <a:ext cx="11029616" cy="988332"/>
          </a:xfrm>
        </p:spPr>
        <p:txBody>
          <a:bodyPr rtlCol="0" anchor="ctr">
            <a:noAutofit/>
          </a:bodyPr>
          <a:lstStyle/>
          <a:p>
            <a:pPr rtl="0"/>
            <a:r>
              <a:rPr lang="cy-GB" sz="3200" b="1"/>
              <a:t>SLEID I ATHRAWON – PARATOI I ADDYSGU</a:t>
            </a:r>
          </a:p>
        </p:txBody>
      </p:sp>
      <p:sp>
        <p:nvSpPr>
          <p:cNvPr id="5" name="TextBox 4"/>
          <p:cNvSpPr txBox="1"/>
          <p:nvPr/>
        </p:nvSpPr>
        <p:spPr>
          <a:xfrm>
            <a:off x="1052883" y="2100392"/>
            <a:ext cx="4320000" cy="4247317"/>
          </a:xfrm>
          <a:prstGeom prst="rect">
            <a:avLst/>
          </a:prstGeom>
          <a:noFill/>
          <a:ln w="38100">
            <a:solidFill>
              <a:srgbClr val="62A9AA"/>
            </a:solidFill>
          </a:ln>
        </p:spPr>
        <p:txBody>
          <a:bodyPr wrap="square" lIns="91440" tIns="45720" rIns="91440" bIns="45720" rtlCol="0" anchor="t">
            <a:spAutoFit/>
          </a:bodyPr>
          <a:lstStyle/>
          <a:p>
            <a:pPr rtl="0"/>
            <a:r>
              <a:rPr lang="cy-GB" b="1" dirty="0">
                <a:solidFill>
                  <a:srgbClr val="62A9AA"/>
                </a:solidFill>
              </a:rPr>
              <a:t>Paratoi i addysgu a defnyddio'r sleidiau hyn:</a:t>
            </a:r>
          </a:p>
          <a:p>
            <a:pPr rtl="0">
              <a:buClr>
                <a:srgbClr val="62A9AA"/>
              </a:buClr>
              <a:buFont typeface="Wingdings" panose="05000000000000000000" pitchFamily="2" charset="2"/>
              <a:buChar char="§"/>
            </a:pPr>
            <a:r>
              <a:rPr lang="cy-GB" dirty="0"/>
              <a:t>Mae’r sleidiau o dan y pennawd ‘sleid i athrawon’ yn cynorthwyo’r athro/athrawes i sefydlu’r dysgu </a:t>
            </a:r>
          </a:p>
          <a:p>
            <a:pPr rtl="0">
              <a:buClr>
                <a:srgbClr val="62A9AA"/>
              </a:buClr>
              <a:buFont typeface="Wingdings" panose="05000000000000000000" pitchFamily="2" charset="2"/>
              <a:buChar char="§"/>
            </a:pPr>
            <a:r>
              <a:rPr lang="cy-GB" dirty="0"/>
              <a:t>Mae Sleid 13 ymlaen ar gyfer y dysgwr sy'n cael ei addysgu </a:t>
            </a:r>
          </a:p>
          <a:p>
            <a:pPr rtl="0">
              <a:buClr>
                <a:srgbClr val="62A9AA"/>
              </a:buClr>
              <a:buFont typeface="Wingdings" panose="05000000000000000000" pitchFamily="2" charset="2"/>
              <a:buChar char="§"/>
            </a:pPr>
            <a:r>
              <a:rPr lang="cy-GB" dirty="0"/>
              <a:t>Darllenwch y Canllaw i Athrawon ar ‘Hawl i Siarad?’ (Adnodd 1) cyn addysgu </a:t>
            </a:r>
          </a:p>
          <a:p>
            <a:pPr rtl="0">
              <a:buClr>
                <a:srgbClr val="62A9AA"/>
              </a:buClr>
              <a:buFont typeface="Wingdings" panose="05000000000000000000" pitchFamily="2" charset="2"/>
              <a:buChar char="§"/>
            </a:pPr>
            <a:r>
              <a:rPr lang="cy-GB" dirty="0"/>
              <a:t>Sicrhewch fod gennych y sleidiau yn y modd cyflwynydd - mae nodiadau ar gael o dan bob sleid i gynorthwyo'r addysgu</a:t>
            </a:r>
          </a:p>
          <a:p>
            <a:pPr rtl="0">
              <a:buClr>
                <a:srgbClr val="62A9AA"/>
              </a:buClr>
              <a:buFont typeface="Wingdings" panose="05000000000000000000" pitchFamily="2" charset="2"/>
              <a:buChar char="§"/>
            </a:pPr>
            <a:r>
              <a:rPr lang="cy-GB" dirty="0"/>
              <a:t>Awgrymir gweithgareddau atodol:        ac ychwanegol</a:t>
            </a:r>
            <a:r>
              <a:rPr lang="cy-GB"/>
              <a:t>:        </a:t>
            </a:r>
            <a:r>
              <a:rPr lang="cy-GB" dirty="0"/>
              <a:t> </a:t>
            </a:r>
            <a:r>
              <a:rPr lang="cy-GB"/>
              <a:t>lle </a:t>
            </a:r>
            <a:r>
              <a:rPr lang="cy-GB" dirty="0"/>
              <a:t>bo’n briodol (eiconau ar gornel dde isaf y sleidiau)</a:t>
            </a:r>
          </a:p>
        </p:txBody>
      </p:sp>
      <p:sp>
        <p:nvSpPr>
          <p:cNvPr id="6" name="TextBox 5"/>
          <p:cNvSpPr txBox="1"/>
          <p:nvPr/>
        </p:nvSpPr>
        <p:spPr>
          <a:xfrm>
            <a:off x="6198781" y="2126512"/>
            <a:ext cx="4322572" cy="2523768"/>
          </a:xfrm>
          <a:prstGeom prst="rect">
            <a:avLst/>
          </a:prstGeom>
          <a:noFill/>
          <a:ln w="38100">
            <a:solidFill>
              <a:srgbClr val="969FA7"/>
            </a:solidFill>
          </a:ln>
        </p:spPr>
        <p:txBody>
          <a:bodyPr wrap="square" lIns="91440" tIns="45720" rIns="91440" bIns="45720" rtlCol="0" anchor="t">
            <a:spAutoFit/>
          </a:bodyPr>
          <a:lstStyle/>
          <a:p>
            <a:pPr rtl="0"/>
            <a:r>
              <a:rPr lang="cy-GB" sz="2000" b="1" dirty="0">
                <a:solidFill>
                  <a:srgbClr val="62A9AA"/>
                </a:solidFill>
              </a:rPr>
              <a:t>Adnoddau:</a:t>
            </a:r>
          </a:p>
          <a:p>
            <a:pPr rtl="0">
              <a:buClr>
                <a:srgbClr val="62A9AA"/>
              </a:buClr>
              <a:buFont typeface="Wingdings" panose="05000000000000000000" pitchFamily="2" charset="2"/>
              <a:buChar char="§"/>
            </a:pPr>
            <a:r>
              <a:rPr lang="cy-GB" sz="2000" dirty="0"/>
              <a:t> Nodiadau gludiog</a:t>
            </a:r>
          </a:p>
          <a:p>
            <a:pPr rtl="0">
              <a:buClr>
                <a:srgbClr val="62A9AA"/>
              </a:buClr>
              <a:buFont typeface="Wingdings" panose="05000000000000000000" pitchFamily="2" charset="2"/>
              <a:buChar char="§"/>
            </a:pPr>
            <a:r>
              <a:rPr lang="cy-GB" sz="2000" dirty="0"/>
              <a:t> Blwch gofyn cwestiynau i ddysgwyr ofyn cwestiynau’n gyfrinachol</a:t>
            </a:r>
          </a:p>
          <a:p>
            <a:pPr rtl="0">
              <a:buClr>
                <a:srgbClr val="62A9AA"/>
              </a:buClr>
              <a:buFont typeface="Wingdings" panose="05000000000000000000" pitchFamily="2" charset="2"/>
              <a:buChar char="§"/>
            </a:pPr>
            <a:r>
              <a:rPr lang="cy-GB" sz="2000" dirty="0"/>
              <a:t> Heblaw am yr uchod, nid oes angen adnoddau addysgu ychwanegol i addysgu'r sesiwn ddysgu hon.</a:t>
            </a:r>
          </a:p>
          <a:p>
            <a:pPr rtl="0">
              <a:buFont typeface="Wingdings" panose="05000000000000000000" pitchFamily="2" charset="2"/>
              <a:buChar char="§"/>
            </a:pPr>
            <a:endParaRPr lang="en-GB" dirty="0"/>
          </a:p>
        </p:txBody>
      </p:sp>
      <p:sp>
        <p:nvSpPr>
          <p:cNvPr id="8" name="TextBox 7"/>
          <p:cNvSpPr txBox="1"/>
          <p:nvPr/>
        </p:nvSpPr>
        <p:spPr>
          <a:xfrm>
            <a:off x="6201353" y="4778049"/>
            <a:ext cx="4320000" cy="1569660"/>
          </a:xfrm>
          <a:prstGeom prst="rect">
            <a:avLst/>
          </a:prstGeom>
          <a:noFill/>
          <a:ln w="38100">
            <a:solidFill>
              <a:srgbClr val="969FA7"/>
            </a:solidFill>
          </a:ln>
        </p:spPr>
        <p:txBody>
          <a:bodyPr wrap="square" lIns="91440" tIns="45720" rIns="91440" bIns="45720" rtlCol="0" anchor="t">
            <a:spAutoFit/>
          </a:bodyPr>
          <a:lstStyle/>
          <a:p>
            <a:pPr rtl="0"/>
            <a:r>
              <a:rPr lang="cy-GB" sz="2000" b="1" dirty="0">
                <a:solidFill>
                  <a:srgbClr val="62A9AA"/>
                </a:solidFill>
              </a:rPr>
              <a:t>Amseru:</a:t>
            </a:r>
          </a:p>
          <a:p>
            <a:pPr marL="174625" indent="-174625" rtl="0">
              <a:buClr>
                <a:srgbClr val="62A9AA"/>
              </a:buClr>
              <a:buFont typeface="Wingdings" panose="05000000000000000000" pitchFamily="2" charset="2"/>
              <a:buChar char="§"/>
            </a:pPr>
            <a:r>
              <a:rPr lang="cy-GB" sz="2000" dirty="0"/>
              <a:t>Bydd y dysgu yn digwydd dros </a:t>
            </a:r>
          </a:p>
          <a:p>
            <a:pPr rtl="0"/>
            <a:r>
              <a:rPr lang="cy-GB" sz="2000" dirty="0"/>
              <a:t>55 munud.</a:t>
            </a:r>
          </a:p>
          <a:p>
            <a:pPr rtl="0"/>
            <a:endParaRPr lang="en-GB" dirty="0"/>
          </a:p>
          <a:p>
            <a:pPr rtl="0"/>
            <a:endParaRPr lang="en-GB" dirty="0"/>
          </a:p>
        </p:txBody>
      </p:sp>
      <p:pic>
        <p:nvPicPr>
          <p:cNvPr id="7" name="Graphic 6" descr="Awrwydr 30%">
            <a:extLst>
              <a:ext uri="{FF2B5EF4-FFF2-40B4-BE49-F238E27FC236}">
                <a16:creationId xmlns:a16="http://schemas.microsoft.com/office/drawing/2014/main" id="{96BF11D3-5437-486C-B693-D93FE0E19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5014880"/>
            <a:ext cx="614946" cy="614946"/>
          </a:xfrm>
          <a:prstGeom prst="rect">
            <a:avLst/>
          </a:prstGeom>
        </p:spPr>
      </p:pic>
      <p:pic>
        <p:nvPicPr>
          <p:cNvPr id="12" name="Graphic 11" descr="Clipfwrdd">
            <a:extLst>
              <a:ext uri="{FF2B5EF4-FFF2-40B4-BE49-F238E27FC236}">
                <a16:creationId xmlns:a16="http://schemas.microsoft.com/office/drawing/2014/main" id="{80CA8C00-6620-4AAD-8852-F614646A59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5662" y="2100392"/>
            <a:ext cx="644506" cy="644506"/>
          </a:xfrm>
          <a:prstGeom prst="rect">
            <a:avLst/>
          </a:prstGeom>
        </p:spPr>
      </p:pic>
      <p:pic>
        <p:nvPicPr>
          <p:cNvPr id="16" name="Graphic 15" descr="Eicon marc cwestiwn ar gyfer gweithgareddau atodol&#10;">
            <a:extLst>
              <a:ext uri="{FF2B5EF4-FFF2-40B4-BE49-F238E27FC236}">
                <a16:creationId xmlns:a16="http://schemas.microsoft.com/office/drawing/2014/main" id="{CD181D46-BFC3-4E44-8577-CD9D2E401D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391718" y="5429253"/>
            <a:ext cx="360000" cy="360000"/>
          </a:xfrm>
          <a:prstGeom prst="rect">
            <a:avLst/>
          </a:prstGeom>
        </p:spPr>
      </p:pic>
      <p:pic>
        <p:nvPicPr>
          <p:cNvPr id="4" name="Picture 3" descr="Eicon symbol ychwanegu ar gyfer gweithgareddau ychwanegol&#10;">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2362301" y="5629826"/>
            <a:ext cx="360000" cy="360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CCUHP yng Nghymru</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rtlCol="0">
            <a:normAutofit/>
          </a:bodyPr>
          <a:lstStyle/>
          <a:p>
            <a:pPr marL="0" indent="0" rtl="0">
              <a:buNone/>
            </a:pPr>
            <a:endParaRPr lang="en-GB" sz="2400" b="1" dirty="0">
              <a:solidFill>
                <a:srgbClr val="62A9AA"/>
              </a:solidFill>
            </a:endParaRPr>
          </a:p>
          <a:p>
            <a:pPr marL="0" indent="0" rtl="0">
              <a:buNone/>
            </a:pPr>
            <a:r>
              <a:rPr lang="cy-GB" sz="2400" b="1" dirty="0" err="1">
                <a:solidFill>
                  <a:srgbClr val="62A9AA"/>
                </a:solidFill>
              </a:rPr>
              <a:t>CCUHP</a:t>
            </a:r>
            <a:r>
              <a:rPr lang="cy-GB" sz="2400" b="1" dirty="0">
                <a:solidFill>
                  <a:srgbClr val="62A9AA"/>
                </a:solidFill>
              </a:rPr>
              <a:t> yng Nghymru:</a:t>
            </a:r>
          </a:p>
          <a:p>
            <a:pPr rtl="0"/>
            <a:r>
              <a:rPr lang="cy-GB" sz="2200" dirty="0">
                <a:solidFill>
                  <a:srgbClr val="000000"/>
                </a:solidFill>
                <a:effectLst/>
                <a:ea typeface="Times New Roman" panose="02020603050405020304" pitchFamily="18" charset="0"/>
              </a:rPr>
              <a:t>Yn y DU, arweiniodd Cymru o ran sicrhau bod hawliau plant o dan </a:t>
            </a:r>
            <a:r>
              <a:rPr lang="cy-GB" sz="2200" dirty="0" err="1">
                <a:solidFill>
                  <a:srgbClr val="000000"/>
                </a:solidFill>
                <a:effectLst/>
                <a:ea typeface="Times New Roman" panose="02020603050405020304" pitchFamily="18" charset="0"/>
              </a:rPr>
              <a:t>CCUHP</a:t>
            </a:r>
            <a:r>
              <a:rPr lang="cy-GB" sz="2200" dirty="0">
                <a:solidFill>
                  <a:srgbClr val="000000"/>
                </a:solidFill>
                <a:effectLst/>
                <a:ea typeface="Times New Roman" panose="02020603050405020304" pitchFamily="18" charset="0"/>
              </a:rPr>
              <a:t> yn cael eu parchu pan basiodd </a:t>
            </a:r>
            <a:r>
              <a:rPr lang="cy-GB" sz="2200" b="1" dirty="0">
                <a:solidFill>
                  <a:srgbClr val="62A9AA"/>
                </a:solidFill>
                <a:effectLst/>
                <a:ea typeface="Times New Roman" panose="02020603050405020304" pitchFamily="18" charset="0"/>
              </a:rPr>
              <a:t>Fesur Hawliau Plant a Phobl Ifanc (Cymru) 2011</a:t>
            </a:r>
            <a:endParaRPr lang="en-GB" sz="2200" dirty="0">
              <a:solidFill>
                <a:srgbClr val="000000"/>
              </a:solidFill>
              <a:effectLst/>
              <a:ea typeface="Times New Roman" panose="02020603050405020304" pitchFamily="18" charset="0"/>
            </a:endParaRPr>
          </a:p>
          <a:p>
            <a:pPr rtl="0"/>
            <a:r>
              <a:rPr lang="cy-GB" sz="2200" dirty="0">
                <a:solidFill>
                  <a:srgbClr val="000000"/>
                </a:solidFill>
                <a:effectLst/>
                <a:ea typeface="Times New Roman" panose="02020603050405020304" pitchFamily="18" charset="0"/>
              </a:rPr>
              <a:t>O fis Mai 2014, roedd yn rhaid i Weinidogion ystyried gofynion </a:t>
            </a:r>
            <a:r>
              <a:rPr lang="cy-GB" sz="2200" dirty="0" err="1">
                <a:solidFill>
                  <a:srgbClr val="000000"/>
                </a:solidFill>
                <a:effectLst/>
                <a:ea typeface="Times New Roman" panose="02020603050405020304" pitchFamily="18" charset="0"/>
              </a:rPr>
              <a:t>CCUHP</a:t>
            </a:r>
            <a:r>
              <a:rPr lang="cy-GB" sz="2200" dirty="0">
                <a:solidFill>
                  <a:srgbClr val="000000"/>
                </a:solidFill>
                <a:effectLst/>
                <a:ea typeface="Times New Roman" panose="02020603050405020304" pitchFamily="18" charset="0"/>
              </a:rPr>
              <a:t> wrth ddatblygu neu adolygu cyfreithiau a pholisi</a:t>
            </a:r>
            <a:endParaRPr lang="en-GB" sz="2200" dirty="0">
              <a:solidFill>
                <a:srgbClr val="1F1F1F"/>
              </a:solidFill>
              <a:ea typeface="Times New Roman" panose="02020603050405020304" pitchFamily="18" charset="0"/>
            </a:endParaRPr>
          </a:p>
          <a:p>
            <a:pPr rtl="0"/>
            <a:r>
              <a:rPr lang="cy-GB" sz="2200" dirty="0">
                <a:solidFill>
                  <a:srgbClr val="1F1F1F"/>
                </a:solidFill>
                <a:effectLst/>
                <a:ea typeface="Times New Roman" panose="02020603050405020304" pitchFamily="18" charset="0"/>
                <a:cs typeface="Arial" panose="020B0604020202020204" pitchFamily="34" charset="0"/>
              </a:rPr>
              <a:t>Rhaid i weinidogion hefyd sicrhau bod pobl yng Nghymru yn gwybod am, yn deall ac yn parchu hawliau plant a phobl ifanc fel yr amlinellir yn Erthygl 42 o </a:t>
            </a:r>
            <a:r>
              <a:rPr lang="cy-GB" sz="2200" dirty="0" err="1">
                <a:solidFill>
                  <a:srgbClr val="1F1F1F"/>
                </a:solidFill>
                <a:effectLst/>
                <a:ea typeface="Times New Roman" panose="02020603050405020304" pitchFamily="18" charset="0"/>
                <a:cs typeface="Arial" panose="020B0604020202020204" pitchFamily="34" charset="0"/>
              </a:rPr>
              <a:t>CCUHP</a:t>
            </a:r>
            <a:endParaRPr lang="cy-GB" sz="2200" dirty="0">
              <a:solidFill>
                <a:srgbClr val="1F1F1F"/>
              </a:solidFill>
              <a:effectLst/>
              <a:ea typeface="Times New Roman" panose="02020603050405020304" pitchFamily="18" charset="0"/>
              <a:cs typeface="Arial" panose="020B0604020202020204" pitchFamily="34" charset="0"/>
            </a:endParaRPr>
          </a:p>
          <a:p>
            <a:pPr rtl="0"/>
            <a:endParaRPr lang="en-GB" dirty="0">
              <a:solidFill>
                <a:srgbClr val="1F1F1F"/>
              </a:solidFill>
              <a:ea typeface="Times New Roman" panose="02020603050405020304" pitchFamily="18" charset="0"/>
              <a:cs typeface="Arial" panose="020B0604020202020204" pitchFamily="34" charset="0"/>
            </a:endParaRPr>
          </a:p>
          <a:p>
            <a:pPr rtl="0"/>
            <a:endParaRPr lang="en-GB"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26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B0478625-6430-4E3F-A001-E64BC1626947}"/>
              </a:ext>
            </a:extLst>
          </p:cNvPr>
          <p:cNvGraphicFramePr>
            <a:graphicFrameLocks noGrp="1"/>
          </p:cNvGraphicFramePr>
          <p:nvPr>
            <p:ph idx="1"/>
            <p:extLst>
              <p:ext uri="{D42A27DB-BD31-4B8C-83A1-F6EECF244321}">
                <p14:modId xmlns:p14="http://schemas.microsoft.com/office/powerpoint/2010/main" val="633735396"/>
              </p:ext>
            </p:extLst>
          </p:nvPr>
        </p:nvGraphicFramePr>
        <p:xfrm>
          <a:off x="-496480" y="2032369"/>
          <a:ext cx="12022884" cy="4328160"/>
        </p:xfrm>
        <a:graphic>
          <a:graphicData uri="http://schemas.openxmlformats.org/drawingml/2006/table">
            <a:tbl>
              <a:tblPr firstRow="1" bandRow="1">
                <a:tableStyleId>{5C22544A-7EE6-4342-B048-85BDC9FD1C3A}</a:tableStyleId>
              </a:tblPr>
              <a:tblGrid>
                <a:gridCol w="6011442">
                  <a:extLst>
                    <a:ext uri="{9D8B030D-6E8A-4147-A177-3AD203B41FA5}">
                      <a16:colId xmlns:a16="http://schemas.microsoft.com/office/drawing/2014/main" val="644572218"/>
                    </a:ext>
                  </a:extLst>
                </a:gridCol>
                <a:gridCol w="6011442">
                  <a:extLst>
                    <a:ext uri="{9D8B030D-6E8A-4147-A177-3AD203B41FA5}">
                      <a16:colId xmlns:a16="http://schemas.microsoft.com/office/drawing/2014/main" val="673759226"/>
                    </a:ext>
                  </a:extLst>
                </a:gridCol>
              </a:tblGrid>
              <a:tr h="370840">
                <a:tc>
                  <a:txBody>
                    <a:bodyPr/>
                    <a:lstStyle/>
                    <a:p>
                      <a:pPr rtl="0"/>
                      <a:r>
                        <a:rPr lang="cy-GB" sz="2200" dirty="0"/>
                        <a:t>Hawl</a:t>
                      </a:r>
                    </a:p>
                  </a:txBody>
                  <a:tcPr/>
                </a:tc>
                <a:tc>
                  <a:txBody>
                    <a:bodyPr/>
                    <a:lstStyle/>
                    <a:p>
                      <a:pPr rtl="0"/>
                      <a:r>
                        <a:rPr lang="cy-GB" sz="2200"/>
                        <a:t>Hawl</a:t>
                      </a:r>
                    </a:p>
                  </a:txBody>
                  <a:tcPr/>
                </a:tc>
                <a:extLst>
                  <a:ext uri="{0D108BD9-81ED-4DB2-BD59-A6C34878D82A}">
                    <a16:rowId xmlns:a16="http://schemas.microsoft.com/office/drawing/2014/main" val="3689658049"/>
                  </a:ext>
                </a:extLst>
              </a:tr>
              <a:tr h="370840">
                <a:tc>
                  <a:txBody>
                    <a:bodyPr/>
                    <a:lstStyle/>
                    <a:p>
                      <a:pPr marL="0" indent="0" rtl="0">
                        <a:buNone/>
                      </a:pPr>
                      <a:r>
                        <a:rPr lang="cy-GB" sz="2200"/>
                        <a:t>1. Yr hawl i ofal iechyd da ac amgylchedd glân a diogel (Erthygl 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2. Yr hawl i fyw gyda’ch rhieni lle bo modd (Erthygl 9)</a:t>
                      </a:r>
                    </a:p>
                  </a:txBody>
                  <a:tcPr/>
                </a:tc>
                <a:extLst>
                  <a:ext uri="{0D108BD9-81ED-4DB2-BD59-A6C34878D82A}">
                    <a16:rowId xmlns:a16="http://schemas.microsoft.com/office/drawing/2014/main" val="34797218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dirty="0"/>
                        <a:t>3. Yr hawl i beidio â dioddef gwahaniaethu (Erthygl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4. Yr hawl i gael eich amddiffyn rhag niwed (Erthygl 19)</a:t>
                      </a:r>
                    </a:p>
                  </a:txBody>
                  <a:tcPr/>
                </a:tc>
                <a:extLst>
                  <a:ext uri="{0D108BD9-81ED-4DB2-BD59-A6C34878D82A}">
                    <a16:rowId xmlns:a16="http://schemas.microsoft.com/office/drawing/2014/main" val="19039162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5. Yr hawl i help gan y llywodraeth os ydych yn dlawd neu mewn angen (Erthygl 26)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dirty="0"/>
                        <a:t>6. Bydd lles pennaf y plentyn yn brif ystyriaeth ym mhob penderfyniad sy’n cael ei wneud (Erthygl 3).</a:t>
                      </a:r>
                    </a:p>
                  </a:txBody>
                  <a:tcPr/>
                </a:tc>
                <a:extLst>
                  <a:ext uri="{0D108BD9-81ED-4DB2-BD59-A6C34878D82A}">
                    <a16:rowId xmlns:a16="http://schemas.microsoft.com/office/drawing/2014/main" val="39626346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7. Yr hawl i fywyd (Erthygl 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8. Yr hawl i breifatrwydd (Erthygl 16)</a:t>
                      </a:r>
                    </a:p>
                  </a:txBody>
                  <a:tcPr/>
                </a:tc>
                <a:extLst>
                  <a:ext uri="{0D108BD9-81ED-4DB2-BD59-A6C34878D82A}">
                    <a16:rowId xmlns:a16="http://schemas.microsoft.com/office/drawing/2014/main" val="42016799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9. Yr hawl i breifatrwydd (Erthygl 16)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10. Yr hawl i ymlacio a chwarae (Erthygl 31)</a:t>
                      </a:r>
                    </a:p>
                  </a:txBody>
                  <a:tcPr/>
                </a:tc>
                <a:extLst>
                  <a:ext uri="{0D108BD9-81ED-4DB2-BD59-A6C34878D82A}">
                    <a16:rowId xmlns:a16="http://schemas.microsoft.com/office/drawing/2014/main" val="243405319"/>
                  </a:ext>
                </a:extLst>
              </a:tr>
              <a:tr h="6805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a:t>11. Yr hawl i roi eich barn, ac i oedolion wrando arni a'i chymryd o ddifrif (Erthygl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y-GB" sz="2200" dirty="0"/>
                        <a:t>12. Yr hawl i addysg (Erthygl 28)</a:t>
                      </a:r>
                    </a:p>
                  </a:txBody>
                  <a:tcPr/>
                </a:tc>
                <a:extLst>
                  <a:ext uri="{0D108BD9-81ED-4DB2-BD59-A6C34878D82A}">
                    <a16:rowId xmlns:a16="http://schemas.microsoft.com/office/drawing/2014/main" val="3277448525"/>
                  </a:ext>
                </a:extLst>
              </a:tr>
            </a:tbl>
          </a:graphicData>
        </a:graphic>
      </p:graphicFrame>
      <p:sp>
        <p:nvSpPr>
          <p:cNvPr id="2" name="TextBox 1"/>
          <p:cNvSpPr txBox="1"/>
          <p:nvPr/>
        </p:nvSpPr>
        <p:spPr>
          <a:xfrm>
            <a:off x="-621180" y="597370"/>
            <a:ext cx="11721996" cy="1200329"/>
          </a:xfrm>
          <a:prstGeom prst="rect">
            <a:avLst/>
          </a:prstGeom>
          <a:noFill/>
          <a:ln>
            <a:noFill/>
          </a:ln>
        </p:spPr>
        <p:txBody>
          <a:bodyPr wrap="square" rtlCol="0">
            <a:spAutoFit/>
          </a:bodyPr>
          <a:lstStyle/>
          <a:p>
            <a:pPr marL="342900" indent="-342900" rtl="0">
              <a:buAutoNum type="arabicPeriod"/>
            </a:pPr>
            <a:r>
              <a:rPr lang="cy-GB" sz="2400" dirty="0">
                <a:solidFill>
                  <a:schemeClr val="bg1"/>
                </a:solidFill>
              </a:rPr>
              <a:t>Darllenwch y detholiad o hawliau o dan </a:t>
            </a:r>
            <a:r>
              <a:rPr lang="cy-GB" sz="2400" dirty="0" err="1">
                <a:solidFill>
                  <a:schemeClr val="bg1"/>
                </a:solidFill>
              </a:rPr>
              <a:t>CCUHP</a:t>
            </a:r>
            <a:r>
              <a:rPr lang="cy-GB" sz="2400" dirty="0">
                <a:solidFill>
                  <a:schemeClr val="bg1"/>
                </a:solidFill>
              </a:rPr>
              <a:t> isod.</a:t>
            </a:r>
          </a:p>
          <a:p>
            <a:pPr marL="342900" indent="-342900" rtl="0">
              <a:buAutoNum type="arabicPeriod"/>
            </a:pPr>
            <a:r>
              <a:rPr lang="cy-GB" sz="2400" dirty="0">
                <a:solidFill>
                  <a:schemeClr val="bg1"/>
                </a:solidFill>
              </a:rPr>
              <a:t>Ar eich byrddau, rhowch yr hawliau yn nhrefn pwysigrwydd yn eich barn chi.</a:t>
            </a:r>
          </a:p>
          <a:p>
            <a:pPr marL="342900" indent="-342900" rtl="0">
              <a:buAutoNum type="arabicPeriod"/>
            </a:pPr>
            <a:r>
              <a:rPr lang="cy-GB" sz="2400" dirty="0">
                <a:solidFill>
                  <a:schemeClr val="bg1"/>
                </a:solidFill>
              </a:rPr>
              <a:t>Dywedwch pam y dewisoch yr hawliau fel ‘y tri uchaf’.</a:t>
            </a:r>
          </a:p>
        </p:txBody>
      </p:sp>
      <p:sp>
        <p:nvSpPr>
          <p:cNvPr id="5" name="TextBox 4"/>
          <p:cNvSpPr txBox="1"/>
          <p:nvPr/>
        </p:nvSpPr>
        <p:spPr>
          <a:xfrm>
            <a:off x="-272537" y="-103825"/>
            <a:ext cx="7832417" cy="646331"/>
          </a:xfrm>
          <a:prstGeom prst="rect">
            <a:avLst/>
          </a:prstGeom>
          <a:noFill/>
          <a:ln>
            <a:noFill/>
          </a:ln>
        </p:spPr>
        <p:txBody>
          <a:bodyPr wrap="square" rtlCol="0">
            <a:spAutoFit/>
          </a:bodyPr>
          <a:lstStyle/>
          <a:p>
            <a:pPr rtl="0"/>
            <a:r>
              <a:rPr lang="cy-GB" sz="3600">
                <a:solidFill>
                  <a:srgbClr val="62A9AA"/>
                </a:solidFill>
              </a:rPr>
              <a:t>Tasg</a:t>
            </a:r>
          </a:p>
        </p:txBody>
      </p:sp>
      <p:pic>
        <p:nvPicPr>
          <p:cNvPr id="3" name="Graphic 2" descr="Eicon symbol ychwanegu ar gyfer gweithgareddau ychwanegol&#10;">
            <a:extLst>
              <a:ext uri="{FF2B5EF4-FFF2-40B4-BE49-F238E27FC236}">
                <a16:creationId xmlns:a16="http://schemas.microsoft.com/office/drawing/2014/main" id="{4C905476-BF59-4D02-BA3B-437E53CB8E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11790308" y="6075363"/>
            <a:ext cx="413658" cy="454387"/>
          </a:xfrm>
          <a:prstGeom prst="rect">
            <a:avLst/>
          </a:prstGeom>
        </p:spPr>
      </p:pic>
      <p:pic>
        <p:nvPicPr>
          <p:cNvPr id="10" name="Graphic 9" descr="Eicon marc cwestiwn ar gyfer gweithgareddau atodol&#10;">
            <a:extLst>
              <a:ext uri="{FF2B5EF4-FFF2-40B4-BE49-F238E27FC236}">
                <a16:creationId xmlns:a16="http://schemas.microsoft.com/office/drawing/2014/main" id="{DD7570DF-9398-4D46-80B5-430EDDD50C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486495" y="6095727"/>
            <a:ext cx="454387" cy="413658"/>
          </a:xfrm>
          <a:prstGeom prst="rect">
            <a:avLst/>
          </a:prstGeom>
        </p:spPr>
      </p:pic>
      <p:sp>
        <p:nvSpPr>
          <p:cNvPr id="7" name="Title 6">
            <a:extLst>
              <a:ext uri="{FF2B5EF4-FFF2-40B4-BE49-F238E27FC236}">
                <a16:creationId xmlns:a16="http://schemas.microsoft.com/office/drawing/2014/main" id="{294EB362-4942-4687-ADCF-64464712A213}"/>
              </a:ext>
            </a:extLst>
          </p:cNvPr>
          <p:cNvSpPr>
            <a:spLocks noGrp="1"/>
          </p:cNvSpPr>
          <p:nvPr>
            <p:ph type="title"/>
          </p:nvPr>
        </p:nvSpPr>
        <p:spPr>
          <a:xfrm>
            <a:off x="-504790" y="-1013800"/>
            <a:ext cx="12115598" cy="1013800"/>
          </a:xfrm>
        </p:spPr>
        <p:txBody>
          <a:bodyPr vert="horz" lIns="91440" tIns="45720" rIns="91440" bIns="45720" rtlCol="0" anchor="b">
            <a:normAutofit/>
          </a:bodyPr>
          <a:lstStyle/>
          <a:p>
            <a:pPr rtl="0"/>
            <a:r>
              <a:rPr lang="cy-GB"/>
              <a:t>Ymarfer graddio</a:t>
            </a:r>
          </a:p>
        </p:txBody>
      </p:sp>
    </p:spTree>
    <p:extLst>
      <p:ext uri="{BB962C8B-B14F-4D97-AF65-F5344CB8AC3E}">
        <p14:creationId xmlns:p14="http://schemas.microsoft.com/office/powerpoint/2010/main" val="1634811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a:t>DIOGELU RHAG GWAHANIAETHU</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rtlCol="0">
            <a:noAutofit/>
          </a:bodyPr>
          <a:lstStyle/>
          <a:p>
            <a:pPr marL="0" indent="0" rtl="0">
              <a:buNone/>
            </a:pPr>
            <a:r>
              <a:rPr lang="cy-GB" sz="2400" b="1" dirty="0">
                <a:solidFill>
                  <a:srgbClr val="62A9AA"/>
                </a:solidFill>
              </a:rPr>
              <a:t>ERTHYGL 2</a:t>
            </a:r>
          </a:p>
          <a:p>
            <a:pPr marL="0" indent="0" rtl="0">
              <a:buNone/>
            </a:pPr>
            <a:r>
              <a:rPr lang="cy-GB" sz="2400" dirty="0"/>
              <a:t>Mae gennych yr hawl i gael eich diogelu rhag gwahaniaethu. Mae hyn yn golygu na all neb eich trin yn wael oherwydd lliw eich croen, eich rhywedd neu’ch crefydd, os ydych yn siarad iaith arall, os oes gennych anabledd, neu os ydych yn gyfoethog neu'n dlawd.</a:t>
            </a:r>
          </a:p>
        </p:txBody>
      </p:sp>
      <p:pic>
        <p:nvPicPr>
          <p:cNvPr id="5" name="Picture 4" descr="Delwedd o bedwar aderyn ar wifren delegraff, tri aderyn du yn troi i ffwrdd o un aderyn gwyn."/>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96853" y="2275836"/>
            <a:ext cx="4560000" cy="3420000"/>
          </a:xfrm>
          <a:prstGeom prst="rect">
            <a:avLst/>
          </a:prstGeom>
          <a:ln w="38100">
            <a:solidFill>
              <a:srgbClr val="969FA7"/>
            </a:solidFill>
          </a:ln>
        </p:spPr>
      </p:pic>
    </p:spTree>
    <p:extLst>
      <p:ext uri="{BB962C8B-B14F-4D97-AF65-F5344CB8AC3E}">
        <p14:creationId xmlns:p14="http://schemas.microsoft.com/office/powerpoint/2010/main" val="96549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dirty="0"/>
              <a:t>budd pennaf y plentyn </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rtlCol="0">
            <a:noAutofit/>
          </a:bodyPr>
          <a:lstStyle/>
          <a:p>
            <a:pPr marL="0" indent="0" rtl="0">
              <a:buNone/>
            </a:pPr>
            <a:r>
              <a:rPr lang="cy-GB" sz="2400" b="1" dirty="0">
                <a:solidFill>
                  <a:srgbClr val="62A9AA"/>
                </a:solidFill>
              </a:rPr>
              <a:t>ERTHYGL 3</a:t>
            </a:r>
          </a:p>
          <a:p>
            <a:pPr marL="0" indent="0" rtl="0">
              <a:buNone/>
            </a:pPr>
            <a:r>
              <a:rPr lang="cy-GB" sz="2400" b="0" i="0" dirty="0">
                <a:solidFill>
                  <a:srgbClr val="333333"/>
                </a:solidFill>
                <a:effectLst/>
                <a:latin typeface="Roboto"/>
              </a:rPr>
              <a:t>Pan fydd oedolion yn gwneud penderfyniadau, dylent feddwl sut y bydd eu penderfyniadau yn effeithio ar blant. Dylai pob oedolyn wneud yr hyn sydd orau i blant.</a:t>
            </a:r>
            <a:endParaRPr lang="en-GB" sz="2400" dirty="0"/>
          </a:p>
        </p:txBody>
      </p:sp>
      <p:pic>
        <p:nvPicPr>
          <p:cNvPr id="5" name="Picture 4" descr="Delwedd yn dynodi hawliau plan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34954" y="2275836"/>
            <a:ext cx="3420000" cy="3420000"/>
          </a:xfrm>
          <a:prstGeom prst="rect">
            <a:avLst/>
          </a:prstGeom>
          <a:solidFill>
            <a:srgbClr val="62A9AA"/>
          </a:solidFill>
          <a:ln w="38100">
            <a:solidFill>
              <a:srgbClr val="969FA7"/>
            </a:solidFill>
          </a:ln>
        </p:spPr>
      </p:pic>
      <p:sp>
        <p:nvSpPr>
          <p:cNvPr id="7" name="TextBox 6">
            <a:extLst>
              <a:ext uri="{FF2B5EF4-FFF2-40B4-BE49-F238E27FC236}">
                <a16:creationId xmlns:a16="http://schemas.microsoft.com/office/drawing/2014/main" id="{274C5F58-EAD7-4CD4-84AE-369A126B25EC}"/>
              </a:ext>
            </a:extLst>
          </p:cNvPr>
          <p:cNvSpPr txBox="1"/>
          <p:nvPr/>
        </p:nvSpPr>
        <p:spPr>
          <a:xfrm>
            <a:off x="7488293" y="4794182"/>
            <a:ext cx="2913321" cy="800219"/>
          </a:xfrm>
          <a:prstGeom prst="rect">
            <a:avLst/>
          </a:prstGeom>
          <a:solidFill>
            <a:schemeClr val="bg1"/>
          </a:solidFill>
        </p:spPr>
        <p:txBody>
          <a:bodyPr wrap="square" rtlCol="0">
            <a:spAutoFit/>
          </a:bodyPr>
          <a:lstStyle/>
          <a:p>
            <a:pPr algn="ctr"/>
            <a:r>
              <a:rPr lang="cy-GB" sz="2800" dirty="0">
                <a:effectLst/>
                <a:latin typeface="Roboto" panose="02000000000000000000" pitchFamily="2" charset="0"/>
                <a:ea typeface="Roboto" panose="02000000000000000000" pitchFamily="2" charset="0"/>
                <a:cs typeface="Times New Roman" panose="02020603050405020304" pitchFamily="18" charset="0"/>
              </a:rPr>
              <a:t>Hawliau Plant</a:t>
            </a:r>
            <a:endParaRPr lang="en-GB" sz="2800" dirty="0">
              <a:latin typeface="Roboto" panose="02000000000000000000" pitchFamily="2" charset="0"/>
              <a:ea typeface="Roboto" panose="02000000000000000000" pitchFamily="2" charset="0"/>
            </a:endParaRPr>
          </a:p>
          <a:p>
            <a:endParaRPr lang="en-GB" dirty="0"/>
          </a:p>
        </p:txBody>
      </p:sp>
    </p:spTree>
    <p:extLst>
      <p:ext uri="{BB962C8B-B14F-4D97-AF65-F5344CB8AC3E}">
        <p14:creationId xmlns:p14="http://schemas.microsoft.com/office/powerpoint/2010/main" val="34978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a:t>YR HAWL I FYWYD, GOROESI A DATBLYGU</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rtlCol="0">
            <a:noAutofit/>
          </a:bodyPr>
          <a:lstStyle/>
          <a:p>
            <a:pPr marL="0" indent="0" rtl="0">
              <a:buNone/>
            </a:pPr>
            <a:r>
              <a:rPr lang="cy-GB" sz="2400" b="1">
                <a:solidFill>
                  <a:srgbClr val="62A9AA"/>
                </a:solidFill>
              </a:rPr>
              <a:t>ERTHYGL 6</a:t>
            </a:r>
          </a:p>
          <a:p>
            <a:pPr marL="0" indent="0" rtl="0">
              <a:buNone/>
            </a:pPr>
            <a:r>
              <a:rPr lang="cy-GB" sz="2400"/>
              <a:t>Mae gennych yr hawl i fywyd, goroesi a datblygu.</a:t>
            </a:r>
          </a:p>
        </p:txBody>
      </p:sp>
      <p:pic>
        <p:nvPicPr>
          <p:cNvPr id="5" name="Picture 4" descr="Delwedd gwregys achub"/>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1728" y="2275835"/>
            <a:ext cx="3446362" cy="3446362"/>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a:t>YR HAWL I OFAL IECHYD</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rtlCol="0">
            <a:noAutofit/>
          </a:bodyPr>
          <a:lstStyle/>
          <a:p>
            <a:pPr marL="0" indent="0" rtl="0">
              <a:buNone/>
            </a:pPr>
            <a:r>
              <a:rPr lang="cy-GB" sz="2400" b="1" dirty="0">
                <a:solidFill>
                  <a:srgbClr val="62A9AA"/>
                </a:solidFill>
              </a:rPr>
              <a:t>ERTHYGL 24</a:t>
            </a:r>
          </a:p>
          <a:p>
            <a:pPr marL="0" indent="0" rtl="0">
              <a:buNone/>
            </a:pPr>
            <a:r>
              <a:rPr lang="cy-GB" sz="2400" dirty="0"/>
              <a:t>Mae gennych hawl i'r gofal iechyd gorau posibl, dŵr diogel i'w yfed, bwyd maethlon, amgylchedd glân a diogel, a gwybodaeth i'ch helpu i gadw'n iach.</a:t>
            </a:r>
          </a:p>
        </p:txBody>
      </p:sp>
      <p:pic>
        <p:nvPicPr>
          <p:cNvPr id="5" name="Picture 4" descr="Ffeithlun ar ofal iechyd meddygol."/>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10425" y="2275835"/>
            <a:ext cx="3708969" cy="3446362"/>
          </a:xfrm>
          <a:prstGeom prst="rect">
            <a:avLst/>
          </a:prstGeom>
          <a:ln w="38100">
            <a:solidFill>
              <a:srgbClr val="969FA7"/>
            </a:solidFill>
          </a:ln>
        </p:spPr>
      </p:pic>
    </p:spTree>
    <p:extLst>
      <p:ext uri="{BB962C8B-B14F-4D97-AF65-F5344CB8AC3E}">
        <p14:creationId xmlns:p14="http://schemas.microsoft.com/office/powerpoint/2010/main" val="363134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b="1"/>
              <a:t>YR HAWL I ADDYSG</a:t>
            </a:r>
            <a:endParaRPr lang="en-GB" sz="3200" dirty="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rtlCol="0">
            <a:noAutofit/>
          </a:bodyPr>
          <a:lstStyle/>
          <a:p>
            <a:pPr marL="0" indent="0" rtl="0">
              <a:buNone/>
            </a:pPr>
            <a:r>
              <a:rPr lang="cy-GB" sz="2400" b="1">
                <a:solidFill>
                  <a:srgbClr val="62A9AA"/>
                </a:solidFill>
              </a:rPr>
              <a:t>ERTHYGL 28</a:t>
            </a:r>
          </a:p>
          <a:p>
            <a:pPr marL="0" indent="0" rtl="0">
              <a:buNone/>
            </a:pPr>
            <a:r>
              <a:rPr lang="cy-GB" sz="2400"/>
              <a:t>Mae gennych hawl i addysg o ansawdd da. Dylech gael eich annog i fynd i'r ysgol i'r lefel uchaf posibl.</a:t>
            </a:r>
          </a:p>
        </p:txBody>
      </p:sp>
      <p:pic>
        <p:nvPicPr>
          <p:cNvPr id="5" name="Picture 4" descr="Delwedd o wahanol offer a ddefnyddir mewn ysgol."/>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91253" y="2275836"/>
            <a:ext cx="4771201" cy="3420000"/>
          </a:xfrm>
          <a:prstGeom prst="rect">
            <a:avLst/>
          </a:prstGeom>
          <a:ln w="38100">
            <a:solidFill>
              <a:srgbClr val="969FA7"/>
            </a:solidFill>
          </a:ln>
        </p:spPr>
      </p:pic>
    </p:spTree>
    <p:extLst>
      <p:ext uri="{BB962C8B-B14F-4D97-AF65-F5344CB8AC3E}">
        <p14:creationId xmlns:p14="http://schemas.microsoft.com/office/powerpoint/2010/main" val="110397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rtlCol="0">
            <a:normAutofit/>
          </a:bodyPr>
          <a:lstStyle/>
          <a:p>
            <a:pPr rtl="0"/>
            <a:r>
              <a:rPr lang="cy-GB" sz="3200"/>
              <a:t>Yr hawl i'ch barn gael ei pharchu </a:t>
            </a:r>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rtlCol="0">
            <a:noAutofit/>
          </a:bodyPr>
          <a:lstStyle/>
          <a:p>
            <a:pPr marL="0" indent="0" rtl="0">
              <a:buNone/>
            </a:pPr>
            <a:r>
              <a:rPr lang="cy-GB" sz="2400" b="1">
                <a:solidFill>
                  <a:srgbClr val="62A9AA"/>
                </a:solidFill>
              </a:rPr>
              <a:t>ERTHYGL 12</a:t>
            </a:r>
          </a:p>
          <a:p>
            <a:pPr marL="0" indent="0" rtl="0">
              <a:buNone/>
            </a:pPr>
            <a:r>
              <a:rPr lang="cy-GB" sz="2400"/>
              <a:t>Mae gennych yr hawl i roi eich barn ac i oedolion wrando arni a’i chymryd o ddifrif. </a:t>
            </a:r>
          </a:p>
        </p:txBody>
      </p:sp>
      <p:pic>
        <p:nvPicPr>
          <p:cNvPr id="5" name="Picture 4" descr="Delwedd o gorn siarad"/>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56982" y="2275836"/>
            <a:ext cx="2341341" cy="3420000"/>
          </a:xfrm>
          <a:prstGeom prst="rect">
            <a:avLst/>
          </a:prstGeom>
          <a:ln w="38100">
            <a:solidFill>
              <a:srgbClr val="969FA7"/>
            </a:solidFill>
          </a:ln>
        </p:spPr>
      </p:pic>
    </p:spTree>
    <p:extLst>
      <p:ext uri="{BB962C8B-B14F-4D97-AF65-F5344CB8AC3E}">
        <p14:creationId xmlns:p14="http://schemas.microsoft.com/office/powerpoint/2010/main" val="53465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rtlCol="0" anchor="ctr">
            <a:noAutofit/>
          </a:bodyPr>
          <a:lstStyle/>
          <a:p>
            <a:pPr rtl="0"/>
            <a:r>
              <a:rPr lang="cy-GB" sz="3600" b="1"/>
              <a:t>Lleisio eich barn</a:t>
            </a:r>
          </a:p>
        </p:txBody>
      </p:sp>
      <p:sp>
        <p:nvSpPr>
          <p:cNvPr id="5" name="TextBox 4"/>
          <p:cNvSpPr txBox="1"/>
          <p:nvPr/>
        </p:nvSpPr>
        <p:spPr>
          <a:xfrm>
            <a:off x="441015" y="1801378"/>
            <a:ext cx="11299041" cy="769441"/>
          </a:xfrm>
          <a:prstGeom prst="rect">
            <a:avLst/>
          </a:prstGeom>
          <a:noFill/>
          <a:ln>
            <a:noFill/>
          </a:ln>
        </p:spPr>
        <p:txBody>
          <a:bodyPr wrap="square" rtlCol="0">
            <a:spAutoFit/>
          </a:bodyPr>
          <a:lstStyle/>
          <a:p>
            <a:pPr marL="342900" indent="-342900" rtl="0">
              <a:buClr>
                <a:srgbClr val="62A9AA"/>
              </a:buClr>
              <a:buFont typeface="Wingdings" panose="05000000000000000000" pitchFamily="2" charset="2"/>
              <a:buChar char="§"/>
            </a:pPr>
            <a:r>
              <a:rPr lang="cy-GB" sz="2200" i="1">
                <a:solidFill>
                  <a:srgbClr val="62A9AA"/>
                </a:solidFill>
              </a:rPr>
              <a:t>Allwch chi enwi pob un o’r ymgyrchwyr hyn sy’n ‘lleisio eu barn’? </a:t>
            </a:r>
          </a:p>
          <a:p>
            <a:pPr marL="342900" indent="-342900" rtl="0">
              <a:buClr>
                <a:srgbClr val="62A9AA"/>
              </a:buClr>
              <a:buFont typeface="Wingdings" panose="05000000000000000000" pitchFamily="2" charset="2"/>
              <a:buChar char="§"/>
            </a:pPr>
            <a:r>
              <a:rPr lang="cy-GB" sz="2200" i="1">
                <a:solidFill>
                  <a:srgbClr val="62A9AA"/>
                </a:solidFill>
              </a:rPr>
              <a:t>Beth ydych chi'n ei wybod amdanyn nhw? </a:t>
            </a:r>
            <a:endParaRPr lang="en-GB" sz="3600" dirty="0">
              <a:solidFill>
                <a:srgbClr val="62A9AA"/>
              </a:solidFill>
            </a:endParaRPr>
          </a:p>
        </p:txBody>
      </p:sp>
      <p:pic>
        <p:nvPicPr>
          <p:cNvPr id="2" name="Picture 1" descr="llun o Greta Thunberg. ">
            <a:extLst>
              <a:ext uri="{FF2B5EF4-FFF2-40B4-BE49-F238E27FC236}">
                <a16:creationId xmlns:a16="http://schemas.microsoft.com/office/drawing/2014/main" id="{03414644-172E-4698-BEC8-EC750170A2DD}"/>
              </a:ext>
            </a:extLst>
          </p:cNvPr>
          <p:cNvPicPr>
            <a:picLocks noChangeAspect="1"/>
          </p:cNvPicPr>
          <p:nvPr/>
        </p:nvPicPr>
        <p:blipFill>
          <a:blip r:embed="rId3"/>
          <a:stretch>
            <a:fillRect/>
          </a:stretch>
        </p:blipFill>
        <p:spPr>
          <a:xfrm>
            <a:off x="748230" y="2937631"/>
            <a:ext cx="2956483" cy="3501853"/>
          </a:xfrm>
          <a:prstGeom prst="rect">
            <a:avLst/>
          </a:prstGeom>
          <a:ln w="38100">
            <a:solidFill>
              <a:srgbClr val="969FA7"/>
            </a:solidFill>
          </a:ln>
        </p:spPr>
      </p:pic>
      <p:pic>
        <p:nvPicPr>
          <p:cNvPr id="10" name="Picture 9" descr="llun o Malala Yousafzai.">
            <a:extLst>
              <a:ext uri="{FF2B5EF4-FFF2-40B4-BE49-F238E27FC236}">
                <a16:creationId xmlns:a16="http://schemas.microsoft.com/office/drawing/2014/main" id="{7CD184E8-9173-4159-B43F-5BFEFE3A66AC}"/>
              </a:ext>
            </a:extLst>
          </p:cNvPr>
          <p:cNvPicPr>
            <a:picLocks noChangeAspect="1"/>
          </p:cNvPicPr>
          <p:nvPr/>
        </p:nvPicPr>
        <p:blipFill rotWithShape="1">
          <a:blip r:embed="rId4">
            <a:extLst>
              <a:ext uri="{28A0092B-C50C-407E-A947-70E740481C1C}">
                <a14:useLocalDpi xmlns:a14="http://schemas.microsoft.com/office/drawing/2010/main" val="0"/>
              </a:ext>
            </a:extLst>
          </a:blip>
          <a:srcRect l="8204" r="26435"/>
          <a:stretch/>
        </p:blipFill>
        <p:spPr>
          <a:xfrm>
            <a:off x="4073332" y="2937631"/>
            <a:ext cx="3435391" cy="3501853"/>
          </a:xfrm>
          <a:prstGeom prst="rect">
            <a:avLst/>
          </a:prstGeom>
          <a:ln w="38100">
            <a:solidFill>
              <a:srgbClr val="969FA7"/>
            </a:solidFill>
          </a:ln>
        </p:spPr>
      </p:pic>
      <p:pic>
        <p:nvPicPr>
          <p:cNvPr id="8" name="Picture 7" descr="llun o Marcus Rashford.">
            <a:extLst>
              <a:ext uri="{FF2B5EF4-FFF2-40B4-BE49-F238E27FC236}">
                <a16:creationId xmlns:a16="http://schemas.microsoft.com/office/drawing/2014/main" id="{186422AB-4026-4FC9-88BE-3040264943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44779" y="2937630"/>
            <a:ext cx="2749247" cy="3501854"/>
          </a:xfrm>
          <a:prstGeom prst="rect">
            <a:avLst/>
          </a:prstGeom>
          <a:ln w="38100">
            <a:solidFill>
              <a:srgbClr val="969FA7"/>
            </a:solidFill>
          </a:ln>
        </p:spPr>
      </p:pic>
    </p:spTree>
    <p:extLst>
      <p:ext uri="{BB962C8B-B14F-4D97-AF65-F5344CB8AC3E}">
        <p14:creationId xmlns:p14="http://schemas.microsoft.com/office/powerpoint/2010/main" val="18072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rtlCol="0" anchor="ctr">
            <a:noAutofit/>
          </a:bodyPr>
          <a:lstStyle/>
          <a:p>
            <a:pPr rtl="0"/>
            <a:r>
              <a:rPr lang="cy-GB" sz="3600" b="1"/>
              <a:t>Lleisio eich barn</a:t>
            </a:r>
          </a:p>
        </p:txBody>
      </p:sp>
      <p:sp>
        <p:nvSpPr>
          <p:cNvPr id="5" name="TextBox 4"/>
          <p:cNvSpPr txBox="1"/>
          <p:nvPr/>
        </p:nvSpPr>
        <p:spPr>
          <a:xfrm>
            <a:off x="441015" y="1801378"/>
            <a:ext cx="11299041" cy="830997"/>
          </a:xfrm>
          <a:prstGeom prst="rect">
            <a:avLst/>
          </a:prstGeom>
          <a:noFill/>
          <a:ln>
            <a:noFill/>
          </a:ln>
        </p:spPr>
        <p:txBody>
          <a:bodyPr wrap="square" rtlCol="0">
            <a:spAutoFit/>
          </a:bodyPr>
          <a:lstStyle/>
          <a:p>
            <a:pPr marL="342900" indent="-342900" rtl="0">
              <a:buClr>
                <a:srgbClr val="62A9AA"/>
              </a:buClr>
              <a:buFont typeface="Wingdings" panose="05000000000000000000" pitchFamily="2" charset="2"/>
              <a:buChar char="§"/>
            </a:pPr>
            <a:r>
              <a:rPr lang="cy-GB" sz="2400" i="1">
                <a:solidFill>
                  <a:srgbClr val="62A9AA"/>
                </a:solidFill>
              </a:rPr>
              <a:t>Ydych chi'n gwybod pwy yw'r ymgyrchydd hwn? </a:t>
            </a:r>
          </a:p>
          <a:p>
            <a:pPr marL="342900" indent="-342900" rtl="0">
              <a:buClr>
                <a:srgbClr val="62A9AA"/>
              </a:buClr>
              <a:buFont typeface="Wingdings" panose="05000000000000000000" pitchFamily="2" charset="2"/>
              <a:buChar char="§"/>
            </a:pPr>
            <a:r>
              <a:rPr lang="cy-GB" sz="2400" i="1">
                <a:solidFill>
                  <a:srgbClr val="62A9AA"/>
                </a:solidFill>
              </a:rPr>
              <a:t>Beth ydych chi'n ei wybod amdano fe? </a:t>
            </a:r>
            <a:endParaRPr lang="en-GB" sz="2400" dirty="0">
              <a:solidFill>
                <a:srgbClr val="62A9AA"/>
              </a:solidFill>
            </a:endParaRPr>
          </a:p>
        </p:txBody>
      </p:sp>
      <p:sp>
        <p:nvSpPr>
          <p:cNvPr id="6" name="TextBox 5">
            <a:extLst>
              <a:ext uri="{FF2B5EF4-FFF2-40B4-BE49-F238E27FC236}">
                <a16:creationId xmlns:a16="http://schemas.microsoft.com/office/drawing/2014/main" id="{80E96DA1-9C61-43E3-833F-F989E4C43860}"/>
              </a:ext>
            </a:extLst>
          </p:cNvPr>
          <p:cNvSpPr txBox="1"/>
          <p:nvPr/>
        </p:nvSpPr>
        <p:spPr>
          <a:xfrm>
            <a:off x="4340773" y="2937631"/>
            <a:ext cx="6926318" cy="2677656"/>
          </a:xfrm>
          <a:prstGeom prst="rect">
            <a:avLst/>
          </a:prstGeom>
          <a:noFill/>
          <a:ln w="38100">
            <a:solidFill>
              <a:srgbClr val="62A9AA"/>
            </a:solidFill>
          </a:ln>
        </p:spPr>
        <p:txBody>
          <a:bodyPr wrap="square" rtlCol="0">
            <a:spAutoFit/>
          </a:bodyPr>
          <a:lstStyle/>
          <a:p>
            <a:pPr rtl="0"/>
            <a:r>
              <a:rPr lang="cy-GB" sz="2400" b="1" dirty="0">
                <a:solidFill>
                  <a:srgbClr val="62A9AA"/>
                </a:solidFill>
              </a:rPr>
              <a:t>Seth Burke:</a:t>
            </a:r>
          </a:p>
          <a:p>
            <a:pPr marL="285750" indent="-285750" rtl="0">
              <a:buClr>
                <a:srgbClr val="62A9AA"/>
              </a:buClr>
              <a:buFont typeface="Wingdings" panose="05000000000000000000" pitchFamily="2" charset="2"/>
              <a:buChar char="§"/>
            </a:pPr>
            <a:r>
              <a:rPr lang="cy-GB" sz="2400" dirty="0"/>
              <a:t>Cafodd ei ethol i Senedd Ieuenctid Cymru ym mis Rhagfyr 2021, yn 13 oed.</a:t>
            </a:r>
          </a:p>
          <a:p>
            <a:pPr marL="285750" indent="-285750" rtl="0">
              <a:buClr>
                <a:srgbClr val="62A9AA"/>
              </a:buClr>
              <a:buFont typeface="Wingdings" panose="05000000000000000000" pitchFamily="2" charset="2"/>
              <a:buChar char="§"/>
            </a:pPr>
            <a:r>
              <a:rPr lang="cy-GB" sz="2400" dirty="0"/>
              <a:t>Fe yw'r aelod cyntaf o Senedd Ieuenctid Cymru â chyflwr gydol oes, cynyddol (Duchenne Muscular Dystrophy (DMD)) ac fe yw’r aelod cyntaf mewn cadair olwyn.</a:t>
            </a:r>
          </a:p>
        </p:txBody>
      </p:sp>
      <p:pic>
        <p:nvPicPr>
          <p:cNvPr id="2" name="Picture 1" descr="llun o Seth Burke.">
            <a:extLst>
              <a:ext uri="{FF2B5EF4-FFF2-40B4-BE49-F238E27FC236}">
                <a16:creationId xmlns:a16="http://schemas.microsoft.com/office/drawing/2014/main" id="{03414644-172E-4698-BEC8-EC750170A2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909" y="2937631"/>
            <a:ext cx="2834057" cy="3501853"/>
          </a:xfrm>
          <a:prstGeom prst="rect">
            <a:avLst/>
          </a:prstGeom>
          <a:ln w="38100">
            <a:solidFill>
              <a:srgbClr val="969FA7"/>
            </a:solidFill>
          </a:ln>
        </p:spPr>
      </p:pic>
    </p:spTree>
    <p:extLst>
      <p:ext uri="{BB962C8B-B14F-4D97-AF65-F5344CB8AC3E}">
        <p14:creationId xmlns:p14="http://schemas.microsoft.com/office/powerpoint/2010/main" val="26616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y Cwricwlwm i Gymru </a:t>
            </a:r>
          </a:p>
        </p:txBody>
      </p:sp>
      <p:sp>
        <p:nvSpPr>
          <p:cNvPr id="5" name="TextBox 4"/>
          <p:cNvSpPr txBox="1"/>
          <p:nvPr/>
        </p:nvSpPr>
        <p:spPr>
          <a:xfrm>
            <a:off x="575894" y="2100392"/>
            <a:ext cx="11029615" cy="4263924"/>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000" dirty="0">
                <a:ea typeface="Times New Roman" panose="02020603050405020304" pitchFamily="18" charset="0"/>
                <a:cs typeface="Times New Roman" panose="02020603050405020304" pitchFamily="18" charset="0"/>
              </a:rPr>
              <a:t>Mae’r adnodd hwn ar gyfer dysgwyr sy’n gweithio ar Gamau Cynnydd 4 a 5 yn helpu i fodloni dau o </a:t>
            </a:r>
            <a:r>
              <a:rPr lang="cy-GB" sz="2000" b="0" dirty="0">
                <a:ea typeface="Times New Roman" panose="02020603050405020304" pitchFamily="18" charset="0"/>
                <a:cs typeface="Times New Roman" panose="02020603050405020304" pitchFamily="18" charset="0"/>
              </a:rPr>
              <a:t>bedwar diben</a:t>
            </a:r>
            <a:r>
              <a:rPr lang="cy-GB" sz="2000" b="0" dirty="0"/>
              <a:t> y </a:t>
            </a:r>
            <a:r>
              <a:rPr lang="cy-GB" sz="2000" b="0" dirty="0">
                <a:effectLst/>
                <a:ea typeface="Times New Roman" panose="02020603050405020304" pitchFamily="18" charset="0"/>
                <a:cs typeface="Times New Roman" panose="02020603050405020304" pitchFamily="18" charset="0"/>
              </a:rPr>
              <a:t>Cwricwlwm i Gymru</a:t>
            </a:r>
            <a:r>
              <a:rPr lang="cy-GB" sz="2000" dirty="0">
                <a:effectLst/>
                <a:ea typeface="Times New Roman" panose="02020603050405020304" pitchFamily="18" charset="0"/>
                <a:cs typeface="Times New Roman" panose="02020603050405020304" pitchFamily="18" charset="0"/>
              </a:rPr>
              <a:t>, gan gynorthwyo dysgwyr i ddod:</a:t>
            </a:r>
            <a:r>
              <a:rPr lang="cy-GB" sz="2000" b="1" dirty="0">
                <a:solidFill>
                  <a:srgbClr val="62A9AA"/>
                </a:solidFill>
                <a:effectLst/>
                <a:ea typeface="Times New Roman" panose="02020603050405020304" pitchFamily="18" charset="0"/>
                <a:cs typeface="Arial" panose="020B0604020202020204" pitchFamily="34" charset="0"/>
              </a:rPr>
              <a:t>  </a:t>
            </a:r>
            <a:r>
              <a:rPr lang="cy-GB" sz="2000" b="1" dirty="0">
                <a:solidFill>
                  <a:srgbClr val="62A9AA"/>
                </a:solidFill>
                <a:effectLst/>
                <a:ea typeface="Calibri" panose="020F0502020204030204" pitchFamily="34" charset="0"/>
                <a:cs typeface="Arial" panose="020B0604020202020204" pitchFamily="34" charset="0"/>
              </a:rPr>
              <a:t> </a:t>
            </a:r>
          </a:p>
          <a:p>
            <a:pPr marL="285750" lvl="0" indent="-285750" rtl="0">
              <a:lnSpc>
                <a:spcPct val="114000"/>
              </a:lnSpc>
              <a:buClr>
                <a:srgbClr val="62A9AA"/>
              </a:buClr>
              <a:buFont typeface="Wingdings" panose="05000000000000000000" pitchFamily="2" charset="2"/>
              <a:buChar char="§"/>
            </a:pPr>
            <a:r>
              <a:rPr lang="cy-GB" sz="2000" b="1" dirty="0">
                <a:solidFill>
                  <a:srgbClr val="62A9AA"/>
                </a:solidFill>
                <a:effectLst/>
                <a:ea typeface="Calibri" panose="020F0502020204030204" pitchFamily="34" charset="0"/>
                <a:cs typeface="Arial" panose="020B0604020202020204" pitchFamily="34" charset="0"/>
              </a:rPr>
              <a:t>yn ddinasyddion egwyddorol, gwybodus sydd:</a:t>
            </a:r>
          </a:p>
          <a:p>
            <a:pPr marL="452438" lvl="1" indent="-273050" fontAlgn="base">
              <a:lnSpc>
                <a:spcPct val="114000"/>
              </a:lnSpc>
              <a:buClr>
                <a:srgbClr val="62A9AA"/>
              </a:buClr>
              <a:buFont typeface="Wingdings" panose="05000000000000000000" pitchFamily="2" charset="2"/>
              <a:buChar char=""/>
            </a:pPr>
            <a:r>
              <a:rPr lang="cy-GB" sz="2000" dirty="0">
                <a:solidFill>
                  <a:srgbClr val="1F1F1F"/>
                </a:solidFill>
                <a:effectLst/>
                <a:ea typeface="Times New Roman" panose="02020603050405020304" pitchFamily="18" charset="0"/>
                <a:cs typeface="Arial" panose="020B0604020202020204" pitchFamily="34" charset="0"/>
              </a:rPr>
              <a:t>yn trafod materion cyfoes ar sail eu gwybodaeth a’u gwerthoedd </a:t>
            </a:r>
          </a:p>
          <a:p>
            <a:pPr marL="452438" lvl="1" indent="-273050" fontAlgn="base">
              <a:lnSpc>
                <a:spcPct val="114000"/>
              </a:lnSpc>
              <a:buClr>
                <a:srgbClr val="62A9AA"/>
              </a:buClr>
              <a:buFont typeface="Wingdings" panose="05000000000000000000" pitchFamily="2" charset="2"/>
              <a:buChar char=""/>
            </a:pPr>
            <a:r>
              <a:rPr lang="cy-GB" sz="2000" dirty="0">
                <a:effectLst/>
                <a:ea typeface="Calibri" panose="020F0502020204030204" pitchFamily="34" charset="0"/>
                <a:cs typeface="Arial" panose="020B0604020202020204" pitchFamily="34" charset="0"/>
              </a:rPr>
              <a:t>yn deall ac yn arfer eu cyfrifoldebau a’u hawliau dynol a democrataidd</a:t>
            </a:r>
          </a:p>
          <a:p>
            <a:pPr marL="0" lvl="1" fontAlgn="base">
              <a:lnSpc>
                <a:spcPct val="114000"/>
              </a:lnSpc>
              <a:buClr>
                <a:srgbClr val="62A9AA"/>
              </a:buClr>
            </a:pPr>
            <a:r>
              <a:rPr lang="cy-GB" sz="2200" dirty="0">
                <a:solidFill>
                  <a:srgbClr val="1F1F1F"/>
                </a:solidFill>
                <a:effectLst/>
                <a:ea typeface="Calibri" panose="020F0502020204030204" pitchFamily="34" charset="0"/>
                <a:cs typeface="Arial" panose="020B0604020202020204" pitchFamily="34" charset="0"/>
              </a:rPr>
              <a:t>ac </a:t>
            </a:r>
            <a:r>
              <a:rPr lang="cy-GB" sz="2200" b="1" dirty="0">
                <a:solidFill>
                  <a:srgbClr val="62A9AA"/>
                </a:solidFill>
                <a:effectLst/>
                <a:ea typeface="Calibri" panose="020F0502020204030204" pitchFamily="34" charset="0"/>
                <a:cs typeface="Times New Roman" panose="02020603050405020304" pitchFamily="18" charset="0"/>
              </a:rPr>
              <a:t>yn barod i fod yn ddinasyddion i Gymru a’r byd.</a:t>
            </a:r>
            <a:r>
              <a:rPr lang="cy-GB" sz="2200" dirty="0">
                <a:solidFill>
                  <a:srgbClr val="62A9AA"/>
                </a:solidFill>
                <a:effectLst/>
                <a:ea typeface="Calibri" panose="020F0502020204030204" pitchFamily="34" charset="0"/>
                <a:cs typeface="Arial" panose="020B0604020202020204" pitchFamily="34" charset="0"/>
              </a:rPr>
              <a:t> </a:t>
            </a:r>
          </a:p>
          <a:p>
            <a:pPr marL="285750" lvl="0" indent="-285750">
              <a:buClr>
                <a:srgbClr val="62A9AA"/>
              </a:buClr>
              <a:buFont typeface="Wingdings" panose="05000000000000000000" pitchFamily="2" charset="2"/>
              <a:buChar char="§"/>
            </a:pPr>
            <a:r>
              <a:rPr lang="cy-GB" sz="2200" b="1" dirty="0">
                <a:solidFill>
                  <a:srgbClr val="62A9AA"/>
                </a:solidFill>
                <a:effectLst/>
                <a:ea typeface="Calibri" panose="020F0502020204030204" pitchFamily="34" charset="0"/>
                <a:cs typeface="Arial" panose="020B0604020202020204" pitchFamily="34" charset="0"/>
              </a:rPr>
              <a:t>yn unigolion iach, hyderus sydd:</a:t>
            </a:r>
            <a:endParaRPr lang="cy-GB" sz="2200" dirty="0">
              <a:effectLst/>
              <a:ea typeface="Calibri" panose="020F0502020204030204" pitchFamily="34" charset="0"/>
              <a:cs typeface="Times New Roman" panose="02020603050405020304" pitchFamily="18" charset="0"/>
            </a:endParaRPr>
          </a:p>
          <a:p>
            <a:pPr marL="536575" lvl="1" indent="-263525">
              <a:buClr>
                <a:srgbClr val="62A9AA"/>
              </a:buClr>
              <a:buFont typeface="Wingdings" panose="05000000000000000000" pitchFamily="2" charset="2"/>
              <a:buChar char=""/>
            </a:pPr>
            <a:r>
              <a:rPr lang="cy-GB" sz="2200" dirty="0">
                <a:effectLst/>
                <a:ea typeface="Calibri" panose="020F0502020204030204" pitchFamily="34" charset="0"/>
                <a:cs typeface="Arial" panose="020B0604020202020204" pitchFamily="34" charset="0"/>
              </a:rPr>
              <a:t>yn meithrin eu lles meddyliol ac emosiynol drwy ddatblygu hyder, cadernid ac empathi</a:t>
            </a:r>
          </a:p>
          <a:p>
            <a:pPr marL="536575" lvl="1" indent="-263525">
              <a:buClr>
                <a:srgbClr val="62A9AA"/>
              </a:buClr>
              <a:buFont typeface="Wingdings" panose="05000000000000000000" pitchFamily="2" charset="2"/>
              <a:buChar char=""/>
            </a:pPr>
            <a:r>
              <a:rPr lang="cy-GB" sz="2200" dirty="0">
                <a:effectLst/>
                <a:ea typeface="Calibri" panose="020F0502020204030204" pitchFamily="34" charset="0"/>
                <a:cs typeface="Arial" panose="020B0604020202020204" pitchFamily="34" charset="0"/>
              </a:rPr>
              <a:t>yn gwybod sut i ddod o hyd i’r wybodaeth a’r cymorth sydd eu hangen i gadw’n ddiogel ac iach</a:t>
            </a:r>
          </a:p>
          <a:p>
            <a:r>
              <a:rPr lang="cy-GB" sz="2200" dirty="0">
                <a:solidFill>
                  <a:srgbClr val="1F1F1F"/>
                </a:solidFill>
                <a:effectLst/>
                <a:ea typeface="Calibri" panose="020F0502020204030204" pitchFamily="34" charset="0"/>
                <a:cs typeface="Arial" panose="020B0604020202020204" pitchFamily="34" charset="0"/>
              </a:rPr>
              <a:t>ac </a:t>
            </a:r>
            <a:r>
              <a:rPr lang="cy-GB" sz="2200" b="1" dirty="0">
                <a:solidFill>
                  <a:srgbClr val="62A9AA"/>
                </a:solidFill>
                <a:effectLst/>
                <a:ea typeface="Calibri" panose="020F0502020204030204" pitchFamily="34" charset="0"/>
                <a:cs typeface="Times New Roman" panose="02020603050405020304" pitchFamily="18" charset="0"/>
              </a:rPr>
              <a:t>yn barod i fyw bywyd gan wireddu eu dyheadau fel aelodau gwerthfawr o gymdeithas.</a:t>
            </a:r>
            <a:endParaRPr lang="cy-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95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rtlCol="0" anchor="ctr">
            <a:noAutofit/>
          </a:bodyPr>
          <a:lstStyle/>
          <a:p>
            <a:pPr rtl="0"/>
            <a:r>
              <a:rPr lang="cy-GB" sz="3600" b="1"/>
              <a:t>Lleisio eich barn</a:t>
            </a:r>
          </a:p>
        </p:txBody>
      </p:sp>
      <p:sp>
        <p:nvSpPr>
          <p:cNvPr id="5" name="TextBox 4"/>
          <p:cNvSpPr txBox="1"/>
          <p:nvPr/>
        </p:nvSpPr>
        <p:spPr>
          <a:xfrm>
            <a:off x="441015" y="1801378"/>
            <a:ext cx="11299041" cy="830997"/>
          </a:xfrm>
          <a:prstGeom prst="rect">
            <a:avLst/>
          </a:prstGeom>
          <a:noFill/>
          <a:ln>
            <a:noFill/>
          </a:ln>
        </p:spPr>
        <p:txBody>
          <a:bodyPr wrap="square" rtlCol="0">
            <a:spAutoFit/>
          </a:bodyPr>
          <a:lstStyle/>
          <a:p>
            <a:pPr marL="342900" indent="-342900" rtl="0">
              <a:buClr>
                <a:srgbClr val="62A9AA"/>
              </a:buClr>
              <a:buFont typeface="Wingdings" panose="05000000000000000000" pitchFamily="2" charset="2"/>
              <a:buChar char="§"/>
            </a:pPr>
            <a:r>
              <a:rPr lang="cy-GB" sz="2400" i="1">
                <a:solidFill>
                  <a:srgbClr val="62A9AA"/>
                </a:solidFill>
              </a:rPr>
              <a:t>Ydych chi'n gwybod pwy yw'r ymgyrchydd hwn? </a:t>
            </a:r>
          </a:p>
          <a:p>
            <a:pPr marL="342900" indent="-342900" rtl="0">
              <a:buClr>
                <a:srgbClr val="62A9AA"/>
              </a:buClr>
              <a:buFont typeface="Wingdings" panose="05000000000000000000" pitchFamily="2" charset="2"/>
              <a:buChar char="§"/>
            </a:pPr>
            <a:r>
              <a:rPr lang="cy-GB" sz="2400" i="1">
                <a:solidFill>
                  <a:srgbClr val="62A9AA"/>
                </a:solidFill>
              </a:rPr>
              <a:t>Beth ydych chi'n ei wybod amdano fe? </a:t>
            </a:r>
            <a:endParaRPr lang="en-GB" sz="2400" dirty="0">
              <a:solidFill>
                <a:srgbClr val="62A9AA"/>
              </a:solidFill>
            </a:endParaRPr>
          </a:p>
        </p:txBody>
      </p:sp>
      <p:sp>
        <p:nvSpPr>
          <p:cNvPr id="6" name="TextBox 5">
            <a:extLst>
              <a:ext uri="{FF2B5EF4-FFF2-40B4-BE49-F238E27FC236}">
                <a16:creationId xmlns:a16="http://schemas.microsoft.com/office/drawing/2014/main" id="{80E96DA1-9C61-43E3-833F-F989E4C43860}"/>
              </a:ext>
            </a:extLst>
          </p:cNvPr>
          <p:cNvSpPr txBox="1"/>
          <p:nvPr/>
        </p:nvSpPr>
        <p:spPr>
          <a:xfrm>
            <a:off x="4340773" y="2937631"/>
            <a:ext cx="6926318" cy="3477875"/>
          </a:xfrm>
          <a:prstGeom prst="rect">
            <a:avLst/>
          </a:prstGeom>
          <a:noFill/>
          <a:ln w="38100">
            <a:solidFill>
              <a:srgbClr val="62A9AA"/>
            </a:solidFill>
          </a:ln>
        </p:spPr>
        <p:txBody>
          <a:bodyPr wrap="square" rtlCol="0">
            <a:spAutoFit/>
          </a:bodyPr>
          <a:lstStyle/>
          <a:p>
            <a:pPr rtl="0">
              <a:buClr>
                <a:srgbClr val="62A9AA"/>
              </a:buClr>
            </a:pPr>
            <a:r>
              <a:rPr lang="cy-GB" sz="2400" b="1" i="0" dirty="0">
                <a:solidFill>
                  <a:srgbClr val="62A9AA"/>
                </a:solidFill>
                <a:effectLst/>
              </a:rPr>
              <a:t>Blaenoriaethau Seth tra yn y swydd yw: </a:t>
            </a:r>
          </a:p>
          <a:p>
            <a:pPr rtl="0">
              <a:buClr>
                <a:srgbClr val="62A9AA"/>
              </a:buClr>
            </a:pPr>
            <a:endParaRPr lang="en-GB" sz="2000" b="0" i="0" dirty="0">
              <a:effectLst/>
            </a:endParaRPr>
          </a:p>
          <a:p>
            <a:pPr algn="l" rtl="0">
              <a:buFont typeface="+mj-lt"/>
              <a:buAutoNum type="arabicPeriod"/>
            </a:pPr>
            <a:r>
              <a:rPr lang="cy-GB" sz="2200" b="0" i="0" dirty="0">
                <a:effectLst/>
              </a:rPr>
              <a:t> Diogelu ein hamgylchedd a’r byd naturiol (Erthygl 24)</a:t>
            </a:r>
          </a:p>
          <a:p>
            <a:pPr algn="l" rtl="0">
              <a:buFont typeface="+mj-lt"/>
              <a:buAutoNum type="arabicPeriod"/>
            </a:pPr>
            <a:r>
              <a:rPr lang="cy-GB" sz="2200" b="0" i="0" dirty="0">
                <a:effectLst/>
              </a:rPr>
              <a:t> Gwell hygyrchedd i fannau cyhoeddus i bobl ag anableddau.</a:t>
            </a:r>
          </a:p>
          <a:p>
            <a:pPr algn="l" rtl="0">
              <a:buFont typeface="+mj-lt"/>
              <a:buAutoNum type="arabicPeriod"/>
            </a:pPr>
            <a:r>
              <a:rPr lang="cy-GB" sz="2200" b="0" i="0" dirty="0">
                <a:effectLst/>
              </a:rPr>
              <a:t> Mynd i’r afael â bwlio ar-lein.</a:t>
            </a:r>
          </a:p>
          <a:p>
            <a:pPr algn="l" rtl="0">
              <a:buFont typeface="+mj-lt"/>
              <a:buAutoNum type="arabicPeriod"/>
            </a:pPr>
            <a:r>
              <a:rPr lang="cy-GB" sz="2200" b="0" i="0" dirty="0">
                <a:effectLst/>
              </a:rPr>
              <a:t> Mynd i’r afael ag iechyd meddwl plant a phobl ifanc.</a:t>
            </a:r>
          </a:p>
          <a:p>
            <a:pPr algn="l" rtl="0">
              <a:buFont typeface="+mj-lt"/>
              <a:buAutoNum type="arabicPeriod"/>
            </a:pPr>
            <a:r>
              <a:rPr lang="cy-GB" sz="2200" b="0" i="0" dirty="0">
                <a:effectLst/>
              </a:rPr>
              <a:t> Cynyddu mynediad at glybiau am ddim sy’n hybu gweithgarwch corfforol ymhlith plant a phobl ifanc.</a:t>
            </a:r>
            <a:endParaRPr lang="en-GB" sz="2200" dirty="0"/>
          </a:p>
        </p:txBody>
      </p:sp>
      <p:pic>
        <p:nvPicPr>
          <p:cNvPr id="2" name="Picture 1" descr="llun o Seth Burke.">
            <a:extLst>
              <a:ext uri="{FF2B5EF4-FFF2-40B4-BE49-F238E27FC236}">
                <a16:creationId xmlns:a16="http://schemas.microsoft.com/office/drawing/2014/main" id="{03414644-172E-4698-BEC8-EC750170A2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443" y="2937631"/>
            <a:ext cx="2834057" cy="3501853"/>
          </a:xfrm>
          <a:prstGeom prst="rect">
            <a:avLst/>
          </a:prstGeom>
          <a:ln w="38100">
            <a:solidFill>
              <a:srgbClr val="969FA7"/>
            </a:solidFill>
          </a:ln>
        </p:spPr>
      </p:pic>
      <p:pic>
        <p:nvPicPr>
          <p:cNvPr id="4" name="Picture 3" descr="Eicon marc cwestiwn ar gyfer gweithgareddau atodol&#10;">
            <a:extLst>
              <a:ext uri="{FF2B5EF4-FFF2-40B4-BE49-F238E27FC236}">
                <a16:creationId xmlns:a16="http://schemas.microsoft.com/office/drawing/2014/main" id="{70079468-D20E-46C7-84DA-CF8958CF1448}"/>
              </a:ext>
            </a:extLst>
          </p:cNvPr>
          <p:cNvPicPr>
            <a:picLocks noChangeAspect="1"/>
          </p:cNvPicPr>
          <p:nvPr/>
        </p:nvPicPr>
        <p:blipFill>
          <a:blip r:embed="rId4"/>
          <a:stretch>
            <a:fillRect/>
          </a:stretch>
        </p:blipFill>
        <p:spPr>
          <a:xfrm>
            <a:off x="11347497" y="6216386"/>
            <a:ext cx="414564" cy="414564"/>
          </a:xfrm>
          <a:prstGeom prst="rect">
            <a:avLst/>
          </a:prstGeom>
        </p:spPr>
      </p:pic>
      <p:pic>
        <p:nvPicPr>
          <p:cNvPr id="7" name="Picture 6" descr="Eicon symbol ychwanegu ar gyfer gweithgareddau ychwanegol&#10;">
            <a:extLst>
              <a:ext uri="{FF2B5EF4-FFF2-40B4-BE49-F238E27FC236}">
                <a16:creationId xmlns:a16="http://schemas.microsoft.com/office/drawing/2014/main" id="{17F2DEBC-197B-41D0-865B-BA9394536D51}"/>
              </a:ext>
            </a:extLst>
          </p:cNvPr>
          <p:cNvPicPr>
            <a:picLocks noChangeAspect="1"/>
          </p:cNvPicPr>
          <p:nvPr/>
        </p:nvPicPr>
        <p:blipFill>
          <a:blip r:embed="rId5"/>
          <a:stretch>
            <a:fillRect/>
          </a:stretch>
        </p:blipFill>
        <p:spPr>
          <a:xfrm>
            <a:off x="11760130" y="6216386"/>
            <a:ext cx="408467" cy="414564"/>
          </a:xfrm>
          <a:prstGeom prst="rect">
            <a:avLst/>
          </a:prstGeom>
        </p:spPr>
      </p:pic>
    </p:spTree>
    <p:extLst>
      <p:ext uri="{BB962C8B-B14F-4D97-AF65-F5344CB8AC3E}">
        <p14:creationId xmlns:p14="http://schemas.microsoft.com/office/powerpoint/2010/main" val="33053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rtlCol="0">
            <a:normAutofit/>
          </a:bodyPr>
          <a:lstStyle/>
          <a:p>
            <a:pPr rtl="0"/>
            <a:r>
              <a:rPr lang="cy-GB" sz="3200" b="1" dirty="0"/>
              <a:t>	 GWEITHGAREDD ASESIAD diweddbwynt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2"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247487" y="2009274"/>
            <a:ext cx="5142659" cy="3765883"/>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spcBef>
                <a:spcPct val="20000"/>
              </a:spcBef>
              <a:spcAft>
                <a:spcPts val="600"/>
              </a:spcAft>
              <a:buClr>
                <a:srgbClr val="903163"/>
              </a:buClr>
              <a:buSzPct val="92000"/>
            </a:pPr>
            <a:endParaRPr lang="en-GB" sz="2100" i="1" dirty="0">
              <a:solidFill>
                <a:schemeClr val="tx1"/>
              </a:solidFill>
            </a:endParaRPr>
          </a:p>
          <a:p>
            <a:pPr lvl="0" algn="ctr" rtl="0">
              <a:spcBef>
                <a:spcPct val="20000"/>
              </a:spcBef>
              <a:spcAft>
                <a:spcPts val="600"/>
              </a:spcAft>
              <a:buClr>
                <a:srgbClr val="903163"/>
              </a:buClr>
              <a:buSzPct val="92000"/>
            </a:pPr>
            <a:r>
              <a:rPr lang="cy-GB" sz="2100" i="1" dirty="0">
                <a:solidFill>
                  <a:schemeClr val="tx1"/>
                </a:solidFill>
              </a:rPr>
              <a:t>Ydych chi eisiau newid neu ychwanegu unrhyw beth at y syniadau ar y wal graffiti? </a:t>
            </a:r>
            <a:r>
              <a:rPr lang="cy-GB" sz="2100" i="1" dirty="0">
                <a:solidFill>
                  <a:schemeClr val="tx1"/>
                </a:solidFill>
                <a:effectLst/>
                <a:ea typeface="Times New Roman" panose="02020603050405020304" pitchFamily="18" charset="0"/>
              </a:rPr>
              <a:t>Ysgrifennwch eich diffiniad eich hun o beth yw hawliau a pham eu bod yn bwysig, yn seiliedig ar eich dysgu o'r sesiwn ddysgu hon. </a:t>
            </a:r>
            <a:endParaRPr lang="en-GB" sz="2100" i="1" dirty="0">
              <a:solidFill>
                <a:schemeClr val="tx1"/>
              </a:solidFill>
            </a:endParaRPr>
          </a:p>
        </p:txBody>
      </p:sp>
    </p:spTree>
    <p:extLst>
      <p:ext uri="{BB962C8B-B14F-4D97-AF65-F5344CB8AC3E}">
        <p14:creationId xmlns:p14="http://schemas.microsoft.com/office/powerpoint/2010/main" val="3503515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Cymorth a chefnogaeth bellach</a:t>
            </a:r>
          </a:p>
        </p:txBody>
      </p:sp>
      <p:sp>
        <p:nvSpPr>
          <p:cNvPr id="5" name="TextBox 4"/>
          <p:cNvSpPr txBox="1"/>
          <p:nvPr/>
        </p:nvSpPr>
        <p:spPr>
          <a:xfrm>
            <a:off x="586491" y="2100392"/>
            <a:ext cx="5404157" cy="4647426"/>
          </a:xfrm>
          <a:prstGeom prst="rect">
            <a:avLst/>
          </a:prstGeom>
          <a:noFill/>
          <a:ln w="38100">
            <a:solidFill>
              <a:srgbClr val="62A9AA"/>
            </a:solidFill>
          </a:ln>
        </p:spPr>
        <p:txBody>
          <a:bodyPr wrap="square" lIns="91440" tIns="45720" rIns="91440" bIns="45720" rtlCol="0" anchor="t">
            <a:spAutoFit/>
          </a:bodyPr>
          <a:lstStyle/>
          <a:p>
            <a:pPr rtl="0"/>
            <a:r>
              <a:rPr lang="cy-GB" sz="2800">
                <a:solidFill>
                  <a:srgbClr val="62A9AA"/>
                </a:solidFill>
              </a:rPr>
              <a:t>Am ragor o gymorth a chefnogaeth yn yr ysgol, cysylltwch â’r bobl ganlynol: </a:t>
            </a:r>
          </a:p>
          <a:p>
            <a:pPr marL="571500" indent="-571500" rtl="0">
              <a:buClr>
                <a:srgbClr val="62A9AA"/>
              </a:buClr>
              <a:buFont typeface="Wingdings" panose="05000000000000000000" pitchFamily="2" charset="2"/>
              <a:buChar char="§"/>
            </a:pPr>
            <a:r>
              <a:rPr lang="cy-GB" sz="2400"/>
              <a:t>Eich athro dosbarth/athro ABGI</a:t>
            </a:r>
          </a:p>
          <a:p>
            <a:pPr marL="571500" indent="-571500" rtl="0">
              <a:buClr>
                <a:srgbClr val="62A9AA"/>
              </a:buClr>
              <a:buFont typeface="Wingdings" panose="05000000000000000000" pitchFamily="2" charset="2"/>
              <a:buChar char="§"/>
            </a:pPr>
            <a:r>
              <a:rPr lang="cy-GB" sz="2400"/>
              <a:t>Eich Pennaeth Blwyddyn</a:t>
            </a:r>
          </a:p>
          <a:p>
            <a:pPr marL="571500" indent="-571500" rtl="0">
              <a:buClr>
                <a:srgbClr val="62A9AA"/>
              </a:buClr>
              <a:buFont typeface="Wingdings" panose="05000000000000000000" pitchFamily="2" charset="2"/>
              <a:buChar char="§"/>
            </a:pPr>
            <a:r>
              <a:rPr lang="cy-GB" sz="2400"/>
              <a:t>Y tîm cymorth bugeiliol</a:t>
            </a:r>
          </a:p>
          <a:p>
            <a:pPr marL="571500" indent="-571500" rtl="0">
              <a:buClr>
                <a:srgbClr val="62A9AA"/>
              </a:buClr>
              <a:buFont typeface="Wingdings" panose="05000000000000000000" pitchFamily="2" charset="2"/>
              <a:buChar char="§"/>
            </a:pPr>
            <a:r>
              <a:rPr lang="cy-GB" sz="2400"/>
              <a:t>Y Person Diogelu Dynodedig</a:t>
            </a:r>
          </a:p>
          <a:p>
            <a:pPr marL="571500" indent="-571500" rtl="0">
              <a:buClr>
                <a:srgbClr val="62A9AA"/>
              </a:buClr>
              <a:buFont typeface="Wingdings" panose="05000000000000000000" pitchFamily="2" charset="2"/>
              <a:buChar char="§"/>
            </a:pPr>
            <a:endParaRPr lang="en-US" sz="2400" dirty="0"/>
          </a:p>
          <a:p>
            <a:pPr marL="571500" indent="-571500" rtl="0">
              <a:buClr>
                <a:srgbClr val="62A9AA"/>
              </a:buClr>
              <a:buFont typeface="Wingdings" panose="05000000000000000000" pitchFamily="2" charset="2"/>
              <a:buChar char="§"/>
            </a:pPr>
            <a:endParaRPr lang="en-US" sz="2400" dirty="0"/>
          </a:p>
          <a:p>
            <a:pPr marL="571500" indent="-571500" rtl="0">
              <a:buClr>
                <a:srgbClr val="62A9AA"/>
              </a:buClr>
              <a:buFont typeface="Wingdings" panose="05000000000000000000" pitchFamily="2" charset="2"/>
              <a:buChar char="§"/>
            </a:pPr>
            <a:endParaRPr lang="en-GB" sz="2400" dirty="0"/>
          </a:p>
          <a:p>
            <a:pPr marL="571500" indent="-571500" rtl="0">
              <a:buClr>
                <a:srgbClr val="62A9AA"/>
              </a:buClr>
              <a:buFont typeface="Wingdings" panose="05000000000000000000" pitchFamily="2" charset="2"/>
              <a:buChar char="§"/>
            </a:pPr>
            <a:endParaRPr lang="en-GB" sz="2400" dirty="0"/>
          </a:p>
          <a:p>
            <a:pPr marL="571500" indent="-571500" rtl="0">
              <a:buClr>
                <a:srgbClr val="62A9AA"/>
              </a:buClr>
              <a:buFont typeface="Wingdings" panose="05000000000000000000" pitchFamily="2" charset="2"/>
              <a:buChar char="§"/>
            </a:pPr>
            <a:endParaRPr lang="en-GB" sz="2400" dirty="0"/>
          </a:p>
          <a:p>
            <a:pPr marL="571500" indent="-571500" rtl="0">
              <a:buClr>
                <a:srgbClr val="62A9AA"/>
              </a:buClr>
              <a:buFont typeface="Wingdings" panose="05000000000000000000" pitchFamily="2" charset="2"/>
              <a:buChar char="§"/>
            </a:pPr>
            <a:endParaRPr lang="en-GB" sz="2400" dirty="0"/>
          </a:p>
        </p:txBody>
      </p:sp>
      <p:sp>
        <p:nvSpPr>
          <p:cNvPr id="6" name="TextBox 5"/>
          <p:cNvSpPr txBox="1"/>
          <p:nvPr/>
        </p:nvSpPr>
        <p:spPr>
          <a:xfrm>
            <a:off x="6278800" y="2100392"/>
            <a:ext cx="5326709" cy="4647426"/>
          </a:xfrm>
          <a:prstGeom prst="rect">
            <a:avLst/>
          </a:prstGeom>
          <a:noFill/>
          <a:ln w="38100">
            <a:solidFill>
              <a:srgbClr val="62A9AA"/>
            </a:solidFill>
          </a:ln>
        </p:spPr>
        <p:txBody>
          <a:bodyPr wrap="square" rtlCol="0">
            <a:spAutoFit/>
          </a:bodyPr>
          <a:lstStyle/>
          <a:p>
            <a:pPr rtl="0"/>
            <a:r>
              <a:rPr lang="cy-GB" sz="2800">
                <a:solidFill>
                  <a:srgbClr val="62A9AA"/>
                </a:solidFill>
              </a:rPr>
              <a:t>Am ragor o gymorth a chefnogaeth y tu allan i’r ysgol: </a:t>
            </a:r>
          </a:p>
          <a:p>
            <a:pPr marL="457200" indent="-457200" rtl="0">
              <a:buClr>
                <a:srgbClr val="62A9AA"/>
              </a:buClr>
              <a:buFont typeface="Wingdings" panose="05000000000000000000" pitchFamily="2" charset="2"/>
              <a:buChar char="§"/>
            </a:pPr>
            <a:r>
              <a:rPr lang="cy-GB" sz="2200">
                <a:solidFill>
                  <a:srgbClr val="62A9AA"/>
                </a:solidFill>
              </a:rPr>
              <a:t>Childline Cymru: acting-childline/contacting-childline-in-welsh/</a:t>
            </a:r>
            <a:r>
              <a:rPr lang="cy-GB" sz="2200">
                <a:solidFill>
                  <a:schemeClr val="tx1"/>
                </a:solidFill>
                <a:hlinkClick r:id="rId3"/>
              </a:rPr>
              <a:t>rhif ffôn:</a:t>
            </a:r>
            <a:r>
              <a:rPr lang="cy-GB" sz="2200">
                <a:solidFill>
                  <a:schemeClr val="tx1"/>
                </a:solidFill>
              </a:rPr>
              <a:t> </a:t>
            </a:r>
            <a:r>
              <a:rPr lang="cy-GB" sz="2200">
                <a:solidFill>
                  <a:srgbClr val="969FA7"/>
                </a:solidFill>
                <a:effectLst/>
                <a:ea typeface="Times New Roman" panose="02020603050405020304" pitchFamily="18" charset="0"/>
                <a:cs typeface="Times New Roman" panose="02020603050405020304" pitchFamily="18" charset="0"/>
              </a:rPr>
              <a:t> </a:t>
            </a:r>
            <a:r>
              <a:rPr lang="cy-GB" sz="2200">
                <a:solidFill>
                  <a:srgbClr val="62A9AA"/>
                </a:solidFill>
              </a:rPr>
              <a:t> </a:t>
            </a:r>
            <a:r>
              <a:rPr lang="cy-GB" sz="2200" b="0" i="0" u="none" strike="noStrike">
                <a:solidFill>
                  <a:srgbClr val="0C3D52"/>
                </a:solidFill>
                <a:effectLst/>
                <a:hlinkClick r:id="rId4"/>
              </a:rPr>
              <a:t>0800 1111</a:t>
            </a:r>
            <a:r>
              <a:rPr lang="cy-GB" sz="2200">
                <a:solidFill>
                  <a:srgbClr val="969FA7"/>
                </a:solidFill>
              </a:rPr>
              <a:t>)</a:t>
            </a:r>
          </a:p>
          <a:p>
            <a:pPr marL="457200" indent="-457200" rtl="0">
              <a:buClr>
                <a:srgbClr val="62A9AA"/>
              </a:buClr>
              <a:buFont typeface="Wingdings" panose="05000000000000000000" pitchFamily="2" charset="2"/>
              <a:buChar char="§"/>
            </a:pPr>
            <a:r>
              <a:rPr lang="cy-GB" sz="2200">
                <a:solidFill>
                  <a:srgbClr val="62A9AA"/>
                </a:solidFill>
              </a:rPr>
              <a:t>Relate: Cymru </a:t>
            </a:r>
            <a:r>
              <a:rPr lang="cy-GB" sz="2200" u="sng">
                <a:solidFill>
                  <a:srgbClr val="62A9AA"/>
                </a:solidFill>
                <a:effectLst/>
                <a:ea typeface="Times New Roman" panose="02020603050405020304" pitchFamily="18" charset="0"/>
                <a:cs typeface="Times New Roman" panose="02020603050405020304" pitchFamily="18" charset="0"/>
                <a:hlinkClick r:id="rId5"/>
              </a:rPr>
              <a:t>https://www.relate.org.uk/cymru/children-and-young-peoples-counselling</a:t>
            </a:r>
            <a:r>
              <a:rPr lang="cy-GB" sz="2200" u="sng">
                <a:solidFill>
                  <a:srgbClr val="62A9AA"/>
                </a:solidFill>
                <a:effectLst/>
                <a:ea typeface="Times New Roman" panose="02020603050405020304" pitchFamily="18" charset="0"/>
                <a:cs typeface="Times New Roman" panose="02020603050405020304" pitchFamily="18" charset="0"/>
              </a:rPr>
              <a:t> </a:t>
            </a:r>
            <a:r>
              <a:rPr lang="cy-GB" sz="2200">
                <a:solidFill>
                  <a:srgbClr val="969FA7"/>
                </a:solidFill>
              </a:rPr>
              <a:t> </a:t>
            </a:r>
            <a:r>
              <a:rPr lang="cy-GB" sz="2200">
                <a:solidFill>
                  <a:srgbClr val="62A9AA"/>
                </a:solidFill>
              </a:rPr>
              <a:t>(rhif ffôn: </a:t>
            </a:r>
            <a:r>
              <a:rPr lang="cy-GB" sz="2200" b="0" i="0" u="sng" strike="noStrike">
                <a:solidFill>
                  <a:srgbClr val="969FA7"/>
                </a:solidFill>
                <a:effectLst/>
              </a:rPr>
              <a:t>03000030396</a:t>
            </a:r>
            <a:r>
              <a:rPr lang="cy-GB" sz="2200">
                <a:solidFill>
                  <a:srgbClr val="969FA7"/>
                </a:solidFill>
              </a:rPr>
              <a:t>)</a:t>
            </a:r>
            <a:r>
              <a:rPr lang="cy-GB" sz="2200">
                <a:solidFill>
                  <a:schemeClr val="accent2">
                    <a:lumMod val="75000"/>
                  </a:schemeClr>
                </a:solidFill>
              </a:rPr>
              <a:t> </a:t>
            </a:r>
          </a:p>
          <a:p>
            <a:pPr marL="457200" indent="-457200" rtl="0">
              <a:buClr>
                <a:srgbClr val="62A9AA"/>
              </a:buClr>
              <a:buFont typeface="Wingdings" panose="05000000000000000000" pitchFamily="2" charset="2"/>
              <a:buChar char="§"/>
            </a:pPr>
            <a:endParaRPr lang="en-GB" sz="2200" dirty="0">
              <a:solidFill>
                <a:schemeClr val="accent2">
                  <a:lumMod val="75000"/>
                </a:schemeClr>
              </a:solidFill>
            </a:endParaRPr>
          </a:p>
        </p:txBody>
      </p:sp>
    </p:spTree>
    <p:extLst>
      <p:ext uri="{BB962C8B-B14F-4D97-AF65-F5344CB8AC3E}">
        <p14:creationId xmlns:p14="http://schemas.microsoft.com/office/powerpoint/2010/main" val="104850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rtlCol="0" anchor="ctr">
            <a:noAutofit/>
          </a:bodyPr>
          <a:lstStyle/>
          <a:p>
            <a:pPr rtl="0"/>
            <a:r>
              <a:rPr lang="cy-GB" sz="3200" b="1" dirty="0"/>
              <a:t>GWAITH CARTREF NEU DASG ychwanegol</a:t>
            </a:r>
          </a:p>
        </p:txBody>
      </p:sp>
      <p:sp>
        <p:nvSpPr>
          <p:cNvPr id="5" name="TextBox 4"/>
          <p:cNvSpPr txBox="1"/>
          <p:nvPr/>
        </p:nvSpPr>
        <p:spPr>
          <a:xfrm>
            <a:off x="477126" y="2481435"/>
            <a:ext cx="10979150" cy="3847207"/>
          </a:xfrm>
          <a:prstGeom prst="rect">
            <a:avLst/>
          </a:prstGeom>
          <a:noFill/>
          <a:ln w="38100">
            <a:solidFill>
              <a:srgbClr val="62A9AA"/>
            </a:solidFill>
          </a:ln>
        </p:spPr>
        <p:txBody>
          <a:bodyPr wrap="square" rtlCol="0">
            <a:spAutoFit/>
          </a:bodyPr>
          <a:lstStyle/>
          <a:p>
            <a:pPr rtl="0"/>
            <a:r>
              <a:rPr lang="cy-GB" sz="2800" dirty="0">
                <a:solidFill>
                  <a:srgbClr val="62A9AA"/>
                </a:solidFill>
              </a:rPr>
              <a:t>Cyn eich sesiwn ddysgu Addysg Cydberthynas a Rhywioldeb nesaf: </a:t>
            </a:r>
          </a:p>
          <a:p>
            <a:pPr marL="571500" lvl="0" indent="-571500" defTabSz="914400" rtl="0">
              <a:buClr>
                <a:srgbClr val="62A9AA"/>
              </a:buClr>
              <a:buFont typeface="Wingdings" panose="05000000000000000000" pitchFamily="2" charset="2"/>
              <a:buChar char="§"/>
              <a:defRPr/>
            </a:pPr>
            <a:r>
              <a:rPr lang="cy-GB" sz="2800" dirty="0">
                <a:ea typeface="Times New Roman" panose="02020603050405020304" pitchFamily="18" charset="0"/>
                <a:cs typeface="Times New Roman" panose="02020603050405020304" pitchFamily="18" charset="0"/>
              </a:rPr>
              <a:t>Ysgrifennwch am fater yr hoffech chi ymgyrchu yn ei gylch a pham rydych chi'n meddwl ei fod yn bwysig. </a:t>
            </a:r>
          </a:p>
          <a:p>
            <a:pPr marL="571500" lvl="0" indent="-571500" defTabSz="914400" rtl="0">
              <a:buClr>
                <a:srgbClr val="62A9AA"/>
              </a:buClr>
              <a:buFont typeface="Wingdings" panose="05000000000000000000" pitchFamily="2" charset="2"/>
              <a:buChar char="§"/>
              <a:defRPr/>
            </a:pPr>
            <a:r>
              <a:rPr lang="cy-GB" sz="2800" dirty="0">
                <a:ea typeface="Times New Roman" panose="02020603050405020304" pitchFamily="18" charset="0"/>
                <a:cs typeface="Times New Roman" panose="02020603050405020304" pitchFamily="18" charset="0"/>
              </a:rPr>
              <a:t>Pa ‘hawl’ o dan </a:t>
            </a:r>
            <a:r>
              <a:rPr lang="cy-GB" sz="2800" dirty="0" err="1">
                <a:ea typeface="Times New Roman" panose="02020603050405020304" pitchFamily="18" charset="0"/>
                <a:cs typeface="Times New Roman" panose="02020603050405020304" pitchFamily="18" charset="0"/>
              </a:rPr>
              <a:t>CCUHP</a:t>
            </a:r>
            <a:r>
              <a:rPr lang="cy-GB" sz="2800" dirty="0">
                <a:ea typeface="Times New Roman" panose="02020603050405020304" pitchFamily="18" charset="0"/>
                <a:cs typeface="Times New Roman" panose="02020603050405020304" pitchFamily="18" charset="0"/>
              </a:rPr>
              <a:t> y mae’r mater o’ch dewis yn mynd i’r afael â hi?</a:t>
            </a:r>
          </a:p>
          <a:p>
            <a:pPr marL="571500" lvl="0" indent="-571500" defTabSz="914400" rtl="0">
              <a:buClr>
                <a:srgbClr val="62A9AA"/>
              </a:buClr>
              <a:buFont typeface="Wingdings" panose="05000000000000000000" pitchFamily="2" charset="2"/>
              <a:buChar char="§"/>
              <a:defRPr/>
            </a:pPr>
            <a:r>
              <a:rPr lang="cy-GB" sz="2800" dirty="0">
                <a:ea typeface="Times New Roman" panose="02020603050405020304" pitchFamily="18" charset="0"/>
                <a:cs typeface="Times New Roman" panose="02020603050405020304" pitchFamily="18" charset="0"/>
              </a:rPr>
              <a:t>Fel rhan o'r dasg hon, ymchwiliwch i ymgyrchwyr amlwg sy'n ymgyrchu dros y mater o'ch dewis ac ystyriwch pa gamau y gallech chi eu cymryd i ymgyrchu ar y mater hwn yn y dyfodol.</a:t>
            </a:r>
          </a:p>
          <a:p>
            <a:pPr rtl="0"/>
            <a:br>
              <a:rPr lang="en-GB" sz="2400" b="0" i="0" dirty="0">
                <a:solidFill>
                  <a:srgbClr val="4D5156"/>
                </a:solidFill>
                <a:effectLst/>
                <a:latin typeface="arial" panose="020B0604020202020204" pitchFamily="34" charset="0"/>
              </a:rPr>
            </a:br>
            <a:r>
              <a:rPr lang="cy-GB" sz="2400" dirty="0">
                <a:solidFill>
                  <a:srgbClr val="62A9AA"/>
                </a:solidFill>
              </a:rPr>
              <a:t> </a:t>
            </a:r>
            <a:r>
              <a:rPr lang="cy-GB" sz="2400" dirty="0">
                <a:solidFill>
                  <a:schemeClr val="accent2">
                    <a:lumMod val="75000"/>
                  </a:schemeClr>
                </a:solidFill>
              </a:rPr>
              <a:t> </a:t>
            </a:r>
          </a:p>
        </p:txBody>
      </p:sp>
      <p:pic>
        <p:nvPicPr>
          <p:cNvPr id="3" name="Picture 2" descr="Eicon marc cwestiwn ar gyfer gweithgareddau atodol&#10;">
            <a:extLst>
              <a:ext uri="{FF2B5EF4-FFF2-40B4-BE49-F238E27FC236}">
                <a16:creationId xmlns:a16="http://schemas.microsoft.com/office/drawing/2014/main" id="{68960954-4B36-4560-BB2C-D635C0944578}"/>
              </a:ext>
            </a:extLst>
          </p:cNvPr>
          <p:cNvPicPr>
            <a:picLocks noChangeAspect="1"/>
          </p:cNvPicPr>
          <p:nvPr/>
        </p:nvPicPr>
        <p:blipFill>
          <a:blip r:embed="rId3"/>
          <a:stretch>
            <a:fillRect/>
          </a:stretch>
        </p:blipFill>
        <p:spPr>
          <a:xfrm>
            <a:off x="11456276" y="5908173"/>
            <a:ext cx="414564" cy="414564"/>
          </a:xfrm>
          <a:prstGeom prst="rect">
            <a:avLst/>
          </a:prstGeom>
        </p:spPr>
      </p:pic>
      <p:pic>
        <p:nvPicPr>
          <p:cNvPr id="4" name="Picture 3" descr="Eicon symbol ychwanegu ar gyfer gweithgareddau ychwanegol&#10;">
            <a:extLst>
              <a:ext uri="{FF2B5EF4-FFF2-40B4-BE49-F238E27FC236}">
                <a16:creationId xmlns:a16="http://schemas.microsoft.com/office/drawing/2014/main" id="{7328126E-E860-432C-84FC-0269E4572CBC}"/>
              </a:ext>
            </a:extLst>
          </p:cNvPr>
          <p:cNvPicPr>
            <a:picLocks noChangeAspect="1"/>
          </p:cNvPicPr>
          <p:nvPr/>
        </p:nvPicPr>
        <p:blipFill>
          <a:blip r:embed="rId4"/>
          <a:stretch>
            <a:fillRect/>
          </a:stretch>
        </p:blipFill>
        <p:spPr>
          <a:xfrm>
            <a:off x="11782097" y="5908173"/>
            <a:ext cx="414000" cy="420469"/>
          </a:xfrm>
          <a:prstGeom prst="rect">
            <a:avLst/>
          </a:prstGeom>
        </p:spPr>
      </p:pic>
    </p:spTree>
    <p:extLst>
      <p:ext uri="{BB962C8B-B14F-4D97-AF65-F5344CB8AC3E}">
        <p14:creationId xmlns:p14="http://schemas.microsoft.com/office/powerpoint/2010/main" val="134659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Canllawiau ar Addysg Cydberthynas a Rhywioldeb </a:t>
            </a:r>
          </a:p>
        </p:txBody>
      </p:sp>
      <p:sp>
        <p:nvSpPr>
          <p:cNvPr id="5" name="TextBox 4"/>
          <p:cNvSpPr txBox="1"/>
          <p:nvPr/>
        </p:nvSpPr>
        <p:spPr>
          <a:xfrm>
            <a:off x="575894" y="2100392"/>
            <a:ext cx="11029615" cy="3306867"/>
          </a:xfrm>
          <a:prstGeom prst="rect">
            <a:avLst/>
          </a:prstGeom>
          <a:noFill/>
          <a:ln w="38100">
            <a:solidFill>
              <a:srgbClr val="969FA7"/>
            </a:solidFill>
          </a:ln>
        </p:spPr>
        <p:txBody>
          <a:bodyPr wrap="square" lIns="91440" tIns="45720" rIns="91440" bIns="45720" rtlCol="0" anchor="t">
            <a:spAutoFit/>
          </a:bodyPr>
          <a:lstStyle/>
          <a:p>
            <a:pPr rtl="0">
              <a:lnSpc>
                <a:spcPct val="114000"/>
              </a:lnSpc>
            </a:pPr>
            <a:r>
              <a:rPr lang="cy-GB" sz="2200" b="1" u="sng" dirty="0">
                <a:solidFill>
                  <a:srgbClr val="62A9AA"/>
                </a:solidFill>
                <a:ea typeface="Times New Roman" panose="02020603050405020304" pitchFamily="18" charset="0"/>
                <a:hlinkClick r:id="rId3">
                  <a:extLst>
                    <a:ext uri="{A12FA001-AC4F-418D-AE19-62706E023703}">
                      <ahyp:hlinkClr xmlns:ahyp="http://schemas.microsoft.com/office/drawing/2018/hyperlinkcolor" val="tx"/>
                    </a:ext>
                  </a:extLst>
                </a:hlinkClick>
              </a:rPr>
              <a:t>Noda</a:t>
            </a:r>
            <a:r>
              <a:rPr lang="cy-GB" sz="2200" b="1" u="sng" dirty="0">
                <a:solidFill>
                  <a:srgbClr val="62A9AA"/>
                </a:solidFill>
                <a:ea typeface="Times New Roman" panose="02020603050405020304" pitchFamily="18" charset="0"/>
              </a:rPr>
              <a:t> Canllawiau’r Cwricwlwm i Gymru ar Addysg Cydberthynas a Rhywioldeb</a:t>
            </a:r>
            <a:r>
              <a:rPr lang="cy-GB" sz="2200" b="1" u="sng" dirty="0">
                <a:solidFill>
                  <a:srgbClr val="62A9AA"/>
                </a:solidFill>
                <a:effectLst/>
                <a:ea typeface="Times New Roman" panose="02020603050405020304" pitchFamily="18" charset="0"/>
              </a:rPr>
              <a:t> </a:t>
            </a:r>
            <a:r>
              <a:rPr lang="cy-GB" sz="2200" b="1" dirty="0">
                <a:solidFill>
                  <a:srgbClr val="62A9AA"/>
                </a:solidFill>
                <a:effectLst/>
                <a:ea typeface="Times New Roman" panose="02020603050405020304" pitchFamily="18" charset="0"/>
              </a:rPr>
              <a:t>yn nodi y dylai </a:t>
            </a:r>
            <a:r>
              <a:rPr lang="cy-GB" sz="2200" b="1" dirty="0" err="1">
                <a:solidFill>
                  <a:srgbClr val="62A9AA"/>
                </a:solidFill>
                <a:effectLst/>
                <a:ea typeface="Times New Roman" panose="02020603050405020304" pitchFamily="18" charset="0"/>
              </a:rPr>
              <a:t>ACRh</a:t>
            </a:r>
            <a:r>
              <a:rPr lang="cy-GB" sz="2200" b="1" dirty="0">
                <a:solidFill>
                  <a:srgbClr val="62A9AA"/>
                </a:solidFill>
                <a:effectLst/>
                <a:ea typeface="Times New Roman" panose="02020603050405020304" pitchFamily="18" charset="0"/>
              </a:rPr>
              <a:t>:</a:t>
            </a:r>
            <a:endParaRPr lang="en-GB" sz="2200" b="1" dirty="0">
              <a:effectLst/>
              <a:ea typeface="Times New Roman" panose="02020603050405020304" pitchFamily="18" charset="0"/>
              <a:cs typeface="Times New Roman" panose="02020603050405020304" pitchFamily="18" charset="0"/>
            </a:endParaRPr>
          </a:p>
          <a:p>
            <a:pPr marL="182563" lvl="0" indent="-182563" rtl="0" fontAlgn="base">
              <a:lnSpc>
                <a:spcPct val="114000"/>
              </a:lnSpc>
              <a:buClr>
                <a:srgbClr val="62A9AA"/>
              </a:buClr>
              <a:buFont typeface="Wingdings" panose="05000000000000000000" pitchFamily="2" charset="2"/>
              <a:buChar char="§"/>
            </a:pPr>
            <a:r>
              <a:rPr lang="cy-GB" sz="2200" dirty="0">
                <a:effectLst/>
                <a:ea typeface="Times New Roman" panose="02020603050405020304" pitchFamily="18" charset="0"/>
                <a:cs typeface="Arial" panose="020B0604020202020204" pitchFamily="34" charset="0"/>
              </a:rPr>
              <a:t>galluogi hawliau dynol trwy drafod </a:t>
            </a:r>
            <a:r>
              <a:rPr lang="cy-GB" sz="2200" dirty="0" err="1">
                <a:effectLst/>
                <a:ea typeface="Times New Roman" panose="02020603050405020304" pitchFamily="18" charset="0"/>
                <a:cs typeface="Arial" panose="020B0604020202020204" pitchFamily="34" charset="0"/>
              </a:rPr>
              <a:t>ACRh</a:t>
            </a:r>
            <a:r>
              <a:rPr lang="cy-GB" sz="2200" dirty="0">
                <a:effectLst/>
                <a:ea typeface="Times New Roman" panose="02020603050405020304" pitchFamily="18" charset="0"/>
                <a:cs typeface="Arial" panose="020B0604020202020204" pitchFamily="34" charset="0"/>
              </a:rPr>
              <a:t> yng nghyd-destun hawliau CCUHP</a:t>
            </a:r>
            <a:endParaRPr lang="en-US" sz="2200" dirty="0">
              <a:effectLst/>
              <a:ea typeface="Calibri" panose="020F0502020204030204" pitchFamily="34" charset="0"/>
              <a:cs typeface="Times New Roman" panose="02020603050405020304" pitchFamily="18" charset="0"/>
            </a:endParaRPr>
          </a:p>
          <a:p>
            <a:pPr marL="182563" lvl="0" indent="-182563" rtl="0" fontAlgn="base">
              <a:lnSpc>
                <a:spcPct val="114000"/>
              </a:lnSpc>
              <a:buClr>
                <a:srgbClr val="62A9AA"/>
              </a:buClr>
              <a:buFont typeface="Wingdings" panose="05000000000000000000" pitchFamily="2" charset="2"/>
              <a:buChar char="§"/>
            </a:pPr>
            <a:r>
              <a:rPr lang="cy-GB" sz="2200" dirty="0">
                <a:effectLst/>
                <a:ea typeface="Times New Roman" panose="02020603050405020304" pitchFamily="18" charset="0"/>
                <a:cs typeface="Arial" panose="020B0604020202020204" pitchFamily="34" charset="0"/>
              </a:rPr>
              <a:t>tynnu sylw at yr hawl i gael eich clywed a chael eich cynnwys yn y broses o wneud penderfyniadau (Erthygl 12)</a:t>
            </a:r>
            <a:endParaRPr lang="en-US" sz="2200" dirty="0">
              <a:effectLst/>
              <a:ea typeface="Calibri" panose="020F0502020204030204" pitchFamily="34" charset="0"/>
              <a:cs typeface="Times New Roman" panose="02020603050405020304" pitchFamily="18" charset="0"/>
            </a:endParaRPr>
          </a:p>
          <a:p>
            <a:pPr marL="182563" indent="-182563" algn="l" rtl="0" fontAlgn="base">
              <a:buClr>
                <a:srgbClr val="62A9AA"/>
              </a:buClr>
              <a:buFont typeface="Wingdings" panose="05000000000000000000" pitchFamily="2" charset="2"/>
              <a:buChar char="§"/>
            </a:pPr>
            <a:r>
              <a:rPr lang="cy-GB" sz="2200" b="0" i="0" dirty="0">
                <a:solidFill>
                  <a:srgbClr val="1F1F1F"/>
                </a:solidFill>
                <a:effectLst/>
              </a:rPr>
              <a:t>bod yn gadarnhaol, amddiffynnol ac ataliol, gan ystyried sut y gallai fod angen cefnogi dysgwyr i ddeall ac ymdopi â newid.</a:t>
            </a:r>
            <a:endParaRPr lang="en-US" sz="2200" dirty="0">
              <a:effectLst/>
              <a:ea typeface="Times New Roman" panose="02020603050405020304" pitchFamily="18" charset="0"/>
              <a:cs typeface="Times New Roman" panose="02020603050405020304" pitchFamily="18" charset="0"/>
            </a:endParaRPr>
          </a:p>
          <a:p>
            <a:pPr marL="0" lvl="1" rtl="0" fontAlgn="base">
              <a:lnSpc>
                <a:spcPct val="114000"/>
              </a:lnSpc>
              <a:buClr>
                <a:srgbClr val="62A9AA"/>
              </a:buClr>
            </a:pPr>
            <a:endParaRPr lang="en-US" dirty="0">
              <a:solidFill>
                <a:srgbClr val="62A9AA"/>
              </a:solidFill>
              <a:effectLst/>
              <a:ea typeface="Calibri" panose="020F0502020204030204" pitchFamily="34" charset="0"/>
              <a:cs typeface="Arial" panose="020B0604020202020204" pitchFamily="34" charset="0"/>
            </a:endParaRPr>
          </a:p>
          <a:p>
            <a:pPr marL="0" lvl="1" rtl="0" fontAlgn="base">
              <a:lnSpc>
                <a:spcPct val="114000"/>
              </a:lnSpc>
              <a:buClr>
                <a:srgbClr val="62A9AA"/>
              </a:buClr>
            </a:pP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6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datganiadau o’r hyn sy’n bwysig </a:t>
            </a:r>
          </a:p>
        </p:txBody>
      </p:sp>
      <p:sp>
        <p:nvSpPr>
          <p:cNvPr id="5" name="TextBox 4"/>
          <p:cNvSpPr txBox="1"/>
          <p:nvPr/>
        </p:nvSpPr>
        <p:spPr>
          <a:xfrm>
            <a:off x="1052883" y="2100392"/>
            <a:ext cx="4320000" cy="4594656"/>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cy-GB" sz="2000" dirty="0">
                <a:effectLst/>
              </a:rPr>
              <a:t>Yn Adnodd 1, gan ystyried sut mae rhai actifyddion ifanc yn ‘lleisio’u barn’ ac yn Adnoddau 1 a 2, bydd dysgu rhai hawliau allweddol o dan </a:t>
            </a:r>
            <a:r>
              <a:rPr lang="cy-GB" sz="2000" dirty="0" err="1">
                <a:effectLst/>
              </a:rPr>
              <a:t>CCUHP</a:t>
            </a:r>
            <a:r>
              <a:rPr lang="cy-GB" sz="2000" dirty="0">
                <a:effectLst/>
              </a:rPr>
              <a:t> yn mynd i’r afae</a:t>
            </a:r>
            <a:r>
              <a:rPr lang="cy-GB" sz="2000" dirty="0"/>
              <a:t>l â nifer o </a:t>
            </a:r>
            <a:r>
              <a:rPr lang="cy-GB" sz="2000" dirty="0">
                <a:effectLst/>
              </a:rPr>
              <a:t>‘ddatganiadau o’r hyn sy’n bwysig’ megis hwn o faes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 Dyniaethau</a:t>
            </a:r>
            <a:r>
              <a:rPr lang="cy-GB" sz="2000" dirty="0">
                <a:effectLst/>
                <a:ea typeface="Calibri" panose="020F0502020204030204" pitchFamily="34" charset="0"/>
                <a:cs typeface="Gill Sans MT" panose="020B0502020104020203" pitchFamily="34" charset="0"/>
              </a:rPr>
              <a:t>:</a:t>
            </a:r>
          </a:p>
          <a:p>
            <a:pPr marL="285750" lvl="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dinasyddion gwybodus, hunanymwybodol yn mynd i’r afael â’r heriau a’r cyfleoedd sy’n wynebu dynoliaeth, ac yn gallu cymryd camau ystyrlon ac egwyddorol.</a:t>
            </a:r>
          </a:p>
          <a:p>
            <a:pPr lvl="0">
              <a:lnSpc>
                <a:spcPct val="114000"/>
              </a:lnSpc>
              <a:buClr>
                <a:srgbClr val="62A9AA"/>
              </a:buClr>
            </a:pPr>
            <a:endParaRPr lang="en-GB" dirty="0"/>
          </a:p>
        </p:txBody>
      </p:sp>
      <p:sp>
        <p:nvSpPr>
          <p:cNvPr id="6" name="TextBox 5"/>
          <p:cNvSpPr txBox="1"/>
          <p:nvPr/>
        </p:nvSpPr>
        <p:spPr>
          <a:xfrm>
            <a:off x="6201353" y="2100392"/>
            <a:ext cx="4320000" cy="4627036"/>
          </a:xfrm>
          <a:prstGeom prst="rect">
            <a:avLst/>
          </a:prstGeom>
          <a:noFill/>
          <a:ln w="38100">
            <a:solidFill>
              <a:srgbClr val="969FA7"/>
            </a:solidFill>
          </a:ln>
        </p:spPr>
        <p:txBody>
          <a:bodyPr wrap="square" rtlCol="0">
            <a:spAutoFit/>
          </a:bodyPr>
          <a:lstStyle/>
          <a:p>
            <a:pPr>
              <a:lnSpc>
                <a:spcPct val="114000"/>
              </a:lnSpc>
            </a:pPr>
            <a:r>
              <a:rPr lang="cy-GB" sz="2000" dirty="0">
                <a:effectLst/>
              </a:rPr>
              <a:t>Yn Adnodd 2, bydd trafod a normaleiddio’r ystod o emosiynau y gall pobl ifanc fynd drwyddynt pan fydd rhieni’n gwahanu yn mynd i</a:t>
            </a:r>
            <a:r>
              <a:rPr lang="cy-GB" sz="2000" dirty="0"/>
              <a:t>’r afael â nifer o</a:t>
            </a:r>
            <a:r>
              <a:rPr lang="cy-GB" sz="2000" dirty="0">
                <a:effectLst/>
              </a:rPr>
              <a:t> ‘ddatganiadau o’r hyn sy’n bwysig’. Er enghraifft, o faes </a:t>
            </a:r>
            <a:r>
              <a:rPr lang="cy-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Iechyd a Lles</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cy-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Mae’r ffordd rydym yn prosesu ein profiadau ac yn ymateb iddyn nhw yn effeithio ar ein hiechyd meddwl a’n lles emosiynol. </a:t>
            </a: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cydberthnasau iach yn hanfodol ar gyfer ein lles. </a:t>
            </a:r>
            <a:endParaRPr lang="cy-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07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Camau cynnydd </a:t>
            </a:r>
          </a:p>
        </p:txBody>
      </p:sp>
      <p:sp>
        <p:nvSpPr>
          <p:cNvPr id="5" name="TextBox 4"/>
          <p:cNvSpPr txBox="1"/>
          <p:nvPr/>
        </p:nvSpPr>
        <p:spPr>
          <a:xfrm>
            <a:off x="1052883" y="2100392"/>
            <a:ext cx="4320000" cy="4627036"/>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cy-GB" sz="2000" dirty="0">
                <a:effectLst/>
              </a:rPr>
              <a:t>Yn Adnodd 1, gan ystyried sut mae rhai actifyddion ifanc yn ‘lleisio’u barn’ ac yn Adnoddau 1 a 2, bydd dysgu rhai hawliau allweddol o dan </a:t>
            </a:r>
            <a:r>
              <a:rPr lang="cy-GB" sz="2000" dirty="0" err="1">
                <a:effectLst/>
              </a:rPr>
              <a:t>CCUHP</a:t>
            </a:r>
            <a:r>
              <a:rPr lang="cy-GB" sz="2000" dirty="0">
                <a:effectLst/>
              </a:rPr>
              <a:t> yn </a:t>
            </a:r>
            <a:r>
              <a:rPr lang="cy-GB" sz="2000" dirty="0">
                <a:effectLst/>
                <a:ea typeface="Times New Roman" panose="02020603050405020304" pitchFamily="18" charset="0"/>
                <a:cs typeface="Arial" panose="020B0604020202020204" pitchFamily="34" charset="0"/>
              </a:rPr>
              <a:t>helpu dysgwyr i gyrraedd nifer o Gamau Cynnydd 4 a 5 </a:t>
            </a:r>
            <a:r>
              <a:rPr lang="cy-GB" sz="2000" dirty="0">
                <a:effectLst/>
              </a:rPr>
              <a:t>megis hwn o faes</a:t>
            </a:r>
            <a:r>
              <a:rPr lang="cy-GB" sz="2000" dirty="0">
                <a:effectLst/>
                <a:ea typeface="Times New Roman" panose="02020603050405020304" pitchFamily="18" charset="0"/>
                <a:cs typeface="Arial" panose="020B0604020202020204" pitchFamily="34" charset="0"/>
              </a:rPr>
              <a:t>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 Dyniaethau</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cy-GB" sz="2000" dirty="0">
              <a:effectLst/>
              <a:ea typeface="Calibri" panose="020F0502020204030204" pitchFamily="34" charset="0"/>
              <a:cs typeface="Gill Sans MT" panose="020B0502020104020203" pitchFamily="34" charset="0"/>
            </a:endParaRPr>
          </a:p>
          <a:p>
            <a:pPr marL="285750" lvl="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dinasyddion gwybodus, hunanymwybodol yn mynd i’r afael â’r heriau a’r cyfleoedd sy’n wynebu dynoliaeth, ac yn gallu cymryd camau ystyrlon ac egwyddorol.</a:t>
            </a:r>
            <a:endParaRPr lang="en-US" sz="2000" spc="-25" dirty="0">
              <a:ea typeface="Times New Roman" panose="02020603050405020304" pitchFamily="18" charset="0"/>
              <a:cs typeface="Arial" panose="020B0604020202020204" pitchFamily="34" charset="0"/>
            </a:endParaRPr>
          </a:p>
          <a:p>
            <a:pPr marL="285750" lvl="0" indent="-285750" rtl="0">
              <a:lnSpc>
                <a:spcPct val="114000"/>
              </a:lnSpc>
              <a:buClr>
                <a:srgbClr val="62A9AA"/>
              </a:buClr>
              <a:buFont typeface="Wingdings" panose="05000000000000000000" pitchFamily="2" charset="2"/>
              <a:buChar char="§"/>
            </a:pPr>
            <a:endParaRPr lang="en-US" sz="2000" spc="-25" dirty="0">
              <a:effectLst/>
              <a:ea typeface="Times New Roman" panose="02020603050405020304" pitchFamily="18" charset="0"/>
              <a:cs typeface="Arial" panose="020B0604020202020204" pitchFamily="34" charset="0"/>
            </a:endParaRPr>
          </a:p>
        </p:txBody>
      </p:sp>
      <p:sp>
        <p:nvSpPr>
          <p:cNvPr id="6" name="TextBox 5"/>
          <p:cNvSpPr txBox="1"/>
          <p:nvPr/>
        </p:nvSpPr>
        <p:spPr>
          <a:xfrm>
            <a:off x="6201353" y="2100392"/>
            <a:ext cx="4320000" cy="4627036"/>
          </a:xfrm>
          <a:prstGeom prst="rect">
            <a:avLst/>
          </a:prstGeom>
          <a:noFill/>
          <a:ln w="38100">
            <a:solidFill>
              <a:srgbClr val="969FA7"/>
            </a:solidFill>
          </a:ln>
        </p:spPr>
        <p:txBody>
          <a:bodyPr wrap="square" rtlCol="0">
            <a:spAutoFit/>
          </a:bodyPr>
          <a:lstStyle/>
          <a:p>
            <a:pPr>
              <a:lnSpc>
                <a:spcPct val="114000"/>
              </a:lnSpc>
            </a:pPr>
            <a:r>
              <a:rPr lang="cy-GB" sz="2000" dirty="0">
                <a:effectLst/>
              </a:rPr>
              <a:t>Yn Adnodd 2, bydd trafod a normaleiddio’r ystod o emosiynau y gall pobl ifanc fynd drwyddynt pan fydd rhieni’n gwahanu </a:t>
            </a:r>
            <a:r>
              <a:rPr lang="cy-GB" sz="2000" dirty="0">
                <a:effectLst/>
                <a:ea typeface="Times New Roman" panose="02020603050405020304" pitchFamily="18" charset="0"/>
                <a:cs typeface="Arial" panose="020B0604020202020204" pitchFamily="34" charset="0"/>
              </a:rPr>
              <a:t>a thrafod ffynonellau cymorth </a:t>
            </a:r>
            <a:r>
              <a:rPr lang="cy-GB" sz="2000" dirty="0">
                <a:effectLst/>
              </a:rPr>
              <a:t>yn </a:t>
            </a:r>
            <a:r>
              <a:rPr lang="cy-GB" sz="2000" dirty="0">
                <a:effectLst/>
                <a:ea typeface="Times New Roman" panose="02020603050405020304" pitchFamily="18" charset="0"/>
                <a:cs typeface="Arial" panose="020B0604020202020204" pitchFamily="34" charset="0"/>
              </a:rPr>
              <a:t>helpu dysgwyr i gyrraedd nifer o Gamau Cynnydd 4 a 5. </a:t>
            </a:r>
            <a:r>
              <a:rPr lang="cy-GB" sz="2000" dirty="0">
                <a:effectLst/>
              </a:rPr>
              <a:t>Er enghraifft, o faes </a:t>
            </a:r>
            <a:r>
              <a:rPr lang="cy-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Iechyd a Lles</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cy-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Mae’r ffordd rydym yn prosesu ein profiadau ac yn ymateb iddyn nhw yn effeithio ar ein hiechyd meddwl a’n lles emosiynol. </a:t>
            </a: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cydberthnasau iach yn hanfodol ar gyfer ein lles. </a:t>
            </a:r>
            <a:endParaRPr lang="cy-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92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CCUHP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4220304"/>
          </a:xfrm>
          <a:ln w="38100">
            <a:solidFill>
              <a:srgbClr val="62A9AA"/>
            </a:solidFill>
          </a:ln>
        </p:spPr>
        <p:txBody>
          <a:bodyPr rtlCol="0">
            <a:normAutofit fontScale="32500" lnSpcReduction="20000"/>
          </a:bodyPr>
          <a:lstStyle/>
          <a:p>
            <a:pPr marL="0" indent="0" rtl="0">
              <a:lnSpc>
                <a:spcPct val="120000"/>
              </a:lnSpc>
              <a:spcBef>
                <a:spcPts val="0"/>
              </a:spcBef>
              <a:spcAft>
                <a:spcPts val="0"/>
              </a:spcAft>
              <a:buNone/>
            </a:pPr>
            <a:r>
              <a:rPr lang="cy-GB" sz="6200" b="1" dirty="0">
                <a:solidFill>
                  <a:srgbClr val="62A9AA"/>
                </a:solidFill>
              </a:rPr>
              <a:t>Confensiwn y Cenhedloedd Unedig ar Hawliau’r Plentyn 1989 (</a:t>
            </a:r>
            <a:r>
              <a:rPr lang="cy-GB" sz="6200" b="1" dirty="0" err="1">
                <a:solidFill>
                  <a:srgbClr val="62A9AA"/>
                </a:solidFill>
              </a:rPr>
              <a:t>CCUHP</a:t>
            </a:r>
            <a:r>
              <a:rPr lang="cy-GB" sz="6200" b="1" dirty="0">
                <a:solidFill>
                  <a:srgbClr val="62A9AA"/>
                </a:solidFill>
              </a:rPr>
              <a:t>) </a:t>
            </a:r>
            <a:r>
              <a:rPr lang="cy-GB" sz="6200" dirty="0">
                <a:solidFill>
                  <a:schemeClr val="tx1"/>
                </a:solidFill>
              </a:rPr>
              <a:t>yw’r “safon aur” fyd-eang ar gyfer hawliau plant ac mae’n nodi hawliau sylfaenol pob plentyn.</a:t>
            </a:r>
            <a:r>
              <a:rPr lang="cy-GB" sz="6200" b="0" i="0" dirty="0">
                <a:solidFill>
                  <a:srgbClr val="333333"/>
                </a:solidFill>
                <a:effectLst/>
              </a:rPr>
              <a:t> Dyma'r cytundeb hawliau dynol sydd wedi’i gymeradwyo fwyaf </a:t>
            </a:r>
            <a:r>
              <a:rPr lang="cy-GB" sz="6200" dirty="0">
                <a:solidFill>
                  <a:srgbClr val="333333"/>
                </a:solidFill>
              </a:rPr>
              <a:t>erioed</a:t>
            </a:r>
            <a:r>
              <a:rPr lang="cy-GB" sz="6200" b="0" i="0" dirty="0">
                <a:solidFill>
                  <a:srgbClr val="333333"/>
                </a:solidFill>
                <a:effectLst/>
              </a:rPr>
              <a:t>.</a:t>
            </a:r>
            <a:r>
              <a:rPr lang="cy-GB" sz="6200" dirty="0">
                <a:solidFill>
                  <a:schemeClr val="tx1"/>
                </a:solidFill>
              </a:rPr>
              <a:t> Mae'n nodi hawliau sifil, gwleidyddol, economaidd a diwylliannol pob plentyn. Mae llywodraethau’n cytuno i ddiogelu’r hawliau a sicrhau bod oedolion a phlant yn gwybod amdanynt. </a:t>
            </a:r>
            <a:endParaRPr lang="en-US" sz="6200" dirty="0"/>
          </a:p>
          <a:p>
            <a:pPr marL="305435" indent="-305435" rtl="0">
              <a:lnSpc>
                <a:spcPct val="120000"/>
              </a:lnSpc>
              <a:spcBef>
                <a:spcPts val="0"/>
              </a:spcBef>
              <a:spcAft>
                <a:spcPts val="0"/>
              </a:spcAft>
              <a:buFont typeface="Arial" panose="020B0604020202020204" pitchFamily="34" charset="0"/>
              <a:buChar char="•"/>
            </a:pPr>
            <a:r>
              <a:rPr lang="cy-GB" sz="6200" dirty="0">
                <a:solidFill>
                  <a:schemeClr val="tx1"/>
                </a:solidFill>
              </a:rPr>
              <a:t>Fe'i llofnodwyd gan 196 o wledydd ac mae pob un ohonynt heblaw UDA wedi'i gymeradwyo. (Cafodd ei gymeradwyo yn y DU ym 1991.)</a:t>
            </a:r>
          </a:p>
          <a:p>
            <a:pPr marL="305435" indent="-305435" rtl="0">
              <a:lnSpc>
                <a:spcPct val="120000"/>
              </a:lnSpc>
              <a:spcBef>
                <a:spcPts val="0"/>
              </a:spcBef>
              <a:spcAft>
                <a:spcPts val="0"/>
              </a:spcAft>
              <a:buFont typeface="Arial" panose="020B0604020202020204" pitchFamily="34" charset="0"/>
              <a:buChar char="•"/>
            </a:pPr>
            <a:r>
              <a:rPr lang="cy-GB" sz="6200" dirty="0">
                <a:solidFill>
                  <a:schemeClr val="tx1"/>
                </a:solidFill>
              </a:rPr>
              <a:t>Mae ganddo 4 egwyddor arweiniol:</a:t>
            </a:r>
          </a:p>
          <a:p>
            <a:pPr marL="627063" indent="-303213" rtl="0">
              <a:lnSpc>
                <a:spcPct val="120000"/>
              </a:lnSpc>
              <a:spcBef>
                <a:spcPts val="0"/>
              </a:spcBef>
              <a:spcAft>
                <a:spcPts val="0"/>
              </a:spcAft>
              <a:buFont typeface="Wingdings" panose="05000000000000000000" pitchFamily="2" charset="2"/>
              <a:buChar char="Ø"/>
            </a:pPr>
            <a:r>
              <a:rPr lang="cy-GB" sz="6200" dirty="0">
                <a:solidFill>
                  <a:schemeClr val="tx1"/>
                </a:solidFill>
              </a:rPr>
              <a:t>peidio â gwahaniaethu; </a:t>
            </a:r>
          </a:p>
          <a:p>
            <a:pPr marL="627063" lvl="1" indent="-303213" rtl="0">
              <a:lnSpc>
                <a:spcPct val="120000"/>
              </a:lnSpc>
              <a:spcBef>
                <a:spcPts val="0"/>
              </a:spcBef>
              <a:spcAft>
                <a:spcPts val="0"/>
              </a:spcAft>
              <a:buFont typeface="Wingdings" panose="05000000000000000000" pitchFamily="2" charset="2"/>
              <a:buChar char="Ø"/>
            </a:pPr>
            <a:r>
              <a:rPr lang="cy-GB" sz="6200" dirty="0">
                <a:solidFill>
                  <a:schemeClr val="tx1"/>
                </a:solidFill>
              </a:rPr>
              <a:t>budd pennaf y plentyn; </a:t>
            </a:r>
          </a:p>
          <a:p>
            <a:pPr marL="627063" lvl="1" indent="-303213" rtl="0">
              <a:lnSpc>
                <a:spcPct val="120000"/>
              </a:lnSpc>
              <a:spcBef>
                <a:spcPts val="0"/>
              </a:spcBef>
              <a:spcAft>
                <a:spcPts val="0"/>
              </a:spcAft>
              <a:buFont typeface="Wingdings" panose="05000000000000000000" pitchFamily="2" charset="2"/>
              <a:buChar char="Ø"/>
            </a:pPr>
            <a:r>
              <a:rPr lang="cy-GB" sz="6200" dirty="0">
                <a:solidFill>
                  <a:schemeClr val="tx1"/>
                </a:solidFill>
              </a:rPr>
              <a:t>yr hawl i fywyd, goroesi a datblygu; a</a:t>
            </a:r>
          </a:p>
          <a:p>
            <a:pPr lvl="1" rtl="0">
              <a:lnSpc>
                <a:spcPct val="120000"/>
              </a:lnSpc>
              <a:spcBef>
                <a:spcPts val="0"/>
              </a:spcBef>
              <a:spcAft>
                <a:spcPts val="0"/>
              </a:spcAft>
              <a:buFont typeface="Wingdings" panose="05000000000000000000" pitchFamily="2" charset="2"/>
              <a:buChar char="Ø"/>
            </a:pPr>
            <a:r>
              <a:rPr lang="cy-GB" sz="6200" dirty="0">
                <a:solidFill>
                  <a:schemeClr val="tx1"/>
                </a:solidFill>
              </a:rPr>
              <a:t>hawl plant i fynegi eu barn yn rhydd ac i gael eu clywed) sy’n berthnasol i </a:t>
            </a:r>
            <a:r>
              <a:rPr lang="cy-GB" sz="6200" u="sng" dirty="0">
                <a:solidFill>
                  <a:schemeClr val="tx1"/>
                </a:solidFill>
              </a:rPr>
              <a:t>bawb dan 18 oed</a:t>
            </a:r>
            <a:r>
              <a:rPr lang="cy-GB" sz="6200" dirty="0">
                <a:solidFill>
                  <a:schemeClr val="tx1"/>
                </a:solidFill>
              </a:rPr>
              <a:t>.</a:t>
            </a:r>
          </a:p>
          <a:p>
            <a:pPr marL="305435" indent="-305435" rtl="0">
              <a:buFont typeface="Wingdings" panose="05000000000000000000" pitchFamily="2" charset="2"/>
              <a:buChar char="§"/>
            </a:pPr>
            <a:endParaRPr lang="en-GB" dirty="0">
              <a:solidFill>
                <a:schemeClr val="tx1"/>
              </a:solidFill>
            </a:endParaRPr>
          </a:p>
        </p:txBody>
      </p:sp>
    </p:spTree>
    <p:extLst>
      <p:ext uri="{BB962C8B-B14F-4D97-AF65-F5344CB8AC3E}">
        <p14:creationId xmlns:p14="http://schemas.microsoft.com/office/powerpoint/2010/main" val="66179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dirty="0"/>
              <a:t>SLEID I ATHRAWON – Mwy am </a:t>
            </a:r>
            <a:r>
              <a:rPr lang="cy-GB" sz="3200" b="1" dirty="0" err="1"/>
              <a:t>CCUHP</a:t>
            </a:r>
            <a:r>
              <a:rPr lang="cy-GB" sz="3200" b="1" dirty="0"/>
              <a:t>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rtlCol="0">
            <a:normAutofit fontScale="70000" lnSpcReduction="20000"/>
          </a:bodyPr>
          <a:lstStyle/>
          <a:p>
            <a:pPr marL="0" indent="0" rtl="0">
              <a:lnSpc>
                <a:spcPct val="120000"/>
              </a:lnSpc>
              <a:buNone/>
            </a:pPr>
            <a:r>
              <a:rPr lang="cy-GB" sz="3200" b="1" dirty="0">
                <a:solidFill>
                  <a:srgbClr val="62A9AA"/>
                </a:solidFill>
              </a:rPr>
              <a:t>Confensiwn y Cenhedloedd Unedig ar Hawliau’r Plentyn 1989 (</a:t>
            </a:r>
            <a:r>
              <a:rPr lang="cy-GB" sz="3200" b="1" dirty="0" err="1">
                <a:solidFill>
                  <a:srgbClr val="62A9AA"/>
                </a:solidFill>
              </a:rPr>
              <a:t>CCUHP</a:t>
            </a:r>
            <a:r>
              <a:rPr lang="cy-GB" sz="3200" b="1" dirty="0">
                <a:solidFill>
                  <a:srgbClr val="62A9AA"/>
                </a:solidFill>
              </a:rPr>
              <a:t>): </a:t>
            </a:r>
          </a:p>
          <a:p>
            <a:pPr rtl="0">
              <a:lnSpc>
                <a:spcPct val="120000"/>
              </a:lnSpc>
              <a:buFont typeface="Wingdings" panose="05000000000000000000" pitchFamily="2" charset="2"/>
              <a:buChar char="§"/>
            </a:pPr>
            <a:r>
              <a:rPr lang="cy-GB" sz="3200" dirty="0">
                <a:solidFill>
                  <a:schemeClr val="tx1"/>
                </a:solidFill>
              </a:rPr>
              <a:t>Mae’n cynnwys 54 o Erthyglau sy’n cynnwys amddiffyn hawliau plant i fywyd; Gofal Iechyd; addysg; diogelu rhag gwahaniaethu, niwed neu </a:t>
            </a:r>
            <a:r>
              <a:rPr lang="cy-GB" sz="3200" dirty="0" err="1">
                <a:solidFill>
                  <a:schemeClr val="tx1"/>
                </a:solidFill>
              </a:rPr>
              <a:t>gamfanteisio</a:t>
            </a:r>
            <a:r>
              <a:rPr lang="cy-GB" sz="3200" dirty="0">
                <a:solidFill>
                  <a:schemeClr val="tx1"/>
                </a:solidFill>
              </a:rPr>
              <a:t> (gan gynnwys trais, cam-drin, esgeulustod, herwgipio, llafur plant a milwyr sy’n blant) a byw gyda’u teulu (lle bo’n bosibl).</a:t>
            </a:r>
          </a:p>
          <a:p>
            <a:pPr marL="305435" indent="-305435" rtl="0">
              <a:lnSpc>
                <a:spcPct val="120000"/>
              </a:lnSpc>
              <a:buFont typeface="Wingdings" panose="05000000000000000000" pitchFamily="2" charset="2"/>
              <a:buChar char="§"/>
            </a:pPr>
            <a:r>
              <a:rPr lang="cy-GB" sz="3200" dirty="0">
                <a:solidFill>
                  <a:schemeClr val="tx1"/>
                </a:solidFill>
              </a:rPr>
              <a:t>Mae Erthygl 12 yn rhoi’r hawl i blant i’w lleisiau gael eu clywed ac i’w barn gael ei chlywed a’i chymryd o </a:t>
            </a:r>
            <a:r>
              <a:rPr lang="cy-GB" sz="3200" dirty="0" err="1">
                <a:solidFill>
                  <a:schemeClr val="tx1"/>
                </a:solidFill>
              </a:rPr>
              <a:t>ddifrif</a:t>
            </a:r>
            <a:r>
              <a:rPr lang="cy-GB" sz="3200" dirty="0">
                <a:solidFill>
                  <a:schemeClr val="tx1"/>
                </a:solidFill>
              </a:rPr>
              <a:t> gan oedolion. Mae hyn yn cynnwys yr hawl i wybodaeth, ymgynghoriad a chynrychiolaeth (os oes angen) pan fydd eu rhieni yn gwahanu. Fodd bynnag, er gwaethaf ymchwil sy'n dangos bod plant yn ymdopi'n well pan ymgynghorir â hwy ynghylch trefniadau ar eu cyfer pan fydd eu rhieni'n gwahanu, anaml yr ymgynghorir â hwy.  </a:t>
            </a:r>
          </a:p>
          <a:p>
            <a:pPr marL="305435" indent="-305435" rtl="0">
              <a:buFont typeface="Wingdings" panose="05000000000000000000" pitchFamily="2" charset="2"/>
              <a:buChar char="§"/>
            </a:pPr>
            <a:endParaRPr lang="en-GB" dirty="0">
              <a:solidFill>
                <a:schemeClr val="tx1"/>
              </a:solidFill>
            </a:endParaRPr>
          </a:p>
        </p:txBody>
      </p:sp>
    </p:spTree>
    <p:extLst>
      <p:ext uri="{BB962C8B-B14F-4D97-AF65-F5344CB8AC3E}">
        <p14:creationId xmlns:p14="http://schemas.microsoft.com/office/powerpoint/2010/main" val="156856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Autofit/>
          </a:bodyPr>
          <a:lstStyle/>
          <a:p>
            <a:pPr rtl="0"/>
            <a:r>
              <a:rPr lang="cy-GB" sz="3200" b="1"/>
              <a:t>SLEID I ATHRAWON – CCUHP yng Nghymru</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rtlCol="0">
            <a:normAutofit/>
          </a:bodyPr>
          <a:lstStyle/>
          <a:p>
            <a:pPr rtl="0"/>
            <a:r>
              <a:rPr lang="cy-GB" sz="2000">
                <a:solidFill>
                  <a:srgbClr val="000000"/>
                </a:solidFill>
                <a:effectLst/>
                <a:ea typeface="Times New Roman" panose="02020603050405020304" pitchFamily="18" charset="0"/>
              </a:rPr>
              <a:t>Yn y DU, arweiniodd Cymru ar ymgorffori CCUHP mewn deddfwriaeth pan basiodd Fesur Hawliau Plant a Phobl Ifanc (Cymru) 2011 (Y Mesur). </a:t>
            </a:r>
          </a:p>
          <a:p>
            <a:pPr rtl="0"/>
            <a:r>
              <a:rPr lang="cy-GB" sz="2000">
                <a:solidFill>
                  <a:srgbClr val="000000"/>
                </a:solidFill>
                <a:effectLst/>
                <a:ea typeface="Times New Roman" panose="02020603050405020304" pitchFamily="18" charset="0"/>
              </a:rPr>
              <a:t>O fis Mai 2014, mae’r Mesur yn gosod dyletswydd ar Weinidogion i roi sylw priodol i CCUHP wrth ddatblygu neu adolygu deddfwriaeth a pholisi.</a:t>
            </a:r>
            <a:r>
              <a:rPr lang="cy-GB" sz="2000">
                <a:solidFill>
                  <a:srgbClr val="1F1F1F"/>
                </a:solidFill>
                <a:effectLst/>
                <a:ea typeface="Times New Roman" panose="02020603050405020304" pitchFamily="18" charset="0"/>
              </a:rPr>
              <a:t> Mae hyn yn golygu bod yn rhaid i weinidogion sicrhau bod gan ofynion CCUHP y grym priodol, gan eu cydbwyso yn erbyn yr holl ffactorau eraill sy’n berthnasol i’r penderfyniad dan sylw.</a:t>
            </a:r>
            <a:endParaRPr lang="en-GB" sz="2000" dirty="0">
              <a:effectLst/>
              <a:ea typeface="Times New Roman" panose="02020603050405020304" pitchFamily="18" charset="0"/>
            </a:endParaRPr>
          </a:p>
          <a:p>
            <a:pPr rtl="0">
              <a:lnSpc>
                <a:spcPct val="115000"/>
              </a:lnSpc>
              <a:spcAft>
                <a:spcPts val="1000"/>
              </a:spcAft>
            </a:pPr>
            <a:r>
              <a:rPr lang="cy-GB" sz="2000">
                <a:solidFill>
                  <a:srgbClr val="1F1F1F"/>
                </a:solidFill>
                <a:effectLst/>
                <a:ea typeface="Times New Roman" panose="02020603050405020304" pitchFamily="18" charset="0"/>
                <a:cs typeface="Arial" panose="020B0604020202020204" pitchFamily="34" charset="0"/>
              </a:rPr>
              <a:t>Mae’r mesur hefyd yn gwneud Gweinidogion yn gyfrifol am sicrhau bod pobl yng Nghymru yn gwybod am, yn deall ac yn parchu hawliau plant a phobl ifanc fel yr amlinellir yn Erthygl 42 o CCUHP.</a:t>
            </a:r>
            <a:endParaRPr lang="en-GB" sz="2000" dirty="0">
              <a:effectLst/>
              <a:ea typeface="Times New Roman" panose="02020603050405020304" pitchFamily="18" charset="0"/>
              <a:cs typeface="Times New Roman" panose="02020603050405020304" pitchFamily="18" charset="0"/>
            </a:endParaRPr>
          </a:p>
          <a:p>
            <a:pPr marL="0" indent="0" rtl="0">
              <a:buNone/>
            </a:pPr>
            <a:endParaRPr lang="en-GB" sz="1900" dirty="0">
              <a:solidFill>
                <a:schemeClr val="tx1"/>
              </a:solidFill>
            </a:endParaRPr>
          </a:p>
          <a:p>
            <a:pPr marL="305435" indent="-305435" rtl="0">
              <a:buFont typeface="Wingdings" panose="05000000000000000000" pitchFamily="2" charset="2"/>
              <a:buChar char="§"/>
            </a:pPr>
            <a:endParaRPr lang="en-GB" dirty="0">
              <a:solidFill>
                <a:schemeClr val="tx1"/>
              </a:solidFill>
            </a:endParaRPr>
          </a:p>
        </p:txBody>
      </p:sp>
    </p:spTree>
    <p:extLst>
      <p:ext uri="{BB962C8B-B14F-4D97-AF65-F5344CB8AC3E}">
        <p14:creationId xmlns:p14="http://schemas.microsoft.com/office/powerpoint/2010/main" val="228840373"/>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FF3C5B18883D4E21973B57C2EEED7FD1" version="1.0.0">
  <systemFields>
    <field name="Objective-Id">
      <value order="0">A39984912</value>
    </field>
    <field name="Objective-Title">
      <value order="0">2022-03-19 - USE - The_Rights_Idea_Lesson_Plan_1_Wales_19_03_22_with_comments</value>
    </field>
    <field name="Objective-Description">
      <value order="0">Message registered by Lewis, Miranda (EPS - Curriculum) on 29 March 2022 11:55:44</value>
    </field>
    <field name="Objective-CreationStamp">
      <value order="0">2022-03-29T10:55:33Z</value>
    </field>
    <field name="Objective-IsApproved">
      <value order="0">false</value>
    </field>
    <field name="Objective-IsPublished">
      <value order="0">true</value>
    </field>
    <field name="Objective-DatePublished">
      <value order="0">2022-04-07T10:02:09Z</value>
    </field>
    <field name="Objective-ModificationStamp">
      <value order="0">2022-04-07T10:02:09Z</value>
    </field>
    <field name="Objective-Owner">
      <value order="0">Lewis, Miranda (EPS - Curriculum)</value>
    </field>
    <field name="Objective-Path">
      <value order="0">Objective Global Folder:Business File Plan:OLD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alue>
    </field>
    <field name="Objective-Parent">
      <value order="0">7.2 - UNCRC resource - current curriculum</value>
    </field>
    <field name="Objective-State">
      <value order="0">Published</value>
    </field>
    <field name="Objective-VersionId">
      <value order="0">vA77317603</value>
    </field>
    <field name="Objective-Version">
      <value order="0">5.0</value>
    </field>
    <field name="Objective-VersionNumber">
      <value order="0">5</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4.xml><?xml version="1.0" encoding="utf-8"?>
<ds:datastoreItem xmlns:ds="http://schemas.openxmlformats.org/officeDocument/2006/customXml" ds:itemID="{E3B83808-F2F9-4527-B182-B57C11DC29C0}">
  <ds:schemaRefs>
    <ds:schemaRef ds:uri="http://purl.org/dc/elements/1.1/"/>
    <ds:schemaRef ds:uri="561ad049-9fef-4428-bfcb-6bce8ee09453"/>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716fe84c-9023-43a9-aa4c-f6f9a28f002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19045</TotalTime>
  <Words>9048</Words>
  <Application>Microsoft Office PowerPoint</Application>
  <PresentationFormat>Widescreen</PresentationFormat>
  <Paragraphs>544</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vt:lpstr>
      <vt:lpstr>Calibri</vt:lpstr>
      <vt:lpstr>Dreaming Outloud Pro</vt:lpstr>
      <vt:lpstr>Gill Sans MT</vt:lpstr>
      <vt:lpstr>Roboto</vt:lpstr>
      <vt:lpstr>Symbol</vt:lpstr>
      <vt:lpstr>Wingdings</vt:lpstr>
      <vt:lpstr>Wingdings 2</vt:lpstr>
      <vt:lpstr>Dividend</vt:lpstr>
      <vt:lpstr>Sleid clawr</vt:lpstr>
      <vt:lpstr>SLEID I ATHRAWON – PARATOI I ADDYSGU</vt:lpstr>
      <vt:lpstr>SLEID I ATHRAWON – y Cwricwlwm i Gymru </vt:lpstr>
      <vt:lpstr>SLEID I ATHRAWON – Canllawiau ar Addysg Cydberthynas a Rhywioldeb </vt:lpstr>
      <vt:lpstr>SLEID I ATHRAWON: datganiadau o’r hyn sy’n bwysig </vt:lpstr>
      <vt:lpstr>SLEID I ATHRAWON – Camau cynnydd </vt:lpstr>
      <vt:lpstr>SLEID I ATHRAWON – CCUHP </vt:lpstr>
      <vt:lpstr>SLEID I ATHRAWON – Mwy am CCUHP </vt:lpstr>
      <vt:lpstr>SLEID I ATHRAWON – CCUHP yng Nghymru</vt:lpstr>
      <vt:lpstr>SLEID I ATHRAWON – yr ymgyrchydd ifanc cyntaf </vt:lpstr>
      <vt:lpstr>SLEID I ATHRAWON – yr ail ymgyrchydd ifanc </vt:lpstr>
      <vt:lpstr>SLEID I ATHRAWON – DYSGU AC AMSERAU </vt:lpstr>
      <vt:lpstr>RHEOLAU SYLFAENOL</vt:lpstr>
      <vt:lpstr>Hawl i siarad - GWERS 1</vt:lpstr>
      <vt:lpstr>Hawl i siarad - GWERS 1</vt:lpstr>
      <vt:lpstr>  GWEITHGAREDD SYLFAENOL - BETH YW HAWLIAU?</vt:lpstr>
      <vt:lpstr>  CYFLWYNIAD - Y CENHEDLOEDD UNEDIG</vt:lpstr>
      <vt:lpstr>Pa rai o'r rhain sy'n hawliau o dan CCUHP? </vt:lpstr>
      <vt:lpstr>CYFLWYNIAD I CCUHP</vt:lpstr>
      <vt:lpstr>CCUHP yng Nghymru</vt:lpstr>
      <vt:lpstr>Ymarfer graddio</vt:lpstr>
      <vt:lpstr>DIOGELU RHAG GWAHANIAETHU</vt:lpstr>
      <vt:lpstr>budd pennaf y plentyn </vt:lpstr>
      <vt:lpstr>YR HAWL I FYWYD, GOROESI A DATBLYGU</vt:lpstr>
      <vt:lpstr>YR HAWL I OFAL IECHYD</vt:lpstr>
      <vt:lpstr>YR HAWL I ADDYSG</vt:lpstr>
      <vt:lpstr>Yr hawl i'ch barn gael ei pharchu </vt:lpstr>
      <vt:lpstr>Lleisio eich barn</vt:lpstr>
      <vt:lpstr>Lleisio eich barn</vt:lpstr>
      <vt:lpstr>Lleisio eich barn</vt:lpstr>
      <vt:lpstr>  GWEITHGAREDD ASESIAD diweddbwynt </vt:lpstr>
      <vt:lpstr>Cymorth a chefnogaeth bellach</vt:lpstr>
      <vt:lpstr>GWAITH CARTREF NEU DASG ychwanegol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105</cp:revision>
  <cp:lastPrinted>2022-01-22T16:41:57Z</cp:lastPrinted>
  <dcterms:created xsi:type="dcterms:W3CDTF">2020-10-12T16:16:16Z</dcterms:created>
  <dcterms:modified xsi:type="dcterms:W3CDTF">2022-06-21T12:36:05Z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A39984912</vt:lpwstr>
  </property>
  <property fmtid="{D5CDD505-2E9C-101B-9397-08002B2CF9AE}" pid="4" name="Objective-Title">
    <vt:lpwstr>2022-03-19 - USE - The_Rights_Idea_Lesson_Plan_1_Wales_19_03_22_with_comments</vt:lpwstr>
  </property>
  <property fmtid="{D5CDD505-2E9C-101B-9397-08002B2CF9AE}" pid="5" name="Objective-Description">
    <vt:lpwstr>Message registered by Lewis, Miranda (EPS - Curriculum) on 29 March 2022 11:55:44</vt:lpwstr>
  </property>
  <property fmtid="{D5CDD505-2E9C-101B-9397-08002B2CF9AE}" pid="6" name="Objective-CreationStamp">
    <vt:filetime>2022-03-29T10:55:33Z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2022-04-07T10:02:09Z</vt:filetime>
  </property>
  <property fmtid="{D5CDD505-2E9C-101B-9397-08002B2CF9AE}" pid="10" name="Objective-ModificationStamp">
    <vt:filetime>2022-04-07T10:02:09Z</vt:filetime>
  </property>
  <property fmtid="{D5CDD505-2E9C-101B-9397-08002B2CF9AE}" pid="11" name="Objective-Owner">
    <vt:lpwstr>Lewis, Miranda (EPS - Curriculum)</vt:lpwstr>
  </property>
  <property fmtid="{D5CDD505-2E9C-101B-9397-08002B2CF9AE}" pid="12" name="Objective-Path">
    <vt:lpwstr>Objective Global Folder:Business File Plan:OLD - Pre April 2022 - Education &amp; Public Services (EPS):Education &amp; Public Services (EPS) - Education - Curriculum, Assessment &amp; Pedagogy Division:1 - Save:Expressive Arts &amp; Humanities Branch:Health and Wellbein</vt:lpwstr>
  </property>
  <property fmtid="{D5CDD505-2E9C-101B-9397-08002B2CF9AE}" pid="13" name="Objective-Parent">
    <vt:lpwstr>7.2 - UNCRC resource - current curriculum</vt:lpwstr>
  </property>
  <property fmtid="{D5CDD505-2E9C-101B-9397-08002B2CF9AE}" pid="14" name="Objective-State">
    <vt:lpwstr>Published</vt:lpwstr>
  </property>
  <property fmtid="{D5CDD505-2E9C-101B-9397-08002B2CF9AE}" pid="15" name="Objective-VersionId">
    <vt:lpwstr>vA77317603</vt:lpwstr>
  </property>
  <property fmtid="{D5CDD505-2E9C-101B-9397-08002B2CF9AE}" pid="16" name="Objective-Version">
    <vt:lpwstr>5.0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qA1395916</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Message registered by Lewis, Miranda (EPS - Curriculum) on 29 March 2022 11:55:44</vt:lpwstr>
  </property>
</Properties>
</file>