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5"/>
  </p:sldMasterIdLst>
  <p:notesMasterIdLst>
    <p:notesMasterId r:id="rId39"/>
  </p:notesMasterIdLst>
  <p:sldIdLst>
    <p:sldId id="338" r:id="rId6"/>
    <p:sldId id="344" r:id="rId7"/>
    <p:sldId id="322" r:id="rId8"/>
    <p:sldId id="347" r:id="rId9"/>
    <p:sldId id="323" r:id="rId10"/>
    <p:sldId id="345" r:id="rId11"/>
    <p:sldId id="311" r:id="rId12"/>
    <p:sldId id="325" r:id="rId13"/>
    <p:sldId id="348" r:id="rId14"/>
    <p:sldId id="329" r:id="rId15"/>
    <p:sldId id="327" r:id="rId16"/>
    <p:sldId id="349" r:id="rId17"/>
    <p:sldId id="300" r:id="rId18"/>
    <p:sldId id="319" r:id="rId19"/>
    <p:sldId id="279" r:id="rId20"/>
    <p:sldId id="280" r:id="rId21"/>
    <p:sldId id="276" r:id="rId22"/>
    <p:sldId id="291" r:id="rId23"/>
    <p:sldId id="315" r:id="rId24"/>
    <p:sldId id="284" r:id="rId25"/>
    <p:sldId id="309" r:id="rId26"/>
    <p:sldId id="283" r:id="rId27"/>
    <p:sldId id="320" r:id="rId28"/>
    <p:sldId id="350" r:id="rId29"/>
    <p:sldId id="352" r:id="rId30"/>
    <p:sldId id="351" r:id="rId31"/>
    <p:sldId id="335" r:id="rId32"/>
    <p:sldId id="261" r:id="rId33"/>
    <p:sldId id="336" r:id="rId34"/>
    <p:sldId id="339" r:id="rId35"/>
    <p:sldId id="317" r:id="rId36"/>
    <p:sldId id="318" r:id="rId37"/>
    <p:sldId id="328"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17" userDrawn="1">
          <p15:clr>
            <a:srgbClr val="A4A3A4"/>
          </p15:clr>
        </p15:guide>
        <p15:guide id="2" pos="257" userDrawn="1">
          <p15:clr>
            <a:srgbClr val="A4A3A4"/>
          </p15:clr>
        </p15:guide>
        <p15:guide id="3" orient="horz" pos="1434" userDrawn="1">
          <p15:clr>
            <a:srgbClr val="A4A3A4"/>
          </p15:clr>
        </p15:guide>
        <p15:guide id="4" orient="horz" pos="3045" userDrawn="1">
          <p15:clr>
            <a:srgbClr val="A4A3A4"/>
          </p15:clr>
        </p15:guide>
        <p15:guide id="5" pos="6562" userDrawn="1">
          <p15:clr>
            <a:srgbClr val="A4A3A4"/>
          </p15:clr>
        </p15:guide>
        <p15:guide id="6" orient="horz" pos="4042" userDrawn="1">
          <p15:clr>
            <a:srgbClr val="A4A3A4"/>
          </p15:clr>
        </p15:guide>
        <p15:guide id="7" pos="3749" userDrawn="1">
          <p15:clr>
            <a:srgbClr val="A4A3A4"/>
          </p15:clr>
        </p15:guide>
        <p15:guide id="8" pos="456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ewis, Miranda (EPS - Curriculum)" initials="LM(-C" lastIdx="28" clrIdx="0">
    <p:extLst>
      <p:ext uri="{19B8F6BF-5375-455C-9EA6-DF929625EA0E}">
        <p15:presenceInfo xmlns:p15="http://schemas.microsoft.com/office/powerpoint/2012/main" userId="S-1-5-21-2431647640-172777305-3518478359-59322" providerId="AD"/>
      </p:ext>
    </p:extLst>
  </p:cmAuthor>
  <p:cmAuthor id="2" name="Neal-Price, Steven (EPS - Curriculum)" initials="NS(-C" lastIdx="1" clrIdx="1">
    <p:extLst>
      <p:ext uri="{19B8F6BF-5375-455C-9EA6-DF929625EA0E}">
        <p15:presenceInfo xmlns:p15="http://schemas.microsoft.com/office/powerpoint/2012/main" userId="S-1-5-21-2431647640-172777305-3518478359-84990" providerId="AD"/>
      </p:ext>
    </p:extLst>
  </p:cmAuthor>
  <p:cmAuthor id="3" name="Jan Ewing" initials="JE" lastIdx="18" clrIdx="2">
    <p:extLst>
      <p:ext uri="{19B8F6BF-5375-455C-9EA6-DF929625EA0E}">
        <p15:presenceInfo xmlns:p15="http://schemas.microsoft.com/office/powerpoint/2012/main" userId="Jan Ewi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E2E2"/>
    <a:srgbClr val="DBD9DA"/>
    <a:srgbClr val="F3F0F1"/>
    <a:srgbClr val="F5F2F3"/>
    <a:srgbClr val="00ADEF"/>
    <a:srgbClr val="969FA7"/>
    <a:srgbClr val="62A9AA"/>
    <a:srgbClr val="828282"/>
    <a:srgbClr val="F0F0F0"/>
    <a:srgbClr val="D3E2E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074" autoAdjust="0"/>
    <p:restoredTop sz="81031" autoAdjust="0"/>
  </p:normalViewPr>
  <p:slideViewPr>
    <p:cSldViewPr snapToGrid="0">
      <p:cViewPr varScale="1">
        <p:scale>
          <a:sx n="87" d="100"/>
          <a:sy n="87" d="100"/>
        </p:scale>
        <p:origin x="1482" y="78"/>
      </p:cViewPr>
      <p:guideLst>
        <p:guide orient="horz" pos="1117"/>
        <p:guide pos="257"/>
        <p:guide orient="horz" pos="1434"/>
        <p:guide orient="horz" pos="3045"/>
        <p:guide pos="6562"/>
        <p:guide orient="horz" pos="4042"/>
        <p:guide pos="3749"/>
        <p:guide pos="4566"/>
      </p:guideLst>
    </p:cSldViewPr>
  </p:slideViewPr>
  <p:outlineViewPr>
    <p:cViewPr>
      <p:scale>
        <a:sx n="33" d="100"/>
        <a:sy n="33" d="100"/>
      </p:scale>
      <p:origin x="0" y="-9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commentAuthors" Target="commentAuthor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A2A636-B456-4EAE-AEB9-B3B82078ECD6}" type="datetimeFigureOut">
              <a:rPr lang="en-GB" smtClean="0"/>
              <a:t>23/06/2022</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4E5092-8265-4006-A364-23F104E02F61}" type="slidenum">
              <a:rPr lang="en-GB" smtClean="0"/>
              <a:t>‹#›</a:t>
            </a:fld>
            <a:endParaRPr lang="en-GB" dirty="0"/>
          </a:p>
        </p:txBody>
      </p:sp>
    </p:spTree>
    <p:extLst>
      <p:ext uri="{BB962C8B-B14F-4D97-AF65-F5344CB8AC3E}">
        <p14:creationId xmlns:p14="http://schemas.microsoft.com/office/powerpoint/2010/main" val="79979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ons.gov.uk/peoplepopulationandcommunity/populationandmigration/populationestimates/datasets/populationestimatesbymaritalstatusandlivingarrangementswal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hwb.gov.wales/curriculum-for-wales/designing-your-curriculum/cross-cutting-themes-for-designing-your-curriculum/" TargetMode="External"/><Relationship Id="rId2" Type="http://schemas.openxmlformats.org/officeDocument/2006/relationships/slide" Target="../slides/slide14.xml"/><Relationship Id="rId1" Type="http://schemas.openxmlformats.org/officeDocument/2006/relationships/notesMaster" Target="../notesMasters/notesMaster1.xml"/><Relationship Id="rId5" Type="http://schemas.openxmlformats.org/officeDocument/2006/relationships/hyperlink" Target="https://gov.wales/sites/default/files/publications/2019-05/secondary-schools-educational-resources.pdf" TargetMode="External"/><Relationship Id="rId4" Type="http://schemas.openxmlformats.org/officeDocument/2006/relationships/hyperlink" Target="https://gov.wales/sites/default/files/publications/2019-05/violence-against-women-domestic-abuse-and-sexual-violence-educational-toolkit.pdf"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youtube.com/watch?v=bVh6lVdLav0"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youtube.com/watch?v="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ons.gov.uk/peoplepopulationandcommunity/populationandmigration/populationestimates/datasets/populationestimatesbymaritalstatusandlivingarrangementswale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hwb.gov.wales/curriculum-for-wales/designing-your-curriculum/developing-a-vision-for-curriculum-design/%23curriculum-design-and-the-four-purposes"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s://hwb.gov.wales/curriculum-for-wales" TargetMode="Externa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hwb.gov.wales/curriculum-for-wales/designing-your-curriculum/cross-cutting-themes-for-designing-your-curriculum/"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s://gov.wales/sites/default/files/publications/2022-01/curriculum-for-wales-relationships-sexuality-education-code.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dirty="0">
                <a:effectLst/>
                <a:latin typeface="Calibri" panose="020F0502020204030204" pitchFamily="34" charset="0"/>
                <a:ea typeface="Calibri" panose="020F0502020204030204" pitchFamily="34" charset="0"/>
                <a:cs typeface="Times New Roman" panose="02020603050405020304" pitchFamily="18" charset="0"/>
              </a:rPr>
              <a:t>Dyma'r ail o ddau adnodd addysgu, 'Hawl i Siarad?' - Cyflwynodd Adnodd 1 hawliau pobl ifanc o dan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CCUHP</a:t>
            </a:r>
            <a:r>
              <a:rPr lang="cy-GB" sz="1800" dirty="0">
                <a:effectLst/>
                <a:latin typeface="Calibri" panose="020F0502020204030204" pitchFamily="34" charset="0"/>
                <a:ea typeface="Calibri" panose="020F0502020204030204" pitchFamily="34" charset="0"/>
                <a:cs typeface="Times New Roman" panose="02020603050405020304" pitchFamily="18" charset="0"/>
              </a:rPr>
              <a:t> yn gyffredinol, gan gynnwys eu hawl i leisio'u barn o dan Erthygl 12. Yn Adnodd 2 mae hawliau Erthygl 12 pobl ifanc yn cael eu hystyried yng nghyd-destun rhieni'n gwahanu. </a:t>
            </a:r>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a:t>
            </a:fld>
            <a:endParaRPr lang="en-GB" dirty="0"/>
          </a:p>
        </p:txBody>
      </p:sp>
    </p:spTree>
    <p:extLst>
      <p:ext uri="{BB962C8B-B14F-4D97-AF65-F5344CB8AC3E}">
        <p14:creationId xmlns:p14="http://schemas.microsoft.com/office/powerpoint/2010/main" val="2432153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dirty="0">
                <a:effectLst/>
                <a:latin typeface="Calibri" panose="020F0502020204030204" pitchFamily="34" charset="0"/>
                <a:ea typeface="Calibri" panose="020F0502020204030204" pitchFamily="34" charset="0"/>
                <a:cs typeface="Times New Roman" panose="02020603050405020304" pitchFamily="18" charset="0"/>
              </a:rPr>
              <a:t>Yn 2020, amcangyfrifwyd bod 21% o unigolion 16 oed a hŷn a oedd yn byw mewn cwpl yng Nghymru yn cyd-fyw (322,697 o unigolion) a 79% yn briod neu mewn partneriaeth sifil (1,214,854 o unigolion) (Gweler y Swyddfa Ystadegau Gwladol, 16 Rhagfyr 2021: </a:t>
            </a:r>
            <a:r>
              <a:rPr lang="cy-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https://www.ons.gov.uk/peoplepopulationandcommunity/populationandmigration/populationestimates/datasets/populationestimatesbymaritalstatusandlivingarrangementswales</a:t>
            </a:r>
            <a:r>
              <a:rPr lang="cy-GB" sz="1800" dirty="0">
                <a:effectLst/>
                <a:latin typeface="Calibri" panose="020F0502020204030204" pitchFamily="34" charset="0"/>
                <a:ea typeface="Calibri" panose="020F0502020204030204" pitchFamily="34" charset="0"/>
                <a:cs typeface="Times New Roman" panose="02020603050405020304" pitchFamily="18" charset="0"/>
              </a:rPr>
              <a:t>, Tabl 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10</a:t>
            </a:fld>
            <a:endParaRPr lang="en-GB" dirty="0"/>
          </a:p>
        </p:txBody>
      </p:sp>
    </p:spTree>
    <p:extLst>
      <p:ext uri="{BB962C8B-B14F-4D97-AF65-F5344CB8AC3E}">
        <p14:creationId xmlns:p14="http://schemas.microsoft.com/office/powerpoint/2010/main" val="15570832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11</a:t>
            </a:fld>
            <a:endParaRPr lang="en-GB" dirty="0"/>
          </a:p>
        </p:txBody>
      </p:sp>
    </p:spTree>
    <p:extLst>
      <p:ext uri="{BB962C8B-B14F-4D97-AF65-F5344CB8AC3E}">
        <p14:creationId xmlns:p14="http://schemas.microsoft.com/office/powerpoint/2010/main" val="40016785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dirty="0">
                <a:effectLst/>
                <a:latin typeface="Calibri" panose="020F0502020204030204" pitchFamily="34" charset="0"/>
                <a:ea typeface="Calibri" panose="020F0502020204030204" pitchFamily="34" charset="0"/>
                <a:cs typeface="Times New Roman" panose="02020603050405020304" pitchFamily="18" charset="0"/>
              </a:rPr>
              <a:t>O.N. Proses wirfoddol yw cyfryngu lle mae gweithiwr proffesiynol annibynnol (cyfryngwr) yn helpu rhieni sydd wedi gwahanu i ddod i gytundeb heb fynd i’r llys. Am restr termau, gweler y Canllawiau i Athrawon ar dudalen 12 a 13.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12</a:t>
            </a:fld>
            <a:endParaRPr lang="en-GB" dirty="0"/>
          </a:p>
        </p:txBody>
      </p:sp>
    </p:spTree>
    <p:extLst>
      <p:ext uri="{BB962C8B-B14F-4D97-AF65-F5344CB8AC3E}">
        <p14:creationId xmlns:p14="http://schemas.microsoft.com/office/powerpoint/2010/main" val="38049205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13</a:t>
            </a:fld>
            <a:endParaRPr lang="en-GB" dirty="0"/>
          </a:p>
        </p:txBody>
      </p:sp>
    </p:spTree>
    <p:extLst>
      <p:ext uri="{BB962C8B-B14F-4D97-AF65-F5344CB8AC3E}">
        <p14:creationId xmlns:p14="http://schemas.microsoft.com/office/powerpoint/2010/main" val="31961106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dirty="0">
                <a:effectLst/>
                <a:latin typeface="Calibri" panose="020F0502020204030204" pitchFamily="34" charset="0"/>
                <a:ea typeface="Calibri" panose="020F0502020204030204" pitchFamily="34" charset="0"/>
                <a:cs typeface="Times New Roman" panose="02020603050405020304" pitchFamily="18" charset="0"/>
              </a:rPr>
              <a:t>Bydd dysgwyr yn trafod hawliau pobl ifanc ar rieni'n gwahanu sydd â'r potensial i beri gofid i rai. Dylai athrawon gyfeirio at </a:t>
            </a:r>
            <a:r>
              <a:rPr lang="cy-GB" sz="18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Arweiniad ar </a:t>
            </a:r>
            <a:r>
              <a:rPr lang="cy-GB" sz="1800" b="1"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ACRh</a:t>
            </a:r>
            <a:r>
              <a:rPr lang="cy-GB" sz="18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Cwricwlwm i Gymru</a:t>
            </a:r>
            <a:r>
              <a:rPr lang="cy-GB" sz="1800" dirty="0">
                <a:effectLst/>
                <a:latin typeface="Calibri" panose="020F0502020204030204" pitchFamily="34" charset="0"/>
                <a:ea typeface="Calibri" panose="020F0502020204030204" pitchFamily="34" charset="0"/>
                <a:cs typeface="Times New Roman" panose="02020603050405020304" pitchFamily="18" charset="0"/>
              </a:rPr>
              <a:t> a'r </a:t>
            </a:r>
            <a:r>
              <a:rPr lang="cy-GB" sz="18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Cod </a:t>
            </a:r>
            <a:r>
              <a:rPr lang="cy-GB" sz="1800" b="1"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ACRh</a:t>
            </a:r>
            <a:r>
              <a:rPr lang="cy-GB" sz="1800" dirty="0">
                <a:effectLst/>
                <a:latin typeface="Calibri" panose="020F0502020204030204" pitchFamily="34" charset="0"/>
                <a:ea typeface="Calibri" panose="020F0502020204030204" pitchFamily="34" charset="0"/>
                <a:cs typeface="Times New Roman" panose="02020603050405020304" pitchFamily="18" charset="0"/>
              </a:rPr>
              <a:t> cyn addysgu.  Mae'n bwysig sefydlu rheolau sylfaenol i leihau'r posibilrwydd o drallod i unrhyw ddysgwr. Os yw athro eisoes wedi sefydlu 'rheolau sylfaenol dosbarth' yna gellir eu hamnewid. Gellir gofyn i ddysgwyr hefyd ychwanegu at y rheolau sylfaenol fel y bo'n briodol. </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Dylai athrawon hefyd:</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gael 'basged hoffwn holi'/blwch cwestiynau i ddysgwyr ofyn cwestiynau'n gyfrinachol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adolygu a mynd i'r afael ag unrhyw gwestiynau a gyflwynir yn y 'fasged hoffwn holi'/blwch cwestiynau dienw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gweithio o fewn polisïau’r ysgol ar ddiogelu a chyfrinachedd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cysylltu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ACRh</a:t>
            </a:r>
            <a:r>
              <a:rPr lang="cy-GB" sz="1800" dirty="0">
                <a:effectLst/>
                <a:latin typeface="Calibri" panose="020F0502020204030204" pitchFamily="34" charset="0"/>
                <a:ea typeface="Calibri" panose="020F0502020204030204" pitchFamily="34" charset="0"/>
                <a:cs typeface="Times New Roman" panose="02020603050405020304" pitchFamily="18" charset="0"/>
              </a:rPr>
              <a:t> â'r ymagwedd ysgol gyfan i gefnogi lles dysgwyr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gwneud dysgwyr yn ymwybodol o ffynonellau cymorth, yn yr ysgol a thu allan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egluro wrth y dysgwyr, er bod cyfrinachedd yn bwysig, os dywedir rhywbeth neu os bydd ymddygiad yn peri pryder, y gall athrawon siarad ag aelod arall o staff.</a:t>
            </a:r>
          </a:p>
          <a:p>
            <a:pPr marL="342900" lvl="0" indent="-342900">
              <a:buFont typeface="Wingdings" panose="05000000000000000000" pitchFamily="2" charset="2"/>
              <a:buChar char=""/>
              <a:tabLst>
                <a:tab pos="457200" algn="l"/>
              </a:tabLs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Dylai athrawon fod yn effro i unrhyw ddatgeliad posibl o drais domestig, yn enwedig wrth addysgu Adnodd 2 a dylent ymgyfarwyddo â </a:t>
            </a:r>
            <a:r>
              <a:rPr lang="cy-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Trais yn erbyn menywod - pecyn cymorth addysgol cam-drin domestig a thrais rhywiol</a:t>
            </a:r>
            <a:r>
              <a:rPr lang="cy-GB" sz="1800" dirty="0">
                <a:effectLst/>
                <a:latin typeface="Calibri" panose="020F0502020204030204" pitchFamily="34" charset="0"/>
                <a:ea typeface="Calibri" panose="020F0502020204030204" pitchFamily="34" charset="0"/>
                <a:cs typeface="Times New Roman" panose="02020603050405020304" pitchFamily="18" charset="0"/>
              </a:rPr>
              <a:t> a'r canllawiau cysylltiedig ar gyfer ysgolion uwchradd: </a:t>
            </a:r>
            <a:r>
              <a:rPr lang="cy-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Adnoddau addysgol ysgolion uwchradd</a:t>
            </a:r>
            <a:r>
              <a:rPr lang="cy-GB" sz="1800" u="sng" dirty="0">
                <a:effectLst/>
                <a:latin typeface="Calibri" panose="020F0502020204030204" pitchFamily="34" charset="0"/>
                <a:ea typeface="Calibri" panose="020F0502020204030204" pitchFamily="34" charset="0"/>
                <a:cs typeface="Times New Roman" panose="02020603050405020304" pitchFamily="18" charset="0"/>
              </a:rPr>
              <a:t>. </a:t>
            </a:r>
            <a:r>
              <a:rPr lang="cy-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14</a:t>
            </a:fld>
            <a:endParaRPr lang="en-GB" dirty="0"/>
          </a:p>
        </p:txBody>
      </p:sp>
    </p:spTree>
    <p:extLst>
      <p:ext uri="{BB962C8B-B14F-4D97-AF65-F5344CB8AC3E}">
        <p14:creationId xmlns:p14="http://schemas.microsoft.com/office/powerpoint/2010/main" val="25281819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b="1" dirty="0">
                <a:effectLst/>
                <a:latin typeface="Calibri" panose="020F0502020204030204" pitchFamily="34" charset="0"/>
                <a:ea typeface="Calibri" panose="020F0502020204030204" pitchFamily="34" charset="0"/>
                <a:cs typeface="Times New Roman" panose="02020603050405020304" pitchFamily="18" charset="0"/>
              </a:rPr>
              <a:t>Amcanion dysgu </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Ewch drwy'r amcanion dysgu.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Dysgu am hawliau plant a phobl ifanc i wybodaeth, ymgynghoriad ac (os oes angen) cynrychiolaeth os yw rhieni’n gwahanu o dan Erthygl 12 Confensiwn y Cenhedloedd Unedig ar Hawliau’r Plentyn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CCUHP</a:t>
            </a:r>
            <a:r>
              <a:rPr lang="cy-GB" sz="1800" dirty="0">
                <a:effectLst/>
                <a:latin typeface="Calibri" panose="020F0502020204030204" pitchFamily="34" charset="0"/>
                <a:ea typeface="Calibri" panose="020F0502020204030204" pitchFamily="34" charset="0"/>
                <a:cs typeface="Times New Roman" panose="02020603050405020304" pitchFamily="18" charset="0"/>
              </a:rPr>
              <a:t>’) (gan gynnwys ffynonellau cymorth a sut i gael mynediad iddyn nhw).</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Dysgu am y system gyfreithiol yng Nghymru a Lloegr mewn perthynas â thor-perthynas.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Eglurwch i’r dysgwyr fod cysylltiad rhwng y system gyfiawnder yng Nghymru a Lloegr a bod y cyfreithiau sy’n ymwneud â thor-perthynas, felly er enghraifft, cael ysgariad, yr un fath yn y ddwy wlad.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15</a:t>
            </a:fld>
            <a:endParaRPr lang="en-GB" dirty="0"/>
          </a:p>
        </p:txBody>
      </p:sp>
    </p:spTree>
    <p:extLst>
      <p:ext uri="{BB962C8B-B14F-4D97-AF65-F5344CB8AC3E}">
        <p14:creationId xmlns:p14="http://schemas.microsoft.com/office/powerpoint/2010/main" val="9158857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b="1" dirty="0">
                <a:effectLst/>
                <a:latin typeface="Calibri" panose="020F0502020204030204" pitchFamily="34" charset="0"/>
                <a:ea typeface="Calibri" panose="020F0502020204030204" pitchFamily="34" charset="0"/>
                <a:cs typeface="Times New Roman" panose="02020603050405020304" pitchFamily="18" charset="0"/>
              </a:rPr>
              <a:t>Cyflwynwch y pwnc ac ewch drwy'r canlyniadau dysgu: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b="1" dirty="0">
                <a:effectLst/>
                <a:latin typeface="Calibri" panose="020F0502020204030204" pitchFamily="34" charset="0"/>
                <a:ea typeface="Calibri" panose="020F0502020204030204" pitchFamily="34" charset="0"/>
                <a:cs typeface="Times New Roman" panose="02020603050405020304" pitchFamily="18" charset="0"/>
              </a:rPr>
              <a:t>Bydd dysgwyr yn gallu: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Esbonio hawliau pobl ifanc o dan Erthygl 12,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CCUHP</a:t>
            </a:r>
            <a:r>
              <a:rPr lang="cy-GB" sz="1800" dirty="0">
                <a:effectLst/>
                <a:latin typeface="Calibri" panose="020F0502020204030204" pitchFamily="34" charset="0"/>
                <a:ea typeface="Calibri" panose="020F0502020204030204" pitchFamily="34" charset="0"/>
                <a:cs typeface="Times New Roman" panose="02020603050405020304" pitchFamily="18" charset="0"/>
              </a:rPr>
              <a:t> pan fydd rhieni yn gwahanu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Disgrifio’r ystod o emosiynau y gall pobl ifanc eu teimlo pan fydd rhieni’n gwahanu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Nodi ffyrdd y gellir ymgynghori â phobl ifanc os yw rhieni'n gwahanu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Nodi ffynonellau cymorth ar gyfer y bobl ifanc hyn ac egluro sut i gael gafael arnynt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gweler 'datganiadau o'r hyn sy'n bwysig' ar gyfer Iechyd a Lles)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Esbonio’r newidiadau i’r gyfraith ar ysgariad a’r gwahaniaethau allweddol rhwng hawliau cyplau priod a dibriod ar dor-perthynas yng Nghymru a Lloegr.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16</a:t>
            </a:fld>
            <a:endParaRPr lang="en-GB" dirty="0"/>
          </a:p>
        </p:txBody>
      </p:sp>
    </p:spTree>
    <p:extLst>
      <p:ext uri="{BB962C8B-B14F-4D97-AF65-F5344CB8AC3E}">
        <p14:creationId xmlns:p14="http://schemas.microsoft.com/office/powerpoint/2010/main" val="9021668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100" b="1" dirty="0">
                <a:effectLst/>
                <a:latin typeface="Calibri" panose="020F0502020204030204" pitchFamily="34" charset="0"/>
                <a:ea typeface="Calibri" panose="020F0502020204030204" pitchFamily="34" charset="0"/>
                <a:cs typeface="Times New Roman" panose="02020603050405020304" pitchFamily="18" charset="0"/>
              </a:rPr>
              <a:t>TASG GWAITH CARTREF o Adnodd 1: </a:t>
            </a:r>
            <a:r>
              <a:rPr lang="cy-GB" sz="1100" dirty="0">
                <a:effectLst/>
                <a:latin typeface="Calibri" panose="020F0502020204030204" pitchFamily="34" charset="0"/>
                <a:ea typeface="Calibri" panose="020F0502020204030204" pitchFamily="34" charset="0"/>
                <a:cs typeface="Times New Roman" panose="02020603050405020304" pitchFamily="18" charset="0"/>
              </a:rPr>
              <a:t>Fel gwaith cartref neu dasg ychwanegol, efallai eich bod wedi gofyn i ddysgwyr ysgrifennu am fater yr hoffent ymgyrchu yn ei gylch a pham. Fel rhan o hyn, gofynnwyd iddynt ymchwilio i weithredwyr amlwg sy’n ymgyrchu dros y mater o’u dewis ac ystyried pa gamau y gallent eu cymryd eu hunain i ymgyrchu dros y mater hwn yn y dyfodol. </a:t>
            </a:r>
          </a:p>
          <a:p>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100" dirty="0">
                <a:effectLst/>
                <a:latin typeface="Calibri" panose="020F0502020204030204" pitchFamily="34" charset="0"/>
                <a:ea typeface="Calibri" panose="020F0502020204030204" pitchFamily="34" charset="0"/>
                <a:cs typeface="Times New Roman" panose="02020603050405020304" pitchFamily="18" charset="0"/>
              </a:rPr>
              <a:t>(I'ch atgoffa, efallai eich bod wedi gofyn i'r dysgwyr fel </a:t>
            </a:r>
            <a:r>
              <a:rPr lang="cy-GB" sz="1100" b="1" dirty="0">
                <a:effectLst/>
                <a:latin typeface="Calibri" panose="020F0502020204030204" pitchFamily="34" charset="0"/>
                <a:ea typeface="Calibri" panose="020F0502020204030204" pitchFamily="34" charset="0"/>
                <a:cs typeface="Times New Roman" panose="02020603050405020304" pitchFamily="18" charset="0"/>
              </a:rPr>
              <a:t>gweithgaredd ychwanegol </a:t>
            </a:r>
            <a:r>
              <a:rPr lang="cy-GB" sz="1100" dirty="0">
                <a:effectLst/>
                <a:latin typeface="Calibri" panose="020F0502020204030204" pitchFamily="34" charset="0"/>
                <a:ea typeface="Calibri" panose="020F0502020204030204" pitchFamily="34" charset="0"/>
                <a:cs typeface="Times New Roman" panose="02020603050405020304" pitchFamily="18" charset="0"/>
              </a:rPr>
              <a:t>i ystyried sut y gallent ymgyrchu dros y mater o'u dewis o fewn cymuned eu hysgol. Fel </a:t>
            </a:r>
            <a:r>
              <a:rPr lang="cy-GB" sz="1100" b="1" dirty="0">
                <a:effectLst/>
                <a:latin typeface="Calibri" panose="020F0502020204030204" pitchFamily="34" charset="0"/>
                <a:ea typeface="Calibri" panose="020F0502020204030204" pitchFamily="34" charset="0"/>
                <a:cs typeface="Times New Roman" panose="02020603050405020304" pitchFamily="18" charset="0"/>
              </a:rPr>
              <a:t>gweithgaredd atodol </a:t>
            </a:r>
            <a:r>
              <a:rPr lang="cy-GB" sz="1100" dirty="0">
                <a:effectLst/>
                <a:latin typeface="Calibri" panose="020F0502020204030204" pitchFamily="34" charset="0"/>
                <a:ea typeface="Calibri" panose="020F0502020204030204" pitchFamily="34" charset="0"/>
                <a:cs typeface="Times New Roman" panose="02020603050405020304" pitchFamily="18" charset="0"/>
              </a:rPr>
              <a:t>efallai eich bod wedi rhoi enw person ifanc sy'n 'lleisio'i barn' i'r dysgwyr).</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100" dirty="0">
                <a:effectLst/>
                <a:latin typeface="Calibri" panose="020F0502020204030204" pitchFamily="34" charset="0"/>
                <a:ea typeface="Calibri" panose="020F0502020204030204" pitchFamily="34" charset="0"/>
                <a:cs typeface="Times New Roman" panose="02020603050405020304" pitchFamily="18" charset="0"/>
              </a:rPr>
              <a:t>Enghreifftiau a awgrymwyd ar gyfer y </a:t>
            </a:r>
            <a:r>
              <a:rPr lang="cy-GB" sz="1100" b="1" dirty="0">
                <a:effectLst/>
                <a:latin typeface="Calibri" panose="020F0502020204030204" pitchFamily="34" charset="0"/>
                <a:ea typeface="Calibri" panose="020F0502020204030204" pitchFamily="34" charset="0"/>
                <a:cs typeface="Times New Roman" panose="02020603050405020304" pitchFamily="18" charset="0"/>
              </a:rPr>
              <a:t>gweithgaredd atodol </a:t>
            </a:r>
            <a:r>
              <a:rPr lang="cy-GB" sz="1100" dirty="0">
                <a:effectLst/>
                <a:latin typeface="Calibri" panose="020F0502020204030204" pitchFamily="34" charset="0"/>
                <a:ea typeface="Calibri" panose="020F0502020204030204" pitchFamily="34" charset="0"/>
                <a:cs typeface="Times New Roman" panose="02020603050405020304" pitchFamily="18" charset="0"/>
              </a:rPr>
              <a:t>oedd: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Wingdings" panose="05000000000000000000" pitchFamily="2" charset="2"/>
              <a:buChar char=""/>
              <a:tabLst>
                <a:tab pos="914400" algn="l"/>
              </a:tabLst>
            </a:pPr>
            <a:r>
              <a:rPr lang="cy-GB" sz="1100" dirty="0">
                <a:effectLst/>
                <a:latin typeface="Calibri" panose="020F0502020204030204" pitchFamily="34" charset="0"/>
                <a:ea typeface="Calibri" panose="020F0502020204030204" pitchFamily="34" charset="0"/>
                <a:cs typeface="Times New Roman" panose="02020603050405020304" pitchFamily="18" charset="0"/>
              </a:rPr>
              <a:t>Amy ac Ella </a:t>
            </a:r>
            <a:r>
              <a:rPr lang="cy-GB" sz="1100" dirty="0" err="1">
                <a:effectLst/>
                <a:latin typeface="Calibri" panose="020F0502020204030204" pitchFamily="34" charset="0"/>
                <a:ea typeface="Calibri" panose="020F0502020204030204" pitchFamily="34" charset="0"/>
                <a:cs typeface="Times New Roman" panose="02020603050405020304" pitchFamily="18" charset="0"/>
              </a:rPr>
              <a:t>Meek</a:t>
            </a:r>
            <a:r>
              <a:rPr lang="cy-GB" sz="1100" dirty="0">
                <a:effectLst/>
                <a:latin typeface="Calibri" panose="020F0502020204030204" pitchFamily="34" charset="0"/>
                <a:ea typeface="Calibri" panose="020F0502020204030204" pitchFamily="34" charset="0"/>
                <a:cs typeface="Times New Roman" panose="02020603050405020304" pitchFamily="18" charset="0"/>
              </a:rPr>
              <a:t> - Sefydlon nhw </a:t>
            </a:r>
            <a:r>
              <a:rPr lang="cy-GB" sz="1100" dirty="0" err="1">
                <a:effectLst/>
                <a:latin typeface="Calibri" panose="020F0502020204030204" pitchFamily="34" charset="0"/>
                <a:ea typeface="Calibri" panose="020F0502020204030204" pitchFamily="34" charset="0"/>
                <a:cs typeface="Times New Roman" panose="02020603050405020304" pitchFamily="18" charset="0"/>
              </a:rPr>
              <a:t>Kids</a:t>
            </a:r>
            <a:r>
              <a:rPr lang="cy-GB" sz="1100" dirty="0">
                <a:effectLst/>
                <a:latin typeface="Calibri" panose="020F0502020204030204" pitchFamily="34" charset="0"/>
                <a:ea typeface="Calibri" panose="020F0502020204030204" pitchFamily="34" charset="0"/>
                <a:cs typeface="Times New Roman" panose="02020603050405020304" pitchFamily="18" charset="0"/>
              </a:rPr>
              <a:t> </a:t>
            </a:r>
            <a:r>
              <a:rPr lang="cy-GB" sz="1100" dirty="0" err="1">
                <a:effectLst/>
                <a:latin typeface="Calibri" panose="020F0502020204030204" pitchFamily="34" charset="0"/>
                <a:ea typeface="Calibri" panose="020F0502020204030204" pitchFamily="34" charset="0"/>
                <a:cs typeface="Times New Roman" panose="02020603050405020304" pitchFamily="18" charset="0"/>
              </a:rPr>
              <a:t>Against</a:t>
            </a:r>
            <a:r>
              <a:rPr lang="cy-GB" sz="1100" dirty="0">
                <a:effectLst/>
                <a:latin typeface="Calibri" panose="020F0502020204030204" pitchFamily="34" charset="0"/>
                <a:ea typeface="Calibri" panose="020F0502020204030204" pitchFamily="34" charset="0"/>
                <a:cs typeface="Times New Roman" panose="02020603050405020304" pitchFamily="18" charset="0"/>
              </a:rPr>
              <a:t> </a:t>
            </a:r>
            <a:r>
              <a:rPr lang="cy-GB" sz="1100" dirty="0" err="1">
                <a:effectLst/>
                <a:latin typeface="Calibri" panose="020F0502020204030204" pitchFamily="34" charset="0"/>
                <a:ea typeface="Calibri" panose="020F0502020204030204" pitchFamily="34" charset="0"/>
                <a:cs typeface="Times New Roman" panose="02020603050405020304" pitchFamily="18" charset="0"/>
              </a:rPr>
              <a:t>Plastic</a:t>
            </a:r>
            <a:r>
              <a:rPr lang="cy-GB" sz="1100" dirty="0">
                <a:effectLst/>
                <a:latin typeface="Calibri" panose="020F0502020204030204" pitchFamily="34" charset="0"/>
                <a:ea typeface="Calibri" panose="020F0502020204030204" pitchFamily="34" charset="0"/>
                <a:cs typeface="Times New Roman" panose="02020603050405020304" pitchFamily="18" charset="0"/>
              </a:rPr>
              <a:t> yn 2016 pan ond yn </a:t>
            </a:r>
            <a:r>
              <a:rPr lang="cy-GB" sz="1100" b="1" dirty="0">
                <a:effectLst/>
                <a:latin typeface="Calibri" panose="020F0502020204030204" pitchFamily="34" charset="0"/>
                <a:ea typeface="Calibri" panose="020F0502020204030204" pitchFamily="34" charset="0"/>
                <a:cs typeface="Times New Roman" panose="02020603050405020304" pitchFamily="18" charset="0"/>
              </a:rPr>
              <a:t>11 a 13 oed </a:t>
            </a:r>
            <a:r>
              <a:rPr lang="cy-GB" sz="1100" dirty="0">
                <a:effectLst/>
                <a:latin typeface="Calibri" panose="020F0502020204030204" pitchFamily="34" charset="0"/>
                <a:ea typeface="Calibri" panose="020F0502020204030204" pitchFamily="34" charset="0"/>
                <a:cs typeface="Times New Roman" panose="02020603050405020304" pitchFamily="18" charset="0"/>
              </a:rPr>
              <a:t>i ymgyrchu yn erbyn defnyddio plastigion </a:t>
            </a:r>
            <a:r>
              <a:rPr lang="cy-GB" sz="1100" dirty="0" err="1">
                <a:effectLst/>
                <a:latin typeface="Calibri" panose="020F0502020204030204" pitchFamily="34" charset="0"/>
                <a:ea typeface="Calibri" panose="020F0502020204030204" pitchFamily="34" charset="0"/>
                <a:cs typeface="Times New Roman" panose="02020603050405020304" pitchFamily="18" charset="0"/>
              </a:rPr>
              <a:t>untro</a:t>
            </a:r>
            <a:r>
              <a:rPr lang="cy-GB" sz="1100" dirty="0">
                <a:effectLst/>
                <a:latin typeface="Calibri" panose="020F0502020204030204" pitchFamily="34" charset="0"/>
                <a:ea typeface="Calibri" panose="020F0502020204030204" pitchFamily="34" charset="0"/>
                <a:cs typeface="Times New Roman" panose="02020603050405020304" pitchFamily="18" charset="0"/>
              </a:rPr>
              <a:t> (</a:t>
            </a:r>
            <a:r>
              <a:rPr lang="cy-GB" sz="1100" b="1" dirty="0">
                <a:effectLst/>
                <a:latin typeface="Calibri" panose="020F0502020204030204" pitchFamily="34" charset="0"/>
                <a:ea typeface="Calibri" panose="020F0502020204030204" pitchFamily="34" charset="0"/>
                <a:cs typeface="Times New Roman" panose="02020603050405020304" pitchFamily="18" charset="0"/>
              </a:rPr>
              <a:t>Erthygl 6: Yr hawl i fywyd, </a:t>
            </a:r>
            <a:r>
              <a:rPr lang="cy-GB" sz="1100" b="1" u="sng" dirty="0">
                <a:effectLst/>
                <a:latin typeface="Calibri" panose="020F0502020204030204" pitchFamily="34" charset="0"/>
                <a:ea typeface="Calibri" panose="020F0502020204030204" pitchFamily="34" charset="0"/>
                <a:cs typeface="Times New Roman" panose="02020603050405020304" pitchFamily="18" charset="0"/>
              </a:rPr>
              <a:t>goroesiad </a:t>
            </a:r>
            <a:r>
              <a:rPr lang="cy-GB" sz="1100" b="1" dirty="0">
                <a:effectLst/>
                <a:latin typeface="Calibri" panose="020F0502020204030204" pitchFamily="34" charset="0"/>
                <a:ea typeface="Calibri" panose="020F0502020204030204" pitchFamily="34" charset="0"/>
                <a:cs typeface="Times New Roman" panose="02020603050405020304" pitchFamily="18" charset="0"/>
              </a:rPr>
              <a:t>a datblygiad ac Erthygl 24: Yr hawl i ofal iechyd gan fod hyn yn cynnwys yr hawl i 'amgylchedd diogel').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Wingdings" panose="05000000000000000000" pitchFamily="2" charset="2"/>
              <a:buChar char=""/>
              <a:tabLst>
                <a:tab pos="914400" algn="l"/>
              </a:tabLst>
            </a:pPr>
            <a:r>
              <a:rPr lang="cy-GB" sz="1100" dirty="0" err="1">
                <a:effectLst/>
                <a:latin typeface="Calibri" panose="020F0502020204030204" pitchFamily="34" charset="0"/>
                <a:ea typeface="Calibri" panose="020F0502020204030204" pitchFamily="34" charset="0"/>
                <a:cs typeface="Times New Roman" panose="02020603050405020304" pitchFamily="18" charset="0"/>
              </a:rPr>
              <a:t>Amika</a:t>
            </a:r>
            <a:r>
              <a:rPr lang="cy-GB" sz="1100" dirty="0">
                <a:effectLst/>
                <a:latin typeface="Calibri" panose="020F0502020204030204" pitchFamily="34" charset="0"/>
                <a:ea typeface="Calibri" panose="020F0502020204030204" pitchFamily="34" charset="0"/>
                <a:cs typeface="Times New Roman" panose="02020603050405020304" pitchFamily="18" charset="0"/>
              </a:rPr>
              <a:t> George - ymgyrchodd yn llwyddiannus dros gynhyrchion misglwyf am ddim mewn ysgolion uwchradd i ddod â thlodi mislif i ben yn 2017 pan oedd yn </a:t>
            </a:r>
            <a:r>
              <a:rPr lang="cy-GB" sz="1100" b="1" dirty="0">
                <a:effectLst/>
                <a:latin typeface="Calibri" panose="020F0502020204030204" pitchFamily="34" charset="0"/>
                <a:ea typeface="Calibri" panose="020F0502020204030204" pitchFamily="34" charset="0"/>
                <a:cs typeface="Times New Roman" panose="02020603050405020304" pitchFamily="18" charset="0"/>
              </a:rPr>
              <a:t>17 oed. </a:t>
            </a:r>
            <a:r>
              <a:rPr lang="cy-GB" sz="1100" dirty="0">
                <a:effectLst/>
                <a:latin typeface="Calibri" panose="020F0502020204030204" pitchFamily="34" charset="0"/>
                <a:ea typeface="Calibri" panose="020F0502020204030204" pitchFamily="34" charset="0"/>
                <a:cs typeface="Times New Roman" panose="02020603050405020304" pitchFamily="18" charset="0"/>
              </a:rPr>
              <a:t>Cafodd ei hanrhydeddu ar restr '</a:t>
            </a:r>
            <a:r>
              <a:rPr lang="cy-GB" sz="1100" dirty="0" err="1">
                <a:effectLst/>
                <a:latin typeface="Calibri" panose="020F0502020204030204" pitchFamily="34" charset="0"/>
                <a:ea typeface="Calibri" panose="020F0502020204030204" pitchFamily="34" charset="0"/>
                <a:cs typeface="Times New Roman" panose="02020603050405020304" pitchFamily="18" charset="0"/>
              </a:rPr>
              <a:t>Ardddegau</a:t>
            </a:r>
            <a:r>
              <a:rPr lang="cy-GB" sz="1100" dirty="0">
                <a:effectLst/>
                <a:latin typeface="Calibri" panose="020F0502020204030204" pitchFamily="34" charset="0"/>
                <a:ea typeface="Calibri" panose="020F0502020204030204" pitchFamily="34" charset="0"/>
                <a:cs typeface="Times New Roman" panose="02020603050405020304" pitchFamily="18" charset="0"/>
              </a:rPr>
              <a:t> Mwyaf Dylanwadol 2018' </a:t>
            </a:r>
            <a:r>
              <a:rPr lang="cy-GB" sz="1100" dirty="0" err="1">
                <a:effectLst/>
                <a:latin typeface="Calibri" panose="020F0502020204030204" pitchFamily="34" charset="0"/>
                <a:ea typeface="Calibri" panose="020F0502020204030204" pitchFamily="34" charset="0"/>
                <a:cs typeface="Times New Roman" panose="02020603050405020304" pitchFamily="18" charset="0"/>
              </a:rPr>
              <a:t>Time</a:t>
            </a:r>
            <a:r>
              <a:rPr lang="cy-GB" sz="1100" dirty="0">
                <a:effectLst/>
                <a:latin typeface="Calibri" panose="020F0502020204030204" pitchFamily="34" charset="0"/>
                <a:ea typeface="Calibri" panose="020F0502020204030204" pitchFamily="34" charset="0"/>
                <a:cs typeface="Times New Roman" panose="02020603050405020304" pitchFamily="18" charset="0"/>
              </a:rPr>
              <a:t> </a:t>
            </a:r>
            <a:r>
              <a:rPr lang="cy-GB" sz="1100" dirty="0" err="1">
                <a:effectLst/>
                <a:latin typeface="Calibri" panose="020F0502020204030204" pitchFamily="34" charset="0"/>
                <a:ea typeface="Calibri" panose="020F0502020204030204" pitchFamily="34" charset="0"/>
                <a:cs typeface="Times New Roman" panose="02020603050405020304" pitchFamily="18" charset="0"/>
              </a:rPr>
              <a:t>Magazine</a:t>
            </a:r>
            <a:r>
              <a:rPr lang="cy-GB" sz="1100" dirty="0">
                <a:effectLst/>
                <a:latin typeface="Calibri" panose="020F0502020204030204" pitchFamily="34" charset="0"/>
                <a:ea typeface="Calibri" panose="020F0502020204030204" pitchFamily="34" charset="0"/>
                <a:cs typeface="Times New Roman" panose="02020603050405020304" pitchFamily="18" charset="0"/>
              </a:rPr>
              <a:t>. </a:t>
            </a:r>
            <a:r>
              <a:rPr lang="cy-GB" sz="1100" b="1" dirty="0">
                <a:effectLst/>
                <a:latin typeface="Calibri" panose="020F0502020204030204" pitchFamily="34" charset="0"/>
                <a:ea typeface="Calibri" panose="020F0502020204030204" pitchFamily="34" charset="0"/>
                <a:cs typeface="Times New Roman" panose="02020603050405020304" pitchFamily="18" charset="0"/>
              </a:rPr>
              <a:t>(Erthygl 24: </a:t>
            </a:r>
            <a:r>
              <a:rPr lang="cy-GB" sz="1100" dirty="0">
                <a:effectLst/>
                <a:latin typeface="Calibri" panose="020F0502020204030204" pitchFamily="34" charset="0"/>
                <a:ea typeface="Calibri" panose="020F0502020204030204" pitchFamily="34" charset="0"/>
                <a:cs typeface="Times New Roman" panose="02020603050405020304" pitchFamily="18" charset="0"/>
              </a:rPr>
              <a:t> </a:t>
            </a:r>
            <a:r>
              <a:rPr lang="cy-GB" sz="1100" b="1" dirty="0">
                <a:effectLst/>
                <a:latin typeface="Calibri" panose="020F0502020204030204" pitchFamily="34" charset="0"/>
                <a:ea typeface="Calibri" panose="020F0502020204030204" pitchFamily="34" charset="0"/>
                <a:cs typeface="Times New Roman" panose="02020603050405020304" pitchFamily="18" charset="0"/>
              </a:rPr>
              <a:t>Yr hawl i ofal iechyd)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Wingdings" panose="05000000000000000000" pitchFamily="2" charset="2"/>
              <a:buChar char=""/>
              <a:tabLst>
                <a:tab pos="914400" algn="l"/>
              </a:tabLst>
            </a:pPr>
            <a:r>
              <a:rPr lang="cy-GB" sz="1100" dirty="0" err="1">
                <a:effectLst/>
                <a:latin typeface="Calibri" panose="020F0502020204030204" pitchFamily="34" charset="0"/>
                <a:ea typeface="Calibri" panose="020F0502020204030204" pitchFamily="34" charset="0"/>
                <a:cs typeface="Times New Roman" panose="02020603050405020304" pitchFamily="18" charset="0"/>
              </a:rPr>
              <a:t>Heba</a:t>
            </a:r>
            <a:r>
              <a:rPr lang="cy-GB" sz="1100" dirty="0">
                <a:effectLst/>
                <a:latin typeface="Calibri" panose="020F0502020204030204" pitchFamily="34" charset="0"/>
                <a:ea typeface="Calibri" panose="020F0502020204030204" pitchFamily="34" charset="0"/>
                <a:cs typeface="Times New Roman" panose="02020603050405020304" pitchFamily="18" charset="0"/>
              </a:rPr>
              <a:t> Ahmed, actifydd hawliau dynol a gwrth-hiliaeth a oedd yn gyfrifol am 15,000 o bobl yn mynychu protest Mae Bywydau Du o Bwys ym Manceinion ym mis Mehefin 2020 pan oedd yn </a:t>
            </a:r>
            <a:r>
              <a:rPr lang="cy-GB" sz="1100" b="1" dirty="0">
                <a:effectLst/>
                <a:latin typeface="Calibri" panose="020F0502020204030204" pitchFamily="34" charset="0"/>
                <a:ea typeface="Calibri" panose="020F0502020204030204" pitchFamily="34" charset="0"/>
                <a:cs typeface="Times New Roman" panose="02020603050405020304" pitchFamily="18" charset="0"/>
              </a:rPr>
              <a:t>16 oed. </a:t>
            </a:r>
            <a:r>
              <a:rPr lang="cy-GB" sz="1100" dirty="0">
                <a:effectLst/>
                <a:latin typeface="Calibri" panose="020F0502020204030204" pitchFamily="34" charset="0"/>
                <a:ea typeface="Calibri" panose="020F0502020204030204" pitchFamily="34" charset="0"/>
                <a:cs typeface="Times New Roman" panose="02020603050405020304" pitchFamily="18" charset="0"/>
              </a:rPr>
              <a:t> </a:t>
            </a:r>
            <a:r>
              <a:rPr lang="cy-GB" sz="1100" b="1" dirty="0">
                <a:effectLst/>
                <a:latin typeface="Calibri" panose="020F0502020204030204" pitchFamily="34" charset="0"/>
                <a:ea typeface="Calibri" panose="020F0502020204030204" pitchFamily="34" charset="0"/>
                <a:cs typeface="Times New Roman" panose="02020603050405020304" pitchFamily="18" charset="0"/>
              </a:rPr>
              <a:t>(Erthygl 2: Amddiffyn rhag gwahaniaethu)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Wingdings" panose="05000000000000000000" pitchFamily="2" charset="2"/>
              <a:buChar char=""/>
              <a:tabLst>
                <a:tab pos="914400" algn="l"/>
              </a:tabLst>
            </a:pPr>
            <a:r>
              <a:rPr lang="cy-GB" sz="1100" dirty="0">
                <a:effectLst/>
                <a:latin typeface="Calibri" panose="020F0502020204030204" pitchFamily="34" charset="0"/>
                <a:ea typeface="Calibri" panose="020F0502020204030204" pitchFamily="34" charset="0"/>
                <a:cs typeface="Times New Roman" panose="02020603050405020304" pitchFamily="18" charset="0"/>
              </a:rPr>
              <a:t>Jamie </a:t>
            </a:r>
            <a:r>
              <a:rPr lang="cy-GB" sz="1100" dirty="0" err="1">
                <a:effectLst/>
                <a:latin typeface="Calibri" panose="020F0502020204030204" pitchFamily="34" charset="0"/>
                <a:ea typeface="Calibri" panose="020F0502020204030204" pitchFamily="34" charset="0"/>
                <a:cs typeface="Times New Roman" panose="02020603050405020304" pitchFamily="18" charset="0"/>
              </a:rPr>
              <a:t>Windust</a:t>
            </a:r>
            <a:r>
              <a:rPr lang="cy-GB" sz="1100" dirty="0">
                <a:effectLst/>
                <a:latin typeface="Calibri" panose="020F0502020204030204" pitchFamily="34" charset="0"/>
                <a:ea typeface="Calibri" panose="020F0502020204030204" pitchFamily="34" charset="0"/>
                <a:cs typeface="Times New Roman" panose="02020603050405020304" pitchFamily="18" charset="0"/>
              </a:rPr>
              <a:t> awdur </a:t>
            </a:r>
            <a:r>
              <a:rPr lang="cy-GB" sz="1100" dirty="0" err="1">
                <a:effectLst/>
                <a:latin typeface="Calibri" panose="020F0502020204030204" pitchFamily="34" charset="0"/>
                <a:ea typeface="Calibri" panose="020F0502020204030204" pitchFamily="34" charset="0"/>
                <a:cs typeface="Times New Roman" panose="02020603050405020304" pitchFamily="18" charset="0"/>
              </a:rPr>
              <a:t>anneuaidd</a:t>
            </a:r>
            <a:r>
              <a:rPr lang="cy-GB" sz="1100" dirty="0">
                <a:effectLst/>
                <a:latin typeface="Calibri" panose="020F0502020204030204" pitchFamily="34" charset="0"/>
                <a:ea typeface="Calibri" panose="020F0502020204030204" pitchFamily="34" charset="0"/>
                <a:cs typeface="Times New Roman" panose="02020603050405020304" pitchFamily="18" charset="0"/>
              </a:rPr>
              <a:t>, golygydd, model, a siaradwr cyhoeddus. Roedd yn y penawdau yn 2018 (pan yn </a:t>
            </a:r>
            <a:r>
              <a:rPr lang="cy-GB" sz="1100" b="1" dirty="0">
                <a:effectLst/>
                <a:latin typeface="Calibri" panose="020F0502020204030204" pitchFamily="34" charset="0"/>
                <a:ea typeface="Calibri" panose="020F0502020204030204" pitchFamily="34" charset="0"/>
                <a:cs typeface="Times New Roman" panose="02020603050405020304" pitchFamily="18" charset="0"/>
              </a:rPr>
              <a:t>21 oed </a:t>
            </a:r>
            <a:r>
              <a:rPr lang="cy-GB" sz="1100" dirty="0">
                <a:effectLst/>
                <a:latin typeface="Calibri" panose="020F0502020204030204" pitchFamily="34" charset="0"/>
                <a:ea typeface="Calibri" panose="020F0502020204030204" pitchFamily="34" charset="0"/>
                <a:cs typeface="Times New Roman" panose="02020603050405020304" pitchFamily="18" charset="0"/>
              </a:rPr>
              <a:t>) am gyhuddo staff </a:t>
            </a:r>
            <a:r>
              <a:rPr lang="cy-GB" sz="1100" i="1" dirty="0" err="1">
                <a:effectLst/>
                <a:latin typeface="Calibri" panose="020F0502020204030204" pitchFamily="34" charset="0"/>
                <a:ea typeface="Calibri" panose="020F0502020204030204" pitchFamily="34" charset="0"/>
                <a:cs typeface="Times New Roman" panose="02020603050405020304" pitchFamily="18" charset="0"/>
              </a:rPr>
              <a:t>Fantastic</a:t>
            </a:r>
            <a:r>
              <a:rPr lang="cy-GB" sz="1100" i="1" dirty="0">
                <a:effectLst/>
                <a:latin typeface="Calibri" panose="020F0502020204030204" pitchFamily="34" charset="0"/>
                <a:ea typeface="Calibri" panose="020F0502020204030204" pitchFamily="34" charset="0"/>
                <a:cs typeface="Times New Roman" panose="02020603050405020304" pitchFamily="18" charset="0"/>
              </a:rPr>
              <a:t> </a:t>
            </a:r>
            <a:r>
              <a:rPr lang="cy-GB" sz="1100" i="1" dirty="0" err="1">
                <a:effectLst/>
                <a:latin typeface="Calibri" panose="020F0502020204030204" pitchFamily="34" charset="0"/>
                <a:ea typeface="Calibri" panose="020F0502020204030204" pitchFamily="34" charset="0"/>
                <a:cs typeface="Times New Roman" panose="02020603050405020304" pitchFamily="18" charset="0"/>
              </a:rPr>
              <a:t>Beasts</a:t>
            </a:r>
            <a:r>
              <a:rPr lang="cy-GB" sz="1100" i="1" dirty="0">
                <a:effectLst/>
                <a:latin typeface="Calibri" panose="020F0502020204030204" pitchFamily="34" charset="0"/>
                <a:ea typeface="Calibri" panose="020F0502020204030204" pitchFamily="34" charset="0"/>
                <a:cs typeface="Times New Roman" panose="02020603050405020304" pitchFamily="18" charset="0"/>
              </a:rPr>
              <a:t>: The </a:t>
            </a:r>
            <a:r>
              <a:rPr lang="cy-GB" sz="1100" i="1" dirty="0" err="1">
                <a:effectLst/>
                <a:latin typeface="Calibri" panose="020F0502020204030204" pitchFamily="34" charset="0"/>
                <a:ea typeface="Calibri" panose="020F0502020204030204" pitchFamily="34" charset="0"/>
                <a:cs typeface="Times New Roman" panose="02020603050405020304" pitchFamily="18" charset="0"/>
              </a:rPr>
              <a:t>Crimes</a:t>
            </a:r>
            <a:r>
              <a:rPr lang="cy-GB" sz="1100" i="1" dirty="0">
                <a:effectLst/>
                <a:latin typeface="Calibri" panose="020F0502020204030204" pitchFamily="34" charset="0"/>
                <a:ea typeface="Calibri" panose="020F0502020204030204" pitchFamily="34" charset="0"/>
                <a:cs typeface="Times New Roman" panose="02020603050405020304" pitchFamily="18" charset="0"/>
              </a:rPr>
              <a:t> of </a:t>
            </a:r>
            <a:r>
              <a:rPr lang="cy-GB" sz="1100" i="1" dirty="0" err="1">
                <a:effectLst/>
                <a:latin typeface="Calibri" panose="020F0502020204030204" pitchFamily="34" charset="0"/>
                <a:ea typeface="Calibri" panose="020F0502020204030204" pitchFamily="34" charset="0"/>
                <a:cs typeface="Times New Roman" panose="02020603050405020304" pitchFamily="18" charset="0"/>
              </a:rPr>
              <a:t>Grindelwald</a:t>
            </a:r>
            <a:r>
              <a:rPr lang="cy-GB" sz="1100" i="1" dirty="0">
                <a:effectLst/>
                <a:latin typeface="Calibri" panose="020F0502020204030204" pitchFamily="34" charset="0"/>
                <a:ea typeface="Calibri" panose="020F0502020204030204" pitchFamily="34" charset="0"/>
                <a:cs typeface="Times New Roman" panose="02020603050405020304" pitchFamily="18" charset="0"/>
              </a:rPr>
              <a:t> </a:t>
            </a:r>
            <a:r>
              <a:rPr lang="cy-GB" sz="1100" dirty="0">
                <a:effectLst/>
                <a:latin typeface="Calibri" panose="020F0502020204030204" pitchFamily="34" charset="0"/>
                <a:ea typeface="Calibri" panose="020F0502020204030204" pitchFamily="34" charset="0"/>
                <a:cs typeface="Times New Roman" panose="02020603050405020304" pitchFamily="18" charset="0"/>
              </a:rPr>
              <a:t>o </a:t>
            </a:r>
            <a:r>
              <a:rPr lang="cy-GB" sz="1100" dirty="0" err="1">
                <a:effectLst/>
                <a:latin typeface="Calibri" panose="020F0502020204030204" pitchFamily="34" charset="0"/>
                <a:ea typeface="Calibri" panose="020F0502020204030204" pitchFamily="34" charset="0"/>
                <a:cs typeface="Times New Roman" panose="02020603050405020304" pitchFamily="18" charset="0"/>
              </a:rPr>
              <a:t>wreig</a:t>
            </a:r>
            <a:r>
              <a:rPr lang="cy-GB" sz="1100" dirty="0">
                <a:effectLst/>
                <a:latin typeface="Calibri" panose="020F0502020204030204" pitchFamily="34" charset="0"/>
                <a:ea typeface="Calibri" panose="020F0502020204030204" pitchFamily="34" charset="0"/>
                <a:cs typeface="Times New Roman" panose="02020603050405020304" pitchFamily="18" charset="0"/>
              </a:rPr>
              <a:t>-gasineb, homoffobia a </a:t>
            </a:r>
            <a:r>
              <a:rPr lang="cy-GB" sz="1100" dirty="0" err="1">
                <a:effectLst/>
                <a:latin typeface="Calibri" panose="020F0502020204030204" pitchFamily="34" charset="0"/>
                <a:ea typeface="Calibri" panose="020F0502020204030204" pitchFamily="34" charset="0"/>
                <a:cs typeface="Times New Roman" panose="02020603050405020304" pitchFamily="18" charset="0"/>
              </a:rPr>
              <a:t>thrawsffobia</a:t>
            </a:r>
            <a:r>
              <a:rPr lang="cy-GB" sz="1100" dirty="0">
                <a:effectLst/>
                <a:latin typeface="Calibri" panose="020F0502020204030204" pitchFamily="34" charset="0"/>
                <a:ea typeface="Calibri" panose="020F0502020204030204" pitchFamily="34" charset="0"/>
                <a:cs typeface="Times New Roman" panose="02020603050405020304" pitchFamily="18" charset="0"/>
              </a:rPr>
              <a:t> honedig ac yn 2019 am ddeisebu Senedd y DU am opsiynau pasbort niwtral o ran rhywedd. </a:t>
            </a:r>
            <a:r>
              <a:rPr lang="cy-GB" sz="1100" b="1" dirty="0">
                <a:effectLst/>
                <a:latin typeface="Calibri" panose="020F0502020204030204" pitchFamily="34" charset="0"/>
                <a:ea typeface="Calibri" panose="020F0502020204030204" pitchFamily="34" charset="0"/>
                <a:cs typeface="Times New Roman" panose="02020603050405020304" pitchFamily="18" charset="0"/>
              </a:rPr>
              <a:t>(Erthygl 2: Amddiffyn rhag gwahaniaethu ac Erthygl 6: Yr hawl i fywyd, goroesiad a datblygiad)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Wingdings" panose="05000000000000000000" pitchFamily="2" charset="2"/>
              <a:buChar char=""/>
              <a:tabLst>
                <a:tab pos="914400" algn="l"/>
              </a:tabLst>
            </a:pPr>
            <a:r>
              <a:rPr lang="cy-GB" sz="1100" dirty="0" err="1">
                <a:effectLst/>
                <a:latin typeface="Calibri" panose="020F0502020204030204" pitchFamily="34" charset="0"/>
                <a:ea typeface="Calibri" panose="020F0502020204030204" pitchFamily="34" charset="0"/>
                <a:cs typeface="Times New Roman" panose="02020603050405020304" pitchFamily="18" charset="0"/>
              </a:rPr>
              <a:t>Shiden</a:t>
            </a:r>
            <a:r>
              <a:rPr lang="cy-GB" sz="1100" dirty="0">
                <a:effectLst/>
                <a:latin typeface="Calibri" panose="020F0502020204030204" pitchFamily="34" charset="0"/>
                <a:ea typeface="Calibri" panose="020F0502020204030204" pitchFamily="34" charset="0"/>
                <a:cs typeface="Times New Roman" panose="02020603050405020304" pitchFamily="18" charset="0"/>
              </a:rPr>
              <a:t> </a:t>
            </a:r>
            <a:r>
              <a:rPr lang="cy-GB" sz="1100" dirty="0" err="1">
                <a:effectLst/>
                <a:latin typeface="Calibri" panose="020F0502020204030204" pitchFamily="34" charset="0"/>
                <a:ea typeface="Calibri" panose="020F0502020204030204" pitchFamily="34" charset="0"/>
                <a:cs typeface="Times New Roman" panose="02020603050405020304" pitchFamily="18" charset="0"/>
              </a:rPr>
              <a:t>Tekle</a:t>
            </a:r>
            <a:r>
              <a:rPr lang="cy-GB" sz="1100" dirty="0">
                <a:effectLst/>
                <a:latin typeface="Calibri" panose="020F0502020204030204" pitchFamily="34" charset="0"/>
                <a:ea typeface="Calibri" panose="020F0502020204030204" pitchFamily="34" charset="0"/>
                <a:cs typeface="Times New Roman" panose="02020603050405020304" pitchFamily="18" charset="0"/>
              </a:rPr>
              <a:t> - yn 2018 yn </a:t>
            </a:r>
            <a:r>
              <a:rPr lang="cy-GB" sz="1100" b="1" dirty="0">
                <a:effectLst/>
                <a:latin typeface="Calibri" panose="020F0502020204030204" pitchFamily="34" charset="0"/>
                <a:ea typeface="Calibri" panose="020F0502020204030204" pitchFamily="34" charset="0"/>
                <a:cs typeface="Times New Roman" panose="02020603050405020304" pitchFamily="18" charset="0"/>
              </a:rPr>
              <a:t>18 oed </a:t>
            </a:r>
            <a:r>
              <a:rPr lang="cy-GB" sz="1100" dirty="0">
                <a:effectLst/>
                <a:latin typeface="Calibri" panose="020F0502020204030204" pitchFamily="34" charset="0"/>
                <a:ea typeface="Calibri" panose="020F0502020204030204" pitchFamily="34" charset="0"/>
                <a:cs typeface="Times New Roman" panose="02020603050405020304" pitchFamily="18" charset="0"/>
              </a:rPr>
              <a:t>fe wnaeth ef a thri ffrind 17 oed ail-greu posteri ffilmiau enwog, gan gynnwys </a:t>
            </a:r>
            <a:r>
              <a:rPr lang="cy-GB" sz="1100" dirty="0" err="1">
                <a:effectLst/>
                <a:latin typeface="Calibri" panose="020F0502020204030204" pitchFamily="34" charset="0"/>
                <a:ea typeface="Calibri" panose="020F0502020204030204" pitchFamily="34" charset="0"/>
                <a:cs typeface="Times New Roman" panose="02020603050405020304" pitchFamily="18" charset="0"/>
              </a:rPr>
              <a:t>Titanic</a:t>
            </a:r>
            <a:r>
              <a:rPr lang="cy-GB" sz="1100" dirty="0">
                <a:effectLst/>
                <a:latin typeface="Calibri" panose="020F0502020204030204" pitchFamily="34" charset="0"/>
                <a:ea typeface="Calibri" panose="020F0502020204030204" pitchFamily="34" charset="0"/>
                <a:cs typeface="Times New Roman" panose="02020603050405020304" pitchFamily="18" charset="0"/>
              </a:rPr>
              <a:t>, Harry Potter a The </a:t>
            </a:r>
            <a:r>
              <a:rPr lang="cy-GB" sz="1100" dirty="0" err="1">
                <a:effectLst/>
                <a:latin typeface="Calibri" panose="020F0502020204030204" pitchFamily="34" charset="0"/>
                <a:ea typeface="Calibri" panose="020F0502020204030204" pitchFamily="34" charset="0"/>
                <a:cs typeface="Times New Roman" panose="02020603050405020304" pitchFamily="18" charset="0"/>
              </a:rPr>
              <a:t>Inbetweeners</a:t>
            </a:r>
            <a:r>
              <a:rPr lang="cy-GB" sz="1100" dirty="0">
                <a:effectLst/>
                <a:latin typeface="Calibri" panose="020F0502020204030204" pitchFamily="34" charset="0"/>
                <a:ea typeface="Calibri" panose="020F0502020204030204" pitchFamily="34" charset="0"/>
                <a:cs typeface="Times New Roman" panose="02020603050405020304" pitchFamily="18" charset="0"/>
              </a:rPr>
              <a:t>, gyda phobl dduon yn cymryd y rolau blaenllaw, i roi wynebau du yn y ffilmiau mawr, a herio canfyddiadau a rhagdybiaethau pobl.  Sefydlodd ‘</a:t>
            </a:r>
            <a:r>
              <a:rPr lang="cy-GB" sz="1100" dirty="0" err="1">
                <a:effectLst/>
                <a:latin typeface="Calibri" panose="020F0502020204030204" pitchFamily="34" charset="0"/>
                <a:ea typeface="Calibri" panose="020F0502020204030204" pitchFamily="34" charset="0"/>
                <a:cs typeface="Times New Roman" panose="02020603050405020304" pitchFamily="18" charset="0"/>
              </a:rPr>
              <a:t>Legally</a:t>
            </a:r>
            <a:r>
              <a:rPr lang="cy-GB" sz="1100" dirty="0">
                <a:effectLst/>
                <a:latin typeface="Calibri" panose="020F0502020204030204" pitchFamily="34" charset="0"/>
                <a:ea typeface="Calibri" panose="020F0502020204030204" pitchFamily="34" charset="0"/>
                <a:cs typeface="Times New Roman" panose="02020603050405020304" pitchFamily="18" charset="0"/>
              </a:rPr>
              <a:t> Black’ tra’n mynychu’r Academi Eiriolaeth – sy’n hyfforddi actifyddion ifanc. </a:t>
            </a:r>
            <a:r>
              <a:rPr lang="cy-GB" sz="1100" b="1" dirty="0">
                <a:effectLst/>
                <a:latin typeface="Calibri" panose="020F0502020204030204" pitchFamily="34" charset="0"/>
                <a:ea typeface="Calibri" panose="020F0502020204030204" pitchFamily="34" charset="0"/>
                <a:cs typeface="Times New Roman" panose="02020603050405020304" pitchFamily="18" charset="0"/>
              </a:rPr>
              <a:t>(Erthygl 2: Amddiffyn rhag gwahaniaethu)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100" dirty="0">
                <a:effectLst/>
                <a:latin typeface="Calibri" panose="020F0502020204030204" pitchFamily="34" charset="0"/>
                <a:ea typeface="Calibri" panose="020F0502020204030204" pitchFamily="34" charset="0"/>
                <a:cs typeface="Times New Roman" panose="02020603050405020304" pitchFamily="18" charset="0"/>
              </a:rPr>
              <a:t>(Byddai'r uchod i gyd hefyd yn cwmpasu Erthygl 3 – Budd pennaf y plentyn ac Erthygl 12: Lleisio eich barn).</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100" dirty="0">
                <a:effectLst/>
                <a:latin typeface="Calibri" panose="020F0502020204030204" pitchFamily="34" charset="0"/>
                <a:ea typeface="Calibri" panose="020F0502020204030204" pitchFamily="34" charset="0"/>
                <a:cs typeface="Times New Roman" panose="02020603050405020304" pitchFamily="18" charset="0"/>
              </a:rPr>
              <a:t>Yn dibynnu ar y dasg a osodwyd, </a:t>
            </a:r>
            <a:r>
              <a:rPr lang="cy-GB" sz="1100" b="1" dirty="0">
                <a:effectLst/>
                <a:latin typeface="Calibri" panose="020F0502020204030204" pitchFamily="34" charset="0"/>
                <a:ea typeface="Calibri" panose="020F0502020204030204" pitchFamily="34" charset="0"/>
                <a:cs typeface="Times New Roman" panose="02020603050405020304" pitchFamily="18" charset="0"/>
              </a:rPr>
              <a:t>gofynnwch </a:t>
            </a:r>
            <a:r>
              <a:rPr lang="cy-GB" sz="1100" dirty="0">
                <a:effectLst/>
                <a:latin typeface="Calibri" panose="020F0502020204030204" pitchFamily="34" charset="0"/>
                <a:ea typeface="Calibri" panose="020F0502020204030204" pitchFamily="34" charset="0"/>
                <a:cs typeface="Times New Roman" panose="02020603050405020304" pitchFamily="18" charset="0"/>
              </a:rPr>
              <a:t>i un neu ddau o ddysgwyr roi adborth ar y mater yr hoffent ymgyrchu yn ei gylch/gweithredwyr amlwg sy’n ymgyrchu dros y mater o’u dewis ac ati.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100" b="1" dirty="0">
              <a:effectLst/>
              <a:latin typeface="Calibri" panose="020F0502020204030204" pitchFamily="34" charset="0"/>
              <a:ea typeface="Calibri" panose="020F0502020204030204" pitchFamily="34" charset="0"/>
              <a:cs typeface="Times New Roman" panose="02020603050405020304" pitchFamily="18" charset="0"/>
            </a:endParaRPr>
          </a:p>
          <a:p>
            <a:r>
              <a:rPr lang="cy-GB" sz="1100" b="1" dirty="0">
                <a:effectLst/>
                <a:latin typeface="Calibri" panose="020F0502020204030204" pitchFamily="34" charset="0"/>
                <a:ea typeface="Calibri" panose="020F0502020204030204" pitchFamily="34" charset="0"/>
                <a:cs typeface="Times New Roman" panose="02020603050405020304" pitchFamily="18" charset="0"/>
              </a:rPr>
              <a:t>O.N. Mae rhywfaint o hyblygrwydd gan athrawon felly os ydych wedi dewis peidio â gosod y gwaith cartref/tasg ychwanegol bydd gennych amser ychwanegol i ymdrin â'r gweithgareddau allweddol yn fanylach.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17</a:t>
            </a:fld>
            <a:endParaRPr lang="en-GB" dirty="0"/>
          </a:p>
        </p:txBody>
      </p:sp>
    </p:spTree>
    <p:extLst>
      <p:ext uri="{BB962C8B-B14F-4D97-AF65-F5344CB8AC3E}">
        <p14:creationId xmlns:p14="http://schemas.microsoft.com/office/powerpoint/2010/main" val="25074691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dirty="0">
                <a:effectLst/>
                <a:latin typeface="Calibri" panose="020F0502020204030204" pitchFamily="34" charset="0"/>
                <a:ea typeface="Calibri" panose="020F0502020204030204" pitchFamily="34" charset="0"/>
                <a:cs typeface="Times New Roman" panose="02020603050405020304" pitchFamily="18" charset="0"/>
              </a:rPr>
              <a:t>Yn Adnodd 2 o'r Hawl i Siarad? bydd dysgwyr yn archwilio’r ffynonellau cymorth sydd ar gael iddynt pan fydd eu rhieni’n gwahanu a sut i gael gafael ar y cymorth hwn. Bydd hyn yn cael ei drafod fel rhan o hawl Erthygl 12 pobl ifanc i leisio eu barn ac i oedolion wrando arni a’i chymryd o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ddifrif</a:t>
            </a:r>
            <a:r>
              <a:rPr lang="cy-GB" sz="1800" dirty="0">
                <a:effectLst/>
                <a:latin typeface="Calibri" panose="020F0502020204030204" pitchFamily="34" charset="0"/>
                <a:ea typeface="Calibri" panose="020F0502020204030204" pitchFamily="34" charset="0"/>
                <a:cs typeface="Times New Roman" panose="02020603050405020304" pitchFamily="18" charset="0"/>
              </a:rPr>
              <a:t>. I gychwyn hyn ac i ailadrodd, gofynnwch i'r dysgwyr ddefnyddio'r geiriau a awgrymir i lenwi'r bylchau yn Erthygl 12 uchod. </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Yn y modd sioe sleidiau, mae'r llenwi geiriau yn ymddangos heb y geiriau a awgrymir, gyda'r geiriau a awgrymir yn ymddangos ar glic i roi'r opsiwn i chi wneud yr ymarfer fel y dasg ychwanegol.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b="1" dirty="0">
                <a:effectLst/>
                <a:latin typeface="Calibri" panose="020F0502020204030204" pitchFamily="34" charset="0"/>
                <a:ea typeface="Calibri" panose="020F0502020204030204" pitchFamily="34" charset="0"/>
                <a:cs typeface="Times New Roman" panose="02020603050405020304" pitchFamily="18" charset="0"/>
              </a:rPr>
              <a:t>Fel gweithgaredd atodol </a:t>
            </a:r>
            <a:r>
              <a:rPr lang="cy-GB" sz="1800" dirty="0">
                <a:effectLst/>
                <a:latin typeface="Calibri" panose="020F0502020204030204" pitchFamily="34" charset="0"/>
                <a:ea typeface="Calibri" panose="020F0502020204030204" pitchFamily="34" charset="0"/>
                <a:cs typeface="Times New Roman" panose="02020603050405020304" pitchFamily="18" charset="0"/>
              </a:rPr>
              <a:t>ystyriwch roi dim ond y tri gair sydd eu hangen ar ddysgwyr i lenwi'r bylchau.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b="1" dirty="0">
                <a:effectLst/>
                <a:latin typeface="Calibri" panose="020F0502020204030204" pitchFamily="34" charset="0"/>
                <a:ea typeface="Calibri" panose="020F0502020204030204" pitchFamily="34" charset="0"/>
                <a:cs typeface="Times New Roman" panose="02020603050405020304" pitchFamily="18" charset="0"/>
              </a:rPr>
              <a:t>Fel gweithgaredd ychwanegol </a:t>
            </a:r>
            <a:r>
              <a:rPr lang="cy-GB" sz="1800" dirty="0">
                <a:effectLst/>
                <a:latin typeface="Calibri" panose="020F0502020204030204" pitchFamily="34" charset="0"/>
                <a:ea typeface="Calibri" panose="020F0502020204030204" pitchFamily="34" charset="0"/>
                <a:cs typeface="Times New Roman" panose="02020603050405020304" pitchFamily="18" charset="0"/>
              </a:rPr>
              <a:t>ystyriwch ofyn i ddysgwyr lenwi'r bwlch heb awgrymu unrhyw eiriau.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18</a:t>
            </a:fld>
            <a:endParaRPr lang="en-GB" dirty="0"/>
          </a:p>
        </p:txBody>
      </p:sp>
    </p:spTree>
    <p:extLst>
      <p:ext uri="{BB962C8B-B14F-4D97-AF65-F5344CB8AC3E}">
        <p14:creationId xmlns:p14="http://schemas.microsoft.com/office/powerpoint/2010/main" val="19806959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dirty="0">
                <a:effectLst/>
                <a:latin typeface="Calibri" panose="020F0502020204030204" pitchFamily="34" charset="0"/>
                <a:ea typeface="Calibri" panose="020F0502020204030204" pitchFamily="34" charset="0"/>
                <a:cs typeface="Times New Roman" panose="02020603050405020304" pitchFamily="18" charset="0"/>
              </a:rPr>
              <a:t>Rhowch ychydig funudau i'r dysgwyr ddarllen y senario ac yna gofynnwch i bob un ohonyn nhw (heb ymgynghori) i dynnu cylch gyda'r gair 'Tom' yn y canol. [Os yw dysgwyr yn gyfarwydd â 'mapio meddwl' yna gallwch chi egluro mai dyma beth maen nhw'n mynd i'w wneud. Os na, eglurwch 'mapio meddwl' iddyn nhw h.y. byddan nhw'n llunio diagram gyda thema ganolog (yma, y cymeriad, Tom) ac yna'n ymestyn allan i themâu gwahanol (yma, pethau gwahanol mae Tom yn teimlo ac ati) i amlinellu gwybodaeth mewn modd gweledol]. O amgylch ochr allanol y cylch, gofynnwch iddyn nhw ysgrifennu: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buFont typeface="+mj-lt"/>
              <a:buAutoNum type="alphaLcParen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sut rydych chi'n meddwl y gallai Tom fod yn teimlo. (Trist, dolurus, yn grac, yn bryderus a/neu wedi drysu)</a:t>
            </a:r>
          </a:p>
          <a:p>
            <a:pPr marL="342900" lvl="0" indent="-342900">
              <a:buFont typeface="+mj-lt"/>
              <a:buAutoNum type="alphaLcParenR"/>
              <a:tabLst>
                <a:tab pos="457200" algn="l"/>
              </a:tabLs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aren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cwestiynau y credwch y gallai fod gan Tom ar yr adeg hon. (A yw hyn oherwydd rhywbeth rydw i wedi'i wneud? Oes unrhyw obaith y byddwch chi'n aros gyda'ch gilydd? Ble ydw i'n mynd i fyw? Gyda phwy ydw i'n mynd i fyw? Pa mor aml fydda i'n gweld fy rhiant arall? A fydd rhaid i mi newid ysgol? A fydda’ i dal yn gallu gweld fy ffrindiau/gwneud fy hobïau/treulio amser gyda’r teulu ehangach? Sut bydd pethau’n cael eu datrys? A fydd rhywun yn gofyn i mi beth rydw i eisiau? Os felly, pwy? A fydd yn rhaid i mi fynd i’r llys?) </a:t>
            </a:r>
          </a:p>
          <a:p>
            <a:pPr marL="342900" lvl="0" indent="-342900">
              <a:buFont typeface="+mj-lt"/>
              <a:buAutoNum type="alphaLcParenR"/>
              <a:tabLst>
                <a:tab pos="457200" algn="l"/>
              </a:tabLs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mj-lt"/>
              <a:buAutoNum type="alphaLcParen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cymorth rydych chi'n meddwl y gallai fod ei angen ar Tom ac unrhyw enghreifftiau rydych chi'n gwybod am gymorth a allai fod ar gael iddo. (Gall y cymorth sydd ei angen gynnwys - ffrindiau da o'i gwmpas; cefnogaeth gan gyfoedion sydd wedi bod trwy hyn;  cefnogaeth fugeiliol dda yn yr ysgol; gwybodaeth dda ar-lein i gael atebion i rai o'i gwestiynau; rhywun i siarad ag ef am sut mae'n teimlo; rhywun i siarad ag ef am yr hyn yr hoffai ei weld yn digwydd ynghylch trefniadau ar gyfer ei ofal. Gall ffynonellau cymorth gynnwys - cefnogaeth fugeiliol yn yr ysgol; ffrindiau neu deulu ehangach;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ChildLine</a:t>
            </a:r>
            <a:r>
              <a:rPr lang="cy-GB" sz="1800" dirty="0">
                <a:effectLst/>
                <a:latin typeface="Calibri" panose="020F0502020204030204" pitchFamily="34" charset="0"/>
                <a:ea typeface="Calibri" panose="020F0502020204030204" pitchFamily="34" charset="0"/>
                <a:cs typeface="Times New Roman" panose="02020603050405020304" pitchFamily="18" charset="0"/>
              </a:rPr>
              <a:t> neu wasanaeth cwnsela arall). </a:t>
            </a:r>
          </a:p>
          <a:p>
            <a:pPr marL="342900" lvl="0" indent="-342900">
              <a:buFont typeface="+mj-lt"/>
              <a:buAutoNum type="alphaLcParenR"/>
              <a:tabLst>
                <a:tab pos="457200" algn="l"/>
              </a:tabLst>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b="1" dirty="0">
                <a:effectLst/>
                <a:latin typeface="Calibri" panose="020F0502020204030204" pitchFamily="34" charset="0"/>
                <a:ea typeface="Calibri" panose="020F0502020204030204" pitchFamily="34" charset="0"/>
                <a:cs typeface="Times New Roman" panose="02020603050405020304" pitchFamily="18" charset="0"/>
              </a:rPr>
              <a:t>Nodwch: </a:t>
            </a:r>
            <a:r>
              <a:rPr lang="cy-GB" sz="1800" dirty="0">
                <a:effectLst/>
                <a:latin typeface="Calibri" panose="020F0502020204030204" pitchFamily="34" charset="0"/>
                <a:ea typeface="Calibri" panose="020F0502020204030204" pitchFamily="34" charset="0"/>
                <a:cs typeface="Times New Roman" panose="02020603050405020304" pitchFamily="18" charset="0"/>
              </a:rPr>
              <a:t>Peidiwch â rhoi unrhyw awgrymiadau pellach, hyd yn oed os bydd dysgwyr yn gofyn cwestiynau. Ni ddylent rannu eu syniadau gyda chyd-ddisgyblion yn ystod y gweithgaredd. Bydd hyn yn rhoi cyfle i chi weld beth yw credoau a syniadau'r dysgwyr eu hunain cyn i'r dysgu ddechrau.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b="1" dirty="0">
                <a:effectLst/>
                <a:latin typeface="Calibri" panose="020F0502020204030204" pitchFamily="34" charset="0"/>
                <a:ea typeface="Calibri" panose="020F0502020204030204" pitchFamily="34" charset="0"/>
                <a:cs typeface="Times New Roman" panose="02020603050405020304" pitchFamily="18" charset="0"/>
              </a:rPr>
              <a:t>Ewch o amgylch yr ystafell </a:t>
            </a:r>
            <a:r>
              <a:rPr lang="cy-GB" sz="1800" dirty="0">
                <a:effectLst/>
                <a:latin typeface="Calibri" panose="020F0502020204030204" pitchFamily="34" charset="0"/>
                <a:ea typeface="Calibri" panose="020F0502020204030204" pitchFamily="34" charset="0"/>
                <a:cs typeface="Times New Roman" panose="02020603050405020304" pitchFamily="18" charset="0"/>
              </a:rPr>
              <a:t>wrth i'r dysgwyr gwblhau eu hymarfer/mapiau meddwl er mwyn mesur yr hyn y mae'r dysgwyr yn ei wybod/yn ei feddwl/yn ei deimlo/yn ei gredu mewn perthynas â'r pwnc. Ar ôl i'r dysgwyr gael tua 3-4 munud i gwblhau eu hymarfer/ mapiau meddwl, gofynnwch am adborth y dosbarth cyfan (gan ddefnyddio'r atebion a awgrymir uchod i'ch arwain}.  </a:t>
            </a:r>
          </a:p>
          <a:p>
            <a:endParaRPr lang="cy-GB"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b="1" dirty="0">
                <a:effectLst/>
                <a:latin typeface="Calibri" panose="020F0502020204030204" pitchFamily="34" charset="0"/>
                <a:ea typeface="Calibri" panose="020F0502020204030204" pitchFamily="34" charset="0"/>
                <a:cs typeface="Times New Roman" panose="02020603050405020304" pitchFamily="18" charset="0"/>
              </a:rPr>
              <a:t>Gofynnwch </a:t>
            </a:r>
            <a:r>
              <a:rPr lang="cy-GB" sz="1800" dirty="0">
                <a:effectLst/>
                <a:latin typeface="Calibri" panose="020F0502020204030204" pitchFamily="34" charset="0"/>
                <a:ea typeface="Calibri" panose="020F0502020204030204" pitchFamily="34" charset="0"/>
                <a:cs typeface="Times New Roman" panose="02020603050405020304" pitchFamily="18" charset="0"/>
              </a:rPr>
              <a:t>i'r dysgwyr beidio ag ychwanegu unrhyw beth arall at eu taflen/mapiau meddwl yn ystod y cyfnod adborth gan y dosbarth ac i roi'r rhain i'r naill ochr gan y byddant yn dychwelyd atynt (a'r 3 chwestiwn hyn) ar ddiwedd y dysgu.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19</a:t>
            </a:fld>
            <a:endParaRPr lang="en-GB" dirty="0"/>
          </a:p>
        </p:txBody>
      </p:sp>
    </p:spTree>
    <p:extLst>
      <p:ext uri="{BB962C8B-B14F-4D97-AF65-F5344CB8AC3E}">
        <p14:creationId xmlns:p14="http://schemas.microsoft.com/office/powerpoint/2010/main" val="32015336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dirty="0">
                <a:effectLst/>
                <a:latin typeface="Calibri" panose="020F0502020204030204" pitchFamily="34" charset="0"/>
                <a:ea typeface="Calibri" panose="020F0502020204030204" pitchFamily="34" charset="0"/>
                <a:cs typeface="Times New Roman" panose="02020603050405020304" pitchFamily="18" charset="0"/>
              </a:rPr>
              <a:t>Mae’r adnodd addysgu dwy ran hwn wedi’i ddyfeisio ar gyfer dysgwyr sy’n gweithio yng nghamau Cynnydd 4 a 5. Mae'r addysgu hwn wedi'i anelu at addysgu Addysg Cydberthynas a Rhywioldeb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ACRh</a:t>
            </a:r>
            <a:r>
              <a:rPr lang="cy-GB" sz="1800" dirty="0">
                <a:effectLst/>
                <a:latin typeface="Calibri" panose="020F0502020204030204" pitchFamily="34" charset="0"/>
                <a:ea typeface="Calibri" panose="020F0502020204030204" pitchFamily="34" charset="0"/>
                <a:cs typeface="Times New Roman" panose="02020603050405020304" pitchFamily="18" charset="0"/>
              </a:rPr>
              <a:t>) gorfodol a dinasyddiaeth o fewn y 'datganiadau o'r hyn sy'n bwysig' ar gyfer Iechyd a Lles a'r Dyniaethau yn y drefn honno. </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Mae'r sleid hon yn rhoi trosolwg o'r adnodd. Dylid ei ddarllen ar y cyd â'r Canllaw i Athrawon ar Adnodd 2 'Hawl i Siarad?'. Atgoffir athrawon i adolygu a mynd i'r afael ag unrhyw gwestiynau a gyflwynir yn y 'fasged hoffwn holi/blwch cwestiynau di-enw' er mwyn sicrhau eu bod yn ateb holl gwestiynau'r dysgwyr.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Adnodd addysgu dau o ddau yw hwn. Yn Adnodd 1, bydd dysgwyr yn dysgu am yr hawliau allweddol sydd gan blant a phobl ifanc o dan Gonfensiwn y Cenhedloedd Unedig ar Hawliau’r Plentyn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CCUHP</a:t>
            </a:r>
            <a:r>
              <a:rPr lang="cy-GB" sz="1800" dirty="0">
                <a:effectLst/>
                <a:latin typeface="Calibri" panose="020F0502020204030204" pitchFamily="34" charset="0"/>
                <a:ea typeface="Calibri" panose="020F0502020204030204" pitchFamily="34" charset="0"/>
                <a:cs typeface="Times New Roman" panose="02020603050405020304" pitchFamily="18" charset="0"/>
              </a:rPr>
              <a:t>’). Mae hyn yn cynnwys yr hawl i fynegi eu barn ac i oedolion gymryd y farn honno o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ddifrif</a:t>
            </a:r>
            <a:r>
              <a:rPr lang="cy-GB" sz="1800" dirty="0">
                <a:effectLst/>
                <a:latin typeface="Calibri" panose="020F0502020204030204" pitchFamily="34" charset="0"/>
                <a:ea typeface="Calibri" panose="020F0502020204030204" pitchFamily="34" charset="0"/>
                <a:cs typeface="Times New Roman" panose="02020603050405020304" pitchFamily="18" charset="0"/>
              </a:rPr>
              <a:t> (Erthygl 12). Yn Adnodd 2, bydd Erthygl 12 yn cael ei hystyried ymhellach mewn perthynas â hawliau pobl ifanc i wybodaeth, ymgynghori a (pan fo angen) cynrychiolaeth pan fydd eu rhieni yn gwahanu.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b="1" dirty="0">
                <a:effectLst/>
                <a:latin typeface="Calibri" panose="020F0502020204030204" pitchFamily="34" charset="0"/>
                <a:ea typeface="Calibri" panose="020F0502020204030204" pitchFamily="34" charset="0"/>
                <a:cs typeface="Times New Roman" panose="02020603050405020304" pitchFamily="18" charset="0"/>
              </a:rPr>
              <a:t>Allweddeiriau</a:t>
            </a:r>
            <a:r>
              <a:rPr lang="cy-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Hawliau plant, lleisiau plant, cyfryngu plentyn-gynhwysol, gwybodaeth, ymgynghori, cynrychiolaeth.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2</a:t>
            </a:fld>
            <a:endParaRPr lang="en-GB" dirty="0"/>
          </a:p>
        </p:txBody>
      </p:sp>
    </p:spTree>
    <p:extLst>
      <p:ext uri="{BB962C8B-B14F-4D97-AF65-F5344CB8AC3E}">
        <p14:creationId xmlns:p14="http://schemas.microsoft.com/office/powerpoint/2010/main" val="2016844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dirty="0">
                <a:effectLst/>
                <a:latin typeface="Calibri" panose="020F0502020204030204" pitchFamily="34" charset="0"/>
                <a:ea typeface="Calibri" panose="020F0502020204030204" pitchFamily="34" charset="0"/>
                <a:cs typeface="Times New Roman" panose="02020603050405020304" pitchFamily="18" charset="0"/>
              </a:rPr>
              <a:t>Mae’r ‘datganiadau o’r hyn sy’n bwysig’ ar gyfer Iechyd a Lles yn nodi bod yn rhaid i ddysgwyr allu ‘archwilio’r cysylltiadau rhwng eu profiadau, eu hiechyd meddwl a’u lles emosiynol... [a] deall nad yw teimladau ac emosiynau’n sefydlog nac yn gyson. Dylai dysgwyr hefyd ddysgu 'sut i fynegi eu teimladau [felly] bydd dysgwyr mewn sefyllfa well i greu diwylliant lle mae siarad am iechyd meddwl a lles emosiynol yn weithred arferol. Mae’r ‘datganiadau o’r hyn sy’n bwysig’ ar gyfer Iechyd a Lles hefyd yn nodi y dylid rhoi cyfleoedd i ddysgwyr ‘[ddatblygu] empathi…</a:t>
            </a:r>
            <a:r>
              <a:rPr lang="cy-GB" sz="1800" i="1" dirty="0">
                <a:effectLst/>
                <a:latin typeface="Calibri" panose="020F0502020204030204" pitchFamily="34" charset="0"/>
                <a:ea typeface="Calibri" panose="020F0502020204030204" pitchFamily="34" charset="0"/>
                <a:cs typeface="Times New Roman" panose="02020603050405020304" pitchFamily="18" charset="0"/>
              </a:rPr>
              <a:t> </a:t>
            </a:r>
            <a:r>
              <a:rPr lang="cy-GB" sz="1800" dirty="0">
                <a:effectLst/>
                <a:latin typeface="Calibri" panose="020F0502020204030204" pitchFamily="34" charset="0"/>
                <a:ea typeface="Calibri" panose="020F0502020204030204" pitchFamily="34" charset="0"/>
                <a:cs typeface="Times New Roman" panose="02020603050405020304" pitchFamily="18" charset="0"/>
              </a:rPr>
              <a:t>[gan eu galluogi] … i ymddwyn mewn ffordd sy’n cefnogi iechyd meddwl a lles emosiynol eraill.' Ar gyfer dysgwyr nad yw eu rhieni wedi gwahanu, dylai trafod teimladau person ifanc y mae ei rieni wedi gwahanu eu helpu i ddatblygu empathi a gweithredu mewn ffyrdd sy'n cefnogi eraill sydd wedi cael profiad o'u rhieni'n gwahanu. </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Yma mae’r pwyslais ar y ffaith y gall rhieni’n gwahanu fod yn fath o alar i blant a bod llawer yn mynd trwy gylch pum cam, yn yr un modd yn union ag y maent yn profi galar oherwydd profedigaeth. Dylai’r pwyslais fod ar normaleiddio rhai o’r teimladau a all fod gan bobl ifanc os yw eu rhieni’n gwahanu, megis dicter neu dristwch. Mae profiad pob plentyn yn unigryw ac yn dibynnu'n rhannol ar y sefyllfa gartref cyn gwahanu a pha mor gyfeillgar yw'r rhieni wrth wahanu. Os oedd bywyd y cartref wedi bod yn anodd, gallai'r gwahanu fod yn rhyddhad. Ni fydd pob plentyn yn teimlo'r holl bethau hyn nac yn symud ymlaen mewn modd llinol trwyddynt.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Dylid defnyddio technegau ymbellhau, gan ddisgrifio sut mae'n normal i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Tom </a:t>
            </a:r>
            <a:r>
              <a:rPr lang="cy-GB" sz="1800" dirty="0">
                <a:effectLst/>
                <a:latin typeface="Calibri" panose="020F0502020204030204" pitchFamily="34" charset="0"/>
                <a:ea typeface="Calibri" panose="020F0502020204030204" pitchFamily="34" charset="0"/>
                <a:cs typeface="Times New Roman" panose="02020603050405020304" pitchFamily="18" charset="0"/>
              </a:rPr>
              <a:t>deimlo'n ddolurus, yn drist, wedi drysu, yn grac neu wedi'i orlethu. Dylid normaleiddio sut mae’n gyffredin i bobl ifanc deimlo eu bod nhw rywsut yn gyfrifol am y gwahanu (mae agwedd fargeinio’r cylch galar yn cyfeirio at ymdrechion gan bobl ifanc i newid eu hymddygiad eu hunain yn y gobaith y bydd rhiant yn dychwelyd adref).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b="1" dirty="0">
                <a:effectLst/>
                <a:latin typeface="Calibri" panose="020F0502020204030204" pitchFamily="34" charset="0"/>
                <a:ea typeface="Calibri" panose="020F0502020204030204" pitchFamily="34" charset="0"/>
                <a:cs typeface="Times New Roman" panose="02020603050405020304" pitchFamily="18" charset="0"/>
              </a:rPr>
              <a:t>Rhannwch y dosbarth yn 5 grŵp</a:t>
            </a:r>
            <a:r>
              <a:rPr lang="cy-GB" sz="1800" dirty="0">
                <a:effectLst/>
                <a:latin typeface="Calibri" panose="020F0502020204030204" pitchFamily="34" charset="0"/>
                <a:ea typeface="Calibri" panose="020F0502020204030204" pitchFamily="34" charset="0"/>
                <a:cs typeface="Times New Roman" panose="02020603050405020304" pitchFamily="18" charset="0"/>
              </a:rPr>
              <a:t> a rhowch gam i bob grŵp ganolbwyntio arno a rhoi cyngor yn ei gylch. Dywedwch wrth y dysgwyr fod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Samir</a:t>
            </a:r>
            <a:r>
              <a:rPr lang="cy-GB" sz="1800" dirty="0">
                <a:effectLst/>
                <a:latin typeface="Calibri" panose="020F0502020204030204" pitchFamily="34" charset="0"/>
                <a:ea typeface="Calibri" panose="020F0502020204030204" pitchFamily="34" charset="0"/>
                <a:cs typeface="Times New Roman" panose="02020603050405020304" pitchFamily="18" charset="0"/>
              </a:rPr>
              <a:t>, ffrind Tom o'r clwb pêl-droed, eisiau cefnogi Tom. Rhowch 2-3 munud i'r dysgwyr feddwl am 3 awgrym da i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Samir</a:t>
            </a:r>
            <a:r>
              <a:rPr lang="cy-GB" sz="1800" dirty="0">
                <a:effectLst/>
                <a:latin typeface="Calibri" panose="020F0502020204030204" pitchFamily="34" charset="0"/>
                <a:ea typeface="Calibri" panose="020F0502020204030204" pitchFamily="34" charset="0"/>
                <a:cs typeface="Times New Roman" panose="02020603050405020304" pitchFamily="18" charset="0"/>
              </a:rPr>
              <a:t> a allai helpu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Samir</a:t>
            </a:r>
            <a:r>
              <a:rPr lang="cy-GB" sz="1800" dirty="0">
                <a:effectLst/>
                <a:latin typeface="Calibri" panose="020F0502020204030204" pitchFamily="34" charset="0"/>
                <a:ea typeface="Calibri" panose="020F0502020204030204" pitchFamily="34" charset="0"/>
                <a:cs typeface="Times New Roman" panose="02020603050405020304" pitchFamily="18" charset="0"/>
              </a:rPr>
              <a:t> i gefnogi Tom trwy'r profiad o'i rieni'n gwahanu. Unwaith y bydd y dysgwyr wedi cael cyfle i drafod eu cam yn y cylch galar (yn eu grŵp).</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b="1" dirty="0">
                <a:effectLst/>
                <a:latin typeface="Calibri" panose="020F0502020204030204" pitchFamily="34" charset="0"/>
                <a:ea typeface="Calibri" panose="020F0502020204030204" pitchFamily="34" charset="0"/>
                <a:cs typeface="Times New Roman" panose="02020603050405020304" pitchFamily="18" charset="0"/>
              </a:rPr>
              <a:t>Gofynnwch </a:t>
            </a:r>
            <a:r>
              <a:rPr lang="cy-GB" sz="1800" dirty="0">
                <a:effectLst/>
                <a:latin typeface="Calibri" panose="020F0502020204030204" pitchFamily="34" charset="0"/>
                <a:ea typeface="Calibri" panose="020F0502020204030204" pitchFamily="34" charset="0"/>
                <a:cs typeface="Times New Roman" panose="02020603050405020304" pitchFamily="18" charset="0"/>
              </a:rPr>
              <a:t>i bob grŵp roi adborth beth fyddai eu 3 awgrym da i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Samir</a:t>
            </a:r>
            <a:r>
              <a:rPr lang="cy-GB" sz="1800" dirty="0">
                <a:effectLst/>
                <a:latin typeface="Calibri" panose="020F0502020204030204" pitchFamily="34" charset="0"/>
                <a:ea typeface="Calibri" panose="020F0502020204030204" pitchFamily="34" charset="0"/>
                <a:cs typeface="Times New Roman" panose="02020603050405020304" pitchFamily="18" charset="0"/>
              </a:rPr>
              <a:t> a allai helpu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Samir</a:t>
            </a:r>
            <a:r>
              <a:rPr lang="cy-GB" sz="1800" dirty="0">
                <a:effectLst/>
                <a:latin typeface="Calibri" panose="020F0502020204030204" pitchFamily="34" charset="0"/>
                <a:ea typeface="Calibri" panose="020F0502020204030204" pitchFamily="34" charset="0"/>
                <a:cs typeface="Times New Roman" panose="02020603050405020304" pitchFamily="18" charset="0"/>
              </a:rPr>
              <a:t> i gefnogi Tom trwy'r profiad o'i rieni'n gwahanu.  [Gwrandewch ar sut mae'n teimlo, heb farnu a 'byddwch yno' iddo; helpwch ef i geisio cymorth bugeiliol yn yr ysgol; rhowch sicrwydd iddo nad ef sydd ar fai am y gwahanu a’i annog i gadw i fyny â gweld ffrindiau, hobïau, ymarfer corff ac ati.].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20</a:t>
            </a:fld>
            <a:endParaRPr lang="en-GB" dirty="0"/>
          </a:p>
        </p:txBody>
      </p:sp>
    </p:spTree>
    <p:extLst>
      <p:ext uri="{BB962C8B-B14F-4D97-AF65-F5344CB8AC3E}">
        <p14:creationId xmlns:p14="http://schemas.microsoft.com/office/powerpoint/2010/main" val="36333028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dirty="0">
                <a:effectLst/>
                <a:latin typeface="Calibri" panose="020F0502020204030204" pitchFamily="34" charset="0"/>
                <a:ea typeface="Calibri" panose="020F0502020204030204" pitchFamily="34" charset="0"/>
                <a:cs typeface="Times New Roman" panose="02020603050405020304" pitchFamily="18" charset="0"/>
              </a:rPr>
              <a:t>Dangoswch fideo Hawl i Siarad? i'r dosbarth gan ofyn i'r dysgwyr, wrth iddynt wylio, wneud nodyn ac yna rhoi adborth ar y tri pheth y mae'n dangos bod gan bobl ifanc hawl iddynt o dan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CCUHP</a:t>
            </a:r>
            <a:r>
              <a:rPr lang="cy-GB" sz="1800" dirty="0">
                <a:effectLst/>
                <a:latin typeface="Calibri" panose="020F0502020204030204" pitchFamily="34" charset="0"/>
                <a:ea typeface="Calibri" panose="020F0502020204030204" pitchFamily="34" charset="0"/>
                <a:cs typeface="Times New Roman" panose="02020603050405020304" pitchFamily="18" charset="0"/>
              </a:rPr>
              <a:t> pan fydd eu rhieni'n gwahanu.</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Pwyswch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control</a:t>
            </a:r>
            <a:r>
              <a:rPr lang="cy-GB" sz="1800" dirty="0">
                <a:effectLst/>
                <a:latin typeface="Calibri" panose="020F0502020204030204" pitchFamily="34" charset="0"/>
                <a:ea typeface="Calibri" panose="020F0502020204030204" pitchFamily="34" charset="0"/>
                <a:cs typeface="Times New Roman" panose="02020603050405020304" pitchFamily="18" charset="0"/>
              </a:rPr>
              <a:t>, cliciwch ar ddolen </a:t>
            </a:r>
            <a:r>
              <a:rPr lang="cy-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The </a:t>
            </a:r>
            <a:r>
              <a:rPr lang="cy-GB" sz="1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Rights</a:t>
            </a:r>
            <a:r>
              <a:rPr lang="cy-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a:t>
            </a:r>
            <a:r>
              <a:rPr lang="cy-GB" sz="1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Idea</a:t>
            </a:r>
            <a:r>
              <a:rPr lang="cy-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a:t>
            </a:r>
            <a:r>
              <a:rPr lang="cy-GB" sz="1800"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a:t>
            </a:r>
            <a:r>
              <a:rPr lang="cy-GB" sz="1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Children</a:t>
            </a:r>
            <a:r>
              <a:rPr lang="cy-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a:t>
            </a:r>
            <a:r>
              <a:rPr lang="cy-GB" sz="1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and</a:t>
            </a:r>
            <a:r>
              <a:rPr lang="cy-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a:t>
            </a:r>
            <a:r>
              <a:rPr lang="cy-GB" sz="1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young</a:t>
            </a:r>
            <a:r>
              <a:rPr lang="cy-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a:t>
            </a:r>
            <a:r>
              <a:rPr lang="cy-GB" sz="1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people's</a:t>
            </a:r>
            <a:r>
              <a:rPr lang="cy-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a:t>
            </a:r>
            <a:r>
              <a:rPr lang="cy-GB" sz="1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rights</a:t>
            </a:r>
            <a:r>
              <a:rPr lang="cy-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a:t>
            </a:r>
            <a:r>
              <a:rPr lang="cy-GB" sz="1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when</a:t>
            </a:r>
            <a:r>
              <a:rPr lang="cy-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a:t>
            </a:r>
            <a:r>
              <a:rPr lang="cy-GB" sz="1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parents</a:t>
            </a:r>
            <a:r>
              <a:rPr lang="cy-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a:t>
            </a:r>
            <a:r>
              <a:rPr lang="cy-GB" sz="1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separate</a:t>
            </a:r>
            <a:r>
              <a:rPr lang="cy-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a:t>
            </a:r>
            <a:r>
              <a:rPr lang="cy-GB" sz="1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English</a:t>
            </a:r>
            <a:r>
              <a:rPr lang="cy-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a:t>
            </a:r>
            <a:r>
              <a:rPr lang="cy-GB" sz="1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language</a:t>
            </a:r>
            <a:r>
              <a:rPr lang="cy-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a:t>
            </a:r>
            <a:r>
              <a:rPr lang="cy-GB" sz="1800" u="sng" dirty="0" err="1">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version</a:t>
            </a:r>
            <a:r>
              <a:rPr lang="cy-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 </a:t>
            </a:r>
            <a:r>
              <a:rPr lang="cy-GB" sz="1800" dirty="0">
                <a:effectLst/>
                <a:latin typeface="Calibri" panose="020F0502020204030204" pitchFamily="34" charset="0"/>
                <a:ea typeface="Calibri" panose="020F0502020204030204" pitchFamily="34" charset="0"/>
                <a:cs typeface="Times New Roman" panose="02020603050405020304" pitchFamily="18" charset="0"/>
              </a:rPr>
              <a:t>ar y sleid i chwarae'r fideo.  Ar gyfer y fersiwn Gymraeg cliciwch: https://www.youtube.com/watch?v=vp84Vr6hRDk </a:t>
            </a:r>
            <a:r>
              <a:rPr lang="cy-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Hawl i Siarad? </a:t>
            </a:r>
            <a:r>
              <a:rPr lang="cy-GB" sz="1800" u="none" strike="noStrike"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 Hawliau plant a phobl ifanc pan fydd rhieni’n gwahanu </a:t>
            </a:r>
            <a:r>
              <a:rPr lang="cy-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 Fersiwn Cymraeg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Gofynnwch am adborth gan y dosbarth - dylai dysgwyr nodi bod gan bobl ifanc hawl i: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Gwybodaeth, ymgynghoriad ac (os oes angen cynrychiolaeth). </a:t>
            </a:r>
            <a:r>
              <a:rPr lang="cy-GB" sz="1800" dirty="0">
                <a:effectLst/>
                <a:latin typeface="Calibri" panose="020F0502020204030204" pitchFamily="34" charset="0"/>
                <a:ea typeface="Calibri" panose="020F0502020204030204" pitchFamily="34" charset="0"/>
                <a:cs typeface="Times New Roman" panose="02020603050405020304" pitchFamily="18" charset="0"/>
              </a:rPr>
              <a:t>Pwysleisiwch fod y rhain i gyd yn wirfoddol – mae gan bobl ifanc yr hawl i leisio’u barn ac i gael eu hymgynghori, ond yn yr un modd mae ganddyn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nhw’r</a:t>
            </a:r>
            <a:r>
              <a:rPr lang="cy-GB" sz="1800" dirty="0">
                <a:effectLst/>
                <a:latin typeface="Calibri" panose="020F0502020204030204" pitchFamily="34" charset="0"/>
                <a:ea typeface="Calibri" panose="020F0502020204030204" pitchFamily="34" charset="0"/>
                <a:cs typeface="Times New Roman" panose="02020603050405020304" pitchFamily="18" charset="0"/>
              </a:rPr>
              <a:t> hawl i beidio â chael eu hymgynghori os nad ydyn nhw’n dymuno hynny.</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b="1" dirty="0">
                <a:effectLst/>
                <a:latin typeface="Calibri" panose="020F0502020204030204" pitchFamily="34" charset="0"/>
                <a:ea typeface="Calibri" panose="020F0502020204030204" pitchFamily="34" charset="0"/>
                <a:cs typeface="Times New Roman" panose="02020603050405020304" pitchFamily="18" charset="0"/>
              </a:rPr>
              <a:t>Gweithgaredd atodol: Ystyriwch awgrymu bod dysgwyr yn nodi 1-2 bwynt allan o'r fideo yn unig.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b="1" dirty="0">
                <a:effectLst/>
                <a:latin typeface="Calibri" panose="020F0502020204030204" pitchFamily="34" charset="0"/>
                <a:ea typeface="Calibri" panose="020F0502020204030204" pitchFamily="34" charset="0"/>
                <a:cs typeface="Times New Roman" panose="02020603050405020304" pitchFamily="18" charset="0"/>
              </a:rPr>
              <a:t>Gweithgaredd ychwanegol: Ystyriwch ofyn i’r dysgwyr nodi’r gwahanol ffyrdd y dywedodd Chloe y gallai Tom sicrhau bod ei lais yn cael ei glywed</a:t>
            </a:r>
            <a:r>
              <a:rPr lang="cy-GB" sz="1800" dirty="0">
                <a:effectLst/>
                <a:latin typeface="Calibri" panose="020F0502020204030204" pitchFamily="34" charset="0"/>
                <a:ea typeface="Calibri" panose="020F0502020204030204" pitchFamily="34" charset="0"/>
                <a:cs typeface="Times New Roman" panose="02020603050405020304" pitchFamily="18" charset="0"/>
              </a:rPr>
              <a:t> – (cyfarfod â’r cyfryngwr os oedd ei rieni’n mynd i gyfryngu; siarad â Chynghorydd Llys Teulu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FCA</a:t>
            </a:r>
            <a:r>
              <a:rPr lang="cy-GB" sz="1800" dirty="0">
                <a:effectLst/>
                <a:latin typeface="Calibri" panose="020F0502020204030204" pitchFamily="34" charset="0"/>
                <a:ea typeface="Calibri" panose="020F0502020204030204" pitchFamily="34" charset="0"/>
                <a:cs typeface="Times New Roman" panose="02020603050405020304" pitchFamily="18" charset="0"/>
              </a:rPr>
              <a:t>) neu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weithiau’r</a:t>
            </a:r>
            <a:r>
              <a:rPr lang="cy-GB" sz="1800" dirty="0">
                <a:effectLst/>
                <a:latin typeface="Calibri" panose="020F0502020204030204" pitchFamily="34" charset="0"/>
                <a:ea typeface="Calibri" panose="020F0502020204030204" pitchFamily="34" charset="0"/>
                <a:cs typeface="Times New Roman" panose="02020603050405020304" pitchFamily="18" charset="0"/>
              </a:rPr>
              <a:t> barnwr os aeth ei rieni i’r llys a chael cyfreithiwr i’w gynrychioli yn y llys os oes angen).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E4E5092-8265-4006-A364-23F104E02F6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01197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dirty="0">
                <a:effectLst/>
                <a:latin typeface="Calibri" panose="020F0502020204030204" pitchFamily="34" charset="0"/>
                <a:ea typeface="Calibri" panose="020F0502020204030204" pitchFamily="34" charset="0"/>
                <a:cs typeface="Times New Roman" panose="02020603050405020304" pitchFamily="18" charset="0"/>
              </a:rPr>
              <a:t>Cwis cyflym: I atgyfnerthu'r dysgu o'r fideo, cymerwch 3 munud i ofyn i'r dosbarth ateb y 5 cwestiwn. Er mwyn sicrhau bod pawb yn cymryd rhan, naill ai darparwch daflen i ddysgwyr ei chwblhau/cyfeirio’n ôl ati os ydynt yn gweld bod angen y wybodaeth arnynt yn y dyfodol (mae taflen ar ddiwedd y Canllaw hwn i Athrawon) neu gofynnwch i’r dysgwyr ysgrifennu eu hatebion cyn gofyn i ddysgwyr unigol roi ateb i gwestiwn.</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Yn y modd sioe sleidiau, dilynir pob cwestiwn yn y blwch ar y chwith gan ateb yn y blwch ar y dde.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CE4E5092-8265-4006-A364-23F104E02F61}" type="slidenum">
              <a:rPr lang="en-GB" smtClean="0"/>
              <a:t>22</a:t>
            </a:fld>
            <a:endParaRPr lang="en-GB" dirty="0"/>
          </a:p>
        </p:txBody>
      </p:sp>
    </p:spTree>
    <p:extLst>
      <p:ext uri="{BB962C8B-B14F-4D97-AF65-F5344CB8AC3E}">
        <p14:creationId xmlns:p14="http://schemas.microsoft.com/office/powerpoint/2010/main" val="32752514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dirty="0">
                <a:effectLst/>
                <a:latin typeface="Calibri" panose="020F0502020204030204" pitchFamily="34" charset="0"/>
                <a:ea typeface="Calibri" panose="020F0502020204030204" pitchFamily="34" charset="0"/>
                <a:cs typeface="Times New Roman" panose="02020603050405020304" pitchFamily="18" charset="0"/>
              </a:rPr>
              <a:t>Dywedwch wrth y dysgwyr fod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Samir</a:t>
            </a:r>
            <a:r>
              <a:rPr lang="cy-GB" sz="1800" dirty="0">
                <a:effectLst/>
                <a:latin typeface="Calibri" panose="020F0502020204030204" pitchFamily="34" charset="0"/>
                <a:ea typeface="Calibri" panose="020F0502020204030204" pitchFamily="34" charset="0"/>
                <a:cs typeface="Times New Roman" panose="02020603050405020304" pitchFamily="18" charset="0"/>
              </a:rPr>
              <a:t>, ffrind Tom, wedi bod yn helpu i gefnogi Tom wrth i'w rieni wahanu. Mae wedi peri i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Samir</a:t>
            </a:r>
            <a:r>
              <a:rPr lang="cy-GB" sz="1800" dirty="0">
                <a:effectLst/>
                <a:latin typeface="Calibri" panose="020F0502020204030204" pitchFamily="34" charset="0"/>
                <a:ea typeface="Calibri" panose="020F0502020204030204" pitchFamily="34" charset="0"/>
                <a:cs typeface="Times New Roman" panose="02020603050405020304" pitchFamily="18" charset="0"/>
              </a:rPr>
              <a:t> feddwl am rai o'u ffrindiau eraill o'r clwb pêl-droed nad yw eu rhieni'n briod.  Mae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Samir</a:t>
            </a:r>
            <a:r>
              <a:rPr lang="cy-GB" sz="1800" dirty="0">
                <a:effectLst/>
                <a:latin typeface="Calibri" panose="020F0502020204030204" pitchFamily="34" charset="0"/>
                <a:ea typeface="Calibri" panose="020F0502020204030204" pitchFamily="34" charset="0"/>
                <a:cs typeface="Times New Roman" panose="02020603050405020304" pitchFamily="18" charset="0"/>
              </a:rPr>
              <a:t> yn meddwl tybed beth allai ddigwydd pe bai'r rhieni hyn yn gwahanu. </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Cwis cywir neu anghywir: I gychwyn yr ymarfer chwalu mythau ar y sleid nesaf, ewch drwy'r cwis cywir neu anghywir hwn.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Yn y modd sioe sleidiau, dilynir pob cwestiwn yn y blwch ar y chwith gan ateb yn y blwch ar y dde.</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Cwestiwn 2, mae’r balans o 23% o deuluoedd yn deuluoedd un rhiant.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Er mwyn sicrhau bod pob dysgwr yn ymgysylltu’n weithredol â’r dysgu, gofynnwch i bob dysgwr roi ei law i fyny neu i lawr/bawd i fyny neu i lawr, yn dibynnu ar beth yw’r ateb yn eu barn nhw.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Am restr termau, edrychwch ar y Canllaw i Athrawon.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23</a:t>
            </a:fld>
            <a:endParaRPr lang="en-GB" dirty="0"/>
          </a:p>
        </p:txBody>
      </p:sp>
    </p:spTree>
    <p:extLst>
      <p:ext uri="{BB962C8B-B14F-4D97-AF65-F5344CB8AC3E}">
        <p14:creationId xmlns:p14="http://schemas.microsoft.com/office/powerpoint/2010/main" val="21085483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dirty="0">
                <a:effectLst/>
                <a:latin typeface="Calibri" panose="020F0502020204030204" pitchFamily="34" charset="0"/>
                <a:ea typeface="Calibri" panose="020F0502020204030204" pitchFamily="34" charset="0"/>
                <a:cs typeface="Times New Roman" panose="02020603050405020304" pitchFamily="18" charset="0"/>
              </a:rPr>
              <a:t>Pan fydd rhieni'n gwahanu, fel y mae'r dysgwyr newydd ddysgu, mae gan bobl ifanc hawl i wybodaeth. Bydd rhywfaint o'r wybodaeth y maent yn debygol o fod ei heisiau am y 'ffynonellau cymorth' sydd ar gael iddynt (sy'n dilyn ar sleid 30 isod) a manylion y broses ei hun. Beth fydd yn digwydd?  Sut bydd penderfyniadau'n cael eu gwneud?</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Dim ond trosolwg o'r broses yw'r wybodaeth yma, gyda'r nod o chwalu rhai mythau a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chamddealltwriaethau</a:t>
            </a:r>
            <a:r>
              <a:rPr lang="cy-GB" sz="1800" dirty="0">
                <a:effectLst/>
                <a:latin typeface="Calibri" panose="020F0502020204030204" pitchFamily="34" charset="0"/>
                <a:ea typeface="Calibri" panose="020F0502020204030204" pitchFamily="34" charset="0"/>
                <a:cs typeface="Times New Roman" panose="02020603050405020304" pitchFamily="18" charset="0"/>
              </a:rPr>
              <a:t> cyffredin.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tabLst>
                <a:tab pos="457200" algn="l"/>
              </a:tabLst>
            </a:pPr>
            <a:endParaRPr lang="cy-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Yr unig ffordd i ffurfioli perthynas yw priodi.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tabLst>
                <a:tab pos="457200" algn="l"/>
              </a:tabLst>
            </a:pPr>
            <a:endParaRPr lang="cy-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Mythau ynghylch hawliau pobl sy'n cyd-fyw – 'myth priodas y gyfraith gyffredin’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tabLst>
                <a:tab pos="457200" algn="l"/>
              </a:tabLst>
            </a:pPr>
            <a:endParaRPr lang="cy-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Rhaid i rieni fynd i'r llys i roi trefn ar bethau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(Ar y sleidiau i athrawon, ar sleidiau 8 i 12 yn rhoi manylion llawnach am y sefyllfa gyfreithiol mewn perthynas â ffurfioli perthnasoedd a dod â nhw i ben).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b="1" dirty="0">
                <a:effectLst/>
                <a:latin typeface="Calibri" panose="020F0502020204030204" pitchFamily="34" charset="0"/>
                <a:ea typeface="Calibri" panose="020F0502020204030204" pitchFamily="34" charset="0"/>
                <a:cs typeface="Times New Roman" panose="02020603050405020304" pitchFamily="18" charset="0"/>
              </a:rPr>
              <a:t>Myth 1: Yr unig ffordd i ffurfioli perthynas yw priodi</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b="1" dirty="0">
                <a:effectLst/>
                <a:latin typeface="Calibri" panose="020F0502020204030204" pitchFamily="34" charset="0"/>
                <a:ea typeface="Calibri" panose="020F0502020204030204" pitchFamily="34" charset="0"/>
                <a:cs typeface="Times New Roman" panose="02020603050405020304" pitchFamily="18" charset="0"/>
              </a:rPr>
              <a:t>Mewn gwirionedd: </a:t>
            </a:r>
            <a:r>
              <a:rPr lang="cy-GB" sz="1800" dirty="0">
                <a:effectLst/>
                <a:latin typeface="Calibri" panose="020F0502020204030204" pitchFamily="34" charset="0"/>
                <a:ea typeface="Calibri" panose="020F0502020204030204" pitchFamily="34" charset="0"/>
                <a:cs typeface="Times New Roman" panose="02020603050405020304" pitchFamily="18" charset="0"/>
              </a:rPr>
              <a:t>Gall cyplau cymysg ac un rhyw briodi neu ymrwymo i bartneriaeth sifil:  mae’r ddau yn gofyn am broses llys i ddod â’r berthynas i ben yn gyfreithiol os yw’n chwalu.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24</a:t>
            </a:fld>
            <a:endParaRPr lang="en-GB" dirty="0"/>
          </a:p>
        </p:txBody>
      </p:sp>
    </p:spTree>
    <p:extLst>
      <p:ext uri="{BB962C8B-B14F-4D97-AF65-F5344CB8AC3E}">
        <p14:creationId xmlns:p14="http://schemas.microsoft.com/office/powerpoint/2010/main" val="23701796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b="1" dirty="0">
                <a:effectLst/>
                <a:latin typeface="Calibri" panose="020F0502020204030204" pitchFamily="34" charset="0"/>
                <a:ea typeface="Calibri" panose="020F0502020204030204" pitchFamily="34" charset="0"/>
                <a:cs typeface="Times New Roman" panose="02020603050405020304" pitchFamily="18" charset="0"/>
              </a:rPr>
              <a:t>Myth 2: Ar ôl cyfnod penodol gyda'i gilydd/os oes ganddyn nhw blentyn gyda'i gilydd, mae gan barau sy'n cyd-fyw yr un hawliau â pharau priod: 'Myth priodas y gyfraith gyffredin’ </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tabLst>
                <a:tab pos="457200" algn="l"/>
              </a:tabLst>
            </a:pPr>
            <a:r>
              <a:rPr lang="cy-GB" sz="1800" b="1" dirty="0">
                <a:effectLst/>
                <a:latin typeface="Calibri" panose="020F0502020204030204" pitchFamily="34" charset="0"/>
                <a:ea typeface="Calibri" panose="020F0502020204030204" pitchFamily="34" charset="0"/>
                <a:cs typeface="Times New Roman" panose="02020603050405020304" pitchFamily="18" charset="0"/>
              </a:rPr>
              <a:t>Mewn gwirionedd: </a:t>
            </a:r>
            <a:r>
              <a:rPr lang="cy-GB" sz="1800" dirty="0">
                <a:effectLst/>
                <a:latin typeface="Calibri" panose="020F0502020204030204" pitchFamily="34" charset="0"/>
                <a:ea typeface="Calibri" panose="020F0502020204030204" pitchFamily="34" charset="0"/>
                <a:cs typeface="Times New Roman" panose="02020603050405020304" pitchFamily="18" charset="0"/>
              </a:rPr>
              <a:t>Perthnasoedd cyd-fyw yw’r math o deulu sy’n tyfu gyflymaf yng Nghymru a Lloegr ond, yn wahanol i’r rhai sy’n briod neu mewn partneriaeth sifil, nid oes gan gydbreswylwyr hawl i hawlio cymorth ariannol oddi wrth ei gilydd os ydynt yn gwahanu (er bod yn rhaid i’r ddau riant gefnogi eu plant yn ariannol).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*Yn 2020, amcangyfrifwyd bod 21% o unigolion 16 oed a hŷn a oedd yn byw mewn cwpl yng Nghymru yn cyd-fyw (322,697 o unigolion) a 79% yn briod neu mewn partneriaeth sifil (1,214,854 o unigolion) (Gweler y Swyddfa Ystadegau Gwladol, 16 Rhagfyr 2021: </a:t>
            </a:r>
            <a:r>
              <a:rPr lang="cy-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https://www.ons.gov.uk/peoplepopulationandcommunity/populationandmigration/populationestimates/datasets/populationestimatesbymaritalstatusandlivingarrangementswales</a:t>
            </a:r>
            <a:r>
              <a:rPr lang="cy-GB" sz="1800" dirty="0">
                <a:effectLst/>
                <a:latin typeface="Calibri" panose="020F0502020204030204" pitchFamily="34" charset="0"/>
                <a:ea typeface="Calibri" panose="020F0502020204030204" pitchFamily="34" charset="0"/>
                <a:cs typeface="Times New Roman" panose="02020603050405020304" pitchFamily="18" charset="0"/>
              </a:rPr>
              <a:t>, Tabl 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25</a:t>
            </a:fld>
            <a:endParaRPr lang="en-GB" dirty="0"/>
          </a:p>
        </p:txBody>
      </p:sp>
    </p:spTree>
    <p:extLst>
      <p:ext uri="{BB962C8B-B14F-4D97-AF65-F5344CB8AC3E}">
        <p14:creationId xmlns:p14="http://schemas.microsoft.com/office/powerpoint/2010/main" val="6880908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b="1" dirty="0">
                <a:effectLst/>
                <a:latin typeface="Calibri" panose="020F0502020204030204" pitchFamily="34" charset="0"/>
                <a:ea typeface="Calibri" panose="020F0502020204030204" pitchFamily="34" charset="0"/>
                <a:cs typeface="Times New Roman" panose="02020603050405020304" pitchFamily="18" charset="0"/>
              </a:rPr>
              <a:t>Myth 3: Rhaid i rieni fynd i'r llys i roi trefn ar bethau</a:t>
            </a:r>
            <a:r>
              <a:rPr lang="cy-GB"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b="1" dirty="0">
                <a:effectLst/>
                <a:latin typeface="Calibri" panose="020F0502020204030204" pitchFamily="34" charset="0"/>
                <a:ea typeface="Calibri" panose="020F0502020204030204" pitchFamily="34" charset="0"/>
                <a:cs typeface="Times New Roman" panose="02020603050405020304" pitchFamily="18" charset="0"/>
              </a:rPr>
              <a:t>Mewn gwirionedd: </a:t>
            </a:r>
            <a:r>
              <a:rPr lang="cy-GB" sz="1800" dirty="0">
                <a:effectLst/>
                <a:latin typeface="Calibri" panose="020F0502020204030204" pitchFamily="34" charset="0"/>
                <a:ea typeface="Calibri" panose="020F0502020204030204" pitchFamily="34" charset="0"/>
                <a:cs typeface="Times New Roman" panose="02020603050405020304" pitchFamily="18" charset="0"/>
              </a:rPr>
              <a:t>Anogir rhieni'n gryf i gytuno ar drefniadau arian a gofal plant heb fynd i'r llys, lle bynnag y bo modd.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26</a:t>
            </a:fld>
            <a:endParaRPr lang="en-GB" dirty="0"/>
          </a:p>
        </p:txBody>
      </p:sp>
    </p:spTree>
    <p:extLst>
      <p:ext uri="{BB962C8B-B14F-4D97-AF65-F5344CB8AC3E}">
        <p14:creationId xmlns:p14="http://schemas.microsoft.com/office/powerpoint/2010/main" val="23853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dirty="0">
                <a:effectLst/>
                <a:latin typeface="Calibri" panose="020F0502020204030204" pitchFamily="34" charset="0"/>
                <a:ea typeface="Calibri" panose="020F0502020204030204" pitchFamily="34" charset="0"/>
                <a:cs typeface="Times New Roman" panose="02020603050405020304" pitchFamily="18" charset="0"/>
              </a:rPr>
              <a:t>Yn 2020, roedd tua 59% o deuluoedd yng Nghymru gyda phlant dibynnol yn briod, 18% yn cyd-fyw a 23% yn deuluoedd un rhiant (gweler: https://www.ons.gov.uk/peoplepopulationandcommunity/populationandmigration/populationestimates/datasets/populationestimatesbymaritalstatusandlivingarrangementswales,Tabl 4. (Sylwer bod y ffigurau ar y sleid uchod ar gyfer cyplau yn gyffredinol tra bod y ffigurau hyn ar gyfer cyplau â phlant dibynnol h.y. plant o dan 16 oed neu rhwng 16 a 18 oed ac mewn addysg amser llawn).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Er bod cyfraddau cyd-fyw yn cynyddu, bydd y rhan fwyaf o rieni sy'n gwahanu wedi bod yn briod. Yma, felly, rydym yn edrych yn fras ar y broses o ysgariad, a fydd yn newid ym mis Ebrill 2022.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b="1" dirty="0">
                <a:effectLst/>
                <a:latin typeface="Calibri" panose="020F0502020204030204" pitchFamily="34" charset="0"/>
                <a:ea typeface="Calibri" panose="020F0502020204030204" pitchFamily="34" charset="0"/>
                <a:cs typeface="Times New Roman" panose="02020603050405020304" pitchFamily="18" charset="0"/>
              </a:rPr>
              <a:t>Eglurwch i’r dysgwyr fod gan wahanol grefyddau farn wahanol ar ysgariad, a bydd y safbwyntiau hynny’n cael eu parchu, ond nid dyma ffocws y dysgu.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Gelwir y sawl sy’n gwneud cais am yr ysgariad yn ‘Ymgeisydd’ a gelwir y parti arall yn ‘Atebydd’.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Eglurwch i’r dysgwyr, o dan yr ‘hen’ gyfraith (mewn grym tan Ebrill 2022), Deddf Achosion Priodasol 1973, os oedd priod eisiau ysgaru’n gyflym roedd rhaid iddo brofi bod y llall wedi godinebu (cael rhyw gydag aelod o’r rhyw arall nad ydynt yn briod ag ef) neu wedi ymddwyn yn afresymol. Os bydd yr Atebydd yn gwrthwynebu'r honiad yna gall amddiffyn y cais, ond anaml mae hyn yn digwydd gan ei bod yn broses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hynod gostus </a:t>
            </a:r>
            <a:r>
              <a:rPr lang="cy-GB" sz="1800" dirty="0">
                <a:effectLst/>
                <a:latin typeface="Calibri" panose="020F0502020204030204" pitchFamily="34" charset="0"/>
                <a:ea typeface="Calibri" panose="020F0502020204030204" pitchFamily="34" charset="0"/>
                <a:cs typeface="Times New Roman" panose="02020603050405020304" pitchFamily="18" charset="0"/>
              </a:rPr>
              <a:t>sy'n cynnwys gwrandawiadau llys.  Os nad yw Ymgeisydd yn dymuno honni bai byddai angen iddo ddangos ei fod wedi gwahanu am ddwy flynedd (ar yr amod bod y parti arall yn cytuno) neu bum mlynedd os nad yw’r parti arall yn cytuno (mae un ffaith dechnegol arall am ddwy flynedd o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wreigadiad</a:t>
            </a:r>
            <a:r>
              <a:rPr lang="cy-GB" sz="1800" dirty="0">
                <a:effectLst/>
                <a:latin typeface="Calibri" panose="020F0502020204030204" pitchFamily="34" charset="0"/>
                <a:ea typeface="Calibri" panose="020F0502020204030204" pitchFamily="34" charset="0"/>
                <a:cs typeface="Times New Roman" panose="02020603050405020304" pitchFamily="18" charset="0"/>
              </a:rPr>
              <a:t> ond anaml y defnyddir hwn). Mae'r gyfraith bresennol wedi'i beirniadu'n eang gan y gall y gofyniad i 'feio' y person arall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gynyddu gelyniaeth. </a:t>
            </a:r>
            <a:r>
              <a:rPr lang="cy-GB" sz="1800" dirty="0">
                <a:effectLst/>
                <a:latin typeface="Calibri" panose="020F0502020204030204" pitchFamily="34" charset="0"/>
                <a:ea typeface="Calibri" panose="020F0502020204030204" pitchFamily="34" charset="0"/>
                <a:cs typeface="Times New Roman" panose="02020603050405020304" pitchFamily="18" charset="0"/>
              </a:rPr>
              <a:t>Mae mwyafrif y gwledydd gorllewinol Saesneg eu hiaith: UDA, Canada ac Awstralia yn ogystal â llawer o Ewrop wedi bod â system ysgaru dim bai ers blynyddoedd lawer.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DS</a:t>
            </a:r>
            <a:r>
              <a:rPr lang="cy-GB" sz="1800" dirty="0">
                <a:effectLst/>
                <a:latin typeface="Calibri" panose="020F0502020204030204" pitchFamily="34" charset="0"/>
                <a:ea typeface="Calibri" panose="020F0502020204030204" pitchFamily="34" charset="0"/>
                <a:cs typeface="Times New Roman" panose="02020603050405020304" pitchFamily="18" charset="0"/>
              </a:rPr>
              <a:t>, rhag ofn y bydd dysgwr yn gofyn, mae’r gofynion ar gyfer dod â pherthynas gyda pherson o’r un rhyw i ben yr un fath yn eu hanfod â dod â phriodas gyda pherson o wahanol ryw i ben, ac eithrio na ellir dibynnu ar odineb oni bai ei fod yn ymwneud â chyfathrach rywiol ag aelod o’r rhyw arall. Nid yw godineb yn ffaith y gall y parti ddibynnu arni i ddod â phartneriaeth sifil i ben. Mae cael gwared ar fai, sy’n cael ei drafod ar sleid 24, yn cael gwared ar yr anghysondeb hwn a’r diffyg agwedd deg a chyson ar gyfer pob cwpl – mae hwn yn bwynt lefel uwch, felly dylid sôn amdano dim ond os yw dysgwr yn ei godi].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27</a:t>
            </a:fld>
            <a:endParaRPr lang="en-GB" dirty="0"/>
          </a:p>
        </p:txBody>
      </p:sp>
    </p:spTree>
    <p:extLst>
      <p:ext uri="{BB962C8B-B14F-4D97-AF65-F5344CB8AC3E}">
        <p14:creationId xmlns:p14="http://schemas.microsoft.com/office/powerpoint/2010/main" val="16790138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dirty="0">
                <a:effectLst/>
                <a:latin typeface="Calibri" panose="020F0502020204030204" pitchFamily="34" charset="0"/>
                <a:ea typeface="Calibri" panose="020F0502020204030204" pitchFamily="34" charset="0"/>
                <a:cs typeface="Times New Roman" panose="02020603050405020304" pitchFamily="18" charset="0"/>
              </a:rPr>
              <a:t>Dywedwch wrth y dysgwyr fod Tom a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Samir</a:t>
            </a:r>
            <a:r>
              <a:rPr lang="cy-GB" sz="1800" dirty="0">
                <a:effectLst/>
                <a:latin typeface="Calibri" panose="020F0502020204030204" pitchFamily="34" charset="0"/>
                <a:ea typeface="Calibri" panose="020F0502020204030204" pitchFamily="34" charset="0"/>
                <a:cs typeface="Times New Roman" panose="02020603050405020304" pitchFamily="18" charset="0"/>
              </a:rPr>
              <a:t> newydd ddysgu yn yr ysgol am y newidiadau sy’n digwydd i’r gyfraith ysgaru. Dywedwch wrth y dysgwyr fod Tom yn meddwl bod y gyfraith 'seiliedig ar fai' wedi dyddio ond nid yw ei ffrind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Samir</a:t>
            </a:r>
            <a:r>
              <a:rPr lang="cy-GB" sz="1800" dirty="0">
                <a:effectLst/>
                <a:latin typeface="Calibri" panose="020F0502020204030204" pitchFamily="34" charset="0"/>
                <a:ea typeface="Calibri" panose="020F0502020204030204" pitchFamily="34" charset="0"/>
                <a:cs typeface="Times New Roman" panose="02020603050405020304" pitchFamily="18" charset="0"/>
              </a:rPr>
              <a:t> mor siŵr. Mewn parau,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gofynnwch </a:t>
            </a:r>
            <a:r>
              <a:rPr lang="cy-GB" sz="1800" dirty="0">
                <a:effectLst/>
                <a:latin typeface="Calibri" panose="020F0502020204030204" pitchFamily="34" charset="0"/>
                <a:ea typeface="Calibri" panose="020F0502020204030204" pitchFamily="34" charset="0"/>
                <a:cs typeface="Times New Roman" panose="02020603050405020304" pitchFamily="18" charset="0"/>
              </a:rPr>
              <a:t>i’r dysgwyr greu 2 restr – gan nodi ar un rhestr o leiaf 3 rheswm pam y gallai Tom feddwl bod y gyfraith wedi dyddio (beth yw ‘anfanteision’ y gyfraith?), ac ar y llall o leiaf 3 rheswm y gallai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Samir</a:t>
            </a:r>
            <a:r>
              <a:rPr lang="cy-GB" sz="1800" dirty="0">
                <a:effectLst/>
                <a:latin typeface="Calibri" panose="020F0502020204030204" pitchFamily="34" charset="0"/>
                <a:ea typeface="Calibri" panose="020F0502020204030204" pitchFamily="34" charset="0"/>
                <a:cs typeface="Times New Roman" panose="02020603050405020304" pitchFamily="18" charset="0"/>
              </a:rPr>
              <a:t> anghytuno (beth yw manteision y gyfraith?).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Gofynnwch </a:t>
            </a:r>
            <a:r>
              <a:rPr lang="cy-GB" sz="1800" dirty="0">
                <a:effectLst/>
                <a:latin typeface="Calibri" panose="020F0502020204030204" pitchFamily="34" charset="0"/>
                <a:ea typeface="Calibri" panose="020F0502020204030204" pitchFamily="34" charset="0"/>
                <a:cs typeface="Times New Roman" panose="02020603050405020304" pitchFamily="18" charset="0"/>
              </a:rPr>
              <a:t>i rai o’r dysgwyr roi adborth ar yr hyn maen nhw wedi’i roi ar y 2 restr. </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Fel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tasg ychwanegol, </a:t>
            </a:r>
            <a:r>
              <a:rPr lang="cy-GB" sz="1800" dirty="0">
                <a:effectLst/>
                <a:latin typeface="Calibri" panose="020F0502020204030204" pitchFamily="34" charset="0"/>
                <a:ea typeface="Calibri" panose="020F0502020204030204" pitchFamily="34" charset="0"/>
                <a:cs typeface="Times New Roman" panose="02020603050405020304" pitchFamily="18" charset="0"/>
              </a:rPr>
              <a:t>ystyriwch ofyn i’r dysgwyr fyfyrio ar sut maen nhw’n meddwl y gallai cyfraddau priodas, partneriaeth sifil a chyd-fyw newid yn y dyfodol – ydyn nhw’n meddwl y bydd y duedd o gyfraddau cyd-fyw cynyddol yn parhau, neu a fydd y gyfraith ysgariad newydd yn annog cyfraddau uwch o briodas? A allai'r gyfraith ysgariad newydd annog cyfraddau uwch o ysgariad?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28</a:t>
            </a:fld>
            <a:endParaRPr lang="en-GB" dirty="0"/>
          </a:p>
        </p:txBody>
      </p:sp>
    </p:spTree>
    <p:extLst>
      <p:ext uri="{BB962C8B-B14F-4D97-AF65-F5344CB8AC3E}">
        <p14:creationId xmlns:p14="http://schemas.microsoft.com/office/powerpoint/2010/main" val="224609269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dirty="0">
                <a:effectLst/>
                <a:latin typeface="Calibri" panose="020F0502020204030204" pitchFamily="34" charset="0"/>
                <a:ea typeface="Calibri" panose="020F0502020204030204" pitchFamily="34" charset="0"/>
                <a:cs typeface="Times New Roman" panose="02020603050405020304" pitchFamily="18" charset="0"/>
              </a:rPr>
              <a:t>Nawr eglurwch i'r dysgwyr pam y teimlwyd bod angen y newid a beth mae'r gyfraith 'newydd' yn ei nodi. Eglurwch fod diwygiadau ehangach yn y system cyfiawnder teuluol yn ystod y blynyddoedd diwethaf wedi canolbwyntio ar leihau gwrthdaro a hyrwyddo datrysiad, ond eto gall honni bai achosi trallod, gwaethygu gwrthdaro, cynyddu costau a gwneud datrysiad yn llai tebygol. Y gobaith yw y bydd symud i system ysgariad dim bai yn ei wneud yn llai cas ac felly'n arwain at ganlyniadau gwell i blant. </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Mae Deddf Ysgaru, Diddymu a Gwahanu 2020, sydd i’w chyflwyno ym mis Ebrill 2022, yn dileu bai o’r broses.  Mae’r sail ar gyfer ysgariad yn aros yr un fath – rhaid bod y briodas wedi chwalu’n anadferadwy – ond mae treigl amser yn profi hyn. Gall yr Ymgeisydd wneud cais am orchymyn terfynol 26 wythnos ar ôl ffeilio’r cais. Nid oes opsiwn i amddiffyn yr ysgariad a gellir gwneud y cais ar y cyd. I rai, bydd yn cynyddu'r amser y mae'n ei gymryd i gael ysgariad oherwydd nad yw'r ffeithiau 'cyflym' fel y'u gelwir sef godineb neu ymddygiad afresymol yn berthnasol bellach.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Sicrhewch, wrth addysgu hyn, eich bod yn ystyried gyda'r dysgwyr 'hawliau' y gwahanol bartïon yr effeithir arnynt a sut y gall hawliau fod mewn tensiwn weithiau â'i gilydd. Er enghraifft, os oes ‘hawl’ i ysgariad ar gyfer pob oedolyn, heb orfod honni bai, os yw un person eisiau’r ysgariad ond nad yw’r llall, yna bydd ‘hawl’ un person i ysgariad ar draul yr 'hawl i fywyd teuluol' sydd gan berson arall o dan Ddeddf Hawliau Dynol 1998, Erthygl 8. Yn yr un modd, hyd yn oed os yw'r penderfyniad i wahanu yn un cydfuddiannol, bydd hyn yn effeithio'n andwyol ar 'hawl i fywyd teuluol' y plentyn. Hefyd, gall ysgariad arwain at anfantais economaidd i fenywod, gan eu bod yn dueddol o leihau eu horiau gwaith i ofalu am blant felly yn dueddol o fod yn ennill llai na dynion os oes ganddynt blant- ond mae rheolau mewn lle i sicrhau bod cyfraniad merched i fywyd teuluol yn cael eu hystyried yn gyfartal â chyfraniadau ariannol.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Atgoffwch y dysgwyr ein bod wedi dysgu yn fideo Hawl i Siarad? bod rhieni Chloe, Jack a Rosie wedi gwneud cais i'r llys oherwydd na allent gytuno ar drefniadau ar gyfer y plant. Os bu eu rhieni wahanu cwpl o flynyddoedd yn ôl, yna byddai’n rhaid iddynt fod wedi gwneud cais am ysgariad o dan yr hen gyfraith a bai honedig os oeddent am gael ysgariad heb aros am o leiaf dwy flynedd pe bai’r ddau yn cytuno i’r ysgariad neu bum mlynedd os oedd un yn gwrthwynebu.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b="1" dirty="0">
                <a:effectLst/>
                <a:latin typeface="Calibri" panose="020F0502020204030204" pitchFamily="34" charset="0"/>
                <a:ea typeface="Calibri" panose="020F0502020204030204" pitchFamily="34" charset="0"/>
                <a:cs typeface="Times New Roman" panose="02020603050405020304" pitchFamily="18" charset="0"/>
              </a:rPr>
              <a:t>Gofynnwch </a:t>
            </a:r>
            <a:r>
              <a:rPr lang="cy-GB" sz="1800" dirty="0">
                <a:effectLst/>
                <a:latin typeface="Calibri" panose="020F0502020204030204" pitchFamily="34" charset="0"/>
                <a:ea typeface="Calibri" panose="020F0502020204030204" pitchFamily="34" charset="0"/>
                <a:cs typeface="Times New Roman" panose="02020603050405020304" pitchFamily="18" charset="0"/>
              </a:rPr>
              <a:t>i'r dysgwyr roi sylwadau ar ba effaith maen nhw'n meddwl y gallai fod wedi'i chael ar yr achos pe bai rhieni Chloe wedi ysgaru ar ôl i'r gyfraith newid ac felly nid oedd 'fai' yn berthnasol: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b="1" dirty="0">
                <a:effectLst/>
                <a:latin typeface="Calibri" panose="020F0502020204030204" pitchFamily="34" charset="0"/>
                <a:ea typeface="Calibri" panose="020F0502020204030204" pitchFamily="34" charset="0"/>
                <a:cs typeface="Times New Roman" panose="02020603050405020304" pitchFamily="18" charset="0"/>
              </a:rPr>
              <a:t>Ateb: </a:t>
            </a:r>
            <a:r>
              <a:rPr lang="cy-GB" sz="1800" dirty="0">
                <a:effectLst/>
                <a:latin typeface="Calibri" panose="020F0502020204030204" pitchFamily="34" charset="0"/>
                <a:ea typeface="Calibri" panose="020F0502020204030204" pitchFamily="34" charset="0"/>
                <a:cs typeface="Times New Roman" panose="02020603050405020304" pitchFamily="18" charset="0"/>
              </a:rPr>
              <a:t>Gallai fod wedi costio llai. Gallai fod wedi gwneud y gwahaniad yn llai cas. Gallai fod wedi ei gwneud yn haws i’r rhieni gytuno ar y trefniadau ar gyfer y plant rhyngddynt eu hunain ac felly wedi gwneud cais i’r llys yn llai tebygol. Oherwydd y gallai fod wedi bod yn fwy cyfeillgar, mae'n bosib y byddai'r rhieni wedi bod yn fwy agored i wrando ar farn eu plant (ac felly byddai wedi bod yn fwy tebygol y byddai hawliau Erthygl 12 y plant wedi'u cynnal o'r cychwyn cyntaf).</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29</a:t>
            </a:fld>
            <a:endParaRPr lang="en-GB" dirty="0"/>
          </a:p>
        </p:txBody>
      </p:sp>
    </p:spTree>
    <p:extLst>
      <p:ext uri="{BB962C8B-B14F-4D97-AF65-F5344CB8AC3E}">
        <p14:creationId xmlns:p14="http://schemas.microsoft.com/office/powerpoint/2010/main" val="13577834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100" dirty="0">
                <a:effectLst/>
                <a:latin typeface="Calibri" panose="020F0502020204030204" pitchFamily="34" charset="0"/>
                <a:ea typeface="Calibri" panose="020F0502020204030204" pitchFamily="34" charset="0"/>
                <a:cs typeface="Times New Roman" panose="02020603050405020304" pitchFamily="18" charset="0"/>
              </a:rPr>
              <a:t>Mae’r sleid hon yn dangos sut mae’r adnodd addysgu yn ffitio i mewn i'r Cwricwlwm i Gymru. </a:t>
            </a:r>
          </a:p>
          <a:p>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100" dirty="0">
                <a:effectLst/>
                <a:latin typeface="Calibri" panose="020F0502020204030204" pitchFamily="34" charset="0"/>
                <a:ea typeface="Calibri" panose="020F0502020204030204" pitchFamily="34" charset="0"/>
                <a:cs typeface="Times New Roman" panose="02020603050405020304" pitchFamily="18" charset="0"/>
              </a:rPr>
              <a:t>Mae’r adnodd addysgu hwn ar gyfer dysgwyr sy’n gweithio ar Gamau Cynnydd 4 a 5 yn helpu i fodloni dau o </a:t>
            </a:r>
            <a:r>
              <a:rPr lang="cy-GB" sz="11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bedwar diben</a:t>
            </a:r>
            <a:r>
              <a:rPr lang="en-GB" sz="1100" dirty="0">
                <a:effectLst/>
                <a:latin typeface="Calibri" panose="020F0502020204030204" pitchFamily="34" charset="0"/>
                <a:ea typeface="Calibri" panose="020F0502020204030204" pitchFamily="34" charset="0"/>
                <a:cs typeface="Times New Roman" panose="02020603050405020304" pitchFamily="18" charset="0"/>
              </a:rPr>
              <a:t> </a:t>
            </a:r>
            <a:r>
              <a:rPr lang="cy-GB" sz="11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Cwricwlwm i Gymru</a:t>
            </a:r>
            <a:r>
              <a:rPr lang="cy-GB" sz="1100" dirty="0">
                <a:effectLst/>
                <a:latin typeface="Calibri" panose="020F0502020204030204" pitchFamily="34" charset="0"/>
                <a:ea typeface="Calibri" panose="020F0502020204030204" pitchFamily="34" charset="0"/>
                <a:cs typeface="Times New Roman" panose="02020603050405020304" pitchFamily="18" charset="0"/>
              </a:rPr>
              <a:t> gan gynorthwyo dysgwyr i ddod: </a:t>
            </a:r>
          </a:p>
          <a:p>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tabLst>
                <a:tab pos="457200" algn="l"/>
              </a:tabLst>
            </a:pPr>
            <a:r>
              <a:rPr lang="cy-GB" sz="1100" b="1" dirty="0">
                <a:effectLst/>
                <a:latin typeface="Calibri" panose="020F0502020204030204" pitchFamily="34" charset="0"/>
                <a:ea typeface="Calibri" panose="020F0502020204030204" pitchFamily="34" charset="0"/>
                <a:cs typeface="Times New Roman" panose="02020603050405020304" pitchFamily="18" charset="0"/>
              </a:rPr>
              <a:t>yn ddinasyddion egwyddorol, gwybodus sydd: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Wingdings" panose="05000000000000000000" pitchFamily="2" charset="2"/>
              <a:buChar char=""/>
              <a:tabLst>
                <a:tab pos="914400" algn="l"/>
              </a:tabLst>
            </a:pPr>
            <a:r>
              <a:rPr lang="cy-GB" sz="1100" dirty="0">
                <a:effectLst/>
                <a:latin typeface="Calibri" panose="020F0502020204030204" pitchFamily="34" charset="0"/>
                <a:ea typeface="Calibri" panose="020F0502020204030204" pitchFamily="34" charset="0"/>
                <a:cs typeface="Times New Roman" panose="02020603050405020304" pitchFamily="18" charset="0"/>
              </a:rPr>
              <a:t>yn trafod materion cyfoes ar sail eu gwybodaeth a’u gwerthoedd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Wingdings" panose="05000000000000000000" pitchFamily="2" charset="2"/>
              <a:buChar char=""/>
              <a:tabLst>
                <a:tab pos="914400" algn="l"/>
              </a:tabLst>
            </a:pPr>
            <a:r>
              <a:rPr lang="cy-GB" sz="1100" dirty="0">
                <a:effectLst/>
                <a:latin typeface="Calibri" panose="020F0502020204030204" pitchFamily="34" charset="0"/>
                <a:ea typeface="Calibri" panose="020F0502020204030204" pitchFamily="34" charset="0"/>
                <a:cs typeface="Times New Roman" panose="02020603050405020304" pitchFamily="18" charset="0"/>
              </a:rPr>
              <a:t>yn deall ac yn arfer eu cyfrifoldebau a’u hawliau dynol a democrataidd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100" dirty="0">
                <a:effectLst/>
                <a:latin typeface="Calibri" panose="020F0502020204030204" pitchFamily="34" charset="0"/>
                <a:ea typeface="Calibri" panose="020F0502020204030204" pitchFamily="34" charset="0"/>
                <a:cs typeface="Times New Roman" panose="02020603050405020304" pitchFamily="18" charset="0"/>
              </a:rPr>
              <a:t>ac </a:t>
            </a:r>
            <a:r>
              <a:rPr lang="cy-GB" sz="1100" b="1" dirty="0">
                <a:effectLst/>
                <a:latin typeface="Calibri" panose="020F0502020204030204" pitchFamily="34" charset="0"/>
                <a:ea typeface="Calibri" panose="020F0502020204030204" pitchFamily="34" charset="0"/>
                <a:cs typeface="Times New Roman" panose="02020603050405020304" pitchFamily="18" charset="0"/>
              </a:rPr>
              <a:t>yn barod i fod yn ddinasyddion i Gymru a’r byd.</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1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2" panose="05020102010507070707" pitchFamily="18" charset="2"/>
              <a:buChar char=""/>
              <a:tabLst>
                <a:tab pos="457200" algn="l"/>
              </a:tabLst>
            </a:pPr>
            <a:r>
              <a:rPr lang="cy-GB" sz="1100" b="1" dirty="0">
                <a:effectLst/>
                <a:latin typeface="Calibri" panose="020F0502020204030204" pitchFamily="34" charset="0"/>
                <a:ea typeface="Calibri" panose="020F0502020204030204" pitchFamily="34" charset="0"/>
                <a:cs typeface="Times New Roman" panose="02020603050405020304" pitchFamily="18" charset="0"/>
              </a:rPr>
              <a:t>yn unigolion iach, hyderus sydd: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Wingdings" panose="05000000000000000000" pitchFamily="2" charset="2"/>
              <a:buChar char=""/>
              <a:tabLst>
                <a:tab pos="914400" algn="l"/>
              </a:tabLst>
            </a:pPr>
            <a:r>
              <a:rPr lang="cy-GB" sz="1100" dirty="0">
                <a:effectLst/>
                <a:latin typeface="Calibri" panose="020F0502020204030204" pitchFamily="34" charset="0"/>
                <a:ea typeface="Calibri" panose="020F0502020204030204" pitchFamily="34" charset="0"/>
                <a:cs typeface="Times New Roman" panose="02020603050405020304" pitchFamily="18" charset="0"/>
              </a:rPr>
              <a:t>yn meithrin eu lles meddyliol ac emosiynol drwy ddatblygu hyder, cadernid ac empathi</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buFont typeface="Wingdings" panose="05000000000000000000" pitchFamily="2" charset="2"/>
              <a:buChar char=""/>
              <a:tabLst>
                <a:tab pos="914400" algn="l"/>
              </a:tabLst>
            </a:pPr>
            <a:r>
              <a:rPr lang="cy-GB" sz="1100" dirty="0">
                <a:effectLst/>
                <a:latin typeface="Calibri" panose="020F0502020204030204" pitchFamily="34" charset="0"/>
                <a:ea typeface="Calibri" panose="020F0502020204030204" pitchFamily="34" charset="0"/>
                <a:cs typeface="Times New Roman" panose="02020603050405020304" pitchFamily="18" charset="0"/>
              </a:rPr>
              <a:t>yn gwybod sut i ddod o hyd i’r wybodaeth a’r cymorth sydd eu hangen i gadw’n ddiogel ac iach</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1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100" dirty="0">
                <a:effectLst/>
                <a:latin typeface="Calibri" panose="020F0502020204030204" pitchFamily="34" charset="0"/>
                <a:ea typeface="Calibri" panose="020F0502020204030204" pitchFamily="34" charset="0"/>
                <a:cs typeface="Times New Roman" panose="02020603050405020304" pitchFamily="18" charset="0"/>
              </a:rPr>
              <a:t>ac </a:t>
            </a:r>
            <a:r>
              <a:rPr lang="cy-GB" sz="1100" b="1" dirty="0">
                <a:effectLst/>
                <a:latin typeface="Calibri" panose="020F0502020204030204" pitchFamily="34" charset="0"/>
                <a:ea typeface="Calibri" panose="020F0502020204030204" pitchFamily="34" charset="0"/>
                <a:cs typeface="Times New Roman" panose="02020603050405020304" pitchFamily="18" charset="0"/>
              </a:rPr>
              <a:t>yn barod i fyw bywyd gan wireddu eu dyheadau fel aelodau gwerthfawr o gymdeithas. </a:t>
            </a: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3</a:t>
            </a:fld>
            <a:endParaRPr lang="en-GB" dirty="0"/>
          </a:p>
        </p:txBody>
      </p:sp>
    </p:spTree>
    <p:extLst>
      <p:ext uri="{BB962C8B-B14F-4D97-AF65-F5344CB8AC3E}">
        <p14:creationId xmlns:p14="http://schemas.microsoft.com/office/powerpoint/2010/main" val="40556307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dirty="0">
                <a:effectLst/>
                <a:latin typeface="Calibri" panose="020F0502020204030204" pitchFamily="34" charset="0"/>
                <a:ea typeface="Calibri" panose="020F0502020204030204" pitchFamily="34" charset="0"/>
                <a:cs typeface="Times New Roman" panose="02020603050405020304" pitchFamily="18" charset="0"/>
              </a:rPr>
              <a:t>Atgoffwch y dysgwyr o'r gefnogaeth sydd ar gael iddynt yn yr ysgol gan yr arweinydd bugeiliol. Mae llawer o wybodaeth a chymorth ar gael i bobl ifanc ar-lein hefyd gan gynnwys: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b="1" dirty="0">
                <a:effectLst/>
                <a:latin typeface="Calibri" panose="020F0502020204030204" pitchFamily="34" charset="0"/>
                <a:ea typeface="Calibri" panose="020F0502020204030204" pitchFamily="34" charset="0"/>
                <a:cs typeface="Times New Roman" panose="02020603050405020304" pitchFamily="18" charset="0"/>
              </a:rPr>
              <a:t>Gwasanaeth Eiriolaeth Ieuenctid Cenedlaethol, Cymru (</a:t>
            </a:r>
            <a:r>
              <a:rPr lang="cy-GB" sz="1800" b="1" dirty="0" err="1">
                <a:effectLst/>
                <a:latin typeface="Calibri" panose="020F0502020204030204" pitchFamily="34" charset="0"/>
                <a:ea typeface="Calibri" panose="020F0502020204030204" pitchFamily="34" charset="0"/>
                <a:cs typeface="Times New Roman" panose="02020603050405020304" pitchFamily="18" charset="0"/>
              </a:rPr>
              <a:t>NYAS</a:t>
            </a:r>
            <a:r>
              <a:rPr lang="cy-GB" sz="1800" b="1" dirty="0">
                <a:effectLst/>
                <a:latin typeface="Calibri" panose="020F0502020204030204" pitchFamily="34" charset="0"/>
                <a:ea typeface="Calibri" panose="020F0502020204030204" pitchFamily="34" charset="0"/>
                <a:cs typeface="Times New Roman" panose="02020603050405020304" pitchFamily="18" charset="0"/>
              </a:rPr>
              <a:t> Cymru): Mae </a:t>
            </a:r>
            <a:r>
              <a:rPr lang="cy-GB" sz="1800" b="1" dirty="0" err="1">
                <a:effectLst/>
                <a:latin typeface="Calibri" panose="020F0502020204030204" pitchFamily="34" charset="0"/>
                <a:ea typeface="Calibri" panose="020F0502020204030204" pitchFamily="34" charset="0"/>
                <a:cs typeface="Times New Roman" panose="02020603050405020304" pitchFamily="18" charset="0"/>
              </a:rPr>
              <a:t>NYAS</a:t>
            </a:r>
            <a:r>
              <a:rPr lang="cy-GB" sz="1800" b="1" dirty="0">
                <a:effectLst/>
                <a:latin typeface="Calibri" panose="020F0502020204030204" pitchFamily="34" charset="0"/>
                <a:ea typeface="Calibri" panose="020F0502020204030204" pitchFamily="34" charset="0"/>
                <a:cs typeface="Times New Roman" panose="02020603050405020304" pitchFamily="18" charset="0"/>
              </a:rPr>
              <a:t> Cymru yn darparu ystod o wasanaethau seiliedig ar hawliau i blant a phobl ifanc trwy rwydwaith o eiriolwyr cymwys. </a:t>
            </a:r>
            <a:r>
              <a:rPr lang="cy-GB" sz="1800" dirty="0">
                <a:effectLst/>
                <a:latin typeface="Calibri" panose="020F0502020204030204" pitchFamily="34" charset="0"/>
                <a:ea typeface="Calibri" panose="020F0502020204030204" pitchFamily="34" charset="0"/>
                <a:cs typeface="Times New Roman" panose="02020603050405020304" pitchFamily="18" charset="0"/>
              </a:rPr>
              <a:t>Mae eiriolwyr yn sicrhau y gwrandewir ar farn plant a phobl ifanc, yn enwedig mewn penderfyniadau a wneir yn eu cylch. Mae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NYAS</a:t>
            </a:r>
            <a:r>
              <a:rPr lang="cy-GB" sz="1800" dirty="0">
                <a:effectLst/>
                <a:latin typeface="Calibri" panose="020F0502020204030204" pitchFamily="34" charset="0"/>
                <a:ea typeface="Calibri" panose="020F0502020204030204" pitchFamily="34" charset="0"/>
                <a:cs typeface="Times New Roman" panose="02020603050405020304" pitchFamily="18" charset="0"/>
              </a:rPr>
              <a:t> Cymru yn gweithio i sicrhau bod hawliau Erthygl 12 pobl ifanc i wybodaeth, ymgynghori a chynrychiolaeth yn cael eu parchu. Mae'n darparu gwybodaeth i bobl ifanc ar ei wefan; llinell gymorth am ddim ac eiriolwr i bobl ifanc. Bydd yr eiriolwr yn darganfod beth yw dymuniadau a theimladau'r person ifanc. Byddant yn helpu'r person ifanc i ddechrau, newid neu stopio rhywbeth yn ei fywyd.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Gallant</a:t>
            </a:r>
            <a:r>
              <a:rPr lang="cy-GB" sz="1800" dirty="0">
                <a:effectLst/>
                <a:latin typeface="Calibri" panose="020F0502020204030204" pitchFamily="34" charset="0"/>
                <a:ea typeface="Calibri" panose="020F0502020204030204" pitchFamily="34" charset="0"/>
                <a:cs typeface="Times New Roman" panose="02020603050405020304" pitchFamily="18" charset="0"/>
              </a:rPr>
              <a:t> fynd gyda’r person ifanc i gyfarfodydd, os yw’r person ifanc eisiau iddynt wneud hynny, a’u helpu i ddweud wrth bobl beth mae’r person ifanc ei eisiau neu siarad ar ei ran os nad yw’n dymuno gwneud hynny. Bydd yr eiriolwr yn cynrychioli person ifanc yn y llys, os oes angen.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b="1" dirty="0">
                <a:effectLst/>
                <a:latin typeface="Calibri" panose="020F0502020204030204" pitchFamily="34" charset="0"/>
                <a:ea typeface="Calibri" panose="020F0502020204030204" pitchFamily="34" charset="0"/>
                <a:cs typeface="Times New Roman" panose="02020603050405020304" pitchFamily="18" charset="0"/>
              </a:rPr>
              <a:t>Cymdeithas Genedlaethol y Canolfannau Cyswllt Plant (</a:t>
            </a:r>
            <a:r>
              <a:rPr lang="cy-GB" sz="1800" b="1" dirty="0" err="1">
                <a:effectLst/>
                <a:latin typeface="Calibri" panose="020F0502020204030204" pitchFamily="34" charset="0"/>
                <a:ea typeface="Calibri" panose="020F0502020204030204" pitchFamily="34" charset="0"/>
                <a:cs typeface="Times New Roman" panose="02020603050405020304" pitchFamily="18" charset="0"/>
              </a:rPr>
              <a:t>NACCC</a:t>
            </a:r>
            <a:r>
              <a:rPr lang="cy-GB" sz="1800" b="1" dirty="0">
                <a:effectLst/>
                <a:latin typeface="Calibri" panose="020F0502020204030204" pitchFamily="34" charset="0"/>
                <a:ea typeface="Calibri" panose="020F0502020204030204" pitchFamily="34" charset="0"/>
                <a:cs typeface="Times New Roman" panose="02020603050405020304" pitchFamily="18" charset="0"/>
              </a:rPr>
              <a:t>): Mae </a:t>
            </a:r>
            <a:r>
              <a:rPr lang="cy-GB" sz="1800" b="1" dirty="0" err="1">
                <a:effectLst/>
                <a:latin typeface="Calibri" panose="020F0502020204030204" pitchFamily="34" charset="0"/>
                <a:ea typeface="Calibri" panose="020F0502020204030204" pitchFamily="34" charset="0"/>
                <a:cs typeface="Times New Roman" panose="02020603050405020304" pitchFamily="18" charset="0"/>
              </a:rPr>
              <a:t>NACCC</a:t>
            </a:r>
            <a:r>
              <a:rPr lang="cy-GB" sz="1800" b="1" dirty="0">
                <a:effectLst/>
                <a:latin typeface="Calibri" panose="020F0502020204030204" pitchFamily="34" charset="0"/>
                <a:ea typeface="Calibri" panose="020F0502020204030204" pitchFamily="34" charset="0"/>
                <a:cs typeface="Times New Roman" panose="02020603050405020304" pitchFamily="18" charset="0"/>
              </a:rPr>
              <a:t> yn rhedeg rhwydwaith o 350 o ganolfannau cyswllt, gan gynnwys 13 yng Nghymru, sy’n darparu gofod diogel, niwtral, croesawgar i blant dreulio amser gyda’u rhieni (neu bobl eraill sy’n bwysig iddynt, megis neiniau a theidiau). </a:t>
            </a:r>
            <a:r>
              <a:rPr lang="cy-GB" sz="1800" dirty="0">
                <a:effectLst/>
                <a:latin typeface="Calibri" panose="020F0502020204030204" pitchFamily="34" charset="0"/>
                <a:ea typeface="Calibri" panose="020F0502020204030204" pitchFamily="34" charset="0"/>
                <a:cs typeface="Times New Roman" panose="02020603050405020304" pitchFamily="18" charset="0"/>
              </a:rPr>
              <a:t>Defnyddir canolfannau cyswllt ar gyfer plant, fel arfer hyd at tua 9 oed, yn aml fel cam i gyswllt i ffwrdd o ganolfan gyswllt lle nad yw rhieni wedi gallu cytuno ar gyswllt. Mae gan wefan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NACCC</a:t>
            </a:r>
            <a:r>
              <a:rPr lang="cy-GB" sz="1800" dirty="0">
                <a:effectLst/>
                <a:latin typeface="Calibri" panose="020F0502020204030204" pitchFamily="34" charset="0"/>
                <a:ea typeface="Calibri" panose="020F0502020204030204" pitchFamily="34" charset="0"/>
                <a:cs typeface="Times New Roman" panose="02020603050405020304" pitchFamily="18" charset="0"/>
              </a:rPr>
              <a:t> lawer o wybodaeth i blant a phobl ifanc i'w helpu i ddeall sut y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gallant</a:t>
            </a:r>
            <a:r>
              <a:rPr lang="cy-GB" sz="1800" dirty="0">
                <a:effectLst/>
                <a:latin typeface="Calibri" panose="020F0502020204030204" pitchFamily="34" charset="0"/>
                <a:ea typeface="Calibri" panose="020F0502020204030204" pitchFamily="34" charset="0"/>
                <a:cs typeface="Times New Roman" panose="02020603050405020304" pitchFamily="18" charset="0"/>
              </a:rPr>
              <a:t> fod yn teimlo pan fydd eu rhieni'n gwahanu, yn ogystal â fideos a straeon am brofiadau pobl ifanc eraill o ddefnyddio canolfan gyswllt. Er bod canolfannau cyswllt yn cael eu defnyddio ar gyfer carfan iau o blant, gall y wybodaeth hon fod yn ddefnyddiol i ddysgwyr sy’n gweithio yng Nghamau Cynnydd 4 a 5 oherwydd efallai bod ganddynt frodyr a chwiorydd iau/ teulu ehangach/ ffrindiau teulu yn y grŵp oedran iau hwn.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b="1" dirty="0">
                <a:effectLst/>
                <a:latin typeface="Calibri" panose="020F0502020204030204" pitchFamily="34" charset="0"/>
                <a:ea typeface="Calibri" panose="020F0502020204030204" pitchFamily="34" charset="0"/>
                <a:cs typeface="Times New Roman" panose="02020603050405020304" pitchFamily="18" charset="0"/>
              </a:rPr>
              <a:t>Comisiynydd Plant Cymru:</a:t>
            </a:r>
            <a:r>
              <a:rPr lang="cy-GB" sz="1800" dirty="0">
                <a:effectLst/>
                <a:latin typeface="Calibri" panose="020F0502020204030204" pitchFamily="34" charset="0"/>
                <a:ea typeface="Calibri" panose="020F0502020204030204" pitchFamily="34" charset="0"/>
                <a:cs typeface="Times New Roman" panose="02020603050405020304" pitchFamily="18" charset="0"/>
              </a:rPr>
              <a:t>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Mae Comisiynydd Plant Cymru yn siarad ar ran plant a phobl ifanc Cymru ar faterion pwysig. </a:t>
            </a:r>
            <a:r>
              <a:rPr lang="cy-GB" sz="1800" dirty="0">
                <a:effectLst/>
                <a:latin typeface="Calibri" panose="020F0502020204030204" pitchFamily="34" charset="0"/>
                <a:ea typeface="Calibri" panose="020F0502020204030204" pitchFamily="34" charset="0"/>
                <a:cs typeface="Times New Roman" panose="02020603050405020304" pitchFamily="18" charset="0"/>
              </a:rPr>
              <a:t>Mae’r Comisiynydd yn cefnogi plant a phobl ifanc i gael gwybod am eu hawliau o dan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CCUHP</a:t>
            </a:r>
            <a:r>
              <a:rPr lang="cy-GB" sz="1800" dirty="0">
                <a:effectLst/>
                <a:latin typeface="Calibri" panose="020F0502020204030204" pitchFamily="34" charset="0"/>
                <a:ea typeface="Calibri" panose="020F0502020204030204" pitchFamily="34" charset="0"/>
                <a:cs typeface="Times New Roman" panose="02020603050405020304" pitchFamily="18" charset="0"/>
              </a:rPr>
              <a:t>; yn gwrando ar blant a phobl ifanc i ddarganfod beth sy'n bwysig iddyn nhw; yn cynghori plant, pobl ifanc a’r rhai sy’n gofalu amdanynt os ydynt yn meddwl eu bod wedi cael eu trin yn annheg ac yn dylanwadu ar y llywodraeth a sefydliadau eraill sy’n dweud eu bod yn mynd i wneud gwahaniaeth i fywydau plant, gan sicrhau eu bod yn cadw eu haddewidion i blant a phobl ifanc pobl. Mae gan y wefan lawer o adnoddau i bobl ifanc, yn enwedig mewn perthynas â'u hawliau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CCUHP</a:t>
            </a:r>
            <a:r>
              <a:rPr lang="cy-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b="1" dirty="0" err="1">
                <a:effectLst/>
                <a:latin typeface="Calibri" panose="020F0502020204030204" pitchFamily="34" charset="0"/>
                <a:ea typeface="Calibri" panose="020F0502020204030204" pitchFamily="34" charset="0"/>
                <a:cs typeface="Times New Roman" panose="02020603050405020304" pitchFamily="18" charset="0"/>
              </a:rPr>
              <a:t>Cafcass</a:t>
            </a:r>
            <a:r>
              <a:rPr lang="cy-GB" sz="1800" b="1" dirty="0">
                <a:effectLst/>
                <a:latin typeface="Calibri" panose="020F0502020204030204" pitchFamily="34" charset="0"/>
                <a:ea typeface="Calibri" panose="020F0502020204030204" pitchFamily="34" charset="0"/>
                <a:cs typeface="Times New Roman" panose="02020603050405020304" pitchFamily="18" charset="0"/>
              </a:rPr>
              <a:t> Cymru: Mae </a:t>
            </a:r>
            <a:r>
              <a:rPr lang="cy-GB" sz="1800" b="1" dirty="0" err="1">
                <a:effectLst/>
                <a:latin typeface="Calibri" panose="020F0502020204030204" pitchFamily="34" charset="0"/>
                <a:ea typeface="Calibri" panose="020F0502020204030204" pitchFamily="34" charset="0"/>
                <a:cs typeface="Times New Roman" panose="02020603050405020304" pitchFamily="18" charset="0"/>
              </a:rPr>
              <a:t>Cafcass</a:t>
            </a:r>
            <a:r>
              <a:rPr lang="cy-GB" sz="1800" b="1" dirty="0">
                <a:effectLst/>
                <a:latin typeface="Calibri" panose="020F0502020204030204" pitchFamily="34" charset="0"/>
                <a:ea typeface="Calibri" panose="020F0502020204030204" pitchFamily="34" charset="0"/>
                <a:cs typeface="Times New Roman" panose="02020603050405020304" pitchFamily="18" charset="0"/>
              </a:rPr>
              <a:t> yn sefyll am y Gwasanaeth Cynghori a Chynorthwyo Llys i Blant a Theuluoedd. Sefydliad yn Llywodraeth Cymru yw </a:t>
            </a:r>
            <a:r>
              <a:rPr lang="cy-GB" sz="1800" b="1" dirty="0" err="1">
                <a:effectLst/>
                <a:latin typeface="Calibri" panose="020F0502020204030204" pitchFamily="34" charset="0"/>
                <a:ea typeface="Calibri" panose="020F0502020204030204" pitchFamily="34" charset="0"/>
                <a:cs typeface="Times New Roman" panose="02020603050405020304" pitchFamily="18" charset="0"/>
              </a:rPr>
              <a:t>Cafcass</a:t>
            </a:r>
            <a:r>
              <a:rPr lang="cy-GB" sz="1800" b="1" dirty="0">
                <a:effectLst/>
                <a:latin typeface="Calibri" panose="020F0502020204030204" pitchFamily="34" charset="0"/>
                <a:ea typeface="Calibri" panose="020F0502020204030204" pitchFamily="34" charset="0"/>
                <a:cs typeface="Times New Roman" panose="02020603050405020304" pitchFamily="18" charset="0"/>
              </a:rPr>
              <a:t> Cymru sy’n rhoi llais i unrhyw blentyn yng Nghymru sy’n ymwneud â’r system Cyfiawnder Teuluol. </a:t>
            </a:r>
            <a:r>
              <a:rPr lang="cy-GB" sz="1800" dirty="0">
                <a:effectLst/>
                <a:latin typeface="Calibri" panose="020F0502020204030204" pitchFamily="34" charset="0"/>
                <a:ea typeface="Calibri" panose="020F0502020204030204" pitchFamily="34" charset="0"/>
                <a:cs typeface="Times New Roman" panose="02020603050405020304" pitchFamily="18" charset="0"/>
              </a:rPr>
              <a:t>Pan gaiff ei benodi gan y llys teulu, mae Cynghorydd Llys Teulu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FCA</a:t>
            </a:r>
            <a:r>
              <a:rPr lang="cy-GB" sz="1800" dirty="0">
                <a:effectLst/>
                <a:latin typeface="Calibri" panose="020F0502020204030204" pitchFamily="34" charset="0"/>
                <a:ea typeface="Calibri" panose="020F0502020204030204" pitchFamily="34" charset="0"/>
                <a:cs typeface="Times New Roman" panose="02020603050405020304" pitchFamily="18" charset="0"/>
              </a:rPr>
              <a:t>)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Cafcass</a:t>
            </a:r>
            <a:r>
              <a:rPr lang="cy-GB" sz="1800" dirty="0">
                <a:effectLst/>
                <a:latin typeface="Calibri" panose="020F0502020204030204" pitchFamily="34" charset="0"/>
                <a:ea typeface="Calibri" panose="020F0502020204030204" pitchFamily="34" charset="0"/>
                <a:cs typeface="Times New Roman" panose="02020603050405020304" pitchFamily="18" charset="0"/>
              </a:rPr>
              <a:t> Cymru yn gweithio gyda theuluoedd a sefydliadau eraill i ddod o hyd i atebion hirdymor i’r plentyn. Mae gwefan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Cafcass</a:t>
            </a:r>
            <a:r>
              <a:rPr lang="cy-GB" sz="1800" dirty="0">
                <a:effectLst/>
                <a:latin typeface="Calibri" panose="020F0502020204030204" pitchFamily="34" charset="0"/>
                <a:ea typeface="Calibri" panose="020F0502020204030204" pitchFamily="34" charset="0"/>
                <a:cs typeface="Times New Roman" panose="02020603050405020304" pitchFamily="18" charset="0"/>
              </a:rPr>
              <a:t> Cymru yn cynnwys llawer o wybodaeth i bobl ifanc, gan gynnwys llyfryn yn esbonio hawliau plant o dan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CCUHP</a:t>
            </a:r>
            <a:r>
              <a:rPr lang="cy-GB" sz="1800" dirty="0">
                <a:effectLst/>
                <a:latin typeface="Calibri" panose="020F0502020204030204" pitchFamily="34" charset="0"/>
                <a:ea typeface="Calibri" panose="020F0502020204030204" pitchFamily="34" charset="0"/>
                <a:cs typeface="Times New Roman" panose="02020603050405020304" pitchFamily="18" charset="0"/>
              </a:rPr>
              <a:t> a phroses y llys os yw rhieni'n gwneud cais i'r llys.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b="1" dirty="0" err="1">
                <a:effectLst/>
                <a:latin typeface="Calibri" panose="020F0502020204030204" pitchFamily="34" charset="0"/>
                <a:ea typeface="Calibri" panose="020F0502020204030204" pitchFamily="34" charset="0"/>
                <a:cs typeface="Times New Roman" panose="02020603050405020304" pitchFamily="18" charset="0"/>
              </a:rPr>
              <a:t>Relate</a:t>
            </a:r>
            <a:r>
              <a:rPr lang="cy-GB" sz="1800" b="1" dirty="0">
                <a:effectLst/>
                <a:latin typeface="Calibri" panose="020F0502020204030204" pitchFamily="34" charset="0"/>
                <a:ea typeface="Calibri" panose="020F0502020204030204" pitchFamily="34" charset="0"/>
                <a:cs typeface="Times New Roman" panose="02020603050405020304" pitchFamily="18" charset="0"/>
              </a:rPr>
              <a:t> Cymru:</a:t>
            </a:r>
            <a:r>
              <a:rPr lang="cy-GB" sz="1800" dirty="0">
                <a:effectLst/>
                <a:latin typeface="Calibri" panose="020F0502020204030204" pitchFamily="34" charset="0"/>
                <a:ea typeface="Calibri" panose="020F0502020204030204" pitchFamily="34" charset="0"/>
                <a:cs typeface="Times New Roman" panose="02020603050405020304" pitchFamily="18" charset="0"/>
              </a:rPr>
              <a:t>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Mae </a:t>
            </a:r>
            <a:r>
              <a:rPr lang="cy-GB" sz="1800" b="1" dirty="0" err="1">
                <a:effectLst/>
                <a:latin typeface="Calibri" panose="020F0502020204030204" pitchFamily="34" charset="0"/>
                <a:ea typeface="Calibri" panose="020F0502020204030204" pitchFamily="34" charset="0"/>
                <a:cs typeface="Times New Roman" panose="02020603050405020304" pitchFamily="18" charset="0"/>
              </a:rPr>
              <a:t>Relate</a:t>
            </a:r>
            <a:r>
              <a:rPr lang="cy-GB" sz="1800" b="1" dirty="0">
                <a:effectLst/>
                <a:latin typeface="Calibri" panose="020F0502020204030204" pitchFamily="34" charset="0"/>
                <a:ea typeface="Calibri" panose="020F0502020204030204" pitchFamily="34" charset="0"/>
                <a:cs typeface="Times New Roman" panose="02020603050405020304" pitchFamily="18" charset="0"/>
              </a:rPr>
              <a:t> Cymru yn cynnig cwnsela i bobl ifanc sy’n cael anawsterau mewn unrhyw faes bywyd, gan gynnwys os yw rhieni’n dadlau neu wedi gwahanu. </a:t>
            </a:r>
            <a:r>
              <a:rPr lang="cy-GB" sz="1800" dirty="0">
                <a:effectLst/>
                <a:latin typeface="Calibri" panose="020F0502020204030204" pitchFamily="34" charset="0"/>
                <a:ea typeface="Calibri" panose="020F0502020204030204" pitchFamily="34" charset="0"/>
                <a:cs typeface="Times New Roman" panose="02020603050405020304" pitchFamily="18" charset="0"/>
              </a:rPr>
              <a:t>Mae cwnsela ar gael yn yr ysgol, yn un o Ganolfannau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Relate</a:t>
            </a:r>
            <a:r>
              <a:rPr lang="cy-GB" sz="1800" dirty="0">
                <a:effectLst/>
                <a:latin typeface="Calibri" panose="020F0502020204030204" pitchFamily="34" charset="0"/>
                <a:ea typeface="Calibri" panose="020F0502020204030204" pitchFamily="34" charset="0"/>
                <a:cs typeface="Times New Roman" panose="02020603050405020304" pitchFamily="18" charset="0"/>
              </a:rPr>
              <a:t> Cymru, trwy sgwrs we, dros y ffôn neu ar-lein. Gall pobl ifanc ddisgwyl cael cymorth gan gwnselydd cefnogol ac anfeirniadol.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Gallant</a:t>
            </a:r>
            <a:r>
              <a:rPr lang="cy-GB" sz="1800" dirty="0">
                <a:effectLst/>
                <a:latin typeface="Calibri" panose="020F0502020204030204" pitchFamily="34" charset="0"/>
                <a:ea typeface="Calibri" panose="020F0502020204030204" pitchFamily="34" charset="0"/>
                <a:cs typeface="Times New Roman" panose="02020603050405020304" pitchFamily="18" charset="0"/>
              </a:rPr>
              <a:t> gael eu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hatgyfeirio</a:t>
            </a:r>
            <a:r>
              <a:rPr lang="cy-GB" sz="1800" dirty="0">
                <a:effectLst/>
                <a:latin typeface="Calibri" panose="020F0502020204030204" pitchFamily="34" charset="0"/>
                <a:ea typeface="Calibri" panose="020F0502020204030204" pitchFamily="34" charset="0"/>
                <a:cs typeface="Times New Roman" panose="02020603050405020304" pitchFamily="18" charset="0"/>
              </a:rPr>
              <a:t> gan athro, gweithiwr cymdeithasol, neu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gallant</a:t>
            </a:r>
            <a:r>
              <a:rPr lang="cy-GB" sz="1800" dirty="0">
                <a:effectLst/>
                <a:latin typeface="Calibri" panose="020F0502020204030204" pitchFamily="34" charset="0"/>
                <a:ea typeface="Calibri" panose="020F0502020204030204" pitchFamily="34" charset="0"/>
                <a:cs typeface="Times New Roman" panose="02020603050405020304" pitchFamily="18" charset="0"/>
              </a:rPr>
              <a:t> ofyn am gael gweld cwnselydd eu hunain - mae'r hyn y maent yn ei ddweud yn gyfrinachol oni bai bod y cwnselydd yn poeni am ei ddiogelwch.</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b="1" dirty="0" err="1">
                <a:effectLst/>
                <a:latin typeface="Calibri" panose="020F0502020204030204" pitchFamily="34" charset="0"/>
                <a:ea typeface="Calibri" panose="020F0502020204030204" pitchFamily="34" charset="0"/>
                <a:cs typeface="Times New Roman" panose="02020603050405020304" pitchFamily="18" charset="0"/>
              </a:rPr>
              <a:t>Childline</a:t>
            </a:r>
            <a:r>
              <a:rPr lang="cy-GB" sz="1800" b="1" dirty="0">
                <a:effectLst/>
                <a:latin typeface="Calibri" panose="020F0502020204030204" pitchFamily="34" charset="0"/>
                <a:ea typeface="Calibri" panose="020F0502020204030204" pitchFamily="34" charset="0"/>
                <a:cs typeface="Times New Roman" panose="02020603050405020304" pitchFamily="18" charset="0"/>
              </a:rPr>
              <a:t> Cymru: Mae gan </a:t>
            </a:r>
            <a:r>
              <a:rPr lang="cy-GB" sz="1800" b="1" dirty="0" err="1">
                <a:effectLst/>
                <a:latin typeface="Calibri" panose="020F0502020204030204" pitchFamily="34" charset="0"/>
                <a:ea typeface="Calibri" panose="020F0502020204030204" pitchFamily="34" charset="0"/>
                <a:cs typeface="Times New Roman" panose="02020603050405020304" pitchFamily="18" charset="0"/>
              </a:rPr>
              <a:t>Childline</a:t>
            </a:r>
            <a:r>
              <a:rPr lang="cy-GB" sz="1800" b="1" dirty="0">
                <a:effectLst/>
                <a:latin typeface="Calibri" panose="020F0502020204030204" pitchFamily="34" charset="0"/>
                <a:ea typeface="Calibri" panose="020F0502020204030204" pitchFamily="34" charset="0"/>
                <a:cs typeface="Times New Roman" panose="02020603050405020304" pitchFamily="18" charset="0"/>
              </a:rPr>
              <a:t> Cymru lawer iawn o wybodaeth, cyngor a chymorth i bobl ifanc y mae eu rhieni wedi gwahanu, sydd ar gael ar-lein, dros y ffôn neu drwy gwnsela un-i-un.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Mae manylion cyswllt pob un o’r sefydliadau a restrir yn ymddangos ar sleid 32 a 33.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30</a:t>
            </a:fld>
            <a:endParaRPr lang="en-GB" dirty="0"/>
          </a:p>
        </p:txBody>
      </p:sp>
    </p:spTree>
    <p:extLst>
      <p:ext uri="{BB962C8B-B14F-4D97-AF65-F5344CB8AC3E}">
        <p14:creationId xmlns:p14="http://schemas.microsoft.com/office/powerpoint/2010/main" val="37769313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b="1" dirty="0">
                <a:effectLst/>
                <a:latin typeface="Calibri" panose="020F0502020204030204" pitchFamily="34" charset="0"/>
                <a:ea typeface="Calibri" panose="020F0502020204030204" pitchFamily="34" charset="0"/>
                <a:cs typeface="Times New Roman" panose="02020603050405020304" pitchFamily="18" charset="0"/>
              </a:rPr>
              <a:t>Gofynnwch </a:t>
            </a:r>
            <a:r>
              <a:rPr lang="cy-GB" sz="1800" dirty="0">
                <a:effectLst/>
                <a:latin typeface="Calibri" panose="020F0502020204030204" pitchFamily="34" charset="0"/>
                <a:ea typeface="Calibri" panose="020F0502020204030204" pitchFamily="34" charset="0"/>
                <a:cs typeface="Times New Roman" panose="02020603050405020304" pitchFamily="18" charset="0"/>
              </a:rPr>
              <a:t>i’r dysgwyr ddychwelyd at y map meddwl a luniwyd ganddynt yn gynharach (erbyn hyn byddant wedi dysgu beth yw map meddwl, os nad oeddent eisoes yn gyfarwydd ag ef) ac mewn lliw gwahanol ychwanegu at eu map meddwl trwy ysgrifennu:</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unrhyw eiriau ychwanegol am sut y credwch y byddai Tom wedi teimlo pan ddywedodd ei rieni wrtho eu bod yn gwahanu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unrhyw eiriau am sut rydych chi'n meddwl y gallai Tom fod wedi bod yn teimlo ar ôl iddo ddysgu am ei hawliau i fynegi ei farn a siarad â'r cyfryngwr a welodd ei rieni? (Gobeithio y bydd geiriau fel gobeithiol, hapusach, cryfach a/neu rymusol yn cael eu hawgrymu. Mae’n bwysig cydnabod serch hynny y gallai fod yn teimlo’n drist o hyd.)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ble gallai Tom ddod o hyd i wybodaeth a chymorth i'w helpu ar yr adeg hon ac yn y dyfodol (gan roi enghreifftiau penodol o sefydliadau)?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Dylai dysgwyr grybwyll: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Gwasanaeth Eiriolaeth Ieuenctid Cenedlaethol, Cymru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NYAS</a:t>
            </a:r>
            <a:r>
              <a:rPr lang="cy-GB" sz="1800" dirty="0">
                <a:effectLst/>
                <a:latin typeface="Calibri" panose="020F0502020204030204" pitchFamily="34" charset="0"/>
                <a:ea typeface="Calibri" panose="020F0502020204030204" pitchFamily="34" charset="0"/>
                <a:cs typeface="Times New Roman" panose="02020603050405020304" pitchFamily="18" charset="0"/>
              </a:rPr>
              <a:t>, Cymru)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Cymdeithas Genedlaethol Canolfannau Cyswllt Plant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NACCC</a:t>
            </a:r>
            <a:r>
              <a:rPr lang="cy-GB" sz="1800" dirty="0">
                <a:effectLst/>
                <a:latin typeface="Calibri" panose="020F050202020403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Comisiynydd Plant Cymru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err="1">
                <a:effectLst/>
                <a:latin typeface="Calibri" panose="020F0502020204030204" pitchFamily="34" charset="0"/>
                <a:ea typeface="Calibri" panose="020F0502020204030204" pitchFamily="34" charset="0"/>
                <a:cs typeface="Times New Roman" panose="02020603050405020304" pitchFamily="18" charset="0"/>
              </a:rPr>
              <a:t>Cafcass</a:t>
            </a:r>
            <a:r>
              <a:rPr lang="cy-GB" sz="1800" dirty="0">
                <a:effectLst/>
                <a:latin typeface="Calibri" panose="020F0502020204030204" pitchFamily="34" charset="0"/>
                <a:ea typeface="Calibri" panose="020F0502020204030204" pitchFamily="34" charset="0"/>
                <a:cs typeface="Times New Roman" panose="02020603050405020304" pitchFamily="18" charset="0"/>
              </a:rPr>
              <a:t> Cymru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err="1">
                <a:effectLst/>
                <a:latin typeface="Calibri" panose="020F0502020204030204" pitchFamily="34" charset="0"/>
                <a:ea typeface="Calibri" panose="020F0502020204030204" pitchFamily="34" charset="0"/>
                <a:cs typeface="Times New Roman" panose="02020603050405020304" pitchFamily="18" charset="0"/>
              </a:rPr>
              <a:t>Relate</a:t>
            </a:r>
            <a:r>
              <a:rPr lang="cy-GB" sz="1800" dirty="0">
                <a:effectLst/>
                <a:latin typeface="Calibri" panose="020F0502020204030204" pitchFamily="34" charset="0"/>
                <a:ea typeface="Calibri" panose="020F0502020204030204" pitchFamily="34" charset="0"/>
                <a:cs typeface="Times New Roman" panose="02020603050405020304" pitchFamily="18" charset="0"/>
              </a:rPr>
              <a:t> Cymru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err="1">
                <a:effectLst/>
                <a:latin typeface="Calibri" panose="020F0502020204030204" pitchFamily="34" charset="0"/>
                <a:ea typeface="Calibri" panose="020F0502020204030204" pitchFamily="34" charset="0"/>
                <a:cs typeface="Times New Roman" panose="02020603050405020304" pitchFamily="18" charset="0"/>
              </a:rPr>
              <a:t>Childline</a:t>
            </a:r>
            <a:r>
              <a:rPr lang="cy-GB" sz="1800" dirty="0">
                <a:effectLst/>
                <a:latin typeface="Calibri" panose="020F0502020204030204" pitchFamily="34" charset="0"/>
                <a:ea typeface="Calibri" panose="020F0502020204030204" pitchFamily="34" charset="0"/>
                <a:cs typeface="Times New Roman" panose="02020603050405020304" pitchFamily="18" charset="0"/>
              </a:rPr>
              <a:t> Cymru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31</a:t>
            </a:fld>
            <a:endParaRPr lang="en-GB" dirty="0"/>
          </a:p>
        </p:txBody>
      </p:sp>
    </p:spTree>
    <p:extLst>
      <p:ext uri="{BB962C8B-B14F-4D97-AF65-F5344CB8AC3E}">
        <p14:creationId xmlns:p14="http://schemas.microsoft.com/office/powerpoint/2010/main" val="5384131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b="1" dirty="0">
                <a:effectLst/>
                <a:latin typeface="Calibri" panose="020F0502020204030204" pitchFamily="34" charset="0"/>
                <a:ea typeface="Calibri" panose="020F0502020204030204" pitchFamily="34" charset="0"/>
                <a:cs typeface="Times New Roman" panose="02020603050405020304" pitchFamily="18" charset="0"/>
              </a:rPr>
              <a:t>GWAITH CARTREF NEU DASG YCHWANEGOL: </a:t>
            </a:r>
            <a:r>
              <a:rPr lang="cy-GB" sz="1800" dirty="0">
                <a:effectLst/>
                <a:latin typeface="Calibri" panose="020F0502020204030204" pitchFamily="34" charset="0"/>
                <a:ea typeface="Calibri" panose="020F0502020204030204" pitchFamily="34" charset="0"/>
                <a:cs typeface="Times New Roman" panose="02020603050405020304" pitchFamily="18" charset="0"/>
              </a:rPr>
              <a:t>Fel gwaith cartref neu dasg ychwanegol, rhowch un o'r ffynonellau cymorth a restrir ar gyfer pobl ifanc y mae eu rhieni wedi gwahanu i bob bwrdd. Gofynnwch i'r dysgwyr wneud rhywfaint o ymchwil annibynnol ar y ffynhonnell cymorth a roddwyd iddynt ac i fod yn barod i rannu rhywfaint o wybodaeth a ddysgwyd ganddynt o'u hymchwil am hawliau plant pan fydd rhieni'n gwahanu.</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Mantais ychwanegol y dasg gwaith cartref hon yw y bydd unrhyw ddysgwr sydd angen y manylion cyswllt hyn am resymau personol, naill ai iddyn nhw neu i ffrind, yn gallu eu nodi heb dynnu sylw at hyn.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32</a:t>
            </a:fld>
            <a:endParaRPr lang="en-GB" dirty="0"/>
          </a:p>
        </p:txBody>
      </p:sp>
    </p:spTree>
    <p:extLst>
      <p:ext uri="{BB962C8B-B14F-4D97-AF65-F5344CB8AC3E}">
        <p14:creationId xmlns:p14="http://schemas.microsoft.com/office/powerpoint/2010/main" val="12819504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b="1" dirty="0">
                <a:effectLst/>
                <a:latin typeface="Calibri" panose="020F0502020204030204" pitchFamily="34" charset="0"/>
                <a:ea typeface="Calibri" panose="020F0502020204030204" pitchFamily="34" charset="0"/>
                <a:cs typeface="Times New Roman" panose="02020603050405020304" pitchFamily="18" charset="0"/>
              </a:rPr>
              <a:t>GWAITH CARTREF NEU DASG YCHWANEGOL: </a:t>
            </a:r>
            <a:r>
              <a:rPr lang="cy-GB" sz="1800" dirty="0">
                <a:effectLst/>
                <a:latin typeface="Calibri" panose="020F0502020204030204" pitchFamily="34" charset="0"/>
                <a:ea typeface="Calibri" panose="020F0502020204030204" pitchFamily="34" charset="0"/>
                <a:cs typeface="Times New Roman" panose="02020603050405020304" pitchFamily="18" charset="0"/>
              </a:rPr>
              <a:t>Mae'r sleid hon yn nodi’r pedwar cwestiwn y gofynnir i’r dysgwr ymchwilio iddynt am un o’r chwe sefydliad a roddwyd iddyn nhw.  Mae manylion y sefydliadau o'r sleid flaenorol yn cael eu hailadrodd yma fel bod person ifanc sydd am ysgrifennu'r manylion heb dynnu sylw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ato'i</a:t>
            </a:r>
            <a:r>
              <a:rPr lang="cy-GB" sz="1800" dirty="0">
                <a:effectLst/>
                <a:latin typeface="Calibri" panose="020F0502020204030204" pitchFamily="34" charset="0"/>
                <a:ea typeface="Calibri" panose="020F0502020204030204" pitchFamily="34" charset="0"/>
                <a:cs typeface="Times New Roman" panose="02020603050405020304" pitchFamily="18" charset="0"/>
              </a:rPr>
              <a:t> hun yn gallu gwneud hynny.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33</a:t>
            </a:fld>
            <a:endParaRPr lang="en-GB" dirty="0"/>
          </a:p>
        </p:txBody>
      </p:sp>
    </p:spTree>
    <p:extLst>
      <p:ext uri="{BB962C8B-B14F-4D97-AF65-F5344CB8AC3E}">
        <p14:creationId xmlns:p14="http://schemas.microsoft.com/office/powerpoint/2010/main" val="32808634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b="1"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Canllawiau Cwricwlwm i Gymru ar Addysg Cydberthynas a Rhywioldeb</a:t>
            </a:r>
            <a:r>
              <a:rPr lang="en-GB" sz="1800" b="1" dirty="0">
                <a:effectLst/>
                <a:latin typeface="Calibri" panose="020F0502020204030204" pitchFamily="34" charset="0"/>
                <a:ea typeface="Calibri" panose="020F0502020204030204" pitchFamily="34" charset="0"/>
                <a:cs typeface="Times New Roman" panose="02020603050405020304" pitchFamily="18" charset="0"/>
              </a:rPr>
              <a:t> </a:t>
            </a:r>
            <a:r>
              <a:rPr lang="cy-GB" sz="1800" dirty="0">
                <a:effectLst/>
                <a:latin typeface="Calibri" panose="020F0502020204030204" pitchFamily="34" charset="0"/>
                <a:ea typeface="Calibri" panose="020F0502020204030204" pitchFamily="34" charset="0"/>
                <a:cs typeface="Times New Roman" panose="02020603050405020304" pitchFamily="18" charset="0"/>
              </a:rPr>
              <a:t>-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Dylai </a:t>
            </a:r>
            <a:r>
              <a:rPr lang="cy-GB" sz="1800" b="1" dirty="0" err="1">
                <a:effectLst/>
                <a:latin typeface="Calibri" panose="020F0502020204030204" pitchFamily="34" charset="0"/>
                <a:ea typeface="Calibri" panose="020F0502020204030204" pitchFamily="34" charset="0"/>
                <a:cs typeface="Times New Roman" panose="02020603050405020304" pitchFamily="18" charset="0"/>
              </a:rPr>
              <a:t>ACRh</a:t>
            </a:r>
            <a:r>
              <a:rPr lang="cy-GB" sz="1800" b="1" dirty="0">
                <a:effectLst/>
                <a:latin typeface="Calibri" panose="020F0502020204030204" pitchFamily="34" charset="0"/>
                <a:ea typeface="Calibri" panose="020F0502020204030204" pitchFamily="34" charset="0"/>
                <a:cs typeface="Times New Roman" panose="02020603050405020304" pitchFamily="18" charset="0"/>
              </a:rPr>
              <a:t>:</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galluogi hawliau dynol drwy drafod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ACRh</a:t>
            </a:r>
            <a:r>
              <a:rPr lang="cy-GB" sz="1800" dirty="0">
                <a:effectLst/>
                <a:latin typeface="Calibri" panose="020F0502020204030204" pitchFamily="34" charset="0"/>
                <a:ea typeface="Calibri" panose="020F0502020204030204" pitchFamily="34" charset="0"/>
                <a:cs typeface="Times New Roman" panose="02020603050405020304" pitchFamily="18" charset="0"/>
              </a:rPr>
              <a:t> yng nghyd-destun hawliau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CCUHP</a:t>
            </a:r>
            <a:r>
              <a:rPr lang="cy-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dynnu sylw at yr hawl i gael eich clywed a chael eich cynnwys yn y broses o wneud penderfyniadau (Erthygl 12)</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panose="05000000000000000000" pitchFamily="2"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fod yn gadarnhaol, amddiffynnol ac ataliol, gan ystyried sut y gallai fod angen cefnogi dysgwyr i ddeall ac ymdopi â newid.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Mae hawliau dynol yn thema drawsbynciol yn y Cwricwlwm i Gymru. Rhaid i ysgolion hybu gwybodaeth a dealltwriaeth o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CCUHP</a:t>
            </a:r>
            <a:r>
              <a:rPr lang="cy-GB" sz="1800" dirty="0">
                <a:effectLst/>
                <a:latin typeface="Calibri" panose="020F0502020204030204" pitchFamily="34" charset="0"/>
                <a:ea typeface="Calibri" panose="020F0502020204030204" pitchFamily="34" charset="0"/>
                <a:cs typeface="Times New Roman" panose="02020603050405020304" pitchFamily="18" charset="0"/>
              </a:rPr>
              <a:t> (a Chonfensiwn y Cenhedloedd Unedig ar Hawliau Pobl ag Anableddau) ymhlith y rhai sy'n darparu dysgu ac addysgu mewn perthynas â chwricwlwm eu hysgol (Deddf Cwricwlwm ac Asesu (Cymru) 2021, a 64 (1)).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Dylai athrawon hefyd ymgyfarwyddo â </a:t>
            </a:r>
            <a:r>
              <a:rPr lang="cy-GB"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Cod Addysg Cydberthynas a Rhywioldeb Cwricwlwm i Gymru</a:t>
            </a:r>
            <a:r>
              <a:rPr lang="cy-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4</a:t>
            </a:fld>
            <a:endParaRPr lang="en-GB" dirty="0"/>
          </a:p>
        </p:txBody>
      </p:sp>
    </p:spTree>
    <p:extLst>
      <p:ext uri="{BB962C8B-B14F-4D97-AF65-F5344CB8AC3E}">
        <p14:creationId xmlns:p14="http://schemas.microsoft.com/office/powerpoint/2010/main" val="1470016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dirty="0">
                <a:effectLst/>
                <a:latin typeface="Calibri" panose="020F0502020204030204" pitchFamily="34" charset="0"/>
                <a:ea typeface="Calibri" panose="020F0502020204030204" pitchFamily="34" charset="0"/>
                <a:cs typeface="Times New Roman" panose="02020603050405020304" pitchFamily="18" charset="0"/>
              </a:rPr>
              <a:t>Mae'r sleid hon yn nodi rhai o'r 'datganiadau o'r hyn sy'n bwysig' o'r Dyniaethau ac Iechyd a Lles y mae'r adnoddau addysgu yn cyfeirio atynt.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5</a:t>
            </a:fld>
            <a:endParaRPr lang="en-GB" dirty="0"/>
          </a:p>
        </p:txBody>
      </p:sp>
    </p:spTree>
    <p:extLst>
      <p:ext uri="{BB962C8B-B14F-4D97-AF65-F5344CB8AC3E}">
        <p14:creationId xmlns:p14="http://schemas.microsoft.com/office/powerpoint/2010/main" val="25732866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dirty="0">
                <a:effectLst/>
                <a:latin typeface="Calibri" panose="020F0502020204030204" pitchFamily="34" charset="0"/>
                <a:ea typeface="Calibri" panose="020F0502020204030204" pitchFamily="34" charset="0"/>
                <a:cs typeface="Times New Roman" panose="02020603050405020304" pitchFamily="18" charset="0"/>
              </a:rPr>
              <a:t>Mae'r sleid hon yn nodi rhai o'r 'Camau Cynnydd' o'r Dyniaethau ac Iechyd a Lles y mae'r adnoddau addysgu yn cyfeirio atynt. Yn benodol: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b="1" dirty="0">
                <a:effectLst/>
                <a:latin typeface="Calibri" panose="020F0502020204030204" pitchFamily="34" charset="0"/>
                <a:ea typeface="Calibri" panose="020F0502020204030204" pitchFamily="34" charset="0"/>
                <a:cs typeface="Times New Roman" panose="02020603050405020304" pitchFamily="18" charset="0"/>
              </a:rPr>
              <a:t>Y Dyniaethau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b="1" dirty="0">
                <a:effectLst/>
                <a:latin typeface="Calibri" panose="020F0502020204030204" pitchFamily="34" charset="0"/>
                <a:ea typeface="Calibri" panose="020F0502020204030204" pitchFamily="34" charset="0"/>
                <a:cs typeface="Times New Roman" panose="02020603050405020304" pitchFamily="18" charset="0"/>
              </a:rPr>
              <a:t>Mae dinasyddion gwybodus, hunanymwybodol yn mynd i’r afael â’r heriau a’r cyfleoedd sy’n wynebu dynoliaeth, ac yn gallu cymryd camau ystyrlon ac egwyddorol.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Yn Adnodd 1, gan ystyried sut mae rhai actifyddion ifanc yn ‘lleisio’u barn’ ac yn Adnoddau 1 a 2, bydd dysgu rhai hawliau allweddol o dan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CCUHP</a:t>
            </a:r>
            <a:r>
              <a:rPr lang="cy-GB" sz="1800" dirty="0">
                <a:effectLst/>
                <a:latin typeface="Calibri" panose="020F0502020204030204" pitchFamily="34" charset="0"/>
                <a:ea typeface="Calibri" panose="020F0502020204030204" pitchFamily="34" charset="0"/>
                <a:cs typeface="Times New Roman" panose="02020603050405020304" pitchFamily="18" charset="0"/>
              </a:rPr>
              <a:t> yn helpu dysgwyr i gyrraedd nifer o gamau cynnydd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Cam Cynnydd 4 yn y Dyniaethau</a:t>
            </a:r>
            <a:r>
              <a:rPr lang="cy-GB" sz="1800" dirty="0">
                <a:effectLst/>
                <a:latin typeface="Calibri" panose="020F0502020204030204" pitchFamily="34" charset="0"/>
                <a:ea typeface="Calibri" panose="020F0502020204030204" pitchFamily="34" charset="0"/>
                <a:cs typeface="Times New Roman" panose="02020603050405020304" pitchFamily="18" charset="0"/>
              </a:rPr>
              <a:t>, megis: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2" panose="05020102010507070707" pitchFamily="18"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Gallaf egluro pwysigrwydd y rolau a chwaraeir gan unigolion, cymdeithasau, mudiadau cymdeithasol a llywodraethau wrth amddiffyn hawliau dynol pobl.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2" panose="05020102010507070707" pitchFamily="18"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Gallaf wneud penderfyniadau, nodi cyfleoedd a chynllunio camau gweithredu priodol i sicrhau bod fy llais yn cael ei glywed.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2" panose="05020102010507070707" pitchFamily="18"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Rwyf wedi nodi, cynllunio, ystyried a gwerthuso effeithiau’r camau a gymerais yn fy nghymuned leol, neu yng Nghymru neu’r byd ehangach, naill ai’n unigol neu ar y cyd.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b="1" dirty="0">
                <a:effectLst/>
                <a:latin typeface="Calibri" panose="020F0502020204030204" pitchFamily="34" charset="0"/>
                <a:ea typeface="Calibri" panose="020F0502020204030204" pitchFamily="34" charset="0"/>
                <a:cs typeface="Times New Roman" panose="02020603050405020304" pitchFamily="18" charset="0"/>
              </a:rPr>
              <a:t>Mae dinasyddion gwybodus, hunanymwybodol yn mynd i’r afael â’r heriau a’r cyfleoedd sy’n wynebu dynoliaeth, ac yn gallu cymryd camau ystyrlon ac egwyddorol.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Yn Adnodd 1, gan ystyried sut mae rhai actifyddion ifanc yn ‘lleisio’u barn’ ac yn Adnoddau 1 a 2, bydd dysgu rhai hawliau allweddol o dan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CCUHP</a:t>
            </a:r>
            <a:r>
              <a:rPr lang="cy-GB" sz="1800" dirty="0">
                <a:effectLst/>
                <a:latin typeface="Calibri" panose="020F0502020204030204" pitchFamily="34" charset="0"/>
                <a:ea typeface="Calibri" panose="020F0502020204030204" pitchFamily="34" charset="0"/>
                <a:cs typeface="Times New Roman" panose="02020603050405020304" pitchFamily="18" charset="0"/>
              </a:rPr>
              <a:t> yn helpu dysgwyr i gyrraedd nifer o gamau cynnydd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Cam Cynnydd 5 yn y Dyniaethau</a:t>
            </a:r>
            <a:r>
              <a:rPr lang="cy-GB" sz="1800" dirty="0">
                <a:effectLst/>
                <a:latin typeface="Calibri" panose="020F0502020204030204" pitchFamily="34" charset="0"/>
                <a:ea typeface="Calibri" panose="020F0502020204030204" pitchFamily="34" charset="0"/>
                <a:cs typeface="Times New Roman" panose="02020603050405020304" pitchFamily="18" charset="0"/>
              </a:rPr>
              <a:t>, megis: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2" panose="05020102010507070707" pitchFamily="18"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Gallaf werthuso achosion troseddau hawliau dynol a’r ffactorau amrywiol sy'n tanseilio neu'n cefnogi hawliau pobl.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2" panose="05020102010507070707" pitchFamily="18"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Gallaf werthuso pwysigrwydd y rolau a chwaraeir gan unigolion, cymdeithasau, mudiadau cymdeithasol a llywodraethau wrth barchu ac amddiffyn hawliau dynol pobl.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b="1" dirty="0">
                <a:effectLst/>
                <a:latin typeface="Calibri" panose="020F0502020204030204" pitchFamily="34" charset="0"/>
                <a:ea typeface="Calibri" panose="020F0502020204030204" pitchFamily="34" charset="0"/>
                <a:cs typeface="Times New Roman" panose="02020603050405020304" pitchFamily="18" charset="0"/>
              </a:rPr>
              <a:t>Iechyd a Lles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b="1" dirty="0">
                <a:effectLst/>
                <a:latin typeface="Calibri" panose="020F0502020204030204" pitchFamily="34" charset="0"/>
                <a:ea typeface="Calibri" panose="020F0502020204030204" pitchFamily="34" charset="0"/>
                <a:cs typeface="Times New Roman" panose="02020603050405020304" pitchFamily="18" charset="0"/>
              </a:rPr>
              <a:t>Mae’r ffordd rydym yn prosesu ein profiadau ac yn ymateb iddyn nhw yn effeithio ar ein hiechyd meddwl a’n lles emosiynol.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Yn Adnodd 2, bydd trafod rhieni’n gwahanu, gan normaleiddio’r ystod o emosiynau y gall pobl ifanc fynd drwyddynt pan fydd rhieni’n gwahanu a thrafod ffynonellau cymorth yn helpu dysgwyr i gyrraedd nifer o gamau cynnydd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Cam Cynnydd 4 ar gyfer Iechyd a Llesiant </a:t>
            </a:r>
            <a:r>
              <a:rPr lang="cy-GB" sz="1800" dirty="0">
                <a:effectLst/>
                <a:latin typeface="Calibri" panose="020F0502020204030204" pitchFamily="34" charset="0"/>
                <a:ea typeface="Calibri" panose="020F0502020204030204" pitchFamily="34" charset="0"/>
                <a:cs typeface="Times New Roman" panose="02020603050405020304" pitchFamily="18" charset="0"/>
              </a:rPr>
              <a:t>megis: </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2" panose="05020102010507070707" pitchFamily="18"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Gallaf nodi gwahanol strategaethau ar gyfer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hunanreoleiddio</a:t>
            </a:r>
            <a:r>
              <a:rPr lang="cy-GB" sz="1800" dirty="0">
                <a:effectLst/>
                <a:latin typeface="Calibri" panose="020F0502020204030204" pitchFamily="34" charset="0"/>
                <a:ea typeface="Calibri" panose="020F0502020204030204" pitchFamily="34" charset="0"/>
                <a:cs typeface="Times New Roman" panose="02020603050405020304" pitchFamily="18" charset="0"/>
              </a:rPr>
              <a:t> fy emosiynau mewn ymateb i ystod o brofiadau.</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2" panose="05020102010507070707" pitchFamily="18"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Gallaf eirioli fanteision cyfathrebu am deimladau fel un o ystod o strategaethau a all helpu i hybu iechyd meddwl cadarnhaol a lles emosiynol.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2" panose="05020102010507070707" pitchFamily="18"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Gallaf adnabod pobl a grwpiau a all fy helpu gyda fy iechyd meddwl a lles emosiynol.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2" panose="05020102010507070707" pitchFamily="18"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Gallaf fyfyrio a dysgu o’r gorffennol er mwyn rhagweld a pharatoi fy hun ac eraill ar gyfer profiadau yn y dyfodol.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2" panose="05020102010507070707" pitchFamily="18"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Gallaf ddangos empathi ag eraill a deall gwerth dangos hyn trwy weithredoedd sy’n dosturiol ac yn garedig.</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b="1" dirty="0">
                <a:effectLst/>
                <a:latin typeface="Calibri" panose="020F0502020204030204" pitchFamily="34" charset="0"/>
                <a:ea typeface="Calibri" panose="020F0502020204030204" pitchFamily="34" charset="0"/>
                <a:cs typeface="Times New Roman" panose="02020603050405020304" pitchFamily="18" charset="0"/>
              </a:rPr>
              <a:t>Mae cydberthnasau iach yn hanfodol ar gyfer ein lles.</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Yn Adnodd 2, sy’n trafod rhieni’n gwahanu, y bydd llawer o bobl ifanc yn ei brofi, bydd yr addysgu’n helpu dysgwyr i gyrraedd nifer o gamau cynnydd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Cam Cynnydd 4 ar gyfer Iechyd a Llesiant </a:t>
            </a:r>
            <a:r>
              <a:rPr lang="cy-GB" sz="1800" dirty="0">
                <a:effectLst/>
                <a:latin typeface="Calibri" panose="020F0502020204030204" pitchFamily="34" charset="0"/>
                <a:ea typeface="Calibri" panose="020F0502020204030204" pitchFamily="34" charset="0"/>
                <a:cs typeface="Times New Roman" panose="02020603050405020304" pitchFamily="18" charset="0"/>
              </a:rPr>
              <a:t>megis: </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2" panose="05020102010507070707" pitchFamily="18"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Gallaf ddangos ymwybyddiaeth ddatblygol o natur gymhleth perthnasoedd.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2" panose="05020102010507070707" pitchFamily="18"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Rwy’n gallu cyfathrebu fy anghenion a theimladau, a pharchu rhai pobl eraill.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2" panose="05020102010507070707" pitchFamily="18"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Gallaf arfer fy hawliau fy hun a pharchu hawliau pobl eraill, a gallaf gydnabod y gall hawliau gael eu torri.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b="1" dirty="0">
                <a:effectLst/>
                <a:latin typeface="Calibri" panose="020F0502020204030204" pitchFamily="34" charset="0"/>
                <a:ea typeface="Calibri" panose="020F0502020204030204" pitchFamily="34" charset="0"/>
                <a:cs typeface="Times New Roman" panose="02020603050405020304" pitchFamily="18" charset="0"/>
              </a:rPr>
              <a:t>Mae’r ffordd rydym yn prosesu ein profiadau ac yn ymateb iddyn nhw yn effeithio ar ein hiechyd meddwl a’n lles emosiynol.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Yn Adnodd 2, bydd trafod rhieni’n gwahanu, gan normaleiddio’r ystod o emosiynau y gall pobl ifanc fynd drwyddynt pan fydd rhieni’n gwahanu a thrafod ffynonellau cymorth yn helpu dysgwyr i gyrraedd nifer o gamau cynnydd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Cam Cynnydd 5 ar gyfer Iechyd a Llesiant </a:t>
            </a:r>
            <a:r>
              <a:rPr lang="cy-GB" sz="1800" dirty="0">
                <a:effectLst/>
                <a:latin typeface="Calibri" panose="020F0502020204030204" pitchFamily="34" charset="0"/>
                <a:ea typeface="Calibri" panose="020F0502020204030204" pitchFamily="34" charset="0"/>
                <a:cs typeface="Times New Roman" panose="02020603050405020304" pitchFamily="18" charset="0"/>
              </a:rPr>
              <a:t>megis: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2" panose="05020102010507070707" pitchFamily="18"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Gallaf ddefnyddio fy hunan-ymwybyddiaeth i werthfawrogi cymhlethdod fy emosiynau a defnyddio strategaethau i’w hunan-reoleiddio mewn ffordd iach ac i gysylltu ag eraill.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2" panose="05020102010507070707" pitchFamily="18"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Gallaf gyfrannu at ddiwylliant lle mae siarad am iechyd meddwl a lles emosiynol yn cael ei annog a’i normaleiddio.</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2" panose="05020102010507070707" pitchFamily="18"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Gallaf adnabod pryd i geisio cymorth ar sail dealltwriaeth dda o’m hiechyd meddwl a’m lles emosiynol.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2" panose="05020102010507070707" pitchFamily="18"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Gallaf ymateb i brofiadau cyfoes, yn ogystal â myfyrio, a dysgu o’r gorffennol, er mwyn rhagweld a pharatoi fy hun ac eraill ar gyfer profiadau’r dyfodol.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2" panose="05020102010507070707" pitchFamily="18"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Gallaf ddangos empathi ag eraill sy’n fy helpu i fod yn drugarog a charedig tuag at fy hun ac eraill.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b="1"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b="1" dirty="0">
                <a:effectLst/>
                <a:latin typeface="Calibri" panose="020F0502020204030204" pitchFamily="34" charset="0"/>
                <a:ea typeface="Calibri" panose="020F0502020204030204" pitchFamily="34" charset="0"/>
                <a:cs typeface="Times New Roman" panose="02020603050405020304" pitchFamily="18" charset="0"/>
              </a:rPr>
              <a:t>Mae cydberthnasau iach yn hanfodol ar gyfer ein lles.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cy-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Yn Adnodd 2, sy’n trafod rhieni’n gwahanu, y bydd llawer o bobl ifanc yn ei brofi, bydd yr addysgu’n helpu dysgwyr i gyrraedd nifer o gamau cynnydd </a:t>
            </a:r>
            <a:r>
              <a:rPr lang="cy-GB" sz="1800" b="1" dirty="0">
                <a:effectLst/>
                <a:latin typeface="Calibri" panose="020F0502020204030204" pitchFamily="34" charset="0"/>
                <a:ea typeface="Calibri" panose="020F0502020204030204" pitchFamily="34" charset="0"/>
                <a:cs typeface="Times New Roman" panose="02020603050405020304" pitchFamily="18" charset="0"/>
              </a:rPr>
              <a:t>Cam Cynnydd 5 ar gyfer Iechyd a Llesiant </a:t>
            </a:r>
            <a:r>
              <a:rPr lang="cy-GB" sz="1800" dirty="0">
                <a:effectLst/>
                <a:latin typeface="Calibri" panose="020F0502020204030204" pitchFamily="34" charset="0"/>
                <a:ea typeface="Calibri" panose="020F0502020204030204" pitchFamily="34" charset="0"/>
                <a:cs typeface="Times New Roman" panose="02020603050405020304" pitchFamily="18" charset="0"/>
              </a:rPr>
              <a:t>megis: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2" panose="05020102010507070707" pitchFamily="18"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Gallaf ddangos dealltwriaeth o natur gymhleth perthnasoedd mewn ystod o gyd-destunau a dealltwriaeth o sut mae ystod o ffactorau yn dylanwadu arnynt.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2" panose="05020102010507070707" pitchFamily="18"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Gallaf gymryd camau i osgoi gwrthdaro ac i dynnu fy hun o berthnasoedd anniogel. Gallaf dynnu ar systemau cymorth i mi fy hun ac eraill pan fo angen.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Wingdings 2" panose="05020102010507070707" pitchFamily="18" charset="2"/>
              <a:buChar char=""/>
              <a:tabLst>
                <a:tab pos="457200" algn="l"/>
              </a:tabLst>
            </a:pPr>
            <a:r>
              <a:rPr lang="cy-GB" sz="1800" dirty="0">
                <a:effectLst/>
                <a:latin typeface="Calibri" panose="020F0502020204030204" pitchFamily="34" charset="0"/>
                <a:ea typeface="Calibri" panose="020F0502020204030204" pitchFamily="34" charset="0"/>
                <a:cs typeface="Times New Roman" panose="02020603050405020304" pitchFamily="18" charset="0"/>
              </a:rPr>
              <a:t>Gallaf eirioli dros fy hawliau fy hun a rhai pobl eraill.</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6</a:t>
            </a:fld>
            <a:endParaRPr lang="en-GB" dirty="0"/>
          </a:p>
        </p:txBody>
      </p:sp>
    </p:spTree>
    <p:extLst>
      <p:ext uri="{BB962C8B-B14F-4D97-AF65-F5344CB8AC3E}">
        <p14:creationId xmlns:p14="http://schemas.microsoft.com/office/powerpoint/2010/main" val="834926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dirty="0">
                <a:effectLst/>
                <a:latin typeface="Calibri" panose="020F0502020204030204" pitchFamily="34" charset="0"/>
                <a:ea typeface="Calibri" panose="020F0502020204030204" pitchFamily="34" charset="0"/>
                <a:cs typeface="Times New Roman" panose="02020603050405020304" pitchFamily="18" charset="0"/>
              </a:rPr>
              <a:t>Mae’r sleid hon yn rhoi manylion am hawliau Erthygl 12 pobl ifanc os yw eu rhieni’n gwahanu (ar wahân (mae sleidiau 7 ac 8 o Adnodd 1 yn rhoi manylion am </a:t>
            </a:r>
            <a:r>
              <a:rPr lang="cy-GB" sz="1800" dirty="0" err="1">
                <a:effectLst/>
                <a:latin typeface="Calibri" panose="020F0502020204030204" pitchFamily="34" charset="0"/>
                <a:ea typeface="Calibri" panose="020F0502020204030204" pitchFamily="34" charset="0"/>
                <a:cs typeface="Times New Roman" panose="02020603050405020304" pitchFamily="18" charset="0"/>
              </a:rPr>
              <a:t>CCUHP</a:t>
            </a:r>
            <a:r>
              <a:rPr lang="cy-GB" sz="1800" dirty="0">
                <a:effectLst/>
                <a:latin typeface="Calibri" panose="020F0502020204030204" pitchFamily="34" charset="0"/>
                <a:ea typeface="Calibri" panose="020F0502020204030204" pitchFamily="34" charset="0"/>
                <a:cs typeface="Times New Roman" panose="02020603050405020304" pitchFamily="18" charset="0"/>
              </a:rPr>
              <a:t> yn gyffredinol ac mae sleid 9 yn benodol i Gymru). </a:t>
            </a:r>
          </a:p>
          <a:p>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r>
              <a:rPr lang="cy-GB" sz="1800" dirty="0">
                <a:effectLst/>
                <a:latin typeface="Calibri" panose="020F0502020204030204" pitchFamily="34" charset="0"/>
                <a:ea typeface="Calibri" panose="020F0502020204030204" pitchFamily="34" charset="0"/>
                <a:cs typeface="Times New Roman" panose="02020603050405020304" pitchFamily="18" charset="0"/>
              </a:rPr>
              <a:t>Mae'r sleid hon yn rhoi rhai ystadegau ar nifer y bobl ifanc y mae ei rieni wedi gwahanu bob blwyddyn a hawliau pobl ifanc i gael eu clywed yn y broses o wneud penderfyniadau ar ôl i'w rhieni wahanu. Amlinellir rhagor o fanylion am y prosesau dan sylw/y sefyllfa gyfreithiol pan fydd rhieni'n gwahanu ar sleidiau 24-29.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7</a:t>
            </a:fld>
            <a:endParaRPr lang="en-GB" dirty="0"/>
          </a:p>
        </p:txBody>
      </p:sp>
    </p:spTree>
    <p:extLst>
      <p:ext uri="{BB962C8B-B14F-4D97-AF65-F5344CB8AC3E}">
        <p14:creationId xmlns:p14="http://schemas.microsoft.com/office/powerpoint/2010/main" val="26763733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sz="1800" dirty="0">
                <a:effectLst/>
                <a:latin typeface="Calibri" panose="020F0502020204030204" pitchFamily="34" charset="0"/>
                <a:ea typeface="Calibri" panose="020F0502020204030204" pitchFamily="34" charset="0"/>
                <a:cs typeface="Times New Roman" panose="02020603050405020304" pitchFamily="18" charset="0"/>
              </a:rPr>
              <a:t>Mae Sleidiau 8 i 12 yn rhoi manylion llawn y sefyllfa gyfreithiol mewn perthynas â ffurfioli perthnasoedd a dod â nhw i ben i hysbysu ymarfer cywir neu anwir ar sleid 23 ac ymarfer chwalu mythau ar sleid 24-26.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CE4E5092-8265-4006-A364-23F104E02F61}" type="slidenum">
              <a:rPr lang="en-GB" smtClean="0"/>
              <a:t>8</a:t>
            </a:fld>
            <a:endParaRPr lang="en-GB" dirty="0"/>
          </a:p>
        </p:txBody>
      </p:sp>
    </p:spTree>
    <p:extLst>
      <p:ext uri="{BB962C8B-B14F-4D97-AF65-F5344CB8AC3E}">
        <p14:creationId xmlns:p14="http://schemas.microsoft.com/office/powerpoint/2010/main" val="3991072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CE4E5092-8265-4006-A364-23F104E02F61}" type="slidenum">
              <a:rPr lang="en-GB" smtClean="0"/>
              <a:t>9</a:t>
            </a:fld>
            <a:endParaRPr lang="en-GB" dirty="0"/>
          </a:p>
        </p:txBody>
      </p:sp>
    </p:spTree>
    <p:extLst>
      <p:ext uri="{BB962C8B-B14F-4D97-AF65-F5344CB8AC3E}">
        <p14:creationId xmlns:p14="http://schemas.microsoft.com/office/powerpoint/2010/main" val="3451824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p:cNvSpPr/>
          <p:nvPr/>
        </p:nvSpPr>
        <p:spPr>
          <a:xfrm>
            <a:off x="0" y="1776599"/>
            <a:ext cx="12192000" cy="3865075"/>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52185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672B67-855F-4019-8DF2-051AA4914584}" type="datetimeFigureOut">
              <a:rPr lang="en-GB" smtClean="0"/>
              <a:t>23/06/2022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20528519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28672B67-855F-4019-8DF2-051AA4914584}" type="datetimeFigureOut">
              <a:rPr lang="en-GB" smtClean="0"/>
              <a:t>23/06/2022</a:t>
            </a:fld>
            <a:endParaRPr lang="en-GB" dirty="0"/>
          </a:p>
        </p:txBody>
      </p:sp>
      <p:sp>
        <p:nvSpPr>
          <p:cNvPr id="5" name="Footer Placeholder 4"/>
          <p:cNvSpPr>
            <a:spLocks noGrp="1"/>
          </p:cNvSpPr>
          <p:nvPr>
            <p:ph type="ftr" sz="quarter" idx="11"/>
          </p:nvPr>
        </p:nvSpPr>
        <p:spPr>
          <a:xfrm>
            <a:off x="774923" y="5951811"/>
            <a:ext cx="7896279" cy="365125"/>
          </a:xfrm>
        </p:spPr>
        <p:txBody>
          <a:bodyPr/>
          <a:lstStyle/>
          <a:p>
            <a:endParaRPr lang="en-GB"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E92AB6BF-0C71-499E-884B-BF11537C049A}" type="slidenum">
              <a:rPr lang="en-GB" smtClean="0"/>
              <a:t>‹#›</a:t>
            </a:fld>
            <a:endParaRPr lang="en-GB" dirty="0"/>
          </a:p>
        </p:txBody>
      </p:sp>
    </p:spTree>
    <p:extLst>
      <p:ext uri="{BB962C8B-B14F-4D97-AF65-F5344CB8AC3E}">
        <p14:creationId xmlns:p14="http://schemas.microsoft.com/office/powerpoint/2010/main" val="10048607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672B67-855F-4019-8DF2-051AA4914584}" type="datetimeFigureOut">
              <a:rPr lang="en-GB" smtClean="0"/>
              <a:t>23/06/2022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a:xfrm>
            <a:off x="10558300" y="5956137"/>
            <a:ext cx="1052508" cy="365125"/>
          </a:xfrm>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40828634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28672B67-855F-4019-8DF2-051AA4914584}" type="datetimeFigureOut">
              <a:rPr lang="en-GB" smtClean="0"/>
              <a:t>23/06/2022</a:t>
            </a:fld>
            <a:endParaRPr lang="en-GB"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GB"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E92AB6BF-0C71-499E-884B-BF11537C049A}" type="slidenum">
              <a:rPr lang="en-GB" smtClean="0"/>
              <a:t>‹#›</a:t>
            </a:fld>
            <a:endParaRPr lang="en-GB" dirty="0"/>
          </a:p>
        </p:txBody>
      </p:sp>
    </p:spTree>
    <p:extLst>
      <p:ext uri="{BB962C8B-B14F-4D97-AF65-F5344CB8AC3E}">
        <p14:creationId xmlns:p14="http://schemas.microsoft.com/office/powerpoint/2010/main" val="2005424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672B67-855F-4019-8DF2-051AA4914584}" type="datetimeFigureOut">
              <a:rPr lang="en-GB" smtClean="0"/>
              <a:t>23/06/2022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11741101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672B67-855F-4019-8DF2-051AA4914584}" type="datetimeFigureOut">
              <a:rPr lang="en-GB" smtClean="0"/>
              <a:t>23/06/2022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40254113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28672B67-855F-4019-8DF2-051AA4914584}" type="datetimeFigureOut">
              <a:rPr lang="en-GB" smtClean="0"/>
              <a:t>23/06/2022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299370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72B67-855F-4019-8DF2-051AA4914584}" type="datetimeFigureOut">
              <a:rPr lang="en-GB" smtClean="0"/>
              <a:t>23/06/2022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1154000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28672B67-855F-4019-8DF2-051AA4914584}" type="datetimeFigureOut">
              <a:rPr lang="en-GB" smtClean="0"/>
              <a:t>23/06/2022</a:t>
            </a:fld>
            <a:endParaRPr lang="en-GB"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GB"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E92AB6BF-0C71-499E-884B-BF11537C049A}" type="slidenum">
              <a:rPr lang="en-GB" smtClean="0"/>
              <a:t>‹#›</a:t>
            </a:fld>
            <a:endParaRPr lang="en-GB" dirty="0"/>
          </a:p>
        </p:txBody>
      </p:sp>
    </p:spTree>
    <p:extLst>
      <p:ext uri="{BB962C8B-B14F-4D97-AF65-F5344CB8AC3E}">
        <p14:creationId xmlns:p14="http://schemas.microsoft.com/office/powerpoint/2010/main" val="3588595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8672B67-855F-4019-8DF2-051AA4914584}" type="datetimeFigureOut">
              <a:rPr lang="en-GB" smtClean="0"/>
              <a:t>23/06/2022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92AB6BF-0C71-499E-884B-BF11537C049A}" type="slidenum">
              <a:rPr lang="en-GB" smtClean="0"/>
              <a:t>‹#›</a:t>
            </a:fld>
            <a:endParaRPr lang="en-GB" dirty="0"/>
          </a:p>
        </p:txBody>
      </p:sp>
    </p:spTree>
    <p:extLst>
      <p:ext uri="{BB962C8B-B14F-4D97-AF65-F5344CB8AC3E}">
        <p14:creationId xmlns:p14="http://schemas.microsoft.com/office/powerpoint/2010/main" val="1283336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28672B67-855F-4019-8DF2-051AA4914584}" type="datetimeFigureOut">
              <a:rPr lang="en-GB" smtClean="0"/>
              <a:t>23/06/2022</a:t>
            </a:fld>
            <a:endParaRPr lang="en-GB"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GB"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E92AB6BF-0C71-499E-884B-BF11537C049A}" type="slidenum">
              <a:rPr lang="en-GB" smtClean="0"/>
              <a:t>‹#›</a:t>
            </a:fld>
            <a:endParaRPr lang="en-GB"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073325627"/>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 Id="rId9"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s://www.youtube.com/watch?v=vp84Vr6hRDk" TargetMode="External"/><Relationship Id="rId3" Type="http://schemas.openxmlformats.org/officeDocument/2006/relationships/hyperlink" Target="https://www.youtube.com/watch?v=bVh6lVdLav0" TargetMode="External"/><Relationship Id="rId7"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2.svg"/><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hwb.gov.wales/curriculum-for-wales/designing-your-curriculum/developing-a-vision-for-curriculum-design/%23curriculum-design-and-the-four-purposes"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8" Type="http://schemas.openxmlformats.org/officeDocument/2006/relationships/hyperlink" Target="https://www.childline.org.uk/info-advice/home-families/family-relationships/divorce-separation/" TargetMode="External"/><Relationship Id="rId3" Type="http://schemas.openxmlformats.org/officeDocument/2006/relationships/hyperlink" Target="https://www.nyas.net/nyas-cymru/" TargetMode="External"/><Relationship Id="rId7" Type="http://schemas.openxmlformats.org/officeDocument/2006/relationships/hyperlink" Target="https://gov.wales/cafcass-cymru/family-separation"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childcomwales.org.uk/" TargetMode="External"/><Relationship Id="rId11" Type="http://schemas.openxmlformats.org/officeDocument/2006/relationships/image" Target="../media/image33.png"/><Relationship Id="rId5" Type="http://schemas.openxmlformats.org/officeDocument/2006/relationships/hyperlink" Target="https://naccc.org.uk/" TargetMode="External"/><Relationship Id="rId10" Type="http://schemas.openxmlformats.org/officeDocument/2006/relationships/hyperlink" Target="https://www.relate.org.uk/cymru/children-and-young-peoples-counselling" TargetMode="External"/><Relationship Id="rId4" Type="http://schemas.openxmlformats.org/officeDocument/2006/relationships/hyperlink" Target="tel:08001111" TargetMode="External"/><Relationship Id="rId9" Type="http://schemas.openxmlformats.org/officeDocument/2006/relationships/hyperlink" Target="https://www.childline.org.uk/get-support/contacting-childline/contacting-childline-in-welsh/"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childline.org.uk/info-advice/home-families/family-relationships/divorce-separation/" TargetMode="External"/><Relationship Id="rId3" Type="http://schemas.openxmlformats.org/officeDocument/2006/relationships/hyperlink" Target="https://www.nyas.net/nyas-cymru/" TargetMode="External"/><Relationship Id="rId7" Type="http://schemas.openxmlformats.org/officeDocument/2006/relationships/hyperlink" Target="https://gov.wales/cafcass-cymru/family-separation"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childcomwales.org.uk/" TargetMode="External"/><Relationship Id="rId11" Type="http://schemas.openxmlformats.org/officeDocument/2006/relationships/image" Target="../media/image33.png"/><Relationship Id="rId5" Type="http://schemas.openxmlformats.org/officeDocument/2006/relationships/hyperlink" Target="https://naccc.org.uk/" TargetMode="External"/><Relationship Id="rId10" Type="http://schemas.openxmlformats.org/officeDocument/2006/relationships/hyperlink" Target="https://www.relate.org.uk/cymru/children-and-young-peoples-counselling" TargetMode="External"/><Relationship Id="rId4" Type="http://schemas.openxmlformats.org/officeDocument/2006/relationships/hyperlink" Target="tel:08001111" TargetMode="External"/><Relationship Id="rId9" Type="http://schemas.openxmlformats.org/officeDocument/2006/relationships/hyperlink" Target="https://www.childline.org.uk/get-support/contacting-childline/contacting-childline-in-welsh/"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hwb.gov.wales/curriculum-for-wales/designing-your-curriculum/cross-cutting-themes-for-designing-your-curriculum/#relationships-and-sexuality-education-(rse):-statutory-guidance"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hwb.gov.wales/curriculum-for-wales/humanities/statements-of-what-matters/" TargetMode="External"/><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hyperlink" Target="https://hwb.gov.wales/curriculum-for-wales/health-and-well-being/statements-of-what-matters/"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hwb.gov.wales/curriculum-for-wales/humanities/statements-of-what-matters/" TargetMode="External"/><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hwb.gov.wales/curriculum-for-wales/health-and-well-being/statements-of-what-matter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9A4C6C-0451-4BE1-880A-25DCD26A258F}"/>
              </a:ext>
              <a:ext uri="{C183D7F6-B498-43B3-948B-1728B52AA6E4}">
                <adec:decorative xmlns:adec="http://schemas.microsoft.com/office/drawing/2017/decorative" val="1"/>
              </a:ext>
            </a:extLst>
          </p:cNvPr>
          <p:cNvSpPr/>
          <p:nvPr/>
        </p:nvSpPr>
        <p:spPr>
          <a:xfrm>
            <a:off x="81024" y="40383"/>
            <a:ext cx="12029952" cy="147965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descr="Logo Prifysgol Caerwysg.">
            <a:extLst>
              <a:ext uri="{FF2B5EF4-FFF2-40B4-BE49-F238E27FC236}">
                <a16:creationId xmlns:a16="http://schemas.microsoft.com/office/drawing/2014/main" id="{73FD4CFE-0087-4EE6-B1F3-BD0F4FD89A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151" y="254110"/>
            <a:ext cx="2785640" cy="104461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Logo Gwasanaeth Eiriolaeth Ieuenctid Cenedlaethol, Cymru">
            <a:extLst>
              <a:ext uri="{FF2B5EF4-FFF2-40B4-BE49-F238E27FC236}">
                <a16:creationId xmlns:a16="http://schemas.microsoft.com/office/drawing/2014/main" id="{1133A670-C9D1-4803-9940-D11B144F44E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p:blipFill>
        <p:spPr bwMode="auto">
          <a:xfrm>
            <a:off x="5050559" y="122982"/>
            <a:ext cx="1746395" cy="130687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Logo Cymdeithas Genedlaethol y Canolfannau Cyswllt Plant:">
            <a:extLst>
              <a:ext uri="{FF2B5EF4-FFF2-40B4-BE49-F238E27FC236}">
                <a16:creationId xmlns:a16="http://schemas.microsoft.com/office/drawing/2014/main" id="{FCEC00DA-72D6-4797-89AD-6369B4B0FEA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p:blipFill>
        <p:spPr bwMode="auto">
          <a:xfrm>
            <a:off x="9513355" y="224171"/>
            <a:ext cx="2339648" cy="110449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21E9D96A-B2F5-47DA-80A5-4CA0AF24A761}"/>
              </a:ext>
            </a:extLst>
          </p:cNvPr>
          <p:cNvSpPr txBox="1"/>
          <p:nvPr/>
        </p:nvSpPr>
        <p:spPr>
          <a:xfrm>
            <a:off x="0" y="1666079"/>
            <a:ext cx="11847515" cy="347787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cy-GB" sz="4400" b="0" i="1" u="none" strike="noStrike" kern="1200" cap="none" spc="0" normalizeH="0" baseline="0" dirty="0">
              <a:ln>
                <a:noFill/>
              </a:ln>
              <a:solidFill>
                <a:prstClr val="white"/>
              </a:solidFill>
              <a:effectLst/>
              <a:uLnTx/>
              <a:uFillTx/>
              <a:latin typeface="Gill Sans MT" panose="020B0502020104020203"/>
              <a:ea typeface="+mn-ea"/>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cy-GB" sz="4400" b="0" u="none" strike="noStrike" kern="1200" cap="none" spc="0" normalizeH="0" baseline="0" dirty="0">
                <a:ln>
                  <a:noFill/>
                </a:ln>
                <a:solidFill>
                  <a:prstClr val="white"/>
                </a:solidFill>
                <a:effectLst/>
                <a:uLnTx/>
                <a:uFillTx/>
                <a:latin typeface="Gill Sans MT" panose="020B0502020104020203"/>
                <a:ea typeface="+mn-ea"/>
                <a:cs typeface="+mn-cs"/>
              </a:rPr>
              <a:t>Hawl i Siarad? Adnodd</a:t>
            </a:r>
            <a:r>
              <a:rPr kumimoji="0" lang="cy-GB" sz="4400" b="0" i="0" u="none" strike="noStrike" kern="1200" cap="none" spc="0" normalizeH="0" baseline="0" dirty="0">
                <a:ln>
                  <a:noFill/>
                </a:ln>
                <a:solidFill>
                  <a:prstClr val="white"/>
                </a:solidFill>
                <a:effectLst/>
                <a:uLnTx/>
                <a:uFillTx/>
                <a:latin typeface="Gill Sans MT" panose="020B0502020104020203"/>
                <a:ea typeface="+mn-ea"/>
                <a:cs typeface="+mn-cs"/>
              </a:rPr>
              <a:t> 2: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cy-GB" sz="4400" b="0" i="0" u="none" strike="noStrike" kern="1200" cap="none" spc="0" normalizeH="0" baseline="0" dirty="0">
                <a:ln>
                  <a:noFill/>
                </a:ln>
                <a:solidFill>
                  <a:prstClr val="white"/>
                </a:solidFill>
                <a:effectLst/>
                <a:uLnTx/>
                <a:uFillTx/>
                <a:latin typeface="Gill Sans MT" panose="020B0502020104020203"/>
                <a:ea typeface="+mn-ea"/>
                <a:cs typeface="+mn-cs"/>
              </a:rPr>
              <a:t>Hawliau pobl ifanc pan fydd rhieni’n gwahanu - </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cy-GB" sz="4400" b="0" i="0" u="none" strike="noStrike" kern="1200" cap="none" spc="0" normalizeH="0" baseline="0" dirty="0">
                <a:ln>
                  <a:noFill/>
                </a:ln>
                <a:solidFill>
                  <a:prstClr val="white"/>
                </a:solidFill>
                <a:effectLst/>
                <a:uLnTx/>
                <a:uFillTx/>
                <a:latin typeface="Gill Sans MT" panose="020B0502020104020203"/>
                <a:ea typeface="+mn-ea"/>
                <a:cs typeface="+mn-cs"/>
              </a:rPr>
              <a:t>Confensiwn y Cenhedloedd Unedig ar Hawliau’r Plentyn, Erthygl 12</a:t>
            </a:r>
          </a:p>
        </p:txBody>
      </p:sp>
      <p:pic>
        <p:nvPicPr>
          <p:cNvPr id="2" name="Picture 1" descr="Logo Ariennir yn Rhannol gan Lywodraeth Cymru">
            <a:extLst>
              <a:ext uri="{FF2B5EF4-FFF2-40B4-BE49-F238E27FC236}">
                <a16:creationId xmlns:a16="http://schemas.microsoft.com/office/drawing/2014/main" id="{2532E57E-0006-4AC4-AACD-274797BB7AF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486907" y="5739359"/>
            <a:ext cx="3218186" cy="1078258"/>
          </a:xfrm>
          <a:prstGeom prst="rect">
            <a:avLst/>
          </a:prstGeom>
        </p:spPr>
      </p:pic>
      <p:sp>
        <p:nvSpPr>
          <p:cNvPr id="8" name="Title 7">
            <a:extLst>
              <a:ext uri="{FF2B5EF4-FFF2-40B4-BE49-F238E27FC236}">
                <a16:creationId xmlns:a16="http://schemas.microsoft.com/office/drawing/2014/main" id="{4F474CD8-2EAE-4377-BB93-CF608FE0972D}"/>
              </a:ext>
            </a:extLst>
          </p:cNvPr>
          <p:cNvSpPr>
            <a:spLocks noGrp="1"/>
          </p:cNvSpPr>
          <p:nvPr>
            <p:ph type="title" idx="4294967295"/>
          </p:nvPr>
        </p:nvSpPr>
        <p:spPr>
          <a:xfrm>
            <a:off x="581192" y="-1189554"/>
            <a:ext cx="11029616" cy="1189554"/>
          </a:xfrm>
        </p:spPr>
        <p:txBody>
          <a:bodyPr vert="horz" lIns="91440" tIns="45720" rIns="91440" bIns="45720" rtlCol="0" anchor="b">
            <a:normAutofit/>
          </a:bodyPr>
          <a:lstStyle/>
          <a:p>
            <a:r>
              <a:rPr lang="en-GB" dirty="0"/>
              <a:t>Cover slide</a:t>
            </a:r>
          </a:p>
        </p:txBody>
      </p:sp>
    </p:spTree>
    <p:extLst>
      <p:ext uri="{BB962C8B-B14F-4D97-AF65-F5344CB8AC3E}">
        <p14:creationId xmlns:p14="http://schemas.microsoft.com/office/powerpoint/2010/main" val="1082384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cy-GB" sz="3200" b="1" dirty="0"/>
              <a:t>SLEID I ATHRAWON – chwalu mythau: MYTH 2 (parhad)</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xfrm>
            <a:off x="581192" y="2180496"/>
            <a:ext cx="11029615" cy="3975348"/>
          </a:xfrm>
          <a:ln w="38100">
            <a:solidFill>
              <a:srgbClr val="62A9AA"/>
            </a:solidFill>
          </a:ln>
        </p:spPr>
        <p:txBody>
          <a:bodyPr>
            <a:noAutofit/>
          </a:bodyPr>
          <a:lstStyle/>
          <a:p>
            <a:pPr>
              <a:lnSpc>
                <a:spcPct val="115000"/>
              </a:lnSpc>
              <a:spcBef>
                <a:spcPts val="0"/>
              </a:spcBef>
              <a:spcAft>
                <a:spcPts val="0"/>
              </a:spcAft>
              <a:buClr>
                <a:srgbClr val="62A9AA"/>
              </a:buClr>
              <a:buSzPct val="100000"/>
            </a:pPr>
            <a:r>
              <a:rPr lang="cy-GB" sz="2200" dirty="0">
                <a:effectLst/>
                <a:ea typeface="Times New Roman" panose="02020603050405020304" pitchFamily="18" charset="0"/>
                <a:cs typeface="Arial" panose="020B0604020202020204" pitchFamily="34" charset="0"/>
              </a:rPr>
              <a:t>Cyd-fyw yw'r ffurf deuluol sy'n tyfu gyflymaf yng Nghymru a Lloegr. Fodd bynnag, nid yw llawer o gydbreswylwyr yn sylweddoli nad oes ganddynt yr un hawliau cyfreithiol â pharau priod neu mewn partneriaeth sifil.</a:t>
            </a:r>
          </a:p>
          <a:p>
            <a:pPr>
              <a:lnSpc>
                <a:spcPct val="115000"/>
              </a:lnSpc>
              <a:spcBef>
                <a:spcPts val="0"/>
              </a:spcBef>
              <a:spcAft>
                <a:spcPts val="0"/>
              </a:spcAft>
              <a:buClr>
                <a:srgbClr val="62A9AA"/>
              </a:buClr>
              <a:buSzPct val="100000"/>
            </a:pPr>
            <a:r>
              <a:rPr lang="cy-GB" sz="2200" dirty="0">
                <a:effectLst/>
                <a:ea typeface="Times New Roman" panose="02020603050405020304" pitchFamily="18" charset="0"/>
                <a:cs typeface="Arial" panose="020B0604020202020204" pitchFamily="34" charset="0"/>
              </a:rPr>
              <a:t>Rhaid i rieni gefnogi plant yn ariannol, ond nid ei gilydd</a:t>
            </a:r>
          </a:p>
          <a:p>
            <a:pPr>
              <a:lnSpc>
                <a:spcPct val="115000"/>
              </a:lnSpc>
              <a:spcBef>
                <a:spcPts val="0"/>
              </a:spcBef>
              <a:spcAft>
                <a:spcPts val="0"/>
              </a:spcAft>
              <a:buClr>
                <a:srgbClr val="62A9AA"/>
              </a:buClr>
              <a:buSzPct val="100000"/>
            </a:pPr>
            <a:r>
              <a:rPr lang="cy-GB" sz="2200" dirty="0">
                <a:effectLst/>
                <a:ea typeface="Times New Roman" panose="02020603050405020304" pitchFamily="18" charset="0"/>
                <a:cs typeface="Arial" panose="020B0604020202020204" pitchFamily="34" charset="0"/>
              </a:rPr>
              <a:t>Mae hawliau i gartref y cwpl yn seiliedig ar gyfraith tir nad yw, yn wahanol i gyfraith teulu, yn ystyried cyfraniadau at fywyd teuluol gan adael llawer o </a:t>
            </a:r>
            <a:r>
              <a:rPr lang="cy-GB" sz="2200" dirty="0" err="1">
                <a:effectLst/>
                <a:ea typeface="Times New Roman" panose="02020603050405020304" pitchFamily="18" charset="0"/>
                <a:cs typeface="Arial" panose="020B0604020202020204" pitchFamily="34" charset="0"/>
              </a:rPr>
              <a:t>famau</a:t>
            </a:r>
            <a:r>
              <a:rPr lang="cy-GB" sz="2200" dirty="0">
                <a:effectLst/>
                <a:ea typeface="Times New Roman" panose="02020603050405020304" pitchFamily="18" charset="0"/>
                <a:cs typeface="Arial" panose="020B0604020202020204" pitchFamily="34" charset="0"/>
              </a:rPr>
              <a:t> ‘aros gartref’ neu </a:t>
            </a:r>
            <a:r>
              <a:rPr lang="cy-GB" sz="2200" dirty="0" err="1">
                <a:effectLst/>
                <a:ea typeface="Times New Roman" panose="02020603050405020304" pitchFamily="18" charset="0"/>
                <a:cs typeface="Arial" panose="020B0604020202020204" pitchFamily="34" charset="0"/>
              </a:rPr>
              <a:t>famau</a:t>
            </a:r>
            <a:r>
              <a:rPr lang="cy-GB" sz="2200" dirty="0">
                <a:effectLst/>
                <a:ea typeface="Times New Roman" panose="02020603050405020304" pitchFamily="18" charset="0"/>
                <a:cs typeface="Arial" panose="020B0604020202020204" pitchFamily="34" charset="0"/>
              </a:rPr>
              <a:t> sy’n gweithio’n rhan-amser dan anfantais ariannol.</a:t>
            </a:r>
          </a:p>
          <a:p>
            <a:pPr>
              <a:lnSpc>
                <a:spcPct val="115000"/>
              </a:lnSpc>
              <a:spcBef>
                <a:spcPts val="0"/>
              </a:spcBef>
              <a:spcAft>
                <a:spcPts val="0"/>
              </a:spcAft>
              <a:buClr>
                <a:srgbClr val="62A9AA"/>
              </a:buClr>
              <a:buSzPct val="100000"/>
            </a:pPr>
            <a:r>
              <a:rPr lang="cy-GB" sz="2200" dirty="0">
                <a:effectLst/>
                <a:ea typeface="Times New Roman" panose="02020603050405020304" pitchFamily="18" charset="0"/>
                <a:cs typeface="Arial" panose="020B0604020202020204" pitchFamily="34" charset="0"/>
              </a:rPr>
              <a:t>Yn 2018, dangosodd ymchwil gan Brifysgol Caerwysg fod 46% yn credu bod cyplau sy’n cyd-fyw yn ffurfio ‘priodas cyfraith gyffredin’ pan nad yw hyn yn wir, yr hyn a elwir yn</a:t>
            </a:r>
            <a:r>
              <a:rPr lang="cy-GB" sz="2200" dirty="0">
                <a:ea typeface="Times New Roman" panose="02020603050405020304" pitchFamily="18" charset="0"/>
                <a:cs typeface="Arial" panose="020B0604020202020204" pitchFamily="34" charset="0"/>
              </a:rPr>
              <a:t> </a:t>
            </a:r>
            <a:r>
              <a:rPr lang="cy-GB" sz="2200" dirty="0">
                <a:effectLst/>
                <a:ea typeface="Times New Roman" panose="02020603050405020304" pitchFamily="18" charset="0"/>
                <a:cs typeface="Arial" panose="020B0604020202020204" pitchFamily="34" charset="0"/>
              </a:rPr>
              <a:t>‘</a:t>
            </a:r>
            <a:r>
              <a:rPr lang="cy-GB" sz="2200" b="1" dirty="0">
                <a:solidFill>
                  <a:srgbClr val="62A9AA"/>
                </a:solidFill>
                <a:effectLst/>
                <a:ea typeface="Times New Roman" panose="02020603050405020304" pitchFamily="18" charset="0"/>
                <a:cs typeface="Arial" panose="020B0604020202020204" pitchFamily="34" charset="0"/>
              </a:rPr>
              <a:t>myth priodas y gyfraith gyffredin</a:t>
            </a:r>
            <a:r>
              <a:rPr lang="cy-GB" sz="2200" dirty="0">
                <a:effectLst/>
                <a:ea typeface="Times New Roman" panose="02020603050405020304" pitchFamily="18" charset="0"/>
                <a:cs typeface="Arial" panose="020B0604020202020204" pitchFamily="34" charset="0"/>
              </a:rPr>
              <a:t>’. </a:t>
            </a:r>
          </a:p>
        </p:txBody>
      </p:sp>
    </p:spTree>
    <p:extLst>
      <p:ext uri="{BB962C8B-B14F-4D97-AF65-F5344CB8AC3E}">
        <p14:creationId xmlns:p14="http://schemas.microsoft.com/office/powerpoint/2010/main" val="6482658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cy-GB" sz="3200" b="1" dirty="0"/>
              <a:t>SLEID I ATHRAWON – chwalu mythau: MYTH 3</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ln w="38100">
            <a:solidFill>
              <a:srgbClr val="62A9AA"/>
            </a:solidFill>
          </a:ln>
        </p:spPr>
        <p:txBody>
          <a:bodyPr>
            <a:normAutofit/>
          </a:bodyPr>
          <a:lstStyle/>
          <a:p>
            <a:pPr marL="0" indent="0">
              <a:lnSpc>
                <a:spcPct val="115000"/>
              </a:lnSpc>
              <a:spcAft>
                <a:spcPts val="1000"/>
              </a:spcAft>
              <a:buNone/>
            </a:pPr>
            <a:r>
              <a:rPr lang="cy-GB" sz="2400" b="1" dirty="0">
                <a:effectLst/>
                <a:ea typeface="Times New Roman" panose="02020603050405020304" pitchFamily="18" charset="0"/>
                <a:cs typeface="Arial" panose="020B0604020202020204" pitchFamily="34" charset="0"/>
              </a:rPr>
              <a:t>Myth 3: Rhaid i rieni fynd i'r llys i roi trefn ar bethau </a:t>
            </a:r>
            <a:endParaRPr lang="cy-GB" sz="2400" dirty="0">
              <a:effectLst/>
              <a:ea typeface="Times New Roman" panose="02020603050405020304" pitchFamily="18" charset="0"/>
              <a:cs typeface="Times New Roman" panose="02020603050405020304" pitchFamily="18" charset="0"/>
            </a:endParaRPr>
          </a:p>
          <a:p>
            <a:pPr>
              <a:lnSpc>
                <a:spcPct val="115000"/>
              </a:lnSpc>
              <a:spcAft>
                <a:spcPts val="1000"/>
              </a:spcAft>
              <a:buClr>
                <a:srgbClr val="62A9AA"/>
              </a:buClr>
              <a:buSzPct val="100000"/>
            </a:pPr>
            <a:r>
              <a:rPr lang="cy-GB" sz="2400" b="1" dirty="0">
                <a:effectLst/>
                <a:ea typeface="Times New Roman" panose="02020603050405020304" pitchFamily="18" charset="0"/>
                <a:cs typeface="Arial" panose="020B0604020202020204" pitchFamily="34" charset="0"/>
              </a:rPr>
              <a:t>Mewn gwirionedd: </a:t>
            </a:r>
            <a:r>
              <a:rPr lang="cy-GB" sz="2400" dirty="0">
                <a:effectLst/>
                <a:ea typeface="Times New Roman" panose="02020603050405020304" pitchFamily="18" charset="0"/>
                <a:cs typeface="Arial" panose="020B0604020202020204" pitchFamily="34" charset="0"/>
              </a:rPr>
              <a:t>Anogir rhieni'n gryf i gytuno ar drefniadau arian a gofal plant heb fynd i'r llys. </a:t>
            </a:r>
          </a:p>
          <a:p>
            <a:pPr>
              <a:lnSpc>
                <a:spcPct val="115000"/>
              </a:lnSpc>
              <a:spcAft>
                <a:spcPts val="1000"/>
              </a:spcAft>
              <a:buClr>
                <a:srgbClr val="62A9AA"/>
              </a:buClr>
              <a:buSzPct val="100000"/>
            </a:pPr>
            <a:r>
              <a:rPr lang="cy-GB" sz="2400" dirty="0">
                <a:effectLst/>
                <a:ea typeface="Times New Roman" panose="02020603050405020304" pitchFamily="18" charset="0"/>
                <a:cs typeface="Times New Roman" panose="02020603050405020304" pitchFamily="18" charset="0"/>
              </a:rPr>
              <a:t>Yn absenoldeb pryderon diogelwch, disgwylir i rieni gydweithio i sicrhau bod gan y plant berthynas barhaus dda gyda’r ddau riant/eu bod yn treulio amser gyda phob rhiant yn rheolaidd.</a:t>
            </a:r>
          </a:p>
        </p:txBody>
      </p:sp>
    </p:spTree>
    <p:extLst>
      <p:ext uri="{BB962C8B-B14F-4D97-AF65-F5344CB8AC3E}">
        <p14:creationId xmlns:p14="http://schemas.microsoft.com/office/powerpoint/2010/main" val="3205368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cy-GB" sz="3200" b="1" dirty="0"/>
              <a:t>SLEID I ATHRAWON – chwalu mythau: MYTH 3 (parhad)</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xfrm>
            <a:off x="581192" y="2180496"/>
            <a:ext cx="11029615" cy="3975348"/>
          </a:xfrm>
          <a:ln w="38100">
            <a:solidFill>
              <a:srgbClr val="62A9AA"/>
            </a:solidFill>
          </a:ln>
        </p:spPr>
        <p:txBody>
          <a:bodyPr>
            <a:noAutofit/>
          </a:bodyPr>
          <a:lstStyle/>
          <a:p>
            <a:pPr marL="0" indent="0">
              <a:lnSpc>
                <a:spcPct val="115000"/>
              </a:lnSpc>
              <a:spcBef>
                <a:spcPts val="0"/>
              </a:spcBef>
              <a:spcAft>
                <a:spcPts val="0"/>
              </a:spcAft>
              <a:buNone/>
            </a:pPr>
            <a:r>
              <a:rPr lang="cy-GB" sz="2000" b="1" dirty="0">
                <a:effectLst/>
                <a:ea typeface="Times New Roman" panose="02020603050405020304" pitchFamily="18" charset="0"/>
                <a:cs typeface="Arial" panose="020B0604020202020204" pitchFamily="34" charset="0"/>
              </a:rPr>
              <a:t>Myth 3: Rhaid i rieni fynd i'r llys i roi trefn ar bethau (parhad)</a:t>
            </a:r>
            <a:r>
              <a:rPr lang="cy-GB" sz="2000" dirty="0">
                <a:effectLst/>
                <a:ea typeface="Times New Roman" panose="02020603050405020304" pitchFamily="18" charset="0"/>
                <a:cs typeface="Arial" panose="020B0604020202020204" pitchFamily="34" charset="0"/>
              </a:rPr>
              <a:t> </a:t>
            </a:r>
            <a:endParaRPr lang="cy-GB" sz="2000" dirty="0">
              <a:effectLst/>
              <a:ea typeface="Times New Roman" panose="02020603050405020304" pitchFamily="18" charset="0"/>
              <a:cs typeface="Times New Roman" panose="02020603050405020304" pitchFamily="18" charset="0"/>
            </a:endParaRPr>
          </a:p>
          <a:p>
            <a:pPr>
              <a:lnSpc>
                <a:spcPct val="115000"/>
              </a:lnSpc>
              <a:spcBef>
                <a:spcPts val="0"/>
              </a:spcBef>
              <a:spcAft>
                <a:spcPts val="0"/>
              </a:spcAft>
              <a:buClr>
                <a:srgbClr val="62A9AA"/>
              </a:buClr>
              <a:buSzPct val="100000"/>
            </a:pPr>
            <a:r>
              <a:rPr lang="cy-GB" sz="2000" dirty="0">
                <a:effectLst/>
                <a:ea typeface="Times New Roman" panose="02020603050405020304" pitchFamily="18" charset="0"/>
                <a:cs typeface="Arial" panose="020B0604020202020204" pitchFamily="34" charset="0"/>
              </a:rPr>
              <a:t>Mae cyfryngu yn wirfoddol ond lle nad yw diogelwch yn broblem, byddai'n ofynnol i rieni fynychu cyfarfod i gael gwybod am gyfryngu cyn ffeilio cais gyda'r llys i roi trefn ar faterion ariannol neu blant. Mae gan blant hawl i siarad â'r cyfryngwr os ydynt yn dymuno gwneud hynny.</a:t>
            </a:r>
          </a:p>
          <a:p>
            <a:pPr>
              <a:lnSpc>
                <a:spcPct val="115000"/>
              </a:lnSpc>
              <a:spcBef>
                <a:spcPts val="0"/>
              </a:spcBef>
              <a:spcAft>
                <a:spcPts val="0"/>
              </a:spcAft>
              <a:buClr>
                <a:srgbClr val="62A9AA"/>
              </a:buClr>
              <a:buSzPct val="100000"/>
            </a:pPr>
            <a:r>
              <a:rPr lang="cy-GB" sz="2000" dirty="0">
                <a:effectLst/>
                <a:ea typeface="Times New Roman" panose="02020603050405020304" pitchFamily="18" charset="0"/>
                <a:cs typeface="Arial" panose="020B0604020202020204" pitchFamily="34" charset="0"/>
              </a:rPr>
              <a:t>I'r rhieni hynny sy'n gwneud cais i'r llys, mae'n rhaid i benderfyniadau ynghylch cyllid a gofal plant gael eu gwneud er budd pennaf y plant. Gyda threfniadau gofal plant, bydd dymuniadau a theimladau’r plentyn yn cael eu cymryd i ystyriaeth, yn aml trwy siarad â’r Cynghorydd Llys Teulu fel y gwnaeth Chloe a’i theulu (gweler y fideo – dolen i fersiynau Cymraeg a Saesneg ar sleid 21).</a:t>
            </a:r>
          </a:p>
          <a:p>
            <a:pPr>
              <a:lnSpc>
                <a:spcPct val="115000"/>
              </a:lnSpc>
              <a:spcBef>
                <a:spcPts val="0"/>
              </a:spcBef>
              <a:spcAft>
                <a:spcPts val="0"/>
              </a:spcAft>
              <a:buClr>
                <a:srgbClr val="62A9AA"/>
              </a:buClr>
              <a:buSzPct val="100000"/>
            </a:pPr>
            <a:r>
              <a:rPr lang="cy-GB" sz="2000" dirty="0">
                <a:effectLst/>
                <a:ea typeface="Times New Roman" panose="02020603050405020304" pitchFamily="18" charset="0"/>
                <a:cs typeface="Arial" panose="020B0604020202020204" pitchFamily="34" charset="0"/>
              </a:rPr>
              <a:t>Os nad yw rhieni'n gallu rhoi anghenion eu plant yn gyntaf yna gallai'r plentyn gael ei gynrychioli ar wahân yn yr achos a gall sefydliadau fel </a:t>
            </a:r>
            <a:r>
              <a:rPr lang="cy-GB" sz="2000" dirty="0" err="1">
                <a:effectLst/>
                <a:ea typeface="Times New Roman" panose="02020603050405020304" pitchFamily="18" charset="0"/>
                <a:cs typeface="Arial" panose="020B0604020202020204" pitchFamily="34" charset="0"/>
              </a:rPr>
              <a:t>NYAS</a:t>
            </a:r>
            <a:r>
              <a:rPr lang="cy-GB" sz="2000" dirty="0">
                <a:effectLst/>
                <a:ea typeface="Times New Roman" panose="02020603050405020304" pitchFamily="18" charset="0"/>
                <a:cs typeface="Arial" panose="020B0604020202020204" pitchFamily="34" charset="0"/>
              </a:rPr>
              <a:t> Cymru ddarparu eiriolwr ar gyfer y plentyn os oes angen.</a:t>
            </a:r>
            <a:endParaRPr lang="cy-GB" sz="20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1001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cy-GB" sz="3200" b="1" dirty="0"/>
              <a:t>SLEID I ATHRAWON – y dysgu a’r amser a awgrymir</a:t>
            </a:r>
          </a:p>
        </p:txBody>
      </p:sp>
      <p:graphicFrame>
        <p:nvGraphicFramePr>
          <p:cNvPr id="3" name="Table 4">
            <a:extLst>
              <a:ext uri="{FF2B5EF4-FFF2-40B4-BE49-F238E27FC236}">
                <a16:creationId xmlns:a16="http://schemas.microsoft.com/office/drawing/2014/main" id="{8E9DC36D-A248-4E4C-A1B1-400C3012DBAB}"/>
              </a:ext>
            </a:extLst>
          </p:cNvPr>
          <p:cNvGraphicFramePr>
            <a:graphicFrameLocks noGrp="1"/>
          </p:cNvGraphicFramePr>
          <p:nvPr>
            <p:extLst>
              <p:ext uri="{D42A27DB-BD31-4B8C-83A1-F6EECF244321}">
                <p14:modId xmlns:p14="http://schemas.microsoft.com/office/powerpoint/2010/main" val="99464703"/>
              </p:ext>
            </p:extLst>
          </p:nvPr>
        </p:nvGraphicFramePr>
        <p:xfrm>
          <a:off x="427512" y="1887644"/>
          <a:ext cx="11336978" cy="4869801"/>
        </p:xfrm>
        <a:graphic>
          <a:graphicData uri="http://schemas.openxmlformats.org/drawingml/2006/table">
            <a:tbl>
              <a:tblPr firstRow="1" bandRow="1">
                <a:tableStyleId>{5C22544A-7EE6-4342-B048-85BDC9FD1C3A}</a:tableStyleId>
              </a:tblPr>
              <a:tblGrid>
                <a:gridCol w="2424087">
                  <a:extLst>
                    <a:ext uri="{9D8B030D-6E8A-4147-A177-3AD203B41FA5}">
                      <a16:colId xmlns:a16="http://schemas.microsoft.com/office/drawing/2014/main" val="1814823420"/>
                    </a:ext>
                  </a:extLst>
                </a:gridCol>
                <a:gridCol w="7730994">
                  <a:extLst>
                    <a:ext uri="{9D8B030D-6E8A-4147-A177-3AD203B41FA5}">
                      <a16:colId xmlns:a16="http://schemas.microsoft.com/office/drawing/2014/main" val="1085586564"/>
                    </a:ext>
                  </a:extLst>
                </a:gridCol>
                <a:gridCol w="1181897">
                  <a:extLst>
                    <a:ext uri="{9D8B030D-6E8A-4147-A177-3AD203B41FA5}">
                      <a16:colId xmlns:a16="http://schemas.microsoft.com/office/drawing/2014/main" val="3383875792"/>
                    </a:ext>
                  </a:extLst>
                </a:gridCol>
              </a:tblGrid>
              <a:tr h="550401">
                <a:tc>
                  <a:txBody>
                    <a:bodyPr/>
                    <a:lstStyle/>
                    <a:p>
                      <a:r>
                        <a:rPr lang="cy-GB" sz="2000" b="1" dirty="0">
                          <a:effectLst/>
                          <a:latin typeface="+mn-lt"/>
                          <a:ea typeface="Calibri" panose="020F0502020204030204" pitchFamily="34" charset="0"/>
                          <a:cs typeface="Times New Roman" panose="02020603050405020304" pitchFamily="18" charset="0"/>
                        </a:rPr>
                        <a:t>Gweithgaredd</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cy-GB" sz="2000" b="1" dirty="0">
                          <a:effectLst/>
                          <a:latin typeface="+mn-lt"/>
                          <a:ea typeface="Calibri" panose="020F0502020204030204" pitchFamily="34" charset="0"/>
                          <a:cs typeface="Times New Roman" panose="02020603050405020304" pitchFamily="18" charset="0"/>
                        </a:rPr>
                        <a:t>Disgrifiad</a:t>
                      </a:r>
                      <a:endParaRPr lang="en-GB" sz="20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cy-GB" sz="1800" b="1" dirty="0">
                          <a:effectLst/>
                          <a:latin typeface="+mn-lt"/>
                          <a:ea typeface="Calibri" panose="020F0502020204030204" pitchFamily="34" charset="0"/>
                          <a:cs typeface="Times New Roman" panose="02020603050405020304" pitchFamily="18" charset="0"/>
                        </a:rPr>
                        <a:t>Amser a awgrymir </a:t>
                      </a:r>
                      <a:endParaRPr lang="en-GB"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897726"/>
                  </a:ext>
                </a:extLst>
              </a:tr>
              <a:tr h="318780">
                <a:tc>
                  <a:txBody>
                    <a:bodyPr/>
                    <a:lstStyle/>
                    <a:p>
                      <a:r>
                        <a:rPr lang="cy-GB" sz="1600">
                          <a:effectLst/>
                          <a:latin typeface="+mn-lt"/>
                          <a:ea typeface="Calibri" panose="020F0502020204030204" pitchFamily="34" charset="0"/>
                          <a:cs typeface="Times New Roman" panose="02020603050405020304" pitchFamily="18" charset="0"/>
                        </a:rPr>
                        <a:t>Cyflwyniad</a:t>
                      </a:r>
                      <a:endParaRPr lang="en-GB"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cy-GB" sz="1600" dirty="0">
                          <a:effectLst/>
                          <a:latin typeface="+mn-lt"/>
                          <a:ea typeface="Calibri" panose="020F0502020204030204" pitchFamily="34" charset="0"/>
                          <a:cs typeface="Times New Roman" panose="02020603050405020304" pitchFamily="18" charset="0"/>
                        </a:rPr>
                        <a:t>Amcanion a chanlyniadau dysgu; adborth ar y gwaith cartref</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cy-GB" sz="1600">
                          <a:effectLst/>
                          <a:latin typeface="+mn-lt"/>
                          <a:ea typeface="Calibri" panose="020F0502020204030204" pitchFamily="34" charset="0"/>
                          <a:cs typeface="Times New Roman" panose="02020603050405020304" pitchFamily="18" charset="0"/>
                        </a:rPr>
                        <a:t>6 munud</a:t>
                      </a:r>
                      <a:endParaRPr lang="en-GB" sz="16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5902199"/>
                  </a:ext>
                </a:extLst>
              </a:tr>
              <a:tr h="318780">
                <a:tc>
                  <a:txBody>
                    <a:bodyPr/>
                    <a:lstStyle/>
                    <a:p>
                      <a:r>
                        <a:rPr lang="cy-GB" sz="1600">
                          <a:effectLst/>
                          <a:latin typeface="+mn-lt"/>
                          <a:ea typeface="Calibri" panose="020F0502020204030204" pitchFamily="34" charset="0"/>
                          <a:cs typeface="Times New Roman" panose="02020603050405020304" pitchFamily="18" charset="0"/>
                        </a:rPr>
                        <a:t>Crynhoi Erthygl 12</a:t>
                      </a:r>
                      <a:endParaRPr lang="en-GB"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cy-GB" sz="1600" dirty="0">
                          <a:effectLst/>
                          <a:latin typeface="+mn-lt"/>
                          <a:ea typeface="Calibri" panose="020F0502020204030204" pitchFamily="34" charset="0"/>
                          <a:cs typeface="Times New Roman" panose="02020603050405020304" pitchFamily="18" charset="0"/>
                        </a:rPr>
                        <a:t>Dysgwyr i gwblhau’r ymarfer llenwi’r bylchau i grynhoi Erthygl 12 </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cy-GB" sz="1600">
                          <a:effectLst/>
                          <a:latin typeface="+mn-lt"/>
                          <a:ea typeface="Calibri" panose="020F0502020204030204" pitchFamily="34" charset="0"/>
                          <a:cs typeface="Times New Roman" panose="02020603050405020304" pitchFamily="18" charset="0"/>
                        </a:rPr>
                        <a:t>2 munud</a:t>
                      </a:r>
                      <a:endParaRPr lang="en-GB" sz="16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90599317"/>
                  </a:ext>
                </a:extLst>
              </a:tr>
              <a:tr h="489667">
                <a:tc>
                  <a:txBody>
                    <a:bodyPr/>
                    <a:lstStyle/>
                    <a:p>
                      <a:r>
                        <a:rPr lang="cy-GB" sz="1600">
                          <a:effectLst/>
                          <a:latin typeface="+mn-lt"/>
                          <a:ea typeface="Calibri" panose="020F0502020204030204" pitchFamily="34" charset="0"/>
                          <a:cs typeface="Times New Roman" panose="02020603050405020304" pitchFamily="18" charset="0"/>
                        </a:rPr>
                        <a:t>Gweithgaredd sylfaenol</a:t>
                      </a:r>
                      <a:endParaRPr lang="en-GB"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cy-GB" sz="1600">
                          <a:effectLst/>
                          <a:latin typeface="+mn-lt"/>
                          <a:ea typeface="Calibri" panose="020F0502020204030204" pitchFamily="34" charset="0"/>
                          <a:cs typeface="Times New Roman" panose="02020603050405020304" pitchFamily="18" charset="0"/>
                        </a:rPr>
                        <a:t>Dysgwyr i dynnu map meddwl o deimladau Tom, cwestiynau y gallai fod ganddo a’i anghenion cefnogaeth </a:t>
                      </a:r>
                      <a:endParaRPr lang="en-GB"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cy-GB" sz="1600">
                          <a:effectLst/>
                          <a:latin typeface="+mn-lt"/>
                          <a:ea typeface="Calibri" panose="020F0502020204030204" pitchFamily="34" charset="0"/>
                          <a:cs typeface="Times New Roman" panose="02020603050405020304" pitchFamily="18" charset="0"/>
                        </a:rPr>
                        <a:t>6 munud</a:t>
                      </a:r>
                      <a:endParaRPr lang="en-GB" sz="16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88934503"/>
                  </a:ext>
                </a:extLst>
              </a:tr>
              <a:tr h="318780">
                <a:tc>
                  <a:txBody>
                    <a:bodyPr/>
                    <a:lstStyle/>
                    <a:p>
                      <a:r>
                        <a:rPr lang="cy-GB" sz="1600">
                          <a:effectLst/>
                          <a:latin typeface="+mn-lt"/>
                          <a:ea typeface="Calibri" panose="020F0502020204030204" pitchFamily="34" charset="0"/>
                          <a:cs typeface="Times New Roman" panose="02020603050405020304" pitchFamily="18" charset="0"/>
                        </a:rPr>
                        <a:t>‘Cylch galar’ </a:t>
                      </a:r>
                      <a:endParaRPr lang="en-GB"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cy-GB" sz="1600">
                          <a:effectLst/>
                          <a:latin typeface="+mn-lt"/>
                          <a:ea typeface="Calibri" panose="020F0502020204030204" pitchFamily="34" charset="0"/>
                          <a:cs typeface="Times New Roman" panose="02020603050405020304" pitchFamily="18" charset="0"/>
                        </a:rPr>
                        <a:t>Dysgwyr i ystyried y ‘cylch galar’ a sut gallai ffrind Tom, Samir, ei gefnogi </a:t>
                      </a:r>
                      <a:endParaRPr lang="en-GB"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cy-GB" sz="1600">
                          <a:effectLst/>
                          <a:latin typeface="+mn-lt"/>
                          <a:ea typeface="Calibri" panose="020F0502020204030204" pitchFamily="34" charset="0"/>
                          <a:cs typeface="Times New Roman" panose="02020603050405020304" pitchFamily="18" charset="0"/>
                        </a:rPr>
                        <a:t>6 munud</a:t>
                      </a:r>
                      <a:endParaRPr lang="en-GB" sz="16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96574756"/>
                  </a:ext>
                </a:extLst>
              </a:tr>
              <a:tr h="476740">
                <a:tc>
                  <a:txBody>
                    <a:bodyPr/>
                    <a:lstStyle/>
                    <a:p>
                      <a:r>
                        <a:rPr lang="cy-GB" sz="1600" dirty="0">
                          <a:effectLst/>
                          <a:latin typeface="+mn-lt"/>
                          <a:ea typeface="Calibri" panose="020F0502020204030204" pitchFamily="34" charset="0"/>
                          <a:cs typeface="Times New Roman" panose="02020603050405020304" pitchFamily="18" charset="0"/>
                        </a:rPr>
                        <a:t>Fideo ‘Hawl i Siarad’</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cy-GB" sz="1600">
                          <a:effectLst/>
                          <a:latin typeface="+mn-lt"/>
                          <a:ea typeface="Calibri" panose="020F0502020204030204" pitchFamily="34" charset="0"/>
                          <a:cs typeface="Times New Roman" panose="02020603050405020304" pitchFamily="18" charset="0"/>
                        </a:rPr>
                        <a:t>Dysgwyr i wylio fideo ‘Hawl i Siarad? Gan nodi 3 hawl sydd gan bobl ifanc pan fod eu rhieni’n gwahanu </a:t>
                      </a:r>
                      <a:endParaRPr lang="en-GB"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cy-GB" sz="1600">
                          <a:effectLst/>
                          <a:latin typeface="+mn-lt"/>
                          <a:ea typeface="Calibri" panose="020F0502020204030204" pitchFamily="34" charset="0"/>
                          <a:cs typeface="Times New Roman" panose="02020603050405020304" pitchFamily="18" charset="0"/>
                        </a:rPr>
                        <a:t>7 munud</a:t>
                      </a:r>
                      <a:endParaRPr lang="en-GB" sz="16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62406365"/>
                  </a:ext>
                </a:extLst>
              </a:tr>
              <a:tr h="318780">
                <a:tc>
                  <a:txBody>
                    <a:bodyPr/>
                    <a:lstStyle/>
                    <a:p>
                      <a:r>
                        <a:rPr lang="cy-GB" sz="1600">
                          <a:effectLst/>
                          <a:latin typeface="+mn-lt"/>
                          <a:ea typeface="Calibri" panose="020F0502020204030204" pitchFamily="34" charset="0"/>
                          <a:cs typeface="Times New Roman" panose="02020603050405020304" pitchFamily="18" charset="0"/>
                        </a:rPr>
                        <a:t>Cwis cyflym</a:t>
                      </a:r>
                      <a:endParaRPr lang="en-GB"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cy-GB" sz="1600">
                          <a:effectLst/>
                          <a:latin typeface="+mn-lt"/>
                          <a:ea typeface="Calibri" panose="020F0502020204030204" pitchFamily="34" charset="0"/>
                          <a:cs typeface="Times New Roman" panose="02020603050405020304" pitchFamily="18" charset="0"/>
                        </a:rPr>
                        <a:t>Dysgwyr i ateb cwestiynau cwis cyflym yn seiliedig ar fideo Hawl i Siarad? </a:t>
                      </a:r>
                      <a:endParaRPr lang="en-GB"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cy-GB" sz="1600">
                          <a:effectLst/>
                          <a:latin typeface="+mn-lt"/>
                          <a:ea typeface="Calibri" panose="020F0502020204030204" pitchFamily="34" charset="0"/>
                          <a:cs typeface="Times New Roman" panose="02020603050405020304" pitchFamily="18" charset="0"/>
                        </a:rPr>
                        <a:t>3 munud</a:t>
                      </a:r>
                      <a:endParaRPr lang="en-GB" sz="16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31935317"/>
                  </a:ext>
                </a:extLst>
              </a:tr>
              <a:tr h="318780">
                <a:tc>
                  <a:txBody>
                    <a:bodyPr/>
                    <a:lstStyle/>
                    <a:p>
                      <a:r>
                        <a:rPr lang="cy-GB" sz="1600">
                          <a:effectLst/>
                          <a:latin typeface="+mn-lt"/>
                          <a:ea typeface="Calibri" panose="020F0502020204030204" pitchFamily="34" charset="0"/>
                          <a:cs typeface="Times New Roman" panose="02020603050405020304" pitchFamily="18" charset="0"/>
                        </a:rPr>
                        <a:t>Cywir neu anghywir </a:t>
                      </a:r>
                      <a:endParaRPr lang="en-GB"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cy-GB" sz="1600">
                          <a:effectLst/>
                          <a:latin typeface="+mn-lt"/>
                          <a:ea typeface="Calibri" panose="020F0502020204030204" pitchFamily="34" charset="0"/>
                          <a:cs typeface="Times New Roman" panose="02020603050405020304" pitchFamily="18" charset="0"/>
                        </a:rPr>
                        <a:t>Gweithgaredd cywir neu anghywir i asesu gwybodaeth y dysgwyr </a:t>
                      </a:r>
                      <a:endParaRPr lang="en-GB"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cy-GB" sz="1600">
                          <a:effectLst/>
                          <a:latin typeface="+mn-lt"/>
                          <a:ea typeface="Calibri" panose="020F0502020204030204" pitchFamily="34" charset="0"/>
                          <a:cs typeface="Times New Roman" panose="02020603050405020304" pitchFamily="18" charset="0"/>
                        </a:rPr>
                        <a:t>2 munud</a:t>
                      </a:r>
                      <a:endParaRPr lang="en-GB" sz="16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16443397"/>
                  </a:ext>
                </a:extLst>
              </a:tr>
              <a:tr h="318780">
                <a:tc>
                  <a:txBody>
                    <a:bodyPr/>
                    <a:lstStyle/>
                    <a:p>
                      <a:r>
                        <a:rPr lang="cy-GB" sz="1600">
                          <a:effectLst/>
                          <a:latin typeface="+mn-lt"/>
                          <a:ea typeface="Calibri" panose="020F0502020204030204" pitchFamily="34" charset="0"/>
                          <a:cs typeface="Times New Roman" panose="02020603050405020304" pitchFamily="18" charset="0"/>
                        </a:rPr>
                        <a:t>Chwalu mythau </a:t>
                      </a:r>
                      <a:endParaRPr lang="en-GB"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cy-GB" sz="1600">
                          <a:effectLst/>
                          <a:latin typeface="+mn-lt"/>
                          <a:ea typeface="Calibri" panose="020F0502020204030204" pitchFamily="34" charset="0"/>
                          <a:cs typeface="Times New Roman" panose="02020603050405020304" pitchFamily="18" charset="0"/>
                        </a:rPr>
                        <a:t>Dysgwyr i ystyried rhai camddealltwriaethau cyffredin am hawliau cyfreithiol </a:t>
                      </a:r>
                      <a:endParaRPr lang="en-GB"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cy-GB" sz="1600">
                          <a:effectLst/>
                          <a:latin typeface="+mn-lt"/>
                          <a:ea typeface="Calibri" panose="020F0502020204030204" pitchFamily="34" charset="0"/>
                          <a:cs typeface="Times New Roman" panose="02020603050405020304" pitchFamily="18" charset="0"/>
                        </a:rPr>
                        <a:t>5 munud</a:t>
                      </a:r>
                      <a:endParaRPr lang="en-GB" sz="16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173715"/>
                  </a:ext>
                </a:extLst>
              </a:tr>
              <a:tr h="473033">
                <a:tc>
                  <a:txBody>
                    <a:bodyPr/>
                    <a:lstStyle/>
                    <a:p>
                      <a:r>
                        <a:rPr lang="cy-GB" sz="1600">
                          <a:effectLst/>
                          <a:latin typeface="+mn-lt"/>
                          <a:ea typeface="Calibri" panose="020F0502020204030204" pitchFamily="34" charset="0"/>
                          <a:cs typeface="Times New Roman" panose="02020603050405020304" pitchFamily="18" charset="0"/>
                        </a:rPr>
                        <a:t>Y broses ysgaru </a:t>
                      </a:r>
                      <a:endParaRPr lang="en-GB"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cy-GB" sz="1600" dirty="0">
                          <a:effectLst/>
                          <a:latin typeface="+mn-lt"/>
                          <a:ea typeface="Calibri" panose="020F0502020204030204" pitchFamily="34" charset="0"/>
                          <a:cs typeface="Times New Roman" panose="02020603050405020304" pitchFamily="18" charset="0"/>
                        </a:rPr>
                        <a:t>Dysgwyr i ddysgu am newidiadau i’r gyfraith ar ysgariad ac ystyried tegwch y newidiadau hyn</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solidFill>
                      <a:srgbClr val="D3E2E2"/>
                    </a:solidFill>
                  </a:tcPr>
                </a:tc>
                <a:tc>
                  <a:txBody>
                    <a:bodyPr/>
                    <a:lstStyle/>
                    <a:p>
                      <a:r>
                        <a:rPr lang="cy-GB" sz="1600">
                          <a:effectLst/>
                          <a:latin typeface="+mn-lt"/>
                          <a:ea typeface="Calibri" panose="020F0502020204030204" pitchFamily="34" charset="0"/>
                          <a:cs typeface="Times New Roman" panose="02020603050405020304" pitchFamily="18" charset="0"/>
                        </a:rPr>
                        <a:t>7 munud</a:t>
                      </a:r>
                      <a:endParaRPr lang="en-GB" sz="16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366732233"/>
                  </a:ext>
                </a:extLst>
              </a:tr>
              <a:tr h="318780">
                <a:tc>
                  <a:txBody>
                    <a:bodyPr/>
                    <a:lstStyle/>
                    <a:p>
                      <a:r>
                        <a:rPr lang="cy-GB" sz="1600">
                          <a:effectLst/>
                          <a:latin typeface="+mn-lt"/>
                          <a:ea typeface="Calibri" panose="020F0502020204030204" pitchFamily="34" charset="0"/>
                          <a:cs typeface="Times New Roman" panose="02020603050405020304" pitchFamily="18" charset="0"/>
                        </a:rPr>
                        <a:t>Ffynonellau cymorth </a:t>
                      </a:r>
                      <a:endParaRPr lang="en-GB"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cy-GB" sz="1600" dirty="0">
                          <a:effectLst/>
                          <a:latin typeface="+mn-lt"/>
                          <a:ea typeface="Calibri" panose="020F0502020204030204" pitchFamily="34" charset="0"/>
                          <a:cs typeface="Times New Roman" panose="02020603050405020304" pitchFamily="18" charset="0"/>
                        </a:rPr>
                        <a:t>Dysgwyr i ddysgu am y gefnogaeth sydd ar gael i bobl ifanc os yw eu rhieni’n gwahanu </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cy-GB" sz="1600">
                          <a:effectLst/>
                          <a:latin typeface="+mn-lt"/>
                          <a:ea typeface="Calibri" panose="020F0502020204030204" pitchFamily="34" charset="0"/>
                          <a:cs typeface="Times New Roman" panose="02020603050405020304" pitchFamily="18" charset="0"/>
                        </a:rPr>
                        <a:t>4 munud</a:t>
                      </a:r>
                      <a:endParaRPr lang="en-GB" sz="16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88916118"/>
                  </a:ext>
                </a:extLst>
              </a:tr>
              <a:tr h="318780">
                <a:tc>
                  <a:txBody>
                    <a:bodyPr/>
                    <a:lstStyle/>
                    <a:p>
                      <a:r>
                        <a:rPr lang="cy-GB" sz="1600">
                          <a:effectLst/>
                          <a:latin typeface="+mn-lt"/>
                          <a:ea typeface="Calibri" panose="020F0502020204030204" pitchFamily="34" charset="0"/>
                          <a:cs typeface="Times New Roman" panose="02020603050405020304" pitchFamily="18" charset="0"/>
                        </a:rPr>
                        <a:t>Asesiad diweddbwynt</a:t>
                      </a:r>
                      <a:endParaRPr lang="en-GB"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cy-GB" sz="1600">
                          <a:effectLst/>
                          <a:latin typeface="+mn-lt"/>
                          <a:ea typeface="Calibri" panose="020F0502020204030204" pitchFamily="34" charset="0"/>
                          <a:cs typeface="Times New Roman" panose="02020603050405020304" pitchFamily="18" charset="0"/>
                        </a:rPr>
                        <a:t>Dysgwyr i ailedrych ar y map meddwl sylfaenol a’i addasu fel bo’n briodol </a:t>
                      </a:r>
                      <a:endParaRPr lang="en-GB" sz="16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cy-GB" sz="1600">
                          <a:effectLst/>
                          <a:latin typeface="+mn-lt"/>
                          <a:ea typeface="Calibri" panose="020F0502020204030204" pitchFamily="34" charset="0"/>
                          <a:cs typeface="Times New Roman" panose="02020603050405020304" pitchFamily="18" charset="0"/>
                        </a:rPr>
                        <a:t>5 munud</a:t>
                      </a:r>
                      <a:endParaRPr lang="en-GB" sz="16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36460829"/>
                  </a:ext>
                </a:extLst>
              </a:tr>
              <a:tr h="318780">
                <a:tc>
                  <a:txBody>
                    <a:bodyPr/>
                    <a:lstStyle/>
                    <a:p>
                      <a:r>
                        <a:rPr lang="cy-GB" sz="1400" dirty="0">
                          <a:effectLst/>
                          <a:latin typeface="+mn-lt"/>
                          <a:ea typeface="Calibri" panose="020F0502020204030204" pitchFamily="34" charset="0"/>
                          <a:cs typeface="Times New Roman" panose="02020603050405020304" pitchFamily="18" charset="0"/>
                        </a:rPr>
                        <a:t>Gwaith cartref/tasg ychwanegol </a:t>
                      </a:r>
                      <a:endParaRPr lang="en-GB" sz="14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cy-GB" sz="1600" dirty="0">
                          <a:effectLst/>
                          <a:latin typeface="+mn-lt"/>
                          <a:ea typeface="Calibri" panose="020F0502020204030204" pitchFamily="34" charset="0"/>
                          <a:cs typeface="Times New Roman" panose="02020603050405020304" pitchFamily="18" charset="0"/>
                        </a:rPr>
                        <a:t>Gorffen a gosod gwaith cartref/tasg ychwanegol </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r>
                        <a:rPr lang="cy-GB" sz="1600" dirty="0">
                          <a:effectLst/>
                          <a:latin typeface="+mn-lt"/>
                          <a:ea typeface="Calibri" panose="020F0502020204030204" pitchFamily="34" charset="0"/>
                          <a:cs typeface="Times New Roman" panose="02020603050405020304" pitchFamily="18" charset="0"/>
                        </a:rPr>
                        <a:t>2 munud</a:t>
                      </a:r>
                      <a:endParaRPr lang="en-GB" sz="16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4066778"/>
                  </a:ext>
                </a:extLst>
              </a:tr>
            </a:tbl>
          </a:graphicData>
        </a:graphic>
      </p:graphicFrame>
      <p:sp>
        <p:nvSpPr>
          <p:cNvPr id="12" name="Content Placeholder 3">
            <a:extLst>
              <a:ext uri="{FF2B5EF4-FFF2-40B4-BE49-F238E27FC236}">
                <a16:creationId xmlns:a16="http://schemas.microsoft.com/office/drawing/2014/main" id="{67E09950-C655-4A6F-B139-E92D94A8D0AB}"/>
              </a:ext>
            </a:extLst>
          </p:cNvPr>
          <p:cNvSpPr>
            <a:spLocks noGrp="1"/>
          </p:cNvSpPr>
          <p:nvPr>
            <p:ph idx="1"/>
          </p:nvPr>
        </p:nvSpPr>
        <p:spPr>
          <a:xfrm>
            <a:off x="427511" y="1900052"/>
            <a:ext cx="11336978" cy="4846451"/>
          </a:xfrm>
          <a:ln w="38100">
            <a:solidFill>
              <a:srgbClr val="62A9AA"/>
            </a:solidFill>
          </a:ln>
        </p:spPr>
        <p:txBody>
          <a:bodyPr>
            <a:normAutofit/>
          </a:bodyPr>
          <a:lstStyle/>
          <a:p>
            <a:pPr>
              <a:buFont typeface="Wingdings" panose="05000000000000000000" pitchFamily="2" charset="2"/>
              <a:buChar char="§"/>
            </a:pPr>
            <a:endParaRPr lang="en-GB" dirty="0"/>
          </a:p>
          <a:p>
            <a:pPr>
              <a:buFont typeface="Wingdings" panose="05000000000000000000" pitchFamily="2" charset="2"/>
              <a:buChar char="§"/>
            </a:pPr>
            <a:endParaRPr lang="en-GB" dirty="0"/>
          </a:p>
        </p:txBody>
      </p:sp>
    </p:spTree>
    <p:extLst>
      <p:ext uri="{BB962C8B-B14F-4D97-AF65-F5344CB8AC3E}">
        <p14:creationId xmlns:p14="http://schemas.microsoft.com/office/powerpoint/2010/main" val="29562575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r>
              <a:rPr lang="cy-GB" sz="3200" b="1" dirty="0"/>
              <a:t>RHEOLAU SYLFAENOL</a:t>
            </a:r>
          </a:p>
        </p:txBody>
      </p:sp>
      <p:sp>
        <p:nvSpPr>
          <p:cNvPr id="5" name="TextBox 4"/>
          <p:cNvSpPr txBox="1"/>
          <p:nvPr/>
        </p:nvSpPr>
        <p:spPr>
          <a:xfrm>
            <a:off x="407987" y="2022387"/>
            <a:ext cx="11374109" cy="3954929"/>
          </a:xfrm>
          <a:prstGeom prst="rect">
            <a:avLst/>
          </a:prstGeom>
          <a:noFill/>
          <a:ln w="38100">
            <a:solidFill>
              <a:srgbClr val="62A9AA"/>
            </a:solidFill>
          </a:ln>
        </p:spPr>
        <p:txBody>
          <a:bodyPr wrap="square" rtlCol="0">
            <a:spAutoFit/>
          </a:bodyPr>
          <a:lstStyle/>
          <a:p>
            <a:r>
              <a:rPr lang="cy-GB" sz="2600" dirty="0">
                <a:solidFill>
                  <a:srgbClr val="62A9AA"/>
                </a:solidFill>
              </a:rPr>
              <a:t>Rheolau sylfaenol:</a:t>
            </a:r>
          </a:p>
          <a:p>
            <a:pPr marL="457200" indent="-457200">
              <a:buClr>
                <a:srgbClr val="62A9AA"/>
              </a:buClr>
              <a:buFont typeface="Wingdings" panose="05000000000000000000" pitchFamily="2" charset="2"/>
              <a:buChar char="§"/>
            </a:pPr>
            <a:r>
              <a:rPr lang="cy-GB" sz="2500" dirty="0"/>
              <a:t>ni fyddwn yn datgelu gwybodaeth bersonol amdanom ni ein hunain nac eraill </a:t>
            </a:r>
          </a:p>
          <a:p>
            <a:pPr marL="457200" indent="-457200">
              <a:buClr>
                <a:srgbClr val="62A9AA"/>
              </a:buClr>
              <a:buFont typeface="Wingdings" panose="05000000000000000000" pitchFamily="2" charset="2"/>
              <a:buChar char="§"/>
            </a:pPr>
            <a:r>
              <a:rPr lang="cy-GB" sz="2500" dirty="0"/>
              <a:t>byddwn yn cadw unrhyw beth y mae eraill yn ei ddweud yn gyfrinachol</a:t>
            </a:r>
          </a:p>
          <a:p>
            <a:pPr marL="457200" indent="-457200">
              <a:buClr>
                <a:srgbClr val="62A9AA"/>
              </a:buClr>
              <a:buFont typeface="Wingdings" panose="05000000000000000000" pitchFamily="2" charset="2"/>
              <a:buChar char="§"/>
            </a:pPr>
            <a:r>
              <a:rPr lang="cy-GB" sz="2500" dirty="0"/>
              <a:t>ni fyddwn yn barnu eraill </a:t>
            </a:r>
          </a:p>
          <a:p>
            <a:pPr marL="457200" indent="-457200">
              <a:buClr>
                <a:srgbClr val="62A9AA"/>
              </a:buClr>
              <a:buFont typeface="Wingdings" panose="05000000000000000000" pitchFamily="2" charset="2"/>
              <a:buChar char="§"/>
            </a:pPr>
            <a:r>
              <a:rPr lang="cy-GB" sz="2500" dirty="0"/>
              <a:t>ni fyddwn yn rhoi neb yn y fan a'r lle ac mae gennym </a:t>
            </a:r>
            <a:r>
              <a:rPr lang="cy-GB" sz="2500" dirty="0" err="1"/>
              <a:t>ni'r</a:t>
            </a:r>
            <a:r>
              <a:rPr lang="cy-GB" sz="2500" dirty="0"/>
              <a:t> hawl i basio </a:t>
            </a:r>
          </a:p>
          <a:p>
            <a:pPr marL="457200" indent="-457200">
              <a:buClr>
                <a:srgbClr val="62A9AA"/>
              </a:buClr>
              <a:buFont typeface="Wingdings" panose="05000000000000000000" pitchFamily="2" charset="2"/>
              <a:buChar char="§"/>
            </a:pPr>
            <a:r>
              <a:rPr lang="cy-GB" sz="2500" dirty="0"/>
              <a:t>byddwn yn siarad am 'rywun dwi'n nabod...' yn hytrach na defnyddio enw person </a:t>
            </a:r>
          </a:p>
          <a:p>
            <a:pPr marL="457200" indent="-457200">
              <a:buClr>
                <a:srgbClr val="62A9AA"/>
              </a:buClr>
              <a:buFont typeface="Wingdings" panose="05000000000000000000" pitchFamily="2" charset="2"/>
              <a:buChar char="§"/>
            </a:pPr>
            <a:r>
              <a:rPr lang="cy-GB" sz="2500" dirty="0"/>
              <a:t>byddwn yn gwneud sylwadau ar yr hyn a </a:t>
            </a:r>
            <a:r>
              <a:rPr lang="cy-GB" sz="2500" dirty="0" err="1"/>
              <a:t>ddywedir</a:t>
            </a:r>
            <a:r>
              <a:rPr lang="cy-GB" sz="2500" dirty="0"/>
              <a:t>, nid pwy sydd wedi ei ddweud </a:t>
            </a:r>
          </a:p>
          <a:p>
            <a:pPr marL="457200" indent="-457200">
              <a:buClr>
                <a:srgbClr val="62A9AA"/>
              </a:buClr>
              <a:buFont typeface="Wingdings" panose="05000000000000000000" pitchFamily="2" charset="2"/>
              <a:buChar char="§"/>
            </a:pPr>
            <a:r>
              <a:rPr lang="cy-GB" sz="2500" dirty="0"/>
              <a:t>ni fyddwn yn gofyn cwestiynau personol na cheisio codi cywilydd ar rywun </a:t>
            </a:r>
          </a:p>
          <a:p>
            <a:pPr marL="457200" indent="-457200">
              <a:buClr>
                <a:srgbClr val="62A9AA"/>
              </a:buClr>
              <a:buFont typeface="Wingdings" panose="05000000000000000000" pitchFamily="2" charset="2"/>
              <a:buChar char="§"/>
            </a:pPr>
            <a:r>
              <a:rPr lang="cy-GB" sz="2500" dirty="0"/>
              <a:t>byddwn yn ceisio cymorth yn yr ysgol/annog ffrindiau i geisio cymorth os oes angen. </a:t>
            </a:r>
            <a:endParaRPr lang="cy-GB" sz="2500" dirty="0">
              <a:solidFill>
                <a:schemeClr val="accent2">
                  <a:lumMod val="75000"/>
                </a:schemeClr>
              </a:solidFill>
            </a:endParaRPr>
          </a:p>
        </p:txBody>
      </p:sp>
    </p:spTree>
    <p:extLst>
      <p:ext uri="{BB962C8B-B14F-4D97-AF65-F5344CB8AC3E}">
        <p14:creationId xmlns:p14="http://schemas.microsoft.com/office/powerpoint/2010/main" val="25463343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cy-GB" sz="3200" b="1" dirty="0"/>
              <a:t>HAWL I SIARAD – GWERS 2</a:t>
            </a:r>
            <a:endParaRPr lang="cy-GB" sz="3200" dirty="0"/>
          </a:p>
        </p:txBody>
      </p:sp>
      <p:sp>
        <p:nvSpPr>
          <p:cNvPr id="3" name="Content Placeholder 2"/>
          <p:cNvSpPr>
            <a:spLocks noGrp="1"/>
          </p:cNvSpPr>
          <p:nvPr>
            <p:ph idx="1"/>
          </p:nvPr>
        </p:nvSpPr>
        <p:spPr>
          <a:xfrm>
            <a:off x="457248" y="2083633"/>
            <a:ext cx="5638752" cy="3633879"/>
          </a:xfrm>
          <a:ln w="38100">
            <a:solidFill>
              <a:schemeClr val="accent1">
                <a:lumMod val="75000"/>
                <a:lumOff val="25000"/>
              </a:schemeClr>
            </a:solidFill>
          </a:ln>
        </p:spPr>
        <p:txBody>
          <a:bodyPr>
            <a:noAutofit/>
          </a:bodyPr>
          <a:lstStyle/>
          <a:p>
            <a:pPr marL="0" indent="0">
              <a:buNone/>
            </a:pPr>
            <a:endParaRPr lang="cy-GB" sz="2400" b="1" u="sng" dirty="0"/>
          </a:p>
          <a:p>
            <a:pPr marL="0" indent="0">
              <a:buNone/>
            </a:pPr>
            <a:endParaRPr lang="cy-GB" sz="2100" b="1" u="sng" dirty="0"/>
          </a:p>
          <a:p>
            <a:pPr marL="0" indent="0">
              <a:buNone/>
            </a:pPr>
            <a:endParaRPr lang="cy-GB" sz="2100" b="1" u="sng" dirty="0"/>
          </a:p>
          <a:p>
            <a:pPr marL="0" indent="0">
              <a:buNone/>
            </a:pPr>
            <a:r>
              <a:rPr lang="cy-GB" sz="2200" b="1" dirty="0"/>
              <a:t>Amcanion dysgu </a:t>
            </a:r>
          </a:p>
          <a:p>
            <a:pPr>
              <a:buClr>
                <a:srgbClr val="62A9AA"/>
              </a:buClr>
            </a:pPr>
            <a:r>
              <a:rPr lang="cy-GB" sz="2200" dirty="0"/>
              <a:t>Dysgu am hawliau plant a phobl ifanc i wybodaeth, ymgynghoriad ac (os oes angen) cynrychiolaeth os yw rhieni’n gwahanu o dan Erthygl 12 Confensiwn y Cenhedloedd Unedig ar Hawliau’r Plentyn (‘</a:t>
            </a:r>
            <a:r>
              <a:rPr lang="cy-GB" sz="2200" dirty="0" err="1"/>
              <a:t>CCUHP</a:t>
            </a:r>
            <a:r>
              <a:rPr lang="cy-GB" sz="2200" dirty="0"/>
              <a:t>’) (gan gynnwys ffynonellau cymorth a sut i gael mynediad iddyn nhw).</a:t>
            </a:r>
          </a:p>
          <a:p>
            <a:pPr>
              <a:buClr>
                <a:srgbClr val="62A9AA"/>
              </a:buClr>
            </a:pPr>
            <a:r>
              <a:rPr lang="cy-GB" sz="2200" dirty="0"/>
              <a:t>Dysgu am y system gyfreithiol yng Nghymru a Lloegr mewn perthynas â thor-perthynas.</a:t>
            </a:r>
          </a:p>
          <a:p>
            <a:pPr>
              <a:buClr>
                <a:srgbClr val="62A9AA"/>
              </a:buClr>
            </a:pPr>
            <a:endParaRPr lang="cy-GB" sz="2200" dirty="0"/>
          </a:p>
          <a:p>
            <a:pPr>
              <a:buClr>
                <a:srgbClr val="62A9AA"/>
              </a:buClr>
            </a:pPr>
            <a:endParaRPr lang="cy-GB" sz="2400" dirty="0"/>
          </a:p>
          <a:p>
            <a:pPr marL="0" indent="0">
              <a:buNone/>
            </a:pPr>
            <a:endParaRPr lang="cy-GB" sz="2400" dirty="0"/>
          </a:p>
        </p:txBody>
      </p:sp>
      <p:grpSp>
        <p:nvGrpSpPr>
          <p:cNvPr id="6" name="Group 5" descr="Poster CCUHP gyda'r geiriau gwybodaeth, ymgynghori a cynrychiolaeth ">
            <a:extLst>
              <a:ext uri="{FF2B5EF4-FFF2-40B4-BE49-F238E27FC236}">
                <a16:creationId xmlns:a16="http://schemas.microsoft.com/office/drawing/2014/main" id="{64754D78-1896-815D-7145-2BC8F23FDE10}"/>
              </a:ext>
            </a:extLst>
          </p:cNvPr>
          <p:cNvGrpSpPr/>
          <p:nvPr/>
        </p:nvGrpSpPr>
        <p:grpSpPr>
          <a:xfrm>
            <a:off x="6558799" y="2206859"/>
            <a:ext cx="5175953" cy="3321325"/>
            <a:chOff x="6558799" y="2239909"/>
            <a:chExt cx="5175953" cy="3321325"/>
          </a:xfrm>
        </p:grpSpPr>
        <p:pic>
          <p:nvPicPr>
            <p:cNvPr id="7" name="Picture 6" descr="Poster of the UNCRC with the words information, consultation and representation at the head of individual boxes.">
              <a:extLst>
                <a:ext uri="{FF2B5EF4-FFF2-40B4-BE49-F238E27FC236}">
                  <a16:creationId xmlns:a16="http://schemas.microsoft.com/office/drawing/2014/main" id="{A3763BB4-E5A6-4624-AADE-6A4E37D11B03}"/>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558799" y="2239909"/>
              <a:ext cx="5175953" cy="3321325"/>
            </a:xfrm>
            <a:prstGeom prst="rect">
              <a:avLst/>
            </a:prstGeom>
            <a:ln w="38100">
              <a:solidFill>
                <a:srgbClr val="969FA7"/>
              </a:solidFill>
            </a:ln>
          </p:spPr>
        </p:pic>
        <p:sp>
          <p:nvSpPr>
            <p:cNvPr id="5" name="TextBox 4">
              <a:extLst>
                <a:ext uri="{FF2B5EF4-FFF2-40B4-BE49-F238E27FC236}">
                  <a16:creationId xmlns:a16="http://schemas.microsoft.com/office/drawing/2014/main" id="{154E2A9F-BAC3-F15F-E697-1E6DD6B65EDB}"/>
                </a:ext>
              </a:extLst>
            </p:cNvPr>
            <p:cNvSpPr txBox="1"/>
            <p:nvPr/>
          </p:nvSpPr>
          <p:spPr>
            <a:xfrm>
              <a:off x="8615190" y="2911074"/>
              <a:ext cx="1211856" cy="400110"/>
            </a:xfrm>
            <a:prstGeom prst="rect">
              <a:avLst/>
            </a:prstGeom>
            <a:solidFill>
              <a:srgbClr val="F3F0F1"/>
            </a:solidFill>
          </p:spPr>
          <p:txBody>
            <a:bodyPr wrap="square" rtlCol="0">
              <a:spAutoFit/>
            </a:bodyPr>
            <a:lstStyle/>
            <a:p>
              <a:r>
                <a:rPr lang="en-GB" sz="2000" dirty="0">
                  <a:latin typeface="Dreaming Outloud Pro" panose="03050502040302030504" pitchFamily="66" charset="0"/>
                  <a:ea typeface="Yu Mincho Light" panose="020B0400000000000000" pitchFamily="18" charset="-128"/>
                  <a:cs typeface="Dreaming Outloud Pro" panose="03050502040302030504" pitchFamily="66" charset="0"/>
                </a:rPr>
                <a:t>-CCUHP-</a:t>
              </a:r>
            </a:p>
          </p:txBody>
        </p:sp>
      </p:grpSp>
    </p:spTree>
    <p:extLst>
      <p:ext uri="{BB962C8B-B14F-4D97-AF65-F5344CB8AC3E}">
        <p14:creationId xmlns:p14="http://schemas.microsoft.com/office/powerpoint/2010/main" val="39214840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cy-GB" sz="3200" b="1" dirty="0"/>
              <a:t>HAWL I SIARAD – GWERS 2</a:t>
            </a:r>
            <a:endParaRPr lang="en-GB" sz="3200" dirty="0"/>
          </a:p>
        </p:txBody>
      </p:sp>
      <p:sp>
        <p:nvSpPr>
          <p:cNvPr id="3" name="Content Placeholder 2"/>
          <p:cNvSpPr>
            <a:spLocks noGrp="1"/>
          </p:cNvSpPr>
          <p:nvPr>
            <p:ph idx="1"/>
          </p:nvPr>
        </p:nvSpPr>
        <p:spPr>
          <a:xfrm>
            <a:off x="504992" y="2444685"/>
            <a:ext cx="11263698" cy="4075978"/>
          </a:xfrm>
          <a:ln w="38100">
            <a:solidFill>
              <a:schemeClr val="accent1">
                <a:lumMod val="75000"/>
                <a:lumOff val="25000"/>
              </a:schemeClr>
            </a:solidFill>
          </a:ln>
        </p:spPr>
        <p:txBody>
          <a:bodyPr>
            <a:noAutofit/>
          </a:bodyPr>
          <a:lstStyle/>
          <a:p>
            <a:pPr marL="0" indent="0">
              <a:spcBef>
                <a:spcPts val="0"/>
              </a:spcBef>
              <a:buNone/>
            </a:pPr>
            <a:endParaRPr lang="cy-GB" sz="2100" b="1" u="sng" dirty="0"/>
          </a:p>
          <a:p>
            <a:pPr marL="0" indent="0">
              <a:spcBef>
                <a:spcPts val="0"/>
              </a:spcBef>
              <a:buNone/>
            </a:pPr>
            <a:r>
              <a:rPr lang="cy-GB" sz="2200" b="1" dirty="0"/>
              <a:t>Canlyniadau dysgu - bydd dysgwyr yn gallu:</a:t>
            </a:r>
          </a:p>
          <a:p>
            <a:pPr>
              <a:spcBef>
                <a:spcPts val="0"/>
              </a:spcBef>
              <a:buClr>
                <a:srgbClr val="62A9AA"/>
              </a:buClr>
              <a:buSzPct val="100000"/>
              <a:buFont typeface="Wingdings" panose="05000000000000000000" pitchFamily="2" charset="2"/>
              <a:buChar char="§"/>
            </a:pPr>
            <a:r>
              <a:rPr lang="cy-GB" sz="2200" dirty="0"/>
              <a:t>esbonio hawliau pobl ifanc o dan Erthygl 12, CCUHP pan fydd rhieni                                            yn gwahanu </a:t>
            </a:r>
          </a:p>
          <a:p>
            <a:pPr>
              <a:spcBef>
                <a:spcPts val="0"/>
              </a:spcBef>
              <a:buClr>
                <a:srgbClr val="62A9AA"/>
              </a:buClr>
              <a:buSzPct val="100000"/>
              <a:buFont typeface="Wingdings" panose="05000000000000000000" pitchFamily="2" charset="2"/>
              <a:buChar char="§"/>
            </a:pPr>
            <a:r>
              <a:rPr lang="cy-GB" sz="2200" dirty="0"/>
              <a:t>disgrifio’r ystod o emosiynau y gall pobl ifanc eu teimlo pan fydd                                            rhieni’n gwahanu </a:t>
            </a:r>
          </a:p>
          <a:p>
            <a:pPr>
              <a:spcBef>
                <a:spcPts val="0"/>
              </a:spcBef>
              <a:buClr>
                <a:srgbClr val="62A9AA"/>
              </a:buClr>
              <a:buSzPct val="100000"/>
              <a:buFont typeface="Wingdings" panose="05000000000000000000" pitchFamily="2" charset="2"/>
              <a:buChar char="§"/>
            </a:pPr>
            <a:r>
              <a:rPr lang="cy-GB" sz="2200" dirty="0"/>
              <a:t>nodi ffyrdd y gellir ymgynghori â phobl ifanc os yw rhieni'n gwahanu</a:t>
            </a:r>
          </a:p>
          <a:p>
            <a:pPr>
              <a:spcBef>
                <a:spcPts val="0"/>
              </a:spcBef>
              <a:buClr>
                <a:srgbClr val="62A9AA"/>
              </a:buClr>
              <a:buSzPct val="100000"/>
              <a:buFont typeface="Wingdings" panose="05000000000000000000" pitchFamily="2" charset="2"/>
              <a:buChar char="§"/>
            </a:pPr>
            <a:r>
              <a:rPr lang="cy-GB" sz="2200" dirty="0"/>
              <a:t>nodi ffynonellau cymorth ar gyfer y bobl ifanc hyn ac egluro sut i gael gafael arnynt (gweler 'datganiadau o'r hyn sy'n bwysig' ar gyfer Iechyd a Lles) </a:t>
            </a:r>
          </a:p>
          <a:p>
            <a:pPr>
              <a:spcBef>
                <a:spcPts val="0"/>
              </a:spcBef>
              <a:buClr>
                <a:srgbClr val="62A9AA"/>
              </a:buClr>
              <a:buSzPct val="100000"/>
              <a:buFont typeface="Wingdings" panose="05000000000000000000" pitchFamily="2" charset="2"/>
              <a:buChar char="§"/>
            </a:pPr>
            <a:r>
              <a:rPr lang="cy-GB" sz="2200" dirty="0"/>
              <a:t>esbonio’r newidiadau i’r gyfraith ar ysgariad a’r gwahaniaethau allweddol rhwng hawliau cyplau priod a dibriod ar dor-perthynas yng Nghymru a Lloegr.</a:t>
            </a:r>
          </a:p>
          <a:p>
            <a:pPr>
              <a:spcBef>
                <a:spcPts val="0"/>
              </a:spcBef>
              <a:buClr>
                <a:srgbClr val="62A9AA"/>
              </a:buClr>
              <a:buSzPct val="100000"/>
              <a:buFont typeface="Wingdings" panose="05000000000000000000" pitchFamily="2" charset="2"/>
              <a:buChar char="§"/>
            </a:pPr>
            <a:endParaRPr lang="cy-GB" sz="2400" dirty="0"/>
          </a:p>
        </p:txBody>
      </p:sp>
      <p:grpSp>
        <p:nvGrpSpPr>
          <p:cNvPr id="5" name="Group 4" descr="bachgen yn ei arddegau yn edrych ar boster CCUHP">
            <a:extLst>
              <a:ext uri="{FF2B5EF4-FFF2-40B4-BE49-F238E27FC236}">
                <a16:creationId xmlns:a16="http://schemas.microsoft.com/office/drawing/2014/main" id="{DB4C4D17-B711-F8F2-CA62-8CFCF3DD4D27}"/>
              </a:ext>
            </a:extLst>
          </p:cNvPr>
          <p:cNvGrpSpPr/>
          <p:nvPr/>
        </p:nvGrpSpPr>
        <p:grpSpPr>
          <a:xfrm>
            <a:off x="8824511" y="2581470"/>
            <a:ext cx="2786297" cy="1695059"/>
            <a:chOff x="8824511" y="2581470"/>
            <a:chExt cx="2786297" cy="1695059"/>
          </a:xfrm>
        </p:grpSpPr>
        <p:pic>
          <p:nvPicPr>
            <p:cNvPr id="6" name="Picture 5" descr="Teenage boy looking at poster of UNCRC. ">
              <a:extLst>
                <a:ext uri="{FF2B5EF4-FFF2-40B4-BE49-F238E27FC236}">
                  <a16:creationId xmlns:a16="http://schemas.microsoft.com/office/drawing/2014/main" id="{8BA4462F-A9C9-4914-A6B4-BCD6D25D56A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7692" b="7692"/>
            <a:stretch/>
          </p:blipFill>
          <p:spPr>
            <a:xfrm>
              <a:off x="8824511" y="2581470"/>
              <a:ext cx="2786297" cy="1695059"/>
            </a:xfrm>
            <a:prstGeom prst="rect">
              <a:avLst/>
            </a:prstGeom>
            <a:ln w="38100">
              <a:solidFill>
                <a:srgbClr val="969FA7"/>
              </a:solidFill>
            </a:ln>
          </p:spPr>
        </p:pic>
        <p:sp>
          <p:nvSpPr>
            <p:cNvPr id="2" name="TextBox 1">
              <a:extLst>
                <a:ext uri="{FF2B5EF4-FFF2-40B4-BE49-F238E27FC236}">
                  <a16:creationId xmlns:a16="http://schemas.microsoft.com/office/drawing/2014/main" id="{EDAABB9A-6AF4-EC12-7E08-CC956EEAAB70}"/>
                </a:ext>
              </a:extLst>
            </p:cNvPr>
            <p:cNvSpPr txBox="1"/>
            <p:nvPr/>
          </p:nvSpPr>
          <p:spPr>
            <a:xfrm>
              <a:off x="9705860" y="2743199"/>
              <a:ext cx="1255923" cy="523220"/>
            </a:xfrm>
            <a:prstGeom prst="rect">
              <a:avLst/>
            </a:prstGeom>
            <a:solidFill>
              <a:srgbClr val="DBD9DA"/>
            </a:solidFill>
          </p:spPr>
          <p:txBody>
            <a:bodyPr wrap="square" rtlCol="0">
              <a:spAutoFit/>
            </a:bodyPr>
            <a:lstStyle/>
            <a:p>
              <a:r>
                <a:rPr lang="en-GB" sz="2800" b="1" dirty="0">
                  <a:latin typeface="Dreaming Outloud Pro" panose="03050502040302030504" pitchFamily="66" charset="0"/>
                  <a:cs typeface="Dreaming Outloud Pro" panose="03050502040302030504" pitchFamily="66" charset="0"/>
                </a:rPr>
                <a:t>CCUHP</a:t>
              </a:r>
            </a:p>
          </p:txBody>
        </p:sp>
      </p:grpSp>
    </p:spTree>
    <p:extLst>
      <p:ext uri="{BB962C8B-B14F-4D97-AF65-F5344CB8AC3E}">
        <p14:creationId xmlns:p14="http://schemas.microsoft.com/office/powerpoint/2010/main" val="1471102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r>
              <a:rPr lang="cy-GB" sz="3200" b="1" dirty="0"/>
              <a:t>HAWL I SIARAD: ADBORTH AR Y GWAITH CARTREF</a:t>
            </a:r>
          </a:p>
        </p:txBody>
      </p:sp>
      <p:sp>
        <p:nvSpPr>
          <p:cNvPr id="5" name="TextBox 4"/>
          <p:cNvSpPr txBox="1"/>
          <p:nvPr/>
        </p:nvSpPr>
        <p:spPr>
          <a:xfrm>
            <a:off x="477126" y="2481435"/>
            <a:ext cx="11189010" cy="3970318"/>
          </a:xfrm>
          <a:prstGeom prst="rect">
            <a:avLst/>
          </a:prstGeom>
          <a:noFill/>
          <a:ln w="38100">
            <a:solidFill>
              <a:srgbClr val="62A9AA"/>
            </a:solidFill>
          </a:ln>
        </p:spPr>
        <p:txBody>
          <a:bodyPr wrap="square" rtlCol="0">
            <a:spAutoFit/>
          </a:bodyPr>
          <a:lstStyle/>
          <a:p>
            <a:r>
              <a:rPr lang="cy-GB" sz="2800" dirty="0">
                <a:solidFill>
                  <a:srgbClr val="62A9AA"/>
                </a:solidFill>
              </a:rPr>
              <a:t>Erbyn heddiw, dylech fod wedi: </a:t>
            </a:r>
          </a:p>
          <a:p>
            <a:pPr marL="571500" lvl="0" indent="-571500" defTabSz="914400">
              <a:buClr>
                <a:srgbClr val="62A9AA"/>
              </a:buClr>
              <a:buFont typeface="Wingdings" panose="05000000000000000000" pitchFamily="2" charset="2"/>
              <a:buChar char="§"/>
              <a:defRPr/>
            </a:pPr>
            <a:r>
              <a:rPr lang="cy-GB" sz="2800" dirty="0">
                <a:ea typeface="Times New Roman" panose="02020603050405020304" pitchFamily="18" charset="0"/>
                <a:cs typeface="Times New Roman" panose="02020603050405020304" pitchFamily="18" charset="0"/>
              </a:rPr>
              <a:t>Ysgrifennu am fater yr hoffech chi ymgyrchu yn ei gylch a pham rydych chi'n meddwl ei fod yn bwysig</a:t>
            </a:r>
          </a:p>
          <a:p>
            <a:pPr marL="571500" lvl="0" indent="-571500" defTabSz="914400">
              <a:buClr>
                <a:srgbClr val="62A9AA"/>
              </a:buClr>
              <a:buFont typeface="Wingdings" panose="05000000000000000000" pitchFamily="2" charset="2"/>
              <a:buChar char="§"/>
              <a:defRPr/>
            </a:pPr>
            <a:r>
              <a:rPr lang="cy-GB" sz="2800" dirty="0">
                <a:ea typeface="Times New Roman" panose="02020603050405020304" pitchFamily="18" charset="0"/>
                <a:cs typeface="Times New Roman" panose="02020603050405020304" pitchFamily="18" charset="0"/>
              </a:rPr>
              <a:t>Wedi ystyried pa ‘hawl’ o dan </a:t>
            </a:r>
            <a:r>
              <a:rPr lang="cy-GB" sz="2800" dirty="0" err="1">
                <a:ea typeface="Times New Roman" panose="02020603050405020304" pitchFamily="18" charset="0"/>
                <a:cs typeface="Times New Roman" panose="02020603050405020304" pitchFamily="18" charset="0"/>
              </a:rPr>
              <a:t>CCUHP</a:t>
            </a:r>
            <a:r>
              <a:rPr lang="cy-GB" sz="2800" dirty="0">
                <a:ea typeface="Times New Roman" panose="02020603050405020304" pitchFamily="18" charset="0"/>
                <a:cs typeface="Times New Roman" panose="02020603050405020304" pitchFamily="18" charset="0"/>
              </a:rPr>
              <a:t> y mae’r mater o’ch dewis yn mynd i’r afael ag ef</a:t>
            </a:r>
          </a:p>
          <a:p>
            <a:pPr marL="571500" lvl="0" indent="-571500" defTabSz="914400">
              <a:buClr>
                <a:srgbClr val="62A9AA"/>
              </a:buClr>
              <a:buFont typeface="Wingdings" panose="05000000000000000000" pitchFamily="2" charset="2"/>
              <a:buChar char="§"/>
              <a:defRPr/>
            </a:pPr>
            <a:r>
              <a:rPr lang="cy-GB" sz="2800" dirty="0">
                <a:ea typeface="Times New Roman" panose="02020603050405020304" pitchFamily="18" charset="0"/>
                <a:cs typeface="Times New Roman" panose="02020603050405020304" pitchFamily="18" charset="0"/>
              </a:rPr>
              <a:t>Fel rhan o'r dasg hon, ymchwilio i weithredwyr amlwg sy'n ymgyrchu dros y mater o'ch dewis ac ystyried pa gamau y gallech eu cymryd eich hun i ymgyrchu ar y mater hwn yn y dyfodol.</a:t>
            </a:r>
            <a:endParaRPr lang="cy-GB" sz="2800" dirty="0">
              <a:solidFill>
                <a:schemeClr val="accent2">
                  <a:lumMod val="75000"/>
                </a:schemeClr>
              </a:solidFill>
            </a:endParaRPr>
          </a:p>
          <a:p>
            <a:r>
              <a:rPr lang="cy-GB" sz="2800" dirty="0">
                <a:solidFill>
                  <a:schemeClr val="accent2">
                    <a:lumMod val="75000"/>
                  </a:schemeClr>
                </a:solidFill>
              </a:rPr>
              <a:t> </a:t>
            </a:r>
          </a:p>
        </p:txBody>
      </p:sp>
    </p:spTree>
    <p:extLst>
      <p:ext uri="{BB962C8B-B14F-4D97-AF65-F5344CB8AC3E}">
        <p14:creationId xmlns:p14="http://schemas.microsoft.com/office/powerpoint/2010/main" val="2169924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1013800"/>
          </a:xfrm>
        </p:spPr>
        <p:txBody>
          <a:bodyPr>
            <a:normAutofit/>
          </a:bodyPr>
          <a:lstStyle/>
          <a:p>
            <a:r>
              <a:rPr lang="cy-GB" sz="3200" b="1" dirty="0"/>
              <a:t>ERTHYGL 12: </a:t>
            </a:r>
            <a:r>
              <a:rPr lang="cy-GB" sz="3200" b="1" dirty="0" err="1"/>
              <a:t>CCUHP</a:t>
            </a:r>
            <a:endParaRPr lang="cy-GB" sz="3200" b="1" dirty="0"/>
          </a:p>
        </p:txBody>
      </p:sp>
      <p:sp>
        <p:nvSpPr>
          <p:cNvPr id="19" name="Rectangle 18">
            <a:extLst>
              <a:ext uri="{FF2B5EF4-FFF2-40B4-BE49-F238E27FC236}">
                <a16:creationId xmlns:a16="http://schemas.microsoft.com/office/drawing/2014/main" id="{6F306C00-E0A9-4E79-AF25-3D295CA909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Picture 4" descr="Delwedd o gorn siarad"/>
          <p:cNvPicPr>
            <a:picLocks noChangeAspect="1"/>
          </p:cNvPicPr>
          <p:nvPr/>
        </p:nvPicPr>
        <p:blipFill rotWithShape="1">
          <a:blip r:embed="rId3" cstate="print">
            <a:extLst>
              <a:ext uri="{28A0092B-C50C-407E-A947-70E740481C1C}">
                <a14:useLocalDpi xmlns:a14="http://schemas.microsoft.com/office/drawing/2010/main" val="0"/>
              </a:ext>
            </a:extLst>
          </a:blip>
          <a:srcRect t="42829" r="-1" b="18640"/>
          <a:stretch/>
        </p:blipFill>
        <p:spPr>
          <a:xfrm>
            <a:off x="657225" y="2789979"/>
            <a:ext cx="4962525" cy="2791372"/>
          </a:xfrm>
          <a:prstGeom prst="rect">
            <a:avLst/>
          </a:prstGeom>
        </p:spPr>
      </p:pic>
      <p:sp>
        <p:nvSpPr>
          <p:cNvPr id="3" name="Content Placeholder 2"/>
          <p:cNvSpPr>
            <a:spLocks noGrp="1"/>
          </p:cNvSpPr>
          <p:nvPr>
            <p:ph idx="1"/>
          </p:nvPr>
        </p:nvSpPr>
        <p:spPr>
          <a:xfrm>
            <a:off x="6335805" y="2180496"/>
            <a:ext cx="5275001" cy="4045683"/>
          </a:xfrm>
          <a:ln w="38100">
            <a:solidFill>
              <a:srgbClr val="969FA7"/>
            </a:solidFill>
          </a:ln>
        </p:spPr>
        <p:txBody>
          <a:bodyPr>
            <a:normAutofit/>
          </a:bodyPr>
          <a:lstStyle/>
          <a:p>
            <a:pPr marL="0" indent="0">
              <a:buNone/>
            </a:pPr>
            <a:r>
              <a:rPr lang="cy-GB" sz="2400" b="1" dirty="0"/>
              <a:t>ERTHYGL 12</a:t>
            </a:r>
          </a:p>
          <a:p>
            <a:pPr marL="0" indent="0">
              <a:buNone/>
            </a:pPr>
            <a:r>
              <a:rPr lang="cy-GB" sz="2400" dirty="0"/>
              <a:t>Mae gennych yr _________ i roi eich ___________ ac i __________ _________ arni, a’i chymryd _______ . </a:t>
            </a:r>
          </a:p>
          <a:p>
            <a:pPr marL="0" indent="0">
              <a:buNone/>
            </a:pPr>
            <a:endParaRPr lang="cy-GB" sz="2400" dirty="0"/>
          </a:p>
          <a:p>
            <a:pPr marL="0" indent="0">
              <a:buNone/>
            </a:pPr>
            <a:endParaRPr lang="cy-GB" sz="2400" dirty="0"/>
          </a:p>
          <a:p>
            <a:pPr marL="0" indent="0">
              <a:buNone/>
            </a:pPr>
            <a:r>
              <a:rPr lang="cy-GB" sz="2400" dirty="0"/>
              <a:t>wrando, oedolion, barn, o </a:t>
            </a:r>
            <a:r>
              <a:rPr lang="cy-GB" sz="2400" dirty="0" err="1"/>
              <a:t>ddifrif</a:t>
            </a:r>
            <a:r>
              <a:rPr lang="cy-GB" sz="2400" dirty="0"/>
              <a:t>, barnwyr, achlysurol, hawl</a:t>
            </a:r>
          </a:p>
        </p:txBody>
      </p:sp>
      <p:pic>
        <p:nvPicPr>
          <p:cNvPr id="7" name="Graphic 6" descr="Eicon marc cwestiwn ar gyfer gweithgareddau atodol&#10;">
            <a:extLst>
              <a:ext uri="{FF2B5EF4-FFF2-40B4-BE49-F238E27FC236}">
                <a16:creationId xmlns:a16="http://schemas.microsoft.com/office/drawing/2014/main" id="{6B392845-4C3E-4655-BCCE-151B013079B4}"/>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0964301" y="6226179"/>
            <a:ext cx="354705" cy="360000"/>
          </a:xfrm>
          <a:prstGeom prst="rect">
            <a:avLst/>
          </a:prstGeom>
        </p:spPr>
      </p:pic>
      <p:pic>
        <p:nvPicPr>
          <p:cNvPr id="2" name="Picture 1" descr="Eicon symbol ychwanegu ar gyfer gweithgareddau ychwanegol&#10;">
            <a:extLst>
              <a:ext uri="{FF2B5EF4-FFF2-40B4-BE49-F238E27FC236}">
                <a16:creationId xmlns:a16="http://schemas.microsoft.com/office/drawing/2014/main" id="{449D6E5E-4448-481F-AA9A-93DAE0CF3248}"/>
              </a:ext>
            </a:extLst>
          </p:cNvPr>
          <p:cNvPicPr>
            <a:picLocks noChangeAspect="1"/>
          </p:cNvPicPr>
          <p:nvPr/>
        </p:nvPicPr>
        <p:blipFill>
          <a:blip r:embed="rId6"/>
          <a:stretch>
            <a:fillRect/>
          </a:stretch>
        </p:blipFill>
        <p:spPr>
          <a:xfrm>
            <a:off x="11319006" y="6224465"/>
            <a:ext cx="360000" cy="363429"/>
          </a:xfrm>
          <a:prstGeom prst="rect">
            <a:avLst/>
          </a:prstGeom>
        </p:spPr>
      </p:pic>
    </p:spTree>
    <p:extLst>
      <p:ext uri="{BB962C8B-B14F-4D97-AF65-F5344CB8AC3E}">
        <p14:creationId xmlns:p14="http://schemas.microsoft.com/office/powerpoint/2010/main" val="534651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9520" y="657331"/>
            <a:ext cx="11559279" cy="1261884"/>
          </a:xfrm>
          <a:prstGeom prst="rect">
            <a:avLst/>
          </a:prstGeom>
          <a:noFill/>
          <a:ln>
            <a:noFill/>
          </a:ln>
        </p:spPr>
        <p:txBody>
          <a:bodyPr wrap="square" rtlCol="0">
            <a:spAutoFit/>
          </a:bodyPr>
          <a:lstStyle/>
          <a:p>
            <a:r>
              <a:rPr lang="cy-GB" sz="1900" b="1" dirty="0">
                <a:solidFill>
                  <a:schemeClr val="bg1"/>
                </a:solidFill>
                <a:effectLst/>
                <a:ea typeface="Times New Roman" panose="02020603050405020304" pitchFamily="18" charset="0"/>
                <a:cs typeface="Arial" panose="020B0604020202020204" pitchFamily="34" charset="0"/>
              </a:rPr>
              <a:t>Tynnwch gylch gyda'r gair 'Tom' yn y canol.  </a:t>
            </a:r>
            <a:r>
              <a:rPr lang="cy-GB" sz="1900" dirty="0">
                <a:solidFill>
                  <a:schemeClr val="bg1"/>
                </a:solidFill>
                <a:effectLst/>
                <a:ea typeface="Times New Roman" panose="02020603050405020304" pitchFamily="18" charset="0"/>
                <a:cs typeface="Arial" panose="020B0604020202020204" pitchFamily="34" charset="0"/>
              </a:rPr>
              <a:t>O amgylch ochr allanol y cylch, ysgrifennwch:</a:t>
            </a:r>
            <a:endParaRPr lang="cy-GB" sz="1900" dirty="0">
              <a:solidFill>
                <a:schemeClr val="bg1"/>
              </a:solidFill>
              <a:effectLst/>
              <a:ea typeface="Times New Roman" panose="02020603050405020304" pitchFamily="18" charset="0"/>
              <a:cs typeface="Times New Roman" panose="02020603050405020304" pitchFamily="18" charset="0"/>
            </a:endParaRPr>
          </a:p>
          <a:p>
            <a:pPr lvl="0"/>
            <a:r>
              <a:rPr lang="cy-GB" sz="1900" dirty="0">
                <a:solidFill>
                  <a:schemeClr val="bg1"/>
                </a:solidFill>
                <a:effectLst/>
                <a:ea typeface="Times New Roman" panose="02020603050405020304" pitchFamily="18" charset="0"/>
                <a:cs typeface="Arial" panose="020B0604020202020204" pitchFamily="34" charset="0"/>
              </a:rPr>
              <a:t>a) sut rydych chi'n meddwl y gallai Tom fod yn teimlo  b) </a:t>
            </a:r>
            <a:r>
              <a:rPr lang="cy-GB" sz="1900" dirty="0">
                <a:solidFill>
                  <a:schemeClr val="bg1"/>
                </a:solidFill>
                <a:ea typeface="Times New Roman" panose="02020603050405020304" pitchFamily="18" charset="0"/>
                <a:cs typeface="Arial" panose="020B0604020202020204" pitchFamily="34" charset="0"/>
              </a:rPr>
              <a:t>cwestiynau y credwch y gallai fod gan Tom ar yr adeg hon c</a:t>
            </a:r>
            <a:r>
              <a:rPr lang="cy-GB" sz="1900" dirty="0">
                <a:solidFill>
                  <a:schemeClr val="bg1"/>
                </a:solidFill>
                <a:effectLst/>
                <a:ea typeface="Times New Roman" panose="02020603050405020304" pitchFamily="18" charset="0"/>
                <a:cs typeface="Arial" panose="020B0604020202020204" pitchFamily="34" charset="0"/>
              </a:rPr>
              <a:t>) cymorth rydych chi'n meddwl y gallai fod ei angen ar Tom ac unrhyw enghreifftiau rydych chi'n gwybod am gymorth a allai fod ar gael iddo. </a:t>
            </a:r>
            <a:endParaRPr lang="cy-GB" sz="1900" dirty="0">
              <a:solidFill>
                <a:schemeClr val="bg1"/>
              </a:solidFill>
              <a:effectLst/>
              <a:ea typeface="Times New Roman" panose="02020603050405020304" pitchFamily="18" charset="0"/>
              <a:cs typeface="Times New Roman" panose="02020603050405020304" pitchFamily="18" charset="0"/>
            </a:endParaRPr>
          </a:p>
        </p:txBody>
      </p:sp>
      <p:sp>
        <p:nvSpPr>
          <p:cNvPr id="5" name="TextBox 4"/>
          <p:cNvSpPr txBox="1"/>
          <p:nvPr/>
        </p:nvSpPr>
        <p:spPr>
          <a:xfrm>
            <a:off x="429521" y="-103825"/>
            <a:ext cx="11305231" cy="646331"/>
          </a:xfrm>
          <a:prstGeom prst="rect">
            <a:avLst/>
          </a:prstGeom>
          <a:noFill/>
          <a:ln>
            <a:noFill/>
          </a:ln>
        </p:spPr>
        <p:txBody>
          <a:bodyPr wrap="square" rtlCol="0">
            <a:spAutoFit/>
          </a:bodyPr>
          <a:lstStyle/>
          <a:p>
            <a:r>
              <a:rPr lang="cy-GB" sz="3600" dirty="0">
                <a:solidFill>
                  <a:srgbClr val="62A9AA"/>
                </a:solidFill>
              </a:rPr>
              <a:t>Gweithgaredd sylfaenol – darllenwch y senario isod</a:t>
            </a:r>
          </a:p>
        </p:txBody>
      </p:sp>
      <p:sp>
        <p:nvSpPr>
          <p:cNvPr id="11" name="Content Placeholder 2">
            <a:extLst>
              <a:ext uri="{FF2B5EF4-FFF2-40B4-BE49-F238E27FC236}">
                <a16:creationId xmlns:a16="http://schemas.microsoft.com/office/drawing/2014/main" id="{91878979-F6DF-48EA-A950-B3C22F0B2AB7}"/>
              </a:ext>
            </a:extLst>
          </p:cNvPr>
          <p:cNvSpPr txBox="1">
            <a:spLocks/>
          </p:cNvSpPr>
          <p:nvPr/>
        </p:nvSpPr>
        <p:spPr>
          <a:xfrm>
            <a:off x="429520" y="2105670"/>
            <a:ext cx="8150953" cy="4589044"/>
          </a:xfrm>
          <a:prstGeom prst="rect">
            <a:avLst/>
          </a:prstGeom>
          <a:ln w="38100">
            <a:solidFill>
              <a:schemeClr val="accent1">
                <a:lumMod val="75000"/>
                <a:lumOff val="25000"/>
              </a:schemeClr>
            </a:solidFill>
          </a:ln>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Font typeface="Wingdings 2" panose="05020102010507070707" pitchFamily="18" charset="2"/>
              <a:buNone/>
            </a:pPr>
            <a:endParaRPr lang="cy-GB" sz="2200" b="0" i="0" u="none" strike="noStrike" dirty="0">
              <a:solidFill>
                <a:srgbClr val="000000"/>
              </a:solidFill>
              <a:effectLst/>
            </a:endParaRPr>
          </a:p>
          <a:p>
            <a:pPr marL="0" indent="0">
              <a:buFont typeface="Wingdings 2" panose="05020102010507070707" pitchFamily="18" charset="2"/>
              <a:buNone/>
            </a:pPr>
            <a:r>
              <a:rPr lang="cy-GB" sz="2200" b="0" i="0" u="none" strike="noStrike" dirty="0">
                <a:solidFill>
                  <a:srgbClr val="000000"/>
                </a:solidFill>
                <a:effectLst/>
              </a:rPr>
              <a:t>Mae Tom yn 13 ac yn unig blentyn. Bythefnos yn ôl dywedodd ei rieni wrtho eu bod wedi penderfynu gwahanu. Roedd hyn yn syndod mawr i Tom gan nad oedd ei rieni yn dadlau llawer. Fe </a:t>
            </a:r>
            <a:r>
              <a:rPr lang="cy-GB" sz="2200" b="0" i="0" u="none" strike="noStrike" dirty="0" err="1">
                <a:solidFill>
                  <a:srgbClr val="000000"/>
                </a:solidFill>
                <a:effectLst/>
              </a:rPr>
              <a:t>ddywedon</a:t>
            </a:r>
            <a:r>
              <a:rPr lang="cy-GB" sz="2200" b="0" i="0" u="none" strike="noStrike" dirty="0">
                <a:solidFill>
                  <a:srgbClr val="000000"/>
                </a:solidFill>
                <a:effectLst/>
              </a:rPr>
              <a:t> nhw eu bod nhw wedi ymbellhau a rhoi sicrwydd i Tom fod y ddau ohonyn nhw’n ei garu ac ‘na fyddai unrhyw beth yn newid’ iddo ond heb egluro beth roedd hynny’n ei olygu mewn gwirionedd. Bu llawer o sgyrsiau tawel rhwng ei rieni. Roedd Tom yn gwybod eu bod yn siarad am gynlluniau ar ei gyfer a theimlai eu bod wedi'u cau allan. Pan oedd ei dad i ffwrdd, roedd wedi clywed ei fam yn crio yn yr ystafell wely, felly doedd e ddim eisiau gwneud iddi deimlo’n waeth drwy ofyn cwestiynau. Dim ond ychydig o ffrindiau agos sydd gan Tom yn yr ysgol ac mae eu rhieni yn dal gyda’i gilydd, felly mae’n teimlo nad oes ganddo neb i siarad â nhw. </a:t>
            </a:r>
            <a:r>
              <a:rPr lang="cy-GB" sz="2200" dirty="0">
                <a:solidFill>
                  <a:srgbClr val="000000"/>
                </a:solidFill>
              </a:rPr>
              <a:t> </a:t>
            </a:r>
          </a:p>
          <a:p>
            <a:pPr marL="0" indent="0">
              <a:buFont typeface="Wingdings 2" panose="05020102010507070707" pitchFamily="18" charset="2"/>
              <a:buNone/>
            </a:pPr>
            <a:endParaRPr lang="cy-GB" sz="2200" dirty="0"/>
          </a:p>
        </p:txBody>
      </p:sp>
      <p:pic>
        <p:nvPicPr>
          <p:cNvPr id="17" name="Content Placeholder 16" descr="Llun o deulu'r cymeriad Tom yn dangos Tom gyda'i fam a'i dad.">
            <a:extLst>
              <a:ext uri="{FF2B5EF4-FFF2-40B4-BE49-F238E27FC236}">
                <a16:creationId xmlns:a16="http://schemas.microsoft.com/office/drawing/2014/main" id="{CFC189ED-C265-4DA1-9474-61C4EA990125}"/>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0932" r="21843"/>
          <a:stretch/>
        </p:blipFill>
        <p:spPr>
          <a:xfrm>
            <a:off x="8974776" y="2612924"/>
            <a:ext cx="2828262" cy="2780100"/>
          </a:xfrm>
          <a:ln w="38100">
            <a:solidFill>
              <a:srgbClr val="969FA7"/>
            </a:solidFill>
          </a:ln>
        </p:spPr>
      </p:pic>
      <p:sp>
        <p:nvSpPr>
          <p:cNvPr id="3" name="TextBox 2">
            <a:extLst>
              <a:ext uri="{FF2B5EF4-FFF2-40B4-BE49-F238E27FC236}">
                <a16:creationId xmlns:a16="http://schemas.microsoft.com/office/drawing/2014/main" id="{BC6B7BE0-D8A4-41E6-A3D1-D0833F4F657B}"/>
              </a:ext>
            </a:extLst>
          </p:cNvPr>
          <p:cNvSpPr txBox="1"/>
          <p:nvPr/>
        </p:nvSpPr>
        <p:spPr>
          <a:xfrm>
            <a:off x="9760946" y="5023692"/>
            <a:ext cx="1255922" cy="369332"/>
          </a:xfrm>
          <a:prstGeom prst="rect">
            <a:avLst/>
          </a:prstGeom>
          <a:solidFill>
            <a:srgbClr val="E2E2E2"/>
          </a:solidFill>
        </p:spPr>
        <p:txBody>
          <a:bodyPr wrap="square" rtlCol="0">
            <a:spAutoFit/>
          </a:bodyPr>
          <a:lstStyle/>
          <a:p>
            <a:r>
              <a:rPr lang="cy-GB" sz="1800" dirty="0">
                <a:effectLst/>
                <a:ea typeface="Calibri" panose="020F0502020204030204" pitchFamily="34" charset="0"/>
                <a:cs typeface="Times New Roman" panose="02020603050405020304" pitchFamily="18" charset="0"/>
              </a:rPr>
              <a:t>Teulu Tom</a:t>
            </a:r>
            <a:endParaRPr lang="en-GB" dirty="0">
              <a:solidFill>
                <a:srgbClr val="E2E2E2"/>
              </a:solidFill>
              <a:ea typeface="OpenSymbol" panose="05010000000000000000" pitchFamily="2" charset="0"/>
            </a:endParaRPr>
          </a:p>
        </p:txBody>
      </p:sp>
      <p:sp>
        <p:nvSpPr>
          <p:cNvPr id="4" name="Rectangle 3">
            <a:extLst>
              <a:ext uri="{FF2B5EF4-FFF2-40B4-BE49-F238E27FC236}">
                <a16:creationId xmlns:a16="http://schemas.microsoft.com/office/drawing/2014/main" id="{5C9C06C6-BDE4-66C4-0435-9ED8B6AAA175}"/>
              </a:ext>
            </a:extLst>
          </p:cNvPr>
          <p:cNvSpPr/>
          <p:nvPr/>
        </p:nvSpPr>
        <p:spPr>
          <a:xfrm flipH="1">
            <a:off x="6872815" y="2941504"/>
            <a:ext cx="1544072" cy="923330"/>
          </a:xfrm>
          <a:prstGeom prst="rect">
            <a:avLst/>
          </a:prstGeom>
          <a:noFill/>
        </p:spPr>
        <p:txBody>
          <a:bodyPr wrap="square" lIns="91440" tIns="45720" rIns="91440" bIns="45720">
            <a:spAutoFit/>
          </a:bodyPr>
          <a:lstStyle/>
          <a:p>
            <a:pPr algn="ctr"/>
            <a:endParaRPr lang="en-US" sz="5400" b="0" cap="none" spc="0" dirty="0">
              <a:ln w="0"/>
              <a:solidFill>
                <a:schemeClr val="tx1"/>
              </a:solidFill>
              <a:effectLst>
                <a:outerShdw blurRad="38100" dist="19050" dir="2700000" algn="tl" rotWithShape="0">
                  <a:schemeClr val="dk1">
                    <a:alpha val="40000"/>
                  </a:schemeClr>
                </a:outerShdw>
              </a:effectLst>
            </a:endParaRPr>
          </a:p>
        </p:txBody>
      </p:sp>
      <p:sp>
        <p:nvSpPr>
          <p:cNvPr id="6" name="TextBox 5">
            <a:extLst>
              <a:ext uri="{FF2B5EF4-FFF2-40B4-BE49-F238E27FC236}">
                <a16:creationId xmlns:a16="http://schemas.microsoft.com/office/drawing/2014/main" id="{42B6C3FE-7B70-3B72-2E31-939EBEE0CC1A}"/>
              </a:ext>
            </a:extLst>
          </p:cNvPr>
          <p:cNvSpPr txBox="1"/>
          <p:nvPr/>
        </p:nvSpPr>
        <p:spPr>
          <a:xfrm>
            <a:off x="8974776" y="3029638"/>
            <a:ext cx="521764" cy="261610"/>
          </a:xfrm>
          <a:prstGeom prst="rect">
            <a:avLst/>
          </a:prstGeom>
          <a:solidFill>
            <a:srgbClr val="E2E2E2"/>
          </a:solidFill>
        </p:spPr>
        <p:txBody>
          <a:bodyPr wrap="square" rtlCol="0">
            <a:spAutoFit/>
          </a:bodyPr>
          <a:lstStyle/>
          <a:p>
            <a:r>
              <a:rPr lang="en-GB" sz="1100" dirty="0"/>
              <a:t>MAM</a:t>
            </a:r>
          </a:p>
        </p:txBody>
      </p:sp>
    </p:spTree>
    <p:extLst>
      <p:ext uri="{BB962C8B-B14F-4D97-AF65-F5344CB8AC3E}">
        <p14:creationId xmlns:p14="http://schemas.microsoft.com/office/powerpoint/2010/main" val="2034461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cy-GB" sz="3200" b="1" dirty="0"/>
              <a:t>SLEID I ATHRAWON – PARATOI I ADDYSGU</a:t>
            </a:r>
          </a:p>
        </p:txBody>
      </p:sp>
      <p:sp>
        <p:nvSpPr>
          <p:cNvPr id="5" name="TextBox 4"/>
          <p:cNvSpPr txBox="1"/>
          <p:nvPr/>
        </p:nvSpPr>
        <p:spPr>
          <a:xfrm>
            <a:off x="1052883" y="2100392"/>
            <a:ext cx="5494874" cy="4093428"/>
          </a:xfrm>
          <a:prstGeom prst="rect">
            <a:avLst/>
          </a:prstGeom>
          <a:noFill/>
          <a:ln w="38100">
            <a:solidFill>
              <a:srgbClr val="62A9AA"/>
            </a:solidFill>
          </a:ln>
        </p:spPr>
        <p:txBody>
          <a:bodyPr wrap="square" lIns="91440" tIns="45720" rIns="91440" bIns="45720" rtlCol="0" anchor="t">
            <a:spAutoFit/>
          </a:bodyPr>
          <a:lstStyle/>
          <a:p>
            <a:pPr rtl="0"/>
            <a:r>
              <a:rPr lang="cy-GB" sz="2000" b="1" dirty="0">
                <a:solidFill>
                  <a:srgbClr val="62A9AA"/>
                </a:solidFill>
              </a:rPr>
              <a:t>Paratoi i addysgu a defnyddio'r sleidiau hyn:</a:t>
            </a:r>
          </a:p>
          <a:p>
            <a:pPr rtl="0">
              <a:buClr>
                <a:srgbClr val="62A9AA"/>
              </a:buClr>
              <a:buFont typeface="Wingdings" panose="05000000000000000000" pitchFamily="2" charset="2"/>
              <a:buChar char="§"/>
            </a:pPr>
            <a:r>
              <a:rPr lang="cy-GB" sz="2000" dirty="0"/>
              <a:t>Mae’r sleidiau o dan y pennawd ‘sleid i athrawon’ yn cynorthwyo’r athro/athrawes i sefydlu’r dysgu </a:t>
            </a:r>
          </a:p>
          <a:p>
            <a:pPr rtl="0">
              <a:buClr>
                <a:srgbClr val="62A9AA"/>
              </a:buClr>
              <a:buFont typeface="Wingdings" panose="05000000000000000000" pitchFamily="2" charset="2"/>
              <a:buChar char="§"/>
            </a:pPr>
            <a:r>
              <a:rPr lang="cy-GB" sz="2000" dirty="0"/>
              <a:t>Mae Sleid 14 ymlaen ar gyfer y dysgwr sy'n cael ei addysgu </a:t>
            </a:r>
          </a:p>
          <a:p>
            <a:pPr rtl="0">
              <a:buClr>
                <a:srgbClr val="62A9AA"/>
              </a:buClr>
              <a:buFont typeface="Wingdings" panose="05000000000000000000" pitchFamily="2" charset="2"/>
              <a:buChar char="§"/>
            </a:pPr>
            <a:r>
              <a:rPr lang="cy-GB" sz="2000" dirty="0"/>
              <a:t>Darllenwch y Canllaw i Athrawon ar ‘Hawl i Siarad?’ (Adnodd 2) cyn addysgu </a:t>
            </a:r>
          </a:p>
          <a:p>
            <a:pPr rtl="0">
              <a:buClr>
                <a:srgbClr val="62A9AA"/>
              </a:buClr>
              <a:buFont typeface="Wingdings" panose="05000000000000000000" pitchFamily="2" charset="2"/>
              <a:buChar char="§"/>
            </a:pPr>
            <a:r>
              <a:rPr lang="cy-GB" sz="2000" dirty="0"/>
              <a:t>Sicrhewch fod gennych y sleidiau yn y modd cyflwynydd - mae nodiadau ar gael o dan bob sleid i gynorthwyo'r addysgu</a:t>
            </a:r>
          </a:p>
          <a:p>
            <a:pPr>
              <a:buFont typeface="Wingdings" panose="05000000000000000000" pitchFamily="2" charset="2"/>
              <a:buChar char="§"/>
            </a:pPr>
            <a:r>
              <a:rPr lang="cy-GB" sz="2000" dirty="0"/>
              <a:t>Awgrymir gweithgareddau atodol:        ac ychwanegol:        lle bo’n briodol (eiconau ar gornel de gwaelod y sleid)</a:t>
            </a:r>
          </a:p>
        </p:txBody>
      </p:sp>
      <p:sp>
        <p:nvSpPr>
          <p:cNvPr id="6" name="TextBox 5"/>
          <p:cNvSpPr txBox="1"/>
          <p:nvPr/>
        </p:nvSpPr>
        <p:spPr>
          <a:xfrm>
            <a:off x="6816545" y="2134885"/>
            <a:ext cx="4322572" cy="2862322"/>
          </a:xfrm>
          <a:prstGeom prst="rect">
            <a:avLst/>
          </a:prstGeom>
          <a:noFill/>
          <a:ln w="38100">
            <a:solidFill>
              <a:srgbClr val="969FA7"/>
            </a:solidFill>
          </a:ln>
        </p:spPr>
        <p:txBody>
          <a:bodyPr wrap="square" lIns="91440" tIns="45720" rIns="91440" bIns="45720" rtlCol="0" anchor="t">
            <a:spAutoFit/>
          </a:bodyPr>
          <a:lstStyle/>
          <a:p>
            <a:r>
              <a:rPr lang="cy-GB" sz="2000" b="1" dirty="0">
                <a:solidFill>
                  <a:srgbClr val="62A9AA"/>
                </a:solidFill>
              </a:rPr>
              <a:t>Adnoddau:</a:t>
            </a:r>
          </a:p>
          <a:p>
            <a:pPr>
              <a:buClr>
                <a:srgbClr val="62A9AA"/>
              </a:buClr>
              <a:buFont typeface="Wingdings" panose="05000000000000000000" pitchFamily="2" charset="2"/>
              <a:buChar char="§"/>
            </a:pPr>
            <a:r>
              <a:rPr lang="cy-GB" sz="2000" dirty="0"/>
              <a:t> Nodiadau gludiog</a:t>
            </a:r>
          </a:p>
          <a:p>
            <a:pPr>
              <a:buClr>
                <a:srgbClr val="62A9AA"/>
              </a:buClr>
              <a:buFont typeface="Wingdings" panose="05000000000000000000" pitchFamily="2" charset="2"/>
              <a:buChar char="§"/>
            </a:pPr>
            <a:r>
              <a:rPr lang="cy-GB" sz="2000" dirty="0"/>
              <a:t>  Blwch gofyn cwestiynau i ddysgwyr ofyn cwestiynau’n gyfrinachol</a:t>
            </a:r>
          </a:p>
          <a:p>
            <a:pPr>
              <a:buClr>
                <a:srgbClr val="62A9AA"/>
              </a:buClr>
              <a:buFont typeface="Wingdings" panose="05000000000000000000" pitchFamily="2" charset="2"/>
              <a:buChar char="§"/>
            </a:pPr>
            <a:r>
              <a:rPr lang="cy-GB" sz="2000" dirty="0"/>
              <a:t> Taflen</a:t>
            </a:r>
            <a:r>
              <a:rPr lang="cy-GB" sz="2000" dirty="0">
                <a:effectLst/>
                <a:ea typeface="Times New Roman" panose="02020603050405020304" pitchFamily="18" charset="0"/>
                <a:cs typeface="Arial" panose="020B0604020202020204" pitchFamily="34" charset="0"/>
              </a:rPr>
              <a:t> ‘Cwis </a:t>
            </a:r>
            <a:r>
              <a:rPr lang="cy-GB" sz="2000" dirty="0">
                <a:ea typeface="Times New Roman" panose="02020603050405020304" pitchFamily="18" charset="0"/>
                <a:cs typeface="Arial" panose="020B0604020202020204" pitchFamily="34" charset="0"/>
              </a:rPr>
              <a:t>cyflym</a:t>
            </a:r>
            <a:r>
              <a:rPr lang="cy-GB" sz="2000" dirty="0">
                <a:effectLst/>
                <a:ea typeface="Times New Roman" panose="02020603050405020304" pitchFamily="18" charset="0"/>
                <a:cs typeface="Arial" panose="020B0604020202020204" pitchFamily="34" charset="0"/>
              </a:rPr>
              <a:t>’ os ydych yn gwneud un</a:t>
            </a:r>
            <a:endParaRPr lang="cy-GB" sz="2000" dirty="0">
              <a:effectLst/>
              <a:ea typeface="Calibri" panose="020F0502020204030204" pitchFamily="34" charset="0"/>
              <a:cs typeface="Times New Roman" panose="02020603050405020304" pitchFamily="18" charset="0"/>
            </a:endParaRPr>
          </a:p>
          <a:p>
            <a:pPr rtl="0">
              <a:buClr>
                <a:srgbClr val="62A9AA"/>
              </a:buClr>
              <a:buFont typeface="Wingdings" panose="05000000000000000000" pitchFamily="2" charset="2"/>
              <a:buChar char="§"/>
            </a:pPr>
            <a:r>
              <a:rPr lang="cy-GB" sz="2000" dirty="0"/>
              <a:t> Heblaw am yr uchod, nid oes angen adnoddau addysgu ychwanegol i addysgu'r sesiwn ddysgu hon.</a:t>
            </a:r>
          </a:p>
        </p:txBody>
      </p:sp>
      <p:sp>
        <p:nvSpPr>
          <p:cNvPr id="8" name="TextBox 7"/>
          <p:cNvSpPr txBox="1"/>
          <p:nvPr/>
        </p:nvSpPr>
        <p:spPr>
          <a:xfrm>
            <a:off x="6819117" y="5140011"/>
            <a:ext cx="4320000" cy="1569660"/>
          </a:xfrm>
          <a:prstGeom prst="rect">
            <a:avLst/>
          </a:prstGeom>
          <a:noFill/>
          <a:ln w="38100">
            <a:solidFill>
              <a:srgbClr val="969FA7"/>
            </a:solidFill>
          </a:ln>
        </p:spPr>
        <p:txBody>
          <a:bodyPr wrap="square" lIns="91440" tIns="45720" rIns="91440" bIns="45720" rtlCol="0" anchor="t">
            <a:spAutoFit/>
          </a:bodyPr>
          <a:lstStyle/>
          <a:p>
            <a:pPr rtl="0"/>
            <a:r>
              <a:rPr lang="cy-GB" sz="2000" b="1" dirty="0">
                <a:solidFill>
                  <a:srgbClr val="62A9AA"/>
                </a:solidFill>
              </a:rPr>
              <a:t>Amseru:</a:t>
            </a:r>
          </a:p>
          <a:p>
            <a:pPr marL="174625" indent="-174625" rtl="0">
              <a:buClr>
                <a:srgbClr val="62A9AA"/>
              </a:buClr>
              <a:buFont typeface="Wingdings" panose="05000000000000000000" pitchFamily="2" charset="2"/>
              <a:buChar char="§"/>
            </a:pPr>
            <a:r>
              <a:rPr lang="cy-GB" sz="2000" dirty="0"/>
              <a:t>Bydd y dysgu yn digwydd dros </a:t>
            </a:r>
          </a:p>
          <a:p>
            <a:pPr rtl="0"/>
            <a:r>
              <a:rPr lang="cy-GB" sz="2000" dirty="0"/>
              <a:t>55 munud.</a:t>
            </a:r>
          </a:p>
          <a:p>
            <a:endParaRPr lang="cy-GB" dirty="0"/>
          </a:p>
          <a:p>
            <a:endParaRPr lang="cy-GB" dirty="0"/>
          </a:p>
        </p:txBody>
      </p:sp>
      <p:pic>
        <p:nvPicPr>
          <p:cNvPr id="7" name="Graphic 6" descr="Awrwydr 30%">
            <a:extLst>
              <a:ext uri="{FF2B5EF4-FFF2-40B4-BE49-F238E27FC236}">
                <a16:creationId xmlns:a16="http://schemas.microsoft.com/office/drawing/2014/main" id="{96BF11D3-5437-486C-B693-D93FE0E19C56}"/>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48626" y="5246073"/>
            <a:ext cx="614946" cy="614946"/>
          </a:xfrm>
          <a:prstGeom prst="rect">
            <a:avLst/>
          </a:prstGeom>
        </p:spPr>
      </p:pic>
      <p:pic>
        <p:nvPicPr>
          <p:cNvPr id="12" name="Graphic 11" descr="Clipfwrdd">
            <a:extLst>
              <a:ext uri="{FF2B5EF4-FFF2-40B4-BE49-F238E27FC236}">
                <a16:creationId xmlns:a16="http://schemas.microsoft.com/office/drawing/2014/main" id="{80CA8C00-6620-4AAD-8852-F614646A59BC}"/>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19066" y="2165427"/>
            <a:ext cx="644506" cy="644506"/>
          </a:xfrm>
          <a:prstGeom prst="rect">
            <a:avLst/>
          </a:prstGeom>
        </p:spPr>
      </p:pic>
      <p:pic>
        <p:nvPicPr>
          <p:cNvPr id="16" name="Graphic 15" descr="Eicon marc cwestiwn ar gyfer gweithgareddau atodol&#10;">
            <a:extLst>
              <a:ext uri="{FF2B5EF4-FFF2-40B4-BE49-F238E27FC236}">
                <a16:creationId xmlns:a16="http://schemas.microsoft.com/office/drawing/2014/main" id="{CD181D46-BFC3-4E44-8577-CD9D2E401DE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4779792" y="5188294"/>
            <a:ext cx="360000" cy="360000"/>
          </a:xfrm>
          <a:prstGeom prst="rect">
            <a:avLst/>
          </a:prstGeom>
        </p:spPr>
      </p:pic>
      <p:pic>
        <p:nvPicPr>
          <p:cNvPr id="4" name="Picture 3" descr="Eicon symbol ychwanegu ar gyfer gweithgareddau ychwanegol&#10;">
            <a:extLst>
              <a:ext uri="{FF2B5EF4-FFF2-40B4-BE49-F238E27FC236}">
                <a16:creationId xmlns:a16="http://schemas.microsoft.com/office/drawing/2014/main" id="{44DA73B1-97C3-412E-9237-CC574402D9A2}"/>
              </a:ext>
            </a:extLst>
          </p:cNvPr>
          <p:cNvPicPr>
            <a:picLocks noChangeAspect="1"/>
          </p:cNvPicPr>
          <p:nvPr/>
        </p:nvPicPr>
        <p:blipFill>
          <a:blip r:embed="rId9"/>
          <a:stretch>
            <a:fillRect/>
          </a:stretch>
        </p:blipFill>
        <p:spPr>
          <a:xfrm>
            <a:off x="2407031" y="5484690"/>
            <a:ext cx="360000" cy="360000"/>
          </a:xfrm>
          <a:prstGeom prst="rect">
            <a:avLst/>
          </a:prstGeom>
        </p:spPr>
      </p:pic>
    </p:spTree>
    <p:extLst>
      <p:ext uri="{BB962C8B-B14F-4D97-AF65-F5344CB8AC3E}">
        <p14:creationId xmlns:p14="http://schemas.microsoft.com/office/powerpoint/2010/main" val="22778124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cy-GB" sz="3200" b="1" dirty="0"/>
              <a:t>YMATEB POBL IFANC I RIENI’N GWAHANU</a:t>
            </a:r>
            <a:endParaRPr lang="cy-GB" sz="3200" dirty="0"/>
          </a:p>
        </p:txBody>
      </p:sp>
      <p:sp>
        <p:nvSpPr>
          <p:cNvPr id="3" name="Content Placeholder 2"/>
          <p:cNvSpPr>
            <a:spLocks noGrp="1"/>
          </p:cNvSpPr>
          <p:nvPr>
            <p:ph idx="1"/>
          </p:nvPr>
        </p:nvSpPr>
        <p:spPr>
          <a:xfrm>
            <a:off x="439388" y="2054431"/>
            <a:ext cx="6234544" cy="4271418"/>
          </a:xfrm>
          <a:ln w="38100">
            <a:solidFill>
              <a:schemeClr val="accent1">
                <a:lumMod val="75000"/>
                <a:lumOff val="25000"/>
              </a:schemeClr>
            </a:solidFill>
          </a:ln>
        </p:spPr>
        <p:txBody>
          <a:bodyPr>
            <a:noAutofit/>
          </a:bodyPr>
          <a:lstStyle/>
          <a:p>
            <a:pPr marL="0" indent="0">
              <a:buNone/>
            </a:pPr>
            <a:r>
              <a:rPr lang="cy-GB" sz="2400" b="1" dirty="0">
                <a:solidFill>
                  <a:srgbClr val="62A9AA"/>
                </a:solidFill>
              </a:rPr>
              <a:t>Gall pobl ifanc ddangos arwyddion o:</a:t>
            </a:r>
          </a:p>
          <a:p>
            <a:pPr marL="0" indent="0">
              <a:buNone/>
            </a:pPr>
            <a:r>
              <a:rPr lang="cy-GB" sz="2200" b="0" i="0" dirty="0">
                <a:solidFill>
                  <a:srgbClr val="000000"/>
                </a:solidFill>
                <a:effectLst/>
              </a:rPr>
              <a:t>1. </a:t>
            </a:r>
            <a:r>
              <a:rPr lang="cy-GB" sz="2200" b="1" i="0" dirty="0">
                <a:solidFill>
                  <a:srgbClr val="62A9AA"/>
                </a:solidFill>
                <a:effectLst/>
              </a:rPr>
              <a:t>Gwadu</a:t>
            </a:r>
            <a:r>
              <a:rPr lang="cy-GB" sz="2200" b="0" i="0" dirty="0">
                <a:solidFill>
                  <a:srgbClr val="62A9AA"/>
                </a:solidFill>
                <a:effectLst/>
              </a:rPr>
              <a:t>: </a:t>
            </a:r>
            <a:r>
              <a:rPr lang="cy-GB" sz="2200" b="0" i="0" dirty="0">
                <a:solidFill>
                  <a:srgbClr val="000000"/>
                </a:solidFill>
                <a:effectLst/>
              </a:rPr>
              <a:t>teimlo wedi llethu neu wedi drysu</a:t>
            </a:r>
          </a:p>
          <a:p>
            <a:pPr marL="0" indent="0" algn="l">
              <a:buNone/>
            </a:pPr>
            <a:r>
              <a:rPr lang="cy-GB" sz="2200" b="0" i="0" dirty="0">
                <a:solidFill>
                  <a:srgbClr val="000000"/>
                </a:solidFill>
                <a:effectLst/>
              </a:rPr>
              <a:t>2. </a:t>
            </a:r>
            <a:r>
              <a:rPr lang="cy-GB" sz="2200" b="1" i="0" dirty="0">
                <a:solidFill>
                  <a:srgbClr val="62A9AA"/>
                </a:solidFill>
                <a:effectLst/>
              </a:rPr>
              <a:t>Dicter</a:t>
            </a:r>
            <a:r>
              <a:rPr lang="cy-GB" sz="2200" b="0" i="0" dirty="0">
                <a:solidFill>
                  <a:srgbClr val="62A9AA"/>
                </a:solidFill>
                <a:effectLst/>
              </a:rPr>
              <a:t>: </a:t>
            </a:r>
            <a:r>
              <a:rPr lang="cy-GB" sz="2200" b="0" i="0" dirty="0">
                <a:solidFill>
                  <a:srgbClr val="000000"/>
                </a:solidFill>
                <a:effectLst/>
              </a:rPr>
              <a:t>teimlo’n grac, wedi drysu neu’n rhwystredig</a:t>
            </a:r>
          </a:p>
          <a:p>
            <a:pPr marL="0" indent="0" algn="l">
              <a:buNone/>
            </a:pPr>
            <a:r>
              <a:rPr lang="cy-GB" sz="2200" b="0" i="0" dirty="0">
                <a:solidFill>
                  <a:srgbClr val="000000"/>
                </a:solidFill>
                <a:effectLst/>
              </a:rPr>
              <a:t>3. </a:t>
            </a:r>
            <a:r>
              <a:rPr lang="cy-GB" sz="2200" b="1" i="0" dirty="0">
                <a:solidFill>
                  <a:srgbClr val="62A9AA"/>
                </a:solidFill>
                <a:effectLst/>
              </a:rPr>
              <a:t>Iselder</a:t>
            </a:r>
            <a:r>
              <a:rPr lang="cy-GB" sz="2200" b="0" i="0" dirty="0">
                <a:solidFill>
                  <a:srgbClr val="62A9AA"/>
                </a:solidFill>
                <a:effectLst/>
              </a:rPr>
              <a:t>: </a:t>
            </a:r>
            <a:r>
              <a:rPr lang="cy-GB" sz="2200" b="0" i="0" dirty="0">
                <a:solidFill>
                  <a:srgbClr val="000000"/>
                </a:solidFill>
                <a:effectLst/>
              </a:rPr>
              <a:t>teimlo’n drist o hyd ac yn hiraethu am y gorffennol</a:t>
            </a:r>
          </a:p>
          <a:p>
            <a:pPr marL="0" indent="0">
              <a:buNone/>
            </a:pPr>
            <a:r>
              <a:rPr lang="cy-GB" sz="2200" b="0" i="0" dirty="0">
                <a:solidFill>
                  <a:srgbClr val="000000"/>
                </a:solidFill>
                <a:effectLst/>
              </a:rPr>
              <a:t>4. </a:t>
            </a:r>
            <a:r>
              <a:rPr lang="cy-GB" sz="2200" b="1" dirty="0">
                <a:solidFill>
                  <a:srgbClr val="62A9AA"/>
                </a:solidFill>
              </a:rPr>
              <a:t>Bargeinio</a:t>
            </a:r>
            <a:r>
              <a:rPr lang="cy-GB" sz="2200" dirty="0">
                <a:solidFill>
                  <a:srgbClr val="62A9AA"/>
                </a:solidFill>
              </a:rPr>
              <a:t>: </a:t>
            </a:r>
            <a:r>
              <a:rPr lang="cy-GB" sz="2200" b="0" i="0" dirty="0">
                <a:solidFill>
                  <a:srgbClr val="000000"/>
                </a:solidFill>
                <a:effectLst/>
              </a:rPr>
              <a:t>ymddwyn yn wahanol yn y gobaith y bydd eu rhieni yn aros gyda’i gilydd </a:t>
            </a:r>
          </a:p>
          <a:p>
            <a:pPr marL="0" indent="0">
              <a:buNone/>
            </a:pPr>
            <a:r>
              <a:rPr lang="cy-GB" sz="2200" b="0" i="0" dirty="0">
                <a:solidFill>
                  <a:srgbClr val="000000"/>
                </a:solidFill>
                <a:effectLst/>
              </a:rPr>
              <a:t>5. </a:t>
            </a:r>
            <a:r>
              <a:rPr lang="cy-GB" sz="2200" b="1" i="0" dirty="0">
                <a:solidFill>
                  <a:srgbClr val="62A9AA"/>
                </a:solidFill>
                <a:effectLst/>
              </a:rPr>
              <a:t>Derbyn</a:t>
            </a:r>
            <a:r>
              <a:rPr lang="cy-GB" sz="2200" b="0" i="0" dirty="0">
                <a:solidFill>
                  <a:srgbClr val="62A9AA"/>
                </a:solidFill>
                <a:effectLst/>
              </a:rPr>
              <a:t>: </a:t>
            </a:r>
            <a:r>
              <a:rPr lang="cy-GB" sz="2200" b="0" i="0" dirty="0">
                <a:solidFill>
                  <a:srgbClr val="000000"/>
                </a:solidFill>
                <a:effectLst/>
              </a:rPr>
              <a:t>ymdeimlad o ddealltwriaeth ac awydd cyffredinol i symud ymlaen</a:t>
            </a:r>
          </a:p>
        </p:txBody>
      </p:sp>
      <p:grpSp>
        <p:nvGrpSpPr>
          <p:cNvPr id="12" name="Group 11">
            <a:extLst>
              <a:ext uri="{FF2B5EF4-FFF2-40B4-BE49-F238E27FC236}">
                <a16:creationId xmlns:a16="http://schemas.microsoft.com/office/drawing/2014/main" id="{413C7157-FDF1-825E-AA62-7314D52CC747}"/>
              </a:ext>
            </a:extLst>
          </p:cNvPr>
          <p:cNvGrpSpPr/>
          <p:nvPr/>
        </p:nvGrpSpPr>
        <p:grpSpPr>
          <a:xfrm>
            <a:off x="6905712" y="2310064"/>
            <a:ext cx="4878000" cy="3252571"/>
            <a:chOff x="6905712" y="2293735"/>
            <a:chExt cx="4878000" cy="3252571"/>
          </a:xfrm>
        </p:grpSpPr>
        <p:pic>
          <p:nvPicPr>
            <p:cNvPr id="5" name="Picture 4" descr="Image showing the five stages of grief when parents separate: denial, anger, bargaining, depression and acceptance. "/>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905712" y="2293735"/>
              <a:ext cx="4878000" cy="3252571"/>
            </a:xfrm>
            <a:prstGeom prst="rect">
              <a:avLst/>
            </a:prstGeom>
            <a:solidFill>
              <a:srgbClr val="62A9AA"/>
            </a:solidFill>
            <a:ln w="38100">
              <a:solidFill>
                <a:srgbClr val="969FA7"/>
              </a:solidFill>
            </a:ln>
          </p:spPr>
        </p:pic>
        <p:sp>
          <p:nvSpPr>
            <p:cNvPr id="2" name="TextBox 1" descr="Box with the word grief in it.">
              <a:extLst>
                <a:ext uri="{FF2B5EF4-FFF2-40B4-BE49-F238E27FC236}">
                  <a16:creationId xmlns:a16="http://schemas.microsoft.com/office/drawing/2014/main" id="{6274F6EE-9166-4235-95E6-5321B3DF0521}"/>
                </a:ext>
              </a:extLst>
            </p:cNvPr>
            <p:cNvSpPr txBox="1"/>
            <p:nvPr/>
          </p:nvSpPr>
          <p:spPr>
            <a:xfrm>
              <a:off x="8663833" y="3213812"/>
              <a:ext cx="1405584" cy="936000"/>
            </a:xfrm>
            <a:prstGeom prst="rect">
              <a:avLst/>
            </a:prstGeom>
            <a:solidFill>
              <a:srgbClr val="00ADEF"/>
            </a:solidFill>
          </p:spPr>
          <p:txBody>
            <a:bodyPr wrap="square" rtlCol="0" anchor="ctr">
              <a:spAutoFit/>
            </a:bodyPr>
            <a:lstStyle/>
            <a:p>
              <a:pPr algn="ctr"/>
              <a:endParaRPr lang="cy-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cy-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GALAR</a:t>
              </a:r>
            </a:p>
            <a:p>
              <a:endParaRPr lang="en-GB" sz="1400" b="1" dirty="0">
                <a:solidFill>
                  <a:schemeClr val="bg1"/>
                </a:solidFill>
              </a:endParaRPr>
            </a:p>
          </p:txBody>
        </p:sp>
        <p:sp>
          <p:nvSpPr>
            <p:cNvPr id="6" name="TextBox 5" descr="Box with the word 'Denial' in it. ">
              <a:extLst>
                <a:ext uri="{FF2B5EF4-FFF2-40B4-BE49-F238E27FC236}">
                  <a16:creationId xmlns:a16="http://schemas.microsoft.com/office/drawing/2014/main" id="{5D692358-5196-4E94-88E9-7F8187432476}"/>
                </a:ext>
              </a:extLst>
            </p:cNvPr>
            <p:cNvSpPr txBox="1"/>
            <p:nvPr/>
          </p:nvSpPr>
          <p:spPr>
            <a:xfrm>
              <a:off x="9793996" y="2734716"/>
              <a:ext cx="969483" cy="369332"/>
            </a:xfrm>
            <a:prstGeom prst="rect">
              <a:avLst/>
            </a:prstGeom>
            <a:solidFill>
              <a:srgbClr val="00ADEF"/>
            </a:solidFill>
          </p:spPr>
          <p:txBody>
            <a:bodyPr wrap="square" rtlCol="0">
              <a:spAutoFit/>
            </a:bodyPr>
            <a:lstStyle/>
            <a:p>
              <a:r>
                <a:rPr lang="cy-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Gwadu</a:t>
              </a:r>
              <a:endParaRPr lang="en-GB" b="1" dirty="0">
                <a:solidFill>
                  <a:schemeClr val="bg1"/>
                </a:solidFill>
              </a:endParaRPr>
            </a:p>
          </p:txBody>
        </p:sp>
        <p:sp>
          <p:nvSpPr>
            <p:cNvPr id="7" name="TextBox 6" descr="Box with the word 'Bargaining' in it. ">
              <a:extLst>
                <a:ext uri="{FF2B5EF4-FFF2-40B4-BE49-F238E27FC236}">
                  <a16:creationId xmlns:a16="http://schemas.microsoft.com/office/drawing/2014/main" id="{13DD7036-5313-435F-8947-0D71B013E192}"/>
                </a:ext>
              </a:extLst>
            </p:cNvPr>
            <p:cNvSpPr txBox="1"/>
            <p:nvPr/>
          </p:nvSpPr>
          <p:spPr>
            <a:xfrm>
              <a:off x="8681292" y="4451440"/>
              <a:ext cx="1116000" cy="369332"/>
            </a:xfrm>
            <a:prstGeom prst="rect">
              <a:avLst/>
            </a:prstGeom>
            <a:solidFill>
              <a:srgbClr val="00ADEF"/>
            </a:solidFill>
          </p:spPr>
          <p:txBody>
            <a:bodyPr wrap="square" rtlCol="0">
              <a:spAutoFit/>
            </a:bodyPr>
            <a:lstStyle/>
            <a:p>
              <a:r>
                <a:rPr lang="cy-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Bargeinio</a:t>
              </a:r>
              <a:endParaRPr lang="en-GB" b="1" dirty="0">
                <a:solidFill>
                  <a:schemeClr val="bg1"/>
                </a:solidFill>
              </a:endParaRPr>
            </a:p>
          </p:txBody>
        </p:sp>
        <p:sp>
          <p:nvSpPr>
            <p:cNvPr id="8" name="TextBox 7" descr="Box with the word 'Anger ' in it. ">
              <a:extLst>
                <a:ext uri="{FF2B5EF4-FFF2-40B4-BE49-F238E27FC236}">
                  <a16:creationId xmlns:a16="http://schemas.microsoft.com/office/drawing/2014/main" id="{9D6CEF3E-55A7-4B74-A7C3-B36B3F58C45F}"/>
                </a:ext>
              </a:extLst>
            </p:cNvPr>
            <p:cNvSpPr txBox="1"/>
            <p:nvPr/>
          </p:nvSpPr>
          <p:spPr>
            <a:xfrm>
              <a:off x="10279163" y="3625192"/>
              <a:ext cx="891942" cy="369332"/>
            </a:xfrm>
            <a:prstGeom prst="rect">
              <a:avLst/>
            </a:prstGeom>
            <a:solidFill>
              <a:srgbClr val="00ADEF"/>
            </a:solidFill>
          </p:spPr>
          <p:txBody>
            <a:bodyPr wrap="square" rtlCol="0">
              <a:spAutoFit/>
            </a:bodyPr>
            <a:lstStyle/>
            <a:p>
              <a:r>
                <a:rPr lang="cy-GB"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Dicter</a:t>
              </a:r>
              <a:endParaRPr lang="en-GB" b="1" dirty="0">
                <a:solidFill>
                  <a:schemeClr val="bg1"/>
                </a:solidFill>
              </a:endParaRPr>
            </a:p>
          </p:txBody>
        </p:sp>
        <p:sp>
          <p:nvSpPr>
            <p:cNvPr id="9" name="TextBox 8" descr="Box with the word 'Depression' in it. ">
              <a:extLst>
                <a:ext uri="{FF2B5EF4-FFF2-40B4-BE49-F238E27FC236}">
                  <a16:creationId xmlns:a16="http://schemas.microsoft.com/office/drawing/2014/main" id="{D7B57CF2-3E30-4E74-8170-F0BAD7D6113D}"/>
                </a:ext>
              </a:extLst>
            </p:cNvPr>
            <p:cNvSpPr txBox="1"/>
            <p:nvPr/>
          </p:nvSpPr>
          <p:spPr>
            <a:xfrm>
              <a:off x="7343245" y="3708654"/>
              <a:ext cx="1080000" cy="244800"/>
            </a:xfrm>
            <a:prstGeom prst="rect">
              <a:avLst/>
            </a:prstGeom>
            <a:solidFill>
              <a:srgbClr val="00ADEF"/>
            </a:solidFill>
          </p:spPr>
          <p:txBody>
            <a:bodyPr wrap="square" rtlCol="0">
              <a:spAutoFit/>
            </a:bodyPr>
            <a:lstStyle/>
            <a:p>
              <a:r>
                <a:rPr lang="cy-GB"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Iselder</a:t>
              </a:r>
              <a:endParaRPr lang="en-GB" b="1" dirty="0">
                <a:solidFill>
                  <a:schemeClr val="bg1"/>
                </a:solidFill>
              </a:endParaRPr>
            </a:p>
          </p:txBody>
        </p:sp>
        <p:sp>
          <p:nvSpPr>
            <p:cNvPr id="10" name="TextBox 9" descr="Box with the word 'Acceptance' in it. ">
              <a:extLst>
                <a:ext uri="{FF2B5EF4-FFF2-40B4-BE49-F238E27FC236}">
                  <a16:creationId xmlns:a16="http://schemas.microsoft.com/office/drawing/2014/main" id="{B52819F0-D294-44F5-8095-00B9951719A1}"/>
                </a:ext>
              </a:extLst>
            </p:cNvPr>
            <p:cNvSpPr txBox="1"/>
            <p:nvPr/>
          </p:nvSpPr>
          <p:spPr>
            <a:xfrm>
              <a:off x="7794433" y="2715215"/>
              <a:ext cx="1110842" cy="369332"/>
            </a:xfrm>
            <a:prstGeom prst="rect">
              <a:avLst/>
            </a:prstGeom>
            <a:solidFill>
              <a:srgbClr val="00ADEF"/>
            </a:solidFill>
          </p:spPr>
          <p:txBody>
            <a:bodyPr wrap="square" rtlCol="0">
              <a:spAutoFit/>
            </a:bodyPr>
            <a:lstStyle/>
            <a:p>
              <a:r>
                <a:rPr lang="cy-GB" sz="18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Derbyn</a:t>
              </a:r>
              <a:endParaRPr lang="en-GB" b="1" dirty="0">
                <a:solidFill>
                  <a:schemeClr val="bg1"/>
                </a:solidFill>
              </a:endParaRPr>
            </a:p>
          </p:txBody>
        </p:sp>
        <p:sp>
          <p:nvSpPr>
            <p:cNvPr id="11" name="TextBox 10">
              <a:extLst>
                <a:ext uri="{FF2B5EF4-FFF2-40B4-BE49-F238E27FC236}">
                  <a16:creationId xmlns:a16="http://schemas.microsoft.com/office/drawing/2014/main" id="{48F634CE-CDFB-4B74-89DE-D7D398D7A080}"/>
                </a:ext>
                <a:ext uri="{C183D7F6-B498-43B3-948B-1728B52AA6E4}">
                  <adec:decorative xmlns:adec="http://schemas.microsoft.com/office/drawing/2017/decorative" val="1"/>
                </a:ext>
              </a:extLst>
            </p:cNvPr>
            <p:cNvSpPr txBox="1"/>
            <p:nvPr/>
          </p:nvSpPr>
          <p:spPr>
            <a:xfrm>
              <a:off x="7297526" y="3773454"/>
              <a:ext cx="45719" cy="180000"/>
            </a:xfrm>
            <a:prstGeom prst="rect">
              <a:avLst/>
            </a:prstGeom>
            <a:solidFill>
              <a:srgbClr val="00ADEF"/>
            </a:solidFill>
          </p:spPr>
          <p:txBody>
            <a:bodyPr wrap="square" rtlCol="0">
              <a:spAutoFit/>
            </a:bodyPr>
            <a:lstStyle/>
            <a:p>
              <a:endParaRPr lang="en-GB" dirty="0"/>
            </a:p>
          </p:txBody>
        </p:sp>
      </p:grpSp>
    </p:spTree>
    <p:extLst>
      <p:ext uri="{BB962C8B-B14F-4D97-AF65-F5344CB8AC3E}">
        <p14:creationId xmlns:p14="http://schemas.microsoft.com/office/powerpoint/2010/main" val="3120657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2" y="653060"/>
            <a:ext cx="11285197" cy="1106943"/>
          </a:xfrm>
        </p:spPr>
        <p:txBody>
          <a:bodyPr anchor="ctr">
            <a:noAutofit/>
          </a:bodyPr>
          <a:lstStyle/>
          <a:p>
            <a:r>
              <a:rPr lang="cy-GB" sz="3200" b="1" dirty="0"/>
              <a:t>HAWL I SIARAD - Fideo </a:t>
            </a:r>
          </a:p>
        </p:txBody>
      </p:sp>
      <p:sp>
        <p:nvSpPr>
          <p:cNvPr id="3" name="Content Placeholder 2"/>
          <p:cNvSpPr>
            <a:spLocks noGrp="1"/>
          </p:cNvSpPr>
          <p:nvPr>
            <p:ph idx="1"/>
          </p:nvPr>
        </p:nvSpPr>
        <p:spPr>
          <a:xfrm>
            <a:off x="463890" y="2014077"/>
            <a:ext cx="11285198" cy="943355"/>
          </a:xfrm>
        </p:spPr>
        <p:txBody>
          <a:bodyPr lIns="36000" tIns="36000" rIns="36000" bIns="36000" anchor="t">
            <a:normAutofit fontScale="70000" lnSpcReduction="20000"/>
          </a:bodyPr>
          <a:lstStyle/>
          <a:p>
            <a:pPr marL="0" indent="0" algn="ctr">
              <a:buNone/>
            </a:pPr>
            <a:r>
              <a:rPr lang="cy-GB" sz="4000" dirty="0">
                <a:solidFill>
                  <a:srgbClr val="62A9AA"/>
                </a:solidFill>
              </a:rPr>
              <a:t>Wrth i chi wylio’r fideo yma, nodwch dri pheth i Tom eu darganfod bod gan bobl ifanc hawl iddynt dan </a:t>
            </a:r>
            <a:r>
              <a:rPr lang="cy-GB" sz="4000" dirty="0" err="1">
                <a:solidFill>
                  <a:srgbClr val="62A9AA"/>
                </a:solidFill>
              </a:rPr>
              <a:t>CCUHP</a:t>
            </a:r>
            <a:r>
              <a:rPr lang="cy-GB" sz="4000" dirty="0">
                <a:solidFill>
                  <a:srgbClr val="62A9AA"/>
                </a:solidFill>
              </a:rPr>
              <a:t> pan fydd eu rhieni’n gwahanu.</a:t>
            </a:r>
            <a:endParaRPr lang="cy-GB" sz="6600" i="1" dirty="0">
              <a:solidFill>
                <a:schemeClr val="accent1"/>
              </a:solidFill>
            </a:endParaRPr>
          </a:p>
        </p:txBody>
      </p:sp>
      <p:sp>
        <p:nvSpPr>
          <p:cNvPr id="8" name="TextBox 7">
            <a:extLst>
              <a:ext uri="{FF2B5EF4-FFF2-40B4-BE49-F238E27FC236}">
                <a16:creationId xmlns:a16="http://schemas.microsoft.com/office/drawing/2014/main" id="{A665802F-AB37-408E-A176-8C866E8803E0}"/>
              </a:ext>
            </a:extLst>
          </p:cNvPr>
          <p:cNvSpPr txBox="1"/>
          <p:nvPr/>
        </p:nvSpPr>
        <p:spPr>
          <a:xfrm flipH="1">
            <a:off x="442358" y="3211506"/>
            <a:ext cx="2150852" cy="3228384"/>
          </a:xfrm>
          <a:prstGeom prst="rect">
            <a:avLst/>
          </a:prstGeom>
          <a:noFill/>
          <a:ln w="38100">
            <a:solidFill>
              <a:srgbClr val="969FA7"/>
            </a:solidFill>
          </a:ln>
        </p:spPr>
        <p:txBody>
          <a:bodyPr wrap="square" rtlCol="0">
            <a:spAutoFit/>
          </a:bodyPr>
          <a:lstStyle/>
          <a:p>
            <a:pPr>
              <a:lnSpc>
                <a:spcPct val="107000"/>
              </a:lnSpc>
              <a:spcAft>
                <a:spcPts val="800"/>
              </a:spcAft>
            </a:pPr>
            <a:r>
              <a:rPr lang="en-GB" sz="2400" u="sng" dirty="0">
                <a:solidFill>
                  <a:srgbClr val="0000FF"/>
                </a:solidFill>
                <a:effectLst/>
                <a:ea typeface="Calibri" panose="020F0502020204030204" pitchFamily="34" charset="0"/>
                <a:cs typeface="Times New Roman" panose="02020603050405020304" pitchFamily="18" charset="0"/>
                <a:hlinkClick r:id="rId3"/>
              </a:rPr>
              <a:t>The Rights Idea? Children and young people's rights when parents separate- English language version </a:t>
            </a:r>
            <a:endParaRPr lang="en-GB" sz="2400" dirty="0">
              <a:effectLst/>
              <a:ea typeface="Calibri" panose="020F0502020204030204" pitchFamily="34" charset="0"/>
              <a:cs typeface="Times New Roman" panose="02020603050405020304" pitchFamily="18" charset="0"/>
            </a:endParaRPr>
          </a:p>
        </p:txBody>
      </p:sp>
      <p:pic>
        <p:nvPicPr>
          <p:cNvPr id="4" name="Picture 3" descr="Delwedd yn cynnwys pedwar llun o fideo hawl i siarad?">
            <a:extLst>
              <a:ext uri="{FF2B5EF4-FFF2-40B4-BE49-F238E27FC236}">
                <a16:creationId xmlns:a16="http://schemas.microsoft.com/office/drawing/2014/main" id="{CAA351D9-021B-4C85-A7A1-2B98BF09F402}"/>
              </a:ext>
            </a:extLst>
          </p:cNvPr>
          <p:cNvPicPr>
            <a:picLocks noChangeAspect="1"/>
          </p:cNvPicPr>
          <p:nvPr/>
        </p:nvPicPr>
        <p:blipFill>
          <a:blip r:embed="rId4"/>
          <a:stretch>
            <a:fillRect/>
          </a:stretch>
        </p:blipFill>
        <p:spPr>
          <a:xfrm>
            <a:off x="3072292" y="3211506"/>
            <a:ext cx="6047416" cy="3430912"/>
          </a:xfrm>
          <a:prstGeom prst="rect">
            <a:avLst/>
          </a:prstGeom>
          <a:ln w="38100">
            <a:solidFill>
              <a:srgbClr val="969FA7"/>
            </a:solidFill>
          </a:ln>
        </p:spPr>
      </p:pic>
      <p:pic>
        <p:nvPicPr>
          <p:cNvPr id="9" name="Graphic 8" descr="Eicon symbol ychwanegu ar gyfer gweithgareddau ychwanegol&#10;">
            <a:extLst>
              <a:ext uri="{FF2B5EF4-FFF2-40B4-BE49-F238E27FC236}">
                <a16:creationId xmlns:a16="http://schemas.microsoft.com/office/drawing/2014/main" id="{694681F4-94CF-4AF6-897A-0BF50BC700FF}"/>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1062079" y="6493402"/>
            <a:ext cx="360000" cy="360000"/>
          </a:xfrm>
          <a:prstGeom prst="rect">
            <a:avLst/>
          </a:prstGeom>
        </p:spPr>
      </p:pic>
      <p:pic>
        <p:nvPicPr>
          <p:cNvPr id="5" name="Picture 4" descr="Eicon marc cwestiwn ar gyfer gweithgareddau atodol&#10;">
            <a:extLst>
              <a:ext uri="{FF2B5EF4-FFF2-40B4-BE49-F238E27FC236}">
                <a16:creationId xmlns:a16="http://schemas.microsoft.com/office/drawing/2014/main" id="{4BD938E3-95D9-4A16-A8C9-CDF71C57EF16}"/>
              </a:ext>
            </a:extLst>
          </p:cNvPr>
          <p:cNvPicPr>
            <a:picLocks noChangeAspect="1"/>
          </p:cNvPicPr>
          <p:nvPr/>
        </p:nvPicPr>
        <p:blipFill>
          <a:blip r:embed="rId7"/>
          <a:stretch>
            <a:fillRect/>
          </a:stretch>
        </p:blipFill>
        <p:spPr>
          <a:xfrm>
            <a:off x="10702079" y="6534401"/>
            <a:ext cx="360000" cy="368373"/>
          </a:xfrm>
          <a:prstGeom prst="rect">
            <a:avLst/>
          </a:prstGeom>
        </p:spPr>
      </p:pic>
      <p:sp>
        <p:nvSpPr>
          <p:cNvPr id="11" name="TextBox 10">
            <a:extLst>
              <a:ext uri="{FF2B5EF4-FFF2-40B4-BE49-F238E27FC236}">
                <a16:creationId xmlns:a16="http://schemas.microsoft.com/office/drawing/2014/main" id="{36919966-A1CD-4B66-938D-BA9004610C4C}"/>
              </a:ext>
            </a:extLst>
          </p:cNvPr>
          <p:cNvSpPr txBox="1"/>
          <p:nvPr/>
        </p:nvSpPr>
        <p:spPr>
          <a:xfrm flipH="1">
            <a:off x="9577257" y="2976556"/>
            <a:ext cx="2150852" cy="2833211"/>
          </a:xfrm>
          <a:prstGeom prst="rect">
            <a:avLst/>
          </a:prstGeom>
          <a:noFill/>
          <a:ln w="38100">
            <a:solidFill>
              <a:srgbClr val="969FA7"/>
            </a:solidFill>
          </a:ln>
        </p:spPr>
        <p:txBody>
          <a:bodyPr wrap="square" rtlCol="0">
            <a:spAutoFit/>
          </a:bodyPr>
          <a:lstStyle/>
          <a:p>
            <a:pPr>
              <a:lnSpc>
                <a:spcPct val="107000"/>
              </a:lnSpc>
              <a:spcAft>
                <a:spcPts val="800"/>
              </a:spcAft>
            </a:pPr>
            <a:r>
              <a:rPr lang="cy-GB" sz="2400" dirty="0">
                <a:effectLst/>
                <a:ea typeface="Calibri" panose="020F0502020204030204" pitchFamily="34" charset="0"/>
                <a:cs typeface="Times New Roman" panose="02020603050405020304" pitchFamily="18" charset="0"/>
                <a:hlinkClick r:id="rId8"/>
              </a:rPr>
              <a:t>Hawl i Siarad? Hawliau plant a phobl ifanc pan fydd rhieni’n gwahanu – fersiwn Cymraeg</a:t>
            </a:r>
            <a:r>
              <a:rPr lang="cy-GB" sz="2400" dirty="0">
                <a:effectLst/>
                <a:ea typeface="Calibri" panose="020F0502020204030204" pitchFamily="34" charset="0"/>
                <a:cs typeface="Times New Roman" panose="02020603050405020304" pitchFamily="18" charset="0"/>
              </a:rPr>
              <a:t> </a:t>
            </a:r>
          </a:p>
        </p:txBody>
      </p:sp>
      <p:sp>
        <p:nvSpPr>
          <p:cNvPr id="6" name="TextBox 5">
            <a:extLst>
              <a:ext uri="{FF2B5EF4-FFF2-40B4-BE49-F238E27FC236}">
                <a16:creationId xmlns:a16="http://schemas.microsoft.com/office/drawing/2014/main" id="{1784F919-86E2-4365-916C-0267A2C0B274}"/>
              </a:ext>
            </a:extLst>
          </p:cNvPr>
          <p:cNvSpPr txBox="1"/>
          <p:nvPr/>
        </p:nvSpPr>
        <p:spPr>
          <a:xfrm>
            <a:off x="5242442" y="3646583"/>
            <a:ext cx="561861" cy="180000"/>
          </a:xfrm>
          <a:prstGeom prst="rect">
            <a:avLst/>
          </a:prstGeom>
          <a:solidFill>
            <a:schemeClr val="bg1"/>
          </a:solidFill>
        </p:spPr>
        <p:txBody>
          <a:bodyPr wrap="square" rtlCol="0">
            <a:spAutoFit/>
          </a:bodyPr>
          <a:lstStyle/>
          <a:p>
            <a:r>
              <a:rPr lang="en-GB" sz="900" dirty="0" err="1">
                <a:solidFill>
                  <a:schemeClr val="tx1">
                    <a:lumMod val="50000"/>
                    <a:lumOff val="50000"/>
                  </a:schemeClr>
                </a:solidFill>
              </a:rPr>
              <a:t>dy</a:t>
            </a:r>
            <a:r>
              <a:rPr lang="en-GB" sz="900" dirty="0">
                <a:solidFill>
                  <a:schemeClr val="tx1">
                    <a:lumMod val="50000"/>
                    <a:lumOff val="50000"/>
                  </a:schemeClr>
                </a:solidFill>
              </a:rPr>
              <a:t> </a:t>
            </a:r>
            <a:r>
              <a:rPr lang="en-GB" sz="900" dirty="0" err="1">
                <a:solidFill>
                  <a:schemeClr val="tx1">
                    <a:lumMod val="50000"/>
                    <a:lumOff val="50000"/>
                  </a:schemeClr>
                </a:solidFill>
              </a:rPr>
              <a:t>lais</a:t>
            </a:r>
            <a:endParaRPr lang="en-GB" sz="900" dirty="0">
              <a:solidFill>
                <a:schemeClr val="tx1">
                  <a:lumMod val="50000"/>
                  <a:lumOff val="50000"/>
                </a:schemeClr>
              </a:solidFill>
            </a:endParaRPr>
          </a:p>
        </p:txBody>
      </p:sp>
      <p:pic>
        <p:nvPicPr>
          <p:cNvPr id="10" name="Picture 9">
            <a:extLst>
              <a:ext uri="{FF2B5EF4-FFF2-40B4-BE49-F238E27FC236}">
                <a16:creationId xmlns:a16="http://schemas.microsoft.com/office/drawing/2014/main" id="{46F76607-415C-4820-83C4-4FD5AEF8FA95}"/>
              </a:ext>
            </a:extLst>
          </p:cNvPr>
          <p:cNvPicPr>
            <a:picLocks noChangeAspect="1"/>
          </p:cNvPicPr>
          <p:nvPr/>
        </p:nvPicPr>
        <p:blipFill>
          <a:blip r:embed="rId9"/>
          <a:stretch>
            <a:fillRect/>
          </a:stretch>
        </p:blipFill>
        <p:spPr>
          <a:xfrm>
            <a:off x="7094861" y="3333844"/>
            <a:ext cx="1229873" cy="312739"/>
          </a:xfrm>
          <a:prstGeom prst="rect">
            <a:avLst/>
          </a:prstGeom>
        </p:spPr>
      </p:pic>
    </p:spTree>
    <p:extLst>
      <p:ext uri="{BB962C8B-B14F-4D97-AF65-F5344CB8AC3E}">
        <p14:creationId xmlns:p14="http://schemas.microsoft.com/office/powerpoint/2010/main" val="3317378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4" y="636757"/>
            <a:ext cx="11306174" cy="1171406"/>
          </a:xfrm>
        </p:spPr>
        <p:txBody>
          <a:bodyPr anchor="ctr">
            <a:noAutofit/>
          </a:bodyPr>
          <a:lstStyle/>
          <a:p>
            <a:r>
              <a:rPr lang="cy-GB" sz="3200" b="1" dirty="0"/>
              <a:t>CWIS CYFLYM </a:t>
            </a:r>
          </a:p>
        </p:txBody>
      </p:sp>
      <p:sp>
        <p:nvSpPr>
          <p:cNvPr id="3" name="Rectangle 2">
            <a:extLst>
              <a:ext uri="{FF2B5EF4-FFF2-40B4-BE49-F238E27FC236}">
                <a16:creationId xmlns:a16="http://schemas.microsoft.com/office/drawing/2014/main" id="{EDBFEE98-8B8B-4E8C-9725-EFD8E1D83A13}"/>
              </a:ext>
            </a:extLst>
          </p:cNvPr>
          <p:cNvSpPr/>
          <p:nvPr/>
        </p:nvSpPr>
        <p:spPr>
          <a:xfrm>
            <a:off x="3048000" y="2690336"/>
            <a:ext cx="6096000" cy="1477328"/>
          </a:xfrm>
          <a:prstGeom prst="rect">
            <a:avLst/>
          </a:prstGeom>
        </p:spPr>
        <p:txBody>
          <a:bodyPr>
            <a:spAutoFit/>
          </a:bodyPr>
          <a:lstStyle/>
          <a:p>
            <a:r>
              <a:rPr lang="en-GB" dirty="0">
                <a:solidFill>
                  <a:srgbClr val="FFFFFF"/>
                </a:solidFill>
              </a:rPr>
              <a:t>1. Relationship built mostly on FRIENDSHIP</a:t>
            </a:r>
            <a:br>
              <a:rPr lang="en-GB" dirty="0">
                <a:solidFill>
                  <a:srgbClr val="FFFFFF"/>
                </a:solidFill>
              </a:rPr>
            </a:br>
            <a:r>
              <a:rPr lang="en-GB" dirty="0">
                <a:solidFill>
                  <a:srgbClr val="FFFFFF"/>
                </a:solidFill>
              </a:rPr>
              <a:t>2. BOTH PARTNERS SHOULD EXPECT IT TO BE PERFECT – IF IT’S NOT MOVE ON</a:t>
            </a:r>
            <a:br>
              <a:rPr lang="en-GB" dirty="0">
                <a:solidFill>
                  <a:srgbClr val="FFFFFF"/>
                </a:solidFill>
              </a:rPr>
            </a:br>
            <a:r>
              <a:rPr lang="en-GB" dirty="0">
                <a:solidFill>
                  <a:srgbClr val="FFFFFF"/>
                </a:solidFill>
              </a:rPr>
              <a:t>3. CONFLICT DEALT WITH AT AN EARLY STAGE</a:t>
            </a:r>
            <a:br>
              <a:rPr lang="en-GB" dirty="0">
                <a:solidFill>
                  <a:srgbClr val="FFFFFF"/>
                </a:solidFill>
              </a:rPr>
            </a:br>
            <a:r>
              <a:rPr lang="en-GB" dirty="0">
                <a:solidFill>
                  <a:srgbClr val="FFFFFF"/>
                </a:solidFill>
              </a:rPr>
              <a:t>4. </a:t>
            </a:r>
            <a:endParaRPr lang="en-GB" dirty="0"/>
          </a:p>
        </p:txBody>
      </p:sp>
      <p:sp>
        <p:nvSpPr>
          <p:cNvPr id="8" name="Rectangle 7">
            <a:extLst>
              <a:ext uri="{FF2B5EF4-FFF2-40B4-BE49-F238E27FC236}">
                <a16:creationId xmlns:a16="http://schemas.microsoft.com/office/drawing/2014/main" id="{B4930517-B2AC-4390-BE3C-92B3DDF9254C}"/>
              </a:ext>
            </a:extLst>
          </p:cNvPr>
          <p:cNvSpPr/>
          <p:nvPr/>
        </p:nvSpPr>
        <p:spPr>
          <a:xfrm>
            <a:off x="5563402" y="1886552"/>
            <a:ext cx="6140917" cy="1477328"/>
          </a:xfrm>
          <a:prstGeom prst="rect">
            <a:avLst/>
          </a:prstGeom>
        </p:spPr>
        <p:txBody>
          <a:bodyPr wrap="square">
            <a:spAutoFit/>
          </a:bodyPr>
          <a:lstStyle/>
          <a:p>
            <a:r>
              <a:rPr lang="en-GB" dirty="0">
                <a:solidFill>
                  <a:schemeClr val="bg1"/>
                </a:solidFill>
              </a:rPr>
              <a:t>1. 	UNHEALTHY: Attraction is important but friendship is crucial </a:t>
            </a:r>
          </a:p>
          <a:p>
            <a:r>
              <a:rPr lang="en-GB" dirty="0">
                <a:solidFill>
                  <a:schemeClr val="bg1"/>
                </a:solidFill>
              </a:rPr>
              <a:t>2. UNHEALTHY: All relationships go through ups and downs</a:t>
            </a:r>
          </a:p>
          <a:p>
            <a:r>
              <a:rPr lang="en-GB" dirty="0">
                <a:solidFill>
                  <a:schemeClr val="bg1"/>
                </a:solidFill>
              </a:rPr>
              <a:t>3. HEALTHY: Respectfully dealing with issues as they arise keeps relationships on track</a:t>
            </a:r>
          </a:p>
        </p:txBody>
      </p:sp>
      <p:sp>
        <p:nvSpPr>
          <p:cNvPr id="9" name="Rectangle 8">
            <a:extLst>
              <a:ext uri="{FF2B5EF4-FFF2-40B4-BE49-F238E27FC236}">
                <a16:creationId xmlns:a16="http://schemas.microsoft.com/office/drawing/2014/main" id="{9DE816FF-AC90-4790-8395-913ABE30CA25}"/>
              </a:ext>
            </a:extLst>
          </p:cNvPr>
          <p:cNvSpPr/>
          <p:nvPr/>
        </p:nvSpPr>
        <p:spPr>
          <a:xfrm>
            <a:off x="6096000" y="2298484"/>
            <a:ext cx="5508624" cy="4234518"/>
          </a:xfrm>
          <a:prstGeom prst="rect">
            <a:avLst/>
          </a:prstGeom>
          <a:solidFill>
            <a:schemeClr val="bg1"/>
          </a:solidFill>
          <a:ln w="38100">
            <a:solidFill>
              <a:srgbClr val="62A9AA"/>
            </a:solidFill>
          </a:ln>
        </p:spPr>
        <p:txBody>
          <a:bodyPr wrap="square" lIns="36000" rIns="36000" anchor="t">
            <a:noAutofit/>
          </a:bodyPr>
          <a:lstStyle/>
          <a:p>
            <a:pPr marL="514350" indent="-514350">
              <a:buFont typeface="+mj-lt"/>
              <a:buAutoNum type="arabicPeriod"/>
            </a:pPr>
            <a:r>
              <a:rPr lang="cy-GB" sz="2200" dirty="0"/>
              <a:t>Cyfryngwr. </a:t>
            </a:r>
          </a:p>
          <a:p>
            <a:pPr marL="514350" indent="-514350">
              <a:buFont typeface="+mj-lt"/>
              <a:buAutoNum type="arabicPeriod"/>
            </a:pPr>
            <a:r>
              <a:rPr lang="cy-GB" sz="2200" dirty="0"/>
              <a:t>Canolfan gyswllt.</a:t>
            </a:r>
          </a:p>
          <a:p>
            <a:pPr marL="514350" indent="-514350">
              <a:buFont typeface="+mj-lt"/>
              <a:buAutoNum type="arabicPeriod"/>
            </a:pPr>
            <a:r>
              <a:rPr lang="cy-GB" sz="2200" dirty="0"/>
              <a:t>Siarad â’r plant ac yn dweud wrth y llys beth mae’r Cynghorydd Llys Teulu yn meddwl sydd er budd pennaf y plant. </a:t>
            </a:r>
          </a:p>
          <a:p>
            <a:pPr marL="514350" indent="-514350">
              <a:buFont typeface="+mj-lt"/>
              <a:buAutoNum type="arabicPeriod"/>
            </a:pPr>
            <a:r>
              <a:rPr lang="cy-GB" sz="2200" dirty="0"/>
              <a:t>Nac oes, mae’r Cynghorydd Llys Teulu yn dweud barn y plant wrth y llys er maen nhw weithiau’n siarad yn uniongyrchol â’r barnwr os ydynt yn dymuno.</a:t>
            </a:r>
          </a:p>
          <a:p>
            <a:pPr marL="514350" indent="-514350">
              <a:buFont typeface="+mj-lt"/>
              <a:buAutoNum type="arabicPeriod"/>
            </a:pPr>
            <a:r>
              <a:rPr lang="cy-GB" sz="2200" dirty="0"/>
              <a:t>Gallant, os yw’r llys yn cytuno, mewn rhai achosion gallant wneud cais a chael eu cynrychioli ar wahân.</a:t>
            </a:r>
          </a:p>
        </p:txBody>
      </p:sp>
      <p:sp>
        <p:nvSpPr>
          <p:cNvPr id="12" name="Rectangle 11">
            <a:extLst>
              <a:ext uri="{FF2B5EF4-FFF2-40B4-BE49-F238E27FC236}">
                <a16:creationId xmlns:a16="http://schemas.microsoft.com/office/drawing/2014/main" id="{18C619C6-E1D4-41E7-A293-8E27D6C70B4A}"/>
              </a:ext>
            </a:extLst>
          </p:cNvPr>
          <p:cNvSpPr/>
          <p:nvPr/>
        </p:nvSpPr>
        <p:spPr>
          <a:xfrm>
            <a:off x="442912" y="2297974"/>
            <a:ext cx="5508626" cy="4234517"/>
          </a:xfrm>
          <a:prstGeom prst="rect">
            <a:avLst/>
          </a:prstGeom>
          <a:solidFill>
            <a:schemeClr val="bg1"/>
          </a:solidFill>
          <a:ln w="38100">
            <a:solidFill>
              <a:srgbClr val="62A9AA"/>
            </a:solidFill>
          </a:ln>
        </p:spPr>
        <p:txBody>
          <a:bodyPr wrap="square" lIns="36000" rIns="36000" anchor="ctr">
            <a:noAutofit/>
          </a:bodyPr>
          <a:lstStyle/>
          <a:p>
            <a:pPr marL="514350" indent="-514350">
              <a:buAutoNum type="arabicPeriod"/>
            </a:pPr>
            <a:endParaRPr lang="cy-GB" sz="2300" dirty="0"/>
          </a:p>
          <a:p>
            <a:pPr marL="514350" indent="-514350">
              <a:buAutoNum type="arabicPeriod"/>
            </a:pPr>
            <a:r>
              <a:rPr lang="cy-GB" sz="2300" dirty="0"/>
              <a:t>Beth yw enw’r person sy’n helpu rhieni i ddod i gytundeb heb fynd i’r llys? </a:t>
            </a:r>
          </a:p>
          <a:p>
            <a:pPr marL="514350" indent="-514350">
              <a:buAutoNum type="arabicPeriod"/>
            </a:pPr>
            <a:r>
              <a:rPr lang="cy-GB" sz="2300" dirty="0"/>
              <a:t>Ble bu Rosie mewn cysylltiad â'i thad i ddechrau?  </a:t>
            </a:r>
          </a:p>
          <a:p>
            <a:pPr marL="514350" indent="-514350">
              <a:buFontTx/>
              <a:buAutoNum type="arabicPeriod"/>
            </a:pPr>
            <a:r>
              <a:rPr lang="cy-GB" sz="2300" dirty="0"/>
              <a:t>Beth mae Cynghorydd Llys Teulu yn ei wneud?  </a:t>
            </a:r>
          </a:p>
          <a:p>
            <a:pPr marL="514350" indent="-514350">
              <a:buAutoNum type="arabicPeriod"/>
            </a:pPr>
            <a:r>
              <a:rPr lang="cy-GB" sz="2300" dirty="0"/>
              <a:t>Oes rhaid i blant fynd i'r llys os yw eu rhieni'n gwneud cais i'r llys?  </a:t>
            </a:r>
          </a:p>
          <a:p>
            <a:pPr marL="514350" indent="-514350">
              <a:buFontTx/>
              <a:buAutoNum type="arabicPeriod"/>
            </a:pPr>
            <a:r>
              <a:rPr lang="cy-GB" sz="2300" dirty="0"/>
              <a:t>A all plant wneud eu cais eu hunain i'r llys?  </a:t>
            </a:r>
          </a:p>
          <a:p>
            <a:endParaRPr lang="cy-GB" sz="2300" dirty="0"/>
          </a:p>
          <a:p>
            <a:pPr marL="514350" indent="-514350">
              <a:buAutoNum type="arabicPeriod"/>
            </a:pPr>
            <a:endParaRPr lang="cy-GB" sz="2400" dirty="0"/>
          </a:p>
        </p:txBody>
      </p:sp>
    </p:spTree>
    <p:extLst>
      <p:ext uri="{BB962C8B-B14F-4D97-AF65-F5344CB8AC3E}">
        <p14:creationId xmlns:p14="http://schemas.microsoft.com/office/powerpoint/2010/main" val="3708464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5" end="5"/>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2914" y="636757"/>
            <a:ext cx="11306174" cy="1171406"/>
          </a:xfrm>
        </p:spPr>
        <p:txBody>
          <a:bodyPr anchor="ctr">
            <a:noAutofit/>
          </a:bodyPr>
          <a:lstStyle/>
          <a:p>
            <a:r>
              <a:rPr lang="cy-GB" sz="3200" b="1" dirty="0"/>
              <a:t>CYWIR NEU ANGHYWIR?</a:t>
            </a:r>
          </a:p>
        </p:txBody>
      </p:sp>
      <p:sp>
        <p:nvSpPr>
          <p:cNvPr id="3" name="Rectangle 2">
            <a:extLst>
              <a:ext uri="{FF2B5EF4-FFF2-40B4-BE49-F238E27FC236}">
                <a16:creationId xmlns:a16="http://schemas.microsoft.com/office/drawing/2014/main" id="{EDBFEE98-8B8B-4E8C-9725-EFD8E1D83A13}"/>
              </a:ext>
            </a:extLst>
          </p:cNvPr>
          <p:cNvSpPr/>
          <p:nvPr/>
        </p:nvSpPr>
        <p:spPr>
          <a:xfrm>
            <a:off x="3048000" y="2690336"/>
            <a:ext cx="6096000" cy="1477328"/>
          </a:xfrm>
          <a:prstGeom prst="rect">
            <a:avLst/>
          </a:prstGeom>
        </p:spPr>
        <p:txBody>
          <a:bodyPr>
            <a:spAutoFit/>
          </a:bodyPr>
          <a:lstStyle/>
          <a:p>
            <a:r>
              <a:rPr lang="en-GB" dirty="0">
                <a:solidFill>
                  <a:srgbClr val="FFFFFF"/>
                </a:solidFill>
              </a:rPr>
              <a:t>1. Relationship built mostly on FRIENDSHIP</a:t>
            </a:r>
            <a:br>
              <a:rPr lang="en-GB" dirty="0">
                <a:solidFill>
                  <a:srgbClr val="FFFFFF"/>
                </a:solidFill>
              </a:rPr>
            </a:br>
            <a:r>
              <a:rPr lang="en-GB" dirty="0">
                <a:solidFill>
                  <a:srgbClr val="FFFFFF"/>
                </a:solidFill>
              </a:rPr>
              <a:t>2. BOTH PARTNERS SHOULD EXPECT IT TO BE PERFECT – IF IT’S NOT MOVE ON</a:t>
            </a:r>
            <a:br>
              <a:rPr lang="en-GB" dirty="0">
                <a:solidFill>
                  <a:srgbClr val="FFFFFF"/>
                </a:solidFill>
              </a:rPr>
            </a:br>
            <a:r>
              <a:rPr lang="en-GB" dirty="0">
                <a:solidFill>
                  <a:srgbClr val="FFFFFF"/>
                </a:solidFill>
              </a:rPr>
              <a:t>3. CONFLICT DEALT WITH AT AN EARLY STAGE</a:t>
            </a:r>
            <a:br>
              <a:rPr lang="en-GB" dirty="0">
                <a:solidFill>
                  <a:srgbClr val="FFFFFF"/>
                </a:solidFill>
              </a:rPr>
            </a:br>
            <a:r>
              <a:rPr lang="en-GB" dirty="0">
                <a:solidFill>
                  <a:srgbClr val="FFFFFF"/>
                </a:solidFill>
              </a:rPr>
              <a:t>4. </a:t>
            </a:r>
            <a:endParaRPr lang="en-GB" dirty="0"/>
          </a:p>
        </p:txBody>
      </p:sp>
      <p:sp>
        <p:nvSpPr>
          <p:cNvPr id="8" name="Rectangle 7">
            <a:extLst>
              <a:ext uri="{FF2B5EF4-FFF2-40B4-BE49-F238E27FC236}">
                <a16:creationId xmlns:a16="http://schemas.microsoft.com/office/drawing/2014/main" id="{B4930517-B2AC-4390-BE3C-92B3DDF9254C}"/>
              </a:ext>
            </a:extLst>
          </p:cNvPr>
          <p:cNvSpPr/>
          <p:nvPr/>
        </p:nvSpPr>
        <p:spPr>
          <a:xfrm>
            <a:off x="5563402" y="1886552"/>
            <a:ext cx="6140917" cy="1477328"/>
          </a:xfrm>
          <a:prstGeom prst="rect">
            <a:avLst/>
          </a:prstGeom>
        </p:spPr>
        <p:txBody>
          <a:bodyPr wrap="square">
            <a:spAutoFit/>
          </a:bodyPr>
          <a:lstStyle/>
          <a:p>
            <a:r>
              <a:rPr lang="en-GB" dirty="0">
                <a:solidFill>
                  <a:schemeClr val="bg1"/>
                </a:solidFill>
              </a:rPr>
              <a:t>1. 	UNHEALTHY: Attraction is important but friendship is crucial </a:t>
            </a:r>
          </a:p>
          <a:p>
            <a:r>
              <a:rPr lang="en-GB" dirty="0">
                <a:solidFill>
                  <a:schemeClr val="bg1"/>
                </a:solidFill>
              </a:rPr>
              <a:t>2. UNHEALTHY: All relationships go through ups and downs</a:t>
            </a:r>
          </a:p>
          <a:p>
            <a:r>
              <a:rPr lang="en-GB" dirty="0">
                <a:solidFill>
                  <a:schemeClr val="bg1"/>
                </a:solidFill>
              </a:rPr>
              <a:t>3. HEALTHY: Respectfully dealing with issues as they arise keeps relationships on track</a:t>
            </a:r>
          </a:p>
        </p:txBody>
      </p:sp>
      <p:sp>
        <p:nvSpPr>
          <p:cNvPr id="9" name="Rectangle 8">
            <a:extLst>
              <a:ext uri="{FF2B5EF4-FFF2-40B4-BE49-F238E27FC236}">
                <a16:creationId xmlns:a16="http://schemas.microsoft.com/office/drawing/2014/main" id="{9DE816FF-AC90-4790-8395-913ABE30CA25}"/>
              </a:ext>
            </a:extLst>
          </p:cNvPr>
          <p:cNvSpPr/>
          <p:nvPr/>
        </p:nvSpPr>
        <p:spPr>
          <a:xfrm>
            <a:off x="6073617" y="1947808"/>
            <a:ext cx="5508624" cy="4709665"/>
          </a:xfrm>
          <a:prstGeom prst="rect">
            <a:avLst/>
          </a:prstGeom>
          <a:solidFill>
            <a:schemeClr val="bg1"/>
          </a:solidFill>
          <a:ln w="38100">
            <a:solidFill>
              <a:srgbClr val="62A9AA"/>
            </a:solidFill>
          </a:ln>
        </p:spPr>
        <p:txBody>
          <a:bodyPr wrap="square" lIns="36000" rIns="36000" anchor="t">
            <a:noAutofit/>
          </a:bodyPr>
          <a:lstStyle/>
          <a:p>
            <a:pPr marL="514350" indent="-514350">
              <a:lnSpc>
                <a:spcPct val="108000"/>
              </a:lnSpc>
              <a:buFont typeface="+mj-lt"/>
              <a:buAutoNum type="arabicPeriod"/>
            </a:pPr>
            <a:r>
              <a:rPr lang="cy-GB" sz="2200" dirty="0"/>
              <a:t>Anghywir. Ers 2019 mae gan bob cwpl yr opsiwn i ymrwymo i bartneriaeth sifil.</a:t>
            </a:r>
          </a:p>
          <a:p>
            <a:pPr marL="514350" indent="-514350">
              <a:lnSpc>
                <a:spcPct val="108000"/>
              </a:lnSpc>
              <a:buFont typeface="+mj-lt"/>
              <a:buAutoNum type="arabicPeriod"/>
            </a:pPr>
            <a:r>
              <a:rPr lang="cy-GB" sz="2200" dirty="0"/>
              <a:t>Cywir. Yng Nghymru yn 2020, y ffigurau oedd 59% a 18% yn y drefn honno.</a:t>
            </a:r>
          </a:p>
          <a:p>
            <a:pPr marL="514350" indent="-514350">
              <a:lnSpc>
                <a:spcPct val="108000"/>
              </a:lnSpc>
              <a:buFont typeface="+mj-lt"/>
              <a:buAutoNum type="arabicPeriod"/>
            </a:pPr>
            <a:r>
              <a:rPr lang="cy-GB" sz="2200" dirty="0"/>
              <a:t>Anghywir. Mae hawliau cydbreswylwyr yn dibynnu ar drefniadau perchen eiddo, nid amser gyda'i gilydd.</a:t>
            </a:r>
          </a:p>
          <a:p>
            <a:pPr marL="514350" indent="-514350">
              <a:lnSpc>
                <a:spcPct val="108000"/>
              </a:lnSpc>
              <a:buFont typeface="+mj-lt"/>
              <a:buAutoNum type="arabicPeriod"/>
            </a:pPr>
            <a:r>
              <a:rPr lang="cy-GB" sz="2200" dirty="0"/>
              <a:t>Anghywir. Nid oes gan barau dibriod yr hawl i gymorth ariannol iddyn nhw eu hunain.</a:t>
            </a:r>
          </a:p>
          <a:p>
            <a:pPr marL="514350" indent="-514350">
              <a:lnSpc>
                <a:spcPct val="108000"/>
              </a:lnSpc>
              <a:buFont typeface="+mj-lt"/>
              <a:buAutoNum type="arabicPeriod"/>
            </a:pPr>
            <a:r>
              <a:rPr lang="cy-GB" sz="2200" dirty="0"/>
              <a:t>Anghywir. Anogir cyplau i ddatrys materion heb fynd i'r llys.</a:t>
            </a:r>
          </a:p>
        </p:txBody>
      </p:sp>
      <p:sp>
        <p:nvSpPr>
          <p:cNvPr id="12" name="Rectangle 11">
            <a:extLst>
              <a:ext uri="{FF2B5EF4-FFF2-40B4-BE49-F238E27FC236}">
                <a16:creationId xmlns:a16="http://schemas.microsoft.com/office/drawing/2014/main" id="{18C619C6-E1D4-41E7-A293-8E27D6C70B4A}"/>
              </a:ext>
            </a:extLst>
          </p:cNvPr>
          <p:cNvSpPr/>
          <p:nvPr/>
        </p:nvSpPr>
        <p:spPr>
          <a:xfrm>
            <a:off x="442914" y="1947809"/>
            <a:ext cx="5508626" cy="4709665"/>
          </a:xfrm>
          <a:prstGeom prst="rect">
            <a:avLst/>
          </a:prstGeom>
          <a:solidFill>
            <a:schemeClr val="bg1"/>
          </a:solidFill>
          <a:ln w="38100">
            <a:solidFill>
              <a:srgbClr val="62A9AA"/>
            </a:solidFill>
          </a:ln>
        </p:spPr>
        <p:txBody>
          <a:bodyPr wrap="square" lIns="36000" rIns="36000" anchor="ctr">
            <a:noAutofit/>
          </a:bodyPr>
          <a:lstStyle/>
          <a:p>
            <a:pPr marL="514350" indent="-514350">
              <a:lnSpc>
                <a:spcPct val="108000"/>
              </a:lnSpc>
              <a:buAutoNum type="arabicPeriod"/>
            </a:pPr>
            <a:r>
              <a:rPr lang="cy-GB" sz="2200" dirty="0"/>
              <a:t>Yr unig ffordd o gydnabod perthynas yn gyfreithiol yw priodi.</a:t>
            </a:r>
          </a:p>
          <a:p>
            <a:pPr marL="514350" indent="-514350">
              <a:lnSpc>
                <a:spcPct val="108000"/>
              </a:lnSpc>
              <a:buAutoNum type="arabicPeriod"/>
            </a:pPr>
            <a:r>
              <a:rPr lang="cy-GB" sz="2200" dirty="0"/>
              <a:t>Mae mwy o deuluoedd â phlant o dan 18 oed yng Nghymru, yn briod nag sy'n byw gyda'i gilydd.</a:t>
            </a:r>
          </a:p>
          <a:p>
            <a:pPr marL="514350" indent="-514350">
              <a:lnSpc>
                <a:spcPct val="108000"/>
              </a:lnSpc>
              <a:buAutoNum type="arabicPeriod"/>
            </a:pPr>
            <a:r>
              <a:rPr lang="cy-GB" sz="2200" dirty="0"/>
              <a:t>Os ydych yn byw gyda'ch gilydd am o leiaf dwy flynedd, mae eich hawliau yr un fath â phetaech yn briod.</a:t>
            </a:r>
          </a:p>
          <a:p>
            <a:pPr marL="514350" indent="-514350">
              <a:lnSpc>
                <a:spcPct val="108000"/>
              </a:lnSpc>
              <a:buAutoNum type="arabicPeriod"/>
            </a:pPr>
            <a:r>
              <a:rPr lang="cy-GB" sz="2200" dirty="0"/>
              <a:t>Os ydych chi'n byw gyda'ch gilydd a bod gennych chi blentyn, mae'ch hawliau yr un fath â phetaech chi'n briod.</a:t>
            </a:r>
          </a:p>
          <a:p>
            <a:pPr marL="514350" indent="-514350">
              <a:lnSpc>
                <a:spcPct val="108000"/>
              </a:lnSpc>
              <a:buAutoNum type="arabicPeriod"/>
            </a:pPr>
            <a:r>
              <a:rPr lang="cy-GB" sz="2200" dirty="0"/>
              <a:t>Er mwyn gwneud trefniadau ar gyfer plant ar ôl gwahanu mae'n rhaid i chi fynd i'r llys.</a:t>
            </a:r>
          </a:p>
        </p:txBody>
      </p:sp>
    </p:spTree>
    <p:extLst>
      <p:ext uri="{BB962C8B-B14F-4D97-AF65-F5344CB8AC3E}">
        <p14:creationId xmlns:p14="http://schemas.microsoft.com/office/powerpoint/2010/main" val="3149309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cy-GB" sz="3200" b="1" dirty="0"/>
              <a:t>GWYBODAETH – CHWALU MYTHAU 1</a:t>
            </a:r>
            <a:endParaRPr lang="cy-GB" sz="3200" dirty="0"/>
          </a:p>
        </p:txBody>
      </p:sp>
      <p:sp>
        <p:nvSpPr>
          <p:cNvPr id="3" name="Content Placeholder 2"/>
          <p:cNvSpPr>
            <a:spLocks noGrp="1"/>
          </p:cNvSpPr>
          <p:nvPr>
            <p:ph idx="1"/>
          </p:nvPr>
        </p:nvSpPr>
        <p:spPr>
          <a:xfrm>
            <a:off x="524445" y="2275835"/>
            <a:ext cx="11086363" cy="3441676"/>
          </a:xfrm>
          <a:ln w="38100">
            <a:solidFill>
              <a:schemeClr val="accent1">
                <a:lumMod val="75000"/>
                <a:lumOff val="25000"/>
              </a:schemeClr>
            </a:solidFill>
          </a:ln>
        </p:spPr>
        <p:txBody>
          <a:bodyPr>
            <a:noAutofit/>
          </a:bodyPr>
          <a:lstStyle/>
          <a:p>
            <a:pPr marL="0" indent="0">
              <a:buNone/>
            </a:pPr>
            <a:endParaRPr lang="cy-GB" sz="2400" dirty="0">
              <a:solidFill>
                <a:srgbClr val="62A9AA"/>
              </a:solidFill>
            </a:endParaRPr>
          </a:p>
          <a:p>
            <a:pPr marL="0" indent="0">
              <a:buNone/>
            </a:pPr>
            <a:endParaRPr lang="cy-GB" sz="2400" b="1" dirty="0">
              <a:solidFill>
                <a:srgbClr val="62A9AA"/>
              </a:solidFill>
            </a:endParaRPr>
          </a:p>
          <a:p>
            <a:pPr marL="0" indent="0">
              <a:spcBef>
                <a:spcPts val="0"/>
              </a:spcBef>
              <a:spcAft>
                <a:spcPts val="0"/>
              </a:spcAft>
              <a:buClr>
                <a:srgbClr val="62A9AA"/>
              </a:buClr>
              <a:buSzPct val="100000"/>
              <a:buNone/>
            </a:pPr>
            <a:r>
              <a:rPr lang="cy-GB" sz="2400" b="1" dirty="0">
                <a:solidFill>
                  <a:srgbClr val="62A9AA"/>
                </a:solidFill>
                <a:effectLst/>
                <a:latin typeface="+mn-lt"/>
                <a:ea typeface="Times New Roman" panose="02020603050405020304" pitchFamily="18" charset="0"/>
                <a:cs typeface="Arial" panose="020B0604020202020204" pitchFamily="34" charset="0"/>
              </a:rPr>
              <a:t>Myth 1:  Yr unig ffordd i ffurfioli perthynas yw priodi.</a:t>
            </a:r>
          </a:p>
          <a:p>
            <a:pPr marL="0" indent="0">
              <a:spcBef>
                <a:spcPts val="0"/>
              </a:spcBef>
              <a:spcAft>
                <a:spcPts val="0"/>
              </a:spcAft>
              <a:buClr>
                <a:srgbClr val="62A9AA"/>
              </a:buClr>
              <a:buSzPct val="100000"/>
              <a:buNone/>
            </a:pPr>
            <a:endParaRPr lang="cy-GB" sz="2400" b="0" dirty="0">
              <a:solidFill>
                <a:srgbClr val="62A9AA"/>
              </a:solidFill>
              <a:effectLst/>
              <a:latin typeface="+mn-lt"/>
              <a:ea typeface="Times New Roman" panose="02020603050405020304" pitchFamily="18" charset="0"/>
              <a:cs typeface="Times New Roman" panose="02020603050405020304" pitchFamily="18" charset="0"/>
            </a:endParaRPr>
          </a:p>
          <a:p>
            <a:pPr marL="180975" indent="-180975">
              <a:spcBef>
                <a:spcPts val="0"/>
              </a:spcBef>
              <a:spcAft>
                <a:spcPts val="0"/>
              </a:spcAft>
              <a:buClr>
                <a:srgbClr val="62A9AA"/>
              </a:buClr>
              <a:buSzPct val="100000"/>
              <a:buFont typeface="Wingdings" panose="05000000000000000000" pitchFamily="2" charset="2"/>
              <a:buChar char="§"/>
            </a:pPr>
            <a:r>
              <a:rPr lang="cy-GB" sz="2400" dirty="0">
                <a:solidFill>
                  <a:schemeClr val="tx1"/>
                </a:solidFill>
              </a:rPr>
              <a:t>Mewn gwirionedd: Gall cyplau cymysg ac un rhyw briodi neu ymrwymo i </a:t>
            </a:r>
          </a:p>
          <a:p>
            <a:pPr marL="176213" indent="-176213">
              <a:spcBef>
                <a:spcPts val="0"/>
              </a:spcBef>
              <a:spcAft>
                <a:spcPts val="0"/>
              </a:spcAft>
              <a:buClr>
                <a:srgbClr val="62A9AA"/>
              </a:buClr>
              <a:buSzPct val="100000"/>
              <a:buNone/>
            </a:pPr>
            <a:r>
              <a:rPr lang="cy-GB" sz="2400" dirty="0">
                <a:solidFill>
                  <a:schemeClr val="tx1"/>
                </a:solidFill>
              </a:rPr>
              <a:t>  bartneriaeth sifil:  mae’r ddau yn gofyn am broses llys i ddod â’r berthynas i ben yn                        gyfreithiol os yw’n chwalu. </a:t>
            </a:r>
          </a:p>
          <a:p>
            <a:pPr marL="0" indent="0">
              <a:buNone/>
            </a:pPr>
            <a:endParaRPr lang="cy-GB" sz="2400" dirty="0">
              <a:solidFill>
                <a:srgbClr val="62A9AA"/>
              </a:solidFill>
            </a:endParaRPr>
          </a:p>
          <a:p>
            <a:pPr marL="0" indent="0">
              <a:buNone/>
            </a:pPr>
            <a:endParaRPr lang="cy-GB" sz="2400" dirty="0">
              <a:solidFill>
                <a:srgbClr val="62A9AA"/>
              </a:solidFill>
            </a:endParaRPr>
          </a:p>
        </p:txBody>
      </p:sp>
      <p:pic>
        <p:nvPicPr>
          <p:cNvPr id="6" name="Picture 5" descr="Poster gyda'r gair 'gwybodaeth'">
            <a:extLst>
              <a:ext uri="{FF2B5EF4-FFF2-40B4-BE49-F238E27FC236}">
                <a16:creationId xmlns:a16="http://schemas.microsoft.com/office/drawing/2014/main" id="{5AA50F8E-F93B-4608-BB8A-7548281F9A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355856" y="2487425"/>
            <a:ext cx="1087409" cy="1509248"/>
          </a:xfrm>
          <a:prstGeom prst="rect">
            <a:avLst/>
          </a:prstGeom>
          <a:ln w="38100">
            <a:solidFill>
              <a:srgbClr val="969FA7"/>
            </a:solidFill>
          </a:ln>
        </p:spPr>
      </p:pic>
    </p:spTree>
    <p:extLst>
      <p:ext uri="{BB962C8B-B14F-4D97-AF65-F5344CB8AC3E}">
        <p14:creationId xmlns:p14="http://schemas.microsoft.com/office/powerpoint/2010/main" val="27538394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cy-GB" sz="3200" b="1" dirty="0"/>
              <a:t>GWYBODAETH – CHWALU MYTHAU 2</a:t>
            </a:r>
            <a:endParaRPr lang="en-GB" sz="3200" dirty="0"/>
          </a:p>
        </p:txBody>
      </p:sp>
      <p:sp>
        <p:nvSpPr>
          <p:cNvPr id="3" name="Content Placeholder 2"/>
          <p:cNvSpPr>
            <a:spLocks noGrp="1"/>
          </p:cNvSpPr>
          <p:nvPr>
            <p:ph idx="1"/>
          </p:nvPr>
        </p:nvSpPr>
        <p:spPr>
          <a:xfrm>
            <a:off x="524445" y="2275834"/>
            <a:ext cx="11086363" cy="3880009"/>
          </a:xfrm>
          <a:ln w="38100">
            <a:solidFill>
              <a:schemeClr val="accent1">
                <a:lumMod val="75000"/>
                <a:lumOff val="25000"/>
              </a:schemeClr>
            </a:solidFill>
          </a:ln>
        </p:spPr>
        <p:txBody>
          <a:bodyPr>
            <a:noAutofit/>
          </a:bodyPr>
          <a:lstStyle/>
          <a:p>
            <a:pPr marL="0" indent="0">
              <a:buNone/>
            </a:pPr>
            <a:endParaRPr lang="cy-GB" sz="2400" dirty="0">
              <a:solidFill>
                <a:srgbClr val="62A9AA"/>
              </a:solidFill>
            </a:endParaRPr>
          </a:p>
          <a:p>
            <a:pPr marL="0" indent="0">
              <a:buNone/>
            </a:pPr>
            <a:endParaRPr lang="cy-GB" sz="2400" b="1" dirty="0">
              <a:solidFill>
                <a:srgbClr val="62A9AA"/>
              </a:solidFill>
            </a:endParaRPr>
          </a:p>
          <a:p>
            <a:pPr marL="0" indent="0">
              <a:spcBef>
                <a:spcPts val="0"/>
              </a:spcBef>
              <a:spcAft>
                <a:spcPts val="0"/>
              </a:spcAft>
              <a:buNone/>
            </a:pPr>
            <a:r>
              <a:rPr lang="cy-GB" sz="2400" b="1" dirty="0">
                <a:solidFill>
                  <a:srgbClr val="62A9AA"/>
                </a:solidFill>
                <a:effectLst/>
                <a:latin typeface="+mn-lt"/>
                <a:ea typeface="Times New Roman" panose="02020603050405020304" pitchFamily="18" charset="0"/>
                <a:cs typeface="Arial" panose="020B0604020202020204" pitchFamily="34" charset="0"/>
              </a:rPr>
              <a:t>Myth 2:  </a:t>
            </a:r>
            <a:r>
              <a:rPr lang="cy-GB" sz="2400" b="1" dirty="0">
                <a:solidFill>
                  <a:srgbClr val="62A9AA"/>
                </a:solidFill>
                <a:effectLst/>
                <a:latin typeface="+mn-lt"/>
                <a:ea typeface="Times New Roman" panose="02020603050405020304" pitchFamily="18" charset="0"/>
              </a:rPr>
              <a:t>Ar ôl cyfnod penodol gyda'i gilydd/os oes ganddyn nhw </a:t>
            </a:r>
          </a:p>
          <a:p>
            <a:pPr marL="0" indent="0">
              <a:spcBef>
                <a:spcPts val="0"/>
              </a:spcBef>
              <a:spcAft>
                <a:spcPts val="0"/>
              </a:spcAft>
              <a:buNone/>
            </a:pPr>
            <a:r>
              <a:rPr lang="cy-GB" sz="2400" b="1" dirty="0">
                <a:solidFill>
                  <a:srgbClr val="62A9AA"/>
                </a:solidFill>
                <a:effectLst/>
                <a:latin typeface="+mn-lt"/>
                <a:ea typeface="Times New Roman" panose="02020603050405020304" pitchFamily="18" charset="0"/>
              </a:rPr>
              <a:t>blentyn gyda'i gilydd, mae gan barau sy'n cyd-fyw yr un hawliau </a:t>
            </a:r>
          </a:p>
          <a:p>
            <a:pPr marL="0" indent="0">
              <a:spcBef>
                <a:spcPts val="0"/>
              </a:spcBef>
              <a:spcAft>
                <a:spcPts val="0"/>
              </a:spcAft>
              <a:buNone/>
            </a:pPr>
            <a:r>
              <a:rPr lang="cy-GB" sz="2400" b="1" dirty="0">
                <a:solidFill>
                  <a:srgbClr val="62A9AA"/>
                </a:solidFill>
                <a:effectLst/>
                <a:latin typeface="+mn-lt"/>
                <a:ea typeface="Times New Roman" panose="02020603050405020304" pitchFamily="18" charset="0"/>
              </a:rPr>
              <a:t>â pharau priod: 'Myth priodas y gyfraith gyffredin’ </a:t>
            </a:r>
          </a:p>
          <a:p>
            <a:pPr marL="0" indent="0">
              <a:spcBef>
                <a:spcPts val="0"/>
              </a:spcBef>
              <a:spcAft>
                <a:spcPts val="0"/>
              </a:spcAft>
              <a:buNone/>
            </a:pPr>
            <a:endParaRPr lang="cy-GB" sz="2400" b="1" dirty="0">
              <a:solidFill>
                <a:srgbClr val="62A9AA"/>
              </a:solidFill>
              <a:effectLst/>
              <a:latin typeface="+mn-lt"/>
              <a:ea typeface="Times New Roman" panose="02020603050405020304" pitchFamily="18" charset="0"/>
              <a:cs typeface="Times New Roman" panose="02020603050405020304" pitchFamily="18" charset="0"/>
            </a:endParaRPr>
          </a:p>
          <a:p>
            <a:pPr marL="180975" indent="-180975">
              <a:spcBef>
                <a:spcPts val="0"/>
              </a:spcBef>
              <a:spcAft>
                <a:spcPts val="0"/>
              </a:spcAft>
              <a:buClr>
                <a:srgbClr val="62A9AA"/>
              </a:buClr>
              <a:buSzPct val="100000"/>
              <a:buFont typeface="Wingdings" panose="05000000000000000000" pitchFamily="2" charset="2"/>
              <a:buChar char="§"/>
            </a:pPr>
            <a:r>
              <a:rPr lang="cy-GB" sz="2400" b="1" dirty="0">
                <a:solidFill>
                  <a:srgbClr val="62A9AA"/>
                </a:solidFill>
                <a:effectLst/>
                <a:latin typeface="+mn-lt"/>
                <a:ea typeface="Times New Roman" panose="02020603050405020304" pitchFamily="18" charset="0"/>
                <a:cs typeface="Arial" panose="020B0604020202020204" pitchFamily="34" charset="0"/>
              </a:rPr>
              <a:t>Mewn gwirionedd: </a:t>
            </a:r>
            <a:r>
              <a:rPr lang="cy-GB" sz="2400" dirty="0">
                <a:solidFill>
                  <a:schemeClr val="tx1"/>
                </a:solidFill>
              </a:rPr>
              <a:t>Perthnasoedd cyd-fyw yw’r math o deulu sy’n tyfu gyflymaf yng Nghymru a Lloegr ond, yn wahanol i’r rhai sy’n briod neu mewn partneriaeth sifil, nid oes gan gydbreswylwyr hawl i hawlio cymorth ariannol oddi wrth ei gilydd os ydynt yn gwahanu (er bod yn rhaid i’r ddau riant gefnogi eu plant yn ariannol). </a:t>
            </a:r>
            <a:endParaRPr lang="cy-GB" sz="2400" dirty="0">
              <a:solidFill>
                <a:srgbClr val="62A9AA"/>
              </a:solidFill>
            </a:endParaRPr>
          </a:p>
          <a:p>
            <a:pPr marL="0" indent="0">
              <a:buNone/>
            </a:pPr>
            <a:endParaRPr lang="cy-GB" sz="2400" dirty="0">
              <a:solidFill>
                <a:srgbClr val="62A9AA"/>
              </a:solidFill>
            </a:endParaRPr>
          </a:p>
        </p:txBody>
      </p:sp>
      <p:pic>
        <p:nvPicPr>
          <p:cNvPr id="6" name="Picture 5" descr="Poster gyda'r gair 'gwybodaeth'">
            <a:extLst>
              <a:ext uri="{FF2B5EF4-FFF2-40B4-BE49-F238E27FC236}">
                <a16:creationId xmlns:a16="http://schemas.microsoft.com/office/drawing/2014/main" id="{5AA50F8E-F93B-4608-BB8A-7548281F9A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12756" y="2522862"/>
            <a:ext cx="1103330" cy="1531345"/>
          </a:xfrm>
          <a:prstGeom prst="rect">
            <a:avLst/>
          </a:prstGeom>
          <a:ln w="38100">
            <a:solidFill>
              <a:srgbClr val="969FA7"/>
            </a:solidFill>
          </a:ln>
        </p:spPr>
      </p:pic>
    </p:spTree>
    <p:extLst>
      <p:ext uri="{BB962C8B-B14F-4D97-AF65-F5344CB8AC3E}">
        <p14:creationId xmlns:p14="http://schemas.microsoft.com/office/powerpoint/2010/main" val="243445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cy-GB" sz="3200" b="1" dirty="0"/>
              <a:t>GWYBODAETH – CHWALU MYTHAU 3</a:t>
            </a:r>
            <a:endParaRPr lang="en-GB" sz="3200" dirty="0"/>
          </a:p>
        </p:txBody>
      </p:sp>
      <p:sp>
        <p:nvSpPr>
          <p:cNvPr id="3" name="Content Placeholder 2"/>
          <p:cNvSpPr>
            <a:spLocks noGrp="1"/>
          </p:cNvSpPr>
          <p:nvPr>
            <p:ph idx="1"/>
          </p:nvPr>
        </p:nvSpPr>
        <p:spPr>
          <a:xfrm>
            <a:off x="524445" y="2275835"/>
            <a:ext cx="11086363" cy="3441676"/>
          </a:xfrm>
          <a:ln w="38100">
            <a:solidFill>
              <a:schemeClr val="accent1">
                <a:lumMod val="75000"/>
                <a:lumOff val="25000"/>
              </a:schemeClr>
            </a:solidFill>
          </a:ln>
        </p:spPr>
        <p:txBody>
          <a:bodyPr>
            <a:noAutofit/>
          </a:bodyPr>
          <a:lstStyle/>
          <a:p>
            <a:pPr marL="0" indent="0">
              <a:buNone/>
            </a:pPr>
            <a:endParaRPr lang="cy-GB" sz="2400" dirty="0">
              <a:solidFill>
                <a:srgbClr val="62A9AA"/>
              </a:solidFill>
            </a:endParaRPr>
          </a:p>
          <a:p>
            <a:pPr marL="0" indent="0">
              <a:spcBef>
                <a:spcPts val="0"/>
              </a:spcBef>
              <a:spcAft>
                <a:spcPts val="0"/>
              </a:spcAft>
              <a:buNone/>
            </a:pPr>
            <a:r>
              <a:rPr lang="cy-GB" sz="2400" b="1" dirty="0">
                <a:solidFill>
                  <a:srgbClr val="62A9AA"/>
                </a:solidFill>
                <a:effectLst/>
                <a:latin typeface="+mn-lt"/>
                <a:ea typeface="Times New Roman" panose="02020603050405020304" pitchFamily="18" charset="0"/>
                <a:cs typeface="Arial" panose="020B0604020202020204" pitchFamily="34" charset="0"/>
              </a:rPr>
              <a:t>Myth 3: Rhaid i rieni fynd i'r llys i roi trefn ar bethau </a:t>
            </a:r>
          </a:p>
          <a:p>
            <a:pPr marL="0" indent="0">
              <a:spcBef>
                <a:spcPts val="0"/>
              </a:spcBef>
              <a:spcAft>
                <a:spcPts val="0"/>
              </a:spcAft>
              <a:buNone/>
            </a:pPr>
            <a:endParaRPr lang="cy-GB" sz="2400" b="1" dirty="0">
              <a:solidFill>
                <a:srgbClr val="62A9AA"/>
              </a:solidFill>
              <a:effectLst/>
              <a:latin typeface="+mn-lt"/>
              <a:ea typeface="Times New Roman" panose="02020603050405020304" pitchFamily="18" charset="0"/>
              <a:cs typeface="Times New Roman" panose="02020603050405020304" pitchFamily="18" charset="0"/>
            </a:endParaRPr>
          </a:p>
          <a:p>
            <a:pPr>
              <a:spcBef>
                <a:spcPts val="0"/>
              </a:spcBef>
              <a:spcAft>
                <a:spcPts val="0"/>
              </a:spcAft>
              <a:buClr>
                <a:srgbClr val="62A9AA"/>
              </a:buClr>
            </a:pPr>
            <a:r>
              <a:rPr lang="cy-GB" sz="2400" b="1" dirty="0">
                <a:solidFill>
                  <a:srgbClr val="62A9AA"/>
                </a:solidFill>
                <a:effectLst/>
                <a:latin typeface="+mn-lt"/>
                <a:ea typeface="Times New Roman" panose="02020603050405020304" pitchFamily="18" charset="0"/>
                <a:cs typeface="Arial" panose="020B0604020202020204" pitchFamily="34" charset="0"/>
              </a:rPr>
              <a:t>Mewn gwirionedd: </a:t>
            </a:r>
            <a:r>
              <a:rPr lang="cy-GB" sz="2400" dirty="0">
                <a:solidFill>
                  <a:schemeClr val="tx1"/>
                </a:solidFill>
              </a:rPr>
              <a:t>Anogir rhieni'n gryf i gytuno ar drefniadau arian a                gofal plant heb fynd i'r llys, lle bynnag y bo modd.</a:t>
            </a:r>
            <a:endParaRPr lang="cy-GB" sz="2400" dirty="0">
              <a:solidFill>
                <a:srgbClr val="62A9AA"/>
              </a:solidFill>
            </a:endParaRPr>
          </a:p>
          <a:p>
            <a:pPr marL="0" indent="0">
              <a:buNone/>
            </a:pPr>
            <a:endParaRPr lang="cy-GB" sz="2400" dirty="0">
              <a:solidFill>
                <a:srgbClr val="62A9AA"/>
              </a:solidFill>
            </a:endParaRPr>
          </a:p>
        </p:txBody>
      </p:sp>
      <p:pic>
        <p:nvPicPr>
          <p:cNvPr id="6" name="Picture 5" descr="Poster gyda'r gair 'gwybodaeth'">
            <a:extLst>
              <a:ext uri="{FF2B5EF4-FFF2-40B4-BE49-F238E27FC236}">
                <a16:creationId xmlns:a16="http://schemas.microsoft.com/office/drawing/2014/main" id="{5AA50F8E-F93B-4608-BB8A-7548281F9A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72788" y="2538064"/>
            <a:ext cx="1114425" cy="1546744"/>
          </a:xfrm>
          <a:prstGeom prst="rect">
            <a:avLst/>
          </a:prstGeom>
          <a:ln w="38100">
            <a:solidFill>
              <a:srgbClr val="969FA7"/>
            </a:solidFill>
          </a:ln>
        </p:spPr>
      </p:pic>
    </p:spTree>
    <p:extLst>
      <p:ext uri="{BB962C8B-B14F-4D97-AF65-F5344CB8AC3E}">
        <p14:creationId xmlns:p14="http://schemas.microsoft.com/office/powerpoint/2010/main" val="31964247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cy-GB" sz="3200" b="1" dirty="0"/>
              <a:t>Y GYFRAITH ‘SEILIEDIG-AR-FAI’ AR YSGARIAD</a:t>
            </a:r>
            <a:endParaRPr lang="cy-GB" sz="3200" dirty="0"/>
          </a:p>
        </p:txBody>
      </p:sp>
      <p:sp>
        <p:nvSpPr>
          <p:cNvPr id="3" name="Content Placeholder 2"/>
          <p:cNvSpPr>
            <a:spLocks noGrp="1"/>
          </p:cNvSpPr>
          <p:nvPr>
            <p:ph idx="1"/>
          </p:nvPr>
        </p:nvSpPr>
        <p:spPr>
          <a:xfrm>
            <a:off x="524445" y="2275835"/>
            <a:ext cx="11086363" cy="3675786"/>
          </a:xfrm>
          <a:ln w="38100">
            <a:solidFill>
              <a:schemeClr val="accent1">
                <a:lumMod val="75000"/>
                <a:lumOff val="25000"/>
              </a:schemeClr>
            </a:solidFill>
          </a:ln>
        </p:spPr>
        <p:txBody>
          <a:bodyPr>
            <a:noAutofit/>
          </a:bodyPr>
          <a:lstStyle/>
          <a:p>
            <a:pPr marL="0" indent="0">
              <a:buNone/>
            </a:pPr>
            <a:endParaRPr lang="cy-GB" sz="2400" dirty="0">
              <a:solidFill>
                <a:srgbClr val="62A9AA"/>
              </a:solidFill>
            </a:endParaRPr>
          </a:p>
          <a:p>
            <a:pPr marL="0" indent="0">
              <a:buNone/>
            </a:pPr>
            <a:endParaRPr lang="cy-GB" sz="2400" b="1" dirty="0">
              <a:solidFill>
                <a:srgbClr val="62A9AA"/>
              </a:solidFill>
            </a:endParaRPr>
          </a:p>
          <a:p>
            <a:pPr marL="0" indent="0" fontAlgn="base">
              <a:spcBef>
                <a:spcPts val="480"/>
              </a:spcBef>
              <a:buNone/>
            </a:pPr>
            <a:r>
              <a:rPr lang="cy-GB" sz="2400" b="1" i="0" dirty="0">
                <a:solidFill>
                  <a:srgbClr val="62A9AA"/>
                </a:solidFill>
                <a:effectLst/>
              </a:rPr>
              <a:t>Deddf Achosion Priodasol 1973: Ysgariad ‘seiliedig-ar-fai’ </a:t>
            </a:r>
          </a:p>
          <a:p>
            <a:pPr>
              <a:spcBef>
                <a:spcPts val="480"/>
              </a:spcBef>
              <a:buClr>
                <a:srgbClr val="62A9AA"/>
              </a:buClr>
              <a:buSzPct val="100000"/>
            </a:pPr>
            <a:r>
              <a:rPr lang="cy-GB" sz="2400" dirty="0"/>
              <a:t>Rhaid i'r ymgeisydd ddangos bod priodas wedi chwalu'n anadferadwy trwy             brofi un o bum ffaith (seiliedig ar fai a gwahanu).</a:t>
            </a:r>
          </a:p>
          <a:p>
            <a:pPr>
              <a:spcBef>
                <a:spcPts val="480"/>
              </a:spcBef>
              <a:buClr>
                <a:srgbClr val="62A9AA"/>
              </a:buClr>
              <a:buSzPct val="100000"/>
            </a:pPr>
            <a:r>
              <a:rPr lang="cy-GB" sz="2400" dirty="0"/>
              <a:t>Gall yr atebydd herio'r ffaith. Os bydd yn llwyddiannus, dim ond ar ôl pum mlynedd y gall yr Ymgeisydd ysgaru.</a:t>
            </a:r>
          </a:p>
          <a:p>
            <a:pPr>
              <a:spcBef>
                <a:spcPts val="480"/>
              </a:spcBef>
              <a:buClr>
                <a:srgbClr val="62A9AA"/>
              </a:buClr>
              <a:buSzPct val="100000"/>
            </a:pPr>
            <a:r>
              <a:rPr lang="cy-GB" sz="2400" dirty="0"/>
              <a:t>Gellir cael ysgariad diwrthwynebiad o fewn ychydig fisoedd - ond dim ond os dibynnir ar un o'r ffeithiau sy'n seiliedig ar fai.</a:t>
            </a:r>
            <a:endParaRPr lang="cy-GB" sz="2400" dirty="0">
              <a:solidFill>
                <a:srgbClr val="62A9AA"/>
              </a:solidFill>
            </a:endParaRPr>
          </a:p>
          <a:p>
            <a:pPr marL="0" indent="0">
              <a:buNone/>
            </a:pPr>
            <a:endParaRPr lang="cy-GB" sz="2400" dirty="0">
              <a:solidFill>
                <a:srgbClr val="62A9AA"/>
              </a:solidFill>
            </a:endParaRPr>
          </a:p>
        </p:txBody>
      </p:sp>
      <p:pic>
        <p:nvPicPr>
          <p:cNvPr id="6" name="Picture 5" descr="Poster gyda'r gair 'gwybodaeth'">
            <a:extLst>
              <a:ext uri="{FF2B5EF4-FFF2-40B4-BE49-F238E27FC236}">
                <a16:creationId xmlns:a16="http://schemas.microsoft.com/office/drawing/2014/main" id="{5AA50F8E-F93B-4608-BB8A-7548281F9A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54013" y="2566984"/>
            <a:ext cx="1114425" cy="1546744"/>
          </a:xfrm>
          <a:prstGeom prst="rect">
            <a:avLst/>
          </a:prstGeom>
          <a:ln w="38100">
            <a:solidFill>
              <a:srgbClr val="969FA7"/>
            </a:solidFill>
          </a:ln>
        </p:spPr>
      </p:pic>
    </p:spTree>
    <p:extLst>
      <p:ext uri="{BB962C8B-B14F-4D97-AF65-F5344CB8AC3E}">
        <p14:creationId xmlns:p14="http://schemas.microsoft.com/office/powerpoint/2010/main" val="2109662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5935" y="115411"/>
            <a:ext cx="10327152" cy="1445375"/>
          </a:xfrm>
        </p:spPr>
        <p:txBody>
          <a:bodyPr>
            <a:normAutofit/>
          </a:bodyPr>
          <a:lstStyle/>
          <a:p>
            <a:r>
              <a:rPr lang="cy-GB" sz="3200" b="1" dirty="0"/>
              <a:t>NEWIDIADAU I’R GYFRAITH AR YSGARIAD</a:t>
            </a:r>
          </a:p>
        </p:txBody>
      </p:sp>
      <p:pic>
        <p:nvPicPr>
          <p:cNvPr id="5" name="Picture 4" descr="Delwedd gartŵn o farnwr mewn llys barn."/>
          <p:cNvPicPr>
            <a:picLocks noChangeAspect="1"/>
          </p:cNvPicPr>
          <p:nvPr/>
        </p:nvPicPr>
        <p:blipFill>
          <a:blip r:embed="rId3">
            <a:extLst>
              <a:ext uri="{28A0092B-C50C-407E-A947-70E740481C1C}">
                <a14:useLocalDpi xmlns:a14="http://schemas.microsoft.com/office/drawing/2010/main" val="0"/>
              </a:ext>
            </a:extLst>
          </a:blip>
          <a:srcRect/>
          <a:stretch/>
        </p:blipFill>
        <p:spPr>
          <a:xfrm>
            <a:off x="7007161" y="2040259"/>
            <a:ext cx="3487173" cy="4067046"/>
          </a:xfrm>
          <a:prstGeom prst="rect">
            <a:avLst/>
          </a:prstGeom>
        </p:spPr>
      </p:pic>
      <p:sp>
        <p:nvSpPr>
          <p:cNvPr id="7" name="Cloud Callout 3">
            <a:extLst>
              <a:ext uri="{FF2B5EF4-FFF2-40B4-BE49-F238E27FC236}">
                <a16:creationId xmlns:a16="http://schemas.microsoft.com/office/drawing/2014/main" id="{3F17924C-FE0B-46F2-9CC4-E6618583842F}"/>
              </a:ext>
            </a:extLst>
          </p:cNvPr>
          <p:cNvSpPr/>
          <p:nvPr/>
        </p:nvSpPr>
        <p:spPr>
          <a:xfrm>
            <a:off x="0" y="1784734"/>
            <a:ext cx="7007161" cy="4420206"/>
          </a:xfrm>
          <a:prstGeom prst="cloudCallout">
            <a:avLst>
              <a:gd name="adj1" fmla="val 49484"/>
              <a:gd name="adj2" fmla="val 60240"/>
            </a:avLst>
          </a:prstGeom>
          <a:solidFill>
            <a:schemeClr val="bg1"/>
          </a:solidFill>
          <a:ln w="38100">
            <a:solidFill>
              <a:srgbClr val="62A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6213" lvl="0">
              <a:spcBef>
                <a:spcPct val="20000"/>
              </a:spcBef>
              <a:spcAft>
                <a:spcPts val="600"/>
              </a:spcAft>
              <a:buClr>
                <a:srgbClr val="903163"/>
              </a:buClr>
              <a:buSzPct val="92000"/>
            </a:pPr>
            <a:r>
              <a:rPr lang="cy-GB" sz="2400" dirty="0">
                <a:solidFill>
                  <a:schemeClr val="tx1"/>
                </a:solidFill>
              </a:rPr>
              <a:t>Mae Tom yn meddwl bod y      gyfraith ‘seiliedig ar fai’ yn hen ffasiwn ond nid yw Samir mor siŵr. Mewn parau crëwch ddwy restr – un gydag o leiaf 3 rheswm pam mae Tom yn meddwl ei fod yn hen ffasiwn ac un gydag o leiaf 3 rheswm pam mae </a:t>
            </a:r>
            <a:r>
              <a:rPr lang="cy-GB" sz="2400" dirty="0" err="1">
                <a:solidFill>
                  <a:schemeClr val="tx1"/>
                </a:solidFill>
              </a:rPr>
              <a:t>Samir</a:t>
            </a:r>
            <a:r>
              <a:rPr lang="cy-GB" sz="2400" dirty="0">
                <a:solidFill>
                  <a:schemeClr val="tx1"/>
                </a:solidFill>
              </a:rPr>
              <a:t> yn meddwl nad yw’n hen ffasiwn.</a:t>
            </a:r>
          </a:p>
        </p:txBody>
      </p:sp>
      <p:pic>
        <p:nvPicPr>
          <p:cNvPr id="8" name="Graphic 7" descr="Eicon symbol ychwanegu ar gyfer gweithgareddau ychwanegol&#10;">
            <a:extLst>
              <a:ext uri="{FF2B5EF4-FFF2-40B4-BE49-F238E27FC236}">
                <a16:creationId xmlns:a16="http://schemas.microsoft.com/office/drawing/2014/main" id="{3D72CB2B-B32A-4AC7-9A09-1F5ADE42D351}"/>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11060443" y="6204940"/>
            <a:ext cx="414000" cy="414000"/>
          </a:xfrm>
          <a:prstGeom prst="rect">
            <a:avLst/>
          </a:prstGeom>
        </p:spPr>
      </p:pic>
    </p:spTree>
    <p:extLst>
      <p:ext uri="{BB962C8B-B14F-4D97-AF65-F5344CB8AC3E}">
        <p14:creationId xmlns:p14="http://schemas.microsoft.com/office/powerpoint/2010/main" val="34375341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cy-GB" sz="3200" b="1" dirty="0"/>
              <a:t>Y GYFRAITH ‘DIM-BAI’ AR YSGARIAD</a:t>
            </a:r>
            <a:endParaRPr lang="cy-GB" sz="3200" dirty="0"/>
          </a:p>
        </p:txBody>
      </p:sp>
      <p:sp>
        <p:nvSpPr>
          <p:cNvPr id="3" name="Content Placeholder 2"/>
          <p:cNvSpPr>
            <a:spLocks noGrp="1"/>
          </p:cNvSpPr>
          <p:nvPr>
            <p:ph idx="1"/>
          </p:nvPr>
        </p:nvSpPr>
        <p:spPr>
          <a:xfrm>
            <a:off x="524445" y="2275835"/>
            <a:ext cx="11086363" cy="3441676"/>
          </a:xfrm>
          <a:ln w="38100">
            <a:solidFill>
              <a:schemeClr val="accent1">
                <a:lumMod val="75000"/>
                <a:lumOff val="25000"/>
              </a:schemeClr>
            </a:solidFill>
          </a:ln>
        </p:spPr>
        <p:txBody>
          <a:bodyPr>
            <a:noAutofit/>
          </a:bodyPr>
          <a:lstStyle/>
          <a:p>
            <a:pPr marL="0" indent="0">
              <a:buNone/>
            </a:pPr>
            <a:endParaRPr lang="cy-GB" sz="2400" dirty="0">
              <a:solidFill>
                <a:srgbClr val="62A9AA"/>
              </a:solidFill>
            </a:endParaRPr>
          </a:p>
          <a:p>
            <a:pPr marL="0" indent="0">
              <a:buNone/>
            </a:pPr>
            <a:endParaRPr lang="cy-GB" sz="2400" b="1" dirty="0">
              <a:solidFill>
                <a:srgbClr val="62A9AA"/>
              </a:solidFill>
            </a:endParaRPr>
          </a:p>
          <a:p>
            <a:pPr marL="0" marR="0" lvl="0" indent="0" defTabSz="914400" rtl="0" eaLnBrk="1" fontAlgn="auto" latinLnBrk="0" hangingPunct="1">
              <a:spcBef>
                <a:spcPts val="480"/>
              </a:spcBef>
              <a:buClrTx/>
              <a:buSzTx/>
              <a:buFontTx/>
              <a:buNone/>
              <a:tabLst/>
              <a:defRPr/>
            </a:pPr>
            <a:r>
              <a:rPr lang="cy-GB" sz="2400" b="1" dirty="0">
                <a:solidFill>
                  <a:srgbClr val="62A9AA"/>
                </a:solidFill>
              </a:rPr>
              <a:t>Deddf Ysgaru, Diddymu a Gwahanu 2020</a:t>
            </a:r>
          </a:p>
          <a:p>
            <a:pPr>
              <a:spcBef>
                <a:spcPts val="480"/>
              </a:spcBef>
              <a:buClr>
                <a:srgbClr val="62A9AA"/>
              </a:buClr>
              <a:buSzPct val="100000"/>
            </a:pPr>
            <a:r>
              <a:rPr lang="cy-GB" sz="2400" dirty="0"/>
              <a:t>Rhaid i Ymgeisydd (neu Ymgeisydd ac Atebydd ar gais ar y cyd) ddangos                  bod y briodas wedi chwalu yn anadferadwy.</a:t>
            </a:r>
          </a:p>
          <a:p>
            <a:pPr>
              <a:spcBef>
                <a:spcPts val="480"/>
              </a:spcBef>
              <a:buClr>
                <a:srgbClr val="62A9AA"/>
              </a:buClr>
              <a:buSzPct val="100000"/>
            </a:pPr>
            <a:r>
              <a:rPr lang="cy-GB" sz="2400" dirty="0"/>
              <a:t>Ni all yr atebydd herio'r ysgariad.</a:t>
            </a:r>
          </a:p>
          <a:p>
            <a:pPr>
              <a:spcBef>
                <a:spcPts val="480"/>
              </a:spcBef>
              <a:buClr>
                <a:srgbClr val="62A9AA"/>
              </a:buClr>
              <a:buSzPct val="100000"/>
            </a:pPr>
            <a:r>
              <a:rPr lang="cy-GB" sz="2400" dirty="0"/>
              <a:t>Gellir cael ysgariad ar ôl 26 wythnos.</a:t>
            </a:r>
            <a:endParaRPr lang="cy-GB" sz="2400" dirty="0">
              <a:solidFill>
                <a:srgbClr val="62A9AA"/>
              </a:solidFill>
            </a:endParaRPr>
          </a:p>
          <a:p>
            <a:pPr marL="0" indent="0">
              <a:buNone/>
            </a:pPr>
            <a:endParaRPr lang="cy-GB" sz="2400" dirty="0">
              <a:solidFill>
                <a:srgbClr val="62A9AA"/>
              </a:solidFill>
            </a:endParaRPr>
          </a:p>
        </p:txBody>
      </p:sp>
      <p:pic>
        <p:nvPicPr>
          <p:cNvPr id="6" name="Picture 5" descr="Poster gyda'r gair 'gwybodaeth'">
            <a:extLst>
              <a:ext uri="{FF2B5EF4-FFF2-40B4-BE49-F238E27FC236}">
                <a16:creationId xmlns:a16="http://schemas.microsoft.com/office/drawing/2014/main" id="{5AA50F8E-F93B-4608-BB8A-7548281F9AA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0238578" y="2655628"/>
            <a:ext cx="1114425" cy="1546744"/>
          </a:xfrm>
          <a:prstGeom prst="rect">
            <a:avLst/>
          </a:prstGeom>
          <a:ln w="38100">
            <a:solidFill>
              <a:srgbClr val="969FA7"/>
            </a:solidFill>
          </a:ln>
        </p:spPr>
      </p:pic>
    </p:spTree>
    <p:extLst>
      <p:ext uri="{BB962C8B-B14F-4D97-AF65-F5344CB8AC3E}">
        <p14:creationId xmlns:p14="http://schemas.microsoft.com/office/powerpoint/2010/main" val="16699210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cy-GB" sz="3200" b="1" dirty="0"/>
              <a:t>SLEID I ATHRAWON – CWRICWLWM I GYMRU</a:t>
            </a:r>
          </a:p>
        </p:txBody>
      </p:sp>
      <p:sp>
        <p:nvSpPr>
          <p:cNvPr id="5" name="TextBox 4"/>
          <p:cNvSpPr txBox="1"/>
          <p:nvPr/>
        </p:nvSpPr>
        <p:spPr>
          <a:xfrm>
            <a:off x="575894" y="2100392"/>
            <a:ext cx="11029615" cy="4439292"/>
          </a:xfrm>
          <a:prstGeom prst="rect">
            <a:avLst/>
          </a:prstGeom>
          <a:noFill/>
          <a:ln w="38100">
            <a:solidFill>
              <a:srgbClr val="969FA7"/>
            </a:solidFill>
          </a:ln>
        </p:spPr>
        <p:txBody>
          <a:bodyPr wrap="square" lIns="91440" tIns="45720" rIns="91440" bIns="45720" rtlCol="0" anchor="t">
            <a:spAutoFit/>
          </a:bodyPr>
          <a:lstStyle/>
          <a:p>
            <a:pPr>
              <a:lnSpc>
                <a:spcPct val="114000"/>
              </a:lnSpc>
            </a:pPr>
            <a:r>
              <a:rPr lang="cy-GB" sz="2200" dirty="0">
                <a:effectLst/>
                <a:latin typeface="Calibri" panose="020F0502020204030204" pitchFamily="34" charset="0"/>
                <a:ea typeface="Calibri" panose="020F0502020204030204" pitchFamily="34" charset="0"/>
                <a:cs typeface="Times New Roman" panose="02020603050405020304" pitchFamily="18" charset="0"/>
              </a:rPr>
              <a:t>Mae’r adnodd addysgu hwn ar gyfer dysgwyr sy’n gweithio ar Gamau Cynnydd 4 a 5 yn helpu i fodloni dau o </a:t>
            </a:r>
            <a:r>
              <a:rPr lang="cy-GB" sz="2200" b="1" u="sng" dirty="0">
                <a:solidFill>
                  <a:srgbClr val="62A9AA"/>
                </a:solidFill>
                <a:effectLst/>
                <a:ea typeface="Times New Roman" panose="02020603050405020304" pitchFamily="18" charset="0"/>
                <a:cs typeface="Arial" panose="020B0604020202020204" pitchFamily="34" charset="0"/>
                <a:hlinkClick r:id="rId3">
                  <a:extLst>
                    <a:ext uri="{A12FA001-AC4F-418D-AE19-62706E023703}">
                      <ahyp:hlinkClr xmlns:ahyp="http://schemas.microsoft.com/office/drawing/2018/hyperlinkcolor" val="tx"/>
                    </a:ext>
                  </a:extLst>
                </a:hlinkClick>
              </a:rPr>
              <a:t>bedwar diben</a:t>
            </a:r>
            <a:r>
              <a:rPr lang="cy-GB" sz="2200" b="1" dirty="0">
                <a:solidFill>
                  <a:srgbClr val="62A9AA"/>
                </a:solidFill>
                <a:effectLst/>
                <a:ea typeface="Times New Roman" panose="02020603050405020304" pitchFamily="18" charset="0"/>
                <a:cs typeface="Arial" panose="020B0604020202020204" pitchFamily="34" charset="0"/>
              </a:rPr>
              <a:t> </a:t>
            </a:r>
            <a:r>
              <a:rPr lang="cy-GB" sz="2200" b="1" u="sng" dirty="0">
                <a:solidFill>
                  <a:srgbClr val="62A9AA"/>
                </a:solidFill>
                <a:effectLst/>
                <a:ea typeface="Times New Roman" panose="02020603050405020304" pitchFamily="18" charset="0"/>
                <a:cs typeface="Arial" panose="020B0604020202020204" pitchFamily="34" charset="0"/>
              </a:rPr>
              <a:t>Cwricwlwm i Gymru</a:t>
            </a:r>
            <a:r>
              <a:rPr lang="cy-GB" sz="2200" b="1" dirty="0">
                <a:solidFill>
                  <a:srgbClr val="62A9AA"/>
                </a:solidFill>
                <a:effectLst/>
                <a:ea typeface="Calibri" panose="020F0502020204030204" pitchFamily="34" charset="0"/>
                <a:cs typeface="Arial" panose="020B0604020202020204" pitchFamily="34" charset="0"/>
              </a:rPr>
              <a:t> </a:t>
            </a:r>
            <a:r>
              <a:rPr lang="cy-GB" sz="2200" dirty="0">
                <a:effectLst/>
                <a:latin typeface="Calibri" panose="020F0502020204030204" pitchFamily="34" charset="0"/>
                <a:ea typeface="Calibri" panose="020F0502020204030204" pitchFamily="34" charset="0"/>
                <a:cs typeface="Times New Roman" panose="02020603050405020304" pitchFamily="18" charset="0"/>
              </a:rPr>
              <a:t>gan gynorthwyo dysgwyr i ddod:</a:t>
            </a:r>
            <a:endParaRPr lang="cy-GB" sz="2200" dirty="0">
              <a:effectLst/>
              <a:ea typeface="Times New Roman" panose="02020603050405020304" pitchFamily="18" charset="0"/>
              <a:cs typeface="Arial" panose="020B0604020202020204" pitchFamily="34" charset="0"/>
            </a:endParaRPr>
          </a:p>
          <a:p>
            <a:pPr marL="285750" lvl="0" indent="-285750">
              <a:lnSpc>
                <a:spcPct val="114000"/>
              </a:lnSpc>
              <a:buClr>
                <a:srgbClr val="62A9AA"/>
              </a:buClr>
              <a:buFont typeface="Wingdings" panose="05000000000000000000" pitchFamily="2" charset="2"/>
              <a:buChar char="§"/>
            </a:pPr>
            <a:r>
              <a:rPr lang="cy-GB" sz="2200" b="1" dirty="0">
                <a:solidFill>
                  <a:srgbClr val="62A9AA"/>
                </a:solidFill>
                <a:effectLst/>
                <a:ea typeface="Calibri" panose="020F0502020204030204" pitchFamily="34" charset="0"/>
                <a:cs typeface="Arial" panose="020B0604020202020204" pitchFamily="34" charset="0"/>
              </a:rPr>
              <a:t>yn ddinasyddion egwyddorol, gwybodus sydd:</a:t>
            </a:r>
          </a:p>
          <a:p>
            <a:pPr marL="452438" lvl="1" indent="-273050" fontAlgn="base">
              <a:lnSpc>
                <a:spcPct val="114000"/>
              </a:lnSpc>
              <a:buClr>
                <a:srgbClr val="62A9AA"/>
              </a:buClr>
              <a:buFont typeface="Wingdings" panose="05000000000000000000" pitchFamily="2" charset="2"/>
              <a:buChar char=""/>
            </a:pPr>
            <a:r>
              <a:rPr lang="cy-GB" sz="2200" dirty="0">
                <a:solidFill>
                  <a:srgbClr val="1F1F1F"/>
                </a:solidFill>
                <a:effectLst/>
                <a:ea typeface="Times New Roman" panose="02020603050405020304" pitchFamily="18" charset="0"/>
                <a:cs typeface="Arial" panose="020B0604020202020204" pitchFamily="34" charset="0"/>
              </a:rPr>
              <a:t>yn trafod materion cyfoes ar sail eu gwybodaeth a’u gwerthoedd </a:t>
            </a:r>
          </a:p>
          <a:p>
            <a:pPr marL="452438" lvl="1" indent="-273050" fontAlgn="base">
              <a:lnSpc>
                <a:spcPct val="114000"/>
              </a:lnSpc>
              <a:buClr>
                <a:srgbClr val="62A9AA"/>
              </a:buClr>
              <a:buFont typeface="Wingdings" panose="05000000000000000000" pitchFamily="2" charset="2"/>
              <a:buChar char=""/>
            </a:pPr>
            <a:r>
              <a:rPr lang="cy-GB" sz="2200" dirty="0">
                <a:effectLst/>
                <a:ea typeface="Calibri" panose="020F0502020204030204" pitchFamily="34" charset="0"/>
                <a:cs typeface="Arial" panose="020B0604020202020204" pitchFamily="34" charset="0"/>
              </a:rPr>
              <a:t>yn deall ac yn arfer eu cyfrifoldebau a’u hawliau dynol a democrataidd</a:t>
            </a:r>
          </a:p>
          <a:p>
            <a:pPr marL="0" lvl="1" fontAlgn="base">
              <a:lnSpc>
                <a:spcPct val="114000"/>
              </a:lnSpc>
              <a:buClr>
                <a:srgbClr val="62A9AA"/>
              </a:buClr>
            </a:pPr>
            <a:r>
              <a:rPr lang="cy-GB" sz="2200" dirty="0">
                <a:solidFill>
                  <a:srgbClr val="1F1F1F"/>
                </a:solidFill>
                <a:effectLst/>
                <a:ea typeface="Calibri" panose="020F0502020204030204" pitchFamily="34" charset="0"/>
                <a:cs typeface="Arial" panose="020B0604020202020204" pitchFamily="34" charset="0"/>
              </a:rPr>
              <a:t>ac </a:t>
            </a:r>
            <a:r>
              <a:rPr lang="cy-GB" sz="2200" b="1" dirty="0">
                <a:solidFill>
                  <a:srgbClr val="62A9AA"/>
                </a:solidFill>
                <a:effectLst/>
                <a:ea typeface="Calibri" panose="020F0502020204030204" pitchFamily="34" charset="0"/>
                <a:cs typeface="Times New Roman" panose="02020603050405020304" pitchFamily="18" charset="0"/>
              </a:rPr>
              <a:t>yn barod i fod yn ddinasyddion i Gymru a’r byd.</a:t>
            </a:r>
            <a:r>
              <a:rPr lang="cy-GB" sz="2200" dirty="0">
                <a:solidFill>
                  <a:srgbClr val="62A9AA"/>
                </a:solidFill>
                <a:effectLst/>
                <a:ea typeface="Calibri" panose="020F0502020204030204" pitchFamily="34" charset="0"/>
                <a:cs typeface="Arial" panose="020B0604020202020204" pitchFamily="34" charset="0"/>
              </a:rPr>
              <a:t> </a:t>
            </a:r>
          </a:p>
          <a:p>
            <a:pPr marL="285750" lvl="0" indent="-285750">
              <a:buClr>
                <a:srgbClr val="62A9AA"/>
              </a:buClr>
              <a:buFont typeface="Wingdings" panose="05000000000000000000" pitchFamily="2" charset="2"/>
              <a:buChar char="§"/>
            </a:pPr>
            <a:r>
              <a:rPr lang="cy-GB" sz="2200" b="1" dirty="0">
                <a:solidFill>
                  <a:srgbClr val="62A9AA"/>
                </a:solidFill>
                <a:effectLst/>
                <a:ea typeface="Calibri" panose="020F0502020204030204" pitchFamily="34" charset="0"/>
                <a:cs typeface="Arial" panose="020B0604020202020204" pitchFamily="34" charset="0"/>
              </a:rPr>
              <a:t>yn unigolion iach, hyderus sydd:</a:t>
            </a:r>
            <a:endParaRPr lang="cy-GB" sz="2200" dirty="0">
              <a:effectLst/>
              <a:ea typeface="Calibri" panose="020F0502020204030204" pitchFamily="34" charset="0"/>
              <a:cs typeface="Times New Roman" panose="02020603050405020304" pitchFamily="18" charset="0"/>
            </a:endParaRPr>
          </a:p>
          <a:p>
            <a:pPr marL="536575" lvl="1" indent="-263525">
              <a:buClr>
                <a:srgbClr val="62A9AA"/>
              </a:buClr>
              <a:buFont typeface="Wingdings" panose="05000000000000000000" pitchFamily="2" charset="2"/>
              <a:buChar char=""/>
            </a:pPr>
            <a:r>
              <a:rPr lang="cy-GB" sz="2200" dirty="0">
                <a:effectLst/>
                <a:ea typeface="Calibri" panose="020F0502020204030204" pitchFamily="34" charset="0"/>
                <a:cs typeface="Arial" panose="020B0604020202020204" pitchFamily="34" charset="0"/>
              </a:rPr>
              <a:t>yn meithrin eu lles meddyliol ac emosiynol drwy ddatblygu hyder, cadernid ac empathi</a:t>
            </a:r>
          </a:p>
          <a:p>
            <a:pPr marL="536575" lvl="1" indent="-263525">
              <a:buClr>
                <a:srgbClr val="62A9AA"/>
              </a:buClr>
              <a:buFont typeface="Wingdings" panose="05000000000000000000" pitchFamily="2" charset="2"/>
              <a:buChar char=""/>
            </a:pPr>
            <a:r>
              <a:rPr lang="cy-GB" sz="2200" dirty="0">
                <a:effectLst/>
                <a:ea typeface="Calibri" panose="020F0502020204030204" pitchFamily="34" charset="0"/>
                <a:cs typeface="Arial" panose="020B0604020202020204" pitchFamily="34" charset="0"/>
              </a:rPr>
              <a:t>yn gwybod sut i ddod o hyd i’r wybodaeth a’r cymorth sydd eu hangen i gadw’n ddiogel ac iach</a:t>
            </a:r>
          </a:p>
          <a:p>
            <a:r>
              <a:rPr lang="cy-GB" sz="2200" dirty="0">
                <a:solidFill>
                  <a:srgbClr val="1F1F1F"/>
                </a:solidFill>
                <a:effectLst/>
                <a:ea typeface="Calibri" panose="020F0502020204030204" pitchFamily="34" charset="0"/>
                <a:cs typeface="Arial" panose="020B0604020202020204" pitchFamily="34" charset="0"/>
              </a:rPr>
              <a:t>ac </a:t>
            </a:r>
            <a:r>
              <a:rPr lang="cy-GB" sz="2200" b="1" dirty="0">
                <a:solidFill>
                  <a:srgbClr val="62A9AA"/>
                </a:solidFill>
                <a:effectLst/>
                <a:ea typeface="Calibri" panose="020F0502020204030204" pitchFamily="34" charset="0"/>
                <a:cs typeface="Times New Roman" panose="02020603050405020304" pitchFamily="18" charset="0"/>
              </a:rPr>
              <a:t>yn barod i fyw bywyd gan wireddu eu dyheadau fel aelodau gwerthfawr o gymdeithas.</a:t>
            </a:r>
            <a:endParaRPr lang="cy-GB" sz="22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52895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494C5CF-A7FF-447F-8FB6-8A560C73A2CD}"/>
              </a:ext>
            </a:extLst>
          </p:cNvPr>
          <p:cNvSpPr>
            <a:spLocks noGrp="1"/>
          </p:cNvSpPr>
          <p:nvPr>
            <p:ph type="title"/>
          </p:nvPr>
        </p:nvSpPr>
        <p:spPr>
          <a:xfrm>
            <a:off x="581192" y="702156"/>
            <a:ext cx="11029616" cy="851436"/>
          </a:xfrm>
        </p:spPr>
        <p:txBody>
          <a:bodyPr>
            <a:normAutofit/>
          </a:bodyPr>
          <a:lstStyle/>
          <a:p>
            <a:r>
              <a:rPr lang="cy-GB" sz="3200" b="1" dirty="0"/>
              <a:t>FFYNONELLAU CYMORTH I BOBL IFANC</a:t>
            </a:r>
            <a:endParaRPr lang="cy-GB" sz="3200" dirty="0"/>
          </a:p>
        </p:txBody>
      </p:sp>
      <p:grpSp>
        <p:nvGrpSpPr>
          <p:cNvPr id="5" name="Group 4" descr="Logo Gwasanaeth Eiriolaeth Ieuenctid Cenedlaethol, Cymru">
            <a:extLst>
              <a:ext uri="{FF2B5EF4-FFF2-40B4-BE49-F238E27FC236}">
                <a16:creationId xmlns:a16="http://schemas.microsoft.com/office/drawing/2014/main" id="{C0FBF25A-F532-4E56-8DE4-8714C8709AEA}"/>
              </a:ext>
            </a:extLst>
          </p:cNvPr>
          <p:cNvGrpSpPr/>
          <p:nvPr/>
        </p:nvGrpSpPr>
        <p:grpSpPr>
          <a:xfrm>
            <a:off x="490013" y="2136426"/>
            <a:ext cx="3697941" cy="2569636"/>
            <a:chOff x="498528" y="2079872"/>
            <a:chExt cx="3697941" cy="2569636"/>
          </a:xfrm>
        </p:grpSpPr>
        <p:pic>
          <p:nvPicPr>
            <p:cNvPr id="7" name="Content Placeholder 1">
              <a:extLst>
                <a:ext uri="{FF2B5EF4-FFF2-40B4-BE49-F238E27FC236}">
                  <a16:creationId xmlns:a16="http://schemas.microsoft.com/office/drawing/2014/main" id="{E16AD48A-BA56-480A-9685-778E55947899}"/>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104945" y="2079872"/>
              <a:ext cx="2380662" cy="1795938"/>
            </a:xfrm>
            <a:prstGeom prst="rect">
              <a:avLst/>
            </a:prstGeom>
            <a:ln w="38100">
              <a:solidFill>
                <a:srgbClr val="969FA7"/>
              </a:solidFill>
            </a:ln>
          </p:spPr>
        </p:pic>
        <p:sp>
          <p:nvSpPr>
            <p:cNvPr id="9" name="TextBox 8">
              <a:extLst>
                <a:ext uri="{FF2B5EF4-FFF2-40B4-BE49-F238E27FC236}">
                  <a16:creationId xmlns:a16="http://schemas.microsoft.com/office/drawing/2014/main" id="{74F72EA3-C3B7-4C2D-BF34-67CD446D4CEC}"/>
                </a:ext>
              </a:extLst>
            </p:cNvPr>
            <p:cNvSpPr txBox="1"/>
            <p:nvPr/>
          </p:nvSpPr>
          <p:spPr>
            <a:xfrm>
              <a:off x="498528" y="4003177"/>
              <a:ext cx="3697941" cy="646331"/>
            </a:xfrm>
            <a:prstGeom prst="rect">
              <a:avLst/>
            </a:prstGeom>
            <a:noFill/>
            <a:ln w="38100">
              <a:solidFill>
                <a:srgbClr val="9B9B9B"/>
              </a:solidFill>
            </a:ln>
          </p:spPr>
          <p:txBody>
            <a:bodyPr wrap="square" rtlCol="0">
              <a:spAutoFit/>
            </a:bodyPr>
            <a:lstStyle/>
            <a:p>
              <a:r>
                <a:rPr lang="cy-GB" dirty="0"/>
                <a:t>Gwasanaeth Eiriolaeth Ieuenctid Cenedlaethol, Cymru (</a:t>
              </a:r>
              <a:r>
                <a:rPr lang="cy-GB" dirty="0" err="1"/>
                <a:t>NYAS</a:t>
              </a:r>
              <a:r>
                <a:rPr lang="cy-GB" dirty="0"/>
                <a:t> Cymru) </a:t>
              </a:r>
            </a:p>
          </p:txBody>
        </p:sp>
      </p:grpSp>
      <p:grpSp>
        <p:nvGrpSpPr>
          <p:cNvPr id="13" name="Group 12" descr="Logo Gwasanaeth Cynghori a Chynorthwyo Llys i Blant a Theuluoedd, Cymru (Cafcass Cymru).&#10;">
            <a:extLst>
              <a:ext uri="{FF2B5EF4-FFF2-40B4-BE49-F238E27FC236}">
                <a16:creationId xmlns:a16="http://schemas.microsoft.com/office/drawing/2014/main" id="{10D397DA-D309-4610-94A1-8770AFEB44A8}"/>
              </a:ext>
            </a:extLst>
          </p:cNvPr>
          <p:cNvGrpSpPr/>
          <p:nvPr/>
        </p:nvGrpSpPr>
        <p:grpSpPr>
          <a:xfrm>
            <a:off x="1048671" y="4826675"/>
            <a:ext cx="4000212" cy="2031325"/>
            <a:chOff x="1009370" y="4908198"/>
            <a:chExt cx="4000212" cy="2031325"/>
          </a:xfrm>
        </p:grpSpPr>
        <p:pic>
          <p:nvPicPr>
            <p:cNvPr id="10" name="Content Placeholder 1">
              <a:extLst>
                <a:ext uri="{FF2B5EF4-FFF2-40B4-BE49-F238E27FC236}">
                  <a16:creationId xmlns:a16="http://schemas.microsoft.com/office/drawing/2014/main" id="{5B0D9EE7-74D9-45FF-B3B5-A0D945DF508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009370" y="4920809"/>
              <a:ext cx="1748717" cy="1755123"/>
            </a:xfrm>
            <a:prstGeom prst="rect">
              <a:avLst/>
            </a:prstGeom>
            <a:ln w="38100">
              <a:solidFill>
                <a:srgbClr val="969FA7"/>
              </a:solidFill>
            </a:ln>
          </p:spPr>
        </p:pic>
        <p:sp>
          <p:nvSpPr>
            <p:cNvPr id="12" name="TextBox 11">
              <a:extLst>
                <a:ext uri="{FF2B5EF4-FFF2-40B4-BE49-F238E27FC236}">
                  <a16:creationId xmlns:a16="http://schemas.microsoft.com/office/drawing/2014/main" id="{D54DB934-3546-447A-A85A-A8390C399A9D}"/>
                </a:ext>
              </a:extLst>
            </p:cNvPr>
            <p:cNvSpPr txBox="1"/>
            <p:nvPr/>
          </p:nvSpPr>
          <p:spPr>
            <a:xfrm>
              <a:off x="3067893" y="4908198"/>
              <a:ext cx="1941689" cy="2031325"/>
            </a:xfrm>
            <a:prstGeom prst="rect">
              <a:avLst/>
            </a:prstGeom>
            <a:noFill/>
            <a:ln w="38100">
              <a:solidFill>
                <a:srgbClr val="9B9B9B"/>
              </a:solidFill>
            </a:ln>
          </p:spPr>
          <p:txBody>
            <a:bodyPr wrap="square" rtlCol="0">
              <a:spAutoFit/>
            </a:bodyPr>
            <a:lstStyle/>
            <a:p>
              <a:pPr algn="ctr"/>
              <a:r>
                <a:rPr lang="cy-GB" dirty="0"/>
                <a:t>Gwasanaeth Cynghori a Chynorthwyo Llys i Blant a Theuluoedd</a:t>
              </a:r>
              <a:r>
                <a:rPr lang="en-GB" dirty="0"/>
                <a:t>, Cymru</a:t>
              </a:r>
            </a:p>
            <a:p>
              <a:pPr algn="ctr"/>
              <a:r>
                <a:rPr lang="en-GB" dirty="0"/>
                <a:t>(Cafcass Cymru)</a:t>
              </a:r>
            </a:p>
          </p:txBody>
        </p:sp>
      </p:grpSp>
      <p:grpSp>
        <p:nvGrpSpPr>
          <p:cNvPr id="16" name="Group 15" descr="Logo Relate, Cymru. ">
            <a:extLst>
              <a:ext uri="{FF2B5EF4-FFF2-40B4-BE49-F238E27FC236}">
                <a16:creationId xmlns:a16="http://schemas.microsoft.com/office/drawing/2014/main" id="{DD00394F-26BA-490F-BF78-D3246D01289A}"/>
              </a:ext>
            </a:extLst>
          </p:cNvPr>
          <p:cNvGrpSpPr/>
          <p:nvPr/>
        </p:nvGrpSpPr>
        <p:grpSpPr>
          <a:xfrm>
            <a:off x="5263591" y="4111228"/>
            <a:ext cx="2740457" cy="1974939"/>
            <a:chOff x="4725772" y="2605148"/>
            <a:chExt cx="2740457" cy="1974939"/>
          </a:xfrm>
        </p:grpSpPr>
        <p:pic>
          <p:nvPicPr>
            <p:cNvPr id="6" name="Content Placeholder 1">
              <a:extLst>
                <a:ext uri="{FF2B5EF4-FFF2-40B4-BE49-F238E27FC236}">
                  <a16:creationId xmlns:a16="http://schemas.microsoft.com/office/drawing/2014/main" id="{8C89FC24-56A5-4A4F-81E6-0B73E23A652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725772" y="2605148"/>
              <a:ext cx="2740457" cy="1477697"/>
            </a:xfrm>
            <a:prstGeom prst="rect">
              <a:avLst/>
            </a:prstGeom>
            <a:ln w="38100">
              <a:solidFill>
                <a:srgbClr val="969FA7"/>
              </a:solidFill>
            </a:ln>
          </p:spPr>
        </p:pic>
        <p:sp>
          <p:nvSpPr>
            <p:cNvPr id="15" name="TextBox 14" descr="Logo for Relate Cymru&#10;">
              <a:extLst>
                <a:ext uri="{FF2B5EF4-FFF2-40B4-BE49-F238E27FC236}">
                  <a16:creationId xmlns:a16="http://schemas.microsoft.com/office/drawing/2014/main" id="{E7D44313-0E88-412E-8987-10823D9568CF}"/>
                </a:ext>
              </a:extLst>
            </p:cNvPr>
            <p:cNvSpPr txBox="1"/>
            <p:nvPr/>
          </p:nvSpPr>
          <p:spPr>
            <a:xfrm>
              <a:off x="5241978" y="4210755"/>
              <a:ext cx="1708043" cy="369332"/>
            </a:xfrm>
            <a:prstGeom prst="rect">
              <a:avLst/>
            </a:prstGeom>
            <a:noFill/>
            <a:ln w="38100">
              <a:solidFill>
                <a:srgbClr val="9B9B9B"/>
              </a:solidFill>
            </a:ln>
          </p:spPr>
          <p:txBody>
            <a:bodyPr wrap="square" rtlCol="0">
              <a:spAutoFit/>
            </a:bodyPr>
            <a:lstStyle/>
            <a:p>
              <a:pPr algn="ctr"/>
              <a:r>
                <a:rPr lang="en-GB" dirty="0"/>
                <a:t>Relate Cymru</a:t>
              </a:r>
            </a:p>
          </p:txBody>
        </p:sp>
      </p:grpSp>
      <p:sp>
        <p:nvSpPr>
          <p:cNvPr id="17" name="TextBox 16">
            <a:extLst>
              <a:ext uri="{FF2B5EF4-FFF2-40B4-BE49-F238E27FC236}">
                <a16:creationId xmlns:a16="http://schemas.microsoft.com/office/drawing/2014/main" id="{B4938B49-86A2-45FB-873A-529C6E76A5EA}"/>
              </a:ext>
            </a:extLst>
          </p:cNvPr>
          <p:cNvSpPr txBox="1"/>
          <p:nvPr/>
        </p:nvSpPr>
        <p:spPr>
          <a:xfrm>
            <a:off x="9143224" y="6241637"/>
            <a:ext cx="1828800" cy="369332"/>
          </a:xfrm>
          <a:prstGeom prst="rect">
            <a:avLst/>
          </a:prstGeom>
          <a:noFill/>
          <a:ln w="38100">
            <a:solidFill>
              <a:srgbClr val="9B9B9B"/>
            </a:solidFill>
          </a:ln>
        </p:spPr>
        <p:txBody>
          <a:bodyPr wrap="square" rtlCol="0">
            <a:spAutoFit/>
          </a:bodyPr>
          <a:lstStyle/>
          <a:p>
            <a:pPr algn="ctr"/>
            <a:r>
              <a:rPr lang="en-GB" dirty="0"/>
              <a:t>Childline Cymru</a:t>
            </a:r>
          </a:p>
        </p:txBody>
      </p:sp>
      <p:grpSp>
        <p:nvGrpSpPr>
          <p:cNvPr id="19" name="Group 18" descr="Logo Cymdeithas Genedlaethol y Canolfannau Cyswllt Plant:">
            <a:extLst>
              <a:ext uri="{FF2B5EF4-FFF2-40B4-BE49-F238E27FC236}">
                <a16:creationId xmlns:a16="http://schemas.microsoft.com/office/drawing/2014/main" id="{1750D403-83E2-45C3-8075-BF9420785044}"/>
              </a:ext>
            </a:extLst>
          </p:cNvPr>
          <p:cNvGrpSpPr/>
          <p:nvPr/>
        </p:nvGrpSpPr>
        <p:grpSpPr>
          <a:xfrm>
            <a:off x="3691244" y="2136426"/>
            <a:ext cx="4882665" cy="1495650"/>
            <a:chOff x="7264892" y="5450651"/>
            <a:chExt cx="3094328" cy="717762"/>
          </a:xfrm>
        </p:grpSpPr>
        <p:pic>
          <p:nvPicPr>
            <p:cNvPr id="3" name="Picture 2">
              <a:extLst>
                <a:ext uri="{FF2B5EF4-FFF2-40B4-BE49-F238E27FC236}">
                  <a16:creationId xmlns:a16="http://schemas.microsoft.com/office/drawing/2014/main" id="{E8D071B2-C8FB-054F-9909-569EFF6583BF}"/>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7264892" y="5454371"/>
              <a:ext cx="1708043" cy="714042"/>
            </a:xfrm>
            <a:prstGeom prst="rect">
              <a:avLst/>
            </a:prstGeom>
            <a:ln w="38100">
              <a:solidFill>
                <a:schemeClr val="bg1">
                  <a:lumMod val="65000"/>
                </a:schemeClr>
              </a:solidFill>
            </a:ln>
          </p:spPr>
        </p:pic>
        <p:sp>
          <p:nvSpPr>
            <p:cNvPr id="18" name="TextBox 17" descr="Logo for The National Association of Child Contact Centres.&#10;&#10;&#10;">
              <a:extLst>
                <a:ext uri="{FF2B5EF4-FFF2-40B4-BE49-F238E27FC236}">
                  <a16:creationId xmlns:a16="http://schemas.microsoft.com/office/drawing/2014/main" id="{5FA08B47-2E4D-45CB-90B4-048DD2AFFDC4}"/>
                </a:ext>
              </a:extLst>
            </p:cNvPr>
            <p:cNvSpPr txBox="1"/>
            <p:nvPr/>
          </p:nvSpPr>
          <p:spPr>
            <a:xfrm>
              <a:off x="9089521" y="5450651"/>
              <a:ext cx="1269699" cy="708969"/>
            </a:xfrm>
            <a:prstGeom prst="rect">
              <a:avLst/>
            </a:prstGeom>
            <a:noFill/>
            <a:ln w="38100">
              <a:solidFill>
                <a:srgbClr val="9B9B9B"/>
              </a:solidFill>
            </a:ln>
          </p:spPr>
          <p:txBody>
            <a:bodyPr wrap="square" rtlCol="0">
              <a:spAutoFit/>
            </a:bodyPr>
            <a:lstStyle/>
            <a:p>
              <a:r>
                <a:rPr lang="cy-GB" dirty="0"/>
                <a:t>Cymdeithas Genedlaethol y Canolfannau Cyswllt Plant </a:t>
              </a:r>
              <a:r>
                <a:rPr lang="en-GB" dirty="0"/>
                <a:t>(NACCC) </a:t>
              </a:r>
            </a:p>
          </p:txBody>
        </p:sp>
      </p:grpSp>
      <p:pic>
        <p:nvPicPr>
          <p:cNvPr id="2" name="Content Placeholder 1" descr="Logo Childline Cymru">
            <a:extLst>
              <a:ext uri="{FF2B5EF4-FFF2-40B4-BE49-F238E27FC236}">
                <a16:creationId xmlns:a16="http://schemas.microsoft.com/office/drawing/2014/main" id="{F59B3E96-6BF0-4AA5-9C02-7B78E4ECA706}"/>
              </a:ext>
            </a:extLst>
          </p:cNvPr>
          <p:cNvPicPr>
            <a:picLocks noGrp="1" noChangeAspect="1"/>
          </p:cNvPicPr>
          <p:nvPr>
            <p:ph idx="1"/>
          </p:nvPr>
        </p:nvPicPr>
        <p:blipFill>
          <a:blip r:embed="rId7">
            <a:extLst>
              <a:ext uri="{28A0092B-C50C-407E-A947-70E740481C1C}">
                <a14:useLocalDpi xmlns:a14="http://schemas.microsoft.com/office/drawing/2010/main" val="0"/>
              </a:ext>
            </a:extLst>
          </a:blip>
          <a:srcRect/>
          <a:stretch/>
        </p:blipFill>
        <p:spPr>
          <a:xfrm>
            <a:off x="8294747" y="4640883"/>
            <a:ext cx="3525754" cy="1477696"/>
          </a:xfrm>
          <a:prstGeom prst="rect">
            <a:avLst/>
          </a:prstGeom>
          <a:ln w="38100">
            <a:solidFill>
              <a:srgbClr val="969FA7"/>
            </a:solidFill>
          </a:ln>
        </p:spPr>
      </p:pic>
      <p:grpSp>
        <p:nvGrpSpPr>
          <p:cNvPr id="20" name="Group 19">
            <a:extLst>
              <a:ext uri="{FF2B5EF4-FFF2-40B4-BE49-F238E27FC236}">
                <a16:creationId xmlns:a16="http://schemas.microsoft.com/office/drawing/2014/main" id="{EB4E46B0-3710-4D8F-9F2D-A1773F86A13D}"/>
              </a:ext>
            </a:extLst>
          </p:cNvPr>
          <p:cNvGrpSpPr/>
          <p:nvPr/>
        </p:nvGrpSpPr>
        <p:grpSpPr>
          <a:xfrm>
            <a:off x="8573909" y="2144178"/>
            <a:ext cx="3508363" cy="2261206"/>
            <a:chOff x="3483549" y="2129446"/>
            <a:chExt cx="3508363" cy="2261206"/>
          </a:xfrm>
        </p:grpSpPr>
        <p:pic>
          <p:nvPicPr>
            <p:cNvPr id="11" name="Picture 10" descr="Logo for the Children's Commissioner for Wales.">
              <a:extLst>
                <a:ext uri="{FF2B5EF4-FFF2-40B4-BE49-F238E27FC236}">
                  <a16:creationId xmlns:a16="http://schemas.microsoft.com/office/drawing/2014/main" id="{D81E9B91-8CD1-4E75-A6DD-F51BC3F30727}"/>
                </a:ext>
              </a:extLst>
            </p:cNvPr>
            <p:cNvPicPr>
              <a:picLocks noChangeAspect="1"/>
            </p:cNvPicPr>
            <p:nvPr/>
          </p:nvPicPr>
          <p:blipFill>
            <a:blip r:embed="rId8"/>
            <a:stretch>
              <a:fillRect/>
            </a:stretch>
          </p:blipFill>
          <p:spPr>
            <a:xfrm>
              <a:off x="3730752" y="2129446"/>
              <a:ext cx="2990850" cy="1752600"/>
            </a:xfrm>
            <a:prstGeom prst="rect">
              <a:avLst/>
            </a:prstGeom>
            <a:ln w="38100">
              <a:solidFill>
                <a:srgbClr val="969FA7"/>
              </a:solidFill>
            </a:ln>
          </p:spPr>
        </p:pic>
        <p:sp>
          <p:nvSpPr>
            <p:cNvPr id="14" name="TextBox 13" descr="Logo for Children’s Commissioner for Wales.&#10;">
              <a:extLst>
                <a:ext uri="{FF2B5EF4-FFF2-40B4-BE49-F238E27FC236}">
                  <a16:creationId xmlns:a16="http://schemas.microsoft.com/office/drawing/2014/main" id="{C97E56ED-10E8-4F03-A475-AE59187ECC8F}"/>
                </a:ext>
              </a:extLst>
            </p:cNvPr>
            <p:cNvSpPr txBox="1"/>
            <p:nvPr/>
          </p:nvSpPr>
          <p:spPr>
            <a:xfrm>
              <a:off x="3483549" y="4021320"/>
              <a:ext cx="3508363" cy="369332"/>
            </a:xfrm>
            <a:prstGeom prst="rect">
              <a:avLst/>
            </a:prstGeom>
            <a:noFill/>
            <a:ln w="38100">
              <a:solidFill>
                <a:srgbClr val="969FA7"/>
              </a:solidFill>
            </a:ln>
          </p:spPr>
          <p:txBody>
            <a:bodyPr wrap="square" rtlCol="0">
              <a:spAutoFit/>
            </a:bodyPr>
            <a:lstStyle/>
            <a:p>
              <a:r>
                <a:rPr lang="cy-GB" dirty="0"/>
                <a:t>Comisiynydd Plant Cymru </a:t>
              </a:r>
            </a:p>
          </p:txBody>
        </p:sp>
      </p:grpSp>
    </p:spTree>
    <p:extLst>
      <p:ext uri="{BB962C8B-B14F-4D97-AF65-F5344CB8AC3E}">
        <p14:creationId xmlns:p14="http://schemas.microsoft.com/office/powerpoint/2010/main" val="1194570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87" y="115411"/>
            <a:ext cx="10515600" cy="1445375"/>
          </a:xfrm>
        </p:spPr>
        <p:txBody>
          <a:bodyPr>
            <a:normAutofit/>
          </a:bodyPr>
          <a:lstStyle/>
          <a:p>
            <a:r>
              <a:rPr lang="cy-GB" sz="3200" b="1" dirty="0"/>
              <a:t>	 GWEITHGAREDD ASESIAD DIWEDDBWYNT</a:t>
            </a:r>
          </a:p>
        </p:txBody>
      </p:sp>
      <p:sp>
        <p:nvSpPr>
          <p:cNvPr id="6" name="Content Placeholder 2">
            <a:extLst>
              <a:ext uri="{FF2B5EF4-FFF2-40B4-BE49-F238E27FC236}">
                <a16:creationId xmlns:a16="http://schemas.microsoft.com/office/drawing/2014/main" id="{4721D61A-7052-4F98-A93E-4DE8CBDC2CF8}"/>
              </a:ext>
            </a:extLst>
          </p:cNvPr>
          <p:cNvSpPr txBox="1">
            <a:spLocks/>
          </p:cNvSpPr>
          <p:nvPr/>
        </p:nvSpPr>
        <p:spPr>
          <a:xfrm>
            <a:off x="457247" y="1987077"/>
            <a:ext cx="8123227" cy="4466754"/>
          </a:xfrm>
          <a:prstGeom prst="rect">
            <a:avLst/>
          </a:prstGeom>
          <a:ln w="38100">
            <a:solidFill>
              <a:schemeClr val="accent1">
                <a:lumMod val="75000"/>
                <a:lumOff val="25000"/>
              </a:schemeClr>
            </a:solidFill>
          </a:ln>
        </p:spPr>
        <p:txBody>
          <a:bodyPr vert="horz" lIns="91440" tIns="45720" rIns="91440" bIns="45720" rtlCol="0" anchor="ctr">
            <a:noAutofit/>
          </a:bodyPr>
          <a:lst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a:lstStyle>
          <a:p>
            <a:pPr marL="0" indent="0">
              <a:buNone/>
            </a:pPr>
            <a:endParaRPr lang="cy-GB" sz="2400" dirty="0">
              <a:solidFill>
                <a:schemeClr val="tx1"/>
              </a:solidFill>
            </a:endParaRPr>
          </a:p>
          <a:p>
            <a:pPr marL="0" indent="0">
              <a:buNone/>
            </a:pPr>
            <a:r>
              <a:rPr lang="cy-GB" sz="2200" dirty="0">
                <a:solidFill>
                  <a:schemeClr val="tx1"/>
                </a:solidFill>
              </a:rPr>
              <a:t>Dychwelwch at y map meddwl a luniwyd gennych yn gynharach ac mewn lliw gwahanol ychwanegwch at eich map meddwl trwy ysgrifennu:</a:t>
            </a:r>
          </a:p>
          <a:p>
            <a:r>
              <a:rPr lang="cy-GB" sz="2200" dirty="0">
                <a:solidFill>
                  <a:schemeClr val="tx1"/>
                </a:solidFill>
                <a:ea typeface="Times New Roman" panose="02020603050405020304" pitchFamily="18" charset="0"/>
                <a:cs typeface="Times New Roman" panose="02020603050405020304" pitchFamily="18" charset="0"/>
              </a:rPr>
              <a:t>Unrhyw eiriau ychwanegol am sut y credwch y byddai Tom wedi teimlo pan ddywedodd ei rieni wrtho eu bod yn gwahanu </a:t>
            </a:r>
          </a:p>
          <a:p>
            <a:pPr>
              <a:buClr>
                <a:srgbClr val="62A9AA"/>
              </a:buClr>
              <a:buSzPct val="100000"/>
              <a:buFont typeface="Wingdings" panose="05000000000000000000" pitchFamily="2" charset="2"/>
              <a:buChar char="§"/>
            </a:pPr>
            <a:r>
              <a:rPr lang="cy-GB" sz="2200" dirty="0">
                <a:solidFill>
                  <a:schemeClr val="tx1"/>
                </a:solidFill>
              </a:rPr>
              <a:t>U</a:t>
            </a:r>
            <a:r>
              <a:rPr lang="cy-GB" sz="2200" dirty="0">
                <a:solidFill>
                  <a:schemeClr val="tx1"/>
                </a:solidFill>
                <a:effectLst/>
                <a:ea typeface="Times New Roman" panose="02020603050405020304" pitchFamily="18" charset="0"/>
                <a:cs typeface="Times New Roman" panose="02020603050405020304" pitchFamily="18" charset="0"/>
              </a:rPr>
              <a:t>nrhyw eiriau am sut rydych chi'n meddwl y gallai Tom fod wedi bod yn teimlo ar ôl iddo ddysgu am ei hawliau i fynegi ei farn a siarad â'r cyfryngwr a welodd ei rieni? </a:t>
            </a:r>
            <a:endParaRPr lang="cy-GB" sz="2200" dirty="0">
              <a:solidFill>
                <a:schemeClr val="tx1"/>
              </a:solidFill>
            </a:endParaRPr>
          </a:p>
          <a:p>
            <a:pPr>
              <a:buClr>
                <a:srgbClr val="62A9AA"/>
              </a:buClr>
              <a:buSzPct val="100000"/>
              <a:buFont typeface="Wingdings" panose="05000000000000000000" pitchFamily="2" charset="2"/>
              <a:buChar char="§"/>
            </a:pPr>
            <a:r>
              <a:rPr lang="cy-GB" sz="2200" dirty="0">
                <a:solidFill>
                  <a:schemeClr val="tx1"/>
                </a:solidFill>
              </a:rPr>
              <a:t>Ble gallai Tom ddod o hyd i wybodaeth a chymorth i'w helpu ar yr adeg hon ac yn y dyfodol (gan roi enghreifftiau penodol o sefydliadau</a:t>
            </a:r>
            <a:r>
              <a:rPr lang="cy-GB" sz="2200" dirty="0">
                <a:effectLst/>
                <a:ea typeface="Times New Roman" panose="02020603050405020304" pitchFamily="18" charset="0"/>
                <a:cs typeface="Times New Roman" panose="02020603050405020304" pitchFamily="18" charset="0"/>
              </a:rPr>
              <a:t>)</a:t>
            </a:r>
            <a:r>
              <a:rPr lang="cy-GB" sz="2200" dirty="0">
                <a:solidFill>
                  <a:schemeClr val="tx1"/>
                </a:solidFill>
              </a:rPr>
              <a:t>?</a:t>
            </a:r>
          </a:p>
          <a:p>
            <a:pPr marL="0" indent="0">
              <a:buFont typeface="Wingdings 2" panose="05020102010507070707" pitchFamily="18" charset="2"/>
              <a:buNone/>
            </a:pPr>
            <a:r>
              <a:rPr lang="cy-GB" sz="2400" b="0" i="0" dirty="0">
                <a:solidFill>
                  <a:schemeClr val="tx1"/>
                </a:solidFill>
                <a:effectLst/>
                <a:latin typeface="Calibri" panose="020F0502020204030204" pitchFamily="34" charset="0"/>
              </a:rPr>
              <a:t>​</a:t>
            </a:r>
            <a:endParaRPr lang="cy-GB" sz="2400" dirty="0">
              <a:solidFill>
                <a:schemeClr val="tx1"/>
              </a:solidFill>
            </a:endParaRPr>
          </a:p>
        </p:txBody>
      </p:sp>
      <p:pic>
        <p:nvPicPr>
          <p:cNvPr id="8" name="Content Placeholder 16" descr="Llun o deulu'r cymeriad Tom yn dangos Tom gyda'i fam a'i dad.">
            <a:extLst>
              <a:ext uri="{FF2B5EF4-FFF2-40B4-BE49-F238E27FC236}">
                <a16:creationId xmlns:a16="http://schemas.microsoft.com/office/drawing/2014/main" id="{2877EEF9-18F3-4021-A10E-A63AA9FC6A50}"/>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20932" r="21843"/>
          <a:stretch/>
        </p:blipFill>
        <p:spPr>
          <a:xfrm>
            <a:off x="8906491" y="2672165"/>
            <a:ext cx="2828262" cy="2792202"/>
          </a:xfrm>
          <a:ln w="38100">
            <a:solidFill>
              <a:srgbClr val="969FA7"/>
            </a:solidFill>
          </a:ln>
        </p:spPr>
      </p:pic>
      <p:sp>
        <p:nvSpPr>
          <p:cNvPr id="5" name="TextBox 4">
            <a:extLst>
              <a:ext uri="{FF2B5EF4-FFF2-40B4-BE49-F238E27FC236}">
                <a16:creationId xmlns:a16="http://schemas.microsoft.com/office/drawing/2014/main" id="{61A47DFC-7CA6-4AC2-B383-90821B4BDB85}"/>
              </a:ext>
            </a:extLst>
          </p:cNvPr>
          <p:cNvSpPr txBox="1"/>
          <p:nvPr/>
        </p:nvSpPr>
        <p:spPr>
          <a:xfrm>
            <a:off x="9860097" y="5095035"/>
            <a:ext cx="1178804" cy="369332"/>
          </a:xfrm>
          <a:prstGeom prst="rect">
            <a:avLst/>
          </a:prstGeom>
          <a:solidFill>
            <a:srgbClr val="E2E2E2"/>
          </a:solidFill>
        </p:spPr>
        <p:txBody>
          <a:bodyPr wrap="square" rtlCol="0">
            <a:spAutoFit/>
          </a:bodyPr>
          <a:lstStyle/>
          <a:p>
            <a:r>
              <a:rPr lang="cy-GB" sz="1800" dirty="0">
                <a:effectLst/>
                <a:ea typeface="Calibri" panose="020F0502020204030204" pitchFamily="34" charset="0"/>
                <a:cs typeface="Times New Roman" panose="02020603050405020304" pitchFamily="18" charset="0"/>
              </a:rPr>
              <a:t>Teulu Tom </a:t>
            </a:r>
            <a:endParaRPr lang="en-GB" dirty="0"/>
          </a:p>
        </p:txBody>
      </p:sp>
      <p:sp>
        <p:nvSpPr>
          <p:cNvPr id="3" name="TextBox 2">
            <a:extLst>
              <a:ext uri="{FF2B5EF4-FFF2-40B4-BE49-F238E27FC236}">
                <a16:creationId xmlns:a16="http://schemas.microsoft.com/office/drawing/2014/main" id="{5800A53B-A84C-C737-F853-171F7AA146D8}"/>
              </a:ext>
            </a:extLst>
          </p:cNvPr>
          <p:cNvSpPr txBox="1"/>
          <p:nvPr/>
        </p:nvSpPr>
        <p:spPr>
          <a:xfrm>
            <a:off x="8906491" y="2897437"/>
            <a:ext cx="523947" cy="538609"/>
          </a:xfrm>
          <a:prstGeom prst="rect">
            <a:avLst/>
          </a:prstGeom>
          <a:solidFill>
            <a:srgbClr val="E2E2E2"/>
          </a:solidFill>
        </p:spPr>
        <p:txBody>
          <a:bodyPr wrap="square" rtlCol="0">
            <a:spAutoFit/>
          </a:bodyPr>
          <a:lstStyle/>
          <a:p>
            <a:r>
              <a:rPr lang="en-GB" sz="1100" dirty="0"/>
              <a:t>MAM</a:t>
            </a:r>
          </a:p>
          <a:p>
            <a:endParaRPr lang="en-GB" dirty="0"/>
          </a:p>
        </p:txBody>
      </p:sp>
    </p:spTree>
    <p:extLst>
      <p:ext uri="{BB962C8B-B14F-4D97-AF65-F5344CB8AC3E}">
        <p14:creationId xmlns:p14="http://schemas.microsoft.com/office/powerpoint/2010/main" val="336468911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r>
              <a:rPr lang="cy-GB" sz="3200" b="1" dirty="0"/>
              <a:t>GWAITH CARTREF NEU DASG YCHWANEGOL</a:t>
            </a:r>
          </a:p>
        </p:txBody>
      </p:sp>
      <p:sp>
        <p:nvSpPr>
          <p:cNvPr id="5" name="TextBox 4"/>
          <p:cNvSpPr txBox="1"/>
          <p:nvPr/>
        </p:nvSpPr>
        <p:spPr>
          <a:xfrm>
            <a:off x="151442" y="2004767"/>
            <a:ext cx="11887199" cy="4493538"/>
          </a:xfrm>
          <a:prstGeom prst="rect">
            <a:avLst/>
          </a:prstGeom>
          <a:noFill/>
          <a:ln w="38100">
            <a:solidFill>
              <a:srgbClr val="62A9AA"/>
            </a:solidFill>
          </a:ln>
        </p:spPr>
        <p:txBody>
          <a:bodyPr wrap="square" rtlCol="0">
            <a:spAutoFit/>
          </a:bodyPr>
          <a:lstStyle/>
          <a:p>
            <a:r>
              <a:rPr lang="cy-GB" sz="2200" dirty="0">
                <a:solidFill>
                  <a:srgbClr val="62A9AA"/>
                </a:solidFill>
              </a:rPr>
              <a:t>Edrychwch ar y ffynhonnell cymorth i bobl ifanc y mae eu rhieni wedi gwahanu y mae’r athro yn ei neilltuo i’ch bwrdd a byddwch yn barod i rannu rhywfaint o wybodaeth a ddysgoch o’r ymchwil hwn am hawliau plant pan fydd rhieni’n gwahanu:</a:t>
            </a:r>
          </a:p>
          <a:p>
            <a:pPr marL="265113" indent="-265113">
              <a:buClr>
                <a:srgbClr val="62A9AA"/>
              </a:buClr>
              <a:buFont typeface="Wingdings" panose="05000000000000000000" pitchFamily="2" charset="2"/>
              <a:buChar char="§"/>
            </a:pPr>
            <a:r>
              <a:rPr lang="cy-GB" sz="2200" dirty="0">
                <a:solidFill>
                  <a:srgbClr val="62A9AA"/>
                </a:solidFill>
              </a:rPr>
              <a:t>Gwasanaeth Eiriolaeth Ieuenctid Cenedlaethol, Cymru: </a:t>
            </a:r>
            <a:r>
              <a:rPr lang="cy-GB" sz="2200" u="sng" dirty="0">
                <a:solidFill>
                  <a:srgbClr val="62A9AA"/>
                </a:solidFill>
                <a:effectLst/>
                <a:ea typeface="Times New Roman" panose="02020603050405020304" pitchFamily="18" charset="0"/>
                <a:cs typeface="Times New Roman" panose="02020603050405020304" pitchFamily="18" charset="0"/>
                <a:hlinkClick r:id="rId3"/>
              </a:rPr>
              <a:t>https://www.nyas.net/nyas-cymru/</a:t>
            </a:r>
            <a:r>
              <a:rPr lang="cy-GB" sz="2200" dirty="0">
                <a:effectLst/>
                <a:ea typeface="Times New Roman" panose="02020603050405020304" pitchFamily="18" charset="0"/>
                <a:cs typeface="Times New Roman" panose="02020603050405020304" pitchFamily="18" charset="0"/>
              </a:rPr>
              <a:t> </a:t>
            </a:r>
            <a:r>
              <a:rPr lang="cy-GB" sz="2200" dirty="0">
                <a:solidFill>
                  <a:srgbClr val="969FA7"/>
                </a:solidFill>
              </a:rPr>
              <a:t>(</a:t>
            </a:r>
            <a:r>
              <a:rPr lang="cy-GB" sz="2200" dirty="0">
                <a:solidFill>
                  <a:srgbClr val="62A9AA"/>
                </a:solidFill>
              </a:rPr>
              <a:t>Ffôn: </a:t>
            </a:r>
            <a:r>
              <a:rPr lang="cy-GB" sz="2200" b="0" i="0" u="none" strike="noStrike" dirty="0">
                <a:solidFill>
                  <a:srgbClr val="0C3D52"/>
                </a:solidFill>
                <a:effectLst/>
                <a:hlinkClick r:id="rId4"/>
              </a:rPr>
              <a:t>0808 8081001</a:t>
            </a:r>
            <a:r>
              <a:rPr lang="cy-GB" sz="2200" dirty="0">
                <a:solidFill>
                  <a:srgbClr val="969FA7"/>
                </a:solidFill>
              </a:rPr>
              <a:t>)</a:t>
            </a:r>
          </a:p>
          <a:p>
            <a:pPr marL="265113" indent="-265113">
              <a:buClr>
                <a:srgbClr val="62A9AA"/>
              </a:buClr>
              <a:buFont typeface="Wingdings" panose="05000000000000000000" pitchFamily="2" charset="2"/>
              <a:buChar char="§"/>
            </a:pPr>
            <a:r>
              <a:rPr lang="cy-GB" sz="2200" dirty="0">
                <a:solidFill>
                  <a:srgbClr val="62A9AA"/>
                </a:solidFill>
              </a:rPr>
              <a:t>Cymdeithas Genedlaethol y Canolfannau Cyswllt Plant: </a:t>
            </a:r>
            <a:r>
              <a:rPr lang="cy-GB" sz="2200" dirty="0">
                <a:hlinkClick r:id="rId5"/>
              </a:rPr>
              <a:t>https://naccc.org.uk</a:t>
            </a:r>
            <a:r>
              <a:rPr lang="cy-GB" sz="2200" dirty="0"/>
              <a:t> </a:t>
            </a:r>
            <a:r>
              <a:rPr lang="cy-GB" sz="2200" dirty="0">
                <a:solidFill>
                  <a:srgbClr val="969FA7"/>
                </a:solidFill>
              </a:rPr>
              <a:t>(</a:t>
            </a:r>
            <a:r>
              <a:rPr lang="cy-GB" sz="2200" dirty="0">
                <a:solidFill>
                  <a:srgbClr val="62A9AA"/>
                </a:solidFill>
              </a:rPr>
              <a:t>Ffôn: </a:t>
            </a:r>
            <a:r>
              <a:rPr lang="cy-GB" sz="2200" b="0" i="0" u="none" strike="noStrike" dirty="0">
                <a:solidFill>
                  <a:srgbClr val="0C3D52"/>
                </a:solidFill>
                <a:effectLst/>
                <a:hlinkClick r:id="rId4"/>
              </a:rPr>
              <a:t>01159 484557</a:t>
            </a:r>
            <a:r>
              <a:rPr lang="cy-GB" sz="2200" dirty="0">
                <a:solidFill>
                  <a:srgbClr val="969FA7"/>
                </a:solidFill>
              </a:rPr>
              <a:t>)</a:t>
            </a:r>
          </a:p>
          <a:p>
            <a:pPr marL="265113" indent="-265113">
              <a:buClr>
                <a:srgbClr val="62A9AA"/>
              </a:buClr>
              <a:buFont typeface="Wingdings" panose="05000000000000000000" pitchFamily="2" charset="2"/>
              <a:buChar char="§"/>
            </a:pPr>
            <a:r>
              <a:rPr lang="cy-GB" sz="2200" dirty="0">
                <a:solidFill>
                  <a:srgbClr val="62A9AA"/>
                </a:solidFill>
              </a:rPr>
              <a:t>Comisiynydd Plant Cymru: </a:t>
            </a:r>
            <a:r>
              <a:rPr lang="cy-GB" sz="2200" dirty="0">
                <a:solidFill>
                  <a:srgbClr val="828282"/>
                </a:solidFill>
                <a:hlinkClick r:id="rId6">
                  <a:extLst>
                    <a:ext uri="{A12FA001-AC4F-418D-AE19-62706E023703}">
                      <ahyp:hlinkClr xmlns:ahyp="http://schemas.microsoft.com/office/drawing/2018/hyperlinkcolor" val="tx"/>
                    </a:ext>
                  </a:extLst>
                </a:hlinkClick>
              </a:rPr>
              <a:t>https://www.childcomwales.org.uk</a:t>
            </a:r>
            <a:r>
              <a:rPr lang="cy-GB" sz="2200" dirty="0">
                <a:solidFill>
                  <a:srgbClr val="828282"/>
                </a:solidFill>
              </a:rPr>
              <a:t> (</a:t>
            </a:r>
            <a:r>
              <a:rPr lang="cy-GB" sz="2200" dirty="0">
                <a:solidFill>
                  <a:srgbClr val="62A9AA"/>
                </a:solidFill>
              </a:rPr>
              <a:t>Ffôn: </a:t>
            </a:r>
            <a:r>
              <a:rPr lang="cy-GB" sz="2200" i="0" u="sng" dirty="0">
                <a:solidFill>
                  <a:srgbClr val="828282"/>
                </a:solidFill>
                <a:effectLst/>
              </a:rPr>
              <a:t>0808 801 1000</a:t>
            </a:r>
            <a:r>
              <a:rPr lang="cy-GB" sz="2200" i="0" dirty="0">
                <a:solidFill>
                  <a:srgbClr val="828282"/>
                </a:solidFill>
                <a:effectLst/>
              </a:rPr>
              <a:t>)</a:t>
            </a:r>
            <a:endParaRPr lang="cy-GB" sz="2200" dirty="0">
              <a:solidFill>
                <a:srgbClr val="828282"/>
              </a:solidFill>
            </a:endParaRPr>
          </a:p>
          <a:p>
            <a:pPr marL="265113" indent="-265113">
              <a:buClr>
                <a:srgbClr val="62A9AA"/>
              </a:buClr>
              <a:buFont typeface="Wingdings" panose="05000000000000000000" pitchFamily="2" charset="2"/>
              <a:buChar char="§"/>
            </a:pPr>
            <a:r>
              <a:rPr lang="cy-GB" sz="2200" dirty="0" err="1">
                <a:solidFill>
                  <a:srgbClr val="62A9AA"/>
                </a:solidFill>
              </a:rPr>
              <a:t>Cafcass</a:t>
            </a:r>
            <a:r>
              <a:rPr lang="cy-GB" sz="2200" dirty="0">
                <a:solidFill>
                  <a:srgbClr val="62A9AA"/>
                </a:solidFill>
              </a:rPr>
              <a:t> Cymru: </a:t>
            </a:r>
            <a:r>
              <a:rPr lang="cy-GB" sz="2200" u="sng" dirty="0">
                <a:solidFill>
                  <a:srgbClr val="828282"/>
                </a:solidFill>
                <a:effectLst/>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https://gov.wales/cafcass-cymru/family-separation</a:t>
            </a:r>
            <a:r>
              <a:rPr lang="cy-GB" sz="2200" u="sng" dirty="0">
                <a:solidFill>
                  <a:srgbClr val="828282"/>
                </a:solidFill>
                <a:effectLst/>
                <a:ea typeface="Times New Roman" panose="02020603050405020304" pitchFamily="18" charset="0"/>
                <a:cs typeface="Times New Roman" panose="02020603050405020304" pitchFamily="18" charset="0"/>
              </a:rPr>
              <a:t> </a:t>
            </a:r>
            <a:r>
              <a:rPr lang="cy-GB" sz="2200" dirty="0">
                <a:solidFill>
                  <a:srgbClr val="969FA7"/>
                </a:solidFill>
              </a:rPr>
              <a:t>(</a:t>
            </a:r>
            <a:r>
              <a:rPr lang="cy-GB" sz="2200" dirty="0">
                <a:solidFill>
                  <a:srgbClr val="62A9AA"/>
                </a:solidFill>
              </a:rPr>
              <a:t>Ffôn: </a:t>
            </a:r>
            <a:r>
              <a:rPr lang="cy-GB" sz="2200" i="0" u="sng" dirty="0">
                <a:solidFill>
                  <a:srgbClr val="828282"/>
                </a:solidFill>
                <a:effectLst/>
              </a:rPr>
              <a:t>0300 456 4000</a:t>
            </a:r>
            <a:r>
              <a:rPr lang="cy-GB" sz="2200" i="0" dirty="0">
                <a:solidFill>
                  <a:srgbClr val="828282"/>
                </a:solidFill>
                <a:effectLst/>
              </a:rPr>
              <a:t>)</a:t>
            </a:r>
            <a:endParaRPr lang="cy-GB" sz="2200" dirty="0">
              <a:solidFill>
                <a:srgbClr val="828282"/>
              </a:solidFill>
            </a:endParaRPr>
          </a:p>
          <a:p>
            <a:pPr marL="265113" indent="-265113">
              <a:buClr>
                <a:srgbClr val="62A9AA"/>
              </a:buClr>
              <a:buFont typeface="Wingdings" panose="05000000000000000000" pitchFamily="2" charset="2"/>
              <a:buChar char="§"/>
            </a:pPr>
            <a:r>
              <a:rPr lang="cy-GB" sz="2200" dirty="0" err="1">
                <a:solidFill>
                  <a:srgbClr val="62A9AA"/>
                </a:solidFill>
              </a:rPr>
              <a:t>Childline</a:t>
            </a:r>
            <a:r>
              <a:rPr lang="cy-GB" sz="2200" dirty="0">
                <a:solidFill>
                  <a:srgbClr val="62A9AA"/>
                </a:solidFill>
              </a:rPr>
              <a:t> Cymru: </a:t>
            </a:r>
            <a:r>
              <a:rPr lang="cy-GB" sz="2200" dirty="0">
                <a:solidFill>
                  <a:schemeClr val="tx1"/>
                </a:solidFill>
                <a:hlinkClick r:id="rId8"/>
              </a:rPr>
              <a:t>https://www.childline.org.uk/info-advice/home-families/family-relationships/divorce-separation/</a:t>
            </a:r>
            <a:r>
              <a:rPr lang="cy-GB" sz="2200" dirty="0">
                <a:solidFill>
                  <a:schemeClr val="tx1"/>
                </a:solidFill>
              </a:rPr>
              <a:t> neu ar gyfer y fersiwn Cymraeg</a:t>
            </a:r>
            <a:r>
              <a:rPr lang="cy-GB" sz="2200" dirty="0">
                <a:effectLst/>
                <a:ea typeface="Times New Roman" panose="02020603050405020304" pitchFamily="18" charset="0"/>
                <a:cs typeface="Times New Roman" panose="02020603050405020304" pitchFamily="18" charset="0"/>
              </a:rPr>
              <a:t>: </a:t>
            </a:r>
            <a:r>
              <a:rPr lang="cy-GB" sz="2200" dirty="0">
                <a:solidFill>
                  <a:srgbClr val="969FA7"/>
                </a:solidFill>
                <a:ea typeface="Times New Roman" panose="02020603050405020304" pitchFamily="18" charset="0"/>
                <a:cs typeface="Times New Roman" panose="02020603050405020304" pitchFamily="18" charset="0"/>
                <a:hlinkClick r:id="rId9"/>
              </a:rPr>
              <a:t>https://www.childline.org.uk/get-support/contacting-childline/contacting-childline-in-welsh/</a:t>
            </a:r>
            <a:r>
              <a:rPr lang="cy-GB" sz="2200" dirty="0">
                <a:solidFill>
                  <a:srgbClr val="969FA7"/>
                </a:solidFill>
                <a:effectLst/>
                <a:ea typeface="Times New Roman" panose="02020603050405020304" pitchFamily="18" charset="0"/>
                <a:cs typeface="Times New Roman" panose="02020603050405020304" pitchFamily="18" charset="0"/>
              </a:rPr>
              <a:t> </a:t>
            </a:r>
            <a:r>
              <a:rPr lang="cy-GB" sz="2200" dirty="0">
                <a:solidFill>
                  <a:srgbClr val="969FA7"/>
                </a:solidFill>
              </a:rPr>
              <a:t>(</a:t>
            </a:r>
            <a:r>
              <a:rPr lang="cy-GB" sz="2200" dirty="0">
                <a:solidFill>
                  <a:srgbClr val="62A9AA"/>
                </a:solidFill>
              </a:rPr>
              <a:t>Ffôn: </a:t>
            </a:r>
            <a:r>
              <a:rPr lang="cy-GB" sz="2200" b="0" i="0" u="none" strike="noStrike" dirty="0">
                <a:solidFill>
                  <a:srgbClr val="0C3D52"/>
                </a:solidFill>
                <a:effectLst/>
                <a:hlinkClick r:id="rId4"/>
              </a:rPr>
              <a:t>0800 1111</a:t>
            </a:r>
            <a:r>
              <a:rPr lang="cy-GB" sz="2200" dirty="0">
                <a:solidFill>
                  <a:srgbClr val="969FA7"/>
                </a:solidFill>
              </a:rPr>
              <a:t>)</a:t>
            </a:r>
          </a:p>
          <a:p>
            <a:pPr marL="265113" indent="-265113">
              <a:buClr>
                <a:srgbClr val="62A9AA"/>
              </a:buClr>
              <a:buFont typeface="Wingdings" panose="05000000000000000000" pitchFamily="2" charset="2"/>
              <a:buChar char="§"/>
            </a:pPr>
            <a:r>
              <a:rPr lang="cy-GB" sz="2200" dirty="0" err="1">
                <a:solidFill>
                  <a:srgbClr val="62A9AA"/>
                </a:solidFill>
              </a:rPr>
              <a:t>Relate</a:t>
            </a:r>
            <a:r>
              <a:rPr lang="cy-GB" sz="2200" dirty="0">
                <a:solidFill>
                  <a:srgbClr val="62A9AA"/>
                </a:solidFill>
              </a:rPr>
              <a:t> Cymru: </a:t>
            </a:r>
            <a:r>
              <a:rPr lang="cy-GB" sz="2200" u="sng" dirty="0">
                <a:solidFill>
                  <a:srgbClr val="62A9AA"/>
                </a:solidFill>
                <a:effectLst/>
                <a:ea typeface="Times New Roman" panose="02020603050405020304" pitchFamily="18" charset="0"/>
                <a:cs typeface="Times New Roman" panose="02020603050405020304" pitchFamily="18" charset="0"/>
                <a:hlinkClick r:id="rId10"/>
              </a:rPr>
              <a:t>https://www.relate.org.uk/cymru/children-and-young-peoples-counselling</a:t>
            </a:r>
            <a:r>
              <a:rPr lang="cy-GB" sz="2200" u="sng" dirty="0">
                <a:solidFill>
                  <a:srgbClr val="62A9AA"/>
                </a:solidFill>
                <a:effectLst/>
                <a:ea typeface="Times New Roman" panose="02020603050405020304" pitchFamily="18" charset="0"/>
                <a:cs typeface="Times New Roman" panose="02020603050405020304" pitchFamily="18" charset="0"/>
              </a:rPr>
              <a:t> </a:t>
            </a:r>
            <a:r>
              <a:rPr lang="cy-GB" sz="2200" dirty="0">
                <a:solidFill>
                  <a:srgbClr val="969FA7"/>
                </a:solidFill>
              </a:rPr>
              <a:t>(</a:t>
            </a:r>
            <a:r>
              <a:rPr lang="cy-GB" sz="2200" dirty="0">
                <a:solidFill>
                  <a:srgbClr val="62A9AA"/>
                </a:solidFill>
              </a:rPr>
              <a:t>Ffôn: </a:t>
            </a:r>
            <a:r>
              <a:rPr lang="cy-GB" sz="2200" b="0" i="0" u="sng" strike="noStrike" dirty="0">
                <a:solidFill>
                  <a:srgbClr val="969FA7"/>
                </a:solidFill>
                <a:effectLst/>
              </a:rPr>
              <a:t>03000030396</a:t>
            </a:r>
            <a:r>
              <a:rPr lang="cy-GB" sz="2200" dirty="0">
                <a:solidFill>
                  <a:srgbClr val="969FA7"/>
                </a:solidFill>
              </a:rPr>
              <a:t>)</a:t>
            </a:r>
            <a:r>
              <a:rPr lang="cy-GB" sz="2200" dirty="0">
                <a:solidFill>
                  <a:schemeClr val="accent2">
                    <a:lumMod val="75000"/>
                  </a:schemeClr>
                </a:solidFill>
              </a:rPr>
              <a:t> </a:t>
            </a:r>
          </a:p>
        </p:txBody>
      </p:sp>
      <p:pic>
        <p:nvPicPr>
          <p:cNvPr id="3" name="Picture 2" descr="Eicon symbol ychwanegu ar gyfer gweithgareddau ychwanegol&#10;">
            <a:extLst>
              <a:ext uri="{FF2B5EF4-FFF2-40B4-BE49-F238E27FC236}">
                <a16:creationId xmlns:a16="http://schemas.microsoft.com/office/drawing/2014/main" id="{C9756056-3797-4037-894F-99ADEB9570CB}"/>
              </a:ext>
            </a:extLst>
          </p:cNvPr>
          <p:cNvPicPr>
            <a:picLocks noChangeAspect="1"/>
          </p:cNvPicPr>
          <p:nvPr/>
        </p:nvPicPr>
        <p:blipFill>
          <a:blip r:embed="rId11"/>
          <a:stretch>
            <a:fillRect/>
          </a:stretch>
        </p:blipFill>
        <p:spPr>
          <a:xfrm>
            <a:off x="11422402" y="6498305"/>
            <a:ext cx="359695" cy="359695"/>
          </a:xfrm>
          <a:prstGeom prst="rect">
            <a:avLst/>
          </a:prstGeom>
        </p:spPr>
      </p:pic>
    </p:spTree>
    <p:extLst>
      <p:ext uri="{BB962C8B-B14F-4D97-AF65-F5344CB8AC3E}">
        <p14:creationId xmlns:p14="http://schemas.microsoft.com/office/powerpoint/2010/main" val="25100010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7988" y="631766"/>
            <a:ext cx="11374109" cy="1141471"/>
          </a:xfrm>
        </p:spPr>
        <p:txBody>
          <a:bodyPr anchor="ctr">
            <a:noAutofit/>
          </a:bodyPr>
          <a:lstStyle/>
          <a:p>
            <a:r>
              <a:rPr lang="cy-GB" sz="3200" b="1"/>
              <a:t>GWAITH CARTREF NEU DASG YCHWANEGOL (PARHAD)</a:t>
            </a:r>
          </a:p>
        </p:txBody>
      </p:sp>
      <p:sp>
        <p:nvSpPr>
          <p:cNvPr id="5" name="TextBox 4"/>
          <p:cNvSpPr txBox="1"/>
          <p:nvPr/>
        </p:nvSpPr>
        <p:spPr>
          <a:xfrm>
            <a:off x="500537" y="1969807"/>
            <a:ext cx="11189010" cy="4708981"/>
          </a:xfrm>
          <a:prstGeom prst="rect">
            <a:avLst/>
          </a:prstGeom>
          <a:noFill/>
          <a:ln w="38100">
            <a:solidFill>
              <a:srgbClr val="62A9AA"/>
            </a:solidFill>
          </a:ln>
        </p:spPr>
        <p:txBody>
          <a:bodyPr wrap="square" rtlCol="0">
            <a:spAutoFit/>
          </a:bodyPr>
          <a:lstStyle/>
          <a:p>
            <a:pPr marL="457200" indent="-457200">
              <a:buClr>
                <a:srgbClr val="62A9AA"/>
              </a:buClr>
              <a:buFont typeface="Wingdings" panose="05000000000000000000" pitchFamily="2" charset="2"/>
              <a:buChar char="§"/>
            </a:pPr>
            <a:r>
              <a:rPr lang="cy-GB" sz="2000" dirty="0">
                <a:solidFill>
                  <a:srgbClr val="62A9AA"/>
                </a:solidFill>
              </a:rPr>
              <a:t>Gwasanaeth Eiriolaeth Ieuenctid Cenedlaethol, Cymru: </a:t>
            </a:r>
            <a:r>
              <a:rPr lang="cy-GB" sz="2000" u="sng" dirty="0">
                <a:solidFill>
                  <a:srgbClr val="62A9AA"/>
                </a:solidFill>
                <a:effectLst/>
                <a:ea typeface="Times New Roman" panose="02020603050405020304" pitchFamily="18" charset="0"/>
                <a:cs typeface="Times New Roman" panose="02020603050405020304" pitchFamily="18" charset="0"/>
                <a:hlinkClick r:id="rId3"/>
              </a:rPr>
              <a:t>https://www.nyas.net/nyas-cymru/</a:t>
            </a:r>
            <a:r>
              <a:rPr lang="cy-GB" sz="2000" dirty="0">
                <a:effectLst/>
                <a:ea typeface="Times New Roman" panose="02020603050405020304" pitchFamily="18" charset="0"/>
                <a:cs typeface="Times New Roman" panose="02020603050405020304" pitchFamily="18" charset="0"/>
              </a:rPr>
              <a:t> </a:t>
            </a:r>
            <a:r>
              <a:rPr lang="cy-GB" sz="2000" dirty="0">
                <a:solidFill>
                  <a:srgbClr val="969FA7"/>
                </a:solidFill>
              </a:rPr>
              <a:t>(</a:t>
            </a:r>
            <a:r>
              <a:rPr lang="cy-GB" sz="2000" dirty="0">
                <a:solidFill>
                  <a:srgbClr val="62A9AA"/>
                </a:solidFill>
              </a:rPr>
              <a:t>Ffôn: </a:t>
            </a:r>
            <a:r>
              <a:rPr lang="cy-GB" sz="2000" b="0" i="0" u="none" strike="noStrike" dirty="0">
                <a:solidFill>
                  <a:srgbClr val="0C3D52"/>
                </a:solidFill>
                <a:effectLst/>
                <a:hlinkClick r:id="rId4"/>
              </a:rPr>
              <a:t>0808 8081001</a:t>
            </a:r>
            <a:r>
              <a:rPr lang="cy-GB" sz="2000" dirty="0">
                <a:solidFill>
                  <a:srgbClr val="969FA7"/>
                </a:solidFill>
              </a:rPr>
              <a:t>)</a:t>
            </a:r>
          </a:p>
          <a:p>
            <a:pPr marL="457200" indent="-457200">
              <a:buClr>
                <a:srgbClr val="62A9AA"/>
              </a:buClr>
              <a:buFont typeface="Wingdings" panose="05000000000000000000" pitchFamily="2" charset="2"/>
              <a:buChar char="§"/>
            </a:pPr>
            <a:r>
              <a:rPr lang="cy-GB" sz="2000" dirty="0">
                <a:solidFill>
                  <a:srgbClr val="62A9AA"/>
                </a:solidFill>
              </a:rPr>
              <a:t>Cymdeithas Genedlaethol y Canolfannau Cyswllt Plant: </a:t>
            </a:r>
            <a:r>
              <a:rPr lang="cy-GB" sz="2000" dirty="0">
                <a:hlinkClick r:id="rId5"/>
              </a:rPr>
              <a:t>https://naccc.org.uk</a:t>
            </a:r>
            <a:r>
              <a:rPr lang="cy-GB" sz="2000" dirty="0"/>
              <a:t> </a:t>
            </a:r>
            <a:r>
              <a:rPr lang="cy-GB" sz="2000" dirty="0">
                <a:solidFill>
                  <a:srgbClr val="969FA7"/>
                </a:solidFill>
              </a:rPr>
              <a:t>(</a:t>
            </a:r>
            <a:r>
              <a:rPr lang="cy-GB" sz="2000" dirty="0">
                <a:solidFill>
                  <a:srgbClr val="62A9AA"/>
                </a:solidFill>
              </a:rPr>
              <a:t>Ffôn: </a:t>
            </a:r>
            <a:r>
              <a:rPr lang="cy-GB" sz="2000" b="0" i="0" u="none" strike="noStrike" dirty="0">
                <a:solidFill>
                  <a:srgbClr val="0C3D52"/>
                </a:solidFill>
                <a:effectLst/>
                <a:hlinkClick r:id="rId4"/>
              </a:rPr>
              <a:t>01159 484557</a:t>
            </a:r>
            <a:r>
              <a:rPr lang="cy-GB" sz="2000" dirty="0">
                <a:solidFill>
                  <a:srgbClr val="969FA7"/>
                </a:solidFill>
              </a:rPr>
              <a:t>)</a:t>
            </a:r>
          </a:p>
          <a:p>
            <a:pPr marL="457200" indent="-457200">
              <a:buClr>
                <a:srgbClr val="62A9AA"/>
              </a:buClr>
              <a:buFont typeface="Wingdings" panose="05000000000000000000" pitchFamily="2" charset="2"/>
              <a:buChar char="§"/>
            </a:pPr>
            <a:r>
              <a:rPr lang="cy-GB" sz="2000" dirty="0">
                <a:solidFill>
                  <a:srgbClr val="62A9AA"/>
                </a:solidFill>
              </a:rPr>
              <a:t>Comisiynydd Plant Cymru: </a:t>
            </a:r>
            <a:r>
              <a:rPr lang="cy-GB" sz="2000" dirty="0">
                <a:solidFill>
                  <a:srgbClr val="828282"/>
                </a:solidFill>
                <a:hlinkClick r:id="rId6">
                  <a:extLst>
                    <a:ext uri="{A12FA001-AC4F-418D-AE19-62706E023703}">
                      <ahyp:hlinkClr xmlns:ahyp="http://schemas.microsoft.com/office/drawing/2018/hyperlinkcolor" val="tx"/>
                    </a:ext>
                  </a:extLst>
                </a:hlinkClick>
              </a:rPr>
              <a:t>https://www.childcomwales.org.uk</a:t>
            </a:r>
            <a:r>
              <a:rPr lang="cy-GB" sz="2000" dirty="0">
                <a:solidFill>
                  <a:srgbClr val="828282"/>
                </a:solidFill>
              </a:rPr>
              <a:t> (</a:t>
            </a:r>
            <a:r>
              <a:rPr lang="cy-GB" sz="2000" dirty="0">
                <a:solidFill>
                  <a:srgbClr val="62A9AA"/>
                </a:solidFill>
              </a:rPr>
              <a:t>Ffôn: </a:t>
            </a:r>
            <a:r>
              <a:rPr lang="cy-GB" sz="2000" i="0" u="sng" dirty="0">
                <a:solidFill>
                  <a:srgbClr val="828282"/>
                </a:solidFill>
                <a:effectLst/>
              </a:rPr>
              <a:t>0808 801 1000</a:t>
            </a:r>
            <a:r>
              <a:rPr lang="cy-GB" sz="2000" i="0" dirty="0">
                <a:solidFill>
                  <a:srgbClr val="828282"/>
                </a:solidFill>
                <a:effectLst/>
              </a:rPr>
              <a:t>)</a:t>
            </a:r>
            <a:endParaRPr lang="cy-GB" sz="2000" dirty="0">
              <a:solidFill>
                <a:srgbClr val="828282"/>
              </a:solidFill>
            </a:endParaRPr>
          </a:p>
          <a:p>
            <a:pPr marL="457200" indent="-457200">
              <a:buClr>
                <a:srgbClr val="62A9AA"/>
              </a:buClr>
              <a:buFont typeface="Wingdings" panose="05000000000000000000" pitchFamily="2" charset="2"/>
              <a:buChar char="§"/>
            </a:pPr>
            <a:r>
              <a:rPr lang="cy-GB" sz="2000" dirty="0" err="1">
                <a:solidFill>
                  <a:srgbClr val="62A9AA"/>
                </a:solidFill>
              </a:rPr>
              <a:t>Cafcass</a:t>
            </a:r>
            <a:r>
              <a:rPr lang="cy-GB" sz="2000" dirty="0">
                <a:solidFill>
                  <a:srgbClr val="62A9AA"/>
                </a:solidFill>
              </a:rPr>
              <a:t> Cymru: </a:t>
            </a:r>
            <a:r>
              <a:rPr lang="cy-GB" sz="2000" u="sng" dirty="0">
                <a:solidFill>
                  <a:srgbClr val="828282"/>
                </a:solidFill>
                <a:effectLst/>
                <a:ea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https://gov.wales/cafcass-cymru/family-separation</a:t>
            </a:r>
            <a:r>
              <a:rPr lang="cy-GB" sz="2000" u="sng" dirty="0">
                <a:solidFill>
                  <a:srgbClr val="828282"/>
                </a:solidFill>
                <a:effectLst/>
                <a:ea typeface="Times New Roman" panose="02020603050405020304" pitchFamily="18" charset="0"/>
                <a:cs typeface="Times New Roman" panose="02020603050405020304" pitchFamily="18" charset="0"/>
              </a:rPr>
              <a:t> </a:t>
            </a:r>
            <a:r>
              <a:rPr lang="cy-GB" sz="2000" dirty="0">
                <a:solidFill>
                  <a:srgbClr val="969FA7"/>
                </a:solidFill>
              </a:rPr>
              <a:t>(</a:t>
            </a:r>
            <a:r>
              <a:rPr lang="cy-GB" sz="2000" dirty="0">
                <a:solidFill>
                  <a:srgbClr val="62A9AA"/>
                </a:solidFill>
              </a:rPr>
              <a:t>Ffôn: </a:t>
            </a:r>
            <a:r>
              <a:rPr lang="cy-GB" sz="2000" i="0" u="sng" dirty="0">
                <a:solidFill>
                  <a:srgbClr val="828282"/>
                </a:solidFill>
                <a:effectLst/>
              </a:rPr>
              <a:t>0300 456 4000</a:t>
            </a:r>
            <a:r>
              <a:rPr lang="cy-GB" sz="2000" i="0" dirty="0">
                <a:solidFill>
                  <a:srgbClr val="828282"/>
                </a:solidFill>
                <a:effectLst/>
              </a:rPr>
              <a:t>)</a:t>
            </a:r>
            <a:endParaRPr lang="cy-GB" sz="2000" dirty="0">
              <a:solidFill>
                <a:srgbClr val="828282"/>
              </a:solidFill>
            </a:endParaRPr>
          </a:p>
          <a:p>
            <a:pPr marL="457200" indent="-457200">
              <a:buClr>
                <a:srgbClr val="62A9AA"/>
              </a:buClr>
              <a:buFont typeface="Wingdings" panose="05000000000000000000" pitchFamily="2" charset="2"/>
              <a:buChar char="§"/>
            </a:pPr>
            <a:r>
              <a:rPr lang="cy-GB" sz="2000" dirty="0" err="1">
                <a:solidFill>
                  <a:srgbClr val="62A9AA"/>
                </a:solidFill>
              </a:rPr>
              <a:t>Childline</a:t>
            </a:r>
            <a:r>
              <a:rPr lang="cy-GB" sz="2000" dirty="0">
                <a:solidFill>
                  <a:srgbClr val="62A9AA"/>
                </a:solidFill>
              </a:rPr>
              <a:t> Cymru: </a:t>
            </a:r>
            <a:r>
              <a:rPr lang="cy-GB" sz="2000" dirty="0">
                <a:solidFill>
                  <a:schemeClr val="tx1"/>
                </a:solidFill>
                <a:hlinkClick r:id="rId8"/>
              </a:rPr>
              <a:t>https://www.childline.org.uk/info-advice/home-families/family-relationships/divorce-separation/</a:t>
            </a:r>
            <a:r>
              <a:rPr lang="cy-GB" sz="2000" dirty="0">
                <a:solidFill>
                  <a:schemeClr val="tx1"/>
                </a:solidFill>
              </a:rPr>
              <a:t> neu ar gyfer y fersiwn Cymraeg</a:t>
            </a:r>
            <a:r>
              <a:rPr lang="cy-GB" sz="2000" dirty="0">
                <a:effectLst/>
                <a:ea typeface="Times New Roman" panose="02020603050405020304" pitchFamily="18" charset="0"/>
                <a:cs typeface="Times New Roman" panose="02020603050405020304" pitchFamily="18" charset="0"/>
              </a:rPr>
              <a:t>: </a:t>
            </a:r>
            <a:r>
              <a:rPr lang="cy-GB" sz="2000" dirty="0">
                <a:solidFill>
                  <a:srgbClr val="969FA7"/>
                </a:solidFill>
                <a:ea typeface="Times New Roman" panose="02020603050405020304" pitchFamily="18" charset="0"/>
                <a:cs typeface="Times New Roman" panose="02020603050405020304" pitchFamily="18" charset="0"/>
                <a:hlinkClick r:id="rId9"/>
              </a:rPr>
              <a:t>https://www.childline.org.uk/get-support/contacting-childline/contacting-childline-in-welsh/</a:t>
            </a:r>
            <a:r>
              <a:rPr lang="cy-GB" sz="2000" dirty="0">
                <a:solidFill>
                  <a:srgbClr val="969FA7"/>
                </a:solidFill>
                <a:effectLst/>
                <a:ea typeface="Times New Roman" panose="02020603050405020304" pitchFamily="18" charset="0"/>
                <a:cs typeface="Times New Roman" panose="02020603050405020304" pitchFamily="18" charset="0"/>
              </a:rPr>
              <a:t> </a:t>
            </a:r>
            <a:r>
              <a:rPr lang="cy-GB" sz="2000" dirty="0">
                <a:solidFill>
                  <a:srgbClr val="969FA7"/>
                </a:solidFill>
              </a:rPr>
              <a:t>(</a:t>
            </a:r>
            <a:r>
              <a:rPr lang="cy-GB" sz="2000" dirty="0">
                <a:solidFill>
                  <a:srgbClr val="62A9AA"/>
                </a:solidFill>
              </a:rPr>
              <a:t>Ffôn: </a:t>
            </a:r>
            <a:r>
              <a:rPr lang="cy-GB" sz="2000" b="0" i="0" u="none" strike="noStrike" dirty="0">
                <a:solidFill>
                  <a:srgbClr val="0C3D52"/>
                </a:solidFill>
                <a:effectLst/>
                <a:hlinkClick r:id="rId4"/>
              </a:rPr>
              <a:t>0800 1111</a:t>
            </a:r>
            <a:r>
              <a:rPr lang="cy-GB" sz="2000" dirty="0">
                <a:solidFill>
                  <a:srgbClr val="969FA7"/>
                </a:solidFill>
              </a:rPr>
              <a:t>)</a:t>
            </a:r>
          </a:p>
          <a:p>
            <a:pPr marL="457200" indent="-457200">
              <a:buClr>
                <a:srgbClr val="62A9AA"/>
              </a:buClr>
              <a:buFont typeface="Wingdings" panose="05000000000000000000" pitchFamily="2" charset="2"/>
              <a:buChar char="§"/>
            </a:pPr>
            <a:r>
              <a:rPr lang="cy-GB" sz="2000" dirty="0" err="1">
                <a:solidFill>
                  <a:srgbClr val="62A9AA"/>
                </a:solidFill>
              </a:rPr>
              <a:t>Relate</a:t>
            </a:r>
            <a:r>
              <a:rPr lang="cy-GB" sz="2000" dirty="0">
                <a:solidFill>
                  <a:srgbClr val="62A9AA"/>
                </a:solidFill>
              </a:rPr>
              <a:t> Cymru: </a:t>
            </a:r>
            <a:r>
              <a:rPr lang="cy-GB" sz="2000" u="sng" dirty="0">
                <a:solidFill>
                  <a:srgbClr val="62A9AA"/>
                </a:solidFill>
                <a:effectLst/>
                <a:ea typeface="Times New Roman" panose="02020603050405020304" pitchFamily="18" charset="0"/>
                <a:cs typeface="Times New Roman" panose="02020603050405020304" pitchFamily="18" charset="0"/>
                <a:hlinkClick r:id="rId10"/>
              </a:rPr>
              <a:t>https://www.relate.org.uk/cymru/children-and-young-peoples-counselling</a:t>
            </a:r>
            <a:r>
              <a:rPr lang="cy-GB" sz="2000" u="sng" dirty="0">
                <a:solidFill>
                  <a:srgbClr val="62A9AA"/>
                </a:solidFill>
                <a:effectLst/>
                <a:ea typeface="Times New Roman" panose="02020603050405020304" pitchFamily="18" charset="0"/>
                <a:cs typeface="Times New Roman" panose="02020603050405020304" pitchFamily="18" charset="0"/>
              </a:rPr>
              <a:t> </a:t>
            </a:r>
            <a:r>
              <a:rPr lang="cy-GB" sz="2000" dirty="0">
                <a:solidFill>
                  <a:srgbClr val="969FA7"/>
                </a:solidFill>
              </a:rPr>
              <a:t>(</a:t>
            </a:r>
            <a:r>
              <a:rPr lang="cy-GB" sz="2000" dirty="0">
                <a:solidFill>
                  <a:srgbClr val="62A9AA"/>
                </a:solidFill>
              </a:rPr>
              <a:t>Ffôn: </a:t>
            </a:r>
            <a:r>
              <a:rPr lang="cy-GB" sz="2000" b="0" i="0" u="sng" strike="noStrike" dirty="0">
                <a:solidFill>
                  <a:srgbClr val="969FA7"/>
                </a:solidFill>
                <a:effectLst/>
              </a:rPr>
              <a:t>03000030396</a:t>
            </a:r>
            <a:r>
              <a:rPr lang="cy-GB" sz="2000" dirty="0">
                <a:solidFill>
                  <a:srgbClr val="969FA7"/>
                </a:solidFill>
              </a:rPr>
              <a:t>)</a:t>
            </a:r>
            <a:r>
              <a:rPr lang="cy-GB" sz="2000" dirty="0">
                <a:solidFill>
                  <a:schemeClr val="accent2">
                    <a:lumMod val="75000"/>
                  </a:schemeClr>
                </a:solidFill>
              </a:rPr>
              <a:t> </a:t>
            </a:r>
          </a:p>
          <a:p>
            <a:pPr lvl="0"/>
            <a:r>
              <a:rPr lang="cy-GB" sz="2000" b="1" dirty="0">
                <a:solidFill>
                  <a:srgbClr val="62A9AA"/>
                </a:solidFill>
                <a:effectLst/>
                <a:ea typeface="Times New Roman" panose="02020603050405020304" pitchFamily="18" charset="0"/>
                <a:cs typeface="Times New Roman" panose="02020603050405020304" pitchFamily="18" charset="0"/>
              </a:rPr>
              <a:t>Ar gyfer y gwasanaeth a roddwyd i chi:</a:t>
            </a:r>
          </a:p>
          <a:p>
            <a:pPr marL="342900" lvl="0" indent="-342900">
              <a:buClr>
                <a:srgbClr val="62A9AA"/>
              </a:buClr>
              <a:buFont typeface="Wingdings" panose="05000000000000000000" pitchFamily="2" charset="2"/>
              <a:buChar char="§"/>
            </a:pPr>
            <a:r>
              <a:rPr lang="cy-GB" sz="2000" dirty="0">
                <a:effectLst/>
                <a:ea typeface="Times New Roman" panose="02020603050405020304" pitchFamily="18" charset="0"/>
                <a:cs typeface="Times New Roman" panose="02020603050405020304" pitchFamily="18" charset="0"/>
              </a:rPr>
              <a:t>Pwy mae'r gwasanaeth wedi'i gynllunio i'w gefnogi?</a:t>
            </a:r>
          </a:p>
          <a:p>
            <a:pPr marL="342900" lvl="0" indent="-342900">
              <a:buClr>
                <a:srgbClr val="62A9AA"/>
              </a:buClr>
              <a:buFont typeface="Wingdings" panose="05000000000000000000" pitchFamily="2" charset="2"/>
              <a:buChar char="§"/>
            </a:pPr>
            <a:r>
              <a:rPr lang="cy-GB" sz="2000" dirty="0">
                <a:effectLst/>
                <a:ea typeface="Times New Roman" panose="02020603050405020304" pitchFamily="18" charset="0"/>
                <a:cs typeface="Times New Roman" panose="02020603050405020304" pitchFamily="18" charset="0"/>
              </a:rPr>
              <a:t>Sut maen nhw’n cefnogi pobl (e.e. ar-lein, ffôn, neges destun, ac ati) ac ar gyfer pa fathau o sefyllfaoedd?</a:t>
            </a:r>
          </a:p>
          <a:p>
            <a:pPr marL="342900" lvl="0" indent="-342900">
              <a:buClr>
                <a:srgbClr val="62A9AA"/>
              </a:buClr>
              <a:buFont typeface="Wingdings" panose="05000000000000000000" pitchFamily="2" charset="2"/>
              <a:buChar char="§"/>
            </a:pPr>
            <a:r>
              <a:rPr lang="cy-GB" sz="2000" dirty="0">
                <a:effectLst/>
                <a:ea typeface="Times New Roman" panose="02020603050405020304" pitchFamily="18" charset="0"/>
                <a:cs typeface="Times New Roman" panose="02020603050405020304" pitchFamily="18" charset="0"/>
              </a:rPr>
              <a:t>Pa wybodaeth sydd ar gael ar y wefan am hawliau pobl ifanc?</a:t>
            </a:r>
          </a:p>
          <a:p>
            <a:pPr marL="342900" lvl="0" indent="-342900">
              <a:buClr>
                <a:srgbClr val="62A9AA"/>
              </a:buClr>
              <a:buFont typeface="Wingdings" panose="05000000000000000000" pitchFamily="2" charset="2"/>
              <a:buChar char="§"/>
            </a:pPr>
            <a:r>
              <a:rPr lang="cy-GB" sz="2000" dirty="0">
                <a:effectLst/>
                <a:ea typeface="Times New Roman" panose="02020603050405020304" pitchFamily="18" charset="0"/>
                <a:cs typeface="Times New Roman" panose="02020603050405020304" pitchFamily="18" charset="0"/>
              </a:rPr>
              <a:t>Sut mae’r gwasanaeth yn helpu i amddiffyn hawliau pobl ifanc pan fydd rhieni’n gwahanu?</a:t>
            </a:r>
            <a:endParaRPr lang="cy-GB" sz="2000" dirty="0">
              <a:solidFill>
                <a:schemeClr val="accent2">
                  <a:lumMod val="75000"/>
                </a:schemeClr>
              </a:solidFill>
            </a:endParaRPr>
          </a:p>
        </p:txBody>
      </p:sp>
      <p:pic>
        <p:nvPicPr>
          <p:cNvPr id="3" name="Picture 2" descr="Eicon symbol ychwanegu ar gyfer gweithgareddau ychwanegol&#10;">
            <a:extLst>
              <a:ext uri="{FF2B5EF4-FFF2-40B4-BE49-F238E27FC236}">
                <a16:creationId xmlns:a16="http://schemas.microsoft.com/office/drawing/2014/main" id="{C9756056-3797-4037-894F-99ADEB9570CB}"/>
              </a:ext>
            </a:extLst>
          </p:cNvPr>
          <p:cNvPicPr>
            <a:picLocks noChangeAspect="1"/>
          </p:cNvPicPr>
          <p:nvPr/>
        </p:nvPicPr>
        <p:blipFill>
          <a:blip r:embed="rId11"/>
          <a:stretch>
            <a:fillRect/>
          </a:stretch>
        </p:blipFill>
        <p:spPr>
          <a:xfrm>
            <a:off x="11782097" y="6371139"/>
            <a:ext cx="359695" cy="359695"/>
          </a:xfrm>
          <a:prstGeom prst="rect">
            <a:avLst/>
          </a:prstGeom>
        </p:spPr>
      </p:pic>
    </p:spTree>
    <p:extLst>
      <p:ext uri="{BB962C8B-B14F-4D97-AF65-F5344CB8AC3E}">
        <p14:creationId xmlns:p14="http://schemas.microsoft.com/office/powerpoint/2010/main" val="814149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cy-GB" sz="3200" b="1" dirty="0"/>
              <a:t>SLEID I ATHRAWON – canllawiau AR ADDYSG CYDBERTHYNAS A RHYWIOLDEB </a:t>
            </a:r>
          </a:p>
        </p:txBody>
      </p:sp>
      <p:sp>
        <p:nvSpPr>
          <p:cNvPr id="5" name="TextBox 4"/>
          <p:cNvSpPr txBox="1"/>
          <p:nvPr/>
        </p:nvSpPr>
        <p:spPr>
          <a:xfrm>
            <a:off x="575894" y="2100392"/>
            <a:ext cx="11029615" cy="3684214"/>
          </a:xfrm>
          <a:prstGeom prst="rect">
            <a:avLst/>
          </a:prstGeom>
          <a:noFill/>
          <a:ln w="38100">
            <a:solidFill>
              <a:srgbClr val="969FA7"/>
            </a:solidFill>
          </a:ln>
        </p:spPr>
        <p:txBody>
          <a:bodyPr wrap="square" lIns="91440" tIns="45720" rIns="91440" bIns="45720" rtlCol="0" anchor="t">
            <a:spAutoFit/>
          </a:bodyPr>
          <a:lstStyle/>
          <a:p>
            <a:pPr>
              <a:lnSpc>
                <a:spcPct val="114000"/>
              </a:lnSpc>
            </a:pPr>
            <a:r>
              <a:rPr lang="cy-GB" sz="2800" dirty="0">
                <a:solidFill>
                  <a:srgbClr val="62A9AA"/>
                </a:solidFill>
                <a:ea typeface="Times New Roman" panose="02020603050405020304" pitchFamily="18" charset="0"/>
                <a:hlinkClick r:id="rId3">
                  <a:extLst>
                    <a:ext uri="{A12FA001-AC4F-418D-AE19-62706E023703}">
                      <ahyp:hlinkClr xmlns:ahyp="http://schemas.microsoft.com/office/drawing/2018/hyperlinkcolor" val="tx"/>
                    </a:ext>
                  </a:extLst>
                </a:hlinkClick>
              </a:rPr>
              <a:t>Noda </a:t>
            </a:r>
            <a:r>
              <a:rPr lang="cy-GB" sz="2800" b="1" u="sng" dirty="0">
                <a:solidFill>
                  <a:srgbClr val="62A9AA"/>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Canllawiau Cwricwlwm i Gymru ar Addysg Cydberthynas a Rhywioldeb (</a:t>
            </a:r>
            <a:r>
              <a:rPr lang="cy-GB" sz="2800" b="1" u="sng" dirty="0" err="1">
                <a:solidFill>
                  <a:srgbClr val="62A9AA"/>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ACRh</a:t>
            </a:r>
            <a:r>
              <a:rPr lang="cy-GB" sz="2800" b="1" u="sng" dirty="0">
                <a:solidFill>
                  <a:srgbClr val="62A9AA"/>
                </a:solidFill>
                <a:effectLst/>
                <a:ea typeface="Times New Roman" panose="02020603050405020304" pitchFamily="18" charset="0"/>
                <a:hlinkClick r:id="rId3">
                  <a:extLst>
                    <a:ext uri="{A12FA001-AC4F-418D-AE19-62706E023703}">
                      <ahyp:hlinkClr xmlns:ahyp="http://schemas.microsoft.com/office/drawing/2018/hyperlinkcolor" val="tx"/>
                    </a:ext>
                  </a:extLst>
                </a:hlinkClick>
              </a:rPr>
              <a:t>)</a:t>
            </a:r>
            <a:r>
              <a:rPr lang="cy-GB" sz="2800" b="1" dirty="0">
                <a:solidFill>
                  <a:srgbClr val="62A9AA"/>
                </a:solidFill>
                <a:effectLst/>
                <a:ea typeface="Times New Roman" panose="02020603050405020304" pitchFamily="18" charset="0"/>
              </a:rPr>
              <a:t> y dylai </a:t>
            </a:r>
            <a:r>
              <a:rPr lang="cy-GB" sz="2800" b="1" dirty="0" err="1">
                <a:solidFill>
                  <a:srgbClr val="62A9AA"/>
                </a:solidFill>
                <a:effectLst/>
                <a:ea typeface="Times New Roman" panose="02020603050405020304" pitchFamily="18" charset="0"/>
              </a:rPr>
              <a:t>ACRh</a:t>
            </a:r>
            <a:r>
              <a:rPr lang="cy-GB" sz="2800" b="1" dirty="0">
                <a:solidFill>
                  <a:srgbClr val="62A9AA"/>
                </a:solidFill>
                <a:effectLst/>
                <a:ea typeface="Times New Roman" panose="02020603050405020304" pitchFamily="18" charset="0"/>
                <a:cs typeface="Arial" panose="020B0604020202020204" pitchFamily="34" charset="0"/>
              </a:rPr>
              <a:t>:</a:t>
            </a:r>
            <a:endParaRPr lang="cy-GB" sz="2800" b="1" dirty="0">
              <a:effectLst/>
              <a:ea typeface="Times New Roman" panose="02020603050405020304" pitchFamily="18" charset="0"/>
              <a:cs typeface="Times New Roman" panose="02020603050405020304" pitchFamily="18" charset="0"/>
            </a:endParaRPr>
          </a:p>
          <a:p>
            <a:pPr marL="182563" lvl="0" indent="-182563" fontAlgn="base">
              <a:lnSpc>
                <a:spcPct val="114000"/>
              </a:lnSpc>
              <a:buClr>
                <a:srgbClr val="62A9AA"/>
              </a:buClr>
              <a:buFont typeface="Wingdings" panose="05000000000000000000" pitchFamily="2" charset="2"/>
              <a:buChar char="§"/>
            </a:pPr>
            <a:r>
              <a:rPr lang="cy-GB" sz="2400" dirty="0">
                <a:effectLst/>
                <a:ea typeface="Times New Roman" panose="02020603050405020304" pitchFamily="18" charset="0"/>
                <a:cs typeface="Arial" panose="020B0604020202020204" pitchFamily="34" charset="0"/>
              </a:rPr>
              <a:t>galluogi hawliau dynol drwy drafod </a:t>
            </a:r>
            <a:r>
              <a:rPr lang="cy-GB" sz="2400" dirty="0" err="1">
                <a:effectLst/>
                <a:ea typeface="Times New Roman" panose="02020603050405020304" pitchFamily="18" charset="0"/>
                <a:cs typeface="Arial" panose="020B0604020202020204" pitchFamily="34" charset="0"/>
              </a:rPr>
              <a:t>ACRh</a:t>
            </a:r>
            <a:r>
              <a:rPr lang="cy-GB" sz="2400" dirty="0">
                <a:effectLst/>
                <a:ea typeface="Times New Roman" panose="02020603050405020304" pitchFamily="18" charset="0"/>
                <a:cs typeface="Arial" panose="020B0604020202020204" pitchFamily="34" charset="0"/>
              </a:rPr>
              <a:t> yng nghyd-destun hawliau </a:t>
            </a:r>
            <a:r>
              <a:rPr lang="cy-GB" sz="2400" dirty="0" err="1">
                <a:effectLst/>
                <a:ea typeface="Times New Roman" panose="02020603050405020304" pitchFamily="18" charset="0"/>
                <a:cs typeface="Arial" panose="020B0604020202020204" pitchFamily="34" charset="0"/>
              </a:rPr>
              <a:t>CCUHP</a:t>
            </a:r>
            <a:r>
              <a:rPr lang="cy-GB" sz="2400" dirty="0">
                <a:effectLst/>
                <a:ea typeface="Times New Roman" panose="02020603050405020304" pitchFamily="18" charset="0"/>
                <a:cs typeface="Arial" panose="020B0604020202020204" pitchFamily="34" charset="0"/>
              </a:rPr>
              <a:t> </a:t>
            </a:r>
          </a:p>
          <a:p>
            <a:pPr marL="182563" lvl="0" indent="-182563" fontAlgn="base">
              <a:lnSpc>
                <a:spcPct val="114000"/>
              </a:lnSpc>
              <a:buClr>
                <a:srgbClr val="62A9AA"/>
              </a:buClr>
              <a:buFont typeface="Wingdings" panose="05000000000000000000" pitchFamily="2" charset="2"/>
              <a:buChar char="§"/>
            </a:pPr>
            <a:r>
              <a:rPr lang="cy-GB" sz="2400" dirty="0">
                <a:ea typeface="Times New Roman" panose="02020603050405020304" pitchFamily="18" charset="0"/>
                <a:cs typeface="Arial" panose="020B0604020202020204" pitchFamily="34" charset="0"/>
              </a:rPr>
              <a:t>tynnu sylw at yr hawl i gael eich clywed a chael eich cynnwys yn y broses o wneud penderfyniadau (Erthygl 12)</a:t>
            </a:r>
          </a:p>
          <a:p>
            <a:pPr marL="182563" indent="-182563" algn="l" fontAlgn="base">
              <a:buClr>
                <a:srgbClr val="62A9AA"/>
              </a:buClr>
              <a:buFont typeface="Wingdings" panose="05000000000000000000" pitchFamily="2" charset="2"/>
              <a:buChar char="§"/>
            </a:pPr>
            <a:r>
              <a:rPr lang="cy-GB" sz="2400" b="0" i="0" dirty="0">
                <a:solidFill>
                  <a:srgbClr val="1F1F1F"/>
                </a:solidFill>
                <a:effectLst/>
              </a:rPr>
              <a:t>fod yn gadarnhaol, amddiffynnol ac ataliol, gan ystyried sut y gallai fod angen cefnogi dysgwyr i ddeall ac ymdopi â newid. </a:t>
            </a:r>
            <a:endParaRPr lang="cy-GB" sz="2400" dirty="0">
              <a:effectLst/>
              <a:ea typeface="Times New Roman" panose="02020603050405020304" pitchFamily="18" charset="0"/>
              <a:cs typeface="Times New Roman" panose="02020603050405020304" pitchFamily="18" charset="0"/>
            </a:endParaRPr>
          </a:p>
          <a:p>
            <a:pPr marL="0" lvl="1" fontAlgn="base">
              <a:lnSpc>
                <a:spcPct val="114000"/>
              </a:lnSpc>
              <a:buClr>
                <a:srgbClr val="62A9AA"/>
              </a:buClr>
            </a:pPr>
            <a:endParaRPr lang="cy-GB" dirty="0">
              <a:solidFill>
                <a:srgbClr val="62A9AA"/>
              </a:solidFill>
              <a:effectLst/>
              <a:ea typeface="Calibri" panose="020F0502020204030204" pitchFamily="34" charset="0"/>
              <a:cs typeface="Arial" panose="020B0604020202020204" pitchFamily="34" charset="0"/>
            </a:endParaRPr>
          </a:p>
          <a:p>
            <a:pPr marL="0" lvl="1" fontAlgn="base">
              <a:lnSpc>
                <a:spcPct val="114000"/>
              </a:lnSpc>
              <a:buClr>
                <a:srgbClr val="62A9AA"/>
              </a:buClr>
            </a:pPr>
            <a:endParaRPr lang="cy-GB"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16813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cy-GB" sz="3200" b="1" dirty="0"/>
              <a:t>SLEID I ATHRAWON : datganiadau o’r hyn sy’n bwysig</a:t>
            </a:r>
          </a:p>
        </p:txBody>
      </p:sp>
      <p:sp>
        <p:nvSpPr>
          <p:cNvPr id="5" name="TextBox 4"/>
          <p:cNvSpPr txBox="1"/>
          <p:nvPr/>
        </p:nvSpPr>
        <p:spPr>
          <a:xfrm>
            <a:off x="1052883" y="2100392"/>
            <a:ext cx="4320000" cy="4276171"/>
          </a:xfrm>
          <a:prstGeom prst="rect">
            <a:avLst/>
          </a:prstGeom>
          <a:noFill/>
          <a:ln w="38100">
            <a:solidFill>
              <a:srgbClr val="969FA7"/>
            </a:solidFill>
          </a:ln>
        </p:spPr>
        <p:txBody>
          <a:bodyPr wrap="square" lIns="91440" tIns="45720" rIns="91440" bIns="45720" rtlCol="0" anchor="t">
            <a:spAutoFit/>
          </a:bodyPr>
          <a:lstStyle/>
          <a:p>
            <a:pPr>
              <a:lnSpc>
                <a:spcPct val="114000"/>
              </a:lnSpc>
            </a:pPr>
            <a:r>
              <a:rPr lang="cy-GB" sz="2000" dirty="0">
                <a:effectLst/>
              </a:rPr>
              <a:t>Yn Adnodd 1, gan ystyried sut mae rhai actifyddion ifanc yn ‘lleisio’u barn’ ac yn Adnoddau 1 a 2, bydd dysgu rhai hawliau allweddol o dan </a:t>
            </a:r>
            <a:r>
              <a:rPr lang="cy-GB" sz="2000" dirty="0" err="1">
                <a:effectLst/>
              </a:rPr>
              <a:t>CCUHP</a:t>
            </a:r>
            <a:r>
              <a:rPr lang="cy-GB" sz="2000" dirty="0">
                <a:effectLst/>
              </a:rPr>
              <a:t> yn mynd i’r afae</a:t>
            </a:r>
            <a:r>
              <a:rPr lang="cy-GB" sz="2000" dirty="0"/>
              <a:t>l â nifer o </a:t>
            </a:r>
            <a:r>
              <a:rPr lang="cy-GB" sz="2000" dirty="0">
                <a:effectLst/>
              </a:rPr>
              <a:t>‘ddatganiadau o’r hyn sy’n bwysig’ megis hwn o faes </a:t>
            </a:r>
            <a:r>
              <a:rPr lang="cy-GB" sz="2000" b="1" u="sng" dirty="0">
                <a:solidFill>
                  <a:srgbClr val="62A9AA"/>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Y Dyniaethau</a:t>
            </a:r>
            <a:r>
              <a:rPr lang="cy-GB" sz="2000" dirty="0">
                <a:effectLst/>
                <a:ea typeface="Calibri" panose="020F0502020204030204" pitchFamily="34" charset="0"/>
                <a:cs typeface="Gill Sans MT" panose="020B0502020104020203" pitchFamily="34" charset="0"/>
              </a:rPr>
              <a:t>:</a:t>
            </a:r>
          </a:p>
          <a:p>
            <a:pPr marL="285750" lvl="0" indent="-285750">
              <a:lnSpc>
                <a:spcPct val="114000"/>
              </a:lnSpc>
              <a:buClr>
                <a:srgbClr val="62A9AA"/>
              </a:buClr>
              <a:buFont typeface="Wingdings" panose="05000000000000000000" pitchFamily="2" charset="2"/>
              <a:buChar char="§"/>
            </a:pPr>
            <a:r>
              <a:rPr lang="cy-GB" sz="2000" spc="-25" dirty="0">
                <a:effectLst/>
                <a:ea typeface="Times New Roman" panose="02020603050405020304" pitchFamily="18" charset="0"/>
                <a:cs typeface="Arial" panose="020B0604020202020204" pitchFamily="34" charset="0"/>
              </a:rPr>
              <a:t>Mae dinasyddion gwybodus, hunanymwybodol yn mynd i’r afael â’r heriau a’r cyfleoedd sy’n wynebu dynoliaeth, ac yn gallu cymryd camau ystyrlon ac egwyddorol.</a:t>
            </a:r>
            <a:endParaRPr lang="cy-GB" dirty="0"/>
          </a:p>
        </p:txBody>
      </p:sp>
      <p:sp>
        <p:nvSpPr>
          <p:cNvPr id="6" name="TextBox 5"/>
          <p:cNvSpPr txBox="1"/>
          <p:nvPr/>
        </p:nvSpPr>
        <p:spPr>
          <a:xfrm>
            <a:off x="6201353" y="2100392"/>
            <a:ext cx="4591833" cy="4276171"/>
          </a:xfrm>
          <a:prstGeom prst="rect">
            <a:avLst/>
          </a:prstGeom>
          <a:noFill/>
          <a:ln w="38100">
            <a:solidFill>
              <a:srgbClr val="969FA7"/>
            </a:solidFill>
          </a:ln>
        </p:spPr>
        <p:txBody>
          <a:bodyPr wrap="square" rtlCol="0">
            <a:spAutoFit/>
          </a:bodyPr>
          <a:lstStyle/>
          <a:p>
            <a:pPr>
              <a:lnSpc>
                <a:spcPct val="114000"/>
              </a:lnSpc>
            </a:pPr>
            <a:r>
              <a:rPr lang="cy-GB" sz="2000" dirty="0">
                <a:effectLst/>
              </a:rPr>
              <a:t>Yn Adnodd 2, bydd trafod a normaleiddio’r ystod o emosiynau y gall pobl ifanc fynd drwyddynt pan fydd rhieni’n gwahanu yn mynd i</a:t>
            </a:r>
            <a:r>
              <a:rPr lang="cy-GB" sz="2000" dirty="0"/>
              <a:t>’r afael â nifer o</a:t>
            </a:r>
            <a:r>
              <a:rPr lang="cy-GB" sz="2000" dirty="0">
                <a:effectLst/>
              </a:rPr>
              <a:t> ‘ddatganiadau o’r hyn sy’n bwysig’. Er enghraifft, o faes </a:t>
            </a:r>
            <a:r>
              <a:rPr lang="cy-GB" sz="2000" b="1" u="sng" dirty="0">
                <a:solidFill>
                  <a:srgbClr val="62A9AA"/>
                </a:solidFill>
                <a:effectLs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Iechyd a Lles</a:t>
            </a:r>
            <a:r>
              <a:rPr lang="cy-GB" sz="2000" dirty="0">
                <a:effectLst/>
                <a:ea typeface="Times New Roman" panose="02020603050405020304" pitchFamily="18" charset="0"/>
                <a:cs typeface="Arial" panose="020B0604020202020204" pitchFamily="34" charset="0"/>
              </a:rPr>
              <a:t>:</a:t>
            </a:r>
            <a:r>
              <a:rPr lang="cy-GB" sz="2000" dirty="0">
                <a:effectLst/>
                <a:ea typeface="Calibri" panose="020F0502020204030204" pitchFamily="34" charset="0"/>
                <a:cs typeface="Arial" panose="020B0604020202020204" pitchFamily="34" charset="0"/>
              </a:rPr>
              <a:t> </a:t>
            </a:r>
            <a:endParaRPr lang="cy-GB" sz="2000" dirty="0">
              <a:effectLst/>
              <a:ea typeface="Times New Roman" panose="02020603050405020304" pitchFamily="18" charset="0"/>
              <a:cs typeface="Times New Roman" panose="02020603050405020304" pitchFamily="18" charset="0"/>
            </a:endParaRPr>
          </a:p>
          <a:p>
            <a:pPr marL="285750" indent="-285750">
              <a:lnSpc>
                <a:spcPct val="114000"/>
              </a:lnSpc>
              <a:buClr>
                <a:srgbClr val="62A9AA"/>
              </a:buClr>
              <a:buFont typeface="Wingdings" panose="05000000000000000000" pitchFamily="2" charset="2"/>
              <a:buChar char="§"/>
            </a:pPr>
            <a:r>
              <a:rPr lang="cy-GB" sz="2000" spc="-25" dirty="0">
                <a:effectLst/>
                <a:ea typeface="Times New Roman" panose="02020603050405020304" pitchFamily="18" charset="0"/>
                <a:cs typeface="Arial" panose="020B0604020202020204" pitchFamily="34" charset="0"/>
              </a:rPr>
              <a:t>Mae’r ffordd rydym yn prosesu ein profiadau ac yn ymateb iddyn nhw yn effeithio ar ein hiechyd meddwl a’n lles emosiynol. </a:t>
            </a:r>
          </a:p>
          <a:p>
            <a:pPr marL="285750" indent="-285750">
              <a:lnSpc>
                <a:spcPct val="114000"/>
              </a:lnSpc>
              <a:buClr>
                <a:srgbClr val="62A9AA"/>
              </a:buClr>
              <a:buFont typeface="Wingdings" panose="05000000000000000000" pitchFamily="2" charset="2"/>
              <a:buChar char="§"/>
            </a:pPr>
            <a:r>
              <a:rPr lang="cy-GB" sz="2000" spc="-25" dirty="0">
                <a:effectLst/>
                <a:ea typeface="Times New Roman" panose="02020603050405020304" pitchFamily="18" charset="0"/>
                <a:cs typeface="Arial" panose="020B0604020202020204" pitchFamily="34" charset="0"/>
              </a:rPr>
              <a:t>Mae cydberthnasau iach yn hanfodol ar gyfer ein lles. </a:t>
            </a:r>
            <a:endParaRPr lang="cy-GB" sz="20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60527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cy-GB" sz="3200" b="1" dirty="0"/>
              <a:t>SLEID I ATHRAWON – </a:t>
            </a:r>
            <a:r>
              <a:rPr lang="cy-GB" sz="3200" b="1"/>
              <a:t>camau cynnydd</a:t>
            </a:r>
            <a:endParaRPr lang="cy-GB" sz="3200" b="1" dirty="0"/>
          </a:p>
        </p:txBody>
      </p:sp>
      <p:sp>
        <p:nvSpPr>
          <p:cNvPr id="5" name="TextBox 4"/>
          <p:cNvSpPr txBox="1"/>
          <p:nvPr/>
        </p:nvSpPr>
        <p:spPr>
          <a:xfrm>
            <a:off x="1052883" y="2100392"/>
            <a:ext cx="4320000" cy="4627036"/>
          </a:xfrm>
          <a:prstGeom prst="rect">
            <a:avLst/>
          </a:prstGeom>
          <a:noFill/>
          <a:ln w="38100">
            <a:solidFill>
              <a:srgbClr val="969FA7"/>
            </a:solidFill>
          </a:ln>
        </p:spPr>
        <p:txBody>
          <a:bodyPr wrap="square" lIns="91440" tIns="45720" rIns="91440" bIns="45720" rtlCol="0" anchor="t">
            <a:spAutoFit/>
          </a:bodyPr>
          <a:lstStyle/>
          <a:p>
            <a:pPr lvl="0">
              <a:lnSpc>
                <a:spcPct val="114000"/>
              </a:lnSpc>
            </a:pPr>
            <a:r>
              <a:rPr lang="cy-GB" sz="2000" dirty="0">
                <a:effectLst/>
              </a:rPr>
              <a:t>Yn Adnodd 1, gan ystyried sut mae rhai actifyddion ifanc yn ‘lleisio’u barn’ ac yn Adnoddau 1 a 2, bydd dysgu rhai hawliau allweddol o dan </a:t>
            </a:r>
            <a:r>
              <a:rPr lang="cy-GB" sz="2000" dirty="0" err="1">
                <a:effectLst/>
              </a:rPr>
              <a:t>CCUHP</a:t>
            </a:r>
            <a:r>
              <a:rPr lang="cy-GB" sz="2000" dirty="0">
                <a:effectLst/>
              </a:rPr>
              <a:t> yn </a:t>
            </a:r>
            <a:r>
              <a:rPr lang="cy-GB" sz="2000" dirty="0">
                <a:effectLst/>
                <a:ea typeface="Times New Roman" panose="02020603050405020304" pitchFamily="18" charset="0"/>
                <a:cs typeface="Arial" panose="020B0604020202020204" pitchFamily="34" charset="0"/>
              </a:rPr>
              <a:t>helpu dysgwyr i gyrraedd nifer o Gamau Cynnydd 4 a 5 </a:t>
            </a:r>
            <a:r>
              <a:rPr lang="cy-GB" sz="2000" dirty="0">
                <a:effectLst/>
              </a:rPr>
              <a:t>megis hwn o faes</a:t>
            </a:r>
            <a:r>
              <a:rPr lang="cy-GB" sz="2000" dirty="0">
                <a:effectLst/>
                <a:ea typeface="Times New Roman" panose="02020603050405020304" pitchFamily="18" charset="0"/>
                <a:cs typeface="Arial" panose="020B0604020202020204" pitchFamily="34" charset="0"/>
              </a:rPr>
              <a:t> </a:t>
            </a:r>
            <a:r>
              <a:rPr lang="cy-GB" sz="2000" b="1" u="sng" dirty="0">
                <a:solidFill>
                  <a:srgbClr val="62A9AA"/>
                </a:solidFill>
                <a:effectLst/>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Y Dyniaethau</a:t>
            </a:r>
            <a:r>
              <a:rPr lang="cy-GB" sz="2000" dirty="0">
                <a:effectLst/>
                <a:ea typeface="Times New Roman" panose="02020603050405020304" pitchFamily="18" charset="0"/>
                <a:cs typeface="Arial" panose="020B0604020202020204" pitchFamily="34" charset="0"/>
              </a:rPr>
              <a:t>:</a:t>
            </a:r>
            <a:r>
              <a:rPr lang="cy-GB" sz="2000" dirty="0">
                <a:effectLst/>
                <a:ea typeface="Calibri" panose="020F0502020204030204" pitchFamily="34" charset="0"/>
                <a:cs typeface="Arial" panose="020B0604020202020204" pitchFamily="34" charset="0"/>
              </a:rPr>
              <a:t> </a:t>
            </a:r>
            <a:endParaRPr lang="cy-GB" sz="2000" dirty="0">
              <a:effectLst/>
              <a:ea typeface="Calibri" panose="020F0502020204030204" pitchFamily="34" charset="0"/>
              <a:cs typeface="Gill Sans MT" panose="020B0502020104020203" pitchFamily="34" charset="0"/>
            </a:endParaRPr>
          </a:p>
          <a:p>
            <a:pPr marL="285750" lvl="0" indent="-285750">
              <a:lnSpc>
                <a:spcPct val="114000"/>
              </a:lnSpc>
              <a:buClr>
                <a:srgbClr val="62A9AA"/>
              </a:buClr>
              <a:buFont typeface="Wingdings" panose="05000000000000000000" pitchFamily="2" charset="2"/>
              <a:buChar char="§"/>
            </a:pPr>
            <a:r>
              <a:rPr lang="cy-GB" sz="2000" spc="-25" dirty="0">
                <a:effectLst/>
                <a:ea typeface="Times New Roman" panose="02020603050405020304" pitchFamily="18" charset="0"/>
                <a:cs typeface="Arial" panose="020B0604020202020204" pitchFamily="34" charset="0"/>
              </a:rPr>
              <a:t>Mae dinasyddion gwybodus, hunanymwybodol yn mynd i’r afael â’r heriau a’r cyfleoedd sy’n wynebu dynoliaeth, ac yn gallu cymryd camau ystyrlon ac egwyddorol.</a:t>
            </a:r>
            <a:endParaRPr lang="cy-GB" sz="2000" spc="-25" dirty="0">
              <a:ea typeface="Times New Roman" panose="02020603050405020304" pitchFamily="18" charset="0"/>
              <a:cs typeface="Arial" panose="020B0604020202020204" pitchFamily="34" charset="0"/>
            </a:endParaRPr>
          </a:p>
          <a:p>
            <a:pPr marL="285750" lvl="0" indent="-285750">
              <a:lnSpc>
                <a:spcPct val="114000"/>
              </a:lnSpc>
              <a:buClr>
                <a:srgbClr val="62A9AA"/>
              </a:buClr>
              <a:buFont typeface="Wingdings" panose="05000000000000000000" pitchFamily="2" charset="2"/>
              <a:buChar char="§"/>
            </a:pPr>
            <a:endParaRPr lang="cy-GB" sz="2000" spc="-25" dirty="0">
              <a:effectLst/>
              <a:ea typeface="Times New Roman" panose="02020603050405020304" pitchFamily="18" charset="0"/>
              <a:cs typeface="Arial" panose="020B0604020202020204" pitchFamily="34" charset="0"/>
            </a:endParaRPr>
          </a:p>
        </p:txBody>
      </p:sp>
      <p:sp>
        <p:nvSpPr>
          <p:cNvPr id="6" name="TextBox 5"/>
          <p:cNvSpPr txBox="1"/>
          <p:nvPr/>
        </p:nvSpPr>
        <p:spPr>
          <a:xfrm>
            <a:off x="6201353" y="2100392"/>
            <a:ext cx="4320000" cy="4627036"/>
          </a:xfrm>
          <a:prstGeom prst="rect">
            <a:avLst/>
          </a:prstGeom>
          <a:noFill/>
          <a:ln w="38100">
            <a:solidFill>
              <a:srgbClr val="969FA7"/>
            </a:solidFill>
          </a:ln>
        </p:spPr>
        <p:txBody>
          <a:bodyPr wrap="square" rtlCol="0">
            <a:spAutoFit/>
          </a:bodyPr>
          <a:lstStyle/>
          <a:p>
            <a:pPr>
              <a:lnSpc>
                <a:spcPct val="114000"/>
              </a:lnSpc>
            </a:pPr>
            <a:r>
              <a:rPr lang="cy-GB" sz="2000" dirty="0">
                <a:effectLst/>
              </a:rPr>
              <a:t>Yn Adnodd 2, bydd trafod a normaleiddio’r ystod o emosiynau y gall pobl ifanc fynd drwyddynt pan fydd rhieni’n gwahanu </a:t>
            </a:r>
            <a:r>
              <a:rPr lang="cy-GB" sz="2000" dirty="0">
                <a:effectLst/>
                <a:ea typeface="Times New Roman" panose="02020603050405020304" pitchFamily="18" charset="0"/>
                <a:cs typeface="Arial" panose="020B0604020202020204" pitchFamily="34" charset="0"/>
              </a:rPr>
              <a:t>a thrafod ffynonellau cymorth </a:t>
            </a:r>
            <a:r>
              <a:rPr lang="cy-GB" sz="2000" dirty="0">
                <a:effectLst/>
              </a:rPr>
              <a:t>yn </a:t>
            </a:r>
            <a:r>
              <a:rPr lang="cy-GB" sz="2000" dirty="0">
                <a:effectLst/>
                <a:ea typeface="Times New Roman" panose="02020603050405020304" pitchFamily="18" charset="0"/>
                <a:cs typeface="Arial" panose="020B0604020202020204" pitchFamily="34" charset="0"/>
              </a:rPr>
              <a:t>helpu dysgwyr i gyrraedd nifer o Gamau Cynnydd 4 a 5. </a:t>
            </a:r>
            <a:r>
              <a:rPr lang="cy-GB" sz="2000" dirty="0">
                <a:effectLst/>
              </a:rPr>
              <a:t>Er enghraifft, o faes </a:t>
            </a:r>
            <a:r>
              <a:rPr lang="cy-GB" sz="2000" b="1" u="sng" dirty="0">
                <a:solidFill>
                  <a:srgbClr val="62A9AA"/>
                </a:solidFill>
                <a:effectLst/>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Iechyd a Lles</a:t>
            </a:r>
            <a:r>
              <a:rPr lang="cy-GB" sz="2000" dirty="0">
                <a:effectLst/>
                <a:ea typeface="Times New Roman" panose="02020603050405020304" pitchFamily="18" charset="0"/>
                <a:cs typeface="Arial" panose="020B0604020202020204" pitchFamily="34" charset="0"/>
              </a:rPr>
              <a:t>:</a:t>
            </a:r>
            <a:r>
              <a:rPr lang="cy-GB" sz="2000" dirty="0">
                <a:effectLst/>
                <a:ea typeface="Calibri" panose="020F0502020204030204" pitchFamily="34" charset="0"/>
                <a:cs typeface="Arial" panose="020B0604020202020204" pitchFamily="34" charset="0"/>
              </a:rPr>
              <a:t> </a:t>
            </a:r>
            <a:endParaRPr lang="cy-GB" sz="2000" dirty="0">
              <a:effectLst/>
              <a:ea typeface="Times New Roman" panose="02020603050405020304" pitchFamily="18" charset="0"/>
              <a:cs typeface="Times New Roman" panose="02020603050405020304" pitchFamily="18" charset="0"/>
            </a:endParaRPr>
          </a:p>
          <a:p>
            <a:pPr marL="285750" indent="-285750">
              <a:lnSpc>
                <a:spcPct val="114000"/>
              </a:lnSpc>
              <a:buClr>
                <a:srgbClr val="62A9AA"/>
              </a:buClr>
              <a:buFont typeface="Wingdings" panose="05000000000000000000" pitchFamily="2" charset="2"/>
              <a:buChar char="§"/>
            </a:pPr>
            <a:r>
              <a:rPr lang="cy-GB" sz="2000" spc="-25" dirty="0">
                <a:effectLst/>
                <a:ea typeface="Times New Roman" panose="02020603050405020304" pitchFamily="18" charset="0"/>
                <a:cs typeface="Arial" panose="020B0604020202020204" pitchFamily="34" charset="0"/>
              </a:rPr>
              <a:t>Mae’r ffordd rydym yn prosesu ein profiadau ac yn ymateb iddyn nhw yn effeithio ar ein hiechyd meddwl a’n lles emosiynol. </a:t>
            </a:r>
          </a:p>
          <a:p>
            <a:pPr marL="285750" indent="-285750">
              <a:lnSpc>
                <a:spcPct val="114000"/>
              </a:lnSpc>
              <a:buClr>
                <a:srgbClr val="62A9AA"/>
              </a:buClr>
              <a:buFont typeface="Wingdings" panose="05000000000000000000" pitchFamily="2" charset="2"/>
              <a:buChar char="§"/>
            </a:pPr>
            <a:r>
              <a:rPr lang="cy-GB" sz="2000" spc="-25" dirty="0">
                <a:effectLst/>
                <a:ea typeface="Times New Roman" panose="02020603050405020304" pitchFamily="18" charset="0"/>
                <a:cs typeface="Arial" panose="020B0604020202020204" pitchFamily="34" charset="0"/>
              </a:rPr>
              <a:t>Mae cydberthnasau iach yn hanfodol ar gyfer ein lles. </a:t>
            </a:r>
            <a:endParaRPr lang="cy-GB" sz="2000" dirty="0">
              <a:effectLs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3121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cy-GB" sz="3200" b="1" dirty="0"/>
              <a:t>SLEID I ATHRAWON –  hawliau pobl ifanc dan erthygl 12</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ln w="38100">
            <a:solidFill>
              <a:srgbClr val="62A9AA"/>
            </a:solidFill>
          </a:ln>
        </p:spPr>
        <p:txBody>
          <a:bodyPr>
            <a:normAutofit/>
          </a:bodyPr>
          <a:lstStyle/>
          <a:p>
            <a:pPr>
              <a:buClr>
                <a:srgbClr val="62A9AA"/>
              </a:buClr>
              <a:buFont typeface="Wingdings" panose="05000000000000000000" pitchFamily="2" charset="2"/>
              <a:buChar char="§"/>
            </a:pPr>
            <a:r>
              <a:rPr lang="cy-GB" sz="2000" dirty="0">
                <a:solidFill>
                  <a:schemeClr val="tx1"/>
                </a:solidFill>
              </a:rPr>
              <a:t>Mae </a:t>
            </a:r>
            <a:r>
              <a:rPr lang="cy-GB" sz="2000" b="1" dirty="0">
                <a:solidFill>
                  <a:srgbClr val="62A9AA"/>
                </a:solidFill>
              </a:rPr>
              <a:t>Erthygl 12 Confensiwn y Cenhedloedd Unedig ar Hawliau’r Plentyn 1989 (</a:t>
            </a:r>
            <a:r>
              <a:rPr lang="cy-GB" sz="2000" b="1" dirty="0" err="1">
                <a:solidFill>
                  <a:srgbClr val="62A9AA"/>
                </a:solidFill>
              </a:rPr>
              <a:t>CCUHP</a:t>
            </a:r>
            <a:r>
              <a:rPr lang="cy-GB" sz="2000" b="1" dirty="0">
                <a:solidFill>
                  <a:srgbClr val="62A9AA"/>
                </a:solidFill>
              </a:rPr>
              <a:t>) </a:t>
            </a:r>
            <a:r>
              <a:rPr lang="cy-GB" sz="2000" dirty="0">
                <a:solidFill>
                  <a:schemeClr val="tx1"/>
                </a:solidFill>
              </a:rPr>
              <a:t>yn rhoi’r hawl i blant gael lleisio’u barn a bod oedolion yn gwrando ar eu barn ac yn cael ei chymryd o </a:t>
            </a:r>
            <a:r>
              <a:rPr lang="cy-GB" sz="2000" dirty="0" err="1">
                <a:solidFill>
                  <a:schemeClr val="tx1"/>
                </a:solidFill>
              </a:rPr>
              <a:t>ddifrif</a:t>
            </a:r>
            <a:r>
              <a:rPr lang="cy-GB" sz="2000" dirty="0">
                <a:solidFill>
                  <a:schemeClr val="tx1"/>
                </a:solidFill>
              </a:rPr>
              <a:t>. Mae hyn yn cynnwys yr hawl i wybodaeth, ymgynghoriad a chynrychiolaeth (os oes angen) pan fydd eu rhieni yn gwahanu.</a:t>
            </a:r>
          </a:p>
          <a:p>
            <a:pPr>
              <a:buClr>
                <a:srgbClr val="62A9AA"/>
              </a:buClr>
              <a:buFont typeface="Wingdings" panose="05000000000000000000" pitchFamily="2" charset="2"/>
              <a:buChar char="§"/>
            </a:pPr>
            <a:r>
              <a:rPr lang="cy-GB" sz="2000" dirty="0">
                <a:solidFill>
                  <a:schemeClr val="tx1"/>
                </a:solidFill>
              </a:rPr>
              <a:t>Nid yw hyn yn golygu mai pobl ifanc sy’n gwneud y penderfyniadau – yr oedolion cyfrifol (eu rhieni fel arfer) sy’n gwneud, ond mae gan bobl ifanc yr hawl i gael gwrandawiad i’w barn. Bydd y pwysau a roddir ar y safbwyntiau hynny yn dibynnu ar oedran ac aeddfedrwydd y plentyn.</a:t>
            </a:r>
          </a:p>
          <a:p>
            <a:pPr>
              <a:buClr>
                <a:srgbClr val="62A9AA"/>
              </a:buClr>
              <a:buFont typeface="Wingdings" panose="05000000000000000000" pitchFamily="2" charset="2"/>
              <a:buChar char="§"/>
            </a:pPr>
            <a:r>
              <a:rPr lang="cy-GB" sz="2000" dirty="0">
                <a:solidFill>
                  <a:schemeClr val="tx1"/>
                </a:solidFill>
              </a:rPr>
              <a:t>Mae rhieni tua 287,000 o bobl ifanc yn gwahanu bob blwyddyn. Mae ymchwil yn dangos bod plant yn ymdopi’n well pan ymgynghorir â hwy ynghylch trefniadau ar eu cyfer pan fydd eu rhieni’n gwahanu a bod y trefniadau a wneir yn para’n hwy, ond dengys ymchwil nad ymgynghorir â hwy yn aml.</a:t>
            </a:r>
          </a:p>
        </p:txBody>
      </p:sp>
    </p:spTree>
    <p:extLst>
      <p:ext uri="{BB962C8B-B14F-4D97-AF65-F5344CB8AC3E}">
        <p14:creationId xmlns:p14="http://schemas.microsoft.com/office/powerpoint/2010/main" val="856802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cy-GB" sz="3200" b="1" dirty="0"/>
              <a:t>SLEID I ATHRAWON – chwalu mythau: MYTH 1</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xfrm>
            <a:off x="581192" y="2180496"/>
            <a:ext cx="11029615" cy="4220304"/>
          </a:xfrm>
          <a:ln w="38100">
            <a:solidFill>
              <a:srgbClr val="62A9AA"/>
            </a:solidFill>
          </a:ln>
        </p:spPr>
        <p:txBody>
          <a:bodyPr>
            <a:noAutofit/>
          </a:bodyPr>
          <a:lstStyle/>
          <a:p>
            <a:pPr marL="0" lvl="0" indent="0">
              <a:lnSpc>
                <a:spcPct val="115000"/>
              </a:lnSpc>
              <a:spcAft>
                <a:spcPts val="1000"/>
              </a:spcAft>
              <a:buFont typeface="+mj-lt"/>
              <a:buNone/>
              <a:tabLst>
                <a:tab pos="457200" algn="l"/>
              </a:tabLst>
            </a:pPr>
            <a:r>
              <a:rPr lang="cy-GB" sz="2400" b="1" dirty="0">
                <a:effectLst/>
                <a:ea typeface="Times New Roman" panose="02020603050405020304" pitchFamily="18" charset="0"/>
                <a:cs typeface="Arial" panose="020B0604020202020204" pitchFamily="34" charset="0"/>
              </a:rPr>
              <a:t>Myth 1:  Yr unig ffordd i ffurfioli perthynas yw priodi</a:t>
            </a:r>
          </a:p>
          <a:p>
            <a:pPr marL="0" lvl="0" indent="0">
              <a:lnSpc>
                <a:spcPct val="115000"/>
              </a:lnSpc>
              <a:spcAft>
                <a:spcPts val="1000"/>
              </a:spcAft>
              <a:buFont typeface="+mj-lt"/>
              <a:buNone/>
              <a:tabLst>
                <a:tab pos="457200" algn="l"/>
              </a:tabLst>
            </a:pPr>
            <a:r>
              <a:rPr lang="cy-GB" sz="2400" b="1" dirty="0">
                <a:effectLst/>
                <a:ea typeface="Times New Roman" panose="02020603050405020304" pitchFamily="18" charset="0"/>
                <a:cs typeface="Arial" panose="020B0604020202020204" pitchFamily="34" charset="0"/>
              </a:rPr>
              <a:t>Mewn gwirionedd: </a:t>
            </a:r>
            <a:r>
              <a:rPr lang="cy-GB" sz="2400" dirty="0">
                <a:effectLst/>
                <a:ea typeface="Times New Roman" panose="02020603050405020304" pitchFamily="18" charset="0"/>
                <a:cs typeface="Arial" panose="020B0604020202020204" pitchFamily="34" charset="0"/>
              </a:rPr>
              <a:t>Gall cyplau cymysg ac un rhyw briodi neu ymrwymo i bartneriaeth sifil. Mae’r ddau yn gofyn am broses llys i ddod â’r berthynas i ben yn gyfreithiol os yw’n chwalu (yn wahanol i gyd-fyw).</a:t>
            </a:r>
            <a:endParaRPr lang="cy-GB" sz="2400" dirty="0">
              <a:effectLst/>
              <a:ea typeface="Times New Roman" panose="02020603050405020304" pitchFamily="18" charset="0"/>
              <a:cs typeface="Times New Roman" panose="02020603050405020304" pitchFamily="18" charset="0"/>
            </a:endParaRPr>
          </a:p>
          <a:p>
            <a:pPr>
              <a:lnSpc>
                <a:spcPct val="115000"/>
              </a:lnSpc>
              <a:spcAft>
                <a:spcPts val="1000"/>
              </a:spcAft>
              <a:buClr>
                <a:srgbClr val="62A9AA"/>
              </a:buClr>
              <a:buSzPct val="100000"/>
            </a:pPr>
            <a:r>
              <a:rPr lang="cy-GB" sz="2400" dirty="0">
                <a:effectLst/>
                <a:ea typeface="Times New Roman" panose="02020603050405020304" pitchFamily="18" charset="0"/>
                <a:cs typeface="Arial" panose="020B0604020202020204" pitchFamily="34" charset="0"/>
              </a:rPr>
              <a:t>Cyflwynwyd partneriaeth sifil ryw cymysg yn 2019. Mae priodas a phartneriaethau sifil yn berthynas gyfreithiol, felly mae angen proses gyfreithiol i ddod â nhw i ben. Fodd bynnag, nid oes angen i rieni fynychu’r llys yn bersonol, mae hon yn broses weinyddol – nid oes angen iddi fod yn wrthwynebol h.y. nid oes rhaid iddi fod yn frwydr.</a:t>
            </a:r>
          </a:p>
        </p:txBody>
      </p:sp>
    </p:spTree>
    <p:extLst>
      <p:ext uri="{BB962C8B-B14F-4D97-AF65-F5344CB8AC3E}">
        <p14:creationId xmlns:p14="http://schemas.microsoft.com/office/powerpoint/2010/main" val="3812767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Autofit/>
          </a:bodyPr>
          <a:lstStyle/>
          <a:p>
            <a:r>
              <a:rPr lang="cy-GB" sz="3200" b="1" dirty="0"/>
              <a:t>SLEID I ATHRAWON – chwalu mythau: MYTH 2</a:t>
            </a:r>
          </a:p>
        </p:txBody>
      </p:sp>
      <p:sp>
        <p:nvSpPr>
          <p:cNvPr id="4" name="Content Placeholder 3">
            <a:extLst>
              <a:ext uri="{FF2B5EF4-FFF2-40B4-BE49-F238E27FC236}">
                <a16:creationId xmlns:a16="http://schemas.microsoft.com/office/drawing/2014/main" id="{0BB2F396-74BA-402E-962F-8FEC634D5975}"/>
              </a:ext>
            </a:extLst>
          </p:cNvPr>
          <p:cNvSpPr>
            <a:spLocks noGrp="1"/>
          </p:cNvSpPr>
          <p:nvPr>
            <p:ph idx="1"/>
          </p:nvPr>
        </p:nvSpPr>
        <p:spPr>
          <a:xfrm>
            <a:off x="581192" y="2180496"/>
            <a:ext cx="11029615" cy="3805776"/>
          </a:xfrm>
          <a:ln w="38100">
            <a:solidFill>
              <a:srgbClr val="62A9AA"/>
            </a:solidFill>
          </a:ln>
        </p:spPr>
        <p:txBody>
          <a:bodyPr>
            <a:noAutofit/>
          </a:bodyPr>
          <a:lstStyle/>
          <a:p>
            <a:pPr marL="0" indent="0">
              <a:lnSpc>
                <a:spcPct val="115000"/>
              </a:lnSpc>
              <a:spcBef>
                <a:spcPts val="0"/>
              </a:spcBef>
              <a:spcAft>
                <a:spcPts val="0"/>
              </a:spcAft>
              <a:buNone/>
            </a:pPr>
            <a:r>
              <a:rPr lang="cy-GB" sz="2400" b="1" dirty="0">
                <a:effectLst/>
                <a:ea typeface="Times New Roman" panose="02020603050405020304" pitchFamily="18" charset="0"/>
                <a:cs typeface="Arial" panose="020B0604020202020204" pitchFamily="34" charset="0"/>
              </a:rPr>
              <a:t>Myth 2:  </a:t>
            </a:r>
            <a:r>
              <a:rPr lang="cy-GB" sz="2400" b="1" dirty="0">
                <a:effectLst/>
                <a:ea typeface="Times New Roman" panose="02020603050405020304" pitchFamily="18" charset="0"/>
              </a:rPr>
              <a:t>Ar ôl cyfnod penodol gyda'i gilydd/os oes ganddyn nhw blentyn gyda'i gilydd, mae gan barau sy'n cyd-fyw yr un hawliau â pharau priod:  </a:t>
            </a:r>
            <a:r>
              <a:rPr lang="cy-GB" sz="2400" b="1" dirty="0">
                <a:effectLst/>
                <a:ea typeface="Times New Roman" panose="02020603050405020304" pitchFamily="18" charset="0"/>
                <a:cs typeface="Arial" panose="020B0604020202020204" pitchFamily="34" charset="0"/>
              </a:rPr>
              <a:t>‘Myth priodas y gyfraith gyffredin’. </a:t>
            </a:r>
          </a:p>
          <a:p>
            <a:pPr marL="0" indent="0">
              <a:lnSpc>
                <a:spcPct val="115000"/>
              </a:lnSpc>
              <a:spcBef>
                <a:spcPts val="0"/>
              </a:spcBef>
              <a:spcAft>
                <a:spcPts val="0"/>
              </a:spcAft>
              <a:buNone/>
            </a:pPr>
            <a:endParaRPr lang="cy-GB" sz="2400" b="1" dirty="0">
              <a:ea typeface="Times New Roman" panose="02020603050405020304" pitchFamily="18" charset="0"/>
              <a:cs typeface="Arial" panose="020B0604020202020204" pitchFamily="34" charset="0"/>
            </a:endParaRPr>
          </a:p>
          <a:p>
            <a:pPr marL="0" indent="0">
              <a:lnSpc>
                <a:spcPct val="115000"/>
              </a:lnSpc>
              <a:spcBef>
                <a:spcPts val="0"/>
              </a:spcBef>
              <a:spcAft>
                <a:spcPts val="0"/>
              </a:spcAft>
              <a:buNone/>
            </a:pPr>
            <a:r>
              <a:rPr lang="cy-GB" sz="2400" b="1" dirty="0">
                <a:effectLst/>
                <a:ea typeface="Times New Roman" panose="02020603050405020304" pitchFamily="18" charset="0"/>
                <a:cs typeface="Arial" panose="020B0604020202020204" pitchFamily="34" charset="0"/>
              </a:rPr>
              <a:t>Mewn gwirionedd: </a:t>
            </a:r>
            <a:r>
              <a:rPr lang="cy-GB" sz="2400" dirty="0">
                <a:effectLst/>
                <a:ea typeface="Times New Roman" panose="02020603050405020304" pitchFamily="18" charset="0"/>
                <a:cs typeface="Arial" panose="020B0604020202020204" pitchFamily="34" charset="0"/>
              </a:rPr>
              <a:t>yn wahanol i’r rhai sy’n briod neu mewn partneriaeth sifil, nid oes gan gydbreswylwyr hawl i hawlio cymorth ariannol oddi wrth ei gilydd os ydynt yn gwahanu (er bod yn rhaid i’r ddau riant gefnogi eu plant yn ariannol). </a:t>
            </a:r>
          </a:p>
        </p:txBody>
      </p:sp>
    </p:spTree>
    <p:extLst>
      <p:ext uri="{BB962C8B-B14F-4D97-AF65-F5344CB8AC3E}">
        <p14:creationId xmlns:p14="http://schemas.microsoft.com/office/powerpoint/2010/main" val="2050364914"/>
      </p:ext>
    </p:extLst>
  </p:cSld>
  <p:clrMapOvr>
    <a:masterClrMapping/>
  </p:clrMapOvr>
</p:sld>
</file>

<file path=ppt/theme/theme1.xml><?xml version="1.0" encoding="utf-8"?>
<a:theme xmlns:a="http://schemas.openxmlformats.org/drawingml/2006/main" name="Dividend">
  <a:themeElements>
    <a:clrScheme name="Custom 10">
      <a:dk1>
        <a:sysClr val="windowText" lastClr="000000"/>
      </a:dk1>
      <a:lt1>
        <a:sysClr val="window" lastClr="FFFFFF"/>
      </a:lt1>
      <a:dk2>
        <a:srgbClr val="3D3D3D"/>
      </a:dk2>
      <a:lt2>
        <a:srgbClr val="EBEBEB"/>
      </a:lt2>
      <a:accent1>
        <a:srgbClr val="62A9AA"/>
      </a:accent1>
      <a:accent2>
        <a:srgbClr val="B7E5CB"/>
      </a:accent2>
      <a:accent3>
        <a:srgbClr val="88D5A9"/>
      </a:accent3>
      <a:accent4>
        <a:srgbClr val="969FA7"/>
      </a:accent4>
      <a:accent5>
        <a:srgbClr val="E8A844"/>
      </a:accent5>
      <a:accent6>
        <a:srgbClr val="A1561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4BEC0EAF-CF86-4D49-B83B-56CC62D3CFF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etadata xmlns="http://www.objective.com/ecm/document/metadata/FF3C5B18883D4E21973B57C2EEED7FD1" version="1.0.0">
  <systemFields>
    <field name="Objective-Id">
      <value order="0">A39984914</value>
    </field>
    <field name="Objective-Title">
      <value order="0">2022-03-19 - USE - The_Rights_Idea_Lesson_Plan_2_Wales_19_03_22_with comments</value>
    </field>
    <field name="Objective-Description">
      <value order="0">Message registered by Lewis, Miranda (EPS - Curriculum) on 29 March 2022 11:55:44</value>
    </field>
    <field name="Objective-CreationStamp">
      <value order="0">2022-03-29T10:55:33Z</value>
    </field>
    <field name="Objective-IsApproved">
      <value order="0">false</value>
    </field>
    <field name="Objective-IsPublished">
      <value order="0">true</value>
    </field>
    <field name="Objective-DatePublished">
      <value order="0">2022-04-07T08:56:06Z</value>
    </field>
    <field name="Objective-ModificationStamp">
      <value order="0">2022-04-07T08:56:06Z</value>
    </field>
    <field name="Objective-Owner">
      <value order="0">Lewis, Miranda (EPS - Curriculum)</value>
    </field>
    <field name="Objective-Path">
      <value order="0">Objective Global Folder:Business File Plan:WG Organisational Groups:OLD - Pre April 2022 - Education &amp; Public Services (EPS):Education &amp; Public Services (EPS) - Education - Curriculum, Assessment &amp; Pedagogy Division:1 - Save:Expressive Arts &amp; Humanities Branch:Health and Wellbeing:Politics:Educational resources (14+) to support lowering the voting age to 16 - Guidance &amp; Reference - 2019-2024:7.2 - UNCRC resource - current curriculum</value>
    </field>
    <field name="Objective-Parent">
      <value order="0">7.2 - UNCRC resource - current curriculum</value>
    </field>
    <field name="Objective-State">
      <value order="0">Published</value>
    </field>
    <field name="Objective-VersionId">
      <value order="0">vA77317611</value>
    </field>
    <field name="Objective-Version">
      <value order="0">3.0</value>
    </field>
    <field name="Objective-VersionNumber">
      <value order="0">3</value>
    </field>
    <field name="Objective-VersionComment">
      <value order="0"/>
    </field>
    <field name="Objective-FileNumber">
      <value order="0">qA1395916</value>
    </field>
    <field name="Objective-Classification">
      <value order="0">Official</value>
    </field>
    <field name="Objective-Caveats">
      <value order="0"/>
    </field>
  </systemFields>
  <catalogues>
    <catalogue name="Document Type Catalogue" type="type" ori="id:cA14">
      <field name="Objective-Date Acquired">
        <value order="0"/>
      </field>
      <field name="Objective-Official Translation">
        <value order="0"/>
      </field>
      <field name="Objective-Connect Creator">
        <value order="0"/>
      </field>
    </catalogue>
  </catalogues>
</metadat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2018A79F044A24FBED7CB24B84484E2" ma:contentTypeVersion="13" ma:contentTypeDescription="Create a new document." ma:contentTypeScope="" ma:versionID="4bb486c40845169040a49edcd084a7cc">
  <xsd:schema xmlns:xsd="http://www.w3.org/2001/XMLSchema" xmlns:xs="http://www.w3.org/2001/XMLSchema" xmlns:p="http://schemas.microsoft.com/office/2006/metadata/properties" xmlns:ns3="716fe84c-9023-43a9-aa4c-f6f9a28f002c" xmlns:ns4="561ad049-9fef-4428-bfcb-6bce8ee09453" targetNamespace="http://schemas.microsoft.com/office/2006/metadata/properties" ma:root="true" ma:fieldsID="19ce83a13205e4c74ab4d95ec384f1a1" ns3:_="" ns4:_="">
    <xsd:import namespace="716fe84c-9023-43a9-aa4c-f6f9a28f002c"/>
    <xsd:import namespace="561ad049-9fef-4428-bfcb-6bce8ee09453"/>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OCR" minOccurs="0"/>
                <xsd:element ref="ns4:MediaServiceDateTaken" minOccurs="0"/>
                <xsd:element ref="ns4:MediaServiceAutoKeyPoints" minOccurs="0"/>
                <xsd:element ref="ns4:MediaServiceKeyPoints" minOccurs="0"/>
                <xsd:element ref="ns4:MediaServiceGenerationTime" minOccurs="0"/>
                <xsd:element ref="ns4:MediaServiceEventHashCode"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6fe84c-9023-43a9-aa4c-f6f9a28f002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1ad049-9fef-4428-bfcb-6bce8ee09453"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745109E-2DDF-40CB-AC2B-FF9B10C90820}">
  <ds:schemaRefs>
    <ds:schemaRef ds:uri="http://www.objective.com/ecm/document/metadata/FF3C5B18883D4E21973B57C2EEED7FD1"/>
  </ds:schemaRefs>
</ds:datastoreItem>
</file>

<file path=customXml/itemProps2.xml><?xml version="1.0" encoding="utf-8"?>
<ds:datastoreItem xmlns:ds="http://schemas.openxmlformats.org/officeDocument/2006/customXml" ds:itemID="{A9832E0D-B0CD-444C-A90B-0CCB8F6EA1E7}">
  <ds:schemaRefs>
    <ds:schemaRef ds:uri="http://schemas.microsoft.com/sharepoint/v3/contenttype/forms"/>
  </ds:schemaRefs>
</ds:datastoreItem>
</file>

<file path=customXml/itemProps3.xml><?xml version="1.0" encoding="utf-8"?>
<ds:datastoreItem xmlns:ds="http://schemas.openxmlformats.org/officeDocument/2006/customXml" ds:itemID="{B3BC4067-BDA5-4BDA-92C4-AD1C0CF1AB04}">
  <ds:schemaRefs>
    <ds:schemaRef ds:uri="561ad049-9fef-4428-bfcb-6bce8ee09453"/>
    <ds:schemaRef ds:uri="716fe84c-9023-43a9-aa4c-f6f9a28f002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E3B83808-F2F9-4527-B182-B57C11DC29C0}">
  <ds:schemaRefs>
    <ds:schemaRef ds:uri="http://schemas.microsoft.com/office/2006/documentManagement/types"/>
    <ds:schemaRef ds:uri="http://purl.org/dc/elements/1.1/"/>
    <ds:schemaRef ds:uri="http://purl.org/dc/terms/"/>
    <ds:schemaRef ds:uri="561ad049-9fef-4428-bfcb-6bce8ee09453"/>
    <ds:schemaRef ds:uri="716fe84c-9023-43a9-aa4c-f6f9a28f002c"/>
    <ds:schemaRef ds:uri="http://purl.org/dc/dcmitype/"/>
    <ds:schemaRef ds:uri="http://schemas.openxmlformats.org/package/2006/metadata/core-properties"/>
    <ds:schemaRef ds:uri="http://schemas.microsoft.com/office/infopath/2007/PartnerControls"/>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8686</TotalTime>
  <Words>11547</Words>
  <Application>Microsoft Office PowerPoint</Application>
  <PresentationFormat>Widescreen</PresentationFormat>
  <Paragraphs>587</Paragraphs>
  <Slides>33</Slides>
  <Notes>33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Calibri</vt:lpstr>
      <vt:lpstr>Dreaming Outloud Pro</vt:lpstr>
      <vt:lpstr>Gill Sans MT</vt:lpstr>
      <vt:lpstr>Wingdings</vt:lpstr>
      <vt:lpstr>Wingdings 2</vt:lpstr>
      <vt:lpstr>Dividend</vt:lpstr>
      <vt:lpstr>Cover slide</vt:lpstr>
      <vt:lpstr>SLEID I ATHRAWON – PARATOI I ADDYSGU</vt:lpstr>
      <vt:lpstr>SLEID I ATHRAWON – CWRICWLWM I GYMRU</vt:lpstr>
      <vt:lpstr>SLEID I ATHRAWON – canllawiau AR ADDYSG CYDBERTHYNAS A RHYWIOLDEB </vt:lpstr>
      <vt:lpstr>SLEID I ATHRAWON : datganiadau o’r hyn sy’n bwysig</vt:lpstr>
      <vt:lpstr>SLEID I ATHRAWON – camau cynnydd</vt:lpstr>
      <vt:lpstr>SLEID I ATHRAWON –  hawliau pobl ifanc dan erthygl 12</vt:lpstr>
      <vt:lpstr>SLEID I ATHRAWON – chwalu mythau: MYTH 1</vt:lpstr>
      <vt:lpstr>SLEID I ATHRAWON – chwalu mythau: MYTH 2</vt:lpstr>
      <vt:lpstr>SLEID I ATHRAWON – chwalu mythau: MYTH 2 (parhad)</vt:lpstr>
      <vt:lpstr>SLEID I ATHRAWON – chwalu mythau: MYTH 3</vt:lpstr>
      <vt:lpstr>SLEID I ATHRAWON – chwalu mythau: MYTH 3 (parhad)</vt:lpstr>
      <vt:lpstr>SLEID I ATHRAWON – y dysgu a’r amser a awgrymir</vt:lpstr>
      <vt:lpstr>RHEOLAU SYLFAENOL</vt:lpstr>
      <vt:lpstr>HAWL I SIARAD – GWERS 2</vt:lpstr>
      <vt:lpstr>HAWL I SIARAD – GWERS 2</vt:lpstr>
      <vt:lpstr>HAWL I SIARAD: ADBORTH AR Y GWAITH CARTREF</vt:lpstr>
      <vt:lpstr>ERTHYGL 12: CCUHP</vt:lpstr>
      <vt:lpstr>PowerPoint Presentation</vt:lpstr>
      <vt:lpstr>YMATEB POBL IFANC I RIENI’N GWAHANU</vt:lpstr>
      <vt:lpstr>HAWL I SIARAD - Fideo </vt:lpstr>
      <vt:lpstr>CWIS CYFLYM </vt:lpstr>
      <vt:lpstr>CYWIR NEU ANGHYWIR?</vt:lpstr>
      <vt:lpstr>GWYBODAETH – CHWALU MYTHAU 1</vt:lpstr>
      <vt:lpstr>GWYBODAETH – CHWALU MYTHAU 2</vt:lpstr>
      <vt:lpstr>GWYBODAETH – CHWALU MYTHAU 3</vt:lpstr>
      <vt:lpstr>Y GYFRAITH ‘SEILIEDIG-AR-FAI’ AR YSGARIAD</vt:lpstr>
      <vt:lpstr>NEWIDIADAU I’R GYFRAITH AR YSGARIAD</vt:lpstr>
      <vt:lpstr>Y GYFRAITH ‘DIM-BAI’ AR YSGARIAD</vt:lpstr>
      <vt:lpstr>FFYNONELLAU CYMORTH I BOBL IFANC</vt:lpstr>
      <vt:lpstr>  GWEITHGAREDD ASESIAD DIWEDDBWYNT</vt:lpstr>
      <vt:lpstr>GWAITH CARTREF NEU DASG YCHWANEGOL</vt:lpstr>
      <vt:lpstr>GWAITH CARTREF NEU DASG YCHWANEGOL (PARHAD)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 Ewing</dc:creator>
  <cp:lastModifiedBy>Jan Ewing</cp:lastModifiedBy>
  <cp:revision>218</cp:revision>
  <dcterms:created xsi:type="dcterms:W3CDTF">2020-11-12T17:43:51Z</dcterms:created>
  <dcterms:modified xsi:type="dcterms:W3CDTF">2022-06-24T08:06:34Z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0x010100C2018A79F044A24FBED7CB24B84484E2</vt:lpwstr>
  </property>
  <property fmtid="{D5CDD505-2E9C-101B-9397-08002B2CF9AE}" pid="3" name="Objective-Id">
    <vt:lpwstr>A39984914</vt:lpwstr>
  </property>
  <property fmtid="{D5CDD505-2E9C-101B-9397-08002B2CF9AE}" pid="4" name="Objective-Title">
    <vt:lpwstr>2022-03-19 - USE - The_Rights_Idea_Lesson_Plan_2_Wales_19_03_22_with comments</vt:lpwstr>
  </property>
  <property fmtid="{D5CDD505-2E9C-101B-9397-08002B2CF9AE}" pid="5" name="Objective-Description">
    <vt:lpwstr>Message registered by Lewis, Miranda (EPS - Curriculum) on 29 March 2022 11:55:44</vt:lpwstr>
  </property>
  <property fmtid="{D5CDD505-2E9C-101B-9397-08002B2CF9AE}" pid="6" name="Objective-CreationStamp">
    <vt:filetime>2022-03-29T10:55:33Z</vt:filetime>
  </property>
  <property fmtid="{D5CDD505-2E9C-101B-9397-08002B2CF9AE}" pid="7" name="Objective-IsApproved">
    <vt:bool>false</vt:bool>
  </property>
  <property fmtid="{D5CDD505-2E9C-101B-9397-08002B2CF9AE}" pid="8" name="Objective-IsPublished">
    <vt:bool>true</vt:bool>
  </property>
  <property fmtid="{D5CDD505-2E9C-101B-9397-08002B2CF9AE}" pid="9" name="Objective-DatePublished">
    <vt:filetime>2022-04-07T08:56:06Z</vt:filetime>
  </property>
  <property fmtid="{D5CDD505-2E9C-101B-9397-08002B2CF9AE}" pid="10" name="Objective-ModificationStamp">
    <vt:filetime>2022-04-07T08:56:06Z</vt:filetime>
  </property>
  <property fmtid="{D5CDD505-2E9C-101B-9397-08002B2CF9AE}" pid="11" name="Objective-Owner">
    <vt:lpwstr>Lewis, Miranda (EPS - Curriculum)</vt:lpwstr>
  </property>
  <property fmtid="{D5CDD505-2E9C-101B-9397-08002B2CF9AE}" pid="12" name="Objective-Path">
    <vt:lpwstr>Objective Global Folder:Business File Plan:WG Organisational Groups:OLD - Pre April 2022 - Education &amp; Public Services (EPS):Education &amp; Public Services (EPS) - Education - Curriculum, Assessment &amp; Pedagogy Division:1 - Save:Expressive Arts &amp; Humanities Branch:Health and Wellbeing:Politics:Educational resources (14+) to support lowering the voting age to 16 - Guidance &amp; Reference - 2019-2024:7.2 - UNCRC resource - current curriculum</vt:lpwstr>
  </property>
  <property fmtid="{D5CDD505-2E9C-101B-9397-08002B2CF9AE}" pid="13" name="Objective-Parent">
    <vt:lpwstr>7.2 - UNCRC resource - current curriculum</vt:lpwstr>
  </property>
  <property fmtid="{D5CDD505-2E9C-101B-9397-08002B2CF9AE}" pid="14" name="Objective-State">
    <vt:lpwstr>Published</vt:lpwstr>
  </property>
  <property fmtid="{D5CDD505-2E9C-101B-9397-08002B2CF9AE}" pid="15" name="Objective-VersionId">
    <vt:lpwstr>vA77317611</vt:lpwstr>
  </property>
  <property fmtid="{D5CDD505-2E9C-101B-9397-08002B2CF9AE}" pid="16" name="Objective-Version">
    <vt:lpwstr>3.0</vt:lpwstr>
  </property>
  <property fmtid="{D5CDD505-2E9C-101B-9397-08002B2CF9AE}" pid="17" name="Objective-VersionNumber">
    <vt:r8>3</vt:r8>
  </property>
  <property fmtid="{D5CDD505-2E9C-101B-9397-08002B2CF9AE}" pid="18" name="Objective-VersionComment">
    <vt:lpwstr/>
  </property>
  <property fmtid="{D5CDD505-2E9C-101B-9397-08002B2CF9AE}" pid="19" name="Objective-FileNumber">
    <vt:lpwstr>qA1395916</vt:lpwstr>
  </property>
  <property fmtid="{D5CDD505-2E9C-101B-9397-08002B2CF9AE}" pid="20" name="Objective-Classification">
    <vt:lpwstr>Official</vt:lpwstr>
  </property>
  <property fmtid="{D5CDD505-2E9C-101B-9397-08002B2CF9AE}" pid="21" name="Objective-Caveats">
    <vt:lpwstr/>
  </property>
  <property fmtid="{D5CDD505-2E9C-101B-9397-08002B2CF9AE}" pid="22" name="Objective-Date Acquired">
    <vt:lpwstr/>
  </property>
  <property fmtid="{D5CDD505-2E9C-101B-9397-08002B2CF9AE}" pid="23" name="Objective-Official Translation">
    <vt:lpwstr/>
  </property>
  <property fmtid="{D5CDD505-2E9C-101B-9397-08002B2CF9AE}" pid="24" name="Objective-Connect Creator">
    <vt:lpwstr/>
  </property>
  <property fmtid="{D5CDD505-2E9C-101B-9397-08002B2CF9AE}" pid="25" name="Objective-Comment">
    <vt:lpwstr>Message registered by Lewis, Miranda (EPS - Curriculum) on 29 March 2022 11:55:44</vt:lpwstr>
  </property>
</Properties>
</file>