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338" r:id="rId2"/>
    <p:sldId id="339" r:id="rId3"/>
    <p:sldId id="276" r:id="rId4"/>
    <p:sldId id="370" r:id="rId5"/>
    <p:sldId id="291" r:id="rId6"/>
    <p:sldId id="293" r:id="rId7"/>
    <p:sldId id="376" r:id="rId8"/>
    <p:sldId id="295" r:id="rId9"/>
    <p:sldId id="377" r:id="rId10"/>
    <p:sldId id="340" r:id="rId11"/>
    <p:sldId id="341" r:id="rId12"/>
    <p:sldId id="344" r:id="rId13"/>
    <p:sldId id="345" r:id="rId14"/>
    <p:sldId id="318" r:id="rId15"/>
    <p:sldId id="347" r:id="rId16"/>
    <p:sldId id="329" r:id="rId17"/>
    <p:sldId id="364" r:id="rId18"/>
    <p:sldId id="371" r:id="rId19"/>
    <p:sldId id="363" r:id="rId20"/>
    <p:sldId id="365" r:id="rId21"/>
    <p:sldId id="366" r:id="rId22"/>
    <p:sldId id="369" r:id="rId23"/>
    <p:sldId id="372" r:id="rId24"/>
    <p:sldId id="373" r:id="rId25"/>
    <p:sldId id="368" r:id="rId26"/>
    <p:sldId id="374" r:id="rId27"/>
    <p:sldId id="375" r:id="rId28"/>
    <p:sldId id="367"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7" d="100"/>
          <a:sy n="77" d="100"/>
        </p:scale>
        <p:origin x="-1128"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2D661E-E8AB-40DE-A66E-C129FDD601B3}" type="datetimeFigureOut">
              <a:rPr lang="en-GB" smtClean="0"/>
              <a:pPr/>
              <a:t>23/10/2013</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C9C7F8C-699E-4241-8202-458647315B79}" type="slidenum">
              <a:rPr lang="en-GB" smtClean="0"/>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628705-D0BC-426D-9409-DBADDB0F5507}" type="datetimeFigureOut">
              <a:rPr lang="en-GB" smtClean="0"/>
              <a:pPr/>
              <a:t>23/10/2013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36468E-3439-4DBB-9D34-708C39A96FB2}"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9DF7DCF-85DC-4FD5-B183-3F49E0871661}"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5A61FCD6-CFA9-4CD8-977E-A4F057697FC0}" type="slidenum">
              <a:rPr lang="en-GB" smtClean="0"/>
              <a:pPr>
                <a:defRPr/>
              </a:pPr>
              <a:t>25</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5A61FCD6-CFA9-4CD8-977E-A4F057697FC0}" type="slidenum">
              <a:rPr lang="en-GB" smtClean="0"/>
              <a:pPr>
                <a:defRPr/>
              </a:pPr>
              <a:t>26</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5A61FCD6-CFA9-4CD8-977E-A4F057697FC0}" type="slidenum">
              <a:rPr lang="en-GB" smtClean="0"/>
              <a:pPr>
                <a:defRPr/>
              </a:pPr>
              <a:t>28</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9DF7DCF-85DC-4FD5-B183-3F49E0871661}" type="slidenum">
              <a:rPr lang="en-GB" smtClean="0"/>
              <a:pPr/>
              <a:t>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5A61FCD6-CFA9-4CD8-977E-A4F057697FC0}" type="slidenum">
              <a:rPr lang="en-GB" smtClean="0"/>
              <a:pPr>
                <a:defRPr/>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5A61FCD6-CFA9-4CD8-977E-A4F057697FC0}" type="slidenum">
              <a:rPr lang="en-GB" smtClean="0"/>
              <a:pPr>
                <a:defRPr/>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50E98D70-2028-4D84-BF79-FFA8E07040B7}" type="slidenum">
              <a:rPr lang="en-GB" smtClean="0"/>
              <a:pPr>
                <a:defRPr/>
              </a:pPr>
              <a:t>6</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50E98D70-2028-4D84-BF79-FFA8E07040B7}" type="slidenum">
              <a:rPr lang="en-GB" smtClean="0"/>
              <a:pPr>
                <a:defRPr/>
              </a:pPr>
              <a:t>7</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50E98D70-2028-4D84-BF79-FFA8E07040B7}" type="slidenum">
              <a:rPr lang="en-GB" smtClean="0"/>
              <a:pPr>
                <a:defRPr/>
              </a:pPr>
              <a:t>9</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5A61FCD6-CFA9-4CD8-977E-A4F057697FC0}" type="slidenum">
              <a:rPr lang="en-GB" smtClean="0"/>
              <a:pPr>
                <a:defRPr/>
              </a:pPr>
              <a:t>11</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5A61FCD6-CFA9-4CD8-977E-A4F057697FC0}" type="slidenum">
              <a:rPr lang="en-GB" smtClean="0"/>
              <a:pPr>
                <a:defRPr/>
              </a:pPr>
              <a:t>19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7FFC0AA-E701-471C-94CE-9FE4ACC4F080}" type="datetimeFigureOut">
              <a:rPr lang="en-GB" smtClean="0"/>
              <a:pPr/>
              <a:t>23/10/2013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AB4C04E-90F7-4775-A66F-B6FA62F2EBA4}"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7FFC0AA-E701-471C-94CE-9FE4ACC4F080}" type="datetimeFigureOut">
              <a:rPr lang="en-GB" smtClean="0"/>
              <a:pPr/>
              <a:t>23/10/2013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AB4C04E-90F7-4775-A66F-B6FA62F2EBA4}"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7FFC0AA-E701-471C-94CE-9FE4ACC4F080}" type="datetimeFigureOut">
              <a:rPr lang="en-GB" smtClean="0"/>
              <a:pPr/>
              <a:t>23/10/2013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AB4C04E-90F7-4775-A66F-B6FA62F2EBA4}"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7FFC0AA-E701-471C-94CE-9FE4ACC4F080}" type="datetimeFigureOut">
              <a:rPr lang="en-GB" smtClean="0"/>
              <a:pPr/>
              <a:t>23/10/2013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AB4C04E-90F7-4775-A66F-B6FA62F2EBA4}"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FFC0AA-E701-471C-94CE-9FE4ACC4F080}" type="datetimeFigureOut">
              <a:rPr lang="en-GB" smtClean="0"/>
              <a:pPr/>
              <a:t>23/10/2013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AB4C04E-90F7-4775-A66F-B6FA62F2EBA4}"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7FFC0AA-E701-471C-94CE-9FE4ACC4F080}" type="datetimeFigureOut">
              <a:rPr lang="en-GB" smtClean="0"/>
              <a:pPr/>
              <a:t>23/10/2013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AB4C04E-90F7-4775-A66F-B6FA62F2EBA4}"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7FFC0AA-E701-471C-94CE-9FE4ACC4F080}" type="datetimeFigureOut">
              <a:rPr lang="en-GB" smtClean="0"/>
              <a:pPr/>
              <a:t>23/10/2013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AB4C04E-90F7-4775-A66F-B6FA62F2EBA4}"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7FFC0AA-E701-471C-94CE-9FE4ACC4F080}" type="datetimeFigureOut">
              <a:rPr lang="en-GB" smtClean="0"/>
              <a:pPr/>
              <a:t>23/10/2013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AB4C04E-90F7-4775-A66F-B6FA62F2EBA4}"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FFC0AA-E701-471C-94CE-9FE4ACC4F080}" type="datetimeFigureOut">
              <a:rPr lang="en-GB" smtClean="0"/>
              <a:pPr/>
              <a:t>23/10/2013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AB4C04E-90F7-4775-A66F-B6FA62F2EBA4}"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FFC0AA-E701-471C-94CE-9FE4ACC4F080}" type="datetimeFigureOut">
              <a:rPr lang="en-GB" smtClean="0"/>
              <a:pPr/>
              <a:t>23/10/2013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AB4C04E-90F7-4775-A66F-B6FA62F2EBA4}"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FFC0AA-E701-471C-94CE-9FE4ACC4F080}" type="datetimeFigureOut">
              <a:rPr lang="en-GB" smtClean="0"/>
              <a:pPr/>
              <a:t>23/10/2013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AB4C04E-90F7-4775-A66F-B6FA62F2EBA4}"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FFC0AA-E701-471C-94CE-9FE4ACC4F080}" type="datetimeFigureOut">
              <a:rPr lang="en-GB" smtClean="0"/>
              <a:pPr/>
              <a:t>23/10/2013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B4C04E-90F7-4775-A66F-B6FA62F2EBA4}"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3" Type="http://schemas.openxmlformats.org/officeDocument/2006/relationships/hyperlink" Target="http://corporateservices.cmail1.com/t/r-l-htitldy-guiiuuyty-k/" TargetMode="External"/><Relationship Id="rId7" Type="http://schemas.openxmlformats.org/officeDocument/2006/relationships/image" Target="../media/image31.pn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hyperlink" Target="http://www.exeter.ac.uk/eventexeter/aboutus/video/"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3" Type="http://schemas.openxmlformats.org/officeDocument/2006/relationships/hyperlink" Target="http://corporateservices.cmail1.com/t/r-l-htitldy-guiiuuyty-u/" TargetMode="External"/><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42.jpeg"/><Relationship Id="rId4" Type="http://schemas.openxmlformats.org/officeDocument/2006/relationships/image" Target="../media/image41.jpeg"/></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cstate="print"/>
          <a:srcRect/>
          <a:stretch>
            <a:fillRect/>
          </a:stretch>
        </p:blipFill>
        <p:spPr bwMode="auto">
          <a:xfrm>
            <a:off x="298992" y="155806"/>
            <a:ext cx="8531480" cy="5400600"/>
          </a:xfrm>
          <a:prstGeom prst="rect">
            <a:avLst/>
          </a:prstGeom>
          <a:noFill/>
          <a:ln w="9525">
            <a:noFill/>
            <a:miter lim="800000"/>
            <a:headEnd/>
            <a:tailEnd/>
          </a:ln>
        </p:spPr>
      </p:pic>
      <p:sp>
        <p:nvSpPr>
          <p:cNvPr id="11" name="Rectangle 10"/>
          <p:cNvSpPr/>
          <p:nvPr/>
        </p:nvSpPr>
        <p:spPr>
          <a:xfrm>
            <a:off x="0" y="6209239"/>
            <a:ext cx="9144000" cy="64876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TextBox 7"/>
          <p:cNvSpPr txBox="1"/>
          <p:nvPr/>
        </p:nvSpPr>
        <p:spPr>
          <a:xfrm>
            <a:off x="261519" y="6121853"/>
            <a:ext cx="7299007" cy="338554"/>
          </a:xfrm>
          <a:prstGeom prst="rect">
            <a:avLst/>
          </a:prstGeom>
          <a:noFill/>
        </p:spPr>
        <p:txBody>
          <a:bodyPr wrap="square" rtlCol="0">
            <a:spAutoFit/>
          </a:bodyPr>
          <a:lstStyle/>
          <a:p>
            <a:r>
              <a:rPr lang="en-GB" sz="1600" dirty="0" smtClean="0">
                <a:solidFill>
                  <a:schemeClr val="bg1">
                    <a:lumMod val="50000"/>
                  </a:schemeClr>
                </a:solidFill>
                <a:latin typeface="Arial" pitchFamily="34" charset="0"/>
                <a:cs typeface="Arial" pitchFamily="34" charset="0"/>
              </a:rPr>
              <a:t>Geoff Pringle     Lynne Tucker    Phil Attwell    Hugh McCann    </a:t>
            </a:r>
            <a:endParaRPr lang="en-GB" sz="1600" dirty="0">
              <a:solidFill>
                <a:schemeClr val="bg1">
                  <a:lumMod val="50000"/>
                </a:schemeClr>
              </a:solidFill>
              <a:latin typeface="Arial" pitchFamily="34" charset="0"/>
              <a:cs typeface="Arial" pitchFamily="34" charset="0"/>
            </a:endParaRPr>
          </a:p>
        </p:txBody>
      </p:sp>
      <p:sp>
        <p:nvSpPr>
          <p:cNvPr id="9" name="TextBox 8"/>
          <p:cNvSpPr txBox="1"/>
          <p:nvPr/>
        </p:nvSpPr>
        <p:spPr>
          <a:xfrm>
            <a:off x="261519" y="5670641"/>
            <a:ext cx="7299007" cy="430887"/>
          </a:xfrm>
          <a:prstGeom prst="rect">
            <a:avLst/>
          </a:prstGeom>
          <a:noFill/>
        </p:spPr>
        <p:txBody>
          <a:bodyPr wrap="square" rtlCol="0">
            <a:spAutoFit/>
          </a:bodyPr>
          <a:lstStyle/>
          <a:p>
            <a:r>
              <a:rPr lang="en-GB" sz="2200" dirty="0" smtClean="0">
                <a:solidFill>
                  <a:schemeClr val="bg1">
                    <a:lumMod val="50000"/>
                  </a:schemeClr>
                </a:solidFill>
                <a:latin typeface="Arial" pitchFamily="34" charset="0"/>
                <a:cs typeface="Arial" pitchFamily="34" charset="0"/>
              </a:rPr>
              <a:t>Council Induction 16</a:t>
            </a:r>
            <a:r>
              <a:rPr lang="en-GB" sz="2200" baseline="30000" dirty="0" smtClean="0">
                <a:solidFill>
                  <a:schemeClr val="bg1">
                    <a:lumMod val="50000"/>
                  </a:schemeClr>
                </a:solidFill>
                <a:latin typeface="Arial" pitchFamily="34" charset="0"/>
                <a:cs typeface="Arial" pitchFamily="34" charset="0"/>
              </a:rPr>
              <a:t>th</a:t>
            </a:r>
            <a:r>
              <a:rPr lang="en-GB" sz="2200" dirty="0" smtClean="0">
                <a:solidFill>
                  <a:schemeClr val="bg1">
                    <a:lumMod val="50000"/>
                  </a:schemeClr>
                </a:solidFill>
                <a:latin typeface="Arial" pitchFamily="34" charset="0"/>
                <a:cs typeface="Arial" pitchFamily="34" charset="0"/>
              </a:rPr>
              <a:t> October 2013 – Infrastructure</a:t>
            </a:r>
            <a:endParaRPr lang="en-GB" sz="2200" dirty="0">
              <a:solidFill>
                <a:schemeClr val="bg1">
                  <a:lumMod val="50000"/>
                </a:schemeClr>
              </a:solidFill>
              <a:latin typeface="Arial" pitchFamily="34" charset="0"/>
              <a:cs typeface="Arial" pitchFamily="34" charset="0"/>
            </a:endParaRPr>
          </a:p>
        </p:txBody>
      </p:sp>
      <p:pic>
        <p:nvPicPr>
          <p:cNvPr id="10" name="Picture 4" descr="http://www.exeter.ac.uk/departments/communication/designstudio/visualidentity/downloads/logos/colour_logo.jpg"/>
          <p:cNvPicPr>
            <a:picLocks noChangeAspect="1" noChangeArrowheads="1"/>
          </p:cNvPicPr>
          <p:nvPr/>
        </p:nvPicPr>
        <p:blipFill>
          <a:blip r:embed="rId4" cstate="print"/>
          <a:srcRect/>
          <a:stretch>
            <a:fillRect/>
          </a:stretch>
        </p:blipFill>
        <p:spPr bwMode="auto">
          <a:xfrm>
            <a:off x="7453649" y="6018883"/>
            <a:ext cx="1442139" cy="593138"/>
          </a:xfrm>
          <a:prstGeom prst="rect">
            <a:avLst/>
          </a:prstGeom>
          <a:noFill/>
        </p:spPr>
      </p:pic>
    </p:spTree>
    <p:extLst>
      <p:ext uri="{BB962C8B-B14F-4D97-AF65-F5344CB8AC3E}">
        <p14:creationId xmlns:p14="http://schemas.microsoft.com/office/powerpoint/2010/main" xmlns="" val="3891425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UoE Corporate Ppoint12.jpg"/>
          <p:cNvPicPr>
            <a:picLocks noChangeAspect="1"/>
          </p:cNvPicPr>
          <p:nvPr/>
        </p:nvPicPr>
        <p:blipFill>
          <a:blip r:embed="rId2" cstate="print"/>
          <a:srcRect/>
          <a:stretch>
            <a:fillRect/>
          </a:stretch>
        </p:blipFill>
        <p:spPr bwMode="auto">
          <a:xfrm>
            <a:off x="-25400" y="0"/>
            <a:ext cx="9169400" cy="7089775"/>
          </a:xfrm>
          <a:prstGeom prst="rect">
            <a:avLst/>
          </a:prstGeom>
          <a:noFill/>
          <a:ln w="9525">
            <a:noFill/>
            <a:miter lim="800000"/>
            <a:headEnd/>
            <a:tailEnd/>
          </a:ln>
        </p:spPr>
      </p:pic>
      <p:sp>
        <p:nvSpPr>
          <p:cNvPr id="3" name="Title 8"/>
          <p:cNvSpPr txBox="1">
            <a:spLocks/>
          </p:cNvSpPr>
          <p:nvPr/>
        </p:nvSpPr>
        <p:spPr>
          <a:xfrm>
            <a:off x="467544" y="188640"/>
            <a:ext cx="8229600" cy="648126"/>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rgbClr val="0062AB"/>
                </a:solidFill>
                <a:effectLst/>
                <a:uLnTx/>
                <a:uFillTx/>
                <a:latin typeface="Arial" charset="0"/>
                <a:ea typeface="+mj-ea"/>
                <a:cs typeface="+mj-cs"/>
              </a:rPr>
              <a:t>Estate Development Service </a:t>
            </a:r>
            <a:r>
              <a:rPr kumimoji="0" lang="en-US" sz="4000" b="0" i="0" u="none" strike="noStrike" kern="1200" cap="none" spc="0" normalizeH="0" baseline="0" noProof="0" dirty="0" smtClean="0">
                <a:ln>
                  <a:noFill/>
                </a:ln>
                <a:solidFill>
                  <a:srgbClr val="0062AB"/>
                </a:solidFill>
                <a:effectLst/>
                <a:uLnTx/>
                <a:uFillTx/>
                <a:latin typeface="+mj-lt"/>
                <a:ea typeface="+mj-ea"/>
                <a:cs typeface="+mj-cs"/>
              </a:rPr>
              <a:t/>
            </a:r>
            <a:br>
              <a:rPr kumimoji="0" lang="en-US" sz="4000" b="0" i="0" u="none" strike="noStrike" kern="1200" cap="none" spc="0" normalizeH="0" baseline="0" noProof="0" dirty="0" smtClean="0">
                <a:ln>
                  <a:noFill/>
                </a:ln>
                <a:solidFill>
                  <a:srgbClr val="0062AB"/>
                </a:solidFill>
                <a:effectLst/>
                <a:uLnTx/>
                <a:uFillTx/>
                <a:latin typeface="+mj-lt"/>
                <a:ea typeface="+mj-ea"/>
                <a:cs typeface="+mj-cs"/>
              </a:rPr>
            </a:br>
            <a:endParaRPr kumimoji="0" lang="en-GB" sz="40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Content Placeholder 10"/>
          <p:cNvSpPr txBox="1">
            <a:spLocks/>
          </p:cNvSpPr>
          <p:nvPr/>
        </p:nvSpPr>
        <p:spPr>
          <a:xfrm>
            <a:off x="611560" y="908720"/>
            <a:ext cx="8105314" cy="5447071"/>
          </a:xfrm>
          <a:prstGeom prst="rect">
            <a:avLst/>
          </a:prstGeom>
        </p:spPr>
        <p:txBody>
          <a:bodyPr>
            <a:normAutofit lnSpcReduction="10000"/>
          </a:bodyPr>
          <a:lstStyle/>
          <a:p>
            <a:pPr marL="88900" marR="0" lvl="1" indent="0" algn="l" defTabSz="914400" rtl="0" eaLnBrk="1" fontAlgn="auto" latinLnBrk="0" hangingPunct="1">
              <a:lnSpc>
                <a:spcPct val="100000"/>
              </a:lnSpc>
              <a:spcBef>
                <a:spcPct val="20000"/>
              </a:spcBef>
              <a:spcAft>
                <a:spcPts val="1200"/>
              </a:spcAft>
              <a:buClrTx/>
              <a:buSzTx/>
              <a:buFont typeface="Arial" pitchFamily="34" charset="0"/>
              <a:buNone/>
              <a:tabLst/>
              <a:defRPr/>
            </a:pPr>
            <a:r>
              <a:rPr kumimoji="0" lang="en-GB" sz="1600" b="0" i="0" u="none" strike="noStrike" kern="1200" cap="none" spc="0" normalizeH="0" baseline="0" noProof="0" dirty="0" smtClean="0">
                <a:ln>
                  <a:noFill/>
                </a:ln>
                <a:solidFill>
                  <a:schemeClr val="bg1">
                    <a:lumMod val="50000"/>
                  </a:schemeClr>
                </a:solidFill>
                <a:effectLst/>
                <a:uLnTx/>
                <a:uFillTx/>
                <a:latin typeface="+mn-lt"/>
                <a:ea typeface="+mn-ea"/>
                <a:cs typeface="+mn-cs"/>
              </a:rPr>
              <a:t>The Estate Development Service consists of:  </a:t>
            </a:r>
          </a:p>
          <a:p>
            <a:pPr marL="355600" marR="0" lvl="1" indent="-180000" algn="l" defTabSz="914400" rtl="0" eaLnBrk="1" fontAlgn="auto" latinLnBrk="0" hangingPunct="1">
              <a:lnSpc>
                <a:spcPct val="100000"/>
              </a:lnSpc>
              <a:spcBef>
                <a:spcPct val="20000"/>
              </a:spcBef>
              <a:spcAft>
                <a:spcPts val="1200"/>
              </a:spcAft>
              <a:buClrTx/>
              <a:buSzTx/>
              <a:buFont typeface="Arial" pitchFamily="34" charset="0"/>
              <a:buChar char="•"/>
              <a:tabLst/>
              <a:defRPr/>
            </a:pPr>
            <a:r>
              <a:rPr kumimoji="0" lang="en-GB" sz="1600" b="0" i="0" u="none" strike="noStrike" kern="1200" cap="none" spc="0" normalizeH="0" baseline="0" noProof="0" dirty="0" smtClean="0">
                <a:ln>
                  <a:noFill/>
                </a:ln>
                <a:solidFill>
                  <a:schemeClr val="bg1">
                    <a:lumMod val="50000"/>
                  </a:schemeClr>
                </a:solidFill>
                <a:effectLst/>
                <a:uLnTx/>
                <a:uFillTx/>
                <a:latin typeface="+mn-lt"/>
                <a:ea typeface="+mn-ea"/>
                <a:cs typeface="+mn-cs"/>
              </a:rPr>
              <a:t>A team of 42 staff, including chartered surveyors, engineers and architects, environmentalists and energy professionals.</a:t>
            </a:r>
          </a:p>
          <a:p>
            <a:pPr marL="355600" marR="0" lvl="1" indent="-180000" algn="l" defTabSz="914400" rtl="0" eaLnBrk="1" fontAlgn="auto" latinLnBrk="0" hangingPunct="1">
              <a:lnSpc>
                <a:spcPct val="100000"/>
              </a:lnSpc>
              <a:spcBef>
                <a:spcPct val="20000"/>
              </a:spcBef>
              <a:spcAft>
                <a:spcPts val="1200"/>
              </a:spcAft>
              <a:buClrTx/>
              <a:buSzTx/>
              <a:buFont typeface="Arial" pitchFamily="34" charset="0"/>
              <a:buChar char="•"/>
              <a:tabLst/>
              <a:defRPr/>
            </a:pPr>
            <a:r>
              <a:rPr kumimoji="0" lang="en-GB" sz="1600" b="0" i="0" u="none" strike="noStrike" kern="1200" cap="none" spc="0" normalizeH="0" baseline="0" noProof="0" dirty="0" smtClean="0">
                <a:ln>
                  <a:noFill/>
                </a:ln>
                <a:solidFill>
                  <a:schemeClr val="bg1">
                    <a:lumMod val="50000"/>
                  </a:schemeClr>
                </a:solidFill>
                <a:effectLst/>
                <a:uLnTx/>
                <a:uFillTx/>
                <a:latin typeface="+mn-lt"/>
                <a:ea typeface="+mn-ea"/>
                <a:cs typeface="+mn-cs"/>
              </a:rPr>
              <a:t>Located at Streatham Campus in </a:t>
            </a:r>
            <a:r>
              <a:rPr kumimoji="0" lang="en-GB" sz="1600" b="0" i="0" u="none" strike="noStrike" kern="1200" cap="none" spc="0" normalizeH="0" baseline="0" noProof="0" dirty="0" err="1" smtClean="0">
                <a:ln>
                  <a:noFill/>
                </a:ln>
                <a:solidFill>
                  <a:schemeClr val="bg1">
                    <a:lumMod val="50000"/>
                  </a:schemeClr>
                </a:solidFill>
                <a:effectLst/>
                <a:uLnTx/>
                <a:uFillTx/>
                <a:latin typeface="+mn-lt"/>
                <a:ea typeface="+mn-ea"/>
                <a:cs typeface="+mn-cs"/>
              </a:rPr>
              <a:t>Lafrowda</a:t>
            </a:r>
            <a:r>
              <a:rPr kumimoji="0" lang="en-GB" sz="1600" b="0" i="0" u="none" strike="noStrike" kern="1200" cap="none" spc="0" normalizeH="0" baseline="0" noProof="0" dirty="0" smtClean="0">
                <a:ln>
                  <a:noFill/>
                </a:ln>
                <a:solidFill>
                  <a:schemeClr val="bg1">
                    <a:lumMod val="50000"/>
                  </a:schemeClr>
                </a:solidFill>
                <a:effectLst/>
                <a:uLnTx/>
                <a:uFillTx/>
                <a:latin typeface="+mn-lt"/>
                <a:ea typeface="+mn-ea"/>
                <a:cs typeface="+mn-cs"/>
              </a:rPr>
              <a:t> House, Streatham.</a:t>
            </a:r>
          </a:p>
          <a:p>
            <a:pPr marL="88900" marR="0" lvl="1" indent="0" algn="l" defTabSz="914400" rtl="0" eaLnBrk="1" fontAlgn="auto" latinLnBrk="0" hangingPunct="1">
              <a:lnSpc>
                <a:spcPct val="100000"/>
              </a:lnSpc>
              <a:spcBef>
                <a:spcPct val="20000"/>
              </a:spcBef>
              <a:spcAft>
                <a:spcPts val="1200"/>
              </a:spcAft>
              <a:buClrTx/>
              <a:buSzTx/>
              <a:buFont typeface="Arial" pitchFamily="34" charset="0"/>
              <a:buNone/>
              <a:tabLst/>
              <a:defRPr/>
            </a:pPr>
            <a:r>
              <a:rPr kumimoji="0" lang="en-GB" sz="1600" b="0" i="0" u="none" strike="noStrike" kern="1200" cap="none" spc="0" normalizeH="0" baseline="0" noProof="0" dirty="0" smtClean="0">
                <a:ln>
                  <a:noFill/>
                </a:ln>
                <a:solidFill>
                  <a:schemeClr val="bg1">
                    <a:lumMod val="50000"/>
                  </a:schemeClr>
                </a:solidFill>
                <a:effectLst/>
                <a:uLnTx/>
                <a:uFillTx/>
                <a:latin typeface="+mn-lt"/>
                <a:ea typeface="+mn-ea"/>
                <a:cs typeface="+mn-cs"/>
              </a:rPr>
              <a:t>We provide the following services for all Colleges and Professional Services:</a:t>
            </a:r>
          </a:p>
          <a:p>
            <a:pPr marL="355600" marR="0" lvl="1" indent="-266700" algn="l" defTabSz="914400" rtl="0" eaLnBrk="1" fontAlgn="auto" latinLnBrk="0" hangingPunct="1">
              <a:lnSpc>
                <a:spcPct val="100000"/>
              </a:lnSpc>
              <a:spcBef>
                <a:spcPct val="20000"/>
              </a:spcBef>
              <a:spcAft>
                <a:spcPts val="1200"/>
              </a:spcAft>
              <a:buClrTx/>
              <a:buSzTx/>
              <a:buFont typeface="Arial" pitchFamily="34" charset="0"/>
              <a:buChar char="•"/>
              <a:tabLst/>
              <a:defRPr/>
            </a:pPr>
            <a:r>
              <a:rPr kumimoji="0" lang="en-GB" sz="1600" b="0" i="0" u="none" strike="noStrike" kern="1200" cap="none" spc="0" normalizeH="0" baseline="0" noProof="0" dirty="0" smtClean="0">
                <a:ln>
                  <a:noFill/>
                </a:ln>
                <a:solidFill>
                  <a:schemeClr val="bg1">
                    <a:lumMod val="50000"/>
                  </a:schemeClr>
                </a:solidFill>
                <a:effectLst/>
                <a:uLnTx/>
                <a:uFillTx/>
                <a:latin typeface="+mn-lt"/>
                <a:ea typeface="+mn-ea"/>
                <a:cs typeface="+mn-cs"/>
              </a:rPr>
              <a:t>Delivery of all Capital Infrastructure Projects for Buildings and Engineering – soft landings with Property Services, Facilities and Commercial teams</a:t>
            </a:r>
          </a:p>
          <a:p>
            <a:pPr marL="355600" marR="0" lvl="1" indent="-266700" algn="l" defTabSz="914400" rtl="0" eaLnBrk="1" fontAlgn="auto" latinLnBrk="0" hangingPunct="1">
              <a:lnSpc>
                <a:spcPct val="100000"/>
              </a:lnSpc>
              <a:spcBef>
                <a:spcPct val="20000"/>
              </a:spcBef>
              <a:spcAft>
                <a:spcPts val="1200"/>
              </a:spcAft>
              <a:buClrTx/>
              <a:buSzTx/>
              <a:buFont typeface="Arial" pitchFamily="34" charset="0"/>
              <a:buChar char="•"/>
              <a:tabLst/>
              <a:defRPr/>
            </a:pPr>
            <a:r>
              <a:rPr kumimoji="0" lang="en-GB" sz="1600" b="0" i="0" u="none" strike="noStrike" kern="1200" cap="none" spc="0" normalizeH="0" baseline="0" noProof="0" dirty="0" smtClean="0">
                <a:ln>
                  <a:noFill/>
                </a:ln>
                <a:solidFill>
                  <a:schemeClr val="bg1">
                    <a:lumMod val="50000"/>
                  </a:schemeClr>
                </a:solidFill>
                <a:effectLst/>
                <a:uLnTx/>
                <a:uFillTx/>
                <a:latin typeface="+mn-lt"/>
                <a:ea typeface="+mn-ea"/>
                <a:cs typeface="+mn-cs"/>
              </a:rPr>
              <a:t>Estate Custodial role, including asset management, lead contact with Exeter City and Devon County, including master planning for the estate</a:t>
            </a:r>
          </a:p>
          <a:p>
            <a:pPr marL="355600" marR="0" lvl="1" indent="-266700" algn="l" defTabSz="914400" rtl="0" eaLnBrk="1" fontAlgn="auto" latinLnBrk="0" hangingPunct="1">
              <a:lnSpc>
                <a:spcPct val="100000"/>
              </a:lnSpc>
              <a:spcBef>
                <a:spcPct val="20000"/>
              </a:spcBef>
              <a:spcAft>
                <a:spcPts val="1200"/>
              </a:spcAft>
              <a:buClrTx/>
              <a:buSzTx/>
              <a:buFont typeface="Arial" pitchFamily="34" charset="0"/>
              <a:buChar char="•"/>
              <a:tabLst/>
              <a:defRPr/>
            </a:pPr>
            <a:r>
              <a:rPr kumimoji="0" lang="en-GB" sz="1600" b="0" i="0" u="none" strike="noStrike" kern="1200" cap="none" spc="0" normalizeH="0" baseline="0" noProof="0" dirty="0" smtClean="0">
                <a:ln>
                  <a:noFill/>
                </a:ln>
                <a:solidFill>
                  <a:schemeClr val="bg1">
                    <a:lumMod val="50000"/>
                  </a:schemeClr>
                </a:solidFill>
                <a:effectLst/>
                <a:uLnTx/>
                <a:uFillTx/>
                <a:latin typeface="+mn-lt"/>
                <a:ea typeface="+mn-ea"/>
                <a:cs typeface="+mn-cs"/>
              </a:rPr>
              <a:t>Deliver the annual Long Term Maintenance programme of works</a:t>
            </a:r>
          </a:p>
          <a:p>
            <a:pPr marL="355600" marR="0" lvl="1" indent="-266700" algn="l" defTabSz="914400" rtl="0" eaLnBrk="1" fontAlgn="auto" latinLnBrk="0" hangingPunct="1">
              <a:lnSpc>
                <a:spcPct val="100000"/>
              </a:lnSpc>
              <a:spcBef>
                <a:spcPct val="20000"/>
              </a:spcBef>
              <a:spcAft>
                <a:spcPts val="1200"/>
              </a:spcAft>
              <a:buClrTx/>
              <a:buSzTx/>
              <a:buFont typeface="Arial" pitchFamily="34" charset="0"/>
              <a:buChar char="•"/>
              <a:tabLst/>
              <a:defRPr/>
            </a:pPr>
            <a:r>
              <a:rPr kumimoji="0" lang="en-GB" sz="1600" b="0" i="0" u="none" strike="noStrike" kern="1200" cap="none" spc="0" normalizeH="0" baseline="0" noProof="0" dirty="0" smtClean="0">
                <a:ln>
                  <a:noFill/>
                </a:ln>
                <a:solidFill>
                  <a:schemeClr val="bg1">
                    <a:lumMod val="50000"/>
                  </a:schemeClr>
                </a:solidFill>
                <a:effectLst/>
                <a:uLnTx/>
                <a:uFillTx/>
                <a:latin typeface="+mn-lt"/>
                <a:ea typeface="+mn-ea"/>
                <a:cs typeface="+mn-cs"/>
              </a:rPr>
              <a:t>Statutory compliance responsibility for areas such as gas mains, high </a:t>
            </a:r>
            <a:r>
              <a:rPr lang="en-GB" sz="1600" dirty="0" smtClean="0">
                <a:solidFill>
                  <a:schemeClr val="bg1">
                    <a:lumMod val="50000"/>
                  </a:schemeClr>
                </a:solidFill>
              </a:rPr>
              <a:t>v</a:t>
            </a:r>
            <a:r>
              <a:rPr kumimoji="0" lang="en-GB" sz="1600" b="0" i="0" u="none" strike="noStrike" kern="1200" cap="none" spc="0" normalizeH="0" baseline="0" noProof="0" dirty="0" err="1" smtClean="0">
                <a:ln>
                  <a:noFill/>
                </a:ln>
                <a:solidFill>
                  <a:schemeClr val="bg1">
                    <a:lumMod val="50000"/>
                  </a:schemeClr>
                </a:solidFill>
                <a:effectLst/>
                <a:uLnTx/>
                <a:uFillTx/>
                <a:latin typeface="+mn-lt"/>
                <a:ea typeface="+mn-ea"/>
                <a:cs typeface="+mn-cs"/>
              </a:rPr>
              <a:t>oltage</a:t>
            </a:r>
            <a:r>
              <a:rPr kumimoji="0" lang="en-GB" sz="1600" b="0" i="0" u="none" strike="noStrike" kern="1200" cap="none" spc="0" normalizeH="0" baseline="0" noProof="0" dirty="0" smtClean="0">
                <a:ln>
                  <a:noFill/>
                </a:ln>
                <a:solidFill>
                  <a:schemeClr val="bg1">
                    <a:lumMod val="50000"/>
                  </a:schemeClr>
                </a:solidFill>
                <a:effectLst/>
                <a:uLnTx/>
                <a:uFillTx/>
                <a:latin typeface="+mn-lt"/>
                <a:ea typeface="+mn-ea"/>
                <a:cs typeface="+mn-cs"/>
              </a:rPr>
              <a:t> </a:t>
            </a:r>
            <a:r>
              <a:rPr lang="en-GB" sz="1600" dirty="0" smtClean="0">
                <a:solidFill>
                  <a:schemeClr val="bg1">
                    <a:lumMod val="50000"/>
                  </a:schemeClr>
                </a:solidFill>
              </a:rPr>
              <a:t>e</a:t>
            </a:r>
            <a:r>
              <a:rPr kumimoji="0" lang="en-GB" sz="1600" b="0" i="0" u="none" strike="noStrike" kern="1200" cap="none" spc="0" normalizeH="0" baseline="0" noProof="0" dirty="0" err="1" smtClean="0">
                <a:ln>
                  <a:noFill/>
                </a:ln>
                <a:solidFill>
                  <a:schemeClr val="bg1">
                    <a:lumMod val="50000"/>
                  </a:schemeClr>
                </a:solidFill>
                <a:effectLst/>
                <a:uLnTx/>
                <a:uFillTx/>
                <a:latin typeface="+mn-lt"/>
                <a:ea typeface="+mn-ea"/>
                <a:cs typeface="+mn-cs"/>
              </a:rPr>
              <a:t>lectric</a:t>
            </a:r>
            <a:r>
              <a:rPr kumimoji="0" lang="en-GB" sz="1600" b="0" i="0" u="none" strike="noStrike" kern="1200" cap="none" spc="0" normalizeH="0" baseline="0" noProof="0" dirty="0" smtClean="0">
                <a:ln>
                  <a:noFill/>
                </a:ln>
                <a:solidFill>
                  <a:schemeClr val="bg1">
                    <a:lumMod val="50000"/>
                  </a:schemeClr>
                </a:solidFill>
                <a:effectLst/>
                <a:uLnTx/>
                <a:uFillTx/>
                <a:latin typeface="+mn-lt"/>
                <a:ea typeface="+mn-ea"/>
                <a:cs typeface="+mn-cs"/>
              </a:rPr>
              <a:t>, asbestos regulations, mains </a:t>
            </a:r>
            <a:r>
              <a:rPr lang="en-GB" sz="1600" dirty="0" smtClean="0">
                <a:solidFill>
                  <a:schemeClr val="bg1">
                    <a:lumMod val="50000"/>
                  </a:schemeClr>
                </a:solidFill>
              </a:rPr>
              <a:t>w</a:t>
            </a:r>
            <a:r>
              <a:rPr kumimoji="0" lang="en-GB" sz="1600" b="0" i="0" u="none" strike="noStrike" kern="1200" cap="none" spc="0" normalizeH="0" baseline="0" noProof="0" dirty="0" err="1" smtClean="0">
                <a:ln>
                  <a:noFill/>
                </a:ln>
                <a:solidFill>
                  <a:schemeClr val="bg1">
                    <a:lumMod val="50000"/>
                  </a:schemeClr>
                </a:solidFill>
                <a:effectLst/>
                <a:uLnTx/>
                <a:uFillTx/>
                <a:latin typeface="+mn-lt"/>
                <a:ea typeface="+mn-ea"/>
                <a:cs typeface="+mn-cs"/>
              </a:rPr>
              <a:t>ater</a:t>
            </a:r>
            <a:r>
              <a:rPr kumimoji="0" lang="en-GB" sz="1600" b="0" i="0" u="none" strike="noStrike" kern="1200" cap="none" spc="0" normalizeH="0" baseline="0" noProof="0" dirty="0" smtClean="0">
                <a:ln>
                  <a:noFill/>
                </a:ln>
                <a:solidFill>
                  <a:schemeClr val="bg1">
                    <a:lumMod val="50000"/>
                  </a:schemeClr>
                </a:solidFill>
                <a:effectLst/>
                <a:uLnTx/>
                <a:uFillTx/>
                <a:latin typeface="+mn-lt"/>
                <a:ea typeface="+mn-ea"/>
                <a:cs typeface="+mn-cs"/>
              </a:rPr>
              <a:t> </a:t>
            </a:r>
            <a:r>
              <a:rPr lang="en-GB" sz="1600" dirty="0" smtClean="0">
                <a:solidFill>
                  <a:schemeClr val="bg1">
                    <a:lumMod val="50000"/>
                  </a:schemeClr>
                </a:solidFill>
              </a:rPr>
              <a:t>s</a:t>
            </a:r>
            <a:r>
              <a:rPr kumimoji="0" lang="en-GB" sz="1600" b="0" i="0" u="none" strike="noStrike" kern="1200" cap="none" spc="0" normalizeH="0" baseline="0" noProof="0" dirty="0" err="1" smtClean="0">
                <a:ln>
                  <a:noFill/>
                </a:ln>
                <a:solidFill>
                  <a:schemeClr val="bg1">
                    <a:lumMod val="50000"/>
                  </a:schemeClr>
                </a:solidFill>
                <a:effectLst/>
                <a:uLnTx/>
                <a:uFillTx/>
                <a:latin typeface="+mn-lt"/>
                <a:ea typeface="+mn-ea"/>
                <a:cs typeface="+mn-cs"/>
              </a:rPr>
              <a:t>ystem</a:t>
            </a:r>
            <a:r>
              <a:rPr kumimoji="0" lang="en-GB" sz="1600" b="0" i="0" u="none" strike="noStrike" kern="1200" cap="none" spc="0" normalizeH="0" baseline="0" noProof="0" dirty="0" smtClean="0">
                <a:ln>
                  <a:noFill/>
                </a:ln>
                <a:solidFill>
                  <a:schemeClr val="bg1">
                    <a:lumMod val="50000"/>
                  </a:schemeClr>
                </a:solidFill>
                <a:effectLst/>
                <a:uLnTx/>
                <a:uFillTx/>
                <a:latin typeface="+mn-lt"/>
                <a:ea typeface="+mn-ea"/>
                <a:cs typeface="+mn-cs"/>
              </a:rPr>
              <a:t> etc.</a:t>
            </a:r>
          </a:p>
          <a:p>
            <a:pPr marL="355600" marR="0" lvl="1" indent="-266700" algn="l" defTabSz="914400" rtl="0" eaLnBrk="1" fontAlgn="auto" latinLnBrk="0" hangingPunct="1">
              <a:lnSpc>
                <a:spcPct val="100000"/>
              </a:lnSpc>
              <a:spcBef>
                <a:spcPct val="20000"/>
              </a:spcBef>
              <a:spcAft>
                <a:spcPts val="1200"/>
              </a:spcAft>
              <a:buClrTx/>
              <a:buSzTx/>
              <a:buFont typeface="Arial" pitchFamily="34" charset="0"/>
              <a:buChar char="•"/>
              <a:tabLst/>
              <a:defRPr/>
            </a:pPr>
            <a:r>
              <a:rPr kumimoji="0" lang="en-GB" sz="1600" b="0" i="0" u="none" strike="noStrike" kern="1200" cap="none" spc="0" normalizeH="0" baseline="0" noProof="0" dirty="0" smtClean="0">
                <a:ln>
                  <a:noFill/>
                </a:ln>
                <a:solidFill>
                  <a:schemeClr val="bg1">
                    <a:lumMod val="50000"/>
                  </a:schemeClr>
                </a:solidFill>
                <a:effectLst/>
                <a:uLnTx/>
                <a:uFillTx/>
                <a:latin typeface="+mn-lt"/>
                <a:ea typeface="+mn-ea"/>
                <a:cs typeface="+mn-cs"/>
              </a:rPr>
              <a:t>Sustainability Manager and her team – Green League and Sustainable Travel</a:t>
            </a:r>
          </a:p>
          <a:p>
            <a:pPr marL="355600" marR="0" lvl="1" indent="-266700" algn="l" defTabSz="914400" rtl="0" eaLnBrk="1" fontAlgn="auto" latinLnBrk="0" hangingPunct="1">
              <a:lnSpc>
                <a:spcPct val="100000"/>
              </a:lnSpc>
              <a:spcBef>
                <a:spcPct val="20000"/>
              </a:spcBef>
              <a:spcAft>
                <a:spcPts val="1200"/>
              </a:spcAft>
              <a:buClrTx/>
              <a:buSzTx/>
              <a:buFont typeface="Arial" pitchFamily="34" charset="0"/>
              <a:buChar char="•"/>
              <a:tabLst/>
              <a:defRPr/>
            </a:pPr>
            <a:r>
              <a:rPr kumimoji="0" lang="en-GB" sz="1600" b="0" i="0" u="none" strike="noStrike" kern="1200" cap="none" spc="0" normalizeH="0" baseline="0" noProof="0" dirty="0" smtClean="0">
                <a:ln>
                  <a:noFill/>
                </a:ln>
                <a:solidFill>
                  <a:schemeClr val="bg1">
                    <a:lumMod val="50000"/>
                  </a:schemeClr>
                </a:solidFill>
                <a:effectLst/>
                <a:uLnTx/>
                <a:uFillTx/>
                <a:latin typeface="+mn-lt"/>
                <a:ea typeface="+mn-ea"/>
                <a:cs typeface="+mn-cs"/>
              </a:rPr>
              <a:t>Energy Manager and his team – Carbon management and utilities procurement, target 43% reduction from 2006 baseline – current 20000 tonnes</a:t>
            </a:r>
            <a:endParaRPr kumimoji="0" lang="en-GB" sz="1700" b="0" i="0" u="none" strike="noStrike" kern="1200" cap="none" spc="0" normalizeH="0" baseline="0" noProof="0" dirty="0" smtClean="0">
              <a:ln>
                <a:noFill/>
              </a:ln>
              <a:solidFill>
                <a:schemeClr val="bg1">
                  <a:lumMod val="50000"/>
                </a:schemeClr>
              </a:solidFill>
              <a:effectLst/>
              <a:uLnTx/>
              <a:uFillTx/>
              <a:latin typeface="+mn-lt"/>
              <a:ea typeface="+mn-ea"/>
              <a:cs typeface="+mn-cs"/>
            </a:endParaRPr>
          </a:p>
          <a:p>
            <a:pPr marL="355600" marR="0" lvl="1" indent="-266700" algn="l" defTabSz="914400" rtl="0" eaLnBrk="1" fontAlgn="auto" latinLnBrk="0" hangingPunct="1">
              <a:lnSpc>
                <a:spcPct val="100000"/>
              </a:lnSpc>
              <a:spcBef>
                <a:spcPct val="20000"/>
              </a:spcBef>
              <a:spcAft>
                <a:spcPts val="1200"/>
              </a:spcAft>
              <a:buClrTx/>
              <a:buSzTx/>
              <a:buFont typeface="Arial" pitchFamily="34" charset="0"/>
              <a:buChar char="•"/>
              <a:tabLst/>
              <a:defRPr/>
            </a:pPr>
            <a:endParaRPr kumimoji="0" lang="en-GB" sz="1700" b="0" i="0" u="none" strike="noStrike" kern="1200" cap="none" spc="0" normalizeH="0" baseline="0" noProof="0" dirty="0" smtClean="0">
              <a:ln>
                <a:noFill/>
              </a:ln>
              <a:solidFill>
                <a:schemeClr val="bg1">
                  <a:lumMod val="50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8" descr="UoE Corporate Ppoint.jpg"/>
          <p:cNvPicPr>
            <a:picLocks noChangeAspect="1"/>
          </p:cNvPicPr>
          <p:nvPr/>
        </p:nvPicPr>
        <p:blipFill>
          <a:blip r:embed="rId3" cstate="print"/>
          <a:srcRect/>
          <a:stretch>
            <a:fillRect/>
          </a:stretch>
        </p:blipFill>
        <p:spPr bwMode="auto">
          <a:xfrm>
            <a:off x="-9525" y="25400"/>
            <a:ext cx="9169400" cy="6858000"/>
          </a:xfrm>
          <a:prstGeom prst="rect">
            <a:avLst/>
          </a:prstGeom>
          <a:noFill/>
          <a:ln w="9525">
            <a:noFill/>
            <a:miter lim="800000"/>
            <a:headEnd/>
            <a:tailEnd/>
          </a:ln>
        </p:spPr>
      </p:pic>
      <p:sp>
        <p:nvSpPr>
          <p:cNvPr id="3" name="Title 8"/>
          <p:cNvSpPr txBox="1">
            <a:spLocks/>
          </p:cNvSpPr>
          <p:nvPr/>
        </p:nvSpPr>
        <p:spPr>
          <a:xfrm>
            <a:off x="467544" y="188640"/>
            <a:ext cx="8229600" cy="648126"/>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rgbClr val="0062AB"/>
                </a:solidFill>
                <a:effectLst/>
                <a:uLnTx/>
                <a:uFillTx/>
                <a:latin typeface="Arial" charset="0"/>
                <a:ea typeface="+mj-ea"/>
                <a:cs typeface="+mj-cs"/>
              </a:rPr>
              <a:t>Estate Development Service </a:t>
            </a:r>
            <a:r>
              <a:rPr kumimoji="0" lang="en-US" sz="4000" b="0" i="0" u="none" strike="noStrike" kern="1200" cap="none" spc="0" normalizeH="0" baseline="0" noProof="0" dirty="0" smtClean="0">
                <a:ln>
                  <a:noFill/>
                </a:ln>
                <a:solidFill>
                  <a:srgbClr val="0062AB"/>
                </a:solidFill>
                <a:effectLst/>
                <a:uLnTx/>
                <a:uFillTx/>
                <a:latin typeface="+mj-lt"/>
                <a:ea typeface="+mj-ea"/>
                <a:cs typeface="+mj-cs"/>
              </a:rPr>
              <a:t/>
            </a:r>
            <a:br>
              <a:rPr kumimoji="0" lang="en-US" sz="4000" b="0" i="0" u="none" strike="noStrike" kern="1200" cap="none" spc="0" normalizeH="0" baseline="0" noProof="0" dirty="0" smtClean="0">
                <a:ln>
                  <a:noFill/>
                </a:ln>
                <a:solidFill>
                  <a:srgbClr val="0062AB"/>
                </a:solidFill>
                <a:effectLst/>
                <a:uLnTx/>
                <a:uFillTx/>
                <a:latin typeface="+mj-lt"/>
                <a:ea typeface="+mj-ea"/>
                <a:cs typeface="+mj-cs"/>
              </a:rPr>
            </a:br>
            <a:endParaRPr kumimoji="0" lang="en-GB" sz="40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Content Placeholder 10"/>
          <p:cNvSpPr txBox="1">
            <a:spLocks/>
          </p:cNvSpPr>
          <p:nvPr/>
        </p:nvSpPr>
        <p:spPr>
          <a:xfrm>
            <a:off x="581486" y="471948"/>
            <a:ext cx="7692501" cy="5447071"/>
          </a:xfrm>
          <a:prstGeom prst="rect">
            <a:avLst/>
          </a:prstGeom>
        </p:spPr>
        <p:txBody>
          <a:bodyPr/>
          <a:lstStyle/>
          <a:p>
            <a:pPr marL="355600" marR="0" lvl="1" indent="-266700" algn="l" defTabSz="914400" rtl="0" eaLnBrk="1" fontAlgn="auto" latinLnBrk="0" hangingPunct="1">
              <a:lnSpc>
                <a:spcPct val="100000"/>
              </a:lnSpc>
              <a:spcBef>
                <a:spcPct val="20000"/>
              </a:spcBef>
              <a:spcAft>
                <a:spcPts val="1200"/>
              </a:spcAft>
              <a:buClrTx/>
              <a:buSzTx/>
              <a:buFont typeface="Arial" pitchFamily="34" charset="0"/>
              <a:buNone/>
              <a:tabLst/>
              <a:defRPr/>
            </a:pPr>
            <a:r>
              <a:rPr kumimoji="0" lang="en-GB" sz="1700" b="0" i="0" u="none" strike="noStrike" kern="1200" cap="none" spc="0" normalizeH="0" baseline="0" noProof="0" dirty="0" smtClean="0">
                <a:ln>
                  <a:noFill/>
                </a:ln>
                <a:solidFill>
                  <a:schemeClr val="bg1">
                    <a:lumMod val="50000"/>
                  </a:schemeClr>
                </a:solidFill>
                <a:effectLst/>
                <a:uLnTx/>
                <a:uFillTx/>
                <a:latin typeface="+mn-lt"/>
                <a:ea typeface="+mn-ea"/>
                <a:cs typeface="+mn-cs"/>
              </a:rPr>
              <a:t> </a:t>
            </a:r>
          </a:p>
          <a:p>
            <a:pPr marL="355600" marR="0" lvl="1" indent="-266700" algn="l" defTabSz="914400" rtl="0" eaLnBrk="1" fontAlgn="auto" latinLnBrk="0" hangingPunct="1">
              <a:lnSpc>
                <a:spcPct val="100000"/>
              </a:lnSpc>
              <a:spcBef>
                <a:spcPct val="20000"/>
              </a:spcBef>
              <a:spcAft>
                <a:spcPts val="1200"/>
              </a:spcAft>
              <a:buClrTx/>
              <a:buSzTx/>
              <a:buFont typeface="Arial" pitchFamily="34" charset="0"/>
              <a:buChar char="•"/>
              <a:tabLst/>
              <a:defRPr/>
            </a:pPr>
            <a:endParaRPr kumimoji="0" lang="en-GB" sz="1700" b="0" i="0" u="none" strike="noStrike" kern="1200" cap="none" spc="0" normalizeH="0" baseline="0" noProof="0" dirty="0" smtClean="0">
              <a:ln>
                <a:noFill/>
              </a:ln>
              <a:solidFill>
                <a:schemeClr val="bg1">
                  <a:lumMod val="50000"/>
                </a:schemeClr>
              </a:solidFill>
              <a:effectLst/>
              <a:uLnTx/>
              <a:uFillTx/>
              <a:latin typeface="+mn-lt"/>
              <a:ea typeface="+mn-ea"/>
              <a:cs typeface="+mn-cs"/>
            </a:endParaRPr>
          </a:p>
          <a:p>
            <a:pPr marL="355600" marR="0" lvl="1" indent="-266700" algn="l" defTabSz="914400" rtl="0" eaLnBrk="1" fontAlgn="auto" latinLnBrk="0" hangingPunct="1">
              <a:lnSpc>
                <a:spcPct val="100000"/>
              </a:lnSpc>
              <a:spcBef>
                <a:spcPct val="20000"/>
              </a:spcBef>
              <a:spcAft>
                <a:spcPts val="1200"/>
              </a:spcAft>
              <a:buClrTx/>
              <a:buSzTx/>
              <a:buFont typeface="Arial" pitchFamily="34" charset="0"/>
              <a:buChar char="•"/>
              <a:tabLst/>
              <a:defRPr/>
            </a:pPr>
            <a:endParaRPr lang="en-GB" sz="1700" dirty="0" smtClean="0">
              <a:solidFill>
                <a:schemeClr val="bg1">
                  <a:lumMod val="50000"/>
                </a:schemeClr>
              </a:solidFill>
            </a:endParaRPr>
          </a:p>
          <a:p>
            <a:pPr marL="355600" marR="0" lvl="1" indent="-266700" algn="l" defTabSz="914400" rtl="0" eaLnBrk="1" fontAlgn="auto" latinLnBrk="0" hangingPunct="1">
              <a:lnSpc>
                <a:spcPct val="100000"/>
              </a:lnSpc>
              <a:spcBef>
                <a:spcPct val="20000"/>
              </a:spcBef>
              <a:spcAft>
                <a:spcPts val="1200"/>
              </a:spcAft>
              <a:buClrTx/>
              <a:buSzTx/>
              <a:buFont typeface="Arial" pitchFamily="34" charset="0"/>
              <a:buChar char="•"/>
              <a:tabLst/>
              <a:defRPr/>
            </a:pPr>
            <a:r>
              <a:rPr kumimoji="0" lang="en-GB" sz="1700" b="0" i="0" u="none" strike="noStrike" kern="1200" cap="none" spc="0" normalizeH="0" baseline="0" noProof="0" dirty="0" smtClean="0">
                <a:ln>
                  <a:noFill/>
                </a:ln>
                <a:solidFill>
                  <a:schemeClr val="bg1">
                    <a:lumMod val="50000"/>
                  </a:schemeClr>
                </a:solidFill>
                <a:effectLst/>
                <a:uLnTx/>
                <a:uFillTx/>
                <a:latin typeface="+mn-lt"/>
                <a:ea typeface="+mn-ea"/>
                <a:cs typeface="+mn-cs"/>
              </a:rPr>
              <a:t>Space management and design</a:t>
            </a:r>
          </a:p>
          <a:p>
            <a:pPr marL="355600" marR="0" lvl="1" indent="-266700" algn="l" defTabSz="914400" rtl="0" eaLnBrk="1" fontAlgn="auto" latinLnBrk="0" hangingPunct="1">
              <a:lnSpc>
                <a:spcPct val="100000"/>
              </a:lnSpc>
              <a:spcBef>
                <a:spcPct val="20000"/>
              </a:spcBef>
              <a:spcAft>
                <a:spcPts val="1200"/>
              </a:spcAft>
              <a:buClrTx/>
              <a:buSzTx/>
              <a:buFont typeface="Arial" pitchFamily="34" charset="0"/>
              <a:buChar char="•"/>
              <a:tabLst/>
              <a:defRPr/>
            </a:pPr>
            <a:r>
              <a:rPr kumimoji="0" lang="en-GB" sz="1700" b="0" i="0" u="none" strike="noStrike" kern="1200" cap="none" spc="0" normalizeH="0" baseline="0" noProof="0" dirty="0" smtClean="0">
                <a:ln>
                  <a:noFill/>
                </a:ln>
                <a:solidFill>
                  <a:schemeClr val="bg1">
                    <a:lumMod val="50000"/>
                  </a:schemeClr>
                </a:solidFill>
                <a:effectLst/>
                <a:uLnTx/>
                <a:uFillTx/>
                <a:latin typeface="+mn-lt"/>
                <a:ea typeface="+mn-ea"/>
                <a:cs typeface="+mn-cs"/>
              </a:rPr>
              <a:t>Furniture and equipment purchase</a:t>
            </a:r>
          </a:p>
          <a:p>
            <a:pPr marL="355600" marR="0" lvl="1" indent="-266700" algn="l" defTabSz="914400" rtl="0" eaLnBrk="1" fontAlgn="auto" latinLnBrk="0" hangingPunct="1">
              <a:lnSpc>
                <a:spcPct val="100000"/>
              </a:lnSpc>
              <a:spcBef>
                <a:spcPct val="20000"/>
              </a:spcBef>
              <a:spcAft>
                <a:spcPts val="1200"/>
              </a:spcAft>
              <a:buClrTx/>
              <a:buSzTx/>
              <a:buFont typeface="Arial" pitchFamily="34" charset="0"/>
              <a:buChar char="•"/>
              <a:tabLst/>
              <a:defRPr/>
            </a:pPr>
            <a:endParaRPr kumimoji="0" lang="en-GB" sz="1700" b="0" i="0" u="none" strike="noStrike" kern="1200" cap="none" spc="0" normalizeH="0" baseline="0" noProof="0" dirty="0" smtClean="0">
              <a:ln>
                <a:noFill/>
              </a:ln>
              <a:solidFill>
                <a:schemeClr val="bg1">
                  <a:lumMod val="50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UoE Corporate Ppoint3.jpg"/>
          <p:cNvPicPr>
            <a:picLocks noChangeAspect="1"/>
          </p:cNvPicPr>
          <p:nvPr/>
        </p:nvPicPr>
        <p:blipFill>
          <a:blip r:embed="rId2" cstate="print"/>
          <a:srcRect/>
          <a:stretch>
            <a:fillRect/>
          </a:stretch>
        </p:blipFill>
        <p:spPr bwMode="auto">
          <a:xfrm>
            <a:off x="-9525" y="0"/>
            <a:ext cx="9169400" cy="6858000"/>
          </a:xfrm>
          <a:prstGeom prst="rect">
            <a:avLst/>
          </a:prstGeom>
          <a:noFill/>
          <a:ln w="9525">
            <a:noFill/>
            <a:miter lim="800000"/>
            <a:headEnd/>
            <a:tailEnd/>
          </a:ln>
        </p:spPr>
      </p:pic>
      <p:sp>
        <p:nvSpPr>
          <p:cNvPr id="3" name="Title 8"/>
          <p:cNvSpPr txBox="1">
            <a:spLocks/>
          </p:cNvSpPr>
          <p:nvPr/>
        </p:nvSpPr>
        <p:spPr>
          <a:xfrm>
            <a:off x="457200" y="44624"/>
            <a:ext cx="8229600" cy="698089"/>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rgbClr val="0062AB"/>
                </a:solidFill>
                <a:effectLst/>
                <a:uLnTx/>
                <a:uFillTx/>
                <a:latin typeface="Arial" charset="0"/>
                <a:ea typeface="+mj-ea"/>
                <a:cs typeface="+mj-cs"/>
              </a:rPr>
              <a:t>Estate Development Service </a:t>
            </a:r>
            <a:r>
              <a:rPr kumimoji="0" lang="en-US" sz="4000" b="0" i="0" u="none" strike="noStrike" kern="1200" cap="none" spc="0" normalizeH="0" baseline="0" noProof="0" dirty="0" smtClean="0">
                <a:ln>
                  <a:noFill/>
                </a:ln>
                <a:solidFill>
                  <a:srgbClr val="0062AB"/>
                </a:solidFill>
                <a:effectLst/>
                <a:uLnTx/>
                <a:uFillTx/>
                <a:latin typeface="+mj-lt"/>
                <a:ea typeface="+mj-ea"/>
                <a:cs typeface="+mj-cs"/>
              </a:rPr>
              <a:t/>
            </a:r>
            <a:br>
              <a:rPr kumimoji="0" lang="en-US" sz="4000" b="0" i="0" u="none" strike="noStrike" kern="1200" cap="none" spc="0" normalizeH="0" baseline="0" noProof="0" dirty="0" smtClean="0">
                <a:ln>
                  <a:noFill/>
                </a:ln>
                <a:solidFill>
                  <a:srgbClr val="0062AB"/>
                </a:solidFill>
                <a:effectLst/>
                <a:uLnTx/>
                <a:uFillTx/>
                <a:latin typeface="+mj-lt"/>
                <a:ea typeface="+mj-ea"/>
                <a:cs typeface="+mj-cs"/>
              </a:rPr>
            </a:br>
            <a:endParaRPr kumimoji="0" lang="en-GB" sz="40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Content Placeholder 10"/>
          <p:cNvSpPr txBox="1">
            <a:spLocks/>
          </p:cNvSpPr>
          <p:nvPr/>
        </p:nvSpPr>
        <p:spPr>
          <a:xfrm>
            <a:off x="581486" y="692696"/>
            <a:ext cx="8105314" cy="5200417"/>
          </a:xfrm>
          <a:prstGeom prst="rect">
            <a:avLst/>
          </a:prstGeom>
        </p:spPr>
        <p:txBody>
          <a:bodyPr/>
          <a:lstStyle/>
          <a:p>
            <a:pPr marL="355600" marR="0" lvl="1" indent="-266700" algn="l" defTabSz="914400" rtl="0" eaLnBrk="1" fontAlgn="auto" latinLnBrk="0" hangingPunct="1">
              <a:lnSpc>
                <a:spcPct val="100000"/>
              </a:lnSpc>
              <a:spcBef>
                <a:spcPct val="20000"/>
              </a:spcBef>
              <a:spcAft>
                <a:spcPts val="1200"/>
              </a:spcAft>
              <a:buClrTx/>
              <a:buSzTx/>
              <a:buFont typeface="Arial" pitchFamily="34" charset="0"/>
              <a:buChar char="•"/>
              <a:tabLst/>
              <a:defRPr/>
            </a:pPr>
            <a:r>
              <a:rPr kumimoji="0" lang="en-GB" sz="1700" b="0" i="0" u="none" strike="noStrike" kern="1200" cap="none" spc="0" normalizeH="0" baseline="0" noProof="0" dirty="0" smtClean="0">
                <a:ln>
                  <a:noFill/>
                </a:ln>
                <a:solidFill>
                  <a:schemeClr val="bg1">
                    <a:lumMod val="50000"/>
                  </a:schemeClr>
                </a:solidFill>
                <a:effectLst/>
                <a:uLnTx/>
                <a:uFillTx/>
                <a:latin typeface="+mn-lt"/>
                <a:ea typeface="+mn-ea"/>
                <a:cs typeface="+mn-cs"/>
              </a:rPr>
              <a:t>Existing three Campuses with buildings also at Truro and </a:t>
            </a:r>
            <a:r>
              <a:rPr kumimoji="0" lang="en-GB" sz="1700" b="0" i="0" u="none" strike="noStrike" kern="1200" cap="none" spc="0" normalizeH="0" baseline="0" noProof="0" dirty="0" err="1" smtClean="0">
                <a:ln>
                  <a:noFill/>
                </a:ln>
                <a:solidFill>
                  <a:schemeClr val="bg1">
                    <a:lumMod val="50000"/>
                  </a:schemeClr>
                </a:solidFill>
                <a:effectLst/>
                <a:uLnTx/>
                <a:uFillTx/>
                <a:latin typeface="+mn-lt"/>
                <a:ea typeface="+mn-ea"/>
                <a:cs typeface="+mn-cs"/>
              </a:rPr>
              <a:t>Wonford</a:t>
            </a:r>
            <a:r>
              <a:rPr kumimoji="0" lang="en-GB" sz="1700" b="0" i="0" u="none" strike="noStrike" kern="1200" cap="none" spc="0" normalizeH="0" baseline="0" noProof="0" dirty="0" smtClean="0">
                <a:ln>
                  <a:noFill/>
                </a:ln>
                <a:solidFill>
                  <a:schemeClr val="bg1">
                    <a:lumMod val="50000"/>
                  </a:schemeClr>
                </a:solidFill>
                <a:effectLst/>
                <a:uLnTx/>
                <a:uFillTx/>
                <a:latin typeface="+mn-lt"/>
                <a:ea typeface="+mn-ea"/>
                <a:cs typeface="+mn-cs"/>
              </a:rPr>
              <a:t>; </a:t>
            </a:r>
          </a:p>
          <a:p>
            <a:pPr marL="755650" marR="0" lvl="2" indent="-2667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1700" b="0" i="0" u="none" strike="noStrike" kern="1200" cap="none" spc="0" normalizeH="0" baseline="0" noProof="0" dirty="0" smtClean="0">
                <a:ln>
                  <a:noFill/>
                </a:ln>
                <a:solidFill>
                  <a:schemeClr val="bg1">
                    <a:lumMod val="50000"/>
                  </a:schemeClr>
                </a:solidFill>
                <a:effectLst/>
                <a:uLnTx/>
                <a:uFillTx/>
                <a:latin typeface="+mn-lt"/>
                <a:ea typeface="+mn-ea"/>
                <a:cs typeface="+mn-cs"/>
              </a:rPr>
              <a:t>Streatham Campus 300 acres</a:t>
            </a:r>
          </a:p>
          <a:p>
            <a:pPr marL="1212850" marR="0" lvl="3" indent="-2667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1700" b="0" i="0" u="none" strike="noStrike" kern="1200" cap="none" spc="0" normalizeH="0" baseline="0" noProof="0" dirty="0" smtClean="0">
                <a:ln>
                  <a:noFill/>
                </a:ln>
                <a:solidFill>
                  <a:schemeClr val="bg1">
                    <a:lumMod val="50000"/>
                  </a:schemeClr>
                </a:solidFill>
                <a:effectLst/>
                <a:uLnTx/>
                <a:uFillTx/>
                <a:latin typeface="+mn-lt"/>
                <a:ea typeface="+mn-ea"/>
                <a:cs typeface="+mn-cs"/>
              </a:rPr>
              <a:t>Total 218,00 </a:t>
            </a:r>
            <a:r>
              <a:rPr kumimoji="0" lang="en-GB" sz="1700" b="0" i="0" u="none" strike="noStrike" kern="1200" cap="none" spc="0" normalizeH="0" baseline="0" noProof="0" dirty="0" err="1" smtClean="0">
                <a:ln>
                  <a:noFill/>
                </a:ln>
                <a:solidFill>
                  <a:schemeClr val="bg1">
                    <a:lumMod val="50000"/>
                  </a:schemeClr>
                </a:solidFill>
                <a:effectLst/>
                <a:uLnTx/>
                <a:uFillTx/>
                <a:latin typeface="+mn-lt"/>
                <a:ea typeface="+mn-ea"/>
                <a:cs typeface="+mn-cs"/>
              </a:rPr>
              <a:t>sqm</a:t>
            </a:r>
            <a:r>
              <a:rPr kumimoji="0" lang="en-GB" sz="1700" b="0" i="0" u="none" strike="noStrike" kern="1200" cap="none" spc="0" normalizeH="0" baseline="0" noProof="0" dirty="0" smtClean="0">
                <a:ln>
                  <a:noFill/>
                </a:ln>
                <a:solidFill>
                  <a:schemeClr val="bg1">
                    <a:lumMod val="50000"/>
                  </a:schemeClr>
                </a:solidFill>
                <a:effectLst/>
                <a:uLnTx/>
                <a:uFillTx/>
                <a:latin typeface="+mn-lt"/>
                <a:ea typeface="+mn-ea"/>
                <a:cs typeface="+mn-cs"/>
              </a:rPr>
              <a:t> in 141 buildings on Campus and surrounding area</a:t>
            </a:r>
          </a:p>
          <a:p>
            <a:pPr marL="1212850" marR="0" lvl="3" indent="-2667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1700" b="0" i="0" u="none" strike="noStrike" kern="1200" cap="none" spc="0" normalizeH="0" baseline="0" noProof="0" dirty="0" smtClean="0">
                <a:ln>
                  <a:noFill/>
                </a:ln>
                <a:solidFill>
                  <a:schemeClr val="bg1">
                    <a:lumMod val="50000"/>
                  </a:schemeClr>
                </a:solidFill>
                <a:effectLst/>
                <a:uLnTx/>
                <a:uFillTx/>
                <a:latin typeface="+mn-lt"/>
                <a:ea typeface="+mn-ea"/>
                <a:cs typeface="+mn-cs"/>
              </a:rPr>
              <a:t>204,000 </a:t>
            </a:r>
            <a:r>
              <a:rPr kumimoji="0" lang="en-GB" sz="1700" b="0" i="0" u="none" strike="noStrike" kern="1200" cap="none" spc="0" normalizeH="0" baseline="0" noProof="0" dirty="0" err="1" smtClean="0">
                <a:ln>
                  <a:noFill/>
                </a:ln>
                <a:solidFill>
                  <a:schemeClr val="bg1">
                    <a:lumMod val="50000"/>
                  </a:schemeClr>
                </a:solidFill>
                <a:effectLst/>
                <a:uLnTx/>
                <a:uFillTx/>
                <a:latin typeface="+mn-lt"/>
                <a:ea typeface="+mn-ea"/>
                <a:cs typeface="+mn-cs"/>
              </a:rPr>
              <a:t>sqm</a:t>
            </a:r>
            <a:r>
              <a:rPr kumimoji="0" lang="en-GB" sz="1700" b="0" i="0" u="none" strike="noStrike" kern="1200" cap="none" spc="0" normalizeH="0" baseline="0" noProof="0" dirty="0" smtClean="0">
                <a:ln>
                  <a:noFill/>
                </a:ln>
                <a:solidFill>
                  <a:schemeClr val="bg1">
                    <a:lumMod val="50000"/>
                  </a:schemeClr>
                </a:solidFill>
                <a:effectLst/>
                <a:uLnTx/>
                <a:uFillTx/>
                <a:latin typeface="+mn-lt"/>
                <a:ea typeface="+mn-ea"/>
                <a:cs typeface="+mn-cs"/>
              </a:rPr>
              <a:t> non-</a:t>
            </a:r>
            <a:r>
              <a:rPr lang="en-GB" sz="1700" dirty="0" smtClean="0">
                <a:solidFill>
                  <a:schemeClr val="bg1">
                    <a:lumMod val="50000"/>
                  </a:schemeClr>
                </a:solidFill>
              </a:rPr>
              <a:t>r</a:t>
            </a:r>
            <a:r>
              <a:rPr kumimoji="0" lang="en-GB" sz="1700" b="0" i="0" u="none" strike="noStrike" kern="1200" cap="none" spc="0" normalizeH="0" baseline="0" noProof="0" dirty="0" err="1" smtClean="0">
                <a:ln>
                  <a:noFill/>
                </a:ln>
                <a:solidFill>
                  <a:schemeClr val="bg1">
                    <a:lumMod val="50000"/>
                  </a:schemeClr>
                </a:solidFill>
                <a:effectLst/>
                <a:uLnTx/>
                <a:uFillTx/>
                <a:latin typeface="+mn-lt"/>
                <a:ea typeface="+mn-ea"/>
                <a:cs typeface="+mn-cs"/>
              </a:rPr>
              <a:t>esidential</a:t>
            </a:r>
            <a:r>
              <a:rPr kumimoji="0" lang="en-GB" sz="1700" b="0" i="0" u="none" strike="noStrike" kern="1200" cap="none" spc="0" normalizeH="0" baseline="0" noProof="0" dirty="0" smtClean="0">
                <a:ln>
                  <a:noFill/>
                </a:ln>
                <a:solidFill>
                  <a:schemeClr val="bg1">
                    <a:lumMod val="50000"/>
                  </a:schemeClr>
                </a:solidFill>
                <a:effectLst/>
                <a:uLnTx/>
                <a:uFillTx/>
                <a:latin typeface="+mn-lt"/>
                <a:ea typeface="+mn-ea"/>
                <a:cs typeface="+mn-cs"/>
              </a:rPr>
              <a:t> and 14,000 residential</a:t>
            </a:r>
          </a:p>
          <a:p>
            <a:pPr marL="1212850" marR="0" lvl="3" indent="-2667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1700" b="0" i="0" u="none" strike="noStrike" kern="1200" cap="none" spc="0" normalizeH="0" baseline="0" noProof="0" dirty="0" smtClean="0">
              <a:ln>
                <a:noFill/>
              </a:ln>
              <a:solidFill>
                <a:schemeClr val="bg1">
                  <a:lumMod val="50000"/>
                </a:schemeClr>
              </a:solidFill>
              <a:effectLst/>
              <a:uLnTx/>
              <a:uFillTx/>
              <a:latin typeface="+mn-lt"/>
              <a:ea typeface="+mn-ea"/>
              <a:cs typeface="+mn-cs"/>
            </a:endParaRPr>
          </a:p>
          <a:p>
            <a:pPr marL="755650" marR="0" lvl="2" indent="-2667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1700" b="0" i="0" u="none" strike="noStrike" kern="1200" cap="none" spc="0" normalizeH="0" baseline="0" noProof="0" dirty="0" smtClean="0">
                <a:ln>
                  <a:noFill/>
                </a:ln>
                <a:solidFill>
                  <a:schemeClr val="bg1">
                    <a:lumMod val="50000"/>
                  </a:schemeClr>
                </a:solidFill>
                <a:effectLst/>
                <a:uLnTx/>
                <a:uFillTx/>
                <a:latin typeface="+mn-lt"/>
                <a:ea typeface="+mn-ea"/>
                <a:cs typeface="+mn-cs"/>
              </a:rPr>
              <a:t>St Luke's 12 acres</a:t>
            </a:r>
          </a:p>
          <a:p>
            <a:pPr marL="1212850" marR="0" lvl="3" indent="-2667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1700" b="0" i="0" u="none" strike="noStrike" kern="1200" cap="none" spc="0" normalizeH="0" baseline="0" noProof="0" dirty="0" smtClean="0">
                <a:ln>
                  <a:noFill/>
                </a:ln>
                <a:solidFill>
                  <a:schemeClr val="bg1">
                    <a:lumMod val="50000"/>
                  </a:schemeClr>
                </a:solidFill>
                <a:effectLst/>
                <a:uLnTx/>
                <a:uFillTx/>
                <a:latin typeface="+mn-lt"/>
                <a:ea typeface="+mn-ea"/>
                <a:cs typeface="+mn-cs"/>
              </a:rPr>
              <a:t>Total 37,500 </a:t>
            </a:r>
            <a:r>
              <a:rPr kumimoji="0" lang="en-GB" sz="1700" b="0" i="0" u="none" strike="noStrike" kern="1200" cap="none" spc="0" normalizeH="0" baseline="0" noProof="0" dirty="0" err="1" smtClean="0">
                <a:ln>
                  <a:noFill/>
                </a:ln>
                <a:solidFill>
                  <a:schemeClr val="bg1">
                    <a:lumMod val="50000"/>
                  </a:schemeClr>
                </a:solidFill>
                <a:effectLst/>
                <a:uLnTx/>
                <a:uFillTx/>
                <a:latin typeface="+mn-lt"/>
                <a:ea typeface="+mn-ea"/>
                <a:cs typeface="+mn-cs"/>
              </a:rPr>
              <a:t>sqm</a:t>
            </a:r>
            <a:r>
              <a:rPr kumimoji="0" lang="en-GB" sz="1700" b="0" i="0" u="none" strike="noStrike" kern="1200" cap="none" spc="0" normalizeH="0" baseline="0" noProof="0" dirty="0" smtClean="0">
                <a:ln>
                  <a:noFill/>
                </a:ln>
                <a:solidFill>
                  <a:schemeClr val="bg1">
                    <a:lumMod val="50000"/>
                  </a:schemeClr>
                </a:solidFill>
                <a:effectLst/>
                <a:uLnTx/>
                <a:uFillTx/>
                <a:latin typeface="+mn-lt"/>
                <a:ea typeface="+mn-ea"/>
                <a:cs typeface="+mn-cs"/>
              </a:rPr>
              <a:t> in 43 buildings on Campus and surrounding area</a:t>
            </a:r>
          </a:p>
          <a:p>
            <a:pPr marL="1212850" marR="0" lvl="3" indent="-2667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1700" b="0" i="0" u="none" strike="noStrike" kern="1200" cap="none" spc="0" normalizeH="0" baseline="0" noProof="0" dirty="0" smtClean="0">
                <a:ln>
                  <a:noFill/>
                </a:ln>
                <a:solidFill>
                  <a:schemeClr val="bg1">
                    <a:lumMod val="50000"/>
                  </a:schemeClr>
                </a:solidFill>
                <a:effectLst/>
                <a:uLnTx/>
                <a:uFillTx/>
                <a:latin typeface="+mn-lt"/>
                <a:ea typeface="+mn-ea"/>
                <a:cs typeface="+mn-cs"/>
              </a:rPr>
              <a:t>33,000 </a:t>
            </a:r>
            <a:r>
              <a:rPr kumimoji="0" lang="en-GB" sz="1700" b="0" i="0" u="none" strike="noStrike" kern="1200" cap="none" spc="0" normalizeH="0" baseline="0" noProof="0" dirty="0" err="1" smtClean="0">
                <a:ln>
                  <a:noFill/>
                </a:ln>
                <a:solidFill>
                  <a:schemeClr val="bg1">
                    <a:lumMod val="50000"/>
                  </a:schemeClr>
                </a:solidFill>
                <a:effectLst/>
                <a:uLnTx/>
                <a:uFillTx/>
                <a:latin typeface="+mn-lt"/>
                <a:ea typeface="+mn-ea"/>
                <a:cs typeface="+mn-cs"/>
              </a:rPr>
              <a:t>sqm</a:t>
            </a:r>
            <a:r>
              <a:rPr kumimoji="0" lang="en-GB" sz="1700" b="0" i="0" u="none" strike="noStrike" kern="1200" cap="none" spc="0" normalizeH="0" baseline="0" noProof="0" dirty="0" smtClean="0">
                <a:ln>
                  <a:noFill/>
                </a:ln>
                <a:solidFill>
                  <a:schemeClr val="bg1">
                    <a:lumMod val="50000"/>
                  </a:schemeClr>
                </a:solidFill>
                <a:effectLst/>
                <a:uLnTx/>
                <a:uFillTx/>
                <a:latin typeface="+mn-lt"/>
                <a:ea typeface="+mn-ea"/>
                <a:cs typeface="+mn-cs"/>
              </a:rPr>
              <a:t> non-residential and 4,500 residential</a:t>
            </a:r>
          </a:p>
          <a:p>
            <a:pPr marL="1212850" marR="0" lvl="3" indent="-2667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1700" b="0" i="0" u="none" strike="noStrike" kern="1200" cap="none" spc="0" normalizeH="0" baseline="0" noProof="0" dirty="0" smtClean="0">
              <a:ln>
                <a:noFill/>
              </a:ln>
              <a:solidFill>
                <a:schemeClr val="bg1">
                  <a:lumMod val="50000"/>
                </a:schemeClr>
              </a:solidFill>
              <a:effectLst/>
              <a:uLnTx/>
              <a:uFillTx/>
              <a:latin typeface="+mn-lt"/>
              <a:ea typeface="+mn-ea"/>
              <a:cs typeface="+mn-cs"/>
            </a:endParaRPr>
          </a:p>
          <a:p>
            <a:pPr marL="755650" marR="0" lvl="2" indent="-266700" algn="l" defTabSz="914400" rtl="0" eaLnBrk="1" fontAlgn="auto" latinLnBrk="0" hangingPunct="1">
              <a:lnSpc>
                <a:spcPct val="100000"/>
              </a:lnSpc>
              <a:spcBef>
                <a:spcPct val="20000"/>
              </a:spcBef>
              <a:spcAft>
                <a:spcPts val="1200"/>
              </a:spcAft>
              <a:buClrTx/>
              <a:buSzTx/>
              <a:buFont typeface="Arial" pitchFamily="34" charset="0"/>
              <a:buChar char="•"/>
              <a:tabLst/>
              <a:defRPr/>
            </a:pPr>
            <a:r>
              <a:rPr kumimoji="0" lang="en-GB" sz="1700" b="0" i="0" u="none" strike="noStrike" kern="1200" cap="none" spc="0" normalizeH="0" baseline="0" noProof="0" dirty="0" err="1" smtClean="0">
                <a:ln>
                  <a:noFill/>
                </a:ln>
                <a:solidFill>
                  <a:schemeClr val="bg1">
                    <a:lumMod val="50000"/>
                  </a:schemeClr>
                </a:solidFill>
                <a:effectLst/>
                <a:uLnTx/>
                <a:uFillTx/>
                <a:latin typeface="+mn-lt"/>
                <a:ea typeface="+mn-ea"/>
                <a:cs typeface="+mn-cs"/>
              </a:rPr>
              <a:t>Penryn</a:t>
            </a:r>
            <a:r>
              <a:rPr kumimoji="0" lang="en-GB" sz="1700" b="0" i="0" u="none" strike="noStrike" kern="1200" cap="none" spc="0" normalizeH="0" baseline="0" noProof="0" dirty="0" smtClean="0">
                <a:ln>
                  <a:noFill/>
                </a:ln>
                <a:solidFill>
                  <a:schemeClr val="bg1">
                    <a:lumMod val="50000"/>
                  </a:schemeClr>
                </a:solidFill>
                <a:effectLst/>
                <a:uLnTx/>
                <a:uFillTx/>
                <a:latin typeface="+mn-lt"/>
                <a:ea typeface="+mn-ea"/>
                <a:cs typeface="+mn-cs"/>
              </a:rPr>
              <a:t> Campus 100 acres, shared with Falmouth University</a:t>
            </a:r>
          </a:p>
          <a:p>
            <a:pPr marL="1212850" marR="0" lvl="3" indent="-266700" algn="l" defTabSz="914400" rtl="0" eaLnBrk="1" fontAlgn="auto" latinLnBrk="0" hangingPunct="1">
              <a:lnSpc>
                <a:spcPct val="100000"/>
              </a:lnSpc>
              <a:spcBef>
                <a:spcPct val="20000"/>
              </a:spcBef>
              <a:spcAft>
                <a:spcPts val="1200"/>
              </a:spcAft>
              <a:buClrTx/>
              <a:buSzTx/>
              <a:buFont typeface="Arial" pitchFamily="34" charset="0"/>
              <a:buChar char="–"/>
              <a:tabLst/>
              <a:defRPr/>
            </a:pPr>
            <a:r>
              <a:rPr kumimoji="0" lang="en-GB" sz="1700" b="0" i="0" u="none" strike="noStrike" kern="1200" cap="none" spc="0" normalizeH="0" baseline="0" noProof="0" dirty="0" smtClean="0">
                <a:ln>
                  <a:noFill/>
                </a:ln>
                <a:solidFill>
                  <a:schemeClr val="bg1">
                    <a:lumMod val="50000"/>
                  </a:schemeClr>
                </a:solidFill>
                <a:effectLst/>
                <a:uLnTx/>
                <a:uFillTx/>
                <a:latin typeface="+mn-lt"/>
                <a:ea typeface="+mn-ea"/>
                <a:cs typeface="+mn-cs"/>
              </a:rPr>
              <a:t>Total 24,500 </a:t>
            </a:r>
            <a:r>
              <a:rPr kumimoji="0" lang="en-GB" sz="1700" b="0" i="0" u="none" strike="noStrike" kern="1200" cap="none" spc="0" normalizeH="0" baseline="0" noProof="0" dirty="0" err="1" smtClean="0">
                <a:ln>
                  <a:noFill/>
                </a:ln>
                <a:solidFill>
                  <a:schemeClr val="bg1">
                    <a:lumMod val="50000"/>
                  </a:schemeClr>
                </a:solidFill>
                <a:effectLst/>
                <a:uLnTx/>
                <a:uFillTx/>
                <a:latin typeface="+mn-lt"/>
                <a:ea typeface="+mn-ea"/>
                <a:cs typeface="+mn-cs"/>
              </a:rPr>
              <a:t>sqm</a:t>
            </a:r>
            <a:r>
              <a:rPr kumimoji="0" lang="en-GB" sz="1700" b="0" i="0" u="none" strike="noStrike" kern="1200" cap="none" spc="0" normalizeH="0" baseline="0" noProof="0" dirty="0" smtClean="0">
                <a:ln>
                  <a:noFill/>
                </a:ln>
                <a:solidFill>
                  <a:schemeClr val="bg1">
                    <a:lumMod val="50000"/>
                  </a:schemeClr>
                </a:solidFill>
                <a:effectLst/>
                <a:uLnTx/>
                <a:uFillTx/>
                <a:latin typeface="+mn-lt"/>
                <a:ea typeface="+mn-ea"/>
                <a:cs typeface="+mn-cs"/>
              </a:rPr>
              <a:t> in 15 buildings on Campus and surrounding area</a:t>
            </a:r>
          </a:p>
          <a:p>
            <a:pPr marL="1212850" marR="0" lvl="3" indent="-266700" algn="l" defTabSz="914400" rtl="0" eaLnBrk="1" fontAlgn="auto" latinLnBrk="0" hangingPunct="1">
              <a:lnSpc>
                <a:spcPct val="100000"/>
              </a:lnSpc>
              <a:spcBef>
                <a:spcPct val="20000"/>
              </a:spcBef>
              <a:spcAft>
                <a:spcPts val="1200"/>
              </a:spcAft>
              <a:buClrTx/>
              <a:buSzTx/>
              <a:buFont typeface="Arial" pitchFamily="34" charset="0"/>
              <a:buChar char="–"/>
              <a:tabLst/>
              <a:defRPr/>
            </a:pPr>
            <a:r>
              <a:rPr kumimoji="0" lang="en-GB" sz="1700" b="0" i="0" u="none" strike="noStrike" kern="1200" cap="none" spc="0" normalizeH="0" baseline="0" noProof="0" dirty="0" smtClean="0">
                <a:ln>
                  <a:noFill/>
                </a:ln>
                <a:solidFill>
                  <a:schemeClr val="bg1">
                    <a:lumMod val="50000"/>
                  </a:schemeClr>
                </a:solidFill>
                <a:effectLst/>
                <a:uLnTx/>
                <a:uFillTx/>
                <a:latin typeface="+mn-lt"/>
                <a:ea typeface="+mn-ea"/>
                <a:cs typeface="+mn-cs"/>
              </a:rPr>
              <a:t>18,500 </a:t>
            </a:r>
            <a:r>
              <a:rPr kumimoji="0" lang="en-GB" sz="1700" b="0" i="0" u="none" strike="noStrike" kern="1200" cap="none" spc="0" normalizeH="0" baseline="0" noProof="0" dirty="0" err="1" smtClean="0">
                <a:ln>
                  <a:noFill/>
                </a:ln>
                <a:solidFill>
                  <a:schemeClr val="bg1">
                    <a:lumMod val="50000"/>
                  </a:schemeClr>
                </a:solidFill>
                <a:effectLst/>
                <a:uLnTx/>
                <a:uFillTx/>
                <a:latin typeface="+mn-lt"/>
                <a:ea typeface="+mn-ea"/>
                <a:cs typeface="+mn-cs"/>
              </a:rPr>
              <a:t>sqm</a:t>
            </a:r>
            <a:r>
              <a:rPr kumimoji="0" lang="en-GB" sz="1700" b="0" i="0" u="none" strike="noStrike" kern="1200" cap="none" spc="0" normalizeH="0" baseline="0" noProof="0" dirty="0" smtClean="0">
                <a:ln>
                  <a:noFill/>
                </a:ln>
                <a:solidFill>
                  <a:schemeClr val="bg1">
                    <a:lumMod val="50000"/>
                  </a:schemeClr>
                </a:solidFill>
                <a:effectLst/>
                <a:uLnTx/>
                <a:uFillTx/>
                <a:latin typeface="+mn-lt"/>
                <a:ea typeface="+mn-ea"/>
                <a:cs typeface="+mn-cs"/>
              </a:rPr>
              <a:t> non-residential and 6,000 residential </a:t>
            </a:r>
          </a:p>
          <a:p>
            <a:pPr marL="355600" marR="0" lvl="1" indent="-266700" algn="l" defTabSz="914400" rtl="0" eaLnBrk="1" fontAlgn="auto" latinLnBrk="0" hangingPunct="1">
              <a:lnSpc>
                <a:spcPct val="100000"/>
              </a:lnSpc>
              <a:spcBef>
                <a:spcPct val="20000"/>
              </a:spcBef>
              <a:spcAft>
                <a:spcPts val="1200"/>
              </a:spcAft>
              <a:buClrTx/>
              <a:buSzTx/>
              <a:buFont typeface="Arial" pitchFamily="34" charset="0"/>
              <a:buChar char="•"/>
              <a:tabLst/>
              <a:defRPr/>
            </a:pPr>
            <a:r>
              <a:rPr kumimoji="0" lang="en-GB" sz="1700" b="0" i="0" u="none" strike="noStrike" kern="1200" cap="none" spc="0" normalizeH="0" baseline="0" noProof="0" dirty="0" smtClean="0">
                <a:ln>
                  <a:noFill/>
                </a:ln>
                <a:solidFill>
                  <a:schemeClr val="bg1">
                    <a:lumMod val="50000"/>
                  </a:schemeClr>
                </a:solidFill>
                <a:effectLst/>
                <a:uLnTx/>
                <a:uFillTx/>
                <a:latin typeface="+mn-lt"/>
                <a:ea typeface="+mn-ea"/>
                <a:cs typeface="+mn-cs"/>
              </a:rPr>
              <a:t>Total area consists 280,000 </a:t>
            </a:r>
            <a:r>
              <a:rPr kumimoji="0" lang="en-GB" sz="1700" b="0" i="0" u="none" strike="noStrike" kern="1200" cap="none" spc="0" normalizeH="0" baseline="0" noProof="0" dirty="0" err="1" smtClean="0">
                <a:ln>
                  <a:noFill/>
                </a:ln>
                <a:solidFill>
                  <a:schemeClr val="bg1">
                    <a:lumMod val="50000"/>
                  </a:schemeClr>
                </a:solidFill>
                <a:effectLst/>
                <a:uLnTx/>
                <a:uFillTx/>
                <a:latin typeface="+mn-lt"/>
                <a:ea typeface="+mn-ea"/>
                <a:cs typeface="+mn-cs"/>
              </a:rPr>
              <a:t>sqm</a:t>
            </a:r>
            <a:r>
              <a:rPr kumimoji="0" lang="en-GB" sz="1700" b="0" i="0" u="none" strike="noStrike" kern="1200" cap="none" spc="0" normalizeH="0" baseline="0" noProof="0" dirty="0" smtClean="0">
                <a:ln>
                  <a:noFill/>
                </a:ln>
                <a:solidFill>
                  <a:schemeClr val="bg1">
                    <a:lumMod val="50000"/>
                  </a:schemeClr>
                </a:solidFill>
                <a:effectLst/>
                <a:uLnTx/>
                <a:uFillTx/>
                <a:latin typeface="+mn-lt"/>
                <a:ea typeface="+mn-ea"/>
                <a:cs typeface="+mn-cs"/>
              </a:rPr>
              <a:t> gross in 199 buildings ( 3.0m </a:t>
            </a:r>
            <a:r>
              <a:rPr kumimoji="0" lang="en-GB" sz="1700" b="0" i="0" u="none" strike="noStrike" kern="1200" cap="none" spc="0" normalizeH="0" baseline="0" noProof="0" dirty="0" err="1" smtClean="0">
                <a:ln>
                  <a:noFill/>
                </a:ln>
                <a:solidFill>
                  <a:schemeClr val="bg1">
                    <a:lumMod val="50000"/>
                  </a:schemeClr>
                </a:solidFill>
                <a:effectLst/>
                <a:uLnTx/>
                <a:uFillTx/>
                <a:latin typeface="+mn-lt"/>
                <a:ea typeface="+mn-ea"/>
                <a:cs typeface="+mn-cs"/>
              </a:rPr>
              <a:t>sqft</a:t>
            </a:r>
            <a:r>
              <a:rPr kumimoji="0" lang="en-GB" sz="1700" b="0" i="0" u="none" strike="noStrike" kern="1200" cap="none" spc="0" normalizeH="0" baseline="0" noProof="0" dirty="0" smtClean="0">
                <a:ln>
                  <a:noFill/>
                </a:ln>
                <a:solidFill>
                  <a:schemeClr val="bg1">
                    <a:lumMod val="50000"/>
                  </a:schemeClr>
                </a:solidFill>
                <a:effectLst/>
                <a:uLnTx/>
                <a:uFillTx/>
                <a:latin typeface="+mn-lt"/>
                <a:ea typeface="+mn-ea"/>
                <a:cs typeface="+mn-cs"/>
              </a:rPr>
              <a:t>)</a:t>
            </a:r>
          </a:p>
          <a:p>
            <a:pPr marL="355600" marR="0" lvl="1" indent="-266700" algn="l" defTabSz="914400" rtl="0" eaLnBrk="1" fontAlgn="auto" latinLnBrk="0" hangingPunct="1">
              <a:lnSpc>
                <a:spcPct val="100000"/>
              </a:lnSpc>
              <a:spcBef>
                <a:spcPct val="20000"/>
              </a:spcBef>
              <a:spcAft>
                <a:spcPts val="1200"/>
              </a:spcAft>
              <a:buClrTx/>
              <a:buSzTx/>
              <a:buFont typeface="Arial" pitchFamily="34" charset="0"/>
              <a:buChar char="•"/>
              <a:tabLst/>
              <a:defRPr/>
            </a:pPr>
            <a:r>
              <a:rPr kumimoji="0" lang="en-GB" sz="1700" b="0" i="0" u="none" strike="noStrike" kern="1200" cap="none" spc="0" normalizeH="0" baseline="0" noProof="0" dirty="0" smtClean="0">
                <a:ln>
                  <a:noFill/>
                </a:ln>
                <a:solidFill>
                  <a:schemeClr val="bg1">
                    <a:lumMod val="50000"/>
                  </a:schemeClr>
                </a:solidFill>
                <a:effectLst/>
                <a:uLnTx/>
                <a:uFillTx/>
                <a:latin typeface="+mn-lt"/>
                <a:ea typeface="+mn-ea"/>
                <a:cs typeface="+mn-cs"/>
              </a:rPr>
              <a:t>Insurance Replacement Value (IRV) of Exeter £636m, Tremough £215m</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UoE Corporate Ppoint3.jpg"/>
          <p:cNvPicPr>
            <a:picLocks noChangeAspect="1"/>
          </p:cNvPicPr>
          <p:nvPr/>
        </p:nvPicPr>
        <p:blipFill>
          <a:blip r:embed="rId2" cstate="print"/>
          <a:srcRect/>
          <a:stretch>
            <a:fillRect/>
          </a:stretch>
        </p:blipFill>
        <p:spPr bwMode="auto">
          <a:xfrm>
            <a:off x="-9525" y="0"/>
            <a:ext cx="9169400" cy="6858000"/>
          </a:xfrm>
          <a:prstGeom prst="rect">
            <a:avLst/>
          </a:prstGeom>
          <a:noFill/>
          <a:ln w="9525">
            <a:noFill/>
            <a:miter lim="800000"/>
            <a:headEnd/>
            <a:tailEnd/>
          </a:ln>
        </p:spPr>
      </p:pic>
      <p:sp>
        <p:nvSpPr>
          <p:cNvPr id="3" name="Title 4"/>
          <p:cNvSpPr txBox="1">
            <a:spLocks/>
          </p:cNvSpPr>
          <p:nvPr/>
        </p:nvSpPr>
        <p:spPr>
          <a:xfrm>
            <a:off x="457200" y="274638"/>
            <a:ext cx="8229600" cy="1143000"/>
          </a:xfrm>
          <a:prstGeom prst="rect">
            <a:avLst/>
          </a:prstGeom>
        </p:spPr>
        <p:txBody>
          <a:bodyP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rgbClr val="0062AB"/>
                </a:solidFill>
                <a:effectLst/>
                <a:uLnTx/>
                <a:uFillTx/>
                <a:latin typeface="Arial" charset="0"/>
                <a:ea typeface="+mj-ea"/>
                <a:cs typeface="+mj-cs"/>
              </a:rPr>
              <a:t>Potential Capacity</a:t>
            </a:r>
            <a:r>
              <a:rPr kumimoji="0" lang="en-US" sz="2000" b="0" i="0" u="none" strike="noStrike" kern="1200" cap="none" spc="0" normalizeH="0" baseline="0" noProof="0" dirty="0" smtClean="0">
                <a:ln>
                  <a:noFill/>
                </a:ln>
                <a:solidFill>
                  <a:srgbClr val="0062AB"/>
                </a:solidFill>
                <a:effectLst/>
                <a:uLnTx/>
                <a:uFillTx/>
                <a:latin typeface="Arial" charset="0"/>
                <a:ea typeface="+mj-ea"/>
                <a:cs typeface="+mj-cs"/>
              </a:rPr>
              <a:t/>
            </a:r>
            <a:br>
              <a:rPr kumimoji="0" lang="en-US" sz="2000" b="0" i="0" u="none" strike="noStrike" kern="1200" cap="none" spc="0" normalizeH="0" baseline="0" noProof="0" dirty="0" smtClean="0">
                <a:ln>
                  <a:noFill/>
                </a:ln>
                <a:solidFill>
                  <a:srgbClr val="0062AB"/>
                </a:solidFill>
                <a:effectLst/>
                <a:uLnTx/>
                <a:uFillTx/>
                <a:latin typeface="Arial" charset="0"/>
                <a:ea typeface="+mj-ea"/>
                <a:cs typeface="+mj-cs"/>
              </a:rPr>
            </a:br>
            <a:endParaRPr kumimoji="0" lang="en-GB"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Content Placeholder 6"/>
          <p:cNvSpPr txBox="1">
            <a:spLocks/>
          </p:cNvSpPr>
          <p:nvPr/>
        </p:nvSpPr>
        <p:spPr>
          <a:xfrm>
            <a:off x="457200" y="1250026"/>
            <a:ext cx="8229600" cy="4771262"/>
          </a:xfrm>
          <a:prstGeom prst="rect">
            <a:avLst/>
          </a:prstGeom>
        </p:spPr>
        <p:txBody>
          <a:bodyPr>
            <a:normAutofit/>
          </a:bodyPr>
          <a:lstStyle/>
          <a:p>
            <a:pPr marL="266700" marR="0" lvl="0" indent="-266700" algn="l" defTabSz="914400" rtl="0" eaLnBrk="1" fontAlgn="auto" latinLnBrk="0" hangingPunct="1">
              <a:lnSpc>
                <a:spcPct val="100000"/>
              </a:lnSpc>
              <a:spcBef>
                <a:spcPts val="1200"/>
              </a:spcBef>
              <a:spcAft>
                <a:spcPts val="600"/>
              </a:spcAft>
              <a:buClrTx/>
              <a:buSzTx/>
              <a:buFont typeface="Arial" pitchFamily="34" charset="0"/>
              <a:buChar char="•"/>
              <a:tabLst/>
              <a:defRPr/>
            </a:pPr>
            <a:r>
              <a:rPr kumimoji="0" lang="en-US" sz="1700" b="1" i="0" u="none" strike="noStrike" kern="1200" cap="none" spc="0" normalizeH="0" baseline="0" noProof="0" dirty="0" err="1" smtClean="0">
                <a:ln>
                  <a:noFill/>
                </a:ln>
                <a:solidFill>
                  <a:schemeClr val="bg1">
                    <a:lumMod val="50000"/>
                  </a:schemeClr>
                </a:solidFill>
                <a:effectLst/>
                <a:uLnTx/>
                <a:uFillTx/>
                <a:latin typeface="Arial" pitchFamily="34" charset="0"/>
                <a:cs typeface="Arial" pitchFamily="34" charset="0"/>
              </a:rPr>
              <a:t>Streatham</a:t>
            </a:r>
            <a:r>
              <a:rPr kumimoji="0" lang="en-US" sz="1700" b="0" i="0" u="none" strike="noStrike" kern="1200" cap="none" spc="0" normalizeH="0" baseline="0" noProof="0" dirty="0" smtClean="0">
                <a:ln>
                  <a:noFill/>
                </a:ln>
                <a:solidFill>
                  <a:schemeClr val="bg1">
                    <a:lumMod val="50000"/>
                  </a:schemeClr>
                </a:solidFill>
                <a:effectLst/>
                <a:uLnTx/>
                <a:uFillTx/>
                <a:latin typeface="Arial" pitchFamily="34" charset="0"/>
                <a:cs typeface="Arial" pitchFamily="34" charset="0"/>
              </a:rPr>
              <a:t> has capacity for additional 77,400 </a:t>
            </a:r>
            <a:r>
              <a:rPr kumimoji="0" lang="en-US" sz="1700" b="0" i="0" u="none" strike="noStrike" kern="1200" cap="none" spc="0" normalizeH="0" baseline="0" noProof="0" dirty="0" err="1" smtClean="0">
                <a:ln>
                  <a:noFill/>
                </a:ln>
                <a:solidFill>
                  <a:schemeClr val="bg1">
                    <a:lumMod val="50000"/>
                  </a:schemeClr>
                </a:solidFill>
                <a:effectLst/>
                <a:uLnTx/>
                <a:uFillTx/>
                <a:latin typeface="Arial" pitchFamily="34" charset="0"/>
                <a:cs typeface="Arial" pitchFamily="34" charset="0"/>
              </a:rPr>
              <a:t>sqm</a:t>
            </a:r>
            <a:r>
              <a:rPr kumimoji="0" lang="en-US" sz="1700" b="0" i="0" u="none" strike="noStrike" kern="1200" cap="none" spc="0" normalizeH="0" baseline="0" noProof="0" dirty="0" smtClean="0">
                <a:ln>
                  <a:noFill/>
                </a:ln>
                <a:solidFill>
                  <a:schemeClr val="bg1">
                    <a:lumMod val="50000"/>
                  </a:schemeClr>
                </a:solidFill>
                <a:effectLst/>
                <a:uLnTx/>
                <a:uFillTx/>
                <a:latin typeface="Arial" pitchFamily="34" charset="0"/>
                <a:cs typeface="Arial" pitchFamily="34" charset="0"/>
              </a:rPr>
              <a:t> total.</a:t>
            </a:r>
          </a:p>
          <a:p>
            <a:pPr marL="266700" marR="0" lvl="0" indent="-266700" algn="l" defTabSz="914400" rtl="0" eaLnBrk="1" fontAlgn="auto" latinLnBrk="0" hangingPunct="1">
              <a:lnSpc>
                <a:spcPct val="100000"/>
              </a:lnSpc>
              <a:spcBef>
                <a:spcPts val="1200"/>
              </a:spcBef>
              <a:spcAft>
                <a:spcPts val="600"/>
              </a:spcAft>
              <a:buClrTx/>
              <a:buSzTx/>
              <a:buFont typeface="Arial" pitchFamily="34" charset="0"/>
              <a:buNone/>
              <a:tabLst/>
              <a:defRPr/>
            </a:pPr>
            <a:endParaRPr kumimoji="0" lang="en-US" sz="1700" b="0" i="0" u="none" strike="noStrike" kern="1200" cap="none" spc="0" normalizeH="0" baseline="0" noProof="0" dirty="0" smtClean="0">
              <a:ln>
                <a:noFill/>
              </a:ln>
              <a:solidFill>
                <a:schemeClr val="bg1">
                  <a:lumMod val="50000"/>
                </a:schemeClr>
              </a:solidFill>
              <a:effectLst/>
              <a:uLnTx/>
              <a:uFillTx/>
              <a:latin typeface="Arial" pitchFamily="34" charset="0"/>
              <a:cs typeface="Arial" pitchFamily="34" charset="0"/>
            </a:endParaRPr>
          </a:p>
          <a:p>
            <a:pPr marL="266700" marR="0" lvl="0" indent="-266700" algn="l" defTabSz="914400" rtl="0" eaLnBrk="1" fontAlgn="auto" latinLnBrk="0" hangingPunct="1">
              <a:lnSpc>
                <a:spcPct val="100000"/>
              </a:lnSpc>
              <a:spcBef>
                <a:spcPct val="20000"/>
              </a:spcBef>
              <a:spcAft>
                <a:spcPts val="600"/>
              </a:spcAft>
              <a:buClrTx/>
              <a:buSzTx/>
              <a:buFont typeface="Arial" pitchFamily="34" charset="0"/>
              <a:buChar char="•"/>
              <a:tabLst/>
              <a:defRPr/>
            </a:pPr>
            <a:r>
              <a:rPr lang="en-US" sz="1700" b="1" dirty="0" err="1" smtClean="0">
                <a:solidFill>
                  <a:schemeClr val="bg1">
                    <a:lumMod val="50000"/>
                  </a:schemeClr>
                </a:solidFill>
                <a:latin typeface="Arial" pitchFamily="34" charset="0"/>
                <a:cs typeface="Arial" pitchFamily="34" charset="0"/>
              </a:rPr>
              <a:t>Penryn</a:t>
            </a:r>
            <a:r>
              <a:rPr kumimoji="0" lang="en-US" sz="1700" b="0" i="0" u="none" strike="noStrike" kern="1200" cap="none" spc="0" normalizeH="0" baseline="0" noProof="0" dirty="0" smtClean="0">
                <a:ln>
                  <a:noFill/>
                </a:ln>
                <a:solidFill>
                  <a:schemeClr val="bg1">
                    <a:lumMod val="50000"/>
                  </a:schemeClr>
                </a:solidFill>
                <a:effectLst/>
                <a:uLnTx/>
                <a:uFillTx/>
                <a:latin typeface="Arial" pitchFamily="34" charset="0"/>
                <a:cs typeface="Arial" pitchFamily="34" charset="0"/>
              </a:rPr>
              <a:t> has capacity for additional </a:t>
            </a:r>
            <a:r>
              <a:rPr lang="en-US" sz="1700" dirty="0" smtClean="0">
                <a:solidFill>
                  <a:schemeClr val="bg1">
                    <a:lumMod val="50000"/>
                  </a:schemeClr>
                </a:solidFill>
                <a:latin typeface="Arial" pitchFamily="34" charset="0"/>
                <a:cs typeface="Arial" pitchFamily="34" charset="0"/>
              </a:rPr>
              <a:t>20</a:t>
            </a:r>
            <a:r>
              <a:rPr kumimoji="0" lang="en-US" sz="1700" b="0" i="0" u="none" strike="noStrike" kern="1200" cap="none" spc="0" normalizeH="0" baseline="0" noProof="0" dirty="0" smtClean="0">
                <a:ln>
                  <a:noFill/>
                </a:ln>
                <a:solidFill>
                  <a:schemeClr val="bg1">
                    <a:lumMod val="50000"/>
                  </a:schemeClr>
                </a:solidFill>
                <a:effectLst/>
                <a:uLnTx/>
                <a:uFillTx/>
                <a:latin typeface="Arial" pitchFamily="34" charset="0"/>
                <a:cs typeface="Arial" pitchFamily="34" charset="0"/>
              </a:rPr>
              <a:t>,000 </a:t>
            </a:r>
            <a:r>
              <a:rPr kumimoji="0" lang="en-US" sz="1700" b="0" i="0" u="none" strike="noStrike" kern="1200" cap="none" spc="0" normalizeH="0" baseline="0" noProof="0" dirty="0" err="1" smtClean="0">
                <a:ln>
                  <a:noFill/>
                </a:ln>
                <a:solidFill>
                  <a:schemeClr val="bg1">
                    <a:lumMod val="50000"/>
                  </a:schemeClr>
                </a:solidFill>
                <a:effectLst/>
                <a:uLnTx/>
                <a:uFillTx/>
                <a:latin typeface="Arial" pitchFamily="34" charset="0"/>
                <a:cs typeface="Arial" pitchFamily="34" charset="0"/>
              </a:rPr>
              <a:t>sqm</a:t>
            </a:r>
            <a:r>
              <a:rPr kumimoji="0" lang="en-US" sz="1700" b="0" i="0" u="none" strike="noStrike" kern="1200" cap="none" spc="0" normalizeH="0" baseline="0" noProof="0" dirty="0" smtClean="0">
                <a:ln>
                  <a:noFill/>
                </a:ln>
                <a:solidFill>
                  <a:schemeClr val="bg1">
                    <a:lumMod val="50000"/>
                  </a:schemeClr>
                </a:solidFill>
                <a:effectLst/>
                <a:uLnTx/>
                <a:uFillTx/>
                <a:latin typeface="Arial" pitchFamily="34" charset="0"/>
                <a:cs typeface="Arial" pitchFamily="34" charset="0"/>
              </a:rPr>
              <a:t> total, 50% of remaining capacity (this could double if further land to the north was purchased).</a:t>
            </a:r>
          </a:p>
          <a:p>
            <a:pPr marL="266700" marR="0" lvl="0" indent="-266700" algn="l" defTabSz="914400" rtl="0" eaLnBrk="1" fontAlgn="auto" latinLnBrk="0" hangingPunct="1">
              <a:lnSpc>
                <a:spcPct val="100000"/>
              </a:lnSpc>
              <a:spcBef>
                <a:spcPct val="20000"/>
              </a:spcBef>
              <a:spcAft>
                <a:spcPts val="600"/>
              </a:spcAft>
              <a:buClrTx/>
              <a:buSzTx/>
              <a:buFont typeface="Arial" pitchFamily="34" charset="0"/>
              <a:buNone/>
              <a:tabLst/>
              <a:defRPr/>
            </a:pPr>
            <a:endParaRPr kumimoji="0" lang="en-US" sz="1700" b="0" i="0" u="none" strike="noStrike" kern="1200" cap="none" spc="0" normalizeH="0" baseline="0" noProof="0" dirty="0" smtClean="0">
              <a:ln>
                <a:noFill/>
              </a:ln>
              <a:solidFill>
                <a:schemeClr val="bg1">
                  <a:lumMod val="50000"/>
                </a:schemeClr>
              </a:solidFill>
              <a:effectLst/>
              <a:uLnTx/>
              <a:uFillTx/>
              <a:latin typeface="Arial" pitchFamily="34" charset="0"/>
              <a:cs typeface="Arial" pitchFamily="34" charset="0"/>
            </a:endParaRPr>
          </a:p>
          <a:p>
            <a:pPr marL="266700" marR="0" lvl="0" indent="-266700" algn="l" defTabSz="914400" rtl="0" eaLnBrk="1" fontAlgn="auto" latinLnBrk="0" hangingPunct="1">
              <a:lnSpc>
                <a:spcPct val="100000"/>
              </a:lnSpc>
              <a:spcBef>
                <a:spcPct val="20000"/>
              </a:spcBef>
              <a:spcAft>
                <a:spcPts val="600"/>
              </a:spcAft>
              <a:buClrTx/>
              <a:buSzTx/>
              <a:buFont typeface="Arial" pitchFamily="34" charset="0"/>
              <a:buChar char="•"/>
              <a:tabLst/>
              <a:defRPr/>
            </a:pPr>
            <a:r>
              <a:rPr kumimoji="0" lang="en-US" sz="1700" b="1" i="0" u="none" strike="noStrike" kern="1200" cap="none" spc="0" normalizeH="0" baseline="0" noProof="0" dirty="0" smtClean="0">
                <a:ln>
                  <a:noFill/>
                </a:ln>
                <a:solidFill>
                  <a:schemeClr val="bg1">
                    <a:lumMod val="50000"/>
                  </a:schemeClr>
                </a:solidFill>
                <a:effectLst/>
                <a:uLnTx/>
                <a:uFillTx/>
                <a:latin typeface="Arial" pitchFamily="34" charset="0"/>
                <a:cs typeface="Arial" pitchFamily="34" charset="0"/>
              </a:rPr>
              <a:t>St Luke’s </a:t>
            </a:r>
            <a:r>
              <a:rPr kumimoji="0" lang="en-US" sz="1700" b="0" i="0" u="none" strike="noStrike" kern="1200" cap="none" spc="0" normalizeH="0" baseline="0" noProof="0" dirty="0" smtClean="0">
                <a:ln>
                  <a:noFill/>
                </a:ln>
                <a:solidFill>
                  <a:schemeClr val="bg1">
                    <a:lumMod val="50000"/>
                  </a:schemeClr>
                </a:solidFill>
                <a:effectLst/>
                <a:uLnTx/>
                <a:uFillTx/>
                <a:latin typeface="Arial" pitchFamily="34" charset="0"/>
                <a:cs typeface="Arial" pitchFamily="34" charset="0"/>
              </a:rPr>
              <a:t>has capacity for additional 14,000 </a:t>
            </a:r>
            <a:r>
              <a:rPr kumimoji="0" lang="en-US" sz="1700" b="0" i="0" u="none" strike="noStrike" kern="1200" cap="none" spc="0" normalizeH="0" baseline="0" noProof="0" dirty="0" err="1" smtClean="0">
                <a:ln>
                  <a:noFill/>
                </a:ln>
                <a:solidFill>
                  <a:schemeClr val="bg1">
                    <a:lumMod val="50000"/>
                  </a:schemeClr>
                </a:solidFill>
                <a:effectLst/>
                <a:uLnTx/>
                <a:uFillTx/>
                <a:latin typeface="Arial" pitchFamily="34" charset="0"/>
                <a:cs typeface="Arial" pitchFamily="34" charset="0"/>
              </a:rPr>
              <a:t>sqm</a:t>
            </a:r>
            <a:r>
              <a:rPr kumimoji="0" lang="en-US" sz="1700" b="0" i="0" u="none" strike="noStrike" kern="1200" cap="none" spc="0" normalizeH="0" baseline="0" noProof="0" dirty="0" smtClean="0">
                <a:ln>
                  <a:noFill/>
                </a:ln>
                <a:solidFill>
                  <a:schemeClr val="bg1">
                    <a:lumMod val="50000"/>
                  </a:schemeClr>
                </a:solidFill>
                <a:effectLst/>
                <a:uLnTx/>
                <a:uFillTx/>
                <a:latin typeface="Arial" pitchFamily="34" charset="0"/>
                <a:cs typeface="Arial" pitchFamily="34" charset="0"/>
              </a:rPr>
              <a:t> total (this would include substantial demolition).</a:t>
            </a:r>
          </a:p>
          <a:p>
            <a:pPr marL="266700" marR="0" lvl="0" indent="-266700" algn="l" defTabSz="914400" rtl="0" eaLnBrk="1" fontAlgn="auto" latinLnBrk="0" hangingPunct="1">
              <a:lnSpc>
                <a:spcPct val="100000"/>
              </a:lnSpc>
              <a:spcBef>
                <a:spcPct val="20000"/>
              </a:spcBef>
              <a:spcAft>
                <a:spcPts val="600"/>
              </a:spcAft>
              <a:buClrTx/>
              <a:buSzTx/>
              <a:buFont typeface="Arial" pitchFamily="34" charset="0"/>
              <a:buNone/>
              <a:tabLst/>
              <a:defRPr/>
            </a:pPr>
            <a:endParaRPr kumimoji="0" lang="en-US" sz="1700" b="0" i="0" u="none" strike="noStrike" kern="1200" cap="none" spc="0" normalizeH="0" baseline="0" noProof="0" dirty="0" smtClean="0">
              <a:ln>
                <a:noFill/>
              </a:ln>
              <a:solidFill>
                <a:schemeClr val="bg1">
                  <a:lumMod val="50000"/>
                </a:schemeClr>
              </a:solidFill>
              <a:effectLst/>
              <a:uLnTx/>
              <a:uFillTx/>
              <a:latin typeface="Arial" pitchFamily="34" charset="0"/>
              <a:cs typeface="Arial" pitchFamily="34" charset="0"/>
            </a:endParaRPr>
          </a:p>
          <a:p>
            <a:pPr marL="266700" marR="0" lvl="0" indent="-266700" algn="l" defTabSz="914400" rtl="0" eaLnBrk="1" fontAlgn="auto" latinLnBrk="0" hangingPunct="1">
              <a:lnSpc>
                <a:spcPct val="100000"/>
              </a:lnSpc>
              <a:spcBef>
                <a:spcPct val="20000"/>
              </a:spcBef>
              <a:spcAft>
                <a:spcPts val="1200"/>
              </a:spcAft>
              <a:buClrTx/>
              <a:buSzTx/>
              <a:buFont typeface="Arial" pitchFamily="34" charset="0"/>
              <a:buChar char="•"/>
              <a:tabLst/>
              <a:defRPr/>
            </a:pPr>
            <a:r>
              <a:rPr kumimoji="0" lang="en-US" sz="1700" b="1" i="0" u="none" strike="noStrike" kern="1200" cap="none" spc="0" normalizeH="0" baseline="0" noProof="0" dirty="0" err="1" smtClean="0">
                <a:ln>
                  <a:noFill/>
                </a:ln>
                <a:solidFill>
                  <a:schemeClr val="bg1">
                    <a:lumMod val="50000"/>
                  </a:schemeClr>
                </a:solidFill>
                <a:effectLst/>
                <a:uLnTx/>
                <a:uFillTx/>
                <a:latin typeface="Arial" pitchFamily="34" charset="0"/>
                <a:cs typeface="Arial" pitchFamily="34" charset="0"/>
              </a:rPr>
              <a:t>Wonford</a:t>
            </a:r>
            <a:r>
              <a:rPr kumimoji="0" lang="en-US" sz="1700" b="0" i="0" u="none" strike="noStrike" kern="1200" cap="none" spc="0" normalizeH="0" baseline="0" noProof="0" dirty="0" smtClean="0">
                <a:ln>
                  <a:noFill/>
                </a:ln>
                <a:solidFill>
                  <a:schemeClr val="bg1">
                    <a:lumMod val="50000"/>
                  </a:schemeClr>
                </a:solidFill>
                <a:effectLst/>
                <a:uLnTx/>
                <a:uFillTx/>
                <a:latin typeface="Arial" pitchFamily="34" charset="0"/>
                <a:cs typeface="Arial" pitchFamily="34" charset="0"/>
              </a:rPr>
              <a:t> has capacity for additional 8,000sqm total (subject to agreement).</a:t>
            </a:r>
          </a:p>
          <a:p>
            <a:pPr marL="0" marR="0" lvl="0" indent="0" algn="l" defTabSz="914400" rtl="0" eaLnBrk="1" fontAlgn="auto" latinLnBrk="0" hangingPunct="1">
              <a:lnSpc>
                <a:spcPct val="100000"/>
              </a:lnSpc>
              <a:spcBef>
                <a:spcPct val="20000"/>
              </a:spcBef>
              <a:spcAft>
                <a:spcPts val="600"/>
              </a:spcAft>
              <a:buClrTx/>
              <a:buSzTx/>
              <a:buFont typeface="Arial" pitchFamily="34" charset="0"/>
              <a:buNone/>
              <a:tabLst/>
              <a:defRPr/>
            </a:pPr>
            <a:endParaRPr kumimoji="0" lang="en-US" sz="1700" b="0" i="0" u="none" strike="noStrike" kern="1200" cap="none" spc="0" normalizeH="0" baseline="0" noProof="0" dirty="0" smtClean="0">
              <a:ln>
                <a:noFill/>
              </a:ln>
              <a:solidFill>
                <a:schemeClr val="bg1">
                  <a:lumMod val="50000"/>
                </a:schemeClr>
              </a:solidFill>
              <a:effectLst/>
              <a:uLnTx/>
              <a:uFillTx/>
              <a:latin typeface="Arial" pitchFamily="34" charset="0"/>
              <a:cs typeface="Arial" pitchFamily="34" charset="0"/>
            </a:endParaRPr>
          </a:p>
          <a:p>
            <a:pPr marL="0" marR="0" lvl="0" indent="0" algn="l" defTabSz="914400" rtl="0" eaLnBrk="1" fontAlgn="auto" latinLnBrk="0" hangingPunct="1">
              <a:lnSpc>
                <a:spcPct val="100000"/>
              </a:lnSpc>
              <a:spcBef>
                <a:spcPct val="20000"/>
              </a:spcBef>
              <a:spcAft>
                <a:spcPts val="600"/>
              </a:spcAft>
              <a:buClrTx/>
              <a:buSzTx/>
              <a:buFont typeface="Arial" pitchFamily="34" charset="0"/>
              <a:buNone/>
              <a:tabLst/>
              <a:defRPr/>
            </a:pPr>
            <a:r>
              <a:rPr kumimoji="0" lang="en-US" sz="1700" b="0" i="0" u="none" strike="noStrike" kern="1200" cap="none" spc="0" normalizeH="0" baseline="0" noProof="0" dirty="0" smtClean="0">
                <a:ln>
                  <a:noFill/>
                </a:ln>
                <a:solidFill>
                  <a:schemeClr val="bg1">
                    <a:lumMod val="50000"/>
                  </a:schemeClr>
                </a:solidFill>
                <a:effectLst/>
                <a:uLnTx/>
                <a:uFillTx/>
                <a:latin typeface="Arial" pitchFamily="34" charset="0"/>
                <a:cs typeface="Arial" pitchFamily="34" charset="0"/>
              </a:rPr>
              <a:t>Total additional capacity of 119,400 </a:t>
            </a:r>
            <a:r>
              <a:rPr kumimoji="0" lang="en-US" sz="1700" b="0" i="0" u="none" strike="noStrike" kern="1200" cap="none" spc="0" normalizeH="0" baseline="0" noProof="0" dirty="0" err="1" smtClean="0">
                <a:ln>
                  <a:noFill/>
                </a:ln>
                <a:solidFill>
                  <a:schemeClr val="bg1">
                    <a:lumMod val="50000"/>
                  </a:schemeClr>
                </a:solidFill>
                <a:effectLst/>
                <a:uLnTx/>
                <a:uFillTx/>
                <a:latin typeface="Arial" pitchFamily="34" charset="0"/>
                <a:cs typeface="Arial" pitchFamily="34" charset="0"/>
              </a:rPr>
              <a:t>sqm</a:t>
            </a:r>
            <a:r>
              <a:rPr kumimoji="0" lang="en-US" sz="1700" b="0" i="0" u="none" strike="noStrike" kern="1200" cap="none" spc="0" normalizeH="0" baseline="0" noProof="0" dirty="0" smtClean="0">
                <a:ln>
                  <a:noFill/>
                </a:ln>
                <a:solidFill>
                  <a:schemeClr val="bg1">
                    <a:lumMod val="50000"/>
                  </a:schemeClr>
                </a:solidFill>
                <a:effectLst/>
                <a:uLnTx/>
                <a:uFillTx/>
                <a:latin typeface="Arial" pitchFamily="34" charset="0"/>
                <a:cs typeface="Arial" pitchFamily="34" charset="0"/>
              </a:rPr>
              <a:t> non-residential space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1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1143000"/>
          </a:xfrm>
        </p:spPr>
        <p:txBody>
          <a:bodyPr/>
          <a:lstStyle/>
          <a:p>
            <a:r>
              <a:rPr lang="en-GB" dirty="0" smtClean="0">
                <a:solidFill>
                  <a:srgbClr val="0070C0"/>
                </a:solidFill>
                <a:latin typeface="Arial" pitchFamily="34" charset="0"/>
                <a:cs typeface="Arial" pitchFamily="34" charset="0"/>
              </a:rPr>
              <a:t>Living Systems Update</a:t>
            </a:r>
            <a:endParaRPr lang="en-GB" dirty="0">
              <a:solidFill>
                <a:srgbClr val="0070C0"/>
              </a:solidFill>
              <a:latin typeface="Arial" pitchFamily="34" charset="0"/>
              <a:cs typeface="Arial" pitchFamily="34" charset="0"/>
            </a:endParaRPr>
          </a:p>
        </p:txBody>
      </p:sp>
      <p:pic>
        <p:nvPicPr>
          <p:cNvPr id="1026" name="Picture 2"/>
          <p:cNvPicPr>
            <a:picLocks noChangeAspect="1" noChangeArrowheads="1"/>
          </p:cNvPicPr>
          <p:nvPr/>
        </p:nvPicPr>
        <p:blipFill>
          <a:blip r:embed="rId2" cstate="print"/>
          <a:srcRect t="5023" b="7142"/>
          <a:stretch>
            <a:fillRect/>
          </a:stretch>
        </p:blipFill>
        <p:spPr bwMode="auto">
          <a:xfrm>
            <a:off x="0" y="1024482"/>
            <a:ext cx="9144000" cy="498007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UoE Corporate Ppoint2.jpg"/>
          <p:cNvPicPr>
            <a:picLocks noChangeAspect="1"/>
          </p:cNvPicPr>
          <p:nvPr/>
        </p:nvPicPr>
        <p:blipFill>
          <a:blip r:embed="rId2" cstate="print"/>
          <a:srcRect/>
          <a:stretch>
            <a:fillRect/>
          </a:stretch>
        </p:blipFill>
        <p:spPr bwMode="auto">
          <a:xfrm>
            <a:off x="0" y="0"/>
            <a:ext cx="9169400" cy="6858000"/>
          </a:xfrm>
          <a:prstGeom prst="rect">
            <a:avLst/>
          </a:prstGeom>
          <a:noFill/>
          <a:ln w="9525">
            <a:noFill/>
            <a:miter lim="800000"/>
            <a:headEnd/>
            <a:tailEnd/>
          </a:ln>
        </p:spPr>
      </p:pic>
      <p:sp>
        <p:nvSpPr>
          <p:cNvPr id="3" name="Title 6"/>
          <p:cNvSpPr txBox="1">
            <a:spLocks/>
          </p:cNvSpPr>
          <p:nvPr/>
        </p:nvSpPr>
        <p:spPr>
          <a:xfrm>
            <a:off x="457200" y="299577"/>
            <a:ext cx="8229600" cy="673013"/>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000" b="0" i="0" u="none" strike="noStrike" kern="1200" cap="none" spc="0" normalizeH="0" baseline="0" noProof="0" dirty="0" smtClean="0">
                <a:ln>
                  <a:noFill/>
                </a:ln>
                <a:solidFill>
                  <a:srgbClr val="0070C0"/>
                </a:solidFill>
                <a:effectLst/>
                <a:uLnTx/>
                <a:uFillTx/>
                <a:latin typeface="Arial" pitchFamily="34" charset="0"/>
                <a:ea typeface="+mj-ea"/>
                <a:cs typeface="Arial" pitchFamily="34" charset="0"/>
              </a:rPr>
              <a:t>Grounds</a:t>
            </a:r>
            <a:br>
              <a:rPr kumimoji="0" lang="en-GB" sz="4000" b="0" i="0" u="none" strike="noStrike" kern="1200" cap="none" spc="0" normalizeH="0" baseline="0" noProof="0" dirty="0" smtClean="0">
                <a:ln>
                  <a:noFill/>
                </a:ln>
                <a:solidFill>
                  <a:srgbClr val="0070C0"/>
                </a:solidFill>
                <a:effectLst/>
                <a:uLnTx/>
                <a:uFillTx/>
                <a:latin typeface="Arial" pitchFamily="34" charset="0"/>
                <a:ea typeface="+mj-ea"/>
                <a:cs typeface="Arial" pitchFamily="34" charset="0"/>
              </a:rPr>
            </a:br>
            <a:endParaRPr kumimoji="0" lang="en-GB" sz="4000" b="0" i="0" u="none" strike="noStrike" kern="1200" cap="none" spc="0" normalizeH="0" baseline="0" noProof="0" dirty="0">
              <a:ln>
                <a:noFill/>
              </a:ln>
              <a:solidFill>
                <a:srgbClr val="0070C0"/>
              </a:solidFill>
              <a:effectLst/>
              <a:uLnTx/>
              <a:uFillTx/>
              <a:latin typeface="Arial" pitchFamily="34" charset="0"/>
              <a:ea typeface="+mj-ea"/>
              <a:cs typeface="Arial" pitchFamily="34" charset="0"/>
            </a:endParaRPr>
          </a:p>
        </p:txBody>
      </p:sp>
      <p:pic>
        <p:nvPicPr>
          <p:cNvPr id="4" name="Picture 4" descr="IMG_4017"/>
          <p:cNvPicPr>
            <a:picLocks noChangeAspect="1" noChangeArrowheads="1"/>
          </p:cNvPicPr>
          <p:nvPr/>
        </p:nvPicPr>
        <p:blipFill>
          <a:blip r:embed="rId3" cstate="print"/>
          <a:srcRect/>
          <a:stretch>
            <a:fillRect/>
          </a:stretch>
        </p:blipFill>
        <p:spPr>
          <a:xfrm>
            <a:off x="-36512" y="1403913"/>
            <a:ext cx="9144000" cy="4545367"/>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mpus Ariel Pics 2013.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UoE Corporate Ppoint3.jpg"/>
          <p:cNvPicPr>
            <a:picLocks noChangeAspect="1"/>
          </p:cNvPicPr>
          <p:nvPr/>
        </p:nvPicPr>
        <p:blipFill>
          <a:blip r:embed="rId2" cstate="print"/>
          <a:srcRect/>
          <a:stretch>
            <a:fillRect/>
          </a:stretch>
        </p:blipFill>
        <p:spPr bwMode="auto">
          <a:xfrm>
            <a:off x="-9525" y="0"/>
            <a:ext cx="9169400" cy="6858000"/>
          </a:xfrm>
          <a:prstGeom prst="rect">
            <a:avLst/>
          </a:prstGeom>
          <a:noFill/>
          <a:ln w="9525">
            <a:noFill/>
            <a:miter lim="800000"/>
            <a:headEnd/>
            <a:tailEnd/>
          </a:ln>
        </p:spPr>
      </p:pic>
      <p:sp>
        <p:nvSpPr>
          <p:cNvPr id="3" name="Title 1"/>
          <p:cNvSpPr txBox="1">
            <a:spLocks/>
          </p:cNvSpPr>
          <p:nvPr/>
        </p:nvSpPr>
        <p:spPr>
          <a:xfrm>
            <a:off x="457200" y="413792"/>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4400" dirty="0" smtClean="0">
                <a:latin typeface="+mj-lt"/>
                <a:ea typeface="+mj-ea"/>
                <a:cs typeface="+mj-cs"/>
              </a:rPr>
              <a:t>Grounds</a:t>
            </a:r>
            <a:endParaRPr kumimoji="0" lang="en-GB"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4" name="Content Placeholder 2"/>
          <p:cNvSpPr txBox="1">
            <a:spLocks/>
          </p:cNvSpPr>
          <p:nvPr/>
        </p:nvSpPr>
        <p:spPr>
          <a:xfrm>
            <a:off x="457200" y="980729"/>
            <a:ext cx="8229600" cy="4176464"/>
          </a:xfrm>
          <a:prstGeom prst="rect">
            <a:avLst/>
          </a:prstGeom>
        </p:spPr>
        <p:txBody>
          <a:bodyPr rtlCol="0">
            <a:normAutofit fontScale="70000" lnSpcReduction="20000"/>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kumimoji="0" lang="en-GB"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endParaRPr lang="en-GB" sz="3200" dirty="0" smtClean="0"/>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GB"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600" b="0" i="0" u="none" strike="noStrike" kern="1200" cap="none" spc="0" normalizeH="0" noProof="0" dirty="0" smtClean="0">
                <a:ln>
                  <a:noFill/>
                </a:ln>
                <a:solidFill>
                  <a:schemeClr val="tx1"/>
                </a:solidFill>
                <a:effectLst/>
                <a:uLnTx/>
                <a:uFillTx/>
                <a:latin typeface="+mn-lt"/>
                <a:ea typeface="+mn-ea"/>
                <a:cs typeface="+mn-cs"/>
              </a:rPr>
              <a:t>377 acres of grounds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600" b="0" i="0" u="none" strike="noStrike" kern="1200" cap="none" spc="0" normalizeH="0" noProof="0" dirty="0" smtClean="0">
                <a:ln>
                  <a:noFill/>
                </a:ln>
                <a:solidFill>
                  <a:schemeClr val="tx1"/>
                </a:solidFill>
                <a:effectLst/>
                <a:uLnTx/>
                <a:uFillTx/>
                <a:latin typeface="+mn-lt"/>
                <a:ea typeface="+mn-ea"/>
                <a:cs typeface="+mn-cs"/>
              </a:rPr>
              <a:t>247 acres of gardens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600" b="0" i="0" u="none" strike="noStrike" kern="1200" cap="none" spc="0" normalizeH="0" noProof="0" dirty="0" smtClean="0">
                <a:ln>
                  <a:noFill/>
                </a:ln>
                <a:solidFill>
                  <a:schemeClr val="tx1"/>
                </a:solidFill>
                <a:effectLst/>
                <a:uLnTx/>
                <a:uFillTx/>
                <a:latin typeface="+mn-lt"/>
                <a:ea typeface="+mn-ea"/>
                <a:cs typeface="+mn-cs"/>
              </a:rPr>
              <a:t>76 acres of spots field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600" b="0" i="0" u="none" strike="noStrike" kern="1200" cap="none" spc="0" normalizeH="0" noProof="0" dirty="0" smtClean="0">
                <a:ln>
                  <a:noFill/>
                </a:ln>
                <a:solidFill>
                  <a:schemeClr val="tx1"/>
                </a:solidFill>
                <a:effectLst/>
                <a:uLnTx/>
                <a:uFillTx/>
                <a:latin typeface="+mn-lt"/>
                <a:ea typeface="+mn-ea"/>
                <a:cs typeface="+mn-cs"/>
              </a:rPr>
              <a:t>Over 10,000 trees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600" b="0" i="0" u="none" strike="noStrike" kern="1200" cap="none" spc="0" normalizeH="0" noProof="0" dirty="0" smtClean="0">
                <a:ln>
                  <a:noFill/>
                </a:ln>
                <a:solidFill>
                  <a:schemeClr val="tx1"/>
                </a:solidFill>
                <a:effectLst/>
                <a:uLnTx/>
                <a:uFillTx/>
                <a:latin typeface="+mn-lt"/>
                <a:ea typeface="+mn-ea"/>
                <a:cs typeface="+mn-cs"/>
              </a:rPr>
              <a:t>Achieved and retained Green Flag status since 2011</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600" b="0" i="0" u="none" strike="noStrike" kern="1200" cap="none" spc="0" normalizeH="0" noProof="0" dirty="0" smtClean="0">
                <a:ln>
                  <a:noFill/>
                </a:ln>
                <a:solidFill>
                  <a:schemeClr val="tx1"/>
                </a:solidFill>
                <a:effectLst/>
                <a:uLnTx/>
                <a:uFillTx/>
                <a:latin typeface="+mn-lt"/>
                <a:ea typeface="+mn-ea"/>
                <a:cs typeface="+mn-cs"/>
              </a:rPr>
              <a:t>Annual bird survey conducted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600" b="0" i="0" u="none" strike="noStrike" kern="1200" cap="none" spc="0" normalizeH="0" noProof="0" dirty="0" smtClean="0">
                <a:ln>
                  <a:noFill/>
                </a:ln>
                <a:solidFill>
                  <a:schemeClr val="tx1"/>
                </a:solidFill>
                <a:effectLst/>
                <a:uLnTx/>
                <a:uFillTx/>
                <a:latin typeface="+mn-lt"/>
                <a:ea typeface="+mn-ea"/>
                <a:cs typeface="+mn-cs"/>
              </a:rPr>
              <a:t>Nest and bat boxes, habitat piles and eco strips provided for biodiversity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600" b="0" i="0" u="none" strike="noStrike" kern="1200" cap="none" spc="0" normalizeH="0" noProof="0" dirty="0" smtClean="0">
                <a:ln>
                  <a:noFill/>
                </a:ln>
                <a:solidFill>
                  <a:schemeClr val="tx1"/>
                </a:solidFill>
                <a:effectLst/>
                <a:uLnTx/>
                <a:uFillTx/>
                <a:latin typeface="+mn-lt"/>
                <a:ea typeface="+mn-ea"/>
                <a:cs typeface="+mn-cs"/>
              </a:rPr>
              <a:t>Launched Birds and Bees Campaign in 2010 in partnership with Devon Wildlife Trust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600" b="0" i="0" u="none" strike="noStrike" kern="1200" cap="none" spc="0" normalizeH="0" noProof="0" dirty="0" smtClean="0">
                <a:ln>
                  <a:noFill/>
                </a:ln>
                <a:solidFill>
                  <a:schemeClr val="tx1"/>
                </a:solidFill>
                <a:effectLst/>
                <a:uLnTx/>
                <a:uFillTx/>
                <a:latin typeface="+mn-lt"/>
                <a:ea typeface="+mn-ea"/>
                <a:cs typeface="+mn-cs"/>
              </a:rPr>
              <a:t>University maintains grounds for UPP and INTO</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600" b="0" i="0" u="none" strike="noStrike" kern="1200" cap="none" spc="0" normalizeH="0" noProof="0" dirty="0" smtClean="0">
                <a:ln>
                  <a:noFill/>
                </a:ln>
                <a:solidFill>
                  <a:schemeClr val="tx1"/>
                </a:solidFill>
                <a:effectLst/>
                <a:uLnTx/>
                <a:uFillTx/>
                <a:latin typeface="+mn-lt"/>
                <a:ea typeface="+mn-ea"/>
                <a:cs typeface="+mn-cs"/>
              </a:rPr>
              <a:t>Salt and gritting of University Estates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5" name="Picture 5" descr="2Z7A2715.jpg"/>
          <p:cNvPicPr>
            <a:picLocks noChangeAspect="1"/>
          </p:cNvPicPr>
          <p:nvPr/>
        </p:nvPicPr>
        <p:blipFill>
          <a:blip r:embed="rId3" cstate="print"/>
          <a:srcRect l="17749" t="21436" r="13010"/>
          <a:stretch>
            <a:fillRect/>
          </a:stretch>
        </p:blipFill>
        <p:spPr bwMode="auto">
          <a:xfrm>
            <a:off x="5868144" y="692696"/>
            <a:ext cx="2861395" cy="21593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8" descr="UoE Corporate Ppoint.jpg"/>
          <p:cNvPicPr>
            <a:picLocks noChangeAspect="1"/>
          </p:cNvPicPr>
          <p:nvPr/>
        </p:nvPicPr>
        <p:blipFill>
          <a:blip r:embed="rId2" cstate="print"/>
          <a:srcRect/>
          <a:stretch>
            <a:fillRect/>
          </a:stretch>
        </p:blipFill>
        <p:spPr bwMode="auto">
          <a:xfrm>
            <a:off x="-25400" y="0"/>
            <a:ext cx="9169400" cy="6858000"/>
          </a:xfrm>
          <a:prstGeom prst="rect">
            <a:avLst/>
          </a:prstGeom>
          <a:noFill/>
          <a:ln w="9525">
            <a:noFill/>
            <a:miter lim="800000"/>
            <a:headEnd/>
            <a:tailEnd/>
          </a:ln>
        </p:spPr>
      </p:pic>
      <p:sp>
        <p:nvSpPr>
          <p:cNvPr id="5" name="Title 1"/>
          <p:cNvSpPr txBox="1">
            <a:spLocks/>
          </p:cNvSpPr>
          <p:nvPr/>
        </p:nvSpPr>
        <p:spPr>
          <a:xfrm>
            <a:off x="467544" y="341784"/>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0" i="0" u="none" strike="noStrike" kern="1200" cap="none" spc="0" normalizeH="0" baseline="0" noProof="0" dirty="0" smtClean="0">
                <a:ln>
                  <a:noFill/>
                </a:ln>
                <a:solidFill>
                  <a:schemeClr val="tx1"/>
                </a:solidFill>
                <a:effectLst/>
                <a:uLnTx/>
                <a:uFillTx/>
                <a:latin typeface="+mj-lt"/>
                <a:ea typeface="+mj-ea"/>
                <a:cs typeface="+mj-cs"/>
              </a:rPr>
              <a:t>Sport</a:t>
            </a:r>
          </a:p>
        </p:txBody>
      </p:sp>
      <p:pic>
        <p:nvPicPr>
          <p:cNvPr id="7" name="Picture 6" descr="C:\Documents and Settings\lmoore\Local Settings\Temporary Internet Files\Content.Outlook\VBXTGGM1\IMG_3127 Men's Hockey Champions Exeter - small.JPG"/>
          <p:cNvPicPr/>
          <p:nvPr/>
        </p:nvPicPr>
        <p:blipFill>
          <a:blip r:embed="rId3" cstate="print"/>
          <a:srcRect/>
          <a:stretch>
            <a:fillRect/>
          </a:stretch>
        </p:blipFill>
        <p:spPr bwMode="auto">
          <a:xfrm>
            <a:off x="6660232" y="3744416"/>
            <a:ext cx="2376264" cy="1628800"/>
          </a:xfrm>
          <a:prstGeom prst="rect">
            <a:avLst/>
          </a:prstGeom>
          <a:noFill/>
          <a:ln w="9525">
            <a:noFill/>
            <a:miter lim="800000"/>
            <a:headEnd/>
            <a:tailEnd/>
          </a:ln>
        </p:spPr>
      </p:pic>
      <p:pic>
        <p:nvPicPr>
          <p:cNvPr id="8" name="Picture 4" descr="Synrgy 360"/>
          <p:cNvPicPr>
            <a:picLocks noChangeAspect="1" noChangeArrowheads="1"/>
          </p:cNvPicPr>
          <p:nvPr/>
        </p:nvPicPr>
        <p:blipFill>
          <a:blip r:embed="rId4" cstate="print"/>
          <a:srcRect/>
          <a:stretch>
            <a:fillRect/>
          </a:stretch>
        </p:blipFill>
        <p:spPr bwMode="auto">
          <a:xfrm>
            <a:off x="5652120" y="4437112"/>
            <a:ext cx="1632405" cy="1368152"/>
          </a:xfrm>
          <a:prstGeom prst="rect">
            <a:avLst/>
          </a:prstGeom>
          <a:noFill/>
          <a:ln w="9525">
            <a:noFill/>
            <a:miter lim="800000"/>
            <a:headEnd/>
            <a:tailEnd/>
          </a:ln>
        </p:spPr>
      </p:pic>
      <p:sp>
        <p:nvSpPr>
          <p:cNvPr id="9" name="Content Placeholder 2"/>
          <p:cNvSpPr txBox="1">
            <a:spLocks/>
          </p:cNvSpPr>
          <p:nvPr/>
        </p:nvSpPr>
        <p:spPr>
          <a:xfrm>
            <a:off x="251520" y="404664"/>
            <a:ext cx="8568952" cy="5112568"/>
          </a:xfrm>
          <a:prstGeom prst="rect">
            <a:avLst/>
          </a:prstGeom>
        </p:spPr>
        <p:txBody>
          <a:bodyPr vert="horz" lIns="91440" tIns="45720" rIns="91440" bIns="45720" rtlCol="0">
            <a:normAutofit fontScale="25000" lnSpcReduction="20000"/>
          </a:bodyPr>
          <a:lstStyle/>
          <a:p>
            <a:pPr marL="342900" marR="0" lvl="0" indent="-342900" algn="l" defTabSz="914400" rtl="0" eaLnBrk="1" fontAlgn="auto" latinLnBrk="0" hangingPunct="1">
              <a:lnSpc>
                <a:spcPct val="80000"/>
              </a:lnSpc>
              <a:spcBef>
                <a:spcPct val="20000"/>
              </a:spcBef>
              <a:spcAft>
                <a:spcPts val="0"/>
              </a:spcAft>
              <a:buClrTx/>
              <a:buSzTx/>
              <a:buFont typeface="Arial" charset="0"/>
              <a:buNone/>
              <a:tabLst/>
              <a:defRPr/>
            </a:pPr>
            <a:r>
              <a:rPr kumimoji="0" lang="en-GB" sz="1300" b="1" i="0" u="none" strike="noStrike" kern="1200" cap="none" spc="0" normalizeH="0" baseline="0" noProof="0" dirty="0" smtClean="0">
                <a:ln>
                  <a:noFill/>
                </a:ln>
                <a:solidFill>
                  <a:schemeClr val="tx1"/>
                </a:solidFill>
                <a:effectLst/>
                <a:uLnTx/>
                <a:uFillTx/>
                <a:latin typeface="+mn-lt"/>
                <a:ea typeface="+mn-ea"/>
                <a:cs typeface="+mn-cs"/>
              </a:rPr>
              <a:t> </a:t>
            </a:r>
            <a:endParaRPr kumimoji="0" lang="en-GB" sz="13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 typeface="Arial" charset="0"/>
              <a:buNone/>
              <a:tabLst/>
              <a:defRPr/>
            </a:pPr>
            <a:endParaRPr kumimoji="0" lang="en-GB"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 typeface="Arial" charset="0"/>
              <a:buNone/>
              <a:tabLst/>
              <a:defRPr/>
            </a:pPr>
            <a:endParaRPr lang="en-GB" dirty="0" smtClean="0"/>
          </a:p>
          <a:p>
            <a:pPr marL="342900" marR="0" lvl="0" indent="-342900" algn="l" defTabSz="914400" rtl="0" eaLnBrk="1" fontAlgn="auto" latinLnBrk="0" hangingPunct="1">
              <a:lnSpc>
                <a:spcPct val="80000"/>
              </a:lnSpc>
              <a:spcBef>
                <a:spcPct val="20000"/>
              </a:spcBef>
              <a:spcAft>
                <a:spcPts val="0"/>
              </a:spcAft>
              <a:buClrTx/>
              <a:buSzTx/>
              <a:buFont typeface="Arial" charset="0"/>
              <a:buNone/>
              <a:tabLst/>
              <a:defRPr/>
            </a:pPr>
            <a:endParaRPr kumimoji="0" lang="en-GB" sz="4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 typeface="Arial" charset="0"/>
              <a:buNone/>
              <a:tabLst/>
              <a:defRPr/>
            </a:pPr>
            <a:endParaRPr kumimoji="0" lang="en-GB" sz="7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20000"/>
              </a:lnSpc>
              <a:spcAft>
                <a:spcPts val="0"/>
              </a:spcAft>
              <a:buClrTx/>
              <a:buSzTx/>
              <a:buFont typeface="Arial" pitchFamily="34" charset="0"/>
              <a:buChar char="•"/>
              <a:tabLst/>
              <a:defRPr/>
            </a:pPr>
            <a:endParaRPr kumimoji="0" lang="en-GB" sz="7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20000"/>
              </a:lnSpc>
              <a:spcAft>
                <a:spcPts val="0"/>
              </a:spcAft>
              <a:buClrTx/>
              <a:buSzTx/>
              <a:buFont typeface="Arial" pitchFamily="34" charset="0"/>
              <a:buChar char="•"/>
              <a:tabLst/>
              <a:defRPr/>
            </a:pPr>
            <a:endParaRPr lang="en-GB" sz="7200" dirty="0" smtClean="0"/>
          </a:p>
          <a:p>
            <a:pPr marL="342900" marR="0" lvl="0" indent="-342900" algn="l" defTabSz="914400" rtl="0" eaLnBrk="1" fontAlgn="auto" latinLnBrk="0" hangingPunct="1">
              <a:lnSpc>
                <a:spcPct val="120000"/>
              </a:lnSpc>
              <a:spcAft>
                <a:spcPts val="0"/>
              </a:spcAft>
              <a:buClrTx/>
              <a:buSzTx/>
              <a:buFont typeface="Arial" pitchFamily="34" charset="0"/>
              <a:buChar char="•"/>
              <a:tabLst/>
              <a:defRPr/>
            </a:pPr>
            <a:r>
              <a:rPr kumimoji="0" lang="en-GB" sz="7200" b="0" i="0" u="none" strike="noStrike" kern="1200" cap="none" spc="0" normalizeH="0" baseline="0" noProof="0" dirty="0" smtClean="0">
                <a:ln>
                  <a:noFill/>
                </a:ln>
                <a:solidFill>
                  <a:schemeClr val="tx1"/>
                </a:solidFill>
                <a:effectLst/>
                <a:uLnTx/>
                <a:uFillTx/>
                <a:latin typeface="+mn-lt"/>
                <a:ea typeface="+mn-ea"/>
                <a:cs typeface="+mn-cs"/>
              </a:rPr>
              <a:t>£8.1m investment in sports facilities on Streatham Campus completed in September 2013</a:t>
            </a:r>
          </a:p>
          <a:p>
            <a:pPr marL="342900" marR="0" lvl="0" indent="-342900" algn="l" defTabSz="914400" rtl="0" eaLnBrk="1" fontAlgn="auto" latinLnBrk="0" hangingPunct="1">
              <a:lnSpc>
                <a:spcPct val="120000"/>
              </a:lnSpc>
              <a:spcAft>
                <a:spcPts val="0"/>
              </a:spcAft>
              <a:buClrTx/>
              <a:buSzTx/>
              <a:buFont typeface="Arial" charset="0"/>
              <a:buNone/>
              <a:tabLst/>
              <a:defRPr/>
            </a:pPr>
            <a:endParaRPr kumimoji="0" lang="en-GB" sz="7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20000"/>
              </a:lnSpc>
              <a:spcAft>
                <a:spcPts val="0"/>
              </a:spcAft>
              <a:buClrTx/>
              <a:buSzTx/>
              <a:buFont typeface="Arial" pitchFamily="34" charset="0"/>
              <a:buChar char="•"/>
              <a:tabLst/>
              <a:defRPr/>
            </a:pPr>
            <a:r>
              <a:rPr kumimoji="0" lang="en-GB" sz="7200" b="0" i="0" u="none" strike="noStrike" kern="1200" cap="none" spc="0" normalizeH="0" baseline="0" noProof="0" dirty="0" smtClean="0">
                <a:ln>
                  <a:noFill/>
                </a:ln>
                <a:solidFill>
                  <a:schemeClr val="tx1"/>
                </a:solidFill>
                <a:effectLst/>
                <a:uLnTx/>
                <a:uFillTx/>
                <a:latin typeface="+mn-lt"/>
                <a:ea typeface="+mn-ea"/>
                <a:cs typeface="+mn-cs"/>
              </a:rPr>
              <a:t>Covering of the outdoor tennis and netball courts with a frame-fabric tensile structure to allow expansion from four to 10 indoor courts with a new pavilion to support outdoor pitches.  200 station gym, new studio, changing rooms and entrance </a:t>
            </a:r>
          </a:p>
          <a:p>
            <a:pPr marL="342900" marR="0" lvl="0" indent="-342900" algn="l" defTabSz="914400" rtl="0" eaLnBrk="1" fontAlgn="auto" latinLnBrk="0" hangingPunct="1">
              <a:lnSpc>
                <a:spcPct val="120000"/>
              </a:lnSpc>
              <a:spcAft>
                <a:spcPts val="0"/>
              </a:spcAft>
              <a:buClrTx/>
              <a:buSzTx/>
              <a:buFont typeface="Arial" charset="0"/>
              <a:buNone/>
              <a:tabLst/>
              <a:defRPr/>
            </a:pPr>
            <a:endParaRPr kumimoji="0" lang="en-GB" sz="7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20000"/>
              </a:lnSpc>
              <a:spcAft>
                <a:spcPts val="0"/>
              </a:spcAft>
              <a:buClrTx/>
              <a:buSzTx/>
              <a:buFont typeface="Arial" pitchFamily="34" charset="0"/>
              <a:buChar char="•"/>
              <a:tabLst/>
              <a:defRPr/>
            </a:pPr>
            <a:r>
              <a:rPr kumimoji="0" lang="en-GB" sz="7200" b="0" i="0" u="none" strike="noStrike" kern="1200" cap="none" spc="0" normalizeH="0" baseline="0" noProof="0" dirty="0" smtClean="0">
                <a:ln>
                  <a:noFill/>
                </a:ln>
                <a:solidFill>
                  <a:schemeClr val="tx1"/>
                </a:solidFill>
                <a:effectLst/>
                <a:uLnTx/>
                <a:uFillTx/>
                <a:latin typeface="+mn-lt"/>
                <a:ea typeface="+mn-ea"/>
                <a:cs typeface="+mn-cs"/>
              </a:rPr>
              <a:t>0ver 9,000 students engaged in sport through membership, clubs and intramural sport</a:t>
            </a:r>
          </a:p>
          <a:p>
            <a:pPr marL="342900" marR="0" lvl="0" indent="-342900" algn="l" defTabSz="914400" rtl="0" eaLnBrk="1" fontAlgn="auto" latinLnBrk="0" hangingPunct="1">
              <a:lnSpc>
                <a:spcPct val="120000"/>
              </a:lnSpc>
              <a:spcAft>
                <a:spcPts val="0"/>
              </a:spcAft>
              <a:buClrTx/>
              <a:buSzTx/>
              <a:buFont typeface="Arial" charset="0"/>
              <a:buNone/>
              <a:tabLst/>
              <a:defRPr/>
            </a:pPr>
            <a:endParaRPr kumimoji="0" lang="en-GB" sz="7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20000"/>
              </a:lnSpc>
              <a:spcAft>
                <a:spcPts val="0"/>
              </a:spcAft>
              <a:buClrTx/>
              <a:buSzTx/>
              <a:buFont typeface="Arial" pitchFamily="34" charset="0"/>
              <a:buChar char="•"/>
              <a:tabLst/>
              <a:defRPr/>
            </a:pPr>
            <a:r>
              <a:rPr kumimoji="0" lang="en-GB" sz="7200" b="0" i="0" u="none" strike="noStrike" kern="1200" cap="none" spc="0" normalizeH="0" baseline="0" noProof="0" dirty="0" smtClean="0">
                <a:ln>
                  <a:noFill/>
                </a:ln>
                <a:solidFill>
                  <a:schemeClr val="tx1"/>
                </a:solidFill>
                <a:effectLst/>
                <a:uLnTx/>
                <a:uFillTx/>
                <a:latin typeface="+mn-lt"/>
                <a:ea typeface="+mn-ea"/>
                <a:cs typeface="+mn-cs"/>
              </a:rPr>
              <a:t>Volunteering and employability initiatives</a:t>
            </a:r>
          </a:p>
          <a:p>
            <a:pPr marL="342900" marR="0" lvl="0" indent="-342900" algn="l" defTabSz="914400" rtl="0" eaLnBrk="1" fontAlgn="auto" latinLnBrk="0" hangingPunct="1">
              <a:lnSpc>
                <a:spcPct val="120000"/>
              </a:lnSpc>
              <a:spcAft>
                <a:spcPts val="0"/>
              </a:spcAft>
              <a:buClrTx/>
              <a:buSzTx/>
              <a:buFont typeface="Arial" charset="0"/>
              <a:buNone/>
              <a:tabLst/>
              <a:defRPr/>
            </a:pPr>
            <a:endParaRPr kumimoji="0" lang="en-GB" sz="7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20000"/>
              </a:lnSpc>
              <a:spcAft>
                <a:spcPts val="0"/>
              </a:spcAft>
              <a:buClrTx/>
              <a:buSzTx/>
              <a:buFont typeface="Arial" pitchFamily="34" charset="0"/>
              <a:buChar char="•"/>
              <a:tabLst/>
              <a:defRPr/>
            </a:pPr>
            <a:r>
              <a:rPr kumimoji="0" lang="en-GB" sz="7200" b="0" i="0" u="none" strike="noStrike" kern="1200" cap="none" spc="0" normalizeH="0" baseline="0" noProof="0" dirty="0" smtClean="0">
                <a:ln>
                  <a:noFill/>
                </a:ln>
                <a:solidFill>
                  <a:schemeClr val="tx1"/>
                </a:solidFill>
                <a:effectLst/>
                <a:uLnTx/>
                <a:uFillTx/>
                <a:latin typeface="+mn-lt"/>
                <a:ea typeface="+mn-ea"/>
                <a:cs typeface="+mn-cs"/>
              </a:rPr>
              <a:t>Loyalty to the brand</a:t>
            </a:r>
          </a:p>
          <a:p>
            <a:pPr marL="342900" marR="0" lvl="0" indent="-342900" algn="l" defTabSz="914400" rtl="0" eaLnBrk="1" fontAlgn="auto" latinLnBrk="0" hangingPunct="1">
              <a:lnSpc>
                <a:spcPct val="120000"/>
              </a:lnSpc>
              <a:spcAft>
                <a:spcPts val="0"/>
              </a:spcAft>
              <a:buClrTx/>
              <a:buSzTx/>
              <a:buFont typeface="Arial" charset="0"/>
              <a:buNone/>
              <a:tabLst/>
              <a:defRPr/>
            </a:pPr>
            <a:endParaRPr kumimoji="0" lang="en-GB" sz="7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20000"/>
              </a:lnSpc>
              <a:spcAft>
                <a:spcPts val="0"/>
              </a:spcAft>
              <a:buClrTx/>
              <a:buSzTx/>
              <a:buFont typeface="Arial" pitchFamily="34" charset="0"/>
              <a:buChar char="•"/>
              <a:tabLst/>
              <a:defRPr/>
            </a:pPr>
            <a:r>
              <a:rPr kumimoji="0" lang="en-GB" sz="7200" b="0" i="0" u="none" strike="noStrike" kern="1200" cap="none" spc="0" normalizeH="0" baseline="0" noProof="0" dirty="0" smtClean="0">
                <a:ln>
                  <a:noFill/>
                </a:ln>
                <a:solidFill>
                  <a:schemeClr val="tx1"/>
                </a:solidFill>
                <a:effectLst/>
                <a:uLnTx/>
                <a:uFillTx/>
                <a:latin typeface="+mn-lt"/>
                <a:ea typeface="+mn-ea"/>
                <a:cs typeface="+mn-cs"/>
              </a:rPr>
              <a:t>Highest ever finish in BUCS in 2012/13 – 5</a:t>
            </a:r>
            <a:r>
              <a:rPr kumimoji="0" lang="en-GB" sz="7200" b="0" i="0" u="none" strike="noStrike" kern="1200" cap="none" spc="0" normalizeH="0" baseline="30000" noProof="0" dirty="0" smtClean="0">
                <a:ln>
                  <a:noFill/>
                </a:ln>
                <a:solidFill>
                  <a:schemeClr val="tx1"/>
                </a:solidFill>
                <a:effectLst/>
                <a:uLnTx/>
                <a:uFillTx/>
                <a:latin typeface="+mn-lt"/>
                <a:ea typeface="+mn-ea"/>
                <a:cs typeface="+mn-cs"/>
              </a:rPr>
              <a:t>th</a:t>
            </a:r>
            <a:r>
              <a:rPr kumimoji="0" lang="en-GB" sz="7200" b="0" i="0" u="none" strike="noStrike" kern="1200" cap="none" spc="0" normalizeH="0" baseline="0" noProof="0" dirty="0" smtClean="0">
                <a:ln>
                  <a:noFill/>
                </a:ln>
                <a:solidFill>
                  <a:schemeClr val="tx1"/>
                </a:solidFill>
                <a:effectLst/>
                <a:uLnTx/>
                <a:uFillTx/>
                <a:latin typeface="+mn-lt"/>
                <a:ea typeface="+mn-ea"/>
                <a:cs typeface="+mn-cs"/>
              </a:rPr>
              <a:t> position</a:t>
            </a:r>
          </a:p>
        </p:txBody>
      </p:sp>
      <p:pic>
        <p:nvPicPr>
          <p:cNvPr id="6" name="Picture 5" descr="C:\Documents and Settings\lmoore\Local Settings\Temporary Internet Files\Content.Outlook\VBXTGGM1\injury.JPG"/>
          <p:cNvPicPr/>
          <p:nvPr/>
        </p:nvPicPr>
        <p:blipFill>
          <a:blip r:embed="rId5" cstate="print"/>
          <a:srcRect/>
          <a:stretch>
            <a:fillRect/>
          </a:stretch>
        </p:blipFill>
        <p:spPr bwMode="auto">
          <a:xfrm>
            <a:off x="6804248" y="1"/>
            <a:ext cx="2339752" cy="148478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8" descr="UoE Corporate Ppoint.jpg"/>
          <p:cNvPicPr>
            <a:picLocks noChangeAspect="1"/>
          </p:cNvPicPr>
          <p:nvPr/>
        </p:nvPicPr>
        <p:blipFill>
          <a:blip r:embed="rId3" cstate="print"/>
          <a:srcRect/>
          <a:stretch>
            <a:fillRect/>
          </a:stretch>
        </p:blipFill>
        <p:spPr bwMode="auto">
          <a:xfrm>
            <a:off x="-25400" y="0"/>
            <a:ext cx="9169400" cy="6858000"/>
          </a:xfrm>
          <a:prstGeom prst="rect">
            <a:avLst/>
          </a:prstGeom>
          <a:noFill/>
          <a:ln w="9525">
            <a:noFill/>
            <a:miter lim="800000"/>
            <a:headEnd/>
            <a:tailEnd/>
          </a:ln>
        </p:spPr>
      </p:pic>
      <p:sp>
        <p:nvSpPr>
          <p:cNvPr id="3" name="Title 1"/>
          <p:cNvSpPr txBox="1">
            <a:spLocks/>
          </p:cNvSpPr>
          <p:nvPr/>
        </p:nvSpPr>
        <p:spPr>
          <a:xfrm>
            <a:off x="457200" y="341784"/>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0" i="0" u="none" strike="noStrike" kern="1200" cap="none" spc="0" normalizeH="0" baseline="0" noProof="0" dirty="0" smtClean="0">
                <a:ln>
                  <a:noFill/>
                </a:ln>
                <a:solidFill>
                  <a:schemeClr val="tx1"/>
                </a:solidFill>
                <a:effectLst/>
                <a:uLnTx/>
                <a:uFillTx/>
                <a:latin typeface="+mj-lt"/>
                <a:ea typeface="+mj-ea"/>
                <a:cs typeface="+mj-cs"/>
              </a:rPr>
              <a:t>Property Services</a:t>
            </a:r>
          </a:p>
        </p:txBody>
      </p:sp>
      <p:sp>
        <p:nvSpPr>
          <p:cNvPr id="4" name="Content Placeholder 2"/>
          <p:cNvSpPr txBox="1">
            <a:spLocks/>
          </p:cNvSpPr>
          <p:nvPr/>
        </p:nvSpPr>
        <p:spPr>
          <a:xfrm>
            <a:off x="251520" y="620688"/>
            <a:ext cx="8229600" cy="3456383"/>
          </a:xfrm>
          <a:prstGeom prst="rect">
            <a:avLst/>
          </a:prstGeom>
        </p:spPr>
        <p:txBody>
          <a:bodyPr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3200" b="1" i="0" u="none" strike="noStrike" kern="1200" cap="none" spc="0" normalizeH="0" baseline="0" noProof="0" dirty="0" smtClean="0">
                <a:ln>
                  <a:noFill/>
                </a:ln>
                <a:solidFill>
                  <a:schemeClr val="tx1"/>
                </a:solidFill>
                <a:effectLst/>
                <a:uLnTx/>
                <a:uFillTx/>
                <a:latin typeface="+mn-lt"/>
                <a:ea typeface="+mn-ea"/>
                <a:cs typeface="+mn-cs"/>
              </a:rPr>
              <a:t> </a:t>
            </a:r>
            <a:endParaRPr kumimoji="0" lang="en-GB" sz="19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1900" b="1" i="0" u="none" strike="noStrike" kern="1200" cap="none" spc="0" normalizeH="0" baseline="0" noProof="0" dirty="0" smtClean="0">
                <a:ln>
                  <a:noFill/>
                </a:ln>
                <a:solidFill>
                  <a:schemeClr val="tx1"/>
                </a:solidFill>
                <a:effectLst/>
                <a:uLnTx/>
                <a:uFillTx/>
                <a:latin typeface="+mn-lt"/>
                <a:ea typeface="+mn-ea"/>
                <a:cs typeface="+mn-cs"/>
              </a:rPr>
              <a:t> </a:t>
            </a:r>
            <a:endParaRPr kumimoji="0" lang="en-GB" sz="19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b="0" i="0" u="none" strike="noStrike" kern="1200" cap="none" spc="0" normalizeH="0" baseline="0" noProof="0" dirty="0" smtClean="0">
                <a:ln>
                  <a:noFill/>
                </a:ln>
                <a:solidFill>
                  <a:schemeClr val="tx1"/>
                </a:solidFill>
                <a:effectLst/>
                <a:uLnTx/>
                <a:uFillTx/>
                <a:latin typeface="+mn-lt"/>
                <a:ea typeface="+mn-ea"/>
                <a:cs typeface="+mn-cs"/>
              </a:rPr>
              <a:t>Responsible for the completion and monitoring of statutory legal requirements such as </a:t>
            </a:r>
            <a:r>
              <a:rPr kumimoji="0" lang="en-GB" b="0" i="0" u="none" strike="noStrike" kern="1200" cap="none" spc="0" normalizeH="0" baseline="0" noProof="0" dirty="0" err="1" smtClean="0">
                <a:ln>
                  <a:noFill/>
                </a:ln>
                <a:solidFill>
                  <a:schemeClr val="tx1"/>
                </a:solidFill>
                <a:effectLst/>
                <a:uLnTx/>
                <a:uFillTx/>
                <a:latin typeface="+mn-lt"/>
                <a:ea typeface="+mn-ea"/>
                <a:cs typeface="+mn-cs"/>
              </a:rPr>
              <a:t>legionella</a:t>
            </a:r>
            <a:r>
              <a:rPr kumimoji="0" lang="en-GB" b="0" i="0" u="none" strike="noStrike" kern="1200" cap="none" spc="0" normalizeH="0" baseline="0" noProof="0" dirty="0" smtClean="0">
                <a:ln>
                  <a:noFill/>
                </a:ln>
                <a:solidFill>
                  <a:schemeClr val="tx1"/>
                </a:solidFill>
                <a:effectLst/>
                <a:uLnTx/>
                <a:uFillTx/>
                <a:latin typeface="+mn-lt"/>
                <a:ea typeface="+mn-ea"/>
                <a:cs typeface="+mn-cs"/>
              </a:rPr>
              <a:t> inspections; gas testing; fume cabinets; air conditioning; lifting equipment; lifts; PAT testing and lightening protection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b="0" i="0" u="none" strike="noStrike" kern="1200" cap="none" spc="0" normalizeH="0" baseline="0" noProof="0" dirty="0" smtClean="0">
                <a:ln>
                  <a:noFill/>
                </a:ln>
                <a:solidFill>
                  <a:schemeClr val="tx1"/>
                </a:solidFill>
                <a:effectLst/>
                <a:uLnTx/>
                <a:uFillTx/>
                <a:latin typeface="+mn-lt"/>
                <a:ea typeface="+mn-ea"/>
                <a:cs typeface="+mn-cs"/>
              </a:rPr>
              <a:t>Provide property maintenance and improvements to the University estate</a:t>
            </a: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GB"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b="0" i="0" u="none" strike="noStrike" kern="1200" cap="none" spc="0" normalizeH="0" baseline="0" noProof="0" dirty="0" smtClean="0">
                <a:ln>
                  <a:noFill/>
                </a:ln>
                <a:solidFill>
                  <a:schemeClr val="tx1"/>
                </a:solidFill>
                <a:effectLst/>
                <a:uLnTx/>
                <a:uFillTx/>
                <a:latin typeface="+mn-lt"/>
                <a:ea typeface="+mn-ea"/>
                <a:cs typeface="+mn-cs"/>
              </a:rPr>
              <a:t>Staff available 8am to 8pm Monday to Friday.  On call arrangements in place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1026" name="Picture 2"/>
          <p:cNvPicPr>
            <a:picLocks noChangeAspect="1" noChangeArrowheads="1"/>
          </p:cNvPicPr>
          <p:nvPr/>
        </p:nvPicPr>
        <p:blipFill>
          <a:blip r:embed="rId4" cstate="print"/>
          <a:srcRect/>
          <a:stretch>
            <a:fillRect/>
          </a:stretch>
        </p:blipFill>
        <p:spPr bwMode="auto">
          <a:xfrm>
            <a:off x="1619672" y="4077072"/>
            <a:ext cx="5715000" cy="1714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z="4400" dirty="0" smtClean="0">
                <a:solidFill>
                  <a:srgbClr val="0062AB"/>
                </a:solidFill>
                <a:latin typeface="Arial" charset="0"/>
              </a:rPr>
              <a:t>Infrastructure </a:t>
            </a:r>
            <a:endParaRPr lang="en-GB" sz="4400" dirty="0"/>
          </a:p>
        </p:txBody>
      </p:sp>
      <p:sp>
        <p:nvSpPr>
          <p:cNvPr id="10" name="TextBox 9"/>
          <p:cNvSpPr txBox="1"/>
          <p:nvPr/>
        </p:nvSpPr>
        <p:spPr>
          <a:xfrm>
            <a:off x="214845" y="5441966"/>
            <a:ext cx="3870475" cy="338554"/>
          </a:xfrm>
          <a:prstGeom prst="rect">
            <a:avLst/>
          </a:prstGeom>
          <a:noFill/>
        </p:spPr>
        <p:txBody>
          <a:bodyPr wrap="square" rtlCol="0">
            <a:spAutoFit/>
          </a:bodyPr>
          <a:lstStyle/>
          <a:p>
            <a:r>
              <a:rPr lang="en-US" sz="1600" dirty="0">
                <a:solidFill>
                  <a:srgbClr val="808080"/>
                </a:solidFill>
                <a:latin typeface="Arial" charset="0"/>
              </a:rPr>
              <a:t> </a:t>
            </a:r>
            <a:endParaRPr lang="en-US" sz="1600" dirty="0"/>
          </a:p>
        </p:txBody>
      </p:sp>
      <p:sp>
        <p:nvSpPr>
          <p:cNvPr id="7" name="TextBox 6"/>
          <p:cNvSpPr txBox="1"/>
          <p:nvPr/>
        </p:nvSpPr>
        <p:spPr>
          <a:xfrm>
            <a:off x="0" y="1295400"/>
            <a:ext cx="8837720" cy="4708981"/>
          </a:xfrm>
          <a:prstGeom prst="rect">
            <a:avLst/>
          </a:prstGeom>
          <a:noFill/>
        </p:spPr>
        <p:txBody>
          <a:bodyPr wrap="square" rtlCol="0">
            <a:spAutoFit/>
          </a:bodyPr>
          <a:lstStyle/>
          <a:p>
            <a:pPr lvl="1">
              <a:lnSpc>
                <a:spcPct val="150000"/>
              </a:lnSpc>
              <a:buFont typeface="Arial" pitchFamily="34" charset="0"/>
              <a:buChar char="•"/>
            </a:pPr>
            <a:r>
              <a:rPr lang="en-GB" dirty="0" smtClean="0">
                <a:solidFill>
                  <a:schemeClr val="bg1">
                    <a:lumMod val="50000"/>
                  </a:schemeClr>
                </a:solidFill>
                <a:latin typeface="Arial" pitchFamily="34" charset="0"/>
                <a:cs typeface="Arial" pitchFamily="34" charset="0"/>
              </a:rPr>
              <a:t> </a:t>
            </a:r>
            <a:r>
              <a:rPr lang="en-GB" sz="2000" dirty="0" smtClean="0">
                <a:solidFill>
                  <a:schemeClr val="bg1">
                    <a:lumMod val="50000"/>
                  </a:schemeClr>
                </a:solidFill>
                <a:latin typeface="Arial" pitchFamily="34" charset="0"/>
                <a:cs typeface="Arial" pitchFamily="34" charset="0"/>
              </a:rPr>
              <a:t>Introduction by Geoff Pringle </a:t>
            </a:r>
          </a:p>
          <a:p>
            <a:pPr lvl="1">
              <a:lnSpc>
                <a:spcPct val="150000"/>
              </a:lnSpc>
            </a:pPr>
            <a:r>
              <a:rPr lang="en-GB" sz="2000" dirty="0" smtClean="0">
                <a:solidFill>
                  <a:schemeClr val="bg1">
                    <a:lumMod val="50000"/>
                  </a:schemeClr>
                </a:solidFill>
                <a:latin typeface="Arial" pitchFamily="34" charset="0"/>
                <a:cs typeface="Arial" pitchFamily="34" charset="0"/>
              </a:rPr>
              <a:t>	</a:t>
            </a:r>
            <a:r>
              <a:rPr lang="en-GB" sz="1400" dirty="0" smtClean="0">
                <a:solidFill>
                  <a:srgbClr val="0070C0"/>
                </a:solidFill>
                <a:latin typeface="Arial" pitchFamily="34" charset="0"/>
                <a:cs typeface="Arial" pitchFamily="34" charset="0"/>
              </a:rPr>
              <a:t>Deputy Chief Operating Officer and Director Campus Services</a:t>
            </a:r>
          </a:p>
          <a:p>
            <a:pPr lvl="1">
              <a:lnSpc>
                <a:spcPct val="150000"/>
              </a:lnSpc>
              <a:buFont typeface="Arial" pitchFamily="34" charset="0"/>
              <a:buChar char="•"/>
            </a:pPr>
            <a:r>
              <a:rPr lang="en-GB" sz="2000" dirty="0" smtClean="0">
                <a:solidFill>
                  <a:schemeClr val="bg1">
                    <a:lumMod val="50000"/>
                  </a:schemeClr>
                </a:solidFill>
                <a:latin typeface="Arial" pitchFamily="34" charset="0"/>
                <a:cs typeface="Arial" pitchFamily="34" charset="0"/>
              </a:rPr>
              <a:t> IT Infrastructure by Lynne Tucker </a:t>
            </a:r>
          </a:p>
          <a:p>
            <a:pPr lvl="1">
              <a:lnSpc>
                <a:spcPct val="150000"/>
              </a:lnSpc>
            </a:pPr>
            <a:r>
              <a:rPr lang="en-GB" sz="2000" dirty="0" smtClean="0">
                <a:solidFill>
                  <a:schemeClr val="bg1">
                    <a:lumMod val="50000"/>
                  </a:schemeClr>
                </a:solidFill>
                <a:latin typeface="Arial" pitchFamily="34" charset="0"/>
                <a:cs typeface="Arial" pitchFamily="34" charset="0"/>
              </a:rPr>
              <a:t>	</a:t>
            </a:r>
            <a:r>
              <a:rPr lang="en-GB" sz="1400" dirty="0" smtClean="0">
                <a:solidFill>
                  <a:srgbClr val="0070C0"/>
                </a:solidFill>
                <a:latin typeface="Arial" pitchFamily="34" charset="0"/>
                <a:cs typeface="Arial" pitchFamily="34" charset="0"/>
              </a:rPr>
              <a:t>Chief Information Officer</a:t>
            </a:r>
          </a:p>
          <a:p>
            <a:pPr lvl="1">
              <a:lnSpc>
                <a:spcPct val="150000"/>
              </a:lnSpc>
              <a:buFont typeface="Arial" pitchFamily="34" charset="0"/>
              <a:buChar char="•"/>
            </a:pPr>
            <a:r>
              <a:rPr lang="en-GB" sz="2000" dirty="0" smtClean="0">
                <a:solidFill>
                  <a:schemeClr val="bg1">
                    <a:lumMod val="50000"/>
                  </a:schemeClr>
                </a:solidFill>
                <a:latin typeface="Arial" pitchFamily="34" charset="0"/>
                <a:cs typeface="Arial" pitchFamily="34" charset="0"/>
              </a:rPr>
              <a:t> Estate Infrastructure by Hugh McCann </a:t>
            </a:r>
          </a:p>
          <a:p>
            <a:pPr lvl="1">
              <a:lnSpc>
                <a:spcPct val="150000"/>
              </a:lnSpc>
            </a:pPr>
            <a:r>
              <a:rPr lang="en-GB" sz="2000" dirty="0" smtClean="0">
                <a:solidFill>
                  <a:schemeClr val="bg1">
                    <a:lumMod val="50000"/>
                  </a:schemeClr>
                </a:solidFill>
                <a:latin typeface="Arial" pitchFamily="34" charset="0"/>
                <a:cs typeface="Arial" pitchFamily="34" charset="0"/>
              </a:rPr>
              <a:t>	</a:t>
            </a:r>
            <a:r>
              <a:rPr lang="en-GB" sz="1400" dirty="0" smtClean="0">
                <a:solidFill>
                  <a:srgbClr val="0070C0"/>
                </a:solidFill>
                <a:latin typeface="Arial" pitchFamily="34" charset="0"/>
                <a:cs typeface="Arial" pitchFamily="34" charset="0"/>
              </a:rPr>
              <a:t>Director Estate Development Service</a:t>
            </a:r>
          </a:p>
          <a:p>
            <a:pPr lvl="1">
              <a:lnSpc>
                <a:spcPct val="150000"/>
              </a:lnSpc>
              <a:buFont typeface="Arial" pitchFamily="34" charset="0"/>
              <a:buChar char="•"/>
            </a:pPr>
            <a:r>
              <a:rPr lang="en-GB" sz="2000" dirty="0" smtClean="0">
                <a:solidFill>
                  <a:schemeClr val="bg1">
                    <a:lumMod val="50000"/>
                  </a:schemeClr>
                </a:solidFill>
                <a:latin typeface="Arial" pitchFamily="34" charset="0"/>
                <a:cs typeface="Arial" pitchFamily="34" charset="0"/>
              </a:rPr>
              <a:t> Campus Services Operations by Phil Attwell</a:t>
            </a:r>
          </a:p>
          <a:p>
            <a:pPr lvl="1">
              <a:lnSpc>
                <a:spcPct val="150000"/>
              </a:lnSpc>
            </a:pPr>
            <a:r>
              <a:rPr lang="en-GB" sz="2000" dirty="0" smtClean="0">
                <a:solidFill>
                  <a:schemeClr val="bg1">
                    <a:lumMod val="50000"/>
                  </a:schemeClr>
                </a:solidFill>
                <a:latin typeface="Arial" pitchFamily="34" charset="0"/>
                <a:cs typeface="Arial" pitchFamily="34" charset="0"/>
              </a:rPr>
              <a:t>	</a:t>
            </a:r>
            <a:r>
              <a:rPr lang="en-GB" sz="1400" dirty="0" smtClean="0">
                <a:solidFill>
                  <a:srgbClr val="0070C0"/>
                </a:solidFill>
                <a:latin typeface="Arial" pitchFamily="34" charset="0"/>
                <a:cs typeface="Arial" pitchFamily="34" charset="0"/>
              </a:rPr>
              <a:t> Deputy Director Campus Services and Director of Sport</a:t>
            </a:r>
          </a:p>
          <a:p>
            <a:pPr lvl="1">
              <a:lnSpc>
                <a:spcPct val="150000"/>
              </a:lnSpc>
            </a:pPr>
            <a:endParaRPr lang="en-GB" sz="4000" dirty="0">
              <a:solidFill>
                <a:schemeClr val="bg1">
                  <a:lumMod val="50000"/>
                </a:schemeClr>
              </a:solidFill>
              <a:latin typeface="Arial" pitchFamily="34" charset="0"/>
              <a:cs typeface="Arial" pitchFamily="34" charset="0"/>
            </a:endParaRPr>
          </a:p>
        </p:txBody>
      </p:sp>
      <p:pic>
        <p:nvPicPr>
          <p:cNvPr id="113666" name="Picture 2" descr="http://upload.wikimedia.org/wikipedia/commons/9/9d/Uni_crest_colour.jpg"/>
          <p:cNvPicPr>
            <a:picLocks noChangeAspect="1" noChangeArrowheads="1"/>
          </p:cNvPicPr>
          <p:nvPr/>
        </p:nvPicPr>
        <p:blipFill>
          <a:blip r:embed="rId3" cstate="print"/>
          <a:srcRect/>
          <a:stretch>
            <a:fillRect/>
          </a:stretch>
        </p:blipFill>
        <p:spPr bwMode="auto">
          <a:xfrm>
            <a:off x="7577236" y="4011561"/>
            <a:ext cx="991577" cy="1170039"/>
          </a:xfrm>
          <a:prstGeom prst="rect">
            <a:avLst/>
          </a:prstGeom>
          <a:noFill/>
        </p:spPr>
      </p:pic>
      <p:sp>
        <p:nvSpPr>
          <p:cNvPr id="11" name="TextBox 10"/>
          <p:cNvSpPr txBox="1"/>
          <p:nvPr/>
        </p:nvSpPr>
        <p:spPr>
          <a:xfrm>
            <a:off x="7128387" y="5181600"/>
            <a:ext cx="2015613" cy="615553"/>
          </a:xfrm>
          <a:prstGeom prst="rect">
            <a:avLst/>
          </a:prstGeom>
          <a:noFill/>
        </p:spPr>
        <p:txBody>
          <a:bodyPr wrap="square" rtlCol="0">
            <a:spAutoFit/>
          </a:bodyPr>
          <a:lstStyle/>
          <a:p>
            <a:r>
              <a:rPr lang="en-GB" b="1" i="1" dirty="0" smtClean="0">
                <a:solidFill>
                  <a:schemeClr val="tx2"/>
                </a:solidFill>
                <a:latin typeface="Times New Roman" pitchFamily="18" charset="0"/>
                <a:cs typeface="Times New Roman" pitchFamily="18" charset="0"/>
              </a:rPr>
              <a:t>  </a:t>
            </a:r>
            <a:r>
              <a:rPr lang="en-GB" sz="1600" b="1" i="1" dirty="0" err="1" smtClean="0">
                <a:solidFill>
                  <a:schemeClr val="tx2"/>
                </a:solidFill>
                <a:latin typeface="Times New Roman" pitchFamily="18" charset="0"/>
                <a:cs typeface="Times New Roman" pitchFamily="18" charset="0"/>
              </a:rPr>
              <a:t>Lucem</a:t>
            </a:r>
            <a:r>
              <a:rPr lang="en-GB" sz="1600" b="1" i="1" dirty="0" smtClean="0">
                <a:solidFill>
                  <a:schemeClr val="tx2"/>
                </a:solidFill>
                <a:latin typeface="Times New Roman" pitchFamily="18" charset="0"/>
                <a:cs typeface="Times New Roman" pitchFamily="18" charset="0"/>
              </a:rPr>
              <a:t> </a:t>
            </a:r>
            <a:r>
              <a:rPr lang="en-GB" sz="1600" b="1" i="1" dirty="0" err="1" smtClean="0">
                <a:solidFill>
                  <a:schemeClr val="tx2"/>
                </a:solidFill>
                <a:latin typeface="Times New Roman" pitchFamily="18" charset="0"/>
                <a:cs typeface="Times New Roman" pitchFamily="18" charset="0"/>
              </a:rPr>
              <a:t>sequimur</a:t>
            </a:r>
            <a:r>
              <a:rPr lang="en-GB" sz="1600" b="1" i="1" dirty="0" smtClean="0">
                <a:solidFill>
                  <a:schemeClr val="tx2"/>
                </a:solidFill>
                <a:latin typeface="Times New Roman" pitchFamily="18" charset="0"/>
                <a:cs typeface="Times New Roman" pitchFamily="18" charset="0"/>
              </a:rPr>
              <a:t>         (We follow the light)</a:t>
            </a:r>
            <a:endParaRPr lang="en-GB" sz="1600" b="1" i="1" dirty="0">
              <a:solidFill>
                <a:schemeClr val="tx2"/>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335363082"/>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UoE Corporate Ppoint12.jpg"/>
          <p:cNvPicPr>
            <a:picLocks noChangeAspect="1"/>
          </p:cNvPicPr>
          <p:nvPr/>
        </p:nvPicPr>
        <p:blipFill>
          <a:blip r:embed="rId2" cstate="print"/>
          <a:srcRect/>
          <a:stretch>
            <a:fillRect/>
          </a:stretch>
        </p:blipFill>
        <p:spPr bwMode="auto">
          <a:xfrm>
            <a:off x="-25400" y="0"/>
            <a:ext cx="9169400" cy="7089775"/>
          </a:xfrm>
          <a:prstGeom prst="rect">
            <a:avLst/>
          </a:prstGeom>
          <a:noFill/>
          <a:ln w="9525">
            <a:noFill/>
            <a:miter lim="800000"/>
            <a:headEnd/>
            <a:tailEnd/>
          </a:ln>
        </p:spPr>
      </p:pic>
      <p:sp>
        <p:nvSpPr>
          <p:cNvPr id="3" name="Title 1"/>
          <p:cNvSpPr txBox="1">
            <a:spLocks/>
          </p:cNvSpPr>
          <p:nvPr/>
        </p:nvSpPr>
        <p:spPr>
          <a:xfrm>
            <a:off x="457200" y="341784"/>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0" i="0" u="none" strike="noStrike" kern="1200" cap="none" spc="0" normalizeH="0" baseline="0" noProof="0" dirty="0" smtClean="0">
                <a:ln>
                  <a:noFill/>
                </a:ln>
                <a:solidFill>
                  <a:schemeClr val="tx1"/>
                </a:solidFill>
                <a:effectLst/>
                <a:uLnTx/>
                <a:uFillTx/>
                <a:latin typeface="+mj-lt"/>
                <a:ea typeface="+mj-ea"/>
                <a:cs typeface="+mj-cs"/>
              </a:rPr>
              <a:t>Retail Services</a:t>
            </a:r>
          </a:p>
        </p:txBody>
      </p:sp>
      <p:sp>
        <p:nvSpPr>
          <p:cNvPr id="4" name="Content Placeholder 2"/>
          <p:cNvSpPr txBox="1">
            <a:spLocks/>
          </p:cNvSpPr>
          <p:nvPr/>
        </p:nvSpPr>
        <p:spPr>
          <a:xfrm>
            <a:off x="107504" y="919261"/>
            <a:ext cx="8229600" cy="4669979"/>
          </a:xfrm>
          <a:prstGeom prst="rect">
            <a:avLst/>
          </a:prstGeom>
        </p:spPr>
        <p:txBody>
          <a:bodyPr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GB" b="1" i="0" u="none" strike="noStrike" kern="1200" cap="none" spc="0" normalizeH="0" baseline="0" noProof="0" dirty="0" smtClean="0">
                <a:ln>
                  <a:noFill/>
                </a:ln>
                <a:solidFill>
                  <a:schemeClr val="tx1"/>
                </a:solidFill>
                <a:effectLst/>
                <a:uLnTx/>
                <a:uFillTx/>
                <a:latin typeface="+mn-lt"/>
                <a:ea typeface="+mn-ea"/>
                <a:cs typeface="+mn-cs"/>
              </a:rPr>
              <a:t>Retail Shops &amp; Vending</a:t>
            </a:r>
            <a:endParaRPr kumimoji="0" lang="en-GB"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b="0" i="0" u="none" strike="noStrike" kern="1200" cap="none" spc="0" normalizeH="0" baseline="0" noProof="0" dirty="0" smtClean="0">
                <a:ln>
                  <a:noFill/>
                </a:ln>
                <a:solidFill>
                  <a:schemeClr val="tx1"/>
                </a:solidFill>
                <a:effectLst/>
                <a:uLnTx/>
                <a:uFillTx/>
                <a:latin typeface="+mn-lt"/>
                <a:ea typeface="+mn-ea"/>
                <a:cs typeface="+mn-cs"/>
              </a:rPr>
              <a:t>Farmers Market attends campus once per month on the Forum piazza</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b="0" i="0" u="none" strike="noStrike" kern="1200" cap="none" spc="0" normalizeH="0" baseline="0" noProof="0" dirty="0" smtClean="0">
                <a:ln>
                  <a:noFill/>
                </a:ln>
                <a:solidFill>
                  <a:schemeClr val="tx1"/>
                </a:solidFill>
                <a:effectLst/>
                <a:uLnTx/>
                <a:uFillTx/>
                <a:latin typeface="+mn-lt"/>
                <a:ea typeface="+mn-ea"/>
                <a:cs typeface="+mn-cs"/>
              </a:rPr>
              <a:t>Shops - The Market Place (Forum), Premier International Cornwall House, Premier Stores at Birks Grange (Accommodation) St David’s and St Luke’s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b="0" i="0" u="none" strike="noStrike" kern="1200" cap="none" spc="0" normalizeH="0" baseline="0" noProof="0" dirty="0" smtClean="0">
                <a:ln>
                  <a:noFill/>
                </a:ln>
                <a:solidFill>
                  <a:schemeClr val="tx1"/>
                </a:solidFill>
                <a:effectLst/>
                <a:uLnTx/>
                <a:uFillTx/>
                <a:latin typeface="+mn-lt"/>
                <a:ea typeface="+mn-ea"/>
                <a:cs typeface="+mn-cs"/>
              </a:rPr>
              <a:t>Over 100 vending machines across the Exeter campuses.  Also provide services to third parties</a:t>
            </a:r>
            <a:endParaRPr lang="en-GB"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14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kumimoji="0" lang="en-GB" b="1" i="0" u="none" strike="noStrike" kern="1200" cap="none" spc="0" normalizeH="0" baseline="0" noProof="0" dirty="0" smtClean="0">
                <a:ln>
                  <a:noFill/>
                </a:ln>
                <a:solidFill>
                  <a:schemeClr val="tx1"/>
                </a:solidFill>
                <a:effectLst/>
                <a:uLnTx/>
                <a:uFillTx/>
                <a:latin typeface="+mn-lt"/>
                <a:ea typeface="+mn-ea"/>
                <a:cs typeface="+mn-cs"/>
              </a:rPr>
              <a:t>Retail Services – Catering</a:t>
            </a:r>
            <a:endParaRPr kumimoji="0" lang="en-GB"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b="0" i="0" u="none" strike="noStrike" kern="1200" cap="none" spc="0" normalizeH="0" baseline="0" noProof="0" dirty="0" smtClean="0">
                <a:ln>
                  <a:noFill/>
                </a:ln>
                <a:solidFill>
                  <a:schemeClr val="tx1"/>
                </a:solidFill>
                <a:effectLst/>
                <a:uLnTx/>
                <a:uFillTx/>
                <a:latin typeface="+mn-lt"/>
                <a:ea typeface="+mn-ea"/>
                <a:cs typeface="+mn-cs"/>
              </a:rPr>
              <a:t>Cafes – The Terrace &amp; Coffee Bar (Devonshire House),  La Touché (Business School), Cloisters </a:t>
            </a:r>
            <a:r>
              <a:rPr kumimoji="0" lang="en-GB" b="0" i="0" u="none" strike="noStrike" kern="1200" cap="none" spc="0" normalizeH="0" baseline="0" noProof="0" dirty="0" err="1" smtClean="0">
                <a:ln>
                  <a:noFill/>
                </a:ln>
                <a:solidFill>
                  <a:schemeClr val="tx1"/>
                </a:solidFill>
                <a:effectLst/>
                <a:uLnTx/>
                <a:uFillTx/>
                <a:latin typeface="+mn-lt"/>
                <a:ea typeface="+mn-ea"/>
                <a:cs typeface="+mn-cs"/>
              </a:rPr>
              <a:t>ReFresh</a:t>
            </a:r>
            <a:r>
              <a:rPr kumimoji="0" lang="en-GB" b="0" i="0" u="none" strike="noStrike" kern="1200" cap="none" spc="0" normalizeH="0" baseline="0" noProof="0" dirty="0" smtClean="0">
                <a:ln>
                  <a:noFill/>
                </a:ln>
                <a:solidFill>
                  <a:schemeClr val="tx1"/>
                </a:solidFill>
                <a:effectLst/>
                <a:uLnTx/>
                <a:uFillTx/>
                <a:latin typeface="+mn-lt"/>
                <a:ea typeface="+mn-ea"/>
                <a:cs typeface="+mn-cs"/>
              </a:rPr>
              <a:t> (St Luke’s)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b="0" i="0" u="none" strike="noStrike" kern="1200" cap="none" spc="0" normalizeH="0" baseline="0" noProof="0" dirty="0" smtClean="0">
                <a:ln>
                  <a:noFill/>
                </a:ln>
                <a:solidFill>
                  <a:schemeClr val="tx1"/>
                </a:solidFill>
                <a:effectLst/>
                <a:uLnTx/>
                <a:uFillTx/>
                <a:latin typeface="+mn-lt"/>
                <a:ea typeface="+mn-ea"/>
                <a:cs typeface="+mn-cs"/>
              </a:rPr>
              <a:t>Fresh Ideas – delivered food service.  Wide selection of menus available, order on-line for delivery to your door.  Special diets catered for, healthy options available.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b="0" i="0" u="none" strike="noStrike" kern="1200" cap="none" spc="0" normalizeH="0" baseline="0" noProof="0" dirty="0" smtClean="0">
                <a:ln>
                  <a:noFill/>
                </a:ln>
                <a:solidFill>
                  <a:schemeClr val="tx1"/>
                </a:solidFill>
                <a:effectLst/>
                <a:uLnTx/>
                <a:uFillTx/>
                <a:latin typeface="+mn-lt"/>
                <a:ea typeface="+mn-ea"/>
                <a:cs typeface="+mn-cs"/>
              </a:rPr>
              <a:t>Event </a:t>
            </a:r>
            <a:r>
              <a:rPr lang="en-GB" dirty="0" smtClean="0"/>
              <a:t>c</a:t>
            </a:r>
            <a:r>
              <a:rPr kumimoji="0" lang="en-GB" b="0" i="0" u="none" strike="noStrike" kern="1200" cap="none" spc="0" normalizeH="0" baseline="0" noProof="0" dirty="0" err="1" smtClean="0">
                <a:ln>
                  <a:noFill/>
                </a:ln>
                <a:solidFill>
                  <a:schemeClr val="tx1"/>
                </a:solidFill>
                <a:effectLst/>
                <a:uLnTx/>
                <a:uFillTx/>
                <a:latin typeface="+mn-lt"/>
                <a:ea typeface="+mn-ea"/>
                <a:cs typeface="+mn-cs"/>
              </a:rPr>
              <a:t>atering</a:t>
            </a:r>
            <a:endParaRPr kumimoji="0" lang="en-GB"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b="0" i="0" u="none" strike="noStrike" kern="1200" cap="none" spc="0" normalizeH="0" baseline="0" noProof="0" dirty="0" smtClean="0">
                <a:ln>
                  <a:noFill/>
                </a:ln>
                <a:solidFill>
                  <a:schemeClr val="tx1"/>
                </a:solidFill>
                <a:effectLst/>
                <a:uLnTx/>
                <a:uFillTx/>
                <a:latin typeface="+mn-lt"/>
                <a:ea typeface="+mn-ea"/>
                <a:cs typeface="+mn-cs"/>
              </a:rPr>
              <a:t>The Exeter Team achieved gold at the 2012 TUCO Chefs Competition in Blackpool</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b="0" i="0" u="none" strike="noStrike" kern="1200" cap="none" spc="0" normalizeH="0" baseline="0" noProof="0" dirty="0" smtClean="0">
                <a:ln>
                  <a:noFill/>
                </a:ln>
                <a:solidFill>
                  <a:schemeClr val="tx1"/>
                </a:solidFill>
                <a:effectLst/>
                <a:uLnTx/>
                <a:uFillTx/>
                <a:latin typeface="+mn-lt"/>
                <a:ea typeface="+mn-ea"/>
                <a:cs typeface="+mn-cs"/>
              </a:rPr>
              <a:t>The Reed Hall Kitchen Team provide the private dining at </a:t>
            </a:r>
            <a:r>
              <a:rPr kumimoji="0" lang="en-GB" b="0" i="0" u="none" strike="noStrike" kern="1200" cap="none" spc="0" normalizeH="0" baseline="0" noProof="0" dirty="0" err="1" smtClean="0">
                <a:ln>
                  <a:noFill/>
                </a:ln>
                <a:solidFill>
                  <a:schemeClr val="tx1"/>
                </a:solidFill>
                <a:effectLst/>
                <a:uLnTx/>
                <a:uFillTx/>
                <a:latin typeface="+mn-lt"/>
                <a:ea typeface="+mn-ea"/>
                <a:cs typeface="+mn-cs"/>
              </a:rPr>
              <a:t>Redcot</a:t>
            </a:r>
            <a:r>
              <a:rPr kumimoji="0" lang="en-GB" b="0" i="0" u="none" strike="noStrike" kern="1200" cap="none" spc="0" normalizeH="0" baseline="0" noProof="0" dirty="0" smtClean="0">
                <a:ln>
                  <a:noFill/>
                </a:ln>
                <a:solidFill>
                  <a:schemeClr val="tx1"/>
                </a:solidFill>
                <a:effectLst/>
                <a:uLnTx/>
                <a:uFillTx/>
                <a:latin typeface="+mn-lt"/>
                <a:ea typeface="+mn-ea"/>
                <a:cs typeface="+mn-cs"/>
              </a:rPr>
              <a:t>, the Vice Chancellors private residence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b="0" i="0" u="none" strike="noStrike" kern="1200" cap="none" spc="0" normalizeH="0" baseline="0" noProof="0" dirty="0">
              <a:ln>
                <a:noFill/>
              </a:ln>
              <a:solidFill>
                <a:schemeClr val="tx1"/>
              </a:solidFill>
              <a:effectLst/>
              <a:uLnTx/>
              <a:uFillTx/>
              <a:latin typeface="+mn-lt"/>
              <a:ea typeface="+mn-ea"/>
              <a:cs typeface="+mn-cs"/>
            </a:endParaRPr>
          </a:p>
        </p:txBody>
      </p:sp>
      <p:pic>
        <p:nvPicPr>
          <p:cNvPr id="5" name="Picture 7" descr="UniExeter.JPG"/>
          <p:cNvPicPr>
            <a:picLocks noChangeAspect="1"/>
          </p:cNvPicPr>
          <p:nvPr/>
        </p:nvPicPr>
        <p:blipFill>
          <a:blip r:embed="rId3" cstate="print"/>
          <a:srcRect r="2563" b="4590"/>
          <a:stretch>
            <a:fillRect/>
          </a:stretch>
        </p:blipFill>
        <p:spPr bwMode="auto">
          <a:xfrm>
            <a:off x="7452320" y="1"/>
            <a:ext cx="1691680" cy="1124254"/>
          </a:xfrm>
          <a:prstGeom prst="rect">
            <a:avLst/>
          </a:prstGeom>
          <a:noFill/>
          <a:ln w="9525">
            <a:noFill/>
            <a:miter lim="800000"/>
            <a:headEnd/>
            <a:tailEnd/>
          </a:ln>
        </p:spPr>
      </p:pic>
      <p:pic>
        <p:nvPicPr>
          <p:cNvPr id="6" name="Picture 4" descr="La Touche Cafe"/>
          <p:cNvPicPr>
            <a:picLocks noChangeAspect="1" noChangeArrowheads="1"/>
          </p:cNvPicPr>
          <p:nvPr/>
        </p:nvPicPr>
        <p:blipFill>
          <a:blip r:embed="rId4" cstate="print"/>
          <a:srcRect/>
          <a:stretch>
            <a:fillRect/>
          </a:stretch>
        </p:blipFill>
        <p:spPr bwMode="auto">
          <a:xfrm>
            <a:off x="7668344" y="2642364"/>
            <a:ext cx="1368152" cy="1146676"/>
          </a:xfrm>
          <a:prstGeom prst="rect">
            <a:avLst/>
          </a:prstGeom>
          <a:noFill/>
          <a:ln w="9525">
            <a:noFill/>
            <a:miter lim="800000"/>
            <a:headEnd/>
            <a:tailEnd/>
          </a:ln>
        </p:spPr>
      </p:pic>
      <p:pic>
        <p:nvPicPr>
          <p:cNvPr id="8" name="Picture 8" descr="marketplace"/>
          <p:cNvPicPr>
            <a:picLocks noChangeAspect="1" noChangeArrowheads="1"/>
          </p:cNvPicPr>
          <p:nvPr/>
        </p:nvPicPr>
        <p:blipFill>
          <a:blip r:embed="rId5" cstate="print"/>
          <a:srcRect/>
          <a:stretch>
            <a:fillRect/>
          </a:stretch>
        </p:blipFill>
        <p:spPr bwMode="auto">
          <a:xfrm>
            <a:off x="7236296" y="620688"/>
            <a:ext cx="864096" cy="86297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UoE Corporate Ppoint12.jpg"/>
          <p:cNvPicPr>
            <a:picLocks noChangeAspect="1"/>
          </p:cNvPicPr>
          <p:nvPr/>
        </p:nvPicPr>
        <p:blipFill>
          <a:blip r:embed="rId2" cstate="print"/>
          <a:srcRect/>
          <a:stretch>
            <a:fillRect/>
          </a:stretch>
        </p:blipFill>
        <p:spPr bwMode="auto">
          <a:xfrm>
            <a:off x="-25400" y="0"/>
            <a:ext cx="9169400" cy="7089775"/>
          </a:xfrm>
          <a:prstGeom prst="rect">
            <a:avLst/>
          </a:prstGeom>
          <a:noFill/>
          <a:ln w="9525">
            <a:noFill/>
            <a:miter lim="800000"/>
            <a:headEnd/>
            <a:tailEnd/>
          </a:ln>
        </p:spPr>
      </p:pic>
      <p:sp>
        <p:nvSpPr>
          <p:cNvPr id="3" name="Title 1"/>
          <p:cNvSpPr txBox="1">
            <a:spLocks/>
          </p:cNvSpPr>
          <p:nvPr/>
        </p:nvSpPr>
        <p:spPr>
          <a:xfrm>
            <a:off x="457200" y="-27384"/>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0" i="0" u="none" strike="noStrike" kern="1200" cap="none" spc="0" normalizeH="0" baseline="0" noProof="0" dirty="0" smtClean="0">
                <a:ln>
                  <a:noFill/>
                </a:ln>
                <a:solidFill>
                  <a:schemeClr val="tx1"/>
                </a:solidFill>
                <a:effectLst/>
                <a:uLnTx/>
                <a:uFillTx/>
                <a:latin typeface="+mj-lt"/>
                <a:ea typeface="+mj-ea"/>
                <a:cs typeface="+mj-cs"/>
              </a:rPr>
              <a:t>Retail Services</a:t>
            </a:r>
          </a:p>
        </p:txBody>
      </p:sp>
      <p:sp>
        <p:nvSpPr>
          <p:cNvPr id="4" name="Content Placeholder 2"/>
          <p:cNvSpPr txBox="1">
            <a:spLocks/>
          </p:cNvSpPr>
          <p:nvPr/>
        </p:nvSpPr>
        <p:spPr>
          <a:xfrm>
            <a:off x="323528" y="1196752"/>
            <a:ext cx="8229600" cy="4669979"/>
          </a:xfrm>
          <a:prstGeom prst="rect">
            <a:avLst/>
          </a:prstGeom>
        </p:spPr>
        <p:txBody>
          <a:bodyPr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Content Placeholder 2"/>
          <p:cNvSpPr txBox="1">
            <a:spLocks/>
          </p:cNvSpPr>
          <p:nvPr/>
        </p:nvSpPr>
        <p:spPr>
          <a:xfrm>
            <a:off x="251520" y="1052736"/>
            <a:ext cx="8229600" cy="5030019"/>
          </a:xfrm>
          <a:prstGeom prst="rect">
            <a:avLst/>
          </a:prstGeom>
        </p:spPr>
        <p:txBody>
          <a:bodyPr>
            <a:normAutofit fontScale="25000" lnSpcReduction="20000"/>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GB" sz="7200" b="1" i="0" u="none" strike="noStrike" kern="1200" cap="none" spc="0" normalizeH="0" baseline="0" noProof="0" dirty="0" smtClean="0">
                <a:ln>
                  <a:noFill/>
                </a:ln>
                <a:solidFill>
                  <a:schemeClr val="tx1"/>
                </a:solidFill>
                <a:effectLst/>
                <a:uLnTx/>
                <a:uFillTx/>
                <a:latin typeface="+mn-lt"/>
                <a:ea typeface="+mn-ea"/>
                <a:cs typeface="+mn-cs"/>
              </a:rPr>
              <a:t>Retail Services – </a:t>
            </a:r>
            <a:r>
              <a:rPr kumimoji="0" lang="en-GB" sz="7200" b="0" i="0" u="none" strike="noStrike" kern="1200" cap="none" spc="0" normalizeH="0" baseline="0" noProof="0" dirty="0" smtClean="0">
                <a:ln>
                  <a:noFill/>
                </a:ln>
                <a:solidFill>
                  <a:schemeClr val="tx1"/>
                </a:solidFill>
                <a:effectLst/>
                <a:uLnTx/>
                <a:uFillTx/>
                <a:latin typeface="+mn-lt"/>
                <a:ea typeface="+mn-ea"/>
                <a:cs typeface="+mn-cs"/>
              </a:rPr>
              <a:t>Print and Copy Services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7200" b="0" i="0" u="none" strike="noStrike" kern="1200" cap="none" spc="0" normalizeH="0" baseline="0" noProof="0" dirty="0" smtClean="0">
                <a:ln>
                  <a:noFill/>
                </a:ln>
                <a:solidFill>
                  <a:schemeClr val="tx1"/>
                </a:solidFill>
                <a:effectLst/>
                <a:uLnTx/>
                <a:uFillTx/>
                <a:latin typeface="+mn-lt"/>
                <a:ea typeface="+mn-ea"/>
                <a:cs typeface="+mn-cs"/>
              </a:rPr>
              <a:t>Latest digital equipment to provide clients with high-speed </a:t>
            </a:r>
          </a:p>
          <a:p>
            <a:pPr marL="342900" marR="0" lvl="0" indent="-342900" algn="l" defTabSz="914400" rtl="0" eaLnBrk="1" fontAlgn="auto" latinLnBrk="0" hangingPunct="1">
              <a:lnSpc>
                <a:spcPct val="100000"/>
              </a:lnSpc>
              <a:spcBef>
                <a:spcPct val="20000"/>
              </a:spcBef>
              <a:spcAft>
                <a:spcPts val="0"/>
              </a:spcAft>
              <a:buClrTx/>
              <a:buSzTx/>
              <a:tabLst/>
              <a:defRPr/>
            </a:pPr>
            <a:r>
              <a:rPr lang="en-GB" sz="7200" dirty="0" smtClean="0"/>
              <a:t>	</a:t>
            </a:r>
            <a:r>
              <a:rPr kumimoji="0" lang="en-GB" sz="7200" b="0" i="0" u="none" strike="noStrike" kern="1200" cap="none" spc="0" normalizeH="0" baseline="0" noProof="0" dirty="0" smtClean="0">
                <a:ln>
                  <a:noFill/>
                </a:ln>
                <a:solidFill>
                  <a:schemeClr val="tx1"/>
                </a:solidFill>
                <a:effectLst/>
                <a:uLnTx/>
                <a:uFillTx/>
                <a:latin typeface="+mn-lt"/>
                <a:ea typeface="+mn-ea"/>
                <a:cs typeface="+mn-cs"/>
              </a:rPr>
              <a:t>turnarounds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7200" b="0" i="0" u="none" strike="noStrike" kern="1200" cap="none" spc="0" normalizeH="0" baseline="0" noProof="0" dirty="0" smtClean="0">
                <a:ln>
                  <a:noFill/>
                </a:ln>
                <a:solidFill>
                  <a:schemeClr val="tx1"/>
                </a:solidFill>
                <a:effectLst/>
                <a:uLnTx/>
                <a:uFillTx/>
                <a:latin typeface="+mn-lt"/>
                <a:ea typeface="+mn-ea"/>
                <a:cs typeface="+mn-cs"/>
              </a:rPr>
              <a:t>Manage multi-functional Xerox print devices (copiers) across campuses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7200" b="0" i="0" u="none" strike="noStrike" kern="1200" cap="none" spc="0" normalizeH="0" baseline="0" noProof="0" dirty="0" smtClean="0">
                <a:ln>
                  <a:noFill/>
                </a:ln>
                <a:solidFill>
                  <a:schemeClr val="tx1"/>
                </a:solidFill>
                <a:effectLst/>
                <a:uLnTx/>
                <a:uFillTx/>
                <a:latin typeface="+mn-lt"/>
                <a:ea typeface="+mn-ea"/>
                <a:cs typeface="+mn-cs"/>
              </a:rPr>
              <a:t>Manage University stationery printing</a:t>
            </a:r>
            <a:endParaRPr lang="en-GB" sz="7200" dirty="0" smtClean="0"/>
          </a:p>
          <a:p>
            <a:pPr marL="342900" marR="0" lvl="0" indent="-342900" algn="l" defTabSz="914400" rtl="0" eaLnBrk="1" fontAlgn="auto" latinLnBrk="0" hangingPunct="1">
              <a:lnSpc>
                <a:spcPct val="100000"/>
              </a:lnSpc>
              <a:spcBef>
                <a:spcPct val="20000"/>
              </a:spcBef>
              <a:spcAft>
                <a:spcPts val="0"/>
              </a:spcAft>
              <a:buClrTx/>
              <a:buSzTx/>
              <a:tabLst/>
              <a:defRPr/>
            </a:pPr>
            <a:endParaRPr lang="en-GB" sz="7200" dirty="0" smtClean="0"/>
          </a:p>
          <a:p>
            <a:pPr marL="342900" marR="0" lvl="0" indent="-342900" algn="l" defTabSz="914400" rtl="0" eaLnBrk="1" fontAlgn="auto" latinLnBrk="0" hangingPunct="1">
              <a:lnSpc>
                <a:spcPct val="100000"/>
              </a:lnSpc>
              <a:spcBef>
                <a:spcPct val="20000"/>
              </a:spcBef>
              <a:spcAft>
                <a:spcPts val="0"/>
              </a:spcAft>
              <a:buClrTx/>
              <a:buSzTx/>
              <a:tabLst/>
              <a:defRPr/>
            </a:pPr>
            <a:r>
              <a:rPr kumimoji="0" lang="en-GB" sz="7200" b="1" i="0" u="none" strike="noStrike" kern="1200" cap="none" spc="0" normalizeH="0" baseline="0" noProof="0" dirty="0" smtClean="0">
                <a:ln>
                  <a:noFill/>
                </a:ln>
                <a:solidFill>
                  <a:schemeClr val="tx1"/>
                </a:solidFill>
                <a:effectLst/>
                <a:uLnTx/>
                <a:uFillTx/>
                <a:latin typeface="+mn-lt"/>
                <a:ea typeface="+mn-ea"/>
                <a:cs typeface="+mn-cs"/>
              </a:rPr>
              <a:t>Retail Services – </a:t>
            </a:r>
            <a:r>
              <a:rPr kumimoji="0" lang="en-GB" sz="7200" b="0" i="0" u="none" strike="noStrike" kern="1200" cap="none" spc="0" normalizeH="0" baseline="0" noProof="0" dirty="0" smtClean="0">
                <a:ln>
                  <a:noFill/>
                </a:ln>
                <a:solidFill>
                  <a:schemeClr val="tx1"/>
                </a:solidFill>
                <a:effectLst/>
                <a:uLnTx/>
                <a:uFillTx/>
                <a:latin typeface="+mn-lt"/>
                <a:ea typeface="+mn-ea"/>
                <a:cs typeface="+mn-cs"/>
              </a:rPr>
              <a:t>Family Centre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7200" b="0" i="0" u="none" strike="noStrike" kern="1200" cap="none" spc="0" normalizeH="0" baseline="0" noProof="0" dirty="0" smtClean="0">
                <a:ln>
                  <a:noFill/>
                </a:ln>
                <a:solidFill>
                  <a:schemeClr val="tx1"/>
                </a:solidFill>
                <a:effectLst/>
                <a:uLnTx/>
                <a:uFillTx/>
                <a:latin typeface="+mn-lt"/>
                <a:ea typeface="+mn-ea"/>
                <a:cs typeface="+mn-cs"/>
              </a:rPr>
              <a:t>No of children cared for 60 -70</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7200" b="0" i="0" u="none" strike="noStrike" kern="1200" cap="none" spc="0" normalizeH="0" baseline="0" noProof="0" dirty="0" smtClean="0">
                <a:ln>
                  <a:noFill/>
                </a:ln>
                <a:solidFill>
                  <a:schemeClr val="tx1"/>
                </a:solidFill>
                <a:effectLst/>
                <a:uLnTx/>
                <a:uFillTx/>
                <a:latin typeface="+mn-lt"/>
                <a:ea typeface="+mn-ea"/>
                <a:cs typeface="+mn-cs"/>
              </a:rPr>
              <a:t>Open from 8:15 to 17:30 Monday to Friday, 43½ weeks per year </a:t>
            </a:r>
          </a:p>
          <a:p>
            <a:pPr marL="342900" marR="0" lvl="0" indent="-342900" algn="l" defTabSz="914400" rtl="0" eaLnBrk="1" fontAlgn="auto" latinLnBrk="0" hangingPunct="1">
              <a:lnSpc>
                <a:spcPct val="100000"/>
              </a:lnSpc>
              <a:spcBef>
                <a:spcPct val="20000"/>
              </a:spcBef>
              <a:spcAft>
                <a:spcPts val="0"/>
              </a:spcAft>
              <a:buClrTx/>
              <a:buSzTx/>
              <a:tabLst/>
              <a:defRPr/>
            </a:pPr>
            <a:r>
              <a:rPr lang="en-GB" sz="7200" dirty="0" smtClean="0"/>
              <a:t>	</a:t>
            </a:r>
            <a:r>
              <a:rPr kumimoji="0" lang="en-GB" sz="7200" b="0" i="0" u="none" strike="noStrike" kern="1200" cap="none" spc="0" normalizeH="0" baseline="0" noProof="0" dirty="0" smtClean="0">
                <a:ln>
                  <a:noFill/>
                </a:ln>
                <a:solidFill>
                  <a:schemeClr val="tx1"/>
                </a:solidFill>
                <a:effectLst/>
                <a:uLnTx/>
                <a:uFillTx/>
                <a:latin typeface="+mn-lt"/>
                <a:ea typeface="+mn-ea"/>
                <a:cs typeface="+mn-cs"/>
              </a:rPr>
              <a:t>(school terms, half term and new extended opening) plus an </a:t>
            </a:r>
          </a:p>
          <a:p>
            <a:pPr marL="342900" marR="0" lvl="0" indent="-342900" algn="l" defTabSz="914400" rtl="0" eaLnBrk="1" fontAlgn="auto" latinLnBrk="0" hangingPunct="1">
              <a:lnSpc>
                <a:spcPct val="100000"/>
              </a:lnSpc>
              <a:spcBef>
                <a:spcPct val="20000"/>
              </a:spcBef>
              <a:spcAft>
                <a:spcPts val="0"/>
              </a:spcAft>
              <a:buClrTx/>
              <a:buSzTx/>
              <a:tabLst/>
              <a:defRPr/>
            </a:pPr>
            <a:r>
              <a:rPr lang="en-GB" sz="7200" dirty="0" smtClean="0"/>
              <a:t>	</a:t>
            </a:r>
            <a:r>
              <a:rPr kumimoji="0" lang="en-GB" sz="7200" b="0" i="0" u="none" strike="noStrike" kern="1200" cap="none" spc="0" normalizeH="0" baseline="0" noProof="0" dirty="0" smtClean="0">
                <a:ln>
                  <a:noFill/>
                </a:ln>
                <a:solidFill>
                  <a:schemeClr val="tx1"/>
                </a:solidFill>
                <a:effectLst/>
                <a:uLnTx/>
                <a:uFillTx/>
                <a:latin typeface="+mn-lt"/>
                <a:ea typeface="+mn-ea"/>
                <a:cs typeface="+mn-cs"/>
              </a:rPr>
              <a:t>optional 2½ weeks summer play scheme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7200" b="0" i="0" u="none" strike="noStrike" kern="1200" cap="none" spc="0" normalizeH="0" baseline="0" noProof="0" dirty="0" smtClean="0">
                <a:ln>
                  <a:noFill/>
                </a:ln>
                <a:solidFill>
                  <a:schemeClr val="tx1"/>
                </a:solidFill>
                <a:effectLst/>
                <a:uLnTx/>
                <a:uFillTx/>
                <a:latin typeface="+mn-lt"/>
                <a:ea typeface="+mn-ea"/>
                <a:cs typeface="+mn-cs"/>
              </a:rPr>
              <a:t>University staff, students and parents from the community may use the Centre, which caters for children from six weeks to five years of age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7200" b="0" i="0" u="none" strike="noStrike" kern="1200" cap="none" spc="0" normalizeH="0" baseline="0" noProof="0" dirty="0" smtClean="0">
                <a:ln>
                  <a:noFill/>
                </a:ln>
                <a:solidFill>
                  <a:schemeClr val="tx1"/>
                </a:solidFill>
                <a:effectLst/>
                <a:uLnTx/>
                <a:uFillTx/>
                <a:latin typeface="+mn-lt"/>
                <a:ea typeface="+mn-ea"/>
                <a:cs typeface="+mn-cs"/>
              </a:rPr>
              <a:t>The menus have been developed, under advice from local authority nutritionists, to ensure they provide a healthy balanced diet suitable for developing children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7200" b="0" i="0" u="none" strike="noStrike" kern="1200" cap="none" spc="0" normalizeH="0" baseline="0" noProof="0" dirty="0" smtClean="0">
                <a:ln>
                  <a:noFill/>
                </a:ln>
                <a:solidFill>
                  <a:schemeClr val="tx1"/>
                </a:solidFill>
                <a:effectLst/>
                <a:uLnTx/>
                <a:uFillTx/>
                <a:latin typeface="+mn-lt"/>
                <a:ea typeface="+mn-ea"/>
                <a:cs typeface="+mn-cs"/>
              </a:rPr>
              <a:t>The most recent (2009) </a:t>
            </a:r>
            <a:r>
              <a:rPr kumimoji="0" lang="en-GB" sz="7200" b="0" i="0" u="none" strike="noStrike" kern="1200" cap="none" spc="0" normalizeH="0" baseline="0" noProof="0" dirty="0" err="1" smtClean="0">
                <a:ln>
                  <a:noFill/>
                </a:ln>
                <a:solidFill>
                  <a:schemeClr val="tx1"/>
                </a:solidFill>
                <a:effectLst/>
                <a:uLnTx/>
                <a:uFillTx/>
                <a:latin typeface="+mn-lt"/>
                <a:ea typeface="+mn-ea"/>
                <a:cs typeface="+mn-cs"/>
              </a:rPr>
              <a:t>Ofsted</a:t>
            </a:r>
            <a:r>
              <a:rPr kumimoji="0" lang="en-GB" sz="7200" b="0" i="0" u="none" strike="noStrike" kern="1200" cap="none" spc="0" normalizeH="0" baseline="0" noProof="0" dirty="0" smtClean="0">
                <a:ln>
                  <a:noFill/>
                </a:ln>
                <a:solidFill>
                  <a:schemeClr val="tx1"/>
                </a:solidFill>
                <a:effectLst/>
                <a:uLnTx/>
                <a:uFillTx/>
                <a:latin typeface="+mn-lt"/>
                <a:ea typeface="+mn-ea"/>
                <a:cs typeface="+mn-cs"/>
              </a:rPr>
              <a:t> inspection rated the Family Centre as outstanding in all areas of provision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8" name="Picture 10" descr="autumn leaves"/>
          <p:cNvPicPr>
            <a:picLocks noChangeAspect="1" noChangeArrowheads="1"/>
          </p:cNvPicPr>
          <p:nvPr/>
        </p:nvPicPr>
        <p:blipFill>
          <a:blip r:embed="rId3" cstate="print"/>
          <a:srcRect/>
          <a:stretch>
            <a:fillRect/>
          </a:stretch>
        </p:blipFill>
        <p:spPr bwMode="auto">
          <a:xfrm>
            <a:off x="6804248" y="2504785"/>
            <a:ext cx="2232248" cy="1356263"/>
          </a:xfrm>
          <a:prstGeom prst="rect">
            <a:avLst/>
          </a:prstGeom>
          <a:noFill/>
          <a:ln w="9525">
            <a:noFill/>
            <a:miter lim="800000"/>
            <a:headEnd/>
            <a:tailEnd/>
          </a:ln>
        </p:spPr>
      </p:pic>
      <p:pic>
        <p:nvPicPr>
          <p:cNvPr id="9" name="Picture 2" descr="http://www.exeter.ac.uk/media/universityofexeter/campusservices/printservices/images/featureimages/printproduction.jpg"/>
          <p:cNvPicPr>
            <a:picLocks noChangeAspect="1" noChangeArrowheads="1"/>
          </p:cNvPicPr>
          <p:nvPr/>
        </p:nvPicPr>
        <p:blipFill>
          <a:blip r:embed="rId4" cstate="print"/>
          <a:srcRect/>
          <a:stretch>
            <a:fillRect/>
          </a:stretch>
        </p:blipFill>
        <p:spPr bwMode="auto">
          <a:xfrm>
            <a:off x="6948264" y="908720"/>
            <a:ext cx="1800200" cy="9497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UoE Corporate Ppoint3.jpg"/>
          <p:cNvPicPr>
            <a:picLocks noChangeAspect="1"/>
          </p:cNvPicPr>
          <p:nvPr/>
        </p:nvPicPr>
        <p:blipFill>
          <a:blip r:embed="rId2" cstate="print"/>
          <a:srcRect/>
          <a:stretch>
            <a:fillRect/>
          </a:stretch>
        </p:blipFill>
        <p:spPr bwMode="auto">
          <a:xfrm>
            <a:off x="0" y="0"/>
            <a:ext cx="9169400" cy="6858000"/>
          </a:xfrm>
          <a:prstGeom prst="rect">
            <a:avLst/>
          </a:prstGeom>
          <a:noFill/>
          <a:ln w="9525">
            <a:noFill/>
            <a:miter lim="800000"/>
            <a:headEnd/>
            <a:tailEnd/>
          </a:ln>
        </p:spPr>
      </p:pic>
      <p:sp>
        <p:nvSpPr>
          <p:cNvPr id="3" name="Title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4400" dirty="0" smtClean="0">
                <a:latin typeface="+mj-lt"/>
                <a:ea typeface="+mj-ea"/>
                <a:cs typeface="+mj-cs"/>
              </a:rPr>
              <a:t>Event Exeter</a:t>
            </a:r>
            <a:endParaRPr kumimoji="0" lang="en-GB"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4" name="Content Placeholder 2"/>
          <p:cNvSpPr txBox="1">
            <a:spLocks/>
          </p:cNvSpPr>
          <p:nvPr/>
        </p:nvSpPr>
        <p:spPr>
          <a:xfrm>
            <a:off x="457200" y="1556792"/>
            <a:ext cx="8229600" cy="4525963"/>
          </a:xfrm>
          <a:prstGeom prst="rect">
            <a:avLst/>
          </a:prstGeom>
        </p:spPr>
        <p:txBody>
          <a:bodyPr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Rectangle 5"/>
          <p:cNvSpPr/>
          <p:nvPr/>
        </p:nvSpPr>
        <p:spPr>
          <a:xfrm>
            <a:off x="179512" y="1124744"/>
            <a:ext cx="8424936" cy="4185761"/>
          </a:xfrm>
          <a:prstGeom prst="rect">
            <a:avLst/>
          </a:prstGeom>
        </p:spPr>
        <p:txBody>
          <a:bodyPr wrap="square">
            <a:spAutoFit/>
          </a:bodyPr>
          <a:lstStyle/>
          <a:p>
            <a:pPr fontAlgn="auto">
              <a:spcAft>
                <a:spcPts val="0"/>
              </a:spcAft>
              <a:defRPr/>
            </a:pPr>
            <a:endParaRPr lang="en-GB" sz="1600" dirty="0" smtClean="0"/>
          </a:p>
          <a:p>
            <a:pPr fontAlgn="auto">
              <a:spcAft>
                <a:spcPts val="0"/>
              </a:spcAft>
              <a:defRPr/>
            </a:pPr>
            <a:endParaRPr lang="en-GB" sz="1600" dirty="0" smtClean="0"/>
          </a:p>
          <a:p>
            <a:pPr fontAlgn="auto">
              <a:spcAft>
                <a:spcPts val="0"/>
              </a:spcAft>
              <a:buFont typeface="Arial" pitchFamily="34" charset="0"/>
              <a:buChar char="•"/>
              <a:defRPr/>
            </a:pPr>
            <a:r>
              <a:rPr lang="en-GB" sz="1600" dirty="0" smtClean="0"/>
              <a:t>      </a:t>
            </a:r>
            <a:r>
              <a:rPr lang="en-GB" dirty="0" smtClean="0"/>
              <a:t>Also responsible for Reed Hall, the University’s all year round venue for</a:t>
            </a:r>
          </a:p>
          <a:p>
            <a:pPr fontAlgn="auto">
              <a:spcAft>
                <a:spcPts val="0"/>
              </a:spcAft>
              <a:defRPr/>
            </a:pPr>
            <a:r>
              <a:rPr lang="en-GB" dirty="0" smtClean="0"/>
              <a:t>      conferences,  weddings and functions</a:t>
            </a:r>
          </a:p>
          <a:p>
            <a:pPr fontAlgn="auto">
              <a:spcAft>
                <a:spcPts val="0"/>
              </a:spcAft>
              <a:buFont typeface="Arial" pitchFamily="34" charset="0"/>
              <a:buChar char="•"/>
              <a:defRPr/>
            </a:pPr>
            <a:endParaRPr lang="en-GB" dirty="0" smtClean="0"/>
          </a:p>
          <a:p>
            <a:pPr fontAlgn="auto">
              <a:spcAft>
                <a:spcPts val="0"/>
              </a:spcAft>
              <a:buFont typeface="Arial" pitchFamily="34" charset="0"/>
              <a:buChar char="•"/>
              <a:defRPr/>
            </a:pPr>
            <a:r>
              <a:rPr lang="en-GB" dirty="0" smtClean="0"/>
              <a:t>     Forum and Great Hall Operational Manager and University Reception    </a:t>
            </a:r>
          </a:p>
          <a:p>
            <a:pPr fontAlgn="auto">
              <a:spcAft>
                <a:spcPts val="0"/>
              </a:spcAft>
              <a:defRPr/>
            </a:pPr>
            <a:r>
              <a:rPr lang="en-GB" dirty="0" smtClean="0"/>
              <a:t>      Team report to this department</a:t>
            </a:r>
          </a:p>
          <a:p>
            <a:pPr fontAlgn="auto">
              <a:spcAft>
                <a:spcPts val="0"/>
              </a:spcAft>
              <a:buFont typeface="Arial" pitchFamily="34" charset="0"/>
              <a:buChar char="•"/>
              <a:defRPr/>
            </a:pPr>
            <a:endParaRPr lang="en-GB" dirty="0" smtClean="0"/>
          </a:p>
          <a:p>
            <a:pPr fontAlgn="auto">
              <a:spcAft>
                <a:spcPts val="0"/>
              </a:spcAft>
              <a:buFont typeface="Arial" pitchFamily="34" charset="0"/>
              <a:buChar char="•"/>
              <a:defRPr/>
            </a:pPr>
            <a:r>
              <a:rPr lang="en-GB" dirty="0" smtClean="0"/>
              <a:t>     Over 6000 conference and group travel visitors per annum</a:t>
            </a:r>
          </a:p>
          <a:p>
            <a:pPr fontAlgn="auto">
              <a:spcAft>
                <a:spcPts val="0"/>
              </a:spcAft>
              <a:buFont typeface="Arial" pitchFamily="34" charset="0"/>
              <a:buChar char="•"/>
              <a:defRPr/>
            </a:pPr>
            <a:endParaRPr lang="en-GB" dirty="0" smtClean="0"/>
          </a:p>
          <a:p>
            <a:pPr fontAlgn="auto">
              <a:spcAft>
                <a:spcPts val="0"/>
              </a:spcAft>
              <a:buFont typeface="Arial" pitchFamily="34" charset="0"/>
              <a:buChar char="•"/>
              <a:defRPr/>
            </a:pPr>
            <a:r>
              <a:rPr lang="en-GB" dirty="0" smtClean="0"/>
              <a:t>     Awarded </a:t>
            </a:r>
            <a:r>
              <a:rPr lang="en-GB" b="1" dirty="0" smtClean="0">
                <a:hlinkClick r:id="rId3"/>
              </a:rPr>
              <a:t>Commercial University of the Year </a:t>
            </a:r>
            <a:r>
              <a:rPr lang="en-GB" dirty="0" smtClean="0"/>
              <a:t>– College and University </a:t>
            </a:r>
          </a:p>
          <a:p>
            <a:pPr fontAlgn="auto">
              <a:spcAft>
                <a:spcPts val="0"/>
              </a:spcAft>
              <a:defRPr/>
            </a:pPr>
            <a:r>
              <a:rPr lang="en-GB" dirty="0" smtClean="0"/>
              <a:t>      Business Officers (CUBO) Awards.  </a:t>
            </a:r>
          </a:p>
          <a:p>
            <a:pPr fontAlgn="auto">
              <a:spcAft>
                <a:spcPts val="0"/>
              </a:spcAft>
              <a:buFont typeface="Arial" pitchFamily="34" charset="0"/>
              <a:buChar char="•"/>
              <a:defRPr/>
            </a:pPr>
            <a:endParaRPr lang="en-GB" dirty="0" smtClean="0"/>
          </a:p>
          <a:p>
            <a:pPr fontAlgn="auto">
              <a:spcAft>
                <a:spcPts val="0"/>
              </a:spcAft>
              <a:buFont typeface="Arial" pitchFamily="34" charset="0"/>
              <a:buChar char="•"/>
              <a:defRPr/>
            </a:pPr>
            <a:r>
              <a:rPr lang="en-GB" dirty="0" smtClean="0"/>
              <a:t>     Promotional Video  </a:t>
            </a:r>
            <a:r>
              <a:rPr lang="en-GB" dirty="0" smtClean="0">
                <a:hlinkClick r:id="rId4"/>
              </a:rPr>
              <a:t>http://www.exeter.ac.uk/eventexeter/aboutus/video/#d.en.151108</a:t>
            </a:r>
            <a:endParaRPr lang="en-GB" dirty="0"/>
          </a:p>
        </p:txBody>
      </p:sp>
      <p:pic>
        <p:nvPicPr>
          <p:cNvPr id="7" name="Picture 8" descr="Car outside Reed"/>
          <p:cNvPicPr>
            <a:picLocks noChangeAspect="1" noChangeArrowheads="1"/>
          </p:cNvPicPr>
          <p:nvPr/>
        </p:nvPicPr>
        <p:blipFill>
          <a:blip r:embed="rId5" cstate="print"/>
          <a:srcRect/>
          <a:stretch>
            <a:fillRect/>
          </a:stretch>
        </p:blipFill>
        <p:spPr bwMode="auto">
          <a:xfrm>
            <a:off x="7740352" y="116632"/>
            <a:ext cx="1295400" cy="1836738"/>
          </a:xfrm>
          <a:prstGeom prst="rect">
            <a:avLst/>
          </a:prstGeom>
          <a:noFill/>
          <a:ln w="9525">
            <a:noFill/>
            <a:miter lim="800000"/>
            <a:headEnd/>
            <a:tailEnd/>
          </a:ln>
        </p:spPr>
      </p:pic>
      <p:pic>
        <p:nvPicPr>
          <p:cNvPr id="8" name="Picture 6" descr="Go back to the Reed Hall home page"/>
          <p:cNvPicPr>
            <a:picLocks noChangeAspect="1" noChangeArrowheads="1"/>
          </p:cNvPicPr>
          <p:nvPr/>
        </p:nvPicPr>
        <p:blipFill>
          <a:blip r:embed="rId6" cstate="print"/>
          <a:srcRect/>
          <a:stretch>
            <a:fillRect/>
          </a:stretch>
        </p:blipFill>
        <p:spPr bwMode="auto">
          <a:xfrm>
            <a:off x="7705725" y="1844824"/>
            <a:ext cx="1438275" cy="885825"/>
          </a:xfrm>
          <a:prstGeom prst="rect">
            <a:avLst/>
          </a:prstGeom>
          <a:noFill/>
          <a:ln w="9525">
            <a:noFill/>
            <a:miter lim="800000"/>
            <a:headEnd/>
            <a:tailEnd/>
          </a:ln>
        </p:spPr>
      </p:pic>
      <p:pic>
        <p:nvPicPr>
          <p:cNvPr id="9" name="Picture 2" descr="Go back to the Event Exeter home page"/>
          <p:cNvPicPr>
            <a:picLocks noChangeAspect="1" noChangeArrowheads="1"/>
          </p:cNvPicPr>
          <p:nvPr/>
        </p:nvPicPr>
        <p:blipFill>
          <a:blip r:embed="rId7" cstate="print"/>
          <a:srcRect/>
          <a:stretch>
            <a:fillRect/>
          </a:stretch>
        </p:blipFill>
        <p:spPr bwMode="auto">
          <a:xfrm>
            <a:off x="7191375" y="4365104"/>
            <a:ext cx="1952625" cy="1428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UoE Corporate Ppoint2.jpg"/>
          <p:cNvPicPr>
            <a:picLocks noChangeAspect="1"/>
          </p:cNvPicPr>
          <p:nvPr/>
        </p:nvPicPr>
        <p:blipFill>
          <a:blip r:embed="rId2" cstate="print"/>
          <a:srcRect/>
          <a:stretch>
            <a:fillRect/>
          </a:stretch>
        </p:blipFill>
        <p:spPr bwMode="auto">
          <a:xfrm>
            <a:off x="0" y="0"/>
            <a:ext cx="9169400" cy="6858000"/>
          </a:xfrm>
          <a:prstGeom prst="rect">
            <a:avLst/>
          </a:prstGeom>
          <a:noFill/>
          <a:ln w="9525">
            <a:noFill/>
            <a:miter lim="800000"/>
            <a:headEnd/>
            <a:tailEnd/>
          </a:ln>
        </p:spPr>
      </p:pic>
      <p:sp>
        <p:nvSpPr>
          <p:cNvPr id="5" name="Title 1"/>
          <p:cNvSpPr txBox="1">
            <a:spLocks/>
          </p:cNvSpPr>
          <p:nvPr/>
        </p:nvSpPr>
        <p:spPr>
          <a:xfrm>
            <a:off x="457200" y="19776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4400" dirty="0" smtClean="0">
                <a:latin typeface="+mj-lt"/>
                <a:ea typeface="+mj-ea"/>
                <a:cs typeface="+mj-cs"/>
              </a:rPr>
              <a:t>Residential Services</a:t>
            </a:r>
            <a:endParaRPr kumimoji="0" lang="en-GB"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7" name="Rectangle 6"/>
          <p:cNvSpPr/>
          <p:nvPr/>
        </p:nvSpPr>
        <p:spPr>
          <a:xfrm>
            <a:off x="107504" y="980728"/>
            <a:ext cx="8208912" cy="4967514"/>
          </a:xfrm>
          <a:prstGeom prst="rect">
            <a:avLst/>
          </a:prstGeom>
        </p:spPr>
        <p:txBody>
          <a:bodyPr wrap="square">
            <a:spAutoFit/>
          </a:bodyPr>
          <a:lstStyle/>
          <a:p>
            <a:pPr>
              <a:lnSpc>
                <a:spcPct val="115000"/>
              </a:lnSpc>
              <a:spcAft>
                <a:spcPts val="0"/>
              </a:spcAft>
            </a:pPr>
            <a:r>
              <a:rPr lang="en-GB" b="1" dirty="0" smtClean="0">
                <a:latin typeface="Arial"/>
                <a:ea typeface="Calibri"/>
                <a:cs typeface="Times New Roman"/>
              </a:rPr>
              <a:t>Residential Services – </a:t>
            </a:r>
            <a:r>
              <a:rPr lang="en-GB" dirty="0" smtClean="0">
                <a:latin typeface="Arial"/>
                <a:ea typeface="Calibri"/>
                <a:cs typeface="Times New Roman"/>
              </a:rPr>
              <a:t>Student Accommodation</a:t>
            </a:r>
            <a:r>
              <a:rPr lang="en-GB" b="1" dirty="0" smtClean="0">
                <a:latin typeface="Arial"/>
                <a:ea typeface="Calibri"/>
                <a:cs typeface="Times New Roman"/>
              </a:rPr>
              <a:t> </a:t>
            </a:r>
            <a:endParaRPr lang="en-GB" dirty="0" smtClean="0">
              <a:ea typeface="Calibri"/>
              <a:cs typeface="Times New Roman"/>
            </a:endParaRPr>
          </a:p>
          <a:p>
            <a:pPr>
              <a:lnSpc>
                <a:spcPct val="115000"/>
              </a:lnSpc>
              <a:spcAft>
                <a:spcPts val="0"/>
              </a:spcAft>
            </a:pPr>
            <a:r>
              <a:rPr lang="en-GB" dirty="0" err="1" smtClean="0">
                <a:latin typeface="Arial"/>
                <a:ea typeface="Calibri"/>
                <a:cs typeface="Times New Roman"/>
              </a:rPr>
              <a:t>ResNet</a:t>
            </a:r>
            <a:endParaRPr lang="en-GB" dirty="0" smtClean="0">
              <a:latin typeface="Arial"/>
              <a:ea typeface="Calibri"/>
              <a:cs typeface="Times New Roman"/>
            </a:endParaRPr>
          </a:p>
          <a:p>
            <a:pPr>
              <a:lnSpc>
                <a:spcPct val="115000"/>
              </a:lnSpc>
              <a:spcAft>
                <a:spcPts val="0"/>
              </a:spcAft>
            </a:pPr>
            <a:endParaRPr lang="en-GB" dirty="0" smtClean="0">
              <a:latin typeface="Arial"/>
              <a:cs typeface="Times New Roman"/>
            </a:endParaRPr>
          </a:p>
          <a:p>
            <a:pPr marL="342900" lvl="0" indent="-342900">
              <a:spcAft>
                <a:spcPts val="0"/>
              </a:spcAft>
              <a:buFont typeface="Symbol"/>
              <a:buChar char=""/>
            </a:pPr>
            <a:r>
              <a:rPr lang="en-GB" dirty="0" smtClean="0">
                <a:latin typeface="Arial"/>
                <a:ea typeface="Times New Roman"/>
              </a:rPr>
              <a:t>Mix of standard (shared bathroom facilities) and en-suite rooms on catered or self-catered basis</a:t>
            </a:r>
          </a:p>
          <a:p>
            <a:pPr marL="342900" lvl="0" indent="-342900">
              <a:spcAft>
                <a:spcPts val="0"/>
              </a:spcAft>
              <a:buFont typeface="Symbol"/>
              <a:buChar char=""/>
            </a:pPr>
            <a:r>
              <a:rPr lang="en-GB" dirty="0" smtClean="0">
                <a:latin typeface="Arial"/>
                <a:ea typeface="Times New Roman"/>
              </a:rPr>
              <a:t>Studio rooms, self-contained flats and townhouses available</a:t>
            </a:r>
            <a:endParaRPr lang="en-GB" dirty="0" smtClean="0">
              <a:ea typeface="Times New Roman"/>
            </a:endParaRPr>
          </a:p>
          <a:p>
            <a:pPr marL="342900" lvl="0" indent="-342900">
              <a:spcAft>
                <a:spcPts val="0"/>
              </a:spcAft>
              <a:buFont typeface="Symbol"/>
              <a:buChar char=""/>
            </a:pPr>
            <a:r>
              <a:rPr lang="en-GB" dirty="0" smtClean="0">
                <a:latin typeface="Arial"/>
                <a:ea typeface="Times New Roman"/>
              </a:rPr>
              <a:t>Partnership with UPP (University Partnership Programme) 43year lease</a:t>
            </a:r>
            <a:endParaRPr lang="en-GB" dirty="0" smtClean="0">
              <a:ea typeface="Times New Roman"/>
            </a:endParaRPr>
          </a:p>
          <a:p>
            <a:pPr marL="342900" lvl="0" indent="-342900">
              <a:spcAft>
                <a:spcPts val="0"/>
              </a:spcAft>
              <a:buFont typeface="Symbol"/>
              <a:buChar char=""/>
            </a:pPr>
            <a:r>
              <a:rPr lang="en-GB" dirty="0" smtClean="0">
                <a:latin typeface="Arial"/>
                <a:ea typeface="Times New Roman"/>
              </a:rPr>
              <a:t>Residence Life Team</a:t>
            </a:r>
            <a:r>
              <a:rPr lang="en-GB" dirty="0" smtClean="0">
                <a:solidFill>
                  <a:srgbClr val="000000"/>
                </a:solidFill>
                <a:latin typeface="Arial"/>
                <a:ea typeface="Times New Roman"/>
              </a:rPr>
              <a:t> with an in-depth knowledge of the support and wellbeing services on offer at the University, provide support to students living in University accommodation</a:t>
            </a:r>
            <a:endParaRPr lang="en-GB" dirty="0" smtClean="0">
              <a:ea typeface="Times New Roman"/>
            </a:endParaRPr>
          </a:p>
          <a:p>
            <a:pPr marL="342900" lvl="0" indent="-342900">
              <a:spcAft>
                <a:spcPts val="0"/>
              </a:spcAft>
              <a:buFont typeface="Symbol"/>
              <a:buChar char=""/>
            </a:pPr>
            <a:r>
              <a:rPr lang="en-GB" dirty="0" smtClean="0">
                <a:latin typeface="Arial"/>
                <a:ea typeface="Times New Roman"/>
              </a:rPr>
              <a:t>5464 rooms (1363 catered + 4101 self-catered)</a:t>
            </a:r>
            <a:endParaRPr lang="en-GB" dirty="0" smtClean="0">
              <a:solidFill>
                <a:schemeClr val="accent2">
                  <a:lumMod val="75000"/>
                </a:schemeClr>
              </a:solidFill>
              <a:latin typeface="Arial"/>
              <a:ea typeface="Times New Roman"/>
            </a:endParaRPr>
          </a:p>
          <a:p>
            <a:pPr marL="342900" lvl="0" indent="-342900">
              <a:spcAft>
                <a:spcPts val="0"/>
              </a:spcAft>
              <a:buFont typeface="Symbol"/>
              <a:buChar char=""/>
            </a:pPr>
            <a:r>
              <a:rPr lang="en-GB" dirty="0" err="1" smtClean="0">
                <a:latin typeface="Arial"/>
                <a:ea typeface="Times New Roman"/>
              </a:rPr>
              <a:t>ReUse</a:t>
            </a:r>
            <a:r>
              <a:rPr lang="en-GB" dirty="0" smtClean="0">
                <a:latin typeface="Arial"/>
                <a:ea typeface="Times New Roman"/>
              </a:rPr>
              <a:t> – </a:t>
            </a:r>
            <a:r>
              <a:rPr lang="en-GB" dirty="0" smtClean="0">
                <a:solidFill>
                  <a:srgbClr val="000000"/>
                </a:solidFill>
                <a:latin typeface="Arial"/>
                <a:ea typeface="Times New Roman"/>
              </a:rPr>
              <a:t>The Student </a:t>
            </a:r>
            <a:r>
              <a:rPr lang="en-GB" dirty="0" err="1" smtClean="0">
                <a:solidFill>
                  <a:srgbClr val="000000"/>
                </a:solidFill>
                <a:latin typeface="Arial"/>
                <a:ea typeface="Times New Roman"/>
              </a:rPr>
              <a:t>ReUse</a:t>
            </a:r>
            <a:r>
              <a:rPr lang="en-GB" dirty="0" smtClean="0">
                <a:solidFill>
                  <a:srgbClr val="000000"/>
                </a:solidFill>
                <a:latin typeface="Arial"/>
                <a:ea typeface="Times New Roman"/>
              </a:rPr>
              <a:t> Project has run successfully for 4 years and encourages students, at the end of the academic year to donate items that they no longer need. These items can benefit local charities, or other students who can put them to good use. The </a:t>
            </a:r>
            <a:r>
              <a:rPr lang="en-GB" dirty="0" err="1" smtClean="0">
                <a:solidFill>
                  <a:srgbClr val="000000"/>
                </a:solidFill>
                <a:latin typeface="Arial"/>
                <a:ea typeface="Times New Roman"/>
              </a:rPr>
              <a:t>ReUse</a:t>
            </a:r>
            <a:r>
              <a:rPr lang="en-GB" dirty="0" smtClean="0">
                <a:solidFill>
                  <a:srgbClr val="000000"/>
                </a:solidFill>
                <a:latin typeface="Arial"/>
                <a:ea typeface="Times New Roman"/>
              </a:rPr>
              <a:t> Project reduces the amount sent to landfill by over 3.5 tonnes per annum</a:t>
            </a:r>
            <a:r>
              <a:rPr lang="en-GB" dirty="0" smtClean="0">
                <a:latin typeface="Arial"/>
                <a:ea typeface="Times New Roman"/>
              </a:rPr>
              <a:t> </a:t>
            </a:r>
            <a:endParaRPr lang="en-GB" dirty="0" smtClean="0">
              <a:ea typeface="Times New Roman"/>
            </a:endParaRPr>
          </a:p>
          <a:p>
            <a:pPr>
              <a:lnSpc>
                <a:spcPct val="115000"/>
              </a:lnSpc>
              <a:spcAft>
                <a:spcPts val="0"/>
              </a:spcAft>
            </a:pPr>
            <a:endParaRPr lang="en-GB" dirty="0"/>
          </a:p>
        </p:txBody>
      </p:sp>
      <p:pic>
        <p:nvPicPr>
          <p:cNvPr id="8" name="Picture 4" descr="Exeter Halls - catered"/>
          <p:cNvPicPr>
            <a:picLocks noChangeAspect="1" noChangeArrowheads="1"/>
          </p:cNvPicPr>
          <p:nvPr/>
        </p:nvPicPr>
        <p:blipFill>
          <a:blip r:embed="rId3" cstate="print"/>
          <a:srcRect/>
          <a:stretch>
            <a:fillRect/>
          </a:stretch>
        </p:blipFill>
        <p:spPr bwMode="auto">
          <a:xfrm>
            <a:off x="5292080" y="836712"/>
            <a:ext cx="1224136" cy="1025428"/>
          </a:xfrm>
          <a:prstGeom prst="rect">
            <a:avLst/>
          </a:prstGeom>
          <a:noFill/>
          <a:ln w="9525">
            <a:noFill/>
            <a:miter lim="800000"/>
            <a:headEnd/>
            <a:tailEnd/>
          </a:ln>
        </p:spPr>
      </p:pic>
      <p:pic>
        <p:nvPicPr>
          <p:cNvPr id="9" name="Picture 12" descr="Birks Grange Village - self catered"/>
          <p:cNvPicPr>
            <a:picLocks noChangeAspect="1" noChangeArrowheads="1"/>
          </p:cNvPicPr>
          <p:nvPr/>
        </p:nvPicPr>
        <p:blipFill>
          <a:blip r:embed="rId4" cstate="print"/>
          <a:srcRect/>
          <a:stretch>
            <a:fillRect/>
          </a:stretch>
        </p:blipFill>
        <p:spPr bwMode="auto">
          <a:xfrm>
            <a:off x="7740352" y="836712"/>
            <a:ext cx="1246395" cy="1044451"/>
          </a:xfrm>
          <a:prstGeom prst="rect">
            <a:avLst/>
          </a:prstGeom>
          <a:noFill/>
          <a:ln w="9525">
            <a:noFill/>
            <a:miter lim="800000"/>
            <a:headEnd/>
            <a:tailEnd/>
          </a:ln>
        </p:spPr>
      </p:pic>
      <p:pic>
        <p:nvPicPr>
          <p:cNvPr id="10" name="Picture 10" descr="Lafrowda"/>
          <p:cNvPicPr>
            <a:picLocks noChangeAspect="1" noChangeArrowheads="1"/>
          </p:cNvPicPr>
          <p:nvPr/>
        </p:nvPicPr>
        <p:blipFill>
          <a:blip r:embed="rId5" cstate="print"/>
          <a:srcRect/>
          <a:stretch>
            <a:fillRect/>
          </a:stretch>
        </p:blipFill>
        <p:spPr bwMode="auto">
          <a:xfrm>
            <a:off x="6516217" y="836712"/>
            <a:ext cx="1224136" cy="102591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UoE Corporate Ppoint3.jpg"/>
          <p:cNvPicPr>
            <a:picLocks noChangeAspect="1"/>
          </p:cNvPicPr>
          <p:nvPr/>
        </p:nvPicPr>
        <p:blipFill>
          <a:blip r:embed="rId2" cstate="print"/>
          <a:srcRect/>
          <a:stretch>
            <a:fillRect/>
          </a:stretch>
        </p:blipFill>
        <p:spPr bwMode="auto">
          <a:xfrm>
            <a:off x="0" y="0"/>
            <a:ext cx="9169400" cy="6858000"/>
          </a:xfrm>
          <a:prstGeom prst="rect">
            <a:avLst/>
          </a:prstGeom>
          <a:noFill/>
          <a:ln w="9525">
            <a:noFill/>
            <a:miter lim="800000"/>
            <a:headEnd/>
            <a:tailEnd/>
          </a:ln>
        </p:spPr>
      </p:pic>
      <p:sp>
        <p:nvSpPr>
          <p:cNvPr id="3" name="Title 1"/>
          <p:cNvSpPr txBox="1">
            <a:spLocks/>
          </p:cNvSpPr>
          <p:nvPr/>
        </p:nvSpPr>
        <p:spPr>
          <a:xfrm>
            <a:off x="457200" y="19776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4400" dirty="0" smtClean="0">
                <a:latin typeface="+mj-lt"/>
                <a:ea typeface="+mj-ea"/>
                <a:cs typeface="+mj-cs"/>
              </a:rPr>
              <a:t>Business Support</a:t>
            </a:r>
            <a:endParaRPr kumimoji="0" lang="en-GB"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4" name="Content Placeholder 2"/>
          <p:cNvSpPr txBox="1">
            <a:spLocks/>
          </p:cNvSpPr>
          <p:nvPr/>
        </p:nvSpPr>
        <p:spPr>
          <a:xfrm>
            <a:off x="457200" y="44624"/>
            <a:ext cx="8229600" cy="4525963"/>
          </a:xfrm>
          <a:prstGeom prst="rect">
            <a:avLst/>
          </a:prstGeom>
        </p:spPr>
        <p:txBody>
          <a:bodyPr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Rectangle 5"/>
          <p:cNvSpPr/>
          <p:nvPr/>
        </p:nvSpPr>
        <p:spPr>
          <a:xfrm>
            <a:off x="323528" y="116632"/>
            <a:ext cx="8496944" cy="3847207"/>
          </a:xfrm>
          <a:prstGeom prst="rect">
            <a:avLst/>
          </a:prstGeom>
        </p:spPr>
        <p:txBody>
          <a:bodyPr wrap="square">
            <a:spAutoFit/>
          </a:bodyPr>
          <a:lstStyle/>
          <a:p>
            <a:pPr fontAlgn="auto">
              <a:spcAft>
                <a:spcPts val="0"/>
              </a:spcAft>
              <a:defRPr/>
            </a:pPr>
            <a:endParaRPr lang="en-GB" sz="1600" b="1" dirty="0" smtClean="0"/>
          </a:p>
          <a:p>
            <a:pPr fontAlgn="auto">
              <a:spcAft>
                <a:spcPts val="0"/>
              </a:spcAft>
              <a:defRPr/>
            </a:pPr>
            <a:endParaRPr lang="en-GB" sz="1600" b="1" dirty="0" smtClean="0"/>
          </a:p>
          <a:p>
            <a:pPr fontAlgn="auto">
              <a:spcAft>
                <a:spcPts val="0"/>
              </a:spcAft>
              <a:defRPr/>
            </a:pPr>
            <a:endParaRPr lang="en-GB" sz="1600" b="1" dirty="0" smtClean="0"/>
          </a:p>
          <a:p>
            <a:pPr fontAlgn="auto">
              <a:spcAft>
                <a:spcPts val="0"/>
              </a:spcAft>
              <a:defRPr/>
            </a:pPr>
            <a:endParaRPr lang="en-GB" sz="1600" dirty="0" smtClean="0"/>
          </a:p>
          <a:p>
            <a:pPr fontAlgn="auto">
              <a:spcAft>
                <a:spcPts val="0"/>
              </a:spcAft>
              <a:buFont typeface="Arial" pitchFamily="34" charset="0"/>
              <a:buChar char="•"/>
              <a:defRPr/>
            </a:pPr>
            <a:r>
              <a:rPr lang="en-GB" sz="1600" dirty="0" smtClean="0"/>
              <a:t>     </a:t>
            </a:r>
            <a:r>
              <a:rPr lang="en-GB" dirty="0" smtClean="0"/>
              <a:t>The </a:t>
            </a:r>
            <a:r>
              <a:rPr lang="en-GB" dirty="0" err="1" smtClean="0"/>
              <a:t>BICSc</a:t>
            </a:r>
            <a:r>
              <a:rPr lang="en-GB" dirty="0" smtClean="0"/>
              <a:t> Cleaning Academy opened in January 2010 and has already seen over 200  </a:t>
            </a:r>
          </a:p>
          <a:p>
            <a:pPr fontAlgn="auto">
              <a:spcAft>
                <a:spcPts val="0"/>
              </a:spcAft>
              <a:defRPr/>
            </a:pPr>
            <a:r>
              <a:rPr lang="en-GB" dirty="0" smtClean="0"/>
              <a:t>      members of the cleaning staff successfully completing the minimum 14 </a:t>
            </a:r>
            <a:r>
              <a:rPr lang="en-GB" dirty="0" err="1" smtClean="0"/>
              <a:t>BICSc</a:t>
            </a:r>
            <a:r>
              <a:rPr lang="en-GB" dirty="0" smtClean="0"/>
              <a:t> Skills</a:t>
            </a:r>
          </a:p>
          <a:p>
            <a:pPr fontAlgn="auto">
              <a:spcAft>
                <a:spcPts val="0"/>
              </a:spcAft>
              <a:buFont typeface="Arial" pitchFamily="34" charset="0"/>
              <a:buChar char="•"/>
              <a:defRPr/>
            </a:pPr>
            <a:endParaRPr lang="en-GB" dirty="0" smtClean="0"/>
          </a:p>
          <a:p>
            <a:pPr fontAlgn="auto">
              <a:spcAft>
                <a:spcPts val="0"/>
              </a:spcAft>
              <a:buFont typeface="Arial" pitchFamily="34" charset="0"/>
              <a:buChar char="•"/>
              <a:defRPr/>
            </a:pPr>
            <a:r>
              <a:rPr lang="en-GB" dirty="0" smtClean="0"/>
              <a:t>     Investors in People, Customer First – lead on achieving accreditation</a:t>
            </a:r>
          </a:p>
          <a:p>
            <a:pPr fontAlgn="auto">
              <a:spcAft>
                <a:spcPts val="0"/>
              </a:spcAft>
              <a:defRPr/>
            </a:pPr>
            <a:endParaRPr lang="en-GB" dirty="0" smtClean="0"/>
          </a:p>
          <a:p>
            <a:pPr fontAlgn="auto">
              <a:spcAft>
                <a:spcPts val="0"/>
              </a:spcAft>
              <a:buFont typeface="Arial" pitchFamily="34" charset="0"/>
              <a:buChar char="•"/>
              <a:defRPr/>
            </a:pPr>
            <a:r>
              <a:rPr lang="en-GB" b="1" dirty="0" smtClean="0"/>
              <a:t>     Business Support</a:t>
            </a:r>
            <a:r>
              <a:rPr lang="en-GB" dirty="0" smtClean="0"/>
              <a:t> is in the process of recruiting a pool of students from a variety of </a:t>
            </a:r>
          </a:p>
          <a:p>
            <a:pPr fontAlgn="auto">
              <a:spcAft>
                <a:spcPts val="0"/>
              </a:spcAft>
              <a:defRPr/>
            </a:pPr>
            <a:r>
              <a:rPr lang="en-GB" dirty="0" smtClean="0"/>
              <a:t>      degree disciplines and year groups to act as </a:t>
            </a:r>
            <a:r>
              <a:rPr lang="en-GB" b="1" dirty="0" smtClean="0"/>
              <a:t>mystery shoppers </a:t>
            </a:r>
            <a:r>
              <a:rPr lang="en-GB" dirty="0" smtClean="0"/>
              <a:t>for Campus Services.   </a:t>
            </a:r>
          </a:p>
          <a:p>
            <a:pPr fontAlgn="auto">
              <a:spcAft>
                <a:spcPts val="0"/>
              </a:spcAft>
              <a:defRPr/>
            </a:pPr>
            <a:r>
              <a:rPr lang="en-GB" dirty="0" smtClean="0"/>
              <a:t>      The programme also benefits our student by allowing them to gain valuable skills and     </a:t>
            </a:r>
          </a:p>
          <a:p>
            <a:pPr fontAlgn="auto">
              <a:spcAft>
                <a:spcPts val="0"/>
              </a:spcAft>
              <a:defRPr/>
            </a:pPr>
            <a:r>
              <a:rPr lang="en-GB" dirty="0" smtClean="0"/>
              <a:t>      work experience, which supports the University’s strategic aim to </a:t>
            </a:r>
            <a:r>
              <a:rPr lang="en-GB" b="1" dirty="0" smtClean="0"/>
              <a:t>actively engage our </a:t>
            </a:r>
          </a:p>
          <a:p>
            <a:pPr fontAlgn="auto">
              <a:spcAft>
                <a:spcPts val="0"/>
              </a:spcAft>
              <a:defRPr/>
            </a:pPr>
            <a:r>
              <a:rPr lang="en-GB" b="1" dirty="0" smtClean="0"/>
              <a:t>      students </a:t>
            </a:r>
            <a:r>
              <a:rPr lang="en-GB" dirty="0" smtClean="0"/>
              <a:t>in the workplace</a:t>
            </a:r>
            <a:endParaRPr lang="en-GB" dirty="0"/>
          </a:p>
        </p:txBody>
      </p:sp>
      <p:pic>
        <p:nvPicPr>
          <p:cNvPr id="7" name="Picture 2" descr="Team"/>
          <p:cNvPicPr>
            <a:picLocks noChangeAspect="1" noChangeArrowheads="1"/>
          </p:cNvPicPr>
          <p:nvPr/>
        </p:nvPicPr>
        <p:blipFill>
          <a:blip r:embed="rId3" cstate="print"/>
          <a:srcRect/>
          <a:stretch>
            <a:fillRect/>
          </a:stretch>
        </p:blipFill>
        <p:spPr bwMode="auto">
          <a:xfrm>
            <a:off x="827584" y="4005064"/>
            <a:ext cx="2844965" cy="1728192"/>
          </a:xfrm>
          <a:prstGeom prst="rect">
            <a:avLst/>
          </a:prstGeom>
          <a:noFill/>
          <a:ln w="9525">
            <a:noFill/>
            <a:miter lim="800000"/>
            <a:headEnd/>
            <a:tailEnd/>
          </a:ln>
        </p:spPr>
      </p:pic>
      <p:pic>
        <p:nvPicPr>
          <p:cNvPr id="8" name="Picture 4" descr="Logo - BICSc"/>
          <p:cNvPicPr>
            <a:picLocks noChangeAspect="1" noChangeArrowheads="1"/>
          </p:cNvPicPr>
          <p:nvPr/>
        </p:nvPicPr>
        <p:blipFill>
          <a:blip r:embed="rId4" cstate="print"/>
          <a:srcRect/>
          <a:stretch>
            <a:fillRect/>
          </a:stretch>
        </p:blipFill>
        <p:spPr bwMode="auto">
          <a:xfrm>
            <a:off x="3995936" y="4221088"/>
            <a:ext cx="2076450" cy="981075"/>
          </a:xfrm>
          <a:prstGeom prst="rect">
            <a:avLst/>
          </a:prstGeom>
          <a:noFill/>
          <a:ln w="9525">
            <a:noFill/>
            <a:miter lim="800000"/>
            <a:headEnd/>
            <a:tailEnd/>
          </a:ln>
        </p:spPr>
      </p:pic>
      <p:pic>
        <p:nvPicPr>
          <p:cNvPr id="9" name="Picture 6" descr="Logo Customer First"/>
          <p:cNvPicPr>
            <a:picLocks noChangeAspect="1" noChangeArrowheads="1"/>
          </p:cNvPicPr>
          <p:nvPr/>
        </p:nvPicPr>
        <p:blipFill>
          <a:blip r:embed="rId5" cstate="print"/>
          <a:srcRect/>
          <a:stretch>
            <a:fillRect/>
          </a:stretch>
        </p:blipFill>
        <p:spPr bwMode="auto">
          <a:xfrm>
            <a:off x="7020272" y="4005064"/>
            <a:ext cx="1150937" cy="1152525"/>
          </a:xfrm>
          <a:prstGeom prst="rect">
            <a:avLst/>
          </a:prstGeom>
          <a:noFill/>
          <a:ln w="9525">
            <a:noFill/>
            <a:miter lim="800000"/>
            <a:headEnd/>
            <a:tailEnd/>
          </a:ln>
        </p:spPr>
      </p:pic>
      <p:pic>
        <p:nvPicPr>
          <p:cNvPr id="10" name="Picture 8" descr="Logo Investors in People"/>
          <p:cNvPicPr>
            <a:picLocks noChangeAspect="1" noChangeArrowheads="1"/>
          </p:cNvPicPr>
          <p:nvPr/>
        </p:nvPicPr>
        <p:blipFill>
          <a:blip r:embed="rId6" cstate="print"/>
          <a:srcRect/>
          <a:stretch>
            <a:fillRect/>
          </a:stretch>
        </p:blipFill>
        <p:spPr bwMode="auto">
          <a:xfrm>
            <a:off x="6156176" y="4941168"/>
            <a:ext cx="792162" cy="7921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8" descr="UoE Corporate Ppoint.jpg"/>
          <p:cNvPicPr>
            <a:picLocks noChangeAspect="1"/>
          </p:cNvPicPr>
          <p:nvPr/>
        </p:nvPicPr>
        <p:blipFill>
          <a:blip r:embed="rId3" cstate="print"/>
          <a:srcRect/>
          <a:stretch>
            <a:fillRect/>
          </a:stretch>
        </p:blipFill>
        <p:spPr bwMode="auto">
          <a:xfrm>
            <a:off x="-36512" y="0"/>
            <a:ext cx="9169400" cy="6858000"/>
          </a:xfrm>
          <a:prstGeom prst="rect">
            <a:avLst/>
          </a:prstGeom>
          <a:noFill/>
          <a:ln w="9525">
            <a:noFill/>
            <a:miter lim="800000"/>
            <a:headEnd/>
            <a:tailEnd/>
          </a:ln>
        </p:spPr>
      </p:pic>
      <p:sp>
        <p:nvSpPr>
          <p:cNvPr id="3" name="Title 1"/>
          <p:cNvSpPr txBox="1">
            <a:spLocks/>
          </p:cNvSpPr>
          <p:nvPr/>
        </p:nvSpPr>
        <p:spPr>
          <a:xfrm>
            <a:off x="457200" y="269776"/>
            <a:ext cx="8229600" cy="1143000"/>
          </a:xfrm>
          <a:prstGeom prst="rect">
            <a:avLst/>
          </a:prstGeom>
        </p:spPr>
        <p:txBody>
          <a:bodyPr/>
          <a:lstStyle/>
          <a:p>
            <a:pPr algn="ctr" fontAlgn="auto">
              <a:spcAft>
                <a:spcPts val="0"/>
              </a:spcAft>
              <a:defRPr/>
            </a:pPr>
            <a:r>
              <a:rPr lang="en-GB" sz="4400" dirty="0" smtClean="0"/>
              <a:t>Estate Patrol</a:t>
            </a:r>
            <a:endParaRPr lang="en-GB" sz="4400" dirty="0"/>
          </a:p>
        </p:txBody>
      </p:sp>
      <p:sp>
        <p:nvSpPr>
          <p:cNvPr id="4" name="Content Placeholder 2"/>
          <p:cNvSpPr txBox="1">
            <a:spLocks/>
          </p:cNvSpPr>
          <p:nvPr/>
        </p:nvSpPr>
        <p:spPr>
          <a:xfrm>
            <a:off x="457200" y="415205"/>
            <a:ext cx="8229600" cy="4525963"/>
          </a:xfrm>
          <a:prstGeom prst="rect">
            <a:avLst/>
          </a:prstGeom>
        </p:spPr>
        <p:txBody>
          <a:bodyPr rtlCol="0">
            <a:normAutofit/>
          </a:bodyPr>
          <a:lstStyle/>
          <a:p>
            <a:pPr fontAlgn="auto">
              <a:spcAft>
                <a:spcPts val="0"/>
              </a:spcAft>
              <a:defRPr/>
            </a:pPr>
            <a:endParaRPr lang="en-GB" sz="1600" dirty="0" smtClean="0"/>
          </a:p>
          <a:p>
            <a:pPr fontAlgn="auto">
              <a:spcAft>
                <a:spcPts val="0"/>
              </a:spcAft>
              <a:defRPr/>
            </a:pPr>
            <a:endParaRPr lang="en-GB" sz="1600" dirty="0" smtClean="0"/>
          </a:p>
          <a:p>
            <a:pPr fontAlgn="auto">
              <a:spcAft>
                <a:spcPts val="0"/>
              </a:spcAft>
              <a:defRPr/>
            </a:pPr>
            <a:endParaRPr lang="en-GB" sz="1600" dirty="0" smtClean="0"/>
          </a:p>
          <a:p>
            <a:pPr fontAlgn="auto">
              <a:spcAft>
                <a:spcPts val="0"/>
              </a:spcAft>
              <a:buFont typeface="Arial" pitchFamily="34" charset="0"/>
              <a:buChar char="•"/>
              <a:defRPr/>
            </a:pPr>
            <a:r>
              <a:rPr lang="en-GB" sz="1600" dirty="0" smtClean="0"/>
              <a:t>     </a:t>
            </a:r>
            <a:r>
              <a:rPr lang="en-GB" dirty="0" smtClean="0"/>
              <a:t>Uniformed security staff available to provide advice and assistance, 24 hours a day </a:t>
            </a:r>
          </a:p>
          <a:p>
            <a:pPr fontAlgn="auto">
              <a:spcAft>
                <a:spcPts val="0"/>
              </a:spcAft>
              <a:defRPr/>
            </a:pPr>
            <a:r>
              <a:rPr lang="en-GB" dirty="0" smtClean="0"/>
              <a:t>      365 days a year</a:t>
            </a:r>
          </a:p>
          <a:p>
            <a:pPr fontAlgn="auto">
              <a:spcAft>
                <a:spcPts val="0"/>
              </a:spcAft>
              <a:buFont typeface="Arial" pitchFamily="34" charset="0"/>
              <a:buChar char="•"/>
              <a:defRPr/>
            </a:pPr>
            <a:endParaRPr lang="en-GB" dirty="0" smtClean="0"/>
          </a:p>
          <a:p>
            <a:pPr fontAlgn="auto">
              <a:spcAft>
                <a:spcPts val="0"/>
              </a:spcAft>
              <a:buFont typeface="Arial" pitchFamily="34" charset="0"/>
              <a:buChar char="•"/>
              <a:defRPr/>
            </a:pPr>
            <a:r>
              <a:rPr lang="en-GB" dirty="0" smtClean="0"/>
              <a:t>    Monitor fire and intruder alarms, the University’s extensive CCTV system and </a:t>
            </a:r>
          </a:p>
          <a:p>
            <a:pPr fontAlgn="auto">
              <a:spcAft>
                <a:spcPts val="0"/>
              </a:spcAft>
              <a:defRPr/>
            </a:pPr>
            <a:r>
              <a:rPr lang="en-GB" dirty="0" smtClean="0"/>
              <a:t>     provide a rapid response when required</a:t>
            </a:r>
          </a:p>
          <a:p>
            <a:pPr fontAlgn="auto">
              <a:spcAft>
                <a:spcPts val="0"/>
              </a:spcAft>
              <a:buFont typeface="Arial" pitchFamily="34" charset="0"/>
              <a:buChar char="•"/>
              <a:defRPr/>
            </a:pPr>
            <a:endParaRPr lang="en-GB" dirty="0" smtClean="0"/>
          </a:p>
          <a:p>
            <a:pPr fontAlgn="auto">
              <a:spcAft>
                <a:spcPts val="0"/>
              </a:spcAft>
              <a:buFont typeface="Arial" pitchFamily="34" charset="0"/>
              <a:buChar char="•"/>
              <a:defRPr/>
            </a:pPr>
            <a:r>
              <a:rPr lang="en-GB" dirty="0" smtClean="0"/>
              <a:t>   Night Patrol Team work overnight during the term time to provide extra security </a:t>
            </a:r>
          </a:p>
          <a:p>
            <a:pPr fontAlgn="auto">
              <a:spcAft>
                <a:spcPts val="0"/>
              </a:spcAft>
              <a:defRPr/>
            </a:pPr>
            <a:r>
              <a:rPr lang="en-GB" dirty="0" smtClean="0"/>
              <a:t>     around the University residences</a:t>
            </a:r>
          </a:p>
          <a:p>
            <a:pPr fontAlgn="auto">
              <a:spcAft>
                <a:spcPts val="0"/>
              </a:spcAft>
              <a:buFont typeface="Arial" pitchFamily="34" charset="0"/>
              <a:buChar char="•"/>
              <a:defRPr/>
            </a:pPr>
            <a:endParaRPr lang="en-GB" dirty="0" smtClean="0"/>
          </a:p>
          <a:p>
            <a:pPr fontAlgn="auto">
              <a:spcAft>
                <a:spcPts val="0"/>
              </a:spcAft>
              <a:buFont typeface="Arial" pitchFamily="34" charset="0"/>
              <a:buChar char="•"/>
              <a:defRPr/>
            </a:pPr>
            <a:r>
              <a:rPr lang="en-GB" dirty="0" smtClean="0"/>
              <a:t>   Patrol and management of car parking the 1,493 spaces on the Exeter campuses</a:t>
            </a:r>
            <a:endParaRPr kumimoji="0" lang="en-GB"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Picture 2" descr="group by van with Allan"/>
          <p:cNvPicPr>
            <a:picLocks noChangeAspect="1" noChangeArrowheads="1"/>
          </p:cNvPicPr>
          <p:nvPr/>
        </p:nvPicPr>
        <p:blipFill>
          <a:blip r:embed="rId4" cstate="print"/>
          <a:srcRect/>
          <a:stretch>
            <a:fillRect/>
          </a:stretch>
        </p:blipFill>
        <p:spPr bwMode="auto">
          <a:xfrm>
            <a:off x="3059832" y="3974817"/>
            <a:ext cx="3131840" cy="190245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8" descr="UoE Corporate Ppoint.jpg"/>
          <p:cNvPicPr>
            <a:picLocks noChangeAspect="1"/>
          </p:cNvPicPr>
          <p:nvPr/>
        </p:nvPicPr>
        <p:blipFill>
          <a:blip r:embed="rId3" cstate="print"/>
          <a:srcRect/>
          <a:stretch>
            <a:fillRect/>
          </a:stretch>
        </p:blipFill>
        <p:spPr bwMode="auto">
          <a:xfrm>
            <a:off x="-25400" y="0"/>
            <a:ext cx="9169400" cy="6858000"/>
          </a:xfrm>
          <a:prstGeom prst="rect">
            <a:avLst/>
          </a:prstGeom>
          <a:noFill/>
          <a:ln w="9525">
            <a:noFill/>
            <a:miter lim="800000"/>
            <a:headEnd/>
            <a:tailEnd/>
          </a:ln>
        </p:spPr>
      </p:pic>
      <p:sp>
        <p:nvSpPr>
          <p:cNvPr id="3" name="Title 1"/>
          <p:cNvSpPr txBox="1">
            <a:spLocks/>
          </p:cNvSpPr>
          <p:nvPr/>
        </p:nvSpPr>
        <p:spPr>
          <a:xfrm>
            <a:off x="457200" y="19776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0" i="0" u="none" strike="noStrike" kern="1200" cap="none" spc="0" normalizeH="0" baseline="0" noProof="0" dirty="0" smtClean="0">
                <a:ln>
                  <a:noFill/>
                </a:ln>
                <a:solidFill>
                  <a:schemeClr val="tx1"/>
                </a:solidFill>
                <a:effectLst/>
                <a:uLnTx/>
                <a:uFillTx/>
                <a:latin typeface="+mj-lt"/>
                <a:ea typeface="+mj-ea"/>
                <a:cs typeface="+mj-cs"/>
              </a:rPr>
              <a:t>Help Desk</a:t>
            </a:r>
          </a:p>
        </p:txBody>
      </p:sp>
      <p:sp>
        <p:nvSpPr>
          <p:cNvPr id="4" name="Content Placeholder 2"/>
          <p:cNvSpPr txBox="1">
            <a:spLocks/>
          </p:cNvSpPr>
          <p:nvPr/>
        </p:nvSpPr>
        <p:spPr>
          <a:xfrm>
            <a:off x="251520" y="1052737"/>
            <a:ext cx="8229600" cy="3456383"/>
          </a:xfrm>
          <a:prstGeom prst="rect">
            <a:avLst/>
          </a:prstGeom>
        </p:spPr>
        <p:txBody>
          <a:bodyPr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3200" b="1" i="0" u="none" strike="noStrike" kern="1200" cap="none" spc="0" normalizeH="0" baseline="0" noProof="0" dirty="0" smtClean="0">
                <a:ln>
                  <a:noFill/>
                </a:ln>
                <a:solidFill>
                  <a:schemeClr val="tx1"/>
                </a:solidFill>
                <a:effectLst/>
                <a:uLnTx/>
                <a:uFillTx/>
                <a:latin typeface="+mn-lt"/>
                <a:ea typeface="+mn-ea"/>
                <a:cs typeface="+mn-cs"/>
              </a:rPr>
              <a:t> </a:t>
            </a:r>
            <a:endParaRPr kumimoji="0" lang="en-GB" sz="19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Content Placeholder 2"/>
          <p:cNvSpPr txBox="1">
            <a:spLocks/>
          </p:cNvSpPr>
          <p:nvPr/>
        </p:nvSpPr>
        <p:spPr>
          <a:xfrm>
            <a:off x="179512" y="476672"/>
            <a:ext cx="8229600" cy="4525963"/>
          </a:xfrm>
          <a:prstGeom prst="rect">
            <a:avLst/>
          </a:prstGeom>
        </p:spPr>
        <p:txBody>
          <a:bodyPr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1900" b="0" i="0" u="none" strike="noStrike" kern="1200" cap="none" spc="0" normalizeH="0" baseline="0" noProof="0" dirty="0" smtClean="0">
                <a:ln>
                  <a:noFill/>
                </a:ln>
                <a:solidFill>
                  <a:schemeClr val="tx1"/>
                </a:solidFill>
                <a:effectLst/>
                <a:uLnTx/>
                <a:uFillTx/>
                <a:latin typeface="+mn-lt"/>
                <a:ea typeface="+mn-ea"/>
                <a:cs typeface="+mn-cs"/>
              </a:rPr>
              <a:t>Administration of car parking permits – a total of almost 3000 permits per annum issued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19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1900" b="0" i="0" u="none" strike="noStrike" kern="1200" cap="none" spc="0" normalizeH="0" baseline="0" noProof="0" dirty="0" smtClean="0">
                <a:ln>
                  <a:noFill/>
                </a:ln>
                <a:solidFill>
                  <a:schemeClr val="tx1"/>
                </a:solidFill>
                <a:effectLst/>
                <a:uLnTx/>
                <a:uFillTx/>
                <a:latin typeface="+mn-lt"/>
                <a:ea typeface="+mn-ea"/>
                <a:cs typeface="+mn-cs"/>
              </a:rPr>
              <a:t>Over 2000 jobs logged per month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19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1900" b="0" i="0" u="none" strike="noStrike" kern="1200" cap="none" spc="0" normalizeH="0" baseline="0" noProof="0" dirty="0" smtClean="0">
                <a:ln>
                  <a:noFill/>
                </a:ln>
                <a:solidFill>
                  <a:schemeClr val="tx1"/>
                </a:solidFill>
                <a:effectLst/>
                <a:uLnTx/>
                <a:uFillTx/>
                <a:latin typeface="+mn-lt"/>
                <a:ea typeface="+mn-ea"/>
                <a:cs typeface="+mn-cs"/>
              </a:rPr>
              <a:t>Provide a Reception Service to Streatham Farm</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19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1900" b="0" i="0" u="none" strike="noStrike" kern="1200" cap="none" spc="0" normalizeH="0" baseline="0" noProof="0" dirty="0" smtClean="0">
                <a:ln>
                  <a:noFill/>
                </a:ln>
                <a:solidFill>
                  <a:schemeClr val="tx1"/>
                </a:solidFill>
                <a:effectLst/>
                <a:uLnTx/>
                <a:uFillTx/>
                <a:latin typeface="+mn-lt"/>
                <a:ea typeface="+mn-ea"/>
                <a:cs typeface="+mn-cs"/>
              </a:rPr>
              <a:t>Help Desk available 8am to 8pm Monday to Friday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19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1900" b="0" i="0" u="none" strike="noStrike" kern="1200" cap="none" spc="0" normalizeH="0" baseline="0" noProof="0" dirty="0" smtClean="0">
                <a:ln>
                  <a:noFill/>
                </a:ln>
                <a:solidFill>
                  <a:schemeClr val="tx1"/>
                </a:solidFill>
                <a:effectLst/>
                <a:uLnTx/>
                <a:uFillTx/>
                <a:latin typeface="+mn-lt"/>
                <a:ea typeface="+mn-ea"/>
                <a:cs typeface="+mn-cs"/>
              </a:rPr>
              <a:t>Provision of Property Services Stores</a:t>
            </a:r>
            <a:endParaRPr kumimoji="0" lang="en-GB" sz="19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Picture 4"/>
          <p:cNvPicPr>
            <a:picLocks noChangeAspect="1" noChangeArrowheads="1"/>
          </p:cNvPicPr>
          <p:nvPr/>
        </p:nvPicPr>
        <p:blipFill>
          <a:blip r:embed="rId4" cstate="print"/>
          <a:srcRect l="29913" t="57381" r="14082" b="12057"/>
          <a:stretch>
            <a:fillRect/>
          </a:stretch>
        </p:blipFill>
        <p:spPr bwMode="auto">
          <a:xfrm>
            <a:off x="4724819" y="3933056"/>
            <a:ext cx="4310933" cy="188038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UoE Corporate Ppoint3.jpg"/>
          <p:cNvPicPr>
            <a:picLocks noChangeAspect="1"/>
          </p:cNvPicPr>
          <p:nvPr/>
        </p:nvPicPr>
        <p:blipFill>
          <a:blip r:embed="rId2" cstate="print"/>
          <a:srcRect/>
          <a:stretch>
            <a:fillRect/>
          </a:stretch>
        </p:blipFill>
        <p:spPr bwMode="auto">
          <a:xfrm>
            <a:off x="-9525" y="0"/>
            <a:ext cx="9169400" cy="6858000"/>
          </a:xfrm>
          <a:prstGeom prst="rect">
            <a:avLst/>
          </a:prstGeom>
          <a:noFill/>
          <a:ln w="9525">
            <a:noFill/>
            <a:miter lim="800000"/>
            <a:headEnd/>
            <a:tailEnd/>
          </a:ln>
        </p:spPr>
      </p:pic>
      <p:sp>
        <p:nvSpPr>
          <p:cNvPr id="3" name="Title 1"/>
          <p:cNvSpPr txBox="1">
            <a:spLocks/>
          </p:cNvSpPr>
          <p:nvPr/>
        </p:nvSpPr>
        <p:spPr>
          <a:xfrm>
            <a:off x="457200" y="19776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4400" dirty="0" smtClean="0">
                <a:latin typeface="+mj-lt"/>
                <a:ea typeface="+mj-ea"/>
                <a:cs typeface="+mj-cs"/>
              </a:rPr>
              <a:t>Facilities Management</a:t>
            </a:r>
            <a:endParaRPr kumimoji="0" lang="en-GB"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4" name="Content Placeholder 2"/>
          <p:cNvSpPr txBox="1">
            <a:spLocks/>
          </p:cNvSpPr>
          <p:nvPr/>
        </p:nvSpPr>
        <p:spPr>
          <a:xfrm>
            <a:off x="457200" y="980728"/>
            <a:ext cx="8229600" cy="4525963"/>
          </a:xfrm>
          <a:prstGeom prst="rect">
            <a:avLst/>
          </a:prstGeom>
        </p:spPr>
        <p:txBody>
          <a:bodyPr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Rectangle 5"/>
          <p:cNvSpPr/>
          <p:nvPr/>
        </p:nvSpPr>
        <p:spPr>
          <a:xfrm>
            <a:off x="395536" y="890711"/>
            <a:ext cx="8064896" cy="4770537"/>
          </a:xfrm>
          <a:prstGeom prst="rect">
            <a:avLst/>
          </a:prstGeom>
        </p:spPr>
        <p:txBody>
          <a:bodyPr wrap="square">
            <a:spAutoFit/>
          </a:bodyPr>
          <a:lstStyle/>
          <a:p>
            <a:pPr fontAlgn="auto">
              <a:spcAft>
                <a:spcPts val="0"/>
              </a:spcAft>
              <a:defRPr/>
            </a:pPr>
            <a:endParaRPr lang="en-GB" sz="1600" dirty="0" smtClean="0"/>
          </a:p>
          <a:p>
            <a:pPr fontAlgn="auto">
              <a:spcAft>
                <a:spcPts val="0"/>
              </a:spcAft>
              <a:buFont typeface="Arial" pitchFamily="34" charset="0"/>
              <a:buChar char="•"/>
              <a:defRPr/>
            </a:pPr>
            <a:r>
              <a:rPr lang="en-GB" dirty="0" smtClean="0"/>
              <a:t>  Security of each building - locking and unlocking doors and windows every day </a:t>
            </a:r>
          </a:p>
          <a:p>
            <a:pPr fontAlgn="auto">
              <a:spcAft>
                <a:spcPts val="0"/>
              </a:spcAft>
              <a:defRPr/>
            </a:pPr>
            <a:endParaRPr lang="en-GB" dirty="0" smtClean="0"/>
          </a:p>
          <a:p>
            <a:pPr fontAlgn="auto">
              <a:spcAft>
                <a:spcPts val="0"/>
              </a:spcAft>
              <a:buFont typeface="Arial" pitchFamily="34" charset="0"/>
              <a:buChar char="•"/>
              <a:defRPr/>
            </a:pPr>
            <a:r>
              <a:rPr lang="en-GB" dirty="0" smtClean="0"/>
              <a:t>  Mail Room deals with all University mail internal and external</a:t>
            </a:r>
          </a:p>
          <a:p>
            <a:pPr fontAlgn="auto">
              <a:spcAft>
                <a:spcPts val="0"/>
              </a:spcAft>
              <a:buFont typeface="Arial" pitchFamily="34" charset="0"/>
              <a:buChar char="•"/>
              <a:defRPr/>
            </a:pPr>
            <a:endParaRPr lang="en-GB" dirty="0" smtClean="0"/>
          </a:p>
          <a:p>
            <a:pPr fontAlgn="auto">
              <a:spcAft>
                <a:spcPts val="0"/>
              </a:spcAft>
              <a:buFont typeface="Arial" pitchFamily="34" charset="0"/>
              <a:buChar char="•"/>
              <a:defRPr/>
            </a:pPr>
            <a:r>
              <a:rPr lang="en-GB" dirty="0" smtClean="0"/>
              <a:t>  Internal moves in individual buildings </a:t>
            </a:r>
          </a:p>
          <a:p>
            <a:pPr fontAlgn="auto">
              <a:spcAft>
                <a:spcPts val="0"/>
              </a:spcAft>
              <a:buFont typeface="Arial" pitchFamily="34" charset="0"/>
              <a:buChar char="•"/>
              <a:defRPr/>
            </a:pPr>
            <a:endParaRPr lang="en-GB" dirty="0" smtClean="0"/>
          </a:p>
          <a:p>
            <a:pPr fontAlgn="auto">
              <a:spcAft>
                <a:spcPts val="0"/>
              </a:spcAft>
              <a:buFont typeface="Arial" pitchFamily="34" charset="0"/>
              <a:buChar char="•"/>
              <a:defRPr/>
            </a:pPr>
            <a:r>
              <a:rPr lang="en-GB" dirty="0" smtClean="0"/>
              <a:t>  Preparation of exam areas &amp; Graduation</a:t>
            </a:r>
          </a:p>
          <a:p>
            <a:pPr fontAlgn="auto">
              <a:spcAft>
                <a:spcPts val="0"/>
              </a:spcAft>
              <a:buFont typeface="Arial" pitchFamily="34" charset="0"/>
              <a:buChar char="•"/>
              <a:defRPr/>
            </a:pPr>
            <a:endParaRPr lang="en-GB" dirty="0" smtClean="0"/>
          </a:p>
          <a:p>
            <a:pPr fontAlgn="auto">
              <a:spcAft>
                <a:spcPts val="0"/>
              </a:spcAft>
              <a:buFont typeface="Arial" pitchFamily="34" charset="0"/>
              <a:buChar char="•"/>
              <a:defRPr/>
            </a:pPr>
            <a:r>
              <a:rPr lang="en-GB" dirty="0" smtClean="0"/>
              <a:t>  Awarded </a:t>
            </a:r>
            <a:r>
              <a:rPr lang="en-GB" b="1" dirty="0" smtClean="0">
                <a:hlinkClick r:id="rId3"/>
              </a:rPr>
              <a:t>British Association of Cleaning in Higher Education (BACHE)  </a:t>
            </a:r>
            <a:r>
              <a:rPr lang="en-GB" b="1" dirty="0" smtClean="0"/>
              <a:t>Sustainability Award </a:t>
            </a:r>
            <a:r>
              <a:rPr lang="en-GB" dirty="0" smtClean="0"/>
              <a:t>and Runner Up for </a:t>
            </a:r>
            <a:r>
              <a:rPr lang="en-GB" b="1" dirty="0" smtClean="0"/>
              <a:t>Best Cleaning Operative of the Year </a:t>
            </a:r>
          </a:p>
          <a:p>
            <a:pPr fontAlgn="auto">
              <a:spcAft>
                <a:spcPts val="0"/>
              </a:spcAft>
              <a:buFont typeface="Arial" pitchFamily="34" charset="0"/>
              <a:buChar char="•"/>
              <a:defRPr/>
            </a:pPr>
            <a:endParaRPr lang="en-GB" dirty="0" smtClean="0"/>
          </a:p>
          <a:p>
            <a:pPr fontAlgn="auto">
              <a:spcAft>
                <a:spcPts val="0"/>
              </a:spcAft>
              <a:buFont typeface="Arial" pitchFamily="34" charset="0"/>
              <a:buChar char="•"/>
              <a:defRPr/>
            </a:pPr>
            <a:r>
              <a:rPr lang="en-GB" dirty="0" smtClean="0"/>
              <a:t>  Cleaning of all academic and administrative buildings</a:t>
            </a:r>
          </a:p>
          <a:p>
            <a:pPr fontAlgn="auto">
              <a:spcAft>
                <a:spcPts val="0"/>
              </a:spcAft>
              <a:buFont typeface="Arial" pitchFamily="34" charset="0"/>
              <a:buChar char="•"/>
              <a:defRPr/>
            </a:pPr>
            <a:endParaRPr lang="en-GB" dirty="0" smtClean="0"/>
          </a:p>
          <a:p>
            <a:pPr fontAlgn="auto">
              <a:spcAft>
                <a:spcPts val="0"/>
              </a:spcAft>
              <a:buFont typeface="Arial" pitchFamily="34" charset="0"/>
              <a:buChar char="•"/>
              <a:defRPr/>
            </a:pPr>
            <a:r>
              <a:rPr lang="en-GB" dirty="0" smtClean="0"/>
              <a:t>  Management of University cars and chauffeurs</a:t>
            </a:r>
          </a:p>
          <a:p>
            <a:pPr fontAlgn="auto">
              <a:spcAft>
                <a:spcPts val="0"/>
              </a:spcAft>
              <a:buFont typeface="Arial" pitchFamily="34" charset="0"/>
              <a:buChar char="•"/>
              <a:defRPr/>
            </a:pPr>
            <a:endParaRPr lang="en-GB" dirty="0" smtClean="0"/>
          </a:p>
          <a:p>
            <a:pPr fontAlgn="auto">
              <a:spcAft>
                <a:spcPts val="0"/>
              </a:spcAft>
              <a:buFont typeface="Arial" pitchFamily="34" charset="0"/>
              <a:buChar char="•"/>
              <a:defRPr/>
            </a:pPr>
            <a:r>
              <a:rPr lang="en-GB" dirty="0" smtClean="0"/>
              <a:t>  Run free University staff mini bus service to St David’s Station</a:t>
            </a:r>
            <a:endParaRPr lang="en-GB" dirty="0"/>
          </a:p>
        </p:txBody>
      </p:sp>
      <p:pic>
        <p:nvPicPr>
          <p:cNvPr id="7" name="Picture 4" descr="https://encrypted-tbn0.gstatic.com/images?q=tbn:ANd9GcSPtsB3woiT_JVoCsDLOxEhViicFmnxkIMAWWN51DmIAayDc91m3Q"/>
          <p:cNvPicPr>
            <a:picLocks noChangeAspect="1" noChangeArrowheads="1"/>
          </p:cNvPicPr>
          <p:nvPr/>
        </p:nvPicPr>
        <p:blipFill>
          <a:blip r:embed="rId4" cstate="print"/>
          <a:srcRect/>
          <a:stretch>
            <a:fillRect/>
          </a:stretch>
        </p:blipFill>
        <p:spPr bwMode="auto">
          <a:xfrm>
            <a:off x="6300192" y="2060848"/>
            <a:ext cx="1224235" cy="1040600"/>
          </a:xfrm>
          <a:prstGeom prst="rect">
            <a:avLst/>
          </a:prstGeom>
          <a:noFill/>
          <a:ln w="9525">
            <a:noFill/>
            <a:miter lim="800000"/>
            <a:headEnd/>
            <a:tailEnd/>
          </a:ln>
        </p:spPr>
      </p:pic>
      <p:pic>
        <p:nvPicPr>
          <p:cNvPr id="8" name="Picture 2" descr="https://encrypted-tbn1.gstatic.com/images?q=tbn:ANd9GcQ2RMNJMkfZx7oJw3_gehlOt8hibUaJ3nxfMgAhMIBt-643HmNXfw"/>
          <p:cNvPicPr>
            <a:picLocks noChangeAspect="1" noChangeArrowheads="1"/>
          </p:cNvPicPr>
          <p:nvPr/>
        </p:nvPicPr>
        <p:blipFill>
          <a:blip r:embed="rId5" cstate="print"/>
          <a:srcRect/>
          <a:stretch>
            <a:fillRect/>
          </a:stretch>
        </p:blipFill>
        <p:spPr bwMode="auto">
          <a:xfrm>
            <a:off x="7740352" y="2060848"/>
            <a:ext cx="1279079" cy="127907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8" descr="UoE Corporate Ppoint.jpg"/>
          <p:cNvPicPr>
            <a:picLocks noChangeAspect="1"/>
          </p:cNvPicPr>
          <p:nvPr/>
        </p:nvPicPr>
        <p:blipFill>
          <a:blip r:embed="rId3" cstate="print"/>
          <a:srcRect/>
          <a:stretch>
            <a:fillRect/>
          </a:stretch>
        </p:blipFill>
        <p:spPr bwMode="auto">
          <a:xfrm>
            <a:off x="-25400" y="0"/>
            <a:ext cx="9169400" cy="6858000"/>
          </a:xfrm>
          <a:prstGeom prst="rect">
            <a:avLst/>
          </a:prstGeom>
          <a:noFill/>
          <a:ln w="9525">
            <a:noFill/>
            <a:miter lim="800000"/>
            <a:headEnd/>
            <a:tailEnd/>
          </a:ln>
        </p:spPr>
      </p:pic>
      <p:sp>
        <p:nvSpPr>
          <p:cNvPr id="3" name="Title 1"/>
          <p:cNvSpPr txBox="1">
            <a:spLocks/>
          </p:cNvSpPr>
          <p:nvPr/>
        </p:nvSpPr>
        <p:spPr>
          <a:xfrm>
            <a:off x="457200" y="274638"/>
            <a:ext cx="8229600" cy="1143000"/>
          </a:xfrm>
          <a:prstGeom prst="rect">
            <a:avLst/>
          </a:prstGeom>
        </p:spPr>
        <p:txBody>
          <a:bodyPr/>
          <a:lstStyle/>
          <a:p>
            <a:pPr algn="ctr" fontAlgn="auto">
              <a:spcAft>
                <a:spcPts val="0"/>
              </a:spcAft>
              <a:defRPr/>
            </a:pPr>
            <a:r>
              <a:rPr lang="en-GB" sz="4000" dirty="0" smtClean="0"/>
              <a:t>Legal and Insurance Services</a:t>
            </a:r>
            <a:endParaRPr lang="en-GB" sz="4000" dirty="0"/>
          </a:p>
        </p:txBody>
      </p:sp>
      <p:sp>
        <p:nvSpPr>
          <p:cNvPr id="4" name="Content Placeholder 2"/>
          <p:cNvSpPr txBox="1">
            <a:spLocks/>
          </p:cNvSpPr>
          <p:nvPr/>
        </p:nvSpPr>
        <p:spPr>
          <a:xfrm>
            <a:off x="323528" y="1268760"/>
            <a:ext cx="8229600" cy="4525963"/>
          </a:xfrm>
          <a:prstGeom prst="rect">
            <a:avLst/>
          </a:prstGeom>
        </p:spPr>
        <p:txBody>
          <a:bodyPr rtlCol="0">
            <a:normAutofit/>
          </a:bodyPr>
          <a:lstStyle/>
          <a:p>
            <a:pPr fontAlgn="auto">
              <a:spcAft>
                <a:spcPts val="0"/>
              </a:spcAft>
              <a:defRPr/>
            </a:pPr>
            <a:endParaRPr lang="en-GB" sz="2400" dirty="0" smtClean="0"/>
          </a:p>
          <a:p>
            <a:pPr fontAlgn="auto">
              <a:spcAft>
                <a:spcPts val="0"/>
              </a:spcAft>
              <a:buFont typeface="Arial" pitchFamily="34" charset="0"/>
              <a:buChar char="•"/>
              <a:defRPr/>
            </a:pPr>
            <a:r>
              <a:rPr lang="en-GB" dirty="0" smtClean="0"/>
              <a:t>   Promoting best practice in managing risk relating to legal matters, insurance cover </a:t>
            </a:r>
          </a:p>
          <a:p>
            <a:pPr fontAlgn="auto">
              <a:spcAft>
                <a:spcPts val="0"/>
              </a:spcAft>
              <a:defRPr/>
            </a:pPr>
            <a:r>
              <a:rPr lang="en-GB" dirty="0" smtClean="0"/>
              <a:t>     and unplanned events and provide training and updates on key issues</a:t>
            </a:r>
          </a:p>
          <a:p>
            <a:pPr fontAlgn="auto">
              <a:spcAft>
                <a:spcPts val="0"/>
              </a:spcAft>
              <a:defRPr/>
            </a:pPr>
            <a:endParaRPr lang="en-GB" dirty="0" smtClean="0"/>
          </a:p>
          <a:p>
            <a:pPr fontAlgn="auto">
              <a:spcAft>
                <a:spcPts val="0"/>
              </a:spcAft>
              <a:buFont typeface="Arial" pitchFamily="34" charset="0"/>
              <a:buChar char="•"/>
              <a:defRPr/>
            </a:pPr>
            <a:r>
              <a:rPr lang="en-GB" dirty="0" smtClean="0"/>
              <a:t>   Oversee the development of business continuity and incident management plans </a:t>
            </a:r>
          </a:p>
          <a:p>
            <a:pPr fontAlgn="auto">
              <a:spcAft>
                <a:spcPts val="0"/>
              </a:spcAft>
              <a:defRPr/>
            </a:pPr>
            <a:r>
              <a:rPr lang="en-GB" dirty="0" smtClean="0"/>
              <a:t>     across the University</a:t>
            </a:r>
          </a:p>
          <a:p>
            <a:pPr fontAlgn="auto">
              <a:spcAft>
                <a:spcPts val="0"/>
              </a:spcAft>
              <a:defRPr/>
            </a:pPr>
            <a:endParaRPr lang="en-GB" dirty="0" smtClean="0"/>
          </a:p>
          <a:p>
            <a:pPr fontAlgn="auto">
              <a:spcAft>
                <a:spcPts val="0"/>
              </a:spcAft>
              <a:buFont typeface="Arial" pitchFamily="34" charset="0"/>
              <a:buChar char="•"/>
              <a:defRPr/>
            </a:pPr>
            <a:r>
              <a:rPr lang="en-GB" dirty="0" smtClean="0"/>
              <a:t>   Provide assistance with </a:t>
            </a:r>
            <a:r>
              <a:rPr lang="en-GB" smtClean="0"/>
              <a:t>Research Contracts</a:t>
            </a:r>
            <a:endParaRPr lang="en-GB"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5" name="Picture 9" descr="Halsbury147.JPG"/>
          <p:cNvPicPr>
            <a:picLocks noChangeAspect="1"/>
          </p:cNvPicPr>
          <p:nvPr/>
        </p:nvPicPr>
        <p:blipFill>
          <a:blip r:embed="rId4" cstate="print"/>
          <a:srcRect l="6429" t="10521" r="21632"/>
          <a:stretch>
            <a:fillRect/>
          </a:stretch>
        </p:blipFill>
        <p:spPr bwMode="auto">
          <a:xfrm>
            <a:off x="5364088" y="3212976"/>
            <a:ext cx="3058094" cy="253629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8" descr="UoE Corporate Ppoint.jpg"/>
          <p:cNvPicPr>
            <a:picLocks noChangeAspect="1"/>
          </p:cNvPicPr>
          <p:nvPr/>
        </p:nvPicPr>
        <p:blipFill>
          <a:blip r:embed="rId3" cstate="print"/>
          <a:srcRect/>
          <a:stretch>
            <a:fillRect/>
          </a:stretch>
        </p:blipFill>
        <p:spPr bwMode="auto">
          <a:xfrm>
            <a:off x="107504" y="0"/>
            <a:ext cx="9169400" cy="6858000"/>
          </a:xfrm>
          <a:prstGeom prst="rect">
            <a:avLst/>
          </a:prstGeom>
          <a:noFill/>
          <a:ln w="9525">
            <a:noFill/>
            <a:miter lim="800000"/>
            <a:headEnd/>
            <a:tailEnd/>
          </a:ln>
        </p:spPr>
      </p:pic>
      <p:sp>
        <p:nvSpPr>
          <p:cNvPr id="6" name="Rectangle 5"/>
          <p:cNvSpPr/>
          <p:nvPr/>
        </p:nvSpPr>
        <p:spPr>
          <a:xfrm>
            <a:off x="251520" y="347869"/>
            <a:ext cx="8640960" cy="1064907"/>
          </a:xfrm>
          <a:prstGeom prst="rect">
            <a:avLst/>
          </a:prstGeom>
        </p:spPr>
        <p:txBody>
          <a:bodyPr wrap="square">
            <a:spAutoFit/>
          </a:bodyPr>
          <a:lstStyle/>
          <a:p>
            <a:pPr marL="342900" lvl="0" indent="-342900" algn="ctr">
              <a:spcBef>
                <a:spcPct val="20000"/>
              </a:spcBef>
              <a:defRPr/>
            </a:pPr>
            <a:r>
              <a:rPr lang="en-GB" sz="4400" dirty="0" smtClean="0">
                <a:solidFill>
                  <a:srgbClr val="0070C0"/>
                </a:solidFill>
                <a:latin typeface="Arial" pitchFamily="34" charset="0"/>
                <a:cs typeface="Arial" pitchFamily="34" charset="0"/>
              </a:rPr>
              <a:t>Introduction &amp; Overview</a:t>
            </a:r>
          </a:p>
          <a:p>
            <a:pPr marL="342900" lvl="0" indent="-342900">
              <a:spcBef>
                <a:spcPct val="20000"/>
              </a:spcBef>
              <a:defRPr/>
            </a:pPr>
            <a:endParaRPr lang="en-GB" sz="800" dirty="0" smtClean="0">
              <a:latin typeface="Arial" pitchFamily="34" charset="0"/>
              <a:cs typeface="Arial" pitchFamily="34" charset="0"/>
            </a:endParaRPr>
          </a:p>
          <a:p>
            <a:pPr marL="742950" lvl="1" indent="-285750">
              <a:spcBef>
                <a:spcPct val="20000"/>
              </a:spcBef>
              <a:defRPr/>
            </a:pPr>
            <a:endParaRPr lang="en-GB" sz="800" dirty="0" smtClean="0">
              <a:latin typeface="Arial" pitchFamily="34" charset="0"/>
              <a:cs typeface="Arial" pitchFamily="34" charset="0"/>
            </a:endParaRPr>
          </a:p>
        </p:txBody>
      </p:sp>
      <p:sp>
        <p:nvSpPr>
          <p:cNvPr id="4" name="TextBox 3"/>
          <p:cNvSpPr txBox="1"/>
          <p:nvPr/>
        </p:nvSpPr>
        <p:spPr>
          <a:xfrm>
            <a:off x="5292080" y="1391982"/>
            <a:ext cx="2880320" cy="2973122"/>
          </a:xfrm>
          <a:prstGeom prst="rect">
            <a:avLst/>
          </a:prstGeom>
          <a:noFill/>
        </p:spPr>
        <p:txBody>
          <a:bodyPr wrap="square" rtlCol="0">
            <a:spAutoFit/>
          </a:bodyPr>
          <a:lstStyle/>
          <a:p>
            <a:pPr marL="342900" lvl="0" indent="-342900">
              <a:spcBef>
                <a:spcPct val="20000"/>
              </a:spcBef>
              <a:defRPr/>
            </a:pPr>
            <a:r>
              <a:rPr lang="en-GB" dirty="0" smtClean="0">
                <a:solidFill>
                  <a:srgbClr val="0070C0"/>
                </a:solidFill>
                <a:latin typeface="Arial" pitchFamily="34" charset="0"/>
                <a:cs typeface="Arial" pitchFamily="34" charset="0"/>
              </a:rPr>
              <a:t>Key Partners</a:t>
            </a:r>
          </a:p>
          <a:p>
            <a:pPr marL="742950" lvl="1" indent="-285750">
              <a:spcBef>
                <a:spcPct val="20000"/>
              </a:spcBef>
              <a:buFont typeface="Arial" pitchFamily="34" charset="0"/>
              <a:buChar char="•"/>
              <a:defRPr/>
            </a:pPr>
            <a:r>
              <a:rPr lang="en-GB" dirty="0" smtClean="0">
                <a:latin typeface="Arial" pitchFamily="34" charset="0"/>
                <a:cs typeface="Arial" pitchFamily="34" charset="0"/>
              </a:rPr>
              <a:t>FX+ </a:t>
            </a:r>
          </a:p>
          <a:p>
            <a:pPr marL="742950" lvl="1" indent="-285750">
              <a:spcBef>
                <a:spcPct val="20000"/>
              </a:spcBef>
              <a:buFont typeface="Arial" pitchFamily="34" charset="0"/>
              <a:buChar char="•"/>
              <a:defRPr/>
            </a:pPr>
            <a:r>
              <a:rPr lang="en-GB" dirty="0" smtClean="0">
                <a:latin typeface="Arial" pitchFamily="34" charset="0"/>
                <a:cs typeface="Arial" pitchFamily="34" charset="0"/>
              </a:rPr>
              <a:t>FXU</a:t>
            </a:r>
          </a:p>
          <a:p>
            <a:pPr marL="742950" lvl="1" indent="-285750">
              <a:spcBef>
                <a:spcPct val="20000"/>
              </a:spcBef>
              <a:buFont typeface="Arial" pitchFamily="34" charset="0"/>
              <a:buChar char="•"/>
              <a:defRPr/>
            </a:pPr>
            <a:r>
              <a:rPr lang="en-GB" dirty="0" smtClean="0">
                <a:latin typeface="Arial" pitchFamily="34" charset="0"/>
                <a:cs typeface="Arial" pitchFamily="34" charset="0"/>
              </a:rPr>
              <a:t>Students’ Guild</a:t>
            </a:r>
          </a:p>
          <a:p>
            <a:pPr marL="742950" lvl="1" indent="-285750">
              <a:spcBef>
                <a:spcPct val="20000"/>
              </a:spcBef>
              <a:buFont typeface="Arial" pitchFamily="34" charset="0"/>
              <a:buChar char="•"/>
              <a:defRPr/>
            </a:pPr>
            <a:r>
              <a:rPr lang="en-GB" dirty="0" smtClean="0">
                <a:latin typeface="Arial" pitchFamily="34" charset="0"/>
                <a:cs typeface="Arial" pitchFamily="34" charset="0"/>
              </a:rPr>
              <a:t>INTO</a:t>
            </a:r>
          </a:p>
          <a:p>
            <a:pPr marL="742950" lvl="1" indent="-285750">
              <a:spcBef>
                <a:spcPct val="20000"/>
              </a:spcBef>
              <a:buFont typeface="Arial" pitchFamily="34" charset="0"/>
              <a:buChar char="•"/>
              <a:defRPr/>
            </a:pPr>
            <a:r>
              <a:rPr lang="en-GB" dirty="0" smtClean="0">
                <a:latin typeface="Arial" pitchFamily="34" charset="0"/>
                <a:cs typeface="Arial" pitchFamily="34" charset="0"/>
              </a:rPr>
              <a:t>UPP</a:t>
            </a:r>
          </a:p>
          <a:p>
            <a:pPr marL="742950" lvl="1" indent="-285750">
              <a:spcBef>
                <a:spcPct val="20000"/>
              </a:spcBef>
              <a:buFont typeface="Arial" pitchFamily="34" charset="0"/>
              <a:buChar char="•"/>
              <a:defRPr/>
            </a:pPr>
            <a:r>
              <a:rPr lang="en-GB" dirty="0" smtClean="0">
                <a:latin typeface="Arial" pitchFamily="34" charset="0"/>
                <a:cs typeface="Arial" pitchFamily="34" charset="0"/>
              </a:rPr>
              <a:t>Student Com</a:t>
            </a:r>
          </a:p>
          <a:p>
            <a:pPr marL="742950" lvl="1" indent="-285750">
              <a:spcBef>
                <a:spcPct val="20000"/>
              </a:spcBef>
              <a:buFont typeface="Arial" pitchFamily="34" charset="0"/>
              <a:buChar char="•"/>
              <a:defRPr/>
            </a:pPr>
            <a:r>
              <a:rPr lang="en-GB" dirty="0" smtClean="0">
                <a:latin typeface="Arial" pitchFamily="34" charset="0"/>
                <a:cs typeface="Arial" pitchFamily="34" charset="0"/>
              </a:rPr>
              <a:t>Exeter </a:t>
            </a:r>
            <a:r>
              <a:rPr lang="en-GB" dirty="0" err="1" smtClean="0">
                <a:latin typeface="Arial" pitchFamily="34" charset="0"/>
                <a:cs typeface="Arial" pitchFamily="34" charset="0"/>
              </a:rPr>
              <a:t>Northcott</a:t>
            </a:r>
            <a:r>
              <a:rPr lang="en-GB" dirty="0" smtClean="0">
                <a:latin typeface="Arial" pitchFamily="34" charset="0"/>
                <a:cs typeface="Arial" pitchFamily="34" charset="0"/>
              </a:rPr>
              <a:t> Theatre</a:t>
            </a:r>
          </a:p>
        </p:txBody>
      </p:sp>
      <p:sp>
        <p:nvSpPr>
          <p:cNvPr id="5" name="TextBox 4"/>
          <p:cNvSpPr txBox="1"/>
          <p:nvPr/>
        </p:nvSpPr>
        <p:spPr>
          <a:xfrm>
            <a:off x="1475656" y="1412776"/>
            <a:ext cx="2880320" cy="2363724"/>
          </a:xfrm>
          <a:prstGeom prst="rect">
            <a:avLst/>
          </a:prstGeom>
          <a:noFill/>
        </p:spPr>
        <p:txBody>
          <a:bodyPr wrap="square" rtlCol="0">
            <a:spAutoFit/>
          </a:bodyPr>
          <a:lstStyle/>
          <a:p>
            <a:pPr marL="342900" lvl="0" indent="-342900">
              <a:spcBef>
                <a:spcPct val="20000"/>
              </a:spcBef>
              <a:defRPr/>
            </a:pPr>
            <a:r>
              <a:rPr lang="en-GB" dirty="0" smtClean="0">
                <a:solidFill>
                  <a:srgbClr val="0070C0"/>
                </a:solidFill>
                <a:latin typeface="Arial" pitchFamily="34" charset="0"/>
                <a:cs typeface="Arial" pitchFamily="34" charset="0"/>
              </a:rPr>
              <a:t>Campuses</a:t>
            </a:r>
          </a:p>
          <a:p>
            <a:pPr marL="742950" lvl="1" indent="-285750">
              <a:spcBef>
                <a:spcPct val="20000"/>
              </a:spcBef>
              <a:buFont typeface="Arial" pitchFamily="34" charset="0"/>
              <a:buChar char="•"/>
              <a:defRPr/>
            </a:pPr>
            <a:r>
              <a:rPr lang="en-GB" dirty="0" smtClean="0">
                <a:latin typeface="Arial" pitchFamily="34" charset="0"/>
                <a:cs typeface="Arial" pitchFamily="34" charset="0"/>
              </a:rPr>
              <a:t>Streatham</a:t>
            </a:r>
          </a:p>
          <a:p>
            <a:pPr marL="742950" lvl="1" indent="-285750">
              <a:spcBef>
                <a:spcPct val="20000"/>
              </a:spcBef>
              <a:buFont typeface="Arial" pitchFamily="34" charset="0"/>
              <a:buChar char="•"/>
              <a:defRPr/>
            </a:pPr>
            <a:r>
              <a:rPr lang="en-GB" dirty="0" smtClean="0">
                <a:latin typeface="Arial" pitchFamily="34" charset="0"/>
                <a:cs typeface="Arial" pitchFamily="34" charset="0"/>
              </a:rPr>
              <a:t>St Luke’s</a:t>
            </a:r>
          </a:p>
          <a:p>
            <a:pPr marL="742950" lvl="1" indent="-285750">
              <a:spcBef>
                <a:spcPct val="20000"/>
              </a:spcBef>
              <a:buFont typeface="Arial" pitchFamily="34" charset="0"/>
              <a:buChar char="•"/>
              <a:defRPr/>
            </a:pPr>
            <a:r>
              <a:rPr lang="en-GB" dirty="0" smtClean="0">
                <a:latin typeface="Arial" pitchFamily="34" charset="0"/>
                <a:cs typeface="Arial" pitchFamily="34" charset="0"/>
              </a:rPr>
              <a:t>Veysey</a:t>
            </a:r>
          </a:p>
          <a:p>
            <a:pPr marL="742950" lvl="1" indent="-285750">
              <a:spcBef>
                <a:spcPct val="20000"/>
              </a:spcBef>
              <a:buFont typeface="Arial" pitchFamily="34" charset="0"/>
              <a:buChar char="•"/>
              <a:defRPr/>
            </a:pPr>
            <a:r>
              <a:rPr lang="en-GB" dirty="0" err="1" smtClean="0">
                <a:latin typeface="Arial" pitchFamily="34" charset="0"/>
                <a:cs typeface="Arial" pitchFamily="34" charset="0"/>
              </a:rPr>
              <a:t>Wonford</a:t>
            </a:r>
            <a:endParaRPr lang="en-GB" dirty="0" smtClean="0">
              <a:latin typeface="Arial" pitchFamily="34" charset="0"/>
              <a:cs typeface="Arial" pitchFamily="34" charset="0"/>
            </a:endParaRPr>
          </a:p>
          <a:p>
            <a:pPr marL="742950" lvl="1" indent="-285750">
              <a:spcBef>
                <a:spcPct val="20000"/>
              </a:spcBef>
              <a:buFont typeface="Arial" pitchFamily="34" charset="0"/>
              <a:buChar char="•"/>
              <a:defRPr/>
            </a:pPr>
            <a:r>
              <a:rPr lang="en-GB" dirty="0" err="1" smtClean="0">
                <a:latin typeface="Arial" pitchFamily="34" charset="0"/>
                <a:cs typeface="Arial" pitchFamily="34" charset="0"/>
              </a:rPr>
              <a:t>Penryn</a:t>
            </a:r>
            <a:endParaRPr lang="en-GB" dirty="0" smtClean="0">
              <a:latin typeface="Arial" pitchFamily="34" charset="0"/>
              <a:cs typeface="Arial" pitchFamily="34" charset="0"/>
            </a:endParaRPr>
          </a:p>
          <a:p>
            <a:pPr marL="742950" lvl="1" indent="-285750">
              <a:spcBef>
                <a:spcPct val="20000"/>
              </a:spcBef>
              <a:buFont typeface="Arial" pitchFamily="34" charset="0"/>
              <a:buChar char="•"/>
              <a:defRPr/>
            </a:pPr>
            <a:r>
              <a:rPr lang="en-GB" dirty="0" smtClean="0">
                <a:latin typeface="Arial" pitchFamily="34" charset="0"/>
                <a:cs typeface="Arial" pitchFamily="34" charset="0"/>
              </a:rPr>
              <a:t>Truro</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8" descr="UoE Corporate Ppoint.jpg"/>
          <p:cNvPicPr>
            <a:picLocks noChangeAspect="1"/>
          </p:cNvPicPr>
          <p:nvPr/>
        </p:nvPicPr>
        <p:blipFill>
          <a:blip r:embed="rId3" cstate="print"/>
          <a:srcRect/>
          <a:stretch>
            <a:fillRect/>
          </a:stretch>
        </p:blipFill>
        <p:spPr bwMode="auto">
          <a:xfrm>
            <a:off x="0" y="27384"/>
            <a:ext cx="9169400" cy="6858000"/>
          </a:xfrm>
          <a:prstGeom prst="rect">
            <a:avLst/>
          </a:prstGeom>
          <a:noFill/>
          <a:ln w="9525">
            <a:noFill/>
            <a:miter lim="800000"/>
            <a:headEnd/>
            <a:tailEnd/>
          </a:ln>
        </p:spPr>
      </p:pic>
      <p:sp>
        <p:nvSpPr>
          <p:cNvPr id="4" name="Content Placeholder 10"/>
          <p:cNvSpPr txBox="1">
            <a:spLocks/>
          </p:cNvSpPr>
          <p:nvPr/>
        </p:nvSpPr>
        <p:spPr>
          <a:xfrm>
            <a:off x="581486" y="1006265"/>
            <a:ext cx="7692501" cy="5447071"/>
          </a:xfrm>
          <a:prstGeom prst="rect">
            <a:avLst/>
          </a:prstGeom>
        </p:spPr>
        <p:txBody>
          <a:bodyPr/>
          <a:lstStyle/>
          <a:p>
            <a:pPr marL="355600" marR="0" lvl="1" indent="-266700" algn="l" defTabSz="914400" rtl="0" eaLnBrk="1" fontAlgn="auto" latinLnBrk="0" hangingPunct="1">
              <a:lnSpc>
                <a:spcPct val="100000"/>
              </a:lnSpc>
              <a:spcBef>
                <a:spcPct val="20000"/>
              </a:spcBef>
              <a:spcAft>
                <a:spcPts val="1200"/>
              </a:spcAft>
              <a:buClrTx/>
              <a:buSzTx/>
              <a:buFont typeface="Arial" pitchFamily="34" charset="0"/>
              <a:buNone/>
              <a:tabLst/>
              <a:defRPr/>
            </a:pPr>
            <a:r>
              <a:rPr kumimoji="0" lang="en-GB" sz="1700" b="0" i="0" u="none" strike="noStrike" kern="1200" cap="none" spc="0" normalizeH="0" baseline="0" noProof="0" dirty="0" smtClean="0">
                <a:ln>
                  <a:noFill/>
                </a:ln>
                <a:solidFill>
                  <a:schemeClr val="bg1">
                    <a:lumMod val="50000"/>
                  </a:schemeClr>
                </a:solidFill>
                <a:effectLst/>
                <a:uLnTx/>
                <a:uFillTx/>
                <a:latin typeface="+mn-lt"/>
                <a:ea typeface="+mn-ea"/>
                <a:cs typeface="+mn-cs"/>
              </a:rPr>
              <a:t> </a:t>
            </a:r>
          </a:p>
          <a:p>
            <a:pPr marL="355600" marR="0" lvl="1" indent="-266700" algn="l" defTabSz="914400" rtl="0" eaLnBrk="1" fontAlgn="auto" latinLnBrk="0" hangingPunct="1">
              <a:lnSpc>
                <a:spcPct val="100000"/>
              </a:lnSpc>
              <a:spcBef>
                <a:spcPct val="20000"/>
              </a:spcBef>
              <a:spcAft>
                <a:spcPts val="1200"/>
              </a:spcAft>
              <a:buClrTx/>
              <a:buSzTx/>
              <a:buFont typeface="Arial" pitchFamily="34" charset="0"/>
              <a:buChar char="•"/>
              <a:tabLst/>
              <a:defRPr/>
            </a:pPr>
            <a:r>
              <a:rPr kumimoji="0" lang="en-GB" b="0" i="0" u="none" strike="noStrike" kern="1200" cap="none" spc="0" normalizeH="0" baseline="0" noProof="0" dirty="0" smtClean="0">
                <a:ln>
                  <a:noFill/>
                </a:ln>
                <a:effectLst/>
                <a:uLnTx/>
                <a:uFillTx/>
                <a:latin typeface="Arial" pitchFamily="34" charset="0"/>
                <a:cs typeface="Arial" pitchFamily="34" charset="0"/>
              </a:rPr>
              <a:t>Liaison with third parties such as UPP, INTO, </a:t>
            </a:r>
            <a:r>
              <a:rPr kumimoji="0" lang="en-GB" b="0" i="0" u="none" strike="noStrike" kern="1200" cap="none" spc="0" normalizeH="0" baseline="0" noProof="0" dirty="0" err="1" smtClean="0">
                <a:ln>
                  <a:noFill/>
                </a:ln>
                <a:effectLst/>
                <a:uLnTx/>
                <a:uFillTx/>
                <a:latin typeface="Arial" pitchFamily="34" charset="0"/>
                <a:cs typeface="Arial" pitchFamily="34" charset="0"/>
              </a:rPr>
              <a:t>Northcott</a:t>
            </a:r>
            <a:r>
              <a:rPr kumimoji="0" lang="en-GB" b="0" i="0" u="none" strike="noStrike" kern="1200" cap="none" spc="0" normalizeH="0" baseline="0" noProof="0" dirty="0" smtClean="0">
                <a:ln>
                  <a:noFill/>
                </a:ln>
                <a:effectLst/>
                <a:uLnTx/>
                <a:uFillTx/>
                <a:latin typeface="Arial" pitchFamily="34" charset="0"/>
                <a:cs typeface="Arial" pitchFamily="34" charset="0"/>
              </a:rPr>
              <a:t> Theatre, Innovation Centre, Students’ Guild, </a:t>
            </a:r>
            <a:r>
              <a:rPr kumimoji="0" lang="en-GB" b="0" i="0" u="none" strike="noStrike" kern="1200" cap="none" spc="0" normalizeH="0" baseline="0" noProof="0" dirty="0" err="1" smtClean="0">
                <a:ln>
                  <a:noFill/>
                </a:ln>
                <a:effectLst/>
                <a:uLnTx/>
                <a:uFillTx/>
                <a:latin typeface="Arial" pitchFamily="34" charset="0"/>
                <a:cs typeface="Arial" pitchFamily="34" charset="0"/>
              </a:rPr>
              <a:t>FXplus</a:t>
            </a:r>
            <a:r>
              <a:rPr kumimoji="0" lang="en-GB" b="0" i="0" u="none" strike="noStrike" kern="1200" cap="none" spc="0" normalizeH="0" baseline="0" noProof="0" dirty="0" smtClean="0">
                <a:ln>
                  <a:noFill/>
                </a:ln>
                <a:effectLst/>
                <a:uLnTx/>
                <a:uFillTx/>
                <a:latin typeface="Arial" pitchFamily="34" charset="0"/>
                <a:cs typeface="Arial" pitchFamily="34" charset="0"/>
              </a:rPr>
              <a:t> </a:t>
            </a:r>
          </a:p>
          <a:p>
            <a:pPr marL="355600" marR="0" lvl="1" indent="-266700" algn="l" defTabSz="914400" rtl="0" eaLnBrk="1" fontAlgn="auto" latinLnBrk="0" hangingPunct="1">
              <a:lnSpc>
                <a:spcPct val="100000"/>
              </a:lnSpc>
              <a:spcBef>
                <a:spcPct val="20000"/>
              </a:spcBef>
              <a:spcAft>
                <a:spcPts val="1200"/>
              </a:spcAft>
              <a:buClrTx/>
              <a:buSzTx/>
              <a:buFont typeface="Arial" pitchFamily="34" charset="0"/>
              <a:buChar char="•"/>
              <a:tabLst/>
              <a:defRPr/>
            </a:pPr>
            <a:r>
              <a:rPr kumimoji="0" lang="en-GB" b="0" i="0" u="none" strike="noStrike" kern="1200" cap="none" spc="0" normalizeH="0" baseline="0" noProof="0" dirty="0" smtClean="0">
                <a:ln>
                  <a:noFill/>
                </a:ln>
                <a:effectLst/>
                <a:uLnTx/>
                <a:uFillTx/>
                <a:latin typeface="Arial" pitchFamily="34" charset="0"/>
                <a:cs typeface="Arial" pitchFamily="34" charset="0"/>
              </a:rPr>
              <a:t>Close working partnership Legal Services, Procurement Services and the Finance Team</a:t>
            </a:r>
          </a:p>
          <a:p>
            <a:pPr marL="355600" marR="0" lvl="1" indent="-266700" algn="l" defTabSz="914400" rtl="0" eaLnBrk="1" fontAlgn="auto" latinLnBrk="0" hangingPunct="1">
              <a:lnSpc>
                <a:spcPct val="100000"/>
              </a:lnSpc>
              <a:spcBef>
                <a:spcPct val="20000"/>
              </a:spcBef>
              <a:spcAft>
                <a:spcPts val="1200"/>
              </a:spcAft>
              <a:buClrTx/>
              <a:buSzTx/>
              <a:buFont typeface="Arial" pitchFamily="34" charset="0"/>
              <a:buChar char="•"/>
              <a:tabLst/>
              <a:defRPr/>
            </a:pPr>
            <a:r>
              <a:rPr kumimoji="0" lang="en-GB" b="0" i="0" u="none" strike="noStrike" kern="1200" cap="none" spc="0" normalizeH="0" baseline="0" noProof="0" dirty="0" smtClean="0">
                <a:ln>
                  <a:noFill/>
                </a:ln>
                <a:effectLst/>
                <a:uLnTx/>
                <a:uFillTx/>
                <a:latin typeface="Arial" pitchFamily="34" charset="0"/>
                <a:cs typeface="Arial" pitchFamily="34" charset="0"/>
              </a:rPr>
              <a:t>Scrutiny is via the Project Procedures and overseen by </a:t>
            </a:r>
          </a:p>
          <a:p>
            <a:pPr marL="755650" marR="0" lvl="2" indent="-266700" algn="l" defTabSz="914400" rtl="0" eaLnBrk="1" fontAlgn="auto" latinLnBrk="0" hangingPunct="1">
              <a:lnSpc>
                <a:spcPct val="100000"/>
              </a:lnSpc>
              <a:spcBef>
                <a:spcPct val="20000"/>
              </a:spcBef>
              <a:spcAft>
                <a:spcPts val="1200"/>
              </a:spcAft>
              <a:buClrTx/>
              <a:buSzTx/>
              <a:buFont typeface="Arial" pitchFamily="34" charset="0"/>
              <a:buChar char="•"/>
              <a:tabLst/>
              <a:defRPr/>
            </a:pPr>
            <a:r>
              <a:rPr kumimoji="0" lang="en-GB" b="0" i="0" u="none" strike="noStrike" kern="1200" cap="none" spc="0" normalizeH="0" baseline="0" noProof="0" dirty="0" smtClean="0">
                <a:ln>
                  <a:noFill/>
                </a:ln>
                <a:effectLst/>
                <a:uLnTx/>
                <a:uFillTx/>
                <a:latin typeface="Arial" pitchFamily="34" charset="0"/>
                <a:cs typeface="Arial" pitchFamily="34" charset="0"/>
              </a:rPr>
              <a:t>ICG – Infrastructure Coordination Group</a:t>
            </a:r>
          </a:p>
          <a:p>
            <a:pPr marL="755650" marR="0" lvl="2" indent="-266700" algn="l" defTabSz="914400" rtl="0" eaLnBrk="1" fontAlgn="auto" latinLnBrk="0" hangingPunct="1">
              <a:lnSpc>
                <a:spcPct val="100000"/>
              </a:lnSpc>
              <a:spcBef>
                <a:spcPct val="20000"/>
              </a:spcBef>
              <a:spcAft>
                <a:spcPts val="1200"/>
              </a:spcAft>
              <a:buClrTx/>
              <a:buSzTx/>
              <a:buFont typeface="Arial" pitchFamily="34" charset="0"/>
              <a:buChar char="•"/>
              <a:tabLst/>
              <a:defRPr/>
            </a:pPr>
            <a:r>
              <a:rPr kumimoji="0" lang="en-GB" b="0" i="0" u="none" strike="noStrike" kern="1200" cap="none" spc="0" normalizeH="0" baseline="0" noProof="0" dirty="0" smtClean="0">
                <a:ln>
                  <a:noFill/>
                </a:ln>
                <a:effectLst/>
                <a:uLnTx/>
                <a:uFillTx/>
                <a:latin typeface="Arial" pitchFamily="34" charset="0"/>
                <a:cs typeface="Arial" pitchFamily="34" charset="0"/>
              </a:rPr>
              <a:t>ISG – Infrastructure Strategy Group</a:t>
            </a:r>
          </a:p>
          <a:p>
            <a:pPr marL="755650" marR="0" lvl="2" indent="-266700" algn="l" defTabSz="914400" rtl="0" eaLnBrk="1" fontAlgn="auto" latinLnBrk="0" hangingPunct="1">
              <a:lnSpc>
                <a:spcPct val="100000"/>
              </a:lnSpc>
              <a:spcBef>
                <a:spcPct val="20000"/>
              </a:spcBef>
              <a:spcAft>
                <a:spcPts val="1200"/>
              </a:spcAft>
              <a:buClrTx/>
              <a:buSzTx/>
              <a:buFont typeface="Arial" pitchFamily="34" charset="0"/>
              <a:buChar char="•"/>
              <a:tabLst/>
              <a:defRPr/>
            </a:pPr>
            <a:r>
              <a:rPr kumimoji="0" lang="en-GB" b="0" i="0" u="none" strike="noStrike" kern="1200" cap="none" spc="0" normalizeH="0" baseline="0" noProof="0" dirty="0" smtClean="0">
                <a:ln>
                  <a:noFill/>
                </a:ln>
                <a:effectLst/>
                <a:uLnTx/>
                <a:uFillTx/>
                <a:latin typeface="Arial" pitchFamily="34" charset="0"/>
                <a:cs typeface="Arial" pitchFamily="34" charset="0"/>
              </a:rPr>
              <a:t>University Council</a:t>
            </a:r>
          </a:p>
          <a:p>
            <a:pPr marL="355600" marR="0" lvl="1" indent="-266700" algn="l" defTabSz="914400" rtl="0" eaLnBrk="1" fontAlgn="auto" latinLnBrk="0" hangingPunct="1">
              <a:lnSpc>
                <a:spcPct val="100000"/>
              </a:lnSpc>
              <a:spcBef>
                <a:spcPct val="20000"/>
              </a:spcBef>
              <a:spcAft>
                <a:spcPts val="1200"/>
              </a:spcAft>
              <a:buClrTx/>
              <a:buSzTx/>
              <a:buFont typeface="Arial" pitchFamily="34" charset="0"/>
              <a:buChar char="•"/>
              <a:tabLst/>
              <a:defRPr/>
            </a:pPr>
            <a:endParaRPr kumimoji="0" lang="en-GB" sz="1700" b="0" i="0" u="none" strike="noStrike" kern="1200" cap="none" spc="0" normalizeH="0" baseline="0" noProof="0" dirty="0" smtClean="0">
              <a:ln>
                <a:noFill/>
              </a:ln>
              <a:solidFill>
                <a:schemeClr val="bg1">
                  <a:lumMod val="50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UoE Corporate Ppoint12.jpg"/>
          <p:cNvPicPr>
            <a:picLocks noChangeAspect="1"/>
          </p:cNvPicPr>
          <p:nvPr/>
        </p:nvPicPr>
        <p:blipFill>
          <a:blip r:embed="rId2" cstate="print"/>
          <a:srcRect/>
          <a:stretch>
            <a:fillRect/>
          </a:stretch>
        </p:blipFill>
        <p:spPr bwMode="auto">
          <a:xfrm>
            <a:off x="0" y="0"/>
            <a:ext cx="9169400" cy="7089775"/>
          </a:xfrm>
          <a:prstGeom prst="rect">
            <a:avLst/>
          </a:prstGeom>
          <a:noFill/>
          <a:ln w="9525">
            <a:noFill/>
            <a:miter lim="800000"/>
            <a:headEnd/>
            <a:tailEnd/>
          </a:ln>
        </p:spPr>
      </p:pic>
      <p:sp>
        <p:nvSpPr>
          <p:cNvPr id="6" name="Rectangle 5"/>
          <p:cNvSpPr/>
          <p:nvPr/>
        </p:nvSpPr>
        <p:spPr>
          <a:xfrm>
            <a:off x="1043608" y="260648"/>
            <a:ext cx="7200800" cy="4869025"/>
          </a:xfrm>
          <a:prstGeom prst="rect">
            <a:avLst/>
          </a:prstGeom>
        </p:spPr>
        <p:txBody>
          <a:bodyPr wrap="square">
            <a:spAutoFit/>
          </a:bodyPr>
          <a:lstStyle/>
          <a:p>
            <a:pPr marL="342900" lvl="0" indent="-342900" algn="ctr">
              <a:spcBef>
                <a:spcPct val="20000"/>
              </a:spcBef>
              <a:defRPr/>
            </a:pPr>
            <a:r>
              <a:rPr lang="en-GB" sz="4400" dirty="0" smtClean="0">
                <a:solidFill>
                  <a:srgbClr val="0070C0"/>
                </a:solidFill>
                <a:latin typeface="Arial" pitchFamily="34" charset="0"/>
                <a:cs typeface="Arial" pitchFamily="34" charset="0"/>
              </a:rPr>
              <a:t>Challenges</a:t>
            </a:r>
          </a:p>
          <a:p>
            <a:pPr marL="342900" lvl="0" indent="-342900">
              <a:spcBef>
                <a:spcPct val="20000"/>
              </a:spcBef>
              <a:defRPr/>
            </a:pPr>
            <a:endParaRPr lang="en-GB" sz="800" dirty="0" smtClean="0">
              <a:latin typeface="Arial" pitchFamily="34" charset="0"/>
              <a:cs typeface="Arial" pitchFamily="34" charset="0"/>
            </a:endParaRPr>
          </a:p>
          <a:p>
            <a:pPr marL="342900" lvl="0" indent="-342900">
              <a:spcBef>
                <a:spcPct val="20000"/>
              </a:spcBef>
              <a:defRPr/>
            </a:pPr>
            <a:endParaRPr lang="en-GB" sz="2000" dirty="0" smtClean="0">
              <a:latin typeface="Arial" pitchFamily="34" charset="0"/>
              <a:cs typeface="Arial" pitchFamily="34" charset="0"/>
            </a:endParaRPr>
          </a:p>
          <a:p>
            <a:pPr marL="342900" lvl="0" indent="-342900">
              <a:spcBef>
                <a:spcPct val="20000"/>
              </a:spcBef>
              <a:defRPr/>
            </a:pPr>
            <a:endParaRPr lang="en-GB" sz="2000" dirty="0" smtClean="0">
              <a:latin typeface="Arial" pitchFamily="34" charset="0"/>
              <a:cs typeface="Arial" pitchFamily="34" charset="0"/>
            </a:endParaRPr>
          </a:p>
          <a:p>
            <a:pPr marL="342900" lvl="0" indent="-342900">
              <a:spcBef>
                <a:spcPct val="20000"/>
              </a:spcBef>
              <a:buFont typeface="Arial" pitchFamily="34" charset="0"/>
              <a:buChar char="•"/>
              <a:defRPr/>
            </a:pPr>
            <a:r>
              <a:rPr lang="en-GB" dirty="0" smtClean="0">
                <a:latin typeface="Arial" pitchFamily="34" charset="0"/>
                <a:cs typeface="Arial" pitchFamily="34" charset="0"/>
              </a:rPr>
              <a:t>Capital</a:t>
            </a:r>
          </a:p>
          <a:p>
            <a:pPr marL="342900" lvl="0" indent="-342900">
              <a:spcBef>
                <a:spcPct val="20000"/>
              </a:spcBef>
              <a:buFont typeface="Arial" pitchFamily="34" charset="0"/>
              <a:buChar char="•"/>
              <a:defRPr/>
            </a:pPr>
            <a:endParaRPr lang="en-GB" dirty="0" smtClean="0">
              <a:latin typeface="Arial" pitchFamily="34" charset="0"/>
              <a:cs typeface="Arial" pitchFamily="34" charset="0"/>
            </a:endParaRPr>
          </a:p>
          <a:p>
            <a:pPr marL="342900" lvl="0" indent="-342900">
              <a:spcBef>
                <a:spcPct val="20000"/>
              </a:spcBef>
              <a:buFont typeface="Arial" pitchFamily="34" charset="0"/>
              <a:buChar char="•"/>
              <a:defRPr/>
            </a:pPr>
            <a:r>
              <a:rPr lang="en-GB" dirty="0" smtClean="0">
                <a:latin typeface="Arial" pitchFamily="34" charset="0"/>
                <a:cs typeface="Arial" pitchFamily="34" charset="0"/>
              </a:rPr>
              <a:t>Space</a:t>
            </a:r>
          </a:p>
          <a:p>
            <a:pPr marL="342900" lvl="0" indent="-342900">
              <a:spcBef>
                <a:spcPct val="20000"/>
              </a:spcBef>
              <a:buFont typeface="Arial" pitchFamily="34" charset="0"/>
              <a:buChar char="•"/>
              <a:defRPr/>
            </a:pPr>
            <a:endParaRPr lang="en-GB" dirty="0" smtClean="0">
              <a:latin typeface="Arial" pitchFamily="34" charset="0"/>
              <a:cs typeface="Arial" pitchFamily="34" charset="0"/>
            </a:endParaRPr>
          </a:p>
          <a:p>
            <a:pPr marL="342900" lvl="0" indent="-342900">
              <a:spcBef>
                <a:spcPct val="20000"/>
              </a:spcBef>
              <a:buFont typeface="Arial" pitchFamily="34" charset="0"/>
              <a:buChar char="•"/>
              <a:defRPr/>
            </a:pPr>
            <a:r>
              <a:rPr lang="en-GB" dirty="0" smtClean="0">
                <a:latin typeface="Arial" pitchFamily="34" charset="0"/>
                <a:cs typeface="Arial" pitchFamily="34" charset="0"/>
              </a:rPr>
              <a:t>Backlog Maintenance</a:t>
            </a:r>
          </a:p>
          <a:p>
            <a:pPr marL="342900" lvl="0" indent="-342900">
              <a:spcBef>
                <a:spcPct val="20000"/>
              </a:spcBef>
              <a:buFont typeface="Arial" pitchFamily="34" charset="0"/>
              <a:buChar char="•"/>
              <a:defRPr/>
            </a:pPr>
            <a:endParaRPr lang="en-GB" dirty="0" smtClean="0">
              <a:latin typeface="Arial" pitchFamily="34" charset="0"/>
              <a:cs typeface="Arial" pitchFamily="34" charset="0"/>
            </a:endParaRPr>
          </a:p>
          <a:p>
            <a:pPr marL="342900" lvl="0" indent="-342900">
              <a:spcBef>
                <a:spcPct val="20000"/>
              </a:spcBef>
              <a:buFont typeface="Arial" pitchFamily="34" charset="0"/>
              <a:buChar char="•"/>
              <a:defRPr/>
            </a:pPr>
            <a:r>
              <a:rPr lang="en-GB" dirty="0" smtClean="0">
                <a:latin typeface="Arial" pitchFamily="34" charset="0"/>
                <a:cs typeface="Arial" pitchFamily="34" charset="0"/>
              </a:rPr>
              <a:t>Cultural Change</a:t>
            </a:r>
          </a:p>
          <a:p>
            <a:pPr marL="800100" lvl="1" indent="-342900">
              <a:spcBef>
                <a:spcPct val="20000"/>
              </a:spcBef>
              <a:buFont typeface="Arial" pitchFamily="34" charset="0"/>
              <a:buChar char="•"/>
              <a:defRPr/>
            </a:pPr>
            <a:r>
              <a:rPr lang="en-GB" sz="1600" dirty="0" smtClean="0">
                <a:latin typeface="Arial" pitchFamily="34" charset="0"/>
                <a:cs typeface="Arial" pitchFamily="34" charset="0"/>
              </a:rPr>
              <a:t>Teaching Day</a:t>
            </a:r>
          </a:p>
          <a:p>
            <a:pPr marL="800100" lvl="1" indent="-342900">
              <a:spcBef>
                <a:spcPct val="20000"/>
              </a:spcBef>
              <a:buFont typeface="Arial" pitchFamily="34" charset="0"/>
              <a:buChar char="•"/>
              <a:defRPr/>
            </a:pPr>
            <a:r>
              <a:rPr lang="en-GB" sz="1600" dirty="0" smtClean="0">
                <a:latin typeface="Arial" pitchFamily="34" charset="0"/>
                <a:cs typeface="Arial" pitchFamily="34" charset="0"/>
              </a:rPr>
              <a:t>Use of Office Space</a:t>
            </a:r>
          </a:p>
          <a:p>
            <a:pPr marL="800100" lvl="1" indent="-342900">
              <a:spcBef>
                <a:spcPct val="20000"/>
              </a:spcBef>
              <a:defRPr/>
            </a:pPr>
            <a:endParaRPr lang="en-GB" sz="16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UoE Corporate Ppoint8.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 y="27384"/>
            <a:ext cx="9168449" cy="6858000"/>
          </a:xfrm>
          <a:prstGeom prst="rect">
            <a:avLst/>
          </a:prstGeom>
        </p:spPr>
      </p:pic>
      <p:sp>
        <p:nvSpPr>
          <p:cNvPr id="9" name="TextBox 8"/>
          <p:cNvSpPr txBox="1"/>
          <p:nvPr/>
        </p:nvSpPr>
        <p:spPr>
          <a:xfrm>
            <a:off x="683568" y="1124744"/>
            <a:ext cx="8208912" cy="4708981"/>
          </a:xfrm>
          <a:prstGeom prst="rect">
            <a:avLst/>
          </a:prstGeom>
          <a:noFill/>
        </p:spPr>
        <p:txBody>
          <a:bodyPr wrap="square" rtlCol="0">
            <a:spAutoFit/>
          </a:bodyPr>
          <a:lstStyle/>
          <a:p>
            <a:pPr>
              <a:buClr>
                <a:schemeClr val="tx2"/>
              </a:buClr>
            </a:pPr>
            <a:r>
              <a:rPr lang="en-GB" sz="2000" dirty="0" smtClean="0">
                <a:solidFill>
                  <a:schemeClr val="bg1">
                    <a:lumMod val="50000"/>
                  </a:schemeClr>
                </a:solidFill>
              </a:rPr>
              <a:t>IT is pervasive in the University: </a:t>
            </a:r>
          </a:p>
          <a:p>
            <a:pPr>
              <a:buClr>
                <a:schemeClr val="tx2"/>
              </a:buClr>
            </a:pPr>
            <a:endParaRPr lang="en-GB" sz="2000" dirty="0" smtClean="0"/>
          </a:p>
          <a:p>
            <a:pPr lvl="1">
              <a:buClr>
                <a:schemeClr val="tx2"/>
              </a:buClr>
              <a:buFont typeface="Arial" pitchFamily="34" charset="0"/>
              <a:buChar char="•"/>
            </a:pPr>
            <a:r>
              <a:rPr lang="en-GB" sz="2000" dirty="0" smtClean="0">
                <a:solidFill>
                  <a:schemeClr val="bg1">
                    <a:lumMod val="50000"/>
                  </a:schemeClr>
                </a:solidFill>
              </a:rPr>
              <a:t> </a:t>
            </a:r>
            <a:r>
              <a:rPr lang="en-GB" sz="2000" b="1" i="1" dirty="0" smtClean="0">
                <a:solidFill>
                  <a:schemeClr val="bg1">
                    <a:lumMod val="50000"/>
                  </a:schemeClr>
                </a:solidFill>
              </a:rPr>
              <a:t>central to the student experience</a:t>
            </a:r>
          </a:p>
          <a:p>
            <a:pPr lvl="1">
              <a:buClr>
                <a:schemeClr val="tx2"/>
              </a:buClr>
              <a:buFont typeface="Arial" pitchFamily="34" charset="0"/>
              <a:buChar char="•"/>
            </a:pPr>
            <a:r>
              <a:rPr lang="en-GB" sz="2000" b="1" i="1" dirty="0" smtClean="0">
                <a:solidFill>
                  <a:schemeClr val="bg1">
                    <a:lumMod val="50000"/>
                  </a:schemeClr>
                </a:solidFill>
              </a:rPr>
              <a:t> vital to research</a:t>
            </a:r>
          </a:p>
          <a:p>
            <a:pPr lvl="1">
              <a:buClr>
                <a:schemeClr val="tx2"/>
              </a:buClr>
              <a:buFont typeface="Arial" pitchFamily="34" charset="0"/>
              <a:buChar char="•"/>
            </a:pPr>
            <a:r>
              <a:rPr lang="en-GB" sz="2000" b="1" i="1" dirty="0" smtClean="0">
                <a:solidFill>
                  <a:schemeClr val="bg1">
                    <a:lumMod val="50000"/>
                  </a:schemeClr>
                </a:solidFill>
              </a:rPr>
              <a:t> underpins decision making, planning and administration</a:t>
            </a:r>
          </a:p>
          <a:p>
            <a:pPr>
              <a:buClr>
                <a:schemeClr val="tx2"/>
              </a:buClr>
              <a:buFont typeface="Arial" pitchFamily="34" charset="0"/>
              <a:buChar char="•"/>
            </a:pPr>
            <a:endParaRPr lang="en-GB" sz="2000" dirty="0" smtClean="0">
              <a:solidFill>
                <a:schemeClr val="bg1">
                  <a:lumMod val="50000"/>
                </a:schemeClr>
              </a:solidFill>
            </a:endParaRPr>
          </a:p>
          <a:p>
            <a:pPr>
              <a:buClr>
                <a:schemeClr val="tx2"/>
              </a:buClr>
            </a:pPr>
            <a:r>
              <a:rPr lang="en-GB" sz="2000" dirty="0" smtClean="0">
                <a:solidFill>
                  <a:schemeClr val="bg1">
                    <a:lumMod val="50000"/>
                  </a:schemeClr>
                </a:solidFill>
              </a:rPr>
              <a:t>Exeter IT:</a:t>
            </a:r>
          </a:p>
          <a:p>
            <a:pPr>
              <a:buClr>
                <a:schemeClr val="tx2"/>
              </a:buClr>
            </a:pPr>
            <a:endParaRPr lang="en-GB" sz="2000" dirty="0" smtClean="0">
              <a:solidFill>
                <a:schemeClr val="bg1">
                  <a:lumMod val="50000"/>
                </a:schemeClr>
              </a:solidFill>
            </a:endParaRPr>
          </a:p>
          <a:p>
            <a:pPr>
              <a:buClr>
                <a:schemeClr val="tx2"/>
              </a:buClr>
            </a:pPr>
            <a:r>
              <a:rPr lang="en-GB" sz="2000" dirty="0" smtClean="0">
                <a:solidFill>
                  <a:schemeClr val="bg1">
                    <a:lumMod val="50000"/>
                  </a:schemeClr>
                </a:solidFill>
              </a:rPr>
              <a:t>Provides core IT infrastructure, application and advice services in support of teaching and learning, research and administration across the University. </a:t>
            </a:r>
          </a:p>
          <a:p>
            <a:pPr>
              <a:buClr>
                <a:schemeClr val="tx2"/>
              </a:buClr>
            </a:pPr>
            <a:endParaRPr lang="en-GB" sz="2000" dirty="0" smtClean="0">
              <a:solidFill>
                <a:schemeClr val="bg1">
                  <a:lumMod val="50000"/>
                </a:schemeClr>
              </a:solidFill>
            </a:endParaRPr>
          </a:p>
          <a:p>
            <a:pPr>
              <a:buClr>
                <a:schemeClr val="tx2"/>
              </a:buClr>
            </a:pPr>
            <a:r>
              <a:rPr lang="en-GB" sz="2000" dirty="0" smtClean="0">
                <a:solidFill>
                  <a:schemeClr val="bg1">
                    <a:lumMod val="50000"/>
                  </a:schemeClr>
                </a:solidFill>
              </a:rPr>
              <a:t>Manages the portfolio of projects which comprise the University’s  strategic IT investment programme to deliver new and enhanced technology-based services in support of the University’s strategic goals.</a:t>
            </a:r>
          </a:p>
          <a:p>
            <a:pPr>
              <a:buClr>
                <a:schemeClr val="tx2"/>
              </a:buClr>
              <a:buFont typeface="Arial" pitchFamily="34" charset="0"/>
              <a:buChar char="•"/>
            </a:pPr>
            <a:endParaRPr lang="en-GB" sz="2000" dirty="0" smtClean="0">
              <a:solidFill>
                <a:schemeClr val="bg1">
                  <a:lumMod val="50000"/>
                </a:schemeClr>
              </a:solidFill>
            </a:endParaRPr>
          </a:p>
        </p:txBody>
      </p:sp>
      <p:sp>
        <p:nvSpPr>
          <p:cNvPr id="12" name="TextBox 11"/>
          <p:cNvSpPr txBox="1"/>
          <p:nvPr/>
        </p:nvSpPr>
        <p:spPr>
          <a:xfrm>
            <a:off x="349345" y="337625"/>
            <a:ext cx="9119199" cy="584775"/>
          </a:xfrm>
          <a:prstGeom prst="rect">
            <a:avLst/>
          </a:prstGeom>
          <a:noFill/>
        </p:spPr>
        <p:txBody>
          <a:bodyPr wrap="square" rtlCol="0">
            <a:spAutoFit/>
          </a:bodyPr>
          <a:lstStyle/>
          <a:p>
            <a:r>
              <a:rPr lang="en-GB" sz="3200" b="1" kern="0" dirty="0" smtClean="0">
                <a:solidFill>
                  <a:srgbClr val="0070C0"/>
                </a:solidFill>
                <a:effectLst>
                  <a:outerShdw blurRad="38100" dist="38100" dir="2700000" algn="tl">
                    <a:srgbClr val="000000">
                      <a:alpha val="43137"/>
                    </a:srgbClr>
                  </a:outerShdw>
                </a:effectLst>
                <a:latin typeface="+mj-lt"/>
                <a:ea typeface="+mj-ea"/>
                <a:cs typeface="+mj-cs"/>
              </a:rPr>
              <a:t>Exeter IT – key objectives</a:t>
            </a:r>
            <a:endParaRPr lang="en-GB" sz="3200" b="1" kern="0" dirty="0">
              <a:solidFill>
                <a:srgbClr val="0070C0"/>
              </a:solidFill>
              <a:effectLst>
                <a:outerShdw blurRad="38100" dist="38100" dir="2700000" algn="tl">
                  <a:srgbClr val="000000">
                    <a:alpha val="43137"/>
                  </a:srgbClr>
                </a:outerShdw>
              </a:effectLst>
              <a:latin typeface="+mj-lt"/>
              <a:ea typeface="+mj-ea"/>
              <a:cs typeface="+mj-cs"/>
            </a:endParaRPr>
          </a:p>
        </p:txBody>
      </p:sp>
      <p:pic>
        <p:nvPicPr>
          <p:cNvPr id="5" name="Picture 4" descr="visualisation.jpg"/>
          <p:cNvPicPr>
            <a:picLocks noChangeAspect="1"/>
          </p:cNvPicPr>
          <p:nvPr/>
        </p:nvPicPr>
        <p:blipFill>
          <a:blip r:embed="rId4" cstate="print"/>
          <a:stretch>
            <a:fillRect/>
          </a:stretch>
        </p:blipFill>
        <p:spPr>
          <a:xfrm>
            <a:off x="6228184" y="332656"/>
            <a:ext cx="2574962" cy="16121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 calcmode="lin" valueType="num">
                                      <p:cBhvr additive="base">
                                        <p:cTn id="7" dur="500" fill="hold"/>
                                        <p:tgtEl>
                                          <p:spTgt spid="9">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
                                            <p:txEl>
                                              <p:pRg st="2" end="2"/>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9">
                                            <p:txEl>
                                              <p:pRg st="3" end="3"/>
                                            </p:txEl>
                                          </p:spTgt>
                                        </p:tgtEl>
                                        <p:attrNameLst>
                                          <p:attrName>style.visibility</p:attrName>
                                        </p:attrNameLst>
                                      </p:cBhvr>
                                      <p:to>
                                        <p:strVal val="visible"/>
                                      </p:to>
                                    </p:set>
                                    <p:anim calcmode="lin" valueType="num">
                                      <p:cBhvr additive="base">
                                        <p:cTn id="12" dur="500" fill="hold"/>
                                        <p:tgtEl>
                                          <p:spTgt spid="9">
                                            <p:txEl>
                                              <p:pRg st="3" end="3"/>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9">
                                            <p:txEl>
                                              <p:pRg st="3" end="3"/>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 calcmode="lin" valueType="num">
                                      <p:cBhvr additive="base">
                                        <p:cTn id="17" dur="500" fill="hold"/>
                                        <p:tgtEl>
                                          <p:spTgt spid="9">
                                            <p:txEl>
                                              <p:pRg st="4" end="4"/>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9">
                                            <p:txEl>
                                              <p:pRg st="6" end="6"/>
                                            </p:txEl>
                                          </p:spTgt>
                                        </p:tgtEl>
                                        <p:attrNameLst>
                                          <p:attrName>style.visibility</p:attrName>
                                        </p:attrNameLst>
                                      </p:cBhvr>
                                      <p:to>
                                        <p:strVal val="visible"/>
                                      </p:to>
                                    </p:set>
                                    <p:anim calcmode="lin" valueType="num">
                                      <p:cBhvr additive="base">
                                        <p:cTn id="23" dur="500" fill="hold"/>
                                        <p:tgtEl>
                                          <p:spTgt spid="9">
                                            <p:txEl>
                                              <p:pRg st="6" end="6"/>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9">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9">
                                            <p:txEl>
                                              <p:pRg st="8" end="8"/>
                                            </p:txEl>
                                          </p:spTgt>
                                        </p:tgtEl>
                                        <p:attrNameLst>
                                          <p:attrName>style.visibility</p:attrName>
                                        </p:attrNameLst>
                                      </p:cBhvr>
                                      <p:to>
                                        <p:strVal val="visible"/>
                                      </p:to>
                                    </p:set>
                                    <p:anim calcmode="lin" valueType="num">
                                      <p:cBhvr additive="base">
                                        <p:cTn id="29" dur="500" fill="hold"/>
                                        <p:tgtEl>
                                          <p:spTgt spid="9">
                                            <p:txEl>
                                              <p:pRg st="8" end="8"/>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9">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nodeType="clickEffect">
                                  <p:stCondLst>
                                    <p:cond delay="0"/>
                                  </p:stCondLst>
                                  <p:childTnLst>
                                    <p:set>
                                      <p:cBhvr>
                                        <p:cTn id="34" dur="1" fill="hold">
                                          <p:stCondLst>
                                            <p:cond delay="0"/>
                                          </p:stCondLst>
                                        </p:cTn>
                                        <p:tgtEl>
                                          <p:spTgt spid="9">
                                            <p:txEl>
                                              <p:pRg st="10" end="10"/>
                                            </p:txEl>
                                          </p:spTgt>
                                        </p:tgtEl>
                                        <p:attrNameLst>
                                          <p:attrName>style.visibility</p:attrName>
                                        </p:attrNameLst>
                                      </p:cBhvr>
                                      <p:to>
                                        <p:strVal val="visible"/>
                                      </p:to>
                                    </p:set>
                                    <p:anim calcmode="lin" valueType="num">
                                      <p:cBhvr additive="base">
                                        <p:cTn id="35" dur="500" fill="hold"/>
                                        <p:tgtEl>
                                          <p:spTgt spid="9">
                                            <p:txEl>
                                              <p:pRg st="10" end="10"/>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9">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UoE Corporate Ppoint8.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4449" y="0"/>
            <a:ext cx="9168449" cy="6858000"/>
          </a:xfrm>
          <a:prstGeom prst="rect">
            <a:avLst/>
          </a:prstGeom>
        </p:spPr>
      </p:pic>
      <p:sp>
        <p:nvSpPr>
          <p:cNvPr id="9" name="TextBox 8"/>
          <p:cNvSpPr txBox="1"/>
          <p:nvPr/>
        </p:nvSpPr>
        <p:spPr>
          <a:xfrm>
            <a:off x="611560" y="908720"/>
            <a:ext cx="8208912" cy="677108"/>
          </a:xfrm>
          <a:prstGeom prst="rect">
            <a:avLst/>
          </a:prstGeom>
          <a:noFill/>
        </p:spPr>
        <p:txBody>
          <a:bodyPr wrap="square" rtlCol="0">
            <a:spAutoFit/>
          </a:bodyPr>
          <a:lstStyle/>
          <a:p>
            <a:pPr>
              <a:buClr>
                <a:schemeClr val="tx2"/>
              </a:buClr>
            </a:pPr>
            <a:endParaRPr lang="en-GB" b="1" dirty="0" smtClean="0"/>
          </a:p>
          <a:p>
            <a:pPr lvl="2">
              <a:buClr>
                <a:schemeClr val="tx2"/>
              </a:buClr>
            </a:pPr>
            <a:endParaRPr lang="en-GB" sz="2000" dirty="0" smtClean="0">
              <a:solidFill>
                <a:schemeClr val="bg1">
                  <a:lumMod val="50000"/>
                </a:schemeClr>
              </a:solidFill>
            </a:endParaRPr>
          </a:p>
        </p:txBody>
      </p:sp>
      <p:sp>
        <p:nvSpPr>
          <p:cNvPr id="12" name="TextBox 11"/>
          <p:cNvSpPr txBox="1"/>
          <p:nvPr/>
        </p:nvSpPr>
        <p:spPr>
          <a:xfrm>
            <a:off x="349345" y="337625"/>
            <a:ext cx="9119199" cy="584775"/>
          </a:xfrm>
          <a:prstGeom prst="rect">
            <a:avLst/>
          </a:prstGeom>
          <a:noFill/>
        </p:spPr>
        <p:txBody>
          <a:bodyPr wrap="square" rtlCol="0">
            <a:spAutoFit/>
          </a:bodyPr>
          <a:lstStyle/>
          <a:p>
            <a:r>
              <a:rPr lang="en-GB" sz="3200" b="1" kern="0" dirty="0" smtClean="0">
                <a:solidFill>
                  <a:srgbClr val="0070C0"/>
                </a:solidFill>
                <a:effectLst>
                  <a:outerShdw blurRad="38100" dist="38100" dir="2700000" algn="tl">
                    <a:srgbClr val="000000">
                      <a:alpha val="43137"/>
                    </a:srgbClr>
                  </a:outerShdw>
                </a:effectLst>
                <a:latin typeface="+mj-lt"/>
                <a:ea typeface="+mj-ea"/>
                <a:cs typeface="+mj-cs"/>
              </a:rPr>
              <a:t>Exeter IT – services and systems</a:t>
            </a:r>
            <a:endParaRPr lang="en-GB" sz="3200" b="1" kern="0" dirty="0">
              <a:solidFill>
                <a:srgbClr val="0070C0"/>
              </a:solidFill>
              <a:effectLst>
                <a:outerShdw blurRad="38100" dist="38100" dir="2700000" algn="tl">
                  <a:srgbClr val="000000">
                    <a:alpha val="43137"/>
                  </a:srgbClr>
                </a:outerShdw>
              </a:effectLst>
              <a:latin typeface="+mj-lt"/>
              <a:ea typeface="+mj-ea"/>
              <a:cs typeface="+mj-cs"/>
            </a:endParaRPr>
          </a:p>
        </p:txBody>
      </p:sp>
      <p:sp>
        <p:nvSpPr>
          <p:cNvPr id="8" name="TextBox 7"/>
          <p:cNvSpPr txBox="1"/>
          <p:nvPr/>
        </p:nvSpPr>
        <p:spPr>
          <a:xfrm>
            <a:off x="1331640" y="2060848"/>
            <a:ext cx="4608512" cy="1938992"/>
          </a:xfrm>
          <a:prstGeom prst="rect">
            <a:avLst/>
          </a:prstGeom>
          <a:noFill/>
        </p:spPr>
        <p:txBody>
          <a:bodyPr wrap="square" rtlCol="0">
            <a:spAutoFit/>
          </a:bodyPr>
          <a:lstStyle/>
          <a:p>
            <a:pPr>
              <a:buClr>
                <a:schemeClr val="tx2"/>
              </a:buClr>
              <a:buFont typeface="Arial" pitchFamily="34" charset="0"/>
              <a:buChar char="•"/>
            </a:pPr>
            <a:r>
              <a:rPr lang="en-GB" sz="2400" b="1" dirty="0" smtClean="0">
                <a:solidFill>
                  <a:schemeClr val="bg1">
                    <a:lumMod val="50000"/>
                  </a:schemeClr>
                </a:solidFill>
              </a:rPr>
              <a:t>Infrastructure</a:t>
            </a:r>
          </a:p>
          <a:p>
            <a:pPr>
              <a:buClr>
                <a:schemeClr val="tx2"/>
              </a:buClr>
              <a:buFont typeface="Arial" pitchFamily="34" charset="0"/>
              <a:buChar char="•"/>
            </a:pPr>
            <a:endParaRPr lang="en-GB" sz="2400" b="1" dirty="0" smtClean="0">
              <a:solidFill>
                <a:schemeClr val="bg1">
                  <a:lumMod val="50000"/>
                </a:schemeClr>
              </a:solidFill>
            </a:endParaRPr>
          </a:p>
          <a:p>
            <a:pPr>
              <a:buClr>
                <a:schemeClr val="tx2"/>
              </a:buClr>
              <a:buFont typeface="Arial" pitchFamily="34" charset="0"/>
              <a:buChar char="•"/>
            </a:pPr>
            <a:r>
              <a:rPr lang="en-GB" sz="2400" b="1" dirty="0" smtClean="0">
                <a:solidFill>
                  <a:schemeClr val="bg1">
                    <a:lumMod val="50000"/>
                  </a:schemeClr>
                </a:solidFill>
              </a:rPr>
              <a:t>Applications</a:t>
            </a:r>
          </a:p>
          <a:p>
            <a:pPr>
              <a:buClr>
                <a:schemeClr val="tx2"/>
              </a:buClr>
              <a:buFont typeface="Arial" pitchFamily="34" charset="0"/>
              <a:buChar char="•"/>
            </a:pPr>
            <a:endParaRPr lang="en-GB" sz="2400" b="1" dirty="0" smtClean="0">
              <a:solidFill>
                <a:schemeClr val="bg1">
                  <a:lumMod val="50000"/>
                </a:schemeClr>
              </a:solidFill>
            </a:endParaRPr>
          </a:p>
          <a:p>
            <a:pPr>
              <a:buClr>
                <a:schemeClr val="tx2"/>
              </a:buClr>
              <a:buFont typeface="Arial" pitchFamily="34" charset="0"/>
              <a:buChar char="•"/>
            </a:pPr>
            <a:r>
              <a:rPr lang="en-GB" sz="2400" b="1" dirty="0" smtClean="0">
                <a:solidFill>
                  <a:schemeClr val="bg1">
                    <a:lumMod val="50000"/>
                  </a:schemeClr>
                </a:solidFill>
              </a:rPr>
              <a:t>Governance &amp; Support</a:t>
            </a:r>
            <a:endParaRPr lang="en-GB" sz="2400" b="1" dirty="0">
              <a:solidFill>
                <a:schemeClr val="bg1">
                  <a:lumMod val="50000"/>
                </a:schemeClr>
              </a:solidFill>
            </a:endParaRPr>
          </a:p>
        </p:txBody>
      </p:sp>
      <p:sp>
        <p:nvSpPr>
          <p:cNvPr id="7" name="TextBox 6"/>
          <p:cNvSpPr txBox="1"/>
          <p:nvPr/>
        </p:nvSpPr>
        <p:spPr>
          <a:xfrm>
            <a:off x="539552" y="1916832"/>
            <a:ext cx="7488832" cy="3539430"/>
          </a:xfrm>
          <a:prstGeom prst="rect">
            <a:avLst/>
          </a:prstGeom>
          <a:solidFill>
            <a:schemeClr val="bg1"/>
          </a:solidFill>
        </p:spPr>
        <p:txBody>
          <a:bodyPr wrap="square" rtlCol="0">
            <a:spAutoFit/>
          </a:bodyPr>
          <a:lstStyle/>
          <a:p>
            <a:pPr>
              <a:buClr>
                <a:schemeClr val="tx2"/>
              </a:buClr>
            </a:pPr>
            <a:r>
              <a:rPr lang="en-GB" sz="2400" b="1" dirty="0" smtClean="0">
                <a:solidFill>
                  <a:schemeClr val="bg1">
                    <a:lumMod val="50000"/>
                  </a:schemeClr>
                </a:solidFill>
              </a:rPr>
              <a:t>Infrastructure </a:t>
            </a:r>
          </a:p>
          <a:p>
            <a:pPr>
              <a:buClr>
                <a:schemeClr val="tx2"/>
              </a:buClr>
            </a:pPr>
            <a:endParaRPr lang="en-GB" sz="2000" b="1" dirty="0" smtClean="0">
              <a:solidFill>
                <a:schemeClr val="bg1">
                  <a:lumMod val="50000"/>
                </a:schemeClr>
              </a:solidFill>
            </a:endParaRPr>
          </a:p>
          <a:p>
            <a:pPr lvl="2">
              <a:buClr>
                <a:schemeClr val="tx2"/>
              </a:buClr>
            </a:pPr>
            <a:r>
              <a:rPr lang="en-GB" sz="2000" b="1" dirty="0" smtClean="0">
                <a:solidFill>
                  <a:schemeClr val="bg1">
                    <a:lumMod val="50000"/>
                  </a:schemeClr>
                </a:solidFill>
              </a:rPr>
              <a:t>Networks</a:t>
            </a:r>
            <a:r>
              <a:rPr lang="en-GB" sz="2000" dirty="0" smtClean="0">
                <a:solidFill>
                  <a:schemeClr val="bg1">
                    <a:lumMod val="50000"/>
                  </a:schemeClr>
                </a:solidFill>
              </a:rPr>
              <a:t>:   20,000 data points, 95% </a:t>
            </a:r>
            <a:r>
              <a:rPr lang="en-GB" sz="2000" dirty="0" err="1" smtClean="0">
                <a:solidFill>
                  <a:schemeClr val="bg1">
                    <a:lumMod val="50000"/>
                  </a:schemeClr>
                </a:solidFill>
              </a:rPr>
              <a:t>wifi</a:t>
            </a:r>
            <a:r>
              <a:rPr lang="en-GB" sz="2000" dirty="0" smtClean="0">
                <a:solidFill>
                  <a:schemeClr val="bg1">
                    <a:lumMod val="50000"/>
                  </a:schemeClr>
                </a:solidFill>
              </a:rPr>
              <a:t> building coverage, 	950 </a:t>
            </a:r>
            <a:r>
              <a:rPr lang="en-GB" sz="2000" dirty="0" err="1" smtClean="0">
                <a:solidFill>
                  <a:schemeClr val="bg1">
                    <a:lumMod val="50000"/>
                  </a:schemeClr>
                </a:solidFill>
              </a:rPr>
              <a:t>wifi</a:t>
            </a:r>
            <a:r>
              <a:rPr lang="en-GB" sz="2000" dirty="0" smtClean="0">
                <a:solidFill>
                  <a:schemeClr val="bg1">
                    <a:lumMod val="50000"/>
                  </a:schemeClr>
                </a:solidFill>
              </a:rPr>
              <a:t> points, 6500 devices on </a:t>
            </a:r>
            <a:r>
              <a:rPr lang="en-GB" sz="2000" dirty="0" err="1" smtClean="0">
                <a:solidFill>
                  <a:schemeClr val="bg1">
                    <a:lumMod val="50000"/>
                  </a:schemeClr>
                </a:solidFill>
              </a:rPr>
              <a:t>wifi</a:t>
            </a:r>
            <a:r>
              <a:rPr lang="en-GB" sz="2000" dirty="0" smtClean="0">
                <a:solidFill>
                  <a:schemeClr val="bg1">
                    <a:lumMod val="50000"/>
                  </a:schemeClr>
                </a:solidFill>
              </a:rPr>
              <a:t> concurrently</a:t>
            </a:r>
          </a:p>
          <a:p>
            <a:pPr lvl="2">
              <a:buClr>
                <a:schemeClr val="tx2"/>
              </a:buClr>
            </a:pPr>
            <a:endParaRPr lang="en-GB" sz="2400" dirty="0" smtClean="0">
              <a:solidFill>
                <a:schemeClr val="bg1">
                  <a:lumMod val="50000"/>
                </a:schemeClr>
              </a:solidFill>
            </a:endParaRPr>
          </a:p>
          <a:p>
            <a:pPr lvl="2">
              <a:buClr>
                <a:schemeClr val="tx2"/>
              </a:buClr>
            </a:pPr>
            <a:r>
              <a:rPr lang="en-GB" sz="2000" b="1" dirty="0" smtClean="0">
                <a:solidFill>
                  <a:schemeClr val="bg1">
                    <a:lumMod val="50000"/>
                  </a:schemeClr>
                </a:solidFill>
              </a:rPr>
              <a:t>Servers:</a:t>
            </a:r>
            <a:r>
              <a:rPr lang="en-GB" sz="2000" dirty="0" smtClean="0">
                <a:solidFill>
                  <a:schemeClr val="bg1">
                    <a:lumMod val="50000"/>
                  </a:schemeClr>
                </a:solidFill>
              </a:rPr>
              <a:t> 250 real and 460 virtual servers, High Performance Computing</a:t>
            </a:r>
          </a:p>
          <a:p>
            <a:pPr lvl="2">
              <a:buClr>
                <a:schemeClr val="tx2"/>
              </a:buClr>
            </a:pPr>
            <a:endParaRPr lang="en-GB" sz="2000" dirty="0" smtClean="0">
              <a:solidFill>
                <a:schemeClr val="bg1">
                  <a:lumMod val="50000"/>
                </a:schemeClr>
              </a:solidFill>
            </a:endParaRPr>
          </a:p>
          <a:p>
            <a:pPr lvl="2">
              <a:buClr>
                <a:schemeClr val="tx2"/>
              </a:buClr>
            </a:pPr>
            <a:r>
              <a:rPr lang="en-GB" sz="2000" b="1" dirty="0" smtClean="0">
                <a:solidFill>
                  <a:schemeClr val="bg1">
                    <a:lumMod val="50000"/>
                  </a:schemeClr>
                </a:solidFill>
              </a:rPr>
              <a:t>Data Centres </a:t>
            </a:r>
            <a:r>
              <a:rPr lang="en-GB" sz="2000" dirty="0" smtClean="0">
                <a:solidFill>
                  <a:schemeClr val="bg1">
                    <a:lumMod val="50000"/>
                  </a:schemeClr>
                </a:solidFill>
              </a:rPr>
              <a:t>(Streatham and St Luke’s + </a:t>
            </a:r>
            <a:r>
              <a:rPr lang="en-GB" sz="2000" dirty="0" err="1" smtClean="0">
                <a:solidFill>
                  <a:schemeClr val="bg1">
                    <a:lumMod val="50000"/>
                  </a:schemeClr>
                </a:solidFill>
              </a:rPr>
              <a:t>FXPlus</a:t>
            </a:r>
            <a:r>
              <a:rPr lang="en-GB" sz="2000" dirty="0" smtClean="0">
                <a:solidFill>
                  <a:schemeClr val="bg1">
                    <a:lumMod val="50000"/>
                  </a:schemeClr>
                </a:solidFill>
              </a:rPr>
              <a:t> at </a:t>
            </a:r>
            <a:r>
              <a:rPr lang="en-GB" sz="2000" dirty="0" err="1" smtClean="0">
                <a:solidFill>
                  <a:schemeClr val="bg1">
                    <a:lumMod val="50000"/>
                  </a:schemeClr>
                </a:solidFill>
              </a:rPr>
              <a:t>Penryn</a:t>
            </a:r>
            <a:r>
              <a:rPr lang="en-GB" sz="2000" dirty="0" smtClean="0">
                <a:solidFill>
                  <a:schemeClr val="bg1">
                    <a:lumMod val="50000"/>
                  </a:schemeClr>
                </a:solidFill>
              </a:rPr>
              <a:t>)</a:t>
            </a:r>
          </a:p>
          <a:p>
            <a:pPr lvl="2">
              <a:buClr>
                <a:schemeClr val="tx2"/>
              </a:buClr>
            </a:pPr>
            <a:endParaRPr lang="en-GB" dirty="0" smtClean="0">
              <a:solidFill>
                <a:schemeClr val="bg1">
                  <a:lumMod val="50000"/>
                </a:schemeClr>
              </a:solidFill>
            </a:endParaRPr>
          </a:p>
          <a:p>
            <a:pPr lvl="2">
              <a:buClr>
                <a:schemeClr val="tx2"/>
              </a:buClr>
            </a:pPr>
            <a:endParaRPr lang="en-GB" dirty="0" smtClean="0">
              <a:solidFill>
                <a:schemeClr val="bg1">
                  <a:lumMod val="50000"/>
                </a:schemeClr>
              </a:solidFill>
            </a:endParaRPr>
          </a:p>
        </p:txBody>
      </p:sp>
      <p:sp>
        <p:nvSpPr>
          <p:cNvPr id="5" name="TextBox 4"/>
          <p:cNvSpPr txBox="1"/>
          <p:nvPr/>
        </p:nvSpPr>
        <p:spPr>
          <a:xfrm>
            <a:off x="251520" y="1988840"/>
            <a:ext cx="9217024" cy="3539430"/>
          </a:xfrm>
          <a:prstGeom prst="rect">
            <a:avLst/>
          </a:prstGeom>
          <a:solidFill>
            <a:schemeClr val="bg1"/>
          </a:solidFill>
        </p:spPr>
        <p:txBody>
          <a:bodyPr wrap="square" rtlCol="0">
            <a:spAutoFit/>
          </a:bodyPr>
          <a:lstStyle/>
          <a:p>
            <a:pPr>
              <a:buClr>
                <a:schemeClr val="tx2"/>
              </a:buClr>
            </a:pPr>
            <a:r>
              <a:rPr lang="en-GB" sz="2400" b="1" dirty="0" smtClean="0">
                <a:solidFill>
                  <a:schemeClr val="bg1">
                    <a:lumMod val="50000"/>
                  </a:schemeClr>
                </a:solidFill>
              </a:rPr>
              <a:t>Applications  (30+)</a:t>
            </a:r>
          </a:p>
          <a:p>
            <a:pPr>
              <a:buClr>
                <a:schemeClr val="tx2"/>
              </a:buClr>
            </a:pPr>
            <a:endParaRPr lang="en-GB" sz="2000" b="1" dirty="0" smtClean="0">
              <a:solidFill>
                <a:schemeClr val="bg1">
                  <a:lumMod val="50000"/>
                </a:schemeClr>
              </a:solidFill>
            </a:endParaRPr>
          </a:p>
          <a:p>
            <a:pPr lvl="1">
              <a:buClr>
                <a:schemeClr val="tx2"/>
              </a:buClr>
            </a:pPr>
            <a:r>
              <a:rPr lang="en-GB" sz="2000" dirty="0" smtClean="0">
                <a:solidFill>
                  <a:schemeClr val="bg1">
                    <a:lumMod val="50000"/>
                  </a:schemeClr>
                </a:solidFill>
              </a:rPr>
              <a:t>	</a:t>
            </a:r>
            <a:r>
              <a:rPr lang="en-GB" sz="2000" b="1" dirty="0" smtClean="0">
                <a:solidFill>
                  <a:schemeClr val="bg1">
                    <a:lumMod val="50000"/>
                  </a:schemeClr>
                </a:solidFill>
              </a:rPr>
              <a:t>Learning &amp; Teaching</a:t>
            </a:r>
            <a:r>
              <a:rPr lang="en-GB" sz="2000" dirty="0" smtClean="0">
                <a:solidFill>
                  <a:schemeClr val="bg1">
                    <a:lumMod val="50000"/>
                  </a:schemeClr>
                </a:solidFill>
              </a:rPr>
              <a:t>: Virtual Learning Environment, Lecture Capture, </a:t>
            </a:r>
            <a:br>
              <a:rPr lang="en-GB" sz="2000" dirty="0" smtClean="0">
                <a:solidFill>
                  <a:schemeClr val="bg1">
                    <a:lumMod val="50000"/>
                  </a:schemeClr>
                </a:solidFill>
              </a:rPr>
            </a:br>
            <a:r>
              <a:rPr lang="en-GB" sz="2000" dirty="0" smtClean="0">
                <a:solidFill>
                  <a:schemeClr val="bg1">
                    <a:lumMod val="50000"/>
                  </a:schemeClr>
                </a:solidFill>
              </a:rPr>
              <a:t>					Online  assessment, Library System</a:t>
            </a:r>
          </a:p>
          <a:p>
            <a:pPr lvl="1">
              <a:buClr>
                <a:schemeClr val="tx2"/>
              </a:buClr>
            </a:pPr>
            <a:endParaRPr lang="en-GB" sz="2000" dirty="0" smtClean="0">
              <a:solidFill>
                <a:schemeClr val="bg1">
                  <a:lumMod val="50000"/>
                </a:schemeClr>
              </a:solidFill>
            </a:endParaRPr>
          </a:p>
          <a:p>
            <a:pPr lvl="1">
              <a:buClr>
                <a:schemeClr val="tx2"/>
              </a:buClr>
            </a:pPr>
            <a:r>
              <a:rPr lang="en-GB" sz="2000" dirty="0" smtClean="0">
                <a:solidFill>
                  <a:schemeClr val="bg1">
                    <a:lumMod val="50000"/>
                  </a:schemeClr>
                </a:solidFill>
              </a:rPr>
              <a:t>	</a:t>
            </a:r>
            <a:r>
              <a:rPr lang="en-GB" sz="2000" b="1" dirty="0" smtClean="0">
                <a:solidFill>
                  <a:schemeClr val="bg1">
                    <a:lumMod val="50000"/>
                  </a:schemeClr>
                </a:solidFill>
              </a:rPr>
              <a:t>Research</a:t>
            </a:r>
            <a:r>
              <a:rPr lang="en-GB" sz="2000" dirty="0" smtClean="0">
                <a:solidFill>
                  <a:schemeClr val="bg1">
                    <a:lumMod val="50000"/>
                  </a:schemeClr>
                </a:solidFill>
              </a:rPr>
              <a:t>:  Research repositories, research data archive</a:t>
            </a:r>
          </a:p>
          <a:p>
            <a:pPr lvl="1">
              <a:buClr>
                <a:schemeClr val="tx2"/>
              </a:buClr>
            </a:pPr>
            <a:endParaRPr lang="en-GB" sz="2000" dirty="0" smtClean="0">
              <a:solidFill>
                <a:schemeClr val="bg1">
                  <a:lumMod val="50000"/>
                </a:schemeClr>
              </a:solidFill>
            </a:endParaRPr>
          </a:p>
          <a:p>
            <a:pPr lvl="1">
              <a:buClr>
                <a:schemeClr val="tx2"/>
              </a:buClr>
            </a:pPr>
            <a:r>
              <a:rPr lang="en-GB" sz="2000" dirty="0" smtClean="0">
                <a:solidFill>
                  <a:schemeClr val="bg1">
                    <a:lumMod val="50000"/>
                  </a:schemeClr>
                </a:solidFill>
              </a:rPr>
              <a:t>	</a:t>
            </a:r>
            <a:r>
              <a:rPr lang="en-GB" sz="2000" b="1" dirty="0" smtClean="0">
                <a:solidFill>
                  <a:schemeClr val="bg1">
                    <a:lumMod val="50000"/>
                  </a:schemeClr>
                </a:solidFill>
              </a:rPr>
              <a:t>University Administrative</a:t>
            </a:r>
            <a:r>
              <a:rPr lang="en-GB" sz="2000" dirty="0" smtClean="0">
                <a:solidFill>
                  <a:schemeClr val="bg1">
                    <a:lumMod val="50000"/>
                  </a:schemeClr>
                </a:solidFill>
              </a:rPr>
              <a:t>:  Student records &amp; Student Information 				        	Desk, Timetabling, Research admin, Alumni</a:t>
            </a:r>
          </a:p>
          <a:p>
            <a:pPr lvl="1">
              <a:buClr>
                <a:schemeClr val="tx2"/>
              </a:buClr>
            </a:pPr>
            <a:endParaRPr lang="en-GB" sz="2000" dirty="0" smtClean="0">
              <a:solidFill>
                <a:schemeClr val="bg1">
                  <a:lumMod val="50000"/>
                </a:schemeClr>
              </a:solidFill>
            </a:endParaRPr>
          </a:p>
          <a:p>
            <a:pPr lvl="1">
              <a:buClr>
                <a:schemeClr val="tx2"/>
              </a:buClr>
            </a:pPr>
            <a:r>
              <a:rPr lang="en-GB" sz="2000" dirty="0" smtClean="0">
                <a:solidFill>
                  <a:schemeClr val="bg1">
                    <a:lumMod val="50000"/>
                  </a:schemeClr>
                </a:solidFill>
              </a:rPr>
              <a:t>	</a:t>
            </a:r>
            <a:r>
              <a:rPr lang="en-GB" sz="2000" b="1" dirty="0" smtClean="0">
                <a:solidFill>
                  <a:schemeClr val="bg1">
                    <a:lumMod val="50000"/>
                  </a:schemeClr>
                </a:solidFill>
              </a:rPr>
              <a:t>General Administrative</a:t>
            </a:r>
            <a:r>
              <a:rPr lang="en-GB" sz="2000" dirty="0" smtClean="0">
                <a:solidFill>
                  <a:schemeClr val="bg1">
                    <a:lumMod val="50000"/>
                  </a:schemeClr>
                </a:solidFill>
              </a:rPr>
              <a:t>: HR, Finance, Estates Management</a:t>
            </a:r>
            <a:endParaRPr lang="en-GB" sz="2000" dirty="0">
              <a:solidFill>
                <a:schemeClr val="bg1">
                  <a:lumMod val="50000"/>
                </a:schemeClr>
              </a:solidFill>
            </a:endParaRPr>
          </a:p>
        </p:txBody>
      </p:sp>
      <p:sp>
        <p:nvSpPr>
          <p:cNvPr id="6" name="TextBox 5"/>
          <p:cNvSpPr txBox="1"/>
          <p:nvPr/>
        </p:nvSpPr>
        <p:spPr>
          <a:xfrm>
            <a:off x="251520" y="2060848"/>
            <a:ext cx="9577064" cy="3662541"/>
          </a:xfrm>
          <a:prstGeom prst="rect">
            <a:avLst/>
          </a:prstGeom>
          <a:solidFill>
            <a:schemeClr val="bg1"/>
          </a:solidFill>
        </p:spPr>
        <p:txBody>
          <a:bodyPr wrap="square" rtlCol="0">
            <a:spAutoFit/>
          </a:bodyPr>
          <a:lstStyle/>
          <a:p>
            <a:pPr>
              <a:buClr>
                <a:schemeClr val="tx2"/>
              </a:buClr>
            </a:pPr>
            <a:r>
              <a:rPr lang="en-GB" sz="2400" b="1" dirty="0" smtClean="0">
                <a:solidFill>
                  <a:schemeClr val="bg1">
                    <a:lumMod val="50000"/>
                  </a:schemeClr>
                </a:solidFill>
              </a:rPr>
              <a:t>Governance and Support</a:t>
            </a:r>
          </a:p>
          <a:p>
            <a:pPr>
              <a:buClr>
                <a:schemeClr val="tx2"/>
              </a:buClr>
            </a:pPr>
            <a:r>
              <a:rPr lang="en-GB" sz="2400" b="1" dirty="0" smtClean="0">
                <a:solidFill>
                  <a:schemeClr val="bg1">
                    <a:lumMod val="50000"/>
                  </a:schemeClr>
                </a:solidFill>
              </a:rPr>
              <a:t>	</a:t>
            </a:r>
          </a:p>
          <a:p>
            <a:pPr>
              <a:buClr>
                <a:schemeClr val="tx2"/>
              </a:buClr>
            </a:pPr>
            <a:r>
              <a:rPr lang="en-GB" sz="2400" b="1" dirty="0" smtClean="0">
                <a:solidFill>
                  <a:schemeClr val="bg1">
                    <a:lumMod val="50000"/>
                  </a:schemeClr>
                </a:solidFill>
              </a:rPr>
              <a:t>	</a:t>
            </a:r>
            <a:r>
              <a:rPr lang="en-GB" sz="2000" b="1" dirty="0" smtClean="0">
                <a:solidFill>
                  <a:schemeClr val="bg1">
                    <a:lumMod val="50000"/>
                  </a:schemeClr>
                </a:solidFill>
              </a:rPr>
              <a:t>IT Security &amp; Compliance: </a:t>
            </a:r>
            <a:r>
              <a:rPr lang="en-GB" sz="2000" dirty="0" smtClean="0">
                <a:solidFill>
                  <a:schemeClr val="bg1">
                    <a:lumMod val="50000"/>
                  </a:schemeClr>
                </a:solidFill>
              </a:rPr>
              <a:t>2100 incoming web threats filtered out last year</a:t>
            </a:r>
            <a:endParaRPr lang="en-GB" sz="2000" b="1" dirty="0" smtClean="0">
              <a:solidFill>
                <a:schemeClr val="bg1">
                  <a:lumMod val="50000"/>
                </a:schemeClr>
              </a:solidFill>
            </a:endParaRPr>
          </a:p>
          <a:p>
            <a:pPr>
              <a:buClr>
                <a:schemeClr val="tx2"/>
              </a:buClr>
            </a:pPr>
            <a:r>
              <a:rPr lang="en-GB" sz="2000" b="1" dirty="0" smtClean="0">
                <a:solidFill>
                  <a:schemeClr val="bg1">
                    <a:lumMod val="50000"/>
                  </a:schemeClr>
                </a:solidFill>
              </a:rPr>
              <a:t>	IT Support: </a:t>
            </a:r>
            <a:r>
              <a:rPr lang="en-GB" sz="2000" dirty="0" smtClean="0">
                <a:solidFill>
                  <a:schemeClr val="bg1">
                    <a:lumMod val="50000"/>
                  </a:schemeClr>
                </a:solidFill>
              </a:rPr>
              <a:t>4500 support calls a year</a:t>
            </a:r>
          </a:p>
          <a:p>
            <a:pPr>
              <a:buClr>
                <a:schemeClr val="tx2"/>
              </a:buClr>
            </a:pPr>
            <a:r>
              <a:rPr lang="en-GB" sz="2000" b="1" dirty="0" smtClean="0">
                <a:solidFill>
                  <a:schemeClr val="bg1">
                    <a:lumMod val="50000"/>
                  </a:schemeClr>
                </a:solidFill>
              </a:rPr>
              <a:t>	IT Helpdesks &amp; Quality: </a:t>
            </a:r>
            <a:r>
              <a:rPr lang="en-GB" sz="2000" dirty="0" smtClean="0">
                <a:solidFill>
                  <a:schemeClr val="bg1">
                    <a:lumMod val="50000"/>
                  </a:schemeClr>
                </a:solidFill>
              </a:rPr>
              <a:t>58,000 queries last year 24/7 (7000 out of hours)</a:t>
            </a:r>
            <a:endParaRPr lang="en-GB" sz="2000" b="1" dirty="0" smtClean="0">
              <a:solidFill>
                <a:schemeClr val="bg1">
                  <a:lumMod val="50000"/>
                </a:schemeClr>
              </a:solidFill>
            </a:endParaRPr>
          </a:p>
          <a:p>
            <a:pPr>
              <a:buClr>
                <a:schemeClr val="tx2"/>
              </a:buClr>
            </a:pPr>
            <a:r>
              <a:rPr lang="en-GB" sz="2000" b="1" dirty="0" smtClean="0">
                <a:solidFill>
                  <a:schemeClr val="bg1">
                    <a:lumMod val="50000"/>
                  </a:schemeClr>
                </a:solidFill>
              </a:rPr>
              <a:t>	</a:t>
            </a:r>
          </a:p>
          <a:p>
            <a:pPr>
              <a:buClr>
                <a:schemeClr val="tx2"/>
              </a:buClr>
            </a:pPr>
            <a:r>
              <a:rPr lang="en-GB" sz="2000" b="1" dirty="0" smtClean="0">
                <a:solidFill>
                  <a:schemeClr val="bg1">
                    <a:lumMod val="50000"/>
                  </a:schemeClr>
                </a:solidFill>
              </a:rPr>
              <a:t>	Project Office:  </a:t>
            </a:r>
            <a:r>
              <a:rPr lang="en-GB" sz="2000" dirty="0" smtClean="0">
                <a:solidFill>
                  <a:schemeClr val="bg1">
                    <a:lumMod val="50000"/>
                  </a:schemeClr>
                </a:solidFill>
              </a:rPr>
              <a:t>26 Strategic projects, 60 departmental</a:t>
            </a:r>
          </a:p>
          <a:p>
            <a:pPr>
              <a:buClr>
                <a:schemeClr val="tx2"/>
              </a:buClr>
            </a:pPr>
            <a:r>
              <a:rPr lang="en-GB" sz="2000" dirty="0" smtClean="0">
                <a:solidFill>
                  <a:schemeClr val="bg1">
                    <a:lumMod val="50000"/>
                  </a:schemeClr>
                </a:solidFill>
              </a:rPr>
              <a:t> 	£5.6M committed projects from Tranche 2 of IF </a:t>
            </a:r>
          </a:p>
          <a:p>
            <a:pPr>
              <a:buClr>
                <a:schemeClr val="tx2"/>
              </a:buClr>
            </a:pPr>
            <a:r>
              <a:rPr lang="en-GB" sz="2000" dirty="0" smtClean="0">
                <a:solidFill>
                  <a:schemeClr val="bg1">
                    <a:lumMod val="50000"/>
                  </a:schemeClr>
                </a:solidFill>
              </a:rPr>
              <a:t>	£15.4M 	allocated from Tranche 3</a:t>
            </a:r>
          </a:p>
          <a:p>
            <a:pPr>
              <a:buClr>
                <a:schemeClr val="tx2"/>
              </a:buClr>
            </a:pPr>
            <a:endParaRPr lang="en-GB" sz="2000" dirty="0" smtClean="0">
              <a:solidFill>
                <a:schemeClr val="bg1">
                  <a:lumMod val="50000"/>
                </a:schemeClr>
              </a:solidFill>
            </a:endParaRPr>
          </a:p>
          <a:p>
            <a:pPr>
              <a:buClr>
                <a:schemeClr val="tx2"/>
              </a:buClr>
            </a:pPr>
            <a:endParaRPr lang="en-GB" sz="2000" dirty="0" smtClean="0">
              <a:solidFill>
                <a:schemeClr val="bg1">
                  <a:lumMod val="50000"/>
                </a:schemeClr>
              </a:solidFill>
            </a:endParaRPr>
          </a:p>
        </p:txBody>
      </p:sp>
      <p:pic>
        <p:nvPicPr>
          <p:cNvPr id="10" name="Picture 9" descr="network1.jpg"/>
          <p:cNvPicPr>
            <a:picLocks noChangeAspect="1"/>
          </p:cNvPicPr>
          <p:nvPr/>
        </p:nvPicPr>
        <p:blipFill>
          <a:blip r:embed="rId4" cstate="print"/>
          <a:stretch>
            <a:fillRect/>
          </a:stretch>
        </p:blipFill>
        <p:spPr>
          <a:xfrm>
            <a:off x="6300192" y="260648"/>
            <a:ext cx="2590800" cy="17221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1+#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90500" y="139700"/>
            <a:ext cx="6901780" cy="584775"/>
          </a:xfrm>
          <a:prstGeom prst="rect">
            <a:avLst/>
          </a:prstGeom>
          <a:noFill/>
        </p:spPr>
        <p:txBody>
          <a:bodyPr wrap="square">
            <a:spAutoFit/>
          </a:bodyPr>
          <a:lstStyle/>
          <a:p>
            <a:pPr fontAlgn="auto">
              <a:spcBef>
                <a:spcPts val="0"/>
              </a:spcBef>
              <a:spcAft>
                <a:spcPts val="0"/>
              </a:spcAft>
              <a:defRPr/>
            </a:pPr>
            <a:r>
              <a:rPr lang="en-US" sz="3200" b="1" kern="0" dirty="0" smtClean="0">
                <a:solidFill>
                  <a:srgbClr val="0070C0"/>
                </a:solidFill>
                <a:effectLst>
                  <a:outerShdw blurRad="38100" dist="38100" dir="2700000" algn="tl">
                    <a:srgbClr val="000000">
                      <a:alpha val="43137"/>
                    </a:srgbClr>
                  </a:outerShdw>
                </a:effectLst>
                <a:latin typeface="+mj-lt"/>
                <a:ea typeface="+mj-ea"/>
                <a:cs typeface="+mj-cs"/>
              </a:rPr>
              <a:t>IT Vision</a:t>
            </a:r>
            <a:endParaRPr lang="en-US" sz="3200" b="1" kern="0" dirty="0">
              <a:solidFill>
                <a:srgbClr val="0070C0"/>
              </a:solidFill>
              <a:effectLst>
                <a:outerShdw blurRad="38100" dist="38100" dir="2700000" algn="tl">
                  <a:srgbClr val="000000">
                    <a:alpha val="43137"/>
                  </a:srgbClr>
                </a:outerShdw>
              </a:effectLst>
              <a:latin typeface="+mj-lt"/>
              <a:ea typeface="+mj-ea"/>
              <a:cs typeface="+mj-cs"/>
            </a:endParaRPr>
          </a:p>
        </p:txBody>
      </p:sp>
      <p:sp>
        <p:nvSpPr>
          <p:cNvPr id="19" name="TextBox 18"/>
          <p:cNvSpPr txBox="1"/>
          <p:nvPr/>
        </p:nvSpPr>
        <p:spPr>
          <a:xfrm>
            <a:off x="3414516" y="5473414"/>
            <a:ext cx="1295400" cy="339725"/>
          </a:xfrm>
          <a:prstGeom prst="rect">
            <a:avLst/>
          </a:prstGeom>
          <a:noFill/>
        </p:spPr>
        <p:txBody>
          <a:bodyPr>
            <a:spAutoFit/>
          </a:bodyPr>
          <a:lstStyle/>
          <a:p>
            <a:pPr>
              <a:defRPr/>
            </a:pPr>
            <a:r>
              <a:rPr lang="en-US" sz="1600" dirty="0">
                <a:solidFill>
                  <a:schemeClr val="bg1"/>
                </a:solidFill>
                <a:latin typeface="+mn-lt"/>
                <a:ea typeface="ＭＳ Ｐゴシック" charset="-128"/>
                <a:cs typeface="ＭＳ Ｐゴシック" charset="-128"/>
              </a:rPr>
              <a:t>Example text</a:t>
            </a:r>
          </a:p>
        </p:txBody>
      </p:sp>
      <p:grpSp>
        <p:nvGrpSpPr>
          <p:cNvPr id="2" name="Group 41"/>
          <p:cNvGrpSpPr/>
          <p:nvPr/>
        </p:nvGrpSpPr>
        <p:grpSpPr>
          <a:xfrm>
            <a:off x="359024" y="764704"/>
            <a:ext cx="8784976" cy="2880320"/>
            <a:chOff x="998934" y="877995"/>
            <a:chExt cx="7445771" cy="2260712"/>
          </a:xfrm>
        </p:grpSpPr>
        <p:sp>
          <p:nvSpPr>
            <p:cNvPr id="7" name="Cube 6"/>
            <p:cNvSpPr>
              <a:spLocks noChangeArrowheads="1"/>
            </p:cNvSpPr>
            <p:nvPr/>
          </p:nvSpPr>
          <p:spPr bwMode="auto">
            <a:xfrm flipH="1">
              <a:off x="1028301" y="1151392"/>
              <a:ext cx="1845072" cy="1782306"/>
            </a:xfrm>
            <a:prstGeom prst="cube">
              <a:avLst>
                <a:gd name="adj" fmla="val 15162"/>
              </a:avLst>
            </a:prstGeom>
            <a:gradFill rotWithShape="1">
              <a:gsLst>
                <a:gs pos="0">
                  <a:srgbClr val="A6A6A6"/>
                </a:gs>
                <a:gs pos="50000">
                  <a:srgbClr val="FFFFFF"/>
                </a:gs>
                <a:gs pos="100000">
                  <a:srgbClr val="D9D9D9"/>
                </a:gs>
              </a:gsLst>
              <a:lin ang="18900000"/>
            </a:gradFill>
            <a:ln w="9525">
              <a:solidFill>
                <a:srgbClr val="A6A6A6"/>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3322" name="Rektangel 13"/>
            <p:cNvSpPr>
              <a:spLocks noChangeArrowheads="1"/>
            </p:cNvSpPr>
            <p:nvPr/>
          </p:nvSpPr>
          <p:spPr bwMode="auto">
            <a:xfrm>
              <a:off x="3037681" y="1322825"/>
              <a:ext cx="1474787" cy="1169551"/>
            </a:xfrm>
            <a:prstGeom prst="rect">
              <a:avLst/>
            </a:prstGeom>
            <a:noFill/>
            <a:ln w="9525">
              <a:noFill/>
              <a:miter lim="800000"/>
              <a:headEnd/>
              <a:tailEnd/>
            </a:ln>
          </p:spPr>
          <p:txBody>
            <a:bodyPr wrap="square">
              <a:spAutoFit/>
            </a:bodyPr>
            <a:lstStyle/>
            <a:p>
              <a:pPr defTabSz="914400"/>
              <a:r>
                <a:rPr lang="en-US" sz="1400" b="1" noProof="1">
                  <a:solidFill>
                    <a:srgbClr val="1E1C11"/>
                  </a:solidFill>
                  <a:latin typeface="Calibri" pitchFamily="-108" charset="0"/>
                  <a:cs typeface="Arial" charset="0"/>
                </a:rPr>
                <a:t>Example text</a:t>
              </a:r>
            </a:p>
            <a:p>
              <a:pPr defTabSz="914400"/>
              <a:endParaRPr lang="en-US" sz="1400" b="1" noProof="1">
                <a:solidFill>
                  <a:srgbClr val="1E1C11"/>
                </a:solidFill>
                <a:latin typeface="Calibri" pitchFamily="-108" charset="0"/>
                <a:cs typeface="Arial" charset="0"/>
              </a:endParaRPr>
            </a:p>
            <a:p>
              <a:pPr defTabSz="914400"/>
              <a:r>
                <a:rPr lang="en-US" sz="1400" noProof="1">
                  <a:latin typeface="Calibri" pitchFamily="-108" charset="0"/>
                  <a:cs typeface="Arial" charset="0"/>
                </a:rPr>
                <a:t>Go ahead and replace it with your own text. </a:t>
              </a:r>
              <a:endParaRPr lang="da-DK" sz="1400" dirty="0">
                <a:latin typeface="Calibri" pitchFamily="-108" charset="0"/>
              </a:endParaRPr>
            </a:p>
          </p:txBody>
        </p:sp>
        <p:sp>
          <p:nvSpPr>
            <p:cNvPr id="13324" name="Rektangel 13"/>
            <p:cNvSpPr>
              <a:spLocks noChangeArrowheads="1"/>
            </p:cNvSpPr>
            <p:nvPr/>
          </p:nvSpPr>
          <p:spPr bwMode="auto">
            <a:xfrm>
              <a:off x="1371599" y="1532312"/>
              <a:ext cx="1501772" cy="1384995"/>
            </a:xfrm>
            <a:prstGeom prst="rect">
              <a:avLst/>
            </a:prstGeom>
            <a:noFill/>
            <a:ln w="9525">
              <a:noFill/>
              <a:miter lim="800000"/>
              <a:headEnd/>
              <a:tailEnd/>
            </a:ln>
          </p:spPr>
          <p:txBody>
            <a:bodyPr wrap="square">
              <a:spAutoFit/>
            </a:bodyPr>
            <a:lstStyle/>
            <a:p>
              <a:pPr defTabSz="914400"/>
              <a:r>
                <a:rPr lang="en-US" sz="1200" b="1" noProof="1" smtClean="0">
                  <a:solidFill>
                    <a:srgbClr val="1E1C11"/>
                  </a:solidFill>
                  <a:latin typeface="Calibri" pitchFamily="-108" charset="0"/>
                  <a:cs typeface="Arial" charset="0"/>
                </a:rPr>
                <a:t>Infrastructure, services and content to support mobility: for students and staff on the move and via mulitple devices</a:t>
              </a:r>
              <a:endParaRPr lang="da-DK" sz="1200" b="1" dirty="0">
                <a:latin typeface="Calibri" pitchFamily="-108" charset="0"/>
              </a:endParaRPr>
            </a:p>
          </p:txBody>
        </p:sp>
        <p:sp>
          <p:nvSpPr>
            <p:cNvPr id="20" name="Rectangle 19"/>
            <p:cNvSpPr>
              <a:spLocks noChangeArrowheads="1"/>
            </p:cNvSpPr>
            <p:nvPr/>
          </p:nvSpPr>
          <p:spPr bwMode="auto">
            <a:xfrm>
              <a:off x="1028301" y="895804"/>
              <a:ext cx="1210074" cy="255588"/>
            </a:xfrm>
            <a:prstGeom prst="rect">
              <a:avLst/>
            </a:prstGeom>
            <a:gradFill rotWithShape="1">
              <a:gsLst>
                <a:gs pos="0">
                  <a:srgbClr val="208ECD"/>
                </a:gs>
                <a:gs pos="39999">
                  <a:srgbClr val="74F4FF"/>
                </a:gs>
                <a:gs pos="100000">
                  <a:srgbClr val="156593"/>
                </a:gs>
              </a:gsLst>
              <a:lin ang="2100000"/>
            </a:gradFill>
            <a:ln w="9525">
              <a:solidFill>
                <a:srgbClr val="156593"/>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6" name="Cube 25"/>
            <p:cNvSpPr>
              <a:spLocks noChangeArrowheads="1"/>
            </p:cNvSpPr>
            <p:nvPr/>
          </p:nvSpPr>
          <p:spPr bwMode="auto">
            <a:xfrm flipH="1">
              <a:off x="2873372" y="1151392"/>
              <a:ext cx="1857771" cy="1782306"/>
            </a:xfrm>
            <a:prstGeom prst="cube">
              <a:avLst>
                <a:gd name="adj" fmla="val 15162"/>
              </a:avLst>
            </a:prstGeom>
            <a:gradFill rotWithShape="1">
              <a:gsLst>
                <a:gs pos="0">
                  <a:srgbClr val="A6A6A6"/>
                </a:gs>
                <a:gs pos="50000">
                  <a:srgbClr val="FFFFFF"/>
                </a:gs>
                <a:gs pos="100000">
                  <a:srgbClr val="D9D9D9"/>
                </a:gs>
              </a:gsLst>
              <a:lin ang="18900000"/>
            </a:gradFill>
            <a:ln w="9525">
              <a:solidFill>
                <a:srgbClr val="A6A6A6"/>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0" name="Cube 29"/>
            <p:cNvSpPr>
              <a:spLocks noChangeArrowheads="1"/>
            </p:cNvSpPr>
            <p:nvPr/>
          </p:nvSpPr>
          <p:spPr bwMode="auto">
            <a:xfrm flipH="1">
              <a:off x="4731145" y="1151392"/>
              <a:ext cx="1855788" cy="1782306"/>
            </a:xfrm>
            <a:prstGeom prst="cube">
              <a:avLst>
                <a:gd name="adj" fmla="val 15162"/>
              </a:avLst>
            </a:prstGeom>
            <a:gradFill rotWithShape="1">
              <a:gsLst>
                <a:gs pos="0">
                  <a:srgbClr val="A6A6A6"/>
                </a:gs>
                <a:gs pos="50000">
                  <a:srgbClr val="FFFFFF"/>
                </a:gs>
                <a:gs pos="100000">
                  <a:srgbClr val="D9D9D9"/>
                </a:gs>
              </a:gsLst>
              <a:lin ang="18900000"/>
            </a:gradFill>
            <a:ln w="9525">
              <a:solidFill>
                <a:srgbClr val="A6A6A6"/>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1" name="Cube 30"/>
            <p:cNvSpPr>
              <a:spLocks noChangeArrowheads="1"/>
            </p:cNvSpPr>
            <p:nvPr/>
          </p:nvSpPr>
          <p:spPr bwMode="auto">
            <a:xfrm flipH="1">
              <a:off x="6586928" y="1151392"/>
              <a:ext cx="1828408" cy="1782308"/>
            </a:xfrm>
            <a:prstGeom prst="cube">
              <a:avLst>
                <a:gd name="adj" fmla="val 15162"/>
              </a:avLst>
            </a:prstGeom>
            <a:gradFill rotWithShape="1">
              <a:gsLst>
                <a:gs pos="0">
                  <a:srgbClr val="A6A6A6"/>
                </a:gs>
                <a:gs pos="50000">
                  <a:srgbClr val="FFFFFF"/>
                </a:gs>
                <a:gs pos="100000">
                  <a:srgbClr val="D9D9D9"/>
                </a:gs>
              </a:gsLst>
              <a:lin ang="18900000"/>
            </a:gradFill>
            <a:ln w="9525">
              <a:solidFill>
                <a:srgbClr val="A6A6A6"/>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64" name="Rectangle 63"/>
            <p:cNvSpPr>
              <a:spLocks noChangeArrowheads="1"/>
            </p:cNvSpPr>
            <p:nvPr/>
          </p:nvSpPr>
          <p:spPr bwMode="auto">
            <a:xfrm>
              <a:off x="2873371" y="895804"/>
              <a:ext cx="1244305" cy="255588"/>
            </a:xfrm>
            <a:prstGeom prst="rect">
              <a:avLst/>
            </a:prstGeom>
            <a:gradFill rotWithShape="1">
              <a:gsLst>
                <a:gs pos="0">
                  <a:srgbClr val="208ECD"/>
                </a:gs>
                <a:gs pos="39999">
                  <a:srgbClr val="74F4FF"/>
                </a:gs>
                <a:gs pos="100000">
                  <a:srgbClr val="156593"/>
                </a:gs>
              </a:gsLst>
              <a:lin ang="2100000"/>
            </a:gradFill>
            <a:ln w="9525">
              <a:solidFill>
                <a:srgbClr val="156593"/>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65" name="Rectangle 64"/>
            <p:cNvSpPr>
              <a:spLocks noChangeArrowheads="1"/>
            </p:cNvSpPr>
            <p:nvPr/>
          </p:nvSpPr>
          <p:spPr bwMode="auto">
            <a:xfrm>
              <a:off x="4731142" y="895804"/>
              <a:ext cx="1239443" cy="255588"/>
            </a:xfrm>
            <a:prstGeom prst="rect">
              <a:avLst/>
            </a:prstGeom>
            <a:gradFill rotWithShape="1">
              <a:gsLst>
                <a:gs pos="0">
                  <a:srgbClr val="208ECD"/>
                </a:gs>
                <a:gs pos="39999">
                  <a:srgbClr val="74F4FF"/>
                </a:gs>
                <a:gs pos="100000">
                  <a:srgbClr val="156593"/>
                </a:gs>
              </a:gsLst>
              <a:lin ang="2100000"/>
            </a:gradFill>
            <a:ln w="9525">
              <a:solidFill>
                <a:srgbClr val="156593"/>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66" name="Rectangle 65"/>
            <p:cNvSpPr>
              <a:spLocks noChangeArrowheads="1"/>
            </p:cNvSpPr>
            <p:nvPr/>
          </p:nvSpPr>
          <p:spPr bwMode="auto">
            <a:xfrm>
              <a:off x="6586933" y="895804"/>
              <a:ext cx="1210074" cy="255588"/>
            </a:xfrm>
            <a:prstGeom prst="rect">
              <a:avLst/>
            </a:prstGeom>
            <a:gradFill rotWithShape="1">
              <a:gsLst>
                <a:gs pos="0">
                  <a:srgbClr val="208ECD"/>
                </a:gs>
                <a:gs pos="39999">
                  <a:srgbClr val="74F4FF"/>
                </a:gs>
                <a:gs pos="100000">
                  <a:srgbClr val="156593"/>
                </a:gs>
              </a:gsLst>
              <a:lin ang="2100000"/>
            </a:gradFill>
            <a:ln w="9525">
              <a:solidFill>
                <a:srgbClr val="156593"/>
              </a:solidFill>
              <a:miter lim="800000"/>
              <a:headEnd/>
              <a:tailEnd/>
            </a:ln>
            <a:effectLst>
              <a:outerShdw dist="23000" dir="5400000" rotWithShape="0">
                <a:srgbClr val="808080">
                  <a:alpha val="34999"/>
                </a:srgbClr>
              </a:outerShdw>
            </a:effectLst>
          </p:spPr>
          <p:txBody>
            <a:bodyPr anchor="ctr"/>
            <a:lstStyle/>
            <a:p>
              <a:pPr algn="ctr">
                <a:defRPr/>
              </a:pPr>
              <a:r>
                <a:rPr lang="en-US" sz="1400" b="1" dirty="0" smtClean="0">
                  <a:latin typeface="+mn-lt"/>
                  <a:ea typeface="+mn-ea"/>
                </a:rPr>
                <a:t>Connection</a:t>
              </a:r>
              <a:endParaRPr lang="en-US" b="1" dirty="0">
                <a:latin typeface="+mn-lt"/>
                <a:ea typeface="+mn-ea"/>
              </a:endParaRPr>
            </a:p>
          </p:txBody>
        </p:sp>
        <p:sp>
          <p:nvSpPr>
            <p:cNvPr id="67" name="TextBox 66"/>
            <p:cNvSpPr txBox="1"/>
            <p:nvPr/>
          </p:nvSpPr>
          <p:spPr>
            <a:xfrm>
              <a:off x="998934" y="895804"/>
              <a:ext cx="1239441" cy="307777"/>
            </a:xfrm>
            <a:prstGeom prst="rect">
              <a:avLst/>
            </a:prstGeom>
            <a:noFill/>
          </p:spPr>
          <p:txBody>
            <a:bodyPr wrap="square">
              <a:spAutoFit/>
            </a:bodyPr>
            <a:lstStyle/>
            <a:p>
              <a:pPr>
                <a:defRPr/>
              </a:pPr>
              <a:r>
                <a:rPr lang="en-US" sz="1400" b="1" dirty="0" smtClean="0">
                  <a:latin typeface="+mn-lt"/>
                  <a:ea typeface="ＭＳ Ｐゴシック" charset="-128"/>
                  <a:cs typeface="ＭＳ Ｐゴシック" charset="-128"/>
                </a:rPr>
                <a:t> Mobility</a:t>
              </a:r>
              <a:endParaRPr lang="en-US" sz="1400" b="1" dirty="0">
                <a:latin typeface="+mn-lt"/>
                <a:ea typeface="ＭＳ Ｐゴシック" charset="-128"/>
                <a:cs typeface="ＭＳ Ｐゴシック" charset="-128"/>
              </a:endParaRPr>
            </a:p>
          </p:txBody>
        </p:sp>
        <p:sp>
          <p:nvSpPr>
            <p:cNvPr id="68" name="TextBox 67"/>
            <p:cNvSpPr txBox="1"/>
            <p:nvPr/>
          </p:nvSpPr>
          <p:spPr>
            <a:xfrm>
              <a:off x="2873372" y="894315"/>
              <a:ext cx="1239441" cy="307777"/>
            </a:xfrm>
            <a:prstGeom prst="rect">
              <a:avLst/>
            </a:prstGeom>
            <a:noFill/>
          </p:spPr>
          <p:txBody>
            <a:bodyPr wrap="square">
              <a:spAutoFit/>
            </a:bodyPr>
            <a:lstStyle/>
            <a:p>
              <a:pPr>
                <a:defRPr/>
              </a:pPr>
              <a:r>
                <a:rPr lang="en-US" sz="1400" b="1" dirty="0" smtClean="0">
                  <a:latin typeface="+mn-lt"/>
                  <a:ea typeface="ＭＳ Ｐゴシック" charset="-128"/>
                  <a:cs typeface="ＭＳ Ｐゴシック" charset="-128"/>
                </a:rPr>
                <a:t> Video </a:t>
              </a:r>
              <a:endParaRPr lang="en-US" sz="1400" b="1" dirty="0">
                <a:latin typeface="+mn-lt"/>
                <a:ea typeface="ＭＳ Ｐゴシック" charset="-128"/>
                <a:cs typeface="ＭＳ Ｐゴシック" charset="-128"/>
              </a:endParaRPr>
            </a:p>
          </p:txBody>
        </p:sp>
        <p:sp>
          <p:nvSpPr>
            <p:cNvPr id="69" name="TextBox 68"/>
            <p:cNvSpPr txBox="1"/>
            <p:nvPr/>
          </p:nvSpPr>
          <p:spPr>
            <a:xfrm>
              <a:off x="4731145" y="894315"/>
              <a:ext cx="1239441" cy="307777"/>
            </a:xfrm>
            <a:prstGeom prst="rect">
              <a:avLst/>
            </a:prstGeom>
            <a:noFill/>
          </p:spPr>
          <p:txBody>
            <a:bodyPr wrap="square">
              <a:spAutoFit/>
            </a:bodyPr>
            <a:lstStyle/>
            <a:p>
              <a:pPr>
                <a:defRPr/>
              </a:pPr>
              <a:r>
                <a:rPr lang="en-US" sz="1400" b="1" dirty="0" smtClean="0">
                  <a:latin typeface="+mn-lt"/>
                  <a:ea typeface="ＭＳ Ｐゴシック" charset="-128"/>
                  <a:cs typeface="ＭＳ Ｐゴシック" charset="-128"/>
                </a:rPr>
                <a:t> Cloud</a:t>
              </a:r>
              <a:endParaRPr lang="en-US" sz="1400" b="1" dirty="0">
                <a:latin typeface="+mn-lt"/>
                <a:ea typeface="ＭＳ Ｐゴシック" charset="-128"/>
                <a:cs typeface="ＭＳ Ｐゴシック" charset="-128"/>
              </a:endParaRPr>
            </a:p>
          </p:txBody>
        </p:sp>
        <p:sp>
          <p:nvSpPr>
            <p:cNvPr id="71" name="Rektangel 13"/>
            <p:cNvSpPr>
              <a:spLocks noChangeArrowheads="1"/>
            </p:cNvSpPr>
            <p:nvPr/>
          </p:nvSpPr>
          <p:spPr bwMode="auto">
            <a:xfrm>
              <a:off x="3162300" y="1538269"/>
              <a:ext cx="1568842" cy="1384995"/>
            </a:xfrm>
            <a:prstGeom prst="rect">
              <a:avLst/>
            </a:prstGeom>
            <a:noFill/>
            <a:ln w="9525">
              <a:noFill/>
              <a:miter lim="800000"/>
              <a:headEnd/>
              <a:tailEnd/>
            </a:ln>
          </p:spPr>
          <p:txBody>
            <a:bodyPr wrap="square">
              <a:spAutoFit/>
            </a:bodyPr>
            <a:lstStyle/>
            <a:p>
              <a:pPr defTabSz="914400"/>
              <a:r>
                <a:rPr lang="en-US" sz="1200" b="1" noProof="1" smtClean="0">
                  <a:solidFill>
                    <a:srgbClr val="1E1C11"/>
                  </a:solidFill>
                  <a:latin typeface="Calibri" pitchFamily="-108" charset="0"/>
                  <a:cs typeface="Arial" charset="0"/>
                </a:rPr>
                <a:t>Video and media enabling infrastructure and process to support student, research and administrative requirements</a:t>
              </a:r>
              <a:endParaRPr lang="da-DK" sz="1200" dirty="0">
                <a:latin typeface="Calibri" pitchFamily="-108" charset="0"/>
              </a:endParaRPr>
            </a:p>
          </p:txBody>
        </p:sp>
        <p:sp>
          <p:nvSpPr>
            <p:cNvPr id="72" name="Rektangel 13"/>
            <p:cNvSpPr>
              <a:spLocks noChangeArrowheads="1"/>
            </p:cNvSpPr>
            <p:nvPr/>
          </p:nvSpPr>
          <p:spPr bwMode="auto">
            <a:xfrm>
              <a:off x="5106195" y="1538269"/>
              <a:ext cx="1480733" cy="1600438"/>
            </a:xfrm>
            <a:prstGeom prst="rect">
              <a:avLst/>
            </a:prstGeom>
            <a:noFill/>
            <a:ln w="9525">
              <a:noFill/>
              <a:miter lim="800000"/>
              <a:headEnd/>
              <a:tailEnd/>
            </a:ln>
          </p:spPr>
          <p:txBody>
            <a:bodyPr wrap="square">
              <a:spAutoFit/>
            </a:bodyPr>
            <a:lstStyle/>
            <a:p>
              <a:pPr defTabSz="914400"/>
              <a:r>
                <a:rPr lang="en-US" sz="1200" b="1" noProof="1" smtClean="0">
                  <a:solidFill>
                    <a:srgbClr val="1E1C11"/>
                  </a:solidFill>
                  <a:latin typeface="Calibri" pitchFamily="-108" charset="0"/>
                  <a:cs typeface="Arial" charset="0"/>
                </a:rPr>
                <a:t>On demand, </a:t>
              </a:r>
            </a:p>
            <a:p>
              <a:pPr defTabSz="914400"/>
              <a:r>
                <a:rPr lang="en-US" sz="1200" b="1" noProof="1" smtClean="0">
                  <a:solidFill>
                    <a:srgbClr val="1E1C11"/>
                  </a:solidFill>
                  <a:latin typeface="Calibri" pitchFamily="-108" charset="0"/>
                  <a:cs typeface="Arial" charset="0"/>
                </a:rPr>
                <a:t>modern service delivery to manage peak academic cycle demand and broker  flexible research facilities</a:t>
              </a:r>
              <a:endParaRPr lang="en-US" sz="1200" b="1" noProof="1">
                <a:solidFill>
                  <a:srgbClr val="1E1C11"/>
                </a:solidFill>
                <a:latin typeface="Calibri" pitchFamily="-108" charset="0"/>
                <a:cs typeface="Arial" charset="0"/>
              </a:endParaRPr>
            </a:p>
            <a:p>
              <a:pPr defTabSz="914400"/>
              <a:endParaRPr lang="en-US" sz="1400" b="1" noProof="1">
                <a:solidFill>
                  <a:srgbClr val="1E1C11"/>
                </a:solidFill>
                <a:latin typeface="Calibri" pitchFamily="-108" charset="0"/>
                <a:cs typeface="Arial" charset="0"/>
              </a:endParaRPr>
            </a:p>
          </p:txBody>
        </p:sp>
        <p:sp>
          <p:nvSpPr>
            <p:cNvPr id="73" name="Rektangel 13"/>
            <p:cNvSpPr>
              <a:spLocks noChangeArrowheads="1"/>
            </p:cNvSpPr>
            <p:nvPr/>
          </p:nvSpPr>
          <p:spPr bwMode="auto">
            <a:xfrm>
              <a:off x="6887369" y="1532312"/>
              <a:ext cx="1557336" cy="1384995"/>
            </a:xfrm>
            <a:prstGeom prst="rect">
              <a:avLst/>
            </a:prstGeom>
            <a:noFill/>
            <a:ln w="9525">
              <a:noFill/>
              <a:miter lim="800000"/>
              <a:headEnd/>
              <a:tailEnd/>
            </a:ln>
          </p:spPr>
          <p:txBody>
            <a:bodyPr wrap="square">
              <a:spAutoFit/>
            </a:bodyPr>
            <a:lstStyle/>
            <a:p>
              <a:pPr defTabSz="914400"/>
              <a:r>
                <a:rPr lang="en-US" sz="1200" b="1" noProof="1" smtClean="0">
                  <a:solidFill>
                    <a:srgbClr val="1E1C11"/>
                  </a:solidFill>
                  <a:latin typeface="Calibri" pitchFamily="-108" charset="0"/>
                  <a:cs typeface="Arial" charset="0"/>
                </a:rPr>
                <a:t>Next -generation portals and web environments to enable connection to people and information. </a:t>
              </a:r>
            </a:p>
            <a:p>
              <a:pPr defTabSz="914400"/>
              <a:r>
                <a:rPr lang="en-US" sz="1200" noProof="1" smtClean="0">
                  <a:latin typeface="Calibri" pitchFamily="-108" charset="0"/>
                  <a:cs typeface="Arial" charset="0"/>
                </a:rPr>
                <a:t> </a:t>
              </a:r>
              <a:endParaRPr lang="da-DK" sz="1200" dirty="0">
                <a:latin typeface="Calibri" pitchFamily="-108" charset="0"/>
              </a:endParaRPr>
            </a:p>
          </p:txBody>
        </p:sp>
        <p:pic>
          <p:nvPicPr>
            <p:cNvPr id="35" name="Picture 34" descr="cloud.jpg"/>
            <p:cNvPicPr>
              <a:picLocks noChangeAspect="1"/>
            </p:cNvPicPr>
            <p:nvPr/>
          </p:nvPicPr>
          <p:blipFill>
            <a:blip r:embed="rId2" cstate="print"/>
            <a:stretch>
              <a:fillRect/>
            </a:stretch>
          </p:blipFill>
          <p:spPr>
            <a:xfrm>
              <a:off x="5970586" y="895805"/>
              <a:ext cx="616342" cy="527496"/>
            </a:xfrm>
            <a:prstGeom prst="rect">
              <a:avLst/>
            </a:prstGeom>
            <a:ln w="6350">
              <a:solidFill>
                <a:schemeClr val="tx1"/>
              </a:solidFill>
            </a:ln>
          </p:spPr>
        </p:pic>
        <p:pic>
          <p:nvPicPr>
            <p:cNvPr id="36" name="Picture 35" descr="mobile.jpg"/>
            <p:cNvPicPr>
              <a:picLocks noChangeAspect="1"/>
            </p:cNvPicPr>
            <p:nvPr/>
          </p:nvPicPr>
          <p:blipFill>
            <a:blip r:embed="rId3" cstate="print"/>
            <a:stretch>
              <a:fillRect/>
            </a:stretch>
          </p:blipFill>
          <p:spPr>
            <a:xfrm>
              <a:off x="2238376" y="877995"/>
              <a:ext cx="634996" cy="545305"/>
            </a:xfrm>
            <a:prstGeom prst="rect">
              <a:avLst/>
            </a:prstGeom>
            <a:ln w="9525">
              <a:solidFill>
                <a:schemeClr val="tx1"/>
              </a:solidFill>
            </a:ln>
          </p:spPr>
        </p:pic>
        <p:pic>
          <p:nvPicPr>
            <p:cNvPr id="37" name="Picture 36" descr="media.jpg"/>
            <p:cNvPicPr>
              <a:picLocks noChangeAspect="1"/>
            </p:cNvPicPr>
            <p:nvPr/>
          </p:nvPicPr>
          <p:blipFill>
            <a:blip r:embed="rId4" cstate="print"/>
            <a:stretch>
              <a:fillRect/>
            </a:stretch>
          </p:blipFill>
          <p:spPr>
            <a:xfrm>
              <a:off x="4117677" y="895804"/>
              <a:ext cx="613468" cy="528986"/>
            </a:xfrm>
            <a:prstGeom prst="rect">
              <a:avLst/>
            </a:prstGeom>
            <a:ln w="6350">
              <a:solidFill>
                <a:schemeClr val="tx1"/>
              </a:solidFill>
            </a:ln>
          </p:spPr>
        </p:pic>
        <p:pic>
          <p:nvPicPr>
            <p:cNvPr id="39" name="Picture 38" descr="social.jpg"/>
            <p:cNvPicPr>
              <a:picLocks noChangeAspect="1"/>
            </p:cNvPicPr>
            <p:nvPr/>
          </p:nvPicPr>
          <p:blipFill>
            <a:blip r:embed="rId5" cstate="print"/>
            <a:stretch>
              <a:fillRect/>
            </a:stretch>
          </p:blipFill>
          <p:spPr>
            <a:xfrm>
              <a:off x="7797007" y="879484"/>
              <a:ext cx="605632" cy="543816"/>
            </a:xfrm>
            <a:prstGeom prst="rect">
              <a:avLst/>
            </a:prstGeom>
            <a:ln w="6350">
              <a:solidFill>
                <a:schemeClr val="tx1"/>
              </a:solidFill>
            </a:ln>
          </p:spPr>
        </p:pic>
      </p:grpSp>
      <p:grpSp>
        <p:nvGrpSpPr>
          <p:cNvPr id="3" name="Group 40"/>
          <p:cNvGrpSpPr/>
          <p:nvPr/>
        </p:nvGrpSpPr>
        <p:grpSpPr>
          <a:xfrm>
            <a:off x="755576" y="3453752"/>
            <a:ext cx="7973066" cy="3404248"/>
            <a:chOff x="-1404664" y="3101972"/>
            <a:chExt cx="7973066" cy="3404248"/>
          </a:xfrm>
        </p:grpSpPr>
        <p:sp>
          <p:nvSpPr>
            <p:cNvPr id="48" name="Rectangle 47"/>
            <p:cNvSpPr/>
            <p:nvPr/>
          </p:nvSpPr>
          <p:spPr>
            <a:xfrm>
              <a:off x="-704406" y="4694427"/>
              <a:ext cx="6610351" cy="471488"/>
            </a:xfrm>
            <a:prstGeom prst="rect">
              <a:avLst/>
            </a:prstGeom>
            <a:gradFill flip="none" rotWithShape="1">
              <a:gsLst>
                <a:gs pos="100000">
                  <a:srgbClr val="00BEBC"/>
                </a:gs>
                <a:gs pos="0">
                  <a:srgbClr val="007C82"/>
                </a:gs>
                <a:gs pos="60000">
                  <a:srgbClr val="00FFFC"/>
                </a:gs>
              </a:gsLst>
              <a:lin ang="12900000" scaled="0"/>
              <a:tileRect/>
            </a:gradFill>
            <a:ln>
              <a:solidFill>
                <a:srgbClr val="007C8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4" name="Group 39"/>
            <p:cNvGrpSpPr/>
            <p:nvPr/>
          </p:nvGrpSpPr>
          <p:grpSpPr>
            <a:xfrm>
              <a:off x="-1404664" y="3101972"/>
              <a:ext cx="7973066" cy="3404248"/>
              <a:chOff x="598690" y="3101972"/>
              <a:chExt cx="7973066" cy="3404248"/>
            </a:xfrm>
          </p:grpSpPr>
          <p:sp>
            <p:nvSpPr>
              <p:cNvPr id="38" name="Rectangle 37"/>
              <p:cNvSpPr/>
              <p:nvPr/>
            </p:nvSpPr>
            <p:spPr>
              <a:xfrm>
                <a:off x="1300157" y="3751451"/>
                <a:ext cx="6610351" cy="471488"/>
              </a:xfrm>
              <a:prstGeom prst="rect">
                <a:avLst/>
              </a:prstGeom>
              <a:gradFill flip="none" rotWithShape="1">
                <a:gsLst>
                  <a:gs pos="100000">
                    <a:srgbClr val="00BEBC"/>
                  </a:gs>
                  <a:gs pos="0">
                    <a:srgbClr val="007C82"/>
                  </a:gs>
                  <a:gs pos="60000">
                    <a:srgbClr val="00FFFC"/>
                  </a:gs>
                </a:gsLst>
                <a:lin ang="12900000" scaled="0"/>
                <a:tileRect/>
              </a:gradFill>
              <a:ln>
                <a:solidFill>
                  <a:srgbClr val="007C8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7" name="Rectangle 46"/>
              <p:cNvSpPr/>
              <p:nvPr/>
            </p:nvSpPr>
            <p:spPr>
              <a:xfrm>
                <a:off x="1300157" y="4222939"/>
                <a:ext cx="6610352" cy="471488"/>
              </a:xfrm>
              <a:prstGeom prst="rect">
                <a:avLst/>
              </a:prstGeom>
              <a:gradFill flip="none" rotWithShape="1">
                <a:gsLst>
                  <a:gs pos="100000">
                    <a:srgbClr val="00BEBC"/>
                  </a:gs>
                  <a:gs pos="0">
                    <a:srgbClr val="007C82"/>
                  </a:gs>
                  <a:gs pos="60000">
                    <a:srgbClr val="00FFFC"/>
                  </a:gs>
                </a:gsLst>
                <a:lin ang="12900000" scaled="0"/>
                <a:tileRect/>
              </a:gradFill>
              <a:ln>
                <a:solidFill>
                  <a:srgbClr val="007C8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0" name="Rectangle 49"/>
              <p:cNvSpPr/>
              <p:nvPr/>
            </p:nvSpPr>
            <p:spPr>
              <a:xfrm>
                <a:off x="1300159" y="5165915"/>
                <a:ext cx="6610352" cy="692944"/>
              </a:xfrm>
              <a:prstGeom prst="rect">
                <a:avLst/>
              </a:prstGeom>
              <a:gradFill flip="none" rotWithShape="1">
                <a:gsLst>
                  <a:gs pos="100000">
                    <a:srgbClr val="00BEBC"/>
                  </a:gs>
                  <a:gs pos="0">
                    <a:srgbClr val="007C82"/>
                  </a:gs>
                  <a:gs pos="60000">
                    <a:srgbClr val="00FFFC"/>
                  </a:gs>
                </a:gsLst>
                <a:lin ang="12900000" scaled="0"/>
                <a:tileRect/>
              </a:gradFill>
              <a:ln>
                <a:solidFill>
                  <a:srgbClr val="007C8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1" name="Right Arrow 50"/>
              <p:cNvSpPr>
                <a:spLocks noChangeArrowheads="1"/>
              </p:cNvSpPr>
              <p:nvPr/>
            </p:nvSpPr>
            <p:spPr bwMode="auto">
              <a:xfrm>
                <a:off x="998934" y="3101972"/>
                <a:ext cx="7016160" cy="647361"/>
              </a:xfrm>
              <a:prstGeom prst="rightArrow">
                <a:avLst>
                  <a:gd name="adj1" fmla="val 50000"/>
                  <a:gd name="adj2" fmla="val 50005"/>
                </a:avLst>
              </a:prstGeom>
              <a:gradFill rotWithShape="1">
                <a:gsLst>
                  <a:gs pos="0">
                    <a:srgbClr val="74F4FF">
                      <a:alpha val="0"/>
                    </a:srgbClr>
                  </a:gs>
                  <a:gs pos="50000">
                    <a:srgbClr val="208ECD">
                      <a:alpha val="50000"/>
                    </a:srgbClr>
                  </a:gs>
                  <a:gs pos="100000">
                    <a:srgbClr val="156593"/>
                  </a:gs>
                </a:gsLst>
                <a:lin ang="0"/>
              </a:gradFill>
              <a:ln w="9525">
                <a:no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53" name="TextBox 52"/>
              <p:cNvSpPr txBox="1"/>
              <p:nvPr/>
            </p:nvSpPr>
            <p:spPr>
              <a:xfrm>
                <a:off x="1876424" y="3270246"/>
                <a:ext cx="5257800" cy="339725"/>
              </a:xfrm>
              <a:prstGeom prst="rect">
                <a:avLst/>
              </a:prstGeom>
              <a:noFill/>
            </p:spPr>
            <p:txBody>
              <a:bodyPr wrap="square">
                <a:spAutoFit/>
              </a:bodyPr>
              <a:lstStyle/>
              <a:p>
                <a:pPr algn="ctr">
                  <a:defRPr/>
                </a:pPr>
                <a:r>
                  <a:rPr lang="en-US" sz="1600" b="1" dirty="0" smtClean="0">
                    <a:latin typeface="+mn-lt"/>
                    <a:ea typeface="ＭＳ Ｐゴシック" charset="-128"/>
                    <a:cs typeface="ＭＳ Ｐゴシック" charset="-128"/>
                  </a:rPr>
                  <a:t>Key transformational capabilities</a:t>
                </a:r>
                <a:endParaRPr lang="en-US" sz="1600" b="1" dirty="0">
                  <a:latin typeface="+mn-lt"/>
                  <a:ea typeface="ＭＳ Ｐゴシック" charset="-128"/>
                  <a:cs typeface="ＭＳ Ｐゴシック" charset="-128"/>
                </a:endParaRPr>
              </a:p>
            </p:txBody>
          </p:sp>
          <p:sp>
            <p:nvSpPr>
              <p:cNvPr id="57" name="TextBox 56"/>
              <p:cNvSpPr txBox="1"/>
              <p:nvPr/>
            </p:nvSpPr>
            <p:spPr>
              <a:xfrm>
                <a:off x="1300159" y="3751451"/>
                <a:ext cx="6610352" cy="523220"/>
              </a:xfrm>
              <a:prstGeom prst="rect">
                <a:avLst/>
              </a:prstGeom>
              <a:noFill/>
            </p:spPr>
            <p:txBody>
              <a:bodyPr wrap="square">
                <a:spAutoFit/>
              </a:bodyPr>
              <a:lstStyle/>
              <a:p>
                <a:pPr>
                  <a:defRPr/>
                </a:pPr>
                <a:r>
                  <a:rPr lang="en-US" sz="1400" b="1" dirty="0" smtClean="0">
                    <a:latin typeface="+mn-lt"/>
                    <a:ea typeface="ＭＳ Ｐゴシック" charset="-128"/>
                    <a:cs typeface="ＭＳ Ｐゴシック" charset="-128"/>
                  </a:rPr>
                  <a:t>Agility &amp; responsiveness: </a:t>
                </a:r>
                <a:r>
                  <a:rPr lang="en-US" sz="1400" dirty="0" smtClean="0">
                    <a:latin typeface="+mn-lt"/>
                    <a:ea typeface="ＭＳ Ｐゴシック" charset="-128"/>
                    <a:cs typeface="ＭＳ Ｐゴシック" charset="-128"/>
                  </a:rPr>
                  <a:t>an IT function capable of anticipating and responding to the University’s need to rapidly deliver services and institutional change</a:t>
                </a:r>
                <a:endParaRPr lang="en-US" sz="1400" dirty="0">
                  <a:latin typeface="+mn-lt"/>
                  <a:ea typeface="ＭＳ Ｐゴシック" charset="-128"/>
                  <a:cs typeface="ＭＳ Ｐゴシック" charset="-128"/>
                </a:endParaRPr>
              </a:p>
            </p:txBody>
          </p:sp>
          <p:sp>
            <p:nvSpPr>
              <p:cNvPr id="58" name="TextBox 57"/>
              <p:cNvSpPr txBox="1"/>
              <p:nvPr/>
            </p:nvSpPr>
            <p:spPr>
              <a:xfrm>
                <a:off x="1300157" y="4222939"/>
                <a:ext cx="6610352" cy="523220"/>
              </a:xfrm>
              <a:prstGeom prst="rect">
                <a:avLst/>
              </a:prstGeom>
              <a:noFill/>
            </p:spPr>
            <p:txBody>
              <a:bodyPr wrap="square">
                <a:spAutoFit/>
              </a:bodyPr>
              <a:lstStyle/>
              <a:p>
                <a:pPr>
                  <a:defRPr/>
                </a:pPr>
                <a:r>
                  <a:rPr lang="en-US" sz="1400" b="1" dirty="0" smtClean="0">
                    <a:latin typeface="+mn-lt"/>
                    <a:ea typeface="ＭＳ Ｐゴシック" charset="-128"/>
                    <a:cs typeface="ＭＳ Ｐゴシック" charset="-128"/>
                  </a:rPr>
                  <a:t>Resilience &amp; capacity: </a:t>
                </a:r>
                <a:r>
                  <a:rPr lang="en-US" sz="1400" dirty="0" smtClean="0">
                    <a:latin typeface="+mn-lt"/>
                    <a:ea typeface="ＭＳ Ｐゴシック" charset="-128"/>
                    <a:cs typeface="ＭＳ Ｐゴシック" charset="-128"/>
                  </a:rPr>
                  <a:t>a secure, robust IT infrastructure with capacity to grow and contract in response to  staff and student demand</a:t>
                </a:r>
                <a:endParaRPr lang="en-US" sz="1400" b="1" dirty="0">
                  <a:latin typeface="+mn-lt"/>
                  <a:ea typeface="ＭＳ Ｐゴシック" charset="-128"/>
                  <a:cs typeface="ＭＳ Ｐゴシック" charset="-128"/>
                </a:endParaRPr>
              </a:p>
            </p:txBody>
          </p:sp>
          <p:sp>
            <p:nvSpPr>
              <p:cNvPr id="60" name="TextBox 59"/>
              <p:cNvSpPr txBox="1"/>
              <p:nvPr/>
            </p:nvSpPr>
            <p:spPr>
              <a:xfrm>
                <a:off x="1298948" y="4694427"/>
                <a:ext cx="6610352" cy="523220"/>
              </a:xfrm>
              <a:prstGeom prst="rect">
                <a:avLst/>
              </a:prstGeom>
              <a:noFill/>
            </p:spPr>
            <p:txBody>
              <a:bodyPr wrap="square">
                <a:spAutoFit/>
              </a:bodyPr>
              <a:lstStyle/>
              <a:p>
                <a:pPr>
                  <a:defRPr/>
                </a:pPr>
                <a:r>
                  <a:rPr lang="en-US" sz="1400" b="1" dirty="0" smtClean="0">
                    <a:latin typeface="+mn-lt"/>
                    <a:ea typeface="ＭＳ Ｐゴシック" charset="-128"/>
                    <a:cs typeface="ＭＳ Ｐゴシック" charset="-128"/>
                  </a:rPr>
                  <a:t>Sustainability:</a:t>
                </a:r>
                <a:r>
                  <a:rPr lang="en-US" sz="1400" dirty="0" smtClean="0">
                    <a:latin typeface="+mn-lt"/>
                    <a:ea typeface="ＭＳ Ｐゴシック" charset="-128"/>
                    <a:cs typeface="ＭＳ Ｐゴシック" charset="-128"/>
                  </a:rPr>
                  <a:t>  demonstrated commitment to energy and carbon reduction and use of IT to enable the University to achieve its sustainability goals   </a:t>
                </a:r>
                <a:endParaRPr lang="en-US" sz="1400" dirty="0">
                  <a:latin typeface="+mn-lt"/>
                  <a:ea typeface="ＭＳ Ｐゴシック" charset="-128"/>
                  <a:cs typeface="ＭＳ Ｐゴシック" charset="-128"/>
                </a:endParaRPr>
              </a:p>
            </p:txBody>
          </p:sp>
          <p:sp>
            <p:nvSpPr>
              <p:cNvPr id="62" name="TextBox 61"/>
              <p:cNvSpPr txBox="1"/>
              <p:nvPr/>
            </p:nvSpPr>
            <p:spPr>
              <a:xfrm>
                <a:off x="1300157" y="5165915"/>
                <a:ext cx="6610354" cy="738664"/>
              </a:xfrm>
              <a:prstGeom prst="rect">
                <a:avLst/>
              </a:prstGeom>
              <a:noFill/>
            </p:spPr>
            <p:txBody>
              <a:bodyPr wrap="square">
                <a:spAutoFit/>
              </a:bodyPr>
              <a:lstStyle/>
              <a:p>
                <a:pPr>
                  <a:defRPr/>
                </a:pPr>
                <a:r>
                  <a:rPr lang="en-US" sz="1400" b="1" dirty="0" smtClean="0">
                    <a:latin typeface="+mn-lt"/>
                    <a:ea typeface="ＭＳ Ｐゴシック" charset="-128"/>
                    <a:cs typeface="ＭＳ Ｐゴシック" charset="-128"/>
                  </a:rPr>
                  <a:t>Information access and process improvement: </a:t>
                </a:r>
                <a:r>
                  <a:rPr lang="en-US" sz="1400" dirty="0" smtClean="0">
                    <a:latin typeface="+mn-lt"/>
                    <a:ea typeface="ＭＳ Ｐゴシック" charset="-128"/>
                    <a:cs typeface="ＭＳ Ｐゴシック" charset="-128"/>
                  </a:rPr>
                  <a:t>a focus on enabling efficiency through seamless access to academic and corporate information and IT-enabled process improvement.</a:t>
                </a:r>
                <a:endParaRPr lang="en-US" sz="1400" dirty="0">
                  <a:latin typeface="+mn-lt"/>
                  <a:ea typeface="ＭＳ Ｐゴシック" charset="-128"/>
                  <a:cs typeface="ＭＳ Ｐゴシック" charset="-128"/>
                </a:endParaRPr>
              </a:p>
            </p:txBody>
          </p:sp>
          <p:sp>
            <p:nvSpPr>
              <p:cNvPr id="44" name="Right Arrow 43"/>
              <p:cNvSpPr>
                <a:spLocks noChangeArrowheads="1"/>
              </p:cNvSpPr>
              <p:nvPr/>
            </p:nvSpPr>
            <p:spPr bwMode="auto">
              <a:xfrm>
                <a:off x="598691" y="5858859"/>
                <a:ext cx="7416403" cy="647361"/>
              </a:xfrm>
              <a:prstGeom prst="rightArrow">
                <a:avLst>
                  <a:gd name="adj1" fmla="val 50000"/>
                  <a:gd name="adj2" fmla="val 50005"/>
                </a:avLst>
              </a:prstGeom>
              <a:gradFill rotWithShape="1">
                <a:gsLst>
                  <a:gs pos="0">
                    <a:srgbClr val="74F4FF">
                      <a:alpha val="0"/>
                    </a:srgbClr>
                  </a:gs>
                  <a:gs pos="50000">
                    <a:srgbClr val="208ECD">
                      <a:alpha val="50000"/>
                    </a:srgbClr>
                  </a:gs>
                  <a:gs pos="100000">
                    <a:srgbClr val="156593"/>
                  </a:gs>
                </a:gsLst>
                <a:lin ang="0"/>
              </a:gradFill>
              <a:ln w="9525">
                <a:no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5" name="TextBox 44"/>
              <p:cNvSpPr txBox="1"/>
              <p:nvPr/>
            </p:nvSpPr>
            <p:spPr>
              <a:xfrm>
                <a:off x="1482928" y="6027133"/>
                <a:ext cx="5257800" cy="339725"/>
              </a:xfrm>
              <a:prstGeom prst="rect">
                <a:avLst/>
              </a:prstGeom>
              <a:noFill/>
            </p:spPr>
            <p:txBody>
              <a:bodyPr wrap="square">
                <a:spAutoFit/>
              </a:bodyPr>
              <a:lstStyle/>
              <a:p>
                <a:pPr algn="ctr">
                  <a:defRPr/>
                </a:pPr>
                <a:r>
                  <a:rPr lang="en-US" sz="1600" b="1" dirty="0" smtClean="0">
                    <a:latin typeface="+mn-lt"/>
                    <a:ea typeface="ＭＳ Ｐゴシック" charset="-128"/>
                    <a:cs typeface="ＭＳ Ｐゴシック" charset="-128"/>
                  </a:rPr>
                  <a:t>Key IT Competencies</a:t>
                </a:r>
                <a:endParaRPr lang="en-US" sz="1600" b="1" dirty="0">
                  <a:latin typeface="+mn-lt"/>
                  <a:ea typeface="ＭＳ Ｐゴシック" charset="-128"/>
                  <a:cs typeface="ＭＳ Ｐゴシック" charset="-128"/>
                </a:endParaRPr>
              </a:p>
            </p:txBody>
          </p:sp>
          <p:sp>
            <p:nvSpPr>
              <p:cNvPr id="52" name="Left Bracket 51"/>
              <p:cNvSpPr/>
              <p:nvPr/>
            </p:nvSpPr>
            <p:spPr>
              <a:xfrm>
                <a:off x="598690" y="3609971"/>
                <a:ext cx="277609" cy="2400354"/>
              </a:xfrm>
              <a:prstGeom prst="leftBracket">
                <a:avLst/>
              </a:prstGeom>
              <a:ln w="5080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59" name="Left Bracket 58"/>
              <p:cNvSpPr/>
              <p:nvPr/>
            </p:nvSpPr>
            <p:spPr>
              <a:xfrm flipH="1">
                <a:off x="8258915" y="3626779"/>
                <a:ext cx="312841" cy="2400354"/>
              </a:xfrm>
              <a:prstGeom prst="leftBracket">
                <a:avLst/>
              </a:prstGeom>
              <a:ln w="5080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70" name="TextBox 69"/>
              <p:cNvSpPr txBox="1"/>
              <p:nvPr/>
            </p:nvSpPr>
            <p:spPr>
              <a:xfrm rot="16200000">
                <a:off x="6916044" y="4823394"/>
                <a:ext cx="2717597" cy="369332"/>
              </a:xfrm>
              <a:prstGeom prst="rect">
                <a:avLst/>
              </a:prstGeom>
              <a:noFill/>
            </p:spPr>
            <p:txBody>
              <a:bodyPr wrap="square">
                <a:spAutoFit/>
              </a:bodyPr>
              <a:lstStyle/>
              <a:p>
                <a:pPr algn="ctr">
                  <a:defRPr/>
                </a:pPr>
                <a:r>
                  <a:rPr lang="en-US" b="1" dirty="0" smtClean="0">
                    <a:latin typeface="+mn-lt"/>
                    <a:ea typeface="ＭＳ Ｐゴシック" charset="-128"/>
                    <a:cs typeface="ＭＳ Ｐゴシック" charset="-128"/>
                  </a:rPr>
                  <a:t>Partnership</a:t>
                </a:r>
                <a:endParaRPr lang="en-US" b="1" dirty="0">
                  <a:latin typeface="+mn-lt"/>
                  <a:ea typeface="ＭＳ Ｐゴシック" charset="-128"/>
                  <a:cs typeface="ＭＳ Ｐゴシック" charset="-128"/>
                </a:endParaRPr>
              </a:p>
            </p:txBody>
          </p:sp>
          <p:sp>
            <p:nvSpPr>
              <p:cNvPr id="74" name="TextBox 73"/>
              <p:cNvSpPr txBox="1"/>
              <p:nvPr/>
            </p:nvSpPr>
            <p:spPr>
              <a:xfrm rot="16200000">
                <a:off x="-482500" y="4784104"/>
                <a:ext cx="2717597" cy="369332"/>
              </a:xfrm>
              <a:prstGeom prst="rect">
                <a:avLst/>
              </a:prstGeom>
              <a:noFill/>
            </p:spPr>
            <p:txBody>
              <a:bodyPr wrap="square">
                <a:spAutoFit/>
              </a:bodyPr>
              <a:lstStyle/>
              <a:p>
                <a:pPr algn="ctr">
                  <a:defRPr/>
                </a:pPr>
                <a:r>
                  <a:rPr lang="en-US" b="1" dirty="0" smtClean="0">
                    <a:latin typeface="+mn-lt"/>
                    <a:ea typeface="ＭＳ Ｐゴシック" charset="-128"/>
                    <a:cs typeface="ＭＳ Ｐゴシック" charset="-128"/>
                  </a:rPr>
                  <a:t>Customer Focus</a:t>
                </a:r>
                <a:endParaRPr lang="en-US" b="1" dirty="0">
                  <a:latin typeface="+mn-lt"/>
                  <a:ea typeface="ＭＳ Ｐゴシック" charset="-128"/>
                  <a:cs typeface="ＭＳ Ｐゴシック" charset="-128"/>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500" fill="hold"/>
                                        <p:tgtEl>
                                          <p:spTgt spid="2"/>
                                        </p:tgtEl>
                                      </p:cBhvr>
                                      <p:by x="85000" y="85000"/>
                                    </p:animScale>
                                  </p:childTnLst>
                                </p:cTn>
                              </p:par>
                              <p:par>
                                <p:cTn id="7" presetID="2" presetClass="entr" presetSubtype="4"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500" fill="hold"/>
                                        <p:tgtEl>
                                          <p:spTgt spid="3"/>
                                        </p:tgtEl>
                                        <p:attrNameLst>
                                          <p:attrName>ppt_x</p:attrName>
                                        </p:attrNameLst>
                                      </p:cBhvr>
                                      <p:tavLst>
                                        <p:tav tm="0">
                                          <p:val>
                                            <p:strVal val="#ppt_x"/>
                                          </p:val>
                                        </p:tav>
                                        <p:tav tm="100000">
                                          <p:val>
                                            <p:strVal val="#ppt_x"/>
                                          </p:val>
                                        </p:tav>
                                      </p:tavLst>
                                    </p:anim>
                                    <p:anim calcmode="lin" valueType="num">
                                      <p:cBhvr additive="base">
                                        <p:cTn id="1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UoE Corporate Ppoint8.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4449" y="27384"/>
            <a:ext cx="9168449" cy="6858000"/>
          </a:xfrm>
          <a:prstGeom prst="rect">
            <a:avLst/>
          </a:prstGeom>
        </p:spPr>
      </p:pic>
      <p:sp>
        <p:nvSpPr>
          <p:cNvPr id="9" name="TextBox 8"/>
          <p:cNvSpPr txBox="1"/>
          <p:nvPr/>
        </p:nvSpPr>
        <p:spPr>
          <a:xfrm>
            <a:off x="683568" y="1124744"/>
            <a:ext cx="8208912" cy="707886"/>
          </a:xfrm>
          <a:prstGeom prst="rect">
            <a:avLst/>
          </a:prstGeom>
          <a:noFill/>
        </p:spPr>
        <p:txBody>
          <a:bodyPr wrap="square" rtlCol="0">
            <a:spAutoFit/>
          </a:bodyPr>
          <a:lstStyle/>
          <a:p>
            <a:pPr>
              <a:buClr>
                <a:schemeClr val="tx2"/>
              </a:buClr>
            </a:pPr>
            <a:endParaRPr lang="en-GB" sz="2000" dirty="0" smtClean="0">
              <a:solidFill>
                <a:schemeClr val="bg1">
                  <a:lumMod val="50000"/>
                </a:schemeClr>
              </a:solidFill>
            </a:endParaRPr>
          </a:p>
          <a:p>
            <a:pPr>
              <a:buClr>
                <a:schemeClr val="tx2"/>
              </a:buClr>
              <a:buFont typeface="Arial" pitchFamily="34" charset="0"/>
              <a:buChar char="•"/>
            </a:pPr>
            <a:endParaRPr lang="en-GB" sz="2000" dirty="0" smtClean="0">
              <a:solidFill>
                <a:schemeClr val="bg1">
                  <a:lumMod val="50000"/>
                </a:schemeClr>
              </a:solidFill>
            </a:endParaRPr>
          </a:p>
        </p:txBody>
      </p:sp>
      <p:sp>
        <p:nvSpPr>
          <p:cNvPr id="12" name="TextBox 11"/>
          <p:cNvSpPr txBox="1"/>
          <p:nvPr/>
        </p:nvSpPr>
        <p:spPr>
          <a:xfrm>
            <a:off x="349345" y="337625"/>
            <a:ext cx="9119199" cy="584775"/>
          </a:xfrm>
          <a:prstGeom prst="rect">
            <a:avLst/>
          </a:prstGeom>
          <a:noFill/>
        </p:spPr>
        <p:txBody>
          <a:bodyPr wrap="square" rtlCol="0">
            <a:spAutoFit/>
          </a:bodyPr>
          <a:lstStyle/>
          <a:p>
            <a:r>
              <a:rPr lang="en-GB" sz="3200" b="1" kern="0" dirty="0" smtClean="0">
                <a:solidFill>
                  <a:srgbClr val="0070C0"/>
                </a:solidFill>
                <a:effectLst>
                  <a:outerShdw blurRad="38100" dist="38100" dir="2700000" algn="tl">
                    <a:srgbClr val="000000">
                      <a:alpha val="43137"/>
                    </a:srgbClr>
                  </a:outerShdw>
                </a:effectLst>
                <a:latin typeface="+mj-lt"/>
                <a:ea typeface="+mj-ea"/>
                <a:cs typeface="+mj-cs"/>
              </a:rPr>
              <a:t>Exeter IT – Key Challenges</a:t>
            </a:r>
            <a:endParaRPr lang="en-GB" sz="3200" b="1" kern="0" dirty="0">
              <a:solidFill>
                <a:srgbClr val="0070C0"/>
              </a:solidFill>
              <a:effectLst>
                <a:outerShdw blurRad="38100" dist="38100" dir="2700000" algn="tl">
                  <a:srgbClr val="000000">
                    <a:alpha val="43137"/>
                  </a:srgbClr>
                </a:outerShdw>
              </a:effectLst>
              <a:latin typeface="+mj-lt"/>
              <a:ea typeface="+mj-ea"/>
              <a:cs typeface="+mj-cs"/>
            </a:endParaRPr>
          </a:p>
        </p:txBody>
      </p:sp>
      <p:sp>
        <p:nvSpPr>
          <p:cNvPr id="5" name="TextBox 4"/>
          <p:cNvSpPr txBox="1"/>
          <p:nvPr/>
        </p:nvSpPr>
        <p:spPr>
          <a:xfrm>
            <a:off x="107504" y="1124744"/>
            <a:ext cx="8964488" cy="4524315"/>
          </a:xfrm>
          <a:prstGeom prst="rect">
            <a:avLst/>
          </a:prstGeom>
          <a:noFill/>
        </p:spPr>
        <p:txBody>
          <a:bodyPr wrap="square" rtlCol="0">
            <a:spAutoFit/>
          </a:bodyPr>
          <a:lstStyle/>
          <a:p>
            <a:pPr marL="457200" indent="-457200">
              <a:spcAft>
                <a:spcPts val="600"/>
              </a:spcAft>
              <a:buClr>
                <a:schemeClr val="tx2"/>
              </a:buClr>
              <a:buFont typeface="Arial" pitchFamily="34" charset="0"/>
              <a:buChar char="•"/>
            </a:pPr>
            <a:r>
              <a:rPr lang="en-GB" sz="2300" dirty="0" smtClean="0">
                <a:solidFill>
                  <a:schemeClr val="bg1">
                    <a:lumMod val="50000"/>
                  </a:schemeClr>
                </a:solidFill>
              </a:rPr>
              <a:t>Mobility &amp; supporting </a:t>
            </a:r>
            <a:r>
              <a:rPr lang="en-GB" sz="2300" dirty="0" err="1" smtClean="0">
                <a:solidFill>
                  <a:schemeClr val="bg1">
                    <a:lumMod val="50000"/>
                  </a:schemeClr>
                </a:solidFill>
              </a:rPr>
              <a:t>consumerisation</a:t>
            </a:r>
            <a:r>
              <a:rPr lang="en-GB" sz="2300" dirty="0" smtClean="0">
                <a:solidFill>
                  <a:schemeClr val="bg1">
                    <a:lumMod val="50000"/>
                  </a:schemeClr>
                </a:solidFill>
              </a:rPr>
              <a:t> </a:t>
            </a:r>
            <a:br>
              <a:rPr lang="en-GB" sz="2300" dirty="0" smtClean="0">
                <a:solidFill>
                  <a:schemeClr val="bg1">
                    <a:lumMod val="50000"/>
                  </a:schemeClr>
                </a:solidFill>
              </a:rPr>
            </a:br>
            <a:r>
              <a:rPr lang="en-GB" sz="2300" dirty="0" smtClean="0">
                <a:solidFill>
                  <a:schemeClr val="bg1">
                    <a:lumMod val="50000"/>
                  </a:schemeClr>
                </a:solidFill>
              </a:rPr>
              <a:t>“Bring Your Own Device” </a:t>
            </a:r>
          </a:p>
          <a:p>
            <a:pPr marL="457200" indent="-457200">
              <a:spcAft>
                <a:spcPts val="600"/>
              </a:spcAft>
              <a:buClr>
                <a:schemeClr val="tx2"/>
              </a:buClr>
              <a:buFont typeface="Arial" pitchFamily="34" charset="0"/>
              <a:buChar char="•"/>
            </a:pPr>
            <a:r>
              <a:rPr lang="en-GB" sz="2300" dirty="0" smtClean="0">
                <a:solidFill>
                  <a:schemeClr val="bg1">
                    <a:lumMod val="50000"/>
                  </a:schemeClr>
                </a:solidFill>
              </a:rPr>
              <a:t>Supporting staff and students in the effective </a:t>
            </a:r>
            <a:br>
              <a:rPr lang="en-GB" sz="2300" dirty="0" smtClean="0">
                <a:solidFill>
                  <a:schemeClr val="bg1">
                    <a:lumMod val="50000"/>
                  </a:schemeClr>
                </a:solidFill>
              </a:rPr>
            </a:br>
            <a:r>
              <a:rPr lang="en-GB" sz="2300" dirty="0" smtClean="0">
                <a:solidFill>
                  <a:schemeClr val="bg1">
                    <a:lumMod val="50000"/>
                  </a:schemeClr>
                </a:solidFill>
              </a:rPr>
              <a:t>use of technology in teaching, learning and assessment</a:t>
            </a:r>
          </a:p>
          <a:p>
            <a:pPr marL="457200" indent="-457200">
              <a:spcAft>
                <a:spcPts val="600"/>
              </a:spcAft>
              <a:buClr>
                <a:schemeClr val="tx2"/>
              </a:buClr>
              <a:buFont typeface="Arial" pitchFamily="34" charset="0"/>
              <a:buChar char="•"/>
            </a:pPr>
            <a:r>
              <a:rPr lang="en-GB" sz="2300" dirty="0" smtClean="0">
                <a:solidFill>
                  <a:schemeClr val="bg1">
                    <a:lumMod val="50000"/>
                  </a:schemeClr>
                </a:solidFill>
              </a:rPr>
              <a:t>Delivering 24/7 resilient services and support</a:t>
            </a:r>
          </a:p>
          <a:p>
            <a:pPr marL="457200" indent="-457200">
              <a:spcAft>
                <a:spcPts val="600"/>
              </a:spcAft>
              <a:buClr>
                <a:schemeClr val="tx2"/>
              </a:buClr>
              <a:buFont typeface="Arial" pitchFamily="34" charset="0"/>
              <a:buChar char="•"/>
            </a:pPr>
            <a:r>
              <a:rPr lang="en-GB" sz="2300" dirty="0" smtClean="0">
                <a:solidFill>
                  <a:schemeClr val="bg1">
                    <a:lumMod val="50000"/>
                  </a:schemeClr>
                </a:solidFill>
              </a:rPr>
              <a:t>Managing secure access to data in an open environment</a:t>
            </a:r>
          </a:p>
          <a:p>
            <a:pPr marL="457200" indent="-457200">
              <a:spcAft>
                <a:spcPts val="600"/>
              </a:spcAft>
              <a:buClr>
                <a:schemeClr val="tx2"/>
              </a:buClr>
              <a:buFont typeface="Arial" pitchFamily="34" charset="0"/>
              <a:buChar char="•"/>
            </a:pPr>
            <a:r>
              <a:rPr lang="en-GB" sz="2300" dirty="0" smtClean="0">
                <a:solidFill>
                  <a:schemeClr val="bg1">
                    <a:lumMod val="50000"/>
                  </a:schemeClr>
                </a:solidFill>
              </a:rPr>
              <a:t>Supporting the research mission and growth through High Performance Computing, data storage and data centre capacity</a:t>
            </a:r>
          </a:p>
          <a:p>
            <a:pPr marL="457200" indent="-457200">
              <a:spcAft>
                <a:spcPts val="600"/>
              </a:spcAft>
              <a:buClr>
                <a:schemeClr val="tx2"/>
              </a:buClr>
              <a:buFont typeface="Arial" pitchFamily="34" charset="0"/>
              <a:buChar char="•"/>
            </a:pPr>
            <a:r>
              <a:rPr lang="en-GB" sz="2300" dirty="0" smtClean="0">
                <a:solidFill>
                  <a:schemeClr val="bg1">
                    <a:lumMod val="50000"/>
                  </a:schemeClr>
                </a:solidFill>
              </a:rPr>
              <a:t>Optimising a blended delivery model: in house, outsourced, Cloud </a:t>
            </a:r>
          </a:p>
          <a:p>
            <a:pPr marL="457200" indent="-457200">
              <a:spcAft>
                <a:spcPts val="600"/>
              </a:spcAft>
              <a:buClr>
                <a:schemeClr val="tx2"/>
              </a:buClr>
              <a:buFont typeface="Arial" pitchFamily="34" charset="0"/>
              <a:buChar char="•"/>
            </a:pPr>
            <a:r>
              <a:rPr lang="en-GB" sz="2300" dirty="0" smtClean="0">
                <a:solidFill>
                  <a:schemeClr val="bg1">
                    <a:lumMod val="50000"/>
                  </a:schemeClr>
                </a:solidFill>
              </a:rPr>
              <a:t>Systems integration facilitating efficiency &amp;  management information</a:t>
            </a:r>
          </a:p>
          <a:p>
            <a:pPr marL="457200" indent="-457200">
              <a:spcAft>
                <a:spcPts val="600"/>
              </a:spcAft>
              <a:buClr>
                <a:schemeClr val="tx2"/>
              </a:buClr>
              <a:buFont typeface="Arial" pitchFamily="34" charset="0"/>
              <a:buChar char="•"/>
            </a:pPr>
            <a:r>
              <a:rPr lang="en-GB" sz="2300" dirty="0" smtClean="0">
                <a:solidFill>
                  <a:schemeClr val="bg1">
                    <a:lumMod val="50000"/>
                  </a:schemeClr>
                </a:solidFill>
              </a:rPr>
              <a:t>Demonstrating impact of investment and value for money</a:t>
            </a:r>
          </a:p>
        </p:txBody>
      </p:sp>
      <p:pic>
        <p:nvPicPr>
          <p:cNvPr id="6" name="Picture 5" descr="Mobile-Devices.jpg"/>
          <p:cNvPicPr>
            <a:picLocks noChangeAspect="1"/>
          </p:cNvPicPr>
          <p:nvPr/>
        </p:nvPicPr>
        <p:blipFill>
          <a:blip r:embed="rId4" cstate="print"/>
          <a:stretch>
            <a:fillRect/>
          </a:stretch>
        </p:blipFill>
        <p:spPr>
          <a:xfrm>
            <a:off x="6156176" y="188640"/>
            <a:ext cx="2736304" cy="21722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additive="base">
                                        <p:cTn id="12" dur="5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 calcmode="lin" valueType="num">
                                      <p:cBhvr additive="base">
                                        <p:cTn id="22" dur="500" fill="hold"/>
                                        <p:tgtEl>
                                          <p:spTgt spid="5">
                                            <p:txEl>
                                              <p:pRg st="3" end="3"/>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 calcmode="lin" valueType="num">
                                      <p:cBhvr additive="base">
                                        <p:cTn id="27" dur="500" fill="hold"/>
                                        <p:tgtEl>
                                          <p:spTgt spid="5">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 calcmode="lin" valueType="num">
                                      <p:cBhvr additive="base">
                                        <p:cTn id="32" dur="500" fill="hold"/>
                                        <p:tgtEl>
                                          <p:spTgt spid="5">
                                            <p:txEl>
                                              <p:pRg st="5" end="5"/>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5">
                                            <p:txEl>
                                              <p:pRg st="5" end="5"/>
                                            </p:txEl>
                                          </p:spTgt>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 calcmode="lin" valueType="num">
                                      <p:cBhvr additive="base">
                                        <p:cTn id="37" dur="500" fill="hold"/>
                                        <p:tgtEl>
                                          <p:spTgt spid="5">
                                            <p:txEl>
                                              <p:pRg st="6" end="6"/>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5">
                                            <p:txEl>
                                              <p:pRg st="6" end="6"/>
                                            </p:txEl>
                                          </p:spTgt>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nodeType="after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 calcmode="lin" valueType="num">
                                      <p:cBhvr additive="base">
                                        <p:cTn id="42" dur="500" fill="hold"/>
                                        <p:tgtEl>
                                          <p:spTgt spid="5">
                                            <p:txEl>
                                              <p:pRg st="7" end="7"/>
                                            </p:txEl>
                                          </p:spTgt>
                                        </p:tgtEl>
                                        <p:attrNameLst>
                                          <p:attrName>ppt_x</p:attrName>
                                        </p:attrNameLst>
                                      </p:cBhvr>
                                      <p:tavLst>
                                        <p:tav tm="0">
                                          <p:val>
                                            <p:strVal val="1+#ppt_w/2"/>
                                          </p:val>
                                        </p:tav>
                                        <p:tav tm="100000">
                                          <p:val>
                                            <p:strVal val="#ppt_x"/>
                                          </p:val>
                                        </p:tav>
                                      </p:tavLst>
                                    </p:anim>
                                    <p:anim calcmode="lin" valueType="num">
                                      <p:cBhvr additive="base">
                                        <p:cTn id="43" dur="500" fill="hold"/>
                                        <p:tgtEl>
                                          <p:spTgt spid="5">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450</TotalTime>
  <Words>1599</Words>
  <Application>Microsoft Office PowerPoint</Application>
  <PresentationFormat>On-screen Show (4:3)</PresentationFormat>
  <Paragraphs>340</Paragraphs>
  <Slides>28</Slides>
  <Notes>12</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Slide 1</vt:lpstr>
      <vt:lpstr>Infrastructure </vt:lpstr>
      <vt:lpstr>Slide 3</vt:lpstr>
      <vt:lpstr>Slide 4</vt:lpstr>
      <vt:lpstr>Slide 5</vt:lpstr>
      <vt:lpstr>Slide 6</vt:lpstr>
      <vt:lpstr>Slide 7</vt:lpstr>
      <vt:lpstr>Slide 8</vt:lpstr>
      <vt:lpstr>Slide 9</vt:lpstr>
      <vt:lpstr>Slide 10</vt:lpstr>
      <vt:lpstr>Slide 11</vt:lpstr>
      <vt:lpstr>Slide 12</vt:lpstr>
      <vt:lpstr>Slide 13</vt:lpstr>
      <vt:lpstr>Living Systems Update</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vector>
  </TitlesOfParts>
  <Company>University of Exeter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lmoore</dc:creator>
  <cp:lastModifiedBy>jalloyd</cp:lastModifiedBy>
  <cp:revision>40</cp:revision>
  <dcterms:created xsi:type="dcterms:W3CDTF">2013-10-07T10:03:19Z</dcterms:created>
  <dcterms:modified xsi:type="dcterms:W3CDTF">2013-10-23T11:21:12Z</dcterms:modified>
</cp:coreProperties>
</file>