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512" r:id="rId1"/>
  </p:sldMasterIdLst>
  <p:notesMasterIdLst>
    <p:notesMasterId r:id="rId28"/>
  </p:notesMasterIdLst>
  <p:sldIdLst>
    <p:sldId id="256" r:id="rId2"/>
    <p:sldId id="257" r:id="rId3"/>
    <p:sldId id="258" r:id="rId4"/>
    <p:sldId id="259" r:id="rId5"/>
    <p:sldId id="260" r:id="rId6"/>
    <p:sldId id="261" r:id="rId7"/>
    <p:sldId id="289" r:id="rId8"/>
    <p:sldId id="262" r:id="rId9"/>
    <p:sldId id="263" r:id="rId10"/>
    <p:sldId id="264" r:id="rId11"/>
    <p:sldId id="265" r:id="rId12"/>
    <p:sldId id="268" r:id="rId13"/>
    <p:sldId id="267" r:id="rId14"/>
    <p:sldId id="269" r:id="rId15"/>
    <p:sldId id="270" r:id="rId16"/>
    <p:sldId id="278" r:id="rId17"/>
    <p:sldId id="283" r:id="rId18"/>
    <p:sldId id="273" r:id="rId19"/>
    <p:sldId id="286" r:id="rId20"/>
    <p:sldId id="285" r:id="rId21"/>
    <p:sldId id="275" r:id="rId22"/>
    <p:sldId id="282" r:id="rId23"/>
    <p:sldId id="277" r:id="rId24"/>
    <p:sldId id="287" r:id="rId25"/>
    <p:sldId id="288" r:id="rId26"/>
    <p:sldId id="280"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34" autoAdjust="0"/>
    <p:restoredTop sz="95017" autoAdjust="0"/>
  </p:normalViewPr>
  <p:slideViewPr>
    <p:cSldViewPr>
      <p:cViewPr>
        <p:scale>
          <a:sx n="102" d="100"/>
          <a:sy n="102" d="100"/>
        </p:scale>
        <p:origin x="-1908" y="-28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8BAFDF-8FDD-427A-B460-6F800BB29353}" type="datetimeFigureOut">
              <a:rPr lang="en-GB" smtClean="0"/>
              <a:t>01/04/2014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EDC979-EA86-4DC2-9F10-C4F02C3A2E87}" type="slidenum">
              <a:rPr lang="en-GB" smtClean="0"/>
              <a:t>‹#›</a:t>
            </a:fld>
            <a:endParaRPr lang="en-GB"/>
          </a:p>
        </p:txBody>
      </p:sp>
    </p:spTree>
    <p:extLst>
      <p:ext uri="{BB962C8B-B14F-4D97-AF65-F5344CB8AC3E}">
        <p14:creationId xmlns:p14="http://schemas.microsoft.com/office/powerpoint/2010/main" val="250204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0EDC979-EA86-4DC2-9F10-C4F02C3A2E87}" type="slidenum">
              <a:rPr lang="en-GB" smtClean="0"/>
              <a:t>1</a:t>
            </a:fld>
            <a:endParaRPr lang="en-GB"/>
          </a:p>
        </p:txBody>
      </p:sp>
    </p:spTree>
    <p:extLst>
      <p:ext uri="{BB962C8B-B14F-4D97-AF65-F5344CB8AC3E}">
        <p14:creationId xmlns:p14="http://schemas.microsoft.com/office/powerpoint/2010/main" val="37271895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0EDC979-EA86-4DC2-9F10-C4F02C3A2E87}" type="slidenum">
              <a:rPr lang="en-GB" smtClean="0"/>
              <a:t>2</a:t>
            </a:fld>
            <a:endParaRPr lang="en-GB"/>
          </a:p>
        </p:txBody>
      </p:sp>
    </p:spTree>
    <p:extLst>
      <p:ext uri="{BB962C8B-B14F-4D97-AF65-F5344CB8AC3E}">
        <p14:creationId xmlns:p14="http://schemas.microsoft.com/office/powerpoint/2010/main" val="515648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0EDC979-EA86-4DC2-9F10-C4F02C3A2E87}" type="slidenum">
              <a:rPr lang="en-GB" smtClean="0"/>
              <a:t>9</a:t>
            </a:fld>
            <a:endParaRPr lang="en-GB"/>
          </a:p>
        </p:txBody>
      </p:sp>
    </p:spTree>
    <p:extLst>
      <p:ext uri="{BB962C8B-B14F-4D97-AF65-F5344CB8AC3E}">
        <p14:creationId xmlns:p14="http://schemas.microsoft.com/office/powerpoint/2010/main" val="26909828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0EDC979-EA86-4DC2-9F10-C4F02C3A2E87}" type="slidenum">
              <a:rPr lang="en-GB" smtClean="0"/>
              <a:t>23</a:t>
            </a:fld>
            <a:endParaRPr lang="en-GB"/>
          </a:p>
        </p:txBody>
      </p:sp>
    </p:spTree>
    <p:extLst>
      <p:ext uri="{BB962C8B-B14F-4D97-AF65-F5344CB8AC3E}">
        <p14:creationId xmlns:p14="http://schemas.microsoft.com/office/powerpoint/2010/main" val="28060511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0EDC979-EA86-4DC2-9F10-C4F02C3A2E87}" type="slidenum">
              <a:rPr lang="en-GB" smtClean="0"/>
              <a:t>25</a:t>
            </a:fld>
            <a:endParaRPr lang="en-GB"/>
          </a:p>
        </p:txBody>
      </p:sp>
    </p:spTree>
    <p:extLst>
      <p:ext uri="{BB962C8B-B14F-4D97-AF65-F5344CB8AC3E}">
        <p14:creationId xmlns:p14="http://schemas.microsoft.com/office/powerpoint/2010/main" val="38717194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CE1DA24-551B-4DF8-9332-3EBBBF17F31A}" type="datetime1">
              <a:rPr lang="en-GB" smtClean="0"/>
              <a:t>01/04/2014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FC6B833-A4B2-46D4-955A-1EDC4F8DBC27}" type="slidenum">
              <a:rPr lang="en-GB" smtClean="0"/>
              <a:t>‹#›</a:t>
            </a:fld>
            <a:endParaRPr lang="en-GB"/>
          </a:p>
        </p:txBody>
      </p:sp>
    </p:spTree>
    <p:extLst>
      <p:ext uri="{BB962C8B-B14F-4D97-AF65-F5344CB8AC3E}">
        <p14:creationId xmlns:p14="http://schemas.microsoft.com/office/powerpoint/2010/main" val="30274888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818B297-E868-4DB4-90BC-A180E555192E}" type="datetime1">
              <a:rPr lang="en-GB" smtClean="0"/>
              <a:t>01/04/2014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FC6B833-A4B2-46D4-955A-1EDC4F8DBC27}" type="slidenum">
              <a:rPr lang="en-GB" smtClean="0"/>
              <a:t>‹#›</a:t>
            </a:fld>
            <a:endParaRPr lang="en-GB"/>
          </a:p>
        </p:txBody>
      </p:sp>
    </p:spTree>
    <p:extLst>
      <p:ext uri="{BB962C8B-B14F-4D97-AF65-F5344CB8AC3E}">
        <p14:creationId xmlns:p14="http://schemas.microsoft.com/office/powerpoint/2010/main" val="264913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EF8876B-1C16-437F-92A3-55F4817F1046}" type="datetime1">
              <a:rPr lang="en-GB" smtClean="0"/>
              <a:t>01/04/2014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FC6B833-A4B2-46D4-955A-1EDC4F8DBC27}" type="slidenum">
              <a:rPr lang="en-GB" smtClean="0"/>
              <a:t>‹#›</a:t>
            </a:fld>
            <a:endParaRPr lang="en-GB"/>
          </a:p>
        </p:txBody>
      </p:sp>
    </p:spTree>
    <p:extLst>
      <p:ext uri="{BB962C8B-B14F-4D97-AF65-F5344CB8AC3E}">
        <p14:creationId xmlns:p14="http://schemas.microsoft.com/office/powerpoint/2010/main" val="3150006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E7D3B81-18AC-4B44-AE26-B1C065F761E7}" type="datetime1">
              <a:rPr lang="en-GB" smtClean="0"/>
              <a:t>01/04/2014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FC6B833-A4B2-46D4-955A-1EDC4F8DBC27}" type="slidenum">
              <a:rPr lang="en-GB" smtClean="0"/>
              <a:t>‹#›</a:t>
            </a:fld>
            <a:endParaRPr lang="en-GB"/>
          </a:p>
        </p:txBody>
      </p:sp>
    </p:spTree>
    <p:extLst>
      <p:ext uri="{BB962C8B-B14F-4D97-AF65-F5344CB8AC3E}">
        <p14:creationId xmlns:p14="http://schemas.microsoft.com/office/powerpoint/2010/main" val="3473256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0958F6-CE99-417F-8B1E-3DD622803279}" type="datetime1">
              <a:rPr lang="en-GB" smtClean="0"/>
              <a:t>01/04/2014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FC6B833-A4B2-46D4-955A-1EDC4F8DBC27}" type="slidenum">
              <a:rPr lang="en-GB" smtClean="0"/>
              <a:t>‹#›</a:t>
            </a:fld>
            <a:endParaRPr lang="en-GB"/>
          </a:p>
        </p:txBody>
      </p:sp>
    </p:spTree>
    <p:extLst>
      <p:ext uri="{BB962C8B-B14F-4D97-AF65-F5344CB8AC3E}">
        <p14:creationId xmlns:p14="http://schemas.microsoft.com/office/powerpoint/2010/main" val="347891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D68DA18-4759-422B-B392-E8F2C22D73ED}" type="datetime1">
              <a:rPr lang="en-GB" smtClean="0"/>
              <a:t>01/04/2014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FC6B833-A4B2-46D4-955A-1EDC4F8DBC27}" type="slidenum">
              <a:rPr lang="en-GB" smtClean="0"/>
              <a:t>‹#›</a:t>
            </a:fld>
            <a:endParaRPr lang="en-GB"/>
          </a:p>
        </p:txBody>
      </p:sp>
    </p:spTree>
    <p:extLst>
      <p:ext uri="{BB962C8B-B14F-4D97-AF65-F5344CB8AC3E}">
        <p14:creationId xmlns:p14="http://schemas.microsoft.com/office/powerpoint/2010/main" val="310417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BAFD895-E512-4710-A75D-844F125626A4}" type="datetime1">
              <a:rPr lang="en-GB" smtClean="0"/>
              <a:t>01/04/2014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FC6B833-A4B2-46D4-955A-1EDC4F8DBC27}" type="slidenum">
              <a:rPr lang="en-GB" smtClean="0"/>
              <a:t>‹#›</a:t>
            </a:fld>
            <a:endParaRPr lang="en-GB"/>
          </a:p>
        </p:txBody>
      </p:sp>
    </p:spTree>
    <p:extLst>
      <p:ext uri="{BB962C8B-B14F-4D97-AF65-F5344CB8AC3E}">
        <p14:creationId xmlns:p14="http://schemas.microsoft.com/office/powerpoint/2010/main" val="21001377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E35A929-5F18-44E0-ADEE-AC9E0AC4FC85}" type="datetime1">
              <a:rPr lang="en-GB" smtClean="0"/>
              <a:t>01/04/2014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FC6B833-A4B2-46D4-955A-1EDC4F8DBC27}" type="slidenum">
              <a:rPr lang="en-GB" smtClean="0"/>
              <a:t>‹#›</a:t>
            </a:fld>
            <a:endParaRPr lang="en-GB"/>
          </a:p>
        </p:txBody>
      </p:sp>
    </p:spTree>
    <p:extLst>
      <p:ext uri="{BB962C8B-B14F-4D97-AF65-F5344CB8AC3E}">
        <p14:creationId xmlns:p14="http://schemas.microsoft.com/office/powerpoint/2010/main" val="650457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80BD3B-BDF6-4653-B1AB-111764FECEB0}" type="datetime1">
              <a:rPr lang="en-GB" smtClean="0"/>
              <a:t>01/04/2014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FC6B833-A4B2-46D4-955A-1EDC4F8DBC27}" type="slidenum">
              <a:rPr lang="en-GB" smtClean="0"/>
              <a:t>‹#›</a:t>
            </a:fld>
            <a:endParaRPr lang="en-GB"/>
          </a:p>
        </p:txBody>
      </p:sp>
    </p:spTree>
    <p:extLst>
      <p:ext uri="{BB962C8B-B14F-4D97-AF65-F5344CB8AC3E}">
        <p14:creationId xmlns:p14="http://schemas.microsoft.com/office/powerpoint/2010/main" val="1818814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F9BEA6-322F-45E5-942C-C6CB99A2608A}" type="datetime1">
              <a:rPr lang="en-GB" smtClean="0"/>
              <a:t>01/04/2014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FC6B833-A4B2-46D4-955A-1EDC4F8DBC27}" type="slidenum">
              <a:rPr lang="en-GB" smtClean="0"/>
              <a:t>‹#›</a:t>
            </a:fld>
            <a:endParaRPr lang="en-GB"/>
          </a:p>
        </p:txBody>
      </p:sp>
    </p:spTree>
    <p:extLst>
      <p:ext uri="{BB962C8B-B14F-4D97-AF65-F5344CB8AC3E}">
        <p14:creationId xmlns:p14="http://schemas.microsoft.com/office/powerpoint/2010/main" val="3192651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D298E9-42F4-4B68-9730-D95D468ED59A}" type="datetime1">
              <a:rPr lang="en-GB" smtClean="0"/>
              <a:t>01/04/2014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FC6B833-A4B2-46D4-955A-1EDC4F8DBC27}" type="slidenum">
              <a:rPr lang="en-GB" smtClean="0"/>
              <a:t>‹#›</a:t>
            </a:fld>
            <a:endParaRPr lang="en-GB"/>
          </a:p>
        </p:txBody>
      </p:sp>
    </p:spTree>
    <p:extLst>
      <p:ext uri="{BB962C8B-B14F-4D97-AF65-F5344CB8AC3E}">
        <p14:creationId xmlns:p14="http://schemas.microsoft.com/office/powerpoint/2010/main" val="40258116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CE63F7-5971-480E-9019-76979091005B}" type="datetime1">
              <a:rPr lang="en-GB" smtClean="0"/>
              <a:t>01/04/2014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C6B833-A4B2-46D4-955A-1EDC4F8DBC27}" type="slidenum">
              <a:rPr lang="en-GB" smtClean="0"/>
              <a:t>‹#›</a:t>
            </a:fld>
            <a:endParaRPr lang="en-GB"/>
          </a:p>
        </p:txBody>
      </p:sp>
    </p:spTree>
    <p:extLst>
      <p:ext uri="{BB962C8B-B14F-4D97-AF65-F5344CB8AC3E}">
        <p14:creationId xmlns:p14="http://schemas.microsoft.com/office/powerpoint/2010/main" val="2196852341"/>
      </p:ext>
    </p:extLst>
  </p:cSld>
  <p:clrMap bg1="dk1" tx1="lt1" bg2="dk2" tx2="lt2" accent1="accent1" accent2="accent2" accent3="accent3" accent4="accent4" accent5="accent5" accent6="accent6" hlink="hlink" folHlink="folHlink"/>
  <p:sldLayoutIdLst>
    <p:sldLayoutId id="2147484513" r:id="rId1"/>
    <p:sldLayoutId id="2147484514" r:id="rId2"/>
    <p:sldLayoutId id="2147484515" r:id="rId3"/>
    <p:sldLayoutId id="2147484516" r:id="rId4"/>
    <p:sldLayoutId id="2147484517" r:id="rId5"/>
    <p:sldLayoutId id="2147484518" r:id="rId6"/>
    <p:sldLayoutId id="2147484519" r:id="rId7"/>
    <p:sldLayoutId id="2147484520" r:id="rId8"/>
    <p:sldLayoutId id="2147484521" r:id="rId9"/>
    <p:sldLayoutId id="2147484522" r:id="rId10"/>
    <p:sldLayoutId id="2147484523"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briscoe@exeter.ac.uk"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s.briscoe@exeter.ac.uk"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060848"/>
            <a:ext cx="7772400" cy="1470025"/>
          </a:xfrm>
        </p:spPr>
        <p:txBody>
          <a:bodyPr>
            <a:normAutofit/>
          </a:bodyPr>
          <a:lstStyle/>
          <a:p>
            <a:r>
              <a:rPr lang="en-GB" sz="3200" b="1" dirty="0" smtClean="0">
                <a:solidFill>
                  <a:schemeClr val="tx2"/>
                </a:solidFill>
                <a:latin typeface="+mn-lt"/>
                <a:cs typeface="Arial" panose="020B0604020202020204" pitchFamily="34" charset="0"/>
              </a:rPr>
              <a:t>Literature searching for realist reviews</a:t>
            </a:r>
            <a:endParaRPr lang="en-GB" sz="3200" b="1" dirty="0">
              <a:solidFill>
                <a:schemeClr val="tx2"/>
              </a:solidFill>
              <a:latin typeface="+mn-lt"/>
              <a:cs typeface="Arial" panose="020B0604020202020204" pitchFamily="34" charset="0"/>
            </a:endParaRPr>
          </a:p>
        </p:txBody>
      </p:sp>
      <p:sp>
        <p:nvSpPr>
          <p:cNvPr id="3" name="Subtitle 2"/>
          <p:cNvSpPr>
            <a:spLocks noGrp="1"/>
          </p:cNvSpPr>
          <p:nvPr>
            <p:ph type="subTitle" idx="1"/>
          </p:nvPr>
        </p:nvSpPr>
        <p:spPr>
          <a:xfrm>
            <a:off x="1403648" y="3501008"/>
            <a:ext cx="6400800" cy="1752600"/>
          </a:xfrm>
        </p:spPr>
        <p:txBody>
          <a:bodyPr>
            <a:normAutofit/>
          </a:bodyPr>
          <a:lstStyle/>
          <a:p>
            <a:r>
              <a:rPr lang="en-GB" sz="2000" dirty="0" smtClean="0">
                <a:cs typeface="Arial" panose="020B0604020202020204" pitchFamily="34" charset="0"/>
              </a:rPr>
              <a:t>Simon Briscoe</a:t>
            </a:r>
          </a:p>
          <a:p>
            <a:r>
              <a:rPr lang="en-GB" sz="2000" dirty="0" smtClean="0">
                <a:cs typeface="Arial" panose="020B0604020202020204" pitchFamily="34" charset="0"/>
              </a:rPr>
              <a:t>Information Specialist @ </a:t>
            </a:r>
            <a:r>
              <a:rPr lang="en-GB" sz="2000" dirty="0" err="1" smtClean="0">
                <a:cs typeface="Arial" panose="020B0604020202020204" pitchFamily="34" charset="0"/>
              </a:rPr>
              <a:t>PenTAG</a:t>
            </a:r>
            <a:endParaRPr lang="en-GB" sz="2000" dirty="0" smtClean="0">
              <a:cs typeface="Arial" panose="020B0604020202020204" pitchFamily="34" charset="0"/>
            </a:endParaRPr>
          </a:p>
          <a:p>
            <a:r>
              <a:rPr lang="en-GB" sz="2000" dirty="0" smtClean="0">
                <a:cs typeface="Arial" panose="020B0604020202020204" pitchFamily="34" charset="0"/>
              </a:rPr>
              <a:t>1</a:t>
            </a:r>
            <a:r>
              <a:rPr lang="en-GB" sz="2000" baseline="30000" dirty="0" smtClean="0">
                <a:cs typeface="Arial" panose="020B0604020202020204" pitchFamily="34" charset="0"/>
              </a:rPr>
              <a:t>st</a:t>
            </a:r>
            <a:r>
              <a:rPr lang="en-GB" sz="2000" dirty="0" smtClean="0">
                <a:cs typeface="Arial" panose="020B0604020202020204" pitchFamily="34" charset="0"/>
              </a:rPr>
              <a:t> April 2014</a:t>
            </a:r>
            <a:br>
              <a:rPr lang="en-GB" sz="2000" dirty="0" smtClean="0">
                <a:cs typeface="Arial" panose="020B0604020202020204" pitchFamily="34" charset="0"/>
              </a:rPr>
            </a:br>
            <a:r>
              <a:rPr lang="en-GB" sz="1400" dirty="0" smtClean="0">
                <a:cs typeface="Arial" panose="020B0604020202020204" pitchFamily="34" charset="0"/>
                <a:hlinkClick r:id="rId3"/>
              </a:rPr>
              <a:t>s.briscoe@exeter.ac.uk</a:t>
            </a:r>
            <a:endParaRPr lang="en-GB" sz="1400" dirty="0" smtClean="0">
              <a:cs typeface="Arial" panose="020B0604020202020204" pitchFamily="34" charset="0"/>
            </a:endParaRPr>
          </a:p>
          <a:p>
            <a:endParaRPr lang="en-GB" sz="1400" dirty="0">
              <a:cs typeface="Arial" panose="020B0604020202020204" pitchFamily="34" charset="0"/>
            </a:endParaRPr>
          </a:p>
        </p:txBody>
      </p:sp>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63888" y="5085183"/>
            <a:ext cx="2232248" cy="13559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858542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800" b="1" dirty="0" smtClean="0">
                <a:solidFill>
                  <a:schemeClr val="tx2"/>
                </a:solidFill>
              </a:rPr>
              <a:t>3. The realist approach </a:t>
            </a:r>
            <a:r>
              <a:rPr lang="en-GB" sz="2800" b="1" dirty="0">
                <a:solidFill>
                  <a:schemeClr val="tx2"/>
                </a:solidFill>
              </a:rPr>
              <a:t>to </a:t>
            </a:r>
            <a:r>
              <a:rPr lang="en-GB" sz="2800" b="1" dirty="0" smtClean="0">
                <a:solidFill>
                  <a:schemeClr val="tx2"/>
                </a:solidFill>
              </a:rPr>
              <a:t>searching: Ray </a:t>
            </a:r>
            <a:r>
              <a:rPr lang="en-GB" sz="2800" b="1" dirty="0" err="1" smtClean="0">
                <a:solidFill>
                  <a:schemeClr val="tx2"/>
                </a:solidFill>
              </a:rPr>
              <a:t>Pawson</a:t>
            </a:r>
            <a:r>
              <a:rPr lang="en-GB" sz="2800" b="1" dirty="0" smtClean="0">
                <a:solidFill>
                  <a:schemeClr val="tx2"/>
                </a:solidFill>
              </a:rPr>
              <a:t> &amp; “</a:t>
            </a:r>
            <a:r>
              <a:rPr lang="en-GB" sz="2800" b="1" dirty="0">
                <a:solidFill>
                  <a:schemeClr val="tx2"/>
                </a:solidFill>
              </a:rPr>
              <a:t>purposive sampling</a:t>
            </a:r>
            <a:r>
              <a:rPr lang="en-GB" sz="2800" b="1" dirty="0" smtClean="0">
                <a:solidFill>
                  <a:schemeClr val="tx2"/>
                </a:solidFill>
              </a:rPr>
              <a:t>”</a:t>
            </a:r>
            <a:endParaRPr lang="en-GB" sz="2800" b="1" dirty="0">
              <a:solidFill>
                <a:schemeClr val="tx2"/>
              </a:solidFill>
            </a:endParaRPr>
          </a:p>
        </p:txBody>
      </p:sp>
      <p:sp>
        <p:nvSpPr>
          <p:cNvPr id="3" name="Content Placeholder 2"/>
          <p:cNvSpPr>
            <a:spLocks noGrp="1"/>
          </p:cNvSpPr>
          <p:nvPr>
            <p:ph idx="1"/>
          </p:nvPr>
        </p:nvSpPr>
        <p:spPr>
          <a:xfrm>
            <a:off x="395005" y="1340768"/>
            <a:ext cx="8229600" cy="4525963"/>
          </a:xfrm>
        </p:spPr>
        <p:txBody>
          <a:bodyPr>
            <a:noAutofit/>
          </a:bodyPr>
          <a:lstStyle/>
          <a:p>
            <a:pPr marL="514350" lvl="0" indent="-514350">
              <a:spcAft>
                <a:spcPts val="600"/>
              </a:spcAft>
              <a:buFont typeface="+mj-lt"/>
              <a:buAutoNum type="arabicParenR"/>
            </a:pPr>
            <a:r>
              <a:rPr lang="en-GB" sz="1800" b="1" dirty="0"/>
              <a:t>Background </a:t>
            </a:r>
            <a:r>
              <a:rPr lang="en-GB" sz="1800" b="1" dirty="0" smtClean="0"/>
              <a:t>searches</a:t>
            </a:r>
            <a:r>
              <a:rPr lang="en-GB" sz="1800" dirty="0" smtClean="0"/>
              <a:t/>
            </a:r>
            <a:br>
              <a:rPr lang="en-GB" sz="1800" dirty="0" smtClean="0"/>
            </a:br>
            <a:r>
              <a:rPr lang="en-GB" sz="1800" dirty="0" smtClean="0"/>
              <a:t>“[E]</a:t>
            </a:r>
            <a:r>
              <a:rPr lang="en-GB" sz="1800" dirty="0" err="1" smtClean="0"/>
              <a:t>nable</a:t>
            </a:r>
            <a:r>
              <a:rPr lang="en-GB" sz="1800" dirty="0" smtClean="0"/>
              <a:t> </a:t>
            </a:r>
            <a:r>
              <a:rPr lang="en-GB" sz="1800" dirty="0"/>
              <a:t>the reviewer to make an initial judgement on whether the right volume of materials of the right substance is out there to answer the questions the review is likely to </a:t>
            </a:r>
            <a:r>
              <a:rPr lang="en-GB" sz="1800" dirty="0" smtClean="0"/>
              <a:t>pose”</a:t>
            </a:r>
            <a:endParaRPr lang="en-GB" sz="1800" dirty="0"/>
          </a:p>
          <a:p>
            <a:pPr marL="514350" lvl="0" indent="-514350">
              <a:spcAft>
                <a:spcPts val="600"/>
              </a:spcAft>
              <a:buFont typeface="+mj-lt"/>
              <a:buAutoNum type="arabicParenR"/>
            </a:pPr>
            <a:r>
              <a:rPr lang="en-GB" sz="1800" b="1" dirty="0"/>
              <a:t>Search to track programme </a:t>
            </a:r>
            <a:r>
              <a:rPr lang="en-GB" sz="1800" b="1" dirty="0" smtClean="0"/>
              <a:t>theories</a:t>
            </a:r>
            <a:r>
              <a:rPr lang="en-GB" sz="1800" dirty="0"/>
              <a:t/>
            </a:r>
            <a:br>
              <a:rPr lang="en-GB" sz="1800" dirty="0"/>
            </a:br>
            <a:r>
              <a:rPr lang="en-GB" sz="1800" dirty="0" smtClean="0"/>
              <a:t>“[F]</a:t>
            </a:r>
            <a:r>
              <a:rPr lang="en-GB" sz="1800" dirty="0" err="1" smtClean="0"/>
              <a:t>ocuses</a:t>
            </a:r>
            <a:r>
              <a:rPr lang="en-GB" sz="1800" dirty="0" smtClean="0"/>
              <a:t> </a:t>
            </a:r>
            <a:r>
              <a:rPr lang="en-GB" sz="1800" dirty="0"/>
              <a:t>on locating the </a:t>
            </a:r>
            <a:r>
              <a:rPr lang="en-GB" sz="1800" u="sng" dirty="0"/>
              <a:t>sources of </a:t>
            </a:r>
            <a:r>
              <a:rPr lang="en-GB" sz="1800" dirty="0"/>
              <a:t>administrative thinking, policy history, legislative background and key points of contention that </a:t>
            </a:r>
            <a:r>
              <a:rPr lang="en-GB" sz="1800" u="sng" dirty="0"/>
              <a:t>lie behind the intervention</a:t>
            </a:r>
            <a:r>
              <a:rPr lang="en-GB" sz="1800" u="sng" dirty="0" smtClean="0"/>
              <a:t>….</a:t>
            </a:r>
            <a:r>
              <a:rPr lang="en-GB" sz="1800" dirty="0" smtClean="0"/>
              <a:t>”</a:t>
            </a:r>
            <a:endParaRPr lang="en-GB" sz="1800" dirty="0"/>
          </a:p>
          <a:p>
            <a:pPr marL="514350" lvl="0" indent="-514350">
              <a:spcAft>
                <a:spcPts val="600"/>
              </a:spcAft>
              <a:buFont typeface="+mj-lt"/>
              <a:buAutoNum type="arabicParenR"/>
            </a:pPr>
            <a:r>
              <a:rPr lang="en-GB" sz="1800" b="1" dirty="0" smtClean="0"/>
              <a:t>Search </a:t>
            </a:r>
            <a:r>
              <a:rPr lang="en-GB" sz="1800" b="1" dirty="0"/>
              <a:t>for empirical </a:t>
            </a:r>
            <a:r>
              <a:rPr lang="en-GB" sz="1800" b="1" dirty="0" smtClean="0"/>
              <a:t>evidence</a:t>
            </a:r>
            <a:r>
              <a:rPr lang="en-GB" sz="1800" dirty="0"/>
              <a:t/>
            </a:r>
            <a:br>
              <a:rPr lang="en-GB" sz="1800" dirty="0"/>
            </a:br>
            <a:r>
              <a:rPr lang="en-GB" sz="1800" dirty="0" smtClean="0"/>
              <a:t>“The </a:t>
            </a:r>
            <a:r>
              <a:rPr lang="en-GB" sz="1800" dirty="0"/>
              <a:t>purpose of such a search is to find primary studies that will help interrogate the explanatory model about how the programme will </a:t>
            </a:r>
            <a:r>
              <a:rPr lang="en-GB" sz="1800" dirty="0" smtClean="0"/>
              <a:t>work” </a:t>
            </a:r>
            <a:br>
              <a:rPr lang="en-GB" sz="1800" dirty="0" smtClean="0"/>
            </a:br>
            <a:r>
              <a:rPr lang="en-GB" sz="1800" dirty="0" smtClean="0"/>
              <a:t>“</a:t>
            </a:r>
            <a:r>
              <a:rPr lang="en-GB" sz="1800" dirty="0"/>
              <a:t>The material sought here…is much more like the orthodox empirical evaluations that are the bread and butter of standard reviews</a:t>
            </a:r>
            <a:r>
              <a:rPr lang="en-GB" sz="1800" dirty="0" smtClean="0"/>
              <a:t>”</a:t>
            </a:r>
            <a:endParaRPr lang="en-GB" sz="1800" dirty="0"/>
          </a:p>
          <a:p>
            <a:pPr marL="514350" lvl="0" indent="-514350">
              <a:spcAft>
                <a:spcPts val="600"/>
              </a:spcAft>
              <a:buFont typeface="+mj-lt"/>
              <a:buAutoNum type="arabicParenR"/>
            </a:pPr>
            <a:r>
              <a:rPr lang="en-GB" sz="1800" b="1" dirty="0" smtClean="0"/>
              <a:t>Fine-tuning search</a:t>
            </a:r>
            <a:r>
              <a:rPr lang="en-GB" sz="1800" dirty="0" smtClean="0"/>
              <a:t> </a:t>
            </a:r>
            <a:br>
              <a:rPr lang="en-GB" sz="1800" dirty="0" smtClean="0"/>
            </a:br>
            <a:r>
              <a:rPr lang="en-GB" sz="1800" dirty="0" smtClean="0"/>
              <a:t>“Once </a:t>
            </a:r>
            <a:r>
              <a:rPr lang="en-GB" sz="1800" dirty="0"/>
              <a:t>the synthesis is almost complete the reviewer seeks out additional studies to test those further and revised programme theories that often emerge in the course of the review</a:t>
            </a:r>
            <a:r>
              <a:rPr lang="en-GB" sz="1800" dirty="0" smtClean="0"/>
              <a:t>”.</a:t>
            </a:r>
          </a:p>
          <a:p>
            <a:pPr marL="0" lvl="0" indent="0">
              <a:spcAft>
                <a:spcPts val="600"/>
              </a:spcAft>
              <a:buNone/>
            </a:pPr>
            <a:r>
              <a:rPr lang="en-GB" sz="1800" i="1" dirty="0"/>
              <a:t>	</a:t>
            </a:r>
            <a:r>
              <a:rPr lang="en-GB" sz="1800" i="1" dirty="0" smtClean="0"/>
              <a:t>Ray </a:t>
            </a:r>
            <a:r>
              <a:rPr lang="en-GB" sz="1800" i="1" dirty="0" err="1" smtClean="0"/>
              <a:t>Pawson</a:t>
            </a:r>
            <a:r>
              <a:rPr lang="en-GB" sz="1800" i="1" dirty="0"/>
              <a:t> </a:t>
            </a:r>
            <a:r>
              <a:rPr lang="en-GB" sz="1800" i="1" dirty="0" smtClean="0"/>
              <a:t>(2006) Evidence </a:t>
            </a:r>
            <a:r>
              <a:rPr lang="en-GB" sz="1800" i="1" dirty="0"/>
              <a:t>Based Policy: A Realist </a:t>
            </a:r>
            <a:r>
              <a:rPr lang="en-GB" sz="1800" i="1" dirty="0" smtClean="0"/>
              <a:t>Perspective.</a:t>
            </a:r>
            <a:endParaRPr lang="en-GB" sz="1800" dirty="0"/>
          </a:p>
        </p:txBody>
      </p:sp>
      <p:sp>
        <p:nvSpPr>
          <p:cNvPr id="4" name="Slide Number Placeholder 3"/>
          <p:cNvSpPr>
            <a:spLocks noGrp="1"/>
          </p:cNvSpPr>
          <p:nvPr>
            <p:ph type="sldNum" sz="quarter" idx="12"/>
          </p:nvPr>
        </p:nvSpPr>
        <p:spPr/>
        <p:txBody>
          <a:bodyPr/>
          <a:lstStyle/>
          <a:p>
            <a:fld id="{0FC6B833-A4B2-46D4-955A-1EDC4F8DBC27}" type="slidenum">
              <a:rPr lang="en-GB" smtClean="0"/>
              <a:t>10</a:t>
            </a:fld>
            <a:endParaRPr lang="en-GB"/>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35570" y="116632"/>
            <a:ext cx="829782" cy="5040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744116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800" b="1" dirty="0">
                <a:solidFill>
                  <a:schemeClr val="tx2"/>
                </a:solidFill>
              </a:rPr>
              <a:t>3. The realist approach to searching: Ray </a:t>
            </a:r>
            <a:r>
              <a:rPr lang="en-GB" sz="2800" b="1" dirty="0" err="1">
                <a:solidFill>
                  <a:schemeClr val="tx2"/>
                </a:solidFill>
              </a:rPr>
              <a:t>Pawson</a:t>
            </a:r>
            <a:r>
              <a:rPr lang="en-GB" sz="2800" b="1" dirty="0">
                <a:solidFill>
                  <a:schemeClr val="tx2"/>
                </a:solidFill>
              </a:rPr>
              <a:t> &amp; “purposive sampling”</a:t>
            </a:r>
            <a:endParaRPr lang="en-GB" sz="2800" dirty="0">
              <a:solidFill>
                <a:schemeClr val="tx2"/>
              </a:solidFill>
            </a:endParaRPr>
          </a:p>
        </p:txBody>
      </p:sp>
      <p:sp>
        <p:nvSpPr>
          <p:cNvPr id="3" name="Content Placeholder 2"/>
          <p:cNvSpPr>
            <a:spLocks noGrp="1"/>
          </p:cNvSpPr>
          <p:nvPr>
            <p:ph idx="1"/>
          </p:nvPr>
        </p:nvSpPr>
        <p:spPr/>
        <p:txBody>
          <a:bodyPr>
            <a:normAutofit/>
          </a:bodyPr>
          <a:lstStyle/>
          <a:p>
            <a:pPr marL="0" indent="0">
              <a:buNone/>
            </a:pPr>
            <a:r>
              <a:rPr lang="en-GB" sz="2000" b="1" dirty="0" smtClean="0"/>
              <a:t>Key points:</a:t>
            </a:r>
          </a:p>
          <a:p>
            <a:pPr>
              <a:spcAft>
                <a:spcPts val="600"/>
              </a:spcAft>
            </a:pPr>
            <a:r>
              <a:rPr lang="en-GB" sz="2000" dirty="0" smtClean="0"/>
              <a:t>“[</a:t>
            </a:r>
            <a:r>
              <a:rPr lang="en-GB" sz="2000" dirty="0"/>
              <a:t>E]ach of the searches, and all of the samples uncovered, are defined in terms of the use to which they are put. As such they might be thought of as relatively </a:t>
            </a:r>
            <a:r>
              <a:rPr lang="en-GB" sz="2000" u="sng" dirty="0"/>
              <a:t>pragmatic and unpremeditated tasks</a:t>
            </a:r>
            <a:r>
              <a:rPr lang="en-GB" sz="2000" dirty="0" smtClean="0"/>
              <a:t>.”</a:t>
            </a:r>
          </a:p>
          <a:p>
            <a:pPr>
              <a:spcAft>
                <a:spcPts val="600"/>
              </a:spcAft>
            </a:pPr>
            <a:r>
              <a:rPr lang="en-GB" sz="2000" dirty="0" smtClean="0"/>
              <a:t>Fine-tuning: the parameters of a review can change &amp; an additional search might be required, e.g. for a population group or an intervention that only emerged in the course of the review process…</a:t>
            </a:r>
          </a:p>
          <a:p>
            <a:pPr>
              <a:spcAft>
                <a:spcPts val="600"/>
              </a:spcAft>
            </a:pPr>
            <a:r>
              <a:rPr lang="en-GB" sz="2000" dirty="0" smtClean="0"/>
              <a:t>…subsequently, IS </a:t>
            </a:r>
            <a:r>
              <a:rPr lang="en-GB" sz="2000" dirty="0"/>
              <a:t>input </a:t>
            </a:r>
            <a:r>
              <a:rPr lang="en-GB" sz="2000" dirty="0" smtClean="0"/>
              <a:t>may </a:t>
            </a:r>
            <a:r>
              <a:rPr lang="en-GB" sz="2000" dirty="0"/>
              <a:t>be required throughout the process of the </a:t>
            </a:r>
            <a:r>
              <a:rPr lang="en-GB" sz="2000" dirty="0" smtClean="0"/>
              <a:t>review.</a:t>
            </a:r>
          </a:p>
          <a:p>
            <a:pPr>
              <a:spcAft>
                <a:spcPts val="600"/>
              </a:spcAft>
            </a:pPr>
            <a:r>
              <a:rPr lang="en-GB" sz="2000" dirty="0"/>
              <a:t>“…cease </a:t>
            </a:r>
            <a:r>
              <a:rPr lang="en-GB" sz="2000" dirty="0" smtClean="0"/>
              <a:t>[searching] when </a:t>
            </a:r>
            <a:r>
              <a:rPr lang="en-GB" sz="2000" dirty="0"/>
              <a:t>sufficient evidence has been assembled to satisfy the theoretical need or to answer the </a:t>
            </a:r>
            <a:r>
              <a:rPr lang="en-GB" sz="2000" dirty="0" smtClean="0"/>
              <a:t>question.” </a:t>
            </a:r>
            <a:endParaRPr lang="en-GB" sz="2000" i="1" dirty="0" smtClean="0"/>
          </a:p>
          <a:p>
            <a:pPr marL="0" indent="0" algn="r">
              <a:buNone/>
            </a:pPr>
            <a:r>
              <a:rPr lang="en-GB" sz="1800" dirty="0" smtClean="0"/>
              <a:t>Quotes from </a:t>
            </a:r>
            <a:r>
              <a:rPr lang="en-GB" sz="1800" i="1" dirty="0" smtClean="0"/>
              <a:t>Ray </a:t>
            </a:r>
            <a:r>
              <a:rPr lang="en-GB" sz="1800" i="1" dirty="0" err="1" smtClean="0"/>
              <a:t>Pawson</a:t>
            </a:r>
            <a:r>
              <a:rPr lang="en-GB" sz="1800" i="1" dirty="0" smtClean="0"/>
              <a:t> (2006) Evidence </a:t>
            </a:r>
            <a:r>
              <a:rPr lang="en-GB" sz="1800" i="1" dirty="0"/>
              <a:t>Based Policy: A Realist </a:t>
            </a:r>
            <a:r>
              <a:rPr lang="en-GB" sz="1800" i="1" dirty="0" smtClean="0"/>
              <a:t>Perspective.</a:t>
            </a:r>
            <a:endParaRPr lang="en-GB" sz="1800" dirty="0"/>
          </a:p>
          <a:p>
            <a:pPr marL="514350" lvl="0" indent="-514350">
              <a:buFont typeface="+mj-lt"/>
              <a:buAutoNum type="arabicParenR"/>
            </a:pPr>
            <a:endParaRPr lang="en-GB" dirty="0"/>
          </a:p>
          <a:p>
            <a:endParaRPr lang="en-GB" b="1" dirty="0"/>
          </a:p>
          <a:p>
            <a:endParaRPr lang="en-GB" dirty="0"/>
          </a:p>
        </p:txBody>
      </p:sp>
      <p:sp>
        <p:nvSpPr>
          <p:cNvPr id="4" name="Slide Number Placeholder 3"/>
          <p:cNvSpPr>
            <a:spLocks noGrp="1"/>
          </p:cNvSpPr>
          <p:nvPr>
            <p:ph type="sldNum" sz="quarter" idx="12"/>
          </p:nvPr>
        </p:nvSpPr>
        <p:spPr/>
        <p:txBody>
          <a:bodyPr/>
          <a:lstStyle/>
          <a:p>
            <a:fld id="{0FC6B833-A4B2-46D4-955A-1EDC4F8DBC27}" type="slidenum">
              <a:rPr lang="en-GB" smtClean="0"/>
              <a:t>11</a:t>
            </a:fld>
            <a:endParaRPr lang="en-GB"/>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35570" y="116632"/>
            <a:ext cx="829782" cy="5040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729111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800" b="1" dirty="0">
                <a:solidFill>
                  <a:schemeClr val="tx2"/>
                </a:solidFill>
              </a:rPr>
              <a:t>3. The realist approach to searching: Ray </a:t>
            </a:r>
            <a:r>
              <a:rPr lang="en-GB" sz="2800" b="1" dirty="0" err="1">
                <a:solidFill>
                  <a:schemeClr val="tx2"/>
                </a:solidFill>
              </a:rPr>
              <a:t>Pawson</a:t>
            </a:r>
            <a:r>
              <a:rPr lang="en-GB" sz="2800" b="1" dirty="0">
                <a:solidFill>
                  <a:schemeClr val="tx2"/>
                </a:solidFill>
              </a:rPr>
              <a:t> &amp; “purposive sampling”</a:t>
            </a:r>
          </a:p>
        </p:txBody>
      </p:sp>
      <p:sp>
        <p:nvSpPr>
          <p:cNvPr id="3" name="Content Placeholder 2"/>
          <p:cNvSpPr>
            <a:spLocks noGrp="1"/>
          </p:cNvSpPr>
          <p:nvPr>
            <p:ph idx="1"/>
          </p:nvPr>
        </p:nvSpPr>
        <p:spPr/>
        <p:txBody>
          <a:bodyPr>
            <a:normAutofit lnSpcReduction="10000"/>
          </a:bodyPr>
          <a:lstStyle/>
          <a:p>
            <a:pPr marL="0" indent="0">
              <a:spcAft>
                <a:spcPts val="600"/>
              </a:spcAft>
              <a:buNone/>
            </a:pPr>
            <a:r>
              <a:rPr lang="en-GB" sz="2000" b="1" dirty="0" smtClean="0"/>
              <a:t>RAMESES Statement (publication guidelines for realist reviews):</a:t>
            </a:r>
            <a:endParaRPr lang="en-GB" sz="2000" b="1" dirty="0"/>
          </a:p>
          <a:p>
            <a:pPr marL="0" indent="0">
              <a:spcAft>
                <a:spcPts val="600"/>
              </a:spcAft>
              <a:buNone/>
            </a:pPr>
            <a:r>
              <a:rPr lang="en-GB" sz="2000" b="1" dirty="0" smtClean="0"/>
              <a:t>“</a:t>
            </a:r>
            <a:r>
              <a:rPr lang="en-GB" sz="2000" dirty="0" smtClean="0"/>
              <a:t>Where </a:t>
            </a:r>
            <a:r>
              <a:rPr lang="en-GB" sz="2000" dirty="0"/>
              <a:t>searching in electronic databases has taken place, </a:t>
            </a:r>
            <a:r>
              <a:rPr lang="en-GB" sz="2000" dirty="0" smtClean="0"/>
              <a:t>the…[final report]…should include</a:t>
            </a:r>
            <a:r>
              <a:rPr lang="en-GB" sz="2000" dirty="0"/>
              <a:t>, for example, name of database, search terms, dates of coverage and date last searched. </a:t>
            </a:r>
            <a:r>
              <a:rPr lang="en-GB" sz="2000" dirty="0" smtClean="0"/>
              <a:t>If individuals </a:t>
            </a:r>
            <a:r>
              <a:rPr lang="en-GB" sz="2000" dirty="0"/>
              <a:t>familiar with the relevant literature and/or topic area were contacted, indicate how they </a:t>
            </a:r>
            <a:r>
              <a:rPr lang="en-GB" sz="2000" dirty="0" smtClean="0"/>
              <a:t>were identified </a:t>
            </a:r>
            <a:r>
              <a:rPr lang="en-GB" sz="2000" dirty="0"/>
              <a:t>and selected</a:t>
            </a:r>
            <a:r>
              <a:rPr lang="en-GB" sz="2000" dirty="0" smtClean="0"/>
              <a:t>.”</a:t>
            </a:r>
          </a:p>
          <a:p>
            <a:pPr marL="0" indent="0" algn="r">
              <a:buNone/>
            </a:pPr>
            <a:r>
              <a:rPr lang="en-GB" sz="1900" i="1" dirty="0" smtClean="0"/>
              <a:t>Wong et al. (2013) RAMESES </a:t>
            </a:r>
            <a:r>
              <a:rPr lang="en-GB" sz="1900" i="1" dirty="0"/>
              <a:t>publication standards: realist syntheses</a:t>
            </a:r>
            <a:r>
              <a:rPr lang="en-GB" sz="1900" i="1" dirty="0" smtClean="0"/>
              <a:t>.</a:t>
            </a:r>
          </a:p>
          <a:p>
            <a:pPr marL="0" indent="0" algn="r">
              <a:buNone/>
            </a:pPr>
            <a:endParaRPr lang="en-GB" sz="1900" i="1" dirty="0" smtClean="0"/>
          </a:p>
          <a:p>
            <a:pPr marL="0" indent="0" algn="r">
              <a:buNone/>
            </a:pPr>
            <a:endParaRPr lang="en-GB" sz="1900" i="1" dirty="0"/>
          </a:p>
          <a:p>
            <a:pPr marL="0" indent="0" algn="ctr">
              <a:buNone/>
            </a:pPr>
            <a:r>
              <a:rPr lang="en-GB" sz="8000" b="1" dirty="0" smtClean="0"/>
              <a:t>?</a:t>
            </a:r>
            <a:endParaRPr lang="en-GB" sz="8000" b="1" dirty="0"/>
          </a:p>
          <a:p>
            <a:pPr marL="0" indent="0" algn="r">
              <a:buNone/>
            </a:pPr>
            <a:endParaRPr lang="en-GB" sz="1900" i="1" dirty="0" smtClean="0"/>
          </a:p>
          <a:p>
            <a:pPr marL="0" indent="0">
              <a:buNone/>
            </a:pPr>
            <a:endParaRPr lang="en-GB" dirty="0"/>
          </a:p>
        </p:txBody>
      </p:sp>
      <p:sp>
        <p:nvSpPr>
          <p:cNvPr id="4" name="Slide Number Placeholder 3"/>
          <p:cNvSpPr>
            <a:spLocks noGrp="1"/>
          </p:cNvSpPr>
          <p:nvPr>
            <p:ph type="sldNum" sz="quarter" idx="12"/>
          </p:nvPr>
        </p:nvSpPr>
        <p:spPr/>
        <p:txBody>
          <a:bodyPr/>
          <a:lstStyle/>
          <a:p>
            <a:fld id="{0FC6B833-A4B2-46D4-955A-1EDC4F8DBC27}" type="slidenum">
              <a:rPr lang="en-GB" smtClean="0"/>
              <a:t>12</a:t>
            </a:fld>
            <a:endParaRPr lang="en-GB" dirty="0"/>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35570" y="116632"/>
            <a:ext cx="829782" cy="5040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543842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GB" sz="2800" b="1" dirty="0" smtClean="0">
                <a:solidFill>
                  <a:schemeClr val="tx2"/>
                </a:solidFill>
              </a:rPr>
              <a:t>4. Comparison of two approaches</a:t>
            </a:r>
            <a:endParaRPr lang="en-GB" sz="2800" b="1" dirty="0">
              <a:solidFill>
                <a:schemeClr val="tx2"/>
              </a:solidFill>
            </a:endParaRPr>
          </a:p>
        </p:txBody>
      </p:sp>
      <p:sp>
        <p:nvSpPr>
          <p:cNvPr id="7" name="Content Placeholder 6"/>
          <p:cNvSpPr>
            <a:spLocks noGrp="1"/>
          </p:cNvSpPr>
          <p:nvPr>
            <p:ph idx="1"/>
          </p:nvPr>
        </p:nvSpPr>
        <p:spPr>
          <a:xfrm>
            <a:off x="457200" y="1600201"/>
            <a:ext cx="8229600" cy="820688"/>
          </a:xfrm>
        </p:spPr>
        <p:txBody>
          <a:bodyPr>
            <a:normAutofit/>
          </a:bodyPr>
          <a:lstStyle/>
          <a:p>
            <a:pPr marL="0" indent="0">
              <a:buNone/>
            </a:pPr>
            <a:r>
              <a:rPr lang="en-GB" sz="2000" b="1" dirty="0" smtClean="0"/>
              <a:t>Similarities:</a:t>
            </a:r>
          </a:p>
          <a:p>
            <a:pPr marL="0" indent="0">
              <a:buNone/>
            </a:pPr>
            <a:endParaRPr lang="en-GB" sz="10800" b="1" dirty="0" smtClean="0"/>
          </a:p>
          <a:p>
            <a:pPr marL="0" indent="0">
              <a:buNone/>
            </a:pPr>
            <a:endParaRPr lang="en-GB" sz="10800" b="1" dirty="0"/>
          </a:p>
          <a:p>
            <a:pPr marL="0" indent="0">
              <a:buNone/>
            </a:pPr>
            <a:endParaRPr lang="en-GB" sz="10800" b="1" dirty="0" smtClean="0"/>
          </a:p>
          <a:p>
            <a:pPr marL="0" indent="0">
              <a:buNone/>
            </a:pPr>
            <a:endParaRPr lang="en-GB" sz="10800" b="1" dirty="0"/>
          </a:p>
          <a:p>
            <a:pPr marL="0" indent="0">
              <a:buNone/>
            </a:pPr>
            <a:endParaRPr lang="en-GB" sz="10800" b="1" dirty="0" smtClean="0"/>
          </a:p>
          <a:p>
            <a:pPr marL="0" indent="0">
              <a:buNone/>
            </a:pPr>
            <a:endParaRPr lang="en-GB" sz="10800" b="1" dirty="0" smtClean="0"/>
          </a:p>
          <a:p>
            <a:endParaRPr lang="en-GB" sz="9600" dirty="0"/>
          </a:p>
        </p:txBody>
      </p:sp>
      <p:pic>
        <p:nvPicPr>
          <p:cNvPr id="1025"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9066" y="2348880"/>
            <a:ext cx="7070303" cy="18367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Slide Number Placeholder 2"/>
          <p:cNvSpPr>
            <a:spLocks noGrp="1"/>
          </p:cNvSpPr>
          <p:nvPr>
            <p:ph type="sldNum" sz="quarter" idx="12"/>
          </p:nvPr>
        </p:nvSpPr>
        <p:spPr/>
        <p:txBody>
          <a:bodyPr/>
          <a:lstStyle/>
          <a:p>
            <a:fld id="{0FC6B833-A4B2-46D4-955A-1EDC4F8DBC27}" type="slidenum">
              <a:rPr lang="en-GB" smtClean="0"/>
              <a:t>13</a:t>
            </a:fld>
            <a:endParaRPr lang="en-GB"/>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35570" y="116632"/>
            <a:ext cx="829782" cy="5040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683568" y="4725144"/>
            <a:ext cx="8064896" cy="1354217"/>
          </a:xfrm>
          <a:prstGeom prst="rect">
            <a:avLst/>
          </a:prstGeom>
          <a:noFill/>
        </p:spPr>
        <p:txBody>
          <a:bodyPr wrap="square" rtlCol="0">
            <a:spAutoFit/>
          </a:bodyPr>
          <a:lstStyle/>
          <a:p>
            <a:pPr marL="342900" indent="-342900">
              <a:spcAft>
                <a:spcPts val="600"/>
              </a:spcAft>
              <a:buAutoNum type="arabicParenR"/>
            </a:pPr>
            <a:r>
              <a:rPr lang="en-GB" dirty="0" smtClean="0"/>
              <a:t>Scoping/search for empirical evidence similar. </a:t>
            </a:r>
            <a:endParaRPr lang="en-GB" dirty="0"/>
          </a:p>
          <a:p>
            <a:pPr marL="342900" indent="-342900">
              <a:spcAft>
                <a:spcPts val="600"/>
              </a:spcAft>
              <a:buAutoNum type="arabicParenR"/>
            </a:pPr>
            <a:r>
              <a:rPr lang="en-GB" dirty="0" smtClean="0"/>
              <a:t>Realist reviews may be more different for reviewers than information specialists?</a:t>
            </a:r>
          </a:p>
          <a:p>
            <a:pPr marL="342900" indent="-342900">
              <a:spcAft>
                <a:spcPts val="600"/>
              </a:spcAft>
              <a:buAutoNum type="arabicParenR"/>
            </a:pPr>
            <a:r>
              <a:rPr lang="en-GB" dirty="0" smtClean="0"/>
              <a:t>Most searches are at least developed using an iterative process. </a:t>
            </a:r>
            <a:br>
              <a:rPr lang="en-GB" dirty="0" smtClean="0"/>
            </a:br>
            <a:endParaRPr lang="en-GB" dirty="0"/>
          </a:p>
        </p:txBody>
      </p:sp>
    </p:spTree>
    <p:extLst>
      <p:ext uri="{BB962C8B-B14F-4D97-AF65-F5344CB8AC3E}">
        <p14:creationId xmlns:p14="http://schemas.microsoft.com/office/powerpoint/2010/main" val="41217313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1025"/>
                                        </p:tgtEl>
                                        <p:attrNameLst>
                                          <p:attrName>style.visibility</p:attrName>
                                        </p:attrNameLst>
                                      </p:cBhvr>
                                      <p:to>
                                        <p:strVal val="visible"/>
                                      </p:to>
                                    </p:set>
                                    <p:animEffect transition="in" filter="fade">
                                      <p:cBhvr>
                                        <p:cTn id="10" dur="500"/>
                                        <p:tgtEl>
                                          <p:spTgt spid="10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GB" sz="2800" b="1" dirty="0" smtClean="0">
                <a:solidFill>
                  <a:schemeClr val="tx2"/>
                </a:solidFill>
              </a:rPr>
              <a:t>4. Comparison of two approaches</a:t>
            </a:r>
            <a:endParaRPr lang="en-GB" sz="2800" dirty="0">
              <a:solidFill>
                <a:schemeClr val="tx2"/>
              </a:solidFill>
            </a:endParaRPr>
          </a:p>
        </p:txBody>
      </p:sp>
      <p:sp>
        <p:nvSpPr>
          <p:cNvPr id="3" name="Content Placeholder 2"/>
          <p:cNvSpPr>
            <a:spLocks noGrp="1"/>
          </p:cNvSpPr>
          <p:nvPr>
            <p:ph idx="1"/>
          </p:nvPr>
        </p:nvSpPr>
        <p:spPr/>
        <p:txBody>
          <a:bodyPr>
            <a:normAutofit/>
          </a:bodyPr>
          <a:lstStyle/>
          <a:p>
            <a:pPr marL="0" indent="0">
              <a:spcAft>
                <a:spcPts val="600"/>
              </a:spcAft>
              <a:buNone/>
            </a:pPr>
            <a:r>
              <a:rPr lang="en-GB" sz="2000" b="1" dirty="0" smtClean="0"/>
              <a:t>Differences:</a:t>
            </a:r>
          </a:p>
          <a:p>
            <a:pPr marL="457200" indent="-457200">
              <a:spcAft>
                <a:spcPts val="600"/>
              </a:spcAft>
              <a:buFont typeface="+mj-lt"/>
              <a:buAutoNum type="arabicParenR"/>
            </a:pPr>
            <a:r>
              <a:rPr lang="en-GB" sz="2000" dirty="0" smtClean="0"/>
              <a:t>Searches </a:t>
            </a:r>
            <a:r>
              <a:rPr lang="en-GB" sz="2000" dirty="0"/>
              <a:t>will be designed with middle range theories in mind, although they </a:t>
            </a:r>
            <a:r>
              <a:rPr lang="en-GB" sz="2000" i="1" dirty="0"/>
              <a:t>probably won’t search specifically for middle range theories</a:t>
            </a:r>
            <a:r>
              <a:rPr lang="en-GB" sz="2000" dirty="0"/>
              <a:t>, e.g. they may search for a broad range of population groups</a:t>
            </a:r>
            <a:r>
              <a:rPr lang="en-GB" sz="2000" dirty="0" smtClean="0"/>
              <a:t>.</a:t>
            </a:r>
          </a:p>
          <a:p>
            <a:pPr marL="457200" indent="-457200">
              <a:spcAft>
                <a:spcPts val="600"/>
              </a:spcAft>
              <a:buFont typeface="+mj-lt"/>
              <a:buAutoNum type="arabicParenR"/>
            </a:pPr>
            <a:r>
              <a:rPr lang="en-GB" sz="2000" dirty="0" smtClean="0"/>
              <a:t>Realist </a:t>
            </a:r>
            <a:r>
              <a:rPr lang="en-GB" sz="2000" dirty="0"/>
              <a:t>reviews will typically take a pragmatic and developmental approach to literature searching (compared to systematic reviews which aim to find everything required at the outset</a:t>
            </a:r>
            <a:r>
              <a:rPr lang="en-GB" sz="2000" dirty="0" smtClean="0"/>
              <a:t>). </a:t>
            </a:r>
            <a:endParaRPr lang="en-GB" sz="2000" dirty="0"/>
          </a:p>
          <a:p>
            <a:pPr marL="457200" indent="-457200">
              <a:spcAft>
                <a:spcPts val="600"/>
              </a:spcAft>
              <a:buFont typeface="+mj-lt"/>
              <a:buAutoNum type="arabicParenR"/>
            </a:pPr>
            <a:r>
              <a:rPr lang="en-GB" sz="2000" dirty="0" smtClean="0"/>
              <a:t>Searches </a:t>
            </a:r>
            <a:r>
              <a:rPr lang="en-GB" sz="2000" dirty="0"/>
              <a:t>will aim to retrieve enough information to answer a question rather than all relevant evidence.</a:t>
            </a:r>
          </a:p>
          <a:p>
            <a:pPr marL="0" indent="0">
              <a:spcAft>
                <a:spcPts val="600"/>
              </a:spcAft>
              <a:buNone/>
            </a:pPr>
            <a:endParaRPr lang="en-GB" sz="2000" dirty="0" smtClean="0"/>
          </a:p>
        </p:txBody>
      </p:sp>
      <p:sp>
        <p:nvSpPr>
          <p:cNvPr id="4" name="Slide Number Placeholder 3"/>
          <p:cNvSpPr>
            <a:spLocks noGrp="1"/>
          </p:cNvSpPr>
          <p:nvPr>
            <p:ph type="sldNum" sz="quarter" idx="12"/>
          </p:nvPr>
        </p:nvSpPr>
        <p:spPr/>
        <p:txBody>
          <a:bodyPr/>
          <a:lstStyle/>
          <a:p>
            <a:fld id="{0FC6B833-A4B2-46D4-955A-1EDC4F8DBC27}" type="slidenum">
              <a:rPr lang="en-GB" smtClean="0"/>
              <a:t>14</a:t>
            </a:fld>
            <a:endParaRPr lang="en-GB"/>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35570" y="116632"/>
            <a:ext cx="829782" cy="5040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915834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800" b="1" dirty="0" smtClean="0">
                <a:solidFill>
                  <a:schemeClr val="tx2"/>
                </a:solidFill>
              </a:rPr>
              <a:t>5. </a:t>
            </a:r>
            <a:r>
              <a:rPr lang="en-GB" sz="2800" b="1" dirty="0">
                <a:solidFill>
                  <a:schemeClr val="tx2"/>
                </a:solidFill>
              </a:rPr>
              <a:t>Case </a:t>
            </a:r>
            <a:r>
              <a:rPr lang="en-GB" sz="2800" b="1" dirty="0" smtClean="0">
                <a:solidFill>
                  <a:schemeClr val="tx2"/>
                </a:solidFill>
              </a:rPr>
              <a:t>study</a:t>
            </a:r>
            <a:endParaRPr lang="en-GB" sz="2800" dirty="0">
              <a:solidFill>
                <a:schemeClr val="tx2"/>
              </a:solidFill>
            </a:endParaRPr>
          </a:p>
        </p:txBody>
      </p:sp>
      <p:sp>
        <p:nvSpPr>
          <p:cNvPr id="3" name="Content Placeholder 2"/>
          <p:cNvSpPr>
            <a:spLocks noGrp="1"/>
          </p:cNvSpPr>
          <p:nvPr>
            <p:ph idx="1"/>
          </p:nvPr>
        </p:nvSpPr>
        <p:spPr/>
        <p:txBody>
          <a:bodyPr/>
          <a:lstStyle/>
          <a:p>
            <a:pPr marL="0" indent="0">
              <a:buNone/>
            </a:pPr>
            <a:r>
              <a:rPr lang="en-GB" sz="2000" b="1" dirty="0" smtClean="0"/>
              <a:t>Developing </a:t>
            </a:r>
            <a:r>
              <a:rPr lang="en-GB" sz="2000" b="1" dirty="0"/>
              <a:t>a collaborative care intervention for prisoners with common mental health problems, near to and after release (Engager II): a realist </a:t>
            </a:r>
            <a:r>
              <a:rPr lang="en-GB" sz="2000" b="1" dirty="0" smtClean="0"/>
              <a:t>review</a:t>
            </a:r>
          </a:p>
          <a:p>
            <a:pPr marL="0" indent="0">
              <a:buNone/>
            </a:pPr>
            <a:endParaRPr lang="en-GB" sz="2000" b="1" dirty="0"/>
          </a:p>
          <a:p>
            <a:pPr marL="0" indent="0">
              <a:buNone/>
            </a:pPr>
            <a:r>
              <a:rPr lang="en-GB" sz="2000" b="1" dirty="0"/>
              <a:t>Study Objective: </a:t>
            </a:r>
            <a:r>
              <a:rPr lang="en-GB" sz="2000" dirty="0"/>
              <a:t>“The aim is to develop and evaluate a complex clinical and organisational intervention for prisoners with mental health problems who are near to release…”</a:t>
            </a:r>
          </a:p>
          <a:p>
            <a:pPr marL="0" lvl="0" indent="0" algn="r">
              <a:buNone/>
            </a:pPr>
            <a:r>
              <a:rPr lang="en-GB" sz="1800" i="1" dirty="0"/>
              <a:t>Review protocol</a:t>
            </a:r>
          </a:p>
          <a:p>
            <a:pPr marL="0" indent="0">
              <a:buNone/>
            </a:pPr>
            <a:endParaRPr lang="en-GB" sz="2000" b="1" dirty="0"/>
          </a:p>
        </p:txBody>
      </p:sp>
      <p:sp>
        <p:nvSpPr>
          <p:cNvPr id="4" name="Slide Number Placeholder 3"/>
          <p:cNvSpPr>
            <a:spLocks noGrp="1"/>
          </p:cNvSpPr>
          <p:nvPr>
            <p:ph type="sldNum" sz="quarter" idx="12"/>
          </p:nvPr>
        </p:nvSpPr>
        <p:spPr/>
        <p:txBody>
          <a:bodyPr/>
          <a:lstStyle/>
          <a:p>
            <a:fld id="{0FC6B833-A4B2-46D4-955A-1EDC4F8DBC27}" type="slidenum">
              <a:rPr lang="en-GB" smtClean="0"/>
              <a:t>15</a:t>
            </a:fld>
            <a:endParaRPr lang="en-GB"/>
          </a:p>
        </p:txBody>
      </p:sp>
      <p:pic>
        <p:nvPicPr>
          <p:cNvPr id="7"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35570" y="116632"/>
            <a:ext cx="829782" cy="5040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565735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800" b="1" dirty="0" smtClean="0">
                <a:solidFill>
                  <a:schemeClr val="tx2"/>
                </a:solidFill>
              </a:rPr>
              <a:t>5. </a:t>
            </a:r>
            <a:r>
              <a:rPr lang="en-GB" sz="2800" b="1" dirty="0">
                <a:solidFill>
                  <a:schemeClr val="tx2"/>
                </a:solidFill>
              </a:rPr>
              <a:t>Case </a:t>
            </a:r>
            <a:r>
              <a:rPr lang="en-GB" sz="2800" b="1" dirty="0" smtClean="0">
                <a:solidFill>
                  <a:schemeClr val="tx2"/>
                </a:solidFill>
              </a:rPr>
              <a:t>study</a:t>
            </a:r>
            <a:endParaRPr lang="en-GB" sz="2800" dirty="0">
              <a:solidFill>
                <a:schemeClr val="tx2"/>
              </a:solidFill>
            </a:endParaRPr>
          </a:p>
        </p:txBody>
      </p:sp>
      <p:sp>
        <p:nvSpPr>
          <p:cNvPr id="3" name="Content Placeholder 2"/>
          <p:cNvSpPr>
            <a:spLocks noGrp="1"/>
          </p:cNvSpPr>
          <p:nvPr>
            <p:ph idx="1"/>
          </p:nvPr>
        </p:nvSpPr>
        <p:spPr/>
        <p:txBody>
          <a:bodyPr>
            <a:normAutofit/>
          </a:bodyPr>
          <a:lstStyle/>
          <a:p>
            <a:pPr marL="0" lvl="0" indent="0">
              <a:spcAft>
                <a:spcPts val="1200"/>
              </a:spcAft>
              <a:buNone/>
            </a:pPr>
            <a:r>
              <a:rPr lang="en-GB" sz="2000" b="1" dirty="0" smtClean="0"/>
              <a:t>Division of labour:</a:t>
            </a:r>
            <a:endParaRPr lang="en-GB" sz="2000" b="1" dirty="0"/>
          </a:p>
          <a:p>
            <a:pPr marL="514350" lvl="0" indent="-514350">
              <a:spcAft>
                <a:spcPts val="1200"/>
              </a:spcAft>
              <a:buFont typeface="+mj-lt"/>
              <a:buAutoNum type="arabicParenR"/>
            </a:pPr>
            <a:r>
              <a:rPr lang="en-GB" sz="2000" b="1" dirty="0" smtClean="0"/>
              <a:t>Background searches</a:t>
            </a:r>
            <a:r>
              <a:rPr lang="en-GB" sz="2000" dirty="0"/>
              <a:t> </a:t>
            </a:r>
            <a:br>
              <a:rPr lang="en-GB" sz="2000" dirty="0"/>
            </a:br>
            <a:r>
              <a:rPr lang="en-GB" sz="2000" i="1" dirty="0" smtClean="0"/>
              <a:t>Mark Pearson/Sarah Brand</a:t>
            </a:r>
            <a:endParaRPr lang="en-GB" sz="2000" i="1" dirty="0"/>
          </a:p>
          <a:p>
            <a:pPr marL="514350" lvl="0" indent="-514350">
              <a:spcAft>
                <a:spcPts val="1200"/>
              </a:spcAft>
              <a:buFont typeface="+mj-lt"/>
              <a:buAutoNum type="arabicParenR"/>
            </a:pPr>
            <a:r>
              <a:rPr lang="en-GB" sz="2000" b="1" dirty="0" smtClean="0"/>
              <a:t>Search </a:t>
            </a:r>
            <a:r>
              <a:rPr lang="en-GB" sz="2000" b="1" dirty="0"/>
              <a:t>to track programme theories</a:t>
            </a:r>
            <a:r>
              <a:rPr lang="en-GB" sz="2000" dirty="0"/>
              <a:t/>
            </a:r>
            <a:br>
              <a:rPr lang="en-GB" sz="2000" dirty="0"/>
            </a:br>
            <a:r>
              <a:rPr lang="en-GB" sz="2000" i="1" dirty="0" smtClean="0"/>
              <a:t>Mark Pearson/Sarah Brand</a:t>
            </a:r>
            <a:endParaRPr lang="en-GB" sz="2000" i="1" dirty="0"/>
          </a:p>
          <a:p>
            <a:pPr marL="514350" lvl="0" indent="-514350">
              <a:spcAft>
                <a:spcPts val="1200"/>
              </a:spcAft>
              <a:buFont typeface="+mj-lt"/>
              <a:buAutoNum type="arabicParenR"/>
            </a:pPr>
            <a:r>
              <a:rPr lang="en-GB" sz="2000" b="1" dirty="0"/>
              <a:t>Search for empirical evidence</a:t>
            </a:r>
            <a:r>
              <a:rPr lang="en-GB" sz="2000" dirty="0"/>
              <a:t/>
            </a:r>
            <a:br>
              <a:rPr lang="en-GB" sz="2000" dirty="0"/>
            </a:br>
            <a:r>
              <a:rPr lang="en-GB" sz="2000" i="1" dirty="0" smtClean="0"/>
              <a:t>Simon Briscoe</a:t>
            </a:r>
          </a:p>
          <a:p>
            <a:pPr marL="514350" lvl="0" indent="-514350">
              <a:spcAft>
                <a:spcPts val="1200"/>
              </a:spcAft>
              <a:buFont typeface="+mj-lt"/>
              <a:buAutoNum type="arabicParenR"/>
            </a:pPr>
            <a:r>
              <a:rPr lang="en-GB" sz="2000" b="1" dirty="0" smtClean="0"/>
              <a:t>Fine-tuning</a:t>
            </a:r>
            <a:r>
              <a:rPr lang="en-GB" sz="2000" dirty="0"/>
              <a:t/>
            </a:r>
            <a:br>
              <a:rPr lang="en-GB" sz="2000" dirty="0"/>
            </a:br>
            <a:r>
              <a:rPr lang="en-GB" sz="2000" i="1" dirty="0" smtClean="0"/>
              <a:t>Mark Pearson/Sarah Brand/Simon Briscoe</a:t>
            </a:r>
            <a:endParaRPr lang="en-GB" sz="2000" i="1" dirty="0"/>
          </a:p>
        </p:txBody>
      </p:sp>
      <p:sp>
        <p:nvSpPr>
          <p:cNvPr id="4" name="Slide Number Placeholder 3"/>
          <p:cNvSpPr>
            <a:spLocks noGrp="1"/>
          </p:cNvSpPr>
          <p:nvPr>
            <p:ph type="sldNum" sz="quarter" idx="12"/>
          </p:nvPr>
        </p:nvSpPr>
        <p:spPr/>
        <p:txBody>
          <a:bodyPr/>
          <a:lstStyle/>
          <a:p>
            <a:fld id="{0FC6B833-A4B2-46D4-955A-1EDC4F8DBC27}" type="slidenum">
              <a:rPr lang="en-GB" smtClean="0"/>
              <a:t>16</a:t>
            </a:fld>
            <a:endParaRPr lang="en-GB"/>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35570" y="116632"/>
            <a:ext cx="829782" cy="5040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172249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4" name="Slide Number Placeholder 3"/>
          <p:cNvSpPr>
            <a:spLocks noGrp="1"/>
          </p:cNvSpPr>
          <p:nvPr>
            <p:ph type="sldNum" sz="quarter" idx="12"/>
          </p:nvPr>
        </p:nvSpPr>
        <p:spPr/>
        <p:txBody>
          <a:bodyPr/>
          <a:lstStyle/>
          <a:p>
            <a:fld id="{0FC6B833-A4B2-46D4-955A-1EDC4F8DBC27}" type="slidenum">
              <a:rPr lang="en-GB" smtClean="0"/>
              <a:t>17</a:t>
            </a:fld>
            <a:endParaRPr lang="en-GB"/>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008" y="188640"/>
            <a:ext cx="9088598" cy="6048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879897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800" b="1" dirty="0" smtClean="0">
                <a:solidFill>
                  <a:schemeClr val="tx2"/>
                </a:solidFill>
              </a:rPr>
              <a:t>5. </a:t>
            </a:r>
            <a:r>
              <a:rPr lang="en-GB" sz="2800" b="1" dirty="0">
                <a:solidFill>
                  <a:schemeClr val="tx2"/>
                </a:solidFill>
              </a:rPr>
              <a:t>Case </a:t>
            </a:r>
            <a:r>
              <a:rPr lang="en-GB" sz="2800" b="1" dirty="0" smtClean="0">
                <a:solidFill>
                  <a:schemeClr val="tx2"/>
                </a:solidFill>
              </a:rPr>
              <a:t>study</a:t>
            </a:r>
            <a:endParaRPr lang="en-GB" sz="2800" dirty="0">
              <a:solidFill>
                <a:schemeClr val="tx2"/>
              </a:solidFill>
            </a:endParaRPr>
          </a:p>
        </p:txBody>
      </p:sp>
      <p:sp>
        <p:nvSpPr>
          <p:cNvPr id="3" name="Content Placeholder 2"/>
          <p:cNvSpPr>
            <a:spLocks noGrp="1"/>
          </p:cNvSpPr>
          <p:nvPr>
            <p:ph idx="1"/>
          </p:nvPr>
        </p:nvSpPr>
        <p:spPr/>
        <p:txBody>
          <a:bodyPr>
            <a:normAutofit fontScale="40000" lnSpcReduction="20000"/>
          </a:bodyPr>
          <a:lstStyle/>
          <a:p>
            <a:pPr marL="0" indent="0">
              <a:buNone/>
            </a:pPr>
            <a:r>
              <a:rPr lang="en-GB" sz="6000" b="1" dirty="0" smtClean="0"/>
              <a:t>PICO(S) population; intervention; comparator; outcome; (study type).</a:t>
            </a:r>
          </a:p>
          <a:p>
            <a:pPr marL="0" indent="0">
              <a:buNone/>
            </a:pPr>
            <a:endParaRPr lang="en-GB" sz="4800" b="1" dirty="0" smtClean="0"/>
          </a:p>
          <a:p>
            <a:pPr marL="0" indent="0">
              <a:buNone/>
            </a:pPr>
            <a:r>
              <a:rPr lang="en-GB" sz="4800" b="1" dirty="0" smtClean="0"/>
              <a:t>P</a:t>
            </a:r>
            <a:r>
              <a:rPr lang="en-GB" sz="4800" dirty="0" smtClean="0"/>
              <a:t> prisoners OR </a:t>
            </a:r>
            <a:r>
              <a:rPr lang="en-GB" sz="4800" dirty="0"/>
              <a:t>common mental health </a:t>
            </a:r>
            <a:r>
              <a:rPr lang="en-GB" sz="4800" dirty="0" smtClean="0"/>
              <a:t>problems OR </a:t>
            </a:r>
            <a:r>
              <a:rPr lang="en-GB" sz="4800" dirty="0"/>
              <a:t>other vulnerable </a:t>
            </a:r>
            <a:r>
              <a:rPr lang="en-GB" sz="4800" dirty="0" smtClean="0"/>
              <a:t>group</a:t>
            </a:r>
            <a:r>
              <a:rPr lang="en-GB" sz="4800" dirty="0"/>
              <a:t/>
            </a:r>
            <a:br>
              <a:rPr lang="en-GB" sz="4800" dirty="0"/>
            </a:br>
            <a:endParaRPr lang="en-GB" sz="4800" dirty="0" smtClean="0"/>
          </a:p>
          <a:p>
            <a:pPr marL="0" indent="0">
              <a:buNone/>
            </a:pPr>
            <a:r>
              <a:rPr lang="en-GB" sz="4800" b="1" dirty="0" smtClean="0"/>
              <a:t>I</a:t>
            </a:r>
            <a:r>
              <a:rPr lang="en-GB" sz="4800" dirty="0" smtClean="0"/>
              <a:t> (collaborative OR shared OR integrated OR continuity) AND (care OR healthcare OR services OR provision OR practice)</a:t>
            </a:r>
          </a:p>
          <a:p>
            <a:pPr marL="0" indent="0">
              <a:buNone/>
            </a:pPr>
            <a:endParaRPr lang="en-GB" sz="4800" dirty="0"/>
          </a:p>
          <a:p>
            <a:pPr marL="0" indent="0">
              <a:buNone/>
            </a:pPr>
            <a:r>
              <a:rPr lang="en-GB" sz="4800" b="1" dirty="0" smtClean="0"/>
              <a:t>C </a:t>
            </a:r>
            <a:r>
              <a:rPr lang="en-GB" sz="4800" dirty="0" smtClean="0"/>
              <a:t>n/a</a:t>
            </a:r>
          </a:p>
          <a:p>
            <a:pPr marL="0" indent="0">
              <a:buNone/>
            </a:pPr>
            <a:r>
              <a:rPr lang="en-GB" sz="4800" dirty="0" smtClean="0"/>
              <a:t> </a:t>
            </a:r>
            <a:r>
              <a:rPr lang="en-GB" sz="4800" dirty="0"/>
              <a:t/>
            </a:r>
            <a:br>
              <a:rPr lang="en-GB" sz="4800" dirty="0"/>
            </a:br>
            <a:r>
              <a:rPr lang="en-GB" sz="4800" b="1" dirty="0" smtClean="0"/>
              <a:t>O</a:t>
            </a:r>
            <a:r>
              <a:rPr lang="en-GB" sz="4800" dirty="0" smtClean="0"/>
              <a:t> The </a:t>
            </a:r>
            <a:r>
              <a:rPr lang="en-GB" sz="4800" dirty="0"/>
              <a:t>theoretical pathways from prison to community for prisoners with common mental health </a:t>
            </a:r>
            <a:r>
              <a:rPr lang="en-GB" sz="4800" dirty="0" smtClean="0"/>
              <a:t>problems </a:t>
            </a:r>
            <a:r>
              <a:rPr lang="en-GB" sz="4800" dirty="0"/>
              <a:t/>
            </a:r>
            <a:br>
              <a:rPr lang="en-GB" sz="4800" dirty="0"/>
            </a:br>
            <a:endParaRPr lang="en-GB" sz="4800" dirty="0" smtClean="0"/>
          </a:p>
          <a:p>
            <a:pPr marL="0" indent="0">
              <a:buNone/>
            </a:pPr>
            <a:r>
              <a:rPr lang="en-GB" sz="4800" b="1" dirty="0" smtClean="0"/>
              <a:t>S</a:t>
            </a:r>
            <a:r>
              <a:rPr lang="en-GB" sz="4800" dirty="0" smtClean="0"/>
              <a:t> No study limit (BUT reviewers will look for high level evidence in Endnote)</a:t>
            </a:r>
            <a:endParaRPr lang="en-GB" sz="4800" dirty="0"/>
          </a:p>
          <a:p>
            <a:pPr marL="0" indent="0">
              <a:buNone/>
            </a:pPr>
            <a:endParaRPr lang="en-GB" dirty="0"/>
          </a:p>
          <a:p>
            <a:pPr marL="0" indent="0">
              <a:buNone/>
            </a:pPr>
            <a:endParaRPr lang="en-GB" dirty="0"/>
          </a:p>
        </p:txBody>
      </p:sp>
      <p:sp>
        <p:nvSpPr>
          <p:cNvPr id="4" name="Slide Number Placeholder 3"/>
          <p:cNvSpPr>
            <a:spLocks noGrp="1"/>
          </p:cNvSpPr>
          <p:nvPr>
            <p:ph type="sldNum" sz="quarter" idx="12"/>
          </p:nvPr>
        </p:nvSpPr>
        <p:spPr/>
        <p:txBody>
          <a:bodyPr/>
          <a:lstStyle/>
          <a:p>
            <a:fld id="{0FC6B833-A4B2-46D4-955A-1EDC4F8DBC27}" type="slidenum">
              <a:rPr lang="en-GB" smtClean="0"/>
              <a:t>18</a:t>
            </a:fld>
            <a:endParaRPr lang="en-GB"/>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35570" y="116632"/>
            <a:ext cx="829782" cy="5040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35173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3">
                                            <p:txEl>
                                              <p:pRg st="5" end="5"/>
                                            </p:txEl>
                                          </p:spTgt>
                                        </p:tgtEl>
                                      </p:cBhvr>
                                    </p:animEffect>
                                    <p:set>
                                      <p:cBhvr>
                                        <p:cTn id="7" dur="1" fill="hold">
                                          <p:stCondLst>
                                            <p:cond delay="499"/>
                                          </p:stCondLst>
                                        </p:cTn>
                                        <p:tgtEl>
                                          <p:spTgt spid="3">
                                            <p:txEl>
                                              <p:pRg st="5" end="5"/>
                                            </p:txEl>
                                          </p:spTgt>
                                        </p:tgtEl>
                                        <p:attrNameLst>
                                          <p:attrName>style.visibility</p:attrName>
                                        </p:attrNameLst>
                                      </p:cBhvr>
                                      <p:to>
                                        <p:strVal val="hidden"/>
                                      </p:to>
                                    </p:set>
                                  </p:childTnLst>
                                </p:cTn>
                              </p:par>
                              <p:par>
                                <p:cTn id="8" presetID="10" presetClass="exit" presetSubtype="0" fill="hold" nodeType="withEffect">
                                  <p:stCondLst>
                                    <p:cond delay="0"/>
                                  </p:stCondLst>
                                  <p:childTnLst>
                                    <p:animEffect transition="out" filter="fade">
                                      <p:cBhvr>
                                        <p:cTn id="9" dur="500"/>
                                        <p:tgtEl>
                                          <p:spTgt spid="3">
                                            <p:txEl>
                                              <p:pRg st="6" end="6"/>
                                            </p:txEl>
                                          </p:spTgt>
                                        </p:tgtEl>
                                      </p:cBhvr>
                                    </p:animEffect>
                                    <p:set>
                                      <p:cBhvr>
                                        <p:cTn id="10" dur="1" fill="hold">
                                          <p:stCondLst>
                                            <p:cond delay="499"/>
                                          </p:stCondLst>
                                        </p:cTn>
                                        <p:tgtEl>
                                          <p:spTgt spid="3">
                                            <p:txEl>
                                              <p:pRg st="6" end="6"/>
                                            </p:txEl>
                                          </p:spTgt>
                                        </p:tgtEl>
                                        <p:attrNameLst>
                                          <p:attrName>style.visibility</p:attrName>
                                        </p:attrNameLst>
                                      </p:cBhvr>
                                      <p:to>
                                        <p:strVal val="hidden"/>
                                      </p:to>
                                    </p:set>
                                  </p:childTnLst>
                                </p:cTn>
                              </p:par>
                              <p:par>
                                <p:cTn id="11" presetID="10" presetClass="exit" presetSubtype="0" fill="hold" nodeType="withEffect">
                                  <p:stCondLst>
                                    <p:cond delay="0"/>
                                  </p:stCondLst>
                                  <p:childTnLst>
                                    <p:animEffect transition="out" filter="fade">
                                      <p:cBhvr>
                                        <p:cTn id="12" dur="500"/>
                                        <p:tgtEl>
                                          <p:spTgt spid="3">
                                            <p:txEl>
                                              <p:pRg st="7" end="7"/>
                                            </p:txEl>
                                          </p:spTgt>
                                        </p:tgtEl>
                                      </p:cBhvr>
                                    </p:animEffect>
                                    <p:set>
                                      <p:cBhvr>
                                        <p:cTn id="13" dur="1" fill="hold">
                                          <p:stCondLst>
                                            <p:cond delay="499"/>
                                          </p:stCondLst>
                                        </p:cTn>
                                        <p:tgtEl>
                                          <p:spTgt spid="3">
                                            <p:txEl>
                                              <p:pRg st="7" end="7"/>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800" b="1" dirty="0">
                <a:solidFill>
                  <a:schemeClr val="tx2"/>
                </a:solidFill>
              </a:rPr>
              <a:t>5. Case </a:t>
            </a:r>
            <a:r>
              <a:rPr lang="en-GB" sz="2800" b="1" dirty="0" smtClean="0">
                <a:solidFill>
                  <a:schemeClr val="tx2"/>
                </a:solidFill>
              </a:rPr>
              <a:t>study</a:t>
            </a:r>
            <a:endParaRPr lang="en-GB" sz="2800" dirty="0">
              <a:solidFill>
                <a:schemeClr val="tx2"/>
              </a:solidFill>
            </a:endParaRPr>
          </a:p>
        </p:txBody>
      </p:sp>
      <p:sp>
        <p:nvSpPr>
          <p:cNvPr id="3" name="Content Placeholder 2"/>
          <p:cNvSpPr>
            <a:spLocks noGrp="1"/>
          </p:cNvSpPr>
          <p:nvPr>
            <p:ph idx="1"/>
          </p:nvPr>
        </p:nvSpPr>
        <p:spPr/>
        <p:txBody>
          <a:bodyPr>
            <a:normAutofit fontScale="62500" lnSpcReduction="20000"/>
          </a:bodyPr>
          <a:lstStyle/>
          <a:p>
            <a:pPr marL="0" indent="0">
              <a:buNone/>
            </a:pPr>
            <a:r>
              <a:rPr lang="en-GB" sz="3800" b="1" dirty="0" smtClean="0"/>
              <a:t>Search for empirical evidence:</a:t>
            </a:r>
          </a:p>
          <a:p>
            <a:pPr marL="0" indent="0">
              <a:buNone/>
            </a:pPr>
            <a:endParaRPr lang="en-GB" b="1" dirty="0"/>
          </a:p>
          <a:p>
            <a:pPr marL="0" indent="0">
              <a:buNone/>
            </a:pPr>
            <a:r>
              <a:rPr lang="en-GB" b="1" dirty="0" smtClean="0"/>
              <a:t>Full </a:t>
            </a:r>
            <a:r>
              <a:rPr lang="en-GB" b="1" dirty="0"/>
              <a:t>list of populations</a:t>
            </a:r>
          </a:p>
          <a:p>
            <a:r>
              <a:rPr lang="en-GB" dirty="0"/>
              <a:t>Prisoners</a:t>
            </a:r>
          </a:p>
          <a:p>
            <a:r>
              <a:rPr lang="en-GB" dirty="0"/>
              <a:t>(Any persons with) common mental health problems</a:t>
            </a:r>
          </a:p>
          <a:p>
            <a:r>
              <a:rPr lang="en-GB" dirty="0"/>
              <a:t>Substance abusers</a:t>
            </a:r>
          </a:p>
          <a:p>
            <a:r>
              <a:rPr lang="en-GB" dirty="0"/>
              <a:t>Homeless persons</a:t>
            </a:r>
          </a:p>
          <a:p>
            <a:r>
              <a:rPr lang="en-GB" dirty="0"/>
              <a:t>Asylum seekers</a:t>
            </a:r>
          </a:p>
          <a:p>
            <a:r>
              <a:rPr lang="en-GB" dirty="0"/>
              <a:t>Travellers</a:t>
            </a:r>
          </a:p>
          <a:p>
            <a:r>
              <a:rPr lang="en-GB" dirty="0"/>
              <a:t>Sex workers</a:t>
            </a:r>
          </a:p>
          <a:p>
            <a:r>
              <a:rPr lang="en-GB" dirty="0"/>
              <a:t>Sex crime victims</a:t>
            </a:r>
          </a:p>
          <a:p>
            <a:r>
              <a:rPr lang="en-GB" dirty="0"/>
              <a:t>Self-harmers</a:t>
            </a:r>
          </a:p>
          <a:p>
            <a:r>
              <a:rPr lang="en-GB" dirty="0"/>
              <a:t>Learning disabilities</a:t>
            </a:r>
          </a:p>
          <a:p>
            <a:r>
              <a:rPr lang="en-GB" dirty="0"/>
              <a:t>Domestic abuse victims</a:t>
            </a:r>
          </a:p>
          <a:p>
            <a:endParaRPr lang="en-GB" dirty="0"/>
          </a:p>
        </p:txBody>
      </p:sp>
      <p:sp>
        <p:nvSpPr>
          <p:cNvPr id="4" name="Slide Number Placeholder 3"/>
          <p:cNvSpPr>
            <a:spLocks noGrp="1"/>
          </p:cNvSpPr>
          <p:nvPr>
            <p:ph type="sldNum" sz="quarter" idx="12"/>
          </p:nvPr>
        </p:nvSpPr>
        <p:spPr/>
        <p:txBody>
          <a:bodyPr/>
          <a:lstStyle/>
          <a:p>
            <a:fld id="{0FC6B833-A4B2-46D4-955A-1EDC4F8DBC27}" type="slidenum">
              <a:rPr lang="en-GB" smtClean="0"/>
              <a:t>19</a:t>
            </a:fld>
            <a:endParaRPr lang="en-GB"/>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35570" y="116632"/>
            <a:ext cx="829782" cy="5040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469566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fade">
                                      <p:cBhvr>
                                        <p:cTn id="31" dur="500"/>
                                        <p:tgtEl>
                                          <p:spTgt spid="3">
                                            <p:txEl>
                                              <p:pRg st="8" end="8"/>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fade">
                                      <p:cBhvr>
                                        <p:cTn id="34" dur="500"/>
                                        <p:tgtEl>
                                          <p:spTgt spid="3">
                                            <p:txEl>
                                              <p:pRg st="9" end="9"/>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fade">
                                      <p:cBhvr>
                                        <p:cTn id="37" dur="500"/>
                                        <p:tgtEl>
                                          <p:spTgt spid="3">
                                            <p:txEl>
                                              <p:pRg st="10" end="10"/>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3">
                                            <p:txEl>
                                              <p:pRg st="11" end="11"/>
                                            </p:txEl>
                                          </p:spTgt>
                                        </p:tgtEl>
                                        <p:attrNameLst>
                                          <p:attrName>style.visibility</p:attrName>
                                        </p:attrNameLst>
                                      </p:cBhvr>
                                      <p:to>
                                        <p:strVal val="visible"/>
                                      </p:to>
                                    </p:set>
                                    <p:animEffect transition="in" filter="fade">
                                      <p:cBhvr>
                                        <p:cTn id="40" dur="500"/>
                                        <p:tgtEl>
                                          <p:spTgt spid="3">
                                            <p:txEl>
                                              <p:pRg st="11" end="11"/>
                                            </p:txEl>
                                          </p:spTgt>
                                        </p:tgtEl>
                                      </p:cBhvr>
                                    </p:animEffect>
                                  </p:childTnLst>
                                </p:cTn>
                              </p:par>
                              <p:par>
                                <p:cTn id="41" presetID="10" presetClass="entr" presetSubtype="0" fill="hold" nodeType="with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animEffect transition="in" filter="fade">
                                      <p:cBhvr>
                                        <p:cTn id="43" dur="500"/>
                                        <p:tgtEl>
                                          <p:spTgt spid="3">
                                            <p:txEl>
                                              <p:pRg st="12" end="12"/>
                                            </p:txEl>
                                          </p:spTgt>
                                        </p:tgtEl>
                                      </p:cBhvr>
                                    </p:animEffect>
                                  </p:childTnLst>
                                </p:cTn>
                              </p:par>
                              <p:par>
                                <p:cTn id="44" presetID="10" presetClass="entr" presetSubtype="0" fill="hold" nodeType="withEffect">
                                  <p:stCondLst>
                                    <p:cond delay="0"/>
                                  </p:stCondLst>
                                  <p:childTnLst>
                                    <p:set>
                                      <p:cBhvr>
                                        <p:cTn id="45" dur="1" fill="hold">
                                          <p:stCondLst>
                                            <p:cond delay="0"/>
                                          </p:stCondLst>
                                        </p:cTn>
                                        <p:tgtEl>
                                          <p:spTgt spid="3">
                                            <p:txEl>
                                              <p:pRg st="13" end="13"/>
                                            </p:txEl>
                                          </p:spTgt>
                                        </p:tgtEl>
                                        <p:attrNameLst>
                                          <p:attrName>style.visibility</p:attrName>
                                        </p:attrNameLst>
                                      </p:cBhvr>
                                      <p:to>
                                        <p:strVal val="visible"/>
                                      </p:to>
                                    </p:set>
                                    <p:animEffect transition="in" filter="fade">
                                      <p:cBhvr>
                                        <p:cTn id="46"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38138"/>
          </a:xfrm>
        </p:spPr>
        <p:txBody>
          <a:bodyPr>
            <a:normAutofit fontScale="90000"/>
          </a:bodyPr>
          <a:lstStyle/>
          <a:p>
            <a:r>
              <a:rPr lang="en-GB" b="1" u="sng" dirty="0" smtClean="0"/>
              <a:t/>
            </a:r>
            <a:br>
              <a:rPr lang="en-GB" b="1" u="sng" dirty="0" smtClean="0"/>
            </a:br>
            <a:r>
              <a:rPr lang="en-GB" sz="3100" b="1" dirty="0" smtClean="0">
                <a:solidFill>
                  <a:schemeClr val="tx2"/>
                </a:solidFill>
              </a:rPr>
              <a:t>Overview of presentation</a:t>
            </a:r>
            <a:r>
              <a:rPr lang="en-GB" u="sng" dirty="0" smtClean="0">
                <a:solidFill>
                  <a:schemeClr val="tx2"/>
                </a:solidFill>
              </a:rPr>
              <a:t/>
            </a:r>
            <a:br>
              <a:rPr lang="en-GB" u="sng" dirty="0" smtClean="0">
                <a:solidFill>
                  <a:schemeClr val="tx2"/>
                </a:solidFill>
              </a:rPr>
            </a:br>
            <a:endParaRPr lang="en-GB" u="sng" dirty="0">
              <a:solidFill>
                <a:schemeClr val="tx2"/>
              </a:solidFill>
            </a:endParaRPr>
          </a:p>
        </p:txBody>
      </p:sp>
      <p:sp>
        <p:nvSpPr>
          <p:cNvPr id="3" name="Content Placeholder 2"/>
          <p:cNvSpPr>
            <a:spLocks noGrp="1"/>
          </p:cNvSpPr>
          <p:nvPr>
            <p:ph idx="1"/>
          </p:nvPr>
        </p:nvSpPr>
        <p:spPr>
          <a:xfrm>
            <a:off x="467544" y="1268760"/>
            <a:ext cx="8229600" cy="4525963"/>
          </a:xfrm>
        </p:spPr>
        <p:txBody>
          <a:bodyPr>
            <a:normAutofit/>
          </a:bodyPr>
          <a:lstStyle/>
          <a:p>
            <a:pPr marL="514350" lvl="0" indent="-514350">
              <a:spcAft>
                <a:spcPts val="600"/>
              </a:spcAft>
              <a:buFont typeface="+mj-lt"/>
              <a:buAutoNum type="arabicParenR"/>
            </a:pPr>
            <a:r>
              <a:rPr lang="en-GB" sz="2400" b="1" dirty="0" smtClean="0"/>
              <a:t>How realist reviews are different from “traditional” systematic reviews </a:t>
            </a:r>
            <a:r>
              <a:rPr lang="en-GB" sz="2400" dirty="0" smtClean="0"/>
              <a:t>(slides 3-7)</a:t>
            </a:r>
          </a:p>
          <a:p>
            <a:pPr marL="514350" lvl="0" indent="-514350">
              <a:spcAft>
                <a:spcPts val="600"/>
              </a:spcAft>
              <a:buFont typeface="+mj-lt"/>
              <a:buAutoNum type="arabicParenR"/>
            </a:pPr>
            <a:r>
              <a:rPr lang="en-GB" sz="2400" b="1" dirty="0" smtClean="0"/>
              <a:t>The traditional approach to literature searching </a:t>
            </a:r>
            <a:r>
              <a:rPr lang="en-GB" sz="2400" dirty="0" smtClean="0"/>
              <a:t>(slides 8-9)</a:t>
            </a:r>
            <a:endParaRPr lang="en-GB" sz="2400" b="1" dirty="0" smtClean="0"/>
          </a:p>
          <a:p>
            <a:pPr marL="514350" lvl="0" indent="-514350">
              <a:spcAft>
                <a:spcPts val="600"/>
              </a:spcAft>
              <a:buFont typeface="+mj-lt"/>
              <a:buAutoNum type="arabicParenR"/>
            </a:pPr>
            <a:r>
              <a:rPr lang="en-GB" sz="2400" b="1" dirty="0" smtClean="0"/>
              <a:t>The realist approach to literature searching </a:t>
            </a:r>
            <a:r>
              <a:rPr lang="en-GB" sz="2400" dirty="0"/>
              <a:t>(slides </a:t>
            </a:r>
            <a:r>
              <a:rPr lang="en-GB" sz="2400" dirty="0" smtClean="0"/>
              <a:t>10-12)</a:t>
            </a:r>
            <a:endParaRPr lang="en-GB" sz="2400" b="1" dirty="0" smtClean="0"/>
          </a:p>
          <a:p>
            <a:pPr marL="514350" lvl="0" indent="-514350">
              <a:spcAft>
                <a:spcPts val="600"/>
              </a:spcAft>
              <a:buFont typeface="+mj-lt"/>
              <a:buAutoNum type="arabicParenR"/>
            </a:pPr>
            <a:r>
              <a:rPr lang="en-GB" sz="2400" b="1" dirty="0" smtClean="0"/>
              <a:t>Comparison of two approaches </a:t>
            </a:r>
            <a:r>
              <a:rPr lang="en-GB" sz="2400" dirty="0" smtClean="0"/>
              <a:t>(slides 13-14)</a:t>
            </a:r>
            <a:endParaRPr lang="en-GB" sz="2400" b="1" dirty="0" smtClean="0"/>
          </a:p>
          <a:p>
            <a:pPr marL="514350" lvl="0" indent="-514350">
              <a:spcAft>
                <a:spcPts val="600"/>
              </a:spcAft>
              <a:buFont typeface="+mj-lt"/>
              <a:buAutoNum type="arabicParenR"/>
            </a:pPr>
            <a:r>
              <a:rPr lang="en-GB" sz="2400" b="1" dirty="0" smtClean="0"/>
              <a:t>Case study: Engager II realist review </a:t>
            </a:r>
            <a:r>
              <a:rPr lang="en-GB" sz="2400" dirty="0" smtClean="0"/>
              <a:t>(</a:t>
            </a:r>
            <a:r>
              <a:rPr lang="en-GB" sz="2400" smtClean="0"/>
              <a:t>slides 15-24)</a:t>
            </a:r>
            <a:endParaRPr lang="en-GB" sz="2400" dirty="0" smtClean="0"/>
          </a:p>
          <a:p>
            <a:pPr marL="0" indent="0">
              <a:buNone/>
            </a:pPr>
            <a:endParaRPr lang="en-GB" dirty="0"/>
          </a:p>
        </p:txBody>
      </p:sp>
      <p:sp>
        <p:nvSpPr>
          <p:cNvPr id="4" name="Slide Number Placeholder 3"/>
          <p:cNvSpPr>
            <a:spLocks noGrp="1"/>
          </p:cNvSpPr>
          <p:nvPr>
            <p:ph type="sldNum" sz="quarter" idx="12"/>
          </p:nvPr>
        </p:nvSpPr>
        <p:spPr/>
        <p:txBody>
          <a:bodyPr/>
          <a:lstStyle/>
          <a:p>
            <a:fld id="{0FC6B833-A4B2-46D4-955A-1EDC4F8DBC27}" type="slidenum">
              <a:rPr lang="en-GB" smtClean="0"/>
              <a:t>2</a:t>
            </a:fld>
            <a:endParaRPr lang="en-GB" dirty="0"/>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35570" y="116632"/>
            <a:ext cx="829782" cy="5040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440526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800" b="1" dirty="0">
                <a:solidFill>
                  <a:schemeClr val="tx2"/>
                </a:solidFill>
              </a:rPr>
              <a:t>5. Case </a:t>
            </a:r>
            <a:r>
              <a:rPr lang="en-GB" sz="2800" b="1" dirty="0" smtClean="0">
                <a:solidFill>
                  <a:schemeClr val="tx2"/>
                </a:solidFill>
              </a:rPr>
              <a:t>study</a:t>
            </a:r>
            <a:endParaRPr lang="en-GB" sz="2800" dirty="0">
              <a:solidFill>
                <a:schemeClr val="tx2"/>
              </a:solidFill>
            </a:endParaRPr>
          </a:p>
        </p:txBody>
      </p:sp>
      <p:sp>
        <p:nvSpPr>
          <p:cNvPr id="3" name="Content Placeholder 2"/>
          <p:cNvSpPr>
            <a:spLocks noGrp="1"/>
          </p:cNvSpPr>
          <p:nvPr>
            <p:ph idx="1"/>
          </p:nvPr>
        </p:nvSpPr>
        <p:spPr/>
        <p:txBody>
          <a:bodyPr>
            <a:normAutofit fontScale="40000" lnSpcReduction="20000"/>
          </a:bodyPr>
          <a:lstStyle/>
          <a:p>
            <a:pPr marL="0" indent="0">
              <a:buNone/>
            </a:pPr>
            <a:r>
              <a:rPr lang="en-GB" dirty="0"/>
              <a:t>Database: MEDLINE</a:t>
            </a:r>
          </a:p>
          <a:p>
            <a:pPr marL="0" indent="0">
              <a:buNone/>
            </a:pPr>
            <a:r>
              <a:rPr lang="en-GB" dirty="0"/>
              <a:t>Host: Ovid</a:t>
            </a:r>
          </a:p>
          <a:p>
            <a:pPr marL="0" indent="0">
              <a:buNone/>
            </a:pPr>
            <a:r>
              <a:rPr lang="en-GB" dirty="0"/>
              <a:t>Data Parameters: 1946 to October Week 5 2013</a:t>
            </a:r>
          </a:p>
          <a:p>
            <a:pPr marL="0" indent="0">
              <a:buNone/>
            </a:pPr>
            <a:r>
              <a:rPr lang="en-GB" dirty="0"/>
              <a:t>Date Searched: 13/11/2013</a:t>
            </a:r>
          </a:p>
          <a:p>
            <a:pPr marL="0" indent="0">
              <a:buNone/>
            </a:pPr>
            <a:r>
              <a:rPr lang="en-GB" dirty="0"/>
              <a:t>Searcher: SB</a:t>
            </a:r>
          </a:p>
          <a:p>
            <a:pPr marL="0" indent="0">
              <a:buNone/>
            </a:pPr>
            <a:r>
              <a:rPr lang="en-GB" dirty="0"/>
              <a:t>Hits: 1092</a:t>
            </a:r>
          </a:p>
          <a:p>
            <a:pPr marL="0" indent="0">
              <a:buNone/>
            </a:pPr>
            <a:r>
              <a:rPr lang="en-GB" dirty="0"/>
              <a:t>Strategy:  </a:t>
            </a:r>
          </a:p>
          <a:p>
            <a:pPr marL="0" indent="0">
              <a:buNone/>
            </a:pPr>
            <a:r>
              <a:rPr lang="en-GB" dirty="0"/>
              <a:t> </a:t>
            </a:r>
          </a:p>
          <a:p>
            <a:pPr marL="514350" lvl="0" indent="-514350">
              <a:buFont typeface="+mj-lt"/>
              <a:buAutoNum type="arabicPeriod"/>
            </a:pPr>
            <a:r>
              <a:rPr lang="en-GB" dirty="0"/>
              <a:t>((alcohol* and (</a:t>
            </a:r>
            <a:r>
              <a:rPr lang="en-GB" dirty="0" err="1"/>
              <a:t>misus</a:t>
            </a:r>
            <a:r>
              <a:rPr lang="en-GB" dirty="0"/>
              <a:t>* or abuse* or "problem use*" or "problem drink*" or "illicit use*" or addict* or </a:t>
            </a:r>
            <a:r>
              <a:rPr lang="en-GB" dirty="0" err="1"/>
              <a:t>dependen</a:t>
            </a:r>
            <a:r>
              <a:rPr lang="en-GB" dirty="0"/>
              <a:t>* or dependant or delinquency)) or (alcoholic$1 or alcoholism)).</a:t>
            </a:r>
            <a:r>
              <a:rPr lang="en-GB" dirty="0" err="1"/>
              <a:t>tw</a:t>
            </a:r>
            <a:r>
              <a:rPr lang="en-GB" dirty="0"/>
              <a:t>.</a:t>
            </a:r>
          </a:p>
          <a:p>
            <a:pPr marL="514350" lvl="0" indent="-514350">
              <a:buFont typeface="+mj-lt"/>
              <a:buAutoNum type="arabicPeriod"/>
            </a:pPr>
            <a:r>
              <a:rPr lang="en-GB" dirty="0" err="1"/>
              <a:t>exp</a:t>
            </a:r>
            <a:r>
              <a:rPr lang="en-GB" dirty="0"/>
              <a:t> Alcohol-Related Disorders/</a:t>
            </a:r>
          </a:p>
          <a:p>
            <a:pPr marL="514350" lvl="0" indent="-514350">
              <a:buFont typeface="+mj-lt"/>
              <a:buAutoNum type="arabicPeriod"/>
            </a:pPr>
            <a:r>
              <a:rPr lang="en-GB" dirty="0"/>
              <a:t>Alcoholics/</a:t>
            </a:r>
          </a:p>
          <a:p>
            <a:pPr marL="514350" lvl="0" indent="-514350">
              <a:buFont typeface="+mj-lt"/>
              <a:buAutoNum type="arabicPeriod"/>
            </a:pPr>
            <a:r>
              <a:rPr lang="en-GB" dirty="0"/>
              <a:t>((drug* or substance) and (illegal or </a:t>
            </a:r>
            <a:r>
              <a:rPr lang="en-GB" dirty="0" err="1"/>
              <a:t>misus</a:t>
            </a:r>
            <a:r>
              <a:rPr lang="en-GB" dirty="0"/>
              <a:t>* or abuse* or "problem use*" or "illicit use*" or addict* or </a:t>
            </a:r>
            <a:r>
              <a:rPr lang="en-GB" dirty="0" err="1"/>
              <a:t>dependen</a:t>
            </a:r>
            <a:r>
              <a:rPr lang="en-GB" dirty="0"/>
              <a:t>* or dependant or delinquency)).</a:t>
            </a:r>
            <a:r>
              <a:rPr lang="en-GB" dirty="0" err="1"/>
              <a:t>tw</a:t>
            </a:r>
            <a:r>
              <a:rPr lang="en-GB" dirty="0"/>
              <a:t>.</a:t>
            </a:r>
          </a:p>
          <a:p>
            <a:pPr marL="514350" lvl="0" indent="-514350">
              <a:buFont typeface="+mj-lt"/>
              <a:buAutoNum type="arabicPeriod"/>
            </a:pPr>
            <a:r>
              <a:rPr lang="en-GB" dirty="0" err="1"/>
              <a:t>exp</a:t>
            </a:r>
            <a:r>
              <a:rPr lang="en-GB" dirty="0"/>
              <a:t> Substance-Related Disorders/</a:t>
            </a:r>
          </a:p>
          <a:p>
            <a:pPr marL="514350" lvl="0" indent="-514350">
              <a:buFont typeface="+mj-lt"/>
              <a:buAutoNum type="arabicPeriod"/>
            </a:pPr>
            <a:r>
              <a:rPr lang="en-GB" dirty="0"/>
              <a:t>Drug users/</a:t>
            </a:r>
          </a:p>
          <a:p>
            <a:pPr marL="514350" lvl="0" indent="-514350">
              <a:buFont typeface="+mj-lt"/>
              <a:buAutoNum type="arabicPeriod"/>
            </a:pPr>
            <a:r>
              <a:rPr lang="en-GB" dirty="0"/>
              <a:t>or/1-6</a:t>
            </a:r>
          </a:p>
          <a:p>
            <a:pPr marL="514350" lvl="0" indent="-514350">
              <a:buFont typeface="+mj-lt"/>
              <a:buAutoNum type="arabicPeriod"/>
            </a:pPr>
            <a:r>
              <a:rPr lang="en-GB" dirty="0"/>
              <a:t>((share? or sharing or </a:t>
            </a:r>
            <a:r>
              <a:rPr lang="en-GB" dirty="0" err="1"/>
              <a:t>integrat</a:t>
            </a:r>
            <a:r>
              <a:rPr lang="en-GB" dirty="0"/>
              <a:t>* or </a:t>
            </a:r>
            <a:r>
              <a:rPr lang="en-GB" dirty="0" err="1"/>
              <a:t>collabora</a:t>
            </a:r>
            <a:r>
              <a:rPr lang="en-GB" dirty="0"/>
              <a:t>* or continuity) adj3 (care or healthcare or service? or provision? or practice?)).</a:t>
            </a:r>
            <a:r>
              <a:rPr lang="en-GB" dirty="0" err="1"/>
              <a:t>tw</a:t>
            </a:r>
            <a:r>
              <a:rPr lang="en-GB" dirty="0"/>
              <a:t>.</a:t>
            </a:r>
          </a:p>
          <a:p>
            <a:pPr marL="514350" lvl="0" indent="-514350">
              <a:buFont typeface="+mj-lt"/>
              <a:buAutoNum type="arabicPeriod"/>
            </a:pPr>
            <a:r>
              <a:rPr lang="en-GB" dirty="0"/>
              <a:t>7 and 8</a:t>
            </a:r>
          </a:p>
          <a:p>
            <a:pPr marL="514350" lvl="0" indent="-514350">
              <a:buFont typeface="+mj-lt"/>
              <a:buAutoNum type="arabicPeriod"/>
            </a:pPr>
            <a:r>
              <a:rPr lang="en-GB" dirty="0"/>
              <a:t>limit 9 to </a:t>
            </a:r>
            <a:r>
              <a:rPr lang="en-GB" dirty="0" err="1"/>
              <a:t>english</a:t>
            </a:r>
            <a:r>
              <a:rPr lang="en-GB" dirty="0"/>
              <a:t> language</a:t>
            </a:r>
          </a:p>
          <a:p>
            <a:endParaRPr lang="en-GB" dirty="0"/>
          </a:p>
        </p:txBody>
      </p:sp>
      <p:sp>
        <p:nvSpPr>
          <p:cNvPr id="4" name="Slide Number Placeholder 3"/>
          <p:cNvSpPr>
            <a:spLocks noGrp="1"/>
          </p:cNvSpPr>
          <p:nvPr>
            <p:ph type="sldNum" sz="quarter" idx="12"/>
          </p:nvPr>
        </p:nvSpPr>
        <p:spPr/>
        <p:txBody>
          <a:bodyPr/>
          <a:lstStyle/>
          <a:p>
            <a:fld id="{0FC6B833-A4B2-46D4-955A-1EDC4F8DBC27}" type="slidenum">
              <a:rPr lang="en-GB" smtClean="0"/>
              <a:t>20</a:t>
            </a:fld>
            <a:endParaRPr lang="en-GB"/>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35570" y="116632"/>
            <a:ext cx="829782" cy="5040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20123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800" b="1" dirty="0" smtClean="0">
                <a:solidFill>
                  <a:schemeClr val="tx2"/>
                </a:solidFill>
              </a:rPr>
              <a:t>5. </a:t>
            </a:r>
            <a:r>
              <a:rPr lang="en-GB" sz="2800" b="1" dirty="0">
                <a:solidFill>
                  <a:schemeClr val="tx2"/>
                </a:solidFill>
              </a:rPr>
              <a:t>Case </a:t>
            </a:r>
            <a:r>
              <a:rPr lang="en-GB" sz="2800" b="1" dirty="0" smtClean="0">
                <a:solidFill>
                  <a:schemeClr val="tx2"/>
                </a:solidFill>
              </a:rPr>
              <a:t>study</a:t>
            </a:r>
            <a:endParaRPr lang="en-GB" sz="2800" dirty="0">
              <a:solidFill>
                <a:schemeClr val="tx2"/>
              </a:solidFill>
            </a:endParaRPr>
          </a:p>
        </p:txBody>
      </p:sp>
      <p:sp>
        <p:nvSpPr>
          <p:cNvPr id="3" name="Content Placeholder 2"/>
          <p:cNvSpPr>
            <a:spLocks noGrp="1"/>
          </p:cNvSpPr>
          <p:nvPr>
            <p:ph idx="1"/>
          </p:nvPr>
        </p:nvSpPr>
        <p:spPr/>
        <p:txBody>
          <a:bodyPr/>
          <a:lstStyle/>
          <a:p>
            <a:pPr marL="0" indent="0">
              <a:buNone/>
            </a:pPr>
            <a:r>
              <a:rPr lang="en-GB" sz="2000" b="1" dirty="0" smtClean="0"/>
              <a:t>Selecting databases:</a:t>
            </a:r>
          </a:p>
          <a:p>
            <a:r>
              <a:rPr lang="en-GB" sz="2000" dirty="0" smtClean="0"/>
              <a:t>Databases for each group selected according to where evidence most likely to be found. (“Purposive sampling”).</a:t>
            </a:r>
          </a:p>
          <a:p>
            <a:r>
              <a:rPr lang="en-GB" sz="2000" dirty="0" smtClean="0"/>
              <a:t>Reviewer screens sample to test relevance of database.</a:t>
            </a:r>
          </a:p>
          <a:p>
            <a:endParaRPr lang="en-GB" sz="2000" dirty="0"/>
          </a:p>
          <a:p>
            <a:endParaRPr lang="en-GB" sz="2000" dirty="0" smtClean="0"/>
          </a:p>
          <a:p>
            <a:pPr marL="0" indent="0">
              <a:buNone/>
            </a:pPr>
            <a:endParaRPr lang="en-GB" b="1" dirty="0" smtClean="0"/>
          </a:p>
          <a:p>
            <a:pPr marL="0" indent="0">
              <a:buNone/>
            </a:pPr>
            <a:endParaRPr lang="en-GB" dirty="0"/>
          </a:p>
        </p:txBody>
      </p:sp>
      <p:pic>
        <p:nvPicPr>
          <p:cNvPr id="4"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663" y="3212976"/>
            <a:ext cx="5978489" cy="29938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Slide Number Placeholder 4"/>
          <p:cNvSpPr>
            <a:spLocks noGrp="1"/>
          </p:cNvSpPr>
          <p:nvPr>
            <p:ph type="sldNum" sz="quarter" idx="12"/>
          </p:nvPr>
        </p:nvSpPr>
        <p:spPr/>
        <p:txBody>
          <a:bodyPr/>
          <a:lstStyle/>
          <a:p>
            <a:fld id="{0FC6B833-A4B2-46D4-955A-1EDC4F8DBC27}" type="slidenum">
              <a:rPr lang="en-GB" smtClean="0"/>
              <a:t>21</a:t>
            </a:fld>
            <a:endParaRPr lang="en-GB"/>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35570" y="116632"/>
            <a:ext cx="829782" cy="5040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592229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800" b="1" dirty="0">
                <a:solidFill>
                  <a:schemeClr val="tx2"/>
                </a:solidFill>
              </a:rPr>
              <a:t>5. Case </a:t>
            </a:r>
            <a:r>
              <a:rPr lang="en-GB" sz="2800" b="1" dirty="0" smtClean="0">
                <a:solidFill>
                  <a:schemeClr val="tx2"/>
                </a:solidFill>
              </a:rPr>
              <a:t>study</a:t>
            </a:r>
            <a:endParaRPr lang="en-GB" sz="2800" dirty="0">
              <a:solidFill>
                <a:schemeClr val="tx2"/>
              </a:solidFill>
            </a:endParaRPr>
          </a:p>
        </p:txBody>
      </p:sp>
      <p:sp>
        <p:nvSpPr>
          <p:cNvPr id="3" name="Content Placeholder 2"/>
          <p:cNvSpPr>
            <a:spLocks noGrp="1"/>
          </p:cNvSpPr>
          <p:nvPr>
            <p:ph idx="1"/>
          </p:nvPr>
        </p:nvSpPr>
        <p:spPr/>
        <p:txBody>
          <a:bodyPr>
            <a:normAutofit/>
          </a:bodyPr>
          <a:lstStyle/>
          <a:p>
            <a:pPr marL="0" indent="0">
              <a:buNone/>
            </a:pPr>
            <a:r>
              <a:rPr lang="en-GB" sz="2000" b="1" dirty="0" smtClean="0"/>
              <a:t>Number of hits retrieved:</a:t>
            </a:r>
          </a:p>
          <a:p>
            <a:pPr marL="0" indent="0">
              <a:buNone/>
            </a:pPr>
            <a:r>
              <a:rPr lang="en-GB" sz="2000" dirty="0" smtClean="0"/>
              <a:t>Common mental health problems: 	1941</a:t>
            </a:r>
          </a:p>
          <a:p>
            <a:pPr marL="0" indent="0">
              <a:buNone/>
            </a:pPr>
            <a:r>
              <a:rPr lang="en-GB" sz="2000" dirty="0" smtClean="0"/>
              <a:t>Substance abuse: 		1675</a:t>
            </a:r>
          </a:p>
          <a:p>
            <a:pPr marL="0" indent="0">
              <a:buNone/>
            </a:pPr>
            <a:r>
              <a:rPr lang="en-GB" sz="2000" dirty="0" smtClean="0"/>
              <a:t>Other vulnerable groups: 		1710</a:t>
            </a:r>
          </a:p>
          <a:p>
            <a:pPr marL="0" indent="0">
              <a:buNone/>
            </a:pPr>
            <a:r>
              <a:rPr lang="en-GB" sz="2000" dirty="0" smtClean="0"/>
              <a:t>Prisoners: 			805</a:t>
            </a:r>
          </a:p>
          <a:p>
            <a:pPr marL="0" indent="0">
              <a:buNone/>
            </a:pPr>
            <a:r>
              <a:rPr lang="en-GB" sz="2000" b="1" dirty="0" smtClean="0"/>
              <a:t>Total to screen: 			</a:t>
            </a:r>
            <a:r>
              <a:rPr lang="en-GB" sz="2000" b="1" dirty="0"/>
              <a:t>6131 </a:t>
            </a:r>
          </a:p>
          <a:p>
            <a:pPr marL="0" indent="0">
              <a:buNone/>
            </a:pPr>
            <a:r>
              <a:rPr lang="en-GB" sz="2000" b="1" dirty="0" smtClean="0"/>
              <a:t>				(Not all screened)</a:t>
            </a:r>
            <a:endParaRPr lang="en-GB" sz="2000" b="1" dirty="0"/>
          </a:p>
          <a:p>
            <a:pPr marL="0" indent="0">
              <a:buNone/>
            </a:pPr>
            <a:endParaRPr lang="en-GB" sz="2000" b="1" dirty="0" smtClean="0"/>
          </a:p>
          <a:p>
            <a:pPr marL="0" indent="0">
              <a:buNone/>
            </a:pPr>
            <a:endParaRPr lang="en-GB" sz="2000" b="1" dirty="0"/>
          </a:p>
          <a:p>
            <a:pPr marL="0" indent="0">
              <a:buNone/>
            </a:pPr>
            <a:r>
              <a:rPr lang="en-GB" sz="2000" b="1" dirty="0"/>
              <a:t>	</a:t>
            </a:r>
            <a:r>
              <a:rPr lang="en-GB" sz="2000" b="1" dirty="0" smtClean="0"/>
              <a:t>			</a:t>
            </a:r>
          </a:p>
        </p:txBody>
      </p:sp>
      <p:sp>
        <p:nvSpPr>
          <p:cNvPr id="4" name="Slide Number Placeholder 3"/>
          <p:cNvSpPr>
            <a:spLocks noGrp="1"/>
          </p:cNvSpPr>
          <p:nvPr>
            <p:ph type="sldNum" sz="quarter" idx="12"/>
          </p:nvPr>
        </p:nvSpPr>
        <p:spPr/>
        <p:txBody>
          <a:bodyPr/>
          <a:lstStyle/>
          <a:p>
            <a:fld id="{0FC6B833-A4B2-46D4-955A-1EDC4F8DBC27}" type="slidenum">
              <a:rPr lang="en-GB" smtClean="0"/>
              <a:t>22</a:t>
            </a:fld>
            <a:endParaRPr lang="en-GB"/>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35570" y="116632"/>
            <a:ext cx="829782" cy="5040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115399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800" b="1" dirty="0" smtClean="0">
                <a:solidFill>
                  <a:schemeClr val="tx2"/>
                </a:solidFill>
              </a:rPr>
              <a:t>5. </a:t>
            </a:r>
            <a:r>
              <a:rPr lang="en-GB" sz="2800" b="1" dirty="0">
                <a:solidFill>
                  <a:schemeClr val="tx2"/>
                </a:solidFill>
              </a:rPr>
              <a:t>Case </a:t>
            </a:r>
            <a:r>
              <a:rPr lang="en-GB" sz="2800" b="1" dirty="0" smtClean="0">
                <a:solidFill>
                  <a:schemeClr val="tx2"/>
                </a:solidFill>
              </a:rPr>
              <a:t>study</a:t>
            </a:r>
            <a:endParaRPr lang="en-GB" sz="2800" dirty="0">
              <a:solidFill>
                <a:schemeClr val="tx2"/>
              </a:solidFill>
            </a:endParaRPr>
          </a:p>
        </p:txBody>
      </p:sp>
      <p:sp>
        <p:nvSpPr>
          <p:cNvPr id="3" name="Content Placeholder 2"/>
          <p:cNvSpPr>
            <a:spLocks noGrp="1"/>
          </p:cNvSpPr>
          <p:nvPr>
            <p:ph idx="1"/>
          </p:nvPr>
        </p:nvSpPr>
        <p:spPr/>
        <p:txBody>
          <a:bodyPr>
            <a:normAutofit/>
          </a:bodyPr>
          <a:lstStyle/>
          <a:p>
            <a:pPr marL="0" indent="0">
              <a:spcAft>
                <a:spcPts val="600"/>
              </a:spcAft>
              <a:buNone/>
            </a:pPr>
            <a:r>
              <a:rPr lang="en-GB" sz="2000" b="1" dirty="0" smtClean="0"/>
              <a:t>“Cluster” searching (citation chasing on key papers):</a:t>
            </a:r>
          </a:p>
          <a:p>
            <a:pPr>
              <a:spcAft>
                <a:spcPts val="600"/>
              </a:spcAft>
            </a:pPr>
            <a:r>
              <a:rPr lang="en-GB" sz="2000" dirty="0" smtClean="0"/>
              <a:t>“From </a:t>
            </a:r>
            <a:r>
              <a:rPr lang="en-GB" sz="2000" dirty="0"/>
              <a:t>a single “key pearl </a:t>
            </a:r>
            <a:r>
              <a:rPr lang="en-GB" sz="2000" dirty="0" smtClean="0"/>
              <a:t>citation”…[conduct] </a:t>
            </a:r>
            <a:r>
              <a:rPr lang="en-GB" sz="2000" dirty="0"/>
              <a:t>a series of related searches to find contextually or theoretically proximate </a:t>
            </a:r>
            <a:r>
              <a:rPr lang="en-GB" sz="2000" dirty="0" smtClean="0"/>
              <a:t>documents.”</a:t>
            </a:r>
          </a:p>
          <a:p>
            <a:pPr marL="0" indent="0" algn="r">
              <a:spcAft>
                <a:spcPts val="600"/>
              </a:spcAft>
              <a:buNone/>
            </a:pPr>
            <a:r>
              <a:rPr lang="en-GB" sz="1800" dirty="0"/>
              <a:t>Andrew Booth (2013) </a:t>
            </a:r>
            <a:r>
              <a:rPr lang="en-GB" sz="1800" i="1" dirty="0"/>
              <a:t>Towards a methodology for cluster searching to provide conceptual and contextual “richness” for systematic reviews of complex </a:t>
            </a:r>
            <a:r>
              <a:rPr lang="en-GB" sz="1800" i="1" dirty="0" smtClean="0"/>
              <a:t>interventions</a:t>
            </a:r>
            <a:endParaRPr lang="en-GB" sz="2800" i="1" dirty="0" smtClean="0"/>
          </a:p>
          <a:p>
            <a:pPr marL="0" indent="0">
              <a:buNone/>
            </a:pPr>
            <a:endParaRPr lang="en-GB" sz="2800" dirty="0"/>
          </a:p>
        </p:txBody>
      </p:sp>
      <p:sp>
        <p:nvSpPr>
          <p:cNvPr id="4" name="Slide Number Placeholder 3"/>
          <p:cNvSpPr>
            <a:spLocks noGrp="1"/>
          </p:cNvSpPr>
          <p:nvPr>
            <p:ph type="sldNum" sz="quarter" idx="12"/>
          </p:nvPr>
        </p:nvSpPr>
        <p:spPr/>
        <p:txBody>
          <a:bodyPr/>
          <a:lstStyle/>
          <a:p>
            <a:fld id="{0FC6B833-A4B2-46D4-955A-1EDC4F8DBC27}" type="slidenum">
              <a:rPr lang="en-GB" smtClean="0"/>
              <a:t>23</a:t>
            </a:fld>
            <a:endParaRPr lang="en-GB"/>
          </a:p>
        </p:txBody>
      </p:sp>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35570" y="116632"/>
            <a:ext cx="829782" cy="5040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487747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800" b="1" dirty="0">
                <a:solidFill>
                  <a:schemeClr val="tx2"/>
                </a:solidFill>
              </a:rPr>
              <a:t>5. Case </a:t>
            </a:r>
            <a:r>
              <a:rPr lang="en-GB" sz="2800" b="1" dirty="0" smtClean="0">
                <a:solidFill>
                  <a:schemeClr val="tx2"/>
                </a:solidFill>
              </a:rPr>
              <a:t>study</a:t>
            </a:r>
            <a:endParaRPr lang="en-GB" sz="2800" dirty="0">
              <a:solidFill>
                <a:schemeClr val="tx2"/>
              </a:solidFill>
            </a:endParaRPr>
          </a:p>
        </p:txBody>
      </p:sp>
      <p:sp>
        <p:nvSpPr>
          <p:cNvPr id="3" name="Content Placeholder 2"/>
          <p:cNvSpPr>
            <a:spLocks noGrp="1"/>
          </p:cNvSpPr>
          <p:nvPr>
            <p:ph idx="1"/>
          </p:nvPr>
        </p:nvSpPr>
        <p:spPr/>
        <p:txBody>
          <a:bodyPr/>
          <a:lstStyle/>
          <a:p>
            <a:pPr marL="0" indent="0">
              <a:buNone/>
            </a:pPr>
            <a:endParaRPr lang="en-GB" dirty="0" smtClean="0"/>
          </a:p>
          <a:p>
            <a:pPr marL="0" indent="0">
              <a:buNone/>
            </a:pPr>
            <a:endParaRPr lang="en-GB" dirty="0"/>
          </a:p>
          <a:p>
            <a:pPr marL="0" indent="0" algn="ctr">
              <a:buNone/>
            </a:pPr>
            <a:r>
              <a:rPr lang="en-GB" sz="2800" dirty="0" smtClean="0"/>
              <a:t>Work in progress…</a:t>
            </a:r>
            <a:endParaRPr lang="en-GB" sz="2800" dirty="0"/>
          </a:p>
        </p:txBody>
      </p:sp>
      <p:sp>
        <p:nvSpPr>
          <p:cNvPr id="4" name="Slide Number Placeholder 3"/>
          <p:cNvSpPr>
            <a:spLocks noGrp="1"/>
          </p:cNvSpPr>
          <p:nvPr>
            <p:ph type="sldNum" sz="quarter" idx="12"/>
          </p:nvPr>
        </p:nvSpPr>
        <p:spPr/>
        <p:txBody>
          <a:bodyPr/>
          <a:lstStyle/>
          <a:p>
            <a:fld id="{0FC6B833-A4B2-46D4-955A-1EDC4F8DBC27}" type="slidenum">
              <a:rPr lang="en-GB" smtClean="0"/>
              <a:t>24</a:t>
            </a:fld>
            <a:endParaRPr lang="en-GB"/>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35570" y="116632"/>
            <a:ext cx="829782" cy="5040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512247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800" b="1" dirty="0" smtClean="0">
                <a:solidFill>
                  <a:schemeClr val="tx2"/>
                </a:solidFill>
              </a:rPr>
              <a:t>6. Summary</a:t>
            </a:r>
            <a:endParaRPr lang="en-GB" sz="2800" b="1" dirty="0">
              <a:solidFill>
                <a:schemeClr val="accent1">
                  <a:lumMod val="20000"/>
                  <a:lumOff val="80000"/>
                </a:schemeClr>
              </a:solidFill>
            </a:endParaRPr>
          </a:p>
        </p:txBody>
      </p:sp>
      <p:sp>
        <p:nvSpPr>
          <p:cNvPr id="3" name="Content Placeholder 2"/>
          <p:cNvSpPr>
            <a:spLocks noGrp="1"/>
          </p:cNvSpPr>
          <p:nvPr>
            <p:ph idx="1"/>
          </p:nvPr>
        </p:nvSpPr>
        <p:spPr/>
        <p:txBody>
          <a:bodyPr>
            <a:normAutofit/>
          </a:bodyPr>
          <a:lstStyle/>
          <a:p>
            <a:r>
              <a:rPr lang="en-GB" sz="2000" dirty="0" smtClean="0"/>
              <a:t>The process of completing a realist review is less rigidly defined than for a “traditional” systematic review.</a:t>
            </a:r>
          </a:p>
          <a:p>
            <a:r>
              <a:rPr lang="en-GB" sz="2000" dirty="0" smtClean="0"/>
              <a:t>The search process may need to be pragmatic and developmental, with the parameters of the search/search</a:t>
            </a:r>
            <a:r>
              <a:rPr lang="en-GB" sz="2000" u="sng" dirty="0" smtClean="0"/>
              <a:t>es</a:t>
            </a:r>
            <a:r>
              <a:rPr lang="en-GB" sz="2000" dirty="0" smtClean="0"/>
              <a:t> changing as the review progresses…</a:t>
            </a:r>
          </a:p>
          <a:p>
            <a:r>
              <a:rPr lang="en-GB" sz="2000" dirty="0" smtClean="0"/>
              <a:t>…although you might find that the original searches cover most of what is required (Engager II?)</a:t>
            </a:r>
            <a:endParaRPr lang="en-GB" sz="2000" dirty="0"/>
          </a:p>
          <a:p>
            <a:r>
              <a:rPr lang="en-GB" sz="2000" dirty="0" smtClean="0"/>
              <a:t>Searches should be recorded and reproducible (RAMESES statement)…</a:t>
            </a:r>
          </a:p>
          <a:p>
            <a:r>
              <a:rPr lang="en-GB" sz="2000" dirty="0" smtClean="0"/>
              <a:t>…and the theory of realist reviewing suggests this should be difficult, although in practice (Engager II) it has been straightforward.  </a:t>
            </a:r>
          </a:p>
          <a:p>
            <a:endParaRPr lang="en-GB" sz="2000" dirty="0" smtClean="0"/>
          </a:p>
          <a:p>
            <a:endParaRPr lang="en-GB" sz="2000" dirty="0"/>
          </a:p>
        </p:txBody>
      </p:sp>
      <p:sp>
        <p:nvSpPr>
          <p:cNvPr id="4" name="Slide Number Placeholder 3"/>
          <p:cNvSpPr>
            <a:spLocks noGrp="1"/>
          </p:cNvSpPr>
          <p:nvPr>
            <p:ph type="sldNum" sz="quarter" idx="12"/>
          </p:nvPr>
        </p:nvSpPr>
        <p:spPr/>
        <p:txBody>
          <a:bodyPr/>
          <a:lstStyle/>
          <a:p>
            <a:fld id="{0FC6B833-A4B2-46D4-955A-1EDC4F8DBC27}" type="slidenum">
              <a:rPr lang="en-GB" smtClean="0"/>
              <a:t>25</a:t>
            </a:fld>
            <a:endParaRPr lang="en-GB"/>
          </a:p>
        </p:txBody>
      </p:sp>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35570" y="116632"/>
            <a:ext cx="829782" cy="5040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3160497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
            </a:r>
            <a:br>
              <a:rPr lang="en-GB" dirty="0"/>
            </a:br>
            <a:endParaRPr lang="en-GB" dirty="0"/>
          </a:p>
        </p:txBody>
      </p:sp>
      <p:sp>
        <p:nvSpPr>
          <p:cNvPr id="3" name="Content Placeholder 2"/>
          <p:cNvSpPr>
            <a:spLocks noGrp="1"/>
          </p:cNvSpPr>
          <p:nvPr>
            <p:ph idx="1"/>
          </p:nvPr>
        </p:nvSpPr>
        <p:spPr/>
        <p:txBody>
          <a:bodyPr>
            <a:normAutofit/>
          </a:bodyPr>
          <a:lstStyle/>
          <a:p>
            <a:pPr marL="0" indent="0">
              <a:buNone/>
            </a:pPr>
            <a:endParaRPr lang="en-GB" dirty="0" smtClean="0"/>
          </a:p>
          <a:p>
            <a:pPr marL="0" indent="0" algn="ctr">
              <a:buNone/>
            </a:pPr>
            <a:r>
              <a:rPr lang="en-GB" sz="2800" dirty="0" smtClean="0"/>
              <a:t>Thank you for listening. Any </a:t>
            </a:r>
            <a:r>
              <a:rPr lang="en-GB" sz="2800" dirty="0"/>
              <a:t>questions</a:t>
            </a:r>
            <a:r>
              <a:rPr lang="en-GB" sz="2800" dirty="0" smtClean="0"/>
              <a:t>?</a:t>
            </a:r>
          </a:p>
          <a:p>
            <a:pPr marL="0" indent="0" algn="ctr">
              <a:buNone/>
            </a:pPr>
            <a:endParaRPr lang="en-GB" sz="1600" dirty="0" smtClean="0">
              <a:hlinkClick r:id="rId2"/>
            </a:endParaRPr>
          </a:p>
          <a:p>
            <a:pPr marL="0" indent="0" algn="ctr">
              <a:buNone/>
            </a:pPr>
            <a:r>
              <a:rPr lang="en-GB" sz="1600" dirty="0" smtClean="0">
                <a:hlinkClick r:id="rId2"/>
              </a:rPr>
              <a:t>s.briscoe@exeter.ac.uk</a:t>
            </a:r>
            <a:endParaRPr lang="en-GB" sz="1600" dirty="0" smtClean="0"/>
          </a:p>
          <a:p>
            <a:pPr marL="0" indent="0" algn="ctr">
              <a:buNone/>
            </a:pPr>
            <a:r>
              <a:rPr lang="en-GB" sz="1600" dirty="0"/>
              <a:t>Peninsula Technology Assessment Group (</a:t>
            </a:r>
            <a:r>
              <a:rPr lang="en-GB" sz="1600" dirty="0" err="1"/>
              <a:t>PenTAG</a:t>
            </a:r>
            <a:r>
              <a:rPr lang="en-GB" sz="1600" dirty="0"/>
              <a:t>)</a:t>
            </a:r>
          </a:p>
          <a:p>
            <a:pPr marL="0" indent="0" algn="ctr">
              <a:buNone/>
            </a:pPr>
            <a:r>
              <a:rPr lang="en-GB" sz="1600" dirty="0" err="1" smtClean="0"/>
              <a:t>Veysey</a:t>
            </a:r>
            <a:r>
              <a:rPr lang="en-GB" sz="1600" dirty="0" smtClean="0"/>
              <a:t> </a:t>
            </a:r>
            <a:r>
              <a:rPr lang="en-GB" sz="1600" dirty="0"/>
              <a:t>Building</a:t>
            </a:r>
          </a:p>
          <a:p>
            <a:pPr marL="0" indent="0" algn="ctr">
              <a:buNone/>
            </a:pPr>
            <a:r>
              <a:rPr lang="en-GB" sz="1600" dirty="0"/>
              <a:t>Salmon Pool Lane</a:t>
            </a:r>
          </a:p>
          <a:p>
            <a:pPr marL="0" indent="0" algn="ctr">
              <a:buNone/>
            </a:pPr>
            <a:r>
              <a:rPr lang="en-GB" sz="1600" dirty="0"/>
              <a:t>Exeter</a:t>
            </a:r>
          </a:p>
          <a:p>
            <a:pPr marL="0" indent="0" algn="ctr">
              <a:buNone/>
            </a:pPr>
            <a:r>
              <a:rPr lang="en-GB" sz="1600" dirty="0"/>
              <a:t>EX2 4SG</a:t>
            </a:r>
          </a:p>
          <a:p>
            <a:pPr marL="0" indent="0" algn="ctr">
              <a:buNone/>
            </a:pPr>
            <a:endParaRPr lang="en-GB" sz="1800" dirty="0"/>
          </a:p>
        </p:txBody>
      </p:sp>
      <p:sp>
        <p:nvSpPr>
          <p:cNvPr id="4" name="Slide Number Placeholder 3"/>
          <p:cNvSpPr>
            <a:spLocks noGrp="1"/>
          </p:cNvSpPr>
          <p:nvPr>
            <p:ph type="sldNum" sz="quarter" idx="12"/>
          </p:nvPr>
        </p:nvSpPr>
        <p:spPr/>
        <p:txBody>
          <a:bodyPr/>
          <a:lstStyle/>
          <a:p>
            <a:fld id="{0FC6B833-A4B2-46D4-955A-1EDC4F8DBC27}" type="slidenum">
              <a:rPr lang="en-GB" smtClean="0"/>
              <a:t>26</a:t>
            </a:fld>
            <a:endParaRPr lang="en-GB"/>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37788" y="5085182"/>
            <a:ext cx="2232248" cy="13559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155818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GB" sz="2800" b="1" dirty="0" smtClean="0">
                <a:solidFill>
                  <a:schemeClr val="tx2"/>
                </a:solidFill>
              </a:rPr>
              <a:t>1. How realist </a:t>
            </a:r>
            <a:r>
              <a:rPr lang="en-GB" sz="2800" b="1" dirty="0">
                <a:solidFill>
                  <a:schemeClr val="tx2"/>
                </a:solidFill>
              </a:rPr>
              <a:t>reviews </a:t>
            </a:r>
            <a:r>
              <a:rPr lang="en-GB" sz="2800" b="1" dirty="0" smtClean="0">
                <a:solidFill>
                  <a:schemeClr val="tx2"/>
                </a:solidFill>
              </a:rPr>
              <a:t>are different from traditional </a:t>
            </a:r>
            <a:r>
              <a:rPr lang="en-GB" sz="2800" b="1" dirty="0">
                <a:solidFill>
                  <a:schemeClr val="tx2"/>
                </a:solidFill>
              </a:rPr>
              <a:t>systematic </a:t>
            </a:r>
            <a:r>
              <a:rPr lang="en-GB" sz="2800" b="1" dirty="0" smtClean="0">
                <a:solidFill>
                  <a:schemeClr val="tx2"/>
                </a:solidFill>
              </a:rPr>
              <a:t>reviews</a:t>
            </a:r>
            <a:endParaRPr lang="en-GB" sz="2800" dirty="0">
              <a:solidFill>
                <a:schemeClr val="tx2"/>
              </a:solidFill>
            </a:endParaRPr>
          </a:p>
        </p:txBody>
      </p:sp>
      <p:sp>
        <p:nvSpPr>
          <p:cNvPr id="3" name="Content Placeholder 2"/>
          <p:cNvSpPr>
            <a:spLocks noGrp="1"/>
          </p:cNvSpPr>
          <p:nvPr>
            <p:ph idx="1"/>
          </p:nvPr>
        </p:nvSpPr>
        <p:spPr>
          <a:xfrm>
            <a:off x="467544" y="1660362"/>
            <a:ext cx="8229600" cy="4525963"/>
          </a:xfrm>
        </p:spPr>
        <p:txBody>
          <a:bodyPr>
            <a:normAutofit/>
          </a:bodyPr>
          <a:lstStyle/>
          <a:p>
            <a:pPr marL="0" indent="0">
              <a:buNone/>
            </a:pPr>
            <a:r>
              <a:rPr lang="en-GB" sz="2400" b="1" dirty="0" smtClean="0"/>
              <a:t>Simple intervention</a:t>
            </a:r>
          </a:p>
          <a:p>
            <a:pPr marL="0" indent="0" algn="ctr">
              <a:buNone/>
            </a:pPr>
            <a:r>
              <a:rPr lang="en-GB" sz="6000" dirty="0" smtClean="0"/>
              <a:t>A        B</a:t>
            </a:r>
            <a:br>
              <a:rPr lang="en-GB" sz="6000" dirty="0" smtClean="0"/>
            </a:br>
            <a:r>
              <a:rPr lang="en-GB" sz="1800" dirty="0" smtClean="0"/>
              <a:t>	    </a:t>
            </a:r>
            <a:endParaRPr lang="en-GB" sz="1800" dirty="0"/>
          </a:p>
          <a:p>
            <a:pPr marL="0" indent="0" algn="ctr">
              <a:buNone/>
            </a:pPr>
            <a:r>
              <a:rPr lang="en-GB" sz="1800" dirty="0"/>
              <a:t> </a:t>
            </a:r>
            <a:r>
              <a:rPr lang="en-GB" sz="1800" dirty="0" smtClean="0"/>
              <a:t>             Intervention	</a:t>
            </a:r>
          </a:p>
          <a:p>
            <a:pPr marL="0" indent="0">
              <a:buNone/>
            </a:pPr>
            <a:endParaRPr lang="en-GB" sz="1800" dirty="0"/>
          </a:p>
          <a:p>
            <a:pPr marL="0" indent="0">
              <a:buNone/>
            </a:pPr>
            <a:r>
              <a:rPr lang="en-GB" sz="1800" i="1" dirty="0" smtClean="0"/>
              <a:t/>
            </a:r>
            <a:br>
              <a:rPr lang="en-GB" sz="1800" i="1" dirty="0" smtClean="0"/>
            </a:br>
            <a:endParaRPr lang="en-GB" sz="1800" i="1" dirty="0" smtClean="0"/>
          </a:p>
          <a:p>
            <a:pPr marL="0" indent="0">
              <a:buNone/>
            </a:pPr>
            <a:r>
              <a:rPr lang="en-GB" sz="1800" i="1" dirty="0" smtClean="0"/>
              <a:t>Wong</a:t>
            </a:r>
            <a:r>
              <a:rPr lang="en-GB" sz="1800" i="1" dirty="0"/>
              <a:t>, </a:t>
            </a:r>
            <a:r>
              <a:rPr lang="en-GB" sz="1800" i="1" dirty="0" err="1" smtClean="0"/>
              <a:t>Greenhalgh</a:t>
            </a:r>
            <a:r>
              <a:rPr lang="en-GB" sz="1800" i="1" dirty="0"/>
              <a:t> </a:t>
            </a:r>
            <a:r>
              <a:rPr lang="en-GB" sz="1800" i="1" dirty="0" smtClean="0"/>
              <a:t>and </a:t>
            </a:r>
            <a:r>
              <a:rPr lang="en-GB" sz="1800" i="1" dirty="0" err="1"/>
              <a:t>Pawson</a:t>
            </a:r>
            <a:r>
              <a:rPr lang="en-GB" sz="1800" i="1" dirty="0"/>
              <a:t> </a:t>
            </a:r>
            <a:r>
              <a:rPr lang="en-GB" sz="1800" i="1" dirty="0" smtClean="0"/>
              <a:t>(</a:t>
            </a:r>
            <a:r>
              <a:rPr lang="en-GB" sz="1800" i="1" dirty="0"/>
              <a:t>2009?) What is a realist review and what can it do for </a:t>
            </a:r>
            <a:r>
              <a:rPr lang="en-GB" sz="1800" i="1" dirty="0" smtClean="0"/>
              <a:t>me: An introduction to realist synthesis</a:t>
            </a:r>
            <a:endParaRPr lang="en-GB" sz="1800" dirty="0" smtClean="0"/>
          </a:p>
        </p:txBody>
      </p:sp>
      <p:sp>
        <p:nvSpPr>
          <p:cNvPr id="4" name="Right Arrow 3"/>
          <p:cNvSpPr/>
          <p:nvPr/>
        </p:nvSpPr>
        <p:spPr>
          <a:xfrm>
            <a:off x="4067944" y="2526656"/>
            <a:ext cx="115212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7" name="Straight Arrow Connector 6"/>
          <p:cNvCxnSpPr/>
          <p:nvPr/>
        </p:nvCxnSpPr>
        <p:spPr>
          <a:xfrm flipV="1">
            <a:off x="4572000" y="3011288"/>
            <a:ext cx="0" cy="4573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0FC6B833-A4B2-46D4-955A-1EDC4F8DBC27}" type="slidenum">
              <a:rPr lang="en-GB" smtClean="0"/>
              <a:t>3</a:t>
            </a:fld>
            <a:endParaRPr lang="en-GB"/>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35570" y="116632"/>
            <a:ext cx="829782" cy="5040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072131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500"/>
                                        <p:tgtEl>
                                          <p:spTgt spid="3">
                                            <p:txEl>
                                              <p:pRg st="2" end="2"/>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GB" sz="2800" b="1" dirty="0" smtClean="0">
                <a:solidFill>
                  <a:schemeClr val="tx2"/>
                </a:solidFill>
              </a:rPr>
              <a:t>1. How realist reviews are different from traditional systematic reviews</a:t>
            </a:r>
            <a:endParaRPr lang="en-GB" sz="2800" dirty="0"/>
          </a:p>
        </p:txBody>
      </p:sp>
      <p:sp>
        <p:nvSpPr>
          <p:cNvPr id="3" name="Content Placeholder 2"/>
          <p:cNvSpPr>
            <a:spLocks noGrp="1"/>
          </p:cNvSpPr>
          <p:nvPr>
            <p:ph idx="1"/>
          </p:nvPr>
        </p:nvSpPr>
        <p:spPr>
          <a:xfrm>
            <a:off x="457200" y="1600200"/>
            <a:ext cx="8229600" cy="5069160"/>
          </a:xfrm>
        </p:spPr>
        <p:txBody>
          <a:bodyPr>
            <a:normAutofit fontScale="92500" lnSpcReduction="20000"/>
          </a:bodyPr>
          <a:lstStyle/>
          <a:p>
            <a:pPr marL="0" indent="0">
              <a:buNone/>
            </a:pPr>
            <a:r>
              <a:rPr lang="en-GB" sz="2400" b="1" dirty="0" smtClean="0"/>
              <a:t>Complex intervention</a:t>
            </a:r>
          </a:p>
          <a:p>
            <a:pPr marL="0" indent="0">
              <a:buNone/>
            </a:pPr>
            <a:r>
              <a:rPr lang="en-GB" dirty="0" smtClean="0"/>
              <a:t>                             </a:t>
            </a:r>
            <a:br>
              <a:rPr lang="en-GB" dirty="0" smtClean="0"/>
            </a:br>
            <a:r>
              <a:rPr lang="en-GB" dirty="0" smtClean="0"/>
              <a:t/>
            </a:r>
            <a:br>
              <a:rPr lang="en-GB" dirty="0" smtClean="0"/>
            </a:br>
            <a:r>
              <a:rPr lang="en-GB" dirty="0" smtClean="0"/>
              <a:t>			</a:t>
            </a:r>
            <a:r>
              <a:rPr lang="en-GB" sz="6000" dirty="0" smtClean="0"/>
              <a:t>F         H        J</a:t>
            </a:r>
          </a:p>
          <a:p>
            <a:pPr marL="0" indent="0">
              <a:buNone/>
            </a:pPr>
            <a:r>
              <a:rPr lang="en-GB" sz="6000" dirty="0" smtClean="0"/>
              <a:t>A         B        C        D        E</a:t>
            </a:r>
          </a:p>
          <a:p>
            <a:pPr marL="0" indent="0">
              <a:buNone/>
            </a:pPr>
            <a:r>
              <a:rPr lang="en-GB" sz="6000" dirty="0"/>
              <a:t>		 </a:t>
            </a:r>
            <a:r>
              <a:rPr lang="en-GB" sz="6000" dirty="0" smtClean="0"/>
              <a:t>   G		I	    K</a:t>
            </a:r>
          </a:p>
          <a:p>
            <a:pPr marL="0" indent="0">
              <a:buNone/>
            </a:pPr>
            <a:r>
              <a:rPr lang="en-GB" sz="2000" dirty="0" smtClean="0"/>
              <a:t>		</a:t>
            </a:r>
            <a:br>
              <a:rPr lang="en-GB" sz="2000" dirty="0" smtClean="0"/>
            </a:br>
            <a:r>
              <a:rPr lang="en-GB" sz="2000" dirty="0" smtClean="0"/>
              <a:t/>
            </a:r>
            <a:br>
              <a:rPr lang="en-GB" sz="2000" dirty="0" smtClean="0"/>
            </a:br>
            <a:r>
              <a:rPr lang="en-GB" sz="2000" dirty="0" smtClean="0"/>
              <a:t>		Intervention</a:t>
            </a:r>
          </a:p>
          <a:p>
            <a:pPr marL="0" indent="0">
              <a:buNone/>
            </a:pPr>
            <a:r>
              <a:rPr lang="en-GB" sz="2000" dirty="0" smtClean="0"/>
              <a:t>	</a:t>
            </a:r>
          </a:p>
          <a:p>
            <a:pPr marL="0" indent="0">
              <a:buNone/>
            </a:pPr>
            <a:endParaRPr lang="en-GB" sz="2000" dirty="0"/>
          </a:p>
        </p:txBody>
      </p:sp>
      <p:sp>
        <p:nvSpPr>
          <p:cNvPr id="4" name="Right Arrow 3"/>
          <p:cNvSpPr/>
          <p:nvPr/>
        </p:nvSpPr>
        <p:spPr>
          <a:xfrm>
            <a:off x="1259632" y="370963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ight Arrow 4"/>
          <p:cNvSpPr/>
          <p:nvPr/>
        </p:nvSpPr>
        <p:spPr>
          <a:xfrm>
            <a:off x="3013929" y="370963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ight Arrow 5"/>
          <p:cNvSpPr/>
          <p:nvPr/>
        </p:nvSpPr>
        <p:spPr>
          <a:xfrm>
            <a:off x="4716016" y="370963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ight Arrow 6"/>
          <p:cNvSpPr/>
          <p:nvPr/>
        </p:nvSpPr>
        <p:spPr>
          <a:xfrm>
            <a:off x="6444208" y="372389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ight Arrow 7"/>
          <p:cNvSpPr/>
          <p:nvPr/>
        </p:nvSpPr>
        <p:spPr>
          <a:xfrm rot="19243995">
            <a:off x="2527389" y="3130971"/>
            <a:ext cx="790944" cy="28824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ight Arrow 8"/>
          <p:cNvSpPr/>
          <p:nvPr/>
        </p:nvSpPr>
        <p:spPr>
          <a:xfrm rot="19243995">
            <a:off x="6051701" y="3146828"/>
            <a:ext cx="768551" cy="333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ight Arrow 9"/>
          <p:cNvSpPr/>
          <p:nvPr/>
        </p:nvSpPr>
        <p:spPr>
          <a:xfrm rot="19243995">
            <a:off x="4403660" y="3161950"/>
            <a:ext cx="733245" cy="32929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ight Arrow 13"/>
          <p:cNvSpPr/>
          <p:nvPr/>
        </p:nvSpPr>
        <p:spPr>
          <a:xfrm rot="2595111">
            <a:off x="3561155" y="3111086"/>
            <a:ext cx="749613" cy="32801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ight Arrow 14"/>
          <p:cNvSpPr/>
          <p:nvPr/>
        </p:nvSpPr>
        <p:spPr>
          <a:xfrm rot="2595111">
            <a:off x="6972012" y="3204697"/>
            <a:ext cx="646436" cy="32801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ight Arrow 15"/>
          <p:cNvSpPr/>
          <p:nvPr/>
        </p:nvSpPr>
        <p:spPr>
          <a:xfrm rot="2595111">
            <a:off x="5468144" y="3217001"/>
            <a:ext cx="610524" cy="32801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ight Arrow 16"/>
          <p:cNvSpPr/>
          <p:nvPr/>
        </p:nvSpPr>
        <p:spPr>
          <a:xfrm rot="2595111">
            <a:off x="2437395" y="4368512"/>
            <a:ext cx="638651" cy="32801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ight Arrow 17"/>
          <p:cNvSpPr/>
          <p:nvPr/>
        </p:nvSpPr>
        <p:spPr>
          <a:xfrm rot="2595111">
            <a:off x="4331894" y="4435239"/>
            <a:ext cx="749613" cy="32801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ight Arrow 18"/>
          <p:cNvSpPr/>
          <p:nvPr/>
        </p:nvSpPr>
        <p:spPr>
          <a:xfrm rot="2595111">
            <a:off x="6133363" y="4352689"/>
            <a:ext cx="609338" cy="32801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ight Arrow 19"/>
          <p:cNvSpPr/>
          <p:nvPr/>
        </p:nvSpPr>
        <p:spPr>
          <a:xfrm rot="19243995">
            <a:off x="3444327" y="4397222"/>
            <a:ext cx="790944" cy="28824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ight Arrow 20"/>
          <p:cNvSpPr/>
          <p:nvPr/>
        </p:nvSpPr>
        <p:spPr>
          <a:xfrm rot="19243995">
            <a:off x="5272933" y="4455123"/>
            <a:ext cx="790944" cy="28824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ight Arrow 21"/>
          <p:cNvSpPr/>
          <p:nvPr/>
        </p:nvSpPr>
        <p:spPr>
          <a:xfrm rot="19243995">
            <a:off x="7060908" y="4386137"/>
            <a:ext cx="723417" cy="28824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ectangle 22"/>
          <p:cNvSpPr/>
          <p:nvPr/>
        </p:nvSpPr>
        <p:spPr>
          <a:xfrm>
            <a:off x="2238040" y="2331766"/>
            <a:ext cx="5286288" cy="3240360"/>
          </a:xfrm>
          <a:prstGeom prst="rect">
            <a:avLst/>
          </a:prstGeom>
          <a:solidFill>
            <a:schemeClr val="accent1">
              <a:alpha val="2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Slide Number Placeholder 10"/>
          <p:cNvSpPr>
            <a:spLocks noGrp="1"/>
          </p:cNvSpPr>
          <p:nvPr>
            <p:ph type="sldNum" sz="quarter" idx="12"/>
          </p:nvPr>
        </p:nvSpPr>
        <p:spPr/>
        <p:txBody>
          <a:bodyPr/>
          <a:lstStyle/>
          <a:p>
            <a:fld id="{0FC6B833-A4B2-46D4-955A-1EDC4F8DBC27}" type="slidenum">
              <a:rPr lang="en-GB" smtClean="0"/>
              <a:t>4</a:t>
            </a:fld>
            <a:endParaRPr lang="en-GB"/>
          </a:p>
        </p:txBody>
      </p:sp>
      <p:sp>
        <p:nvSpPr>
          <p:cNvPr id="12" name="TextBox 11"/>
          <p:cNvSpPr txBox="1"/>
          <p:nvPr/>
        </p:nvSpPr>
        <p:spPr>
          <a:xfrm>
            <a:off x="323528" y="6021288"/>
            <a:ext cx="8713283" cy="923330"/>
          </a:xfrm>
          <a:prstGeom prst="rect">
            <a:avLst/>
          </a:prstGeom>
          <a:noFill/>
        </p:spPr>
        <p:txBody>
          <a:bodyPr wrap="none" rtlCol="0">
            <a:spAutoFit/>
          </a:bodyPr>
          <a:lstStyle/>
          <a:p>
            <a:r>
              <a:rPr lang="en-GB" i="1" dirty="0"/>
              <a:t>Wong, </a:t>
            </a:r>
            <a:r>
              <a:rPr lang="en-GB" i="1" dirty="0" err="1"/>
              <a:t>Greenhalgh</a:t>
            </a:r>
            <a:r>
              <a:rPr lang="en-GB" i="1" dirty="0"/>
              <a:t> and </a:t>
            </a:r>
            <a:r>
              <a:rPr lang="en-GB" i="1" dirty="0" err="1"/>
              <a:t>Pawson</a:t>
            </a:r>
            <a:r>
              <a:rPr lang="en-GB" i="1" dirty="0"/>
              <a:t> (2009?) What is a realist review and what can it do for me: </a:t>
            </a:r>
            <a:endParaRPr lang="en-GB" i="1" dirty="0" smtClean="0"/>
          </a:p>
          <a:p>
            <a:r>
              <a:rPr lang="en-GB" i="1" dirty="0" smtClean="0"/>
              <a:t>An </a:t>
            </a:r>
            <a:r>
              <a:rPr lang="en-GB" i="1" dirty="0"/>
              <a:t>introduction to realist synthesis</a:t>
            </a:r>
            <a:endParaRPr lang="en-GB" dirty="0"/>
          </a:p>
          <a:p>
            <a:endParaRPr lang="en-GB" dirty="0"/>
          </a:p>
        </p:txBody>
      </p:sp>
      <p:pic>
        <p:nvPicPr>
          <p:cNvPr id="2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35570" y="116632"/>
            <a:ext cx="829782" cy="5040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300682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GB" sz="2800" b="1" dirty="0" smtClean="0">
                <a:solidFill>
                  <a:schemeClr val="tx2"/>
                </a:solidFill>
              </a:rPr>
              <a:t>1. How realist reviews are different from traditional systematic reviews</a:t>
            </a:r>
            <a:endParaRPr lang="en-GB" sz="2800" dirty="0"/>
          </a:p>
        </p:txBody>
      </p:sp>
      <p:sp>
        <p:nvSpPr>
          <p:cNvPr id="3" name="Content Placeholder 2"/>
          <p:cNvSpPr>
            <a:spLocks noGrp="1"/>
          </p:cNvSpPr>
          <p:nvPr>
            <p:ph idx="1"/>
          </p:nvPr>
        </p:nvSpPr>
        <p:spPr>
          <a:xfrm>
            <a:off x="457200" y="1600200"/>
            <a:ext cx="8229600" cy="5069160"/>
          </a:xfrm>
        </p:spPr>
        <p:txBody>
          <a:bodyPr>
            <a:normAutofit/>
          </a:bodyPr>
          <a:lstStyle/>
          <a:p>
            <a:pPr marL="0" indent="0">
              <a:spcAft>
                <a:spcPts val="600"/>
              </a:spcAft>
              <a:buNone/>
            </a:pPr>
            <a:r>
              <a:rPr lang="en-GB" sz="2400" b="1" dirty="0" smtClean="0"/>
              <a:t>Why do interventions work? </a:t>
            </a:r>
          </a:p>
          <a:p>
            <a:pPr marL="0" indent="0">
              <a:buNone/>
            </a:pPr>
            <a:r>
              <a:rPr lang="en-GB" sz="2000" b="1" dirty="0" smtClean="0"/>
              <a:t>Middle range theories:</a:t>
            </a:r>
          </a:p>
          <a:p>
            <a:pPr>
              <a:spcAft>
                <a:spcPts val="600"/>
              </a:spcAft>
            </a:pPr>
            <a:r>
              <a:rPr lang="en-GB" sz="2000" dirty="0" smtClean="0"/>
              <a:t>A </a:t>
            </a:r>
            <a:r>
              <a:rPr lang="en-GB" sz="2000" dirty="0"/>
              <a:t>theory that lies “…between the minor but necessary working hypotheses that evolve in abundance during day-to-day research and the all-inclusive systematic efforts to develop a unified theory that will explain all the observed uniformities of social behaviour</a:t>
            </a:r>
            <a:r>
              <a:rPr lang="en-GB" sz="2000" dirty="0" smtClean="0"/>
              <a:t>…”</a:t>
            </a:r>
            <a:endParaRPr lang="en-GB" sz="2000" dirty="0"/>
          </a:p>
          <a:p>
            <a:r>
              <a:rPr lang="en-GB" sz="2000" dirty="0"/>
              <a:t>“Middle-range theory involves abstraction, of course, but they are close enough to observed data to be incorporated in propositions that permit empirical testing.”</a:t>
            </a:r>
          </a:p>
          <a:p>
            <a:pPr marL="0" indent="0" algn="r">
              <a:buNone/>
            </a:pPr>
            <a:r>
              <a:rPr lang="en-GB" sz="2000" i="1" dirty="0" smtClean="0"/>
              <a:t>	</a:t>
            </a:r>
            <a:r>
              <a:rPr lang="en-GB" sz="1800" i="1" dirty="0" smtClean="0"/>
              <a:t>Robert Merton (1967</a:t>
            </a:r>
            <a:r>
              <a:rPr lang="en-GB" sz="1800" i="1" dirty="0"/>
              <a:t>) On </a:t>
            </a:r>
            <a:r>
              <a:rPr lang="en-GB" sz="1800" i="1" dirty="0" smtClean="0"/>
              <a:t>Theoretical Sociology</a:t>
            </a:r>
          </a:p>
          <a:p>
            <a:pPr marL="0" indent="0">
              <a:buNone/>
            </a:pPr>
            <a:endParaRPr lang="en-GB" i="1" dirty="0"/>
          </a:p>
        </p:txBody>
      </p:sp>
      <p:sp>
        <p:nvSpPr>
          <p:cNvPr id="4" name="Slide Number Placeholder 3"/>
          <p:cNvSpPr>
            <a:spLocks noGrp="1"/>
          </p:cNvSpPr>
          <p:nvPr>
            <p:ph type="sldNum" sz="quarter" idx="12"/>
          </p:nvPr>
        </p:nvSpPr>
        <p:spPr/>
        <p:txBody>
          <a:bodyPr/>
          <a:lstStyle/>
          <a:p>
            <a:fld id="{0FC6B833-A4B2-46D4-955A-1EDC4F8DBC27}" type="slidenum">
              <a:rPr lang="en-GB" smtClean="0"/>
              <a:t>5</a:t>
            </a:fld>
            <a:endParaRPr lang="en-GB"/>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35570" y="116632"/>
            <a:ext cx="829782" cy="5040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78528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GB" sz="2800" b="1" dirty="0" smtClean="0">
                <a:solidFill>
                  <a:schemeClr val="tx2"/>
                </a:solidFill>
              </a:rPr>
              <a:t>1. How realist reviews are different from traditional systematic reviews</a:t>
            </a:r>
            <a:endParaRPr lang="en-GB" sz="2800" dirty="0"/>
          </a:p>
        </p:txBody>
      </p:sp>
      <p:sp>
        <p:nvSpPr>
          <p:cNvPr id="3" name="Content Placeholder 2"/>
          <p:cNvSpPr>
            <a:spLocks noGrp="1"/>
          </p:cNvSpPr>
          <p:nvPr>
            <p:ph idx="1"/>
          </p:nvPr>
        </p:nvSpPr>
        <p:spPr/>
        <p:txBody>
          <a:bodyPr>
            <a:normAutofit/>
          </a:bodyPr>
          <a:lstStyle/>
          <a:p>
            <a:pPr marL="0" indent="0">
              <a:buNone/>
            </a:pPr>
            <a:r>
              <a:rPr lang="en-GB" sz="2000" b="1" dirty="0" smtClean="0"/>
              <a:t>Example of middle range theory (1): School league tables</a:t>
            </a:r>
          </a:p>
          <a:p>
            <a:pPr>
              <a:spcAft>
                <a:spcPts val="600"/>
              </a:spcAft>
            </a:pPr>
            <a:r>
              <a:rPr lang="en-GB" sz="2000" dirty="0" smtClean="0"/>
              <a:t>“….measure </a:t>
            </a:r>
            <a:r>
              <a:rPr lang="en-GB" sz="2000" dirty="0"/>
              <a:t>the performance of schools in public examinations (GCSE and ‘A’ level) at the minimum school leaving age and at the end of post-compulsory secondary </a:t>
            </a:r>
            <a:r>
              <a:rPr lang="en-GB" sz="2000" dirty="0" smtClean="0"/>
              <a:t>education.”</a:t>
            </a:r>
            <a:endParaRPr lang="en-GB" sz="2000" dirty="0"/>
          </a:p>
          <a:p>
            <a:pPr>
              <a:spcAft>
                <a:spcPts val="600"/>
              </a:spcAft>
            </a:pPr>
            <a:r>
              <a:rPr lang="en-GB" sz="2000" dirty="0" smtClean="0"/>
              <a:t>“The </a:t>
            </a:r>
            <a:r>
              <a:rPr lang="en-GB" sz="2000" dirty="0"/>
              <a:t>programme theory </a:t>
            </a:r>
            <a:r>
              <a:rPr lang="en-GB" sz="2000" dirty="0" smtClean="0"/>
              <a:t>[i.e. middle range theory] is…</a:t>
            </a:r>
            <a:r>
              <a:rPr lang="en-GB" sz="2000" b="1" dirty="0" smtClean="0"/>
              <a:t>naming </a:t>
            </a:r>
            <a:r>
              <a:rPr lang="en-GB" sz="2000" b="1" dirty="0"/>
              <a:t>and shaming</a:t>
            </a:r>
            <a:r>
              <a:rPr lang="en-GB" sz="2000" dirty="0"/>
              <a:t>. Simply by virtue of publishing comparative information it is assumed that schools will compete, thereby driving up standards</a:t>
            </a:r>
            <a:r>
              <a:rPr lang="en-GB" sz="2000" dirty="0" smtClean="0"/>
              <a:t>.” </a:t>
            </a:r>
          </a:p>
          <a:p>
            <a:pPr marL="0" indent="0" algn="r">
              <a:buNone/>
            </a:pPr>
            <a:endParaRPr lang="en-GB" sz="1600" i="1" dirty="0" smtClean="0"/>
          </a:p>
          <a:p>
            <a:pPr marL="0" indent="0" algn="r">
              <a:buNone/>
            </a:pPr>
            <a:r>
              <a:rPr lang="en-GB" sz="1600" i="1" dirty="0" smtClean="0"/>
              <a:t>Ray </a:t>
            </a:r>
            <a:r>
              <a:rPr lang="en-GB" sz="1600" i="1" dirty="0" err="1" smtClean="0"/>
              <a:t>Pawson</a:t>
            </a:r>
            <a:r>
              <a:rPr lang="en-GB" sz="1600" i="1" dirty="0" smtClean="0"/>
              <a:t> </a:t>
            </a:r>
            <a:r>
              <a:rPr lang="en-GB" sz="1600" dirty="0" smtClean="0"/>
              <a:t>in</a:t>
            </a:r>
            <a:r>
              <a:rPr lang="en-GB" sz="1600" i="1" dirty="0" smtClean="0"/>
              <a:t> </a:t>
            </a:r>
            <a:r>
              <a:rPr lang="en-GB" sz="1600" i="1" dirty="0" err="1" smtClean="0"/>
              <a:t>Leuuw</a:t>
            </a:r>
            <a:r>
              <a:rPr lang="en-GB" sz="1600" i="1" dirty="0" smtClean="0"/>
              <a:t> </a:t>
            </a:r>
            <a:r>
              <a:rPr lang="en-GB" sz="1600" i="1" dirty="0"/>
              <a:t>and </a:t>
            </a:r>
            <a:r>
              <a:rPr lang="en-GB" sz="1600" i="1" dirty="0" err="1" smtClean="0"/>
              <a:t>Vassan</a:t>
            </a:r>
            <a:r>
              <a:rPr lang="en-GB" sz="1600" i="1" dirty="0" smtClean="0"/>
              <a:t> (eds.) (2008</a:t>
            </a:r>
            <a:r>
              <a:rPr lang="en-GB" sz="1600" i="1" dirty="0"/>
              <a:t>) Mind the Gap: Evaluation and </a:t>
            </a:r>
            <a:r>
              <a:rPr lang="en-GB" sz="1600" i="1" dirty="0" smtClean="0"/>
              <a:t>the Disciplines</a:t>
            </a:r>
            <a:endParaRPr lang="en-GB" sz="1600" dirty="0"/>
          </a:p>
        </p:txBody>
      </p:sp>
      <p:sp>
        <p:nvSpPr>
          <p:cNvPr id="4" name="Slide Number Placeholder 3"/>
          <p:cNvSpPr>
            <a:spLocks noGrp="1"/>
          </p:cNvSpPr>
          <p:nvPr>
            <p:ph type="sldNum" sz="quarter" idx="12"/>
          </p:nvPr>
        </p:nvSpPr>
        <p:spPr/>
        <p:txBody>
          <a:bodyPr/>
          <a:lstStyle/>
          <a:p>
            <a:fld id="{0FC6B833-A4B2-46D4-955A-1EDC4F8DBC27}" type="slidenum">
              <a:rPr lang="en-GB" smtClean="0"/>
              <a:t>6</a:t>
            </a:fld>
            <a:endParaRPr lang="en-GB"/>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35570" y="116632"/>
            <a:ext cx="829782" cy="5040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502969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800" b="1" dirty="0">
                <a:solidFill>
                  <a:schemeClr val="tx2"/>
                </a:solidFill>
              </a:rPr>
              <a:t>1. How realist reviews are different from traditional systematic reviews</a:t>
            </a:r>
            <a:endParaRPr lang="en-GB" sz="2800" dirty="0"/>
          </a:p>
        </p:txBody>
      </p:sp>
      <p:sp>
        <p:nvSpPr>
          <p:cNvPr id="3" name="Content Placeholder 2"/>
          <p:cNvSpPr>
            <a:spLocks noGrp="1"/>
          </p:cNvSpPr>
          <p:nvPr>
            <p:ph idx="1"/>
          </p:nvPr>
        </p:nvSpPr>
        <p:spPr/>
        <p:txBody>
          <a:bodyPr/>
          <a:lstStyle/>
          <a:p>
            <a:pPr marL="0" indent="0">
              <a:buNone/>
            </a:pPr>
            <a:r>
              <a:rPr lang="en-GB" sz="2000" b="1" dirty="0"/>
              <a:t>Example of middle range theory </a:t>
            </a:r>
            <a:r>
              <a:rPr lang="en-GB" sz="2000" b="1" dirty="0" smtClean="0"/>
              <a:t>(2): Reoffending and homelessness</a:t>
            </a:r>
          </a:p>
          <a:p>
            <a:pPr>
              <a:spcAft>
                <a:spcPts val="600"/>
              </a:spcAft>
            </a:pPr>
            <a:r>
              <a:rPr lang="en-GB" sz="2000" dirty="0" smtClean="0"/>
              <a:t>“Homelessness </a:t>
            </a:r>
            <a:r>
              <a:rPr lang="en-GB" sz="2000" dirty="0"/>
              <a:t>and re-offending have a complex link where, for many individuals, each is both </a:t>
            </a:r>
            <a:r>
              <a:rPr lang="en-GB" sz="2000" dirty="0" smtClean="0"/>
              <a:t>a cause </a:t>
            </a:r>
            <a:r>
              <a:rPr lang="en-GB" sz="2000" dirty="0"/>
              <a:t>and a result of the other. Among people who are homeless there is a vast </a:t>
            </a:r>
            <a:r>
              <a:rPr lang="en-GB" sz="2000" dirty="0" smtClean="0"/>
              <a:t>over-representation of </a:t>
            </a:r>
            <a:r>
              <a:rPr lang="en-GB" sz="2000" dirty="0"/>
              <a:t>offending backgrounds...One in five clients using homelessness services has links with the probation </a:t>
            </a:r>
            <a:r>
              <a:rPr lang="en-GB" sz="2000" dirty="0" smtClean="0"/>
              <a:t>service”  </a:t>
            </a:r>
            <a:br>
              <a:rPr lang="en-GB" sz="2000" dirty="0" smtClean="0"/>
            </a:br>
            <a:r>
              <a:rPr lang="en-GB" sz="2000" dirty="0" smtClean="0"/>
              <a:t>		</a:t>
            </a:r>
            <a:r>
              <a:rPr lang="en-GB" sz="1800" dirty="0" smtClean="0"/>
              <a:t>From </a:t>
            </a:r>
            <a:r>
              <a:rPr lang="en-GB" sz="1800" i="1" dirty="0" smtClean="0"/>
              <a:t>Better Together: Preventing Reoffending and Homelessness</a:t>
            </a:r>
          </a:p>
          <a:p>
            <a:pPr>
              <a:spcAft>
                <a:spcPts val="600"/>
              </a:spcAft>
            </a:pPr>
            <a:r>
              <a:rPr lang="en-GB" sz="2000" dirty="0" smtClean="0"/>
              <a:t>“If care making up the intervention for the individual is based around a choice of what the individual wants then individuals’ are motivated and engaged in their care” </a:t>
            </a:r>
          </a:p>
          <a:p>
            <a:pPr>
              <a:spcAft>
                <a:spcPts val="600"/>
              </a:spcAft>
            </a:pPr>
            <a:r>
              <a:rPr lang="en-GB" sz="2000" dirty="0" smtClean="0"/>
              <a:t>Middle range theory = “Offender motivation”. </a:t>
            </a:r>
          </a:p>
          <a:p>
            <a:endParaRPr lang="en-GB" sz="2000" b="1" dirty="0"/>
          </a:p>
          <a:p>
            <a:endParaRPr lang="en-GB" dirty="0"/>
          </a:p>
        </p:txBody>
      </p:sp>
      <p:sp>
        <p:nvSpPr>
          <p:cNvPr id="4" name="Slide Number Placeholder 3"/>
          <p:cNvSpPr>
            <a:spLocks noGrp="1"/>
          </p:cNvSpPr>
          <p:nvPr>
            <p:ph type="sldNum" sz="quarter" idx="12"/>
          </p:nvPr>
        </p:nvSpPr>
        <p:spPr/>
        <p:txBody>
          <a:bodyPr/>
          <a:lstStyle/>
          <a:p>
            <a:fld id="{0FC6B833-A4B2-46D4-955A-1EDC4F8DBC27}" type="slidenum">
              <a:rPr lang="en-GB" smtClean="0"/>
              <a:t>7</a:t>
            </a:fld>
            <a:endParaRPr lang="en-GB"/>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35570" y="116632"/>
            <a:ext cx="829782" cy="5040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62776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514350" lvl="0" indent="-514350" algn="l"/>
            <a:r>
              <a:rPr lang="en-GB" sz="2800" b="1" dirty="0">
                <a:solidFill>
                  <a:schemeClr val="tx2"/>
                </a:solidFill>
              </a:rPr>
              <a:t>2. </a:t>
            </a:r>
            <a:r>
              <a:rPr lang="en-GB" sz="2800" b="1" dirty="0" smtClean="0">
                <a:solidFill>
                  <a:schemeClr val="tx2"/>
                </a:solidFill>
              </a:rPr>
              <a:t>The traditional approach to literature searching</a:t>
            </a:r>
            <a:endParaRPr lang="en-GB" sz="2800" b="1" dirty="0">
              <a:solidFill>
                <a:schemeClr val="tx2"/>
              </a:solidFill>
            </a:endParaRPr>
          </a:p>
        </p:txBody>
      </p:sp>
      <p:sp>
        <p:nvSpPr>
          <p:cNvPr id="3" name="Content Placeholder 2"/>
          <p:cNvSpPr>
            <a:spLocks noGrp="1"/>
          </p:cNvSpPr>
          <p:nvPr>
            <p:ph idx="1"/>
          </p:nvPr>
        </p:nvSpPr>
        <p:spPr/>
        <p:txBody>
          <a:bodyPr>
            <a:normAutofit/>
          </a:bodyPr>
          <a:lstStyle/>
          <a:p>
            <a:pPr marL="514350" lvl="0" indent="-514350">
              <a:spcAft>
                <a:spcPts val="600"/>
              </a:spcAft>
              <a:buFont typeface="+mj-lt"/>
              <a:buAutoNum type="arabicParenR"/>
            </a:pPr>
            <a:r>
              <a:rPr lang="en-GB" sz="2000" b="1" dirty="0"/>
              <a:t>S</a:t>
            </a:r>
            <a:r>
              <a:rPr lang="en-GB" sz="2000" b="1" dirty="0" smtClean="0"/>
              <a:t>coping/background searches: </a:t>
            </a:r>
            <a:br>
              <a:rPr lang="en-GB" sz="2000" b="1" dirty="0" smtClean="0"/>
            </a:br>
            <a:r>
              <a:rPr lang="en-GB" sz="2000" b="1" dirty="0" smtClean="0"/>
              <a:t>	- </a:t>
            </a:r>
            <a:r>
              <a:rPr lang="en-GB" sz="2000" dirty="0" smtClean="0"/>
              <a:t>Identify SRs and key papers; </a:t>
            </a:r>
            <a:br>
              <a:rPr lang="en-GB" sz="2000" dirty="0" smtClean="0"/>
            </a:br>
            <a:r>
              <a:rPr lang="en-GB" sz="2000" dirty="0" smtClean="0"/>
              <a:t>	- Start to identify search terms. </a:t>
            </a:r>
            <a:endParaRPr lang="en-GB" sz="2000" dirty="0"/>
          </a:p>
          <a:p>
            <a:pPr marL="514350" lvl="0" indent="-514350">
              <a:spcAft>
                <a:spcPts val="600"/>
              </a:spcAft>
              <a:buFont typeface="+mj-lt"/>
              <a:buAutoNum type="arabicParenR"/>
            </a:pPr>
            <a:r>
              <a:rPr lang="en-GB" sz="2000" b="1" dirty="0"/>
              <a:t>D</a:t>
            </a:r>
            <a:r>
              <a:rPr lang="en-GB" sz="2000" b="1" dirty="0" smtClean="0"/>
              <a:t>evelop and execute search strategy to find evidence</a:t>
            </a:r>
            <a:r>
              <a:rPr lang="en-GB" sz="2000" dirty="0" smtClean="0"/>
              <a:t>: </a:t>
            </a:r>
            <a:br>
              <a:rPr lang="en-GB" sz="2000" dirty="0" smtClean="0"/>
            </a:br>
            <a:r>
              <a:rPr lang="en-GB" sz="2000" dirty="0" smtClean="0"/>
              <a:t>	- Structure search terms using PICO(S) format;</a:t>
            </a:r>
            <a:br>
              <a:rPr lang="en-GB" sz="2000" dirty="0" smtClean="0"/>
            </a:br>
            <a:r>
              <a:rPr lang="en-GB" sz="2000" dirty="0" smtClean="0"/>
              <a:t>	- Test search terms using iterative process in database to ensure 	appropriate balance of sensitivity and specificity;</a:t>
            </a:r>
            <a:br>
              <a:rPr lang="en-GB" sz="2000" dirty="0" smtClean="0"/>
            </a:br>
            <a:r>
              <a:rPr lang="en-GB" sz="2000" dirty="0" smtClean="0"/>
              <a:t>	- Run searches in various  bibliographic databases.</a:t>
            </a:r>
            <a:endParaRPr lang="en-GB" sz="2000" dirty="0"/>
          </a:p>
          <a:p>
            <a:pPr marL="514350" lvl="0" indent="-514350">
              <a:spcAft>
                <a:spcPts val="600"/>
              </a:spcAft>
              <a:buFont typeface="+mj-lt"/>
              <a:buAutoNum type="arabicParenR"/>
            </a:pPr>
            <a:r>
              <a:rPr lang="en-GB" sz="2000" b="1" dirty="0"/>
              <a:t>S</a:t>
            </a:r>
            <a:r>
              <a:rPr lang="en-GB" sz="2000" b="1" dirty="0" smtClean="0"/>
              <a:t>upplementary </a:t>
            </a:r>
            <a:r>
              <a:rPr lang="en-GB" sz="2000" b="1" dirty="0"/>
              <a:t>searches</a:t>
            </a:r>
            <a:r>
              <a:rPr lang="en-GB" sz="2000" b="1" dirty="0" smtClean="0"/>
              <a:t>?</a:t>
            </a:r>
            <a:r>
              <a:rPr lang="en-GB" sz="2000" dirty="0"/>
              <a:t/>
            </a:r>
            <a:br>
              <a:rPr lang="en-GB" sz="2000" dirty="0"/>
            </a:br>
            <a:r>
              <a:rPr lang="en-GB" sz="2000" dirty="0" smtClean="0"/>
              <a:t>	- Forward/backwards </a:t>
            </a:r>
            <a:r>
              <a:rPr lang="en-GB" sz="2000" smtClean="0"/>
              <a:t>citation chasing;</a:t>
            </a:r>
            <a:r>
              <a:rPr lang="en-GB" sz="2000" dirty="0" smtClean="0"/>
              <a:t/>
            </a:r>
            <a:br>
              <a:rPr lang="en-GB" sz="2000" dirty="0" smtClean="0"/>
            </a:br>
            <a:r>
              <a:rPr lang="en-GB" sz="2000" dirty="0" smtClean="0"/>
              <a:t>	- Author </a:t>
            </a:r>
            <a:r>
              <a:rPr lang="en-GB" sz="2000" smtClean="0"/>
              <a:t>citation chasing.</a:t>
            </a:r>
            <a:endParaRPr lang="en-GB" sz="2000" b="1" dirty="0" smtClean="0"/>
          </a:p>
        </p:txBody>
      </p:sp>
      <p:sp>
        <p:nvSpPr>
          <p:cNvPr id="4" name="Slide Number Placeholder 3"/>
          <p:cNvSpPr>
            <a:spLocks noGrp="1"/>
          </p:cNvSpPr>
          <p:nvPr>
            <p:ph type="sldNum" sz="quarter" idx="12"/>
          </p:nvPr>
        </p:nvSpPr>
        <p:spPr/>
        <p:txBody>
          <a:bodyPr/>
          <a:lstStyle/>
          <a:p>
            <a:fld id="{0FC6B833-A4B2-46D4-955A-1EDC4F8DBC27}" type="slidenum">
              <a:rPr lang="en-GB" smtClean="0"/>
              <a:t>8</a:t>
            </a:fld>
            <a:endParaRPr lang="en-GB"/>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35570" y="116632"/>
            <a:ext cx="829782" cy="5040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4277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GB" sz="2800" b="1" dirty="0" smtClean="0">
                <a:solidFill>
                  <a:schemeClr val="tx2"/>
                </a:solidFill>
              </a:rPr>
              <a:t>2</a:t>
            </a:r>
            <a:r>
              <a:rPr lang="en-GB" sz="2800" b="1" dirty="0">
                <a:solidFill>
                  <a:schemeClr val="tx2"/>
                </a:solidFill>
              </a:rPr>
              <a:t>. The traditional approach to </a:t>
            </a:r>
            <a:r>
              <a:rPr lang="en-GB" sz="2800" b="1" dirty="0" smtClean="0">
                <a:solidFill>
                  <a:schemeClr val="tx2"/>
                </a:solidFill>
              </a:rPr>
              <a:t>literature </a:t>
            </a:r>
            <a:r>
              <a:rPr lang="en-GB" sz="2800" b="1" dirty="0">
                <a:solidFill>
                  <a:schemeClr val="tx2"/>
                </a:solidFill>
              </a:rPr>
              <a:t>searching</a:t>
            </a:r>
            <a:endParaRPr lang="en-GB" sz="2800" dirty="0"/>
          </a:p>
        </p:txBody>
      </p:sp>
      <p:sp>
        <p:nvSpPr>
          <p:cNvPr id="3" name="Content Placeholder 2"/>
          <p:cNvSpPr>
            <a:spLocks noGrp="1"/>
          </p:cNvSpPr>
          <p:nvPr>
            <p:ph idx="1"/>
          </p:nvPr>
        </p:nvSpPr>
        <p:spPr>
          <a:xfrm>
            <a:off x="467544" y="1412776"/>
            <a:ext cx="8229600" cy="4525963"/>
          </a:xfrm>
        </p:spPr>
        <p:txBody>
          <a:bodyPr>
            <a:normAutofit/>
          </a:bodyPr>
          <a:lstStyle/>
          <a:p>
            <a:pPr marL="0" indent="0">
              <a:buNone/>
            </a:pPr>
            <a:r>
              <a:rPr lang="en-GB" sz="2000" b="1" dirty="0" smtClean="0"/>
              <a:t>Key points [significant in contrast to realist review searching]</a:t>
            </a:r>
          </a:p>
          <a:p>
            <a:pPr>
              <a:spcAft>
                <a:spcPts val="600"/>
              </a:spcAft>
            </a:pPr>
            <a:r>
              <a:rPr lang="en-GB" sz="2000" dirty="0" smtClean="0"/>
              <a:t>The scope of the review and the literature search is </a:t>
            </a:r>
            <a:r>
              <a:rPr lang="en-GB" sz="2000" b="1" dirty="0" smtClean="0"/>
              <a:t>determined at the outset</a:t>
            </a:r>
            <a:r>
              <a:rPr lang="en-GB" sz="2000" dirty="0" smtClean="0"/>
              <a:t>.</a:t>
            </a:r>
          </a:p>
          <a:p>
            <a:pPr>
              <a:spcAft>
                <a:spcPts val="600"/>
              </a:spcAft>
            </a:pPr>
            <a:r>
              <a:rPr lang="en-GB" sz="2000" dirty="0" smtClean="0"/>
              <a:t>An iterative process is used to develop the search strategy but </a:t>
            </a:r>
            <a:r>
              <a:rPr lang="en-GB" sz="2000" b="1" dirty="0" smtClean="0"/>
              <a:t>only the finalised search strategy is used to search for studies</a:t>
            </a:r>
            <a:r>
              <a:rPr lang="en-GB" sz="2000" dirty="0" smtClean="0"/>
              <a:t>.</a:t>
            </a:r>
          </a:p>
          <a:p>
            <a:pPr>
              <a:spcAft>
                <a:spcPts val="600"/>
              </a:spcAft>
            </a:pPr>
            <a:r>
              <a:rPr lang="en-GB" sz="2000" dirty="0" smtClean="0"/>
              <a:t>The iterative process aims to </a:t>
            </a:r>
            <a:r>
              <a:rPr lang="en-GB" sz="2000" b="1" dirty="0" smtClean="0"/>
              <a:t>ensure no relevant studies are missed</a:t>
            </a:r>
            <a:r>
              <a:rPr lang="en-GB" sz="2000" dirty="0" smtClean="0"/>
              <a:t> in the search.  </a:t>
            </a:r>
          </a:p>
          <a:p>
            <a:pPr>
              <a:spcAft>
                <a:spcPts val="600"/>
              </a:spcAft>
            </a:pPr>
            <a:r>
              <a:rPr lang="en-GB" sz="2000" dirty="0" smtClean="0"/>
              <a:t>Using </a:t>
            </a:r>
            <a:r>
              <a:rPr lang="en-GB" sz="2000" dirty="0"/>
              <a:t>a single search strategy reflects a well-defined question and </a:t>
            </a:r>
            <a:r>
              <a:rPr lang="en-GB" sz="2000" b="1" dirty="0"/>
              <a:t>ensures transparency and reproducibility of searching</a:t>
            </a:r>
            <a:r>
              <a:rPr lang="en-GB" sz="2000" dirty="0" smtClean="0"/>
              <a:t>.</a:t>
            </a:r>
          </a:p>
          <a:p>
            <a:pPr>
              <a:spcAft>
                <a:spcPts val="600"/>
              </a:spcAft>
            </a:pPr>
            <a:r>
              <a:rPr lang="en-GB" sz="2000" dirty="0" smtClean="0"/>
              <a:t>The IS input is weighted towards the beginning of the review process, where the searches are developed and run.</a:t>
            </a:r>
            <a:endParaRPr lang="en-GB" sz="2000" dirty="0"/>
          </a:p>
          <a:p>
            <a:endParaRPr lang="en-GB" dirty="0"/>
          </a:p>
        </p:txBody>
      </p:sp>
      <p:sp>
        <p:nvSpPr>
          <p:cNvPr id="4" name="Slide Number Placeholder 3"/>
          <p:cNvSpPr>
            <a:spLocks noGrp="1"/>
          </p:cNvSpPr>
          <p:nvPr>
            <p:ph type="sldNum" sz="quarter" idx="12"/>
          </p:nvPr>
        </p:nvSpPr>
        <p:spPr/>
        <p:txBody>
          <a:bodyPr/>
          <a:lstStyle/>
          <a:p>
            <a:fld id="{0FC6B833-A4B2-46D4-955A-1EDC4F8DBC27}" type="slidenum">
              <a:rPr lang="en-GB" smtClean="0"/>
              <a:t>9</a:t>
            </a:fld>
            <a:endParaRPr lang="en-GB"/>
          </a:p>
        </p:txBody>
      </p:sp>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35570" y="116632"/>
            <a:ext cx="829782" cy="5040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470890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2735</TotalTime>
  <Words>1347</Words>
  <Application>Microsoft Office PowerPoint</Application>
  <PresentationFormat>On-screen Show (4:3)</PresentationFormat>
  <Paragraphs>215</Paragraphs>
  <Slides>26</Slides>
  <Notes>5</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Literature searching for realist reviews</vt:lpstr>
      <vt:lpstr> Overview of presentation </vt:lpstr>
      <vt:lpstr>1. How realist reviews are different from traditional systematic reviews</vt:lpstr>
      <vt:lpstr>1. How realist reviews are different from traditional systematic reviews</vt:lpstr>
      <vt:lpstr>1. How realist reviews are different from traditional systematic reviews</vt:lpstr>
      <vt:lpstr>1. How realist reviews are different from traditional systematic reviews</vt:lpstr>
      <vt:lpstr>1. How realist reviews are different from traditional systematic reviews</vt:lpstr>
      <vt:lpstr>2. The traditional approach to literature searching</vt:lpstr>
      <vt:lpstr>2. The traditional approach to literature searching</vt:lpstr>
      <vt:lpstr>3. The realist approach to searching: Ray Pawson &amp; “purposive sampling”</vt:lpstr>
      <vt:lpstr>3. The realist approach to searching: Ray Pawson &amp; “purposive sampling”</vt:lpstr>
      <vt:lpstr>3. The realist approach to searching: Ray Pawson &amp; “purposive sampling”</vt:lpstr>
      <vt:lpstr>4. Comparison of two approaches</vt:lpstr>
      <vt:lpstr>4. Comparison of two approaches</vt:lpstr>
      <vt:lpstr>5. Case study</vt:lpstr>
      <vt:lpstr>5. Case study</vt:lpstr>
      <vt:lpstr>PowerPoint Presentation</vt:lpstr>
      <vt:lpstr>5. Case study</vt:lpstr>
      <vt:lpstr>5. Case study</vt:lpstr>
      <vt:lpstr>5. Case study</vt:lpstr>
      <vt:lpstr>5. Case study</vt:lpstr>
      <vt:lpstr>5. Case study</vt:lpstr>
      <vt:lpstr>5. Case study</vt:lpstr>
      <vt:lpstr>5. Case study</vt:lpstr>
      <vt:lpstr>6. Summary</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Literature searching for realist reviews: what Ray says and what I think</dc:title>
  <dc:creator>Briscoe, Simon</dc:creator>
  <cp:lastModifiedBy>Briscoe, Simon</cp:lastModifiedBy>
  <cp:revision>210</cp:revision>
  <dcterms:created xsi:type="dcterms:W3CDTF">2014-01-25T18:05:24Z</dcterms:created>
  <dcterms:modified xsi:type="dcterms:W3CDTF">2014-04-01T09:08:46Z</dcterms:modified>
</cp:coreProperties>
</file>