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4"/>
  </p:sldMasterIdLst>
  <p:notesMasterIdLst>
    <p:notesMasterId r:id="rId11"/>
  </p:notesMasterIdLst>
  <p:sldIdLst>
    <p:sldId id="256" r:id="rId5"/>
    <p:sldId id="265" r:id="rId6"/>
    <p:sldId id="271" r:id="rId7"/>
    <p:sldId id="262" r:id="rId8"/>
    <p:sldId id="270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1A872F6-35FD-47DC-ACD9-2829BDCEC3B0}" v="65" dt="2024-09-13T09:22:54.9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E9AC2D-E14D-4BE1-83B8-59A402038D30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54416277-EDAA-4792-BB79-A5EFB62FFE29}">
      <dgm:prSet custT="1"/>
      <dgm:spPr/>
      <dgm:t>
        <a:bodyPr/>
        <a:lstStyle/>
        <a:p>
          <a:r>
            <a:rPr lang="en-GB" sz="2800" dirty="0"/>
            <a:t>We support and advise students who have disabilities and long-term health conditions such as:</a:t>
          </a:r>
          <a:endParaRPr lang="en-US" sz="2800" dirty="0"/>
        </a:p>
      </dgm:t>
    </dgm:pt>
    <dgm:pt modelId="{F2C5CD28-3897-421B-A8F8-8637BEC7757C}" type="parTrans" cxnId="{A4B901D0-6664-4B83-B282-ED46497875B5}">
      <dgm:prSet/>
      <dgm:spPr/>
      <dgm:t>
        <a:bodyPr/>
        <a:lstStyle/>
        <a:p>
          <a:endParaRPr lang="en-US"/>
        </a:p>
      </dgm:t>
    </dgm:pt>
    <dgm:pt modelId="{F6ED865C-292F-4DC5-BD58-545B4E6E8C5E}" type="sibTrans" cxnId="{A4B901D0-6664-4B83-B282-ED46497875B5}">
      <dgm:prSet/>
      <dgm:spPr/>
      <dgm:t>
        <a:bodyPr/>
        <a:lstStyle/>
        <a:p>
          <a:endParaRPr lang="en-US"/>
        </a:p>
      </dgm:t>
    </dgm:pt>
    <dgm:pt modelId="{53471C94-16D4-4589-BE9B-21852700C304}">
      <dgm:prSet custT="1"/>
      <dgm:spPr/>
      <dgm:t>
        <a:bodyPr/>
        <a:lstStyle/>
        <a:p>
          <a:r>
            <a:rPr lang="en-GB" sz="1400" dirty="0"/>
            <a:t>Autism Spectrum Conditions/ </a:t>
          </a:r>
          <a:r>
            <a:rPr lang="en-GB" sz="1400" dirty="0">
              <a:latin typeface="Trebuchet MS" panose="020B0603020202020204"/>
            </a:rPr>
            <a:t>Neurodivergencies</a:t>
          </a:r>
          <a:endParaRPr lang="en-US" sz="1400" dirty="0"/>
        </a:p>
      </dgm:t>
    </dgm:pt>
    <dgm:pt modelId="{BDFCE4D5-2735-41F9-9E39-623DEE9B3FD0}" type="parTrans" cxnId="{983721C0-B0C0-4086-B223-394EF86E5D07}">
      <dgm:prSet/>
      <dgm:spPr/>
      <dgm:t>
        <a:bodyPr/>
        <a:lstStyle/>
        <a:p>
          <a:endParaRPr lang="en-US"/>
        </a:p>
      </dgm:t>
    </dgm:pt>
    <dgm:pt modelId="{47C0938A-3592-4A64-9D59-67DEF0ECA4E2}" type="sibTrans" cxnId="{983721C0-B0C0-4086-B223-394EF86E5D07}">
      <dgm:prSet/>
      <dgm:spPr/>
      <dgm:t>
        <a:bodyPr/>
        <a:lstStyle/>
        <a:p>
          <a:endParaRPr lang="en-US"/>
        </a:p>
      </dgm:t>
    </dgm:pt>
    <dgm:pt modelId="{8C1F7947-CC07-477A-90D5-CB93E3678E37}">
      <dgm:prSet custT="1"/>
      <dgm:spPr/>
      <dgm:t>
        <a:bodyPr/>
        <a:lstStyle/>
        <a:p>
          <a:r>
            <a:rPr lang="en-GB" sz="1400" dirty="0"/>
            <a:t>Physical disabilities</a:t>
          </a:r>
          <a:endParaRPr lang="en-US" sz="1400" dirty="0"/>
        </a:p>
      </dgm:t>
    </dgm:pt>
    <dgm:pt modelId="{29988F74-50DD-4BD8-B14C-26EB245090F8}" type="parTrans" cxnId="{4B61A36F-47D8-4E13-B2CB-667A721C7A75}">
      <dgm:prSet/>
      <dgm:spPr/>
      <dgm:t>
        <a:bodyPr/>
        <a:lstStyle/>
        <a:p>
          <a:endParaRPr lang="en-US"/>
        </a:p>
      </dgm:t>
    </dgm:pt>
    <dgm:pt modelId="{D20F2714-EE7F-497E-84EC-633C9B699C96}" type="sibTrans" cxnId="{4B61A36F-47D8-4E13-B2CB-667A721C7A75}">
      <dgm:prSet/>
      <dgm:spPr/>
      <dgm:t>
        <a:bodyPr/>
        <a:lstStyle/>
        <a:p>
          <a:endParaRPr lang="en-US"/>
        </a:p>
      </dgm:t>
    </dgm:pt>
    <dgm:pt modelId="{4E240BF6-BF44-43E2-9384-57E35DC3B533}">
      <dgm:prSet custT="1"/>
      <dgm:spPr/>
      <dgm:t>
        <a:bodyPr/>
        <a:lstStyle/>
        <a:p>
          <a:r>
            <a:rPr lang="en-GB" sz="1400" dirty="0"/>
            <a:t>Blind or visual impairment</a:t>
          </a:r>
          <a:endParaRPr lang="en-US" sz="1400" dirty="0"/>
        </a:p>
      </dgm:t>
    </dgm:pt>
    <dgm:pt modelId="{E57C126D-ADF9-4AA9-B114-794BD7EF8060}" type="parTrans" cxnId="{38313541-0BFA-4575-8B32-CC790F366C55}">
      <dgm:prSet/>
      <dgm:spPr/>
      <dgm:t>
        <a:bodyPr/>
        <a:lstStyle/>
        <a:p>
          <a:endParaRPr lang="en-US"/>
        </a:p>
      </dgm:t>
    </dgm:pt>
    <dgm:pt modelId="{0C52E59C-D27F-44F7-889A-AE7D02F7242C}" type="sibTrans" cxnId="{38313541-0BFA-4575-8B32-CC790F366C55}">
      <dgm:prSet/>
      <dgm:spPr/>
      <dgm:t>
        <a:bodyPr/>
        <a:lstStyle/>
        <a:p>
          <a:endParaRPr lang="en-US"/>
        </a:p>
      </dgm:t>
    </dgm:pt>
    <dgm:pt modelId="{A4183CBA-E63F-453C-883A-15393BC1F77F}">
      <dgm:prSet custT="1"/>
      <dgm:spPr/>
      <dgm:t>
        <a:bodyPr/>
        <a:lstStyle/>
        <a:p>
          <a:r>
            <a:rPr lang="en-GB" sz="1400" dirty="0"/>
            <a:t>Deaf or hearing impairment</a:t>
          </a:r>
          <a:endParaRPr lang="en-US" sz="1400" dirty="0"/>
        </a:p>
      </dgm:t>
    </dgm:pt>
    <dgm:pt modelId="{4CF8D65D-1B0D-4FBC-AFF4-B7B301B4463F}" type="parTrans" cxnId="{219EF993-342A-4942-8C14-11B0B300ABD4}">
      <dgm:prSet/>
      <dgm:spPr/>
      <dgm:t>
        <a:bodyPr/>
        <a:lstStyle/>
        <a:p>
          <a:endParaRPr lang="en-US"/>
        </a:p>
      </dgm:t>
    </dgm:pt>
    <dgm:pt modelId="{3297BE4D-1939-42C7-8D6B-43134E305FA1}" type="sibTrans" cxnId="{219EF993-342A-4942-8C14-11B0B300ABD4}">
      <dgm:prSet/>
      <dgm:spPr/>
      <dgm:t>
        <a:bodyPr/>
        <a:lstStyle/>
        <a:p>
          <a:endParaRPr lang="en-US"/>
        </a:p>
      </dgm:t>
    </dgm:pt>
    <dgm:pt modelId="{424CA870-CE00-4B7D-9476-4EF20CDDECF2}">
      <dgm:prSet custT="1"/>
      <dgm:spPr/>
      <dgm:t>
        <a:bodyPr/>
        <a:lstStyle/>
        <a:p>
          <a:pPr rtl="0"/>
          <a:r>
            <a:rPr lang="en-GB" sz="1400" dirty="0"/>
            <a:t>Specific learning differences (</a:t>
          </a:r>
          <a:r>
            <a:rPr lang="en-GB" sz="1400" dirty="0" err="1"/>
            <a:t>SpLDs</a:t>
          </a:r>
          <a:r>
            <a:rPr lang="en-GB" sz="1400" dirty="0"/>
            <a:t>) such as </a:t>
          </a:r>
          <a:r>
            <a:rPr lang="en-GB" sz="1400" dirty="0">
              <a:latin typeface="Trebuchet MS" panose="020B0603020202020204"/>
            </a:rPr>
            <a:t>dyslexia, dyspraxia and ADHD</a:t>
          </a:r>
          <a:endParaRPr lang="en-US" sz="1400" dirty="0"/>
        </a:p>
      </dgm:t>
    </dgm:pt>
    <dgm:pt modelId="{21A409E0-E342-4461-AD7D-46006C4B113C}" type="parTrans" cxnId="{9FB41F51-B03E-4A58-8FF8-40B337385322}">
      <dgm:prSet/>
      <dgm:spPr/>
      <dgm:t>
        <a:bodyPr/>
        <a:lstStyle/>
        <a:p>
          <a:endParaRPr lang="en-US"/>
        </a:p>
      </dgm:t>
    </dgm:pt>
    <dgm:pt modelId="{90B13AE4-A880-43E2-8716-23C929EDBE3E}" type="sibTrans" cxnId="{9FB41F51-B03E-4A58-8FF8-40B337385322}">
      <dgm:prSet/>
      <dgm:spPr/>
      <dgm:t>
        <a:bodyPr/>
        <a:lstStyle/>
        <a:p>
          <a:endParaRPr lang="en-US"/>
        </a:p>
      </dgm:t>
    </dgm:pt>
    <dgm:pt modelId="{6E235980-0320-4363-9C01-E180E47E754D}">
      <dgm:prSet custT="1"/>
      <dgm:spPr/>
      <dgm:t>
        <a:bodyPr/>
        <a:lstStyle/>
        <a:p>
          <a:r>
            <a:rPr lang="en-GB" sz="1400" dirty="0"/>
            <a:t>Long term medical conditions such as epilepsy, diabetes, chronic fatigue syndrome or</a:t>
          </a:r>
        </a:p>
        <a:p>
          <a:r>
            <a:rPr lang="en-GB" sz="1400" dirty="0"/>
            <a:t> arthritis</a:t>
          </a:r>
          <a:r>
            <a:rPr lang="en-GB" sz="1100" dirty="0"/>
            <a:t>.</a:t>
          </a:r>
          <a:endParaRPr lang="en-US" sz="1100" dirty="0"/>
        </a:p>
      </dgm:t>
    </dgm:pt>
    <dgm:pt modelId="{A0348CC6-AECE-4B6A-8DDD-7B2945586E8D}" type="parTrans" cxnId="{B3EEFEE5-98BA-430A-B1D4-6FB0E470096E}">
      <dgm:prSet/>
      <dgm:spPr/>
      <dgm:t>
        <a:bodyPr/>
        <a:lstStyle/>
        <a:p>
          <a:endParaRPr lang="en-US"/>
        </a:p>
      </dgm:t>
    </dgm:pt>
    <dgm:pt modelId="{928D8E93-7329-463B-8790-197C1EDCB02A}" type="sibTrans" cxnId="{B3EEFEE5-98BA-430A-B1D4-6FB0E470096E}">
      <dgm:prSet/>
      <dgm:spPr/>
      <dgm:t>
        <a:bodyPr/>
        <a:lstStyle/>
        <a:p>
          <a:endParaRPr lang="en-US"/>
        </a:p>
      </dgm:t>
    </dgm:pt>
    <dgm:pt modelId="{FE748175-E691-4B44-AA69-FBC067F565B9}">
      <dgm:prSet custT="1"/>
      <dgm:spPr/>
      <dgm:t>
        <a:bodyPr/>
        <a:lstStyle/>
        <a:p>
          <a:pPr rtl="0"/>
          <a:r>
            <a:rPr lang="en-GB" sz="1400" dirty="0"/>
            <a:t>Mental health difficulties</a:t>
          </a:r>
          <a:r>
            <a:rPr lang="en-GB" sz="1400" dirty="0">
              <a:latin typeface="Trebuchet MS" panose="020B0603020202020204"/>
            </a:rPr>
            <a:t> such as eating disorders and selective mutism</a:t>
          </a:r>
          <a:r>
            <a:rPr lang="en-GB" sz="1400" dirty="0"/>
            <a:t> </a:t>
          </a:r>
          <a:endParaRPr lang="en-US" sz="1400" dirty="0"/>
        </a:p>
      </dgm:t>
    </dgm:pt>
    <dgm:pt modelId="{70F2F94A-5B26-46B7-BAD9-E313F73A8448}" type="parTrans" cxnId="{A35DBC09-6BAA-4AA1-9041-E57F4C041D9E}">
      <dgm:prSet/>
      <dgm:spPr/>
      <dgm:t>
        <a:bodyPr/>
        <a:lstStyle/>
        <a:p>
          <a:endParaRPr lang="en-US"/>
        </a:p>
      </dgm:t>
    </dgm:pt>
    <dgm:pt modelId="{32442F7C-9E87-4F31-B641-08EFA379763D}" type="sibTrans" cxnId="{A35DBC09-6BAA-4AA1-9041-E57F4C041D9E}">
      <dgm:prSet/>
      <dgm:spPr/>
      <dgm:t>
        <a:bodyPr/>
        <a:lstStyle/>
        <a:p>
          <a:endParaRPr lang="en-US"/>
        </a:p>
      </dgm:t>
    </dgm:pt>
    <dgm:pt modelId="{9CFD0073-85F3-4196-A73A-2298B2E8D92B}" type="pres">
      <dgm:prSet presAssocID="{A0E9AC2D-E14D-4BE1-83B8-59A402038D30}" presName="diagram" presStyleCnt="0">
        <dgm:presLayoutVars>
          <dgm:dir/>
          <dgm:resizeHandles val="exact"/>
        </dgm:presLayoutVars>
      </dgm:prSet>
      <dgm:spPr/>
    </dgm:pt>
    <dgm:pt modelId="{F64EED44-442A-496C-8BC9-9D3BA6DF8BCB}" type="pres">
      <dgm:prSet presAssocID="{54416277-EDAA-4792-BB79-A5EFB62FFE29}" presName="node" presStyleLbl="node1" presStyleIdx="0" presStyleCnt="8" custScaleX="450110" custScaleY="74542" custLinFactNeighborX="2062" custLinFactNeighborY="-68090">
        <dgm:presLayoutVars>
          <dgm:bulletEnabled val="1"/>
        </dgm:presLayoutVars>
      </dgm:prSet>
      <dgm:spPr/>
    </dgm:pt>
    <dgm:pt modelId="{7EC0795C-0193-4E9C-BF56-28555F1B2A90}" type="pres">
      <dgm:prSet presAssocID="{F6ED865C-292F-4DC5-BD58-545B4E6E8C5E}" presName="sibTrans" presStyleCnt="0"/>
      <dgm:spPr/>
    </dgm:pt>
    <dgm:pt modelId="{6F315BC5-EDD3-4B6A-A63A-58ADCE61B8C3}" type="pres">
      <dgm:prSet presAssocID="{53471C94-16D4-4589-BE9B-21852700C304}" presName="node" presStyleLbl="node1" presStyleIdx="1" presStyleCnt="8">
        <dgm:presLayoutVars>
          <dgm:bulletEnabled val="1"/>
        </dgm:presLayoutVars>
      </dgm:prSet>
      <dgm:spPr/>
    </dgm:pt>
    <dgm:pt modelId="{32F1C2CA-8C5C-4FE6-91E9-3272F7C6D6E3}" type="pres">
      <dgm:prSet presAssocID="{47C0938A-3592-4A64-9D59-67DEF0ECA4E2}" presName="sibTrans" presStyleCnt="0"/>
      <dgm:spPr/>
    </dgm:pt>
    <dgm:pt modelId="{7F1ADAB4-2B9A-493E-A500-9C58528B0C80}" type="pres">
      <dgm:prSet presAssocID="{8C1F7947-CC07-477A-90D5-CB93E3678E37}" presName="node" presStyleLbl="node1" presStyleIdx="2" presStyleCnt="8">
        <dgm:presLayoutVars>
          <dgm:bulletEnabled val="1"/>
        </dgm:presLayoutVars>
      </dgm:prSet>
      <dgm:spPr/>
    </dgm:pt>
    <dgm:pt modelId="{6DAFC58C-AE7D-43CA-929C-ECDEC318CBF0}" type="pres">
      <dgm:prSet presAssocID="{D20F2714-EE7F-497E-84EC-633C9B699C96}" presName="sibTrans" presStyleCnt="0"/>
      <dgm:spPr/>
    </dgm:pt>
    <dgm:pt modelId="{044FB881-39B5-4B4F-A906-BDD6D0609380}" type="pres">
      <dgm:prSet presAssocID="{4E240BF6-BF44-43E2-9384-57E35DC3B533}" presName="node" presStyleLbl="node1" presStyleIdx="3" presStyleCnt="8">
        <dgm:presLayoutVars>
          <dgm:bulletEnabled val="1"/>
        </dgm:presLayoutVars>
      </dgm:prSet>
      <dgm:spPr/>
    </dgm:pt>
    <dgm:pt modelId="{D2C67C10-0CD4-41B8-86A4-8404940326B2}" type="pres">
      <dgm:prSet presAssocID="{0C52E59C-D27F-44F7-889A-AE7D02F7242C}" presName="sibTrans" presStyleCnt="0"/>
      <dgm:spPr/>
    </dgm:pt>
    <dgm:pt modelId="{C5881606-404F-4456-BE21-F465AADDB1F3}" type="pres">
      <dgm:prSet presAssocID="{A4183CBA-E63F-453C-883A-15393BC1F77F}" presName="node" presStyleLbl="node1" presStyleIdx="4" presStyleCnt="8">
        <dgm:presLayoutVars>
          <dgm:bulletEnabled val="1"/>
        </dgm:presLayoutVars>
      </dgm:prSet>
      <dgm:spPr/>
    </dgm:pt>
    <dgm:pt modelId="{DB7FC5C2-AD0A-4777-AA18-9FB40C208BBE}" type="pres">
      <dgm:prSet presAssocID="{3297BE4D-1939-42C7-8D6B-43134E305FA1}" presName="sibTrans" presStyleCnt="0"/>
      <dgm:spPr/>
    </dgm:pt>
    <dgm:pt modelId="{A0EEB84C-9EFC-4E15-B61E-E256E8177AE8}" type="pres">
      <dgm:prSet presAssocID="{424CA870-CE00-4B7D-9476-4EF20CDDECF2}" presName="node" presStyleLbl="node1" presStyleIdx="5" presStyleCnt="8">
        <dgm:presLayoutVars>
          <dgm:bulletEnabled val="1"/>
        </dgm:presLayoutVars>
      </dgm:prSet>
      <dgm:spPr/>
    </dgm:pt>
    <dgm:pt modelId="{54DB4E9F-1C41-4B13-9657-7DB7DDF0B296}" type="pres">
      <dgm:prSet presAssocID="{90B13AE4-A880-43E2-8716-23C929EDBE3E}" presName="sibTrans" presStyleCnt="0"/>
      <dgm:spPr/>
    </dgm:pt>
    <dgm:pt modelId="{1CDD3981-FCF5-4D7A-8DD1-4349A8906CA6}" type="pres">
      <dgm:prSet presAssocID="{6E235980-0320-4363-9C01-E180E47E754D}" presName="node" presStyleLbl="node1" presStyleIdx="6" presStyleCnt="8">
        <dgm:presLayoutVars>
          <dgm:bulletEnabled val="1"/>
        </dgm:presLayoutVars>
      </dgm:prSet>
      <dgm:spPr/>
    </dgm:pt>
    <dgm:pt modelId="{136AC213-D008-418D-AFBC-DF13F64565C3}" type="pres">
      <dgm:prSet presAssocID="{928D8E93-7329-463B-8790-197C1EDCB02A}" presName="sibTrans" presStyleCnt="0"/>
      <dgm:spPr/>
    </dgm:pt>
    <dgm:pt modelId="{7B81B2D5-044D-4EDD-8F50-E130D987116D}" type="pres">
      <dgm:prSet presAssocID="{FE748175-E691-4B44-AA69-FBC067F565B9}" presName="node" presStyleLbl="node1" presStyleIdx="7" presStyleCnt="8">
        <dgm:presLayoutVars>
          <dgm:bulletEnabled val="1"/>
        </dgm:presLayoutVars>
      </dgm:prSet>
      <dgm:spPr/>
    </dgm:pt>
  </dgm:ptLst>
  <dgm:cxnLst>
    <dgm:cxn modelId="{A35DBC09-6BAA-4AA1-9041-E57F4C041D9E}" srcId="{A0E9AC2D-E14D-4BE1-83B8-59A402038D30}" destId="{FE748175-E691-4B44-AA69-FBC067F565B9}" srcOrd="7" destOrd="0" parTransId="{70F2F94A-5B26-46B7-BAD9-E313F73A8448}" sibTransId="{32442F7C-9E87-4F31-B641-08EFA379763D}"/>
    <dgm:cxn modelId="{514AC027-FF54-42BB-A86E-850E0B4BFC6B}" type="presOf" srcId="{54416277-EDAA-4792-BB79-A5EFB62FFE29}" destId="{F64EED44-442A-496C-8BC9-9D3BA6DF8BCB}" srcOrd="0" destOrd="0" presId="urn:microsoft.com/office/officeart/2005/8/layout/default"/>
    <dgm:cxn modelId="{38313541-0BFA-4575-8B32-CC790F366C55}" srcId="{A0E9AC2D-E14D-4BE1-83B8-59A402038D30}" destId="{4E240BF6-BF44-43E2-9384-57E35DC3B533}" srcOrd="3" destOrd="0" parTransId="{E57C126D-ADF9-4AA9-B114-794BD7EF8060}" sibTransId="{0C52E59C-D27F-44F7-889A-AE7D02F7242C}"/>
    <dgm:cxn modelId="{0F89A643-D5A8-4A10-A744-7936BB94C633}" type="presOf" srcId="{A0E9AC2D-E14D-4BE1-83B8-59A402038D30}" destId="{9CFD0073-85F3-4196-A73A-2298B2E8D92B}" srcOrd="0" destOrd="0" presId="urn:microsoft.com/office/officeart/2005/8/layout/default"/>
    <dgm:cxn modelId="{4B61A36F-47D8-4E13-B2CB-667A721C7A75}" srcId="{A0E9AC2D-E14D-4BE1-83B8-59A402038D30}" destId="{8C1F7947-CC07-477A-90D5-CB93E3678E37}" srcOrd="2" destOrd="0" parTransId="{29988F74-50DD-4BD8-B14C-26EB245090F8}" sibTransId="{D20F2714-EE7F-497E-84EC-633C9B699C96}"/>
    <dgm:cxn modelId="{9FB41F51-B03E-4A58-8FF8-40B337385322}" srcId="{A0E9AC2D-E14D-4BE1-83B8-59A402038D30}" destId="{424CA870-CE00-4B7D-9476-4EF20CDDECF2}" srcOrd="5" destOrd="0" parTransId="{21A409E0-E342-4461-AD7D-46006C4B113C}" sibTransId="{90B13AE4-A880-43E2-8716-23C929EDBE3E}"/>
    <dgm:cxn modelId="{0B4C657A-9068-4E53-A2AC-0A5A50170441}" type="presOf" srcId="{8C1F7947-CC07-477A-90D5-CB93E3678E37}" destId="{7F1ADAB4-2B9A-493E-A500-9C58528B0C80}" srcOrd="0" destOrd="0" presId="urn:microsoft.com/office/officeart/2005/8/layout/default"/>
    <dgm:cxn modelId="{5B5AEB90-9295-4B6E-B3EB-262F9724D41A}" type="presOf" srcId="{A4183CBA-E63F-453C-883A-15393BC1F77F}" destId="{C5881606-404F-4456-BE21-F465AADDB1F3}" srcOrd="0" destOrd="0" presId="urn:microsoft.com/office/officeart/2005/8/layout/default"/>
    <dgm:cxn modelId="{219EF993-342A-4942-8C14-11B0B300ABD4}" srcId="{A0E9AC2D-E14D-4BE1-83B8-59A402038D30}" destId="{A4183CBA-E63F-453C-883A-15393BC1F77F}" srcOrd="4" destOrd="0" parTransId="{4CF8D65D-1B0D-4FBC-AFF4-B7B301B4463F}" sibTransId="{3297BE4D-1939-42C7-8D6B-43134E305FA1}"/>
    <dgm:cxn modelId="{46252495-D99C-4FDC-A417-ED9729F0F256}" type="presOf" srcId="{53471C94-16D4-4589-BE9B-21852700C304}" destId="{6F315BC5-EDD3-4B6A-A63A-58ADCE61B8C3}" srcOrd="0" destOrd="0" presId="urn:microsoft.com/office/officeart/2005/8/layout/default"/>
    <dgm:cxn modelId="{14ED5998-E6FE-48F4-97C3-2837761112E3}" type="presOf" srcId="{424CA870-CE00-4B7D-9476-4EF20CDDECF2}" destId="{A0EEB84C-9EFC-4E15-B61E-E256E8177AE8}" srcOrd="0" destOrd="0" presId="urn:microsoft.com/office/officeart/2005/8/layout/default"/>
    <dgm:cxn modelId="{983721C0-B0C0-4086-B223-394EF86E5D07}" srcId="{A0E9AC2D-E14D-4BE1-83B8-59A402038D30}" destId="{53471C94-16D4-4589-BE9B-21852700C304}" srcOrd="1" destOrd="0" parTransId="{BDFCE4D5-2735-41F9-9E39-623DEE9B3FD0}" sibTransId="{47C0938A-3592-4A64-9D59-67DEF0ECA4E2}"/>
    <dgm:cxn modelId="{A4B901D0-6664-4B83-B282-ED46497875B5}" srcId="{A0E9AC2D-E14D-4BE1-83B8-59A402038D30}" destId="{54416277-EDAA-4792-BB79-A5EFB62FFE29}" srcOrd="0" destOrd="0" parTransId="{F2C5CD28-3897-421B-A8F8-8637BEC7757C}" sibTransId="{F6ED865C-292F-4DC5-BD58-545B4E6E8C5E}"/>
    <dgm:cxn modelId="{36AA94D5-AC43-41ED-986F-325E18F8AE22}" type="presOf" srcId="{FE748175-E691-4B44-AA69-FBC067F565B9}" destId="{7B81B2D5-044D-4EDD-8F50-E130D987116D}" srcOrd="0" destOrd="0" presId="urn:microsoft.com/office/officeart/2005/8/layout/default"/>
    <dgm:cxn modelId="{BE18ACDB-3737-461A-8216-FD96FD02A7AF}" type="presOf" srcId="{4E240BF6-BF44-43E2-9384-57E35DC3B533}" destId="{044FB881-39B5-4B4F-A906-BDD6D0609380}" srcOrd="0" destOrd="0" presId="urn:microsoft.com/office/officeart/2005/8/layout/default"/>
    <dgm:cxn modelId="{B3EEFEE5-98BA-430A-B1D4-6FB0E470096E}" srcId="{A0E9AC2D-E14D-4BE1-83B8-59A402038D30}" destId="{6E235980-0320-4363-9C01-E180E47E754D}" srcOrd="6" destOrd="0" parTransId="{A0348CC6-AECE-4B6A-8DDD-7B2945586E8D}" sibTransId="{928D8E93-7329-463B-8790-197C1EDCB02A}"/>
    <dgm:cxn modelId="{225696FF-4021-42D8-A64D-F888FF377989}" type="presOf" srcId="{6E235980-0320-4363-9C01-E180E47E754D}" destId="{1CDD3981-FCF5-4D7A-8DD1-4349A8906CA6}" srcOrd="0" destOrd="0" presId="urn:microsoft.com/office/officeart/2005/8/layout/default"/>
    <dgm:cxn modelId="{A1FC1D85-81C8-4EDD-844A-0C92DD9526A3}" type="presParOf" srcId="{9CFD0073-85F3-4196-A73A-2298B2E8D92B}" destId="{F64EED44-442A-496C-8BC9-9D3BA6DF8BCB}" srcOrd="0" destOrd="0" presId="urn:microsoft.com/office/officeart/2005/8/layout/default"/>
    <dgm:cxn modelId="{FCB28752-1E24-4D07-A008-4A465DED2BB3}" type="presParOf" srcId="{9CFD0073-85F3-4196-A73A-2298B2E8D92B}" destId="{7EC0795C-0193-4E9C-BF56-28555F1B2A90}" srcOrd="1" destOrd="0" presId="urn:microsoft.com/office/officeart/2005/8/layout/default"/>
    <dgm:cxn modelId="{77A9F5F2-1EF3-49B2-BB25-E18BD82AD9BE}" type="presParOf" srcId="{9CFD0073-85F3-4196-A73A-2298B2E8D92B}" destId="{6F315BC5-EDD3-4B6A-A63A-58ADCE61B8C3}" srcOrd="2" destOrd="0" presId="urn:microsoft.com/office/officeart/2005/8/layout/default"/>
    <dgm:cxn modelId="{FF42F789-0770-4397-A068-76F87982FCE5}" type="presParOf" srcId="{9CFD0073-85F3-4196-A73A-2298B2E8D92B}" destId="{32F1C2CA-8C5C-4FE6-91E9-3272F7C6D6E3}" srcOrd="3" destOrd="0" presId="urn:microsoft.com/office/officeart/2005/8/layout/default"/>
    <dgm:cxn modelId="{5EF223F5-2FAD-40B5-9C85-414E33B8A896}" type="presParOf" srcId="{9CFD0073-85F3-4196-A73A-2298B2E8D92B}" destId="{7F1ADAB4-2B9A-493E-A500-9C58528B0C80}" srcOrd="4" destOrd="0" presId="urn:microsoft.com/office/officeart/2005/8/layout/default"/>
    <dgm:cxn modelId="{50DE5853-F891-40E8-A22C-4A3B9F107B0E}" type="presParOf" srcId="{9CFD0073-85F3-4196-A73A-2298B2E8D92B}" destId="{6DAFC58C-AE7D-43CA-929C-ECDEC318CBF0}" srcOrd="5" destOrd="0" presId="urn:microsoft.com/office/officeart/2005/8/layout/default"/>
    <dgm:cxn modelId="{AFC2024D-AAC1-4CBB-BE64-16E6AD451685}" type="presParOf" srcId="{9CFD0073-85F3-4196-A73A-2298B2E8D92B}" destId="{044FB881-39B5-4B4F-A906-BDD6D0609380}" srcOrd="6" destOrd="0" presId="urn:microsoft.com/office/officeart/2005/8/layout/default"/>
    <dgm:cxn modelId="{DDFAFC87-F847-48A7-B685-CC153461719B}" type="presParOf" srcId="{9CFD0073-85F3-4196-A73A-2298B2E8D92B}" destId="{D2C67C10-0CD4-41B8-86A4-8404940326B2}" srcOrd="7" destOrd="0" presId="urn:microsoft.com/office/officeart/2005/8/layout/default"/>
    <dgm:cxn modelId="{1525116C-C3AB-4A49-9866-E7831E587DB0}" type="presParOf" srcId="{9CFD0073-85F3-4196-A73A-2298B2E8D92B}" destId="{C5881606-404F-4456-BE21-F465AADDB1F3}" srcOrd="8" destOrd="0" presId="urn:microsoft.com/office/officeart/2005/8/layout/default"/>
    <dgm:cxn modelId="{AC549791-110E-4220-A085-F7C7A8910FA8}" type="presParOf" srcId="{9CFD0073-85F3-4196-A73A-2298B2E8D92B}" destId="{DB7FC5C2-AD0A-4777-AA18-9FB40C208BBE}" srcOrd="9" destOrd="0" presId="urn:microsoft.com/office/officeart/2005/8/layout/default"/>
    <dgm:cxn modelId="{AFCC54C3-2157-49E5-93F4-A21F8F4E6C82}" type="presParOf" srcId="{9CFD0073-85F3-4196-A73A-2298B2E8D92B}" destId="{A0EEB84C-9EFC-4E15-B61E-E256E8177AE8}" srcOrd="10" destOrd="0" presId="urn:microsoft.com/office/officeart/2005/8/layout/default"/>
    <dgm:cxn modelId="{80C0BE2D-F912-4CDB-A1FE-EC7BE1B8EF85}" type="presParOf" srcId="{9CFD0073-85F3-4196-A73A-2298B2E8D92B}" destId="{54DB4E9F-1C41-4B13-9657-7DB7DDF0B296}" srcOrd="11" destOrd="0" presId="urn:microsoft.com/office/officeart/2005/8/layout/default"/>
    <dgm:cxn modelId="{CCC74B91-B588-4A3D-A4DF-6C5A4EDD5157}" type="presParOf" srcId="{9CFD0073-85F3-4196-A73A-2298B2E8D92B}" destId="{1CDD3981-FCF5-4D7A-8DD1-4349A8906CA6}" srcOrd="12" destOrd="0" presId="urn:microsoft.com/office/officeart/2005/8/layout/default"/>
    <dgm:cxn modelId="{806BCAE7-E68B-47F7-A949-C0F4DA12FBCA}" type="presParOf" srcId="{9CFD0073-85F3-4196-A73A-2298B2E8D92B}" destId="{136AC213-D008-418D-AFBC-DF13F64565C3}" srcOrd="13" destOrd="0" presId="urn:microsoft.com/office/officeart/2005/8/layout/default"/>
    <dgm:cxn modelId="{E0EDAF50-870F-467F-A506-DB09E532CDDB}" type="presParOf" srcId="{9CFD0073-85F3-4196-A73A-2298B2E8D92B}" destId="{7B81B2D5-044D-4EDD-8F50-E130D987116D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D2EFE64-B584-41DF-8DBF-0C09FCB1AFB7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A86FD95-B816-4938-A8ED-A0302546138C}">
      <dgm:prSet/>
      <dgm:spPr/>
      <dgm:t>
        <a:bodyPr/>
        <a:lstStyle/>
        <a:p>
          <a:r>
            <a:rPr lang="en-GB" dirty="0"/>
            <a:t>An Individual Learning Plan (ILP) is a document that tells course teams about any reasonable adjustments required for students. </a:t>
          </a:r>
          <a:endParaRPr lang="en-US" dirty="0"/>
        </a:p>
      </dgm:t>
    </dgm:pt>
    <dgm:pt modelId="{03DA13A6-A960-4F1B-8F96-E26EA8B0C20A}" type="parTrans" cxnId="{D37829B5-BC80-42EC-A52E-61062A4A36AB}">
      <dgm:prSet/>
      <dgm:spPr/>
      <dgm:t>
        <a:bodyPr/>
        <a:lstStyle/>
        <a:p>
          <a:endParaRPr lang="en-US"/>
        </a:p>
      </dgm:t>
    </dgm:pt>
    <dgm:pt modelId="{CA272845-D0AB-4914-A39F-5B79032889D6}" type="sibTrans" cxnId="{D37829B5-BC80-42EC-A52E-61062A4A36AB}">
      <dgm:prSet/>
      <dgm:spPr/>
      <dgm:t>
        <a:bodyPr/>
        <a:lstStyle/>
        <a:p>
          <a:endParaRPr lang="en-US"/>
        </a:p>
      </dgm:t>
    </dgm:pt>
    <dgm:pt modelId="{AB0557A2-870A-41E2-8082-AFE1A1CE3AE0}">
      <dgm:prSet/>
      <dgm:spPr/>
      <dgm:t>
        <a:bodyPr/>
        <a:lstStyle/>
        <a:p>
          <a:pPr rtl="0"/>
          <a:r>
            <a:rPr lang="en-GB" dirty="0"/>
            <a:t>To get an ILP, students will need to have a disability, health condition (including mental health conditions) or Specific Learning Difference which</a:t>
          </a:r>
          <a:r>
            <a:rPr lang="en-GB" dirty="0">
              <a:latin typeface="Trebuchet MS" panose="020B0603020202020204"/>
            </a:rPr>
            <a:t> is long term and impacts their usual daily activities.</a:t>
          </a:r>
          <a:endParaRPr lang="en-GB" dirty="0"/>
        </a:p>
      </dgm:t>
    </dgm:pt>
    <dgm:pt modelId="{F667D8AC-F4D1-4F43-8295-567499338FF0}" type="parTrans" cxnId="{4F1E053E-10DB-460A-99E1-9E546619FAB5}">
      <dgm:prSet/>
      <dgm:spPr/>
      <dgm:t>
        <a:bodyPr/>
        <a:lstStyle/>
        <a:p>
          <a:endParaRPr lang="en-US"/>
        </a:p>
      </dgm:t>
    </dgm:pt>
    <dgm:pt modelId="{E9C20003-80A5-4074-A4D1-8FC8771B77C2}" type="sibTrans" cxnId="{4F1E053E-10DB-460A-99E1-9E546619FAB5}">
      <dgm:prSet/>
      <dgm:spPr/>
      <dgm:t>
        <a:bodyPr/>
        <a:lstStyle/>
        <a:p>
          <a:endParaRPr lang="en-US"/>
        </a:p>
      </dgm:t>
    </dgm:pt>
    <dgm:pt modelId="{09EDD0DE-7149-40CC-AB65-DBA61E7FB9B1}">
      <dgm:prSet/>
      <dgm:spPr/>
      <dgm:t>
        <a:bodyPr/>
        <a:lstStyle/>
        <a:p>
          <a:r>
            <a:rPr lang="en-GB" dirty="0"/>
            <a:t>We can only put an ILP in place for a student if they have diagnostic / medical evidence of their disability.</a:t>
          </a:r>
          <a:endParaRPr lang="en-US" dirty="0"/>
        </a:p>
      </dgm:t>
    </dgm:pt>
    <dgm:pt modelId="{E1425F42-5891-469A-8D45-5BF2D1689BCA}" type="parTrans" cxnId="{1A63D0DA-4356-448C-AB17-BD342E4E8631}">
      <dgm:prSet/>
      <dgm:spPr/>
      <dgm:t>
        <a:bodyPr/>
        <a:lstStyle/>
        <a:p>
          <a:endParaRPr lang="en-US"/>
        </a:p>
      </dgm:t>
    </dgm:pt>
    <dgm:pt modelId="{8D0CE0AB-E0B6-4110-B1A6-620BA6F4F7B8}" type="sibTrans" cxnId="{1A63D0DA-4356-448C-AB17-BD342E4E8631}">
      <dgm:prSet/>
      <dgm:spPr/>
      <dgm:t>
        <a:bodyPr/>
        <a:lstStyle/>
        <a:p>
          <a:endParaRPr lang="en-US"/>
        </a:p>
      </dgm:t>
    </dgm:pt>
    <dgm:pt modelId="{0058A11E-DFF4-4B79-8D6A-DDF6E2842F71}">
      <dgm:prSet/>
      <dgm:spPr/>
      <dgm:t>
        <a:bodyPr/>
        <a:lstStyle/>
        <a:p>
          <a:r>
            <a:rPr lang="en-GB" dirty="0"/>
            <a:t>Evidence can be a letter from GP, DSA medical form or an </a:t>
          </a:r>
          <a:r>
            <a:rPr lang="en-GB" dirty="0" err="1"/>
            <a:t>SpLD</a:t>
          </a:r>
          <a:r>
            <a:rPr lang="en-GB" dirty="0"/>
            <a:t>/ADHD/ASC assessment.</a:t>
          </a:r>
          <a:endParaRPr lang="en-US" dirty="0"/>
        </a:p>
      </dgm:t>
    </dgm:pt>
    <dgm:pt modelId="{F53E6421-6EAA-4160-AA2C-38B7BA986B00}" type="parTrans" cxnId="{6A33AFB1-F0A1-49C7-B627-A3090B1E378A}">
      <dgm:prSet/>
      <dgm:spPr/>
      <dgm:t>
        <a:bodyPr/>
        <a:lstStyle/>
        <a:p>
          <a:endParaRPr lang="en-US"/>
        </a:p>
      </dgm:t>
    </dgm:pt>
    <dgm:pt modelId="{C3FE7B8B-3FBC-4983-AACA-3D435CA73B10}" type="sibTrans" cxnId="{6A33AFB1-F0A1-49C7-B627-A3090B1E378A}">
      <dgm:prSet/>
      <dgm:spPr/>
      <dgm:t>
        <a:bodyPr/>
        <a:lstStyle/>
        <a:p>
          <a:endParaRPr lang="en-US"/>
        </a:p>
      </dgm:t>
    </dgm:pt>
    <dgm:pt modelId="{A747D9B6-FB97-4A63-9395-63E2C55A196E}">
      <dgm:prSet/>
      <dgm:spPr/>
      <dgm:t>
        <a:bodyPr/>
        <a:lstStyle/>
        <a:p>
          <a:r>
            <a:rPr lang="en-GB" dirty="0"/>
            <a:t>ILPs are tailored to each students' needs.  There is no "one size fits all"</a:t>
          </a:r>
          <a:endParaRPr lang="en-GB" b="1" dirty="0"/>
        </a:p>
      </dgm:t>
    </dgm:pt>
    <dgm:pt modelId="{2AEC5649-86AF-4F3B-A01A-7A5C91354E49}" type="parTrans" cxnId="{7A0077EE-26D2-4F95-9153-E75C0BAE8DCB}">
      <dgm:prSet/>
      <dgm:spPr/>
      <dgm:t>
        <a:bodyPr/>
        <a:lstStyle/>
        <a:p>
          <a:endParaRPr lang="en-US"/>
        </a:p>
      </dgm:t>
    </dgm:pt>
    <dgm:pt modelId="{155F18FD-AACD-4CE2-BBA9-03CE01E82840}" type="sibTrans" cxnId="{7A0077EE-26D2-4F95-9153-E75C0BAE8DCB}">
      <dgm:prSet/>
      <dgm:spPr/>
      <dgm:t>
        <a:bodyPr/>
        <a:lstStyle/>
        <a:p>
          <a:endParaRPr lang="en-US"/>
        </a:p>
      </dgm:t>
    </dgm:pt>
    <dgm:pt modelId="{5D54D6CC-5DDC-4B55-9EF0-3738D500F534}">
      <dgm:prSet/>
      <dgm:spPr/>
      <dgm:t>
        <a:bodyPr/>
        <a:lstStyle/>
        <a:p>
          <a:pPr rtl="0"/>
          <a:r>
            <a:rPr lang="en-GB" dirty="0"/>
            <a:t>ILPs are tailored to the </a:t>
          </a:r>
          <a:r>
            <a:rPr lang="en-GB" b="1" u="sng" dirty="0">
              <a:latin typeface="Trebuchet MS" panose="020B0603020202020204"/>
            </a:rPr>
            <a:t>impact</a:t>
          </a:r>
          <a:r>
            <a:rPr lang="en-GB" u="sng" dirty="0">
              <a:latin typeface="Trebuchet MS" panose="020B0603020202020204"/>
            </a:rPr>
            <a:t> </a:t>
          </a:r>
          <a:r>
            <a:rPr lang="en-GB" dirty="0">
              <a:latin typeface="Trebuchet MS" panose="020B0603020202020204"/>
            </a:rPr>
            <a:t>each</a:t>
          </a:r>
          <a:r>
            <a:rPr lang="en-GB" dirty="0"/>
            <a:t> students' condition has on them, not the condition itself.</a:t>
          </a:r>
          <a:endParaRPr lang="en-US" dirty="0"/>
        </a:p>
      </dgm:t>
    </dgm:pt>
    <dgm:pt modelId="{84397427-4AFC-4828-9546-9BBAA9E9A77E}" type="parTrans" cxnId="{4A713D19-E120-4C83-A9A3-2D1D5FA4D13C}">
      <dgm:prSet/>
      <dgm:spPr/>
      <dgm:t>
        <a:bodyPr/>
        <a:lstStyle/>
        <a:p>
          <a:endParaRPr lang="en-US"/>
        </a:p>
      </dgm:t>
    </dgm:pt>
    <dgm:pt modelId="{F0414920-593D-45C4-9EAC-712879257B19}" type="sibTrans" cxnId="{4A713D19-E120-4C83-A9A3-2D1D5FA4D13C}">
      <dgm:prSet/>
      <dgm:spPr/>
      <dgm:t>
        <a:bodyPr/>
        <a:lstStyle/>
        <a:p>
          <a:endParaRPr lang="en-US"/>
        </a:p>
      </dgm:t>
    </dgm:pt>
    <dgm:pt modelId="{29A03D7B-519A-44CD-B93A-DFC65C416A80}">
      <dgm:prSet/>
      <dgm:spPr/>
      <dgm:t>
        <a:bodyPr/>
        <a:lstStyle/>
        <a:p>
          <a:r>
            <a:rPr lang="en-GB" dirty="0"/>
            <a:t>They are Living Documents that can be updated and amended at any time.</a:t>
          </a:r>
          <a:endParaRPr lang="en-US" dirty="0"/>
        </a:p>
      </dgm:t>
    </dgm:pt>
    <dgm:pt modelId="{3767878B-FFD0-47EB-9E44-C6FB1D65B23D}" type="parTrans" cxnId="{859AD043-64A0-4F0F-93D5-724764E81DED}">
      <dgm:prSet/>
      <dgm:spPr/>
      <dgm:t>
        <a:bodyPr/>
        <a:lstStyle/>
        <a:p>
          <a:endParaRPr lang="en-US"/>
        </a:p>
      </dgm:t>
    </dgm:pt>
    <dgm:pt modelId="{1DAAA40B-9F74-4A36-87ED-B5AF6E676AB8}" type="sibTrans" cxnId="{859AD043-64A0-4F0F-93D5-724764E81DED}">
      <dgm:prSet/>
      <dgm:spPr/>
      <dgm:t>
        <a:bodyPr/>
        <a:lstStyle/>
        <a:p>
          <a:endParaRPr lang="en-US"/>
        </a:p>
      </dgm:t>
    </dgm:pt>
    <dgm:pt modelId="{B776A08B-44E3-4C39-8B9C-ABC7E29EFA33}" type="pres">
      <dgm:prSet presAssocID="{1D2EFE64-B584-41DF-8DBF-0C09FCB1AFB7}" presName="linear" presStyleCnt="0">
        <dgm:presLayoutVars>
          <dgm:animLvl val="lvl"/>
          <dgm:resizeHandles val="exact"/>
        </dgm:presLayoutVars>
      </dgm:prSet>
      <dgm:spPr/>
    </dgm:pt>
    <dgm:pt modelId="{5C7C99B3-A3C8-4BCB-A123-A88DB360B041}" type="pres">
      <dgm:prSet presAssocID="{8A86FD95-B816-4938-A8ED-A0302546138C}" presName="parentText" presStyleLbl="node1" presStyleIdx="0" presStyleCnt="7" custLinFactNeighborX="131" custLinFactNeighborY="-67012">
        <dgm:presLayoutVars>
          <dgm:chMax val="0"/>
          <dgm:bulletEnabled val="1"/>
        </dgm:presLayoutVars>
      </dgm:prSet>
      <dgm:spPr/>
    </dgm:pt>
    <dgm:pt modelId="{99B0B038-9638-481B-B429-0D82DA0A2250}" type="pres">
      <dgm:prSet presAssocID="{CA272845-D0AB-4914-A39F-5B79032889D6}" presName="spacer" presStyleCnt="0"/>
      <dgm:spPr/>
    </dgm:pt>
    <dgm:pt modelId="{707BCB46-C8B3-41D7-A5FB-CA41F6F84FB8}" type="pres">
      <dgm:prSet presAssocID="{AB0557A2-870A-41E2-8082-AFE1A1CE3AE0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4B4C7DE9-3818-4D1B-AD5A-32CDE476CDFF}" type="pres">
      <dgm:prSet presAssocID="{E9C20003-80A5-4074-A4D1-8FC8771B77C2}" presName="spacer" presStyleCnt="0"/>
      <dgm:spPr/>
    </dgm:pt>
    <dgm:pt modelId="{12279479-A83E-41EA-9559-B30FEB09E91E}" type="pres">
      <dgm:prSet presAssocID="{09EDD0DE-7149-40CC-AB65-DBA61E7FB9B1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9B2475CD-BBB7-4000-AF0C-DB84FE214CEE}" type="pres">
      <dgm:prSet presAssocID="{8D0CE0AB-E0B6-4110-B1A6-620BA6F4F7B8}" presName="spacer" presStyleCnt="0"/>
      <dgm:spPr/>
    </dgm:pt>
    <dgm:pt modelId="{AA854B2E-38F9-44D3-BB30-7E862124D2EB}" type="pres">
      <dgm:prSet presAssocID="{0058A11E-DFF4-4B79-8D6A-DDF6E2842F71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D3B0395B-5713-4966-B658-3A1B602FF95E}" type="pres">
      <dgm:prSet presAssocID="{C3FE7B8B-3FBC-4983-AACA-3D435CA73B10}" presName="spacer" presStyleCnt="0"/>
      <dgm:spPr/>
    </dgm:pt>
    <dgm:pt modelId="{9FB417A1-2889-414C-95EE-AF1C8697AAA7}" type="pres">
      <dgm:prSet presAssocID="{A747D9B6-FB97-4A63-9395-63E2C55A196E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EE29EBDB-7516-4ED5-A40B-E66B2C893B03}" type="pres">
      <dgm:prSet presAssocID="{155F18FD-AACD-4CE2-BBA9-03CE01E82840}" presName="spacer" presStyleCnt="0"/>
      <dgm:spPr/>
    </dgm:pt>
    <dgm:pt modelId="{0BE42529-439A-4058-A565-65F6549C810B}" type="pres">
      <dgm:prSet presAssocID="{5D54D6CC-5DDC-4B55-9EF0-3738D500F534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F7D5F4B2-5B61-4332-9EA2-0B8A998E99C6}" type="pres">
      <dgm:prSet presAssocID="{F0414920-593D-45C4-9EAC-712879257B19}" presName="spacer" presStyleCnt="0"/>
      <dgm:spPr/>
    </dgm:pt>
    <dgm:pt modelId="{0754EADD-F59D-40B0-9524-DA6FFA3281F8}" type="pres">
      <dgm:prSet presAssocID="{29A03D7B-519A-44CD-B93A-DFC65C416A80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C574D513-937D-46D9-B9B1-2E1F7FFCBF03}" type="presOf" srcId="{5D54D6CC-5DDC-4B55-9EF0-3738D500F534}" destId="{0BE42529-439A-4058-A565-65F6549C810B}" srcOrd="0" destOrd="0" presId="urn:microsoft.com/office/officeart/2005/8/layout/vList2"/>
    <dgm:cxn modelId="{67140E15-5F81-42D0-A77F-13D23E7ACE1C}" type="presOf" srcId="{A747D9B6-FB97-4A63-9395-63E2C55A196E}" destId="{9FB417A1-2889-414C-95EE-AF1C8697AAA7}" srcOrd="0" destOrd="0" presId="urn:microsoft.com/office/officeart/2005/8/layout/vList2"/>
    <dgm:cxn modelId="{4A713D19-E120-4C83-A9A3-2D1D5FA4D13C}" srcId="{1D2EFE64-B584-41DF-8DBF-0C09FCB1AFB7}" destId="{5D54D6CC-5DDC-4B55-9EF0-3738D500F534}" srcOrd="5" destOrd="0" parTransId="{84397427-4AFC-4828-9546-9BBAA9E9A77E}" sibTransId="{F0414920-593D-45C4-9EAC-712879257B19}"/>
    <dgm:cxn modelId="{F0FA3D26-66D9-472E-BC03-DEA524B2DB78}" type="presOf" srcId="{AB0557A2-870A-41E2-8082-AFE1A1CE3AE0}" destId="{707BCB46-C8B3-41D7-A5FB-CA41F6F84FB8}" srcOrd="0" destOrd="0" presId="urn:microsoft.com/office/officeart/2005/8/layout/vList2"/>
    <dgm:cxn modelId="{4F1E053E-10DB-460A-99E1-9E546619FAB5}" srcId="{1D2EFE64-B584-41DF-8DBF-0C09FCB1AFB7}" destId="{AB0557A2-870A-41E2-8082-AFE1A1CE3AE0}" srcOrd="1" destOrd="0" parTransId="{F667D8AC-F4D1-4F43-8295-567499338FF0}" sibTransId="{E9C20003-80A5-4074-A4D1-8FC8771B77C2}"/>
    <dgm:cxn modelId="{859AD043-64A0-4F0F-93D5-724764E81DED}" srcId="{1D2EFE64-B584-41DF-8DBF-0C09FCB1AFB7}" destId="{29A03D7B-519A-44CD-B93A-DFC65C416A80}" srcOrd="6" destOrd="0" parTransId="{3767878B-FFD0-47EB-9E44-C6FB1D65B23D}" sibTransId="{1DAAA40B-9F74-4A36-87ED-B5AF6E676AB8}"/>
    <dgm:cxn modelId="{C64D4D6A-2969-4A06-8AFD-E0623922C7BA}" type="presOf" srcId="{8A86FD95-B816-4938-A8ED-A0302546138C}" destId="{5C7C99B3-A3C8-4BCB-A123-A88DB360B041}" srcOrd="0" destOrd="0" presId="urn:microsoft.com/office/officeart/2005/8/layout/vList2"/>
    <dgm:cxn modelId="{B360528E-C9D5-44EF-BDBB-3DBF3841E09B}" type="presOf" srcId="{1D2EFE64-B584-41DF-8DBF-0C09FCB1AFB7}" destId="{B776A08B-44E3-4C39-8B9C-ABC7E29EFA33}" srcOrd="0" destOrd="0" presId="urn:microsoft.com/office/officeart/2005/8/layout/vList2"/>
    <dgm:cxn modelId="{6A33AFB1-F0A1-49C7-B627-A3090B1E378A}" srcId="{1D2EFE64-B584-41DF-8DBF-0C09FCB1AFB7}" destId="{0058A11E-DFF4-4B79-8D6A-DDF6E2842F71}" srcOrd="3" destOrd="0" parTransId="{F53E6421-6EAA-4160-AA2C-38B7BA986B00}" sibTransId="{C3FE7B8B-3FBC-4983-AACA-3D435CA73B10}"/>
    <dgm:cxn modelId="{D37829B5-BC80-42EC-A52E-61062A4A36AB}" srcId="{1D2EFE64-B584-41DF-8DBF-0C09FCB1AFB7}" destId="{8A86FD95-B816-4938-A8ED-A0302546138C}" srcOrd="0" destOrd="0" parTransId="{03DA13A6-A960-4F1B-8F96-E26EA8B0C20A}" sibTransId="{CA272845-D0AB-4914-A39F-5B79032889D6}"/>
    <dgm:cxn modelId="{1C39F7CC-D613-4D02-8367-768C1FEE8C6B}" type="presOf" srcId="{0058A11E-DFF4-4B79-8D6A-DDF6E2842F71}" destId="{AA854B2E-38F9-44D3-BB30-7E862124D2EB}" srcOrd="0" destOrd="0" presId="urn:microsoft.com/office/officeart/2005/8/layout/vList2"/>
    <dgm:cxn modelId="{AD8DFBCD-4328-4298-84EA-4552980DADF2}" type="presOf" srcId="{29A03D7B-519A-44CD-B93A-DFC65C416A80}" destId="{0754EADD-F59D-40B0-9524-DA6FFA3281F8}" srcOrd="0" destOrd="0" presId="urn:microsoft.com/office/officeart/2005/8/layout/vList2"/>
    <dgm:cxn modelId="{1A63D0DA-4356-448C-AB17-BD342E4E8631}" srcId="{1D2EFE64-B584-41DF-8DBF-0C09FCB1AFB7}" destId="{09EDD0DE-7149-40CC-AB65-DBA61E7FB9B1}" srcOrd="2" destOrd="0" parTransId="{E1425F42-5891-469A-8D45-5BF2D1689BCA}" sibTransId="{8D0CE0AB-E0B6-4110-B1A6-620BA6F4F7B8}"/>
    <dgm:cxn modelId="{844273E1-7D56-47BC-89EB-DD1DC6F8BE45}" type="presOf" srcId="{09EDD0DE-7149-40CC-AB65-DBA61E7FB9B1}" destId="{12279479-A83E-41EA-9559-B30FEB09E91E}" srcOrd="0" destOrd="0" presId="urn:microsoft.com/office/officeart/2005/8/layout/vList2"/>
    <dgm:cxn modelId="{7A0077EE-26D2-4F95-9153-E75C0BAE8DCB}" srcId="{1D2EFE64-B584-41DF-8DBF-0C09FCB1AFB7}" destId="{A747D9B6-FB97-4A63-9395-63E2C55A196E}" srcOrd="4" destOrd="0" parTransId="{2AEC5649-86AF-4F3B-A01A-7A5C91354E49}" sibTransId="{155F18FD-AACD-4CE2-BBA9-03CE01E82840}"/>
    <dgm:cxn modelId="{E916193E-FA04-4037-BBAB-8A9C8D4E50D1}" type="presParOf" srcId="{B776A08B-44E3-4C39-8B9C-ABC7E29EFA33}" destId="{5C7C99B3-A3C8-4BCB-A123-A88DB360B041}" srcOrd="0" destOrd="0" presId="urn:microsoft.com/office/officeart/2005/8/layout/vList2"/>
    <dgm:cxn modelId="{87350599-C624-4299-BE7F-3D3A5068D85A}" type="presParOf" srcId="{B776A08B-44E3-4C39-8B9C-ABC7E29EFA33}" destId="{99B0B038-9638-481B-B429-0D82DA0A2250}" srcOrd="1" destOrd="0" presId="urn:microsoft.com/office/officeart/2005/8/layout/vList2"/>
    <dgm:cxn modelId="{B599F05B-F71B-4156-A187-935E10BDA18C}" type="presParOf" srcId="{B776A08B-44E3-4C39-8B9C-ABC7E29EFA33}" destId="{707BCB46-C8B3-41D7-A5FB-CA41F6F84FB8}" srcOrd="2" destOrd="0" presId="urn:microsoft.com/office/officeart/2005/8/layout/vList2"/>
    <dgm:cxn modelId="{DDB8C4BC-C269-44A3-9872-87CD40D01741}" type="presParOf" srcId="{B776A08B-44E3-4C39-8B9C-ABC7E29EFA33}" destId="{4B4C7DE9-3818-4D1B-AD5A-32CDE476CDFF}" srcOrd="3" destOrd="0" presId="urn:microsoft.com/office/officeart/2005/8/layout/vList2"/>
    <dgm:cxn modelId="{D8842998-362C-4790-A023-B235D81170EB}" type="presParOf" srcId="{B776A08B-44E3-4C39-8B9C-ABC7E29EFA33}" destId="{12279479-A83E-41EA-9559-B30FEB09E91E}" srcOrd="4" destOrd="0" presId="urn:microsoft.com/office/officeart/2005/8/layout/vList2"/>
    <dgm:cxn modelId="{8F3C8B01-AF57-48A7-AD88-10F2A8E22F7C}" type="presParOf" srcId="{B776A08B-44E3-4C39-8B9C-ABC7E29EFA33}" destId="{9B2475CD-BBB7-4000-AF0C-DB84FE214CEE}" srcOrd="5" destOrd="0" presId="urn:microsoft.com/office/officeart/2005/8/layout/vList2"/>
    <dgm:cxn modelId="{19C73D3D-626D-4DEB-B4F4-CDCF6775414E}" type="presParOf" srcId="{B776A08B-44E3-4C39-8B9C-ABC7E29EFA33}" destId="{AA854B2E-38F9-44D3-BB30-7E862124D2EB}" srcOrd="6" destOrd="0" presId="urn:microsoft.com/office/officeart/2005/8/layout/vList2"/>
    <dgm:cxn modelId="{0F39F8AF-836F-4D65-94BF-1EE3E6C25918}" type="presParOf" srcId="{B776A08B-44E3-4C39-8B9C-ABC7E29EFA33}" destId="{D3B0395B-5713-4966-B658-3A1B602FF95E}" srcOrd="7" destOrd="0" presId="urn:microsoft.com/office/officeart/2005/8/layout/vList2"/>
    <dgm:cxn modelId="{1CA01F55-6E00-4159-BBD6-5E25AF71AAB8}" type="presParOf" srcId="{B776A08B-44E3-4C39-8B9C-ABC7E29EFA33}" destId="{9FB417A1-2889-414C-95EE-AF1C8697AAA7}" srcOrd="8" destOrd="0" presId="urn:microsoft.com/office/officeart/2005/8/layout/vList2"/>
    <dgm:cxn modelId="{C5944952-6E78-4187-B88D-BBA9369AD787}" type="presParOf" srcId="{B776A08B-44E3-4C39-8B9C-ABC7E29EFA33}" destId="{EE29EBDB-7516-4ED5-A40B-E66B2C893B03}" srcOrd="9" destOrd="0" presId="urn:microsoft.com/office/officeart/2005/8/layout/vList2"/>
    <dgm:cxn modelId="{BEAE2747-002C-4594-A190-2F5857FEB0A4}" type="presParOf" srcId="{B776A08B-44E3-4C39-8B9C-ABC7E29EFA33}" destId="{0BE42529-439A-4058-A565-65F6549C810B}" srcOrd="10" destOrd="0" presId="urn:microsoft.com/office/officeart/2005/8/layout/vList2"/>
    <dgm:cxn modelId="{7B2B0D9F-7295-4625-84D2-CCD268C571A1}" type="presParOf" srcId="{B776A08B-44E3-4C39-8B9C-ABC7E29EFA33}" destId="{F7D5F4B2-5B61-4332-9EA2-0B8A998E99C6}" srcOrd="11" destOrd="0" presId="urn:microsoft.com/office/officeart/2005/8/layout/vList2"/>
    <dgm:cxn modelId="{3576A254-72BB-494E-8113-AC32AF677FB4}" type="presParOf" srcId="{B776A08B-44E3-4C39-8B9C-ABC7E29EFA33}" destId="{0754EADD-F59D-40B0-9524-DA6FFA3281F8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4EED44-442A-496C-8BC9-9D3BA6DF8BCB}">
      <dsp:nvSpPr>
        <dsp:cNvPr id="0" name=""/>
        <dsp:cNvSpPr/>
      </dsp:nvSpPr>
      <dsp:spPr>
        <a:xfrm>
          <a:off x="10879" y="0"/>
          <a:ext cx="9891863" cy="98290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/>
            <a:t>We support and advise students who have disabilities and long-term health conditions such as:</a:t>
          </a:r>
          <a:endParaRPr lang="en-US" sz="2800" kern="1200" dirty="0"/>
        </a:p>
      </dsp:txBody>
      <dsp:txXfrm>
        <a:off x="10879" y="0"/>
        <a:ext cx="9891863" cy="982905"/>
      </dsp:txXfrm>
    </dsp:sp>
    <dsp:sp modelId="{6F315BC5-EDD3-4B6A-A63A-58ADCE61B8C3}">
      <dsp:nvSpPr>
        <dsp:cNvPr id="0" name=""/>
        <dsp:cNvSpPr/>
      </dsp:nvSpPr>
      <dsp:spPr>
        <a:xfrm>
          <a:off x="226414" y="1393772"/>
          <a:ext cx="2197654" cy="131859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Autism Spectrum Conditions/ </a:t>
          </a:r>
          <a:r>
            <a:rPr lang="en-GB" sz="1400" kern="1200" dirty="0">
              <a:latin typeface="Trebuchet MS" panose="020B0603020202020204"/>
            </a:rPr>
            <a:t>Neurodivergencies</a:t>
          </a:r>
          <a:endParaRPr lang="en-US" sz="1400" kern="1200" dirty="0"/>
        </a:p>
      </dsp:txBody>
      <dsp:txXfrm>
        <a:off x="226414" y="1393772"/>
        <a:ext cx="2197654" cy="1318592"/>
      </dsp:txXfrm>
    </dsp:sp>
    <dsp:sp modelId="{7F1ADAB4-2B9A-493E-A500-9C58528B0C80}">
      <dsp:nvSpPr>
        <dsp:cNvPr id="0" name=""/>
        <dsp:cNvSpPr/>
      </dsp:nvSpPr>
      <dsp:spPr>
        <a:xfrm>
          <a:off x="2643834" y="1393772"/>
          <a:ext cx="2197654" cy="131859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Physical disabilities</a:t>
          </a:r>
          <a:endParaRPr lang="en-US" sz="1400" kern="1200" dirty="0"/>
        </a:p>
      </dsp:txBody>
      <dsp:txXfrm>
        <a:off x="2643834" y="1393772"/>
        <a:ext cx="2197654" cy="1318592"/>
      </dsp:txXfrm>
    </dsp:sp>
    <dsp:sp modelId="{044FB881-39B5-4B4F-A906-BDD6D0609380}">
      <dsp:nvSpPr>
        <dsp:cNvPr id="0" name=""/>
        <dsp:cNvSpPr/>
      </dsp:nvSpPr>
      <dsp:spPr>
        <a:xfrm>
          <a:off x="5061254" y="1393772"/>
          <a:ext cx="2197654" cy="131859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Blind or visual impairment</a:t>
          </a:r>
          <a:endParaRPr lang="en-US" sz="1400" kern="1200" dirty="0"/>
        </a:p>
      </dsp:txBody>
      <dsp:txXfrm>
        <a:off x="5061254" y="1393772"/>
        <a:ext cx="2197654" cy="1318592"/>
      </dsp:txXfrm>
    </dsp:sp>
    <dsp:sp modelId="{C5881606-404F-4456-BE21-F465AADDB1F3}">
      <dsp:nvSpPr>
        <dsp:cNvPr id="0" name=""/>
        <dsp:cNvSpPr/>
      </dsp:nvSpPr>
      <dsp:spPr>
        <a:xfrm>
          <a:off x="7478674" y="1393772"/>
          <a:ext cx="2197654" cy="131859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Deaf or hearing impairment</a:t>
          </a:r>
          <a:endParaRPr lang="en-US" sz="1400" kern="1200" dirty="0"/>
        </a:p>
      </dsp:txBody>
      <dsp:txXfrm>
        <a:off x="7478674" y="1393772"/>
        <a:ext cx="2197654" cy="1318592"/>
      </dsp:txXfrm>
    </dsp:sp>
    <dsp:sp modelId="{A0EEB84C-9EFC-4E15-B61E-E256E8177AE8}">
      <dsp:nvSpPr>
        <dsp:cNvPr id="0" name=""/>
        <dsp:cNvSpPr/>
      </dsp:nvSpPr>
      <dsp:spPr>
        <a:xfrm>
          <a:off x="1435124" y="2932130"/>
          <a:ext cx="2197654" cy="131859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Specific learning differences (</a:t>
          </a:r>
          <a:r>
            <a:rPr lang="en-GB" sz="1400" kern="1200" dirty="0" err="1"/>
            <a:t>SpLDs</a:t>
          </a:r>
          <a:r>
            <a:rPr lang="en-GB" sz="1400" kern="1200" dirty="0"/>
            <a:t>) such as </a:t>
          </a:r>
          <a:r>
            <a:rPr lang="en-GB" sz="1400" kern="1200" dirty="0">
              <a:latin typeface="Trebuchet MS" panose="020B0603020202020204"/>
            </a:rPr>
            <a:t>dyslexia, dyspraxia and ADHD</a:t>
          </a:r>
          <a:endParaRPr lang="en-US" sz="1400" kern="1200" dirty="0"/>
        </a:p>
      </dsp:txBody>
      <dsp:txXfrm>
        <a:off x="1435124" y="2932130"/>
        <a:ext cx="2197654" cy="1318592"/>
      </dsp:txXfrm>
    </dsp:sp>
    <dsp:sp modelId="{1CDD3981-FCF5-4D7A-8DD1-4349A8906CA6}">
      <dsp:nvSpPr>
        <dsp:cNvPr id="0" name=""/>
        <dsp:cNvSpPr/>
      </dsp:nvSpPr>
      <dsp:spPr>
        <a:xfrm>
          <a:off x="3852544" y="2932130"/>
          <a:ext cx="2197654" cy="131859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Long term medical conditions such as epilepsy, diabetes, chronic fatigue syndrome or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 arthritis</a:t>
          </a:r>
          <a:r>
            <a:rPr lang="en-GB" sz="1100" kern="1200" dirty="0"/>
            <a:t>.</a:t>
          </a:r>
          <a:endParaRPr lang="en-US" sz="1100" kern="1200" dirty="0"/>
        </a:p>
      </dsp:txBody>
      <dsp:txXfrm>
        <a:off x="3852544" y="2932130"/>
        <a:ext cx="2197654" cy="1318592"/>
      </dsp:txXfrm>
    </dsp:sp>
    <dsp:sp modelId="{7B81B2D5-044D-4EDD-8F50-E130D987116D}">
      <dsp:nvSpPr>
        <dsp:cNvPr id="0" name=""/>
        <dsp:cNvSpPr/>
      </dsp:nvSpPr>
      <dsp:spPr>
        <a:xfrm>
          <a:off x="6269964" y="2932130"/>
          <a:ext cx="2197654" cy="131859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Mental health difficulties</a:t>
          </a:r>
          <a:r>
            <a:rPr lang="en-GB" sz="1400" kern="1200" dirty="0">
              <a:latin typeface="Trebuchet MS" panose="020B0603020202020204"/>
            </a:rPr>
            <a:t> such as eating disorders and selective mutism</a:t>
          </a:r>
          <a:r>
            <a:rPr lang="en-GB" sz="1400" kern="1200" dirty="0"/>
            <a:t> </a:t>
          </a:r>
          <a:endParaRPr lang="en-US" sz="1400" kern="1200" dirty="0"/>
        </a:p>
      </dsp:txBody>
      <dsp:txXfrm>
        <a:off x="6269964" y="2932130"/>
        <a:ext cx="2197654" cy="13185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7C99B3-A3C8-4BCB-A123-A88DB360B041}">
      <dsp:nvSpPr>
        <dsp:cNvPr id="0" name=""/>
        <dsp:cNvSpPr/>
      </dsp:nvSpPr>
      <dsp:spPr>
        <a:xfrm>
          <a:off x="0" y="24490"/>
          <a:ext cx="7731760" cy="902508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An Individual Learning Plan (ILP) is a document that tells course teams about any reasonable adjustments required for students. </a:t>
          </a:r>
          <a:endParaRPr lang="en-US" sz="1700" kern="1200" dirty="0"/>
        </a:p>
      </dsp:txBody>
      <dsp:txXfrm>
        <a:off x="44057" y="68547"/>
        <a:ext cx="7643646" cy="814394"/>
      </dsp:txXfrm>
    </dsp:sp>
    <dsp:sp modelId="{707BCB46-C8B3-41D7-A5FB-CA41F6F84FB8}">
      <dsp:nvSpPr>
        <dsp:cNvPr id="0" name=""/>
        <dsp:cNvSpPr/>
      </dsp:nvSpPr>
      <dsp:spPr>
        <a:xfrm>
          <a:off x="0" y="1008768"/>
          <a:ext cx="7731760" cy="902508"/>
        </a:xfrm>
        <a:prstGeom prst="roundRect">
          <a:avLst/>
        </a:prstGeom>
        <a:gradFill rotWithShape="0">
          <a:gsLst>
            <a:gs pos="0">
              <a:schemeClr val="accent2">
                <a:hueOff val="-494048"/>
                <a:satOff val="2367"/>
                <a:lumOff val="2190"/>
                <a:alphaOff val="0"/>
                <a:tint val="96000"/>
                <a:lumMod val="100000"/>
              </a:schemeClr>
            </a:gs>
            <a:gs pos="78000">
              <a:schemeClr val="accent2">
                <a:hueOff val="-494048"/>
                <a:satOff val="2367"/>
                <a:lumOff val="219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To get an ILP, students will need to have a disability, health condition (including mental health conditions) or Specific Learning Difference which</a:t>
          </a:r>
          <a:r>
            <a:rPr lang="en-GB" sz="1700" kern="1200" dirty="0">
              <a:latin typeface="Trebuchet MS" panose="020B0603020202020204"/>
            </a:rPr>
            <a:t> is long term and impacts their usual daily activities.</a:t>
          </a:r>
          <a:endParaRPr lang="en-GB" sz="1700" kern="1200" dirty="0"/>
        </a:p>
      </dsp:txBody>
      <dsp:txXfrm>
        <a:off x="44057" y="1052825"/>
        <a:ext cx="7643646" cy="814394"/>
      </dsp:txXfrm>
    </dsp:sp>
    <dsp:sp modelId="{12279479-A83E-41EA-9559-B30FEB09E91E}">
      <dsp:nvSpPr>
        <dsp:cNvPr id="0" name=""/>
        <dsp:cNvSpPr/>
      </dsp:nvSpPr>
      <dsp:spPr>
        <a:xfrm>
          <a:off x="0" y="1960236"/>
          <a:ext cx="7731760" cy="902508"/>
        </a:xfrm>
        <a:prstGeom prst="roundRect">
          <a:avLst/>
        </a:prstGeom>
        <a:gradFill rotWithShape="0">
          <a:gsLst>
            <a:gs pos="0">
              <a:schemeClr val="accent2">
                <a:hueOff val="-988095"/>
                <a:satOff val="4733"/>
                <a:lumOff val="4379"/>
                <a:alphaOff val="0"/>
                <a:tint val="96000"/>
                <a:lumMod val="100000"/>
              </a:schemeClr>
            </a:gs>
            <a:gs pos="78000">
              <a:schemeClr val="accent2">
                <a:hueOff val="-988095"/>
                <a:satOff val="4733"/>
                <a:lumOff val="437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We can only put an ILP in place for a student if they have diagnostic / medical evidence of their disability.</a:t>
          </a:r>
          <a:endParaRPr lang="en-US" sz="1700" kern="1200" dirty="0"/>
        </a:p>
      </dsp:txBody>
      <dsp:txXfrm>
        <a:off x="44057" y="2004293"/>
        <a:ext cx="7643646" cy="814394"/>
      </dsp:txXfrm>
    </dsp:sp>
    <dsp:sp modelId="{AA854B2E-38F9-44D3-BB30-7E862124D2EB}">
      <dsp:nvSpPr>
        <dsp:cNvPr id="0" name=""/>
        <dsp:cNvSpPr/>
      </dsp:nvSpPr>
      <dsp:spPr>
        <a:xfrm>
          <a:off x="0" y="2911705"/>
          <a:ext cx="7731760" cy="902508"/>
        </a:xfrm>
        <a:prstGeom prst="round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Evidence can be a letter from GP, DSA medical form or an </a:t>
          </a:r>
          <a:r>
            <a:rPr lang="en-GB" sz="1700" kern="1200" dirty="0" err="1"/>
            <a:t>SpLD</a:t>
          </a:r>
          <a:r>
            <a:rPr lang="en-GB" sz="1700" kern="1200" dirty="0"/>
            <a:t>/ADHD/ASC assessment.</a:t>
          </a:r>
          <a:endParaRPr lang="en-US" sz="1700" kern="1200" dirty="0"/>
        </a:p>
      </dsp:txBody>
      <dsp:txXfrm>
        <a:off x="44057" y="2955762"/>
        <a:ext cx="7643646" cy="814394"/>
      </dsp:txXfrm>
    </dsp:sp>
    <dsp:sp modelId="{9FB417A1-2889-414C-95EE-AF1C8697AAA7}">
      <dsp:nvSpPr>
        <dsp:cNvPr id="0" name=""/>
        <dsp:cNvSpPr/>
      </dsp:nvSpPr>
      <dsp:spPr>
        <a:xfrm>
          <a:off x="0" y="3863174"/>
          <a:ext cx="7731760" cy="902508"/>
        </a:xfrm>
        <a:prstGeom prst="roundRect">
          <a:avLst/>
        </a:prstGeom>
        <a:gradFill rotWithShape="0">
          <a:gsLst>
            <a:gs pos="0">
              <a:schemeClr val="accent2">
                <a:hueOff val="-1976191"/>
                <a:satOff val="9467"/>
                <a:lumOff val="8758"/>
                <a:alphaOff val="0"/>
                <a:tint val="96000"/>
                <a:lumMod val="100000"/>
              </a:schemeClr>
            </a:gs>
            <a:gs pos="78000">
              <a:schemeClr val="accent2">
                <a:hueOff val="-1976191"/>
                <a:satOff val="9467"/>
                <a:lumOff val="875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ILPs are tailored to each students' needs.  There is no "one size fits all"</a:t>
          </a:r>
          <a:endParaRPr lang="en-GB" sz="1700" b="1" kern="1200" dirty="0"/>
        </a:p>
      </dsp:txBody>
      <dsp:txXfrm>
        <a:off x="44057" y="3907231"/>
        <a:ext cx="7643646" cy="814394"/>
      </dsp:txXfrm>
    </dsp:sp>
    <dsp:sp modelId="{0BE42529-439A-4058-A565-65F6549C810B}">
      <dsp:nvSpPr>
        <dsp:cNvPr id="0" name=""/>
        <dsp:cNvSpPr/>
      </dsp:nvSpPr>
      <dsp:spPr>
        <a:xfrm>
          <a:off x="0" y="4814643"/>
          <a:ext cx="7731760" cy="902508"/>
        </a:xfrm>
        <a:prstGeom prst="roundRect">
          <a:avLst/>
        </a:prstGeom>
        <a:gradFill rotWithShape="0">
          <a:gsLst>
            <a:gs pos="0">
              <a:schemeClr val="accent2">
                <a:hueOff val="-2470238"/>
                <a:satOff val="11833"/>
                <a:lumOff val="10948"/>
                <a:alphaOff val="0"/>
                <a:tint val="96000"/>
                <a:lumMod val="100000"/>
              </a:schemeClr>
            </a:gs>
            <a:gs pos="78000">
              <a:schemeClr val="accent2">
                <a:hueOff val="-2470238"/>
                <a:satOff val="11833"/>
                <a:lumOff val="10948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ILPs are tailored to the </a:t>
          </a:r>
          <a:r>
            <a:rPr lang="en-GB" sz="1700" b="1" u="sng" kern="1200" dirty="0">
              <a:latin typeface="Trebuchet MS" panose="020B0603020202020204"/>
            </a:rPr>
            <a:t>impact</a:t>
          </a:r>
          <a:r>
            <a:rPr lang="en-GB" sz="1700" u="sng" kern="1200" dirty="0">
              <a:latin typeface="Trebuchet MS" panose="020B0603020202020204"/>
            </a:rPr>
            <a:t> </a:t>
          </a:r>
          <a:r>
            <a:rPr lang="en-GB" sz="1700" kern="1200" dirty="0">
              <a:latin typeface="Trebuchet MS" panose="020B0603020202020204"/>
            </a:rPr>
            <a:t>each</a:t>
          </a:r>
          <a:r>
            <a:rPr lang="en-GB" sz="1700" kern="1200" dirty="0"/>
            <a:t> students' condition has on them, not the condition itself.</a:t>
          </a:r>
          <a:endParaRPr lang="en-US" sz="1700" kern="1200" dirty="0"/>
        </a:p>
      </dsp:txBody>
      <dsp:txXfrm>
        <a:off x="44057" y="4858700"/>
        <a:ext cx="7643646" cy="814394"/>
      </dsp:txXfrm>
    </dsp:sp>
    <dsp:sp modelId="{0754EADD-F59D-40B0-9524-DA6FFA3281F8}">
      <dsp:nvSpPr>
        <dsp:cNvPr id="0" name=""/>
        <dsp:cNvSpPr/>
      </dsp:nvSpPr>
      <dsp:spPr>
        <a:xfrm>
          <a:off x="0" y="5766111"/>
          <a:ext cx="7731760" cy="902508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They are Living Documents that can be updated and amended at any time.</a:t>
          </a:r>
          <a:endParaRPr lang="en-US" sz="1700" kern="1200" dirty="0"/>
        </a:p>
      </dsp:txBody>
      <dsp:txXfrm>
        <a:off x="44057" y="5810168"/>
        <a:ext cx="7643646" cy="8143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CF67B-C3C7-4C49-933E-0D19463EC159}" type="datetimeFigureOut">
              <a:rPr lang="en-GB" smtClean="0"/>
              <a:t>13/09/2024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983A6B-89FF-4E90-B796-814D426D64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597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83A6B-89FF-4E90-B796-814D426D647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3588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83A6B-89FF-4E90-B796-814D426D647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636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983A6B-89FF-4E90-B796-814D426D647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9768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777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78822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48906477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779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3976914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141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5648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63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10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665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282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028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167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793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636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510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A0EA9A-FA3D-93D1-F122-280267C701FE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5811838" y="6690360"/>
            <a:ext cx="600075" cy="16764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GB" sz="1100">
                <a:solidFill>
                  <a:srgbClr val="3171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INTERNAL</a:t>
            </a:r>
          </a:p>
        </p:txBody>
      </p:sp>
    </p:spTree>
    <p:extLst>
      <p:ext uri="{BB962C8B-B14F-4D97-AF65-F5344CB8AC3E}">
        <p14:creationId xmlns:p14="http://schemas.microsoft.com/office/powerpoint/2010/main" val="427397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  <p:sldLayoutId id="2147483799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Accessibility@fxplus.ac.uk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8">
            <a:extLst>
              <a:ext uri="{FF2B5EF4-FFF2-40B4-BE49-F238E27FC236}">
                <a16:creationId xmlns:a16="http://schemas.microsoft.com/office/drawing/2014/main" id="{9179DE42-5613-4B35-A1E6-6CCBAA13C7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8" name="Straight Connector 10">
            <a:extLst>
              <a:ext uri="{FF2B5EF4-FFF2-40B4-BE49-F238E27FC236}">
                <a16:creationId xmlns:a16="http://schemas.microsoft.com/office/drawing/2014/main" id="{EB898B32-3891-4C3A-8F58-C5969D2E90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48300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12">
            <a:extLst>
              <a:ext uri="{FF2B5EF4-FFF2-40B4-BE49-F238E27FC236}">
                <a16:creationId xmlns:a16="http://schemas.microsoft.com/office/drawing/2014/main" id="{4AE4806D-B8F9-4679-A68A-9BD21C01A3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7175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23">
            <a:extLst>
              <a:ext uri="{FF2B5EF4-FFF2-40B4-BE49-F238E27FC236}">
                <a16:creationId xmlns:a16="http://schemas.microsoft.com/office/drawing/2014/main" id="{52FB45E9-914E-4471-AC87-E475CD5176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8764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1" name="Rectangle 25">
            <a:extLst>
              <a:ext uri="{FF2B5EF4-FFF2-40B4-BE49-F238E27FC236}">
                <a16:creationId xmlns:a16="http://schemas.microsoft.com/office/drawing/2014/main" id="{C310626D-5743-49D4-8F7D-88C4F8F057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80730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2" name="Isosceles Triangle 18">
            <a:extLst>
              <a:ext uri="{FF2B5EF4-FFF2-40B4-BE49-F238E27FC236}">
                <a16:creationId xmlns:a16="http://schemas.microsoft.com/office/drawing/2014/main" id="{3C195FC1-B568-4C72-9902-34CB35DDD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9621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3" name="Rectangle 27">
            <a:extLst>
              <a:ext uri="{FF2B5EF4-FFF2-40B4-BE49-F238E27FC236}">
                <a16:creationId xmlns:a16="http://schemas.microsoft.com/office/drawing/2014/main" id="{EF2BDF77-362C-43F0-8CBB-A969EC2AE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11788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4" name="Isosceles Triangle 22">
            <a:extLst>
              <a:ext uri="{FF2B5EF4-FFF2-40B4-BE49-F238E27FC236}">
                <a16:creationId xmlns:a16="http://schemas.microsoft.com/office/drawing/2014/main" id="{4BE96B01-3929-432D-B8C2-ADBCB74C2E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8954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5" name="Freeform: Shape 24">
            <a:extLst>
              <a:ext uri="{FF2B5EF4-FFF2-40B4-BE49-F238E27FC236}">
                <a16:creationId xmlns:a16="http://schemas.microsoft.com/office/drawing/2014/main" id="{2A6FCDE6-CDE2-4C51-B18E-A95CFB6797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16287" y="-8467"/>
            <a:ext cx="9175713" cy="6866467"/>
          </a:xfrm>
          <a:custGeom>
            <a:avLst/>
            <a:gdLst>
              <a:gd name="connsiteX0" fmla="*/ 0 w 9175713"/>
              <a:gd name="connsiteY0" fmla="*/ 0 h 6866467"/>
              <a:gd name="connsiteX1" fmla="*/ 1249825 w 9175713"/>
              <a:gd name="connsiteY1" fmla="*/ 0 h 6866467"/>
              <a:gd name="connsiteX2" fmla="*/ 1249825 w 9175713"/>
              <a:gd name="connsiteY2" fmla="*/ 8467 h 6866467"/>
              <a:gd name="connsiteX3" fmla="*/ 9175713 w 9175713"/>
              <a:gd name="connsiteY3" fmla="*/ 8467 h 6866467"/>
              <a:gd name="connsiteX4" fmla="*/ 9175713 w 9175713"/>
              <a:gd name="connsiteY4" fmla="*/ 6866467 h 6866467"/>
              <a:gd name="connsiteX5" fmla="*/ 1249825 w 9175713"/>
              <a:gd name="connsiteY5" fmla="*/ 6866467 h 6866467"/>
              <a:gd name="connsiteX6" fmla="*/ 1109382 w 9175713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75713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9175713" y="8467"/>
                </a:lnTo>
                <a:lnTo>
                  <a:pt x="9175713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545B704-49B9-4BBD-AA02-8269C11F3F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65828" y="512871"/>
            <a:ext cx="6960759" cy="2849671"/>
          </a:xfrm>
        </p:spPr>
        <p:txBody>
          <a:bodyPr>
            <a:normAutofit/>
          </a:bodyPr>
          <a:lstStyle/>
          <a:p>
            <a:pPr algn="l"/>
            <a:r>
              <a:rPr lang="en-US" sz="6000" dirty="0">
                <a:solidFill>
                  <a:srgbClr val="FFFFFF"/>
                </a:solidFill>
                <a:cs typeface="Arial"/>
              </a:rPr>
              <a:t>Accessibility Team</a:t>
            </a:r>
            <a:br>
              <a:rPr lang="en-US" sz="6000" dirty="0">
                <a:solidFill>
                  <a:srgbClr val="FFFFFF"/>
                </a:solidFill>
                <a:cs typeface="Arial"/>
              </a:rPr>
            </a:br>
            <a:br>
              <a:rPr lang="en-US" sz="6000" dirty="0">
                <a:cs typeface="Arial"/>
              </a:rPr>
            </a:br>
            <a:endParaRPr lang="en-US" sz="6000">
              <a:solidFill>
                <a:srgbClr val="FFFFFF"/>
              </a:solidFill>
              <a:cs typeface="Arial"/>
            </a:endParaRPr>
          </a:p>
        </p:txBody>
      </p:sp>
      <p:sp>
        <p:nvSpPr>
          <p:cNvPr id="56" name="Isosceles Triangle 26">
            <a:extLst>
              <a:ext uri="{FF2B5EF4-FFF2-40B4-BE49-F238E27FC236}">
                <a16:creationId xmlns:a16="http://schemas.microsoft.com/office/drawing/2014/main" id="{9D2E8756-2465-473A-BA2A-2DB1D62247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062562" y="3271487"/>
            <a:ext cx="220660" cy="186439"/>
          </a:xfrm>
          <a:prstGeom prst="triangle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E77C0074-66A7-C1B0-A341-4B03B027E6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7603384"/>
              </p:ext>
            </p:extLst>
          </p:nvPr>
        </p:nvGraphicFramePr>
        <p:xfrm>
          <a:off x="1549400" y="2196123"/>
          <a:ext cx="9902743" cy="4441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712" y="640024"/>
            <a:ext cx="3547581" cy="4093028"/>
          </a:xfrm>
        </p:spPr>
        <p:txBody>
          <a:bodyPr anchor="ctr">
            <a:normAutofit fontScale="90000"/>
          </a:bodyPr>
          <a:lstStyle/>
          <a:p>
            <a:r>
              <a:rPr lang="en-GB" sz="4400" dirty="0"/>
              <a:t>Individual Learning Plans: ILPs</a:t>
            </a:r>
            <a:br>
              <a:rPr lang="en-GB" sz="4400" dirty="0"/>
            </a:br>
            <a:br>
              <a:rPr lang="en-GB" sz="4400" dirty="0"/>
            </a:br>
            <a:r>
              <a:rPr lang="en-GB" dirty="0"/>
              <a:t>Apply via the Study Hub website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871D41A-4060-2A14-98E1-9F108A6C89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0574579"/>
              </p:ext>
            </p:extLst>
          </p:nvPr>
        </p:nvGraphicFramePr>
        <p:xfrm>
          <a:off x="4084321" y="1"/>
          <a:ext cx="7731760" cy="6725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99119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A4027-2962-97DE-7215-6B11EDD43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ILP Exam Deadlines for  2023/24</a:t>
            </a: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0DE19220-1787-F962-7916-C883276F1A9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1686553"/>
              </p:ext>
            </p:extLst>
          </p:nvPr>
        </p:nvGraphicFramePr>
        <p:xfrm>
          <a:off x="947615" y="1846384"/>
          <a:ext cx="8596311" cy="40318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49943">
                  <a:extLst>
                    <a:ext uri="{9D8B030D-6E8A-4147-A177-3AD203B41FA5}">
                      <a16:colId xmlns:a16="http://schemas.microsoft.com/office/drawing/2014/main" val="4026154559"/>
                    </a:ext>
                  </a:extLst>
                </a:gridCol>
                <a:gridCol w="4446368">
                  <a:extLst>
                    <a:ext uri="{9D8B030D-6E8A-4147-A177-3AD203B41FA5}">
                      <a16:colId xmlns:a16="http://schemas.microsoft.com/office/drawing/2014/main" val="1773011882"/>
                    </a:ext>
                  </a:extLst>
                </a:gridCol>
              </a:tblGrid>
              <a:tr h="1055076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rgbClr val="FFFFFF"/>
                          </a:solidFill>
                          <a:effectLst/>
                          <a:latin typeface="Outfit Light"/>
                        </a:rPr>
                        <a:t>ILP Deadlines</a:t>
                      </a:r>
                      <a:endParaRPr lang="en-US" sz="3600">
                        <a:effectLst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rgbClr val="FFFFFF"/>
                          </a:solidFill>
                          <a:effectLst/>
                          <a:latin typeface="Outfit Light"/>
                        </a:rPr>
                        <a:t>Date</a:t>
                      </a:r>
                      <a:endParaRPr lang="en-US" sz="3600">
                        <a:effectLst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562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425906"/>
                  </a:ext>
                </a:extLst>
              </a:tr>
              <a:tr h="96430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Outfit Light"/>
                        </a:rPr>
                        <a:t>January Exams</a:t>
                      </a:r>
                      <a:endParaRPr lang="en-US" sz="3600">
                        <a:effectLst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rgbClr val="000000"/>
                          </a:solidFill>
                          <a:effectLst/>
                          <a:latin typeface="Outfit Light"/>
                        </a:rPr>
                        <a:t>04/11/2024</a:t>
                      </a:r>
                      <a:endParaRPr lang="en-US" sz="3600" dirty="0">
                        <a:effectLst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4569559"/>
                  </a:ext>
                </a:extLst>
              </a:tr>
              <a:tr h="964304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Outfit Light"/>
                        </a:rPr>
                        <a:t>May Exams</a:t>
                      </a:r>
                      <a:endParaRPr lang="en-US" sz="3600">
                        <a:effectLst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rgbClr val="000000"/>
                          </a:solidFill>
                          <a:effectLst/>
                          <a:latin typeface="Outfit Light"/>
                        </a:rPr>
                        <a:t>10/02/2025</a:t>
                      </a:r>
                      <a:endParaRPr lang="en-US" sz="3600" dirty="0">
                        <a:effectLst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1905802"/>
                  </a:ext>
                </a:extLst>
              </a:tr>
              <a:tr h="1048160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>
                          <a:solidFill>
                            <a:srgbClr val="000000"/>
                          </a:solidFill>
                          <a:effectLst/>
                          <a:latin typeface="Outfit Light"/>
                        </a:rPr>
                        <a:t>Ref/Def Exams </a:t>
                      </a:r>
                      <a:endParaRPr lang="en-US" sz="3600">
                        <a:effectLst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>
                          <a:solidFill>
                            <a:srgbClr val="000000"/>
                          </a:solidFill>
                          <a:effectLst/>
                          <a:latin typeface="Outfit Light"/>
                        </a:rPr>
                        <a:t>26/06/2024</a:t>
                      </a:r>
                      <a:endParaRPr lang="en-US" sz="3600" dirty="0">
                        <a:effectLst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9D08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62552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571E495-D054-5E2D-6EFB-8867E638E298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090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Disabled Students’ Allowances: DSAs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727" y="1399356"/>
            <a:ext cx="10148888" cy="4703482"/>
          </a:xfrm>
        </p:spPr>
        <p:txBody>
          <a:bodyPr vert="horz" lIns="91440" tIns="45720" rIns="91440" bIns="45720" rtlCol="0" anchor="t">
            <a:normAutofit/>
          </a:bodyPr>
          <a:lstStyle/>
          <a:p>
            <a:pPr fontAlgn="base"/>
            <a:r>
              <a:rPr lang="en-GB" dirty="0">
                <a:cs typeface="Arial"/>
              </a:rPr>
              <a:t>This is a government fund to provide support and equipment to UK based disabled students. </a:t>
            </a:r>
            <a:endParaRPr lang="en-US" dirty="0">
              <a:cs typeface="Arial"/>
            </a:endParaRPr>
          </a:p>
          <a:p>
            <a:r>
              <a:rPr lang="en-GB" dirty="0">
                <a:cs typeface="Arial"/>
              </a:rPr>
              <a:t>Students will need evidence in the form of a GP, consultant letter or diagnostic assessment.  </a:t>
            </a:r>
            <a:endParaRPr lang="en-US" dirty="0"/>
          </a:p>
          <a:p>
            <a:pPr fontAlgn="base"/>
            <a:r>
              <a:rPr lang="en-GB" dirty="0">
                <a:cs typeface="Arial"/>
              </a:rPr>
              <a:t>If students are waiting for a diagnostic assessment the DSA will accept a "Working Diagnosis" from their GP. </a:t>
            </a:r>
          </a:p>
          <a:p>
            <a:pPr fontAlgn="base"/>
            <a:r>
              <a:rPr lang="en-GB" dirty="0">
                <a:cs typeface="Arial"/>
              </a:rPr>
              <a:t>Students may be recommended the following support through their DSA package; 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2"/>
                </a:solidFill>
                <a:cs typeface="Arial" panose="020B0604020202020204" pitchFamily="34" charset="0"/>
              </a:rPr>
              <a:t>Laptop 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2"/>
                </a:solidFill>
                <a:cs typeface="Arial" panose="020B0604020202020204" pitchFamily="34" charset="0"/>
              </a:rPr>
              <a:t>Printer/scanner and printing allowance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2"/>
                </a:solidFill>
                <a:cs typeface="Arial" panose="020B0604020202020204" pitchFamily="34" charset="0"/>
              </a:rPr>
              <a:t>Specialist software: dictation, text to speech and note taking 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2"/>
                </a:solidFill>
                <a:cs typeface="Arial"/>
              </a:rPr>
              <a:t>Specialist equipment: ergonomic, HI/VI 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2"/>
                </a:solidFill>
                <a:cs typeface="Arial"/>
              </a:rPr>
              <a:t>Non-Medical Helper (NMH) ASC and </a:t>
            </a:r>
            <a:r>
              <a:rPr lang="en-GB" dirty="0" err="1">
                <a:solidFill>
                  <a:schemeClr val="accent2"/>
                </a:solidFill>
                <a:cs typeface="Arial"/>
              </a:rPr>
              <a:t>SpLD</a:t>
            </a:r>
            <a:r>
              <a:rPr lang="en-GB" dirty="0">
                <a:solidFill>
                  <a:schemeClr val="accent2"/>
                </a:solidFill>
                <a:cs typeface="Arial"/>
              </a:rPr>
              <a:t> Support: Mentor, Study Skills, Assistive Technology Trainer</a:t>
            </a:r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2"/>
                </a:solidFill>
                <a:cs typeface="Arial" panose="020B0604020202020204" pitchFamily="34" charset="0"/>
              </a:rPr>
              <a:t>Taxi/ travel allowance 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688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81EEF5-B45E-4299-97CD-A7D9A964D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Arial"/>
              </a:rPr>
              <a:t>Any questions??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289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Accessibility Contact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3110" y="1711776"/>
            <a:ext cx="6996338" cy="3137921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sz="2800" dirty="0"/>
              <a:t>Please email </a:t>
            </a:r>
            <a:endParaRPr lang="en-US" sz="2800" dirty="0"/>
          </a:p>
          <a:p>
            <a:pPr marL="0" indent="0">
              <a:buNone/>
            </a:pPr>
            <a:r>
              <a:rPr lang="en-GB" sz="2800" dirty="0"/>
              <a:t> </a:t>
            </a:r>
            <a:r>
              <a:rPr lang="en-GB" sz="2800" dirty="0">
                <a:hlinkClick r:id="rId3"/>
              </a:rPr>
              <a:t>Accessibility@fxplus.ac.uk</a:t>
            </a:r>
            <a:r>
              <a:rPr lang="en-GB" sz="2800" dirty="0"/>
              <a:t>  </a:t>
            </a:r>
          </a:p>
          <a:p>
            <a:pPr marL="0" indent="0">
              <a:buNone/>
            </a:pPr>
            <a:endParaRPr lang="en-GB" sz="2800" dirty="0">
              <a:cs typeface="Arial" panose="020B0604020202020204"/>
            </a:endParaRPr>
          </a:p>
          <a:p>
            <a:pPr marL="0" indent="0">
              <a:buNone/>
            </a:pPr>
            <a:r>
              <a:rPr lang="en-GB" sz="2800" dirty="0">
                <a:cs typeface="Arial" panose="020B0604020202020204"/>
              </a:rPr>
              <a:t>Phone - Compass Helpdesk</a:t>
            </a:r>
            <a:endParaRPr lang="en-GB" dirty="0"/>
          </a:p>
          <a:p>
            <a:pPr marL="0" indent="0">
              <a:buNone/>
            </a:pPr>
            <a:r>
              <a:rPr lang="en-GB" sz="2800" dirty="0">
                <a:ea typeface="+mn-lt"/>
                <a:cs typeface="+mn-lt"/>
              </a:rPr>
              <a:t>01326 370 460</a:t>
            </a:r>
            <a:endParaRPr lang="en-GB" sz="2800" dirty="0"/>
          </a:p>
          <a:p>
            <a:pPr marL="0" indent="0">
              <a:buNone/>
            </a:pPr>
            <a:endParaRPr lang="en-GB" sz="2800" dirty="0">
              <a:cs typeface="Arial" panose="020B0604020202020204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0A5E60-241B-4830-AE13-42CEA53F5F8B}"/>
              </a:ext>
            </a:extLst>
          </p:cNvPr>
          <p:cNvSpPr txBox="1"/>
          <p:nvPr/>
        </p:nvSpPr>
        <p:spPr>
          <a:xfrm>
            <a:off x="930954" y="1260552"/>
            <a:ext cx="7991704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211533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4b2ad82-26c2-47b6-9f08-613f10f49f59">
      <UserInfo>
        <DisplayName>Kerry Dawson</DisplayName>
        <AccountId>21</AccountId>
        <AccountType/>
      </UserInfo>
    </SharedWithUsers>
    <TaxCatchAll xmlns="54b2ad82-26c2-47b6-9f08-613f10f49f59"/>
    <lcf76f155ced4ddcb4097134ff3c332f xmlns="ec1451dd-69d2-4507-be71-3eb1d07980c7">
      <Terms xmlns="http://schemas.microsoft.com/office/infopath/2007/PartnerControls"/>
    </lcf76f155ced4ddcb4097134ff3c332f>
    <Programme xmlns="ec1451dd-69d2-4507-be71-3eb1d07980c7" xsi:nil="true"/>
    <DocumentType xmlns="ec1451dd-69d2-4507-be71-3eb1d07980c7"/>
    <Month xmlns="ec1451dd-69d2-4507-be71-3eb1d07980c7">January</Month>
    <AcademicYear xmlns="ec1451dd-69d2-4507-be71-3eb1d07980c7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CCA9AAEB20B7409AE99908933E1126" ma:contentTypeVersion="23" ma:contentTypeDescription="Create a new document." ma:contentTypeScope="" ma:versionID="d45997c773a74be5d804c1e7b0a365a1">
  <xsd:schema xmlns:xsd="http://www.w3.org/2001/XMLSchema" xmlns:xs="http://www.w3.org/2001/XMLSchema" xmlns:p="http://schemas.microsoft.com/office/2006/metadata/properties" xmlns:ns2="ec1451dd-69d2-4507-be71-3eb1d07980c7" xmlns:ns3="54b2ad82-26c2-47b6-9f08-613f10f49f59" targetNamespace="http://schemas.microsoft.com/office/2006/metadata/properties" ma:root="true" ma:fieldsID="7981f290db3cfbc05dcd4057ee269074" ns2:_="" ns3:_="">
    <xsd:import namespace="ec1451dd-69d2-4507-be71-3eb1d07980c7"/>
    <xsd:import namespace="54b2ad82-26c2-47b6-9f08-613f10f49f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AcademicYear" minOccurs="0"/>
                <xsd:element ref="ns2:DocumentType" minOccurs="0"/>
                <xsd:element ref="ns2:Month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Programm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1451dd-69d2-4507-be71-3eb1d07980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AcademicYear" ma:index="12" nillable="true" ma:displayName="Academic Year" ma:format="Dropdown" ma:internalName="AcademicYear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2016/17"/>
                    <xsd:enumeration value="2017/18"/>
                    <xsd:enumeration value="2018/19"/>
                    <xsd:enumeration value="2020/21"/>
                    <xsd:enumeration value="2021/22"/>
                    <xsd:enumeration value="2019/20"/>
                    <xsd:enumeration value="2022/23"/>
                    <xsd:enumeration value="2023/24"/>
                    <xsd:enumeration value="2024/25"/>
                  </xsd:restriction>
                </xsd:simpleType>
              </xsd:element>
            </xsd:sequence>
          </xsd:extension>
        </xsd:complexContent>
      </xsd:complexType>
    </xsd:element>
    <xsd:element name="DocumentType" ma:index="13" nillable="true" ma:displayName="Document Type" ma:format="Dropdown" ma:internalName="DocumentTyp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Excel working data"/>
                    <xsd:enumeration value="Excel final data"/>
                    <xsd:enumeration value="minutes"/>
                    <xsd:enumeration value="policy paper"/>
                    <xsd:enumeration value="report"/>
                    <xsd:enumeration value="planning"/>
                    <xsd:enumeration value="ppt presentation"/>
                    <xsd:enumeration value="picture"/>
                    <xsd:enumeration value="guidance"/>
                    <xsd:enumeration value="excel source data"/>
                    <xsd:enumeration value="meeting document"/>
                    <xsd:enumeration value="Agenda"/>
                  </xsd:restriction>
                </xsd:simpleType>
              </xsd:element>
            </xsd:sequence>
          </xsd:extension>
        </xsd:complexContent>
      </xsd:complexType>
    </xsd:element>
    <xsd:element name="Month" ma:index="14" nillable="true" ma:displayName="Month" ma:default="January" ma:format="Dropdown" ma:internalName="Month">
      <xsd:simpleType>
        <xsd:restriction base="dms:Choice">
          <xsd:enumeration value="January"/>
          <xsd:enumeration value="February"/>
          <xsd:enumeration value="March"/>
          <xsd:enumeration value="April"/>
          <xsd:enumeration value="May"/>
          <xsd:enumeration value="June"/>
          <xsd:enumeration value="July"/>
          <xsd:enumeration value="August"/>
          <xsd:enumeration value="Sept"/>
          <xsd:enumeration value="Oct"/>
          <xsd:enumeration value="Nov"/>
          <xsd:enumeration value="Dec"/>
        </xsd:restriction>
      </xsd:simpleType>
    </xsd:element>
    <xsd:element name="MediaServiceAutoTags" ma:index="17" nillable="true" ma:displayName="Tags" ma:internalName="MediaServiceAutoTags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Programme" ma:index="22" nillable="true" ma:displayName="Programme" ma:format="Dropdown" ma:internalName="Programme">
      <xsd:simpleType>
        <xsd:restriction base="dms:Text">
          <xsd:maxLength value="255"/>
        </xsd:restriction>
      </xsd:simpleType>
    </xsd:element>
    <xsd:element name="MediaLengthInSeconds" ma:index="23" nillable="true" ma:displayName="Length (seconds)" ma:internalName="MediaLengthInSeconds" ma:readOnly="true">
      <xsd:simpleType>
        <xsd:restriction base="dms:Unknown"/>
      </xsd:simpleType>
    </xsd:element>
    <xsd:element name="MediaServiceLocation" ma:index="24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6" nillable="true" ma:taxonomy="true" ma:internalName="lcf76f155ced4ddcb4097134ff3c332f" ma:taxonomyFieldName="MediaServiceImageTags" ma:displayName="Image Tags" ma:readOnly="false" ma:fieldId="{5cf76f15-5ced-4ddc-b409-7134ff3c332f}" ma:taxonomyMulti="true" ma:sspId="1103e67f-0598-4a90-8a4a-cec34b03bfa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b2ad82-26c2-47b6-9f08-613f10f49f59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7" nillable="true" ma:displayName="Taxonomy Catch All Column" ma:hidden="true" ma:list="{0c797e81-fd3c-44d3-acbe-13898a16e625}" ma:internalName="TaxCatchAll" ma:showField="CatchAllData" ma:web="54b2ad82-26c2-47b6-9f08-613f10f49f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6762B8-E256-4833-B8ED-34EB1092427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50BE97A-0B52-4D59-9078-3A180DCF56F9}">
  <ds:schemaRefs>
    <ds:schemaRef ds:uri="http://schemas.openxmlformats.org/package/2006/metadata/core-properties"/>
    <ds:schemaRef ds:uri="http://purl.org/dc/dcmitype/"/>
    <ds:schemaRef ds:uri="ec1451dd-69d2-4507-be71-3eb1d07980c7"/>
    <ds:schemaRef ds:uri="http://schemas.microsoft.com/office/2006/documentManagement/types"/>
    <ds:schemaRef ds:uri="http://schemas.microsoft.com/office/2006/metadata/properties"/>
    <ds:schemaRef ds:uri="54b2ad82-26c2-47b6-9f08-613f10f49f59"/>
    <ds:schemaRef ds:uri="http://purl.org/dc/terms/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B9BF0A3-8349-4F7C-A83D-28FC6C8306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1451dd-69d2-4507-be71-3eb1d07980c7"/>
    <ds:schemaRef ds:uri="54b2ad82-26c2-47b6-9f08-613f10f49f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</TotalTime>
  <Words>401</Words>
  <Application>Microsoft Office PowerPoint</Application>
  <PresentationFormat>Widescreen</PresentationFormat>
  <Paragraphs>48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Outfit Light</vt:lpstr>
      <vt:lpstr>Trebuchet MS</vt:lpstr>
      <vt:lpstr>Wingdings 3</vt:lpstr>
      <vt:lpstr>Facet</vt:lpstr>
      <vt:lpstr>Accessibility Team  </vt:lpstr>
      <vt:lpstr>Individual Learning Plans: ILPs  Apply via the Study Hub website</vt:lpstr>
      <vt:lpstr>ILP Exam Deadlines for  2023/24</vt:lpstr>
      <vt:lpstr>Disabled Students’ Allowances: DSAs</vt:lpstr>
      <vt:lpstr>Any questions??</vt:lpstr>
      <vt:lpstr>Accessibility Contact Info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Atherton, Sophie</dc:creator>
  <cp:lastModifiedBy>Bracher, Natalie</cp:lastModifiedBy>
  <cp:revision>82</cp:revision>
  <dcterms:created xsi:type="dcterms:W3CDTF">2020-11-30T13:55:45Z</dcterms:created>
  <dcterms:modified xsi:type="dcterms:W3CDTF">2024-09-13T09:38:57Z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0x010100A2CCA9AAEB20B7409AE99908933E1126</vt:lpwstr>
  </property>
  <property fmtid="{D5CDD505-2E9C-101B-9397-08002B2CF9AE}" pid="3" name="ClassificationContentMarkingHeaderLocations">
    <vt:lpwstr>Ion:13</vt:lpwstr>
  </property>
  <property fmtid="{D5CDD505-2E9C-101B-9397-08002B2CF9AE}" pid="4" name="ClassificationContentMarkingHeaderText">
    <vt:lpwstr>RESTRICTED</vt:lpwstr>
  </property>
  <property fmtid="{D5CDD505-2E9C-101B-9397-08002B2CF9AE}" pid="5" name="MediaServiceImageTags">
    <vt:lpwstr/>
  </property>
  <property fmtid="{D5CDD505-2E9C-101B-9397-08002B2CF9AE}" pid="6" name="MSIP_Label_4492f16a-f129-4a2d-a55d-20613d2ae4d9_Enabled">
    <vt:lpwstr>true</vt:lpwstr>
  </property>
  <property fmtid="{D5CDD505-2E9C-101B-9397-08002B2CF9AE}" pid="7" name="MSIP_Label_4492f16a-f129-4a2d-a55d-20613d2ae4d9_SetDate">
    <vt:lpwstr>2023-05-18T10:07:20Z</vt:lpwstr>
  </property>
  <property fmtid="{D5CDD505-2E9C-101B-9397-08002B2CF9AE}" pid="8" name="MSIP_Label_4492f16a-f129-4a2d-a55d-20613d2ae4d9_Method">
    <vt:lpwstr>Privileged</vt:lpwstr>
  </property>
  <property fmtid="{D5CDD505-2E9C-101B-9397-08002B2CF9AE}" pid="9" name="MSIP_Label_4492f16a-f129-4a2d-a55d-20613d2ae4d9_Name">
    <vt:lpwstr>Internal</vt:lpwstr>
  </property>
  <property fmtid="{D5CDD505-2E9C-101B-9397-08002B2CF9AE}" pid="10" name="MSIP_Label_4492f16a-f129-4a2d-a55d-20613d2ae4d9_SiteId">
    <vt:lpwstr>550beeb3-6a3d-4646-a111-f89d0177792e</vt:lpwstr>
  </property>
  <property fmtid="{D5CDD505-2E9C-101B-9397-08002B2CF9AE}" pid="11" name="MSIP_Label_4492f16a-f129-4a2d-a55d-20613d2ae4d9_ActionId">
    <vt:lpwstr>aee8d96f-ab5c-4aab-a9da-f1880e6054ff</vt:lpwstr>
  </property>
  <property fmtid="{D5CDD505-2E9C-101B-9397-08002B2CF9AE}" pid="12" name="MSIP_Label_4492f16a-f129-4a2d-a55d-20613d2ae4d9_ContentBits">
    <vt:lpwstr>2</vt:lpwstr>
  </property>
  <property fmtid="{D5CDD505-2E9C-101B-9397-08002B2CF9AE}" pid="13" name="ClassificationContentMarkingFooterLocations">
    <vt:lpwstr>Facet:9</vt:lpwstr>
  </property>
  <property fmtid="{D5CDD505-2E9C-101B-9397-08002B2CF9AE}" pid="14" name="ClassificationContentMarkingFooterText">
    <vt:lpwstr>INTERNAL</vt:lpwstr>
  </property>
</Properties>
</file>