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67" r:id="rId6"/>
    <p:sldId id="258" r:id="rId7"/>
    <p:sldId id="265" r:id="rId8"/>
    <p:sldId id="264" r:id="rId9"/>
    <p:sldId id="259" r:id="rId10"/>
    <p:sldId id="268" r:id="rId11"/>
    <p:sldId id="260" r:id="rId12"/>
    <p:sldId id="269" r:id="rId13"/>
    <p:sldId id="261" r:id="rId14"/>
    <p:sldId id="262" r:id="rId15"/>
    <p:sldId id="266" r:id="rId16"/>
    <p:sldId id="26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D73F"/>
    <a:srgbClr val="2A213F"/>
    <a:srgbClr val="E36027"/>
    <a:srgbClr val="7AC0C8"/>
    <a:srgbClr val="EE4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1EBDC9-249B-7FC1-198B-CC8455FDD834}" v="36" dt="2024-09-03T16:00:46.051"/>
    <p1510:client id="{8EE238F4-186C-473B-9750-2023892AEA54}" v="109" dt="2024-09-03T10:34:56.382"/>
    <p1510:client id="{E891111A-9ED9-2497-0FEA-05CFEED87AA5}" v="294" dt="2024-09-03T10:41:43.8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5A9C8-7A6D-D4F8-3C62-CA3FE293E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0270EB-67F0-B433-C67A-500443E88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13A6E-DCB1-4A68-D2D2-AEA23B416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9DCE-8B6A-46C5-8472-80BD26DCBEE3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6F92B-1FB1-118F-C7BD-BD7734BBF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8CF78-9568-B3B6-8063-048B41359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655A-35BC-4B8C-87C8-33E0F9F5D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685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C8582-43A0-CC1B-B26F-E1CD25A0E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8EC524-7104-6325-1C56-4FE80CA55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05CC6-0E7C-C92B-5C69-16099A29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9DCE-8B6A-46C5-8472-80BD26DCBEE3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99D0F-D834-F8AF-2872-EFBBE6E4B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E6938-D131-3307-B0AA-0765E2E24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655A-35BC-4B8C-87C8-33E0F9F5D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82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AEE932-72A5-3C92-18F6-8A3ADE69D3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5EF1D-8F5B-FB65-B7F1-321E5CE1EA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43F9A-AC69-42DF-0C7B-673872C9B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9DCE-8B6A-46C5-8472-80BD26DCBEE3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392E2B-7711-8E6C-29A3-320A5DCFC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A14A5-AC90-8A49-7313-FB1EAFFE3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655A-35BC-4B8C-87C8-33E0F9F5D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569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1DC88-33D6-7EB3-FD16-89D044E5E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EE7E0-4393-A6EB-3D0E-887A64737C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833FD-0042-03E6-50C6-D1F432D0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9DCE-8B6A-46C5-8472-80BD26DCBEE3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5EB74-1E79-E98A-303F-6CF2C33C0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402F2-6433-25E1-9740-B64FEB07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655A-35BC-4B8C-87C8-33E0F9F5D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806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637BC-42F5-25C8-1059-AAAD9A5D9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53FF9F-2317-C0B0-8667-BCFBBC4FD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E9053-07C1-CA11-96D4-1FC6A04A3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9DCE-8B6A-46C5-8472-80BD26DCBEE3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FE574-3F35-367C-963C-8AD9B3136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53393-D4D7-F65F-5AE7-511BEDBD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655A-35BC-4B8C-87C8-33E0F9F5D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88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85130-89E0-B8D3-6F1A-339BCEE64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0DE2E-AACC-9AF7-2B5E-02798F414D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113A5-9321-2A3F-F2F3-14EBB3EFD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5D0AF-9833-CDAF-CAE5-17726828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9DCE-8B6A-46C5-8472-80BD26DCBEE3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D1A5-CF78-2B2F-18E4-111ED301D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BBE29-ECD2-6179-2C7C-9C36A13BA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655A-35BC-4B8C-87C8-33E0F9F5D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052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22CD4-0D15-E442-D2DB-F734B15B8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084A7D-4CE4-C63E-6ED8-A2B83EF23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2D400-36BF-586F-8BF2-801DB8CE7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EA8904-F0F7-CAEC-8847-E42B085CF5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02E89-A3DE-BB12-7FB7-16697D7B7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0523CB-4A70-3EA2-1241-BE9DFB36A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9DCE-8B6A-46C5-8472-80BD26DCBEE3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16BDF9-1945-1019-3AA6-C6A25ACA9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D67515-496F-1162-0E66-40ED7645E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655A-35BC-4B8C-87C8-33E0F9F5D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217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B4EE1-54F0-F2A9-46F8-D5A51A21D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6B4847-8F3C-3415-120A-2800952C9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9DCE-8B6A-46C5-8472-80BD26DCBEE3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DA71C-79AB-2247-D2A1-7C8B5C19A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63F36E-7E87-6846-ED0C-740AA133A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655A-35BC-4B8C-87C8-33E0F9F5D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736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03AA7D-4F66-FF34-ED18-BA605FCE3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9DCE-8B6A-46C5-8472-80BD26DCBEE3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56B315-C629-9FC9-5329-816FF8364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AFDA2-2A1A-CA9E-A801-EDE519AAC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655A-35BC-4B8C-87C8-33E0F9F5D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88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31172-F9C3-EDB6-10C7-70AC7435D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58DDB-A2AC-4C9A-2090-E02C15C01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557F3-117A-7ADF-5C45-7CE526D78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63331C-7335-7C25-69F0-AF50BABCF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9DCE-8B6A-46C5-8472-80BD26DCBEE3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C5253-F110-2FDB-AEAD-B0B1CFFD6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2AB13-1C1C-54BC-6BE5-FB4FB9B1F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655A-35BC-4B8C-87C8-33E0F9F5D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981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2D13-B3AF-9222-2B37-FDB67923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9419DA-42A0-65F0-989E-1D5AD8C25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3FC05-2B91-7A10-7264-7DCFE00DC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87698-B634-C8D8-F6AA-224017484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D9DCE-8B6A-46C5-8472-80BD26DCBEE3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58202-66EA-E4AC-5C68-A1515380A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737841-ABCD-2A25-26A4-A554206E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F655A-35BC-4B8C-87C8-33E0F9F5D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008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109CE4-C20F-E947-80E7-860F8C029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1C5010-A42E-D38F-CA49-D07BFAD92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3048E-4902-1DD5-C17B-CAAF50C265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D9DCE-8B6A-46C5-8472-80BD26DCBEE3}" type="datetimeFigureOut">
              <a:rPr lang="en-GB" smtClean="0"/>
              <a:t>06/09/2024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AFDC5-D37A-DB16-F5CE-ED4C0745E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6B6F-D6E8-22EA-0119-44196CED8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F655A-35BC-4B8C-87C8-33E0F9F5DA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98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exeterguild.com/welcome202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11" Type="http://schemas.openxmlformats.org/officeDocument/2006/relationships/image" Target="../media/image42.jpeg"/><Relationship Id="rId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www.exeterguild.com/officers/guild-president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752F49-5AAB-2C59-67AE-C2B45A024E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" y="0"/>
            <a:ext cx="1218860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EBDAAD-1332-F5C3-5F60-72F00E27E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3327" y="1148117"/>
            <a:ext cx="7887816" cy="3679948"/>
          </a:xfrm>
        </p:spPr>
        <p:txBody>
          <a:bodyPr>
            <a:normAutofit fontScale="90000"/>
          </a:bodyPr>
          <a:lstStyle/>
          <a:p>
            <a:r>
              <a:rPr lang="en-GB" sz="8800" b="1">
                <a:solidFill>
                  <a:schemeClr val="bg1"/>
                </a:solidFill>
                <a:latin typeface="MADE Tommy Soft"/>
              </a:rPr>
              <a:t>WELCOME FROM YOUR GUILD!</a:t>
            </a:r>
          </a:p>
        </p:txBody>
      </p:sp>
    </p:spTree>
    <p:extLst>
      <p:ext uri="{BB962C8B-B14F-4D97-AF65-F5344CB8AC3E}">
        <p14:creationId xmlns:p14="http://schemas.microsoft.com/office/powerpoint/2010/main" val="3002482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F4D2C-76C2-5241-E696-34BD714D7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0832EBE4-FFAA-012F-5B8D-6198CA9FD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39" y="-145143"/>
            <a:ext cx="12373675" cy="704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82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F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websit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3074609-691A-C7D1-A151-8A15DE6C45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323" r="-161" b="302"/>
          <a:stretch/>
        </p:blipFill>
        <p:spPr>
          <a:xfrm>
            <a:off x="0" y="523820"/>
            <a:ext cx="12211677" cy="599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95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CE5C37-DFFA-1890-1461-D8EB1B732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8" y="0"/>
            <a:ext cx="1218072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3E24FE-ED56-5E5B-69AB-DF191B72D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>
                <a:solidFill>
                  <a:schemeClr val="bg1"/>
                </a:solidFill>
                <a:latin typeface="MADE Tommy Soft"/>
              </a:rPr>
              <a:t>BEYOND WELCOME WEEK</a:t>
            </a:r>
            <a:endParaRPr lang="en-GB" sz="6000" b="1">
              <a:solidFill>
                <a:schemeClr val="bg1"/>
              </a:solidFill>
              <a:latin typeface="MADE Tommy Soft" panose="02000503000000020004" pitchFamily="50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E3369-A3B7-3866-95C4-5AFDB52F3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036" y="1590867"/>
            <a:ext cx="4947139" cy="435133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Weeks 1-6 will have lots of opportunities to continue to try out societies</a:t>
            </a:r>
          </a:p>
          <a:p>
            <a:pPr>
              <a:lnSpc>
                <a:spcPct val="100000"/>
              </a:lnSpc>
              <a:spcBef>
                <a:spcPts val="4800"/>
              </a:spcBef>
              <a:buSzPct val="100000"/>
            </a:pPr>
            <a:r>
              <a:rPr lang="en-GB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Give it a Go Events </a:t>
            </a:r>
            <a:br>
              <a:rPr lang="en-GB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</a:br>
            <a:endParaRPr lang="en-GB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  <a:p>
            <a:pPr>
              <a:lnSpc>
                <a:spcPct val="100000"/>
              </a:lnSpc>
            </a:pPr>
            <a:r>
              <a:rPr lang="en-GB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Become a rep</a:t>
            </a:r>
          </a:p>
          <a:p>
            <a:endParaRPr lang="en-GB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  <a:p>
            <a:endParaRPr lang="en-GB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334D597-8D85-0568-7D4A-96D32F5F7E69}"/>
              </a:ext>
            </a:extLst>
          </p:cNvPr>
          <p:cNvSpPr txBox="1">
            <a:spLocks/>
          </p:cNvSpPr>
          <p:nvPr/>
        </p:nvSpPr>
        <p:spPr>
          <a:xfrm>
            <a:off x="6545022" y="1591539"/>
            <a:ext cx="494713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Take it at a pace that works for you</a:t>
            </a:r>
            <a:br>
              <a:rPr lang="en-GB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</a:br>
            <a:endParaRPr lang="en-GB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  <a:p>
            <a:r>
              <a:rPr lang="en-GB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Don’t put pressure to do everything in one week</a:t>
            </a:r>
            <a:br>
              <a:rPr lang="en-GB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</a:br>
            <a:endParaRPr lang="en-GB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  <a:p>
            <a:r>
              <a:rPr lang="en-GB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You can join a society at anytime!</a:t>
            </a:r>
          </a:p>
          <a:p>
            <a:endParaRPr lang="en-GB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  <a:p>
            <a:endParaRPr lang="en-GB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7" name="Picture 6" descr="A green heart on a black background&#10;&#10;Description automatically generated">
            <a:extLst>
              <a:ext uri="{FF2B5EF4-FFF2-40B4-BE49-F238E27FC236}">
                <a16:creationId xmlns:a16="http://schemas.microsoft.com/office/drawing/2014/main" id="{1CDAAA58-2E13-BC6A-A242-D7F0BAFF8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5" y="200867"/>
            <a:ext cx="1383323" cy="1383323"/>
          </a:xfrm>
          <a:prstGeom prst="rect">
            <a:avLst/>
          </a:prstGeom>
        </p:spPr>
      </p:pic>
      <p:pic>
        <p:nvPicPr>
          <p:cNvPr id="9" name="Picture 8" descr="A blue flower on a black background&#10;&#10;Description automatically generated">
            <a:extLst>
              <a:ext uri="{FF2B5EF4-FFF2-40B4-BE49-F238E27FC236}">
                <a16:creationId xmlns:a16="http://schemas.microsoft.com/office/drawing/2014/main" id="{AA6DB150-97ED-BF09-0F0B-27A9E8CB2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9207">
            <a:off x="10878942" y="495353"/>
            <a:ext cx="961292" cy="961292"/>
          </a:xfrm>
          <a:prstGeom prst="rect">
            <a:avLst/>
          </a:prstGeom>
        </p:spPr>
      </p:pic>
      <p:pic>
        <p:nvPicPr>
          <p:cNvPr id="6" name="Picture 5" descr="A group of women taking a selfie&#10;&#10;Description automatically generated">
            <a:extLst>
              <a:ext uri="{FF2B5EF4-FFF2-40B4-BE49-F238E27FC236}">
                <a16:creationId xmlns:a16="http://schemas.microsoft.com/office/drawing/2014/main" id="{5B5ABCF7-DDEF-3A51-CA81-107E45BBD5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276" y="4763220"/>
            <a:ext cx="6096000" cy="209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51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EDFB48-3F5E-3A03-0111-E36368EFD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19" name="Picture 18" descr="An orange paint brush stroke on a black background&#10;&#10;Description automatically generated">
            <a:extLst>
              <a:ext uri="{FF2B5EF4-FFF2-40B4-BE49-F238E27FC236}">
                <a16:creationId xmlns:a16="http://schemas.microsoft.com/office/drawing/2014/main" id="{F2EFE54C-85BB-DCD7-5271-8C43BA10D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5206" y="1153639"/>
            <a:ext cx="6858000" cy="68580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EB85E0A-0603-CBD9-28A5-83896E890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92" y="353402"/>
            <a:ext cx="10515600" cy="1325563"/>
          </a:xfrm>
        </p:spPr>
        <p:txBody>
          <a:bodyPr/>
          <a:lstStyle/>
          <a:p>
            <a:pPr algn="ctr"/>
            <a:r>
              <a:rPr lang="en-GB" b="1">
                <a:latin typeface="MADE Tommy Soft"/>
              </a:rPr>
              <a:t>WHERE TO FIND US?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8DA29A-7718-B933-2B6F-55097D16A704}"/>
              </a:ext>
            </a:extLst>
          </p:cNvPr>
          <p:cNvSpPr txBox="1"/>
          <p:nvPr/>
        </p:nvSpPr>
        <p:spPr>
          <a:xfrm>
            <a:off x="1670538" y="2032367"/>
            <a:ext cx="863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Rubik" pitchFamily="2" charset="-79"/>
                <a:cs typeface="Rubik" pitchFamily="2" charset="-79"/>
              </a:rPr>
              <a:t>Devonshire House, Streatham Campus        </a:t>
            </a:r>
          </a:p>
        </p:txBody>
      </p:sp>
      <p:pic>
        <p:nvPicPr>
          <p:cNvPr id="13" name="Picture 12" descr="A purple brush stroke on a black background&#10;&#10;Description automatically generated">
            <a:extLst>
              <a:ext uri="{FF2B5EF4-FFF2-40B4-BE49-F238E27FC236}">
                <a16:creationId xmlns:a16="http://schemas.microsoft.com/office/drawing/2014/main" id="{AA3F42C3-5187-C2D6-9636-ABB3786ED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631" y="1444341"/>
            <a:ext cx="6276596" cy="6276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53C8B5-0378-750C-BD1F-ADBE1282C449}"/>
              </a:ext>
            </a:extLst>
          </p:cNvPr>
          <p:cNvSpPr txBox="1"/>
          <p:nvPr/>
        </p:nvSpPr>
        <p:spPr>
          <a:xfrm>
            <a:off x="8317252" y="1930143"/>
            <a:ext cx="8639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Rubik" pitchFamily="2" charset="-79"/>
                <a:cs typeface="Rubik" pitchFamily="2" charset="-79"/>
              </a:rPr>
              <a:t>G48, St Luke’s Campus</a:t>
            </a:r>
          </a:p>
        </p:txBody>
      </p:sp>
      <p:pic>
        <p:nvPicPr>
          <p:cNvPr id="5" name="Picture 4" descr="A blue sunburst with black background&#10;&#10;Description automatically generated">
            <a:extLst>
              <a:ext uri="{FF2B5EF4-FFF2-40B4-BE49-F238E27FC236}">
                <a16:creationId xmlns:a16="http://schemas.microsoft.com/office/drawing/2014/main" id="{9C5B499A-6E52-7A43-064E-78B97A97E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104" y="2718730"/>
            <a:ext cx="1178484" cy="1178484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5B3C6CB3-0A37-D52F-8531-69E6C26BB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31912" r="4156" b="36148"/>
          <a:stretch/>
        </p:blipFill>
        <p:spPr bwMode="auto">
          <a:xfrm>
            <a:off x="7506785" y="3511858"/>
            <a:ext cx="3470031" cy="189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logo of a heart&#10;&#10;Description automatically generated">
            <a:extLst>
              <a:ext uri="{FF2B5EF4-FFF2-40B4-BE49-F238E27FC236}">
                <a16:creationId xmlns:a16="http://schemas.microsoft.com/office/drawing/2014/main" id="{13FD6EAC-300D-31B8-B5D3-2C34C12FE4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519">
            <a:off x="7137738" y="1605863"/>
            <a:ext cx="1233647" cy="1219201"/>
          </a:xfrm>
          <a:prstGeom prst="rect">
            <a:avLst/>
          </a:prstGeom>
        </p:spPr>
      </p:pic>
      <p:pic>
        <p:nvPicPr>
          <p:cNvPr id="15" name="Picture 14" descr="A blue heart with rays of light&#10;&#10;Description automatically generated">
            <a:extLst>
              <a:ext uri="{FF2B5EF4-FFF2-40B4-BE49-F238E27FC236}">
                <a16:creationId xmlns:a16="http://schemas.microsoft.com/office/drawing/2014/main" id="{BAFE6C88-8AD2-7989-EFC2-4DE1218B1C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675" y="3001777"/>
            <a:ext cx="902677" cy="902677"/>
          </a:xfrm>
          <a:prstGeom prst="rect">
            <a:avLst/>
          </a:prstGeom>
        </p:spPr>
      </p:pic>
      <p:pic>
        <p:nvPicPr>
          <p:cNvPr id="21" name="Picture 20" descr="A white and black logo&#10;&#10;Description automatically generated">
            <a:extLst>
              <a:ext uri="{FF2B5EF4-FFF2-40B4-BE49-F238E27FC236}">
                <a16:creationId xmlns:a16="http://schemas.microsoft.com/office/drawing/2014/main" id="{B1EE9B57-ED0B-42B8-8E2F-BFE3932B48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28" y="1572169"/>
            <a:ext cx="1100710" cy="1085279"/>
          </a:xfrm>
          <a:prstGeom prst="rect">
            <a:avLst/>
          </a:prstGeom>
        </p:spPr>
      </p:pic>
      <p:pic>
        <p:nvPicPr>
          <p:cNvPr id="27" name="Picture 26" descr="A blue flower on a black background&#10;&#10;Description automatically generated">
            <a:extLst>
              <a:ext uri="{FF2B5EF4-FFF2-40B4-BE49-F238E27FC236}">
                <a16:creationId xmlns:a16="http://schemas.microsoft.com/office/drawing/2014/main" id="{184C3834-D67F-2C8A-5679-752E8A98EC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02" y="2718730"/>
            <a:ext cx="826477" cy="826477"/>
          </a:xfrm>
          <a:prstGeom prst="rect">
            <a:avLst/>
          </a:prstGeom>
        </p:spPr>
      </p:pic>
      <p:pic>
        <p:nvPicPr>
          <p:cNvPr id="6" name="Picture 5" descr="A sign on the front of a building&#10;&#10;Description automatically generated">
            <a:extLst>
              <a:ext uri="{FF2B5EF4-FFF2-40B4-BE49-F238E27FC236}">
                <a16:creationId xmlns:a16="http://schemas.microsoft.com/office/drawing/2014/main" id="{C15D809B-59E8-869D-3FDC-3B7C4593A8D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5" t="21345" r="3146" b="-3752"/>
          <a:stretch/>
        </p:blipFill>
        <p:spPr>
          <a:xfrm>
            <a:off x="2792080" y="3342150"/>
            <a:ext cx="1798202" cy="2449577"/>
          </a:xfrm>
          <a:prstGeom prst="rect">
            <a:avLst/>
          </a:prstGeom>
        </p:spPr>
      </p:pic>
      <p:pic>
        <p:nvPicPr>
          <p:cNvPr id="10" name="Picture 9" descr="A large red sign in a garden&#10;&#10;Description automatically generated">
            <a:extLst>
              <a:ext uri="{FF2B5EF4-FFF2-40B4-BE49-F238E27FC236}">
                <a16:creationId xmlns:a16="http://schemas.microsoft.com/office/drawing/2014/main" id="{452D65C8-7184-A0ED-E557-DBD925226FB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4" t="38643" r="16725" b="13855"/>
          <a:stretch/>
        </p:blipFill>
        <p:spPr>
          <a:xfrm>
            <a:off x="1809179" y="4432464"/>
            <a:ext cx="1707273" cy="1611923"/>
          </a:xfrm>
          <a:prstGeom prst="rect">
            <a:avLst/>
          </a:prstGeom>
        </p:spPr>
      </p:pic>
      <p:pic>
        <p:nvPicPr>
          <p:cNvPr id="29" name="Picture 28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1750D986-FCCF-FDB2-70CB-B21B81D68A3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5" y="2325975"/>
            <a:ext cx="3302662" cy="3302662"/>
          </a:xfrm>
          <a:prstGeom prst="rect">
            <a:avLst/>
          </a:prstGeom>
        </p:spPr>
      </p:pic>
      <p:pic>
        <p:nvPicPr>
          <p:cNvPr id="30" name="Picture 29" descr="A blue heart with rays of light&#10;&#10;Description automatically generated">
            <a:extLst>
              <a:ext uri="{FF2B5EF4-FFF2-40B4-BE49-F238E27FC236}">
                <a16:creationId xmlns:a16="http://schemas.microsoft.com/office/drawing/2014/main" id="{4D426F2D-4D25-43DF-3AEC-A8BCD91284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923" y="5253022"/>
            <a:ext cx="902677" cy="902677"/>
          </a:xfrm>
          <a:prstGeom prst="rect">
            <a:avLst/>
          </a:prstGeom>
        </p:spPr>
      </p:pic>
      <p:pic>
        <p:nvPicPr>
          <p:cNvPr id="25" name="Picture 24" descr="A purple sunburst with black background&#10;&#10;Description automatically generated">
            <a:extLst>
              <a:ext uri="{FF2B5EF4-FFF2-40B4-BE49-F238E27FC236}">
                <a16:creationId xmlns:a16="http://schemas.microsoft.com/office/drawing/2014/main" id="{A61B6327-E823-ED63-F26D-ECCEF90D28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98" y="5155198"/>
            <a:ext cx="1611923" cy="1611923"/>
          </a:xfrm>
          <a:prstGeom prst="rect">
            <a:avLst/>
          </a:prstGeom>
        </p:spPr>
      </p:pic>
      <p:pic>
        <p:nvPicPr>
          <p:cNvPr id="17" name="Picture 16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834EB384-ECD2-D1AF-86E7-D9DCA8D76D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0039">
            <a:off x="7410374" y="3893566"/>
            <a:ext cx="3939569" cy="393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67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FD4011-334B-FD97-FB44-41029B488C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B223C55-43BF-1F82-D620-72138B111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3" y="2270917"/>
            <a:ext cx="636898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8000" b="1">
                <a:solidFill>
                  <a:schemeClr val="bg1"/>
                </a:solidFill>
                <a:latin typeface="MADE Tommy Soft"/>
              </a:rPr>
              <a:t>ANY QUESTIONS? </a:t>
            </a:r>
          </a:p>
        </p:txBody>
      </p:sp>
    </p:spTree>
    <p:extLst>
      <p:ext uri="{BB962C8B-B14F-4D97-AF65-F5344CB8AC3E}">
        <p14:creationId xmlns:p14="http://schemas.microsoft.com/office/powerpoint/2010/main" val="807415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C3E3AD7-87A1-19D1-C7F1-482FF7A25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726" y="1916050"/>
            <a:ext cx="3900691" cy="3900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8A478C-107C-D5F8-6AAF-B52AF4577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722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F49995-ECED-FEFC-ADEE-2F0F7CAFB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3161" y="-2139670"/>
            <a:ext cx="13783122" cy="112867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30C09-CFEE-B338-119F-A2AB33D60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609" y="2146712"/>
            <a:ext cx="6127141" cy="3940228"/>
          </a:xfrm>
        </p:spPr>
        <p:txBody>
          <a:bodyPr/>
          <a:lstStyle/>
          <a:p>
            <a:pPr marL="0" indent="0" algn="ctr" rtl="0">
              <a:buNone/>
            </a:pPr>
            <a:r>
              <a:rPr lang="en-GB">
                <a:latin typeface="Rubik" pitchFamily="2" charset="-79"/>
                <a:cs typeface="Rubik" pitchFamily="2" charset="-79"/>
              </a:rPr>
              <a:t>We’re the University of Exeter Students’ Guild – here to help you Love Exeter! We exist to encourage and inspire you to find your people, your passion and your place.</a:t>
            </a:r>
          </a:p>
          <a:p>
            <a:pPr marL="0" indent="0" algn="ctr" rtl="0">
              <a:buNone/>
            </a:pPr>
            <a:r>
              <a:rPr lang="en-GB">
                <a:latin typeface="Rubik" pitchFamily="2" charset="-79"/>
                <a:cs typeface="Rubik" pitchFamily="2" charset="-79"/>
              </a:rPr>
              <a:t>Day to day, we’re the home of societies, events, representation campaigning, advice – all the best bits when it comes to student life.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AD2379-915A-82AB-8738-FD2B5CFA9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30" y="808150"/>
            <a:ext cx="7592786" cy="1325563"/>
          </a:xfrm>
        </p:spPr>
        <p:txBody>
          <a:bodyPr/>
          <a:lstStyle/>
          <a:p>
            <a:pPr algn="ctr"/>
            <a:r>
              <a:rPr lang="en-GB" b="1" dirty="0">
                <a:latin typeface="MADE Tommy Soft"/>
              </a:rPr>
              <a:t>WHO ARE WE? </a:t>
            </a:r>
          </a:p>
        </p:txBody>
      </p:sp>
      <p:sp>
        <p:nvSpPr>
          <p:cNvPr id="20" name="AutoShape 2">
            <a:extLst>
              <a:ext uri="{FF2B5EF4-FFF2-40B4-BE49-F238E27FC236}">
                <a16:creationId xmlns:a16="http://schemas.microsoft.com/office/drawing/2014/main" id="{69D7B6B7-91EA-64A3-D74C-DFAAF539EF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6BF2529-6144-2662-9220-BB057C1380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995" y="-369627"/>
            <a:ext cx="3276600" cy="3276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CFFF90-DA10-DCE7-F031-CFEB6F350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1830" y="-183715"/>
            <a:ext cx="1909549" cy="19095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0BF2B60-C3A9-F1E3-ADFE-019D69E77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7117" y="3778114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31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972B9996-CBC4-BEFF-5471-01C2F80DF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8C9D7B-02CB-CE2D-6FB1-EC257D5E0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077" y="574186"/>
            <a:ext cx="9360131" cy="3164265"/>
          </a:xfrm>
        </p:spPr>
        <p:txBody>
          <a:bodyPr>
            <a:normAutofit/>
          </a:bodyPr>
          <a:lstStyle/>
          <a:p>
            <a:r>
              <a:rPr lang="en-GB" sz="8800" b="1">
                <a:solidFill>
                  <a:schemeClr val="bg1"/>
                </a:solidFill>
                <a:latin typeface="MADE Tommy Soft"/>
              </a:rPr>
              <a:t>WHAT WE DO …</a:t>
            </a:r>
            <a:endParaRPr lang="en-GB" sz="8800" b="1">
              <a:solidFill>
                <a:schemeClr val="bg1"/>
              </a:solidFill>
              <a:latin typeface="MADE Tommy Soft" panose="02000503000000020004" pitchFamily="50" charset="0"/>
            </a:endParaRPr>
          </a:p>
        </p:txBody>
      </p:sp>
      <p:pic>
        <p:nvPicPr>
          <p:cNvPr id="3" name="Picture 2" descr="A hands making a heart shape&#10;&#10;Description automatically generated">
            <a:extLst>
              <a:ext uri="{FF2B5EF4-FFF2-40B4-BE49-F238E27FC236}">
                <a16:creationId xmlns:a16="http://schemas.microsoft.com/office/drawing/2014/main" id="{FCE765BB-5F0E-6E60-6F2A-3FCFAB97C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323" y="4145764"/>
            <a:ext cx="4287762" cy="271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01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8F7A6C-5ECE-6BA5-521C-CA13658A72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7" t="7007" r="5539" b="12195"/>
          <a:stretch/>
        </p:blipFill>
        <p:spPr>
          <a:xfrm>
            <a:off x="0" y="0"/>
            <a:ext cx="8739684" cy="2778290"/>
          </a:xfrm>
          <a:prstGeom prst="rect">
            <a:avLst/>
          </a:prstGeom>
        </p:spPr>
      </p:pic>
      <p:pic>
        <p:nvPicPr>
          <p:cNvPr id="3" name="Picture 2" descr="A screenshot of a music group&#10;&#10;Description automatically generated">
            <a:extLst>
              <a:ext uri="{FF2B5EF4-FFF2-40B4-BE49-F238E27FC236}">
                <a16:creationId xmlns:a16="http://schemas.microsoft.com/office/drawing/2014/main" id="{16C8997E-670B-B1F1-C91B-D649D527B9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82" t="17380" r="60924" b="11415"/>
          <a:stretch/>
        </p:blipFill>
        <p:spPr>
          <a:xfrm>
            <a:off x="65313" y="2828520"/>
            <a:ext cx="3069771" cy="3079102"/>
          </a:xfrm>
          <a:prstGeom prst="rect">
            <a:avLst/>
          </a:prstGeom>
        </p:spPr>
      </p:pic>
      <p:pic>
        <p:nvPicPr>
          <p:cNvPr id="13" name="Picture 12" descr="A screenshot of a music group&#10;&#10;Description automatically generated">
            <a:extLst>
              <a:ext uri="{FF2B5EF4-FFF2-40B4-BE49-F238E27FC236}">
                <a16:creationId xmlns:a16="http://schemas.microsoft.com/office/drawing/2014/main" id="{1752CFBC-6FD5-2746-A51E-3D6326C733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13" t="19112" r="17449" b="26081"/>
          <a:stretch/>
        </p:blipFill>
        <p:spPr>
          <a:xfrm>
            <a:off x="8896568" y="408314"/>
            <a:ext cx="3034176" cy="2369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872D6F-CF27-9F40-6CFA-D8AD8C2C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364" r="18164" b="8767"/>
          <a:stretch/>
        </p:blipFill>
        <p:spPr>
          <a:xfrm>
            <a:off x="8920102" y="3129332"/>
            <a:ext cx="3010642" cy="2778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D728F8-1AB8-3FDB-DF27-C598A5365A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9" r="15991" b="2504"/>
          <a:stretch/>
        </p:blipFill>
        <p:spPr>
          <a:xfrm>
            <a:off x="3205840" y="2828520"/>
            <a:ext cx="2651149" cy="3079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3D186-F1F3-E1E8-E392-D100B42982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82" r="17150" b="6904"/>
          <a:stretch/>
        </p:blipFill>
        <p:spPr>
          <a:xfrm>
            <a:off x="5930462" y="2828520"/>
            <a:ext cx="2809222" cy="307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90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D7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shot of a card&#10;&#10;Description automatically generated">
            <a:extLst>
              <a:ext uri="{FF2B5EF4-FFF2-40B4-BE49-F238E27FC236}">
                <a16:creationId xmlns:a16="http://schemas.microsoft.com/office/drawing/2014/main" id="{709F7270-4B88-F80E-65E6-BF46C1949D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00" t="7025" r="53254" b="10352"/>
          <a:stretch/>
        </p:blipFill>
        <p:spPr>
          <a:xfrm>
            <a:off x="9149760" y="3418468"/>
            <a:ext cx="2829072" cy="2792828"/>
          </a:xfrm>
          <a:prstGeom prst="rect">
            <a:avLst/>
          </a:prstGeom>
        </p:spPr>
      </p:pic>
      <p:pic>
        <p:nvPicPr>
          <p:cNvPr id="12" name="Picture 11" descr="A screenshot of a card&#10;&#10;Description automatically generated">
            <a:extLst>
              <a:ext uri="{FF2B5EF4-FFF2-40B4-BE49-F238E27FC236}">
                <a16:creationId xmlns:a16="http://schemas.microsoft.com/office/drawing/2014/main" id="{35C4BFD8-E3E3-1225-A7FD-B8DD87F787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021" t="9581" r="9707" b="5086"/>
          <a:stretch/>
        </p:blipFill>
        <p:spPr>
          <a:xfrm>
            <a:off x="6285401" y="3428404"/>
            <a:ext cx="2710493" cy="2784960"/>
          </a:xfrm>
          <a:prstGeom prst="rect">
            <a:avLst/>
          </a:prstGeom>
        </p:spPr>
      </p:pic>
      <p:pic>
        <p:nvPicPr>
          <p:cNvPr id="13" name="Picture 12" descr="A screenshot of a card&#10;&#10;Description automatically generated">
            <a:extLst>
              <a:ext uri="{FF2B5EF4-FFF2-40B4-BE49-F238E27FC236}">
                <a16:creationId xmlns:a16="http://schemas.microsoft.com/office/drawing/2014/main" id="{8F1DAB3C-873D-486A-EFE2-471833E90F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82" t="19808" r="54622" b="5050"/>
          <a:stretch/>
        </p:blipFill>
        <p:spPr>
          <a:xfrm>
            <a:off x="103481" y="3416905"/>
            <a:ext cx="3144448" cy="2798627"/>
          </a:xfrm>
          <a:prstGeom prst="rect">
            <a:avLst/>
          </a:prstGeom>
        </p:spPr>
      </p:pic>
      <p:pic>
        <p:nvPicPr>
          <p:cNvPr id="27" name="Picture 26" descr="A screenshot of a card&#10;&#10;Description automatically generated">
            <a:extLst>
              <a:ext uri="{FF2B5EF4-FFF2-40B4-BE49-F238E27FC236}">
                <a16:creationId xmlns:a16="http://schemas.microsoft.com/office/drawing/2014/main" id="{92D17FF3-F6C8-D22C-780B-504D7DA748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873" t="13963" r="13987" b="11080"/>
          <a:stretch/>
        </p:blipFill>
        <p:spPr>
          <a:xfrm>
            <a:off x="3395737" y="3423246"/>
            <a:ext cx="2690446" cy="2800644"/>
          </a:xfrm>
          <a:prstGeom prst="rect">
            <a:avLst/>
          </a:prstGeom>
        </p:spPr>
      </p:pic>
      <p:pic>
        <p:nvPicPr>
          <p:cNvPr id="28" name="Picture 27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03483342-BE62-8EE8-4FD0-621B340633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857" t="3352" r="2239" b="9218"/>
          <a:stretch/>
        </p:blipFill>
        <p:spPr>
          <a:xfrm>
            <a:off x="6500517" y="878868"/>
            <a:ext cx="5615762" cy="1405381"/>
          </a:xfrm>
          <a:prstGeom prst="rect">
            <a:avLst/>
          </a:prstGeom>
        </p:spPr>
      </p:pic>
      <p:pic>
        <p:nvPicPr>
          <p:cNvPr id="29" name="Picture 28" descr="A person in a garment&#10;&#10;Description automatically generated">
            <a:extLst>
              <a:ext uri="{FF2B5EF4-FFF2-40B4-BE49-F238E27FC236}">
                <a16:creationId xmlns:a16="http://schemas.microsoft.com/office/drawing/2014/main" id="{46DBD69A-A0D7-BE7B-B064-DDB2E16E6E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1" r="62" b="7333"/>
          <a:stretch/>
        </p:blipFill>
        <p:spPr>
          <a:xfrm>
            <a:off x="166179" y="289913"/>
            <a:ext cx="6182817" cy="258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13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6DA268F-8267-4927-2470-6869B9FAE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852" y="-141518"/>
            <a:ext cx="12186903" cy="6858000"/>
          </a:xfrm>
          <a:prstGeom prst="rect">
            <a:avLst/>
          </a:prstGeom>
        </p:spPr>
      </p:pic>
      <p:sp>
        <p:nvSpPr>
          <p:cNvPr id="6" name="AutoShape 4">
            <a:extLst>
              <a:ext uri="{FF2B5EF4-FFF2-40B4-BE49-F238E27FC236}">
                <a16:creationId xmlns:a16="http://schemas.microsoft.com/office/drawing/2014/main" id="{F9587AF4-B2A4-65A6-83F9-B17E8F6BAB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8748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AAE60C-E813-BF1B-A51C-90BCF710A66A}"/>
              </a:ext>
            </a:extLst>
          </p:cNvPr>
          <p:cNvSpPr txBox="1"/>
          <p:nvPr/>
        </p:nvSpPr>
        <p:spPr>
          <a:xfrm>
            <a:off x="285017" y="4492059"/>
            <a:ext cx="47686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2A213F"/>
                </a:solidFill>
                <a:latin typeface="Rubik" pitchFamily="2" charset="-79"/>
                <a:cs typeface="Rubik" pitchFamily="2" charset="-79"/>
              </a:rPr>
              <a:t>We are here to give student free, independent and impartial advice.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6B04D6-4A42-89CE-94EB-9415670E3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2" t="3608" r="15335" b="7395"/>
          <a:stretch/>
        </p:blipFill>
        <p:spPr>
          <a:xfrm>
            <a:off x="5358459" y="371992"/>
            <a:ext cx="6484776" cy="53277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58EC76-A04B-DCB4-34C5-6DF164D14F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868"/>
          <a:stretch/>
        </p:blipFill>
        <p:spPr>
          <a:xfrm>
            <a:off x="285017" y="91142"/>
            <a:ext cx="4519688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57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B2686F-742F-6BC0-45C2-9C735B38E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72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3CA0CE-33E0-678C-5821-F58A8BD58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>
                <a:latin typeface="Rubik" pitchFamily="2" charset="-79"/>
                <a:cs typeface="Rubik" pitchFamily="2" charset="-79"/>
              </a:rPr>
              <a:t>Your Officer Team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D09E86-DE7A-4FB6-1AF3-F696FA4FF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708" y="238253"/>
            <a:ext cx="2438400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E0F5C2-1DFD-3B20-605A-8379192B5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024942">
            <a:off x="2119067" y="-595212"/>
            <a:ext cx="2438400" cy="2438400"/>
          </a:xfrm>
          <a:prstGeom prst="rect">
            <a:avLst/>
          </a:prstGeom>
        </p:spPr>
      </p:pic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4A55D256-F7D8-FA12-008C-30D5BEABA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278" y="1824079"/>
            <a:ext cx="12192000" cy="4095419"/>
          </a:xfrm>
          <a:prstGeom prst="rect">
            <a:avLst/>
          </a:prstGeom>
        </p:spPr>
      </p:pic>
      <p:pic>
        <p:nvPicPr>
          <p:cNvPr id="10" name="Picture 9" descr="A green flower on a black background&#10;&#10;Description automatically generated">
            <a:extLst>
              <a:ext uri="{FF2B5EF4-FFF2-40B4-BE49-F238E27FC236}">
                <a16:creationId xmlns:a16="http://schemas.microsoft.com/office/drawing/2014/main" id="{31D3FBA3-A0DD-4451-56DD-22ACB7DC9C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4975" y="1090827"/>
            <a:ext cx="1718876" cy="171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732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oster with hands making a heart shape&#10;&#10;Description automatically generated">
            <a:extLst>
              <a:ext uri="{FF2B5EF4-FFF2-40B4-BE49-F238E27FC236}">
                <a16:creationId xmlns:a16="http://schemas.microsoft.com/office/drawing/2014/main" id="{554F11F0-97D6-8C3B-EE3B-675DF3465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090"/>
            <a:ext cx="12282714" cy="6883578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AC1F3B5-F119-B327-E3E4-0C64F891D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64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flyer&#10;&#10;Description automatically generated">
            <a:extLst>
              <a:ext uri="{FF2B5EF4-FFF2-40B4-BE49-F238E27FC236}">
                <a16:creationId xmlns:a16="http://schemas.microsoft.com/office/drawing/2014/main" id="{68E938A7-24C8-7E14-D69B-9AD439BE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" y="442"/>
            <a:ext cx="12253148" cy="741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476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CCA9AAEB20B7409AE99908933E1126" ma:contentTypeVersion="23" ma:contentTypeDescription="Create a new document." ma:contentTypeScope="" ma:versionID="d45997c773a74be5d804c1e7b0a365a1">
  <xsd:schema xmlns:xsd="http://www.w3.org/2001/XMLSchema" xmlns:xs="http://www.w3.org/2001/XMLSchema" xmlns:p="http://schemas.microsoft.com/office/2006/metadata/properties" xmlns:ns2="ec1451dd-69d2-4507-be71-3eb1d07980c7" xmlns:ns3="54b2ad82-26c2-47b6-9f08-613f10f49f59" targetNamespace="http://schemas.microsoft.com/office/2006/metadata/properties" ma:root="true" ma:fieldsID="7981f290db3cfbc05dcd4057ee269074" ns2:_="" ns3:_="">
    <xsd:import namespace="ec1451dd-69d2-4507-be71-3eb1d07980c7"/>
    <xsd:import namespace="54b2ad82-26c2-47b6-9f08-613f10f49f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AcademicYear" minOccurs="0"/>
                <xsd:element ref="ns2:DocumentType" minOccurs="0"/>
                <xsd:element ref="ns2:Month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Programm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451dd-69d2-4507-be71-3eb1d07980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AcademicYear" ma:index="12" nillable="true" ma:displayName="Academic Year" ma:format="Dropdown" ma:internalName="AcademicYea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2016/17"/>
                    <xsd:enumeration value="2017/18"/>
                    <xsd:enumeration value="2018/19"/>
                    <xsd:enumeration value="2020/21"/>
                    <xsd:enumeration value="2021/22"/>
                    <xsd:enumeration value="2019/20"/>
                    <xsd:enumeration value="2022/23"/>
                    <xsd:enumeration value="2023/24"/>
                    <xsd:enumeration value="2024/25"/>
                  </xsd:restriction>
                </xsd:simpleType>
              </xsd:element>
            </xsd:sequence>
          </xsd:extension>
        </xsd:complexContent>
      </xsd:complexType>
    </xsd:element>
    <xsd:element name="DocumentType" ma:index="13" nillable="true" ma:displayName="Document Type" ma:format="Dropdown" ma:internalName="Document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xcel working data"/>
                    <xsd:enumeration value="Excel final data"/>
                    <xsd:enumeration value="minutes"/>
                    <xsd:enumeration value="policy paper"/>
                    <xsd:enumeration value="report"/>
                    <xsd:enumeration value="planning"/>
                    <xsd:enumeration value="ppt presentation"/>
                    <xsd:enumeration value="picture"/>
                    <xsd:enumeration value="guidance"/>
                    <xsd:enumeration value="excel source data"/>
                    <xsd:enumeration value="meeting document"/>
                    <xsd:enumeration value="Agenda"/>
                  </xsd:restriction>
                </xsd:simpleType>
              </xsd:element>
            </xsd:sequence>
          </xsd:extension>
        </xsd:complexContent>
      </xsd:complexType>
    </xsd:element>
    <xsd:element name="Month" ma:index="14" nillable="true" ma:displayName="Month" ma:default="January" ma:format="Dropdown" ma:internalName="Month">
      <xsd:simpleType>
        <xsd:restriction base="dms:Choice">
          <xsd:enumeration value="January"/>
          <xsd:enumeration value="February"/>
          <xsd:enumeration value="March"/>
          <xsd:enumeration value="April"/>
          <xsd:enumeration value="May"/>
          <xsd:enumeration value="June"/>
          <xsd:enumeration value="July"/>
          <xsd:enumeration value="August"/>
          <xsd:enumeration value="Sept"/>
          <xsd:enumeration value="Oct"/>
          <xsd:enumeration value="Nov"/>
          <xsd:enumeration value="Dec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Programme" ma:index="22" nillable="true" ma:displayName="Programme" ma:format="Dropdown" ma:internalName="Programme">
      <xsd:simpleType>
        <xsd:restriction base="dms:Text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1103e67f-0598-4a90-8a4a-cec34b03bf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b2ad82-26c2-47b6-9f08-613f10f49f5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0c797e81-fd3c-44d3-acbe-13898a16e625}" ma:internalName="TaxCatchAll" ma:showField="CatchAllData" ma:web="54b2ad82-26c2-47b6-9f08-613f10f49f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F5CABA-9E77-467A-8453-DE0C520FC4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1451dd-69d2-4507-be71-3eb1d07980c7"/>
    <ds:schemaRef ds:uri="54b2ad82-26c2-47b6-9f08-613f10f49f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906787-491E-47B8-A9B1-8FE09FE346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</Words>
  <Application>Microsoft Office PowerPoint</Application>
  <PresentationFormat>Widescreen</PresentationFormat>
  <Paragraphs>18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WELCOME FROM YOUR GUILD!</vt:lpstr>
      <vt:lpstr>WHO ARE WE? </vt:lpstr>
      <vt:lpstr>WHAT WE DO …</vt:lpstr>
      <vt:lpstr>PowerPoint Presentation</vt:lpstr>
      <vt:lpstr>PowerPoint Presentation</vt:lpstr>
      <vt:lpstr>PowerPoint Presentation</vt:lpstr>
      <vt:lpstr>Your Officer Team</vt:lpstr>
      <vt:lpstr>PowerPoint Presentation</vt:lpstr>
      <vt:lpstr>PowerPoint Presentation</vt:lpstr>
      <vt:lpstr>PowerPoint Presentation</vt:lpstr>
      <vt:lpstr>PowerPoint Presentation</vt:lpstr>
      <vt:lpstr>BEYOND WELCOME WEEK</vt:lpstr>
      <vt:lpstr>WHERE TO FIND US?</vt:lpstr>
      <vt:lpstr>ANY 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White</dc:creator>
  <cp:lastModifiedBy>Bracher, Natalie</cp:lastModifiedBy>
  <cp:revision>17</cp:revision>
  <dcterms:created xsi:type="dcterms:W3CDTF">2023-08-10T12:42:16Z</dcterms:created>
  <dcterms:modified xsi:type="dcterms:W3CDTF">2024-09-06T08:48:20Z</dcterms:modified>
</cp:coreProperties>
</file>