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65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20104100" cy="11309350"/>
  <p:embeddedFontLst>
    <p:embeddedFont>
      <p:font typeface="Outfit" charset="0"/>
      <p:regular r:id="rId15"/>
      <p:bold r:id="rId16"/>
      <p:italic r:id="rId17"/>
      <p:boldItalic r:id="rId18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2" pos="2818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3B"/>
    <a:srgbClr val="00C896"/>
    <a:srgbClr val="017D69"/>
    <a:srgbClr val="F5F5F5"/>
    <a:srgbClr val="01D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E46C75-9064-41F5-A266-F54032AA2F02}" v="3" dt="2024-09-03T14:19:52.4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506" y="102"/>
      </p:cViewPr>
      <p:guideLst>
        <p:guide pos="281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3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52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CB8A57-5EFB-A8C3-4852-AD100EC5E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6" y="4129531"/>
            <a:ext cx="5216513" cy="133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 title maximum of 2 lines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B2766EE5-D0ED-938A-F3A3-5C39EF2EB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94" y="324909"/>
            <a:ext cx="4135674" cy="2721896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D1FC297-09E3-7C3E-BD8F-E08936626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3175" y="361"/>
            <a:ext cx="3130825" cy="68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2D71C4C-306A-A0BD-62AA-747F3FE1639B}"/>
              </a:ext>
            </a:extLst>
          </p:cNvPr>
          <p:cNvSpPr/>
          <p:nvPr userDrawn="1"/>
        </p:nvSpPr>
        <p:spPr>
          <a:xfrm>
            <a:off x="2" y="1"/>
            <a:ext cx="5401549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2B1128-FC30-2A5F-395F-B23F39F01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8" y="0"/>
            <a:ext cx="3589452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401549" y="1"/>
            <a:ext cx="152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D80FCF-3CBB-04A7-ECCA-B8C5E132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4083451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DB350-EE56-950E-D578-B313C92F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E8CA410-2839-057D-FE70-15FEC2088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0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1"/>
            <a:ext cx="152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C95C69-9981-BDC4-EB37-A36C66206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4669859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454C8-6C6C-B313-F7B3-801EA0F0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D16448E-F6D1-2C20-67AF-E1151C718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2" y="-6688"/>
            <a:ext cx="2202889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976AB15-4769-401E-869F-DE3DC3B59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6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1"/>
            <a:ext cx="6788112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93FCEBB-2B78-CAAE-746C-62AA054C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4182842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1"/>
            <a:ext cx="152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255504C-6278-D317-3B7B-B0FC81F22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2" y="-6688"/>
            <a:ext cx="2202889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1589A5-C757-7627-90BD-D96976FA57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8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1"/>
            <a:ext cx="152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776E67-A12F-39E1-5122-480F41F2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53E632D-627C-2CF2-8F59-9A00EB7D7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2" y="-6688"/>
            <a:ext cx="2202889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0132F49-4273-612E-3FE0-BD563A45A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57EB895-B15F-EF94-D221-26E31B604641}"/>
              </a:ext>
            </a:extLst>
          </p:cNvPr>
          <p:cNvSpPr txBox="1">
            <a:spLocks/>
          </p:cNvSpPr>
          <p:nvPr userDrawn="1"/>
        </p:nvSpPr>
        <p:spPr>
          <a:xfrm>
            <a:off x="541557" y="2189095"/>
            <a:ext cx="3344315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5544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6" b="1" i="0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003C3B"/>
                </a:solidFill>
              </a:rPr>
              <a:t>Divider Slide </a:t>
            </a:r>
            <a:endParaRPr lang="en-US">
              <a:solidFill>
                <a:srgbClr val="00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9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1"/>
            <a:ext cx="6788112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1"/>
            <a:ext cx="152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BAD9-BD3D-6E62-299D-153A8F0BA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2036695"/>
            <a:ext cx="3344315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126C8C0-3094-993C-1E39-30F086435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2" y="-6688"/>
            <a:ext cx="2202889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7F33200-E466-1081-5EF4-336A39DD60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8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7953600" y="5925193"/>
            <a:ext cx="763925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b="0" i="0" spc="-7">
                <a:solidFill>
                  <a:srgbClr val="FFFFFF"/>
                </a:solidFill>
                <a:latin typeface="Outfit" pitchFamily="2" charset="0"/>
                <a:cs typeface="Spectral-Light"/>
              </a:rPr>
              <a:t>University</a:t>
            </a:r>
            <a:endParaRPr sz="1637" b="0" i="0">
              <a:latin typeface="Outfit" pitchFamily="2" charset="0"/>
              <a:cs typeface="Spectral-Light"/>
            </a:endParaRPr>
          </a:p>
          <a:p>
            <a:pPr marL="7701">
              <a:lnSpc>
                <a:spcPts val="1744"/>
              </a:lnSpc>
            </a:pPr>
            <a:r>
              <a:rPr sz="1637" b="0" i="0" spc="-33" err="1">
                <a:solidFill>
                  <a:srgbClr val="FFFFFF"/>
                </a:solidFill>
                <a:latin typeface="Outfit" pitchFamily="2" charset="0"/>
                <a:cs typeface="Spectral"/>
              </a:rPr>
              <a:t>of</a:t>
            </a:r>
            <a:r>
              <a:rPr sz="1637" b="0" i="0" spc="-33" err="1">
                <a:solidFill>
                  <a:srgbClr val="FFFFFF"/>
                </a:solidFill>
                <a:latin typeface="Outfit" pitchFamily="2" charset="0"/>
                <a:cs typeface="Spectral-Light"/>
              </a:rPr>
              <a:t>Galway.ie</a:t>
            </a:r>
            <a:endParaRPr sz="1637" b="0" i="0">
              <a:latin typeface="Outfit" pitchFamily="2" charset="0"/>
              <a:cs typeface="Spectral-Ligh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C85CB-741A-2D67-0D87-8A43E2C6D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2036695"/>
            <a:ext cx="3344315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739C4E43-7729-C4E5-690B-9C37F35A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982" y="242"/>
            <a:ext cx="4965019" cy="6857519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CE0E88-1024-2217-A732-5EB0B7404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935FFC80-7F09-8B90-0C03-128827F883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2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3ED5843-A67C-EFB1-D461-9CCEDF85A6CF}"/>
              </a:ext>
            </a:extLst>
          </p:cNvPr>
          <p:cNvSpPr/>
          <p:nvPr userDrawn="1"/>
        </p:nvSpPr>
        <p:spPr>
          <a:xfrm>
            <a:off x="0" y="1"/>
            <a:ext cx="9144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2036695"/>
            <a:ext cx="3344315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A50759-F8AB-3FBC-D737-5D8E38A36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630" y="10306"/>
            <a:ext cx="5021370" cy="6857519"/>
          </a:xfrm>
          <a:prstGeom prst="rect">
            <a:avLst/>
          </a:prstGeom>
        </p:spPr>
      </p:pic>
      <p:sp>
        <p:nvSpPr>
          <p:cNvPr id="80" name="Subtitle 2">
            <a:extLst>
              <a:ext uri="{FF2B5EF4-FFF2-40B4-BE49-F238E27FC236}">
                <a16:creationId xmlns:a16="http://schemas.microsoft.com/office/drawing/2014/main" id="{01C673F2-9EDD-B71B-58BF-18B353D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1987DD5-C1FF-616F-1868-29A45E279B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1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BC7975-EE5A-D398-AC86-ACDDCB0EB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2036695"/>
            <a:ext cx="3344315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E1BD5C4-29E3-E66C-EFEF-43D6572A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27EE17CB-1F2E-630D-37B3-36F9971050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7375C3B-C1FF-F009-BEC8-8283C22EE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87" y="361"/>
            <a:ext cx="9144000" cy="5143139"/>
          </a:xfrm>
          <a:prstGeom prst="rect">
            <a:avLst/>
          </a:prstGeom>
        </p:spPr>
      </p:pic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1E5B835-E67C-2B6F-CB0F-482DE61A23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07500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72720B5B-6353-CAA5-5171-3B609504511D}"/>
              </a:ext>
            </a:extLst>
          </p:cNvPr>
          <p:cNvSpPr/>
          <p:nvPr userDrawn="1"/>
        </p:nvSpPr>
        <p:spPr>
          <a:xfrm>
            <a:off x="8129007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0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EB13599-C1C6-28A4-D994-CD427AEE4855}"/>
              </a:ext>
            </a:extLst>
          </p:cNvPr>
          <p:cNvSpPr/>
          <p:nvPr userDrawn="1"/>
        </p:nvSpPr>
        <p:spPr>
          <a:xfrm>
            <a:off x="-2" y="4214191"/>
            <a:ext cx="9144001" cy="2643448"/>
          </a:xfrm>
          <a:prstGeom prst="rect">
            <a:avLst/>
          </a:prstGeom>
          <a:solidFill>
            <a:srgbClr val="00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utfit" pitchFamily="2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C650ED1-7B77-23F1-E476-70246BE6A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9862F4B-0D4A-BD4B-EAE9-10BCD765F1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5593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B8A8734-A697-6D65-868D-1A7DDFE8336A}"/>
              </a:ext>
            </a:extLst>
          </p:cNvPr>
          <p:cNvSpPr/>
          <p:nvPr userDrawn="1"/>
        </p:nvSpPr>
        <p:spPr>
          <a:xfrm>
            <a:off x="7972223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utfit" pitchFamily="2" charset="0"/>
            </a:endParaRPr>
          </a:p>
        </p:txBody>
      </p:sp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2036695"/>
            <a:ext cx="3344315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06D043-BE9E-7D4A-4983-128637F3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2F82EE0-FBBD-1011-AA8A-6BD2B3FA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3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">
            <a:extLst>
              <a:ext uri="{FF2B5EF4-FFF2-40B4-BE49-F238E27FC236}">
                <a16:creationId xmlns:a16="http://schemas.microsoft.com/office/drawing/2014/main" id="{F6B89E7D-C894-6508-DE68-941030866F77}"/>
              </a:ext>
            </a:extLst>
          </p:cNvPr>
          <p:cNvSpPr/>
          <p:nvPr userDrawn="1"/>
        </p:nvSpPr>
        <p:spPr>
          <a:xfrm>
            <a:off x="0" y="386"/>
            <a:ext cx="6788112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B4A76F5-4DD6-B3B4-A522-ECD143D38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42" y="1714571"/>
            <a:ext cx="3014998" cy="4953875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7BEA09C-5FA4-283D-831E-8B449615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840" y="1671354"/>
            <a:ext cx="4259133" cy="2830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ts val="728"/>
              </a:spcBef>
              <a:spcAft>
                <a:spcPts val="728"/>
              </a:spcAft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</a:t>
            </a:r>
            <a:br>
              <a:rPr lang="en-GB"/>
            </a:br>
            <a:r>
              <a:rPr lang="en-GB"/>
              <a:t>Max 4 lines </a:t>
            </a:r>
            <a:br>
              <a:rPr lang="en-GB"/>
            </a:br>
            <a:r>
              <a:rPr lang="en-GB"/>
              <a:t>for copy to be placed here</a:t>
            </a:r>
            <a:endParaRPr lang="en-US"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EE53FCE0-553F-884D-67FD-F3AAC22407C2}"/>
              </a:ext>
            </a:extLst>
          </p:cNvPr>
          <p:cNvSpPr/>
          <p:nvPr userDrawn="1"/>
        </p:nvSpPr>
        <p:spPr>
          <a:xfrm>
            <a:off x="6788112" y="1"/>
            <a:ext cx="152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146766B-E704-89BC-C74D-827F0419B5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0" y="-9918"/>
            <a:ext cx="9143999" cy="687774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4129531"/>
            <a:ext cx="5266208" cy="133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 title maximum of 2 lines</a:t>
            </a:r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CC8144F-AE8A-0B44-B52E-51797F9AA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9" y="324909"/>
            <a:ext cx="4135673" cy="2721896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C6869A7-413E-6D13-F353-6531E17CB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8741" y="7729"/>
            <a:ext cx="3205258" cy="68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5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1" y="1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1" y="627294"/>
            <a:ext cx="6226717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8" y="1583360"/>
            <a:ext cx="8235197" cy="4771243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D52D5089-5F97-B379-B016-CBAE299BF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9" y="311184"/>
            <a:ext cx="1642925" cy="1081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1" y="1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1" y="627294"/>
            <a:ext cx="6226717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BE9CC1BC-D016-1832-201F-844D3B148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9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1" y="386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1" y="627294"/>
            <a:ext cx="6226717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5DBA8C-F4DB-0D36-D51C-275FFF5B12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4548" y="1900701"/>
            <a:ext cx="3589452" cy="495904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80E4B3-05CE-C39D-C7D6-CAB444C30F52}"/>
              </a:ext>
            </a:extLst>
          </p:cNvPr>
          <p:cNvSpPr/>
          <p:nvPr userDrawn="1"/>
        </p:nvSpPr>
        <p:spPr>
          <a:xfrm>
            <a:off x="5430646" y="1900700"/>
            <a:ext cx="123903" cy="49569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7F3E0AF-6064-F11F-0CFB-18BA8C1A4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9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31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6" y="1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627294"/>
            <a:ext cx="8505402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1A5B-745A-E6EC-8F3D-4FD608B1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8" y="1583361"/>
            <a:ext cx="8235197" cy="3394728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5143318D-3C1A-609C-B2AF-CB96CE85D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5586985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11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6" y="1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8" y="2855291"/>
            <a:ext cx="8235197" cy="3394728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1732257"/>
            <a:ext cx="8630056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940C3EA-B361-FC6B-9D64-C24E654DD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5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6692432"/>
            <a:ext cx="9144000" cy="165193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7" y="1699535"/>
            <a:ext cx="8235197" cy="3577775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627294"/>
            <a:ext cx="8565037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51A7B06-4309-B6DD-746F-BBFB55C918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5586985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5819697" y="1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3416487"/>
            <a:ext cx="4389830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735126"/>
            <a:ext cx="5344760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3827B12-AFEC-0AC9-04EF-BDF6A071CF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600" y="1741"/>
            <a:ext cx="32004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F1F90FD5-FF59-7F5E-D3C4-87CB8FB91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3378522" y="385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511" y="2273567"/>
            <a:ext cx="4389830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6511" y="561884"/>
            <a:ext cx="550953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F29F3-5F63-ECBC-D7F4-B40469207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65"/>
            <a:ext cx="3370388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B1857D5-33AC-2E9E-0ACD-8A403E6938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879" y="5586985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65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2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9020098" y="1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CDE099-1FB8-58A8-FC61-4700ECB4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909" y="1642632"/>
            <a:ext cx="218651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C66147D-9FC7-612D-FFE0-F5B777FAF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1409" y="1642632"/>
            <a:ext cx="218651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BA07D73-342E-F574-3FF1-6110E6D91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4342" y="1642632"/>
            <a:ext cx="218651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57BC838E-3CA1-9E19-80C1-F759BC7FA4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8CBD-6FF2-33EA-7CEC-90D3B43D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4182842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E4EC3B9-0145-C1B5-B5EF-8611E04B0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5305" y="181"/>
            <a:ext cx="3478696" cy="6862486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AB08DADD-1BB8-9CF8-2188-A63A576F1C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8" y="1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441B3FD-1279-E5F0-E2EF-2F8139226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5321" y="1778499"/>
            <a:ext cx="2774183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81FABC-D64E-DD4E-DD40-88B87CDE4C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88821" y="1778499"/>
            <a:ext cx="2774183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67225A8-DF92-6DC4-B9E0-536C7B8E9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51754" y="1778499"/>
            <a:ext cx="2774183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4B2203F6-FE5B-BED2-25D6-0E22F6DDF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59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8" y="1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CD300-AFD2-A445-594E-242C47286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735126"/>
            <a:ext cx="5395534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main images</a:t>
            </a: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6C29E3D-6339-BE55-5799-0028BAFC3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970" y="3865658"/>
            <a:ext cx="2774183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557DA65-DD09-B94E-7CC0-8C994100C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1470" y="3865658"/>
            <a:ext cx="2774183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B0D28BD-15AE-5855-9139-0860ED508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4403" y="3865658"/>
            <a:ext cx="2774183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6776A6F-95C0-3396-27FC-9703F86B1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7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3416487"/>
            <a:ext cx="4389830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735126"/>
            <a:ext cx="5583298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74ECCFC5-86B8-2C47-F037-3D8510C5E3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58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23457A-38BB-DF64-F930-13DF3E904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5568621"/>
            <a:ext cx="4043248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838B55D-7C35-60F1-B242-574C8A7C5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7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42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1"/>
            <a:ext cx="9144000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5568621"/>
            <a:ext cx="4043248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C78FE60-23E3-4102-E9FA-9F781714E6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5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1"/>
            <a:ext cx="9144000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5568621"/>
            <a:ext cx="4043248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6B7E26C-103B-12A2-21B8-3CB4DD615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2" y="0"/>
            <a:ext cx="9143999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30411B7-870E-526A-63C0-7491D265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3953581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CA86D71-9888-D075-62FF-87915AD29B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6627" y="0"/>
            <a:ext cx="3557373" cy="686819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225BA12-4EAF-B937-238D-8D3C949002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7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3200295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3C799F6E-4361-CFFF-0B64-CB0AAA7EE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  <p:pic>
        <p:nvPicPr>
          <p:cNvPr id="9" name="Picture 8" descr="A group of people inside a building&#10;&#10;Description automatically generated with medium confidence">
            <a:extLst>
              <a:ext uri="{FF2B5EF4-FFF2-40B4-BE49-F238E27FC236}">
                <a16:creationId xmlns:a16="http://schemas.microsoft.com/office/drawing/2014/main" id="{33D4F795-912A-6E90-4F66-183173CF46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531" y="-1123"/>
            <a:ext cx="4492911" cy="4520674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6F70F5B-EC03-AA8D-6E4C-7DDA156E5F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2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2295549-C08F-2833-10A2-22BF12289814}"/>
              </a:ext>
            </a:extLst>
          </p:cNvPr>
          <p:cNvSpPr/>
          <p:nvPr userDrawn="1"/>
        </p:nvSpPr>
        <p:spPr>
          <a:xfrm>
            <a:off x="0" y="386"/>
            <a:ext cx="9144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4182842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87B67AA-A63D-B9D0-9F44-B95374D01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  <p:pic>
        <p:nvPicPr>
          <p:cNvPr id="9" name="Picture 8" descr="A picture containing text, sky, outdoor, green&#10;&#10;Description automatically generated">
            <a:extLst>
              <a:ext uri="{FF2B5EF4-FFF2-40B4-BE49-F238E27FC236}">
                <a16:creationId xmlns:a16="http://schemas.microsoft.com/office/drawing/2014/main" id="{1ECA9F31-55BC-6EFE-707D-C144EC852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369" y="-1125"/>
            <a:ext cx="4490207" cy="4517954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C26AC24-A0F9-EA48-830F-CEC9E4167E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9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3953581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676589F2-165E-5A59-0C49-9F0B6248B9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D6E1F63B-0F6B-3375-5344-618A35EFB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146" y="-5523"/>
            <a:ext cx="4257706" cy="5154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2E77E1-1598-AAD6-014C-AAE334D362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5" cy="2942574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BE36C1D-6502-4E20-AB34-A90F1FCACF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89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4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F9BBA517-0FB9-B601-F0F3-A74438C26DCB}"/>
              </a:ext>
            </a:extLst>
          </p:cNvPr>
          <p:cNvSpPr/>
          <p:nvPr userDrawn="1"/>
        </p:nvSpPr>
        <p:spPr>
          <a:xfrm>
            <a:off x="2" y="0"/>
            <a:ext cx="9143999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A68F04D1-80A8-EECF-C4FE-68D1FC8299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146" y="-5523"/>
            <a:ext cx="4257706" cy="5154677"/>
          </a:xfrm>
          <a:prstGeom prst="rect">
            <a:avLst/>
          </a:prstGeom>
        </p:spPr>
      </p:pic>
      <p:pic>
        <p:nvPicPr>
          <p:cNvPr id="10" name="Picture 9" descr="A picture containing sky, building, outdoor, structure&#10;&#10;Description automatically generated">
            <a:extLst>
              <a:ext uri="{FF2B5EF4-FFF2-40B4-BE49-F238E27FC236}">
                <a16:creationId xmlns:a16="http://schemas.microsoft.com/office/drawing/2014/main" id="{FFCAB590-1AFD-E448-6B7F-2C28600A5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4" cy="2942574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2D1DFE8-A4CC-73B5-A968-D95D4713BC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89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C1EBCA-571F-432C-54DC-A169C3608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C8DA54-688C-5EFC-0681-FB90111AA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4490955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DEEDB42-38C5-212F-2E67-B76A86B26C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399047" y="1"/>
            <a:ext cx="152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3953581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FE94CD4C-F1C9-4644-3D9F-04E1A64B8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  <p:pic>
        <p:nvPicPr>
          <p:cNvPr id="6" name="Picture 5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2453E745-999C-68B9-6FF9-D2D0E2B40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9552" y="-1"/>
            <a:ext cx="3584448" cy="6852573"/>
          </a:xfrm>
          <a:prstGeom prst="rect">
            <a:avLst/>
          </a:prstGeom>
        </p:spPr>
      </p:pic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B4B6C34-58D9-2615-96CD-8FF10CBCD7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4547" y="-1"/>
            <a:ext cx="3589454" cy="685257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3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371A-D2D5-4200-2DCE-D7D59B3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04" y="364849"/>
            <a:ext cx="7886195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661" r:id="rId3"/>
    <p:sldLayoutId id="2147483698" r:id="rId4"/>
    <p:sldLayoutId id="2147483716" r:id="rId5"/>
    <p:sldLayoutId id="2147483867" r:id="rId6"/>
    <p:sldLayoutId id="2147483785" r:id="rId7"/>
    <p:sldLayoutId id="2147483793" r:id="rId8"/>
    <p:sldLayoutId id="2147483730" r:id="rId9"/>
    <p:sldLayoutId id="2147483699" r:id="rId10"/>
    <p:sldLayoutId id="2147483804" r:id="rId11"/>
    <p:sldLayoutId id="2147483830" r:id="rId12"/>
    <p:sldLayoutId id="2147483823" r:id="rId13"/>
    <p:sldLayoutId id="2147483853" r:id="rId14"/>
    <p:sldLayoutId id="2147483690" r:id="rId15"/>
    <p:sldLayoutId id="2147483673" r:id="rId16"/>
    <p:sldLayoutId id="2147483840" r:id="rId17"/>
    <p:sldLayoutId id="2147483720" r:id="rId18"/>
    <p:sldLayoutId id="2147483667" r:id="rId19"/>
    <p:sldLayoutId id="2147483664" r:id="rId20"/>
    <p:sldLayoutId id="2147483862" r:id="rId21"/>
    <p:sldLayoutId id="2147483864" r:id="rId22"/>
    <p:sldLayoutId id="2147483674" r:id="rId23"/>
    <p:sldLayoutId id="2147483676" r:id="rId24"/>
    <p:sldLayoutId id="2147483675" r:id="rId25"/>
    <p:sldLayoutId id="2147483662" r:id="rId26"/>
    <p:sldLayoutId id="2147483678" r:id="rId27"/>
    <p:sldLayoutId id="2147483687" r:id="rId28"/>
    <p:sldLayoutId id="2147483689" r:id="rId29"/>
    <p:sldLayoutId id="2147483700" r:id="rId30"/>
    <p:sldLayoutId id="2147483701" r:id="rId31"/>
    <p:sldLayoutId id="2147483702" r:id="rId32"/>
    <p:sldLayoutId id="2147483680" r:id="rId33"/>
    <p:sldLayoutId id="2147483719" r:id="rId34"/>
    <p:sldLayoutId id="2147483682" r:id="rId35"/>
  </p:sldLayoutIdLst>
  <p:txStyles>
    <p:titleStyle>
      <a:lvl1pPr algn="l" defTabSz="554478" rtl="0" eaLnBrk="1" latinLnBrk="0" hangingPunct="1">
        <a:lnSpc>
          <a:spcPct val="90000"/>
        </a:lnSpc>
        <a:spcBef>
          <a:spcPct val="0"/>
        </a:spcBef>
        <a:buNone/>
        <a:defRPr sz="2668" b="0" i="0" kern="1200">
          <a:solidFill>
            <a:srgbClr val="003C3B"/>
          </a:solidFill>
          <a:latin typeface="Outfit" pitchFamily="2" charset="0"/>
          <a:ea typeface="+mj-ea"/>
          <a:cs typeface="+mj-cs"/>
        </a:defRPr>
      </a:lvl1pPr>
    </p:titleStyle>
    <p:bodyStyle>
      <a:lvl1pPr marL="138619" indent="-138619" algn="l" defTabSz="554478" rtl="0" eaLnBrk="1" latinLnBrk="0" hangingPunct="1">
        <a:lnSpc>
          <a:spcPct val="90000"/>
        </a:lnSpc>
        <a:spcBef>
          <a:spcPts val="607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15859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2pPr>
      <a:lvl3pPr marL="69309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3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57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1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05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293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33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7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1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5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19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3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67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13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0ECA-2D4A-055E-245C-77EFFD01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56" y="4129530"/>
            <a:ext cx="7668994" cy="2233169"/>
          </a:xfrm>
        </p:spPr>
        <p:txBody>
          <a:bodyPr/>
          <a:lstStyle/>
          <a:p>
            <a:r>
              <a:rPr lang="en-GB"/>
              <a:t>Student Life as a Mature Student</a:t>
            </a:r>
            <a:br>
              <a:rPr lang="en-GB"/>
            </a:br>
            <a:br>
              <a:rPr lang="en-GB"/>
            </a:br>
            <a:r>
              <a:rPr lang="en-GB" sz="3200"/>
              <a:t>Benny Clatworthy</a:t>
            </a:r>
            <a:br>
              <a:rPr lang="en-GB" sz="320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8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D033-104D-A186-64B1-CAB2C5C8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1" y="627293"/>
            <a:ext cx="8112154" cy="5421081"/>
          </a:xfrm>
        </p:spPr>
        <p:txBody>
          <a:bodyPr/>
          <a:lstStyle/>
          <a:p>
            <a:r>
              <a:rPr lang="en-GB"/>
              <a:t>This session will cover:</a:t>
            </a:r>
            <a:br>
              <a:rPr lang="en-GB"/>
            </a:br>
            <a:br>
              <a:rPr lang="en-GB"/>
            </a:br>
            <a:r>
              <a:rPr lang="en-GB"/>
              <a:t>-</a:t>
            </a:r>
            <a:r>
              <a:rPr lang="en-GB" sz="3600"/>
              <a:t>What it is like to be a mature student at university</a:t>
            </a:r>
            <a:br>
              <a:rPr lang="en-GB" sz="3600"/>
            </a:br>
            <a:br>
              <a:rPr lang="en-GB" sz="3600"/>
            </a:br>
            <a:r>
              <a:rPr lang="en-GB" sz="3600"/>
              <a:t>-Expectations</a:t>
            </a:r>
            <a:br>
              <a:rPr lang="en-GB" sz="3600"/>
            </a:br>
            <a:br>
              <a:rPr lang="en-GB" sz="3600"/>
            </a:br>
            <a:r>
              <a:rPr lang="en-GB" sz="3600"/>
              <a:t>-Answer any questions you may have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55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D033-104D-A186-64B1-CAB2C5C8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1" y="627293"/>
            <a:ext cx="8112154" cy="5421081"/>
          </a:xfrm>
        </p:spPr>
        <p:txBody>
          <a:bodyPr/>
          <a:lstStyle/>
          <a:p>
            <a:r>
              <a:rPr lang="en-GB" dirty="0"/>
              <a:t>Introductions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6713E-3A13-E9AC-8CCB-04A1DF22B353}"/>
              </a:ext>
            </a:extLst>
          </p:cNvPr>
          <p:cNvSpPr txBox="1"/>
          <p:nvPr/>
        </p:nvSpPr>
        <p:spPr>
          <a:xfrm>
            <a:off x="641725" y="1553592"/>
            <a:ext cx="703745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Outfit" pitchFamily="2" charset="0"/>
              </a:rPr>
              <a:t>-Just graduated from studying BA Sociology</a:t>
            </a:r>
            <a:br>
              <a:rPr lang="en-GB" sz="1600" dirty="0">
                <a:latin typeface="Outfit" pitchFamily="2" charset="0"/>
              </a:rPr>
            </a:br>
            <a:r>
              <a:rPr lang="en-GB" sz="1600" dirty="0">
                <a:latin typeface="Outfit" pitchFamily="2" charset="0"/>
              </a:rPr>
              <a:t>-I was on the Access to HE: Social Science course at Exeter College</a:t>
            </a:r>
            <a:br>
              <a:rPr lang="en-GB" sz="1600" dirty="0">
                <a:latin typeface="Outfit" pitchFamily="2" charset="0"/>
              </a:rPr>
            </a:br>
            <a:r>
              <a:rPr lang="en-GB" sz="1600" dirty="0">
                <a:latin typeface="Outfit" pitchFamily="2" charset="0"/>
              </a:rPr>
              <a:t>- I am a mature student, before returning to study I worked as a chef for 20 years. </a:t>
            </a:r>
            <a:br>
              <a:rPr lang="en-GB" sz="1600" dirty="0">
                <a:latin typeface="Outfit" pitchFamily="2" charset="0"/>
              </a:rPr>
            </a:br>
            <a:r>
              <a:rPr lang="en-GB" sz="1600" dirty="0">
                <a:latin typeface="Outfit" pitchFamily="2" charset="0"/>
              </a:rPr>
              <a:t>- Returning to education was never on the horizon for me but I was lucky enough to get the chance to return and I have loved my time studying.</a:t>
            </a:r>
            <a:br>
              <a:rPr lang="en-GB" sz="1600" dirty="0">
                <a:latin typeface="Outfit" pitchFamily="2" charset="0"/>
              </a:rPr>
            </a:br>
            <a:r>
              <a:rPr lang="en-GB" sz="1600" dirty="0">
                <a:latin typeface="Outfit" pitchFamily="2" charset="0"/>
              </a:rPr>
              <a:t>- We are not here accidently we chose to return</a:t>
            </a:r>
            <a:br>
              <a:rPr lang="en-GB" sz="1600" dirty="0">
                <a:latin typeface="Outfit" pitchFamily="2" charset="0"/>
              </a:rPr>
            </a:br>
            <a:r>
              <a:rPr lang="en-GB" sz="1600" dirty="0">
                <a:latin typeface="Outfit" pitchFamily="2" charset="0"/>
              </a:rPr>
              <a:t>- Mature students have super-powers. The life experience you have will make studying so much easier. Work experience age, and life experience count for so much</a:t>
            </a:r>
            <a:br>
              <a:rPr lang="en-GB" sz="1600" dirty="0">
                <a:latin typeface="Outfit" pitchFamily="2" charset="0"/>
              </a:rPr>
            </a:br>
            <a:r>
              <a:rPr lang="en-GB" sz="1600" dirty="0">
                <a:latin typeface="Outfit" pitchFamily="2" charset="0"/>
              </a:rPr>
              <a:t>- Imposter syndrome?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4D9F871-99D8-3316-B3A2-1A3AA215A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2" r="11882"/>
          <a:stretch>
            <a:fillRect/>
          </a:stretch>
        </p:blipFill>
        <p:spPr bwMode="auto">
          <a:xfrm>
            <a:off x="6567568" y="3998075"/>
            <a:ext cx="1741932" cy="240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5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6C43FA-34E7-DEAE-D422-33298750F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Type of learning and level of independence is very different to A Level or equivalent such as the Access to HE course.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University expect you to take total responsibility for your progression.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r>
              <a:rPr lang="en-US" sz="1800" b="0" i="0" dirty="0">
                <a:solidFill>
                  <a:srgbClr val="FF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FF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The teaching day is from 8:30am to 7:30pm! 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b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</a:br>
            <a:r>
              <a:rPr lang="en-GB" sz="1800" b="0" i="0" u="none" strike="noStrike" dirty="0">
                <a:solidFill>
                  <a:srgbClr val="40404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Don’t expect staff to know your personal/additional needs (if you have any), keep them up-to-date and liaise with your personal tutor on a regular basis.</a:t>
            </a:r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7B6EAC-1ED8-2F90-7A4F-378F74C4A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Transition to university</a:t>
            </a:r>
          </a:p>
        </p:txBody>
      </p:sp>
    </p:spTree>
    <p:extLst>
      <p:ext uri="{BB962C8B-B14F-4D97-AF65-F5344CB8AC3E}">
        <p14:creationId xmlns:p14="http://schemas.microsoft.com/office/powerpoint/2010/main" val="370780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68EB36-9858-B0F3-27C6-9FFD0CADD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5C6A72"/>
                </a:solidFill>
                <a:effectLst/>
                <a:latin typeface="Arial" panose="020B0604020202020204" pitchFamily="34" charset="0"/>
              </a:rPr>
              <a:t>Have a lot more things to juggle, may have caring responsibilities, job, etc.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5C6A72"/>
                </a:solidFill>
                <a:effectLst/>
                <a:latin typeface="Arial" panose="020B0604020202020204" pitchFamily="34" charset="0"/>
              </a:rPr>
              <a:t>May have additional commute time/costs to consider.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5C6A72"/>
                </a:solidFill>
                <a:effectLst/>
                <a:latin typeface="Arial" panose="020B0604020202020204" pitchFamily="34" charset="0"/>
              </a:rPr>
              <a:t>Less in common with some of the students on the course.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5C6A72"/>
                </a:solidFill>
                <a:effectLst/>
                <a:latin typeface="Arial" panose="020B0604020202020204" pitchFamily="34" charset="0"/>
              </a:rPr>
              <a:t>May have health issues and disabilities to manage alongside studies.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5C6A72"/>
                </a:solidFill>
                <a:effectLst/>
                <a:latin typeface="Arial" panose="020B0604020202020204" pitchFamily="34" charset="0"/>
              </a:rPr>
              <a:t>Have life skills that make time management and group work easier.</a:t>
            </a: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A625AC-9481-E51A-EC7D-EAEEDFDB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Being a mature student</a:t>
            </a:r>
          </a:p>
        </p:txBody>
      </p:sp>
    </p:spTree>
    <p:extLst>
      <p:ext uri="{BB962C8B-B14F-4D97-AF65-F5344CB8AC3E}">
        <p14:creationId xmlns:p14="http://schemas.microsoft.com/office/powerpoint/2010/main" val="350579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6CB48F-EBB6-B540-7150-D37589B97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83" y="2150441"/>
            <a:ext cx="8235197" cy="3394728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</a:rPr>
              <a:t>Lecturers are really supportive and happy to give extra help to mature students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</a:rPr>
              <a:t>Personal tutor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</a:rPr>
              <a:t>Other mature students on the course and U of E mature student society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</a:rPr>
              <a:t>Timetable adjustments*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</a:rPr>
              <a:t>Wellbeing support- including therapies such as CBT </a:t>
            </a:r>
            <a:r>
              <a:rPr lang="en-GB" sz="1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</a:rPr>
              <a:t>Accessibility- including learner support for learning disabilities such as dyslexia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</a:rPr>
              <a:t>ILP’s- Independent Learning plan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404040"/>
                </a:solidFill>
              </a:rPr>
              <a:t>Peer mentoring</a:t>
            </a:r>
            <a:endParaRPr lang="en-GB" sz="18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GB" sz="1800" b="0" i="0" u="none" strike="noStrike" dirty="0">
              <a:solidFill>
                <a:srgbClr val="404040"/>
              </a:solidFill>
              <a:effectLst/>
            </a:endParaRPr>
          </a:p>
          <a:p>
            <a:pPr marL="0" indent="0">
              <a:buNone/>
            </a:pPr>
            <a:endParaRPr lang="en-GB" sz="1800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en-GB" sz="1800" b="0" i="0" u="none" strike="noStrike" dirty="0">
                <a:solidFill>
                  <a:srgbClr val="404040"/>
                </a:solidFill>
                <a:effectLst/>
              </a:rPr>
              <a:t>*Dependant on a case by case need and varies across schools and disciplines </a:t>
            </a: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A5CFE0-707B-F6D5-DD0C-B47B3E3B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75" y="1181842"/>
            <a:ext cx="8630056" cy="615900"/>
          </a:xfrm>
        </p:spPr>
        <p:txBody>
          <a:bodyPr/>
          <a:lstStyle/>
          <a:p>
            <a:r>
              <a:rPr lang="en-GB" sz="4000" b="0" i="0" u="none" strike="noStrike" dirty="0">
                <a:solidFill>
                  <a:srgbClr val="5C6A72"/>
                </a:solidFill>
                <a:effectLst/>
              </a:rPr>
              <a:t>Support</a:t>
            </a:r>
            <a:r>
              <a:rPr lang="en-GB" sz="4000" b="0" i="0" dirty="0">
                <a:solidFill>
                  <a:srgbClr val="000000"/>
                </a:solidFill>
                <a:effectLst/>
              </a:rPr>
              <a:t>​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5229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D339-7A3F-F736-F3D9-67BDC5F4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i="0" u="none" strike="noStrike" dirty="0">
                <a:solidFill>
                  <a:srgbClr val="5C6A72"/>
                </a:solidFill>
                <a:effectLst/>
                <a:latin typeface="Arial" panose="020B0604020202020204" pitchFamily="34" charset="0"/>
              </a:rPr>
              <a:t>Expectations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1DA0B-C819-7437-78C9-B67613993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 much more practical support available at H.E.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  <a:endParaRPr lang="en-GB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 aware you need to enquire for additional support such as the timetable changes, it isn’t a given.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Similarly, don’t expect additional help such as DSA/learner support to be ready for when you start.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TOP TIP- </a:t>
            </a:r>
            <a:r>
              <a:rPr lang="en-GB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 enquiries before you start your course and get the ball rolling in Freshers week to beat the rush!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79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018A83-541A-61C5-E90F-DF04BB5A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58" y="2036695"/>
            <a:ext cx="5878292" cy="2286128"/>
          </a:xfrm>
        </p:spPr>
        <p:txBody>
          <a:bodyPr/>
          <a:lstStyle/>
          <a:p>
            <a:r>
              <a:rPr lang="en-GB"/>
              <a:t>Any questions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7FCFC59-8BEC-19FB-2E48-8ED30F96AE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28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-Powerpoint 4.3" id="{16427555-C0CD-3842-B11B-C17723BEF3F9}" vid="{C7B2F728-50B5-F24D-B343-FDBCEC8ADF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b2ad82-26c2-47b6-9f08-613f10f49f59" xsi:nil="true"/>
    <lcf76f155ced4ddcb4097134ff3c332f xmlns="ec1451dd-69d2-4507-be71-3eb1d07980c7">
      <Terms xmlns="http://schemas.microsoft.com/office/infopath/2007/PartnerControls"/>
    </lcf76f155ced4ddcb4097134ff3c332f>
    <Programme xmlns="ec1451dd-69d2-4507-be71-3eb1d07980c7" xsi:nil="true"/>
    <DocumentType xmlns="ec1451dd-69d2-4507-be71-3eb1d07980c7" xsi:nil="true"/>
    <Month xmlns="ec1451dd-69d2-4507-be71-3eb1d07980c7">January</Month>
    <AcademicYear xmlns="ec1451dd-69d2-4507-be71-3eb1d07980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A9AAEB20B7409AE99908933E1126" ma:contentTypeVersion="23" ma:contentTypeDescription="Create a new document." ma:contentTypeScope="" ma:versionID="d45997c773a74be5d804c1e7b0a365a1">
  <xsd:schema xmlns:xsd="http://www.w3.org/2001/XMLSchema" xmlns:xs="http://www.w3.org/2001/XMLSchema" xmlns:p="http://schemas.microsoft.com/office/2006/metadata/properties" xmlns:ns2="ec1451dd-69d2-4507-be71-3eb1d07980c7" xmlns:ns3="54b2ad82-26c2-47b6-9f08-613f10f49f59" targetNamespace="http://schemas.microsoft.com/office/2006/metadata/properties" ma:root="true" ma:fieldsID="7981f290db3cfbc05dcd4057ee269074" ns2:_="" ns3:_="">
    <xsd:import namespace="ec1451dd-69d2-4507-be71-3eb1d07980c7"/>
    <xsd:import namespace="54b2ad82-26c2-47b6-9f08-613f10f49f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AcademicYear" minOccurs="0"/>
                <xsd:element ref="ns2:DocumentType" minOccurs="0"/>
                <xsd:element ref="ns2:Month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Programm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451dd-69d2-4507-be71-3eb1d0798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cademicYear" ma:index="12" nillable="true" ma:displayName="Academic Year" ma:format="Dropdown" ma:internalName="Academic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6/17"/>
                    <xsd:enumeration value="2017/18"/>
                    <xsd:enumeration value="2018/19"/>
                    <xsd:enumeration value="2020/21"/>
                    <xsd:enumeration value="2021/22"/>
                    <xsd:enumeration value="2019/20"/>
                    <xsd:enumeration value="2022/23"/>
                    <xsd:enumeration value="2023/24"/>
                    <xsd:enumeration value="2024/25"/>
                  </xsd:restriction>
                </xsd:simpleType>
              </xsd:element>
            </xsd:sequence>
          </xsd:extension>
        </xsd:complexContent>
      </xsd:complexType>
    </xsd:element>
    <xsd:element name="DocumentType" ma:index="13" nillable="true" ma:displayName="Document Type" ma:format="Dropdown" ma:internalName="Documen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xcel working data"/>
                    <xsd:enumeration value="Excel final data"/>
                    <xsd:enumeration value="minutes"/>
                    <xsd:enumeration value="policy paper"/>
                    <xsd:enumeration value="report"/>
                    <xsd:enumeration value="planning"/>
                    <xsd:enumeration value="ppt presentation"/>
                    <xsd:enumeration value="picture"/>
                    <xsd:enumeration value="guidance"/>
                    <xsd:enumeration value="excel source data"/>
                    <xsd:enumeration value="meeting document"/>
                    <xsd:enumeration value="Agenda"/>
                  </xsd:restriction>
                </xsd:simpleType>
              </xsd:element>
            </xsd:sequence>
          </xsd:extension>
        </xsd:complexContent>
      </xsd:complexType>
    </xsd:element>
    <xsd:element name="Month" ma:index="14" nillable="true" ma:displayName="Month" ma:default="January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"/>
          <xsd:enumeration value="Oct"/>
          <xsd:enumeration value="Nov"/>
          <xsd:enumeration value="Dec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ogramme" ma:index="22" nillable="true" ma:displayName="Programme" ma:format="Dropdown" ma:internalName="Programme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2ad82-26c2-47b6-9f08-613f10f49f5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c797e81-fd3c-44d3-acbe-13898a16e625}" ma:internalName="TaxCatchAll" ma:showField="CatchAllData" ma:web="54b2ad82-26c2-47b6-9f08-613f10f49f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51B988-6999-48D8-A995-709B3B3A3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C9CA35-1137-4CBC-A719-3D7C0CE685E2}">
  <ds:schemaRefs>
    <ds:schemaRef ds:uri="54b2ad82-26c2-47b6-9f08-613f10f49f59"/>
    <ds:schemaRef ds:uri="997cdd1e-e429-4b09-99d2-d895aefd500f"/>
    <ds:schemaRef ds:uri="a3ce718d-f813-4adc-8824-5d044fc7674a"/>
    <ds:schemaRef ds:uri="ec1451dd-69d2-4507-be71-3eb1d07980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E2FE90-7DD1-461E-AAD7-3BCAD2398E21}">
  <ds:schemaRefs>
    <ds:schemaRef ds:uri="54b2ad82-26c2-47b6-9f08-613f10f49f59"/>
    <ds:schemaRef ds:uri="ec1451dd-69d2-4507-be71-3eb1d07980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0</TotalTime>
  <Words>474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Custom Design</vt:lpstr>
      <vt:lpstr>Student Life as a Mature Student  Benny Clatworthy </vt:lpstr>
      <vt:lpstr>This session will cover:  -What it is like to be a mature student at university  -Expectations  -Answer any questions you may have</vt:lpstr>
      <vt:lpstr>Introductions </vt:lpstr>
      <vt:lpstr>Transition to university</vt:lpstr>
      <vt:lpstr>Being a mature student</vt:lpstr>
      <vt:lpstr>Support​</vt:lpstr>
      <vt:lpstr>Expectations</vt:lpstr>
      <vt:lpstr>Any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Coles, Andy</dc:creator>
  <cp:lastModifiedBy>Bracher, Natalie</cp:lastModifiedBy>
  <cp:revision>2</cp:revision>
  <dcterms:created xsi:type="dcterms:W3CDTF">2022-09-29T15:54:17Z</dcterms:created>
  <dcterms:modified xsi:type="dcterms:W3CDTF">2024-09-06T08:48:53Z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0x010100A2CCA9AAEB20B7409AE99908933E1126</vt:lpwstr>
  </property>
  <property fmtid="{D5CDD505-2E9C-101B-9397-08002B2CF9AE}" pid="7" name="MediaServiceImageTags">
    <vt:lpwstr/>
  </property>
</Properties>
</file>