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  <p:sldMasterId id="2147483792" r:id="rId6"/>
    <p:sldMasterId id="2147483809" r:id="rId7"/>
  </p:sldMasterIdLst>
  <p:notesMasterIdLst>
    <p:notesMasterId r:id="rId26"/>
  </p:notesMasterIdLst>
  <p:sldIdLst>
    <p:sldId id="297" r:id="rId8"/>
    <p:sldId id="257" r:id="rId9"/>
    <p:sldId id="312" r:id="rId10"/>
    <p:sldId id="274" r:id="rId11"/>
    <p:sldId id="273" r:id="rId12"/>
    <p:sldId id="306" r:id="rId13"/>
    <p:sldId id="307" r:id="rId14"/>
    <p:sldId id="295" r:id="rId15"/>
    <p:sldId id="256" r:id="rId16"/>
    <p:sldId id="308" r:id="rId17"/>
    <p:sldId id="271" r:id="rId18"/>
    <p:sldId id="309" r:id="rId19"/>
    <p:sldId id="310" r:id="rId20"/>
    <p:sldId id="311" r:id="rId21"/>
    <p:sldId id="301" r:id="rId22"/>
    <p:sldId id="270" r:id="rId23"/>
    <p:sldId id="268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78134-E1A3-4407-B8F9-C5FA13E0E398}" v="40" dt="2024-09-13T10:02:41.709"/>
    <p1510:client id="{82FE2B37-A305-FB85-5B49-FF30EBD3E0AA}" v="7" dt="2024-09-13T10:06:44.506"/>
    <p1510:client id="{B99D3FDC-571A-7974-7CF8-52D8D7B91503}" v="9" dt="2024-09-13T10:43:41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9AC2D-E14D-4BE1-83B8-59A402038D3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416277-EDAA-4792-BB79-A5EFB62FFE29}">
      <dgm:prSet custT="1"/>
      <dgm:spPr/>
      <dgm:t>
        <a:bodyPr/>
        <a:lstStyle/>
        <a:p>
          <a:r>
            <a:rPr lang="en-GB" sz="2800" dirty="0"/>
            <a:t>We support and advise students who have disabilities and long-term health conditions such as:</a:t>
          </a:r>
          <a:endParaRPr lang="en-US" sz="2800" dirty="0"/>
        </a:p>
      </dgm:t>
    </dgm:pt>
    <dgm:pt modelId="{F2C5CD28-3897-421B-A8F8-8637BEC7757C}" type="parTrans" cxnId="{A4B901D0-6664-4B83-B282-ED46497875B5}">
      <dgm:prSet/>
      <dgm:spPr/>
      <dgm:t>
        <a:bodyPr/>
        <a:lstStyle/>
        <a:p>
          <a:endParaRPr lang="en-US"/>
        </a:p>
      </dgm:t>
    </dgm:pt>
    <dgm:pt modelId="{F6ED865C-292F-4DC5-BD58-545B4E6E8C5E}" type="sibTrans" cxnId="{A4B901D0-6664-4B83-B282-ED46497875B5}">
      <dgm:prSet/>
      <dgm:spPr/>
      <dgm:t>
        <a:bodyPr/>
        <a:lstStyle/>
        <a:p>
          <a:endParaRPr lang="en-US"/>
        </a:p>
      </dgm:t>
    </dgm:pt>
    <dgm:pt modelId="{53471C94-16D4-4589-BE9B-21852700C304}">
      <dgm:prSet custT="1"/>
      <dgm:spPr/>
      <dgm:t>
        <a:bodyPr/>
        <a:lstStyle/>
        <a:p>
          <a:r>
            <a:rPr lang="en-GB" sz="1400" dirty="0"/>
            <a:t>Autism Spectrum Conditions/ </a:t>
          </a:r>
          <a:r>
            <a:rPr lang="en-GB" sz="1400" dirty="0">
              <a:latin typeface="Trebuchet MS" panose="020B0603020202020204"/>
            </a:rPr>
            <a:t>Neurodivergencies</a:t>
          </a:r>
          <a:endParaRPr lang="en-US" sz="1400" dirty="0"/>
        </a:p>
      </dgm:t>
    </dgm:pt>
    <dgm:pt modelId="{BDFCE4D5-2735-41F9-9E39-623DEE9B3FD0}" type="parTrans" cxnId="{983721C0-B0C0-4086-B223-394EF86E5D07}">
      <dgm:prSet/>
      <dgm:spPr/>
      <dgm:t>
        <a:bodyPr/>
        <a:lstStyle/>
        <a:p>
          <a:endParaRPr lang="en-US"/>
        </a:p>
      </dgm:t>
    </dgm:pt>
    <dgm:pt modelId="{47C0938A-3592-4A64-9D59-67DEF0ECA4E2}" type="sibTrans" cxnId="{983721C0-B0C0-4086-B223-394EF86E5D07}">
      <dgm:prSet/>
      <dgm:spPr/>
      <dgm:t>
        <a:bodyPr/>
        <a:lstStyle/>
        <a:p>
          <a:endParaRPr lang="en-US"/>
        </a:p>
      </dgm:t>
    </dgm:pt>
    <dgm:pt modelId="{8C1F7947-CC07-477A-90D5-CB93E3678E37}">
      <dgm:prSet custT="1"/>
      <dgm:spPr/>
      <dgm:t>
        <a:bodyPr/>
        <a:lstStyle/>
        <a:p>
          <a:r>
            <a:rPr lang="en-GB" sz="1400" dirty="0"/>
            <a:t>Physical disabilities</a:t>
          </a:r>
          <a:endParaRPr lang="en-US" sz="1400" dirty="0"/>
        </a:p>
      </dgm:t>
    </dgm:pt>
    <dgm:pt modelId="{29988F74-50DD-4BD8-B14C-26EB245090F8}" type="parTrans" cxnId="{4B61A36F-47D8-4E13-B2CB-667A721C7A75}">
      <dgm:prSet/>
      <dgm:spPr/>
      <dgm:t>
        <a:bodyPr/>
        <a:lstStyle/>
        <a:p>
          <a:endParaRPr lang="en-US"/>
        </a:p>
      </dgm:t>
    </dgm:pt>
    <dgm:pt modelId="{D20F2714-EE7F-497E-84EC-633C9B699C96}" type="sibTrans" cxnId="{4B61A36F-47D8-4E13-B2CB-667A721C7A75}">
      <dgm:prSet/>
      <dgm:spPr/>
      <dgm:t>
        <a:bodyPr/>
        <a:lstStyle/>
        <a:p>
          <a:endParaRPr lang="en-US"/>
        </a:p>
      </dgm:t>
    </dgm:pt>
    <dgm:pt modelId="{4E240BF6-BF44-43E2-9384-57E35DC3B533}">
      <dgm:prSet custT="1"/>
      <dgm:spPr/>
      <dgm:t>
        <a:bodyPr/>
        <a:lstStyle/>
        <a:p>
          <a:r>
            <a:rPr lang="en-GB" sz="1400" dirty="0"/>
            <a:t>Blind or visual impairment</a:t>
          </a:r>
          <a:endParaRPr lang="en-US" sz="1400" dirty="0"/>
        </a:p>
      </dgm:t>
    </dgm:pt>
    <dgm:pt modelId="{E57C126D-ADF9-4AA9-B114-794BD7EF8060}" type="parTrans" cxnId="{38313541-0BFA-4575-8B32-CC790F366C55}">
      <dgm:prSet/>
      <dgm:spPr/>
      <dgm:t>
        <a:bodyPr/>
        <a:lstStyle/>
        <a:p>
          <a:endParaRPr lang="en-US"/>
        </a:p>
      </dgm:t>
    </dgm:pt>
    <dgm:pt modelId="{0C52E59C-D27F-44F7-889A-AE7D02F7242C}" type="sibTrans" cxnId="{38313541-0BFA-4575-8B32-CC790F366C55}">
      <dgm:prSet/>
      <dgm:spPr/>
      <dgm:t>
        <a:bodyPr/>
        <a:lstStyle/>
        <a:p>
          <a:endParaRPr lang="en-US"/>
        </a:p>
      </dgm:t>
    </dgm:pt>
    <dgm:pt modelId="{A4183CBA-E63F-453C-883A-15393BC1F77F}">
      <dgm:prSet custT="1"/>
      <dgm:spPr/>
      <dgm:t>
        <a:bodyPr/>
        <a:lstStyle/>
        <a:p>
          <a:r>
            <a:rPr lang="en-GB" sz="1400" dirty="0"/>
            <a:t>Deaf or hearing impairment</a:t>
          </a:r>
          <a:endParaRPr lang="en-US" sz="1400" dirty="0"/>
        </a:p>
      </dgm:t>
    </dgm:pt>
    <dgm:pt modelId="{4CF8D65D-1B0D-4FBC-AFF4-B7B301B4463F}" type="parTrans" cxnId="{219EF993-342A-4942-8C14-11B0B300ABD4}">
      <dgm:prSet/>
      <dgm:spPr/>
      <dgm:t>
        <a:bodyPr/>
        <a:lstStyle/>
        <a:p>
          <a:endParaRPr lang="en-US"/>
        </a:p>
      </dgm:t>
    </dgm:pt>
    <dgm:pt modelId="{3297BE4D-1939-42C7-8D6B-43134E305FA1}" type="sibTrans" cxnId="{219EF993-342A-4942-8C14-11B0B300ABD4}">
      <dgm:prSet/>
      <dgm:spPr/>
      <dgm:t>
        <a:bodyPr/>
        <a:lstStyle/>
        <a:p>
          <a:endParaRPr lang="en-US"/>
        </a:p>
      </dgm:t>
    </dgm:pt>
    <dgm:pt modelId="{424CA870-CE00-4B7D-9476-4EF20CDDECF2}">
      <dgm:prSet custT="1"/>
      <dgm:spPr/>
      <dgm:t>
        <a:bodyPr/>
        <a:lstStyle/>
        <a:p>
          <a:pPr rtl="0"/>
          <a:r>
            <a:rPr lang="en-GB" sz="1400" dirty="0"/>
            <a:t>Specific learning differences (</a:t>
          </a:r>
          <a:r>
            <a:rPr lang="en-GB" sz="1400" dirty="0" err="1"/>
            <a:t>SpLDs</a:t>
          </a:r>
          <a:r>
            <a:rPr lang="en-GB" sz="1400" dirty="0"/>
            <a:t>) such as </a:t>
          </a:r>
          <a:r>
            <a:rPr lang="en-GB" sz="1400" dirty="0">
              <a:latin typeface="Trebuchet MS" panose="020B0603020202020204"/>
            </a:rPr>
            <a:t>dyslexia, dyspraxia and ADHD</a:t>
          </a:r>
          <a:endParaRPr lang="en-US" sz="1400" dirty="0"/>
        </a:p>
      </dgm:t>
    </dgm:pt>
    <dgm:pt modelId="{21A409E0-E342-4461-AD7D-46006C4B113C}" type="parTrans" cxnId="{9FB41F51-B03E-4A58-8FF8-40B337385322}">
      <dgm:prSet/>
      <dgm:spPr/>
      <dgm:t>
        <a:bodyPr/>
        <a:lstStyle/>
        <a:p>
          <a:endParaRPr lang="en-US"/>
        </a:p>
      </dgm:t>
    </dgm:pt>
    <dgm:pt modelId="{90B13AE4-A880-43E2-8716-23C929EDBE3E}" type="sibTrans" cxnId="{9FB41F51-B03E-4A58-8FF8-40B337385322}">
      <dgm:prSet/>
      <dgm:spPr/>
      <dgm:t>
        <a:bodyPr/>
        <a:lstStyle/>
        <a:p>
          <a:endParaRPr lang="en-US"/>
        </a:p>
      </dgm:t>
    </dgm:pt>
    <dgm:pt modelId="{6E235980-0320-4363-9C01-E180E47E754D}">
      <dgm:prSet custT="1"/>
      <dgm:spPr/>
      <dgm:t>
        <a:bodyPr/>
        <a:lstStyle/>
        <a:p>
          <a:r>
            <a:rPr lang="en-GB" sz="1400" dirty="0"/>
            <a:t>Long term medical conditions such as epilepsy, diabetes chronic fatigue syndrome or</a:t>
          </a:r>
        </a:p>
        <a:p>
          <a:r>
            <a:rPr lang="en-GB" sz="1400" dirty="0"/>
            <a:t> arthritis</a:t>
          </a:r>
          <a:r>
            <a:rPr lang="en-GB" sz="1100" dirty="0"/>
            <a:t>.</a:t>
          </a:r>
          <a:endParaRPr lang="en-US" sz="1100" dirty="0"/>
        </a:p>
      </dgm:t>
    </dgm:pt>
    <dgm:pt modelId="{A0348CC6-AECE-4B6A-8DDD-7B2945586E8D}" type="parTrans" cxnId="{B3EEFEE5-98BA-430A-B1D4-6FB0E470096E}">
      <dgm:prSet/>
      <dgm:spPr/>
      <dgm:t>
        <a:bodyPr/>
        <a:lstStyle/>
        <a:p>
          <a:endParaRPr lang="en-US"/>
        </a:p>
      </dgm:t>
    </dgm:pt>
    <dgm:pt modelId="{928D8E93-7329-463B-8790-197C1EDCB02A}" type="sibTrans" cxnId="{B3EEFEE5-98BA-430A-B1D4-6FB0E470096E}">
      <dgm:prSet/>
      <dgm:spPr/>
      <dgm:t>
        <a:bodyPr/>
        <a:lstStyle/>
        <a:p>
          <a:endParaRPr lang="en-US"/>
        </a:p>
      </dgm:t>
    </dgm:pt>
    <dgm:pt modelId="{FE748175-E691-4B44-AA69-FBC067F565B9}">
      <dgm:prSet custT="1"/>
      <dgm:spPr/>
      <dgm:t>
        <a:bodyPr/>
        <a:lstStyle/>
        <a:p>
          <a:pPr rtl="0"/>
          <a:r>
            <a:rPr lang="en-GB" sz="1400" dirty="0"/>
            <a:t>Mental health difficulties</a:t>
          </a:r>
          <a:r>
            <a:rPr lang="en-GB" sz="1400" dirty="0">
              <a:latin typeface="Trebuchet MS" panose="020B0603020202020204"/>
            </a:rPr>
            <a:t> such as eating disorders and selective mutism</a:t>
          </a:r>
          <a:r>
            <a:rPr lang="en-GB" sz="1400" dirty="0"/>
            <a:t> </a:t>
          </a:r>
          <a:endParaRPr lang="en-US" sz="1400" dirty="0"/>
        </a:p>
      </dgm:t>
    </dgm:pt>
    <dgm:pt modelId="{70F2F94A-5B26-46B7-BAD9-E313F73A8448}" type="parTrans" cxnId="{A35DBC09-6BAA-4AA1-9041-E57F4C041D9E}">
      <dgm:prSet/>
      <dgm:spPr/>
      <dgm:t>
        <a:bodyPr/>
        <a:lstStyle/>
        <a:p>
          <a:endParaRPr lang="en-US"/>
        </a:p>
      </dgm:t>
    </dgm:pt>
    <dgm:pt modelId="{32442F7C-9E87-4F31-B641-08EFA379763D}" type="sibTrans" cxnId="{A35DBC09-6BAA-4AA1-9041-E57F4C041D9E}">
      <dgm:prSet/>
      <dgm:spPr/>
      <dgm:t>
        <a:bodyPr/>
        <a:lstStyle/>
        <a:p>
          <a:endParaRPr lang="en-US"/>
        </a:p>
      </dgm:t>
    </dgm:pt>
    <dgm:pt modelId="{9CFD0073-85F3-4196-A73A-2298B2E8D92B}" type="pres">
      <dgm:prSet presAssocID="{A0E9AC2D-E14D-4BE1-83B8-59A402038D30}" presName="diagram" presStyleCnt="0">
        <dgm:presLayoutVars>
          <dgm:dir/>
          <dgm:resizeHandles val="exact"/>
        </dgm:presLayoutVars>
      </dgm:prSet>
      <dgm:spPr/>
    </dgm:pt>
    <dgm:pt modelId="{F64EED44-442A-496C-8BC9-9D3BA6DF8BCB}" type="pres">
      <dgm:prSet presAssocID="{54416277-EDAA-4792-BB79-A5EFB62FFE29}" presName="node" presStyleLbl="node1" presStyleIdx="0" presStyleCnt="8" custScaleX="450110" custScaleY="74542" custLinFactNeighborX="2062" custLinFactNeighborY="-68090">
        <dgm:presLayoutVars>
          <dgm:bulletEnabled val="1"/>
        </dgm:presLayoutVars>
      </dgm:prSet>
      <dgm:spPr/>
    </dgm:pt>
    <dgm:pt modelId="{7EC0795C-0193-4E9C-BF56-28555F1B2A90}" type="pres">
      <dgm:prSet presAssocID="{F6ED865C-292F-4DC5-BD58-545B4E6E8C5E}" presName="sibTrans" presStyleCnt="0"/>
      <dgm:spPr/>
    </dgm:pt>
    <dgm:pt modelId="{6F315BC5-EDD3-4B6A-A63A-58ADCE61B8C3}" type="pres">
      <dgm:prSet presAssocID="{53471C94-16D4-4589-BE9B-21852700C304}" presName="node" presStyleLbl="node1" presStyleIdx="1" presStyleCnt="8">
        <dgm:presLayoutVars>
          <dgm:bulletEnabled val="1"/>
        </dgm:presLayoutVars>
      </dgm:prSet>
      <dgm:spPr/>
    </dgm:pt>
    <dgm:pt modelId="{32F1C2CA-8C5C-4FE6-91E9-3272F7C6D6E3}" type="pres">
      <dgm:prSet presAssocID="{47C0938A-3592-4A64-9D59-67DEF0ECA4E2}" presName="sibTrans" presStyleCnt="0"/>
      <dgm:spPr/>
    </dgm:pt>
    <dgm:pt modelId="{7F1ADAB4-2B9A-493E-A500-9C58528B0C80}" type="pres">
      <dgm:prSet presAssocID="{8C1F7947-CC07-477A-90D5-CB93E3678E37}" presName="node" presStyleLbl="node1" presStyleIdx="2" presStyleCnt="8">
        <dgm:presLayoutVars>
          <dgm:bulletEnabled val="1"/>
        </dgm:presLayoutVars>
      </dgm:prSet>
      <dgm:spPr/>
    </dgm:pt>
    <dgm:pt modelId="{6DAFC58C-AE7D-43CA-929C-ECDEC318CBF0}" type="pres">
      <dgm:prSet presAssocID="{D20F2714-EE7F-497E-84EC-633C9B699C96}" presName="sibTrans" presStyleCnt="0"/>
      <dgm:spPr/>
    </dgm:pt>
    <dgm:pt modelId="{044FB881-39B5-4B4F-A906-BDD6D0609380}" type="pres">
      <dgm:prSet presAssocID="{4E240BF6-BF44-43E2-9384-57E35DC3B533}" presName="node" presStyleLbl="node1" presStyleIdx="3" presStyleCnt="8">
        <dgm:presLayoutVars>
          <dgm:bulletEnabled val="1"/>
        </dgm:presLayoutVars>
      </dgm:prSet>
      <dgm:spPr/>
    </dgm:pt>
    <dgm:pt modelId="{D2C67C10-0CD4-41B8-86A4-8404940326B2}" type="pres">
      <dgm:prSet presAssocID="{0C52E59C-D27F-44F7-889A-AE7D02F7242C}" presName="sibTrans" presStyleCnt="0"/>
      <dgm:spPr/>
    </dgm:pt>
    <dgm:pt modelId="{C5881606-404F-4456-BE21-F465AADDB1F3}" type="pres">
      <dgm:prSet presAssocID="{A4183CBA-E63F-453C-883A-15393BC1F77F}" presName="node" presStyleLbl="node1" presStyleIdx="4" presStyleCnt="8">
        <dgm:presLayoutVars>
          <dgm:bulletEnabled val="1"/>
        </dgm:presLayoutVars>
      </dgm:prSet>
      <dgm:spPr/>
    </dgm:pt>
    <dgm:pt modelId="{DB7FC5C2-AD0A-4777-AA18-9FB40C208BBE}" type="pres">
      <dgm:prSet presAssocID="{3297BE4D-1939-42C7-8D6B-43134E305FA1}" presName="sibTrans" presStyleCnt="0"/>
      <dgm:spPr/>
    </dgm:pt>
    <dgm:pt modelId="{A0EEB84C-9EFC-4E15-B61E-E256E8177AE8}" type="pres">
      <dgm:prSet presAssocID="{424CA870-CE00-4B7D-9476-4EF20CDDECF2}" presName="node" presStyleLbl="node1" presStyleIdx="5" presStyleCnt="8">
        <dgm:presLayoutVars>
          <dgm:bulletEnabled val="1"/>
        </dgm:presLayoutVars>
      </dgm:prSet>
      <dgm:spPr/>
    </dgm:pt>
    <dgm:pt modelId="{54DB4E9F-1C41-4B13-9657-7DB7DDF0B296}" type="pres">
      <dgm:prSet presAssocID="{90B13AE4-A880-43E2-8716-23C929EDBE3E}" presName="sibTrans" presStyleCnt="0"/>
      <dgm:spPr/>
    </dgm:pt>
    <dgm:pt modelId="{1CDD3981-FCF5-4D7A-8DD1-4349A8906CA6}" type="pres">
      <dgm:prSet presAssocID="{6E235980-0320-4363-9C01-E180E47E754D}" presName="node" presStyleLbl="node1" presStyleIdx="6" presStyleCnt="8">
        <dgm:presLayoutVars>
          <dgm:bulletEnabled val="1"/>
        </dgm:presLayoutVars>
      </dgm:prSet>
      <dgm:spPr/>
    </dgm:pt>
    <dgm:pt modelId="{136AC213-D008-418D-AFBC-DF13F64565C3}" type="pres">
      <dgm:prSet presAssocID="{928D8E93-7329-463B-8790-197C1EDCB02A}" presName="sibTrans" presStyleCnt="0"/>
      <dgm:spPr/>
    </dgm:pt>
    <dgm:pt modelId="{7B81B2D5-044D-4EDD-8F50-E130D987116D}" type="pres">
      <dgm:prSet presAssocID="{FE748175-E691-4B44-AA69-FBC067F565B9}" presName="node" presStyleLbl="node1" presStyleIdx="7" presStyleCnt="8">
        <dgm:presLayoutVars>
          <dgm:bulletEnabled val="1"/>
        </dgm:presLayoutVars>
      </dgm:prSet>
      <dgm:spPr/>
    </dgm:pt>
  </dgm:ptLst>
  <dgm:cxnLst>
    <dgm:cxn modelId="{A35DBC09-6BAA-4AA1-9041-E57F4C041D9E}" srcId="{A0E9AC2D-E14D-4BE1-83B8-59A402038D30}" destId="{FE748175-E691-4B44-AA69-FBC067F565B9}" srcOrd="7" destOrd="0" parTransId="{70F2F94A-5B26-46B7-BAD9-E313F73A8448}" sibTransId="{32442F7C-9E87-4F31-B641-08EFA379763D}"/>
    <dgm:cxn modelId="{514AC027-FF54-42BB-A86E-850E0B4BFC6B}" type="presOf" srcId="{54416277-EDAA-4792-BB79-A5EFB62FFE29}" destId="{F64EED44-442A-496C-8BC9-9D3BA6DF8BCB}" srcOrd="0" destOrd="0" presId="urn:microsoft.com/office/officeart/2005/8/layout/default"/>
    <dgm:cxn modelId="{38313541-0BFA-4575-8B32-CC790F366C55}" srcId="{A0E9AC2D-E14D-4BE1-83B8-59A402038D30}" destId="{4E240BF6-BF44-43E2-9384-57E35DC3B533}" srcOrd="3" destOrd="0" parTransId="{E57C126D-ADF9-4AA9-B114-794BD7EF8060}" sibTransId="{0C52E59C-D27F-44F7-889A-AE7D02F7242C}"/>
    <dgm:cxn modelId="{0F89A643-D5A8-4A10-A744-7936BB94C633}" type="presOf" srcId="{A0E9AC2D-E14D-4BE1-83B8-59A402038D30}" destId="{9CFD0073-85F3-4196-A73A-2298B2E8D92B}" srcOrd="0" destOrd="0" presId="urn:microsoft.com/office/officeart/2005/8/layout/default"/>
    <dgm:cxn modelId="{4B61A36F-47D8-4E13-B2CB-667A721C7A75}" srcId="{A0E9AC2D-E14D-4BE1-83B8-59A402038D30}" destId="{8C1F7947-CC07-477A-90D5-CB93E3678E37}" srcOrd="2" destOrd="0" parTransId="{29988F74-50DD-4BD8-B14C-26EB245090F8}" sibTransId="{D20F2714-EE7F-497E-84EC-633C9B699C96}"/>
    <dgm:cxn modelId="{9FB41F51-B03E-4A58-8FF8-40B337385322}" srcId="{A0E9AC2D-E14D-4BE1-83B8-59A402038D30}" destId="{424CA870-CE00-4B7D-9476-4EF20CDDECF2}" srcOrd="5" destOrd="0" parTransId="{21A409E0-E342-4461-AD7D-46006C4B113C}" sibTransId="{90B13AE4-A880-43E2-8716-23C929EDBE3E}"/>
    <dgm:cxn modelId="{0B4C657A-9068-4E53-A2AC-0A5A50170441}" type="presOf" srcId="{8C1F7947-CC07-477A-90D5-CB93E3678E37}" destId="{7F1ADAB4-2B9A-493E-A500-9C58528B0C80}" srcOrd="0" destOrd="0" presId="urn:microsoft.com/office/officeart/2005/8/layout/default"/>
    <dgm:cxn modelId="{5B5AEB90-9295-4B6E-B3EB-262F9724D41A}" type="presOf" srcId="{A4183CBA-E63F-453C-883A-15393BC1F77F}" destId="{C5881606-404F-4456-BE21-F465AADDB1F3}" srcOrd="0" destOrd="0" presId="urn:microsoft.com/office/officeart/2005/8/layout/default"/>
    <dgm:cxn modelId="{219EF993-342A-4942-8C14-11B0B300ABD4}" srcId="{A0E9AC2D-E14D-4BE1-83B8-59A402038D30}" destId="{A4183CBA-E63F-453C-883A-15393BC1F77F}" srcOrd="4" destOrd="0" parTransId="{4CF8D65D-1B0D-4FBC-AFF4-B7B301B4463F}" sibTransId="{3297BE4D-1939-42C7-8D6B-43134E305FA1}"/>
    <dgm:cxn modelId="{46252495-D99C-4FDC-A417-ED9729F0F256}" type="presOf" srcId="{53471C94-16D4-4589-BE9B-21852700C304}" destId="{6F315BC5-EDD3-4B6A-A63A-58ADCE61B8C3}" srcOrd="0" destOrd="0" presId="urn:microsoft.com/office/officeart/2005/8/layout/default"/>
    <dgm:cxn modelId="{14ED5998-E6FE-48F4-97C3-2837761112E3}" type="presOf" srcId="{424CA870-CE00-4B7D-9476-4EF20CDDECF2}" destId="{A0EEB84C-9EFC-4E15-B61E-E256E8177AE8}" srcOrd="0" destOrd="0" presId="urn:microsoft.com/office/officeart/2005/8/layout/default"/>
    <dgm:cxn modelId="{983721C0-B0C0-4086-B223-394EF86E5D07}" srcId="{A0E9AC2D-E14D-4BE1-83B8-59A402038D30}" destId="{53471C94-16D4-4589-BE9B-21852700C304}" srcOrd="1" destOrd="0" parTransId="{BDFCE4D5-2735-41F9-9E39-623DEE9B3FD0}" sibTransId="{47C0938A-3592-4A64-9D59-67DEF0ECA4E2}"/>
    <dgm:cxn modelId="{A4B901D0-6664-4B83-B282-ED46497875B5}" srcId="{A0E9AC2D-E14D-4BE1-83B8-59A402038D30}" destId="{54416277-EDAA-4792-BB79-A5EFB62FFE29}" srcOrd="0" destOrd="0" parTransId="{F2C5CD28-3897-421B-A8F8-8637BEC7757C}" sibTransId="{F6ED865C-292F-4DC5-BD58-545B4E6E8C5E}"/>
    <dgm:cxn modelId="{36AA94D5-AC43-41ED-986F-325E18F8AE22}" type="presOf" srcId="{FE748175-E691-4B44-AA69-FBC067F565B9}" destId="{7B81B2D5-044D-4EDD-8F50-E130D987116D}" srcOrd="0" destOrd="0" presId="urn:microsoft.com/office/officeart/2005/8/layout/default"/>
    <dgm:cxn modelId="{BE18ACDB-3737-461A-8216-FD96FD02A7AF}" type="presOf" srcId="{4E240BF6-BF44-43E2-9384-57E35DC3B533}" destId="{044FB881-39B5-4B4F-A906-BDD6D0609380}" srcOrd="0" destOrd="0" presId="urn:microsoft.com/office/officeart/2005/8/layout/default"/>
    <dgm:cxn modelId="{B3EEFEE5-98BA-430A-B1D4-6FB0E470096E}" srcId="{A0E9AC2D-E14D-4BE1-83B8-59A402038D30}" destId="{6E235980-0320-4363-9C01-E180E47E754D}" srcOrd="6" destOrd="0" parTransId="{A0348CC6-AECE-4B6A-8DDD-7B2945586E8D}" sibTransId="{928D8E93-7329-463B-8790-197C1EDCB02A}"/>
    <dgm:cxn modelId="{225696FF-4021-42D8-A64D-F888FF377989}" type="presOf" srcId="{6E235980-0320-4363-9C01-E180E47E754D}" destId="{1CDD3981-FCF5-4D7A-8DD1-4349A8906CA6}" srcOrd="0" destOrd="0" presId="urn:microsoft.com/office/officeart/2005/8/layout/default"/>
    <dgm:cxn modelId="{A1FC1D85-81C8-4EDD-844A-0C92DD9526A3}" type="presParOf" srcId="{9CFD0073-85F3-4196-A73A-2298B2E8D92B}" destId="{F64EED44-442A-496C-8BC9-9D3BA6DF8BCB}" srcOrd="0" destOrd="0" presId="urn:microsoft.com/office/officeart/2005/8/layout/default"/>
    <dgm:cxn modelId="{FCB28752-1E24-4D07-A008-4A465DED2BB3}" type="presParOf" srcId="{9CFD0073-85F3-4196-A73A-2298B2E8D92B}" destId="{7EC0795C-0193-4E9C-BF56-28555F1B2A90}" srcOrd="1" destOrd="0" presId="urn:microsoft.com/office/officeart/2005/8/layout/default"/>
    <dgm:cxn modelId="{77A9F5F2-1EF3-49B2-BB25-E18BD82AD9BE}" type="presParOf" srcId="{9CFD0073-85F3-4196-A73A-2298B2E8D92B}" destId="{6F315BC5-EDD3-4B6A-A63A-58ADCE61B8C3}" srcOrd="2" destOrd="0" presId="urn:microsoft.com/office/officeart/2005/8/layout/default"/>
    <dgm:cxn modelId="{FF42F789-0770-4397-A068-76F87982FCE5}" type="presParOf" srcId="{9CFD0073-85F3-4196-A73A-2298B2E8D92B}" destId="{32F1C2CA-8C5C-4FE6-91E9-3272F7C6D6E3}" srcOrd="3" destOrd="0" presId="urn:microsoft.com/office/officeart/2005/8/layout/default"/>
    <dgm:cxn modelId="{5EF223F5-2FAD-40B5-9C85-414E33B8A896}" type="presParOf" srcId="{9CFD0073-85F3-4196-A73A-2298B2E8D92B}" destId="{7F1ADAB4-2B9A-493E-A500-9C58528B0C80}" srcOrd="4" destOrd="0" presId="urn:microsoft.com/office/officeart/2005/8/layout/default"/>
    <dgm:cxn modelId="{50DE5853-F891-40E8-A22C-4A3B9F107B0E}" type="presParOf" srcId="{9CFD0073-85F3-4196-A73A-2298B2E8D92B}" destId="{6DAFC58C-AE7D-43CA-929C-ECDEC318CBF0}" srcOrd="5" destOrd="0" presId="urn:microsoft.com/office/officeart/2005/8/layout/default"/>
    <dgm:cxn modelId="{AFC2024D-AAC1-4CBB-BE64-16E6AD451685}" type="presParOf" srcId="{9CFD0073-85F3-4196-A73A-2298B2E8D92B}" destId="{044FB881-39B5-4B4F-A906-BDD6D0609380}" srcOrd="6" destOrd="0" presId="urn:microsoft.com/office/officeart/2005/8/layout/default"/>
    <dgm:cxn modelId="{DDFAFC87-F847-48A7-B685-CC153461719B}" type="presParOf" srcId="{9CFD0073-85F3-4196-A73A-2298B2E8D92B}" destId="{D2C67C10-0CD4-41B8-86A4-8404940326B2}" srcOrd="7" destOrd="0" presId="urn:microsoft.com/office/officeart/2005/8/layout/default"/>
    <dgm:cxn modelId="{1525116C-C3AB-4A49-9866-E7831E587DB0}" type="presParOf" srcId="{9CFD0073-85F3-4196-A73A-2298B2E8D92B}" destId="{C5881606-404F-4456-BE21-F465AADDB1F3}" srcOrd="8" destOrd="0" presId="urn:microsoft.com/office/officeart/2005/8/layout/default"/>
    <dgm:cxn modelId="{AC549791-110E-4220-A085-F7C7A8910FA8}" type="presParOf" srcId="{9CFD0073-85F3-4196-A73A-2298B2E8D92B}" destId="{DB7FC5C2-AD0A-4777-AA18-9FB40C208BBE}" srcOrd="9" destOrd="0" presId="urn:microsoft.com/office/officeart/2005/8/layout/default"/>
    <dgm:cxn modelId="{AFCC54C3-2157-49E5-93F4-A21F8F4E6C82}" type="presParOf" srcId="{9CFD0073-85F3-4196-A73A-2298B2E8D92B}" destId="{A0EEB84C-9EFC-4E15-B61E-E256E8177AE8}" srcOrd="10" destOrd="0" presId="urn:microsoft.com/office/officeart/2005/8/layout/default"/>
    <dgm:cxn modelId="{80C0BE2D-F912-4CDB-A1FE-EC7BE1B8EF85}" type="presParOf" srcId="{9CFD0073-85F3-4196-A73A-2298B2E8D92B}" destId="{54DB4E9F-1C41-4B13-9657-7DB7DDF0B296}" srcOrd="11" destOrd="0" presId="urn:microsoft.com/office/officeart/2005/8/layout/default"/>
    <dgm:cxn modelId="{CCC74B91-B588-4A3D-A4DF-6C5A4EDD5157}" type="presParOf" srcId="{9CFD0073-85F3-4196-A73A-2298B2E8D92B}" destId="{1CDD3981-FCF5-4D7A-8DD1-4349A8906CA6}" srcOrd="12" destOrd="0" presId="urn:microsoft.com/office/officeart/2005/8/layout/default"/>
    <dgm:cxn modelId="{806BCAE7-E68B-47F7-A949-C0F4DA12FBCA}" type="presParOf" srcId="{9CFD0073-85F3-4196-A73A-2298B2E8D92B}" destId="{136AC213-D008-418D-AFBC-DF13F64565C3}" srcOrd="13" destOrd="0" presId="urn:microsoft.com/office/officeart/2005/8/layout/default"/>
    <dgm:cxn modelId="{E0EDAF50-870F-467F-A506-DB09E532CDDB}" type="presParOf" srcId="{9CFD0073-85F3-4196-A73A-2298B2E8D92B}" destId="{7B81B2D5-044D-4EDD-8F50-E130D987116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2EFE64-B584-41DF-8DBF-0C09FCB1AFB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86FD95-B816-4938-A8ED-A0302546138C}">
      <dgm:prSet/>
      <dgm:spPr/>
      <dgm:t>
        <a:bodyPr/>
        <a:lstStyle/>
        <a:p>
          <a:r>
            <a:rPr lang="en-GB" dirty="0"/>
            <a:t>An Individual Learning Plan (ILP) is a document that tells course teams about any reasonable adjustments required for students. </a:t>
          </a:r>
          <a:endParaRPr lang="en-US" dirty="0"/>
        </a:p>
      </dgm:t>
    </dgm:pt>
    <dgm:pt modelId="{03DA13A6-A960-4F1B-8F96-E26EA8B0C20A}" type="parTrans" cxnId="{D37829B5-BC80-42EC-A52E-61062A4A36AB}">
      <dgm:prSet/>
      <dgm:spPr/>
      <dgm:t>
        <a:bodyPr/>
        <a:lstStyle/>
        <a:p>
          <a:endParaRPr lang="en-US"/>
        </a:p>
      </dgm:t>
    </dgm:pt>
    <dgm:pt modelId="{CA272845-D0AB-4914-A39F-5B79032889D6}" type="sibTrans" cxnId="{D37829B5-BC80-42EC-A52E-61062A4A36AB}">
      <dgm:prSet/>
      <dgm:spPr/>
      <dgm:t>
        <a:bodyPr/>
        <a:lstStyle/>
        <a:p>
          <a:endParaRPr lang="en-US"/>
        </a:p>
      </dgm:t>
    </dgm:pt>
    <dgm:pt modelId="{AB0557A2-870A-41E2-8082-AFE1A1CE3AE0}">
      <dgm:prSet/>
      <dgm:spPr/>
      <dgm:t>
        <a:bodyPr/>
        <a:lstStyle/>
        <a:p>
          <a:pPr rtl="0"/>
          <a:r>
            <a:rPr lang="en-GB" dirty="0"/>
            <a:t>To get an ILP, students will need to have a disability, health condition (including mental health conditions) or Specific Learning Difference which</a:t>
          </a:r>
          <a:r>
            <a:rPr lang="en-GB" dirty="0">
              <a:latin typeface="Trebuchet MS" panose="020B0603020202020204"/>
            </a:rPr>
            <a:t> is long term and impacts their usual daily activities.</a:t>
          </a:r>
          <a:endParaRPr lang="en-GB" dirty="0"/>
        </a:p>
      </dgm:t>
    </dgm:pt>
    <dgm:pt modelId="{F667D8AC-F4D1-4F43-8295-567499338FF0}" type="parTrans" cxnId="{4F1E053E-10DB-460A-99E1-9E546619FAB5}">
      <dgm:prSet/>
      <dgm:spPr/>
      <dgm:t>
        <a:bodyPr/>
        <a:lstStyle/>
        <a:p>
          <a:endParaRPr lang="en-US"/>
        </a:p>
      </dgm:t>
    </dgm:pt>
    <dgm:pt modelId="{E9C20003-80A5-4074-A4D1-8FC8771B77C2}" type="sibTrans" cxnId="{4F1E053E-10DB-460A-99E1-9E546619FAB5}">
      <dgm:prSet/>
      <dgm:spPr/>
      <dgm:t>
        <a:bodyPr/>
        <a:lstStyle/>
        <a:p>
          <a:endParaRPr lang="en-US"/>
        </a:p>
      </dgm:t>
    </dgm:pt>
    <dgm:pt modelId="{09EDD0DE-7149-40CC-AB65-DBA61E7FB9B1}">
      <dgm:prSet/>
      <dgm:spPr/>
      <dgm:t>
        <a:bodyPr/>
        <a:lstStyle/>
        <a:p>
          <a:r>
            <a:rPr lang="en-GB" dirty="0"/>
            <a:t>We can only put an ILP in place for a student if they have diagnostic / medical evidence of their disability.</a:t>
          </a:r>
          <a:endParaRPr lang="en-US" dirty="0"/>
        </a:p>
      </dgm:t>
    </dgm:pt>
    <dgm:pt modelId="{E1425F42-5891-469A-8D45-5BF2D1689BCA}" type="parTrans" cxnId="{1A63D0DA-4356-448C-AB17-BD342E4E8631}">
      <dgm:prSet/>
      <dgm:spPr/>
      <dgm:t>
        <a:bodyPr/>
        <a:lstStyle/>
        <a:p>
          <a:endParaRPr lang="en-US"/>
        </a:p>
      </dgm:t>
    </dgm:pt>
    <dgm:pt modelId="{8D0CE0AB-E0B6-4110-B1A6-620BA6F4F7B8}" type="sibTrans" cxnId="{1A63D0DA-4356-448C-AB17-BD342E4E8631}">
      <dgm:prSet/>
      <dgm:spPr/>
      <dgm:t>
        <a:bodyPr/>
        <a:lstStyle/>
        <a:p>
          <a:endParaRPr lang="en-US"/>
        </a:p>
      </dgm:t>
    </dgm:pt>
    <dgm:pt modelId="{0058A11E-DFF4-4B79-8D6A-DDF6E2842F71}">
      <dgm:prSet/>
      <dgm:spPr/>
      <dgm:t>
        <a:bodyPr/>
        <a:lstStyle/>
        <a:p>
          <a:r>
            <a:rPr lang="en-GB" dirty="0"/>
            <a:t>Evidence can be a letter from GP, DSA medical form or an </a:t>
          </a:r>
          <a:r>
            <a:rPr lang="en-GB" dirty="0" err="1"/>
            <a:t>SpLD</a:t>
          </a:r>
          <a:r>
            <a:rPr lang="en-GB" dirty="0"/>
            <a:t>/ADHD/ASC assessment.</a:t>
          </a:r>
          <a:endParaRPr lang="en-US" dirty="0"/>
        </a:p>
      </dgm:t>
    </dgm:pt>
    <dgm:pt modelId="{F53E6421-6EAA-4160-AA2C-38B7BA986B00}" type="parTrans" cxnId="{6A33AFB1-F0A1-49C7-B627-A3090B1E378A}">
      <dgm:prSet/>
      <dgm:spPr/>
      <dgm:t>
        <a:bodyPr/>
        <a:lstStyle/>
        <a:p>
          <a:endParaRPr lang="en-US"/>
        </a:p>
      </dgm:t>
    </dgm:pt>
    <dgm:pt modelId="{C3FE7B8B-3FBC-4983-AACA-3D435CA73B10}" type="sibTrans" cxnId="{6A33AFB1-F0A1-49C7-B627-A3090B1E378A}">
      <dgm:prSet/>
      <dgm:spPr/>
      <dgm:t>
        <a:bodyPr/>
        <a:lstStyle/>
        <a:p>
          <a:endParaRPr lang="en-US"/>
        </a:p>
      </dgm:t>
    </dgm:pt>
    <dgm:pt modelId="{A747D9B6-FB97-4A63-9395-63E2C55A196E}">
      <dgm:prSet/>
      <dgm:spPr/>
      <dgm:t>
        <a:bodyPr/>
        <a:lstStyle/>
        <a:p>
          <a:r>
            <a:rPr lang="en-GB" dirty="0"/>
            <a:t>ILPs are tailored to each students' needs.  There is no "one size fits all"</a:t>
          </a:r>
          <a:endParaRPr lang="en-GB" b="1" dirty="0"/>
        </a:p>
      </dgm:t>
    </dgm:pt>
    <dgm:pt modelId="{2AEC5649-86AF-4F3B-A01A-7A5C91354E49}" type="parTrans" cxnId="{7A0077EE-26D2-4F95-9153-E75C0BAE8DCB}">
      <dgm:prSet/>
      <dgm:spPr/>
      <dgm:t>
        <a:bodyPr/>
        <a:lstStyle/>
        <a:p>
          <a:endParaRPr lang="en-US"/>
        </a:p>
      </dgm:t>
    </dgm:pt>
    <dgm:pt modelId="{155F18FD-AACD-4CE2-BBA9-03CE01E82840}" type="sibTrans" cxnId="{7A0077EE-26D2-4F95-9153-E75C0BAE8DCB}">
      <dgm:prSet/>
      <dgm:spPr/>
      <dgm:t>
        <a:bodyPr/>
        <a:lstStyle/>
        <a:p>
          <a:endParaRPr lang="en-US"/>
        </a:p>
      </dgm:t>
    </dgm:pt>
    <dgm:pt modelId="{5D54D6CC-5DDC-4B55-9EF0-3738D500F534}">
      <dgm:prSet/>
      <dgm:spPr/>
      <dgm:t>
        <a:bodyPr/>
        <a:lstStyle/>
        <a:p>
          <a:pPr rtl="0"/>
          <a:r>
            <a:rPr lang="en-GB" dirty="0"/>
            <a:t>ILPs are tailored to the </a:t>
          </a:r>
          <a:r>
            <a:rPr lang="en-GB" b="1" u="sng" dirty="0">
              <a:latin typeface="Trebuchet MS" panose="020B0603020202020204"/>
            </a:rPr>
            <a:t>impact</a:t>
          </a:r>
          <a:r>
            <a:rPr lang="en-GB" u="sng" dirty="0">
              <a:latin typeface="Trebuchet MS" panose="020B0603020202020204"/>
            </a:rPr>
            <a:t> </a:t>
          </a:r>
          <a:r>
            <a:rPr lang="en-GB" dirty="0">
              <a:latin typeface="Trebuchet MS" panose="020B0603020202020204"/>
            </a:rPr>
            <a:t>each</a:t>
          </a:r>
          <a:r>
            <a:rPr lang="en-GB" dirty="0"/>
            <a:t> students' condition has on them, not the condition itself.</a:t>
          </a:r>
          <a:endParaRPr lang="en-US" dirty="0"/>
        </a:p>
      </dgm:t>
    </dgm:pt>
    <dgm:pt modelId="{84397427-4AFC-4828-9546-9BBAA9E9A77E}" type="parTrans" cxnId="{4A713D19-E120-4C83-A9A3-2D1D5FA4D13C}">
      <dgm:prSet/>
      <dgm:spPr/>
      <dgm:t>
        <a:bodyPr/>
        <a:lstStyle/>
        <a:p>
          <a:endParaRPr lang="en-US"/>
        </a:p>
      </dgm:t>
    </dgm:pt>
    <dgm:pt modelId="{F0414920-593D-45C4-9EAC-712879257B19}" type="sibTrans" cxnId="{4A713D19-E120-4C83-A9A3-2D1D5FA4D13C}">
      <dgm:prSet/>
      <dgm:spPr/>
      <dgm:t>
        <a:bodyPr/>
        <a:lstStyle/>
        <a:p>
          <a:endParaRPr lang="en-US"/>
        </a:p>
      </dgm:t>
    </dgm:pt>
    <dgm:pt modelId="{29A03D7B-519A-44CD-B93A-DFC65C416A80}">
      <dgm:prSet/>
      <dgm:spPr/>
      <dgm:t>
        <a:bodyPr/>
        <a:lstStyle/>
        <a:p>
          <a:r>
            <a:rPr lang="en-GB" dirty="0"/>
            <a:t>They are Living Documents that can be updated and amended at any time.</a:t>
          </a:r>
          <a:endParaRPr lang="en-US" dirty="0"/>
        </a:p>
      </dgm:t>
    </dgm:pt>
    <dgm:pt modelId="{3767878B-FFD0-47EB-9E44-C6FB1D65B23D}" type="parTrans" cxnId="{859AD043-64A0-4F0F-93D5-724764E81DED}">
      <dgm:prSet/>
      <dgm:spPr/>
      <dgm:t>
        <a:bodyPr/>
        <a:lstStyle/>
        <a:p>
          <a:endParaRPr lang="en-US"/>
        </a:p>
      </dgm:t>
    </dgm:pt>
    <dgm:pt modelId="{1DAAA40B-9F74-4A36-87ED-B5AF6E676AB8}" type="sibTrans" cxnId="{859AD043-64A0-4F0F-93D5-724764E81DED}">
      <dgm:prSet/>
      <dgm:spPr/>
      <dgm:t>
        <a:bodyPr/>
        <a:lstStyle/>
        <a:p>
          <a:endParaRPr lang="en-US"/>
        </a:p>
      </dgm:t>
    </dgm:pt>
    <dgm:pt modelId="{B776A08B-44E3-4C39-8B9C-ABC7E29EFA33}" type="pres">
      <dgm:prSet presAssocID="{1D2EFE64-B584-41DF-8DBF-0C09FCB1AFB7}" presName="linear" presStyleCnt="0">
        <dgm:presLayoutVars>
          <dgm:animLvl val="lvl"/>
          <dgm:resizeHandles val="exact"/>
        </dgm:presLayoutVars>
      </dgm:prSet>
      <dgm:spPr/>
    </dgm:pt>
    <dgm:pt modelId="{5C7C99B3-A3C8-4BCB-A123-A88DB360B041}" type="pres">
      <dgm:prSet presAssocID="{8A86FD95-B816-4938-A8ED-A0302546138C}" presName="parentText" presStyleLbl="node1" presStyleIdx="0" presStyleCnt="7" custLinFactNeighborX="131" custLinFactNeighborY="-67012">
        <dgm:presLayoutVars>
          <dgm:chMax val="0"/>
          <dgm:bulletEnabled val="1"/>
        </dgm:presLayoutVars>
      </dgm:prSet>
      <dgm:spPr/>
    </dgm:pt>
    <dgm:pt modelId="{99B0B038-9638-481B-B429-0D82DA0A2250}" type="pres">
      <dgm:prSet presAssocID="{CA272845-D0AB-4914-A39F-5B79032889D6}" presName="spacer" presStyleCnt="0"/>
      <dgm:spPr/>
    </dgm:pt>
    <dgm:pt modelId="{707BCB46-C8B3-41D7-A5FB-CA41F6F84FB8}" type="pres">
      <dgm:prSet presAssocID="{AB0557A2-870A-41E2-8082-AFE1A1CE3AE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B4C7DE9-3818-4D1B-AD5A-32CDE476CDFF}" type="pres">
      <dgm:prSet presAssocID="{E9C20003-80A5-4074-A4D1-8FC8771B77C2}" presName="spacer" presStyleCnt="0"/>
      <dgm:spPr/>
    </dgm:pt>
    <dgm:pt modelId="{12279479-A83E-41EA-9559-B30FEB09E91E}" type="pres">
      <dgm:prSet presAssocID="{09EDD0DE-7149-40CC-AB65-DBA61E7FB9B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B2475CD-BBB7-4000-AF0C-DB84FE214CEE}" type="pres">
      <dgm:prSet presAssocID="{8D0CE0AB-E0B6-4110-B1A6-620BA6F4F7B8}" presName="spacer" presStyleCnt="0"/>
      <dgm:spPr/>
    </dgm:pt>
    <dgm:pt modelId="{AA854B2E-38F9-44D3-BB30-7E862124D2EB}" type="pres">
      <dgm:prSet presAssocID="{0058A11E-DFF4-4B79-8D6A-DDF6E2842F7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3B0395B-5713-4966-B658-3A1B602FF95E}" type="pres">
      <dgm:prSet presAssocID="{C3FE7B8B-3FBC-4983-AACA-3D435CA73B10}" presName="spacer" presStyleCnt="0"/>
      <dgm:spPr/>
    </dgm:pt>
    <dgm:pt modelId="{9FB417A1-2889-414C-95EE-AF1C8697AAA7}" type="pres">
      <dgm:prSet presAssocID="{A747D9B6-FB97-4A63-9395-63E2C55A196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E29EBDB-7516-4ED5-A40B-E66B2C893B03}" type="pres">
      <dgm:prSet presAssocID="{155F18FD-AACD-4CE2-BBA9-03CE01E82840}" presName="spacer" presStyleCnt="0"/>
      <dgm:spPr/>
    </dgm:pt>
    <dgm:pt modelId="{0BE42529-439A-4058-A565-65F6549C810B}" type="pres">
      <dgm:prSet presAssocID="{5D54D6CC-5DDC-4B55-9EF0-3738D500F53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7D5F4B2-5B61-4332-9EA2-0B8A998E99C6}" type="pres">
      <dgm:prSet presAssocID="{F0414920-593D-45C4-9EAC-712879257B19}" presName="spacer" presStyleCnt="0"/>
      <dgm:spPr/>
    </dgm:pt>
    <dgm:pt modelId="{0754EADD-F59D-40B0-9524-DA6FFA3281F8}" type="pres">
      <dgm:prSet presAssocID="{29A03D7B-519A-44CD-B93A-DFC65C416A8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574D513-937D-46D9-B9B1-2E1F7FFCBF03}" type="presOf" srcId="{5D54D6CC-5DDC-4B55-9EF0-3738D500F534}" destId="{0BE42529-439A-4058-A565-65F6549C810B}" srcOrd="0" destOrd="0" presId="urn:microsoft.com/office/officeart/2005/8/layout/vList2"/>
    <dgm:cxn modelId="{67140E15-5F81-42D0-A77F-13D23E7ACE1C}" type="presOf" srcId="{A747D9B6-FB97-4A63-9395-63E2C55A196E}" destId="{9FB417A1-2889-414C-95EE-AF1C8697AAA7}" srcOrd="0" destOrd="0" presId="urn:microsoft.com/office/officeart/2005/8/layout/vList2"/>
    <dgm:cxn modelId="{4A713D19-E120-4C83-A9A3-2D1D5FA4D13C}" srcId="{1D2EFE64-B584-41DF-8DBF-0C09FCB1AFB7}" destId="{5D54D6CC-5DDC-4B55-9EF0-3738D500F534}" srcOrd="5" destOrd="0" parTransId="{84397427-4AFC-4828-9546-9BBAA9E9A77E}" sibTransId="{F0414920-593D-45C4-9EAC-712879257B19}"/>
    <dgm:cxn modelId="{F0FA3D26-66D9-472E-BC03-DEA524B2DB78}" type="presOf" srcId="{AB0557A2-870A-41E2-8082-AFE1A1CE3AE0}" destId="{707BCB46-C8B3-41D7-A5FB-CA41F6F84FB8}" srcOrd="0" destOrd="0" presId="urn:microsoft.com/office/officeart/2005/8/layout/vList2"/>
    <dgm:cxn modelId="{4F1E053E-10DB-460A-99E1-9E546619FAB5}" srcId="{1D2EFE64-B584-41DF-8DBF-0C09FCB1AFB7}" destId="{AB0557A2-870A-41E2-8082-AFE1A1CE3AE0}" srcOrd="1" destOrd="0" parTransId="{F667D8AC-F4D1-4F43-8295-567499338FF0}" sibTransId="{E9C20003-80A5-4074-A4D1-8FC8771B77C2}"/>
    <dgm:cxn modelId="{859AD043-64A0-4F0F-93D5-724764E81DED}" srcId="{1D2EFE64-B584-41DF-8DBF-0C09FCB1AFB7}" destId="{29A03D7B-519A-44CD-B93A-DFC65C416A80}" srcOrd="6" destOrd="0" parTransId="{3767878B-FFD0-47EB-9E44-C6FB1D65B23D}" sibTransId="{1DAAA40B-9F74-4A36-87ED-B5AF6E676AB8}"/>
    <dgm:cxn modelId="{C64D4D6A-2969-4A06-8AFD-E0623922C7BA}" type="presOf" srcId="{8A86FD95-B816-4938-A8ED-A0302546138C}" destId="{5C7C99B3-A3C8-4BCB-A123-A88DB360B041}" srcOrd="0" destOrd="0" presId="urn:microsoft.com/office/officeart/2005/8/layout/vList2"/>
    <dgm:cxn modelId="{B360528E-C9D5-44EF-BDBB-3DBF3841E09B}" type="presOf" srcId="{1D2EFE64-B584-41DF-8DBF-0C09FCB1AFB7}" destId="{B776A08B-44E3-4C39-8B9C-ABC7E29EFA33}" srcOrd="0" destOrd="0" presId="urn:microsoft.com/office/officeart/2005/8/layout/vList2"/>
    <dgm:cxn modelId="{6A33AFB1-F0A1-49C7-B627-A3090B1E378A}" srcId="{1D2EFE64-B584-41DF-8DBF-0C09FCB1AFB7}" destId="{0058A11E-DFF4-4B79-8D6A-DDF6E2842F71}" srcOrd="3" destOrd="0" parTransId="{F53E6421-6EAA-4160-AA2C-38B7BA986B00}" sibTransId="{C3FE7B8B-3FBC-4983-AACA-3D435CA73B10}"/>
    <dgm:cxn modelId="{D37829B5-BC80-42EC-A52E-61062A4A36AB}" srcId="{1D2EFE64-B584-41DF-8DBF-0C09FCB1AFB7}" destId="{8A86FD95-B816-4938-A8ED-A0302546138C}" srcOrd="0" destOrd="0" parTransId="{03DA13A6-A960-4F1B-8F96-E26EA8B0C20A}" sibTransId="{CA272845-D0AB-4914-A39F-5B79032889D6}"/>
    <dgm:cxn modelId="{1C39F7CC-D613-4D02-8367-768C1FEE8C6B}" type="presOf" srcId="{0058A11E-DFF4-4B79-8D6A-DDF6E2842F71}" destId="{AA854B2E-38F9-44D3-BB30-7E862124D2EB}" srcOrd="0" destOrd="0" presId="urn:microsoft.com/office/officeart/2005/8/layout/vList2"/>
    <dgm:cxn modelId="{AD8DFBCD-4328-4298-84EA-4552980DADF2}" type="presOf" srcId="{29A03D7B-519A-44CD-B93A-DFC65C416A80}" destId="{0754EADD-F59D-40B0-9524-DA6FFA3281F8}" srcOrd="0" destOrd="0" presId="urn:microsoft.com/office/officeart/2005/8/layout/vList2"/>
    <dgm:cxn modelId="{1A63D0DA-4356-448C-AB17-BD342E4E8631}" srcId="{1D2EFE64-B584-41DF-8DBF-0C09FCB1AFB7}" destId="{09EDD0DE-7149-40CC-AB65-DBA61E7FB9B1}" srcOrd="2" destOrd="0" parTransId="{E1425F42-5891-469A-8D45-5BF2D1689BCA}" sibTransId="{8D0CE0AB-E0B6-4110-B1A6-620BA6F4F7B8}"/>
    <dgm:cxn modelId="{844273E1-7D56-47BC-89EB-DD1DC6F8BE45}" type="presOf" srcId="{09EDD0DE-7149-40CC-AB65-DBA61E7FB9B1}" destId="{12279479-A83E-41EA-9559-B30FEB09E91E}" srcOrd="0" destOrd="0" presId="urn:microsoft.com/office/officeart/2005/8/layout/vList2"/>
    <dgm:cxn modelId="{7A0077EE-26D2-4F95-9153-E75C0BAE8DCB}" srcId="{1D2EFE64-B584-41DF-8DBF-0C09FCB1AFB7}" destId="{A747D9B6-FB97-4A63-9395-63E2C55A196E}" srcOrd="4" destOrd="0" parTransId="{2AEC5649-86AF-4F3B-A01A-7A5C91354E49}" sibTransId="{155F18FD-AACD-4CE2-BBA9-03CE01E82840}"/>
    <dgm:cxn modelId="{E916193E-FA04-4037-BBAB-8A9C8D4E50D1}" type="presParOf" srcId="{B776A08B-44E3-4C39-8B9C-ABC7E29EFA33}" destId="{5C7C99B3-A3C8-4BCB-A123-A88DB360B041}" srcOrd="0" destOrd="0" presId="urn:microsoft.com/office/officeart/2005/8/layout/vList2"/>
    <dgm:cxn modelId="{87350599-C624-4299-BE7F-3D3A5068D85A}" type="presParOf" srcId="{B776A08B-44E3-4C39-8B9C-ABC7E29EFA33}" destId="{99B0B038-9638-481B-B429-0D82DA0A2250}" srcOrd="1" destOrd="0" presId="urn:microsoft.com/office/officeart/2005/8/layout/vList2"/>
    <dgm:cxn modelId="{B599F05B-F71B-4156-A187-935E10BDA18C}" type="presParOf" srcId="{B776A08B-44E3-4C39-8B9C-ABC7E29EFA33}" destId="{707BCB46-C8B3-41D7-A5FB-CA41F6F84FB8}" srcOrd="2" destOrd="0" presId="urn:microsoft.com/office/officeart/2005/8/layout/vList2"/>
    <dgm:cxn modelId="{DDB8C4BC-C269-44A3-9872-87CD40D01741}" type="presParOf" srcId="{B776A08B-44E3-4C39-8B9C-ABC7E29EFA33}" destId="{4B4C7DE9-3818-4D1B-AD5A-32CDE476CDFF}" srcOrd="3" destOrd="0" presId="urn:microsoft.com/office/officeart/2005/8/layout/vList2"/>
    <dgm:cxn modelId="{D8842998-362C-4790-A023-B235D81170EB}" type="presParOf" srcId="{B776A08B-44E3-4C39-8B9C-ABC7E29EFA33}" destId="{12279479-A83E-41EA-9559-B30FEB09E91E}" srcOrd="4" destOrd="0" presId="urn:microsoft.com/office/officeart/2005/8/layout/vList2"/>
    <dgm:cxn modelId="{8F3C8B01-AF57-48A7-AD88-10F2A8E22F7C}" type="presParOf" srcId="{B776A08B-44E3-4C39-8B9C-ABC7E29EFA33}" destId="{9B2475CD-BBB7-4000-AF0C-DB84FE214CEE}" srcOrd="5" destOrd="0" presId="urn:microsoft.com/office/officeart/2005/8/layout/vList2"/>
    <dgm:cxn modelId="{19C73D3D-626D-4DEB-B4F4-CDCF6775414E}" type="presParOf" srcId="{B776A08B-44E3-4C39-8B9C-ABC7E29EFA33}" destId="{AA854B2E-38F9-44D3-BB30-7E862124D2EB}" srcOrd="6" destOrd="0" presId="urn:microsoft.com/office/officeart/2005/8/layout/vList2"/>
    <dgm:cxn modelId="{0F39F8AF-836F-4D65-94BF-1EE3E6C25918}" type="presParOf" srcId="{B776A08B-44E3-4C39-8B9C-ABC7E29EFA33}" destId="{D3B0395B-5713-4966-B658-3A1B602FF95E}" srcOrd="7" destOrd="0" presId="urn:microsoft.com/office/officeart/2005/8/layout/vList2"/>
    <dgm:cxn modelId="{1CA01F55-6E00-4159-BBD6-5E25AF71AAB8}" type="presParOf" srcId="{B776A08B-44E3-4C39-8B9C-ABC7E29EFA33}" destId="{9FB417A1-2889-414C-95EE-AF1C8697AAA7}" srcOrd="8" destOrd="0" presId="urn:microsoft.com/office/officeart/2005/8/layout/vList2"/>
    <dgm:cxn modelId="{C5944952-6E78-4187-B88D-BBA9369AD787}" type="presParOf" srcId="{B776A08B-44E3-4C39-8B9C-ABC7E29EFA33}" destId="{EE29EBDB-7516-4ED5-A40B-E66B2C893B03}" srcOrd="9" destOrd="0" presId="urn:microsoft.com/office/officeart/2005/8/layout/vList2"/>
    <dgm:cxn modelId="{BEAE2747-002C-4594-A190-2F5857FEB0A4}" type="presParOf" srcId="{B776A08B-44E3-4C39-8B9C-ABC7E29EFA33}" destId="{0BE42529-439A-4058-A565-65F6549C810B}" srcOrd="10" destOrd="0" presId="urn:microsoft.com/office/officeart/2005/8/layout/vList2"/>
    <dgm:cxn modelId="{7B2B0D9F-7295-4625-84D2-CCD268C571A1}" type="presParOf" srcId="{B776A08B-44E3-4C39-8B9C-ABC7E29EFA33}" destId="{F7D5F4B2-5B61-4332-9EA2-0B8A998E99C6}" srcOrd="11" destOrd="0" presId="urn:microsoft.com/office/officeart/2005/8/layout/vList2"/>
    <dgm:cxn modelId="{3576A254-72BB-494E-8113-AC32AF677FB4}" type="presParOf" srcId="{B776A08B-44E3-4C39-8B9C-ABC7E29EFA33}" destId="{0754EADD-F59D-40B0-9524-DA6FFA3281F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EED44-442A-496C-8BC9-9D3BA6DF8BCB}">
      <dsp:nvSpPr>
        <dsp:cNvPr id="0" name=""/>
        <dsp:cNvSpPr/>
      </dsp:nvSpPr>
      <dsp:spPr>
        <a:xfrm>
          <a:off x="10879" y="0"/>
          <a:ext cx="9891863" cy="9829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We support and advise students who have disabilities and long-term health conditions such as:</a:t>
          </a:r>
          <a:endParaRPr lang="en-US" sz="2800" kern="1200" dirty="0"/>
        </a:p>
      </dsp:txBody>
      <dsp:txXfrm>
        <a:off x="10879" y="0"/>
        <a:ext cx="9891863" cy="982905"/>
      </dsp:txXfrm>
    </dsp:sp>
    <dsp:sp modelId="{6F315BC5-EDD3-4B6A-A63A-58ADCE61B8C3}">
      <dsp:nvSpPr>
        <dsp:cNvPr id="0" name=""/>
        <dsp:cNvSpPr/>
      </dsp:nvSpPr>
      <dsp:spPr>
        <a:xfrm>
          <a:off x="226414" y="1393772"/>
          <a:ext cx="2197654" cy="13185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Autism Spectrum Conditions/ </a:t>
          </a:r>
          <a:r>
            <a:rPr lang="en-GB" sz="1400" kern="1200" dirty="0">
              <a:latin typeface="Trebuchet MS" panose="020B0603020202020204"/>
            </a:rPr>
            <a:t>Neurodivergencies</a:t>
          </a:r>
          <a:endParaRPr lang="en-US" sz="1400" kern="1200" dirty="0"/>
        </a:p>
      </dsp:txBody>
      <dsp:txXfrm>
        <a:off x="226414" y="1393772"/>
        <a:ext cx="2197654" cy="1318592"/>
      </dsp:txXfrm>
    </dsp:sp>
    <dsp:sp modelId="{7F1ADAB4-2B9A-493E-A500-9C58528B0C80}">
      <dsp:nvSpPr>
        <dsp:cNvPr id="0" name=""/>
        <dsp:cNvSpPr/>
      </dsp:nvSpPr>
      <dsp:spPr>
        <a:xfrm>
          <a:off x="2643834" y="1393772"/>
          <a:ext cx="2197654" cy="13185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Physical disabilities</a:t>
          </a:r>
          <a:endParaRPr lang="en-US" sz="1400" kern="1200" dirty="0"/>
        </a:p>
      </dsp:txBody>
      <dsp:txXfrm>
        <a:off x="2643834" y="1393772"/>
        <a:ext cx="2197654" cy="1318592"/>
      </dsp:txXfrm>
    </dsp:sp>
    <dsp:sp modelId="{044FB881-39B5-4B4F-A906-BDD6D0609380}">
      <dsp:nvSpPr>
        <dsp:cNvPr id="0" name=""/>
        <dsp:cNvSpPr/>
      </dsp:nvSpPr>
      <dsp:spPr>
        <a:xfrm>
          <a:off x="5061254" y="1393772"/>
          <a:ext cx="2197654" cy="13185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Blind or visual impairment</a:t>
          </a:r>
          <a:endParaRPr lang="en-US" sz="1400" kern="1200" dirty="0"/>
        </a:p>
      </dsp:txBody>
      <dsp:txXfrm>
        <a:off x="5061254" y="1393772"/>
        <a:ext cx="2197654" cy="1318592"/>
      </dsp:txXfrm>
    </dsp:sp>
    <dsp:sp modelId="{C5881606-404F-4456-BE21-F465AADDB1F3}">
      <dsp:nvSpPr>
        <dsp:cNvPr id="0" name=""/>
        <dsp:cNvSpPr/>
      </dsp:nvSpPr>
      <dsp:spPr>
        <a:xfrm>
          <a:off x="7478674" y="1393772"/>
          <a:ext cx="2197654" cy="13185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Deaf or hearing impairment</a:t>
          </a:r>
          <a:endParaRPr lang="en-US" sz="1400" kern="1200" dirty="0"/>
        </a:p>
      </dsp:txBody>
      <dsp:txXfrm>
        <a:off x="7478674" y="1393772"/>
        <a:ext cx="2197654" cy="1318592"/>
      </dsp:txXfrm>
    </dsp:sp>
    <dsp:sp modelId="{A0EEB84C-9EFC-4E15-B61E-E256E8177AE8}">
      <dsp:nvSpPr>
        <dsp:cNvPr id="0" name=""/>
        <dsp:cNvSpPr/>
      </dsp:nvSpPr>
      <dsp:spPr>
        <a:xfrm>
          <a:off x="1435124" y="2932130"/>
          <a:ext cx="2197654" cy="13185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Specific learning differences (</a:t>
          </a:r>
          <a:r>
            <a:rPr lang="en-GB" sz="1400" kern="1200" dirty="0" err="1"/>
            <a:t>SpLDs</a:t>
          </a:r>
          <a:r>
            <a:rPr lang="en-GB" sz="1400" kern="1200" dirty="0"/>
            <a:t>) such as </a:t>
          </a:r>
          <a:r>
            <a:rPr lang="en-GB" sz="1400" kern="1200" dirty="0">
              <a:latin typeface="Trebuchet MS" panose="020B0603020202020204"/>
            </a:rPr>
            <a:t>dyslexia, dyspraxia and ADHD</a:t>
          </a:r>
          <a:endParaRPr lang="en-US" sz="1400" kern="1200" dirty="0"/>
        </a:p>
      </dsp:txBody>
      <dsp:txXfrm>
        <a:off x="1435124" y="2932130"/>
        <a:ext cx="2197654" cy="1318592"/>
      </dsp:txXfrm>
    </dsp:sp>
    <dsp:sp modelId="{1CDD3981-FCF5-4D7A-8DD1-4349A8906CA6}">
      <dsp:nvSpPr>
        <dsp:cNvPr id="0" name=""/>
        <dsp:cNvSpPr/>
      </dsp:nvSpPr>
      <dsp:spPr>
        <a:xfrm>
          <a:off x="3852544" y="2932130"/>
          <a:ext cx="2197654" cy="13185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Long term medical conditions such as epilepsy, diabetes chronic fatigue syndrome 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 arthritis</a:t>
          </a:r>
          <a:r>
            <a:rPr lang="en-GB" sz="1100" kern="1200" dirty="0"/>
            <a:t>.</a:t>
          </a:r>
          <a:endParaRPr lang="en-US" sz="1100" kern="1200" dirty="0"/>
        </a:p>
      </dsp:txBody>
      <dsp:txXfrm>
        <a:off x="3852544" y="2932130"/>
        <a:ext cx="2197654" cy="1318592"/>
      </dsp:txXfrm>
    </dsp:sp>
    <dsp:sp modelId="{7B81B2D5-044D-4EDD-8F50-E130D987116D}">
      <dsp:nvSpPr>
        <dsp:cNvPr id="0" name=""/>
        <dsp:cNvSpPr/>
      </dsp:nvSpPr>
      <dsp:spPr>
        <a:xfrm>
          <a:off x="6269964" y="2932130"/>
          <a:ext cx="2197654" cy="13185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Mental health difficulties</a:t>
          </a:r>
          <a:r>
            <a:rPr lang="en-GB" sz="1400" kern="1200" dirty="0">
              <a:latin typeface="Trebuchet MS" panose="020B0603020202020204"/>
            </a:rPr>
            <a:t> such as eating disorders and selective mutism</a:t>
          </a:r>
          <a:r>
            <a:rPr lang="en-GB" sz="1400" kern="1200" dirty="0"/>
            <a:t> </a:t>
          </a:r>
          <a:endParaRPr lang="en-US" sz="1400" kern="1200" dirty="0"/>
        </a:p>
      </dsp:txBody>
      <dsp:txXfrm>
        <a:off x="6269964" y="2932130"/>
        <a:ext cx="2197654" cy="13185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99B3-A3C8-4BCB-A123-A88DB360B041}">
      <dsp:nvSpPr>
        <dsp:cNvPr id="0" name=""/>
        <dsp:cNvSpPr/>
      </dsp:nvSpPr>
      <dsp:spPr>
        <a:xfrm>
          <a:off x="0" y="24490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An Individual Learning Plan (ILP) is a document that tells course teams about any reasonable adjustments required for students. </a:t>
          </a:r>
          <a:endParaRPr lang="en-US" sz="1700" kern="1200" dirty="0"/>
        </a:p>
      </dsp:txBody>
      <dsp:txXfrm>
        <a:off x="44057" y="68547"/>
        <a:ext cx="7643646" cy="814394"/>
      </dsp:txXfrm>
    </dsp:sp>
    <dsp:sp modelId="{707BCB46-C8B3-41D7-A5FB-CA41F6F84FB8}">
      <dsp:nvSpPr>
        <dsp:cNvPr id="0" name=""/>
        <dsp:cNvSpPr/>
      </dsp:nvSpPr>
      <dsp:spPr>
        <a:xfrm>
          <a:off x="0" y="1008768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-494048"/>
                <a:satOff val="2367"/>
                <a:lumOff val="2190"/>
                <a:alphaOff val="0"/>
                <a:tint val="96000"/>
                <a:lumMod val="100000"/>
              </a:schemeClr>
            </a:gs>
            <a:gs pos="78000">
              <a:schemeClr val="accent2">
                <a:hueOff val="-494048"/>
                <a:satOff val="2367"/>
                <a:lumOff val="219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To get an ILP, students will need to have a disability, health condition (including mental health conditions) or Specific Learning Difference which</a:t>
          </a:r>
          <a:r>
            <a:rPr lang="en-GB" sz="1700" kern="1200" dirty="0">
              <a:latin typeface="Trebuchet MS" panose="020B0603020202020204"/>
            </a:rPr>
            <a:t> is long term and impacts their usual daily activities.</a:t>
          </a:r>
          <a:endParaRPr lang="en-GB" sz="1700" kern="1200" dirty="0"/>
        </a:p>
      </dsp:txBody>
      <dsp:txXfrm>
        <a:off x="44057" y="1052825"/>
        <a:ext cx="7643646" cy="814394"/>
      </dsp:txXfrm>
    </dsp:sp>
    <dsp:sp modelId="{12279479-A83E-41EA-9559-B30FEB09E91E}">
      <dsp:nvSpPr>
        <dsp:cNvPr id="0" name=""/>
        <dsp:cNvSpPr/>
      </dsp:nvSpPr>
      <dsp:spPr>
        <a:xfrm>
          <a:off x="0" y="1960236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We can only put an ILP in place for a student if they have diagnostic / medical evidence of their disability.</a:t>
          </a:r>
          <a:endParaRPr lang="en-US" sz="1700" kern="1200" dirty="0"/>
        </a:p>
      </dsp:txBody>
      <dsp:txXfrm>
        <a:off x="44057" y="2004293"/>
        <a:ext cx="7643646" cy="814394"/>
      </dsp:txXfrm>
    </dsp:sp>
    <dsp:sp modelId="{AA854B2E-38F9-44D3-BB30-7E862124D2EB}">
      <dsp:nvSpPr>
        <dsp:cNvPr id="0" name=""/>
        <dsp:cNvSpPr/>
      </dsp:nvSpPr>
      <dsp:spPr>
        <a:xfrm>
          <a:off x="0" y="2911705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Evidence can be a letter from GP, DSA medical form or an </a:t>
          </a:r>
          <a:r>
            <a:rPr lang="en-GB" sz="1700" kern="1200" dirty="0" err="1"/>
            <a:t>SpLD</a:t>
          </a:r>
          <a:r>
            <a:rPr lang="en-GB" sz="1700" kern="1200" dirty="0"/>
            <a:t>/ADHD/ASC assessment.</a:t>
          </a:r>
          <a:endParaRPr lang="en-US" sz="1700" kern="1200" dirty="0"/>
        </a:p>
      </dsp:txBody>
      <dsp:txXfrm>
        <a:off x="44057" y="2955762"/>
        <a:ext cx="7643646" cy="814394"/>
      </dsp:txXfrm>
    </dsp:sp>
    <dsp:sp modelId="{9FB417A1-2889-414C-95EE-AF1C8697AAA7}">
      <dsp:nvSpPr>
        <dsp:cNvPr id="0" name=""/>
        <dsp:cNvSpPr/>
      </dsp:nvSpPr>
      <dsp:spPr>
        <a:xfrm>
          <a:off x="0" y="3863174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ILPs are tailored to each students' needs.  There is no "one size fits all"</a:t>
          </a:r>
          <a:endParaRPr lang="en-GB" sz="1700" b="1" kern="1200" dirty="0"/>
        </a:p>
      </dsp:txBody>
      <dsp:txXfrm>
        <a:off x="44057" y="3907231"/>
        <a:ext cx="7643646" cy="814394"/>
      </dsp:txXfrm>
    </dsp:sp>
    <dsp:sp modelId="{0BE42529-439A-4058-A565-65F6549C810B}">
      <dsp:nvSpPr>
        <dsp:cNvPr id="0" name=""/>
        <dsp:cNvSpPr/>
      </dsp:nvSpPr>
      <dsp:spPr>
        <a:xfrm>
          <a:off x="0" y="4814643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-2470238"/>
                <a:satOff val="11833"/>
                <a:lumOff val="10948"/>
                <a:alphaOff val="0"/>
                <a:tint val="96000"/>
                <a:lumMod val="100000"/>
              </a:schemeClr>
            </a:gs>
            <a:gs pos="78000">
              <a:schemeClr val="accent2">
                <a:hueOff val="-2470238"/>
                <a:satOff val="11833"/>
                <a:lumOff val="1094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ILPs are tailored to the </a:t>
          </a:r>
          <a:r>
            <a:rPr lang="en-GB" sz="1700" b="1" u="sng" kern="1200" dirty="0">
              <a:latin typeface="Trebuchet MS" panose="020B0603020202020204"/>
            </a:rPr>
            <a:t>impact</a:t>
          </a:r>
          <a:r>
            <a:rPr lang="en-GB" sz="1700" u="sng" kern="1200" dirty="0">
              <a:latin typeface="Trebuchet MS" panose="020B0603020202020204"/>
            </a:rPr>
            <a:t> </a:t>
          </a:r>
          <a:r>
            <a:rPr lang="en-GB" sz="1700" kern="1200" dirty="0">
              <a:latin typeface="Trebuchet MS" panose="020B0603020202020204"/>
            </a:rPr>
            <a:t>each</a:t>
          </a:r>
          <a:r>
            <a:rPr lang="en-GB" sz="1700" kern="1200" dirty="0"/>
            <a:t> students' condition has on them, not the condition itself.</a:t>
          </a:r>
          <a:endParaRPr lang="en-US" sz="1700" kern="1200" dirty="0"/>
        </a:p>
      </dsp:txBody>
      <dsp:txXfrm>
        <a:off x="44057" y="4858700"/>
        <a:ext cx="7643646" cy="814394"/>
      </dsp:txXfrm>
    </dsp:sp>
    <dsp:sp modelId="{0754EADD-F59D-40B0-9524-DA6FFA3281F8}">
      <dsp:nvSpPr>
        <dsp:cNvPr id="0" name=""/>
        <dsp:cNvSpPr/>
      </dsp:nvSpPr>
      <dsp:spPr>
        <a:xfrm>
          <a:off x="0" y="5766111"/>
          <a:ext cx="7731760" cy="902508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They are Living Documents that can be updated and amended at any time.</a:t>
          </a:r>
          <a:endParaRPr lang="en-US" sz="1700" kern="1200" dirty="0"/>
        </a:p>
      </dsp:txBody>
      <dsp:txXfrm>
        <a:off x="44057" y="5810168"/>
        <a:ext cx="7643646" cy="814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7A5D9-FAEE-4A2A-B842-0DC81677D207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383F7-2294-4883-B803-8D361A72E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49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38E29EC-5018-459F-ACBD-BFF2A5BE8D2D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948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83A6B-89FF-4E90-B796-814D426D647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35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83A6B-89FF-4E90-B796-814D426D64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63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83A6B-89FF-4E90-B796-814D426D64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76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07288" y="1414463"/>
            <a:ext cx="508952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Our forms are found on our website under ‘Programmes’ and ‘Cross Faculty’</a:t>
            </a:r>
          </a:p>
        </p:txBody>
      </p:sp>
    </p:spTree>
    <p:extLst>
      <p:ext uri="{BB962C8B-B14F-4D97-AF65-F5344CB8AC3E}">
        <p14:creationId xmlns:p14="http://schemas.microsoft.com/office/powerpoint/2010/main" val="228194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White)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ulti-disciplinary Falmouth Univertsity students collaborating on a project.">
            <a:extLst>
              <a:ext uri="{FF2B5EF4-FFF2-40B4-BE49-F238E27FC236}">
                <a16:creationId xmlns:a16="http://schemas.microsoft.com/office/drawing/2014/main" id="{D2B7E63D-7293-8945-B3A7-3821A4E3F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3829" y="0"/>
            <a:ext cx="68781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C223-F167-5841-9431-8DDFF9B1D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241" y="1600200"/>
            <a:ext cx="4678073" cy="12280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DDBC-2240-1A4C-B516-B844022C31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241" y="3124772"/>
            <a:ext cx="4678073" cy="60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C72A63-6E5A-EE4D-8733-BCEF3C24F8BC}"/>
              </a:ext>
            </a:extLst>
          </p:cNvPr>
          <p:cNvCxnSpPr/>
          <p:nvPr userDrawn="1"/>
        </p:nvCxnSpPr>
        <p:spPr>
          <a:xfrm>
            <a:off x="446571" y="2987860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almouth University logo">
            <a:extLst>
              <a:ext uri="{FF2B5EF4-FFF2-40B4-BE49-F238E27FC236}">
                <a16:creationId xmlns:a16="http://schemas.microsoft.com/office/drawing/2014/main" id="{A390840B-FEEC-F348-9C6D-4ABC00F97C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 (Gold)">
    <p:bg>
      <p:bgPr>
        <a:solidFill>
          <a:srgbClr val="F3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chemeClr val="tx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495E-CD17-9A4D-9812-E831C6128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88" y="1920875"/>
            <a:ext cx="10860931" cy="4014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66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 (Grey)"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495E-CD17-9A4D-9812-E831C6128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88" y="1920875"/>
            <a:ext cx="10860931" cy="4014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46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+ defaul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9118AA1-5455-954C-A527-D3D1037C5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3904" y="0"/>
            <a:ext cx="6278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5"/>
            <a:ext cx="525317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1" y="2229186"/>
            <a:ext cx="5253172" cy="426369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GB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</a:t>
            </a:r>
          </a:p>
          <a:p>
            <a:pPr lvl="0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>
            <a:cxnSpLocks/>
          </p:cNvCxnSpPr>
          <p:nvPr userDrawn="1"/>
        </p:nvCxnSpPr>
        <p:spPr>
          <a:xfrm>
            <a:off x="446400" y="1716088"/>
            <a:ext cx="957600" cy="0"/>
          </a:xfrm>
          <a:prstGeom prst="line">
            <a:avLst/>
          </a:prstGeom>
          <a:ln w="38100" cmpd="sng">
            <a:solidFill>
              <a:srgbClr val="EAB4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+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199" y="365125"/>
            <a:ext cx="6254795" cy="1325563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2229186"/>
            <a:ext cx="6254795" cy="426369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GB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</a:t>
            </a:r>
          </a:p>
          <a:p>
            <a:pPr lvl="0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>
            <a:cxnSpLocks/>
          </p:cNvCxnSpPr>
          <p:nvPr userDrawn="1"/>
        </p:nvCxnSpPr>
        <p:spPr>
          <a:xfrm>
            <a:off x="446400" y="1716088"/>
            <a:ext cx="957600" cy="0"/>
          </a:xfrm>
          <a:prstGeom prst="line">
            <a:avLst/>
          </a:prstGeom>
          <a:ln w="38100" cmpd="sng">
            <a:solidFill>
              <a:srgbClr val="EAB4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 descr="Add your Alt text here or if the image is decorative check the 'Mark as decorative' button.">
            <a:extLst>
              <a:ext uri="{FF2B5EF4-FFF2-40B4-BE49-F238E27FC236}">
                <a16:creationId xmlns:a16="http://schemas.microsoft.com/office/drawing/2014/main" id="{821B2D5E-3EC9-DB44-833E-74721238B2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4500" y="0"/>
            <a:ext cx="5177500" cy="6857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insert image.</a:t>
            </a:r>
          </a:p>
          <a:p>
            <a:endParaRPr lang="en-US"/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0707919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4467830"/>
            <a:ext cx="10707919" cy="20250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GB"/>
              <a:t>Click to edit copy……..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31107"/>
            <a:ext cx="10707919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200" b="0" i="0" smtClean="0">
                <a:effectLst/>
              </a:defRPr>
            </a:lvl1pPr>
          </a:lstStyle>
          <a:p>
            <a:pPr lvl="0"/>
            <a:r>
              <a:rPr lang="en-GB"/>
              <a:t>Click to insert </a:t>
            </a: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4C8FB-F386-6747-B8D6-62A6B7626BA9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x 2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199" y="365126"/>
            <a:ext cx="11361157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4572000"/>
            <a:ext cx="11347656" cy="1920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GB"/>
              <a:t>Click to edit copy……..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25306"/>
            <a:ext cx="5420830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/>
              <a:t>Click to insert </a:t>
            </a: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content. This placeholder accepts text, or a table, chart, SmartArt graphic, picture, or video as indicated by the clickable icons below.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0F09EAE-9D01-6048-8F8D-42D5B6233C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1526" y="1325306"/>
            <a:ext cx="5420830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/>
              <a:t>Click to insert </a:t>
            </a: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content. This placeholder accepts text, or a table, chart, SmartArt graphic, picture, or video as indicated by the clickable icons below.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136BFA-A48F-BC4C-85C0-C185B2CF6E7D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7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x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1347656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25306"/>
            <a:ext cx="5420830" cy="5167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/>
              <a:t>Click to insert </a:t>
            </a: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0F09EAE-9D01-6048-8F8D-42D5B6233C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1526" y="1325306"/>
            <a:ext cx="5420830" cy="5167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/>
              <a:t>Click to insert </a:t>
            </a: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94619F-CEF4-A84E-8F2F-2898814CE901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5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+ Gol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9919FF-69FB-F843-AB10-BFB796B087FA}"/>
              </a:ext>
            </a:extLst>
          </p:cNvPr>
          <p:cNvCxnSpPr>
            <a:cxnSpLocks/>
          </p:cNvCxnSpPr>
          <p:nvPr userDrawn="1"/>
        </p:nvCxnSpPr>
        <p:spPr>
          <a:xfrm>
            <a:off x="446400" y="1252800"/>
            <a:ext cx="959133" cy="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1910165-8F1F-4D44-BC39-5BED1899E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7"/>
            <a:ext cx="11347656" cy="708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10165-8F1F-4D44-BC39-5BED1899E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1347656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whit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C4B8B1-E9D0-3C8E-A507-4A7B253F8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02" r="12178"/>
          <a:stretch/>
        </p:blipFill>
        <p:spPr>
          <a:xfrm>
            <a:off x="7056713" y="0"/>
            <a:ext cx="5135287" cy="685751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CB8A57-5EFB-A8C3-4852-AD100EC5E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4129531"/>
            <a:ext cx="6275824" cy="13304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366" b="1" i="0">
                <a:solidFill>
                  <a:srgbClr val="003C3B"/>
                </a:solidFill>
                <a:latin typeface="Outfit Semi Bold" pitchFamily="2" charset="0"/>
              </a:defRPr>
            </a:lvl1pPr>
          </a:lstStyle>
          <a:p>
            <a:r>
              <a:rPr lang="en-GB"/>
              <a:t>Cover Slide title maximum of 2 lines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199BFAD-F4D4-1B01-012B-E92049685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25" y="433212"/>
            <a:ext cx="5514232" cy="36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7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Gold) + Logo">
    <p:bg>
      <p:bgPr>
        <a:solidFill>
          <a:srgbClr val="F3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ulti-disciplinary Falmouth Univertsity students collaborating on a project.">
            <a:extLst>
              <a:ext uri="{FF2B5EF4-FFF2-40B4-BE49-F238E27FC236}">
                <a16:creationId xmlns:a16="http://schemas.microsoft.com/office/drawing/2014/main" id="{CA47055F-A396-EF40-87B1-F88597D610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3829" y="0"/>
            <a:ext cx="68781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C223-F167-5841-9431-8DDFF9B1D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241" y="1600200"/>
            <a:ext cx="4678073" cy="12280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DDBC-2240-1A4C-B516-B844022C31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241" y="3124772"/>
            <a:ext cx="4678073" cy="60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C72A63-6E5A-EE4D-8733-BCEF3C24F8BC}"/>
              </a:ext>
            </a:extLst>
          </p:cNvPr>
          <p:cNvCxnSpPr/>
          <p:nvPr userDrawn="1"/>
        </p:nvCxnSpPr>
        <p:spPr>
          <a:xfrm>
            <a:off x="446571" y="2987860"/>
            <a:ext cx="959133" cy="0"/>
          </a:xfrm>
          <a:prstGeom prst="line">
            <a:avLst/>
          </a:prstGeom>
          <a:ln w="381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47F0B113-7CBF-4B42-9880-4C9000A7C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white_opt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40">
                <a:solidFill>
                  <a:srgbClr val="003C3B"/>
                </a:solidFill>
                <a:latin typeface="Outfit" pitchFamily="2" charset="0"/>
              </a:defRPr>
            </a:lvl1pPr>
            <a:lvl2pPr marL="277240" indent="0" algn="ctr">
              <a:buNone/>
              <a:defRPr sz="1213"/>
            </a:lvl2pPr>
            <a:lvl3pPr marL="554478" indent="0" algn="ctr">
              <a:buNone/>
              <a:defRPr sz="1092"/>
            </a:lvl3pPr>
            <a:lvl4pPr marL="831718" indent="0" algn="ctr">
              <a:buNone/>
              <a:defRPr sz="971"/>
            </a:lvl4pPr>
            <a:lvl5pPr marL="1108956" indent="0" algn="ctr">
              <a:buNone/>
              <a:defRPr sz="971"/>
            </a:lvl5pPr>
            <a:lvl6pPr marL="1386196" indent="0" algn="ctr">
              <a:buNone/>
              <a:defRPr sz="971"/>
            </a:lvl6pPr>
            <a:lvl7pPr marL="1663434" indent="0" algn="ctr">
              <a:buNone/>
              <a:defRPr sz="971"/>
            </a:lvl7pPr>
            <a:lvl8pPr marL="1940674" indent="0" algn="ctr">
              <a:buNone/>
              <a:defRPr sz="971"/>
            </a:lvl8pPr>
            <a:lvl9pPr marL="2217913" indent="0" algn="ctr">
              <a:buNone/>
              <a:defRPr sz="971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5271441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367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Cover Slide</a:t>
            </a:r>
            <a:br>
              <a:rPr lang="en-GB" dirty="0"/>
            </a:br>
            <a:r>
              <a:rPr lang="en-GB" dirty="0"/>
              <a:t>title maximum of 4 lines </a:t>
            </a:r>
            <a:endParaRPr lang="en-US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76589F2-165E-5A59-0C49-9F0B6248B9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5" y="311184"/>
            <a:ext cx="2190567" cy="1081292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6E1F63B-0F6B-3375-5344-618A35EFB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3528" y="-5523"/>
            <a:ext cx="5676941" cy="5154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2E77E1-1598-AAD6-014C-AAE334D362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86" y="-5523"/>
            <a:ext cx="3837473" cy="2942574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BE36C1D-6502-4E20-AB34-A90F1FCACF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0385" y="6921"/>
            <a:ext cx="3837472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41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2" y="387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2" y="627294"/>
            <a:ext cx="830228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3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25DBA8C-F4DB-0D36-D51C-275FFF5B1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6064" y="1900702"/>
            <a:ext cx="4785936" cy="49590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380E4B3-05CE-C39D-C7D6-CAB444C30F52}"/>
              </a:ext>
            </a:extLst>
          </p:cNvPr>
          <p:cNvSpPr/>
          <p:nvPr userDrawn="1"/>
        </p:nvSpPr>
        <p:spPr>
          <a:xfrm>
            <a:off x="7240862" y="1900701"/>
            <a:ext cx="165204" cy="49569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7F3E0AF-6064-F11F-0CFB-18BA8C1A4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479" y="311184"/>
            <a:ext cx="2190567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7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2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5568622"/>
            <a:ext cx="5390997" cy="654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3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78FE60-23E3-4102-E9FA-9F781714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3" y="102463"/>
            <a:ext cx="3808248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9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0604801" y="5925194"/>
            <a:ext cx="10185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069"/>
              </a:lnSpc>
            </a:pPr>
            <a:r>
              <a:rPr sz="1228" b="0" i="0" spc="-5" dirty="0">
                <a:solidFill>
                  <a:srgbClr val="FFFFFF"/>
                </a:solidFill>
                <a:latin typeface="Outfit" pitchFamily="2" charset="0"/>
                <a:cs typeface="Spectral-Light"/>
              </a:rPr>
              <a:t>University</a:t>
            </a:r>
            <a:endParaRPr sz="1228" b="0" i="0" dirty="0">
              <a:latin typeface="Outfit" pitchFamily="2" charset="0"/>
              <a:cs typeface="Spectral-Light"/>
            </a:endParaRPr>
          </a:p>
          <a:p>
            <a:pPr marL="5776">
              <a:lnSpc>
                <a:spcPts val="1308"/>
              </a:lnSpc>
            </a:pP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"/>
              </a:rPr>
              <a:t>of</a:t>
            </a: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-Light"/>
              </a:rPr>
              <a:t>Galway.ie</a:t>
            </a:r>
            <a:endParaRPr sz="1228" b="0" i="0" dirty="0">
              <a:latin typeface="Outfit" pitchFamily="2" charset="0"/>
              <a:cs typeface="Spectral-Light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42C85CB-741A-2D67-0D87-8A43E2C6D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739C4E43-7729-C4E5-690B-9C37F35A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977" y="243"/>
            <a:ext cx="6620025" cy="6857519"/>
          </a:xfrm>
          <a:prstGeom prst="rect">
            <a:avLst/>
          </a:prstGeom>
        </p:spPr>
      </p:pic>
      <p:pic>
        <p:nvPicPr>
          <p:cNvPr id="79" name="Picture 7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12AD58-9BCD-C5E1-0485-634CAE1E3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9CE0E88-1024-2217-A732-5EB0B7404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37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76A514D-EF44-4338-B150-57776516F5E0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0853BDB-BF76-4CE9-8D0E-C24677578D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175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19C0AC-3357-4465-AD34-D08360ECF46E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32E7013-52F5-497B-9709-428DF8C75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679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76A514D-EF44-4338-B150-57776516F5E0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0853BDB-BF76-4CE9-8D0E-C24677578D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350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A142A65-A4C7-41C0-8352-68AE6F604090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05B381E-15BC-415E-BF8D-F1B74EA5A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11593A7-3079-41F2-ADEC-C80AB9A121AE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F0E6E56-EFA9-486C-80DE-7A29A6817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10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A8A92C2-0576-4D94-B495-385E1122A913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2084B4A-E315-4C93-8A77-90CB35BAB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16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Grey) + Logo"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ulti-disciplinary Falmouth Univertsity students collaborating on a project.">
            <a:extLst>
              <a:ext uri="{FF2B5EF4-FFF2-40B4-BE49-F238E27FC236}">
                <a16:creationId xmlns:a16="http://schemas.microsoft.com/office/drawing/2014/main" id="{1EAABC1E-DCA0-C84D-8AAB-D21F9CDED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3829" y="0"/>
            <a:ext cx="68781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C223-F167-5841-9431-8DDFF9B1D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241" y="1600200"/>
            <a:ext cx="4623645" cy="12280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DDBC-2240-1A4C-B516-B844022C31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241" y="3124772"/>
            <a:ext cx="4623645" cy="60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C72A63-6E5A-EE4D-8733-BCEF3C24F8BC}"/>
              </a:ext>
            </a:extLst>
          </p:cNvPr>
          <p:cNvCxnSpPr/>
          <p:nvPr userDrawn="1"/>
        </p:nvCxnSpPr>
        <p:spPr>
          <a:xfrm>
            <a:off x="446571" y="2987860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C56CEDFD-187B-2843-93B9-4108BC212D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ACF363F-0522-4F1B-833D-2EA327141501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5AF84F0-B5B0-4122-9213-05F12E974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25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78AC72B-BD6D-4E63-87D8-3BE9F4DA6D7C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74478A2-1728-407D-8AB7-54A6A3C3D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223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59E502D-4E4B-4178-BEB3-81647581D870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6436FBD-5353-4084-B89E-D4745B079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959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8EFA20E-5C27-4E32-8101-D519F5242DF4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FDF486A-F7F2-4A3D-9958-6DD216E5F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24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256E64C-79DB-4448-B073-353EE843E28E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05D0A82-0E76-4F28-BAE7-BB186E51B0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944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38080F-08CA-4FC4-91B6-349C8E201A4A}" type="datetimeFigureOut">
              <a:rPr lang="en-US" altLang="en-US"/>
              <a:pPr>
                <a:defRPr/>
              </a:pPr>
              <a:t>9/25/2024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74D146B-E2C3-486B-A2D3-BBDAB8CC6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495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0707919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4467830"/>
            <a:ext cx="10707919" cy="20250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GB"/>
              <a:t>Click to edit copy……..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31107"/>
            <a:ext cx="10707919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200" b="0" i="0" smtClean="0">
                <a:effectLst/>
              </a:defRPr>
            </a:lvl1pPr>
          </a:lstStyle>
          <a:p>
            <a:pPr lvl="0"/>
            <a:r>
              <a:rPr lang="en-GB"/>
              <a:t>Click to insert </a:t>
            </a: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4C8FB-F386-6747-B8D6-62A6B7626BA9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0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88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5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0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 Screen (Grey)"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4F2-32E6-D447-A118-37CA41DFC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521126"/>
            <a:ext cx="10707919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enter</a:t>
            </a:r>
            <a:br>
              <a:rPr lang="en-GB"/>
            </a:br>
            <a:r>
              <a:rPr lang="en-GB"/>
              <a:t>slide title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902D69-4C98-A141-89B5-376BA0461E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400" y="2846689"/>
            <a:ext cx="1080000" cy="1099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47320-FA3B-C846-9692-C14517DB3D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8" y="3163822"/>
            <a:ext cx="10707919" cy="1019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enter subtitle / date</a:t>
            </a:r>
          </a:p>
        </p:txBody>
      </p: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8ABF8B63-4AE9-9746-8EDD-DDF0B2464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19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55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63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6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69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08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9297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84376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58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61685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 Screen (Gold)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0C38A3-4C42-7A4E-AFF4-3BA80E9FC8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521126"/>
            <a:ext cx="10707919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enter</a:t>
            </a:r>
            <a:br>
              <a:rPr lang="en-GB"/>
            </a:br>
            <a:r>
              <a:rPr lang="en-GB"/>
              <a:t>slide title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F45900-A861-774B-89A8-1640F6EB0E01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400" y="2846689"/>
            <a:ext cx="1080000" cy="10990"/>
          </a:xfrm>
          <a:prstGeom prst="line">
            <a:avLst/>
          </a:prstGeom>
          <a:ln w="381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AF9D857-D3C0-9940-A107-27E4D6D8F7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8" y="3163822"/>
            <a:ext cx="10707919" cy="1019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enter subtitle / date</a:t>
            </a:r>
          </a:p>
        </p:txBody>
      </p:sp>
      <p:pic>
        <p:nvPicPr>
          <p:cNvPr id="8" name="Picture 7" descr="Falmouth University logo">
            <a:extLst>
              <a:ext uri="{FF2B5EF4-FFF2-40B4-BE49-F238E27FC236}">
                <a16:creationId xmlns:a16="http://schemas.microsoft.com/office/drawing/2014/main" id="{5CBF7450-1C7A-C443-9260-E4AB14B86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938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4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61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C4B8B1-E9D0-3C8E-A507-4A7B253F8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715" y="483"/>
            <a:ext cx="5135287" cy="685751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CB8A57-5EFB-A8C3-4852-AD100EC5E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6" y="4129531"/>
            <a:ext cx="6275824" cy="1330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Cover Slide title maximum of 2 lines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199BFAD-F4D4-1B01-012B-E92049685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25" y="433213"/>
            <a:ext cx="5514232" cy="36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31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-8869" y="-9918"/>
            <a:ext cx="12200869" cy="687774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4" y="433213"/>
            <a:ext cx="5514231" cy="362919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045" y="10307"/>
            <a:ext cx="5178955" cy="685751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6" y="4129531"/>
            <a:ext cx="6275824" cy="1330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21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y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18CBD-6FF2-33EA-7CEC-90D3B43D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C92E8A1-37D3-2FC9-50B2-B21242849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683" y="243"/>
            <a:ext cx="5790319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6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30411B7-870E-526A-63C0-7491D265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939" y="2"/>
            <a:ext cx="5864061" cy="685751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8AAB12F-A906-1F06-31DB-042EF3133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377" y="-1497"/>
            <a:ext cx="5990548" cy="6027565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0DEBE9C-A3B3-8A25-ACF6-5DE4D57E1A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9383" y="-1497"/>
            <a:ext cx="5117163" cy="5549308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033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2295549-C08F-2833-10A2-22BF12289814}"/>
              </a:ext>
            </a:extLst>
          </p:cNvPr>
          <p:cNvSpPr/>
          <p:nvPr userDrawn="1"/>
        </p:nvSpPr>
        <p:spPr>
          <a:xfrm>
            <a:off x="0" y="387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7" name="Picture 6" descr="A picture containing text, sky, outdoor, green&#10;&#10;Description automatically generated">
            <a:extLst>
              <a:ext uri="{FF2B5EF4-FFF2-40B4-BE49-F238E27FC236}">
                <a16:creationId xmlns:a16="http://schemas.microsoft.com/office/drawing/2014/main" id="{A87E668B-9E4F-B66A-219F-844904B17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94" y="-1500"/>
            <a:ext cx="5986943" cy="6023939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800AB7-3DD6-1390-0D81-070E14CB57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A67FF1C-2AE3-AC33-1C9E-A9127729B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9383" y="-1497"/>
            <a:ext cx="5117163" cy="5549308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73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BAB2048-AC9E-1F4A-D866-B15D7071D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3528" y="-7364"/>
            <a:ext cx="5676941" cy="687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D4D7D-7842-485B-36C3-917F4255A6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88" y="-7364"/>
            <a:ext cx="3837473" cy="3923432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B0E4720-DC61-098C-8125-F7EF583CA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0385" y="9229"/>
            <a:ext cx="3837472" cy="390684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 Screen (White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4F2-32E6-D447-A118-37CA41DFC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494618"/>
            <a:ext cx="10707919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enter</a:t>
            </a:r>
            <a:br>
              <a:rPr lang="en-GB"/>
            </a:br>
            <a:r>
              <a:rPr lang="en-GB"/>
              <a:t>Slide Title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902D69-4C98-A141-89B5-376BA0461E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400" y="2820181"/>
            <a:ext cx="957600" cy="1099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47320-FA3B-C846-9692-C14517DB3D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8" y="3137314"/>
            <a:ext cx="10707919" cy="1019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enter subtitle / date</a:t>
            </a:r>
          </a:p>
        </p:txBody>
      </p: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88F8C783-544A-8840-AEAC-2B3562DA5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298603-0265-B51E-5AFA-28B77C5D9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"/>
            <a:ext cx="12203523" cy="6864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0B11714-66E0-73E7-21D9-A04EC0452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C1EBCA-571F-432C-54DC-A169C3608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EC8DA54-688C-5EFC-0681-FB90111AA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3" name="Picture 2" descr="A picture containing sky, building, outdoor, structure&#10;&#10;Description automatically generated">
            <a:extLst>
              <a:ext uri="{FF2B5EF4-FFF2-40B4-BE49-F238E27FC236}">
                <a16:creationId xmlns:a16="http://schemas.microsoft.com/office/drawing/2014/main" id="{DFCDE3D0-BC23-0D56-1107-07EABC2762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85" y="-7364"/>
            <a:ext cx="3837472" cy="3923432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F0807F8-6F11-2AD6-E61F-AAF048058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0385" y="9229"/>
            <a:ext cx="3837472" cy="390684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15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alk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D825D899-3701-A821-CF70-373ED20C7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736" y="0"/>
            <a:ext cx="4779264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7198730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E998EA2-4145-3937-3457-AE70AAE0E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D9B738-0A38-3F95-E441-05394665A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D93502A-F937-F227-B1D6-80A95B708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06063" y="0"/>
            <a:ext cx="478593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56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52D71C4C-306A-A0BD-62AA-747F3FE1639B}"/>
              </a:ext>
            </a:extLst>
          </p:cNvPr>
          <p:cNvSpPr/>
          <p:nvPr userDrawn="1"/>
        </p:nvSpPr>
        <p:spPr>
          <a:xfrm>
            <a:off x="4" y="2"/>
            <a:ext cx="7202065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02B1128-FC30-2A5F-395F-B23F39F01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06064" y="0"/>
            <a:ext cx="4785936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7202066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3A3671-EF21-D70D-2E1F-A66863435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5D80FCF-3CBB-04A7-ECCA-B8C5E132E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85DB350-EE56-950E-D578-B313C92F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01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9050816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6C95C69-9981-BDC4-EB37-A36C66206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E454C8-6C6C-B313-F7B3-801EA0F04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85C755DB-893F-C64E-8AF2-C831F24E0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D16448E-F6D1-2C20-67AF-E1151C718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4817" y="-6688"/>
            <a:ext cx="2937185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112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2"/>
            <a:ext cx="9050816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93FCEBB-2B78-CAAE-746C-62AA054C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8" y="2036695"/>
            <a:ext cx="4267060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9050816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255504C-6278-D317-3B7B-B0FC81F226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4817" y="-6688"/>
            <a:ext cx="2937185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38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9050816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44AC0E7-BC0A-60E6-DB9B-9E4959B08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776E67-A12F-39E1-5122-480F41F2B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A2B8176-154E-1134-AE38-05737990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53E632D-627C-2CF2-8F59-9A00EB7D70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4817" y="-6688"/>
            <a:ext cx="2937185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9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2"/>
            <a:ext cx="9050816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9050816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3BAD9-BD3D-6E62-299D-153A8F0BA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126C8C0-3094-993C-1E39-30F0864350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4817" y="-6688"/>
            <a:ext cx="2937185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8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0604801" y="5925194"/>
            <a:ext cx="10185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069"/>
              </a:lnSpc>
            </a:pPr>
            <a:r>
              <a:rPr sz="1228" b="0" i="0" spc="-5" dirty="0">
                <a:solidFill>
                  <a:srgbClr val="FFFFFF"/>
                </a:solidFill>
                <a:latin typeface="Outfit" pitchFamily="2" charset="0"/>
                <a:cs typeface="Spectral-Light"/>
              </a:rPr>
              <a:t>University</a:t>
            </a:r>
            <a:endParaRPr sz="1228" b="0" i="0" dirty="0">
              <a:latin typeface="Outfit" pitchFamily="2" charset="0"/>
              <a:cs typeface="Spectral-Light"/>
            </a:endParaRPr>
          </a:p>
          <a:p>
            <a:pPr marL="5776">
              <a:lnSpc>
                <a:spcPts val="1308"/>
              </a:lnSpc>
            </a:pP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"/>
              </a:rPr>
              <a:t>of</a:t>
            </a: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-Light"/>
              </a:rPr>
              <a:t>Galway.ie</a:t>
            </a:r>
            <a:endParaRPr sz="1228" b="0" i="0" dirty="0">
              <a:latin typeface="Outfit" pitchFamily="2" charset="0"/>
              <a:cs typeface="Spectral-Light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42C85CB-741A-2D67-0D87-8A43E2C6D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739C4E43-7729-C4E5-690B-9C37F35A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977" y="243"/>
            <a:ext cx="6620025" cy="6857519"/>
          </a:xfrm>
          <a:prstGeom prst="rect">
            <a:avLst/>
          </a:prstGeom>
        </p:spPr>
      </p:pic>
      <p:pic>
        <p:nvPicPr>
          <p:cNvPr id="79" name="Picture 7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12AD58-9BCD-C5E1-0485-634CAE1E3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9CE0E88-1024-2217-A732-5EB0B7404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53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A3ED5843-A67C-EFB1-D461-9CCEDF85A6CF}"/>
              </a:ext>
            </a:extLst>
          </p:cNvPr>
          <p:cNvSpPr/>
          <p:nvPr userDrawn="1"/>
        </p:nvSpPr>
        <p:spPr>
          <a:xfrm>
            <a:off x="0" y="2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  <a:ln>
            <a:noFill/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63A50759-F8AB-3FBC-D737-5D8E38A36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6840" y="10307"/>
            <a:ext cx="6695160" cy="6857519"/>
          </a:xfrm>
          <a:prstGeom prst="rect">
            <a:avLst/>
          </a:prstGeom>
        </p:spPr>
      </p:pic>
      <p:sp>
        <p:nvSpPr>
          <p:cNvPr id="80" name="Subtitle 2">
            <a:extLst>
              <a:ext uri="{FF2B5EF4-FFF2-40B4-BE49-F238E27FC236}">
                <a16:creationId xmlns:a16="http://schemas.microsoft.com/office/drawing/2014/main" id="{01C673F2-9EDD-B71B-58BF-18B353D0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6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E274902-B01F-6EF6-B71B-60E4A7B67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2192000" cy="685751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F300A6-A419-8C90-233A-37E8AC45F9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77886" y="1"/>
            <a:ext cx="3045716" cy="2572875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picture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15A1A1E-EB3F-911A-8895-76AAF9699152}"/>
              </a:ext>
            </a:extLst>
          </p:cNvPr>
          <p:cNvSpPr/>
          <p:nvPr userDrawn="1"/>
        </p:nvSpPr>
        <p:spPr>
          <a:xfrm>
            <a:off x="10639894" y="2"/>
            <a:ext cx="262013" cy="2249545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Outfit" pitchFamily="2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DBC7975-EE5A-D398-AC86-ACDDCB0E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0B1BE47-1CA2-4FEA-EA68-808D696D07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E1BD5C4-29E3-E66C-EFEF-43D6572A7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5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473677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2635725"/>
            <a:ext cx="10861519" cy="39077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bullet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2379802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BE7A48A1-7077-5940-9D8C-0616F35DC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FA78424-EBEF-A3A7-C341-7FC211974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12192000" cy="685751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77" y="2036695"/>
            <a:ext cx="4459087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E06D043-BE9E-7D4A-4983-128637F3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0" y="4957302"/>
            <a:ext cx="5271441" cy="5676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C7C12A-42BB-918A-4EDA-059063A00E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74126" y="1"/>
            <a:ext cx="3045716" cy="2572875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63A5A37-2DD3-8DB2-B5F5-DED340B7FDED}"/>
              </a:ext>
            </a:extLst>
          </p:cNvPr>
          <p:cNvSpPr/>
          <p:nvPr userDrawn="1"/>
        </p:nvSpPr>
        <p:spPr>
          <a:xfrm>
            <a:off x="10629631" y="2"/>
            <a:ext cx="262013" cy="2249545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11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3">
            <a:extLst>
              <a:ext uri="{FF2B5EF4-FFF2-40B4-BE49-F238E27FC236}">
                <a16:creationId xmlns:a16="http://schemas.microsoft.com/office/drawing/2014/main" id="{F6B89E7D-C894-6508-DE68-941030866F77}"/>
              </a:ext>
            </a:extLst>
          </p:cNvPr>
          <p:cNvSpPr/>
          <p:nvPr userDrawn="1"/>
        </p:nvSpPr>
        <p:spPr>
          <a:xfrm>
            <a:off x="0" y="387"/>
            <a:ext cx="9050816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2B4A76F5-4DD6-B3B4-A522-ECD143D3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90" y="1714572"/>
            <a:ext cx="4019997" cy="4953875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D7BEA09C-5FA4-283D-831E-8B4496151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9121" y="1671354"/>
            <a:ext cx="4636195" cy="28300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spcBef>
                <a:spcPts val="546"/>
              </a:spcBef>
              <a:spcAft>
                <a:spcPts val="546"/>
              </a:spcAft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Max 4 lines </a:t>
            </a:r>
            <a:br>
              <a:rPr lang="en-GB"/>
            </a:br>
            <a:r>
              <a:rPr lang="en-GB"/>
              <a:t>for copy to be placed here</a:t>
            </a:r>
            <a:endParaRPr lang="en-US"/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F874A05C-1D8D-38FA-3879-352AA3063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40" name="object 3">
            <a:extLst>
              <a:ext uri="{FF2B5EF4-FFF2-40B4-BE49-F238E27FC236}">
                <a16:creationId xmlns:a16="http://schemas.microsoft.com/office/drawing/2014/main" id="{EE53FCE0-553F-884D-67FD-F3AAC22407C2}"/>
              </a:ext>
            </a:extLst>
          </p:cNvPr>
          <p:cNvSpPr/>
          <p:nvPr userDrawn="1"/>
        </p:nvSpPr>
        <p:spPr>
          <a:xfrm>
            <a:off x="9050816" y="2"/>
            <a:ext cx="203997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46099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2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01DCA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2" y="627294"/>
            <a:ext cx="830228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4C23F71-F8FF-7C2B-0FE1-E228C8B3C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479" y="134992"/>
            <a:ext cx="2190567" cy="144172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24C769-1998-A06D-6E9C-55F0D1FA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65" y="1583360"/>
            <a:ext cx="10980263" cy="4771243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12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2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2" y="627294"/>
            <a:ext cx="830228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479" y="134992"/>
            <a:ext cx="2190567" cy="14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2" y="387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2" y="627294"/>
            <a:ext cx="830228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479" y="134992"/>
            <a:ext cx="2190567" cy="1441723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25DBA8C-F4DB-0D36-D51C-275FFF5B1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6064" y="1900702"/>
            <a:ext cx="4785936" cy="49590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380E4B3-05CE-C39D-C7D6-CAB444C30F52}"/>
              </a:ext>
            </a:extLst>
          </p:cNvPr>
          <p:cNvSpPr/>
          <p:nvPr userDrawn="1"/>
        </p:nvSpPr>
        <p:spPr>
          <a:xfrm>
            <a:off x="7240862" y="1900701"/>
            <a:ext cx="165204" cy="49569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20158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2026902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0" y="627294"/>
            <a:ext cx="922650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0D9F827A-E976-6ABC-1466-86F285CB7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1" y="5294524"/>
            <a:ext cx="2190567" cy="14417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F1A5B-745A-E6EC-8F3D-4FD608B1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65" y="1583361"/>
            <a:ext cx="10980263" cy="3394728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50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2026902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65" y="2855291"/>
            <a:ext cx="10980263" cy="3394728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0" y="1732257"/>
            <a:ext cx="922650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624B7872-7768-8994-9EFC-A12171D04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7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6692433"/>
            <a:ext cx="12192000" cy="165193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37" y="1699536"/>
            <a:ext cx="10980263" cy="3577775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0" y="627294"/>
            <a:ext cx="9226509" cy="61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E9C1154D-36D6-A953-38F2-59B9E13E9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1" y="5294524"/>
            <a:ext cx="2190567" cy="14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86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6968289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69" y="3416487"/>
            <a:ext cx="5853107" cy="2833532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1735127"/>
            <a:ext cx="5390997" cy="1231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3827B12-AFEC-0AC9-04EF-BDF6A071CF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0512" y="1741"/>
            <a:ext cx="5061488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656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5056107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107" y="2273567"/>
            <a:ext cx="5853107" cy="2833532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0107" y="561885"/>
            <a:ext cx="5648479" cy="1231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72" name="Picture 71" descr="Logo&#10;&#10;Description automatically generated with medium confidence">
            <a:extLst>
              <a:ext uri="{FF2B5EF4-FFF2-40B4-BE49-F238E27FC236}">
                <a16:creationId xmlns:a16="http://schemas.microsoft.com/office/drawing/2014/main" id="{A7E1376B-7710-0DD8-EA1F-07505FDD1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174" y="5294524"/>
            <a:ext cx="2190567" cy="1441723"/>
          </a:xfrm>
          <a:prstGeom prst="rect">
            <a:avLst/>
          </a:prstGeom>
        </p:spPr>
      </p:pic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6F29F3-5F63-ECBC-D7F4-B404692075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65"/>
            <a:ext cx="5061488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1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752525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585A1-799A-2449-B19C-C333BE200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9" y="1939924"/>
            <a:ext cx="10752524" cy="43716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add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4E101A4-56D7-2B69-7070-2CA34A9EEF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65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263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2026798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C6CDE099-1FB8-58A8-FC61-4700ECB4D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879" y="1642633"/>
            <a:ext cx="2915359" cy="26698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EC66147D-9FC7-612D-FFE0-F5B777FAF5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8546" y="1642633"/>
            <a:ext cx="2915359" cy="26698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2BA07D73-342E-F574-3FF1-6110E6D9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45790" y="1642633"/>
            <a:ext cx="2915359" cy="26698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316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12026798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4441B3FD-1279-E5F0-E2EF-2F8139226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153" y="1778500"/>
            <a:ext cx="3698911" cy="494288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6981FABC-D64E-DD4E-DD40-88B87CDE4C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82819" y="1778500"/>
            <a:ext cx="3698911" cy="494288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67225A8-DF92-6DC4-B9E0-536C7B8E9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00063" y="1778500"/>
            <a:ext cx="3698911" cy="494288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56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12026798" y="2"/>
            <a:ext cx="165204" cy="68576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CD300-AFD2-A445-594E-242C47286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1735127"/>
            <a:ext cx="5390997" cy="1231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main images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26C29E3D-6339-BE55-5799-0028BAFC3D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0627" y="3865659"/>
            <a:ext cx="3698911" cy="2855727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5557DA65-DD09-B94E-7CC0-8C994100C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15294" y="3865659"/>
            <a:ext cx="3698911" cy="2855727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B0D28BD-15AE-5855-9139-0860ED508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2538" y="3865659"/>
            <a:ext cx="3698911" cy="2855727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2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69" y="3416487"/>
            <a:ext cx="5853107" cy="2833532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1735127"/>
            <a:ext cx="5390997" cy="1231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7" y="136617"/>
            <a:ext cx="2190567" cy="14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55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1280F10-9A00-38FC-CBBE-9B2D4CB64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6" y="136618"/>
            <a:ext cx="3808249" cy="250640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F23457A-38BB-DF64-F930-13DF3E904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5568622"/>
            <a:ext cx="5390997" cy="654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072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2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5568622"/>
            <a:ext cx="5390997" cy="654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3" y="136618"/>
            <a:ext cx="3808248" cy="25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806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2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17D6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59" y="5568622"/>
            <a:ext cx="5390997" cy="654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3" y="136618"/>
            <a:ext cx="3808248" cy="25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0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 (Blac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slide title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495E-CD17-9A4D-9812-E831C6128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88" y="1920875"/>
            <a:ext cx="10860931" cy="40147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341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81AC9E-F0FC-2C07-07DF-D8A1BC548B07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53862" y="0"/>
            <a:ext cx="7159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71A05-A9DA-C746-7E71-2C02B804175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53862" y="6690360"/>
            <a:ext cx="7159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72768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846" r:id="rId20"/>
    <p:sldLayoutId id="2147483847" r:id="rId21"/>
    <p:sldLayoutId id="2147483848" r:id="rId22"/>
    <p:sldLayoutId id="2147483849" r:id="rId23"/>
    <p:sldLayoutId id="214748385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4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0EA9A-FA3D-93D1-F122-280267C701F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11838" y="6690360"/>
            <a:ext cx="60007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317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08037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D371A-D2D5-4200-2DCE-D7D59B36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9" y="364849"/>
            <a:ext cx="10514927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7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</p:sldLayoutIdLst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b="0" i="0" kern="1200">
          <a:solidFill>
            <a:srgbClr val="003C3B"/>
          </a:solidFill>
          <a:latin typeface="Outfit" pitchFamily="2" charset="0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ccessibility@fxplus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universityofexeteruk.sharepoint.com/sites/SROGovernanceandStrategy/_layouts/15/stream.aspx?id=%2Fsites%2FSROGovernanceandStrategy%2FShared%20Documents%2FEnabling%20an%20inclusive%20culture%2FTransition%20and%20induction%2FEvents%20and%20activities%2FEnhanced%20Induction%20Programme%2F2023%2FPENRYN%2FPresentations%2FEnhanced%20Induction%20%2D%20tutoring%2D20220808%5F154932%2DMeeting%20Recording%2Emp4&amp;referrer=OneDriveForBusiness&amp;referrerScenario=OpenFile" TargetMode="Externa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x.ac.uk/peersupport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pixabay.com/pt/instagram-s%C3%ADmbolo-logotipo-foto-1581266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forms.office.com/Pages/ResponsePage.aspx?id=d10qkZj77k6vMhM02PBKU3jQHFMaDARNhC4AyCZm9lxUQTY4SU03SVBWWFowRUpHVElMNkI4RFgzRiQlQCNjPTEu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hyperlink" Target="https://forms.office.com/pages/responsepage.aspx?id=d10qkZj77k6vMhM02PBKU3jQHFMaDARNhC4AyCZm9lxUQ05SQ01GWEpDNE1RRTgyTU4xOEtJN1hFRSQlQCNjPTEu" TargetMode="External"/><Relationship Id="rId4" Type="http://schemas.openxmlformats.org/officeDocument/2006/relationships/hyperlink" Target="https://forms.office.com/Pages/ResponsePage.aspx?id=d10qkZj77k6vMhM02PBKU3jQHFMaDARNhC4AyCZm9lxURjEyMVNNV0M1QjlPSDJJNUhTUlJJWUxVNiQlQCNjPTE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ex.ac.uk/peersupport" TargetMode="External"/><Relationship Id="rId7" Type="http://schemas.openxmlformats.org/officeDocument/2006/relationships/hyperlink" Target="https://pixabay.com/pt/instagram-s%C3%ADmbolo-logotipo-foto-1581266/" TargetMode="External"/><Relationship Id="rId2" Type="http://schemas.openxmlformats.org/officeDocument/2006/relationships/hyperlink" Target="mailto:peersupport@exeter.ac.uk" TargetMode="Externa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eter.ac.uk/students/wellbeing/cornwall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exeter.ac.uk/students/wellbeing/cornwall-student-welfare/consent-for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eter.ac.uk/students/infopoints/yourinfopointservices/mitigation/mitifaq/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hyperlink" Target="https://youtu.be/iO6WKw_pcJU" TargetMode="External"/><Relationship Id="rId4" Type="http://schemas.openxmlformats.org/officeDocument/2006/relationships/hyperlink" Target="https://www.exeter.ac.uk/students/infopoints/yourinfopointservices/mitigatio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welfare.penryn@exeter.ac.uk" TargetMode="External"/><Relationship Id="rId5" Type="http://schemas.openxmlformats.org/officeDocument/2006/relationships/hyperlink" Target="https://www.exeter.ac.uk/students/wellbeing/cornwall/education/" TargetMode="External"/><Relationship Id="rId4" Type="http://schemas.openxmlformats.org/officeDocument/2006/relationships/hyperlink" Target="https://www.exeter.ac.uk/students/wellbeing/cornwal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hub.fxplus.ac.uk/accessibility-inclusion/fre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Inclusive@fxplus.ac.u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hub.fxplus.ac.uk/" TargetMode="External"/><Relationship Id="rId2" Type="http://schemas.openxmlformats.org/officeDocument/2006/relationships/hyperlink" Target="https://universityofexeteruk.sharepoint.com/sites/StudyZone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jpeg"/><Relationship Id="rId5" Type="http://schemas.openxmlformats.org/officeDocument/2006/relationships/hyperlink" Target="https://studyhub.fxplus.ac.uk/ask/1to1-appointments" TargetMode="External"/><Relationship Id="rId4" Type="http://schemas.openxmlformats.org/officeDocument/2006/relationships/hyperlink" Target="https://studyhub.fxplus.ac.uk/ask/write-tim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D6D8-94A7-2F88-3943-D1A5C8DA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68" y="4129531"/>
            <a:ext cx="6275383" cy="2367989"/>
          </a:xfrm>
        </p:spPr>
        <p:txBody>
          <a:bodyPr/>
          <a:lstStyle/>
          <a:p>
            <a:r>
              <a:rPr lang="en-GB" sz="4350" dirty="0">
                <a:latin typeface="Outfit"/>
                <a:cs typeface="Outfit" charset="0"/>
              </a:rPr>
              <a:t>Overview of Support Services</a:t>
            </a:r>
            <a:br>
              <a:rPr lang="en-GB" sz="4350" dirty="0">
                <a:latin typeface="Outfit" charset="0"/>
                <a:cs typeface="Outfit" charset="0"/>
              </a:rPr>
            </a:br>
            <a:br>
              <a:rPr lang="en-GB" sz="4350" dirty="0">
                <a:latin typeface="Outfit" charset="0"/>
                <a:cs typeface="Outfit" charset="0"/>
              </a:rPr>
            </a:br>
            <a:endParaRPr lang="en-GB">
              <a:latin typeface="Outfit" charset="0"/>
              <a:cs typeface="Outfi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9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12" y="640024"/>
            <a:ext cx="3547581" cy="4093028"/>
          </a:xfrm>
        </p:spPr>
        <p:txBody>
          <a:bodyPr anchor="ctr">
            <a:normAutofit fontScale="90000"/>
          </a:bodyPr>
          <a:lstStyle/>
          <a:p>
            <a:r>
              <a:rPr lang="en-GB" sz="4400" dirty="0"/>
              <a:t>Individual Learning Plans: ILPs</a:t>
            </a:r>
            <a:br>
              <a:rPr lang="en-GB" sz="4400" dirty="0"/>
            </a:br>
            <a:br>
              <a:rPr lang="en-GB" sz="4400" dirty="0"/>
            </a:br>
            <a:r>
              <a:rPr lang="en-GB" dirty="0"/>
              <a:t>Apply via the Study Hub website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71D41A-4060-2A14-98E1-9F108A6C89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84321" y="1"/>
          <a:ext cx="7731760" cy="672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324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4027-2962-97DE-7215-6B11EDD4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ILP Exam Deadlines for  2024/25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DE19220-1787-F962-7916-C883276F1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374618"/>
              </p:ext>
            </p:extLst>
          </p:nvPr>
        </p:nvGraphicFramePr>
        <p:xfrm>
          <a:off x="947615" y="1846384"/>
          <a:ext cx="8596311" cy="4031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943">
                  <a:extLst>
                    <a:ext uri="{9D8B030D-6E8A-4147-A177-3AD203B41FA5}">
                      <a16:colId xmlns:a16="http://schemas.microsoft.com/office/drawing/2014/main" val="4026154559"/>
                    </a:ext>
                  </a:extLst>
                </a:gridCol>
                <a:gridCol w="4446368">
                  <a:extLst>
                    <a:ext uri="{9D8B030D-6E8A-4147-A177-3AD203B41FA5}">
                      <a16:colId xmlns:a16="http://schemas.microsoft.com/office/drawing/2014/main" val="1773011882"/>
                    </a:ext>
                  </a:extLst>
                </a:gridCol>
              </a:tblGrid>
              <a:tr h="105507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FFFF"/>
                          </a:solidFill>
                          <a:effectLst/>
                          <a:latin typeface="Outfit Light"/>
                        </a:rPr>
                        <a:t>ILP Deadlines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FFFF"/>
                          </a:solidFill>
                          <a:effectLst/>
                          <a:latin typeface="Outfit Light"/>
                        </a:rPr>
                        <a:t>Date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425906"/>
                  </a:ext>
                </a:extLst>
              </a:tr>
              <a:tr h="9643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Outfit Light"/>
                        </a:rPr>
                        <a:t>January Exams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Outfit Light"/>
                        </a:rPr>
                        <a:t>04/11/2024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69559"/>
                  </a:ext>
                </a:extLst>
              </a:tr>
              <a:tr h="9643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Outfit Light"/>
                        </a:rPr>
                        <a:t>May Exams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Outfit Light"/>
                        </a:rPr>
                        <a:t>10/02/2025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905802"/>
                  </a:ext>
                </a:extLst>
              </a:tr>
              <a:tr h="10481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Outfit Light"/>
                        </a:rPr>
                        <a:t>Ref/Def Exams 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Outfit Light"/>
                        </a:rPr>
                        <a:t>26/06/2025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255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71E495-D054-5E2D-6EFB-8867E638E29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Disabled Students’ Allowances: DSAs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727" y="1399356"/>
            <a:ext cx="10148888" cy="4703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GB" dirty="0">
                <a:cs typeface="Arial"/>
              </a:rPr>
              <a:t>This is a government fund to provide support and equipment to UK based disabled students. </a:t>
            </a:r>
            <a:endParaRPr lang="en-US" dirty="0">
              <a:cs typeface="Arial"/>
            </a:endParaRPr>
          </a:p>
          <a:p>
            <a:r>
              <a:rPr lang="en-GB" dirty="0">
                <a:cs typeface="Arial"/>
              </a:rPr>
              <a:t>Students will need evidence in the form of a GP, consultant letter or diagnostic assessment.  </a:t>
            </a:r>
            <a:endParaRPr lang="en-US" dirty="0"/>
          </a:p>
          <a:p>
            <a:pPr fontAlgn="base"/>
            <a:r>
              <a:rPr lang="en-GB" dirty="0">
                <a:cs typeface="Arial"/>
              </a:rPr>
              <a:t>If students are waiting for a diagnostic assessment the DSA will accept a "Working Diagnosis" from their GP. </a:t>
            </a:r>
          </a:p>
          <a:p>
            <a:pPr fontAlgn="base"/>
            <a:r>
              <a:rPr lang="en-GB" dirty="0">
                <a:cs typeface="Arial"/>
              </a:rPr>
              <a:t>Students may be recommended the following support through their DSA package;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cs typeface="Arial" panose="020B0604020202020204" pitchFamily="34" charset="0"/>
              </a:rPr>
              <a:t>Laptop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cs typeface="Arial" panose="020B0604020202020204" pitchFamily="34" charset="0"/>
              </a:rPr>
              <a:t>Printer/scanner and printing allowance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cs typeface="Arial" panose="020B0604020202020204" pitchFamily="34" charset="0"/>
              </a:rPr>
              <a:t>Specialist software: dictation, text to speech and note taking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cs typeface="Arial"/>
              </a:rPr>
              <a:t>Specialist equipment: ergonomic, HI/VI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cs typeface="Arial"/>
              </a:rPr>
              <a:t>Non-Medical Helper (NMH) ASC and </a:t>
            </a:r>
            <a:r>
              <a:rPr lang="en-GB" dirty="0" err="1">
                <a:solidFill>
                  <a:schemeClr val="accent2"/>
                </a:solidFill>
                <a:cs typeface="Arial"/>
              </a:rPr>
              <a:t>SpLD</a:t>
            </a:r>
            <a:r>
              <a:rPr lang="en-GB" dirty="0">
                <a:solidFill>
                  <a:schemeClr val="accent2"/>
                </a:solidFill>
                <a:cs typeface="Arial"/>
              </a:rPr>
              <a:t> Support: Mentor, Study Skills, Assistive Technology Trainer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cs typeface="Arial" panose="020B0604020202020204" pitchFamily="34" charset="0"/>
              </a:rPr>
              <a:t>Taxi/ travel allowance 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75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EEF5-B45E-4299-97CD-A7D9A964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Any questions??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92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Accessibility Contact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110" y="1711776"/>
            <a:ext cx="6996338" cy="31379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dirty="0"/>
              <a:t>Please email </a:t>
            </a:r>
            <a:endParaRPr lang="en-US" sz="2800" dirty="0"/>
          </a:p>
          <a:p>
            <a:pPr marL="0" indent="0">
              <a:buNone/>
            </a:pPr>
            <a:r>
              <a:rPr lang="en-GB" sz="2800" dirty="0"/>
              <a:t> </a:t>
            </a:r>
            <a:r>
              <a:rPr lang="en-GB" sz="2800" dirty="0">
                <a:hlinkClick r:id="rId3"/>
              </a:rPr>
              <a:t>Accessibility@fxplus.ac.uk</a:t>
            </a:r>
            <a:r>
              <a:rPr lang="en-GB" sz="2800" dirty="0"/>
              <a:t>  </a:t>
            </a:r>
          </a:p>
          <a:p>
            <a:pPr marL="0" indent="0">
              <a:buNone/>
            </a:pPr>
            <a:endParaRPr lang="en-GB" sz="2800" dirty="0">
              <a:cs typeface="Arial" panose="020B0604020202020204"/>
            </a:endParaRPr>
          </a:p>
          <a:p>
            <a:pPr marL="0" indent="0">
              <a:buNone/>
            </a:pPr>
            <a:r>
              <a:rPr lang="en-GB" sz="2800" dirty="0">
                <a:cs typeface="Arial" panose="020B0604020202020204"/>
              </a:rPr>
              <a:t>Phone - Compass Helpdesk</a:t>
            </a:r>
            <a:endParaRPr lang="en-GB" dirty="0"/>
          </a:p>
          <a:p>
            <a:pPr marL="0" indent="0">
              <a:buNone/>
            </a:pPr>
            <a:r>
              <a:rPr lang="en-GB" sz="2800" dirty="0">
                <a:ea typeface="+mn-lt"/>
                <a:cs typeface="+mn-lt"/>
              </a:rPr>
              <a:t>01326 370 460</a:t>
            </a:r>
            <a:endParaRPr lang="en-GB" sz="2800" dirty="0"/>
          </a:p>
          <a:p>
            <a:pPr marL="0" indent="0">
              <a:buNone/>
            </a:pPr>
            <a:endParaRPr lang="en-GB" sz="2800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A5E60-241B-4830-AE13-42CEA53F5F8B}"/>
              </a:ext>
            </a:extLst>
          </p:cNvPr>
          <p:cNvSpPr txBox="1"/>
          <p:nvPr/>
        </p:nvSpPr>
        <p:spPr>
          <a:xfrm>
            <a:off x="930954" y="1260552"/>
            <a:ext cx="7991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86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D6D8-94A7-2F88-3943-D1A5C8DA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68" y="4129531"/>
            <a:ext cx="6275383" cy="2367989"/>
          </a:xfrm>
        </p:spPr>
        <p:txBody>
          <a:bodyPr/>
          <a:lstStyle/>
          <a:p>
            <a:r>
              <a:rPr lang="en-GB" sz="4350" dirty="0">
                <a:latin typeface="Outfit"/>
                <a:cs typeface="Outfit" charset="0"/>
                <a:hlinkClick r:id="rId2"/>
              </a:rPr>
              <a:t>Personal Tutors</a:t>
            </a:r>
            <a:br>
              <a:rPr lang="en-GB" sz="4350" dirty="0">
                <a:latin typeface="Outfit" charset="0"/>
                <a:cs typeface="Outfit" charset="0"/>
              </a:rPr>
            </a:br>
            <a:br>
              <a:rPr lang="en-GB" sz="4350" dirty="0">
                <a:latin typeface="Outfit" charset="0"/>
                <a:cs typeface="Outfit" charset="0"/>
              </a:rPr>
            </a:br>
            <a:endParaRPr lang="en-GB" dirty="0">
              <a:latin typeface="Outfit" charset="0"/>
              <a:cs typeface="Outfi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4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E11237-9037-3608-4668-F0DC3A628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45C3B-3EFD-AB00-9E76-FAEADC72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1" r="1" b="1435"/>
          <a:stretch/>
        </p:blipFill>
        <p:spPr>
          <a:xfrm>
            <a:off x="7336790" y="0"/>
            <a:ext cx="2916989" cy="3163330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B1BC4169-9DD9-334A-7EA5-733C0DE1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223" y="2187942"/>
            <a:ext cx="4848249" cy="567655"/>
          </a:xfrm>
        </p:spPr>
        <p:txBody>
          <a:bodyPr/>
          <a:lstStyle/>
          <a:p>
            <a:r>
              <a:rPr lang="en-US" sz="1800" dirty="0"/>
              <a:t>We pair 1</a:t>
            </a:r>
            <a:r>
              <a:rPr lang="en-US" sz="1800" baseline="30000" dirty="0"/>
              <a:t>st</a:t>
            </a:r>
            <a:r>
              <a:rPr lang="en-US" sz="1800" dirty="0"/>
              <a:t> year UG students with 2</a:t>
            </a:r>
            <a:r>
              <a:rPr lang="en-US" sz="1800" baseline="30000" dirty="0"/>
              <a:t>nd</a:t>
            </a:r>
            <a:r>
              <a:rPr lang="en-US" sz="1800" dirty="0"/>
              <a:t>-final year UG students (Mentors) across disciplines </a:t>
            </a:r>
          </a:p>
          <a:p>
            <a:endParaRPr lang="en-US" sz="1800" dirty="0"/>
          </a:p>
          <a:p>
            <a:r>
              <a:rPr lang="en-GB" sz="1800" dirty="0"/>
              <a:t>27+ schemes,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C896"/>
                </a:solidFill>
              </a:rPr>
              <a:t>Mature Student Peer Mentoring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C896"/>
                </a:solidFill>
              </a:rPr>
              <a:t>Disabled Student Peer Mentoring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C896"/>
                </a:solidFill>
              </a:rPr>
              <a:t>Carer, Care Leaver, and Estranged </a:t>
            </a:r>
          </a:p>
          <a:p>
            <a:r>
              <a:rPr lang="en-GB" sz="1800" dirty="0">
                <a:solidFill>
                  <a:srgbClr val="00C896"/>
                </a:solidFill>
              </a:rPr>
              <a:t>Peer Mentoring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Global Chums (Penryn)</a:t>
            </a:r>
          </a:p>
          <a:p>
            <a:endParaRPr lang="en-GB" sz="1800" i="1" dirty="0"/>
          </a:p>
          <a:p>
            <a:r>
              <a:rPr lang="en-GB" sz="1800" dirty="0">
                <a:solidFill>
                  <a:srgbClr val="00C896"/>
                </a:solidFill>
              </a:rPr>
              <a:t>These schemes will match you with Mentors </a:t>
            </a:r>
            <a:r>
              <a:rPr lang="en-GB" sz="1800" b="1" dirty="0">
                <a:solidFill>
                  <a:srgbClr val="00C896"/>
                </a:solidFill>
              </a:rPr>
              <a:t>before</a:t>
            </a:r>
            <a:r>
              <a:rPr lang="en-GB" sz="1800" dirty="0">
                <a:solidFill>
                  <a:srgbClr val="00C896"/>
                </a:solidFill>
              </a:rPr>
              <a:t> you arrive in September</a:t>
            </a:r>
          </a:p>
          <a:p>
            <a:r>
              <a:rPr lang="en-GB" sz="1800" dirty="0"/>
              <a:t>Streatham, St Luke’s and Penryn-based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AF41652-DBF2-B33F-5390-E813E131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638" y="439469"/>
            <a:ext cx="4664756" cy="128658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Peer Support – who are we?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11596-07A9-7319-58EC-69BFD86EADFB}"/>
              </a:ext>
            </a:extLst>
          </p:cNvPr>
          <p:cNvSpPr txBox="1"/>
          <p:nvPr/>
        </p:nvSpPr>
        <p:spPr>
          <a:xfrm>
            <a:off x="6048516" y="3371425"/>
            <a:ext cx="3083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BMBS Exeter and Cornwall Year 2 </a:t>
            </a:r>
            <a:r>
              <a:rPr lang="en-GB" dirty="0">
                <a:solidFill>
                  <a:srgbClr val="003C3B"/>
                </a:solidFill>
                <a:latin typeface="Outfit" pitchFamily="2" charset="0"/>
                <a:sym typeface="Wingdings" panose="05000000000000000000" pitchFamily="2" charset="2"/>
              </a:rPr>
              <a:t> Year 1 Peer Mentoring</a:t>
            </a:r>
            <a:endParaRPr lang="en-GB" dirty="0">
              <a:solidFill>
                <a:srgbClr val="003C3B"/>
              </a:solidFill>
              <a:latin typeface="Outfit" pitchFamily="2" charset="0"/>
            </a:endParaRPr>
          </a:p>
          <a:p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And more!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1DBAA-426B-3376-5598-4A76762F7989}"/>
              </a:ext>
            </a:extLst>
          </p:cNvPr>
          <p:cNvSpPr txBox="1"/>
          <p:nvPr/>
        </p:nvSpPr>
        <p:spPr>
          <a:xfrm>
            <a:off x="6466704" y="6017576"/>
            <a:ext cx="4053015" cy="646331"/>
          </a:xfrm>
          <a:prstGeom prst="rect">
            <a:avLst/>
          </a:prstGeom>
          <a:noFill/>
          <a:ln w="38100">
            <a:solidFill>
              <a:srgbClr val="00DCA5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Website: </a:t>
            </a:r>
            <a:r>
              <a:rPr lang="en-GB" dirty="0">
                <a:solidFill>
                  <a:srgbClr val="003C3B"/>
                </a:solidFill>
                <a:latin typeface="Outfit" pitchFamily="2" charset="0"/>
                <a:hlinkClick r:id="rId3"/>
              </a:rPr>
              <a:t>http://ex.ac.uk/peersupport</a:t>
            </a:r>
            <a:endParaRPr lang="en-GB" dirty="0">
              <a:solidFill>
                <a:srgbClr val="003C3B"/>
              </a:solidFill>
              <a:latin typeface="Outfit" pitchFamily="2" charset="0"/>
            </a:endParaRPr>
          </a:p>
          <a:p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      @uoepeersupport </a:t>
            </a:r>
          </a:p>
        </p:txBody>
      </p:sp>
      <p:pic>
        <p:nvPicPr>
          <p:cNvPr id="19" name="Picture 18" descr="A logo of a camera&#10;&#10;Description automatically generated">
            <a:extLst>
              <a:ext uri="{FF2B5EF4-FFF2-40B4-BE49-F238E27FC236}">
                <a16:creationId xmlns:a16="http://schemas.microsoft.com/office/drawing/2014/main" id="{2CE33DA4-EB70-DFAE-CE52-37BD6028A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639" y1="30972" x2="30303" y2="35139"/>
                        <a14:foregroundMark x1="30303" y1="35139" x2="32369" y2="35278"/>
                        <a14:foregroundMark x1="51377" y1="51111" x2="53168" y2="5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16395" y="6340740"/>
            <a:ext cx="317561" cy="3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8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inus Sign 16">
            <a:extLst>
              <a:ext uri="{FF2B5EF4-FFF2-40B4-BE49-F238E27FC236}">
                <a16:creationId xmlns:a16="http://schemas.microsoft.com/office/drawing/2014/main" id="{32608961-C996-B89D-4EA2-1CE85307405D}"/>
              </a:ext>
            </a:extLst>
          </p:cNvPr>
          <p:cNvSpPr/>
          <p:nvPr/>
        </p:nvSpPr>
        <p:spPr>
          <a:xfrm rot="5400000">
            <a:off x="3352868" y="3146456"/>
            <a:ext cx="9218146" cy="565089"/>
          </a:xfrm>
          <a:prstGeom prst="mathMinus">
            <a:avLst/>
          </a:prstGeom>
          <a:solidFill>
            <a:srgbClr val="00C896"/>
          </a:solidFill>
          <a:ln>
            <a:solidFill>
              <a:srgbClr val="01DC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0AA8FFCE-9B98-B42F-E4ED-791EAA2C0073}"/>
              </a:ext>
            </a:extLst>
          </p:cNvPr>
          <p:cNvSpPr txBox="1">
            <a:spLocks/>
          </p:cNvSpPr>
          <p:nvPr/>
        </p:nvSpPr>
        <p:spPr>
          <a:xfrm>
            <a:off x="1884653" y="1811024"/>
            <a:ext cx="5915490" cy="50469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38619" indent="-138619" algn="l" defTabSz="554478" rtl="0" eaLnBrk="1" latinLnBrk="0" hangingPunct="1">
              <a:lnSpc>
                <a:spcPct val="90000"/>
              </a:lnSpc>
              <a:spcBef>
                <a:spcPts val="607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5859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3097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2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0337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7577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815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2055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9293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6533" indent="-138619" algn="l" defTabSz="55447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For the </a:t>
            </a:r>
            <a:r>
              <a:rPr lang="en-GB" sz="2000" i="1" dirty="0">
                <a:solidFill>
                  <a:srgbClr val="003C3B"/>
                </a:solidFill>
                <a:latin typeface="Outfit" pitchFamily="2" charset="0"/>
              </a:rPr>
              <a:t>Disabled Student, Mature Student, &amp; Care Leaver and Estranged Student </a:t>
            </a: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schemes: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Sign up pre-arrival (before 9</a:t>
            </a:r>
            <a:r>
              <a:rPr lang="en-GB" sz="2000" baseline="30000" dirty="0">
                <a:solidFill>
                  <a:srgbClr val="003C3B"/>
                </a:solidFill>
                <a:latin typeface="Outfit" pitchFamily="2" charset="0"/>
              </a:rPr>
              <a:t>th</a:t>
            </a: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 September) using the sign-up forms below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003C3B"/>
              </a:solidFill>
              <a:latin typeface="Outfit" pitchFamily="2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003C3B"/>
              </a:solidFill>
              <a:latin typeface="Outfi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Matched with a Mentor based on preferences (as much as possible) before Welcome Week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Meet with Mentor how you like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003C3B"/>
              </a:solidFill>
              <a:latin typeface="Outfit" pitchFamily="2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003C3B"/>
              </a:solidFill>
              <a:latin typeface="Outfit" pitchFamily="2" charset="0"/>
            </a:endParaRPr>
          </a:p>
          <a:p>
            <a:pPr marL="0" indent="0">
              <a:buNone/>
              <a:defRPr/>
            </a:pP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For other schemes: </a:t>
            </a:r>
          </a:p>
          <a:p>
            <a:pPr marL="0" indent="0">
              <a:buNone/>
              <a:defRPr/>
            </a:pPr>
            <a:r>
              <a:rPr lang="en-GB" sz="2000" dirty="0">
                <a:solidFill>
                  <a:srgbClr val="003C3B"/>
                </a:solidFill>
                <a:latin typeface="Outfit" pitchFamily="2" charset="0"/>
              </a:rPr>
              <a:t>1. Sign up in Term 1 or 2 as appropriate</a:t>
            </a:r>
          </a:p>
          <a:p>
            <a:pPr marL="0" indent="0">
              <a:buNone/>
            </a:pPr>
            <a:endParaRPr lang="en-GB" sz="2000" dirty="0">
              <a:solidFill>
                <a:srgbClr val="003C3B"/>
              </a:solidFill>
              <a:latin typeface="Outfit" pitchFamily="2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5E7F907-43BF-CAF6-73E7-DC05B172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719646"/>
            <a:ext cx="5072528" cy="804675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How does it work?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7F3D9C-0796-8504-E4CD-E1B2EAE22842}"/>
              </a:ext>
            </a:extLst>
          </p:cNvPr>
          <p:cNvGraphicFramePr>
            <a:graphicFrameLocks noGrp="1"/>
          </p:cNvGraphicFramePr>
          <p:nvPr/>
        </p:nvGraphicFramePr>
        <p:xfrm>
          <a:off x="2473609" y="3154679"/>
          <a:ext cx="4483573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4483573">
                  <a:extLst>
                    <a:ext uri="{9D8B030D-6E8A-4147-A177-3AD203B41FA5}">
                      <a16:colId xmlns:a16="http://schemas.microsoft.com/office/drawing/2014/main" val="3429522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3"/>
                        </a:rPr>
                        <a:t>Carer, Care Leaver and Estranged Student Peer Mentoring</a:t>
                      </a:r>
                      <a:endParaRPr lang="en-GB" sz="12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20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4"/>
                        </a:rPr>
                        <a:t>Disabled Student Peer Mentoring</a:t>
                      </a:r>
                      <a:endParaRPr lang="en-GB" sz="12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166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5"/>
                        </a:rPr>
                        <a:t>Mature Student Peer Mentoring</a:t>
                      </a:r>
                      <a:endParaRPr lang="en-GB" sz="12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619427"/>
                  </a:ext>
                </a:extLst>
              </a:tr>
            </a:tbl>
          </a:graphicData>
        </a:graphic>
      </p:graphicFrame>
      <p:pic>
        <p:nvPicPr>
          <p:cNvPr id="10" name="Picture 9" descr="A paper with text on it&#10;&#10;Description automatically generated">
            <a:extLst>
              <a:ext uri="{FF2B5EF4-FFF2-40B4-BE49-F238E27FC236}">
                <a16:creationId xmlns:a16="http://schemas.microsoft.com/office/drawing/2014/main" id="{41F65944-1492-5770-0D5E-EF71CBBF2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12" y="-1"/>
            <a:ext cx="4275367" cy="4275367"/>
          </a:xfrm>
          <a:prstGeom prst="rect">
            <a:avLst/>
          </a:prstGeom>
        </p:spPr>
      </p:pic>
      <p:pic>
        <p:nvPicPr>
          <p:cNvPr id="12" name="Picture 11" descr="A paper with text on it&#10;&#10;Description automatically generated">
            <a:extLst>
              <a:ext uri="{FF2B5EF4-FFF2-40B4-BE49-F238E27FC236}">
                <a16:creationId xmlns:a16="http://schemas.microsoft.com/office/drawing/2014/main" id="{B57274D0-3DD6-F058-BC52-5A4A5C402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10" y="2137683"/>
            <a:ext cx="4275367" cy="4275367"/>
          </a:xfrm>
          <a:prstGeom prst="rect">
            <a:avLst/>
          </a:prstGeom>
        </p:spPr>
      </p:pic>
      <p:pic>
        <p:nvPicPr>
          <p:cNvPr id="15" name="Picture 14" descr="A paper with text and pictures of a person standing in front of him&#10;&#10;Description automatically generated">
            <a:extLst>
              <a:ext uri="{FF2B5EF4-FFF2-40B4-BE49-F238E27FC236}">
                <a16:creationId xmlns:a16="http://schemas.microsoft.com/office/drawing/2014/main" id="{7A9D04FC-2638-7E9F-5F91-DA17A9BD0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10" y="4010639"/>
            <a:ext cx="4275367" cy="4275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88F45-3C69-0AAC-E0C7-102F37607A9C}"/>
              </a:ext>
            </a:extLst>
          </p:cNvPr>
          <p:cNvSpPr txBox="1"/>
          <p:nvPr/>
        </p:nvSpPr>
        <p:spPr>
          <a:xfrm>
            <a:off x="1941617" y="1326040"/>
            <a:ext cx="537667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78">
              <a:lnSpc>
                <a:spcPct val="90000"/>
              </a:lnSpc>
              <a:spcBef>
                <a:spcPts val="607"/>
              </a:spcBef>
              <a:defRPr/>
            </a:pPr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If you would like to </a:t>
            </a:r>
            <a:r>
              <a:rPr lang="en-GB" b="1" dirty="0">
                <a:solidFill>
                  <a:srgbClr val="003C3B"/>
                </a:solidFill>
                <a:latin typeface="Outfit" pitchFamily="2" charset="0"/>
              </a:rPr>
              <a:t>be</a:t>
            </a:r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 mentored (1</a:t>
            </a:r>
            <a:r>
              <a:rPr lang="en-GB" baseline="30000" dirty="0">
                <a:solidFill>
                  <a:srgbClr val="003C3B"/>
                </a:solidFill>
                <a:latin typeface="Outfit" pitchFamily="2" charset="0"/>
              </a:rPr>
              <a:t>st</a:t>
            </a:r>
            <a:r>
              <a:rPr lang="en-GB" dirty="0">
                <a:solidFill>
                  <a:srgbClr val="003C3B"/>
                </a:solidFill>
                <a:latin typeface="Outfit" pitchFamily="2" charset="0"/>
              </a:rPr>
              <a:t> years)</a:t>
            </a:r>
          </a:p>
        </p:txBody>
      </p:sp>
    </p:spTree>
    <p:extLst>
      <p:ext uri="{BB962C8B-B14F-4D97-AF65-F5344CB8AC3E}">
        <p14:creationId xmlns:p14="http://schemas.microsoft.com/office/powerpoint/2010/main" val="40255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5F26-3EA9-ECC5-E384-293B705A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59" y="2939497"/>
            <a:ext cx="8395535" cy="3010851"/>
          </a:xfrm>
        </p:spPr>
        <p:txBody>
          <a:bodyPr/>
          <a:lstStyle/>
          <a:p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</a:rPr>
              <a:t>Email </a:t>
            </a: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peersupport@exeter.ac.uk</a:t>
            </a: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</a:rPr>
              <a:t> or chat to some of our Mentors today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</a:rPr>
              <a:t>For more info including full list of schemes:</a:t>
            </a:r>
            <a:br>
              <a:rPr lang="en-GB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http://ex.ac.uk/peersupport</a:t>
            </a: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</a:rPr>
              <a:t> 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</a:rPr>
              <a:t>Follow us on </a:t>
            </a:r>
            <a:br>
              <a:rPr lang="en-GB" sz="2400" dirty="0"/>
            </a:br>
            <a:r>
              <a:rPr lang="en-GB" sz="2400" dirty="0">
                <a:solidFill>
                  <a:srgbClr val="F5F5F5"/>
                </a:solidFill>
                <a:latin typeface="Outfit"/>
                <a:cs typeface="Outfit"/>
              </a:rPr>
              <a:t>@uoepeersupport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14BDAD6-8EF3-E447-3B2E-9ADB709E1AB0}"/>
              </a:ext>
            </a:extLst>
          </p:cNvPr>
          <p:cNvSpPr txBox="1">
            <a:spLocks/>
          </p:cNvSpPr>
          <p:nvPr/>
        </p:nvSpPr>
        <p:spPr>
          <a:xfrm>
            <a:off x="1913158" y="2036695"/>
            <a:ext cx="4182842" cy="228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5544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3" b="0" i="0" kern="1200">
                <a:solidFill>
                  <a:schemeClr val="bg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Any 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61F1C-6435-EA80-3263-78634F8F5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426" y="296267"/>
            <a:ext cx="1933575" cy="1400175"/>
          </a:xfrm>
          <a:prstGeom prst="rect">
            <a:avLst/>
          </a:prstGeom>
        </p:spPr>
      </p:pic>
      <p:pic>
        <p:nvPicPr>
          <p:cNvPr id="8" name="Picture 7" descr="A logo of a camera&#10;&#10;Description automatically generated">
            <a:extLst>
              <a:ext uri="{FF2B5EF4-FFF2-40B4-BE49-F238E27FC236}">
                <a16:creationId xmlns:a16="http://schemas.microsoft.com/office/drawing/2014/main" id="{8238789B-51AF-9027-3862-289B2821C8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639" y1="30972" x2="30303" y2="35139"/>
                        <a14:foregroundMark x1="30303" y1="35139" x2="32369" y2="35278"/>
                        <a14:foregroundMark x1="51377" y1="51111" x2="53168" y2="5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91939" y="5387783"/>
            <a:ext cx="1134505" cy="1125129"/>
          </a:xfrm>
          <a:prstGeom prst="rect">
            <a:avLst/>
          </a:prstGeom>
        </p:spPr>
      </p:pic>
      <p:pic>
        <p:nvPicPr>
          <p:cNvPr id="4" name="Picture 3" descr="A screenshot of a sign up form&#10;&#10;Description automatically generated">
            <a:extLst>
              <a:ext uri="{FF2B5EF4-FFF2-40B4-BE49-F238E27FC236}">
                <a16:creationId xmlns:a16="http://schemas.microsoft.com/office/drawing/2014/main" id="{26BEB102-9CE2-55EE-8548-6EA572E0B6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8" t="72956" r="8335" b="9369"/>
          <a:stretch/>
        </p:blipFill>
        <p:spPr>
          <a:xfrm>
            <a:off x="7900088" y="4298949"/>
            <a:ext cx="1013254" cy="9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0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0E44-97C5-F98F-0B16-C44E93D8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58" y="2036695"/>
            <a:ext cx="3344315" cy="2286128"/>
          </a:xfrm>
        </p:spPr>
        <p:txBody>
          <a:bodyPr anchor="t">
            <a:normAutofit fontScale="90000"/>
          </a:bodyPr>
          <a:lstStyle/>
          <a:p>
            <a:r>
              <a:rPr lang="en-US" sz="3700"/>
              <a:t>Introduction to the Education Welfare team in Penryn</a:t>
            </a:r>
            <a:endParaRPr lang="en-GB" sz="3700"/>
          </a:p>
        </p:txBody>
      </p:sp>
    </p:spTree>
    <p:extLst>
      <p:ext uri="{BB962C8B-B14F-4D97-AF65-F5344CB8AC3E}">
        <p14:creationId xmlns:p14="http://schemas.microsoft.com/office/powerpoint/2010/main" val="339218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955801" y="393701"/>
            <a:ext cx="58340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Title to go here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2020889" y="1755776"/>
            <a:ext cx="5768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Body copy to go here</a:t>
            </a:r>
          </a:p>
        </p:txBody>
      </p:sp>
      <p:pic>
        <p:nvPicPr>
          <p:cNvPr id="14340" name="Picture 1" descr="2015 CAMS 055 Corporate PowerPoint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945481" y="205635"/>
            <a:ext cx="7683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dirty="0">
                <a:latin typeface="+mn-lt"/>
                <a:cs typeface="Arial" panose="020B0604020202020204" pitchFamily="34" charset="0"/>
              </a:rPr>
              <a:t>Who we are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2020889" y="1504256"/>
            <a:ext cx="728503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8585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Alex Lewis Education Welfare manager  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Fiona Williams Education Welfare adviser  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Sally Wears Education Welfare adviser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Tracey Burrell Education Welfare officer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part of Exeter University Wellbeing services and are based in Penryn where we work alongside a wide range of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student support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specialist team from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Fxplus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a confidential service and will ask you to complete a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Consent to Liaise form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ahead of or at a meeting with us. </a:t>
            </a:r>
          </a:p>
        </p:txBody>
      </p: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2343150" y="6383338"/>
            <a:ext cx="580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dirty="0"/>
              <a:t>Welfare.Penryn@exeter.ac.uk</a:t>
            </a:r>
          </a:p>
        </p:txBody>
      </p:sp>
      <p:pic>
        <p:nvPicPr>
          <p:cNvPr id="14344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5868989"/>
            <a:ext cx="7524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53CE921E-EE1D-260E-7643-97C73F362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40401"/>
            <a:ext cx="9144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5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6"/>
    </mc:Choice>
    <mc:Fallback xmlns="">
      <p:transition spd="slow" advTm="5077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955801" y="393701"/>
            <a:ext cx="58340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Title to go here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2020889" y="1755776"/>
            <a:ext cx="5768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Body copy to go here</a:t>
            </a:r>
          </a:p>
        </p:txBody>
      </p:sp>
      <p:pic>
        <p:nvPicPr>
          <p:cNvPr id="14340" name="Picture 1" descr="2015 CAMS 055 Corporate PowerPoint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945481" y="1"/>
            <a:ext cx="7683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dirty="0">
                <a:latin typeface="+mn-lt"/>
                <a:cs typeface="Arial" panose="020B0604020202020204" pitchFamily="34" charset="0"/>
              </a:rPr>
              <a:t>What can we help with?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524001" y="722312"/>
            <a:ext cx="891811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Concerns about the impact of health or welfare issues on your studies. </a:t>
            </a:r>
          </a:p>
          <a:p>
            <a:pPr eaLnBrk="1" hangingPunct="1">
              <a:defRPr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Advice and assistance with support available internally and externally. Bespoke inductions. </a:t>
            </a:r>
          </a:p>
          <a:p>
            <a:pPr eaLnBrk="1" hangingPunct="1">
              <a:defRPr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Advice and assistance with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mitigation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alongside long term support and adjustments through “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Health Wellbeing and Support for Study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” procedures. </a:t>
            </a:r>
          </a:p>
          <a:p>
            <a:pPr eaLnBrk="1" hangingPunct="1">
              <a:defRPr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Field trip support and adjustments.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If you are worried about an element of your studies impacting upon your health or welfare please get in touch as we are here to help! </a:t>
            </a:r>
          </a:p>
        </p:txBody>
      </p: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2343150" y="6383338"/>
            <a:ext cx="580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dirty="0"/>
              <a:t>Welfare.Penryn@exeter.ac.uk</a:t>
            </a:r>
          </a:p>
        </p:txBody>
      </p:sp>
      <p:pic>
        <p:nvPicPr>
          <p:cNvPr id="14344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5868989"/>
            <a:ext cx="7524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466A01-ED9F-49C8-8B57-DF819864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16527"/>
            <a:ext cx="9144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0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62"/>
    </mc:Choice>
    <mc:Fallback xmlns="">
      <p:transition spd="slow" advTm="11826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955801" y="393701"/>
            <a:ext cx="58340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Title to go here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2020889" y="1755776"/>
            <a:ext cx="5768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Body copy to go here</a:t>
            </a:r>
          </a:p>
        </p:txBody>
      </p:sp>
      <p:pic>
        <p:nvPicPr>
          <p:cNvPr id="16388" name="Picture 1" descr="2015 CAMS 055 Corporate PowerPoint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2033588" y="198862"/>
            <a:ext cx="58340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dirty="0">
                <a:latin typeface="+mn-lt"/>
                <a:cs typeface="Arial" panose="020B0604020202020204" pitchFamily="34" charset="0"/>
              </a:rPr>
              <a:t>How can we be accessed? 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1859450" y="722313"/>
            <a:ext cx="79079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Opening hours are 09:00 – 17:00 Monday to Friday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Appointments will need to be booked in advance by self-booking a drop in on our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webpage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 by emailing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welfare.penryn@exeter.ac</a:t>
            </a: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.uk</a:t>
            </a:r>
            <a:endParaRPr lang="en-GB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Options include: - Video meetings, Telephone meetings and in person meetings.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chat drop ins accessed from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our webpage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10am and 12pm on Tuesday and Thursday morning from week 2 to 12 each term. </a:t>
            </a:r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2343150" y="6383339"/>
            <a:ext cx="5803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dirty="0"/>
              <a:t>Welfare.Penryn@exeter.ac.uk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16392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5868989"/>
            <a:ext cx="7524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817C56-93C5-EC34-8C2A-50D47A7E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53" y="5615960"/>
            <a:ext cx="936084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9"/>
    </mc:Choice>
    <mc:Fallback xmlns="">
      <p:transition spd="slow" advTm="7500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Inclusive Learning 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0C3EB5-13EF-E9F7-077B-B132D81D7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235" y="1697958"/>
            <a:ext cx="6221895" cy="34687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94516-99E9-0B48-06DE-67945269A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5755" y="1830526"/>
            <a:ext cx="4306792" cy="43118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We advise and support students with dyslexia, dyspraxia, ADHD and Autism.</a:t>
            </a:r>
          </a:p>
          <a:p>
            <a:r>
              <a:rPr lang="en-US" sz="2000" dirty="0">
                <a:ea typeface="Calibri"/>
                <a:cs typeface="Calibri"/>
              </a:rPr>
              <a:t>Our </a:t>
            </a:r>
            <a:r>
              <a:rPr lang="en-US" sz="2000" dirty="0">
                <a:ea typeface="Calibri"/>
                <a:cs typeface="Calibri"/>
                <a:hlinkClick r:id="rId3"/>
              </a:rPr>
              <a:t>Study Hub pages</a:t>
            </a:r>
            <a:r>
              <a:rPr lang="en-US" sz="2000" dirty="0">
                <a:ea typeface="Calibri"/>
                <a:cs typeface="Calibri"/>
              </a:rPr>
              <a:t> have information, checklists and resources for a range of neurodivergent conditions.</a:t>
            </a:r>
            <a:endParaRPr lang="en-US" sz="2000" dirty="0"/>
          </a:p>
          <a:p>
            <a:r>
              <a:rPr lang="en-US" sz="2000" dirty="0"/>
              <a:t>We work to promote a more inclusive teaching and learning environment, both in real life and online.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hlinkClick r:id="rId4"/>
              </a:rPr>
              <a:t>inclusive@fxplus.ac.uk</a:t>
            </a:r>
            <a:endParaRPr lang="en-US" sz="2000" dirty="0"/>
          </a:p>
          <a:p>
            <a:r>
              <a:rPr lang="en-US" sz="2000" dirty="0"/>
              <a:t>01326 259 340</a:t>
            </a:r>
            <a:endParaRPr lang="en-US" sz="2000" dirty="0">
              <a:ea typeface="Calibri"/>
              <a:cs typeface="Calibri"/>
            </a:endParaRPr>
          </a:p>
          <a:p>
            <a:pPr marL="0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2199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04BB55-D59C-DB11-8C66-06FA07E0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288E0B-9582-71C0-B4C1-24D7427D2E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200" y="5678134"/>
            <a:ext cx="10707919" cy="814739"/>
          </a:xfrm>
        </p:spPr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student learning on Cornwall campuses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312D06-B104-AF64-E4E8-463D24992D7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31200" y="365126"/>
            <a:ext cx="11403808" cy="4525852"/>
          </a:xfrm>
        </p:spPr>
      </p:pic>
    </p:spTree>
    <p:extLst>
      <p:ext uri="{BB962C8B-B14F-4D97-AF65-F5344CB8AC3E}">
        <p14:creationId xmlns:p14="http://schemas.microsoft.com/office/powerpoint/2010/main" val="260169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F6DC-67C2-8A06-B99D-1BDA5C57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>
                <a:latin typeface="+mj-lt"/>
              </a:rPr>
              <a:t>Could you use some study guides, tips, hacks and impartial advice on getting the most from your study time?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886F027-73B2-9E5C-6661-27BFEF97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Study Zone Digital </a:t>
            </a:r>
            <a:r>
              <a:rPr lang="en-US" sz="2000" dirty="0"/>
              <a:t>– excellent online study guides from University of Exeter (needs log-in)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Study Skills catch-up – online sessions advertised in the Library and on </a:t>
            </a:r>
            <a:r>
              <a:rPr lang="en-US" sz="2000" dirty="0">
                <a:hlinkClick r:id="rId3"/>
              </a:rPr>
              <a:t>Study Hub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Write Time</a:t>
            </a:r>
            <a:r>
              <a:rPr lang="en-US" sz="2000" dirty="0"/>
              <a:t> -   informal online writing group every Wednesday and Thursday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Book a 1-to-1 </a:t>
            </a:r>
            <a:r>
              <a:rPr lang="en-US" sz="2000" dirty="0"/>
              <a:t> - for individual advice online or in-person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8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473F74A5-82A4-0736-4251-1515CB56FB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82" r="30436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3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8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48" name="Straight Connector 10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2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2" name="Isosceles Triangle 18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4" name="Isosceles Triangle 22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5" name="Freeform: Shape 24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5B704-49B9-4BBD-AA02-8269C11F3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5828" y="512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rgbClr val="FFFFFF"/>
                </a:solidFill>
                <a:cs typeface="Arial"/>
              </a:rPr>
              <a:t>Accessibility Team</a:t>
            </a:r>
            <a:br>
              <a:rPr lang="en-US" sz="6000" dirty="0">
                <a:solidFill>
                  <a:srgbClr val="FFFFFF"/>
                </a:solidFill>
                <a:cs typeface="Arial"/>
              </a:rPr>
            </a:br>
            <a:br>
              <a:rPr lang="en-US" sz="6000" dirty="0">
                <a:cs typeface="Arial"/>
              </a:rPr>
            </a:br>
            <a:endParaRPr lang="en-US" sz="6000">
              <a:solidFill>
                <a:srgbClr val="FFFFFF"/>
              </a:solidFill>
              <a:cs typeface="Arial"/>
            </a:endParaRPr>
          </a:p>
        </p:txBody>
      </p:sp>
      <p:sp>
        <p:nvSpPr>
          <p:cNvPr id="56" name="Isosceles Triangle 26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77C0074-66A7-C1B0-A341-4B03B027E6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944545"/>
              </p:ext>
            </p:extLst>
          </p:nvPr>
        </p:nvGraphicFramePr>
        <p:xfrm>
          <a:off x="1549400" y="2196123"/>
          <a:ext cx="9902743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Internal PP Templa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-Powerpoint 16.9" id="{F64BD898-907F-364F-9241-62CC1352D110}" vid="{03961058-3D3F-4742-A47D-83E494AD846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 xmlns="ec1451dd-69d2-4507-be71-3eb1d07980c7">January</Month>
    <Programme xmlns="ec1451dd-69d2-4507-be71-3eb1d07980c7" xsi:nil="true"/>
    <DocumentType xmlns="ec1451dd-69d2-4507-be71-3eb1d07980c7" xsi:nil="true"/>
    <lcf76f155ced4ddcb4097134ff3c332f xmlns="ec1451dd-69d2-4507-be71-3eb1d07980c7">
      <Terms xmlns="http://schemas.microsoft.com/office/infopath/2007/PartnerControls"/>
    </lcf76f155ced4ddcb4097134ff3c332f>
    <AcademicYear xmlns="ec1451dd-69d2-4507-be71-3eb1d07980c7" xsi:nil="true"/>
    <TaxCatchAll xmlns="54b2ad82-26c2-47b6-9f08-613f10f49f5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CA9AAEB20B7409AE99908933E1126" ma:contentTypeVersion="23" ma:contentTypeDescription="Create a new document." ma:contentTypeScope="" ma:versionID="d45997c773a74be5d804c1e7b0a365a1">
  <xsd:schema xmlns:xsd="http://www.w3.org/2001/XMLSchema" xmlns:xs="http://www.w3.org/2001/XMLSchema" xmlns:p="http://schemas.microsoft.com/office/2006/metadata/properties" xmlns:ns2="ec1451dd-69d2-4507-be71-3eb1d07980c7" xmlns:ns3="54b2ad82-26c2-47b6-9f08-613f10f49f59" targetNamespace="http://schemas.microsoft.com/office/2006/metadata/properties" ma:root="true" ma:fieldsID="7981f290db3cfbc05dcd4057ee269074" ns2:_="" ns3:_="">
    <xsd:import namespace="ec1451dd-69d2-4507-be71-3eb1d07980c7"/>
    <xsd:import namespace="54b2ad82-26c2-47b6-9f08-613f10f49f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AcademicYear" minOccurs="0"/>
                <xsd:element ref="ns2:DocumentType" minOccurs="0"/>
                <xsd:element ref="ns2:Month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Programm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451dd-69d2-4507-be71-3eb1d07980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cademicYear" ma:index="12" nillable="true" ma:displayName="Academic Year" ma:format="Dropdown" ma:internalName="Academic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6/17"/>
                    <xsd:enumeration value="2017/18"/>
                    <xsd:enumeration value="2018/19"/>
                    <xsd:enumeration value="2020/21"/>
                    <xsd:enumeration value="2021/22"/>
                    <xsd:enumeration value="2019/20"/>
                    <xsd:enumeration value="2022/23"/>
                    <xsd:enumeration value="2023/24"/>
                    <xsd:enumeration value="2024/25"/>
                  </xsd:restriction>
                </xsd:simpleType>
              </xsd:element>
            </xsd:sequence>
          </xsd:extension>
        </xsd:complexContent>
      </xsd:complexType>
    </xsd:element>
    <xsd:element name="DocumentType" ma:index="13" nillable="true" ma:displayName="Document Type" ma:format="Dropdown" ma:internalName="Document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cel working data"/>
                    <xsd:enumeration value="Excel final data"/>
                    <xsd:enumeration value="minutes"/>
                    <xsd:enumeration value="policy paper"/>
                    <xsd:enumeration value="report"/>
                    <xsd:enumeration value="planning"/>
                    <xsd:enumeration value="ppt presentation"/>
                    <xsd:enumeration value="picture"/>
                    <xsd:enumeration value="guidance"/>
                    <xsd:enumeration value="excel source data"/>
                    <xsd:enumeration value="meeting document"/>
                    <xsd:enumeration value="Agenda"/>
                  </xsd:restriction>
                </xsd:simpleType>
              </xsd:element>
            </xsd:sequence>
          </xsd:extension>
        </xsd:complexContent>
      </xsd:complexType>
    </xsd:element>
    <xsd:element name="Month" ma:index="14" nillable="true" ma:displayName="Month" ma:default="January" ma:format="Dropdown" ma:internalName="Month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"/>
          <xsd:enumeration value="Oct"/>
          <xsd:enumeration value="Nov"/>
          <xsd:enumeration value="Dec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ogramme" ma:index="22" nillable="true" ma:displayName="Programme" ma:format="Dropdown" ma:internalName="Programme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103e67f-0598-4a90-8a4a-cec34b03bf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2ad82-26c2-47b6-9f08-613f10f49f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0c797e81-fd3c-44d3-acbe-13898a16e625}" ma:internalName="TaxCatchAll" ma:showField="CatchAllData" ma:web="54b2ad82-26c2-47b6-9f08-613f10f49f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8B3C20-12C1-4073-AA18-609611A0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EE00EC-B330-4B58-8775-E4699E464EC9}">
  <ds:schemaRefs>
    <ds:schemaRef ds:uri="http://schemas.openxmlformats.org/package/2006/metadata/core-properties"/>
    <ds:schemaRef ds:uri="ec1451dd-69d2-4507-be71-3eb1d07980c7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54b2ad82-26c2-47b6-9f08-613f10f49f59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0DFF0D7-731D-48C1-A14E-9ADAC83B4C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451dd-69d2-4507-be71-3eb1d07980c7"/>
    <ds:schemaRef ds:uri="54b2ad82-26c2-47b6-9f08-613f10f49f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912a5d77-fb98-4eee-af32-1334d8f04a53}" enabled="0" method="" siteId="{912a5d77-fb98-4eee-af32-1334d8f04a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1127</Words>
  <Application>Microsoft Office PowerPoint</Application>
  <PresentationFormat>Widescreen</PresentationFormat>
  <Paragraphs>134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Internal PP Template</vt:lpstr>
      <vt:lpstr>Office Theme</vt:lpstr>
      <vt:lpstr>Facet</vt:lpstr>
      <vt:lpstr>Custom Design</vt:lpstr>
      <vt:lpstr>Overview of Support Services  </vt:lpstr>
      <vt:lpstr>Introduction to the Education Welfare team in Penryn</vt:lpstr>
      <vt:lpstr>PowerPoint Presentation</vt:lpstr>
      <vt:lpstr>PowerPoint Presentation</vt:lpstr>
      <vt:lpstr>PowerPoint Presentation</vt:lpstr>
      <vt:lpstr>Inclusive Learning </vt:lpstr>
      <vt:lpstr>PowerPoint Presentation</vt:lpstr>
      <vt:lpstr>Could you use some study guides, tips, hacks and impartial advice on getting the most from your study time?</vt:lpstr>
      <vt:lpstr>Accessibility Team  </vt:lpstr>
      <vt:lpstr>Individual Learning Plans: ILPs  Apply via the Study Hub website</vt:lpstr>
      <vt:lpstr>ILP Exam Deadlines for  2024/25</vt:lpstr>
      <vt:lpstr>Disabled Students’ Allowances: DSAs</vt:lpstr>
      <vt:lpstr>Any questions??</vt:lpstr>
      <vt:lpstr>Accessibility Contact Info</vt:lpstr>
      <vt:lpstr>Personal Tutors  </vt:lpstr>
      <vt:lpstr>Peer Support – who are we?</vt:lpstr>
      <vt:lpstr>How does it work?</vt:lpstr>
      <vt:lpstr>Email peersupport@exeter.ac.uk or chat to some of our Mentors today   For more info including full list of schemes: http://ex.ac.uk/peersupport    Follow us on  @uoepeersupport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Kate</dc:creator>
  <cp:lastModifiedBy>Bracher, Natalie</cp:lastModifiedBy>
  <cp:revision>45</cp:revision>
  <dcterms:created xsi:type="dcterms:W3CDTF">2023-09-12T14:16:48Z</dcterms:created>
  <dcterms:modified xsi:type="dcterms:W3CDTF">2024-09-25T15:13:48Z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c33bae-76e0-44b3-baa3-351f99b93dbd_Enabled">
    <vt:lpwstr>true</vt:lpwstr>
  </property>
  <property fmtid="{D5CDD505-2E9C-101B-9397-08002B2CF9AE}" pid="3" name="MSIP_Label_57c33bae-76e0-44b3-baa3-351f99b93dbd_SetDate">
    <vt:lpwstr>2023-09-12T14:17:03Z</vt:lpwstr>
  </property>
  <property fmtid="{D5CDD505-2E9C-101B-9397-08002B2CF9AE}" pid="4" name="MSIP_Label_57c33bae-76e0-44b3-baa3-351f99b93dbd_Method">
    <vt:lpwstr>Standard</vt:lpwstr>
  </property>
  <property fmtid="{D5CDD505-2E9C-101B-9397-08002B2CF9AE}" pid="5" name="MSIP_Label_57c33bae-76e0-44b3-baa3-351f99b93dbd_Name">
    <vt:lpwstr>Restricted</vt:lpwstr>
  </property>
  <property fmtid="{D5CDD505-2E9C-101B-9397-08002B2CF9AE}" pid="6" name="MSIP_Label_57c33bae-76e0-44b3-baa3-351f99b93dbd_SiteId">
    <vt:lpwstr>550beeb3-6a3d-4646-a111-f89d0177792e</vt:lpwstr>
  </property>
  <property fmtid="{D5CDD505-2E9C-101B-9397-08002B2CF9AE}" pid="7" name="MSIP_Label_57c33bae-76e0-44b3-baa3-351f99b93dbd_ActionId">
    <vt:lpwstr>3b12fcee-dab4-4f2d-80b7-83ae288ba2da</vt:lpwstr>
  </property>
  <property fmtid="{D5CDD505-2E9C-101B-9397-08002B2CF9AE}" pid="8" name="MSIP_Label_57c33bae-76e0-44b3-baa3-351f99b93dbd_ContentBits">
    <vt:lpwstr>3</vt:lpwstr>
  </property>
  <property fmtid="{D5CDD505-2E9C-101B-9397-08002B2CF9AE}" pid="9" name="ClassificationContentMarkingFooterLocations">
    <vt:lpwstr>office theme:10</vt:lpwstr>
  </property>
  <property fmtid="{D5CDD505-2E9C-101B-9397-08002B2CF9AE}" pid="10" name="ClassificationContentMarkingFooterText">
    <vt:lpwstr>RESTRICTED</vt:lpwstr>
  </property>
  <property fmtid="{D5CDD505-2E9C-101B-9397-08002B2CF9AE}" pid="11" name="ClassificationContentMarkingHeaderLocations">
    <vt:lpwstr>office theme:9</vt:lpwstr>
  </property>
  <property fmtid="{D5CDD505-2E9C-101B-9397-08002B2CF9AE}" pid="12" name="ClassificationContentMarkingHeaderText">
    <vt:lpwstr>RESTRICTED</vt:lpwstr>
  </property>
  <property fmtid="{D5CDD505-2E9C-101B-9397-08002B2CF9AE}" pid="13" name="ContentTypeId">
    <vt:lpwstr>0x010100A2CCA9AAEB20B7409AE99908933E1126</vt:lpwstr>
  </property>
  <property fmtid="{D5CDD505-2E9C-101B-9397-08002B2CF9AE}" pid="14" name="MediaServiceImageTags">
    <vt:lpwstr/>
  </property>
</Properties>
</file>