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13"/>
  </p:notesMasterIdLst>
  <p:handoutMasterIdLst>
    <p:handoutMasterId r:id="rId14"/>
  </p:handoutMasterIdLst>
  <p:sldIdLst>
    <p:sldId id="266" r:id="rId5"/>
    <p:sldId id="265" r:id="rId6"/>
    <p:sldId id="263" r:id="rId7"/>
    <p:sldId id="260" r:id="rId8"/>
    <p:sldId id="267" r:id="rId9"/>
    <p:sldId id="270" r:id="rId10"/>
    <p:sldId id="268" r:id="rId11"/>
    <p:sldId id="269" r:id="rId12"/>
  </p:sldIdLst>
  <p:sldSz cx="9144000" cy="6858000" type="screen4x3"/>
  <p:notesSz cx="20104100" cy="11309350"/>
  <p:embeddedFontLst>
    <p:embeddedFont>
      <p:font typeface="Outfit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96"/>
    <a:srgbClr val="00DCA5"/>
    <a:srgbClr val="003C3B"/>
    <a:srgbClr val="01DCA5"/>
    <a:srgbClr val="F5F5F5"/>
    <a:srgbClr val="017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03139-0DEF-447A-817A-B2E0021305DE}" v="2" dt="2024-09-12T15:17:45.542"/>
    <p1510:client id="{AF01D3CD-E10D-417C-8AF6-50A622900070}" v="23" dt="2024-09-12T14:04:01.874"/>
    <p1510:client id="{E02D6FBF-8650-F488-C8D0-22329595EDA2}" v="10" dt="2024-09-13T10:02:37.82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/>
    <p:restoredTop sz="82861" autoAdjust="0"/>
  </p:normalViewPr>
  <p:slideViewPr>
    <p:cSldViewPr snapToGrid="0">
      <p:cViewPr varScale="1">
        <p:scale>
          <a:sx n="55" d="100"/>
          <a:sy n="55" d="100"/>
        </p:scale>
        <p:origin x="1256" y="44"/>
      </p:cViewPr>
      <p:guideLst>
        <p:guide pos="281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Our forms are found on our website under ‘Programmes’ and ‘Cross Faculty’</a:t>
            </a:r>
          </a:p>
        </p:txBody>
      </p:sp>
    </p:spTree>
    <p:extLst>
      <p:ext uri="{BB962C8B-B14F-4D97-AF65-F5344CB8AC3E}">
        <p14:creationId xmlns:p14="http://schemas.microsoft.com/office/powerpoint/2010/main" val="25866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7288" y="1414463"/>
            <a:ext cx="508952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Our forms are found on our website under ‘Programmes’ and ‘Cross Faculty’</a:t>
            </a:r>
          </a:p>
        </p:txBody>
      </p:sp>
    </p:spTree>
    <p:extLst>
      <p:ext uri="{BB962C8B-B14F-4D97-AF65-F5344CB8AC3E}">
        <p14:creationId xmlns:p14="http://schemas.microsoft.com/office/powerpoint/2010/main" val="228194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6" y="4129531"/>
            <a:ext cx="5216513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B2766EE5-D0ED-938A-F3A3-5C39EF2EB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D1FC297-09E3-7C3E-BD8F-E08936626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175" y="361"/>
            <a:ext cx="3130825" cy="68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2" y="1"/>
            <a:ext cx="5401549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08345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E8CA410-2839-057D-FE70-15FEC2088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669859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976AB15-4769-401E-869F-DE3DC3B59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1"/>
            <a:ext cx="6788112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1589A5-C757-7627-90BD-D96976FA5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0132F49-4273-612E-3FE0-BD563A45A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57EB895-B15F-EF94-D221-26E31B604641}"/>
              </a:ext>
            </a:extLst>
          </p:cNvPr>
          <p:cNvSpPr txBox="1">
            <a:spLocks/>
          </p:cNvSpPr>
          <p:nvPr userDrawn="1"/>
        </p:nvSpPr>
        <p:spPr>
          <a:xfrm>
            <a:off x="541557" y="21890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54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6" b="1" i="0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3C3B"/>
                </a:solidFill>
              </a:rPr>
              <a:t>Divider Slide </a:t>
            </a:r>
            <a:endParaRPr lang="en-US" dirty="0">
              <a:solidFill>
                <a:srgbClr val="00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1"/>
            <a:ext cx="6788112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2" y="-6688"/>
            <a:ext cx="2202889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F33200-E466-1081-5EF4-336A39DD60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600" y="5925193"/>
            <a:ext cx="763925" cy="79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2" y="242"/>
            <a:ext cx="4965019" cy="685751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935FFC80-7F09-8B90-0C03-128827F883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1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10306"/>
            <a:ext cx="502137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1987DD5-C1FF-616F-1868-29A45E279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27EE17CB-1F2E-630D-37B3-36F997105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7375C3B-C1FF-F009-BEC8-8283C22EEA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87" y="361"/>
            <a:ext cx="9144000" cy="5143139"/>
          </a:xfrm>
          <a:prstGeom prst="rect">
            <a:avLst/>
          </a:prstGeom>
        </p:spPr>
      </p:pic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1E5B835-E67C-2B6F-CB0F-482DE61A23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07500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72720B5B-6353-CAA5-5171-3B609504511D}"/>
              </a:ext>
            </a:extLst>
          </p:cNvPr>
          <p:cNvSpPr/>
          <p:nvPr userDrawn="1"/>
        </p:nvSpPr>
        <p:spPr>
          <a:xfrm>
            <a:off x="8129007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B13599-C1C6-28A4-D994-CD427AEE4855}"/>
              </a:ext>
            </a:extLst>
          </p:cNvPr>
          <p:cNvSpPr/>
          <p:nvPr userDrawn="1"/>
        </p:nvSpPr>
        <p:spPr>
          <a:xfrm>
            <a:off x="-2" y="4214191"/>
            <a:ext cx="9144001" cy="2643448"/>
          </a:xfrm>
          <a:prstGeom prst="rect">
            <a:avLst/>
          </a:prstGeom>
          <a:solidFill>
            <a:srgbClr val="00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C650ED1-7B77-23F1-E476-70246BE6A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862F4B-0D4A-BD4B-EAE9-10BCD765F1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B8A8734-A697-6D65-868D-1A7DDFE8336A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2036695"/>
            <a:ext cx="334431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F82EE0-FBBD-1011-AA8A-6BD2B3FA0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386"/>
            <a:ext cx="6788112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714571"/>
            <a:ext cx="3014998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0" y="1671354"/>
            <a:ext cx="4259133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Divider Slide</a:t>
            </a:r>
            <a:br>
              <a:rPr lang="en-GB" dirty="0"/>
            </a:br>
            <a:r>
              <a:rPr lang="en-GB" dirty="0"/>
              <a:t>Max 4 lines </a:t>
            </a:r>
            <a:br>
              <a:rPr lang="en-GB" dirty="0"/>
            </a:br>
            <a:r>
              <a:rPr lang="en-GB" dirty="0"/>
              <a:t>for copy to be placed here</a:t>
            </a:r>
            <a:endParaRPr lang="en-US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146766B-E704-89BC-C74D-827F0419B5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0" y="-9918"/>
            <a:ext cx="914399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4129531"/>
            <a:ext cx="5266208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CC8144F-AE8A-0B44-B52E-51797F9A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C6869A7-413E-6D13-F353-6531E17CB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741" y="7729"/>
            <a:ext cx="3205258" cy="68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1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1" y="627294"/>
            <a:ext cx="622671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8" y="1583360"/>
            <a:ext cx="8235197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52D5089-5F97-B379-B016-CBAE299BF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9" y="311184"/>
            <a:ext cx="1642925" cy="1081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1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1" y="627294"/>
            <a:ext cx="622671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BE9CC1BC-D016-1832-201F-844D3B148D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9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1" y="386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1" y="627294"/>
            <a:ext cx="622671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900701"/>
            <a:ext cx="3589452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6" y="1900700"/>
            <a:ext cx="123903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7F3E0AF-6064-F11F-0CFB-18BA8C1A4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9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6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627294"/>
            <a:ext cx="8505402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8" y="1583361"/>
            <a:ext cx="8235197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143318D-3C1A-609C-B2AF-CB96CE85D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5586985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6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8" y="2855291"/>
            <a:ext cx="8235197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732257"/>
            <a:ext cx="8630056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940C3EA-B361-FC6B-9D64-C24E654DD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6692432"/>
            <a:ext cx="9144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699535"/>
            <a:ext cx="8235197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627294"/>
            <a:ext cx="8565037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only slide title maximum of 1 line</a:t>
            </a: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51A7B06-4309-B6DD-746F-BBFB55C918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5586985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819697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3416487"/>
            <a:ext cx="4389830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735126"/>
            <a:ext cx="5344760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0" y="1741"/>
            <a:ext cx="32004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1F90FD5-FF59-7F5E-D3C4-87CB8FB91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378522" y="385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511" y="2273567"/>
            <a:ext cx="4389830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6511" y="561884"/>
            <a:ext cx="550953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33703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B1857D5-33AC-2E9E-0ACD-8A403E693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5586985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8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9" y="1642632"/>
            <a:ext cx="218651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9" y="1642632"/>
            <a:ext cx="218651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2" y="1642632"/>
            <a:ext cx="218651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57BC838E-3CA1-9E19-80C1-F759BC7FA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E4EC3B9-0145-C1B5-B5EF-8611E04B0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305" y="181"/>
            <a:ext cx="3478696" cy="6862486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B08DADD-1BB8-9CF8-2188-A63A576F1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8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321" y="1778499"/>
            <a:ext cx="2774183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88821" y="1778499"/>
            <a:ext cx="2774183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1754" y="1778499"/>
            <a:ext cx="2774183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B2203F6-FE5B-BED2-25D6-0E22F6DDF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8" y="1"/>
            <a:ext cx="123903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735126"/>
            <a:ext cx="5395534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main images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70" y="3865658"/>
            <a:ext cx="2774183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70" y="3865658"/>
            <a:ext cx="2774183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3" y="3865658"/>
            <a:ext cx="2774183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6776A6F-95C0-3396-27FC-9703F86B1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3416487"/>
            <a:ext cx="4389830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735126"/>
            <a:ext cx="5583298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Text &amp; image slide title maximum of 2 lines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74ECCFC5-86B8-2C47-F037-3D8510C5E3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5568621"/>
            <a:ext cx="4043248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838B55D-7C35-60F1-B242-574C8A7C5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1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5568621"/>
            <a:ext cx="4043248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C78FE60-23E3-4102-E9FA-9F781714E6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1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5568621"/>
            <a:ext cx="4043248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6B7E26C-103B-12A2-21B8-3CB4DD615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2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95358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CA86D71-9888-D075-62FF-87915AD29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627" y="0"/>
            <a:ext cx="3557373" cy="686819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225BA12-4EAF-B937-238D-8D3C949002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20029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3C799F6E-4361-CFFF-0B64-CB0AAA7EE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9" name="Picture 8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33D4F795-912A-6E90-4F66-183173CF46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6F70F5B-EC03-AA8D-6E4C-7DDA156E5F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386"/>
            <a:ext cx="9144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87B67AA-A63D-B9D0-9F44-B95374D01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9" name="Picture 8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1ECA9F31-55BC-6EFE-707D-C144EC852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C26AC24-A0F9-EA48-830F-CEC9E4167E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95358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76589F2-165E-5A59-0C49-9F0B6248B9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6E1F63B-0F6B-3375-5344-618A35EFB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2E77E1-1598-AAD6-014C-AAE334D362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BE36C1D-6502-4E20-AB34-A90F1FCACF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F9BBA517-0FB9-B601-F0F3-A74438C26DCB}"/>
              </a:ext>
            </a:extLst>
          </p:cNvPr>
          <p:cNvSpPr/>
          <p:nvPr userDrawn="1"/>
        </p:nvSpPr>
        <p:spPr>
          <a:xfrm>
            <a:off x="2" y="0"/>
            <a:ext cx="9143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A68F04D1-80A8-EECF-C4FE-68D1FC829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10" name="Picture 9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FFCAB590-1AFD-E448-6B7F-2C28600A5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2D1DFE8-A4CC-73B5-A968-D95D4713B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4490955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DEEDB42-38C5-212F-2E67-B76A86B26C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1"/>
            <a:ext cx="152998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8" y="2036695"/>
            <a:ext cx="3953581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9" y="4957301"/>
            <a:ext cx="395358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E94CD4C-F1C9-4644-3D9F-04E1A64B8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311184"/>
            <a:ext cx="1642925" cy="1081292"/>
          </a:xfrm>
          <a:prstGeom prst="rect">
            <a:avLst/>
          </a:prstGeom>
        </p:spPr>
      </p:pic>
      <p:pic>
        <p:nvPicPr>
          <p:cNvPr id="6" name="Picture 5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2453E745-999C-68B9-6FF9-D2D0E2B40A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552" y="-1"/>
            <a:ext cx="3584448" cy="6852573"/>
          </a:xfrm>
          <a:prstGeom prst="rect">
            <a:avLst/>
          </a:prstGeom>
        </p:spPr>
      </p:pic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B4B6C34-58D9-2615-96CD-8FF10CBCD7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4547" y="-1"/>
            <a:ext cx="3589454" cy="685257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Click icon to add picture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4" y="364849"/>
            <a:ext cx="7886195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x.ac.uk/peersuppor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pt/instagram-s%C3%ADmbolo-logotipo-foto-1581266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forms.office.com/Pages/ResponsePage.aspx?id=d10qkZj77k6vMhM02PBKU3jQHFMaDARNhC4AyCZm9lxUQTY4SU03SVBWWFowRUpHVElMNkI4RFgzRiQlQCNjPTEu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hyperlink" Target="https://forms.office.com/pages/responsepage.aspx?id=d10qkZj77k6vMhM02PBKU3jQHFMaDARNhC4AyCZm9lxUQ05SQ01GWEpDNE1RRTgyTU4xOEtJN1hFRSQlQCNjPTEu" TargetMode="External"/><Relationship Id="rId4" Type="http://schemas.openxmlformats.org/officeDocument/2006/relationships/hyperlink" Target="https://forms.office.com/Pages/ResponsePage.aspx?id=d10qkZj77k6vMhM02PBKU3jQHFMaDARNhC4AyCZm9lxURjEyMVNNV0M1QjlPSDJJNUhTUlJJWUxVNiQlQCNjPTE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ex.ac.uk/peersupport" TargetMode="External"/><Relationship Id="rId7" Type="http://schemas.openxmlformats.org/officeDocument/2006/relationships/hyperlink" Target="https://pixabay.com/pt/instagram-s%C3%ADmbolo-logotipo-foto-1581266/" TargetMode="External"/><Relationship Id="rId2" Type="http://schemas.openxmlformats.org/officeDocument/2006/relationships/hyperlink" Target="mailto:peersupport@exeter.ac.uk" TargetMode="Externa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.ac.uk/peersuppor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pt/instagram-s%C3%ADmbolo-logotipo-foto-1581266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forms.office.com/Pages/ResponsePage.aspx?id=d10qkZj77k6vMhM02PBKU3jQHFMaDARNhC4AyCZm9lxUQTY4SU03SVBWWFowRUpHVElMNkI4RFgzRiQlQCNjPTEu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hyperlink" Target="https://forms.office.com/pages/responsepage.aspx?id=d10qkZj77k6vMhM02PBKU3jQHFMaDARNhC4AyCZm9lxUQ05SQ01GWEpDNE1RRTgyTU4xOEtJN1hFRSQlQCNjPTEu" TargetMode="External"/><Relationship Id="rId4" Type="http://schemas.openxmlformats.org/officeDocument/2006/relationships/hyperlink" Target="https://forms.office.com/Pages/ResponsePage.aspx?id=d10qkZj77k6vMhM02PBKU3jQHFMaDARNhC4AyCZm9lxURjEyMVNNV0M1QjlPSDJJNUhTUlJJWUxVNiQlQCNjPTE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ex.ac.uk/peersupport" TargetMode="External"/><Relationship Id="rId7" Type="http://schemas.openxmlformats.org/officeDocument/2006/relationships/hyperlink" Target="https://pixabay.com/pt/instagram-s%C3%ADmbolo-logotipo-foto-1581266/" TargetMode="External"/><Relationship Id="rId2" Type="http://schemas.openxmlformats.org/officeDocument/2006/relationships/hyperlink" Target="mailto:peersupport@exeter.ac.uk" TargetMode="External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9102-0705-CEE3-3998-FF0A90E0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Streatham slides</a:t>
            </a:r>
          </a:p>
        </p:txBody>
      </p:sp>
    </p:spTree>
    <p:extLst>
      <p:ext uri="{BB962C8B-B14F-4D97-AF65-F5344CB8AC3E}">
        <p14:creationId xmlns:p14="http://schemas.microsoft.com/office/powerpoint/2010/main" val="255511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E11237-9037-3608-4668-F0DC3A628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45C3B-3EFD-AB00-9E76-FAEADC727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1" r="1" b="1435"/>
          <a:stretch/>
        </p:blipFill>
        <p:spPr>
          <a:xfrm>
            <a:off x="5812789" y="0"/>
            <a:ext cx="2916989" cy="3163330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B1BC4169-9DD9-334A-7EA5-733C0DE1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222" y="2187941"/>
            <a:ext cx="4848249" cy="567655"/>
          </a:xfrm>
        </p:spPr>
        <p:txBody>
          <a:bodyPr/>
          <a:lstStyle/>
          <a:p>
            <a:r>
              <a:rPr lang="en-US" sz="1800" dirty="0"/>
              <a:t>We pair 1</a:t>
            </a:r>
            <a:r>
              <a:rPr lang="en-US" sz="1800" baseline="30000" dirty="0"/>
              <a:t>st</a:t>
            </a:r>
            <a:r>
              <a:rPr lang="en-US" sz="1800" dirty="0"/>
              <a:t> year UG students with 2</a:t>
            </a:r>
            <a:r>
              <a:rPr lang="en-US" sz="1800" baseline="30000" dirty="0"/>
              <a:t>nd</a:t>
            </a:r>
            <a:r>
              <a:rPr lang="en-US" sz="1800" dirty="0"/>
              <a:t>-final year UG students (Mentors) across disciplines </a:t>
            </a:r>
          </a:p>
          <a:p>
            <a:endParaRPr lang="en-US" sz="1800" dirty="0"/>
          </a:p>
          <a:p>
            <a:r>
              <a:rPr lang="en-GB" sz="1800" dirty="0"/>
              <a:t>27+ schemes,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C896"/>
                </a:solidFill>
              </a:rPr>
              <a:t>Mature Student Peer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C896"/>
                </a:solidFill>
              </a:rPr>
              <a:t>Disabled Student Peer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C896"/>
                </a:solidFill>
              </a:rPr>
              <a:t>Carer, Care Leaver, and Estranged </a:t>
            </a:r>
          </a:p>
          <a:p>
            <a:r>
              <a:rPr lang="en-GB" sz="1800" dirty="0">
                <a:solidFill>
                  <a:srgbClr val="00C896"/>
                </a:solidFill>
              </a:rPr>
              <a:t>Peer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MFL PAL</a:t>
            </a:r>
          </a:p>
          <a:p>
            <a:endParaRPr lang="en-GB" sz="1800" i="1" dirty="0"/>
          </a:p>
          <a:p>
            <a:r>
              <a:rPr lang="en-GB" sz="1800" dirty="0">
                <a:solidFill>
                  <a:srgbClr val="00C896"/>
                </a:solidFill>
              </a:rPr>
              <a:t>These schemes will match you with Mentors </a:t>
            </a:r>
            <a:r>
              <a:rPr lang="en-GB" sz="1800" b="1" dirty="0">
                <a:solidFill>
                  <a:srgbClr val="00C896"/>
                </a:solidFill>
              </a:rPr>
              <a:t>before</a:t>
            </a:r>
            <a:r>
              <a:rPr lang="en-GB" sz="1800" dirty="0">
                <a:solidFill>
                  <a:srgbClr val="00C896"/>
                </a:solidFill>
              </a:rPr>
              <a:t> you arrive in September</a:t>
            </a:r>
          </a:p>
          <a:p>
            <a:r>
              <a:rPr lang="en-GB" sz="1800" dirty="0"/>
              <a:t>Streatham, St Luke’s and Penryn-based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AF41652-DBF2-B33F-5390-E813E131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38" y="439469"/>
            <a:ext cx="4664756" cy="12865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Peer Support – who are we?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11596-07A9-7319-58EC-69BFD86EADFB}"/>
              </a:ext>
            </a:extLst>
          </p:cNvPr>
          <p:cNvSpPr txBox="1"/>
          <p:nvPr/>
        </p:nvSpPr>
        <p:spPr>
          <a:xfrm>
            <a:off x="4524516" y="3371424"/>
            <a:ext cx="38657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CBS Ethnic Minority Student Peer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Politics Buddy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UEBS UG Buddy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Medical Sciences Peer Mentoring</a:t>
            </a:r>
          </a:p>
          <a:p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And more!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1DBAA-426B-3376-5598-4A76762F7989}"/>
              </a:ext>
            </a:extLst>
          </p:cNvPr>
          <p:cNvSpPr txBox="1"/>
          <p:nvPr/>
        </p:nvSpPr>
        <p:spPr>
          <a:xfrm>
            <a:off x="4942703" y="6017575"/>
            <a:ext cx="4053015" cy="646331"/>
          </a:xfrm>
          <a:prstGeom prst="rect">
            <a:avLst/>
          </a:prstGeom>
          <a:noFill/>
          <a:ln w="38100">
            <a:solidFill>
              <a:srgbClr val="00DCA5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Website: </a:t>
            </a:r>
            <a:r>
              <a:rPr lang="en-GB" dirty="0">
                <a:solidFill>
                  <a:srgbClr val="003C3B"/>
                </a:solidFill>
                <a:latin typeface="Outfit" pitchFamily="2" charset="0"/>
                <a:hlinkClick r:id="rId3"/>
              </a:rPr>
              <a:t>http://ex.ac.uk/peersupport</a:t>
            </a:r>
            <a:endParaRPr lang="en-GB" dirty="0">
              <a:solidFill>
                <a:srgbClr val="003C3B"/>
              </a:solidFill>
              <a:latin typeface="Outfit" pitchFamily="2" charset="0"/>
            </a:endParaRPr>
          </a:p>
          <a:p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      @uoepeersupport </a:t>
            </a:r>
          </a:p>
        </p:txBody>
      </p:sp>
      <p:pic>
        <p:nvPicPr>
          <p:cNvPr id="19" name="Picture 18" descr="A logo of a camera&#10;&#10;Description automatically generated">
            <a:extLst>
              <a:ext uri="{FF2B5EF4-FFF2-40B4-BE49-F238E27FC236}">
                <a16:creationId xmlns:a16="http://schemas.microsoft.com/office/drawing/2014/main" id="{2CE33DA4-EB70-DFAE-CE52-37BD6028A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639" y1="30972" x2="30303" y2="35139"/>
                        <a14:foregroundMark x1="30303" y1="35139" x2="32369" y2="35278"/>
                        <a14:foregroundMark x1="51377" y1="51111" x2="53168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92394" y="6340740"/>
            <a:ext cx="317561" cy="3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inus Sign 16">
            <a:extLst>
              <a:ext uri="{FF2B5EF4-FFF2-40B4-BE49-F238E27FC236}">
                <a16:creationId xmlns:a16="http://schemas.microsoft.com/office/drawing/2014/main" id="{32608961-C996-B89D-4EA2-1CE85307405D}"/>
              </a:ext>
            </a:extLst>
          </p:cNvPr>
          <p:cNvSpPr/>
          <p:nvPr/>
        </p:nvSpPr>
        <p:spPr>
          <a:xfrm rot="5400000">
            <a:off x="1828868" y="3146455"/>
            <a:ext cx="9218146" cy="565089"/>
          </a:xfrm>
          <a:prstGeom prst="mathMinus">
            <a:avLst/>
          </a:prstGeom>
          <a:solidFill>
            <a:srgbClr val="00C896"/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0AA8FFCE-9B98-B42F-E4ED-791EAA2C0073}"/>
              </a:ext>
            </a:extLst>
          </p:cNvPr>
          <p:cNvSpPr txBox="1">
            <a:spLocks/>
          </p:cNvSpPr>
          <p:nvPr/>
        </p:nvSpPr>
        <p:spPr>
          <a:xfrm>
            <a:off x="360653" y="1811024"/>
            <a:ext cx="5915490" cy="50469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38619" indent="-138619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859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09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033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757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815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055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293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33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For the </a:t>
            </a:r>
            <a:r>
              <a:rPr lang="en-GB" sz="2000" i="1" dirty="0">
                <a:solidFill>
                  <a:srgbClr val="003C3B"/>
                </a:solidFill>
                <a:latin typeface="Outfit" pitchFamily="2" charset="0"/>
              </a:rPr>
              <a:t>Disabled Student, Mature Student, &amp; Care Leaver and Estranged Student </a:t>
            </a: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schemes: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Sign up pre-arrival (before 9</a:t>
            </a:r>
            <a:r>
              <a:rPr lang="en-GB" sz="2000" baseline="30000" dirty="0">
                <a:solidFill>
                  <a:srgbClr val="003C3B"/>
                </a:solidFill>
                <a:latin typeface="Outfit" pitchFamily="2" charset="0"/>
              </a:rPr>
              <a:t>th</a:t>
            </a: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 September) using the sign-up forms below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Matched with a Mentor based on preferences (as much as possible) before Welcome Week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Meet with Mentor how you like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For other schemes: </a:t>
            </a: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1. Sign up in Term 1 or 2 as appropriate</a:t>
            </a:r>
          </a:p>
          <a:p>
            <a:pPr marL="0" indent="0">
              <a:buNone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5E7F907-43BF-CAF6-73E7-DC05B172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53" y="719645"/>
            <a:ext cx="5072528" cy="804675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How does it work?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7F3D9C-0796-8504-E4CD-E1B2EAE22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10828"/>
              </p:ext>
            </p:extLst>
          </p:nvPr>
        </p:nvGraphicFramePr>
        <p:xfrm>
          <a:off x="949608" y="3154679"/>
          <a:ext cx="4483573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4483573">
                  <a:extLst>
                    <a:ext uri="{9D8B030D-6E8A-4147-A177-3AD203B41FA5}">
                      <a16:colId xmlns:a16="http://schemas.microsoft.com/office/drawing/2014/main" val="3429522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Outfi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Carer, Care Leaver and Estranged Student Peer Mentoring</a:t>
                      </a:r>
                      <a:endParaRPr lang="en-GB" sz="1200" kern="100" dirty="0">
                        <a:effectLst/>
                        <a:latin typeface="Outfi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20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Outfi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Disabled Student Peer Mentoring</a:t>
                      </a:r>
                      <a:endParaRPr lang="en-GB" sz="1200" kern="100" dirty="0">
                        <a:effectLst/>
                        <a:latin typeface="Outfi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166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Outfi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5"/>
                        </a:rPr>
                        <a:t>Mature Student Peer Mentoring</a:t>
                      </a:r>
                      <a:endParaRPr lang="en-GB" sz="1200" kern="100" dirty="0">
                        <a:effectLst/>
                        <a:latin typeface="Outfi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619427"/>
                  </a:ext>
                </a:extLst>
              </a:tr>
            </a:tbl>
          </a:graphicData>
        </a:graphic>
      </p:graphicFrame>
      <p:pic>
        <p:nvPicPr>
          <p:cNvPr id="10" name="Picture 9" descr="A paper with text on it&#10;&#10;Description automatically generated">
            <a:extLst>
              <a:ext uri="{FF2B5EF4-FFF2-40B4-BE49-F238E27FC236}">
                <a16:creationId xmlns:a16="http://schemas.microsoft.com/office/drawing/2014/main" id="{41F65944-1492-5770-0D5E-EF71CBBF22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11" y="-1"/>
            <a:ext cx="4275367" cy="4275367"/>
          </a:xfrm>
          <a:prstGeom prst="rect">
            <a:avLst/>
          </a:prstGeom>
        </p:spPr>
      </p:pic>
      <p:pic>
        <p:nvPicPr>
          <p:cNvPr id="12" name="Picture 11" descr="A paper with text on it&#10;&#10;Description automatically generated">
            <a:extLst>
              <a:ext uri="{FF2B5EF4-FFF2-40B4-BE49-F238E27FC236}">
                <a16:creationId xmlns:a16="http://schemas.microsoft.com/office/drawing/2014/main" id="{B57274D0-3DD6-F058-BC52-5A4A5C402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09" y="2137682"/>
            <a:ext cx="4275367" cy="4275367"/>
          </a:xfrm>
          <a:prstGeom prst="rect">
            <a:avLst/>
          </a:prstGeom>
        </p:spPr>
      </p:pic>
      <p:pic>
        <p:nvPicPr>
          <p:cNvPr id="15" name="Picture 14" descr="A paper with text and pictures of a person standing in front of him&#10;&#10;Description automatically generated">
            <a:extLst>
              <a:ext uri="{FF2B5EF4-FFF2-40B4-BE49-F238E27FC236}">
                <a16:creationId xmlns:a16="http://schemas.microsoft.com/office/drawing/2014/main" id="{7A9D04FC-2638-7E9F-5F91-DA17A9BD01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09" y="4010638"/>
            <a:ext cx="4275367" cy="4275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24E8A0-C956-3311-D69C-98FE8781BE76}"/>
              </a:ext>
            </a:extLst>
          </p:cNvPr>
          <p:cNvSpPr txBox="1"/>
          <p:nvPr/>
        </p:nvSpPr>
        <p:spPr>
          <a:xfrm>
            <a:off x="417617" y="1326040"/>
            <a:ext cx="53766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If you would like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be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 mentored (1</a:t>
            </a:r>
            <a:r>
              <a:rPr kumimoji="0" lang="en-GB" sz="1800" i="0" u="none" strike="noStrike" kern="1200" cap="none" spc="0" normalizeH="0" baseline="3000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st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 years)</a:t>
            </a:r>
          </a:p>
        </p:txBody>
      </p:sp>
    </p:spTree>
    <p:extLst>
      <p:ext uri="{BB962C8B-B14F-4D97-AF65-F5344CB8AC3E}">
        <p14:creationId xmlns:p14="http://schemas.microsoft.com/office/powerpoint/2010/main" val="329285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F26-3EA9-ECC5-E384-293B705A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8" y="2939496"/>
            <a:ext cx="8395535" cy="3010851"/>
          </a:xfrm>
        </p:spPr>
        <p:txBody>
          <a:bodyPr/>
          <a:lstStyle/>
          <a:p>
            <a:r>
              <a:rPr lang="en-GB" sz="2400" dirty="0">
                <a:solidFill>
                  <a:srgbClr val="F5F5F5"/>
                </a:solidFill>
              </a:rPr>
              <a:t>Email </a:t>
            </a:r>
            <a:r>
              <a:rPr lang="en-GB" sz="2400" dirty="0">
                <a:solidFill>
                  <a:srgbClr val="F5F5F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peersupport@exeter.ac.uk</a:t>
            </a:r>
            <a:r>
              <a:rPr lang="en-GB" sz="2400" dirty="0">
                <a:solidFill>
                  <a:srgbClr val="F5F5F5"/>
                </a:solidFill>
              </a:rPr>
              <a:t> or chat to me (Emma) or some of our Mentors today</a:t>
            </a:r>
            <a:br>
              <a:rPr lang="en-GB" sz="2400" dirty="0">
                <a:solidFill>
                  <a:srgbClr val="F5F5F5"/>
                </a:solidFill>
              </a:rPr>
            </a:br>
            <a:br>
              <a:rPr lang="en-GB" sz="2400" dirty="0">
                <a:solidFill>
                  <a:srgbClr val="F5F5F5"/>
                </a:solidFill>
              </a:rPr>
            </a:br>
            <a:br>
              <a:rPr lang="en-GB" sz="2400" dirty="0">
                <a:solidFill>
                  <a:srgbClr val="F5F5F5"/>
                </a:solidFill>
              </a:rPr>
            </a:br>
            <a:r>
              <a:rPr lang="en-GB" sz="2400" dirty="0">
                <a:solidFill>
                  <a:srgbClr val="F5F5F5"/>
                </a:solidFill>
              </a:rPr>
              <a:t>For more info including full list of schemes:</a:t>
            </a:r>
            <a:br>
              <a:rPr lang="en-GB" sz="2400" dirty="0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2400" dirty="0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http://ex.ac.uk/peersupport</a:t>
            </a:r>
            <a:r>
              <a:rPr lang="en-GB" sz="2400" dirty="0">
                <a:solidFill>
                  <a:srgbClr val="F5F5F5"/>
                </a:solidFill>
              </a:rPr>
              <a:t> </a:t>
            </a:r>
            <a:br>
              <a:rPr lang="en-GB" sz="2400" dirty="0">
                <a:solidFill>
                  <a:srgbClr val="F5F5F5"/>
                </a:solidFill>
              </a:rPr>
            </a:br>
            <a:br>
              <a:rPr lang="en-GB" sz="2400" dirty="0">
                <a:solidFill>
                  <a:srgbClr val="F5F5F5"/>
                </a:solidFill>
              </a:rPr>
            </a:br>
            <a:br>
              <a:rPr lang="en-GB" sz="2400" dirty="0">
                <a:solidFill>
                  <a:srgbClr val="F5F5F5"/>
                </a:solidFill>
              </a:rPr>
            </a:br>
            <a:r>
              <a:rPr lang="en-GB" sz="2400" dirty="0">
                <a:solidFill>
                  <a:srgbClr val="F5F5F5"/>
                </a:solidFill>
              </a:rPr>
              <a:t>Follow us on </a:t>
            </a:r>
            <a:br>
              <a:rPr lang="en-GB" sz="2400" dirty="0">
                <a:solidFill>
                  <a:srgbClr val="F5F5F5"/>
                </a:solidFill>
              </a:rPr>
            </a:br>
            <a:r>
              <a:rPr lang="en-GB" sz="2400" dirty="0">
                <a:solidFill>
                  <a:srgbClr val="F5F5F5"/>
                </a:solidFill>
              </a:rPr>
              <a:t>@uoepeersupport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14BDAD6-8EF3-E447-3B2E-9ADB709E1AB0}"/>
              </a:ext>
            </a:extLst>
          </p:cNvPr>
          <p:cNvSpPr txBox="1">
            <a:spLocks/>
          </p:cNvSpPr>
          <p:nvPr/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54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3" b="0" i="0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61F1C-6435-EA80-3263-78634F8F5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296266"/>
            <a:ext cx="1933575" cy="1400175"/>
          </a:xfrm>
          <a:prstGeom prst="rect">
            <a:avLst/>
          </a:prstGeom>
        </p:spPr>
      </p:pic>
      <p:pic>
        <p:nvPicPr>
          <p:cNvPr id="8" name="Picture 7" descr="A logo of a camera&#10;&#10;Description automatically generated">
            <a:extLst>
              <a:ext uri="{FF2B5EF4-FFF2-40B4-BE49-F238E27FC236}">
                <a16:creationId xmlns:a16="http://schemas.microsoft.com/office/drawing/2014/main" id="{8238789B-51AF-9027-3862-289B2821C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639" y1="30972" x2="30303" y2="35139"/>
                        <a14:foregroundMark x1="30303" y1="35139" x2="32369" y2="35278"/>
                        <a14:foregroundMark x1="51377" y1="51111" x2="53168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67938" y="5387782"/>
            <a:ext cx="1134505" cy="1125129"/>
          </a:xfrm>
          <a:prstGeom prst="rect">
            <a:avLst/>
          </a:prstGeom>
        </p:spPr>
      </p:pic>
      <p:pic>
        <p:nvPicPr>
          <p:cNvPr id="4" name="Picture 3" descr="A screenshot of a sign up form&#10;&#10;Description automatically generated">
            <a:extLst>
              <a:ext uri="{FF2B5EF4-FFF2-40B4-BE49-F238E27FC236}">
                <a16:creationId xmlns:a16="http://schemas.microsoft.com/office/drawing/2014/main" id="{26BEB102-9CE2-55EE-8548-6EA572E0B6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8" t="72956" r="8335" b="9369"/>
          <a:stretch/>
        </p:blipFill>
        <p:spPr>
          <a:xfrm>
            <a:off x="6376088" y="4298948"/>
            <a:ext cx="1013254" cy="9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9102-0705-CEE3-3998-FF0A90E0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Penryn slides</a:t>
            </a:r>
          </a:p>
        </p:txBody>
      </p:sp>
    </p:spTree>
    <p:extLst>
      <p:ext uri="{BB962C8B-B14F-4D97-AF65-F5344CB8AC3E}">
        <p14:creationId xmlns:p14="http://schemas.microsoft.com/office/powerpoint/2010/main" val="11177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E11237-9037-3608-4668-F0DC3A628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45C3B-3EFD-AB00-9E76-FAEADC727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31" r="1" b="1435"/>
          <a:stretch/>
        </p:blipFill>
        <p:spPr>
          <a:xfrm>
            <a:off x="5812789" y="0"/>
            <a:ext cx="2916989" cy="3163330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B1BC4169-9DD9-334A-7EA5-733C0DE1A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222" y="2187941"/>
            <a:ext cx="4848249" cy="567655"/>
          </a:xfrm>
        </p:spPr>
        <p:txBody>
          <a:bodyPr/>
          <a:lstStyle/>
          <a:p>
            <a:r>
              <a:rPr lang="en-US" sz="1800" dirty="0"/>
              <a:t>We pair 1</a:t>
            </a:r>
            <a:r>
              <a:rPr lang="en-US" sz="1800" baseline="30000" dirty="0"/>
              <a:t>st</a:t>
            </a:r>
            <a:r>
              <a:rPr lang="en-US" sz="1800" dirty="0"/>
              <a:t> year UG students with 2</a:t>
            </a:r>
            <a:r>
              <a:rPr lang="en-US" sz="1800" baseline="30000" dirty="0"/>
              <a:t>nd</a:t>
            </a:r>
            <a:r>
              <a:rPr lang="en-US" sz="1800" dirty="0"/>
              <a:t>-final year UG students (Mentors) across disciplines </a:t>
            </a:r>
          </a:p>
          <a:p>
            <a:endParaRPr lang="en-US" sz="1800" dirty="0"/>
          </a:p>
          <a:p>
            <a:r>
              <a:rPr lang="en-GB" sz="1800" dirty="0"/>
              <a:t>27+ schemes,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C896"/>
                </a:solidFill>
              </a:rPr>
              <a:t>Mature Student Peer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C896"/>
                </a:solidFill>
              </a:rPr>
              <a:t>Disabled Student Peer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C896"/>
                </a:solidFill>
              </a:rPr>
              <a:t>Carer, Care Leaver, and Estranged </a:t>
            </a:r>
          </a:p>
          <a:p>
            <a:r>
              <a:rPr lang="en-GB" sz="1800" dirty="0">
                <a:solidFill>
                  <a:srgbClr val="00C896"/>
                </a:solidFill>
              </a:rPr>
              <a:t>Peer Mentoring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Global Chums (Penryn)</a:t>
            </a:r>
          </a:p>
          <a:p>
            <a:endParaRPr lang="en-GB" sz="1800" i="1" dirty="0"/>
          </a:p>
          <a:p>
            <a:r>
              <a:rPr lang="en-GB" sz="1800" dirty="0">
                <a:solidFill>
                  <a:srgbClr val="00C896"/>
                </a:solidFill>
              </a:rPr>
              <a:t>These schemes will match you with Mentors </a:t>
            </a:r>
            <a:r>
              <a:rPr lang="en-GB" sz="1800" b="1" dirty="0">
                <a:solidFill>
                  <a:srgbClr val="00C896"/>
                </a:solidFill>
              </a:rPr>
              <a:t>before</a:t>
            </a:r>
            <a:r>
              <a:rPr lang="en-GB" sz="1800" dirty="0">
                <a:solidFill>
                  <a:srgbClr val="00C896"/>
                </a:solidFill>
              </a:rPr>
              <a:t> you arrive in September</a:t>
            </a:r>
          </a:p>
          <a:p>
            <a:r>
              <a:rPr lang="en-GB" sz="1800" dirty="0"/>
              <a:t>Streatham, St Luke’s and Penryn-based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AF41652-DBF2-B33F-5390-E813E131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38" y="439469"/>
            <a:ext cx="4664756" cy="12865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Peer Support – who are we?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11596-07A9-7319-58EC-69BFD86EADFB}"/>
              </a:ext>
            </a:extLst>
          </p:cNvPr>
          <p:cNvSpPr txBox="1"/>
          <p:nvPr/>
        </p:nvSpPr>
        <p:spPr>
          <a:xfrm>
            <a:off x="4524516" y="3371424"/>
            <a:ext cx="3083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BMBS Exeter and Cornwall Year 2 </a:t>
            </a:r>
            <a:r>
              <a:rPr lang="en-GB" dirty="0">
                <a:solidFill>
                  <a:srgbClr val="003C3B"/>
                </a:solidFill>
                <a:latin typeface="Outfit" pitchFamily="2" charset="0"/>
                <a:sym typeface="Wingdings" panose="05000000000000000000" pitchFamily="2" charset="2"/>
              </a:rPr>
              <a:t> Year 1 Peer Mentoring</a:t>
            </a:r>
            <a:endParaRPr lang="en-GB" dirty="0">
              <a:solidFill>
                <a:srgbClr val="003C3B"/>
              </a:solidFill>
              <a:latin typeface="Outfit" pitchFamily="2" charset="0"/>
            </a:endParaRPr>
          </a:p>
          <a:p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And more!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1DBAA-426B-3376-5598-4A76762F7989}"/>
              </a:ext>
            </a:extLst>
          </p:cNvPr>
          <p:cNvSpPr txBox="1"/>
          <p:nvPr/>
        </p:nvSpPr>
        <p:spPr>
          <a:xfrm>
            <a:off x="4942703" y="6017575"/>
            <a:ext cx="4053015" cy="646331"/>
          </a:xfrm>
          <a:prstGeom prst="rect">
            <a:avLst/>
          </a:prstGeom>
          <a:noFill/>
          <a:ln w="38100">
            <a:solidFill>
              <a:srgbClr val="00DCA5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Website: </a:t>
            </a:r>
            <a:r>
              <a:rPr lang="en-GB" dirty="0">
                <a:solidFill>
                  <a:srgbClr val="003C3B"/>
                </a:solidFill>
                <a:latin typeface="Outfit" pitchFamily="2" charset="0"/>
                <a:hlinkClick r:id="rId3"/>
              </a:rPr>
              <a:t>http://ex.ac.uk/peersupport</a:t>
            </a:r>
            <a:endParaRPr lang="en-GB" dirty="0">
              <a:solidFill>
                <a:srgbClr val="003C3B"/>
              </a:solidFill>
              <a:latin typeface="Outfit" pitchFamily="2" charset="0"/>
            </a:endParaRPr>
          </a:p>
          <a:p>
            <a:r>
              <a:rPr lang="en-GB" dirty="0">
                <a:solidFill>
                  <a:srgbClr val="003C3B"/>
                </a:solidFill>
                <a:latin typeface="Outfit" pitchFamily="2" charset="0"/>
              </a:rPr>
              <a:t>      @uoepeersupport </a:t>
            </a:r>
          </a:p>
        </p:txBody>
      </p:sp>
      <p:pic>
        <p:nvPicPr>
          <p:cNvPr id="19" name="Picture 18" descr="A logo of a camera&#10;&#10;Description automatically generated">
            <a:extLst>
              <a:ext uri="{FF2B5EF4-FFF2-40B4-BE49-F238E27FC236}">
                <a16:creationId xmlns:a16="http://schemas.microsoft.com/office/drawing/2014/main" id="{2CE33DA4-EB70-DFAE-CE52-37BD6028A1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639" y1="30972" x2="30303" y2="35139"/>
                        <a14:foregroundMark x1="30303" y1="35139" x2="32369" y2="35278"/>
                        <a14:foregroundMark x1="51377" y1="51111" x2="53168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92394" y="6340740"/>
            <a:ext cx="317561" cy="3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inus Sign 16">
            <a:extLst>
              <a:ext uri="{FF2B5EF4-FFF2-40B4-BE49-F238E27FC236}">
                <a16:creationId xmlns:a16="http://schemas.microsoft.com/office/drawing/2014/main" id="{32608961-C996-B89D-4EA2-1CE85307405D}"/>
              </a:ext>
            </a:extLst>
          </p:cNvPr>
          <p:cNvSpPr/>
          <p:nvPr/>
        </p:nvSpPr>
        <p:spPr>
          <a:xfrm rot="5400000">
            <a:off x="1828868" y="3146455"/>
            <a:ext cx="9218146" cy="565089"/>
          </a:xfrm>
          <a:prstGeom prst="mathMinus">
            <a:avLst/>
          </a:prstGeom>
          <a:solidFill>
            <a:srgbClr val="00C896"/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0AA8FFCE-9B98-B42F-E4ED-791EAA2C0073}"/>
              </a:ext>
            </a:extLst>
          </p:cNvPr>
          <p:cNvSpPr txBox="1">
            <a:spLocks/>
          </p:cNvSpPr>
          <p:nvPr/>
        </p:nvSpPr>
        <p:spPr>
          <a:xfrm>
            <a:off x="360653" y="1811024"/>
            <a:ext cx="5915490" cy="50469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138619" indent="-138619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5859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309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033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4757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815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055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293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33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For the </a:t>
            </a:r>
            <a:r>
              <a:rPr lang="en-GB" sz="2000" i="1" dirty="0">
                <a:solidFill>
                  <a:srgbClr val="003C3B"/>
                </a:solidFill>
                <a:latin typeface="Outfit" pitchFamily="2" charset="0"/>
              </a:rPr>
              <a:t>Disabled Student, Mature Student, &amp; Care Leaver and Estranged Student </a:t>
            </a: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schemes: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Sign up pre-arrival (before 9</a:t>
            </a:r>
            <a:r>
              <a:rPr lang="en-GB" sz="2000" baseline="30000" dirty="0">
                <a:solidFill>
                  <a:srgbClr val="003C3B"/>
                </a:solidFill>
                <a:latin typeface="Outfit" pitchFamily="2" charset="0"/>
              </a:rPr>
              <a:t>th</a:t>
            </a: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 September) using the sign-up forms below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Matched with a Mentor based on preferences (as much as possible) before Welcome Week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003C3B"/>
                </a:solidFill>
                <a:latin typeface="Outfit" pitchFamily="2" charset="0"/>
              </a:rPr>
              <a:t>Meet with Mentor how you like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For other schemes: </a:t>
            </a:r>
          </a:p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1. Sign up in Term 1 or 2 as appropriate</a:t>
            </a:r>
          </a:p>
          <a:p>
            <a:pPr marL="0" indent="0">
              <a:buNone/>
            </a:pPr>
            <a:endParaRPr lang="en-GB" sz="2000" dirty="0">
              <a:solidFill>
                <a:srgbClr val="003C3B"/>
              </a:solidFill>
              <a:latin typeface="Outfit" pitchFamily="2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5E7F907-43BF-CAF6-73E7-DC05B172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53" y="719645"/>
            <a:ext cx="5072528" cy="804675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How does it work?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7F3D9C-0796-8504-E4CD-E1B2EAE22842}"/>
              </a:ext>
            </a:extLst>
          </p:cNvPr>
          <p:cNvGraphicFramePr>
            <a:graphicFrameLocks noGrp="1"/>
          </p:cNvGraphicFramePr>
          <p:nvPr/>
        </p:nvGraphicFramePr>
        <p:xfrm>
          <a:off x="949608" y="3154679"/>
          <a:ext cx="4483573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4483573">
                  <a:extLst>
                    <a:ext uri="{9D8B030D-6E8A-4147-A177-3AD203B41FA5}">
                      <a16:colId xmlns:a16="http://schemas.microsoft.com/office/drawing/2014/main" val="3429522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Outfi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Carer, Care Leaver and Estranged Student Peer Mentoring</a:t>
                      </a:r>
                      <a:endParaRPr lang="en-GB" sz="1200" kern="100" dirty="0">
                        <a:effectLst/>
                        <a:latin typeface="Outfi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20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Outfi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Disabled Student Peer Mentoring</a:t>
                      </a:r>
                      <a:endParaRPr lang="en-GB" sz="1200" kern="100" dirty="0">
                        <a:effectLst/>
                        <a:latin typeface="Outfi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166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kern="100" dirty="0">
                          <a:effectLst/>
                          <a:latin typeface="Outfit" pitchFamily="2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5"/>
                        </a:rPr>
                        <a:t>Mature Student Peer Mentoring</a:t>
                      </a:r>
                      <a:endParaRPr lang="en-GB" sz="1200" kern="100" dirty="0">
                        <a:effectLst/>
                        <a:latin typeface="Outfit" pitchFamily="2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619427"/>
                  </a:ext>
                </a:extLst>
              </a:tr>
            </a:tbl>
          </a:graphicData>
        </a:graphic>
      </p:graphicFrame>
      <p:pic>
        <p:nvPicPr>
          <p:cNvPr id="10" name="Picture 9" descr="A paper with text on it&#10;&#10;Description automatically generated">
            <a:extLst>
              <a:ext uri="{FF2B5EF4-FFF2-40B4-BE49-F238E27FC236}">
                <a16:creationId xmlns:a16="http://schemas.microsoft.com/office/drawing/2014/main" id="{41F65944-1492-5770-0D5E-EF71CBBF22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11" y="-1"/>
            <a:ext cx="4275367" cy="4275367"/>
          </a:xfrm>
          <a:prstGeom prst="rect">
            <a:avLst/>
          </a:prstGeom>
        </p:spPr>
      </p:pic>
      <p:pic>
        <p:nvPicPr>
          <p:cNvPr id="12" name="Picture 11" descr="A paper with text on it&#10;&#10;Description automatically generated">
            <a:extLst>
              <a:ext uri="{FF2B5EF4-FFF2-40B4-BE49-F238E27FC236}">
                <a16:creationId xmlns:a16="http://schemas.microsoft.com/office/drawing/2014/main" id="{B57274D0-3DD6-F058-BC52-5A4A5C402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09" y="2137682"/>
            <a:ext cx="4275367" cy="4275367"/>
          </a:xfrm>
          <a:prstGeom prst="rect">
            <a:avLst/>
          </a:prstGeom>
        </p:spPr>
      </p:pic>
      <p:pic>
        <p:nvPicPr>
          <p:cNvPr id="15" name="Picture 14" descr="A paper with text and pictures of a person standing in front of him&#10;&#10;Description automatically generated">
            <a:extLst>
              <a:ext uri="{FF2B5EF4-FFF2-40B4-BE49-F238E27FC236}">
                <a16:creationId xmlns:a16="http://schemas.microsoft.com/office/drawing/2014/main" id="{7A9D04FC-2638-7E9F-5F91-DA17A9BD01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09" y="4010638"/>
            <a:ext cx="4275367" cy="4275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88F45-3C69-0AAC-E0C7-102F37607A9C}"/>
              </a:ext>
            </a:extLst>
          </p:cNvPr>
          <p:cNvSpPr txBox="1"/>
          <p:nvPr/>
        </p:nvSpPr>
        <p:spPr>
          <a:xfrm>
            <a:off x="417617" y="1326040"/>
            <a:ext cx="53766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If you would like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be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 mentored (1</a:t>
            </a:r>
            <a:r>
              <a:rPr kumimoji="0" lang="en-GB" sz="1800" i="0" u="none" strike="noStrike" kern="1200" cap="none" spc="0" normalizeH="0" baseline="3000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st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3C3B"/>
                </a:solidFill>
                <a:effectLst/>
                <a:uLnTx/>
                <a:uFillTx/>
                <a:latin typeface="Outfit" pitchFamily="2" charset="0"/>
                <a:ea typeface="+mn-ea"/>
                <a:cs typeface="+mn-cs"/>
              </a:rPr>
              <a:t> years)</a:t>
            </a:r>
          </a:p>
        </p:txBody>
      </p:sp>
    </p:spTree>
    <p:extLst>
      <p:ext uri="{BB962C8B-B14F-4D97-AF65-F5344CB8AC3E}">
        <p14:creationId xmlns:p14="http://schemas.microsoft.com/office/powerpoint/2010/main" val="40255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F26-3EA9-ECC5-E384-293B705AC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8" y="2939496"/>
            <a:ext cx="8395535" cy="3010851"/>
          </a:xfrm>
        </p:spPr>
        <p:txBody>
          <a:bodyPr/>
          <a:lstStyle/>
          <a:p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</a:rPr>
              <a:t>Email </a:t>
            </a:r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peersupport@exeter.ac.uk</a:t>
            </a:r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</a:rPr>
              <a:t> or chat to some of our Mentors today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</a:rPr>
              <a:t>For more info including full list of schemes:</a:t>
            </a:r>
            <a:b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http://ex.ac.uk/peersupport</a:t>
            </a:r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</a:rPr>
              <a:t> </a:t>
            </a: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</a:rPr>
              <a:t>Follow us on </a:t>
            </a:r>
            <a:br>
              <a:rPr lang="en-GB" sz="2400" dirty="0"/>
            </a:br>
            <a:r>
              <a:rPr lang="en-GB" sz="2400" dirty="0">
                <a:solidFill>
                  <a:srgbClr val="F5F5F5"/>
                </a:solidFill>
                <a:latin typeface="Outfit"/>
                <a:cs typeface="Outfit"/>
              </a:rPr>
              <a:t>@uoepeersupport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14BDAD6-8EF3-E447-3B2E-9ADB709E1AB0}"/>
              </a:ext>
            </a:extLst>
          </p:cNvPr>
          <p:cNvSpPr txBox="1">
            <a:spLocks/>
          </p:cNvSpPr>
          <p:nvPr/>
        </p:nvSpPr>
        <p:spPr>
          <a:xfrm>
            <a:off x="389158" y="2036695"/>
            <a:ext cx="4182842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544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3" b="0" i="0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61F1C-6435-EA80-3263-78634F8F5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296266"/>
            <a:ext cx="1933575" cy="1400175"/>
          </a:xfrm>
          <a:prstGeom prst="rect">
            <a:avLst/>
          </a:prstGeom>
        </p:spPr>
      </p:pic>
      <p:pic>
        <p:nvPicPr>
          <p:cNvPr id="8" name="Picture 7" descr="A logo of a camera&#10;&#10;Description automatically generated">
            <a:extLst>
              <a:ext uri="{FF2B5EF4-FFF2-40B4-BE49-F238E27FC236}">
                <a16:creationId xmlns:a16="http://schemas.microsoft.com/office/drawing/2014/main" id="{8238789B-51AF-9027-3862-289B2821C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639" y1="30972" x2="30303" y2="35139"/>
                        <a14:foregroundMark x1="30303" y1="35139" x2="32369" y2="35278"/>
                        <a14:foregroundMark x1="51377" y1="51111" x2="53168" y2="5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67938" y="5387782"/>
            <a:ext cx="1134505" cy="1125129"/>
          </a:xfrm>
          <a:prstGeom prst="rect">
            <a:avLst/>
          </a:prstGeom>
        </p:spPr>
      </p:pic>
      <p:pic>
        <p:nvPicPr>
          <p:cNvPr id="4" name="Picture 3" descr="A screenshot of a sign up form&#10;&#10;Description automatically generated">
            <a:extLst>
              <a:ext uri="{FF2B5EF4-FFF2-40B4-BE49-F238E27FC236}">
                <a16:creationId xmlns:a16="http://schemas.microsoft.com/office/drawing/2014/main" id="{26BEB102-9CE2-55EE-8548-6EA572E0B6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8" t="72956" r="8335" b="9369"/>
          <a:stretch/>
        </p:blipFill>
        <p:spPr>
          <a:xfrm>
            <a:off x="6376088" y="4298948"/>
            <a:ext cx="1013254" cy="9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4.3" id="{16427555-C0CD-3842-B11B-C17723BEF3F9}" vid="{C7B2F728-50B5-F24D-B343-FDBCEC8ADF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b2ad82-26c2-47b6-9f08-613f10f49f59"/>
    <lcf76f155ced4ddcb4097134ff3c332f xmlns="ec1451dd-69d2-4507-be71-3eb1d07980c7">
      <Terms xmlns="http://schemas.microsoft.com/office/infopath/2007/PartnerControls"/>
    </lcf76f155ced4ddcb4097134ff3c332f>
    <Programme xmlns="ec1451dd-69d2-4507-be71-3eb1d07980c7" xsi:nil="true"/>
    <DocumentType xmlns="ec1451dd-69d2-4507-be71-3eb1d07980c7"/>
    <Month xmlns="ec1451dd-69d2-4507-be71-3eb1d07980c7">January</Month>
    <AcademicYear xmlns="ec1451dd-69d2-4507-be71-3eb1d07980c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A9AAEB20B7409AE99908933E1126" ma:contentTypeVersion="23" ma:contentTypeDescription="Create a new document." ma:contentTypeScope="" ma:versionID="d45997c773a74be5d804c1e7b0a365a1">
  <xsd:schema xmlns:xsd="http://www.w3.org/2001/XMLSchema" xmlns:xs="http://www.w3.org/2001/XMLSchema" xmlns:p="http://schemas.microsoft.com/office/2006/metadata/properties" xmlns:ns2="ec1451dd-69d2-4507-be71-3eb1d07980c7" xmlns:ns3="54b2ad82-26c2-47b6-9f08-613f10f49f59" targetNamespace="http://schemas.microsoft.com/office/2006/metadata/properties" ma:root="true" ma:fieldsID="7981f290db3cfbc05dcd4057ee269074" ns2:_="" ns3:_="">
    <xsd:import namespace="ec1451dd-69d2-4507-be71-3eb1d07980c7"/>
    <xsd:import namespace="54b2ad82-26c2-47b6-9f08-613f10f49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AcademicYear" minOccurs="0"/>
                <xsd:element ref="ns2:DocumentType" minOccurs="0"/>
                <xsd:element ref="ns2:Month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Programm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451dd-69d2-4507-be71-3eb1d0798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ademicYear" ma:index="12" nillable="true" ma:displayName="Academic Year" ma:format="Dropdown" ma:internalName="Academic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6/17"/>
                    <xsd:enumeration value="2017/18"/>
                    <xsd:enumeration value="2018/19"/>
                    <xsd:enumeration value="2020/21"/>
                    <xsd:enumeration value="2021/22"/>
                    <xsd:enumeration value="2019/20"/>
                    <xsd:enumeration value="2022/23"/>
                    <xsd:enumeration value="2023/24"/>
                    <xsd:enumeration value="2024/25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13" nillable="true" ma:displayName="Document Type" ma:format="Dropdown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cel working data"/>
                    <xsd:enumeration value="Excel final data"/>
                    <xsd:enumeration value="minutes"/>
                    <xsd:enumeration value="policy paper"/>
                    <xsd:enumeration value="report"/>
                    <xsd:enumeration value="planning"/>
                    <xsd:enumeration value="ppt presentation"/>
                    <xsd:enumeration value="picture"/>
                    <xsd:enumeration value="guidance"/>
                    <xsd:enumeration value="excel source data"/>
                    <xsd:enumeration value="meeting document"/>
                    <xsd:enumeration value="Agenda"/>
                  </xsd:restriction>
                </xsd:simpleType>
              </xsd:element>
            </xsd:sequence>
          </xsd:extension>
        </xsd:complexContent>
      </xsd:complexType>
    </xsd:element>
    <xsd:element name="Month" ma:index="14" nillable="true" ma:displayName="Month" ma:default="January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"/>
          <xsd:enumeration value="Oct"/>
          <xsd:enumeration value="Nov"/>
          <xsd:enumeration value="Dec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ogramme" ma:index="22" nillable="true" ma:displayName="Programme" ma:format="Dropdown" ma:internalName="Programm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ad82-26c2-47b6-9f08-613f10f49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c797e81-fd3c-44d3-acbe-13898a16e625}" ma:internalName="TaxCatchAll" ma:showField="CatchAllData" ma:web="54b2ad82-26c2-47b6-9f08-613f10f49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9CA35-1137-4CBC-A719-3D7C0CE685E2}">
  <ds:schemaRefs>
    <ds:schemaRef ds:uri="http://www.w3.org/XML/1998/namespace"/>
    <ds:schemaRef ds:uri="http://purl.org/dc/elements/1.1/"/>
    <ds:schemaRef ds:uri="http://schemas.microsoft.com/office/infopath/2007/PartnerControls"/>
    <ds:schemaRef ds:uri="54b2ad82-26c2-47b6-9f08-613f10f49f59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ec1451dd-69d2-4507-be71-3eb1d07980c7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C3BD31E-4C2A-4DFE-B714-2D293B606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451dd-69d2-4507-be71-3eb1d07980c7"/>
    <ds:schemaRef ds:uri="54b2ad82-26c2-47b6-9f08-613f10f49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81</TotalTime>
  <Words>541</Words>
  <Application>Microsoft Office PowerPoint</Application>
  <PresentationFormat>On-screen Show (4:3)</PresentationFormat>
  <Paragraphs>73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Custom Design</vt:lpstr>
      <vt:lpstr>Streatham slides</vt:lpstr>
      <vt:lpstr>Peer Support – who are we?</vt:lpstr>
      <vt:lpstr>How does it work?</vt:lpstr>
      <vt:lpstr>Email peersupport@exeter.ac.uk or chat to me (Emma) or some of our Mentors today   For more info including full list of schemes: http://ex.ac.uk/peersupport    Follow us on  @uoepeersupport</vt:lpstr>
      <vt:lpstr>Penryn slides</vt:lpstr>
      <vt:lpstr>Peer Support – who are we?</vt:lpstr>
      <vt:lpstr>How does it work?</vt:lpstr>
      <vt:lpstr>Email peersupport@exeter.ac.uk or chat to some of our Mentors today   For more info including full list of schemes: http://ex.ac.uk/peersupport    Follow us on  @uoepeersupport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Bracher, Natalie</cp:lastModifiedBy>
  <cp:revision>8</cp:revision>
  <dcterms:created xsi:type="dcterms:W3CDTF">2022-09-29T15:54:17Z</dcterms:created>
  <dcterms:modified xsi:type="dcterms:W3CDTF">2024-09-25T15:14:21Z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MediaServiceImageTags">
    <vt:lpwstr/>
  </property>
  <property fmtid="{D5CDD505-2E9C-101B-9397-08002B2CF9AE}" pid="7" name="ContentTypeId">
    <vt:lpwstr>0x010100A2CCA9AAEB20B7409AE99908933E1126</vt:lpwstr>
  </property>
</Properties>
</file>