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Lst>
  <p:notesMasterIdLst>
    <p:notesMasterId r:id="rId10"/>
  </p:notesMasterIdLst>
  <p:handoutMasterIdLst>
    <p:handoutMasterId r:id="rId11"/>
  </p:handoutMasterIdLst>
  <p:sldIdLst>
    <p:sldId id="257" r:id="rId5"/>
    <p:sldId id="258" r:id="rId6"/>
    <p:sldId id="259" r:id="rId7"/>
    <p:sldId id="264" r:id="rId8"/>
    <p:sldId id="260" r:id="rId9"/>
  </p:sldIdLst>
  <p:sldSz cx="9144000" cy="5143500" type="screen16x9"/>
  <p:notesSz cx="20104100" cy="11309350"/>
  <p:embeddedFontLst>
    <p:embeddedFont>
      <p:font typeface="Outfit" charset="0"/>
      <p:regular r:id="rId12"/>
      <p:bold r:id="rId13"/>
      <p:italic r:id="rId14"/>
      <p:boldItalic r:id="rId15"/>
    </p:embeddedFont>
  </p:embeddedFontLst>
  <p:defaultTextStyle>
    <a:defPPr>
      <a:defRPr kern="0"/>
    </a:defPPr>
  </p:defaultTextStyle>
  <p:extLst>
    <p:ext uri="{EFAFB233-063F-42B5-8137-9DF3F51BA10A}">
      <p15:sldGuideLst xmlns:p15="http://schemas.microsoft.com/office/powerpoint/2012/main">
        <p15:guide id="2" pos="2818"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1DCA5"/>
    <a:srgbClr val="00C896"/>
    <a:srgbClr val="003C3B"/>
    <a:srgbClr val="017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87621-09E7-4CD2-84F1-4D768994C55D}" v="12" dt="2024-09-03T13:06:05.18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pos="2818"/>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GB"/>
              <a:t>Mental health information appointments – information about support for managing mental health/wellbeing</a:t>
            </a:r>
          </a:p>
          <a:p>
            <a:endParaRPr lang="en-GB"/>
          </a:p>
          <a:p>
            <a:r>
              <a:rPr lang="en-GB"/>
              <a:t>Provide a quiet space which can be used at any time a participant feels they would like to step away from an activity for a moment</a:t>
            </a:r>
            <a:endParaRPr lang="en-US"/>
          </a:p>
          <a:p>
            <a:endParaRPr lang="en-US"/>
          </a:p>
          <a:p>
            <a:r>
              <a:rPr lang="en-GB"/>
              <a:t>AccessAbility information appointments – information about support for specific learning difficulties, autism, long-term health conditions and disabilities</a:t>
            </a:r>
            <a:endParaRPr lang="en-US"/>
          </a:p>
          <a:p>
            <a:endParaRPr lang="en-US">
              <a:cs typeface="Calibri"/>
            </a:endParaRPr>
          </a:p>
        </p:txBody>
      </p:sp>
    </p:spTree>
    <p:extLst>
      <p:ext uri="{BB962C8B-B14F-4D97-AF65-F5344CB8AC3E}">
        <p14:creationId xmlns:p14="http://schemas.microsoft.com/office/powerpoint/2010/main" val="113581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GB" b="0" i="0">
                <a:solidFill>
                  <a:srgbClr val="FFFFFF"/>
                </a:solidFill>
                <a:effectLst/>
                <a:latin typeface="Outfit" pitchFamily="2" charset="0"/>
              </a:rPr>
              <a:t>This digital course will help you learn more about the University and all you need to make the most of your time with us, ensuring you're ready to dive into the full experience from day one</a:t>
            </a:r>
          </a:p>
          <a:p>
            <a:r>
              <a:rPr lang="en-GB" b="0" i="0">
                <a:solidFill>
                  <a:srgbClr val="FFFFFF"/>
                </a:solidFill>
                <a:effectLst/>
                <a:latin typeface="Outfit" pitchFamily="2" charset="0"/>
              </a:rPr>
              <a:t>New student guide has a to do list</a:t>
            </a:r>
          </a:p>
          <a:p>
            <a:r>
              <a:rPr lang="en-GB" b="0" i="0">
                <a:solidFill>
                  <a:srgbClr val="FFFFFF"/>
                </a:solidFill>
                <a:effectLst/>
                <a:latin typeface="Outfit" pitchFamily="2" charset="0"/>
              </a:rPr>
              <a:t>Timetable – You need to be registered with the University and have activated your IT account to access My timetable. Details about activating your account will be included in the emails sent to you on the 4 September. </a:t>
            </a:r>
            <a:endParaRPr lang="en-GB"/>
          </a:p>
        </p:txBody>
      </p:sp>
    </p:spTree>
    <p:extLst>
      <p:ext uri="{BB962C8B-B14F-4D97-AF65-F5344CB8AC3E}">
        <p14:creationId xmlns:p14="http://schemas.microsoft.com/office/powerpoint/2010/main" val="199487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2535" y="361"/>
            <a:ext cx="3851465" cy="514313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 title maximum of 2 lines</a:t>
            </a:r>
            <a:endParaRPr lang="en-US"/>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394" y="324909"/>
            <a:ext cx="4135674" cy="2721896"/>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1" y="0"/>
            <a:ext cx="5401549"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object 3">
            <a:extLst>
              <a:ext uri="{FF2B5EF4-FFF2-40B4-BE49-F238E27FC236}">
                <a16:creationId xmlns:a16="http://schemas.microsoft.com/office/drawing/2014/main" id="{89B06EA9-5726-1883-D30F-BFF95D19A571}"/>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3600" b="1" i="0">
                <a:solidFill>
                  <a:srgbClr val="003C3B"/>
                </a:solidFill>
                <a:latin typeface="Outfit" pitchFamily="2" charset="0"/>
              </a:defRPr>
            </a:lvl1pPr>
          </a:lstStyle>
          <a:p>
            <a:r>
              <a:rPr lang="en-GB"/>
              <a:t>Divider Slide </a:t>
            </a:r>
            <a:endParaRPr lang="en-US"/>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7953599" y="4443894"/>
            <a:ext cx="763925" cy="480003"/>
          </a:xfrm>
          <a:prstGeom prst="rect">
            <a:avLst/>
          </a:prstGeom>
        </p:spPr>
        <p:txBody>
          <a:bodyPr vert="horz" wrap="square" lIns="0" tIns="0" rIns="0" bIns="0" rtlCol="0">
            <a:spAutoFit/>
          </a:bodyPr>
          <a:lstStyle/>
          <a:p>
            <a:pPr marL="5776">
              <a:lnSpc>
                <a:spcPts val="1069"/>
              </a:lnSpc>
            </a:pPr>
            <a:r>
              <a:rPr sz="1228" b="0" i="0" spc="-5">
                <a:solidFill>
                  <a:srgbClr val="FFFFFF"/>
                </a:solidFill>
                <a:latin typeface="Outfit" pitchFamily="2" charset="0"/>
                <a:cs typeface="Spectral-Light"/>
              </a:rPr>
              <a:t>University</a:t>
            </a:r>
            <a:endParaRPr sz="1228" b="0" i="0">
              <a:latin typeface="Outfit" pitchFamily="2" charset="0"/>
              <a:cs typeface="Spectral-Light"/>
            </a:endParaRPr>
          </a:p>
          <a:p>
            <a:pPr marL="5776">
              <a:lnSpc>
                <a:spcPts val="1308"/>
              </a:lnSpc>
            </a:pPr>
            <a:r>
              <a:rPr sz="1228" b="0" i="0" spc="-25" err="1">
                <a:solidFill>
                  <a:srgbClr val="FFFFFF"/>
                </a:solidFill>
                <a:latin typeface="Outfit" pitchFamily="2" charset="0"/>
                <a:cs typeface="Spectral"/>
              </a:rPr>
              <a:t>of</a:t>
            </a:r>
            <a:r>
              <a:rPr sz="1228" b="0" i="0" spc="-25" err="1">
                <a:solidFill>
                  <a:srgbClr val="FFFFFF"/>
                </a:solidFill>
                <a:latin typeface="Outfit" pitchFamily="2" charset="0"/>
                <a:cs typeface="Spectral-Light"/>
              </a:rPr>
              <a:t>Galway.ie</a:t>
            </a:r>
            <a:endParaRPr sz="1228" b="0" i="0">
              <a:latin typeface="Outfit" pitchFamily="2" charset="0"/>
              <a:cs typeface="Spectral-Light"/>
            </a:endParaRPr>
          </a:p>
        </p:txBody>
      </p:sp>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78981" y="181"/>
            <a:ext cx="4965019" cy="5143139"/>
          </a:xfrm>
          <a:prstGeom prst="rect">
            <a:avLst/>
          </a:prstGeom>
        </p:spPr>
      </p:pic>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22630" y="7729"/>
            <a:ext cx="5021370" cy="514313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635841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11" name="Rectangle 5">
            <a:extLst>
              <a:ext uri="{FF2B5EF4-FFF2-40B4-BE49-F238E27FC236}">
                <a16:creationId xmlns:a16="http://schemas.microsoft.com/office/drawing/2014/main" id="{615A1A1E-EB3F-911A-8895-76AAF9699152}"/>
              </a:ext>
            </a:extLst>
          </p:cNvPr>
          <p:cNvSpPr/>
          <p:nvPr userDrawn="1"/>
        </p:nvSpPr>
        <p:spPr>
          <a:xfrm>
            <a:off x="7979920"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635559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7" name="Rectangle 5">
            <a:extLst>
              <a:ext uri="{FF2B5EF4-FFF2-40B4-BE49-F238E27FC236}">
                <a16:creationId xmlns:a16="http://schemas.microsoft.com/office/drawing/2014/main" id="{A63A5A37-2DD3-8DB2-B5F5-DED340B7FDED}"/>
              </a:ext>
            </a:extLst>
          </p:cNvPr>
          <p:cNvSpPr/>
          <p:nvPr userDrawn="1"/>
        </p:nvSpPr>
        <p:spPr>
          <a:xfrm>
            <a:off x="7972223"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289"/>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2" y="1285928"/>
            <a:ext cx="3014998" cy="3715406"/>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296841" y="1253515"/>
            <a:ext cx="3477146" cy="2122527"/>
          </a:xfrm>
          <a:prstGeom prst="rect">
            <a:avLst/>
          </a:prstGeom>
        </p:spPr>
        <p:txBody>
          <a:bodyPr vert="horz" lIns="91440" tIns="45720" rIns="91440" bIns="45720" rtlCol="0" anchor="t">
            <a:noAutofit/>
          </a:bodyPr>
          <a:lstStyle>
            <a:lvl1pPr>
              <a:lnSpc>
                <a:spcPct val="100000"/>
              </a:lnSpc>
              <a:spcBef>
                <a:spcPts val="546"/>
              </a:spcBef>
              <a:spcAft>
                <a:spcPts val="546"/>
              </a:spcAft>
              <a:defRPr sz="3275" b="1" i="0">
                <a:solidFill>
                  <a:schemeClr val="bg1"/>
                </a:solidFill>
                <a:latin typeface="Outfit" pitchFamily="2" charset="0"/>
              </a:defRPr>
            </a:lvl1pPr>
          </a:lstStyle>
          <a:p>
            <a:r>
              <a:rPr lang="en-GB"/>
              <a:t>Divider Slide</a:t>
            </a:r>
            <a:br>
              <a:rPr lang="en-GB"/>
            </a:br>
            <a:r>
              <a:rPr lang="en-GB"/>
              <a:t>Max 4 lines </a:t>
            </a:r>
            <a:br>
              <a:rPr lang="en-GB"/>
            </a:br>
            <a:r>
              <a:rPr lang="en-GB"/>
              <a:t>for copy to be placed here</a:t>
            </a:r>
            <a:endParaRPr lang="en-US"/>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6652" y="-7439"/>
            <a:ext cx="9150652" cy="515830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039" y="324909"/>
            <a:ext cx="4135673" cy="2721896"/>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59784" y="7729"/>
            <a:ext cx="388421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 title maximum of 2 lines</a:t>
            </a:r>
            <a:endParaRPr lang="en-US"/>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424547" y="1187520"/>
            <a:ext cx="8235197" cy="3578432"/>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Tree>
    <p:extLst>
      <p:ext uri="{BB962C8B-B14F-4D97-AF65-F5344CB8AC3E}">
        <p14:creationId xmlns:p14="http://schemas.microsoft.com/office/powerpoint/2010/main" val="326691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289"/>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5554548" y="1425525"/>
            <a:ext cx="3589452" cy="3719281"/>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2" name="object 3">
            <a:extLst>
              <a:ext uri="{FF2B5EF4-FFF2-40B4-BE49-F238E27FC236}">
                <a16:creationId xmlns:a16="http://schemas.microsoft.com/office/drawing/2014/main" id="{1380E4B3-05CE-C39D-C7D6-CAB444C30F52}"/>
              </a:ext>
            </a:extLst>
          </p:cNvPr>
          <p:cNvSpPr/>
          <p:nvPr userDrawn="1"/>
        </p:nvSpPr>
        <p:spPr>
          <a:xfrm>
            <a:off x="5430645" y="1425525"/>
            <a:ext cx="123903" cy="371768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424547" y="1187521"/>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24547" y="2141468"/>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390120" y="1299192"/>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5019323"/>
            <a:ext cx="9144000" cy="12389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426476" y="1274651"/>
            <a:ext cx="8235197" cy="2683331"/>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455" b="0" i="0">
                <a:solidFill>
                  <a:srgbClr val="003C3B"/>
                </a:solidFill>
                <a:latin typeface="Outfit" pitchFamily="2" charset="0"/>
                <a:ea typeface="Inter" panose="02000503000000020004" pitchFamily="2" charset="0"/>
              </a:defRPr>
            </a:lvl2pPr>
            <a:lvl3pPr>
              <a:defRPr sz="1455" b="0" i="0">
                <a:solidFill>
                  <a:srgbClr val="003C3B"/>
                </a:solidFill>
                <a:latin typeface="Outfit" pitchFamily="2" charset="0"/>
                <a:ea typeface="Inter" panose="02000503000000020004" pitchFamily="2" charset="0"/>
              </a:defRPr>
            </a:lvl3pPr>
            <a:lvl4pPr>
              <a:defRPr sz="1455" b="0" i="0">
                <a:solidFill>
                  <a:srgbClr val="003C3B"/>
                </a:solidFill>
                <a:latin typeface="Outfit" pitchFamily="2" charset="0"/>
                <a:ea typeface="Inter" panose="02000503000000020004" pitchFamily="2" charset="0"/>
              </a:defRPr>
            </a:lvl4pPr>
            <a:lvl5pPr>
              <a:defRPr sz="1455"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522621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5347884" y="1306"/>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3792079"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4350080" y="170517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4350079" y="421413"/>
            <a:ext cx="4236359"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879" y="3970892"/>
            <a:ext cx="1642925" cy="1081292"/>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149"/>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2149"/>
            <a:ext cx="9144000"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4379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33214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6184341"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1261" y="181"/>
            <a:ext cx="4342739" cy="5143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1786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30621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5925046"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main images</a:t>
            </a:r>
            <a:endParaRPr lang="en-US"/>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279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30114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5874402"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7" cy="18798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Thank you.</a:t>
            </a:r>
            <a:endParaRPr lang="en-US"/>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1" y="0"/>
            <a:ext cx="9143999" cy="51435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5954" y="0"/>
            <a:ext cx="439804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531" y="-1123"/>
            <a:ext cx="4492911" cy="45206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369" y="-1125"/>
            <a:ext cx="4490207" cy="4517954"/>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85146" y="-5523"/>
            <a:ext cx="4257706" cy="5154677"/>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2789" y="-5523"/>
            <a:ext cx="2878105" cy="29425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0"/>
            <a:ext cx="9152642" cy="5148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12789" y="-5523"/>
            <a:ext cx="2878104" cy="2942574"/>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tx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9552" y="0"/>
            <a:ext cx="3584448" cy="514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5399047"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5554547" y="0"/>
            <a:ext cx="3589452"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628903" y="273637"/>
            <a:ext cx="7886195" cy="994188"/>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Lst>
  <p:txStyles>
    <p:titleStyle>
      <a:lvl1pPr algn="l" defTabSz="415869" rtl="0" eaLnBrk="1" latinLnBrk="0" hangingPunct="1">
        <a:lnSpc>
          <a:spcPct val="90000"/>
        </a:lnSpc>
        <a:spcBef>
          <a:spcPct val="0"/>
        </a:spcBef>
        <a:buNone/>
        <a:defRPr sz="2001" b="0" i="0" kern="1200">
          <a:solidFill>
            <a:srgbClr val="003C3B"/>
          </a:solidFill>
          <a:latin typeface="Outfit" pitchFamily="2" charset="0"/>
          <a:ea typeface="+mj-ea"/>
          <a:cs typeface="+mj-cs"/>
        </a:defRPr>
      </a:lvl1pPr>
    </p:titleStyle>
    <p:bodyStyle>
      <a:lvl1pPr marL="103967" indent="-103967" algn="l" defTabSz="415869" rtl="0" eaLnBrk="1" latinLnBrk="0" hangingPunct="1">
        <a:lnSpc>
          <a:spcPct val="90000"/>
        </a:lnSpc>
        <a:spcBef>
          <a:spcPts val="455"/>
        </a:spcBef>
        <a:buFont typeface="Arial" panose="020B0604020202020204" pitchFamily="34" charset="0"/>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051DD4-6487-BA7A-9D9C-39005EF34F99}"/>
              </a:ext>
            </a:extLst>
          </p:cNvPr>
          <p:cNvSpPr>
            <a:spLocks noGrp="1"/>
          </p:cNvSpPr>
          <p:nvPr>
            <p:ph type="title"/>
          </p:nvPr>
        </p:nvSpPr>
        <p:spPr>
          <a:xfrm>
            <a:off x="389157" y="1527521"/>
            <a:ext cx="4676329" cy="1984936"/>
          </a:xfrm>
        </p:spPr>
        <p:txBody>
          <a:bodyPr/>
          <a:lstStyle/>
          <a:p>
            <a:r>
              <a:rPr lang="en-GB"/>
              <a:t>Welcome!</a:t>
            </a:r>
            <a:br>
              <a:rPr lang="en-GB"/>
            </a:br>
            <a:br>
              <a:rPr lang="en-GB"/>
            </a:br>
            <a:r>
              <a:rPr lang="en-GB"/>
              <a:t>Enhanced Induction </a:t>
            </a:r>
            <a:br>
              <a:rPr lang="en-GB"/>
            </a:br>
            <a:r>
              <a:rPr lang="en-GB"/>
              <a:t>Settle in Session</a:t>
            </a:r>
          </a:p>
        </p:txBody>
      </p:sp>
      <p:sp>
        <p:nvSpPr>
          <p:cNvPr id="4" name="Picture Placeholder 3">
            <a:extLst>
              <a:ext uri="{FF2B5EF4-FFF2-40B4-BE49-F238E27FC236}">
                <a16:creationId xmlns:a16="http://schemas.microsoft.com/office/drawing/2014/main" id="{EC0635B0-C4B8-708B-03FF-097E45921583}"/>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269373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1290-2A81-970D-4EFA-D80CDF866CC3}"/>
              </a:ext>
            </a:extLst>
          </p:cNvPr>
          <p:cNvSpPr>
            <a:spLocks noGrp="1"/>
          </p:cNvSpPr>
          <p:nvPr>
            <p:ph type="title"/>
          </p:nvPr>
        </p:nvSpPr>
        <p:spPr/>
        <p:txBody>
          <a:bodyPr/>
          <a:lstStyle/>
          <a:p>
            <a:r>
              <a:rPr lang="en-GB"/>
              <a:t>Housekeeping</a:t>
            </a:r>
          </a:p>
        </p:txBody>
      </p:sp>
      <p:sp>
        <p:nvSpPr>
          <p:cNvPr id="3" name="Content Placeholder 2">
            <a:extLst>
              <a:ext uri="{FF2B5EF4-FFF2-40B4-BE49-F238E27FC236}">
                <a16:creationId xmlns:a16="http://schemas.microsoft.com/office/drawing/2014/main" id="{E887F38D-E647-6C61-53AC-AF5EE216AC9B}"/>
              </a:ext>
            </a:extLst>
          </p:cNvPr>
          <p:cNvSpPr>
            <a:spLocks noGrp="1"/>
          </p:cNvSpPr>
          <p:nvPr>
            <p:ph idx="1"/>
          </p:nvPr>
        </p:nvSpPr>
        <p:spPr>
          <a:xfrm>
            <a:off x="397758" y="1187521"/>
            <a:ext cx="8261986" cy="3474733"/>
          </a:xfrm>
        </p:spPr>
        <p:txBody>
          <a:bodyPr lIns="91440" tIns="45720" rIns="91440" bIns="45720" anchor="t"/>
          <a:lstStyle/>
          <a:p>
            <a:r>
              <a:rPr lang="en-GB" sz="2400">
                <a:latin typeface="Outfit"/>
                <a:cs typeface="Outfit"/>
              </a:rPr>
              <a:t>    Fire alarm</a:t>
            </a:r>
            <a:endParaRPr lang="en-US" sz="2400">
              <a:latin typeface="Outfit"/>
              <a:cs typeface="Outfit"/>
            </a:endParaRPr>
          </a:p>
          <a:p>
            <a:r>
              <a:rPr lang="en-GB" sz="2400">
                <a:latin typeface="Outfit"/>
                <a:cs typeface="Outfit"/>
              </a:rPr>
              <a:t>    Toilets</a:t>
            </a:r>
          </a:p>
          <a:p>
            <a:r>
              <a:rPr lang="en-GB" sz="2400">
                <a:latin typeface="Outfit"/>
                <a:cs typeface="Outfit"/>
              </a:rPr>
              <a:t>    Catering</a:t>
            </a:r>
            <a:endParaRPr lang="en-GB" sz="2400">
              <a:cs typeface="Outfit" pitchFamily="2" charset="0"/>
            </a:endParaRPr>
          </a:p>
          <a:p>
            <a:r>
              <a:rPr lang="en-GB" sz="2400">
                <a:latin typeface="Outfit"/>
                <a:cs typeface="Outfit"/>
              </a:rPr>
              <a:t>    Additional support: </a:t>
            </a:r>
            <a:r>
              <a:rPr lang="en-GB" sz="1800">
                <a:latin typeface="Outfit"/>
                <a:cs typeface="Outfit"/>
              </a:rPr>
              <a:t>AccessAbility &amp; Mental Health Pathway appointments available to book today at the registration desk</a:t>
            </a:r>
          </a:p>
          <a:p>
            <a:pPr marL="342900" lvl="1" indent="-342900"/>
            <a:endParaRPr lang="en-GB" sz="2400">
              <a:latin typeface="Outfit"/>
              <a:cs typeface="Outfit"/>
            </a:endParaRPr>
          </a:p>
          <a:p>
            <a:pPr marL="342900" lvl="1" indent="-342900"/>
            <a:r>
              <a:rPr lang="en-GB" sz="2400">
                <a:latin typeface="Outfit"/>
                <a:cs typeface="Outfit"/>
              </a:rPr>
              <a:t>Quiet Space: </a:t>
            </a:r>
            <a:r>
              <a:rPr lang="en-GB" sz="1800">
                <a:latin typeface="Outfit"/>
                <a:cs typeface="Outfit"/>
              </a:rPr>
              <a:t>Creative Quadrant</a:t>
            </a:r>
            <a:endParaRPr lang="en-GB" sz="2400">
              <a:latin typeface="Outfit"/>
              <a:cs typeface="Outfit"/>
            </a:endParaRPr>
          </a:p>
          <a:p>
            <a:pPr marL="342900" lvl="1" indent="-342900"/>
            <a:r>
              <a:rPr lang="en-GB" sz="2400">
                <a:latin typeface="Outfit"/>
                <a:cs typeface="Outfit"/>
              </a:rPr>
              <a:t>Ask questions</a:t>
            </a:r>
          </a:p>
        </p:txBody>
      </p:sp>
    </p:spTree>
    <p:extLst>
      <p:ext uri="{BB962C8B-B14F-4D97-AF65-F5344CB8AC3E}">
        <p14:creationId xmlns:p14="http://schemas.microsoft.com/office/powerpoint/2010/main" val="423798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1290-2A81-970D-4EFA-D80CDF866CC3}"/>
              </a:ext>
            </a:extLst>
          </p:cNvPr>
          <p:cNvSpPr>
            <a:spLocks noGrp="1"/>
          </p:cNvSpPr>
          <p:nvPr>
            <p:ph type="title"/>
          </p:nvPr>
        </p:nvSpPr>
        <p:spPr/>
        <p:txBody>
          <a:bodyPr/>
          <a:lstStyle/>
          <a:p>
            <a:r>
              <a:rPr lang="en-GB" sz="3000" dirty="0">
                <a:latin typeface="Outfit"/>
                <a:cs typeface="Outfit"/>
              </a:rPr>
              <a:t>Programme - Morning</a:t>
            </a:r>
            <a:endParaRPr lang="en-US" dirty="0"/>
          </a:p>
        </p:txBody>
      </p:sp>
      <p:graphicFrame>
        <p:nvGraphicFramePr>
          <p:cNvPr id="4" name="Table 4">
            <a:extLst>
              <a:ext uri="{FF2B5EF4-FFF2-40B4-BE49-F238E27FC236}">
                <a16:creationId xmlns:a16="http://schemas.microsoft.com/office/drawing/2014/main" id="{204F12B1-F9E5-CCF7-7482-462E7E68F9FB}"/>
              </a:ext>
            </a:extLst>
          </p:cNvPr>
          <p:cNvGraphicFramePr>
            <a:graphicFrameLocks noGrp="1"/>
          </p:cNvGraphicFramePr>
          <p:nvPr>
            <p:ph idx="1"/>
          </p:nvPr>
        </p:nvGraphicFramePr>
        <p:xfrm>
          <a:off x="864394" y="1407318"/>
          <a:ext cx="7424058" cy="2331389"/>
        </p:xfrm>
        <a:graphic>
          <a:graphicData uri="http://schemas.openxmlformats.org/drawingml/2006/table">
            <a:tbl>
              <a:tblPr firstRow="1" bandRow="1">
                <a:solidFill>
                  <a:srgbClr val="01DCA5"/>
                </a:solidFill>
                <a:tableStyleId>{68D230F3-CF80-4859-8CE7-A43EE81993B5}</a:tableStyleId>
              </a:tblPr>
              <a:tblGrid>
                <a:gridCol w="972459">
                  <a:extLst>
                    <a:ext uri="{9D8B030D-6E8A-4147-A177-3AD203B41FA5}">
                      <a16:colId xmlns:a16="http://schemas.microsoft.com/office/drawing/2014/main" val="654062136"/>
                    </a:ext>
                  </a:extLst>
                </a:gridCol>
                <a:gridCol w="3048000">
                  <a:extLst>
                    <a:ext uri="{9D8B030D-6E8A-4147-A177-3AD203B41FA5}">
                      <a16:colId xmlns:a16="http://schemas.microsoft.com/office/drawing/2014/main" val="2127179384"/>
                    </a:ext>
                  </a:extLst>
                </a:gridCol>
                <a:gridCol w="3403599">
                  <a:extLst>
                    <a:ext uri="{9D8B030D-6E8A-4147-A177-3AD203B41FA5}">
                      <a16:colId xmlns:a16="http://schemas.microsoft.com/office/drawing/2014/main" val="1938675164"/>
                    </a:ext>
                  </a:extLst>
                </a:gridCol>
              </a:tblGrid>
              <a:tr h="247135">
                <a:tc>
                  <a:txBody>
                    <a:bodyPr/>
                    <a:lstStyle/>
                    <a:p>
                      <a:r>
                        <a:rPr lang="en-GB" sz="1000" dirty="0">
                          <a:latin typeface="Outfit"/>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latin typeface="Outfit"/>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latin typeface="Outfit"/>
                        </a:rPr>
                        <a:t>Room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1511190"/>
                  </a:ext>
                </a:extLst>
              </a:tr>
              <a:tr h="348596">
                <a:tc>
                  <a:txBody>
                    <a:bodyPr/>
                    <a:lstStyle/>
                    <a:p>
                      <a:r>
                        <a:rPr lang="en-GB" sz="1000" dirty="0">
                          <a:latin typeface="Outfit"/>
                        </a:rPr>
                        <a:t>10:00-10:15</a:t>
                      </a:r>
                      <a:endParaRPr lang="en-GB" sz="1000" dirty="0">
                        <a:latin typeface="Outfi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Welcome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Streatham Court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2323942939"/>
                  </a:ext>
                </a:extLst>
              </a:tr>
              <a:tr h="325169">
                <a:tc>
                  <a:txBody>
                    <a:bodyPr/>
                    <a:lstStyle/>
                    <a:p>
                      <a:r>
                        <a:rPr lang="en-GB" sz="1000" dirty="0">
                          <a:latin typeface="Outfit"/>
                        </a:rPr>
                        <a:t>10:15-10:45</a:t>
                      </a:r>
                      <a:endParaRPr lang="en-GB" sz="1000" dirty="0">
                        <a:latin typeface="Outfi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Introduction to the Students’ Guild &amp; Welcome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Streatham Court A</a:t>
                      </a:r>
                      <a:endParaRPr lang="en-GB" sz="1000" dirty="0">
                        <a:latin typeface="Outfit" pitchFamily="2" charset="0"/>
                      </a:endParaRPr>
                    </a:p>
                    <a:p>
                      <a:endParaRPr lang="en-GB" sz="1000">
                        <a:latin typeface="Outfi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3609943055"/>
                  </a:ext>
                </a:extLst>
              </a:tr>
              <a:tr h="344761">
                <a:tc>
                  <a:txBody>
                    <a:bodyPr/>
                    <a:lstStyle/>
                    <a:p>
                      <a:r>
                        <a:rPr lang="en-GB" sz="1000" dirty="0">
                          <a:latin typeface="Outfit"/>
                        </a:rPr>
                        <a:t>10:45-11:10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Overview of Support Services</a:t>
                      </a:r>
                      <a:endParaRPr lang="en-GB" sz="1000" dirty="0">
                        <a:latin typeface="Outfi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Streatham Court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1222832950"/>
                  </a:ext>
                </a:extLst>
              </a:tr>
              <a:tr h="327564">
                <a:tc>
                  <a:txBody>
                    <a:bodyPr/>
                    <a:lstStyle/>
                    <a:p>
                      <a:r>
                        <a:rPr lang="en-GB" sz="1000" dirty="0">
                          <a:latin typeface="Outfit"/>
                        </a:rPr>
                        <a:t>11:10-11:25</a:t>
                      </a:r>
                      <a:endParaRPr lang="en-GB" sz="1000" dirty="0">
                        <a:latin typeface="Outfi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Water break and move to Faculty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Newman 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4294796909"/>
                  </a:ext>
                </a:extLst>
              </a:tr>
              <a:tr h="405189">
                <a:tc>
                  <a:txBody>
                    <a:bodyPr/>
                    <a:lstStyle/>
                    <a:p>
                      <a:r>
                        <a:rPr lang="en-GB" sz="1000" dirty="0">
                          <a:latin typeface="Outfit"/>
                        </a:rPr>
                        <a:t>11:25-12:25</a:t>
                      </a:r>
                      <a:endParaRPr lang="en-GB" sz="1000" dirty="0">
                        <a:latin typeface="Outfi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US" sz="1000" dirty="0">
                          <a:latin typeface="Outfit"/>
                        </a:rPr>
                        <a:t>Faculty Introductions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lvl="0">
                        <a:buNone/>
                      </a:pPr>
                      <a:r>
                        <a:rPr lang="en-GB" sz="1000" dirty="0">
                          <a:latin typeface="Outfit"/>
                        </a:rPr>
                        <a:t>See your label for room location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1170056369"/>
                  </a:ext>
                </a:extLst>
              </a:tr>
              <a:tr h="261904">
                <a:tc>
                  <a:txBody>
                    <a:bodyPr/>
                    <a:lstStyle/>
                    <a:p>
                      <a:r>
                        <a:rPr lang="en-GB" sz="1000" dirty="0">
                          <a:latin typeface="Outfit"/>
                        </a:rPr>
                        <a:t>12:30-13:15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Lunch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La Touche, </a:t>
                      </a:r>
                      <a:r>
                        <a:rPr lang="en-GB" sz="1000" dirty="0" err="1">
                          <a:latin typeface="Outfit"/>
                        </a:rPr>
                        <a:t>Building:One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2952814275"/>
                  </a:ext>
                </a:extLst>
              </a:tr>
            </a:tbl>
          </a:graphicData>
        </a:graphic>
      </p:graphicFrame>
    </p:spTree>
    <p:extLst>
      <p:ext uri="{BB962C8B-B14F-4D97-AF65-F5344CB8AC3E}">
        <p14:creationId xmlns:p14="http://schemas.microsoft.com/office/powerpoint/2010/main" val="346476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1290-2A81-970D-4EFA-D80CDF866CC3}"/>
              </a:ext>
            </a:extLst>
          </p:cNvPr>
          <p:cNvSpPr>
            <a:spLocks noGrp="1"/>
          </p:cNvSpPr>
          <p:nvPr>
            <p:ph type="title"/>
          </p:nvPr>
        </p:nvSpPr>
        <p:spPr/>
        <p:txBody>
          <a:bodyPr/>
          <a:lstStyle/>
          <a:p>
            <a:r>
              <a:rPr lang="en-GB" sz="3000" dirty="0">
                <a:latin typeface="Outfit"/>
                <a:cs typeface="Outfit"/>
              </a:rPr>
              <a:t>Programme - Afternoon</a:t>
            </a:r>
            <a:endParaRPr lang="en-US" dirty="0"/>
          </a:p>
        </p:txBody>
      </p:sp>
      <p:graphicFrame>
        <p:nvGraphicFramePr>
          <p:cNvPr id="4" name="Table 4">
            <a:extLst>
              <a:ext uri="{FF2B5EF4-FFF2-40B4-BE49-F238E27FC236}">
                <a16:creationId xmlns:a16="http://schemas.microsoft.com/office/drawing/2014/main" id="{204F12B1-F9E5-CCF7-7482-462E7E68F9FB}"/>
              </a:ext>
            </a:extLst>
          </p:cNvPr>
          <p:cNvGraphicFramePr>
            <a:graphicFrameLocks noGrp="1"/>
          </p:cNvGraphicFramePr>
          <p:nvPr>
            <p:ph idx="1"/>
          </p:nvPr>
        </p:nvGraphicFramePr>
        <p:xfrm>
          <a:off x="857589" y="1153851"/>
          <a:ext cx="7424058" cy="2548622"/>
        </p:xfrm>
        <a:graphic>
          <a:graphicData uri="http://schemas.openxmlformats.org/drawingml/2006/table">
            <a:tbl>
              <a:tblPr firstRow="1" bandRow="1">
                <a:solidFill>
                  <a:srgbClr val="01DCA5"/>
                </a:solidFill>
                <a:tableStyleId>{68D230F3-CF80-4859-8CE7-A43EE81993B5}</a:tableStyleId>
              </a:tblPr>
              <a:tblGrid>
                <a:gridCol w="972459">
                  <a:extLst>
                    <a:ext uri="{9D8B030D-6E8A-4147-A177-3AD203B41FA5}">
                      <a16:colId xmlns:a16="http://schemas.microsoft.com/office/drawing/2014/main" val="654062136"/>
                    </a:ext>
                  </a:extLst>
                </a:gridCol>
                <a:gridCol w="3048000">
                  <a:extLst>
                    <a:ext uri="{9D8B030D-6E8A-4147-A177-3AD203B41FA5}">
                      <a16:colId xmlns:a16="http://schemas.microsoft.com/office/drawing/2014/main" val="2127179384"/>
                    </a:ext>
                  </a:extLst>
                </a:gridCol>
                <a:gridCol w="3403599">
                  <a:extLst>
                    <a:ext uri="{9D8B030D-6E8A-4147-A177-3AD203B41FA5}">
                      <a16:colId xmlns:a16="http://schemas.microsoft.com/office/drawing/2014/main" val="1938675164"/>
                    </a:ext>
                  </a:extLst>
                </a:gridCol>
              </a:tblGrid>
              <a:tr h="321817">
                <a:tc>
                  <a:txBody>
                    <a:bodyPr/>
                    <a:lstStyle/>
                    <a:p>
                      <a:r>
                        <a:rPr lang="en-GB" sz="1000" dirty="0">
                          <a:latin typeface="Outfit"/>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latin typeface="Outfit"/>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latin typeface="Outfit"/>
                        </a:rPr>
                        <a:t>Room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1511190"/>
                  </a:ext>
                </a:extLst>
              </a:tr>
              <a:tr h="348596">
                <a:tc>
                  <a:txBody>
                    <a:bodyPr/>
                    <a:lstStyle/>
                    <a:p>
                      <a:r>
                        <a:rPr lang="en-GB" sz="1000" dirty="0">
                          <a:latin typeface="Outfit"/>
                        </a:rPr>
                        <a:t>13:20-14:00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Workshop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lvl="0">
                        <a:buNone/>
                      </a:pPr>
                      <a:r>
                        <a:rPr lang="en-GB" sz="1000" b="0" i="0" u="none" strike="noStrike" noProof="0" dirty="0">
                          <a:solidFill>
                            <a:srgbClr val="000000"/>
                          </a:solidFill>
                          <a:latin typeface="Outfit"/>
                        </a:rPr>
                        <a:t>Life as a mature student – Pearson teaching room</a:t>
                      </a:r>
                      <a:endParaRPr lang="en-US" sz="1000" b="0" i="0" u="none" strike="noStrike" noProof="0" dirty="0">
                        <a:solidFill>
                          <a:srgbClr val="000000"/>
                        </a:solidFill>
                        <a:latin typeface="Outfit"/>
                      </a:endParaRPr>
                    </a:p>
                    <a:p>
                      <a:pPr lvl="0">
                        <a:buNone/>
                      </a:pPr>
                      <a:r>
                        <a:rPr lang="en-GB" sz="1000" b="0" i="0" u="none" strike="noStrike" noProof="0" dirty="0">
                          <a:solidFill>
                            <a:srgbClr val="000000"/>
                          </a:solidFill>
                          <a:latin typeface="Outfit"/>
                        </a:rPr>
                        <a:t>Settling into university life – Matrix lecture theatre</a:t>
                      </a:r>
                    </a:p>
                    <a:p>
                      <a:pPr lvl="0">
                        <a:buNone/>
                      </a:pPr>
                      <a:r>
                        <a:rPr lang="en-GB" sz="1000" b="0" i="0" u="none" strike="noStrike" noProof="0" dirty="0">
                          <a:solidFill>
                            <a:srgbClr val="000000"/>
                          </a:solidFill>
                          <a:latin typeface="Outfit"/>
                        </a:rPr>
                        <a:t>Managing your money – Constantine Leventis teaching room</a:t>
                      </a:r>
                    </a:p>
                    <a:p>
                      <a:pPr lvl="0">
                        <a:buNone/>
                      </a:pPr>
                      <a:r>
                        <a:rPr lang="en-GB" sz="1000" b="0" i="0" u="none" strike="noStrike" noProof="0" dirty="0">
                          <a:solidFill>
                            <a:srgbClr val="000000"/>
                          </a:solidFill>
                          <a:latin typeface="Outfit"/>
                        </a:rPr>
                        <a:t>Campus orientation – Meet outside </a:t>
                      </a:r>
                      <a:r>
                        <a:rPr lang="en-GB" sz="1000" b="0" i="0" u="none" strike="noStrike" noProof="0" dirty="0" err="1">
                          <a:solidFill>
                            <a:srgbClr val="000000"/>
                          </a:solidFill>
                          <a:latin typeface="Outfit"/>
                        </a:rPr>
                        <a:t>Building:One</a:t>
                      </a:r>
                      <a:endParaRPr lang="en-GB" dirty="0" err="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2323942939"/>
                  </a:ext>
                </a:extLst>
              </a:tr>
              <a:tr h="325169">
                <a:tc>
                  <a:txBody>
                    <a:bodyPr/>
                    <a:lstStyle/>
                    <a:p>
                      <a:r>
                        <a:rPr lang="en-GB" sz="1000" dirty="0">
                          <a:latin typeface="Outfit"/>
                        </a:rPr>
                        <a:t>14:10-14:50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Workshop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lvl="0">
                        <a:buNone/>
                      </a:pPr>
                      <a:r>
                        <a:rPr lang="en-GB" sz="1000" b="0" i="0" u="none" strike="noStrike" noProof="0" dirty="0">
                          <a:solidFill>
                            <a:srgbClr val="000000"/>
                          </a:solidFill>
                          <a:latin typeface="Outfit"/>
                        </a:rPr>
                        <a:t>Settling into university life – Matrix lecture theatre</a:t>
                      </a:r>
                    </a:p>
                    <a:p>
                      <a:pPr lvl="0">
                        <a:buNone/>
                      </a:pPr>
                      <a:r>
                        <a:rPr lang="en-GB" sz="1000" b="0" i="0" u="none" strike="noStrike" noProof="0" dirty="0">
                          <a:solidFill>
                            <a:srgbClr val="000000"/>
                          </a:solidFill>
                          <a:latin typeface="Outfit"/>
                        </a:rPr>
                        <a:t>Introduction to Exeter Cares – Syndicate room C</a:t>
                      </a:r>
                    </a:p>
                    <a:p>
                      <a:pPr lvl="0">
                        <a:buNone/>
                      </a:pPr>
                      <a:r>
                        <a:rPr lang="en-GB" sz="1000" b="0" i="0" u="none" strike="noStrike" noProof="0" dirty="0">
                          <a:solidFill>
                            <a:srgbClr val="000000"/>
                          </a:solidFill>
                          <a:latin typeface="Outfit"/>
                        </a:rPr>
                        <a:t>Accessing the Career Zone – Kolade Teaching room</a:t>
                      </a:r>
                    </a:p>
                    <a:p>
                      <a:pPr lvl="0">
                        <a:buNone/>
                      </a:pPr>
                      <a:r>
                        <a:rPr lang="en-GB" sz="1000" b="0" i="0" u="none" strike="noStrike" noProof="0" dirty="0">
                          <a:solidFill>
                            <a:srgbClr val="000000"/>
                          </a:solidFill>
                          <a:latin typeface="Outfit"/>
                        </a:rPr>
                        <a:t>Campus orientation – Meet outside </a:t>
                      </a:r>
                      <a:r>
                        <a:rPr lang="en-GB" sz="1000" b="0" i="0" u="none" strike="noStrike" noProof="0" dirty="0" err="1">
                          <a:solidFill>
                            <a:srgbClr val="000000"/>
                          </a:solidFill>
                          <a:latin typeface="Outfit"/>
                        </a:rPr>
                        <a:t>Building:One</a:t>
                      </a:r>
                      <a:endParaRPr lang="en-GB" dirty="0" err="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3609943055"/>
                  </a:ext>
                </a:extLst>
              </a:tr>
              <a:tr h="344761">
                <a:tc>
                  <a:txBody>
                    <a:bodyPr/>
                    <a:lstStyle/>
                    <a:p>
                      <a:r>
                        <a:rPr lang="en-GB" sz="1000" dirty="0">
                          <a:latin typeface="Outfit"/>
                        </a:rPr>
                        <a:t>15:00-15:30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Q&amp;A Panel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Streatham Court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1222832950"/>
                  </a:ext>
                </a:extLst>
              </a:tr>
              <a:tr h="327564">
                <a:tc>
                  <a:txBody>
                    <a:bodyPr/>
                    <a:lstStyle/>
                    <a:p>
                      <a:r>
                        <a:rPr lang="en-GB" sz="1000" dirty="0">
                          <a:latin typeface="Outfit"/>
                        </a:rPr>
                        <a:t>15:30-15:45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r>
                        <a:rPr lang="en-GB" sz="1000" dirty="0">
                          <a:latin typeface="Outfit"/>
                        </a:rPr>
                        <a:t>Evaluation &amp; close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lvl="0">
                        <a:buNone/>
                      </a:pPr>
                      <a:r>
                        <a:rPr lang="en-GB" sz="1000" b="0" i="0" u="none" strike="noStrike" noProof="0" dirty="0">
                          <a:solidFill>
                            <a:srgbClr val="000000"/>
                          </a:solidFill>
                          <a:latin typeface="Outfit"/>
                        </a:rPr>
                        <a:t>Streatham Court 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4294796909"/>
                  </a:ext>
                </a:extLst>
              </a:tr>
            </a:tbl>
          </a:graphicData>
        </a:graphic>
      </p:graphicFrame>
    </p:spTree>
    <p:extLst>
      <p:ext uri="{BB962C8B-B14F-4D97-AF65-F5344CB8AC3E}">
        <p14:creationId xmlns:p14="http://schemas.microsoft.com/office/powerpoint/2010/main" val="98580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FE40-3FEA-D9FE-E091-C0CCABF020E6}"/>
              </a:ext>
            </a:extLst>
          </p:cNvPr>
          <p:cNvSpPr>
            <a:spLocks noGrp="1"/>
          </p:cNvSpPr>
          <p:nvPr>
            <p:ph type="title"/>
          </p:nvPr>
        </p:nvSpPr>
        <p:spPr/>
        <p:txBody>
          <a:bodyPr/>
          <a:lstStyle/>
          <a:p>
            <a:r>
              <a:rPr lang="en-GB" sz="3000">
                <a:latin typeface="Outfit"/>
                <a:cs typeface="Outfit"/>
              </a:rPr>
              <a:t>Things to do/Consider</a:t>
            </a:r>
            <a:endParaRPr lang="en-GB"/>
          </a:p>
        </p:txBody>
      </p:sp>
      <p:sp>
        <p:nvSpPr>
          <p:cNvPr id="3" name="Content Placeholder 2">
            <a:extLst>
              <a:ext uri="{FF2B5EF4-FFF2-40B4-BE49-F238E27FC236}">
                <a16:creationId xmlns:a16="http://schemas.microsoft.com/office/drawing/2014/main" id="{A8B47D6E-EA04-B719-A8DE-05E7F852A121}"/>
              </a:ext>
            </a:extLst>
          </p:cNvPr>
          <p:cNvSpPr>
            <a:spLocks noGrp="1"/>
          </p:cNvSpPr>
          <p:nvPr>
            <p:ph idx="1"/>
          </p:nvPr>
        </p:nvSpPr>
        <p:spPr>
          <a:xfrm>
            <a:off x="454401" y="1029349"/>
            <a:ext cx="8235197" cy="3254466"/>
          </a:xfrm>
        </p:spPr>
        <p:txBody>
          <a:bodyPr lIns="91440" tIns="45720" rIns="91440" bIns="45720" anchor="t"/>
          <a:lstStyle/>
          <a:p>
            <a:r>
              <a:rPr lang="en-GB" sz="2400" dirty="0">
                <a:solidFill>
                  <a:schemeClr val="tx1"/>
                </a:solidFill>
                <a:latin typeface="Outfit"/>
                <a:cs typeface="Outfit"/>
              </a:rPr>
              <a:t>Check and read emails from the University</a:t>
            </a:r>
            <a:endParaRPr lang="en-US" sz="2400" dirty="0">
              <a:solidFill>
                <a:schemeClr val="tx1"/>
              </a:solidFill>
              <a:latin typeface="Outfit"/>
              <a:cs typeface="Outfit"/>
            </a:endParaRPr>
          </a:p>
          <a:p>
            <a:r>
              <a:rPr lang="en-GB" sz="2400" dirty="0">
                <a:solidFill>
                  <a:schemeClr val="tx1"/>
                </a:solidFill>
                <a:latin typeface="Outfit"/>
                <a:cs typeface="Outfit"/>
              </a:rPr>
              <a:t>Welcome email will be sent on Thursday 5 </a:t>
            </a:r>
            <a:r>
              <a:rPr lang="en-GB" sz="2400" dirty="0" err="1">
                <a:solidFill>
                  <a:schemeClr val="tx1"/>
                </a:solidFill>
                <a:latin typeface="Outfit"/>
                <a:cs typeface="Outfit"/>
              </a:rPr>
              <a:t>SeptemberYour</a:t>
            </a:r>
            <a:r>
              <a:rPr lang="en-GB" sz="2400" dirty="0">
                <a:solidFill>
                  <a:schemeClr val="tx1"/>
                </a:solidFill>
                <a:latin typeface="Outfit"/>
                <a:cs typeface="Outfit"/>
              </a:rPr>
              <a:t> timetable will be available on My Timetable during Welcome Week. You need to be registered with the University and have activated your IT account to access My Timetable. </a:t>
            </a:r>
            <a:endParaRPr lang="en-GB" sz="2400" dirty="0">
              <a:solidFill>
                <a:schemeClr val="tx1"/>
              </a:solidFill>
              <a:cs typeface="Outfit"/>
            </a:endParaRPr>
          </a:p>
          <a:p>
            <a:r>
              <a:rPr lang="en-GB" sz="2400" dirty="0">
                <a:solidFill>
                  <a:schemeClr val="tx1"/>
                </a:solidFill>
                <a:latin typeface="Outfit"/>
                <a:cs typeface="Outfit"/>
              </a:rPr>
              <a:t>Pre-arrival online academic induction courses</a:t>
            </a:r>
          </a:p>
          <a:p>
            <a:r>
              <a:rPr lang="en-GB" sz="2400" dirty="0">
                <a:solidFill>
                  <a:schemeClr val="tx1"/>
                </a:solidFill>
                <a:latin typeface="Outfit"/>
                <a:cs typeface="Outfit"/>
              </a:rPr>
              <a:t>New Student Guide</a:t>
            </a:r>
            <a:endParaRPr lang="en-GB" sz="2400" dirty="0">
              <a:solidFill>
                <a:schemeClr val="tx1"/>
              </a:solidFill>
              <a:cs typeface="Outfit"/>
            </a:endParaRPr>
          </a:p>
          <a:p>
            <a:pPr marL="311785" lvl="1" indent="-103505"/>
            <a:endParaRPr lang="en-GB" sz="1250" dirty="0">
              <a:cs typeface="Outfit"/>
            </a:endParaRPr>
          </a:p>
          <a:p>
            <a:pPr marL="207645" lvl="1" indent="0">
              <a:buNone/>
            </a:pPr>
            <a:endParaRPr lang="en-GB" dirty="0">
              <a:cs typeface="Outfit" pitchFamily="2" charset="0"/>
            </a:endParaRPr>
          </a:p>
          <a:p>
            <a:pPr marL="207645" lvl="1" indent="0">
              <a:buNone/>
            </a:pPr>
            <a:endParaRPr lang="en-GB" dirty="0">
              <a:cs typeface="Outfit" pitchFamily="2" charset="0"/>
            </a:endParaRPr>
          </a:p>
        </p:txBody>
      </p:sp>
    </p:spTree>
    <p:extLst>
      <p:ext uri="{BB962C8B-B14F-4D97-AF65-F5344CB8AC3E}">
        <p14:creationId xmlns:p14="http://schemas.microsoft.com/office/powerpoint/2010/main" val="35680096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Powerpoint 16.9" id="{F64BD898-907F-364F-9241-62CC1352D110}" vid="{03961058-3D3F-4742-A47D-83E494AD8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A9AAEB20B7409AE99908933E1126" ma:contentTypeVersion="23" ma:contentTypeDescription="Create a new document." ma:contentTypeScope="" ma:versionID="d45997c773a74be5d804c1e7b0a365a1">
  <xsd:schema xmlns:xsd="http://www.w3.org/2001/XMLSchema" xmlns:xs="http://www.w3.org/2001/XMLSchema" xmlns:p="http://schemas.microsoft.com/office/2006/metadata/properties" xmlns:ns2="ec1451dd-69d2-4507-be71-3eb1d07980c7" xmlns:ns3="54b2ad82-26c2-47b6-9f08-613f10f49f59" targetNamespace="http://schemas.microsoft.com/office/2006/metadata/properties" ma:root="true" ma:fieldsID="7981f290db3cfbc05dcd4057ee269074" ns2:_="" ns3:_="">
    <xsd:import namespace="ec1451dd-69d2-4507-be71-3eb1d07980c7"/>
    <xsd:import namespace="54b2ad82-26c2-47b6-9f08-613f10f49f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AcademicYear" minOccurs="0"/>
                <xsd:element ref="ns2:DocumentType" minOccurs="0"/>
                <xsd:element ref="ns2:Month"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Programme"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451dd-69d2-4507-be71-3eb1d07980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AcademicYear" ma:index="12" nillable="true" ma:displayName="Academic Year" ma:format="Dropdown" ma:internalName="AcademicYear">
      <xsd:complexType>
        <xsd:complexContent>
          <xsd:extension base="dms:MultiChoice">
            <xsd:sequence>
              <xsd:element name="Value" maxOccurs="unbounded" minOccurs="0" nillable="true">
                <xsd:simpleType>
                  <xsd:restriction base="dms:Choice">
                    <xsd:enumeration value="2016/17"/>
                    <xsd:enumeration value="2017/18"/>
                    <xsd:enumeration value="2018/19"/>
                    <xsd:enumeration value="2020/21"/>
                    <xsd:enumeration value="2021/22"/>
                    <xsd:enumeration value="2019/20"/>
                    <xsd:enumeration value="2022/23"/>
                    <xsd:enumeration value="2023/24"/>
                    <xsd:enumeration value="2024/25"/>
                  </xsd:restriction>
                </xsd:simpleType>
              </xsd:element>
            </xsd:sequence>
          </xsd:extension>
        </xsd:complexContent>
      </xsd:complexType>
    </xsd:element>
    <xsd:element name="DocumentType" ma:index="13" nillable="true" ma:displayName="Document Type" ma:format="Dropdown" ma:internalName="DocumentType">
      <xsd:complexType>
        <xsd:complexContent>
          <xsd:extension base="dms:MultiChoice">
            <xsd:sequence>
              <xsd:element name="Value" maxOccurs="unbounded" minOccurs="0" nillable="true">
                <xsd:simpleType>
                  <xsd:restriction base="dms:Choice">
                    <xsd:enumeration value="Excel working data"/>
                    <xsd:enumeration value="Excel final data"/>
                    <xsd:enumeration value="minutes"/>
                    <xsd:enumeration value="policy paper"/>
                    <xsd:enumeration value="report"/>
                    <xsd:enumeration value="planning"/>
                    <xsd:enumeration value="ppt presentation"/>
                    <xsd:enumeration value="picture"/>
                    <xsd:enumeration value="guidance"/>
                    <xsd:enumeration value="excel source data"/>
                    <xsd:enumeration value="meeting document"/>
                    <xsd:enumeration value="Agenda"/>
                  </xsd:restriction>
                </xsd:simpleType>
              </xsd:element>
            </xsd:sequence>
          </xsd:extension>
        </xsd:complexContent>
      </xsd:complexType>
    </xsd:element>
    <xsd:element name="Month" ma:index="14" nillable="true" ma:displayName="Month" ma:default="January" ma:format="Dropdown" ma:internalName="Month">
      <xsd:simpleType>
        <xsd:restriction base="dms:Choice">
          <xsd:enumeration value="January"/>
          <xsd:enumeration value="February"/>
          <xsd:enumeration value="March"/>
          <xsd:enumeration value="April"/>
          <xsd:enumeration value="May"/>
          <xsd:enumeration value="June"/>
          <xsd:enumeration value="July"/>
          <xsd:enumeration value="August"/>
          <xsd:enumeration value="Sept"/>
          <xsd:enumeration value="Oct"/>
          <xsd:enumeration value="Nov"/>
          <xsd:enumeration value="Dec"/>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Programme" ma:index="22" nillable="true" ma:displayName="Programme" ma:format="Dropdown" ma:internalName="Programm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b2ad82-26c2-47b6-9f08-613f10f49f5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c797e81-fd3c-44d3-acbe-13898a16e625}" ma:internalName="TaxCatchAll" ma:showField="CatchAllData" ma:web="54b2ad82-26c2-47b6-9f08-613f10f49f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b2ad82-26c2-47b6-9f08-613f10f49f59" xsi:nil="true"/>
    <lcf76f155ced4ddcb4097134ff3c332f xmlns="ec1451dd-69d2-4507-be71-3eb1d07980c7">
      <Terms xmlns="http://schemas.microsoft.com/office/infopath/2007/PartnerControls"/>
    </lcf76f155ced4ddcb4097134ff3c332f>
    <Programme xmlns="ec1451dd-69d2-4507-be71-3eb1d07980c7" xsi:nil="true"/>
    <DocumentType xmlns="ec1451dd-69d2-4507-be71-3eb1d07980c7" xsi:nil="true"/>
    <Month xmlns="ec1451dd-69d2-4507-be71-3eb1d07980c7">January</Month>
    <AcademicYear xmlns="ec1451dd-69d2-4507-be71-3eb1d07980c7" xsi:nil="true"/>
  </documentManagement>
</p:properties>
</file>

<file path=customXml/itemProps1.xml><?xml version="1.0" encoding="utf-8"?>
<ds:datastoreItem xmlns:ds="http://schemas.openxmlformats.org/officeDocument/2006/customXml" ds:itemID="{36F827B9-5526-46E7-B4AE-57AE7972386B}">
  <ds:schemaRefs>
    <ds:schemaRef ds:uri="54b2ad82-26c2-47b6-9f08-613f10f49f59"/>
    <ds:schemaRef ds:uri="ec1451dd-69d2-4507-be71-3eb1d07980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3.xml><?xml version="1.0" encoding="utf-8"?>
<ds:datastoreItem xmlns:ds="http://schemas.openxmlformats.org/officeDocument/2006/customXml" ds:itemID="{FBC9CA35-1137-4CBC-A719-3D7C0CE685E2}">
  <ds:schemaRefs>
    <ds:schemaRef ds:uri="54b2ad82-26c2-47b6-9f08-613f10f49f59"/>
    <ds:schemaRef ds:uri="997cdd1e-e429-4b09-99d2-d895aefd500f"/>
    <ds:schemaRef ds:uri="a3ce718d-f813-4adc-8824-5d044fc7674a"/>
    <ds:schemaRef ds:uri="ec1451dd-69d2-4507-be71-3eb1d07980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Custom Design</Template>
  <TotalTime>0</TotalTime>
  <Words>397</Words>
  <Application>Microsoft Office PowerPoint</Application>
  <PresentationFormat>On-screen Show (16:9)</PresentationFormat>
  <Paragraphs>67</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Custom Design</vt:lpstr>
      <vt:lpstr>Welcome!  Enhanced Induction  Settle in Session</vt:lpstr>
      <vt:lpstr>Housekeeping</vt:lpstr>
      <vt:lpstr>Programme - Morning</vt:lpstr>
      <vt:lpstr>Programme - Afternoon</vt:lpstr>
      <vt:lpstr>Things to do/Consider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Coles, Andy</dc:creator>
  <cp:lastModifiedBy>Bracher, Natalie</cp:lastModifiedBy>
  <cp:revision>2</cp:revision>
  <dcterms:created xsi:type="dcterms:W3CDTF">2022-09-29T15:54:17Z</dcterms:created>
  <dcterms:modified xsi:type="dcterms:W3CDTF">2024-09-06T08:50:33Z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MediaServiceImageTags">
    <vt:lpwstr/>
  </property>
  <property fmtid="{D5CDD505-2E9C-101B-9397-08002B2CF9AE}" pid="7" name="ContentTypeId">
    <vt:lpwstr>0x010100A2CCA9AAEB20B7409AE99908933E1126</vt:lpwstr>
  </property>
</Properties>
</file>