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2" r:id="rId8"/>
    <p:sldId id="263" r:id="rId9"/>
    <p:sldId id="260" r:id="rId10"/>
    <p:sldId id="261" r:id="rId11"/>
  </p:sldIdLst>
  <p:sldSz cx="9144000" cy="5143500" type="screen16x9"/>
  <p:notesSz cx="20104100" cy="11309350"/>
  <p:embeddedFontLst>
    <p:embeddedFont>
      <p:font typeface="Outfit" charset="0"/>
      <p:regular r:id="rId14"/>
      <p:bold r:id="rId15"/>
      <p:italic r:id="rId16"/>
      <p:boldItalic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1DCA5"/>
    <a:srgbClr val="00C896"/>
    <a:srgbClr val="003C3B"/>
    <a:srgbClr val="017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88F66-411E-FF01-854F-36D3A087E9BE}" v="72" dt="2024-09-15T15:25:14.4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>
                <a:cs typeface="Calibri"/>
              </a:rPr>
              <a:t>Welcome, Kate and Emma and introduce themselves followed by ESA's</a:t>
            </a:r>
          </a:p>
        </p:txBody>
      </p:sp>
    </p:spTree>
    <p:extLst>
      <p:ext uri="{BB962C8B-B14F-4D97-AF65-F5344CB8AC3E}">
        <p14:creationId xmlns:p14="http://schemas.microsoft.com/office/powerpoint/2010/main" val="15911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GB" sz="500" dirty="0">
                <a:cs typeface="Calibri"/>
              </a:rPr>
              <a:t>Fire alarm – not expecting a test so please leave calmly to the nearest fire assembly point- YOU WILL NEED TO FIND OUT WHERE THIS IS. THIS INFORMATION SHOULD BE PROVIDED ON THE WALL OF THE LECTURE THEATRE</a:t>
            </a:r>
          </a:p>
          <a:p>
            <a:pPr marL="285750" indent="-285750">
              <a:buFont typeface="Calibri"/>
              <a:buChar char="-"/>
            </a:pPr>
            <a:r>
              <a:rPr lang="en-GB" sz="500" dirty="0">
                <a:cs typeface="Calibri"/>
              </a:rPr>
              <a:t>FIND OUT WHERE THE NEAREST TOILETS ARE</a:t>
            </a:r>
          </a:p>
          <a:p>
            <a:pPr marL="285750" indent="-285750">
              <a:buFont typeface="Calibri"/>
              <a:buChar char="-"/>
            </a:pPr>
            <a:r>
              <a:rPr lang="en-GB" sz="500" dirty="0">
                <a:cs typeface="Calibri"/>
              </a:rPr>
              <a:t>CATERING SHOULD HAVE A LIST OF ALLERGENS FOR REFRESHMENTS – ANY QUERIES JUST ASK</a:t>
            </a:r>
          </a:p>
          <a:p>
            <a:pPr marL="285750" indent="-285750">
              <a:buFont typeface="Calibri"/>
              <a:buChar char="-"/>
            </a:pPr>
            <a:r>
              <a:rPr lang="en-GB" sz="500" dirty="0">
                <a:cs typeface="Calibri"/>
              </a:rPr>
              <a:t>If you need some quite space at all through out the event, please feel free to use any of the seminar rooms</a:t>
            </a:r>
          </a:p>
          <a:p>
            <a:pPr marL="285750" indent="-285750">
              <a:buFont typeface="Calibri"/>
              <a:buChar char="-"/>
            </a:pPr>
            <a:r>
              <a:rPr lang="en-GB" sz="500" dirty="0">
                <a:cs typeface="Calibri"/>
              </a:rPr>
              <a:t>Finally, please do ask questions to our students ambassadors and staff</a:t>
            </a:r>
          </a:p>
          <a:p>
            <a:endParaRPr lang="en-GB" sz="5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81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GB" sz="1800" b="0" i="0">
                <a:effectLst/>
                <a:latin typeface="Calibri"/>
                <a:cs typeface="Calibri"/>
              </a:rPr>
              <a:t> </a:t>
            </a:r>
            <a:r>
              <a:rPr lang="en-GB" sz="1800">
                <a:latin typeface="Calibri"/>
                <a:cs typeface="Calibri"/>
              </a:rPr>
              <a:t>Run through programme</a:t>
            </a:r>
            <a:endParaRPr lang="en-GB" b="0" i="0">
              <a:effectLst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1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GB" sz="500">
              <a:solidFill>
                <a:srgbClr val="FFFFFF"/>
              </a:solidFill>
              <a:latin typeface="Outfit"/>
              <a:cs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19948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599" y="4443894"/>
            <a:ext cx="763925" cy="480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069"/>
              </a:lnSpc>
            </a:pPr>
            <a:r>
              <a:rPr sz="1228" b="0" i="0" spc="-5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228" b="0" i="0">
              <a:latin typeface="Outfit" pitchFamily="2" charset="0"/>
              <a:cs typeface="Spectral-Light"/>
            </a:endParaRPr>
          </a:p>
          <a:p>
            <a:pPr marL="5776">
              <a:lnSpc>
                <a:spcPts val="1308"/>
              </a:lnSpc>
            </a:pPr>
            <a:r>
              <a:rPr sz="1228" b="0" i="0" spc="-25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228" b="0" i="0" spc="-25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228" b="0" i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841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051DD4-6487-BA7A-9D9C-39005EF3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7" y="1527521"/>
            <a:ext cx="4676329" cy="1984936"/>
          </a:xfrm>
        </p:spPr>
        <p:txBody>
          <a:bodyPr/>
          <a:lstStyle/>
          <a:p>
            <a:r>
              <a:rPr lang="en-GB"/>
              <a:t>Welcome!</a:t>
            </a:r>
            <a:br>
              <a:rPr lang="en-GB"/>
            </a:br>
            <a:br>
              <a:rPr lang="en-GB"/>
            </a:br>
            <a:r>
              <a:rPr lang="en-GB"/>
              <a:t>Enhanced Induction </a:t>
            </a:r>
            <a:br>
              <a:rPr lang="en-GB"/>
            </a:br>
            <a:r>
              <a:rPr lang="en-GB"/>
              <a:t>Settle in Session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635B0-C4B8-708B-03FF-097E45921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3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1290-2A81-970D-4EFA-D80CDF8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F38D-E647-6C61-53AC-AF5EE216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58" y="1187521"/>
            <a:ext cx="8261986" cy="3474733"/>
          </a:xfrm>
        </p:spPr>
        <p:txBody>
          <a:bodyPr lIns="91440" tIns="45720" rIns="91440" bIns="45720" anchor="t"/>
          <a:lstStyle/>
          <a:p>
            <a:pPr marL="103505" indent="-103505"/>
            <a:r>
              <a:rPr lang="en-GB" sz="3600">
                <a:latin typeface="Outfit"/>
                <a:cs typeface="Outfit"/>
              </a:rPr>
              <a:t>Fire alarm</a:t>
            </a:r>
            <a:endParaRPr lang="en-US" sz="3600">
              <a:latin typeface="Outfit"/>
              <a:cs typeface="Outfit"/>
            </a:endParaRPr>
          </a:p>
          <a:p>
            <a:pPr marL="103505" indent="-103505"/>
            <a:r>
              <a:rPr lang="en-GB" sz="3600">
                <a:latin typeface="Outfit"/>
                <a:cs typeface="Outfit"/>
              </a:rPr>
              <a:t>Toilets</a:t>
            </a:r>
          </a:p>
          <a:p>
            <a:pPr marL="103505" indent="-103505"/>
            <a:r>
              <a:rPr lang="en-GB" sz="3600">
                <a:latin typeface="Outfit"/>
                <a:cs typeface="Outfit"/>
              </a:rPr>
              <a:t>Catering</a:t>
            </a:r>
          </a:p>
          <a:p>
            <a:pPr marL="103505" indent="-103505"/>
            <a:r>
              <a:rPr lang="en-GB" sz="3600">
                <a:latin typeface="Outfit"/>
                <a:cs typeface="Outfit"/>
              </a:rPr>
              <a:t>Quiet space</a:t>
            </a:r>
          </a:p>
          <a:p>
            <a:pPr marL="103505" indent="-103505"/>
            <a:r>
              <a:rPr lang="en-GB" sz="3600">
                <a:latin typeface="Outfit"/>
                <a:cs typeface="Outfit"/>
              </a:rPr>
              <a:t>Ask questions!</a:t>
            </a:r>
            <a:endParaRPr lang="en-GB" sz="3600">
              <a:cs typeface="Outfit"/>
            </a:endParaRPr>
          </a:p>
          <a:p>
            <a:pPr marL="103505" indent="-103505"/>
            <a:endParaRPr lang="en-GB" sz="3600">
              <a:latin typeface="Outfit"/>
              <a:cs typeface="Outfit"/>
            </a:endParaRPr>
          </a:p>
          <a:p>
            <a:pPr marL="0" indent="0">
              <a:buNone/>
            </a:pPr>
            <a:endParaRPr lang="en-GB" sz="2400">
              <a:latin typeface="Outfit"/>
              <a:cs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423798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1290-2A81-970D-4EFA-D80CDF8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4F12B1-F9E5-CCF7-7482-462E7E68F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759931"/>
              </p:ext>
            </p:extLst>
          </p:nvPr>
        </p:nvGraphicFramePr>
        <p:xfrm>
          <a:off x="390120" y="932395"/>
          <a:ext cx="7970108" cy="4133381"/>
        </p:xfrm>
        <a:graphic>
          <a:graphicData uri="http://schemas.openxmlformats.org/drawingml/2006/table">
            <a:tbl>
              <a:tblPr firstRow="1" bandRow="1">
                <a:solidFill>
                  <a:srgbClr val="01DCA5"/>
                </a:solidFill>
                <a:tableStyleId>{68D230F3-CF80-4859-8CE7-A43EE81993B5}</a:tableStyleId>
              </a:tblPr>
              <a:tblGrid>
                <a:gridCol w="1246656">
                  <a:extLst>
                    <a:ext uri="{9D8B030D-6E8A-4147-A177-3AD203B41FA5}">
                      <a16:colId xmlns:a16="http://schemas.microsoft.com/office/drawing/2014/main" val="654062136"/>
                    </a:ext>
                  </a:extLst>
                </a:gridCol>
                <a:gridCol w="4855464">
                  <a:extLst>
                    <a:ext uri="{9D8B030D-6E8A-4147-A177-3AD203B41FA5}">
                      <a16:colId xmlns:a16="http://schemas.microsoft.com/office/drawing/2014/main" val="2127179384"/>
                    </a:ext>
                  </a:extLst>
                </a:gridCol>
                <a:gridCol w="1867988">
                  <a:extLst>
                    <a:ext uri="{9D8B030D-6E8A-4147-A177-3AD203B41FA5}">
                      <a16:colId xmlns:a16="http://schemas.microsoft.com/office/drawing/2014/main" val="1938675164"/>
                    </a:ext>
                  </a:extLst>
                </a:gridCol>
              </a:tblGrid>
              <a:tr h="345344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Room 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11190"/>
                  </a:ext>
                </a:extLst>
              </a:tr>
              <a:tr h="37275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14:00-14:10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Welcome &amp; introductions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Lecture theatre A </a:t>
                      </a:r>
                      <a:endParaRPr lang="en-GB" sz="1000" dirty="0">
                        <a:latin typeface="Outfi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942939"/>
                  </a:ext>
                </a:extLst>
              </a:tr>
              <a:tr h="37275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14:10-14:30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/>
                        </a:rPr>
                        <a:t>Introduction to the Students Union &amp; Welcome Week </a:t>
                      </a:r>
                    </a:p>
                    <a:p>
                      <a:pPr algn="l" rtl="0" fontAlgn="base"/>
                      <a:endParaRPr lang="en-GB" sz="1000" b="0" i="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5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Outfit"/>
                        </a:rPr>
                        <a:t>Lecture theatre A</a:t>
                      </a:r>
                    </a:p>
                    <a:p>
                      <a:endParaRPr lang="en-GB" sz="1000">
                        <a:latin typeface="Outfi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43055"/>
                  </a:ext>
                </a:extLst>
              </a:tr>
              <a:tr h="4241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14:30-15:15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/>
                        </a:rPr>
                        <a:t>Faculty Introductions </a:t>
                      </a:r>
                    </a:p>
                    <a:p>
                      <a:pPr algn="l" rtl="0" fontAlgn="base"/>
                      <a:r>
                        <a:rPr lang="en-GB" sz="1000" b="0" i="0" dirty="0">
                          <a:effectLst/>
                          <a:latin typeface="Calibri"/>
                        </a:rPr>
                        <a:t>Meet academic representatives from your area of study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Room location displayed on your label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32950"/>
                  </a:ext>
                </a:extLst>
              </a:tr>
              <a:tr h="25323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15:15-15:30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latin typeface="Outfi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96909"/>
                  </a:ext>
                </a:extLst>
              </a:tr>
              <a:tr h="108959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15:30-16:00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Overview of support services:</a:t>
                      </a:r>
                    </a:p>
                    <a:p>
                      <a:r>
                        <a:rPr lang="en-GB" sz="1000" dirty="0">
                          <a:latin typeface="Outfit"/>
                        </a:rPr>
                        <a:t>Wellbeing</a:t>
                      </a:r>
                    </a:p>
                    <a:p>
                      <a:r>
                        <a:rPr lang="en-GB" sz="1000" dirty="0">
                          <a:latin typeface="Outfit"/>
                        </a:rPr>
                        <a:t>Personal tutors</a:t>
                      </a:r>
                    </a:p>
                    <a:p>
                      <a:r>
                        <a:rPr lang="en-GB" sz="1000" dirty="0">
                          <a:latin typeface="Outfit"/>
                        </a:rPr>
                        <a:t>Inclusive learning</a:t>
                      </a:r>
                    </a:p>
                    <a:p>
                      <a:r>
                        <a:rPr lang="en-GB" sz="1000" dirty="0">
                          <a:latin typeface="Outfit"/>
                        </a:rPr>
                        <a:t>Accessibility</a:t>
                      </a:r>
                    </a:p>
                    <a:p>
                      <a:r>
                        <a:rPr lang="en-GB" sz="1000" dirty="0">
                          <a:latin typeface="Outfit"/>
                        </a:rPr>
                        <a:t>ASK (academic skills)</a:t>
                      </a:r>
                    </a:p>
                    <a:p>
                      <a:r>
                        <a:rPr lang="en-GB" sz="1000" dirty="0">
                          <a:latin typeface="Outfit"/>
                        </a:rPr>
                        <a:t>Peer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Outfit"/>
                        </a:rPr>
                        <a:t>Lecture theatre A </a:t>
                      </a:r>
                      <a:endParaRPr lang="en-GB" sz="1000" dirty="0">
                        <a:latin typeface="Outfit" pitchFamily="2" charset="0"/>
                      </a:endParaRPr>
                    </a:p>
                    <a:p>
                      <a:endParaRPr lang="en-GB" sz="1000" dirty="0">
                        <a:latin typeface="Outfi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56369"/>
                  </a:ext>
                </a:extLst>
              </a:tr>
              <a:tr h="22938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16:00-16:30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Q&amp;A panel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Outfit"/>
                        </a:rPr>
                        <a:t>Lecture theatre A </a:t>
                      </a:r>
                      <a:endParaRPr lang="en-GB" sz="1000" dirty="0">
                        <a:latin typeface="Outfit" pitchFamily="2" charset="0"/>
                      </a:endParaRPr>
                    </a:p>
                    <a:p>
                      <a:endParaRPr lang="en-GB" sz="1000" dirty="0">
                        <a:latin typeface="Outfi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14275"/>
                  </a:ext>
                </a:extLst>
              </a:tr>
              <a:tr h="347141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16:30-16:40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Student ambassadors top tips to adjusting to university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Outfit"/>
                        </a:rPr>
                        <a:t>Lecture theatre A </a:t>
                      </a:r>
                      <a:endParaRPr lang="en-GB" sz="1000" dirty="0">
                        <a:latin typeface="Outfi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42017"/>
                  </a:ext>
                </a:extLst>
              </a:tr>
              <a:tr h="44002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16:40-16:45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Outfit"/>
                        </a:rPr>
                        <a:t>Evaluation and closing remarks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5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Outfit"/>
                        </a:rPr>
                        <a:t>Lecture theatre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8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76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8A9E-BA13-7CE1-DA83-229F89D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>
                <a:latin typeface="Outfit"/>
                <a:cs typeface="Outfit"/>
              </a:rPr>
              <a:t>Top tips adjusting to university life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4CF8-5402-1033-E41C-943BD285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20353" cy="3058169"/>
          </a:xfrm>
        </p:spPr>
        <p:txBody>
          <a:bodyPr lIns="91440" tIns="45720" rIns="91440" bIns="45720" anchor="t"/>
          <a:lstStyle/>
          <a:p>
            <a:pPr marL="103505" indent="-103505"/>
            <a:r>
              <a:rPr lang="en-GB" sz="1450">
                <a:latin typeface="Outfit"/>
                <a:cs typeface="Outfit"/>
              </a:rPr>
              <a:t>Show up to everything</a:t>
            </a:r>
            <a:endParaRPr lang="en-GB">
              <a:cs typeface="Outfit" pitchFamily="2" charset="0"/>
            </a:endParaRP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Monzo account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Take every opportunity to try new things </a:t>
            </a:r>
            <a:endParaRPr lang="en-GB" sz="1450">
              <a:cs typeface="Outfit" pitchFamily="2" charset="0"/>
            </a:endParaRP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Many different sports clubs and societies. Find one and JOIN, </a:t>
            </a:r>
            <a:endParaRPr lang="en-GB" sz="1450">
              <a:cs typeface="Outfit" pitchFamily="2" charset="0"/>
            </a:endParaRP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Scheduled fun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Give yourself ample time to get around</a:t>
            </a:r>
            <a:endParaRPr lang="en-GB" sz="1450">
              <a:cs typeface="Outfit" pitchFamily="2" charset="0"/>
            </a:endParaRP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Try different study spaces 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Fresher's week, stock up on ready meals, noodles and soups as this is a very intense busy week 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Be open minded and interact with everyone </a:t>
            </a:r>
            <a:endParaRPr lang="en-GB" sz="1450">
              <a:cs typeface="Outfit" pitchFamily="2" charset="0"/>
            </a:endParaRP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Don’t wait till things are super tough, reach out and get the support you need. (No problem is too small).</a:t>
            </a:r>
            <a:endParaRPr lang="en-GB" sz="1450">
              <a:cs typeface="Outfit" pitchFamily="2" charset="0"/>
            </a:endParaRPr>
          </a:p>
          <a:p>
            <a:pPr marL="103505" indent="-103505"/>
            <a:endParaRPr lang="en-GB" sz="1450">
              <a:cs typeface="Outfit" pitchFamily="2" charset="0"/>
            </a:endParaRPr>
          </a:p>
          <a:p>
            <a:pPr marL="103505" indent="-103505"/>
            <a:endParaRPr lang="en-GB" sz="1450">
              <a:cs typeface="Outfit" pitchFamily="2" charset="0"/>
            </a:endParaRPr>
          </a:p>
          <a:p>
            <a:pPr marL="103505" indent="-103505"/>
            <a:endParaRPr lang="en-GB" sz="1450">
              <a:cs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5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008-4415-AD68-F974-DBACC3FF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03672"/>
            <a:ext cx="6667532" cy="52872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9E0A-B6AF-492E-58CD-53E97ADF1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103505" indent="-103505"/>
            <a:r>
              <a:rPr lang="en-GB" sz="1450">
                <a:latin typeface="Outfit"/>
                <a:cs typeface="Outfit"/>
              </a:rPr>
              <a:t>A problem shared is a problem solved. 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Turn up on time 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Be prepared (do that extra reading, make extra notes, do what you can to help ease the workload).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Managing time as you are in control of your schedule. Find what works (especially if in distress some things won't work)</a:t>
            </a:r>
            <a:endParaRPr lang="en-GB" sz="1450">
              <a:cs typeface="Outfit" pitchFamily="2" charset="0"/>
            </a:endParaRP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Treat studying like a job, find a social, work balance.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Plan your meals out before going food shopping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Don’t assume things based on what others have said</a:t>
            </a:r>
          </a:p>
          <a:p>
            <a:pPr marL="103505" indent="-103505"/>
            <a:r>
              <a:rPr lang="en-GB" sz="1450">
                <a:latin typeface="Outfit"/>
                <a:cs typeface="Outfit"/>
              </a:rPr>
              <a:t>One pot/tray bakes </a:t>
            </a:r>
          </a:p>
          <a:p>
            <a:pPr marL="103505" indent="-103505"/>
            <a:endParaRPr lang="en-GB" sz="1450">
              <a:latin typeface="Outfit"/>
              <a:cs typeface="Outfit"/>
            </a:endParaRPr>
          </a:p>
          <a:p>
            <a:pPr marL="103505" indent="-103505"/>
            <a:endParaRPr lang="en-GB" sz="1450">
              <a:latin typeface="Outfit"/>
              <a:cs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243078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FE40-3FEA-D9FE-E091-C0CCABF0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>
                <a:latin typeface="Outfit"/>
                <a:cs typeface="Outfit"/>
              </a:rPr>
              <a:t>Things to do/Consider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7D6E-EA04-B719-A8DE-05E7F852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1" y="1029349"/>
            <a:ext cx="8235197" cy="3254466"/>
          </a:xfrm>
        </p:spPr>
        <p:txBody>
          <a:bodyPr lIns="91440" tIns="45720" rIns="91440" bIns="45720" anchor="t"/>
          <a:lstStyle/>
          <a:p>
            <a:pPr marL="311785" lvl="1" indent="-103505"/>
            <a:r>
              <a:rPr lang="en-GB" sz="2400" dirty="0">
                <a:solidFill>
                  <a:schemeClr val="tx1"/>
                </a:solidFill>
                <a:latin typeface="Outfit"/>
                <a:cs typeface="Outfit"/>
              </a:rPr>
              <a:t>Your timetable will be available on My Timetable during Welcome Week. You need to be registered with the University and have activated your IT account to access My Timetable. </a:t>
            </a:r>
            <a:endParaRPr lang="en-GB" sz="2400" dirty="0">
              <a:solidFill>
                <a:schemeClr val="tx1"/>
              </a:solidFill>
              <a:cs typeface="Outfit" pitchFamily="2" charset="0"/>
            </a:endParaRPr>
          </a:p>
          <a:p>
            <a:pPr marL="311785" lvl="1" indent="-103505"/>
            <a:endParaRPr lang="en-GB" sz="2400" dirty="0">
              <a:solidFill>
                <a:schemeClr val="tx1"/>
              </a:solidFill>
              <a:cs typeface="Outfit" pitchFamily="2" charset="0"/>
            </a:endParaRPr>
          </a:p>
          <a:p>
            <a:pPr marL="311785" lvl="1" indent="-103505"/>
            <a:r>
              <a:rPr lang="en-GB" sz="2400" dirty="0">
                <a:solidFill>
                  <a:schemeClr val="tx1"/>
                </a:solidFill>
                <a:latin typeface="Outfit"/>
                <a:cs typeface="Outfit"/>
              </a:rPr>
              <a:t>Check your emails</a:t>
            </a:r>
          </a:p>
          <a:p>
            <a:pPr marL="311785" lvl="1" indent="-103505"/>
            <a:endParaRPr lang="en-GB" sz="2400" dirty="0">
              <a:solidFill>
                <a:schemeClr val="tx1"/>
              </a:solidFill>
              <a:cs typeface="Outfit" pitchFamily="2" charset="0"/>
            </a:endParaRPr>
          </a:p>
          <a:p>
            <a:pPr marL="311785" lvl="1" indent="-103505"/>
            <a:r>
              <a:rPr lang="en-GB" sz="2400" dirty="0">
                <a:solidFill>
                  <a:schemeClr val="tx1"/>
                </a:solidFill>
                <a:latin typeface="Outfit"/>
                <a:cs typeface="Outfit"/>
              </a:rPr>
              <a:t>Slides will be shared on the Enhanced Induction Programme and will be emailed.</a:t>
            </a:r>
            <a:endParaRPr lang="en-GB" sz="2400" dirty="0">
              <a:solidFill>
                <a:schemeClr val="tx1"/>
              </a:solidFill>
              <a:cs typeface="Outfit" pitchFamily="2" charset="0"/>
            </a:endParaRPr>
          </a:p>
          <a:p>
            <a:pPr marL="311785" lvl="1" indent="-103505"/>
            <a:endParaRPr lang="en-GB" sz="2400" dirty="0">
              <a:solidFill>
                <a:srgbClr val="000000"/>
              </a:solidFill>
              <a:cs typeface="Outfit" pitchFamily="2" charset="0"/>
            </a:endParaRPr>
          </a:p>
          <a:p>
            <a:pPr marL="208280" lvl="1" indent="0">
              <a:buNone/>
            </a:pPr>
            <a:endParaRPr lang="en-GB" sz="2400" dirty="0">
              <a:solidFill>
                <a:srgbClr val="000000"/>
              </a:solidFill>
              <a:cs typeface="Outfit" pitchFamily="2" charset="0"/>
            </a:endParaRPr>
          </a:p>
          <a:p>
            <a:pPr marL="207645" lvl="1" indent="0">
              <a:buNone/>
            </a:pPr>
            <a:endParaRPr lang="en-GB" dirty="0">
              <a:cs typeface="Outfit" pitchFamily="2" charset="0"/>
            </a:endParaRPr>
          </a:p>
          <a:p>
            <a:pPr marL="207645" lvl="1" indent="0">
              <a:buNone/>
            </a:pPr>
            <a:endParaRPr lang="en-GB" dirty="0">
              <a:cs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0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FE40-3FEA-D9FE-E091-C0CCABF0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7D6E-EA04-B719-A8DE-05E7F852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07645" lvl="1" indent="0">
              <a:buNone/>
            </a:pPr>
            <a:r>
              <a:rPr lang="en-GB" sz="2400">
                <a:latin typeface="Outfit"/>
                <a:cs typeface="Outfit"/>
              </a:rPr>
              <a:t>Please complete the feedback form</a:t>
            </a:r>
            <a:endParaRPr lang="en-GB" sz="2400">
              <a:cs typeface="Outfit"/>
            </a:endParaRPr>
          </a:p>
          <a:p>
            <a:pPr marL="207645" lvl="1" indent="0">
              <a:buNone/>
            </a:pPr>
            <a:endParaRPr lang="en-GB">
              <a:cs typeface="Outfit" pitchFamily="2" charset="0"/>
            </a:endParaRPr>
          </a:p>
          <a:p>
            <a:pPr marL="207645" lvl="1" indent="0">
              <a:buNone/>
            </a:pPr>
            <a:endParaRPr lang="en-GB">
              <a:cs typeface="Outfit" pitchFamily="2" charset="0"/>
            </a:endParaRPr>
          </a:p>
          <a:p>
            <a:pPr marL="207645" lvl="1" indent="0">
              <a:buNone/>
            </a:pPr>
            <a:endParaRPr lang="en-GB">
              <a:cs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94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b2ad82-26c2-47b6-9f08-613f10f49f59" xsi:nil="true"/>
    <lcf76f155ced4ddcb4097134ff3c332f xmlns="ec1451dd-69d2-4507-be71-3eb1d07980c7">
      <Terms xmlns="http://schemas.microsoft.com/office/infopath/2007/PartnerControls"/>
    </lcf76f155ced4ddcb4097134ff3c332f>
    <Programme xmlns="ec1451dd-69d2-4507-be71-3eb1d07980c7" xsi:nil="true"/>
    <DocumentType xmlns="ec1451dd-69d2-4507-be71-3eb1d07980c7" xsi:nil="true"/>
    <Month xmlns="ec1451dd-69d2-4507-be71-3eb1d07980c7">January</Month>
    <AcademicYear xmlns="ec1451dd-69d2-4507-be71-3eb1d07980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A9AAEB20B7409AE99908933E1126" ma:contentTypeVersion="23" ma:contentTypeDescription="Create a new document." ma:contentTypeScope="" ma:versionID="d45997c773a74be5d804c1e7b0a365a1">
  <xsd:schema xmlns:xsd="http://www.w3.org/2001/XMLSchema" xmlns:xs="http://www.w3.org/2001/XMLSchema" xmlns:p="http://schemas.microsoft.com/office/2006/metadata/properties" xmlns:ns2="ec1451dd-69d2-4507-be71-3eb1d07980c7" xmlns:ns3="54b2ad82-26c2-47b6-9f08-613f10f49f59" targetNamespace="http://schemas.microsoft.com/office/2006/metadata/properties" ma:root="true" ma:fieldsID="7981f290db3cfbc05dcd4057ee269074" ns2:_="" ns3:_="">
    <xsd:import namespace="ec1451dd-69d2-4507-be71-3eb1d07980c7"/>
    <xsd:import namespace="54b2ad82-26c2-47b6-9f08-613f10f49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AcademicYear" minOccurs="0"/>
                <xsd:element ref="ns2:DocumentType" minOccurs="0"/>
                <xsd:element ref="ns2:Month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Programm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451dd-69d2-4507-be71-3eb1d0798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ademicYear" ma:index="12" nillable="true" ma:displayName="Academic Year" ma:format="Dropdown" ma:internalName="Academic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6/17"/>
                    <xsd:enumeration value="2017/18"/>
                    <xsd:enumeration value="2018/19"/>
                    <xsd:enumeration value="2020/21"/>
                    <xsd:enumeration value="2021/22"/>
                    <xsd:enumeration value="2019/20"/>
                    <xsd:enumeration value="2022/23"/>
                    <xsd:enumeration value="2023/24"/>
                    <xsd:enumeration value="2024/25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13" nillable="true" ma:displayName="Document Type" ma:format="Dropdown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cel working data"/>
                    <xsd:enumeration value="Excel final data"/>
                    <xsd:enumeration value="minutes"/>
                    <xsd:enumeration value="policy paper"/>
                    <xsd:enumeration value="report"/>
                    <xsd:enumeration value="planning"/>
                    <xsd:enumeration value="ppt presentation"/>
                    <xsd:enumeration value="picture"/>
                    <xsd:enumeration value="guidance"/>
                    <xsd:enumeration value="excel source data"/>
                    <xsd:enumeration value="meeting document"/>
                    <xsd:enumeration value="Agenda"/>
                  </xsd:restriction>
                </xsd:simpleType>
              </xsd:element>
            </xsd:sequence>
          </xsd:extension>
        </xsd:complexContent>
      </xsd:complexType>
    </xsd:element>
    <xsd:element name="Month" ma:index="14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"/>
          <xsd:enumeration value="Oct"/>
          <xsd:enumeration value="Nov"/>
          <xsd:enumeration value="Dec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ogramme" ma:index="22" nillable="true" ma:displayName="Programme" ma:format="Dropdown" ma:internalName="Programm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ad82-26c2-47b6-9f08-613f10f49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c797e81-fd3c-44d3-acbe-13898a16e625}" ma:internalName="TaxCatchAll" ma:showField="CatchAllData" ma:web="54b2ad82-26c2-47b6-9f08-613f10f49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9CA35-1137-4CBC-A719-3D7C0CE685E2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54b2ad82-26c2-47b6-9f08-613f10f49f5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c1451dd-69d2-4507-be71-3eb1d07980c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5FE289-F61A-4524-84E8-36F5031D7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451dd-69d2-4507-be71-3eb1d07980c7"/>
    <ds:schemaRef ds:uri="54b2ad82-26c2-47b6-9f08-613f10f49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452</Words>
  <Application>Microsoft Office PowerPoint</Application>
  <PresentationFormat>On-screen Show (16:9)</PresentationFormat>
  <Paragraphs>73</Paragraphs>
  <Slides>7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Welcome!  Enhanced Induction  Settle in Session</vt:lpstr>
      <vt:lpstr>Housekeeping</vt:lpstr>
      <vt:lpstr>Programme</vt:lpstr>
      <vt:lpstr>Top tips adjusting to university life</vt:lpstr>
      <vt:lpstr>PowerPoint Presentation</vt:lpstr>
      <vt:lpstr>Things to do/Consider</vt:lpstr>
      <vt:lpstr>Feedback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Bracher, Natalie</cp:lastModifiedBy>
  <cp:revision>27</cp:revision>
  <dcterms:created xsi:type="dcterms:W3CDTF">2022-09-29T15:54:17Z</dcterms:created>
  <dcterms:modified xsi:type="dcterms:W3CDTF">2024-09-25T15:12:43Z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MediaServiceImageTags">
    <vt:lpwstr/>
  </property>
  <property fmtid="{D5CDD505-2E9C-101B-9397-08002B2CF9AE}" pid="7" name="ContentTypeId">
    <vt:lpwstr>0x010100A2CCA9AAEB20B7409AE99908933E1126</vt:lpwstr>
  </property>
</Properties>
</file>