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7" r:id="rId6"/>
    <p:sldId id="264" r:id="rId7"/>
    <p:sldId id="265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03D"/>
    <a:srgbClr val="7ACDD5"/>
    <a:srgbClr val="BFD63D"/>
    <a:srgbClr val="F05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32D292-B2F5-4655-96F9-C4358A40BD1A}" v="7" dt="2024-09-04T07:59:31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88B7-3602-9F1B-7610-F9BAB7F2C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E0DF5-5791-52DC-F6F3-05EC7C80F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DB477-9588-2C97-28BF-B7FFC9B7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F3463-020E-A0A4-78C5-B99C0FA5F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7882-3391-1977-5E31-D17A27F6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7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8A54-53AB-4A7D-EE44-E8E7CC80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24775-CF8D-9EBB-5E30-54D5D174D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5632F-77F5-AC2D-B3E6-7E48C639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BCDCE-0305-C7D6-E07A-81AE788D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093AC-813A-0234-34D7-486B13E2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7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6CD54-DFAF-ADAF-10FE-8C2DFE8E1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A406F-C0C9-D895-63AC-0F8508E41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F4EB7-FE29-22A7-AC8F-6EE6A493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7B8F2-E57E-2B9F-A078-1D8495C0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A3254-E23E-F656-D2F2-0CDF4D70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9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44C0-F6CE-4BDD-1A99-E1DECEB8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C7A7-0A8B-8C7B-7567-D0A1491A0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89D2E-36C7-E1D7-1E3C-AEE19EDE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7A45-E1BF-14F9-629E-E9B119982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0053C-D6D2-76E7-D7B0-8C45F8F1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9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91E7-8EAD-ED8F-2583-B637C37A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0DACC-FC2A-22AD-2739-CB1595AEA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1976F-6911-4FFB-4E21-059AD5B0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2173D-1C26-0F1D-133F-D08D7EAC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944C3-F5F7-AFA6-B8A8-C8B2FD94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6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7E6A-9ACD-14F7-D761-320B742A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2F57F-77A0-CB0F-EB6C-EFB18B9DD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D9119-880B-39BA-A71C-7A4F866D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29632-9E3C-967A-9C35-1B59B1D4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8509E-3209-8F32-DD1D-07AA0EA1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222C8-4A3B-F104-3082-9ACA4FA7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6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B983-9C68-6831-F728-F24500EDE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AE482-7394-F1A8-1AFA-43FA70925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2B070-F3D6-DE2F-9199-5B7A79D79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E592-AF61-637E-7E26-8B97D7DE1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F66E1-F87F-2D8F-0509-8D6EA2835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FF7E8-97FF-7FD6-7A5F-141BBC96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4FF3E-063B-2481-0ED1-396263D3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8454E4-402F-A6E1-B0A8-939A9FBB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4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C0DB-DD8D-A67E-91A2-856043F6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04325-0D40-BD5B-B40C-AAAB25DB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E0EAF-13FC-4F41-87C6-566621ED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179EF-D4C5-791B-9F8F-299AE1EA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8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6A3CF-0FAD-D88B-7E3C-8F065BB4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15DF1-EBEE-B164-0208-C99C5983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EC6F2-97FF-99A2-E61C-BAB46EF5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20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17561-C521-A284-B14C-5828B2A6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4861-FE39-C3D1-5C41-9E3CC778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FB08B-30C2-0B84-F090-4B86A9E58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4732A-15AE-B7AC-F67B-5F773B14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3B79A-0DF9-C996-13CB-46C00B7F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57BB8-D35F-CBF6-0E3F-19F0A693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9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2CF2-C298-E840-14A1-74E3DC5F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58E04-ABC4-959E-04D2-3D9200140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371D6-F130-6C4C-1F38-137B7C310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E0E40-BFBE-E59E-62C6-B5737746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FF92C-62C8-2B46-A55C-C563321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1E3C9-11C9-DB0E-F02C-055527D9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B43763-E777-0049-2FAE-A8F54ED8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24E67-0052-F557-EEA5-706EDA536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026D1-484B-2811-7E02-3DBF13954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B221-1B6E-469D-8D1F-F72AC40C8DAD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DAE5B-71D4-6BCA-8362-D09EAA8D0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723A1-3655-55F9-74BC-708338BC0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1D2F-F037-490C-BE87-109134C1C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0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avethestudent.org/money/surveys/student-money-survey-2023-results.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hemoneycharity.org.uk/work/young-people/student-money-manual/" TargetMode="External"/><Relationship Id="rId13" Type="http://schemas.openxmlformats.org/officeDocument/2006/relationships/hyperlink" Target="https://monzo.com/" TargetMode="External"/><Relationship Id="rId3" Type="http://schemas.openxmlformats.org/officeDocument/2006/relationships/hyperlink" Target="http://www.moneysavingexpert.com/students/" TargetMode="External"/><Relationship Id="rId7" Type="http://schemas.openxmlformats.org/officeDocument/2006/relationships/hyperlink" Target="https://www.splitwise.com/" TargetMode="External"/><Relationship Id="rId12" Type="http://schemas.openxmlformats.org/officeDocument/2006/relationships/hyperlink" Target="https://web.meetcleo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udget.com/" TargetMode="External"/><Relationship Id="rId11" Type="http://schemas.openxmlformats.org/officeDocument/2006/relationships/hyperlink" Target="https://www.moneydashboard.com/" TargetMode="External"/><Relationship Id="rId5" Type="http://schemas.openxmlformats.org/officeDocument/2006/relationships/hyperlink" Target="https://emma-app.com/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yolt.com/" TargetMode="External"/><Relationship Id="rId4" Type="http://schemas.openxmlformats.org/officeDocument/2006/relationships/hyperlink" Target="https://www.blackbullion.com/" TargetMode="External"/><Relationship Id="rId9" Type="http://schemas.openxmlformats.org/officeDocument/2006/relationships/hyperlink" Target="https://www.thecompleteuniversityguide.co.uk/student-advice/after-you-start/budgeting-for-university" TargetMode="External"/><Relationship Id="rId1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ouchercodes.co.uk/" TargetMode="External"/><Relationship Id="rId13" Type="http://schemas.openxmlformats.org/officeDocument/2006/relationships/hyperlink" Target="https://www.open.edu/openlearn/mod/oucontent/view.php?id=67802" TargetMode="External"/><Relationship Id="rId18" Type="http://schemas.openxmlformats.org/officeDocument/2006/relationships/hyperlink" Target="https://www.totum.com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comparethemarket.com/current-accounts/content/which-student-bank-account-should-i-choose/" TargetMode="External"/><Relationship Id="rId12" Type="http://schemas.openxmlformats.org/officeDocument/2006/relationships/hyperlink" Target="https://www.savethestudent.org/tools" TargetMode="External"/><Relationship Id="rId17" Type="http://schemas.openxmlformats.org/officeDocument/2006/relationships/hyperlink" Target="https://www.youtube.com/watch?v=WUus2tfoy0s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savethestudent.org/shopping/the-best-money-saving-tips.html" TargetMode="External"/><Relationship Id="rId20" Type="http://schemas.openxmlformats.org/officeDocument/2006/relationships/hyperlink" Target="https://www.studentbeans.com/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ilcard.co.uk/" TargetMode="External"/><Relationship Id="rId11" Type="http://schemas.openxmlformats.org/officeDocument/2006/relationships/hyperlink" Target="https://services.nhsbsa.nhs.uk/buy-prescription-prepayment-certificate/start" TargetMode="External"/><Relationship Id="rId5" Type="http://schemas.openxmlformats.org/officeDocument/2006/relationships/hyperlink" Target="https://www.moneyhelper.org.uk/en/family-and-care/student-and-graduate-money/budgeting-for-college-or-university" TargetMode="External"/><Relationship Id="rId15" Type="http://schemas.openxmlformats.org/officeDocument/2006/relationships/hyperlink" Target="https://budgetbuilder.themoneycharity.org.uk/" TargetMode="External"/><Relationship Id="rId10" Type="http://schemas.openxmlformats.org/officeDocument/2006/relationships/hyperlink" Target="https://www.tvlicensing.co.uk/" TargetMode="External"/><Relationship Id="rId19" Type="http://schemas.openxmlformats.org/officeDocument/2006/relationships/hyperlink" Target="https://www.myunidays.com/GB/en-GB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blackbullion.com/get-ready-for-uni/" TargetMode="External"/><Relationship Id="rId14" Type="http://schemas.openxmlformats.org/officeDocument/2006/relationships/hyperlink" Target="https://www.moneydashboar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dog&#10;&#10;Description automatically generated">
            <a:extLst>
              <a:ext uri="{FF2B5EF4-FFF2-40B4-BE49-F238E27FC236}">
                <a16:creationId xmlns:a16="http://schemas.microsoft.com/office/drawing/2014/main" id="{EB6035E5-7561-8F30-B104-BD0FEBB4C0D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9E60C3-DF38-632C-B769-B9484C24BA5D}"/>
              </a:ext>
            </a:extLst>
          </p:cNvPr>
          <p:cNvSpPr txBox="1"/>
          <p:nvPr/>
        </p:nvSpPr>
        <p:spPr>
          <a:xfrm>
            <a:off x="3923251" y="948485"/>
            <a:ext cx="71854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Managing your Money</a:t>
            </a:r>
          </a:p>
        </p:txBody>
      </p:sp>
    </p:spTree>
    <p:extLst>
      <p:ext uri="{BB962C8B-B14F-4D97-AF65-F5344CB8AC3E}">
        <p14:creationId xmlns:p14="http://schemas.microsoft.com/office/powerpoint/2010/main" val="68294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831273" y="591127"/>
            <a:ext cx="9171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The Big Picture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536D88-9159-B886-97DF-20F94D4193D0}"/>
              </a:ext>
            </a:extLst>
          </p:cNvPr>
          <p:cNvSpPr txBox="1"/>
          <p:nvPr/>
        </p:nvSpPr>
        <p:spPr>
          <a:xfrm>
            <a:off x="842566" y="2069328"/>
            <a:ext cx="1050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We know University is expensive. That’s why we want to make sure that you are as prepared as possible to start your University journey.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E47DBD-6828-DE0A-24E5-77E4B31D8188}"/>
              </a:ext>
            </a:extLst>
          </p:cNvPr>
          <p:cNvSpPr txBox="1"/>
          <p:nvPr/>
        </p:nvSpPr>
        <p:spPr>
          <a:xfrm>
            <a:off x="831273" y="3694953"/>
            <a:ext cx="10506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Student Finance England have made a 2.5% increase to the maintenance element of your student finance. We know that this is not always enough to support your financial cost throughout your academic year.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CB3DD34C-139A-D90F-F78A-4172AC608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9CC16A9D-BDC1-44DA-0D75-73DB9F82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031" y="993531"/>
            <a:ext cx="7781191" cy="3686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7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831273" y="591127"/>
            <a:ext cx="9171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Research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A44707-1C02-21AF-F0A2-889B16EF153D}"/>
              </a:ext>
            </a:extLst>
          </p:cNvPr>
          <p:cNvSpPr txBox="1"/>
          <p:nvPr/>
        </p:nvSpPr>
        <p:spPr>
          <a:xfrm>
            <a:off x="831273" y="1616364"/>
            <a:ext cx="10289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Many tools that are showing you the average cost of University life cannot always be reflective of Exeter. </a:t>
            </a:r>
          </a:p>
        </p:txBody>
      </p:sp>
      <p:pic>
        <p:nvPicPr>
          <p:cNvPr id="1026" name="Picture 2" descr="Infographic showing living costs in each part of the UK">
            <a:extLst>
              <a:ext uri="{FF2B5EF4-FFF2-40B4-BE49-F238E27FC236}">
                <a16:creationId xmlns:a16="http://schemas.microsoft.com/office/drawing/2014/main" id="{99C655FE-96E8-8C98-361C-33BB7DEC0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68" y="2324250"/>
            <a:ext cx="2904700" cy="359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689FCA-8CDD-6611-9B9D-8171A54BB725}"/>
              </a:ext>
            </a:extLst>
          </p:cNvPr>
          <p:cNvSpPr txBox="1"/>
          <p:nvPr/>
        </p:nvSpPr>
        <p:spPr>
          <a:xfrm>
            <a:off x="1246908" y="5905567"/>
            <a:ext cx="25307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0" i="1" dirty="0">
                <a:solidFill>
                  <a:srgbClr val="AAB2BC"/>
                </a:solidFill>
                <a:effectLst/>
                <a:latin typeface="Rubik" pitchFamily="2" charset="-79"/>
                <a:cs typeface="Rubik" pitchFamily="2" charset="-79"/>
              </a:rPr>
              <a:t>Source: </a:t>
            </a:r>
            <a:r>
              <a:rPr lang="en-GB" sz="800" b="0" i="1" dirty="0">
                <a:solidFill>
                  <a:srgbClr val="004AAC"/>
                </a:solidFill>
                <a:effectLst/>
                <a:latin typeface="Rubik" pitchFamily="2" charset="-79"/>
                <a:cs typeface="Rubik" pitchFamily="2" charset="-79"/>
                <a:hlinkClick r:id="rId6"/>
              </a:rPr>
              <a:t>National Student Money Survey 2023</a:t>
            </a:r>
            <a:endParaRPr lang="en-GB" sz="800" dirty="0">
              <a:latin typeface="Rubik" pitchFamily="2" charset="-79"/>
              <a:cs typeface="Rubik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C9029D-7C00-470F-D80C-2997F1D79280}"/>
              </a:ext>
            </a:extLst>
          </p:cNvPr>
          <p:cNvSpPr txBox="1"/>
          <p:nvPr/>
        </p:nvSpPr>
        <p:spPr>
          <a:xfrm>
            <a:off x="4399937" y="2524959"/>
            <a:ext cx="6720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The Southwest is the 1</a:t>
            </a:r>
            <a:r>
              <a:rPr lang="en-GB" sz="2000" baseline="30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st</a:t>
            </a:r>
            <a:r>
              <a:rPr lang="en-GB" sz="2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 most expensive area outside of London.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3ED603-24ED-8544-62E5-D7314091F319}"/>
              </a:ext>
            </a:extLst>
          </p:cNvPr>
          <p:cNvSpPr txBox="1"/>
          <p:nvPr/>
        </p:nvSpPr>
        <p:spPr>
          <a:xfrm>
            <a:off x="5898469" y="3599812"/>
            <a:ext cx="3374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2A203D"/>
                </a:solidFill>
                <a:latin typeface="MADE Tommy Soft" panose="02000503000000020004" pitchFamily="50" charset="0"/>
                <a:cs typeface="Rubik" pitchFamily="2" charset="-79"/>
              </a:rPr>
              <a:t>What should I do?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78BBA3-028B-137D-3CB4-ECA1512E6D52}"/>
              </a:ext>
            </a:extLst>
          </p:cNvPr>
          <p:cNvSpPr txBox="1"/>
          <p:nvPr/>
        </p:nvSpPr>
        <p:spPr>
          <a:xfrm>
            <a:off x="4531487" y="4123032"/>
            <a:ext cx="67206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Take some time to research what you are needing to spend your money on and make some priorities to help managing your spending. </a:t>
            </a:r>
          </a:p>
          <a:p>
            <a:pPr algn="ctr"/>
            <a:endParaRPr lang="en-GB" sz="2000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  <a:p>
            <a:pPr algn="ctr"/>
            <a:r>
              <a:rPr lang="en-GB" sz="20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Do not rush into any big decision, take your time and check the facts. </a:t>
            </a:r>
          </a:p>
        </p:txBody>
      </p:sp>
    </p:spTree>
    <p:extLst>
      <p:ext uri="{BB962C8B-B14F-4D97-AF65-F5344CB8AC3E}">
        <p14:creationId xmlns:p14="http://schemas.microsoft.com/office/powerpoint/2010/main" val="350834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831273" y="591127"/>
            <a:ext cx="9171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Budget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1919A2-2001-7E21-9850-F0119E475408}"/>
              </a:ext>
            </a:extLst>
          </p:cNvPr>
          <p:cNvSpPr txBox="1"/>
          <p:nvPr/>
        </p:nvSpPr>
        <p:spPr>
          <a:xfrm>
            <a:off x="932873" y="1533236"/>
            <a:ext cx="1032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Be a master at your own finances. Create a plan so you know what your income is versus your expenditure.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D8E3A-3185-EB64-F97A-DE82E4003A2A}"/>
              </a:ext>
            </a:extLst>
          </p:cNvPr>
          <p:cNvSpPr txBox="1"/>
          <p:nvPr/>
        </p:nvSpPr>
        <p:spPr>
          <a:xfrm>
            <a:off x="831273" y="2590303"/>
            <a:ext cx="3740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Do you know the difference between your obligations, needs and wants?  </a:t>
            </a:r>
          </a:p>
          <a:p>
            <a:pPr algn="ctr"/>
            <a:endParaRPr lang="en-GB" sz="3200" b="1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E58CF-3692-A7DE-433E-35560BBABB1A}"/>
              </a:ext>
            </a:extLst>
          </p:cNvPr>
          <p:cNvSpPr txBox="1"/>
          <p:nvPr/>
        </p:nvSpPr>
        <p:spPr>
          <a:xfrm>
            <a:off x="5403275" y="2590303"/>
            <a:ext cx="59574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u="sng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Obligations-</a:t>
            </a:r>
            <a:r>
              <a:rPr lang="en-GB" sz="2800" b="1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 your contractual costs.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u="sng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Needs-</a:t>
            </a:r>
            <a:r>
              <a:rPr lang="en-GB" sz="2800" b="1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 what do you need to live comfortably and maintain your wellbeing.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2800" b="1" u="sng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Wants</a:t>
            </a:r>
            <a:r>
              <a:rPr lang="en-GB" sz="2800" b="1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- things that would be nice and a luxury. </a:t>
            </a:r>
          </a:p>
        </p:txBody>
      </p:sp>
    </p:spTree>
    <p:extLst>
      <p:ext uri="{BB962C8B-B14F-4D97-AF65-F5344CB8AC3E}">
        <p14:creationId xmlns:p14="http://schemas.microsoft.com/office/powerpoint/2010/main" val="262750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1510144" y="1206114"/>
            <a:ext cx="91717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Let’s look at a budget…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F57D96-3B1C-CA25-1117-69DA923B57BC}"/>
              </a:ext>
            </a:extLst>
          </p:cNvPr>
          <p:cNvSpPr txBox="1"/>
          <p:nvPr/>
        </p:nvSpPr>
        <p:spPr>
          <a:xfrm>
            <a:off x="1510144" y="3853647"/>
            <a:ext cx="9171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2A203D"/>
                </a:solidFill>
                <a:latin typeface="MADE Tommy Soft" panose="02000503000000020004" pitchFamily="50" charset="0"/>
              </a:rPr>
              <a:t>Usings the budget provided take a sticky note and put each category into the obligation needs and wants box. </a:t>
            </a:r>
          </a:p>
        </p:txBody>
      </p:sp>
    </p:spTree>
    <p:extLst>
      <p:ext uri="{BB962C8B-B14F-4D97-AF65-F5344CB8AC3E}">
        <p14:creationId xmlns:p14="http://schemas.microsoft.com/office/powerpoint/2010/main" val="219593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160" y="415866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831273" y="591127"/>
            <a:ext cx="9171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Maximise income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31BE1-67A5-899F-AC9D-48BD4F66C95F}"/>
              </a:ext>
            </a:extLst>
          </p:cNvPr>
          <p:cNvSpPr txBox="1"/>
          <p:nvPr/>
        </p:nvSpPr>
        <p:spPr>
          <a:xfrm>
            <a:off x="6413014" y="2915034"/>
            <a:ext cx="5384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i="0" u="sng" strike="noStrike" dirty="0">
                <a:solidFill>
                  <a:srgbClr val="2A203D"/>
                </a:solidFill>
                <a:effectLst/>
                <a:latin typeface="Rubik" pitchFamily="2" charset="-79"/>
                <a:cs typeface="Rubik" pitchFamily="2" charset="-79"/>
              </a:rPr>
              <a:t>Tips to make your money go further</a:t>
            </a:r>
            <a:endParaRPr lang="en-US" sz="2800" b="0" i="0" u="sng" dirty="0">
              <a:solidFill>
                <a:srgbClr val="2A203D"/>
              </a:solidFill>
              <a:effectLst/>
              <a:latin typeface="Rubik" pitchFamily="2" charset="-79"/>
              <a:cs typeface="Rubik" pitchFamily="2" charset="-79"/>
            </a:endParaRPr>
          </a:p>
          <a:p>
            <a:endParaRPr lang="en-GB" sz="2800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5D26F0-AF01-0023-0EA2-94D3BC1E126D}"/>
              </a:ext>
            </a:extLst>
          </p:cNvPr>
          <p:cNvSpPr txBox="1"/>
          <p:nvPr/>
        </p:nvSpPr>
        <p:spPr>
          <a:xfrm>
            <a:off x="6413014" y="3844866"/>
            <a:ext cx="5205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Money Saving Expert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Student Discount – TOTUM, UNIDAYS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Railcard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Bank deals for your Current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Loyalty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Use library for books</a:t>
            </a:r>
          </a:p>
          <a:p>
            <a:endParaRPr lang="en-GB" sz="2000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AACF49-B9FC-1474-FA92-BE04E8C5B2E1}"/>
              </a:ext>
            </a:extLst>
          </p:cNvPr>
          <p:cNvSpPr txBox="1"/>
          <p:nvPr/>
        </p:nvSpPr>
        <p:spPr>
          <a:xfrm>
            <a:off x="464162" y="1598097"/>
            <a:ext cx="52059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Can you work? A small part time job is a great was to boost your money and build community. (The Guild have great flexible roles)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Be sure to know all the different funding sources you are eligible for.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Make sensible savings where possible… Heinz for own brands? (you can choose)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Try changing a provider to make a saving on a bill?  </a:t>
            </a:r>
          </a:p>
          <a:p>
            <a:endParaRPr lang="en-GB" sz="2000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5199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3A0C338B-7EC3-05E0-0541-20E049A911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A1B34BAD-EF76-5E5A-D07B-50F202F4D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646622">
            <a:off x="-961200" y="787426"/>
            <a:ext cx="6858000" cy="6858000"/>
          </a:xfrm>
          <a:prstGeom prst="rect">
            <a:avLst/>
          </a:prstGeom>
        </p:spPr>
      </p:pic>
      <p:pic>
        <p:nvPicPr>
          <p:cNvPr id="8" name="Picture 7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114C5595-DF7F-3777-A09B-9B1D214807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23EBA3-E7FD-5205-E7CD-92C026F481A7}"/>
              </a:ext>
            </a:extLst>
          </p:cNvPr>
          <p:cNvSpPr txBox="1"/>
          <p:nvPr/>
        </p:nvSpPr>
        <p:spPr>
          <a:xfrm>
            <a:off x="831273" y="591127"/>
            <a:ext cx="91717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u="sng" dirty="0">
                <a:solidFill>
                  <a:srgbClr val="2A203D"/>
                </a:solidFill>
                <a:latin typeface="MADE Tommy Soft" panose="02000503000000020004" pitchFamily="50" charset="0"/>
              </a:rPr>
              <a:t>Managing spending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F692C-EA2D-F585-2DA1-B0BE82502958}"/>
              </a:ext>
            </a:extLst>
          </p:cNvPr>
          <p:cNvSpPr txBox="1">
            <a:spLocks/>
          </p:cNvSpPr>
          <p:nvPr/>
        </p:nvSpPr>
        <p:spPr>
          <a:xfrm>
            <a:off x="694600" y="1586646"/>
            <a:ext cx="4835974" cy="47596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r>
              <a:rPr lang="en-GB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How do we stick to our budget?</a:t>
            </a:r>
            <a:r>
              <a:rPr lang="en-US" dirty="0">
                <a:solidFill>
                  <a:srgbClr val="2A203D"/>
                </a:solidFill>
                <a:latin typeface="Rubik" pitchFamily="2" charset="-79"/>
                <a:cs typeface="Rubik" pitchFamily="2" charset="-79"/>
              </a:rPr>
              <a:t>​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  <a:p>
            <a:pPr fontAlgn="base"/>
            <a:endParaRPr lang="en-GB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  <a:p>
            <a:pPr marL="0" indent="0" fontAlgn="base">
              <a:buFont typeface="Arial" panose="020B0604020202020204" pitchFamily="34" charset="0"/>
              <a:buNone/>
            </a:pPr>
            <a:endParaRPr lang="en-GB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4000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2CC51-08D7-FDFD-9954-4F17B3683EC1}"/>
              </a:ext>
            </a:extLst>
          </p:cNvPr>
          <p:cNvSpPr txBox="1"/>
          <p:nvPr/>
        </p:nvSpPr>
        <p:spPr>
          <a:xfrm>
            <a:off x="694600" y="2003019"/>
            <a:ext cx="54531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Review your budget regularly to ensure you are on track – be realistic at all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Use of Apps (examples to follow)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Set yourself a goal to motivate you to keep to your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A203D"/>
                </a:solidFill>
                <a:latin typeface="Rubik" pitchFamily="2" charset="-79"/>
                <a:ea typeface="Calibri"/>
                <a:cs typeface="Rubik" pitchFamily="2" charset="-79"/>
              </a:rPr>
              <a:t>Talk to friends share your goals and ask for help to keep to these</a:t>
            </a:r>
          </a:p>
          <a:p>
            <a:endParaRPr lang="en-GB" dirty="0">
              <a:solidFill>
                <a:srgbClr val="2A203D"/>
              </a:solidFill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750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46BE0FBE-AB46-D8CD-1C40-A36CE3C953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E1E7D5-6D7C-4CF4-892E-26670FF0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216" y="314939"/>
            <a:ext cx="3145933" cy="119465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>
                <a:latin typeface="Rubik" pitchFamily="2" charset="-79"/>
                <a:cs typeface="Rubik" pitchFamily="2" charset="-79"/>
              </a:rPr>
              <a:t>Resources: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0B652E-0962-4549-B987-785EB7627752}"/>
              </a:ext>
            </a:extLst>
          </p:cNvPr>
          <p:cNvSpPr txBox="1"/>
          <p:nvPr/>
        </p:nvSpPr>
        <p:spPr>
          <a:xfrm>
            <a:off x="701039" y="1316737"/>
            <a:ext cx="4962144" cy="502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u="sng" dirty="0" err="1">
                <a:solidFill>
                  <a:srgbClr val="005EA5"/>
                </a:solidFill>
                <a:latin typeface="Rubik" pitchFamily="2" charset="-79"/>
                <a:ea typeface="Calibri"/>
                <a:cs typeface="Rubik" pitchFamily="2" charset="-79"/>
                <a:hlinkClick r:id="rId3"/>
              </a:rPr>
              <a:t>MoneySavingExpert</a:t>
            </a: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 also has lots of finance tips and tools, as well as information about the latest student deals and discounts.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Rubik" pitchFamily="2" charset="-79"/>
                <a:ea typeface="Calibri"/>
                <a:cs typeface="Rubik" pitchFamily="2" charset="-79"/>
              </a:rPr>
              <a:t>Blackbullion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- </a:t>
            </a:r>
            <a:r>
              <a:rPr lang="en-GB" sz="14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4"/>
              </a:rPr>
              <a:t>https://www.blackbullion.com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Rubik" pitchFamily="2" charset="-79"/>
                <a:cs typeface="Rubik" pitchFamily="2" charset="-79"/>
                <a:hlinkClick r:id="rId5"/>
              </a:rPr>
              <a:t>Emma - Money Management (emma-app.com)</a:t>
            </a:r>
            <a:r>
              <a:rPr lang="en-GB" sz="1400" dirty="0">
                <a:latin typeface="Rubik" pitchFamily="2" charset="-79"/>
                <a:cs typeface="Rubik" pitchFamily="2" charset="-79"/>
              </a:rPr>
              <a:t> – allows you to track your spending. </a:t>
            </a: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Rubik" pitchFamily="2" charset="-79"/>
                <a:ea typeface="Calibri"/>
                <a:cs typeface="Rubik" pitchFamily="2" charset="-79"/>
              </a:rPr>
              <a:t>Fudget</a:t>
            </a: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: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r>
              <a:rPr lang="en-GB" sz="14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6"/>
              </a:rPr>
              <a:t>https://www.fudget.com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 This is a simple app that helps people to easily budget their money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 err="1">
                <a:latin typeface="Rubik" pitchFamily="2" charset="-79"/>
                <a:ea typeface="Calibri"/>
                <a:cs typeface="Rubik" pitchFamily="2" charset="-79"/>
              </a:rPr>
              <a:t>Splitwise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: </a:t>
            </a:r>
            <a:r>
              <a:rPr lang="en-GB" sz="14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7"/>
              </a:rPr>
              <a:t>https://www.splitwise.com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 This is an app that helps students keep track of their shared expenses and balances with housemates, groups, 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friends, and family.</a:t>
            </a: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Rubik" pitchFamily="2" charset="-79"/>
                <a:ea typeface="Calibri"/>
                <a:cs typeface="Rubik" pitchFamily="2" charset="-79"/>
              </a:rPr>
              <a:t>The Student Money Manual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- </a:t>
            </a:r>
            <a:r>
              <a:rPr lang="en-GB" sz="12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8"/>
              </a:rPr>
              <a:t>https://themoneycharity.org.uk/work/young-people/student-money-manual/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r>
              <a:rPr lang="en-GB" sz="1200" dirty="0">
                <a:latin typeface="Rubik" pitchFamily="2" charset="-79"/>
                <a:ea typeface="+mn-lt"/>
                <a:cs typeface="Rubik" pitchFamily="2" charset="-79"/>
              </a:rPr>
              <a:t> 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A free interactive download for students that acts as a guide to help them manage their money.</a:t>
            </a: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Rubik" pitchFamily="2" charset="-79"/>
                <a:ea typeface="Calibri"/>
                <a:cs typeface="Rubik" pitchFamily="2" charset="-79"/>
              </a:rPr>
              <a:t>The Complete University Guide: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r>
              <a:rPr lang="en-GB" sz="12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9"/>
              </a:rPr>
              <a:t>https://www.thecompleteuniversityguide.co.uk/student-advice/after-you-start/budgeting-for-university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endParaRPr lang="en-GB" dirty="0">
              <a:latin typeface="Rubik" pitchFamily="2" charset="-79"/>
              <a:cs typeface="Rubik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555C2-0A20-49FD-8338-E7E1ABFCFC80}"/>
              </a:ext>
            </a:extLst>
          </p:cNvPr>
          <p:cNvSpPr txBox="1"/>
          <p:nvPr/>
        </p:nvSpPr>
        <p:spPr>
          <a:xfrm>
            <a:off x="6095999" y="1315329"/>
            <a:ext cx="4962144" cy="498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900"/>
              </a:spcAft>
              <a:buFont typeface="Symbol,Sans-Serif" panose="020B0604020202020204" pitchFamily="34" charset="0"/>
              <a:buChar char=""/>
            </a:pPr>
            <a:r>
              <a:rPr lang="en-GB" sz="1400" dirty="0" err="1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Yolt</a:t>
            </a: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: uses open banking to show you an overview of your finances. You can set and track budgets for 21 categories, including things like travel, groceries and housing. - </a:t>
            </a:r>
            <a:r>
              <a:rPr lang="en-GB" sz="1400" dirty="0" err="1">
                <a:latin typeface="Rubik" pitchFamily="2" charset="-79"/>
                <a:cs typeface="Rubik" pitchFamily="2" charset="-79"/>
                <a:hlinkClick r:id="rId10"/>
              </a:rPr>
              <a:t>Yolt</a:t>
            </a:r>
            <a:r>
              <a:rPr lang="en-GB" sz="1400" dirty="0">
                <a:latin typeface="Rubik" pitchFamily="2" charset="-79"/>
                <a:cs typeface="Rubik" pitchFamily="2" charset="-79"/>
                <a:hlinkClick r:id="rId10"/>
              </a:rPr>
              <a:t> | Leading Open Banking API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342900" indent="-342900">
              <a:lnSpc>
                <a:spcPct val="107000"/>
              </a:lnSpc>
              <a:spcAft>
                <a:spcPts val="900"/>
              </a:spcAft>
              <a:buFont typeface="Symbol,Sans-Serif" panose="020B0604020202020204" pitchFamily="34" charset="0"/>
              <a:buChar char=""/>
            </a:pP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Money Dashboard: displays your spending in colourful charts and graphs, so you can see where your money’s gone at a glance. </a:t>
            </a:r>
            <a:r>
              <a:rPr lang="en-GB" sz="1400" dirty="0">
                <a:latin typeface="Rubik" pitchFamily="2" charset="-79"/>
                <a:cs typeface="Rubik" pitchFamily="2" charset="-79"/>
                <a:hlinkClick r:id="rId11"/>
              </a:rPr>
              <a:t>Money Dashboard | Master Your Money | Budgeting App UK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342900" indent="-342900">
              <a:lnSpc>
                <a:spcPct val="107000"/>
              </a:lnSpc>
              <a:spcAft>
                <a:spcPts val="900"/>
              </a:spcAft>
              <a:buFont typeface="Symbol,Sans-Serif" panose="020B0604020202020204" pitchFamily="34" charset="0"/>
              <a:buChar char=""/>
            </a:pP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Cleo: this AI guide can answer questions about your finances. The app works through Facebook Messenger and lets you pay friends, set spending goals and alerts. -</a:t>
            </a:r>
            <a:r>
              <a:rPr lang="en-GB" sz="1400" dirty="0">
                <a:latin typeface="Rubik" pitchFamily="2" charset="-79"/>
                <a:cs typeface="Rubik" pitchFamily="2" charset="-79"/>
                <a:hlinkClick r:id="rId12"/>
              </a:rPr>
              <a:t>Cleo | Stress less about money (meetcleo.com)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342900" indent="-342900">
              <a:lnSpc>
                <a:spcPct val="107000"/>
              </a:lnSpc>
              <a:spcAft>
                <a:spcPts val="900"/>
              </a:spcAft>
              <a:buFont typeface="Symbol,Sans-Serif" panose="020B0604020202020204" pitchFamily="34" charset="0"/>
              <a:buChar char=""/>
            </a:pPr>
            <a:r>
              <a:rPr lang="en-GB" sz="1400" dirty="0" err="1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Monzo</a:t>
            </a: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: and of course, you can use our app to track different types of expenses, keep an eye on daily spending, put money aside and anticipate upcoming costs. </a:t>
            </a:r>
            <a:r>
              <a:rPr lang="en-GB" sz="1400" dirty="0" err="1">
                <a:latin typeface="Rubik" pitchFamily="2" charset="-79"/>
                <a:cs typeface="Rubik" pitchFamily="2" charset="-79"/>
                <a:hlinkClick r:id="rId13"/>
              </a:rPr>
              <a:t>Monzo</a:t>
            </a:r>
            <a:r>
              <a:rPr lang="en-GB" sz="1400" dirty="0">
                <a:latin typeface="Rubik" pitchFamily="2" charset="-79"/>
                <a:cs typeface="Rubik" pitchFamily="2" charset="-79"/>
                <a:hlinkClick r:id="rId13"/>
              </a:rPr>
              <a:t> – Online Banking Made Easy | Open An Account Online</a:t>
            </a:r>
            <a:r>
              <a:rPr lang="en-GB" sz="1400" dirty="0">
                <a:solidFill>
                  <a:srgbClr val="333333"/>
                </a:solidFill>
                <a:latin typeface="Rubik" pitchFamily="2" charset="-79"/>
                <a:ea typeface="Calibri"/>
                <a:cs typeface="Rubik" pitchFamily="2" charset="-79"/>
              </a:rPr>
              <a:t> 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endParaRPr lang="en-GB" sz="1600" dirty="0">
              <a:latin typeface="Rubik" pitchFamily="2" charset="-79"/>
              <a:cs typeface="Rubik" pitchFamily="2" charset="-79"/>
            </a:endParaRPr>
          </a:p>
        </p:txBody>
      </p:sp>
      <p:pic>
        <p:nvPicPr>
          <p:cNvPr id="4" name="Picture 3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C3ED4CD4-E8E3-2D5C-C91A-FF8D2719925C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Picture 6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B230A522-074E-EAA6-749B-739C00A4C1F4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97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ack rectangular object with orange border&#10;&#10;Description automatically generated">
            <a:extLst>
              <a:ext uri="{FF2B5EF4-FFF2-40B4-BE49-F238E27FC236}">
                <a16:creationId xmlns:a16="http://schemas.microsoft.com/office/drawing/2014/main" id="{743D21E4-A386-55D2-91E6-073C06272E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9" name="Picture 8" descr="A green lines on a black background&#10;&#10;Description automatically generated">
            <a:extLst>
              <a:ext uri="{FF2B5EF4-FFF2-40B4-BE49-F238E27FC236}">
                <a16:creationId xmlns:a16="http://schemas.microsoft.com/office/drawing/2014/main" id="{BADEBF39-370A-B062-9C47-78E3951753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25" y="-523875"/>
            <a:ext cx="6858000" cy="6858000"/>
          </a:xfrm>
          <a:prstGeom prst="rect">
            <a:avLst/>
          </a:prstGeom>
        </p:spPr>
      </p:pic>
      <p:pic>
        <p:nvPicPr>
          <p:cNvPr id="11" name="Picture 10" descr="A blue line on a black background&#10;&#10;Description automatically generated">
            <a:extLst>
              <a:ext uri="{FF2B5EF4-FFF2-40B4-BE49-F238E27FC236}">
                <a16:creationId xmlns:a16="http://schemas.microsoft.com/office/drawing/2014/main" id="{2AF55681-E76E-3248-3425-A70BCA8286B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64788">
            <a:off x="9272587" y="-8740"/>
            <a:ext cx="3190772" cy="31907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E1E7D5-6D7C-4CF4-892E-26670FF0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6989" y="523875"/>
            <a:ext cx="3127460" cy="119465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>
                <a:latin typeface="Rubik" pitchFamily="2" charset="-79"/>
                <a:cs typeface="Rubik" pitchFamily="2" charset="-79"/>
              </a:rPr>
              <a:t>Resources: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0B652E-0962-4549-B987-785EB7627752}"/>
              </a:ext>
            </a:extLst>
          </p:cNvPr>
          <p:cNvSpPr txBox="1"/>
          <p:nvPr/>
        </p:nvSpPr>
        <p:spPr>
          <a:xfrm>
            <a:off x="781432" y="1634383"/>
            <a:ext cx="4962144" cy="496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Money Helper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: This website offers lots of useful tips but also has a budget planner to help students manage money.</a:t>
            </a:r>
            <a:r>
              <a:rPr lang="en-GB" sz="1400" dirty="0">
                <a:latin typeface="Rubik" pitchFamily="2" charset="-79"/>
                <a:ea typeface="+mn-lt"/>
                <a:cs typeface="Rubik" pitchFamily="2" charset="-79"/>
              </a:rPr>
              <a:t> </a:t>
            </a:r>
            <a:r>
              <a:rPr lang="en-GB" sz="14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5"/>
              </a:rPr>
              <a:t>https://www.moneyhelper.org.uk/en/family-and-care/student-and-graduate-money/budgeting-for-college-or-university</a:t>
            </a: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Railcard discounts 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en-GB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6"/>
              </a:rPr>
              <a:t>railcard.co.uk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Student bank accounts 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en-GB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7"/>
              </a:rPr>
              <a:t>comparethemarket.co.uk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1" dirty="0">
                <a:latin typeface="Rubik" pitchFamily="2" charset="-79"/>
                <a:ea typeface="Calibri"/>
                <a:cs typeface="Rubik" pitchFamily="2" charset="-79"/>
              </a:rPr>
              <a:t>General discounts </a:t>
            </a:r>
            <a:r>
              <a:rPr lang="fr-FR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fr-FR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8"/>
              </a:rPr>
              <a:t>vouchercodes.co.uk</a:t>
            </a:r>
            <a:r>
              <a:rPr lang="fr-FR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Money-Ready for Uni 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en-GB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9"/>
              </a:rPr>
              <a:t>blackbullion.com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TV Licensing 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en-GB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10"/>
              </a:rPr>
              <a:t>tvlicensing.co.uk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US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latin typeface="Rubik" pitchFamily="2" charset="-79"/>
                <a:ea typeface="Calibri"/>
                <a:cs typeface="Rubik" pitchFamily="2" charset="-79"/>
              </a:rPr>
              <a:t>NHS Prescription pre-payment 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(</a:t>
            </a:r>
            <a:r>
              <a:rPr lang="en-GB" sz="1400" dirty="0">
                <a:latin typeface="Rubik" pitchFamily="2" charset="-79"/>
                <a:ea typeface="+mn-lt"/>
                <a:cs typeface="Rubik" pitchFamily="2" charset="-79"/>
                <a:hlinkClick r:id="rId11"/>
              </a:rPr>
              <a:t>Buy an NHS Prescription Prepayment Certificate (nhsbsa.nhs.uk)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Useful tools and resources for students (</a:t>
            </a:r>
            <a:r>
              <a:rPr lang="en-GB" sz="14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12"/>
              </a:rPr>
              <a:t>savethestudent.org</a:t>
            </a:r>
            <a:r>
              <a:rPr lang="en-GB" sz="14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latin typeface="Rubik" pitchFamily="2" charset="-79"/>
                <a:ea typeface="Calibri"/>
                <a:cs typeface="Rubik" pitchFamily="2" charset="-79"/>
              </a:rPr>
              <a:t>The Open University offer a free course for young adults and managing money:</a:t>
            </a:r>
            <a:r>
              <a:rPr lang="en-GB" sz="1400" dirty="0">
                <a:latin typeface="Rubik" pitchFamily="2" charset="-79"/>
                <a:ea typeface="+mn-lt"/>
                <a:cs typeface="Rubik" pitchFamily="2" charset="-79"/>
              </a:rPr>
              <a:t> </a:t>
            </a:r>
            <a:r>
              <a:rPr lang="en-GB" sz="14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13"/>
              </a:rPr>
              <a:t>Managing your Money</a:t>
            </a:r>
            <a:endParaRPr lang="en-GB" sz="1400" dirty="0">
              <a:latin typeface="Rubik" pitchFamily="2" charset="-79"/>
              <a:ea typeface="+mn-lt"/>
              <a:cs typeface="Rubik" pitchFamily="2" charset="-79"/>
            </a:endParaRPr>
          </a:p>
          <a:p>
            <a:endParaRPr lang="en-GB" sz="1600" dirty="0">
              <a:latin typeface="Rubik" pitchFamily="2" charset="-79"/>
              <a:cs typeface="Rubik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555C2-0A20-49FD-8338-E7E1ABFCFC80}"/>
              </a:ext>
            </a:extLst>
          </p:cNvPr>
          <p:cNvSpPr txBox="1"/>
          <p:nvPr/>
        </p:nvSpPr>
        <p:spPr>
          <a:xfrm>
            <a:off x="6007120" y="1718529"/>
            <a:ext cx="4962144" cy="4299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Rubik" pitchFamily="2" charset="-79"/>
                <a:ea typeface="Calibri"/>
                <a:cs typeface="Rubik" pitchFamily="2" charset="-79"/>
              </a:rPr>
              <a:t>Money Dashboard Neon: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An app that lets you see all your accounts in one place. It also lets you know how much money you have left until your next payday or student loan payment. </a:t>
            </a:r>
            <a:r>
              <a:rPr lang="en-GB" sz="12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14"/>
              </a:rPr>
              <a:t>https://www.moneydashboard.com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r>
              <a:rPr lang="en-GB" sz="1200" dirty="0">
                <a:latin typeface="Rubik" pitchFamily="2" charset="-79"/>
                <a:ea typeface="+mn-lt"/>
                <a:cs typeface="Rubik" pitchFamily="2" charset="-79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Rubik" pitchFamily="2" charset="-79"/>
                <a:ea typeface="Calibri"/>
                <a:cs typeface="Rubik" pitchFamily="2" charset="-79"/>
              </a:rPr>
              <a:t>Budget Builder (by The Money Charity):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  <a:r>
              <a:rPr lang="en-GB" sz="12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15"/>
              </a:rPr>
              <a:t>https://budgetbuilder.themoneycharity.org.uk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The Money Charity Budget Builder is a free, easy-to-use, interactive tool, available on desktop and mobile, which will help students  create their own customised budget and then use it to keep track of day-to-day spending</a:t>
            </a: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b="1" dirty="0">
                <a:latin typeface="Rubik" pitchFamily="2" charset="-79"/>
                <a:ea typeface="Calibri"/>
                <a:cs typeface="Rubik" pitchFamily="2" charset="-79"/>
              </a:rPr>
              <a:t>Save The </a:t>
            </a:r>
            <a:r>
              <a:rPr lang="en-GB" sz="1200" b="1" dirty="0" err="1">
                <a:latin typeface="Rubik" pitchFamily="2" charset="-79"/>
                <a:ea typeface="Calibri"/>
                <a:cs typeface="Rubik" pitchFamily="2" charset="-79"/>
              </a:rPr>
              <a:t>Student:</a:t>
            </a:r>
            <a:r>
              <a:rPr lang="en-GB" sz="1200" dirty="0" err="1">
                <a:latin typeface="Rubik" pitchFamily="2" charset="-79"/>
                <a:ea typeface="Calibri"/>
                <a:cs typeface="Rubik" pitchFamily="2" charset="-79"/>
              </a:rPr>
              <a:t>Suggests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 ways that you can save money as a student </a:t>
            </a:r>
            <a:r>
              <a:rPr lang="en-GB" sz="1200" u="sng" dirty="0">
                <a:solidFill>
                  <a:srgbClr val="0000FF"/>
                </a:solidFill>
                <a:latin typeface="Rubik" pitchFamily="2" charset="-79"/>
                <a:ea typeface="Calibri"/>
                <a:cs typeface="Rubik" pitchFamily="2" charset="-79"/>
                <a:hlinkClick r:id="rId16"/>
              </a:rPr>
              <a:t>https://www.savethestudent.org/shopping/the-best-money-saving-tips.html</a:t>
            </a:r>
            <a:r>
              <a:rPr lang="en-GB" sz="1200" dirty="0">
                <a:latin typeface="Rubik" pitchFamily="2" charset="-79"/>
                <a:ea typeface="Calibri"/>
                <a:cs typeface="Rubik" pitchFamily="2" charset="-79"/>
              </a:rPr>
              <a:t> </a:t>
            </a: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More budgeting videos (</a:t>
            </a:r>
            <a:r>
              <a:rPr lang="en-GB" sz="12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17"/>
              </a:rPr>
              <a:t>youtube.com</a:t>
            </a: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Registering for a Student Discount Card (</a:t>
            </a:r>
            <a:r>
              <a:rPr lang="en-GB" sz="12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18"/>
              </a:rPr>
              <a:t>totum.com</a:t>
            </a: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)</a:t>
            </a: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9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Student discounts: (</a:t>
            </a:r>
            <a:r>
              <a:rPr lang="en-GB" sz="12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19"/>
              </a:rPr>
              <a:t>unidays.com</a:t>
            </a:r>
            <a:r>
              <a:rPr lang="en-GB" sz="1200" dirty="0">
                <a:solidFill>
                  <a:srgbClr val="203232"/>
                </a:solidFill>
                <a:latin typeface="Rubik" pitchFamily="2" charset="-79"/>
                <a:ea typeface="Calibri"/>
                <a:cs typeface="Rubik" pitchFamily="2" charset="-79"/>
              </a:rPr>
              <a:t> / </a:t>
            </a:r>
            <a:r>
              <a:rPr lang="en-GB" sz="1200" dirty="0">
                <a:solidFill>
                  <a:srgbClr val="9A5BB3"/>
                </a:solidFill>
                <a:latin typeface="Rubik" pitchFamily="2" charset="-79"/>
                <a:ea typeface="Calibri"/>
                <a:cs typeface="Rubik" pitchFamily="2" charset="-79"/>
                <a:hlinkClick r:id="rId20"/>
              </a:rPr>
              <a:t>studentbeans.com)</a:t>
            </a: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200" dirty="0">
              <a:latin typeface="Rubik" pitchFamily="2" charset="-79"/>
              <a:ea typeface="+mn-lt"/>
              <a:cs typeface="Rubik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latin typeface="Rubik" pitchFamily="2" charset="-79"/>
              <a:cs typeface="Rubi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507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17075</TotalTime>
  <Words>1015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MADE Tommy Soft</vt:lpstr>
      <vt:lpstr>Rubik</vt:lpstr>
      <vt:lpstr>Symbol,Sans-Serif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Resources: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White</dc:creator>
  <cp:lastModifiedBy>Goulding, Emma</cp:lastModifiedBy>
  <cp:revision>3</cp:revision>
  <dcterms:created xsi:type="dcterms:W3CDTF">2024-08-23T11:25:32Z</dcterms:created>
  <dcterms:modified xsi:type="dcterms:W3CDTF">2024-09-06T09:38:25Z</dcterms:modified>
</cp:coreProperties>
</file>