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2" r:id="rId6"/>
    <p:sldId id="257" r:id="rId7"/>
    <p:sldId id="261" r:id="rId8"/>
    <p:sldId id="259" r:id="rId9"/>
    <p:sldId id="273" r:id="rId10"/>
    <p:sldId id="267" r:id="rId11"/>
    <p:sldId id="272" r:id="rId12"/>
  </p:sldIdLst>
  <p:sldSz cx="18288000" cy="10287000"/>
  <p:notesSz cx="6858000" cy="9144000"/>
  <p:embeddedFontLst>
    <p:embeddedFont>
      <p:font typeface="Glacial Indifference" panose="020B0604020202020204" charset="0"/>
      <p:regular r:id="rId13"/>
    </p:embeddedFont>
    <p:embeddedFont>
      <p:font typeface="Roboto" panose="02000000000000000000"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B5D623-4CBD-94A6-61B6-991DCFBB9C4F}" name="Wills, Jane" initials="JW" userId="S::J.Wills2@exeter.ac.uk::b3a5efd8-fada-4e23-bc5a-1f9f90b961b6" providerId="AD"/>
  <p188:author id="{29FBB5AF-2BE0-C374-5794-1CD3B21258F5}" name="Reed, Jack" initials="JR" userId="S::J.Reed2@exeter.ac.uk::cca33348-747c-40f0-8a74-ddea11ff7d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D54"/>
    <a:srgbClr val="A0B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4AA15-830C-4D65-A117-E172B972ED00}" v="1" dt="2024-09-12T08:17:43.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22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s, Jane" userId="b3a5efd8-fada-4e23-bc5a-1f9f90b961b6" providerId="ADAL" clId="{66E4AA15-830C-4D65-A117-E172B972ED00}"/>
    <pc:docChg chg="undo custSel modSld">
      <pc:chgData name="Wills, Jane" userId="b3a5efd8-fada-4e23-bc5a-1f9f90b961b6" providerId="ADAL" clId="{66E4AA15-830C-4D65-A117-E172B972ED00}" dt="2024-09-12T08:19:04.874" v="63" actId="1076"/>
      <pc:docMkLst>
        <pc:docMk/>
      </pc:docMkLst>
      <pc:sldChg chg="addSp modSp mod">
        <pc:chgData name="Wills, Jane" userId="b3a5efd8-fada-4e23-bc5a-1f9f90b961b6" providerId="ADAL" clId="{66E4AA15-830C-4D65-A117-E172B972ED00}" dt="2024-09-12T08:19:04.874" v="63" actId="1076"/>
        <pc:sldMkLst>
          <pc:docMk/>
          <pc:sldMk cId="333991343" sldId="262"/>
        </pc:sldMkLst>
        <pc:spChg chg="mod">
          <ac:chgData name="Wills, Jane" userId="b3a5efd8-fada-4e23-bc5a-1f9f90b961b6" providerId="ADAL" clId="{66E4AA15-830C-4D65-A117-E172B972ED00}" dt="2024-09-12T08:17:22.094" v="7" actId="14100"/>
          <ac:spMkLst>
            <pc:docMk/>
            <pc:sldMk cId="333991343" sldId="262"/>
            <ac:spMk id="3" creationId="{00000000-0000-0000-0000-000000000000}"/>
          </ac:spMkLst>
        </pc:spChg>
        <pc:spChg chg="add mod">
          <ac:chgData name="Wills, Jane" userId="b3a5efd8-fada-4e23-bc5a-1f9f90b961b6" providerId="ADAL" clId="{66E4AA15-830C-4D65-A117-E172B972ED00}" dt="2024-09-12T08:18:54.731" v="62" actId="404"/>
          <ac:spMkLst>
            <pc:docMk/>
            <pc:sldMk cId="333991343" sldId="262"/>
            <ac:spMk id="4" creationId="{EAEF15E3-7558-8F89-EB81-8C5B9BD8D55D}"/>
          </ac:spMkLst>
        </pc:spChg>
        <pc:grpChg chg="mod">
          <ac:chgData name="Wills, Jane" userId="b3a5efd8-fada-4e23-bc5a-1f9f90b961b6" providerId="ADAL" clId="{66E4AA15-830C-4D65-A117-E172B972ED00}" dt="2024-09-12T08:19:04.874" v="63" actId="1076"/>
          <ac:grpSpMkLst>
            <pc:docMk/>
            <pc:sldMk cId="333991343" sldId="262"/>
            <ac:grpSpMk id="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wills2@exeter.ac.uk"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4"/>
          <p:cNvSpPr txBox="1"/>
          <p:nvPr/>
        </p:nvSpPr>
        <p:spPr>
          <a:xfrm>
            <a:off x="2571748" y="625687"/>
            <a:ext cx="13106400" cy="3693319"/>
          </a:xfrm>
          <a:prstGeom prst="rect">
            <a:avLst/>
          </a:prstGeom>
          <a:solidFill>
            <a:srgbClr val="A0BF9C"/>
          </a:solidFill>
        </p:spPr>
        <p:txBody>
          <a:bodyPr wrap="square" lIns="0" tIns="0" rIns="0" bIns="0" rtlCol="0" anchor="t">
            <a:spAutoFit/>
          </a:bodyPr>
          <a:lstStyle/>
          <a:p>
            <a:pPr algn="ctr"/>
            <a:r>
              <a:rPr lang="en-US" sz="8000" dirty="0">
                <a:solidFill>
                  <a:srgbClr val="2C432D"/>
                </a:solidFill>
                <a:latin typeface="Glacial Indifference"/>
                <a:ea typeface="Glacial Indifference"/>
                <a:cs typeface="Glacial Indifference"/>
                <a:sym typeface="Glacial Indifference"/>
              </a:rPr>
              <a:t>British Academy</a:t>
            </a:r>
          </a:p>
          <a:p>
            <a:pPr algn="ctr"/>
            <a:r>
              <a:rPr lang="en-US" sz="8000" dirty="0">
                <a:solidFill>
                  <a:srgbClr val="2C432D"/>
                </a:solidFill>
                <a:latin typeface="Glacial Indifference"/>
                <a:ea typeface="Glacial Indifference"/>
                <a:cs typeface="Glacial Indifference"/>
                <a:sym typeface="Glacial Indifference"/>
              </a:rPr>
              <a:t>Where we Live Next: Policy Insights Workshops</a:t>
            </a:r>
          </a:p>
        </p:txBody>
      </p:sp>
      <p:sp>
        <p:nvSpPr>
          <p:cNvPr id="8" name="TextBox 8"/>
          <p:cNvSpPr txBox="1"/>
          <p:nvPr/>
        </p:nvSpPr>
        <p:spPr>
          <a:xfrm>
            <a:off x="1839281" y="7764932"/>
            <a:ext cx="14609438" cy="820738"/>
          </a:xfrm>
          <a:prstGeom prst="rect">
            <a:avLst/>
          </a:prstGeom>
        </p:spPr>
        <p:txBody>
          <a:bodyPr wrap="square" lIns="0" tIns="0" rIns="0" bIns="0" rtlCol="0" anchor="t">
            <a:spAutoFit/>
          </a:bodyPr>
          <a:lstStyle/>
          <a:p>
            <a:pPr marL="0" lvl="0" indent="0" algn="ctr">
              <a:lnSpc>
                <a:spcPts val="3199"/>
              </a:lnSpc>
            </a:pPr>
            <a:r>
              <a:rPr lang="en-US" sz="3199" spc="31" dirty="0">
                <a:solidFill>
                  <a:srgbClr val="2C432D"/>
                </a:solidFill>
                <a:latin typeface="Roboto"/>
                <a:ea typeface="Roboto"/>
                <a:cs typeface="Roboto"/>
                <a:sym typeface="Roboto"/>
              </a:rPr>
              <a:t>Professor Jane Wills, University of Exeter, Cornwall, </a:t>
            </a:r>
            <a:r>
              <a:rPr lang="en-US" sz="3199" spc="31" dirty="0">
                <a:solidFill>
                  <a:srgbClr val="2C432D"/>
                </a:solidFill>
                <a:latin typeface="Roboto"/>
                <a:ea typeface="Roboto"/>
                <a:cs typeface="Roboto"/>
                <a:sym typeface="Roboto"/>
                <a:hlinkClick r:id="rId2"/>
              </a:rPr>
              <a:t>j.wills2@exeter.ac.uk</a:t>
            </a:r>
            <a:endParaRPr lang="en-US" sz="3199" spc="31" dirty="0">
              <a:solidFill>
                <a:srgbClr val="2C432D"/>
              </a:solidFill>
              <a:latin typeface="Roboto"/>
              <a:ea typeface="Roboto"/>
              <a:cs typeface="Roboto"/>
              <a:sym typeface="Roboto"/>
            </a:endParaRPr>
          </a:p>
          <a:p>
            <a:pPr marL="0" lvl="0" indent="0" algn="ctr">
              <a:lnSpc>
                <a:spcPts val="3199"/>
              </a:lnSpc>
            </a:pPr>
            <a:r>
              <a:rPr lang="en-US" sz="3199" spc="31" dirty="0">
                <a:solidFill>
                  <a:srgbClr val="2C432D"/>
                </a:solidFill>
                <a:latin typeface="Roboto"/>
                <a:ea typeface="Roboto"/>
                <a:cs typeface="Roboto"/>
                <a:sym typeface="Roboto"/>
              </a:rPr>
              <a:t>12 September 2024</a:t>
            </a:r>
          </a:p>
        </p:txBody>
      </p:sp>
      <p:sp>
        <p:nvSpPr>
          <p:cNvPr id="9" name="TextBox 4">
            <a:extLst>
              <a:ext uri="{FF2B5EF4-FFF2-40B4-BE49-F238E27FC236}">
                <a16:creationId xmlns:a16="http://schemas.microsoft.com/office/drawing/2014/main" id="{05AC7B86-D34C-1451-058E-26A901340336}"/>
              </a:ext>
            </a:extLst>
          </p:cNvPr>
          <p:cNvSpPr txBox="1"/>
          <p:nvPr/>
        </p:nvSpPr>
        <p:spPr>
          <a:xfrm>
            <a:off x="3562348" y="4706422"/>
            <a:ext cx="11125200" cy="2585323"/>
          </a:xfrm>
          <a:prstGeom prst="rect">
            <a:avLst/>
          </a:prstGeom>
          <a:solidFill>
            <a:schemeClr val="bg2"/>
          </a:solidFill>
        </p:spPr>
        <p:txBody>
          <a:bodyPr wrap="square" lIns="0" tIns="0" rIns="0" bIns="0" rtlCol="0" anchor="t">
            <a:spAutoFit/>
          </a:bodyPr>
          <a:lstStyle/>
          <a:p>
            <a:pPr algn="ctr"/>
            <a:r>
              <a:rPr lang="en-US" sz="5600" dirty="0">
                <a:solidFill>
                  <a:srgbClr val="2C432D"/>
                </a:solidFill>
                <a:latin typeface="Glacial Indifference"/>
                <a:ea typeface="Glacial Indifference"/>
                <a:cs typeface="Glacial Indifference"/>
                <a:sym typeface="Glacial Indifference"/>
              </a:rPr>
              <a:t>The changing geography of nature recovery policy and practice: Insights from the </a:t>
            </a:r>
            <a:r>
              <a:rPr lang="en-US" sz="5600" dirty="0" err="1">
                <a:solidFill>
                  <a:srgbClr val="2C432D"/>
                </a:solidFill>
                <a:latin typeface="Glacial Indifference"/>
                <a:ea typeface="Glacial Indifference"/>
                <a:cs typeface="Glacial Indifference"/>
                <a:sym typeface="Glacial Indifference"/>
              </a:rPr>
              <a:t>NaRReD</a:t>
            </a:r>
            <a:r>
              <a:rPr lang="en-US" sz="5600" dirty="0">
                <a:solidFill>
                  <a:srgbClr val="2C432D"/>
                </a:solidFill>
                <a:latin typeface="Glacial Indifference"/>
                <a:ea typeface="Glacial Indifference"/>
                <a:cs typeface="Glacial Indifference"/>
                <a:sym typeface="Glacial Indifference"/>
              </a:rPr>
              <a:t> research</a:t>
            </a:r>
          </a:p>
        </p:txBody>
      </p:sp>
      <p:pic>
        <p:nvPicPr>
          <p:cNvPr id="10" name="Picture 9" descr="A black and brown logo&#10;&#10;Description automatically generated">
            <a:extLst>
              <a:ext uri="{FF2B5EF4-FFF2-40B4-BE49-F238E27FC236}">
                <a16:creationId xmlns:a16="http://schemas.microsoft.com/office/drawing/2014/main" id="{49514032-FFB6-651D-E87D-B9D8F8859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1392" y="9360800"/>
            <a:ext cx="2983995" cy="789176"/>
          </a:xfrm>
          <a:prstGeom prst="rect">
            <a:avLst/>
          </a:prstGeom>
        </p:spPr>
      </p:pic>
      <p:pic>
        <p:nvPicPr>
          <p:cNvPr id="11" name="Picture 8">
            <a:extLst>
              <a:ext uri="{FF2B5EF4-FFF2-40B4-BE49-F238E27FC236}">
                <a16:creationId xmlns:a16="http://schemas.microsoft.com/office/drawing/2014/main" id="{37B54CF7-DAE7-C265-F158-225B18B30A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9600" y="9360800"/>
            <a:ext cx="2831594" cy="7204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38F5B52-8FA1-7A96-608A-95D78EB3F74B}"/>
              </a:ext>
            </a:extLst>
          </p:cNvPr>
          <p:cNvPicPr>
            <a:picLocks noChangeAspect="1"/>
          </p:cNvPicPr>
          <p:nvPr/>
        </p:nvPicPr>
        <p:blipFill>
          <a:blip r:embed="rId5"/>
          <a:stretch>
            <a:fillRect/>
          </a:stretch>
        </p:blipFill>
        <p:spPr>
          <a:xfrm>
            <a:off x="9299658" y="8977299"/>
            <a:ext cx="2570770" cy="1542462"/>
          </a:xfrm>
          <a:prstGeom prst="rect">
            <a:avLst/>
          </a:prstGeom>
        </p:spPr>
      </p:pic>
      <p:cxnSp>
        <p:nvCxnSpPr>
          <p:cNvPr id="13" name="Straight Connector 12">
            <a:extLst>
              <a:ext uri="{FF2B5EF4-FFF2-40B4-BE49-F238E27FC236}">
                <a16:creationId xmlns:a16="http://schemas.microsoft.com/office/drawing/2014/main" id="{C51138D1-D8C2-1F06-7220-D87E9124DC29}"/>
              </a:ext>
            </a:extLst>
          </p:cNvPr>
          <p:cNvCxnSpPr/>
          <p:nvPr/>
        </p:nvCxnSpPr>
        <p:spPr>
          <a:xfrm>
            <a:off x="11883735" y="9414022"/>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4D9B79-BCA2-CF3E-770A-324D665C9DA5}"/>
              </a:ext>
            </a:extLst>
          </p:cNvPr>
          <p:cNvCxnSpPr/>
          <p:nvPr/>
        </p:nvCxnSpPr>
        <p:spPr>
          <a:xfrm>
            <a:off x="15004703" y="9412219"/>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956" y="57150"/>
            <a:ext cx="6400799" cy="10172700"/>
            <a:chOff x="0" y="113416"/>
            <a:chExt cx="1322674" cy="2176163"/>
          </a:xfrm>
        </p:grpSpPr>
        <p:sp>
          <p:nvSpPr>
            <p:cNvPr id="3" name="Freeform 3"/>
            <p:cNvSpPr/>
            <p:nvPr/>
          </p:nvSpPr>
          <p:spPr>
            <a:xfrm>
              <a:off x="0" y="113416"/>
              <a:ext cx="1322674" cy="2176163"/>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dirty="0"/>
            </a:p>
          </p:txBody>
        </p:sp>
      </p:grpSp>
      <p:grpSp>
        <p:nvGrpSpPr>
          <p:cNvPr id="14" name="Group 14"/>
          <p:cNvGrpSpPr/>
          <p:nvPr/>
        </p:nvGrpSpPr>
        <p:grpSpPr>
          <a:xfrm rot="-482310">
            <a:off x="762694" y="2750217"/>
            <a:ext cx="4700996" cy="1430063"/>
            <a:chOff x="0" y="0"/>
            <a:chExt cx="6267994" cy="1906751"/>
          </a:xfrm>
        </p:grpSpPr>
        <p:grpSp>
          <p:nvGrpSpPr>
            <p:cNvPr id="15" name="Group 15"/>
            <p:cNvGrpSpPr/>
            <p:nvPr/>
          </p:nvGrpSpPr>
          <p:grpSpPr>
            <a:xfrm>
              <a:off x="5774791" y="1413548"/>
              <a:ext cx="493203" cy="4932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17" name="Group 17"/>
            <p:cNvGrpSpPr/>
            <p:nvPr/>
          </p:nvGrpSpPr>
          <p:grpSpPr>
            <a:xfrm>
              <a:off x="3189600" y="246601"/>
              <a:ext cx="493203" cy="4932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9" name="Group 19"/>
            <p:cNvGrpSpPr/>
            <p:nvPr/>
          </p:nvGrpSpPr>
          <p:grpSpPr>
            <a:xfrm>
              <a:off x="3319559" y="1166947"/>
              <a:ext cx="493203" cy="4932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21" name="Group 21"/>
            <p:cNvGrpSpPr/>
            <p:nvPr/>
          </p:nvGrpSpPr>
          <p:grpSpPr>
            <a:xfrm>
              <a:off x="1903135" y="739804"/>
              <a:ext cx="493203" cy="4932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23" name="Group 23"/>
            <p:cNvGrpSpPr/>
            <p:nvPr/>
          </p:nvGrpSpPr>
          <p:grpSpPr>
            <a:xfrm>
              <a:off x="0" y="0"/>
              <a:ext cx="493203" cy="4932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25" name="TextBox 25"/>
          <p:cNvSpPr txBox="1"/>
          <p:nvPr/>
        </p:nvSpPr>
        <p:spPr>
          <a:xfrm>
            <a:off x="441908" y="1003345"/>
            <a:ext cx="5694896" cy="1208664"/>
          </a:xfrm>
          <a:prstGeom prst="rect">
            <a:avLst/>
          </a:prstGeom>
        </p:spPr>
        <p:txBody>
          <a:bodyPr wrap="square" lIns="0" tIns="0" rIns="0" bIns="0" rtlCol="0" anchor="t">
            <a:spAutoFit/>
          </a:bodyPr>
          <a:lstStyle/>
          <a:p>
            <a:pPr algn="l">
              <a:lnSpc>
                <a:spcPts val="9899"/>
              </a:lnSpc>
            </a:pPr>
            <a:r>
              <a:rPr lang="en-US" sz="8000" b="1" dirty="0">
                <a:solidFill>
                  <a:srgbClr val="2C432D"/>
                </a:solidFill>
                <a:latin typeface="Glacial Indifference"/>
                <a:ea typeface="Glacial Indifference"/>
                <a:cs typeface="Glacial Indifference"/>
                <a:sym typeface="Glacial Indifference"/>
              </a:rPr>
              <a:t>Introduction</a:t>
            </a:r>
          </a:p>
        </p:txBody>
      </p:sp>
      <p:sp>
        <p:nvSpPr>
          <p:cNvPr id="26" name="TextBox 25">
            <a:extLst>
              <a:ext uri="{FF2B5EF4-FFF2-40B4-BE49-F238E27FC236}">
                <a16:creationId xmlns:a16="http://schemas.microsoft.com/office/drawing/2014/main" id="{2F19A9D7-6600-594E-6147-AA06CC1C91BC}"/>
              </a:ext>
            </a:extLst>
          </p:cNvPr>
          <p:cNvSpPr txBox="1"/>
          <p:nvPr/>
        </p:nvSpPr>
        <p:spPr>
          <a:xfrm>
            <a:off x="6606143" y="266700"/>
            <a:ext cx="11459048" cy="10433625"/>
          </a:xfrm>
          <a:prstGeom prst="rect">
            <a:avLst/>
          </a:prstGeom>
          <a:noFill/>
        </p:spPr>
        <p:txBody>
          <a:bodyPr wrap="square" rtlCol="0">
            <a:spAutoFit/>
          </a:bodyPr>
          <a:lstStyle/>
          <a:p>
            <a:r>
              <a:rPr lang="en-GB" sz="3200" dirty="0"/>
              <a:t>Three-year Economic and Social Research Council (ESRC) funded project: Nature Recovery and Regional Development (</a:t>
            </a:r>
            <a:r>
              <a:rPr lang="en-GB" sz="3200" dirty="0" err="1"/>
              <a:t>NaRReD</a:t>
            </a:r>
            <a:r>
              <a:rPr lang="en-GB" sz="3200" dirty="0"/>
              <a:t>).  </a:t>
            </a:r>
          </a:p>
          <a:p>
            <a:endParaRPr lang="en-GB" sz="3200" dirty="0"/>
          </a:p>
          <a:p>
            <a:r>
              <a:rPr lang="en-GB" sz="3200" dirty="0"/>
              <a:t>Exploring the intersection between NR and socio-economic development paths and outcomes – planning, business, jobs, skills, quality of life.</a:t>
            </a:r>
          </a:p>
          <a:p>
            <a:endParaRPr lang="en-GB" sz="3200" dirty="0"/>
          </a:p>
          <a:p>
            <a:r>
              <a:rPr lang="en-GB" sz="3200" dirty="0"/>
              <a:t>In partnership with Britain’s Leading Edge (BLE), a network of 12 local authorities on the rural-periphery of England (places without major cities). Local authorities rich in natural capital with relatively weak economies and significant socio-economic challenges.</a:t>
            </a:r>
          </a:p>
          <a:p>
            <a:endParaRPr lang="en-GB" sz="3200" dirty="0"/>
          </a:p>
          <a:p>
            <a:r>
              <a:rPr lang="en-GB" sz="3200" dirty="0"/>
              <a:t>Preliminary focus on Local Nature Recovery Strategies (LNRS) and the enhanced duties for local authorities to map priority areas for local nature recovery (for 2025) as determined by the Environment Act (2021). </a:t>
            </a:r>
          </a:p>
          <a:p>
            <a:endParaRPr lang="en-GB" sz="3200" dirty="0"/>
          </a:p>
          <a:p>
            <a:r>
              <a:rPr lang="en-GB" sz="3200" dirty="0"/>
              <a:t>Interviews with local authority officers to explore approach, opportunities and challenges,</a:t>
            </a:r>
            <a:r>
              <a:rPr lang="en-GB" sz="3200" dirty="0">
                <a:solidFill>
                  <a:srgbClr val="FF0000"/>
                </a:solidFill>
              </a:rPr>
              <a:t> </a:t>
            </a:r>
            <a:r>
              <a:rPr lang="en-GB" sz="3200" dirty="0"/>
              <a:t>public engagement, integration with local planning and development paths.</a:t>
            </a:r>
          </a:p>
          <a:p>
            <a:endParaRPr lang="en-GB" sz="3200" dirty="0"/>
          </a:p>
        </p:txBody>
      </p:sp>
      <p:sp>
        <p:nvSpPr>
          <p:cNvPr id="4" name="TextBox 25">
            <a:extLst>
              <a:ext uri="{FF2B5EF4-FFF2-40B4-BE49-F238E27FC236}">
                <a16:creationId xmlns:a16="http://schemas.microsoft.com/office/drawing/2014/main" id="{EAEF15E3-7558-8F89-EB81-8C5B9BD8D55D}"/>
              </a:ext>
            </a:extLst>
          </p:cNvPr>
          <p:cNvSpPr txBox="1"/>
          <p:nvPr/>
        </p:nvSpPr>
        <p:spPr>
          <a:xfrm>
            <a:off x="441908" y="4777408"/>
            <a:ext cx="5694896" cy="5017399"/>
          </a:xfrm>
          <a:prstGeom prst="rect">
            <a:avLst/>
          </a:prstGeom>
        </p:spPr>
        <p:txBody>
          <a:bodyPr wrap="square" lIns="0" tIns="0" rIns="0" bIns="0" rtlCol="0" anchor="t">
            <a:spAutoFit/>
          </a:bodyPr>
          <a:lstStyle/>
          <a:p>
            <a:pPr algn="ctr">
              <a:lnSpc>
                <a:spcPts val="9899"/>
              </a:lnSpc>
            </a:pPr>
            <a:r>
              <a:rPr lang="en-US" sz="3600" b="1" dirty="0">
                <a:solidFill>
                  <a:srgbClr val="2C432D"/>
                </a:solidFill>
                <a:latin typeface="Glacial Indifference"/>
                <a:ea typeface="Glacial Indifference"/>
                <a:cs typeface="Glacial Indifference"/>
                <a:sym typeface="Glacial Indifference"/>
              </a:rPr>
              <a:t>Background</a:t>
            </a:r>
          </a:p>
          <a:p>
            <a:pPr algn="ctr">
              <a:lnSpc>
                <a:spcPts val="9899"/>
              </a:lnSpc>
            </a:pPr>
            <a:r>
              <a:rPr lang="en-US" sz="3600" b="1" dirty="0">
                <a:solidFill>
                  <a:srgbClr val="2C432D"/>
                </a:solidFill>
                <a:latin typeface="Glacial Indifference"/>
                <a:ea typeface="Glacial Indifference"/>
                <a:cs typeface="Glacial Indifference"/>
                <a:sym typeface="Glacial Indifference"/>
              </a:rPr>
              <a:t>Challenges</a:t>
            </a:r>
          </a:p>
          <a:p>
            <a:pPr algn="ctr">
              <a:lnSpc>
                <a:spcPts val="9899"/>
              </a:lnSpc>
            </a:pPr>
            <a:r>
              <a:rPr lang="en-US" sz="3600" b="1" dirty="0">
                <a:solidFill>
                  <a:srgbClr val="2C432D"/>
                </a:solidFill>
                <a:latin typeface="Glacial Indifference"/>
                <a:ea typeface="Glacial Indifference"/>
                <a:cs typeface="Glacial Indifference"/>
                <a:sym typeface="Glacial Indifference"/>
              </a:rPr>
              <a:t>Solutions</a:t>
            </a:r>
          </a:p>
          <a:p>
            <a:pPr algn="l">
              <a:lnSpc>
                <a:spcPts val="9899"/>
              </a:lnSpc>
            </a:pPr>
            <a:endParaRPr lang="en-US" sz="8000" b="1" dirty="0">
              <a:solidFill>
                <a:srgbClr val="2C432D"/>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33399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6C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31041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87A983">
                <a:alpha val="92941"/>
              </a:srgbClr>
            </a:solidFill>
          </p:spPr>
          <p:txBody>
            <a:bodyPr/>
            <a:lstStyle/>
            <a:p>
              <a:endParaRPr lang="en-GB"/>
            </a:p>
          </p:txBody>
        </p:sp>
      </p:grpSp>
      <p:grpSp>
        <p:nvGrpSpPr>
          <p:cNvPr id="5" name="Group 5"/>
          <p:cNvGrpSpPr/>
          <p:nvPr/>
        </p:nvGrpSpPr>
        <p:grpSpPr>
          <a:xfrm rot="-482310">
            <a:off x="2066158" y="4545280"/>
            <a:ext cx="4700996" cy="1430063"/>
            <a:chOff x="0" y="0"/>
            <a:chExt cx="6267994" cy="1906751"/>
          </a:xfrm>
        </p:grpSpPr>
        <p:grpSp>
          <p:nvGrpSpPr>
            <p:cNvPr id="6" name="Group 6"/>
            <p:cNvGrpSpPr/>
            <p:nvPr/>
          </p:nvGrpSpPr>
          <p:grpSpPr>
            <a:xfrm>
              <a:off x="5774791" y="1413548"/>
              <a:ext cx="493203" cy="49320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8" name="Group 8"/>
            <p:cNvGrpSpPr/>
            <p:nvPr/>
          </p:nvGrpSpPr>
          <p:grpSpPr>
            <a:xfrm>
              <a:off x="3189600" y="246601"/>
              <a:ext cx="493203" cy="49320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0" name="Group 10"/>
            <p:cNvGrpSpPr/>
            <p:nvPr/>
          </p:nvGrpSpPr>
          <p:grpSpPr>
            <a:xfrm>
              <a:off x="3319559" y="1166947"/>
              <a:ext cx="493203" cy="49320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12" name="Group 12"/>
            <p:cNvGrpSpPr/>
            <p:nvPr/>
          </p:nvGrpSpPr>
          <p:grpSpPr>
            <a:xfrm>
              <a:off x="1903135" y="739804"/>
              <a:ext cx="493203" cy="49320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4" name="Group 14"/>
            <p:cNvGrpSpPr/>
            <p:nvPr/>
          </p:nvGrpSpPr>
          <p:grpSpPr>
            <a:xfrm>
              <a:off x="0" y="0"/>
              <a:ext cx="493203" cy="49320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16" name="TextBox 16"/>
          <p:cNvSpPr txBox="1"/>
          <p:nvPr/>
        </p:nvSpPr>
        <p:spPr>
          <a:xfrm>
            <a:off x="1635333" y="349811"/>
            <a:ext cx="5651099" cy="3722173"/>
          </a:xfrm>
          <a:prstGeom prst="rect">
            <a:avLst/>
          </a:prstGeom>
        </p:spPr>
        <p:txBody>
          <a:bodyPr wrap="square" lIns="0" tIns="0" rIns="0" bIns="0" rtlCol="0" anchor="t">
            <a:spAutoFit/>
          </a:bodyPr>
          <a:lstStyle/>
          <a:p>
            <a:pPr algn="ctr">
              <a:lnSpc>
                <a:spcPts val="9899"/>
              </a:lnSpc>
            </a:pPr>
            <a:r>
              <a:rPr lang="en-US" sz="7200" b="1" dirty="0">
                <a:solidFill>
                  <a:srgbClr val="2C432D"/>
                </a:solidFill>
                <a:latin typeface="Glacial Indifference"/>
                <a:ea typeface="Glacial Indifference"/>
                <a:cs typeface="Glacial Indifference"/>
                <a:sym typeface="Glacial Indifference"/>
              </a:rPr>
              <a:t>Britain’s Leading Edge</a:t>
            </a:r>
          </a:p>
        </p:txBody>
      </p:sp>
      <p:sp>
        <p:nvSpPr>
          <p:cNvPr id="17" name="TextBox 17"/>
          <p:cNvSpPr txBox="1"/>
          <p:nvPr/>
        </p:nvSpPr>
        <p:spPr>
          <a:xfrm>
            <a:off x="1158073" y="6271384"/>
            <a:ext cx="7263285" cy="3180935"/>
          </a:xfrm>
          <a:prstGeom prst="rect">
            <a:avLst/>
          </a:prstGeom>
        </p:spPr>
        <p:txBody>
          <a:bodyPr wrap="square" lIns="0" tIns="0" rIns="0" bIns="0" rtlCol="0" anchor="t">
            <a:spAutoFit/>
          </a:bodyPr>
          <a:lstStyle/>
          <a:p>
            <a:pPr marL="0" lvl="0" indent="0" algn="l">
              <a:lnSpc>
                <a:spcPts val="3118"/>
              </a:lnSpc>
            </a:pPr>
            <a:r>
              <a:rPr lang="en-US" sz="3600" spc="31" dirty="0">
                <a:solidFill>
                  <a:srgbClr val="2C432D"/>
                </a:solidFill>
                <a:latin typeface="Glacial Indifference"/>
                <a:ea typeface="Glacial Indifference"/>
                <a:cs typeface="Glacial Indifference"/>
                <a:sym typeface="Glacial Indifference"/>
              </a:rPr>
              <a:t>12 local authorities in England’s rural periphery including 13 (of 46) National Landscapes.</a:t>
            </a:r>
          </a:p>
          <a:p>
            <a:pPr marL="0" lvl="0" indent="0" algn="l">
              <a:lnSpc>
                <a:spcPts val="3118"/>
              </a:lnSpc>
            </a:pPr>
            <a:endParaRPr lang="en-US" sz="3600" spc="31" dirty="0">
              <a:solidFill>
                <a:srgbClr val="2C432D"/>
              </a:solidFill>
              <a:latin typeface="Glacial Indifference"/>
              <a:ea typeface="Glacial Indifference"/>
              <a:cs typeface="Glacial Indifference"/>
              <a:sym typeface="Glacial Indifference"/>
            </a:endParaRPr>
          </a:p>
          <a:p>
            <a:pPr marL="0" lvl="0" indent="0" algn="l">
              <a:lnSpc>
                <a:spcPts val="3118"/>
              </a:lnSpc>
            </a:pPr>
            <a:r>
              <a:rPr lang="en-US" sz="3600" spc="31" dirty="0">
                <a:solidFill>
                  <a:srgbClr val="2C432D"/>
                </a:solidFill>
                <a:latin typeface="Glacial Indifference"/>
                <a:ea typeface="Glacial Indifference"/>
                <a:cs typeface="Glacial Indifference"/>
                <a:sym typeface="Glacial Indifference"/>
              </a:rPr>
              <a:t>Covering about 30% of England’s agricultural area and about 80% of the BLE land is used for farming.</a:t>
            </a:r>
          </a:p>
          <a:p>
            <a:pPr marL="0" lvl="0" indent="0" algn="l">
              <a:lnSpc>
                <a:spcPts val="3118"/>
              </a:lnSpc>
            </a:pPr>
            <a:endParaRPr lang="en-US" sz="3118" spc="31" dirty="0">
              <a:solidFill>
                <a:srgbClr val="2C432D"/>
              </a:solidFill>
              <a:latin typeface="Glacial Indifference"/>
              <a:ea typeface="Glacial Indifference"/>
              <a:cs typeface="Glacial Indifference"/>
              <a:sym typeface="Glacial Indifference"/>
            </a:endParaRPr>
          </a:p>
        </p:txBody>
      </p:sp>
      <p:sp>
        <p:nvSpPr>
          <p:cNvPr id="18" name="Freeform 18"/>
          <p:cNvSpPr/>
          <p:nvPr/>
        </p:nvSpPr>
        <p:spPr>
          <a:xfrm>
            <a:off x="10675407" y="876871"/>
            <a:ext cx="6472748" cy="8406166"/>
          </a:xfrm>
          <a:custGeom>
            <a:avLst/>
            <a:gdLst/>
            <a:ahLst/>
            <a:cxnLst/>
            <a:rect l="l" t="t" r="r" b="b"/>
            <a:pathLst>
              <a:path w="6472748" h="8406166">
                <a:moveTo>
                  <a:pt x="0" y="0"/>
                </a:moveTo>
                <a:lnTo>
                  <a:pt x="6472748" y="0"/>
                </a:lnTo>
                <a:lnTo>
                  <a:pt x="6472748" y="8406166"/>
                </a:lnTo>
                <a:lnTo>
                  <a:pt x="0" y="8406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p:cNvSpPr/>
          <p:nvPr/>
        </p:nvSpPr>
        <p:spPr>
          <a:xfrm>
            <a:off x="10624566" y="857280"/>
            <a:ext cx="6286197" cy="8163892"/>
          </a:xfrm>
          <a:custGeom>
            <a:avLst/>
            <a:gdLst/>
            <a:ahLst/>
            <a:cxnLst/>
            <a:rect l="l" t="t" r="r" b="b"/>
            <a:pathLst>
              <a:path w="6286197" h="8163892">
                <a:moveTo>
                  <a:pt x="0" y="0"/>
                </a:moveTo>
                <a:lnTo>
                  <a:pt x="6286197" y="0"/>
                </a:lnTo>
                <a:lnTo>
                  <a:pt x="6286197" y="8163892"/>
                </a:lnTo>
                <a:lnTo>
                  <a:pt x="0" y="8163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p:cNvSpPr/>
          <p:nvPr/>
        </p:nvSpPr>
        <p:spPr>
          <a:xfrm>
            <a:off x="13253892" y="2653819"/>
            <a:ext cx="2050339" cy="1506999"/>
          </a:xfrm>
          <a:custGeom>
            <a:avLst/>
            <a:gdLst/>
            <a:ahLst/>
            <a:cxnLst/>
            <a:rect l="l" t="t" r="r" b="b"/>
            <a:pathLst>
              <a:path w="2050339" h="1506999">
                <a:moveTo>
                  <a:pt x="0" y="0"/>
                </a:moveTo>
                <a:lnTo>
                  <a:pt x="2050339" y="0"/>
                </a:lnTo>
                <a:lnTo>
                  <a:pt x="2050339" y="1506999"/>
                </a:lnTo>
                <a:lnTo>
                  <a:pt x="0" y="1506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1" name="Freeform 21"/>
          <p:cNvSpPr/>
          <p:nvPr/>
        </p:nvSpPr>
        <p:spPr>
          <a:xfrm>
            <a:off x="12402254" y="1909020"/>
            <a:ext cx="1124647" cy="1489599"/>
          </a:xfrm>
          <a:custGeom>
            <a:avLst/>
            <a:gdLst/>
            <a:ahLst/>
            <a:cxnLst/>
            <a:rect l="l" t="t" r="r" b="b"/>
            <a:pathLst>
              <a:path w="1124647" h="1489599">
                <a:moveTo>
                  <a:pt x="0" y="0"/>
                </a:moveTo>
                <a:lnTo>
                  <a:pt x="1124647" y="0"/>
                </a:lnTo>
                <a:lnTo>
                  <a:pt x="1124647" y="1489599"/>
                </a:lnTo>
                <a:lnTo>
                  <a:pt x="0" y="1489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2" name="Freeform 22"/>
          <p:cNvSpPr/>
          <p:nvPr/>
        </p:nvSpPr>
        <p:spPr>
          <a:xfrm>
            <a:off x="12769412" y="4884267"/>
            <a:ext cx="743375" cy="945469"/>
          </a:xfrm>
          <a:custGeom>
            <a:avLst/>
            <a:gdLst/>
            <a:ahLst/>
            <a:cxnLst/>
            <a:rect l="l" t="t" r="r" b="b"/>
            <a:pathLst>
              <a:path w="743375" h="945469">
                <a:moveTo>
                  <a:pt x="0" y="0"/>
                </a:moveTo>
                <a:lnTo>
                  <a:pt x="743375" y="0"/>
                </a:lnTo>
                <a:lnTo>
                  <a:pt x="743375" y="945469"/>
                </a:lnTo>
                <a:lnTo>
                  <a:pt x="0" y="9454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3" name="Freeform 23"/>
          <p:cNvSpPr/>
          <p:nvPr/>
        </p:nvSpPr>
        <p:spPr>
          <a:xfrm>
            <a:off x="14683747" y="5260310"/>
            <a:ext cx="328254" cy="349206"/>
          </a:xfrm>
          <a:custGeom>
            <a:avLst/>
            <a:gdLst/>
            <a:ahLst/>
            <a:cxnLst/>
            <a:rect l="l" t="t" r="r" b="b"/>
            <a:pathLst>
              <a:path w="328254" h="349206">
                <a:moveTo>
                  <a:pt x="0" y="0"/>
                </a:moveTo>
                <a:lnTo>
                  <a:pt x="328254" y="0"/>
                </a:lnTo>
                <a:lnTo>
                  <a:pt x="328254" y="349206"/>
                </a:lnTo>
                <a:lnTo>
                  <a:pt x="0" y="3492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24" name="Freeform 24"/>
          <p:cNvSpPr/>
          <p:nvPr/>
        </p:nvSpPr>
        <p:spPr>
          <a:xfrm>
            <a:off x="12849787" y="7436922"/>
            <a:ext cx="1214465" cy="807620"/>
          </a:xfrm>
          <a:custGeom>
            <a:avLst/>
            <a:gdLst/>
            <a:ahLst/>
            <a:cxnLst/>
            <a:rect l="l" t="t" r="r" b="b"/>
            <a:pathLst>
              <a:path w="1214465" h="807620">
                <a:moveTo>
                  <a:pt x="0" y="0"/>
                </a:moveTo>
                <a:lnTo>
                  <a:pt x="1214465" y="0"/>
                </a:lnTo>
                <a:lnTo>
                  <a:pt x="1214465" y="807619"/>
                </a:lnTo>
                <a:lnTo>
                  <a:pt x="0" y="8076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sp>
        <p:nvSpPr>
          <p:cNvPr id="25" name="Freeform 25"/>
          <p:cNvSpPr/>
          <p:nvPr/>
        </p:nvSpPr>
        <p:spPr>
          <a:xfrm>
            <a:off x="10159712" y="7675208"/>
            <a:ext cx="1847102" cy="1440740"/>
          </a:xfrm>
          <a:custGeom>
            <a:avLst/>
            <a:gdLst/>
            <a:ahLst/>
            <a:cxnLst/>
            <a:rect l="l" t="t" r="r" b="b"/>
            <a:pathLst>
              <a:path w="1847102" h="1440740">
                <a:moveTo>
                  <a:pt x="0" y="0"/>
                </a:moveTo>
                <a:lnTo>
                  <a:pt x="1847103" y="0"/>
                </a:lnTo>
                <a:lnTo>
                  <a:pt x="1847103" y="1440740"/>
                </a:lnTo>
                <a:lnTo>
                  <a:pt x="0" y="14407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26" name="Freeform 26"/>
          <p:cNvSpPr/>
          <p:nvPr/>
        </p:nvSpPr>
        <p:spPr>
          <a:xfrm>
            <a:off x="12780450" y="5829736"/>
            <a:ext cx="987215" cy="728071"/>
          </a:xfrm>
          <a:custGeom>
            <a:avLst/>
            <a:gdLst/>
            <a:ahLst/>
            <a:cxnLst/>
            <a:rect l="l" t="t" r="r" b="b"/>
            <a:pathLst>
              <a:path w="987215" h="728071">
                <a:moveTo>
                  <a:pt x="0" y="0"/>
                </a:moveTo>
                <a:lnTo>
                  <a:pt x="987215" y="0"/>
                </a:lnTo>
                <a:lnTo>
                  <a:pt x="987215" y="728071"/>
                </a:lnTo>
                <a:lnTo>
                  <a:pt x="0" y="7280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27" name="Freeform 27"/>
          <p:cNvSpPr/>
          <p:nvPr/>
        </p:nvSpPr>
        <p:spPr>
          <a:xfrm>
            <a:off x="13396898" y="2200039"/>
            <a:ext cx="1029766" cy="749155"/>
          </a:xfrm>
          <a:custGeom>
            <a:avLst/>
            <a:gdLst/>
            <a:ahLst/>
            <a:cxnLst/>
            <a:rect l="l" t="t" r="r" b="b"/>
            <a:pathLst>
              <a:path w="1029766" h="749155">
                <a:moveTo>
                  <a:pt x="0" y="0"/>
                </a:moveTo>
                <a:lnTo>
                  <a:pt x="1029766" y="0"/>
                </a:lnTo>
                <a:lnTo>
                  <a:pt x="1029766" y="749155"/>
                </a:lnTo>
                <a:lnTo>
                  <a:pt x="0" y="74915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28" name="Freeform 28"/>
          <p:cNvSpPr/>
          <p:nvPr/>
        </p:nvSpPr>
        <p:spPr>
          <a:xfrm rot="104813">
            <a:off x="14287952" y="3425955"/>
            <a:ext cx="1231897" cy="602090"/>
          </a:xfrm>
          <a:custGeom>
            <a:avLst/>
            <a:gdLst/>
            <a:ahLst/>
            <a:cxnLst/>
            <a:rect l="l" t="t" r="r" b="b"/>
            <a:pathLst>
              <a:path w="1231897" h="602090">
                <a:moveTo>
                  <a:pt x="0" y="0"/>
                </a:moveTo>
                <a:lnTo>
                  <a:pt x="1231898" y="0"/>
                </a:lnTo>
                <a:lnTo>
                  <a:pt x="1231898" y="602090"/>
                </a:lnTo>
                <a:lnTo>
                  <a:pt x="0" y="60209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29" name="Freeform 29"/>
          <p:cNvSpPr/>
          <p:nvPr/>
        </p:nvSpPr>
        <p:spPr>
          <a:xfrm>
            <a:off x="14214955" y="8285968"/>
            <a:ext cx="416406" cy="158755"/>
          </a:xfrm>
          <a:custGeom>
            <a:avLst/>
            <a:gdLst/>
            <a:ahLst/>
            <a:cxnLst/>
            <a:rect l="l" t="t" r="r" b="b"/>
            <a:pathLst>
              <a:path w="416406" h="158755">
                <a:moveTo>
                  <a:pt x="0" y="0"/>
                </a:moveTo>
                <a:lnTo>
                  <a:pt x="416406" y="0"/>
                </a:lnTo>
                <a:lnTo>
                  <a:pt x="416406" y="158755"/>
                </a:lnTo>
                <a:lnTo>
                  <a:pt x="0" y="15875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30" name="TextBox 30"/>
          <p:cNvSpPr txBox="1"/>
          <p:nvPr/>
        </p:nvSpPr>
        <p:spPr>
          <a:xfrm>
            <a:off x="10020172" y="201039"/>
            <a:ext cx="7494984" cy="497841"/>
          </a:xfrm>
          <a:prstGeom prst="rect">
            <a:avLst/>
          </a:prstGeom>
        </p:spPr>
        <p:txBody>
          <a:bodyPr lIns="0" tIns="0" rIns="0" bIns="0" rtlCol="0" anchor="t">
            <a:spAutoFit/>
          </a:bodyPr>
          <a:lstStyle/>
          <a:p>
            <a:pPr algn="ctr">
              <a:lnSpc>
                <a:spcPts val="4059"/>
              </a:lnSpc>
            </a:pPr>
            <a:r>
              <a:rPr lang="en-US" sz="2899" dirty="0">
                <a:solidFill>
                  <a:srgbClr val="000000"/>
                </a:solidFill>
                <a:latin typeface="Glacial Indifference"/>
                <a:ea typeface="Glacial Indifference"/>
                <a:cs typeface="Glacial Indifference"/>
                <a:sym typeface="Glacial Indifference"/>
              </a:rPr>
              <a:t>Authorities in Britain’s Leading Edge</a:t>
            </a:r>
          </a:p>
        </p:txBody>
      </p:sp>
      <p:sp>
        <p:nvSpPr>
          <p:cNvPr id="31" name="TextBox 31"/>
          <p:cNvSpPr txBox="1"/>
          <p:nvPr/>
        </p:nvSpPr>
        <p:spPr>
          <a:xfrm>
            <a:off x="14526839" y="1780694"/>
            <a:ext cx="2526134" cy="504826"/>
          </a:xfrm>
          <a:prstGeom prst="rect">
            <a:avLst/>
          </a:prstGeom>
        </p:spPr>
        <p:txBody>
          <a:bodyPr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County Durham</a:t>
            </a:r>
          </a:p>
        </p:txBody>
      </p:sp>
      <p:sp>
        <p:nvSpPr>
          <p:cNvPr id="32" name="TextBox 32"/>
          <p:cNvSpPr txBox="1"/>
          <p:nvPr/>
        </p:nvSpPr>
        <p:spPr>
          <a:xfrm>
            <a:off x="15600133" y="2599690"/>
            <a:ext cx="1671405" cy="733424"/>
          </a:xfrm>
          <a:prstGeom prst="rect">
            <a:avLst/>
          </a:prstGeom>
        </p:spPr>
        <p:txBody>
          <a:bodyPr lIns="0" tIns="0" rIns="0" bIns="0" rtlCol="0" anchor="t">
            <a:spAutoFit/>
          </a:bodyPr>
          <a:lstStyle/>
          <a:p>
            <a:pPr algn="ctr">
              <a:lnSpc>
                <a:spcPts val="2849"/>
              </a:lnSpc>
            </a:pPr>
            <a:r>
              <a:rPr lang="en-US" sz="2999" dirty="0">
                <a:solidFill>
                  <a:srgbClr val="000000"/>
                </a:solidFill>
                <a:latin typeface="Glacial Indifference"/>
                <a:ea typeface="Glacial Indifference"/>
                <a:cs typeface="Glacial Indifference"/>
                <a:sym typeface="Glacial Indifference"/>
              </a:rPr>
              <a:t>North Yorkshire</a:t>
            </a:r>
          </a:p>
        </p:txBody>
      </p:sp>
      <p:sp>
        <p:nvSpPr>
          <p:cNvPr id="33" name="TextBox 33"/>
          <p:cNvSpPr txBox="1"/>
          <p:nvPr/>
        </p:nvSpPr>
        <p:spPr>
          <a:xfrm>
            <a:off x="15899840" y="3677927"/>
            <a:ext cx="2317749" cy="500137"/>
          </a:xfrm>
          <a:prstGeom prst="rect">
            <a:avLst/>
          </a:prstGeom>
        </p:spPr>
        <p:txBody>
          <a:bodyPr wrap="square" lIns="0" tIns="0" rIns="0" bIns="0" rtlCol="0" anchor="t">
            <a:spAutoFit/>
          </a:bodyPr>
          <a:lstStyle/>
          <a:p>
            <a:pPr algn="ctr">
              <a:lnSpc>
                <a:spcPts val="4199"/>
              </a:lnSpc>
            </a:pPr>
            <a:r>
              <a:rPr lang="en-US" sz="2999" dirty="0">
                <a:solidFill>
                  <a:srgbClr val="000000"/>
                </a:solidFill>
                <a:latin typeface="Glacial Indifference"/>
                <a:ea typeface="Glacial Indifference"/>
                <a:cs typeface="Glacial Indifference"/>
                <a:sym typeface="Glacial Indifference"/>
              </a:rPr>
              <a:t>East Riding</a:t>
            </a:r>
          </a:p>
        </p:txBody>
      </p:sp>
      <p:sp>
        <p:nvSpPr>
          <p:cNvPr id="34" name="TextBox 34"/>
          <p:cNvSpPr txBox="1"/>
          <p:nvPr/>
        </p:nvSpPr>
        <p:spPr>
          <a:xfrm>
            <a:off x="10208047" y="3177790"/>
            <a:ext cx="1919917" cy="500137"/>
          </a:xfrm>
          <a:prstGeom prst="rect">
            <a:avLst/>
          </a:prstGeom>
        </p:spPr>
        <p:txBody>
          <a:bodyPr wrap="square"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Cumbria</a:t>
            </a:r>
          </a:p>
        </p:txBody>
      </p:sp>
      <p:sp>
        <p:nvSpPr>
          <p:cNvPr id="35" name="TextBox 35"/>
          <p:cNvSpPr txBox="1"/>
          <p:nvPr/>
        </p:nvSpPr>
        <p:spPr>
          <a:xfrm>
            <a:off x="10525429" y="4343341"/>
            <a:ext cx="2084768" cy="504826"/>
          </a:xfrm>
          <a:prstGeom prst="rect">
            <a:avLst/>
          </a:prstGeom>
        </p:spPr>
        <p:txBody>
          <a:bodyPr wrap="square"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Shropshire</a:t>
            </a:r>
          </a:p>
        </p:txBody>
      </p:sp>
      <p:sp>
        <p:nvSpPr>
          <p:cNvPr id="36" name="TextBox 36"/>
          <p:cNvSpPr txBox="1"/>
          <p:nvPr/>
        </p:nvSpPr>
        <p:spPr>
          <a:xfrm>
            <a:off x="10167247" y="6696241"/>
            <a:ext cx="2930618" cy="500137"/>
          </a:xfrm>
          <a:prstGeom prst="rect">
            <a:avLst/>
          </a:prstGeom>
        </p:spPr>
        <p:txBody>
          <a:bodyPr wrap="square"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Herefordshire</a:t>
            </a:r>
          </a:p>
        </p:txBody>
      </p:sp>
      <p:sp>
        <p:nvSpPr>
          <p:cNvPr id="37" name="TextBox 37"/>
          <p:cNvSpPr txBox="1"/>
          <p:nvPr/>
        </p:nvSpPr>
        <p:spPr>
          <a:xfrm>
            <a:off x="9243137" y="7444995"/>
            <a:ext cx="2085642" cy="504826"/>
          </a:xfrm>
          <a:prstGeom prst="rect">
            <a:avLst/>
          </a:prstGeom>
        </p:spPr>
        <p:txBody>
          <a:bodyPr wrap="square" lIns="0" tIns="0" rIns="0" bIns="0" rtlCol="0" anchor="t">
            <a:spAutoFit/>
          </a:bodyPr>
          <a:lstStyle/>
          <a:p>
            <a:pPr algn="ctr">
              <a:lnSpc>
                <a:spcPts val="4199"/>
              </a:lnSpc>
            </a:pPr>
            <a:r>
              <a:rPr lang="en-US" sz="2999" dirty="0">
                <a:solidFill>
                  <a:srgbClr val="000000"/>
                </a:solidFill>
                <a:latin typeface="Glacial Indifference"/>
                <a:ea typeface="Glacial Indifference"/>
                <a:cs typeface="Glacial Indifference"/>
                <a:sym typeface="Glacial Indifference"/>
              </a:rPr>
              <a:t>Cornwall</a:t>
            </a:r>
          </a:p>
        </p:txBody>
      </p:sp>
      <p:sp>
        <p:nvSpPr>
          <p:cNvPr id="38" name="TextBox 38"/>
          <p:cNvSpPr txBox="1"/>
          <p:nvPr/>
        </p:nvSpPr>
        <p:spPr>
          <a:xfrm>
            <a:off x="12610601" y="8662398"/>
            <a:ext cx="1060996" cy="504826"/>
          </a:xfrm>
          <a:prstGeom prst="rect">
            <a:avLst/>
          </a:prstGeom>
        </p:spPr>
        <p:txBody>
          <a:bodyPr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Dorset</a:t>
            </a:r>
          </a:p>
        </p:txBody>
      </p:sp>
      <p:sp>
        <p:nvSpPr>
          <p:cNvPr id="39" name="TextBox 39"/>
          <p:cNvSpPr txBox="1"/>
          <p:nvPr/>
        </p:nvSpPr>
        <p:spPr>
          <a:xfrm>
            <a:off x="14410821" y="8662398"/>
            <a:ext cx="1997720" cy="504826"/>
          </a:xfrm>
          <a:prstGeom prst="rect">
            <a:avLst/>
          </a:prstGeom>
        </p:spPr>
        <p:txBody>
          <a:bodyPr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Isle of Wight</a:t>
            </a:r>
          </a:p>
        </p:txBody>
      </p:sp>
      <p:sp>
        <p:nvSpPr>
          <p:cNvPr id="40" name="TextBox 40"/>
          <p:cNvSpPr txBox="1"/>
          <p:nvPr/>
        </p:nvSpPr>
        <p:spPr>
          <a:xfrm>
            <a:off x="10462142" y="9225887"/>
            <a:ext cx="2060600" cy="504826"/>
          </a:xfrm>
          <a:prstGeom prst="rect">
            <a:avLst/>
          </a:prstGeom>
        </p:spPr>
        <p:txBody>
          <a:bodyPr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Isles of Scilly</a:t>
            </a:r>
          </a:p>
        </p:txBody>
      </p:sp>
      <p:sp>
        <p:nvSpPr>
          <p:cNvPr id="41" name="TextBox 41"/>
          <p:cNvSpPr txBox="1"/>
          <p:nvPr/>
        </p:nvSpPr>
        <p:spPr>
          <a:xfrm>
            <a:off x="15801834" y="4365734"/>
            <a:ext cx="1626736" cy="500137"/>
          </a:xfrm>
          <a:prstGeom prst="rect">
            <a:avLst/>
          </a:prstGeom>
        </p:spPr>
        <p:txBody>
          <a:bodyPr wrap="square"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Rutland</a:t>
            </a:r>
          </a:p>
        </p:txBody>
      </p:sp>
      <p:sp>
        <p:nvSpPr>
          <p:cNvPr id="42" name="AutoShape 42"/>
          <p:cNvSpPr/>
          <p:nvPr/>
        </p:nvSpPr>
        <p:spPr>
          <a:xfrm flipH="1">
            <a:off x="14426664" y="2285520"/>
            <a:ext cx="543653" cy="148477"/>
          </a:xfrm>
          <a:prstGeom prst="line">
            <a:avLst/>
          </a:prstGeom>
          <a:ln w="38100" cap="flat">
            <a:solidFill>
              <a:srgbClr val="000000"/>
            </a:solidFill>
            <a:prstDash val="solid"/>
            <a:headEnd type="none" w="sm" len="sm"/>
            <a:tailEnd type="arrow" w="med" len="sm"/>
          </a:ln>
        </p:spPr>
        <p:txBody>
          <a:bodyPr/>
          <a:lstStyle/>
          <a:p>
            <a:endParaRPr lang="en-GB"/>
          </a:p>
        </p:txBody>
      </p:sp>
      <p:sp>
        <p:nvSpPr>
          <p:cNvPr id="43" name="AutoShape 43"/>
          <p:cNvSpPr/>
          <p:nvPr/>
        </p:nvSpPr>
        <p:spPr>
          <a:xfrm flipH="1">
            <a:off x="15304231" y="3116827"/>
            <a:ext cx="295902" cy="65066"/>
          </a:xfrm>
          <a:prstGeom prst="line">
            <a:avLst/>
          </a:prstGeom>
          <a:ln w="38100" cap="flat">
            <a:solidFill>
              <a:srgbClr val="000000"/>
            </a:solidFill>
            <a:prstDash val="solid"/>
            <a:headEnd type="none" w="sm" len="sm"/>
            <a:tailEnd type="arrow" w="med" len="sm"/>
          </a:ln>
        </p:spPr>
        <p:txBody>
          <a:bodyPr/>
          <a:lstStyle/>
          <a:p>
            <a:endParaRPr lang="en-GB"/>
          </a:p>
        </p:txBody>
      </p:sp>
      <p:sp>
        <p:nvSpPr>
          <p:cNvPr id="44" name="AutoShape 44"/>
          <p:cNvSpPr/>
          <p:nvPr/>
        </p:nvSpPr>
        <p:spPr>
          <a:xfrm flipH="1" flipV="1">
            <a:off x="15518829" y="3769871"/>
            <a:ext cx="472760" cy="32959"/>
          </a:xfrm>
          <a:prstGeom prst="line">
            <a:avLst/>
          </a:prstGeom>
          <a:ln w="38100" cap="flat">
            <a:solidFill>
              <a:srgbClr val="000000"/>
            </a:solidFill>
            <a:prstDash val="solid"/>
            <a:headEnd type="none" w="sm" len="sm"/>
            <a:tailEnd type="arrow" w="med" len="sm"/>
          </a:ln>
        </p:spPr>
        <p:txBody>
          <a:bodyPr/>
          <a:lstStyle/>
          <a:p>
            <a:endParaRPr lang="en-GB"/>
          </a:p>
        </p:txBody>
      </p:sp>
      <p:sp>
        <p:nvSpPr>
          <p:cNvPr id="45" name="AutoShape 45"/>
          <p:cNvSpPr/>
          <p:nvPr/>
        </p:nvSpPr>
        <p:spPr>
          <a:xfrm flipH="1">
            <a:off x="15012001" y="4848994"/>
            <a:ext cx="989829" cy="502584"/>
          </a:xfrm>
          <a:prstGeom prst="line">
            <a:avLst/>
          </a:prstGeom>
          <a:ln w="38100" cap="flat">
            <a:solidFill>
              <a:srgbClr val="000000"/>
            </a:solidFill>
            <a:prstDash val="solid"/>
            <a:headEnd type="none" w="sm" len="sm"/>
            <a:tailEnd type="arrow" w="med" len="sm"/>
          </a:ln>
        </p:spPr>
        <p:txBody>
          <a:bodyPr/>
          <a:lstStyle/>
          <a:p>
            <a:endParaRPr lang="en-GB"/>
          </a:p>
        </p:txBody>
      </p:sp>
      <p:sp>
        <p:nvSpPr>
          <p:cNvPr id="46" name="AutoShape 46"/>
          <p:cNvSpPr/>
          <p:nvPr/>
        </p:nvSpPr>
        <p:spPr>
          <a:xfrm>
            <a:off x="12141318" y="4783469"/>
            <a:ext cx="628094" cy="360311"/>
          </a:xfrm>
          <a:prstGeom prst="line">
            <a:avLst/>
          </a:prstGeom>
          <a:ln w="38100" cap="flat">
            <a:solidFill>
              <a:srgbClr val="000000"/>
            </a:solidFill>
            <a:prstDash val="solid"/>
            <a:headEnd type="none" w="sm" len="sm"/>
            <a:tailEnd type="arrow" w="med" len="sm"/>
          </a:ln>
        </p:spPr>
        <p:txBody>
          <a:bodyPr/>
          <a:lstStyle/>
          <a:p>
            <a:endParaRPr lang="en-GB"/>
          </a:p>
        </p:txBody>
      </p:sp>
      <p:sp>
        <p:nvSpPr>
          <p:cNvPr id="47" name="AutoShape 47"/>
          <p:cNvSpPr/>
          <p:nvPr/>
        </p:nvSpPr>
        <p:spPr>
          <a:xfrm flipV="1">
            <a:off x="12328038" y="6474514"/>
            <a:ext cx="452412" cy="257311"/>
          </a:xfrm>
          <a:prstGeom prst="line">
            <a:avLst/>
          </a:prstGeom>
          <a:ln w="38100" cap="flat">
            <a:solidFill>
              <a:srgbClr val="000000"/>
            </a:solidFill>
            <a:prstDash val="solid"/>
            <a:headEnd type="none" w="sm" len="sm"/>
            <a:tailEnd type="arrow" w="med" len="sm"/>
          </a:ln>
        </p:spPr>
        <p:txBody>
          <a:bodyPr/>
          <a:lstStyle/>
          <a:p>
            <a:endParaRPr lang="en-GB"/>
          </a:p>
        </p:txBody>
      </p:sp>
      <p:sp>
        <p:nvSpPr>
          <p:cNvPr id="48" name="AutoShape 48"/>
          <p:cNvSpPr/>
          <p:nvPr/>
        </p:nvSpPr>
        <p:spPr>
          <a:xfrm>
            <a:off x="10572406" y="7972071"/>
            <a:ext cx="531464" cy="313898"/>
          </a:xfrm>
          <a:prstGeom prst="line">
            <a:avLst/>
          </a:prstGeom>
          <a:ln w="38100" cap="flat">
            <a:solidFill>
              <a:srgbClr val="000000"/>
            </a:solidFill>
            <a:prstDash val="solid"/>
            <a:headEnd type="none" w="sm" len="sm"/>
            <a:tailEnd type="arrow" w="med" len="sm"/>
          </a:ln>
        </p:spPr>
        <p:txBody>
          <a:bodyPr/>
          <a:lstStyle/>
          <a:p>
            <a:endParaRPr lang="en-GB"/>
          </a:p>
        </p:txBody>
      </p:sp>
      <p:sp>
        <p:nvSpPr>
          <p:cNvPr id="49" name="AutoShape 49"/>
          <p:cNvSpPr/>
          <p:nvPr/>
        </p:nvSpPr>
        <p:spPr>
          <a:xfrm flipV="1">
            <a:off x="13205231" y="8244541"/>
            <a:ext cx="136094" cy="475006"/>
          </a:xfrm>
          <a:prstGeom prst="line">
            <a:avLst/>
          </a:prstGeom>
          <a:ln w="38100" cap="flat">
            <a:solidFill>
              <a:srgbClr val="000000"/>
            </a:solidFill>
            <a:prstDash val="solid"/>
            <a:headEnd type="none" w="sm" len="sm"/>
            <a:tailEnd type="arrow" w="med" len="sm"/>
          </a:ln>
        </p:spPr>
        <p:txBody>
          <a:bodyPr/>
          <a:lstStyle/>
          <a:p>
            <a:endParaRPr lang="en-GB"/>
          </a:p>
        </p:txBody>
      </p:sp>
      <p:sp>
        <p:nvSpPr>
          <p:cNvPr id="50" name="AutoShape 50"/>
          <p:cNvSpPr/>
          <p:nvPr/>
        </p:nvSpPr>
        <p:spPr>
          <a:xfrm flipH="1" flipV="1">
            <a:off x="14558629" y="8444723"/>
            <a:ext cx="469034" cy="274824"/>
          </a:xfrm>
          <a:prstGeom prst="line">
            <a:avLst/>
          </a:prstGeom>
          <a:ln w="38100" cap="flat">
            <a:solidFill>
              <a:srgbClr val="000000"/>
            </a:solidFill>
            <a:prstDash val="solid"/>
            <a:headEnd type="none" w="sm" len="sm"/>
            <a:tailEnd type="arrow" w="med" len="sm"/>
          </a:ln>
        </p:spPr>
        <p:txBody>
          <a:bodyPr/>
          <a:lstStyle/>
          <a:p>
            <a:endParaRPr lang="en-GB"/>
          </a:p>
        </p:txBody>
      </p:sp>
      <p:sp>
        <p:nvSpPr>
          <p:cNvPr id="51" name="AutoShape 51"/>
          <p:cNvSpPr/>
          <p:nvPr/>
        </p:nvSpPr>
        <p:spPr>
          <a:xfrm flipV="1">
            <a:off x="11827531" y="2951877"/>
            <a:ext cx="574723" cy="304630"/>
          </a:xfrm>
          <a:prstGeom prst="line">
            <a:avLst/>
          </a:prstGeom>
          <a:ln w="38100" cap="flat">
            <a:solidFill>
              <a:srgbClr val="000000"/>
            </a:solidFill>
            <a:prstDash val="solid"/>
            <a:headEnd type="none" w="sm" len="sm"/>
            <a:tailEnd type="arrow" w="med" len="sm"/>
          </a:ln>
        </p:spPr>
        <p:txBody>
          <a:bodyPr/>
          <a:lstStyle/>
          <a:p>
            <a:endParaRPr lang="en-GB"/>
          </a:p>
        </p:txBody>
      </p:sp>
      <p:sp>
        <p:nvSpPr>
          <p:cNvPr id="52" name="AutoShape 52"/>
          <p:cNvSpPr/>
          <p:nvPr/>
        </p:nvSpPr>
        <p:spPr>
          <a:xfrm flipH="1" flipV="1">
            <a:off x="10263829" y="9115948"/>
            <a:ext cx="525133" cy="167090"/>
          </a:xfrm>
          <a:prstGeom prst="line">
            <a:avLst/>
          </a:prstGeom>
          <a:ln w="38100" cap="flat">
            <a:solidFill>
              <a:srgbClr val="000000"/>
            </a:solidFill>
            <a:prstDash val="solid"/>
            <a:headEnd type="none" w="sm" len="sm"/>
            <a:tailEnd type="arrow" w="med" len="sm"/>
          </a:ln>
        </p:spPr>
        <p:txBody>
          <a:bodyPr/>
          <a:lstStyle/>
          <a:p>
            <a:endParaRPr lang="en-GB"/>
          </a:p>
        </p:txBody>
      </p:sp>
      <p:pic>
        <p:nvPicPr>
          <p:cNvPr id="4" name="Picture 2">
            <a:extLst>
              <a:ext uri="{FF2B5EF4-FFF2-40B4-BE49-F238E27FC236}">
                <a16:creationId xmlns:a16="http://schemas.microsoft.com/office/drawing/2014/main" id="{A49E30FF-2EC1-83C3-CEB9-0AAE0919056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44380" y="837314"/>
            <a:ext cx="2727713" cy="1704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7A983"/>
        </a:solidFill>
        <a:effectLst/>
      </p:bgPr>
    </p:bg>
    <p:spTree>
      <p:nvGrpSpPr>
        <p:cNvPr id="1" name=""/>
        <p:cNvGrpSpPr/>
        <p:nvPr/>
      </p:nvGrpSpPr>
      <p:grpSpPr>
        <a:xfrm>
          <a:off x="0" y="0"/>
          <a:ext cx="0" cy="0"/>
          <a:chOff x="0" y="0"/>
          <a:chExt cx="0" cy="0"/>
        </a:xfrm>
      </p:grpSpPr>
      <p:sp>
        <p:nvSpPr>
          <p:cNvPr id="2" name="Freeform 2"/>
          <p:cNvSpPr/>
          <p:nvPr/>
        </p:nvSpPr>
        <p:spPr>
          <a:xfrm>
            <a:off x="-3014723" y="-747118"/>
            <a:ext cx="8086847" cy="11034118"/>
          </a:xfrm>
          <a:custGeom>
            <a:avLst/>
            <a:gdLst/>
            <a:ahLst/>
            <a:cxnLst/>
            <a:rect l="l" t="t" r="r" b="b"/>
            <a:pathLst>
              <a:path w="8086847" h="11034118">
                <a:moveTo>
                  <a:pt x="0" y="0"/>
                </a:moveTo>
                <a:lnTo>
                  <a:pt x="8086846" y="0"/>
                </a:lnTo>
                <a:lnTo>
                  <a:pt x="8086846" y="11034118"/>
                </a:lnTo>
                <a:lnTo>
                  <a:pt x="0" y="1103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0496074">
            <a:off x="13751878" y="-781519"/>
            <a:ext cx="9758044" cy="13314387"/>
          </a:xfrm>
          <a:custGeom>
            <a:avLst/>
            <a:gdLst/>
            <a:ahLst/>
            <a:cxnLst/>
            <a:rect l="l" t="t" r="r" b="b"/>
            <a:pathLst>
              <a:path w="9758044" h="13314387">
                <a:moveTo>
                  <a:pt x="0" y="0"/>
                </a:moveTo>
                <a:lnTo>
                  <a:pt x="9758044" y="0"/>
                </a:lnTo>
                <a:lnTo>
                  <a:pt x="9758044" y="13314387"/>
                </a:lnTo>
                <a:lnTo>
                  <a:pt x="0" y="13314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305879" y="769728"/>
            <a:ext cx="15750091" cy="8488572"/>
            <a:chOff x="0" y="0"/>
            <a:chExt cx="2680843" cy="1444851"/>
          </a:xfrm>
        </p:grpSpPr>
        <p:sp>
          <p:nvSpPr>
            <p:cNvPr id="5" name="Freeform 5"/>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en-GB"/>
            </a:p>
          </p:txBody>
        </p:sp>
      </p:grpSp>
      <p:sp>
        <p:nvSpPr>
          <p:cNvPr id="25" name="TextBox 24">
            <a:extLst>
              <a:ext uri="{FF2B5EF4-FFF2-40B4-BE49-F238E27FC236}">
                <a16:creationId xmlns:a16="http://schemas.microsoft.com/office/drawing/2014/main" id="{936A0A23-9C99-CE52-3557-1DB654B9564D}"/>
              </a:ext>
            </a:extLst>
          </p:cNvPr>
          <p:cNvSpPr txBox="1"/>
          <p:nvPr/>
        </p:nvSpPr>
        <p:spPr>
          <a:xfrm>
            <a:off x="1736235" y="769728"/>
            <a:ext cx="14782800" cy="13665279"/>
          </a:xfrm>
          <a:prstGeom prst="rect">
            <a:avLst/>
          </a:prstGeom>
          <a:noFill/>
        </p:spPr>
        <p:txBody>
          <a:bodyPr wrap="square" rtlCol="0">
            <a:spAutoFit/>
          </a:bodyPr>
          <a:lstStyle/>
          <a:p>
            <a:pPr algn="ctr"/>
            <a:r>
              <a:rPr lang="en-GB" sz="5400" b="1" dirty="0"/>
              <a:t>The changing geography of nature recovery</a:t>
            </a:r>
          </a:p>
          <a:p>
            <a:pPr algn="ctr"/>
            <a:endParaRPr lang="en-GB" sz="5400" b="1" dirty="0"/>
          </a:p>
          <a:p>
            <a:pPr marL="571500" indent="-571500" algn="ctr">
              <a:buFont typeface="Arial" panose="020B0604020202020204" pitchFamily="34" charset="0"/>
              <a:buChar char="•"/>
            </a:pPr>
            <a:r>
              <a:rPr lang="en-GB" sz="3600" dirty="0"/>
              <a:t>Beyond designations and specialists (SSSIs, NNR/NMRs, National Landscapes, Ramsar sites …)</a:t>
            </a:r>
          </a:p>
          <a:p>
            <a:pPr marL="571500" indent="-571500" algn="ctr">
              <a:buFont typeface="Arial" panose="020B0604020202020204" pitchFamily="34" charset="0"/>
              <a:buChar char="•"/>
            </a:pPr>
            <a:endParaRPr lang="en-GB" sz="3600" dirty="0"/>
          </a:p>
          <a:p>
            <a:pPr marL="571500" indent="-571500" algn="ctr">
              <a:buFont typeface="Arial" panose="020B0604020202020204" pitchFamily="34" charset="0"/>
              <a:buChar char="•"/>
            </a:pPr>
            <a:r>
              <a:rPr lang="en-GB" sz="3600" dirty="0"/>
              <a:t>Beyond conservation or ecological restoration to nature recovery - working definition: </a:t>
            </a:r>
          </a:p>
          <a:p>
            <a:pPr lvl="1" algn="ctr"/>
            <a:r>
              <a:rPr lang="en-GB" sz="2800" b="0" i="1" dirty="0">
                <a:solidFill>
                  <a:srgbClr val="000000"/>
                </a:solidFill>
                <a:effectLst/>
                <a:highlight>
                  <a:srgbClr val="FFFFFF"/>
                </a:highlight>
                <a:latin typeface="Calibri" panose="020F0502020204030204" pitchFamily="34" charset="0"/>
              </a:rPr>
              <a:t>“action taken to improve habitat quality, coverage and connections, to enhance biodiversity and species abundance, requiring a place-based collaborative and community-focussed approach</a:t>
            </a:r>
            <a:r>
              <a:rPr lang="en-GB" sz="2800" dirty="0">
                <a:solidFill>
                  <a:srgbClr val="000000"/>
                </a:solidFill>
                <a:highlight>
                  <a:srgbClr val="FFFFFF"/>
                </a:highlight>
                <a:latin typeface="Calibri" panose="020F0502020204030204" pitchFamily="34" charset="0"/>
              </a:rPr>
              <a:t>”</a:t>
            </a:r>
          </a:p>
          <a:p>
            <a:pPr lvl="1" algn="ctr"/>
            <a:endParaRPr lang="en-GB" sz="3600" dirty="0"/>
          </a:p>
          <a:p>
            <a:pPr marL="571500" indent="-571500" algn="ctr">
              <a:buFont typeface="Arial" panose="020B0604020202020204" pitchFamily="34" charset="0"/>
              <a:buChar char="•"/>
            </a:pPr>
            <a:r>
              <a:rPr lang="en-GB" sz="3600" dirty="0"/>
              <a:t>LNRS mapping existing sites and new opportunities through consultation.</a:t>
            </a:r>
          </a:p>
          <a:p>
            <a:pPr marL="571500" indent="-571500" algn="ctr">
              <a:buFont typeface="Arial" panose="020B0604020202020204" pitchFamily="34" charset="0"/>
              <a:buChar char="•"/>
            </a:pPr>
            <a:endParaRPr lang="en-GB" sz="3600" dirty="0"/>
          </a:p>
          <a:p>
            <a:pPr marL="571500" indent="-571500" algn="ctr">
              <a:buFont typeface="Arial" panose="020B0604020202020204" pitchFamily="34" charset="0"/>
              <a:buChar char="•"/>
            </a:pPr>
            <a:r>
              <a:rPr lang="en-GB" sz="3600" dirty="0"/>
              <a:t> Potential to foster a broader civic coalition – councils (</a:t>
            </a:r>
            <a:r>
              <a:rPr lang="en-GB" sz="3600" dirty="0" err="1"/>
              <a:t>inc</a:t>
            </a:r>
            <a:r>
              <a:rPr lang="en-GB" sz="3600" dirty="0"/>
              <a:t> parishes), conservationists, farmers and land managers, businesses, communities.</a:t>
            </a:r>
          </a:p>
          <a:p>
            <a:pPr marL="571500" indent="-571500" algn="ctr">
              <a:buFont typeface="Arial" panose="020B0604020202020204" pitchFamily="34" charset="0"/>
              <a:buChar char="•"/>
            </a:pPr>
            <a:endParaRPr lang="en-GB" sz="4000" dirty="0"/>
          </a:p>
          <a:p>
            <a:pPr marL="571500" indent="-571500" algn="ctr">
              <a:buFont typeface="Arial" panose="020B0604020202020204" pitchFamily="34" charset="0"/>
              <a:buChar char="•"/>
            </a:pPr>
            <a:endParaRPr lang="en-GB" sz="4000" dirty="0"/>
          </a:p>
          <a:p>
            <a:pPr algn="ctr"/>
            <a:endParaRPr lang="en-GB" sz="5400" b="1" dirty="0"/>
          </a:p>
          <a:p>
            <a:pPr algn="ctr"/>
            <a:endParaRPr lang="en-GB" sz="5400" b="1" dirty="0"/>
          </a:p>
          <a:p>
            <a:pPr algn="ctr"/>
            <a:endParaRPr lang="en-GB" sz="5400" b="1" dirty="0"/>
          </a:p>
          <a:p>
            <a:pPr algn="ctr"/>
            <a:endParaRPr lang="en-GB" sz="5400" b="1" dirty="0"/>
          </a:p>
          <a:p>
            <a:pPr algn="ctr"/>
            <a:endParaRPr lang="en-GB" sz="5400" b="1" dirty="0"/>
          </a:p>
          <a:p>
            <a:pPr algn="ctr"/>
            <a:endParaRPr lang="en-GB" sz="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6CD"/>
        </a:solidFill>
        <a:effectLst/>
      </p:bgPr>
    </p:bg>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grpSp>
        <p:nvGrpSpPr>
          <p:cNvPr id="9" name="Group 9"/>
          <p:cNvGrpSpPr/>
          <p:nvPr/>
        </p:nvGrpSpPr>
        <p:grpSpPr>
          <a:xfrm>
            <a:off x="675988" y="592789"/>
            <a:ext cx="16384887" cy="8830698"/>
            <a:chOff x="-23473" y="-3926"/>
            <a:chExt cx="2680843" cy="1444851"/>
          </a:xfrm>
        </p:grpSpPr>
        <p:sp>
          <p:nvSpPr>
            <p:cNvPr id="10" name="Freeform 10"/>
            <p:cNvSpPr/>
            <p:nvPr/>
          </p:nvSpPr>
          <p:spPr>
            <a:xfrm>
              <a:off x="-23473" y="-3926"/>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en-GB" dirty="0"/>
            </a:p>
          </p:txBody>
        </p:sp>
      </p:grpSp>
      <p:sp>
        <p:nvSpPr>
          <p:cNvPr id="21" name="AutoShape 21"/>
          <p:cNvSpPr/>
          <p:nvPr/>
        </p:nvSpPr>
        <p:spPr>
          <a:xfrm flipV="1">
            <a:off x="6019800" y="1768394"/>
            <a:ext cx="0" cy="6292009"/>
          </a:xfrm>
          <a:prstGeom prst="line">
            <a:avLst/>
          </a:prstGeom>
          <a:ln w="38100" cap="flat">
            <a:solidFill>
              <a:srgbClr val="5A7D54"/>
            </a:solidFill>
            <a:prstDash val="solid"/>
            <a:headEnd type="none" w="sm" len="sm"/>
            <a:tailEnd type="none" w="sm" len="sm"/>
          </a:ln>
        </p:spPr>
        <p:txBody>
          <a:bodyPr/>
          <a:lstStyle/>
          <a:p>
            <a:endParaRPr lang="en-GB"/>
          </a:p>
        </p:txBody>
      </p:sp>
      <p:sp>
        <p:nvSpPr>
          <p:cNvPr id="12" name="TextBox 11">
            <a:extLst>
              <a:ext uri="{FF2B5EF4-FFF2-40B4-BE49-F238E27FC236}">
                <a16:creationId xmlns:a16="http://schemas.microsoft.com/office/drawing/2014/main" id="{7BDAA082-30F3-6569-AD32-775CF6DB387F}"/>
              </a:ext>
            </a:extLst>
          </p:cNvPr>
          <p:cNvSpPr txBox="1"/>
          <p:nvPr/>
        </p:nvSpPr>
        <p:spPr>
          <a:xfrm>
            <a:off x="783079" y="3441978"/>
            <a:ext cx="5095027" cy="3077766"/>
          </a:xfrm>
          <a:prstGeom prst="rect">
            <a:avLst/>
          </a:prstGeom>
          <a:noFill/>
        </p:spPr>
        <p:txBody>
          <a:bodyPr wrap="square" rtlCol="0">
            <a:spAutoFit/>
          </a:bodyPr>
          <a:lstStyle/>
          <a:p>
            <a:pPr algn="ctr"/>
            <a:r>
              <a:rPr lang="en-US" sz="4400" b="1" spc="25" dirty="0">
                <a:latin typeface="+mj-lt"/>
                <a:ea typeface="Glacial Indifference"/>
                <a:cs typeface="Glacial Indifference"/>
                <a:sym typeface="Glacial Indifference"/>
              </a:rPr>
              <a:t>The challenges faced in delivering</a:t>
            </a:r>
          </a:p>
          <a:p>
            <a:pPr algn="ctr"/>
            <a:r>
              <a:rPr lang="en-US" sz="4400" b="1" spc="25" dirty="0">
                <a:latin typeface="+mj-lt"/>
                <a:ea typeface="Glacial Indifference"/>
                <a:cs typeface="Glacial Indifference"/>
                <a:sym typeface="Glacial Indifference"/>
              </a:rPr>
              <a:t>place-sensitive nature recovery</a:t>
            </a:r>
          </a:p>
          <a:p>
            <a:endParaRPr lang="en-GB" dirty="0"/>
          </a:p>
        </p:txBody>
      </p:sp>
      <p:sp>
        <p:nvSpPr>
          <p:cNvPr id="14" name="TextBox 13">
            <a:extLst>
              <a:ext uri="{FF2B5EF4-FFF2-40B4-BE49-F238E27FC236}">
                <a16:creationId xmlns:a16="http://schemas.microsoft.com/office/drawing/2014/main" id="{D239727A-2B75-D6C9-35F2-E09142998FB0}"/>
              </a:ext>
            </a:extLst>
          </p:cNvPr>
          <p:cNvSpPr txBox="1"/>
          <p:nvPr/>
        </p:nvSpPr>
        <p:spPr>
          <a:xfrm>
            <a:off x="6509828" y="1348442"/>
            <a:ext cx="9519373" cy="7909858"/>
          </a:xfrm>
          <a:prstGeom prst="rect">
            <a:avLst/>
          </a:prstGeom>
          <a:noFill/>
        </p:spPr>
        <p:txBody>
          <a:bodyPr wrap="square" rtlCol="0">
            <a:spAutoFit/>
          </a:bodyPr>
          <a:lstStyle/>
          <a:p>
            <a:pPr marL="457200" indent="-457200" algn="ctr">
              <a:buFont typeface="Arial" panose="020B0604020202020204" pitchFamily="34" charset="0"/>
              <a:buChar char="•"/>
            </a:pPr>
            <a:r>
              <a:rPr lang="en-GB" sz="3000" dirty="0"/>
              <a:t>Ensuring that precious habitats are created, protected and extended, with space for other animals and organisms to live and flourish, with support from the people living there.</a:t>
            </a:r>
          </a:p>
          <a:p>
            <a:pPr marL="285750" indent="-285750" algn="ctr">
              <a:buFont typeface="Arial" panose="020B0604020202020204" pitchFamily="34" charset="0"/>
              <a:buChar char="•"/>
            </a:pPr>
            <a:r>
              <a:rPr lang="en-GB" sz="3000" dirty="0"/>
              <a:t>Via policy that is developed in ways that reflects local priorities and capacity to deliver.</a:t>
            </a:r>
          </a:p>
          <a:p>
            <a:pPr marL="285750" indent="-285750" algn="ctr">
              <a:buFont typeface="Arial" panose="020B0604020202020204" pitchFamily="34" charset="0"/>
              <a:buChar char="•"/>
            </a:pPr>
            <a:r>
              <a:rPr lang="en-GB" sz="3000" dirty="0"/>
              <a:t>Ensuring integration with other priorities - without being trumped from others or above.</a:t>
            </a:r>
          </a:p>
          <a:p>
            <a:pPr marL="285750" indent="-285750" algn="ctr">
              <a:buFont typeface="Arial" panose="020B0604020202020204" pitchFamily="34" charset="0"/>
              <a:buChar char="•"/>
            </a:pPr>
            <a:r>
              <a:rPr lang="en-GB" sz="3000" dirty="0"/>
              <a:t>Mobilising appropriate private sector investment (</a:t>
            </a:r>
            <a:r>
              <a:rPr lang="en-GB" sz="3000" dirty="0" err="1"/>
              <a:t>eg</a:t>
            </a:r>
            <a:r>
              <a:rPr lang="en-GB" sz="3000" dirty="0"/>
              <a:t> BNG and biodiversity credits).</a:t>
            </a:r>
          </a:p>
          <a:p>
            <a:pPr marL="285750" indent="-285750" algn="ctr">
              <a:buFont typeface="Arial" panose="020B0604020202020204" pitchFamily="34" charset="0"/>
              <a:buChar char="•"/>
            </a:pPr>
            <a:r>
              <a:rPr lang="en-GB" sz="3000" dirty="0"/>
              <a:t>Enabling access to the ELM scheme and scaling up activity for nature-positive farming and land management.</a:t>
            </a:r>
          </a:p>
          <a:p>
            <a:pPr marL="285750" indent="-285750" algn="ctr">
              <a:buFont typeface="Arial" panose="020B0604020202020204" pitchFamily="34" charset="0"/>
              <a:buChar char="•"/>
            </a:pPr>
            <a:r>
              <a:rPr lang="en-GB" sz="3000" dirty="0"/>
              <a:t>Identifying and mobilising the broadest coalition of actors to act for nature in the local area.</a:t>
            </a:r>
          </a:p>
          <a:p>
            <a:pPr marL="285750" indent="-285750" algn="ctr">
              <a:buFont typeface="Arial" panose="020B0604020202020204" pitchFamily="34" charset="0"/>
              <a:buChar char="•"/>
            </a:pPr>
            <a:r>
              <a:rPr lang="en-GB" sz="3000" dirty="0"/>
              <a:t>Ensuring delivery with strong political leadership (from in and beyond the locality) and sufficient resources. </a:t>
            </a:r>
          </a:p>
          <a:p>
            <a:pPr marL="285750" indent="-285750" algn="ctr">
              <a:buFont typeface="Arial" panose="020B0604020202020204" pitchFamily="34" charset="0"/>
              <a:buChar char="•"/>
            </a:pPr>
            <a:endParaRPr lang="en-GB"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4477079" y="4736050"/>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a:off x="-1065717" y="-800995"/>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grpSp>
        <p:nvGrpSpPr>
          <p:cNvPr id="9" name="Group 9"/>
          <p:cNvGrpSpPr/>
          <p:nvPr/>
        </p:nvGrpSpPr>
        <p:grpSpPr>
          <a:xfrm>
            <a:off x="844099" y="554856"/>
            <a:ext cx="16384887" cy="883069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en-GB"/>
            </a:p>
          </p:txBody>
        </p:sp>
      </p:grpSp>
      <p:sp>
        <p:nvSpPr>
          <p:cNvPr id="21" name="AutoShape 21"/>
          <p:cNvSpPr/>
          <p:nvPr/>
        </p:nvSpPr>
        <p:spPr>
          <a:xfrm flipV="1">
            <a:off x="6324600" y="1773613"/>
            <a:ext cx="0" cy="6292009"/>
          </a:xfrm>
          <a:prstGeom prst="line">
            <a:avLst/>
          </a:prstGeom>
          <a:ln w="38100" cap="flat">
            <a:solidFill>
              <a:srgbClr val="5A7D54"/>
            </a:solidFill>
            <a:prstDash val="solid"/>
            <a:headEnd type="none" w="sm" len="sm"/>
            <a:tailEnd type="none" w="sm" len="sm"/>
          </a:ln>
        </p:spPr>
        <p:txBody>
          <a:bodyPr/>
          <a:lstStyle/>
          <a:p>
            <a:endParaRPr lang="en-GB"/>
          </a:p>
        </p:txBody>
      </p:sp>
      <p:sp>
        <p:nvSpPr>
          <p:cNvPr id="12" name="TextBox 11">
            <a:extLst>
              <a:ext uri="{FF2B5EF4-FFF2-40B4-BE49-F238E27FC236}">
                <a16:creationId xmlns:a16="http://schemas.microsoft.com/office/drawing/2014/main" id="{7BDAA082-30F3-6569-AD32-775CF6DB387F}"/>
              </a:ext>
            </a:extLst>
          </p:cNvPr>
          <p:cNvSpPr txBox="1"/>
          <p:nvPr/>
        </p:nvSpPr>
        <p:spPr>
          <a:xfrm>
            <a:off x="197058" y="3137461"/>
            <a:ext cx="6072042" cy="3077766"/>
          </a:xfrm>
          <a:prstGeom prst="rect">
            <a:avLst/>
          </a:prstGeom>
          <a:noFill/>
        </p:spPr>
        <p:txBody>
          <a:bodyPr wrap="square" rtlCol="0">
            <a:spAutoFit/>
          </a:bodyPr>
          <a:lstStyle/>
          <a:p>
            <a:pPr algn="ctr"/>
            <a:r>
              <a:rPr lang="en-US" sz="4400" b="1" spc="25" dirty="0">
                <a:latin typeface="+mj-lt"/>
                <a:ea typeface="Glacial Indifference"/>
                <a:cs typeface="Glacial Indifference"/>
                <a:sym typeface="Glacial Indifference"/>
              </a:rPr>
              <a:t>Emerging solutions and the diversity of place-sensitive visions, policies and practices</a:t>
            </a:r>
          </a:p>
          <a:p>
            <a:endParaRPr lang="en-GB" dirty="0"/>
          </a:p>
        </p:txBody>
      </p:sp>
      <p:sp>
        <p:nvSpPr>
          <p:cNvPr id="14" name="TextBox 13">
            <a:extLst>
              <a:ext uri="{FF2B5EF4-FFF2-40B4-BE49-F238E27FC236}">
                <a16:creationId xmlns:a16="http://schemas.microsoft.com/office/drawing/2014/main" id="{D239727A-2B75-D6C9-35F2-E09142998FB0}"/>
              </a:ext>
            </a:extLst>
          </p:cNvPr>
          <p:cNvSpPr txBox="1"/>
          <p:nvPr/>
        </p:nvSpPr>
        <p:spPr>
          <a:xfrm>
            <a:off x="6772025" y="762458"/>
            <a:ext cx="9817737" cy="9202519"/>
          </a:xfrm>
          <a:prstGeom prst="rect">
            <a:avLst/>
          </a:prstGeom>
          <a:noFill/>
        </p:spPr>
        <p:txBody>
          <a:bodyPr wrap="square" rtlCol="0">
            <a:spAutoFit/>
          </a:bodyPr>
          <a:lstStyle/>
          <a:p>
            <a:pPr algn="ct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ctr">
              <a:buFont typeface="Arial" panose="020B0604020202020204" pitchFamily="34" charset="0"/>
              <a:buChar char="•"/>
            </a:pPr>
            <a:r>
              <a:rPr lang="en-GB" sz="3000" dirty="0"/>
              <a:t>Local authority leadership.</a:t>
            </a:r>
          </a:p>
          <a:p>
            <a:pPr marL="285750" indent="-285750" algn="ctr">
              <a:buFont typeface="Arial" panose="020B0604020202020204" pitchFamily="34" charset="0"/>
              <a:buChar char="•"/>
            </a:pPr>
            <a:r>
              <a:rPr lang="en-GB" sz="3000" dirty="0"/>
              <a:t>Oversight and support from Natural England and strong links with other government bodies such as the Environment Agency.</a:t>
            </a:r>
          </a:p>
          <a:p>
            <a:pPr marL="285750" indent="-285750" algn="ctr">
              <a:buFont typeface="Arial" panose="020B0604020202020204" pitchFamily="34" charset="0"/>
              <a:buChar char="•"/>
            </a:pPr>
            <a:r>
              <a:rPr lang="en-GB" sz="3000" dirty="0"/>
              <a:t>Partnerships with conservation organisations and integration of ecological recorders and records. </a:t>
            </a:r>
          </a:p>
          <a:p>
            <a:pPr marL="285750" indent="-285750" algn="ctr">
              <a:buFont typeface="Arial" panose="020B0604020202020204" pitchFamily="34" charset="0"/>
              <a:buChar char="•"/>
            </a:pPr>
            <a:r>
              <a:rPr lang="en-GB" sz="3000" dirty="0"/>
              <a:t>Experimentation with Systematic Conservation Management mapping (Cornwall). </a:t>
            </a:r>
          </a:p>
          <a:p>
            <a:pPr marL="285750" indent="-285750" algn="ctr">
              <a:buFont typeface="Arial" panose="020B0604020202020204" pitchFamily="34" charset="0"/>
              <a:buChar char="•"/>
            </a:pPr>
            <a:r>
              <a:rPr lang="en-GB" sz="3000" dirty="0"/>
              <a:t>Engagement with key groups of stakeholders in targeted events (especially farmers and land managers).</a:t>
            </a:r>
          </a:p>
          <a:p>
            <a:pPr marL="285750" indent="-285750" algn="ctr">
              <a:buFont typeface="Arial" panose="020B0604020202020204" pitchFamily="34" charset="0"/>
              <a:buChar char="•"/>
            </a:pPr>
            <a:r>
              <a:rPr lang="en-GB" sz="3000" dirty="0"/>
              <a:t>Leadership from the grassroots (hyper-local parishes Shropshire and the IoW).</a:t>
            </a:r>
          </a:p>
          <a:p>
            <a:pPr marL="285750" indent="-285750" algn="ctr">
              <a:buFont typeface="Arial" panose="020B0604020202020204" pitchFamily="34" charset="0"/>
              <a:buChar char="•"/>
            </a:pPr>
            <a:r>
              <a:rPr lang="en-GB" sz="3000" dirty="0"/>
              <a:t>Public communication and engagement events.</a:t>
            </a:r>
          </a:p>
          <a:p>
            <a:pPr marL="285750" indent="-285750" algn="ctr">
              <a:buFont typeface="Arial" panose="020B0604020202020204" pitchFamily="34" charset="0"/>
              <a:buChar char="•"/>
            </a:pPr>
            <a:r>
              <a:rPr lang="en-GB" sz="3000" dirty="0"/>
              <a:t>Creation of new platforms to attract private sector investment.</a:t>
            </a:r>
          </a:p>
          <a:p>
            <a:pPr marL="285750" indent="-285750" algn="ctr">
              <a:buFont typeface="Arial" panose="020B0604020202020204" pitchFamily="34" charset="0"/>
              <a:buChar char="•"/>
            </a:pPr>
            <a:r>
              <a:rPr lang="en-GB" sz="3000" dirty="0"/>
              <a:t>Thinking ahead to delivery.</a:t>
            </a:r>
          </a:p>
          <a:p>
            <a:pPr marL="285750" indent="-285750" algn="ctr">
              <a:buFont typeface="Arial" panose="020B0604020202020204" pitchFamily="34" charset="0"/>
              <a:buChar char="•"/>
            </a:pPr>
            <a:endParaRPr lang="en-GB" sz="2800" dirty="0"/>
          </a:p>
          <a:p>
            <a:pPr marL="285750" indent="-285750" algn="ctr">
              <a:buFont typeface="Arial" panose="020B0604020202020204" pitchFamily="34" charset="0"/>
              <a:buChar char="•"/>
            </a:pPr>
            <a:endParaRPr lang="en-GB" sz="2800" dirty="0"/>
          </a:p>
          <a:p>
            <a:pPr marL="285750" indent="-285750" algn="ctr">
              <a:buFont typeface="Arial" panose="020B0604020202020204" pitchFamily="34" charset="0"/>
              <a:buChar char="•"/>
            </a:pPr>
            <a:endParaRPr lang="en-GB" sz="2800" dirty="0"/>
          </a:p>
        </p:txBody>
      </p:sp>
    </p:spTree>
    <p:extLst>
      <p:ext uri="{BB962C8B-B14F-4D97-AF65-F5344CB8AC3E}">
        <p14:creationId xmlns:p14="http://schemas.microsoft.com/office/powerpoint/2010/main" val="7442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075" y="-12190"/>
            <a:ext cx="6822821" cy="10287000"/>
            <a:chOff x="11278" y="-9158"/>
            <a:chExt cx="1828828" cy="2289579"/>
          </a:xfrm>
        </p:grpSpPr>
        <p:sp>
          <p:nvSpPr>
            <p:cNvPr id="3" name="Freeform 3"/>
            <p:cNvSpPr/>
            <p:nvPr/>
          </p:nvSpPr>
          <p:spPr>
            <a:xfrm>
              <a:off x="11278" y="-9158"/>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dirty="0"/>
            </a:p>
          </p:txBody>
        </p:sp>
      </p:grpSp>
      <p:grpSp>
        <p:nvGrpSpPr>
          <p:cNvPr id="14" name="Group 14"/>
          <p:cNvGrpSpPr/>
          <p:nvPr/>
        </p:nvGrpSpPr>
        <p:grpSpPr>
          <a:xfrm rot="-482310">
            <a:off x="1154700" y="3379583"/>
            <a:ext cx="4700996" cy="1430063"/>
            <a:chOff x="0" y="0"/>
            <a:chExt cx="6267994" cy="1906751"/>
          </a:xfrm>
        </p:grpSpPr>
        <p:grpSp>
          <p:nvGrpSpPr>
            <p:cNvPr id="15" name="Group 15"/>
            <p:cNvGrpSpPr/>
            <p:nvPr/>
          </p:nvGrpSpPr>
          <p:grpSpPr>
            <a:xfrm>
              <a:off x="5774791" y="1413548"/>
              <a:ext cx="493203" cy="4932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17" name="Group 17"/>
            <p:cNvGrpSpPr/>
            <p:nvPr/>
          </p:nvGrpSpPr>
          <p:grpSpPr>
            <a:xfrm>
              <a:off x="3189600" y="246601"/>
              <a:ext cx="493203" cy="4932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9" name="Group 19"/>
            <p:cNvGrpSpPr/>
            <p:nvPr/>
          </p:nvGrpSpPr>
          <p:grpSpPr>
            <a:xfrm>
              <a:off x="3319559" y="1166947"/>
              <a:ext cx="493203" cy="4932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21" name="Group 21"/>
            <p:cNvGrpSpPr/>
            <p:nvPr/>
          </p:nvGrpSpPr>
          <p:grpSpPr>
            <a:xfrm>
              <a:off x="1903135" y="739804"/>
              <a:ext cx="493203" cy="4932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23" name="Group 23"/>
            <p:cNvGrpSpPr/>
            <p:nvPr/>
          </p:nvGrpSpPr>
          <p:grpSpPr>
            <a:xfrm>
              <a:off x="0" y="0"/>
              <a:ext cx="493203" cy="4932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25" name="TextBox 25"/>
          <p:cNvSpPr txBox="1"/>
          <p:nvPr/>
        </p:nvSpPr>
        <p:spPr>
          <a:xfrm>
            <a:off x="709538" y="1782212"/>
            <a:ext cx="5525654" cy="1208664"/>
          </a:xfrm>
          <a:prstGeom prst="rect">
            <a:avLst/>
          </a:prstGeom>
        </p:spPr>
        <p:txBody>
          <a:bodyPr wrap="square" lIns="0" tIns="0" rIns="0" bIns="0" rtlCol="0" anchor="t">
            <a:spAutoFit/>
          </a:bodyPr>
          <a:lstStyle/>
          <a:p>
            <a:pPr algn="ctr">
              <a:lnSpc>
                <a:spcPts val="9899"/>
              </a:lnSpc>
            </a:pPr>
            <a:r>
              <a:rPr lang="en-US" sz="8000" b="1" dirty="0">
                <a:solidFill>
                  <a:srgbClr val="2C432D"/>
                </a:solidFill>
                <a:latin typeface="Glacial Indifference"/>
                <a:ea typeface="Glacial Indifference"/>
                <a:cs typeface="Glacial Indifference"/>
                <a:sym typeface="Glacial Indifference"/>
              </a:rPr>
              <a:t>Summary</a:t>
            </a:r>
          </a:p>
        </p:txBody>
      </p:sp>
      <p:sp>
        <p:nvSpPr>
          <p:cNvPr id="4" name="TextBox 3">
            <a:extLst>
              <a:ext uri="{FF2B5EF4-FFF2-40B4-BE49-F238E27FC236}">
                <a16:creationId xmlns:a16="http://schemas.microsoft.com/office/drawing/2014/main" id="{B65E58CD-FDC5-EA95-67F9-01FEE66B7B3C}"/>
              </a:ext>
            </a:extLst>
          </p:cNvPr>
          <p:cNvSpPr txBox="1"/>
          <p:nvPr/>
        </p:nvSpPr>
        <p:spPr>
          <a:xfrm>
            <a:off x="7461762" y="190500"/>
            <a:ext cx="10216638" cy="10433625"/>
          </a:xfrm>
          <a:prstGeom prst="rect">
            <a:avLst/>
          </a:prstGeom>
          <a:noFill/>
        </p:spPr>
        <p:txBody>
          <a:bodyPr wrap="square" rtlCol="0">
            <a:spAutoFit/>
          </a:bodyPr>
          <a:lstStyle/>
          <a:p>
            <a:pPr marL="342900" indent="-342900" algn="ctr">
              <a:buFont typeface="Arial" panose="020B0604020202020204" pitchFamily="34" charset="0"/>
              <a:buChar char="•"/>
            </a:pPr>
            <a:r>
              <a:rPr lang="en-GB" sz="3200" dirty="0">
                <a:solidFill>
                  <a:srgbClr val="000000"/>
                </a:solidFill>
                <a:highlight>
                  <a:srgbClr val="FFFFFF"/>
                </a:highlight>
                <a:latin typeface="Calibri" panose="020F0502020204030204" pitchFamily="34" charset="0"/>
              </a:rPr>
              <a:t>The new geography of NR – visualised via the LNRS maps – can engage and mobilise a broader coalition of people committed to change: Nature recovery can involve everybody.</a:t>
            </a:r>
          </a:p>
          <a:p>
            <a:pPr marL="342900" indent="-342900" algn="ctr">
              <a:buFont typeface="Arial" panose="020B0604020202020204" pitchFamily="34" charset="0"/>
              <a:buChar char="•"/>
            </a:pPr>
            <a:endParaRPr lang="en-GB" sz="3200" dirty="0">
              <a:solidFill>
                <a:srgbClr val="000000"/>
              </a:solidFill>
              <a:highlight>
                <a:srgbClr val="FFFFFF"/>
              </a:highlight>
              <a:latin typeface="Calibri" panose="020F0502020204030204" pitchFamily="34" charset="0"/>
            </a:endParaRPr>
          </a:p>
          <a:p>
            <a:pPr marL="342900" indent="-342900" algn="ctr">
              <a:buFont typeface="Arial" panose="020B0604020202020204" pitchFamily="34" charset="0"/>
              <a:buChar char="•"/>
            </a:pPr>
            <a:r>
              <a:rPr lang="en-GB" sz="3200" dirty="0">
                <a:solidFill>
                  <a:srgbClr val="000000"/>
                </a:solidFill>
                <a:highlight>
                  <a:srgbClr val="FFFFFF"/>
                </a:highlight>
                <a:latin typeface="Calibri" panose="020F0502020204030204" pitchFamily="34" charset="0"/>
              </a:rPr>
              <a:t>People share space and the quality of the environment matters to everyone and everything, including the plants and other organisms living with us.</a:t>
            </a:r>
          </a:p>
          <a:p>
            <a:pPr marL="342900" indent="-342900" algn="ctr">
              <a:buFont typeface="Arial" panose="020B0604020202020204" pitchFamily="34" charset="0"/>
              <a:buChar char="•"/>
            </a:pPr>
            <a:endParaRPr lang="en-GB" sz="3200" dirty="0">
              <a:solidFill>
                <a:srgbClr val="000000"/>
              </a:solidFill>
              <a:highlight>
                <a:srgbClr val="FFFFFF"/>
              </a:highlight>
              <a:latin typeface="Calibri" panose="020F0502020204030204" pitchFamily="34" charset="0"/>
            </a:endParaRPr>
          </a:p>
          <a:p>
            <a:pPr marL="342900" indent="-342900" algn="ctr">
              <a:buFont typeface="Arial" panose="020B0604020202020204" pitchFamily="34" charset="0"/>
              <a:buChar char="•"/>
            </a:pPr>
            <a:r>
              <a:rPr lang="en-GB" sz="3200" dirty="0">
                <a:solidFill>
                  <a:srgbClr val="000000"/>
                </a:solidFill>
                <a:highlight>
                  <a:srgbClr val="FFFFFF"/>
                </a:highlight>
                <a:latin typeface="Calibri" panose="020F0502020204030204" pitchFamily="34" charset="0"/>
              </a:rPr>
              <a:t>For the first time, farmers and land managers are being paid for public (environmental) goods and developers are required to pay for BNG, so there are resources for nature recovery that provide resources for change.</a:t>
            </a:r>
          </a:p>
          <a:p>
            <a:pPr marL="342900" indent="-342900" algn="ctr">
              <a:buFont typeface="Arial" panose="020B0604020202020204" pitchFamily="34" charset="0"/>
              <a:buChar char="•"/>
            </a:pPr>
            <a:endParaRPr lang="en-GB" sz="3200" dirty="0">
              <a:solidFill>
                <a:srgbClr val="000000"/>
              </a:solidFill>
              <a:highlight>
                <a:srgbClr val="FFFFFF"/>
              </a:highlight>
              <a:latin typeface="Calibri" panose="020F0502020204030204" pitchFamily="34" charset="0"/>
            </a:endParaRPr>
          </a:p>
          <a:p>
            <a:pPr marL="342900" indent="-342900" algn="ctr">
              <a:buFont typeface="Arial" panose="020B0604020202020204" pitchFamily="34" charset="0"/>
              <a:buChar char="•"/>
            </a:pPr>
            <a:r>
              <a:rPr lang="en-GB" sz="3200" dirty="0">
                <a:solidFill>
                  <a:srgbClr val="000000"/>
                </a:solidFill>
                <a:highlight>
                  <a:srgbClr val="FFFFFF"/>
                </a:highlight>
                <a:latin typeface="Calibri" panose="020F0502020204030204" pitchFamily="34" charset="0"/>
              </a:rPr>
              <a:t>The change of national government raises the spectre of a change in direction, especially given commitments to housing, renewable energy and additional infrastructure. There is a danger nature recovery will be side-lined again.</a:t>
            </a:r>
          </a:p>
          <a:p>
            <a:pPr marL="342900" indent="-342900" algn="ctr">
              <a:buFont typeface="Arial" panose="020B0604020202020204" pitchFamily="34" charset="0"/>
              <a:buChar char="•"/>
            </a:pPr>
            <a:endParaRPr lang="en-GB" sz="3200" dirty="0">
              <a:solidFill>
                <a:srgbClr val="000000"/>
              </a:solidFill>
              <a:highlight>
                <a:srgbClr val="FFFFFF"/>
              </a:highlight>
              <a:latin typeface="Calibri" panose="020F0502020204030204" pitchFamily="34" charset="0"/>
            </a:endParaRPr>
          </a:p>
          <a:p>
            <a:pPr marL="342900" indent="-342900" algn="ctr">
              <a:buFont typeface="Arial" panose="020B0604020202020204" pitchFamily="34" charset="0"/>
              <a:buChar char="•"/>
            </a:pPr>
            <a:endParaRPr lang="en-GB" sz="3200" dirty="0">
              <a:solidFill>
                <a:srgbClr val="000000"/>
              </a:solidFill>
              <a:highlight>
                <a:srgbClr val="FFFFFF"/>
              </a:highlight>
              <a:latin typeface="Calibri" panose="020F0502020204030204" pitchFamily="34" charset="0"/>
            </a:endParaRPr>
          </a:p>
          <a:p>
            <a:pPr marL="342900" indent="-342900" algn="ctr">
              <a:buFont typeface="Arial" panose="020B0604020202020204" pitchFamily="34" charset="0"/>
              <a:buChar char="•"/>
            </a:pPr>
            <a:endParaRPr lang="en-GB" sz="3200" dirty="0"/>
          </a:p>
        </p:txBody>
      </p:sp>
      <p:sp>
        <p:nvSpPr>
          <p:cNvPr id="5" name="TextBox 4">
            <a:extLst>
              <a:ext uri="{FF2B5EF4-FFF2-40B4-BE49-F238E27FC236}">
                <a16:creationId xmlns:a16="http://schemas.microsoft.com/office/drawing/2014/main" id="{8B268175-8D09-E5DF-0034-602078B84A3D}"/>
              </a:ext>
            </a:extLst>
          </p:cNvPr>
          <p:cNvSpPr txBox="1"/>
          <p:nvPr/>
        </p:nvSpPr>
        <p:spPr>
          <a:xfrm>
            <a:off x="918535" y="4962392"/>
            <a:ext cx="5525654" cy="4801314"/>
          </a:xfrm>
          <a:prstGeom prst="rect">
            <a:avLst/>
          </a:prstGeom>
          <a:noFill/>
        </p:spPr>
        <p:txBody>
          <a:bodyPr wrap="square" rtlCol="0">
            <a:spAutoFit/>
          </a:bodyPr>
          <a:lstStyle/>
          <a:p>
            <a:r>
              <a:rPr lang="en-GB" sz="3200" dirty="0">
                <a:latin typeface="Glacial Indifference" panose="020B0604020202020204" charset="0"/>
              </a:rPr>
              <a:t>It is a critical time for nature recovery. </a:t>
            </a:r>
          </a:p>
          <a:p>
            <a:r>
              <a:rPr lang="en-GB" sz="3200" dirty="0">
                <a:latin typeface="Glacial Indifference" panose="020B0604020202020204" charset="0"/>
              </a:rPr>
              <a:t>And not just in the UK: The UN</a:t>
            </a:r>
            <a:r>
              <a:rPr lang="en-GB" sz="3200" b="0" i="0" dirty="0">
                <a:effectLst/>
                <a:latin typeface="Glacial Indifference" panose="020B0604020202020204" charset="0"/>
              </a:rPr>
              <a:t> decade of ‘Ecosystem Restoration’ (2020s) aims “to prevent, halt and reverse the degradation of ecosystems on every continent and in every ocean.”</a:t>
            </a:r>
          </a:p>
          <a:p>
            <a:endParaRPr lang="en-GB" dirty="0"/>
          </a:p>
        </p:txBody>
      </p:sp>
    </p:spTree>
    <p:extLst>
      <p:ext uri="{BB962C8B-B14F-4D97-AF65-F5344CB8AC3E}">
        <p14:creationId xmlns:p14="http://schemas.microsoft.com/office/powerpoint/2010/main" val="200248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1AB95"/>
        </a:solidFill>
        <a:effectLst/>
      </p:bgPr>
    </p:bg>
    <p:spTree>
      <p:nvGrpSpPr>
        <p:cNvPr id="1" name=""/>
        <p:cNvGrpSpPr/>
        <p:nvPr/>
      </p:nvGrpSpPr>
      <p:grpSpPr>
        <a:xfrm>
          <a:off x="0" y="0"/>
          <a:ext cx="0" cy="0"/>
          <a:chOff x="0" y="0"/>
          <a:chExt cx="0" cy="0"/>
        </a:xfrm>
      </p:grpSpPr>
      <p:grpSp>
        <p:nvGrpSpPr>
          <p:cNvPr id="2" name="Group 2"/>
          <p:cNvGrpSpPr/>
          <p:nvPr/>
        </p:nvGrpSpPr>
        <p:grpSpPr>
          <a:xfrm>
            <a:off x="0" y="1"/>
            <a:ext cx="9124948" cy="10287000"/>
            <a:chOff x="0" y="0"/>
            <a:chExt cx="2587296" cy="3127792"/>
          </a:xfrm>
        </p:grpSpPr>
        <p:sp>
          <p:nvSpPr>
            <p:cNvPr id="3" name="Freeform 3"/>
            <p:cNvSpPr/>
            <p:nvPr/>
          </p:nvSpPr>
          <p:spPr>
            <a:xfrm>
              <a:off x="0" y="0"/>
              <a:ext cx="2587296" cy="3127792"/>
            </a:xfrm>
            <a:custGeom>
              <a:avLst/>
              <a:gdLst/>
              <a:ahLst/>
              <a:cxnLst/>
              <a:rect l="l" t="t" r="r" b="b"/>
              <a:pathLst>
                <a:path w="2587296" h="3127792">
                  <a:moveTo>
                    <a:pt x="0" y="0"/>
                  </a:moveTo>
                  <a:lnTo>
                    <a:pt x="2587296" y="0"/>
                  </a:lnTo>
                  <a:lnTo>
                    <a:pt x="2587296" y="3127792"/>
                  </a:lnTo>
                  <a:lnTo>
                    <a:pt x="0" y="3127792"/>
                  </a:lnTo>
                  <a:close/>
                </a:path>
              </a:pathLst>
            </a:custGeom>
            <a:solidFill>
              <a:srgbClr val="87A98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1AD88D91-2610-35AC-F29A-3F378CAD7BA6}"/>
              </a:ext>
            </a:extLst>
          </p:cNvPr>
          <p:cNvSpPr txBox="1"/>
          <p:nvPr/>
        </p:nvSpPr>
        <p:spPr>
          <a:xfrm>
            <a:off x="207638" y="2413481"/>
            <a:ext cx="8610600" cy="3785652"/>
          </a:xfrm>
          <a:prstGeom prst="rect">
            <a:avLst/>
          </a:prstGeom>
          <a:noFill/>
        </p:spPr>
        <p:txBody>
          <a:bodyPr wrap="square" rtlCol="0">
            <a:spAutoFit/>
          </a:bodyPr>
          <a:lstStyle/>
          <a:p>
            <a:pPr algn="ctr"/>
            <a:r>
              <a:rPr lang="en-GB" sz="6000" b="1" dirty="0"/>
              <a:t>Comments, questions and further engagement very welcome, now or another day!</a:t>
            </a:r>
          </a:p>
        </p:txBody>
      </p:sp>
      <p:sp>
        <p:nvSpPr>
          <p:cNvPr id="10" name="TextBox 9">
            <a:extLst>
              <a:ext uri="{FF2B5EF4-FFF2-40B4-BE49-F238E27FC236}">
                <a16:creationId xmlns:a16="http://schemas.microsoft.com/office/drawing/2014/main" id="{38E0211E-F9FA-3C5D-7BD1-EE985E2B3556}"/>
              </a:ext>
            </a:extLst>
          </p:cNvPr>
          <p:cNvSpPr txBox="1"/>
          <p:nvPr/>
        </p:nvSpPr>
        <p:spPr>
          <a:xfrm>
            <a:off x="9382122" y="1353562"/>
            <a:ext cx="8698240" cy="6093976"/>
          </a:xfrm>
          <a:prstGeom prst="rect">
            <a:avLst/>
          </a:prstGeom>
          <a:noFill/>
        </p:spPr>
        <p:txBody>
          <a:bodyPr wrap="square" rtlCol="0">
            <a:spAutoFit/>
          </a:bodyPr>
          <a:lstStyle/>
          <a:p>
            <a:pPr algn="ctr"/>
            <a:r>
              <a:rPr lang="en-GB" sz="6000" b="1" dirty="0"/>
              <a:t>To get in touch:</a:t>
            </a:r>
            <a:endParaRPr lang="en-GB" sz="5400" dirty="0"/>
          </a:p>
          <a:p>
            <a:pPr algn="ctr"/>
            <a:r>
              <a:rPr lang="en-GB" sz="5400" dirty="0"/>
              <a:t>Prof. Jane Wills</a:t>
            </a:r>
          </a:p>
          <a:p>
            <a:pPr algn="ctr"/>
            <a:r>
              <a:rPr lang="en-GB" sz="5400" dirty="0"/>
              <a:t>J.Wills2@exeter.ac.uk</a:t>
            </a:r>
          </a:p>
          <a:p>
            <a:pPr algn="ctr"/>
            <a:endParaRPr lang="en-GB" sz="5400" dirty="0"/>
          </a:p>
          <a:p>
            <a:pPr algn="ctr"/>
            <a:r>
              <a:rPr lang="en-GB" sz="5400" dirty="0"/>
              <a:t>Dr Jack Reed</a:t>
            </a:r>
          </a:p>
          <a:p>
            <a:pPr algn="ctr"/>
            <a:r>
              <a:rPr lang="en-GB" sz="5400" dirty="0"/>
              <a:t>J.Reed2@exeter.ac.uk</a:t>
            </a:r>
          </a:p>
          <a:p>
            <a:pPr algn="ctr"/>
            <a:endParaRPr lang="en-GB" sz="6000" b="1" dirty="0"/>
          </a:p>
        </p:txBody>
      </p:sp>
      <p:grpSp>
        <p:nvGrpSpPr>
          <p:cNvPr id="11" name="Group 6">
            <a:extLst>
              <a:ext uri="{FF2B5EF4-FFF2-40B4-BE49-F238E27FC236}">
                <a16:creationId xmlns:a16="http://schemas.microsoft.com/office/drawing/2014/main" id="{915188EF-9892-FE10-01CF-C2F15C51187D}"/>
              </a:ext>
            </a:extLst>
          </p:cNvPr>
          <p:cNvGrpSpPr/>
          <p:nvPr/>
        </p:nvGrpSpPr>
        <p:grpSpPr>
          <a:xfrm>
            <a:off x="-257173" y="7732566"/>
            <a:ext cx="18564227" cy="2748679"/>
            <a:chOff x="0" y="0"/>
            <a:chExt cx="4492325" cy="602521"/>
          </a:xfrm>
        </p:grpSpPr>
        <p:sp>
          <p:nvSpPr>
            <p:cNvPr id="12" name="Freeform 7">
              <a:extLst>
                <a:ext uri="{FF2B5EF4-FFF2-40B4-BE49-F238E27FC236}">
                  <a16:creationId xmlns:a16="http://schemas.microsoft.com/office/drawing/2014/main" id="{BE672218-8BD5-7C17-5055-43DA680612A1}"/>
                </a:ext>
              </a:extLst>
            </p:cNvPr>
            <p:cNvSpPr/>
            <p:nvPr/>
          </p:nvSpPr>
          <p:spPr>
            <a:xfrm>
              <a:off x="0" y="0"/>
              <a:ext cx="4492325" cy="602521"/>
            </a:xfrm>
            <a:custGeom>
              <a:avLst/>
              <a:gdLst/>
              <a:ahLst/>
              <a:cxnLst/>
              <a:rect l="l" t="t" r="r" b="b"/>
              <a:pathLst>
                <a:path w="4492325" h="602521">
                  <a:moveTo>
                    <a:pt x="0" y="0"/>
                  </a:moveTo>
                  <a:lnTo>
                    <a:pt x="4492325" y="0"/>
                  </a:lnTo>
                  <a:lnTo>
                    <a:pt x="4492325" y="602521"/>
                  </a:lnTo>
                  <a:lnTo>
                    <a:pt x="0" y="602521"/>
                  </a:lnTo>
                  <a:close/>
                </a:path>
              </a:pathLst>
            </a:custGeom>
            <a:solidFill>
              <a:srgbClr val="FFFFFF">
                <a:alpha val="83922"/>
              </a:srgbClr>
            </a:solidFill>
          </p:spPr>
          <p:txBody>
            <a:bodyPr/>
            <a:lstStyle/>
            <a:p>
              <a:endParaRPr lang="en-GB"/>
            </a:p>
          </p:txBody>
        </p:sp>
      </p:grpSp>
      <p:pic>
        <p:nvPicPr>
          <p:cNvPr id="4" name="Picture 3" descr="A black and brown logo&#10;&#10;Description automatically generated">
            <a:extLst>
              <a:ext uri="{FF2B5EF4-FFF2-40B4-BE49-F238E27FC236}">
                <a16:creationId xmlns:a16="http://schemas.microsoft.com/office/drawing/2014/main" id="{DEC4C62C-B72E-B624-0B51-97C39CB78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7785" y="9410700"/>
            <a:ext cx="2983995" cy="789176"/>
          </a:xfrm>
          <a:prstGeom prst="rect">
            <a:avLst/>
          </a:prstGeom>
        </p:spPr>
      </p:pic>
      <p:pic>
        <p:nvPicPr>
          <p:cNvPr id="5" name="Picture 8">
            <a:extLst>
              <a:ext uri="{FF2B5EF4-FFF2-40B4-BE49-F238E27FC236}">
                <a16:creationId xmlns:a16="http://schemas.microsoft.com/office/drawing/2014/main" id="{8E807663-8DD3-7F5C-0909-44375545CD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5993" y="9410700"/>
            <a:ext cx="2831594" cy="720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D445784-941A-0C81-021F-B297E376B061}"/>
              </a:ext>
            </a:extLst>
          </p:cNvPr>
          <p:cNvPicPr>
            <a:picLocks noChangeAspect="1"/>
          </p:cNvPicPr>
          <p:nvPr/>
        </p:nvPicPr>
        <p:blipFill>
          <a:blip r:embed="rId4"/>
          <a:stretch>
            <a:fillRect/>
          </a:stretch>
        </p:blipFill>
        <p:spPr>
          <a:xfrm>
            <a:off x="9266051" y="9027199"/>
            <a:ext cx="2570770" cy="1542462"/>
          </a:xfrm>
          <a:prstGeom prst="rect">
            <a:avLst/>
          </a:prstGeom>
        </p:spPr>
      </p:pic>
      <p:cxnSp>
        <p:nvCxnSpPr>
          <p:cNvPr id="7" name="Straight Connector 6">
            <a:extLst>
              <a:ext uri="{FF2B5EF4-FFF2-40B4-BE49-F238E27FC236}">
                <a16:creationId xmlns:a16="http://schemas.microsoft.com/office/drawing/2014/main" id="{FA8474E0-ECF8-3BA0-A91D-77572459557A}"/>
              </a:ext>
            </a:extLst>
          </p:cNvPr>
          <p:cNvCxnSpPr/>
          <p:nvPr/>
        </p:nvCxnSpPr>
        <p:spPr>
          <a:xfrm>
            <a:off x="11850128" y="9463922"/>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62355C-626D-2B4B-072B-85F3976CBB09}"/>
              </a:ext>
            </a:extLst>
          </p:cNvPr>
          <p:cNvCxnSpPr/>
          <p:nvPr/>
        </p:nvCxnSpPr>
        <p:spPr>
          <a:xfrm>
            <a:off x="14971096" y="9462119"/>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B9249B-AF6D-BE20-5736-5AE0F890D493}"/>
              </a:ext>
            </a:extLst>
          </p:cNvPr>
          <p:cNvSpPr txBox="1"/>
          <p:nvPr/>
        </p:nvSpPr>
        <p:spPr>
          <a:xfrm>
            <a:off x="696189" y="8451352"/>
            <a:ext cx="14801279" cy="523220"/>
          </a:xfrm>
          <a:prstGeom prst="rect">
            <a:avLst/>
          </a:prstGeom>
          <a:noFill/>
        </p:spPr>
        <p:txBody>
          <a:bodyPr wrap="square">
            <a:spAutoFit/>
          </a:bodyPr>
          <a:lstStyle/>
          <a:p>
            <a:r>
              <a:rPr lang="en-GB" sz="2800" dirty="0"/>
              <a:t>https://www.exeter.ac.uk/research/esi/research/projects/</a:t>
            </a:r>
            <a:r>
              <a:rPr lang="en-GB" sz="2800"/>
              <a:t>naturerecoveryandregionaldevelopment/</a:t>
            </a:r>
            <a:r>
              <a:rPr lang="en-GB" sz="2800" dirty="0"/>
              <a:t> </a:t>
            </a:r>
          </a:p>
        </p:txBody>
      </p:sp>
    </p:spTree>
    <p:extLst>
      <p:ext uri="{BB962C8B-B14F-4D97-AF65-F5344CB8AC3E}">
        <p14:creationId xmlns:p14="http://schemas.microsoft.com/office/powerpoint/2010/main" val="1343898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9A4380AFFF36488543DBD37021D38E" ma:contentTypeVersion="11" ma:contentTypeDescription="Create a new document." ma:contentTypeScope="" ma:versionID="75f5c5b5167efee0a0bdca8e05243901">
  <xsd:schema xmlns:xsd="http://www.w3.org/2001/XMLSchema" xmlns:xs="http://www.w3.org/2001/XMLSchema" xmlns:p="http://schemas.microsoft.com/office/2006/metadata/properties" xmlns:ns2="e99fa7bc-9fed-441a-aee4-2ed250ed38ac" xmlns:ns3="9983498c-a549-411c-b903-12603a7285a4" targetNamespace="http://schemas.microsoft.com/office/2006/metadata/properties" ma:root="true" ma:fieldsID="b1eb256628a426cd3a7e49a006367339" ns2:_="" ns3:_="">
    <xsd:import namespace="e99fa7bc-9fed-441a-aee4-2ed250ed38ac"/>
    <xsd:import namespace="9983498c-a549-411c-b903-12603a7285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fa7bc-9fed-441a-aee4-2ed250ed3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83498c-a549-411c-b903-12603a7285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2d8163-7797-461b-86c0-f19bbc6a65d1}" ma:internalName="TaxCatchAll" ma:showField="CatchAllData" ma:web="9983498c-a549-411c-b903-12603a7285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983498c-a549-411c-b903-12603a7285a4" xsi:nil="true"/>
    <lcf76f155ced4ddcb4097134ff3c332f xmlns="e99fa7bc-9fed-441a-aee4-2ed250ed38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B46012-D2F4-47C7-BCE9-1A6D84870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fa7bc-9fed-441a-aee4-2ed250ed38ac"/>
    <ds:schemaRef ds:uri="9983498c-a549-411c-b903-12603a7285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43713A-D63E-421D-B667-D0BF8953D71D}">
  <ds:schemaRefs>
    <ds:schemaRef ds:uri="http://schemas.microsoft.com/sharepoint/v3/contenttype/forms"/>
  </ds:schemaRefs>
</ds:datastoreItem>
</file>

<file path=customXml/itemProps3.xml><?xml version="1.0" encoding="utf-8"?>
<ds:datastoreItem xmlns:ds="http://schemas.openxmlformats.org/officeDocument/2006/customXml" ds:itemID="{DE5AEEF4-8CB7-41E5-95D5-B3CCEEDF6DDB}">
  <ds:schemaRefs>
    <ds:schemaRef ds:uri="http://schemas.microsoft.com/office/2006/metadata/properties"/>
    <ds:schemaRef ds:uri="http://schemas.microsoft.com/office/infopath/2007/PartnerControls"/>
    <ds:schemaRef ds:uri="9983498c-a549-411c-b903-12603a7285a4"/>
    <ds:schemaRef ds:uri="e99fa7bc-9fed-441a-aee4-2ed250ed38ac"/>
  </ds:schemaRefs>
</ds:datastoreItem>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otalTime>836</TotalTime>
  <Words>841</Words>
  <Application>Microsoft Office PowerPoint</Application>
  <PresentationFormat>Custom</PresentationFormat>
  <Paragraphs>90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Glacial Indifference</vt:lpstr>
      <vt:lpstr>Calibri</vt:lpstr>
      <vt:lpstr>Arial</vt:lpstr>
      <vt:lpstr>Aptos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 perspectives paper overview</dc:title>
  <dc:creator>Reed, Jack</dc:creator>
  <cp:lastModifiedBy>Wills, Jane</cp:lastModifiedBy>
  <cp:revision>16</cp:revision>
  <dcterms:created xsi:type="dcterms:W3CDTF">2006-08-16T00:00:00Z</dcterms:created>
  <dcterms:modified xsi:type="dcterms:W3CDTF">2024-09-12T08:19:10Z</dcterms:modified>
  <dc:identifier>DAGMRbj8vWg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0x0101009F9A4380AFFF36488543DBD37021D38E</vt:lpwstr>
  </property>
  <property fmtid="{D5CDD505-2E9C-101B-9397-08002B2CF9AE}" pid="3" name="MediaServiceImageTags">
    <vt:lpwstr/>
  </property>
</Properties>
</file>