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1"/>
  </p:notesMasterIdLst>
  <p:sldIdLst>
    <p:sldId id="256" r:id="rId5"/>
    <p:sldId id="276" r:id="rId6"/>
    <p:sldId id="257" r:id="rId7"/>
    <p:sldId id="264" r:id="rId8"/>
    <p:sldId id="271" r:id="rId9"/>
    <p:sldId id="286" r:id="rId10"/>
    <p:sldId id="284" r:id="rId11"/>
    <p:sldId id="287" r:id="rId12"/>
    <p:sldId id="289" r:id="rId13"/>
    <p:sldId id="288" r:id="rId14"/>
    <p:sldId id="290" r:id="rId15"/>
    <p:sldId id="291" r:id="rId16"/>
    <p:sldId id="292" r:id="rId17"/>
    <p:sldId id="293" r:id="rId18"/>
    <p:sldId id="261"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EBEB"/>
    <a:srgbClr val="6DBE45"/>
    <a:srgbClr val="179CD8"/>
    <a:srgbClr val="543A2A"/>
    <a:srgbClr val="71B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108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Jack" userId="cca33348-747c-40f0-8a74-ddea11ff7dda" providerId="ADAL" clId="{17271A2A-7481-444D-AEF7-9CC2845D8783}"/>
    <pc:docChg chg="custSel addSld modSld">
      <pc:chgData name="Reed, Jack" userId="cca33348-747c-40f0-8a74-ddea11ff7dda" providerId="ADAL" clId="{17271A2A-7481-444D-AEF7-9CC2845D8783}" dt="2024-06-13T13:50:21.429" v="487" actId="1076"/>
      <pc:docMkLst>
        <pc:docMk/>
      </pc:docMkLst>
      <pc:sldChg chg="addSp delSp modSp mod">
        <pc:chgData name="Reed, Jack" userId="cca33348-747c-40f0-8a74-ddea11ff7dda" providerId="ADAL" clId="{17271A2A-7481-444D-AEF7-9CC2845D8783}" dt="2024-06-07T08:17:04.540" v="458" actId="1076"/>
        <pc:sldMkLst>
          <pc:docMk/>
          <pc:sldMk cId="3979366726" sldId="257"/>
        </pc:sldMkLst>
        <pc:spChg chg="mod">
          <ac:chgData name="Reed, Jack" userId="cca33348-747c-40f0-8a74-ddea11ff7dda" providerId="ADAL" clId="{17271A2A-7481-444D-AEF7-9CC2845D8783}" dt="2024-06-07T08:16:57.220" v="456" actId="1037"/>
          <ac:spMkLst>
            <pc:docMk/>
            <pc:sldMk cId="3979366726" sldId="257"/>
            <ac:spMk id="28" creationId="{76B7D654-E286-CF8E-320D-B4C52E88F8CE}"/>
          </ac:spMkLst>
        </pc:spChg>
        <pc:picChg chg="add mod">
          <ac:chgData name="Reed, Jack" userId="cca33348-747c-40f0-8a74-ddea11ff7dda" providerId="ADAL" clId="{17271A2A-7481-444D-AEF7-9CC2845D8783}" dt="2024-06-07T08:17:04.540" v="458" actId="1076"/>
          <ac:picMkLst>
            <pc:docMk/>
            <pc:sldMk cId="3979366726" sldId="257"/>
            <ac:picMk id="3" creationId="{083C633C-AA2E-EDFC-C09E-DBD347F988B4}"/>
          </ac:picMkLst>
        </pc:picChg>
        <pc:picChg chg="del">
          <ac:chgData name="Reed, Jack" userId="cca33348-747c-40f0-8a74-ddea11ff7dda" providerId="ADAL" clId="{17271A2A-7481-444D-AEF7-9CC2845D8783}" dt="2024-06-07T08:16:45.407" v="428" actId="478"/>
          <ac:picMkLst>
            <pc:docMk/>
            <pc:sldMk cId="3979366726" sldId="257"/>
            <ac:picMk id="12" creationId="{9E73F7F6-9FEA-2D09-366D-2C992D303311}"/>
          </ac:picMkLst>
        </pc:picChg>
      </pc:sldChg>
      <pc:sldChg chg="modSp mod">
        <pc:chgData name="Reed, Jack" userId="cca33348-747c-40f0-8a74-ddea11ff7dda" providerId="ADAL" clId="{17271A2A-7481-444D-AEF7-9CC2845D8783}" dt="2024-06-05T15:51:42.776" v="293" actId="1076"/>
        <pc:sldMkLst>
          <pc:docMk/>
          <pc:sldMk cId="227186302" sldId="261"/>
        </pc:sldMkLst>
        <pc:spChg chg="mod">
          <ac:chgData name="Reed, Jack" userId="cca33348-747c-40f0-8a74-ddea11ff7dda" providerId="ADAL" clId="{17271A2A-7481-444D-AEF7-9CC2845D8783}" dt="2024-06-05T15:51:36.279" v="292" actId="1076"/>
          <ac:spMkLst>
            <pc:docMk/>
            <pc:sldMk cId="227186302" sldId="261"/>
            <ac:spMk id="4" creationId="{2F69148C-5261-05CA-D70D-3C41BB80289F}"/>
          </ac:spMkLst>
        </pc:spChg>
        <pc:spChg chg="mod">
          <ac:chgData name="Reed, Jack" userId="cca33348-747c-40f0-8a74-ddea11ff7dda" providerId="ADAL" clId="{17271A2A-7481-444D-AEF7-9CC2845D8783}" dt="2024-06-05T15:51:42.776" v="293" actId="1076"/>
          <ac:spMkLst>
            <pc:docMk/>
            <pc:sldMk cId="227186302" sldId="261"/>
            <ac:spMk id="13" creationId="{58F7A03E-0F02-2AE3-997C-AC506536526C}"/>
          </ac:spMkLst>
        </pc:spChg>
        <pc:picChg chg="mod">
          <ac:chgData name="Reed, Jack" userId="cca33348-747c-40f0-8a74-ddea11ff7dda" providerId="ADAL" clId="{17271A2A-7481-444D-AEF7-9CC2845D8783}" dt="2024-06-05T15:51:32.436" v="291" actId="1076"/>
          <ac:picMkLst>
            <pc:docMk/>
            <pc:sldMk cId="227186302" sldId="261"/>
            <ac:picMk id="5" creationId="{90C3B6BB-39F4-D63F-5D68-E6C4111091CE}"/>
          </ac:picMkLst>
        </pc:picChg>
        <pc:cxnChg chg="mod">
          <ac:chgData name="Reed, Jack" userId="cca33348-747c-40f0-8a74-ddea11ff7dda" providerId="ADAL" clId="{17271A2A-7481-444D-AEF7-9CC2845D8783}" dt="2024-06-05T15:51:42.776" v="293" actId="1076"/>
          <ac:cxnSpMkLst>
            <pc:docMk/>
            <pc:sldMk cId="227186302" sldId="261"/>
            <ac:cxnSpMk id="22" creationId="{E6A8CE71-392F-C2D6-DB90-9953F6B52D50}"/>
          </ac:cxnSpMkLst>
        </pc:cxnChg>
      </pc:sldChg>
      <pc:sldChg chg="delSp modSp mod">
        <pc:chgData name="Reed, Jack" userId="cca33348-747c-40f0-8a74-ddea11ff7dda" providerId="ADAL" clId="{17271A2A-7481-444D-AEF7-9CC2845D8783}" dt="2024-06-05T15:37:55.472" v="2" actId="14100"/>
        <pc:sldMkLst>
          <pc:docMk/>
          <pc:sldMk cId="766483015" sldId="264"/>
        </pc:sldMkLst>
        <pc:spChg chg="del">
          <ac:chgData name="Reed, Jack" userId="cca33348-747c-40f0-8a74-ddea11ff7dda" providerId="ADAL" clId="{17271A2A-7481-444D-AEF7-9CC2845D8783}" dt="2024-06-05T15:37:49.632" v="0" actId="478"/>
          <ac:spMkLst>
            <pc:docMk/>
            <pc:sldMk cId="766483015" sldId="264"/>
            <ac:spMk id="7" creationId="{0A5A43F3-F1A3-A9D3-301C-694001629D9B}"/>
          </ac:spMkLst>
        </pc:spChg>
        <pc:graphicFrameChg chg="mod">
          <ac:chgData name="Reed, Jack" userId="cca33348-747c-40f0-8a74-ddea11ff7dda" providerId="ADAL" clId="{17271A2A-7481-444D-AEF7-9CC2845D8783}" dt="2024-06-05T15:37:55.472" v="2" actId="14100"/>
          <ac:graphicFrameMkLst>
            <pc:docMk/>
            <pc:sldMk cId="766483015" sldId="264"/>
            <ac:graphicFrameMk id="17" creationId="{78139DA5-7831-F53A-66F4-5A7E89B9BE52}"/>
          </ac:graphicFrameMkLst>
        </pc:graphicFrameChg>
      </pc:sldChg>
      <pc:sldChg chg="addSp modSp mod">
        <pc:chgData name="Reed, Jack" userId="cca33348-747c-40f0-8a74-ddea11ff7dda" providerId="ADAL" clId="{17271A2A-7481-444D-AEF7-9CC2845D8783}" dt="2024-06-05T15:46:54.332" v="235" actId="1076"/>
        <pc:sldMkLst>
          <pc:docMk/>
          <pc:sldMk cId="3355732876" sldId="276"/>
        </pc:sldMkLst>
        <pc:spChg chg="add mod">
          <ac:chgData name="Reed, Jack" userId="cca33348-747c-40f0-8a74-ddea11ff7dda" providerId="ADAL" clId="{17271A2A-7481-444D-AEF7-9CC2845D8783}" dt="2024-06-05T15:46:54.332" v="235" actId="1076"/>
          <ac:spMkLst>
            <pc:docMk/>
            <pc:sldMk cId="3355732876" sldId="276"/>
            <ac:spMk id="2" creationId="{B625EC5F-3C61-A7BB-C63D-ACCC6ED74699}"/>
          </ac:spMkLst>
        </pc:spChg>
      </pc:sldChg>
      <pc:sldChg chg="modSp mod">
        <pc:chgData name="Reed, Jack" userId="cca33348-747c-40f0-8a74-ddea11ff7dda" providerId="ADAL" clId="{17271A2A-7481-444D-AEF7-9CC2845D8783}" dt="2024-06-05T15:39:39.736" v="17" actId="1076"/>
        <pc:sldMkLst>
          <pc:docMk/>
          <pc:sldMk cId="2143427912" sldId="284"/>
        </pc:sldMkLst>
        <pc:spChg chg="mod">
          <ac:chgData name="Reed, Jack" userId="cca33348-747c-40f0-8a74-ddea11ff7dda" providerId="ADAL" clId="{17271A2A-7481-444D-AEF7-9CC2845D8783}" dt="2024-06-05T15:39:39.736" v="17" actId="1076"/>
          <ac:spMkLst>
            <pc:docMk/>
            <pc:sldMk cId="2143427912" sldId="284"/>
            <ac:spMk id="37" creationId="{CF08C442-4F07-6539-3CC1-FDABC992A790}"/>
          </ac:spMkLst>
        </pc:spChg>
      </pc:sldChg>
      <pc:sldChg chg="addSp modSp mod">
        <pc:chgData name="Reed, Jack" userId="cca33348-747c-40f0-8a74-ddea11ff7dda" providerId="ADAL" clId="{17271A2A-7481-444D-AEF7-9CC2845D8783}" dt="2024-06-05T15:47:08.793" v="237" actId="1076"/>
        <pc:sldMkLst>
          <pc:docMk/>
          <pc:sldMk cId="3523353354" sldId="286"/>
        </pc:sldMkLst>
        <pc:spChg chg="add mod">
          <ac:chgData name="Reed, Jack" userId="cca33348-747c-40f0-8a74-ddea11ff7dda" providerId="ADAL" clId="{17271A2A-7481-444D-AEF7-9CC2845D8783}" dt="2024-06-05T15:47:08.793" v="237" actId="1076"/>
          <ac:spMkLst>
            <pc:docMk/>
            <pc:sldMk cId="3523353354" sldId="286"/>
            <ac:spMk id="3" creationId="{24275446-5FFF-3CDC-7CB9-460731ED5E8D}"/>
          </ac:spMkLst>
        </pc:spChg>
        <pc:spChg chg="mod">
          <ac:chgData name="Reed, Jack" userId="cca33348-747c-40f0-8a74-ddea11ff7dda" providerId="ADAL" clId="{17271A2A-7481-444D-AEF7-9CC2845D8783}" dt="2024-06-05T15:38:26.229" v="7" actId="1076"/>
          <ac:spMkLst>
            <pc:docMk/>
            <pc:sldMk cId="3523353354" sldId="286"/>
            <ac:spMk id="19" creationId="{C6391C6D-4D45-1D45-BB6E-11323D5E55C4}"/>
          </ac:spMkLst>
        </pc:spChg>
      </pc:sldChg>
      <pc:sldChg chg="addSp delSp modSp mod">
        <pc:chgData name="Reed, Jack" userId="cca33348-747c-40f0-8a74-ddea11ff7dda" providerId="ADAL" clId="{17271A2A-7481-444D-AEF7-9CC2845D8783}" dt="2024-06-07T08:18:41.537" v="476" actId="14100"/>
        <pc:sldMkLst>
          <pc:docMk/>
          <pc:sldMk cId="1483671112" sldId="288"/>
        </pc:sldMkLst>
        <pc:spChg chg="add del mod">
          <ac:chgData name="Reed, Jack" userId="cca33348-747c-40f0-8a74-ddea11ff7dda" providerId="ADAL" clId="{17271A2A-7481-444D-AEF7-9CC2845D8783}" dt="2024-06-07T08:17:32.507" v="460" actId="478"/>
          <ac:spMkLst>
            <pc:docMk/>
            <pc:sldMk cId="1483671112" sldId="288"/>
            <ac:spMk id="3" creationId="{F80E5AB2-7B13-C744-429D-F29695D5933E}"/>
          </ac:spMkLst>
        </pc:spChg>
        <pc:spChg chg="mod">
          <ac:chgData name="Reed, Jack" userId="cca33348-747c-40f0-8a74-ddea11ff7dda" providerId="ADAL" clId="{17271A2A-7481-444D-AEF7-9CC2845D8783}" dt="2024-06-07T08:18:38.340" v="475" actId="1076"/>
          <ac:spMkLst>
            <pc:docMk/>
            <pc:sldMk cId="1483671112" sldId="288"/>
            <ac:spMk id="6" creationId="{7D688A27-5CA0-68E8-F0A6-6EF4041C37C3}"/>
          </ac:spMkLst>
        </pc:spChg>
        <pc:grpChg chg="del">
          <ac:chgData name="Reed, Jack" userId="cca33348-747c-40f0-8a74-ddea11ff7dda" providerId="ADAL" clId="{17271A2A-7481-444D-AEF7-9CC2845D8783}" dt="2024-06-05T15:47:52.413" v="259" actId="478"/>
          <ac:grpSpMkLst>
            <pc:docMk/>
            <pc:sldMk cId="1483671112" sldId="288"/>
            <ac:grpSpMk id="16" creationId="{81B5E5F0-8F12-CE9E-BADE-00CCEE006943}"/>
          </ac:grpSpMkLst>
        </pc:grpChg>
        <pc:picChg chg="add mod">
          <ac:chgData name="Reed, Jack" userId="cca33348-747c-40f0-8a74-ddea11ff7dda" providerId="ADAL" clId="{17271A2A-7481-444D-AEF7-9CC2845D8783}" dt="2024-06-07T08:18:41.537" v="476" actId="14100"/>
          <ac:picMkLst>
            <pc:docMk/>
            <pc:sldMk cId="1483671112" sldId="288"/>
            <ac:picMk id="2050" creationId="{16354997-0788-E727-DE6F-A693CE41B421}"/>
          </ac:picMkLst>
        </pc:picChg>
        <pc:picChg chg="del">
          <ac:chgData name="Reed, Jack" userId="cca33348-747c-40f0-8a74-ddea11ff7dda" providerId="ADAL" clId="{17271A2A-7481-444D-AEF7-9CC2845D8783}" dt="2024-06-07T08:17:30.546" v="459" actId="478"/>
          <ac:picMkLst>
            <pc:docMk/>
            <pc:sldMk cId="1483671112" sldId="288"/>
            <ac:picMk id="5122" creationId="{BC638348-A086-BEA4-83B9-D89E7D792759}"/>
          </ac:picMkLst>
        </pc:picChg>
      </pc:sldChg>
      <pc:sldChg chg="addSp delSp modSp mod">
        <pc:chgData name="Reed, Jack" userId="cca33348-747c-40f0-8a74-ddea11ff7dda" providerId="ADAL" clId="{17271A2A-7481-444D-AEF7-9CC2845D8783}" dt="2024-06-06T08:29:17.085" v="403" actId="20577"/>
        <pc:sldMkLst>
          <pc:docMk/>
          <pc:sldMk cId="1760396350" sldId="289"/>
        </pc:sldMkLst>
        <pc:spChg chg="mod">
          <ac:chgData name="Reed, Jack" userId="cca33348-747c-40f0-8a74-ddea11ff7dda" providerId="ADAL" clId="{17271A2A-7481-444D-AEF7-9CC2845D8783}" dt="2024-06-06T08:29:17.085" v="403" actId="20577"/>
          <ac:spMkLst>
            <pc:docMk/>
            <pc:sldMk cId="1760396350" sldId="289"/>
            <ac:spMk id="3" creationId="{B58485D8-8AE2-EA8F-358F-69BF24DA164A}"/>
          </ac:spMkLst>
        </pc:spChg>
        <pc:spChg chg="add mod">
          <ac:chgData name="Reed, Jack" userId="cca33348-747c-40f0-8a74-ddea11ff7dda" providerId="ADAL" clId="{17271A2A-7481-444D-AEF7-9CC2845D8783}" dt="2024-06-05T15:47:48.904" v="258" actId="1076"/>
          <ac:spMkLst>
            <pc:docMk/>
            <pc:sldMk cId="1760396350" sldId="289"/>
            <ac:spMk id="6" creationId="{D774123E-FA0E-2EC0-3991-7AF9001BB879}"/>
          </ac:spMkLst>
        </pc:spChg>
        <pc:grpChg chg="del">
          <ac:chgData name="Reed, Jack" userId="cca33348-747c-40f0-8a74-ddea11ff7dda" providerId="ADAL" clId="{17271A2A-7481-444D-AEF7-9CC2845D8783}" dt="2024-06-05T15:47:33.367" v="240" actId="478"/>
          <ac:grpSpMkLst>
            <pc:docMk/>
            <pc:sldMk cId="1760396350" sldId="289"/>
            <ac:grpSpMk id="16" creationId="{81B5E5F0-8F12-CE9E-BADE-00CCEE006943}"/>
          </ac:grpSpMkLst>
        </pc:grpChg>
      </pc:sldChg>
      <pc:sldChg chg="addSp modSp mod">
        <pc:chgData name="Reed, Jack" userId="cca33348-747c-40f0-8a74-ddea11ff7dda" providerId="ADAL" clId="{17271A2A-7481-444D-AEF7-9CC2845D8783}" dt="2024-06-06T08:30:02.442" v="410" actId="1076"/>
        <pc:sldMkLst>
          <pc:docMk/>
          <pc:sldMk cId="2631341265" sldId="290"/>
        </pc:sldMkLst>
        <pc:spChg chg="mod">
          <ac:chgData name="Reed, Jack" userId="cca33348-747c-40f0-8a74-ddea11ff7dda" providerId="ADAL" clId="{17271A2A-7481-444D-AEF7-9CC2845D8783}" dt="2024-06-06T08:30:02.442" v="410" actId="1076"/>
          <ac:spMkLst>
            <pc:docMk/>
            <pc:sldMk cId="2631341265" sldId="290"/>
            <ac:spMk id="3" creationId="{F082B878-1BD1-5D12-6AFD-75B29063D3FA}"/>
          </ac:spMkLst>
        </pc:spChg>
        <pc:spChg chg="mod">
          <ac:chgData name="Reed, Jack" userId="cca33348-747c-40f0-8a74-ddea11ff7dda" providerId="ADAL" clId="{17271A2A-7481-444D-AEF7-9CC2845D8783}" dt="2024-06-05T15:41:46.897" v="102" actId="1035"/>
          <ac:spMkLst>
            <pc:docMk/>
            <pc:sldMk cId="2631341265" sldId="290"/>
            <ac:spMk id="5" creationId="{BFB18E32-E438-8506-7506-D13C41F75ACC}"/>
          </ac:spMkLst>
        </pc:spChg>
        <pc:spChg chg="add mod">
          <ac:chgData name="Reed, Jack" userId="cca33348-747c-40f0-8a74-ddea11ff7dda" providerId="ADAL" clId="{17271A2A-7481-444D-AEF7-9CC2845D8783}" dt="2024-06-05T15:48:13.455" v="278" actId="1076"/>
          <ac:spMkLst>
            <pc:docMk/>
            <pc:sldMk cId="2631341265" sldId="290"/>
            <ac:spMk id="6" creationId="{CC20AD09-651E-6DEC-F8A8-2794FEC4B448}"/>
          </ac:spMkLst>
        </pc:spChg>
      </pc:sldChg>
      <pc:sldChg chg="addSp delSp modSp mod">
        <pc:chgData name="Reed, Jack" userId="cca33348-747c-40f0-8a74-ddea11ff7dda" providerId="ADAL" clId="{17271A2A-7481-444D-AEF7-9CC2845D8783}" dt="2024-06-07T08:23:15.986" v="477" actId="207"/>
        <pc:sldMkLst>
          <pc:docMk/>
          <pc:sldMk cId="2868976824" sldId="291"/>
        </pc:sldMkLst>
        <pc:spChg chg="add mod">
          <ac:chgData name="Reed, Jack" userId="cca33348-747c-40f0-8a74-ddea11ff7dda" providerId="ADAL" clId="{17271A2A-7481-444D-AEF7-9CC2845D8783}" dt="2024-06-05T15:48:23.880" v="281" actId="1076"/>
          <ac:spMkLst>
            <pc:docMk/>
            <pc:sldMk cId="2868976824" sldId="291"/>
            <ac:spMk id="3" creationId="{3426C1BB-3109-A8FF-29C5-9E70E6D53C84}"/>
          </ac:spMkLst>
        </pc:spChg>
        <pc:spChg chg="mod">
          <ac:chgData name="Reed, Jack" userId="cca33348-747c-40f0-8a74-ddea11ff7dda" providerId="ADAL" clId="{17271A2A-7481-444D-AEF7-9CC2845D8783}" dt="2024-06-07T08:23:15.986" v="477" actId="207"/>
          <ac:spMkLst>
            <pc:docMk/>
            <pc:sldMk cId="2868976824" sldId="291"/>
            <ac:spMk id="6" creationId="{5E7EBC8E-44BC-A186-9F32-DA512DE823AE}"/>
          </ac:spMkLst>
        </pc:spChg>
        <pc:grpChg chg="del">
          <ac:chgData name="Reed, Jack" userId="cca33348-747c-40f0-8a74-ddea11ff7dda" providerId="ADAL" clId="{17271A2A-7481-444D-AEF7-9CC2845D8783}" dt="2024-06-05T15:48:17.775" v="279" actId="478"/>
          <ac:grpSpMkLst>
            <pc:docMk/>
            <pc:sldMk cId="2868976824" sldId="291"/>
            <ac:grpSpMk id="16" creationId="{81B5E5F0-8F12-CE9E-BADE-00CCEE006943}"/>
          </ac:grpSpMkLst>
        </pc:grpChg>
      </pc:sldChg>
      <pc:sldChg chg="modSp mod">
        <pc:chgData name="Reed, Jack" userId="cca33348-747c-40f0-8a74-ddea11ff7dda" providerId="ADAL" clId="{17271A2A-7481-444D-AEF7-9CC2845D8783}" dt="2024-06-05T15:44:06.181" v="164" actId="20577"/>
        <pc:sldMkLst>
          <pc:docMk/>
          <pc:sldMk cId="1858320848" sldId="292"/>
        </pc:sldMkLst>
        <pc:spChg chg="mod">
          <ac:chgData name="Reed, Jack" userId="cca33348-747c-40f0-8a74-ddea11ff7dda" providerId="ADAL" clId="{17271A2A-7481-444D-AEF7-9CC2845D8783}" dt="2024-06-05T15:43:54.070" v="148" actId="1076"/>
          <ac:spMkLst>
            <pc:docMk/>
            <pc:sldMk cId="1858320848" sldId="292"/>
            <ac:spMk id="2" creationId="{E47B96A5-9BD7-BD56-8CAB-3C9087138840}"/>
          </ac:spMkLst>
        </pc:spChg>
        <pc:graphicFrameChg chg="mod modGraphic">
          <ac:chgData name="Reed, Jack" userId="cca33348-747c-40f0-8a74-ddea11ff7dda" providerId="ADAL" clId="{17271A2A-7481-444D-AEF7-9CC2845D8783}" dt="2024-06-05T15:44:06.181" v="164" actId="20577"/>
          <ac:graphicFrameMkLst>
            <pc:docMk/>
            <pc:sldMk cId="1858320848" sldId="292"/>
            <ac:graphicFrameMk id="4" creationId="{C76E46C8-4FC6-A9AF-4773-0858260ABB82}"/>
          </ac:graphicFrameMkLst>
        </pc:graphicFrameChg>
      </pc:sldChg>
      <pc:sldChg chg="addSp delSp modSp mod">
        <pc:chgData name="Reed, Jack" userId="cca33348-747c-40f0-8a74-ddea11ff7dda" providerId="ADAL" clId="{17271A2A-7481-444D-AEF7-9CC2845D8783}" dt="2024-06-06T08:31:17.836" v="427" actId="1076"/>
        <pc:sldMkLst>
          <pc:docMk/>
          <pc:sldMk cId="3254388425" sldId="293"/>
        </pc:sldMkLst>
        <pc:spChg chg="mod">
          <ac:chgData name="Reed, Jack" userId="cca33348-747c-40f0-8a74-ddea11ff7dda" providerId="ADAL" clId="{17271A2A-7481-444D-AEF7-9CC2845D8783}" dt="2024-06-06T08:31:17.836" v="427" actId="1076"/>
          <ac:spMkLst>
            <pc:docMk/>
            <pc:sldMk cId="3254388425" sldId="293"/>
            <ac:spMk id="3" creationId="{9E25FD6F-4E28-C2ED-8224-22FDC70B7FB6}"/>
          </ac:spMkLst>
        </pc:spChg>
        <pc:spChg chg="add mod">
          <ac:chgData name="Reed, Jack" userId="cca33348-747c-40f0-8a74-ddea11ff7dda" providerId="ADAL" clId="{17271A2A-7481-444D-AEF7-9CC2845D8783}" dt="2024-06-06T08:31:12.007" v="426" actId="1076"/>
          <ac:spMkLst>
            <pc:docMk/>
            <pc:sldMk cId="3254388425" sldId="293"/>
            <ac:spMk id="4" creationId="{1FDAEAB1-C769-9856-2571-90BF5A62A3D3}"/>
          </ac:spMkLst>
        </pc:spChg>
        <pc:picChg chg="add mod">
          <ac:chgData name="Reed, Jack" userId="cca33348-747c-40f0-8a74-ddea11ff7dda" providerId="ADAL" clId="{17271A2A-7481-444D-AEF7-9CC2845D8783}" dt="2024-06-06T08:31:07.125" v="425" actId="1076"/>
          <ac:picMkLst>
            <pc:docMk/>
            <pc:sldMk cId="3254388425" sldId="293"/>
            <ac:picMk id="6" creationId="{38911B39-7578-C9A1-A040-C29803385D40}"/>
          </ac:picMkLst>
        </pc:picChg>
        <pc:picChg chg="del mod">
          <ac:chgData name="Reed, Jack" userId="cca33348-747c-40f0-8a74-ddea11ff7dda" providerId="ADAL" clId="{17271A2A-7481-444D-AEF7-9CC2845D8783}" dt="2024-06-05T15:49:55.472" v="282" actId="478"/>
          <ac:picMkLst>
            <pc:docMk/>
            <pc:sldMk cId="3254388425" sldId="293"/>
            <ac:picMk id="1026" creationId="{6ECDF513-6AD1-DE27-3944-C8FE72D4AA18}"/>
          </ac:picMkLst>
        </pc:picChg>
      </pc:sldChg>
      <pc:sldChg chg="addSp delSp modSp new mod">
        <pc:chgData name="Reed, Jack" userId="cca33348-747c-40f0-8a74-ddea11ff7dda" providerId="ADAL" clId="{17271A2A-7481-444D-AEF7-9CC2845D8783}" dt="2024-06-13T13:50:21.429" v="487" actId="1076"/>
        <pc:sldMkLst>
          <pc:docMk/>
          <pc:sldMk cId="3821819243" sldId="294"/>
        </pc:sldMkLst>
        <pc:spChg chg="del">
          <ac:chgData name="Reed, Jack" userId="cca33348-747c-40f0-8a74-ddea11ff7dda" providerId="ADAL" clId="{17271A2A-7481-444D-AEF7-9CC2845D8783}" dt="2024-06-13T13:50:17.819" v="486" actId="478"/>
          <ac:spMkLst>
            <pc:docMk/>
            <pc:sldMk cId="3821819243" sldId="294"/>
            <ac:spMk id="2" creationId="{49DCECB3-6B97-97D6-1E68-5A4283D1BB57}"/>
          </ac:spMkLst>
        </pc:spChg>
        <pc:spChg chg="del">
          <ac:chgData name="Reed, Jack" userId="cca33348-747c-40f0-8a74-ddea11ff7dda" providerId="ADAL" clId="{17271A2A-7481-444D-AEF7-9CC2845D8783}" dt="2024-06-13T13:50:15.328" v="485" actId="478"/>
          <ac:spMkLst>
            <pc:docMk/>
            <pc:sldMk cId="3821819243" sldId="294"/>
            <ac:spMk id="3" creationId="{4A1C168D-A903-7824-7A40-C9DE5F910C6C}"/>
          </ac:spMkLst>
        </pc:spChg>
        <pc:spChg chg="add del">
          <ac:chgData name="Reed, Jack" userId="cca33348-747c-40f0-8a74-ddea11ff7dda" providerId="ADAL" clId="{17271A2A-7481-444D-AEF7-9CC2845D8783}" dt="2024-06-13T13:50:02.190" v="480" actId="478"/>
          <ac:spMkLst>
            <pc:docMk/>
            <pc:sldMk cId="3821819243" sldId="294"/>
            <ac:spMk id="4" creationId="{632D2BF0-9990-6BC6-3DCD-4F5667BFD632}"/>
          </ac:spMkLst>
        </pc:spChg>
        <pc:spChg chg="add del">
          <ac:chgData name="Reed, Jack" userId="cca33348-747c-40f0-8a74-ddea11ff7dda" providerId="ADAL" clId="{17271A2A-7481-444D-AEF7-9CC2845D8783}" dt="2024-06-13T13:50:05.674" v="482" actId="478"/>
          <ac:spMkLst>
            <pc:docMk/>
            <pc:sldMk cId="3821819243" sldId="294"/>
            <ac:spMk id="5" creationId="{2D43E8BC-4688-7B09-0363-CBD91D9C10A7}"/>
          </ac:spMkLst>
        </pc:spChg>
        <pc:picChg chg="add mod">
          <ac:chgData name="Reed, Jack" userId="cca33348-747c-40f0-8a74-ddea11ff7dda" providerId="ADAL" clId="{17271A2A-7481-444D-AEF7-9CC2845D8783}" dt="2024-06-13T13:50:21.429" v="487" actId="1076"/>
          <ac:picMkLst>
            <pc:docMk/>
            <pc:sldMk cId="3821819243" sldId="294"/>
            <ac:picMk id="6" creationId="{1704479D-F1E0-0B1B-5029-661F09D33B9D}"/>
          </ac:picMkLst>
        </pc:picChg>
      </pc:sldChg>
    </pc:docChg>
  </pc:docChgLst>
  <pc:docChgLst>
    <pc:chgData name="Reed, Jack" userId="cca33348-747c-40f0-8a74-ddea11ff7dda" providerId="ADAL" clId="{542AA0D0-580D-459E-956B-B6F892778E2C}"/>
    <pc:docChg chg="delSld">
      <pc:chgData name="Reed, Jack" userId="cca33348-747c-40f0-8a74-ddea11ff7dda" providerId="ADAL" clId="{542AA0D0-580D-459E-956B-B6F892778E2C}" dt="2024-09-13T10:07:52.431" v="0" actId="47"/>
      <pc:docMkLst>
        <pc:docMk/>
      </pc:docMkLst>
      <pc:sldChg chg="del">
        <pc:chgData name="Reed, Jack" userId="cca33348-747c-40f0-8a74-ddea11ff7dda" providerId="ADAL" clId="{542AA0D0-580D-459E-956B-B6F892778E2C}" dt="2024-09-13T10:07:52.431" v="0" actId="47"/>
        <pc:sldMkLst>
          <pc:docMk/>
          <pc:sldMk cId="3821819243"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CDD1B-F986-48AA-870C-D83FA71E662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GB"/>
        </a:p>
      </dgm:t>
    </dgm:pt>
    <dgm:pt modelId="{AE0FEEA3-8AC8-460C-887D-3DB483CB6559}">
      <dgm:prSet phldrT="[Text]" custT="1"/>
      <dgm:spPr/>
      <dgm:t>
        <a:bodyPr/>
        <a:lstStyle/>
        <a:p>
          <a:pPr algn="l"/>
          <a:r>
            <a:rPr lang="en-GB" sz="2000" b="0" i="0" dirty="0"/>
            <a:t>There is growing global momentum to reverse the decline in biodiversity and abundance, often with a focus on ‘nature recovery’ (a broader approach than ‘conservation’).</a:t>
          </a:r>
        </a:p>
        <a:p>
          <a:pPr algn="l"/>
          <a:endParaRPr lang="en-GB" sz="2000" dirty="0"/>
        </a:p>
      </dgm:t>
    </dgm:pt>
    <dgm:pt modelId="{42BD3988-08B1-4C04-8CAF-541CD7190D46}" type="parTrans" cxnId="{4AE858EC-2312-4CE7-8AE5-D46FD67CD278}">
      <dgm:prSet/>
      <dgm:spPr/>
      <dgm:t>
        <a:bodyPr/>
        <a:lstStyle/>
        <a:p>
          <a:endParaRPr lang="en-GB"/>
        </a:p>
      </dgm:t>
    </dgm:pt>
    <dgm:pt modelId="{53CFF395-0130-4E62-8DFF-CBCA2FFEB01A}" type="sibTrans" cxnId="{4AE858EC-2312-4CE7-8AE5-D46FD67CD278}">
      <dgm:prSet/>
      <dgm:spPr/>
      <dgm:t>
        <a:bodyPr/>
        <a:lstStyle/>
        <a:p>
          <a:endParaRPr lang="en-GB"/>
        </a:p>
      </dgm:t>
    </dgm:pt>
    <dgm:pt modelId="{889F9DB6-EE56-412A-A40E-05E4D6EA11D5}">
      <dgm:prSet phldrT="[Text]" custT="1"/>
      <dgm:spPr/>
      <dgm:t>
        <a:bodyPr/>
        <a:lstStyle/>
        <a:p>
          <a:pPr algn="l"/>
          <a:r>
            <a:rPr lang="en-GB" sz="2000" b="0" i="0" dirty="0"/>
            <a:t>The United Kingdom government has mandated all 48 upper-tier local authorities in England to develop a local nature recovery strategy by 2025 (Defra, 2023a). This is a new duty and role for local government to pick up.</a:t>
          </a:r>
        </a:p>
      </dgm:t>
    </dgm:pt>
    <dgm:pt modelId="{9B8E3A58-C5B2-47E5-A13C-CFE05F087B90}" type="parTrans" cxnId="{343F1FAC-C930-458C-B1A1-51025B8D0700}">
      <dgm:prSet/>
      <dgm:spPr/>
      <dgm:t>
        <a:bodyPr/>
        <a:lstStyle/>
        <a:p>
          <a:endParaRPr lang="en-GB"/>
        </a:p>
      </dgm:t>
    </dgm:pt>
    <dgm:pt modelId="{7FFCE651-4DF6-4509-8C2A-21C5F759A57B}" type="sibTrans" cxnId="{343F1FAC-C930-458C-B1A1-51025B8D0700}">
      <dgm:prSet/>
      <dgm:spPr/>
      <dgm:t>
        <a:bodyPr/>
        <a:lstStyle/>
        <a:p>
          <a:endParaRPr lang="en-GB"/>
        </a:p>
      </dgm:t>
    </dgm:pt>
    <dgm:pt modelId="{CF73C097-B4BE-4559-B448-C3CF12EF5823}">
      <dgm:prSet phldrT="[Text]" custT="1"/>
      <dgm:spPr/>
      <dgm:t>
        <a:bodyPr/>
        <a:lstStyle/>
        <a:p>
          <a:pPr algn="l"/>
          <a:r>
            <a:rPr lang="en-GB" sz="2000" b="0" i="0" dirty="0"/>
            <a:t>It is likely that the most significant impacts of nature recovery will be in rural and peripheral areas, already rich in natural resources, with potential to generate new (and consolidate existing) regional development paths. </a:t>
          </a:r>
        </a:p>
      </dgm:t>
    </dgm:pt>
    <dgm:pt modelId="{D9994F14-3195-435C-AEC6-16646F2A3591}" type="parTrans" cxnId="{8D879F73-B552-48D7-B152-D2AA0026A1B4}">
      <dgm:prSet/>
      <dgm:spPr/>
      <dgm:t>
        <a:bodyPr/>
        <a:lstStyle/>
        <a:p>
          <a:endParaRPr lang="en-GB"/>
        </a:p>
      </dgm:t>
    </dgm:pt>
    <dgm:pt modelId="{21AB0F9D-5ABF-4985-BB31-A76DEBEA12B5}" type="sibTrans" cxnId="{8D879F73-B552-48D7-B152-D2AA0026A1B4}">
      <dgm:prSet/>
      <dgm:spPr/>
      <dgm:t>
        <a:bodyPr/>
        <a:lstStyle/>
        <a:p>
          <a:endParaRPr lang="en-GB"/>
        </a:p>
      </dgm:t>
    </dgm:pt>
    <dgm:pt modelId="{BC9E9ED9-CD46-43FE-8C4E-72BB41971208}" type="pres">
      <dgm:prSet presAssocID="{CAFCDD1B-F986-48AA-870C-D83FA71E662F}" presName="linear" presStyleCnt="0">
        <dgm:presLayoutVars>
          <dgm:animLvl val="lvl"/>
          <dgm:resizeHandles val="exact"/>
        </dgm:presLayoutVars>
      </dgm:prSet>
      <dgm:spPr/>
    </dgm:pt>
    <dgm:pt modelId="{0B96F6B0-6351-4E38-AC73-FB56AD5831B4}" type="pres">
      <dgm:prSet presAssocID="{AE0FEEA3-8AC8-460C-887D-3DB483CB6559}" presName="parentText" presStyleLbl="node1" presStyleIdx="0" presStyleCnt="3">
        <dgm:presLayoutVars>
          <dgm:chMax val="0"/>
          <dgm:bulletEnabled val="1"/>
        </dgm:presLayoutVars>
      </dgm:prSet>
      <dgm:spPr/>
    </dgm:pt>
    <dgm:pt modelId="{9C200CEA-2DE1-44A2-9191-8E5B2798A02E}" type="pres">
      <dgm:prSet presAssocID="{53CFF395-0130-4E62-8DFF-CBCA2FFEB01A}" presName="spacer" presStyleCnt="0"/>
      <dgm:spPr/>
    </dgm:pt>
    <dgm:pt modelId="{D632CABF-9126-41BC-995A-16C9CE0F6396}" type="pres">
      <dgm:prSet presAssocID="{889F9DB6-EE56-412A-A40E-05E4D6EA11D5}" presName="parentText" presStyleLbl="node1" presStyleIdx="1" presStyleCnt="3">
        <dgm:presLayoutVars>
          <dgm:chMax val="0"/>
          <dgm:bulletEnabled val="1"/>
        </dgm:presLayoutVars>
      </dgm:prSet>
      <dgm:spPr/>
    </dgm:pt>
    <dgm:pt modelId="{7CFB5A6F-3D8C-4620-BD70-1BCA4ABB0001}" type="pres">
      <dgm:prSet presAssocID="{7FFCE651-4DF6-4509-8C2A-21C5F759A57B}" presName="spacer" presStyleCnt="0"/>
      <dgm:spPr/>
    </dgm:pt>
    <dgm:pt modelId="{CEA5B1A5-ECC3-4650-8BC1-2990043954B9}" type="pres">
      <dgm:prSet presAssocID="{CF73C097-B4BE-4559-B448-C3CF12EF5823}" presName="parentText" presStyleLbl="node1" presStyleIdx="2" presStyleCnt="3">
        <dgm:presLayoutVars>
          <dgm:chMax val="0"/>
          <dgm:bulletEnabled val="1"/>
        </dgm:presLayoutVars>
      </dgm:prSet>
      <dgm:spPr/>
    </dgm:pt>
  </dgm:ptLst>
  <dgm:cxnLst>
    <dgm:cxn modelId="{8D879F73-B552-48D7-B152-D2AA0026A1B4}" srcId="{CAFCDD1B-F986-48AA-870C-D83FA71E662F}" destId="{CF73C097-B4BE-4559-B448-C3CF12EF5823}" srcOrd="2" destOrd="0" parTransId="{D9994F14-3195-435C-AEC6-16646F2A3591}" sibTransId="{21AB0F9D-5ABF-4985-BB31-A76DEBEA12B5}"/>
    <dgm:cxn modelId="{C163DC54-E1D3-4F40-B2A9-C3A8E14D7AA6}" type="presOf" srcId="{CAFCDD1B-F986-48AA-870C-D83FA71E662F}" destId="{BC9E9ED9-CD46-43FE-8C4E-72BB41971208}" srcOrd="0" destOrd="0" presId="urn:microsoft.com/office/officeart/2005/8/layout/vList2"/>
    <dgm:cxn modelId="{43FF1682-C522-4F4C-B556-07B4B98A44A9}" type="presOf" srcId="{889F9DB6-EE56-412A-A40E-05E4D6EA11D5}" destId="{D632CABF-9126-41BC-995A-16C9CE0F6396}" srcOrd="0" destOrd="0" presId="urn:microsoft.com/office/officeart/2005/8/layout/vList2"/>
    <dgm:cxn modelId="{343F1FAC-C930-458C-B1A1-51025B8D0700}" srcId="{CAFCDD1B-F986-48AA-870C-D83FA71E662F}" destId="{889F9DB6-EE56-412A-A40E-05E4D6EA11D5}" srcOrd="1" destOrd="0" parTransId="{9B8E3A58-C5B2-47E5-A13C-CFE05F087B90}" sibTransId="{7FFCE651-4DF6-4509-8C2A-21C5F759A57B}"/>
    <dgm:cxn modelId="{41E8B9C4-94A0-44C5-8344-B2E382559C14}" type="presOf" srcId="{CF73C097-B4BE-4559-B448-C3CF12EF5823}" destId="{CEA5B1A5-ECC3-4650-8BC1-2990043954B9}" srcOrd="0" destOrd="0" presId="urn:microsoft.com/office/officeart/2005/8/layout/vList2"/>
    <dgm:cxn modelId="{4AE858EC-2312-4CE7-8AE5-D46FD67CD278}" srcId="{CAFCDD1B-F986-48AA-870C-D83FA71E662F}" destId="{AE0FEEA3-8AC8-460C-887D-3DB483CB6559}" srcOrd="0" destOrd="0" parTransId="{42BD3988-08B1-4C04-8CAF-541CD7190D46}" sibTransId="{53CFF395-0130-4E62-8DFF-CBCA2FFEB01A}"/>
    <dgm:cxn modelId="{2A2A18ED-0158-45F3-9813-71973A338197}" type="presOf" srcId="{AE0FEEA3-8AC8-460C-887D-3DB483CB6559}" destId="{0B96F6B0-6351-4E38-AC73-FB56AD5831B4}" srcOrd="0" destOrd="0" presId="urn:microsoft.com/office/officeart/2005/8/layout/vList2"/>
    <dgm:cxn modelId="{FECF4DC0-1FD5-4521-90B2-3766026039E2}" type="presParOf" srcId="{BC9E9ED9-CD46-43FE-8C4E-72BB41971208}" destId="{0B96F6B0-6351-4E38-AC73-FB56AD5831B4}" srcOrd="0" destOrd="0" presId="urn:microsoft.com/office/officeart/2005/8/layout/vList2"/>
    <dgm:cxn modelId="{29C5A0BD-4B9B-45CF-9C77-5C6AE39E2518}" type="presParOf" srcId="{BC9E9ED9-CD46-43FE-8C4E-72BB41971208}" destId="{9C200CEA-2DE1-44A2-9191-8E5B2798A02E}" srcOrd="1" destOrd="0" presId="urn:microsoft.com/office/officeart/2005/8/layout/vList2"/>
    <dgm:cxn modelId="{9A0F1FEF-05A0-46FC-A674-5FCB4D8C45B3}" type="presParOf" srcId="{BC9E9ED9-CD46-43FE-8C4E-72BB41971208}" destId="{D632CABF-9126-41BC-995A-16C9CE0F6396}" srcOrd="2" destOrd="0" presId="urn:microsoft.com/office/officeart/2005/8/layout/vList2"/>
    <dgm:cxn modelId="{8FC2FC7C-3FDB-4F34-B8FB-A1045067BA05}" type="presParOf" srcId="{BC9E9ED9-CD46-43FE-8C4E-72BB41971208}" destId="{7CFB5A6F-3D8C-4620-BD70-1BCA4ABB0001}" srcOrd="3" destOrd="0" presId="urn:microsoft.com/office/officeart/2005/8/layout/vList2"/>
    <dgm:cxn modelId="{DF5CD2E1-3A99-4E91-8351-550BB60A8FCC}" type="presParOf" srcId="{BC9E9ED9-CD46-43FE-8C4E-72BB41971208}" destId="{CEA5B1A5-ECC3-4650-8BC1-2990043954B9}"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4FE0A-ED8F-4E82-875D-5913ED16A7FC}"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GB"/>
        </a:p>
      </dgm:t>
    </dgm:pt>
    <dgm:pt modelId="{AE481067-F4D8-4189-B971-24B9DAFC673D}">
      <dgm:prSet phldrT="[Text]"/>
      <dgm:spPr>
        <a:solidFill>
          <a:schemeClr val="tx2">
            <a:lumMod val="20000"/>
            <a:lumOff val="80000"/>
          </a:schemeClr>
        </a:solidFill>
      </dgm:spPr>
      <dgm:t>
        <a:bodyPr/>
        <a:lstStyle/>
        <a:p>
          <a:r>
            <a:rPr lang="en-GB" b="1"/>
            <a:t>Four key areas</a:t>
          </a:r>
          <a:endParaRPr lang="en-GB" b="1" dirty="0"/>
        </a:p>
      </dgm:t>
    </dgm:pt>
    <dgm:pt modelId="{A7070AF0-51B4-4072-BD17-687FC17028BB}" type="parTrans" cxnId="{9B21E6B7-E0F7-4C8F-B3CD-E551D2427323}">
      <dgm:prSet/>
      <dgm:spPr/>
      <dgm:t>
        <a:bodyPr/>
        <a:lstStyle/>
        <a:p>
          <a:endParaRPr lang="en-GB"/>
        </a:p>
      </dgm:t>
    </dgm:pt>
    <dgm:pt modelId="{8134854C-205B-448C-9DE2-4374C9781E18}" type="sibTrans" cxnId="{9B21E6B7-E0F7-4C8F-B3CD-E551D2427323}">
      <dgm:prSet/>
      <dgm:spPr/>
      <dgm:t>
        <a:bodyPr/>
        <a:lstStyle/>
        <a:p>
          <a:endParaRPr lang="en-GB"/>
        </a:p>
      </dgm:t>
    </dgm:pt>
    <dgm:pt modelId="{E4C7C2CD-5D16-423E-8BF4-426534A0FDF2}">
      <dgm:prSet phldrT="[Text]" custT="1"/>
      <dgm:spPr/>
      <dgm:t>
        <a:bodyPr/>
        <a:lstStyle/>
        <a:p>
          <a:pPr>
            <a:spcAft>
              <a:spcPts val="0"/>
            </a:spcAft>
          </a:pPr>
          <a:r>
            <a:rPr lang="en-GB" sz="2800" b="0" i="0" dirty="0"/>
            <a:t>Reforestation and forest businesses </a:t>
          </a:r>
          <a:endParaRPr lang="en-GB" sz="2800" i="0" dirty="0"/>
        </a:p>
      </dgm:t>
    </dgm:pt>
    <dgm:pt modelId="{34AD8536-FE76-44D0-B10C-3984F01EA115}" type="parTrans" cxnId="{9EC4D674-326C-4DFA-9EAD-4B0B84199D37}">
      <dgm:prSet/>
      <dgm:spPr/>
      <dgm:t>
        <a:bodyPr/>
        <a:lstStyle/>
        <a:p>
          <a:endParaRPr lang="en-GB"/>
        </a:p>
      </dgm:t>
    </dgm:pt>
    <dgm:pt modelId="{1F9B45C0-7DAC-4F6A-A82E-8F847929A510}" type="sibTrans" cxnId="{9EC4D674-326C-4DFA-9EAD-4B0B84199D37}">
      <dgm:prSet/>
      <dgm:spPr/>
      <dgm:t>
        <a:bodyPr/>
        <a:lstStyle/>
        <a:p>
          <a:endParaRPr lang="en-GB"/>
        </a:p>
      </dgm:t>
    </dgm:pt>
    <dgm:pt modelId="{A5411F13-F004-4CD2-BCC1-ED48A0A1FE5E}">
      <dgm:prSet phldrT="[Text]" custT="1"/>
      <dgm:spPr/>
      <dgm:t>
        <a:bodyPr/>
        <a:lstStyle/>
        <a:p>
          <a:r>
            <a:rPr lang="en-GB" sz="2800" b="0" i="0" dirty="0"/>
            <a:t>Coastal protection and marine-based enterprises</a:t>
          </a:r>
          <a:endParaRPr lang="en-GB" sz="2800" i="0" dirty="0"/>
        </a:p>
      </dgm:t>
    </dgm:pt>
    <dgm:pt modelId="{00F16C27-FB13-4788-B62D-119A7CCCED22}" type="parTrans" cxnId="{8E81D016-2399-41AB-B7CD-B5EFA3EB24D8}">
      <dgm:prSet/>
      <dgm:spPr/>
      <dgm:t>
        <a:bodyPr/>
        <a:lstStyle/>
        <a:p>
          <a:endParaRPr lang="en-GB"/>
        </a:p>
      </dgm:t>
    </dgm:pt>
    <dgm:pt modelId="{289DCDAA-B32A-44C9-AF0B-BBC59B2FDD6E}" type="sibTrans" cxnId="{8E81D016-2399-41AB-B7CD-B5EFA3EB24D8}">
      <dgm:prSet/>
      <dgm:spPr/>
      <dgm:t>
        <a:bodyPr/>
        <a:lstStyle/>
        <a:p>
          <a:endParaRPr lang="en-GB"/>
        </a:p>
      </dgm:t>
    </dgm:pt>
    <dgm:pt modelId="{8809A1A0-6262-438A-A8CF-57BC7E778213}">
      <dgm:prSet phldrT="[Text]" custT="1"/>
      <dgm:spPr/>
      <dgm:t>
        <a:bodyPr/>
        <a:lstStyle/>
        <a:p>
          <a:endParaRPr lang="en-GB" sz="2500" b="0" i="0" u="none" dirty="0"/>
        </a:p>
        <a:p>
          <a:r>
            <a:rPr lang="en-GB" sz="2800" b="0" i="0" u="none" dirty="0"/>
            <a:t>Nature friendly farming supported by payment for public goods</a:t>
          </a:r>
          <a:endParaRPr lang="en-GB" sz="2800" i="0" u="none" dirty="0"/>
        </a:p>
      </dgm:t>
    </dgm:pt>
    <dgm:pt modelId="{8204033D-D11A-478B-9308-AB3F7D94A6B7}" type="sibTrans" cxnId="{EE2FB098-05A8-4CC5-8F29-0A7C14AE3AF2}">
      <dgm:prSet/>
      <dgm:spPr/>
      <dgm:t>
        <a:bodyPr/>
        <a:lstStyle/>
        <a:p>
          <a:endParaRPr lang="en-GB"/>
        </a:p>
      </dgm:t>
    </dgm:pt>
    <dgm:pt modelId="{2AABB060-EF7C-4F80-8ECB-36CAFD05741C}" type="parTrans" cxnId="{EE2FB098-05A8-4CC5-8F29-0A7C14AE3AF2}">
      <dgm:prSet/>
      <dgm:spPr/>
      <dgm:t>
        <a:bodyPr/>
        <a:lstStyle/>
        <a:p>
          <a:endParaRPr lang="en-GB"/>
        </a:p>
      </dgm:t>
    </dgm:pt>
    <dgm:pt modelId="{904CE43E-5C74-4C11-8C0C-5DF923F0467F}">
      <dgm:prSet phldrT="[Text]" custT="1"/>
      <dgm:spPr/>
      <dgm:t>
        <a:bodyPr/>
        <a:lstStyle/>
        <a:p>
          <a:pPr algn="ctr"/>
          <a:endParaRPr lang="en-GB" sz="2500" b="0" i="0" dirty="0"/>
        </a:p>
        <a:p>
          <a:pPr algn="ctr"/>
          <a:r>
            <a:rPr lang="en-GB" sz="2800" b="0" i="0" dirty="0"/>
            <a:t>Nature-based tourism and recreation </a:t>
          </a:r>
          <a:endParaRPr lang="en-GB" sz="2800" i="0" dirty="0"/>
        </a:p>
      </dgm:t>
    </dgm:pt>
    <dgm:pt modelId="{8543DBB7-07FF-4A07-A718-B3C16017B082}" type="sibTrans" cxnId="{5D27935D-CC17-44CA-91FE-D802BE9E0100}">
      <dgm:prSet/>
      <dgm:spPr/>
      <dgm:t>
        <a:bodyPr/>
        <a:lstStyle/>
        <a:p>
          <a:endParaRPr lang="en-GB"/>
        </a:p>
      </dgm:t>
    </dgm:pt>
    <dgm:pt modelId="{D2B5D75C-198C-496B-80FE-6C03F0F9838D}" type="parTrans" cxnId="{5D27935D-CC17-44CA-91FE-D802BE9E0100}">
      <dgm:prSet/>
      <dgm:spPr/>
      <dgm:t>
        <a:bodyPr/>
        <a:lstStyle/>
        <a:p>
          <a:endParaRPr lang="en-GB"/>
        </a:p>
      </dgm:t>
    </dgm:pt>
    <dgm:pt modelId="{AFADFA8E-3C5A-448C-BD4D-A892DB62EC8A}" type="pres">
      <dgm:prSet presAssocID="{26A4FE0A-ED8F-4E82-875D-5913ED16A7FC}" presName="diagram" presStyleCnt="0">
        <dgm:presLayoutVars>
          <dgm:chMax val="1"/>
          <dgm:dir/>
          <dgm:animLvl val="ctr"/>
          <dgm:resizeHandles val="exact"/>
        </dgm:presLayoutVars>
      </dgm:prSet>
      <dgm:spPr/>
    </dgm:pt>
    <dgm:pt modelId="{736A9FBB-68C9-474C-826C-D63BBD7889F6}" type="pres">
      <dgm:prSet presAssocID="{26A4FE0A-ED8F-4E82-875D-5913ED16A7FC}" presName="matrix" presStyleCnt="0"/>
      <dgm:spPr/>
    </dgm:pt>
    <dgm:pt modelId="{85EC6569-D8F4-4B21-BA6C-A598280A6C4B}" type="pres">
      <dgm:prSet presAssocID="{26A4FE0A-ED8F-4E82-875D-5913ED16A7FC}" presName="tile1" presStyleLbl="node1" presStyleIdx="0" presStyleCnt="4"/>
      <dgm:spPr/>
    </dgm:pt>
    <dgm:pt modelId="{182A74F7-14C5-4866-925C-E91C1D60D8F9}" type="pres">
      <dgm:prSet presAssocID="{26A4FE0A-ED8F-4E82-875D-5913ED16A7FC}" presName="tile1text" presStyleLbl="node1" presStyleIdx="0" presStyleCnt="4">
        <dgm:presLayoutVars>
          <dgm:chMax val="0"/>
          <dgm:chPref val="0"/>
          <dgm:bulletEnabled val="1"/>
        </dgm:presLayoutVars>
      </dgm:prSet>
      <dgm:spPr/>
    </dgm:pt>
    <dgm:pt modelId="{8D6E205E-2551-4E6C-9D60-282903BDA6E3}" type="pres">
      <dgm:prSet presAssocID="{26A4FE0A-ED8F-4E82-875D-5913ED16A7FC}" presName="tile2" presStyleLbl="node1" presStyleIdx="1" presStyleCnt="4"/>
      <dgm:spPr/>
    </dgm:pt>
    <dgm:pt modelId="{DD9D60EF-4AA4-4452-9A2A-1DD22652BE55}" type="pres">
      <dgm:prSet presAssocID="{26A4FE0A-ED8F-4E82-875D-5913ED16A7FC}" presName="tile2text" presStyleLbl="node1" presStyleIdx="1" presStyleCnt="4">
        <dgm:presLayoutVars>
          <dgm:chMax val="0"/>
          <dgm:chPref val="0"/>
          <dgm:bulletEnabled val="1"/>
        </dgm:presLayoutVars>
      </dgm:prSet>
      <dgm:spPr/>
    </dgm:pt>
    <dgm:pt modelId="{9F195D08-A639-442B-B8D4-79092D2AE79E}" type="pres">
      <dgm:prSet presAssocID="{26A4FE0A-ED8F-4E82-875D-5913ED16A7FC}" presName="tile3" presStyleLbl="node1" presStyleIdx="2" presStyleCnt="4"/>
      <dgm:spPr/>
    </dgm:pt>
    <dgm:pt modelId="{83DC7D2F-5A98-446B-8680-AACA7A038A4F}" type="pres">
      <dgm:prSet presAssocID="{26A4FE0A-ED8F-4E82-875D-5913ED16A7FC}" presName="tile3text" presStyleLbl="node1" presStyleIdx="2" presStyleCnt="4">
        <dgm:presLayoutVars>
          <dgm:chMax val="0"/>
          <dgm:chPref val="0"/>
          <dgm:bulletEnabled val="1"/>
        </dgm:presLayoutVars>
      </dgm:prSet>
      <dgm:spPr/>
    </dgm:pt>
    <dgm:pt modelId="{6CBD6645-37BB-4A88-A9C0-E057ECA62036}" type="pres">
      <dgm:prSet presAssocID="{26A4FE0A-ED8F-4E82-875D-5913ED16A7FC}" presName="tile4" presStyleLbl="node1" presStyleIdx="3" presStyleCnt="4"/>
      <dgm:spPr/>
    </dgm:pt>
    <dgm:pt modelId="{A80E06A1-A6FC-4857-9AC9-1842C11D6419}" type="pres">
      <dgm:prSet presAssocID="{26A4FE0A-ED8F-4E82-875D-5913ED16A7FC}" presName="tile4text" presStyleLbl="node1" presStyleIdx="3" presStyleCnt="4">
        <dgm:presLayoutVars>
          <dgm:chMax val="0"/>
          <dgm:chPref val="0"/>
          <dgm:bulletEnabled val="1"/>
        </dgm:presLayoutVars>
      </dgm:prSet>
      <dgm:spPr/>
    </dgm:pt>
    <dgm:pt modelId="{3894745F-4C48-4749-ACCA-6B26A0732514}" type="pres">
      <dgm:prSet presAssocID="{26A4FE0A-ED8F-4E82-875D-5913ED16A7FC}" presName="centerTile" presStyleLbl="fgShp" presStyleIdx="0" presStyleCnt="1">
        <dgm:presLayoutVars>
          <dgm:chMax val="0"/>
          <dgm:chPref val="0"/>
        </dgm:presLayoutVars>
      </dgm:prSet>
      <dgm:spPr/>
    </dgm:pt>
  </dgm:ptLst>
  <dgm:cxnLst>
    <dgm:cxn modelId="{8E81D016-2399-41AB-B7CD-B5EFA3EB24D8}" srcId="{AE481067-F4D8-4189-B971-24B9DAFC673D}" destId="{A5411F13-F004-4CD2-BCC1-ED48A0A1FE5E}" srcOrd="3" destOrd="0" parTransId="{00F16C27-FB13-4788-B62D-119A7CCCED22}" sibTransId="{289DCDAA-B32A-44C9-AF0B-BBC59B2FDD6E}"/>
    <dgm:cxn modelId="{417C2823-F983-4387-9017-5FA7BCE2CEFD}" type="presOf" srcId="{8809A1A0-6262-438A-A8CF-57BC7E778213}" destId="{8D6E205E-2551-4E6C-9D60-282903BDA6E3}" srcOrd="0" destOrd="0" presId="urn:microsoft.com/office/officeart/2005/8/layout/matrix1"/>
    <dgm:cxn modelId="{163FFC31-BFCF-4DD3-AE1C-171904C332EE}" type="presOf" srcId="{A5411F13-F004-4CD2-BCC1-ED48A0A1FE5E}" destId="{6CBD6645-37BB-4A88-A9C0-E057ECA62036}" srcOrd="0" destOrd="0" presId="urn:microsoft.com/office/officeart/2005/8/layout/matrix1"/>
    <dgm:cxn modelId="{C73F9034-83CA-488A-99E0-450DDC5EC2F4}" type="presOf" srcId="{E4C7C2CD-5D16-423E-8BF4-426534A0FDF2}" destId="{9F195D08-A639-442B-B8D4-79092D2AE79E}" srcOrd="0" destOrd="0" presId="urn:microsoft.com/office/officeart/2005/8/layout/matrix1"/>
    <dgm:cxn modelId="{D09FD43B-62B8-4888-8F07-265B8FB936C0}" type="presOf" srcId="{A5411F13-F004-4CD2-BCC1-ED48A0A1FE5E}" destId="{A80E06A1-A6FC-4857-9AC9-1842C11D6419}" srcOrd="1" destOrd="0" presId="urn:microsoft.com/office/officeart/2005/8/layout/matrix1"/>
    <dgm:cxn modelId="{5D27935D-CC17-44CA-91FE-D802BE9E0100}" srcId="{AE481067-F4D8-4189-B971-24B9DAFC673D}" destId="{904CE43E-5C74-4C11-8C0C-5DF923F0467F}" srcOrd="0" destOrd="0" parTransId="{D2B5D75C-198C-496B-80FE-6C03F0F9838D}" sibTransId="{8543DBB7-07FF-4A07-A718-B3C16017B082}"/>
    <dgm:cxn modelId="{C953E944-B4B9-4E4D-9004-868F53E8B666}" type="presOf" srcId="{904CE43E-5C74-4C11-8C0C-5DF923F0467F}" destId="{182A74F7-14C5-4866-925C-E91C1D60D8F9}" srcOrd="1" destOrd="0" presId="urn:microsoft.com/office/officeart/2005/8/layout/matrix1"/>
    <dgm:cxn modelId="{DE288B4E-E6EA-424F-A11B-04C2CFA750E4}" type="presOf" srcId="{E4C7C2CD-5D16-423E-8BF4-426534A0FDF2}" destId="{83DC7D2F-5A98-446B-8680-AACA7A038A4F}" srcOrd="1" destOrd="0" presId="urn:microsoft.com/office/officeart/2005/8/layout/matrix1"/>
    <dgm:cxn modelId="{923C2773-53F6-4524-93F9-EAEC4172FD23}" type="presOf" srcId="{26A4FE0A-ED8F-4E82-875D-5913ED16A7FC}" destId="{AFADFA8E-3C5A-448C-BD4D-A892DB62EC8A}" srcOrd="0" destOrd="0" presId="urn:microsoft.com/office/officeart/2005/8/layout/matrix1"/>
    <dgm:cxn modelId="{9EC4D674-326C-4DFA-9EAD-4B0B84199D37}" srcId="{AE481067-F4D8-4189-B971-24B9DAFC673D}" destId="{E4C7C2CD-5D16-423E-8BF4-426534A0FDF2}" srcOrd="2" destOrd="0" parTransId="{34AD8536-FE76-44D0-B10C-3984F01EA115}" sibTransId="{1F9B45C0-7DAC-4F6A-A82E-8F847929A510}"/>
    <dgm:cxn modelId="{EE2FB098-05A8-4CC5-8F29-0A7C14AE3AF2}" srcId="{AE481067-F4D8-4189-B971-24B9DAFC673D}" destId="{8809A1A0-6262-438A-A8CF-57BC7E778213}" srcOrd="1" destOrd="0" parTransId="{2AABB060-EF7C-4F80-8ECB-36CAFD05741C}" sibTransId="{8204033D-D11A-478B-9308-AB3F7D94A6B7}"/>
    <dgm:cxn modelId="{9B21E6B7-E0F7-4C8F-B3CD-E551D2427323}" srcId="{26A4FE0A-ED8F-4E82-875D-5913ED16A7FC}" destId="{AE481067-F4D8-4189-B971-24B9DAFC673D}" srcOrd="0" destOrd="0" parTransId="{A7070AF0-51B4-4072-BD17-687FC17028BB}" sibTransId="{8134854C-205B-448C-9DE2-4374C9781E18}"/>
    <dgm:cxn modelId="{913267D1-9EAE-409E-A598-40C884E2F4E3}" type="presOf" srcId="{AE481067-F4D8-4189-B971-24B9DAFC673D}" destId="{3894745F-4C48-4749-ACCA-6B26A0732514}" srcOrd="0" destOrd="0" presId="urn:microsoft.com/office/officeart/2005/8/layout/matrix1"/>
    <dgm:cxn modelId="{0D8166E2-6FC6-4DE2-BCCD-19BA883A5F96}" type="presOf" srcId="{904CE43E-5C74-4C11-8C0C-5DF923F0467F}" destId="{85EC6569-D8F4-4B21-BA6C-A598280A6C4B}" srcOrd="0" destOrd="0" presId="urn:microsoft.com/office/officeart/2005/8/layout/matrix1"/>
    <dgm:cxn modelId="{B969D7E9-0D5D-4FB9-A31F-862B1FEE2F2D}" type="presOf" srcId="{8809A1A0-6262-438A-A8CF-57BC7E778213}" destId="{DD9D60EF-4AA4-4452-9A2A-1DD22652BE55}" srcOrd="1" destOrd="0" presId="urn:microsoft.com/office/officeart/2005/8/layout/matrix1"/>
    <dgm:cxn modelId="{BB2644F1-8B1E-49A6-9981-6DDDF43CD5B9}" type="presParOf" srcId="{AFADFA8E-3C5A-448C-BD4D-A892DB62EC8A}" destId="{736A9FBB-68C9-474C-826C-D63BBD7889F6}" srcOrd="0" destOrd="0" presId="urn:microsoft.com/office/officeart/2005/8/layout/matrix1"/>
    <dgm:cxn modelId="{A81C26D5-3F83-4302-AB19-2B1EE9CD39FC}" type="presParOf" srcId="{736A9FBB-68C9-474C-826C-D63BBD7889F6}" destId="{85EC6569-D8F4-4B21-BA6C-A598280A6C4B}" srcOrd="0" destOrd="0" presId="urn:microsoft.com/office/officeart/2005/8/layout/matrix1"/>
    <dgm:cxn modelId="{F523BE45-FA3C-43FC-8EF3-23EB78C94276}" type="presParOf" srcId="{736A9FBB-68C9-474C-826C-D63BBD7889F6}" destId="{182A74F7-14C5-4866-925C-E91C1D60D8F9}" srcOrd="1" destOrd="0" presId="urn:microsoft.com/office/officeart/2005/8/layout/matrix1"/>
    <dgm:cxn modelId="{2FC9D84B-9B4A-48FF-AAA2-6AE50EB39ED0}" type="presParOf" srcId="{736A9FBB-68C9-474C-826C-D63BBD7889F6}" destId="{8D6E205E-2551-4E6C-9D60-282903BDA6E3}" srcOrd="2" destOrd="0" presId="urn:microsoft.com/office/officeart/2005/8/layout/matrix1"/>
    <dgm:cxn modelId="{F9D98F94-ABDE-4FFD-9F89-9AF0075083C5}" type="presParOf" srcId="{736A9FBB-68C9-474C-826C-D63BBD7889F6}" destId="{DD9D60EF-4AA4-4452-9A2A-1DD22652BE55}" srcOrd="3" destOrd="0" presId="urn:microsoft.com/office/officeart/2005/8/layout/matrix1"/>
    <dgm:cxn modelId="{E310ED6E-1E7F-47DD-AFC8-00ACBBF2C1DD}" type="presParOf" srcId="{736A9FBB-68C9-474C-826C-D63BBD7889F6}" destId="{9F195D08-A639-442B-B8D4-79092D2AE79E}" srcOrd="4" destOrd="0" presId="urn:microsoft.com/office/officeart/2005/8/layout/matrix1"/>
    <dgm:cxn modelId="{F7CB3174-EE37-41C3-849D-A2650C483A93}" type="presParOf" srcId="{736A9FBB-68C9-474C-826C-D63BBD7889F6}" destId="{83DC7D2F-5A98-446B-8680-AACA7A038A4F}" srcOrd="5" destOrd="0" presId="urn:microsoft.com/office/officeart/2005/8/layout/matrix1"/>
    <dgm:cxn modelId="{B39E1B07-A0E1-40A6-87DF-5B0127F7A382}" type="presParOf" srcId="{736A9FBB-68C9-474C-826C-D63BBD7889F6}" destId="{6CBD6645-37BB-4A88-A9C0-E057ECA62036}" srcOrd="6" destOrd="0" presId="urn:microsoft.com/office/officeart/2005/8/layout/matrix1"/>
    <dgm:cxn modelId="{6F276F38-187B-498D-B1B1-4B5EA49AE3B5}" type="presParOf" srcId="{736A9FBB-68C9-474C-826C-D63BBD7889F6}" destId="{A80E06A1-A6FC-4857-9AC9-1842C11D6419}" srcOrd="7" destOrd="0" presId="urn:microsoft.com/office/officeart/2005/8/layout/matrix1"/>
    <dgm:cxn modelId="{2FFDEFDB-3119-46CC-83A9-AA35A9688072}" type="presParOf" srcId="{AFADFA8E-3C5A-448C-BD4D-A892DB62EC8A}" destId="{3894745F-4C48-4749-ACCA-6B26A0732514}"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6F6B0-6351-4E38-AC73-FB56AD5831B4}">
      <dsp:nvSpPr>
        <dsp:cNvPr id="0" name=""/>
        <dsp:cNvSpPr/>
      </dsp:nvSpPr>
      <dsp:spPr>
        <a:xfrm>
          <a:off x="0" y="31572"/>
          <a:ext cx="9971989" cy="123317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There is growing global momentum to reverse the decline in biodiversity and abundance, often with a focus on ‘nature recovery’ (a broader approach than ‘conservation’).</a:t>
          </a:r>
        </a:p>
        <a:p>
          <a:pPr marL="0" lvl="0" indent="0" algn="l" defTabSz="889000">
            <a:lnSpc>
              <a:spcPct val="90000"/>
            </a:lnSpc>
            <a:spcBef>
              <a:spcPct val="0"/>
            </a:spcBef>
            <a:spcAft>
              <a:spcPct val="35000"/>
            </a:spcAft>
            <a:buNone/>
          </a:pPr>
          <a:endParaRPr lang="en-GB" sz="2000" kern="1200" dirty="0"/>
        </a:p>
      </dsp:txBody>
      <dsp:txXfrm>
        <a:off x="60199" y="91771"/>
        <a:ext cx="9851591" cy="1112781"/>
      </dsp:txXfrm>
    </dsp:sp>
    <dsp:sp modelId="{D632CABF-9126-41BC-995A-16C9CE0F6396}">
      <dsp:nvSpPr>
        <dsp:cNvPr id="0" name=""/>
        <dsp:cNvSpPr/>
      </dsp:nvSpPr>
      <dsp:spPr>
        <a:xfrm>
          <a:off x="0" y="1443312"/>
          <a:ext cx="9971989" cy="123317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The United Kingdom government has mandated all 48 upper-tier local authorities in England to develop a local nature recovery strategy by 2025 (Defra, 2023a). This is a new duty and role for local government to pick up.</a:t>
          </a:r>
        </a:p>
      </dsp:txBody>
      <dsp:txXfrm>
        <a:off x="60199" y="1503511"/>
        <a:ext cx="9851591" cy="1112781"/>
      </dsp:txXfrm>
    </dsp:sp>
    <dsp:sp modelId="{CEA5B1A5-ECC3-4650-8BC1-2990043954B9}">
      <dsp:nvSpPr>
        <dsp:cNvPr id="0" name=""/>
        <dsp:cNvSpPr/>
      </dsp:nvSpPr>
      <dsp:spPr>
        <a:xfrm>
          <a:off x="0" y="2855053"/>
          <a:ext cx="9971989" cy="123317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It is likely that the most significant impacts of nature recovery will be in rural and peripheral areas, already rich in natural resources, with potential to generate new (and consolidate existing) regional development paths. </a:t>
          </a:r>
        </a:p>
      </dsp:txBody>
      <dsp:txXfrm>
        <a:off x="60199" y="2915252"/>
        <a:ext cx="9851591"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6569-D8F4-4B21-BA6C-A598280A6C4B}">
      <dsp:nvSpPr>
        <dsp:cNvPr id="0" name=""/>
        <dsp:cNvSpPr/>
      </dsp:nvSpPr>
      <dsp:spPr>
        <a:xfrm rot="16200000">
          <a:off x="889786" y="-889786"/>
          <a:ext cx="2284427" cy="406400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GB" sz="2500" b="0" i="0" kern="1200" dirty="0"/>
        </a:p>
        <a:p>
          <a:pPr marL="0" lvl="0" indent="0" algn="ctr" defTabSz="1111250">
            <a:lnSpc>
              <a:spcPct val="90000"/>
            </a:lnSpc>
            <a:spcBef>
              <a:spcPct val="0"/>
            </a:spcBef>
            <a:spcAft>
              <a:spcPct val="35000"/>
            </a:spcAft>
            <a:buNone/>
          </a:pPr>
          <a:r>
            <a:rPr lang="en-GB" sz="2800" b="0" i="0" kern="1200" dirty="0"/>
            <a:t>Nature-based tourism and recreation </a:t>
          </a:r>
          <a:endParaRPr lang="en-GB" sz="2800" i="0" kern="1200" dirty="0"/>
        </a:p>
      </dsp:txBody>
      <dsp:txXfrm rot="5400000">
        <a:off x="-1" y="1"/>
        <a:ext cx="4064000" cy="1713320"/>
      </dsp:txXfrm>
    </dsp:sp>
    <dsp:sp modelId="{8D6E205E-2551-4E6C-9D60-282903BDA6E3}">
      <dsp:nvSpPr>
        <dsp:cNvPr id="0" name=""/>
        <dsp:cNvSpPr/>
      </dsp:nvSpPr>
      <dsp:spPr>
        <a:xfrm>
          <a:off x="4064000" y="0"/>
          <a:ext cx="4064000" cy="228442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GB" sz="2500" b="0" i="0" u="none" kern="1200" dirty="0"/>
        </a:p>
        <a:p>
          <a:pPr marL="0" lvl="0" indent="0" algn="ctr" defTabSz="1111250">
            <a:lnSpc>
              <a:spcPct val="90000"/>
            </a:lnSpc>
            <a:spcBef>
              <a:spcPct val="0"/>
            </a:spcBef>
            <a:spcAft>
              <a:spcPct val="35000"/>
            </a:spcAft>
            <a:buNone/>
          </a:pPr>
          <a:r>
            <a:rPr lang="en-GB" sz="2800" b="0" i="0" u="none" kern="1200" dirty="0"/>
            <a:t>Nature friendly farming supported by payment for public goods</a:t>
          </a:r>
          <a:endParaRPr lang="en-GB" sz="2800" i="0" u="none" kern="1200" dirty="0"/>
        </a:p>
      </dsp:txBody>
      <dsp:txXfrm>
        <a:off x="4064000" y="0"/>
        <a:ext cx="4064000" cy="1713320"/>
      </dsp:txXfrm>
    </dsp:sp>
    <dsp:sp modelId="{9F195D08-A639-442B-B8D4-79092D2AE79E}">
      <dsp:nvSpPr>
        <dsp:cNvPr id="0" name=""/>
        <dsp:cNvSpPr/>
      </dsp:nvSpPr>
      <dsp:spPr>
        <a:xfrm rot="10800000">
          <a:off x="0" y="2284427"/>
          <a:ext cx="4064000" cy="228442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0"/>
            </a:spcAft>
            <a:buNone/>
          </a:pPr>
          <a:r>
            <a:rPr lang="en-GB" sz="2800" b="0" i="0" kern="1200" dirty="0"/>
            <a:t>Reforestation and forest businesses </a:t>
          </a:r>
          <a:endParaRPr lang="en-GB" sz="2800" i="0" kern="1200" dirty="0"/>
        </a:p>
      </dsp:txBody>
      <dsp:txXfrm rot="10800000">
        <a:off x="0" y="2855533"/>
        <a:ext cx="4064000" cy="1713320"/>
      </dsp:txXfrm>
    </dsp:sp>
    <dsp:sp modelId="{6CBD6645-37BB-4A88-A9C0-E057ECA62036}">
      <dsp:nvSpPr>
        <dsp:cNvPr id="0" name=""/>
        <dsp:cNvSpPr/>
      </dsp:nvSpPr>
      <dsp:spPr>
        <a:xfrm rot="5400000">
          <a:off x="4953786" y="1394640"/>
          <a:ext cx="2284427" cy="406400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0" i="0" kern="1200" dirty="0"/>
            <a:t>Coastal protection and marine-based enterprises</a:t>
          </a:r>
          <a:endParaRPr lang="en-GB" sz="2800" i="0" kern="1200" dirty="0"/>
        </a:p>
      </dsp:txBody>
      <dsp:txXfrm rot="-5400000">
        <a:off x="4063999" y="2855533"/>
        <a:ext cx="4064000" cy="1713320"/>
      </dsp:txXfrm>
    </dsp:sp>
    <dsp:sp modelId="{3894745F-4C48-4749-ACCA-6B26A0732514}">
      <dsp:nvSpPr>
        <dsp:cNvPr id="0" name=""/>
        <dsp:cNvSpPr/>
      </dsp:nvSpPr>
      <dsp:spPr>
        <a:xfrm>
          <a:off x="2844799" y="1713320"/>
          <a:ext cx="2438400" cy="1142213"/>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Four key areas</a:t>
          </a:r>
          <a:endParaRPr lang="en-GB" sz="2900" b="1" kern="1200" dirty="0"/>
        </a:p>
      </dsp:txBody>
      <dsp:txXfrm>
        <a:off x="2900557" y="1769078"/>
        <a:ext cx="2326884" cy="10306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4D3E7-0538-4BD7-A9A8-5178F29AD546}"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66F6B-9022-4F2F-87FD-D547DEC104D9}" type="slidenum">
              <a:rPr lang="en-GB" smtClean="0"/>
              <a:t>‹#›</a:t>
            </a:fld>
            <a:endParaRPr lang="en-GB"/>
          </a:p>
        </p:txBody>
      </p:sp>
    </p:spTree>
    <p:extLst>
      <p:ext uri="{BB962C8B-B14F-4D97-AF65-F5344CB8AC3E}">
        <p14:creationId xmlns:p14="http://schemas.microsoft.com/office/powerpoint/2010/main" val="429279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A438F0-9E50-46C4-B4BC-D84F3E12285F}" type="slidenum">
              <a:rPr lang="en-US"/>
              <a:t>3</a:t>
            </a:fld>
            <a:endParaRPr lang="en-US"/>
          </a:p>
        </p:txBody>
      </p:sp>
    </p:spTree>
    <p:extLst>
      <p:ext uri="{BB962C8B-B14F-4D97-AF65-F5344CB8AC3E}">
        <p14:creationId xmlns:p14="http://schemas.microsoft.com/office/powerpoint/2010/main" val="5483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13</a:t>
            </a:fld>
            <a:endParaRPr lang="en-GB"/>
          </a:p>
        </p:txBody>
      </p:sp>
    </p:spTree>
    <p:extLst>
      <p:ext uri="{BB962C8B-B14F-4D97-AF65-F5344CB8AC3E}">
        <p14:creationId xmlns:p14="http://schemas.microsoft.com/office/powerpoint/2010/main" val="70895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14</a:t>
            </a:fld>
            <a:endParaRPr lang="en-GB"/>
          </a:p>
        </p:txBody>
      </p:sp>
    </p:spTree>
    <p:extLst>
      <p:ext uri="{BB962C8B-B14F-4D97-AF65-F5344CB8AC3E}">
        <p14:creationId xmlns:p14="http://schemas.microsoft.com/office/powerpoint/2010/main" val="230575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1. </a:t>
            </a:r>
            <a:r>
              <a:rPr lang="en-GB" sz="1200" b="0" i="0" dirty="0"/>
              <a:t>The UN has declared the 2020s to be a Decade of ‘Ecosystem Restoration’.</a:t>
            </a:r>
            <a:endParaRPr lang="en-GB" sz="1200" dirty="0"/>
          </a:p>
          <a:p>
            <a:pPr lvl="0"/>
            <a:r>
              <a:rPr lang="en-GB" sz="1200" b="0" i="0" dirty="0"/>
              <a:t>At COP15, there was international agreement to adopt the Kunming-Montreal Biodiversity Framework.</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sz="1200" dirty="0"/>
              <a:t>These strategies are required by law to be a "system of spatial strategies for nature and environmental improvement" (Defra, 2023, p.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a:t>
            </a:r>
            <a:r>
              <a:rPr lang="en-GB" sz="1200" b="0" i="0" dirty="0"/>
              <a:t>Nature recovery represents a different, and largely neglected, dimension of the green transition.</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15166F6B-9022-4F2F-87FD-D547DEC104D9}" type="slidenum">
              <a:rPr lang="en-GB" smtClean="0"/>
              <a:t>4</a:t>
            </a:fld>
            <a:endParaRPr lang="en-GB"/>
          </a:p>
        </p:txBody>
      </p:sp>
    </p:spTree>
    <p:extLst>
      <p:ext uri="{BB962C8B-B14F-4D97-AF65-F5344CB8AC3E}">
        <p14:creationId xmlns:p14="http://schemas.microsoft.com/office/powerpoint/2010/main" val="244381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dirty="0">
                <a:solidFill>
                  <a:srgbClr val="0078D4"/>
                </a:solidFill>
                <a:effectLst/>
                <a:highlight>
                  <a:srgbClr val="FFFFFF"/>
                </a:highlight>
                <a:latin typeface="Calibri" panose="020F0502020204030204" pitchFamily="34" charset="0"/>
              </a:rPr>
              <a:t>“Natural Capital can be defined as the world’s stocks of natural assets which include geology, soil, air, water and all living things. It is from this Natural Capital that humans derive a wide range of services, often called ecosystem services, which make human life possible. The most obvious ecosystem services include food, the water, plant materials used for fuel, building materials and medicines.</a:t>
            </a:r>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6</a:t>
            </a:fld>
            <a:endParaRPr lang="en-GB"/>
          </a:p>
        </p:txBody>
      </p:sp>
    </p:spTree>
    <p:extLst>
      <p:ext uri="{BB962C8B-B14F-4D97-AF65-F5344CB8AC3E}">
        <p14:creationId xmlns:p14="http://schemas.microsoft.com/office/powerpoint/2010/main" val="213574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7</a:t>
            </a:fld>
            <a:endParaRPr lang="en-GB"/>
          </a:p>
        </p:txBody>
      </p:sp>
    </p:spTree>
    <p:extLst>
      <p:ext uri="{BB962C8B-B14F-4D97-AF65-F5344CB8AC3E}">
        <p14:creationId xmlns:p14="http://schemas.microsoft.com/office/powerpoint/2010/main" val="40397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Link to Rewilding Britain (2021) report.</a:t>
            </a:r>
          </a:p>
        </p:txBody>
      </p:sp>
      <p:sp>
        <p:nvSpPr>
          <p:cNvPr id="4" name="Slide Number Placeholder 3"/>
          <p:cNvSpPr>
            <a:spLocks noGrp="1"/>
          </p:cNvSpPr>
          <p:nvPr>
            <p:ph type="sldNum" sz="quarter" idx="5"/>
          </p:nvPr>
        </p:nvSpPr>
        <p:spPr/>
        <p:txBody>
          <a:bodyPr/>
          <a:lstStyle/>
          <a:p>
            <a:fld id="{15166F6B-9022-4F2F-87FD-D547DEC104D9}" type="slidenum">
              <a:rPr lang="en-GB" smtClean="0"/>
              <a:t>8</a:t>
            </a:fld>
            <a:endParaRPr lang="en-GB"/>
          </a:p>
        </p:txBody>
      </p:sp>
    </p:spTree>
    <p:extLst>
      <p:ext uri="{BB962C8B-B14F-4D97-AF65-F5344CB8AC3E}">
        <p14:creationId xmlns:p14="http://schemas.microsoft.com/office/powerpoint/2010/main" val="1712836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9</a:t>
            </a:fld>
            <a:endParaRPr lang="en-GB"/>
          </a:p>
        </p:txBody>
      </p:sp>
    </p:spTree>
    <p:extLst>
      <p:ext uri="{BB962C8B-B14F-4D97-AF65-F5344CB8AC3E}">
        <p14:creationId xmlns:p14="http://schemas.microsoft.com/office/powerpoint/2010/main" val="28807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10</a:t>
            </a:fld>
            <a:endParaRPr lang="en-GB"/>
          </a:p>
        </p:txBody>
      </p:sp>
    </p:spTree>
    <p:extLst>
      <p:ext uri="{BB962C8B-B14F-4D97-AF65-F5344CB8AC3E}">
        <p14:creationId xmlns:p14="http://schemas.microsoft.com/office/powerpoint/2010/main" val="344248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11</a:t>
            </a:fld>
            <a:endParaRPr lang="en-GB"/>
          </a:p>
        </p:txBody>
      </p:sp>
    </p:spTree>
    <p:extLst>
      <p:ext uri="{BB962C8B-B14F-4D97-AF65-F5344CB8AC3E}">
        <p14:creationId xmlns:p14="http://schemas.microsoft.com/office/powerpoint/2010/main" val="120826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15166F6B-9022-4F2F-87FD-D547DEC104D9}" type="slidenum">
              <a:rPr lang="en-GB" smtClean="0"/>
              <a:t>12</a:t>
            </a:fld>
            <a:endParaRPr lang="en-GB"/>
          </a:p>
        </p:txBody>
      </p:sp>
    </p:spTree>
    <p:extLst>
      <p:ext uri="{BB962C8B-B14F-4D97-AF65-F5344CB8AC3E}">
        <p14:creationId xmlns:p14="http://schemas.microsoft.com/office/powerpoint/2010/main" val="292830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60DA-48C1-E784-A94D-34A45A2E3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50707D-AC64-2BED-5DE8-69E39FFD6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6B4B2B-01C3-098A-224A-EAAD957B7C09}"/>
              </a:ext>
            </a:extLst>
          </p:cNvPr>
          <p:cNvSpPr>
            <a:spLocks noGrp="1"/>
          </p:cNvSpPr>
          <p:nvPr>
            <p:ph type="dt" sz="half" idx="10"/>
          </p:nvPr>
        </p:nvSpPr>
        <p:spPr/>
        <p:txBody>
          <a:bodyPr/>
          <a:lstStyle/>
          <a:p>
            <a:fld id="{79C5A860-F335-4252-AA00-24FB67ED2982}" type="datetime1">
              <a:rPr lang="en-US" smtClean="0"/>
              <a:t>9/13/2024</a:t>
            </a:fld>
            <a:endParaRPr lang="en-US"/>
          </a:p>
        </p:txBody>
      </p:sp>
      <p:sp>
        <p:nvSpPr>
          <p:cNvPr id="5" name="Footer Placeholder 4">
            <a:extLst>
              <a:ext uri="{FF2B5EF4-FFF2-40B4-BE49-F238E27FC236}">
                <a16:creationId xmlns:a16="http://schemas.microsoft.com/office/drawing/2014/main" id="{1D801FCB-21A9-5E0D-F4A6-826641599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6B9EC-B226-80D5-1133-7BF6823F450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5407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0906-7793-CAB1-05F9-478A6136B6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3EC178-A978-4EE5-A32C-7BA0D3646E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61188-213D-72F7-6B7E-EF232B0F8410}"/>
              </a:ext>
            </a:extLst>
          </p:cNvPr>
          <p:cNvSpPr>
            <a:spLocks noGrp="1"/>
          </p:cNvSpPr>
          <p:nvPr>
            <p:ph type="dt" sz="half" idx="10"/>
          </p:nvPr>
        </p:nvSpPr>
        <p:spPr/>
        <p:txBody>
          <a:bodyPr/>
          <a:lstStyle/>
          <a:p>
            <a:fld id="{46AB1048-0047-48CA-88BA-D69B470942CF}" type="datetime1">
              <a:rPr lang="en-US" smtClean="0"/>
              <a:t>9/13/2024</a:t>
            </a:fld>
            <a:endParaRPr lang="en-US"/>
          </a:p>
        </p:txBody>
      </p:sp>
      <p:sp>
        <p:nvSpPr>
          <p:cNvPr id="5" name="Footer Placeholder 4">
            <a:extLst>
              <a:ext uri="{FF2B5EF4-FFF2-40B4-BE49-F238E27FC236}">
                <a16:creationId xmlns:a16="http://schemas.microsoft.com/office/drawing/2014/main" id="{164D94B3-9971-1114-7D80-0F47D889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A752F-5F44-4CB1-F084-6D3E026E4A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789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BC363-7952-0B1E-0DC6-128040F4B8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F1B48-7C31-6757-AF13-61189D2C7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3A283-0E9B-DC50-A5F9-C04E3CAAA17D}"/>
              </a:ext>
            </a:extLst>
          </p:cNvPr>
          <p:cNvSpPr>
            <a:spLocks noGrp="1"/>
          </p:cNvSpPr>
          <p:nvPr>
            <p:ph type="dt" sz="half" idx="10"/>
          </p:nvPr>
        </p:nvSpPr>
        <p:spPr/>
        <p:txBody>
          <a:bodyPr/>
          <a:lstStyle/>
          <a:p>
            <a:fld id="{5BD83879-648C-49A9-81A2-0EF5946532D0}" type="datetime1">
              <a:rPr lang="en-US" smtClean="0"/>
              <a:t>9/13/2024</a:t>
            </a:fld>
            <a:endParaRPr lang="en-US"/>
          </a:p>
        </p:txBody>
      </p:sp>
      <p:sp>
        <p:nvSpPr>
          <p:cNvPr id="5" name="Footer Placeholder 4">
            <a:extLst>
              <a:ext uri="{FF2B5EF4-FFF2-40B4-BE49-F238E27FC236}">
                <a16:creationId xmlns:a16="http://schemas.microsoft.com/office/drawing/2014/main" id="{DAC15A31-1B5E-2F63-58FA-7EA04301F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965BC-5657-2566-A2A7-62A8B271062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1021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1F62-440A-CDDF-9BF8-E82A09AC0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198B19-AA31-57C6-DDD6-B4A23DB64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5DB8F-6EBE-B4B4-DC9D-F26CBD95CD7B}"/>
              </a:ext>
            </a:extLst>
          </p:cNvPr>
          <p:cNvSpPr>
            <a:spLocks noGrp="1"/>
          </p:cNvSpPr>
          <p:nvPr>
            <p:ph type="dt" sz="half" idx="10"/>
          </p:nvPr>
        </p:nvSpPr>
        <p:spPr/>
        <p:txBody>
          <a:bodyPr/>
          <a:lstStyle/>
          <a:p>
            <a:fld id="{D04BC802-30E3-4658-9CCA-F873646FEC67}" type="datetime1">
              <a:rPr lang="en-US" smtClean="0"/>
              <a:t>9/13/2024</a:t>
            </a:fld>
            <a:endParaRPr lang="en-US"/>
          </a:p>
        </p:txBody>
      </p:sp>
      <p:sp>
        <p:nvSpPr>
          <p:cNvPr id="5" name="Footer Placeholder 4">
            <a:extLst>
              <a:ext uri="{FF2B5EF4-FFF2-40B4-BE49-F238E27FC236}">
                <a16:creationId xmlns:a16="http://schemas.microsoft.com/office/drawing/2014/main" id="{FFC579A4-94DA-05F9-782C-F9361FF08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F032-E832-849A-BBFF-1286D2190A1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3063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ECFF-14D2-BA2C-5862-2F756534A4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77FAB1-40F9-35CA-B70A-3090629D6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60F82-AD2A-6DCC-5156-B37331AB700F}"/>
              </a:ext>
            </a:extLst>
          </p:cNvPr>
          <p:cNvSpPr>
            <a:spLocks noGrp="1"/>
          </p:cNvSpPr>
          <p:nvPr>
            <p:ph type="dt" sz="half" idx="10"/>
          </p:nvPr>
        </p:nvSpPr>
        <p:spPr/>
        <p:txBody>
          <a:bodyPr/>
          <a:lstStyle/>
          <a:p>
            <a:fld id="{0AB227A3-19CE-4153-81CE-64EB7AB094B3}" type="datetime1">
              <a:rPr lang="en-US" smtClean="0"/>
              <a:t>9/13/2024</a:t>
            </a:fld>
            <a:endParaRPr lang="en-US"/>
          </a:p>
        </p:txBody>
      </p:sp>
      <p:sp>
        <p:nvSpPr>
          <p:cNvPr id="5" name="Footer Placeholder 4">
            <a:extLst>
              <a:ext uri="{FF2B5EF4-FFF2-40B4-BE49-F238E27FC236}">
                <a16:creationId xmlns:a16="http://schemas.microsoft.com/office/drawing/2014/main" id="{4D07692C-66F3-55B2-564D-67C258340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22751-657E-A235-B2D1-DB76B50CCE31}"/>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9357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2379-983F-CB1F-A2F5-3F7608B5F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ACCF46-E960-04FF-58C6-A6114A8504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976B91-CA99-3400-CE12-5E8293918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5225E4-DF9B-D957-1A38-940ECAB6F5DE}"/>
              </a:ext>
            </a:extLst>
          </p:cNvPr>
          <p:cNvSpPr>
            <a:spLocks noGrp="1"/>
          </p:cNvSpPr>
          <p:nvPr>
            <p:ph type="dt" sz="half" idx="10"/>
          </p:nvPr>
        </p:nvSpPr>
        <p:spPr/>
        <p:txBody>
          <a:bodyPr/>
          <a:lstStyle/>
          <a:p>
            <a:fld id="{B819A100-10F6-477E-8847-29D479EF1C92}" type="datetime1">
              <a:rPr lang="en-US" smtClean="0"/>
              <a:t>9/13/2024</a:t>
            </a:fld>
            <a:endParaRPr lang="en-US"/>
          </a:p>
        </p:txBody>
      </p:sp>
      <p:sp>
        <p:nvSpPr>
          <p:cNvPr id="6" name="Footer Placeholder 5">
            <a:extLst>
              <a:ext uri="{FF2B5EF4-FFF2-40B4-BE49-F238E27FC236}">
                <a16:creationId xmlns:a16="http://schemas.microsoft.com/office/drawing/2014/main" id="{D455F0D1-781B-24F1-2283-1396C010B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E5A9D-9CFA-C74D-AAD1-C897A45CA4F6}"/>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0099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91FE-AD64-77BE-43F0-36429F4C3D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49EA6-88A5-E791-D430-45594BDF1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6C80FD-DEBB-C6A4-1B84-33686B93BC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958B16-1077-5E4E-3BE8-DA4A4FC1A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D5F86-C466-189B-42AC-408392FFC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62FBDD-8E1A-F1DB-4B77-77FDAB1AA983}"/>
              </a:ext>
            </a:extLst>
          </p:cNvPr>
          <p:cNvSpPr>
            <a:spLocks noGrp="1"/>
          </p:cNvSpPr>
          <p:nvPr>
            <p:ph type="dt" sz="half" idx="10"/>
          </p:nvPr>
        </p:nvSpPr>
        <p:spPr/>
        <p:txBody>
          <a:bodyPr/>
          <a:lstStyle/>
          <a:p>
            <a:fld id="{5DF128AB-198A-495F-8475-FDB360C9873F}" type="datetime1">
              <a:rPr lang="en-US" smtClean="0"/>
              <a:t>9/13/2024</a:t>
            </a:fld>
            <a:endParaRPr lang="en-US"/>
          </a:p>
        </p:txBody>
      </p:sp>
      <p:sp>
        <p:nvSpPr>
          <p:cNvPr id="8" name="Footer Placeholder 7">
            <a:extLst>
              <a:ext uri="{FF2B5EF4-FFF2-40B4-BE49-F238E27FC236}">
                <a16:creationId xmlns:a16="http://schemas.microsoft.com/office/drawing/2014/main" id="{14178F37-4A74-DAD8-B908-846A44025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30943-593C-6CBB-0600-AB7BB32F0ED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8227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F6FB-9232-2E01-DEDB-AB616D6D10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AC6238-0324-3B03-B985-0302B0271D2E}"/>
              </a:ext>
            </a:extLst>
          </p:cNvPr>
          <p:cNvSpPr>
            <a:spLocks noGrp="1"/>
          </p:cNvSpPr>
          <p:nvPr>
            <p:ph type="dt" sz="half" idx="10"/>
          </p:nvPr>
        </p:nvSpPr>
        <p:spPr/>
        <p:txBody>
          <a:bodyPr/>
          <a:lstStyle/>
          <a:p>
            <a:fld id="{021A235E-F8FD-479F-9FC7-18BE84110877}" type="datetime1">
              <a:rPr lang="en-US" smtClean="0"/>
              <a:t>9/13/2024</a:t>
            </a:fld>
            <a:endParaRPr lang="en-US"/>
          </a:p>
        </p:txBody>
      </p:sp>
      <p:sp>
        <p:nvSpPr>
          <p:cNvPr id="4" name="Footer Placeholder 3">
            <a:extLst>
              <a:ext uri="{FF2B5EF4-FFF2-40B4-BE49-F238E27FC236}">
                <a16:creationId xmlns:a16="http://schemas.microsoft.com/office/drawing/2014/main" id="{A10BDBE7-55F2-D11F-182A-095359026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51F1F-6E15-7BB2-4789-422829803DA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8731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CAEB9-A466-9441-53DF-12FA9F93947E}"/>
              </a:ext>
            </a:extLst>
          </p:cNvPr>
          <p:cNvSpPr>
            <a:spLocks noGrp="1"/>
          </p:cNvSpPr>
          <p:nvPr>
            <p:ph type="dt" sz="half" idx="10"/>
          </p:nvPr>
        </p:nvSpPr>
        <p:spPr/>
        <p:txBody>
          <a:bodyPr/>
          <a:lstStyle/>
          <a:p>
            <a:fld id="{E890F09B-68DA-462E-9DB4-4C9ADAB8CBCC}" type="datetime1">
              <a:rPr lang="en-US" smtClean="0"/>
              <a:t>9/13/2024</a:t>
            </a:fld>
            <a:endParaRPr lang="en-US"/>
          </a:p>
        </p:txBody>
      </p:sp>
      <p:sp>
        <p:nvSpPr>
          <p:cNvPr id="3" name="Footer Placeholder 2">
            <a:extLst>
              <a:ext uri="{FF2B5EF4-FFF2-40B4-BE49-F238E27FC236}">
                <a16:creationId xmlns:a16="http://schemas.microsoft.com/office/drawing/2014/main" id="{4AAD7A56-4F8D-0D7B-9F18-A59706D538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E3665-9621-01A8-F672-9D4C788960C5}"/>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8084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74DA-AADB-F0AB-84C4-2562A0EF4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F3321E-103C-4FA1-A919-67CDF2F29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68CDD9-0BA6-B833-C442-1F8C791CB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0E67D-AF1C-F904-1CD6-CB05EF9ABAB1}"/>
              </a:ext>
            </a:extLst>
          </p:cNvPr>
          <p:cNvSpPr>
            <a:spLocks noGrp="1"/>
          </p:cNvSpPr>
          <p:nvPr>
            <p:ph type="dt" sz="half" idx="10"/>
          </p:nvPr>
        </p:nvSpPr>
        <p:spPr/>
        <p:txBody>
          <a:bodyPr/>
          <a:lstStyle/>
          <a:p>
            <a:fld id="{17AC4E36-FABE-47EB-AA7F-C19A93824617}" type="datetime1">
              <a:rPr lang="en-US" smtClean="0"/>
              <a:t>9/13/2024</a:t>
            </a:fld>
            <a:endParaRPr lang="en-US"/>
          </a:p>
        </p:txBody>
      </p:sp>
      <p:sp>
        <p:nvSpPr>
          <p:cNvPr id="6" name="Footer Placeholder 5">
            <a:extLst>
              <a:ext uri="{FF2B5EF4-FFF2-40B4-BE49-F238E27FC236}">
                <a16:creationId xmlns:a16="http://schemas.microsoft.com/office/drawing/2014/main" id="{1E40E9D0-AD17-14E5-14CB-989EF89C7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7691-AF2B-5A8A-99DC-0B2E5434ECA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6208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6FDF-AD50-36C3-563C-04CC620DA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BAA9BB-97A5-312A-30B1-95CF30E2A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4E3CBC-E208-2B31-9E30-7195332B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92631-45EC-6A79-302C-7BF83C7A184C}"/>
              </a:ext>
            </a:extLst>
          </p:cNvPr>
          <p:cNvSpPr>
            <a:spLocks noGrp="1"/>
          </p:cNvSpPr>
          <p:nvPr>
            <p:ph type="dt" sz="half" idx="10"/>
          </p:nvPr>
        </p:nvSpPr>
        <p:spPr/>
        <p:txBody>
          <a:bodyPr/>
          <a:lstStyle/>
          <a:p>
            <a:fld id="{F199CE6B-5DE6-4A2D-B72E-5E8969F9F56F}" type="datetime1">
              <a:rPr lang="en-US" smtClean="0"/>
              <a:t>9/13/2024</a:t>
            </a:fld>
            <a:endParaRPr lang="en-US"/>
          </a:p>
        </p:txBody>
      </p:sp>
      <p:sp>
        <p:nvSpPr>
          <p:cNvPr id="6" name="Footer Placeholder 5">
            <a:extLst>
              <a:ext uri="{FF2B5EF4-FFF2-40B4-BE49-F238E27FC236}">
                <a16:creationId xmlns:a16="http://schemas.microsoft.com/office/drawing/2014/main" id="{5762C34F-3069-6D5A-31E8-6E87EFD03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9F7F0-D2B2-F9F8-8CC8-85C8B1DE66E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8216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BB1A2-1262-FA68-0660-34D4CDE9DB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1EE7B8-19F5-7695-2D20-7F5D99C21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7EE2C-025F-4FE0-5B6C-DD89DCA60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A142-DA77-4A5F-AD1F-14E6C18F0F5F}" type="datetime1">
              <a:rPr lang="en-US" smtClean="0"/>
              <a:t>9/13/2024</a:t>
            </a:fld>
            <a:endParaRPr lang="en-US" dirty="0"/>
          </a:p>
        </p:txBody>
      </p:sp>
      <p:sp>
        <p:nvSpPr>
          <p:cNvPr id="5" name="Footer Placeholder 4">
            <a:extLst>
              <a:ext uri="{FF2B5EF4-FFF2-40B4-BE49-F238E27FC236}">
                <a16:creationId xmlns:a16="http://schemas.microsoft.com/office/drawing/2014/main" id="{2BA6A305-AFF9-D519-AC11-BC543D9DF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3FE152-B7FE-4244-FFC6-1C65E8E2A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41048931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J.Reed2@exeter.ac.uk" TargetMode="External"/><Relationship Id="rId7" Type="http://schemas.openxmlformats.org/officeDocument/2006/relationships/hyperlink" Target="mailto:J.L.Osborne@exeter.ac.uk"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mailto:J.Dodsworth@exeter.ac.uk" TargetMode="External"/><Relationship Id="rId5" Type="http://schemas.openxmlformats.org/officeDocument/2006/relationships/hyperlink" Target="mailto:I.Bateman@exeter.ac.uk" TargetMode="External"/><Relationship Id="rId10" Type="http://schemas.openxmlformats.org/officeDocument/2006/relationships/image" Target="../media/image3.png"/><Relationship Id="rId4" Type="http://schemas.openxmlformats.org/officeDocument/2006/relationships/hyperlink" Target="mailto:J.Wills2@exeter.ac.uk" TargetMode="Externa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1080/17405900410001674506" TargetMode="External"/><Relationship Id="rId3" Type="http://schemas.openxmlformats.org/officeDocument/2006/relationships/hyperlink" Target="https://doi.org/10.1098/rstb.2022.0327" TargetMode="External"/><Relationship Id="rId7" Type="http://schemas.openxmlformats.org/officeDocument/2006/relationships/hyperlink" Target="https://doi.org/10.1371/journal.pone.0269790" TargetMode="External"/><Relationship Id="rId12" Type="http://schemas.openxmlformats.org/officeDocument/2006/relationships/hyperlink" Target="https://doi.org/10.1016/j.marpol.2020.103905" TargetMode="External"/><Relationship Id="rId2" Type="http://schemas.openxmlformats.org/officeDocument/2006/relationships/hyperlink" Target="https://cumulus-consultants.co.uk/case_studies/valuing-englands-national-parks/" TargetMode="External"/><Relationship Id="rId1" Type="http://schemas.openxmlformats.org/officeDocument/2006/relationships/slideLayout" Target="../slideLayouts/slideLayout2.xml"/><Relationship Id="rId6" Type="http://schemas.openxmlformats.org/officeDocument/2006/relationships/hyperlink" Target="https://assets.publishing.service.gov.uk/media/6331b071e90e0711d5d595df/AUK_Evidence_Pack_2021_Sept22.pdf" TargetMode="External"/><Relationship Id="rId11" Type="http://schemas.openxmlformats.org/officeDocument/2006/relationships/hyperlink" Target="https://www.ons.gov.uk/economy/environmentalaccounts/bulletins/englandnaturalcapitalaccounts/2023" TargetMode="External"/><Relationship Id="rId5" Type="http://schemas.openxmlformats.org/officeDocument/2006/relationships/hyperlink" Target="https://www.gov.uk/government/statistics/total-income-from-farming-in-the-uk/total-income-from-farming-in-the-uk-in-2022" TargetMode="External"/><Relationship Id="rId10" Type="http://schemas.openxmlformats.org/officeDocument/2006/relationships/hyperlink" Target="https://www.ons.gov.uk/economy/environmentalaccounts/bulletins/woodlandnaturalcapitalaccountsuk/2024" TargetMode="External"/><Relationship Id="rId4" Type="http://schemas.openxmlformats.org/officeDocument/2006/relationships/hyperlink" Target="https://www.gov.uk/government/publications/local-nature-recovery-strategy-what-to-include" TargetMode="External"/><Relationship Id="rId9" Type="http://schemas.openxmlformats.org/officeDocument/2006/relationships/hyperlink" Target="https://www.gov.uk/guidance/marine-protected-areas-mp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C9D952C-BE24-2808-AD71-E466792F0274}"/>
              </a:ext>
            </a:extLst>
          </p:cNvPr>
          <p:cNvSpPr/>
          <p:nvPr/>
        </p:nvSpPr>
        <p:spPr>
          <a:xfrm rot="726994">
            <a:off x="9638435" y="2556810"/>
            <a:ext cx="3043112" cy="1316709"/>
          </a:xfrm>
          <a:prstGeom prst="ellipse">
            <a:avLst/>
          </a:prstGeom>
          <a:solidFill>
            <a:srgbClr val="543A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Triangle 11">
            <a:extLst>
              <a:ext uri="{FF2B5EF4-FFF2-40B4-BE49-F238E27FC236}">
                <a16:creationId xmlns:a16="http://schemas.microsoft.com/office/drawing/2014/main" id="{AFE3E471-D726-05A3-41D6-530AC72F9BEE}"/>
              </a:ext>
            </a:extLst>
          </p:cNvPr>
          <p:cNvSpPr/>
          <p:nvPr/>
        </p:nvSpPr>
        <p:spPr>
          <a:xfrm>
            <a:off x="10187939" y="1804180"/>
            <a:ext cx="3521531" cy="850120"/>
          </a:xfrm>
          <a:prstGeom prst="rtTriangle">
            <a:avLst/>
          </a:prstGeom>
          <a:solidFill>
            <a:srgbClr val="6DB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Triangle 9">
            <a:extLst>
              <a:ext uri="{FF2B5EF4-FFF2-40B4-BE49-F238E27FC236}">
                <a16:creationId xmlns:a16="http://schemas.microsoft.com/office/drawing/2014/main" id="{450228D8-DFA6-CC88-2702-113362978BEC}"/>
              </a:ext>
            </a:extLst>
          </p:cNvPr>
          <p:cNvSpPr/>
          <p:nvPr/>
        </p:nvSpPr>
        <p:spPr>
          <a:xfrm rot="20419793">
            <a:off x="9302216" y="870157"/>
            <a:ext cx="4072761" cy="1569789"/>
          </a:xfrm>
          <a:prstGeom prst="rtTriangle">
            <a:avLst/>
          </a:prstGeom>
          <a:solidFill>
            <a:srgbClr val="6DB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36BAB0F0-2114-3CDC-9715-71D560EB8BCC}"/>
              </a:ext>
            </a:extLst>
          </p:cNvPr>
          <p:cNvSpPr/>
          <p:nvPr/>
        </p:nvSpPr>
        <p:spPr>
          <a:xfrm>
            <a:off x="8681720" y="-394043"/>
            <a:ext cx="2566477" cy="2082119"/>
          </a:xfrm>
          <a:prstGeom prst="hexagon">
            <a:avLst/>
          </a:prstGeom>
          <a:solidFill>
            <a:srgbClr val="1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FFDBEDE-0581-DEC4-26D6-A479AC2967A3}"/>
              </a:ext>
            </a:extLst>
          </p:cNvPr>
          <p:cNvSpPr>
            <a:spLocks noGrp="1"/>
          </p:cNvSpPr>
          <p:nvPr>
            <p:ph type="ctrTitle"/>
          </p:nvPr>
        </p:nvSpPr>
        <p:spPr>
          <a:xfrm>
            <a:off x="1281939" y="2772493"/>
            <a:ext cx="7517696" cy="1797051"/>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GB"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Towards a cultural-political-economy of nature recovery in regional development</a:t>
            </a:r>
            <a:b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 emerging agenda for England's rural-periphery</a:t>
            </a:r>
            <a:endParaRPr lang="en-GB" sz="4400" dirty="0"/>
          </a:p>
        </p:txBody>
      </p:sp>
      <p:sp>
        <p:nvSpPr>
          <p:cNvPr id="3" name="Subtitle 2">
            <a:extLst>
              <a:ext uri="{FF2B5EF4-FFF2-40B4-BE49-F238E27FC236}">
                <a16:creationId xmlns:a16="http://schemas.microsoft.com/office/drawing/2014/main" id="{4AEFEC4A-57DA-EA92-834D-1FD1401F24C7}"/>
              </a:ext>
            </a:extLst>
          </p:cNvPr>
          <p:cNvSpPr>
            <a:spLocks noGrp="1"/>
          </p:cNvSpPr>
          <p:nvPr>
            <p:ph type="subTitle" idx="1"/>
          </p:nvPr>
        </p:nvSpPr>
        <p:spPr>
          <a:xfrm>
            <a:off x="2190215" y="4874520"/>
            <a:ext cx="5863894" cy="927997"/>
          </a:xfrm>
        </p:spPr>
        <p:txBody>
          <a:bodyPr>
            <a:normAutofit/>
          </a:bodyPr>
          <a:lstStyle/>
          <a:p>
            <a:pPr>
              <a:lnSpc>
                <a:spcPct val="120000"/>
              </a:lnSpc>
            </a:pPr>
            <a:r>
              <a:rPr lang="en-GB" sz="2000" dirty="0"/>
              <a:t>Dr. Jack Reed, Prof. Jane Wills, Prof. Ian Bateman, Jennifer Dodsworth &amp; Prof. Juliet Osborne </a:t>
            </a:r>
          </a:p>
        </p:txBody>
      </p:sp>
      <p:sp>
        <p:nvSpPr>
          <p:cNvPr id="6" name="Chord 5">
            <a:extLst>
              <a:ext uri="{FF2B5EF4-FFF2-40B4-BE49-F238E27FC236}">
                <a16:creationId xmlns:a16="http://schemas.microsoft.com/office/drawing/2014/main" id="{14BD1606-AE58-0328-03B4-AF5009C53981}"/>
              </a:ext>
            </a:extLst>
          </p:cNvPr>
          <p:cNvSpPr/>
          <p:nvPr/>
        </p:nvSpPr>
        <p:spPr>
          <a:xfrm rot="20344153">
            <a:off x="9913253" y="-1839090"/>
            <a:ext cx="3977898" cy="5232421"/>
          </a:xfrm>
          <a:prstGeom prst="chord">
            <a:avLst/>
          </a:prstGeom>
          <a:solidFill>
            <a:srgbClr val="CF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Hexagon 6">
            <a:extLst>
              <a:ext uri="{FF2B5EF4-FFF2-40B4-BE49-F238E27FC236}">
                <a16:creationId xmlns:a16="http://schemas.microsoft.com/office/drawing/2014/main" id="{99958BF5-2EF1-C91B-E11A-513BC6FBBBDC}"/>
              </a:ext>
            </a:extLst>
          </p:cNvPr>
          <p:cNvSpPr/>
          <p:nvPr/>
        </p:nvSpPr>
        <p:spPr>
          <a:xfrm>
            <a:off x="-810227" y="-1006997"/>
            <a:ext cx="3766788" cy="3130437"/>
          </a:xfrm>
          <a:prstGeom prst="hexagon">
            <a:avLst/>
          </a:prstGeom>
          <a:solidFill>
            <a:srgbClr val="1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Triangle 7">
            <a:extLst>
              <a:ext uri="{FF2B5EF4-FFF2-40B4-BE49-F238E27FC236}">
                <a16:creationId xmlns:a16="http://schemas.microsoft.com/office/drawing/2014/main" id="{F7904F40-61EF-D2B1-339B-6DA0138ADF07}"/>
              </a:ext>
            </a:extLst>
          </p:cNvPr>
          <p:cNvSpPr/>
          <p:nvPr/>
        </p:nvSpPr>
        <p:spPr>
          <a:xfrm>
            <a:off x="0" y="4429919"/>
            <a:ext cx="4051139" cy="2428081"/>
          </a:xfrm>
          <a:prstGeom prst="rtTriangle">
            <a:avLst/>
          </a:prstGeom>
          <a:solidFill>
            <a:srgbClr val="6DB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A6B59132-EA0C-7D70-568E-FF4D74055424}"/>
              </a:ext>
            </a:extLst>
          </p:cNvPr>
          <p:cNvSpPr/>
          <p:nvPr/>
        </p:nvSpPr>
        <p:spPr>
          <a:xfrm rot="20645835">
            <a:off x="9655645" y="2652922"/>
            <a:ext cx="731148" cy="86110"/>
          </a:xfrm>
          <a:prstGeom prst="rect">
            <a:avLst/>
          </a:prstGeom>
          <a:solidFill>
            <a:srgbClr val="6DBE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black and brown logo&#10;&#10;Description automatically generated">
            <a:extLst>
              <a:ext uri="{FF2B5EF4-FFF2-40B4-BE49-F238E27FC236}">
                <a16:creationId xmlns:a16="http://schemas.microsoft.com/office/drawing/2014/main" id="{6F29FC26-858E-1911-D24F-ED610BE397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7" name="Picture 8">
            <a:extLst>
              <a:ext uri="{FF2B5EF4-FFF2-40B4-BE49-F238E27FC236}">
                <a16:creationId xmlns:a16="http://schemas.microsoft.com/office/drawing/2014/main" id="{865E7795-2D29-E99D-C752-824BDA59A9B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9634478-8D99-785D-323F-82450D93BCBA}"/>
              </a:ext>
            </a:extLst>
          </p:cNvPr>
          <p:cNvPicPr>
            <a:picLocks noChangeAspect="1"/>
          </p:cNvPicPr>
          <p:nvPr/>
        </p:nvPicPr>
        <p:blipFill>
          <a:blip r:embed="rId4"/>
          <a:stretch>
            <a:fillRect/>
          </a:stretch>
        </p:blipFill>
        <p:spPr>
          <a:xfrm>
            <a:off x="4494222" y="5946042"/>
            <a:ext cx="1992650" cy="1195590"/>
          </a:xfrm>
          <a:prstGeom prst="rect">
            <a:avLst/>
          </a:prstGeom>
        </p:spPr>
      </p:pic>
      <p:cxnSp>
        <p:nvCxnSpPr>
          <p:cNvPr id="19" name="Straight Connector 18">
            <a:extLst>
              <a:ext uri="{FF2B5EF4-FFF2-40B4-BE49-F238E27FC236}">
                <a16:creationId xmlns:a16="http://schemas.microsoft.com/office/drawing/2014/main" id="{1E644A37-AF03-B362-BC8B-E492C53D293E}"/>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62B980D-ED40-2E3C-8454-348D8BF8A473}"/>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E0BF3-4BE4-6814-3919-C023BB9A3529}"/>
              </a:ext>
            </a:extLst>
          </p:cNvPr>
          <p:cNvCxnSpPr/>
          <p:nvPr/>
        </p:nvCxnSpPr>
        <p:spPr>
          <a:xfrm>
            <a:off x="3230460" y="4764026"/>
            <a:ext cx="3620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1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633369" y="272726"/>
            <a:ext cx="7721706" cy="1325563"/>
          </a:xfrm>
        </p:spPr>
        <p:txBody>
          <a:bodyPr>
            <a:normAutofit fontScale="90000"/>
          </a:bodyPr>
          <a:lstStyle/>
          <a:p>
            <a:pPr algn="ctr"/>
            <a:r>
              <a:rPr lang="en-GB" sz="3600" b="0" i="0" u="none" dirty="0"/>
              <a:t>Nature friendly farming and payment for public goods</a:t>
            </a:r>
            <a:br>
              <a:rPr lang="en-GB" sz="3600" i="0" u="none" dirty="0"/>
            </a:br>
            <a:endParaRPr lang="en-GB" sz="3600" dirty="0"/>
          </a:p>
        </p:txBody>
      </p:sp>
      <p:sp>
        <p:nvSpPr>
          <p:cNvPr id="4" name="Hexagon 3">
            <a:extLst>
              <a:ext uri="{FF2B5EF4-FFF2-40B4-BE49-F238E27FC236}">
                <a16:creationId xmlns:a16="http://schemas.microsoft.com/office/drawing/2014/main" id="{C52DB07A-37E4-3B88-69F5-9EF21E8FE279}"/>
              </a:ext>
            </a:extLst>
          </p:cNvPr>
          <p:cNvSpPr/>
          <p:nvPr/>
        </p:nvSpPr>
        <p:spPr>
          <a:xfrm>
            <a:off x="-1883394" y="5966484"/>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147854"/>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278582" y="1176425"/>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5"/>
          <a:stretch>
            <a:fillRect/>
          </a:stretch>
        </p:blipFill>
        <p:spPr>
          <a:xfrm>
            <a:off x="4494222" y="5915562"/>
            <a:ext cx="1992650" cy="1195590"/>
          </a:xfrm>
          <a:prstGeom prst="rect">
            <a:avLst/>
          </a:prstGeom>
        </p:spPr>
      </p:pic>
      <p:sp>
        <p:nvSpPr>
          <p:cNvPr id="6" name="TextBox 5">
            <a:extLst>
              <a:ext uri="{FF2B5EF4-FFF2-40B4-BE49-F238E27FC236}">
                <a16:creationId xmlns:a16="http://schemas.microsoft.com/office/drawing/2014/main" id="{7D688A27-5CA0-68E8-F0A6-6EF4041C37C3}"/>
              </a:ext>
            </a:extLst>
          </p:cNvPr>
          <p:cNvSpPr txBox="1"/>
          <p:nvPr/>
        </p:nvSpPr>
        <p:spPr>
          <a:xfrm>
            <a:off x="6548112" y="1730786"/>
            <a:ext cx="5643888" cy="3970318"/>
          </a:xfrm>
          <a:prstGeom prst="rect">
            <a:avLst/>
          </a:prstGeom>
          <a:noFill/>
        </p:spPr>
        <p:txBody>
          <a:bodyPr wrap="square">
            <a:spAutoFit/>
          </a:bodyPr>
          <a:lstStyle/>
          <a:p>
            <a:r>
              <a:rPr lang="en-GB" dirty="0">
                <a:solidFill>
                  <a:srgbClr val="000000"/>
                </a:solidFill>
                <a:highlight>
                  <a:srgbClr val="FFFFFF"/>
                </a:highlight>
                <a:latin typeface="Calibri" panose="020F0502020204030204" pitchFamily="34" charset="0"/>
              </a:rPr>
              <a:t>68% of England’s total area (8.8 million hectares) is </a:t>
            </a:r>
            <a:r>
              <a:rPr lang="en-GB" dirty="0">
                <a:highlight>
                  <a:srgbClr val="FFFFFF"/>
                </a:highlight>
                <a:latin typeface="Calibri" panose="020F0502020204030204" pitchFamily="34" charset="0"/>
              </a:rPr>
              <a:t>utilised as</a:t>
            </a:r>
            <a:r>
              <a:rPr lang="en-GB" dirty="0">
                <a:solidFill>
                  <a:srgbClr val="FF0000"/>
                </a:solidFill>
                <a:highlight>
                  <a:srgbClr val="FFFFFF"/>
                </a:highlight>
                <a:latin typeface="Calibri" panose="020F0502020204030204" pitchFamily="34" charset="0"/>
              </a:rPr>
              <a:t> </a:t>
            </a:r>
            <a:r>
              <a:rPr lang="en-GB" dirty="0">
                <a:solidFill>
                  <a:srgbClr val="000000"/>
                </a:solidFill>
                <a:highlight>
                  <a:srgbClr val="FFFFFF"/>
                </a:highlight>
                <a:latin typeface="Calibri" panose="020F0502020204030204" pitchFamily="34" charset="0"/>
              </a:rPr>
              <a:t>agricultural land (Defra &amp; Government Statistical Service, 2022). </a:t>
            </a:r>
          </a:p>
          <a:p>
            <a:endParaRPr lang="en-GB" dirty="0">
              <a:solidFill>
                <a:srgbClr val="000000"/>
              </a:solidFill>
              <a:highlight>
                <a:srgbClr val="FFFFFF"/>
              </a:highlight>
              <a:latin typeface="Calibri" panose="020F0502020204030204" pitchFamily="34" charset="0"/>
            </a:endParaRPr>
          </a:p>
          <a:p>
            <a:r>
              <a:rPr lang="en-GB" dirty="0">
                <a:solidFill>
                  <a:srgbClr val="000000"/>
                </a:solidFill>
                <a:highlight>
                  <a:srgbClr val="FFFFFF"/>
                </a:highlight>
                <a:latin typeface="Calibri" panose="020F0502020204030204" pitchFamily="34" charset="0"/>
              </a:rPr>
              <a:t>The total income from farming in 2022 was £7.9 billion (Defra, 2023b). </a:t>
            </a:r>
          </a:p>
          <a:p>
            <a:endParaRPr lang="en-GB" dirty="0">
              <a:solidFill>
                <a:srgbClr val="000000"/>
              </a:solidFill>
              <a:highlight>
                <a:srgbClr val="FFFFFF"/>
              </a:highlight>
              <a:latin typeface="Calibri" panose="020F0502020204030204" pitchFamily="34" charset="0"/>
            </a:endParaRPr>
          </a:p>
          <a:p>
            <a:r>
              <a:rPr lang="en-GB" dirty="0">
                <a:solidFill>
                  <a:srgbClr val="000000"/>
                </a:solidFill>
                <a:highlight>
                  <a:srgbClr val="FFFFFF"/>
                </a:highlight>
                <a:latin typeface="Calibri" panose="020F0502020204030204" pitchFamily="34" charset="0"/>
              </a:rPr>
              <a:t>The new Environmental Land Management scheme provides payments for land-managers and farmers to improve the environment. </a:t>
            </a:r>
          </a:p>
          <a:p>
            <a:endParaRPr lang="en-GB" dirty="0">
              <a:solidFill>
                <a:srgbClr val="000000"/>
              </a:solidFill>
              <a:highlight>
                <a:srgbClr val="FFFFFF"/>
              </a:highlight>
              <a:latin typeface="Calibri" panose="020F0502020204030204" pitchFamily="34" charset="0"/>
            </a:endParaRPr>
          </a:p>
          <a:p>
            <a:r>
              <a:rPr lang="en-GB" dirty="0">
                <a:highlight>
                  <a:srgbClr val="FFFFFF"/>
                </a:highlight>
                <a:latin typeface="Calibri" panose="020F0502020204030204" pitchFamily="34" charset="0"/>
              </a:rPr>
              <a:t>There is a link to ecotourism and new food markets through regenerative </a:t>
            </a:r>
            <a:r>
              <a:rPr lang="en-GB" dirty="0" err="1">
                <a:highlight>
                  <a:srgbClr val="FFFFFF"/>
                </a:highlight>
                <a:latin typeface="Calibri" panose="020F0502020204030204" pitchFamily="34" charset="0"/>
              </a:rPr>
              <a:t>agri</a:t>
            </a:r>
            <a:r>
              <a:rPr lang="en-GB" dirty="0">
                <a:highlight>
                  <a:srgbClr val="FFFFFF"/>
                </a:highlight>
                <a:latin typeface="Calibri" panose="020F0502020204030204" pitchFamily="34" charset="0"/>
              </a:rPr>
              <a:t>-ecotourism, reflecting the opportunity for farmers to diversify their activities.</a:t>
            </a:r>
          </a:p>
        </p:txBody>
      </p:sp>
      <p:pic>
        <p:nvPicPr>
          <p:cNvPr id="2050" name="Picture 2" descr="Image preview">
            <a:extLst>
              <a:ext uri="{FF2B5EF4-FFF2-40B4-BE49-F238E27FC236}">
                <a16:creationId xmlns:a16="http://schemas.microsoft.com/office/drawing/2014/main" id="{16354997-0788-E727-DE6F-A693CE41B42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38" t="4318" r="3664" b="12148"/>
          <a:stretch/>
        </p:blipFill>
        <p:spPr bwMode="auto">
          <a:xfrm>
            <a:off x="47820" y="1730786"/>
            <a:ext cx="6272658" cy="367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7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633369" y="-67227"/>
            <a:ext cx="7721706" cy="1325563"/>
          </a:xfrm>
        </p:spPr>
        <p:txBody>
          <a:bodyPr>
            <a:normAutofit/>
          </a:bodyPr>
          <a:lstStyle/>
          <a:p>
            <a:pPr algn="ctr"/>
            <a:r>
              <a:rPr lang="en-GB" sz="3600" b="0" i="0" dirty="0"/>
              <a:t>Reforestation and forest businesses </a:t>
            </a:r>
            <a:endParaRPr lang="en-GB" sz="3600" dirty="0"/>
          </a:p>
        </p:txBody>
      </p:sp>
      <p:sp>
        <p:nvSpPr>
          <p:cNvPr id="4" name="Hexagon 3">
            <a:extLst>
              <a:ext uri="{FF2B5EF4-FFF2-40B4-BE49-F238E27FC236}">
                <a16:creationId xmlns:a16="http://schemas.microsoft.com/office/drawing/2014/main" id="{C52DB07A-37E4-3B88-69F5-9EF21E8FE279}"/>
              </a:ext>
            </a:extLst>
          </p:cNvPr>
          <p:cNvSpPr/>
          <p:nvPr/>
        </p:nvSpPr>
        <p:spPr>
          <a:xfrm>
            <a:off x="-1883394" y="5674252"/>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348798"/>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278582" y="957457"/>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5"/>
          <a:stretch>
            <a:fillRect/>
          </a:stretch>
        </p:blipFill>
        <p:spPr>
          <a:xfrm>
            <a:off x="4494222" y="5915562"/>
            <a:ext cx="1992650" cy="1195590"/>
          </a:xfrm>
          <a:prstGeom prst="rect">
            <a:avLst/>
          </a:prstGeom>
        </p:spPr>
      </p:pic>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pic>
        <p:nvPicPr>
          <p:cNvPr id="3074" name="Picture 2" descr="green and black frog on brown soil">
            <a:extLst>
              <a:ext uri="{FF2B5EF4-FFF2-40B4-BE49-F238E27FC236}">
                <a16:creationId xmlns:a16="http://schemas.microsoft.com/office/drawing/2014/main" id="{E88306B1-2301-656B-4D6C-B56531F84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739" y="1140034"/>
            <a:ext cx="3414940" cy="5122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82B878-1BD1-5D12-6AFD-75B29063D3FA}"/>
              </a:ext>
            </a:extLst>
          </p:cNvPr>
          <p:cNvSpPr txBox="1"/>
          <p:nvPr/>
        </p:nvSpPr>
        <p:spPr>
          <a:xfrm>
            <a:off x="3767639" y="1140034"/>
            <a:ext cx="7975738" cy="8217634"/>
          </a:xfrm>
          <a:prstGeom prst="rect">
            <a:avLst/>
          </a:prstGeom>
          <a:noFill/>
        </p:spPr>
        <p:txBody>
          <a:bodyPr wrap="square" rtlCol="0">
            <a:spAutoFit/>
          </a:bodyPr>
          <a:lstStyle/>
          <a:p>
            <a:pPr algn="l"/>
            <a:r>
              <a:rPr lang="en-GB" sz="2400" b="0" i="0" dirty="0">
                <a:effectLst/>
              </a:rPr>
              <a:t>The UK land area covered by woodlands increased from 7% in 1965 to 13% in 2023. </a:t>
            </a:r>
          </a:p>
          <a:p>
            <a:pPr algn="l"/>
            <a:endParaRPr lang="en-GB" sz="2400" dirty="0"/>
          </a:p>
          <a:p>
            <a:pPr algn="l"/>
            <a:r>
              <a:rPr lang="en-GB" sz="2400" dirty="0"/>
              <a:t>The asset value of UK woodlands was an estimated £382 billion in 2021. Although timber and wood fuel is often seen as the main woodland asset, it accounted for 3.9% of this £382 billion valuation (Office for National Statistics, 2024). The remaining value is found in non-market benefits such as recreation and health.</a:t>
            </a:r>
          </a:p>
          <a:p>
            <a:pPr algn="l"/>
            <a:endParaRPr lang="en-GB" sz="2400" dirty="0"/>
          </a:p>
          <a:p>
            <a:pPr algn="l"/>
            <a:r>
              <a:rPr lang="en-GB" sz="2400" dirty="0"/>
              <a:t>In England, a “woodland creation” offer has been created, paying up to £10,200 per hectare of new woodland to landowners.</a:t>
            </a:r>
            <a:endParaRPr lang="en-GB" sz="2000" dirty="0">
              <a:latin typeface="Mundo Sans"/>
            </a:endParaRPr>
          </a:p>
          <a:p>
            <a:pPr algn="l"/>
            <a:endParaRPr lang="en-GB" dirty="0">
              <a:latin typeface="Mundo Sans"/>
            </a:endParaRPr>
          </a:p>
          <a:p>
            <a:pPr algn="l"/>
            <a:endParaRPr lang="en-GB" dirty="0">
              <a:latin typeface="Mundo Sans"/>
            </a:endParaRPr>
          </a:p>
          <a:p>
            <a:pPr algn="l"/>
            <a:endParaRPr lang="en-GB" dirty="0">
              <a:latin typeface="Mundo Sans"/>
            </a:endParaRPr>
          </a:p>
          <a:p>
            <a:pPr algn="l"/>
            <a:endParaRPr lang="en-GB" dirty="0">
              <a:latin typeface="Mundo Sans"/>
            </a:endParaRPr>
          </a:p>
          <a:p>
            <a:pPr algn="l"/>
            <a:endParaRPr lang="en-GB" dirty="0">
              <a:latin typeface="Mundo Sans"/>
            </a:endParaRPr>
          </a:p>
          <a:p>
            <a:pPr algn="l"/>
            <a:endParaRPr lang="en-GB" dirty="0">
              <a:latin typeface="Mundo Sans"/>
            </a:endParaRPr>
          </a:p>
          <a:p>
            <a:pPr algn="l"/>
            <a:endParaRPr lang="en-GB" dirty="0">
              <a:solidFill>
                <a:srgbClr val="202124"/>
              </a:solidFill>
              <a:highlight>
                <a:srgbClr val="FFFFFF"/>
              </a:highlight>
              <a:latin typeface="Google Sans"/>
            </a:endParaRPr>
          </a:p>
          <a:p>
            <a:pPr algn="l"/>
            <a:endParaRPr lang="en-GB" b="0" i="0" dirty="0">
              <a:solidFill>
                <a:srgbClr val="202124"/>
              </a:solidFill>
              <a:effectLst/>
              <a:latin typeface="Mundo Sans"/>
            </a:endParaRPr>
          </a:p>
          <a:p>
            <a:pPr algn="l"/>
            <a:endParaRPr lang="en-GB" dirty="0">
              <a:solidFill>
                <a:srgbClr val="202124"/>
              </a:solidFill>
              <a:latin typeface="Mundo Sans"/>
            </a:endParaRPr>
          </a:p>
          <a:p>
            <a:pPr algn="l"/>
            <a:r>
              <a:rPr lang="en-GB" b="0" i="0" dirty="0">
                <a:effectLst/>
                <a:latin typeface="Mundo Sans"/>
              </a:rPr>
              <a:t> </a:t>
            </a:r>
          </a:p>
          <a:p>
            <a:pPr algn="l"/>
            <a:endParaRPr lang="en-GB" dirty="0">
              <a:latin typeface="Mundo Sans"/>
            </a:endParaRPr>
          </a:p>
          <a:p>
            <a:pPr algn="l"/>
            <a:endParaRPr lang="en-GB" b="0" i="0" dirty="0">
              <a:effectLst/>
              <a:latin typeface="Mundo Sans"/>
            </a:endParaRPr>
          </a:p>
        </p:txBody>
      </p:sp>
      <p:sp>
        <p:nvSpPr>
          <p:cNvPr id="6" name="TextBox 5">
            <a:extLst>
              <a:ext uri="{FF2B5EF4-FFF2-40B4-BE49-F238E27FC236}">
                <a16:creationId xmlns:a16="http://schemas.microsoft.com/office/drawing/2014/main" id="{CC20AD09-651E-6DEC-F8A8-2794FEC4B448}"/>
              </a:ext>
            </a:extLst>
          </p:cNvPr>
          <p:cNvSpPr txBox="1"/>
          <p:nvPr/>
        </p:nvSpPr>
        <p:spPr>
          <a:xfrm>
            <a:off x="1498831" y="6225710"/>
            <a:ext cx="2231787" cy="307777"/>
          </a:xfrm>
          <a:prstGeom prst="rect">
            <a:avLst/>
          </a:prstGeom>
          <a:noFill/>
        </p:spPr>
        <p:txBody>
          <a:bodyPr wrap="square" rtlCol="0">
            <a:spAutoFit/>
          </a:bodyPr>
          <a:lstStyle/>
          <a:p>
            <a:r>
              <a:rPr lang="en-GB" sz="1400" dirty="0">
                <a:solidFill>
                  <a:schemeClr val="bg2">
                    <a:lumMod val="75000"/>
                  </a:schemeClr>
                </a:solidFill>
              </a:rPr>
              <a:t>Image from </a:t>
            </a:r>
            <a:r>
              <a:rPr lang="en-GB" sz="1400" dirty="0" err="1">
                <a:solidFill>
                  <a:schemeClr val="bg2">
                    <a:lumMod val="75000"/>
                  </a:schemeClr>
                </a:solidFill>
              </a:rPr>
              <a:t>Unsplash</a:t>
            </a:r>
            <a:endParaRPr lang="en-GB" sz="1400" dirty="0">
              <a:solidFill>
                <a:schemeClr val="bg2">
                  <a:lumMod val="75000"/>
                </a:schemeClr>
              </a:solidFill>
            </a:endParaRPr>
          </a:p>
        </p:txBody>
      </p:sp>
    </p:spTree>
    <p:extLst>
      <p:ext uri="{BB962C8B-B14F-4D97-AF65-F5344CB8AC3E}">
        <p14:creationId xmlns:p14="http://schemas.microsoft.com/office/powerpoint/2010/main" val="263134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633369" y="-1"/>
            <a:ext cx="7721706" cy="1325563"/>
          </a:xfrm>
        </p:spPr>
        <p:txBody>
          <a:bodyPr>
            <a:normAutofit/>
          </a:bodyPr>
          <a:lstStyle/>
          <a:p>
            <a:pPr algn="ctr"/>
            <a:r>
              <a:rPr lang="en-GB" sz="3600" b="0" i="0" dirty="0"/>
              <a:t>Coastal protection and marine-based enterprises</a:t>
            </a:r>
            <a:endParaRPr lang="en-GB" sz="3600" dirty="0"/>
          </a:p>
        </p:txBody>
      </p:sp>
      <p:sp>
        <p:nvSpPr>
          <p:cNvPr id="4" name="Hexagon 3">
            <a:extLst>
              <a:ext uri="{FF2B5EF4-FFF2-40B4-BE49-F238E27FC236}">
                <a16:creationId xmlns:a16="http://schemas.microsoft.com/office/drawing/2014/main" id="{C52DB07A-37E4-3B88-69F5-9EF21E8FE279}"/>
              </a:ext>
            </a:extLst>
          </p:cNvPr>
          <p:cNvSpPr/>
          <p:nvPr/>
        </p:nvSpPr>
        <p:spPr>
          <a:xfrm>
            <a:off x="-1883394" y="5947635"/>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556187"/>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278582" y="1217065"/>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5"/>
          <a:stretch>
            <a:fillRect/>
          </a:stretch>
        </p:blipFill>
        <p:spPr>
          <a:xfrm>
            <a:off x="4494222" y="5915562"/>
            <a:ext cx="1992650" cy="1195590"/>
          </a:xfrm>
          <a:prstGeom prst="rect">
            <a:avLst/>
          </a:prstGeom>
        </p:spPr>
      </p:pic>
      <p:pic>
        <p:nvPicPr>
          <p:cNvPr id="2050" name="Picture 2" descr="an aerial view of a beach with waves crashing on the shore">
            <a:extLst>
              <a:ext uri="{FF2B5EF4-FFF2-40B4-BE49-F238E27FC236}">
                <a16:creationId xmlns:a16="http://schemas.microsoft.com/office/drawing/2014/main" id="{674357D1-FD13-4ED4-80FA-A99400A90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7882" y="1279192"/>
            <a:ext cx="3471779" cy="4691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7EBC8E-44BC-A186-9F32-DA512DE823AE}"/>
              </a:ext>
            </a:extLst>
          </p:cNvPr>
          <p:cNvSpPr txBox="1"/>
          <p:nvPr/>
        </p:nvSpPr>
        <p:spPr>
          <a:xfrm>
            <a:off x="322252" y="1449691"/>
            <a:ext cx="7654139" cy="4955203"/>
          </a:xfrm>
          <a:prstGeom prst="rect">
            <a:avLst/>
          </a:prstGeom>
          <a:noFill/>
        </p:spPr>
        <p:txBody>
          <a:bodyPr wrap="square">
            <a:spAutoFit/>
          </a:bodyPr>
          <a:lstStyle/>
          <a:p>
            <a:r>
              <a:rPr lang="en-GB" sz="2000" dirty="0">
                <a:solidFill>
                  <a:srgbClr val="000000"/>
                </a:solidFill>
                <a:highlight>
                  <a:srgbClr val="FFFFFF"/>
                </a:highlight>
                <a:latin typeface="Calibri" panose="020F0502020204030204" pitchFamily="34" charset="0"/>
              </a:rPr>
              <a:t>T</a:t>
            </a:r>
            <a:r>
              <a:rPr lang="en-GB" sz="2000" b="0" i="0" dirty="0">
                <a:solidFill>
                  <a:srgbClr val="000000"/>
                </a:solidFill>
                <a:effectLst/>
                <a:highlight>
                  <a:srgbClr val="FFFFFF"/>
                </a:highlight>
                <a:latin typeface="Calibri" panose="020F0502020204030204" pitchFamily="34" charset="0"/>
              </a:rPr>
              <a:t>he marine economy in the UK was worth an estimated £192 billion</a:t>
            </a:r>
            <a:r>
              <a:rPr lang="en-GB" sz="2000" dirty="0">
                <a:solidFill>
                  <a:srgbClr val="000000"/>
                </a:solidFill>
                <a:highlight>
                  <a:srgbClr val="FFFFFF"/>
                </a:highlight>
                <a:latin typeface="Calibri" panose="020F0502020204030204" pitchFamily="34" charset="0"/>
              </a:rPr>
              <a:t>. </a:t>
            </a:r>
            <a:r>
              <a:rPr lang="en-GB" sz="2000" dirty="0">
                <a:highlight>
                  <a:srgbClr val="FFFFFF"/>
                </a:highlight>
                <a:latin typeface="Calibri" panose="020F0502020204030204" pitchFamily="34" charset="0"/>
              </a:rPr>
              <a:t>(</a:t>
            </a:r>
            <a:r>
              <a:rPr lang="en-GB" sz="2000" b="0" i="0" dirty="0" err="1">
                <a:effectLst/>
                <a:highlight>
                  <a:srgbClr val="FFFFFF"/>
                </a:highlight>
                <a:latin typeface="Calibri" panose="020F0502020204030204" pitchFamily="34" charset="0"/>
              </a:rPr>
              <a:t>Stebbings</a:t>
            </a:r>
            <a:r>
              <a:rPr lang="en-GB" sz="2000" dirty="0">
                <a:highlight>
                  <a:srgbClr val="FFFFFF"/>
                </a:highlight>
                <a:latin typeface="Calibri" panose="020F0502020204030204" pitchFamily="34" charset="0"/>
              </a:rPr>
              <a:t> et al., 2020)</a:t>
            </a:r>
            <a:r>
              <a:rPr lang="en-GB" sz="2000" b="0" i="0" dirty="0">
                <a:effectLst/>
                <a:highlight>
                  <a:srgbClr val="FFFFFF"/>
                </a:highlight>
                <a:latin typeface="Calibri" panose="020F0502020204030204" pitchFamily="34" charset="0"/>
              </a:rPr>
              <a:t>. Marine areas are not included in LNRSs.</a:t>
            </a:r>
          </a:p>
          <a:p>
            <a:endParaRPr lang="en-GB" sz="2000" dirty="0">
              <a:highlight>
                <a:srgbClr val="FFFFFF"/>
              </a:highlight>
              <a:latin typeface="Calibri" panose="020F0502020204030204" pitchFamily="34" charset="0"/>
            </a:endParaRPr>
          </a:p>
          <a:p>
            <a:r>
              <a:rPr lang="en-GB" sz="2000" b="0" i="0" dirty="0">
                <a:effectLst/>
                <a:highlight>
                  <a:srgbClr val="FFFFFF"/>
                </a:highlight>
                <a:latin typeface="Calibri" panose="020F0502020204030204" pitchFamily="34" charset="0"/>
              </a:rPr>
              <a:t>The ‘blue economy’ scoping report from Le </a:t>
            </a:r>
            <a:r>
              <a:rPr lang="en-GB" sz="2000" b="0" i="0" dirty="0" err="1">
                <a:effectLst/>
                <a:highlight>
                  <a:srgbClr val="FFFFFF"/>
                </a:highlight>
                <a:latin typeface="Calibri" panose="020F0502020204030204" pitchFamily="34" charset="0"/>
              </a:rPr>
              <a:t>Gouvello</a:t>
            </a:r>
            <a:r>
              <a:rPr lang="en-GB" sz="2000" b="0" i="0" dirty="0">
                <a:effectLst/>
                <a:highlight>
                  <a:srgbClr val="FFFFFF"/>
                </a:highlight>
                <a:latin typeface="Calibri" panose="020F0502020204030204" pitchFamily="34" charset="0"/>
              </a:rPr>
              <a:t> and Simard (2024) describes a triple crisis for marine ecosystems: Overfishing, pollution, climate change and habitat destruction.</a:t>
            </a:r>
          </a:p>
          <a:p>
            <a:endParaRPr lang="en-GB" sz="2000" dirty="0">
              <a:solidFill>
                <a:srgbClr val="000000"/>
              </a:solidFill>
              <a:highlight>
                <a:srgbClr val="FFFFFF"/>
              </a:highlight>
              <a:latin typeface="Calibri" panose="020F0502020204030204" pitchFamily="34" charset="0"/>
            </a:endParaRPr>
          </a:p>
          <a:p>
            <a:r>
              <a:rPr lang="en-GB" sz="2000" b="0" i="0" dirty="0">
                <a:solidFill>
                  <a:srgbClr val="000000"/>
                </a:solidFill>
                <a:effectLst/>
                <a:highlight>
                  <a:srgbClr val="FFFFFF"/>
                </a:highlight>
                <a:latin typeface="Calibri" panose="020F0502020204030204" pitchFamily="34" charset="0"/>
              </a:rPr>
              <a:t>There are 178 ‘marine protected areas’ in the UK, covering 51% of inshore and 37% of offshore waters (Marine Management Organisation, 2023</a:t>
            </a:r>
            <a:r>
              <a:rPr lang="en-GB" sz="2000" b="0" i="0" dirty="0">
                <a:effectLst/>
                <a:highlight>
                  <a:srgbClr val="FFFFFF"/>
                </a:highlight>
                <a:latin typeface="Calibri" panose="020F0502020204030204" pitchFamily="34" charset="0"/>
              </a:rPr>
              <a:t>). Three newly designated ‘highly protected marine areas’.</a:t>
            </a:r>
          </a:p>
          <a:p>
            <a:endParaRPr lang="en-GB" sz="2000" dirty="0">
              <a:solidFill>
                <a:srgbClr val="000000"/>
              </a:solidFill>
              <a:highlight>
                <a:srgbClr val="FFFFFF"/>
              </a:highlight>
              <a:latin typeface="Calibri" panose="020F0502020204030204" pitchFamily="34" charset="0"/>
            </a:endParaRPr>
          </a:p>
          <a:p>
            <a:r>
              <a:rPr lang="en-GB" sz="2000" dirty="0">
                <a:solidFill>
                  <a:srgbClr val="000000"/>
                </a:solidFill>
                <a:highlight>
                  <a:srgbClr val="FFFFFF"/>
                </a:highlight>
                <a:latin typeface="Calibri" panose="020F0502020204030204" pitchFamily="34" charset="0"/>
              </a:rPr>
              <a:t>A recent Marine Net Gain (MNG) consultation process has revealed stakeholder support for habitat and species assessments to offset impacts from new marine developments, such as offshore wind. </a:t>
            </a:r>
          </a:p>
          <a:p>
            <a:endParaRPr lang="en-GB" dirty="0">
              <a:solidFill>
                <a:srgbClr val="000000"/>
              </a:solidFill>
              <a:highlight>
                <a:srgbClr val="FFFF00"/>
              </a:highlight>
              <a:latin typeface="Calibri" panose="020F0502020204030204" pitchFamily="34" charset="0"/>
            </a:endParaRPr>
          </a:p>
          <a:p>
            <a:endParaRPr lang="en-GB" dirty="0"/>
          </a:p>
        </p:txBody>
      </p:sp>
      <p:sp>
        <p:nvSpPr>
          <p:cNvPr id="3" name="TextBox 2">
            <a:extLst>
              <a:ext uri="{FF2B5EF4-FFF2-40B4-BE49-F238E27FC236}">
                <a16:creationId xmlns:a16="http://schemas.microsoft.com/office/drawing/2014/main" id="{3426C1BB-3109-A8FF-29C5-9E70E6D53C84}"/>
              </a:ext>
            </a:extLst>
          </p:cNvPr>
          <p:cNvSpPr txBox="1"/>
          <p:nvPr/>
        </p:nvSpPr>
        <p:spPr>
          <a:xfrm>
            <a:off x="10071411" y="5894516"/>
            <a:ext cx="2231787" cy="307777"/>
          </a:xfrm>
          <a:prstGeom prst="rect">
            <a:avLst/>
          </a:prstGeom>
          <a:noFill/>
        </p:spPr>
        <p:txBody>
          <a:bodyPr wrap="square" rtlCol="0">
            <a:spAutoFit/>
          </a:bodyPr>
          <a:lstStyle/>
          <a:p>
            <a:r>
              <a:rPr lang="en-GB" sz="1400" dirty="0">
                <a:solidFill>
                  <a:schemeClr val="bg2">
                    <a:lumMod val="75000"/>
                  </a:schemeClr>
                </a:solidFill>
              </a:rPr>
              <a:t>Image from </a:t>
            </a:r>
            <a:r>
              <a:rPr lang="en-GB" sz="1400" dirty="0" err="1">
                <a:solidFill>
                  <a:schemeClr val="bg2">
                    <a:lumMod val="75000"/>
                  </a:schemeClr>
                </a:solidFill>
              </a:rPr>
              <a:t>Unsplash</a:t>
            </a:r>
            <a:endParaRPr lang="en-GB" sz="1400" dirty="0">
              <a:solidFill>
                <a:schemeClr val="bg2">
                  <a:lumMod val="75000"/>
                </a:schemeClr>
              </a:solidFill>
            </a:endParaRPr>
          </a:p>
        </p:txBody>
      </p:sp>
    </p:spTree>
    <p:extLst>
      <p:ext uri="{BB962C8B-B14F-4D97-AF65-F5344CB8AC3E}">
        <p14:creationId xmlns:p14="http://schemas.microsoft.com/office/powerpoint/2010/main" val="286897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1932566" y="264251"/>
            <a:ext cx="7721706" cy="763572"/>
          </a:xfrm>
        </p:spPr>
        <p:txBody>
          <a:bodyPr>
            <a:normAutofit/>
          </a:bodyPr>
          <a:lstStyle/>
          <a:p>
            <a:pPr algn="ctr"/>
            <a:r>
              <a:rPr lang="en-GB" sz="3600" dirty="0"/>
              <a:t>Emerging research questions</a:t>
            </a: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556187"/>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graphicFrame>
        <p:nvGraphicFramePr>
          <p:cNvPr id="4" name="Table 3">
            <a:extLst>
              <a:ext uri="{FF2B5EF4-FFF2-40B4-BE49-F238E27FC236}">
                <a16:creationId xmlns:a16="http://schemas.microsoft.com/office/drawing/2014/main" id="{C76E46C8-4FC6-A9AF-4773-0858260ABB82}"/>
              </a:ext>
            </a:extLst>
          </p:cNvPr>
          <p:cNvGraphicFramePr>
            <a:graphicFrameLocks noGrp="1"/>
          </p:cNvGraphicFramePr>
          <p:nvPr>
            <p:extLst>
              <p:ext uri="{D42A27DB-BD31-4B8C-83A1-F6EECF244321}">
                <p14:modId xmlns:p14="http://schemas.microsoft.com/office/powerpoint/2010/main" val="4219320339"/>
              </p:ext>
            </p:extLst>
          </p:nvPr>
        </p:nvGraphicFramePr>
        <p:xfrm>
          <a:off x="207390" y="1536568"/>
          <a:ext cx="11721898" cy="4498524"/>
        </p:xfrm>
        <a:graphic>
          <a:graphicData uri="http://schemas.openxmlformats.org/drawingml/2006/table">
            <a:tbl>
              <a:tblPr firstRow="1" bandRow="1">
                <a:tableStyleId>{EB344D84-9AFB-497E-A393-DC336BA19D2E}</a:tableStyleId>
              </a:tblPr>
              <a:tblGrid>
                <a:gridCol w="2089890">
                  <a:extLst>
                    <a:ext uri="{9D8B030D-6E8A-4147-A177-3AD203B41FA5}">
                      <a16:colId xmlns:a16="http://schemas.microsoft.com/office/drawing/2014/main" val="3660406494"/>
                    </a:ext>
                  </a:extLst>
                </a:gridCol>
                <a:gridCol w="9632008">
                  <a:extLst>
                    <a:ext uri="{9D8B030D-6E8A-4147-A177-3AD203B41FA5}">
                      <a16:colId xmlns:a16="http://schemas.microsoft.com/office/drawing/2014/main" val="1079003915"/>
                    </a:ext>
                  </a:extLst>
                </a:gridCol>
              </a:tblGrid>
              <a:tr h="417720">
                <a:tc>
                  <a:txBody>
                    <a:bodyPr/>
                    <a:lstStyle/>
                    <a:p>
                      <a:pPr algn="ctr"/>
                      <a:r>
                        <a:rPr lang="en-GB" sz="2000" dirty="0">
                          <a:solidFill>
                            <a:schemeClr val="tx1"/>
                          </a:solidFill>
                        </a:rPr>
                        <a:t>Area</a:t>
                      </a:r>
                    </a:p>
                  </a:txBody>
                  <a:tcPr>
                    <a:solidFill>
                      <a:schemeClr val="bg1">
                        <a:lumMod val="95000"/>
                      </a:schemeClr>
                    </a:solidFill>
                  </a:tcPr>
                </a:tc>
                <a:tc>
                  <a:txBody>
                    <a:bodyPr/>
                    <a:lstStyle/>
                    <a:p>
                      <a:pPr algn="ctr"/>
                      <a:r>
                        <a:rPr lang="en-GB" sz="2000" dirty="0">
                          <a:solidFill>
                            <a:schemeClr val="tx1"/>
                          </a:solidFill>
                        </a:rPr>
                        <a:t>Key questions</a:t>
                      </a:r>
                    </a:p>
                  </a:txBody>
                  <a:tcPr>
                    <a:solidFill>
                      <a:schemeClr val="bg1">
                        <a:lumMod val="95000"/>
                      </a:schemeClr>
                    </a:solidFill>
                  </a:tcPr>
                </a:tc>
                <a:extLst>
                  <a:ext uri="{0D108BD9-81ED-4DB2-BD59-A6C34878D82A}">
                    <a16:rowId xmlns:a16="http://schemas.microsoft.com/office/drawing/2014/main" val="49930185"/>
                  </a:ext>
                </a:extLst>
              </a:tr>
              <a:tr h="1060366">
                <a:tc>
                  <a:txBody>
                    <a:bodyPr/>
                    <a:lstStyle/>
                    <a:p>
                      <a:pPr algn="ctr"/>
                      <a:r>
                        <a:rPr lang="en-GB" sz="2000" b="1" dirty="0"/>
                        <a:t>Green path development</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000" b="0" i="0" dirty="0">
                          <a:effectLst/>
                          <a:latin typeface="Calibri" panose="020F0502020204030204" pitchFamily="34" charset="0"/>
                        </a:rPr>
                        <a:t>How does nature recovery investment impact the local economy (in eco-tourism, </a:t>
                      </a:r>
                      <a:r>
                        <a:rPr lang="en-GB" sz="2000" b="0" i="0" dirty="0">
                          <a:solidFill>
                            <a:schemeClr val="tx1"/>
                          </a:solidFill>
                          <a:effectLst/>
                          <a:latin typeface="Calibri" panose="020F0502020204030204" pitchFamily="34" charset="0"/>
                        </a:rPr>
                        <a:t>farming/food,</a:t>
                      </a:r>
                      <a:r>
                        <a:rPr lang="en-GB" sz="2000" b="0" i="0" baseline="0" dirty="0">
                          <a:solidFill>
                            <a:schemeClr val="tx1"/>
                          </a:solidFill>
                          <a:effectLst/>
                          <a:latin typeface="Calibri" panose="020F0502020204030204" pitchFamily="34" charset="0"/>
                        </a:rPr>
                        <a:t> forestry</a:t>
                      </a:r>
                      <a:r>
                        <a:rPr lang="en-GB" sz="2000" b="0" i="0" baseline="0" dirty="0">
                          <a:effectLst/>
                          <a:latin typeface="Calibri" panose="020F0502020204030204" pitchFamily="34" charset="0"/>
                        </a:rPr>
                        <a:t>, marine) and communities</a:t>
                      </a:r>
                      <a:r>
                        <a:rPr lang="en-GB" sz="2000" b="0" i="0" dirty="0">
                          <a:effectLst/>
                          <a:latin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000" b="0" i="0" dirty="0">
                        <a:effectLst/>
                        <a:latin typeface="Calibri" panose="020F0502020204030204" pitchFamily="34" charset="0"/>
                      </a:endParaRPr>
                    </a:p>
                  </a:txBody>
                  <a:tcPr/>
                </a:tc>
                <a:extLst>
                  <a:ext uri="{0D108BD9-81ED-4DB2-BD59-A6C34878D82A}">
                    <a16:rowId xmlns:a16="http://schemas.microsoft.com/office/drawing/2014/main" val="2592146237"/>
                  </a:ext>
                </a:extLst>
              </a:tr>
              <a:tr h="1703013">
                <a:tc>
                  <a:txBody>
                    <a:bodyPr/>
                    <a:lstStyle/>
                    <a:p>
                      <a:pPr algn="ctr"/>
                      <a:r>
                        <a:rPr lang="en-GB" sz="2000" b="1" dirty="0"/>
                        <a:t>Local government policy and practice</a:t>
                      </a:r>
                    </a:p>
                  </a:txBody>
                  <a:tcPr/>
                </a:tc>
                <a:tc>
                  <a:txBody>
                    <a:bodyPr/>
                    <a:lstStyle/>
                    <a:p>
                      <a:pPr marL="342900" indent="-342900">
                        <a:buFont typeface="+mj-lt"/>
                        <a:buAutoNum type="arabicPeriod"/>
                      </a:pPr>
                      <a:r>
                        <a:rPr lang="en-GB" sz="2000" dirty="0"/>
                        <a:t>How does nature recovery and the development of LNRSs relate to ongoing local and regional development plans?    </a:t>
                      </a:r>
                    </a:p>
                    <a:p>
                      <a:pPr marL="342900" indent="-342900">
                        <a:buFont typeface="+mj-lt"/>
                        <a:buAutoNum type="arabicPeriod"/>
                      </a:pPr>
                      <a:r>
                        <a:rPr lang="en-GB" sz="2000" dirty="0"/>
                        <a:t>How will nature recovery be supported longer term, how will impact be measured and how will changes be communicated to local stakeholders and communities?    </a:t>
                      </a:r>
                    </a:p>
                    <a:p>
                      <a:pPr marL="0" indent="0">
                        <a:buFont typeface="+mj-lt"/>
                        <a:buNone/>
                      </a:pPr>
                      <a:endParaRPr lang="en-GB" sz="2000" dirty="0"/>
                    </a:p>
                  </a:txBody>
                  <a:tcPr/>
                </a:tc>
                <a:extLst>
                  <a:ext uri="{0D108BD9-81ED-4DB2-BD59-A6C34878D82A}">
                    <a16:rowId xmlns:a16="http://schemas.microsoft.com/office/drawing/2014/main" val="2094438362"/>
                  </a:ext>
                </a:extLst>
              </a:tr>
              <a:tr h="1317425">
                <a:tc>
                  <a:txBody>
                    <a:bodyPr/>
                    <a:lstStyle/>
                    <a:p>
                      <a:pPr algn="ctr"/>
                      <a:r>
                        <a:rPr lang="en-GB" sz="2000" b="1" dirty="0"/>
                        <a:t>Cultural-political-economy   </a:t>
                      </a:r>
                    </a:p>
                    <a:p>
                      <a:r>
                        <a:rPr lang="en-GB" dirty="0"/>
                        <a:t>   </a:t>
                      </a:r>
                    </a:p>
                    <a:p>
                      <a:endParaRPr lang="en-GB" dirty="0"/>
                    </a:p>
                  </a:txBody>
                  <a:tcPr/>
                </a:tc>
                <a:tc>
                  <a:txBody>
                    <a:bodyPr/>
                    <a:lstStyle/>
                    <a:p>
                      <a:pPr marL="342900" indent="-342900">
                        <a:buFont typeface="+mj-lt"/>
                        <a:buAutoNum type="arabicPeriod"/>
                      </a:pPr>
                      <a:r>
                        <a:rPr lang="en-GB" sz="2000" dirty="0"/>
                        <a:t>How does nature recovery and its impact reflect geographical differences in cultural-political-economy?</a:t>
                      </a:r>
                    </a:p>
                    <a:p>
                      <a:pPr marL="342900" indent="-342900">
                        <a:buFont typeface="+mj-lt"/>
                        <a:buAutoNum type="arabicPeriod"/>
                      </a:pPr>
                      <a:r>
                        <a:rPr lang="en-GB" sz="2000" dirty="0"/>
                        <a:t>How can this policy and practice be supported long-term?   </a:t>
                      </a:r>
                    </a:p>
                  </a:txBody>
                  <a:tcPr/>
                </a:tc>
                <a:extLst>
                  <a:ext uri="{0D108BD9-81ED-4DB2-BD59-A6C34878D82A}">
                    <a16:rowId xmlns:a16="http://schemas.microsoft.com/office/drawing/2014/main" val="1344770094"/>
                  </a:ext>
                </a:extLst>
              </a:tr>
            </a:tbl>
          </a:graphicData>
        </a:graphic>
      </p:graphicFrame>
    </p:spTree>
    <p:extLst>
      <p:ext uri="{BB962C8B-B14F-4D97-AF65-F5344CB8AC3E}">
        <p14:creationId xmlns:p14="http://schemas.microsoft.com/office/powerpoint/2010/main" val="185832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633369" y="-223941"/>
            <a:ext cx="7721706" cy="1325563"/>
          </a:xfrm>
        </p:spPr>
        <p:txBody>
          <a:bodyPr>
            <a:normAutofit/>
          </a:bodyPr>
          <a:lstStyle/>
          <a:p>
            <a:pPr algn="ctr"/>
            <a:r>
              <a:rPr lang="en-GB" sz="3600" dirty="0"/>
              <a:t>Summary and implications</a:t>
            </a: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556187"/>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382770" y="767886"/>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41821" y="6026143"/>
            <a:ext cx="2490892"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8589" y="6105998"/>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2030992" y="6105998"/>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4581852" y="6105999"/>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5"/>
          <a:stretch>
            <a:fillRect/>
          </a:stretch>
        </p:blipFill>
        <p:spPr>
          <a:xfrm>
            <a:off x="38342" y="5832577"/>
            <a:ext cx="1992650" cy="1195590"/>
          </a:xfrm>
          <a:prstGeom prst="rect">
            <a:avLst/>
          </a:prstGeom>
        </p:spPr>
      </p:pic>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sp>
        <p:nvSpPr>
          <p:cNvPr id="3" name="TextBox 2">
            <a:extLst>
              <a:ext uri="{FF2B5EF4-FFF2-40B4-BE49-F238E27FC236}">
                <a16:creationId xmlns:a16="http://schemas.microsoft.com/office/drawing/2014/main" id="{9E25FD6F-4E28-C2ED-8224-22FDC70B7FB6}"/>
              </a:ext>
            </a:extLst>
          </p:cNvPr>
          <p:cNvSpPr txBox="1"/>
          <p:nvPr/>
        </p:nvSpPr>
        <p:spPr>
          <a:xfrm>
            <a:off x="4690120" y="887135"/>
            <a:ext cx="7343330" cy="5970865"/>
          </a:xfrm>
          <a:prstGeom prst="rect">
            <a:avLst/>
          </a:prstGeom>
          <a:noFill/>
        </p:spPr>
        <p:txBody>
          <a:bodyPr wrap="square" rtlCol="0">
            <a:spAutoFit/>
          </a:bodyPr>
          <a:lstStyle/>
          <a:p>
            <a:r>
              <a:rPr lang="en-GB" sz="2100" dirty="0">
                <a:solidFill>
                  <a:srgbClr val="000000"/>
                </a:solidFill>
                <a:highlight>
                  <a:srgbClr val="FFFFFF"/>
                </a:highlight>
                <a:latin typeface="Calibri" panose="020F0502020204030204" pitchFamily="34" charset="0"/>
              </a:rPr>
              <a:t>There has been a significant shift in policy that is beginning to make it possible to link nature recovery with regional development paths.</a:t>
            </a:r>
          </a:p>
          <a:p>
            <a:endParaRPr lang="en-GB" sz="2100" dirty="0">
              <a:highlight>
                <a:srgbClr val="FFFFFF"/>
              </a:highlight>
              <a:latin typeface="Calibri" panose="020F0502020204030204" pitchFamily="34" charset="0"/>
            </a:endParaRPr>
          </a:p>
          <a:p>
            <a:r>
              <a:rPr lang="en-GB" sz="2100" dirty="0">
                <a:highlight>
                  <a:srgbClr val="FFFFFF"/>
                </a:highlight>
                <a:latin typeface="Calibri" panose="020F0502020204030204" pitchFamily="34" charset="0"/>
              </a:rPr>
              <a:t>To what extent will nature recovery activities facilitate investment in local communities? </a:t>
            </a:r>
          </a:p>
          <a:p>
            <a:endParaRPr lang="en-GB" sz="2100" dirty="0">
              <a:solidFill>
                <a:srgbClr val="000000"/>
              </a:solidFill>
              <a:highlight>
                <a:srgbClr val="FFFFFF"/>
              </a:highlight>
              <a:latin typeface="Calibri" panose="020F0502020204030204" pitchFamily="34" charset="0"/>
            </a:endParaRPr>
          </a:p>
          <a:p>
            <a:r>
              <a:rPr lang="en-GB" sz="2100" dirty="0">
                <a:solidFill>
                  <a:srgbClr val="000000"/>
                </a:solidFill>
                <a:highlight>
                  <a:srgbClr val="FFFFFF"/>
                </a:highlight>
                <a:latin typeface="Calibri" panose="020F0502020204030204" pitchFamily="34" charset="0"/>
              </a:rPr>
              <a:t>Taking a CPE approach highlights the intersection of cultural norms, economic accounting practices, and political leadership that will prove critical to realising nature-friendly regional development paths. </a:t>
            </a:r>
          </a:p>
          <a:p>
            <a:endParaRPr lang="en-GB" sz="2100" dirty="0">
              <a:solidFill>
                <a:srgbClr val="000000"/>
              </a:solidFill>
              <a:highlight>
                <a:srgbClr val="FFFFFF"/>
              </a:highlight>
              <a:latin typeface="Calibri" panose="020F0502020204030204" pitchFamily="34" charset="0"/>
            </a:endParaRPr>
          </a:p>
          <a:p>
            <a:r>
              <a:rPr lang="en-GB" sz="2100" dirty="0">
                <a:solidFill>
                  <a:srgbClr val="000000"/>
                </a:solidFill>
                <a:highlight>
                  <a:srgbClr val="FFFFFF"/>
                </a:highlight>
                <a:latin typeface="Calibri" panose="020F0502020204030204" pitchFamily="34" charset="0"/>
              </a:rPr>
              <a:t>We </a:t>
            </a:r>
            <a:r>
              <a:rPr lang="en-GB" sz="2100" dirty="0">
                <a:highlight>
                  <a:srgbClr val="FFFFFF"/>
                </a:highlight>
                <a:latin typeface="Calibri" panose="020F0502020204030204" pitchFamily="34" charset="0"/>
              </a:rPr>
              <a:t>anticipate that these outcomes will be very different in </a:t>
            </a:r>
            <a:r>
              <a:rPr lang="en-GB" sz="2100" dirty="0">
                <a:solidFill>
                  <a:srgbClr val="000000"/>
                </a:solidFill>
                <a:highlight>
                  <a:srgbClr val="FFFFFF"/>
                </a:highlight>
                <a:latin typeface="Calibri" panose="020F0502020204030204" pitchFamily="34" charset="0"/>
              </a:rPr>
              <a:t>each of the 12 BLE local authority regions.</a:t>
            </a:r>
          </a:p>
          <a:p>
            <a:endParaRPr lang="en-GB" dirty="0">
              <a:solidFill>
                <a:srgbClr val="000000"/>
              </a:solidFill>
              <a:highlight>
                <a:srgbClr val="FFFFFF"/>
              </a:highlight>
              <a:latin typeface="Calibri" panose="020F0502020204030204" pitchFamily="34" charset="0"/>
            </a:endParaRPr>
          </a:p>
          <a:p>
            <a:pPr algn="ctr"/>
            <a:r>
              <a:rPr lang="en-GB" sz="2000" b="1" dirty="0">
                <a:solidFill>
                  <a:srgbClr val="000000"/>
                </a:solidFill>
                <a:highlight>
                  <a:srgbClr val="FFFFFF"/>
                </a:highlight>
                <a:latin typeface="Calibri" panose="020F0502020204030204" pitchFamily="34" charset="0"/>
              </a:rPr>
              <a:t>We welcome your comments and questions.</a:t>
            </a:r>
            <a:endParaRPr lang="en-GB" sz="2000" b="1" dirty="0"/>
          </a:p>
          <a:p>
            <a:endParaRPr lang="en-GB" dirty="0"/>
          </a:p>
          <a:p>
            <a:endParaRPr lang="en-GB" dirty="0">
              <a:highlight>
                <a:srgbClr val="FFFF00"/>
              </a:highlight>
            </a:endParaRPr>
          </a:p>
        </p:txBody>
      </p:sp>
      <p:sp>
        <p:nvSpPr>
          <p:cNvPr id="4" name="TextBox 3">
            <a:extLst>
              <a:ext uri="{FF2B5EF4-FFF2-40B4-BE49-F238E27FC236}">
                <a16:creationId xmlns:a16="http://schemas.microsoft.com/office/drawing/2014/main" id="{1FDAEAB1-C769-9856-2571-90BF5A62A3D3}"/>
              </a:ext>
            </a:extLst>
          </p:cNvPr>
          <p:cNvSpPr txBox="1"/>
          <p:nvPr/>
        </p:nvSpPr>
        <p:spPr>
          <a:xfrm>
            <a:off x="119218" y="5468209"/>
            <a:ext cx="2231787" cy="307777"/>
          </a:xfrm>
          <a:prstGeom prst="rect">
            <a:avLst/>
          </a:prstGeom>
          <a:noFill/>
        </p:spPr>
        <p:txBody>
          <a:bodyPr wrap="square" rtlCol="0">
            <a:spAutoFit/>
          </a:bodyPr>
          <a:lstStyle/>
          <a:p>
            <a:r>
              <a:rPr lang="en-GB" sz="1400" dirty="0">
                <a:solidFill>
                  <a:schemeClr val="bg2">
                    <a:lumMod val="75000"/>
                  </a:schemeClr>
                </a:solidFill>
              </a:rPr>
              <a:t>Image from Bing AI</a:t>
            </a:r>
          </a:p>
        </p:txBody>
      </p:sp>
      <p:pic>
        <p:nvPicPr>
          <p:cNvPr id="6" name="Picture 2" descr="nature recovery in an English landscape">
            <a:extLst>
              <a:ext uri="{FF2B5EF4-FFF2-40B4-BE49-F238E27FC236}">
                <a16:creationId xmlns:a16="http://schemas.microsoft.com/office/drawing/2014/main" id="{38911B39-7578-C9A1-A040-C29803385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620" y="1093543"/>
            <a:ext cx="4393232" cy="439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8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ree in a field&#10;&#10;Description automatically generated">
            <a:extLst>
              <a:ext uri="{FF2B5EF4-FFF2-40B4-BE49-F238E27FC236}">
                <a16:creationId xmlns:a16="http://schemas.microsoft.com/office/drawing/2014/main" id="{90C3B6BB-39F4-D63F-5D68-E6C4111091CE}"/>
              </a:ext>
            </a:extLst>
          </p:cNvPr>
          <p:cNvPicPr>
            <a:picLocks noGrp="1" noChangeAspect="1"/>
          </p:cNvPicPr>
          <p:nvPr>
            <p:ph idx="1"/>
          </p:nvPr>
        </p:nvPicPr>
        <p:blipFill rotWithShape="1">
          <a:blip r:embed="rId2">
            <a:alphaModFix amt="10000"/>
            <a:extLst>
              <a:ext uri="{28A0092B-C50C-407E-A947-70E740481C1C}">
                <a14:useLocalDpi xmlns:a14="http://schemas.microsoft.com/office/drawing/2010/main" val="0"/>
              </a:ext>
            </a:extLst>
          </a:blip>
          <a:srcRect l="1930" t="14577" r="-2002" b="30761"/>
          <a:stretch/>
        </p:blipFill>
        <p:spPr>
          <a:xfrm>
            <a:off x="-201726" y="1073487"/>
            <a:ext cx="12611781" cy="4978785"/>
          </a:xfrm>
        </p:spPr>
      </p:pic>
      <p:sp>
        <p:nvSpPr>
          <p:cNvPr id="2" name="Title 1">
            <a:extLst>
              <a:ext uri="{FF2B5EF4-FFF2-40B4-BE49-F238E27FC236}">
                <a16:creationId xmlns:a16="http://schemas.microsoft.com/office/drawing/2014/main" id="{FF9A515E-67EE-829C-CC69-32318B6161C6}"/>
              </a:ext>
            </a:extLst>
          </p:cNvPr>
          <p:cNvSpPr>
            <a:spLocks noGrp="1"/>
          </p:cNvSpPr>
          <p:nvPr>
            <p:ph type="title"/>
          </p:nvPr>
        </p:nvSpPr>
        <p:spPr>
          <a:xfrm>
            <a:off x="846365" y="907155"/>
            <a:ext cx="10515600" cy="1325563"/>
          </a:xfrm>
        </p:spPr>
        <p:txBody>
          <a:bodyPr/>
          <a:lstStyle/>
          <a:p>
            <a:pPr algn="ctr"/>
            <a:r>
              <a:rPr lang="en-US" dirty="0"/>
              <a:t>Get in touch</a:t>
            </a:r>
          </a:p>
        </p:txBody>
      </p:sp>
      <p:sp>
        <p:nvSpPr>
          <p:cNvPr id="13" name="Title 1">
            <a:extLst>
              <a:ext uri="{FF2B5EF4-FFF2-40B4-BE49-F238E27FC236}">
                <a16:creationId xmlns:a16="http://schemas.microsoft.com/office/drawing/2014/main" id="{58F7A03E-0F02-2AE3-997C-AC506536526C}"/>
              </a:ext>
            </a:extLst>
          </p:cNvPr>
          <p:cNvSpPr txBox="1">
            <a:spLocks/>
          </p:cNvSpPr>
          <p:nvPr/>
        </p:nvSpPr>
        <p:spPr>
          <a:xfrm>
            <a:off x="2285982" y="0"/>
            <a:ext cx="78875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Thank you!</a:t>
            </a:r>
          </a:p>
        </p:txBody>
      </p:sp>
      <p:sp>
        <p:nvSpPr>
          <p:cNvPr id="4" name="TextBox 3">
            <a:extLst>
              <a:ext uri="{FF2B5EF4-FFF2-40B4-BE49-F238E27FC236}">
                <a16:creationId xmlns:a16="http://schemas.microsoft.com/office/drawing/2014/main" id="{2F69148C-5261-05CA-D70D-3C41BB80289F}"/>
              </a:ext>
            </a:extLst>
          </p:cNvPr>
          <p:cNvSpPr txBox="1"/>
          <p:nvPr/>
        </p:nvSpPr>
        <p:spPr>
          <a:xfrm>
            <a:off x="830035" y="1962114"/>
            <a:ext cx="10799406" cy="3785652"/>
          </a:xfrm>
          <a:prstGeom prst="rect">
            <a:avLst/>
          </a:prstGeom>
          <a:noFill/>
        </p:spPr>
        <p:txBody>
          <a:bodyPr wrap="square" rtlCol="0">
            <a:spAutoFit/>
          </a:bodyPr>
          <a:lstStyle/>
          <a:p>
            <a:pPr algn="ctr"/>
            <a:r>
              <a:rPr lang="en-GB" sz="2000" dirty="0"/>
              <a:t>Dr Jack Reed: </a:t>
            </a:r>
            <a:r>
              <a:rPr lang="en-GB" sz="2000" dirty="0">
                <a:hlinkClick r:id="rId3"/>
              </a:rPr>
              <a:t>J.Reed2@exeter.ac.uk</a:t>
            </a:r>
            <a:endParaRPr lang="en-GB" sz="2000" dirty="0"/>
          </a:p>
          <a:p>
            <a:pPr algn="ctr"/>
            <a:endParaRPr lang="en-GB" sz="2000" dirty="0"/>
          </a:p>
          <a:p>
            <a:pPr algn="ctr"/>
            <a:r>
              <a:rPr lang="en-GB" sz="2000" dirty="0"/>
              <a:t>Prof. Jane Wills: </a:t>
            </a:r>
            <a:r>
              <a:rPr lang="en-GB" sz="2000" dirty="0">
                <a:hlinkClick r:id="rId4"/>
              </a:rPr>
              <a:t>J.Wills2@exeter.ac.uk</a:t>
            </a:r>
            <a:r>
              <a:rPr lang="en-GB" sz="2000" dirty="0"/>
              <a:t> </a:t>
            </a:r>
          </a:p>
          <a:p>
            <a:pPr algn="ctr"/>
            <a:endParaRPr lang="en-GB" sz="2000" dirty="0"/>
          </a:p>
          <a:p>
            <a:pPr algn="ctr"/>
            <a:r>
              <a:rPr lang="en-GB" sz="2000" dirty="0"/>
              <a:t>Prof. Ian Bateman: </a:t>
            </a:r>
            <a:r>
              <a:rPr lang="en-GB" sz="2000" dirty="0">
                <a:hlinkClick r:id="rId5"/>
              </a:rPr>
              <a:t>I.Bateman@exeter.ac.uk</a:t>
            </a:r>
            <a:r>
              <a:rPr lang="en-GB" sz="2000" dirty="0"/>
              <a:t> </a:t>
            </a:r>
          </a:p>
          <a:p>
            <a:pPr algn="ctr"/>
            <a:endParaRPr lang="en-GB" sz="2000" dirty="0"/>
          </a:p>
          <a:p>
            <a:pPr algn="ctr"/>
            <a:r>
              <a:rPr lang="en-GB" sz="2000" dirty="0"/>
              <a:t>Jennifer Dodsworth: </a:t>
            </a:r>
            <a:r>
              <a:rPr lang="en-GB" sz="2000" dirty="0">
                <a:hlinkClick r:id="rId6"/>
              </a:rPr>
              <a:t>J.Dodsworth@exeter.ac.uk</a:t>
            </a:r>
            <a:r>
              <a:rPr lang="en-GB" sz="2000" dirty="0"/>
              <a:t> </a:t>
            </a:r>
          </a:p>
          <a:p>
            <a:pPr algn="ctr"/>
            <a:endParaRPr lang="en-GB" sz="2000" dirty="0"/>
          </a:p>
          <a:p>
            <a:pPr algn="ctr"/>
            <a:r>
              <a:rPr lang="en-GB" sz="2000" dirty="0"/>
              <a:t>Prof. Juliet Osborne: </a:t>
            </a:r>
            <a:r>
              <a:rPr lang="en-GB" sz="2000" dirty="0">
                <a:hlinkClick r:id="rId7"/>
              </a:rPr>
              <a:t>J.L.Osborne@exeter.ac.uk</a:t>
            </a:r>
            <a:r>
              <a:rPr lang="en-GB" sz="2000" dirty="0"/>
              <a:t> </a:t>
            </a:r>
          </a:p>
          <a:p>
            <a:pPr algn="ctr"/>
            <a:endParaRPr lang="en-GB" sz="2000" dirty="0"/>
          </a:p>
          <a:p>
            <a:pPr algn="ctr"/>
            <a:r>
              <a:rPr lang="en-GB" sz="2000" dirty="0"/>
              <a:t>And we acknowledge the early development of this work via a PhD studentship supported by Cornwall Council (2020-23), supervised by Jane Wills and Joanie Willett and undertaken by Nicholas Woolgrove.</a:t>
            </a:r>
          </a:p>
        </p:txBody>
      </p:sp>
      <p:pic>
        <p:nvPicPr>
          <p:cNvPr id="7" name="Picture 6" descr="A black and brown logo&#10;&#10;Description automatically generated">
            <a:extLst>
              <a:ext uri="{FF2B5EF4-FFF2-40B4-BE49-F238E27FC236}">
                <a16:creationId xmlns:a16="http://schemas.microsoft.com/office/drawing/2014/main" id="{C59BD620-F05B-3974-6822-79A44CA369A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5" name="Picture 8">
            <a:extLst>
              <a:ext uri="{FF2B5EF4-FFF2-40B4-BE49-F238E27FC236}">
                <a16:creationId xmlns:a16="http://schemas.microsoft.com/office/drawing/2014/main" id="{89DD8997-F810-1E16-B95B-61B2695F3AF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C170D53-90B6-B5F1-1019-A55B5511CE12}"/>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3D6D8D-0F65-CF01-68D6-5F751FFA8F1D}"/>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CF708D9-05EE-8662-0570-FB0D15C8E8AA}"/>
              </a:ext>
            </a:extLst>
          </p:cNvPr>
          <p:cNvPicPr>
            <a:picLocks noChangeAspect="1"/>
          </p:cNvPicPr>
          <p:nvPr/>
        </p:nvPicPr>
        <p:blipFill>
          <a:blip r:embed="rId10"/>
          <a:stretch>
            <a:fillRect/>
          </a:stretch>
        </p:blipFill>
        <p:spPr>
          <a:xfrm>
            <a:off x="4494222" y="5915562"/>
            <a:ext cx="1992650" cy="1195590"/>
          </a:xfrm>
          <a:prstGeom prst="rect">
            <a:avLst/>
          </a:prstGeom>
        </p:spPr>
      </p:pic>
      <p:cxnSp>
        <p:nvCxnSpPr>
          <p:cNvPr id="22" name="Straight Connector 21">
            <a:extLst>
              <a:ext uri="{FF2B5EF4-FFF2-40B4-BE49-F238E27FC236}">
                <a16:creationId xmlns:a16="http://schemas.microsoft.com/office/drawing/2014/main" id="{E6A8CE71-392F-C2D6-DB90-9953F6B52D50}"/>
              </a:ext>
            </a:extLst>
          </p:cNvPr>
          <p:cNvCxnSpPr>
            <a:cxnSpLocks/>
          </p:cNvCxnSpPr>
          <p:nvPr/>
        </p:nvCxnSpPr>
        <p:spPr>
          <a:xfrm>
            <a:off x="4249633" y="1008091"/>
            <a:ext cx="3795248"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8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0" y="-348619"/>
            <a:ext cx="10515600" cy="1325563"/>
          </a:xfrm>
        </p:spPr>
        <p:txBody>
          <a:bodyPr>
            <a:normAutofit/>
          </a:bodyPr>
          <a:lstStyle/>
          <a:p>
            <a:pPr algn="ctr"/>
            <a:r>
              <a:rPr lang="en-GB" sz="3200" dirty="0"/>
              <a:t>References</a:t>
            </a:r>
            <a:endParaRPr lang="en-GB" sz="4000" dirty="0"/>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487927" y="-734468"/>
            <a:ext cx="4051139" cy="2428081"/>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778667B-3E4F-3551-0678-96245345783F}"/>
              </a:ext>
            </a:extLst>
          </p:cNvPr>
          <p:cNvSpPr/>
          <p:nvPr/>
        </p:nvSpPr>
        <p:spPr>
          <a:xfrm>
            <a:off x="2030992" y="5390714"/>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C6391C6D-4D45-1D45-BB6E-11323D5E55C4}"/>
              </a:ext>
            </a:extLst>
          </p:cNvPr>
          <p:cNvSpPr txBox="1"/>
          <p:nvPr/>
        </p:nvSpPr>
        <p:spPr>
          <a:xfrm>
            <a:off x="272550" y="761178"/>
            <a:ext cx="11646900" cy="6278642"/>
          </a:xfrm>
          <a:prstGeom prst="rect">
            <a:avLst/>
          </a:prstGeom>
          <a:noFill/>
        </p:spPr>
        <p:txBody>
          <a:bodyPr wrap="square">
            <a:spAutoFit/>
          </a:bodyPr>
          <a:lstStyle/>
          <a:p>
            <a:r>
              <a:rPr lang="en-GB" sz="1200" b="0" i="0" dirty="0">
                <a:effectLst/>
                <a:highlight>
                  <a:srgbClr val="FFFFFF"/>
                </a:highlight>
                <a:latin typeface="Calibri" panose="020F0502020204030204" pitchFamily="34" charset="0"/>
              </a:rPr>
              <a:t>Cumulus Consultants. (2013). </a:t>
            </a:r>
            <a:r>
              <a:rPr lang="en-GB" sz="1200" b="0" i="1" dirty="0">
                <a:effectLst/>
                <a:highlight>
                  <a:srgbClr val="FFFFFF"/>
                </a:highlight>
                <a:latin typeface="Calibri" panose="020F0502020204030204" pitchFamily="34" charset="0"/>
              </a:rPr>
              <a:t>Valuing England’s national parks</a:t>
            </a:r>
            <a:r>
              <a:rPr lang="en-GB" sz="1200" b="0" i="0" dirty="0">
                <a:effectLst/>
                <a:highlight>
                  <a:srgbClr val="FFFFFF"/>
                </a:highlight>
                <a:latin typeface="Calibri" panose="020F0502020204030204" pitchFamily="34" charset="0"/>
              </a:rPr>
              <a:t>. </a:t>
            </a:r>
            <a:r>
              <a:rPr lang="en-GB" sz="1200" b="0" i="0" strike="noStrike" dirty="0">
                <a:effectLst/>
                <a:highlight>
                  <a:srgbClr val="FFFFFF"/>
                </a:highlight>
                <a:latin typeface="Calibri" panose="020F0502020204030204" pitchFamily="34" charset="0"/>
                <a:hlinkClick r:id="rId2">
                  <a:extLst>
                    <a:ext uri="{A12FA001-AC4F-418D-AE19-62706E023703}">
                      <ahyp:hlinkClr xmlns:ahyp="http://schemas.microsoft.com/office/drawing/2018/hyperlinkcolor" val="tx"/>
                    </a:ext>
                  </a:extLst>
                </a:hlinkClick>
              </a:rPr>
              <a:t>https://cumulus-consultants.co.uk/case_studies/valuing-englands-national-parks/</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a:solidFill>
                  <a:srgbClr val="000000"/>
                </a:solidFill>
                <a:effectLst/>
                <a:highlight>
                  <a:srgbClr val="FFFFFF"/>
                </a:highlight>
                <a:latin typeface="Calibri" panose="020F0502020204030204" pitchFamily="34" charset="0"/>
              </a:rPr>
              <a:t>Day, B., Mancini, M., Bateman, I. J., </a:t>
            </a:r>
            <a:r>
              <a:rPr lang="en-GB" sz="1200" b="0" i="0" dirty="0" err="1">
                <a:solidFill>
                  <a:srgbClr val="000000"/>
                </a:solidFill>
                <a:effectLst/>
                <a:highlight>
                  <a:srgbClr val="FFFFFF"/>
                </a:highlight>
                <a:latin typeface="Calibri" panose="020F0502020204030204" pitchFamily="34" charset="0"/>
              </a:rPr>
              <a:t>Binner</a:t>
            </a:r>
            <a:r>
              <a:rPr lang="en-GB" sz="1200" b="0" i="0" dirty="0">
                <a:solidFill>
                  <a:srgbClr val="000000"/>
                </a:solidFill>
                <a:effectLst/>
                <a:highlight>
                  <a:srgbClr val="FFFFFF"/>
                </a:highlight>
                <a:latin typeface="Calibri" panose="020F0502020204030204" pitchFamily="34" charset="0"/>
              </a:rPr>
              <a:t>, A., Cho, F., de Gol, A., ... &amp; Smith, G. (2024). Natural capital approaches for the optimal design of </a:t>
            </a:r>
            <a:r>
              <a:rPr lang="en-GB" sz="1200" b="0" i="0" dirty="0">
                <a:effectLst/>
                <a:highlight>
                  <a:srgbClr val="FFFFFF"/>
                </a:highlight>
                <a:latin typeface="Calibri" panose="020F0502020204030204" pitchFamily="34" charset="0"/>
              </a:rPr>
              <a:t>policies for nature recovery. </a:t>
            </a:r>
            <a:r>
              <a:rPr lang="en-GB" sz="1200" b="0" i="1" dirty="0">
                <a:effectLst/>
                <a:highlight>
                  <a:srgbClr val="FFFFFF"/>
                </a:highlight>
                <a:latin typeface="Calibri" panose="020F0502020204030204" pitchFamily="34" charset="0"/>
              </a:rPr>
              <a:t>Philosophical Transactions of the Royal Society B</a:t>
            </a:r>
            <a:r>
              <a:rPr lang="en-GB" sz="1200" b="0" i="0" dirty="0">
                <a:effectLst/>
                <a:highlight>
                  <a:srgbClr val="FFFFFF"/>
                </a:highlight>
                <a:latin typeface="Calibri" panose="020F0502020204030204" pitchFamily="34" charset="0"/>
              </a:rPr>
              <a:t>, </a:t>
            </a:r>
            <a:r>
              <a:rPr lang="en-GB" sz="1200" b="0" i="1" dirty="0">
                <a:effectLst/>
                <a:highlight>
                  <a:srgbClr val="FFFFFF"/>
                </a:highlight>
                <a:latin typeface="Calibri" panose="020F0502020204030204" pitchFamily="34" charset="0"/>
              </a:rPr>
              <a:t>379</a:t>
            </a:r>
            <a:r>
              <a:rPr lang="en-GB" sz="1200" b="0" i="0" dirty="0">
                <a:effectLst/>
                <a:highlight>
                  <a:srgbClr val="FFFFFF"/>
                </a:highlight>
                <a:latin typeface="Calibri" panose="020F0502020204030204" pitchFamily="34" charset="0"/>
              </a:rPr>
              <a:t>(1903), 20220327. </a:t>
            </a:r>
            <a:r>
              <a:rPr lang="en-GB" sz="1200" b="0" i="0" u="sng" strike="noStrike" dirty="0">
                <a:effectLst/>
                <a:highlight>
                  <a:srgbClr val="FFFFFF"/>
                </a:highlight>
                <a:latin typeface="Calibri" panose="020F0502020204030204" pitchFamily="34" charset="0"/>
                <a:hlinkClick r:id="rId3">
                  <a:extLst>
                    <a:ext uri="{A12FA001-AC4F-418D-AE19-62706E023703}">
                      <ahyp:hlinkClr xmlns:ahyp="http://schemas.microsoft.com/office/drawing/2018/hyperlinkcolor" val="tx"/>
                    </a:ext>
                  </a:extLst>
                </a:hlinkClick>
              </a:rPr>
              <a:t>https://doi.org/10.1098/rstb.2022.0327</a:t>
            </a:r>
            <a:r>
              <a:rPr lang="en-GB" sz="1200" b="0" i="0" dirty="0">
                <a:effectLst/>
                <a:highlight>
                  <a:srgbClr val="FFFFFF"/>
                </a:highlight>
                <a:latin typeface="Calibri" panose="020F0502020204030204" pitchFamily="34" charset="0"/>
              </a:rPr>
              <a:t>  </a:t>
            </a:r>
          </a:p>
          <a:p>
            <a:endParaRPr lang="en-GB" sz="1200" b="0" i="0" dirty="0">
              <a:effectLst/>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Defra. (2023a). </a:t>
            </a:r>
            <a:r>
              <a:rPr lang="en-GB" sz="1200" b="0" i="1" dirty="0">
                <a:effectLst/>
                <a:highlight>
                  <a:srgbClr val="FFFFFF"/>
                </a:highlight>
                <a:latin typeface="Calibri" panose="020F0502020204030204" pitchFamily="34" charset="0"/>
              </a:rPr>
              <a:t>Local nature recovery strategy statutory guidance: What a local nature recovery strategy should contain</a:t>
            </a:r>
            <a:r>
              <a:rPr lang="en-GB" sz="1200" b="0" i="0" dirty="0">
                <a:effectLst/>
                <a:highlight>
                  <a:srgbClr val="FFFFFF"/>
                </a:highlight>
                <a:latin typeface="Calibri" panose="020F0502020204030204" pitchFamily="34" charset="0"/>
              </a:rPr>
              <a:t>. </a:t>
            </a:r>
            <a:r>
              <a:rPr lang="en-GB" sz="1200" b="0" i="0" strike="noStrike" dirty="0">
                <a:effectLst/>
                <a:highlight>
                  <a:srgbClr val="FFFFFF"/>
                </a:highlight>
                <a:latin typeface="Calibri" panose="020F0502020204030204" pitchFamily="34" charset="0"/>
                <a:hlinkClick r:id="rId4">
                  <a:extLst>
                    <a:ext uri="{A12FA001-AC4F-418D-AE19-62706E023703}">
                      <ahyp:hlinkClr xmlns:ahyp="http://schemas.microsoft.com/office/drawing/2018/hyperlinkcolor" val="tx"/>
                    </a:ext>
                  </a:extLst>
                </a:hlinkClick>
              </a:rPr>
              <a:t>https://www.gov.uk/government/publications/local-nature-recovery-strategy-what-to-include</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Defra. (2023b). </a:t>
            </a:r>
            <a:r>
              <a:rPr lang="en-GB" sz="1200" b="0" i="1" dirty="0">
                <a:effectLst/>
                <a:highlight>
                  <a:srgbClr val="FFFFFF"/>
                </a:highlight>
                <a:latin typeface="Calibri" panose="020F0502020204030204" pitchFamily="34" charset="0"/>
              </a:rPr>
              <a:t>Total income from farming in the UK in 2022</a:t>
            </a:r>
            <a:r>
              <a:rPr lang="en-GB" sz="1200" b="0" i="0" dirty="0">
                <a:effectLst/>
                <a:highlight>
                  <a:srgbClr val="FFFFFF"/>
                </a:highlight>
                <a:latin typeface="Calibri" panose="020F0502020204030204" pitchFamily="34" charset="0"/>
              </a:rPr>
              <a:t>. </a:t>
            </a:r>
            <a:r>
              <a:rPr lang="en-GB" sz="1200" b="0" i="0" dirty="0">
                <a:effectLst/>
                <a:highlight>
                  <a:srgbClr val="FFFFFF"/>
                </a:highlight>
                <a:latin typeface="Calibri" panose="020F0502020204030204" pitchFamily="34" charset="0"/>
                <a:hlinkClick r:id="rId5">
                  <a:extLst>
                    <a:ext uri="{A12FA001-AC4F-418D-AE19-62706E023703}">
                      <ahyp:hlinkClr xmlns:ahyp="http://schemas.microsoft.com/office/drawing/2018/hyperlinkcolor" val="tx"/>
                    </a:ext>
                  </a:extLst>
                </a:hlinkClick>
              </a:rPr>
              <a:t>https://www.gov.uk/government/statistics/total-income-from-farming-in-the-uk/total-income-from-farming-in-the-uk-in-2022</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Defra., &amp; Government Statistical Service. (2022). </a:t>
            </a:r>
            <a:r>
              <a:rPr lang="en-GB" sz="1200" b="0" i="1" dirty="0">
                <a:effectLst/>
                <a:highlight>
                  <a:srgbClr val="FFFFFF"/>
                </a:highlight>
                <a:latin typeface="Calibri" panose="020F0502020204030204" pitchFamily="34" charset="0"/>
              </a:rPr>
              <a:t>Agriculture in the UK evidence pack: September 2022 update</a:t>
            </a:r>
            <a:r>
              <a:rPr lang="en-GB" sz="1200" b="0" i="0" dirty="0">
                <a:effectLst/>
                <a:highlight>
                  <a:srgbClr val="FFFFFF"/>
                </a:highlight>
                <a:latin typeface="Calibri" panose="020F0502020204030204" pitchFamily="34" charset="0"/>
              </a:rPr>
              <a:t>. </a:t>
            </a:r>
            <a:r>
              <a:rPr lang="en-GB" sz="1200" b="0" i="0" strike="noStrike" dirty="0">
                <a:effectLst/>
                <a:highlight>
                  <a:srgbClr val="FFFFFF"/>
                </a:highlight>
                <a:latin typeface="Calibri" panose="020F0502020204030204" pitchFamily="34" charset="0"/>
                <a:hlinkClick r:id="rId6">
                  <a:extLst>
                    <a:ext uri="{A12FA001-AC4F-418D-AE19-62706E023703}">
                      <ahyp:hlinkClr xmlns:ahyp="http://schemas.microsoft.com/office/drawing/2018/hyperlinkcolor" val="tx"/>
                    </a:ext>
                  </a:extLst>
                </a:hlinkClick>
              </a:rPr>
              <a:t>https://assets.publishing.service.gov.uk/media/6331b071e90e0711d5d595df/AUK_Evidence_Pack_2021_Sept22.pdf</a:t>
            </a:r>
            <a:r>
              <a:rPr lang="en-GB" sz="1200" b="0" i="0" dirty="0">
                <a:effectLst/>
                <a:highlight>
                  <a:srgbClr val="FFFFFF"/>
                </a:highlight>
                <a:latin typeface="Calibri" panose="020F0502020204030204" pitchFamily="34" charset="0"/>
              </a:rPr>
              <a:t> </a:t>
            </a:r>
          </a:p>
          <a:p>
            <a:endParaRPr lang="en-GB" sz="1200" b="0" i="0" dirty="0">
              <a:effectLst/>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Fitch, A., </a:t>
            </a:r>
            <a:r>
              <a:rPr lang="en-GB" sz="1200" b="0" i="0" dirty="0" err="1">
                <a:effectLst/>
                <a:highlight>
                  <a:srgbClr val="FFFFFF"/>
                </a:highlight>
                <a:latin typeface="Calibri" panose="020F0502020204030204" pitchFamily="34" charset="0"/>
              </a:rPr>
              <a:t>Kuyer</a:t>
            </a:r>
            <a:r>
              <a:rPr lang="en-GB" sz="1200" b="0" i="0" dirty="0">
                <a:effectLst/>
                <a:highlight>
                  <a:srgbClr val="FFFFFF"/>
                </a:highlight>
                <a:latin typeface="Calibri" panose="020F0502020204030204" pitchFamily="34" charset="0"/>
              </a:rPr>
              <a:t>, J., </a:t>
            </a:r>
            <a:r>
              <a:rPr lang="en-GB" sz="1200" b="0" i="0" dirty="0" err="1">
                <a:effectLst/>
                <a:highlight>
                  <a:srgbClr val="FFFFFF"/>
                </a:highlight>
                <a:latin typeface="Calibri" panose="020F0502020204030204" pitchFamily="34" charset="0"/>
              </a:rPr>
              <a:t>Kharadi</a:t>
            </a:r>
            <a:r>
              <a:rPr lang="en-GB" sz="1200" b="0" i="0" dirty="0">
                <a:effectLst/>
                <a:highlight>
                  <a:srgbClr val="FFFFFF"/>
                </a:highlight>
                <a:latin typeface="Calibri" panose="020F0502020204030204" pitchFamily="34" charset="0"/>
              </a:rPr>
              <a:t>, N., Gower, J., Roberts, C., Dewey, N., ... &amp; Jones, L. (2022). Under the influence of nature: The contribution of natural capital to tourism spend. </a:t>
            </a:r>
            <a:r>
              <a:rPr lang="en-GB" sz="1200" b="0" i="1" dirty="0" err="1">
                <a:effectLst/>
                <a:highlight>
                  <a:srgbClr val="FFFFFF"/>
                </a:highlight>
                <a:latin typeface="Calibri" panose="020F0502020204030204" pitchFamily="34" charset="0"/>
              </a:rPr>
              <a:t>Plos</a:t>
            </a:r>
            <a:r>
              <a:rPr lang="en-GB" sz="1200" b="0" i="1" dirty="0">
                <a:effectLst/>
                <a:highlight>
                  <a:srgbClr val="FFFFFF"/>
                </a:highlight>
                <a:latin typeface="Calibri" panose="020F0502020204030204" pitchFamily="34" charset="0"/>
              </a:rPr>
              <a:t> One</a:t>
            </a:r>
            <a:r>
              <a:rPr lang="en-GB" sz="1200" b="0" i="0" dirty="0">
                <a:effectLst/>
                <a:highlight>
                  <a:srgbClr val="FFFFFF"/>
                </a:highlight>
                <a:latin typeface="Calibri" panose="020F0502020204030204" pitchFamily="34" charset="0"/>
              </a:rPr>
              <a:t>, </a:t>
            </a:r>
            <a:r>
              <a:rPr lang="en-GB" sz="1200" b="0" i="1" dirty="0">
                <a:effectLst/>
                <a:highlight>
                  <a:srgbClr val="FFFFFF"/>
                </a:highlight>
                <a:latin typeface="Calibri" panose="020F0502020204030204" pitchFamily="34" charset="0"/>
              </a:rPr>
              <a:t>17</a:t>
            </a:r>
            <a:r>
              <a:rPr lang="en-GB" sz="1200" b="0" i="0" dirty="0">
                <a:effectLst/>
                <a:highlight>
                  <a:srgbClr val="FFFFFF"/>
                </a:highlight>
                <a:latin typeface="Calibri" panose="020F0502020204030204" pitchFamily="34" charset="0"/>
              </a:rPr>
              <a:t>(6), e0269790. </a:t>
            </a:r>
            <a:r>
              <a:rPr lang="en-GB" sz="1200" b="0" i="0" strike="noStrike" dirty="0">
                <a:effectLst/>
                <a:highlight>
                  <a:srgbClr val="FFFFFF"/>
                </a:highlight>
                <a:latin typeface="Calibri" panose="020F0502020204030204" pitchFamily="34" charset="0"/>
                <a:hlinkClick r:id="rId7">
                  <a:extLst>
                    <a:ext uri="{A12FA001-AC4F-418D-AE19-62706E023703}">
                      <ahyp:hlinkClr xmlns:ahyp="http://schemas.microsoft.com/office/drawing/2018/hyperlinkcolor" val="tx"/>
                    </a:ext>
                  </a:extLst>
                </a:hlinkClick>
              </a:rPr>
              <a:t>https://doi.org/10.1371/journal.pone.0269790</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a:solidFill>
                  <a:srgbClr val="000000"/>
                </a:solidFill>
                <a:effectLst/>
                <a:highlight>
                  <a:srgbClr val="FFFFFF"/>
                </a:highlight>
                <a:latin typeface="Calibri" panose="020F0502020204030204" pitchFamily="34" charset="0"/>
              </a:rPr>
              <a:t>Jessop, B. (2004). Critical semiotic analysis and cultural political economy. </a:t>
            </a:r>
            <a:r>
              <a:rPr lang="en-GB" sz="1200" b="0" i="1" dirty="0">
                <a:solidFill>
                  <a:srgbClr val="000000"/>
                </a:solidFill>
                <a:effectLst/>
                <a:highlight>
                  <a:srgbClr val="FFFFFF"/>
                </a:highlight>
                <a:latin typeface="Calibri" panose="020F0502020204030204" pitchFamily="34" charset="0"/>
              </a:rPr>
              <a:t>Critical Discourse Studies</a:t>
            </a:r>
            <a:r>
              <a:rPr lang="en-GB" sz="1200" b="0" i="0" dirty="0">
                <a:solidFill>
                  <a:srgbClr val="000000"/>
                </a:solidFill>
                <a:effectLst/>
                <a:highlight>
                  <a:srgbClr val="FFFFFF"/>
                </a:highlight>
                <a:latin typeface="Calibri" panose="020F0502020204030204" pitchFamily="34" charset="0"/>
              </a:rPr>
              <a:t>, </a:t>
            </a:r>
            <a:r>
              <a:rPr lang="en-GB" sz="1200" b="0" i="1" dirty="0">
                <a:solidFill>
                  <a:srgbClr val="000000"/>
                </a:solidFill>
                <a:effectLst/>
                <a:highlight>
                  <a:srgbClr val="FFFFFF"/>
                </a:highlight>
                <a:latin typeface="Calibri" panose="020F0502020204030204" pitchFamily="34" charset="0"/>
              </a:rPr>
              <a:t>1</a:t>
            </a:r>
            <a:r>
              <a:rPr lang="en-GB" sz="1200" b="0" i="0" dirty="0">
                <a:solidFill>
                  <a:srgbClr val="000000"/>
                </a:solidFill>
                <a:effectLst/>
                <a:highlight>
                  <a:srgbClr val="FFFFFF"/>
                </a:highlight>
                <a:latin typeface="Calibri" panose="020F0502020204030204" pitchFamily="34" charset="0"/>
              </a:rPr>
              <a:t>(2), 159-174. </a:t>
            </a:r>
            <a:r>
              <a:rPr lang="en-GB" sz="1200" b="0" i="0" u="sng" strike="noStrike" dirty="0">
                <a:effectLst/>
                <a:highlight>
                  <a:srgbClr val="FFFFFF"/>
                </a:highlight>
                <a:latin typeface="Calibri" panose="020F0502020204030204" pitchFamily="34" charset="0"/>
                <a:hlinkClick r:id="rId8">
                  <a:extLst>
                    <a:ext uri="{A12FA001-AC4F-418D-AE19-62706E023703}">
                      <ahyp:hlinkClr xmlns:ahyp="http://schemas.microsoft.com/office/drawing/2018/hyperlinkcolor" val="tx"/>
                    </a:ext>
                  </a:extLst>
                </a:hlinkClick>
              </a:rPr>
              <a:t>https://doi.org/10.1080/17405900410001674506</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Le </a:t>
            </a:r>
            <a:r>
              <a:rPr lang="en-GB" sz="1200" b="0" i="0" dirty="0" err="1">
                <a:effectLst/>
                <a:highlight>
                  <a:srgbClr val="FFFFFF"/>
                </a:highlight>
                <a:latin typeface="Calibri" panose="020F0502020204030204" pitchFamily="34" charset="0"/>
              </a:rPr>
              <a:t>Gouvello</a:t>
            </a:r>
            <a:r>
              <a:rPr lang="en-GB" sz="1200" b="0" i="0" dirty="0">
                <a:effectLst/>
                <a:highlight>
                  <a:srgbClr val="FFFFFF"/>
                </a:highlight>
                <a:latin typeface="Calibri" panose="020F0502020204030204" pitchFamily="34" charset="0"/>
              </a:rPr>
              <a:t>, R., &amp; Simard, F. (2024). </a:t>
            </a:r>
            <a:r>
              <a:rPr lang="en-GB" sz="1200" b="0" i="1" dirty="0">
                <a:effectLst/>
                <a:highlight>
                  <a:srgbClr val="FFFFFF"/>
                </a:highlight>
                <a:latin typeface="Calibri" panose="020F0502020204030204" pitchFamily="34" charset="0"/>
              </a:rPr>
              <a:t>Towards a regenerative blue economy: Mapping the blue economy. International Union for Conservation of Nature</a:t>
            </a:r>
            <a:r>
              <a:rPr lang="en-GB" sz="1200" b="0" i="0" dirty="0">
                <a:effectLst/>
                <a:highlight>
                  <a:srgbClr val="FFFFFF"/>
                </a:highlight>
                <a:latin typeface="Calibri" panose="020F0502020204030204" pitchFamily="34" charset="0"/>
              </a:rPr>
              <a:t>. https://portals.iucn.org/library/efiles/documents/2024-005-En.pdf </a:t>
            </a:r>
          </a:p>
          <a:p>
            <a:endParaRPr lang="en-GB" sz="1200" dirty="0">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Marine Management Organisation. (2023). Guidance: Marine protected areas (MPAs). </a:t>
            </a:r>
            <a:r>
              <a:rPr lang="en-GB" sz="1200" b="0" i="0" dirty="0">
                <a:effectLst/>
                <a:highlight>
                  <a:srgbClr val="FFFFFF"/>
                </a:highlight>
                <a:latin typeface="Calibri" panose="020F0502020204030204" pitchFamily="34" charset="0"/>
                <a:hlinkClick r:id="rId9">
                  <a:extLst>
                    <a:ext uri="{A12FA001-AC4F-418D-AE19-62706E023703}">
                      <ahyp:hlinkClr xmlns:ahyp="http://schemas.microsoft.com/office/drawing/2018/hyperlinkcolor" val="tx"/>
                    </a:ext>
                  </a:extLst>
                </a:hlinkClick>
              </a:rPr>
              <a:t>https://www.gov.uk/guidance/marine-protected-areas-mpas</a:t>
            </a:r>
            <a:r>
              <a:rPr lang="en-GB" sz="1200" b="0" i="0" dirty="0">
                <a:effectLst/>
                <a:highlight>
                  <a:srgbClr val="FFFFFF"/>
                </a:highlight>
                <a:latin typeface="Calibri" panose="020F0502020204030204" pitchFamily="34" charset="0"/>
              </a:rPr>
              <a:t>  </a:t>
            </a:r>
          </a:p>
          <a:p>
            <a:endParaRPr lang="en-GB" sz="1200" b="0" i="0" dirty="0">
              <a:effectLst/>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Office for National Statistics. (2024). Woodland natural capital accounts, UK: 2024. </a:t>
            </a:r>
            <a:r>
              <a:rPr lang="en-GB" sz="1200" b="0" i="0" dirty="0">
                <a:effectLst/>
                <a:highlight>
                  <a:srgbClr val="FFFFFF"/>
                </a:highlight>
                <a:latin typeface="Calibri" panose="020F0502020204030204" pitchFamily="34" charset="0"/>
                <a:hlinkClick r:id="rId10">
                  <a:extLst>
                    <a:ext uri="{A12FA001-AC4F-418D-AE19-62706E023703}">
                      <ahyp:hlinkClr xmlns:ahyp="http://schemas.microsoft.com/office/drawing/2018/hyperlinkcolor" val="tx"/>
                    </a:ext>
                  </a:extLst>
                </a:hlinkClick>
              </a:rPr>
              <a:t>https://www.ons.gov.uk/economy/environmentalaccounts/bulletins/woodlandnaturalcapitalaccountsuk/2024</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a:effectLst/>
                <a:highlight>
                  <a:srgbClr val="FFFFFF"/>
                </a:highlight>
                <a:latin typeface="Calibri" panose="020F0502020204030204" pitchFamily="34" charset="0"/>
              </a:rPr>
              <a:t>Office for National Statistics. (2023). </a:t>
            </a:r>
            <a:r>
              <a:rPr lang="en-GB" sz="1200" b="0" i="1" dirty="0">
                <a:effectLst/>
                <a:highlight>
                  <a:srgbClr val="FFFFFF"/>
                </a:highlight>
                <a:latin typeface="Calibri" panose="020F0502020204030204" pitchFamily="34" charset="0"/>
              </a:rPr>
              <a:t>England natural capital accounts: 2023. Estimates the value of English natural capital and its beneficial effects for the population</a:t>
            </a:r>
            <a:r>
              <a:rPr lang="en-GB" sz="1200" b="0" i="0" dirty="0">
                <a:effectLst/>
                <a:highlight>
                  <a:srgbClr val="FFFFFF"/>
                </a:highlight>
                <a:latin typeface="Calibri" panose="020F0502020204030204" pitchFamily="34" charset="0"/>
              </a:rPr>
              <a:t>. </a:t>
            </a:r>
            <a:r>
              <a:rPr lang="en-GB" sz="1200" b="0" i="0" strike="noStrike" dirty="0">
                <a:effectLst/>
                <a:highlight>
                  <a:srgbClr val="FFFFFF"/>
                </a:highlight>
                <a:latin typeface="Calibri" panose="020F0502020204030204" pitchFamily="34" charset="0"/>
                <a:hlinkClick r:id="rId11">
                  <a:extLst>
                    <a:ext uri="{A12FA001-AC4F-418D-AE19-62706E023703}">
                      <ahyp:hlinkClr xmlns:ahyp="http://schemas.microsoft.com/office/drawing/2018/hyperlinkcolor" val="tx"/>
                    </a:ext>
                  </a:extLst>
                </a:hlinkClick>
              </a:rPr>
              <a:t>https://www.ons.gov.uk/economy/environmentalaccounts/bulletins/englandnaturalcapitalaccounts/2023</a:t>
            </a:r>
            <a:r>
              <a:rPr lang="en-GB" sz="1200" b="0" i="0" dirty="0">
                <a:effectLst/>
                <a:highlight>
                  <a:srgbClr val="FFFFFF"/>
                </a:highlight>
                <a:latin typeface="Calibri" panose="020F0502020204030204" pitchFamily="34" charset="0"/>
              </a:rPr>
              <a:t>  </a:t>
            </a:r>
          </a:p>
          <a:p>
            <a:endParaRPr lang="en-GB" sz="1200" dirty="0">
              <a:highlight>
                <a:srgbClr val="FFFFFF"/>
              </a:highlight>
              <a:latin typeface="Calibri" panose="020F0502020204030204" pitchFamily="34" charset="0"/>
            </a:endParaRPr>
          </a:p>
          <a:p>
            <a:r>
              <a:rPr lang="en-GB" sz="1200" b="0" i="0" dirty="0" err="1">
                <a:effectLst/>
                <a:highlight>
                  <a:srgbClr val="FFFFFF"/>
                </a:highlight>
                <a:latin typeface="Calibri" panose="020F0502020204030204" pitchFamily="34" charset="0"/>
              </a:rPr>
              <a:t>Stebbings</a:t>
            </a:r>
            <a:r>
              <a:rPr lang="en-GB" sz="1200" b="0" i="0" dirty="0">
                <a:effectLst/>
                <a:highlight>
                  <a:srgbClr val="FFFFFF"/>
                </a:highlight>
                <a:latin typeface="Calibri" panose="020F0502020204030204" pitchFamily="34" charset="0"/>
              </a:rPr>
              <a:t>, E., </a:t>
            </a:r>
            <a:r>
              <a:rPr lang="en-GB" sz="1200" b="0" i="0" dirty="0" err="1">
                <a:effectLst/>
                <a:highlight>
                  <a:srgbClr val="FFFFFF"/>
                </a:highlight>
                <a:latin typeface="Calibri" panose="020F0502020204030204" pitchFamily="34" charset="0"/>
              </a:rPr>
              <a:t>Papathanasopoulou</a:t>
            </a:r>
            <a:r>
              <a:rPr lang="en-GB" sz="1200" b="0" i="0" dirty="0">
                <a:effectLst/>
                <a:highlight>
                  <a:srgbClr val="FFFFFF"/>
                </a:highlight>
                <a:latin typeface="Calibri" panose="020F0502020204030204" pitchFamily="34" charset="0"/>
              </a:rPr>
              <a:t>, E., Hooper, T., Austen, M. C., &amp; Yan, X. (2020). The marine economy of the United Kingdom. </a:t>
            </a:r>
            <a:r>
              <a:rPr lang="en-GB" sz="1200" b="0" i="1" dirty="0">
                <a:effectLst/>
                <a:highlight>
                  <a:srgbClr val="FFFFFF"/>
                </a:highlight>
                <a:latin typeface="Calibri" panose="020F0502020204030204" pitchFamily="34" charset="0"/>
              </a:rPr>
              <a:t>Marine Policy</a:t>
            </a:r>
            <a:r>
              <a:rPr lang="en-GB" sz="1200" b="0" i="0" dirty="0">
                <a:effectLst/>
                <a:highlight>
                  <a:srgbClr val="FFFFFF"/>
                </a:highlight>
                <a:latin typeface="Calibri" panose="020F0502020204030204" pitchFamily="34" charset="0"/>
              </a:rPr>
              <a:t>, 116, 103905. </a:t>
            </a:r>
            <a:r>
              <a:rPr lang="en-GB" sz="1200" b="0" i="0" strike="noStrike" dirty="0">
                <a:effectLst/>
                <a:highlight>
                  <a:srgbClr val="FFFFFF"/>
                </a:highlight>
                <a:latin typeface="Calibri" panose="020F0502020204030204" pitchFamily="34" charset="0"/>
                <a:hlinkClick r:id="rId12">
                  <a:extLst>
                    <a:ext uri="{A12FA001-AC4F-418D-AE19-62706E023703}">
                      <ahyp:hlinkClr xmlns:ahyp="http://schemas.microsoft.com/office/drawing/2018/hyperlinkcolor" val="tx"/>
                    </a:ext>
                  </a:extLst>
                </a:hlinkClick>
              </a:rPr>
              <a:t>https://doi.org/10.1016/j.marpol.2020.103905</a:t>
            </a:r>
            <a:r>
              <a:rPr lang="en-GB" sz="1200" b="0" i="0" dirty="0">
                <a:effectLst/>
                <a:highlight>
                  <a:srgbClr val="FFFFFF"/>
                </a:highlight>
                <a:latin typeface="Calibri" panose="020F0502020204030204" pitchFamily="34" charset="0"/>
              </a:rPr>
              <a:t>  </a:t>
            </a:r>
          </a:p>
          <a:p>
            <a:r>
              <a:rPr lang="en-GB" sz="1600" b="0" i="0" dirty="0">
                <a:solidFill>
                  <a:srgbClr val="000000"/>
                </a:solidFill>
                <a:effectLst/>
                <a:highlight>
                  <a:srgbClr val="FFFFFF"/>
                </a:highlight>
                <a:latin typeface="Calibri" panose="020F0502020204030204" pitchFamily="34" charset="0"/>
              </a:rPr>
              <a:t> </a:t>
            </a:r>
            <a:endParaRPr lang="en-GB" sz="5400" dirty="0"/>
          </a:p>
        </p:txBody>
      </p:sp>
    </p:spTree>
    <p:extLst>
      <p:ext uri="{BB962C8B-B14F-4D97-AF65-F5344CB8AC3E}">
        <p14:creationId xmlns:p14="http://schemas.microsoft.com/office/powerpoint/2010/main" val="108191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1AB37031-5EFB-0A54-2DBC-7E7122E6CC27}"/>
              </a:ext>
            </a:extLst>
          </p:cNvPr>
          <p:cNvSpPr/>
          <p:nvPr/>
        </p:nvSpPr>
        <p:spPr>
          <a:xfrm>
            <a:off x="-1883394" y="5946042"/>
            <a:ext cx="3766788" cy="258976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388C9B8D-18D6-3315-5BEB-B2315E2D8F41}"/>
              </a:ext>
            </a:extLst>
          </p:cNvPr>
          <p:cNvSpPr/>
          <p:nvPr/>
        </p:nvSpPr>
        <p:spPr>
          <a:xfrm rot="10800000">
            <a:off x="8368496" y="0"/>
            <a:ext cx="4051139" cy="2428081"/>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black and brown logo&#10;&#10;Description automatically generated">
            <a:extLst>
              <a:ext uri="{FF2B5EF4-FFF2-40B4-BE49-F238E27FC236}">
                <a16:creationId xmlns:a16="http://schemas.microsoft.com/office/drawing/2014/main" id="{3A401BA3-DBD3-622D-4FB4-53941E3504A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E3FEC5D7-2E4A-FBF5-92C1-7005751CB64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73F368E-2597-28CB-24A9-B8B95A31D307}"/>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7D3284-4346-DB54-AFC8-BEF6080DE0A0}"/>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93F6A3A-570D-1EF7-A030-5F5B2CFAF98A}"/>
              </a:ext>
            </a:extLst>
          </p:cNvPr>
          <p:cNvPicPr>
            <a:picLocks noChangeAspect="1"/>
          </p:cNvPicPr>
          <p:nvPr/>
        </p:nvPicPr>
        <p:blipFill>
          <a:blip r:embed="rId4"/>
          <a:stretch>
            <a:fillRect/>
          </a:stretch>
        </p:blipFill>
        <p:spPr>
          <a:xfrm>
            <a:off x="4494221" y="5885768"/>
            <a:ext cx="1992650" cy="1195590"/>
          </a:xfrm>
          <a:prstGeom prst="rect">
            <a:avLst/>
          </a:prstGeom>
        </p:spPr>
      </p:pic>
      <p:sp>
        <p:nvSpPr>
          <p:cNvPr id="14" name="Title 1">
            <a:extLst>
              <a:ext uri="{FF2B5EF4-FFF2-40B4-BE49-F238E27FC236}">
                <a16:creationId xmlns:a16="http://schemas.microsoft.com/office/drawing/2014/main" id="{293250F7-B901-4F9A-12E6-D00E13C0B6F1}"/>
              </a:ext>
            </a:extLst>
          </p:cNvPr>
          <p:cNvSpPr>
            <a:spLocks noGrp="1"/>
          </p:cNvSpPr>
          <p:nvPr>
            <p:ph type="title"/>
          </p:nvPr>
        </p:nvSpPr>
        <p:spPr>
          <a:xfrm>
            <a:off x="256486" y="-187427"/>
            <a:ext cx="5570057" cy="1325563"/>
          </a:xfrm>
        </p:spPr>
        <p:txBody>
          <a:bodyPr/>
          <a:lstStyle/>
          <a:p>
            <a:pPr algn="ctr"/>
            <a:r>
              <a:rPr lang="en-US" dirty="0">
                <a:latin typeface="+mn-lt"/>
              </a:rPr>
              <a:t>Our project</a:t>
            </a:r>
          </a:p>
        </p:txBody>
      </p:sp>
      <p:sp>
        <p:nvSpPr>
          <p:cNvPr id="15" name="Content Placeholder 2">
            <a:extLst>
              <a:ext uri="{FF2B5EF4-FFF2-40B4-BE49-F238E27FC236}">
                <a16:creationId xmlns:a16="http://schemas.microsoft.com/office/drawing/2014/main" id="{E8C8F540-2ACC-BDFA-8D74-D753CA996808}"/>
              </a:ext>
            </a:extLst>
          </p:cNvPr>
          <p:cNvSpPr>
            <a:spLocks noGrp="1"/>
          </p:cNvSpPr>
          <p:nvPr>
            <p:ph sz="half" idx="1"/>
          </p:nvPr>
        </p:nvSpPr>
        <p:spPr>
          <a:xfrm>
            <a:off x="157263" y="1138136"/>
            <a:ext cx="6120441" cy="4927986"/>
          </a:xfrm>
        </p:spPr>
        <p:txBody>
          <a:bodyPr vert="horz" lIns="91440" tIns="45720" rIns="91440" bIns="45720" rtlCol="0" anchor="t">
            <a:normAutofit/>
          </a:bodyPr>
          <a:lstStyle/>
          <a:p>
            <a:r>
              <a:rPr lang="en-US" sz="2400" dirty="0"/>
              <a:t>Three-year ESRC-funded project which started in January 2024.</a:t>
            </a:r>
          </a:p>
          <a:p>
            <a:r>
              <a:rPr lang="en-US" sz="2400" dirty="0"/>
              <a:t>Aiming to examine the relationships between nature recovery and (sustainable) regional development. </a:t>
            </a:r>
          </a:p>
          <a:p>
            <a:r>
              <a:rPr lang="en-US" sz="2400" dirty="0"/>
              <a:t>This includes tracking new finance, business, employment, skills and opportunities for regional development through nature recovery.</a:t>
            </a:r>
          </a:p>
          <a:p>
            <a:r>
              <a:rPr lang="en-US" sz="2400" dirty="0"/>
              <a:t>Seeking to develop a national framework to integrate nature recovery and regional development in England’s rural areas.</a:t>
            </a:r>
          </a:p>
          <a:p>
            <a:pPr marL="0" indent="0">
              <a:buNone/>
            </a:pPr>
            <a:endParaRPr lang="en-US" sz="2400" dirty="0"/>
          </a:p>
        </p:txBody>
      </p:sp>
      <p:pic>
        <p:nvPicPr>
          <p:cNvPr id="16" name="Picture 2" descr="nature recovery as a circular economy - creative but easy to interpret artful">
            <a:extLst>
              <a:ext uri="{FF2B5EF4-FFF2-40B4-BE49-F238E27FC236}">
                <a16:creationId xmlns:a16="http://schemas.microsoft.com/office/drawing/2014/main" id="{C4E7EA32-3057-5D47-DEFD-CFF7306CD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108" y="1138136"/>
            <a:ext cx="4824920" cy="458172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000548E-D8A4-00E3-2B2E-A8AE089539A7}"/>
              </a:ext>
            </a:extLst>
          </p:cNvPr>
          <p:cNvCxnSpPr>
            <a:cxnSpLocks/>
          </p:cNvCxnSpPr>
          <p:nvPr/>
        </p:nvCxnSpPr>
        <p:spPr>
          <a:xfrm>
            <a:off x="920475" y="884609"/>
            <a:ext cx="4549790"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625EC5F-3C61-A7BB-C63D-ACCC6ED74699}"/>
              </a:ext>
            </a:extLst>
          </p:cNvPr>
          <p:cNvSpPr txBox="1"/>
          <p:nvPr/>
        </p:nvSpPr>
        <p:spPr>
          <a:xfrm>
            <a:off x="9777170" y="5719864"/>
            <a:ext cx="2231787" cy="307777"/>
          </a:xfrm>
          <a:prstGeom prst="rect">
            <a:avLst/>
          </a:prstGeom>
          <a:noFill/>
        </p:spPr>
        <p:txBody>
          <a:bodyPr wrap="square" rtlCol="0">
            <a:spAutoFit/>
          </a:bodyPr>
          <a:lstStyle/>
          <a:p>
            <a:r>
              <a:rPr lang="en-GB" sz="1400" dirty="0">
                <a:solidFill>
                  <a:schemeClr val="bg2">
                    <a:lumMod val="75000"/>
                  </a:schemeClr>
                </a:solidFill>
              </a:rPr>
              <a:t>Image from Bing AI</a:t>
            </a:r>
          </a:p>
        </p:txBody>
      </p:sp>
    </p:spTree>
    <p:extLst>
      <p:ext uri="{BB962C8B-B14F-4D97-AF65-F5344CB8AC3E}">
        <p14:creationId xmlns:p14="http://schemas.microsoft.com/office/powerpoint/2010/main" val="335573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8845-9AF9-E77D-BE4F-5BE88BE7D40D}"/>
              </a:ext>
            </a:extLst>
          </p:cNvPr>
          <p:cNvSpPr>
            <a:spLocks noGrp="1"/>
          </p:cNvSpPr>
          <p:nvPr>
            <p:ph type="title"/>
          </p:nvPr>
        </p:nvSpPr>
        <p:spPr>
          <a:xfrm>
            <a:off x="1019908" y="124326"/>
            <a:ext cx="10515600" cy="1325563"/>
          </a:xfrm>
        </p:spPr>
        <p:txBody>
          <a:bodyPr>
            <a:normAutofit/>
          </a:bodyPr>
          <a:lstStyle/>
          <a:p>
            <a:pPr algn="ctr"/>
            <a:r>
              <a:rPr lang="en-US" sz="4000" dirty="0"/>
              <a:t>Our collaborative partner</a:t>
            </a:r>
          </a:p>
        </p:txBody>
      </p:sp>
      <p:sp>
        <p:nvSpPr>
          <p:cNvPr id="9" name="Content Placeholder 2">
            <a:extLst>
              <a:ext uri="{FF2B5EF4-FFF2-40B4-BE49-F238E27FC236}">
                <a16:creationId xmlns:a16="http://schemas.microsoft.com/office/drawing/2014/main" id="{484B64E7-DC1A-474D-49DC-99170249811C}"/>
              </a:ext>
            </a:extLst>
          </p:cNvPr>
          <p:cNvSpPr>
            <a:spLocks noGrp="1"/>
          </p:cNvSpPr>
          <p:nvPr>
            <p:ph sz="half" idx="1"/>
          </p:nvPr>
        </p:nvSpPr>
        <p:spPr>
          <a:xfrm>
            <a:off x="5535040" y="1786388"/>
            <a:ext cx="6155623" cy="4250988"/>
          </a:xfrm>
        </p:spPr>
        <p:txBody>
          <a:bodyPr vert="horz" lIns="91440" tIns="45720" rIns="91440" bIns="45720" rtlCol="0" anchor="t">
            <a:normAutofit/>
          </a:bodyPr>
          <a:lstStyle/>
          <a:p>
            <a:r>
              <a:rPr lang="en-US" sz="2400" dirty="0"/>
              <a:t>Partnered with “Britain’s Leading Edge” (BLE). </a:t>
            </a:r>
          </a:p>
          <a:p>
            <a:r>
              <a:rPr lang="en-US" sz="2400" dirty="0"/>
              <a:t>A consortium of 12 upper-tier local authorities in England.</a:t>
            </a:r>
          </a:p>
          <a:p>
            <a:r>
              <a:rPr lang="en-US" sz="2400" dirty="0"/>
              <a:t>Engaging across the BLE with key stakeholders, including policymakers, land and marine users and managers, local communities, wildlife trusts, national parks, and national landscapes. </a:t>
            </a:r>
          </a:p>
          <a:p>
            <a:r>
              <a:rPr lang="en-US" sz="2400" dirty="0"/>
              <a:t>Link to Local Government Association for sharing findings and informing national policy.</a:t>
            </a:r>
          </a:p>
        </p:txBody>
      </p:sp>
      <p:sp>
        <p:nvSpPr>
          <p:cNvPr id="10" name="Rectangle 9">
            <a:extLst>
              <a:ext uri="{FF2B5EF4-FFF2-40B4-BE49-F238E27FC236}">
                <a16:creationId xmlns:a16="http://schemas.microsoft.com/office/drawing/2014/main" id="{8AC94395-D7C5-3070-73E0-A42BACBB9931}"/>
              </a:ext>
            </a:extLst>
          </p:cNvPr>
          <p:cNvSpPr/>
          <p:nvPr/>
        </p:nvSpPr>
        <p:spPr>
          <a:xfrm>
            <a:off x="3142034" y="4980562"/>
            <a:ext cx="2383277" cy="554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143E7859-47E3-4BA5-7B72-2C841C8D4658}"/>
              </a:ext>
            </a:extLst>
          </p:cNvPr>
          <p:cNvCxnSpPr>
            <a:cxnSpLocks/>
          </p:cNvCxnSpPr>
          <p:nvPr/>
        </p:nvCxnSpPr>
        <p:spPr>
          <a:xfrm>
            <a:off x="3051751" y="1087167"/>
            <a:ext cx="6353627" cy="0"/>
          </a:xfrm>
          <a:prstGeom prst="line">
            <a:avLst/>
          </a:prstGeom>
          <a:ln/>
        </p:spPr>
        <p:style>
          <a:lnRef idx="1">
            <a:schemeClr val="dk1"/>
          </a:lnRef>
          <a:fillRef idx="0">
            <a:schemeClr val="dk1"/>
          </a:fillRef>
          <a:effectRef idx="0">
            <a:schemeClr val="dk1"/>
          </a:effectRef>
          <a:fontRef idx="minor">
            <a:schemeClr val="tx1"/>
          </a:fontRef>
        </p:style>
      </p:cxnSp>
      <p:pic>
        <p:nvPicPr>
          <p:cNvPr id="13" name="Picture 12" descr="A black and brown logo&#10;&#10;Description automatically generated">
            <a:extLst>
              <a:ext uri="{FF2B5EF4-FFF2-40B4-BE49-F238E27FC236}">
                <a16:creationId xmlns:a16="http://schemas.microsoft.com/office/drawing/2014/main" id="{3AB630BD-703C-F343-EE39-F6CEE2ECA4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4" name="Picture 8">
            <a:extLst>
              <a:ext uri="{FF2B5EF4-FFF2-40B4-BE49-F238E27FC236}">
                <a16:creationId xmlns:a16="http://schemas.microsoft.com/office/drawing/2014/main" id="{20178CD4-4DCE-F3AC-00EF-8C8093E8EB0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1AF887EC-0A46-B549-9C9B-DA5E2894C1AC}"/>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A0DB5E-DF47-9C9F-9505-DF4AD4751DBE}"/>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2245412-B226-0E55-E822-2D31E4679F90}"/>
              </a:ext>
            </a:extLst>
          </p:cNvPr>
          <p:cNvPicPr>
            <a:picLocks noChangeAspect="1"/>
          </p:cNvPicPr>
          <p:nvPr/>
        </p:nvPicPr>
        <p:blipFill>
          <a:blip r:embed="rId5"/>
          <a:stretch>
            <a:fillRect/>
          </a:stretch>
        </p:blipFill>
        <p:spPr>
          <a:xfrm>
            <a:off x="4494221" y="5885768"/>
            <a:ext cx="1992650" cy="1195590"/>
          </a:xfrm>
          <a:prstGeom prst="rect">
            <a:avLst/>
          </a:prstGeom>
        </p:spPr>
      </p:pic>
      <p:sp>
        <p:nvSpPr>
          <p:cNvPr id="19" name="Rectangle 18">
            <a:extLst>
              <a:ext uri="{FF2B5EF4-FFF2-40B4-BE49-F238E27FC236}">
                <a16:creationId xmlns:a16="http://schemas.microsoft.com/office/drawing/2014/main" id="{E73FAB18-D746-A35C-6EF6-41F2A01372BD}"/>
              </a:ext>
            </a:extLst>
          </p:cNvPr>
          <p:cNvSpPr/>
          <p:nvPr/>
        </p:nvSpPr>
        <p:spPr>
          <a:xfrm>
            <a:off x="4317476" y="3619893"/>
            <a:ext cx="933254" cy="26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0A15C69-3DAB-A56A-C992-A810873ACC93}"/>
              </a:ext>
            </a:extLst>
          </p:cNvPr>
          <p:cNvSpPr/>
          <p:nvPr/>
        </p:nvSpPr>
        <p:spPr>
          <a:xfrm rot="1442542">
            <a:off x="1772958" y="1188345"/>
            <a:ext cx="619876" cy="2221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ight Triangle 26">
            <a:extLst>
              <a:ext uri="{FF2B5EF4-FFF2-40B4-BE49-F238E27FC236}">
                <a16:creationId xmlns:a16="http://schemas.microsoft.com/office/drawing/2014/main" id="{8F786D63-A5D9-4BE4-63E0-0B0A5603B46D}"/>
              </a:ext>
            </a:extLst>
          </p:cNvPr>
          <p:cNvSpPr/>
          <p:nvPr/>
        </p:nvSpPr>
        <p:spPr>
          <a:xfrm rot="10800000">
            <a:off x="8368496" y="-141405"/>
            <a:ext cx="4051139" cy="2428081"/>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Hexagon 27">
            <a:extLst>
              <a:ext uri="{FF2B5EF4-FFF2-40B4-BE49-F238E27FC236}">
                <a16:creationId xmlns:a16="http://schemas.microsoft.com/office/drawing/2014/main" id="{76B7D654-E286-CF8E-320D-B4C52E88F8CE}"/>
              </a:ext>
            </a:extLst>
          </p:cNvPr>
          <p:cNvSpPr/>
          <p:nvPr/>
        </p:nvSpPr>
        <p:spPr>
          <a:xfrm>
            <a:off x="-2043651" y="6332541"/>
            <a:ext cx="3766788" cy="258976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0A981681-CFFC-47D9-6E6B-23329800B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00" y="321143"/>
            <a:ext cx="1741370" cy="10883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preview">
            <a:extLst>
              <a:ext uri="{FF2B5EF4-FFF2-40B4-BE49-F238E27FC236}">
                <a16:creationId xmlns:a16="http://schemas.microsoft.com/office/drawing/2014/main" id="{083C633C-AA2E-EDFC-C09E-DBD347F988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75" y="1322962"/>
            <a:ext cx="5361023" cy="53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6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9F7A-1113-C515-CC52-190B9BF90ACB}"/>
              </a:ext>
            </a:extLst>
          </p:cNvPr>
          <p:cNvSpPr>
            <a:spLocks noGrp="1"/>
          </p:cNvSpPr>
          <p:nvPr>
            <p:ph type="title"/>
          </p:nvPr>
        </p:nvSpPr>
        <p:spPr>
          <a:xfrm>
            <a:off x="-207602" y="-71805"/>
            <a:ext cx="10515600" cy="1325563"/>
          </a:xfrm>
        </p:spPr>
        <p:txBody>
          <a:bodyPr>
            <a:normAutofit/>
          </a:bodyPr>
          <a:lstStyle/>
          <a:p>
            <a:pPr algn="ctr"/>
            <a:r>
              <a:rPr lang="en-GB" sz="4000" dirty="0"/>
              <a:t>Our paper: Introduction</a:t>
            </a:r>
          </a:p>
        </p:txBody>
      </p:sp>
      <p:sp>
        <p:nvSpPr>
          <p:cNvPr id="4" name="Hexagon 3">
            <a:extLst>
              <a:ext uri="{FF2B5EF4-FFF2-40B4-BE49-F238E27FC236}">
                <a16:creationId xmlns:a16="http://schemas.microsoft.com/office/drawing/2014/main" id="{1AB37031-5EFB-0A54-2DBC-7E7122E6CC27}"/>
              </a:ext>
            </a:extLst>
          </p:cNvPr>
          <p:cNvSpPr/>
          <p:nvPr/>
        </p:nvSpPr>
        <p:spPr>
          <a:xfrm>
            <a:off x="-1883394" y="5857132"/>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Triangle 4">
            <a:extLst>
              <a:ext uri="{FF2B5EF4-FFF2-40B4-BE49-F238E27FC236}">
                <a16:creationId xmlns:a16="http://schemas.microsoft.com/office/drawing/2014/main" id="{388C9B8D-18D6-3315-5BEB-B2315E2D8F41}"/>
              </a:ext>
            </a:extLst>
          </p:cNvPr>
          <p:cNvSpPr/>
          <p:nvPr/>
        </p:nvSpPr>
        <p:spPr>
          <a:xfrm rot="10800000">
            <a:off x="8368496" y="0"/>
            <a:ext cx="4051139" cy="2428081"/>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7D2AC8D5-F357-F954-8687-FA49FDE206CF}"/>
              </a:ext>
            </a:extLst>
          </p:cNvPr>
          <p:cNvCxnSpPr/>
          <p:nvPr/>
        </p:nvCxnSpPr>
        <p:spPr>
          <a:xfrm>
            <a:off x="2385996" y="913734"/>
            <a:ext cx="527805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3A401BA3-DBD3-622D-4FB4-53941E3504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E3FEC5D7-2E4A-FBF5-92C1-7005751CB64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73F368E-2597-28CB-24A9-B8B95A31D307}"/>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7D3284-4346-DB54-AFC8-BEF6080DE0A0}"/>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93F6A3A-570D-1EF7-A030-5F5B2CFAF98A}"/>
              </a:ext>
            </a:extLst>
          </p:cNvPr>
          <p:cNvPicPr>
            <a:picLocks noChangeAspect="1"/>
          </p:cNvPicPr>
          <p:nvPr/>
        </p:nvPicPr>
        <p:blipFill>
          <a:blip r:embed="rId5"/>
          <a:stretch>
            <a:fillRect/>
          </a:stretch>
        </p:blipFill>
        <p:spPr>
          <a:xfrm>
            <a:off x="4494222" y="5915562"/>
            <a:ext cx="1992650" cy="1195590"/>
          </a:xfrm>
          <a:prstGeom prst="rect">
            <a:avLst/>
          </a:prstGeom>
        </p:spPr>
      </p:pic>
      <p:graphicFrame>
        <p:nvGraphicFramePr>
          <p:cNvPr id="17" name="Diagram 16">
            <a:extLst>
              <a:ext uri="{FF2B5EF4-FFF2-40B4-BE49-F238E27FC236}">
                <a16:creationId xmlns:a16="http://schemas.microsoft.com/office/drawing/2014/main" id="{78139DA5-7831-F53A-66F4-5A7E89B9BE52}"/>
              </a:ext>
            </a:extLst>
          </p:cNvPr>
          <p:cNvGraphicFramePr/>
          <p:nvPr>
            <p:extLst>
              <p:ext uri="{D42A27DB-BD31-4B8C-83A1-F6EECF244321}">
                <p14:modId xmlns:p14="http://schemas.microsoft.com/office/powerpoint/2010/main" val="2713206751"/>
              </p:ext>
            </p:extLst>
          </p:nvPr>
        </p:nvGraphicFramePr>
        <p:xfrm>
          <a:off x="652014" y="1397303"/>
          <a:ext cx="9971989" cy="4119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6648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0" y="210410"/>
            <a:ext cx="10515600" cy="1325563"/>
          </a:xfrm>
        </p:spPr>
        <p:txBody>
          <a:bodyPr>
            <a:normAutofit/>
          </a:bodyPr>
          <a:lstStyle/>
          <a:p>
            <a:pPr algn="ctr"/>
            <a:r>
              <a:rPr lang="en-GB" sz="4000" dirty="0"/>
              <a:t>Defining nature recovery</a:t>
            </a:r>
          </a:p>
        </p:txBody>
      </p:sp>
      <p:sp>
        <p:nvSpPr>
          <p:cNvPr id="4" name="Hexagon 3">
            <a:extLst>
              <a:ext uri="{FF2B5EF4-FFF2-40B4-BE49-F238E27FC236}">
                <a16:creationId xmlns:a16="http://schemas.microsoft.com/office/drawing/2014/main" id="{C52DB07A-37E4-3B88-69F5-9EF21E8FE279}"/>
              </a:ext>
            </a:extLst>
          </p:cNvPr>
          <p:cNvSpPr/>
          <p:nvPr/>
        </p:nvSpPr>
        <p:spPr>
          <a:xfrm>
            <a:off x="-1883394" y="5674252"/>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6" y="0"/>
            <a:ext cx="4051139" cy="2428081"/>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p:nvPr/>
        </p:nvCxnSpPr>
        <p:spPr>
          <a:xfrm>
            <a:off x="2570449" y="1195218"/>
            <a:ext cx="5278055"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4"/>
          <a:stretch>
            <a:fillRect/>
          </a:stretch>
        </p:blipFill>
        <p:spPr>
          <a:xfrm>
            <a:off x="4494222" y="5915562"/>
            <a:ext cx="1992650" cy="1195590"/>
          </a:xfrm>
          <a:prstGeom prst="rect">
            <a:avLst/>
          </a:prstGeom>
        </p:spPr>
      </p:pic>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sp>
        <p:nvSpPr>
          <p:cNvPr id="19" name="TextBox 18">
            <a:extLst>
              <a:ext uri="{FF2B5EF4-FFF2-40B4-BE49-F238E27FC236}">
                <a16:creationId xmlns:a16="http://schemas.microsoft.com/office/drawing/2014/main" id="{C6391C6D-4D45-1D45-BB6E-11323D5E55C4}"/>
              </a:ext>
            </a:extLst>
          </p:cNvPr>
          <p:cNvSpPr txBox="1"/>
          <p:nvPr/>
        </p:nvSpPr>
        <p:spPr>
          <a:xfrm>
            <a:off x="640082" y="1692091"/>
            <a:ext cx="9520926" cy="3970318"/>
          </a:xfrm>
          <a:prstGeom prst="rect">
            <a:avLst/>
          </a:prstGeom>
          <a:noFill/>
        </p:spPr>
        <p:txBody>
          <a:bodyPr wrap="square">
            <a:spAutoFit/>
          </a:bodyPr>
          <a:lstStyle/>
          <a:p>
            <a:pPr algn="ctr"/>
            <a:r>
              <a:rPr lang="en-GB" sz="3600" b="0" i="0" dirty="0">
                <a:solidFill>
                  <a:srgbClr val="000000"/>
                </a:solidFill>
                <a:effectLst/>
                <a:highlight>
                  <a:srgbClr val="FFFFFF"/>
                </a:highlight>
                <a:latin typeface="Calibri" panose="020F0502020204030204" pitchFamily="34" charset="0"/>
              </a:rPr>
              <a:t>We define nature recovery as </a:t>
            </a:r>
            <a:r>
              <a:rPr lang="en-GB" sz="3600" b="0" i="1" dirty="0">
                <a:solidFill>
                  <a:srgbClr val="000000"/>
                </a:solidFill>
                <a:effectLst/>
                <a:highlight>
                  <a:srgbClr val="FFFFFF"/>
                </a:highlight>
                <a:latin typeface="Calibri" panose="020F0502020204030204" pitchFamily="34" charset="0"/>
              </a:rPr>
              <a:t>action taken to improve habitat quality, coverage, and connections, to enhance biodiversity and species abundance</a:t>
            </a:r>
            <a:r>
              <a:rPr lang="en-GB" sz="3600" b="0" i="0" dirty="0">
                <a:solidFill>
                  <a:srgbClr val="000000"/>
                </a:solidFill>
                <a:effectLst/>
                <a:highlight>
                  <a:srgbClr val="FFFFFF"/>
                </a:highlight>
                <a:latin typeface="Calibri" panose="020F0502020204030204" pitchFamily="34" charset="0"/>
              </a:rPr>
              <a:t>. In relation to the development of local nature recovery strategies, this will involve a </a:t>
            </a:r>
            <a:r>
              <a:rPr lang="en-GB" sz="3600" b="0" i="1" dirty="0">
                <a:solidFill>
                  <a:srgbClr val="000000"/>
                </a:solidFill>
                <a:effectLst/>
                <a:highlight>
                  <a:srgbClr val="FFFFFF"/>
                </a:highlight>
                <a:latin typeface="Calibri" panose="020F0502020204030204" pitchFamily="34" charset="0"/>
              </a:rPr>
              <a:t>place-based collaborative and community-focussed approach</a:t>
            </a:r>
            <a:r>
              <a:rPr lang="en-GB" sz="3600" b="0" dirty="0">
                <a:solidFill>
                  <a:srgbClr val="000000"/>
                </a:solidFill>
                <a:effectLst/>
                <a:highlight>
                  <a:srgbClr val="FFFFFF"/>
                </a:highlight>
                <a:latin typeface="Calibri" panose="020F0502020204030204" pitchFamily="34" charset="0"/>
              </a:rPr>
              <a:t>.</a:t>
            </a:r>
            <a:r>
              <a:rPr lang="en-GB" sz="3600" b="0" i="1" dirty="0">
                <a:solidFill>
                  <a:srgbClr val="000000"/>
                </a:solidFill>
                <a:effectLst/>
                <a:highlight>
                  <a:srgbClr val="FFFFFF"/>
                </a:highlight>
                <a:latin typeface="Calibri" panose="020F0502020204030204" pitchFamily="34" charset="0"/>
              </a:rPr>
              <a:t> </a:t>
            </a:r>
          </a:p>
        </p:txBody>
      </p:sp>
    </p:spTree>
    <p:extLst>
      <p:ext uri="{BB962C8B-B14F-4D97-AF65-F5344CB8AC3E}">
        <p14:creationId xmlns:p14="http://schemas.microsoft.com/office/powerpoint/2010/main" val="279122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pic>
        <p:nvPicPr>
          <p:cNvPr id="1026" name="Picture 2" descr="ecological economics creative art">
            <a:extLst>
              <a:ext uri="{FF2B5EF4-FFF2-40B4-BE49-F238E27FC236}">
                <a16:creationId xmlns:a16="http://schemas.microsoft.com/office/drawing/2014/main" id="{E1D21A22-513E-A25A-A390-33D1FDCE6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6" y="1262790"/>
            <a:ext cx="4777540" cy="49228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973576" y="-253154"/>
            <a:ext cx="10515600" cy="1325563"/>
          </a:xfrm>
        </p:spPr>
        <p:txBody>
          <a:bodyPr>
            <a:normAutofit/>
          </a:bodyPr>
          <a:lstStyle/>
          <a:p>
            <a:pPr algn="ctr"/>
            <a:r>
              <a:rPr lang="en-GB" sz="4000" dirty="0"/>
              <a:t>The role of ecological economics</a:t>
            </a:r>
          </a:p>
        </p:txBody>
      </p:sp>
      <p:sp>
        <p:nvSpPr>
          <p:cNvPr id="4" name="Hexagon 3">
            <a:extLst>
              <a:ext uri="{FF2B5EF4-FFF2-40B4-BE49-F238E27FC236}">
                <a16:creationId xmlns:a16="http://schemas.microsoft.com/office/drawing/2014/main" id="{C52DB07A-37E4-3B88-69F5-9EF21E8FE279}"/>
              </a:ext>
            </a:extLst>
          </p:cNvPr>
          <p:cNvSpPr/>
          <p:nvPr/>
        </p:nvSpPr>
        <p:spPr>
          <a:xfrm>
            <a:off x="-1883394" y="5674252"/>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545428"/>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094994" y="689819"/>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6"/>
          <a:stretch>
            <a:fillRect/>
          </a:stretch>
        </p:blipFill>
        <p:spPr>
          <a:xfrm>
            <a:off x="4494222" y="5915562"/>
            <a:ext cx="1992650" cy="1195590"/>
          </a:xfrm>
          <a:prstGeom prst="rect">
            <a:avLst/>
          </a:prstGeom>
        </p:spPr>
      </p:pic>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sp>
        <p:nvSpPr>
          <p:cNvPr id="19" name="TextBox 18">
            <a:extLst>
              <a:ext uri="{FF2B5EF4-FFF2-40B4-BE49-F238E27FC236}">
                <a16:creationId xmlns:a16="http://schemas.microsoft.com/office/drawing/2014/main" id="{C6391C6D-4D45-1D45-BB6E-11323D5E55C4}"/>
              </a:ext>
            </a:extLst>
          </p:cNvPr>
          <p:cNvSpPr txBox="1"/>
          <p:nvPr/>
        </p:nvSpPr>
        <p:spPr>
          <a:xfrm>
            <a:off x="5042030" y="1072409"/>
            <a:ext cx="6977047" cy="6247864"/>
          </a:xfrm>
          <a:prstGeom prst="rect">
            <a:avLst/>
          </a:prstGeom>
          <a:noFill/>
        </p:spPr>
        <p:txBody>
          <a:bodyPr wrap="square">
            <a:spAutoFit/>
          </a:bodyPr>
          <a:lstStyle/>
          <a:p>
            <a:r>
              <a:rPr lang="en-GB" sz="2800" dirty="0"/>
              <a:t>By recognising the value of ‘natural capital’, valuations can be made to account for nature’s financial value and the cost of destruction.</a:t>
            </a:r>
          </a:p>
          <a:p>
            <a:endParaRPr lang="en-GB" sz="2800" dirty="0"/>
          </a:p>
          <a:p>
            <a:r>
              <a:rPr lang="en-GB" sz="2800" dirty="0"/>
              <a:t>This has stimulated new markets and finance for nature recovery. </a:t>
            </a:r>
          </a:p>
          <a:p>
            <a:endParaRPr lang="en-GB" sz="2800" dirty="0"/>
          </a:p>
          <a:p>
            <a:r>
              <a:rPr lang="en-GB" sz="2800" dirty="0">
                <a:solidFill>
                  <a:srgbClr val="000000"/>
                </a:solidFill>
                <a:highlight>
                  <a:srgbClr val="FFFFFF"/>
                </a:highlight>
                <a:latin typeface="Calibri" panose="020F0502020204030204" pitchFamily="34" charset="0"/>
              </a:rPr>
              <a:t>T</a:t>
            </a:r>
            <a:r>
              <a:rPr lang="en-GB" sz="2800" b="0" i="0" dirty="0">
                <a:solidFill>
                  <a:srgbClr val="000000"/>
                </a:solidFill>
                <a:effectLst/>
                <a:highlight>
                  <a:srgbClr val="FFFFFF"/>
                </a:highlight>
                <a:latin typeface="Calibri" panose="020F0502020204030204" pitchFamily="34" charset="0"/>
              </a:rPr>
              <a:t>he Office for National Statistics (2023) has valued England’s natural capital at £1.4 trillion, with ecosystem services valued at £35.7 billion.</a:t>
            </a:r>
            <a:endParaRPr lang="en-GB" sz="2800" dirty="0"/>
          </a:p>
          <a:p>
            <a:endParaRPr lang="en-GB" sz="2200" dirty="0"/>
          </a:p>
          <a:p>
            <a:endParaRPr lang="en-GB" sz="2200" dirty="0"/>
          </a:p>
          <a:p>
            <a:endParaRPr lang="en-GB" sz="2400" dirty="0"/>
          </a:p>
          <a:p>
            <a:endParaRPr lang="en-GB" sz="2400" dirty="0"/>
          </a:p>
        </p:txBody>
      </p:sp>
      <p:sp>
        <p:nvSpPr>
          <p:cNvPr id="3" name="TextBox 2">
            <a:extLst>
              <a:ext uri="{FF2B5EF4-FFF2-40B4-BE49-F238E27FC236}">
                <a16:creationId xmlns:a16="http://schemas.microsoft.com/office/drawing/2014/main" id="{24275446-5FFF-3CDC-7CB9-460731ED5E8D}"/>
              </a:ext>
            </a:extLst>
          </p:cNvPr>
          <p:cNvSpPr txBox="1"/>
          <p:nvPr/>
        </p:nvSpPr>
        <p:spPr>
          <a:xfrm>
            <a:off x="1549079" y="6185682"/>
            <a:ext cx="2231787" cy="307777"/>
          </a:xfrm>
          <a:prstGeom prst="rect">
            <a:avLst/>
          </a:prstGeom>
          <a:noFill/>
        </p:spPr>
        <p:txBody>
          <a:bodyPr wrap="square" rtlCol="0">
            <a:spAutoFit/>
          </a:bodyPr>
          <a:lstStyle/>
          <a:p>
            <a:r>
              <a:rPr lang="en-GB" sz="1400" dirty="0">
                <a:solidFill>
                  <a:schemeClr val="bg2">
                    <a:lumMod val="75000"/>
                  </a:schemeClr>
                </a:solidFill>
              </a:rPr>
              <a:t>Image from Bing AI</a:t>
            </a:r>
          </a:p>
        </p:txBody>
      </p:sp>
    </p:spTree>
    <p:extLst>
      <p:ext uri="{BB962C8B-B14F-4D97-AF65-F5344CB8AC3E}">
        <p14:creationId xmlns:p14="http://schemas.microsoft.com/office/powerpoint/2010/main" val="35233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9489688-5671-DD67-C40C-3753D1C920CF}"/>
              </a:ext>
            </a:extLst>
          </p:cNvPr>
          <p:cNvPicPr>
            <a:picLocks noChangeAspect="1"/>
          </p:cNvPicPr>
          <p:nvPr/>
        </p:nvPicPr>
        <p:blipFill>
          <a:blip r:embed="rId3"/>
          <a:stretch>
            <a:fillRect/>
          </a:stretch>
        </p:blipFill>
        <p:spPr>
          <a:xfrm>
            <a:off x="306607" y="864967"/>
            <a:ext cx="3014409" cy="5913176"/>
          </a:xfrm>
          <a:prstGeom prst="rect">
            <a:avLst/>
          </a:prstGeom>
        </p:spPr>
      </p:pic>
      <p:sp>
        <p:nvSpPr>
          <p:cNvPr id="4" name="Hexagon 3">
            <a:extLst>
              <a:ext uri="{FF2B5EF4-FFF2-40B4-BE49-F238E27FC236}">
                <a16:creationId xmlns:a16="http://schemas.microsoft.com/office/drawing/2014/main" id="{C52DB07A-37E4-3B88-69F5-9EF21E8FE279}"/>
              </a:ext>
            </a:extLst>
          </p:cNvPr>
          <p:cNvSpPr/>
          <p:nvPr/>
        </p:nvSpPr>
        <p:spPr>
          <a:xfrm>
            <a:off x="-2137918" y="5985343"/>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122551"/>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6"/>
          <a:stretch>
            <a:fillRect/>
          </a:stretch>
        </p:blipFill>
        <p:spPr>
          <a:xfrm>
            <a:off x="4494222" y="5915562"/>
            <a:ext cx="1992650" cy="1195590"/>
          </a:xfrm>
          <a:prstGeom prst="rect">
            <a:avLst/>
          </a:prstGeom>
        </p:spPr>
      </p:pic>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sp>
        <p:nvSpPr>
          <p:cNvPr id="37" name="TextBox 36">
            <a:extLst>
              <a:ext uri="{FF2B5EF4-FFF2-40B4-BE49-F238E27FC236}">
                <a16:creationId xmlns:a16="http://schemas.microsoft.com/office/drawing/2014/main" id="{CF08C442-4F07-6539-3CC1-FDABC992A790}"/>
              </a:ext>
            </a:extLst>
          </p:cNvPr>
          <p:cNvSpPr txBox="1"/>
          <p:nvPr/>
        </p:nvSpPr>
        <p:spPr>
          <a:xfrm>
            <a:off x="3222161" y="1327058"/>
            <a:ext cx="8663232" cy="4493538"/>
          </a:xfrm>
          <a:prstGeom prst="rect">
            <a:avLst/>
          </a:prstGeom>
          <a:noFill/>
        </p:spPr>
        <p:txBody>
          <a:bodyPr wrap="square" rtlCol="0">
            <a:spAutoFit/>
          </a:bodyPr>
          <a:lstStyle/>
          <a:p>
            <a:r>
              <a:rPr lang="en-GB" sz="2200" dirty="0"/>
              <a:t>A CPE is an approach to political economy that focuses on how economic systems are products of specific human, technical, and natural relations (Jessop, 2004).</a:t>
            </a:r>
          </a:p>
          <a:p>
            <a:endParaRPr lang="en-GB" sz="2200" dirty="0"/>
          </a:p>
          <a:p>
            <a:r>
              <a:rPr lang="en-GB" sz="2200" dirty="0"/>
              <a:t>A CPE for nature recovery recognises how shifting cultural norms, new forms of economic accounting, and the related development of policy interventions, is shaping flows of finance, investment and behaviour. </a:t>
            </a:r>
          </a:p>
          <a:p>
            <a:endParaRPr lang="en-GB" sz="2200" dirty="0"/>
          </a:p>
          <a:p>
            <a:r>
              <a:rPr lang="en-GB" sz="2200" dirty="0"/>
              <a:t>We need to know how local culture, politics, and economy shape nature recovery and its impact on regional development.</a:t>
            </a:r>
          </a:p>
          <a:p>
            <a:endParaRPr lang="en-GB" sz="2200" dirty="0"/>
          </a:p>
          <a:p>
            <a:r>
              <a:rPr lang="en-GB" sz="2200" dirty="0"/>
              <a:t>LNRSs encourage collaboration among local authorities, landowners, farmers, conservation organisations, and communities. </a:t>
            </a:r>
          </a:p>
        </p:txBody>
      </p:sp>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479329" y="-52258"/>
            <a:ext cx="8403558" cy="1105895"/>
          </a:xfrm>
        </p:spPr>
        <p:txBody>
          <a:bodyPr>
            <a:normAutofit/>
          </a:bodyPr>
          <a:lstStyle/>
          <a:p>
            <a:pPr algn="ctr"/>
            <a:r>
              <a:rPr lang="en-GB" sz="2400" dirty="0"/>
              <a:t>A historical cultural-political-economy of nature recovery for regional development</a:t>
            </a:r>
          </a:p>
        </p:txBody>
      </p:sp>
    </p:spTree>
    <p:extLst>
      <p:ext uri="{BB962C8B-B14F-4D97-AF65-F5344CB8AC3E}">
        <p14:creationId xmlns:p14="http://schemas.microsoft.com/office/powerpoint/2010/main" val="214342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633369" y="-103274"/>
            <a:ext cx="7721706" cy="1325563"/>
          </a:xfrm>
        </p:spPr>
        <p:txBody>
          <a:bodyPr>
            <a:normAutofit/>
          </a:bodyPr>
          <a:lstStyle/>
          <a:p>
            <a:pPr algn="ctr"/>
            <a:r>
              <a:rPr lang="en-GB" sz="3200" dirty="0">
                <a:solidFill>
                  <a:srgbClr val="000000"/>
                </a:solidFill>
                <a:effectLst/>
                <a:highlight>
                  <a:srgbClr val="FFFFFF"/>
                </a:highlight>
                <a:latin typeface="Calibri" panose="020F0502020204030204" pitchFamily="34" charset="0"/>
              </a:rPr>
              <a:t>Place-based approaches to nature recovery and rural economies </a:t>
            </a:r>
            <a:endParaRPr lang="en-GB" sz="4800" dirty="0"/>
          </a:p>
        </p:txBody>
      </p:sp>
      <p:sp>
        <p:nvSpPr>
          <p:cNvPr id="4" name="Hexagon 3">
            <a:extLst>
              <a:ext uri="{FF2B5EF4-FFF2-40B4-BE49-F238E27FC236}">
                <a16:creationId xmlns:a16="http://schemas.microsoft.com/office/drawing/2014/main" id="{C52DB07A-37E4-3B88-69F5-9EF21E8FE279}"/>
              </a:ext>
            </a:extLst>
          </p:cNvPr>
          <p:cNvSpPr/>
          <p:nvPr/>
        </p:nvSpPr>
        <p:spPr>
          <a:xfrm>
            <a:off x="-1883394" y="5674252"/>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0"/>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278582" y="1074825"/>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5"/>
          <a:stretch>
            <a:fillRect/>
          </a:stretch>
        </p:blipFill>
        <p:spPr>
          <a:xfrm>
            <a:off x="4494222" y="5915562"/>
            <a:ext cx="1992650" cy="1195590"/>
          </a:xfrm>
          <a:prstGeom prst="rect">
            <a:avLst/>
          </a:prstGeom>
        </p:spPr>
      </p:pic>
      <p:grpSp>
        <p:nvGrpSpPr>
          <p:cNvPr id="16" name="Group 15">
            <a:extLst>
              <a:ext uri="{FF2B5EF4-FFF2-40B4-BE49-F238E27FC236}">
                <a16:creationId xmlns:a16="http://schemas.microsoft.com/office/drawing/2014/main" id="{81B5E5F0-8F12-CE9E-BADE-00CCEE006943}"/>
              </a:ext>
            </a:extLst>
          </p:cNvPr>
          <p:cNvGrpSpPr/>
          <p:nvPr/>
        </p:nvGrpSpPr>
        <p:grpSpPr>
          <a:xfrm>
            <a:off x="2030992" y="5390714"/>
            <a:ext cx="7524855" cy="1153123"/>
            <a:chOff x="0" y="1857120"/>
            <a:chExt cx="7524855" cy="1153123"/>
          </a:xfrm>
        </p:grpSpPr>
        <p:sp>
          <p:nvSpPr>
            <p:cNvPr id="17" name="Rectangle 16">
              <a:extLst>
                <a:ext uri="{FF2B5EF4-FFF2-40B4-BE49-F238E27FC236}">
                  <a16:creationId xmlns:a16="http://schemas.microsoft.com/office/drawing/2014/main" id="{D778667B-3E4F-3551-0678-96245345783F}"/>
                </a:ext>
              </a:extLst>
            </p:cNvPr>
            <p:cNvSpPr/>
            <p:nvPr/>
          </p:nvSpPr>
          <p:spPr>
            <a:xfrm>
              <a:off x="0" y="1857120"/>
              <a:ext cx="7524855" cy="1153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7549DC85-E682-1862-89E1-DF7405EF8BA8}"/>
                </a:ext>
              </a:extLst>
            </p:cNvPr>
            <p:cNvSpPr txBox="1"/>
            <p:nvPr/>
          </p:nvSpPr>
          <p:spPr>
            <a:xfrm>
              <a:off x="0" y="1857120"/>
              <a:ext cx="7524855" cy="1153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8914"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p:txBody>
        </p:sp>
      </p:grpSp>
      <p:graphicFrame>
        <p:nvGraphicFramePr>
          <p:cNvPr id="3" name="Diagram 2">
            <a:extLst>
              <a:ext uri="{FF2B5EF4-FFF2-40B4-BE49-F238E27FC236}">
                <a16:creationId xmlns:a16="http://schemas.microsoft.com/office/drawing/2014/main" id="{5905CBD7-74ED-7C86-3CFE-9878EA15502A}"/>
              </a:ext>
            </a:extLst>
          </p:cNvPr>
          <p:cNvGraphicFramePr/>
          <p:nvPr>
            <p:extLst>
              <p:ext uri="{D42A27DB-BD31-4B8C-83A1-F6EECF244321}">
                <p14:modId xmlns:p14="http://schemas.microsoft.com/office/powerpoint/2010/main" val="3601927858"/>
              </p:ext>
            </p:extLst>
          </p:nvPr>
        </p:nvGraphicFramePr>
        <p:xfrm>
          <a:off x="1729419" y="1346708"/>
          <a:ext cx="8128000" cy="45688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7993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809C-8CAB-48EB-FA33-5DB304419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B96A5-9BD7-BD56-8CAB-3C9087138840}"/>
              </a:ext>
            </a:extLst>
          </p:cNvPr>
          <p:cNvSpPr>
            <a:spLocks noGrp="1"/>
          </p:cNvSpPr>
          <p:nvPr>
            <p:ph type="title"/>
          </p:nvPr>
        </p:nvSpPr>
        <p:spPr>
          <a:xfrm>
            <a:off x="633369" y="-1"/>
            <a:ext cx="7721706" cy="1325563"/>
          </a:xfrm>
        </p:spPr>
        <p:txBody>
          <a:bodyPr>
            <a:normAutofit/>
          </a:bodyPr>
          <a:lstStyle/>
          <a:p>
            <a:pPr algn="ctr"/>
            <a:r>
              <a:rPr lang="en-GB" sz="3600" b="0" i="0" dirty="0"/>
              <a:t>Nature-based tourism and recreation </a:t>
            </a:r>
            <a:endParaRPr lang="en-GB" sz="3600" dirty="0"/>
          </a:p>
        </p:txBody>
      </p:sp>
      <p:sp>
        <p:nvSpPr>
          <p:cNvPr id="4" name="Hexagon 3">
            <a:extLst>
              <a:ext uri="{FF2B5EF4-FFF2-40B4-BE49-F238E27FC236}">
                <a16:creationId xmlns:a16="http://schemas.microsoft.com/office/drawing/2014/main" id="{C52DB07A-37E4-3B88-69F5-9EF21E8FE279}"/>
              </a:ext>
            </a:extLst>
          </p:cNvPr>
          <p:cNvSpPr/>
          <p:nvPr/>
        </p:nvSpPr>
        <p:spPr>
          <a:xfrm>
            <a:off x="-1883394" y="5843938"/>
            <a:ext cx="3766788" cy="2861553"/>
          </a:xfrm>
          <a:prstGeom prst="hexagon">
            <a:avLst/>
          </a:prstGeom>
          <a:solidFill>
            <a:srgbClr val="179CD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FB18E32-E438-8506-7506-D13C41F75ACC}"/>
              </a:ext>
            </a:extLst>
          </p:cNvPr>
          <p:cNvSpPr/>
          <p:nvPr/>
        </p:nvSpPr>
        <p:spPr>
          <a:xfrm rot="10800000">
            <a:off x="8368495" y="0"/>
            <a:ext cx="4051139" cy="1920232"/>
          </a:xfrm>
          <a:prstGeom prst="rtTriangle">
            <a:avLst/>
          </a:prstGeom>
          <a:solidFill>
            <a:srgbClr val="6DBE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A71AF193-49E3-CB3C-F726-FAF1623F74BA}"/>
              </a:ext>
            </a:extLst>
          </p:cNvPr>
          <p:cNvCxnSpPr>
            <a:cxnSpLocks/>
          </p:cNvCxnSpPr>
          <p:nvPr/>
        </p:nvCxnSpPr>
        <p:spPr>
          <a:xfrm>
            <a:off x="1278582" y="1074825"/>
            <a:ext cx="6222904" cy="0"/>
          </a:xfrm>
          <a:prstGeom prst="line">
            <a:avLst/>
          </a:prstGeom>
          <a:ln w="19050">
            <a:solidFill>
              <a:srgbClr val="543A2A"/>
            </a:solidFill>
          </a:ln>
        </p:spPr>
        <p:style>
          <a:lnRef idx="1">
            <a:schemeClr val="accent1"/>
          </a:lnRef>
          <a:fillRef idx="0">
            <a:schemeClr val="accent1"/>
          </a:fillRef>
          <a:effectRef idx="0">
            <a:schemeClr val="accent1"/>
          </a:effectRef>
          <a:fontRef idx="minor">
            <a:schemeClr val="tx1"/>
          </a:fontRef>
        </p:style>
      </p:cxnSp>
      <p:pic>
        <p:nvPicPr>
          <p:cNvPr id="8" name="Picture 7" descr="A black and brown logo&#10;&#10;Description automatically generated">
            <a:extLst>
              <a:ext uri="{FF2B5EF4-FFF2-40B4-BE49-F238E27FC236}">
                <a16:creationId xmlns:a16="http://schemas.microsoft.com/office/drawing/2014/main" id="{FFE5E553-50F5-71C3-34AD-FBA4DD5B60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7700" y="6109128"/>
            <a:ext cx="2831595" cy="748871"/>
          </a:xfrm>
          <a:prstGeom prst="rect">
            <a:avLst/>
          </a:prstGeom>
        </p:spPr>
      </p:pic>
      <p:pic>
        <p:nvPicPr>
          <p:cNvPr id="10" name="Picture 8">
            <a:extLst>
              <a:ext uri="{FF2B5EF4-FFF2-40B4-BE49-F238E27FC236}">
                <a16:creationId xmlns:a16="http://schemas.microsoft.com/office/drawing/2014/main" id="{54DCFADC-D7F1-5459-DD11-C38245E1C7E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34469" y="6188983"/>
            <a:ext cx="2315633" cy="589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9911BE6-35B5-E0D8-B789-AC271288A1E1}"/>
              </a:ext>
            </a:extLst>
          </p:cNvPr>
          <p:cNvCxnSpPr/>
          <p:nvPr/>
        </p:nvCxnSpPr>
        <p:spPr>
          <a:xfrm>
            <a:off x="6486872" y="6188983"/>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9B2163-92DF-E8AF-B1F7-630200636681}"/>
              </a:ext>
            </a:extLst>
          </p:cNvPr>
          <p:cNvCxnSpPr/>
          <p:nvPr/>
        </p:nvCxnSpPr>
        <p:spPr>
          <a:xfrm>
            <a:off x="9037732" y="6188984"/>
            <a:ext cx="0" cy="669016"/>
          </a:xfrm>
          <a:prstGeom prst="line">
            <a:avLst/>
          </a:prstGeom>
          <a:ln w="22225">
            <a:solidFill>
              <a:srgbClr val="543A2A"/>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49FF9E2-05BF-8C8E-041D-4AA267DD56D5}"/>
              </a:ext>
            </a:extLst>
          </p:cNvPr>
          <p:cNvPicPr>
            <a:picLocks noChangeAspect="1"/>
          </p:cNvPicPr>
          <p:nvPr/>
        </p:nvPicPr>
        <p:blipFill>
          <a:blip r:embed="rId5"/>
          <a:stretch>
            <a:fillRect/>
          </a:stretch>
        </p:blipFill>
        <p:spPr>
          <a:xfrm>
            <a:off x="4494222" y="5915562"/>
            <a:ext cx="1992650" cy="1195590"/>
          </a:xfrm>
          <a:prstGeom prst="rect">
            <a:avLst/>
          </a:prstGeom>
        </p:spPr>
      </p:pic>
      <p:pic>
        <p:nvPicPr>
          <p:cNvPr id="4098" name="Picture 2" descr="landscape photography of seashore">
            <a:extLst>
              <a:ext uri="{FF2B5EF4-FFF2-40B4-BE49-F238E27FC236}">
                <a16:creationId xmlns:a16="http://schemas.microsoft.com/office/drawing/2014/main" id="{2F63F403-6FD4-A0B6-EEF7-1CE4BE939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057" y="1803273"/>
            <a:ext cx="5517332" cy="40716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8485D8-8AE2-EA8F-358F-69BF24DA164A}"/>
              </a:ext>
            </a:extLst>
          </p:cNvPr>
          <p:cNvSpPr txBox="1"/>
          <p:nvPr/>
        </p:nvSpPr>
        <p:spPr>
          <a:xfrm>
            <a:off x="150830" y="1325562"/>
            <a:ext cx="6322597" cy="5032147"/>
          </a:xfrm>
          <a:prstGeom prst="rect">
            <a:avLst/>
          </a:prstGeom>
          <a:noFill/>
        </p:spPr>
        <p:txBody>
          <a:bodyPr wrap="square" rtlCol="0">
            <a:spAutoFit/>
          </a:bodyPr>
          <a:lstStyle/>
          <a:p>
            <a:r>
              <a:rPr lang="en-GB" sz="1900" dirty="0">
                <a:highlight>
                  <a:srgbClr val="FFFFFF"/>
                </a:highlight>
                <a:latin typeface="Calibri" panose="020F0502020204030204" pitchFamily="34" charset="0"/>
              </a:rPr>
              <a:t>It has been estimated that £22.5 billion of Great Britain’s £36 billion tourism industry is attributable to natural capital (Fitch et al. (2022).</a:t>
            </a:r>
          </a:p>
          <a:p>
            <a:endParaRPr lang="en-GB" sz="1900" dirty="0">
              <a:highlight>
                <a:srgbClr val="FFFFFF"/>
              </a:highlight>
              <a:latin typeface="Calibri" panose="020F0502020204030204" pitchFamily="34" charset="0"/>
            </a:endParaRPr>
          </a:p>
          <a:p>
            <a:r>
              <a:rPr lang="en-GB" sz="1900" dirty="0">
                <a:highlight>
                  <a:srgbClr val="FFFFFF"/>
                </a:highlight>
                <a:latin typeface="Calibri" panose="020F0502020204030204" pitchFamily="34" charset="0"/>
              </a:rPr>
              <a:t>England’s 10 national parks contribute between £4.1 billion and £6.3 billion to the economy every year (Cumulus Consultants, 2013).</a:t>
            </a:r>
          </a:p>
          <a:p>
            <a:endParaRPr lang="en-GB" sz="1900" dirty="0">
              <a:highlight>
                <a:srgbClr val="FFFFFF"/>
              </a:highlight>
              <a:latin typeface="Calibri" panose="020F0502020204030204" pitchFamily="34" charset="0"/>
            </a:endParaRPr>
          </a:p>
          <a:p>
            <a:r>
              <a:rPr lang="en-GB" sz="1900" dirty="0">
                <a:highlight>
                  <a:srgbClr val="FFFFFF"/>
                </a:highlight>
                <a:latin typeface="Calibri" panose="020F0502020204030204" pitchFamily="34" charset="0"/>
              </a:rPr>
              <a:t>Nature recovery in England’s rural areas is an opportunity to boost eco-tourism, the well-being economy, and recreation. </a:t>
            </a:r>
          </a:p>
          <a:p>
            <a:endParaRPr lang="en-GB" sz="1900" dirty="0">
              <a:highlight>
                <a:srgbClr val="FFFFFF"/>
              </a:highlight>
              <a:latin typeface="Calibri" panose="020F0502020204030204" pitchFamily="34" charset="0"/>
            </a:endParaRPr>
          </a:p>
          <a:p>
            <a:r>
              <a:rPr lang="en-GB" sz="1900" dirty="0">
                <a:highlight>
                  <a:srgbClr val="FFFFFF"/>
                </a:highlight>
                <a:latin typeface="Calibri" panose="020F0502020204030204" pitchFamily="34" charset="0"/>
              </a:rPr>
              <a:t>Charities and philanthropists are also buying up land to take it out of production. This may create new ‘</a:t>
            </a:r>
            <a:r>
              <a:rPr lang="en-GB" sz="1900" dirty="0" err="1">
                <a:highlight>
                  <a:srgbClr val="FFFFFF"/>
                </a:highlight>
                <a:latin typeface="Calibri" panose="020F0502020204030204" pitchFamily="34" charset="0"/>
              </a:rPr>
              <a:t>wilded</a:t>
            </a:r>
            <a:r>
              <a:rPr lang="en-GB" sz="1900" dirty="0">
                <a:highlight>
                  <a:srgbClr val="FFFFFF"/>
                </a:highlight>
                <a:latin typeface="Calibri" panose="020F0502020204030204" pitchFamily="34" charset="0"/>
              </a:rPr>
              <a:t>’ areas, and potentially add to tourist interest (such as </a:t>
            </a:r>
            <a:r>
              <a:rPr lang="en-GB" sz="1900" dirty="0" err="1">
                <a:highlight>
                  <a:srgbClr val="FFFFFF"/>
                </a:highlight>
                <a:latin typeface="Calibri" panose="020F0502020204030204" pitchFamily="34" charset="0"/>
              </a:rPr>
              <a:t>Knepp</a:t>
            </a:r>
            <a:r>
              <a:rPr lang="en-GB" sz="1900" dirty="0">
                <a:highlight>
                  <a:srgbClr val="FFFFFF"/>
                </a:highlight>
                <a:latin typeface="Calibri" panose="020F0502020204030204" pitchFamily="34" charset="0"/>
              </a:rPr>
              <a:t> in West Sussex).</a:t>
            </a:r>
          </a:p>
          <a:p>
            <a:endParaRPr lang="en-GB" dirty="0">
              <a:highlight>
                <a:srgbClr val="FFFFFF"/>
              </a:highlight>
              <a:latin typeface="Calibri" panose="020F0502020204030204" pitchFamily="34" charset="0"/>
            </a:endParaRPr>
          </a:p>
          <a:p>
            <a:endParaRPr lang="en-GB" dirty="0">
              <a:highlight>
                <a:srgbClr val="FFFFFF"/>
              </a:highlight>
              <a:latin typeface="Calibri" panose="020F0502020204030204" pitchFamily="34" charset="0"/>
            </a:endParaRPr>
          </a:p>
        </p:txBody>
      </p:sp>
      <p:sp>
        <p:nvSpPr>
          <p:cNvPr id="6" name="TextBox 5">
            <a:extLst>
              <a:ext uri="{FF2B5EF4-FFF2-40B4-BE49-F238E27FC236}">
                <a16:creationId xmlns:a16="http://schemas.microsoft.com/office/drawing/2014/main" id="{D774123E-FA0E-2EC0-3991-7AF9001BB879}"/>
              </a:ext>
            </a:extLst>
          </p:cNvPr>
          <p:cNvSpPr txBox="1"/>
          <p:nvPr/>
        </p:nvSpPr>
        <p:spPr>
          <a:xfrm>
            <a:off x="10406632" y="5853485"/>
            <a:ext cx="2231787" cy="307777"/>
          </a:xfrm>
          <a:prstGeom prst="rect">
            <a:avLst/>
          </a:prstGeom>
          <a:noFill/>
        </p:spPr>
        <p:txBody>
          <a:bodyPr wrap="square" rtlCol="0">
            <a:spAutoFit/>
          </a:bodyPr>
          <a:lstStyle/>
          <a:p>
            <a:r>
              <a:rPr lang="en-GB" sz="1400" dirty="0">
                <a:solidFill>
                  <a:schemeClr val="bg2">
                    <a:lumMod val="75000"/>
                  </a:schemeClr>
                </a:solidFill>
              </a:rPr>
              <a:t>Image from </a:t>
            </a:r>
            <a:r>
              <a:rPr lang="en-GB" sz="1400" dirty="0" err="1">
                <a:solidFill>
                  <a:schemeClr val="bg2">
                    <a:lumMod val="75000"/>
                  </a:schemeClr>
                </a:solidFill>
              </a:rPr>
              <a:t>Unsplash</a:t>
            </a:r>
            <a:endParaRPr lang="en-GB" sz="1400" dirty="0">
              <a:solidFill>
                <a:schemeClr val="bg2">
                  <a:lumMod val="75000"/>
                </a:schemeClr>
              </a:solidFill>
            </a:endParaRPr>
          </a:p>
        </p:txBody>
      </p:sp>
    </p:spTree>
    <p:extLst>
      <p:ext uri="{BB962C8B-B14F-4D97-AF65-F5344CB8AC3E}">
        <p14:creationId xmlns:p14="http://schemas.microsoft.com/office/powerpoint/2010/main" val="1760396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510e3d4-a247-4f98-bac3-01940a724a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AFB0EF40E5A46802255A465F5B9AB" ma:contentTypeVersion="18" ma:contentTypeDescription="Create a new document." ma:contentTypeScope="" ma:versionID="1428491ff9ed5004b30cae85428e396d">
  <xsd:schema xmlns:xsd="http://www.w3.org/2001/XMLSchema" xmlns:xs="http://www.w3.org/2001/XMLSchema" xmlns:p="http://schemas.microsoft.com/office/2006/metadata/properties" xmlns:ns3="2510e3d4-a247-4f98-bac3-01940a724ae8" xmlns:ns4="79369b3a-1b7f-431b-8dd4-4019c35a058a" targetNamespace="http://schemas.microsoft.com/office/2006/metadata/properties" ma:root="true" ma:fieldsID="31904fa53a268836e34f3d5fd2929d5d" ns3:_="" ns4:_="">
    <xsd:import namespace="2510e3d4-a247-4f98-bac3-01940a724ae8"/>
    <xsd:import namespace="79369b3a-1b7f-431b-8dd4-4019c35a05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0e3d4-a247-4f98-bac3-01940a724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69b3a-1b7f-431b-8dd4-4019c35a05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91325-0272-4452-83E2-76A5376C77E8}">
  <ds:schemaRefs>
    <ds:schemaRef ds:uri="http://schemas.microsoft.com/sharepoint/v3/contenttype/forms"/>
  </ds:schemaRefs>
</ds:datastoreItem>
</file>

<file path=customXml/itemProps2.xml><?xml version="1.0" encoding="utf-8"?>
<ds:datastoreItem xmlns:ds="http://schemas.openxmlformats.org/officeDocument/2006/customXml" ds:itemID="{3405C337-8616-46A7-8E9E-D58A76BE9A9D}">
  <ds:schemaRefs>
    <ds:schemaRef ds:uri="http://purl.org/dc/elements/1.1/"/>
    <ds:schemaRef ds:uri="2510e3d4-a247-4f98-bac3-01940a724ae8"/>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79369b3a-1b7f-431b-8dd4-4019c35a058a"/>
    <ds:schemaRef ds:uri="http://schemas.microsoft.com/office/2006/metadata/properties"/>
  </ds:schemaRefs>
</ds:datastoreItem>
</file>

<file path=customXml/itemProps3.xml><?xml version="1.0" encoding="utf-8"?>
<ds:datastoreItem xmlns:ds="http://schemas.openxmlformats.org/officeDocument/2006/customXml" ds:itemID="{4B9397F8-AE4B-48FC-9819-BAACABF6C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10e3d4-a247-4f98-bac3-01940a724ae8"/>
    <ds:schemaRef ds:uri="79369b3a-1b7f-431b-8dd4-4019c35a0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emplate/>
  <TotalTime>828</TotalTime>
  <Words>2030</Words>
  <Application>Microsoft Office PowerPoint</Application>
  <PresentationFormat>Widescreen</PresentationFormat>
  <Paragraphs>167</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Calibri Light</vt:lpstr>
      <vt:lpstr>Google Sans</vt:lpstr>
      <vt:lpstr>Mundo Sans</vt:lpstr>
      <vt:lpstr>Office Theme</vt:lpstr>
      <vt:lpstr>Towards a cultural-political-economy of nature recovery in regional development An emerging agenda for England's rural-periphery</vt:lpstr>
      <vt:lpstr>Our project</vt:lpstr>
      <vt:lpstr>Our collaborative partner</vt:lpstr>
      <vt:lpstr>Our paper: Introduction</vt:lpstr>
      <vt:lpstr>Defining nature recovery</vt:lpstr>
      <vt:lpstr>The role of ecological economics</vt:lpstr>
      <vt:lpstr>A historical cultural-political-economy of nature recovery for regional development</vt:lpstr>
      <vt:lpstr>Place-based approaches to nature recovery and rural economies </vt:lpstr>
      <vt:lpstr>Nature-based tourism and recreation </vt:lpstr>
      <vt:lpstr>Nature friendly farming and payment for public goods </vt:lpstr>
      <vt:lpstr>Reforestation and forest businesses </vt:lpstr>
      <vt:lpstr>Coastal protection and marine-based enterprises</vt:lpstr>
      <vt:lpstr>Emerging research questions</vt:lpstr>
      <vt:lpstr>Summary and implications</vt:lpstr>
      <vt:lpstr>Get in touch</vt:lpstr>
      <vt:lpstr>References</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nature recovery and regional development project title slide</dc:title>
  <dc:creator>Reed, Jack</dc:creator>
  <cp:lastModifiedBy>Reed, Jack</cp:lastModifiedBy>
  <cp:revision>15</cp:revision>
  <dcterms:created xsi:type="dcterms:W3CDTF">2024-03-07T14:05:09Z</dcterms:created>
  <dcterms:modified xsi:type="dcterms:W3CDTF">2024-09-13T10:07:55Z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0x010100646AFB0EF40E5A46802255A465F5B9AB</vt:lpwstr>
  </property>
</Properties>
</file>