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265" r:id="rId7"/>
    <p:sldId id="263" r:id="rId8"/>
    <p:sldId id="262" r:id="rId9"/>
    <p:sldId id="257" r:id="rId10"/>
    <p:sldId id="259" r:id="rId11"/>
    <p:sldId id="260" r:id="rId12"/>
    <p:sldId id="261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6600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AC6C-1BCE-4635-8248-ACC477EEFD2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AE774-4FCE-40AA-B11B-91B3BB0FDD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6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2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7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3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2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8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E774-4FCE-40AA-B11B-91B3BB0FDD6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A78A-37C3-48D8-BBC2-01E4F3DBEAC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436C-180D-470F-8A8A-2985AAE9DD10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C5F5-A06A-48D1-B5B0-AAF5090B06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umanities.exeter.ac.uk/theology/research/projects/beyondstewardship/topics/histor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488832" cy="1470025"/>
          </a:xfrm>
          <a:noFill/>
        </p:spPr>
        <p:txBody>
          <a:bodyPr/>
          <a:lstStyle/>
          <a:p>
            <a:r>
              <a:rPr lang="en-GB" dirty="0" smtClean="0">
                <a:cs typeface="Arial" pitchFamily="34" charset="0"/>
              </a:rPr>
              <a:t>The History of Stewardship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6448425"/>
            <a:ext cx="287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Background image copyright Helen C. John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itchFamily="34" charset="0"/>
              </a:rPr>
              <a:t>Individual work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sz="2800" dirty="0" smtClean="0">
                <a:cs typeface="Arial" pitchFamily="34" charset="0"/>
              </a:rPr>
              <a:t>Using the information from your handout, complete the interpretation table to show how the Genesis text have been understood in different contexts.</a:t>
            </a:r>
          </a:p>
          <a:p>
            <a:pPr lvl="0" algn="r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 lvl="0" algn="r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None/>
              <a:defRPr/>
            </a:pPr>
            <a:r>
              <a:rPr lang="en-GB" dirty="0" smtClean="0">
                <a:solidFill>
                  <a:srgbClr val="008000"/>
                </a:solidFill>
                <a:cs typeface="Arial" pitchFamily="34" charset="0"/>
              </a:rPr>
              <a:t>You have 20 minutes</a:t>
            </a:r>
            <a:endParaRPr lang="en-GB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027" name="Picture 3" descr="C:\Users\Anna\AppData\Local\Microsoft\Windows\Temporary Internet Files\Content.IE5\TH7G1094\MC900304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2232248" cy="222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For discussion</a:t>
            </a:r>
            <a:endParaRPr lang="en-GB" sz="40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52936"/>
            <a:ext cx="8229600" cy="3672408"/>
          </a:xfrm>
          <a:solidFill>
            <a:schemeClr val="bg2"/>
          </a:solidFill>
          <a:ln w="190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charset="2"/>
              <a:buChar char="u"/>
              <a:defRPr/>
            </a:pPr>
            <a:r>
              <a:rPr lang="en-GB" sz="2000" dirty="0" smtClean="0">
                <a:ea typeface="Tahoma" pitchFamily="34" charset="0"/>
                <a:cs typeface="Tahoma" pitchFamily="34" charset="0"/>
              </a:rPr>
              <a:t>Do 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you think texts have one meaning or can their meaning change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?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None/>
              <a:defRPr/>
            </a:pPr>
            <a:endParaRPr lang="en-GB" sz="2000" dirty="0"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charset="2"/>
              <a:buChar char="u"/>
              <a:defRPr/>
            </a:pPr>
            <a:r>
              <a:rPr lang="en-GB" sz="2000" dirty="0">
                <a:ea typeface="Tahoma" pitchFamily="34" charset="0"/>
                <a:cs typeface="Tahoma" pitchFamily="34" charset="0"/>
              </a:rPr>
              <a:t>How far are interpretations of biblical texts influenced by the concerns of the age in which the interpreter lives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?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None/>
              <a:defRPr/>
            </a:pPr>
            <a:endParaRPr lang="en-GB" sz="2000" dirty="0"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charset="2"/>
              <a:buChar char="u"/>
              <a:defRPr/>
            </a:pPr>
            <a:r>
              <a:rPr lang="en-GB" sz="2000" dirty="0">
                <a:ea typeface="Tahoma" pitchFamily="34" charset="0"/>
                <a:cs typeface="Tahoma" pitchFamily="34" charset="0"/>
              </a:rPr>
              <a:t>Is the emphasis on stewardship the product of what the Bible says, or of our environmental crisis, or both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?</a:t>
            </a:r>
            <a:r>
              <a:rPr lang="en-GB" sz="2000" dirty="0" smtClean="0">
                <a:cs typeface="Arial" pitchFamily="34" charset="0"/>
              </a:rPr>
              <a:t> </a:t>
            </a:r>
            <a:endParaRPr lang="en-GB" sz="2000" dirty="0">
              <a:cs typeface="Arial" pitchFamily="34" charset="0"/>
            </a:endParaRPr>
          </a:p>
        </p:txBody>
      </p:sp>
      <p:pic>
        <p:nvPicPr>
          <p:cNvPr id="2050" name="Picture 2" descr="C:\Users\Anna\AppData\Local\Microsoft\Windows\Temporary Internet Files\Content.IE5\WQHYPUOX\MC9001108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1274440" cy="1264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9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5 minutes to </a:t>
            </a:r>
            <a:r>
              <a:rPr lang="en-US" dirty="0"/>
              <a:t>refresh your </a:t>
            </a:r>
            <a:r>
              <a:rPr lang="en-US" dirty="0" smtClean="0"/>
              <a:t>memory of Genesis 1-2</a:t>
            </a:r>
            <a:endParaRPr lang="en-US" dirty="0"/>
          </a:p>
        </p:txBody>
      </p:sp>
      <p:pic>
        <p:nvPicPr>
          <p:cNvPr id="4" name="Content Placeholder 3" descr="02 Bible open at Genesi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091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for an introductory video: History</a:t>
            </a:r>
            <a:endParaRPr lang="en-US" sz="3600" dirty="0"/>
          </a:p>
        </p:txBody>
      </p:sp>
      <p:pic>
        <p:nvPicPr>
          <p:cNvPr id="3" name="Picture 2" descr="colour_logo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4678680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itchFamily="34" charset="0"/>
              </a:rPr>
              <a:t>Lesson aims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62500" lnSpcReduction="20000"/>
          </a:bodyPr>
          <a:lstStyle/>
          <a:p>
            <a:pPr lvl="0" eaLnBrk="0" fontAlgn="base" hangingPunct="0">
              <a:lnSpc>
                <a:spcPct val="17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To show how texts like Genesis 1-2 have generated different readings in changing contexts</a:t>
            </a:r>
          </a:p>
          <a:p>
            <a:pPr lvl="0" eaLnBrk="0" fontAlgn="base" hangingPunct="0">
              <a:lnSpc>
                <a:spcPct val="170000"/>
              </a:lnSpc>
              <a:spcAft>
                <a:spcPct val="0"/>
              </a:spcAft>
              <a:buSzPct val="70000"/>
              <a:buNone/>
              <a:defRPr/>
            </a:pPr>
            <a:endParaRPr lang="en-GB" dirty="0" smtClean="0"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lnSpc>
                <a:spcPct val="17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To encourage reflection on the ways in which our environmental crisis has prompted new perspectives on biblical texts</a:t>
            </a:r>
          </a:p>
          <a:p>
            <a:pPr lvl="0" eaLnBrk="0" fontAlgn="base" hangingPunct="0">
              <a:lnSpc>
                <a:spcPct val="170000"/>
              </a:lnSpc>
              <a:spcAft>
                <a:spcPct val="0"/>
              </a:spcAft>
              <a:buSzPct val="70000"/>
              <a:buNone/>
              <a:defRPr/>
            </a:pPr>
            <a:endParaRPr lang="en-GB" dirty="0" smtClean="0"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lnSpc>
                <a:spcPct val="17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To raise questions about the meaning and interpretation of texts: is there one true meaning (the author's intention?) or are new meanings made in new contexts?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340768"/>
            <a:ext cx="1008112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501008"/>
            <a:ext cx="1296144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188640"/>
            <a:ext cx="2160240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620688"/>
            <a:ext cx="1224136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328" y="2636912"/>
            <a:ext cx="1296144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Nurture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2280" y="5805264"/>
            <a:ext cx="1512168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Subdue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5733256"/>
            <a:ext cx="1296144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GB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Equality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07704" y="980728"/>
            <a:ext cx="5472608" cy="5040200"/>
            <a:chOff x="1907704" y="980728"/>
            <a:chExt cx="5472608" cy="5040200"/>
          </a:xfrm>
          <a:noFill/>
        </p:grpSpPr>
        <p:sp>
          <p:nvSpPr>
            <p:cNvPr id="16" name="Oval 15"/>
            <p:cNvSpPr/>
            <p:nvPr/>
          </p:nvSpPr>
          <p:spPr>
            <a:xfrm>
              <a:off x="2915816" y="980728"/>
              <a:ext cx="3240360" cy="324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907704" y="2780928"/>
              <a:ext cx="3240360" cy="324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139952" y="2780928"/>
              <a:ext cx="3240360" cy="324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79912" y="17728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Kingship</a:t>
            </a:r>
            <a:endParaRPr lang="en-GB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F622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Kinship</a:t>
            </a:r>
            <a:endParaRPr lang="en-GB" sz="2400" b="1" dirty="0">
              <a:solidFill>
                <a:srgbClr val="4F622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2930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F622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Stewardship</a:t>
            </a:r>
            <a:endParaRPr lang="en-GB" sz="2400" b="1" dirty="0">
              <a:solidFill>
                <a:srgbClr val="4F622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Interpreting texts</a:t>
            </a:r>
            <a:endParaRPr lang="en-GB" dirty="0">
              <a:solidFill>
                <a:schemeClr val="tx2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Historical context</a:t>
            </a:r>
          </a:p>
          <a:p>
            <a:pPr lvl="1">
              <a:buFontTx/>
              <a:buChar char="-"/>
            </a:pPr>
            <a:r>
              <a:rPr lang="en-GB" sz="3200" dirty="0" smtClean="0">
                <a:solidFill>
                  <a:srgbClr val="008000"/>
                </a:solidFill>
                <a:ea typeface="Tahoma" pitchFamily="34" charset="0"/>
                <a:cs typeface="Tahoma" pitchFamily="34" charset="0"/>
              </a:rPr>
              <a:t>Why did the writer say that?</a:t>
            </a:r>
          </a:p>
          <a:p>
            <a:pPr marL="457200" lvl="1" indent="0">
              <a:buNone/>
            </a:pPr>
            <a:endParaRPr lang="en-GB" sz="3200" dirty="0" smtClean="0"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Present-day context</a:t>
            </a:r>
          </a:p>
          <a:p>
            <a:pPr lvl="1">
              <a:buNone/>
            </a:pPr>
            <a:r>
              <a:rPr lang="en-GB" sz="3200" dirty="0" smtClean="0">
                <a:ea typeface="Tahoma" pitchFamily="34" charset="0"/>
                <a:cs typeface="Tahoma" pitchFamily="34" charset="0"/>
              </a:rPr>
              <a:t>- </a:t>
            </a:r>
            <a:r>
              <a:rPr lang="en-GB" sz="3200" dirty="0" smtClean="0">
                <a:solidFill>
                  <a:srgbClr val="008000"/>
                </a:solidFill>
                <a:ea typeface="Tahoma" pitchFamily="34" charset="0"/>
                <a:cs typeface="Tahoma" pitchFamily="34" charset="0"/>
              </a:rPr>
              <a:t>How do we understand the text today?</a:t>
            </a:r>
          </a:p>
        </p:txBody>
      </p:sp>
      <p:pic>
        <p:nvPicPr>
          <p:cNvPr id="6" name="Picture 3" descr="C:\Users\Anna\AppData\Local\Microsoft\Windows\Temporary Internet Files\Content.IE5\TH7G1094\MC900193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39"/>
            <a:ext cx="1974530" cy="12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Genesis 1-2</a:t>
            </a:r>
            <a:b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</a:br>
            <a: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in historical context</a:t>
            </a:r>
            <a:endParaRPr lang="en-GB" dirty="0">
              <a:solidFill>
                <a:schemeClr val="tx2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988840"/>
            <a:ext cx="3837112" cy="4248472"/>
          </a:xfr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sz="2400" dirty="0" smtClean="0">
                <a:ea typeface="Tahoma" pitchFamily="34" charset="0"/>
                <a:cs typeface="Tahoma" pitchFamily="34" charset="0"/>
              </a:rPr>
              <a:t>Ancient, pre-industrial context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sz="2400" dirty="0" smtClean="0">
                <a:ea typeface="Tahoma" pitchFamily="34" charset="0"/>
                <a:cs typeface="Tahoma" pitchFamily="34" charset="0"/>
              </a:rPr>
              <a:t>Threats of nature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sz="2400" dirty="0" smtClean="0">
                <a:ea typeface="Tahoma" pitchFamily="34" charset="0"/>
                <a:cs typeface="Tahoma" pitchFamily="34" charset="0"/>
              </a:rPr>
              <a:t>Genesis: ‘subduing’ nature</a:t>
            </a:r>
            <a:br>
              <a:rPr lang="en-GB" sz="2400" dirty="0" smtClean="0">
                <a:ea typeface="Tahoma" pitchFamily="34" charset="0"/>
                <a:cs typeface="Tahoma" pitchFamily="34" charset="0"/>
              </a:rPr>
            </a:br>
            <a:r>
              <a:rPr lang="en-GB" sz="2400" dirty="0" smtClean="0">
                <a:ea typeface="Tahoma" pitchFamily="34" charset="0"/>
                <a:cs typeface="Tahoma" pitchFamily="34" charset="0"/>
              </a:rPr>
              <a:t>for survival</a:t>
            </a:r>
            <a:endParaRPr lang="en-GB" sz="24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DSC00311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328020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0131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copyright Helen C. John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Modern science:</a:t>
            </a:r>
            <a:b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</a:br>
            <a:r>
              <a:rPr lang="en-GB" dirty="0" smtClean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controlling nature for human benefit</a:t>
            </a:r>
            <a:endParaRPr lang="en-GB" dirty="0">
              <a:solidFill>
                <a:schemeClr val="tx2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4392488" cy="4536504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Renaissance/Enlightenment (16</a:t>
            </a:r>
            <a:r>
              <a:rPr lang="en-GB" baseline="30000" dirty="0" smtClean="0">
                <a:ea typeface="Tahoma" pitchFamily="34" charset="0"/>
                <a:cs typeface="Tahoma" pitchFamily="34" charset="0"/>
              </a:rPr>
              <a:t>th</a:t>
            </a:r>
            <a:r>
              <a:rPr lang="en-GB" dirty="0" smtClean="0">
                <a:ea typeface="Tahoma" pitchFamily="34" charset="0"/>
                <a:cs typeface="Tahoma" pitchFamily="34" charset="0"/>
              </a:rPr>
              <a:t> century)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Optimistic time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Genesis: using human power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099" name="Picture 3" descr="C:\Users\Anna\AppData\Local\Microsoft\Windows\Temporary Internet Files\Content.IE5\DL1WO82M\MP9004331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001978" cy="44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Arial" pitchFamily="34" charset="0"/>
              </a:rPr>
              <a:t>An age of ecological crisis 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772816"/>
            <a:ext cx="3816424" cy="4320480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End to optimism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Environmental damage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SzPct val="70000"/>
              <a:buFont typeface="Wingdings" pitchFamily="2" charset="2"/>
              <a:buChar char="u"/>
              <a:defRPr/>
            </a:pPr>
            <a:r>
              <a:rPr lang="en-GB" dirty="0" smtClean="0">
                <a:ea typeface="Tahoma" pitchFamily="34" charset="0"/>
                <a:cs typeface="Tahoma" pitchFamily="34" charset="0"/>
              </a:rPr>
              <a:t>Genesis: care and responsibility</a:t>
            </a:r>
            <a:endParaRPr lang="en-GB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DSC00424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4165515" cy="2772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copyright Helen C. John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6CE45FD6B244BBAAF2235D69EAA93" ma:contentTypeVersion="6" ma:contentTypeDescription="Create a new document." ma:contentTypeScope="" ma:versionID="72fff9f66ad96764870ebfbc00388f54">
  <xsd:schema xmlns:xsd="http://www.w3.org/2001/XMLSchema" xmlns:xs="http://www.w3.org/2001/XMLSchema" xmlns:p="http://schemas.microsoft.com/office/2006/metadata/properties" xmlns:ns1="http://schemas.microsoft.com/sharepoint/v3" xmlns:ns3="66db31cb-77f5-4215-898b-70dbbd70ab25" xmlns:ns4="38fb5a3e-8a88-49b2-a7fa-af4f2d8956a9" targetNamespace="http://schemas.microsoft.com/office/2006/metadata/properties" ma:root="true" ma:fieldsID="d9215ff00831b212630999ca99c98bcf" ns1:_="" ns3:_="" ns4:_="">
    <xsd:import namespace="http://schemas.microsoft.com/sharepoint/v3"/>
    <xsd:import namespace="66db31cb-77f5-4215-898b-70dbbd70ab25"/>
    <xsd:import namespace="38fb5a3e-8a88-49b2-a7fa-af4f2d8956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b31cb-77f5-4215-898b-70dbbd70ab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b5a3e-8a88-49b2-a7fa-af4f2d8956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018CF2-5F4A-464C-9638-ACD2E58A7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33A394-59B9-408B-AB80-9F2600E03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db31cb-77f5-4215-898b-70dbbd70ab25"/>
    <ds:schemaRef ds:uri="38fb5a3e-8a88-49b2-a7fa-af4f2d895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C12F13-6175-48E7-90F9-514206ECA90C}">
  <ds:schemaRefs>
    <ds:schemaRef ds:uri="http://purl.org/dc/elements/1.1/"/>
    <ds:schemaRef ds:uri="http://purl.org/dc/terms/"/>
    <ds:schemaRef ds:uri="http://schemas.microsoft.com/office/2006/documentManagement/types"/>
    <ds:schemaRef ds:uri="38fb5a3e-8a88-49b2-a7fa-af4f2d8956a9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66db31cb-77f5-4215-898b-70dbbd70ab25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277</Words>
  <Application>Microsoft Office PowerPoint</Application>
  <PresentationFormat>On-screen Show (4:3)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Office Theme</vt:lpstr>
      <vt:lpstr>The History of Stewardship</vt:lpstr>
      <vt:lpstr>Take 5 minutes to refresh your memory of Genesis 1-2</vt:lpstr>
      <vt:lpstr>Click for an introductory video: History</vt:lpstr>
      <vt:lpstr>Lesson aims</vt:lpstr>
      <vt:lpstr>PowerPoint Presentation</vt:lpstr>
      <vt:lpstr>Interpreting texts</vt:lpstr>
      <vt:lpstr>Genesis 1-2 in historical context</vt:lpstr>
      <vt:lpstr>Modern science: controlling nature for human benefit</vt:lpstr>
      <vt:lpstr>An age of ecological crisis </vt:lpstr>
      <vt:lpstr>Individual work</vt:lpstr>
      <vt:lpstr>For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Stewardship</dc:title>
  <dc:creator>Anna</dc:creator>
  <cp:lastModifiedBy>Kaal, Abbie</cp:lastModifiedBy>
  <cp:revision>53</cp:revision>
  <dcterms:created xsi:type="dcterms:W3CDTF">2012-06-22T08:41:59Z</dcterms:created>
  <dcterms:modified xsi:type="dcterms:W3CDTF">2018-03-02T13:20:19Z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0x0101002986CE45FD6B244BBAAF2235D69EAA93</vt:lpwstr>
  </property>
</Properties>
</file>