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6" r:id="rId3"/>
    <p:sldId id="284" r:id="rId4"/>
    <p:sldId id="280" r:id="rId5"/>
    <p:sldId id="275" r:id="rId6"/>
    <p:sldId id="278" r:id="rId7"/>
    <p:sldId id="277" r:id="rId8"/>
    <p:sldId id="279" r:id="rId9"/>
    <p:sldId id="274" r:id="rId10"/>
    <p:sldId id="282" r:id="rId11"/>
    <p:sldId id="283"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28"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535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98667-EECE-4F61-A375-8DACCD2A30F3}" type="datetimeFigureOut">
              <a:rPr lang="en-GB" smtClean="0"/>
              <a:pPr/>
              <a:t>02/03/2018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8A78A-37C3-48D8-BBC2-01E4F3DBEACF}" type="slidenum">
              <a:rPr lang="en-GB" smtClean="0"/>
              <a:pPr/>
              <a:t>‹#›</a:t>
            </a:fld>
            <a:endParaRPr lang="en-GB"/>
          </a:p>
        </p:txBody>
      </p:sp>
    </p:spTree>
    <p:extLst>
      <p:ext uri="{BB962C8B-B14F-4D97-AF65-F5344CB8AC3E}">
        <p14:creationId xmlns:p14="http://schemas.microsoft.com/office/powerpoint/2010/main" val="47250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C8A78A-37C3-48D8-BBC2-01E4F3DBEACF}" type="slidenum">
              <a:rPr lang="en-GB" smtClean="0"/>
              <a:pPr/>
              <a:t>1</a:t>
            </a:fld>
            <a:endParaRPr lang="en-GB" dirty="0"/>
          </a:p>
        </p:txBody>
      </p:sp>
    </p:spTree>
    <p:extLst>
      <p:ext uri="{BB962C8B-B14F-4D97-AF65-F5344CB8AC3E}">
        <p14:creationId xmlns:p14="http://schemas.microsoft.com/office/powerpoint/2010/main" val="2918874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19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fld id="{1C461168-D70B-3548-BFC3-1EDDD0D8FCA6}" type="slidenum">
              <a:rPr lang="en-GB" sz="1200"/>
              <a:pPr eaLnBrk="1" hangingPunct="1"/>
              <a:t>3</a:t>
            </a:fld>
            <a:endParaRPr lang="en-GB" sz="1200"/>
          </a:p>
        </p:txBody>
      </p:sp>
    </p:spTree>
    <p:extLst>
      <p:ext uri="{BB962C8B-B14F-4D97-AF65-F5344CB8AC3E}">
        <p14:creationId xmlns:p14="http://schemas.microsoft.com/office/powerpoint/2010/main" val="2880517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5</a:t>
            </a:fld>
            <a:endParaRPr lang="en-GB"/>
          </a:p>
        </p:txBody>
      </p:sp>
    </p:spTree>
    <p:extLst>
      <p:ext uri="{BB962C8B-B14F-4D97-AF65-F5344CB8AC3E}">
        <p14:creationId xmlns:p14="http://schemas.microsoft.com/office/powerpoint/2010/main" val="408582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6</a:t>
            </a:fld>
            <a:endParaRPr lang="en-GB"/>
          </a:p>
        </p:txBody>
      </p:sp>
    </p:spTree>
    <p:extLst>
      <p:ext uri="{BB962C8B-B14F-4D97-AF65-F5344CB8AC3E}">
        <p14:creationId xmlns:p14="http://schemas.microsoft.com/office/powerpoint/2010/main" val="3146982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7</a:t>
            </a:fld>
            <a:endParaRPr lang="en-GB"/>
          </a:p>
        </p:txBody>
      </p:sp>
    </p:spTree>
    <p:extLst>
      <p:ext uri="{BB962C8B-B14F-4D97-AF65-F5344CB8AC3E}">
        <p14:creationId xmlns:p14="http://schemas.microsoft.com/office/powerpoint/2010/main" val="3947880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Dominion</a:t>
            </a:r>
            <a:r>
              <a:rPr lang="en-GB" baseline="0" dirty="0" smtClean="0"/>
              <a:t> to Stewardship; language of subduing the earth and mastery over it (Gaudium et spes) to responsibility and care (Communion and Stewardship).</a:t>
            </a:r>
            <a:endParaRPr lang="en-GB" dirty="0"/>
          </a:p>
        </p:txBody>
      </p:sp>
      <p:sp>
        <p:nvSpPr>
          <p:cNvPr id="4" name="Slide Number Placeholder 3"/>
          <p:cNvSpPr>
            <a:spLocks noGrp="1"/>
          </p:cNvSpPr>
          <p:nvPr>
            <p:ph type="sldNum" sz="quarter" idx="10"/>
          </p:nvPr>
        </p:nvSpPr>
        <p:spPr/>
        <p:txBody>
          <a:bodyPr/>
          <a:lstStyle/>
          <a:p>
            <a:fld id="{B9C8A78A-37C3-48D8-BBC2-01E4F3DBEACF}" type="slidenum">
              <a:rPr lang="en-GB" smtClean="0"/>
              <a:pPr/>
              <a:t>8</a:t>
            </a:fld>
            <a:endParaRPr lang="en-GB"/>
          </a:p>
        </p:txBody>
      </p:sp>
    </p:spTree>
    <p:extLst>
      <p:ext uri="{BB962C8B-B14F-4D97-AF65-F5344CB8AC3E}">
        <p14:creationId xmlns:p14="http://schemas.microsoft.com/office/powerpoint/2010/main" val="1913413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12</a:t>
            </a:fld>
            <a:endParaRPr lang="en-GB"/>
          </a:p>
        </p:txBody>
      </p:sp>
    </p:spTree>
    <p:extLst>
      <p:ext uri="{BB962C8B-B14F-4D97-AF65-F5344CB8AC3E}">
        <p14:creationId xmlns:p14="http://schemas.microsoft.com/office/powerpoint/2010/main" val="5245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98627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64087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7451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77161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331722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26621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7714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42245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8060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1455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83159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F115A-23C8-45CB-BD0C-01BD3D3A965E}" type="datetimeFigureOut">
              <a:rPr lang="en-GB" smtClean="0"/>
              <a:pPr/>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B137-2B89-462B-BA25-CB8E145C2A59}" type="slidenum">
              <a:rPr lang="en-GB" smtClean="0"/>
              <a:pPr/>
              <a:t>‹#›</a:t>
            </a:fld>
            <a:endParaRPr lang="en-GB"/>
          </a:p>
        </p:txBody>
      </p:sp>
    </p:spTree>
    <p:extLst>
      <p:ext uri="{BB962C8B-B14F-4D97-AF65-F5344CB8AC3E}">
        <p14:creationId xmlns:p14="http://schemas.microsoft.com/office/powerpoint/2010/main" val="191245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umanities.exeter.ac.uk/theology/research/projects/beyondstewardship/topics/catholi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1524000"/>
          </a:xfrm>
        </p:spPr>
        <p:txBody>
          <a:bodyPr>
            <a:noAutofit/>
          </a:bodyPr>
          <a:lstStyle/>
          <a:p>
            <a:r>
              <a:rPr lang="en-GB" sz="4400" dirty="0" smtClean="0">
                <a:solidFill>
                  <a:schemeClr val="tx1"/>
                </a:solidFill>
                <a:latin typeface="+mj-lt"/>
                <a:cs typeface="Arial" pitchFamily="34" charset="0"/>
              </a:rPr>
              <a:t>Catholic Teaching Explored Further</a:t>
            </a:r>
          </a:p>
        </p:txBody>
      </p:sp>
      <p:sp>
        <p:nvSpPr>
          <p:cNvPr id="4" name="Rectangle 3"/>
          <p:cNvSpPr/>
          <p:nvPr/>
        </p:nvSpPr>
        <p:spPr>
          <a:xfrm>
            <a:off x="6156176" y="6096000"/>
            <a:ext cx="2876878" cy="276999"/>
          </a:xfrm>
          <a:prstGeom prst="rect">
            <a:avLst/>
          </a:prstGeom>
        </p:spPr>
        <p:txBody>
          <a:bodyPr wrap="none">
            <a:spAutoFit/>
          </a:bodyPr>
          <a:lstStyle/>
          <a:p>
            <a:r>
              <a:rPr lang="en-GB" sz="1200" dirty="0" smtClean="0">
                <a:solidFill>
                  <a:schemeClr val="bg1"/>
                </a:solidFill>
              </a:rPr>
              <a:t>Background image copyright Helen C. John</a:t>
            </a:r>
            <a:endParaRPr lang="en-GB" sz="1200" dirty="0">
              <a:solidFill>
                <a:schemeClr val="bg1"/>
              </a:solidFill>
            </a:endParaRPr>
          </a:p>
        </p:txBody>
      </p:sp>
    </p:spTree>
    <p:extLst>
      <p:ext uri="{BB962C8B-B14F-4D97-AF65-F5344CB8AC3E}">
        <p14:creationId xmlns:p14="http://schemas.microsoft.com/office/powerpoint/2010/main" val="1155504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0" y="6248400"/>
            <a:ext cx="2068259" cy="276999"/>
          </a:xfrm>
          <a:prstGeom prst="rect">
            <a:avLst/>
          </a:prstGeom>
        </p:spPr>
        <p:txBody>
          <a:bodyPr wrap="none">
            <a:spAutoFit/>
          </a:bodyPr>
          <a:lstStyle/>
          <a:p>
            <a:r>
              <a:rPr lang="en-GB" sz="1200" dirty="0" smtClean="0">
                <a:solidFill>
                  <a:schemeClr val="bg1"/>
                </a:solidFill>
              </a:rPr>
              <a:t>Image copyright Helen C. John</a:t>
            </a:r>
            <a:endParaRPr lang="en-GB" sz="1200" dirty="0">
              <a:solidFill>
                <a:schemeClr val="bg1"/>
              </a:solidFill>
            </a:endParaRPr>
          </a:p>
        </p:txBody>
      </p:sp>
      <p:sp>
        <p:nvSpPr>
          <p:cNvPr id="2" name="Title 1"/>
          <p:cNvSpPr>
            <a:spLocks noGrp="1"/>
          </p:cNvSpPr>
          <p:nvPr>
            <p:ph type="title"/>
          </p:nvPr>
        </p:nvSpPr>
        <p:spPr/>
        <p:txBody>
          <a:bodyPr>
            <a:normAutofit fontScale="90000"/>
          </a:bodyPr>
          <a:lstStyle/>
          <a:p>
            <a:r>
              <a:rPr lang="en-US" dirty="0" smtClean="0"/>
              <a:t>Pope Francis: A Relational Approach</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0" indent="0" algn="just">
              <a:buNone/>
            </a:pPr>
            <a:r>
              <a:rPr lang="en-GB" dirty="0" smtClean="0"/>
              <a:t>‘… nowadays </a:t>
            </a:r>
            <a:r>
              <a:rPr lang="en-GB" dirty="0"/>
              <a:t>we must forcefully reject the notion that our being created in God’s image and given dominion over the earth justifies absolute domination over other creatures </a:t>
            </a:r>
            <a:r>
              <a:rPr lang="en-GB" dirty="0" smtClean="0"/>
              <a:t>.’</a:t>
            </a:r>
          </a:p>
          <a:p>
            <a:pPr marL="0" indent="0">
              <a:buNone/>
            </a:pPr>
            <a:endParaRPr lang="en-GB" sz="1000" dirty="0"/>
          </a:p>
          <a:p>
            <a:pPr marL="0" indent="0" algn="ctr">
              <a:buNone/>
            </a:pPr>
            <a:r>
              <a:rPr lang="en-GB" sz="2600" b="1" dirty="0" smtClean="0">
                <a:solidFill>
                  <a:srgbClr val="0000FF"/>
                </a:solidFill>
              </a:rPr>
              <a:t>AND</a:t>
            </a:r>
          </a:p>
          <a:p>
            <a:pPr marL="0" indent="0">
              <a:buNone/>
            </a:pPr>
            <a:endParaRPr lang="en-GB" sz="1000" dirty="0"/>
          </a:p>
          <a:p>
            <a:pPr marL="0" indent="0" algn="just">
              <a:buNone/>
            </a:pPr>
            <a:r>
              <a:rPr lang="en-GB" dirty="0" smtClean="0"/>
              <a:t>There is ‘a </a:t>
            </a:r>
            <a:r>
              <a:rPr lang="en-GB" dirty="0"/>
              <a:t>relationship of mutual responsibility between human beings and nature. Each community can take from the bounty of the earth whatever it needs for subsistence, but it also has the duty to protect the earth and to ensure its fruitfulness for coming generations</a:t>
            </a:r>
            <a:r>
              <a:rPr lang="en-GB" dirty="0" smtClean="0"/>
              <a:t>.’ </a:t>
            </a:r>
            <a:r>
              <a:rPr lang="en-GB" dirty="0"/>
              <a:t>(§</a:t>
            </a:r>
            <a:r>
              <a:rPr lang="en-GB" dirty="0" smtClean="0"/>
              <a:t>67)</a:t>
            </a:r>
          </a:p>
          <a:p>
            <a:pPr marL="0" indent="0" algn="just">
              <a:buNone/>
            </a:pPr>
            <a:endParaRPr lang="en-GB" dirty="0" smtClean="0"/>
          </a:p>
          <a:p>
            <a:pPr marL="0" indent="0" algn="r">
              <a:buNone/>
            </a:pPr>
            <a:r>
              <a:rPr lang="en-GB" i="1" dirty="0"/>
              <a:t>Laudato Si’</a:t>
            </a:r>
            <a:r>
              <a:rPr lang="en-GB" dirty="0"/>
              <a:t> (2015</a:t>
            </a:r>
            <a:r>
              <a:rPr lang="en-GB" dirty="0" smtClean="0"/>
              <a:t>)</a:t>
            </a:r>
            <a:endParaRPr lang="en-GB" dirty="0"/>
          </a:p>
        </p:txBody>
      </p:sp>
    </p:spTree>
    <p:extLst>
      <p:ext uri="{BB962C8B-B14F-4D97-AF65-F5344CB8AC3E}">
        <p14:creationId xmlns:p14="http://schemas.microsoft.com/office/powerpoint/2010/main" val="415009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Summarise your understanding of Topic A</a:t>
            </a:r>
            <a:endParaRPr lang="en-US" dirty="0"/>
          </a:p>
        </p:txBody>
      </p:sp>
      <p:sp>
        <p:nvSpPr>
          <p:cNvPr id="3" name="Content Placeholder 2"/>
          <p:cNvSpPr>
            <a:spLocks noGrp="1"/>
          </p:cNvSpPr>
          <p:nvPr>
            <p:ph idx="1"/>
          </p:nvPr>
        </p:nvSpPr>
        <p:spPr>
          <a:xfrm>
            <a:off x="457200" y="2286000"/>
            <a:ext cx="8229600" cy="3276600"/>
          </a:xfrm>
          <a:solidFill>
            <a:schemeClr val="bg2"/>
          </a:solidFill>
          <a:ln w="19050">
            <a:solidFill>
              <a:schemeClr val="tx1"/>
            </a:solidFill>
          </a:ln>
        </p:spPr>
        <p:txBody>
          <a:bodyPr/>
          <a:lstStyle/>
          <a:p>
            <a:pPr marL="0" indent="0" algn="just">
              <a:buNone/>
            </a:pPr>
            <a:endParaRPr lang="en-GB" dirty="0"/>
          </a:p>
          <a:p>
            <a:pPr marL="0" indent="0" algn="just">
              <a:buNone/>
            </a:pPr>
            <a:r>
              <a:rPr lang="en-GB" dirty="0" smtClean="0"/>
              <a:t>What </a:t>
            </a:r>
            <a:r>
              <a:rPr lang="en-GB" dirty="0"/>
              <a:t>is the significance of the </a:t>
            </a:r>
            <a:r>
              <a:rPr lang="en-GB" i="1" dirty="0"/>
              <a:t>Imago Dei</a:t>
            </a:r>
            <a:r>
              <a:rPr lang="en-GB" dirty="0"/>
              <a:t> idea for Catholic teaching about care for the environment? How has </a:t>
            </a:r>
            <a:r>
              <a:rPr lang="en-GB"/>
              <a:t>its </a:t>
            </a:r>
            <a:r>
              <a:rPr lang="en-GB" smtClean="0"/>
              <a:t>influence changed </a:t>
            </a:r>
            <a:r>
              <a:rPr lang="en-GB" dirty="0"/>
              <a:t>over time</a:t>
            </a:r>
            <a:r>
              <a:rPr lang="en-GB" dirty="0" smtClean="0"/>
              <a:t>?</a:t>
            </a:r>
            <a:endParaRPr lang="en-GB" dirty="0"/>
          </a:p>
        </p:txBody>
      </p:sp>
    </p:spTree>
    <p:extLst>
      <p:ext uri="{BB962C8B-B14F-4D97-AF65-F5344CB8AC3E}">
        <p14:creationId xmlns:p14="http://schemas.microsoft.com/office/powerpoint/2010/main" val="1336666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cs typeface="Arial" pitchFamily="34" charset="0"/>
              </a:rPr>
              <a:t>Group Work</a:t>
            </a:r>
            <a:endParaRPr lang="en-GB" sz="4000" dirty="0">
              <a:cs typeface="Arial" pitchFamily="34" charset="0"/>
            </a:endParaRPr>
          </a:p>
        </p:txBody>
      </p:sp>
      <p:sp>
        <p:nvSpPr>
          <p:cNvPr id="3" name="Content Placeholder 2"/>
          <p:cNvSpPr>
            <a:spLocks noGrp="1"/>
          </p:cNvSpPr>
          <p:nvPr>
            <p:ph idx="1"/>
          </p:nvPr>
        </p:nvSpPr>
        <p:spPr>
          <a:xfrm>
            <a:off x="457200" y="1371600"/>
            <a:ext cx="8229600" cy="4953000"/>
          </a:xfrm>
          <a:solidFill>
            <a:schemeClr val="accent3">
              <a:lumMod val="40000"/>
              <a:lumOff val="60000"/>
            </a:schemeClr>
          </a:solidFill>
          <a:ln w="19050" cmpd="sng">
            <a:solidFill>
              <a:schemeClr val="tx1"/>
            </a:solidFill>
          </a:ln>
        </p:spPr>
        <p:txBody>
          <a:bodyPr>
            <a:normAutofit lnSpcReduction="10000"/>
          </a:bodyPr>
          <a:lstStyle/>
          <a:p>
            <a:pPr marL="0" lvl="0" indent="0" eaLnBrk="0" fontAlgn="base" hangingPunct="0">
              <a:lnSpc>
                <a:spcPct val="150000"/>
              </a:lnSpc>
              <a:spcAft>
                <a:spcPct val="0"/>
              </a:spcAft>
              <a:buSzPct val="70000"/>
              <a:buNone/>
            </a:pPr>
            <a:r>
              <a:rPr lang="en-GB" sz="2400" u="sng" dirty="0" smtClean="0">
                <a:cs typeface="Arial" pitchFamily="34" charset="0"/>
              </a:rPr>
              <a:t>Phase 1</a:t>
            </a:r>
            <a:r>
              <a:rPr lang="en-GB" sz="2400" dirty="0" smtClean="0">
                <a:cs typeface="Arial" pitchFamily="34" charset="0"/>
              </a:rPr>
              <a:t>: Pair (Topic B or C)</a:t>
            </a:r>
          </a:p>
          <a:p>
            <a:pPr lvl="1" eaLnBrk="0" fontAlgn="base" hangingPunct="0">
              <a:lnSpc>
                <a:spcPct val="150000"/>
              </a:lnSpc>
              <a:spcAft>
                <a:spcPct val="0"/>
              </a:spcAft>
              <a:buSzPct val="70000"/>
              <a:buFont typeface="Wingdings" charset="2"/>
              <a:buChar char="u"/>
            </a:pPr>
            <a:r>
              <a:rPr lang="en-GB" sz="2000" dirty="0" smtClean="0">
                <a:cs typeface="Arial" pitchFamily="34" charset="0"/>
              </a:rPr>
              <a:t>15 minutes</a:t>
            </a:r>
          </a:p>
          <a:p>
            <a:pPr lvl="1" eaLnBrk="0" fontAlgn="base" hangingPunct="0">
              <a:lnSpc>
                <a:spcPct val="150000"/>
              </a:lnSpc>
              <a:spcAft>
                <a:spcPct val="0"/>
              </a:spcAft>
              <a:buSzPct val="70000"/>
              <a:buFont typeface="Wingdings" charset="2"/>
              <a:buChar char="u"/>
            </a:pPr>
            <a:r>
              <a:rPr lang="en-GB" sz="2000" dirty="0" smtClean="0">
                <a:cs typeface="Arial" pitchFamily="34" charset="0"/>
              </a:rPr>
              <a:t>Prepare content to teach to rest of class – Key Question on handout</a:t>
            </a:r>
          </a:p>
          <a:p>
            <a:pPr lvl="1" eaLnBrk="0" fontAlgn="base" hangingPunct="0">
              <a:lnSpc>
                <a:spcPct val="150000"/>
              </a:lnSpc>
              <a:spcAft>
                <a:spcPct val="0"/>
              </a:spcAft>
              <a:buSzPct val="70000"/>
              <a:buFont typeface="Wingdings" charset="2"/>
              <a:buChar char="u"/>
            </a:pPr>
            <a:r>
              <a:rPr lang="en-GB" sz="2000" dirty="0" smtClean="0">
                <a:cs typeface="Arial" pitchFamily="34" charset="0"/>
              </a:rPr>
              <a:t>Focus: CONTENT</a:t>
            </a:r>
          </a:p>
          <a:p>
            <a:pPr marL="0" lvl="0" indent="0" eaLnBrk="0" fontAlgn="base" hangingPunct="0">
              <a:lnSpc>
                <a:spcPct val="150000"/>
              </a:lnSpc>
              <a:spcAft>
                <a:spcPct val="0"/>
              </a:spcAft>
              <a:buSzPct val="70000"/>
              <a:buNone/>
            </a:pPr>
            <a:r>
              <a:rPr lang="en-GB" sz="2400" u="sng" dirty="0" smtClean="0">
                <a:cs typeface="Arial" pitchFamily="34" charset="0"/>
              </a:rPr>
              <a:t>Phase 2</a:t>
            </a:r>
            <a:r>
              <a:rPr lang="en-GB" sz="2400" dirty="0" smtClean="0">
                <a:cs typeface="Arial" pitchFamily="34" charset="0"/>
              </a:rPr>
              <a:t>: Find a pair who are doing the same topic</a:t>
            </a:r>
          </a:p>
          <a:p>
            <a:pPr lvl="1" eaLnBrk="0" fontAlgn="base" hangingPunct="0">
              <a:lnSpc>
                <a:spcPct val="150000"/>
              </a:lnSpc>
              <a:spcAft>
                <a:spcPct val="0"/>
              </a:spcAft>
              <a:buSzPct val="70000"/>
              <a:buFont typeface="Wingdings" charset="2"/>
              <a:buChar char="u"/>
            </a:pPr>
            <a:r>
              <a:rPr lang="en-GB" sz="2000" dirty="0" smtClean="0">
                <a:cs typeface="Arial" pitchFamily="34" charset="0"/>
              </a:rPr>
              <a:t>15 minutes</a:t>
            </a:r>
          </a:p>
          <a:p>
            <a:pPr lvl="1" eaLnBrk="0" fontAlgn="base" hangingPunct="0">
              <a:lnSpc>
                <a:spcPct val="150000"/>
              </a:lnSpc>
              <a:spcAft>
                <a:spcPct val="0"/>
              </a:spcAft>
              <a:buSzPct val="70000"/>
              <a:buFont typeface="Wingdings" charset="2"/>
              <a:buChar char="u"/>
            </a:pPr>
            <a:r>
              <a:rPr lang="en-GB" sz="2000" dirty="0">
                <a:cs typeface="Arial" pitchFamily="34" charset="0"/>
              </a:rPr>
              <a:t>Agree content and decide HOW to teach it to the rest of the class</a:t>
            </a:r>
          </a:p>
          <a:p>
            <a:pPr lvl="1" eaLnBrk="0" fontAlgn="base" hangingPunct="0">
              <a:lnSpc>
                <a:spcPct val="150000"/>
              </a:lnSpc>
              <a:spcAft>
                <a:spcPct val="0"/>
              </a:spcAft>
              <a:buSzPct val="70000"/>
              <a:buFont typeface="Wingdings" charset="2"/>
              <a:buChar char="u"/>
            </a:pPr>
            <a:r>
              <a:rPr lang="en-GB" sz="2000" dirty="0" smtClean="0">
                <a:cs typeface="Arial" pitchFamily="34" charset="0"/>
              </a:rPr>
              <a:t>Focus: DELIVERY</a:t>
            </a:r>
            <a:endParaRPr lang="en-GB" sz="2000" dirty="0">
              <a:cs typeface="Arial" pitchFamily="34" charset="0"/>
            </a:endParaRPr>
          </a:p>
          <a:p>
            <a:pPr marL="0" lvl="0" indent="0" eaLnBrk="0" fontAlgn="base" hangingPunct="0">
              <a:lnSpc>
                <a:spcPct val="150000"/>
              </a:lnSpc>
              <a:spcAft>
                <a:spcPct val="0"/>
              </a:spcAft>
              <a:buSzPct val="70000"/>
              <a:buNone/>
            </a:pPr>
            <a:r>
              <a:rPr lang="en-GB" sz="2400" u="sng" dirty="0" smtClean="0">
                <a:cs typeface="Arial" pitchFamily="34" charset="0"/>
              </a:rPr>
              <a:t>Phase 3</a:t>
            </a:r>
            <a:r>
              <a:rPr lang="en-GB" sz="2400" dirty="0" smtClean="0">
                <a:cs typeface="Arial" pitchFamily="34" charset="0"/>
              </a:rPr>
              <a:t>: Present findings to the class (2-3 minutes per group)</a:t>
            </a:r>
            <a:endParaRPr lang="en-GB" sz="2400" dirty="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Click for an introductory video: Catholic</a:t>
            </a:r>
            <a:endParaRPr lang="en-US" sz="3600" dirty="0"/>
          </a:p>
        </p:txBody>
      </p:sp>
      <p:pic>
        <p:nvPicPr>
          <p:cNvPr id="3" name="Picture 2" descr="colour_logo.jpg">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2438400"/>
            <a:ext cx="4678680" cy="1923288"/>
          </a:xfrm>
          <a:prstGeom prst="rect">
            <a:avLst/>
          </a:prstGeom>
        </p:spPr>
      </p:pic>
    </p:spTree>
    <p:extLst>
      <p:ext uri="{BB962C8B-B14F-4D97-AF65-F5344CB8AC3E}">
        <p14:creationId xmlns:p14="http://schemas.microsoft.com/office/powerpoint/2010/main" val="142522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solidFill>
                  <a:schemeClr val="tx1">
                    <a:lumMod val="10000"/>
                  </a:schemeClr>
                </a:solidFill>
                <a:effectLst/>
                <a:latin typeface="Calibri"/>
                <a:ea typeface="+mj-ea"/>
                <a:cs typeface="Calibri"/>
              </a:rPr>
              <a:t>Lesson aims</a:t>
            </a:r>
            <a:endParaRPr lang="en-GB" dirty="0">
              <a:solidFill>
                <a:schemeClr val="tx1">
                  <a:lumMod val="10000"/>
                </a:schemeClr>
              </a:solidFill>
              <a:effectLst/>
              <a:latin typeface="Calibri"/>
              <a:ea typeface="+mj-ea"/>
              <a:cs typeface="Calibri"/>
            </a:endParaRPr>
          </a:p>
        </p:txBody>
      </p:sp>
      <p:sp>
        <p:nvSpPr>
          <p:cNvPr id="3" name="Content Placeholder 2"/>
          <p:cNvSpPr>
            <a:spLocks noGrp="1"/>
          </p:cNvSpPr>
          <p:nvPr>
            <p:ph idx="1"/>
          </p:nvPr>
        </p:nvSpPr>
        <p:spPr>
          <a:xfrm>
            <a:off x="457200" y="1295400"/>
            <a:ext cx="8229600" cy="5334000"/>
          </a:xfrm>
        </p:spPr>
        <p:txBody>
          <a:bodyPr>
            <a:noAutofit/>
          </a:bodyPr>
          <a:lstStyle/>
          <a:p>
            <a:pPr lvl="0">
              <a:lnSpc>
                <a:spcPct val="150000"/>
              </a:lnSpc>
              <a:spcAft>
                <a:spcPts val="1200"/>
              </a:spcAft>
              <a:buSzPct val="45000"/>
              <a:buFont typeface="Wingdings" charset="2"/>
              <a:buChar char="u"/>
            </a:pPr>
            <a:r>
              <a:rPr lang="en-GB" sz="2800" dirty="0"/>
              <a:t>To examine the development of Catholic approaches towards the environmental crisis </a:t>
            </a:r>
          </a:p>
          <a:p>
            <a:pPr lvl="0">
              <a:lnSpc>
                <a:spcPct val="150000"/>
              </a:lnSpc>
              <a:spcAft>
                <a:spcPts val="1200"/>
              </a:spcAft>
              <a:buSzPct val="45000"/>
              <a:buFont typeface="Wingdings" charset="2"/>
              <a:buChar char="u"/>
            </a:pPr>
            <a:r>
              <a:rPr lang="en-GB" sz="2800" dirty="0"/>
              <a:t>To show how this involves an understanding of </a:t>
            </a:r>
            <a:r>
              <a:rPr lang="en-GB" sz="2800" dirty="0" smtClean="0"/>
              <a:t>stewardship</a:t>
            </a:r>
            <a:endParaRPr lang="en-GB" sz="2800" dirty="0"/>
          </a:p>
          <a:p>
            <a:pPr lvl="0">
              <a:lnSpc>
                <a:spcPct val="150000"/>
              </a:lnSpc>
              <a:spcAft>
                <a:spcPts val="1200"/>
              </a:spcAft>
              <a:buSzPct val="45000"/>
              <a:buFont typeface="Wingdings" charset="2"/>
              <a:buChar char="u"/>
            </a:pPr>
            <a:r>
              <a:rPr lang="en-GB" sz="2800" dirty="0"/>
              <a:t>To show how Catholic teaching integrates social care with creation care, especially in the recent encyclical </a:t>
            </a:r>
            <a:r>
              <a:rPr lang="en-GB" sz="2800" i="1" dirty="0"/>
              <a:t>Laudato Si’</a:t>
            </a:r>
            <a:endParaRPr lang="en-GB" sz="2800" dirty="0"/>
          </a:p>
        </p:txBody>
      </p:sp>
    </p:spTree>
    <p:extLst>
      <p:ext uri="{BB962C8B-B14F-4D97-AF65-F5344CB8AC3E}">
        <p14:creationId xmlns:p14="http://schemas.microsoft.com/office/powerpoint/2010/main" val="4101417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What is an encyclical?</a:t>
            </a:r>
            <a:endParaRPr lang="en-US" dirty="0"/>
          </a:p>
        </p:txBody>
      </p:sp>
      <p:pic>
        <p:nvPicPr>
          <p:cNvPr id="7" name="Content Placeholder 6" descr="05 Pope cropped.jpg"/>
          <p:cNvPicPr>
            <a:picLocks noGrp="1" noChangeAspect="1"/>
          </p:cNvPicPr>
          <p:nvPr>
            <p:ph sz="half" idx="1"/>
          </p:nvPr>
        </p:nvPicPr>
        <p:blipFill>
          <a:blip r:embed="rId2">
            <a:extLst>
              <a:ext uri="{28A0092B-C50C-407E-A947-70E740481C1C}">
                <a14:useLocalDpi xmlns:a14="http://schemas.microsoft.com/office/drawing/2010/main" val="0"/>
              </a:ext>
            </a:extLst>
          </a:blip>
          <a:srcRect l="20288" r="20288"/>
          <a:stretch>
            <a:fillRect/>
          </a:stretch>
        </p:blipFill>
        <p:spPr/>
      </p:pic>
      <p:sp>
        <p:nvSpPr>
          <p:cNvPr id="6" name="Content Placeholder 5"/>
          <p:cNvSpPr>
            <a:spLocks noGrp="1"/>
          </p:cNvSpPr>
          <p:nvPr>
            <p:ph sz="half" idx="2"/>
          </p:nvPr>
        </p:nvSpPr>
        <p:spPr/>
        <p:txBody>
          <a:bodyPr>
            <a:normAutofit lnSpcReduction="10000"/>
          </a:bodyPr>
          <a:lstStyle/>
          <a:p>
            <a:r>
              <a:rPr lang="en-US" dirty="0" smtClean="0"/>
              <a:t>‘Circular Letter’</a:t>
            </a:r>
          </a:p>
          <a:p>
            <a:r>
              <a:rPr lang="en-US" dirty="0"/>
              <a:t>F</a:t>
            </a:r>
            <a:r>
              <a:rPr lang="en-US" dirty="0" smtClean="0"/>
              <a:t>rom the Pope…</a:t>
            </a:r>
          </a:p>
          <a:p>
            <a:r>
              <a:rPr lang="en-US" dirty="0" smtClean="0"/>
              <a:t>… to Roman Catholic Bishops</a:t>
            </a:r>
          </a:p>
          <a:p>
            <a:r>
              <a:rPr lang="en-US" dirty="0" smtClean="0"/>
              <a:t>Delivers official teaching </a:t>
            </a:r>
          </a:p>
          <a:p>
            <a:r>
              <a:rPr lang="en-US" dirty="0" smtClean="0"/>
              <a:t>Teaching filters down to Catholic communities: bishop </a:t>
            </a:r>
            <a:r>
              <a:rPr lang="en-US" dirty="0" smtClean="0">
                <a:sym typeface="Wingdings"/>
              </a:rPr>
              <a:t> church  individuals</a:t>
            </a:r>
            <a:r>
              <a:rPr lang="en-US" dirty="0" smtClean="0"/>
              <a:t> (and now the web)</a:t>
            </a:r>
          </a:p>
          <a:p>
            <a:endParaRPr lang="en-US" dirty="0" smtClean="0"/>
          </a:p>
          <a:p>
            <a:endParaRPr lang="en-US" dirty="0" smtClean="0"/>
          </a:p>
          <a:p>
            <a:endParaRPr lang="en-US" dirty="0"/>
          </a:p>
        </p:txBody>
      </p:sp>
    </p:spTree>
    <p:extLst>
      <p:ext uri="{BB962C8B-B14F-4D97-AF65-F5344CB8AC3E}">
        <p14:creationId xmlns:p14="http://schemas.microsoft.com/office/powerpoint/2010/main" val="1283860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Imago Dei</a:t>
            </a:r>
            <a:r>
              <a:rPr lang="en-US" dirty="0" smtClean="0"/>
              <a:t> and Dominion (</a:t>
            </a:r>
            <a:r>
              <a:rPr lang="en-US" dirty="0" err="1" smtClean="0"/>
              <a:t>i</a:t>
            </a:r>
            <a:r>
              <a:rPr lang="en-US" dirty="0" smtClean="0"/>
              <a:t>)</a:t>
            </a:r>
            <a:endParaRPr lang="en-US" i="1" dirty="0"/>
          </a:p>
        </p:txBody>
      </p:sp>
      <p:sp>
        <p:nvSpPr>
          <p:cNvPr id="3" name="Content Placeholder 2"/>
          <p:cNvSpPr>
            <a:spLocks noGrp="1"/>
          </p:cNvSpPr>
          <p:nvPr>
            <p:ph idx="1"/>
          </p:nvPr>
        </p:nvSpPr>
        <p:spPr>
          <a:xfrm>
            <a:off x="457200" y="1600200"/>
            <a:ext cx="8229600" cy="4953000"/>
          </a:xfrm>
        </p:spPr>
        <p:txBody>
          <a:bodyPr>
            <a:normAutofit fontScale="92500"/>
          </a:bodyPr>
          <a:lstStyle/>
          <a:p>
            <a:pPr marL="0" indent="0" algn="just">
              <a:buNone/>
            </a:pPr>
            <a:r>
              <a:rPr lang="en-GB" dirty="0"/>
              <a:t>‘For Sacred Scripture teaches that man was created "to the image of God," is capable of knowing and loving his Creator, and was appointed by Him as master of all earthly creatures that he might subdue them and use them to God's glory.’ (§12</a:t>
            </a:r>
            <a:r>
              <a:rPr lang="en-GB" dirty="0" smtClean="0"/>
              <a:t>)</a:t>
            </a:r>
            <a:endParaRPr lang="en-US" dirty="0"/>
          </a:p>
          <a:p>
            <a:pPr marL="0" indent="0" algn="r">
              <a:spcBef>
                <a:spcPts val="1320"/>
              </a:spcBef>
              <a:buNone/>
            </a:pPr>
            <a:r>
              <a:rPr lang="en-GB" i="1" dirty="0"/>
              <a:t>Gaudium et spes</a:t>
            </a:r>
            <a:r>
              <a:rPr lang="en-GB" dirty="0"/>
              <a:t> (1965</a:t>
            </a:r>
            <a:r>
              <a:rPr lang="en-GB" dirty="0" smtClean="0"/>
              <a:t>)</a:t>
            </a:r>
          </a:p>
          <a:p>
            <a:pPr marL="0" indent="0" algn="r">
              <a:buNone/>
            </a:pPr>
            <a:r>
              <a:rPr lang="en-GB" sz="2200" dirty="0" smtClean="0"/>
              <a:t>[This document doesn’t mention stewardship]</a:t>
            </a:r>
          </a:p>
          <a:p>
            <a:pPr marL="0" indent="0" algn="r">
              <a:buNone/>
            </a:pPr>
            <a:endParaRPr lang="en-GB" dirty="0"/>
          </a:p>
          <a:p>
            <a:pPr marL="0" indent="0" algn="ctr">
              <a:buNone/>
            </a:pPr>
            <a:r>
              <a:rPr lang="en-GB" dirty="0" smtClean="0">
                <a:solidFill>
                  <a:srgbClr val="0000FF"/>
                </a:solidFill>
              </a:rPr>
              <a:t>How are the ideas of </a:t>
            </a:r>
            <a:r>
              <a:rPr lang="en-GB" i="1" dirty="0" smtClean="0">
                <a:solidFill>
                  <a:srgbClr val="0000FF"/>
                </a:solidFill>
              </a:rPr>
              <a:t>Imago Dei</a:t>
            </a:r>
            <a:r>
              <a:rPr lang="en-GB" dirty="0" smtClean="0">
                <a:solidFill>
                  <a:srgbClr val="0000FF"/>
                </a:solidFill>
              </a:rPr>
              <a:t> and Dominion connected?</a:t>
            </a:r>
            <a:endParaRPr lang="en-US" dirty="0">
              <a:solidFill>
                <a:srgbClr val="0000FF"/>
              </a:solidFill>
            </a:endParaRPr>
          </a:p>
        </p:txBody>
      </p:sp>
    </p:spTree>
    <p:extLst>
      <p:ext uri="{BB962C8B-B14F-4D97-AF65-F5344CB8AC3E}">
        <p14:creationId xmlns:p14="http://schemas.microsoft.com/office/powerpoint/2010/main" val="2848761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Imago Dei</a:t>
            </a:r>
            <a:r>
              <a:rPr lang="en-US" dirty="0" smtClean="0"/>
              <a:t> and Dominion (ii)</a:t>
            </a:r>
            <a:endParaRPr lang="en-US" i="1" dirty="0"/>
          </a:p>
        </p:txBody>
      </p:sp>
      <p:sp>
        <p:nvSpPr>
          <p:cNvPr id="3" name="Content Placeholder 2"/>
          <p:cNvSpPr>
            <a:spLocks noGrp="1"/>
          </p:cNvSpPr>
          <p:nvPr>
            <p:ph idx="1"/>
          </p:nvPr>
        </p:nvSpPr>
        <p:spPr>
          <a:xfrm>
            <a:off x="457200" y="1600200"/>
            <a:ext cx="8229600" cy="4876800"/>
          </a:xfrm>
        </p:spPr>
        <p:txBody>
          <a:bodyPr>
            <a:normAutofit/>
          </a:bodyPr>
          <a:lstStyle/>
          <a:p>
            <a:pPr marL="0" indent="0" algn="just">
              <a:buNone/>
            </a:pPr>
            <a:r>
              <a:rPr lang="en-GB" dirty="0"/>
              <a:t>‘For man, created to God's image, received a mandate to subject to himself the earth and all it contains, and to govern the world with justice and </a:t>
            </a:r>
            <a:r>
              <a:rPr lang="en-GB" dirty="0" smtClean="0"/>
              <a:t>holiness; …’. </a:t>
            </a:r>
            <a:r>
              <a:rPr lang="en-GB" dirty="0"/>
              <a:t>(</a:t>
            </a:r>
            <a:r>
              <a:rPr lang="en-GB" dirty="0" smtClean="0"/>
              <a:t>§34)</a:t>
            </a:r>
            <a:endParaRPr lang="en-US" dirty="0"/>
          </a:p>
          <a:p>
            <a:pPr marL="0" indent="0" algn="r">
              <a:buNone/>
            </a:pPr>
            <a:r>
              <a:rPr lang="en-GB" i="1" dirty="0"/>
              <a:t>Gaudium et spes</a:t>
            </a:r>
            <a:r>
              <a:rPr lang="en-GB" dirty="0"/>
              <a:t> (1965</a:t>
            </a:r>
            <a:r>
              <a:rPr lang="en-GB" dirty="0" smtClean="0"/>
              <a:t>)</a:t>
            </a:r>
          </a:p>
          <a:p>
            <a:pPr marL="0" lvl="0" indent="0" algn="r">
              <a:buNone/>
            </a:pPr>
            <a:r>
              <a:rPr lang="en-GB" sz="2000" dirty="0">
                <a:solidFill>
                  <a:prstClr val="black"/>
                </a:solidFill>
              </a:rPr>
              <a:t>[This document doesn’t mention stewardship]</a:t>
            </a:r>
          </a:p>
          <a:p>
            <a:pPr marL="0" indent="0" algn="r">
              <a:buNone/>
            </a:pPr>
            <a:endParaRPr lang="en-GB" dirty="0"/>
          </a:p>
          <a:p>
            <a:pPr marL="0" indent="0" algn="ctr">
              <a:buNone/>
            </a:pPr>
            <a:r>
              <a:rPr lang="en-GB" dirty="0" smtClean="0">
                <a:solidFill>
                  <a:srgbClr val="0000FF"/>
                </a:solidFill>
              </a:rPr>
              <a:t>How are the ideas of </a:t>
            </a:r>
            <a:r>
              <a:rPr lang="en-GB" i="1" dirty="0" smtClean="0">
                <a:solidFill>
                  <a:srgbClr val="0000FF"/>
                </a:solidFill>
              </a:rPr>
              <a:t>Imago Dei</a:t>
            </a:r>
            <a:r>
              <a:rPr lang="en-GB" dirty="0" smtClean="0">
                <a:solidFill>
                  <a:srgbClr val="0000FF"/>
                </a:solidFill>
              </a:rPr>
              <a:t> and Dominion connected?</a:t>
            </a:r>
            <a:endParaRPr lang="en-US" dirty="0">
              <a:solidFill>
                <a:srgbClr val="0000FF"/>
              </a:solidFill>
            </a:endParaRPr>
          </a:p>
        </p:txBody>
      </p:sp>
    </p:spTree>
    <p:extLst>
      <p:ext uri="{BB962C8B-B14F-4D97-AF65-F5344CB8AC3E}">
        <p14:creationId xmlns:p14="http://schemas.microsoft.com/office/powerpoint/2010/main" val="1378789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Imago Dei</a:t>
            </a:r>
            <a:r>
              <a:rPr lang="en-US" dirty="0" smtClean="0"/>
              <a:t> and Stewardship (</a:t>
            </a:r>
            <a:r>
              <a:rPr lang="en-US" dirty="0" err="1" smtClean="0"/>
              <a:t>i</a:t>
            </a:r>
            <a:r>
              <a:rPr lang="en-US" dirty="0" smtClean="0"/>
              <a:t>)</a:t>
            </a:r>
            <a:endParaRPr lang="en-US" i="1"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marL="0" indent="0" algn="just">
              <a:buNone/>
            </a:pPr>
            <a:r>
              <a:rPr lang="en-GB" dirty="0" smtClean="0"/>
              <a:t>‘… the </a:t>
            </a:r>
            <a:r>
              <a:rPr lang="en-GB" dirty="0"/>
              <a:t>International Theological Commission seeks </a:t>
            </a:r>
            <a:r>
              <a:rPr lang="en-GB" dirty="0" smtClean="0"/>
              <a:t>… to </a:t>
            </a:r>
            <a:r>
              <a:rPr lang="en-GB" dirty="0"/>
              <a:t>reaffirm the truth that human persons are created in the image of God in order to enjoy personal communion with the Father, Son and Holy Spirit and with one another in them, and in order to exercise, in God's name, responsible stewardship of the created world.’ (§4) </a:t>
            </a:r>
            <a:endParaRPr lang="en-GB" dirty="0" smtClean="0"/>
          </a:p>
          <a:p>
            <a:pPr marL="0" indent="0" algn="just">
              <a:buNone/>
            </a:pPr>
            <a:endParaRPr lang="en-US" dirty="0"/>
          </a:p>
          <a:p>
            <a:pPr marL="0" indent="0" algn="r">
              <a:buNone/>
            </a:pPr>
            <a:r>
              <a:rPr lang="en-GB" i="1" dirty="0"/>
              <a:t>Communion and </a:t>
            </a:r>
            <a:r>
              <a:rPr lang="en-GB" i="1" dirty="0" smtClean="0"/>
              <a:t>Stewardship </a:t>
            </a:r>
            <a:r>
              <a:rPr lang="en-GB" dirty="0" smtClean="0"/>
              <a:t>(</a:t>
            </a:r>
            <a:r>
              <a:rPr lang="en-GB" dirty="0"/>
              <a:t>2002</a:t>
            </a:r>
            <a:r>
              <a:rPr lang="en-GB" dirty="0" smtClean="0"/>
              <a:t>)</a:t>
            </a:r>
            <a:endParaRPr lang="en-GB" dirty="0"/>
          </a:p>
          <a:p>
            <a:pPr marL="0" indent="0" algn="ctr">
              <a:buNone/>
            </a:pPr>
            <a:r>
              <a:rPr lang="en-GB" dirty="0" smtClean="0">
                <a:solidFill>
                  <a:srgbClr val="0000FF"/>
                </a:solidFill>
              </a:rPr>
              <a:t>How are the ideas of </a:t>
            </a:r>
            <a:r>
              <a:rPr lang="en-GB" i="1" dirty="0" smtClean="0">
                <a:solidFill>
                  <a:srgbClr val="0000FF"/>
                </a:solidFill>
              </a:rPr>
              <a:t>Imago Dei</a:t>
            </a:r>
            <a:r>
              <a:rPr lang="en-GB" dirty="0" smtClean="0">
                <a:solidFill>
                  <a:srgbClr val="0000FF"/>
                </a:solidFill>
              </a:rPr>
              <a:t> and Stewardship connected?</a:t>
            </a:r>
            <a:endParaRPr lang="en-US" dirty="0">
              <a:solidFill>
                <a:srgbClr val="0000FF"/>
              </a:solidFill>
            </a:endParaRPr>
          </a:p>
        </p:txBody>
      </p:sp>
    </p:spTree>
    <p:extLst>
      <p:ext uri="{BB962C8B-B14F-4D97-AF65-F5344CB8AC3E}">
        <p14:creationId xmlns:p14="http://schemas.microsoft.com/office/powerpoint/2010/main" val="1012986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Imago Dei</a:t>
            </a:r>
            <a:r>
              <a:rPr lang="en-US" dirty="0" smtClean="0"/>
              <a:t> and Stewardship (ii)</a:t>
            </a:r>
            <a:endParaRPr lang="en-US" i="1"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marL="0" indent="0" algn="just">
              <a:buNone/>
            </a:pPr>
            <a:r>
              <a:rPr lang="en-GB" dirty="0" smtClean="0"/>
              <a:t>‘</a:t>
            </a:r>
            <a:r>
              <a:rPr lang="en-GB" dirty="0"/>
              <a:t>Human stewardship of the created world is precisely a stewardship exercised by way of participation in the divine rule and is always subject to it. Human beings exercise this stewardship by gaining scientific understanding of the universe, by caring responsibly for the natural world (including animals and the environment), and by guarding their own biological integrity.’ (§61) </a:t>
            </a:r>
          </a:p>
          <a:p>
            <a:pPr marL="0" indent="0" algn="just">
              <a:buNone/>
            </a:pPr>
            <a:endParaRPr lang="en-US" dirty="0"/>
          </a:p>
          <a:p>
            <a:pPr marL="0" indent="0" algn="r">
              <a:buNone/>
            </a:pPr>
            <a:r>
              <a:rPr lang="en-GB" i="1" dirty="0"/>
              <a:t>Communion and </a:t>
            </a:r>
            <a:r>
              <a:rPr lang="en-GB" i="1" dirty="0" smtClean="0"/>
              <a:t>Stewardship </a:t>
            </a:r>
            <a:r>
              <a:rPr lang="en-GB" dirty="0" smtClean="0"/>
              <a:t>(</a:t>
            </a:r>
            <a:r>
              <a:rPr lang="en-GB" dirty="0"/>
              <a:t>2002</a:t>
            </a:r>
            <a:r>
              <a:rPr lang="en-GB" dirty="0" smtClean="0"/>
              <a:t>)</a:t>
            </a:r>
            <a:endParaRPr lang="en-GB" dirty="0"/>
          </a:p>
          <a:p>
            <a:pPr marL="0" indent="0" algn="ctr">
              <a:buNone/>
            </a:pPr>
            <a:r>
              <a:rPr lang="en-GB" dirty="0" smtClean="0">
                <a:solidFill>
                  <a:srgbClr val="0000FF"/>
                </a:solidFill>
              </a:rPr>
              <a:t>What change in emphasis do you notice between </a:t>
            </a:r>
            <a:r>
              <a:rPr lang="en-GB" i="1" dirty="0" smtClean="0">
                <a:solidFill>
                  <a:srgbClr val="0000FF"/>
                </a:solidFill>
              </a:rPr>
              <a:t>Gaudium et spes</a:t>
            </a:r>
            <a:r>
              <a:rPr lang="en-GB" dirty="0" smtClean="0">
                <a:solidFill>
                  <a:srgbClr val="0000FF"/>
                </a:solidFill>
              </a:rPr>
              <a:t> and </a:t>
            </a:r>
            <a:r>
              <a:rPr lang="en-GB" i="1" dirty="0" smtClean="0">
                <a:solidFill>
                  <a:srgbClr val="0000FF"/>
                </a:solidFill>
              </a:rPr>
              <a:t>Communion and Stewardship</a:t>
            </a:r>
            <a:r>
              <a:rPr lang="en-GB" dirty="0" smtClean="0">
                <a:solidFill>
                  <a:srgbClr val="0000FF"/>
                </a:solidFill>
              </a:rPr>
              <a:t>?</a:t>
            </a:r>
            <a:endParaRPr lang="en-US" dirty="0">
              <a:solidFill>
                <a:srgbClr val="0000FF"/>
              </a:solidFill>
            </a:endParaRPr>
          </a:p>
        </p:txBody>
      </p:sp>
    </p:spTree>
    <p:extLst>
      <p:ext uri="{BB962C8B-B14F-4D97-AF65-F5344CB8AC3E}">
        <p14:creationId xmlns:p14="http://schemas.microsoft.com/office/powerpoint/2010/main" val="3835796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Pope Francis: A Relational Approach</a:t>
            </a:r>
            <a:endParaRPr lang="en-US" dirty="0"/>
          </a:p>
        </p:txBody>
      </p:sp>
      <p:sp>
        <p:nvSpPr>
          <p:cNvPr id="3" name="Content Placeholder 2"/>
          <p:cNvSpPr>
            <a:spLocks noGrp="1"/>
          </p:cNvSpPr>
          <p:nvPr>
            <p:ph idx="1"/>
          </p:nvPr>
        </p:nvSpPr>
        <p:spPr>
          <a:xfrm>
            <a:off x="457200" y="1295400"/>
            <a:ext cx="8229600" cy="5257800"/>
          </a:xfrm>
        </p:spPr>
        <p:txBody>
          <a:bodyPr>
            <a:normAutofit fontScale="62500" lnSpcReduction="20000"/>
          </a:bodyPr>
          <a:lstStyle/>
          <a:p>
            <a:pPr marL="0" indent="0" algn="just">
              <a:buNone/>
            </a:pPr>
            <a:r>
              <a:rPr lang="en-GB" sz="4000" dirty="0" smtClean="0"/>
              <a:t>‘The </a:t>
            </a:r>
            <a:r>
              <a:rPr lang="en-GB" sz="4000" dirty="0"/>
              <a:t>creation accounts in the book of Genesis … suggest that human life is grounded in three fundamental and closely intertwined relationships: with God, with our neighbour and with the earth itself</a:t>
            </a:r>
            <a:r>
              <a:rPr lang="en-GB" sz="4000" dirty="0" smtClean="0"/>
              <a:t>.’</a:t>
            </a:r>
          </a:p>
          <a:p>
            <a:pPr marL="0" indent="0">
              <a:buNone/>
            </a:pPr>
            <a:endParaRPr lang="en-GB" sz="4000" dirty="0"/>
          </a:p>
          <a:p>
            <a:pPr marL="0" indent="0" algn="ctr">
              <a:buNone/>
            </a:pPr>
            <a:r>
              <a:rPr lang="en-GB" b="1" dirty="0" smtClean="0">
                <a:solidFill>
                  <a:srgbClr val="0000FF"/>
                </a:solidFill>
              </a:rPr>
              <a:t>BUT</a:t>
            </a:r>
          </a:p>
          <a:p>
            <a:pPr marL="0" indent="0">
              <a:buNone/>
            </a:pPr>
            <a:endParaRPr lang="en-GB" sz="1100" dirty="0"/>
          </a:p>
          <a:p>
            <a:pPr marL="0" indent="0" algn="just">
              <a:buNone/>
            </a:pPr>
            <a:r>
              <a:rPr lang="en-GB" sz="4000" dirty="0" smtClean="0"/>
              <a:t>‘The </a:t>
            </a:r>
            <a:r>
              <a:rPr lang="en-GB" sz="4000" dirty="0"/>
              <a:t>harmony between the Creator, humanity and creation as a whole was disrupted by our presuming to take the place of God and refusing to acknowledge our creaturely limitations. This in turn distorted our mandate to “have dominion” over the earth (cf. </a:t>
            </a:r>
            <a:r>
              <a:rPr lang="en-GB" sz="4000" i="1" dirty="0"/>
              <a:t>Gen </a:t>
            </a:r>
            <a:r>
              <a:rPr lang="en-GB" sz="4000" dirty="0"/>
              <a:t>1:28), to “till it and keep it” (</a:t>
            </a:r>
            <a:r>
              <a:rPr lang="en-GB" sz="4000" i="1" dirty="0"/>
              <a:t>Gen </a:t>
            </a:r>
            <a:r>
              <a:rPr lang="en-GB" sz="4000" dirty="0"/>
              <a:t>2:15). As a result, the originally harmonious relationship between human beings and nature became conflictual (cf. </a:t>
            </a:r>
            <a:r>
              <a:rPr lang="en-GB" sz="4000" i="1" dirty="0"/>
              <a:t>Gen </a:t>
            </a:r>
            <a:r>
              <a:rPr lang="en-GB" sz="4000" dirty="0"/>
              <a:t>3:17-19).’ (§66</a:t>
            </a:r>
            <a:r>
              <a:rPr lang="en-GB" sz="4000" dirty="0" smtClean="0"/>
              <a:t>)</a:t>
            </a:r>
          </a:p>
          <a:p>
            <a:pPr marL="0" indent="0" algn="just">
              <a:buNone/>
            </a:pPr>
            <a:endParaRPr lang="en-GB" dirty="0" smtClean="0"/>
          </a:p>
          <a:p>
            <a:pPr marL="0" indent="0" algn="r">
              <a:buNone/>
            </a:pPr>
            <a:r>
              <a:rPr lang="en-GB" sz="3800" i="1" dirty="0"/>
              <a:t>Laudato Si’</a:t>
            </a:r>
            <a:r>
              <a:rPr lang="en-GB" sz="3800" dirty="0"/>
              <a:t> (2015</a:t>
            </a:r>
            <a:r>
              <a:rPr lang="en-GB" sz="3800" dirty="0" smtClean="0"/>
              <a:t>)</a:t>
            </a:r>
            <a:endParaRPr lang="en-GB" sz="3800" dirty="0"/>
          </a:p>
        </p:txBody>
      </p:sp>
    </p:spTree>
    <p:extLst>
      <p:ext uri="{BB962C8B-B14F-4D97-AF65-F5344CB8AC3E}">
        <p14:creationId xmlns:p14="http://schemas.microsoft.com/office/powerpoint/2010/main" val="4223702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710</Words>
  <Application>Microsoft Office PowerPoint</Application>
  <PresentationFormat>On-screen Show (4:3)</PresentationFormat>
  <Paragraphs>74</Paragraphs>
  <Slides>12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Verdana</vt:lpstr>
      <vt:lpstr>Wingdings</vt:lpstr>
      <vt:lpstr>Office Theme</vt:lpstr>
      <vt:lpstr>PowerPoint Presentation</vt:lpstr>
      <vt:lpstr>Click for an introductory video: Catholic</vt:lpstr>
      <vt:lpstr>Lesson aims</vt:lpstr>
      <vt:lpstr>What is an encyclical?</vt:lpstr>
      <vt:lpstr>Imago Dei and Dominion (i)</vt:lpstr>
      <vt:lpstr>Imago Dei and Dominion (ii)</vt:lpstr>
      <vt:lpstr>Imago Dei and Stewardship (i)</vt:lpstr>
      <vt:lpstr>Imago Dei and Stewardship (ii)</vt:lpstr>
      <vt:lpstr>Pope Francis: A Relational Approach</vt:lpstr>
      <vt:lpstr>Pope Francis: A Relational Approach</vt:lpstr>
      <vt:lpstr>Summarise your understanding of Topic A</vt:lpstr>
      <vt:lpstr>Group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and the Environment</dc:title>
  <dc:creator>Administrator</dc:creator>
  <cp:lastModifiedBy>Kaal, Abbie</cp:lastModifiedBy>
  <cp:revision>111</cp:revision>
  <dcterms:created xsi:type="dcterms:W3CDTF">2012-06-18T16:13:20Z</dcterms:created>
  <dcterms:modified xsi:type="dcterms:W3CDTF">2018-03-02T13:22:21Z</dcterms:modified>
</cp:coreProperties>
</file>