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342" r:id="rId2"/>
    <p:sldId id="386" r:id="rId3"/>
    <p:sldId id="423" r:id="rId4"/>
    <p:sldId id="487" r:id="rId5"/>
    <p:sldId id="488" r:id="rId6"/>
    <p:sldId id="494" r:id="rId7"/>
    <p:sldId id="492" r:id="rId8"/>
    <p:sldId id="493" r:id="rId9"/>
    <p:sldId id="497" r:id="rId10"/>
    <p:sldId id="489" r:id="rId11"/>
    <p:sldId id="499" r:id="rId12"/>
    <p:sldId id="498" r:id="rId13"/>
    <p:sldId id="501" r:id="rId14"/>
    <p:sldId id="500" r:id="rId15"/>
    <p:sldId id="491" r:id="rId16"/>
    <p:sldId id="490" r:id="rId17"/>
    <p:sldId id="476" r:id="rId18"/>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4FEBA"/>
    <a:srgbClr val="996633"/>
    <a:srgbClr val="D5D5FF"/>
    <a:srgbClr val="FFFF66"/>
    <a:srgbClr val="FAEF66"/>
    <a:srgbClr val="FD5331"/>
    <a:srgbClr val="FD785D"/>
    <a:srgbClr val="FBD9BD"/>
    <a:srgbClr val="F48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50580-BBF3-4FD7-A4B4-9A59D6279115}" v="38" dt="2019-05-08T08:16:35.6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4660"/>
  </p:normalViewPr>
  <p:slideViewPr>
    <p:cSldViewPr>
      <p:cViewPr varScale="1">
        <p:scale>
          <a:sx n="79" d="100"/>
          <a:sy n="79" d="100"/>
        </p:scale>
        <p:origin x="1469" y="67"/>
      </p:cViewPr>
      <p:guideLst>
        <p:guide orient="horz" pos="2160"/>
        <p:guide pos="2880"/>
      </p:guideLst>
    </p:cSldViewPr>
  </p:slideViewPr>
  <p:notesTextViewPr>
    <p:cViewPr>
      <p:scale>
        <a:sx n="3" d="2"/>
        <a:sy n="3" d="2"/>
      </p:scale>
      <p:origin x="0" y="0"/>
    </p:cViewPr>
  </p:notesTextViewPr>
  <p:sorterViewPr>
    <p:cViewPr>
      <p:scale>
        <a:sx n="100" d="100"/>
        <a:sy n="100" d="100"/>
      </p:scale>
      <p:origin x="0" y="-121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Cremin" userId="20a4b505-879d-4d2e-8b8e-53f3641220e7" providerId="ADAL" clId="{0C750580-BBF3-4FD7-A4B4-9A59D6279115}"/>
    <pc:docChg chg="custSel modSld">
      <pc:chgData name="Teresa.Cremin" userId="20a4b505-879d-4d2e-8b8e-53f3641220e7" providerId="ADAL" clId="{0C750580-BBF3-4FD7-A4B4-9A59D6279115}" dt="2019-05-08T08:16:32.979" v="36" actId="5793"/>
      <pc:docMkLst>
        <pc:docMk/>
      </pc:docMkLst>
      <pc:sldChg chg="modSp modAnim">
        <pc:chgData name="Teresa.Cremin" userId="20a4b505-879d-4d2e-8b8e-53f3641220e7" providerId="ADAL" clId="{0C750580-BBF3-4FD7-A4B4-9A59D6279115}" dt="2019-05-08T08:16:32.979" v="36" actId="5793"/>
        <pc:sldMkLst>
          <pc:docMk/>
          <pc:sldMk cId="212146432" sldId="490"/>
        </pc:sldMkLst>
        <pc:spChg chg="mod">
          <ac:chgData name="Teresa.Cremin" userId="20a4b505-879d-4d2e-8b8e-53f3641220e7" providerId="ADAL" clId="{0C750580-BBF3-4FD7-A4B4-9A59D6279115}" dt="2019-05-08T08:16:32.979" v="36" actId="5793"/>
          <ac:spMkLst>
            <pc:docMk/>
            <pc:sldMk cId="212146432" sldId="490"/>
            <ac:spMk id="3" creationId="{00000000-0000-0000-0000-000000000000}"/>
          </ac:spMkLst>
        </pc:spChg>
      </pc:sldChg>
      <pc:sldChg chg="modSp">
        <pc:chgData name="Teresa.Cremin" userId="20a4b505-879d-4d2e-8b8e-53f3641220e7" providerId="ADAL" clId="{0C750580-BBF3-4FD7-A4B4-9A59D6279115}" dt="2019-05-08T08:13:23.461" v="6" actId="20577"/>
        <pc:sldMkLst>
          <pc:docMk/>
          <pc:sldMk cId="2958566699" sldId="497"/>
        </pc:sldMkLst>
        <pc:spChg chg="mod">
          <ac:chgData name="Teresa.Cremin" userId="20a4b505-879d-4d2e-8b8e-53f3641220e7" providerId="ADAL" clId="{0C750580-BBF3-4FD7-A4B4-9A59D6279115}" dt="2019-05-08T08:13:23.461" v="6" actId="20577"/>
          <ac:spMkLst>
            <pc:docMk/>
            <pc:sldMk cId="2958566699" sldId="497"/>
            <ac:spMk id="3" creationId="{AA8F7337-38A9-4AA2-B764-8FCB1C637875}"/>
          </ac:spMkLst>
        </pc:spChg>
      </pc:sldChg>
      <pc:sldChg chg="modAnim">
        <pc:chgData name="Teresa.Cremin" userId="20a4b505-879d-4d2e-8b8e-53f3641220e7" providerId="ADAL" clId="{0C750580-BBF3-4FD7-A4B4-9A59D6279115}" dt="2019-05-08T08:12:44.875" v="0"/>
        <pc:sldMkLst>
          <pc:docMk/>
          <pc:sldMk cId="1501571487" sldId="49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3E13D311-408E-444E-8745-44A966F9363C}" type="datetimeFigureOut">
              <a:rPr lang="en-GB" smtClean="0"/>
              <a:t>16/05/2019</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C1B752EE-910B-4CBF-8279-3FE496E0EFE4}" type="slidenum">
              <a:rPr lang="en-GB" smtClean="0"/>
              <a:t>‹#›</a:t>
            </a:fld>
            <a:endParaRPr lang="en-GB"/>
          </a:p>
        </p:txBody>
      </p:sp>
    </p:spTree>
    <p:extLst>
      <p:ext uri="{BB962C8B-B14F-4D97-AF65-F5344CB8AC3E}">
        <p14:creationId xmlns:p14="http://schemas.microsoft.com/office/powerpoint/2010/main" val="2179374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1B752EE-910B-4CBF-8279-3FE496E0EFE4}" type="slidenum">
              <a:rPr lang="en-GB" smtClean="0"/>
              <a:t>1</a:t>
            </a:fld>
            <a:endParaRPr lang="en-GB"/>
          </a:p>
        </p:txBody>
      </p:sp>
    </p:spTree>
    <p:extLst>
      <p:ext uri="{BB962C8B-B14F-4D97-AF65-F5344CB8AC3E}">
        <p14:creationId xmlns:p14="http://schemas.microsoft.com/office/powerpoint/2010/main" val="251025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91D3C5-1E47-4AE1-A60B-ABF4E50EFB07}" type="slidenum">
              <a:rPr lang="en-GB" altLang="en-US"/>
              <a:pPr/>
              <a:t>3</a:t>
            </a:fld>
            <a:endParaRPr lang="en-GB"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200912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D2E902-AD59-41F4-AC09-81173A4E4BB7}" type="datetime1">
              <a:rPr lang="en-GB" smtClean="0"/>
              <a:t>16/05/2019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3093795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A5D08D-0F95-4685-9E52-EB8751B6B7BF}" type="datetime1">
              <a:rPr lang="en-GB" smtClean="0"/>
              <a:t>16/05/2019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414766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98D8B6-2F55-4617-804A-66C6DAAC05A7}" type="datetime1">
              <a:rPr lang="en-GB" smtClean="0"/>
              <a:t>16/05/2019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1167570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E932DF-5C26-431C-B7B0-8402993F40F1}" type="datetime1">
              <a:rPr lang="en-GB" smtClean="0"/>
              <a:t>16/05/2019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23919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0D00DD-779E-4398-B6E0-A6B80135E686}" type="datetime1">
              <a:rPr lang="en-GB" smtClean="0"/>
              <a:t>16/05/2019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234581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63DEE1A-6105-4F5A-B344-F502AFEAEA50}" type="datetime1">
              <a:rPr lang="en-GB" smtClean="0"/>
              <a:t>16/05/2019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9825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C3F9018-E234-4243-A36C-67EE8F1FD876}" type="datetime1">
              <a:rPr lang="en-GB" smtClean="0"/>
              <a:t>16/05/2019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988057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C1A10C6-AB7E-4696-B550-8DFB4F7223FD}" type="datetime1">
              <a:rPr lang="en-GB" smtClean="0"/>
              <a:t>16/05/2019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4130498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2BC769-BC78-4840-9C61-9D24D6AEA09C}" type="datetime1">
              <a:rPr lang="en-GB" smtClean="0"/>
              <a:t>16/05/2019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148085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D3B513-D0A0-4229-8766-5E65DE470F3B}" type="datetime1">
              <a:rPr lang="en-GB" smtClean="0"/>
              <a:t>16/05/2019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1983518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A925C4-DC50-4909-AB2D-05B02432DD1F}" type="datetime1">
              <a:rPr lang="en-GB" smtClean="0"/>
              <a:t>16/05/2019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62E3B4-2AC3-4482-B893-FA0A0D613635}" type="slidenum">
              <a:rPr lang="en-GB" smtClean="0"/>
              <a:t>‹#›</a:t>
            </a:fld>
            <a:endParaRPr lang="en-GB"/>
          </a:p>
        </p:txBody>
      </p:sp>
    </p:spTree>
    <p:extLst>
      <p:ext uri="{BB962C8B-B14F-4D97-AF65-F5344CB8AC3E}">
        <p14:creationId xmlns:p14="http://schemas.microsoft.com/office/powerpoint/2010/main" val="421419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08F29-8E74-43DB-8F5E-2F4C40AA50F5}" type="datetime1">
              <a:rPr lang="en-GB" smtClean="0"/>
              <a:t>16/05/2019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2E3B4-2AC3-4482-B893-FA0A0D613635}" type="slidenum">
              <a:rPr lang="en-GB" smtClean="0"/>
              <a:t>‹#›</a:t>
            </a:fld>
            <a:endParaRPr lang="en-GB"/>
          </a:p>
        </p:txBody>
      </p:sp>
    </p:spTree>
    <p:extLst>
      <p:ext uri="{BB962C8B-B14F-4D97-AF65-F5344CB8AC3E}">
        <p14:creationId xmlns:p14="http://schemas.microsoft.com/office/powerpoint/2010/main" val="2350185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ocialsciences.exeter.ac.uk/education/research/centres/centreforresearchinwriting/projects/craftofwrit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p>
        </p:txBody>
      </p:sp>
      <p:sp>
        <p:nvSpPr>
          <p:cNvPr id="4" name="Rectangle 3"/>
          <p:cNvSpPr/>
          <p:nvPr/>
        </p:nvSpPr>
        <p:spPr>
          <a:xfrm>
            <a:off x="611560" y="977192"/>
            <a:ext cx="6070305" cy="769441"/>
          </a:xfrm>
          <a:prstGeom prst="rect">
            <a:avLst/>
          </a:prstGeom>
        </p:spPr>
        <p:txBody>
          <a:bodyPr wrap="square">
            <a:spAutoFit/>
          </a:bodyPr>
          <a:lstStyle/>
          <a:p>
            <a:pPr algn="ctr"/>
            <a:r>
              <a:rPr lang="en-GB" sz="4400" b="1" dirty="0">
                <a:effectLst>
                  <a:outerShdw blurRad="38100" dist="38100" dir="2700000" algn="tl">
                    <a:srgbClr val="000000">
                      <a:alpha val="43137"/>
                    </a:srgbClr>
                  </a:outerShdw>
                </a:effectLst>
              </a:rPr>
              <a:t>CPD Day 3: Welcome! </a:t>
            </a:r>
          </a:p>
        </p:txBody>
      </p:sp>
      <p:pic>
        <p:nvPicPr>
          <p:cNvPr id="5" name="Picture 4"/>
          <p:cNvPicPr>
            <a:picLocks noChangeAspect="1"/>
          </p:cNvPicPr>
          <p:nvPr/>
        </p:nvPicPr>
        <p:blipFill>
          <a:blip r:embed="rId3"/>
          <a:stretch>
            <a:fillRect/>
          </a:stretch>
        </p:blipFill>
        <p:spPr>
          <a:xfrm>
            <a:off x="2843808" y="5409066"/>
            <a:ext cx="4645323" cy="84957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4525" y="242141"/>
            <a:ext cx="1513939" cy="2122781"/>
          </a:xfrm>
          <a:prstGeom prst="rect">
            <a:avLst/>
          </a:prstGeom>
        </p:spPr>
      </p:pic>
      <p:pic>
        <p:nvPicPr>
          <p:cNvPr id="8" name="Picture 2" descr="C:\Users\tmc242\Documents\2014\TaW\TaW 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5157192"/>
            <a:ext cx="2160240" cy="1484784"/>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F262E3B4-2AC3-4482-B893-FA0A0D613635}" type="slidenum">
              <a:rPr lang="en-GB" smtClean="0"/>
              <a:t>1</a:t>
            </a:fld>
            <a:endParaRPr lang="en-GB"/>
          </a:p>
        </p:txBody>
      </p:sp>
      <p:sp>
        <p:nvSpPr>
          <p:cNvPr id="6" name="Rectangle 5"/>
          <p:cNvSpPr/>
          <p:nvPr/>
        </p:nvSpPr>
        <p:spPr>
          <a:xfrm>
            <a:off x="1547663" y="2405198"/>
            <a:ext cx="5544617" cy="2723823"/>
          </a:xfrm>
          <a:prstGeom prst="rect">
            <a:avLst/>
          </a:prstGeom>
        </p:spPr>
        <p:txBody>
          <a:bodyPr wrap="square">
            <a:spAutoFit/>
          </a:bodyPr>
          <a:lstStyle/>
          <a:p>
            <a:pPr>
              <a:lnSpc>
                <a:spcPct val="150000"/>
              </a:lnSpc>
              <a:spcBef>
                <a:spcPts val="0"/>
              </a:spcBef>
              <a:spcAft>
                <a:spcPts val="1200"/>
              </a:spcAft>
            </a:pPr>
            <a:endParaRPr lang="en-GB" sz="2000" i="1" dirty="0">
              <a:solidFill>
                <a:srgbClr val="FD5331"/>
              </a:solidFill>
            </a:endParaRPr>
          </a:p>
          <a:p>
            <a:pPr>
              <a:lnSpc>
                <a:spcPct val="150000"/>
              </a:lnSpc>
              <a:spcBef>
                <a:spcPts val="0"/>
              </a:spcBef>
              <a:spcAft>
                <a:spcPts val="1200"/>
              </a:spcAft>
            </a:pPr>
            <a:r>
              <a:rPr lang="en-GB" i="1" dirty="0"/>
              <a:t>All art is achieved through the exercise of a craft, and every craft has its rudiments that must be taught.</a:t>
            </a:r>
          </a:p>
          <a:p>
            <a:pPr lvl="1">
              <a:lnSpc>
                <a:spcPct val="150000"/>
              </a:lnSpc>
              <a:spcAft>
                <a:spcPts val="1200"/>
              </a:spcAft>
            </a:pPr>
            <a:r>
              <a:rPr lang="en-GB" sz="1400" dirty="0"/>
              <a:t>	           </a:t>
            </a:r>
            <a:r>
              <a:rPr lang="en-GB" dirty="0"/>
              <a:t>Fairfax and Moat (1998)</a:t>
            </a:r>
          </a:p>
          <a:p>
            <a:pPr>
              <a:lnSpc>
                <a:spcPct val="150000"/>
              </a:lnSpc>
              <a:spcBef>
                <a:spcPts val="0"/>
              </a:spcBef>
              <a:spcAft>
                <a:spcPts val="1200"/>
              </a:spcAft>
            </a:pPr>
            <a:endParaRPr lang="en-GB" sz="2000" dirty="0">
              <a:solidFill>
                <a:srgbClr val="FD5331"/>
              </a:solidFill>
            </a:endParaRPr>
          </a:p>
        </p:txBody>
      </p:sp>
    </p:spTree>
    <p:extLst>
      <p:ext uri="{BB962C8B-B14F-4D97-AF65-F5344CB8AC3E}">
        <p14:creationId xmlns:p14="http://schemas.microsoft.com/office/powerpoint/2010/main" val="226602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CHALLENGES AND BARRIERS </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262E3B4-2AC3-4482-B893-FA0A0D613635}" type="slidenum">
              <a:rPr lang="en-GB" smtClean="0"/>
              <a:t>10</a:t>
            </a:fld>
            <a:endParaRPr lang="en-GB"/>
          </a:p>
        </p:txBody>
      </p:sp>
      <p:pic>
        <p:nvPicPr>
          <p:cNvPr id="5" name="Picture 4">
            <a:extLst>
              <a:ext uri="{FF2B5EF4-FFF2-40B4-BE49-F238E27FC236}">
                <a16:creationId xmlns="" xmlns:a16="http://schemas.microsoft.com/office/drawing/2014/main" id="{C850EAA9-8FA2-4EC5-B03B-53EF8A3B70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525" y="242141"/>
            <a:ext cx="1513939" cy="2122781"/>
          </a:xfrm>
          <a:prstGeom prst="rect">
            <a:avLst/>
          </a:prstGeom>
        </p:spPr>
      </p:pic>
    </p:spTree>
    <p:extLst>
      <p:ext uri="{BB962C8B-B14F-4D97-AF65-F5344CB8AC3E}">
        <p14:creationId xmlns:p14="http://schemas.microsoft.com/office/powerpoint/2010/main" val="2436167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FC6062-96F6-4E56-BED4-5172D04A8230}"/>
              </a:ext>
            </a:extLst>
          </p:cNvPr>
          <p:cNvSpPr>
            <a:spLocks noGrp="1"/>
          </p:cNvSpPr>
          <p:nvPr>
            <p:ph type="title"/>
          </p:nvPr>
        </p:nvSpPr>
        <p:spPr/>
        <p:txBody>
          <a:bodyPr/>
          <a:lstStyle/>
          <a:p>
            <a:r>
              <a:rPr lang="en-GB" dirty="0"/>
              <a:t>Presentations </a:t>
            </a:r>
            <a:r>
              <a:rPr lang="en-GB" dirty="0" smtClean="0"/>
              <a:t>– PART 1 </a:t>
            </a:r>
            <a:r>
              <a:rPr lang="en-GB" dirty="0"/>
              <a:t/>
            </a:r>
            <a:br>
              <a:rPr lang="en-GB" dirty="0"/>
            </a:br>
            <a:r>
              <a:rPr lang="en-GB" sz="3200" dirty="0"/>
              <a:t>upload</a:t>
            </a:r>
          </a:p>
        </p:txBody>
      </p:sp>
      <p:sp>
        <p:nvSpPr>
          <p:cNvPr id="3" name="Text Placeholder 2">
            <a:extLst>
              <a:ext uri="{FF2B5EF4-FFF2-40B4-BE49-F238E27FC236}">
                <a16:creationId xmlns="" xmlns:a16="http://schemas.microsoft.com/office/drawing/2014/main" id="{6C986251-3C51-4AA7-B280-C1222347578E}"/>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 xmlns:a16="http://schemas.microsoft.com/office/drawing/2014/main" id="{435E7B34-0AD8-4652-9F0C-099016F2A804}"/>
              </a:ext>
            </a:extLst>
          </p:cNvPr>
          <p:cNvSpPr>
            <a:spLocks noGrp="1"/>
          </p:cNvSpPr>
          <p:nvPr>
            <p:ph type="sldNum" sz="quarter" idx="12"/>
          </p:nvPr>
        </p:nvSpPr>
        <p:spPr/>
        <p:txBody>
          <a:bodyPr/>
          <a:lstStyle/>
          <a:p>
            <a:fld id="{F262E3B4-2AC3-4482-B893-FA0A0D613635}" type="slidenum">
              <a:rPr lang="en-GB" smtClean="0"/>
              <a:t>11</a:t>
            </a:fld>
            <a:endParaRPr lang="en-GB"/>
          </a:p>
        </p:txBody>
      </p:sp>
    </p:spTree>
    <p:extLst>
      <p:ext uri="{BB962C8B-B14F-4D97-AF65-F5344CB8AC3E}">
        <p14:creationId xmlns:p14="http://schemas.microsoft.com/office/powerpoint/2010/main" val="601793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B85869-F040-41AB-A802-DB7F2A2E045D}"/>
              </a:ext>
            </a:extLst>
          </p:cNvPr>
          <p:cNvSpPr>
            <a:spLocks noGrp="1"/>
          </p:cNvSpPr>
          <p:nvPr>
            <p:ph type="title"/>
          </p:nvPr>
        </p:nvSpPr>
        <p:spPr>
          <a:xfrm>
            <a:off x="-268937" y="342107"/>
            <a:ext cx="8229600" cy="1143000"/>
          </a:xfrm>
        </p:spPr>
        <p:txBody>
          <a:bodyPr>
            <a:normAutofit/>
          </a:bodyPr>
          <a:lstStyle/>
          <a:p>
            <a:r>
              <a:rPr lang="en-GB" sz="4000" dirty="0"/>
              <a:t>CHALLENGES AND BARRIERS </a:t>
            </a:r>
          </a:p>
        </p:txBody>
      </p:sp>
      <p:sp>
        <p:nvSpPr>
          <p:cNvPr id="3" name="Content Placeholder 2">
            <a:extLst>
              <a:ext uri="{FF2B5EF4-FFF2-40B4-BE49-F238E27FC236}">
                <a16:creationId xmlns="" xmlns:a16="http://schemas.microsoft.com/office/drawing/2014/main" id="{80F6BAEA-80A5-49C3-8211-44720B5FB5A7}"/>
              </a:ext>
            </a:extLst>
          </p:cNvPr>
          <p:cNvSpPr>
            <a:spLocks noGrp="1"/>
          </p:cNvSpPr>
          <p:nvPr>
            <p:ph idx="1"/>
          </p:nvPr>
        </p:nvSpPr>
        <p:spPr>
          <a:xfrm>
            <a:off x="518864" y="1989930"/>
            <a:ext cx="8229600" cy="4525963"/>
          </a:xfrm>
        </p:spPr>
        <p:txBody>
          <a:bodyPr>
            <a:normAutofit/>
          </a:bodyPr>
          <a:lstStyle/>
          <a:p>
            <a:pPr marL="514350" indent="-514350">
              <a:buFont typeface="+mj-lt"/>
              <a:buAutoNum type="arabicPeriod"/>
            </a:pPr>
            <a:r>
              <a:rPr lang="en-GB" dirty="0">
                <a:solidFill>
                  <a:srgbClr val="FF0000"/>
                </a:solidFill>
              </a:rPr>
              <a:t>Personal</a:t>
            </a:r>
            <a:r>
              <a:rPr lang="en-GB" dirty="0"/>
              <a:t> barriers – aspects you’ve found difficult/need more experience/knowledge</a:t>
            </a:r>
          </a:p>
          <a:p>
            <a:pPr marL="514350" indent="-514350">
              <a:buFont typeface="+mj-lt"/>
              <a:buAutoNum type="arabicPeriod"/>
            </a:pPr>
            <a:r>
              <a:rPr lang="en-GB" dirty="0"/>
              <a:t>Barriers posed  by the </a:t>
            </a:r>
            <a:r>
              <a:rPr lang="en-GB" dirty="0">
                <a:solidFill>
                  <a:srgbClr val="FF0000"/>
                </a:solidFill>
              </a:rPr>
              <a:t>children </a:t>
            </a:r>
            <a:r>
              <a:rPr lang="en-GB" dirty="0"/>
              <a:t>and their learning needs; were there some for whom the approach was less successful?</a:t>
            </a:r>
          </a:p>
          <a:p>
            <a:pPr marL="514350" indent="-514350">
              <a:buFont typeface="+mj-lt"/>
              <a:buAutoNum type="arabicPeriod"/>
            </a:pPr>
            <a:r>
              <a:rPr lang="en-GB" dirty="0"/>
              <a:t>Barriers posed by </a:t>
            </a:r>
            <a:r>
              <a:rPr lang="en-GB" dirty="0">
                <a:solidFill>
                  <a:srgbClr val="FF0000"/>
                </a:solidFill>
              </a:rPr>
              <a:t>wider requirements </a:t>
            </a:r>
            <a:r>
              <a:rPr lang="en-GB" dirty="0"/>
              <a:t>- school/policy/NC/tests </a:t>
            </a:r>
          </a:p>
          <a:p>
            <a:pPr marL="514350" indent="-514350">
              <a:buFont typeface="+mj-lt"/>
              <a:buAutoNum type="arabicPeriod"/>
            </a:pPr>
            <a:r>
              <a:rPr lang="en-GB" dirty="0">
                <a:solidFill>
                  <a:srgbClr val="FF0000"/>
                </a:solidFill>
              </a:rPr>
              <a:t>Other</a:t>
            </a:r>
            <a:r>
              <a:rPr lang="en-GB" dirty="0"/>
              <a:t> barriers?</a:t>
            </a:r>
          </a:p>
          <a:p>
            <a:endParaRPr lang="en-GB" dirty="0"/>
          </a:p>
        </p:txBody>
      </p:sp>
      <p:sp>
        <p:nvSpPr>
          <p:cNvPr id="4" name="Slide Number Placeholder 3">
            <a:extLst>
              <a:ext uri="{FF2B5EF4-FFF2-40B4-BE49-F238E27FC236}">
                <a16:creationId xmlns="" xmlns:a16="http://schemas.microsoft.com/office/drawing/2014/main" id="{2F40F6E5-208F-4735-8738-513B0EECE2A5}"/>
              </a:ext>
            </a:extLst>
          </p:cNvPr>
          <p:cNvSpPr>
            <a:spLocks noGrp="1"/>
          </p:cNvSpPr>
          <p:nvPr>
            <p:ph type="sldNum" sz="quarter" idx="12"/>
          </p:nvPr>
        </p:nvSpPr>
        <p:spPr/>
        <p:txBody>
          <a:bodyPr/>
          <a:lstStyle/>
          <a:p>
            <a:fld id="{F262E3B4-2AC3-4482-B893-FA0A0D613635}" type="slidenum">
              <a:rPr lang="en-GB" smtClean="0"/>
              <a:t>12</a:t>
            </a:fld>
            <a:endParaRPr lang="en-GB"/>
          </a:p>
        </p:txBody>
      </p:sp>
      <p:pic>
        <p:nvPicPr>
          <p:cNvPr id="5" name="Picture 4">
            <a:extLst>
              <a:ext uri="{FF2B5EF4-FFF2-40B4-BE49-F238E27FC236}">
                <a16:creationId xmlns="" xmlns:a16="http://schemas.microsoft.com/office/drawing/2014/main" id="{403D6B6D-5653-4F49-8F8E-72DDCA1DA9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44435" y="136525"/>
            <a:ext cx="1321824" cy="1853405"/>
          </a:xfrm>
          <a:prstGeom prst="rect">
            <a:avLst/>
          </a:prstGeom>
        </p:spPr>
      </p:pic>
      <p:sp>
        <p:nvSpPr>
          <p:cNvPr id="6" name="TextBox 5">
            <a:extLst>
              <a:ext uri="{FF2B5EF4-FFF2-40B4-BE49-F238E27FC236}">
                <a16:creationId xmlns="" xmlns:a16="http://schemas.microsoft.com/office/drawing/2014/main" id="{E5745284-887F-4124-BFC0-F7DB1E50FDA3}"/>
              </a:ext>
            </a:extLst>
          </p:cNvPr>
          <p:cNvSpPr txBox="1"/>
          <p:nvPr/>
        </p:nvSpPr>
        <p:spPr>
          <a:xfrm>
            <a:off x="6804248" y="5445224"/>
            <a:ext cx="1728192" cy="1200329"/>
          </a:xfrm>
          <a:prstGeom prst="rect">
            <a:avLst/>
          </a:prstGeom>
          <a:noFill/>
        </p:spPr>
        <p:txBody>
          <a:bodyPr wrap="square" rtlCol="0">
            <a:spAutoFit/>
          </a:bodyPr>
          <a:lstStyle/>
          <a:p>
            <a:r>
              <a:rPr lang="en-GB" sz="2400" dirty="0"/>
              <a:t>Are you an English leader…?</a:t>
            </a:r>
          </a:p>
        </p:txBody>
      </p:sp>
    </p:spTree>
    <p:extLst>
      <p:ext uri="{BB962C8B-B14F-4D97-AF65-F5344CB8AC3E}">
        <p14:creationId xmlns:p14="http://schemas.microsoft.com/office/powerpoint/2010/main" val="150157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FC6062-96F6-4E56-BED4-5172D04A8230}"/>
              </a:ext>
            </a:extLst>
          </p:cNvPr>
          <p:cNvSpPr>
            <a:spLocks noGrp="1"/>
          </p:cNvSpPr>
          <p:nvPr>
            <p:ph type="title"/>
          </p:nvPr>
        </p:nvSpPr>
        <p:spPr/>
        <p:txBody>
          <a:bodyPr/>
          <a:lstStyle/>
          <a:p>
            <a:r>
              <a:rPr lang="en-GB" smtClean="0"/>
              <a:t>ANOTHER TASTE OF ARVON</a:t>
            </a:r>
            <a:r>
              <a:rPr lang="en-GB" dirty="0"/>
              <a:t/>
            </a:r>
            <a:br>
              <a:rPr lang="en-GB" dirty="0"/>
            </a:br>
            <a:r>
              <a:rPr lang="en-GB" sz="3200" dirty="0"/>
              <a:t>upload</a:t>
            </a:r>
          </a:p>
        </p:txBody>
      </p:sp>
      <p:sp>
        <p:nvSpPr>
          <p:cNvPr id="3" name="Text Placeholder 2">
            <a:extLst>
              <a:ext uri="{FF2B5EF4-FFF2-40B4-BE49-F238E27FC236}">
                <a16:creationId xmlns="" xmlns:a16="http://schemas.microsoft.com/office/drawing/2014/main" id="{6C986251-3C51-4AA7-B280-C1222347578E}"/>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 xmlns:a16="http://schemas.microsoft.com/office/drawing/2014/main" id="{435E7B34-0AD8-4652-9F0C-099016F2A804}"/>
              </a:ext>
            </a:extLst>
          </p:cNvPr>
          <p:cNvSpPr>
            <a:spLocks noGrp="1"/>
          </p:cNvSpPr>
          <p:nvPr>
            <p:ph type="sldNum" sz="quarter" idx="12"/>
          </p:nvPr>
        </p:nvSpPr>
        <p:spPr/>
        <p:txBody>
          <a:bodyPr/>
          <a:lstStyle/>
          <a:p>
            <a:fld id="{F262E3B4-2AC3-4482-B893-FA0A0D613635}" type="slidenum">
              <a:rPr lang="en-GB" smtClean="0"/>
              <a:t>13</a:t>
            </a:fld>
            <a:endParaRPr lang="en-GB"/>
          </a:p>
        </p:txBody>
      </p:sp>
    </p:spTree>
    <p:extLst>
      <p:ext uri="{BB962C8B-B14F-4D97-AF65-F5344CB8AC3E}">
        <p14:creationId xmlns:p14="http://schemas.microsoft.com/office/powerpoint/2010/main" val="1275409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FC6062-96F6-4E56-BED4-5172D04A8230}"/>
              </a:ext>
            </a:extLst>
          </p:cNvPr>
          <p:cNvSpPr>
            <a:spLocks noGrp="1"/>
          </p:cNvSpPr>
          <p:nvPr>
            <p:ph type="title"/>
          </p:nvPr>
        </p:nvSpPr>
        <p:spPr/>
        <p:txBody>
          <a:bodyPr/>
          <a:lstStyle/>
          <a:p>
            <a:r>
              <a:rPr lang="en-GB" dirty="0"/>
              <a:t>Presentations </a:t>
            </a:r>
            <a:r>
              <a:rPr lang="en-GB" dirty="0" smtClean="0"/>
              <a:t>– PART 2 </a:t>
            </a:r>
            <a:r>
              <a:rPr lang="en-GB" dirty="0"/>
              <a:t/>
            </a:r>
            <a:br>
              <a:rPr lang="en-GB" dirty="0"/>
            </a:br>
            <a:r>
              <a:rPr lang="en-GB" sz="3200" dirty="0"/>
              <a:t>upload</a:t>
            </a:r>
          </a:p>
        </p:txBody>
      </p:sp>
      <p:sp>
        <p:nvSpPr>
          <p:cNvPr id="3" name="Text Placeholder 2">
            <a:extLst>
              <a:ext uri="{FF2B5EF4-FFF2-40B4-BE49-F238E27FC236}">
                <a16:creationId xmlns="" xmlns:a16="http://schemas.microsoft.com/office/drawing/2014/main" id="{6C986251-3C51-4AA7-B280-C1222347578E}"/>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 xmlns:a16="http://schemas.microsoft.com/office/drawing/2014/main" id="{435E7B34-0AD8-4652-9F0C-099016F2A804}"/>
              </a:ext>
            </a:extLst>
          </p:cNvPr>
          <p:cNvSpPr>
            <a:spLocks noGrp="1"/>
          </p:cNvSpPr>
          <p:nvPr>
            <p:ph type="sldNum" sz="quarter" idx="12"/>
          </p:nvPr>
        </p:nvSpPr>
        <p:spPr/>
        <p:txBody>
          <a:bodyPr/>
          <a:lstStyle/>
          <a:p>
            <a:fld id="{F262E3B4-2AC3-4482-B893-FA0A0D613635}" type="slidenum">
              <a:rPr lang="en-GB" smtClean="0"/>
              <a:t>14</a:t>
            </a:fld>
            <a:endParaRPr lang="en-GB"/>
          </a:p>
        </p:txBody>
      </p:sp>
    </p:spTree>
    <p:extLst>
      <p:ext uri="{BB962C8B-B14F-4D97-AF65-F5344CB8AC3E}">
        <p14:creationId xmlns:p14="http://schemas.microsoft.com/office/powerpoint/2010/main" val="1763251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PLENARY</a:t>
            </a:r>
            <a:endParaRPr lang="en-GB" dirty="0"/>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262E3B4-2AC3-4482-B893-FA0A0D613635}" type="slidenum">
              <a:rPr lang="en-GB" smtClean="0"/>
              <a:t>15</a:t>
            </a:fld>
            <a:endParaRPr lang="en-GB"/>
          </a:p>
        </p:txBody>
      </p:sp>
      <p:pic>
        <p:nvPicPr>
          <p:cNvPr id="5" name="Picture 4">
            <a:extLst>
              <a:ext uri="{FF2B5EF4-FFF2-40B4-BE49-F238E27FC236}">
                <a16:creationId xmlns="" xmlns:a16="http://schemas.microsoft.com/office/drawing/2014/main" id="{A0663B29-0E74-48AD-BD14-8EBAC68A99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42141"/>
            <a:ext cx="1368152" cy="1918365"/>
          </a:xfrm>
          <a:prstGeom prst="rect">
            <a:avLst/>
          </a:prstGeom>
        </p:spPr>
      </p:pic>
    </p:spTree>
    <p:extLst>
      <p:ext uri="{BB962C8B-B14F-4D97-AF65-F5344CB8AC3E}">
        <p14:creationId xmlns:p14="http://schemas.microsoft.com/office/powerpoint/2010/main" val="3899778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outerShdw blurRad="38100" dist="38100" dir="2700000" algn="tl">
                    <a:srgbClr val="000000">
                      <a:alpha val="43137"/>
                    </a:srgbClr>
                  </a:outerShdw>
                </a:effectLst>
              </a:rPr>
              <a:t>Plenary</a:t>
            </a:r>
          </a:p>
        </p:txBody>
      </p:sp>
      <p:sp>
        <p:nvSpPr>
          <p:cNvPr id="3" name="Content Placeholder 2"/>
          <p:cNvSpPr>
            <a:spLocks noGrp="1"/>
          </p:cNvSpPr>
          <p:nvPr>
            <p:ph idx="1"/>
          </p:nvPr>
        </p:nvSpPr>
        <p:spPr>
          <a:xfrm>
            <a:off x="457200" y="1417638"/>
            <a:ext cx="8229600" cy="4708525"/>
          </a:xfrm>
        </p:spPr>
        <p:txBody>
          <a:bodyPr>
            <a:noAutofit/>
          </a:bodyPr>
          <a:lstStyle/>
          <a:p>
            <a:pPr marL="0" indent="0">
              <a:lnSpc>
                <a:spcPts val="2800"/>
              </a:lnSpc>
              <a:spcBef>
                <a:spcPts val="0"/>
              </a:spcBef>
              <a:spcAft>
                <a:spcPts val="600"/>
              </a:spcAft>
              <a:buNone/>
            </a:pPr>
            <a:r>
              <a:rPr lang="en-GB" sz="1800" dirty="0"/>
              <a:t>Next steps in the project:</a:t>
            </a:r>
          </a:p>
          <a:p>
            <a:pPr>
              <a:lnSpc>
                <a:spcPts val="2800"/>
              </a:lnSpc>
              <a:spcBef>
                <a:spcPts val="0"/>
              </a:spcBef>
              <a:spcAft>
                <a:spcPts val="600"/>
              </a:spcAft>
              <a:buFont typeface="Wingdings" panose="05000000000000000000" pitchFamily="2" charset="2"/>
              <a:buChar char="q"/>
            </a:pPr>
            <a:r>
              <a:rPr lang="en-GB" sz="1800" dirty="0"/>
              <a:t>Gap T: until the end of June:  implementing the Arvon approach and using the Craft of Writing Framework;</a:t>
            </a:r>
          </a:p>
          <a:p>
            <a:pPr>
              <a:lnSpc>
                <a:spcPts val="2800"/>
              </a:lnSpc>
              <a:spcBef>
                <a:spcPts val="0"/>
              </a:spcBef>
              <a:spcAft>
                <a:spcPts val="600"/>
              </a:spcAft>
              <a:buFont typeface="Wingdings" panose="05000000000000000000" pitchFamily="2" charset="2"/>
              <a:buChar char="q"/>
            </a:pPr>
            <a:r>
              <a:rPr lang="en-GB" sz="1800" dirty="0"/>
              <a:t>The writing test post-intervention (BIT) Feedback on this…;</a:t>
            </a:r>
          </a:p>
          <a:p>
            <a:pPr>
              <a:lnSpc>
                <a:spcPts val="2800"/>
              </a:lnSpc>
              <a:spcBef>
                <a:spcPts val="0"/>
              </a:spcBef>
              <a:spcAft>
                <a:spcPts val="600"/>
              </a:spcAft>
              <a:buFont typeface="Wingdings" panose="05000000000000000000" pitchFamily="2" charset="2"/>
              <a:buChar char="q"/>
            </a:pPr>
            <a:r>
              <a:rPr lang="en-GB" sz="1800" dirty="0"/>
              <a:t>Self-efficacy test(BIT)</a:t>
            </a:r>
          </a:p>
          <a:p>
            <a:pPr>
              <a:lnSpc>
                <a:spcPts val="2800"/>
              </a:lnSpc>
              <a:spcBef>
                <a:spcPts val="0"/>
              </a:spcBef>
              <a:spcAft>
                <a:spcPts val="600"/>
              </a:spcAft>
              <a:buFont typeface="Wingdings" panose="05000000000000000000" pitchFamily="2" charset="2"/>
              <a:buChar char="q"/>
            </a:pPr>
            <a:r>
              <a:rPr lang="en-GB" sz="1800" dirty="0"/>
              <a:t>Phone calls or  visits </a:t>
            </a:r>
          </a:p>
          <a:p>
            <a:pPr>
              <a:lnSpc>
                <a:spcPts val="2800"/>
              </a:lnSpc>
              <a:spcBef>
                <a:spcPts val="0"/>
              </a:spcBef>
              <a:spcAft>
                <a:spcPts val="600"/>
              </a:spcAft>
              <a:buFont typeface="Wingdings" panose="05000000000000000000" pitchFamily="2" charset="2"/>
              <a:buChar char="q"/>
            </a:pPr>
            <a:r>
              <a:rPr lang="en-GB" sz="1800" dirty="0"/>
              <a:t>Thinking ahead to the results – what no effect actually means!</a:t>
            </a:r>
          </a:p>
          <a:p>
            <a:pPr>
              <a:lnSpc>
                <a:spcPts val="2800"/>
              </a:lnSpc>
              <a:spcBef>
                <a:spcPts val="0"/>
              </a:spcBef>
              <a:spcAft>
                <a:spcPts val="600"/>
              </a:spcAft>
              <a:buFont typeface="Wingdings" panose="05000000000000000000" pitchFamily="2" charset="2"/>
              <a:buChar char="q"/>
            </a:pPr>
            <a:endParaRPr lang="en-GB" sz="1800" dirty="0"/>
          </a:p>
          <a:p>
            <a:pPr marL="0" indent="0">
              <a:lnSpc>
                <a:spcPts val="2800"/>
              </a:lnSpc>
              <a:spcBef>
                <a:spcPts val="0"/>
              </a:spcBef>
              <a:spcAft>
                <a:spcPts val="600"/>
              </a:spcAft>
              <a:buNone/>
            </a:pPr>
            <a:r>
              <a:rPr lang="en-GB" sz="1800" dirty="0">
                <a:solidFill>
                  <a:srgbClr val="00B050"/>
                </a:solidFill>
              </a:rPr>
              <a:t>Beyond the project: We trust you will continue to write yourself and to create classrooms where children have time and space to write, explicit input and feedback about how to write, and the chance to be authors … regardless of curriculum pressures!</a:t>
            </a:r>
          </a:p>
        </p:txBody>
      </p:sp>
      <p:sp>
        <p:nvSpPr>
          <p:cNvPr id="4" name="Slide Number Placeholder 3"/>
          <p:cNvSpPr>
            <a:spLocks noGrp="1"/>
          </p:cNvSpPr>
          <p:nvPr>
            <p:ph type="sldNum" sz="quarter" idx="12"/>
          </p:nvPr>
        </p:nvSpPr>
        <p:spPr/>
        <p:txBody>
          <a:bodyPr/>
          <a:lstStyle/>
          <a:p>
            <a:fld id="{F262E3B4-2AC3-4482-B893-FA0A0D613635}" type="slidenum">
              <a:rPr lang="en-GB" smtClean="0"/>
              <a:t>16</a:t>
            </a:fld>
            <a:endParaRPr lang="en-GB"/>
          </a:p>
        </p:txBody>
      </p:sp>
      <p:pic>
        <p:nvPicPr>
          <p:cNvPr id="6" name="Picture 5">
            <a:extLst>
              <a:ext uri="{FF2B5EF4-FFF2-40B4-BE49-F238E27FC236}">
                <a16:creationId xmlns="" xmlns:a16="http://schemas.microsoft.com/office/drawing/2014/main" id="{00D06D3D-59E4-44C0-98EC-DB8EE33E6D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139372"/>
            <a:ext cx="1008112" cy="1413532"/>
          </a:xfrm>
          <a:prstGeom prst="rect">
            <a:avLst/>
          </a:prstGeom>
        </p:spPr>
      </p:pic>
    </p:spTree>
    <p:extLst>
      <p:ext uri="{BB962C8B-B14F-4D97-AF65-F5344CB8AC3E}">
        <p14:creationId xmlns:p14="http://schemas.microsoft.com/office/powerpoint/2010/main" val="21214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outerShdw blurRad="38100" dist="38100" dir="2700000" algn="tl">
                    <a:srgbClr val="000000">
                      <a:alpha val="43137"/>
                    </a:srgbClr>
                  </a:outerShdw>
                </a:effectLst>
              </a:rPr>
              <a:t>Project Website</a:t>
            </a:r>
          </a:p>
        </p:txBody>
      </p:sp>
      <p:sp>
        <p:nvSpPr>
          <p:cNvPr id="3" name="Content Placeholder 2"/>
          <p:cNvSpPr>
            <a:spLocks noGrp="1"/>
          </p:cNvSpPr>
          <p:nvPr>
            <p:ph idx="1"/>
          </p:nvPr>
        </p:nvSpPr>
        <p:spPr/>
        <p:txBody>
          <a:bodyPr/>
          <a:lstStyle/>
          <a:p>
            <a:pPr marL="0" indent="0">
              <a:buNone/>
            </a:pPr>
            <a:r>
              <a:rPr lang="en-GB" sz="2400" u="sng" dirty="0">
                <a:hlinkClick r:id="rId2"/>
              </a:rPr>
              <a:t>http://socialsciences.exeter.ac.uk/education/research/centres/centreforresearchinwriting/projects/craftofwriting/</a:t>
            </a:r>
            <a:r>
              <a:rPr lang="en-GB" sz="2400" dirty="0"/>
              <a:t> </a:t>
            </a:r>
          </a:p>
          <a:p>
            <a:endParaRPr lang="en-GB" sz="2400" dirty="0"/>
          </a:p>
          <a:p>
            <a:pPr marL="0" indent="0">
              <a:buNone/>
            </a:pPr>
            <a:r>
              <a:rPr lang="en-GB" sz="2400" dirty="0"/>
              <a:t>‘Resources for Intervention Teachers’</a:t>
            </a:r>
          </a:p>
          <a:p>
            <a:pPr marL="0" indent="0">
              <a:buNone/>
            </a:pPr>
            <a:endParaRPr lang="en-GB" sz="2400" dirty="0"/>
          </a:p>
          <a:p>
            <a:pPr marL="0" indent="0">
              <a:buNone/>
            </a:pPr>
            <a:r>
              <a:rPr lang="en-GB" sz="2400" dirty="0"/>
              <a:t>Username: </a:t>
            </a:r>
            <a:r>
              <a:rPr lang="en-GB" sz="2400" dirty="0" err="1"/>
              <a:t>Arvon</a:t>
            </a:r>
            <a:endParaRPr lang="en-GB" sz="2400" dirty="0"/>
          </a:p>
          <a:p>
            <a:pPr marL="0" indent="0">
              <a:buNone/>
            </a:pPr>
            <a:r>
              <a:rPr lang="en-GB" sz="2400" dirty="0"/>
              <a:t>Password: </a:t>
            </a:r>
            <a:r>
              <a:rPr lang="en-GB" sz="2400" dirty="0" err="1"/>
              <a:t>TedHughes</a:t>
            </a:r>
            <a:endParaRPr lang="en-GB" sz="2400" dirty="0"/>
          </a:p>
          <a:p>
            <a:endParaRPr lang="en-GB" dirty="0"/>
          </a:p>
        </p:txBody>
      </p:sp>
      <p:sp>
        <p:nvSpPr>
          <p:cNvPr id="4" name="Slide Number Placeholder 3"/>
          <p:cNvSpPr>
            <a:spLocks noGrp="1"/>
          </p:cNvSpPr>
          <p:nvPr>
            <p:ph type="sldNum" sz="quarter" idx="12"/>
          </p:nvPr>
        </p:nvSpPr>
        <p:spPr/>
        <p:txBody>
          <a:bodyPr/>
          <a:lstStyle/>
          <a:p>
            <a:fld id="{F262E3B4-2AC3-4482-B893-FA0A0D613635}" type="slidenum">
              <a:rPr lang="en-GB" smtClean="0"/>
              <a:t>17</a:t>
            </a:fld>
            <a:endParaRPr lang="en-GB"/>
          </a:p>
        </p:txBody>
      </p:sp>
      <p:pic>
        <p:nvPicPr>
          <p:cNvPr id="5" name="Picture 4">
            <a:extLst>
              <a:ext uri="{FF2B5EF4-FFF2-40B4-BE49-F238E27FC236}">
                <a16:creationId xmlns="" xmlns:a16="http://schemas.microsoft.com/office/drawing/2014/main" id="{3FC82EB0-8983-4D16-A2BC-231C765B67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139372"/>
            <a:ext cx="1008112" cy="1413532"/>
          </a:xfrm>
          <a:prstGeom prst="rect">
            <a:avLst/>
          </a:prstGeom>
        </p:spPr>
      </p:pic>
    </p:spTree>
    <p:extLst>
      <p:ext uri="{BB962C8B-B14F-4D97-AF65-F5344CB8AC3E}">
        <p14:creationId xmlns:p14="http://schemas.microsoft.com/office/powerpoint/2010/main" val="1041909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1143000"/>
          </a:xfrm>
        </p:spPr>
        <p:txBody>
          <a:bodyPr/>
          <a:lstStyle/>
          <a:p>
            <a:pPr algn="l"/>
            <a:r>
              <a:rPr lang="en-GB" dirty="0">
                <a:effectLst>
                  <a:outerShdw blurRad="38100" dist="38100" dir="2700000" algn="tl">
                    <a:srgbClr val="000000">
                      <a:alpha val="43137"/>
                    </a:srgbClr>
                  </a:outerShdw>
                </a:effectLst>
              </a:rPr>
              <a:t>Today</a:t>
            </a:r>
          </a:p>
        </p:txBody>
      </p:sp>
      <p:sp>
        <p:nvSpPr>
          <p:cNvPr id="3" name="Content Placeholder 2"/>
          <p:cNvSpPr>
            <a:spLocks noGrp="1"/>
          </p:cNvSpPr>
          <p:nvPr>
            <p:ph idx="1"/>
          </p:nvPr>
        </p:nvSpPr>
        <p:spPr>
          <a:xfrm>
            <a:off x="323528" y="1412776"/>
            <a:ext cx="8568952" cy="5445224"/>
          </a:xfrm>
        </p:spPr>
        <p:txBody>
          <a:bodyPr>
            <a:normAutofit/>
          </a:bodyPr>
          <a:lstStyle/>
          <a:p>
            <a:pPr marL="0" indent="0">
              <a:lnSpc>
                <a:spcPts val="2800"/>
              </a:lnSpc>
              <a:spcBef>
                <a:spcPts val="0"/>
              </a:spcBef>
              <a:buNone/>
            </a:pPr>
            <a:r>
              <a:rPr lang="en-GB" sz="1800" dirty="0"/>
              <a:t>10.00-10.05	Introduction </a:t>
            </a:r>
          </a:p>
          <a:p>
            <a:pPr marL="0" indent="0">
              <a:lnSpc>
                <a:spcPts val="2800"/>
              </a:lnSpc>
              <a:spcBef>
                <a:spcPts val="0"/>
              </a:spcBef>
              <a:buNone/>
            </a:pPr>
            <a:r>
              <a:rPr lang="en-GB" sz="1800" dirty="0" smtClean="0"/>
              <a:t>10.05-11.00</a:t>
            </a:r>
            <a:r>
              <a:rPr lang="en-GB" sz="1800" dirty="0"/>
              <a:t>	Preparation of PPT Presentations</a:t>
            </a:r>
          </a:p>
          <a:p>
            <a:pPr marL="0" indent="0">
              <a:lnSpc>
                <a:spcPts val="2800"/>
              </a:lnSpc>
              <a:spcBef>
                <a:spcPts val="0"/>
              </a:spcBef>
              <a:buNone/>
            </a:pPr>
            <a:endParaRPr lang="en-GB" sz="1800" dirty="0"/>
          </a:p>
          <a:p>
            <a:pPr marL="0" indent="0">
              <a:lnSpc>
                <a:spcPts val="2800"/>
              </a:lnSpc>
              <a:spcBef>
                <a:spcPts val="0"/>
              </a:spcBef>
              <a:buNone/>
            </a:pPr>
            <a:r>
              <a:rPr lang="en-GB" sz="1800" dirty="0" smtClean="0"/>
              <a:t>11.00</a:t>
            </a:r>
            <a:r>
              <a:rPr lang="en-GB" sz="1800" dirty="0"/>
              <a:t>		Coffee</a:t>
            </a:r>
          </a:p>
          <a:p>
            <a:pPr marL="0" indent="0">
              <a:lnSpc>
                <a:spcPts val="2800"/>
              </a:lnSpc>
              <a:spcBef>
                <a:spcPts val="0"/>
              </a:spcBef>
              <a:buNone/>
            </a:pPr>
            <a:endParaRPr lang="en-GB" sz="1800" dirty="0"/>
          </a:p>
          <a:p>
            <a:pPr marL="0" indent="0">
              <a:lnSpc>
                <a:spcPts val="2800"/>
              </a:lnSpc>
              <a:spcBef>
                <a:spcPts val="0"/>
              </a:spcBef>
              <a:buNone/>
            </a:pPr>
            <a:r>
              <a:rPr lang="en-GB" sz="1800" dirty="0" smtClean="0"/>
              <a:t>11.15-11.45</a:t>
            </a:r>
            <a:r>
              <a:rPr lang="en-GB" sz="1800" dirty="0"/>
              <a:t>	</a:t>
            </a:r>
            <a:r>
              <a:rPr lang="en-GB" sz="1800" dirty="0" smtClean="0"/>
              <a:t>Reflection 1</a:t>
            </a:r>
            <a:endParaRPr lang="en-GB" sz="1800" dirty="0"/>
          </a:p>
          <a:p>
            <a:pPr marL="0" indent="0">
              <a:lnSpc>
                <a:spcPts val="2800"/>
              </a:lnSpc>
              <a:spcBef>
                <a:spcPts val="0"/>
              </a:spcBef>
              <a:buNone/>
            </a:pPr>
            <a:r>
              <a:rPr lang="en-GB" sz="1800" dirty="0" smtClean="0"/>
              <a:t>11.45-12.30</a:t>
            </a:r>
            <a:r>
              <a:rPr lang="en-GB" sz="1800" dirty="0"/>
              <a:t>	Individual </a:t>
            </a:r>
            <a:r>
              <a:rPr lang="en-GB" sz="1800" dirty="0" smtClean="0"/>
              <a:t>Presentations 1</a:t>
            </a:r>
          </a:p>
          <a:p>
            <a:pPr marL="0" indent="0">
              <a:lnSpc>
                <a:spcPts val="2800"/>
              </a:lnSpc>
              <a:spcBef>
                <a:spcPts val="0"/>
              </a:spcBef>
              <a:buNone/>
            </a:pPr>
            <a:r>
              <a:rPr lang="en-GB" sz="1800" dirty="0" smtClean="0"/>
              <a:t>12.30-13.00	Challenges </a:t>
            </a:r>
            <a:r>
              <a:rPr lang="en-GB" sz="1800" dirty="0"/>
              <a:t>and Barriers</a:t>
            </a:r>
          </a:p>
          <a:p>
            <a:pPr marL="0" indent="0">
              <a:lnSpc>
                <a:spcPts val="2800"/>
              </a:lnSpc>
              <a:spcBef>
                <a:spcPts val="0"/>
              </a:spcBef>
              <a:buNone/>
            </a:pPr>
            <a:endParaRPr lang="en-GB" sz="1800" dirty="0"/>
          </a:p>
          <a:p>
            <a:pPr marL="0" indent="0">
              <a:lnSpc>
                <a:spcPts val="2800"/>
              </a:lnSpc>
              <a:spcBef>
                <a:spcPts val="0"/>
              </a:spcBef>
              <a:buNone/>
            </a:pPr>
            <a:r>
              <a:rPr lang="en-GB" sz="1800" dirty="0" smtClean="0"/>
              <a:t>13.00</a:t>
            </a:r>
            <a:r>
              <a:rPr lang="en-GB" sz="1800" dirty="0"/>
              <a:t>		Lunch</a:t>
            </a:r>
          </a:p>
          <a:p>
            <a:pPr marL="0" indent="0">
              <a:lnSpc>
                <a:spcPts val="2800"/>
              </a:lnSpc>
              <a:spcBef>
                <a:spcPts val="0"/>
              </a:spcBef>
              <a:buNone/>
            </a:pPr>
            <a:endParaRPr lang="en-GB" sz="1800" dirty="0"/>
          </a:p>
          <a:p>
            <a:pPr marL="0" indent="0">
              <a:lnSpc>
                <a:spcPts val="2800"/>
              </a:lnSpc>
              <a:spcBef>
                <a:spcPts val="0"/>
              </a:spcBef>
              <a:buNone/>
            </a:pPr>
            <a:r>
              <a:rPr lang="en-GB" sz="1800" dirty="0" smtClean="0"/>
              <a:t>13.30-13.45</a:t>
            </a:r>
            <a:r>
              <a:rPr lang="en-GB" sz="1800" dirty="0"/>
              <a:t>	</a:t>
            </a:r>
            <a:r>
              <a:rPr lang="en-GB" sz="1800" dirty="0" smtClean="0"/>
              <a:t>Presentations 2</a:t>
            </a:r>
            <a:endParaRPr lang="en-GB" sz="1800" dirty="0"/>
          </a:p>
          <a:p>
            <a:pPr marL="0" indent="0">
              <a:lnSpc>
                <a:spcPts val="2800"/>
              </a:lnSpc>
              <a:spcBef>
                <a:spcPts val="0"/>
              </a:spcBef>
              <a:buNone/>
            </a:pPr>
            <a:r>
              <a:rPr lang="en-GB" sz="1800" dirty="0" smtClean="0"/>
              <a:t>13.45-14.	30</a:t>
            </a:r>
            <a:r>
              <a:rPr lang="en-GB" sz="1800" dirty="0"/>
              <a:t>	</a:t>
            </a:r>
            <a:r>
              <a:rPr lang="en-GB" sz="1800" dirty="0" smtClean="0"/>
              <a:t>Another </a:t>
            </a:r>
            <a:r>
              <a:rPr lang="en-GB" sz="1800" dirty="0"/>
              <a:t>Taste of </a:t>
            </a:r>
            <a:r>
              <a:rPr lang="en-GB" sz="1800" dirty="0" err="1"/>
              <a:t>Arvon</a:t>
            </a:r>
            <a:r>
              <a:rPr lang="en-GB" sz="1800" dirty="0"/>
              <a:t> </a:t>
            </a:r>
            <a:r>
              <a:rPr lang="en-GB" sz="1800" dirty="0" smtClean="0"/>
              <a:t>		</a:t>
            </a:r>
            <a:endParaRPr lang="en-GB" sz="1800" dirty="0"/>
          </a:p>
          <a:p>
            <a:pPr marL="0" indent="0">
              <a:lnSpc>
                <a:spcPts val="2800"/>
              </a:lnSpc>
              <a:spcBef>
                <a:spcPts val="0"/>
              </a:spcBef>
              <a:buNone/>
            </a:pPr>
            <a:r>
              <a:rPr lang="en-GB" sz="1800" dirty="0" smtClean="0"/>
              <a:t>14.30-14.45</a:t>
            </a:r>
            <a:r>
              <a:rPr lang="en-GB" sz="1800" dirty="0"/>
              <a:t>	Final </a:t>
            </a:r>
            <a:r>
              <a:rPr lang="en-GB" sz="1800" dirty="0" smtClean="0"/>
              <a:t>Reflections and Plenary</a:t>
            </a:r>
            <a:endParaRPr lang="en-GB" sz="1800" dirty="0"/>
          </a:p>
          <a:p>
            <a:pPr marL="0" indent="0">
              <a:lnSpc>
                <a:spcPts val="2600"/>
              </a:lnSpc>
              <a:spcBef>
                <a:spcPts val="0"/>
              </a:spcBef>
              <a:spcAft>
                <a:spcPts val="600"/>
              </a:spcAft>
              <a:buNone/>
            </a:pPr>
            <a:endParaRPr lang="en-GB" sz="1800" dirty="0">
              <a:solidFill>
                <a:srgbClr val="FF0000"/>
              </a:solidFill>
            </a:endParaRPr>
          </a:p>
          <a:p>
            <a:pPr marL="0" indent="0">
              <a:buNone/>
            </a:pPr>
            <a:endParaRPr lang="en-GB" sz="1800" dirty="0"/>
          </a:p>
          <a:p>
            <a:endParaRPr lang="en-GB" dirty="0"/>
          </a:p>
        </p:txBody>
      </p:sp>
      <p:sp>
        <p:nvSpPr>
          <p:cNvPr id="4" name="Slide Number Placeholder 3"/>
          <p:cNvSpPr>
            <a:spLocks noGrp="1"/>
          </p:cNvSpPr>
          <p:nvPr>
            <p:ph type="sldNum" sz="quarter" idx="12"/>
          </p:nvPr>
        </p:nvSpPr>
        <p:spPr/>
        <p:txBody>
          <a:bodyPr/>
          <a:lstStyle/>
          <a:p>
            <a:fld id="{F262E3B4-2AC3-4482-B893-FA0A0D613635}" type="slidenum">
              <a:rPr lang="en-GB" smtClean="0"/>
              <a:t>2</a:t>
            </a:fld>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139372"/>
            <a:ext cx="1008112" cy="1413532"/>
          </a:xfrm>
          <a:prstGeom prst="rect">
            <a:avLst/>
          </a:prstGeom>
        </p:spPr>
      </p:pic>
    </p:spTree>
    <p:extLst>
      <p:ext uri="{BB962C8B-B14F-4D97-AF65-F5344CB8AC3E}">
        <p14:creationId xmlns:p14="http://schemas.microsoft.com/office/powerpoint/2010/main" val="1412565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p:cNvSpPr>
            <a:spLocks/>
          </p:cNvSpPr>
          <p:nvPr/>
        </p:nvSpPr>
        <p:spPr bwMode="auto">
          <a:xfrm>
            <a:off x="3530600" y="2924175"/>
            <a:ext cx="2093913" cy="2306638"/>
          </a:xfrm>
          <a:custGeom>
            <a:avLst/>
            <a:gdLst>
              <a:gd name="T0" fmla="*/ 1129970 w 1690"/>
              <a:gd name="T1" fmla="*/ 250237 h 1862"/>
              <a:gd name="T2" fmla="*/ 1159706 w 1690"/>
              <a:gd name="T3" fmla="*/ 180864 h 1862"/>
              <a:gd name="T4" fmla="*/ 1226612 w 1690"/>
              <a:gd name="T5" fmla="*/ 104059 h 1862"/>
              <a:gd name="T6" fmla="*/ 1186964 w 1690"/>
              <a:gd name="T7" fmla="*/ 37164 h 1862"/>
              <a:gd name="T8" fmla="*/ 1025893 w 1690"/>
              <a:gd name="T9" fmla="*/ 0 h 1862"/>
              <a:gd name="T10" fmla="*/ 882169 w 1690"/>
              <a:gd name="T11" fmla="*/ 66895 h 1862"/>
              <a:gd name="T12" fmla="*/ 879691 w 1690"/>
              <a:gd name="T13" fmla="*/ 138745 h 1862"/>
              <a:gd name="T14" fmla="*/ 963943 w 1690"/>
              <a:gd name="T15" fmla="*/ 213073 h 1862"/>
              <a:gd name="T16" fmla="*/ 936685 w 1690"/>
              <a:gd name="T17" fmla="*/ 277490 h 1862"/>
              <a:gd name="T18" fmla="*/ 332052 w 1690"/>
              <a:gd name="T19" fmla="*/ 636741 h 1862"/>
              <a:gd name="T20" fmla="*/ 262668 w 1690"/>
              <a:gd name="T21" fmla="*/ 626831 h 1862"/>
              <a:gd name="T22" fmla="*/ 242844 w 1690"/>
              <a:gd name="T23" fmla="*/ 515339 h 1862"/>
              <a:gd name="T24" fmla="*/ 175938 w 1690"/>
              <a:gd name="T25" fmla="*/ 480653 h 1862"/>
              <a:gd name="T26" fmla="*/ 49560 w 1690"/>
              <a:gd name="T27" fmla="*/ 572324 h 1862"/>
              <a:gd name="T28" fmla="*/ 0 w 1690"/>
              <a:gd name="T29" fmla="*/ 730890 h 1862"/>
              <a:gd name="T30" fmla="*/ 37170 w 1690"/>
              <a:gd name="T31" fmla="*/ 797785 h 1862"/>
              <a:gd name="T32" fmla="*/ 138768 w 1690"/>
              <a:gd name="T33" fmla="*/ 777964 h 1862"/>
              <a:gd name="T34" fmla="*/ 213108 w 1690"/>
              <a:gd name="T35" fmla="*/ 787874 h 1862"/>
              <a:gd name="T36" fmla="*/ 220542 w 1690"/>
              <a:gd name="T37" fmla="*/ 1427093 h 1862"/>
              <a:gd name="T38" fmla="*/ 213108 w 1690"/>
              <a:gd name="T39" fmla="*/ 1531152 h 1862"/>
              <a:gd name="T40" fmla="*/ 128856 w 1690"/>
              <a:gd name="T41" fmla="*/ 1523719 h 1862"/>
              <a:gd name="T42" fmla="*/ 44604 w 1690"/>
              <a:gd name="T43" fmla="*/ 1513809 h 1862"/>
              <a:gd name="T44" fmla="*/ 7434 w 1690"/>
              <a:gd name="T45" fmla="*/ 1612912 h 1862"/>
              <a:gd name="T46" fmla="*/ 74340 w 1690"/>
              <a:gd name="T47" fmla="*/ 1764045 h 1862"/>
              <a:gd name="T48" fmla="*/ 198240 w 1690"/>
              <a:gd name="T49" fmla="*/ 1833418 h 1862"/>
              <a:gd name="T50" fmla="*/ 252756 w 1690"/>
              <a:gd name="T51" fmla="*/ 1786344 h 1862"/>
              <a:gd name="T52" fmla="*/ 280014 w 1690"/>
              <a:gd name="T53" fmla="*/ 1677330 h 1862"/>
              <a:gd name="T54" fmla="*/ 366745 w 1690"/>
              <a:gd name="T55" fmla="*/ 1694673 h 1862"/>
              <a:gd name="T56" fmla="*/ 949075 w 1690"/>
              <a:gd name="T57" fmla="*/ 2036580 h 1862"/>
              <a:gd name="T58" fmla="*/ 961465 w 1690"/>
              <a:gd name="T59" fmla="*/ 2103475 h 1862"/>
              <a:gd name="T60" fmla="*/ 874735 w 1690"/>
              <a:gd name="T61" fmla="*/ 2177803 h 1862"/>
              <a:gd name="T62" fmla="*/ 889603 w 1690"/>
              <a:gd name="T63" fmla="*/ 2252131 h 1862"/>
              <a:gd name="T64" fmla="*/ 1048196 w 1690"/>
              <a:gd name="T65" fmla="*/ 2306638 h 1862"/>
              <a:gd name="T66" fmla="*/ 1196876 w 1690"/>
              <a:gd name="T67" fmla="*/ 2262041 h 1862"/>
              <a:gd name="T68" fmla="*/ 1226612 w 1690"/>
              <a:gd name="T69" fmla="*/ 2187714 h 1862"/>
              <a:gd name="T70" fmla="*/ 1142360 w 1690"/>
              <a:gd name="T71" fmla="*/ 2110908 h 1862"/>
              <a:gd name="T72" fmla="*/ 1137404 w 1690"/>
              <a:gd name="T73" fmla="*/ 2046491 h 1862"/>
              <a:gd name="T74" fmla="*/ 1717256 w 1690"/>
              <a:gd name="T75" fmla="*/ 1709538 h 1862"/>
              <a:gd name="T76" fmla="*/ 1803987 w 1690"/>
              <a:gd name="T77" fmla="*/ 1672374 h 1862"/>
              <a:gd name="T78" fmla="*/ 1838679 w 1690"/>
              <a:gd name="T79" fmla="*/ 1771478 h 1862"/>
              <a:gd name="T80" fmla="*/ 1883283 w 1690"/>
              <a:gd name="T81" fmla="*/ 1833418 h 1862"/>
              <a:gd name="T82" fmla="*/ 1999749 w 1690"/>
              <a:gd name="T83" fmla="*/ 1788821 h 1862"/>
              <a:gd name="T84" fmla="*/ 2081523 w 1690"/>
              <a:gd name="T85" fmla="*/ 1647599 h 1862"/>
              <a:gd name="T86" fmla="*/ 2061699 w 1690"/>
              <a:gd name="T87" fmla="*/ 1526197 h 1862"/>
              <a:gd name="T88" fmla="*/ 1984881 w 1690"/>
              <a:gd name="T89" fmla="*/ 1516286 h 1862"/>
              <a:gd name="T90" fmla="*/ 1883283 w 1690"/>
              <a:gd name="T91" fmla="*/ 1536107 h 1862"/>
              <a:gd name="T92" fmla="*/ 1870893 w 1690"/>
              <a:gd name="T93" fmla="*/ 1441958 h 1862"/>
              <a:gd name="T94" fmla="*/ 1873371 w 1690"/>
              <a:gd name="T95" fmla="*/ 785397 h 1862"/>
              <a:gd name="T96" fmla="*/ 1935321 w 1690"/>
              <a:gd name="T97" fmla="*/ 758143 h 1862"/>
              <a:gd name="T98" fmla="*/ 2041875 w 1690"/>
              <a:gd name="T99" fmla="*/ 792829 h 1862"/>
              <a:gd name="T100" fmla="*/ 2091435 w 1690"/>
              <a:gd name="T101" fmla="*/ 730890 h 1862"/>
              <a:gd name="T102" fmla="*/ 2056743 w 1690"/>
              <a:gd name="T103" fmla="*/ 579756 h 1862"/>
              <a:gd name="T104" fmla="*/ 1927887 w 1690"/>
              <a:gd name="T105" fmla="*/ 468265 h 1862"/>
              <a:gd name="T106" fmla="*/ 1856025 w 1690"/>
              <a:gd name="T107" fmla="*/ 495518 h 1862"/>
              <a:gd name="T108" fmla="*/ 1836201 w 1690"/>
              <a:gd name="T109" fmla="*/ 604532 h 1862"/>
              <a:gd name="T110" fmla="*/ 1774251 w 1690"/>
              <a:gd name="T111" fmla="*/ 631786 h 186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690" h="1862">
                <a:moveTo>
                  <a:pt x="982" y="242"/>
                </a:moveTo>
                <a:lnTo>
                  <a:pt x="982" y="242"/>
                </a:lnTo>
                <a:lnTo>
                  <a:pt x="960" y="236"/>
                </a:lnTo>
                <a:lnTo>
                  <a:pt x="936" y="224"/>
                </a:lnTo>
                <a:lnTo>
                  <a:pt x="926" y="218"/>
                </a:lnTo>
                <a:lnTo>
                  <a:pt x="918" y="212"/>
                </a:lnTo>
                <a:lnTo>
                  <a:pt x="912" y="202"/>
                </a:lnTo>
                <a:lnTo>
                  <a:pt x="910" y="194"/>
                </a:lnTo>
                <a:lnTo>
                  <a:pt x="912" y="182"/>
                </a:lnTo>
                <a:lnTo>
                  <a:pt x="914" y="172"/>
                </a:lnTo>
                <a:lnTo>
                  <a:pt x="918" y="164"/>
                </a:lnTo>
                <a:lnTo>
                  <a:pt x="922" y="158"/>
                </a:lnTo>
                <a:lnTo>
                  <a:pt x="936" y="146"/>
                </a:lnTo>
                <a:lnTo>
                  <a:pt x="950" y="138"/>
                </a:lnTo>
                <a:lnTo>
                  <a:pt x="964" y="130"/>
                </a:lnTo>
                <a:lnTo>
                  <a:pt x="978" y="120"/>
                </a:lnTo>
                <a:lnTo>
                  <a:pt x="982" y="112"/>
                </a:lnTo>
                <a:lnTo>
                  <a:pt x="986" y="104"/>
                </a:lnTo>
                <a:lnTo>
                  <a:pt x="990" y="96"/>
                </a:lnTo>
                <a:lnTo>
                  <a:pt x="990" y="84"/>
                </a:lnTo>
                <a:lnTo>
                  <a:pt x="990" y="72"/>
                </a:lnTo>
                <a:lnTo>
                  <a:pt x="986" y="62"/>
                </a:lnTo>
                <a:lnTo>
                  <a:pt x="982" y="54"/>
                </a:lnTo>
                <a:lnTo>
                  <a:pt x="974" y="44"/>
                </a:lnTo>
                <a:lnTo>
                  <a:pt x="966" y="36"/>
                </a:lnTo>
                <a:lnTo>
                  <a:pt x="958" y="30"/>
                </a:lnTo>
                <a:lnTo>
                  <a:pt x="936" y="18"/>
                </a:lnTo>
                <a:lnTo>
                  <a:pt x="912" y="10"/>
                </a:lnTo>
                <a:lnTo>
                  <a:pt x="888" y="4"/>
                </a:lnTo>
                <a:lnTo>
                  <a:pt x="866" y="0"/>
                </a:lnTo>
                <a:lnTo>
                  <a:pt x="846" y="0"/>
                </a:lnTo>
                <a:lnTo>
                  <a:pt x="828" y="0"/>
                </a:lnTo>
                <a:lnTo>
                  <a:pt x="804" y="4"/>
                </a:lnTo>
                <a:lnTo>
                  <a:pt x="780" y="10"/>
                </a:lnTo>
                <a:lnTo>
                  <a:pt x="756" y="18"/>
                </a:lnTo>
                <a:lnTo>
                  <a:pt x="736" y="30"/>
                </a:lnTo>
                <a:lnTo>
                  <a:pt x="726" y="36"/>
                </a:lnTo>
                <a:lnTo>
                  <a:pt x="718" y="44"/>
                </a:lnTo>
                <a:lnTo>
                  <a:pt x="712" y="54"/>
                </a:lnTo>
                <a:lnTo>
                  <a:pt x="706" y="62"/>
                </a:lnTo>
                <a:lnTo>
                  <a:pt x="704" y="72"/>
                </a:lnTo>
                <a:lnTo>
                  <a:pt x="702" y="84"/>
                </a:lnTo>
                <a:lnTo>
                  <a:pt x="704" y="96"/>
                </a:lnTo>
                <a:lnTo>
                  <a:pt x="706" y="104"/>
                </a:lnTo>
                <a:lnTo>
                  <a:pt x="710" y="112"/>
                </a:lnTo>
                <a:lnTo>
                  <a:pt x="716" y="120"/>
                </a:lnTo>
                <a:lnTo>
                  <a:pt x="728" y="130"/>
                </a:lnTo>
                <a:lnTo>
                  <a:pt x="742" y="138"/>
                </a:lnTo>
                <a:lnTo>
                  <a:pt x="758" y="146"/>
                </a:lnTo>
                <a:lnTo>
                  <a:pt x="770" y="158"/>
                </a:lnTo>
                <a:lnTo>
                  <a:pt x="776" y="164"/>
                </a:lnTo>
                <a:lnTo>
                  <a:pt x="778" y="172"/>
                </a:lnTo>
                <a:lnTo>
                  <a:pt x="782" y="182"/>
                </a:lnTo>
                <a:lnTo>
                  <a:pt x="782" y="194"/>
                </a:lnTo>
                <a:lnTo>
                  <a:pt x="780" y="202"/>
                </a:lnTo>
                <a:lnTo>
                  <a:pt x="774" y="212"/>
                </a:lnTo>
                <a:lnTo>
                  <a:pt x="766" y="218"/>
                </a:lnTo>
                <a:lnTo>
                  <a:pt x="756" y="224"/>
                </a:lnTo>
                <a:lnTo>
                  <a:pt x="734" y="236"/>
                </a:lnTo>
                <a:lnTo>
                  <a:pt x="712" y="242"/>
                </a:lnTo>
                <a:lnTo>
                  <a:pt x="446" y="238"/>
                </a:lnTo>
                <a:lnTo>
                  <a:pt x="306" y="484"/>
                </a:lnTo>
                <a:lnTo>
                  <a:pt x="288" y="500"/>
                </a:lnTo>
                <a:lnTo>
                  <a:pt x="268" y="514"/>
                </a:lnTo>
                <a:lnTo>
                  <a:pt x="258" y="518"/>
                </a:lnTo>
                <a:lnTo>
                  <a:pt x="248" y="522"/>
                </a:lnTo>
                <a:lnTo>
                  <a:pt x="238" y="522"/>
                </a:lnTo>
                <a:lnTo>
                  <a:pt x="230" y="520"/>
                </a:lnTo>
                <a:lnTo>
                  <a:pt x="220" y="514"/>
                </a:lnTo>
                <a:lnTo>
                  <a:pt x="212" y="506"/>
                </a:lnTo>
                <a:lnTo>
                  <a:pt x="208" y="498"/>
                </a:lnTo>
                <a:lnTo>
                  <a:pt x="204" y="490"/>
                </a:lnTo>
                <a:lnTo>
                  <a:pt x="200" y="474"/>
                </a:lnTo>
                <a:lnTo>
                  <a:pt x="200" y="458"/>
                </a:lnTo>
                <a:lnTo>
                  <a:pt x="200" y="442"/>
                </a:lnTo>
                <a:lnTo>
                  <a:pt x="198" y="424"/>
                </a:lnTo>
                <a:lnTo>
                  <a:pt x="196" y="416"/>
                </a:lnTo>
                <a:lnTo>
                  <a:pt x="190" y="410"/>
                </a:lnTo>
                <a:lnTo>
                  <a:pt x="184" y="402"/>
                </a:lnTo>
                <a:lnTo>
                  <a:pt x="174" y="396"/>
                </a:lnTo>
                <a:lnTo>
                  <a:pt x="164" y="390"/>
                </a:lnTo>
                <a:lnTo>
                  <a:pt x="154" y="388"/>
                </a:lnTo>
                <a:lnTo>
                  <a:pt x="142" y="388"/>
                </a:lnTo>
                <a:lnTo>
                  <a:pt x="132" y="390"/>
                </a:lnTo>
                <a:lnTo>
                  <a:pt x="122" y="392"/>
                </a:lnTo>
                <a:lnTo>
                  <a:pt x="110" y="398"/>
                </a:lnTo>
                <a:lnTo>
                  <a:pt x="90" y="410"/>
                </a:lnTo>
                <a:lnTo>
                  <a:pt x="70" y="426"/>
                </a:lnTo>
                <a:lnTo>
                  <a:pt x="54" y="444"/>
                </a:lnTo>
                <a:lnTo>
                  <a:pt x="40" y="462"/>
                </a:lnTo>
                <a:lnTo>
                  <a:pt x="30" y="478"/>
                </a:lnTo>
                <a:lnTo>
                  <a:pt x="20" y="496"/>
                </a:lnTo>
                <a:lnTo>
                  <a:pt x="12" y="516"/>
                </a:lnTo>
                <a:lnTo>
                  <a:pt x="4" y="540"/>
                </a:lnTo>
                <a:lnTo>
                  <a:pt x="0" y="566"/>
                </a:lnTo>
                <a:lnTo>
                  <a:pt x="0" y="590"/>
                </a:lnTo>
                <a:lnTo>
                  <a:pt x="2" y="602"/>
                </a:lnTo>
                <a:lnTo>
                  <a:pt x="4" y="612"/>
                </a:lnTo>
                <a:lnTo>
                  <a:pt x="8" y="622"/>
                </a:lnTo>
                <a:lnTo>
                  <a:pt x="14" y="630"/>
                </a:lnTo>
                <a:lnTo>
                  <a:pt x="20" y="638"/>
                </a:lnTo>
                <a:lnTo>
                  <a:pt x="30" y="644"/>
                </a:lnTo>
                <a:lnTo>
                  <a:pt x="40" y="650"/>
                </a:lnTo>
                <a:lnTo>
                  <a:pt x="50" y="652"/>
                </a:lnTo>
                <a:lnTo>
                  <a:pt x="58" y="652"/>
                </a:lnTo>
                <a:lnTo>
                  <a:pt x="68" y="652"/>
                </a:lnTo>
                <a:lnTo>
                  <a:pt x="82" y="646"/>
                </a:lnTo>
                <a:lnTo>
                  <a:pt x="98" y="638"/>
                </a:lnTo>
                <a:lnTo>
                  <a:pt x="112" y="628"/>
                </a:lnTo>
                <a:lnTo>
                  <a:pt x="128" y="624"/>
                </a:lnTo>
                <a:lnTo>
                  <a:pt x="136" y="622"/>
                </a:lnTo>
                <a:lnTo>
                  <a:pt x="144" y="622"/>
                </a:lnTo>
                <a:lnTo>
                  <a:pt x="154" y="626"/>
                </a:lnTo>
                <a:lnTo>
                  <a:pt x="166" y="630"/>
                </a:lnTo>
                <a:lnTo>
                  <a:pt x="172" y="636"/>
                </a:lnTo>
                <a:lnTo>
                  <a:pt x="176" y="646"/>
                </a:lnTo>
                <a:lnTo>
                  <a:pt x="178" y="656"/>
                </a:lnTo>
                <a:lnTo>
                  <a:pt x="180" y="668"/>
                </a:lnTo>
                <a:lnTo>
                  <a:pt x="176" y="692"/>
                </a:lnTo>
                <a:lnTo>
                  <a:pt x="172" y="714"/>
                </a:lnTo>
                <a:lnTo>
                  <a:pt x="48" y="928"/>
                </a:lnTo>
                <a:lnTo>
                  <a:pt x="178" y="1152"/>
                </a:lnTo>
                <a:lnTo>
                  <a:pt x="184" y="1174"/>
                </a:lnTo>
                <a:lnTo>
                  <a:pt x="186" y="1200"/>
                </a:lnTo>
                <a:lnTo>
                  <a:pt x="186" y="1212"/>
                </a:lnTo>
                <a:lnTo>
                  <a:pt x="184" y="1222"/>
                </a:lnTo>
                <a:lnTo>
                  <a:pt x="178" y="1230"/>
                </a:lnTo>
                <a:lnTo>
                  <a:pt x="172" y="1236"/>
                </a:lnTo>
                <a:lnTo>
                  <a:pt x="162" y="1242"/>
                </a:lnTo>
                <a:lnTo>
                  <a:pt x="152" y="1244"/>
                </a:lnTo>
                <a:lnTo>
                  <a:pt x="142" y="1246"/>
                </a:lnTo>
                <a:lnTo>
                  <a:pt x="134" y="1244"/>
                </a:lnTo>
                <a:lnTo>
                  <a:pt x="118" y="1238"/>
                </a:lnTo>
                <a:lnTo>
                  <a:pt x="104" y="1230"/>
                </a:lnTo>
                <a:lnTo>
                  <a:pt x="90" y="1222"/>
                </a:lnTo>
                <a:lnTo>
                  <a:pt x="74" y="1216"/>
                </a:lnTo>
                <a:lnTo>
                  <a:pt x="66" y="1214"/>
                </a:lnTo>
                <a:lnTo>
                  <a:pt x="56" y="1216"/>
                </a:lnTo>
                <a:lnTo>
                  <a:pt x="48" y="1218"/>
                </a:lnTo>
                <a:lnTo>
                  <a:pt x="36" y="1222"/>
                </a:lnTo>
                <a:lnTo>
                  <a:pt x="28" y="1228"/>
                </a:lnTo>
                <a:lnTo>
                  <a:pt x="20" y="1236"/>
                </a:lnTo>
                <a:lnTo>
                  <a:pt x="14" y="1246"/>
                </a:lnTo>
                <a:lnTo>
                  <a:pt x="10" y="1256"/>
                </a:lnTo>
                <a:lnTo>
                  <a:pt x="8" y="1266"/>
                </a:lnTo>
                <a:lnTo>
                  <a:pt x="6" y="1278"/>
                </a:lnTo>
                <a:lnTo>
                  <a:pt x="6" y="1302"/>
                </a:lnTo>
                <a:lnTo>
                  <a:pt x="12" y="1328"/>
                </a:lnTo>
                <a:lnTo>
                  <a:pt x="18" y="1350"/>
                </a:lnTo>
                <a:lnTo>
                  <a:pt x="26" y="1372"/>
                </a:lnTo>
                <a:lnTo>
                  <a:pt x="36" y="1390"/>
                </a:lnTo>
                <a:lnTo>
                  <a:pt x="46" y="1406"/>
                </a:lnTo>
                <a:lnTo>
                  <a:pt x="60" y="1424"/>
                </a:lnTo>
                <a:lnTo>
                  <a:pt x="78" y="1442"/>
                </a:lnTo>
                <a:lnTo>
                  <a:pt x="96" y="1458"/>
                </a:lnTo>
                <a:lnTo>
                  <a:pt x="118" y="1470"/>
                </a:lnTo>
                <a:lnTo>
                  <a:pt x="128" y="1474"/>
                </a:lnTo>
                <a:lnTo>
                  <a:pt x="138" y="1478"/>
                </a:lnTo>
                <a:lnTo>
                  <a:pt x="150" y="1480"/>
                </a:lnTo>
                <a:lnTo>
                  <a:pt x="160" y="1480"/>
                </a:lnTo>
                <a:lnTo>
                  <a:pt x="170" y="1476"/>
                </a:lnTo>
                <a:lnTo>
                  <a:pt x="180" y="1472"/>
                </a:lnTo>
                <a:lnTo>
                  <a:pt x="190" y="1466"/>
                </a:lnTo>
                <a:lnTo>
                  <a:pt x="196" y="1458"/>
                </a:lnTo>
                <a:lnTo>
                  <a:pt x="202" y="1450"/>
                </a:lnTo>
                <a:lnTo>
                  <a:pt x="204" y="1442"/>
                </a:lnTo>
                <a:lnTo>
                  <a:pt x="208" y="1426"/>
                </a:lnTo>
                <a:lnTo>
                  <a:pt x="208" y="1410"/>
                </a:lnTo>
                <a:lnTo>
                  <a:pt x="208" y="1392"/>
                </a:lnTo>
                <a:lnTo>
                  <a:pt x="210" y="1376"/>
                </a:lnTo>
                <a:lnTo>
                  <a:pt x="214" y="1368"/>
                </a:lnTo>
                <a:lnTo>
                  <a:pt x="218" y="1362"/>
                </a:lnTo>
                <a:lnTo>
                  <a:pt x="226" y="1354"/>
                </a:lnTo>
                <a:lnTo>
                  <a:pt x="236" y="1348"/>
                </a:lnTo>
                <a:lnTo>
                  <a:pt x="244" y="1344"/>
                </a:lnTo>
                <a:lnTo>
                  <a:pt x="254" y="1346"/>
                </a:lnTo>
                <a:lnTo>
                  <a:pt x="264" y="1348"/>
                </a:lnTo>
                <a:lnTo>
                  <a:pt x="276" y="1354"/>
                </a:lnTo>
                <a:lnTo>
                  <a:pt x="296" y="1368"/>
                </a:lnTo>
                <a:lnTo>
                  <a:pt x="312" y="1384"/>
                </a:lnTo>
                <a:lnTo>
                  <a:pt x="448" y="1620"/>
                </a:lnTo>
                <a:lnTo>
                  <a:pt x="712" y="1620"/>
                </a:lnTo>
                <a:lnTo>
                  <a:pt x="734" y="1628"/>
                </a:lnTo>
                <a:lnTo>
                  <a:pt x="756" y="1638"/>
                </a:lnTo>
                <a:lnTo>
                  <a:pt x="766" y="1644"/>
                </a:lnTo>
                <a:lnTo>
                  <a:pt x="774" y="1652"/>
                </a:lnTo>
                <a:lnTo>
                  <a:pt x="780" y="1660"/>
                </a:lnTo>
                <a:lnTo>
                  <a:pt x="782" y="1668"/>
                </a:lnTo>
                <a:lnTo>
                  <a:pt x="782" y="1680"/>
                </a:lnTo>
                <a:lnTo>
                  <a:pt x="778" y="1690"/>
                </a:lnTo>
                <a:lnTo>
                  <a:pt x="776" y="1698"/>
                </a:lnTo>
                <a:lnTo>
                  <a:pt x="770" y="1704"/>
                </a:lnTo>
                <a:lnTo>
                  <a:pt x="758" y="1716"/>
                </a:lnTo>
                <a:lnTo>
                  <a:pt x="742" y="1724"/>
                </a:lnTo>
                <a:lnTo>
                  <a:pt x="728" y="1732"/>
                </a:lnTo>
                <a:lnTo>
                  <a:pt x="716" y="1742"/>
                </a:lnTo>
                <a:lnTo>
                  <a:pt x="710" y="1750"/>
                </a:lnTo>
                <a:lnTo>
                  <a:pt x="706" y="1758"/>
                </a:lnTo>
                <a:lnTo>
                  <a:pt x="704" y="1766"/>
                </a:lnTo>
                <a:lnTo>
                  <a:pt x="702" y="1778"/>
                </a:lnTo>
                <a:lnTo>
                  <a:pt x="704" y="1790"/>
                </a:lnTo>
                <a:lnTo>
                  <a:pt x="706" y="1800"/>
                </a:lnTo>
                <a:lnTo>
                  <a:pt x="712" y="1810"/>
                </a:lnTo>
                <a:lnTo>
                  <a:pt x="718" y="1818"/>
                </a:lnTo>
                <a:lnTo>
                  <a:pt x="726" y="1826"/>
                </a:lnTo>
                <a:lnTo>
                  <a:pt x="736" y="1832"/>
                </a:lnTo>
                <a:lnTo>
                  <a:pt x="756" y="1844"/>
                </a:lnTo>
                <a:lnTo>
                  <a:pt x="780" y="1852"/>
                </a:lnTo>
                <a:lnTo>
                  <a:pt x="804" y="1858"/>
                </a:lnTo>
                <a:lnTo>
                  <a:pt x="828" y="1862"/>
                </a:lnTo>
                <a:lnTo>
                  <a:pt x="846" y="1862"/>
                </a:lnTo>
                <a:lnTo>
                  <a:pt x="866" y="1862"/>
                </a:lnTo>
                <a:lnTo>
                  <a:pt x="888" y="1858"/>
                </a:lnTo>
                <a:lnTo>
                  <a:pt x="912" y="1852"/>
                </a:lnTo>
                <a:lnTo>
                  <a:pt x="936" y="1844"/>
                </a:lnTo>
                <a:lnTo>
                  <a:pt x="958" y="1832"/>
                </a:lnTo>
                <a:lnTo>
                  <a:pt x="966" y="1826"/>
                </a:lnTo>
                <a:lnTo>
                  <a:pt x="974" y="1818"/>
                </a:lnTo>
                <a:lnTo>
                  <a:pt x="982" y="1810"/>
                </a:lnTo>
                <a:lnTo>
                  <a:pt x="986" y="1800"/>
                </a:lnTo>
                <a:lnTo>
                  <a:pt x="990" y="1790"/>
                </a:lnTo>
                <a:lnTo>
                  <a:pt x="990" y="1778"/>
                </a:lnTo>
                <a:lnTo>
                  <a:pt x="990" y="1766"/>
                </a:lnTo>
                <a:lnTo>
                  <a:pt x="986" y="1758"/>
                </a:lnTo>
                <a:lnTo>
                  <a:pt x="982" y="1750"/>
                </a:lnTo>
                <a:lnTo>
                  <a:pt x="978" y="1742"/>
                </a:lnTo>
                <a:lnTo>
                  <a:pt x="964" y="1732"/>
                </a:lnTo>
                <a:lnTo>
                  <a:pt x="950" y="1724"/>
                </a:lnTo>
                <a:lnTo>
                  <a:pt x="936" y="1716"/>
                </a:lnTo>
                <a:lnTo>
                  <a:pt x="922" y="1704"/>
                </a:lnTo>
                <a:lnTo>
                  <a:pt x="918" y="1698"/>
                </a:lnTo>
                <a:lnTo>
                  <a:pt x="914" y="1690"/>
                </a:lnTo>
                <a:lnTo>
                  <a:pt x="912" y="1680"/>
                </a:lnTo>
                <a:lnTo>
                  <a:pt x="910" y="1668"/>
                </a:lnTo>
                <a:lnTo>
                  <a:pt x="912" y="1660"/>
                </a:lnTo>
                <a:lnTo>
                  <a:pt x="918" y="1652"/>
                </a:lnTo>
                <a:lnTo>
                  <a:pt x="926" y="1644"/>
                </a:lnTo>
                <a:lnTo>
                  <a:pt x="936" y="1638"/>
                </a:lnTo>
                <a:lnTo>
                  <a:pt x="960" y="1628"/>
                </a:lnTo>
                <a:lnTo>
                  <a:pt x="982" y="1620"/>
                </a:lnTo>
                <a:lnTo>
                  <a:pt x="1248" y="1620"/>
                </a:lnTo>
                <a:lnTo>
                  <a:pt x="1386" y="1380"/>
                </a:lnTo>
                <a:lnTo>
                  <a:pt x="1402" y="1366"/>
                </a:lnTo>
                <a:lnTo>
                  <a:pt x="1420" y="1354"/>
                </a:lnTo>
                <a:lnTo>
                  <a:pt x="1430" y="1350"/>
                </a:lnTo>
                <a:lnTo>
                  <a:pt x="1440" y="1348"/>
                </a:lnTo>
                <a:lnTo>
                  <a:pt x="1448" y="1348"/>
                </a:lnTo>
                <a:lnTo>
                  <a:pt x="1456" y="1350"/>
                </a:lnTo>
                <a:lnTo>
                  <a:pt x="1464" y="1356"/>
                </a:lnTo>
                <a:lnTo>
                  <a:pt x="1472" y="1364"/>
                </a:lnTo>
                <a:lnTo>
                  <a:pt x="1478" y="1372"/>
                </a:lnTo>
                <a:lnTo>
                  <a:pt x="1480" y="1380"/>
                </a:lnTo>
                <a:lnTo>
                  <a:pt x="1484" y="1396"/>
                </a:lnTo>
                <a:lnTo>
                  <a:pt x="1484" y="1412"/>
                </a:lnTo>
                <a:lnTo>
                  <a:pt x="1484" y="1430"/>
                </a:lnTo>
                <a:lnTo>
                  <a:pt x="1486" y="1446"/>
                </a:lnTo>
                <a:lnTo>
                  <a:pt x="1490" y="1454"/>
                </a:lnTo>
                <a:lnTo>
                  <a:pt x="1494" y="1460"/>
                </a:lnTo>
                <a:lnTo>
                  <a:pt x="1502" y="1468"/>
                </a:lnTo>
                <a:lnTo>
                  <a:pt x="1510" y="1474"/>
                </a:lnTo>
                <a:lnTo>
                  <a:pt x="1520" y="1480"/>
                </a:lnTo>
                <a:lnTo>
                  <a:pt x="1530" y="1482"/>
                </a:lnTo>
                <a:lnTo>
                  <a:pt x="1542" y="1482"/>
                </a:lnTo>
                <a:lnTo>
                  <a:pt x="1552" y="1480"/>
                </a:lnTo>
                <a:lnTo>
                  <a:pt x="1564" y="1478"/>
                </a:lnTo>
                <a:lnTo>
                  <a:pt x="1574" y="1474"/>
                </a:lnTo>
                <a:lnTo>
                  <a:pt x="1594" y="1460"/>
                </a:lnTo>
                <a:lnTo>
                  <a:pt x="1614" y="1444"/>
                </a:lnTo>
                <a:lnTo>
                  <a:pt x="1630" y="1426"/>
                </a:lnTo>
                <a:lnTo>
                  <a:pt x="1644" y="1408"/>
                </a:lnTo>
                <a:lnTo>
                  <a:pt x="1656" y="1392"/>
                </a:lnTo>
                <a:lnTo>
                  <a:pt x="1664" y="1374"/>
                </a:lnTo>
                <a:lnTo>
                  <a:pt x="1672" y="1354"/>
                </a:lnTo>
                <a:lnTo>
                  <a:pt x="1680" y="1330"/>
                </a:lnTo>
                <a:lnTo>
                  <a:pt x="1684" y="1306"/>
                </a:lnTo>
                <a:lnTo>
                  <a:pt x="1684" y="1280"/>
                </a:lnTo>
                <a:lnTo>
                  <a:pt x="1684" y="1270"/>
                </a:lnTo>
                <a:lnTo>
                  <a:pt x="1680" y="1258"/>
                </a:lnTo>
                <a:lnTo>
                  <a:pt x="1676" y="1248"/>
                </a:lnTo>
                <a:lnTo>
                  <a:pt x="1670" y="1240"/>
                </a:lnTo>
                <a:lnTo>
                  <a:pt x="1664" y="1232"/>
                </a:lnTo>
                <a:lnTo>
                  <a:pt x="1654" y="1226"/>
                </a:lnTo>
                <a:lnTo>
                  <a:pt x="1644" y="1220"/>
                </a:lnTo>
                <a:lnTo>
                  <a:pt x="1634" y="1218"/>
                </a:lnTo>
                <a:lnTo>
                  <a:pt x="1626" y="1218"/>
                </a:lnTo>
                <a:lnTo>
                  <a:pt x="1618" y="1218"/>
                </a:lnTo>
                <a:lnTo>
                  <a:pt x="1602" y="1224"/>
                </a:lnTo>
                <a:lnTo>
                  <a:pt x="1588" y="1234"/>
                </a:lnTo>
                <a:lnTo>
                  <a:pt x="1572" y="1242"/>
                </a:lnTo>
                <a:lnTo>
                  <a:pt x="1558" y="1248"/>
                </a:lnTo>
                <a:lnTo>
                  <a:pt x="1548" y="1248"/>
                </a:lnTo>
                <a:lnTo>
                  <a:pt x="1540" y="1248"/>
                </a:lnTo>
                <a:lnTo>
                  <a:pt x="1530" y="1244"/>
                </a:lnTo>
                <a:lnTo>
                  <a:pt x="1520" y="1240"/>
                </a:lnTo>
                <a:lnTo>
                  <a:pt x="1514" y="1234"/>
                </a:lnTo>
                <a:lnTo>
                  <a:pt x="1508" y="1226"/>
                </a:lnTo>
                <a:lnTo>
                  <a:pt x="1506" y="1218"/>
                </a:lnTo>
                <a:lnTo>
                  <a:pt x="1506" y="1208"/>
                </a:lnTo>
                <a:lnTo>
                  <a:pt x="1506" y="1186"/>
                </a:lnTo>
                <a:lnTo>
                  <a:pt x="1510" y="1164"/>
                </a:lnTo>
                <a:lnTo>
                  <a:pt x="1648" y="928"/>
                </a:lnTo>
                <a:lnTo>
                  <a:pt x="1516" y="700"/>
                </a:lnTo>
                <a:lnTo>
                  <a:pt x="1512" y="678"/>
                </a:lnTo>
                <a:lnTo>
                  <a:pt x="1510" y="656"/>
                </a:lnTo>
                <a:lnTo>
                  <a:pt x="1510" y="644"/>
                </a:lnTo>
                <a:lnTo>
                  <a:pt x="1512" y="634"/>
                </a:lnTo>
                <a:lnTo>
                  <a:pt x="1518" y="626"/>
                </a:lnTo>
                <a:lnTo>
                  <a:pt x="1524" y="620"/>
                </a:lnTo>
                <a:lnTo>
                  <a:pt x="1534" y="616"/>
                </a:lnTo>
                <a:lnTo>
                  <a:pt x="1544" y="612"/>
                </a:lnTo>
                <a:lnTo>
                  <a:pt x="1552" y="612"/>
                </a:lnTo>
                <a:lnTo>
                  <a:pt x="1562" y="612"/>
                </a:lnTo>
                <a:lnTo>
                  <a:pt x="1576" y="618"/>
                </a:lnTo>
                <a:lnTo>
                  <a:pt x="1592" y="626"/>
                </a:lnTo>
                <a:lnTo>
                  <a:pt x="1606" y="636"/>
                </a:lnTo>
                <a:lnTo>
                  <a:pt x="1622" y="642"/>
                </a:lnTo>
                <a:lnTo>
                  <a:pt x="1630" y="642"/>
                </a:lnTo>
                <a:lnTo>
                  <a:pt x="1638" y="642"/>
                </a:lnTo>
                <a:lnTo>
                  <a:pt x="1648" y="640"/>
                </a:lnTo>
                <a:lnTo>
                  <a:pt x="1658" y="634"/>
                </a:lnTo>
                <a:lnTo>
                  <a:pt x="1668" y="628"/>
                </a:lnTo>
                <a:lnTo>
                  <a:pt x="1676" y="620"/>
                </a:lnTo>
                <a:lnTo>
                  <a:pt x="1682" y="612"/>
                </a:lnTo>
                <a:lnTo>
                  <a:pt x="1686" y="602"/>
                </a:lnTo>
                <a:lnTo>
                  <a:pt x="1688" y="590"/>
                </a:lnTo>
                <a:lnTo>
                  <a:pt x="1690" y="580"/>
                </a:lnTo>
                <a:lnTo>
                  <a:pt x="1688" y="554"/>
                </a:lnTo>
                <a:lnTo>
                  <a:pt x="1684" y="530"/>
                </a:lnTo>
                <a:lnTo>
                  <a:pt x="1678" y="506"/>
                </a:lnTo>
                <a:lnTo>
                  <a:pt x="1668" y="486"/>
                </a:lnTo>
                <a:lnTo>
                  <a:pt x="1660" y="468"/>
                </a:lnTo>
                <a:lnTo>
                  <a:pt x="1650" y="452"/>
                </a:lnTo>
                <a:lnTo>
                  <a:pt x="1636" y="434"/>
                </a:lnTo>
                <a:lnTo>
                  <a:pt x="1618" y="416"/>
                </a:lnTo>
                <a:lnTo>
                  <a:pt x="1598" y="400"/>
                </a:lnTo>
                <a:lnTo>
                  <a:pt x="1578" y="386"/>
                </a:lnTo>
                <a:lnTo>
                  <a:pt x="1568" y="382"/>
                </a:lnTo>
                <a:lnTo>
                  <a:pt x="1556" y="378"/>
                </a:lnTo>
                <a:lnTo>
                  <a:pt x="1546" y="378"/>
                </a:lnTo>
                <a:lnTo>
                  <a:pt x="1536" y="378"/>
                </a:lnTo>
                <a:lnTo>
                  <a:pt x="1524" y="380"/>
                </a:lnTo>
                <a:lnTo>
                  <a:pt x="1514" y="386"/>
                </a:lnTo>
                <a:lnTo>
                  <a:pt x="1506" y="392"/>
                </a:lnTo>
                <a:lnTo>
                  <a:pt x="1498" y="400"/>
                </a:lnTo>
                <a:lnTo>
                  <a:pt x="1494" y="406"/>
                </a:lnTo>
                <a:lnTo>
                  <a:pt x="1490" y="414"/>
                </a:lnTo>
                <a:lnTo>
                  <a:pt x="1488" y="430"/>
                </a:lnTo>
                <a:lnTo>
                  <a:pt x="1488" y="448"/>
                </a:lnTo>
                <a:lnTo>
                  <a:pt x="1488" y="464"/>
                </a:lnTo>
                <a:lnTo>
                  <a:pt x="1486" y="480"/>
                </a:lnTo>
                <a:lnTo>
                  <a:pt x="1482" y="488"/>
                </a:lnTo>
                <a:lnTo>
                  <a:pt x="1476" y="496"/>
                </a:lnTo>
                <a:lnTo>
                  <a:pt x="1470" y="502"/>
                </a:lnTo>
                <a:lnTo>
                  <a:pt x="1460" y="510"/>
                </a:lnTo>
                <a:lnTo>
                  <a:pt x="1452" y="512"/>
                </a:lnTo>
                <a:lnTo>
                  <a:pt x="1442" y="512"/>
                </a:lnTo>
                <a:lnTo>
                  <a:pt x="1432" y="510"/>
                </a:lnTo>
                <a:lnTo>
                  <a:pt x="1422" y="504"/>
                </a:lnTo>
                <a:lnTo>
                  <a:pt x="1404" y="490"/>
                </a:lnTo>
                <a:lnTo>
                  <a:pt x="1386" y="476"/>
                </a:lnTo>
                <a:lnTo>
                  <a:pt x="1246" y="236"/>
                </a:lnTo>
                <a:lnTo>
                  <a:pt x="982" y="242"/>
                </a:lnTo>
                <a:close/>
              </a:path>
            </a:pathLst>
          </a:custGeom>
          <a:solidFill>
            <a:srgbClr val="A1C6F7"/>
          </a:solidFill>
          <a:ln w="38100" cap="flat" cmpd="sng">
            <a:solidFill>
              <a:srgbClr val="5F5F5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5" name="Freeform 3"/>
          <p:cNvSpPr>
            <a:spLocks/>
          </p:cNvSpPr>
          <p:nvPr/>
        </p:nvSpPr>
        <p:spPr bwMode="auto">
          <a:xfrm>
            <a:off x="3576638" y="4929188"/>
            <a:ext cx="2020887" cy="1717675"/>
          </a:xfrm>
          <a:custGeom>
            <a:avLst/>
            <a:gdLst>
              <a:gd name="T0" fmla="*/ 1983738 w 1632"/>
              <a:gd name="T1" fmla="*/ 473414 h 1386"/>
              <a:gd name="T2" fmla="*/ 2010981 w 1632"/>
              <a:gd name="T3" fmla="*/ 446149 h 1386"/>
              <a:gd name="T4" fmla="*/ 2020887 w 1632"/>
              <a:gd name="T5" fmla="*/ 374270 h 1386"/>
              <a:gd name="T6" fmla="*/ 1983738 w 1632"/>
              <a:gd name="T7" fmla="*/ 267690 h 1386"/>
              <a:gd name="T8" fmla="*/ 1944113 w 1632"/>
              <a:gd name="T9" fmla="*/ 213160 h 1386"/>
              <a:gd name="T10" fmla="*/ 1862386 w 1632"/>
              <a:gd name="T11" fmla="*/ 158631 h 1386"/>
              <a:gd name="T12" fmla="*/ 1825237 w 1632"/>
              <a:gd name="T13" fmla="*/ 158631 h 1386"/>
              <a:gd name="T14" fmla="*/ 1788089 w 1632"/>
              <a:gd name="T15" fmla="*/ 183417 h 1386"/>
              <a:gd name="T16" fmla="*/ 1775706 w 1632"/>
              <a:gd name="T17" fmla="*/ 242904 h 1386"/>
              <a:gd name="T18" fmla="*/ 1760846 w 1632"/>
              <a:gd name="T19" fmla="*/ 302390 h 1386"/>
              <a:gd name="T20" fmla="*/ 1733604 w 1632"/>
              <a:gd name="T21" fmla="*/ 322219 h 1386"/>
              <a:gd name="T22" fmla="*/ 1703885 w 1632"/>
              <a:gd name="T23" fmla="*/ 319740 h 1386"/>
              <a:gd name="T24" fmla="*/ 1485946 w 1632"/>
              <a:gd name="T25" fmla="*/ 0 h 1386"/>
              <a:gd name="T26" fmla="*/ 1102077 w 1632"/>
              <a:gd name="T27" fmla="*/ 22307 h 1386"/>
              <a:gd name="T28" fmla="*/ 1069881 w 1632"/>
              <a:gd name="T29" fmla="*/ 59487 h 1386"/>
              <a:gd name="T30" fmla="*/ 1079788 w 1632"/>
              <a:gd name="T31" fmla="*/ 96666 h 1386"/>
              <a:gd name="T32" fmla="*/ 1136749 w 1632"/>
              <a:gd name="T33" fmla="*/ 138802 h 1386"/>
              <a:gd name="T34" fmla="*/ 1168944 w 1632"/>
              <a:gd name="T35" fmla="*/ 180938 h 1386"/>
              <a:gd name="T36" fmla="*/ 1163991 w 1632"/>
              <a:gd name="T37" fmla="*/ 223075 h 1386"/>
              <a:gd name="T38" fmla="*/ 1129319 w 1632"/>
              <a:gd name="T39" fmla="*/ 262732 h 1386"/>
              <a:gd name="T40" fmla="*/ 1015397 w 1632"/>
              <a:gd name="T41" fmla="*/ 299912 h 1386"/>
              <a:gd name="T42" fmla="*/ 938623 w 1632"/>
              <a:gd name="T43" fmla="*/ 294954 h 1386"/>
              <a:gd name="T44" fmla="*/ 842036 w 1632"/>
              <a:gd name="T45" fmla="*/ 255297 h 1386"/>
              <a:gd name="T46" fmla="*/ 814794 w 1632"/>
              <a:gd name="T47" fmla="*/ 210682 h 1386"/>
              <a:gd name="T48" fmla="*/ 817270 w 1632"/>
              <a:gd name="T49" fmla="*/ 171024 h 1386"/>
              <a:gd name="T50" fmla="*/ 861849 w 1632"/>
              <a:gd name="T51" fmla="*/ 128888 h 1386"/>
              <a:gd name="T52" fmla="*/ 906427 w 1632"/>
              <a:gd name="T53" fmla="*/ 86751 h 1386"/>
              <a:gd name="T54" fmla="*/ 908904 w 1632"/>
              <a:gd name="T55" fmla="*/ 49572 h 1386"/>
              <a:gd name="T56" fmla="*/ 851943 w 1632"/>
              <a:gd name="T57" fmla="*/ 9914 h 1386"/>
              <a:gd name="T58" fmla="*/ 307096 w 1632"/>
              <a:gd name="T59" fmla="*/ 332133 h 1386"/>
              <a:gd name="T60" fmla="*/ 299666 w 1632"/>
              <a:gd name="T61" fmla="*/ 416406 h 1386"/>
              <a:gd name="T62" fmla="*/ 326908 w 1632"/>
              <a:gd name="T63" fmla="*/ 441192 h 1386"/>
              <a:gd name="T64" fmla="*/ 381393 w 1632"/>
              <a:gd name="T65" fmla="*/ 436235 h 1386"/>
              <a:gd name="T66" fmla="*/ 445784 w 1632"/>
              <a:gd name="T67" fmla="*/ 406492 h 1386"/>
              <a:gd name="T68" fmla="*/ 482933 w 1632"/>
              <a:gd name="T69" fmla="*/ 416406 h 1386"/>
              <a:gd name="T70" fmla="*/ 515128 w 1632"/>
              <a:gd name="T71" fmla="*/ 456064 h 1386"/>
              <a:gd name="T72" fmla="*/ 512651 w 1632"/>
              <a:gd name="T73" fmla="*/ 545294 h 1386"/>
              <a:gd name="T74" fmla="*/ 482933 w 1632"/>
              <a:gd name="T75" fmla="*/ 622130 h 1386"/>
              <a:gd name="T76" fmla="*/ 408635 w 1632"/>
              <a:gd name="T77" fmla="*/ 706403 h 1386"/>
              <a:gd name="T78" fmla="*/ 341768 w 1632"/>
              <a:gd name="T79" fmla="*/ 733668 h 1386"/>
              <a:gd name="T80" fmla="*/ 304619 w 1632"/>
              <a:gd name="T81" fmla="*/ 726232 h 1386"/>
              <a:gd name="T82" fmla="*/ 274900 w 1632"/>
              <a:gd name="T83" fmla="*/ 689053 h 1386"/>
              <a:gd name="T84" fmla="*/ 267470 w 1632"/>
              <a:gd name="T85" fmla="*/ 607259 h 1386"/>
              <a:gd name="T86" fmla="*/ 235275 w 1632"/>
              <a:gd name="T87" fmla="*/ 570080 h 1386"/>
              <a:gd name="T88" fmla="*/ 200603 w 1632"/>
              <a:gd name="T89" fmla="*/ 572558 h 1386"/>
              <a:gd name="T90" fmla="*/ 4953 w 1632"/>
              <a:gd name="T91" fmla="*/ 852641 h 1386"/>
              <a:gd name="T92" fmla="*/ 1485946 w 1632"/>
              <a:gd name="T93" fmla="*/ 1717675 h 1386"/>
              <a:gd name="T94" fmla="*/ 1805425 w 1632"/>
              <a:gd name="T95" fmla="*/ 555208 h 1386"/>
              <a:gd name="T96" fmla="*/ 1802948 w 1632"/>
              <a:gd name="T97" fmla="*/ 473414 h 1386"/>
              <a:gd name="T98" fmla="*/ 1835144 w 1632"/>
              <a:gd name="T99" fmla="*/ 448628 h 1386"/>
              <a:gd name="T100" fmla="*/ 1879722 w 1632"/>
              <a:gd name="T101" fmla="*/ 451107 h 1386"/>
              <a:gd name="T102" fmla="*/ 1951543 w 1632"/>
              <a:gd name="T103" fmla="*/ 483328 h 13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632" h="1386">
                <a:moveTo>
                  <a:pt x="1576" y="390"/>
                </a:moveTo>
                <a:lnTo>
                  <a:pt x="1576" y="390"/>
                </a:lnTo>
                <a:lnTo>
                  <a:pt x="1588" y="388"/>
                </a:lnTo>
                <a:lnTo>
                  <a:pt x="1602" y="382"/>
                </a:lnTo>
                <a:lnTo>
                  <a:pt x="1610" y="376"/>
                </a:lnTo>
                <a:lnTo>
                  <a:pt x="1618" y="368"/>
                </a:lnTo>
                <a:lnTo>
                  <a:pt x="1624" y="360"/>
                </a:lnTo>
                <a:lnTo>
                  <a:pt x="1628" y="350"/>
                </a:lnTo>
                <a:lnTo>
                  <a:pt x="1630" y="338"/>
                </a:lnTo>
                <a:lnTo>
                  <a:pt x="1632" y="328"/>
                </a:lnTo>
                <a:lnTo>
                  <a:pt x="1632" y="302"/>
                </a:lnTo>
                <a:lnTo>
                  <a:pt x="1626" y="278"/>
                </a:lnTo>
                <a:lnTo>
                  <a:pt x="1620" y="254"/>
                </a:lnTo>
                <a:lnTo>
                  <a:pt x="1612" y="234"/>
                </a:lnTo>
                <a:lnTo>
                  <a:pt x="1602" y="216"/>
                </a:lnTo>
                <a:lnTo>
                  <a:pt x="1594" y="202"/>
                </a:lnTo>
                <a:lnTo>
                  <a:pt x="1584" y="188"/>
                </a:lnTo>
                <a:lnTo>
                  <a:pt x="1570" y="172"/>
                </a:lnTo>
                <a:lnTo>
                  <a:pt x="1556" y="158"/>
                </a:lnTo>
                <a:lnTo>
                  <a:pt x="1540" y="146"/>
                </a:lnTo>
                <a:lnTo>
                  <a:pt x="1522" y="136"/>
                </a:lnTo>
                <a:lnTo>
                  <a:pt x="1504" y="128"/>
                </a:lnTo>
                <a:lnTo>
                  <a:pt x="1496" y="126"/>
                </a:lnTo>
                <a:lnTo>
                  <a:pt x="1486" y="126"/>
                </a:lnTo>
                <a:lnTo>
                  <a:pt x="1474" y="128"/>
                </a:lnTo>
                <a:lnTo>
                  <a:pt x="1460" y="134"/>
                </a:lnTo>
                <a:lnTo>
                  <a:pt x="1452" y="140"/>
                </a:lnTo>
                <a:lnTo>
                  <a:pt x="1444" y="148"/>
                </a:lnTo>
                <a:lnTo>
                  <a:pt x="1440" y="154"/>
                </a:lnTo>
                <a:lnTo>
                  <a:pt x="1436" y="162"/>
                </a:lnTo>
                <a:lnTo>
                  <a:pt x="1434" y="178"/>
                </a:lnTo>
                <a:lnTo>
                  <a:pt x="1434" y="196"/>
                </a:lnTo>
                <a:lnTo>
                  <a:pt x="1434" y="212"/>
                </a:lnTo>
                <a:lnTo>
                  <a:pt x="1432" y="228"/>
                </a:lnTo>
                <a:lnTo>
                  <a:pt x="1428" y="236"/>
                </a:lnTo>
                <a:lnTo>
                  <a:pt x="1422" y="244"/>
                </a:lnTo>
                <a:lnTo>
                  <a:pt x="1416" y="250"/>
                </a:lnTo>
                <a:lnTo>
                  <a:pt x="1406" y="258"/>
                </a:lnTo>
                <a:lnTo>
                  <a:pt x="1400" y="260"/>
                </a:lnTo>
                <a:lnTo>
                  <a:pt x="1392" y="260"/>
                </a:lnTo>
                <a:lnTo>
                  <a:pt x="1384" y="260"/>
                </a:lnTo>
                <a:lnTo>
                  <a:pt x="1376" y="258"/>
                </a:lnTo>
                <a:lnTo>
                  <a:pt x="1360" y="248"/>
                </a:lnTo>
                <a:lnTo>
                  <a:pt x="1344" y="236"/>
                </a:lnTo>
                <a:lnTo>
                  <a:pt x="1330" y="224"/>
                </a:lnTo>
                <a:lnTo>
                  <a:pt x="1200" y="0"/>
                </a:lnTo>
                <a:lnTo>
                  <a:pt x="936" y="0"/>
                </a:lnTo>
                <a:lnTo>
                  <a:pt x="914" y="8"/>
                </a:lnTo>
                <a:lnTo>
                  <a:pt x="890" y="18"/>
                </a:lnTo>
                <a:lnTo>
                  <a:pt x="880" y="24"/>
                </a:lnTo>
                <a:lnTo>
                  <a:pt x="872" y="32"/>
                </a:lnTo>
                <a:lnTo>
                  <a:pt x="866" y="40"/>
                </a:lnTo>
                <a:lnTo>
                  <a:pt x="864" y="48"/>
                </a:lnTo>
                <a:lnTo>
                  <a:pt x="866" y="60"/>
                </a:lnTo>
                <a:lnTo>
                  <a:pt x="868" y="70"/>
                </a:lnTo>
                <a:lnTo>
                  <a:pt x="872" y="78"/>
                </a:lnTo>
                <a:lnTo>
                  <a:pt x="876" y="84"/>
                </a:lnTo>
                <a:lnTo>
                  <a:pt x="890" y="96"/>
                </a:lnTo>
                <a:lnTo>
                  <a:pt x="904" y="104"/>
                </a:lnTo>
                <a:lnTo>
                  <a:pt x="918" y="112"/>
                </a:lnTo>
                <a:lnTo>
                  <a:pt x="932" y="122"/>
                </a:lnTo>
                <a:lnTo>
                  <a:pt x="936" y="130"/>
                </a:lnTo>
                <a:lnTo>
                  <a:pt x="940" y="138"/>
                </a:lnTo>
                <a:lnTo>
                  <a:pt x="944" y="146"/>
                </a:lnTo>
                <a:lnTo>
                  <a:pt x="944" y="158"/>
                </a:lnTo>
                <a:lnTo>
                  <a:pt x="944" y="170"/>
                </a:lnTo>
                <a:lnTo>
                  <a:pt x="940" y="180"/>
                </a:lnTo>
                <a:lnTo>
                  <a:pt x="936" y="190"/>
                </a:lnTo>
                <a:lnTo>
                  <a:pt x="928" y="198"/>
                </a:lnTo>
                <a:lnTo>
                  <a:pt x="920" y="206"/>
                </a:lnTo>
                <a:lnTo>
                  <a:pt x="912" y="212"/>
                </a:lnTo>
                <a:lnTo>
                  <a:pt x="890" y="224"/>
                </a:lnTo>
                <a:lnTo>
                  <a:pt x="866" y="232"/>
                </a:lnTo>
                <a:lnTo>
                  <a:pt x="842" y="238"/>
                </a:lnTo>
                <a:lnTo>
                  <a:pt x="820" y="242"/>
                </a:lnTo>
                <a:lnTo>
                  <a:pt x="800" y="242"/>
                </a:lnTo>
                <a:lnTo>
                  <a:pt x="782" y="242"/>
                </a:lnTo>
                <a:lnTo>
                  <a:pt x="758" y="238"/>
                </a:lnTo>
                <a:lnTo>
                  <a:pt x="734" y="232"/>
                </a:lnTo>
                <a:lnTo>
                  <a:pt x="710" y="224"/>
                </a:lnTo>
                <a:lnTo>
                  <a:pt x="690" y="212"/>
                </a:lnTo>
                <a:lnTo>
                  <a:pt x="680" y="206"/>
                </a:lnTo>
                <a:lnTo>
                  <a:pt x="672" y="198"/>
                </a:lnTo>
                <a:lnTo>
                  <a:pt x="666" y="190"/>
                </a:lnTo>
                <a:lnTo>
                  <a:pt x="660" y="180"/>
                </a:lnTo>
                <a:lnTo>
                  <a:pt x="658" y="170"/>
                </a:lnTo>
                <a:lnTo>
                  <a:pt x="656" y="158"/>
                </a:lnTo>
                <a:lnTo>
                  <a:pt x="658" y="146"/>
                </a:lnTo>
                <a:lnTo>
                  <a:pt x="660" y="138"/>
                </a:lnTo>
                <a:lnTo>
                  <a:pt x="664" y="130"/>
                </a:lnTo>
                <a:lnTo>
                  <a:pt x="670" y="122"/>
                </a:lnTo>
                <a:lnTo>
                  <a:pt x="682" y="112"/>
                </a:lnTo>
                <a:lnTo>
                  <a:pt x="696" y="104"/>
                </a:lnTo>
                <a:lnTo>
                  <a:pt x="712" y="96"/>
                </a:lnTo>
                <a:lnTo>
                  <a:pt x="724" y="84"/>
                </a:lnTo>
                <a:lnTo>
                  <a:pt x="730" y="78"/>
                </a:lnTo>
                <a:lnTo>
                  <a:pt x="732" y="70"/>
                </a:lnTo>
                <a:lnTo>
                  <a:pt x="736" y="60"/>
                </a:lnTo>
                <a:lnTo>
                  <a:pt x="736" y="48"/>
                </a:lnTo>
                <a:lnTo>
                  <a:pt x="734" y="40"/>
                </a:lnTo>
                <a:lnTo>
                  <a:pt x="728" y="32"/>
                </a:lnTo>
                <a:lnTo>
                  <a:pt x="720" y="24"/>
                </a:lnTo>
                <a:lnTo>
                  <a:pt x="710" y="18"/>
                </a:lnTo>
                <a:lnTo>
                  <a:pt x="688" y="8"/>
                </a:lnTo>
                <a:lnTo>
                  <a:pt x="666" y="0"/>
                </a:lnTo>
                <a:lnTo>
                  <a:pt x="402" y="0"/>
                </a:lnTo>
                <a:lnTo>
                  <a:pt x="248" y="268"/>
                </a:lnTo>
                <a:lnTo>
                  <a:pt x="242" y="290"/>
                </a:lnTo>
                <a:lnTo>
                  <a:pt x="240" y="314"/>
                </a:lnTo>
                <a:lnTo>
                  <a:pt x="240" y="326"/>
                </a:lnTo>
                <a:lnTo>
                  <a:pt x="242" y="336"/>
                </a:lnTo>
                <a:lnTo>
                  <a:pt x="248" y="344"/>
                </a:lnTo>
                <a:lnTo>
                  <a:pt x="254" y="350"/>
                </a:lnTo>
                <a:lnTo>
                  <a:pt x="264" y="356"/>
                </a:lnTo>
                <a:lnTo>
                  <a:pt x="274" y="358"/>
                </a:lnTo>
                <a:lnTo>
                  <a:pt x="284" y="358"/>
                </a:lnTo>
                <a:lnTo>
                  <a:pt x="292" y="358"/>
                </a:lnTo>
                <a:lnTo>
                  <a:pt x="308" y="352"/>
                </a:lnTo>
                <a:lnTo>
                  <a:pt x="322" y="344"/>
                </a:lnTo>
                <a:lnTo>
                  <a:pt x="336" y="336"/>
                </a:lnTo>
                <a:lnTo>
                  <a:pt x="352" y="330"/>
                </a:lnTo>
                <a:lnTo>
                  <a:pt x="360" y="328"/>
                </a:lnTo>
                <a:lnTo>
                  <a:pt x="370" y="328"/>
                </a:lnTo>
                <a:lnTo>
                  <a:pt x="378" y="332"/>
                </a:lnTo>
                <a:lnTo>
                  <a:pt x="390" y="336"/>
                </a:lnTo>
                <a:lnTo>
                  <a:pt x="398" y="342"/>
                </a:lnTo>
                <a:lnTo>
                  <a:pt x="406" y="350"/>
                </a:lnTo>
                <a:lnTo>
                  <a:pt x="412" y="358"/>
                </a:lnTo>
                <a:lnTo>
                  <a:pt x="416" y="368"/>
                </a:lnTo>
                <a:lnTo>
                  <a:pt x="418" y="380"/>
                </a:lnTo>
                <a:lnTo>
                  <a:pt x="420" y="392"/>
                </a:lnTo>
                <a:lnTo>
                  <a:pt x="418" y="416"/>
                </a:lnTo>
                <a:lnTo>
                  <a:pt x="414" y="440"/>
                </a:lnTo>
                <a:lnTo>
                  <a:pt x="408" y="464"/>
                </a:lnTo>
                <a:lnTo>
                  <a:pt x="400" y="486"/>
                </a:lnTo>
                <a:lnTo>
                  <a:pt x="390" y="502"/>
                </a:lnTo>
                <a:lnTo>
                  <a:pt x="380" y="518"/>
                </a:lnTo>
                <a:lnTo>
                  <a:pt x="366" y="536"/>
                </a:lnTo>
                <a:lnTo>
                  <a:pt x="348" y="554"/>
                </a:lnTo>
                <a:lnTo>
                  <a:pt x="330" y="570"/>
                </a:lnTo>
                <a:lnTo>
                  <a:pt x="308" y="584"/>
                </a:lnTo>
                <a:lnTo>
                  <a:pt x="298" y="588"/>
                </a:lnTo>
                <a:lnTo>
                  <a:pt x="288" y="592"/>
                </a:lnTo>
                <a:lnTo>
                  <a:pt x="276" y="592"/>
                </a:lnTo>
                <a:lnTo>
                  <a:pt x="266" y="592"/>
                </a:lnTo>
                <a:lnTo>
                  <a:pt x="256" y="590"/>
                </a:lnTo>
                <a:lnTo>
                  <a:pt x="246" y="586"/>
                </a:lnTo>
                <a:lnTo>
                  <a:pt x="236" y="578"/>
                </a:lnTo>
                <a:lnTo>
                  <a:pt x="230" y="572"/>
                </a:lnTo>
                <a:lnTo>
                  <a:pt x="224" y="564"/>
                </a:lnTo>
                <a:lnTo>
                  <a:pt x="222" y="556"/>
                </a:lnTo>
                <a:lnTo>
                  <a:pt x="218" y="540"/>
                </a:lnTo>
                <a:lnTo>
                  <a:pt x="218" y="522"/>
                </a:lnTo>
                <a:lnTo>
                  <a:pt x="218" y="506"/>
                </a:lnTo>
                <a:lnTo>
                  <a:pt x="216" y="490"/>
                </a:lnTo>
                <a:lnTo>
                  <a:pt x="212" y="482"/>
                </a:lnTo>
                <a:lnTo>
                  <a:pt x="206" y="474"/>
                </a:lnTo>
                <a:lnTo>
                  <a:pt x="200" y="468"/>
                </a:lnTo>
                <a:lnTo>
                  <a:pt x="190" y="460"/>
                </a:lnTo>
                <a:lnTo>
                  <a:pt x="182" y="458"/>
                </a:lnTo>
                <a:lnTo>
                  <a:pt x="172" y="458"/>
                </a:lnTo>
                <a:lnTo>
                  <a:pt x="162" y="462"/>
                </a:lnTo>
                <a:lnTo>
                  <a:pt x="152" y="466"/>
                </a:lnTo>
                <a:lnTo>
                  <a:pt x="132" y="480"/>
                </a:lnTo>
                <a:lnTo>
                  <a:pt x="116" y="496"/>
                </a:lnTo>
                <a:lnTo>
                  <a:pt x="4" y="688"/>
                </a:lnTo>
                <a:lnTo>
                  <a:pt x="2" y="688"/>
                </a:lnTo>
                <a:lnTo>
                  <a:pt x="0" y="694"/>
                </a:lnTo>
                <a:lnTo>
                  <a:pt x="400" y="1386"/>
                </a:lnTo>
                <a:lnTo>
                  <a:pt x="1200" y="1386"/>
                </a:lnTo>
                <a:lnTo>
                  <a:pt x="1600" y="694"/>
                </a:lnTo>
                <a:lnTo>
                  <a:pt x="1598" y="688"/>
                </a:lnTo>
                <a:lnTo>
                  <a:pt x="1458" y="448"/>
                </a:lnTo>
                <a:lnTo>
                  <a:pt x="1454" y="426"/>
                </a:lnTo>
                <a:lnTo>
                  <a:pt x="1452" y="402"/>
                </a:lnTo>
                <a:lnTo>
                  <a:pt x="1454" y="392"/>
                </a:lnTo>
                <a:lnTo>
                  <a:pt x="1456" y="382"/>
                </a:lnTo>
                <a:lnTo>
                  <a:pt x="1460" y="374"/>
                </a:lnTo>
                <a:lnTo>
                  <a:pt x="1466" y="368"/>
                </a:lnTo>
                <a:lnTo>
                  <a:pt x="1482" y="362"/>
                </a:lnTo>
                <a:lnTo>
                  <a:pt x="1496" y="360"/>
                </a:lnTo>
                <a:lnTo>
                  <a:pt x="1508" y="360"/>
                </a:lnTo>
                <a:lnTo>
                  <a:pt x="1518" y="364"/>
                </a:lnTo>
                <a:lnTo>
                  <a:pt x="1536" y="374"/>
                </a:lnTo>
                <a:lnTo>
                  <a:pt x="1556" y="384"/>
                </a:lnTo>
                <a:lnTo>
                  <a:pt x="1566" y="388"/>
                </a:lnTo>
                <a:lnTo>
                  <a:pt x="1576" y="390"/>
                </a:lnTo>
                <a:close/>
              </a:path>
            </a:pathLst>
          </a:custGeom>
          <a:solidFill>
            <a:srgbClr val="FD785D"/>
          </a:solidFill>
          <a:ln w="38100" cap="flat" cmpd="sng">
            <a:solidFill>
              <a:srgbClr val="5F5F5F"/>
            </a:solidFill>
            <a:prstDash val="solid"/>
            <a:round/>
            <a:headEnd type="none" w="med" len="med"/>
            <a:tailEnd type="none" w="med" len="med"/>
          </a:ln>
          <a:effectLst/>
          <a:extLst/>
        </p:spPr>
        <p:txBody>
          <a:bodyPr/>
          <a:lstStyle/>
          <a:p>
            <a:endParaRPr lang="en-GB"/>
          </a:p>
        </p:txBody>
      </p:sp>
      <p:sp>
        <p:nvSpPr>
          <p:cNvPr id="3076" name="Freeform 4"/>
          <p:cNvSpPr>
            <a:spLocks/>
          </p:cNvSpPr>
          <p:nvPr/>
        </p:nvSpPr>
        <p:spPr bwMode="auto">
          <a:xfrm>
            <a:off x="2097088" y="3778250"/>
            <a:ext cx="2001837" cy="2005013"/>
          </a:xfrm>
          <a:custGeom>
            <a:avLst/>
            <a:gdLst>
              <a:gd name="T0" fmla="*/ 1682237 w 1616"/>
              <a:gd name="T1" fmla="*/ 1724956 h 1618"/>
              <a:gd name="T2" fmla="*/ 1729310 w 1616"/>
              <a:gd name="T3" fmla="*/ 1732391 h 1618"/>
              <a:gd name="T4" fmla="*/ 1751607 w 1616"/>
              <a:gd name="T5" fmla="*/ 1799307 h 1618"/>
              <a:gd name="T6" fmla="*/ 1773905 w 1616"/>
              <a:gd name="T7" fmla="*/ 1868702 h 1618"/>
              <a:gd name="T8" fmla="*/ 1823455 w 1616"/>
              <a:gd name="T9" fmla="*/ 1886051 h 1618"/>
              <a:gd name="T10" fmla="*/ 1912646 w 1616"/>
              <a:gd name="T11" fmla="*/ 1838961 h 1618"/>
              <a:gd name="T12" fmla="*/ 1977062 w 1616"/>
              <a:gd name="T13" fmla="*/ 1754696 h 1618"/>
              <a:gd name="T14" fmla="*/ 1999359 w 1616"/>
              <a:gd name="T15" fmla="*/ 1623342 h 1618"/>
              <a:gd name="T16" fmla="*/ 1964674 w 1616"/>
              <a:gd name="T17" fmla="*/ 1568817 h 1618"/>
              <a:gd name="T18" fmla="*/ 1917601 w 1616"/>
              <a:gd name="T19" fmla="*/ 1561382 h 1618"/>
              <a:gd name="T20" fmla="*/ 1833366 w 1616"/>
              <a:gd name="T21" fmla="*/ 1596080 h 1618"/>
              <a:gd name="T22" fmla="*/ 1788770 w 1616"/>
              <a:gd name="T23" fmla="*/ 1578731 h 1618"/>
              <a:gd name="T24" fmla="*/ 1788770 w 1616"/>
              <a:gd name="T25" fmla="*/ 1484552 h 1618"/>
              <a:gd name="T26" fmla="*/ 1811068 w 1616"/>
              <a:gd name="T27" fmla="*/ 859999 h 1618"/>
              <a:gd name="T28" fmla="*/ 1726832 w 1616"/>
              <a:gd name="T29" fmla="*/ 810432 h 1618"/>
              <a:gd name="T30" fmla="*/ 1689669 w 1616"/>
              <a:gd name="T31" fmla="*/ 840172 h 1618"/>
              <a:gd name="T32" fmla="*/ 1677282 w 1616"/>
              <a:gd name="T33" fmla="*/ 931873 h 1618"/>
              <a:gd name="T34" fmla="*/ 1647551 w 1616"/>
              <a:gd name="T35" fmla="*/ 969048 h 1618"/>
              <a:gd name="T36" fmla="*/ 1583136 w 1616"/>
              <a:gd name="T37" fmla="*/ 971527 h 1618"/>
              <a:gd name="T38" fmla="*/ 1481558 w 1616"/>
              <a:gd name="T39" fmla="*/ 887262 h 1618"/>
              <a:gd name="T40" fmla="*/ 1439440 w 1616"/>
              <a:gd name="T41" fmla="*/ 790605 h 1618"/>
              <a:gd name="T42" fmla="*/ 1441917 w 1616"/>
              <a:gd name="T43" fmla="*/ 688991 h 1618"/>
              <a:gd name="T44" fmla="*/ 1484035 w 1616"/>
              <a:gd name="T45" fmla="*/ 654293 h 1618"/>
              <a:gd name="T46" fmla="*/ 1553406 w 1616"/>
              <a:gd name="T47" fmla="*/ 669164 h 1618"/>
              <a:gd name="T48" fmla="*/ 1625254 w 1616"/>
              <a:gd name="T49" fmla="*/ 684034 h 1618"/>
              <a:gd name="T50" fmla="*/ 1654984 w 1616"/>
              <a:gd name="T51" fmla="*/ 646858 h 1618"/>
              <a:gd name="T52" fmla="*/ 1484035 w 1616"/>
              <a:gd name="T53" fmla="*/ 294928 h 1618"/>
              <a:gd name="T54" fmla="*/ 1117362 w 1616"/>
              <a:gd name="T55" fmla="*/ 285014 h 1618"/>
              <a:gd name="T56" fmla="*/ 1109929 w 1616"/>
              <a:gd name="T57" fmla="*/ 280057 h 1618"/>
              <a:gd name="T58" fmla="*/ 1102497 w 1616"/>
              <a:gd name="T59" fmla="*/ 277579 h 1618"/>
              <a:gd name="T60" fmla="*/ 1097542 w 1616"/>
              <a:gd name="T61" fmla="*/ 272622 h 1618"/>
              <a:gd name="T62" fmla="*/ 1090109 w 1616"/>
              <a:gd name="T63" fmla="*/ 267666 h 1618"/>
              <a:gd name="T64" fmla="*/ 1085154 w 1616"/>
              <a:gd name="T65" fmla="*/ 262709 h 1618"/>
              <a:gd name="T66" fmla="*/ 1082677 w 1616"/>
              <a:gd name="T67" fmla="*/ 257752 h 1618"/>
              <a:gd name="T68" fmla="*/ 1080199 w 1616"/>
              <a:gd name="T69" fmla="*/ 255274 h 1618"/>
              <a:gd name="T70" fmla="*/ 1075244 w 1616"/>
              <a:gd name="T71" fmla="*/ 247838 h 1618"/>
              <a:gd name="T72" fmla="*/ 1075244 w 1616"/>
              <a:gd name="T73" fmla="*/ 240403 h 1618"/>
              <a:gd name="T74" fmla="*/ 1075244 w 1616"/>
              <a:gd name="T75" fmla="*/ 240403 h 1618"/>
              <a:gd name="T76" fmla="*/ 1107452 w 1616"/>
              <a:gd name="T77" fmla="*/ 183400 h 1618"/>
              <a:gd name="T78" fmla="*/ 1169390 w 1616"/>
              <a:gd name="T79" fmla="*/ 131354 h 1618"/>
              <a:gd name="T80" fmla="*/ 1169390 w 1616"/>
              <a:gd name="T81" fmla="*/ 79308 h 1618"/>
              <a:gd name="T82" fmla="*/ 1107452 w 1616"/>
              <a:gd name="T83" fmla="*/ 22305 h 1618"/>
              <a:gd name="T84" fmla="*/ 995963 w 1616"/>
              <a:gd name="T85" fmla="*/ 0 h 1618"/>
              <a:gd name="T86" fmla="*/ 859700 w 1616"/>
              <a:gd name="T87" fmla="*/ 37176 h 1618"/>
              <a:gd name="T88" fmla="*/ 820059 w 1616"/>
              <a:gd name="T89" fmla="*/ 91700 h 1618"/>
              <a:gd name="T90" fmla="*/ 827492 w 1616"/>
              <a:gd name="T91" fmla="*/ 141268 h 1618"/>
              <a:gd name="T92" fmla="*/ 901818 w 1616"/>
              <a:gd name="T93" fmla="*/ 195792 h 1618"/>
              <a:gd name="T94" fmla="*/ 916683 w 1616"/>
              <a:gd name="T95" fmla="*/ 240403 h 1618"/>
              <a:gd name="T96" fmla="*/ 916683 w 1616"/>
              <a:gd name="T97" fmla="*/ 240403 h 1618"/>
              <a:gd name="T98" fmla="*/ 916683 w 1616"/>
              <a:gd name="T99" fmla="*/ 250317 h 1618"/>
              <a:gd name="T100" fmla="*/ 914205 w 1616"/>
              <a:gd name="T101" fmla="*/ 255274 h 1618"/>
              <a:gd name="T102" fmla="*/ 909250 w 1616"/>
              <a:gd name="T103" fmla="*/ 260230 h 1618"/>
              <a:gd name="T104" fmla="*/ 906773 w 1616"/>
              <a:gd name="T105" fmla="*/ 262709 h 1618"/>
              <a:gd name="T106" fmla="*/ 899340 w 1616"/>
              <a:gd name="T107" fmla="*/ 270144 h 1618"/>
              <a:gd name="T108" fmla="*/ 894385 w 1616"/>
              <a:gd name="T109" fmla="*/ 272622 h 1618"/>
              <a:gd name="T110" fmla="*/ 886953 w 1616"/>
              <a:gd name="T111" fmla="*/ 277579 h 1618"/>
              <a:gd name="T112" fmla="*/ 881997 w 1616"/>
              <a:gd name="T113" fmla="*/ 280057 h 1618"/>
              <a:gd name="T114" fmla="*/ 874565 w 1616"/>
              <a:gd name="T115" fmla="*/ 285014 h 1618"/>
              <a:gd name="T116" fmla="*/ 0 w 1616"/>
              <a:gd name="T117" fmla="*/ 1147492 h 16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616" h="1618">
                <a:moveTo>
                  <a:pt x="1312" y="1426"/>
                </a:moveTo>
                <a:lnTo>
                  <a:pt x="1312" y="1426"/>
                </a:lnTo>
                <a:lnTo>
                  <a:pt x="1328" y="1410"/>
                </a:lnTo>
                <a:lnTo>
                  <a:pt x="1348" y="1396"/>
                </a:lnTo>
                <a:lnTo>
                  <a:pt x="1358" y="1392"/>
                </a:lnTo>
                <a:lnTo>
                  <a:pt x="1368" y="1388"/>
                </a:lnTo>
                <a:lnTo>
                  <a:pt x="1378" y="1388"/>
                </a:lnTo>
                <a:lnTo>
                  <a:pt x="1386" y="1390"/>
                </a:lnTo>
                <a:lnTo>
                  <a:pt x="1396" y="1398"/>
                </a:lnTo>
                <a:lnTo>
                  <a:pt x="1402" y="1404"/>
                </a:lnTo>
                <a:lnTo>
                  <a:pt x="1408" y="1412"/>
                </a:lnTo>
                <a:lnTo>
                  <a:pt x="1412" y="1420"/>
                </a:lnTo>
                <a:lnTo>
                  <a:pt x="1414" y="1436"/>
                </a:lnTo>
                <a:lnTo>
                  <a:pt x="1414" y="1452"/>
                </a:lnTo>
                <a:lnTo>
                  <a:pt x="1414" y="1470"/>
                </a:lnTo>
                <a:lnTo>
                  <a:pt x="1418" y="1486"/>
                </a:lnTo>
                <a:lnTo>
                  <a:pt x="1420" y="1494"/>
                </a:lnTo>
                <a:lnTo>
                  <a:pt x="1426" y="1502"/>
                </a:lnTo>
                <a:lnTo>
                  <a:pt x="1432" y="1508"/>
                </a:lnTo>
                <a:lnTo>
                  <a:pt x="1442" y="1516"/>
                </a:lnTo>
                <a:lnTo>
                  <a:pt x="1452" y="1520"/>
                </a:lnTo>
                <a:lnTo>
                  <a:pt x="1462" y="1522"/>
                </a:lnTo>
                <a:lnTo>
                  <a:pt x="1472" y="1522"/>
                </a:lnTo>
                <a:lnTo>
                  <a:pt x="1484" y="1522"/>
                </a:lnTo>
                <a:lnTo>
                  <a:pt x="1494" y="1518"/>
                </a:lnTo>
                <a:lnTo>
                  <a:pt x="1504" y="1514"/>
                </a:lnTo>
                <a:lnTo>
                  <a:pt x="1526" y="1500"/>
                </a:lnTo>
                <a:lnTo>
                  <a:pt x="1544" y="1484"/>
                </a:lnTo>
                <a:lnTo>
                  <a:pt x="1562" y="1466"/>
                </a:lnTo>
                <a:lnTo>
                  <a:pt x="1576" y="1448"/>
                </a:lnTo>
                <a:lnTo>
                  <a:pt x="1586" y="1432"/>
                </a:lnTo>
                <a:lnTo>
                  <a:pt x="1596" y="1416"/>
                </a:lnTo>
                <a:lnTo>
                  <a:pt x="1604" y="1394"/>
                </a:lnTo>
                <a:lnTo>
                  <a:pt x="1610" y="1370"/>
                </a:lnTo>
                <a:lnTo>
                  <a:pt x="1614" y="1346"/>
                </a:lnTo>
                <a:lnTo>
                  <a:pt x="1616" y="1322"/>
                </a:lnTo>
                <a:lnTo>
                  <a:pt x="1614" y="1310"/>
                </a:lnTo>
                <a:lnTo>
                  <a:pt x="1612" y="1298"/>
                </a:lnTo>
                <a:lnTo>
                  <a:pt x="1608" y="1288"/>
                </a:lnTo>
                <a:lnTo>
                  <a:pt x="1602" y="1280"/>
                </a:lnTo>
                <a:lnTo>
                  <a:pt x="1594" y="1272"/>
                </a:lnTo>
                <a:lnTo>
                  <a:pt x="1586" y="1266"/>
                </a:lnTo>
                <a:lnTo>
                  <a:pt x="1574" y="1262"/>
                </a:lnTo>
                <a:lnTo>
                  <a:pt x="1566" y="1258"/>
                </a:lnTo>
                <a:lnTo>
                  <a:pt x="1556" y="1258"/>
                </a:lnTo>
                <a:lnTo>
                  <a:pt x="1548" y="1260"/>
                </a:lnTo>
                <a:lnTo>
                  <a:pt x="1532" y="1266"/>
                </a:lnTo>
                <a:lnTo>
                  <a:pt x="1518" y="1274"/>
                </a:lnTo>
                <a:lnTo>
                  <a:pt x="1504" y="1282"/>
                </a:lnTo>
                <a:lnTo>
                  <a:pt x="1488" y="1288"/>
                </a:lnTo>
                <a:lnTo>
                  <a:pt x="1480" y="1288"/>
                </a:lnTo>
                <a:lnTo>
                  <a:pt x="1470" y="1288"/>
                </a:lnTo>
                <a:lnTo>
                  <a:pt x="1460" y="1286"/>
                </a:lnTo>
                <a:lnTo>
                  <a:pt x="1450" y="1280"/>
                </a:lnTo>
                <a:lnTo>
                  <a:pt x="1444" y="1274"/>
                </a:lnTo>
                <a:lnTo>
                  <a:pt x="1438" y="1266"/>
                </a:lnTo>
                <a:lnTo>
                  <a:pt x="1436" y="1256"/>
                </a:lnTo>
                <a:lnTo>
                  <a:pt x="1436" y="1244"/>
                </a:lnTo>
                <a:lnTo>
                  <a:pt x="1438" y="1220"/>
                </a:lnTo>
                <a:lnTo>
                  <a:pt x="1444" y="1198"/>
                </a:lnTo>
                <a:lnTo>
                  <a:pt x="1598" y="930"/>
                </a:lnTo>
                <a:lnTo>
                  <a:pt x="1600" y="926"/>
                </a:lnTo>
                <a:lnTo>
                  <a:pt x="1596" y="926"/>
                </a:lnTo>
                <a:lnTo>
                  <a:pt x="1462" y="694"/>
                </a:lnTo>
                <a:lnTo>
                  <a:pt x="1446" y="678"/>
                </a:lnTo>
                <a:lnTo>
                  <a:pt x="1426" y="664"/>
                </a:lnTo>
                <a:lnTo>
                  <a:pt x="1414" y="658"/>
                </a:lnTo>
                <a:lnTo>
                  <a:pt x="1404" y="656"/>
                </a:lnTo>
                <a:lnTo>
                  <a:pt x="1394" y="654"/>
                </a:lnTo>
                <a:lnTo>
                  <a:pt x="1386" y="658"/>
                </a:lnTo>
                <a:lnTo>
                  <a:pt x="1376" y="664"/>
                </a:lnTo>
                <a:lnTo>
                  <a:pt x="1368" y="672"/>
                </a:lnTo>
                <a:lnTo>
                  <a:pt x="1364" y="678"/>
                </a:lnTo>
                <a:lnTo>
                  <a:pt x="1360" y="686"/>
                </a:lnTo>
                <a:lnTo>
                  <a:pt x="1358" y="702"/>
                </a:lnTo>
                <a:lnTo>
                  <a:pt x="1358" y="720"/>
                </a:lnTo>
                <a:lnTo>
                  <a:pt x="1358" y="736"/>
                </a:lnTo>
                <a:lnTo>
                  <a:pt x="1354" y="752"/>
                </a:lnTo>
                <a:lnTo>
                  <a:pt x="1352" y="760"/>
                </a:lnTo>
                <a:lnTo>
                  <a:pt x="1346" y="768"/>
                </a:lnTo>
                <a:lnTo>
                  <a:pt x="1340" y="776"/>
                </a:lnTo>
                <a:lnTo>
                  <a:pt x="1330" y="782"/>
                </a:lnTo>
                <a:lnTo>
                  <a:pt x="1320" y="786"/>
                </a:lnTo>
                <a:lnTo>
                  <a:pt x="1310" y="790"/>
                </a:lnTo>
                <a:lnTo>
                  <a:pt x="1300" y="790"/>
                </a:lnTo>
                <a:lnTo>
                  <a:pt x="1288" y="788"/>
                </a:lnTo>
                <a:lnTo>
                  <a:pt x="1278" y="784"/>
                </a:lnTo>
                <a:lnTo>
                  <a:pt x="1268" y="780"/>
                </a:lnTo>
                <a:lnTo>
                  <a:pt x="1246" y="768"/>
                </a:lnTo>
                <a:lnTo>
                  <a:pt x="1228" y="752"/>
                </a:lnTo>
                <a:lnTo>
                  <a:pt x="1210" y="734"/>
                </a:lnTo>
                <a:lnTo>
                  <a:pt x="1196" y="716"/>
                </a:lnTo>
                <a:lnTo>
                  <a:pt x="1186" y="700"/>
                </a:lnTo>
                <a:lnTo>
                  <a:pt x="1176" y="682"/>
                </a:lnTo>
                <a:lnTo>
                  <a:pt x="1168" y="660"/>
                </a:lnTo>
                <a:lnTo>
                  <a:pt x="1162" y="638"/>
                </a:lnTo>
                <a:lnTo>
                  <a:pt x="1156" y="612"/>
                </a:lnTo>
                <a:lnTo>
                  <a:pt x="1156" y="588"/>
                </a:lnTo>
                <a:lnTo>
                  <a:pt x="1158" y="576"/>
                </a:lnTo>
                <a:lnTo>
                  <a:pt x="1160" y="566"/>
                </a:lnTo>
                <a:lnTo>
                  <a:pt x="1164" y="556"/>
                </a:lnTo>
                <a:lnTo>
                  <a:pt x="1170" y="546"/>
                </a:lnTo>
                <a:lnTo>
                  <a:pt x="1178" y="538"/>
                </a:lnTo>
                <a:lnTo>
                  <a:pt x="1186" y="532"/>
                </a:lnTo>
                <a:lnTo>
                  <a:pt x="1198" y="528"/>
                </a:lnTo>
                <a:lnTo>
                  <a:pt x="1206" y="526"/>
                </a:lnTo>
                <a:lnTo>
                  <a:pt x="1216" y="524"/>
                </a:lnTo>
                <a:lnTo>
                  <a:pt x="1224" y="526"/>
                </a:lnTo>
                <a:lnTo>
                  <a:pt x="1240" y="532"/>
                </a:lnTo>
                <a:lnTo>
                  <a:pt x="1254" y="540"/>
                </a:lnTo>
                <a:lnTo>
                  <a:pt x="1268" y="548"/>
                </a:lnTo>
                <a:lnTo>
                  <a:pt x="1284" y="554"/>
                </a:lnTo>
                <a:lnTo>
                  <a:pt x="1292" y="556"/>
                </a:lnTo>
                <a:lnTo>
                  <a:pt x="1302" y="554"/>
                </a:lnTo>
                <a:lnTo>
                  <a:pt x="1312" y="552"/>
                </a:lnTo>
                <a:lnTo>
                  <a:pt x="1322" y="546"/>
                </a:lnTo>
                <a:lnTo>
                  <a:pt x="1328" y="540"/>
                </a:lnTo>
                <a:lnTo>
                  <a:pt x="1334" y="532"/>
                </a:lnTo>
                <a:lnTo>
                  <a:pt x="1336" y="522"/>
                </a:lnTo>
                <a:lnTo>
                  <a:pt x="1336" y="510"/>
                </a:lnTo>
                <a:lnTo>
                  <a:pt x="1334" y="484"/>
                </a:lnTo>
                <a:lnTo>
                  <a:pt x="1328" y="462"/>
                </a:lnTo>
                <a:lnTo>
                  <a:pt x="1198" y="238"/>
                </a:lnTo>
                <a:lnTo>
                  <a:pt x="924" y="238"/>
                </a:lnTo>
                <a:lnTo>
                  <a:pt x="902" y="230"/>
                </a:lnTo>
                <a:lnTo>
                  <a:pt x="898" y="228"/>
                </a:lnTo>
                <a:lnTo>
                  <a:pt x="896" y="226"/>
                </a:lnTo>
                <a:lnTo>
                  <a:pt x="894" y="226"/>
                </a:lnTo>
                <a:lnTo>
                  <a:pt x="892" y="224"/>
                </a:lnTo>
                <a:lnTo>
                  <a:pt x="890" y="224"/>
                </a:lnTo>
                <a:lnTo>
                  <a:pt x="888" y="222"/>
                </a:lnTo>
                <a:lnTo>
                  <a:pt x="886" y="220"/>
                </a:lnTo>
                <a:lnTo>
                  <a:pt x="884" y="220"/>
                </a:lnTo>
                <a:lnTo>
                  <a:pt x="882" y="218"/>
                </a:lnTo>
                <a:lnTo>
                  <a:pt x="880" y="216"/>
                </a:lnTo>
                <a:lnTo>
                  <a:pt x="878" y="214"/>
                </a:lnTo>
                <a:lnTo>
                  <a:pt x="876" y="212"/>
                </a:lnTo>
                <a:lnTo>
                  <a:pt x="874" y="210"/>
                </a:lnTo>
                <a:lnTo>
                  <a:pt x="874" y="208"/>
                </a:lnTo>
                <a:lnTo>
                  <a:pt x="872" y="206"/>
                </a:lnTo>
                <a:lnTo>
                  <a:pt x="870" y="204"/>
                </a:lnTo>
                <a:lnTo>
                  <a:pt x="870" y="202"/>
                </a:lnTo>
                <a:lnTo>
                  <a:pt x="868" y="200"/>
                </a:lnTo>
                <a:lnTo>
                  <a:pt x="868" y="198"/>
                </a:lnTo>
                <a:lnTo>
                  <a:pt x="868" y="194"/>
                </a:lnTo>
                <a:lnTo>
                  <a:pt x="870" y="182"/>
                </a:lnTo>
                <a:lnTo>
                  <a:pt x="872" y="172"/>
                </a:lnTo>
                <a:lnTo>
                  <a:pt x="876" y="164"/>
                </a:lnTo>
                <a:lnTo>
                  <a:pt x="880" y="158"/>
                </a:lnTo>
                <a:lnTo>
                  <a:pt x="894" y="148"/>
                </a:lnTo>
                <a:lnTo>
                  <a:pt x="908" y="138"/>
                </a:lnTo>
                <a:lnTo>
                  <a:pt x="922" y="130"/>
                </a:lnTo>
                <a:lnTo>
                  <a:pt x="936" y="120"/>
                </a:lnTo>
                <a:lnTo>
                  <a:pt x="940" y="114"/>
                </a:lnTo>
                <a:lnTo>
                  <a:pt x="944" y="106"/>
                </a:lnTo>
                <a:lnTo>
                  <a:pt x="948" y="96"/>
                </a:lnTo>
                <a:lnTo>
                  <a:pt x="948" y="84"/>
                </a:lnTo>
                <a:lnTo>
                  <a:pt x="948" y="74"/>
                </a:lnTo>
                <a:lnTo>
                  <a:pt x="944" y="64"/>
                </a:lnTo>
                <a:lnTo>
                  <a:pt x="940" y="54"/>
                </a:lnTo>
                <a:lnTo>
                  <a:pt x="932" y="46"/>
                </a:lnTo>
                <a:lnTo>
                  <a:pt x="924" y="38"/>
                </a:lnTo>
                <a:lnTo>
                  <a:pt x="916" y="30"/>
                </a:lnTo>
                <a:lnTo>
                  <a:pt x="894" y="18"/>
                </a:lnTo>
                <a:lnTo>
                  <a:pt x="870" y="10"/>
                </a:lnTo>
                <a:lnTo>
                  <a:pt x="846" y="4"/>
                </a:lnTo>
                <a:lnTo>
                  <a:pt x="824" y="2"/>
                </a:lnTo>
                <a:lnTo>
                  <a:pt x="804" y="0"/>
                </a:lnTo>
                <a:lnTo>
                  <a:pt x="786" y="2"/>
                </a:lnTo>
                <a:lnTo>
                  <a:pt x="762" y="4"/>
                </a:lnTo>
                <a:lnTo>
                  <a:pt x="738" y="10"/>
                </a:lnTo>
                <a:lnTo>
                  <a:pt x="714" y="18"/>
                </a:lnTo>
                <a:lnTo>
                  <a:pt x="694" y="30"/>
                </a:lnTo>
                <a:lnTo>
                  <a:pt x="684" y="38"/>
                </a:lnTo>
                <a:lnTo>
                  <a:pt x="676" y="46"/>
                </a:lnTo>
                <a:lnTo>
                  <a:pt x="670" y="54"/>
                </a:lnTo>
                <a:lnTo>
                  <a:pt x="664" y="64"/>
                </a:lnTo>
                <a:lnTo>
                  <a:pt x="662" y="74"/>
                </a:lnTo>
                <a:lnTo>
                  <a:pt x="660" y="84"/>
                </a:lnTo>
                <a:lnTo>
                  <a:pt x="662" y="96"/>
                </a:lnTo>
                <a:lnTo>
                  <a:pt x="664" y="106"/>
                </a:lnTo>
                <a:lnTo>
                  <a:pt x="668" y="114"/>
                </a:lnTo>
                <a:lnTo>
                  <a:pt x="674" y="120"/>
                </a:lnTo>
                <a:lnTo>
                  <a:pt x="686" y="130"/>
                </a:lnTo>
                <a:lnTo>
                  <a:pt x="700" y="138"/>
                </a:lnTo>
                <a:lnTo>
                  <a:pt x="716" y="148"/>
                </a:lnTo>
                <a:lnTo>
                  <a:pt x="728" y="158"/>
                </a:lnTo>
                <a:lnTo>
                  <a:pt x="734" y="164"/>
                </a:lnTo>
                <a:lnTo>
                  <a:pt x="736" y="172"/>
                </a:lnTo>
                <a:lnTo>
                  <a:pt x="740" y="182"/>
                </a:lnTo>
                <a:lnTo>
                  <a:pt x="740" y="194"/>
                </a:lnTo>
                <a:lnTo>
                  <a:pt x="740" y="198"/>
                </a:lnTo>
                <a:lnTo>
                  <a:pt x="740" y="200"/>
                </a:lnTo>
                <a:lnTo>
                  <a:pt x="740" y="202"/>
                </a:lnTo>
                <a:lnTo>
                  <a:pt x="738" y="204"/>
                </a:lnTo>
                <a:lnTo>
                  <a:pt x="738" y="206"/>
                </a:lnTo>
                <a:lnTo>
                  <a:pt x="736" y="206"/>
                </a:lnTo>
                <a:lnTo>
                  <a:pt x="736" y="208"/>
                </a:lnTo>
                <a:lnTo>
                  <a:pt x="734" y="210"/>
                </a:lnTo>
                <a:lnTo>
                  <a:pt x="734" y="212"/>
                </a:lnTo>
                <a:lnTo>
                  <a:pt x="732" y="212"/>
                </a:lnTo>
                <a:lnTo>
                  <a:pt x="730" y="214"/>
                </a:lnTo>
                <a:lnTo>
                  <a:pt x="730" y="216"/>
                </a:lnTo>
                <a:lnTo>
                  <a:pt x="726" y="218"/>
                </a:lnTo>
                <a:lnTo>
                  <a:pt x="724" y="220"/>
                </a:lnTo>
                <a:lnTo>
                  <a:pt x="722" y="220"/>
                </a:lnTo>
                <a:lnTo>
                  <a:pt x="720" y="222"/>
                </a:lnTo>
                <a:lnTo>
                  <a:pt x="718" y="224"/>
                </a:lnTo>
                <a:lnTo>
                  <a:pt x="716" y="224"/>
                </a:lnTo>
                <a:lnTo>
                  <a:pt x="714" y="226"/>
                </a:lnTo>
                <a:lnTo>
                  <a:pt x="712" y="226"/>
                </a:lnTo>
                <a:lnTo>
                  <a:pt x="710" y="228"/>
                </a:lnTo>
                <a:lnTo>
                  <a:pt x="708" y="230"/>
                </a:lnTo>
                <a:lnTo>
                  <a:pt x="706" y="230"/>
                </a:lnTo>
                <a:lnTo>
                  <a:pt x="684" y="238"/>
                </a:lnTo>
                <a:lnTo>
                  <a:pt x="400" y="238"/>
                </a:lnTo>
                <a:lnTo>
                  <a:pt x="398" y="236"/>
                </a:lnTo>
                <a:lnTo>
                  <a:pt x="0" y="926"/>
                </a:lnTo>
                <a:lnTo>
                  <a:pt x="400" y="1618"/>
                </a:lnTo>
                <a:lnTo>
                  <a:pt x="1198" y="1618"/>
                </a:lnTo>
                <a:lnTo>
                  <a:pt x="1200" y="1618"/>
                </a:lnTo>
                <a:lnTo>
                  <a:pt x="1312" y="1426"/>
                </a:lnTo>
                <a:close/>
              </a:path>
            </a:pathLst>
          </a:custGeom>
          <a:solidFill>
            <a:srgbClr val="CC80EE"/>
          </a:solidFill>
          <a:ln w="38100" cap="flat" cmpd="sng">
            <a:solidFill>
              <a:srgbClr val="5F5F5F"/>
            </a:solidFill>
            <a:prstDash val="solid"/>
            <a:round/>
            <a:headEnd type="none" w="med" len="med"/>
            <a:tailEnd type="none" w="med" len="med"/>
          </a:ln>
          <a:effectLst/>
          <a:extLst/>
        </p:spPr>
        <p:txBody>
          <a:bodyPr/>
          <a:lstStyle/>
          <a:p>
            <a:endParaRPr lang="en-GB"/>
          </a:p>
        </p:txBody>
      </p:sp>
      <p:sp>
        <p:nvSpPr>
          <p:cNvPr id="3077" name="Freeform 5"/>
          <p:cNvSpPr>
            <a:spLocks/>
          </p:cNvSpPr>
          <p:nvPr/>
        </p:nvSpPr>
        <p:spPr bwMode="auto">
          <a:xfrm>
            <a:off x="2097088" y="2360613"/>
            <a:ext cx="1997075" cy="1717675"/>
          </a:xfrm>
          <a:custGeom>
            <a:avLst/>
            <a:gdLst>
              <a:gd name="T0" fmla="*/ 859783 w 1612"/>
              <a:gd name="T1" fmla="*/ 1712718 h 1386"/>
              <a:gd name="T2" fmla="*/ 879605 w 1612"/>
              <a:gd name="T3" fmla="*/ 1705282 h 1386"/>
              <a:gd name="T4" fmla="*/ 884561 w 1612"/>
              <a:gd name="T5" fmla="*/ 1702803 h 1386"/>
              <a:gd name="T6" fmla="*/ 891994 w 1612"/>
              <a:gd name="T7" fmla="*/ 1697846 h 1386"/>
              <a:gd name="T8" fmla="*/ 896949 w 1612"/>
              <a:gd name="T9" fmla="*/ 1695368 h 1386"/>
              <a:gd name="T10" fmla="*/ 904383 w 1612"/>
              <a:gd name="T11" fmla="*/ 1687932 h 1386"/>
              <a:gd name="T12" fmla="*/ 909338 w 1612"/>
              <a:gd name="T13" fmla="*/ 1685453 h 1386"/>
              <a:gd name="T14" fmla="*/ 911816 w 1612"/>
              <a:gd name="T15" fmla="*/ 1678017 h 1386"/>
              <a:gd name="T16" fmla="*/ 914294 w 1612"/>
              <a:gd name="T17" fmla="*/ 1675539 h 1386"/>
              <a:gd name="T18" fmla="*/ 916771 w 1612"/>
              <a:gd name="T19" fmla="*/ 1668103 h 1386"/>
              <a:gd name="T20" fmla="*/ 916771 w 1612"/>
              <a:gd name="T21" fmla="*/ 1663146 h 1386"/>
              <a:gd name="T22" fmla="*/ 887038 w 1612"/>
              <a:gd name="T23" fmla="*/ 1606138 h 1386"/>
              <a:gd name="T24" fmla="*/ 822617 w 1612"/>
              <a:gd name="T25" fmla="*/ 1554087 h 1386"/>
              <a:gd name="T26" fmla="*/ 817661 w 1612"/>
              <a:gd name="T27" fmla="*/ 1526822 h 1386"/>
              <a:gd name="T28" fmla="*/ 837483 w 1612"/>
              <a:gd name="T29" fmla="*/ 1479729 h 1386"/>
              <a:gd name="T30" fmla="*/ 944027 w 1612"/>
              <a:gd name="T31" fmla="*/ 1427678 h 1386"/>
              <a:gd name="T32" fmla="*/ 1048093 w 1612"/>
              <a:gd name="T33" fmla="*/ 1427678 h 1386"/>
              <a:gd name="T34" fmla="*/ 1154636 w 1612"/>
              <a:gd name="T35" fmla="*/ 1479729 h 1386"/>
              <a:gd name="T36" fmla="*/ 1174458 w 1612"/>
              <a:gd name="T37" fmla="*/ 1526822 h 1386"/>
              <a:gd name="T38" fmla="*/ 1169503 w 1612"/>
              <a:gd name="T39" fmla="*/ 1554087 h 1386"/>
              <a:gd name="T40" fmla="*/ 1107559 w 1612"/>
              <a:gd name="T41" fmla="*/ 1606138 h 1386"/>
              <a:gd name="T42" fmla="*/ 1075348 w 1612"/>
              <a:gd name="T43" fmla="*/ 1663146 h 1386"/>
              <a:gd name="T44" fmla="*/ 1075348 w 1612"/>
              <a:gd name="T45" fmla="*/ 1668103 h 1386"/>
              <a:gd name="T46" fmla="*/ 1077826 w 1612"/>
              <a:gd name="T47" fmla="*/ 1675539 h 1386"/>
              <a:gd name="T48" fmla="*/ 1080304 w 1612"/>
              <a:gd name="T49" fmla="*/ 1678017 h 1386"/>
              <a:gd name="T50" fmla="*/ 1085259 w 1612"/>
              <a:gd name="T51" fmla="*/ 1685453 h 1386"/>
              <a:gd name="T52" fmla="*/ 1087737 w 1612"/>
              <a:gd name="T53" fmla="*/ 1687932 h 1386"/>
              <a:gd name="T54" fmla="*/ 1095170 w 1612"/>
              <a:gd name="T55" fmla="*/ 1695368 h 1386"/>
              <a:gd name="T56" fmla="*/ 1100126 w 1612"/>
              <a:gd name="T57" fmla="*/ 1697846 h 1386"/>
              <a:gd name="T58" fmla="*/ 1107559 w 1612"/>
              <a:gd name="T59" fmla="*/ 1702803 h 1386"/>
              <a:gd name="T60" fmla="*/ 1112514 w 1612"/>
              <a:gd name="T61" fmla="*/ 1705282 h 1386"/>
              <a:gd name="T62" fmla="*/ 1132337 w 1612"/>
              <a:gd name="T63" fmla="*/ 1712718 h 1386"/>
              <a:gd name="T64" fmla="*/ 1637800 w 1612"/>
              <a:gd name="T65" fmla="*/ 1452464 h 1386"/>
              <a:gd name="T66" fmla="*/ 1642755 w 1612"/>
              <a:gd name="T67" fmla="*/ 1368191 h 1386"/>
              <a:gd name="T68" fmla="*/ 1603111 w 1612"/>
              <a:gd name="T69" fmla="*/ 1338448 h 1386"/>
              <a:gd name="T70" fmla="*/ 1526300 w 1612"/>
              <a:gd name="T71" fmla="*/ 1368191 h 1386"/>
              <a:gd name="T72" fmla="*/ 1461879 w 1612"/>
              <a:gd name="T73" fmla="*/ 1365713 h 1386"/>
              <a:gd name="T74" fmla="*/ 1429668 w 1612"/>
              <a:gd name="T75" fmla="*/ 1326055 h 1386"/>
              <a:gd name="T76" fmla="*/ 1439579 w 1612"/>
              <a:gd name="T77" fmla="*/ 1207082 h 1386"/>
              <a:gd name="T78" fmla="*/ 1491612 w 1612"/>
              <a:gd name="T79" fmla="*/ 1117852 h 1386"/>
              <a:gd name="T80" fmla="*/ 1588245 w 1612"/>
              <a:gd name="T81" fmla="*/ 1050930 h 1386"/>
              <a:gd name="T82" fmla="*/ 1640277 w 1612"/>
              <a:gd name="T83" fmla="*/ 1058365 h 1386"/>
              <a:gd name="T84" fmla="*/ 1672488 w 1612"/>
              <a:gd name="T85" fmla="*/ 1115373 h 1386"/>
              <a:gd name="T86" fmla="*/ 1687355 w 1612"/>
              <a:gd name="T87" fmla="*/ 1194689 h 1386"/>
              <a:gd name="T88" fmla="*/ 1731955 w 1612"/>
              <a:gd name="T89" fmla="*/ 1214518 h 1386"/>
              <a:gd name="T90" fmla="*/ 1979731 w 1612"/>
              <a:gd name="T91" fmla="*/ 862555 h 1386"/>
              <a:gd name="T92" fmla="*/ 1774077 w 1612"/>
              <a:gd name="T93" fmla="*/ 473414 h 1386"/>
              <a:gd name="T94" fmla="*/ 1791421 w 1612"/>
              <a:gd name="T95" fmla="*/ 423842 h 1386"/>
              <a:gd name="T96" fmla="*/ 1858320 w 1612"/>
              <a:gd name="T97" fmla="*/ 421363 h 1386"/>
              <a:gd name="T98" fmla="*/ 1935131 w 1612"/>
              <a:gd name="T99" fmla="*/ 451107 h 1386"/>
              <a:gd name="T100" fmla="*/ 1977253 w 1612"/>
              <a:gd name="T101" fmla="*/ 428799 h 1386"/>
              <a:gd name="T102" fmla="*/ 1997075 w 1612"/>
              <a:gd name="T103" fmla="*/ 366834 h 1386"/>
              <a:gd name="T104" fmla="*/ 1959909 w 1612"/>
              <a:gd name="T105" fmla="*/ 245382 h 1386"/>
              <a:gd name="T106" fmla="*/ 1858320 w 1612"/>
              <a:gd name="T107" fmla="*/ 143759 h 1386"/>
              <a:gd name="T108" fmla="*/ 1793899 w 1612"/>
              <a:gd name="T109" fmla="*/ 136323 h 1386"/>
              <a:gd name="T110" fmla="*/ 1754254 w 1612"/>
              <a:gd name="T111" fmla="*/ 171024 h 1386"/>
              <a:gd name="T112" fmla="*/ 1749299 w 1612"/>
              <a:gd name="T113" fmla="*/ 225553 h 1386"/>
              <a:gd name="T114" fmla="*/ 1724521 w 1612"/>
              <a:gd name="T115" fmla="*/ 289997 h 1386"/>
              <a:gd name="T116" fmla="*/ 1684877 w 1612"/>
              <a:gd name="T117" fmla="*/ 297433 h 1386"/>
              <a:gd name="T118" fmla="*/ 495552 w 1612"/>
              <a:gd name="T119" fmla="*/ 0 h 138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612" h="1386">
                <a:moveTo>
                  <a:pt x="674" y="1382"/>
                </a:moveTo>
                <a:lnTo>
                  <a:pt x="674" y="1382"/>
                </a:lnTo>
                <a:lnTo>
                  <a:pt x="670" y="1382"/>
                </a:lnTo>
                <a:lnTo>
                  <a:pt x="694" y="1382"/>
                </a:lnTo>
                <a:lnTo>
                  <a:pt x="706" y="1378"/>
                </a:lnTo>
                <a:lnTo>
                  <a:pt x="708" y="1378"/>
                </a:lnTo>
                <a:lnTo>
                  <a:pt x="710" y="1376"/>
                </a:lnTo>
                <a:lnTo>
                  <a:pt x="712" y="1374"/>
                </a:lnTo>
                <a:lnTo>
                  <a:pt x="714" y="1374"/>
                </a:lnTo>
                <a:lnTo>
                  <a:pt x="716" y="1372"/>
                </a:lnTo>
                <a:lnTo>
                  <a:pt x="718" y="1372"/>
                </a:lnTo>
                <a:lnTo>
                  <a:pt x="720" y="1370"/>
                </a:lnTo>
                <a:lnTo>
                  <a:pt x="722" y="1368"/>
                </a:lnTo>
                <a:lnTo>
                  <a:pt x="724" y="1368"/>
                </a:lnTo>
                <a:lnTo>
                  <a:pt x="726" y="1366"/>
                </a:lnTo>
                <a:lnTo>
                  <a:pt x="730" y="1364"/>
                </a:lnTo>
                <a:lnTo>
                  <a:pt x="730" y="1362"/>
                </a:lnTo>
                <a:lnTo>
                  <a:pt x="732" y="1360"/>
                </a:lnTo>
                <a:lnTo>
                  <a:pt x="734" y="1360"/>
                </a:lnTo>
                <a:lnTo>
                  <a:pt x="734" y="1358"/>
                </a:lnTo>
                <a:lnTo>
                  <a:pt x="736" y="1356"/>
                </a:lnTo>
                <a:lnTo>
                  <a:pt x="736" y="1354"/>
                </a:lnTo>
                <a:lnTo>
                  <a:pt x="738" y="1354"/>
                </a:lnTo>
                <a:lnTo>
                  <a:pt x="738" y="1352"/>
                </a:lnTo>
                <a:lnTo>
                  <a:pt x="740" y="1350"/>
                </a:lnTo>
                <a:lnTo>
                  <a:pt x="740" y="1348"/>
                </a:lnTo>
                <a:lnTo>
                  <a:pt x="740" y="1346"/>
                </a:lnTo>
                <a:lnTo>
                  <a:pt x="740" y="1342"/>
                </a:lnTo>
                <a:lnTo>
                  <a:pt x="740" y="1330"/>
                </a:lnTo>
                <a:lnTo>
                  <a:pt x="736" y="1320"/>
                </a:lnTo>
                <a:lnTo>
                  <a:pt x="734" y="1312"/>
                </a:lnTo>
                <a:lnTo>
                  <a:pt x="728" y="1306"/>
                </a:lnTo>
                <a:lnTo>
                  <a:pt x="716" y="1296"/>
                </a:lnTo>
                <a:lnTo>
                  <a:pt x="700" y="1286"/>
                </a:lnTo>
                <a:lnTo>
                  <a:pt x="686" y="1278"/>
                </a:lnTo>
                <a:lnTo>
                  <a:pt x="674" y="1268"/>
                </a:lnTo>
                <a:lnTo>
                  <a:pt x="668" y="1262"/>
                </a:lnTo>
                <a:lnTo>
                  <a:pt x="664" y="1254"/>
                </a:lnTo>
                <a:lnTo>
                  <a:pt x="662" y="1244"/>
                </a:lnTo>
                <a:lnTo>
                  <a:pt x="660" y="1232"/>
                </a:lnTo>
                <a:lnTo>
                  <a:pt x="662" y="1222"/>
                </a:lnTo>
                <a:lnTo>
                  <a:pt x="664" y="1212"/>
                </a:lnTo>
                <a:lnTo>
                  <a:pt x="670" y="1202"/>
                </a:lnTo>
                <a:lnTo>
                  <a:pt x="676" y="1194"/>
                </a:lnTo>
                <a:lnTo>
                  <a:pt x="684" y="1186"/>
                </a:lnTo>
                <a:lnTo>
                  <a:pt x="694" y="1178"/>
                </a:lnTo>
                <a:lnTo>
                  <a:pt x="714" y="1166"/>
                </a:lnTo>
                <a:lnTo>
                  <a:pt x="738" y="1158"/>
                </a:lnTo>
                <a:lnTo>
                  <a:pt x="762" y="1152"/>
                </a:lnTo>
                <a:lnTo>
                  <a:pt x="786" y="1150"/>
                </a:lnTo>
                <a:lnTo>
                  <a:pt x="804" y="1148"/>
                </a:lnTo>
                <a:lnTo>
                  <a:pt x="824" y="1150"/>
                </a:lnTo>
                <a:lnTo>
                  <a:pt x="846" y="1152"/>
                </a:lnTo>
                <a:lnTo>
                  <a:pt x="870" y="1158"/>
                </a:lnTo>
                <a:lnTo>
                  <a:pt x="894" y="1166"/>
                </a:lnTo>
                <a:lnTo>
                  <a:pt x="916" y="1178"/>
                </a:lnTo>
                <a:lnTo>
                  <a:pt x="924" y="1186"/>
                </a:lnTo>
                <a:lnTo>
                  <a:pt x="932" y="1194"/>
                </a:lnTo>
                <a:lnTo>
                  <a:pt x="940" y="1202"/>
                </a:lnTo>
                <a:lnTo>
                  <a:pt x="944" y="1212"/>
                </a:lnTo>
                <a:lnTo>
                  <a:pt x="948" y="1222"/>
                </a:lnTo>
                <a:lnTo>
                  <a:pt x="948" y="1232"/>
                </a:lnTo>
                <a:lnTo>
                  <a:pt x="948" y="1244"/>
                </a:lnTo>
                <a:lnTo>
                  <a:pt x="944" y="1254"/>
                </a:lnTo>
                <a:lnTo>
                  <a:pt x="940" y="1262"/>
                </a:lnTo>
                <a:lnTo>
                  <a:pt x="936" y="1268"/>
                </a:lnTo>
                <a:lnTo>
                  <a:pt x="922" y="1278"/>
                </a:lnTo>
                <a:lnTo>
                  <a:pt x="908" y="1286"/>
                </a:lnTo>
                <a:lnTo>
                  <a:pt x="894" y="1296"/>
                </a:lnTo>
                <a:lnTo>
                  <a:pt x="880" y="1306"/>
                </a:lnTo>
                <a:lnTo>
                  <a:pt x="876" y="1312"/>
                </a:lnTo>
                <a:lnTo>
                  <a:pt x="872" y="1320"/>
                </a:lnTo>
                <a:lnTo>
                  <a:pt x="870" y="1330"/>
                </a:lnTo>
                <a:lnTo>
                  <a:pt x="868" y="1342"/>
                </a:lnTo>
                <a:lnTo>
                  <a:pt x="868" y="1346"/>
                </a:lnTo>
                <a:lnTo>
                  <a:pt x="868" y="1348"/>
                </a:lnTo>
                <a:lnTo>
                  <a:pt x="870" y="1350"/>
                </a:lnTo>
                <a:lnTo>
                  <a:pt x="870" y="1352"/>
                </a:lnTo>
                <a:lnTo>
                  <a:pt x="872" y="1354"/>
                </a:lnTo>
                <a:lnTo>
                  <a:pt x="874" y="1356"/>
                </a:lnTo>
                <a:lnTo>
                  <a:pt x="874" y="1358"/>
                </a:lnTo>
                <a:lnTo>
                  <a:pt x="876" y="1360"/>
                </a:lnTo>
                <a:lnTo>
                  <a:pt x="878" y="1362"/>
                </a:lnTo>
                <a:lnTo>
                  <a:pt x="880" y="1364"/>
                </a:lnTo>
                <a:lnTo>
                  <a:pt x="882" y="1366"/>
                </a:lnTo>
                <a:lnTo>
                  <a:pt x="884" y="1368"/>
                </a:lnTo>
                <a:lnTo>
                  <a:pt x="886" y="1368"/>
                </a:lnTo>
                <a:lnTo>
                  <a:pt x="888" y="1370"/>
                </a:lnTo>
                <a:lnTo>
                  <a:pt x="890" y="1372"/>
                </a:lnTo>
                <a:lnTo>
                  <a:pt x="892" y="1372"/>
                </a:lnTo>
                <a:lnTo>
                  <a:pt x="894" y="1374"/>
                </a:lnTo>
                <a:lnTo>
                  <a:pt x="896" y="1374"/>
                </a:lnTo>
                <a:lnTo>
                  <a:pt x="898" y="1376"/>
                </a:lnTo>
                <a:lnTo>
                  <a:pt x="902" y="1378"/>
                </a:lnTo>
                <a:lnTo>
                  <a:pt x="914" y="1382"/>
                </a:lnTo>
                <a:lnTo>
                  <a:pt x="940" y="1382"/>
                </a:lnTo>
                <a:lnTo>
                  <a:pt x="934" y="1382"/>
                </a:lnTo>
                <a:lnTo>
                  <a:pt x="1198" y="1386"/>
                </a:lnTo>
                <a:lnTo>
                  <a:pt x="1322" y="1172"/>
                </a:lnTo>
                <a:lnTo>
                  <a:pt x="1326" y="1150"/>
                </a:lnTo>
                <a:lnTo>
                  <a:pt x="1330" y="1126"/>
                </a:lnTo>
                <a:lnTo>
                  <a:pt x="1328" y="1114"/>
                </a:lnTo>
                <a:lnTo>
                  <a:pt x="1326" y="1104"/>
                </a:lnTo>
                <a:lnTo>
                  <a:pt x="1322" y="1094"/>
                </a:lnTo>
                <a:lnTo>
                  <a:pt x="1316" y="1088"/>
                </a:lnTo>
                <a:lnTo>
                  <a:pt x="1304" y="1084"/>
                </a:lnTo>
                <a:lnTo>
                  <a:pt x="1294" y="1080"/>
                </a:lnTo>
                <a:lnTo>
                  <a:pt x="1286" y="1080"/>
                </a:lnTo>
                <a:lnTo>
                  <a:pt x="1278" y="1082"/>
                </a:lnTo>
                <a:lnTo>
                  <a:pt x="1262" y="1086"/>
                </a:lnTo>
                <a:lnTo>
                  <a:pt x="1248" y="1096"/>
                </a:lnTo>
                <a:lnTo>
                  <a:pt x="1232" y="1104"/>
                </a:lnTo>
                <a:lnTo>
                  <a:pt x="1218" y="1110"/>
                </a:lnTo>
                <a:lnTo>
                  <a:pt x="1208" y="1110"/>
                </a:lnTo>
                <a:lnTo>
                  <a:pt x="1200" y="1110"/>
                </a:lnTo>
                <a:lnTo>
                  <a:pt x="1190" y="1108"/>
                </a:lnTo>
                <a:lnTo>
                  <a:pt x="1180" y="1102"/>
                </a:lnTo>
                <a:lnTo>
                  <a:pt x="1170" y="1096"/>
                </a:lnTo>
                <a:lnTo>
                  <a:pt x="1164" y="1088"/>
                </a:lnTo>
                <a:lnTo>
                  <a:pt x="1158" y="1080"/>
                </a:lnTo>
                <a:lnTo>
                  <a:pt x="1154" y="1070"/>
                </a:lnTo>
                <a:lnTo>
                  <a:pt x="1152" y="1060"/>
                </a:lnTo>
                <a:lnTo>
                  <a:pt x="1150" y="1048"/>
                </a:lnTo>
                <a:lnTo>
                  <a:pt x="1150" y="1024"/>
                </a:lnTo>
                <a:lnTo>
                  <a:pt x="1154" y="998"/>
                </a:lnTo>
                <a:lnTo>
                  <a:pt x="1162" y="974"/>
                </a:lnTo>
                <a:lnTo>
                  <a:pt x="1170" y="954"/>
                </a:lnTo>
                <a:lnTo>
                  <a:pt x="1180" y="936"/>
                </a:lnTo>
                <a:lnTo>
                  <a:pt x="1190" y="920"/>
                </a:lnTo>
                <a:lnTo>
                  <a:pt x="1204" y="902"/>
                </a:lnTo>
                <a:lnTo>
                  <a:pt x="1220" y="884"/>
                </a:lnTo>
                <a:lnTo>
                  <a:pt x="1240" y="868"/>
                </a:lnTo>
                <a:lnTo>
                  <a:pt x="1260" y="856"/>
                </a:lnTo>
                <a:lnTo>
                  <a:pt x="1272" y="850"/>
                </a:lnTo>
                <a:lnTo>
                  <a:pt x="1282" y="848"/>
                </a:lnTo>
                <a:lnTo>
                  <a:pt x="1292" y="846"/>
                </a:lnTo>
                <a:lnTo>
                  <a:pt x="1304" y="846"/>
                </a:lnTo>
                <a:lnTo>
                  <a:pt x="1314" y="848"/>
                </a:lnTo>
                <a:lnTo>
                  <a:pt x="1324" y="854"/>
                </a:lnTo>
                <a:lnTo>
                  <a:pt x="1334" y="860"/>
                </a:lnTo>
                <a:lnTo>
                  <a:pt x="1340" y="868"/>
                </a:lnTo>
                <a:lnTo>
                  <a:pt x="1346" y="874"/>
                </a:lnTo>
                <a:lnTo>
                  <a:pt x="1348" y="882"/>
                </a:lnTo>
                <a:lnTo>
                  <a:pt x="1350" y="900"/>
                </a:lnTo>
                <a:lnTo>
                  <a:pt x="1350" y="916"/>
                </a:lnTo>
                <a:lnTo>
                  <a:pt x="1350" y="932"/>
                </a:lnTo>
                <a:lnTo>
                  <a:pt x="1354" y="948"/>
                </a:lnTo>
                <a:lnTo>
                  <a:pt x="1358" y="956"/>
                </a:lnTo>
                <a:lnTo>
                  <a:pt x="1362" y="964"/>
                </a:lnTo>
                <a:lnTo>
                  <a:pt x="1370" y="972"/>
                </a:lnTo>
                <a:lnTo>
                  <a:pt x="1380" y="978"/>
                </a:lnTo>
                <a:lnTo>
                  <a:pt x="1388" y="980"/>
                </a:lnTo>
                <a:lnTo>
                  <a:pt x="1398" y="980"/>
                </a:lnTo>
                <a:lnTo>
                  <a:pt x="1408" y="976"/>
                </a:lnTo>
                <a:lnTo>
                  <a:pt x="1418" y="972"/>
                </a:lnTo>
                <a:lnTo>
                  <a:pt x="1438" y="958"/>
                </a:lnTo>
                <a:lnTo>
                  <a:pt x="1456" y="942"/>
                </a:lnTo>
                <a:lnTo>
                  <a:pt x="1598" y="696"/>
                </a:lnTo>
                <a:lnTo>
                  <a:pt x="1436" y="418"/>
                </a:lnTo>
                <a:lnTo>
                  <a:pt x="1434" y="400"/>
                </a:lnTo>
                <a:lnTo>
                  <a:pt x="1432" y="382"/>
                </a:lnTo>
                <a:lnTo>
                  <a:pt x="1432" y="370"/>
                </a:lnTo>
                <a:lnTo>
                  <a:pt x="1434" y="358"/>
                </a:lnTo>
                <a:lnTo>
                  <a:pt x="1440" y="348"/>
                </a:lnTo>
                <a:lnTo>
                  <a:pt x="1446" y="342"/>
                </a:lnTo>
                <a:lnTo>
                  <a:pt x="1456" y="338"/>
                </a:lnTo>
                <a:lnTo>
                  <a:pt x="1466" y="334"/>
                </a:lnTo>
                <a:lnTo>
                  <a:pt x="1476" y="334"/>
                </a:lnTo>
                <a:lnTo>
                  <a:pt x="1484" y="334"/>
                </a:lnTo>
                <a:lnTo>
                  <a:pt x="1500" y="340"/>
                </a:lnTo>
                <a:lnTo>
                  <a:pt x="1514" y="348"/>
                </a:lnTo>
                <a:lnTo>
                  <a:pt x="1528" y="358"/>
                </a:lnTo>
                <a:lnTo>
                  <a:pt x="1544" y="364"/>
                </a:lnTo>
                <a:lnTo>
                  <a:pt x="1552" y="364"/>
                </a:lnTo>
                <a:lnTo>
                  <a:pt x="1562" y="364"/>
                </a:lnTo>
                <a:lnTo>
                  <a:pt x="1572" y="362"/>
                </a:lnTo>
                <a:lnTo>
                  <a:pt x="1582" y="356"/>
                </a:lnTo>
                <a:lnTo>
                  <a:pt x="1590" y="352"/>
                </a:lnTo>
                <a:lnTo>
                  <a:pt x="1596" y="346"/>
                </a:lnTo>
                <a:lnTo>
                  <a:pt x="1600" y="340"/>
                </a:lnTo>
                <a:lnTo>
                  <a:pt x="1604" y="332"/>
                </a:lnTo>
                <a:lnTo>
                  <a:pt x="1610" y="316"/>
                </a:lnTo>
                <a:lnTo>
                  <a:pt x="1612" y="296"/>
                </a:lnTo>
                <a:lnTo>
                  <a:pt x="1608" y="268"/>
                </a:lnTo>
                <a:lnTo>
                  <a:pt x="1602" y="242"/>
                </a:lnTo>
                <a:lnTo>
                  <a:pt x="1592" y="218"/>
                </a:lnTo>
                <a:lnTo>
                  <a:pt x="1582" y="198"/>
                </a:lnTo>
                <a:lnTo>
                  <a:pt x="1572" y="182"/>
                </a:lnTo>
                <a:lnTo>
                  <a:pt x="1558" y="164"/>
                </a:lnTo>
                <a:lnTo>
                  <a:pt x="1542" y="146"/>
                </a:lnTo>
                <a:lnTo>
                  <a:pt x="1522" y="130"/>
                </a:lnTo>
                <a:lnTo>
                  <a:pt x="1500" y="116"/>
                </a:lnTo>
                <a:lnTo>
                  <a:pt x="1490" y="112"/>
                </a:lnTo>
                <a:lnTo>
                  <a:pt x="1480" y="108"/>
                </a:lnTo>
                <a:lnTo>
                  <a:pt x="1468" y="108"/>
                </a:lnTo>
                <a:lnTo>
                  <a:pt x="1458" y="108"/>
                </a:lnTo>
                <a:lnTo>
                  <a:pt x="1448" y="110"/>
                </a:lnTo>
                <a:lnTo>
                  <a:pt x="1438" y="116"/>
                </a:lnTo>
                <a:lnTo>
                  <a:pt x="1430" y="120"/>
                </a:lnTo>
                <a:lnTo>
                  <a:pt x="1424" y="126"/>
                </a:lnTo>
                <a:lnTo>
                  <a:pt x="1416" y="138"/>
                </a:lnTo>
                <a:lnTo>
                  <a:pt x="1412" y="150"/>
                </a:lnTo>
                <a:lnTo>
                  <a:pt x="1410" y="164"/>
                </a:lnTo>
                <a:lnTo>
                  <a:pt x="1412" y="182"/>
                </a:lnTo>
                <a:lnTo>
                  <a:pt x="1410" y="198"/>
                </a:lnTo>
                <a:lnTo>
                  <a:pt x="1408" y="212"/>
                </a:lnTo>
                <a:lnTo>
                  <a:pt x="1404" y="220"/>
                </a:lnTo>
                <a:lnTo>
                  <a:pt x="1398" y="226"/>
                </a:lnTo>
                <a:lnTo>
                  <a:pt x="1392" y="234"/>
                </a:lnTo>
                <a:lnTo>
                  <a:pt x="1382" y="240"/>
                </a:lnTo>
                <a:lnTo>
                  <a:pt x="1376" y="242"/>
                </a:lnTo>
                <a:lnTo>
                  <a:pt x="1368" y="242"/>
                </a:lnTo>
                <a:lnTo>
                  <a:pt x="1360" y="240"/>
                </a:lnTo>
                <a:lnTo>
                  <a:pt x="1352" y="238"/>
                </a:lnTo>
                <a:lnTo>
                  <a:pt x="1334" y="228"/>
                </a:lnTo>
                <a:lnTo>
                  <a:pt x="1320" y="216"/>
                </a:lnTo>
                <a:lnTo>
                  <a:pt x="1198" y="0"/>
                </a:lnTo>
                <a:lnTo>
                  <a:pt x="400" y="0"/>
                </a:lnTo>
                <a:lnTo>
                  <a:pt x="0" y="694"/>
                </a:lnTo>
                <a:lnTo>
                  <a:pt x="398" y="1384"/>
                </a:lnTo>
                <a:lnTo>
                  <a:pt x="400" y="1382"/>
                </a:lnTo>
                <a:lnTo>
                  <a:pt x="674" y="1382"/>
                </a:lnTo>
                <a:close/>
              </a:path>
            </a:pathLst>
          </a:custGeom>
          <a:solidFill>
            <a:srgbClr val="FF99CC"/>
          </a:solidFill>
          <a:ln w="38100" cap="flat" cmpd="sng">
            <a:solidFill>
              <a:srgbClr val="5F5F5F"/>
            </a:solidFill>
            <a:prstDash val="solid"/>
            <a:round/>
            <a:headEnd type="none" w="med" len="med"/>
            <a:tailEnd type="none" w="med" len="med"/>
          </a:ln>
          <a:effectLst/>
          <a:extLst/>
        </p:spPr>
        <p:txBody>
          <a:bodyPr/>
          <a:lstStyle/>
          <a:p>
            <a:endParaRPr lang="en-GB"/>
          </a:p>
        </p:txBody>
      </p:sp>
      <p:sp>
        <p:nvSpPr>
          <p:cNvPr id="3078" name="Freeform 6"/>
          <p:cNvSpPr>
            <a:spLocks/>
          </p:cNvSpPr>
          <p:nvPr/>
        </p:nvSpPr>
        <p:spPr bwMode="auto">
          <a:xfrm>
            <a:off x="5064125" y="4071938"/>
            <a:ext cx="1981200" cy="1711325"/>
          </a:xfrm>
          <a:custGeom>
            <a:avLst/>
            <a:gdLst>
              <a:gd name="T0" fmla="*/ 1124331 w 1600"/>
              <a:gd name="T1" fmla="*/ 4953 h 1382"/>
              <a:gd name="T2" fmla="*/ 1104519 w 1600"/>
              <a:gd name="T3" fmla="*/ 12383 h 1382"/>
              <a:gd name="T4" fmla="*/ 1094613 w 1600"/>
              <a:gd name="T5" fmla="*/ 17336 h 1382"/>
              <a:gd name="T6" fmla="*/ 1084707 w 1600"/>
              <a:gd name="T7" fmla="*/ 22289 h 1382"/>
              <a:gd name="T8" fmla="*/ 1077278 w 1600"/>
              <a:gd name="T9" fmla="*/ 27243 h 1382"/>
              <a:gd name="T10" fmla="*/ 1067372 w 1600"/>
              <a:gd name="T11" fmla="*/ 34672 h 1382"/>
              <a:gd name="T12" fmla="*/ 1062419 w 1600"/>
              <a:gd name="T13" fmla="*/ 42102 h 1382"/>
              <a:gd name="T14" fmla="*/ 1059942 w 1600"/>
              <a:gd name="T15" fmla="*/ 49532 h 1382"/>
              <a:gd name="T16" fmla="*/ 1057466 w 1600"/>
              <a:gd name="T17" fmla="*/ 56962 h 1382"/>
              <a:gd name="T18" fmla="*/ 1059942 w 1600"/>
              <a:gd name="T19" fmla="*/ 71821 h 1382"/>
              <a:gd name="T20" fmla="*/ 1059942 w 1600"/>
              <a:gd name="T21" fmla="*/ 79251 h 1382"/>
              <a:gd name="T22" fmla="*/ 1072325 w 1600"/>
              <a:gd name="T23" fmla="*/ 101540 h 1382"/>
              <a:gd name="T24" fmla="*/ 1121855 w 1600"/>
              <a:gd name="T25" fmla="*/ 136213 h 1382"/>
              <a:gd name="T26" fmla="*/ 1131761 w 1600"/>
              <a:gd name="T27" fmla="*/ 141166 h 1382"/>
              <a:gd name="T28" fmla="*/ 1144143 w 1600"/>
              <a:gd name="T29" fmla="*/ 153549 h 1382"/>
              <a:gd name="T30" fmla="*/ 1149096 w 1600"/>
              <a:gd name="T31" fmla="*/ 160978 h 1382"/>
              <a:gd name="T32" fmla="*/ 1156526 w 1600"/>
              <a:gd name="T33" fmla="*/ 180791 h 1382"/>
              <a:gd name="T34" fmla="*/ 1156526 w 1600"/>
              <a:gd name="T35" fmla="*/ 193174 h 1382"/>
              <a:gd name="T36" fmla="*/ 1126808 w 1600"/>
              <a:gd name="T37" fmla="*/ 252612 h 1382"/>
              <a:gd name="T38" fmla="*/ 978218 w 1600"/>
              <a:gd name="T39" fmla="*/ 297191 h 1382"/>
              <a:gd name="T40" fmla="*/ 842010 w 1600"/>
              <a:gd name="T41" fmla="*/ 260042 h 1382"/>
              <a:gd name="T42" fmla="*/ 799910 w 1600"/>
              <a:gd name="T43" fmla="*/ 193174 h 1382"/>
              <a:gd name="T44" fmla="*/ 802386 w 1600"/>
              <a:gd name="T45" fmla="*/ 183268 h 1382"/>
              <a:gd name="T46" fmla="*/ 804863 w 1600"/>
              <a:gd name="T47" fmla="*/ 170885 h 1382"/>
              <a:gd name="T48" fmla="*/ 812292 w 1600"/>
              <a:gd name="T49" fmla="*/ 153549 h 1382"/>
              <a:gd name="T50" fmla="*/ 819722 w 1600"/>
              <a:gd name="T51" fmla="*/ 146119 h 1382"/>
              <a:gd name="T52" fmla="*/ 832104 w 1600"/>
              <a:gd name="T53" fmla="*/ 136213 h 1382"/>
              <a:gd name="T54" fmla="*/ 869252 w 1600"/>
              <a:gd name="T55" fmla="*/ 113923 h 1382"/>
              <a:gd name="T56" fmla="*/ 896493 w 1600"/>
              <a:gd name="T57" fmla="*/ 79251 h 1382"/>
              <a:gd name="T58" fmla="*/ 898970 w 1600"/>
              <a:gd name="T59" fmla="*/ 71821 h 1382"/>
              <a:gd name="T60" fmla="*/ 898970 w 1600"/>
              <a:gd name="T61" fmla="*/ 56962 h 1382"/>
              <a:gd name="T62" fmla="*/ 898970 w 1600"/>
              <a:gd name="T63" fmla="*/ 49532 h 1382"/>
              <a:gd name="T64" fmla="*/ 894017 w 1600"/>
              <a:gd name="T65" fmla="*/ 42102 h 1382"/>
              <a:gd name="T66" fmla="*/ 889064 w 1600"/>
              <a:gd name="T67" fmla="*/ 34672 h 1382"/>
              <a:gd name="T68" fmla="*/ 879158 w 1600"/>
              <a:gd name="T69" fmla="*/ 27243 h 1382"/>
              <a:gd name="T70" fmla="*/ 871728 w 1600"/>
              <a:gd name="T71" fmla="*/ 22289 h 1382"/>
              <a:gd name="T72" fmla="*/ 861822 w 1600"/>
              <a:gd name="T73" fmla="*/ 17336 h 1382"/>
              <a:gd name="T74" fmla="*/ 851916 w 1600"/>
              <a:gd name="T75" fmla="*/ 12383 h 1382"/>
              <a:gd name="T76" fmla="*/ 834581 w 1600"/>
              <a:gd name="T77" fmla="*/ 4953 h 1382"/>
              <a:gd name="T78" fmla="*/ 497777 w 1600"/>
              <a:gd name="T79" fmla="*/ 2477 h 1382"/>
              <a:gd name="T80" fmla="*/ 324422 w 1600"/>
              <a:gd name="T81" fmla="*/ 371489 h 1382"/>
              <a:gd name="T82" fmla="*/ 373952 w 1600"/>
              <a:gd name="T83" fmla="*/ 398731 h 1382"/>
              <a:gd name="T84" fmla="*/ 470535 w 1600"/>
              <a:gd name="T85" fmla="*/ 361582 h 1382"/>
              <a:gd name="T86" fmla="*/ 525018 w 1600"/>
              <a:gd name="T87" fmla="*/ 388825 h 1382"/>
              <a:gd name="T88" fmla="*/ 537401 w 1600"/>
              <a:gd name="T89" fmla="*/ 500272 h 1382"/>
              <a:gd name="T90" fmla="*/ 475488 w 1600"/>
              <a:gd name="T91" fmla="*/ 619148 h 1382"/>
              <a:gd name="T92" fmla="*/ 366522 w 1600"/>
              <a:gd name="T93" fmla="*/ 688493 h 1382"/>
              <a:gd name="T94" fmla="*/ 307086 w 1600"/>
              <a:gd name="T95" fmla="*/ 661250 h 1382"/>
              <a:gd name="T96" fmla="*/ 289751 w 1600"/>
              <a:gd name="T97" fmla="*/ 562186 h 1382"/>
              <a:gd name="T98" fmla="*/ 250127 w 1600"/>
              <a:gd name="T99" fmla="*/ 522561 h 1382"/>
              <a:gd name="T100" fmla="*/ 4953 w 1600"/>
              <a:gd name="T101" fmla="*/ 854424 h 1382"/>
              <a:gd name="T102" fmla="*/ 180785 w 1600"/>
              <a:gd name="T103" fmla="*/ 1151615 h 1382"/>
              <a:gd name="T104" fmla="*/ 245174 w 1600"/>
              <a:gd name="T105" fmla="*/ 1181334 h 1382"/>
              <a:gd name="T106" fmla="*/ 282321 w 1600"/>
              <a:gd name="T107" fmla="*/ 1141709 h 1382"/>
              <a:gd name="T108" fmla="*/ 299657 w 1600"/>
              <a:gd name="T109" fmla="*/ 1042645 h 1382"/>
              <a:gd name="T110" fmla="*/ 354140 w 1600"/>
              <a:gd name="T111" fmla="*/ 1015403 h 1382"/>
              <a:gd name="T112" fmla="*/ 460629 w 1600"/>
              <a:gd name="T113" fmla="*/ 1072364 h 1382"/>
              <a:gd name="T114" fmla="*/ 525018 w 1600"/>
              <a:gd name="T115" fmla="*/ 1173905 h 1382"/>
              <a:gd name="T116" fmla="*/ 529971 w 1600"/>
              <a:gd name="T117" fmla="*/ 1305164 h 1382"/>
              <a:gd name="T118" fmla="*/ 465582 w 1600"/>
              <a:gd name="T119" fmla="*/ 1342313 h 1382"/>
              <a:gd name="T120" fmla="*/ 381381 w 1600"/>
              <a:gd name="T121" fmla="*/ 1307641 h 1382"/>
              <a:gd name="T122" fmla="*/ 326898 w 1600"/>
              <a:gd name="T123" fmla="*/ 1322500 h 1382"/>
              <a:gd name="T124" fmla="*/ 497777 w 1600"/>
              <a:gd name="T125" fmla="*/ 1711325 h 138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00" h="1382">
                <a:moveTo>
                  <a:pt x="1200" y="2"/>
                </a:moveTo>
                <a:lnTo>
                  <a:pt x="912" y="2"/>
                </a:lnTo>
                <a:lnTo>
                  <a:pt x="908" y="4"/>
                </a:lnTo>
                <a:lnTo>
                  <a:pt x="906" y="4"/>
                </a:lnTo>
                <a:lnTo>
                  <a:pt x="894" y="8"/>
                </a:lnTo>
                <a:lnTo>
                  <a:pt x="892" y="10"/>
                </a:lnTo>
                <a:lnTo>
                  <a:pt x="890" y="10"/>
                </a:lnTo>
                <a:lnTo>
                  <a:pt x="886" y="12"/>
                </a:lnTo>
                <a:lnTo>
                  <a:pt x="884" y="14"/>
                </a:lnTo>
                <a:lnTo>
                  <a:pt x="882" y="14"/>
                </a:lnTo>
                <a:lnTo>
                  <a:pt x="880" y="16"/>
                </a:lnTo>
                <a:lnTo>
                  <a:pt x="876" y="18"/>
                </a:lnTo>
                <a:lnTo>
                  <a:pt x="874" y="18"/>
                </a:lnTo>
                <a:lnTo>
                  <a:pt x="870" y="22"/>
                </a:lnTo>
                <a:lnTo>
                  <a:pt x="866" y="26"/>
                </a:lnTo>
                <a:lnTo>
                  <a:pt x="864" y="26"/>
                </a:lnTo>
                <a:lnTo>
                  <a:pt x="862" y="28"/>
                </a:lnTo>
                <a:lnTo>
                  <a:pt x="862" y="30"/>
                </a:lnTo>
                <a:lnTo>
                  <a:pt x="860" y="32"/>
                </a:lnTo>
                <a:lnTo>
                  <a:pt x="858" y="34"/>
                </a:lnTo>
                <a:lnTo>
                  <a:pt x="856" y="36"/>
                </a:lnTo>
                <a:lnTo>
                  <a:pt x="856" y="38"/>
                </a:lnTo>
                <a:lnTo>
                  <a:pt x="856" y="40"/>
                </a:lnTo>
                <a:lnTo>
                  <a:pt x="854" y="42"/>
                </a:lnTo>
                <a:lnTo>
                  <a:pt x="854" y="46"/>
                </a:lnTo>
                <a:lnTo>
                  <a:pt x="854" y="52"/>
                </a:lnTo>
                <a:lnTo>
                  <a:pt x="854" y="54"/>
                </a:lnTo>
                <a:lnTo>
                  <a:pt x="856" y="58"/>
                </a:lnTo>
                <a:lnTo>
                  <a:pt x="856" y="60"/>
                </a:lnTo>
                <a:lnTo>
                  <a:pt x="856" y="64"/>
                </a:lnTo>
                <a:lnTo>
                  <a:pt x="858" y="70"/>
                </a:lnTo>
                <a:lnTo>
                  <a:pt x="862" y="76"/>
                </a:lnTo>
                <a:lnTo>
                  <a:pt x="866" y="82"/>
                </a:lnTo>
                <a:lnTo>
                  <a:pt x="878" y="92"/>
                </a:lnTo>
                <a:lnTo>
                  <a:pt x="890" y="100"/>
                </a:lnTo>
                <a:lnTo>
                  <a:pt x="904" y="108"/>
                </a:lnTo>
                <a:lnTo>
                  <a:pt x="906" y="110"/>
                </a:lnTo>
                <a:lnTo>
                  <a:pt x="908" y="110"/>
                </a:lnTo>
                <a:lnTo>
                  <a:pt x="912" y="114"/>
                </a:lnTo>
                <a:lnTo>
                  <a:pt x="914" y="114"/>
                </a:lnTo>
                <a:lnTo>
                  <a:pt x="918" y="118"/>
                </a:lnTo>
                <a:lnTo>
                  <a:pt x="920" y="120"/>
                </a:lnTo>
                <a:lnTo>
                  <a:pt x="924" y="124"/>
                </a:lnTo>
                <a:lnTo>
                  <a:pt x="928" y="130"/>
                </a:lnTo>
                <a:lnTo>
                  <a:pt x="930" y="138"/>
                </a:lnTo>
                <a:lnTo>
                  <a:pt x="932" y="138"/>
                </a:lnTo>
                <a:lnTo>
                  <a:pt x="934" y="146"/>
                </a:lnTo>
                <a:lnTo>
                  <a:pt x="934" y="148"/>
                </a:lnTo>
                <a:lnTo>
                  <a:pt x="934" y="156"/>
                </a:lnTo>
                <a:lnTo>
                  <a:pt x="934" y="168"/>
                </a:lnTo>
                <a:lnTo>
                  <a:pt x="930" y="178"/>
                </a:lnTo>
                <a:lnTo>
                  <a:pt x="926" y="188"/>
                </a:lnTo>
                <a:lnTo>
                  <a:pt x="918" y="196"/>
                </a:lnTo>
                <a:lnTo>
                  <a:pt x="910" y="204"/>
                </a:lnTo>
                <a:lnTo>
                  <a:pt x="902" y="210"/>
                </a:lnTo>
                <a:lnTo>
                  <a:pt x="880" y="222"/>
                </a:lnTo>
                <a:lnTo>
                  <a:pt x="856" y="230"/>
                </a:lnTo>
                <a:lnTo>
                  <a:pt x="832" y="236"/>
                </a:lnTo>
                <a:lnTo>
                  <a:pt x="810" y="240"/>
                </a:lnTo>
                <a:lnTo>
                  <a:pt x="790" y="240"/>
                </a:lnTo>
                <a:lnTo>
                  <a:pt x="770" y="240"/>
                </a:lnTo>
                <a:lnTo>
                  <a:pt x="748" y="236"/>
                </a:lnTo>
                <a:lnTo>
                  <a:pt x="724" y="230"/>
                </a:lnTo>
                <a:lnTo>
                  <a:pt x="700" y="222"/>
                </a:lnTo>
                <a:lnTo>
                  <a:pt x="680" y="210"/>
                </a:lnTo>
                <a:lnTo>
                  <a:pt x="670" y="204"/>
                </a:lnTo>
                <a:lnTo>
                  <a:pt x="662" y="196"/>
                </a:lnTo>
                <a:lnTo>
                  <a:pt x="656" y="188"/>
                </a:lnTo>
                <a:lnTo>
                  <a:pt x="650" y="178"/>
                </a:lnTo>
                <a:lnTo>
                  <a:pt x="648" y="168"/>
                </a:lnTo>
                <a:lnTo>
                  <a:pt x="646" y="156"/>
                </a:lnTo>
                <a:lnTo>
                  <a:pt x="648" y="148"/>
                </a:lnTo>
                <a:lnTo>
                  <a:pt x="648" y="146"/>
                </a:lnTo>
                <a:lnTo>
                  <a:pt x="650" y="138"/>
                </a:lnTo>
                <a:lnTo>
                  <a:pt x="652" y="130"/>
                </a:lnTo>
                <a:lnTo>
                  <a:pt x="656" y="124"/>
                </a:lnTo>
                <a:lnTo>
                  <a:pt x="660" y="120"/>
                </a:lnTo>
                <a:lnTo>
                  <a:pt x="662" y="118"/>
                </a:lnTo>
                <a:lnTo>
                  <a:pt x="666" y="114"/>
                </a:lnTo>
                <a:lnTo>
                  <a:pt x="668" y="114"/>
                </a:lnTo>
                <a:lnTo>
                  <a:pt x="672" y="110"/>
                </a:lnTo>
                <a:lnTo>
                  <a:pt x="674" y="110"/>
                </a:lnTo>
                <a:lnTo>
                  <a:pt x="676" y="108"/>
                </a:lnTo>
                <a:lnTo>
                  <a:pt x="690" y="100"/>
                </a:lnTo>
                <a:lnTo>
                  <a:pt x="702" y="92"/>
                </a:lnTo>
                <a:lnTo>
                  <a:pt x="714" y="82"/>
                </a:lnTo>
                <a:lnTo>
                  <a:pt x="718" y="76"/>
                </a:lnTo>
                <a:lnTo>
                  <a:pt x="722" y="70"/>
                </a:lnTo>
                <a:lnTo>
                  <a:pt x="724" y="64"/>
                </a:lnTo>
                <a:lnTo>
                  <a:pt x="724" y="60"/>
                </a:lnTo>
                <a:lnTo>
                  <a:pt x="726" y="58"/>
                </a:lnTo>
                <a:lnTo>
                  <a:pt x="726" y="54"/>
                </a:lnTo>
                <a:lnTo>
                  <a:pt x="726" y="52"/>
                </a:lnTo>
                <a:lnTo>
                  <a:pt x="726" y="46"/>
                </a:lnTo>
                <a:lnTo>
                  <a:pt x="726" y="42"/>
                </a:lnTo>
                <a:lnTo>
                  <a:pt x="726" y="40"/>
                </a:lnTo>
                <a:lnTo>
                  <a:pt x="724" y="38"/>
                </a:lnTo>
                <a:lnTo>
                  <a:pt x="724" y="36"/>
                </a:lnTo>
                <a:lnTo>
                  <a:pt x="722" y="34"/>
                </a:lnTo>
                <a:lnTo>
                  <a:pt x="722" y="32"/>
                </a:lnTo>
                <a:lnTo>
                  <a:pt x="720" y="30"/>
                </a:lnTo>
                <a:lnTo>
                  <a:pt x="718" y="28"/>
                </a:lnTo>
                <a:lnTo>
                  <a:pt x="716" y="26"/>
                </a:lnTo>
                <a:lnTo>
                  <a:pt x="714" y="26"/>
                </a:lnTo>
                <a:lnTo>
                  <a:pt x="710" y="22"/>
                </a:lnTo>
                <a:lnTo>
                  <a:pt x="706" y="18"/>
                </a:lnTo>
                <a:lnTo>
                  <a:pt x="704" y="18"/>
                </a:lnTo>
                <a:lnTo>
                  <a:pt x="702" y="16"/>
                </a:lnTo>
                <a:lnTo>
                  <a:pt x="700" y="14"/>
                </a:lnTo>
                <a:lnTo>
                  <a:pt x="696" y="14"/>
                </a:lnTo>
                <a:lnTo>
                  <a:pt x="694" y="12"/>
                </a:lnTo>
                <a:lnTo>
                  <a:pt x="692" y="10"/>
                </a:lnTo>
                <a:lnTo>
                  <a:pt x="688" y="10"/>
                </a:lnTo>
                <a:lnTo>
                  <a:pt x="686" y="8"/>
                </a:lnTo>
                <a:lnTo>
                  <a:pt x="674" y="4"/>
                </a:lnTo>
                <a:lnTo>
                  <a:pt x="668" y="2"/>
                </a:lnTo>
                <a:lnTo>
                  <a:pt x="402" y="2"/>
                </a:lnTo>
                <a:lnTo>
                  <a:pt x="264" y="238"/>
                </a:lnTo>
                <a:lnTo>
                  <a:pt x="260" y="260"/>
                </a:lnTo>
                <a:lnTo>
                  <a:pt x="260" y="282"/>
                </a:lnTo>
                <a:lnTo>
                  <a:pt x="260" y="292"/>
                </a:lnTo>
                <a:lnTo>
                  <a:pt x="262" y="300"/>
                </a:lnTo>
                <a:lnTo>
                  <a:pt x="268" y="308"/>
                </a:lnTo>
                <a:lnTo>
                  <a:pt x="274" y="314"/>
                </a:lnTo>
                <a:lnTo>
                  <a:pt x="284" y="318"/>
                </a:lnTo>
                <a:lnTo>
                  <a:pt x="294" y="322"/>
                </a:lnTo>
                <a:lnTo>
                  <a:pt x="302" y="322"/>
                </a:lnTo>
                <a:lnTo>
                  <a:pt x="312" y="322"/>
                </a:lnTo>
                <a:lnTo>
                  <a:pt x="326" y="316"/>
                </a:lnTo>
                <a:lnTo>
                  <a:pt x="342" y="308"/>
                </a:lnTo>
                <a:lnTo>
                  <a:pt x="356" y="298"/>
                </a:lnTo>
                <a:lnTo>
                  <a:pt x="372" y="292"/>
                </a:lnTo>
                <a:lnTo>
                  <a:pt x="380" y="292"/>
                </a:lnTo>
                <a:lnTo>
                  <a:pt x="388" y="292"/>
                </a:lnTo>
                <a:lnTo>
                  <a:pt x="398" y="294"/>
                </a:lnTo>
                <a:lnTo>
                  <a:pt x="408" y="300"/>
                </a:lnTo>
                <a:lnTo>
                  <a:pt x="418" y="306"/>
                </a:lnTo>
                <a:lnTo>
                  <a:pt x="424" y="314"/>
                </a:lnTo>
                <a:lnTo>
                  <a:pt x="430" y="322"/>
                </a:lnTo>
                <a:lnTo>
                  <a:pt x="434" y="332"/>
                </a:lnTo>
                <a:lnTo>
                  <a:pt x="438" y="344"/>
                </a:lnTo>
                <a:lnTo>
                  <a:pt x="438" y="354"/>
                </a:lnTo>
                <a:lnTo>
                  <a:pt x="438" y="380"/>
                </a:lnTo>
                <a:lnTo>
                  <a:pt x="434" y="404"/>
                </a:lnTo>
                <a:lnTo>
                  <a:pt x="426" y="428"/>
                </a:lnTo>
                <a:lnTo>
                  <a:pt x="418" y="448"/>
                </a:lnTo>
                <a:lnTo>
                  <a:pt x="410" y="466"/>
                </a:lnTo>
                <a:lnTo>
                  <a:pt x="398" y="482"/>
                </a:lnTo>
                <a:lnTo>
                  <a:pt x="384" y="500"/>
                </a:lnTo>
                <a:lnTo>
                  <a:pt x="368" y="518"/>
                </a:lnTo>
                <a:lnTo>
                  <a:pt x="348" y="534"/>
                </a:lnTo>
                <a:lnTo>
                  <a:pt x="328" y="548"/>
                </a:lnTo>
                <a:lnTo>
                  <a:pt x="318" y="552"/>
                </a:lnTo>
                <a:lnTo>
                  <a:pt x="306" y="554"/>
                </a:lnTo>
                <a:lnTo>
                  <a:pt x="296" y="556"/>
                </a:lnTo>
                <a:lnTo>
                  <a:pt x="284" y="556"/>
                </a:lnTo>
                <a:lnTo>
                  <a:pt x="274" y="554"/>
                </a:lnTo>
                <a:lnTo>
                  <a:pt x="264" y="548"/>
                </a:lnTo>
                <a:lnTo>
                  <a:pt x="256" y="542"/>
                </a:lnTo>
                <a:lnTo>
                  <a:pt x="248" y="534"/>
                </a:lnTo>
                <a:lnTo>
                  <a:pt x="244" y="528"/>
                </a:lnTo>
                <a:lnTo>
                  <a:pt x="240" y="520"/>
                </a:lnTo>
                <a:lnTo>
                  <a:pt x="238" y="504"/>
                </a:lnTo>
                <a:lnTo>
                  <a:pt x="238" y="486"/>
                </a:lnTo>
                <a:lnTo>
                  <a:pt x="238" y="470"/>
                </a:lnTo>
                <a:lnTo>
                  <a:pt x="234" y="454"/>
                </a:lnTo>
                <a:lnTo>
                  <a:pt x="232" y="446"/>
                </a:lnTo>
                <a:lnTo>
                  <a:pt x="226" y="438"/>
                </a:lnTo>
                <a:lnTo>
                  <a:pt x="218" y="430"/>
                </a:lnTo>
                <a:lnTo>
                  <a:pt x="210" y="424"/>
                </a:lnTo>
                <a:lnTo>
                  <a:pt x="202" y="422"/>
                </a:lnTo>
                <a:lnTo>
                  <a:pt x="194" y="422"/>
                </a:lnTo>
                <a:lnTo>
                  <a:pt x="184" y="424"/>
                </a:lnTo>
                <a:lnTo>
                  <a:pt x="174" y="428"/>
                </a:lnTo>
                <a:lnTo>
                  <a:pt x="156" y="440"/>
                </a:lnTo>
                <a:lnTo>
                  <a:pt x="140" y="454"/>
                </a:lnTo>
                <a:lnTo>
                  <a:pt x="4" y="690"/>
                </a:lnTo>
                <a:lnTo>
                  <a:pt x="0" y="690"/>
                </a:lnTo>
                <a:lnTo>
                  <a:pt x="2" y="694"/>
                </a:lnTo>
                <a:lnTo>
                  <a:pt x="4" y="694"/>
                </a:lnTo>
                <a:lnTo>
                  <a:pt x="132" y="918"/>
                </a:lnTo>
                <a:lnTo>
                  <a:pt x="146" y="930"/>
                </a:lnTo>
                <a:lnTo>
                  <a:pt x="160" y="942"/>
                </a:lnTo>
                <a:lnTo>
                  <a:pt x="176" y="950"/>
                </a:lnTo>
                <a:lnTo>
                  <a:pt x="184" y="954"/>
                </a:lnTo>
                <a:lnTo>
                  <a:pt x="192" y="954"/>
                </a:lnTo>
                <a:lnTo>
                  <a:pt x="198" y="954"/>
                </a:lnTo>
                <a:lnTo>
                  <a:pt x="202" y="952"/>
                </a:lnTo>
                <a:lnTo>
                  <a:pt x="212" y="944"/>
                </a:lnTo>
                <a:lnTo>
                  <a:pt x="220" y="938"/>
                </a:lnTo>
                <a:lnTo>
                  <a:pt x="224" y="930"/>
                </a:lnTo>
                <a:lnTo>
                  <a:pt x="228" y="922"/>
                </a:lnTo>
                <a:lnTo>
                  <a:pt x="230" y="906"/>
                </a:lnTo>
                <a:lnTo>
                  <a:pt x="230" y="890"/>
                </a:lnTo>
                <a:lnTo>
                  <a:pt x="230" y="872"/>
                </a:lnTo>
                <a:lnTo>
                  <a:pt x="234" y="856"/>
                </a:lnTo>
                <a:lnTo>
                  <a:pt x="236" y="848"/>
                </a:lnTo>
                <a:lnTo>
                  <a:pt x="242" y="842"/>
                </a:lnTo>
                <a:lnTo>
                  <a:pt x="248" y="834"/>
                </a:lnTo>
                <a:lnTo>
                  <a:pt x="258" y="828"/>
                </a:lnTo>
                <a:lnTo>
                  <a:pt x="272" y="822"/>
                </a:lnTo>
                <a:lnTo>
                  <a:pt x="286" y="820"/>
                </a:lnTo>
                <a:lnTo>
                  <a:pt x="296" y="820"/>
                </a:lnTo>
                <a:lnTo>
                  <a:pt x="304" y="822"/>
                </a:lnTo>
                <a:lnTo>
                  <a:pt x="322" y="828"/>
                </a:lnTo>
                <a:lnTo>
                  <a:pt x="340" y="838"/>
                </a:lnTo>
                <a:lnTo>
                  <a:pt x="358" y="852"/>
                </a:lnTo>
                <a:lnTo>
                  <a:pt x="372" y="866"/>
                </a:lnTo>
                <a:lnTo>
                  <a:pt x="386" y="882"/>
                </a:lnTo>
                <a:lnTo>
                  <a:pt x="398" y="896"/>
                </a:lnTo>
                <a:lnTo>
                  <a:pt x="406" y="910"/>
                </a:lnTo>
                <a:lnTo>
                  <a:pt x="414" y="928"/>
                </a:lnTo>
                <a:lnTo>
                  <a:pt x="424" y="948"/>
                </a:lnTo>
                <a:lnTo>
                  <a:pt x="430" y="972"/>
                </a:lnTo>
                <a:lnTo>
                  <a:pt x="434" y="996"/>
                </a:lnTo>
                <a:lnTo>
                  <a:pt x="436" y="1022"/>
                </a:lnTo>
                <a:lnTo>
                  <a:pt x="434" y="1032"/>
                </a:lnTo>
                <a:lnTo>
                  <a:pt x="432" y="1044"/>
                </a:lnTo>
                <a:lnTo>
                  <a:pt x="428" y="1054"/>
                </a:lnTo>
                <a:lnTo>
                  <a:pt x="422" y="1062"/>
                </a:lnTo>
                <a:lnTo>
                  <a:pt x="414" y="1070"/>
                </a:lnTo>
                <a:lnTo>
                  <a:pt x="404" y="1076"/>
                </a:lnTo>
                <a:lnTo>
                  <a:pt x="390" y="1082"/>
                </a:lnTo>
                <a:lnTo>
                  <a:pt x="376" y="1084"/>
                </a:lnTo>
                <a:lnTo>
                  <a:pt x="366" y="1084"/>
                </a:lnTo>
                <a:lnTo>
                  <a:pt x="354" y="1080"/>
                </a:lnTo>
                <a:lnTo>
                  <a:pt x="336" y="1070"/>
                </a:lnTo>
                <a:lnTo>
                  <a:pt x="318" y="1060"/>
                </a:lnTo>
                <a:lnTo>
                  <a:pt x="308" y="1056"/>
                </a:lnTo>
                <a:lnTo>
                  <a:pt x="296" y="1054"/>
                </a:lnTo>
                <a:lnTo>
                  <a:pt x="284" y="1056"/>
                </a:lnTo>
                <a:lnTo>
                  <a:pt x="270" y="1062"/>
                </a:lnTo>
                <a:lnTo>
                  <a:pt x="264" y="1068"/>
                </a:lnTo>
                <a:lnTo>
                  <a:pt x="258" y="1076"/>
                </a:lnTo>
                <a:lnTo>
                  <a:pt x="256" y="1086"/>
                </a:lnTo>
                <a:lnTo>
                  <a:pt x="256" y="1096"/>
                </a:lnTo>
                <a:lnTo>
                  <a:pt x="258" y="1120"/>
                </a:lnTo>
                <a:lnTo>
                  <a:pt x="262" y="1142"/>
                </a:lnTo>
                <a:lnTo>
                  <a:pt x="402" y="1382"/>
                </a:lnTo>
                <a:lnTo>
                  <a:pt x="1200" y="1382"/>
                </a:lnTo>
                <a:lnTo>
                  <a:pt x="1600" y="690"/>
                </a:lnTo>
                <a:lnTo>
                  <a:pt x="1200" y="0"/>
                </a:lnTo>
                <a:lnTo>
                  <a:pt x="1200" y="2"/>
                </a:lnTo>
                <a:close/>
              </a:path>
            </a:pathLst>
          </a:custGeom>
          <a:solidFill>
            <a:srgbClr val="CCFFCC"/>
          </a:solidFill>
          <a:ln w="38100" cap="flat" cmpd="sng">
            <a:solidFill>
              <a:srgbClr val="5F5F5F"/>
            </a:solidFill>
            <a:prstDash val="dash"/>
            <a:round/>
            <a:headEnd type="none" w="med" len="med"/>
            <a:tailEnd type="none" w="med" len="med"/>
          </a:ln>
          <a:effectLst/>
          <a:extLst/>
        </p:spPr>
        <p:txBody>
          <a:bodyPr/>
          <a:lstStyle/>
          <a:p>
            <a:endParaRPr lang="en-GB"/>
          </a:p>
        </p:txBody>
      </p:sp>
      <p:sp>
        <p:nvSpPr>
          <p:cNvPr id="3079" name="Freeform 7"/>
          <p:cNvSpPr>
            <a:spLocks/>
          </p:cNvSpPr>
          <p:nvPr/>
        </p:nvSpPr>
        <p:spPr bwMode="auto">
          <a:xfrm>
            <a:off x="3582988" y="1508125"/>
            <a:ext cx="2027237" cy="1717675"/>
          </a:xfrm>
          <a:custGeom>
            <a:avLst/>
            <a:gdLst>
              <a:gd name="T0" fmla="*/ 245350 w 1636"/>
              <a:gd name="T1" fmla="*/ 1122809 h 1386"/>
              <a:gd name="T2" fmla="*/ 265176 w 1636"/>
              <a:gd name="T3" fmla="*/ 1075716 h 1386"/>
              <a:gd name="T4" fmla="*/ 265176 w 1636"/>
              <a:gd name="T5" fmla="*/ 1033579 h 1386"/>
              <a:gd name="T6" fmla="*/ 287481 w 1636"/>
              <a:gd name="T7" fmla="*/ 991443 h 1386"/>
              <a:gd name="T8" fmla="*/ 322177 w 1636"/>
              <a:gd name="T9" fmla="*/ 974093 h 1386"/>
              <a:gd name="T10" fmla="*/ 374221 w 1636"/>
              <a:gd name="T11" fmla="*/ 984007 h 1386"/>
              <a:gd name="T12" fmla="*/ 463439 w 1636"/>
              <a:gd name="T13" fmla="*/ 1065801 h 1386"/>
              <a:gd name="T14" fmla="*/ 503092 w 1636"/>
              <a:gd name="T15" fmla="*/ 1145117 h 1386"/>
              <a:gd name="T16" fmla="*/ 513005 w 1636"/>
              <a:gd name="T17" fmla="*/ 1216996 h 1386"/>
              <a:gd name="T18" fmla="*/ 500614 w 1636"/>
              <a:gd name="T19" fmla="*/ 1278961 h 1386"/>
              <a:gd name="T20" fmla="*/ 475831 w 1636"/>
              <a:gd name="T21" fmla="*/ 1301269 h 1386"/>
              <a:gd name="T22" fmla="*/ 428743 w 1636"/>
              <a:gd name="T23" fmla="*/ 1311183 h 1386"/>
              <a:gd name="T24" fmla="*/ 354395 w 1636"/>
              <a:gd name="T25" fmla="*/ 1274004 h 1386"/>
              <a:gd name="T26" fmla="*/ 307307 w 1636"/>
              <a:gd name="T27" fmla="*/ 1283919 h 1386"/>
              <a:gd name="T28" fmla="*/ 292438 w 1636"/>
              <a:gd name="T29" fmla="*/ 1311183 h 1386"/>
              <a:gd name="T30" fmla="*/ 297394 w 1636"/>
              <a:gd name="T31" fmla="*/ 1365713 h 1386"/>
              <a:gd name="T32" fmla="*/ 495657 w 1636"/>
              <a:gd name="T33" fmla="*/ 1712718 h 1386"/>
              <a:gd name="T34" fmla="*/ 822791 w 1636"/>
              <a:gd name="T35" fmla="*/ 1717675 h 1386"/>
              <a:gd name="T36" fmla="*/ 899617 w 1636"/>
              <a:gd name="T37" fmla="*/ 1680496 h 1386"/>
              <a:gd name="T38" fmla="*/ 909531 w 1636"/>
              <a:gd name="T39" fmla="*/ 1643317 h 1386"/>
              <a:gd name="T40" fmla="*/ 879791 w 1636"/>
              <a:gd name="T41" fmla="*/ 1598702 h 1386"/>
              <a:gd name="T42" fmla="*/ 820312 w 1636"/>
              <a:gd name="T43" fmla="*/ 1556566 h 1386"/>
              <a:gd name="T44" fmla="*/ 810399 w 1636"/>
              <a:gd name="T45" fmla="*/ 1521865 h 1386"/>
              <a:gd name="T46" fmla="*/ 830225 w 1636"/>
              <a:gd name="T47" fmla="*/ 1472293 h 1386"/>
              <a:gd name="T48" fmla="*/ 907052 w 1636"/>
              <a:gd name="T49" fmla="*/ 1430157 h 1386"/>
              <a:gd name="T50" fmla="*/ 988836 w 1636"/>
              <a:gd name="T51" fmla="*/ 1417763 h 1386"/>
              <a:gd name="T52" fmla="*/ 1100358 w 1636"/>
              <a:gd name="T53" fmla="*/ 1440071 h 1386"/>
              <a:gd name="T54" fmla="*/ 1157359 w 1636"/>
              <a:gd name="T55" fmla="*/ 1484686 h 1386"/>
              <a:gd name="T56" fmla="*/ 1167272 w 1636"/>
              <a:gd name="T57" fmla="*/ 1521865 h 1386"/>
              <a:gd name="T58" fmla="*/ 1152402 w 1636"/>
              <a:gd name="T59" fmla="*/ 1566480 h 1386"/>
              <a:gd name="T60" fmla="*/ 1083010 w 1636"/>
              <a:gd name="T61" fmla="*/ 1613573 h 1386"/>
              <a:gd name="T62" fmla="*/ 1068141 w 1636"/>
              <a:gd name="T63" fmla="*/ 1658188 h 1386"/>
              <a:gd name="T64" fmla="*/ 1087967 w 1636"/>
              <a:gd name="T65" fmla="*/ 1687932 h 1386"/>
              <a:gd name="T66" fmla="*/ 1479536 w 1636"/>
              <a:gd name="T67" fmla="*/ 1717675 h 1386"/>
              <a:gd name="T68" fmla="*/ 1489449 w 1636"/>
              <a:gd name="T69" fmla="*/ 1707761 h 1386"/>
              <a:gd name="T70" fmla="*/ 1660451 w 1636"/>
              <a:gd name="T71" fmla="*/ 1410328 h 1386"/>
              <a:gd name="T72" fmla="*/ 1727365 w 1636"/>
              <a:gd name="T73" fmla="*/ 1368191 h 1386"/>
              <a:gd name="T74" fmla="*/ 1759582 w 1636"/>
              <a:gd name="T75" fmla="*/ 1380584 h 1386"/>
              <a:gd name="T76" fmla="*/ 1781887 w 1636"/>
              <a:gd name="T77" fmla="*/ 1427678 h 1386"/>
              <a:gd name="T78" fmla="*/ 1789322 w 1636"/>
              <a:gd name="T79" fmla="*/ 1499558 h 1386"/>
              <a:gd name="T80" fmla="*/ 1816583 w 1636"/>
              <a:gd name="T81" fmla="*/ 1526822 h 1386"/>
              <a:gd name="T82" fmla="*/ 1866148 w 1636"/>
              <a:gd name="T83" fmla="*/ 1534258 h 1386"/>
              <a:gd name="T84" fmla="*/ 1942975 w 1636"/>
              <a:gd name="T85" fmla="*/ 1489643 h 1386"/>
              <a:gd name="T86" fmla="*/ 1995019 w 1636"/>
              <a:gd name="T87" fmla="*/ 1425199 h 1386"/>
              <a:gd name="T88" fmla="*/ 2022280 w 1636"/>
              <a:gd name="T89" fmla="*/ 1355798 h 1386"/>
              <a:gd name="T90" fmla="*/ 2024759 w 1636"/>
              <a:gd name="T91" fmla="*/ 1271526 h 1386"/>
              <a:gd name="T92" fmla="*/ 1990063 w 1636"/>
              <a:gd name="T93" fmla="*/ 1226911 h 1386"/>
              <a:gd name="T94" fmla="*/ 1945454 w 1636"/>
              <a:gd name="T95" fmla="*/ 1219475 h 1386"/>
              <a:gd name="T96" fmla="*/ 1871105 w 1636"/>
              <a:gd name="T97" fmla="*/ 1254175 h 1386"/>
              <a:gd name="T98" fmla="*/ 1824018 w 1636"/>
              <a:gd name="T99" fmla="*/ 1244261 h 1386"/>
              <a:gd name="T100" fmla="*/ 1806670 w 1636"/>
              <a:gd name="T101" fmla="*/ 1216996 h 1386"/>
              <a:gd name="T102" fmla="*/ 1814105 w 1636"/>
              <a:gd name="T103" fmla="*/ 1147595 h 1386"/>
              <a:gd name="T104" fmla="*/ 1960323 w 1636"/>
              <a:gd name="T105" fmla="*/ 827855 h 1386"/>
              <a:gd name="T106" fmla="*/ 399004 w 1636"/>
              <a:gd name="T107" fmla="*/ 163588 h 1386"/>
              <a:gd name="T108" fmla="*/ 163567 w 1636"/>
              <a:gd name="T109" fmla="*/ 1117852 h 1386"/>
              <a:gd name="T110" fmla="*/ 218089 w 1636"/>
              <a:gd name="T111" fmla="*/ 1140159 h 138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636" h="1386">
                <a:moveTo>
                  <a:pt x="184" y="918"/>
                </a:moveTo>
                <a:lnTo>
                  <a:pt x="184" y="918"/>
                </a:lnTo>
                <a:lnTo>
                  <a:pt x="192" y="912"/>
                </a:lnTo>
                <a:lnTo>
                  <a:pt x="198" y="906"/>
                </a:lnTo>
                <a:lnTo>
                  <a:pt x="204" y="900"/>
                </a:lnTo>
                <a:lnTo>
                  <a:pt x="208" y="894"/>
                </a:lnTo>
                <a:lnTo>
                  <a:pt x="212" y="882"/>
                </a:lnTo>
                <a:lnTo>
                  <a:pt x="214" y="868"/>
                </a:lnTo>
                <a:lnTo>
                  <a:pt x="212" y="850"/>
                </a:lnTo>
                <a:lnTo>
                  <a:pt x="214" y="834"/>
                </a:lnTo>
                <a:lnTo>
                  <a:pt x="216" y="820"/>
                </a:lnTo>
                <a:lnTo>
                  <a:pt x="220" y="812"/>
                </a:lnTo>
                <a:lnTo>
                  <a:pt x="224" y="806"/>
                </a:lnTo>
                <a:lnTo>
                  <a:pt x="232" y="800"/>
                </a:lnTo>
                <a:lnTo>
                  <a:pt x="240" y="794"/>
                </a:lnTo>
                <a:lnTo>
                  <a:pt x="250" y="788"/>
                </a:lnTo>
                <a:lnTo>
                  <a:pt x="260" y="786"/>
                </a:lnTo>
                <a:lnTo>
                  <a:pt x="270" y="786"/>
                </a:lnTo>
                <a:lnTo>
                  <a:pt x="282" y="786"/>
                </a:lnTo>
                <a:lnTo>
                  <a:pt x="292" y="790"/>
                </a:lnTo>
                <a:lnTo>
                  <a:pt x="302" y="794"/>
                </a:lnTo>
                <a:lnTo>
                  <a:pt x="324" y="808"/>
                </a:lnTo>
                <a:lnTo>
                  <a:pt x="344" y="824"/>
                </a:lnTo>
                <a:lnTo>
                  <a:pt x="360" y="842"/>
                </a:lnTo>
                <a:lnTo>
                  <a:pt x="374" y="860"/>
                </a:lnTo>
                <a:lnTo>
                  <a:pt x="384" y="876"/>
                </a:lnTo>
                <a:lnTo>
                  <a:pt x="396" y="898"/>
                </a:lnTo>
                <a:lnTo>
                  <a:pt x="406" y="924"/>
                </a:lnTo>
                <a:lnTo>
                  <a:pt x="412" y="954"/>
                </a:lnTo>
                <a:lnTo>
                  <a:pt x="414" y="968"/>
                </a:lnTo>
                <a:lnTo>
                  <a:pt x="414" y="982"/>
                </a:lnTo>
                <a:lnTo>
                  <a:pt x="414" y="1004"/>
                </a:lnTo>
                <a:lnTo>
                  <a:pt x="412" y="1014"/>
                </a:lnTo>
                <a:lnTo>
                  <a:pt x="408" y="1022"/>
                </a:lnTo>
                <a:lnTo>
                  <a:pt x="404" y="1032"/>
                </a:lnTo>
                <a:lnTo>
                  <a:pt x="398" y="1038"/>
                </a:lnTo>
                <a:lnTo>
                  <a:pt x="392" y="1046"/>
                </a:lnTo>
                <a:lnTo>
                  <a:pt x="384" y="1050"/>
                </a:lnTo>
                <a:lnTo>
                  <a:pt x="374" y="1056"/>
                </a:lnTo>
                <a:lnTo>
                  <a:pt x="364" y="1058"/>
                </a:lnTo>
                <a:lnTo>
                  <a:pt x="354" y="1058"/>
                </a:lnTo>
                <a:lnTo>
                  <a:pt x="346" y="1058"/>
                </a:lnTo>
                <a:lnTo>
                  <a:pt x="330" y="1052"/>
                </a:lnTo>
                <a:lnTo>
                  <a:pt x="316" y="1042"/>
                </a:lnTo>
                <a:lnTo>
                  <a:pt x="302" y="1034"/>
                </a:lnTo>
                <a:lnTo>
                  <a:pt x="286" y="1028"/>
                </a:lnTo>
                <a:lnTo>
                  <a:pt x="278" y="1028"/>
                </a:lnTo>
                <a:lnTo>
                  <a:pt x="268" y="1028"/>
                </a:lnTo>
                <a:lnTo>
                  <a:pt x="258" y="1032"/>
                </a:lnTo>
                <a:lnTo>
                  <a:pt x="248" y="1036"/>
                </a:lnTo>
                <a:lnTo>
                  <a:pt x="242" y="1042"/>
                </a:lnTo>
                <a:lnTo>
                  <a:pt x="238" y="1048"/>
                </a:lnTo>
                <a:lnTo>
                  <a:pt x="236" y="1058"/>
                </a:lnTo>
                <a:lnTo>
                  <a:pt x="234" y="1068"/>
                </a:lnTo>
                <a:lnTo>
                  <a:pt x="236" y="1086"/>
                </a:lnTo>
                <a:lnTo>
                  <a:pt x="240" y="1102"/>
                </a:lnTo>
                <a:lnTo>
                  <a:pt x="398" y="1378"/>
                </a:lnTo>
                <a:lnTo>
                  <a:pt x="402" y="1378"/>
                </a:lnTo>
                <a:lnTo>
                  <a:pt x="402" y="1380"/>
                </a:lnTo>
                <a:lnTo>
                  <a:pt x="400" y="1382"/>
                </a:lnTo>
                <a:lnTo>
                  <a:pt x="402" y="1386"/>
                </a:lnTo>
                <a:lnTo>
                  <a:pt x="664" y="1386"/>
                </a:lnTo>
                <a:lnTo>
                  <a:pt x="686" y="1380"/>
                </a:lnTo>
                <a:lnTo>
                  <a:pt x="708" y="1368"/>
                </a:lnTo>
                <a:lnTo>
                  <a:pt x="718" y="1362"/>
                </a:lnTo>
                <a:lnTo>
                  <a:pt x="726" y="1356"/>
                </a:lnTo>
                <a:lnTo>
                  <a:pt x="732" y="1346"/>
                </a:lnTo>
                <a:lnTo>
                  <a:pt x="734" y="1338"/>
                </a:lnTo>
                <a:lnTo>
                  <a:pt x="734" y="1326"/>
                </a:lnTo>
                <a:lnTo>
                  <a:pt x="730" y="1316"/>
                </a:lnTo>
                <a:lnTo>
                  <a:pt x="728" y="1308"/>
                </a:lnTo>
                <a:lnTo>
                  <a:pt x="722" y="1302"/>
                </a:lnTo>
                <a:lnTo>
                  <a:pt x="710" y="1290"/>
                </a:lnTo>
                <a:lnTo>
                  <a:pt x="694" y="1282"/>
                </a:lnTo>
                <a:lnTo>
                  <a:pt x="680" y="1274"/>
                </a:lnTo>
                <a:lnTo>
                  <a:pt x="668" y="1264"/>
                </a:lnTo>
                <a:lnTo>
                  <a:pt x="662" y="1256"/>
                </a:lnTo>
                <a:lnTo>
                  <a:pt x="658" y="1248"/>
                </a:lnTo>
                <a:lnTo>
                  <a:pt x="656" y="1240"/>
                </a:lnTo>
                <a:lnTo>
                  <a:pt x="654" y="1228"/>
                </a:lnTo>
                <a:lnTo>
                  <a:pt x="656" y="1216"/>
                </a:lnTo>
                <a:lnTo>
                  <a:pt x="658" y="1206"/>
                </a:lnTo>
                <a:lnTo>
                  <a:pt x="664" y="1198"/>
                </a:lnTo>
                <a:lnTo>
                  <a:pt x="670" y="1188"/>
                </a:lnTo>
                <a:lnTo>
                  <a:pt x="678" y="1180"/>
                </a:lnTo>
                <a:lnTo>
                  <a:pt x="688" y="1174"/>
                </a:lnTo>
                <a:lnTo>
                  <a:pt x="708" y="1162"/>
                </a:lnTo>
                <a:lnTo>
                  <a:pt x="732" y="1154"/>
                </a:lnTo>
                <a:lnTo>
                  <a:pt x="756" y="1148"/>
                </a:lnTo>
                <a:lnTo>
                  <a:pt x="780" y="1144"/>
                </a:lnTo>
                <a:lnTo>
                  <a:pt x="798" y="1144"/>
                </a:lnTo>
                <a:lnTo>
                  <a:pt x="818" y="1144"/>
                </a:lnTo>
                <a:lnTo>
                  <a:pt x="840" y="1148"/>
                </a:lnTo>
                <a:lnTo>
                  <a:pt x="864" y="1154"/>
                </a:lnTo>
                <a:lnTo>
                  <a:pt x="888" y="1162"/>
                </a:lnTo>
                <a:lnTo>
                  <a:pt x="910" y="1174"/>
                </a:lnTo>
                <a:lnTo>
                  <a:pt x="918" y="1180"/>
                </a:lnTo>
                <a:lnTo>
                  <a:pt x="926" y="1188"/>
                </a:lnTo>
                <a:lnTo>
                  <a:pt x="934" y="1198"/>
                </a:lnTo>
                <a:lnTo>
                  <a:pt x="938" y="1206"/>
                </a:lnTo>
                <a:lnTo>
                  <a:pt x="942" y="1216"/>
                </a:lnTo>
                <a:lnTo>
                  <a:pt x="942" y="1228"/>
                </a:lnTo>
                <a:lnTo>
                  <a:pt x="942" y="1240"/>
                </a:lnTo>
                <a:lnTo>
                  <a:pt x="938" y="1248"/>
                </a:lnTo>
                <a:lnTo>
                  <a:pt x="934" y="1256"/>
                </a:lnTo>
                <a:lnTo>
                  <a:pt x="930" y="1264"/>
                </a:lnTo>
                <a:lnTo>
                  <a:pt x="916" y="1274"/>
                </a:lnTo>
                <a:lnTo>
                  <a:pt x="902" y="1282"/>
                </a:lnTo>
                <a:lnTo>
                  <a:pt x="888" y="1290"/>
                </a:lnTo>
                <a:lnTo>
                  <a:pt x="874" y="1302"/>
                </a:lnTo>
                <a:lnTo>
                  <a:pt x="870" y="1308"/>
                </a:lnTo>
                <a:lnTo>
                  <a:pt x="866" y="1316"/>
                </a:lnTo>
                <a:lnTo>
                  <a:pt x="864" y="1326"/>
                </a:lnTo>
                <a:lnTo>
                  <a:pt x="862" y="1338"/>
                </a:lnTo>
                <a:lnTo>
                  <a:pt x="864" y="1346"/>
                </a:lnTo>
                <a:lnTo>
                  <a:pt x="870" y="1356"/>
                </a:lnTo>
                <a:lnTo>
                  <a:pt x="878" y="1362"/>
                </a:lnTo>
                <a:lnTo>
                  <a:pt x="888" y="1368"/>
                </a:lnTo>
                <a:lnTo>
                  <a:pt x="912" y="1380"/>
                </a:lnTo>
                <a:lnTo>
                  <a:pt x="934" y="1386"/>
                </a:lnTo>
                <a:lnTo>
                  <a:pt x="1194" y="1386"/>
                </a:lnTo>
                <a:lnTo>
                  <a:pt x="1198" y="1380"/>
                </a:lnTo>
                <a:lnTo>
                  <a:pt x="1198" y="1378"/>
                </a:lnTo>
                <a:lnTo>
                  <a:pt x="1202" y="1378"/>
                </a:lnTo>
                <a:lnTo>
                  <a:pt x="1204" y="1372"/>
                </a:lnTo>
                <a:lnTo>
                  <a:pt x="1240" y="1310"/>
                </a:lnTo>
                <a:lnTo>
                  <a:pt x="1340" y="1138"/>
                </a:lnTo>
                <a:lnTo>
                  <a:pt x="1356" y="1124"/>
                </a:lnTo>
                <a:lnTo>
                  <a:pt x="1376" y="1112"/>
                </a:lnTo>
                <a:lnTo>
                  <a:pt x="1384" y="1108"/>
                </a:lnTo>
                <a:lnTo>
                  <a:pt x="1394" y="1104"/>
                </a:lnTo>
                <a:lnTo>
                  <a:pt x="1402" y="1104"/>
                </a:lnTo>
                <a:lnTo>
                  <a:pt x="1410" y="1108"/>
                </a:lnTo>
                <a:lnTo>
                  <a:pt x="1420" y="1114"/>
                </a:lnTo>
                <a:lnTo>
                  <a:pt x="1426" y="1122"/>
                </a:lnTo>
                <a:lnTo>
                  <a:pt x="1432" y="1128"/>
                </a:lnTo>
                <a:lnTo>
                  <a:pt x="1436" y="1136"/>
                </a:lnTo>
                <a:lnTo>
                  <a:pt x="1438" y="1152"/>
                </a:lnTo>
                <a:lnTo>
                  <a:pt x="1438" y="1170"/>
                </a:lnTo>
                <a:lnTo>
                  <a:pt x="1438" y="1186"/>
                </a:lnTo>
                <a:lnTo>
                  <a:pt x="1440" y="1202"/>
                </a:lnTo>
                <a:lnTo>
                  <a:pt x="1444" y="1210"/>
                </a:lnTo>
                <a:lnTo>
                  <a:pt x="1448" y="1218"/>
                </a:lnTo>
                <a:lnTo>
                  <a:pt x="1456" y="1226"/>
                </a:lnTo>
                <a:lnTo>
                  <a:pt x="1466" y="1232"/>
                </a:lnTo>
                <a:lnTo>
                  <a:pt x="1476" y="1236"/>
                </a:lnTo>
                <a:lnTo>
                  <a:pt x="1486" y="1240"/>
                </a:lnTo>
                <a:lnTo>
                  <a:pt x="1496" y="1240"/>
                </a:lnTo>
                <a:lnTo>
                  <a:pt x="1506" y="1238"/>
                </a:lnTo>
                <a:lnTo>
                  <a:pt x="1518" y="1234"/>
                </a:lnTo>
                <a:lnTo>
                  <a:pt x="1528" y="1230"/>
                </a:lnTo>
                <a:lnTo>
                  <a:pt x="1550" y="1218"/>
                </a:lnTo>
                <a:lnTo>
                  <a:pt x="1568" y="1202"/>
                </a:lnTo>
                <a:lnTo>
                  <a:pt x="1586" y="1184"/>
                </a:lnTo>
                <a:lnTo>
                  <a:pt x="1600" y="1166"/>
                </a:lnTo>
                <a:lnTo>
                  <a:pt x="1610" y="1150"/>
                </a:lnTo>
                <a:lnTo>
                  <a:pt x="1618" y="1132"/>
                </a:lnTo>
                <a:lnTo>
                  <a:pt x="1628" y="1112"/>
                </a:lnTo>
                <a:lnTo>
                  <a:pt x="1632" y="1094"/>
                </a:lnTo>
                <a:lnTo>
                  <a:pt x="1636" y="1076"/>
                </a:lnTo>
                <a:lnTo>
                  <a:pt x="1636" y="1060"/>
                </a:lnTo>
                <a:lnTo>
                  <a:pt x="1636" y="1042"/>
                </a:lnTo>
                <a:lnTo>
                  <a:pt x="1634" y="1026"/>
                </a:lnTo>
                <a:lnTo>
                  <a:pt x="1628" y="1012"/>
                </a:lnTo>
                <a:lnTo>
                  <a:pt x="1618" y="1000"/>
                </a:lnTo>
                <a:lnTo>
                  <a:pt x="1606" y="990"/>
                </a:lnTo>
                <a:lnTo>
                  <a:pt x="1596" y="986"/>
                </a:lnTo>
                <a:lnTo>
                  <a:pt x="1586" y="984"/>
                </a:lnTo>
                <a:lnTo>
                  <a:pt x="1578" y="982"/>
                </a:lnTo>
                <a:lnTo>
                  <a:pt x="1570" y="984"/>
                </a:lnTo>
                <a:lnTo>
                  <a:pt x="1554" y="990"/>
                </a:lnTo>
                <a:lnTo>
                  <a:pt x="1540" y="998"/>
                </a:lnTo>
                <a:lnTo>
                  <a:pt x="1524" y="1006"/>
                </a:lnTo>
                <a:lnTo>
                  <a:pt x="1510" y="1012"/>
                </a:lnTo>
                <a:lnTo>
                  <a:pt x="1500" y="1014"/>
                </a:lnTo>
                <a:lnTo>
                  <a:pt x="1492" y="1012"/>
                </a:lnTo>
                <a:lnTo>
                  <a:pt x="1482" y="1010"/>
                </a:lnTo>
                <a:lnTo>
                  <a:pt x="1472" y="1004"/>
                </a:lnTo>
                <a:lnTo>
                  <a:pt x="1464" y="1000"/>
                </a:lnTo>
                <a:lnTo>
                  <a:pt x="1460" y="992"/>
                </a:lnTo>
                <a:lnTo>
                  <a:pt x="1458" y="982"/>
                </a:lnTo>
                <a:lnTo>
                  <a:pt x="1458" y="972"/>
                </a:lnTo>
                <a:lnTo>
                  <a:pt x="1458" y="950"/>
                </a:lnTo>
                <a:lnTo>
                  <a:pt x="1462" y="928"/>
                </a:lnTo>
                <a:lnTo>
                  <a:pt x="1464" y="926"/>
                </a:lnTo>
                <a:lnTo>
                  <a:pt x="1466" y="920"/>
                </a:lnTo>
                <a:lnTo>
                  <a:pt x="1598" y="692"/>
                </a:lnTo>
                <a:lnTo>
                  <a:pt x="1582" y="668"/>
                </a:lnTo>
                <a:lnTo>
                  <a:pt x="1584" y="668"/>
                </a:lnTo>
                <a:lnTo>
                  <a:pt x="1198" y="0"/>
                </a:lnTo>
                <a:lnTo>
                  <a:pt x="398" y="0"/>
                </a:lnTo>
                <a:lnTo>
                  <a:pt x="322" y="132"/>
                </a:lnTo>
                <a:lnTo>
                  <a:pt x="0" y="690"/>
                </a:lnTo>
                <a:lnTo>
                  <a:pt x="116" y="888"/>
                </a:lnTo>
                <a:lnTo>
                  <a:pt x="132" y="902"/>
                </a:lnTo>
                <a:lnTo>
                  <a:pt x="150" y="914"/>
                </a:lnTo>
                <a:lnTo>
                  <a:pt x="160" y="918"/>
                </a:lnTo>
                <a:lnTo>
                  <a:pt x="168" y="920"/>
                </a:lnTo>
                <a:lnTo>
                  <a:pt x="176" y="920"/>
                </a:lnTo>
                <a:lnTo>
                  <a:pt x="184" y="918"/>
                </a:lnTo>
                <a:close/>
              </a:path>
            </a:pathLst>
          </a:custGeom>
          <a:solidFill>
            <a:schemeClr val="accent3">
              <a:lumMod val="60000"/>
              <a:lumOff val="40000"/>
            </a:schemeClr>
          </a:solidFill>
          <a:ln w="38100" cap="flat" cmpd="sng">
            <a:solidFill>
              <a:srgbClr val="5F5F5F"/>
            </a:solidFill>
            <a:prstDash val="solid"/>
            <a:round/>
            <a:headEnd type="none" w="med" len="med"/>
            <a:tailEnd type="none" w="med" len="med"/>
          </a:ln>
          <a:effectLst/>
          <a:extLst/>
        </p:spPr>
        <p:txBody>
          <a:bodyPr/>
          <a:lstStyle/>
          <a:p>
            <a:endParaRPr lang="en-GB"/>
          </a:p>
        </p:txBody>
      </p:sp>
      <p:sp>
        <p:nvSpPr>
          <p:cNvPr id="3080" name="Freeform 8"/>
          <p:cNvSpPr>
            <a:spLocks/>
          </p:cNvSpPr>
          <p:nvPr/>
        </p:nvSpPr>
        <p:spPr bwMode="auto">
          <a:xfrm>
            <a:off x="5064125" y="2360613"/>
            <a:ext cx="1981200" cy="2011362"/>
          </a:xfrm>
          <a:custGeom>
            <a:avLst/>
            <a:gdLst>
              <a:gd name="T0" fmla="*/ 324422 w 1600"/>
              <a:gd name="T1" fmla="*/ 322016 h 1624"/>
              <a:gd name="T2" fmla="*/ 354140 w 1600"/>
              <a:gd name="T3" fmla="*/ 391373 h 1624"/>
              <a:gd name="T4" fmla="*/ 463106 w 1600"/>
              <a:gd name="T5" fmla="*/ 359172 h 1624"/>
              <a:gd name="T6" fmla="*/ 525018 w 1600"/>
              <a:gd name="T7" fmla="*/ 378988 h 1624"/>
              <a:gd name="T8" fmla="*/ 532448 w 1600"/>
              <a:gd name="T9" fmla="*/ 527611 h 1624"/>
              <a:gd name="T10" fmla="*/ 455676 w 1600"/>
              <a:gd name="T11" fmla="*/ 648986 h 1624"/>
              <a:gd name="T12" fmla="*/ 339281 w 1600"/>
              <a:gd name="T13" fmla="*/ 691096 h 1624"/>
              <a:gd name="T14" fmla="*/ 294704 w 1600"/>
              <a:gd name="T15" fmla="*/ 629170 h 1624"/>
              <a:gd name="T16" fmla="*/ 260033 w 1600"/>
              <a:gd name="T17" fmla="*/ 532565 h 1624"/>
              <a:gd name="T18" fmla="*/ 173355 w 1600"/>
              <a:gd name="T19" fmla="*/ 569721 h 1624"/>
              <a:gd name="T20" fmla="*/ 173355 w 1600"/>
              <a:gd name="T21" fmla="*/ 1156781 h 1624"/>
              <a:gd name="T22" fmla="*/ 264986 w 1600"/>
              <a:gd name="T23" fmla="*/ 1198891 h 1624"/>
              <a:gd name="T24" fmla="*/ 299657 w 1600"/>
              <a:gd name="T25" fmla="*/ 1122102 h 1624"/>
              <a:gd name="T26" fmla="*/ 331851 w 1600"/>
              <a:gd name="T27" fmla="*/ 1045314 h 1624"/>
              <a:gd name="T28" fmla="*/ 435864 w 1600"/>
              <a:gd name="T29" fmla="*/ 1062653 h 1624"/>
              <a:gd name="T30" fmla="*/ 534924 w 1600"/>
              <a:gd name="T31" fmla="*/ 1193937 h 1624"/>
              <a:gd name="T32" fmla="*/ 532448 w 1600"/>
              <a:gd name="T33" fmla="*/ 1335128 h 1624"/>
              <a:gd name="T34" fmla="*/ 465582 w 1600"/>
              <a:gd name="T35" fmla="*/ 1362376 h 1624"/>
              <a:gd name="T36" fmla="*/ 356616 w 1600"/>
              <a:gd name="T37" fmla="*/ 1330174 h 1624"/>
              <a:gd name="T38" fmla="*/ 329375 w 1600"/>
              <a:gd name="T39" fmla="*/ 1406963 h 1624"/>
              <a:gd name="T40" fmla="*/ 827151 w 1600"/>
              <a:gd name="T41" fmla="*/ 1716593 h 1624"/>
              <a:gd name="T42" fmla="*/ 849440 w 1600"/>
              <a:gd name="T43" fmla="*/ 1724025 h 1624"/>
              <a:gd name="T44" fmla="*/ 861822 w 1600"/>
              <a:gd name="T45" fmla="*/ 1731456 h 1624"/>
              <a:gd name="T46" fmla="*/ 871728 w 1600"/>
              <a:gd name="T47" fmla="*/ 1736410 h 1624"/>
              <a:gd name="T48" fmla="*/ 884111 w 1600"/>
              <a:gd name="T49" fmla="*/ 1746318 h 1624"/>
              <a:gd name="T50" fmla="*/ 891540 w 1600"/>
              <a:gd name="T51" fmla="*/ 1751272 h 1624"/>
              <a:gd name="T52" fmla="*/ 896493 w 1600"/>
              <a:gd name="T53" fmla="*/ 1761180 h 1624"/>
              <a:gd name="T54" fmla="*/ 898970 w 1600"/>
              <a:gd name="T55" fmla="*/ 1771088 h 1624"/>
              <a:gd name="T56" fmla="*/ 898970 w 1600"/>
              <a:gd name="T57" fmla="*/ 1778520 h 1624"/>
              <a:gd name="T58" fmla="*/ 896493 w 1600"/>
              <a:gd name="T59" fmla="*/ 1793382 h 1624"/>
              <a:gd name="T60" fmla="*/ 871728 w 1600"/>
              <a:gd name="T61" fmla="*/ 1828061 h 1624"/>
              <a:gd name="T62" fmla="*/ 832104 w 1600"/>
              <a:gd name="T63" fmla="*/ 1850354 h 1624"/>
              <a:gd name="T64" fmla="*/ 817245 w 1600"/>
              <a:gd name="T65" fmla="*/ 1862739 h 1624"/>
              <a:gd name="T66" fmla="*/ 807339 w 1600"/>
              <a:gd name="T67" fmla="*/ 1875124 h 1624"/>
              <a:gd name="T68" fmla="*/ 802386 w 1600"/>
              <a:gd name="T69" fmla="*/ 1894941 h 1624"/>
              <a:gd name="T70" fmla="*/ 804863 w 1600"/>
              <a:gd name="T71" fmla="*/ 1934574 h 1624"/>
              <a:gd name="T72" fmla="*/ 926211 w 1600"/>
              <a:gd name="T73" fmla="*/ 2006408 h 1624"/>
              <a:gd name="T74" fmla="*/ 1089660 w 1600"/>
              <a:gd name="T75" fmla="*/ 1989069 h 1624"/>
              <a:gd name="T76" fmla="*/ 1156526 w 1600"/>
              <a:gd name="T77" fmla="*/ 1907326 h 1624"/>
              <a:gd name="T78" fmla="*/ 1154049 w 1600"/>
              <a:gd name="T79" fmla="*/ 1885033 h 1624"/>
              <a:gd name="T80" fmla="*/ 1144143 w 1600"/>
              <a:gd name="T81" fmla="*/ 1867693 h 1624"/>
              <a:gd name="T82" fmla="*/ 1136714 w 1600"/>
              <a:gd name="T83" fmla="*/ 1860262 h 1624"/>
              <a:gd name="T84" fmla="*/ 1121855 w 1600"/>
              <a:gd name="T85" fmla="*/ 1850354 h 1624"/>
              <a:gd name="T86" fmla="*/ 1067372 w 1600"/>
              <a:gd name="T87" fmla="*/ 1808244 h 1624"/>
              <a:gd name="T88" fmla="*/ 1059942 w 1600"/>
              <a:gd name="T89" fmla="*/ 1793382 h 1624"/>
              <a:gd name="T90" fmla="*/ 1057466 w 1600"/>
              <a:gd name="T91" fmla="*/ 1780997 h 1624"/>
              <a:gd name="T92" fmla="*/ 1057466 w 1600"/>
              <a:gd name="T93" fmla="*/ 1771088 h 1624"/>
              <a:gd name="T94" fmla="*/ 1059942 w 1600"/>
              <a:gd name="T95" fmla="*/ 1761180 h 1624"/>
              <a:gd name="T96" fmla="*/ 1064895 w 1600"/>
              <a:gd name="T97" fmla="*/ 1753749 h 1624"/>
              <a:gd name="T98" fmla="*/ 1072325 w 1600"/>
              <a:gd name="T99" fmla="*/ 1746318 h 1624"/>
              <a:gd name="T100" fmla="*/ 1082231 w 1600"/>
              <a:gd name="T101" fmla="*/ 1736410 h 1624"/>
              <a:gd name="T102" fmla="*/ 1094613 w 1600"/>
              <a:gd name="T103" fmla="*/ 1731456 h 1624"/>
              <a:gd name="T104" fmla="*/ 1104519 w 1600"/>
              <a:gd name="T105" fmla="*/ 1726502 h 1624"/>
              <a:gd name="T106" fmla="*/ 1129284 w 1600"/>
              <a:gd name="T107" fmla="*/ 1716593 h 1624"/>
              <a:gd name="T108" fmla="*/ 1485900 w 1600"/>
              <a:gd name="T109" fmla="*/ 0 h 162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00" h="1624">
                <a:moveTo>
                  <a:pt x="1200" y="0"/>
                </a:moveTo>
                <a:lnTo>
                  <a:pt x="402" y="0"/>
                </a:lnTo>
                <a:lnTo>
                  <a:pt x="400" y="6"/>
                </a:lnTo>
                <a:lnTo>
                  <a:pt x="400" y="8"/>
                </a:lnTo>
                <a:lnTo>
                  <a:pt x="266" y="240"/>
                </a:lnTo>
                <a:lnTo>
                  <a:pt x="262" y="260"/>
                </a:lnTo>
                <a:lnTo>
                  <a:pt x="262" y="282"/>
                </a:lnTo>
                <a:lnTo>
                  <a:pt x="264" y="290"/>
                </a:lnTo>
                <a:lnTo>
                  <a:pt x="266" y="298"/>
                </a:lnTo>
                <a:lnTo>
                  <a:pt x="270" y="306"/>
                </a:lnTo>
                <a:lnTo>
                  <a:pt x="276" y="310"/>
                </a:lnTo>
                <a:lnTo>
                  <a:pt x="286" y="316"/>
                </a:lnTo>
                <a:lnTo>
                  <a:pt x="296" y="318"/>
                </a:lnTo>
                <a:lnTo>
                  <a:pt x="306" y="320"/>
                </a:lnTo>
                <a:lnTo>
                  <a:pt x="314" y="318"/>
                </a:lnTo>
                <a:lnTo>
                  <a:pt x="330" y="312"/>
                </a:lnTo>
                <a:lnTo>
                  <a:pt x="344" y="304"/>
                </a:lnTo>
                <a:lnTo>
                  <a:pt x="358" y="296"/>
                </a:lnTo>
                <a:lnTo>
                  <a:pt x="374" y="290"/>
                </a:lnTo>
                <a:lnTo>
                  <a:pt x="382" y="288"/>
                </a:lnTo>
                <a:lnTo>
                  <a:pt x="392" y="290"/>
                </a:lnTo>
                <a:lnTo>
                  <a:pt x="400" y="292"/>
                </a:lnTo>
                <a:lnTo>
                  <a:pt x="412" y="296"/>
                </a:lnTo>
                <a:lnTo>
                  <a:pt x="418" y="302"/>
                </a:lnTo>
                <a:lnTo>
                  <a:pt x="424" y="306"/>
                </a:lnTo>
                <a:lnTo>
                  <a:pt x="434" y="320"/>
                </a:lnTo>
                <a:lnTo>
                  <a:pt x="438" y="336"/>
                </a:lnTo>
                <a:lnTo>
                  <a:pt x="442" y="352"/>
                </a:lnTo>
                <a:lnTo>
                  <a:pt x="442" y="370"/>
                </a:lnTo>
                <a:lnTo>
                  <a:pt x="438" y="390"/>
                </a:lnTo>
                <a:lnTo>
                  <a:pt x="434" y="408"/>
                </a:lnTo>
                <a:lnTo>
                  <a:pt x="430" y="426"/>
                </a:lnTo>
                <a:lnTo>
                  <a:pt x="420" y="450"/>
                </a:lnTo>
                <a:lnTo>
                  <a:pt x="410" y="472"/>
                </a:lnTo>
                <a:lnTo>
                  <a:pt x="398" y="488"/>
                </a:lnTo>
                <a:lnTo>
                  <a:pt x="384" y="506"/>
                </a:lnTo>
                <a:lnTo>
                  <a:pt x="368" y="524"/>
                </a:lnTo>
                <a:lnTo>
                  <a:pt x="348" y="540"/>
                </a:lnTo>
                <a:lnTo>
                  <a:pt x="328" y="552"/>
                </a:lnTo>
                <a:lnTo>
                  <a:pt x="318" y="556"/>
                </a:lnTo>
                <a:lnTo>
                  <a:pt x="306" y="560"/>
                </a:lnTo>
                <a:lnTo>
                  <a:pt x="296" y="562"/>
                </a:lnTo>
                <a:lnTo>
                  <a:pt x="284" y="562"/>
                </a:lnTo>
                <a:lnTo>
                  <a:pt x="274" y="558"/>
                </a:lnTo>
                <a:lnTo>
                  <a:pt x="264" y="554"/>
                </a:lnTo>
                <a:lnTo>
                  <a:pt x="256" y="548"/>
                </a:lnTo>
                <a:lnTo>
                  <a:pt x="248" y="540"/>
                </a:lnTo>
                <a:lnTo>
                  <a:pt x="244" y="532"/>
                </a:lnTo>
                <a:lnTo>
                  <a:pt x="240" y="524"/>
                </a:lnTo>
                <a:lnTo>
                  <a:pt x="238" y="508"/>
                </a:lnTo>
                <a:lnTo>
                  <a:pt x="238" y="492"/>
                </a:lnTo>
                <a:lnTo>
                  <a:pt x="238" y="474"/>
                </a:lnTo>
                <a:lnTo>
                  <a:pt x="234" y="458"/>
                </a:lnTo>
                <a:lnTo>
                  <a:pt x="232" y="450"/>
                </a:lnTo>
                <a:lnTo>
                  <a:pt x="226" y="444"/>
                </a:lnTo>
                <a:lnTo>
                  <a:pt x="218" y="436"/>
                </a:lnTo>
                <a:lnTo>
                  <a:pt x="210" y="430"/>
                </a:lnTo>
                <a:lnTo>
                  <a:pt x="202" y="426"/>
                </a:lnTo>
                <a:lnTo>
                  <a:pt x="192" y="426"/>
                </a:lnTo>
                <a:lnTo>
                  <a:pt x="184" y="430"/>
                </a:lnTo>
                <a:lnTo>
                  <a:pt x="174" y="434"/>
                </a:lnTo>
                <a:lnTo>
                  <a:pt x="156" y="446"/>
                </a:lnTo>
                <a:lnTo>
                  <a:pt x="140" y="460"/>
                </a:lnTo>
                <a:lnTo>
                  <a:pt x="40" y="632"/>
                </a:lnTo>
                <a:lnTo>
                  <a:pt x="4" y="694"/>
                </a:lnTo>
                <a:lnTo>
                  <a:pt x="0" y="694"/>
                </a:lnTo>
                <a:lnTo>
                  <a:pt x="2" y="696"/>
                </a:lnTo>
                <a:lnTo>
                  <a:pt x="4" y="696"/>
                </a:lnTo>
                <a:lnTo>
                  <a:pt x="140" y="934"/>
                </a:lnTo>
                <a:lnTo>
                  <a:pt x="158" y="948"/>
                </a:lnTo>
                <a:lnTo>
                  <a:pt x="176" y="962"/>
                </a:lnTo>
                <a:lnTo>
                  <a:pt x="186" y="968"/>
                </a:lnTo>
                <a:lnTo>
                  <a:pt x="196" y="970"/>
                </a:lnTo>
                <a:lnTo>
                  <a:pt x="206" y="970"/>
                </a:lnTo>
                <a:lnTo>
                  <a:pt x="214" y="968"/>
                </a:lnTo>
                <a:lnTo>
                  <a:pt x="224" y="960"/>
                </a:lnTo>
                <a:lnTo>
                  <a:pt x="230" y="954"/>
                </a:lnTo>
                <a:lnTo>
                  <a:pt x="236" y="946"/>
                </a:lnTo>
                <a:lnTo>
                  <a:pt x="240" y="938"/>
                </a:lnTo>
                <a:lnTo>
                  <a:pt x="242" y="922"/>
                </a:lnTo>
                <a:lnTo>
                  <a:pt x="242" y="906"/>
                </a:lnTo>
                <a:lnTo>
                  <a:pt x="242" y="888"/>
                </a:lnTo>
                <a:lnTo>
                  <a:pt x="244" y="872"/>
                </a:lnTo>
                <a:lnTo>
                  <a:pt x="248" y="864"/>
                </a:lnTo>
                <a:lnTo>
                  <a:pt x="252" y="858"/>
                </a:lnTo>
                <a:lnTo>
                  <a:pt x="260" y="850"/>
                </a:lnTo>
                <a:lnTo>
                  <a:pt x="268" y="844"/>
                </a:lnTo>
                <a:lnTo>
                  <a:pt x="278" y="838"/>
                </a:lnTo>
                <a:lnTo>
                  <a:pt x="290" y="836"/>
                </a:lnTo>
                <a:lnTo>
                  <a:pt x="300" y="836"/>
                </a:lnTo>
                <a:lnTo>
                  <a:pt x="310" y="836"/>
                </a:lnTo>
                <a:lnTo>
                  <a:pt x="322" y="840"/>
                </a:lnTo>
                <a:lnTo>
                  <a:pt x="332" y="844"/>
                </a:lnTo>
                <a:lnTo>
                  <a:pt x="352" y="858"/>
                </a:lnTo>
                <a:lnTo>
                  <a:pt x="372" y="874"/>
                </a:lnTo>
                <a:lnTo>
                  <a:pt x="390" y="892"/>
                </a:lnTo>
                <a:lnTo>
                  <a:pt x="404" y="910"/>
                </a:lnTo>
                <a:lnTo>
                  <a:pt x="414" y="926"/>
                </a:lnTo>
                <a:lnTo>
                  <a:pt x="422" y="944"/>
                </a:lnTo>
                <a:lnTo>
                  <a:pt x="432" y="964"/>
                </a:lnTo>
                <a:lnTo>
                  <a:pt x="438" y="988"/>
                </a:lnTo>
                <a:lnTo>
                  <a:pt x="442" y="1012"/>
                </a:lnTo>
                <a:lnTo>
                  <a:pt x="444" y="1038"/>
                </a:lnTo>
                <a:lnTo>
                  <a:pt x="442" y="1048"/>
                </a:lnTo>
                <a:lnTo>
                  <a:pt x="440" y="1060"/>
                </a:lnTo>
                <a:lnTo>
                  <a:pt x="436" y="1070"/>
                </a:lnTo>
                <a:lnTo>
                  <a:pt x="430" y="1078"/>
                </a:lnTo>
                <a:lnTo>
                  <a:pt x="422" y="1086"/>
                </a:lnTo>
                <a:lnTo>
                  <a:pt x="412" y="1092"/>
                </a:lnTo>
                <a:lnTo>
                  <a:pt x="402" y="1098"/>
                </a:lnTo>
                <a:lnTo>
                  <a:pt x="392" y="1100"/>
                </a:lnTo>
                <a:lnTo>
                  <a:pt x="384" y="1100"/>
                </a:lnTo>
                <a:lnTo>
                  <a:pt x="376" y="1100"/>
                </a:lnTo>
                <a:lnTo>
                  <a:pt x="360" y="1094"/>
                </a:lnTo>
                <a:lnTo>
                  <a:pt x="346" y="1084"/>
                </a:lnTo>
                <a:lnTo>
                  <a:pt x="330" y="1076"/>
                </a:lnTo>
                <a:lnTo>
                  <a:pt x="316" y="1070"/>
                </a:lnTo>
                <a:lnTo>
                  <a:pt x="306" y="1070"/>
                </a:lnTo>
                <a:lnTo>
                  <a:pt x="298" y="1070"/>
                </a:lnTo>
                <a:lnTo>
                  <a:pt x="288" y="1074"/>
                </a:lnTo>
                <a:lnTo>
                  <a:pt x="278" y="1078"/>
                </a:lnTo>
                <a:lnTo>
                  <a:pt x="272" y="1084"/>
                </a:lnTo>
                <a:lnTo>
                  <a:pt x="266" y="1092"/>
                </a:lnTo>
                <a:lnTo>
                  <a:pt x="264" y="1102"/>
                </a:lnTo>
                <a:lnTo>
                  <a:pt x="264" y="1114"/>
                </a:lnTo>
                <a:lnTo>
                  <a:pt x="266" y="1136"/>
                </a:lnTo>
                <a:lnTo>
                  <a:pt x="270" y="1158"/>
                </a:lnTo>
                <a:lnTo>
                  <a:pt x="402" y="1386"/>
                </a:lnTo>
                <a:lnTo>
                  <a:pt x="668" y="1386"/>
                </a:lnTo>
                <a:lnTo>
                  <a:pt x="674" y="1388"/>
                </a:lnTo>
                <a:lnTo>
                  <a:pt x="686" y="1392"/>
                </a:lnTo>
                <a:lnTo>
                  <a:pt x="688" y="1394"/>
                </a:lnTo>
                <a:lnTo>
                  <a:pt x="692" y="1394"/>
                </a:lnTo>
                <a:lnTo>
                  <a:pt x="694" y="1396"/>
                </a:lnTo>
                <a:lnTo>
                  <a:pt x="696" y="1398"/>
                </a:lnTo>
                <a:lnTo>
                  <a:pt x="700" y="1398"/>
                </a:lnTo>
                <a:lnTo>
                  <a:pt x="702" y="1400"/>
                </a:lnTo>
                <a:lnTo>
                  <a:pt x="704" y="1402"/>
                </a:lnTo>
                <a:lnTo>
                  <a:pt x="706" y="1402"/>
                </a:lnTo>
                <a:lnTo>
                  <a:pt x="710" y="1406"/>
                </a:lnTo>
                <a:lnTo>
                  <a:pt x="714" y="1410"/>
                </a:lnTo>
                <a:lnTo>
                  <a:pt x="716" y="1410"/>
                </a:lnTo>
                <a:lnTo>
                  <a:pt x="718" y="1412"/>
                </a:lnTo>
                <a:lnTo>
                  <a:pt x="720" y="1414"/>
                </a:lnTo>
                <a:lnTo>
                  <a:pt x="722" y="1416"/>
                </a:lnTo>
                <a:lnTo>
                  <a:pt x="722" y="1418"/>
                </a:lnTo>
                <a:lnTo>
                  <a:pt x="724" y="1420"/>
                </a:lnTo>
                <a:lnTo>
                  <a:pt x="724" y="1422"/>
                </a:lnTo>
                <a:lnTo>
                  <a:pt x="726" y="1424"/>
                </a:lnTo>
                <a:lnTo>
                  <a:pt x="726" y="1426"/>
                </a:lnTo>
                <a:lnTo>
                  <a:pt x="726" y="1430"/>
                </a:lnTo>
                <a:lnTo>
                  <a:pt x="726" y="1436"/>
                </a:lnTo>
                <a:lnTo>
                  <a:pt x="726" y="1438"/>
                </a:lnTo>
                <a:lnTo>
                  <a:pt x="726" y="1442"/>
                </a:lnTo>
                <a:lnTo>
                  <a:pt x="724" y="1444"/>
                </a:lnTo>
                <a:lnTo>
                  <a:pt x="724" y="1448"/>
                </a:lnTo>
                <a:lnTo>
                  <a:pt x="720" y="1458"/>
                </a:lnTo>
                <a:lnTo>
                  <a:pt x="716" y="1464"/>
                </a:lnTo>
                <a:lnTo>
                  <a:pt x="710" y="1470"/>
                </a:lnTo>
                <a:lnTo>
                  <a:pt x="704" y="1476"/>
                </a:lnTo>
                <a:lnTo>
                  <a:pt x="690" y="1484"/>
                </a:lnTo>
                <a:lnTo>
                  <a:pt x="676" y="1492"/>
                </a:lnTo>
                <a:lnTo>
                  <a:pt x="674" y="1494"/>
                </a:lnTo>
                <a:lnTo>
                  <a:pt x="672" y="1494"/>
                </a:lnTo>
                <a:lnTo>
                  <a:pt x="668" y="1498"/>
                </a:lnTo>
                <a:lnTo>
                  <a:pt x="666" y="1498"/>
                </a:lnTo>
                <a:lnTo>
                  <a:pt x="662" y="1502"/>
                </a:lnTo>
                <a:lnTo>
                  <a:pt x="660" y="1504"/>
                </a:lnTo>
                <a:lnTo>
                  <a:pt x="656" y="1508"/>
                </a:lnTo>
                <a:lnTo>
                  <a:pt x="652" y="1514"/>
                </a:lnTo>
                <a:lnTo>
                  <a:pt x="650" y="1522"/>
                </a:lnTo>
                <a:lnTo>
                  <a:pt x="648" y="1530"/>
                </a:lnTo>
                <a:lnTo>
                  <a:pt x="648" y="1532"/>
                </a:lnTo>
                <a:lnTo>
                  <a:pt x="646" y="1540"/>
                </a:lnTo>
                <a:lnTo>
                  <a:pt x="648" y="1552"/>
                </a:lnTo>
                <a:lnTo>
                  <a:pt x="650" y="1562"/>
                </a:lnTo>
                <a:lnTo>
                  <a:pt x="656" y="1572"/>
                </a:lnTo>
                <a:lnTo>
                  <a:pt x="662" y="1580"/>
                </a:lnTo>
                <a:lnTo>
                  <a:pt x="670" y="1588"/>
                </a:lnTo>
                <a:lnTo>
                  <a:pt x="680" y="1594"/>
                </a:lnTo>
                <a:lnTo>
                  <a:pt x="700" y="1606"/>
                </a:lnTo>
                <a:lnTo>
                  <a:pt x="724" y="1614"/>
                </a:lnTo>
                <a:lnTo>
                  <a:pt x="748" y="1620"/>
                </a:lnTo>
                <a:lnTo>
                  <a:pt x="770" y="1624"/>
                </a:lnTo>
                <a:lnTo>
                  <a:pt x="790" y="1624"/>
                </a:lnTo>
                <a:lnTo>
                  <a:pt x="810" y="1624"/>
                </a:lnTo>
                <a:lnTo>
                  <a:pt x="832" y="1620"/>
                </a:lnTo>
                <a:lnTo>
                  <a:pt x="856" y="1614"/>
                </a:lnTo>
                <a:lnTo>
                  <a:pt x="880" y="1606"/>
                </a:lnTo>
                <a:lnTo>
                  <a:pt x="902" y="1594"/>
                </a:lnTo>
                <a:lnTo>
                  <a:pt x="910" y="1588"/>
                </a:lnTo>
                <a:lnTo>
                  <a:pt x="918" y="1580"/>
                </a:lnTo>
                <a:lnTo>
                  <a:pt x="926" y="1572"/>
                </a:lnTo>
                <a:lnTo>
                  <a:pt x="930" y="1562"/>
                </a:lnTo>
                <a:lnTo>
                  <a:pt x="934" y="1552"/>
                </a:lnTo>
                <a:lnTo>
                  <a:pt x="934" y="1540"/>
                </a:lnTo>
                <a:lnTo>
                  <a:pt x="934" y="1532"/>
                </a:lnTo>
                <a:lnTo>
                  <a:pt x="934" y="1530"/>
                </a:lnTo>
                <a:lnTo>
                  <a:pt x="932" y="1522"/>
                </a:lnTo>
                <a:lnTo>
                  <a:pt x="930" y="1522"/>
                </a:lnTo>
                <a:lnTo>
                  <a:pt x="928" y="1514"/>
                </a:lnTo>
                <a:lnTo>
                  <a:pt x="924" y="1508"/>
                </a:lnTo>
                <a:lnTo>
                  <a:pt x="920" y="1504"/>
                </a:lnTo>
                <a:lnTo>
                  <a:pt x="918" y="1502"/>
                </a:lnTo>
                <a:lnTo>
                  <a:pt x="914" y="1498"/>
                </a:lnTo>
                <a:lnTo>
                  <a:pt x="912" y="1498"/>
                </a:lnTo>
                <a:lnTo>
                  <a:pt x="908" y="1494"/>
                </a:lnTo>
                <a:lnTo>
                  <a:pt x="906" y="1494"/>
                </a:lnTo>
                <a:lnTo>
                  <a:pt x="904" y="1492"/>
                </a:lnTo>
                <a:lnTo>
                  <a:pt x="890" y="1484"/>
                </a:lnTo>
                <a:lnTo>
                  <a:pt x="878" y="1476"/>
                </a:lnTo>
                <a:lnTo>
                  <a:pt x="866" y="1466"/>
                </a:lnTo>
                <a:lnTo>
                  <a:pt x="862" y="1460"/>
                </a:lnTo>
                <a:lnTo>
                  <a:pt x="858" y="1454"/>
                </a:lnTo>
                <a:lnTo>
                  <a:pt x="856" y="1448"/>
                </a:lnTo>
                <a:lnTo>
                  <a:pt x="856" y="1444"/>
                </a:lnTo>
                <a:lnTo>
                  <a:pt x="856" y="1442"/>
                </a:lnTo>
                <a:lnTo>
                  <a:pt x="854" y="1438"/>
                </a:lnTo>
                <a:lnTo>
                  <a:pt x="854" y="1436"/>
                </a:lnTo>
                <a:lnTo>
                  <a:pt x="854" y="1430"/>
                </a:lnTo>
                <a:lnTo>
                  <a:pt x="854" y="1426"/>
                </a:lnTo>
                <a:lnTo>
                  <a:pt x="856" y="1424"/>
                </a:lnTo>
                <a:lnTo>
                  <a:pt x="856" y="1422"/>
                </a:lnTo>
                <a:lnTo>
                  <a:pt x="856" y="1420"/>
                </a:lnTo>
                <a:lnTo>
                  <a:pt x="858" y="1418"/>
                </a:lnTo>
                <a:lnTo>
                  <a:pt x="860" y="1416"/>
                </a:lnTo>
                <a:lnTo>
                  <a:pt x="862" y="1414"/>
                </a:lnTo>
                <a:lnTo>
                  <a:pt x="862" y="1412"/>
                </a:lnTo>
                <a:lnTo>
                  <a:pt x="864" y="1410"/>
                </a:lnTo>
                <a:lnTo>
                  <a:pt x="866" y="1410"/>
                </a:lnTo>
                <a:lnTo>
                  <a:pt x="870" y="1406"/>
                </a:lnTo>
                <a:lnTo>
                  <a:pt x="874" y="1402"/>
                </a:lnTo>
                <a:lnTo>
                  <a:pt x="876" y="1402"/>
                </a:lnTo>
                <a:lnTo>
                  <a:pt x="880" y="1400"/>
                </a:lnTo>
                <a:lnTo>
                  <a:pt x="882" y="1398"/>
                </a:lnTo>
                <a:lnTo>
                  <a:pt x="884" y="1398"/>
                </a:lnTo>
                <a:lnTo>
                  <a:pt x="886" y="1396"/>
                </a:lnTo>
                <a:lnTo>
                  <a:pt x="890" y="1394"/>
                </a:lnTo>
                <a:lnTo>
                  <a:pt x="892" y="1394"/>
                </a:lnTo>
                <a:lnTo>
                  <a:pt x="894" y="1392"/>
                </a:lnTo>
                <a:lnTo>
                  <a:pt x="906" y="1388"/>
                </a:lnTo>
                <a:lnTo>
                  <a:pt x="908" y="1388"/>
                </a:lnTo>
                <a:lnTo>
                  <a:pt x="912" y="1386"/>
                </a:lnTo>
                <a:lnTo>
                  <a:pt x="1200" y="1386"/>
                </a:lnTo>
                <a:lnTo>
                  <a:pt x="1200" y="1384"/>
                </a:lnTo>
                <a:lnTo>
                  <a:pt x="1600" y="694"/>
                </a:lnTo>
                <a:lnTo>
                  <a:pt x="1200" y="0"/>
                </a:lnTo>
                <a:close/>
              </a:path>
            </a:pathLst>
          </a:custGeom>
          <a:solidFill>
            <a:srgbClr val="FBD9BD"/>
          </a:solidFill>
          <a:ln w="38100" cap="flat" cmpd="sng">
            <a:solidFill>
              <a:srgbClr val="5F5F5F"/>
            </a:solidFill>
            <a:prstDash val="dash"/>
            <a:round/>
            <a:headEnd type="none" w="med" len="med"/>
            <a:tailEnd type="none" w="med" len="med"/>
          </a:ln>
          <a:effectLst/>
          <a:extLst/>
        </p:spPr>
        <p:txBody>
          <a:bodyPr/>
          <a:lstStyle/>
          <a:p>
            <a:endParaRPr lang="en-GB"/>
          </a:p>
        </p:txBody>
      </p:sp>
      <p:sp>
        <p:nvSpPr>
          <p:cNvPr id="3081" name="Text Box 9"/>
          <p:cNvSpPr txBox="1">
            <a:spLocks noChangeArrowheads="1"/>
          </p:cNvSpPr>
          <p:nvPr/>
        </p:nvSpPr>
        <p:spPr bwMode="auto">
          <a:xfrm>
            <a:off x="3910152" y="2030691"/>
            <a:ext cx="127470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00"/>
                </a:solidFill>
              </a:rPr>
              <a:t>Language</a:t>
            </a:r>
          </a:p>
          <a:p>
            <a:pPr eaLnBrk="1" hangingPunct="1"/>
            <a:r>
              <a:rPr lang="en-GB" altLang="en-US" b="1" dirty="0">
                <a:solidFill>
                  <a:srgbClr val="000000"/>
                </a:solidFill>
              </a:rPr>
              <a:t> Choices</a:t>
            </a:r>
          </a:p>
        </p:txBody>
      </p:sp>
      <p:sp>
        <p:nvSpPr>
          <p:cNvPr id="3083" name="Text Box 11"/>
          <p:cNvSpPr txBox="1">
            <a:spLocks noChangeArrowheads="1"/>
          </p:cNvSpPr>
          <p:nvPr/>
        </p:nvSpPr>
        <p:spPr bwMode="auto">
          <a:xfrm>
            <a:off x="5553075" y="473233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b="1" dirty="0">
              <a:solidFill>
                <a:srgbClr val="000000"/>
              </a:solidFill>
            </a:endParaRPr>
          </a:p>
        </p:txBody>
      </p:sp>
      <p:sp>
        <p:nvSpPr>
          <p:cNvPr id="3084" name="Text Box 12"/>
          <p:cNvSpPr txBox="1">
            <a:spLocks noChangeArrowheads="1"/>
          </p:cNvSpPr>
          <p:nvPr/>
        </p:nvSpPr>
        <p:spPr bwMode="auto">
          <a:xfrm>
            <a:off x="5482945" y="2908952"/>
            <a:ext cx="4411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00"/>
                </a:solidFill>
              </a:rPr>
              <a:t>    </a:t>
            </a:r>
          </a:p>
        </p:txBody>
      </p:sp>
      <p:sp>
        <p:nvSpPr>
          <p:cNvPr id="3085" name="Text Box 13"/>
          <p:cNvSpPr txBox="1">
            <a:spLocks noChangeArrowheads="1"/>
          </p:cNvSpPr>
          <p:nvPr/>
        </p:nvSpPr>
        <p:spPr bwMode="auto">
          <a:xfrm>
            <a:off x="2418419" y="4606022"/>
            <a:ext cx="11679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dirty="0">
                <a:solidFill>
                  <a:srgbClr val="000000"/>
                </a:solidFill>
              </a:rPr>
              <a:t>  Writing</a:t>
            </a:r>
          </a:p>
          <a:p>
            <a:pPr eaLnBrk="1" hangingPunct="1"/>
            <a:r>
              <a:rPr lang="en-GB" altLang="en-US" b="1" dirty="0">
                <a:solidFill>
                  <a:srgbClr val="000000"/>
                </a:solidFill>
              </a:rPr>
              <a:t> process</a:t>
            </a:r>
          </a:p>
        </p:txBody>
      </p:sp>
      <p:sp>
        <p:nvSpPr>
          <p:cNvPr id="3086" name="Text Box 14"/>
          <p:cNvSpPr txBox="1">
            <a:spLocks noChangeArrowheads="1"/>
          </p:cNvSpPr>
          <p:nvPr/>
        </p:nvSpPr>
        <p:spPr bwMode="auto">
          <a:xfrm>
            <a:off x="3816702" y="5693117"/>
            <a:ext cx="173637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dirty="0">
                <a:solidFill>
                  <a:srgbClr val="000000"/>
                </a:solidFill>
              </a:rPr>
              <a:t>Reader-writer </a:t>
            </a:r>
          </a:p>
          <a:p>
            <a:pPr algn="ctr"/>
            <a:r>
              <a:rPr lang="en-GB" altLang="en-US" b="1" dirty="0">
                <a:solidFill>
                  <a:srgbClr val="000000"/>
                </a:solidFill>
              </a:rPr>
              <a:t>relationship</a:t>
            </a:r>
          </a:p>
        </p:txBody>
      </p:sp>
      <p:sp>
        <p:nvSpPr>
          <p:cNvPr id="3087" name="Text Box 15"/>
          <p:cNvSpPr txBox="1">
            <a:spLocks noChangeArrowheads="1"/>
          </p:cNvSpPr>
          <p:nvPr/>
        </p:nvSpPr>
        <p:spPr bwMode="auto">
          <a:xfrm>
            <a:off x="3848964" y="3755944"/>
            <a:ext cx="14762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dirty="0">
                <a:solidFill>
                  <a:srgbClr val="000000"/>
                </a:solidFill>
              </a:rPr>
              <a:t>Being an author</a:t>
            </a:r>
          </a:p>
        </p:txBody>
      </p:sp>
      <p:sp>
        <p:nvSpPr>
          <p:cNvPr id="19" name="Freeform 4"/>
          <p:cNvSpPr>
            <a:spLocks/>
          </p:cNvSpPr>
          <p:nvPr/>
        </p:nvSpPr>
        <p:spPr bwMode="auto">
          <a:xfrm rot="17982669">
            <a:off x="1999456" y="403053"/>
            <a:ext cx="2001837" cy="2005013"/>
          </a:xfrm>
          <a:custGeom>
            <a:avLst/>
            <a:gdLst>
              <a:gd name="T0" fmla="*/ 1682237 w 1616"/>
              <a:gd name="T1" fmla="*/ 1724956 h 1618"/>
              <a:gd name="T2" fmla="*/ 1729310 w 1616"/>
              <a:gd name="T3" fmla="*/ 1732391 h 1618"/>
              <a:gd name="T4" fmla="*/ 1751607 w 1616"/>
              <a:gd name="T5" fmla="*/ 1799307 h 1618"/>
              <a:gd name="T6" fmla="*/ 1773905 w 1616"/>
              <a:gd name="T7" fmla="*/ 1868702 h 1618"/>
              <a:gd name="T8" fmla="*/ 1823455 w 1616"/>
              <a:gd name="T9" fmla="*/ 1886051 h 1618"/>
              <a:gd name="T10" fmla="*/ 1912646 w 1616"/>
              <a:gd name="T11" fmla="*/ 1838961 h 1618"/>
              <a:gd name="T12" fmla="*/ 1977062 w 1616"/>
              <a:gd name="T13" fmla="*/ 1754696 h 1618"/>
              <a:gd name="T14" fmla="*/ 1999359 w 1616"/>
              <a:gd name="T15" fmla="*/ 1623342 h 1618"/>
              <a:gd name="T16" fmla="*/ 1964674 w 1616"/>
              <a:gd name="T17" fmla="*/ 1568817 h 1618"/>
              <a:gd name="T18" fmla="*/ 1917601 w 1616"/>
              <a:gd name="T19" fmla="*/ 1561382 h 1618"/>
              <a:gd name="T20" fmla="*/ 1833366 w 1616"/>
              <a:gd name="T21" fmla="*/ 1596080 h 1618"/>
              <a:gd name="T22" fmla="*/ 1788770 w 1616"/>
              <a:gd name="T23" fmla="*/ 1578731 h 1618"/>
              <a:gd name="T24" fmla="*/ 1788770 w 1616"/>
              <a:gd name="T25" fmla="*/ 1484552 h 1618"/>
              <a:gd name="T26" fmla="*/ 1811068 w 1616"/>
              <a:gd name="T27" fmla="*/ 859999 h 1618"/>
              <a:gd name="T28" fmla="*/ 1726832 w 1616"/>
              <a:gd name="T29" fmla="*/ 810432 h 1618"/>
              <a:gd name="T30" fmla="*/ 1689669 w 1616"/>
              <a:gd name="T31" fmla="*/ 840172 h 1618"/>
              <a:gd name="T32" fmla="*/ 1677282 w 1616"/>
              <a:gd name="T33" fmla="*/ 931873 h 1618"/>
              <a:gd name="T34" fmla="*/ 1647551 w 1616"/>
              <a:gd name="T35" fmla="*/ 969048 h 1618"/>
              <a:gd name="T36" fmla="*/ 1583136 w 1616"/>
              <a:gd name="T37" fmla="*/ 971527 h 1618"/>
              <a:gd name="T38" fmla="*/ 1481558 w 1616"/>
              <a:gd name="T39" fmla="*/ 887262 h 1618"/>
              <a:gd name="T40" fmla="*/ 1439440 w 1616"/>
              <a:gd name="T41" fmla="*/ 790605 h 1618"/>
              <a:gd name="T42" fmla="*/ 1441917 w 1616"/>
              <a:gd name="T43" fmla="*/ 688991 h 1618"/>
              <a:gd name="T44" fmla="*/ 1484035 w 1616"/>
              <a:gd name="T45" fmla="*/ 654293 h 1618"/>
              <a:gd name="T46" fmla="*/ 1553406 w 1616"/>
              <a:gd name="T47" fmla="*/ 669164 h 1618"/>
              <a:gd name="T48" fmla="*/ 1625254 w 1616"/>
              <a:gd name="T49" fmla="*/ 684034 h 1618"/>
              <a:gd name="T50" fmla="*/ 1654984 w 1616"/>
              <a:gd name="T51" fmla="*/ 646858 h 1618"/>
              <a:gd name="T52" fmla="*/ 1484035 w 1616"/>
              <a:gd name="T53" fmla="*/ 294928 h 1618"/>
              <a:gd name="T54" fmla="*/ 1117362 w 1616"/>
              <a:gd name="T55" fmla="*/ 285014 h 1618"/>
              <a:gd name="T56" fmla="*/ 1109929 w 1616"/>
              <a:gd name="T57" fmla="*/ 280057 h 1618"/>
              <a:gd name="T58" fmla="*/ 1102497 w 1616"/>
              <a:gd name="T59" fmla="*/ 277579 h 1618"/>
              <a:gd name="T60" fmla="*/ 1097542 w 1616"/>
              <a:gd name="T61" fmla="*/ 272622 h 1618"/>
              <a:gd name="T62" fmla="*/ 1090109 w 1616"/>
              <a:gd name="T63" fmla="*/ 267666 h 1618"/>
              <a:gd name="T64" fmla="*/ 1085154 w 1616"/>
              <a:gd name="T65" fmla="*/ 262709 h 1618"/>
              <a:gd name="T66" fmla="*/ 1082677 w 1616"/>
              <a:gd name="T67" fmla="*/ 257752 h 1618"/>
              <a:gd name="T68" fmla="*/ 1080199 w 1616"/>
              <a:gd name="T69" fmla="*/ 255274 h 1618"/>
              <a:gd name="T70" fmla="*/ 1075244 w 1616"/>
              <a:gd name="T71" fmla="*/ 247838 h 1618"/>
              <a:gd name="T72" fmla="*/ 1075244 w 1616"/>
              <a:gd name="T73" fmla="*/ 240403 h 1618"/>
              <a:gd name="T74" fmla="*/ 1075244 w 1616"/>
              <a:gd name="T75" fmla="*/ 240403 h 1618"/>
              <a:gd name="T76" fmla="*/ 1107452 w 1616"/>
              <a:gd name="T77" fmla="*/ 183400 h 1618"/>
              <a:gd name="T78" fmla="*/ 1169390 w 1616"/>
              <a:gd name="T79" fmla="*/ 131354 h 1618"/>
              <a:gd name="T80" fmla="*/ 1169390 w 1616"/>
              <a:gd name="T81" fmla="*/ 79308 h 1618"/>
              <a:gd name="T82" fmla="*/ 1107452 w 1616"/>
              <a:gd name="T83" fmla="*/ 22305 h 1618"/>
              <a:gd name="T84" fmla="*/ 995963 w 1616"/>
              <a:gd name="T85" fmla="*/ 0 h 1618"/>
              <a:gd name="T86" fmla="*/ 859700 w 1616"/>
              <a:gd name="T87" fmla="*/ 37176 h 1618"/>
              <a:gd name="T88" fmla="*/ 820059 w 1616"/>
              <a:gd name="T89" fmla="*/ 91700 h 1618"/>
              <a:gd name="T90" fmla="*/ 827492 w 1616"/>
              <a:gd name="T91" fmla="*/ 141268 h 1618"/>
              <a:gd name="T92" fmla="*/ 901818 w 1616"/>
              <a:gd name="T93" fmla="*/ 195792 h 1618"/>
              <a:gd name="T94" fmla="*/ 916683 w 1616"/>
              <a:gd name="T95" fmla="*/ 240403 h 1618"/>
              <a:gd name="T96" fmla="*/ 916683 w 1616"/>
              <a:gd name="T97" fmla="*/ 240403 h 1618"/>
              <a:gd name="T98" fmla="*/ 916683 w 1616"/>
              <a:gd name="T99" fmla="*/ 250317 h 1618"/>
              <a:gd name="T100" fmla="*/ 914205 w 1616"/>
              <a:gd name="T101" fmla="*/ 255274 h 1618"/>
              <a:gd name="T102" fmla="*/ 909250 w 1616"/>
              <a:gd name="T103" fmla="*/ 260230 h 1618"/>
              <a:gd name="T104" fmla="*/ 906773 w 1616"/>
              <a:gd name="T105" fmla="*/ 262709 h 1618"/>
              <a:gd name="T106" fmla="*/ 899340 w 1616"/>
              <a:gd name="T107" fmla="*/ 270144 h 1618"/>
              <a:gd name="T108" fmla="*/ 894385 w 1616"/>
              <a:gd name="T109" fmla="*/ 272622 h 1618"/>
              <a:gd name="T110" fmla="*/ 886953 w 1616"/>
              <a:gd name="T111" fmla="*/ 277579 h 1618"/>
              <a:gd name="T112" fmla="*/ 881997 w 1616"/>
              <a:gd name="T113" fmla="*/ 280057 h 1618"/>
              <a:gd name="T114" fmla="*/ 874565 w 1616"/>
              <a:gd name="T115" fmla="*/ 285014 h 1618"/>
              <a:gd name="T116" fmla="*/ 0 w 1616"/>
              <a:gd name="T117" fmla="*/ 1147492 h 16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616" h="1618">
                <a:moveTo>
                  <a:pt x="1312" y="1426"/>
                </a:moveTo>
                <a:lnTo>
                  <a:pt x="1312" y="1426"/>
                </a:lnTo>
                <a:lnTo>
                  <a:pt x="1328" y="1410"/>
                </a:lnTo>
                <a:lnTo>
                  <a:pt x="1348" y="1396"/>
                </a:lnTo>
                <a:lnTo>
                  <a:pt x="1358" y="1392"/>
                </a:lnTo>
                <a:lnTo>
                  <a:pt x="1368" y="1388"/>
                </a:lnTo>
                <a:lnTo>
                  <a:pt x="1378" y="1388"/>
                </a:lnTo>
                <a:lnTo>
                  <a:pt x="1386" y="1390"/>
                </a:lnTo>
                <a:lnTo>
                  <a:pt x="1396" y="1398"/>
                </a:lnTo>
                <a:lnTo>
                  <a:pt x="1402" y="1404"/>
                </a:lnTo>
                <a:lnTo>
                  <a:pt x="1408" y="1412"/>
                </a:lnTo>
                <a:lnTo>
                  <a:pt x="1412" y="1420"/>
                </a:lnTo>
                <a:lnTo>
                  <a:pt x="1414" y="1436"/>
                </a:lnTo>
                <a:lnTo>
                  <a:pt x="1414" y="1452"/>
                </a:lnTo>
                <a:lnTo>
                  <a:pt x="1414" y="1470"/>
                </a:lnTo>
                <a:lnTo>
                  <a:pt x="1418" y="1486"/>
                </a:lnTo>
                <a:lnTo>
                  <a:pt x="1420" y="1494"/>
                </a:lnTo>
                <a:lnTo>
                  <a:pt x="1426" y="1502"/>
                </a:lnTo>
                <a:lnTo>
                  <a:pt x="1432" y="1508"/>
                </a:lnTo>
                <a:lnTo>
                  <a:pt x="1442" y="1516"/>
                </a:lnTo>
                <a:lnTo>
                  <a:pt x="1452" y="1520"/>
                </a:lnTo>
                <a:lnTo>
                  <a:pt x="1462" y="1522"/>
                </a:lnTo>
                <a:lnTo>
                  <a:pt x="1472" y="1522"/>
                </a:lnTo>
                <a:lnTo>
                  <a:pt x="1484" y="1522"/>
                </a:lnTo>
                <a:lnTo>
                  <a:pt x="1494" y="1518"/>
                </a:lnTo>
                <a:lnTo>
                  <a:pt x="1504" y="1514"/>
                </a:lnTo>
                <a:lnTo>
                  <a:pt x="1526" y="1500"/>
                </a:lnTo>
                <a:lnTo>
                  <a:pt x="1544" y="1484"/>
                </a:lnTo>
                <a:lnTo>
                  <a:pt x="1562" y="1466"/>
                </a:lnTo>
                <a:lnTo>
                  <a:pt x="1576" y="1448"/>
                </a:lnTo>
                <a:lnTo>
                  <a:pt x="1586" y="1432"/>
                </a:lnTo>
                <a:lnTo>
                  <a:pt x="1596" y="1416"/>
                </a:lnTo>
                <a:lnTo>
                  <a:pt x="1604" y="1394"/>
                </a:lnTo>
                <a:lnTo>
                  <a:pt x="1610" y="1370"/>
                </a:lnTo>
                <a:lnTo>
                  <a:pt x="1614" y="1346"/>
                </a:lnTo>
                <a:lnTo>
                  <a:pt x="1616" y="1322"/>
                </a:lnTo>
                <a:lnTo>
                  <a:pt x="1614" y="1310"/>
                </a:lnTo>
                <a:lnTo>
                  <a:pt x="1612" y="1298"/>
                </a:lnTo>
                <a:lnTo>
                  <a:pt x="1608" y="1288"/>
                </a:lnTo>
                <a:lnTo>
                  <a:pt x="1602" y="1280"/>
                </a:lnTo>
                <a:lnTo>
                  <a:pt x="1594" y="1272"/>
                </a:lnTo>
                <a:lnTo>
                  <a:pt x="1586" y="1266"/>
                </a:lnTo>
                <a:lnTo>
                  <a:pt x="1574" y="1262"/>
                </a:lnTo>
                <a:lnTo>
                  <a:pt x="1566" y="1258"/>
                </a:lnTo>
                <a:lnTo>
                  <a:pt x="1556" y="1258"/>
                </a:lnTo>
                <a:lnTo>
                  <a:pt x="1548" y="1260"/>
                </a:lnTo>
                <a:lnTo>
                  <a:pt x="1532" y="1266"/>
                </a:lnTo>
                <a:lnTo>
                  <a:pt x="1518" y="1274"/>
                </a:lnTo>
                <a:lnTo>
                  <a:pt x="1504" y="1282"/>
                </a:lnTo>
                <a:lnTo>
                  <a:pt x="1488" y="1288"/>
                </a:lnTo>
                <a:lnTo>
                  <a:pt x="1480" y="1288"/>
                </a:lnTo>
                <a:lnTo>
                  <a:pt x="1470" y="1288"/>
                </a:lnTo>
                <a:lnTo>
                  <a:pt x="1460" y="1286"/>
                </a:lnTo>
                <a:lnTo>
                  <a:pt x="1450" y="1280"/>
                </a:lnTo>
                <a:lnTo>
                  <a:pt x="1444" y="1274"/>
                </a:lnTo>
                <a:lnTo>
                  <a:pt x="1438" y="1266"/>
                </a:lnTo>
                <a:lnTo>
                  <a:pt x="1436" y="1256"/>
                </a:lnTo>
                <a:lnTo>
                  <a:pt x="1436" y="1244"/>
                </a:lnTo>
                <a:lnTo>
                  <a:pt x="1438" y="1220"/>
                </a:lnTo>
                <a:lnTo>
                  <a:pt x="1444" y="1198"/>
                </a:lnTo>
                <a:lnTo>
                  <a:pt x="1598" y="930"/>
                </a:lnTo>
                <a:lnTo>
                  <a:pt x="1600" y="926"/>
                </a:lnTo>
                <a:lnTo>
                  <a:pt x="1596" y="926"/>
                </a:lnTo>
                <a:lnTo>
                  <a:pt x="1462" y="694"/>
                </a:lnTo>
                <a:lnTo>
                  <a:pt x="1446" y="678"/>
                </a:lnTo>
                <a:lnTo>
                  <a:pt x="1426" y="664"/>
                </a:lnTo>
                <a:lnTo>
                  <a:pt x="1414" y="658"/>
                </a:lnTo>
                <a:lnTo>
                  <a:pt x="1404" y="656"/>
                </a:lnTo>
                <a:lnTo>
                  <a:pt x="1394" y="654"/>
                </a:lnTo>
                <a:lnTo>
                  <a:pt x="1386" y="658"/>
                </a:lnTo>
                <a:lnTo>
                  <a:pt x="1376" y="664"/>
                </a:lnTo>
                <a:lnTo>
                  <a:pt x="1368" y="672"/>
                </a:lnTo>
                <a:lnTo>
                  <a:pt x="1364" y="678"/>
                </a:lnTo>
                <a:lnTo>
                  <a:pt x="1360" y="686"/>
                </a:lnTo>
                <a:lnTo>
                  <a:pt x="1358" y="702"/>
                </a:lnTo>
                <a:lnTo>
                  <a:pt x="1358" y="720"/>
                </a:lnTo>
                <a:lnTo>
                  <a:pt x="1358" y="736"/>
                </a:lnTo>
                <a:lnTo>
                  <a:pt x="1354" y="752"/>
                </a:lnTo>
                <a:lnTo>
                  <a:pt x="1352" y="760"/>
                </a:lnTo>
                <a:lnTo>
                  <a:pt x="1346" y="768"/>
                </a:lnTo>
                <a:lnTo>
                  <a:pt x="1340" y="776"/>
                </a:lnTo>
                <a:lnTo>
                  <a:pt x="1330" y="782"/>
                </a:lnTo>
                <a:lnTo>
                  <a:pt x="1320" y="786"/>
                </a:lnTo>
                <a:lnTo>
                  <a:pt x="1310" y="790"/>
                </a:lnTo>
                <a:lnTo>
                  <a:pt x="1300" y="790"/>
                </a:lnTo>
                <a:lnTo>
                  <a:pt x="1288" y="788"/>
                </a:lnTo>
                <a:lnTo>
                  <a:pt x="1278" y="784"/>
                </a:lnTo>
                <a:lnTo>
                  <a:pt x="1268" y="780"/>
                </a:lnTo>
                <a:lnTo>
                  <a:pt x="1246" y="768"/>
                </a:lnTo>
                <a:lnTo>
                  <a:pt x="1228" y="752"/>
                </a:lnTo>
                <a:lnTo>
                  <a:pt x="1210" y="734"/>
                </a:lnTo>
                <a:lnTo>
                  <a:pt x="1196" y="716"/>
                </a:lnTo>
                <a:lnTo>
                  <a:pt x="1186" y="700"/>
                </a:lnTo>
                <a:lnTo>
                  <a:pt x="1176" y="682"/>
                </a:lnTo>
                <a:lnTo>
                  <a:pt x="1168" y="660"/>
                </a:lnTo>
                <a:lnTo>
                  <a:pt x="1162" y="638"/>
                </a:lnTo>
                <a:lnTo>
                  <a:pt x="1156" y="612"/>
                </a:lnTo>
                <a:lnTo>
                  <a:pt x="1156" y="588"/>
                </a:lnTo>
                <a:lnTo>
                  <a:pt x="1158" y="576"/>
                </a:lnTo>
                <a:lnTo>
                  <a:pt x="1160" y="566"/>
                </a:lnTo>
                <a:lnTo>
                  <a:pt x="1164" y="556"/>
                </a:lnTo>
                <a:lnTo>
                  <a:pt x="1170" y="546"/>
                </a:lnTo>
                <a:lnTo>
                  <a:pt x="1178" y="538"/>
                </a:lnTo>
                <a:lnTo>
                  <a:pt x="1186" y="532"/>
                </a:lnTo>
                <a:lnTo>
                  <a:pt x="1198" y="528"/>
                </a:lnTo>
                <a:lnTo>
                  <a:pt x="1206" y="526"/>
                </a:lnTo>
                <a:lnTo>
                  <a:pt x="1216" y="524"/>
                </a:lnTo>
                <a:lnTo>
                  <a:pt x="1224" y="526"/>
                </a:lnTo>
                <a:lnTo>
                  <a:pt x="1240" y="532"/>
                </a:lnTo>
                <a:lnTo>
                  <a:pt x="1254" y="540"/>
                </a:lnTo>
                <a:lnTo>
                  <a:pt x="1268" y="548"/>
                </a:lnTo>
                <a:lnTo>
                  <a:pt x="1284" y="554"/>
                </a:lnTo>
                <a:lnTo>
                  <a:pt x="1292" y="556"/>
                </a:lnTo>
                <a:lnTo>
                  <a:pt x="1302" y="554"/>
                </a:lnTo>
                <a:lnTo>
                  <a:pt x="1312" y="552"/>
                </a:lnTo>
                <a:lnTo>
                  <a:pt x="1322" y="546"/>
                </a:lnTo>
                <a:lnTo>
                  <a:pt x="1328" y="540"/>
                </a:lnTo>
                <a:lnTo>
                  <a:pt x="1334" y="532"/>
                </a:lnTo>
                <a:lnTo>
                  <a:pt x="1336" y="522"/>
                </a:lnTo>
                <a:lnTo>
                  <a:pt x="1336" y="510"/>
                </a:lnTo>
                <a:lnTo>
                  <a:pt x="1334" y="484"/>
                </a:lnTo>
                <a:lnTo>
                  <a:pt x="1328" y="462"/>
                </a:lnTo>
                <a:lnTo>
                  <a:pt x="1198" y="238"/>
                </a:lnTo>
                <a:lnTo>
                  <a:pt x="924" y="238"/>
                </a:lnTo>
                <a:lnTo>
                  <a:pt x="902" y="230"/>
                </a:lnTo>
                <a:lnTo>
                  <a:pt x="898" y="228"/>
                </a:lnTo>
                <a:lnTo>
                  <a:pt x="896" y="226"/>
                </a:lnTo>
                <a:lnTo>
                  <a:pt x="894" y="226"/>
                </a:lnTo>
                <a:lnTo>
                  <a:pt x="892" y="224"/>
                </a:lnTo>
                <a:lnTo>
                  <a:pt x="890" y="224"/>
                </a:lnTo>
                <a:lnTo>
                  <a:pt x="888" y="222"/>
                </a:lnTo>
                <a:lnTo>
                  <a:pt x="886" y="220"/>
                </a:lnTo>
                <a:lnTo>
                  <a:pt x="884" y="220"/>
                </a:lnTo>
                <a:lnTo>
                  <a:pt x="882" y="218"/>
                </a:lnTo>
                <a:lnTo>
                  <a:pt x="880" y="216"/>
                </a:lnTo>
                <a:lnTo>
                  <a:pt x="878" y="214"/>
                </a:lnTo>
                <a:lnTo>
                  <a:pt x="876" y="212"/>
                </a:lnTo>
                <a:lnTo>
                  <a:pt x="874" y="210"/>
                </a:lnTo>
                <a:lnTo>
                  <a:pt x="874" y="208"/>
                </a:lnTo>
                <a:lnTo>
                  <a:pt x="872" y="206"/>
                </a:lnTo>
                <a:lnTo>
                  <a:pt x="870" y="204"/>
                </a:lnTo>
                <a:lnTo>
                  <a:pt x="870" y="202"/>
                </a:lnTo>
                <a:lnTo>
                  <a:pt x="868" y="200"/>
                </a:lnTo>
                <a:lnTo>
                  <a:pt x="868" y="198"/>
                </a:lnTo>
                <a:lnTo>
                  <a:pt x="868" y="194"/>
                </a:lnTo>
                <a:lnTo>
                  <a:pt x="870" y="182"/>
                </a:lnTo>
                <a:lnTo>
                  <a:pt x="872" y="172"/>
                </a:lnTo>
                <a:lnTo>
                  <a:pt x="876" y="164"/>
                </a:lnTo>
                <a:lnTo>
                  <a:pt x="880" y="158"/>
                </a:lnTo>
                <a:lnTo>
                  <a:pt x="894" y="148"/>
                </a:lnTo>
                <a:lnTo>
                  <a:pt x="908" y="138"/>
                </a:lnTo>
                <a:lnTo>
                  <a:pt x="922" y="130"/>
                </a:lnTo>
                <a:lnTo>
                  <a:pt x="936" y="120"/>
                </a:lnTo>
                <a:lnTo>
                  <a:pt x="940" y="114"/>
                </a:lnTo>
                <a:lnTo>
                  <a:pt x="944" y="106"/>
                </a:lnTo>
                <a:lnTo>
                  <a:pt x="948" y="96"/>
                </a:lnTo>
                <a:lnTo>
                  <a:pt x="948" y="84"/>
                </a:lnTo>
                <a:lnTo>
                  <a:pt x="948" y="74"/>
                </a:lnTo>
                <a:lnTo>
                  <a:pt x="944" y="64"/>
                </a:lnTo>
                <a:lnTo>
                  <a:pt x="940" y="54"/>
                </a:lnTo>
                <a:lnTo>
                  <a:pt x="932" y="46"/>
                </a:lnTo>
                <a:lnTo>
                  <a:pt x="924" y="38"/>
                </a:lnTo>
                <a:lnTo>
                  <a:pt x="916" y="30"/>
                </a:lnTo>
                <a:lnTo>
                  <a:pt x="894" y="18"/>
                </a:lnTo>
                <a:lnTo>
                  <a:pt x="870" y="10"/>
                </a:lnTo>
                <a:lnTo>
                  <a:pt x="846" y="4"/>
                </a:lnTo>
                <a:lnTo>
                  <a:pt x="824" y="2"/>
                </a:lnTo>
                <a:lnTo>
                  <a:pt x="804" y="0"/>
                </a:lnTo>
                <a:lnTo>
                  <a:pt x="786" y="2"/>
                </a:lnTo>
                <a:lnTo>
                  <a:pt x="762" y="4"/>
                </a:lnTo>
                <a:lnTo>
                  <a:pt x="738" y="10"/>
                </a:lnTo>
                <a:lnTo>
                  <a:pt x="714" y="18"/>
                </a:lnTo>
                <a:lnTo>
                  <a:pt x="694" y="30"/>
                </a:lnTo>
                <a:lnTo>
                  <a:pt x="684" y="38"/>
                </a:lnTo>
                <a:lnTo>
                  <a:pt x="676" y="46"/>
                </a:lnTo>
                <a:lnTo>
                  <a:pt x="670" y="54"/>
                </a:lnTo>
                <a:lnTo>
                  <a:pt x="664" y="64"/>
                </a:lnTo>
                <a:lnTo>
                  <a:pt x="662" y="74"/>
                </a:lnTo>
                <a:lnTo>
                  <a:pt x="660" y="84"/>
                </a:lnTo>
                <a:lnTo>
                  <a:pt x="662" y="96"/>
                </a:lnTo>
                <a:lnTo>
                  <a:pt x="664" y="106"/>
                </a:lnTo>
                <a:lnTo>
                  <a:pt x="668" y="114"/>
                </a:lnTo>
                <a:lnTo>
                  <a:pt x="674" y="120"/>
                </a:lnTo>
                <a:lnTo>
                  <a:pt x="686" y="130"/>
                </a:lnTo>
                <a:lnTo>
                  <a:pt x="700" y="138"/>
                </a:lnTo>
                <a:lnTo>
                  <a:pt x="716" y="148"/>
                </a:lnTo>
                <a:lnTo>
                  <a:pt x="728" y="158"/>
                </a:lnTo>
                <a:lnTo>
                  <a:pt x="734" y="164"/>
                </a:lnTo>
                <a:lnTo>
                  <a:pt x="736" y="172"/>
                </a:lnTo>
                <a:lnTo>
                  <a:pt x="740" y="182"/>
                </a:lnTo>
                <a:lnTo>
                  <a:pt x="740" y="194"/>
                </a:lnTo>
                <a:lnTo>
                  <a:pt x="740" y="198"/>
                </a:lnTo>
                <a:lnTo>
                  <a:pt x="740" y="200"/>
                </a:lnTo>
                <a:lnTo>
                  <a:pt x="740" y="202"/>
                </a:lnTo>
                <a:lnTo>
                  <a:pt x="738" y="204"/>
                </a:lnTo>
                <a:lnTo>
                  <a:pt x="738" y="206"/>
                </a:lnTo>
                <a:lnTo>
                  <a:pt x="736" y="206"/>
                </a:lnTo>
                <a:lnTo>
                  <a:pt x="736" y="208"/>
                </a:lnTo>
                <a:lnTo>
                  <a:pt x="734" y="210"/>
                </a:lnTo>
                <a:lnTo>
                  <a:pt x="734" y="212"/>
                </a:lnTo>
                <a:lnTo>
                  <a:pt x="732" y="212"/>
                </a:lnTo>
                <a:lnTo>
                  <a:pt x="730" y="214"/>
                </a:lnTo>
                <a:lnTo>
                  <a:pt x="730" y="216"/>
                </a:lnTo>
                <a:lnTo>
                  <a:pt x="726" y="218"/>
                </a:lnTo>
                <a:lnTo>
                  <a:pt x="724" y="220"/>
                </a:lnTo>
                <a:lnTo>
                  <a:pt x="722" y="220"/>
                </a:lnTo>
                <a:lnTo>
                  <a:pt x="720" y="222"/>
                </a:lnTo>
                <a:lnTo>
                  <a:pt x="718" y="224"/>
                </a:lnTo>
                <a:lnTo>
                  <a:pt x="716" y="224"/>
                </a:lnTo>
                <a:lnTo>
                  <a:pt x="714" y="226"/>
                </a:lnTo>
                <a:lnTo>
                  <a:pt x="712" y="226"/>
                </a:lnTo>
                <a:lnTo>
                  <a:pt x="710" y="228"/>
                </a:lnTo>
                <a:lnTo>
                  <a:pt x="708" y="230"/>
                </a:lnTo>
                <a:lnTo>
                  <a:pt x="706" y="230"/>
                </a:lnTo>
                <a:lnTo>
                  <a:pt x="684" y="238"/>
                </a:lnTo>
                <a:lnTo>
                  <a:pt x="400" y="238"/>
                </a:lnTo>
                <a:lnTo>
                  <a:pt x="398" y="236"/>
                </a:lnTo>
                <a:lnTo>
                  <a:pt x="0" y="926"/>
                </a:lnTo>
                <a:lnTo>
                  <a:pt x="400" y="1618"/>
                </a:lnTo>
                <a:lnTo>
                  <a:pt x="1198" y="1618"/>
                </a:lnTo>
                <a:lnTo>
                  <a:pt x="1200" y="1618"/>
                </a:lnTo>
                <a:lnTo>
                  <a:pt x="1312" y="1426"/>
                </a:lnTo>
                <a:close/>
              </a:path>
            </a:pathLst>
          </a:custGeom>
          <a:solidFill>
            <a:srgbClr val="D5D5FF"/>
          </a:solidFill>
          <a:ln w="38100" cap="flat" cmpd="sng">
            <a:solidFill>
              <a:srgbClr val="5F5F5F"/>
            </a:solidFill>
            <a:prstDash val="dash"/>
            <a:round/>
            <a:headEnd type="none" w="med" len="med"/>
            <a:tailEnd type="none" w="med" len="med"/>
          </a:ln>
          <a:effectLst/>
          <a:extLst/>
        </p:spPr>
        <p:txBody>
          <a:bodyPr/>
          <a:lstStyle/>
          <a:p>
            <a:endParaRPr lang="en-GB"/>
          </a:p>
        </p:txBody>
      </p:sp>
      <p:sp>
        <p:nvSpPr>
          <p:cNvPr id="2" name="TextBox 1"/>
          <p:cNvSpPr txBox="1"/>
          <p:nvPr/>
        </p:nvSpPr>
        <p:spPr>
          <a:xfrm>
            <a:off x="5362255" y="439542"/>
            <a:ext cx="3366140" cy="954107"/>
          </a:xfrm>
          <a:prstGeom prst="rect">
            <a:avLst/>
          </a:prstGeom>
          <a:noFill/>
        </p:spPr>
        <p:txBody>
          <a:bodyPr wrap="square" rtlCol="0">
            <a:spAutoFit/>
          </a:bodyPr>
          <a:lstStyle/>
          <a:p>
            <a:r>
              <a:rPr lang="en-GB" sz="2800" b="1" dirty="0"/>
              <a:t>The Craft of Writing Framework</a:t>
            </a: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5361601"/>
            <a:ext cx="933822" cy="1309365"/>
          </a:xfrm>
          <a:prstGeom prst="rect">
            <a:avLst/>
          </a:prstGeom>
        </p:spPr>
      </p:pic>
      <p:sp>
        <p:nvSpPr>
          <p:cNvPr id="3" name="Slide Number Placeholder 2"/>
          <p:cNvSpPr>
            <a:spLocks noGrp="1"/>
          </p:cNvSpPr>
          <p:nvPr>
            <p:ph type="sldNum" sz="quarter" idx="12"/>
          </p:nvPr>
        </p:nvSpPr>
        <p:spPr/>
        <p:txBody>
          <a:bodyPr/>
          <a:lstStyle/>
          <a:p>
            <a:fld id="{F262E3B4-2AC3-4482-B893-FA0A0D613635}" type="slidenum">
              <a:rPr lang="en-GB" smtClean="0"/>
              <a:t>3</a:t>
            </a:fld>
            <a:endParaRPr lang="en-GB"/>
          </a:p>
        </p:txBody>
      </p:sp>
      <p:sp>
        <p:nvSpPr>
          <p:cNvPr id="4" name="TextBox 3"/>
          <p:cNvSpPr txBox="1"/>
          <p:nvPr/>
        </p:nvSpPr>
        <p:spPr>
          <a:xfrm>
            <a:off x="2418419" y="2908952"/>
            <a:ext cx="1289485" cy="646331"/>
          </a:xfrm>
          <a:prstGeom prst="rect">
            <a:avLst/>
          </a:prstGeom>
          <a:noFill/>
        </p:spPr>
        <p:txBody>
          <a:bodyPr wrap="square" rtlCol="0">
            <a:spAutoFit/>
          </a:bodyPr>
          <a:lstStyle/>
          <a:p>
            <a:r>
              <a:rPr lang="en-GB" b="1" dirty="0"/>
              <a:t>Text-Level choices </a:t>
            </a:r>
          </a:p>
        </p:txBody>
      </p:sp>
    </p:spTree>
    <p:extLst>
      <p:ext uri="{BB962C8B-B14F-4D97-AF65-F5344CB8AC3E}">
        <p14:creationId xmlns:p14="http://schemas.microsoft.com/office/powerpoint/2010/main" val="4154369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82" y="116632"/>
            <a:ext cx="8229600" cy="1143000"/>
          </a:xfrm>
        </p:spPr>
        <p:txBody>
          <a:bodyPr/>
          <a:lstStyle/>
          <a:p>
            <a:pPr algn="l"/>
            <a:r>
              <a:rPr lang="en-GB" dirty="0">
                <a:effectLst>
                  <a:outerShdw blurRad="38100" dist="38100" dir="2700000" algn="tl">
                    <a:srgbClr val="000000">
                      <a:alpha val="43137"/>
                    </a:srgbClr>
                  </a:outerShdw>
                </a:effectLst>
              </a:rPr>
              <a:t>Pedagogical Principles</a:t>
            </a:r>
          </a:p>
        </p:txBody>
      </p:sp>
      <p:sp>
        <p:nvSpPr>
          <p:cNvPr id="3" name="Content Placeholder 2"/>
          <p:cNvSpPr>
            <a:spLocks noGrp="1"/>
          </p:cNvSpPr>
          <p:nvPr>
            <p:ph idx="1"/>
          </p:nvPr>
        </p:nvSpPr>
        <p:spPr>
          <a:xfrm>
            <a:off x="457200" y="1484784"/>
            <a:ext cx="8363272" cy="5112568"/>
          </a:xfrm>
        </p:spPr>
        <p:txBody>
          <a:bodyPr>
            <a:normAutofit fontScale="70000" lnSpcReduction="20000"/>
          </a:bodyPr>
          <a:lstStyle/>
          <a:p>
            <a:pPr marL="0" indent="0">
              <a:lnSpc>
                <a:spcPts val="2400"/>
              </a:lnSpc>
              <a:spcBef>
                <a:spcPts val="0"/>
              </a:spcBef>
              <a:spcAft>
                <a:spcPts val="600"/>
              </a:spcAft>
              <a:buNone/>
            </a:pPr>
            <a:r>
              <a:rPr lang="en-GB" sz="2600" dirty="0"/>
              <a:t>These principles have been developed by drawing on both the values underpinning </a:t>
            </a:r>
            <a:r>
              <a:rPr lang="en-GB" sz="2600" dirty="0" err="1"/>
              <a:t>Arvon</a:t>
            </a:r>
            <a:r>
              <a:rPr lang="en-GB" sz="2600" dirty="0"/>
              <a:t> and research about what makes effective teaching of writing:</a:t>
            </a:r>
          </a:p>
          <a:p>
            <a:pPr>
              <a:lnSpc>
                <a:spcPts val="2400"/>
              </a:lnSpc>
              <a:spcBef>
                <a:spcPts val="0"/>
              </a:spcBef>
              <a:spcAft>
                <a:spcPts val="600"/>
              </a:spcAft>
            </a:pPr>
            <a:endParaRPr lang="en-GB" sz="2600" dirty="0"/>
          </a:p>
          <a:p>
            <a:pPr lvl="0">
              <a:lnSpc>
                <a:spcPts val="2400"/>
              </a:lnSpc>
              <a:spcBef>
                <a:spcPts val="0"/>
              </a:spcBef>
              <a:spcAft>
                <a:spcPts val="600"/>
              </a:spcAft>
              <a:buFont typeface="Wingdings" panose="05000000000000000000" pitchFamily="2" charset="2"/>
              <a:buChar char="q"/>
            </a:pPr>
            <a:r>
              <a:rPr lang="en-GB" sz="2600" dirty="0"/>
              <a:t>Create </a:t>
            </a:r>
            <a:r>
              <a:rPr lang="en-GB" sz="2600" b="1" dirty="0"/>
              <a:t>inclusive classrooms</a:t>
            </a:r>
            <a:r>
              <a:rPr lang="en-GB" sz="2600" dirty="0"/>
              <a:t> where children are given time and space to write, opportunities to write without being assessed, and to take risks and be experimental;</a:t>
            </a:r>
          </a:p>
          <a:p>
            <a:pPr lvl="0">
              <a:lnSpc>
                <a:spcPts val="2400"/>
              </a:lnSpc>
              <a:spcBef>
                <a:spcPts val="0"/>
              </a:spcBef>
              <a:spcAft>
                <a:spcPts val="600"/>
              </a:spcAft>
              <a:buFont typeface="Wingdings" panose="05000000000000000000" pitchFamily="2" charset="2"/>
              <a:buChar char="q"/>
            </a:pPr>
            <a:r>
              <a:rPr lang="en-GB" sz="2600" dirty="0"/>
              <a:t>Offer inspiring opportunities and </a:t>
            </a:r>
            <a:r>
              <a:rPr lang="en-GB" sz="2600" b="1" dirty="0"/>
              <a:t> </a:t>
            </a:r>
            <a:r>
              <a:rPr lang="en-GB" sz="2600" dirty="0"/>
              <a:t>starting points for writing, including writing from the heart and writing from experience so that children experience </a:t>
            </a:r>
            <a:r>
              <a:rPr lang="en-GB" sz="2600" b="1" dirty="0">
                <a:solidFill>
                  <a:srgbClr val="00B0F0"/>
                </a:solidFill>
              </a:rPr>
              <a:t>being an author;</a:t>
            </a:r>
            <a:endParaRPr lang="en-GB" sz="2600" dirty="0">
              <a:solidFill>
                <a:srgbClr val="00B0F0"/>
              </a:solidFill>
            </a:endParaRPr>
          </a:p>
          <a:p>
            <a:pPr lvl="0">
              <a:lnSpc>
                <a:spcPts val="2400"/>
              </a:lnSpc>
              <a:spcBef>
                <a:spcPts val="0"/>
              </a:spcBef>
              <a:spcAft>
                <a:spcPts val="600"/>
              </a:spcAft>
              <a:buFont typeface="Wingdings" panose="05000000000000000000" pitchFamily="2" charset="2"/>
              <a:buChar char="q"/>
            </a:pPr>
            <a:r>
              <a:rPr lang="en-GB" sz="2600" dirty="0"/>
              <a:t>Support young writers in understanding and managing </a:t>
            </a:r>
            <a:r>
              <a:rPr lang="en-GB" sz="2600" b="1" dirty="0">
                <a:solidFill>
                  <a:srgbClr val="7030A0"/>
                </a:solidFill>
              </a:rPr>
              <a:t>the writing process </a:t>
            </a:r>
            <a:r>
              <a:rPr lang="en-GB" sz="2600" dirty="0"/>
              <a:t>and being aware of the </a:t>
            </a:r>
            <a:r>
              <a:rPr lang="en-GB" sz="2600" b="1" dirty="0">
                <a:solidFill>
                  <a:srgbClr val="FF0000"/>
                </a:solidFill>
              </a:rPr>
              <a:t>reader-writer relationship</a:t>
            </a:r>
            <a:r>
              <a:rPr lang="en-GB" sz="2600" dirty="0"/>
              <a:t>;</a:t>
            </a:r>
          </a:p>
          <a:p>
            <a:pPr lvl="0">
              <a:lnSpc>
                <a:spcPts val="2400"/>
              </a:lnSpc>
              <a:spcBef>
                <a:spcPts val="0"/>
              </a:spcBef>
              <a:spcAft>
                <a:spcPts val="600"/>
              </a:spcAft>
              <a:buFont typeface="Wingdings" panose="05000000000000000000" pitchFamily="2" charset="2"/>
              <a:buChar char="q"/>
            </a:pPr>
            <a:r>
              <a:rPr lang="en-GB" sz="2600" dirty="0"/>
              <a:t>Explicitly teach the</a:t>
            </a:r>
            <a:r>
              <a:rPr lang="en-GB" sz="2600" b="1" dirty="0"/>
              <a:t> </a:t>
            </a:r>
            <a:r>
              <a:rPr lang="en-GB" sz="2600" b="1" dirty="0">
                <a:solidFill>
                  <a:srgbClr val="00B050"/>
                </a:solidFill>
              </a:rPr>
              <a:t>language</a:t>
            </a:r>
            <a:r>
              <a:rPr lang="en-GB" sz="2600" b="1" dirty="0"/>
              <a:t> and </a:t>
            </a:r>
            <a:r>
              <a:rPr lang="en-GB" sz="2600" b="1" dirty="0">
                <a:solidFill>
                  <a:srgbClr val="FF99CC"/>
                </a:solidFill>
              </a:rPr>
              <a:t>textual choices</a:t>
            </a:r>
            <a:r>
              <a:rPr lang="en-GB" sz="2600" dirty="0">
                <a:solidFill>
                  <a:srgbClr val="FF99CC"/>
                </a:solidFill>
              </a:rPr>
              <a:t> </a:t>
            </a:r>
            <a:r>
              <a:rPr lang="en-GB" sz="2600" dirty="0"/>
              <a:t>students can make in their writing;</a:t>
            </a:r>
          </a:p>
          <a:p>
            <a:pPr lvl="0">
              <a:lnSpc>
                <a:spcPts val="2400"/>
              </a:lnSpc>
              <a:spcBef>
                <a:spcPts val="0"/>
              </a:spcBef>
              <a:spcAft>
                <a:spcPts val="600"/>
              </a:spcAft>
              <a:buFont typeface="Wingdings" panose="05000000000000000000" pitchFamily="2" charset="2"/>
              <a:buChar char="q"/>
            </a:pPr>
            <a:r>
              <a:rPr lang="en-GB" sz="2600" dirty="0"/>
              <a:t>Create </a:t>
            </a:r>
            <a:r>
              <a:rPr lang="en-GB" sz="2600" b="1" dirty="0"/>
              <a:t>a community of writers</a:t>
            </a:r>
            <a:r>
              <a:rPr lang="en-GB" sz="2600" dirty="0"/>
              <a:t> where writing is shared, critiqued and celebrated, where feedback is purposeful.</a:t>
            </a:r>
          </a:p>
          <a:p>
            <a:endParaRPr lang="en-GB" dirty="0"/>
          </a:p>
        </p:txBody>
      </p:sp>
      <p:sp>
        <p:nvSpPr>
          <p:cNvPr id="4" name="Slide Number Placeholder 3"/>
          <p:cNvSpPr>
            <a:spLocks noGrp="1"/>
          </p:cNvSpPr>
          <p:nvPr>
            <p:ph type="sldNum" sz="quarter" idx="12"/>
          </p:nvPr>
        </p:nvSpPr>
        <p:spPr/>
        <p:txBody>
          <a:bodyPr/>
          <a:lstStyle/>
          <a:p>
            <a:fld id="{F262E3B4-2AC3-4482-B893-FA0A0D613635}" type="slidenum">
              <a:rPr lang="en-GB" smtClean="0"/>
              <a:t>4</a:t>
            </a:fld>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139372"/>
            <a:ext cx="1008112" cy="1413532"/>
          </a:xfrm>
          <a:prstGeom prst="rect">
            <a:avLst/>
          </a:prstGeom>
        </p:spPr>
      </p:pic>
    </p:spTree>
    <p:extLst>
      <p:ext uri="{BB962C8B-B14F-4D97-AF65-F5344CB8AC3E}">
        <p14:creationId xmlns:p14="http://schemas.microsoft.com/office/powerpoint/2010/main" val="716609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PREPARATION FOR PRESENTATIONS </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262E3B4-2AC3-4482-B893-FA0A0D613635}" type="slidenum">
              <a:rPr lang="en-GB" smtClean="0"/>
              <a:t>5</a:t>
            </a:fld>
            <a:endParaRPr lang="en-GB"/>
          </a:p>
        </p:txBody>
      </p:sp>
      <p:pic>
        <p:nvPicPr>
          <p:cNvPr id="5" name="Picture 4">
            <a:extLst>
              <a:ext uri="{FF2B5EF4-FFF2-40B4-BE49-F238E27FC236}">
                <a16:creationId xmlns="" xmlns:a16="http://schemas.microsoft.com/office/drawing/2014/main" id="{FF52B950-AE69-4282-A765-914DC71551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525" y="242141"/>
            <a:ext cx="1513939" cy="2122781"/>
          </a:xfrm>
          <a:prstGeom prst="rect">
            <a:avLst/>
          </a:prstGeom>
        </p:spPr>
      </p:pic>
    </p:spTree>
    <p:extLst>
      <p:ext uri="{BB962C8B-B14F-4D97-AF65-F5344CB8AC3E}">
        <p14:creationId xmlns:p14="http://schemas.microsoft.com/office/powerpoint/2010/main" val="3013160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outerShdw blurRad="38100" dist="38100" dir="2700000" algn="tl">
                    <a:srgbClr val="000000">
                      <a:alpha val="43137"/>
                    </a:srgbClr>
                  </a:outerShdw>
                </a:effectLst>
              </a:rPr>
              <a:t>Preparation Time </a:t>
            </a:r>
          </a:p>
        </p:txBody>
      </p:sp>
      <p:sp>
        <p:nvSpPr>
          <p:cNvPr id="3" name="Content Placeholder 2"/>
          <p:cNvSpPr>
            <a:spLocks noGrp="1"/>
          </p:cNvSpPr>
          <p:nvPr>
            <p:ph idx="1"/>
          </p:nvPr>
        </p:nvSpPr>
        <p:spPr/>
        <p:txBody>
          <a:bodyPr>
            <a:normAutofit/>
          </a:bodyPr>
          <a:lstStyle/>
          <a:p>
            <a:pPr marL="0" indent="0">
              <a:buNone/>
            </a:pPr>
            <a:r>
              <a:rPr lang="en-GB" sz="2000" dirty="0"/>
              <a:t>Create </a:t>
            </a:r>
            <a:r>
              <a:rPr lang="en-GB" sz="2000" dirty="0" smtClean="0"/>
              <a:t>an </a:t>
            </a:r>
            <a:r>
              <a:rPr lang="en-GB" sz="2000" dirty="0"/>
              <a:t>8</a:t>
            </a:r>
            <a:r>
              <a:rPr lang="en-GB" sz="2000" dirty="0" smtClean="0"/>
              <a:t> </a:t>
            </a:r>
            <a:r>
              <a:rPr lang="en-GB" sz="2000" dirty="0"/>
              <a:t>minute PowerPoint where you explain: </a:t>
            </a:r>
          </a:p>
          <a:p>
            <a:endParaRPr lang="en-GB" sz="2000" dirty="0"/>
          </a:p>
          <a:p>
            <a:pPr marL="457200" indent="-457200">
              <a:buAutoNum type="alphaLcParenR"/>
            </a:pPr>
            <a:r>
              <a:rPr lang="en-GB" sz="2000" dirty="0"/>
              <a:t>how you have used the </a:t>
            </a:r>
            <a:r>
              <a:rPr lang="en-GB" sz="2000" dirty="0" err="1"/>
              <a:t>Arvon</a:t>
            </a:r>
            <a:r>
              <a:rPr lang="en-GB" sz="2000" dirty="0"/>
              <a:t> experience and the Craft of Writing Framework to inform your teaching; </a:t>
            </a:r>
          </a:p>
          <a:p>
            <a:pPr lvl="1">
              <a:buClr>
                <a:schemeClr val="tx1"/>
              </a:buClr>
              <a:buFont typeface="Wingdings" panose="05000000000000000000" pitchFamily="2" charset="2"/>
              <a:buChar char="§"/>
            </a:pPr>
            <a:r>
              <a:rPr lang="en-GB" sz="2000" dirty="0"/>
              <a:t>give real examples from your teaching</a:t>
            </a:r>
          </a:p>
          <a:p>
            <a:pPr marL="0" indent="0">
              <a:buNone/>
            </a:pPr>
            <a:endParaRPr lang="en-GB" sz="2000" dirty="0"/>
          </a:p>
          <a:p>
            <a:pPr marL="457200" indent="-457200">
              <a:buAutoNum type="alphaLcParenR" startAt="2"/>
              <a:tabLst>
                <a:tab pos="442913" algn="l"/>
              </a:tabLst>
            </a:pPr>
            <a:r>
              <a:rPr lang="en-GB" sz="2000" dirty="0"/>
              <a:t>how children have responded in terms of motivation and attitudes, and in their writing.</a:t>
            </a:r>
          </a:p>
          <a:p>
            <a:pPr lvl="1">
              <a:buFont typeface="Wingdings" panose="05000000000000000000" pitchFamily="2" charset="2"/>
              <a:buChar char="§"/>
              <a:tabLst>
                <a:tab pos="442913" algn="l"/>
              </a:tabLst>
            </a:pPr>
            <a:r>
              <a:rPr lang="en-GB" sz="2000" dirty="0"/>
              <a:t>if possible, show examples from children’s writing which show how their writing has changed;</a:t>
            </a:r>
          </a:p>
          <a:p>
            <a:pPr lvl="1">
              <a:buFont typeface="Wingdings" panose="05000000000000000000" pitchFamily="2" charset="2"/>
              <a:buChar char="§"/>
              <a:tabLst>
                <a:tab pos="442913" algn="l"/>
              </a:tabLst>
            </a:pPr>
            <a:r>
              <a:rPr lang="en-GB" sz="2000" dirty="0"/>
              <a:t>think also about any evidence of change in attitudes.</a:t>
            </a:r>
          </a:p>
          <a:p>
            <a:pPr marL="0" indent="0">
              <a:buNone/>
            </a:pPr>
            <a:endParaRPr lang="en-GB" sz="2000" dirty="0"/>
          </a:p>
        </p:txBody>
      </p:sp>
      <p:sp>
        <p:nvSpPr>
          <p:cNvPr id="4" name="Slide Number Placeholder 3"/>
          <p:cNvSpPr>
            <a:spLocks noGrp="1"/>
          </p:cNvSpPr>
          <p:nvPr>
            <p:ph type="sldNum" sz="quarter" idx="12"/>
          </p:nvPr>
        </p:nvSpPr>
        <p:spPr/>
        <p:txBody>
          <a:bodyPr/>
          <a:lstStyle/>
          <a:p>
            <a:fld id="{F262E3B4-2AC3-4482-B893-FA0A0D613635}" type="slidenum">
              <a:rPr lang="en-GB" smtClean="0"/>
              <a:t>6</a:t>
            </a:fld>
            <a:endParaRPr lang="en-GB"/>
          </a:p>
        </p:txBody>
      </p:sp>
      <p:pic>
        <p:nvPicPr>
          <p:cNvPr id="5" name="Picture 4">
            <a:extLst>
              <a:ext uri="{FF2B5EF4-FFF2-40B4-BE49-F238E27FC236}">
                <a16:creationId xmlns="" xmlns:a16="http://schemas.microsoft.com/office/drawing/2014/main" id="{FF16675D-7CB1-4D6A-9072-D494A89D40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525" y="242141"/>
            <a:ext cx="1513939" cy="2122781"/>
          </a:xfrm>
          <a:prstGeom prst="rect">
            <a:avLst/>
          </a:prstGeom>
        </p:spPr>
      </p:pic>
    </p:spTree>
    <p:extLst>
      <p:ext uri="{BB962C8B-B14F-4D97-AF65-F5344CB8AC3E}">
        <p14:creationId xmlns:p14="http://schemas.microsoft.com/office/powerpoint/2010/main" val="1708638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1988840"/>
            <a:ext cx="8229600" cy="3629000"/>
          </a:xfrm>
          <a:solidFill>
            <a:srgbClr val="FFFFCC"/>
          </a:solidFill>
          <a:ln>
            <a:solidFill>
              <a:schemeClr val="tx1"/>
            </a:solidFill>
          </a:ln>
        </p:spPr>
        <p:txBody>
          <a:bodyPr>
            <a:normAutofit/>
          </a:bodyPr>
          <a:lstStyle/>
          <a:p>
            <a:pPr marL="0" indent="0">
              <a:lnSpc>
                <a:spcPct val="150000"/>
              </a:lnSpc>
              <a:buNone/>
            </a:pPr>
            <a:r>
              <a:rPr lang="en-GB" sz="2400" dirty="0"/>
              <a:t>Imagine this situation.  A newly-qualified teacher comes up to you, worrying about teaching writing.  She is concerned because she feels she does not have enough knowledge of </a:t>
            </a:r>
            <a:r>
              <a:rPr lang="en-GB" sz="2400" i="1" dirty="0"/>
              <a:t>how</a:t>
            </a:r>
            <a:r>
              <a:rPr lang="en-GB" sz="2400" dirty="0"/>
              <a:t> to teach writing.  What advice would you give her about </a:t>
            </a:r>
            <a:r>
              <a:rPr lang="en-GB" sz="2400" i="1" dirty="0"/>
              <a:t>how </a:t>
            </a:r>
            <a:r>
              <a:rPr lang="en-GB" sz="2400" dirty="0"/>
              <a:t>to teach writing? (</a:t>
            </a:r>
            <a:r>
              <a:rPr lang="en-GB" sz="2400" dirty="0" err="1"/>
              <a:t>ie</a:t>
            </a:r>
            <a:r>
              <a:rPr lang="en-GB" sz="2400" dirty="0"/>
              <a:t> what you do in </a:t>
            </a:r>
            <a:r>
              <a:rPr lang="en-GB" sz="2400" dirty="0">
                <a:solidFill>
                  <a:srgbClr val="FF0000"/>
                </a:solidFill>
              </a:rPr>
              <a:t>order to teach writing and develop young writers ?)</a:t>
            </a:r>
          </a:p>
          <a:p>
            <a:endParaRPr lang="en-GB" dirty="0"/>
          </a:p>
          <a:p>
            <a:endParaRPr lang="en-GB" dirty="0"/>
          </a:p>
        </p:txBody>
      </p:sp>
      <p:sp>
        <p:nvSpPr>
          <p:cNvPr id="4" name="Slide Number Placeholder 3"/>
          <p:cNvSpPr>
            <a:spLocks noGrp="1"/>
          </p:cNvSpPr>
          <p:nvPr>
            <p:ph type="sldNum" sz="quarter" idx="12"/>
          </p:nvPr>
        </p:nvSpPr>
        <p:spPr/>
        <p:txBody>
          <a:bodyPr/>
          <a:lstStyle/>
          <a:p>
            <a:fld id="{F262E3B4-2AC3-4482-B893-FA0A0D613635}" type="slidenum">
              <a:rPr lang="en-GB" smtClean="0"/>
              <a:t>7</a:t>
            </a:fld>
            <a:endParaRPr lang="en-GB"/>
          </a:p>
        </p:txBody>
      </p:sp>
    </p:spTree>
    <p:extLst>
      <p:ext uri="{BB962C8B-B14F-4D97-AF65-F5344CB8AC3E}">
        <p14:creationId xmlns:p14="http://schemas.microsoft.com/office/powerpoint/2010/main" val="1536612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264" y="836712"/>
            <a:ext cx="8229600" cy="4853136"/>
          </a:xfrm>
          <a:solidFill>
            <a:srgbClr val="FFFFCC"/>
          </a:solidFill>
          <a:ln>
            <a:solidFill>
              <a:schemeClr val="tx1"/>
            </a:solidFill>
          </a:ln>
        </p:spPr>
        <p:txBody>
          <a:bodyPr>
            <a:normAutofit fontScale="47500" lnSpcReduction="20000"/>
          </a:bodyPr>
          <a:lstStyle/>
          <a:p>
            <a:pPr marL="0" indent="0">
              <a:lnSpc>
                <a:spcPts val="2800"/>
              </a:lnSpc>
              <a:spcBef>
                <a:spcPts val="0"/>
              </a:spcBef>
              <a:buNone/>
            </a:pPr>
            <a:r>
              <a:rPr lang="en-GB" dirty="0"/>
              <a:t> </a:t>
            </a:r>
            <a:r>
              <a:rPr lang="en-GB" sz="4200" dirty="0"/>
              <a:t>A music teacher needs to know about the theory of music, about composers, about musical notation; a PE teacher needs to know how muscles move, what physical skills you need to play a particular sport, and the rules of different games; a Drama teacher has to know about different theatre practitioners, about improvisation and rehearsal, about different kinds of Drama.  If you are teaching history at KS2, say World War 11 you will need to know about the period, the politics, the documented impact on the UK and on the people.</a:t>
            </a:r>
          </a:p>
          <a:p>
            <a:pPr marL="0" indent="0">
              <a:lnSpc>
                <a:spcPts val="2800"/>
              </a:lnSpc>
              <a:spcBef>
                <a:spcPts val="0"/>
              </a:spcBef>
              <a:buNone/>
            </a:pPr>
            <a:r>
              <a:rPr lang="en-GB" sz="4200" dirty="0"/>
              <a:t> </a:t>
            </a:r>
          </a:p>
          <a:p>
            <a:pPr marL="0" indent="0">
              <a:lnSpc>
                <a:spcPts val="2800"/>
              </a:lnSpc>
              <a:spcBef>
                <a:spcPts val="0"/>
              </a:spcBef>
              <a:buNone/>
            </a:pPr>
            <a:r>
              <a:rPr lang="en-GB" sz="4200" b="1" dirty="0"/>
              <a:t>What does a teacher of writing </a:t>
            </a:r>
            <a:r>
              <a:rPr lang="en-GB" sz="4200" b="1" dirty="0">
                <a:solidFill>
                  <a:srgbClr val="FF0000"/>
                </a:solidFill>
              </a:rPr>
              <a:t>need to know</a:t>
            </a:r>
            <a:r>
              <a:rPr lang="en-GB" sz="4200" b="1" dirty="0"/>
              <a:t>?</a:t>
            </a:r>
          </a:p>
          <a:p>
            <a:pPr marL="0" indent="0">
              <a:lnSpc>
                <a:spcPts val="2800"/>
              </a:lnSpc>
              <a:spcBef>
                <a:spcPts val="0"/>
              </a:spcBef>
              <a:buNone/>
            </a:pPr>
            <a:r>
              <a:rPr lang="en-GB" sz="4200" dirty="0"/>
              <a:t> </a:t>
            </a:r>
          </a:p>
          <a:p>
            <a:pPr marL="0" indent="0">
              <a:lnSpc>
                <a:spcPts val="2800"/>
              </a:lnSpc>
              <a:spcBef>
                <a:spcPts val="0"/>
              </a:spcBef>
              <a:buNone/>
            </a:pPr>
            <a:r>
              <a:rPr lang="en-GB" sz="4200" dirty="0"/>
              <a:t>Please be as detailed as possible in your response.  You might find it helpful to use bullet points, or any other visual representation, such as overlapping circles.</a:t>
            </a:r>
          </a:p>
        </p:txBody>
      </p:sp>
      <p:sp>
        <p:nvSpPr>
          <p:cNvPr id="4" name="Slide Number Placeholder 3"/>
          <p:cNvSpPr>
            <a:spLocks noGrp="1"/>
          </p:cNvSpPr>
          <p:nvPr>
            <p:ph type="sldNum" sz="quarter" idx="12"/>
          </p:nvPr>
        </p:nvSpPr>
        <p:spPr/>
        <p:txBody>
          <a:bodyPr/>
          <a:lstStyle/>
          <a:p>
            <a:fld id="{F262E3B4-2AC3-4482-B893-FA0A0D613635}" type="slidenum">
              <a:rPr lang="en-GB" smtClean="0"/>
              <a:t>8</a:t>
            </a:fld>
            <a:endParaRPr lang="en-GB"/>
          </a:p>
        </p:txBody>
      </p:sp>
    </p:spTree>
    <p:extLst>
      <p:ext uri="{BB962C8B-B14F-4D97-AF65-F5344CB8AC3E}">
        <p14:creationId xmlns:p14="http://schemas.microsoft.com/office/powerpoint/2010/main" val="809065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7C1BB6-BF4C-4179-8BF7-7FA1573EE912}"/>
              </a:ext>
            </a:extLst>
          </p:cNvPr>
          <p:cNvSpPr>
            <a:spLocks noGrp="1"/>
          </p:cNvSpPr>
          <p:nvPr>
            <p:ph type="title"/>
          </p:nvPr>
        </p:nvSpPr>
        <p:spPr>
          <a:xfrm>
            <a:off x="-396552" y="327542"/>
            <a:ext cx="8229600" cy="1143000"/>
          </a:xfrm>
        </p:spPr>
        <p:txBody>
          <a:bodyPr>
            <a:normAutofit/>
          </a:bodyPr>
          <a:lstStyle/>
          <a:p>
            <a:r>
              <a:rPr lang="en-GB" sz="4000" dirty="0"/>
              <a:t>What have you learnt about ….</a:t>
            </a:r>
          </a:p>
        </p:txBody>
      </p:sp>
      <p:sp>
        <p:nvSpPr>
          <p:cNvPr id="3" name="Content Placeholder 2">
            <a:extLst>
              <a:ext uri="{FF2B5EF4-FFF2-40B4-BE49-F238E27FC236}">
                <a16:creationId xmlns="" xmlns:a16="http://schemas.microsoft.com/office/drawing/2014/main" id="{AA8F7337-38A9-4AA2-B764-8FCB1C637875}"/>
              </a:ext>
            </a:extLst>
          </p:cNvPr>
          <p:cNvSpPr>
            <a:spLocks noGrp="1"/>
          </p:cNvSpPr>
          <p:nvPr>
            <p:ph idx="1"/>
          </p:nvPr>
        </p:nvSpPr>
        <p:spPr>
          <a:xfrm>
            <a:off x="518864" y="2004495"/>
            <a:ext cx="8229600" cy="4525963"/>
          </a:xfrm>
        </p:spPr>
        <p:txBody>
          <a:bodyPr>
            <a:normAutofit/>
          </a:bodyPr>
          <a:lstStyle/>
          <a:p>
            <a:pPr marL="514350" indent="-514350">
              <a:buAutoNum type="arabicPeriod"/>
            </a:pPr>
            <a:r>
              <a:rPr lang="en-GB" dirty="0"/>
              <a:t>Being a writer….</a:t>
            </a:r>
          </a:p>
          <a:p>
            <a:pPr marL="514350" indent="-514350">
              <a:buAutoNum type="arabicPeriod"/>
            </a:pPr>
            <a:r>
              <a:rPr lang="en-GB" dirty="0"/>
              <a:t>Creative writing…</a:t>
            </a:r>
          </a:p>
          <a:p>
            <a:pPr marL="514350" indent="-514350">
              <a:buAutoNum type="arabicPeriod"/>
            </a:pPr>
            <a:r>
              <a:rPr lang="en-GB" dirty="0"/>
              <a:t>Children’s motivation and engagement as writers</a:t>
            </a:r>
          </a:p>
          <a:p>
            <a:pPr marL="514350" indent="-514350">
              <a:buAutoNum type="arabicPeriod"/>
            </a:pPr>
            <a:r>
              <a:rPr lang="en-GB" dirty="0"/>
              <a:t>The NC and the Craft of Writing Framework</a:t>
            </a:r>
          </a:p>
          <a:p>
            <a:pPr marL="514350" indent="-514350">
              <a:buAutoNum type="arabicPeriod"/>
            </a:pPr>
            <a:r>
              <a:rPr lang="en-GB" dirty="0"/>
              <a:t>The role of reading in writing</a:t>
            </a:r>
          </a:p>
          <a:p>
            <a:pPr marL="514350" indent="-514350">
              <a:buAutoNum type="arabicPeriod"/>
            </a:pPr>
            <a:r>
              <a:rPr lang="en-GB" dirty="0"/>
              <a:t>The writing process …</a:t>
            </a:r>
          </a:p>
          <a:p>
            <a:pPr marL="514350" indent="-514350">
              <a:buAutoNum type="arabicPeriod"/>
            </a:pPr>
            <a:endParaRPr lang="en-GB" dirty="0"/>
          </a:p>
          <a:p>
            <a:pPr marL="514350" indent="-514350">
              <a:buAutoNum type="arabicPeriod"/>
            </a:pPr>
            <a:endParaRPr lang="en-GB" dirty="0"/>
          </a:p>
        </p:txBody>
      </p:sp>
      <p:sp>
        <p:nvSpPr>
          <p:cNvPr id="4" name="Slide Number Placeholder 3">
            <a:extLst>
              <a:ext uri="{FF2B5EF4-FFF2-40B4-BE49-F238E27FC236}">
                <a16:creationId xmlns="" xmlns:a16="http://schemas.microsoft.com/office/drawing/2014/main" id="{6E0EB9D3-BECF-4EBD-80C0-386DDE9863A2}"/>
              </a:ext>
            </a:extLst>
          </p:cNvPr>
          <p:cNvSpPr>
            <a:spLocks noGrp="1"/>
          </p:cNvSpPr>
          <p:nvPr>
            <p:ph type="sldNum" sz="quarter" idx="12"/>
          </p:nvPr>
        </p:nvSpPr>
        <p:spPr/>
        <p:txBody>
          <a:bodyPr/>
          <a:lstStyle/>
          <a:p>
            <a:fld id="{F262E3B4-2AC3-4482-B893-FA0A0D613635}" type="slidenum">
              <a:rPr lang="en-GB" smtClean="0"/>
              <a:t>9</a:t>
            </a:fld>
            <a:endParaRPr lang="en-GB"/>
          </a:p>
        </p:txBody>
      </p:sp>
      <p:pic>
        <p:nvPicPr>
          <p:cNvPr id="5" name="Picture 4">
            <a:extLst>
              <a:ext uri="{FF2B5EF4-FFF2-40B4-BE49-F238E27FC236}">
                <a16:creationId xmlns="" xmlns:a16="http://schemas.microsoft.com/office/drawing/2014/main" id="{6C880659-240D-48D5-A326-0C4E3D81F8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525" y="242141"/>
            <a:ext cx="1513939" cy="2122781"/>
          </a:xfrm>
          <a:prstGeom prst="rect">
            <a:avLst/>
          </a:prstGeom>
        </p:spPr>
      </p:pic>
    </p:spTree>
    <p:extLst>
      <p:ext uri="{BB962C8B-B14F-4D97-AF65-F5344CB8AC3E}">
        <p14:creationId xmlns:p14="http://schemas.microsoft.com/office/powerpoint/2010/main" val="2958566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4775</TotalTime>
  <Words>566</Words>
  <Application>Microsoft Office PowerPoint</Application>
  <PresentationFormat>On-screen Show (4:3)</PresentationFormat>
  <Paragraphs>108</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  </vt:lpstr>
      <vt:lpstr>Today</vt:lpstr>
      <vt:lpstr>PowerPoint Presentation</vt:lpstr>
      <vt:lpstr>Pedagogical Principles</vt:lpstr>
      <vt:lpstr>PREPARATION FOR PRESENTATIONS </vt:lpstr>
      <vt:lpstr>Preparation Time </vt:lpstr>
      <vt:lpstr>PowerPoint Presentation</vt:lpstr>
      <vt:lpstr>PowerPoint Presentation</vt:lpstr>
      <vt:lpstr>What have you learnt about ….</vt:lpstr>
      <vt:lpstr>CHALLENGES AND BARRIERS </vt:lpstr>
      <vt:lpstr>Presentations – PART 1  upload</vt:lpstr>
      <vt:lpstr>CHALLENGES AND BARRIERS </vt:lpstr>
      <vt:lpstr>ANOTHER TASTE OF ARVON upload</vt:lpstr>
      <vt:lpstr>Presentations – PART 2  upload</vt:lpstr>
      <vt:lpstr>PLENARY</vt:lpstr>
      <vt:lpstr>Plenary</vt:lpstr>
      <vt:lpstr>Project Website</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 logos and names of team</dc:title>
  <dc:creator>T.M.Cremin</dc:creator>
  <cp:lastModifiedBy>Myhill, Debra</cp:lastModifiedBy>
  <cp:revision>288</cp:revision>
  <cp:lastPrinted>2015-10-21T11:36:42Z</cp:lastPrinted>
  <dcterms:created xsi:type="dcterms:W3CDTF">2015-10-18T18:11:52Z</dcterms:created>
  <dcterms:modified xsi:type="dcterms:W3CDTF">2019-05-16T13:48:36Z</dcterms:modified>
</cp:coreProperties>
</file>