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300" r:id="rId3"/>
    <p:sldId id="260" r:id="rId4"/>
    <p:sldId id="257" r:id="rId5"/>
    <p:sldId id="283" r:id="rId6"/>
    <p:sldId id="258" r:id="rId7"/>
    <p:sldId id="295" r:id="rId8"/>
    <p:sldId id="284" r:id="rId9"/>
    <p:sldId id="296" r:id="rId10"/>
    <p:sldId id="297" r:id="rId11"/>
    <p:sldId id="298" r:id="rId12"/>
    <p:sldId id="299" r:id="rId13"/>
    <p:sldId id="285" r:id="rId14"/>
    <p:sldId id="286" r:id="rId15"/>
    <p:sldId id="301" r:id="rId16"/>
    <p:sldId id="287" r:id="rId17"/>
    <p:sldId id="288" r:id="rId18"/>
    <p:sldId id="289" r:id="rId19"/>
    <p:sldId id="303" r:id="rId20"/>
    <p:sldId id="264" r:id="rId21"/>
    <p:sldId id="302" r:id="rId22"/>
    <p:sldId id="291" r:id="rId23"/>
    <p:sldId id="292" r:id="rId24"/>
    <p:sldId id="293" r:id="rId25"/>
    <p:sldId id="294"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78537"/>
    <a:srgbClr val="F9F9F9"/>
    <a:srgbClr val="FFFFCC"/>
    <a:srgbClr val="FFFF99"/>
    <a:srgbClr val="993300"/>
    <a:srgbClr val="FF0066"/>
    <a:srgbClr val="FF3399"/>
    <a:srgbClr val="CC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738" y="90"/>
      </p:cViewPr>
      <p:guideLst>
        <p:guide orient="horz" pos="2160"/>
        <p:guide pos="2880"/>
      </p:guideLst>
    </p:cSldViewPr>
  </p:slideViewPr>
  <p:notesTextViewPr>
    <p:cViewPr>
      <p:scale>
        <a:sx n="1" d="1"/>
        <a:sy n="1" d="1"/>
      </p:scale>
      <p:origin x="0" y="0"/>
    </p:cViewPr>
  </p:notesTextViewPr>
  <p:sorterViewPr>
    <p:cViewPr>
      <p:scale>
        <a:sx n="100" d="100"/>
        <a:sy n="100" d="100"/>
      </p:scale>
      <p:origin x="0" y="31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4EF978-E128-48D7-A3A3-C7E9D1E8E644}" type="datetimeFigureOut">
              <a:rPr lang="en-GB" smtClean="0"/>
              <a:pPr/>
              <a:t>29/11/2016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A53E8D-9CFB-4FD7-BA24-F484B645D443}" type="slidenum">
              <a:rPr lang="en-GB" smtClean="0"/>
              <a:pPr/>
              <a:t>‹#›</a:t>
            </a:fld>
            <a:endParaRPr lang="en-GB"/>
          </a:p>
        </p:txBody>
      </p:sp>
    </p:spTree>
    <p:extLst>
      <p:ext uri="{BB962C8B-B14F-4D97-AF65-F5344CB8AC3E}">
        <p14:creationId xmlns:p14="http://schemas.microsoft.com/office/powerpoint/2010/main" val="1903548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FA53E8D-9CFB-4FD7-BA24-F484B645D443}" type="slidenum">
              <a:rPr lang="en-GB" smtClean="0"/>
              <a:pPr/>
              <a:t>17</a:t>
            </a:fld>
            <a:endParaRPr lang="en-GB"/>
          </a:p>
        </p:txBody>
      </p:sp>
    </p:spTree>
    <p:extLst>
      <p:ext uri="{BB962C8B-B14F-4D97-AF65-F5344CB8AC3E}">
        <p14:creationId xmlns:p14="http://schemas.microsoft.com/office/powerpoint/2010/main" val="3368759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FA53E8D-9CFB-4FD7-BA24-F484B645D443}" type="slidenum">
              <a:rPr lang="en-GB" smtClean="0"/>
              <a:pPr/>
              <a:t>19</a:t>
            </a:fld>
            <a:endParaRPr lang="en-GB"/>
          </a:p>
        </p:txBody>
      </p:sp>
    </p:spTree>
    <p:extLst>
      <p:ext uri="{BB962C8B-B14F-4D97-AF65-F5344CB8AC3E}">
        <p14:creationId xmlns:p14="http://schemas.microsoft.com/office/powerpoint/2010/main" val="333734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103AD9F-A778-47C7-B8A8-AA2260C46984}" type="datetime1">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1794522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740859-3F5D-4CC4-B33C-E5BA2371E847}" type="datetime1">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93699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35A7F2-ED53-431B-83F3-2DB77C106BB1}" type="datetime1">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3747100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AF665E-331C-4CCA-8EB5-6A8B720CDC4C}" type="datetime1">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3156460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10A662-A46E-4ADE-98B6-3C4E9680D97C}" type="datetime1">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3521687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BD58C02-AF40-4B7A-815C-6CFB065F7E85}" type="datetime1">
              <a:rPr lang="en-GB" smtClean="0"/>
              <a:t>29/11/2016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1606591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87F5AD-9473-4723-AE2F-D47A37C89D71}" type="datetime1">
              <a:rPr lang="en-GB" smtClean="0"/>
              <a:t>29/11/2016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188490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A225AB7-013C-483F-8973-A9A8171E514F}" type="datetime1">
              <a:rPr lang="en-GB" smtClean="0"/>
              <a:t>29/11/2016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1295518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A881A-3493-4676-8DD0-9B701BD1ADDA}" type="datetime1">
              <a:rPr lang="en-GB" smtClean="0"/>
              <a:t>29/11/2016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1330517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5B9DC8-7447-4A6D-9EE6-CEF4DD237E3D}" type="datetime1">
              <a:rPr lang="en-GB" smtClean="0"/>
              <a:t>29/11/2016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4293526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CCA0D-C87A-4082-9B55-930D65230EFB}" type="datetime1">
              <a:rPr lang="en-GB" smtClean="0"/>
              <a:t>29/11/2016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36E1D-5579-4385-B0E9-33EC842FBFE0}" type="slidenum">
              <a:rPr lang="en-GB" smtClean="0"/>
              <a:pPr/>
              <a:t>‹#›</a:t>
            </a:fld>
            <a:endParaRPr lang="en-GB"/>
          </a:p>
        </p:txBody>
      </p:sp>
    </p:spTree>
    <p:extLst>
      <p:ext uri="{BB962C8B-B14F-4D97-AF65-F5344CB8AC3E}">
        <p14:creationId xmlns:p14="http://schemas.microsoft.com/office/powerpoint/2010/main" val="2185072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87D2D-788B-4468-AD0C-EC05E802D467}" type="datetime1">
              <a:rPr lang="en-GB" smtClean="0"/>
              <a:t>29/11/2016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36E1D-5579-4385-B0E9-33EC842FBFE0}" type="slidenum">
              <a:rPr lang="en-GB" smtClean="0"/>
              <a:pPr/>
              <a:t>‹#›</a:t>
            </a:fld>
            <a:endParaRPr lang="en-GB"/>
          </a:p>
        </p:txBody>
      </p:sp>
    </p:spTree>
    <p:extLst>
      <p:ext uri="{BB962C8B-B14F-4D97-AF65-F5344CB8AC3E}">
        <p14:creationId xmlns:p14="http://schemas.microsoft.com/office/powerpoint/2010/main" val="2486481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sa=i&amp;rct=j&amp;q=children+writing+stories&amp;source=images&amp;cd=&amp;cad=rja&amp;docid=Tq6kYzasLvTzlM&amp;tbnid=d6tV8X55zj-THM:&amp;ved=0CAUQjRw&amp;url=http://ptefldactyl.blogspot.com/&amp;ei=2uVbUZ5zyIbQBemUgcAN&amp;bvm=bv.44697112,d.d2k&amp;psig=AFQjCNHQRpg0BddJXFU6t-OcgE2QiowD7w&amp;ust=1365063460212367"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uk/url?sa=i&amp;rct=j&amp;q=Arthurian+Beasts&amp;source=images&amp;cd=&amp;cad=rja&amp;docid=LCeEgbtaWeBLHM&amp;tbnid=f1y2ozEGORbA7M:&amp;ved=0CAUQjRw&amp;url=http://www.gamespot.com/king-arthur-ii-the-role-playing-wargame/previews/king-arthur-ii-qanda-the-plight-of-britannia-6297564/&amp;ei=5PxbUfjVBaKn0QWxnIGwDQ&amp;bvm=bv.44697112,d.d2k&amp;psig=AFQjCNGd2W6P-EwQbHmQUY8TuyumVaq6jg&amp;ust=136506938420527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uk/url?sa=i&amp;rct=j&amp;q=merlin's+dragon&amp;source=images&amp;cd=&amp;docid=0Hv7Rku-LjZPtM&amp;tbnid=bhpAayk9rouoxM:&amp;ved=0CAUQjRw&amp;url=http://www.merlin-arthur.com/merlin-spirituality-not-just-magic-but-spiritual-truths/&amp;ei=WQVcUfBb7KvSBfDugfAO&amp;bvm=bv.44697112,d.d2k&amp;psig=AFQjCNHex4cW1h3wFCLwlFC6IaX7NAHLKQ&amp;ust=1365071541888963"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uk/url?sa=i&amp;rct=j&amp;q=Knighting+Arthur&amp;source=images&amp;cd=&amp;docid=7Q3AjDrptj6gVM&amp;tbnid=UVgSitX8KYm-pM:&amp;ved=0CAUQjRw&amp;url=http://www.zazzle.ca/accolade_becoming_a_knight_personalized_invitation-161708673637285080&amp;ei=wgtcUcSPHqLJ0AXHjoCIBQ&amp;bvm=bv.44697112,d.d2k&amp;psig=AFQjCNEYQBA_vRP9sWy1N_5TugxyZlNbtA&amp;ust=136507311384972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ECQVLd_nZYS-aM&amp;tbnid=yrgnp2n8xdZANM:&amp;ved=0CAcQjRw&amp;url=http://blog.charlenechua.com/2008/06/character-sketches-for-comic/&amp;ei=gWUuVKcLk9No2Y-A2Ac&amp;bvm=bv.76802529,d.d2s&amp;psig=AFQjCNGj5Rg_9DJMTq0kV9sgSh7KHHcyiw&amp;ust=1412413145362719"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92696"/>
            <a:ext cx="7772400" cy="1470025"/>
          </a:xfrm>
        </p:spPr>
        <p:txBody>
          <a:bodyPr>
            <a:normAutofit/>
          </a:bodyPr>
          <a:lstStyle/>
          <a:p>
            <a:r>
              <a:rPr lang="en-GB" sz="6600" i="1" dirty="0" smtClean="0">
                <a:effectLst>
                  <a:outerShdw blurRad="38100" dist="38100" dir="2700000" algn="tl">
                    <a:srgbClr val="000000">
                      <a:alpha val="43137"/>
                    </a:srgbClr>
                  </a:outerShdw>
                </a:effectLst>
              </a:rPr>
              <a:t>Story-Builders</a:t>
            </a:r>
            <a:endParaRPr lang="en-GB" sz="6600" i="1" dirty="0">
              <a:effectLst>
                <a:outerShdw blurRad="38100" dist="38100" dir="2700000" algn="tl">
                  <a:srgbClr val="000000">
                    <a:alpha val="43137"/>
                  </a:srgbClr>
                </a:outerShdw>
              </a:effectLst>
            </a:endParaRPr>
          </a:p>
        </p:txBody>
      </p:sp>
      <p:pic>
        <p:nvPicPr>
          <p:cNvPr id="2050" name="Picture 2" descr="http://1.bp.blogspot.com/-EDCi33lBHxU/UPvrjNtIfsI/AAAAAAAAAN8/RkUYDqprG5Q/s1600/dinowrite.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2060" y="2420888"/>
            <a:ext cx="4610100"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462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856984" cy="6219395"/>
          </a:xfrm>
          <a:prstGeom prst="rect">
            <a:avLst/>
          </a:prstGeom>
        </p:spPr>
        <p:txBody>
          <a:bodyPr wrap="square">
            <a:spAutoFit/>
          </a:bodyPr>
          <a:lstStyle/>
          <a:p>
            <a:pPr algn="just">
              <a:lnSpc>
                <a:spcPts val="3000"/>
              </a:lnSpc>
            </a:pPr>
            <a:r>
              <a:rPr lang="en-GB" sz="2000" b="1" dirty="0" smtClean="0"/>
              <a:t>The Lady of the Lake</a:t>
            </a:r>
          </a:p>
          <a:p>
            <a:pPr algn="just">
              <a:lnSpc>
                <a:spcPts val="3000"/>
              </a:lnSpc>
            </a:pPr>
            <a:endParaRPr lang="en-GB" sz="2000" dirty="0" smtClean="0"/>
          </a:p>
          <a:p>
            <a:pPr algn="just">
              <a:lnSpc>
                <a:spcPts val="3000"/>
              </a:lnSpc>
            </a:pPr>
            <a:r>
              <a:rPr lang="en-GB" sz="2000" dirty="0" err="1" smtClean="0">
                <a:solidFill>
                  <a:srgbClr val="0070C0"/>
                </a:solidFill>
              </a:rPr>
              <a:t>Nemue</a:t>
            </a:r>
            <a:r>
              <a:rPr lang="en-GB" sz="2000" dirty="0" smtClean="0">
                <a:solidFill>
                  <a:srgbClr val="0070C0"/>
                </a:solidFill>
              </a:rPr>
              <a:t>, </a:t>
            </a:r>
            <a:r>
              <a:rPr lang="en-GB" sz="2000" dirty="0">
                <a:solidFill>
                  <a:srgbClr val="0070C0"/>
                </a:solidFill>
              </a:rPr>
              <a:t>the Lady of the Lake, wears white robes and has many special powers. She lives underwater and never grows old. She can travel through time and to other worlds, and she can view the future. Most importantly, she guards the sword Excalibur. </a:t>
            </a:r>
            <a:r>
              <a:rPr lang="en-GB" sz="2000" dirty="0">
                <a:solidFill>
                  <a:srgbClr val="FF3399"/>
                </a:solidFill>
              </a:rPr>
              <a:t>Arthur is now king of England but he has no sword of his own so he goes to the lake with Merlin to ask for Excalibur. </a:t>
            </a:r>
            <a:r>
              <a:rPr lang="en-GB" sz="2000" dirty="0"/>
              <a:t>There they see a woman’s hand rise from the water, clutching a sword.   </a:t>
            </a:r>
            <a:r>
              <a:rPr lang="en-GB" sz="2000" dirty="0" err="1" smtClean="0">
                <a:solidFill>
                  <a:srgbClr val="FF0066"/>
                </a:solidFill>
              </a:rPr>
              <a:t>Nemue</a:t>
            </a:r>
            <a:r>
              <a:rPr lang="en-GB" sz="2000" dirty="0" smtClean="0">
                <a:solidFill>
                  <a:srgbClr val="FF0066"/>
                </a:solidFill>
              </a:rPr>
              <a:t> </a:t>
            </a:r>
            <a:r>
              <a:rPr lang="en-GB" sz="2000" dirty="0">
                <a:solidFill>
                  <a:srgbClr val="FF0066"/>
                </a:solidFill>
              </a:rPr>
              <a:t>agrees that Arthur can have Excalibur and leads them to a barge by the water’s edge. Merlin and Arthur row out to the middle of the lake where the hand still holds Excalibur aloft. Arthur grips the sword, which is protected by a scabbard made of gold and precious jewels, and the hand slips back under the water. </a:t>
            </a:r>
            <a:r>
              <a:rPr lang="en-GB" sz="2000" dirty="0">
                <a:solidFill>
                  <a:srgbClr val="00B050"/>
                </a:solidFill>
              </a:rPr>
              <a:t>Merlin asks Arthur which he likes best, the sword or the scabbard. Arthur chooses the sword but this is the wrong answer, for the scabbard has the power to protect him from harm on the battlefield and he must look after it carefully. </a:t>
            </a:r>
            <a:r>
              <a:rPr lang="en-GB" sz="2000" dirty="0">
                <a:solidFill>
                  <a:srgbClr val="993300"/>
                </a:solidFill>
              </a:rPr>
              <a:t>Years later, the sorceress </a:t>
            </a:r>
            <a:r>
              <a:rPr lang="en-GB" sz="2000" dirty="0" smtClean="0">
                <a:solidFill>
                  <a:srgbClr val="993300"/>
                </a:solidFill>
              </a:rPr>
              <a:t>Morgana </a:t>
            </a:r>
            <a:r>
              <a:rPr lang="en-GB" sz="2000" dirty="0">
                <a:solidFill>
                  <a:srgbClr val="993300"/>
                </a:solidFill>
              </a:rPr>
              <a:t>steals the scabbard and Arthur’s fate is sealed.</a:t>
            </a:r>
          </a:p>
        </p:txBody>
      </p:sp>
      <p:sp>
        <p:nvSpPr>
          <p:cNvPr id="3" name="Slide Number Placeholder 2"/>
          <p:cNvSpPr>
            <a:spLocks noGrp="1"/>
          </p:cNvSpPr>
          <p:nvPr>
            <p:ph type="sldNum" sz="quarter" idx="12"/>
          </p:nvPr>
        </p:nvSpPr>
        <p:spPr/>
        <p:txBody>
          <a:bodyPr/>
          <a:lstStyle/>
          <a:p>
            <a:fld id="{C0F36E1D-5579-4385-B0E9-33EC842FBFE0}" type="slidenum">
              <a:rPr lang="en-GB" smtClean="0"/>
              <a:pPr/>
              <a:t>10</a:t>
            </a:fld>
            <a:endParaRPr lang="en-GB"/>
          </a:p>
        </p:txBody>
      </p:sp>
    </p:spTree>
    <p:extLst>
      <p:ext uri="{BB962C8B-B14F-4D97-AF65-F5344CB8AC3E}">
        <p14:creationId xmlns:p14="http://schemas.microsoft.com/office/powerpoint/2010/main" val="3596077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74345"/>
            <a:ext cx="8784976" cy="6093976"/>
          </a:xfrm>
          <a:prstGeom prst="rect">
            <a:avLst/>
          </a:prstGeom>
        </p:spPr>
        <p:txBody>
          <a:bodyPr wrap="square">
            <a:spAutoFit/>
          </a:bodyPr>
          <a:lstStyle/>
          <a:p>
            <a:pPr algn="just">
              <a:lnSpc>
                <a:spcPct val="150000"/>
              </a:lnSpc>
            </a:pPr>
            <a:r>
              <a:rPr lang="en-GB" sz="2000" b="1" dirty="0"/>
              <a:t>Morgana’s Plot to Kill the King</a:t>
            </a:r>
            <a:endParaRPr lang="en-GB" sz="2000" dirty="0"/>
          </a:p>
          <a:p>
            <a:pPr algn="just">
              <a:lnSpc>
                <a:spcPct val="150000"/>
              </a:lnSpc>
            </a:pPr>
            <a:endParaRPr lang="en-GB" sz="2000" dirty="0" smtClean="0"/>
          </a:p>
          <a:p>
            <a:pPr algn="just">
              <a:lnSpc>
                <a:spcPct val="150000"/>
              </a:lnSpc>
            </a:pPr>
            <a:r>
              <a:rPr lang="en-GB" sz="2000" dirty="0" smtClean="0">
                <a:solidFill>
                  <a:srgbClr val="00B050"/>
                </a:solidFill>
              </a:rPr>
              <a:t>Skilled </a:t>
            </a:r>
            <a:r>
              <a:rPr lang="en-GB" sz="2000" dirty="0">
                <a:solidFill>
                  <a:srgbClr val="00B050"/>
                </a:solidFill>
              </a:rPr>
              <a:t>in magic and seeking revenge on Arthur, his sister, Morgana,  finds where Arthur is resting after a battle </a:t>
            </a:r>
            <a:r>
              <a:rPr lang="en-GB" sz="2000" dirty="0">
                <a:solidFill>
                  <a:srgbClr val="FF3399"/>
                </a:solidFill>
              </a:rPr>
              <a:t>and steals the scabbard of Excalibur. When Arthur realises his sister’s treachery he gives chase, but is not able to stop her throwing the sword into a lake where it sinks</a:t>
            </a:r>
            <a:r>
              <a:rPr lang="en-GB" sz="2000" dirty="0"/>
              <a:t>.  Morgana tricks Arthur by turning herself and all her men into blocks of marble, only coming back to life once Arthur has gone. Arthur returns to Camelot, where he tells his knights of Morgana’s treachery.  They vow to burn her for treason. </a:t>
            </a:r>
            <a:r>
              <a:rPr lang="en-GB" sz="2000" dirty="0">
                <a:solidFill>
                  <a:srgbClr val="FF0066"/>
                </a:solidFill>
              </a:rPr>
              <a:t>The next morning a young damsel presents herself at Court with a peace-offering from Morgana: a rich cloak, decorated with precious stones. But before Arthur dons the cloak Merlin warns him not to wear it until he has seen the damsel sent by Morgana wear the cloak herself. </a:t>
            </a:r>
            <a:r>
              <a:rPr lang="en-GB" sz="2000" dirty="0">
                <a:solidFill>
                  <a:srgbClr val="00B050"/>
                </a:solidFill>
              </a:rPr>
              <a:t>When Arthur forces the damsel to wear it she is burnt to ashes before his eyes. </a:t>
            </a:r>
            <a:r>
              <a:rPr lang="en-GB" sz="2000" dirty="0">
                <a:solidFill>
                  <a:srgbClr val="993300"/>
                </a:solidFill>
              </a:rPr>
              <a:t>Arthur swears revenge</a:t>
            </a:r>
            <a:r>
              <a:rPr lang="en-GB" dirty="0"/>
              <a:t>.</a:t>
            </a:r>
          </a:p>
        </p:txBody>
      </p:sp>
      <p:sp>
        <p:nvSpPr>
          <p:cNvPr id="3" name="Slide Number Placeholder 2"/>
          <p:cNvSpPr>
            <a:spLocks noGrp="1"/>
          </p:cNvSpPr>
          <p:nvPr>
            <p:ph type="sldNum" sz="quarter" idx="12"/>
          </p:nvPr>
        </p:nvSpPr>
        <p:spPr/>
        <p:txBody>
          <a:bodyPr/>
          <a:lstStyle/>
          <a:p>
            <a:fld id="{C0F36E1D-5579-4385-B0E9-33EC842FBFE0}" type="slidenum">
              <a:rPr lang="en-GB" smtClean="0"/>
              <a:pPr/>
              <a:t>11</a:t>
            </a:fld>
            <a:endParaRPr lang="en-GB"/>
          </a:p>
        </p:txBody>
      </p:sp>
    </p:spTree>
    <p:extLst>
      <p:ext uri="{BB962C8B-B14F-4D97-AF65-F5344CB8AC3E}">
        <p14:creationId xmlns:p14="http://schemas.microsoft.com/office/powerpoint/2010/main" val="3373908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785" y="980728"/>
            <a:ext cx="7992888" cy="4708981"/>
          </a:xfrm>
          <a:prstGeom prst="rect">
            <a:avLst/>
          </a:prstGeom>
        </p:spPr>
        <p:txBody>
          <a:bodyPr wrap="square">
            <a:spAutoFit/>
          </a:bodyPr>
          <a:lstStyle/>
          <a:p>
            <a:pPr algn="just">
              <a:lnSpc>
                <a:spcPct val="150000"/>
              </a:lnSpc>
            </a:pPr>
            <a:r>
              <a:rPr lang="en-GB" sz="2000" b="1" dirty="0"/>
              <a:t>The Death of Arthur</a:t>
            </a:r>
            <a:endParaRPr lang="en-GB" sz="2000" dirty="0"/>
          </a:p>
          <a:p>
            <a:pPr algn="just">
              <a:lnSpc>
                <a:spcPct val="150000"/>
              </a:lnSpc>
            </a:pPr>
            <a:endParaRPr lang="en-GB" sz="2000" dirty="0" smtClean="0"/>
          </a:p>
          <a:p>
            <a:pPr algn="just">
              <a:lnSpc>
                <a:spcPct val="150000"/>
              </a:lnSpc>
            </a:pPr>
            <a:r>
              <a:rPr lang="en-GB" sz="2000" dirty="0" err="1" smtClean="0">
                <a:solidFill>
                  <a:srgbClr val="0070C0"/>
                </a:solidFill>
              </a:rPr>
              <a:t>Mordred</a:t>
            </a:r>
            <a:r>
              <a:rPr lang="en-GB" sz="2000" dirty="0" smtClean="0">
                <a:solidFill>
                  <a:srgbClr val="0070C0"/>
                </a:solidFill>
              </a:rPr>
              <a:t> </a:t>
            </a:r>
            <a:r>
              <a:rPr lang="en-GB" sz="2000" dirty="0">
                <a:solidFill>
                  <a:srgbClr val="0070C0"/>
                </a:solidFill>
              </a:rPr>
              <a:t>is Arthur’s secret son and King Arthur has never treated him like a son.  </a:t>
            </a:r>
            <a:r>
              <a:rPr lang="en-GB" sz="2000" dirty="0">
                <a:solidFill>
                  <a:srgbClr val="FF3399"/>
                </a:solidFill>
              </a:rPr>
              <a:t>So </a:t>
            </a:r>
            <a:r>
              <a:rPr lang="en-GB" sz="2000" dirty="0" err="1">
                <a:solidFill>
                  <a:srgbClr val="FF3399"/>
                </a:solidFill>
              </a:rPr>
              <a:t>Mordred</a:t>
            </a:r>
            <a:r>
              <a:rPr lang="en-GB" sz="2000" dirty="0">
                <a:solidFill>
                  <a:srgbClr val="FF3399"/>
                </a:solidFill>
              </a:rPr>
              <a:t> is angry and resentful and sets out to kill Arthur and take the throne at Camelot.  He raises an army to fight Arthur’s army.  </a:t>
            </a:r>
            <a:r>
              <a:rPr lang="en-GB" sz="2000" dirty="0">
                <a:solidFill>
                  <a:srgbClr val="FF0066"/>
                </a:solidFill>
              </a:rPr>
              <a:t>When they meet, Arthur kills </a:t>
            </a:r>
            <a:r>
              <a:rPr lang="en-GB" sz="2000" dirty="0" err="1">
                <a:solidFill>
                  <a:srgbClr val="FF0066"/>
                </a:solidFill>
              </a:rPr>
              <a:t>Mordred</a:t>
            </a:r>
            <a:r>
              <a:rPr lang="en-GB" sz="2000" dirty="0">
                <a:solidFill>
                  <a:srgbClr val="FF0066"/>
                </a:solidFill>
              </a:rPr>
              <a:t>, but as he falls to his death, </a:t>
            </a:r>
            <a:r>
              <a:rPr lang="en-GB" sz="2000" dirty="0" err="1">
                <a:solidFill>
                  <a:srgbClr val="FF0066"/>
                </a:solidFill>
              </a:rPr>
              <a:t>Mordred</a:t>
            </a:r>
            <a:r>
              <a:rPr lang="en-GB" sz="2000" dirty="0">
                <a:solidFill>
                  <a:srgbClr val="FF0066"/>
                </a:solidFill>
              </a:rPr>
              <a:t> fatally wounds Arthur with his spear.</a:t>
            </a:r>
            <a:r>
              <a:rPr lang="en-GB" sz="2000" dirty="0"/>
              <a:t>  </a:t>
            </a:r>
            <a:r>
              <a:rPr lang="en-GB" sz="2000" dirty="0">
                <a:solidFill>
                  <a:srgbClr val="00B050"/>
                </a:solidFill>
              </a:rPr>
              <a:t>As he lies dying, Arthur commands </a:t>
            </a:r>
            <a:r>
              <a:rPr lang="en-GB" sz="2000" dirty="0" err="1">
                <a:solidFill>
                  <a:srgbClr val="00B050"/>
                </a:solidFill>
              </a:rPr>
              <a:t>Bedivere</a:t>
            </a:r>
            <a:r>
              <a:rPr lang="en-GB" sz="2000" dirty="0">
                <a:solidFill>
                  <a:srgbClr val="00B050"/>
                </a:solidFill>
              </a:rPr>
              <a:t> to throw Excalibur into a nearby lake. A hand rises out of the lake and catches the sword. </a:t>
            </a:r>
            <a:r>
              <a:rPr lang="en-GB" sz="2000" dirty="0">
                <a:solidFill>
                  <a:srgbClr val="993300"/>
                </a:solidFill>
              </a:rPr>
              <a:t>Then a barge appears on the lakeshore and Arthur is carried away to Avalon.</a:t>
            </a:r>
          </a:p>
        </p:txBody>
      </p:sp>
      <p:sp>
        <p:nvSpPr>
          <p:cNvPr id="3" name="Slide Number Placeholder 2"/>
          <p:cNvSpPr>
            <a:spLocks noGrp="1"/>
          </p:cNvSpPr>
          <p:nvPr>
            <p:ph type="sldNum" sz="quarter" idx="12"/>
          </p:nvPr>
        </p:nvSpPr>
        <p:spPr/>
        <p:txBody>
          <a:bodyPr/>
          <a:lstStyle/>
          <a:p>
            <a:fld id="{C0F36E1D-5579-4385-B0E9-33EC842FBFE0}" type="slidenum">
              <a:rPr lang="en-GB" smtClean="0"/>
              <a:pPr/>
              <a:t>12</a:t>
            </a:fld>
            <a:endParaRPr lang="en-GB"/>
          </a:p>
        </p:txBody>
      </p:sp>
    </p:spTree>
    <p:extLst>
      <p:ext uri="{BB962C8B-B14F-4D97-AF65-F5344CB8AC3E}">
        <p14:creationId xmlns:p14="http://schemas.microsoft.com/office/powerpoint/2010/main" val="407241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C0F36E1D-5579-4385-B0E9-33EC842FBFE0}" type="slidenum">
              <a:rPr lang="en-GB" smtClean="0"/>
              <a:pPr/>
              <a:t>13</a:t>
            </a:fld>
            <a:endParaRPr lang="en-GB"/>
          </a:p>
        </p:txBody>
      </p:sp>
      <p:pic>
        <p:nvPicPr>
          <p:cNvPr id="3074" name="Picture 2" descr="http://image.gamespotcdn.net/gamespot/images/2011/034/reviews/619217_20110204_embed001.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241853"/>
            <a:ext cx="8501769" cy="6355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0725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Merlin and King Arthur</a:t>
            </a:r>
            <a:endParaRPr lang="en-GB" dirty="0"/>
          </a:p>
        </p:txBody>
      </p:sp>
      <p:sp>
        <p:nvSpPr>
          <p:cNvPr id="3" name="Content Placeholder 2"/>
          <p:cNvSpPr>
            <a:spLocks noGrp="1"/>
          </p:cNvSpPr>
          <p:nvPr>
            <p:ph idx="1"/>
          </p:nvPr>
        </p:nvSpPr>
        <p:spPr>
          <a:xfrm>
            <a:off x="3347864" y="1700808"/>
            <a:ext cx="4824536" cy="1224136"/>
          </a:xfrm>
          <a:ln>
            <a:solidFill>
              <a:schemeClr val="tx1"/>
            </a:solidFill>
          </a:ln>
        </p:spPr>
        <p:txBody>
          <a:bodyPr>
            <a:normAutofit lnSpcReduction="10000"/>
          </a:bodyPr>
          <a:lstStyle/>
          <a:p>
            <a:pPr marL="0" indent="0">
              <a:lnSpc>
                <a:spcPct val="170000"/>
              </a:lnSpc>
              <a:spcBef>
                <a:spcPts val="0"/>
              </a:spcBef>
              <a:buNone/>
            </a:pPr>
            <a:r>
              <a:rPr lang="en-GB" sz="2200" dirty="0" smtClean="0"/>
              <a:t>Camelot – the castle and court of King  Arthur: a land of myth and magic</a:t>
            </a:r>
          </a:p>
          <a:p>
            <a:endParaRPr lang="en-GB" dirty="0"/>
          </a:p>
        </p:txBody>
      </p:sp>
      <p:sp>
        <p:nvSpPr>
          <p:cNvPr id="6" name="Slide Number Placeholder 5"/>
          <p:cNvSpPr>
            <a:spLocks noGrp="1"/>
          </p:cNvSpPr>
          <p:nvPr>
            <p:ph type="sldNum" sz="quarter" idx="12"/>
          </p:nvPr>
        </p:nvSpPr>
        <p:spPr/>
        <p:txBody>
          <a:bodyPr/>
          <a:lstStyle/>
          <a:p>
            <a:fld id="{C0F36E1D-5579-4385-B0E9-33EC842FBFE0}" type="slidenum">
              <a:rPr lang="en-GB" smtClean="0"/>
              <a:pPr/>
              <a:t>14</a:t>
            </a:fld>
            <a:endParaRPr lang="en-GB"/>
          </a:p>
        </p:txBody>
      </p:sp>
      <p:pic>
        <p:nvPicPr>
          <p:cNvPr id="5" name="Picture 2" descr="Camelot JPEG">
            <a:hlinkClick r:id=""/>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25" y="1412777"/>
            <a:ext cx="2988909" cy="352839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merlin-arthur.com/wp-content/uploads/2013/01/Dragon-2.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91880" y="3542653"/>
            <a:ext cx="5652120" cy="331534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59632" y="5373216"/>
            <a:ext cx="2088232" cy="967957"/>
          </a:xfrm>
          <a:prstGeom prst="rect">
            <a:avLst/>
          </a:prstGeom>
          <a:noFill/>
          <a:ln>
            <a:solidFill>
              <a:schemeClr val="tx1"/>
            </a:solidFill>
          </a:ln>
        </p:spPr>
        <p:txBody>
          <a:bodyPr wrap="square" rtlCol="0">
            <a:spAutoFit/>
          </a:bodyPr>
          <a:lstStyle/>
          <a:p>
            <a:pPr>
              <a:lnSpc>
                <a:spcPct val="150000"/>
              </a:lnSpc>
            </a:pPr>
            <a:r>
              <a:rPr lang="en-GB" sz="2000" dirty="0" smtClean="0"/>
              <a:t>The dragon: Merlin’s advisor</a:t>
            </a:r>
            <a:endParaRPr lang="en-GB" sz="2000" dirty="0"/>
          </a:p>
        </p:txBody>
      </p:sp>
    </p:spTree>
    <p:extLst>
      <p:ext uri="{BB962C8B-B14F-4D97-AF65-F5344CB8AC3E}">
        <p14:creationId xmlns:p14="http://schemas.microsoft.com/office/powerpoint/2010/main" val="3398661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2</a:t>
            </a:r>
            <a:endParaRPr lang="en-GB" dirty="0"/>
          </a:p>
        </p:txBody>
      </p:sp>
      <p:sp>
        <p:nvSpPr>
          <p:cNvPr id="3" name="Text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2"/>
          </p:nvPr>
        </p:nvSpPr>
        <p:spPr/>
        <p:txBody>
          <a:bodyPr/>
          <a:lstStyle/>
          <a:p>
            <a:fld id="{C0F36E1D-5579-4385-B0E9-33EC842FBFE0}" type="slidenum">
              <a:rPr lang="en-GB" smtClean="0"/>
              <a:pPr/>
              <a:t>15</a:t>
            </a:fld>
            <a:endParaRPr lang="en-GB"/>
          </a:p>
        </p:txBody>
      </p:sp>
    </p:spTree>
    <p:extLst>
      <p:ext uri="{BB962C8B-B14F-4D97-AF65-F5344CB8AC3E}">
        <p14:creationId xmlns:p14="http://schemas.microsoft.com/office/powerpoint/2010/main" val="4106365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happens in Merlin and Arthur stories?</a:t>
            </a:r>
            <a:endParaRPr lang="en-GB" dirty="0"/>
          </a:p>
        </p:txBody>
      </p:sp>
      <p:sp>
        <p:nvSpPr>
          <p:cNvPr id="3" name="Content Placeholder 2"/>
          <p:cNvSpPr>
            <a:spLocks noGrp="1"/>
          </p:cNvSpPr>
          <p:nvPr>
            <p:ph idx="1"/>
          </p:nvPr>
        </p:nvSpPr>
        <p:spPr/>
        <p:txBody>
          <a:bodyPr>
            <a:normAutofit/>
          </a:bodyPr>
          <a:lstStyle/>
          <a:p>
            <a:pPr>
              <a:lnSpc>
                <a:spcPct val="150000"/>
              </a:lnSpc>
              <a:spcBef>
                <a:spcPts val="0"/>
              </a:spcBef>
            </a:pPr>
            <a:r>
              <a:rPr lang="en-GB" sz="2000" dirty="0" smtClean="0"/>
              <a:t>Knights have battles  (and there are no lady knights!)</a:t>
            </a:r>
          </a:p>
          <a:p>
            <a:pPr>
              <a:lnSpc>
                <a:spcPct val="150000"/>
              </a:lnSpc>
              <a:spcBef>
                <a:spcPts val="0"/>
              </a:spcBef>
            </a:pPr>
            <a:r>
              <a:rPr lang="en-GB" sz="2000" dirty="0" smtClean="0"/>
              <a:t>The knights love and serve Arthur</a:t>
            </a:r>
          </a:p>
          <a:p>
            <a:pPr>
              <a:lnSpc>
                <a:spcPct val="150000"/>
              </a:lnSpc>
              <a:spcBef>
                <a:spcPts val="0"/>
              </a:spcBef>
            </a:pPr>
            <a:r>
              <a:rPr lang="en-GB" sz="2000" dirty="0" smtClean="0"/>
              <a:t>Arthur marries Guinevere</a:t>
            </a:r>
          </a:p>
          <a:p>
            <a:pPr>
              <a:lnSpc>
                <a:spcPct val="150000"/>
              </a:lnSpc>
              <a:spcBef>
                <a:spcPts val="0"/>
              </a:spcBef>
            </a:pPr>
            <a:r>
              <a:rPr lang="en-GB" sz="2000" dirty="0" smtClean="0"/>
              <a:t>Camelot must be protected</a:t>
            </a:r>
          </a:p>
          <a:p>
            <a:pPr>
              <a:lnSpc>
                <a:spcPct val="150000"/>
              </a:lnSpc>
              <a:spcBef>
                <a:spcPts val="0"/>
              </a:spcBef>
            </a:pPr>
            <a:r>
              <a:rPr lang="en-GB" sz="2000" dirty="0" smtClean="0"/>
              <a:t>Merlin is a special wizard who protects Arthur</a:t>
            </a:r>
          </a:p>
          <a:p>
            <a:pPr>
              <a:lnSpc>
                <a:spcPct val="150000"/>
              </a:lnSpc>
              <a:spcBef>
                <a:spcPts val="0"/>
              </a:spcBef>
            </a:pPr>
            <a:r>
              <a:rPr lang="en-GB" sz="2000" dirty="0" smtClean="0"/>
              <a:t>There is magic: potions, goblets, cloaks, swords, rings …</a:t>
            </a:r>
          </a:p>
          <a:p>
            <a:pPr>
              <a:lnSpc>
                <a:spcPct val="150000"/>
              </a:lnSpc>
              <a:spcBef>
                <a:spcPts val="0"/>
              </a:spcBef>
            </a:pPr>
            <a:r>
              <a:rPr lang="en-GB" sz="2000" dirty="0" smtClean="0"/>
              <a:t>There are mythical beasts: dragons, unicorns, trolls, serpents…</a:t>
            </a:r>
          </a:p>
          <a:p>
            <a:pPr>
              <a:lnSpc>
                <a:spcPct val="150000"/>
              </a:lnSpc>
              <a:spcBef>
                <a:spcPts val="0"/>
              </a:spcBef>
            </a:pPr>
            <a:r>
              <a:rPr lang="en-GB" sz="2000" dirty="0" smtClean="0"/>
              <a:t>Good conquers evil</a:t>
            </a:r>
            <a:endParaRPr lang="en-GB" sz="2000" dirty="0"/>
          </a:p>
        </p:txBody>
      </p:sp>
      <p:sp>
        <p:nvSpPr>
          <p:cNvPr id="4" name="Slide Number Placeholder 3"/>
          <p:cNvSpPr>
            <a:spLocks noGrp="1"/>
          </p:cNvSpPr>
          <p:nvPr>
            <p:ph type="sldNum" sz="quarter" idx="12"/>
          </p:nvPr>
        </p:nvSpPr>
        <p:spPr/>
        <p:txBody>
          <a:bodyPr/>
          <a:lstStyle/>
          <a:p>
            <a:fld id="{C0F36E1D-5579-4385-B0E9-33EC842FBFE0}" type="slidenum">
              <a:rPr lang="en-GB" smtClean="0"/>
              <a:pPr/>
              <a:t>16</a:t>
            </a:fld>
            <a:endParaRPr lang="en-GB"/>
          </a:p>
        </p:txBody>
      </p:sp>
    </p:spTree>
    <p:extLst>
      <p:ext uri="{BB962C8B-B14F-4D97-AF65-F5344CB8AC3E}">
        <p14:creationId xmlns:p14="http://schemas.microsoft.com/office/powerpoint/2010/main" val="20058721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5760"/>
            <a:ext cx="8640960" cy="1143000"/>
          </a:xfrm>
        </p:spPr>
        <p:txBody>
          <a:bodyPr>
            <a:normAutofit fontScale="90000"/>
          </a:bodyPr>
          <a:lstStyle/>
          <a:p>
            <a:r>
              <a:rPr lang="en-GB" dirty="0" smtClean="0"/>
              <a:t>King Arthur’s Knights of the Round Table</a:t>
            </a:r>
            <a:endParaRPr lang="en-GB" dirty="0"/>
          </a:p>
        </p:txBody>
      </p:sp>
      <p:sp>
        <p:nvSpPr>
          <p:cNvPr id="3" name="Content Placeholder 2"/>
          <p:cNvSpPr>
            <a:spLocks noGrp="1"/>
          </p:cNvSpPr>
          <p:nvPr>
            <p:ph idx="1"/>
          </p:nvPr>
        </p:nvSpPr>
        <p:spPr>
          <a:xfrm>
            <a:off x="467544" y="1258089"/>
            <a:ext cx="3466728" cy="4525963"/>
          </a:xfrm>
        </p:spPr>
        <p:txBody>
          <a:bodyPr>
            <a:normAutofit/>
          </a:bodyPr>
          <a:lstStyle/>
          <a:p>
            <a:pPr marL="0" indent="0">
              <a:lnSpc>
                <a:spcPct val="150000"/>
              </a:lnSpc>
              <a:buNone/>
            </a:pPr>
            <a:r>
              <a:rPr lang="en-GB" sz="2000" dirty="0" smtClean="0"/>
              <a:t>They are all sirs, because they have been knighted.</a:t>
            </a:r>
          </a:p>
          <a:p>
            <a:pPr>
              <a:lnSpc>
                <a:spcPct val="150000"/>
              </a:lnSpc>
            </a:pPr>
            <a:r>
              <a:rPr lang="en-GB" sz="2000" dirty="0" smtClean="0"/>
              <a:t>Sir Galahad</a:t>
            </a:r>
          </a:p>
          <a:p>
            <a:pPr>
              <a:lnSpc>
                <a:spcPct val="150000"/>
              </a:lnSpc>
            </a:pPr>
            <a:r>
              <a:rPr lang="en-GB" sz="2000" dirty="0" smtClean="0"/>
              <a:t>Sir Lancelot</a:t>
            </a:r>
          </a:p>
          <a:p>
            <a:pPr>
              <a:lnSpc>
                <a:spcPct val="150000"/>
              </a:lnSpc>
            </a:pPr>
            <a:r>
              <a:rPr lang="en-GB" sz="2000" dirty="0" smtClean="0"/>
              <a:t>Sir Percival</a:t>
            </a:r>
          </a:p>
          <a:p>
            <a:pPr>
              <a:lnSpc>
                <a:spcPct val="150000"/>
              </a:lnSpc>
            </a:pPr>
            <a:r>
              <a:rPr lang="en-GB" sz="2000" dirty="0" smtClean="0"/>
              <a:t>Sir Gawain</a:t>
            </a:r>
          </a:p>
          <a:p>
            <a:pPr>
              <a:lnSpc>
                <a:spcPct val="150000"/>
              </a:lnSpc>
            </a:pPr>
            <a:r>
              <a:rPr lang="en-GB" sz="2000" dirty="0" smtClean="0"/>
              <a:t>Sir Hector</a:t>
            </a:r>
          </a:p>
          <a:p>
            <a:pPr>
              <a:lnSpc>
                <a:spcPct val="150000"/>
              </a:lnSpc>
            </a:pPr>
            <a:r>
              <a:rPr lang="en-GB" sz="2000" dirty="0" smtClean="0"/>
              <a:t>Sir </a:t>
            </a:r>
            <a:r>
              <a:rPr lang="en-GB" sz="2000" dirty="0" err="1" smtClean="0"/>
              <a:t>Bors</a:t>
            </a:r>
            <a:endParaRPr lang="en-GB" sz="2000" dirty="0" smtClean="0"/>
          </a:p>
          <a:p>
            <a:endParaRPr lang="en-GB" dirty="0"/>
          </a:p>
        </p:txBody>
      </p:sp>
      <p:sp>
        <p:nvSpPr>
          <p:cNvPr id="5" name="Slide Number Placeholder 4"/>
          <p:cNvSpPr>
            <a:spLocks noGrp="1"/>
          </p:cNvSpPr>
          <p:nvPr>
            <p:ph type="sldNum" sz="quarter" idx="12"/>
          </p:nvPr>
        </p:nvSpPr>
        <p:spPr/>
        <p:txBody>
          <a:bodyPr/>
          <a:lstStyle/>
          <a:p>
            <a:fld id="{C0F36E1D-5579-4385-B0E9-33EC842FBFE0}" type="slidenum">
              <a:rPr lang="en-GB" smtClean="0"/>
              <a:pPr/>
              <a:t>17</a:t>
            </a:fld>
            <a:endParaRPr lang="en-GB"/>
          </a:p>
        </p:txBody>
      </p:sp>
      <p:pic>
        <p:nvPicPr>
          <p:cNvPr id="6146" name="Picture 2" descr="http://rlv.zcache.ca/accolade_becoming_a_knight_personalized_invitation-rbaf99419a2fb42388d457ebee26110b4_8dnm8_8byvr_512.jpg">
            <a:hlinkClick r:id="rId3"/>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8164" t="6386" r="17859" b="4435"/>
          <a:stretch/>
        </p:blipFill>
        <p:spPr bwMode="auto">
          <a:xfrm>
            <a:off x="5004048" y="1104157"/>
            <a:ext cx="3468286" cy="483458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7504" y="6015485"/>
            <a:ext cx="8856984" cy="400110"/>
          </a:xfrm>
          <a:prstGeom prst="rect">
            <a:avLst/>
          </a:prstGeom>
          <a:noFill/>
          <a:ln>
            <a:solidFill>
              <a:schemeClr val="tx1"/>
            </a:solidFill>
          </a:ln>
        </p:spPr>
        <p:txBody>
          <a:bodyPr wrap="square" rtlCol="0">
            <a:spAutoFit/>
          </a:bodyPr>
          <a:lstStyle/>
          <a:p>
            <a:r>
              <a:rPr lang="en-GB" sz="2000" b="1" dirty="0" smtClean="0"/>
              <a:t>Remember:  Names are Proper Nouns so they always need capital letters to start.</a:t>
            </a:r>
            <a:endParaRPr lang="en-GB" sz="2000" b="1" dirty="0"/>
          </a:p>
        </p:txBody>
      </p:sp>
    </p:spTree>
    <p:extLst>
      <p:ext uri="{BB962C8B-B14F-4D97-AF65-F5344CB8AC3E}">
        <p14:creationId xmlns:p14="http://schemas.microsoft.com/office/powerpoint/2010/main" val="3848716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4724" y="1484784"/>
            <a:ext cx="6766560" cy="4282440"/>
          </a:xfrm>
          <a:prstGeom prst="rect">
            <a:avLst/>
          </a:prstGeom>
        </p:spPr>
      </p:pic>
      <p:sp>
        <p:nvSpPr>
          <p:cNvPr id="3" name="TextBox 2"/>
          <p:cNvSpPr txBox="1"/>
          <p:nvPr/>
        </p:nvSpPr>
        <p:spPr>
          <a:xfrm>
            <a:off x="539552" y="260648"/>
            <a:ext cx="8136904" cy="1107996"/>
          </a:xfrm>
          <a:prstGeom prst="rect">
            <a:avLst/>
          </a:prstGeom>
          <a:noFill/>
        </p:spPr>
        <p:txBody>
          <a:bodyPr wrap="square" rtlCol="0">
            <a:spAutoFit/>
          </a:bodyPr>
          <a:lstStyle/>
          <a:p>
            <a:pPr algn="ctr"/>
            <a:r>
              <a:rPr lang="en-GB" sz="6600" dirty="0" smtClean="0">
                <a:effectLst>
                  <a:outerShdw blurRad="38100" dist="38100" dir="2700000" algn="tl">
                    <a:srgbClr val="000000">
                      <a:alpha val="43137"/>
                    </a:srgbClr>
                  </a:outerShdw>
                </a:effectLst>
              </a:rPr>
              <a:t>The Story Mountain</a:t>
            </a:r>
            <a:endParaRPr lang="en-GB" sz="6600" dirty="0">
              <a:effectLst>
                <a:outerShdw blurRad="38100" dist="38100" dir="2700000" algn="tl">
                  <a:srgbClr val="000000">
                    <a:alpha val="43137"/>
                  </a:srgbClr>
                </a:outerShdw>
              </a:effectLst>
            </a:endParaRPr>
          </a:p>
        </p:txBody>
      </p:sp>
      <p:sp>
        <p:nvSpPr>
          <p:cNvPr id="4" name="TextBox 3"/>
          <p:cNvSpPr txBox="1"/>
          <p:nvPr/>
        </p:nvSpPr>
        <p:spPr>
          <a:xfrm>
            <a:off x="179512" y="5445224"/>
            <a:ext cx="3384376" cy="1323439"/>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OPENING</a:t>
            </a:r>
          </a:p>
          <a:p>
            <a:pPr algn="ctr"/>
            <a:r>
              <a:rPr lang="en-GB" sz="2000" dirty="0" smtClean="0"/>
              <a:t>Sir Galahad is riding through the forest near Camelot on his horse,  Faithful.</a:t>
            </a:r>
            <a:endParaRPr lang="en-GB" sz="2000" dirty="0"/>
          </a:p>
        </p:txBody>
      </p:sp>
      <p:sp>
        <p:nvSpPr>
          <p:cNvPr id="5" name="TextBox 4"/>
          <p:cNvSpPr txBox="1"/>
          <p:nvPr/>
        </p:nvSpPr>
        <p:spPr>
          <a:xfrm>
            <a:off x="57414" y="1870806"/>
            <a:ext cx="2636676" cy="1323439"/>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PROBLEM</a:t>
            </a:r>
          </a:p>
          <a:p>
            <a:pPr algn="ctr"/>
            <a:r>
              <a:rPr lang="en-GB" sz="2000" dirty="0" smtClean="0"/>
              <a:t>He meets an old man who gives him a ring to give to Arthur.</a:t>
            </a:r>
            <a:endParaRPr lang="en-GB" sz="2000" dirty="0"/>
          </a:p>
        </p:txBody>
      </p:sp>
      <p:sp>
        <p:nvSpPr>
          <p:cNvPr id="6" name="TextBox 5"/>
          <p:cNvSpPr txBox="1"/>
          <p:nvPr/>
        </p:nvSpPr>
        <p:spPr>
          <a:xfrm>
            <a:off x="5556741" y="1239668"/>
            <a:ext cx="3509077" cy="1631216"/>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CLIMAX</a:t>
            </a:r>
          </a:p>
          <a:p>
            <a:pPr algn="ctr"/>
            <a:r>
              <a:rPr lang="en-GB" sz="2000" dirty="0" smtClean="0"/>
              <a:t>The ring is bewitched and it makes Sir Galahad forget who he is and where he is going.  He is totally lost.</a:t>
            </a:r>
            <a:endParaRPr lang="en-GB" sz="2000" dirty="0"/>
          </a:p>
        </p:txBody>
      </p:sp>
      <p:sp>
        <p:nvSpPr>
          <p:cNvPr id="7" name="TextBox 6"/>
          <p:cNvSpPr txBox="1"/>
          <p:nvPr/>
        </p:nvSpPr>
        <p:spPr>
          <a:xfrm>
            <a:off x="4067944" y="3501008"/>
            <a:ext cx="3024336" cy="1631216"/>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RESOLUTION</a:t>
            </a:r>
          </a:p>
          <a:p>
            <a:pPr algn="ctr"/>
            <a:r>
              <a:rPr lang="en-GB" sz="2000" dirty="0" smtClean="0"/>
              <a:t>Merlin finds Sir Galahad and uses his magical powers to undo the spell on the ring.</a:t>
            </a:r>
            <a:endParaRPr lang="en-GB" sz="2000" dirty="0"/>
          </a:p>
        </p:txBody>
      </p:sp>
      <p:sp>
        <p:nvSpPr>
          <p:cNvPr id="8" name="TextBox 7"/>
          <p:cNvSpPr txBox="1"/>
          <p:nvPr/>
        </p:nvSpPr>
        <p:spPr>
          <a:xfrm>
            <a:off x="6041482" y="5534561"/>
            <a:ext cx="3024336" cy="1323439"/>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ENDING</a:t>
            </a:r>
          </a:p>
          <a:p>
            <a:pPr algn="ctr"/>
            <a:r>
              <a:rPr lang="en-GB" sz="2000" dirty="0" smtClean="0"/>
              <a:t>Merlin and Galahad return safely to the court of Camelot.</a:t>
            </a:r>
            <a:endParaRPr lang="en-GB" sz="2000" dirty="0"/>
          </a:p>
        </p:txBody>
      </p:sp>
      <p:sp>
        <p:nvSpPr>
          <p:cNvPr id="9" name="Slide Number Placeholder 8"/>
          <p:cNvSpPr>
            <a:spLocks noGrp="1"/>
          </p:cNvSpPr>
          <p:nvPr>
            <p:ph type="sldNum" sz="quarter" idx="12"/>
          </p:nvPr>
        </p:nvSpPr>
        <p:spPr/>
        <p:txBody>
          <a:bodyPr/>
          <a:lstStyle/>
          <a:p>
            <a:fld id="{C0F36E1D-5579-4385-B0E9-33EC842FBFE0}" type="slidenum">
              <a:rPr lang="en-GB" smtClean="0"/>
              <a:pPr/>
              <a:t>18</a:t>
            </a:fld>
            <a:endParaRPr lang="en-GB"/>
          </a:p>
        </p:txBody>
      </p:sp>
    </p:spTree>
    <p:extLst>
      <p:ext uri="{BB962C8B-B14F-4D97-AF65-F5344CB8AC3E}">
        <p14:creationId xmlns:p14="http://schemas.microsoft.com/office/powerpoint/2010/main" val="941572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5760"/>
            <a:ext cx="8640960" cy="1143000"/>
          </a:xfrm>
        </p:spPr>
        <p:txBody>
          <a:bodyPr>
            <a:normAutofit/>
          </a:bodyPr>
          <a:lstStyle/>
          <a:p>
            <a:r>
              <a:rPr lang="en-GB" dirty="0" smtClean="0"/>
              <a:t>Time for your imagination</a:t>
            </a:r>
            <a:endParaRPr lang="en-GB" dirty="0"/>
          </a:p>
        </p:txBody>
      </p:sp>
      <p:sp>
        <p:nvSpPr>
          <p:cNvPr id="3" name="Content Placeholder 2"/>
          <p:cNvSpPr>
            <a:spLocks noGrp="1"/>
          </p:cNvSpPr>
          <p:nvPr>
            <p:ph idx="1"/>
          </p:nvPr>
        </p:nvSpPr>
        <p:spPr>
          <a:xfrm>
            <a:off x="179512" y="1264901"/>
            <a:ext cx="3466728" cy="4525963"/>
          </a:xfrm>
        </p:spPr>
        <p:txBody>
          <a:bodyPr>
            <a:normAutofit/>
          </a:bodyPr>
          <a:lstStyle/>
          <a:p>
            <a:pPr marL="0" indent="0">
              <a:lnSpc>
                <a:spcPct val="150000"/>
              </a:lnSpc>
              <a:buNone/>
            </a:pPr>
            <a:r>
              <a:rPr lang="en-GB" sz="2000" dirty="0" smtClean="0"/>
              <a:t>Some of King Arthur’s Knights</a:t>
            </a:r>
          </a:p>
          <a:p>
            <a:pPr>
              <a:lnSpc>
                <a:spcPct val="150000"/>
              </a:lnSpc>
            </a:pPr>
            <a:r>
              <a:rPr lang="en-GB" sz="2000" dirty="0" smtClean="0"/>
              <a:t>Sir Galahad</a:t>
            </a:r>
          </a:p>
          <a:p>
            <a:pPr>
              <a:lnSpc>
                <a:spcPct val="150000"/>
              </a:lnSpc>
            </a:pPr>
            <a:r>
              <a:rPr lang="en-GB" sz="2000" dirty="0" smtClean="0"/>
              <a:t>Sir Lancelot</a:t>
            </a:r>
          </a:p>
          <a:p>
            <a:pPr>
              <a:lnSpc>
                <a:spcPct val="150000"/>
              </a:lnSpc>
            </a:pPr>
            <a:r>
              <a:rPr lang="en-GB" sz="2000" dirty="0" smtClean="0"/>
              <a:t>Sir Percival</a:t>
            </a:r>
          </a:p>
          <a:p>
            <a:pPr>
              <a:lnSpc>
                <a:spcPct val="150000"/>
              </a:lnSpc>
            </a:pPr>
            <a:r>
              <a:rPr lang="en-GB" sz="2000" dirty="0" smtClean="0"/>
              <a:t>Sir Gawain</a:t>
            </a:r>
          </a:p>
          <a:p>
            <a:pPr>
              <a:lnSpc>
                <a:spcPct val="150000"/>
              </a:lnSpc>
            </a:pPr>
            <a:r>
              <a:rPr lang="en-GB" sz="2000" dirty="0" smtClean="0"/>
              <a:t>Sir Hector</a:t>
            </a:r>
          </a:p>
          <a:p>
            <a:pPr>
              <a:lnSpc>
                <a:spcPct val="150000"/>
              </a:lnSpc>
            </a:pPr>
            <a:r>
              <a:rPr lang="en-GB" sz="2000" dirty="0" smtClean="0"/>
              <a:t>Sir </a:t>
            </a:r>
            <a:r>
              <a:rPr lang="en-GB" sz="2000" dirty="0" err="1" smtClean="0"/>
              <a:t>Bors</a:t>
            </a:r>
            <a:endParaRPr lang="en-GB" sz="2000" dirty="0" smtClean="0"/>
          </a:p>
          <a:p>
            <a:endParaRPr lang="en-GB" dirty="0"/>
          </a:p>
        </p:txBody>
      </p:sp>
      <p:sp>
        <p:nvSpPr>
          <p:cNvPr id="5" name="Slide Number Placeholder 4"/>
          <p:cNvSpPr>
            <a:spLocks noGrp="1"/>
          </p:cNvSpPr>
          <p:nvPr>
            <p:ph type="sldNum" sz="quarter" idx="12"/>
          </p:nvPr>
        </p:nvSpPr>
        <p:spPr/>
        <p:txBody>
          <a:bodyPr/>
          <a:lstStyle/>
          <a:p>
            <a:fld id="{C0F36E1D-5579-4385-B0E9-33EC842FBFE0}" type="slidenum">
              <a:rPr lang="en-GB" smtClean="0"/>
              <a:pPr/>
              <a:t>19</a:t>
            </a:fld>
            <a:endParaRPr lang="en-GB"/>
          </a:p>
        </p:txBody>
      </p:sp>
      <p:sp>
        <p:nvSpPr>
          <p:cNvPr id="6" name="TextBox 5"/>
          <p:cNvSpPr txBox="1"/>
          <p:nvPr/>
        </p:nvSpPr>
        <p:spPr>
          <a:xfrm>
            <a:off x="3923928" y="1340768"/>
            <a:ext cx="4680520" cy="4760278"/>
          </a:xfrm>
          <a:prstGeom prst="rect">
            <a:avLst/>
          </a:prstGeom>
          <a:solidFill>
            <a:srgbClr val="FFFFFF"/>
          </a:solidFill>
          <a:ln>
            <a:solidFill>
              <a:schemeClr val="tx1"/>
            </a:solidFill>
          </a:ln>
        </p:spPr>
        <p:txBody>
          <a:bodyPr wrap="square" rtlCol="0">
            <a:spAutoFit/>
          </a:bodyPr>
          <a:lstStyle/>
          <a:p>
            <a:pPr>
              <a:lnSpc>
                <a:spcPts val="2600"/>
              </a:lnSpc>
            </a:pPr>
            <a:r>
              <a:rPr lang="en-GB" u="sng" dirty="0" smtClean="0"/>
              <a:t>Choose one of these knights: </a:t>
            </a:r>
            <a:r>
              <a:rPr lang="en-GB" dirty="0" smtClean="0"/>
              <a:t>what do you think he looks like?  What kind of person might he be?  What are </a:t>
            </a:r>
            <a:r>
              <a:rPr lang="en-GB" smtClean="0"/>
              <a:t>his ‘good’ </a:t>
            </a:r>
            <a:r>
              <a:rPr lang="en-GB" dirty="0" smtClean="0"/>
              <a:t>characteristics and what are his ‘bad’ characteristics?  What adventures might he get involved in?</a:t>
            </a:r>
          </a:p>
          <a:p>
            <a:pPr>
              <a:lnSpc>
                <a:spcPts val="2600"/>
              </a:lnSpc>
            </a:pPr>
            <a:endParaRPr lang="en-GB" dirty="0"/>
          </a:p>
          <a:p>
            <a:pPr>
              <a:lnSpc>
                <a:spcPts val="2600"/>
              </a:lnSpc>
            </a:pPr>
            <a:r>
              <a:rPr lang="en-GB" u="sng" dirty="0"/>
              <a:t>C</a:t>
            </a:r>
            <a:r>
              <a:rPr lang="en-GB" u="sng" dirty="0" smtClean="0"/>
              <a:t>hoose a magical object</a:t>
            </a:r>
            <a:r>
              <a:rPr lang="en-GB" dirty="0" smtClean="0"/>
              <a:t>: what are its magical powers?  What can it do?  Is it a magical power for good or for evil?  What kind of person might use it?</a:t>
            </a:r>
          </a:p>
          <a:p>
            <a:pPr>
              <a:lnSpc>
                <a:spcPts val="2600"/>
              </a:lnSpc>
            </a:pPr>
            <a:endParaRPr lang="en-GB" dirty="0"/>
          </a:p>
          <a:p>
            <a:pPr>
              <a:lnSpc>
                <a:spcPts val="2600"/>
              </a:lnSpc>
            </a:pPr>
            <a:r>
              <a:rPr lang="en-GB" u="sng" dirty="0" smtClean="0"/>
              <a:t>Just write: </a:t>
            </a:r>
            <a:r>
              <a:rPr lang="en-GB" dirty="0" smtClean="0"/>
              <a:t>imagine a story involving your knight and your magical object.  Just write and let your ideas flow.</a:t>
            </a:r>
            <a:endParaRPr lang="en-GB" dirty="0"/>
          </a:p>
        </p:txBody>
      </p:sp>
    </p:spTree>
    <p:extLst>
      <p:ext uri="{BB962C8B-B14F-4D97-AF65-F5344CB8AC3E}">
        <p14:creationId xmlns:p14="http://schemas.microsoft.com/office/powerpoint/2010/main" val="2846481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1</a:t>
            </a:r>
            <a:endParaRPr lang="en-GB" dirty="0"/>
          </a:p>
        </p:txBody>
      </p:sp>
      <p:sp>
        <p:nvSpPr>
          <p:cNvPr id="3" name="Text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2"/>
          </p:nvPr>
        </p:nvSpPr>
        <p:spPr/>
        <p:txBody>
          <a:bodyPr/>
          <a:lstStyle/>
          <a:p>
            <a:fld id="{C0F36E1D-5579-4385-B0E9-33EC842FBFE0}" type="slidenum">
              <a:rPr lang="en-GB" smtClean="0"/>
              <a:pPr/>
              <a:t>2</a:t>
            </a:fld>
            <a:endParaRPr lang="en-GB"/>
          </a:p>
        </p:txBody>
      </p:sp>
    </p:spTree>
    <p:extLst>
      <p:ext uri="{BB962C8B-B14F-4D97-AF65-F5344CB8AC3E}">
        <p14:creationId xmlns:p14="http://schemas.microsoft.com/office/powerpoint/2010/main" val="36343613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Plot Summary</a:t>
            </a:r>
            <a:endParaRPr lang="en-GB" dirty="0"/>
          </a:p>
        </p:txBody>
      </p:sp>
      <p:sp>
        <p:nvSpPr>
          <p:cNvPr id="3" name="Content Placeholder 2"/>
          <p:cNvSpPr>
            <a:spLocks noGrp="1"/>
          </p:cNvSpPr>
          <p:nvPr>
            <p:ph idx="1"/>
          </p:nvPr>
        </p:nvSpPr>
        <p:spPr>
          <a:xfrm>
            <a:off x="179512" y="1600201"/>
            <a:ext cx="5832648" cy="1684783"/>
          </a:xfrm>
        </p:spPr>
        <p:txBody>
          <a:bodyPr>
            <a:normAutofit fontScale="92500"/>
          </a:bodyPr>
          <a:lstStyle/>
          <a:p>
            <a:pPr marL="0" indent="0">
              <a:lnSpc>
                <a:spcPct val="150000"/>
              </a:lnSpc>
              <a:spcBef>
                <a:spcPts val="0"/>
              </a:spcBef>
              <a:buNone/>
            </a:pPr>
            <a:r>
              <a:rPr lang="en-GB" sz="2000" dirty="0" smtClean="0"/>
              <a:t>A </a:t>
            </a:r>
            <a:r>
              <a:rPr lang="en-GB" sz="2000" b="1" dirty="0" smtClean="0"/>
              <a:t>plot summary </a:t>
            </a:r>
            <a:r>
              <a:rPr lang="en-GB" sz="2000" dirty="0" smtClean="0"/>
              <a:t>is a short overview of the story.  It simply tells the plotline so that you know what happens.  It is just the </a:t>
            </a:r>
            <a:r>
              <a:rPr lang="en-GB" sz="2000" b="1" dirty="0" smtClean="0">
                <a:solidFill>
                  <a:srgbClr val="378537"/>
                </a:solidFill>
              </a:rPr>
              <a:t>bare bones </a:t>
            </a:r>
            <a:r>
              <a:rPr lang="en-GB" sz="2000" dirty="0" smtClean="0"/>
              <a:t>of a story, like a skeleton.</a:t>
            </a:r>
          </a:p>
          <a:p>
            <a:pPr>
              <a:lnSpc>
                <a:spcPct val="150000"/>
              </a:lnSpc>
              <a:spcBef>
                <a:spcPts val="0"/>
              </a:spcBef>
            </a:pPr>
            <a:endParaRPr lang="en-GB" sz="2000" dirty="0" smtClean="0"/>
          </a:p>
          <a:p>
            <a:pPr marL="0" indent="0">
              <a:buNone/>
            </a:pPr>
            <a:endParaRPr lang="en-GB" sz="2000" dirty="0"/>
          </a:p>
        </p:txBody>
      </p:sp>
      <p:sp>
        <p:nvSpPr>
          <p:cNvPr id="4" name="Slide Number Placeholder 3"/>
          <p:cNvSpPr>
            <a:spLocks noGrp="1"/>
          </p:cNvSpPr>
          <p:nvPr>
            <p:ph type="sldNum" sz="quarter" idx="12"/>
          </p:nvPr>
        </p:nvSpPr>
        <p:spPr/>
        <p:txBody>
          <a:bodyPr/>
          <a:lstStyle/>
          <a:p>
            <a:fld id="{C0F36E1D-5579-4385-B0E9-33EC842FBFE0}" type="slidenum">
              <a:rPr lang="en-GB" smtClean="0"/>
              <a:pPr/>
              <a:t>20</a:t>
            </a:fld>
            <a:endParaRPr lang="en-GB"/>
          </a:p>
        </p:txBody>
      </p:sp>
      <p:pic>
        <p:nvPicPr>
          <p:cNvPr id="5" name="Picture 2" descr="http://cyberbrethren.com/wp-content/uploads/2010/11/skelet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332656"/>
            <a:ext cx="1705452" cy="280831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707904" y="3789040"/>
            <a:ext cx="5112568" cy="3139321"/>
          </a:xfrm>
          <a:prstGeom prst="rect">
            <a:avLst/>
          </a:prstGeom>
          <a:noFill/>
        </p:spPr>
        <p:txBody>
          <a:bodyPr wrap="square" rtlCol="0">
            <a:spAutoFit/>
          </a:bodyPr>
          <a:lstStyle/>
          <a:p>
            <a:pPr>
              <a:lnSpc>
                <a:spcPct val="150000"/>
              </a:lnSpc>
            </a:pPr>
            <a:r>
              <a:rPr lang="en-GB" sz="2000" dirty="0"/>
              <a:t>Good written stories are always more than plot summaries:  they shape the plot to create moods and tension, and descriptive detail, so that the reader is hooked in and can’t wait to read on</a:t>
            </a:r>
            <a:r>
              <a:rPr lang="en-GB" sz="2000" dirty="0" smtClean="0"/>
              <a:t>.  They help us see images.</a:t>
            </a:r>
          </a:p>
          <a:p>
            <a:pPr>
              <a:lnSpc>
                <a:spcPct val="150000"/>
              </a:lnSpc>
            </a:pPr>
            <a:endParaRPr lang="en-GB" sz="2000" dirty="0"/>
          </a:p>
          <a:p>
            <a:endParaRPr lang="en-GB" dirty="0"/>
          </a:p>
        </p:txBody>
      </p:sp>
      <p:pic>
        <p:nvPicPr>
          <p:cNvPr id="1026" name="Picture 2" descr="https://encrypted-tbn3.gstatic.com/images?q=tbn:ANd9GcSr1ejRoAXYi-CRP2Kc4iqfVCzbofE9pAfIgt85fLS0eY8dr6U9">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814" y="3785907"/>
            <a:ext cx="3441090"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3306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4</a:t>
            </a:r>
            <a:endParaRPr lang="en-GB" dirty="0"/>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C0F36E1D-5579-4385-B0E9-33EC842FBFE0}" type="slidenum">
              <a:rPr lang="en-GB" smtClean="0"/>
              <a:pPr/>
              <a:t>21</a:t>
            </a:fld>
            <a:endParaRPr lang="en-GB"/>
          </a:p>
        </p:txBody>
      </p:sp>
    </p:spTree>
    <p:extLst>
      <p:ext uri="{BB962C8B-B14F-4D97-AF65-F5344CB8AC3E}">
        <p14:creationId xmlns:p14="http://schemas.microsoft.com/office/powerpoint/2010/main" val="11813455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Describing the Crypt</a:t>
            </a:r>
            <a:endParaRPr lang="en-GB" dirty="0"/>
          </a:p>
        </p:txBody>
      </p:sp>
      <p:sp>
        <p:nvSpPr>
          <p:cNvPr id="3" name="Content Placeholder 2"/>
          <p:cNvSpPr>
            <a:spLocks noGrp="1"/>
          </p:cNvSpPr>
          <p:nvPr>
            <p:ph idx="1"/>
          </p:nvPr>
        </p:nvSpPr>
        <p:spPr>
          <a:xfrm>
            <a:off x="457200" y="1412776"/>
            <a:ext cx="8229600" cy="5445224"/>
          </a:xfrm>
        </p:spPr>
        <p:txBody>
          <a:bodyPr>
            <a:normAutofit/>
          </a:bodyPr>
          <a:lstStyle/>
          <a:p>
            <a:pPr marL="0" indent="0" algn="ctr">
              <a:lnSpc>
                <a:spcPct val="150000"/>
              </a:lnSpc>
              <a:spcBef>
                <a:spcPts val="0"/>
              </a:spcBef>
              <a:buNone/>
            </a:pPr>
            <a:r>
              <a:rPr lang="en-GB" sz="2000" dirty="0" smtClean="0"/>
              <a:t>Plot summary: There </a:t>
            </a:r>
            <a:r>
              <a:rPr lang="en-GB" sz="2000" dirty="0"/>
              <a:t>was a crypt with rows of burial caskets in it. </a:t>
            </a:r>
            <a:endParaRPr lang="en-GB" sz="2000" dirty="0" smtClean="0"/>
          </a:p>
          <a:p>
            <a:pPr marL="0" indent="0">
              <a:lnSpc>
                <a:spcPct val="150000"/>
              </a:lnSpc>
              <a:spcBef>
                <a:spcPts val="0"/>
              </a:spcBef>
              <a:buNone/>
            </a:pPr>
            <a:endParaRPr lang="en-GB" sz="2000" dirty="0"/>
          </a:p>
          <a:p>
            <a:pPr marL="0" indent="0" algn="ctr">
              <a:lnSpc>
                <a:spcPct val="150000"/>
              </a:lnSpc>
              <a:spcBef>
                <a:spcPts val="0"/>
              </a:spcBef>
              <a:buNone/>
            </a:pPr>
            <a:r>
              <a:rPr lang="en-GB" sz="2400" dirty="0" smtClean="0">
                <a:solidFill>
                  <a:srgbClr val="00B050"/>
                </a:solidFill>
              </a:rPr>
              <a:t>dimly lit </a:t>
            </a:r>
          </a:p>
          <a:p>
            <a:pPr marL="0" indent="0" algn="ctr">
              <a:lnSpc>
                <a:spcPct val="150000"/>
              </a:lnSpc>
              <a:spcBef>
                <a:spcPts val="0"/>
              </a:spcBef>
              <a:buNone/>
            </a:pPr>
            <a:r>
              <a:rPr lang="en-GB" sz="2400" dirty="0" smtClean="0">
                <a:solidFill>
                  <a:srgbClr val="00B050"/>
                </a:solidFill>
              </a:rPr>
              <a:t>row </a:t>
            </a:r>
            <a:r>
              <a:rPr lang="en-GB" sz="2400" dirty="0">
                <a:solidFill>
                  <a:srgbClr val="00B050"/>
                </a:solidFill>
              </a:rPr>
              <a:t>by row, </a:t>
            </a:r>
            <a:endParaRPr lang="en-GB" sz="2400" dirty="0" smtClean="0">
              <a:solidFill>
                <a:srgbClr val="00B050"/>
              </a:solidFill>
            </a:endParaRPr>
          </a:p>
          <a:p>
            <a:pPr marL="0" indent="0" algn="ctr">
              <a:lnSpc>
                <a:spcPct val="150000"/>
              </a:lnSpc>
              <a:spcBef>
                <a:spcPts val="0"/>
              </a:spcBef>
              <a:buNone/>
            </a:pPr>
            <a:r>
              <a:rPr lang="en-GB" sz="2400" dirty="0" smtClean="0">
                <a:solidFill>
                  <a:srgbClr val="00B050"/>
                </a:solidFill>
              </a:rPr>
              <a:t> </a:t>
            </a:r>
            <a:r>
              <a:rPr lang="en-GB" sz="2400" dirty="0">
                <a:solidFill>
                  <a:srgbClr val="00B050"/>
                </a:solidFill>
              </a:rPr>
              <a:t>the </a:t>
            </a:r>
            <a:r>
              <a:rPr lang="en-GB" sz="2400" dirty="0" smtClean="0">
                <a:solidFill>
                  <a:srgbClr val="00B050"/>
                </a:solidFill>
              </a:rPr>
              <a:t>chamber</a:t>
            </a:r>
          </a:p>
          <a:p>
            <a:pPr marL="0" indent="0" algn="ctr">
              <a:lnSpc>
                <a:spcPct val="150000"/>
              </a:lnSpc>
              <a:spcBef>
                <a:spcPts val="0"/>
              </a:spcBef>
              <a:buNone/>
            </a:pPr>
            <a:r>
              <a:rPr lang="en-GB" sz="2400" dirty="0" smtClean="0">
                <a:solidFill>
                  <a:srgbClr val="00B050"/>
                </a:solidFill>
              </a:rPr>
              <a:t>the </a:t>
            </a:r>
            <a:r>
              <a:rPr lang="en-GB" sz="2400" dirty="0">
                <a:solidFill>
                  <a:srgbClr val="00B050"/>
                </a:solidFill>
              </a:rPr>
              <a:t>burial caskets </a:t>
            </a:r>
            <a:endParaRPr lang="en-GB" sz="2400" dirty="0" smtClean="0">
              <a:solidFill>
                <a:srgbClr val="00B050"/>
              </a:solidFill>
            </a:endParaRPr>
          </a:p>
          <a:p>
            <a:pPr marL="0" indent="0" algn="ctr">
              <a:lnSpc>
                <a:spcPct val="150000"/>
              </a:lnSpc>
              <a:spcBef>
                <a:spcPts val="0"/>
              </a:spcBef>
              <a:buNone/>
            </a:pPr>
            <a:r>
              <a:rPr lang="en-GB" sz="2400" dirty="0" smtClean="0">
                <a:solidFill>
                  <a:srgbClr val="00B050"/>
                </a:solidFill>
              </a:rPr>
              <a:t>knights </a:t>
            </a:r>
            <a:r>
              <a:rPr lang="en-GB" sz="2400" dirty="0">
                <a:solidFill>
                  <a:srgbClr val="00B050"/>
                </a:solidFill>
              </a:rPr>
              <a:t>and their </a:t>
            </a:r>
            <a:r>
              <a:rPr lang="en-GB" sz="2400" dirty="0" smtClean="0">
                <a:solidFill>
                  <a:srgbClr val="00B050"/>
                </a:solidFill>
              </a:rPr>
              <a:t>ladies</a:t>
            </a:r>
          </a:p>
          <a:p>
            <a:pPr marL="0" indent="0" algn="ctr">
              <a:lnSpc>
                <a:spcPct val="150000"/>
              </a:lnSpc>
              <a:spcBef>
                <a:spcPts val="0"/>
              </a:spcBef>
              <a:buNone/>
            </a:pPr>
            <a:r>
              <a:rPr lang="en-GB" sz="2400" dirty="0">
                <a:solidFill>
                  <a:srgbClr val="00B050"/>
                </a:solidFill>
              </a:rPr>
              <a:t>c</a:t>
            </a:r>
            <a:r>
              <a:rPr lang="en-GB" sz="2400" dirty="0" smtClean="0">
                <a:solidFill>
                  <a:srgbClr val="00B050"/>
                </a:solidFill>
              </a:rPr>
              <a:t>obwebs </a:t>
            </a:r>
            <a:r>
              <a:rPr lang="en-GB" sz="2400" dirty="0">
                <a:solidFill>
                  <a:srgbClr val="00B050"/>
                </a:solidFill>
              </a:rPr>
              <a:t>shivered </a:t>
            </a:r>
            <a:endParaRPr lang="en-GB" sz="2400" dirty="0" smtClean="0">
              <a:solidFill>
                <a:srgbClr val="00B050"/>
              </a:solidFill>
            </a:endParaRPr>
          </a:p>
          <a:p>
            <a:pPr marL="0" indent="0" algn="ctr">
              <a:lnSpc>
                <a:spcPct val="150000"/>
              </a:lnSpc>
              <a:spcBef>
                <a:spcPts val="0"/>
              </a:spcBef>
              <a:buNone/>
            </a:pPr>
            <a:r>
              <a:rPr lang="en-GB" sz="2400" dirty="0" smtClean="0">
                <a:solidFill>
                  <a:srgbClr val="00B050"/>
                </a:solidFill>
              </a:rPr>
              <a:t>a </a:t>
            </a:r>
            <a:r>
              <a:rPr lang="en-GB" sz="2400" dirty="0">
                <a:solidFill>
                  <a:srgbClr val="00B050"/>
                </a:solidFill>
              </a:rPr>
              <a:t>shaft of moonlight </a:t>
            </a:r>
            <a:r>
              <a:rPr lang="en-GB" sz="2400" dirty="0" smtClean="0">
                <a:solidFill>
                  <a:srgbClr val="00B050"/>
                </a:solidFill>
              </a:rPr>
              <a:t>piercing </a:t>
            </a:r>
            <a:r>
              <a:rPr lang="en-GB" sz="2400" dirty="0">
                <a:solidFill>
                  <a:srgbClr val="00B050"/>
                </a:solidFill>
              </a:rPr>
              <a:t>the </a:t>
            </a:r>
            <a:r>
              <a:rPr lang="en-GB" sz="2400" dirty="0" smtClean="0">
                <a:solidFill>
                  <a:srgbClr val="00B050"/>
                </a:solidFill>
              </a:rPr>
              <a:t>gloom</a:t>
            </a:r>
            <a:endParaRPr lang="en-GB" sz="2400" dirty="0">
              <a:solidFill>
                <a:srgbClr val="00B050"/>
              </a:solidFill>
            </a:endParaRPr>
          </a:p>
        </p:txBody>
      </p:sp>
      <p:sp>
        <p:nvSpPr>
          <p:cNvPr id="5" name="Slide Number Placeholder 4"/>
          <p:cNvSpPr>
            <a:spLocks noGrp="1"/>
          </p:cNvSpPr>
          <p:nvPr>
            <p:ph type="sldNum" sz="quarter" idx="12"/>
          </p:nvPr>
        </p:nvSpPr>
        <p:spPr/>
        <p:txBody>
          <a:bodyPr/>
          <a:lstStyle/>
          <a:p>
            <a:fld id="{C0F36E1D-5579-4385-B0E9-33EC842FBFE0}" type="slidenum">
              <a:rPr lang="en-GB" smtClean="0"/>
              <a:pPr/>
              <a:t>22</a:t>
            </a:fld>
            <a:endParaRPr lang="en-GB"/>
          </a:p>
        </p:txBody>
      </p:sp>
      <p:sp>
        <p:nvSpPr>
          <p:cNvPr id="4" name="Down Arrow 3"/>
          <p:cNvSpPr/>
          <p:nvPr/>
        </p:nvSpPr>
        <p:spPr>
          <a:xfrm>
            <a:off x="4362388" y="2126117"/>
            <a:ext cx="216024" cy="288032"/>
          </a:xfrm>
          <a:prstGeom prst="downArrow">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613376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Describing the Lady</a:t>
            </a:r>
            <a:endParaRPr lang="en-GB" dirty="0"/>
          </a:p>
        </p:txBody>
      </p:sp>
      <p:sp>
        <p:nvSpPr>
          <p:cNvPr id="3" name="Content Placeholder 2"/>
          <p:cNvSpPr>
            <a:spLocks noGrp="1"/>
          </p:cNvSpPr>
          <p:nvPr>
            <p:ph idx="1"/>
          </p:nvPr>
        </p:nvSpPr>
        <p:spPr>
          <a:xfrm>
            <a:off x="179512" y="1600200"/>
            <a:ext cx="8784976" cy="5141168"/>
          </a:xfrm>
        </p:spPr>
        <p:txBody>
          <a:bodyPr>
            <a:normAutofit/>
          </a:bodyPr>
          <a:lstStyle/>
          <a:p>
            <a:pPr marL="0" indent="0" algn="ctr">
              <a:buNone/>
            </a:pPr>
            <a:r>
              <a:rPr lang="en-GB" sz="2000" dirty="0" smtClean="0"/>
              <a:t>Plot summary:  A </a:t>
            </a:r>
            <a:r>
              <a:rPr lang="en-GB" sz="2000" dirty="0"/>
              <a:t>lady </a:t>
            </a:r>
            <a:r>
              <a:rPr lang="en-GB" sz="2000" dirty="0" smtClean="0"/>
              <a:t>entered…</a:t>
            </a:r>
          </a:p>
          <a:p>
            <a:pPr marL="0" indent="0" algn="ctr">
              <a:buNone/>
            </a:pPr>
            <a:endParaRPr lang="en-GB" sz="2000" dirty="0" smtClean="0"/>
          </a:p>
          <a:p>
            <a:pPr marL="0" indent="0" algn="ctr">
              <a:buNone/>
            </a:pPr>
            <a:endParaRPr lang="en-GB" sz="2000" dirty="0"/>
          </a:p>
          <a:p>
            <a:pPr marL="0" indent="0" algn="ctr">
              <a:buNone/>
            </a:pPr>
            <a:endParaRPr lang="en-GB" sz="2000" dirty="0" smtClean="0"/>
          </a:p>
          <a:p>
            <a:pPr marL="0" indent="0" algn="ctr">
              <a:buNone/>
            </a:pPr>
            <a:r>
              <a:rPr lang="en-GB" sz="2400" dirty="0" smtClean="0">
                <a:solidFill>
                  <a:srgbClr val="00B050"/>
                </a:solidFill>
              </a:rPr>
              <a:t>out </a:t>
            </a:r>
            <a:r>
              <a:rPr lang="en-GB" sz="2400" dirty="0">
                <a:solidFill>
                  <a:srgbClr val="00B050"/>
                </a:solidFill>
              </a:rPr>
              <a:t>of the </a:t>
            </a:r>
            <a:r>
              <a:rPr lang="en-GB" sz="2400" dirty="0" smtClean="0">
                <a:solidFill>
                  <a:srgbClr val="00B050"/>
                </a:solidFill>
              </a:rPr>
              <a:t>darkness </a:t>
            </a:r>
          </a:p>
          <a:p>
            <a:pPr marL="0" indent="0" algn="ctr">
              <a:buNone/>
            </a:pPr>
            <a:r>
              <a:rPr lang="en-GB" sz="2400" dirty="0" smtClean="0">
                <a:solidFill>
                  <a:srgbClr val="00B050"/>
                </a:solidFill>
              </a:rPr>
              <a:t>a </a:t>
            </a:r>
            <a:r>
              <a:rPr lang="en-GB" sz="2400" dirty="0">
                <a:solidFill>
                  <a:srgbClr val="00B050"/>
                </a:solidFill>
              </a:rPr>
              <a:t>lady, </a:t>
            </a:r>
            <a:endParaRPr lang="en-GB" sz="2400" dirty="0" smtClean="0">
              <a:solidFill>
                <a:srgbClr val="00B050"/>
              </a:solidFill>
            </a:endParaRPr>
          </a:p>
          <a:p>
            <a:pPr marL="0" indent="0" algn="ctr">
              <a:buNone/>
            </a:pPr>
            <a:r>
              <a:rPr lang="en-GB" sz="2400" dirty="0" smtClean="0">
                <a:solidFill>
                  <a:srgbClr val="00B050"/>
                </a:solidFill>
              </a:rPr>
              <a:t>dark-haired </a:t>
            </a:r>
            <a:r>
              <a:rPr lang="en-GB" sz="2400" dirty="0">
                <a:solidFill>
                  <a:srgbClr val="00B050"/>
                </a:solidFill>
              </a:rPr>
              <a:t>and </a:t>
            </a:r>
            <a:r>
              <a:rPr lang="en-GB" sz="2400" dirty="0" smtClean="0">
                <a:solidFill>
                  <a:srgbClr val="00B050"/>
                </a:solidFill>
              </a:rPr>
              <a:t>beautiful </a:t>
            </a:r>
          </a:p>
          <a:p>
            <a:pPr marL="0" indent="0" algn="ctr">
              <a:buNone/>
            </a:pPr>
            <a:r>
              <a:rPr lang="en-GB" sz="2400" dirty="0" smtClean="0">
                <a:solidFill>
                  <a:srgbClr val="00B050"/>
                </a:solidFill>
              </a:rPr>
              <a:t>wearing </a:t>
            </a:r>
            <a:r>
              <a:rPr lang="en-GB" sz="2400" dirty="0">
                <a:solidFill>
                  <a:srgbClr val="00B050"/>
                </a:solidFill>
              </a:rPr>
              <a:t>a gown of </a:t>
            </a:r>
            <a:r>
              <a:rPr lang="en-GB" sz="2400" dirty="0" smtClean="0">
                <a:solidFill>
                  <a:srgbClr val="00B050"/>
                </a:solidFill>
              </a:rPr>
              <a:t>wine-red</a:t>
            </a:r>
            <a:r>
              <a:rPr lang="en-GB" sz="2400" dirty="0">
                <a:solidFill>
                  <a:srgbClr val="00B050"/>
                </a:solidFill>
              </a:rPr>
              <a:t>.  </a:t>
            </a:r>
            <a:endParaRPr lang="en-GB" sz="2400" dirty="0" smtClean="0">
              <a:solidFill>
                <a:srgbClr val="00B050"/>
              </a:solidFill>
            </a:endParaRPr>
          </a:p>
        </p:txBody>
      </p:sp>
      <p:sp>
        <p:nvSpPr>
          <p:cNvPr id="5" name="Slide Number Placeholder 4"/>
          <p:cNvSpPr>
            <a:spLocks noGrp="1"/>
          </p:cNvSpPr>
          <p:nvPr>
            <p:ph type="sldNum" sz="quarter" idx="12"/>
          </p:nvPr>
        </p:nvSpPr>
        <p:spPr/>
        <p:txBody>
          <a:bodyPr/>
          <a:lstStyle/>
          <a:p>
            <a:fld id="{C0F36E1D-5579-4385-B0E9-33EC842FBFE0}" type="slidenum">
              <a:rPr lang="en-GB" smtClean="0"/>
              <a:pPr/>
              <a:t>23</a:t>
            </a:fld>
            <a:endParaRPr lang="en-GB"/>
          </a:p>
        </p:txBody>
      </p:sp>
      <p:sp>
        <p:nvSpPr>
          <p:cNvPr id="4" name="Down Arrow 3"/>
          <p:cNvSpPr/>
          <p:nvPr/>
        </p:nvSpPr>
        <p:spPr>
          <a:xfrm>
            <a:off x="4362388" y="2318544"/>
            <a:ext cx="216024" cy="288032"/>
          </a:xfrm>
          <a:prstGeom prst="downArrow">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2591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Describing the Hand</a:t>
            </a:r>
            <a:endParaRPr lang="en-GB" dirty="0"/>
          </a:p>
        </p:txBody>
      </p:sp>
      <p:sp>
        <p:nvSpPr>
          <p:cNvPr id="3" name="Content Placeholder 2"/>
          <p:cNvSpPr>
            <a:spLocks noGrp="1"/>
          </p:cNvSpPr>
          <p:nvPr>
            <p:ph idx="1"/>
          </p:nvPr>
        </p:nvSpPr>
        <p:spPr/>
        <p:txBody>
          <a:bodyPr>
            <a:normAutofit/>
          </a:bodyPr>
          <a:lstStyle/>
          <a:p>
            <a:pPr marL="0" indent="0" algn="ctr">
              <a:buNone/>
            </a:pPr>
            <a:r>
              <a:rPr lang="en-GB" sz="2000" dirty="0" smtClean="0"/>
              <a:t>Plot </a:t>
            </a:r>
            <a:r>
              <a:rPr lang="en-GB" sz="2000" smtClean="0"/>
              <a:t>summary:  A hand </a:t>
            </a:r>
            <a:r>
              <a:rPr lang="en-GB" sz="2000" dirty="0"/>
              <a:t>rose out of the casket</a:t>
            </a:r>
            <a:r>
              <a:rPr lang="en-GB" sz="2000" dirty="0" smtClean="0"/>
              <a:t>.</a:t>
            </a:r>
          </a:p>
          <a:p>
            <a:pPr marL="0" indent="0" algn="ctr">
              <a:buNone/>
            </a:pPr>
            <a:endParaRPr lang="en-GB" sz="2000" dirty="0" smtClean="0"/>
          </a:p>
          <a:p>
            <a:pPr marL="0" indent="0" algn="ctr">
              <a:buNone/>
            </a:pPr>
            <a:endParaRPr lang="en-GB" sz="2000" dirty="0"/>
          </a:p>
          <a:p>
            <a:pPr marL="0" indent="0" algn="ctr">
              <a:buNone/>
            </a:pPr>
            <a:endParaRPr lang="en-GB" sz="2000" dirty="0" smtClean="0"/>
          </a:p>
          <a:p>
            <a:pPr marL="0" indent="0" algn="ctr">
              <a:buNone/>
            </a:pPr>
            <a:r>
              <a:rPr lang="en-GB" sz="2400" dirty="0" smtClean="0">
                <a:solidFill>
                  <a:srgbClr val="00B050"/>
                </a:solidFill>
              </a:rPr>
              <a:t>from </a:t>
            </a:r>
            <a:r>
              <a:rPr lang="en-GB" sz="2400" dirty="0">
                <a:solidFill>
                  <a:srgbClr val="00B050"/>
                </a:solidFill>
              </a:rPr>
              <a:t>the tomb </a:t>
            </a:r>
            <a:endParaRPr lang="en-GB" sz="2400" dirty="0" smtClean="0">
              <a:solidFill>
                <a:srgbClr val="00B050"/>
              </a:solidFill>
            </a:endParaRPr>
          </a:p>
          <a:p>
            <a:pPr marL="0" indent="0" algn="ctr">
              <a:buNone/>
            </a:pPr>
            <a:r>
              <a:rPr lang="en-GB" sz="2400" dirty="0" smtClean="0">
                <a:solidFill>
                  <a:srgbClr val="00B050"/>
                </a:solidFill>
              </a:rPr>
              <a:t>a </a:t>
            </a:r>
            <a:r>
              <a:rPr lang="en-GB" sz="2400" dirty="0">
                <a:solidFill>
                  <a:srgbClr val="00B050"/>
                </a:solidFill>
              </a:rPr>
              <a:t>gloved </a:t>
            </a:r>
            <a:r>
              <a:rPr lang="en-GB" sz="2400" dirty="0" smtClean="0">
                <a:solidFill>
                  <a:srgbClr val="00B050"/>
                </a:solidFill>
              </a:rPr>
              <a:t>hand </a:t>
            </a:r>
          </a:p>
          <a:p>
            <a:pPr marL="0" indent="0" algn="ctr">
              <a:buNone/>
            </a:pPr>
            <a:r>
              <a:rPr lang="en-GB" sz="2400" dirty="0" smtClean="0">
                <a:solidFill>
                  <a:srgbClr val="00B050"/>
                </a:solidFill>
              </a:rPr>
              <a:t>clad </a:t>
            </a:r>
            <a:r>
              <a:rPr lang="en-GB" sz="2400" dirty="0">
                <a:solidFill>
                  <a:srgbClr val="00B050"/>
                </a:solidFill>
              </a:rPr>
              <a:t>in an iron </a:t>
            </a:r>
            <a:r>
              <a:rPr lang="en-GB" sz="2400" dirty="0" smtClean="0">
                <a:solidFill>
                  <a:srgbClr val="00B050"/>
                </a:solidFill>
              </a:rPr>
              <a:t>gauntlet</a:t>
            </a:r>
          </a:p>
          <a:p>
            <a:pPr marL="0" indent="0" algn="ctr">
              <a:buNone/>
            </a:pPr>
            <a:r>
              <a:rPr lang="en-GB" sz="2400" dirty="0" smtClean="0">
                <a:solidFill>
                  <a:srgbClr val="00B050"/>
                </a:solidFill>
              </a:rPr>
              <a:t> </a:t>
            </a:r>
            <a:r>
              <a:rPr lang="en-GB" sz="2400" dirty="0">
                <a:solidFill>
                  <a:srgbClr val="00B050"/>
                </a:solidFill>
              </a:rPr>
              <a:t>the hand stretched upwards</a:t>
            </a:r>
            <a:r>
              <a:rPr lang="en-GB" sz="2400" dirty="0" smtClean="0">
                <a:solidFill>
                  <a:srgbClr val="00B050"/>
                </a:solidFill>
              </a:rPr>
              <a:t>,</a:t>
            </a:r>
          </a:p>
          <a:p>
            <a:pPr marL="0" indent="0" algn="ctr">
              <a:buNone/>
            </a:pPr>
            <a:r>
              <a:rPr lang="en-GB" sz="2400" dirty="0" smtClean="0">
                <a:solidFill>
                  <a:srgbClr val="00B050"/>
                </a:solidFill>
              </a:rPr>
              <a:t>the </a:t>
            </a:r>
            <a:r>
              <a:rPr lang="en-GB" sz="2400" dirty="0">
                <a:solidFill>
                  <a:srgbClr val="00B050"/>
                </a:solidFill>
              </a:rPr>
              <a:t>fingers moved slowly</a:t>
            </a:r>
          </a:p>
        </p:txBody>
      </p:sp>
      <p:sp>
        <p:nvSpPr>
          <p:cNvPr id="5" name="Slide Number Placeholder 4"/>
          <p:cNvSpPr>
            <a:spLocks noGrp="1"/>
          </p:cNvSpPr>
          <p:nvPr>
            <p:ph type="sldNum" sz="quarter" idx="12"/>
          </p:nvPr>
        </p:nvSpPr>
        <p:spPr/>
        <p:txBody>
          <a:bodyPr/>
          <a:lstStyle/>
          <a:p>
            <a:fld id="{C0F36E1D-5579-4385-B0E9-33EC842FBFE0}" type="slidenum">
              <a:rPr lang="en-GB" smtClean="0"/>
              <a:pPr/>
              <a:t>24</a:t>
            </a:fld>
            <a:endParaRPr lang="en-GB"/>
          </a:p>
        </p:txBody>
      </p:sp>
      <p:sp>
        <p:nvSpPr>
          <p:cNvPr id="4" name="Down Arrow 3"/>
          <p:cNvSpPr/>
          <p:nvPr/>
        </p:nvSpPr>
        <p:spPr>
          <a:xfrm>
            <a:off x="4362388" y="2318544"/>
            <a:ext cx="216024" cy="288032"/>
          </a:xfrm>
          <a:prstGeom prst="downArrow">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871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3682752" cy="6381328"/>
          </a:xfrm>
          <a:ln>
            <a:solidFill>
              <a:schemeClr val="tx1"/>
            </a:solidFill>
          </a:ln>
        </p:spPr>
        <p:txBody>
          <a:bodyPr>
            <a:noAutofit/>
          </a:bodyPr>
          <a:lstStyle/>
          <a:p>
            <a:pPr marL="0" indent="0">
              <a:buNone/>
            </a:pPr>
            <a:r>
              <a:rPr lang="en-GB" sz="1800" b="1" dirty="0" smtClean="0"/>
              <a:t>NOUNS</a:t>
            </a:r>
          </a:p>
          <a:p>
            <a:pPr marL="0" indent="0">
              <a:buNone/>
            </a:pPr>
            <a:r>
              <a:rPr lang="en-GB" sz="1800" dirty="0" smtClean="0">
                <a:solidFill>
                  <a:srgbClr val="FF0000"/>
                </a:solidFill>
              </a:rPr>
              <a:t>crypt                               times </a:t>
            </a:r>
          </a:p>
          <a:p>
            <a:pPr marL="0" indent="0">
              <a:buNone/>
            </a:pPr>
            <a:r>
              <a:rPr lang="en-GB" sz="1800" dirty="0" smtClean="0">
                <a:solidFill>
                  <a:srgbClr val="FF0000"/>
                </a:solidFill>
              </a:rPr>
              <a:t>row                                 chamber </a:t>
            </a:r>
          </a:p>
          <a:p>
            <a:pPr marL="0" indent="0">
              <a:buNone/>
            </a:pPr>
            <a:r>
              <a:rPr lang="en-GB" sz="1800" dirty="0" smtClean="0">
                <a:solidFill>
                  <a:srgbClr val="FF0000"/>
                </a:solidFill>
              </a:rPr>
              <a:t>caskets                           people</a:t>
            </a:r>
          </a:p>
          <a:p>
            <a:pPr marL="0" indent="0">
              <a:buNone/>
            </a:pPr>
            <a:r>
              <a:rPr lang="en-GB" sz="1800" dirty="0" smtClean="0">
                <a:solidFill>
                  <a:srgbClr val="FF0000"/>
                </a:solidFill>
              </a:rPr>
              <a:t>knights                           ladies </a:t>
            </a:r>
          </a:p>
          <a:p>
            <a:pPr marL="0" indent="0">
              <a:buNone/>
            </a:pPr>
            <a:r>
              <a:rPr lang="en-GB" sz="1800" dirty="0" smtClean="0">
                <a:solidFill>
                  <a:srgbClr val="FF0000"/>
                </a:solidFill>
              </a:rPr>
              <a:t>cobwebs                        shaft </a:t>
            </a:r>
          </a:p>
          <a:p>
            <a:pPr marL="0" indent="0">
              <a:buNone/>
            </a:pPr>
            <a:r>
              <a:rPr lang="en-GB" sz="1800" dirty="0" smtClean="0">
                <a:solidFill>
                  <a:srgbClr val="FF0000"/>
                </a:solidFill>
              </a:rPr>
              <a:t>moonlight                     gloom </a:t>
            </a:r>
          </a:p>
          <a:p>
            <a:pPr marL="0" indent="0">
              <a:buNone/>
            </a:pPr>
            <a:r>
              <a:rPr lang="en-GB" sz="1800" dirty="0" smtClean="0">
                <a:solidFill>
                  <a:srgbClr val="FF0000"/>
                </a:solidFill>
              </a:rPr>
              <a:t>darkness                       lady </a:t>
            </a:r>
          </a:p>
          <a:p>
            <a:pPr marL="0" indent="0">
              <a:buNone/>
            </a:pPr>
            <a:r>
              <a:rPr lang="en-GB" sz="1800" dirty="0" smtClean="0">
                <a:solidFill>
                  <a:srgbClr val="FF0000"/>
                </a:solidFill>
              </a:rPr>
              <a:t>gown                              language</a:t>
            </a:r>
          </a:p>
          <a:p>
            <a:pPr marL="0" indent="0">
              <a:buNone/>
            </a:pPr>
            <a:r>
              <a:rPr lang="en-GB" sz="1800" dirty="0" smtClean="0">
                <a:solidFill>
                  <a:srgbClr val="FF0000"/>
                </a:solidFill>
              </a:rPr>
              <a:t>words                             lips </a:t>
            </a:r>
          </a:p>
          <a:p>
            <a:pPr marL="0" indent="0">
              <a:buNone/>
            </a:pPr>
            <a:r>
              <a:rPr lang="en-GB" sz="1800" dirty="0" smtClean="0">
                <a:solidFill>
                  <a:srgbClr val="FF0000"/>
                </a:solidFill>
              </a:rPr>
              <a:t>song                               arm </a:t>
            </a:r>
          </a:p>
          <a:p>
            <a:pPr marL="0" indent="0">
              <a:buNone/>
            </a:pPr>
            <a:r>
              <a:rPr lang="en-GB" sz="1800" dirty="0" smtClean="0">
                <a:solidFill>
                  <a:srgbClr val="FF0000"/>
                </a:solidFill>
              </a:rPr>
              <a:t>fingers                            eyes </a:t>
            </a:r>
          </a:p>
          <a:p>
            <a:pPr marL="0" indent="0">
              <a:buNone/>
            </a:pPr>
            <a:r>
              <a:rPr lang="en-GB" sz="1800" dirty="0" smtClean="0">
                <a:solidFill>
                  <a:srgbClr val="FF0000"/>
                </a:solidFill>
              </a:rPr>
              <a:t>flow                                voice </a:t>
            </a:r>
          </a:p>
          <a:p>
            <a:pPr marL="0" indent="0">
              <a:buNone/>
            </a:pPr>
            <a:r>
              <a:rPr lang="en-GB" sz="1800" dirty="0" smtClean="0">
                <a:solidFill>
                  <a:srgbClr val="FF0000"/>
                </a:solidFill>
              </a:rPr>
              <a:t>name                             noise </a:t>
            </a:r>
          </a:p>
          <a:p>
            <a:pPr marL="0" indent="0">
              <a:buNone/>
            </a:pPr>
            <a:r>
              <a:rPr lang="en-GB" sz="1800" dirty="0" smtClean="0">
                <a:solidFill>
                  <a:srgbClr val="FF0000"/>
                </a:solidFill>
              </a:rPr>
              <a:t>crack                              length  </a:t>
            </a:r>
          </a:p>
          <a:p>
            <a:pPr marL="0" indent="0">
              <a:buNone/>
            </a:pPr>
            <a:r>
              <a:rPr lang="en-GB" sz="1800" dirty="0" smtClean="0">
                <a:solidFill>
                  <a:srgbClr val="FF0000"/>
                </a:solidFill>
              </a:rPr>
              <a:t>tomb                              toe</a:t>
            </a:r>
          </a:p>
          <a:p>
            <a:pPr marL="0" indent="0">
              <a:buNone/>
            </a:pPr>
            <a:r>
              <a:rPr lang="en-GB" sz="1800" dirty="0" smtClean="0">
                <a:solidFill>
                  <a:srgbClr val="FF0000"/>
                </a:solidFill>
              </a:rPr>
              <a:t>head                              surface </a:t>
            </a:r>
          </a:p>
          <a:p>
            <a:pPr marL="0" indent="0">
              <a:buNone/>
            </a:pPr>
            <a:r>
              <a:rPr lang="en-GB" sz="1800" dirty="0" smtClean="0">
                <a:solidFill>
                  <a:srgbClr val="FF0000"/>
                </a:solidFill>
              </a:rPr>
              <a:t>dust                               hand </a:t>
            </a:r>
          </a:p>
          <a:p>
            <a:pPr marL="0" indent="0">
              <a:buNone/>
            </a:pPr>
            <a:r>
              <a:rPr lang="en-GB" sz="1800" dirty="0" smtClean="0">
                <a:solidFill>
                  <a:srgbClr val="FF0000"/>
                </a:solidFill>
              </a:rPr>
              <a:t>gauntlet                         fingers</a:t>
            </a:r>
          </a:p>
          <a:p>
            <a:pPr marL="0" indent="0">
              <a:buNone/>
            </a:pPr>
            <a:endParaRPr lang="en-GB" sz="1800" dirty="0"/>
          </a:p>
        </p:txBody>
      </p:sp>
      <p:sp>
        <p:nvSpPr>
          <p:cNvPr id="2" name="Slide Number Placeholder 1"/>
          <p:cNvSpPr>
            <a:spLocks noGrp="1"/>
          </p:cNvSpPr>
          <p:nvPr>
            <p:ph type="sldNum" sz="quarter" idx="12"/>
          </p:nvPr>
        </p:nvSpPr>
        <p:spPr/>
        <p:txBody>
          <a:bodyPr/>
          <a:lstStyle/>
          <a:p>
            <a:fld id="{C0F36E1D-5579-4385-B0E9-33EC842FBFE0}" type="slidenum">
              <a:rPr lang="en-GB" smtClean="0"/>
              <a:pPr/>
              <a:t>25</a:t>
            </a:fld>
            <a:endParaRPr lang="en-GB"/>
          </a:p>
        </p:txBody>
      </p:sp>
      <p:sp>
        <p:nvSpPr>
          <p:cNvPr id="6" name="TextBox 5"/>
          <p:cNvSpPr txBox="1"/>
          <p:nvPr/>
        </p:nvSpPr>
        <p:spPr>
          <a:xfrm>
            <a:off x="5004048" y="1772816"/>
            <a:ext cx="3384376" cy="3477875"/>
          </a:xfrm>
          <a:prstGeom prst="rect">
            <a:avLst/>
          </a:prstGeom>
          <a:noFill/>
          <a:ln>
            <a:solidFill>
              <a:schemeClr val="tx1"/>
            </a:solidFill>
          </a:ln>
        </p:spPr>
        <p:txBody>
          <a:bodyPr wrap="square" rtlCol="0">
            <a:spAutoFit/>
          </a:bodyPr>
          <a:lstStyle/>
          <a:p>
            <a:pPr>
              <a:lnSpc>
                <a:spcPts val="2400"/>
              </a:lnSpc>
            </a:pPr>
            <a:r>
              <a:rPr lang="en-GB" b="1" dirty="0" smtClean="0"/>
              <a:t>ADJECTIVES</a:t>
            </a:r>
          </a:p>
          <a:p>
            <a:pPr>
              <a:lnSpc>
                <a:spcPts val="2400"/>
              </a:lnSpc>
            </a:pPr>
            <a:r>
              <a:rPr lang="en-GB" dirty="0" smtClean="0">
                <a:solidFill>
                  <a:schemeClr val="accent1">
                    <a:lumMod val="75000"/>
                  </a:schemeClr>
                </a:solidFill>
              </a:rPr>
              <a:t>cold                  dimly lit</a:t>
            </a:r>
          </a:p>
          <a:p>
            <a:pPr>
              <a:lnSpc>
                <a:spcPts val="2400"/>
              </a:lnSpc>
            </a:pPr>
            <a:r>
              <a:rPr lang="en-GB" dirty="0" smtClean="0">
                <a:solidFill>
                  <a:schemeClr val="accent1">
                    <a:lumMod val="75000"/>
                  </a:schemeClr>
                </a:solidFill>
              </a:rPr>
              <a:t>musty               dark-haired </a:t>
            </a:r>
          </a:p>
          <a:p>
            <a:pPr>
              <a:lnSpc>
                <a:spcPts val="2400"/>
              </a:lnSpc>
            </a:pPr>
            <a:r>
              <a:rPr lang="en-GB" dirty="0" smtClean="0">
                <a:solidFill>
                  <a:schemeClr val="accent1">
                    <a:lumMod val="75000"/>
                  </a:schemeClr>
                </a:solidFill>
              </a:rPr>
              <a:t>beautiful          wine-red</a:t>
            </a:r>
          </a:p>
          <a:p>
            <a:pPr>
              <a:lnSpc>
                <a:spcPts val="2400"/>
              </a:lnSpc>
            </a:pPr>
            <a:r>
              <a:rPr lang="en-GB" dirty="0" smtClean="0">
                <a:solidFill>
                  <a:schemeClr val="accent1">
                    <a:lumMod val="75000"/>
                  </a:schemeClr>
                </a:solidFill>
              </a:rPr>
              <a:t>strange             long</a:t>
            </a:r>
          </a:p>
          <a:p>
            <a:pPr>
              <a:lnSpc>
                <a:spcPts val="2400"/>
              </a:lnSpc>
            </a:pPr>
            <a:r>
              <a:rPr lang="en-GB" dirty="0" smtClean="0">
                <a:solidFill>
                  <a:schemeClr val="accent1">
                    <a:lumMod val="75000"/>
                  </a:schemeClr>
                </a:solidFill>
              </a:rPr>
              <a:t>wide                  intense</a:t>
            </a:r>
          </a:p>
          <a:p>
            <a:pPr>
              <a:lnSpc>
                <a:spcPts val="2400"/>
              </a:lnSpc>
            </a:pPr>
            <a:r>
              <a:rPr lang="en-GB" dirty="0" smtClean="0">
                <a:solidFill>
                  <a:schemeClr val="accent1">
                    <a:lumMod val="75000"/>
                  </a:schemeClr>
                </a:solidFill>
              </a:rPr>
              <a:t>louder	         stronger</a:t>
            </a:r>
          </a:p>
          <a:p>
            <a:pPr>
              <a:lnSpc>
                <a:spcPts val="2400"/>
              </a:lnSpc>
            </a:pPr>
            <a:r>
              <a:rPr lang="en-GB" dirty="0">
                <a:solidFill>
                  <a:schemeClr val="accent1">
                    <a:lumMod val="75000"/>
                  </a:schemeClr>
                </a:solidFill>
              </a:rPr>
              <a:t>i</a:t>
            </a:r>
            <a:r>
              <a:rPr lang="en-GB" dirty="0" smtClean="0">
                <a:solidFill>
                  <a:schemeClr val="accent1">
                    <a:lumMod val="75000"/>
                  </a:schemeClr>
                </a:solidFill>
              </a:rPr>
              <a:t>nsistent           splitting</a:t>
            </a:r>
          </a:p>
          <a:p>
            <a:pPr>
              <a:lnSpc>
                <a:spcPts val="2400"/>
              </a:lnSpc>
            </a:pPr>
            <a:r>
              <a:rPr lang="en-GB" dirty="0" smtClean="0">
                <a:solidFill>
                  <a:schemeClr val="accent1">
                    <a:lumMod val="75000"/>
                  </a:schemeClr>
                </a:solidFill>
              </a:rPr>
              <a:t>cracking           deep</a:t>
            </a:r>
          </a:p>
          <a:p>
            <a:pPr>
              <a:lnSpc>
                <a:spcPts val="2400"/>
              </a:lnSpc>
            </a:pPr>
            <a:r>
              <a:rPr lang="en-GB" dirty="0">
                <a:solidFill>
                  <a:schemeClr val="accent1">
                    <a:lumMod val="75000"/>
                  </a:schemeClr>
                </a:solidFill>
              </a:rPr>
              <a:t>g</a:t>
            </a:r>
            <a:r>
              <a:rPr lang="en-GB" dirty="0" smtClean="0">
                <a:solidFill>
                  <a:schemeClr val="accent1">
                    <a:lumMod val="75000"/>
                  </a:schemeClr>
                </a:solidFill>
              </a:rPr>
              <a:t>loved              iron</a:t>
            </a:r>
          </a:p>
          <a:p>
            <a:pPr>
              <a:lnSpc>
                <a:spcPts val="2400"/>
              </a:lnSpc>
            </a:pPr>
            <a:r>
              <a:rPr lang="en-GB" dirty="0">
                <a:solidFill>
                  <a:schemeClr val="accent1">
                    <a:lumMod val="75000"/>
                  </a:schemeClr>
                </a:solidFill>
              </a:rPr>
              <a:t>d</a:t>
            </a:r>
            <a:r>
              <a:rPr lang="en-GB" dirty="0" smtClean="0">
                <a:solidFill>
                  <a:schemeClr val="accent1">
                    <a:lumMod val="75000"/>
                  </a:schemeClr>
                </a:solidFill>
              </a:rPr>
              <a:t>ark                  burial</a:t>
            </a:r>
            <a:endParaRPr lang="en-GB" dirty="0">
              <a:solidFill>
                <a:schemeClr val="accent1">
                  <a:lumMod val="75000"/>
                </a:schemeClr>
              </a:solidFill>
            </a:endParaRPr>
          </a:p>
        </p:txBody>
      </p:sp>
    </p:spTree>
    <p:extLst>
      <p:ext uri="{BB962C8B-B14F-4D97-AF65-F5344CB8AC3E}">
        <p14:creationId xmlns:p14="http://schemas.microsoft.com/office/powerpoint/2010/main" val="20202895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Stories: seen and written</a:t>
            </a:r>
            <a:endParaRPr lang="en-GB" dirty="0"/>
          </a:p>
        </p:txBody>
      </p:sp>
      <p:sp>
        <p:nvSpPr>
          <p:cNvPr id="3" name="Content Placeholder 2"/>
          <p:cNvSpPr>
            <a:spLocks noGrp="1"/>
          </p:cNvSpPr>
          <p:nvPr>
            <p:ph idx="1"/>
          </p:nvPr>
        </p:nvSpPr>
        <p:spPr/>
        <p:txBody>
          <a:bodyPr>
            <a:normAutofit/>
          </a:bodyPr>
          <a:lstStyle/>
          <a:p>
            <a:pPr>
              <a:lnSpc>
                <a:spcPts val="2800"/>
              </a:lnSpc>
              <a:spcBef>
                <a:spcPts val="600"/>
              </a:spcBef>
            </a:pPr>
            <a:r>
              <a:rPr lang="en-GB" sz="2000" b="1" dirty="0" smtClean="0"/>
              <a:t>Watching:  </a:t>
            </a:r>
            <a:r>
              <a:rPr lang="en-GB" sz="2000" dirty="0" smtClean="0"/>
              <a:t>Visual images can tell a story through what we see;</a:t>
            </a:r>
          </a:p>
          <a:p>
            <a:pPr>
              <a:lnSpc>
                <a:spcPts val="2800"/>
              </a:lnSpc>
              <a:spcBef>
                <a:spcPts val="600"/>
              </a:spcBef>
            </a:pPr>
            <a:r>
              <a:rPr lang="en-GB" sz="2000" b="1" dirty="0" smtClean="0"/>
              <a:t>Writing:  </a:t>
            </a:r>
            <a:r>
              <a:rPr lang="en-GB" sz="2000" dirty="0" smtClean="0"/>
              <a:t>Written stories have to use words, sentences, and paragraphs to recreate what pictures and voices can do.</a:t>
            </a:r>
          </a:p>
          <a:p>
            <a:pPr marL="0" indent="0">
              <a:lnSpc>
                <a:spcPts val="2800"/>
              </a:lnSpc>
              <a:spcBef>
                <a:spcPts val="600"/>
              </a:spcBef>
              <a:buNone/>
            </a:pPr>
            <a:endParaRPr lang="en-GB" sz="2000" dirty="0" smtClean="0"/>
          </a:p>
          <a:p>
            <a:pPr>
              <a:lnSpc>
                <a:spcPts val="2800"/>
              </a:lnSpc>
              <a:spcBef>
                <a:spcPts val="600"/>
              </a:spcBef>
            </a:pPr>
            <a:r>
              <a:rPr lang="en-GB" sz="2000" dirty="0" smtClean="0"/>
              <a:t>Writers have to be </a:t>
            </a:r>
            <a:r>
              <a:rPr lang="en-GB" sz="2000" b="1" dirty="0" smtClean="0"/>
              <a:t>designers of texts</a:t>
            </a:r>
            <a:r>
              <a:rPr lang="en-GB" sz="2000" dirty="0" smtClean="0"/>
              <a:t>, choosing words, </a:t>
            </a:r>
            <a:r>
              <a:rPr lang="en-GB" sz="2000" dirty="0"/>
              <a:t>i</a:t>
            </a:r>
            <a:r>
              <a:rPr lang="en-GB" sz="2000" dirty="0" smtClean="0"/>
              <a:t>mages, sentence structures, plot elements to make the story what the writer wants it to be.  </a:t>
            </a:r>
          </a:p>
          <a:p>
            <a:pPr>
              <a:lnSpc>
                <a:spcPts val="2800"/>
              </a:lnSpc>
              <a:spcBef>
                <a:spcPts val="600"/>
              </a:spcBef>
            </a:pPr>
            <a:r>
              <a:rPr lang="en-GB" sz="2000" dirty="0" smtClean="0"/>
              <a:t>We want you to be a designer of texts!</a:t>
            </a:r>
            <a:endParaRPr lang="en-GB" sz="2000" dirty="0"/>
          </a:p>
        </p:txBody>
      </p:sp>
      <p:sp>
        <p:nvSpPr>
          <p:cNvPr id="4" name="Slide Number Placeholder 3"/>
          <p:cNvSpPr>
            <a:spLocks noGrp="1"/>
          </p:cNvSpPr>
          <p:nvPr>
            <p:ph type="sldNum" sz="quarter" idx="12"/>
          </p:nvPr>
        </p:nvSpPr>
        <p:spPr/>
        <p:txBody>
          <a:bodyPr/>
          <a:lstStyle/>
          <a:p>
            <a:fld id="{C0F36E1D-5579-4385-B0E9-33EC842FBFE0}" type="slidenum">
              <a:rPr lang="en-GB" smtClean="0"/>
              <a:pPr/>
              <a:t>26</a:t>
            </a:fld>
            <a:endParaRPr lang="en-GB"/>
          </a:p>
        </p:txBody>
      </p:sp>
    </p:spTree>
    <p:extLst>
      <p:ext uri="{BB962C8B-B14F-4D97-AF65-F5344CB8AC3E}">
        <p14:creationId xmlns:p14="http://schemas.microsoft.com/office/powerpoint/2010/main" val="1440141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Story-Builders: Key Learning</a:t>
            </a:r>
            <a:endParaRPr lang="en-GB" dirty="0"/>
          </a:p>
        </p:txBody>
      </p:sp>
      <p:sp>
        <p:nvSpPr>
          <p:cNvPr id="3" name="Content Placeholder 2"/>
          <p:cNvSpPr>
            <a:spLocks noGrp="1"/>
          </p:cNvSpPr>
          <p:nvPr>
            <p:ph idx="1"/>
          </p:nvPr>
        </p:nvSpPr>
        <p:spPr>
          <a:xfrm>
            <a:off x="457200" y="1600200"/>
            <a:ext cx="8229600" cy="4637112"/>
          </a:xfrm>
        </p:spPr>
        <p:txBody>
          <a:bodyPr>
            <a:normAutofit/>
          </a:bodyPr>
          <a:lstStyle/>
          <a:p>
            <a:pPr>
              <a:spcBef>
                <a:spcPts val="1200"/>
              </a:spcBef>
            </a:pPr>
            <a:r>
              <a:rPr lang="en-GB" sz="2400" dirty="0" smtClean="0"/>
              <a:t>Most stories have a similar structure, like a skeleton: an opening; a problem; a climax; a resolution; an ending</a:t>
            </a:r>
          </a:p>
          <a:p>
            <a:pPr>
              <a:spcBef>
                <a:spcPts val="1200"/>
              </a:spcBef>
            </a:pPr>
            <a:r>
              <a:rPr lang="en-GB" sz="2400" dirty="0" smtClean="0"/>
              <a:t>A </a:t>
            </a:r>
            <a:r>
              <a:rPr lang="en-GB" sz="2400" b="1" dirty="0" smtClean="0">
                <a:solidFill>
                  <a:srgbClr val="378537"/>
                </a:solidFill>
              </a:rPr>
              <a:t>plot summary </a:t>
            </a:r>
            <a:r>
              <a:rPr lang="en-GB" sz="2400" dirty="0" smtClean="0"/>
              <a:t>is an overview of the plotline of a story, the bare bones of a story</a:t>
            </a:r>
          </a:p>
          <a:p>
            <a:pPr>
              <a:spcBef>
                <a:spcPts val="1200"/>
              </a:spcBef>
            </a:pPr>
            <a:r>
              <a:rPr lang="en-GB" sz="2400" dirty="0" smtClean="0"/>
              <a:t>A well-written story has to be more than a plotline</a:t>
            </a:r>
          </a:p>
          <a:p>
            <a:pPr>
              <a:spcBef>
                <a:spcPts val="1200"/>
              </a:spcBef>
            </a:pPr>
            <a:r>
              <a:rPr lang="en-GB" sz="2400" dirty="0" smtClean="0"/>
              <a:t>Visual and written stories are different: written stories have to paint pictures and create meanings in words</a:t>
            </a:r>
          </a:p>
          <a:p>
            <a:pPr>
              <a:spcBef>
                <a:spcPts val="1200"/>
              </a:spcBef>
            </a:pPr>
            <a:r>
              <a:rPr lang="en-GB" sz="2400" b="1" dirty="0" smtClean="0">
                <a:solidFill>
                  <a:srgbClr val="378537"/>
                </a:solidFill>
              </a:rPr>
              <a:t>Nouns</a:t>
            </a:r>
            <a:r>
              <a:rPr lang="en-GB" sz="2400" dirty="0" smtClean="0"/>
              <a:t> are often more important than adjectives in creating description</a:t>
            </a:r>
          </a:p>
        </p:txBody>
      </p:sp>
      <p:sp>
        <p:nvSpPr>
          <p:cNvPr id="4" name="Slide Number Placeholder 3"/>
          <p:cNvSpPr>
            <a:spLocks noGrp="1"/>
          </p:cNvSpPr>
          <p:nvPr>
            <p:ph type="sldNum" sz="quarter" idx="12"/>
          </p:nvPr>
        </p:nvSpPr>
        <p:spPr/>
        <p:txBody>
          <a:bodyPr/>
          <a:lstStyle/>
          <a:p>
            <a:fld id="{C0F36E1D-5579-4385-B0E9-33EC842FBFE0}" type="slidenum">
              <a:rPr lang="en-GB" smtClean="0"/>
              <a:pPr/>
              <a:t>27</a:t>
            </a:fld>
            <a:endParaRPr lang="en-GB"/>
          </a:p>
        </p:txBody>
      </p:sp>
    </p:spTree>
    <p:extLst>
      <p:ext uri="{BB962C8B-B14F-4D97-AF65-F5344CB8AC3E}">
        <p14:creationId xmlns:p14="http://schemas.microsoft.com/office/powerpoint/2010/main" val="1252459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Aims</a:t>
            </a:r>
            <a:endParaRPr lang="en-GB" dirty="0"/>
          </a:p>
        </p:txBody>
      </p:sp>
      <p:sp>
        <p:nvSpPr>
          <p:cNvPr id="3" name="Content Placeholder 2"/>
          <p:cNvSpPr>
            <a:spLocks noGrp="1"/>
          </p:cNvSpPr>
          <p:nvPr>
            <p:ph idx="1"/>
          </p:nvPr>
        </p:nvSpPr>
        <p:spPr/>
        <p:txBody>
          <a:bodyPr/>
          <a:lstStyle/>
          <a:p>
            <a:pPr marL="0" indent="0">
              <a:lnSpc>
                <a:spcPts val="2800"/>
              </a:lnSpc>
              <a:spcBef>
                <a:spcPts val="0"/>
              </a:spcBef>
              <a:spcAft>
                <a:spcPts val="600"/>
              </a:spcAft>
              <a:buNone/>
            </a:pPr>
            <a:r>
              <a:rPr lang="en-GB" sz="2000" dirty="0" smtClean="0"/>
              <a:t>You are all </a:t>
            </a:r>
            <a:r>
              <a:rPr lang="en-GB" sz="2000" b="1" dirty="0" smtClean="0"/>
              <a:t>story-builders!</a:t>
            </a:r>
          </a:p>
          <a:p>
            <a:pPr marL="0" indent="0">
              <a:lnSpc>
                <a:spcPts val="2800"/>
              </a:lnSpc>
              <a:spcBef>
                <a:spcPts val="0"/>
              </a:spcBef>
              <a:spcAft>
                <a:spcPts val="600"/>
              </a:spcAft>
              <a:buNone/>
            </a:pPr>
            <a:endParaRPr lang="en-GB" sz="2000" dirty="0" smtClean="0"/>
          </a:p>
          <a:p>
            <a:pPr marL="0" indent="0">
              <a:lnSpc>
                <a:spcPts val="2800"/>
              </a:lnSpc>
              <a:spcBef>
                <a:spcPts val="0"/>
              </a:spcBef>
              <a:spcAft>
                <a:spcPts val="600"/>
              </a:spcAft>
              <a:buNone/>
            </a:pPr>
            <a:r>
              <a:rPr lang="en-GB" sz="2000" dirty="0" smtClean="0"/>
              <a:t>We are looking at how to become good writers of stories.  In particular, we are looking at:</a:t>
            </a:r>
          </a:p>
          <a:p>
            <a:pPr marL="0" indent="0">
              <a:lnSpc>
                <a:spcPts val="2800"/>
              </a:lnSpc>
              <a:spcBef>
                <a:spcPts val="0"/>
              </a:spcBef>
              <a:spcAft>
                <a:spcPts val="600"/>
              </a:spcAft>
              <a:buNone/>
            </a:pPr>
            <a:endParaRPr lang="en-GB" sz="2000" dirty="0" smtClean="0"/>
          </a:p>
          <a:p>
            <a:pPr>
              <a:lnSpc>
                <a:spcPts val="2800"/>
              </a:lnSpc>
              <a:spcBef>
                <a:spcPts val="0"/>
              </a:spcBef>
              <a:spcAft>
                <a:spcPts val="600"/>
              </a:spcAft>
            </a:pPr>
            <a:r>
              <a:rPr lang="en-GB" sz="2000" dirty="0" smtClean="0"/>
              <a:t>The structure of stories – how they are built;</a:t>
            </a:r>
          </a:p>
          <a:p>
            <a:pPr>
              <a:lnSpc>
                <a:spcPts val="2800"/>
              </a:lnSpc>
              <a:spcBef>
                <a:spcPts val="0"/>
              </a:spcBef>
              <a:spcAft>
                <a:spcPts val="600"/>
              </a:spcAft>
            </a:pPr>
            <a:r>
              <a:rPr lang="en-GB" sz="2000" dirty="0" smtClean="0"/>
              <a:t>How to transform stories we have </a:t>
            </a:r>
            <a:r>
              <a:rPr lang="en-GB" sz="2000" b="1" dirty="0" smtClean="0">
                <a:solidFill>
                  <a:srgbClr val="378537"/>
                </a:solidFill>
              </a:rPr>
              <a:t>seen</a:t>
            </a:r>
            <a:r>
              <a:rPr lang="en-GB" sz="2000" dirty="0" smtClean="0"/>
              <a:t> into </a:t>
            </a:r>
            <a:r>
              <a:rPr lang="en-GB" sz="2000" b="1" dirty="0" smtClean="0">
                <a:solidFill>
                  <a:srgbClr val="378537"/>
                </a:solidFill>
              </a:rPr>
              <a:t>words</a:t>
            </a:r>
            <a:r>
              <a:rPr lang="en-GB" sz="2000" dirty="0" smtClean="0"/>
              <a:t> on the page;</a:t>
            </a:r>
          </a:p>
          <a:p>
            <a:pPr>
              <a:lnSpc>
                <a:spcPts val="2800"/>
              </a:lnSpc>
              <a:spcBef>
                <a:spcPts val="0"/>
              </a:spcBef>
              <a:spcAft>
                <a:spcPts val="600"/>
              </a:spcAft>
            </a:pPr>
            <a:r>
              <a:rPr lang="en-GB" sz="2000" dirty="0" smtClean="0"/>
              <a:t>How to describe characters;</a:t>
            </a:r>
          </a:p>
          <a:p>
            <a:pPr>
              <a:lnSpc>
                <a:spcPts val="2800"/>
              </a:lnSpc>
              <a:spcBef>
                <a:spcPts val="0"/>
              </a:spcBef>
              <a:spcAft>
                <a:spcPts val="600"/>
              </a:spcAft>
            </a:pPr>
            <a:r>
              <a:rPr lang="en-GB" sz="2000" dirty="0" smtClean="0"/>
              <a:t>How to shape sentences to convey your story effectively.</a:t>
            </a:r>
          </a:p>
          <a:p>
            <a:pPr marL="0" indent="0">
              <a:buNone/>
            </a:pPr>
            <a:endParaRPr lang="en-GB" sz="2000" dirty="0"/>
          </a:p>
          <a:p>
            <a:pPr marL="0" indent="0">
              <a:buNone/>
            </a:pPr>
            <a:endParaRPr lang="en-GB" sz="2000" dirty="0" smtClean="0"/>
          </a:p>
          <a:p>
            <a:endParaRPr lang="en-GB" dirty="0"/>
          </a:p>
        </p:txBody>
      </p:sp>
      <p:sp>
        <p:nvSpPr>
          <p:cNvPr id="4" name="Slide Number Placeholder 3"/>
          <p:cNvSpPr>
            <a:spLocks noGrp="1"/>
          </p:cNvSpPr>
          <p:nvPr>
            <p:ph type="sldNum" sz="quarter" idx="12"/>
          </p:nvPr>
        </p:nvSpPr>
        <p:spPr/>
        <p:txBody>
          <a:bodyPr/>
          <a:lstStyle/>
          <a:p>
            <a:fld id="{C0F36E1D-5579-4385-B0E9-33EC842FBFE0}" type="slidenum">
              <a:rPr lang="en-GB" smtClean="0"/>
              <a:pPr/>
              <a:t>3</a:t>
            </a:fld>
            <a:endParaRPr lang="en-GB"/>
          </a:p>
        </p:txBody>
      </p:sp>
    </p:spTree>
    <p:extLst>
      <p:ext uri="{BB962C8B-B14F-4D97-AF65-F5344CB8AC3E}">
        <p14:creationId xmlns:p14="http://schemas.microsoft.com/office/powerpoint/2010/main" val="3369887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Narrative Structure</a:t>
            </a:r>
            <a:endParaRPr lang="en-GB" dirty="0"/>
          </a:p>
        </p:txBody>
      </p:sp>
      <p:sp>
        <p:nvSpPr>
          <p:cNvPr id="3" name="Content Placeholder 2"/>
          <p:cNvSpPr>
            <a:spLocks noGrp="1"/>
          </p:cNvSpPr>
          <p:nvPr>
            <p:ph idx="1"/>
          </p:nvPr>
        </p:nvSpPr>
        <p:spPr>
          <a:xfrm>
            <a:off x="179512" y="1600200"/>
            <a:ext cx="5760640" cy="4853136"/>
          </a:xfrm>
        </p:spPr>
        <p:txBody>
          <a:bodyPr>
            <a:normAutofit/>
          </a:bodyPr>
          <a:lstStyle/>
          <a:p>
            <a:pPr>
              <a:lnSpc>
                <a:spcPts val="3000"/>
              </a:lnSpc>
              <a:spcBef>
                <a:spcPts val="0"/>
              </a:spcBef>
              <a:spcAft>
                <a:spcPts val="1800"/>
              </a:spcAft>
            </a:pPr>
            <a:r>
              <a:rPr lang="en-GB" sz="2000" dirty="0" smtClean="0"/>
              <a:t>There are thousands and thousands of possibilities for stories, and we will never run out of new stories.</a:t>
            </a:r>
          </a:p>
          <a:p>
            <a:pPr>
              <a:lnSpc>
                <a:spcPts val="3000"/>
              </a:lnSpc>
              <a:spcBef>
                <a:spcPts val="0"/>
              </a:spcBef>
              <a:spcAft>
                <a:spcPts val="1800"/>
              </a:spcAft>
            </a:pPr>
            <a:r>
              <a:rPr lang="en-GB" sz="2000" dirty="0" smtClean="0"/>
              <a:t>But most stories have a very similar structure.</a:t>
            </a:r>
          </a:p>
          <a:p>
            <a:pPr>
              <a:lnSpc>
                <a:spcPts val="3000"/>
              </a:lnSpc>
              <a:spcBef>
                <a:spcPts val="0"/>
              </a:spcBef>
              <a:spcAft>
                <a:spcPts val="1800"/>
              </a:spcAft>
            </a:pPr>
            <a:r>
              <a:rPr lang="en-GB" sz="2000" dirty="0" smtClean="0"/>
              <a:t>Think of this like the human race:  there are thousands and thousands of different faces and bodies and no two are exactly the same (not even twins) but we all share a common skeleton, with a spine and a skull and a ribcage…</a:t>
            </a:r>
            <a:endParaRPr lang="en-GB" sz="2000" dirty="0"/>
          </a:p>
        </p:txBody>
      </p:sp>
      <p:sp>
        <p:nvSpPr>
          <p:cNvPr id="4" name="Slide Number Placeholder 3"/>
          <p:cNvSpPr>
            <a:spLocks noGrp="1"/>
          </p:cNvSpPr>
          <p:nvPr>
            <p:ph type="sldNum" sz="quarter" idx="12"/>
          </p:nvPr>
        </p:nvSpPr>
        <p:spPr/>
        <p:txBody>
          <a:bodyPr/>
          <a:lstStyle/>
          <a:p>
            <a:fld id="{C0F36E1D-5579-4385-B0E9-33EC842FBFE0}" type="slidenum">
              <a:rPr lang="en-GB" smtClean="0"/>
              <a:pPr/>
              <a:t>4</a:t>
            </a:fld>
            <a:endParaRPr lang="en-GB"/>
          </a:p>
        </p:txBody>
      </p:sp>
      <p:pic>
        <p:nvPicPr>
          <p:cNvPr id="1026" name="Picture 2" descr="http://cyberbrethren.com/wp-content/uploads/2010/11/skelet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2880" y="1484784"/>
            <a:ext cx="2857500" cy="4705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785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4724" y="1484784"/>
            <a:ext cx="6766560" cy="4282440"/>
          </a:xfrm>
          <a:prstGeom prst="rect">
            <a:avLst/>
          </a:prstGeom>
        </p:spPr>
      </p:pic>
      <p:sp>
        <p:nvSpPr>
          <p:cNvPr id="3" name="TextBox 2"/>
          <p:cNvSpPr txBox="1"/>
          <p:nvPr/>
        </p:nvSpPr>
        <p:spPr>
          <a:xfrm>
            <a:off x="539552" y="260648"/>
            <a:ext cx="8136904" cy="1107996"/>
          </a:xfrm>
          <a:prstGeom prst="rect">
            <a:avLst/>
          </a:prstGeom>
          <a:noFill/>
        </p:spPr>
        <p:txBody>
          <a:bodyPr wrap="square" rtlCol="0">
            <a:spAutoFit/>
          </a:bodyPr>
          <a:lstStyle/>
          <a:p>
            <a:pPr algn="ctr"/>
            <a:r>
              <a:rPr lang="en-GB" sz="6600" dirty="0" smtClean="0">
                <a:effectLst>
                  <a:outerShdw blurRad="38100" dist="38100" dir="2700000" algn="tl">
                    <a:srgbClr val="000000">
                      <a:alpha val="43137"/>
                    </a:srgbClr>
                  </a:outerShdw>
                </a:effectLst>
              </a:rPr>
              <a:t>The Story Mountain</a:t>
            </a:r>
            <a:endParaRPr lang="en-GB" sz="6600" dirty="0">
              <a:effectLst>
                <a:outerShdw blurRad="38100" dist="38100" dir="2700000" algn="tl">
                  <a:srgbClr val="000000">
                    <a:alpha val="43137"/>
                  </a:srgbClr>
                </a:outerShdw>
              </a:effectLst>
            </a:endParaRPr>
          </a:p>
        </p:txBody>
      </p:sp>
      <p:sp>
        <p:nvSpPr>
          <p:cNvPr id="4" name="TextBox 3"/>
          <p:cNvSpPr txBox="1"/>
          <p:nvPr/>
        </p:nvSpPr>
        <p:spPr>
          <a:xfrm>
            <a:off x="323528" y="5445224"/>
            <a:ext cx="1656184" cy="400110"/>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OPENING</a:t>
            </a:r>
            <a:endParaRPr lang="en-GB" sz="2000" b="1" dirty="0">
              <a:solidFill>
                <a:srgbClr val="993300"/>
              </a:solidFill>
            </a:endParaRPr>
          </a:p>
        </p:txBody>
      </p:sp>
      <p:sp>
        <p:nvSpPr>
          <p:cNvPr id="5" name="TextBox 4"/>
          <p:cNvSpPr txBox="1"/>
          <p:nvPr/>
        </p:nvSpPr>
        <p:spPr>
          <a:xfrm>
            <a:off x="1304020" y="2204864"/>
            <a:ext cx="1656184" cy="400110"/>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PROBLEM</a:t>
            </a:r>
            <a:endParaRPr lang="en-GB" sz="2000" b="1" dirty="0">
              <a:solidFill>
                <a:srgbClr val="993300"/>
              </a:solidFill>
            </a:endParaRPr>
          </a:p>
        </p:txBody>
      </p:sp>
      <p:sp>
        <p:nvSpPr>
          <p:cNvPr id="6" name="TextBox 5"/>
          <p:cNvSpPr txBox="1"/>
          <p:nvPr/>
        </p:nvSpPr>
        <p:spPr>
          <a:xfrm>
            <a:off x="5148064" y="1355177"/>
            <a:ext cx="1656184" cy="400110"/>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CLIMAX</a:t>
            </a:r>
            <a:endParaRPr lang="en-GB" sz="2000" b="1" dirty="0">
              <a:solidFill>
                <a:srgbClr val="993300"/>
              </a:solidFill>
            </a:endParaRPr>
          </a:p>
        </p:txBody>
      </p:sp>
      <p:sp>
        <p:nvSpPr>
          <p:cNvPr id="7" name="TextBox 6"/>
          <p:cNvSpPr txBox="1"/>
          <p:nvPr/>
        </p:nvSpPr>
        <p:spPr>
          <a:xfrm>
            <a:off x="7163192" y="2780928"/>
            <a:ext cx="1656184" cy="400110"/>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RESOLUTION</a:t>
            </a:r>
            <a:endParaRPr lang="en-GB" sz="2000" b="1" dirty="0">
              <a:solidFill>
                <a:srgbClr val="993300"/>
              </a:solidFill>
            </a:endParaRPr>
          </a:p>
        </p:txBody>
      </p:sp>
      <p:sp>
        <p:nvSpPr>
          <p:cNvPr id="8" name="TextBox 7"/>
          <p:cNvSpPr txBox="1"/>
          <p:nvPr/>
        </p:nvSpPr>
        <p:spPr>
          <a:xfrm>
            <a:off x="7380312" y="5704430"/>
            <a:ext cx="1656184" cy="400110"/>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ENDING</a:t>
            </a:r>
            <a:endParaRPr lang="en-GB" sz="2000" b="1" dirty="0">
              <a:solidFill>
                <a:srgbClr val="993300"/>
              </a:solidFill>
            </a:endParaRPr>
          </a:p>
        </p:txBody>
      </p:sp>
      <p:sp>
        <p:nvSpPr>
          <p:cNvPr id="9" name="Slide Number Placeholder 8"/>
          <p:cNvSpPr>
            <a:spLocks noGrp="1"/>
          </p:cNvSpPr>
          <p:nvPr>
            <p:ph type="sldNum" sz="quarter" idx="12"/>
          </p:nvPr>
        </p:nvSpPr>
        <p:spPr/>
        <p:txBody>
          <a:bodyPr/>
          <a:lstStyle/>
          <a:p>
            <a:fld id="{C0F36E1D-5579-4385-B0E9-33EC842FBFE0}" type="slidenum">
              <a:rPr lang="en-GB" smtClean="0"/>
              <a:pPr/>
              <a:t>5</a:t>
            </a:fld>
            <a:endParaRPr lang="en-GB"/>
          </a:p>
        </p:txBody>
      </p:sp>
    </p:spTree>
    <p:extLst>
      <p:ext uri="{BB962C8B-B14F-4D97-AF65-F5344CB8AC3E}">
        <p14:creationId xmlns:p14="http://schemas.microsoft.com/office/powerpoint/2010/main" val="1300278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Narrative Structure</a:t>
            </a:r>
            <a:endParaRPr lang="en-GB" dirty="0"/>
          </a:p>
        </p:txBody>
      </p:sp>
      <p:sp>
        <p:nvSpPr>
          <p:cNvPr id="3" name="Content Placeholder 2"/>
          <p:cNvSpPr>
            <a:spLocks noGrp="1"/>
          </p:cNvSpPr>
          <p:nvPr>
            <p:ph idx="1"/>
          </p:nvPr>
        </p:nvSpPr>
        <p:spPr>
          <a:xfrm>
            <a:off x="457200" y="1600200"/>
            <a:ext cx="8229600" cy="4781128"/>
          </a:xfrm>
        </p:spPr>
        <p:txBody>
          <a:bodyPr>
            <a:normAutofit/>
          </a:bodyPr>
          <a:lstStyle/>
          <a:p>
            <a:pPr>
              <a:lnSpc>
                <a:spcPts val="3200"/>
              </a:lnSpc>
              <a:spcBef>
                <a:spcPts val="0"/>
              </a:spcBef>
              <a:spcAft>
                <a:spcPts val="600"/>
              </a:spcAft>
            </a:pPr>
            <a:r>
              <a:rPr lang="en-GB" sz="2000" b="1" dirty="0" smtClean="0"/>
              <a:t>Opening: </a:t>
            </a:r>
            <a:r>
              <a:rPr lang="en-GB" sz="2000" dirty="0" smtClean="0"/>
              <a:t>a way in to the story; to grab the reader’s interest</a:t>
            </a:r>
          </a:p>
          <a:p>
            <a:pPr>
              <a:lnSpc>
                <a:spcPts val="3200"/>
              </a:lnSpc>
              <a:spcBef>
                <a:spcPts val="0"/>
              </a:spcBef>
              <a:spcAft>
                <a:spcPts val="600"/>
              </a:spcAft>
            </a:pPr>
            <a:r>
              <a:rPr lang="en-GB" sz="2000" b="1" dirty="0" smtClean="0"/>
              <a:t>Problem: </a:t>
            </a:r>
            <a:r>
              <a:rPr lang="en-GB" sz="2000" dirty="0" smtClean="0"/>
              <a:t>something that complicates the story and needs sorting</a:t>
            </a:r>
          </a:p>
          <a:p>
            <a:pPr>
              <a:lnSpc>
                <a:spcPts val="3200"/>
              </a:lnSpc>
              <a:spcBef>
                <a:spcPts val="0"/>
              </a:spcBef>
              <a:spcAft>
                <a:spcPts val="600"/>
              </a:spcAft>
            </a:pPr>
            <a:r>
              <a:rPr lang="en-GB" sz="2000" b="1" dirty="0" smtClean="0"/>
              <a:t>Climax: </a:t>
            </a:r>
            <a:r>
              <a:rPr lang="en-GB" sz="2000" dirty="0" smtClean="0"/>
              <a:t>the key dramatic or eventful moment/event in the story</a:t>
            </a:r>
          </a:p>
          <a:p>
            <a:pPr>
              <a:lnSpc>
                <a:spcPts val="3200"/>
              </a:lnSpc>
              <a:spcBef>
                <a:spcPts val="0"/>
              </a:spcBef>
              <a:spcAft>
                <a:spcPts val="600"/>
              </a:spcAft>
            </a:pPr>
            <a:r>
              <a:rPr lang="en-GB" sz="2000" b="1" dirty="0" smtClean="0"/>
              <a:t>Resolution: </a:t>
            </a:r>
            <a:r>
              <a:rPr lang="en-GB" sz="2000" dirty="0" smtClean="0"/>
              <a:t>the tidying-up of loose ends, pulling the threads of the story together</a:t>
            </a:r>
          </a:p>
          <a:p>
            <a:pPr>
              <a:lnSpc>
                <a:spcPts val="3200"/>
              </a:lnSpc>
              <a:spcBef>
                <a:spcPts val="0"/>
              </a:spcBef>
              <a:spcAft>
                <a:spcPts val="600"/>
              </a:spcAft>
            </a:pPr>
            <a:r>
              <a:rPr lang="en-GB" sz="2000" b="1" dirty="0" smtClean="0"/>
              <a:t>Ending: </a:t>
            </a:r>
            <a:r>
              <a:rPr lang="en-GB" sz="2000" dirty="0" smtClean="0"/>
              <a:t>the last words, leaving a good taste in the reader’s mouth</a:t>
            </a:r>
          </a:p>
          <a:p>
            <a:pPr>
              <a:lnSpc>
                <a:spcPts val="3200"/>
              </a:lnSpc>
              <a:spcBef>
                <a:spcPts val="0"/>
              </a:spcBef>
              <a:spcAft>
                <a:spcPts val="600"/>
              </a:spcAft>
            </a:pPr>
            <a:endParaRPr lang="en-GB" sz="2000" dirty="0"/>
          </a:p>
          <a:p>
            <a:pPr>
              <a:lnSpc>
                <a:spcPts val="3200"/>
              </a:lnSpc>
              <a:spcBef>
                <a:spcPts val="0"/>
              </a:spcBef>
              <a:spcAft>
                <a:spcPts val="600"/>
              </a:spcAft>
            </a:pPr>
            <a:r>
              <a:rPr lang="en-GB" sz="2000" dirty="0" smtClean="0"/>
              <a:t>Sometimes introductions and problems are squeezed together;</a:t>
            </a:r>
          </a:p>
          <a:p>
            <a:pPr>
              <a:lnSpc>
                <a:spcPts val="3200"/>
              </a:lnSpc>
              <a:spcBef>
                <a:spcPts val="0"/>
              </a:spcBef>
              <a:spcAft>
                <a:spcPts val="600"/>
              </a:spcAft>
            </a:pPr>
            <a:r>
              <a:rPr lang="en-GB" sz="2000" dirty="0" smtClean="0"/>
              <a:t>Sometimes resolutions and endings are squeezed together;</a:t>
            </a:r>
          </a:p>
          <a:p>
            <a:pPr>
              <a:lnSpc>
                <a:spcPts val="3200"/>
              </a:lnSpc>
              <a:spcBef>
                <a:spcPts val="0"/>
              </a:spcBef>
              <a:spcAft>
                <a:spcPts val="600"/>
              </a:spcAft>
            </a:pPr>
            <a:r>
              <a:rPr lang="en-GB" sz="2000" dirty="0" smtClean="0"/>
              <a:t>Sometimes there is no ending: the reader is left wondering!</a:t>
            </a:r>
            <a:endParaRPr lang="en-GB" sz="2000" dirty="0"/>
          </a:p>
        </p:txBody>
      </p:sp>
      <p:sp>
        <p:nvSpPr>
          <p:cNvPr id="4" name="Slide Number Placeholder 3"/>
          <p:cNvSpPr>
            <a:spLocks noGrp="1"/>
          </p:cNvSpPr>
          <p:nvPr>
            <p:ph type="sldNum" sz="quarter" idx="12"/>
          </p:nvPr>
        </p:nvSpPr>
        <p:spPr/>
        <p:txBody>
          <a:bodyPr/>
          <a:lstStyle/>
          <a:p>
            <a:fld id="{C0F36E1D-5579-4385-B0E9-33EC842FBFE0}" type="slidenum">
              <a:rPr lang="en-GB" smtClean="0"/>
              <a:pPr/>
              <a:t>6</a:t>
            </a:fld>
            <a:endParaRPr lang="en-GB"/>
          </a:p>
        </p:txBody>
      </p:sp>
    </p:spTree>
    <p:extLst>
      <p:ext uri="{BB962C8B-B14F-4D97-AF65-F5344CB8AC3E}">
        <p14:creationId xmlns:p14="http://schemas.microsoft.com/office/powerpoint/2010/main" val="1115158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712968" cy="6192688"/>
          </a:xfrm>
        </p:spPr>
        <p:txBody>
          <a:bodyPr>
            <a:normAutofit fontScale="85000" lnSpcReduction="10000"/>
          </a:bodyPr>
          <a:lstStyle/>
          <a:p>
            <a:pPr marL="0" indent="0" algn="just">
              <a:lnSpc>
                <a:spcPct val="150000"/>
              </a:lnSpc>
              <a:spcBef>
                <a:spcPts val="0"/>
              </a:spcBef>
              <a:buNone/>
            </a:pPr>
            <a:endParaRPr lang="en-US" sz="2000" dirty="0" smtClean="0"/>
          </a:p>
          <a:p>
            <a:pPr marL="0" indent="0" algn="just">
              <a:lnSpc>
                <a:spcPct val="150000"/>
              </a:lnSpc>
              <a:spcBef>
                <a:spcPts val="0"/>
              </a:spcBef>
              <a:buNone/>
            </a:pPr>
            <a:r>
              <a:rPr lang="en-GB" sz="2600" dirty="0" smtClean="0"/>
              <a:t>Prince Arthur is now a young man and his father, King </a:t>
            </a:r>
            <a:r>
              <a:rPr lang="en-GB" sz="2600" dirty="0" err="1" smtClean="0"/>
              <a:t>Uther</a:t>
            </a:r>
            <a:r>
              <a:rPr lang="en-GB" sz="2600" dirty="0" smtClean="0"/>
              <a:t>, holds a ceremony to make him Crown Prince of Camelot.  In </a:t>
            </a:r>
            <a:r>
              <a:rPr lang="en-GB" sz="2600" dirty="0"/>
              <a:t>the middle of the celebrations, a Black Knight on a horse crashes through the window of the hall and challenges the Camelot Knights to </a:t>
            </a:r>
            <a:r>
              <a:rPr lang="en-GB" sz="2600" dirty="0" smtClean="0"/>
              <a:t>fight </a:t>
            </a:r>
            <a:r>
              <a:rPr lang="en-GB" sz="2600" dirty="0"/>
              <a:t>him.  He is a strong and powerful knight and kills all those who take up the challenge.  Then Gaius, the Court Physician, discovers that the Black Knight has been summoned from the dead by a witch and he is seeking revenge for the death of his sister.  Merlin finds out that the only thing that can conquer the Black Knight is a magical sword, </a:t>
            </a:r>
            <a:r>
              <a:rPr lang="en-GB" sz="2600" dirty="0" smtClean="0"/>
              <a:t>Excalibur.  </a:t>
            </a:r>
            <a:r>
              <a:rPr lang="en-GB" sz="2600" dirty="0"/>
              <a:t>Only Arthur should use Excalibur but King </a:t>
            </a:r>
            <a:r>
              <a:rPr lang="en-GB" sz="2600" dirty="0" err="1"/>
              <a:t>Uther</a:t>
            </a:r>
            <a:r>
              <a:rPr lang="en-GB" sz="2600" dirty="0"/>
              <a:t> takes </a:t>
            </a:r>
            <a:r>
              <a:rPr lang="en-GB" sz="2600" dirty="0" smtClean="0"/>
              <a:t>it, there is a battle, </a:t>
            </a:r>
            <a:r>
              <a:rPr lang="en-GB" sz="2600" dirty="0"/>
              <a:t>and </a:t>
            </a:r>
            <a:r>
              <a:rPr lang="en-GB" sz="2600" dirty="0" err="1" smtClean="0"/>
              <a:t>Uther</a:t>
            </a:r>
            <a:r>
              <a:rPr lang="en-GB" sz="2600" dirty="0" smtClean="0"/>
              <a:t> slays </a:t>
            </a:r>
            <a:r>
              <a:rPr lang="en-GB" sz="2600" dirty="0"/>
              <a:t>the Black Knight.  </a:t>
            </a:r>
            <a:r>
              <a:rPr lang="en-GB" sz="2600" dirty="0" smtClean="0"/>
              <a:t>Merlin puts things right by throwing Excalibur into a lake.  Everything in Camelot returns to normal… until the next adventure.</a:t>
            </a:r>
            <a:endParaRPr lang="en-GB" sz="2600" dirty="0"/>
          </a:p>
          <a:p>
            <a:pPr marL="0" indent="0" algn="just">
              <a:lnSpc>
                <a:spcPct val="150000"/>
              </a:lnSpc>
              <a:spcBef>
                <a:spcPts val="0"/>
              </a:spcBef>
              <a:buNone/>
            </a:pPr>
            <a:endParaRPr lang="en-US" sz="2000" dirty="0" smtClean="0"/>
          </a:p>
          <a:p>
            <a:pPr marL="0" indent="0">
              <a:lnSpc>
                <a:spcPct val="150000"/>
              </a:lnSpc>
              <a:spcBef>
                <a:spcPts val="0"/>
              </a:spcBef>
              <a:buNone/>
            </a:pPr>
            <a:endParaRPr lang="en-GB" sz="2000" dirty="0"/>
          </a:p>
          <a:p>
            <a:endParaRPr lang="en-GB" sz="2000" dirty="0"/>
          </a:p>
        </p:txBody>
      </p:sp>
      <p:sp>
        <p:nvSpPr>
          <p:cNvPr id="2" name="Slide Number Placeholder 1"/>
          <p:cNvSpPr>
            <a:spLocks noGrp="1"/>
          </p:cNvSpPr>
          <p:nvPr>
            <p:ph type="sldNum" sz="quarter" idx="12"/>
          </p:nvPr>
        </p:nvSpPr>
        <p:spPr/>
        <p:txBody>
          <a:bodyPr/>
          <a:lstStyle/>
          <a:p>
            <a:fld id="{C0F36E1D-5579-4385-B0E9-33EC842FBFE0}" type="slidenum">
              <a:rPr lang="en-GB" smtClean="0"/>
              <a:pPr/>
              <a:t>7</a:t>
            </a:fld>
            <a:endParaRPr lang="en-GB"/>
          </a:p>
        </p:txBody>
      </p:sp>
    </p:spTree>
    <p:extLst>
      <p:ext uri="{BB962C8B-B14F-4D97-AF65-F5344CB8AC3E}">
        <p14:creationId xmlns:p14="http://schemas.microsoft.com/office/powerpoint/2010/main" val="758863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712968" cy="6192688"/>
          </a:xfrm>
        </p:spPr>
        <p:txBody>
          <a:bodyPr>
            <a:normAutofit fontScale="85000" lnSpcReduction="10000"/>
          </a:bodyPr>
          <a:lstStyle/>
          <a:p>
            <a:pPr marL="0" indent="0" algn="just">
              <a:lnSpc>
                <a:spcPct val="150000"/>
              </a:lnSpc>
              <a:spcBef>
                <a:spcPts val="0"/>
              </a:spcBef>
              <a:buNone/>
            </a:pPr>
            <a:endParaRPr lang="en-US" sz="2000" dirty="0" smtClean="0"/>
          </a:p>
          <a:p>
            <a:pPr marL="0" indent="0" algn="just">
              <a:lnSpc>
                <a:spcPct val="150000"/>
              </a:lnSpc>
              <a:spcBef>
                <a:spcPts val="0"/>
              </a:spcBef>
              <a:buNone/>
            </a:pPr>
            <a:r>
              <a:rPr lang="en-GB" sz="2600" dirty="0" smtClean="0">
                <a:solidFill>
                  <a:schemeClr val="accent1">
                    <a:lumMod val="75000"/>
                  </a:schemeClr>
                </a:solidFill>
              </a:rPr>
              <a:t>Prince Arthur is now a young man and his father, King </a:t>
            </a:r>
            <a:r>
              <a:rPr lang="en-GB" sz="2600" dirty="0" err="1" smtClean="0">
                <a:solidFill>
                  <a:schemeClr val="accent1">
                    <a:lumMod val="75000"/>
                  </a:schemeClr>
                </a:solidFill>
              </a:rPr>
              <a:t>Uther</a:t>
            </a:r>
            <a:r>
              <a:rPr lang="en-GB" sz="2600" dirty="0" smtClean="0">
                <a:solidFill>
                  <a:schemeClr val="accent1">
                    <a:lumMod val="75000"/>
                  </a:schemeClr>
                </a:solidFill>
              </a:rPr>
              <a:t>, holds a ceremony to make him Crown Prince of Camelot.  </a:t>
            </a:r>
            <a:r>
              <a:rPr lang="en-GB" sz="2600" dirty="0" smtClean="0">
                <a:solidFill>
                  <a:srgbClr val="FF0066"/>
                </a:solidFill>
              </a:rPr>
              <a:t>In </a:t>
            </a:r>
            <a:r>
              <a:rPr lang="en-GB" sz="2600" dirty="0">
                <a:solidFill>
                  <a:srgbClr val="FF0066"/>
                </a:solidFill>
              </a:rPr>
              <a:t>the middle of the celebrations, a Black Knight on a horse crashes through the window of the hall and challenges the Camelot Knights to </a:t>
            </a:r>
            <a:r>
              <a:rPr lang="en-GB" sz="2600" dirty="0" smtClean="0">
                <a:solidFill>
                  <a:srgbClr val="FF0066"/>
                </a:solidFill>
              </a:rPr>
              <a:t>fight </a:t>
            </a:r>
            <a:r>
              <a:rPr lang="en-GB" sz="2600" dirty="0">
                <a:solidFill>
                  <a:srgbClr val="FF0066"/>
                </a:solidFill>
              </a:rPr>
              <a:t>him.  </a:t>
            </a:r>
            <a:r>
              <a:rPr lang="en-GB" sz="2600" dirty="0"/>
              <a:t>He is a strong and powerful knight and kills all those who take up the challenge.  Then Gaius, the Court Physician, discovers that the Black Knight has been summoned from the dead by a witch and he is seeking revenge for the death of his sister.  Merlin finds out that the only thing that can conquer the Black Knight is a magical sword, </a:t>
            </a:r>
            <a:r>
              <a:rPr lang="en-GB" sz="2600" dirty="0" smtClean="0"/>
              <a:t>Excalibur.  </a:t>
            </a:r>
            <a:r>
              <a:rPr lang="en-GB" sz="2600" dirty="0">
                <a:solidFill>
                  <a:srgbClr val="FF0000"/>
                </a:solidFill>
              </a:rPr>
              <a:t>Only Arthur should use Excalibur but King </a:t>
            </a:r>
            <a:r>
              <a:rPr lang="en-GB" sz="2600" dirty="0" err="1">
                <a:solidFill>
                  <a:srgbClr val="FF0000"/>
                </a:solidFill>
              </a:rPr>
              <a:t>Uther</a:t>
            </a:r>
            <a:r>
              <a:rPr lang="en-GB" sz="2600" dirty="0">
                <a:solidFill>
                  <a:srgbClr val="FF0000"/>
                </a:solidFill>
              </a:rPr>
              <a:t> takes </a:t>
            </a:r>
            <a:r>
              <a:rPr lang="en-GB" sz="2600" dirty="0" smtClean="0">
                <a:solidFill>
                  <a:srgbClr val="FF0000"/>
                </a:solidFill>
              </a:rPr>
              <a:t>it, there is a battle, </a:t>
            </a:r>
            <a:r>
              <a:rPr lang="en-GB" sz="2600" dirty="0">
                <a:solidFill>
                  <a:srgbClr val="FF0000"/>
                </a:solidFill>
              </a:rPr>
              <a:t>and </a:t>
            </a:r>
            <a:r>
              <a:rPr lang="en-GB" sz="2600" dirty="0" err="1" smtClean="0">
                <a:solidFill>
                  <a:srgbClr val="FF0000"/>
                </a:solidFill>
              </a:rPr>
              <a:t>Uther</a:t>
            </a:r>
            <a:r>
              <a:rPr lang="en-GB" sz="2600" dirty="0" smtClean="0">
                <a:solidFill>
                  <a:srgbClr val="FF0000"/>
                </a:solidFill>
              </a:rPr>
              <a:t> slays </a:t>
            </a:r>
            <a:r>
              <a:rPr lang="en-GB" sz="2600" dirty="0">
                <a:solidFill>
                  <a:srgbClr val="FF0000"/>
                </a:solidFill>
              </a:rPr>
              <a:t>the Black Knight.  </a:t>
            </a:r>
            <a:r>
              <a:rPr lang="en-GB" sz="2600" dirty="0" smtClean="0">
                <a:solidFill>
                  <a:srgbClr val="00B050"/>
                </a:solidFill>
              </a:rPr>
              <a:t>Merlin puts things right by throwing Excalibur into a lake.  </a:t>
            </a:r>
            <a:r>
              <a:rPr lang="en-GB" sz="2600" dirty="0" smtClean="0">
                <a:solidFill>
                  <a:srgbClr val="993300"/>
                </a:solidFill>
              </a:rPr>
              <a:t>Everything in Camelot returns to normal… until the next adventure.</a:t>
            </a:r>
            <a:endParaRPr lang="en-GB" sz="2600" dirty="0">
              <a:solidFill>
                <a:srgbClr val="993300"/>
              </a:solidFill>
            </a:endParaRPr>
          </a:p>
          <a:p>
            <a:pPr marL="0" indent="0" algn="just">
              <a:lnSpc>
                <a:spcPct val="150000"/>
              </a:lnSpc>
              <a:spcBef>
                <a:spcPts val="0"/>
              </a:spcBef>
              <a:buNone/>
            </a:pPr>
            <a:endParaRPr lang="en-US" sz="2000" dirty="0" smtClean="0"/>
          </a:p>
          <a:p>
            <a:pPr marL="0" indent="0">
              <a:lnSpc>
                <a:spcPct val="150000"/>
              </a:lnSpc>
              <a:spcBef>
                <a:spcPts val="0"/>
              </a:spcBef>
              <a:buNone/>
            </a:pPr>
            <a:endParaRPr lang="en-GB" sz="2000" dirty="0"/>
          </a:p>
          <a:p>
            <a:endParaRPr lang="en-GB" sz="2000" dirty="0"/>
          </a:p>
        </p:txBody>
      </p:sp>
      <p:sp>
        <p:nvSpPr>
          <p:cNvPr id="2" name="Slide Number Placeholder 1"/>
          <p:cNvSpPr>
            <a:spLocks noGrp="1"/>
          </p:cNvSpPr>
          <p:nvPr>
            <p:ph type="sldNum" sz="quarter" idx="12"/>
          </p:nvPr>
        </p:nvSpPr>
        <p:spPr/>
        <p:txBody>
          <a:bodyPr/>
          <a:lstStyle/>
          <a:p>
            <a:fld id="{C0F36E1D-5579-4385-B0E9-33EC842FBFE0}" type="slidenum">
              <a:rPr lang="en-GB" smtClean="0"/>
              <a:pPr/>
              <a:t>8</a:t>
            </a:fld>
            <a:endParaRPr lang="en-GB"/>
          </a:p>
        </p:txBody>
      </p:sp>
    </p:spTree>
    <p:extLst>
      <p:ext uri="{BB962C8B-B14F-4D97-AF65-F5344CB8AC3E}">
        <p14:creationId xmlns:p14="http://schemas.microsoft.com/office/powerpoint/2010/main" val="1647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028343"/>
            <a:ext cx="8568952" cy="5626027"/>
          </a:xfrm>
          <a:prstGeom prst="rect">
            <a:avLst/>
          </a:prstGeom>
        </p:spPr>
        <p:txBody>
          <a:bodyPr wrap="square">
            <a:spAutoFit/>
          </a:bodyPr>
          <a:lstStyle/>
          <a:p>
            <a:pPr algn="just">
              <a:lnSpc>
                <a:spcPct val="150000"/>
              </a:lnSpc>
            </a:pPr>
            <a:r>
              <a:rPr lang="en-GB" sz="2200" b="1" dirty="0"/>
              <a:t>The Sword in the Stone</a:t>
            </a:r>
            <a:endParaRPr lang="en-GB" sz="2200" dirty="0"/>
          </a:p>
          <a:p>
            <a:pPr algn="just">
              <a:lnSpc>
                <a:spcPct val="150000"/>
              </a:lnSpc>
            </a:pPr>
            <a:r>
              <a:rPr lang="en-GB" sz="2200" dirty="0">
                <a:solidFill>
                  <a:srgbClr val="0070C0"/>
                </a:solidFill>
              </a:rPr>
              <a:t>The boy Arthur grows up in the castle of Sir Hector, his foster father. Sir Hector’s son, Kay, is training to be a knight, and Arthur will be Sir Kay’s squire. </a:t>
            </a:r>
            <a:r>
              <a:rPr lang="en-GB" sz="2200" dirty="0"/>
              <a:t>In the forest, Arthur meets Merlin, a magician, who wants to train him to be wiser and braver; hinting that there is a reason for this training.  </a:t>
            </a:r>
            <a:r>
              <a:rPr lang="en-GB" sz="2200" dirty="0">
                <a:solidFill>
                  <a:srgbClr val="FF3399"/>
                </a:solidFill>
              </a:rPr>
              <a:t>The King of England, </a:t>
            </a:r>
            <a:r>
              <a:rPr lang="en-GB" sz="2200" dirty="0" err="1">
                <a:solidFill>
                  <a:srgbClr val="FF3399"/>
                </a:solidFill>
              </a:rPr>
              <a:t>Uther</a:t>
            </a:r>
            <a:r>
              <a:rPr lang="en-GB" sz="2200" dirty="0">
                <a:solidFill>
                  <a:srgbClr val="FF3399"/>
                </a:solidFill>
              </a:rPr>
              <a:t> </a:t>
            </a:r>
            <a:r>
              <a:rPr lang="en-GB" sz="2200" dirty="0" err="1">
                <a:solidFill>
                  <a:srgbClr val="FF3399"/>
                </a:solidFill>
              </a:rPr>
              <a:t>Pendragon</a:t>
            </a:r>
            <a:r>
              <a:rPr lang="en-GB" sz="2200" dirty="0">
                <a:solidFill>
                  <a:srgbClr val="FF3399"/>
                </a:solidFill>
              </a:rPr>
              <a:t>, dies leaving no heir.</a:t>
            </a:r>
            <a:r>
              <a:rPr lang="en-GB" sz="2200" dirty="0"/>
              <a:t> It is proclaimed that whoever pulls a sword, driven into a rock, out of the stone will be the next king. </a:t>
            </a:r>
            <a:r>
              <a:rPr lang="en-GB" sz="2200" dirty="0">
                <a:solidFill>
                  <a:srgbClr val="FF0000"/>
                </a:solidFill>
              </a:rPr>
              <a:t>Arthur and Kay travel to London where the strongest knights try to remove the sword, but fail. </a:t>
            </a:r>
            <a:r>
              <a:rPr lang="en-GB" sz="2200" dirty="0">
                <a:solidFill>
                  <a:srgbClr val="00B050"/>
                </a:solidFill>
              </a:rPr>
              <a:t>While running an errand for Kay, Arthur, not knowing the significance of the sword, pulls the sword from the stone</a:t>
            </a:r>
            <a:r>
              <a:rPr lang="en-GB" sz="2200" b="1" dirty="0">
                <a:solidFill>
                  <a:srgbClr val="00B050"/>
                </a:solidFill>
              </a:rPr>
              <a:t>.</a:t>
            </a:r>
            <a:r>
              <a:rPr lang="en-GB" sz="2200" b="1" dirty="0"/>
              <a:t> </a:t>
            </a:r>
            <a:r>
              <a:rPr lang="en-GB" sz="2200" dirty="0">
                <a:solidFill>
                  <a:srgbClr val="993300"/>
                </a:solidFill>
              </a:rPr>
              <a:t>He is declared the next King of England.</a:t>
            </a:r>
          </a:p>
        </p:txBody>
      </p:sp>
      <p:sp>
        <p:nvSpPr>
          <p:cNvPr id="3" name="Slide Number Placeholder 2"/>
          <p:cNvSpPr>
            <a:spLocks noGrp="1"/>
          </p:cNvSpPr>
          <p:nvPr>
            <p:ph type="sldNum" sz="quarter" idx="12"/>
          </p:nvPr>
        </p:nvSpPr>
        <p:spPr/>
        <p:txBody>
          <a:bodyPr/>
          <a:lstStyle/>
          <a:p>
            <a:fld id="{C0F36E1D-5579-4385-B0E9-33EC842FBFE0}" type="slidenum">
              <a:rPr lang="en-GB" smtClean="0"/>
              <a:pPr/>
              <a:t>9</a:t>
            </a:fld>
            <a:endParaRPr lang="en-GB"/>
          </a:p>
        </p:txBody>
      </p:sp>
    </p:spTree>
    <p:extLst>
      <p:ext uri="{BB962C8B-B14F-4D97-AF65-F5344CB8AC3E}">
        <p14:creationId xmlns:p14="http://schemas.microsoft.com/office/powerpoint/2010/main" val="210810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1635</TotalTime>
  <Words>2062</Words>
  <Application>Microsoft Office PowerPoint</Application>
  <PresentationFormat>On-screen Show (4:3)</PresentationFormat>
  <Paragraphs>198</Paragraphs>
  <Slides>27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Story-Builders</vt:lpstr>
      <vt:lpstr>LESSON 1</vt:lpstr>
      <vt:lpstr>Learning Aims</vt:lpstr>
      <vt:lpstr>Narrative Structure</vt:lpstr>
      <vt:lpstr>PowerPoint Presentation</vt:lpstr>
      <vt:lpstr>Narrative Structure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Merlin and King Arthur</vt:lpstr>
      <vt:lpstr>LESSON 2</vt:lpstr>
      <vt:lpstr>What happens in Merlin and Arthur stories?</vt:lpstr>
      <vt:lpstr>King Arthur’s Knights of the Round Table</vt:lpstr>
      <vt:lpstr>PowerPoint Presentation</vt:lpstr>
      <vt:lpstr>Time for your imagination</vt:lpstr>
      <vt:lpstr>Plot Summary</vt:lpstr>
      <vt:lpstr>Lesson 4</vt:lpstr>
      <vt:lpstr>Describing the Crypt</vt:lpstr>
      <vt:lpstr>Describing the Lady</vt:lpstr>
      <vt:lpstr>Describing the Hand</vt:lpstr>
      <vt:lpstr>PowerPoint Presentation</vt:lpstr>
      <vt:lpstr>Stories: seen and written</vt:lpstr>
      <vt:lpstr>Story-Builders: Key Learning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Story-Builders</dc:title>
  <dc:creator>Myhill, Debra</dc:creator>
  <cp:lastModifiedBy>Zirger, Frank</cp:lastModifiedBy>
  <cp:revision>58</cp:revision>
  <dcterms:created xsi:type="dcterms:W3CDTF">2012-09-15T06:31:57Z</dcterms:created>
  <dcterms:modified xsi:type="dcterms:W3CDTF">2016-11-29T14:03:14Z</dcterms:modified>
</cp:coreProperties>
</file>