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sldIdLst>
    <p:sldId id="256" r:id="rId2"/>
    <p:sldId id="298" r:id="rId3"/>
    <p:sldId id="280" r:id="rId4"/>
    <p:sldId id="281" r:id="rId5"/>
    <p:sldId id="314" r:id="rId6"/>
    <p:sldId id="299" r:id="rId7"/>
    <p:sldId id="288" r:id="rId8"/>
    <p:sldId id="296" r:id="rId9"/>
    <p:sldId id="297" r:id="rId10"/>
    <p:sldId id="283" r:id="rId11"/>
    <p:sldId id="301" r:id="rId12"/>
    <p:sldId id="302" r:id="rId13"/>
    <p:sldId id="306" r:id="rId14"/>
    <p:sldId id="305" r:id="rId15"/>
    <p:sldId id="318" r:id="rId16"/>
    <p:sldId id="309" r:id="rId17"/>
    <p:sldId id="319" r:id="rId18"/>
    <p:sldId id="285" r:id="rId19"/>
    <p:sldId id="315" r:id="rId20"/>
    <p:sldId id="316" r:id="rId21"/>
    <p:sldId id="287" r:id="rId22"/>
    <p:sldId id="300" r:id="rId23"/>
    <p:sldId id="261" r:id="rId24"/>
    <p:sldId id="312" r:id="rId25"/>
    <p:sldId id="292" r:id="rId26"/>
    <p:sldId id="291" r:id="rId27"/>
    <p:sldId id="294" r:id="rId28"/>
    <p:sldId id="293" r:id="rId29"/>
    <p:sldId id="279"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AFF"/>
    <a:srgbClr val="C9C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varScale="1">
        <p:scale>
          <a:sx n="110" d="100"/>
          <a:sy n="110" d="100"/>
        </p:scale>
        <p:origin x="162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8DF30B-90AC-43E4-9E26-3ED7BD941F49}" type="datetimeFigureOut">
              <a:rPr lang="en-GB" smtClean="0"/>
              <a:t>02/02/2017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F2B175-CC26-4F13-8E2C-9DF65630204A}" type="slidenum">
              <a:rPr lang="en-GB" smtClean="0"/>
              <a:t>‹#›</a:t>
            </a:fld>
            <a:endParaRPr lang="en-GB"/>
          </a:p>
        </p:txBody>
      </p:sp>
    </p:spTree>
    <p:extLst>
      <p:ext uri="{BB962C8B-B14F-4D97-AF65-F5344CB8AC3E}">
        <p14:creationId xmlns:p14="http://schemas.microsoft.com/office/powerpoint/2010/main" val="407754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A2D1EF-C37D-4797-A738-415E5E30C9D3}" type="datetime1">
              <a:rPr lang="en-GB" smtClean="0"/>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025998-550F-4E23-957E-8A7C6D966D43}" type="slidenum">
              <a:rPr lang="en-GB" smtClean="0"/>
              <a:t>‹#›</a:t>
            </a:fld>
            <a:endParaRPr lang="en-GB"/>
          </a:p>
        </p:txBody>
      </p:sp>
    </p:spTree>
    <p:extLst>
      <p:ext uri="{BB962C8B-B14F-4D97-AF65-F5344CB8AC3E}">
        <p14:creationId xmlns:p14="http://schemas.microsoft.com/office/powerpoint/2010/main" val="352204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F0C1A0F-6231-4857-93B1-A5FD62EE72DD}" type="datetime1">
              <a:rPr lang="en-GB" smtClean="0"/>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025998-550F-4E23-957E-8A7C6D966D43}" type="slidenum">
              <a:rPr lang="en-GB" smtClean="0"/>
              <a:t>‹#›</a:t>
            </a:fld>
            <a:endParaRPr lang="en-GB"/>
          </a:p>
        </p:txBody>
      </p:sp>
    </p:spTree>
    <p:extLst>
      <p:ext uri="{BB962C8B-B14F-4D97-AF65-F5344CB8AC3E}">
        <p14:creationId xmlns:p14="http://schemas.microsoft.com/office/powerpoint/2010/main" val="164945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684A036-FC73-4435-AB42-9530361B172F}" type="datetime1">
              <a:rPr lang="en-GB" smtClean="0"/>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025998-550F-4E23-957E-8A7C6D966D43}" type="slidenum">
              <a:rPr lang="en-GB" smtClean="0"/>
              <a:t>‹#›</a:t>
            </a:fld>
            <a:endParaRPr lang="en-GB"/>
          </a:p>
        </p:txBody>
      </p:sp>
    </p:spTree>
    <p:extLst>
      <p:ext uri="{BB962C8B-B14F-4D97-AF65-F5344CB8AC3E}">
        <p14:creationId xmlns:p14="http://schemas.microsoft.com/office/powerpoint/2010/main" val="296427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03182F-D259-4DA8-9BA2-A36D3C6FC21E}" type="datetime1">
              <a:rPr lang="en-GB" smtClean="0"/>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025998-550F-4E23-957E-8A7C6D966D43}" type="slidenum">
              <a:rPr lang="en-GB" smtClean="0"/>
              <a:t>‹#›</a:t>
            </a:fld>
            <a:endParaRPr lang="en-GB"/>
          </a:p>
        </p:txBody>
      </p:sp>
    </p:spTree>
    <p:extLst>
      <p:ext uri="{BB962C8B-B14F-4D97-AF65-F5344CB8AC3E}">
        <p14:creationId xmlns:p14="http://schemas.microsoft.com/office/powerpoint/2010/main" val="286908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0B07B-7EEF-4AC7-8750-DDBF2AFE8F62}" type="datetime1">
              <a:rPr lang="en-GB" smtClean="0"/>
              <a:t>02/02/2017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025998-550F-4E23-957E-8A7C6D966D43}" type="slidenum">
              <a:rPr lang="en-GB" smtClean="0"/>
              <a:t>‹#›</a:t>
            </a:fld>
            <a:endParaRPr lang="en-GB"/>
          </a:p>
        </p:txBody>
      </p:sp>
    </p:spTree>
    <p:extLst>
      <p:ext uri="{BB962C8B-B14F-4D97-AF65-F5344CB8AC3E}">
        <p14:creationId xmlns:p14="http://schemas.microsoft.com/office/powerpoint/2010/main" val="285883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D37212-CFE1-4947-8576-F8228B217972}" type="datetime1">
              <a:rPr lang="en-GB" smtClean="0"/>
              <a:t>02/02/2017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025998-550F-4E23-957E-8A7C6D966D43}" type="slidenum">
              <a:rPr lang="en-GB" smtClean="0"/>
              <a:t>‹#›</a:t>
            </a:fld>
            <a:endParaRPr lang="en-GB"/>
          </a:p>
        </p:txBody>
      </p:sp>
    </p:spTree>
    <p:extLst>
      <p:ext uri="{BB962C8B-B14F-4D97-AF65-F5344CB8AC3E}">
        <p14:creationId xmlns:p14="http://schemas.microsoft.com/office/powerpoint/2010/main" val="2096819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5C65C7E-1294-4F55-A695-BA12B515C60F}" type="datetime1">
              <a:rPr lang="en-GB" smtClean="0"/>
              <a:t>02/02/2017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025998-550F-4E23-957E-8A7C6D966D43}" type="slidenum">
              <a:rPr lang="en-GB" smtClean="0"/>
              <a:t>‹#›</a:t>
            </a:fld>
            <a:endParaRPr lang="en-GB"/>
          </a:p>
        </p:txBody>
      </p:sp>
    </p:spTree>
    <p:extLst>
      <p:ext uri="{BB962C8B-B14F-4D97-AF65-F5344CB8AC3E}">
        <p14:creationId xmlns:p14="http://schemas.microsoft.com/office/powerpoint/2010/main" val="45507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7C31105-8200-4222-A25D-2CBF0F48F529}" type="datetime1">
              <a:rPr lang="en-GB" smtClean="0"/>
              <a:t>02/02/2017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025998-550F-4E23-957E-8A7C6D966D43}" type="slidenum">
              <a:rPr lang="en-GB" smtClean="0"/>
              <a:t>‹#›</a:t>
            </a:fld>
            <a:endParaRPr lang="en-GB"/>
          </a:p>
        </p:txBody>
      </p:sp>
    </p:spTree>
    <p:extLst>
      <p:ext uri="{BB962C8B-B14F-4D97-AF65-F5344CB8AC3E}">
        <p14:creationId xmlns:p14="http://schemas.microsoft.com/office/powerpoint/2010/main" val="3184226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161D1-C289-4378-828C-96664A0A1669}" type="datetime1">
              <a:rPr lang="en-GB" smtClean="0"/>
              <a:t>02/02/2017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025998-550F-4E23-957E-8A7C6D966D43}" type="slidenum">
              <a:rPr lang="en-GB" smtClean="0"/>
              <a:t>‹#›</a:t>
            </a:fld>
            <a:endParaRPr lang="en-GB"/>
          </a:p>
        </p:txBody>
      </p:sp>
    </p:spTree>
    <p:extLst>
      <p:ext uri="{BB962C8B-B14F-4D97-AF65-F5344CB8AC3E}">
        <p14:creationId xmlns:p14="http://schemas.microsoft.com/office/powerpoint/2010/main" val="953287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92D836-6AF8-4976-899F-79CB7CB52567}" type="datetime1">
              <a:rPr lang="en-GB" smtClean="0"/>
              <a:t>02/02/2017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025998-550F-4E23-957E-8A7C6D966D43}" type="slidenum">
              <a:rPr lang="en-GB" smtClean="0"/>
              <a:t>‹#›</a:t>
            </a:fld>
            <a:endParaRPr lang="en-GB"/>
          </a:p>
        </p:txBody>
      </p:sp>
    </p:spTree>
    <p:extLst>
      <p:ext uri="{BB962C8B-B14F-4D97-AF65-F5344CB8AC3E}">
        <p14:creationId xmlns:p14="http://schemas.microsoft.com/office/powerpoint/2010/main" val="342283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971516-B742-4EE0-90A1-E754D64B336B}" type="datetime1">
              <a:rPr lang="en-GB" smtClean="0"/>
              <a:t>02/02/2017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025998-550F-4E23-957E-8A7C6D966D43}" type="slidenum">
              <a:rPr lang="en-GB" smtClean="0"/>
              <a:t>‹#›</a:t>
            </a:fld>
            <a:endParaRPr lang="en-GB"/>
          </a:p>
        </p:txBody>
      </p:sp>
    </p:spTree>
    <p:extLst>
      <p:ext uri="{BB962C8B-B14F-4D97-AF65-F5344CB8AC3E}">
        <p14:creationId xmlns:p14="http://schemas.microsoft.com/office/powerpoint/2010/main" val="4040240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9C9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62F43-1325-4D76-894B-0BBF49EF4DF1}" type="datetime1">
              <a:rPr lang="en-GB" smtClean="0"/>
              <a:t>02/02/2017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25998-550F-4E23-957E-8A7C6D966D43}" type="slidenum">
              <a:rPr lang="en-GB" smtClean="0"/>
              <a:t>‹#›</a:t>
            </a:fld>
            <a:endParaRPr lang="en-GB"/>
          </a:p>
        </p:txBody>
      </p:sp>
    </p:spTree>
    <p:extLst>
      <p:ext uri="{BB962C8B-B14F-4D97-AF65-F5344CB8AC3E}">
        <p14:creationId xmlns:p14="http://schemas.microsoft.com/office/powerpoint/2010/main" val="268828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bbc.co.uk/programmes/p011mxd6" TargetMode="External"/><Relationship Id="rId2" Type="http://schemas.openxmlformats.org/officeDocument/2006/relationships/hyperlink" Target="http://www.bbc.co.uk/learningzone/clips/malorie-blackman-s-tips-for-story-writing/3989.html"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uk/url?sa=i&amp;rct=j&amp;q=malorie+blackman&amp;source=images&amp;cd=&amp;docid=kCFzQIlro3DIeM&amp;tbnid=lOm9qoUuD7qi1M:&amp;ved=0CAUQjRw&amp;url=http://www.talkaboutrandom.co.uk/&amp;ei=Hv9jUaXsE_DB0gWH6YCICg&amp;bvm=bv.44990110,d.d2k&amp;psig=AFQjCNHNIH9VL7XK4WPH6of4zKfZl6CBWA&amp;ust=136559426173194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hyperlink" Target="http://www.google.co.uk/url?sa=i&amp;rct=j&amp;q=dragons&amp;source=images&amp;cd=&amp;docid=hjRd7NFHGJQTCM&amp;tbnid=W6Zpke1ePNrisM:&amp;ved=0CAUQjRw&amp;url=http://www.fanpop.com/clubs/dragons/images/4814431/title/fantasy-dragon-wallpaper&amp;ei=QpJhUaG3Ks6r0gW5lYDgCQ&amp;bvm=bv.44770516,d.d2k&amp;psig=AFQjCNEyxvOHXXU567CgT6SB2S3A37Xn_w&amp;ust=1365435326002316"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www.google.co.uk/url?sa=i&amp;rct=j&amp;q=unicorns&amp;source=images&amp;cd=&amp;cad=rja&amp;docid=SLxsfU9C7biHOM&amp;tbnid=hz51oqckr4_7NM:&amp;ved=0CAUQjRw&amp;url=http://www.sodahead.com/fun/dragons-or-unicorns/question-3602861/&amp;ei=QvxzUeToDq6k0AX1t4C4Dw&amp;bvm=bv.45512109,d.d2k&amp;psig=AFQjCNFQtHdW-QOt80i_Ls5XLoOHMSMg2w&amp;ust=1366642074712203"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i="1" dirty="0" smtClean="0">
                <a:effectLst>
                  <a:outerShdw blurRad="38100" dist="38100" dir="2700000" algn="tl">
                    <a:srgbClr val="000000">
                      <a:alpha val="43137"/>
                    </a:srgbClr>
                  </a:outerShdw>
                </a:effectLst>
              </a:rPr>
              <a:t>Sentence-Shapers</a:t>
            </a:r>
            <a:endParaRPr lang="en-GB"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49951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Stories: seen, heard and written</a:t>
            </a:r>
            <a:endParaRPr lang="en-GB" dirty="0"/>
          </a:p>
        </p:txBody>
      </p:sp>
      <p:sp>
        <p:nvSpPr>
          <p:cNvPr id="3" name="Content Placeholder 2"/>
          <p:cNvSpPr>
            <a:spLocks noGrp="1"/>
          </p:cNvSpPr>
          <p:nvPr>
            <p:ph idx="1"/>
          </p:nvPr>
        </p:nvSpPr>
        <p:spPr>
          <a:xfrm>
            <a:off x="251520" y="1600200"/>
            <a:ext cx="8640960" cy="4709120"/>
          </a:xfrm>
        </p:spPr>
        <p:txBody>
          <a:bodyPr>
            <a:normAutofit/>
          </a:bodyPr>
          <a:lstStyle/>
          <a:p>
            <a:r>
              <a:rPr lang="en-GB" sz="2000" dirty="0" smtClean="0"/>
              <a:t>Visual images can tell a story through what we </a:t>
            </a:r>
            <a:r>
              <a:rPr lang="en-GB" sz="2000" b="1" dirty="0" smtClean="0"/>
              <a:t>see</a:t>
            </a:r>
            <a:r>
              <a:rPr lang="en-GB" sz="2000" dirty="0" smtClean="0"/>
              <a:t>;</a:t>
            </a:r>
          </a:p>
          <a:p>
            <a:r>
              <a:rPr lang="en-GB" sz="2000" dirty="0" smtClean="0"/>
              <a:t>Spoken language can tell stories through what we </a:t>
            </a:r>
            <a:r>
              <a:rPr lang="en-GB" sz="2000" b="1" dirty="0" smtClean="0"/>
              <a:t>hear</a:t>
            </a:r>
            <a:r>
              <a:rPr lang="en-GB" sz="2000" dirty="0" smtClean="0"/>
              <a:t>: not just words, but intonation, pace, volume, and emphasis;</a:t>
            </a:r>
          </a:p>
          <a:p>
            <a:r>
              <a:rPr lang="en-GB" sz="2000" dirty="0" smtClean="0"/>
              <a:t>Written stories have to use words, sentences, and paragraphs to recreate what pictures and voices can do.</a:t>
            </a:r>
          </a:p>
          <a:p>
            <a:pPr marL="0" indent="0">
              <a:buNone/>
            </a:pPr>
            <a:endParaRPr lang="en-GB" sz="2000" dirty="0" smtClean="0"/>
          </a:p>
          <a:p>
            <a:r>
              <a:rPr lang="en-GB" sz="2000" dirty="0" smtClean="0"/>
              <a:t>Writers have to be </a:t>
            </a:r>
            <a:r>
              <a:rPr lang="en-GB" sz="2000" b="1" dirty="0" smtClean="0"/>
              <a:t>designers of texts</a:t>
            </a:r>
            <a:r>
              <a:rPr lang="en-GB" sz="2000" dirty="0" smtClean="0"/>
              <a:t>, choosing words, </a:t>
            </a:r>
            <a:r>
              <a:rPr lang="en-GB" sz="2000" dirty="0"/>
              <a:t>i</a:t>
            </a:r>
            <a:r>
              <a:rPr lang="en-GB" sz="2000" dirty="0" smtClean="0"/>
              <a:t>mages, sentence structures, plot elements to make the story what the writer wants it to be.</a:t>
            </a:r>
          </a:p>
          <a:p>
            <a:endParaRPr lang="en-GB" sz="2000" dirty="0"/>
          </a:p>
          <a:p>
            <a:r>
              <a:rPr lang="en-GB" sz="2400" dirty="0" smtClean="0"/>
              <a:t>So how you shape and design your sentences in writing really matters!</a:t>
            </a:r>
            <a:endParaRPr lang="en-GB" sz="2400" dirty="0"/>
          </a:p>
        </p:txBody>
      </p:sp>
      <p:sp>
        <p:nvSpPr>
          <p:cNvPr id="4" name="Slide Number Placeholder 3"/>
          <p:cNvSpPr>
            <a:spLocks noGrp="1"/>
          </p:cNvSpPr>
          <p:nvPr>
            <p:ph type="sldNum" sz="quarter" idx="12"/>
          </p:nvPr>
        </p:nvSpPr>
        <p:spPr/>
        <p:txBody>
          <a:bodyPr/>
          <a:lstStyle/>
          <a:p>
            <a:fld id="{F4025998-550F-4E23-957E-8A7C6D966D43}" type="slidenum">
              <a:rPr lang="en-GB" smtClean="0"/>
              <a:t>10</a:t>
            </a:fld>
            <a:endParaRPr lang="en-GB"/>
          </a:p>
        </p:txBody>
      </p:sp>
    </p:spTree>
    <p:extLst>
      <p:ext uri="{BB962C8B-B14F-4D97-AF65-F5344CB8AC3E}">
        <p14:creationId xmlns:p14="http://schemas.microsoft.com/office/powerpoint/2010/main" val="60892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Lady </a:t>
            </a:r>
            <a:r>
              <a:rPr lang="en-GB" smtClean="0"/>
              <a:t>of the Lake</a:t>
            </a:r>
            <a:endParaRPr lang="en-GB"/>
          </a:p>
        </p:txBody>
      </p:sp>
      <p:sp>
        <p:nvSpPr>
          <p:cNvPr id="3" name="Content Placeholder 2"/>
          <p:cNvSpPr>
            <a:spLocks noGrp="1"/>
          </p:cNvSpPr>
          <p:nvPr>
            <p:ph idx="1"/>
          </p:nvPr>
        </p:nvSpPr>
        <p:spPr>
          <a:xfrm>
            <a:off x="179512" y="1484784"/>
            <a:ext cx="8784976" cy="4968552"/>
          </a:xfrm>
          <a:solidFill>
            <a:schemeClr val="bg1"/>
          </a:solidFill>
          <a:ln>
            <a:solidFill>
              <a:schemeClr val="tx1"/>
            </a:solidFill>
          </a:ln>
        </p:spPr>
        <p:txBody>
          <a:bodyPr>
            <a:normAutofit/>
          </a:bodyPr>
          <a:lstStyle/>
          <a:p>
            <a:pPr marL="0" indent="0">
              <a:lnSpc>
                <a:spcPct val="150000"/>
              </a:lnSpc>
              <a:buNone/>
            </a:pPr>
            <a:r>
              <a:rPr lang="en-GB" sz="2200" dirty="0"/>
              <a:t>I looked, but I could see nothing at first.  But then as I looked I saw the surface of the lake shiver and break.  And, to my amazement, up out of the lake came a shining sword, a hand holding it, and an arm in a white silk sleeve.</a:t>
            </a:r>
          </a:p>
          <a:p>
            <a:pPr marL="0" indent="0">
              <a:lnSpc>
                <a:spcPct val="150000"/>
              </a:lnSpc>
              <a:buNone/>
            </a:pPr>
            <a:endParaRPr lang="en-GB" sz="2200" dirty="0"/>
          </a:p>
          <a:p>
            <a:pPr marL="0" indent="0">
              <a:lnSpc>
                <a:spcPct val="150000"/>
              </a:lnSpc>
              <a:buNone/>
            </a:pPr>
            <a:r>
              <a:rPr lang="en-GB" sz="2200" dirty="0"/>
              <a:t>‘There,’  Merlin whispered.  ‘You have your answer. That is Excalibur.  It comes from the half-world of Avalon, the blade forged by elf-kind, the scabbard woven by the Lady </a:t>
            </a:r>
            <a:r>
              <a:rPr lang="en-GB" sz="2200" dirty="0" err="1"/>
              <a:t>Nemue</a:t>
            </a:r>
            <a:r>
              <a:rPr lang="en-GB" sz="2200" dirty="0"/>
              <a:t> herself, the Lady of the Lake, and my lady too</a:t>
            </a:r>
            <a:r>
              <a:rPr lang="en-GB" sz="2200" dirty="0" smtClean="0"/>
              <a:t>.’</a:t>
            </a:r>
            <a:endParaRPr lang="en-GB" dirty="0"/>
          </a:p>
        </p:txBody>
      </p:sp>
      <p:sp>
        <p:nvSpPr>
          <p:cNvPr id="4" name="Slide Number Placeholder 3"/>
          <p:cNvSpPr>
            <a:spLocks noGrp="1"/>
          </p:cNvSpPr>
          <p:nvPr>
            <p:ph type="sldNum" sz="quarter" idx="12"/>
          </p:nvPr>
        </p:nvSpPr>
        <p:spPr/>
        <p:txBody>
          <a:bodyPr/>
          <a:lstStyle/>
          <a:p>
            <a:fld id="{F4025998-550F-4E23-957E-8A7C6D966D43}" type="slidenum">
              <a:rPr lang="en-GB" smtClean="0"/>
              <a:t>11</a:t>
            </a:fld>
            <a:endParaRPr lang="en-GB"/>
          </a:p>
        </p:txBody>
      </p:sp>
    </p:spTree>
    <p:extLst>
      <p:ext uri="{BB962C8B-B14F-4D97-AF65-F5344CB8AC3E}">
        <p14:creationId xmlns:p14="http://schemas.microsoft.com/office/powerpoint/2010/main" val="1963972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a:t>
            </a:r>
            <a:br>
              <a:rPr lang="en-GB" dirty="0" smtClean="0"/>
            </a:b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F4025998-550F-4E23-957E-8A7C6D966D43}" type="slidenum">
              <a:rPr lang="en-GB" smtClean="0"/>
              <a:t>12</a:t>
            </a:fld>
            <a:endParaRPr lang="en-GB"/>
          </a:p>
        </p:txBody>
      </p:sp>
    </p:spTree>
    <p:extLst>
      <p:ext uri="{BB962C8B-B14F-4D97-AF65-F5344CB8AC3E}">
        <p14:creationId xmlns:p14="http://schemas.microsoft.com/office/powerpoint/2010/main" val="1078331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025998-550F-4E23-957E-8A7C6D966D43}" type="slidenum">
              <a:rPr lang="en-GB" smtClean="0"/>
              <a:t>13</a:t>
            </a:fld>
            <a:endParaRPr lang="en-GB"/>
          </a:p>
        </p:txBody>
      </p:sp>
      <p:pic>
        <p:nvPicPr>
          <p:cNvPr id="2050" name="Picture 2" descr="Merlin S05E10 - 'The Kindness of Strangers': Merlin (COLIN MORGAN), Gaius (RICHARD WIL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68693"/>
            <a:ext cx="8568952" cy="571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656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025998-550F-4E23-957E-8A7C6D966D43}" type="slidenum">
              <a:rPr lang="en-GB" smtClean="0"/>
              <a:t>14</a:t>
            </a:fld>
            <a:endParaRPr lang="en-GB"/>
          </a:p>
        </p:txBody>
      </p:sp>
      <p:pic>
        <p:nvPicPr>
          <p:cNvPr id="1026" name="Picture 2" descr="Merlin S05E10 - 'The Kindness of Strangers': Merlin (COLIN MORGAN), Gaius (RICHARD WILSON)"/>
          <p:cNvPicPr>
            <a:picLocks noChangeAspect="1" noChangeArrowheads="1"/>
          </p:cNvPicPr>
          <p:nvPr/>
        </p:nvPicPr>
        <p:blipFill rotWithShape="1">
          <a:blip r:embed="rId2">
            <a:extLst>
              <a:ext uri="{28A0092B-C50C-407E-A947-70E740481C1C}">
                <a14:useLocalDpi xmlns:a14="http://schemas.microsoft.com/office/drawing/2010/main" val="0"/>
              </a:ext>
            </a:extLst>
          </a:blip>
          <a:srcRect l="13903" t="52867" r="46737" b="7005"/>
          <a:stretch/>
        </p:blipFill>
        <p:spPr bwMode="auto">
          <a:xfrm>
            <a:off x="395536" y="3645024"/>
            <a:ext cx="3888432" cy="28151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Merlin S05E10 - 'The Kindness of Strangers': Merlin (COLIN MORGAN), Gaius (RICHARD WILSON)"/>
          <p:cNvPicPr>
            <a:picLocks noChangeAspect="1" noChangeArrowheads="1"/>
          </p:cNvPicPr>
          <p:nvPr/>
        </p:nvPicPr>
        <p:blipFill rotWithShape="1">
          <a:blip r:embed="rId2">
            <a:extLst>
              <a:ext uri="{28A0092B-C50C-407E-A947-70E740481C1C}">
                <a14:useLocalDpi xmlns:a14="http://schemas.microsoft.com/office/drawing/2010/main" val="0"/>
              </a:ext>
            </a:extLst>
          </a:blip>
          <a:srcRect l="39728" t="41330" r="38366" b="32337"/>
          <a:stretch/>
        </p:blipFill>
        <p:spPr bwMode="auto">
          <a:xfrm>
            <a:off x="611560" y="332656"/>
            <a:ext cx="3036677" cy="2592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erlin S05E10 - 'The Kindness of Strangers': Merlin (COLIN MORGAN), Gaius (RICHARD WILSON)"/>
          <p:cNvPicPr>
            <a:picLocks noChangeAspect="1" noChangeArrowheads="1"/>
          </p:cNvPicPr>
          <p:nvPr/>
        </p:nvPicPr>
        <p:blipFill rotWithShape="1">
          <a:blip r:embed="rId2">
            <a:extLst>
              <a:ext uri="{28A0092B-C50C-407E-A947-70E740481C1C}">
                <a14:useLocalDpi xmlns:a14="http://schemas.microsoft.com/office/drawing/2010/main" val="0"/>
              </a:ext>
            </a:extLst>
          </a:blip>
          <a:srcRect l="14438" t="9982" r="67039" b="42117"/>
          <a:stretch/>
        </p:blipFill>
        <p:spPr bwMode="auto">
          <a:xfrm>
            <a:off x="5652120" y="620688"/>
            <a:ext cx="1656184" cy="304164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erlin S05E10 - 'The Kindness of Strangers': Merlin (COLIN MORGAN), Gaius (RICHARD WILSON)"/>
          <p:cNvPicPr>
            <a:picLocks noChangeAspect="1" noChangeArrowheads="1"/>
          </p:cNvPicPr>
          <p:nvPr/>
        </p:nvPicPr>
        <p:blipFill rotWithShape="1">
          <a:blip r:embed="rId2">
            <a:extLst>
              <a:ext uri="{28A0092B-C50C-407E-A947-70E740481C1C}">
                <a14:useLocalDpi xmlns:a14="http://schemas.microsoft.com/office/drawing/2010/main" val="0"/>
              </a:ext>
            </a:extLst>
          </a:blip>
          <a:srcRect l="48989" t="61394" r="19666" b="10768"/>
          <a:stretch/>
        </p:blipFill>
        <p:spPr bwMode="auto">
          <a:xfrm>
            <a:off x="5220072" y="4509120"/>
            <a:ext cx="2880320" cy="1816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10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Sentence Structure</a:t>
            </a:r>
            <a:endParaRPr lang="en-GB" dirty="0"/>
          </a:p>
        </p:txBody>
      </p:sp>
      <p:sp>
        <p:nvSpPr>
          <p:cNvPr id="3" name="Content Placeholder 2"/>
          <p:cNvSpPr>
            <a:spLocks noGrp="1"/>
          </p:cNvSpPr>
          <p:nvPr>
            <p:ph idx="1"/>
          </p:nvPr>
        </p:nvSpPr>
        <p:spPr>
          <a:xfrm>
            <a:off x="179512" y="1417637"/>
            <a:ext cx="8784976" cy="5303837"/>
          </a:xfrm>
          <a:solidFill>
            <a:schemeClr val="bg1"/>
          </a:solidFill>
          <a:ln>
            <a:solidFill>
              <a:schemeClr val="tx1"/>
            </a:solidFill>
          </a:ln>
        </p:spPr>
        <p:txBody>
          <a:bodyPr>
            <a:normAutofit/>
          </a:bodyPr>
          <a:lstStyle/>
          <a:p>
            <a:pPr marL="0" indent="0">
              <a:buNone/>
            </a:pPr>
            <a:r>
              <a:rPr lang="en-GB" sz="2000" dirty="0">
                <a:solidFill>
                  <a:srgbClr val="00B050"/>
                </a:solidFill>
              </a:rPr>
              <a:t>in flowing </a:t>
            </a:r>
            <a:r>
              <a:rPr lang="en-GB" sz="2000" dirty="0" smtClean="0">
                <a:solidFill>
                  <a:srgbClr val="00B050"/>
                </a:solidFill>
              </a:rPr>
              <a:t>green     </a:t>
            </a:r>
            <a:r>
              <a:rPr lang="en-GB" sz="2000" dirty="0">
                <a:solidFill>
                  <a:srgbClr val="00B050"/>
                </a:solidFill>
              </a:rPr>
              <a:t>came </a:t>
            </a:r>
            <a:r>
              <a:rPr lang="en-GB" sz="2000" dirty="0" smtClean="0">
                <a:solidFill>
                  <a:srgbClr val="00B050"/>
                </a:solidFill>
              </a:rPr>
              <a:t>    </a:t>
            </a:r>
            <a:r>
              <a:rPr lang="en-GB" sz="2000" dirty="0">
                <a:solidFill>
                  <a:srgbClr val="00B050"/>
                </a:solidFill>
              </a:rPr>
              <a:t>walking across the </a:t>
            </a:r>
            <a:r>
              <a:rPr lang="en-GB" sz="2000" dirty="0" smtClean="0">
                <a:solidFill>
                  <a:srgbClr val="00B050"/>
                </a:solidFill>
              </a:rPr>
              <a:t>water        out of the mists      a </a:t>
            </a:r>
            <a:r>
              <a:rPr lang="en-GB" sz="2000" dirty="0">
                <a:solidFill>
                  <a:srgbClr val="00B050"/>
                </a:solidFill>
              </a:rPr>
              <a:t>figure </a:t>
            </a:r>
          </a:p>
          <a:p>
            <a:pPr marL="0" indent="0">
              <a:buNone/>
            </a:pPr>
            <a:endParaRPr lang="en-GB" sz="2000" dirty="0" smtClean="0"/>
          </a:p>
          <a:p>
            <a:pPr marL="0" indent="0">
              <a:buNone/>
            </a:pPr>
            <a:r>
              <a:rPr lang="en-GB" sz="2000" dirty="0" smtClean="0"/>
              <a:t>A figure came out of the mists</a:t>
            </a:r>
          </a:p>
          <a:p>
            <a:pPr marL="0" indent="0">
              <a:buNone/>
            </a:pPr>
            <a:r>
              <a:rPr lang="en-GB" sz="2000" dirty="0" smtClean="0"/>
              <a:t>A figure in flowing green came out of the mists.</a:t>
            </a:r>
          </a:p>
          <a:p>
            <a:pPr marL="0" indent="0">
              <a:buNone/>
            </a:pPr>
            <a:r>
              <a:rPr lang="en-GB" sz="2000" dirty="0" smtClean="0"/>
              <a:t>A figure in flowing green came walking across the water out of the mists. </a:t>
            </a:r>
          </a:p>
          <a:p>
            <a:pPr marL="0" indent="0">
              <a:buNone/>
            </a:pPr>
            <a:endParaRPr lang="en-GB" sz="2000" dirty="0" smtClean="0"/>
          </a:p>
          <a:p>
            <a:pPr marL="0" indent="0">
              <a:buNone/>
            </a:pPr>
            <a:r>
              <a:rPr lang="en-GB" sz="2000" dirty="0" smtClean="0"/>
              <a:t>Can the sentence chunks be arranged in any other order?</a:t>
            </a:r>
          </a:p>
          <a:p>
            <a:pPr marL="0" indent="0">
              <a:buNone/>
            </a:pPr>
            <a:r>
              <a:rPr lang="en-GB" sz="2000" dirty="0" err="1" smtClean="0"/>
              <a:t>Eg</a:t>
            </a:r>
            <a:r>
              <a:rPr lang="en-GB" sz="2000" dirty="0" smtClean="0"/>
              <a:t> Out of the mist, a figure in flowing green came walking across the water.</a:t>
            </a:r>
          </a:p>
          <a:p>
            <a:pPr marL="0" indent="0">
              <a:buNone/>
            </a:pPr>
            <a:endParaRPr lang="en-GB" sz="2000" dirty="0"/>
          </a:p>
          <a:p>
            <a:pPr marL="0" indent="0">
              <a:buNone/>
            </a:pPr>
            <a:r>
              <a:rPr lang="en-GB" sz="2000" dirty="0" smtClean="0"/>
              <a:t>What is the subject and the verb in these sentences?</a:t>
            </a:r>
            <a:endParaRPr lang="en-GB" sz="2000" dirty="0"/>
          </a:p>
          <a:p>
            <a:pPr marL="0" indent="0">
              <a:buNone/>
            </a:pPr>
            <a:r>
              <a:rPr lang="en-GB" sz="2000" dirty="0"/>
              <a:t>A </a:t>
            </a:r>
            <a:r>
              <a:rPr lang="en-GB" sz="2000" u="sng" dirty="0">
                <a:solidFill>
                  <a:srgbClr val="FF0000"/>
                </a:solidFill>
              </a:rPr>
              <a:t>figure </a:t>
            </a:r>
            <a:r>
              <a:rPr lang="en-GB" sz="2000" dirty="0">
                <a:solidFill>
                  <a:srgbClr val="00B050"/>
                </a:solidFill>
              </a:rPr>
              <a:t>came</a:t>
            </a:r>
            <a:r>
              <a:rPr lang="en-GB" sz="2000" dirty="0"/>
              <a:t> out of the mists</a:t>
            </a:r>
          </a:p>
          <a:p>
            <a:pPr marL="0" indent="0">
              <a:buNone/>
            </a:pPr>
            <a:r>
              <a:rPr lang="en-GB" sz="2000" dirty="0"/>
              <a:t>A </a:t>
            </a:r>
            <a:r>
              <a:rPr lang="en-GB" sz="2000" u="sng" dirty="0">
                <a:solidFill>
                  <a:srgbClr val="FF0000"/>
                </a:solidFill>
              </a:rPr>
              <a:t>figure </a:t>
            </a:r>
            <a:r>
              <a:rPr lang="en-GB" sz="2000" dirty="0"/>
              <a:t>in flowing green </a:t>
            </a:r>
            <a:r>
              <a:rPr lang="en-GB" sz="2000" dirty="0">
                <a:solidFill>
                  <a:srgbClr val="00B050"/>
                </a:solidFill>
              </a:rPr>
              <a:t>came</a:t>
            </a:r>
            <a:r>
              <a:rPr lang="en-GB" sz="2000" dirty="0"/>
              <a:t> out of the mists.</a:t>
            </a:r>
          </a:p>
          <a:p>
            <a:pPr marL="0" indent="0">
              <a:buNone/>
            </a:pPr>
            <a:r>
              <a:rPr lang="en-GB" sz="2000" dirty="0"/>
              <a:t>A </a:t>
            </a:r>
            <a:r>
              <a:rPr lang="en-GB" sz="2000" u="sng" dirty="0">
                <a:solidFill>
                  <a:srgbClr val="FF0000"/>
                </a:solidFill>
              </a:rPr>
              <a:t>figure</a:t>
            </a:r>
            <a:r>
              <a:rPr lang="en-GB" sz="2000" dirty="0"/>
              <a:t> in flowing green </a:t>
            </a:r>
            <a:r>
              <a:rPr lang="en-GB" sz="2000" dirty="0">
                <a:solidFill>
                  <a:srgbClr val="00B050"/>
                </a:solidFill>
              </a:rPr>
              <a:t>came</a:t>
            </a:r>
            <a:r>
              <a:rPr lang="en-GB" sz="2000" dirty="0"/>
              <a:t> walking across the water out of the mists. </a:t>
            </a:r>
          </a:p>
          <a:p>
            <a:pPr marL="0" indent="0">
              <a:buNone/>
            </a:pPr>
            <a:r>
              <a:rPr lang="en-GB" sz="2000" dirty="0"/>
              <a:t>Out of the mist, a </a:t>
            </a:r>
            <a:r>
              <a:rPr lang="en-GB" sz="2000" u="sng" dirty="0">
                <a:solidFill>
                  <a:srgbClr val="FF0000"/>
                </a:solidFill>
              </a:rPr>
              <a:t>figure</a:t>
            </a:r>
            <a:r>
              <a:rPr lang="en-GB" sz="2000" dirty="0"/>
              <a:t> in flowing green </a:t>
            </a:r>
            <a:r>
              <a:rPr lang="en-GB" sz="2000" dirty="0">
                <a:solidFill>
                  <a:srgbClr val="00B050"/>
                </a:solidFill>
              </a:rPr>
              <a:t>came</a:t>
            </a:r>
            <a:r>
              <a:rPr lang="en-GB" sz="2000" dirty="0"/>
              <a:t> walking across the water.</a:t>
            </a:r>
          </a:p>
          <a:p>
            <a:pPr marL="0" indent="0">
              <a:buNone/>
            </a:pPr>
            <a:endParaRPr lang="en-GB" sz="2000" dirty="0"/>
          </a:p>
        </p:txBody>
      </p:sp>
      <p:sp>
        <p:nvSpPr>
          <p:cNvPr id="4" name="Slide Number Placeholder 3"/>
          <p:cNvSpPr>
            <a:spLocks noGrp="1"/>
          </p:cNvSpPr>
          <p:nvPr>
            <p:ph type="sldNum" sz="quarter" idx="12"/>
          </p:nvPr>
        </p:nvSpPr>
        <p:spPr/>
        <p:txBody>
          <a:bodyPr/>
          <a:lstStyle/>
          <a:p>
            <a:fld id="{F4025998-550F-4E23-957E-8A7C6D966D43}" type="slidenum">
              <a:rPr lang="en-GB" smtClean="0"/>
              <a:t>15</a:t>
            </a:fld>
            <a:endParaRPr lang="en-GB"/>
          </a:p>
        </p:txBody>
      </p:sp>
    </p:spTree>
    <p:extLst>
      <p:ext uri="{BB962C8B-B14F-4D97-AF65-F5344CB8AC3E}">
        <p14:creationId xmlns:p14="http://schemas.microsoft.com/office/powerpoint/2010/main" val="8388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Sentence Structure</a:t>
            </a:r>
          </a:p>
        </p:txBody>
      </p:sp>
      <p:sp>
        <p:nvSpPr>
          <p:cNvPr id="3" name="Content Placeholder 2"/>
          <p:cNvSpPr>
            <a:spLocks noGrp="1"/>
          </p:cNvSpPr>
          <p:nvPr>
            <p:ph idx="1"/>
          </p:nvPr>
        </p:nvSpPr>
        <p:spPr>
          <a:xfrm>
            <a:off x="179512" y="1417638"/>
            <a:ext cx="8784976" cy="4938712"/>
          </a:xfrm>
          <a:solidFill>
            <a:schemeClr val="bg1"/>
          </a:solidFill>
          <a:ln>
            <a:solidFill>
              <a:schemeClr val="tx1"/>
            </a:solidFill>
          </a:ln>
        </p:spPr>
        <p:txBody>
          <a:bodyPr>
            <a:normAutofit/>
          </a:bodyPr>
          <a:lstStyle/>
          <a:p>
            <a:pPr marL="0" indent="0" algn="ctr">
              <a:buNone/>
            </a:pPr>
            <a:r>
              <a:rPr lang="en-GB" sz="2000" dirty="0">
                <a:solidFill>
                  <a:srgbClr val="00B050"/>
                </a:solidFill>
              </a:rPr>
              <a:t>an arm in a white silk </a:t>
            </a:r>
            <a:r>
              <a:rPr lang="en-GB" sz="2000" dirty="0" smtClean="0">
                <a:solidFill>
                  <a:srgbClr val="00B050"/>
                </a:solidFill>
              </a:rPr>
              <a:t>sleeve   to </a:t>
            </a:r>
            <a:r>
              <a:rPr lang="en-GB" sz="2000" dirty="0">
                <a:solidFill>
                  <a:srgbClr val="00B050"/>
                </a:solidFill>
              </a:rPr>
              <a:t>my amazement </a:t>
            </a:r>
            <a:r>
              <a:rPr lang="en-GB" sz="2000" dirty="0" smtClean="0">
                <a:solidFill>
                  <a:srgbClr val="00B050"/>
                </a:solidFill>
              </a:rPr>
              <a:t>    </a:t>
            </a:r>
            <a:r>
              <a:rPr lang="en-GB" sz="2000" dirty="0">
                <a:solidFill>
                  <a:srgbClr val="00B050"/>
                </a:solidFill>
              </a:rPr>
              <a:t>came </a:t>
            </a:r>
            <a:r>
              <a:rPr lang="en-GB" sz="2000" dirty="0" smtClean="0">
                <a:solidFill>
                  <a:srgbClr val="00B050"/>
                </a:solidFill>
              </a:rPr>
              <a:t>    and</a:t>
            </a:r>
            <a:endParaRPr lang="en-GB" sz="2000" dirty="0">
              <a:solidFill>
                <a:srgbClr val="00B050"/>
              </a:solidFill>
            </a:endParaRPr>
          </a:p>
          <a:p>
            <a:pPr marL="0" indent="0" algn="ctr">
              <a:buNone/>
            </a:pPr>
            <a:r>
              <a:rPr lang="en-GB" sz="2000" dirty="0" smtClean="0">
                <a:solidFill>
                  <a:srgbClr val="00B050"/>
                </a:solidFill>
              </a:rPr>
              <a:t>  up </a:t>
            </a:r>
            <a:r>
              <a:rPr lang="en-GB" sz="2000" dirty="0">
                <a:solidFill>
                  <a:srgbClr val="00B050"/>
                </a:solidFill>
              </a:rPr>
              <a:t>out of the lake </a:t>
            </a:r>
            <a:r>
              <a:rPr lang="en-GB" sz="2000" dirty="0" smtClean="0">
                <a:solidFill>
                  <a:srgbClr val="00B050"/>
                </a:solidFill>
              </a:rPr>
              <a:t>   a </a:t>
            </a:r>
            <a:r>
              <a:rPr lang="en-GB" sz="2000" dirty="0">
                <a:solidFill>
                  <a:srgbClr val="00B050"/>
                </a:solidFill>
              </a:rPr>
              <a:t>shining </a:t>
            </a:r>
            <a:r>
              <a:rPr lang="en-GB" sz="2000" dirty="0" smtClean="0">
                <a:solidFill>
                  <a:srgbClr val="00B050"/>
                </a:solidFill>
              </a:rPr>
              <a:t>sword    </a:t>
            </a:r>
            <a:r>
              <a:rPr lang="en-GB" sz="2000" dirty="0">
                <a:solidFill>
                  <a:srgbClr val="00B050"/>
                </a:solidFill>
              </a:rPr>
              <a:t>a hand holding </a:t>
            </a:r>
            <a:r>
              <a:rPr lang="en-GB" sz="2000" dirty="0" smtClean="0">
                <a:solidFill>
                  <a:srgbClr val="00B050"/>
                </a:solidFill>
              </a:rPr>
              <a:t>it</a:t>
            </a:r>
          </a:p>
          <a:p>
            <a:pPr marL="0" indent="0">
              <a:buNone/>
            </a:pPr>
            <a:endParaRPr lang="en-GB" sz="2000" dirty="0"/>
          </a:p>
          <a:p>
            <a:pPr marL="0" indent="0">
              <a:buNone/>
            </a:pPr>
            <a:r>
              <a:rPr lang="en-GB" sz="2000" dirty="0" smtClean="0"/>
              <a:t>A shining sword came up out of the lake.</a:t>
            </a:r>
          </a:p>
          <a:p>
            <a:pPr marL="0" indent="0">
              <a:buNone/>
            </a:pPr>
            <a:r>
              <a:rPr lang="en-GB" sz="2000" dirty="0" smtClean="0"/>
              <a:t>A shining sword, and a hand holding it, came up out of the lake.</a:t>
            </a:r>
          </a:p>
          <a:p>
            <a:pPr marL="0" indent="0">
              <a:buNone/>
            </a:pPr>
            <a:r>
              <a:rPr lang="en-GB" sz="2000" dirty="0" smtClean="0"/>
              <a:t>To my amazement, a </a:t>
            </a:r>
            <a:r>
              <a:rPr lang="en-GB" sz="2000" dirty="0"/>
              <a:t>shining </a:t>
            </a:r>
            <a:r>
              <a:rPr lang="en-GB" sz="2000" dirty="0" smtClean="0"/>
              <a:t>sword, </a:t>
            </a:r>
            <a:r>
              <a:rPr lang="en-GB" sz="2000" dirty="0"/>
              <a:t>and a hand </a:t>
            </a:r>
            <a:r>
              <a:rPr lang="en-GB" sz="2000" dirty="0" smtClean="0"/>
              <a:t>holding it, </a:t>
            </a:r>
            <a:r>
              <a:rPr lang="en-GB" sz="2000" dirty="0"/>
              <a:t>came up out of the </a:t>
            </a:r>
            <a:r>
              <a:rPr lang="en-GB" sz="2000" dirty="0" smtClean="0"/>
              <a:t>lake.</a:t>
            </a:r>
          </a:p>
          <a:p>
            <a:pPr marL="0" indent="0">
              <a:buNone/>
            </a:pPr>
            <a:r>
              <a:rPr lang="en-GB" sz="2000" dirty="0"/>
              <a:t>To my amazement, a shining </a:t>
            </a:r>
            <a:r>
              <a:rPr lang="en-GB" sz="2000" dirty="0" smtClean="0"/>
              <a:t>sword, a </a:t>
            </a:r>
            <a:r>
              <a:rPr lang="en-GB" sz="2000" dirty="0"/>
              <a:t>hand holding </a:t>
            </a:r>
            <a:r>
              <a:rPr lang="en-GB" sz="2000" dirty="0" smtClean="0"/>
              <a:t>it, and an arm in a white silk sleeve </a:t>
            </a:r>
            <a:r>
              <a:rPr lang="en-GB" sz="2000" dirty="0"/>
              <a:t>came up out of the lake</a:t>
            </a:r>
            <a:r>
              <a:rPr lang="en-GB" sz="2000" dirty="0" smtClean="0"/>
              <a:t>.</a:t>
            </a:r>
          </a:p>
          <a:p>
            <a:pPr marL="0" indent="0">
              <a:buNone/>
            </a:pPr>
            <a:endParaRPr lang="en-GB" sz="2000" dirty="0" smtClean="0"/>
          </a:p>
          <a:p>
            <a:pPr marL="0" indent="0">
              <a:buNone/>
            </a:pPr>
            <a:r>
              <a:rPr lang="en-GB" sz="2000" dirty="0" smtClean="0"/>
              <a:t>Can </a:t>
            </a:r>
            <a:r>
              <a:rPr lang="en-GB" sz="2000" dirty="0"/>
              <a:t>the sentence chunks be arranged in any other order?</a:t>
            </a:r>
          </a:p>
          <a:p>
            <a:pPr marL="0" indent="0">
              <a:buNone/>
            </a:pPr>
            <a:endParaRPr lang="en-GB" sz="2000" dirty="0"/>
          </a:p>
          <a:p>
            <a:pPr marL="0" indent="0">
              <a:buNone/>
            </a:pPr>
            <a:r>
              <a:rPr lang="en-GB" sz="2000" dirty="0"/>
              <a:t>What is the subject and the verb in these sentences?</a:t>
            </a:r>
          </a:p>
          <a:p>
            <a:pPr marL="0" indent="0">
              <a:buNone/>
            </a:pPr>
            <a:endParaRPr lang="en-GB" sz="2000" dirty="0"/>
          </a:p>
          <a:p>
            <a:pPr marL="0" indent="0">
              <a:buNone/>
            </a:pPr>
            <a:endParaRPr lang="en-GB" sz="2000" dirty="0" smtClean="0"/>
          </a:p>
          <a:p>
            <a:pPr marL="0" indent="0">
              <a:buNone/>
            </a:pPr>
            <a:endParaRPr lang="en-GB" sz="2200" dirty="0"/>
          </a:p>
          <a:p>
            <a:pPr marL="0" indent="0">
              <a:buNone/>
            </a:pPr>
            <a:endParaRPr lang="en-GB" sz="2200" dirty="0" smtClean="0"/>
          </a:p>
          <a:p>
            <a:pPr marL="0" indent="0">
              <a:buNone/>
            </a:pPr>
            <a:endParaRPr lang="en-GB" sz="2200" dirty="0"/>
          </a:p>
        </p:txBody>
      </p:sp>
      <p:sp>
        <p:nvSpPr>
          <p:cNvPr id="4" name="Slide Number Placeholder 3"/>
          <p:cNvSpPr>
            <a:spLocks noGrp="1"/>
          </p:cNvSpPr>
          <p:nvPr>
            <p:ph type="sldNum" sz="quarter" idx="12"/>
          </p:nvPr>
        </p:nvSpPr>
        <p:spPr/>
        <p:txBody>
          <a:bodyPr/>
          <a:lstStyle/>
          <a:p>
            <a:fld id="{F4025998-550F-4E23-957E-8A7C6D966D43}" type="slidenum">
              <a:rPr lang="en-GB" smtClean="0"/>
              <a:t>16</a:t>
            </a:fld>
            <a:endParaRPr lang="en-GB"/>
          </a:p>
        </p:txBody>
      </p:sp>
    </p:spTree>
    <p:extLst>
      <p:ext uri="{BB962C8B-B14F-4D97-AF65-F5344CB8AC3E}">
        <p14:creationId xmlns:p14="http://schemas.microsoft.com/office/powerpoint/2010/main" val="298799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Sentence Structure</a:t>
            </a:r>
          </a:p>
        </p:txBody>
      </p:sp>
      <p:sp>
        <p:nvSpPr>
          <p:cNvPr id="3" name="Content Placeholder 2"/>
          <p:cNvSpPr>
            <a:spLocks noGrp="1"/>
          </p:cNvSpPr>
          <p:nvPr>
            <p:ph idx="1"/>
          </p:nvPr>
        </p:nvSpPr>
        <p:spPr>
          <a:xfrm>
            <a:off x="179512" y="1417638"/>
            <a:ext cx="8784976" cy="4938712"/>
          </a:xfrm>
          <a:solidFill>
            <a:schemeClr val="bg1"/>
          </a:solidFill>
          <a:ln>
            <a:solidFill>
              <a:schemeClr val="tx1"/>
            </a:solidFill>
          </a:ln>
        </p:spPr>
        <p:txBody>
          <a:bodyPr>
            <a:normAutofit/>
          </a:bodyPr>
          <a:lstStyle/>
          <a:p>
            <a:pPr marL="0" indent="0" algn="ctr">
              <a:buNone/>
            </a:pPr>
            <a:r>
              <a:rPr lang="en-GB" sz="2000" dirty="0">
                <a:solidFill>
                  <a:srgbClr val="00B050"/>
                </a:solidFill>
              </a:rPr>
              <a:t>an arm in a white silk </a:t>
            </a:r>
            <a:r>
              <a:rPr lang="en-GB" sz="2000" dirty="0" smtClean="0">
                <a:solidFill>
                  <a:srgbClr val="00B050"/>
                </a:solidFill>
              </a:rPr>
              <a:t>sleeve   to </a:t>
            </a:r>
            <a:r>
              <a:rPr lang="en-GB" sz="2000" dirty="0">
                <a:solidFill>
                  <a:srgbClr val="00B050"/>
                </a:solidFill>
              </a:rPr>
              <a:t>my amazement </a:t>
            </a:r>
            <a:r>
              <a:rPr lang="en-GB" sz="2000" dirty="0" smtClean="0">
                <a:solidFill>
                  <a:srgbClr val="00B050"/>
                </a:solidFill>
              </a:rPr>
              <a:t>    </a:t>
            </a:r>
            <a:r>
              <a:rPr lang="en-GB" sz="2000" dirty="0">
                <a:solidFill>
                  <a:srgbClr val="00B050"/>
                </a:solidFill>
              </a:rPr>
              <a:t>came </a:t>
            </a:r>
            <a:r>
              <a:rPr lang="en-GB" sz="2000" dirty="0" smtClean="0">
                <a:solidFill>
                  <a:srgbClr val="00B050"/>
                </a:solidFill>
              </a:rPr>
              <a:t>    and</a:t>
            </a:r>
            <a:endParaRPr lang="en-GB" sz="2000" dirty="0">
              <a:solidFill>
                <a:srgbClr val="00B050"/>
              </a:solidFill>
            </a:endParaRPr>
          </a:p>
          <a:p>
            <a:pPr marL="0" indent="0" algn="ctr">
              <a:buNone/>
            </a:pPr>
            <a:r>
              <a:rPr lang="en-GB" sz="2000" dirty="0" smtClean="0">
                <a:solidFill>
                  <a:srgbClr val="00B050"/>
                </a:solidFill>
              </a:rPr>
              <a:t>  up </a:t>
            </a:r>
            <a:r>
              <a:rPr lang="en-GB" sz="2000" dirty="0">
                <a:solidFill>
                  <a:srgbClr val="00B050"/>
                </a:solidFill>
              </a:rPr>
              <a:t>out of the lake </a:t>
            </a:r>
            <a:r>
              <a:rPr lang="en-GB" sz="2000" dirty="0" smtClean="0">
                <a:solidFill>
                  <a:srgbClr val="00B050"/>
                </a:solidFill>
              </a:rPr>
              <a:t>   a </a:t>
            </a:r>
            <a:r>
              <a:rPr lang="en-GB" sz="2000" dirty="0">
                <a:solidFill>
                  <a:srgbClr val="00B050"/>
                </a:solidFill>
              </a:rPr>
              <a:t>shining </a:t>
            </a:r>
            <a:r>
              <a:rPr lang="en-GB" sz="2000" dirty="0" smtClean="0">
                <a:solidFill>
                  <a:srgbClr val="00B050"/>
                </a:solidFill>
              </a:rPr>
              <a:t>sword    </a:t>
            </a:r>
            <a:r>
              <a:rPr lang="en-GB" sz="2000" dirty="0">
                <a:solidFill>
                  <a:srgbClr val="00B050"/>
                </a:solidFill>
              </a:rPr>
              <a:t>a hand holding </a:t>
            </a:r>
            <a:r>
              <a:rPr lang="en-GB" sz="2000" dirty="0" smtClean="0">
                <a:solidFill>
                  <a:srgbClr val="00B050"/>
                </a:solidFill>
              </a:rPr>
              <a:t>it</a:t>
            </a:r>
          </a:p>
          <a:p>
            <a:pPr marL="0" indent="0">
              <a:buNone/>
            </a:pPr>
            <a:endParaRPr lang="en-GB" sz="2000" dirty="0"/>
          </a:p>
          <a:p>
            <a:pPr marL="0" indent="0">
              <a:buNone/>
            </a:pPr>
            <a:r>
              <a:rPr lang="en-GB" sz="2000" dirty="0" smtClean="0"/>
              <a:t>A shining </a:t>
            </a:r>
            <a:r>
              <a:rPr lang="en-GB" sz="2000" u="sng" dirty="0" smtClean="0">
                <a:solidFill>
                  <a:srgbClr val="FF0000"/>
                </a:solidFill>
              </a:rPr>
              <a:t>sword</a:t>
            </a:r>
            <a:r>
              <a:rPr lang="en-GB" sz="2000" dirty="0" smtClean="0"/>
              <a:t> </a:t>
            </a:r>
            <a:r>
              <a:rPr lang="en-GB" sz="2000" dirty="0" smtClean="0">
                <a:solidFill>
                  <a:srgbClr val="00B050"/>
                </a:solidFill>
              </a:rPr>
              <a:t>came</a:t>
            </a:r>
            <a:r>
              <a:rPr lang="en-GB" sz="2000" dirty="0" smtClean="0"/>
              <a:t> up out of the lake.</a:t>
            </a:r>
          </a:p>
          <a:p>
            <a:pPr marL="0" indent="0">
              <a:buNone/>
            </a:pPr>
            <a:r>
              <a:rPr lang="en-GB" sz="2000" dirty="0" smtClean="0"/>
              <a:t>A shining </a:t>
            </a:r>
            <a:r>
              <a:rPr lang="en-GB" sz="2000" u="sng" dirty="0" smtClean="0">
                <a:solidFill>
                  <a:srgbClr val="FF0000"/>
                </a:solidFill>
              </a:rPr>
              <a:t>sword</a:t>
            </a:r>
            <a:r>
              <a:rPr lang="en-GB" sz="2000" dirty="0" smtClean="0"/>
              <a:t>, and a hand holding it, </a:t>
            </a:r>
            <a:r>
              <a:rPr lang="en-GB" sz="2000" dirty="0" smtClean="0">
                <a:solidFill>
                  <a:srgbClr val="00B050"/>
                </a:solidFill>
              </a:rPr>
              <a:t>came</a:t>
            </a:r>
            <a:r>
              <a:rPr lang="en-GB" sz="2000" dirty="0" smtClean="0"/>
              <a:t> up out of the lake.</a:t>
            </a:r>
          </a:p>
          <a:p>
            <a:pPr marL="0" indent="0">
              <a:buNone/>
            </a:pPr>
            <a:r>
              <a:rPr lang="en-GB" sz="2000" dirty="0" smtClean="0"/>
              <a:t>To my amazement, a </a:t>
            </a:r>
            <a:r>
              <a:rPr lang="en-GB" sz="2000" dirty="0"/>
              <a:t>shining </a:t>
            </a:r>
            <a:r>
              <a:rPr lang="en-GB" sz="2000" u="sng" dirty="0" smtClean="0">
                <a:solidFill>
                  <a:srgbClr val="FF0000"/>
                </a:solidFill>
              </a:rPr>
              <a:t>sword</a:t>
            </a:r>
            <a:r>
              <a:rPr lang="en-GB" sz="2000" dirty="0" smtClean="0"/>
              <a:t>, </a:t>
            </a:r>
            <a:r>
              <a:rPr lang="en-GB" sz="2000" dirty="0"/>
              <a:t>and a hand </a:t>
            </a:r>
            <a:r>
              <a:rPr lang="en-GB" sz="2000" dirty="0" smtClean="0"/>
              <a:t>holding it, </a:t>
            </a:r>
            <a:r>
              <a:rPr lang="en-GB" sz="2000" dirty="0">
                <a:solidFill>
                  <a:srgbClr val="00B050"/>
                </a:solidFill>
              </a:rPr>
              <a:t>came</a:t>
            </a:r>
            <a:r>
              <a:rPr lang="en-GB" sz="2000" dirty="0"/>
              <a:t> up out of the </a:t>
            </a:r>
            <a:r>
              <a:rPr lang="en-GB" sz="2000" dirty="0" smtClean="0"/>
              <a:t>lake.</a:t>
            </a:r>
          </a:p>
          <a:p>
            <a:pPr marL="0" indent="0">
              <a:buNone/>
            </a:pPr>
            <a:r>
              <a:rPr lang="en-GB" sz="2000" dirty="0"/>
              <a:t>To my amazement, a shining </a:t>
            </a:r>
            <a:r>
              <a:rPr lang="en-GB" sz="2000" u="sng" dirty="0" smtClean="0">
                <a:solidFill>
                  <a:srgbClr val="FF0000"/>
                </a:solidFill>
              </a:rPr>
              <a:t>sword</a:t>
            </a:r>
            <a:r>
              <a:rPr lang="en-GB" sz="2000" dirty="0" smtClean="0"/>
              <a:t>, a </a:t>
            </a:r>
            <a:r>
              <a:rPr lang="en-GB" sz="2000" dirty="0"/>
              <a:t>hand holding </a:t>
            </a:r>
            <a:r>
              <a:rPr lang="en-GB" sz="2000" dirty="0" smtClean="0"/>
              <a:t>it, and an arm in a white silk sleeve </a:t>
            </a:r>
            <a:r>
              <a:rPr lang="en-GB" sz="2000" dirty="0">
                <a:solidFill>
                  <a:srgbClr val="00B050"/>
                </a:solidFill>
              </a:rPr>
              <a:t>came</a:t>
            </a:r>
            <a:r>
              <a:rPr lang="en-GB" sz="2000" dirty="0"/>
              <a:t> up out of the lake</a:t>
            </a:r>
            <a:r>
              <a:rPr lang="en-GB" sz="2000" dirty="0" smtClean="0"/>
              <a:t>.</a:t>
            </a:r>
          </a:p>
          <a:p>
            <a:pPr marL="0" indent="0">
              <a:buNone/>
            </a:pPr>
            <a:endParaRPr lang="en-GB" sz="2000" dirty="0" smtClean="0"/>
          </a:p>
          <a:p>
            <a:pPr marL="0" indent="0">
              <a:buNone/>
            </a:pPr>
            <a:r>
              <a:rPr lang="en-GB" sz="2000" dirty="0" smtClean="0"/>
              <a:t>Can </a:t>
            </a:r>
            <a:r>
              <a:rPr lang="en-GB" sz="2000" dirty="0"/>
              <a:t>the sentence chunks be arranged in any other order?</a:t>
            </a:r>
          </a:p>
          <a:p>
            <a:pPr marL="0" indent="0">
              <a:buNone/>
            </a:pPr>
            <a:endParaRPr lang="en-GB" sz="2000" dirty="0"/>
          </a:p>
          <a:p>
            <a:pPr marL="0" indent="0">
              <a:buNone/>
            </a:pPr>
            <a:r>
              <a:rPr lang="en-GB" sz="2000" dirty="0"/>
              <a:t>What is the subject and the verb in these sentences?</a:t>
            </a:r>
          </a:p>
          <a:p>
            <a:pPr marL="0" indent="0">
              <a:buNone/>
            </a:pPr>
            <a:endParaRPr lang="en-GB" sz="2000" dirty="0"/>
          </a:p>
          <a:p>
            <a:pPr marL="0" indent="0">
              <a:buNone/>
            </a:pPr>
            <a:endParaRPr lang="en-GB" sz="2000" dirty="0" smtClean="0"/>
          </a:p>
          <a:p>
            <a:pPr marL="0" indent="0">
              <a:buNone/>
            </a:pPr>
            <a:endParaRPr lang="en-GB" sz="2200" dirty="0"/>
          </a:p>
          <a:p>
            <a:pPr marL="0" indent="0">
              <a:buNone/>
            </a:pPr>
            <a:endParaRPr lang="en-GB" sz="2200" dirty="0" smtClean="0"/>
          </a:p>
          <a:p>
            <a:pPr marL="0" indent="0">
              <a:buNone/>
            </a:pPr>
            <a:endParaRPr lang="en-GB" sz="2200" dirty="0"/>
          </a:p>
        </p:txBody>
      </p:sp>
      <p:sp>
        <p:nvSpPr>
          <p:cNvPr id="4" name="Slide Number Placeholder 3"/>
          <p:cNvSpPr>
            <a:spLocks noGrp="1"/>
          </p:cNvSpPr>
          <p:nvPr>
            <p:ph type="sldNum" sz="quarter" idx="12"/>
          </p:nvPr>
        </p:nvSpPr>
        <p:spPr/>
        <p:txBody>
          <a:bodyPr/>
          <a:lstStyle/>
          <a:p>
            <a:fld id="{F4025998-550F-4E23-957E-8A7C6D966D43}" type="slidenum">
              <a:rPr lang="en-GB" smtClean="0"/>
              <a:t>17</a:t>
            </a:fld>
            <a:endParaRPr lang="en-GB"/>
          </a:p>
        </p:txBody>
      </p:sp>
    </p:spTree>
    <p:extLst>
      <p:ext uri="{BB962C8B-B14F-4D97-AF65-F5344CB8AC3E}">
        <p14:creationId xmlns:p14="http://schemas.microsoft.com/office/powerpoint/2010/main" val="130750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Lady </a:t>
            </a:r>
            <a:r>
              <a:rPr lang="en-GB" smtClean="0"/>
              <a:t>of the Lake</a:t>
            </a:r>
            <a:endParaRPr lang="en-GB"/>
          </a:p>
        </p:txBody>
      </p:sp>
      <p:sp>
        <p:nvSpPr>
          <p:cNvPr id="3" name="Content Placeholder 2"/>
          <p:cNvSpPr>
            <a:spLocks noGrp="1"/>
          </p:cNvSpPr>
          <p:nvPr>
            <p:ph idx="1"/>
          </p:nvPr>
        </p:nvSpPr>
        <p:spPr>
          <a:xfrm>
            <a:off x="179512" y="1484784"/>
            <a:ext cx="8784976" cy="5112568"/>
          </a:xfrm>
          <a:solidFill>
            <a:schemeClr val="bg1"/>
          </a:solidFill>
          <a:ln>
            <a:solidFill>
              <a:schemeClr val="tx1"/>
            </a:solidFill>
          </a:ln>
        </p:spPr>
        <p:txBody>
          <a:bodyPr>
            <a:normAutofit/>
          </a:bodyPr>
          <a:lstStyle/>
          <a:p>
            <a:pPr marL="0" indent="0">
              <a:lnSpc>
                <a:spcPts val="2800"/>
              </a:lnSpc>
              <a:spcBef>
                <a:spcPts val="0"/>
              </a:spcBef>
              <a:buNone/>
            </a:pPr>
            <a:r>
              <a:rPr lang="en-GB" sz="2000" dirty="0"/>
              <a:t>I looked, but I could see nothing at first.  But then as I looked I saw the surface of the lake shiver and break.  And, to my amazement, up out of the lake came a shining sword, a hand holding it, and an arm in a white silk sleeve.</a:t>
            </a:r>
          </a:p>
          <a:p>
            <a:pPr marL="0" indent="0">
              <a:lnSpc>
                <a:spcPts val="2800"/>
              </a:lnSpc>
              <a:spcBef>
                <a:spcPts val="0"/>
              </a:spcBef>
              <a:buNone/>
            </a:pPr>
            <a:endParaRPr lang="en-GB" sz="2000" dirty="0"/>
          </a:p>
          <a:p>
            <a:pPr marL="0" indent="0">
              <a:lnSpc>
                <a:spcPts val="2800"/>
              </a:lnSpc>
              <a:spcBef>
                <a:spcPts val="0"/>
              </a:spcBef>
              <a:buNone/>
            </a:pPr>
            <a:r>
              <a:rPr lang="en-GB" sz="2000" dirty="0"/>
              <a:t>‘There,’  Merlin whispered.  ‘You have your answer. That is Excalibur.  It comes from the half-world of Avalon, the blade forged by elf-kind, the scabbard woven by the Lady </a:t>
            </a:r>
            <a:r>
              <a:rPr lang="en-GB" sz="2000" dirty="0" err="1"/>
              <a:t>Nemue</a:t>
            </a:r>
            <a:r>
              <a:rPr lang="en-GB" sz="2000" dirty="0"/>
              <a:t> herself, the Lady of the Lake, and my lady too.’   </a:t>
            </a:r>
            <a:r>
              <a:rPr lang="en-GB" sz="2000" dirty="0" smtClean="0"/>
              <a:t> And as he spoke her name, his voice faltered.  ‘See, here she comes.’</a:t>
            </a:r>
          </a:p>
          <a:p>
            <a:pPr marL="0" indent="0">
              <a:lnSpc>
                <a:spcPts val="2800"/>
              </a:lnSpc>
              <a:spcBef>
                <a:spcPts val="0"/>
              </a:spcBef>
              <a:buNone/>
            </a:pPr>
            <a:endParaRPr lang="en-GB" sz="2000" dirty="0" smtClean="0"/>
          </a:p>
          <a:p>
            <a:pPr marL="0" indent="0">
              <a:lnSpc>
                <a:spcPts val="2800"/>
              </a:lnSpc>
              <a:spcBef>
                <a:spcPts val="0"/>
              </a:spcBef>
              <a:buNone/>
            </a:pPr>
            <a:r>
              <a:rPr lang="en-GB" sz="2000" dirty="0" smtClean="0"/>
              <a:t>And out of the mists came a figure in flowing green, walking across the water.  Yet the water seemed undisturbed beneath her feet as if she was walking on air.  She came towards us, holding a scabbard in both her hands, and a </a:t>
            </a:r>
            <a:r>
              <a:rPr lang="en-GB" sz="2000" dirty="0" err="1" smtClean="0"/>
              <a:t>swordbelt</a:t>
            </a:r>
            <a:r>
              <a:rPr lang="en-GB" sz="2000" dirty="0" smtClean="0"/>
              <a:t> hanging from it.</a:t>
            </a:r>
            <a:endParaRPr lang="en-GB" sz="2000" dirty="0"/>
          </a:p>
          <a:p>
            <a:endParaRPr lang="en-GB" dirty="0"/>
          </a:p>
        </p:txBody>
      </p:sp>
      <p:sp>
        <p:nvSpPr>
          <p:cNvPr id="4" name="Slide Number Placeholder 3"/>
          <p:cNvSpPr>
            <a:spLocks noGrp="1"/>
          </p:cNvSpPr>
          <p:nvPr>
            <p:ph type="sldNum" sz="quarter" idx="12"/>
          </p:nvPr>
        </p:nvSpPr>
        <p:spPr/>
        <p:txBody>
          <a:bodyPr/>
          <a:lstStyle/>
          <a:p>
            <a:fld id="{F4025998-550F-4E23-957E-8A7C6D966D43}" type="slidenum">
              <a:rPr lang="en-GB" smtClean="0"/>
              <a:t>18</a:t>
            </a:fld>
            <a:endParaRPr lang="en-GB"/>
          </a:p>
        </p:txBody>
      </p:sp>
    </p:spTree>
    <p:extLst>
      <p:ext uri="{BB962C8B-B14F-4D97-AF65-F5344CB8AC3E}">
        <p14:creationId xmlns:p14="http://schemas.microsoft.com/office/powerpoint/2010/main" val="1364707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Lady </a:t>
            </a:r>
            <a:r>
              <a:rPr lang="en-GB" smtClean="0"/>
              <a:t>of the Lake</a:t>
            </a:r>
            <a:endParaRPr lang="en-GB"/>
          </a:p>
        </p:txBody>
      </p:sp>
      <p:sp>
        <p:nvSpPr>
          <p:cNvPr id="3" name="Content Placeholder 2"/>
          <p:cNvSpPr>
            <a:spLocks noGrp="1"/>
          </p:cNvSpPr>
          <p:nvPr>
            <p:ph idx="1"/>
          </p:nvPr>
        </p:nvSpPr>
        <p:spPr>
          <a:xfrm>
            <a:off x="179512" y="1484784"/>
            <a:ext cx="8784976" cy="5112568"/>
          </a:xfrm>
          <a:solidFill>
            <a:schemeClr val="bg1"/>
          </a:solidFill>
          <a:ln>
            <a:solidFill>
              <a:schemeClr val="tx1"/>
            </a:solidFill>
          </a:ln>
        </p:spPr>
        <p:txBody>
          <a:bodyPr>
            <a:normAutofit/>
          </a:bodyPr>
          <a:lstStyle/>
          <a:p>
            <a:pPr marL="0" indent="0">
              <a:lnSpc>
                <a:spcPts val="2800"/>
              </a:lnSpc>
              <a:spcBef>
                <a:spcPts val="0"/>
              </a:spcBef>
              <a:buNone/>
            </a:pPr>
            <a:r>
              <a:rPr lang="en-GB" sz="2000" dirty="0"/>
              <a:t>I looked, but I could see nothing at first.  But then as I looked I saw the surface of the lake shiver and break.  </a:t>
            </a:r>
            <a:r>
              <a:rPr lang="en-GB" sz="2000" dirty="0">
                <a:solidFill>
                  <a:srgbClr val="7030A0"/>
                </a:solidFill>
              </a:rPr>
              <a:t>And, to my amazement, up out of the lake came a shining sword, a hand holding it, and an arm in a white silk sleeve.</a:t>
            </a:r>
          </a:p>
          <a:p>
            <a:pPr marL="0" indent="0">
              <a:lnSpc>
                <a:spcPts val="2800"/>
              </a:lnSpc>
              <a:spcBef>
                <a:spcPts val="0"/>
              </a:spcBef>
              <a:buNone/>
            </a:pPr>
            <a:endParaRPr lang="en-GB" sz="2000" dirty="0"/>
          </a:p>
          <a:p>
            <a:pPr marL="0" indent="0">
              <a:lnSpc>
                <a:spcPts val="2800"/>
              </a:lnSpc>
              <a:spcBef>
                <a:spcPts val="0"/>
              </a:spcBef>
              <a:buNone/>
            </a:pPr>
            <a:r>
              <a:rPr lang="en-GB" sz="2000" dirty="0"/>
              <a:t>‘There,’  Merlin whispered.  ‘You have your answer. That is Excalibur.  It comes from the half-world of Avalon, the blade forged by elf-kind, the scabbard woven by the Lady </a:t>
            </a:r>
            <a:r>
              <a:rPr lang="en-GB" sz="2000" dirty="0" err="1"/>
              <a:t>Nemue</a:t>
            </a:r>
            <a:r>
              <a:rPr lang="en-GB" sz="2000" dirty="0"/>
              <a:t> herself, the Lady of the Lake, and my lady too.’   </a:t>
            </a:r>
            <a:r>
              <a:rPr lang="en-GB" sz="2000" dirty="0" smtClean="0"/>
              <a:t> And as he spoke her name, his voice faltered.  ‘See, here she comes.’</a:t>
            </a:r>
          </a:p>
          <a:p>
            <a:pPr marL="0" indent="0">
              <a:lnSpc>
                <a:spcPts val="2800"/>
              </a:lnSpc>
              <a:spcBef>
                <a:spcPts val="0"/>
              </a:spcBef>
              <a:buNone/>
            </a:pPr>
            <a:endParaRPr lang="en-GB" sz="2000" dirty="0" smtClean="0"/>
          </a:p>
          <a:p>
            <a:pPr marL="0" indent="0">
              <a:lnSpc>
                <a:spcPts val="2800"/>
              </a:lnSpc>
              <a:spcBef>
                <a:spcPts val="0"/>
              </a:spcBef>
              <a:buNone/>
            </a:pPr>
            <a:r>
              <a:rPr lang="en-GB" sz="2000" dirty="0" smtClean="0">
                <a:solidFill>
                  <a:srgbClr val="7030A0"/>
                </a:solidFill>
              </a:rPr>
              <a:t>And out of the mists came a figure in flowing green, walking across the water.  </a:t>
            </a:r>
            <a:r>
              <a:rPr lang="en-GB" sz="2000" dirty="0" smtClean="0"/>
              <a:t>Yet the water seemed undisturbed beneath her feet as if she was walking on air.  She came towards us, holding a scabbard in both her hands, and a </a:t>
            </a:r>
            <a:r>
              <a:rPr lang="en-GB" sz="2000" dirty="0" err="1" smtClean="0"/>
              <a:t>swordbelt</a:t>
            </a:r>
            <a:r>
              <a:rPr lang="en-GB" sz="2000" dirty="0" smtClean="0"/>
              <a:t> hanging from it.</a:t>
            </a:r>
            <a:endParaRPr lang="en-GB" sz="2000" dirty="0"/>
          </a:p>
          <a:p>
            <a:endParaRPr lang="en-GB" dirty="0"/>
          </a:p>
        </p:txBody>
      </p:sp>
      <p:sp>
        <p:nvSpPr>
          <p:cNvPr id="4" name="Slide Number Placeholder 3"/>
          <p:cNvSpPr>
            <a:spLocks noGrp="1"/>
          </p:cNvSpPr>
          <p:nvPr>
            <p:ph type="sldNum" sz="quarter" idx="12"/>
          </p:nvPr>
        </p:nvSpPr>
        <p:spPr/>
        <p:txBody>
          <a:bodyPr/>
          <a:lstStyle/>
          <a:p>
            <a:fld id="{F4025998-550F-4E23-957E-8A7C6D966D43}" type="slidenum">
              <a:rPr lang="en-GB" smtClean="0"/>
              <a:t>19</a:t>
            </a:fld>
            <a:endParaRPr lang="en-GB"/>
          </a:p>
        </p:txBody>
      </p:sp>
    </p:spTree>
    <p:extLst>
      <p:ext uri="{BB962C8B-B14F-4D97-AF65-F5344CB8AC3E}">
        <p14:creationId xmlns:p14="http://schemas.microsoft.com/office/powerpoint/2010/main" val="2558149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F4025998-550F-4E23-957E-8A7C6D966D43}" type="slidenum">
              <a:rPr lang="en-GB" smtClean="0"/>
              <a:t>2</a:t>
            </a:fld>
            <a:endParaRPr lang="en-GB"/>
          </a:p>
        </p:txBody>
      </p:sp>
    </p:spTree>
    <p:extLst>
      <p:ext uri="{BB962C8B-B14F-4D97-AF65-F5344CB8AC3E}">
        <p14:creationId xmlns:p14="http://schemas.microsoft.com/office/powerpoint/2010/main" val="901480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Lady </a:t>
            </a:r>
            <a:r>
              <a:rPr lang="en-GB" smtClean="0"/>
              <a:t>of the Lake</a:t>
            </a:r>
            <a:endParaRPr lang="en-GB"/>
          </a:p>
        </p:txBody>
      </p:sp>
      <p:sp>
        <p:nvSpPr>
          <p:cNvPr id="3" name="Content Placeholder 2"/>
          <p:cNvSpPr>
            <a:spLocks noGrp="1"/>
          </p:cNvSpPr>
          <p:nvPr>
            <p:ph idx="1"/>
          </p:nvPr>
        </p:nvSpPr>
        <p:spPr>
          <a:xfrm>
            <a:off x="179512" y="1484784"/>
            <a:ext cx="8784976" cy="5112568"/>
          </a:xfrm>
          <a:solidFill>
            <a:schemeClr val="bg1"/>
          </a:solidFill>
          <a:ln>
            <a:solidFill>
              <a:schemeClr val="tx1"/>
            </a:solidFill>
          </a:ln>
        </p:spPr>
        <p:txBody>
          <a:bodyPr>
            <a:normAutofit/>
          </a:bodyPr>
          <a:lstStyle/>
          <a:p>
            <a:pPr marL="0" indent="0">
              <a:lnSpc>
                <a:spcPts val="2800"/>
              </a:lnSpc>
              <a:spcBef>
                <a:spcPts val="0"/>
              </a:spcBef>
              <a:buNone/>
            </a:pPr>
            <a:r>
              <a:rPr lang="en-GB" sz="2000" dirty="0"/>
              <a:t>I looked, but I could see nothing at first.  But then as I looked I saw the surface of the lake shiver and break</a:t>
            </a:r>
            <a:r>
              <a:rPr lang="en-GB" sz="2000" dirty="0">
                <a:solidFill>
                  <a:srgbClr val="7030A0"/>
                </a:solidFill>
              </a:rPr>
              <a:t>.  And, to my amazement, up out of the lake </a:t>
            </a:r>
            <a:r>
              <a:rPr lang="en-GB" sz="2000" dirty="0">
                <a:solidFill>
                  <a:srgbClr val="00B050"/>
                </a:solidFill>
              </a:rPr>
              <a:t>came</a:t>
            </a:r>
            <a:r>
              <a:rPr lang="en-GB" sz="2000" dirty="0">
                <a:solidFill>
                  <a:srgbClr val="7030A0"/>
                </a:solidFill>
              </a:rPr>
              <a:t> a shining </a:t>
            </a:r>
            <a:r>
              <a:rPr lang="en-GB" sz="2000" b="1" u="sng" dirty="0">
                <a:solidFill>
                  <a:srgbClr val="FF0000"/>
                </a:solidFill>
              </a:rPr>
              <a:t>sword</a:t>
            </a:r>
            <a:r>
              <a:rPr lang="en-GB" sz="2000" dirty="0">
                <a:solidFill>
                  <a:srgbClr val="00B050"/>
                </a:solidFill>
              </a:rPr>
              <a:t>, </a:t>
            </a:r>
            <a:r>
              <a:rPr lang="en-GB" sz="2000" dirty="0">
                <a:solidFill>
                  <a:srgbClr val="7030A0"/>
                </a:solidFill>
              </a:rPr>
              <a:t>a hand holding it, and an arm in a white silk sleeve.</a:t>
            </a:r>
          </a:p>
          <a:p>
            <a:pPr marL="0" indent="0">
              <a:lnSpc>
                <a:spcPts val="2800"/>
              </a:lnSpc>
              <a:spcBef>
                <a:spcPts val="0"/>
              </a:spcBef>
              <a:buNone/>
            </a:pPr>
            <a:endParaRPr lang="en-GB" sz="2000" dirty="0"/>
          </a:p>
          <a:p>
            <a:pPr marL="0" indent="0">
              <a:lnSpc>
                <a:spcPts val="2800"/>
              </a:lnSpc>
              <a:spcBef>
                <a:spcPts val="0"/>
              </a:spcBef>
              <a:buNone/>
            </a:pPr>
            <a:r>
              <a:rPr lang="en-GB" sz="2000" dirty="0"/>
              <a:t>‘There,’  Merlin whispered.  ‘You have your answer. That is Excalibur.  It comes from the half-world of Avalon, the blade forged by elf-kind, the scabbard woven by the Lady </a:t>
            </a:r>
            <a:r>
              <a:rPr lang="en-GB" sz="2000" dirty="0" err="1"/>
              <a:t>Nemue</a:t>
            </a:r>
            <a:r>
              <a:rPr lang="en-GB" sz="2000" dirty="0"/>
              <a:t> herself, the Lady of the Lake, and my lady too.’   </a:t>
            </a:r>
            <a:r>
              <a:rPr lang="en-GB" sz="2000" dirty="0" smtClean="0"/>
              <a:t> And as he spoke her name, his voice faltered.  ‘See, here she comes.’</a:t>
            </a:r>
          </a:p>
          <a:p>
            <a:pPr marL="0" indent="0">
              <a:lnSpc>
                <a:spcPts val="2800"/>
              </a:lnSpc>
              <a:spcBef>
                <a:spcPts val="0"/>
              </a:spcBef>
              <a:buNone/>
            </a:pPr>
            <a:endParaRPr lang="en-GB" sz="2000" dirty="0" smtClean="0"/>
          </a:p>
          <a:p>
            <a:pPr marL="0" indent="0">
              <a:lnSpc>
                <a:spcPts val="2800"/>
              </a:lnSpc>
              <a:spcBef>
                <a:spcPts val="0"/>
              </a:spcBef>
              <a:buNone/>
            </a:pPr>
            <a:r>
              <a:rPr lang="en-GB" sz="2000" dirty="0" smtClean="0">
                <a:solidFill>
                  <a:srgbClr val="7030A0"/>
                </a:solidFill>
              </a:rPr>
              <a:t>And out of the mists </a:t>
            </a:r>
            <a:r>
              <a:rPr lang="en-GB" sz="2000" dirty="0" smtClean="0">
                <a:solidFill>
                  <a:srgbClr val="00B050"/>
                </a:solidFill>
              </a:rPr>
              <a:t>came</a:t>
            </a:r>
            <a:r>
              <a:rPr lang="en-GB" sz="2000" dirty="0" smtClean="0">
                <a:solidFill>
                  <a:srgbClr val="7030A0"/>
                </a:solidFill>
              </a:rPr>
              <a:t> </a:t>
            </a:r>
            <a:r>
              <a:rPr lang="en-GB" sz="2000" b="1" u="sng" dirty="0" smtClean="0">
                <a:solidFill>
                  <a:srgbClr val="FF0000"/>
                </a:solidFill>
              </a:rPr>
              <a:t>a figure </a:t>
            </a:r>
            <a:r>
              <a:rPr lang="en-GB" sz="2000" dirty="0" smtClean="0">
                <a:solidFill>
                  <a:srgbClr val="7030A0"/>
                </a:solidFill>
              </a:rPr>
              <a:t>in flowing green, walking across the water.  </a:t>
            </a:r>
            <a:r>
              <a:rPr lang="en-GB" sz="2000" dirty="0" smtClean="0"/>
              <a:t>Yet the water seemed undisturbed beneath her feet as if she was walking on air.  She came towards us, holding a scabbard in both her hands, and a </a:t>
            </a:r>
            <a:r>
              <a:rPr lang="en-GB" sz="2000" dirty="0" err="1" smtClean="0"/>
              <a:t>swordbelt</a:t>
            </a:r>
            <a:r>
              <a:rPr lang="en-GB" sz="2000" dirty="0" smtClean="0"/>
              <a:t> hanging from it.</a:t>
            </a:r>
            <a:endParaRPr lang="en-GB" sz="2000" dirty="0"/>
          </a:p>
          <a:p>
            <a:endParaRPr lang="en-GB" dirty="0"/>
          </a:p>
        </p:txBody>
      </p:sp>
      <p:sp>
        <p:nvSpPr>
          <p:cNvPr id="4" name="Slide Number Placeholder 3"/>
          <p:cNvSpPr>
            <a:spLocks noGrp="1"/>
          </p:cNvSpPr>
          <p:nvPr>
            <p:ph type="sldNum" sz="quarter" idx="12"/>
          </p:nvPr>
        </p:nvSpPr>
        <p:spPr/>
        <p:txBody>
          <a:bodyPr/>
          <a:lstStyle/>
          <a:p>
            <a:fld id="{F4025998-550F-4E23-957E-8A7C6D966D43}" type="slidenum">
              <a:rPr lang="en-GB" smtClean="0"/>
              <a:t>20</a:t>
            </a:fld>
            <a:endParaRPr lang="en-GB"/>
          </a:p>
        </p:txBody>
      </p:sp>
    </p:spTree>
    <p:extLst>
      <p:ext uri="{BB962C8B-B14F-4D97-AF65-F5344CB8AC3E}">
        <p14:creationId xmlns:p14="http://schemas.microsoft.com/office/powerpoint/2010/main" val="2938922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Putting the Subject After the Verb</a:t>
            </a:r>
            <a:endParaRPr lang="en-GB" dirty="0"/>
          </a:p>
        </p:txBody>
      </p:sp>
      <p:sp>
        <p:nvSpPr>
          <p:cNvPr id="3" name="Content Placeholder 2"/>
          <p:cNvSpPr>
            <a:spLocks noGrp="1"/>
          </p:cNvSpPr>
          <p:nvPr>
            <p:ph idx="1"/>
          </p:nvPr>
        </p:nvSpPr>
        <p:spPr>
          <a:xfrm>
            <a:off x="337251" y="1278595"/>
            <a:ext cx="8229600" cy="820687"/>
          </a:xfrm>
          <a:solidFill>
            <a:schemeClr val="bg1"/>
          </a:solidFill>
          <a:ln>
            <a:solidFill>
              <a:schemeClr val="tx1"/>
            </a:solidFill>
          </a:ln>
        </p:spPr>
        <p:txBody>
          <a:bodyPr/>
          <a:lstStyle/>
          <a:p>
            <a:pPr marL="0" indent="0">
              <a:buNone/>
            </a:pPr>
            <a:r>
              <a:rPr lang="en-GB" sz="2000" dirty="0"/>
              <a:t>And, to my amazement, up out of the lake </a:t>
            </a:r>
            <a:r>
              <a:rPr lang="en-GB" sz="2000" dirty="0">
                <a:solidFill>
                  <a:srgbClr val="00B050"/>
                </a:solidFill>
              </a:rPr>
              <a:t>came</a:t>
            </a:r>
            <a:r>
              <a:rPr lang="en-GB" sz="2000" dirty="0"/>
              <a:t> a shining </a:t>
            </a:r>
            <a:r>
              <a:rPr lang="en-GB" sz="2000" u="sng" dirty="0">
                <a:solidFill>
                  <a:srgbClr val="FF0000"/>
                </a:solidFill>
              </a:rPr>
              <a:t>sword</a:t>
            </a:r>
            <a:r>
              <a:rPr lang="en-GB" sz="2000" dirty="0"/>
              <a:t>, a hand holding it, and an arm in a white silk sleeve</a:t>
            </a:r>
            <a:r>
              <a:rPr lang="en-GB" sz="2000" dirty="0" smtClean="0"/>
              <a:t>.</a:t>
            </a:r>
          </a:p>
          <a:p>
            <a:pPr marL="0" indent="0">
              <a:buNone/>
            </a:pPr>
            <a:endParaRPr lang="en-GB" sz="2000" dirty="0" smtClean="0"/>
          </a:p>
        </p:txBody>
      </p:sp>
      <p:sp>
        <p:nvSpPr>
          <p:cNvPr id="6" name="TextBox 5"/>
          <p:cNvSpPr txBox="1"/>
          <p:nvPr/>
        </p:nvSpPr>
        <p:spPr>
          <a:xfrm>
            <a:off x="320017" y="2780928"/>
            <a:ext cx="8352928" cy="3477875"/>
          </a:xfrm>
          <a:prstGeom prst="rect">
            <a:avLst/>
          </a:prstGeom>
          <a:noFill/>
        </p:spPr>
        <p:txBody>
          <a:bodyPr wrap="square" rtlCol="0">
            <a:spAutoFit/>
          </a:bodyPr>
          <a:lstStyle/>
          <a:p>
            <a:r>
              <a:rPr lang="en-GB" sz="2000" dirty="0" smtClean="0"/>
              <a:t>Usually the subject comes before the verb, so when it comes after the verb it changes how we read it.</a:t>
            </a:r>
          </a:p>
          <a:p>
            <a:r>
              <a:rPr lang="en-GB" sz="2000" dirty="0"/>
              <a:t> </a:t>
            </a:r>
            <a:endParaRPr lang="en-GB" sz="2000" dirty="0" smtClean="0"/>
          </a:p>
          <a:p>
            <a:r>
              <a:rPr lang="en-GB" sz="2000" dirty="0" smtClean="0"/>
              <a:t>Why do you think Michael </a:t>
            </a:r>
            <a:r>
              <a:rPr lang="en-GB" sz="2000" dirty="0" err="1" smtClean="0"/>
              <a:t>Morpurgo</a:t>
            </a:r>
            <a:r>
              <a:rPr lang="en-GB" sz="2000" dirty="0" smtClean="0"/>
              <a:t> reversed the position of the subject and put it after the verb?  </a:t>
            </a:r>
          </a:p>
          <a:p>
            <a:r>
              <a:rPr lang="en-GB" sz="2000" dirty="0" smtClean="0"/>
              <a:t>What effect does it have on the reader?  </a:t>
            </a:r>
          </a:p>
          <a:p>
            <a:r>
              <a:rPr lang="en-GB" sz="2000" dirty="0" smtClean="0"/>
              <a:t>How did you read this sentence aloud?</a:t>
            </a:r>
          </a:p>
          <a:p>
            <a:endParaRPr lang="en-GB" sz="2000" dirty="0"/>
          </a:p>
          <a:p>
            <a:r>
              <a:rPr lang="en-GB" sz="2000" dirty="0" smtClean="0"/>
              <a:t>Putting the subject after the verb makes us wait to find out what the sentence is about – it can create suspense or anticipation.  It can also help us visualise a scene the way the writer wants us to see it.</a:t>
            </a:r>
            <a:endParaRPr lang="en-GB" sz="2000" dirty="0"/>
          </a:p>
        </p:txBody>
      </p:sp>
      <p:sp>
        <p:nvSpPr>
          <p:cNvPr id="4" name="Slide Number Placeholder 3"/>
          <p:cNvSpPr>
            <a:spLocks noGrp="1"/>
          </p:cNvSpPr>
          <p:nvPr>
            <p:ph type="sldNum" sz="quarter" idx="12"/>
          </p:nvPr>
        </p:nvSpPr>
        <p:spPr/>
        <p:txBody>
          <a:bodyPr/>
          <a:lstStyle/>
          <a:p>
            <a:fld id="{F4025998-550F-4E23-957E-8A7C6D966D43}" type="slidenum">
              <a:rPr lang="en-GB" smtClean="0"/>
              <a:t>21</a:t>
            </a:fld>
            <a:endParaRPr lang="en-GB"/>
          </a:p>
        </p:txBody>
      </p:sp>
      <p:sp>
        <p:nvSpPr>
          <p:cNvPr id="7" name="TextBox 6"/>
          <p:cNvSpPr txBox="1"/>
          <p:nvPr/>
        </p:nvSpPr>
        <p:spPr>
          <a:xfrm>
            <a:off x="367346" y="2240050"/>
            <a:ext cx="8291264" cy="400110"/>
          </a:xfrm>
          <a:prstGeom prst="rect">
            <a:avLst/>
          </a:prstGeom>
          <a:solidFill>
            <a:schemeClr val="bg1"/>
          </a:solidFill>
          <a:ln>
            <a:solidFill>
              <a:schemeClr val="tx1"/>
            </a:solidFill>
          </a:ln>
        </p:spPr>
        <p:txBody>
          <a:bodyPr wrap="square" rtlCol="0">
            <a:spAutoFit/>
          </a:bodyPr>
          <a:lstStyle/>
          <a:p>
            <a:r>
              <a:rPr lang="en-GB" sz="2000" dirty="0"/>
              <a:t>And out of the mists </a:t>
            </a:r>
            <a:r>
              <a:rPr lang="en-GB" sz="2000" dirty="0">
                <a:solidFill>
                  <a:srgbClr val="00B050"/>
                </a:solidFill>
              </a:rPr>
              <a:t>came</a:t>
            </a:r>
            <a:r>
              <a:rPr lang="en-GB" sz="2000" dirty="0"/>
              <a:t> a </a:t>
            </a:r>
            <a:r>
              <a:rPr lang="en-GB" sz="2000" u="sng" dirty="0">
                <a:solidFill>
                  <a:srgbClr val="FF0000"/>
                </a:solidFill>
              </a:rPr>
              <a:t>figure</a:t>
            </a:r>
            <a:r>
              <a:rPr lang="en-GB" sz="2000" dirty="0"/>
              <a:t> in flowing green, walking across the water</a:t>
            </a:r>
            <a:r>
              <a:rPr lang="en-GB" sz="2000" dirty="0" smtClean="0"/>
              <a:t>.</a:t>
            </a:r>
            <a:endParaRPr lang="en-GB" sz="2000" dirty="0"/>
          </a:p>
        </p:txBody>
      </p:sp>
    </p:spTree>
    <p:extLst>
      <p:ext uri="{BB962C8B-B14F-4D97-AF65-F5344CB8AC3E}">
        <p14:creationId xmlns:p14="http://schemas.microsoft.com/office/powerpoint/2010/main" val="139980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4</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F4025998-550F-4E23-957E-8A7C6D966D43}" type="slidenum">
              <a:rPr lang="en-GB" smtClean="0"/>
              <a:t>22</a:t>
            </a:fld>
            <a:endParaRPr lang="en-GB"/>
          </a:p>
        </p:txBody>
      </p:sp>
    </p:spTree>
    <p:extLst>
      <p:ext uri="{BB962C8B-B14F-4D97-AF65-F5344CB8AC3E}">
        <p14:creationId xmlns:p14="http://schemas.microsoft.com/office/powerpoint/2010/main" val="269784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normAutofit fontScale="90000"/>
          </a:bodyPr>
          <a:lstStyle/>
          <a:p>
            <a:r>
              <a:rPr lang="en-GB" dirty="0" smtClean="0"/>
              <a:t>A writer’s view:</a:t>
            </a:r>
            <a:br>
              <a:rPr lang="en-GB" dirty="0" smtClean="0"/>
            </a:br>
            <a:r>
              <a:rPr lang="en-GB" dirty="0" err="1" smtClean="0"/>
              <a:t>Malorie</a:t>
            </a:r>
            <a:r>
              <a:rPr lang="en-GB" dirty="0" smtClean="0"/>
              <a:t> Blackman explains the choices she makes as a writer</a:t>
            </a:r>
            <a:endParaRPr lang="en-GB" dirty="0"/>
          </a:p>
        </p:txBody>
      </p:sp>
      <p:sp>
        <p:nvSpPr>
          <p:cNvPr id="3" name="Content Placeholder 2"/>
          <p:cNvSpPr>
            <a:spLocks noGrp="1"/>
          </p:cNvSpPr>
          <p:nvPr>
            <p:ph idx="1"/>
          </p:nvPr>
        </p:nvSpPr>
        <p:spPr/>
        <p:txBody>
          <a:bodyPr/>
          <a:lstStyle/>
          <a:p>
            <a:pPr marL="0" indent="0" algn="ctr">
              <a:buNone/>
            </a:pPr>
            <a:endParaRPr lang="en-US" sz="2000" u="sng" dirty="0" smtClean="0">
              <a:hlinkClick r:id="rId2"/>
            </a:endParaRPr>
          </a:p>
          <a:p>
            <a:pPr marL="0" indent="0" algn="ctr">
              <a:buNone/>
            </a:pPr>
            <a:endParaRPr lang="en-US" sz="2000" u="sng" dirty="0">
              <a:hlinkClick r:id="rId2"/>
            </a:endParaRPr>
          </a:p>
          <a:p>
            <a:pPr marL="0" indent="0" algn="ctr">
              <a:buNone/>
            </a:pPr>
            <a:r>
              <a:rPr lang="en-GB" sz="2000" u="sng">
                <a:hlinkClick r:id="rId3"/>
              </a:rPr>
              <a:t>http://www.bbc.co.uk/programmes/p011mxd6</a:t>
            </a:r>
            <a:endParaRPr lang="en-GB" sz="2000"/>
          </a:p>
          <a:p>
            <a:pPr marL="0" indent="0" algn="ctr">
              <a:buNone/>
            </a:pPr>
            <a:endParaRPr lang="en-GB" dirty="0"/>
          </a:p>
        </p:txBody>
      </p:sp>
      <p:pic>
        <p:nvPicPr>
          <p:cNvPr id="1026" name="Picture 2" descr="http://t1.gstatic.com/images?q=tbn:ANd9GcQqoX7iO5_OWT5lWZ2Y6vvCRemGA93yR4v161paz6f24Yjvz9XRT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2996952"/>
            <a:ext cx="3209925" cy="374332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F4025998-550F-4E23-957E-8A7C6D966D43}" type="slidenum">
              <a:rPr lang="en-GB" smtClean="0"/>
              <a:t>23</a:t>
            </a:fld>
            <a:endParaRPr lang="en-GB"/>
          </a:p>
        </p:txBody>
      </p:sp>
    </p:spTree>
    <p:extLst>
      <p:ext uri="{BB962C8B-B14F-4D97-AF65-F5344CB8AC3E}">
        <p14:creationId xmlns:p14="http://schemas.microsoft.com/office/powerpoint/2010/main" val="2239060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Telling your Story</a:t>
            </a:r>
            <a:endParaRPr lang="en-GB" dirty="0"/>
          </a:p>
        </p:txBody>
      </p:sp>
      <p:sp>
        <p:nvSpPr>
          <p:cNvPr id="3" name="Content Placeholder 2"/>
          <p:cNvSpPr>
            <a:spLocks noGrp="1"/>
          </p:cNvSpPr>
          <p:nvPr>
            <p:ph idx="1"/>
          </p:nvPr>
        </p:nvSpPr>
        <p:spPr>
          <a:xfrm>
            <a:off x="323528" y="1600200"/>
            <a:ext cx="8363272" cy="4781128"/>
          </a:xfrm>
        </p:spPr>
        <p:txBody>
          <a:bodyPr>
            <a:normAutofit/>
          </a:bodyPr>
          <a:lstStyle/>
          <a:p>
            <a:pPr marL="0" indent="0">
              <a:lnSpc>
                <a:spcPct val="150000"/>
              </a:lnSpc>
              <a:buNone/>
            </a:pPr>
            <a:r>
              <a:rPr lang="en-GB" sz="2000" dirty="0"/>
              <a:t>Draft a description of </a:t>
            </a:r>
            <a:r>
              <a:rPr lang="en-GB" sz="2000" dirty="0" smtClean="0"/>
              <a:t>an incident or event from your plot summary,  </a:t>
            </a:r>
            <a:r>
              <a:rPr lang="en-GB" sz="2000" dirty="0"/>
              <a:t>thinking not just about the storyline but about </a:t>
            </a:r>
            <a:r>
              <a:rPr lang="en-GB" sz="2000" i="1" dirty="0"/>
              <a:t>how to tell it</a:t>
            </a:r>
            <a:r>
              <a:rPr lang="en-GB" sz="2000" dirty="0"/>
              <a:t>.  </a:t>
            </a:r>
            <a:endParaRPr lang="en-GB" sz="2000" dirty="0" smtClean="0"/>
          </a:p>
          <a:p>
            <a:pPr>
              <a:lnSpc>
                <a:spcPct val="150000"/>
              </a:lnSpc>
              <a:buFont typeface="Wingdings" panose="05000000000000000000" pitchFamily="2" charset="2"/>
              <a:buChar char="v"/>
            </a:pPr>
            <a:r>
              <a:rPr lang="en-GB" sz="2000" dirty="0" smtClean="0"/>
              <a:t>How </a:t>
            </a:r>
            <a:r>
              <a:rPr lang="en-GB" sz="2000" dirty="0"/>
              <a:t>do you want to make your reader feel?  </a:t>
            </a:r>
            <a:endParaRPr lang="en-GB" sz="2000" dirty="0" smtClean="0"/>
          </a:p>
          <a:p>
            <a:pPr>
              <a:lnSpc>
                <a:spcPct val="150000"/>
              </a:lnSpc>
              <a:buFont typeface="Wingdings" panose="05000000000000000000" pitchFamily="2" charset="2"/>
              <a:buChar char="v"/>
            </a:pPr>
            <a:r>
              <a:rPr lang="en-GB" sz="2000" dirty="0" smtClean="0"/>
              <a:t>What </a:t>
            </a:r>
            <a:r>
              <a:rPr lang="en-GB" sz="2000" dirty="0"/>
              <a:t>images do you want your reader to see?  </a:t>
            </a:r>
            <a:endParaRPr lang="en-GB" sz="2000" dirty="0" smtClean="0"/>
          </a:p>
          <a:p>
            <a:pPr>
              <a:lnSpc>
                <a:spcPct val="150000"/>
              </a:lnSpc>
              <a:buFont typeface="Wingdings" panose="05000000000000000000" pitchFamily="2" charset="2"/>
              <a:buChar char="v"/>
            </a:pPr>
            <a:r>
              <a:rPr lang="en-GB" sz="2000" dirty="0" smtClean="0"/>
              <a:t>Does </a:t>
            </a:r>
            <a:r>
              <a:rPr lang="en-GB" sz="2000" dirty="0"/>
              <a:t>the sentence structure and punctuation help your reader understand what you are telling them?  </a:t>
            </a:r>
            <a:endParaRPr lang="en-GB" sz="2000" dirty="0" smtClean="0"/>
          </a:p>
          <a:p>
            <a:pPr>
              <a:lnSpc>
                <a:spcPct val="150000"/>
              </a:lnSpc>
              <a:buFont typeface="Wingdings" panose="05000000000000000000" pitchFamily="2" charset="2"/>
              <a:buChar char="v"/>
            </a:pPr>
            <a:r>
              <a:rPr lang="en-GB" sz="2000" dirty="0" smtClean="0"/>
              <a:t>Can </a:t>
            </a:r>
            <a:r>
              <a:rPr lang="en-GB" sz="2000" dirty="0"/>
              <a:t>you create any emphasis or anticipation by putting the subject of a sentence last</a:t>
            </a:r>
            <a:r>
              <a:rPr lang="en-GB" sz="2000" dirty="0" smtClean="0"/>
              <a:t>?</a:t>
            </a:r>
          </a:p>
          <a:p>
            <a:pPr>
              <a:lnSpc>
                <a:spcPct val="150000"/>
              </a:lnSpc>
              <a:buFont typeface="Wingdings" panose="05000000000000000000" pitchFamily="2" charset="2"/>
              <a:buChar char="v"/>
            </a:pPr>
            <a:r>
              <a:rPr lang="en-GB" sz="2000" dirty="0" smtClean="0"/>
              <a:t>Can you help your reader visualise the incident as it is happening?</a:t>
            </a:r>
            <a:endParaRPr lang="en-GB" sz="2000" dirty="0"/>
          </a:p>
          <a:p>
            <a:endParaRPr lang="en-GB" dirty="0"/>
          </a:p>
        </p:txBody>
      </p:sp>
      <p:sp>
        <p:nvSpPr>
          <p:cNvPr id="4" name="Slide Number Placeholder 3"/>
          <p:cNvSpPr>
            <a:spLocks noGrp="1"/>
          </p:cNvSpPr>
          <p:nvPr>
            <p:ph type="sldNum" sz="quarter" idx="12"/>
          </p:nvPr>
        </p:nvSpPr>
        <p:spPr/>
        <p:txBody>
          <a:bodyPr/>
          <a:lstStyle/>
          <a:p>
            <a:fld id="{F4025998-550F-4E23-957E-8A7C6D966D43}" type="slidenum">
              <a:rPr lang="en-GB" smtClean="0"/>
              <a:t>24</a:t>
            </a:fld>
            <a:endParaRPr lang="en-GB"/>
          </a:p>
        </p:txBody>
      </p:sp>
    </p:spTree>
    <p:extLst>
      <p:ext uri="{BB962C8B-B14F-4D97-AF65-F5344CB8AC3E}">
        <p14:creationId xmlns:p14="http://schemas.microsoft.com/office/powerpoint/2010/main" val="3902893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Lady of the Lake: A first draft?</a:t>
            </a:r>
            <a:endParaRPr lang="en-GB" dirty="0"/>
          </a:p>
        </p:txBody>
      </p:sp>
      <p:sp>
        <p:nvSpPr>
          <p:cNvPr id="3" name="Content Placeholder 2"/>
          <p:cNvSpPr>
            <a:spLocks noGrp="1"/>
          </p:cNvSpPr>
          <p:nvPr>
            <p:ph idx="1"/>
          </p:nvPr>
        </p:nvSpPr>
        <p:spPr>
          <a:xfrm>
            <a:off x="179512" y="2060848"/>
            <a:ext cx="8784976" cy="2476872"/>
          </a:xfrm>
          <a:solidFill>
            <a:schemeClr val="bg1"/>
          </a:solidFill>
          <a:ln>
            <a:solidFill>
              <a:schemeClr val="tx1"/>
            </a:solidFill>
          </a:ln>
        </p:spPr>
        <p:txBody>
          <a:bodyPr>
            <a:normAutofit/>
          </a:bodyPr>
          <a:lstStyle/>
          <a:p>
            <a:pPr marL="0" indent="0">
              <a:lnSpc>
                <a:spcPct val="150000"/>
              </a:lnSpc>
              <a:buNone/>
            </a:pPr>
            <a:r>
              <a:rPr lang="en-GB" sz="2000" dirty="0"/>
              <a:t>I looked, but I could see </a:t>
            </a:r>
            <a:r>
              <a:rPr lang="en-GB" sz="2000" dirty="0" smtClean="0"/>
              <a:t>nothing. I </a:t>
            </a:r>
            <a:r>
              <a:rPr lang="en-GB" sz="2000" dirty="0"/>
              <a:t>looked </a:t>
            </a:r>
            <a:r>
              <a:rPr lang="en-GB" sz="2000" dirty="0" smtClean="0"/>
              <a:t>up and saw </a:t>
            </a:r>
            <a:r>
              <a:rPr lang="en-GB" sz="2000" dirty="0"/>
              <a:t>the surface of the lake </a:t>
            </a:r>
            <a:r>
              <a:rPr lang="en-GB" sz="2000" dirty="0" smtClean="0"/>
              <a:t>shiver.  A sword came up out </a:t>
            </a:r>
            <a:r>
              <a:rPr lang="en-GB" sz="2000" dirty="0"/>
              <a:t>of the </a:t>
            </a:r>
            <a:r>
              <a:rPr lang="en-GB" sz="2000" dirty="0" smtClean="0"/>
              <a:t>lake.  ‘</a:t>
            </a:r>
            <a:r>
              <a:rPr lang="en-GB" sz="2000" i="1" dirty="0" smtClean="0"/>
              <a:t>That is Excalibur and it is made by elves</a:t>
            </a:r>
            <a:r>
              <a:rPr lang="en-GB" sz="2000" dirty="0" smtClean="0"/>
              <a:t>. </a:t>
            </a:r>
            <a:r>
              <a:rPr lang="en-GB" sz="2000" i="1" dirty="0" smtClean="0"/>
              <a:t>The Lady of the Lake looks after it</a:t>
            </a:r>
            <a:r>
              <a:rPr lang="en-GB" sz="2000" dirty="0" smtClean="0"/>
              <a:t>’ </a:t>
            </a:r>
            <a:r>
              <a:rPr lang="en-GB" sz="2000" dirty="0"/>
              <a:t>said </a:t>
            </a:r>
            <a:r>
              <a:rPr lang="en-GB" sz="2000" dirty="0" smtClean="0"/>
              <a:t>Merlin.   A figure came walking across the water. It looked as if she was walking on air.  She had a scabbard in one hand and she had a sword in the other.</a:t>
            </a:r>
          </a:p>
          <a:p>
            <a:pPr marL="0" indent="0">
              <a:buNone/>
            </a:pPr>
            <a:endParaRPr lang="en-GB" dirty="0"/>
          </a:p>
        </p:txBody>
      </p:sp>
      <p:sp>
        <p:nvSpPr>
          <p:cNvPr id="4" name="Slide Number Placeholder 3"/>
          <p:cNvSpPr>
            <a:spLocks noGrp="1"/>
          </p:cNvSpPr>
          <p:nvPr>
            <p:ph type="sldNum" sz="quarter" idx="12"/>
          </p:nvPr>
        </p:nvSpPr>
        <p:spPr/>
        <p:txBody>
          <a:bodyPr/>
          <a:lstStyle/>
          <a:p>
            <a:fld id="{F4025998-550F-4E23-957E-8A7C6D966D43}" type="slidenum">
              <a:rPr lang="en-GB" smtClean="0"/>
              <a:t>25</a:t>
            </a:fld>
            <a:endParaRPr lang="en-GB"/>
          </a:p>
        </p:txBody>
      </p:sp>
    </p:spTree>
    <p:extLst>
      <p:ext uri="{BB962C8B-B14F-4D97-AF65-F5344CB8AC3E}">
        <p14:creationId xmlns:p14="http://schemas.microsoft.com/office/powerpoint/2010/main" val="2491212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GB" dirty="0" smtClean="0"/>
              <a:t>The Lady of the Lake: </a:t>
            </a:r>
            <a:r>
              <a:rPr lang="en-GB" dirty="0" err="1" smtClean="0"/>
              <a:t>Morpurgo’s</a:t>
            </a:r>
            <a:r>
              <a:rPr lang="en-GB" dirty="0" smtClean="0"/>
              <a:t> Version</a:t>
            </a:r>
            <a:endParaRPr lang="en-GB" dirty="0"/>
          </a:p>
        </p:txBody>
      </p:sp>
      <p:sp>
        <p:nvSpPr>
          <p:cNvPr id="3" name="Content Placeholder 2"/>
          <p:cNvSpPr>
            <a:spLocks noGrp="1"/>
          </p:cNvSpPr>
          <p:nvPr>
            <p:ph idx="1"/>
          </p:nvPr>
        </p:nvSpPr>
        <p:spPr>
          <a:xfrm>
            <a:off x="179512" y="1600200"/>
            <a:ext cx="8784976" cy="4997152"/>
          </a:xfrm>
          <a:solidFill>
            <a:schemeClr val="bg1"/>
          </a:solidFill>
          <a:ln>
            <a:solidFill>
              <a:schemeClr val="tx1"/>
            </a:solidFill>
          </a:ln>
        </p:spPr>
        <p:txBody>
          <a:bodyPr>
            <a:normAutofit/>
          </a:bodyPr>
          <a:lstStyle/>
          <a:p>
            <a:pPr marL="0" indent="0">
              <a:lnSpc>
                <a:spcPts val="2800"/>
              </a:lnSpc>
              <a:spcBef>
                <a:spcPts val="0"/>
              </a:spcBef>
              <a:buNone/>
            </a:pPr>
            <a:r>
              <a:rPr lang="en-GB" sz="2000" dirty="0"/>
              <a:t>I looked, but I could see nothing at first.  But then as I looked I saw the surface of the lake shiver and break.  And, to my amazement, up out of the lake came a shining sword, a hand holding it, and an arm in a white silk sleeve.</a:t>
            </a:r>
          </a:p>
          <a:p>
            <a:pPr marL="0" indent="0">
              <a:lnSpc>
                <a:spcPts val="2800"/>
              </a:lnSpc>
              <a:spcBef>
                <a:spcPts val="0"/>
              </a:spcBef>
              <a:buNone/>
            </a:pPr>
            <a:endParaRPr lang="en-GB" sz="2000" dirty="0"/>
          </a:p>
          <a:p>
            <a:pPr marL="0" indent="0">
              <a:lnSpc>
                <a:spcPts val="2800"/>
              </a:lnSpc>
              <a:spcBef>
                <a:spcPts val="0"/>
              </a:spcBef>
              <a:buNone/>
            </a:pPr>
            <a:r>
              <a:rPr lang="en-GB" sz="2000" dirty="0"/>
              <a:t>‘There,’  Merlin whispered.  ‘You have your answer. That is Excalibur.  It comes from the half-world of Avalon, the blade forged by elf-kind, the scabbard woven by the Lady </a:t>
            </a:r>
            <a:r>
              <a:rPr lang="en-GB" sz="2000" dirty="0" err="1"/>
              <a:t>Nemue</a:t>
            </a:r>
            <a:r>
              <a:rPr lang="en-GB" sz="2000" dirty="0"/>
              <a:t> herself, the Lady of the Lake, and my lady too.’   </a:t>
            </a:r>
            <a:r>
              <a:rPr lang="en-GB" sz="2000" dirty="0" smtClean="0"/>
              <a:t> And as he spoke her name, his voice faltered.  ‘See, here she comes.’</a:t>
            </a:r>
          </a:p>
          <a:p>
            <a:pPr marL="0" indent="0">
              <a:lnSpc>
                <a:spcPts val="2800"/>
              </a:lnSpc>
              <a:spcBef>
                <a:spcPts val="0"/>
              </a:spcBef>
              <a:buNone/>
            </a:pPr>
            <a:endParaRPr lang="en-GB" sz="2000" dirty="0" smtClean="0"/>
          </a:p>
          <a:p>
            <a:pPr marL="0" indent="0">
              <a:lnSpc>
                <a:spcPts val="2800"/>
              </a:lnSpc>
              <a:spcBef>
                <a:spcPts val="0"/>
              </a:spcBef>
              <a:buNone/>
            </a:pPr>
            <a:r>
              <a:rPr lang="en-GB" sz="2000" dirty="0" smtClean="0"/>
              <a:t>And out of the mists came a figure in flowing green, walking across the water.  Yet the water seemed undisturbed beneath her feet as if she was walking on air.  She came towards us, holding a scabbard in both her hands, and a </a:t>
            </a:r>
            <a:r>
              <a:rPr lang="en-GB" sz="2000" dirty="0" err="1" smtClean="0"/>
              <a:t>swordbelt</a:t>
            </a:r>
            <a:r>
              <a:rPr lang="en-GB" sz="2000" dirty="0" smtClean="0"/>
              <a:t> hanging from it.</a:t>
            </a:r>
            <a:endParaRPr lang="en-GB" sz="2000" dirty="0"/>
          </a:p>
          <a:p>
            <a:pPr marL="0" indent="0">
              <a:buNone/>
            </a:pPr>
            <a:endParaRPr lang="en-GB" dirty="0"/>
          </a:p>
        </p:txBody>
      </p:sp>
      <p:sp>
        <p:nvSpPr>
          <p:cNvPr id="4" name="Slide Number Placeholder 3"/>
          <p:cNvSpPr>
            <a:spLocks noGrp="1"/>
          </p:cNvSpPr>
          <p:nvPr>
            <p:ph type="sldNum" sz="quarter" idx="12"/>
          </p:nvPr>
        </p:nvSpPr>
        <p:spPr/>
        <p:txBody>
          <a:bodyPr/>
          <a:lstStyle/>
          <a:p>
            <a:fld id="{F4025998-550F-4E23-957E-8A7C6D966D43}" type="slidenum">
              <a:rPr lang="en-GB" smtClean="0"/>
              <a:t>26</a:t>
            </a:fld>
            <a:endParaRPr lang="en-GB"/>
          </a:p>
        </p:txBody>
      </p:sp>
    </p:spTree>
    <p:extLst>
      <p:ext uri="{BB962C8B-B14F-4D97-AF65-F5344CB8AC3E}">
        <p14:creationId xmlns:p14="http://schemas.microsoft.com/office/powerpoint/2010/main" val="407194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Lady of the Lake: a first draft?</a:t>
            </a:r>
            <a:endParaRPr lang="en-GB" dirty="0"/>
          </a:p>
        </p:txBody>
      </p:sp>
      <p:sp>
        <p:nvSpPr>
          <p:cNvPr id="3" name="Content Placeholder 2"/>
          <p:cNvSpPr>
            <a:spLocks noGrp="1"/>
          </p:cNvSpPr>
          <p:nvPr>
            <p:ph idx="1"/>
          </p:nvPr>
        </p:nvSpPr>
        <p:spPr>
          <a:xfrm>
            <a:off x="179512" y="1600200"/>
            <a:ext cx="8784976" cy="4997152"/>
          </a:xfrm>
          <a:solidFill>
            <a:schemeClr val="bg1"/>
          </a:solidFill>
          <a:ln>
            <a:solidFill>
              <a:schemeClr val="tx1"/>
            </a:solidFill>
          </a:ln>
        </p:spPr>
        <p:txBody>
          <a:bodyPr>
            <a:normAutofit/>
          </a:bodyPr>
          <a:lstStyle/>
          <a:p>
            <a:pPr marL="0" indent="0">
              <a:buNone/>
            </a:pPr>
            <a:r>
              <a:rPr lang="en-GB" sz="2000" dirty="0">
                <a:solidFill>
                  <a:srgbClr val="FF0000"/>
                </a:solidFill>
              </a:rPr>
              <a:t>I looked, but I could see </a:t>
            </a:r>
            <a:r>
              <a:rPr lang="en-GB" sz="2000" dirty="0" smtClean="0">
                <a:solidFill>
                  <a:srgbClr val="FF0000"/>
                </a:solidFill>
              </a:rPr>
              <a:t>nothing.    </a:t>
            </a:r>
            <a:r>
              <a:rPr lang="en-GB" sz="2000" dirty="0" smtClean="0">
                <a:solidFill>
                  <a:srgbClr val="00B050"/>
                </a:solidFill>
              </a:rPr>
              <a:t>I </a:t>
            </a:r>
            <a:r>
              <a:rPr lang="en-GB" sz="2000" dirty="0">
                <a:solidFill>
                  <a:srgbClr val="00B050"/>
                </a:solidFill>
              </a:rPr>
              <a:t>looked </a:t>
            </a:r>
            <a:r>
              <a:rPr lang="en-GB" sz="2000" dirty="0" smtClean="0">
                <a:solidFill>
                  <a:srgbClr val="00B050"/>
                </a:solidFill>
              </a:rPr>
              <a:t>up and saw </a:t>
            </a:r>
            <a:r>
              <a:rPr lang="en-GB" sz="2000" dirty="0">
                <a:solidFill>
                  <a:srgbClr val="00B050"/>
                </a:solidFill>
              </a:rPr>
              <a:t>the surface of the lake </a:t>
            </a:r>
            <a:r>
              <a:rPr lang="en-GB" sz="2000" dirty="0" smtClean="0">
                <a:solidFill>
                  <a:srgbClr val="00B050"/>
                </a:solidFill>
              </a:rPr>
              <a:t>shiver.</a:t>
            </a:r>
            <a:r>
              <a:rPr lang="en-GB" sz="2000" dirty="0" smtClean="0"/>
              <a:t>   </a:t>
            </a:r>
            <a:r>
              <a:rPr lang="en-GB" sz="2000" dirty="0" smtClean="0">
                <a:solidFill>
                  <a:srgbClr val="FF0000"/>
                </a:solidFill>
              </a:rPr>
              <a:t>A sword came up out </a:t>
            </a:r>
            <a:r>
              <a:rPr lang="en-GB" sz="2000" dirty="0">
                <a:solidFill>
                  <a:srgbClr val="FF0000"/>
                </a:solidFill>
              </a:rPr>
              <a:t>of the </a:t>
            </a:r>
            <a:r>
              <a:rPr lang="en-GB" sz="2000" dirty="0" smtClean="0">
                <a:solidFill>
                  <a:srgbClr val="FF0000"/>
                </a:solidFill>
              </a:rPr>
              <a:t>lake. </a:t>
            </a:r>
            <a:endParaRPr lang="en-GB" sz="2000" dirty="0">
              <a:solidFill>
                <a:srgbClr val="FF0000"/>
              </a:solidFill>
            </a:endParaRPr>
          </a:p>
          <a:p>
            <a:pPr marL="0" indent="0">
              <a:buNone/>
            </a:pPr>
            <a:endParaRPr lang="en-GB" sz="2000" dirty="0"/>
          </a:p>
          <a:p>
            <a:pPr marL="0" indent="0">
              <a:buNone/>
            </a:pPr>
            <a:r>
              <a:rPr lang="en-GB" sz="2000" dirty="0"/>
              <a:t>‘</a:t>
            </a:r>
            <a:r>
              <a:rPr lang="en-GB" sz="2000" dirty="0" smtClean="0"/>
              <a:t>That is Excalibur’ said Merlin ‘and it is made by elves.   The Lady of the Lake looks after it.’ </a:t>
            </a:r>
          </a:p>
          <a:p>
            <a:pPr marL="0" indent="0">
              <a:buNone/>
            </a:pPr>
            <a:endParaRPr lang="en-GB" sz="2000" dirty="0"/>
          </a:p>
          <a:p>
            <a:pPr marL="0" indent="0">
              <a:buNone/>
            </a:pPr>
            <a:r>
              <a:rPr lang="en-GB" sz="2000" dirty="0" smtClean="0"/>
              <a:t>A figure came walking across the water.   It looked as if she was walking on air</a:t>
            </a:r>
            <a:r>
              <a:rPr lang="en-GB" sz="2000" b="1" dirty="0" smtClean="0"/>
              <a:t>.   </a:t>
            </a:r>
            <a:r>
              <a:rPr lang="en-GB" sz="2000" dirty="0" smtClean="0">
                <a:solidFill>
                  <a:srgbClr val="00B050"/>
                </a:solidFill>
              </a:rPr>
              <a:t>She had a scabbard in one hand and she had a sword in the other. </a:t>
            </a:r>
          </a:p>
          <a:p>
            <a:pPr marL="0" indent="0">
              <a:buNone/>
            </a:pPr>
            <a:endParaRPr lang="en-GB" sz="2000" dirty="0"/>
          </a:p>
          <a:p>
            <a:pPr marL="0" indent="0">
              <a:buNone/>
            </a:pPr>
            <a:r>
              <a:rPr lang="en-GB" sz="2000" dirty="0" smtClean="0">
                <a:solidFill>
                  <a:srgbClr val="FF0000"/>
                </a:solidFill>
              </a:rPr>
              <a:t>Shortest two sentences: 7 words and 8 words</a:t>
            </a:r>
          </a:p>
          <a:p>
            <a:pPr marL="0" indent="0">
              <a:buNone/>
            </a:pPr>
            <a:r>
              <a:rPr lang="en-GB" sz="2000" dirty="0" smtClean="0">
                <a:solidFill>
                  <a:srgbClr val="00B050"/>
                </a:solidFill>
              </a:rPr>
              <a:t>Longest two sentences:  11 words and 15 words</a:t>
            </a:r>
          </a:p>
          <a:p>
            <a:pPr marL="0" indent="0">
              <a:buNone/>
            </a:pPr>
            <a:endParaRPr lang="en-GB" dirty="0"/>
          </a:p>
        </p:txBody>
      </p:sp>
      <p:sp>
        <p:nvSpPr>
          <p:cNvPr id="4" name="Slide Number Placeholder 3"/>
          <p:cNvSpPr>
            <a:spLocks noGrp="1"/>
          </p:cNvSpPr>
          <p:nvPr>
            <p:ph type="sldNum" sz="quarter" idx="12"/>
          </p:nvPr>
        </p:nvSpPr>
        <p:spPr/>
        <p:txBody>
          <a:bodyPr/>
          <a:lstStyle/>
          <a:p>
            <a:fld id="{F4025998-550F-4E23-957E-8A7C6D966D43}" type="slidenum">
              <a:rPr lang="en-GB" smtClean="0"/>
              <a:t>27</a:t>
            </a:fld>
            <a:endParaRPr lang="en-GB"/>
          </a:p>
        </p:txBody>
      </p:sp>
    </p:spTree>
    <p:extLst>
      <p:ext uri="{BB962C8B-B14F-4D97-AF65-F5344CB8AC3E}">
        <p14:creationId xmlns:p14="http://schemas.microsoft.com/office/powerpoint/2010/main" val="320019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1143000"/>
          </a:xfrm>
        </p:spPr>
        <p:txBody>
          <a:bodyPr>
            <a:normAutofit fontScale="90000"/>
          </a:bodyPr>
          <a:lstStyle/>
          <a:p>
            <a:r>
              <a:rPr lang="en-GB" dirty="0" smtClean="0"/>
              <a:t>The Lady of the Lake: </a:t>
            </a:r>
            <a:r>
              <a:rPr lang="en-GB" dirty="0" err="1" smtClean="0"/>
              <a:t>Morpurgo’s</a:t>
            </a:r>
            <a:r>
              <a:rPr lang="en-GB" dirty="0" smtClean="0"/>
              <a:t> version</a:t>
            </a:r>
            <a:endParaRPr lang="en-GB" dirty="0"/>
          </a:p>
        </p:txBody>
      </p:sp>
      <p:sp>
        <p:nvSpPr>
          <p:cNvPr id="3" name="Content Placeholder 2"/>
          <p:cNvSpPr>
            <a:spLocks noGrp="1"/>
          </p:cNvSpPr>
          <p:nvPr>
            <p:ph idx="1"/>
          </p:nvPr>
        </p:nvSpPr>
        <p:spPr>
          <a:xfrm>
            <a:off x="179512" y="1600200"/>
            <a:ext cx="8784976" cy="4997152"/>
          </a:xfrm>
          <a:solidFill>
            <a:schemeClr val="bg1"/>
          </a:solidFill>
          <a:ln>
            <a:solidFill>
              <a:schemeClr val="tx1"/>
            </a:solidFill>
          </a:ln>
        </p:spPr>
        <p:txBody>
          <a:bodyPr>
            <a:normAutofit lnSpcReduction="10000"/>
          </a:bodyPr>
          <a:lstStyle/>
          <a:p>
            <a:pPr marL="0" indent="0">
              <a:buNone/>
            </a:pPr>
            <a:r>
              <a:rPr lang="en-GB" sz="2000" dirty="0"/>
              <a:t>I looked, but I could see nothing at first.  But then as I looked I saw the surface of the lake shiver and break.  </a:t>
            </a:r>
            <a:r>
              <a:rPr lang="en-GB" sz="2000" dirty="0">
                <a:solidFill>
                  <a:srgbClr val="00B050"/>
                </a:solidFill>
              </a:rPr>
              <a:t>And, to my amazement, up out of the lake came a shining sword, a hand holding it, and an arm in a white silk sleeve.</a:t>
            </a:r>
          </a:p>
          <a:p>
            <a:pPr marL="0" indent="0">
              <a:buNone/>
            </a:pPr>
            <a:endParaRPr lang="en-GB" sz="2000" dirty="0"/>
          </a:p>
          <a:p>
            <a:pPr marL="0" indent="0">
              <a:buNone/>
            </a:pPr>
            <a:r>
              <a:rPr lang="en-GB" sz="2000" dirty="0">
                <a:solidFill>
                  <a:srgbClr val="FF0000"/>
                </a:solidFill>
              </a:rPr>
              <a:t>‘There,’  Merlin whispered</a:t>
            </a:r>
            <a:r>
              <a:rPr lang="en-GB" sz="2000" dirty="0">
                <a:solidFill>
                  <a:srgbClr val="7030A0"/>
                </a:solidFill>
              </a:rPr>
              <a:t>.  </a:t>
            </a:r>
            <a:r>
              <a:rPr lang="en-GB" sz="2000" dirty="0"/>
              <a:t>‘You have your answer. </a:t>
            </a:r>
            <a:r>
              <a:rPr lang="en-GB" sz="2000" dirty="0">
                <a:solidFill>
                  <a:srgbClr val="FF0000"/>
                </a:solidFill>
              </a:rPr>
              <a:t>That is Excalibur.  </a:t>
            </a:r>
            <a:r>
              <a:rPr lang="en-GB" sz="2000" dirty="0">
                <a:solidFill>
                  <a:srgbClr val="00B050"/>
                </a:solidFill>
              </a:rPr>
              <a:t>It comes from the half-world of Avalon, the blade forged by elf-kind, the scabbard woven by the Lady </a:t>
            </a:r>
            <a:r>
              <a:rPr lang="en-GB" sz="2000" dirty="0" err="1">
                <a:solidFill>
                  <a:srgbClr val="00B050"/>
                </a:solidFill>
              </a:rPr>
              <a:t>Nemue</a:t>
            </a:r>
            <a:r>
              <a:rPr lang="en-GB" sz="2000" dirty="0">
                <a:solidFill>
                  <a:srgbClr val="00B050"/>
                </a:solidFill>
              </a:rPr>
              <a:t> herself, the Lady of the Lake, and my lady too.’   </a:t>
            </a:r>
            <a:r>
              <a:rPr lang="en-GB" sz="2000" dirty="0" smtClean="0">
                <a:solidFill>
                  <a:srgbClr val="00B050"/>
                </a:solidFill>
              </a:rPr>
              <a:t> </a:t>
            </a:r>
            <a:r>
              <a:rPr lang="en-GB" sz="2000" dirty="0" smtClean="0"/>
              <a:t>And as he spoke her name, his voice faltered.  ‘See, here she comes.’</a:t>
            </a:r>
          </a:p>
          <a:p>
            <a:pPr marL="0" indent="0">
              <a:buNone/>
            </a:pPr>
            <a:endParaRPr lang="en-GB" sz="2000" dirty="0" smtClean="0"/>
          </a:p>
          <a:p>
            <a:pPr marL="0" indent="0">
              <a:buNone/>
            </a:pPr>
            <a:r>
              <a:rPr lang="en-GB" sz="2000" dirty="0" smtClean="0"/>
              <a:t>And out of the mists came a figure in flowing green, walking across the water.  Yet the water seemed undisturbed beneath her feet as if she was walking on air.  She came towards us, holding a scabbard in both her hands, and a </a:t>
            </a:r>
            <a:r>
              <a:rPr lang="en-GB" sz="2000" dirty="0" err="1" smtClean="0"/>
              <a:t>swordbelt</a:t>
            </a:r>
            <a:r>
              <a:rPr lang="en-GB" sz="2000" dirty="0" smtClean="0"/>
              <a:t> hanging from it.</a:t>
            </a:r>
          </a:p>
          <a:p>
            <a:pPr marL="0" indent="0">
              <a:buNone/>
            </a:pPr>
            <a:endParaRPr lang="en-GB" sz="2000" dirty="0" smtClean="0"/>
          </a:p>
          <a:p>
            <a:pPr marL="0" indent="0">
              <a:buNone/>
            </a:pPr>
            <a:r>
              <a:rPr lang="en-GB" sz="2000" dirty="0" smtClean="0"/>
              <a:t>Shortest two sentences: 3 words each</a:t>
            </a:r>
          </a:p>
          <a:p>
            <a:pPr marL="0" indent="0">
              <a:buNone/>
            </a:pPr>
            <a:r>
              <a:rPr lang="en-GB" sz="2000" dirty="0" smtClean="0"/>
              <a:t>Longest two sentences: 25 and 29 words each</a:t>
            </a:r>
            <a:endParaRPr lang="en-GB" sz="2000" dirty="0"/>
          </a:p>
          <a:p>
            <a:pPr marL="0" indent="0">
              <a:buNone/>
            </a:pPr>
            <a:endParaRPr lang="en-GB" dirty="0"/>
          </a:p>
        </p:txBody>
      </p:sp>
      <p:sp>
        <p:nvSpPr>
          <p:cNvPr id="4" name="Slide Number Placeholder 3"/>
          <p:cNvSpPr>
            <a:spLocks noGrp="1"/>
          </p:cNvSpPr>
          <p:nvPr>
            <p:ph type="sldNum" sz="quarter" idx="12"/>
          </p:nvPr>
        </p:nvSpPr>
        <p:spPr/>
        <p:txBody>
          <a:bodyPr/>
          <a:lstStyle/>
          <a:p>
            <a:fld id="{F4025998-550F-4E23-957E-8A7C6D966D43}" type="slidenum">
              <a:rPr lang="en-GB" smtClean="0"/>
              <a:t>28</a:t>
            </a:fld>
            <a:endParaRPr lang="en-GB"/>
          </a:p>
        </p:txBody>
      </p:sp>
    </p:spTree>
    <p:extLst>
      <p:ext uri="{BB962C8B-B14F-4D97-AF65-F5344CB8AC3E}">
        <p14:creationId xmlns:p14="http://schemas.microsoft.com/office/powerpoint/2010/main" val="353767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Sentence-Shapers: Key Learning</a:t>
            </a:r>
            <a:endParaRPr lang="en-GB" dirty="0"/>
          </a:p>
        </p:txBody>
      </p:sp>
      <p:sp>
        <p:nvSpPr>
          <p:cNvPr id="3" name="Content Placeholder 2"/>
          <p:cNvSpPr>
            <a:spLocks noGrp="1"/>
          </p:cNvSpPr>
          <p:nvPr>
            <p:ph idx="1"/>
          </p:nvPr>
        </p:nvSpPr>
        <p:spPr/>
        <p:txBody>
          <a:bodyPr>
            <a:normAutofit/>
          </a:bodyPr>
          <a:lstStyle/>
          <a:p>
            <a:pPr>
              <a:lnSpc>
                <a:spcPts val="2800"/>
              </a:lnSpc>
              <a:spcBef>
                <a:spcPts val="0"/>
              </a:spcBef>
              <a:spcAft>
                <a:spcPts val="600"/>
              </a:spcAft>
              <a:buFont typeface="Wingdings" pitchFamily="2" charset="2"/>
              <a:buChar char="q"/>
            </a:pPr>
            <a:r>
              <a:rPr lang="en-GB" sz="2000" dirty="0" smtClean="0"/>
              <a:t>Sentences can be shaped to enhance meanings in your story</a:t>
            </a:r>
          </a:p>
          <a:p>
            <a:pPr>
              <a:lnSpc>
                <a:spcPts val="2800"/>
              </a:lnSpc>
              <a:spcBef>
                <a:spcPts val="0"/>
              </a:spcBef>
              <a:spcAft>
                <a:spcPts val="600"/>
              </a:spcAft>
              <a:buFont typeface="Wingdings" pitchFamily="2" charset="2"/>
              <a:buChar char="q"/>
            </a:pPr>
            <a:r>
              <a:rPr lang="en-GB" sz="2000" dirty="0" smtClean="0"/>
              <a:t>Writers can choose where to put information in a sentence to give it different emphasis</a:t>
            </a:r>
          </a:p>
          <a:p>
            <a:pPr>
              <a:lnSpc>
                <a:spcPts val="2800"/>
              </a:lnSpc>
              <a:spcBef>
                <a:spcPts val="0"/>
              </a:spcBef>
              <a:spcAft>
                <a:spcPts val="600"/>
              </a:spcAft>
              <a:buFont typeface="Wingdings" pitchFamily="2" charset="2"/>
              <a:buChar char="q"/>
            </a:pPr>
            <a:r>
              <a:rPr lang="en-GB" sz="2000" dirty="0" smtClean="0"/>
              <a:t>Putting the subject </a:t>
            </a:r>
            <a:r>
              <a:rPr lang="en-GB" sz="2000" dirty="0"/>
              <a:t>last in the </a:t>
            </a:r>
            <a:r>
              <a:rPr lang="en-GB" sz="2000" dirty="0" smtClean="0"/>
              <a:t>sentence, after the verb, can create emphasis or anticipation</a:t>
            </a:r>
            <a:endParaRPr lang="en-GB" sz="2000" dirty="0"/>
          </a:p>
          <a:p>
            <a:pPr>
              <a:lnSpc>
                <a:spcPts val="2800"/>
              </a:lnSpc>
              <a:spcBef>
                <a:spcPts val="0"/>
              </a:spcBef>
              <a:spcAft>
                <a:spcPts val="600"/>
              </a:spcAft>
              <a:buFont typeface="Wingdings" pitchFamily="2" charset="2"/>
              <a:buChar char="q"/>
            </a:pPr>
            <a:r>
              <a:rPr lang="en-GB" sz="2000" dirty="0" smtClean="0"/>
              <a:t>Varied sentence lengths creates </a:t>
            </a:r>
            <a:r>
              <a:rPr lang="en-GB" sz="2000" dirty="0"/>
              <a:t>a good </a:t>
            </a:r>
            <a:r>
              <a:rPr lang="en-GB" sz="2000" dirty="0" smtClean="0"/>
              <a:t>text rhythm</a:t>
            </a:r>
            <a:endParaRPr lang="en-GB" sz="2000" dirty="0"/>
          </a:p>
          <a:p>
            <a:pPr>
              <a:lnSpc>
                <a:spcPts val="2800"/>
              </a:lnSpc>
              <a:spcBef>
                <a:spcPts val="0"/>
              </a:spcBef>
              <a:spcAft>
                <a:spcPts val="600"/>
              </a:spcAft>
              <a:buFont typeface="Wingdings" pitchFamily="2" charset="2"/>
              <a:buChar char="q"/>
            </a:pPr>
            <a:r>
              <a:rPr lang="en-GB" sz="2000" dirty="0" smtClean="0"/>
              <a:t>Short sentences can draw </a:t>
            </a:r>
            <a:r>
              <a:rPr lang="en-GB" sz="2000" dirty="0"/>
              <a:t>attention to key events or </a:t>
            </a:r>
            <a:r>
              <a:rPr lang="en-GB" sz="2000" dirty="0" smtClean="0"/>
              <a:t>moments </a:t>
            </a:r>
          </a:p>
          <a:p>
            <a:pPr>
              <a:lnSpc>
                <a:spcPts val="2800"/>
              </a:lnSpc>
              <a:spcBef>
                <a:spcPts val="0"/>
              </a:spcBef>
              <a:spcAft>
                <a:spcPts val="600"/>
              </a:spcAft>
              <a:buFont typeface="Wingdings" pitchFamily="2" charset="2"/>
              <a:buChar char="q"/>
            </a:pPr>
            <a:r>
              <a:rPr lang="en-GB" sz="2000" dirty="0" smtClean="0"/>
              <a:t>You need to shape your sentences </a:t>
            </a:r>
            <a:r>
              <a:rPr lang="en-GB" sz="2000" dirty="0"/>
              <a:t>t</a:t>
            </a:r>
            <a:r>
              <a:rPr lang="en-GB" sz="2000" dirty="0" smtClean="0"/>
              <a:t>o help your reader see or feel what is happening in the story.</a:t>
            </a:r>
          </a:p>
        </p:txBody>
      </p:sp>
      <p:sp>
        <p:nvSpPr>
          <p:cNvPr id="4" name="Slide Number Placeholder 3"/>
          <p:cNvSpPr>
            <a:spLocks noGrp="1"/>
          </p:cNvSpPr>
          <p:nvPr>
            <p:ph type="sldNum" sz="quarter" idx="12"/>
          </p:nvPr>
        </p:nvSpPr>
        <p:spPr/>
        <p:txBody>
          <a:bodyPr/>
          <a:lstStyle/>
          <a:p>
            <a:fld id="{F4025998-550F-4E23-957E-8A7C6D966D43}" type="slidenum">
              <a:rPr lang="en-GB" smtClean="0"/>
              <a:t>29</a:t>
            </a:fld>
            <a:endParaRPr lang="en-GB"/>
          </a:p>
        </p:txBody>
      </p:sp>
    </p:spTree>
    <p:extLst>
      <p:ext uri="{BB962C8B-B14F-4D97-AF65-F5344CB8AC3E}">
        <p14:creationId xmlns:p14="http://schemas.microsoft.com/office/powerpoint/2010/main" val="3470736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Enchanted Objects in King Arthur</a:t>
            </a:r>
            <a:endParaRPr lang="en-GB" dirty="0"/>
          </a:p>
        </p:txBody>
      </p:sp>
      <p:sp>
        <p:nvSpPr>
          <p:cNvPr id="3" name="Content Placeholder 2"/>
          <p:cNvSpPr>
            <a:spLocks noGrp="1"/>
          </p:cNvSpPr>
          <p:nvPr>
            <p:ph idx="1"/>
          </p:nvPr>
        </p:nvSpPr>
        <p:spPr>
          <a:xfrm>
            <a:off x="251520" y="1556792"/>
            <a:ext cx="8640960" cy="5184576"/>
          </a:xfrm>
        </p:spPr>
        <p:txBody>
          <a:bodyPr>
            <a:normAutofit/>
          </a:bodyPr>
          <a:lstStyle/>
          <a:p>
            <a:pPr marL="0" indent="0">
              <a:buNone/>
            </a:pPr>
            <a:r>
              <a:rPr lang="en-GB" sz="2000" dirty="0" smtClean="0"/>
              <a:t>Any everyday object can become an </a:t>
            </a:r>
            <a:r>
              <a:rPr lang="en-GB" sz="2000" dirty="0" smtClean="0">
                <a:latin typeface="Lucida Calligraphy" pitchFamily="66" charset="0"/>
              </a:rPr>
              <a:t>enchanted</a:t>
            </a:r>
            <a:r>
              <a:rPr lang="en-GB" sz="2000" dirty="0" smtClean="0"/>
              <a:t> object:</a:t>
            </a:r>
          </a:p>
          <a:p>
            <a:r>
              <a:rPr lang="en-GB" sz="2000" dirty="0" smtClean="0"/>
              <a:t>stones</a:t>
            </a:r>
            <a:r>
              <a:rPr lang="en-GB" sz="2000" dirty="0"/>
              <a:t>; rings; goblets; swords; </a:t>
            </a:r>
            <a:r>
              <a:rPr lang="en-GB" sz="2000" dirty="0" smtClean="0"/>
              <a:t>cloaks; boxes; potions …</a:t>
            </a:r>
          </a:p>
          <a:p>
            <a:pPr marL="0" indent="0">
              <a:buNone/>
            </a:pPr>
            <a:endParaRPr lang="en-GB" sz="2000" dirty="0" smtClean="0"/>
          </a:p>
          <a:p>
            <a:pPr marL="0" indent="0">
              <a:buNone/>
            </a:pPr>
            <a:r>
              <a:rPr lang="en-GB" sz="2000" dirty="0" smtClean="0"/>
              <a:t>Enchanted Objects each have special power, enchanted by a wizard or witch:</a:t>
            </a:r>
          </a:p>
          <a:p>
            <a:r>
              <a:rPr lang="en-GB" sz="2000" dirty="0" smtClean="0"/>
              <a:t>The evil witch, </a:t>
            </a:r>
            <a:r>
              <a:rPr lang="en-GB" sz="2000" dirty="0" err="1" smtClean="0"/>
              <a:t>Nimueh</a:t>
            </a:r>
            <a:r>
              <a:rPr lang="en-GB" sz="2000" dirty="0" smtClean="0"/>
              <a:t>, </a:t>
            </a:r>
            <a:r>
              <a:rPr lang="en-GB" sz="2000" dirty="0"/>
              <a:t>casts a spell on a dragon </a:t>
            </a:r>
            <a:r>
              <a:rPr lang="en-GB" sz="2000" dirty="0" smtClean="0"/>
              <a:t>egg and </a:t>
            </a:r>
            <a:r>
              <a:rPr lang="en-GB" sz="2000" dirty="0"/>
              <a:t>she throws into the </a:t>
            </a:r>
            <a:r>
              <a:rPr lang="en-GB" sz="2000" dirty="0" smtClean="0"/>
              <a:t>water supply for the castle. </a:t>
            </a:r>
            <a:r>
              <a:rPr lang="en-GB" sz="2000" dirty="0"/>
              <a:t>The next day a plague </a:t>
            </a:r>
            <a:r>
              <a:rPr lang="en-GB" sz="2000" dirty="0" smtClean="0"/>
              <a:t>erupts: people’s skin turns white with dark blue veins, and many die;</a:t>
            </a:r>
          </a:p>
          <a:p>
            <a:pPr marL="0" indent="0">
              <a:buNone/>
            </a:pPr>
            <a:endParaRPr lang="en-GB" sz="2000" dirty="0"/>
          </a:p>
          <a:p>
            <a:pPr marL="0" indent="0">
              <a:buNone/>
            </a:pPr>
            <a:r>
              <a:rPr lang="en-GB" sz="2000" dirty="0" smtClean="0"/>
              <a:t>Enchanted objects can be good or evil; and their enchantment can only be overcome by more powerful magic.</a:t>
            </a:r>
          </a:p>
          <a:p>
            <a:pPr marL="0" indent="0">
              <a:buNone/>
            </a:pPr>
            <a:endParaRPr lang="en-GB" sz="2000" dirty="0" smtClean="0"/>
          </a:p>
          <a:p>
            <a:pPr marL="0" indent="0">
              <a:buNone/>
            </a:pPr>
            <a:r>
              <a:rPr lang="en-GB" sz="2000" dirty="0" smtClean="0"/>
              <a:t>They are sometimes named to show who or where they come from:</a:t>
            </a:r>
          </a:p>
          <a:p>
            <a:r>
              <a:rPr lang="en-GB" sz="2000" dirty="0" smtClean="0"/>
              <a:t>The Stone of </a:t>
            </a:r>
            <a:r>
              <a:rPr lang="en-GB" sz="2000" dirty="0" err="1" smtClean="0"/>
              <a:t>Astolat</a:t>
            </a:r>
            <a:r>
              <a:rPr lang="en-GB" sz="2000" dirty="0" smtClean="0"/>
              <a:t>;</a:t>
            </a:r>
          </a:p>
          <a:p>
            <a:r>
              <a:rPr lang="en-GB" sz="2000" dirty="0" smtClean="0"/>
              <a:t>The Goblet of Morgana.</a:t>
            </a:r>
          </a:p>
          <a:p>
            <a:endParaRPr lang="en-GB" sz="2000" dirty="0"/>
          </a:p>
          <a:p>
            <a:endParaRPr lang="en-GB" sz="2000" dirty="0"/>
          </a:p>
        </p:txBody>
      </p:sp>
      <p:sp>
        <p:nvSpPr>
          <p:cNvPr id="4" name="Slide Number Placeholder 3"/>
          <p:cNvSpPr>
            <a:spLocks noGrp="1"/>
          </p:cNvSpPr>
          <p:nvPr>
            <p:ph type="sldNum" sz="quarter" idx="12"/>
          </p:nvPr>
        </p:nvSpPr>
        <p:spPr/>
        <p:txBody>
          <a:bodyPr/>
          <a:lstStyle/>
          <a:p>
            <a:fld id="{F4025998-550F-4E23-957E-8A7C6D966D43}" type="slidenum">
              <a:rPr lang="en-GB" smtClean="0"/>
              <a:t>3</a:t>
            </a:fld>
            <a:endParaRPr lang="en-GB"/>
          </a:p>
        </p:txBody>
      </p:sp>
    </p:spTree>
    <p:extLst>
      <p:ext uri="{BB962C8B-B14F-4D97-AF65-F5344CB8AC3E}">
        <p14:creationId xmlns:p14="http://schemas.microsoft.com/office/powerpoint/2010/main" val="2877790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Mythical beasts</a:t>
            </a:r>
            <a:endParaRPr lang="en-GB" dirty="0"/>
          </a:p>
        </p:txBody>
      </p:sp>
      <p:pic>
        <p:nvPicPr>
          <p:cNvPr id="1026" name="Picture 2" descr="http://t1.gstatic.com/images?q=tbn:ANd9GcSI7HBxnWkBFgXfKfl8H3nDSLyukxroNjUgEo39rz1rtU5etdJ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196753"/>
            <a:ext cx="3048273" cy="24398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90672" y="3638992"/>
            <a:ext cx="1224136" cy="400110"/>
          </a:xfrm>
          <a:prstGeom prst="rect">
            <a:avLst/>
          </a:prstGeom>
          <a:noFill/>
        </p:spPr>
        <p:txBody>
          <a:bodyPr wrap="square" rtlCol="0">
            <a:spAutoFit/>
          </a:bodyPr>
          <a:lstStyle/>
          <a:p>
            <a:r>
              <a:rPr lang="en-GB" sz="2000" dirty="0" smtClean="0"/>
              <a:t>dragons</a:t>
            </a:r>
            <a:endParaRPr lang="en-GB" sz="2000" dirty="0"/>
          </a:p>
        </p:txBody>
      </p:sp>
      <p:pic>
        <p:nvPicPr>
          <p:cNvPr id="3" name="Picture 2" descr="http://t1.gstatic.com/images?q=tbn:ANd9GcSMwicO-oYwYYEqlVVrjEp_VKqTEgidq4-uofUhdIe2bgFFSMv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9375" y="4098803"/>
            <a:ext cx="3166508" cy="23857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2.gstatic.com/images?q=tbn:ANd9GcSDTnogDCEB1wINt5uf21Oe6YMg9YyolO7aX1PcdsGOm91uqRQ7w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926" y="4098803"/>
            <a:ext cx="2544992"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1.gstatic.com/images?q=tbn:ANd9GcQ53OYOxO7i0NDV0T_ljXNnBO79OHaWgR4C_4zDs-F1bXFX21W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1196753"/>
            <a:ext cx="1952625" cy="23431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391747" y="3539903"/>
            <a:ext cx="1224136" cy="400110"/>
          </a:xfrm>
          <a:prstGeom prst="rect">
            <a:avLst/>
          </a:prstGeom>
          <a:noFill/>
        </p:spPr>
        <p:txBody>
          <a:bodyPr wrap="square" rtlCol="0">
            <a:spAutoFit/>
          </a:bodyPr>
          <a:lstStyle/>
          <a:p>
            <a:pPr algn="ctr"/>
            <a:r>
              <a:rPr lang="en-GB" sz="2000" dirty="0" smtClean="0"/>
              <a:t>trolls</a:t>
            </a:r>
            <a:endParaRPr lang="en-GB" sz="2000" dirty="0"/>
          </a:p>
        </p:txBody>
      </p:sp>
      <p:sp>
        <p:nvSpPr>
          <p:cNvPr id="10" name="TextBox 9"/>
          <p:cNvSpPr txBox="1"/>
          <p:nvPr/>
        </p:nvSpPr>
        <p:spPr>
          <a:xfrm>
            <a:off x="1302354" y="6244264"/>
            <a:ext cx="1224136" cy="400110"/>
          </a:xfrm>
          <a:prstGeom prst="rect">
            <a:avLst/>
          </a:prstGeom>
          <a:noFill/>
        </p:spPr>
        <p:txBody>
          <a:bodyPr wrap="square" rtlCol="0">
            <a:spAutoFit/>
          </a:bodyPr>
          <a:lstStyle/>
          <a:p>
            <a:r>
              <a:rPr lang="en-GB" sz="2000" dirty="0" smtClean="0"/>
              <a:t>serpents</a:t>
            </a:r>
            <a:endParaRPr lang="en-GB" sz="2000" dirty="0"/>
          </a:p>
        </p:txBody>
      </p:sp>
      <p:sp>
        <p:nvSpPr>
          <p:cNvPr id="11" name="TextBox 10"/>
          <p:cNvSpPr txBox="1"/>
          <p:nvPr/>
        </p:nvSpPr>
        <p:spPr>
          <a:xfrm>
            <a:off x="7641926" y="6039456"/>
            <a:ext cx="1224136" cy="400110"/>
          </a:xfrm>
          <a:prstGeom prst="rect">
            <a:avLst/>
          </a:prstGeom>
          <a:noFill/>
        </p:spPr>
        <p:txBody>
          <a:bodyPr wrap="square" rtlCol="0">
            <a:spAutoFit/>
          </a:bodyPr>
          <a:lstStyle/>
          <a:p>
            <a:r>
              <a:rPr lang="en-GB" sz="2000" smtClean="0"/>
              <a:t>unicorns</a:t>
            </a:r>
            <a:endParaRPr lang="en-GB" sz="2000" dirty="0"/>
          </a:p>
        </p:txBody>
      </p:sp>
      <p:sp>
        <p:nvSpPr>
          <p:cNvPr id="5" name="Slide Number Placeholder 4"/>
          <p:cNvSpPr>
            <a:spLocks noGrp="1"/>
          </p:cNvSpPr>
          <p:nvPr>
            <p:ph type="sldNum" sz="quarter" idx="12"/>
          </p:nvPr>
        </p:nvSpPr>
        <p:spPr/>
        <p:txBody>
          <a:bodyPr/>
          <a:lstStyle/>
          <a:p>
            <a:fld id="{F4025998-550F-4E23-957E-8A7C6D966D43}" type="slidenum">
              <a:rPr lang="en-GB" smtClean="0"/>
              <a:t>4</a:t>
            </a:fld>
            <a:endParaRPr lang="en-GB"/>
          </a:p>
        </p:txBody>
      </p:sp>
    </p:spTree>
    <p:extLst>
      <p:ext uri="{BB962C8B-B14F-4D97-AF65-F5344CB8AC3E}">
        <p14:creationId xmlns:p14="http://schemas.microsoft.com/office/powerpoint/2010/main" val="2100449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4025998-550F-4E23-957E-8A7C6D966D43}" type="slidenum">
              <a:rPr lang="en-GB" smtClean="0"/>
              <a:t>5</a:t>
            </a:fld>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857250"/>
            <a:ext cx="7699042" cy="5092030"/>
          </a:xfrm>
          <a:prstGeom prst="rect">
            <a:avLst/>
          </a:prstGeom>
        </p:spPr>
      </p:pic>
    </p:spTree>
    <p:extLst>
      <p:ext uri="{BB962C8B-B14F-4D97-AF65-F5344CB8AC3E}">
        <p14:creationId xmlns:p14="http://schemas.microsoft.com/office/powerpoint/2010/main" val="4096616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F4025998-550F-4E23-957E-8A7C6D966D43}" type="slidenum">
              <a:rPr lang="en-GB" smtClean="0"/>
              <a:t>6</a:t>
            </a:fld>
            <a:endParaRPr lang="en-GB"/>
          </a:p>
        </p:txBody>
      </p:sp>
    </p:spTree>
    <p:extLst>
      <p:ext uri="{BB962C8B-B14F-4D97-AF65-F5344CB8AC3E}">
        <p14:creationId xmlns:p14="http://schemas.microsoft.com/office/powerpoint/2010/main" val="3074735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Lady of the Lake</a:t>
            </a:r>
            <a:endParaRPr lang="en-GB" dirty="0"/>
          </a:p>
        </p:txBody>
      </p:sp>
      <p:sp>
        <p:nvSpPr>
          <p:cNvPr id="3" name="Content Placeholder 2"/>
          <p:cNvSpPr>
            <a:spLocks noGrp="1"/>
          </p:cNvSpPr>
          <p:nvPr>
            <p:ph idx="1"/>
          </p:nvPr>
        </p:nvSpPr>
        <p:spPr>
          <a:xfrm>
            <a:off x="179512" y="1340768"/>
            <a:ext cx="8712968" cy="5400600"/>
          </a:xfrm>
        </p:spPr>
        <p:txBody>
          <a:bodyPr>
            <a:normAutofit fontScale="92500"/>
          </a:bodyPr>
          <a:lstStyle/>
          <a:p>
            <a:pPr marL="0" indent="0" algn="just">
              <a:lnSpc>
                <a:spcPts val="2800"/>
              </a:lnSpc>
              <a:buNone/>
            </a:pPr>
            <a:r>
              <a:rPr lang="en-GB" sz="2000" dirty="0" err="1">
                <a:latin typeface="Arial" pitchFamily="34" charset="0"/>
                <a:cs typeface="Arial" pitchFamily="34" charset="0"/>
              </a:rPr>
              <a:t>Nimueh</a:t>
            </a:r>
            <a:r>
              <a:rPr lang="en-GB" sz="2000" dirty="0">
                <a:latin typeface="Arial" pitchFamily="34" charset="0"/>
                <a:cs typeface="Arial" pitchFamily="34" charset="0"/>
              </a:rPr>
              <a:t>, the Lady of the Lake, wears white robes and has many special powers. She lives underwater and never grows old. She can travel through time and to other worlds, and she can view the future. Most importantly, she guards the sword Excalibur. Arthur is now king of England but he has no sword of his own so he goes to the lake with Merlin to ask for Excalibur. There they see a woman’s hand rise from the water, clutching a sword.   </a:t>
            </a:r>
            <a:r>
              <a:rPr lang="en-GB" sz="2000" dirty="0" err="1">
                <a:latin typeface="Arial" pitchFamily="34" charset="0"/>
                <a:cs typeface="Arial" pitchFamily="34" charset="0"/>
              </a:rPr>
              <a:t>Nimueh</a:t>
            </a:r>
            <a:r>
              <a:rPr lang="en-GB" sz="2000" dirty="0">
                <a:latin typeface="Arial" pitchFamily="34" charset="0"/>
                <a:cs typeface="Arial" pitchFamily="34" charset="0"/>
              </a:rPr>
              <a:t> agrees that Arthur can have Excalibur and leads them to a barge by the water’s edge. Merlin and Arthur row out to the middle of the lake where the hand still holds Excalibur aloft. Arthur grips the sword, which is protected by a scabbard made of gold and precious jewels, and the hand slips back under the water. Merlin asks Arthur which he likes best, the sword or the scabbard. Arthur chooses the sword but this is the wrong answer, for the scabbard has the power to protect him from harm on the battlefield and he must look after it carefully. Years later, the </a:t>
            </a:r>
            <a:r>
              <a:rPr lang="en-GB" sz="2000" dirty="0" smtClean="0">
                <a:latin typeface="Arial" pitchFamily="34" charset="0"/>
                <a:cs typeface="Arial" pitchFamily="34" charset="0"/>
              </a:rPr>
              <a:t>sorceress, </a:t>
            </a:r>
            <a:r>
              <a:rPr lang="en-GB" sz="2000" dirty="0">
                <a:latin typeface="Arial" pitchFamily="34" charset="0"/>
                <a:cs typeface="Arial" pitchFamily="34" charset="0"/>
              </a:rPr>
              <a:t>Morgan le </a:t>
            </a:r>
            <a:r>
              <a:rPr lang="en-GB" sz="2000" dirty="0" smtClean="0">
                <a:latin typeface="Arial" pitchFamily="34" charset="0"/>
                <a:cs typeface="Arial" pitchFamily="34" charset="0"/>
              </a:rPr>
              <a:t>Fay, </a:t>
            </a:r>
            <a:r>
              <a:rPr lang="en-GB" sz="2000" dirty="0">
                <a:latin typeface="Arial" pitchFamily="34" charset="0"/>
                <a:cs typeface="Arial" pitchFamily="34" charset="0"/>
              </a:rPr>
              <a:t>steals the scabbard and Arthur’s fate is sealed.</a:t>
            </a:r>
          </a:p>
        </p:txBody>
      </p:sp>
      <p:sp>
        <p:nvSpPr>
          <p:cNvPr id="4" name="Slide Number Placeholder 3"/>
          <p:cNvSpPr>
            <a:spLocks noGrp="1"/>
          </p:cNvSpPr>
          <p:nvPr>
            <p:ph type="sldNum" sz="quarter" idx="12"/>
          </p:nvPr>
        </p:nvSpPr>
        <p:spPr/>
        <p:txBody>
          <a:bodyPr/>
          <a:lstStyle/>
          <a:p>
            <a:fld id="{F4025998-550F-4E23-957E-8A7C6D966D43}" type="slidenum">
              <a:rPr lang="en-GB" smtClean="0"/>
              <a:t>7</a:t>
            </a:fld>
            <a:endParaRPr lang="en-GB"/>
          </a:p>
        </p:txBody>
      </p:sp>
    </p:spTree>
    <p:extLst>
      <p:ext uri="{BB962C8B-B14F-4D97-AF65-F5344CB8AC3E}">
        <p14:creationId xmlns:p14="http://schemas.microsoft.com/office/powerpoint/2010/main" val="2481463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4724" y="1484784"/>
            <a:ext cx="6766560" cy="4282440"/>
          </a:xfrm>
          <a:prstGeom prst="rect">
            <a:avLst/>
          </a:prstGeom>
        </p:spPr>
      </p:pic>
      <p:sp>
        <p:nvSpPr>
          <p:cNvPr id="3" name="TextBox 2"/>
          <p:cNvSpPr txBox="1"/>
          <p:nvPr/>
        </p:nvSpPr>
        <p:spPr>
          <a:xfrm>
            <a:off x="539552" y="260648"/>
            <a:ext cx="8136904" cy="1107996"/>
          </a:xfrm>
          <a:prstGeom prst="rect">
            <a:avLst/>
          </a:prstGeom>
          <a:noFill/>
        </p:spPr>
        <p:txBody>
          <a:bodyPr wrap="square" rtlCol="0">
            <a:spAutoFit/>
          </a:bodyPr>
          <a:lstStyle/>
          <a:p>
            <a:pPr algn="ctr"/>
            <a:r>
              <a:rPr lang="en-GB" sz="6600" dirty="0" smtClean="0">
                <a:effectLst>
                  <a:outerShdw blurRad="38100" dist="38100" dir="2700000" algn="tl">
                    <a:srgbClr val="000000">
                      <a:alpha val="43137"/>
                    </a:srgbClr>
                  </a:outerShdw>
                </a:effectLst>
              </a:rPr>
              <a:t>The Story Mountain</a:t>
            </a:r>
            <a:endParaRPr lang="en-GB" sz="6600" dirty="0">
              <a:effectLst>
                <a:outerShdw blurRad="38100" dist="38100" dir="2700000" algn="tl">
                  <a:srgbClr val="000000">
                    <a:alpha val="43137"/>
                  </a:srgbClr>
                </a:outerShdw>
              </a:effectLst>
            </a:endParaRPr>
          </a:p>
        </p:txBody>
      </p:sp>
      <p:sp>
        <p:nvSpPr>
          <p:cNvPr id="4" name="TextBox 3"/>
          <p:cNvSpPr txBox="1"/>
          <p:nvPr/>
        </p:nvSpPr>
        <p:spPr>
          <a:xfrm>
            <a:off x="323528" y="5445224"/>
            <a:ext cx="1656184" cy="400110"/>
          </a:xfrm>
          <a:prstGeom prst="rect">
            <a:avLst/>
          </a:prstGeom>
          <a:solidFill>
            <a:srgbClr val="CCFF99"/>
          </a:solidFill>
          <a:ln>
            <a:solidFill>
              <a:schemeClr val="tx1"/>
            </a:solidFill>
          </a:ln>
        </p:spPr>
        <p:txBody>
          <a:bodyPr wrap="square" rtlCol="0">
            <a:spAutoFit/>
          </a:bodyPr>
          <a:lstStyle/>
          <a:p>
            <a:pPr algn="ctr"/>
            <a:r>
              <a:rPr lang="en-GB" sz="2000" b="1" dirty="0" smtClean="0">
                <a:solidFill>
                  <a:srgbClr val="993300"/>
                </a:solidFill>
              </a:rPr>
              <a:t>OPENING</a:t>
            </a:r>
            <a:endParaRPr lang="en-GB" sz="2000" b="1" dirty="0">
              <a:solidFill>
                <a:srgbClr val="993300"/>
              </a:solidFill>
            </a:endParaRPr>
          </a:p>
        </p:txBody>
      </p:sp>
      <p:sp>
        <p:nvSpPr>
          <p:cNvPr id="5" name="TextBox 4"/>
          <p:cNvSpPr txBox="1"/>
          <p:nvPr/>
        </p:nvSpPr>
        <p:spPr>
          <a:xfrm>
            <a:off x="1304020" y="2204864"/>
            <a:ext cx="1656184" cy="400110"/>
          </a:xfrm>
          <a:prstGeom prst="rect">
            <a:avLst/>
          </a:prstGeom>
          <a:solidFill>
            <a:srgbClr val="CCFF99"/>
          </a:solidFill>
          <a:ln>
            <a:solidFill>
              <a:schemeClr val="tx1"/>
            </a:solidFill>
          </a:ln>
        </p:spPr>
        <p:txBody>
          <a:bodyPr wrap="square" rtlCol="0">
            <a:spAutoFit/>
          </a:bodyPr>
          <a:lstStyle/>
          <a:p>
            <a:pPr algn="ctr"/>
            <a:r>
              <a:rPr lang="en-GB" sz="2000" b="1" dirty="0" smtClean="0">
                <a:solidFill>
                  <a:srgbClr val="993300"/>
                </a:solidFill>
              </a:rPr>
              <a:t>PROBLEM</a:t>
            </a:r>
            <a:endParaRPr lang="en-GB" sz="2000" b="1" dirty="0">
              <a:solidFill>
                <a:srgbClr val="993300"/>
              </a:solidFill>
            </a:endParaRPr>
          </a:p>
        </p:txBody>
      </p:sp>
      <p:sp>
        <p:nvSpPr>
          <p:cNvPr id="6" name="TextBox 5"/>
          <p:cNvSpPr txBox="1"/>
          <p:nvPr/>
        </p:nvSpPr>
        <p:spPr>
          <a:xfrm>
            <a:off x="5148064" y="1355177"/>
            <a:ext cx="1656184" cy="400110"/>
          </a:xfrm>
          <a:prstGeom prst="rect">
            <a:avLst/>
          </a:prstGeom>
          <a:solidFill>
            <a:srgbClr val="CCFF99"/>
          </a:solidFill>
          <a:ln>
            <a:solidFill>
              <a:schemeClr val="tx1"/>
            </a:solidFill>
          </a:ln>
        </p:spPr>
        <p:txBody>
          <a:bodyPr wrap="square" rtlCol="0">
            <a:spAutoFit/>
          </a:bodyPr>
          <a:lstStyle/>
          <a:p>
            <a:pPr algn="ctr"/>
            <a:r>
              <a:rPr lang="en-GB" sz="2000" b="1" dirty="0" smtClean="0">
                <a:solidFill>
                  <a:srgbClr val="993300"/>
                </a:solidFill>
              </a:rPr>
              <a:t>CLIMAX</a:t>
            </a:r>
            <a:endParaRPr lang="en-GB" sz="2000" b="1" dirty="0">
              <a:solidFill>
                <a:srgbClr val="993300"/>
              </a:solidFill>
            </a:endParaRPr>
          </a:p>
        </p:txBody>
      </p:sp>
      <p:sp>
        <p:nvSpPr>
          <p:cNvPr id="7" name="TextBox 6"/>
          <p:cNvSpPr txBox="1"/>
          <p:nvPr/>
        </p:nvSpPr>
        <p:spPr>
          <a:xfrm>
            <a:off x="7163192" y="2780928"/>
            <a:ext cx="1656184" cy="400110"/>
          </a:xfrm>
          <a:prstGeom prst="rect">
            <a:avLst/>
          </a:prstGeom>
          <a:solidFill>
            <a:srgbClr val="CCFF99"/>
          </a:solidFill>
          <a:ln>
            <a:solidFill>
              <a:schemeClr val="tx1"/>
            </a:solidFill>
          </a:ln>
        </p:spPr>
        <p:txBody>
          <a:bodyPr wrap="square" rtlCol="0">
            <a:spAutoFit/>
          </a:bodyPr>
          <a:lstStyle/>
          <a:p>
            <a:pPr algn="ctr"/>
            <a:r>
              <a:rPr lang="en-GB" sz="2000" b="1" dirty="0" smtClean="0">
                <a:solidFill>
                  <a:srgbClr val="993300"/>
                </a:solidFill>
              </a:rPr>
              <a:t>RESOLUTION</a:t>
            </a:r>
            <a:endParaRPr lang="en-GB" sz="2000" b="1" dirty="0">
              <a:solidFill>
                <a:srgbClr val="993300"/>
              </a:solidFill>
            </a:endParaRPr>
          </a:p>
        </p:txBody>
      </p:sp>
      <p:sp>
        <p:nvSpPr>
          <p:cNvPr id="8" name="TextBox 7"/>
          <p:cNvSpPr txBox="1"/>
          <p:nvPr/>
        </p:nvSpPr>
        <p:spPr>
          <a:xfrm>
            <a:off x="7380312" y="5704430"/>
            <a:ext cx="1656184" cy="400110"/>
          </a:xfrm>
          <a:prstGeom prst="rect">
            <a:avLst/>
          </a:prstGeom>
          <a:solidFill>
            <a:srgbClr val="CCFF99"/>
          </a:solidFill>
          <a:ln>
            <a:solidFill>
              <a:schemeClr val="tx1"/>
            </a:solidFill>
          </a:ln>
        </p:spPr>
        <p:txBody>
          <a:bodyPr wrap="square" rtlCol="0">
            <a:spAutoFit/>
          </a:bodyPr>
          <a:lstStyle/>
          <a:p>
            <a:pPr algn="ctr"/>
            <a:r>
              <a:rPr lang="en-GB" sz="2000" b="1" dirty="0" smtClean="0">
                <a:solidFill>
                  <a:srgbClr val="993300"/>
                </a:solidFill>
              </a:rPr>
              <a:t>ENDING</a:t>
            </a:r>
            <a:endParaRPr lang="en-GB" sz="2000" b="1" dirty="0">
              <a:solidFill>
                <a:srgbClr val="993300"/>
              </a:solidFill>
            </a:endParaRPr>
          </a:p>
        </p:txBody>
      </p:sp>
      <p:sp>
        <p:nvSpPr>
          <p:cNvPr id="9" name="Slide Number Placeholder 8"/>
          <p:cNvSpPr>
            <a:spLocks noGrp="1"/>
          </p:cNvSpPr>
          <p:nvPr>
            <p:ph type="sldNum" sz="quarter" idx="12"/>
          </p:nvPr>
        </p:nvSpPr>
        <p:spPr/>
        <p:txBody>
          <a:bodyPr/>
          <a:lstStyle/>
          <a:p>
            <a:fld id="{F4025998-550F-4E23-957E-8A7C6D966D43}" type="slidenum">
              <a:rPr lang="en-GB" smtClean="0"/>
              <a:t>8</a:t>
            </a:fld>
            <a:endParaRPr lang="en-GB"/>
          </a:p>
        </p:txBody>
      </p:sp>
    </p:spTree>
    <p:extLst>
      <p:ext uri="{BB962C8B-B14F-4D97-AF65-F5344CB8AC3E}">
        <p14:creationId xmlns:p14="http://schemas.microsoft.com/office/powerpoint/2010/main" val="3972364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4724" y="1484784"/>
            <a:ext cx="6766560" cy="4282440"/>
          </a:xfrm>
          <a:prstGeom prst="rect">
            <a:avLst/>
          </a:prstGeom>
        </p:spPr>
      </p:pic>
      <p:sp>
        <p:nvSpPr>
          <p:cNvPr id="3" name="TextBox 2"/>
          <p:cNvSpPr txBox="1"/>
          <p:nvPr/>
        </p:nvSpPr>
        <p:spPr>
          <a:xfrm>
            <a:off x="539552" y="260648"/>
            <a:ext cx="8136904" cy="1107996"/>
          </a:xfrm>
          <a:prstGeom prst="rect">
            <a:avLst/>
          </a:prstGeom>
          <a:noFill/>
        </p:spPr>
        <p:txBody>
          <a:bodyPr wrap="square" rtlCol="0">
            <a:spAutoFit/>
          </a:bodyPr>
          <a:lstStyle/>
          <a:p>
            <a:pPr algn="ctr"/>
            <a:r>
              <a:rPr lang="en-GB" sz="6600" dirty="0" smtClean="0">
                <a:effectLst>
                  <a:outerShdw blurRad="38100" dist="38100" dir="2700000" algn="tl">
                    <a:srgbClr val="000000">
                      <a:alpha val="43137"/>
                    </a:srgbClr>
                  </a:outerShdw>
                </a:effectLst>
              </a:rPr>
              <a:t>The Story Mountain</a:t>
            </a:r>
            <a:endParaRPr lang="en-GB" sz="6600" dirty="0">
              <a:effectLst>
                <a:outerShdw blurRad="38100" dist="38100" dir="2700000" algn="tl">
                  <a:srgbClr val="000000">
                    <a:alpha val="43137"/>
                  </a:srgbClr>
                </a:outerShdw>
              </a:effectLst>
            </a:endParaRPr>
          </a:p>
        </p:txBody>
      </p:sp>
      <p:sp>
        <p:nvSpPr>
          <p:cNvPr id="4" name="TextBox 3"/>
          <p:cNvSpPr txBox="1"/>
          <p:nvPr/>
        </p:nvSpPr>
        <p:spPr>
          <a:xfrm>
            <a:off x="179512" y="5445224"/>
            <a:ext cx="3384376" cy="1015663"/>
          </a:xfrm>
          <a:prstGeom prst="rect">
            <a:avLst/>
          </a:prstGeom>
          <a:solidFill>
            <a:srgbClr val="CCFF99"/>
          </a:solidFill>
          <a:ln>
            <a:solidFill>
              <a:schemeClr val="tx1"/>
            </a:solidFill>
          </a:ln>
        </p:spPr>
        <p:txBody>
          <a:bodyPr wrap="square" rtlCol="0">
            <a:spAutoFit/>
          </a:bodyPr>
          <a:lstStyle/>
          <a:p>
            <a:pPr algn="ctr"/>
            <a:r>
              <a:rPr lang="en-GB" sz="2000" dirty="0" err="1" smtClean="0"/>
              <a:t>Nimueh</a:t>
            </a:r>
            <a:r>
              <a:rPr lang="en-GB" sz="2000" dirty="0" smtClean="0"/>
              <a:t>, the Lady of the Lake, who has magical powers, guards the sword, Excalibur</a:t>
            </a:r>
            <a:endParaRPr lang="en-GB" sz="2000" dirty="0"/>
          </a:p>
        </p:txBody>
      </p:sp>
      <p:sp>
        <p:nvSpPr>
          <p:cNvPr id="5" name="TextBox 4"/>
          <p:cNvSpPr txBox="1"/>
          <p:nvPr/>
        </p:nvSpPr>
        <p:spPr>
          <a:xfrm>
            <a:off x="1304020" y="2204864"/>
            <a:ext cx="1656184" cy="707886"/>
          </a:xfrm>
          <a:prstGeom prst="rect">
            <a:avLst/>
          </a:prstGeom>
          <a:solidFill>
            <a:srgbClr val="CCFF99"/>
          </a:solidFill>
          <a:ln>
            <a:solidFill>
              <a:schemeClr val="tx1"/>
            </a:solidFill>
          </a:ln>
        </p:spPr>
        <p:txBody>
          <a:bodyPr wrap="square" rtlCol="0">
            <a:spAutoFit/>
          </a:bodyPr>
          <a:lstStyle/>
          <a:p>
            <a:pPr algn="ctr"/>
            <a:r>
              <a:rPr lang="en-GB" sz="2000" dirty="0" smtClean="0"/>
              <a:t>Arthur needs a sword</a:t>
            </a:r>
            <a:endParaRPr lang="en-GB" sz="2000" dirty="0"/>
          </a:p>
        </p:txBody>
      </p:sp>
      <p:sp>
        <p:nvSpPr>
          <p:cNvPr id="6" name="TextBox 5"/>
          <p:cNvSpPr txBox="1"/>
          <p:nvPr/>
        </p:nvSpPr>
        <p:spPr>
          <a:xfrm>
            <a:off x="5398996" y="1352221"/>
            <a:ext cx="2592288" cy="707886"/>
          </a:xfrm>
          <a:prstGeom prst="rect">
            <a:avLst/>
          </a:prstGeom>
          <a:solidFill>
            <a:srgbClr val="CCFF99"/>
          </a:solidFill>
          <a:ln>
            <a:solidFill>
              <a:schemeClr val="tx1"/>
            </a:solidFill>
          </a:ln>
        </p:spPr>
        <p:txBody>
          <a:bodyPr wrap="square" rtlCol="0">
            <a:spAutoFit/>
          </a:bodyPr>
          <a:lstStyle/>
          <a:p>
            <a:pPr algn="ctr"/>
            <a:r>
              <a:rPr lang="en-GB" sz="2000" dirty="0" err="1" smtClean="0"/>
              <a:t>Nimueh</a:t>
            </a:r>
            <a:r>
              <a:rPr lang="en-GB" sz="2000" dirty="0" smtClean="0"/>
              <a:t> gives Arthur the sword, Excalibur.</a:t>
            </a:r>
            <a:endParaRPr lang="en-GB" sz="2000" dirty="0"/>
          </a:p>
        </p:txBody>
      </p:sp>
      <p:sp>
        <p:nvSpPr>
          <p:cNvPr id="7" name="TextBox 6"/>
          <p:cNvSpPr txBox="1"/>
          <p:nvPr/>
        </p:nvSpPr>
        <p:spPr>
          <a:xfrm>
            <a:off x="6156177" y="2780928"/>
            <a:ext cx="2883714" cy="1015663"/>
          </a:xfrm>
          <a:prstGeom prst="rect">
            <a:avLst/>
          </a:prstGeom>
          <a:solidFill>
            <a:srgbClr val="CCFF99"/>
          </a:solidFill>
          <a:ln>
            <a:solidFill>
              <a:schemeClr val="tx1"/>
            </a:solidFill>
          </a:ln>
        </p:spPr>
        <p:txBody>
          <a:bodyPr wrap="square" rtlCol="0">
            <a:spAutoFit/>
          </a:bodyPr>
          <a:lstStyle/>
          <a:p>
            <a:pPr algn="ctr"/>
            <a:r>
              <a:rPr lang="en-GB" sz="2000" dirty="0" smtClean="0"/>
              <a:t>Arthur takes the sword BUT it is the scabbard which is most precious.</a:t>
            </a:r>
            <a:endParaRPr lang="en-GB" sz="2000" dirty="0"/>
          </a:p>
        </p:txBody>
      </p:sp>
      <p:sp>
        <p:nvSpPr>
          <p:cNvPr id="8" name="TextBox 7"/>
          <p:cNvSpPr txBox="1"/>
          <p:nvPr/>
        </p:nvSpPr>
        <p:spPr>
          <a:xfrm>
            <a:off x="5398996" y="5503209"/>
            <a:ext cx="3640895" cy="1015663"/>
          </a:xfrm>
          <a:prstGeom prst="rect">
            <a:avLst/>
          </a:prstGeom>
          <a:solidFill>
            <a:srgbClr val="CCFF99"/>
          </a:solidFill>
          <a:ln>
            <a:solidFill>
              <a:schemeClr val="tx1"/>
            </a:solidFill>
          </a:ln>
        </p:spPr>
        <p:txBody>
          <a:bodyPr wrap="square" rtlCol="0">
            <a:spAutoFit/>
          </a:bodyPr>
          <a:lstStyle/>
          <a:p>
            <a:pPr algn="ctr"/>
            <a:r>
              <a:rPr lang="en-GB" sz="2000" dirty="0" smtClean="0"/>
              <a:t>An unfinished ending: Arthur has made a wrong decision. We have to wait to find out what happens</a:t>
            </a:r>
            <a:endParaRPr lang="en-GB" sz="2000" dirty="0"/>
          </a:p>
        </p:txBody>
      </p:sp>
      <p:sp>
        <p:nvSpPr>
          <p:cNvPr id="9" name="Slide Number Placeholder 8"/>
          <p:cNvSpPr>
            <a:spLocks noGrp="1"/>
          </p:cNvSpPr>
          <p:nvPr>
            <p:ph type="sldNum" sz="quarter" idx="12"/>
          </p:nvPr>
        </p:nvSpPr>
        <p:spPr/>
        <p:txBody>
          <a:bodyPr/>
          <a:lstStyle/>
          <a:p>
            <a:fld id="{F4025998-550F-4E23-957E-8A7C6D966D43}" type="slidenum">
              <a:rPr lang="en-GB" smtClean="0"/>
              <a:t>9</a:t>
            </a:fld>
            <a:endParaRPr lang="en-GB"/>
          </a:p>
        </p:txBody>
      </p:sp>
    </p:spTree>
    <p:extLst>
      <p:ext uri="{BB962C8B-B14F-4D97-AF65-F5344CB8AC3E}">
        <p14:creationId xmlns:p14="http://schemas.microsoft.com/office/powerpoint/2010/main" val="3547016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1531</TotalTime>
  <Words>2569</Words>
  <Application>Microsoft Office PowerPoint</Application>
  <PresentationFormat>On-screen Show (4:3)</PresentationFormat>
  <Paragraphs>193</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Lucida Calligraphy</vt:lpstr>
      <vt:lpstr>Wingdings</vt:lpstr>
      <vt:lpstr>Office Theme</vt:lpstr>
      <vt:lpstr>Sentence-Shapers</vt:lpstr>
      <vt:lpstr>Lesson 1</vt:lpstr>
      <vt:lpstr>Enchanted Objects in King Arthur</vt:lpstr>
      <vt:lpstr>Mythical beasts</vt:lpstr>
      <vt:lpstr>PowerPoint Presentation</vt:lpstr>
      <vt:lpstr>Lesson 2</vt:lpstr>
      <vt:lpstr>The Lady of the Lake</vt:lpstr>
      <vt:lpstr>PowerPoint Presentation</vt:lpstr>
      <vt:lpstr>PowerPoint Presentation</vt:lpstr>
      <vt:lpstr>Stories: seen, heard and written</vt:lpstr>
      <vt:lpstr>The Lady of the Lake</vt:lpstr>
      <vt:lpstr>Lesson 3 </vt:lpstr>
      <vt:lpstr>PowerPoint Presentation</vt:lpstr>
      <vt:lpstr>PowerPoint Presentation</vt:lpstr>
      <vt:lpstr>Sentence Structure</vt:lpstr>
      <vt:lpstr>Sentence Structure</vt:lpstr>
      <vt:lpstr>Sentence Structure</vt:lpstr>
      <vt:lpstr>The Lady of the Lake</vt:lpstr>
      <vt:lpstr>The Lady of the Lake</vt:lpstr>
      <vt:lpstr>The Lady of the Lake</vt:lpstr>
      <vt:lpstr>Putting the Subject After the Verb</vt:lpstr>
      <vt:lpstr>Lesson 4</vt:lpstr>
      <vt:lpstr>A writer’s view: Malorie Blackman explains the choices she makes as a writer</vt:lpstr>
      <vt:lpstr>Telling your Story</vt:lpstr>
      <vt:lpstr>The Lady of the Lake: A first draft?</vt:lpstr>
      <vt:lpstr>The Lady of the Lake: Morpurgo’s Version</vt:lpstr>
      <vt:lpstr>The Lady of the Lake: a first draft?</vt:lpstr>
      <vt:lpstr>The Lady of the Lake: Morpurgo’s version</vt:lpstr>
      <vt:lpstr>Sentence-Shapers: Key Learning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Myhill, Debra</dc:creator>
  <cp:lastModifiedBy>Tanner, Jane</cp:lastModifiedBy>
  <cp:revision>78</cp:revision>
  <dcterms:created xsi:type="dcterms:W3CDTF">2012-08-30T15:34:36Z</dcterms:created>
  <dcterms:modified xsi:type="dcterms:W3CDTF">2017-02-02T10:10:00Z</dcterms:modified>
</cp:coreProperties>
</file>