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71" r:id="rId4"/>
    <p:sldId id="267" r:id="rId5"/>
    <p:sldId id="268" r:id="rId6"/>
    <p:sldId id="270" r:id="rId7"/>
    <p:sldId id="272" r:id="rId8"/>
    <p:sldId id="264" r:id="rId9"/>
    <p:sldId id="260" r:id="rId10"/>
    <p:sldId id="275" r:id="rId11"/>
    <p:sldId id="269" r:id="rId12"/>
    <p:sldId id="262" r:id="rId13"/>
    <p:sldId id="276" r:id="rId14"/>
    <p:sldId id="273" r:id="rId15"/>
    <p:sldId id="263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DF9F"/>
    <a:srgbClr val="FFC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99041-A004-4072-ADF2-25CD3963C879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CABA0-188D-42AC-8FA8-4B60604E6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44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0AE61-89D3-4ACA-8887-1470D0FADC21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78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046BD-5866-4FC3-AF56-1B35912B8EE5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60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F8B9-D213-4E9A-A5EE-D0702F173845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5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200-6603-4625-88DF-E2DD9F861AB3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49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0510-6731-4EF0-AC11-35FFB4F36C46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33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67EC-2CCB-405A-8A3E-D22584C23C4C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17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25C8-949F-4225-BD3F-413A92E99163}" type="datetime1">
              <a:rPr lang="en-GB" smtClean="0"/>
              <a:t>02/02/2017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73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4380-DB46-4018-A4AD-6C6D738CA1D1}" type="datetime1">
              <a:rPr lang="en-GB" smtClean="0"/>
              <a:t>02/02/2017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42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1B41-CF56-4C99-A610-0A079BFF1D7B}" type="datetime1">
              <a:rPr lang="en-GB" smtClean="0"/>
              <a:t>02/02/2017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26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988A-F4AD-4C1B-83B2-6BF0B4A6EB62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73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EE5D-D160-4CCD-A635-6569F96C5E88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86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04C00-D719-4470-8301-2A96F508D893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43889-FCF1-4E75-973B-C778F231B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0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programmes/p011mxd6" TargetMode="External"/><Relationship Id="rId2" Type="http://schemas.openxmlformats.org/officeDocument/2006/relationships/hyperlink" Target="http://www.bbc.co.uk/learningzone/clips/malorie-blackman-s-tips-for-story-writing/398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google.co.uk/url?sa=i&amp;rct=j&amp;q=malorie+blackman&amp;source=images&amp;cd=&amp;docid=kCFzQIlro3DIeM&amp;tbnid=lOm9qoUuD7qi1M:&amp;ved=0CAUQjRw&amp;url=http://www.talkaboutrandom.co.uk/&amp;ei=Hv9jUaXsE_DB0gWH6YCICg&amp;bvm=bv.44990110,d.d2k&amp;psig=AFQjCNHNIH9VL7XK4WPH6of4zKfZl6CBWA&amp;ust=1365594261731949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i="1" dirty="0" smtClean="0"/>
              <a:t>Writing-Designers</a:t>
            </a:r>
            <a:endParaRPr lang="en-GB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81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2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215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GB" sz="2000" dirty="0" smtClean="0"/>
          </a:p>
          <a:p>
            <a:pPr marL="0" indent="0" algn="ctr">
              <a:lnSpc>
                <a:spcPct val="150000"/>
              </a:lnSpc>
              <a:buNone/>
            </a:pPr>
            <a:endParaRPr lang="en-GB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dirty="0" smtClean="0"/>
              <a:t>‘</a:t>
            </a:r>
            <a:r>
              <a:rPr lang="en-GB" sz="2400" i="1" dirty="0"/>
              <a:t>Build up the tension slowly; give little hints. Don’t give </a:t>
            </a:r>
            <a:endParaRPr lang="en-GB" sz="2400" i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i="1" dirty="0" smtClean="0"/>
              <a:t>all </a:t>
            </a:r>
            <a:r>
              <a:rPr lang="en-GB" sz="2400" i="1" dirty="0"/>
              <a:t>the information at </a:t>
            </a:r>
            <a:r>
              <a:rPr lang="en-GB" sz="2400" i="1" dirty="0" smtClean="0"/>
              <a:t>once</a:t>
            </a:r>
            <a:r>
              <a:rPr lang="en-GB" sz="2400" i="1" dirty="0"/>
              <a:t>. Just drop little hints that </a:t>
            </a:r>
            <a:endParaRPr lang="en-GB" sz="2400" i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i="1" dirty="0" smtClean="0"/>
              <a:t>all </a:t>
            </a:r>
            <a:r>
              <a:rPr lang="en-GB" sz="2400" i="1" dirty="0"/>
              <a:t>is not as it should </a:t>
            </a:r>
            <a:r>
              <a:rPr lang="en-GB" sz="2400" i="1" dirty="0" smtClean="0"/>
              <a:t>be’.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GB" sz="2000" i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000" i="1" dirty="0" err="1" smtClean="0"/>
              <a:t>Malorie</a:t>
            </a:r>
            <a:r>
              <a:rPr lang="en-GB" sz="2000" i="1" dirty="0" smtClean="0"/>
              <a:t> Blackman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Drafting Reminders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A draft is work in progress, not the final version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Keep thinking about how you want your reader to feel or think, r what they will ‘see’ when they read your story; imagine your reader reading it;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Write ‘aloud in your head’ – to hear what your sentences might sound like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If you know a word is wrong or a sentence doesn’t work but can’t solve the problem, underline it, and then keep writing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Stop and re-read what you have written regularly while drafting</a:t>
            </a:r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2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3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659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 writer’s view:</a:t>
            </a:r>
            <a:br>
              <a:rPr lang="en-GB" dirty="0" smtClean="0"/>
            </a:br>
            <a:r>
              <a:rPr lang="en-GB" dirty="0" err="1" smtClean="0"/>
              <a:t>Malorie</a:t>
            </a:r>
            <a:r>
              <a:rPr lang="en-GB" dirty="0" smtClean="0"/>
              <a:t> Blackman explains the choices she makes as a writer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000" u="sng" dirty="0" smtClean="0">
              <a:hlinkClick r:id="rId2"/>
            </a:endParaRPr>
          </a:p>
          <a:p>
            <a:pPr marL="0" indent="0" algn="ctr">
              <a:buNone/>
            </a:pPr>
            <a:endParaRPr lang="en-US" sz="2000" u="sng" dirty="0">
              <a:hlinkClick r:id="rId2"/>
            </a:endParaRPr>
          </a:p>
          <a:p>
            <a:pPr marL="0" indent="0" algn="ctr">
              <a:buNone/>
            </a:pPr>
            <a:r>
              <a:rPr lang="en-GB" sz="2000" u="sng">
                <a:hlinkClick r:id="rId3"/>
              </a:rPr>
              <a:t>http://www.bbc.co.uk/programmes/p011mxd6</a:t>
            </a:r>
            <a:endParaRPr lang="en-GB" sz="200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http://t1.gstatic.com/images?q=tbn:ANd9GcQqoX7iO5_OWT5lWZ2Y6vvCRemGA93yR4v161paz6f24Yjvz9XRT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96952"/>
            <a:ext cx="32099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12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Revision Reminders: Narrative 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sz="2000" dirty="0" smtClean="0"/>
              <a:t>Think about the content of your story: </a:t>
            </a:r>
            <a:r>
              <a:rPr lang="en-GB" sz="2000" b="1" dirty="0" smtClean="0"/>
              <a:t>what</a:t>
            </a:r>
            <a:r>
              <a:rPr lang="en-GB" sz="2000" dirty="0" smtClean="0"/>
              <a:t> you have written -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Does it have all the elements of a narrative?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How successful is the opening?  Does it hook the reader in?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Have you introduced a problem? Will this make the reader wonder what will happen?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How well do you build up the story to the climax?  Do you make your reader feel excited or tense?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How well have you created a resolution?  Do all the loose ends tie up or have you chosen a puzzling resolution? 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sz="2000" dirty="0" smtClean="0"/>
              <a:t>How is the story ended?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26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Revision Reminders: Language 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dirty="0" smtClean="0"/>
              <a:t>Think about the language choices in your story: </a:t>
            </a:r>
            <a:r>
              <a:rPr lang="en-GB" sz="2000" b="1" dirty="0" smtClean="0"/>
              <a:t>how</a:t>
            </a:r>
            <a:r>
              <a:rPr lang="en-GB" sz="2000" dirty="0" smtClean="0"/>
              <a:t> you have written it?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Have you chosen your vocabulary to convey your story effectively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Have you chosen different kinds of sentence structure to emphasise the meaning or mood of the story?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Have you used punctuation creatively to enhance what you are trying to say (</a:t>
            </a:r>
            <a:r>
              <a:rPr lang="en-GB" sz="2000" dirty="0" err="1" smtClean="0"/>
              <a:t>eg</a:t>
            </a:r>
            <a:r>
              <a:rPr lang="en-GB" sz="2000" dirty="0" smtClean="0"/>
              <a:t> colon; ellipsis; dash </a:t>
            </a:r>
            <a:r>
              <a:rPr lang="en-GB" sz="2000" dirty="0" err="1" smtClean="0"/>
              <a:t>etc</a:t>
            </a:r>
            <a:r>
              <a:rPr lang="en-GB" sz="2000" dirty="0" smtClean="0"/>
              <a:t>)?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Have you chosen your words and images carefully to describe your characters and to develop the plot?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Have you thought carefully about the language choices you can make to create an effective opening and ending?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00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Revision Reminders</a:t>
            </a:r>
            <a:r>
              <a:rPr lang="en-GB" dirty="0" smtClean="0"/>
              <a:t>: Proof-Reading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This stage is about making your writing accurate and is the final stage of producing a written text.  Check that:</a:t>
            </a:r>
          </a:p>
          <a:p>
            <a:r>
              <a:rPr lang="en-GB" sz="2000" dirty="0"/>
              <a:t>y</a:t>
            </a:r>
            <a:r>
              <a:rPr lang="en-GB" sz="2000" dirty="0" smtClean="0"/>
              <a:t>our spellings are correct, using a dictionary or asking for help, if necessary;</a:t>
            </a:r>
          </a:p>
          <a:p>
            <a:r>
              <a:rPr lang="en-GB" sz="2000" dirty="0"/>
              <a:t>y</a:t>
            </a:r>
            <a:r>
              <a:rPr lang="en-GB" sz="2000" dirty="0" smtClean="0"/>
              <a:t>ou have full stops correctly at the ends of sentences.  Watch out particularly for using a comma where a full stop is needed.  Writing Aloud in your head might help;</a:t>
            </a:r>
          </a:p>
          <a:p>
            <a:r>
              <a:rPr lang="en-GB" sz="2000" dirty="0"/>
              <a:t>y</a:t>
            </a:r>
            <a:r>
              <a:rPr lang="en-GB" sz="2000" dirty="0" smtClean="0"/>
              <a:t>ou have used any punctuation in the sentence such as colons, pairs of commas, dashes… correctly;</a:t>
            </a:r>
          </a:p>
          <a:p>
            <a:r>
              <a:rPr lang="en-GB" sz="2000" dirty="0"/>
              <a:t>y</a:t>
            </a:r>
            <a:r>
              <a:rPr lang="en-GB" sz="2000" dirty="0" smtClean="0"/>
              <a:t>ou have punctuated dialogue correctly;</a:t>
            </a:r>
          </a:p>
          <a:p>
            <a:r>
              <a:rPr lang="en-GB" sz="2000" dirty="0"/>
              <a:t>y</a:t>
            </a:r>
            <a:r>
              <a:rPr lang="en-GB" sz="2000" dirty="0" smtClean="0"/>
              <a:t>ou have used apostrophes correctly;</a:t>
            </a:r>
          </a:p>
          <a:p>
            <a:r>
              <a:rPr lang="en-GB" sz="2000" dirty="0" smtClean="0"/>
              <a:t>you have grammatically correct sentences (</a:t>
            </a:r>
            <a:r>
              <a:rPr lang="en-GB" sz="2000" dirty="0" err="1" smtClean="0"/>
              <a:t>eg</a:t>
            </a:r>
            <a:r>
              <a:rPr lang="en-GB" sz="2000" dirty="0" smtClean="0"/>
              <a:t> plural verbs with plural noun subjects; pronouns that don’t cause confusion) </a:t>
            </a:r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88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1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70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2952328" cy="2169825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dirty="0" smtClean="0">
                <a:latin typeface="Lucida Calligraphy" pitchFamily="66" charset="0"/>
              </a:rPr>
              <a:t>Story-Builders</a:t>
            </a:r>
          </a:p>
          <a:p>
            <a:pPr algn="ctr"/>
            <a:endParaRPr lang="en-GB" dirty="0" smtClean="0">
              <a:latin typeface="Lucida Calligraphy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Lucida Calligraphy" pitchFamily="66" charset="0"/>
              </a:rPr>
              <a:t>What have you learnt about how to shape and structure stories?</a:t>
            </a:r>
            <a:endParaRPr lang="en-GB" dirty="0">
              <a:latin typeface="Lucida Calligraphy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8104" y="318770"/>
            <a:ext cx="2952328" cy="2169825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dirty="0" smtClean="0">
                <a:latin typeface="Lucida Calligraphy" pitchFamily="66" charset="0"/>
              </a:rPr>
              <a:t>Word-Weavers</a:t>
            </a:r>
          </a:p>
          <a:p>
            <a:pPr algn="ctr"/>
            <a:endParaRPr lang="en-GB" dirty="0" smtClean="0">
              <a:latin typeface="Lucida Calligraphy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Lucida Calligraphy" pitchFamily="66" charset="0"/>
              </a:rPr>
              <a:t>What have you learnt about how to describe characters?</a:t>
            </a:r>
            <a:endParaRPr lang="en-GB" dirty="0">
              <a:latin typeface="Lucida Calligraphy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60220" y="3429000"/>
            <a:ext cx="3151940" cy="2585323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dirty="0" smtClean="0">
                <a:latin typeface="Lucida Calligraphy" pitchFamily="66" charset="0"/>
              </a:rPr>
              <a:t>Sentence- Shapers</a:t>
            </a:r>
          </a:p>
          <a:p>
            <a:pPr algn="ctr"/>
            <a:endParaRPr lang="en-GB" dirty="0" smtClean="0">
              <a:latin typeface="Lucida Calligraphy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Lucida Calligraphy" pitchFamily="66" charset="0"/>
              </a:rPr>
              <a:t>What have you learnt about how to shape sentences to describe characters and events?</a:t>
            </a:r>
            <a:endParaRPr lang="en-GB" dirty="0">
              <a:latin typeface="Lucida Calligraphy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764704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/>
              <a:t>?</a:t>
            </a:r>
            <a:endParaRPr lang="en-GB" sz="9600" dirty="0"/>
          </a:p>
        </p:txBody>
      </p:sp>
      <p:sp>
        <p:nvSpPr>
          <p:cNvPr id="6" name="TextBox 5"/>
          <p:cNvSpPr txBox="1"/>
          <p:nvPr/>
        </p:nvSpPr>
        <p:spPr>
          <a:xfrm>
            <a:off x="6984268" y="3717032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/>
              <a:t>?</a:t>
            </a:r>
            <a:endParaRPr lang="en-GB" sz="9600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3717032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/>
              <a:t>?</a:t>
            </a:r>
            <a:endParaRPr lang="en-GB" sz="9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16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Story-Builders: Key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sz="2000" dirty="0" smtClean="0"/>
              <a:t>Most stories have a similar structure, like a skeleton: </a:t>
            </a:r>
            <a:r>
              <a:rPr lang="en-GB" sz="2000" dirty="0">
                <a:solidFill>
                  <a:srgbClr val="FF0000"/>
                </a:solidFill>
              </a:rPr>
              <a:t>o</a:t>
            </a:r>
            <a:r>
              <a:rPr lang="en-GB" sz="2000" dirty="0" smtClean="0">
                <a:solidFill>
                  <a:srgbClr val="FF0000"/>
                </a:solidFill>
              </a:rPr>
              <a:t>pening; problem; climax; resolution; ending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sz="2000" dirty="0" smtClean="0"/>
              <a:t>A </a:t>
            </a:r>
            <a:r>
              <a:rPr lang="en-GB" sz="2000" dirty="0" smtClean="0">
                <a:solidFill>
                  <a:srgbClr val="FF0000"/>
                </a:solidFill>
              </a:rPr>
              <a:t>plot summary </a:t>
            </a:r>
            <a:r>
              <a:rPr lang="en-GB" sz="2000" dirty="0" smtClean="0"/>
              <a:t>is an overview of the plotline of a story, the </a:t>
            </a:r>
            <a:r>
              <a:rPr lang="en-GB" sz="2000" dirty="0" smtClean="0">
                <a:solidFill>
                  <a:srgbClr val="FF0000"/>
                </a:solidFill>
              </a:rPr>
              <a:t>bare bones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sz="2000" dirty="0" smtClean="0"/>
              <a:t>Visual and written stories are different: </a:t>
            </a:r>
            <a:r>
              <a:rPr lang="en-GB" sz="2000" dirty="0" smtClean="0">
                <a:solidFill>
                  <a:srgbClr val="FF0000"/>
                </a:solidFill>
              </a:rPr>
              <a:t>written stories have to paint pictures and create meanings in words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sz="2000" dirty="0" smtClean="0">
                <a:solidFill>
                  <a:srgbClr val="FF0000"/>
                </a:solidFill>
              </a:rPr>
              <a:t>Nouns</a:t>
            </a:r>
            <a:r>
              <a:rPr lang="en-GB" sz="2000" dirty="0" smtClean="0"/>
              <a:t> are often more important than adjectives in creating </a:t>
            </a:r>
            <a:r>
              <a:rPr lang="en-GB" sz="2000" dirty="0" smtClean="0">
                <a:solidFill>
                  <a:srgbClr val="FF0000"/>
                </a:solidFill>
              </a:rPr>
              <a:t>description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Word-Weavers: Key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60848"/>
            <a:ext cx="8075240" cy="324036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en-GB" sz="2000" dirty="0" smtClean="0"/>
              <a:t>Choose </a:t>
            </a:r>
            <a:r>
              <a:rPr lang="en-GB" sz="2000" dirty="0" smtClean="0">
                <a:solidFill>
                  <a:srgbClr val="FF0000"/>
                </a:solidFill>
              </a:rPr>
              <a:t>nouns and adjectives </a:t>
            </a:r>
            <a:r>
              <a:rPr lang="en-GB" sz="2000" dirty="0" smtClean="0"/>
              <a:t>carefully to </a:t>
            </a:r>
            <a:r>
              <a:rPr lang="en-GB" sz="2000" dirty="0" smtClean="0">
                <a:solidFill>
                  <a:srgbClr val="FF0000"/>
                </a:solidFill>
              </a:rPr>
              <a:t>paint character pictures</a:t>
            </a:r>
          </a:p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en-GB" sz="2000" dirty="0" smtClean="0"/>
              <a:t>Use </a:t>
            </a:r>
            <a:r>
              <a:rPr lang="en-GB" sz="2000" dirty="0" smtClean="0">
                <a:solidFill>
                  <a:srgbClr val="FF0000"/>
                </a:solidFill>
              </a:rPr>
              <a:t>noun phrases </a:t>
            </a:r>
            <a:r>
              <a:rPr lang="en-GB" sz="2000" dirty="0" smtClean="0"/>
              <a:t>to create </a:t>
            </a:r>
            <a:r>
              <a:rPr lang="en-GB" sz="2000" dirty="0" smtClean="0">
                <a:solidFill>
                  <a:srgbClr val="FF0000"/>
                </a:solidFill>
              </a:rPr>
              <a:t>visual descriptions</a:t>
            </a:r>
            <a:r>
              <a:rPr lang="en-GB" sz="2000" dirty="0" smtClean="0"/>
              <a:t> of characters</a:t>
            </a:r>
          </a:p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en-GB" sz="2000" dirty="0" smtClean="0"/>
              <a:t>Consider </a:t>
            </a:r>
            <a:r>
              <a:rPr lang="en-GB" sz="2000" dirty="0" smtClean="0">
                <a:solidFill>
                  <a:srgbClr val="FF0000"/>
                </a:solidFill>
              </a:rPr>
              <a:t>adding more description after a noun </a:t>
            </a:r>
            <a:r>
              <a:rPr lang="en-GB" sz="2000" dirty="0" smtClean="0"/>
              <a:t>to give more detail</a:t>
            </a:r>
          </a:p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en-GB" sz="2000" dirty="0" smtClean="0"/>
              <a:t>‘</a:t>
            </a:r>
            <a:r>
              <a:rPr lang="en-GB" sz="2000" dirty="0" smtClean="0">
                <a:solidFill>
                  <a:srgbClr val="FF0000"/>
                </a:solidFill>
              </a:rPr>
              <a:t>Show not tell’ </a:t>
            </a:r>
            <a:r>
              <a:rPr lang="en-GB" sz="2000" dirty="0" smtClean="0"/>
              <a:t>(infer)  when describing characters</a:t>
            </a:r>
          </a:p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en-GB" sz="2000" dirty="0" smtClean="0">
                <a:solidFill>
                  <a:srgbClr val="FF0000"/>
                </a:solidFill>
              </a:rPr>
              <a:t>Well-chosen verbs </a:t>
            </a:r>
            <a:r>
              <a:rPr lang="en-GB" sz="2000" dirty="0" smtClean="0"/>
              <a:t>can </a:t>
            </a:r>
            <a:r>
              <a:rPr lang="en-GB" sz="2000" dirty="0" smtClean="0">
                <a:solidFill>
                  <a:srgbClr val="FF0000"/>
                </a:solidFill>
              </a:rPr>
              <a:t>suggest what characters are like </a:t>
            </a:r>
            <a:r>
              <a:rPr lang="en-GB" sz="2000" dirty="0" smtClean="0"/>
              <a:t>by showing what they do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Sentence-Shapers: Key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920880" cy="341297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Sentences can be </a:t>
            </a:r>
            <a:r>
              <a:rPr lang="en-GB" sz="2000" dirty="0" smtClean="0">
                <a:solidFill>
                  <a:srgbClr val="FF0000"/>
                </a:solidFill>
              </a:rPr>
              <a:t>shaped to enhance meanings </a:t>
            </a:r>
            <a:r>
              <a:rPr lang="en-GB" sz="2000" dirty="0" smtClean="0"/>
              <a:t>in your story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Writers can choose </a:t>
            </a:r>
            <a:r>
              <a:rPr lang="en-GB" sz="2000" dirty="0" smtClean="0">
                <a:solidFill>
                  <a:srgbClr val="FF0000"/>
                </a:solidFill>
              </a:rPr>
              <a:t>where to put information in a sentence </a:t>
            </a:r>
            <a:r>
              <a:rPr lang="en-GB" sz="2000" dirty="0" smtClean="0"/>
              <a:t>to give it different emphasis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Putting the </a:t>
            </a:r>
            <a:r>
              <a:rPr lang="en-GB" sz="2000" dirty="0" smtClean="0">
                <a:solidFill>
                  <a:srgbClr val="FF0000"/>
                </a:solidFill>
              </a:rPr>
              <a:t>subject after the verb </a:t>
            </a:r>
            <a:r>
              <a:rPr lang="en-GB" sz="2000" dirty="0" smtClean="0"/>
              <a:t>can create </a:t>
            </a:r>
            <a:r>
              <a:rPr lang="en-GB" sz="2000" dirty="0" smtClean="0">
                <a:solidFill>
                  <a:srgbClr val="FF0000"/>
                </a:solidFill>
              </a:rPr>
              <a:t>emphasis or anticipation</a:t>
            </a:r>
            <a:endParaRPr lang="en-GB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Varied sentence lengths </a:t>
            </a:r>
            <a:r>
              <a:rPr lang="en-GB" sz="2000" dirty="0" smtClean="0"/>
              <a:t>creates </a:t>
            </a:r>
            <a:r>
              <a:rPr lang="en-GB" sz="2000" dirty="0"/>
              <a:t>a</a:t>
            </a:r>
            <a:r>
              <a:rPr lang="en-GB" sz="2000" dirty="0" smtClean="0"/>
              <a:t> </a:t>
            </a:r>
            <a:r>
              <a:rPr lang="en-GB" sz="2000" dirty="0"/>
              <a:t>good textual </a:t>
            </a:r>
            <a:r>
              <a:rPr lang="en-GB" sz="2000" dirty="0" smtClean="0">
                <a:solidFill>
                  <a:srgbClr val="FF0000"/>
                </a:solidFill>
              </a:rPr>
              <a:t>rhythm</a:t>
            </a:r>
            <a:endParaRPr lang="en-GB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Short sentences </a:t>
            </a:r>
            <a:r>
              <a:rPr lang="en-GB" sz="2000" dirty="0" smtClean="0"/>
              <a:t>can draw </a:t>
            </a:r>
            <a:r>
              <a:rPr lang="en-GB" sz="2000" dirty="0"/>
              <a:t>attention to </a:t>
            </a:r>
            <a:r>
              <a:rPr lang="en-GB" sz="2000" dirty="0">
                <a:solidFill>
                  <a:srgbClr val="FF0000"/>
                </a:solidFill>
              </a:rPr>
              <a:t>key events or </a:t>
            </a:r>
            <a:r>
              <a:rPr lang="en-GB" sz="2000" dirty="0" smtClean="0">
                <a:solidFill>
                  <a:srgbClr val="FF0000"/>
                </a:solidFill>
              </a:rPr>
              <a:t>moments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90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happens in Merlin and Arthur stories?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68952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Knights have battles  (and there are no lady knights!)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The knights love and serve Arthur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Arthur marries Guinevere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Camelot must be protected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Merlin is a special wizard who protects Arthur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There is magic: potions, goblets, cloaks, swords, rings …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There are mythical beasts: dragons, unicorns, trolls, serpents…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Good conquers evil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 smtClean="0"/>
              <a:t>Some character names: Lancelot; Galahad; Percival; </a:t>
            </a:r>
            <a:r>
              <a:rPr lang="en-GB" sz="2000" dirty="0" err="1" smtClean="0"/>
              <a:t>Bors</a:t>
            </a:r>
            <a:r>
              <a:rPr lang="en-GB" sz="2000" dirty="0" smtClean="0"/>
              <a:t>; Gawain; Morgana 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Writing-Designers: Your Task!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204864"/>
            <a:ext cx="6408712" cy="324036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buNone/>
            </a:pPr>
            <a:endParaRPr lang="en-GB" sz="2000" b="1" i="1" dirty="0" smtClean="0"/>
          </a:p>
          <a:p>
            <a:pPr marL="0" indent="0">
              <a:lnSpc>
                <a:spcPts val="2800"/>
              </a:lnSpc>
              <a:buNone/>
            </a:pPr>
            <a:r>
              <a:rPr lang="en-GB" sz="2200" dirty="0" smtClean="0"/>
              <a:t>Write a new Arthurian legend, of no more than 500 words, which focuses on creating an effective plot structure, good character descriptions and shaping sentences to tell the story well.</a:t>
            </a:r>
          </a:p>
          <a:p>
            <a:pPr marL="0" indent="0">
              <a:lnSpc>
                <a:spcPts val="2800"/>
              </a:lnSpc>
              <a:buNone/>
            </a:pPr>
            <a:endParaRPr lang="en-GB" sz="2200" b="1" i="1" dirty="0" smtClean="0"/>
          </a:p>
          <a:p>
            <a:pPr marL="0" indent="0">
              <a:lnSpc>
                <a:spcPts val="2800"/>
              </a:lnSpc>
              <a:buNone/>
            </a:pPr>
            <a:r>
              <a:rPr lang="en-GB" sz="2200" b="1" i="1" dirty="0" smtClean="0"/>
              <a:t>You can use your plot summary and all the drafts you have written to help fire your imagination!</a:t>
            </a:r>
            <a:endParaRPr lang="en-GB" sz="2200" b="1" i="1" dirty="0"/>
          </a:p>
          <a:p>
            <a:pPr marL="0" indent="0">
              <a:lnSpc>
                <a:spcPts val="2800"/>
              </a:lnSpc>
              <a:buNone/>
            </a:pPr>
            <a:endParaRPr lang="en-GB" sz="2200" b="1" i="1" dirty="0"/>
          </a:p>
          <a:p>
            <a:pPr marL="0" indent="0">
              <a:lnSpc>
                <a:spcPts val="2800"/>
              </a:lnSpc>
              <a:buNone/>
            </a:pPr>
            <a:endParaRPr lang="en-GB" sz="20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8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2000" i="1" dirty="0"/>
              <a:t>‘I have to plot it out… I have to work out what’s going to </a:t>
            </a:r>
            <a:endParaRPr lang="en-GB" sz="2000" i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000" i="1" dirty="0" smtClean="0"/>
              <a:t>happen </a:t>
            </a:r>
            <a:r>
              <a:rPr lang="en-GB" sz="2000" i="1" dirty="0"/>
              <a:t>before I start writing</a:t>
            </a:r>
            <a:r>
              <a:rPr lang="en-GB" sz="2000" dirty="0"/>
              <a:t>’. </a:t>
            </a:r>
            <a:endParaRPr lang="en-GB" sz="2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000" dirty="0" err="1" smtClean="0"/>
              <a:t>Malorie</a:t>
            </a:r>
            <a:r>
              <a:rPr lang="en-GB" sz="2000" dirty="0" smtClean="0"/>
              <a:t> Blackman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 plan helps you see where you are going, even though you might discover things along the way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 plan outlines the route you might take, though when you start writing you might take a different route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3889-FCF1-4E75-973B-C778F231BD6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50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937</Words>
  <Application>Microsoft Office PowerPoint</Application>
  <PresentationFormat>On-screen Show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Lucida Calligraphy</vt:lpstr>
      <vt:lpstr>Office Theme</vt:lpstr>
      <vt:lpstr>Writing-Designers</vt:lpstr>
      <vt:lpstr>Lesson 1</vt:lpstr>
      <vt:lpstr>PowerPoint Presentation</vt:lpstr>
      <vt:lpstr>Story-Builders: Key Learning</vt:lpstr>
      <vt:lpstr>Word-Weavers: Key Learning</vt:lpstr>
      <vt:lpstr>Sentence-Shapers: Key Learning</vt:lpstr>
      <vt:lpstr>What happens in Merlin and Arthur stories?</vt:lpstr>
      <vt:lpstr>Writing-Designers: Your Task!</vt:lpstr>
      <vt:lpstr>Planning</vt:lpstr>
      <vt:lpstr>Lesson 2</vt:lpstr>
      <vt:lpstr>PowerPoint Presentation</vt:lpstr>
      <vt:lpstr>Drafting Reminders </vt:lpstr>
      <vt:lpstr>Lesson 3</vt:lpstr>
      <vt:lpstr>A writer’s view: Malorie Blackman explains the choices she makes as a writer</vt:lpstr>
      <vt:lpstr>Revision Reminders: Narrative Choices</vt:lpstr>
      <vt:lpstr>Revision Reminders: Language Choices</vt:lpstr>
      <vt:lpstr>Revision Reminders: Proof-Reading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Writing-Designers</dc:title>
  <dc:creator>Myhill, Debra</dc:creator>
  <cp:lastModifiedBy>Tanner, Jane</cp:lastModifiedBy>
  <cp:revision>24</cp:revision>
  <dcterms:created xsi:type="dcterms:W3CDTF">2012-09-16T15:34:37Z</dcterms:created>
  <dcterms:modified xsi:type="dcterms:W3CDTF">2017-02-02T10:09:27Z</dcterms:modified>
</cp:coreProperties>
</file>