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Lst>
  <p:notesMasterIdLst>
    <p:notesMasterId r:id="rId70"/>
  </p:notesMasterIdLst>
  <p:handoutMasterIdLst>
    <p:handoutMasterId r:id="rId71"/>
  </p:handoutMasterIdLst>
  <p:sldIdLst>
    <p:sldId id="261" r:id="rId2"/>
    <p:sldId id="277" r:id="rId3"/>
    <p:sldId id="283" r:id="rId4"/>
    <p:sldId id="369" r:id="rId5"/>
    <p:sldId id="333" r:id="rId6"/>
    <p:sldId id="354" r:id="rId7"/>
    <p:sldId id="395" r:id="rId8"/>
    <p:sldId id="334" r:id="rId9"/>
    <p:sldId id="370" r:id="rId10"/>
    <p:sldId id="421" r:id="rId11"/>
    <p:sldId id="398" r:id="rId12"/>
    <p:sldId id="399" r:id="rId13"/>
    <p:sldId id="401" r:id="rId14"/>
    <p:sldId id="402" r:id="rId15"/>
    <p:sldId id="403" r:id="rId16"/>
    <p:sldId id="404" r:id="rId17"/>
    <p:sldId id="405" r:id="rId18"/>
    <p:sldId id="406" r:id="rId19"/>
    <p:sldId id="408" r:id="rId20"/>
    <p:sldId id="409" r:id="rId21"/>
    <p:sldId id="410" r:id="rId22"/>
    <p:sldId id="411" r:id="rId23"/>
    <p:sldId id="412" r:id="rId24"/>
    <p:sldId id="413" r:id="rId25"/>
    <p:sldId id="415" r:id="rId26"/>
    <p:sldId id="416" r:id="rId27"/>
    <p:sldId id="417" r:id="rId28"/>
    <p:sldId id="376" r:id="rId29"/>
    <p:sldId id="373" r:id="rId30"/>
    <p:sldId id="418" r:id="rId31"/>
    <p:sldId id="278" r:id="rId32"/>
    <p:sldId id="419" r:id="rId33"/>
    <p:sldId id="282" r:id="rId34"/>
    <p:sldId id="335" r:id="rId35"/>
    <p:sldId id="336" r:id="rId36"/>
    <p:sldId id="343" r:id="rId37"/>
    <p:sldId id="341" r:id="rId38"/>
    <p:sldId id="337" r:id="rId39"/>
    <p:sldId id="338" r:id="rId40"/>
    <p:sldId id="339" r:id="rId41"/>
    <p:sldId id="340" r:id="rId42"/>
    <p:sldId id="342" r:id="rId43"/>
    <p:sldId id="344" r:id="rId44"/>
    <p:sldId id="345" r:id="rId45"/>
    <p:sldId id="346" r:id="rId46"/>
    <p:sldId id="347" r:id="rId47"/>
    <p:sldId id="348" r:id="rId48"/>
    <p:sldId id="349" r:id="rId49"/>
    <p:sldId id="351" r:id="rId50"/>
    <p:sldId id="350" r:id="rId51"/>
    <p:sldId id="352" r:id="rId52"/>
    <p:sldId id="353" r:id="rId53"/>
    <p:sldId id="366" r:id="rId54"/>
    <p:sldId id="355" r:id="rId55"/>
    <p:sldId id="356" r:id="rId56"/>
    <p:sldId id="358" r:id="rId57"/>
    <p:sldId id="359" r:id="rId58"/>
    <p:sldId id="362" r:id="rId59"/>
    <p:sldId id="363" r:id="rId60"/>
    <p:sldId id="364" r:id="rId61"/>
    <p:sldId id="367" r:id="rId62"/>
    <p:sldId id="365" r:id="rId63"/>
    <p:sldId id="423" r:id="rId64"/>
    <p:sldId id="424" r:id="rId65"/>
    <p:sldId id="425" r:id="rId66"/>
    <p:sldId id="422" r:id="rId67"/>
    <p:sldId id="368" r:id="rId68"/>
    <p:sldId id="420" r:id="rId69"/>
  </p:sldIdLst>
  <p:sldSz cx="9144000" cy="6858000" type="screen4x3"/>
  <p:notesSz cx="6881813" cy="96615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4A94"/>
    <a:srgbClr val="CC00CC"/>
    <a:srgbClr val="658080"/>
    <a:srgbClr val="0F4DBC"/>
    <a:srgbClr val="9ED090"/>
    <a:srgbClr val="55C37A"/>
    <a:srgbClr val="7AD097"/>
    <a:srgbClr val="008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472" autoAdjust="0"/>
    <p:restoredTop sz="64272" autoAdjust="0"/>
  </p:normalViewPr>
  <p:slideViewPr>
    <p:cSldViewPr>
      <p:cViewPr>
        <p:scale>
          <a:sx n="60" d="100"/>
          <a:sy n="60" d="100"/>
        </p:scale>
        <p:origin x="-610" y="629"/>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62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82119" cy="48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0659" name="Rectangle 3"/>
          <p:cNvSpPr>
            <a:spLocks noGrp="1" noChangeArrowheads="1"/>
          </p:cNvSpPr>
          <p:nvPr>
            <p:ph type="dt" sz="quarter" idx="1"/>
          </p:nvPr>
        </p:nvSpPr>
        <p:spPr bwMode="auto">
          <a:xfrm>
            <a:off x="3898102" y="0"/>
            <a:ext cx="2982119" cy="48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0660" name="Rectangle 4"/>
          <p:cNvSpPr>
            <a:spLocks noGrp="1" noChangeArrowheads="1"/>
          </p:cNvSpPr>
          <p:nvPr>
            <p:ph type="ftr" sz="quarter" idx="2"/>
          </p:nvPr>
        </p:nvSpPr>
        <p:spPr bwMode="auto">
          <a:xfrm>
            <a:off x="0" y="9176401"/>
            <a:ext cx="2982119" cy="48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0661" name="Rectangle 5"/>
          <p:cNvSpPr>
            <a:spLocks noGrp="1" noChangeArrowheads="1"/>
          </p:cNvSpPr>
          <p:nvPr>
            <p:ph type="sldNum" sz="quarter" idx="3"/>
          </p:nvPr>
        </p:nvSpPr>
        <p:spPr bwMode="auto">
          <a:xfrm>
            <a:off x="3898102" y="9176401"/>
            <a:ext cx="2982119" cy="48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39577D1-B2A1-402A-B7B5-CE6EAB3E0D87}" type="slidenum">
              <a:rPr lang="en-US"/>
              <a:pPr/>
              <a:t>‹#›</a:t>
            </a:fld>
            <a:endParaRPr lang="en-US"/>
          </a:p>
        </p:txBody>
      </p:sp>
    </p:spTree>
    <p:extLst>
      <p:ext uri="{BB962C8B-B14F-4D97-AF65-F5344CB8AC3E}">
        <p14:creationId xmlns:p14="http://schemas.microsoft.com/office/powerpoint/2010/main" val="4014493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82119" cy="48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98102" y="0"/>
            <a:ext cx="2982119" cy="48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027113" y="725488"/>
            <a:ext cx="4827587" cy="3621087"/>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8182" y="4589776"/>
            <a:ext cx="5505450" cy="434721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9176401"/>
            <a:ext cx="2982119" cy="48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98102" y="9176401"/>
            <a:ext cx="2982119" cy="48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8C648E7-3A21-4E05-9F45-05274052E9C8}" type="slidenum">
              <a:rPr lang="en-US"/>
              <a:pPr/>
              <a:t>‹#›</a:t>
            </a:fld>
            <a:endParaRPr lang="en-US"/>
          </a:p>
        </p:txBody>
      </p:sp>
    </p:spTree>
    <p:extLst>
      <p:ext uri="{BB962C8B-B14F-4D97-AF65-F5344CB8AC3E}">
        <p14:creationId xmlns:p14="http://schemas.microsoft.com/office/powerpoint/2010/main" val="34067930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9884BA-55AD-4B17-980B-1B5D061C55E0}" type="slidenum">
              <a:rPr lang="en-US"/>
              <a:pPr/>
              <a:t>1</a:t>
            </a:fld>
            <a:endParaRPr lang="en-US" dirty="0"/>
          </a:p>
        </p:txBody>
      </p:sp>
      <p:sp>
        <p:nvSpPr>
          <p:cNvPr id="14338" name="Rectangle 2"/>
          <p:cNvSpPr>
            <a:spLocks noGrp="1" noRot="1" noChangeAspect="1" noChangeArrowheads="1" noTextEdit="1"/>
          </p:cNvSpPr>
          <p:nvPr>
            <p:ph type="sldImg"/>
          </p:nvPr>
        </p:nvSpPr>
        <p:spPr>
          <a:xfrm>
            <a:off x="1027113" y="725488"/>
            <a:ext cx="4827587" cy="3621087"/>
          </a:xfrm>
          <a:ln/>
        </p:spPr>
      </p:sp>
      <p:sp>
        <p:nvSpPr>
          <p:cNvPr id="14339"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568256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589777"/>
            <a:ext cx="5505450" cy="4561466"/>
          </a:xfrm>
        </p:spPr>
        <p:txBody>
          <a:bodyPr/>
          <a:lstStyle/>
          <a:p>
            <a:r>
              <a:rPr lang="en-GB" b="0" dirty="0" smtClean="0"/>
              <a:t>Image used in Merlin scheme</a:t>
            </a:r>
          </a:p>
          <a:p>
            <a:r>
              <a:rPr lang="en-GB" b="1" dirty="0" smtClean="0"/>
              <a:t>Link choices to intention:</a:t>
            </a:r>
            <a:r>
              <a:rPr lang="en-GB" b="1" baseline="0" dirty="0" smtClean="0"/>
              <a:t> </a:t>
            </a:r>
            <a:r>
              <a:rPr lang="en-GB" b="1" dirty="0" smtClean="0"/>
              <a:t>What image do you want to build of the dragon/cave/boy?</a:t>
            </a:r>
          </a:p>
          <a:p>
            <a:r>
              <a:rPr lang="en-GB" b="0" baseline="0" dirty="0" err="1" smtClean="0"/>
              <a:t>eg</a:t>
            </a:r>
            <a:r>
              <a:rPr lang="en-GB" b="0" baseline="0" dirty="0" smtClean="0"/>
              <a:t> to stress the darkness/danger of the cave: the dimly-lit, slimy cavern walls</a:t>
            </a:r>
          </a:p>
          <a:p>
            <a:r>
              <a:rPr lang="en-GB" b="0" baseline="0" dirty="0" smtClean="0"/>
              <a:t>to stress the non-threatening nature of the dragon: a surprisingly small, friendly-looking dragon</a:t>
            </a:r>
          </a:p>
          <a:p>
            <a:endParaRPr lang="en-GB" dirty="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8C958033-DA38-49D1-9538-252E551A7946}" type="slidenum">
              <a:rPr lang="en-GB" smtClean="0"/>
              <a:pPr>
                <a:defRPr/>
              </a:pPr>
              <a:t>20</a:t>
            </a:fld>
            <a:endParaRPr lang="en-GB"/>
          </a:p>
        </p:txBody>
      </p:sp>
    </p:spTree>
    <p:extLst>
      <p:ext uri="{BB962C8B-B14F-4D97-AF65-F5344CB8AC3E}">
        <p14:creationId xmlns:p14="http://schemas.microsoft.com/office/powerpoint/2010/main" val="2207563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80497D-1873-41D2-83B8-70CA552CD29C}"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3525411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589777"/>
            <a:ext cx="5505450" cy="4561466"/>
          </a:xfrm>
        </p:spPr>
        <p:txBody>
          <a:bodyPr/>
          <a:lstStyle/>
          <a:p>
            <a:r>
              <a:rPr lang="en-GB" b="1" dirty="0" smtClean="0"/>
              <a:t>Link choices to intention:</a:t>
            </a:r>
            <a:r>
              <a:rPr lang="en-GB" b="1" baseline="0" dirty="0" smtClean="0"/>
              <a:t> </a:t>
            </a:r>
            <a:r>
              <a:rPr lang="en-GB" b="1" dirty="0" smtClean="0"/>
              <a:t>What image do you want to build of the dragon/cave/boy?</a:t>
            </a:r>
          </a:p>
          <a:p>
            <a:r>
              <a:rPr lang="en-GB" b="0" baseline="0" dirty="0" err="1" smtClean="0"/>
              <a:t>eg</a:t>
            </a:r>
            <a:r>
              <a:rPr lang="en-GB" b="0" baseline="0" dirty="0" smtClean="0"/>
              <a:t> to stress the darkness/danger of the cave: cavern walls that were twisted into monstrous shapes</a:t>
            </a:r>
          </a:p>
          <a:p>
            <a:r>
              <a:rPr lang="en-GB" b="0" baseline="0" dirty="0" smtClean="0"/>
              <a:t>to stress the non-threatening nature of the dragon: a dragon with pleading eyes, whispering in a low, soft voice</a:t>
            </a:r>
          </a:p>
          <a:p>
            <a:endParaRPr lang="en-GB"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8C958033-DA38-49D1-9538-252E551A7946}" type="slidenum">
              <a:rPr lang="en-GB" smtClean="0"/>
              <a:pPr>
                <a:defRPr/>
              </a:pPr>
              <a:t>22</a:t>
            </a:fld>
            <a:endParaRPr lang="en-GB"/>
          </a:p>
        </p:txBody>
      </p:sp>
    </p:spTree>
    <p:extLst>
      <p:ext uri="{BB962C8B-B14F-4D97-AF65-F5344CB8AC3E}">
        <p14:creationId xmlns:p14="http://schemas.microsoft.com/office/powerpoint/2010/main" val="2207563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23</a:t>
            </a:fld>
            <a:endParaRPr lang="en-US"/>
          </a:p>
        </p:txBody>
      </p:sp>
    </p:spTree>
    <p:extLst>
      <p:ext uri="{BB962C8B-B14F-4D97-AF65-F5344CB8AC3E}">
        <p14:creationId xmlns:p14="http://schemas.microsoft.com/office/powerpoint/2010/main" val="2596704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NB This is an attempt to model development</a:t>
            </a:r>
            <a:r>
              <a:rPr lang="en-GB" baseline="0" dirty="0" smtClean="0"/>
              <a:t> in learning about the noun phrase, to inform teachers’ understanding of how to consolidate and build on students’ understanding across the key stages. It is not intended as a ‘step by step ladder’ of attainment.</a:t>
            </a:r>
            <a:endParaRPr lang="en-GB" dirty="0"/>
          </a:p>
        </p:txBody>
      </p:sp>
      <p:sp>
        <p:nvSpPr>
          <p:cNvPr id="4" name="Slide Number Placeholder 3"/>
          <p:cNvSpPr>
            <a:spLocks noGrp="1"/>
          </p:cNvSpPr>
          <p:nvPr>
            <p:ph type="sldNum" sz="quarter" idx="10"/>
          </p:nvPr>
        </p:nvSpPr>
        <p:spPr/>
        <p:txBody>
          <a:bodyPr/>
          <a:lstStyle/>
          <a:p>
            <a:fld id="{38A1B173-494A-4405-BE01-BFC9AEC53747}" type="slidenum">
              <a:rPr lang="en-GB" smtClean="0"/>
              <a:pPr/>
              <a:t>24</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baseline="0" dirty="0" smtClean="0"/>
          </a:p>
        </p:txBody>
      </p:sp>
      <p:sp>
        <p:nvSpPr>
          <p:cNvPr id="4" name="Slide Number Placeholder 3"/>
          <p:cNvSpPr>
            <a:spLocks noGrp="1"/>
          </p:cNvSpPr>
          <p:nvPr>
            <p:ph type="sldNum" sz="quarter" idx="10"/>
          </p:nvPr>
        </p:nvSpPr>
        <p:spPr/>
        <p:txBody>
          <a:bodyPr/>
          <a:lstStyle/>
          <a:p>
            <a:fld id="{88C648E7-3A21-4E05-9F45-05274052E9C8}" type="slidenum">
              <a:rPr lang="en-US" smtClean="0"/>
              <a:pPr/>
              <a:t>26</a:t>
            </a:fld>
            <a:endParaRPr lang="en-US"/>
          </a:p>
        </p:txBody>
      </p:sp>
    </p:spTree>
    <p:extLst>
      <p:ext uri="{BB962C8B-B14F-4D97-AF65-F5344CB8AC3E}">
        <p14:creationId xmlns:p14="http://schemas.microsoft.com/office/powerpoint/2010/main" val="2407246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27</a:t>
            </a:fld>
            <a:endParaRPr lang="en-US"/>
          </a:p>
        </p:txBody>
      </p:sp>
    </p:spTree>
    <p:extLst>
      <p:ext uri="{BB962C8B-B14F-4D97-AF65-F5344CB8AC3E}">
        <p14:creationId xmlns:p14="http://schemas.microsoft.com/office/powerpoint/2010/main" val="1811849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28</a:t>
            </a:fld>
            <a:endParaRPr lang="en-US"/>
          </a:p>
        </p:txBody>
      </p:sp>
    </p:spTree>
    <p:extLst>
      <p:ext uri="{BB962C8B-B14F-4D97-AF65-F5344CB8AC3E}">
        <p14:creationId xmlns:p14="http://schemas.microsoft.com/office/powerpoint/2010/main" val="2407246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smtClean="0">
              <a:solidFill>
                <a:schemeClr val="tx1"/>
              </a:solidFill>
            </a:endParaRPr>
          </a:p>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29</a:t>
            </a:fld>
            <a:endParaRPr lang="en-US"/>
          </a:p>
        </p:txBody>
      </p:sp>
    </p:spTree>
    <p:extLst>
      <p:ext uri="{BB962C8B-B14F-4D97-AF65-F5344CB8AC3E}">
        <p14:creationId xmlns:p14="http://schemas.microsoft.com/office/powerpoint/2010/main" val="2030054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Activity from the Merlin scheme</a:t>
            </a:r>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30</a:t>
            </a:fld>
            <a:endParaRPr lang="en-US"/>
          </a:p>
        </p:txBody>
      </p:sp>
    </p:spTree>
    <p:extLst>
      <p:ext uri="{BB962C8B-B14F-4D97-AF65-F5344CB8AC3E}">
        <p14:creationId xmlns:p14="http://schemas.microsoft.com/office/powerpoint/2010/main" val="3847023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725488"/>
            <a:ext cx="4827587" cy="36210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386896-0B8F-4F53-AC0D-2C1ACB4E414C}" type="slidenum">
              <a:rPr lang="en-GB" smtClean="0"/>
              <a:t>4</a:t>
            </a:fld>
            <a:endParaRPr lang="en-GB"/>
          </a:p>
        </p:txBody>
      </p:sp>
    </p:spTree>
    <p:extLst>
      <p:ext uri="{BB962C8B-B14F-4D97-AF65-F5344CB8AC3E}">
        <p14:creationId xmlns:p14="http://schemas.microsoft.com/office/powerpoint/2010/main" val="2807173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32</a:t>
            </a:fld>
            <a:endParaRPr lang="en-US"/>
          </a:p>
        </p:txBody>
      </p:sp>
    </p:spTree>
    <p:extLst>
      <p:ext uri="{BB962C8B-B14F-4D97-AF65-F5344CB8AC3E}">
        <p14:creationId xmlns:p14="http://schemas.microsoft.com/office/powerpoint/2010/main" val="4050945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37</a:t>
            </a:fld>
            <a:endParaRPr lang="en-US"/>
          </a:p>
        </p:txBody>
      </p:sp>
    </p:spTree>
    <p:extLst>
      <p:ext uri="{BB962C8B-B14F-4D97-AF65-F5344CB8AC3E}">
        <p14:creationId xmlns:p14="http://schemas.microsoft.com/office/powerpoint/2010/main" val="1441327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63</a:t>
            </a:fld>
            <a:endParaRPr lang="en-US"/>
          </a:p>
        </p:txBody>
      </p:sp>
    </p:spTree>
    <p:extLst>
      <p:ext uri="{BB962C8B-B14F-4D97-AF65-F5344CB8AC3E}">
        <p14:creationId xmlns:p14="http://schemas.microsoft.com/office/powerpoint/2010/main" val="3241218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 of work in progress from </a:t>
            </a:r>
            <a:r>
              <a:rPr lang="en-GB" dirty="0" err="1" smtClean="0"/>
              <a:t>Gleadless</a:t>
            </a:r>
            <a:r>
              <a:rPr lang="en-GB" dirty="0" smtClean="0"/>
              <a:t> Primary</a:t>
            </a:r>
            <a:r>
              <a:rPr lang="en-GB" baseline="0" dirty="0" smtClean="0"/>
              <a:t> in Sheffield</a:t>
            </a:r>
          </a:p>
          <a:p>
            <a:r>
              <a:rPr lang="en-GB" dirty="0" smtClean="0"/>
              <a:t>Deep in the forbidden forest, lived a mythical devilish creature.</a:t>
            </a:r>
            <a:r>
              <a:rPr lang="en-GB" baseline="0" dirty="0" smtClean="0"/>
              <a:t> A golden horn 10 inches long, cream white skin, that glows in the moonlight. Never look at the </a:t>
            </a:r>
            <a:r>
              <a:rPr lang="en-GB" baseline="0" dirty="0" err="1" smtClean="0"/>
              <a:t>Crabicorn’s</a:t>
            </a:r>
            <a:r>
              <a:rPr lang="en-GB" baseline="0" dirty="0" smtClean="0"/>
              <a:t> crimson red eyes as they will turn you to ash.</a:t>
            </a:r>
          </a:p>
          <a:p>
            <a:r>
              <a:rPr lang="en-GB" baseline="0" dirty="0" smtClean="0"/>
              <a:t>Note: use of subject-verb inversion (examples on post-it note read ‘out of the darkness came’)</a:t>
            </a:r>
          </a:p>
          <a:p>
            <a:r>
              <a:rPr lang="en-GB" baseline="0" dirty="0" smtClean="0"/>
              <a:t>Different patterns of noun phrase – pre and post modifying</a:t>
            </a:r>
          </a:p>
          <a:p>
            <a:r>
              <a:rPr lang="en-GB" baseline="0" dirty="0" smtClean="0"/>
              <a:t>Not quite understood – second noun phrase not used in a complete sentence </a:t>
            </a:r>
          </a:p>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64</a:t>
            </a:fld>
            <a:endParaRPr lang="en-US"/>
          </a:p>
        </p:txBody>
      </p:sp>
    </p:spTree>
    <p:extLst>
      <p:ext uri="{BB962C8B-B14F-4D97-AF65-F5344CB8AC3E}">
        <p14:creationId xmlns:p14="http://schemas.microsoft.com/office/powerpoint/2010/main" val="1562719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88C648E7-3A21-4E05-9F45-05274052E9C8}" type="slidenum">
              <a:rPr lang="en-US" smtClean="0"/>
              <a:pPr/>
              <a:t>65</a:t>
            </a:fld>
            <a:endParaRPr lang="en-US"/>
          </a:p>
        </p:txBody>
      </p:sp>
    </p:spTree>
    <p:extLst>
      <p:ext uri="{BB962C8B-B14F-4D97-AF65-F5344CB8AC3E}">
        <p14:creationId xmlns:p14="http://schemas.microsoft.com/office/powerpoint/2010/main" val="1562719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baseline="0" dirty="0" smtClean="0">
                <a:solidFill>
                  <a:schemeClr val="tx1"/>
                </a:solidFill>
                <a:effectLst/>
                <a:latin typeface="Arial" charset="0"/>
                <a:ea typeface="+mn-ea"/>
                <a:cs typeface="Arial" charset="0"/>
              </a:rPr>
              <a:t>Mentor Text:</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Arial" charset="0"/>
              </a:rPr>
              <a:t>The crypt was cold and dimly lit, and smelt musty, of ancient times.  Row by row, through the chamber, stood the burial caskets of people long since dead, knights and their ladies. Cobwebs shivered in a shaft of moonlight piercing the gloom.  Then, out of the darkness, came a lady, dark-haired and beautiful, wearing a gown of wine-red.  She stood over the burial casket of a knight and began to speak in a strange language, the words flowing from her lips like a dark song. She raised her arm over the casket, her long fingers extended, and her eyes wide and intense.  The flow of words grew louder, the lady’s voice grew stronger and more insistent, until almost shrieking, she spoke the name, ‘</a:t>
            </a:r>
            <a:r>
              <a:rPr lang="en-GB" sz="1200" kern="1200" dirty="0" err="1" smtClean="0">
                <a:solidFill>
                  <a:schemeClr val="tx1"/>
                </a:solidFill>
                <a:effectLst/>
                <a:latin typeface="Arial" charset="0"/>
                <a:ea typeface="+mn-ea"/>
                <a:cs typeface="Arial" charset="0"/>
              </a:rPr>
              <a:t>Uther</a:t>
            </a:r>
            <a:r>
              <a:rPr lang="en-GB" sz="1200" kern="1200" dirty="0" smtClean="0">
                <a:solidFill>
                  <a:schemeClr val="tx1"/>
                </a:solidFill>
                <a:effectLst/>
                <a:latin typeface="Arial" charset="0"/>
                <a:ea typeface="+mn-ea"/>
                <a:cs typeface="Arial" charset="0"/>
              </a:rPr>
              <a:t> </a:t>
            </a:r>
            <a:r>
              <a:rPr lang="en-GB" sz="1200" kern="1200" dirty="0" err="1" smtClean="0">
                <a:solidFill>
                  <a:schemeClr val="tx1"/>
                </a:solidFill>
                <a:effectLst/>
                <a:latin typeface="Arial" charset="0"/>
                <a:ea typeface="+mn-ea"/>
                <a:cs typeface="Arial" charset="0"/>
              </a:rPr>
              <a:t>Pendragon</a:t>
            </a:r>
            <a:r>
              <a:rPr lang="en-GB" sz="1200" kern="1200" dirty="0" smtClean="0">
                <a:solidFill>
                  <a:schemeClr val="tx1"/>
                </a:solidFill>
                <a:effectLst/>
                <a:latin typeface="Arial" charset="0"/>
                <a:ea typeface="+mn-ea"/>
                <a:cs typeface="Arial" charset="0"/>
              </a:rPr>
              <a:t>!’.  A splitting, cracking noise filled the chamber. A deep crack grew along the length of the tomb, from toe to head, and the solid surface crumbled into dust. From the tomb rose a gloved hand, clad in an iron gauntlet, and as the hand stretched upwards, the fingers moved slowly.  The lady smiled.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effectLst/>
              <a:latin typeface="Arial" charset="0"/>
              <a:ea typeface="+mn-ea"/>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effectLst/>
              <a:latin typeface="Arial" charset="0"/>
              <a:ea typeface="+mn-ea"/>
              <a:cs typeface="Arial" charset="0"/>
            </a:endParaRPr>
          </a:p>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66</a:t>
            </a:fld>
            <a:endParaRPr lang="en-US"/>
          </a:p>
        </p:txBody>
      </p:sp>
    </p:spTree>
    <p:extLst>
      <p:ext uri="{BB962C8B-B14F-4D97-AF65-F5344CB8AC3E}">
        <p14:creationId xmlns:p14="http://schemas.microsoft.com/office/powerpoint/2010/main" val="898087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C648E7-3A21-4E05-9F45-05274052E9C8}" type="slidenum">
              <a:rPr lang="en-US" smtClean="0"/>
              <a:pPr/>
              <a:t>5</a:t>
            </a:fld>
            <a:endParaRPr lang="en-US"/>
          </a:p>
        </p:txBody>
      </p:sp>
    </p:spTree>
    <p:extLst>
      <p:ext uri="{BB962C8B-B14F-4D97-AF65-F5344CB8AC3E}">
        <p14:creationId xmlns:p14="http://schemas.microsoft.com/office/powerpoint/2010/main" val="3757811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6</a:t>
            </a:fld>
            <a:endParaRPr lang="en-US"/>
          </a:p>
        </p:txBody>
      </p:sp>
    </p:spTree>
    <p:extLst>
      <p:ext uri="{BB962C8B-B14F-4D97-AF65-F5344CB8AC3E}">
        <p14:creationId xmlns:p14="http://schemas.microsoft.com/office/powerpoint/2010/main" val="3366645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8</a:t>
            </a:fld>
            <a:endParaRPr lang="en-US"/>
          </a:p>
        </p:txBody>
      </p:sp>
    </p:spTree>
    <p:extLst>
      <p:ext uri="{BB962C8B-B14F-4D97-AF65-F5344CB8AC3E}">
        <p14:creationId xmlns:p14="http://schemas.microsoft.com/office/powerpoint/2010/main" val="1278018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9450" y="204788"/>
            <a:ext cx="2017713" cy="1512887"/>
          </a:xfrm>
        </p:spPr>
      </p:sp>
      <p:sp>
        <p:nvSpPr>
          <p:cNvPr id="3" name="Notes Placeholder 2"/>
          <p:cNvSpPr>
            <a:spLocks noGrp="1"/>
          </p:cNvSpPr>
          <p:nvPr>
            <p:ph type="body" idx="1"/>
          </p:nvPr>
        </p:nvSpPr>
        <p:spPr>
          <a:xfrm>
            <a:off x="688182" y="1817114"/>
            <a:ext cx="5505450" cy="7119877"/>
          </a:xfrm>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9</a:t>
            </a:fld>
            <a:endParaRPr lang="en-US"/>
          </a:p>
        </p:txBody>
      </p:sp>
    </p:spTree>
    <p:extLst>
      <p:ext uri="{BB962C8B-B14F-4D97-AF65-F5344CB8AC3E}">
        <p14:creationId xmlns:p14="http://schemas.microsoft.com/office/powerpoint/2010/main" val="2057832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C958033-DA38-49D1-9538-252E551A7946}" type="slidenum">
              <a:rPr lang="en-GB" smtClean="0"/>
              <a:pPr>
                <a:defRPr/>
              </a:pPr>
              <a:t>10</a:t>
            </a:fld>
            <a:endParaRPr lang="en-GB"/>
          </a:p>
        </p:txBody>
      </p:sp>
    </p:spTree>
    <p:extLst>
      <p:ext uri="{BB962C8B-B14F-4D97-AF65-F5344CB8AC3E}">
        <p14:creationId xmlns:p14="http://schemas.microsoft.com/office/powerpoint/2010/main" val="432204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A1B173-494A-4405-BE01-BFC9AEC53747}" type="slidenum">
              <a:rPr lang="en-GB" smtClean="0"/>
              <a:pPr/>
              <a:t>14</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40799" eaLnBrk="0" hangingPunct="0">
              <a:defRPr>
                <a:solidFill>
                  <a:schemeClr val="tx1"/>
                </a:solidFill>
                <a:latin typeface="Arial" charset="0"/>
              </a:defRPr>
            </a:lvl1pPr>
            <a:lvl2pPr marL="767063" indent="-295025" defTabSz="940799" eaLnBrk="0" hangingPunct="0">
              <a:defRPr>
                <a:solidFill>
                  <a:schemeClr val="tx1"/>
                </a:solidFill>
                <a:latin typeface="Arial" charset="0"/>
              </a:defRPr>
            </a:lvl2pPr>
            <a:lvl3pPr marL="1180097" indent="-236020" defTabSz="940799" eaLnBrk="0" hangingPunct="0">
              <a:defRPr>
                <a:solidFill>
                  <a:schemeClr val="tx1"/>
                </a:solidFill>
                <a:latin typeface="Arial" charset="0"/>
              </a:defRPr>
            </a:lvl3pPr>
            <a:lvl4pPr marL="1652136" indent="-236020" defTabSz="940799" eaLnBrk="0" hangingPunct="0">
              <a:defRPr>
                <a:solidFill>
                  <a:schemeClr val="tx1"/>
                </a:solidFill>
                <a:latin typeface="Arial" charset="0"/>
              </a:defRPr>
            </a:lvl4pPr>
            <a:lvl5pPr marL="2124175" indent="-236020" defTabSz="940799" eaLnBrk="0" hangingPunct="0">
              <a:defRPr>
                <a:solidFill>
                  <a:schemeClr val="tx1"/>
                </a:solidFill>
                <a:latin typeface="Arial" charset="0"/>
              </a:defRPr>
            </a:lvl5pPr>
            <a:lvl6pPr marL="2596214" indent="-236020" defTabSz="940799" eaLnBrk="0" fontAlgn="base" hangingPunct="0">
              <a:spcBef>
                <a:spcPct val="0"/>
              </a:spcBef>
              <a:spcAft>
                <a:spcPct val="0"/>
              </a:spcAft>
              <a:defRPr>
                <a:solidFill>
                  <a:schemeClr val="tx1"/>
                </a:solidFill>
                <a:latin typeface="Arial" charset="0"/>
              </a:defRPr>
            </a:lvl6pPr>
            <a:lvl7pPr marL="3068253" indent="-236020" defTabSz="940799" eaLnBrk="0" fontAlgn="base" hangingPunct="0">
              <a:spcBef>
                <a:spcPct val="0"/>
              </a:spcBef>
              <a:spcAft>
                <a:spcPct val="0"/>
              </a:spcAft>
              <a:defRPr>
                <a:solidFill>
                  <a:schemeClr val="tx1"/>
                </a:solidFill>
                <a:latin typeface="Arial" charset="0"/>
              </a:defRPr>
            </a:lvl7pPr>
            <a:lvl8pPr marL="3540292" indent="-236020" defTabSz="940799" eaLnBrk="0" fontAlgn="base" hangingPunct="0">
              <a:spcBef>
                <a:spcPct val="0"/>
              </a:spcBef>
              <a:spcAft>
                <a:spcPct val="0"/>
              </a:spcAft>
              <a:defRPr>
                <a:solidFill>
                  <a:schemeClr val="tx1"/>
                </a:solidFill>
                <a:latin typeface="Arial" charset="0"/>
              </a:defRPr>
            </a:lvl8pPr>
            <a:lvl9pPr marL="4012331" indent="-236020" defTabSz="940799" eaLnBrk="0" fontAlgn="base" hangingPunct="0">
              <a:spcBef>
                <a:spcPct val="0"/>
              </a:spcBef>
              <a:spcAft>
                <a:spcPct val="0"/>
              </a:spcAft>
              <a:defRPr>
                <a:solidFill>
                  <a:schemeClr val="tx1"/>
                </a:solidFill>
                <a:latin typeface="Arial" charset="0"/>
              </a:defRPr>
            </a:lvl9pPr>
          </a:lstStyle>
          <a:p>
            <a:pPr eaLnBrk="1" hangingPunct="1"/>
            <a:fld id="{D3224462-87CD-4571-9FFD-EA20DE709173}" type="slidenum">
              <a:rPr lang="en-GB">
                <a:solidFill>
                  <a:prstClr val="black"/>
                </a:solidFill>
              </a:rPr>
              <a:pPr eaLnBrk="1" hangingPunct="1"/>
              <a:t>19</a:t>
            </a:fld>
            <a:endParaRPr lang="en-GB">
              <a:solidFill>
                <a:prstClr val="black"/>
              </a:solidFill>
            </a:endParaRPr>
          </a:p>
        </p:txBody>
      </p:sp>
      <p:sp>
        <p:nvSpPr>
          <p:cNvPr id="35843" name="Rectangle 2"/>
          <p:cNvSpPr>
            <a:spLocks noGrp="1" noRot="1" noChangeAspect="1" noChangeArrowheads="1" noTextEdit="1"/>
          </p:cNvSpPr>
          <p:nvPr>
            <p:ph type="sldImg"/>
          </p:nvPr>
        </p:nvSpPr>
        <p:spPr>
          <a:xfrm>
            <a:off x="1490663" y="282575"/>
            <a:ext cx="3679825" cy="2759075"/>
          </a:xfrm>
          <a:ln/>
        </p:spPr>
      </p:sp>
      <p:sp>
        <p:nvSpPr>
          <p:cNvPr id="35844" name="Rectangle 3"/>
          <p:cNvSpPr>
            <a:spLocks noGrp="1" noChangeArrowheads="1"/>
          </p:cNvSpPr>
          <p:nvPr>
            <p:ph type="body" idx="1"/>
          </p:nvPr>
        </p:nvSpPr>
        <p:spPr>
          <a:xfrm>
            <a:off x="382708" y="3318593"/>
            <a:ext cx="6048847" cy="5361911"/>
          </a:xfrm>
          <a:noFill/>
        </p:spPr>
        <p:txBody>
          <a:bodyPr/>
          <a:lstStyle/>
          <a:p>
            <a:pPr marL="171450" indent="-171450" eaLnBrk="1" hangingPunct="1">
              <a:lnSpc>
                <a:spcPct val="90000"/>
              </a:lnSpc>
              <a:buFont typeface="Arial" panose="020B0604020202020204" pitchFamily="34" charset="0"/>
              <a:buChar char="•"/>
            </a:pPr>
            <a:r>
              <a:rPr lang="en-GB" dirty="0" smtClean="0"/>
              <a:t>Chart shows different ways that we can pre-modify a</a:t>
            </a:r>
            <a:r>
              <a:rPr lang="en-GB" baseline="0" dirty="0" smtClean="0"/>
              <a:t> noun.</a:t>
            </a:r>
            <a:endParaRPr lang="en-GB" dirty="0" smtClean="0"/>
          </a:p>
          <a:p>
            <a:pPr marL="171450" indent="-171450" eaLnBrk="1" hangingPunct="1">
              <a:lnSpc>
                <a:spcPct val="90000"/>
              </a:lnSpc>
              <a:buFont typeface="Arial" panose="020B0604020202020204" pitchFamily="34" charset="0"/>
              <a:buChar char="•"/>
            </a:pPr>
            <a:r>
              <a:rPr lang="en-GB" dirty="0" smtClean="0"/>
              <a:t>Emphasis with children is on the quality of word choice and the combinations </a:t>
            </a:r>
            <a:r>
              <a:rPr lang="en-GB" dirty="0" err="1" smtClean="0"/>
              <a:t>eg</a:t>
            </a:r>
            <a:r>
              <a:rPr lang="en-GB" dirty="0" smtClean="0"/>
              <a:t> unusual combinations; alliterative </a:t>
            </a:r>
            <a:r>
              <a:rPr lang="en-GB" dirty="0" err="1" smtClean="0"/>
              <a:t>etc</a:t>
            </a:r>
            <a:r>
              <a:rPr lang="en-GB" dirty="0" smtClean="0"/>
              <a:t>, emphasis to build a particular feeling (but not tautology – the cold freezing wind).</a:t>
            </a:r>
          </a:p>
          <a:p>
            <a:pPr eaLnBrk="1" hangingPunct="1">
              <a:lnSpc>
                <a:spcPct val="90000"/>
              </a:lnSpc>
            </a:pPr>
            <a:r>
              <a:rPr lang="en-GB" b="1" dirty="0" smtClean="0"/>
              <a:t>NB: - this is end of Y2 expectations.</a:t>
            </a:r>
          </a:p>
          <a:p>
            <a:pPr eaLnBrk="1" hangingPunct="1">
              <a:lnSpc>
                <a:spcPct val="90000"/>
              </a:lnSpc>
            </a:pPr>
            <a:r>
              <a:rPr lang="en-GB" b="0" dirty="0" smtClean="0"/>
              <a:t>Other things we want to draw attention to:</a:t>
            </a:r>
          </a:p>
          <a:p>
            <a:pPr marL="285750" indent="-285750" eaLnBrk="1" hangingPunct="1">
              <a:lnSpc>
                <a:spcPct val="90000"/>
              </a:lnSpc>
              <a:buFont typeface="Arial" panose="020B0604020202020204" pitchFamily="34" charset="0"/>
              <a:buChar char="•"/>
            </a:pPr>
            <a:r>
              <a:rPr lang="en-GB" dirty="0" smtClean="0"/>
              <a:t>Range of determiners</a:t>
            </a:r>
            <a:r>
              <a:rPr lang="en-GB" dirty="0"/>
              <a:t> </a:t>
            </a:r>
            <a:r>
              <a:rPr lang="en-GB" dirty="0" smtClean="0"/>
              <a:t>and impact they can have </a:t>
            </a:r>
            <a:r>
              <a:rPr lang="en-GB" dirty="0" err="1" smtClean="0"/>
              <a:t>eg</a:t>
            </a:r>
            <a:r>
              <a:rPr lang="en-GB" baseline="0" dirty="0" smtClean="0"/>
              <a:t> six spiked claws</a:t>
            </a:r>
            <a:endParaRPr lang="en-GB" dirty="0" smtClean="0"/>
          </a:p>
          <a:p>
            <a:pPr marL="285750" indent="-285750" eaLnBrk="1" hangingPunct="1">
              <a:lnSpc>
                <a:spcPct val="90000"/>
              </a:lnSpc>
              <a:buFont typeface="Arial" panose="020B0604020202020204" pitchFamily="34" charset="0"/>
              <a:buChar char="•"/>
            </a:pPr>
            <a:r>
              <a:rPr lang="en-GB" dirty="0" smtClean="0"/>
              <a:t>Adverbs to qualify/modify </a:t>
            </a:r>
            <a:r>
              <a:rPr lang="en-GB" dirty="0" err="1" smtClean="0"/>
              <a:t>eg</a:t>
            </a:r>
            <a:r>
              <a:rPr lang="en-GB" dirty="0" smtClean="0"/>
              <a:t> an extremely scaly</a:t>
            </a:r>
            <a:r>
              <a:rPr lang="en-GB" baseline="0" dirty="0" smtClean="0"/>
              <a:t> tail</a:t>
            </a:r>
            <a:endParaRPr lang="en-GB" dirty="0" smtClean="0"/>
          </a:p>
          <a:p>
            <a:pPr marL="285750" indent="-285750">
              <a:lnSpc>
                <a:spcPct val="90000"/>
              </a:lnSpc>
              <a:buFont typeface="Arial" panose="020B0604020202020204" pitchFamily="34" charset="0"/>
              <a:buChar char="•"/>
            </a:pPr>
            <a:r>
              <a:rPr lang="en-GB" dirty="0"/>
              <a:t>Use of noun to qualify </a:t>
            </a:r>
            <a:r>
              <a:rPr lang="en-GB" dirty="0" err="1" smtClean="0"/>
              <a:t>eg</a:t>
            </a:r>
            <a:r>
              <a:rPr lang="en-GB" dirty="0" smtClean="0"/>
              <a:t> stony v stone; fiery v fire: a fierce</a:t>
            </a:r>
            <a:r>
              <a:rPr lang="en-GB" baseline="0" dirty="0" smtClean="0"/>
              <a:t> fire dragon; his stone claws</a:t>
            </a:r>
            <a:endParaRPr lang="en-GB" dirty="0"/>
          </a:p>
          <a:p>
            <a:pPr marL="285750" indent="-285750" eaLnBrk="1" hangingPunct="1">
              <a:lnSpc>
                <a:spcPct val="90000"/>
              </a:lnSpc>
              <a:buFont typeface="Arial" panose="020B0604020202020204" pitchFamily="34" charset="0"/>
              <a:buChar char="•"/>
            </a:pPr>
            <a:r>
              <a:rPr lang="en-GB" dirty="0" smtClean="0"/>
              <a:t>Hyphenated adjectives – </a:t>
            </a:r>
            <a:r>
              <a:rPr lang="en-GB" dirty="0" err="1" smtClean="0"/>
              <a:t>eg</a:t>
            </a:r>
            <a:r>
              <a:rPr lang="en-GB" dirty="0" smtClean="0"/>
              <a:t> steely-ribbed</a:t>
            </a:r>
            <a:r>
              <a:rPr lang="en-GB" baseline="0" dirty="0" smtClean="0"/>
              <a:t> wings; deadly-spiked claws</a:t>
            </a:r>
            <a:endParaRPr lang="en-GB" b="1"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9330" name="Group 2"/>
          <p:cNvGrpSpPr>
            <a:grpSpLocks/>
          </p:cNvGrpSpPr>
          <p:nvPr/>
        </p:nvGrpSpPr>
        <p:grpSpPr bwMode="auto">
          <a:xfrm>
            <a:off x="0" y="0"/>
            <a:ext cx="9144000" cy="6858000"/>
            <a:chOff x="0" y="0"/>
            <a:chExt cx="5760" cy="4320"/>
          </a:xfrm>
        </p:grpSpPr>
        <p:sp>
          <p:nvSpPr>
            <p:cNvPr id="99331"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GB" sz="2215">
                <a:latin typeface="Times New Roman" pitchFamily="18" charset="0"/>
              </a:endParaRPr>
            </a:p>
          </p:txBody>
        </p:sp>
        <p:sp>
          <p:nvSpPr>
            <p:cNvPr id="99332"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lang="en-GB" sz="2215">
                <a:latin typeface="Times New Roman" pitchFamily="18" charset="0"/>
              </a:endParaRPr>
            </a:p>
          </p:txBody>
        </p:sp>
        <p:grpSp>
          <p:nvGrpSpPr>
            <p:cNvPr id="99333" name="Group 5"/>
            <p:cNvGrpSpPr>
              <a:grpSpLocks/>
            </p:cNvGrpSpPr>
            <p:nvPr/>
          </p:nvGrpSpPr>
          <p:grpSpPr bwMode="auto">
            <a:xfrm>
              <a:off x="0" y="672"/>
              <a:ext cx="1806" cy="1989"/>
              <a:chOff x="0" y="672"/>
              <a:chExt cx="1806" cy="1989"/>
            </a:xfrm>
          </p:grpSpPr>
          <p:sp>
            <p:nvSpPr>
              <p:cNvPr id="99334"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endParaRPr lang="en-GB" sz="2215">
                  <a:latin typeface="Times New Roman" pitchFamily="18" charset="0"/>
                </a:endParaRPr>
              </a:p>
            </p:txBody>
          </p:sp>
          <p:sp>
            <p:nvSpPr>
              <p:cNvPr id="99335"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endParaRPr lang="en-GB" sz="2215">
                  <a:latin typeface="Times New Roman" pitchFamily="18" charset="0"/>
                </a:endParaRPr>
              </a:p>
            </p:txBody>
          </p:sp>
          <p:sp>
            <p:nvSpPr>
              <p:cNvPr id="99336"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endParaRPr lang="en-GB" sz="2215">
                  <a:latin typeface="Times New Roman" pitchFamily="18" charset="0"/>
                </a:endParaRPr>
              </a:p>
            </p:txBody>
          </p:sp>
          <p:sp>
            <p:nvSpPr>
              <p:cNvPr id="99337"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endParaRPr lang="en-GB" sz="2215">
                  <a:latin typeface="Times New Roman" pitchFamily="18" charset="0"/>
                </a:endParaRPr>
              </a:p>
            </p:txBody>
          </p:sp>
          <p:sp>
            <p:nvSpPr>
              <p:cNvPr id="99338"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endParaRPr lang="en-GB" sz="2215">
                  <a:latin typeface="Times New Roman" pitchFamily="18" charset="0"/>
                </a:endParaRPr>
              </a:p>
            </p:txBody>
          </p:sp>
          <p:sp>
            <p:nvSpPr>
              <p:cNvPr id="99339"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endParaRPr lang="en-GB" sz="2215">
                  <a:latin typeface="Times New Roman" pitchFamily="18" charset="0"/>
                </a:endParaRPr>
              </a:p>
            </p:txBody>
          </p:sp>
          <p:sp>
            <p:nvSpPr>
              <p:cNvPr id="99340"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endParaRPr lang="en-GB" sz="2215">
                  <a:latin typeface="Times New Roman" pitchFamily="18" charset="0"/>
                </a:endParaRPr>
              </a:p>
            </p:txBody>
          </p:sp>
          <p:sp>
            <p:nvSpPr>
              <p:cNvPr id="99341"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endParaRPr lang="en-GB" sz="2215">
                  <a:latin typeface="Times New Roman" pitchFamily="18" charset="0"/>
                </a:endParaRPr>
              </a:p>
            </p:txBody>
          </p:sp>
          <p:sp>
            <p:nvSpPr>
              <p:cNvPr id="99342"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endParaRPr lang="en-GB" sz="2215">
                  <a:latin typeface="Times New Roman" pitchFamily="18" charset="0"/>
                </a:endParaRPr>
              </a:p>
            </p:txBody>
          </p:sp>
          <p:sp>
            <p:nvSpPr>
              <p:cNvPr id="99343"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endParaRPr lang="en-GB" sz="2215">
                  <a:latin typeface="Times New Roman" pitchFamily="18" charset="0"/>
                </a:endParaRPr>
              </a:p>
            </p:txBody>
          </p:sp>
        </p:grpSp>
      </p:grpSp>
      <p:sp>
        <p:nvSpPr>
          <p:cNvPr id="99344" name="Rectangle 16"/>
          <p:cNvSpPr>
            <a:spLocks noGrp="1" noChangeArrowheads="1"/>
          </p:cNvSpPr>
          <p:nvPr>
            <p:ph type="dt" sz="half" idx="2"/>
          </p:nvPr>
        </p:nvSpPr>
        <p:spPr>
          <a:xfrm>
            <a:off x="457200" y="6248400"/>
            <a:ext cx="2133600" cy="457200"/>
          </a:xfrm>
        </p:spPr>
        <p:txBody>
          <a:bodyPr/>
          <a:lstStyle>
            <a:lvl1pPr>
              <a:defRPr/>
            </a:lvl1pPr>
          </a:lstStyle>
          <a:p>
            <a:endParaRPr lang="en-US"/>
          </a:p>
        </p:txBody>
      </p:sp>
      <p:sp>
        <p:nvSpPr>
          <p:cNvPr id="99345" name="Rectangle 17"/>
          <p:cNvSpPr>
            <a:spLocks noGrp="1" noChangeArrowheads="1"/>
          </p:cNvSpPr>
          <p:nvPr>
            <p:ph type="ftr" sz="quarter" idx="3"/>
          </p:nvPr>
        </p:nvSpPr>
        <p:spPr/>
        <p:txBody>
          <a:bodyPr/>
          <a:lstStyle>
            <a:lvl1pPr>
              <a:defRPr/>
            </a:lvl1pPr>
          </a:lstStyle>
          <a:p>
            <a:endParaRPr lang="en-US"/>
          </a:p>
        </p:txBody>
      </p:sp>
      <p:sp>
        <p:nvSpPr>
          <p:cNvPr id="99346" name="Rectangle 18"/>
          <p:cNvSpPr>
            <a:spLocks noGrp="1" noChangeArrowheads="1"/>
          </p:cNvSpPr>
          <p:nvPr>
            <p:ph type="sldNum" sz="quarter" idx="4"/>
          </p:nvPr>
        </p:nvSpPr>
        <p:spPr/>
        <p:txBody>
          <a:bodyPr/>
          <a:lstStyle>
            <a:lvl1pPr>
              <a:defRPr/>
            </a:lvl1pPr>
          </a:lstStyle>
          <a:p>
            <a:fld id="{928B8021-518E-4444-803D-6368375A8850}" type="slidenum">
              <a:rPr lang="en-US"/>
              <a:pPr/>
              <a:t>‹#›</a:t>
            </a:fld>
            <a:endParaRPr lang="en-US"/>
          </a:p>
        </p:txBody>
      </p:sp>
      <p:sp>
        <p:nvSpPr>
          <p:cNvPr id="99347" name="Rectangle 19"/>
          <p:cNvSpPr>
            <a:spLocks noGrp="1" noChangeArrowheads="1"/>
          </p:cNvSpPr>
          <p:nvPr>
            <p:ph type="ctrTitle"/>
          </p:nvPr>
        </p:nvSpPr>
        <p:spPr>
          <a:xfrm>
            <a:off x="2971800" y="1828800"/>
            <a:ext cx="6019800" cy="2209800"/>
          </a:xfrm>
        </p:spPr>
        <p:txBody>
          <a:bodyPr/>
          <a:lstStyle>
            <a:lvl1pPr>
              <a:defRPr sz="4616">
                <a:solidFill>
                  <a:srgbClr val="FFFFFF"/>
                </a:solidFill>
              </a:defRPr>
            </a:lvl1pPr>
          </a:lstStyle>
          <a:p>
            <a:r>
              <a:rPr lang="en-US"/>
              <a:t>Click to edit Master title style</a:t>
            </a:r>
          </a:p>
        </p:txBody>
      </p:sp>
      <p:sp>
        <p:nvSpPr>
          <p:cNvPr id="9934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139"/>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FB33B30B-0559-45AF-BD4C-0A67DCE494A3}"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457200"/>
            <a:ext cx="6031523"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00FD6A94-7B7B-45BC-B182-11493A102A19}"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981200"/>
            <a:ext cx="8229600" cy="3886200"/>
          </a:xfrm>
        </p:spPr>
        <p:txBody>
          <a:bodyPr/>
          <a:lstStyle/>
          <a:p>
            <a:endParaRPr lang="en-GB"/>
          </a:p>
        </p:txBody>
      </p:sp>
      <p:sp>
        <p:nvSpPr>
          <p:cNvPr id="4" name="Footer Placeholder 3"/>
          <p:cNvSpPr>
            <a:spLocks noGrp="1"/>
          </p:cNvSpPr>
          <p:nvPr>
            <p:ph type="ftr" sz="quarter" idx="10"/>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1"/>
          </p:nvPr>
        </p:nvSpPr>
        <p:spPr>
          <a:xfrm>
            <a:off x="6553200" y="6248400"/>
            <a:ext cx="2133600" cy="457200"/>
          </a:xfrm>
        </p:spPr>
        <p:txBody>
          <a:bodyPr/>
          <a:lstStyle>
            <a:lvl1pPr>
              <a:defRPr/>
            </a:lvl1pPr>
          </a:lstStyle>
          <a:p>
            <a:fld id="{A33EFEC2-447E-47B5-82EC-485651B8DD4A}" type="slidenum">
              <a:rPr lang="en-US"/>
              <a:pPr/>
              <a:t>‹#›</a:t>
            </a:fld>
            <a:endParaRPr lang="en-US"/>
          </a:p>
        </p:txBody>
      </p:sp>
      <p:sp>
        <p:nvSpPr>
          <p:cNvPr id="6" name="Date Placeholder 5"/>
          <p:cNvSpPr>
            <a:spLocks noGrp="1"/>
          </p:cNvSpPr>
          <p:nvPr>
            <p:ph type="dt" sz="half" idx="12"/>
          </p:nvPr>
        </p:nvSpPr>
        <p:spPr>
          <a:xfrm>
            <a:off x="457200" y="6245225"/>
            <a:ext cx="2133600" cy="476250"/>
          </a:xfrm>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57188" y="1214422"/>
            <a:ext cx="8286750" cy="4714908"/>
          </a:xfrm>
          <a:prstGeom prst="rect">
            <a:avLst/>
          </a:prstGeom>
        </p:spPr>
        <p:txBody>
          <a:bodyPr/>
          <a:lstStyle>
            <a:lvl1pPr>
              <a:buNone/>
              <a:defRPr sz="2800">
                <a:solidFill>
                  <a:srgbClr val="658080"/>
                </a:solidFill>
                <a:latin typeface="Arial" pitchFamily="34" charset="0"/>
                <a:cs typeface="Arial" pitchFamily="34" charset="0"/>
              </a:defRPr>
            </a:lvl1pPr>
            <a:lvl2pPr>
              <a:buFont typeface="Arial" pitchFamily="34" charset="0"/>
              <a:buChar char="•"/>
              <a:defRPr sz="2400">
                <a:solidFill>
                  <a:srgbClr val="658080"/>
                </a:solidFill>
                <a:latin typeface="Arial" pitchFamily="34" charset="0"/>
                <a:cs typeface="Arial" pitchFamily="34" charset="0"/>
              </a:defRPr>
            </a:lvl2pPr>
            <a:lvl3pPr>
              <a:buFont typeface="Arial" pitchFamily="34" charset="0"/>
              <a:buChar char="–"/>
              <a:defRPr sz="1800">
                <a:solidFill>
                  <a:srgbClr val="658080"/>
                </a:solidFill>
                <a:latin typeface="Arial" pitchFamily="34" charset="0"/>
                <a:cs typeface="Arial" pitchFamily="34" charset="0"/>
              </a:defRPr>
            </a:lvl3pPr>
            <a:lvl4pPr>
              <a:buFont typeface="Arial" pitchFamily="34" charset="0"/>
              <a:buChar char="–"/>
              <a:defRPr sz="1400">
                <a:solidFill>
                  <a:srgbClr val="658080"/>
                </a:solidFill>
                <a:latin typeface="Arial" pitchFamily="34" charset="0"/>
                <a:cs typeface="Arial" pitchFamily="34" charset="0"/>
              </a:defRPr>
            </a:lvl4pPr>
            <a:lvl5pPr>
              <a:buFont typeface="Arial" pitchFamily="34" charset="0"/>
              <a:buChar char="•"/>
              <a:defRPr>
                <a:solidFill>
                  <a:srgbClr val="677D8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6"/>
          <p:cNvSpPr>
            <a:spLocks noGrp="1"/>
          </p:cNvSpPr>
          <p:nvPr>
            <p:ph type="body" sz="quarter" idx="11"/>
          </p:nvPr>
        </p:nvSpPr>
        <p:spPr>
          <a:xfrm>
            <a:off x="357158" y="357166"/>
            <a:ext cx="8286808" cy="500043"/>
          </a:xfrm>
          <a:prstGeom prst="rect">
            <a:avLst/>
          </a:prstGeom>
        </p:spPr>
        <p:txBody>
          <a:bodyPr/>
          <a:lstStyle>
            <a:lvl1pPr>
              <a:buNone/>
              <a:defRPr sz="2800" b="1">
                <a:solidFill>
                  <a:srgbClr val="004090"/>
                </a:solidFill>
                <a:latin typeface="Arial" pitchFamily="34" charset="0"/>
                <a:cs typeface="Arial"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345592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132371F7-CEE0-4AF0-87BE-4D51F1612E4F}"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362075"/>
          </a:xfrm>
        </p:spPr>
        <p:txBody>
          <a:bodyPr anchor="t"/>
          <a:lstStyle>
            <a:lvl1pPr algn="l">
              <a:defRPr sz="3692"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93BB0EA1-6604-4695-83C9-111488B4725B}"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81200"/>
            <a:ext cx="4044462" cy="38862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2338" y="1981200"/>
            <a:ext cx="4044462" cy="38862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1602B4F-3055-4CC8-93F0-6C29671ADA64}"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270" y="1535113"/>
            <a:ext cx="4041531"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smtClean="0"/>
              <a:t>Click to edit Master text styles</a:t>
            </a:r>
          </a:p>
        </p:txBody>
      </p:sp>
      <p:sp>
        <p:nvSpPr>
          <p:cNvPr id="6" name="Content Placeholder 5"/>
          <p:cNvSpPr>
            <a:spLocks noGrp="1"/>
          </p:cNvSpPr>
          <p:nvPr>
            <p:ph sz="quarter" idx="4"/>
          </p:nvPr>
        </p:nvSpPr>
        <p:spPr>
          <a:xfrm>
            <a:off x="4645270"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4F0189C7-E73C-4E91-B7B7-8041E4B4D174}"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A139ACA1-5F09-4DE5-83C0-43B1BA6C5F0F}"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C39B2B38-D11A-4162-A07D-19CF903C6249}"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1846" b="1"/>
            </a:lvl1pPr>
          </a:lstStyle>
          <a:p>
            <a:r>
              <a:rPr lang="en-US" smtClean="0"/>
              <a:t>Click to edit Master title style</a:t>
            </a:r>
            <a:endParaRPr lang="en-GB"/>
          </a:p>
        </p:txBody>
      </p:sp>
      <p:sp>
        <p:nvSpPr>
          <p:cNvPr id="3" name="Content Placeholder 2"/>
          <p:cNvSpPr>
            <a:spLocks noGrp="1"/>
          </p:cNvSpPr>
          <p:nvPr>
            <p:ph idx="1"/>
          </p:nvPr>
        </p:nvSpPr>
        <p:spPr>
          <a:xfrm>
            <a:off x="3575538" y="273051"/>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1"/>
            <a:ext cx="3008435"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EA8A4E89-24C6-42F1-85B8-DFB8A3A8820C}"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1846"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lang="en-GB"/>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9B331C36-0522-4F0A-BB7D-8449E7C99AB2}"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108"/>
            </a:lvl1pPr>
          </a:lstStyle>
          <a:p>
            <a:endParaRPr lang="en-US"/>
          </a:p>
        </p:txBody>
      </p:sp>
      <p:sp>
        <p:nvSpPr>
          <p:cNvPr id="9830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108">
                <a:latin typeface="Arial Black" pitchFamily="34" charset="0"/>
              </a:defRPr>
            </a:lvl1pPr>
          </a:lstStyle>
          <a:p>
            <a:fld id="{54BE24D9-E976-4E65-98A0-3A8F250EA8A5}" type="slidenum">
              <a:rPr lang="en-US"/>
              <a:pPr/>
              <a:t>‹#›</a:t>
            </a:fld>
            <a:endParaRPr lang="en-US"/>
          </a:p>
        </p:txBody>
      </p:sp>
      <p:grpSp>
        <p:nvGrpSpPr>
          <p:cNvPr id="98308" name="Group 4"/>
          <p:cNvGrpSpPr>
            <a:grpSpLocks/>
          </p:cNvGrpSpPr>
          <p:nvPr/>
        </p:nvGrpSpPr>
        <p:grpSpPr bwMode="auto">
          <a:xfrm>
            <a:off x="0" y="0"/>
            <a:ext cx="9144000" cy="546100"/>
            <a:chOff x="0" y="0"/>
            <a:chExt cx="5760" cy="344"/>
          </a:xfrm>
        </p:grpSpPr>
        <p:sp>
          <p:nvSpPr>
            <p:cNvPr id="9830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GB" sz="2215">
                <a:latin typeface="Times New Roman" pitchFamily="18" charset="0"/>
              </a:endParaRPr>
            </a:p>
          </p:txBody>
        </p:sp>
        <p:sp>
          <p:nvSpPr>
            <p:cNvPr id="98310"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en-GB" sz="2215">
                <a:latin typeface="Times New Roman" pitchFamily="18" charset="0"/>
              </a:endParaRPr>
            </a:p>
          </p:txBody>
        </p:sp>
        <p:sp>
          <p:nvSpPr>
            <p:cNvPr id="98311"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endParaRPr lang="en-GB">
                <a:solidFill>
                  <a:schemeClr val="hlink"/>
                </a:solidFill>
              </a:endParaRPr>
            </a:p>
          </p:txBody>
        </p:sp>
        <p:sp>
          <p:nvSpPr>
            <p:cNvPr id="98312"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endParaRPr lang="en-GB">
                <a:solidFill>
                  <a:schemeClr val="hlink"/>
                </a:solidFill>
              </a:endParaRPr>
            </a:p>
          </p:txBody>
        </p:sp>
        <p:sp>
          <p:nvSpPr>
            <p:cNvPr id="98313"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endParaRPr lang="en-GB">
                <a:solidFill>
                  <a:schemeClr val="accent2"/>
                </a:solidFill>
              </a:endParaRPr>
            </a:p>
          </p:txBody>
        </p:sp>
        <p:sp>
          <p:nvSpPr>
            <p:cNvPr id="98314"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endParaRPr lang="en-GB">
                <a:solidFill>
                  <a:schemeClr val="hlink"/>
                </a:solidFill>
              </a:endParaRPr>
            </a:p>
          </p:txBody>
        </p:sp>
        <p:sp>
          <p:nvSpPr>
            <p:cNvPr id="98315"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endParaRPr lang="en-GB" sz="2215">
                <a:latin typeface="Times New Roman" pitchFamily="18" charset="0"/>
              </a:endParaRPr>
            </a:p>
          </p:txBody>
        </p:sp>
        <p:sp>
          <p:nvSpPr>
            <p:cNvPr id="98316"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endParaRPr lang="en-GB">
                <a:solidFill>
                  <a:schemeClr val="accent2"/>
                </a:solidFill>
              </a:endParaRPr>
            </a:p>
          </p:txBody>
        </p:sp>
        <p:sp>
          <p:nvSpPr>
            <p:cNvPr id="98317"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endParaRPr lang="en-GB">
                <a:solidFill>
                  <a:schemeClr val="accent2"/>
                </a:solidFill>
              </a:endParaRPr>
            </a:p>
          </p:txBody>
        </p:sp>
      </p:grpSp>
      <p:sp>
        <p:nvSpPr>
          <p:cNvPr id="98318"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8319"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832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108"/>
            </a:lvl1pPr>
          </a:lstStyle>
          <a:p>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hdr="0" ftr="0" dt="0"/>
  <p:txStyles>
    <p:titleStyle>
      <a:lvl1pPr algn="l" rtl="0" fontAlgn="base">
        <a:spcBef>
          <a:spcPct val="0"/>
        </a:spcBef>
        <a:spcAft>
          <a:spcPct val="0"/>
        </a:spcAft>
        <a:defRPr sz="4062">
          <a:solidFill>
            <a:schemeClr val="tx1"/>
          </a:solidFill>
          <a:latin typeface="+mj-lt"/>
          <a:ea typeface="+mj-ea"/>
          <a:cs typeface="+mj-cs"/>
        </a:defRPr>
      </a:lvl1pPr>
      <a:lvl2pPr algn="l" rtl="0" fontAlgn="base">
        <a:spcBef>
          <a:spcPct val="0"/>
        </a:spcBef>
        <a:spcAft>
          <a:spcPct val="0"/>
        </a:spcAft>
        <a:defRPr sz="4062">
          <a:solidFill>
            <a:schemeClr val="tx1"/>
          </a:solidFill>
          <a:latin typeface="Arial" charset="0"/>
          <a:cs typeface="Arial" charset="0"/>
        </a:defRPr>
      </a:lvl2pPr>
      <a:lvl3pPr algn="l" rtl="0" fontAlgn="base">
        <a:spcBef>
          <a:spcPct val="0"/>
        </a:spcBef>
        <a:spcAft>
          <a:spcPct val="0"/>
        </a:spcAft>
        <a:defRPr sz="4062">
          <a:solidFill>
            <a:schemeClr val="tx1"/>
          </a:solidFill>
          <a:latin typeface="Arial" charset="0"/>
          <a:cs typeface="Arial" charset="0"/>
        </a:defRPr>
      </a:lvl3pPr>
      <a:lvl4pPr algn="l" rtl="0" fontAlgn="base">
        <a:spcBef>
          <a:spcPct val="0"/>
        </a:spcBef>
        <a:spcAft>
          <a:spcPct val="0"/>
        </a:spcAft>
        <a:defRPr sz="4062">
          <a:solidFill>
            <a:schemeClr val="tx1"/>
          </a:solidFill>
          <a:latin typeface="Arial" charset="0"/>
          <a:cs typeface="Arial" charset="0"/>
        </a:defRPr>
      </a:lvl4pPr>
      <a:lvl5pPr algn="l" rtl="0" fontAlgn="base">
        <a:spcBef>
          <a:spcPct val="0"/>
        </a:spcBef>
        <a:spcAft>
          <a:spcPct val="0"/>
        </a:spcAft>
        <a:defRPr sz="4062">
          <a:solidFill>
            <a:schemeClr val="tx1"/>
          </a:solidFill>
          <a:latin typeface="Arial" charset="0"/>
          <a:cs typeface="Arial" charset="0"/>
        </a:defRPr>
      </a:lvl5pPr>
      <a:lvl6pPr marL="422041" algn="l" rtl="0" fontAlgn="base">
        <a:spcBef>
          <a:spcPct val="0"/>
        </a:spcBef>
        <a:spcAft>
          <a:spcPct val="0"/>
        </a:spcAft>
        <a:defRPr sz="4062">
          <a:solidFill>
            <a:schemeClr val="tx1"/>
          </a:solidFill>
          <a:latin typeface="Arial" charset="0"/>
          <a:cs typeface="Arial" charset="0"/>
        </a:defRPr>
      </a:lvl6pPr>
      <a:lvl7pPr marL="844083" algn="l" rtl="0" fontAlgn="base">
        <a:spcBef>
          <a:spcPct val="0"/>
        </a:spcBef>
        <a:spcAft>
          <a:spcPct val="0"/>
        </a:spcAft>
        <a:defRPr sz="4062">
          <a:solidFill>
            <a:schemeClr val="tx1"/>
          </a:solidFill>
          <a:latin typeface="Arial" charset="0"/>
          <a:cs typeface="Arial" charset="0"/>
        </a:defRPr>
      </a:lvl7pPr>
      <a:lvl8pPr marL="1266124" algn="l" rtl="0" fontAlgn="base">
        <a:spcBef>
          <a:spcPct val="0"/>
        </a:spcBef>
        <a:spcAft>
          <a:spcPct val="0"/>
        </a:spcAft>
        <a:defRPr sz="4062">
          <a:solidFill>
            <a:schemeClr val="tx1"/>
          </a:solidFill>
          <a:latin typeface="Arial" charset="0"/>
          <a:cs typeface="Arial" charset="0"/>
        </a:defRPr>
      </a:lvl8pPr>
      <a:lvl9pPr marL="1688165" algn="l" rtl="0" fontAlgn="base">
        <a:spcBef>
          <a:spcPct val="0"/>
        </a:spcBef>
        <a:spcAft>
          <a:spcPct val="0"/>
        </a:spcAft>
        <a:defRPr sz="4062">
          <a:solidFill>
            <a:schemeClr val="tx1"/>
          </a:solidFill>
          <a:latin typeface="Arial" charset="0"/>
          <a:cs typeface="Arial" charset="0"/>
        </a:defRPr>
      </a:lvl9pPr>
    </p:titleStyle>
    <p:bodyStyle>
      <a:lvl1pPr marL="316531" indent="-316531" algn="l" rtl="0" fontAlgn="base">
        <a:spcBef>
          <a:spcPct val="20000"/>
        </a:spcBef>
        <a:spcAft>
          <a:spcPct val="0"/>
        </a:spcAft>
        <a:buClr>
          <a:schemeClr val="bg2"/>
        </a:buClr>
        <a:buSzPct val="75000"/>
        <a:buFont typeface="Wingdings" pitchFamily="2" charset="2"/>
        <a:buChar char="n"/>
        <a:defRPr sz="2954">
          <a:solidFill>
            <a:schemeClr val="tx1"/>
          </a:solidFill>
          <a:latin typeface="+mn-lt"/>
          <a:ea typeface="+mn-ea"/>
          <a:cs typeface="+mn-cs"/>
        </a:defRPr>
      </a:lvl1pPr>
      <a:lvl2pPr marL="685817" indent="-263776" algn="l" rtl="0" fontAlgn="base">
        <a:spcBef>
          <a:spcPct val="20000"/>
        </a:spcBef>
        <a:spcAft>
          <a:spcPct val="0"/>
        </a:spcAft>
        <a:buClr>
          <a:schemeClr val="accent2"/>
        </a:buClr>
        <a:buSzPct val="80000"/>
        <a:buFont typeface="Wingdings" pitchFamily="2" charset="2"/>
        <a:buChar char="¨"/>
        <a:defRPr sz="2585">
          <a:solidFill>
            <a:schemeClr val="tx1"/>
          </a:solidFill>
          <a:latin typeface="+mn-lt"/>
          <a:cs typeface="+mn-cs"/>
        </a:defRPr>
      </a:lvl2pPr>
      <a:lvl3pPr marL="1055103" indent="-211021" algn="l" rtl="0" fontAlgn="base">
        <a:spcBef>
          <a:spcPct val="20000"/>
        </a:spcBef>
        <a:spcAft>
          <a:spcPct val="0"/>
        </a:spcAft>
        <a:buClr>
          <a:schemeClr val="bg2"/>
        </a:buClr>
        <a:buSzPct val="65000"/>
        <a:buFont typeface="Wingdings" pitchFamily="2" charset="2"/>
        <a:buChar char="n"/>
        <a:defRPr sz="2215">
          <a:solidFill>
            <a:schemeClr val="tx1"/>
          </a:solidFill>
          <a:latin typeface="+mn-lt"/>
          <a:cs typeface="+mn-cs"/>
        </a:defRPr>
      </a:lvl3pPr>
      <a:lvl4pPr marL="1477145" indent="-211021" algn="l" rtl="0" fontAlgn="base">
        <a:spcBef>
          <a:spcPct val="20000"/>
        </a:spcBef>
        <a:spcAft>
          <a:spcPct val="0"/>
        </a:spcAft>
        <a:buClr>
          <a:schemeClr val="accent2"/>
        </a:buClr>
        <a:buSzPct val="70000"/>
        <a:buFont typeface="Wingdings" pitchFamily="2" charset="2"/>
        <a:buChar char="¨"/>
        <a:defRPr sz="1846">
          <a:solidFill>
            <a:schemeClr val="tx1"/>
          </a:solidFill>
          <a:latin typeface="+mn-lt"/>
          <a:cs typeface="+mn-cs"/>
        </a:defRPr>
      </a:lvl4pPr>
      <a:lvl5pPr marL="1899186"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5pPr>
      <a:lvl6pPr marL="2321227"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6pPr>
      <a:lvl7pPr marL="2743269"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7pPr>
      <a:lvl8pPr marL="3165310"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8pPr>
      <a:lvl9pPr marL="3587351"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ocialsciences.exeter.ac.uk/education/research/centres/centreforresearchinwriting/projects/grammarforwriting/teacherpage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exeter.ac.uk/education/grammar-teacher-resource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amp;esrc=s&amp;frm=1&amp;source=images&amp;cd=&amp;cad=rja&amp;uact=8&amp;docid=bNe5IzzIsRxZIM&amp;tbnid=MNANFZDQGFi0TM:&amp;ved=0CAcQjRw&amp;url=http://www.fanpop.com/clubs/merlin-on-bbc/picks/results/1141654/2x02-once-future-queen-favorite-character&amp;ei=JW8uVIuTCcXcaonRgsAJ&amp;bvm=bv.76802529,d.d2s&amp;psig=AFQjCNFGEdTBGVG1O2N57lpMs0uxUgw56A&amp;ust=1412415556976635"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trinity.nsw.libguides.com/c.php?g=5552&amp;p=23821"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2910277" y="1833746"/>
            <a:ext cx="5948003" cy="1001556"/>
          </a:xfrm>
          <a:prstGeom prst="rect">
            <a:avLst/>
          </a:prstGeom>
          <a:noFill/>
          <a:ln w="9525">
            <a:noFill/>
            <a:miter lim="800000"/>
            <a:headEnd/>
            <a:tailEnd/>
          </a:ln>
          <a:effectLst/>
        </p:spPr>
        <p:txBody>
          <a:bodyPr wrap="square">
            <a:spAutoFit/>
          </a:bodyPr>
          <a:lstStyle/>
          <a:p>
            <a:r>
              <a:rPr lang="en-GB" sz="2954" b="1" dirty="0">
                <a:solidFill>
                  <a:schemeClr val="bg1"/>
                </a:solidFill>
              </a:rPr>
              <a:t>GRAMMAR FOR WRITING</a:t>
            </a:r>
          </a:p>
          <a:p>
            <a:r>
              <a:rPr lang="en-GB" sz="2954" b="1" dirty="0">
                <a:solidFill>
                  <a:schemeClr val="bg1"/>
                </a:solidFill>
              </a:rPr>
              <a:t>Choice and Control</a:t>
            </a:r>
            <a:r>
              <a:rPr lang="en-GB" sz="2954" b="1" dirty="0"/>
              <a:t>.</a:t>
            </a:r>
            <a:endParaRPr lang="en-GB" sz="2954" dirty="0"/>
          </a:p>
        </p:txBody>
      </p:sp>
      <p:pic>
        <p:nvPicPr>
          <p:cNvPr id="13317" name="Picture 5" descr="UniLogo"/>
          <p:cNvPicPr>
            <a:picLocks noChangeAspect="1" noChangeArrowheads="1"/>
          </p:cNvPicPr>
          <p:nvPr/>
        </p:nvPicPr>
        <p:blipFill>
          <a:blip r:embed="rId3" cstate="print"/>
          <a:srcRect/>
          <a:stretch>
            <a:fillRect/>
          </a:stretch>
        </p:blipFill>
        <p:spPr bwMode="auto">
          <a:xfrm>
            <a:off x="7077826" y="5539169"/>
            <a:ext cx="1661746" cy="685800"/>
          </a:xfrm>
          <a:prstGeom prst="rect">
            <a:avLst/>
          </a:prstGeom>
          <a:noFill/>
          <a:ln w="9525">
            <a:noFill/>
            <a:miter lim="800000"/>
            <a:headEnd/>
            <a:tailEnd/>
          </a:ln>
        </p:spPr>
      </p:pic>
      <p:sp>
        <p:nvSpPr>
          <p:cNvPr id="4" name="TextBox 3"/>
          <p:cNvSpPr txBox="1"/>
          <p:nvPr/>
        </p:nvSpPr>
        <p:spPr>
          <a:xfrm>
            <a:off x="2527774" y="4550027"/>
            <a:ext cx="4879765" cy="490134"/>
          </a:xfrm>
          <a:prstGeom prst="rect">
            <a:avLst/>
          </a:prstGeom>
          <a:noFill/>
        </p:spPr>
        <p:txBody>
          <a:bodyPr wrap="square" rtlCol="0">
            <a:spAutoFit/>
          </a:bodyPr>
          <a:lstStyle/>
          <a:p>
            <a:pPr algn="ctr"/>
            <a:endParaRPr lang="en-GB" sz="2585"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864" y="5539169"/>
            <a:ext cx="1654361" cy="602097"/>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1196752"/>
            <a:ext cx="8286750" cy="5445224"/>
          </a:xfrm>
        </p:spPr>
        <p:txBody>
          <a:bodyPr/>
          <a:lstStyle/>
          <a:p>
            <a:r>
              <a:rPr lang="en-GB" sz="1800" b="1" dirty="0" smtClean="0">
                <a:solidFill>
                  <a:srgbClr val="004090"/>
                </a:solidFill>
              </a:rPr>
              <a:t>Subject</a:t>
            </a:r>
          </a:p>
          <a:p>
            <a:r>
              <a:rPr lang="en-GB" sz="1800" b="1" dirty="0" smtClean="0">
                <a:solidFill>
                  <a:srgbClr val="FA0A21"/>
                </a:solidFill>
              </a:rPr>
              <a:t>Verb</a:t>
            </a:r>
          </a:p>
          <a:p>
            <a:r>
              <a:rPr lang="en-GB" sz="1800" b="1" dirty="0" smtClean="0">
                <a:solidFill>
                  <a:srgbClr val="004090"/>
                </a:solidFill>
              </a:rPr>
              <a:t>Object</a:t>
            </a:r>
          </a:p>
          <a:p>
            <a:r>
              <a:rPr lang="en-GB" sz="1800" b="1" dirty="0" smtClean="0">
                <a:solidFill>
                  <a:srgbClr val="00B050"/>
                </a:solidFill>
              </a:rPr>
              <a:t>Adverbial</a:t>
            </a:r>
          </a:p>
          <a:p>
            <a:r>
              <a:rPr lang="en-GB" sz="1800" b="1" dirty="0" smtClean="0">
                <a:solidFill>
                  <a:srgbClr val="00B0F0"/>
                </a:solidFill>
              </a:rPr>
              <a:t>Complement (adjective)</a:t>
            </a:r>
            <a:r>
              <a:rPr lang="en-GB" sz="1800" dirty="0" smtClean="0">
                <a:solidFill>
                  <a:srgbClr val="00B0F0"/>
                </a:solidFill>
              </a:rPr>
              <a:t> </a:t>
            </a:r>
            <a:r>
              <a:rPr lang="en-GB" sz="1800" dirty="0" smtClean="0">
                <a:solidFill>
                  <a:srgbClr val="677D82"/>
                </a:solidFill>
              </a:rPr>
              <a:t>/ </a:t>
            </a:r>
            <a:r>
              <a:rPr lang="en-GB" sz="1800" b="1" dirty="0" smtClean="0">
                <a:solidFill>
                  <a:srgbClr val="004090"/>
                </a:solidFill>
              </a:rPr>
              <a:t>Complement (noun)</a:t>
            </a:r>
          </a:p>
          <a:p>
            <a:endParaRPr lang="en-GB" sz="1600" b="1" dirty="0" smtClean="0">
              <a:solidFill>
                <a:srgbClr val="004090"/>
              </a:solidFill>
            </a:endParaRPr>
          </a:p>
          <a:p>
            <a:r>
              <a:rPr lang="en-GB" b="1" dirty="0" smtClean="0">
                <a:solidFill>
                  <a:srgbClr val="0F4DBC"/>
                </a:solidFill>
              </a:rPr>
              <a:t>Gregor</a:t>
            </a:r>
            <a:r>
              <a:rPr lang="en-GB" b="1" dirty="0" smtClean="0">
                <a:solidFill>
                  <a:srgbClr val="58BC5A"/>
                </a:solidFill>
              </a:rPr>
              <a:t>  </a:t>
            </a:r>
            <a:r>
              <a:rPr lang="en-GB" b="1" dirty="0" smtClean="0">
                <a:solidFill>
                  <a:srgbClr val="FF0000"/>
                </a:solidFill>
              </a:rPr>
              <a:t>ate  </a:t>
            </a:r>
            <a:r>
              <a:rPr lang="en-GB" b="1" dirty="0" smtClean="0">
                <a:solidFill>
                  <a:srgbClr val="0F4DBC"/>
                </a:solidFill>
              </a:rPr>
              <a:t>bread </a:t>
            </a:r>
            <a:r>
              <a:rPr lang="en-GB" b="1" dirty="0" smtClean="0">
                <a:solidFill>
                  <a:srgbClr val="58BC5A"/>
                </a:solidFill>
              </a:rPr>
              <a:t> greedily</a:t>
            </a:r>
            <a:r>
              <a:rPr lang="en-GB" b="1" dirty="0" smtClean="0">
                <a:solidFill>
                  <a:schemeClr val="tx1"/>
                </a:solidFill>
              </a:rPr>
              <a:t>.</a:t>
            </a:r>
            <a:endParaRPr lang="en-GB" b="1" dirty="0" smtClean="0">
              <a:solidFill>
                <a:srgbClr val="58BC5A"/>
              </a:solidFill>
            </a:endParaRPr>
          </a:p>
          <a:p>
            <a:endParaRPr lang="en-GB" b="1" dirty="0">
              <a:solidFill>
                <a:srgbClr val="58BC5A"/>
              </a:solidFill>
            </a:endParaRPr>
          </a:p>
          <a:p>
            <a:r>
              <a:rPr lang="en-GB" b="1" dirty="0" smtClean="0">
                <a:solidFill>
                  <a:srgbClr val="0F4DBC"/>
                </a:solidFill>
              </a:rPr>
              <a:t>Beauty’s father </a:t>
            </a:r>
            <a:r>
              <a:rPr lang="en-GB" b="1" dirty="0" smtClean="0">
                <a:solidFill>
                  <a:srgbClr val="FF0000"/>
                </a:solidFill>
              </a:rPr>
              <a:t>was eating</a:t>
            </a:r>
            <a:r>
              <a:rPr lang="en-GB" b="1" dirty="0" smtClean="0">
                <a:solidFill>
                  <a:srgbClr val="58BC5A"/>
                </a:solidFill>
              </a:rPr>
              <a:t> </a:t>
            </a:r>
            <a:r>
              <a:rPr lang="en-GB" b="1" dirty="0" smtClean="0">
                <a:solidFill>
                  <a:srgbClr val="0F4DBC"/>
                </a:solidFill>
              </a:rPr>
              <a:t>the freshly baked bread </a:t>
            </a:r>
            <a:r>
              <a:rPr lang="en-GB" b="1" dirty="0" smtClean="0">
                <a:solidFill>
                  <a:srgbClr val="58BC5A"/>
                </a:solidFill>
              </a:rPr>
              <a:t>in the sumptuous palace.</a:t>
            </a:r>
          </a:p>
          <a:p>
            <a:endParaRPr lang="en-GB" b="1" dirty="0" smtClean="0">
              <a:solidFill>
                <a:srgbClr val="58BC5A"/>
              </a:solidFill>
            </a:endParaRPr>
          </a:p>
          <a:p>
            <a:r>
              <a:rPr lang="en-GB" b="1" dirty="0">
                <a:solidFill>
                  <a:srgbClr val="0F4DBC"/>
                </a:solidFill>
              </a:rPr>
              <a:t>Gregor</a:t>
            </a:r>
            <a:r>
              <a:rPr lang="en-GB" b="1" dirty="0" smtClean="0">
                <a:solidFill>
                  <a:srgbClr val="58BC5A"/>
                </a:solidFill>
              </a:rPr>
              <a:t> </a:t>
            </a:r>
            <a:r>
              <a:rPr lang="en-GB" b="1" dirty="0" smtClean="0">
                <a:solidFill>
                  <a:srgbClr val="FF0000"/>
                </a:solidFill>
              </a:rPr>
              <a:t>was </a:t>
            </a:r>
            <a:r>
              <a:rPr lang="en-GB" b="1" dirty="0" smtClean="0">
                <a:solidFill>
                  <a:srgbClr val="00B0F0"/>
                </a:solidFill>
              </a:rPr>
              <a:t>hungry.</a:t>
            </a:r>
          </a:p>
          <a:p>
            <a:r>
              <a:rPr lang="en-GB" b="1" dirty="0">
                <a:solidFill>
                  <a:srgbClr val="0F4DBC"/>
                </a:solidFill>
              </a:rPr>
              <a:t>Gregor</a:t>
            </a:r>
            <a:r>
              <a:rPr lang="en-GB" b="1" dirty="0" smtClean="0">
                <a:solidFill>
                  <a:srgbClr val="58BC5A"/>
                </a:solidFill>
              </a:rPr>
              <a:t> </a:t>
            </a:r>
            <a:r>
              <a:rPr lang="en-GB" b="1" dirty="0" smtClean="0">
                <a:solidFill>
                  <a:srgbClr val="FF0000"/>
                </a:solidFill>
              </a:rPr>
              <a:t>was</a:t>
            </a:r>
            <a:r>
              <a:rPr lang="en-GB" b="1" dirty="0" smtClean="0">
                <a:solidFill>
                  <a:srgbClr val="58BC5A"/>
                </a:solidFill>
              </a:rPr>
              <a:t> </a:t>
            </a:r>
            <a:r>
              <a:rPr lang="en-GB" b="1" dirty="0" smtClean="0">
                <a:solidFill>
                  <a:srgbClr val="0F4DBC"/>
                </a:solidFill>
              </a:rPr>
              <a:t>her father</a:t>
            </a:r>
            <a:r>
              <a:rPr lang="en-GB" b="1" dirty="0" smtClean="0">
                <a:solidFill>
                  <a:srgbClr val="58BC5A"/>
                </a:solidFill>
              </a:rPr>
              <a:t>.</a:t>
            </a:r>
          </a:p>
          <a:p>
            <a:endParaRPr lang="en-GB" b="1" dirty="0" smtClean="0">
              <a:solidFill>
                <a:srgbClr val="58BC5A"/>
              </a:solidFill>
            </a:endParaRPr>
          </a:p>
        </p:txBody>
      </p:sp>
      <p:sp>
        <p:nvSpPr>
          <p:cNvPr id="3" name="Text Placeholder 2"/>
          <p:cNvSpPr>
            <a:spLocks noGrp="1"/>
          </p:cNvSpPr>
          <p:nvPr>
            <p:ph type="body" sz="quarter" idx="11"/>
          </p:nvPr>
        </p:nvSpPr>
        <p:spPr>
          <a:xfrm>
            <a:off x="357159" y="404664"/>
            <a:ext cx="8286808" cy="767576"/>
          </a:xfrm>
        </p:spPr>
        <p:txBody>
          <a:bodyPr/>
          <a:lstStyle/>
          <a:p>
            <a:r>
              <a:rPr lang="en-GB" sz="4060" b="0" dirty="0" smtClean="0">
                <a:solidFill>
                  <a:schemeClr val="tx1"/>
                </a:solidFill>
              </a:rPr>
              <a:t>‘Slots’ in a clause</a:t>
            </a:r>
            <a:endParaRPr lang="en-GB" sz="4060" b="0" dirty="0">
              <a:solidFill>
                <a:schemeClr val="tx1"/>
              </a:solidFill>
            </a:endParaRPr>
          </a:p>
        </p:txBody>
      </p:sp>
    </p:spTree>
    <p:extLst>
      <p:ext uri="{BB962C8B-B14F-4D97-AF65-F5344CB8AC3E}">
        <p14:creationId xmlns:p14="http://schemas.microsoft.com/office/powerpoint/2010/main" val="225731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NOUN PHRASES</a:t>
            </a:r>
            <a:endParaRPr lang="en-GB" dirty="0"/>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a:xfrm>
            <a:off x="8077200" y="6237312"/>
            <a:ext cx="2133600" cy="476250"/>
          </a:xfrm>
        </p:spPr>
        <p:txBody>
          <a:bodyPr/>
          <a:lstStyle/>
          <a:p>
            <a:fld id="{8711B6E1-D30B-494D-BAE8-E82B445DB4F2}" type="slidenum">
              <a:rPr lang="en-GB" smtClean="0"/>
              <a:pPr/>
              <a:t>11</a:t>
            </a:fld>
            <a:endParaRPr lang="en-GB" dirty="0"/>
          </a:p>
        </p:txBody>
      </p:sp>
    </p:spTree>
    <p:extLst>
      <p:ext uri="{BB962C8B-B14F-4D97-AF65-F5344CB8AC3E}">
        <p14:creationId xmlns:p14="http://schemas.microsoft.com/office/powerpoint/2010/main" val="2850759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371600"/>
          </a:xfrm>
        </p:spPr>
        <p:txBody>
          <a:bodyPr/>
          <a:lstStyle/>
          <a:p>
            <a:r>
              <a:rPr lang="en-GB" dirty="0" smtClean="0"/>
              <a:t>Grammar across the curriculum</a:t>
            </a:r>
            <a:endParaRPr lang="en-GB" dirty="0"/>
          </a:p>
        </p:txBody>
      </p:sp>
      <p:sp>
        <p:nvSpPr>
          <p:cNvPr id="3" name="Content Placeholder 2"/>
          <p:cNvSpPr>
            <a:spLocks noGrp="1"/>
          </p:cNvSpPr>
          <p:nvPr>
            <p:ph idx="1"/>
          </p:nvPr>
        </p:nvSpPr>
        <p:spPr>
          <a:xfrm>
            <a:off x="683568" y="1340768"/>
            <a:ext cx="7776864" cy="5149552"/>
          </a:xfrm>
        </p:spPr>
        <p:txBody>
          <a:bodyPr>
            <a:normAutofit fontScale="70000" lnSpcReduction="20000"/>
          </a:bodyPr>
          <a:lstStyle/>
          <a:p>
            <a:pPr marL="82296" indent="0">
              <a:lnSpc>
                <a:spcPct val="150000"/>
              </a:lnSpc>
              <a:buNone/>
            </a:pPr>
            <a:r>
              <a:rPr lang="en-GB" sz="2600" b="1" dirty="0" smtClean="0"/>
              <a:t>Using the noun phrase</a:t>
            </a:r>
          </a:p>
          <a:p>
            <a:pPr>
              <a:lnSpc>
                <a:spcPct val="150000"/>
              </a:lnSpc>
            </a:pPr>
            <a:r>
              <a:rPr lang="en-GB" sz="2600" b="1" dirty="0" smtClean="0"/>
              <a:t>On </a:t>
            </a:r>
            <a:r>
              <a:rPr lang="en-GB" sz="2600" b="1" dirty="0"/>
              <a:t>menus</a:t>
            </a:r>
            <a:r>
              <a:rPr lang="en-GB" sz="2600" dirty="0"/>
              <a:t>: A crumbly goats’ cheese </a:t>
            </a:r>
            <a:r>
              <a:rPr lang="en-GB" sz="2600" u="sng" dirty="0"/>
              <a:t>tart</a:t>
            </a:r>
            <a:r>
              <a:rPr lang="en-GB" sz="2600" dirty="0"/>
              <a:t>, lying on a bed of wilted </a:t>
            </a:r>
            <a:r>
              <a:rPr lang="en-GB" sz="2600" dirty="0" smtClean="0"/>
              <a:t>leaves </a:t>
            </a:r>
          </a:p>
          <a:p>
            <a:pPr marL="82296" indent="0">
              <a:lnSpc>
                <a:spcPct val="150000"/>
              </a:lnSpc>
              <a:buNone/>
            </a:pPr>
            <a:r>
              <a:rPr lang="en-GB" sz="2600" dirty="0" smtClean="0">
                <a:solidFill>
                  <a:srgbClr val="FF0000"/>
                </a:solidFill>
              </a:rPr>
              <a:t>	</a:t>
            </a:r>
            <a:r>
              <a:rPr lang="en-GB" sz="2600" b="1" dirty="0" smtClean="0">
                <a:solidFill>
                  <a:schemeClr val="accent3">
                    <a:lumMod val="50000"/>
                  </a:schemeClr>
                </a:solidFill>
              </a:rPr>
              <a:t>was</a:t>
            </a:r>
            <a:r>
              <a:rPr lang="en-GB" sz="2600" dirty="0" smtClean="0">
                <a:solidFill>
                  <a:srgbClr val="FF0000"/>
                </a:solidFill>
              </a:rPr>
              <a:t> </a:t>
            </a:r>
            <a:r>
              <a:rPr lang="en-GB" sz="2600" dirty="0" smtClean="0"/>
              <a:t>the highlight of the mea</a:t>
            </a:r>
            <a:r>
              <a:rPr lang="en-GB" sz="2600" dirty="0"/>
              <a:t>l</a:t>
            </a:r>
            <a:endParaRPr lang="en-GB" sz="2600" dirty="0" smtClean="0"/>
          </a:p>
          <a:p>
            <a:pPr>
              <a:lnSpc>
                <a:spcPct val="150000"/>
              </a:lnSpc>
            </a:pPr>
            <a:r>
              <a:rPr lang="en-GB" sz="2600" b="1" dirty="0" smtClean="0"/>
              <a:t>In </a:t>
            </a:r>
            <a:r>
              <a:rPr lang="en-GB" sz="2600" b="1" dirty="0"/>
              <a:t>science</a:t>
            </a:r>
            <a:r>
              <a:rPr lang="en-GB" sz="2600" dirty="0"/>
              <a:t>: a colourless </a:t>
            </a:r>
            <a:r>
              <a:rPr lang="en-GB" sz="2600" u="sng" dirty="0"/>
              <a:t>gas</a:t>
            </a:r>
            <a:r>
              <a:rPr lang="en-GB" sz="2600" dirty="0"/>
              <a:t>, </a:t>
            </a:r>
            <a:r>
              <a:rPr lang="en-GB" sz="2600" dirty="0" smtClean="0"/>
              <a:t>that gives </a:t>
            </a:r>
            <a:r>
              <a:rPr lang="en-GB" sz="2600" dirty="0"/>
              <a:t>off a strong choking smell </a:t>
            </a:r>
            <a:r>
              <a:rPr lang="en-GB" sz="2600" dirty="0" smtClean="0"/>
              <a:t> </a:t>
            </a:r>
          </a:p>
          <a:p>
            <a:pPr marL="82296" indent="0">
              <a:lnSpc>
                <a:spcPct val="150000"/>
              </a:lnSpc>
              <a:buNone/>
            </a:pPr>
            <a:r>
              <a:rPr lang="en-GB" sz="2600" dirty="0" smtClean="0">
                <a:solidFill>
                  <a:srgbClr val="FF0000"/>
                </a:solidFill>
              </a:rPr>
              <a:t>	</a:t>
            </a:r>
            <a:r>
              <a:rPr lang="en-GB" sz="2600" b="1" dirty="0" smtClean="0">
                <a:solidFill>
                  <a:schemeClr val="accent3">
                    <a:lumMod val="50000"/>
                  </a:schemeClr>
                </a:solidFill>
              </a:rPr>
              <a:t>is</a:t>
            </a:r>
            <a:r>
              <a:rPr lang="en-GB" sz="2600" dirty="0" smtClean="0">
                <a:solidFill>
                  <a:schemeClr val="accent3">
                    <a:lumMod val="50000"/>
                  </a:schemeClr>
                </a:solidFill>
              </a:rPr>
              <a:t> </a:t>
            </a:r>
            <a:r>
              <a:rPr lang="en-GB" sz="2600" dirty="0" smtClean="0"/>
              <a:t>the result of this chemical reaction</a:t>
            </a:r>
          </a:p>
          <a:p>
            <a:pPr>
              <a:lnSpc>
                <a:spcPct val="150000"/>
              </a:lnSpc>
            </a:pPr>
            <a:r>
              <a:rPr lang="en-GB" sz="2600" b="1" dirty="0" smtClean="0"/>
              <a:t>In </a:t>
            </a:r>
            <a:r>
              <a:rPr lang="en-GB" sz="2600" b="1" dirty="0"/>
              <a:t>sports writing</a:t>
            </a:r>
            <a:r>
              <a:rPr lang="en-GB" sz="2600" dirty="0"/>
              <a:t>: a real ‘Roy of the Rovers’ </a:t>
            </a:r>
            <a:r>
              <a:rPr lang="en-GB" sz="2600" u="sng" dirty="0"/>
              <a:t>goal</a:t>
            </a:r>
            <a:r>
              <a:rPr lang="en-GB" sz="2600" dirty="0"/>
              <a:t>, crushing their opponents in the closing minutes of the </a:t>
            </a:r>
            <a:r>
              <a:rPr lang="en-GB" sz="2600" dirty="0" smtClean="0"/>
              <a:t>game </a:t>
            </a:r>
          </a:p>
          <a:p>
            <a:pPr marL="82296" indent="0">
              <a:lnSpc>
                <a:spcPct val="150000"/>
              </a:lnSpc>
              <a:buNone/>
            </a:pPr>
            <a:r>
              <a:rPr lang="en-GB" sz="2600" dirty="0" smtClean="0">
                <a:solidFill>
                  <a:srgbClr val="FF0000"/>
                </a:solidFill>
              </a:rPr>
              <a:t>	</a:t>
            </a:r>
            <a:r>
              <a:rPr lang="en-GB" sz="2600" b="1" dirty="0" smtClean="0">
                <a:solidFill>
                  <a:schemeClr val="accent3">
                    <a:lumMod val="50000"/>
                  </a:schemeClr>
                </a:solidFill>
              </a:rPr>
              <a:t>ended</a:t>
            </a:r>
            <a:r>
              <a:rPr lang="en-GB" sz="2600" b="1" dirty="0" smtClean="0"/>
              <a:t> </a:t>
            </a:r>
            <a:r>
              <a:rPr lang="en-GB" sz="2600" dirty="0" smtClean="0"/>
              <a:t>the match in style</a:t>
            </a:r>
            <a:endParaRPr lang="en-GB" sz="2600" dirty="0"/>
          </a:p>
          <a:p>
            <a:pPr>
              <a:lnSpc>
                <a:spcPct val="150000"/>
              </a:lnSpc>
            </a:pPr>
            <a:r>
              <a:rPr lang="en-GB" sz="2600" b="1" dirty="0" smtClean="0"/>
              <a:t>In </a:t>
            </a:r>
            <a:r>
              <a:rPr lang="en-GB" sz="2600" b="1" dirty="0"/>
              <a:t>earth sciences</a:t>
            </a:r>
            <a:r>
              <a:rPr lang="en-GB" sz="2600" dirty="0"/>
              <a:t>: the damaging </a:t>
            </a:r>
            <a:r>
              <a:rPr lang="en-GB" sz="2600" u="sng" dirty="0"/>
              <a:t>concentrations</a:t>
            </a:r>
            <a:r>
              <a:rPr lang="en-GB" sz="2600" dirty="0"/>
              <a:t> of 'greenhouse gases' in the earth’s atmosphere </a:t>
            </a:r>
            <a:endParaRPr lang="en-GB" sz="2600" dirty="0" smtClean="0"/>
          </a:p>
          <a:p>
            <a:pPr marL="82296" indent="0">
              <a:lnSpc>
                <a:spcPct val="150000"/>
              </a:lnSpc>
              <a:buNone/>
            </a:pPr>
            <a:r>
              <a:rPr lang="en-GB" sz="2600" dirty="0" smtClean="0">
                <a:solidFill>
                  <a:srgbClr val="FF0000"/>
                </a:solidFill>
              </a:rPr>
              <a:t>	</a:t>
            </a:r>
            <a:r>
              <a:rPr lang="en-GB" sz="2600" b="1" dirty="0" smtClean="0">
                <a:solidFill>
                  <a:schemeClr val="accent3">
                    <a:lumMod val="50000"/>
                  </a:schemeClr>
                </a:solidFill>
              </a:rPr>
              <a:t>are</a:t>
            </a:r>
            <a:r>
              <a:rPr lang="en-GB" sz="2600" dirty="0" smtClean="0"/>
              <a:t> </a:t>
            </a:r>
            <a:r>
              <a:rPr lang="en-GB" sz="2600" dirty="0"/>
              <a:t>now well above their pre-industrial levels.</a:t>
            </a:r>
          </a:p>
          <a:p>
            <a:endParaRPr lang="en-GB" dirty="0"/>
          </a:p>
        </p:txBody>
      </p:sp>
      <p:sp>
        <p:nvSpPr>
          <p:cNvPr id="4" name="Slide Number Placeholder 3"/>
          <p:cNvSpPr>
            <a:spLocks noGrp="1"/>
          </p:cNvSpPr>
          <p:nvPr>
            <p:ph type="sldNum" sz="quarter" idx="12"/>
          </p:nvPr>
        </p:nvSpPr>
        <p:spPr>
          <a:xfrm>
            <a:off x="8077200" y="6165304"/>
            <a:ext cx="2133600" cy="476250"/>
          </a:xfrm>
        </p:spPr>
        <p:txBody>
          <a:bodyPr/>
          <a:lstStyle/>
          <a:p>
            <a:fld id="{72051ED8-246A-4ED7-BA39-F0E168D1450D}" type="slidenum">
              <a:rPr lang="en-GB" smtClean="0"/>
              <a:pPr/>
              <a:t>12</a:t>
            </a:fld>
            <a:endParaRPr lang="en-GB" dirty="0"/>
          </a:p>
        </p:txBody>
      </p:sp>
    </p:spTree>
    <p:extLst>
      <p:ext uri="{BB962C8B-B14F-4D97-AF65-F5344CB8AC3E}">
        <p14:creationId xmlns:p14="http://schemas.microsoft.com/office/powerpoint/2010/main" val="384586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7890080" cy="1143000"/>
          </a:xfrm>
        </p:spPr>
        <p:txBody>
          <a:bodyPr/>
          <a:lstStyle/>
          <a:p>
            <a:r>
              <a:rPr lang="en-GB" dirty="0" smtClean="0"/>
              <a:t>Book Titles - Noun Phrases </a:t>
            </a:r>
            <a:endParaRPr lang="en-GB" dirty="0"/>
          </a:p>
        </p:txBody>
      </p:sp>
      <p:sp>
        <p:nvSpPr>
          <p:cNvPr id="3" name="Content Placeholder 2"/>
          <p:cNvSpPr>
            <a:spLocks noGrp="1"/>
          </p:cNvSpPr>
          <p:nvPr>
            <p:ph idx="1"/>
          </p:nvPr>
        </p:nvSpPr>
        <p:spPr>
          <a:xfrm>
            <a:off x="1043608" y="1447800"/>
            <a:ext cx="7890080" cy="4800600"/>
          </a:xfrm>
        </p:spPr>
        <p:txBody>
          <a:bodyPr>
            <a:normAutofit/>
          </a:bodyPr>
          <a:lstStyle/>
          <a:p>
            <a:pPr>
              <a:lnSpc>
                <a:spcPts val="2800"/>
              </a:lnSpc>
            </a:pPr>
            <a:r>
              <a:rPr lang="en-GB" sz="2000" dirty="0" smtClean="0">
                <a:latin typeface="Arial" panose="020B0604020202020204" pitchFamily="34" charset="0"/>
                <a:cs typeface="Arial" panose="020B0604020202020204" pitchFamily="34" charset="0"/>
              </a:rPr>
              <a:t>The </a:t>
            </a:r>
            <a:r>
              <a:rPr lang="en-GB" sz="2000" dirty="0" smtClean="0">
                <a:solidFill>
                  <a:srgbClr val="FF0000"/>
                </a:solidFill>
                <a:latin typeface="Arial" panose="020B0604020202020204" pitchFamily="34" charset="0"/>
                <a:cs typeface="Arial" panose="020B0604020202020204" pitchFamily="34" charset="0"/>
              </a:rPr>
              <a:t>Tiger </a:t>
            </a:r>
            <a:r>
              <a:rPr lang="en-GB" sz="2000" dirty="0" smtClean="0">
                <a:latin typeface="Arial" panose="020B0604020202020204" pitchFamily="34" charset="0"/>
                <a:cs typeface="Arial" panose="020B0604020202020204" pitchFamily="34" charset="0"/>
              </a:rPr>
              <a:t>who Came to Tea – Judith Kerr</a:t>
            </a:r>
          </a:p>
          <a:p>
            <a:pPr>
              <a:lnSpc>
                <a:spcPts val="2800"/>
              </a:lnSpc>
            </a:pPr>
            <a:r>
              <a:rPr lang="en-GB" sz="2000" dirty="0" smtClean="0">
                <a:latin typeface="Arial" panose="020B0604020202020204" pitchFamily="34" charset="0"/>
                <a:cs typeface="Arial" panose="020B0604020202020204" pitchFamily="34" charset="0"/>
              </a:rPr>
              <a:t>The </a:t>
            </a:r>
            <a:r>
              <a:rPr lang="en-GB" sz="2000" dirty="0" err="1" smtClean="0">
                <a:solidFill>
                  <a:srgbClr val="FF0000"/>
                </a:solidFill>
                <a:latin typeface="Arial" panose="020B0604020202020204" pitchFamily="34" charset="0"/>
                <a:cs typeface="Arial" panose="020B0604020202020204" pitchFamily="34" charset="0"/>
              </a:rPr>
              <a:t>Gruffalo</a:t>
            </a:r>
            <a:r>
              <a:rPr lang="en-GB" sz="2000" dirty="0" smtClean="0">
                <a:latin typeface="Arial" panose="020B0604020202020204" pitchFamily="34" charset="0"/>
                <a:cs typeface="Arial" panose="020B0604020202020204" pitchFamily="34" charset="0"/>
              </a:rPr>
              <a:t> – Julia Donaldson</a:t>
            </a:r>
          </a:p>
          <a:p>
            <a:pPr>
              <a:lnSpc>
                <a:spcPts val="2800"/>
              </a:lnSpc>
            </a:pPr>
            <a:r>
              <a:rPr lang="en-GB" sz="2000" dirty="0" smtClean="0">
                <a:latin typeface="Arial" panose="020B0604020202020204" pitchFamily="34" charset="0"/>
                <a:cs typeface="Arial" panose="020B0604020202020204" pitchFamily="34" charset="0"/>
              </a:rPr>
              <a:t>The </a:t>
            </a:r>
            <a:r>
              <a:rPr lang="en-GB" sz="2000" dirty="0" smtClean="0">
                <a:solidFill>
                  <a:srgbClr val="FF0000"/>
                </a:solidFill>
                <a:latin typeface="Arial" panose="020B0604020202020204" pitchFamily="34" charset="0"/>
                <a:cs typeface="Arial" panose="020B0604020202020204" pitchFamily="34" charset="0"/>
              </a:rPr>
              <a:t>Tale </a:t>
            </a:r>
            <a:r>
              <a:rPr lang="en-GB" sz="2000" dirty="0" smtClean="0">
                <a:latin typeface="Arial" panose="020B0604020202020204" pitchFamily="34" charset="0"/>
                <a:cs typeface="Arial" panose="020B0604020202020204" pitchFamily="34" charset="0"/>
              </a:rPr>
              <a:t>of Peter Rabbit – Beatrix Potter </a:t>
            </a:r>
          </a:p>
          <a:p>
            <a:pPr>
              <a:lnSpc>
                <a:spcPts val="2800"/>
              </a:lnSpc>
            </a:pPr>
            <a:r>
              <a:rPr lang="en-GB" sz="2000" dirty="0" smtClean="0">
                <a:solidFill>
                  <a:srgbClr val="FF0000"/>
                </a:solidFill>
                <a:latin typeface="Arial" panose="020B0604020202020204" pitchFamily="34" charset="0"/>
                <a:cs typeface="Arial" panose="020B0604020202020204" pitchFamily="34" charset="0"/>
              </a:rPr>
              <a:t>Private Peaceful </a:t>
            </a:r>
            <a:r>
              <a:rPr lang="en-GB" sz="2000" dirty="0" smtClean="0">
                <a:latin typeface="Arial" panose="020B0604020202020204" pitchFamily="34" charset="0"/>
                <a:cs typeface="Arial" panose="020B0604020202020204" pitchFamily="34" charset="0"/>
              </a:rPr>
              <a:t>– Michael </a:t>
            </a:r>
            <a:r>
              <a:rPr lang="en-GB" sz="2000" dirty="0" err="1" smtClean="0">
                <a:latin typeface="Arial" panose="020B0604020202020204" pitchFamily="34" charset="0"/>
                <a:cs typeface="Arial" panose="020B0604020202020204" pitchFamily="34" charset="0"/>
              </a:rPr>
              <a:t>Morpurgo</a:t>
            </a:r>
            <a:endParaRPr lang="en-GB" sz="2000" dirty="0" smtClean="0">
              <a:latin typeface="Arial" panose="020B0604020202020204" pitchFamily="34" charset="0"/>
              <a:cs typeface="Arial" panose="020B0604020202020204" pitchFamily="34" charset="0"/>
            </a:endParaRPr>
          </a:p>
          <a:p>
            <a:pPr>
              <a:lnSpc>
                <a:spcPts val="2800"/>
              </a:lnSpc>
            </a:pPr>
            <a:r>
              <a:rPr lang="en-GB" sz="2000" dirty="0" smtClean="0">
                <a:solidFill>
                  <a:srgbClr val="FF0000"/>
                </a:solidFill>
                <a:latin typeface="Arial" panose="020B0604020202020204" pitchFamily="34" charset="0"/>
                <a:cs typeface="Arial" panose="020B0604020202020204" pitchFamily="34" charset="0"/>
              </a:rPr>
              <a:t>Diary</a:t>
            </a:r>
            <a:r>
              <a:rPr lang="en-GB" sz="2000" dirty="0" smtClean="0">
                <a:latin typeface="Arial" panose="020B0604020202020204" pitchFamily="34" charset="0"/>
                <a:cs typeface="Arial" panose="020B0604020202020204" pitchFamily="34" charset="0"/>
              </a:rPr>
              <a:t> of a Wimpy Kid – Jeff Kinney</a:t>
            </a:r>
          </a:p>
          <a:p>
            <a:pPr>
              <a:lnSpc>
                <a:spcPts val="2800"/>
              </a:lnSpc>
            </a:pPr>
            <a:r>
              <a:rPr lang="en-GB" sz="2000" dirty="0" smtClean="0">
                <a:latin typeface="Arial" panose="020B0604020202020204" pitchFamily="34" charset="0"/>
                <a:cs typeface="Arial" panose="020B0604020202020204" pitchFamily="34" charset="0"/>
              </a:rPr>
              <a:t>Fantastic </a:t>
            </a:r>
            <a:r>
              <a:rPr lang="en-GB" sz="2000" dirty="0" smtClean="0">
                <a:solidFill>
                  <a:srgbClr val="FF0000"/>
                </a:solidFill>
                <a:latin typeface="Arial" panose="020B0604020202020204" pitchFamily="34" charset="0"/>
                <a:cs typeface="Arial" panose="020B0604020202020204" pitchFamily="34" charset="0"/>
              </a:rPr>
              <a:t>Mr Fox </a:t>
            </a:r>
            <a:r>
              <a:rPr lang="en-GB" sz="2000" dirty="0" smtClean="0">
                <a:latin typeface="Arial" panose="020B0604020202020204" pitchFamily="34" charset="0"/>
                <a:cs typeface="Arial" panose="020B0604020202020204" pitchFamily="34" charset="0"/>
              </a:rPr>
              <a:t>– Roald Dahl</a:t>
            </a:r>
          </a:p>
          <a:p>
            <a:pPr>
              <a:lnSpc>
                <a:spcPts val="2800"/>
              </a:lnSpc>
            </a:pPr>
            <a:r>
              <a:rPr lang="en-GB" sz="2000" dirty="0" smtClean="0">
                <a:latin typeface="Arial" panose="020B0604020202020204" pitchFamily="34" charset="0"/>
                <a:cs typeface="Arial" panose="020B0604020202020204" pitchFamily="34" charset="0"/>
              </a:rPr>
              <a:t>The Worst </a:t>
            </a:r>
            <a:r>
              <a:rPr lang="en-GB" sz="2000" dirty="0" smtClean="0">
                <a:solidFill>
                  <a:srgbClr val="FF0000"/>
                </a:solidFill>
                <a:latin typeface="Arial" panose="020B0604020202020204" pitchFamily="34" charset="0"/>
                <a:cs typeface="Arial" panose="020B0604020202020204" pitchFamily="34" charset="0"/>
              </a:rPr>
              <a:t>Thing</a:t>
            </a:r>
            <a:r>
              <a:rPr lang="en-GB" sz="2000" dirty="0" smtClean="0">
                <a:latin typeface="Arial" panose="020B0604020202020204" pitchFamily="34" charset="0"/>
                <a:cs typeface="Arial" panose="020B0604020202020204" pitchFamily="34" charset="0"/>
              </a:rPr>
              <a:t> about my Sister – Jacqueline Wilson</a:t>
            </a:r>
          </a:p>
          <a:p>
            <a:pPr>
              <a:lnSpc>
                <a:spcPts val="2800"/>
              </a:lnSpc>
            </a:pPr>
            <a:endParaRPr lang="en-GB" sz="2000" dirty="0" smtClean="0">
              <a:latin typeface="Arial" panose="020B0604020202020204" pitchFamily="34" charset="0"/>
              <a:cs typeface="Arial" panose="020B0604020202020204" pitchFamily="34" charset="0"/>
            </a:endParaRPr>
          </a:p>
          <a:p>
            <a:pPr marL="82296" indent="0">
              <a:lnSpc>
                <a:spcPts val="2800"/>
              </a:lnSpc>
              <a:buNone/>
            </a:pPr>
            <a:r>
              <a:rPr lang="en-GB" sz="2000" dirty="0" smtClean="0">
                <a:latin typeface="Arial" panose="020B0604020202020204" pitchFamily="34" charset="0"/>
                <a:cs typeface="Arial" panose="020B0604020202020204" pitchFamily="34" charset="0"/>
              </a:rPr>
              <a:t>A different pattern: two noun phrases joined by ‘and’</a:t>
            </a:r>
          </a:p>
          <a:p>
            <a:pPr>
              <a:lnSpc>
                <a:spcPts val="2800"/>
              </a:lnSpc>
            </a:pPr>
            <a:r>
              <a:rPr lang="en-GB" sz="2000" dirty="0" smtClean="0">
                <a:solidFill>
                  <a:srgbClr val="FF0000"/>
                </a:solidFill>
                <a:latin typeface="Arial" panose="020B0604020202020204" pitchFamily="34" charset="0"/>
                <a:cs typeface="Arial" panose="020B0604020202020204" pitchFamily="34" charset="0"/>
              </a:rPr>
              <a:t>Harry Potter </a:t>
            </a:r>
            <a:r>
              <a:rPr lang="en-GB" sz="2000" dirty="0" smtClean="0">
                <a:latin typeface="Arial" panose="020B0604020202020204" pitchFamily="34" charset="0"/>
                <a:cs typeface="Arial" panose="020B0604020202020204" pitchFamily="34" charset="0"/>
              </a:rPr>
              <a:t>and the Philosopher’s </a:t>
            </a:r>
            <a:r>
              <a:rPr lang="en-GB" sz="2000" dirty="0" smtClean="0">
                <a:solidFill>
                  <a:srgbClr val="FF0000"/>
                </a:solidFill>
                <a:latin typeface="Arial" panose="020B0604020202020204" pitchFamily="34" charset="0"/>
                <a:cs typeface="Arial" panose="020B0604020202020204" pitchFamily="34" charset="0"/>
              </a:rPr>
              <a:t>Stone</a:t>
            </a:r>
          </a:p>
          <a:p>
            <a:pPr>
              <a:lnSpc>
                <a:spcPts val="2800"/>
              </a:lnSpc>
            </a:pPr>
            <a:r>
              <a:rPr lang="en-GB" sz="2000" dirty="0" smtClean="0">
                <a:solidFill>
                  <a:srgbClr val="FF0000"/>
                </a:solidFill>
                <a:latin typeface="Arial" panose="020B0604020202020204" pitchFamily="34" charset="0"/>
                <a:cs typeface="Arial" panose="020B0604020202020204" pitchFamily="34" charset="0"/>
              </a:rPr>
              <a:t>Harry Potter </a:t>
            </a:r>
            <a:r>
              <a:rPr lang="en-GB" sz="2000" dirty="0" smtClean="0">
                <a:latin typeface="Arial" panose="020B0604020202020204" pitchFamily="34" charset="0"/>
                <a:cs typeface="Arial" panose="020B0604020202020204" pitchFamily="34" charset="0"/>
              </a:rPr>
              <a:t>and the </a:t>
            </a:r>
            <a:r>
              <a:rPr lang="en-GB" sz="2000" dirty="0" smtClean="0">
                <a:solidFill>
                  <a:srgbClr val="FF0000"/>
                </a:solidFill>
                <a:latin typeface="Arial" panose="020B0604020202020204" pitchFamily="34" charset="0"/>
                <a:cs typeface="Arial" panose="020B0604020202020204" pitchFamily="34" charset="0"/>
              </a:rPr>
              <a:t>Chamber</a:t>
            </a:r>
            <a:r>
              <a:rPr lang="en-GB" sz="2000" dirty="0" smtClean="0">
                <a:latin typeface="Arial" panose="020B0604020202020204" pitchFamily="34" charset="0"/>
                <a:cs typeface="Arial" panose="020B0604020202020204" pitchFamily="34" charset="0"/>
              </a:rPr>
              <a:t> of Secrets</a:t>
            </a:r>
            <a:endParaRPr lang="en-GB"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8077200" y="6237312"/>
            <a:ext cx="2133600" cy="476250"/>
          </a:xfrm>
        </p:spPr>
        <p:txBody>
          <a:bodyPr/>
          <a:lstStyle/>
          <a:p>
            <a:fld id="{72051ED8-246A-4ED7-BA39-F0E168D1450D}" type="slidenum">
              <a:rPr lang="en-GB" smtClean="0"/>
              <a:pPr/>
              <a:t>13</a:t>
            </a:fld>
            <a:endParaRPr lang="en-GB" dirty="0"/>
          </a:p>
        </p:txBody>
      </p:sp>
    </p:spTree>
    <p:extLst>
      <p:ext uri="{BB962C8B-B14F-4D97-AF65-F5344CB8AC3E}">
        <p14:creationId xmlns:p14="http://schemas.microsoft.com/office/powerpoint/2010/main" val="26683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7890080" cy="1143000"/>
          </a:xfrm>
        </p:spPr>
        <p:txBody>
          <a:bodyPr/>
          <a:lstStyle/>
          <a:p>
            <a:r>
              <a:rPr lang="en-GB" dirty="0" smtClean="0"/>
              <a:t>Food Packaging: Noun Phrases</a:t>
            </a:r>
            <a:endParaRPr lang="en-GB" dirty="0"/>
          </a:p>
        </p:txBody>
      </p:sp>
      <p:sp>
        <p:nvSpPr>
          <p:cNvPr id="3" name="Content Placeholder 2"/>
          <p:cNvSpPr>
            <a:spLocks noGrp="1"/>
          </p:cNvSpPr>
          <p:nvPr>
            <p:ph idx="1"/>
          </p:nvPr>
        </p:nvSpPr>
        <p:spPr>
          <a:xfrm>
            <a:off x="755576" y="1340768"/>
            <a:ext cx="7818072" cy="5077544"/>
          </a:xfrm>
        </p:spPr>
        <p:txBody>
          <a:bodyPr>
            <a:normAutofit/>
          </a:bodyPr>
          <a:lstStyle/>
          <a:p>
            <a:pPr marL="0" indent="0">
              <a:lnSpc>
                <a:spcPts val="2400"/>
              </a:lnSpc>
              <a:spcBef>
                <a:spcPts val="0"/>
              </a:spcBef>
              <a:spcAft>
                <a:spcPts val="600"/>
              </a:spcAft>
              <a:buClrTx/>
              <a:buSzPct val="100000"/>
              <a:buNone/>
            </a:pPr>
            <a:r>
              <a:rPr lang="en-GB" sz="2000" dirty="0" smtClean="0">
                <a:latin typeface="Arial Narrow" panose="020B0606020202030204" pitchFamily="34" charset="0"/>
                <a:cs typeface="Arial" panose="020B0604020202020204" pitchFamily="34" charset="0"/>
              </a:rPr>
              <a:t>Year 5 children doing a project on Food looked at the packaging of food and found lots of noun phrases…</a:t>
            </a:r>
          </a:p>
          <a:p>
            <a:pPr marL="274638" indent="-274638">
              <a:lnSpc>
                <a:spcPts val="2400"/>
              </a:lnSpc>
              <a:spcBef>
                <a:spcPts val="0"/>
              </a:spcBef>
              <a:spcAft>
                <a:spcPts val="600"/>
              </a:spcAft>
              <a:buClrTx/>
              <a:buSzPct val="100000"/>
            </a:pPr>
            <a:endParaRPr lang="en-GB" sz="2000" dirty="0">
              <a:latin typeface="Arial Narrow" panose="020B0606020202030204" pitchFamily="34" charset="0"/>
              <a:cs typeface="Arial" panose="020B0604020202020204" pitchFamily="34" charset="0"/>
            </a:endParaRPr>
          </a:p>
          <a:p>
            <a:pPr marL="274638" indent="-274638">
              <a:lnSpc>
                <a:spcPts val="2400"/>
              </a:lnSpc>
              <a:spcBef>
                <a:spcPts val="0"/>
              </a:spcBef>
              <a:spcAft>
                <a:spcPts val="600"/>
              </a:spcAft>
              <a:buClrTx/>
              <a:buSzPct val="100000"/>
            </a:pPr>
            <a:r>
              <a:rPr lang="en-GB" sz="2000" dirty="0" smtClean="0">
                <a:latin typeface="Arial Narrow" panose="020B0606020202030204" pitchFamily="34" charset="0"/>
                <a:cs typeface="Arial" panose="020B0604020202020204" pitchFamily="34" charset="0"/>
              </a:rPr>
              <a:t>our heavenly </a:t>
            </a:r>
            <a:r>
              <a:rPr lang="en-GB" sz="2000" b="1" dirty="0" smtClean="0">
                <a:solidFill>
                  <a:srgbClr val="FF0000"/>
                </a:solidFill>
                <a:latin typeface="Arial Narrow" panose="020B0606020202030204" pitchFamily="34" charset="0"/>
                <a:cs typeface="Arial" panose="020B0604020202020204" pitchFamily="34" charset="0"/>
              </a:rPr>
              <a:t>desserts</a:t>
            </a:r>
          </a:p>
          <a:p>
            <a:pPr marL="274638" indent="-274638">
              <a:lnSpc>
                <a:spcPts val="2400"/>
              </a:lnSpc>
              <a:spcBef>
                <a:spcPts val="0"/>
              </a:spcBef>
              <a:spcAft>
                <a:spcPts val="600"/>
              </a:spcAft>
              <a:buClrTx/>
              <a:buSzPct val="100000"/>
            </a:pPr>
            <a:r>
              <a:rPr lang="en-GB" sz="2000" dirty="0" smtClean="0">
                <a:latin typeface="Arial Narrow" panose="020B0606020202030204" pitchFamily="34" charset="0"/>
                <a:cs typeface="Arial" panose="020B0604020202020204" pitchFamily="34" charset="0"/>
              </a:rPr>
              <a:t>Belgian white chocolate </a:t>
            </a:r>
            <a:r>
              <a:rPr lang="en-GB" sz="2000" b="1" dirty="0" smtClean="0">
                <a:solidFill>
                  <a:srgbClr val="FF0000"/>
                </a:solidFill>
                <a:latin typeface="Arial Narrow" panose="020B0606020202030204" pitchFamily="34" charset="0"/>
                <a:cs typeface="Arial" panose="020B0604020202020204" pitchFamily="34" charset="0"/>
              </a:rPr>
              <a:t>curls</a:t>
            </a:r>
          </a:p>
          <a:p>
            <a:pPr marL="274638" indent="-274638">
              <a:lnSpc>
                <a:spcPts val="2400"/>
              </a:lnSpc>
              <a:spcBef>
                <a:spcPts val="0"/>
              </a:spcBef>
              <a:spcAft>
                <a:spcPts val="600"/>
              </a:spcAft>
              <a:buClrTx/>
              <a:buSzPct val="100000"/>
            </a:pPr>
            <a:r>
              <a:rPr lang="en-GB" sz="2000" dirty="0" smtClean="0">
                <a:latin typeface="Arial Narrow" panose="020B0606020202030204" pitchFamily="34" charset="0"/>
                <a:cs typeface="Arial" panose="020B0604020202020204" pitchFamily="34" charset="0"/>
              </a:rPr>
              <a:t>hidden</a:t>
            </a:r>
            <a:r>
              <a:rPr lang="en-GB" sz="2000" b="1" dirty="0" smtClean="0">
                <a:solidFill>
                  <a:schemeClr val="accent3">
                    <a:lumMod val="50000"/>
                  </a:schemeClr>
                </a:solidFill>
                <a:latin typeface="Arial Narrow" panose="020B0606020202030204" pitchFamily="34" charset="0"/>
                <a:cs typeface="Arial" panose="020B0604020202020204" pitchFamily="34" charset="0"/>
              </a:rPr>
              <a:t> </a:t>
            </a:r>
            <a:r>
              <a:rPr lang="en-GB" sz="2000" b="1" dirty="0" smtClean="0">
                <a:solidFill>
                  <a:srgbClr val="FF0000"/>
                </a:solidFill>
                <a:latin typeface="Arial Narrow" panose="020B0606020202030204" pitchFamily="34" charset="0"/>
                <a:cs typeface="Arial" panose="020B0604020202020204" pitchFamily="34" charset="0"/>
              </a:rPr>
              <a:t>layers</a:t>
            </a:r>
            <a:r>
              <a:rPr lang="en-GB" sz="2000" b="1" dirty="0" smtClean="0">
                <a:solidFill>
                  <a:schemeClr val="accent3">
                    <a:lumMod val="50000"/>
                  </a:schemeClr>
                </a:solidFill>
                <a:latin typeface="Arial Narrow" panose="020B0606020202030204" pitchFamily="34" charset="0"/>
                <a:cs typeface="Arial" panose="020B0604020202020204" pitchFamily="34" charset="0"/>
              </a:rPr>
              <a:t> </a:t>
            </a:r>
            <a:r>
              <a:rPr lang="en-GB" sz="2000" dirty="0" smtClean="0">
                <a:latin typeface="Arial Narrow" panose="020B0606020202030204" pitchFamily="34" charset="0"/>
                <a:cs typeface="Arial" panose="020B0604020202020204" pitchFamily="34" charset="0"/>
              </a:rPr>
              <a:t>of deliciousness that simply melt in the mouth</a:t>
            </a:r>
          </a:p>
          <a:p>
            <a:pPr marL="274638" indent="-274638">
              <a:lnSpc>
                <a:spcPts val="2400"/>
              </a:lnSpc>
              <a:spcBef>
                <a:spcPts val="0"/>
              </a:spcBef>
              <a:spcAft>
                <a:spcPts val="600"/>
              </a:spcAft>
              <a:buClrTx/>
              <a:buSzPct val="100000"/>
            </a:pPr>
            <a:r>
              <a:rPr lang="en-GB" sz="2000" dirty="0" smtClean="0">
                <a:latin typeface="Arial Narrow" panose="020B0606020202030204" pitchFamily="34" charset="0"/>
                <a:cs typeface="Arial" panose="020B0604020202020204" pitchFamily="34" charset="0"/>
              </a:rPr>
              <a:t>a luxury all-butter fruit </a:t>
            </a:r>
            <a:r>
              <a:rPr lang="en-GB" sz="2000" b="1" dirty="0" smtClean="0">
                <a:solidFill>
                  <a:srgbClr val="FF0000"/>
                </a:solidFill>
                <a:latin typeface="Arial Narrow" panose="020B0606020202030204" pitchFamily="34" charset="0"/>
                <a:cs typeface="Arial" panose="020B0604020202020204" pitchFamily="34" charset="0"/>
              </a:rPr>
              <a:t>cake</a:t>
            </a:r>
            <a:r>
              <a:rPr lang="en-GB" sz="2000" dirty="0" smtClean="0">
                <a:latin typeface="Arial Narrow" panose="020B0606020202030204" pitchFamily="34" charset="0"/>
                <a:cs typeface="Arial" panose="020B0604020202020204" pitchFamily="34" charset="0"/>
              </a:rPr>
              <a:t> with vine fruits, nuts and brandy</a:t>
            </a:r>
          </a:p>
          <a:p>
            <a:pPr marL="274638" indent="-274638">
              <a:lnSpc>
                <a:spcPts val="2400"/>
              </a:lnSpc>
              <a:spcBef>
                <a:spcPts val="0"/>
              </a:spcBef>
              <a:spcAft>
                <a:spcPts val="600"/>
              </a:spcAft>
              <a:buClrTx/>
              <a:buSzPct val="100000"/>
            </a:pPr>
            <a:r>
              <a:rPr lang="en-GB" sz="2000" dirty="0" smtClean="0">
                <a:latin typeface="Arial Narrow" panose="020B0606020202030204" pitchFamily="34" charset="0"/>
                <a:cs typeface="Arial" panose="020B0604020202020204" pitchFamily="34" charset="0"/>
              </a:rPr>
              <a:t>full </a:t>
            </a:r>
            <a:r>
              <a:rPr lang="en-GB" sz="2000" b="1" dirty="0" smtClean="0">
                <a:solidFill>
                  <a:srgbClr val="FF0000"/>
                </a:solidFill>
                <a:latin typeface="Arial Narrow" panose="020B0606020202030204" pitchFamily="34" charset="0"/>
                <a:cs typeface="Arial" panose="020B0604020202020204" pitchFamily="34" charset="0"/>
              </a:rPr>
              <a:t>flavour</a:t>
            </a:r>
          </a:p>
          <a:p>
            <a:pPr marL="274638" indent="-274638">
              <a:lnSpc>
                <a:spcPts val="2400"/>
              </a:lnSpc>
              <a:spcBef>
                <a:spcPts val="0"/>
              </a:spcBef>
              <a:spcAft>
                <a:spcPts val="600"/>
              </a:spcAft>
              <a:buClrTx/>
              <a:buSzPct val="100000"/>
            </a:pPr>
            <a:r>
              <a:rPr lang="en-GB" sz="2000" dirty="0" smtClean="0">
                <a:latin typeface="Arial Narrow" panose="020B0606020202030204" pitchFamily="34" charset="0"/>
                <a:cs typeface="Arial" panose="020B0604020202020204" pitchFamily="34" charset="0"/>
              </a:rPr>
              <a:t>lovely crisp </a:t>
            </a:r>
            <a:r>
              <a:rPr lang="en-GB" sz="2000" b="1" dirty="0" smtClean="0">
                <a:solidFill>
                  <a:srgbClr val="FF0000"/>
                </a:solidFill>
                <a:latin typeface="Arial Narrow" panose="020B0606020202030204" pitchFamily="34" charset="0"/>
                <a:cs typeface="Arial" panose="020B0604020202020204" pitchFamily="34" charset="0"/>
              </a:rPr>
              <a:t>texture</a:t>
            </a:r>
          </a:p>
          <a:p>
            <a:pPr marL="274638" indent="-274638">
              <a:lnSpc>
                <a:spcPts val="2400"/>
              </a:lnSpc>
              <a:spcBef>
                <a:spcPts val="0"/>
              </a:spcBef>
              <a:spcAft>
                <a:spcPts val="600"/>
              </a:spcAft>
              <a:buClrTx/>
              <a:buSzPct val="100000"/>
            </a:pPr>
            <a:r>
              <a:rPr lang="en-GB" sz="2000" dirty="0" smtClean="0">
                <a:latin typeface="Arial Narrow" panose="020B0606020202030204" pitchFamily="34" charset="0"/>
                <a:cs typeface="Arial" panose="020B0604020202020204" pitchFamily="34" charset="0"/>
              </a:rPr>
              <a:t>this tasty </a:t>
            </a:r>
            <a:r>
              <a:rPr lang="en-GB" sz="2000" b="1" dirty="0" smtClean="0">
                <a:solidFill>
                  <a:srgbClr val="FF0000"/>
                </a:solidFill>
                <a:latin typeface="Arial Narrow" panose="020B0606020202030204" pitchFamily="34" charset="0"/>
                <a:cs typeface="Arial" panose="020B0604020202020204" pitchFamily="34" charset="0"/>
              </a:rPr>
              <a:t>mix</a:t>
            </a:r>
            <a:r>
              <a:rPr lang="en-GB" sz="2000" dirty="0" smtClean="0">
                <a:latin typeface="Arial Narrow" panose="020B0606020202030204" pitchFamily="34" charset="0"/>
                <a:cs typeface="Arial" panose="020B0604020202020204" pitchFamily="34" charset="0"/>
              </a:rPr>
              <a:t> of carefully chosen rice and whole grain wheat flakes plus  vitamins and iron</a:t>
            </a:r>
          </a:p>
          <a:p>
            <a:pPr marL="0" indent="0">
              <a:lnSpc>
                <a:spcPts val="2400"/>
              </a:lnSpc>
              <a:spcBef>
                <a:spcPts val="0"/>
              </a:spcBef>
              <a:spcAft>
                <a:spcPts val="600"/>
              </a:spcAft>
              <a:buClrTx/>
              <a:buSzPct val="100000"/>
              <a:buNone/>
            </a:pPr>
            <a:endParaRPr lang="en-GB" dirty="0"/>
          </a:p>
        </p:txBody>
      </p:sp>
      <p:sp>
        <p:nvSpPr>
          <p:cNvPr id="4" name="Slide Number Placeholder 3"/>
          <p:cNvSpPr>
            <a:spLocks noGrp="1"/>
          </p:cNvSpPr>
          <p:nvPr>
            <p:ph type="sldNum" sz="quarter" idx="12"/>
          </p:nvPr>
        </p:nvSpPr>
        <p:spPr>
          <a:xfrm>
            <a:off x="7884368" y="6165304"/>
            <a:ext cx="2133600" cy="476250"/>
          </a:xfrm>
        </p:spPr>
        <p:txBody>
          <a:bodyPr/>
          <a:lstStyle/>
          <a:p>
            <a:fld id="{72051ED8-246A-4ED7-BA39-F0E168D1450D}" type="slidenum">
              <a:rPr lang="en-GB" smtClean="0"/>
              <a:pPr/>
              <a:t>14</a:t>
            </a:fld>
            <a:endParaRPr lang="en-GB" dirty="0"/>
          </a:p>
        </p:txBody>
      </p:sp>
    </p:spTree>
    <p:extLst>
      <p:ext uri="{BB962C8B-B14F-4D97-AF65-F5344CB8AC3E}">
        <p14:creationId xmlns:p14="http://schemas.microsoft.com/office/powerpoint/2010/main" val="1006636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890080" cy="1143000"/>
          </a:xfrm>
        </p:spPr>
        <p:txBody>
          <a:bodyPr/>
          <a:lstStyle/>
          <a:p>
            <a:endParaRPr lang="en-GB" dirty="0"/>
          </a:p>
        </p:txBody>
      </p:sp>
      <p:sp>
        <p:nvSpPr>
          <p:cNvPr id="3" name="Content Placeholder 2"/>
          <p:cNvSpPr>
            <a:spLocks noGrp="1"/>
          </p:cNvSpPr>
          <p:nvPr>
            <p:ph idx="1"/>
          </p:nvPr>
        </p:nvSpPr>
        <p:spPr>
          <a:xfrm>
            <a:off x="683568" y="1268760"/>
            <a:ext cx="7992888" cy="4800600"/>
          </a:xfrm>
        </p:spPr>
        <p:txBody>
          <a:bodyPr>
            <a:normAutofit lnSpcReduction="10000"/>
          </a:bodyPr>
          <a:lstStyle/>
          <a:p>
            <a:pPr marL="82296" indent="0">
              <a:buNone/>
            </a:pPr>
            <a:r>
              <a:rPr lang="en-GB" sz="2400" b="1" dirty="0" smtClean="0">
                <a:latin typeface="Arial" panose="020B0604020202020204" pitchFamily="34" charset="0"/>
                <a:cs typeface="Arial" panose="020B0604020202020204" pitchFamily="34" charset="0"/>
              </a:rPr>
              <a:t>Task:</a:t>
            </a:r>
          </a:p>
          <a:p>
            <a:pPr marL="82296" indent="0">
              <a:buNone/>
            </a:pPr>
            <a:endParaRPr lang="en-GB" sz="2400" dirty="0" smtClean="0">
              <a:latin typeface="Arial" panose="020B0604020202020204" pitchFamily="34" charset="0"/>
              <a:cs typeface="Arial" panose="020B0604020202020204" pitchFamily="34" charset="0"/>
            </a:endParaRPr>
          </a:p>
          <a:p>
            <a:pPr marL="82296" indent="0">
              <a:buNone/>
            </a:pPr>
            <a:r>
              <a:rPr lang="en-GB" sz="2400" dirty="0" smtClean="0">
                <a:latin typeface="Arial" panose="020B0604020202020204" pitchFamily="34" charset="0"/>
                <a:cs typeface="Arial" panose="020B0604020202020204" pitchFamily="34" charset="0"/>
              </a:rPr>
              <a:t>Create your own three course menu of delicious food using three noun phrases: </a:t>
            </a:r>
            <a:r>
              <a:rPr lang="en-GB" sz="2400" dirty="0" err="1" smtClean="0">
                <a:latin typeface="Arial" panose="020B0604020202020204" pitchFamily="34" charset="0"/>
                <a:cs typeface="Arial" panose="020B0604020202020204" pitchFamily="34" charset="0"/>
              </a:rPr>
              <a:t>eg</a:t>
            </a:r>
            <a:r>
              <a:rPr lang="en-GB" sz="2400" dirty="0" smtClean="0">
                <a:latin typeface="Arial" panose="020B0604020202020204" pitchFamily="34" charset="0"/>
                <a:cs typeface="Arial" panose="020B0604020202020204" pitchFamily="34" charset="0"/>
              </a:rPr>
              <a:t> </a:t>
            </a:r>
          </a:p>
          <a:p>
            <a:pPr marL="82296" indent="0" algn="ctr">
              <a:spcBef>
                <a:spcPts val="0"/>
              </a:spcBef>
              <a:spcAft>
                <a:spcPts val="1200"/>
              </a:spcAft>
              <a:buNone/>
            </a:pPr>
            <a:endParaRPr lang="en-GB" sz="2400" b="1" dirty="0" smtClean="0">
              <a:latin typeface="Bradley Hand ITC" panose="03070402050302030203" pitchFamily="66" charset="0"/>
              <a:cs typeface="Arial" panose="020B0604020202020204" pitchFamily="34" charset="0"/>
            </a:endParaRPr>
          </a:p>
          <a:p>
            <a:pPr marL="82296" indent="0" algn="ctr">
              <a:spcBef>
                <a:spcPts val="0"/>
              </a:spcBef>
              <a:spcAft>
                <a:spcPts val="1200"/>
              </a:spcAft>
              <a:buNone/>
            </a:pPr>
            <a:r>
              <a:rPr lang="en-GB" sz="2400" b="1" dirty="0" smtClean="0">
                <a:latin typeface="Bradley Hand ITC" panose="03070402050302030203" pitchFamily="66" charset="0"/>
                <a:cs typeface="Arial" panose="020B0604020202020204" pitchFamily="34" charset="0"/>
              </a:rPr>
              <a:t>Spiced pumpkin </a:t>
            </a:r>
            <a:r>
              <a:rPr lang="en-GB" sz="2400" b="1" dirty="0" smtClean="0">
                <a:solidFill>
                  <a:srgbClr val="FF0000"/>
                </a:solidFill>
                <a:latin typeface="Bradley Hand ITC" panose="03070402050302030203" pitchFamily="66" charset="0"/>
                <a:cs typeface="Arial" panose="020B0604020202020204" pitchFamily="34" charset="0"/>
              </a:rPr>
              <a:t>soup</a:t>
            </a:r>
            <a:r>
              <a:rPr lang="en-GB" sz="2400" b="1" dirty="0" smtClean="0">
                <a:latin typeface="Bradley Hand ITC" panose="03070402050302030203" pitchFamily="66" charset="0"/>
                <a:cs typeface="Arial" panose="020B0604020202020204" pitchFamily="34" charset="0"/>
              </a:rPr>
              <a:t> with chilli oil and toasted sunflower seeds</a:t>
            </a:r>
          </a:p>
          <a:p>
            <a:pPr marL="82296" indent="0" algn="ctr">
              <a:spcBef>
                <a:spcPts val="0"/>
              </a:spcBef>
              <a:spcAft>
                <a:spcPts val="1200"/>
              </a:spcAft>
              <a:buNone/>
            </a:pPr>
            <a:r>
              <a:rPr lang="en-GB" sz="2400" b="1" dirty="0" smtClean="0">
                <a:latin typeface="Bradley Hand ITC" panose="03070402050302030203" pitchFamily="66" charset="0"/>
                <a:cs typeface="Arial" panose="020B0604020202020204" pitchFamily="34" charset="0"/>
              </a:rPr>
              <a:t>Oven-roasted Devon Red Ruby </a:t>
            </a:r>
            <a:r>
              <a:rPr lang="en-GB" sz="2400" b="1" dirty="0" smtClean="0">
                <a:solidFill>
                  <a:srgbClr val="FF0000"/>
                </a:solidFill>
                <a:latin typeface="Bradley Hand ITC" panose="03070402050302030203" pitchFamily="66" charset="0"/>
                <a:cs typeface="Arial" panose="020B0604020202020204" pitchFamily="34" charset="0"/>
              </a:rPr>
              <a:t>Beef </a:t>
            </a:r>
            <a:r>
              <a:rPr lang="en-GB" sz="2400" b="1" dirty="0" smtClean="0">
                <a:latin typeface="Bradley Hand ITC" panose="03070402050302030203" pitchFamily="66" charset="0"/>
                <a:cs typeface="Arial" panose="020B0604020202020204" pitchFamily="34" charset="0"/>
              </a:rPr>
              <a:t>on a golden Yorkshire pudding with horseradish </a:t>
            </a:r>
            <a:r>
              <a:rPr lang="en-GB" sz="2400" b="1" dirty="0">
                <a:latin typeface="Bradley Hand ITC" panose="03070402050302030203" pitchFamily="66" charset="0"/>
                <a:cs typeface="Arial" panose="020B0604020202020204" pitchFamily="34" charset="0"/>
              </a:rPr>
              <a:t>and peppercorn </a:t>
            </a:r>
            <a:r>
              <a:rPr lang="en-GB" sz="2400" b="1" dirty="0" smtClean="0">
                <a:latin typeface="Bradley Hand ITC" panose="03070402050302030203" pitchFamily="66" charset="0"/>
                <a:cs typeface="Arial" panose="020B0604020202020204" pitchFamily="34" charset="0"/>
              </a:rPr>
              <a:t>corm</a:t>
            </a:r>
          </a:p>
          <a:p>
            <a:pPr marL="82296" indent="0" algn="ctr">
              <a:spcBef>
                <a:spcPts val="0"/>
              </a:spcBef>
              <a:spcAft>
                <a:spcPts val="1200"/>
              </a:spcAft>
              <a:buNone/>
            </a:pPr>
            <a:r>
              <a:rPr lang="en-GB" sz="2400" b="1" dirty="0" smtClean="0">
                <a:latin typeface="Bradley Hand ITC" panose="03070402050302030203" pitchFamily="66" charset="0"/>
                <a:cs typeface="Arial" panose="020B0604020202020204" pitchFamily="34" charset="0"/>
              </a:rPr>
              <a:t>Colombian coffee </a:t>
            </a:r>
            <a:r>
              <a:rPr lang="en-GB" sz="2400" b="1" dirty="0" smtClean="0">
                <a:solidFill>
                  <a:srgbClr val="FF0000"/>
                </a:solidFill>
                <a:latin typeface="Bradley Hand ITC" panose="03070402050302030203" pitchFamily="66" charset="0"/>
                <a:cs typeface="Arial" panose="020B0604020202020204" pitchFamily="34" charset="0"/>
              </a:rPr>
              <a:t>ice-cream</a:t>
            </a:r>
            <a:r>
              <a:rPr lang="en-GB" sz="2400" b="1" dirty="0" smtClean="0">
                <a:latin typeface="Bradley Hand ITC" panose="03070402050302030203" pitchFamily="66" charset="0"/>
                <a:cs typeface="Arial" panose="020B0604020202020204" pitchFamily="34" charset="0"/>
              </a:rPr>
              <a:t>, dripping with maple syrup and macadamia nuts</a:t>
            </a:r>
          </a:p>
          <a:p>
            <a:pPr marL="82296" indent="0" algn="ctr">
              <a:buNone/>
            </a:pPr>
            <a:endParaRPr lang="en-GB" sz="2000" b="1" dirty="0" smtClean="0">
              <a:latin typeface="Bradley Hand ITC" panose="03070402050302030203" pitchFamily="66" charset="0"/>
              <a:cs typeface="Arial" panose="020B0604020202020204" pitchFamily="34" charset="0"/>
            </a:endParaRPr>
          </a:p>
          <a:p>
            <a:pPr marL="82296" indent="0" algn="ctr">
              <a:buNone/>
            </a:pPr>
            <a:endParaRPr lang="en-GB" sz="2000" dirty="0">
              <a:latin typeface="Bradley Hand ITC" panose="03070402050302030203" pitchFamily="66" charset="0"/>
              <a:cs typeface="Arial" panose="020B0604020202020204" pitchFamily="34" charset="0"/>
            </a:endParaRPr>
          </a:p>
        </p:txBody>
      </p:sp>
      <p:sp>
        <p:nvSpPr>
          <p:cNvPr id="4" name="Slide Number Placeholder 3"/>
          <p:cNvSpPr>
            <a:spLocks noGrp="1"/>
          </p:cNvSpPr>
          <p:nvPr>
            <p:ph type="sldNum" sz="quarter" idx="12"/>
          </p:nvPr>
        </p:nvSpPr>
        <p:spPr>
          <a:xfrm>
            <a:off x="7884368" y="6237312"/>
            <a:ext cx="2133600" cy="476250"/>
          </a:xfrm>
        </p:spPr>
        <p:txBody>
          <a:bodyPr/>
          <a:lstStyle/>
          <a:p>
            <a:fld id="{72051ED8-246A-4ED7-BA39-F0E168D1450D}" type="slidenum">
              <a:rPr lang="en-GB" smtClean="0"/>
              <a:pPr/>
              <a:t>15</a:t>
            </a:fld>
            <a:endParaRPr lang="en-GB" dirty="0"/>
          </a:p>
        </p:txBody>
      </p:sp>
    </p:spTree>
    <p:extLst>
      <p:ext uri="{BB962C8B-B14F-4D97-AF65-F5344CB8AC3E}">
        <p14:creationId xmlns:p14="http://schemas.microsoft.com/office/powerpoint/2010/main" val="10806144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7890080" cy="1143000"/>
          </a:xfrm>
        </p:spPr>
        <p:txBody>
          <a:bodyPr/>
          <a:lstStyle/>
          <a:p>
            <a:r>
              <a:rPr lang="en-GB" sz="4000" dirty="0" smtClean="0"/>
              <a:t>Subject Knowledge: Noun Phrase</a:t>
            </a:r>
            <a:endParaRPr lang="en-GB" sz="4000" dirty="0"/>
          </a:p>
        </p:txBody>
      </p:sp>
      <p:sp>
        <p:nvSpPr>
          <p:cNvPr id="3" name="Content Placeholder 2"/>
          <p:cNvSpPr>
            <a:spLocks noGrp="1"/>
          </p:cNvSpPr>
          <p:nvPr>
            <p:ph idx="1"/>
          </p:nvPr>
        </p:nvSpPr>
        <p:spPr>
          <a:xfrm>
            <a:off x="683568" y="1679742"/>
            <a:ext cx="8280920" cy="5149552"/>
          </a:xfrm>
        </p:spPr>
        <p:txBody>
          <a:bodyPr>
            <a:normAutofit/>
          </a:bodyPr>
          <a:lstStyle/>
          <a:p>
            <a:pPr marL="82296" indent="0">
              <a:buNone/>
            </a:pPr>
            <a:r>
              <a:rPr lang="en-GB" sz="2400" b="1" dirty="0" smtClean="0">
                <a:latin typeface="Arial" panose="020B0604020202020204" pitchFamily="34" charset="0"/>
                <a:cs typeface="Arial" panose="020B0604020202020204" pitchFamily="34" charset="0"/>
              </a:rPr>
              <a:t>Let’s look at the structure of the noun phrase:</a:t>
            </a:r>
            <a:endParaRPr lang="en-GB" sz="1800" dirty="0" smtClean="0">
              <a:latin typeface="Arial" panose="020B0604020202020204" pitchFamily="34" charset="0"/>
              <a:cs typeface="Arial" panose="020B0604020202020204" pitchFamily="34" charset="0"/>
            </a:endParaRPr>
          </a:p>
          <a:p>
            <a:pPr marL="82296" indent="0" algn="ctr">
              <a:spcBef>
                <a:spcPts val="0"/>
              </a:spcBef>
              <a:spcAft>
                <a:spcPts val="1200"/>
              </a:spcAft>
              <a:buNone/>
            </a:pPr>
            <a:endParaRPr lang="en-GB" sz="2000" b="1" dirty="0" smtClean="0">
              <a:latin typeface="Bradley Hand ITC" panose="03070402050302030203" pitchFamily="66" charset="0"/>
              <a:cs typeface="Arial" panose="020B0604020202020204" pitchFamily="34" charset="0"/>
            </a:endParaRPr>
          </a:p>
          <a:p>
            <a:pPr marL="82296" indent="0" algn="ctr">
              <a:spcBef>
                <a:spcPts val="0"/>
              </a:spcBef>
              <a:spcAft>
                <a:spcPts val="1200"/>
              </a:spcAft>
              <a:buNone/>
            </a:pPr>
            <a:r>
              <a:rPr lang="en-GB" sz="2400" b="1" dirty="0" smtClean="0">
                <a:latin typeface="Bradley Hand ITC" panose="03070402050302030203" pitchFamily="66" charset="0"/>
                <a:cs typeface="Arial" panose="020B0604020202020204" pitchFamily="34" charset="0"/>
              </a:rPr>
              <a:t>Spiced pumpkin </a:t>
            </a:r>
            <a:r>
              <a:rPr lang="en-GB" sz="2400" b="1" dirty="0" smtClean="0">
                <a:solidFill>
                  <a:srgbClr val="FF0000"/>
                </a:solidFill>
                <a:latin typeface="Bradley Hand ITC" panose="03070402050302030203" pitchFamily="66" charset="0"/>
                <a:cs typeface="Arial" panose="020B0604020202020204" pitchFamily="34" charset="0"/>
              </a:rPr>
              <a:t>soup</a:t>
            </a:r>
            <a:r>
              <a:rPr lang="en-GB" sz="2400" b="1" dirty="0" smtClean="0">
                <a:latin typeface="Bradley Hand ITC" panose="03070402050302030203" pitchFamily="66" charset="0"/>
                <a:cs typeface="Arial" panose="020B0604020202020204" pitchFamily="34" charset="0"/>
              </a:rPr>
              <a:t> with chilli oil and toasted sunflower seeds</a:t>
            </a:r>
          </a:p>
          <a:p>
            <a:pPr marL="82296" indent="0" algn="ctr">
              <a:spcBef>
                <a:spcPts val="0"/>
              </a:spcBef>
              <a:spcAft>
                <a:spcPts val="1200"/>
              </a:spcAft>
              <a:buNone/>
            </a:pPr>
            <a:r>
              <a:rPr lang="en-GB" sz="2400" b="1" dirty="0" smtClean="0">
                <a:latin typeface="Bradley Hand ITC" panose="03070402050302030203" pitchFamily="66" charset="0"/>
                <a:cs typeface="Arial" panose="020B0604020202020204" pitchFamily="34" charset="0"/>
              </a:rPr>
              <a:t>Oven-roasted Devon Red Ruby </a:t>
            </a:r>
            <a:r>
              <a:rPr lang="en-GB" sz="2400" b="1" dirty="0" smtClean="0">
                <a:solidFill>
                  <a:srgbClr val="FF0000"/>
                </a:solidFill>
                <a:latin typeface="Bradley Hand ITC" panose="03070402050302030203" pitchFamily="66" charset="0"/>
                <a:cs typeface="Arial" panose="020B0604020202020204" pitchFamily="34" charset="0"/>
              </a:rPr>
              <a:t>Beef</a:t>
            </a:r>
            <a:r>
              <a:rPr lang="en-GB" sz="2400" b="1" dirty="0" smtClean="0">
                <a:latin typeface="Bradley Hand ITC" panose="03070402050302030203" pitchFamily="66" charset="0"/>
                <a:cs typeface="Arial" panose="020B0604020202020204" pitchFamily="34" charset="0"/>
              </a:rPr>
              <a:t> on a golden Yorkshire pudding with horseradish </a:t>
            </a:r>
            <a:r>
              <a:rPr lang="en-GB" sz="2400" b="1" dirty="0">
                <a:latin typeface="Bradley Hand ITC" panose="03070402050302030203" pitchFamily="66" charset="0"/>
                <a:cs typeface="Arial" panose="020B0604020202020204" pitchFamily="34" charset="0"/>
              </a:rPr>
              <a:t>and peppercorn </a:t>
            </a:r>
            <a:r>
              <a:rPr lang="en-GB" sz="2400" b="1" dirty="0" smtClean="0">
                <a:latin typeface="Bradley Hand ITC" panose="03070402050302030203" pitchFamily="66" charset="0"/>
                <a:cs typeface="Arial" panose="020B0604020202020204" pitchFamily="34" charset="0"/>
              </a:rPr>
              <a:t>corm</a:t>
            </a:r>
          </a:p>
          <a:p>
            <a:pPr marL="82296" indent="0" algn="ctr">
              <a:spcBef>
                <a:spcPts val="0"/>
              </a:spcBef>
              <a:spcAft>
                <a:spcPts val="1200"/>
              </a:spcAft>
              <a:buNone/>
            </a:pPr>
            <a:r>
              <a:rPr lang="en-GB" sz="2400" b="1" dirty="0" smtClean="0">
                <a:latin typeface="Bradley Hand ITC" panose="03070402050302030203" pitchFamily="66" charset="0"/>
                <a:cs typeface="Arial" panose="020B0604020202020204" pitchFamily="34" charset="0"/>
              </a:rPr>
              <a:t>Colombian coffee </a:t>
            </a:r>
            <a:r>
              <a:rPr lang="en-GB" sz="2400" b="1" dirty="0" smtClean="0">
                <a:solidFill>
                  <a:srgbClr val="FF0000"/>
                </a:solidFill>
                <a:latin typeface="Bradley Hand ITC" panose="03070402050302030203" pitchFamily="66" charset="0"/>
                <a:cs typeface="Arial" panose="020B0604020202020204" pitchFamily="34" charset="0"/>
              </a:rPr>
              <a:t>ice-cream</a:t>
            </a:r>
            <a:r>
              <a:rPr lang="en-GB" sz="2400" b="1" dirty="0" smtClean="0">
                <a:latin typeface="Bradley Hand ITC" panose="03070402050302030203" pitchFamily="66" charset="0"/>
                <a:cs typeface="Arial" panose="020B0604020202020204" pitchFamily="34" charset="0"/>
              </a:rPr>
              <a:t>, dripping with maple syrup and macadamia nuts</a:t>
            </a:r>
          </a:p>
          <a:p>
            <a:pPr marL="82296" indent="0" algn="ctr">
              <a:buNone/>
            </a:pPr>
            <a:endParaRPr lang="en-GB" sz="2000" b="1" dirty="0" smtClean="0">
              <a:latin typeface="Bradley Hand ITC" panose="03070402050302030203" pitchFamily="66" charset="0"/>
              <a:cs typeface="Arial" panose="020B0604020202020204" pitchFamily="34" charset="0"/>
            </a:endParaRPr>
          </a:p>
          <a:p>
            <a:pPr marL="82296" indent="0" algn="just">
              <a:buNone/>
            </a:pPr>
            <a:r>
              <a:rPr lang="en-GB" sz="2000" dirty="0" smtClean="0">
                <a:latin typeface="Arial" panose="020B0604020202020204" pitchFamily="34" charset="0"/>
                <a:cs typeface="Arial" panose="020B0604020202020204" pitchFamily="34" charset="0"/>
              </a:rPr>
              <a:t>This meal is actually soup, beef and ice-cream: the rest is description and detail to entice us.  </a:t>
            </a:r>
            <a:r>
              <a:rPr lang="en-GB" sz="2000" i="1" dirty="0" smtClean="0">
                <a:latin typeface="Arial" panose="020B0604020202020204" pitchFamily="34" charset="0"/>
                <a:cs typeface="Arial" panose="020B0604020202020204" pitchFamily="34" charset="0"/>
              </a:rPr>
              <a:t>Soup, beef </a:t>
            </a:r>
            <a:r>
              <a:rPr lang="en-GB" sz="2000" dirty="0" smtClean="0">
                <a:latin typeface="Arial" panose="020B0604020202020204" pitchFamily="34" charset="0"/>
                <a:cs typeface="Arial" panose="020B0604020202020204" pitchFamily="34" charset="0"/>
              </a:rPr>
              <a:t>and </a:t>
            </a:r>
            <a:r>
              <a:rPr lang="en-GB" sz="2000" i="1" dirty="0" smtClean="0">
                <a:latin typeface="Arial" panose="020B0604020202020204" pitchFamily="34" charset="0"/>
                <a:cs typeface="Arial" panose="020B0604020202020204" pitchFamily="34" charset="0"/>
              </a:rPr>
              <a:t>Ice-cream</a:t>
            </a:r>
            <a:r>
              <a:rPr lang="en-GB" sz="2000" dirty="0" smtClean="0">
                <a:latin typeface="Arial" panose="020B0604020202020204" pitchFamily="34" charset="0"/>
                <a:cs typeface="Arial" panose="020B0604020202020204" pitchFamily="34" charset="0"/>
              </a:rPr>
              <a:t> are the </a:t>
            </a:r>
            <a:r>
              <a:rPr lang="en-GB" sz="2000" b="1" dirty="0" smtClean="0">
                <a:latin typeface="Arial" panose="020B0604020202020204" pitchFamily="34" charset="0"/>
                <a:cs typeface="Arial" panose="020B0604020202020204" pitchFamily="34" charset="0"/>
              </a:rPr>
              <a:t>head nouns </a:t>
            </a:r>
            <a:r>
              <a:rPr lang="en-GB" sz="2000" dirty="0" err="1" smtClean="0">
                <a:latin typeface="Arial" panose="020B0604020202020204" pitchFamily="34" charset="0"/>
                <a:cs typeface="Arial" panose="020B0604020202020204" pitchFamily="34" charset="0"/>
              </a:rPr>
              <a:t>ie</a:t>
            </a:r>
            <a:r>
              <a:rPr lang="en-GB" sz="2000" dirty="0" smtClean="0">
                <a:latin typeface="Arial" panose="020B0604020202020204" pitchFamily="34" charset="0"/>
                <a:cs typeface="Arial" panose="020B0604020202020204" pitchFamily="34" charset="0"/>
              </a:rPr>
              <a:t> the noun that all the rest of the phrase describes.</a:t>
            </a:r>
            <a:endParaRPr lang="en-GB"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7884368" y="6237312"/>
            <a:ext cx="2133600" cy="476250"/>
          </a:xfrm>
        </p:spPr>
        <p:txBody>
          <a:bodyPr/>
          <a:lstStyle/>
          <a:p>
            <a:fld id="{72051ED8-246A-4ED7-BA39-F0E168D1450D}" type="slidenum">
              <a:rPr lang="en-GB" smtClean="0"/>
              <a:pPr/>
              <a:t>16</a:t>
            </a:fld>
            <a:endParaRPr lang="en-GB" dirty="0"/>
          </a:p>
        </p:txBody>
      </p:sp>
    </p:spTree>
    <p:extLst>
      <p:ext uri="{BB962C8B-B14F-4D97-AF65-F5344CB8AC3E}">
        <p14:creationId xmlns:p14="http://schemas.microsoft.com/office/powerpoint/2010/main" val="3173238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890080" cy="1143000"/>
          </a:xfrm>
        </p:spPr>
        <p:txBody>
          <a:bodyPr/>
          <a:lstStyle/>
          <a:p>
            <a:r>
              <a:rPr lang="en-GB" sz="4000" dirty="0" smtClean="0"/>
              <a:t>Subject Knowledge: Noun Phrase</a:t>
            </a:r>
            <a:endParaRPr lang="en-GB" sz="4000" dirty="0"/>
          </a:p>
        </p:txBody>
      </p:sp>
      <p:sp>
        <p:nvSpPr>
          <p:cNvPr id="3" name="Content Placeholder 2"/>
          <p:cNvSpPr>
            <a:spLocks noGrp="1"/>
          </p:cNvSpPr>
          <p:nvPr>
            <p:ph idx="1"/>
          </p:nvPr>
        </p:nvSpPr>
        <p:spPr>
          <a:xfrm>
            <a:off x="683568" y="1447800"/>
            <a:ext cx="7992888" cy="5410200"/>
          </a:xfrm>
        </p:spPr>
        <p:txBody>
          <a:bodyPr>
            <a:normAutofit fontScale="92500" lnSpcReduction="10000"/>
          </a:bodyPr>
          <a:lstStyle/>
          <a:p>
            <a:pPr marL="82296" indent="0">
              <a:buNone/>
            </a:pPr>
            <a:r>
              <a:rPr lang="en-GB" sz="2400" b="1" dirty="0" smtClean="0">
                <a:latin typeface="Arial" panose="020B0604020202020204" pitchFamily="34" charset="0"/>
                <a:cs typeface="Arial" panose="020B0604020202020204" pitchFamily="34" charset="0"/>
              </a:rPr>
              <a:t>Let’s look at the structure of the noun phrase:</a:t>
            </a:r>
            <a:endParaRPr lang="en-GB" sz="1800" dirty="0" smtClean="0">
              <a:latin typeface="Arial" panose="020B0604020202020204" pitchFamily="34" charset="0"/>
              <a:cs typeface="Arial" panose="020B0604020202020204" pitchFamily="34" charset="0"/>
            </a:endParaRPr>
          </a:p>
          <a:p>
            <a:pPr marL="82296" indent="0" algn="ctr">
              <a:spcBef>
                <a:spcPts val="0"/>
              </a:spcBef>
              <a:spcAft>
                <a:spcPts val="1200"/>
              </a:spcAft>
              <a:buNone/>
            </a:pPr>
            <a:endParaRPr lang="en-GB" sz="2000" b="1" dirty="0" smtClean="0">
              <a:latin typeface="Bradley Hand ITC" panose="03070402050302030203" pitchFamily="66" charset="0"/>
              <a:cs typeface="Arial" panose="020B0604020202020204" pitchFamily="34" charset="0"/>
            </a:endParaRPr>
          </a:p>
          <a:p>
            <a:pPr marL="82296" indent="0" algn="ctr">
              <a:spcBef>
                <a:spcPts val="0"/>
              </a:spcBef>
              <a:spcAft>
                <a:spcPts val="1200"/>
              </a:spcAft>
              <a:buNone/>
            </a:pPr>
            <a:r>
              <a:rPr lang="en-GB" sz="2400" b="1" dirty="0" smtClean="0">
                <a:solidFill>
                  <a:srgbClr val="00B050"/>
                </a:solidFill>
                <a:latin typeface="Bradley Hand ITC" panose="03070402050302030203" pitchFamily="66" charset="0"/>
                <a:cs typeface="Arial" panose="020B0604020202020204" pitchFamily="34" charset="0"/>
              </a:rPr>
              <a:t>Spiced pumpkin </a:t>
            </a:r>
            <a:r>
              <a:rPr lang="en-GB" sz="2400" b="1" dirty="0" smtClean="0">
                <a:solidFill>
                  <a:srgbClr val="FF0000"/>
                </a:solidFill>
                <a:latin typeface="Bradley Hand ITC" panose="03070402050302030203" pitchFamily="66" charset="0"/>
                <a:cs typeface="Arial" panose="020B0604020202020204" pitchFamily="34" charset="0"/>
              </a:rPr>
              <a:t>soup</a:t>
            </a:r>
            <a:r>
              <a:rPr lang="en-GB" sz="2400" b="1" dirty="0" smtClean="0">
                <a:latin typeface="Bradley Hand ITC" panose="03070402050302030203" pitchFamily="66" charset="0"/>
                <a:cs typeface="Arial" panose="020B0604020202020204" pitchFamily="34" charset="0"/>
              </a:rPr>
              <a:t> with chilli oil and toasted sunflower seeds</a:t>
            </a:r>
          </a:p>
          <a:p>
            <a:pPr marL="82296" indent="0" algn="ctr">
              <a:spcBef>
                <a:spcPts val="0"/>
              </a:spcBef>
              <a:spcAft>
                <a:spcPts val="1200"/>
              </a:spcAft>
              <a:buNone/>
            </a:pPr>
            <a:r>
              <a:rPr lang="en-GB" sz="2400" b="1" dirty="0" smtClean="0">
                <a:solidFill>
                  <a:srgbClr val="00B050"/>
                </a:solidFill>
                <a:latin typeface="Bradley Hand ITC" panose="03070402050302030203" pitchFamily="66" charset="0"/>
                <a:cs typeface="Arial" panose="020B0604020202020204" pitchFamily="34" charset="0"/>
              </a:rPr>
              <a:t>Oven-roasted Devon Red Ruby </a:t>
            </a:r>
            <a:r>
              <a:rPr lang="en-GB" sz="2400" b="1" dirty="0" smtClean="0">
                <a:solidFill>
                  <a:srgbClr val="FF0000"/>
                </a:solidFill>
                <a:latin typeface="Bradley Hand ITC" panose="03070402050302030203" pitchFamily="66" charset="0"/>
                <a:cs typeface="Arial" panose="020B0604020202020204" pitchFamily="34" charset="0"/>
              </a:rPr>
              <a:t>Beef</a:t>
            </a:r>
            <a:r>
              <a:rPr lang="en-GB" sz="2400" b="1" dirty="0" smtClean="0">
                <a:latin typeface="Bradley Hand ITC" panose="03070402050302030203" pitchFamily="66" charset="0"/>
                <a:cs typeface="Arial" panose="020B0604020202020204" pitchFamily="34" charset="0"/>
              </a:rPr>
              <a:t> on a golden Yorkshire pudding with horseradish </a:t>
            </a:r>
            <a:r>
              <a:rPr lang="en-GB" sz="2400" b="1" dirty="0">
                <a:latin typeface="Bradley Hand ITC" panose="03070402050302030203" pitchFamily="66" charset="0"/>
                <a:cs typeface="Arial" panose="020B0604020202020204" pitchFamily="34" charset="0"/>
              </a:rPr>
              <a:t>and peppercorn </a:t>
            </a:r>
            <a:r>
              <a:rPr lang="en-GB" sz="2400" b="1" dirty="0" smtClean="0">
                <a:latin typeface="Bradley Hand ITC" panose="03070402050302030203" pitchFamily="66" charset="0"/>
                <a:cs typeface="Arial" panose="020B0604020202020204" pitchFamily="34" charset="0"/>
              </a:rPr>
              <a:t>corm</a:t>
            </a:r>
          </a:p>
          <a:p>
            <a:pPr marL="82296" indent="0" algn="ctr">
              <a:spcBef>
                <a:spcPts val="0"/>
              </a:spcBef>
              <a:spcAft>
                <a:spcPts val="1200"/>
              </a:spcAft>
              <a:buNone/>
            </a:pPr>
            <a:r>
              <a:rPr lang="en-GB" sz="2400" b="1" dirty="0" smtClean="0">
                <a:solidFill>
                  <a:srgbClr val="00B050"/>
                </a:solidFill>
                <a:latin typeface="Bradley Hand ITC" panose="03070402050302030203" pitchFamily="66" charset="0"/>
                <a:cs typeface="Arial" panose="020B0604020202020204" pitchFamily="34" charset="0"/>
              </a:rPr>
              <a:t>Colombian coffee </a:t>
            </a:r>
            <a:r>
              <a:rPr lang="en-GB" sz="2400" b="1" dirty="0" smtClean="0">
                <a:solidFill>
                  <a:srgbClr val="FF0000"/>
                </a:solidFill>
                <a:latin typeface="Bradley Hand ITC" panose="03070402050302030203" pitchFamily="66" charset="0"/>
                <a:cs typeface="Arial" panose="020B0604020202020204" pitchFamily="34" charset="0"/>
              </a:rPr>
              <a:t>ice-cream</a:t>
            </a:r>
            <a:r>
              <a:rPr lang="en-GB" sz="2400" b="1" dirty="0" smtClean="0">
                <a:latin typeface="Bradley Hand ITC" panose="03070402050302030203" pitchFamily="66" charset="0"/>
                <a:cs typeface="Arial" panose="020B0604020202020204" pitchFamily="34" charset="0"/>
              </a:rPr>
              <a:t>, dripping with maple syrup and macadamia nuts</a:t>
            </a:r>
          </a:p>
          <a:p>
            <a:pPr marL="82296" indent="0" algn="just">
              <a:spcBef>
                <a:spcPts val="0"/>
              </a:spcBef>
              <a:spcAft>
                <a:spcPts val="1200"/>
              </a:spcAft>
              <a:buNone/>
            </a:pPr>
            <a:r>
              <a:rPr lang="en-GB" sz="2200" dirty="0" smtClean="0">
                <a:latin typeface="Arial" panose="020B0604020202020204" pitchFamily="34" charset="0"/>
                <a:cs typeface="Arial" panose="020B0604020202020204" pitchFamily="34" charset="0"/>
              </a:rPr>
              <a:t>The head nouns are each preceded by some descriptive detail: </a:t>
            </a:r>
            <a:r>
              <a:rPr lang="en-GB" sz="2200" b="1" dirty="0" smtClean="0">
                <a:latin typeface="Arial" panose="020B0604020202020204" pitchFamily="34" charset="0"/>
                <a:cs typeface="Arial" panose="020B0604020202020204" pitchFamily="34" charset="0"/>
              </a:rPr>
              <a:t>the pre-modification</a:t>
            </a:r>
            <a:r>
              <a:rPr lang="en-GB" sz="2200" dirty="0" smtClean="0">
                <a:latin typeface="Arial" panose="020B0604020202020204" pitchFamily="34" charset="0"/>
                <a:cs typeface="Arial" panose="020B0604020202020204" pitchFamily="34" charset="0"/>
              </a:rPr>
              <a:t>.  In these examples, the pre-modification is all adjectives (including nouns like </a:t>
            </a:r>
            <a:r>
              <a:rPr lang="en-GB" sz="2200" i="1" dirty="0" smtClean="0">
                <a:latin typeface="Arial" panose="020B0604020202020204" pitchFamily="34" charset="0"/>
                <a:cs typeface="Arial" panose="020B0604020202020204" pitchFamily="34" charset="0"/>
              </a:rPr>
              <a:t>coffee</a:t>
            </a:r>
            <a:r>
              <a:rPr lang="en-GB" sz="2200" dirty="0" smtClean="0">
                <a:latin typeface="Arial" panose="020B0604020202020204" pitchFamily="34" charset="0"/>
                <a:cs typeface="Arial" panose="020B0604020202020204" pitchFamily="34" charset="0"/>
              </a:rPr>
              <a:t> and </a:t>
            </a:r>
            <a:r>
              <a:rPr lang="en-GB" sz="2200" i="1" dirty="0" smtClean="0">
                <a:latin typeface="Arial" panose="020B0604020202020204" pitchFamily="34" charset="0"/>
                <a:cs typeface="Arial" panose="020B0604020202020204" pitchFamily="34" charset="0"/>
              </a:rPr>
              <a:t>pumpkin</a:t>
            </a:r>
            <a:r>
              <a:rPr lang="en-GB" sz="2200" dirty="0" smtClean="0">
                <a:latin typeface="Arial" panose="020B0604020202020204" pitchFamily="34" charset="0"/>
                <a:cs typeface="Arial" panose="020B0604020202020204" pitchFamily="34" charset="0"/>
              </a:rPr>
              <a:t> functioning as adjectives).  Determiners and adverbs can also precede the head noun and post-modify: </a:t>
            </a:r>
            <a:r>
              <a:rPr lang="en-GB" sz="2200" dirty="0" err="1" smtClean="0">
                <a:latin typeface="Arial" panose="020B0604020202020204" pitchFamily="34" charset="0"/>
                <a:cs typeface="Arial" panose="020B0604020202020204" pitchFamily="34" charset="0"/>
              </a:rPr>
              <a:t>eg</a:t>
            </a:r>
            <a:endParaRPr lang="en-GB" sz="2200" dirty="0" smtClean="0">
              <a:latin typeface="Arial" panose="020B0604020202020204" pitchFamily="34" charset="0"/>
              <a:cs typeface="Arial" panose="020B0604020202020204" pitchFamily="34" charset="0"/>
            </a:endParaRPr>
          </a:p>
          <a:p>
            <a:pPr marL="82296" indent="0" algn="just">
              <a:spcBef>
                <a:spcPts val="0"/>
              </a:spcBef>
              <a:spcAft>
                <a:spcPts val="1200"/>
              </a:spcAft>
              <a:buNone/>
            </a:pPr>
            <a:r>
              <a:rPr lang="en-GB" sz="2200" u="sng" dirty="0" smtClean="0">
                <a:solidFill>
                  <a:srgbClr val="00B050"/>
                </a:solidFill>
                <a:latin typeface="Arial" panose="020B0604020202020204" pitchFamily="34" charset="0"/>
                <a:cs typeface="Arial" panose="020B0604020202020204" pitchFamily="34" charset="0"/>
              </a:rPr>
              <a:t>The</a:t>
            </a:r>
            <a:r>
              <a:rPr lang="en-GB" sz="2200" dirty="0" smtClean="0">
                <a:solidFill>
                  <a:srgbClr val="00B050"/>
                </a:solidFill>
                <a:latin typeface="Arial" panose="020B0604020202020204" pitchFamily="34" charset="0"/>
                <a:cs typeface="Arial" panose="020B0604020202020204" pitchFamily="34" charset="0"/>
              </a:rPr>
              <a:t> spiced pumpkin </a:t>
            </a:r>
            <a:r>
              <a:rPr lang="en-GB" sz="2200" dirty="0" smtClean="0">
                <a:latin typeface="Arial" panose="020B0604020202020204" pitchFamily="34" charset="0"/>
                <a:cs typeface="Arial" panose="020B0604020202020204" pitchFamily="34" charset="0"/>
              </a:rPr>
              <a:t>soup….  (determiner: </a:t>
            </a:r>
            <a:r>
              <a:rPr lang="en-GB" sz="2200" i="1" dirty="0" smtClean="0">
                <a:latin typeface="Arial" panose="020B0604020202020204" pitchFamily="34" charset="0"/>
                <a:cs typeface="Arial" panose="020B0604020202020204" pitchFamily="34" charset="0"/>
              </a:rPr>
              <a:t>the</a:t>
            </a:r>
            <a:r>
              <a:rPr lang="en-GB" sz="2200" dirty="0" smtClean="0">
                <a:latin typeface="Arial" panose="020B0604020202020204" pitchFamily="34" charset="0"/>
                <a:cs typeface="Arial" panose="020B0604020202020204" pitchFamily="34" charset="0"/>
              </a:rPr>
              <a:t>)</a:t>
            </a:r>
          </a:p>
          <a:p>
            <a:pPr marL="82296" indent="0" algn="just">
              <a:spcBef>
                <a:spcPts val="0"/>
              </a:spcBef>
              <a:spcAft>
                <a:spcPts val="1200"/>
              </a:spcAft>
              <a:buNone/>
            </a:pPr>
            <a:r>
              <a:rPr lang="en-GB" sz="2200" u="sng" dirty="0" smtClean="0">
                <a:solidFill>
                  <a:srgbClr val="00B050"/>
                </a:solidFill>
                <a:latin typeface="Arial" panose="020B0604020202020204" pitchFamily="34" charset="0"/>
                <a:cs typeface="Arial" panose="020B0604020202020204" pitchFamily="34" charset="0"/>
              </a:rPr>
              <a:t>Some very</a:t>
            </a:r>
            <a:r>
              <a:rPr lang="en-GB" sz="2200" dirty="0" smtClean="0">
                <a:solidFill>
                  <a:srgbClr val="00B050"/>
                </a:solidFill>
                <a:latin typeface="Arial" panose="020B0604020202020204" pitchFamily="34" charset="0"/>
                <a:cs typeface="Arial" panose="020B0604020202020204" pitchFamily="34" charset="0"/>
              </a:rPr>
              <a:t> spicy pumpkin </a:t>
            </a:r>
            <a:r>
              <a:rPr lang="en-GB" sz="2200" dirty="0" smtClean="0">
                <a:latin typeface="Arial" panose="020B0604020202020204" pitchFamily="34" charset="0"/>
                <a:cs typeface="Arial" panose="020B0604020202020204" pitchFamily="34" charset="0"/>
              </a:rPr>
              <a:t>soup…  (determiner: </a:t>
            </a:r>
            <a:r>
              <a:rPr lang="en-GB" sz="2200" i="1" dirty="0" smtClean="0">
                <a:latin typeface="Arial" panose="020B0604020202020204" pitchFamily="34" charset="0"/>
                <a:cs typeface="Arial" panose="020B0604020202020204" pitchFamily="34" charset="0"/>
              </a:rPr>
              <a:t>some; adverb: very</a:t>
            </a:r>
            <a:r>
              <a:rPr lang="en-GB" sz="2200" dirty="0" smtClean="0">
                <a:latin typeface="Arial" panose="020B0604020202020204" pitchFamily="34" charset="0"/>
                <a:cs typeface="Arial" panose="020B0604020202020204" pitchFamily="34" charset="0"/>
              </a:rPr>
              <a:t>)</a:t>
            </a:r>
          </a:p>
          <a:p>
            <a:pPr marL="82296" indent="0" algn="just">
              <a:spcBef>
                <a:spcPts val="0"/>
              </a:spcBef>
              <a:spcAft>
                <a:spcPts val="1200"/>
              </a:spcAft>
              <a:buNone/>
            </a:pPr>
            <a:endParaRPr lang="en-GB" sz="18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8077200" y="6237312"/>
            <a:ext cx="2133600" cy="476250"/>
          </a:xfrm>
        </p:spPr>
        <p:txBody>
          <a:bodyPr/>
          <a:lstStyle/>
          <a:p>
            <a:fld id="{72051ED8-246A-4ED7-BA39-F0E168D1450D}" type="slidenum">
              <a:rPr lang="en-GB" smtClean="0"/>
              <a:pPr/>
              <a:t>17</a:t>
            </a:fld>
            <a:endParaRPr lang="en-GB" dirty="0"/>
          </a:p>
        </p:txBody>
      </p:sp>
    </p:spTree>
    <p:extLst>
      <p:ext uri="{BB962C8B-B14F-4D97-AF65-F5344CB8AC3E}">
        <p14:creationId xmlns:p14="http://schemas.microsoft.com/office/powerpoint/2010/main" val="19178454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7890080" cy="1143000"/>
          </a:xfrm>
        </p:spPr>
        <p:txBody>
          <a:bodyPr/>
          <a:lstStyle/>
          <a:p>
            <a:r>
              <a:rPr lang="en-GB" sz="4000" dirty="0" smtClean="0"/>
              <a:t>Subject Knowledge: Noun Phrase</a:t>
            </a:r>
            <a:endParaRPr lang="en-GB" sz="4000" dirty="0"/>
          </a:p>
        </p:txBody>
      </p:sp>
      <p:sp>
        <p:nvSpPr>
          <p:cNvPr id="3" name="Content Placeholder 2"/>
          <p:cNvSpPr>
            <a:spLocks noGrp="1"/>
          </p:cNvSpPr>
          <p:nvPr>
            <p:ph idx="1"/>
          </p:nvPr>
        </p:nvSpPr>
        <p:spPr>
          <a:xfrm>
            <a:off x="683568" y="1481708"/>
            <a:ext cx="7992888" cy="5410200"/>
          </a:xfrm>
        </p:spPr>
        <p:txBody>
          <a:bodyPr>
            <a:normAutofit lnSpcReduction="10000"/>
          </a:bodyPr>
          <a:lstStyle/>
          <a:p>
            <a:pPr marL="82296" indent="0">
              <a:buNone/>
            </a:pPr>
            <a:r>
              <a:rPr lang="en-GB" sz="2400" b="1" dirty="0" smtClean="0">
                <a:latin typeface="Arial" panose="020B0604020202020204" pitchFamily="34" charset="0"/>
                <a:cs typeface="Arial" panose="020B0604020202020204" pitchFamily="34" charset="0"/>
              </a:rPr>
              <a:t>Let’s look at the structure of the noun phrase:</a:t>
            </a:r>
            <a:endParaRPr lang="en-GB" sz="1800" dirty="0" smtClean="0">
              <a:latin typeface="Arial" panose="020B0604020202020204" pitchFamily="34" charset="0"/>
              <a:cs typeface="Arial" panose="020B0604020202020204" pitchFamily="34" charset="0"/>
            </a:endParaRPr>
          </a:p>
          <a:p>
            <a:pPr marL="82296" indent="0" algn="ctr">
              <a:spcBef>
                <a:spcPts val="0"/>
              </a:spcBef>
              <a:spcAft>
                <a:spcPts val="1200"/>
              </a:spcAft>
              <a:buNone/>
            </a:pPr>
            <a:endParaRPr lang="en-GB" sz="2000" b="1" dirty="0" smtClean="0">
              <a:latin typeface="Bradley Hand ITC" panose="03070402050302030203" pitchFamily="66" charset="0"/>
              <a:cs typeface="Arial" panose="020B0604020202020204" pitchFamily="34" charset="0"/>
            </a:endParaRPr>
          </a:p>
          <a:p>
            <a:pPr marL="82296" indent="0" algn="ctr">
              <a:spcBef>
                <a:spcPts val="0"/>
              </a:spcBef>
              <a:spcAft>
                <a:spcPts val="1200"/>
              </a:spcAft>
              <a:buNone/>
            </a:pPr>
            <a:r>
              <a:rPr lang="en-GB" sz="2400" b="1" dirty="0" smtClean="0">
                <a:solidFill>
                  <a:srgbClr val="00B050"/>
                </a:solidFill>
                <a:latin typeface="Bradley Hand ITC" panose="03070402050302030203" pitchFamily="66" charset="0"/>
                <a:cs typeface="Arial" panose="020B0604020202020204" pitchFamily="34" charset="0"/>
              </a:rPr>
              <a:t>Spiced pumpkin </a:t>
            </a:r>
            <a:r>
              <a:rPr lang="en-GB" sz="2400" b="1" dirty="0" smtClean="0">
                <a:solidFill>
                  <a:srgbClr val="FF0000"/>
                </a:solidFill>
                <a:latin typeface="Bradley Hand ITC" panose="03070402050302030203" pitchFamily="66" charset="0"/>
                <a:cs typeface="Arial" panose="020B0604020202020204" pitchFamily="34" charset="0"/>
              </a:rPr>
              <a:t>soup</a:t>
            </a:r>
            <a:r>
              <a:rPr lang="en-GB" sz="2400" b="1" dirty="0" smtClean="0">
                <a:latin typeface="Bradley Hand ITC" panose="03070402050302030203" pitchFamily="66" charset="0"/>
                <a:cs typeface="Arial" panose="020B0604020202020204" pitchFamily="34" charset="0"/>
              </a:rPr>
              <a:t> </a:t>
            </a:r>
            <a:r>
              <a:rPr lang="en-GB" sz="2400" b="1" dirty="0" smtClean="0">
                <a:solidFill>
                  <a:srgbClr val="0070C0"/>
                </a:solidFill>
                <a:latin typeface="Bradley Hand ITC" panose="03070402050302030203" pitchFamily="66" charset="0"/>
                <a:cs typeface="Arial" panose="020B0604020202020204" pitchFamily="34" charset="0"/>
              </a:rPr>
              <a:t>with chilli oil and toasted sunflower seeds</a:t>
            </a:r>
          </a:p>
          <a:p>
            <a:pPr marL="82296" indent="0" algn="ctr">
              <a:spcBef>
                <a:spcPts val="0"/>
              </a:spcBef>
              <a:spcAft>
                <a:spcPts val="1200"/>
              </a:spcAft>
              <a:buNone/>
            </a:pPr>
            <a:r>
              <a:rPr lang="en-GB" sz="2400" b="1" dirty="0" smtClean="0">
                <a:solidFill>
                  <a:srgbClr val="00B050"/>
                </a:solidFill>
                <a:latin typeface="Bradley Hand ITC" panose="03070402050302030203" pitchFamily="66" charset="0"/>
                <a:cs typeface="Arial" panose="020B0604020202020204" pitchFamily="34" charset="0"/>
              </a:rPr>
              <a:t>Oven-roasted Devon Red Ruby </a:t>
            </a:r>
            <a:r>
              <a:rPr lang="en-GB" sz="2400" b="1" dirty="0" smtClean="0">
                <a:solidFill>
                  <a:srgbClr val="FF0000"/>
                </a:solidFill>
                <a:latin typeface="Bradley Hand ITC" panose="03070402050302030203" pitchFamily="66" charset="0"/>
                <a:cs typeface="Arial" panose="020B0604020202020204" pitchFamily="34" charset="0"/>
              </a:rPr>
              <a:t>Beef</a:t>
            </a:r>
            <a:r>
              <a:rPr lang="en-GB" sz="2400" b="1" dirty="0" smtClean="0">
                <a:latin typeface="Bradley Hand ITC" panose="03070402050302030203" pitchFamily="66" charset="0"/>
                <a:cs typeface="Arial" panose="020B0604020202020204" pitchFamily="34" charset="0"/>
              </a:rPr>
              <a:t> </a:t>
            </a:r>
            <a:r>
              <a:rPr lang="en-GB" sz="2400" b="1" dirty="0" smtClean="0">
                <a:solidFill>
                  <a:srgbClr val="0070C0"/>
                </a:solidFill>
                <a:latin typeface="Bradley Hand ITC" panose="03070402050302030203" pitchFamily="66" charset="0"/>
                <a:cs typeface="Arial" panose="020B0604020202020204" pitchFamily="34" charset="0"/>
              </a:rPr>
              <a:t>on a golden Yorkshire pudding with horseradish </a:t>
            </a:r>
            <a:r>
              <a:rPr lang="en-GB" sz="2400" b="1" dirty="0">
                <a:solidFill>
                  <a:srgbClr val="0070C0"/>
                </a:solidFill>
                <a:latin typeface="Bradley Hand ITC" panose="03070402050302030203" pitchFamily="66" charset="0"/>
                <a:cs typeface="Arial" panose="020B0604020202020204" pitchFamily="34" charset="0"/>
              </a:rPr>
              <a:t>and peppercorn </a:t>
            </a:r>
            <a:r>
              <a:rPr lang="en-GB" sz="2400" b="1" dirty="0" smtClean="0">
                <a:solidFill>
                  <a:srgbClr val="0070C0"/>
                </a:solidFill>
                <a:latin typeface="Bradley Hand ITC" panose="03070402050302030203" pitchFamily="66" charset="0"/>
                <a:cs typeface="Arial" panose="020B0604020202020204" pitchFamily="34" charset="0"/>
              </a:rPr>
              <a:t>corm</a:t>
            </a:r>
          </a:p>
          <a:p>
            <a:pPr marL="82296" indent="0" algn="ctr">
              <a:spcBef>
                <a:spcPts val="0"/>
              </a:spcBef>
              <a:spcAft>
                <a:spcPts val="1200"/>
              </a:spcAft>
              <a:buNone/>
            </a:pPr>
            <a:r>
              <a:rPr lang="en-GB" sz="2400" b="1" dirty="0" smtClean="0">
                <a:solidFill>
                  <a:srgbClr val="00B050"/>
                </a:solidFill>
                <a:latin typeface="Bradley Hand ITC" panose="03070402050302030203" pitchFamily="66" charset="0"/>
                <a:cs typeface="Arial" panose="020B0604020202020204" pitchFamily="34" charset="0"/>
              </a:rPr>
              <a:t>Colombian coffee </a:t>
            </a:r>
            <a:r>
              <a:rPr lang="en-GB" sz="2400" b="1" dirty="0" smtClean="0">
                <a:solidFill>
                  <a:srgbClr val="FF0000"/>
                </a:solidFill>
                <a:latin typeface="Bradley Hand ITC" panose="03070402050302030203" pitchFamily="66" charset="0"/>
                <a:cs typeface="Arial" panose="020B0604020202020204" pitchFamily="34" charset="0"/>
              </a:rPr>
              <a:t>ice-cream</a:t>
            </a:r>
            <a:r>
              <a:rPr lang="en-GB" sz="2400" b="1" dirty="0" smtClean="0">
                <a:latin typeface="Bradley Hand ITC" panose="03070402050302030203" pitchFamily="66" charset="0"/>
                <a:cs typeface="Arial" panose="020B0604020202020204" pitchFamily="34" charset="0"/>
              </a:rPr>
              <a:t>, </a:t>
            </a:r>
            <a:r>
              <a:rPr lang="en-GB" sz="2400" b="1" dirty="0" smtClean="0">
                <a:solidFill>
                  <a:srgbClr val="0070C0"/>
                </a:solidFill>
                <a:latin typeface="Bradley Hand ITC" panose="03070402050302030203" pitchFamily="66" charset="0"/>
                <a:cs typeface="Arial" panose="020B0604020202020204" pitchFamily="34" charset="0"/>
              </a:rPr>
              <a:t>dripping with maple syrup and macadamia nuts</a:t>
            </a:r>
          </a:p>
          <a:p>
            <a:pPr marL="82296" indent="0" algn="just">
              <a:spcBef>
                <a:spcPts val="0"/>
              </a:spcBef>
              <a:spcAft>
                <a:spcPts val="1200"/>
              </a:spcAft>
              <a:buNone/>
            </a:pPr>
            <a:r>
              <a:rPr lang="en-GB" sz="2000" dirty="0" smtClean="0">
                <a:latin typeface="Arial" panose="020B0604020202020204" pitchFamily="34" charset="0"/>
                <a:cs typeface="Arial" panose="020B0604020202020204" pitchFamily="34" charset="0"/>
              </a:rPr>
              <a:t>The head nouns here are also followed by more description and detail:  this is</a:t>
            </a:r>
            <a:r>
              <a:rPr lang="en-GB" sz="2000" b="1" dirty="0" smtClean="0">
                <a:latin typeface="Arial" panose="020B0604020202020204" pitchFamily="34" charset="0"/>
                <a:cs typeface="Arial" panose="020B0604020202020204" pitchFamily="34" charset="0"/>
              </a:rPr>
              <a:t> post-modification</a:t>
            </a:r>
            <a:r>
              <a:rPr lang="en-GB" sz="2000" dirty="0" smtClean="0">
                <a:latin typeface="Arial" panose="020B0604020202020204" pitchFamily="34" charset="0"/>
                <a:cs typeface="Arial" panose="020B0604020202020204" pitchFamily="34" charset="0"/>
              </a:rPr>
              <a:t>.  In English, there are lots of ways to post-modify, but there are two very common ones here:</a:t>
            </a:r>
          </a:p>
          <a:p>
            <a:pPr marL="82296" indent="0" algn="just">
              <a:spcBef>
                <a:spcPts val="0"/>
              </a:spcBef>
              <a:spcAft>
                <a:spcPts val="1200"/>
              </a:spcAft>
              <a:buNone/>
            </a:pPr>
            <a:r>
              <a:rPr lang="en-GB" sz="2000" dirty="0" smtClean="0">
                <a:latin typeface="Arial" panose="020B0604020202020204" pitchFamily="34" charset="0"/>
                <a:cs typeface="Arial" panose="020B0604020202020204" pitchFamily="34" charset="0"/>
              </a:rPr>
              <a:t>Prepositional phrase: </a:t>
            </a:r>
            <a:r>
              <a:rPr lang="en-GB" sz="2000" i="1" dirty="0" smtClean="0">
                <a:latin typeface="Arial" panose="020B0604020202020204" pitchFamily="34" charset="0"/>
                <a:cs typeface="Arial" panose="020B0604020202020204" pitchFamily="34" charset="0"/>
              </a:rPr>
              <a:t>with chilli  oil and toasted sunflower seeds  </a:t>
            </a:r>
          </a:p>
          <a:p>
            <a:pPr marL="82296" indent="0" algn="just">
              <a:spcBef>
                <a:spcPts val="0"/>
              </a:spcBef>
              <a:spcAft>
                <a:spcPts val="1200"/>
              </a:spcAft>
              <a:buNone/>
            </a:pPr>
            <a:r>
              <a:rPr lang="en-GB" sz="2000" dirty="0" smtClean="0">
                <a:latin typeface="Arial" panose="020B0604020202020204" pitchFamily="34" charset="0"/>
                <a:cs typeface="Arial" panose="020B0604020202020204" pitchFamily="34" charset="0"/>
              </a:rPr>
              <a:t>Non-finite verb:  </a:t>
            </a:r>
            <a:r>
              <a:rPr lang="en-GB" sz="2000" i="1" dirty="0" smtClean="0">
                <a:latin typeface="Arial" panose="020B0604020202020204" pitchFamily="34" charset="0"/>
                <a:cs typeface="Arial" panose="020B0604020202020204" pitchFamily="34" charset="0"/>
              </a:rPr>
              <a:t>dripping with maple syrup and macadamia nuts</a:t>
            </a:r>
          </a:p>
          <a:p>
            <a:pPr marL="82296" indent="0" algn="just">
              <a:spcBef>
                <a:spcPts val="0"/>
              </a:spcBef>
              <a:spcAft>
                <a:spcPts val="1200"/>
              </a:spcAft>
              <a:buNone/>
            </a:pPr>
            <a:endParaRPr lang="en-GB" sz="18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8172400" y="6237312"/>
            <a:ext cx="2133600" cy="476250"/>
          </a:xfrm>
        </p:spPr>
        <p:txBody>
          <a:bodyPr/>
          <a:lstStyle/>
          <a:p>
            <a:fld id="{72051ED8-246A-4ED7-BA39-F0E168D1450D}" type="slidenum">
              <a:rPr lang="en-GB" smtClean="0"/>
              <a:pPr/>
              <a:t>18</a:t>
            </a:fld>
            <a:endParaRPr lang="en-GB" dirty="0"/>
          </a:p>
        </p:txBody>
      </p:sp>
    </p:spTree>
    <p:extLst>
      <p:ext uri="{BB962C8B-B14F-4D97-AF65-F5344CB8AC3E}">
        <p14:creationId xmlns:p14="http://schemas.microsoft.com/office/powerpoint/2010/main" val="2541997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a:xfrm>
            <a:off x="6948264" y="6309320"/>
            <a:ext cx="2895600" cy="45720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6B90559-A279-4A73-82DE-738296DF2A85}" type="slidenum">
              <a:rPr lang="en-GB" sz="1000">
                <a:solidFill>
                  <a:srgbClr val="969696"/>
                </a:solidFill>
              </a:rPr>
              <a:pPr/>
              <a:t>19</a:t>
            </a:fld>
            <a:endParaRPr lang="en-GB" sz="1000" dirty="0">
              <a:solidFill>
                <a:srgbClr val="969696"/>
              </a:solidFill>
            </a:endParaRPr>
          </a:p>
          <a:p>
            <a:endParaRPr lang="en-GB" dirty="0">
              <a:solidFill>
                <a:srgbClr val="969696"/>
              </a:solidFill>
            </a:endParaRPr>
          </a:p>
        </p:txBody>
      </p:sp>
      <p:sp>
        <p:nvSpPr>
          <p:cNvPr id="10243" name="Rectangle 2"/>
          <p:cNvSpPr>
            <a:spLocks noGrp="1" noChangeArrowheads="1"/>
          </p:cNvSpPr>
          <p:nvPr>
            <p:ph type="title"/>
          </p:nvPr>
        </p:nvSpPr>
        <p:spPr>
          <a:xfrm>
            <a:off x="467544" y="404664"/>
            <a:ext cx="8229600" cy="1371600"/>
          </a:xfrm>
        </p:spPr>
        <p:txBody>
          <a:bodyPr>
            <a:normAutofit fontScale="90000"/>
          </a:bodyPr>
          <a:lstStyle/>
          <a:p>
            <a:pPr algn="l" eaLnBrk="1" hangingPunct="1"/>
            <a:r>
              <a:rPr lang="en-GB" sz="3200" b="1" dirty="0" smtClean="0">
                <a:solidFill>
                  <a:srgbClr val="384A94"/>
                </a:solidFill>
              </a:rPr>
              <a:t>Developing the noun phrase by adding words </a:t>
            </a:r>
            <a:r>
              <a:rPr lang="en-GB" sz="3100" b="1" dirty="0" smtClean="0">
                <a:solidFill>
                  <a:srgbClr val="384A94"/>
                </a:solidFill>
              </a:rPr>
              <a:t>before</a:t>
            </a:r>
            <a:r>
              <a:rPr lang="en-GB" sz="3200" b="1" dirty="0" smtClean="0">
                <a:solidFill>
                  <a:srgbClr val="384A94"/>
                </a:solidFill>
              </a:rPr>
              <a:t> the main noun: pre-modification</a:t>
            </a:r>
          </a:p>
        </p:txBody>
      </p:sp>
      <p:graphicFrame>
        <p:nvGraphicFramePr>
          <p:cNvPr id="252931" name="Group 3"/>
          <p:cNvGraphicFramePr>
            <a:graphicFrameLocks noGrp="1"/>
          </p:cNvGraphicFramePr>
          <p:nvPr>
            <p:ph idx="1"/>
            <p:extLst>
              <p:ext uri="{D42A27DB-BD31-4B8C-83A1-F6EECF244321}">
                <p14:modId xmlns:p14="http://schemas.microsoft.com/office/powerpoint/2010/main" val="2772451195"/>
              </p:ext>
            </p:extLst>
          </p:nvPr>
        </p:nvGraphicFramePr>
        <p:xfrm>
          <a:off x="539552" y="1844824"/>
          <a:ext cx="7992889" cy="4394108"/>
        </p:xfrm>
        <a:graphic>
          <a:graphicData uri="http://schemas.openxmlformats.org/drawingml/2006/table">
            <a:tbl>
              <a:tblPr/>
              <a:tblGrid>
                <a:gridCol w="1656184"/>
                <a:gridCol w="1512168"/>
                <a:gridCol w="1872208"/>
                <a:gridCol w="1382054"/>
                <a:gridCol w="1570275"/>
              </a:tblGrid>
              <a:tr h="26900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Determiner</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Adverb</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Adjective</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Noun</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70C0"/>
                          </a:solidFill>
                          <a:effectLst/>
                          <a:latin typeface="Arial" charset="0"/>
                          <a:ea typeface="Times New Roman" pitchFamily="18" charset="0"/>
                          <a:cs typeface="Arial" charset="0"/>
                        </a:rPr>
                        <a:t> Head Noun</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305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a, an, the</a:t>
                      </a:r>
                      <a:endParaRPr kumimoji="0" lang="en-GB" sz="20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this, that,</a:t>
                      </a:r>
                      <a:endParaRPr kumimoji="0" lang="en-GB" sz="20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these,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those,</a:t>
                      </a:r>
                      <a:endParaRPr kumimoji="0" lang="en-GB" sz="20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some, any,</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my, our,</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his, their,</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several,</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few</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slightly</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very</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extremely</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rather</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quite</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fierce</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hooked</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deadly</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black</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spiked</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steely-ribbed</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barbed</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scaly</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rough</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grey</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veined</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stone</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mountain</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fire</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70C0"/>
                          </a:solidFill>
                          <a:effectLst/>
                          <a:latin typeface="Arial" charset="0"/>
                          <a:ea typeface="Times New Roman" pitchFamily="18" charset="0"/>
                          <a:cs typeface="Arial" charset="0"/>
                        </a:rPr>
                        <a:t>dragon</a:t>
                      </a:r>
                      <a:endParaRPr kumimoji="0" lang="en-GB" sz="2000" b="1" i="0" u="none" strike="noStrike" cap="none" normalizeH="0" baseline="0" dirty="0" smtClean="0">
                        <a:ln>
                          <a:noFill/>
                        </a:ln>
                        <a:solidFill>
                          <a:srgbClr val="0070C0"/>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70C0"/>
                          </a:solidFill>
                          <a:effectLst/>
                          <a:latin typeface="Arial" charset="0"/>
                          <a:ea typeface="Times New Roman" pitchFamily="18" charset="0"/>
                          <a:cs typeface="Arial" charset="0"/>
                        </a:rPr>
                        <a:t>wings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70C0"/>
                          </a:solidFill>
                          <a:effectLst/>
                          <a:latin typeface="Arial" charset="0"/>
                          <a:ea typeface="Times New Roman" pitchFamily="18" charset="0"/>
                          <a:cs typeface="Arial" charset="0"/>
                        </a:rPr>
                        <a:t>claws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70C0"/>
                          </a:solidFill>
                          <a:effectLst/>
                          <a:latin typeface="Arial" charset="0"/>
                          <a:ea typeface="Times New Roman" pitchFamily="18" charset="0"/>
                          <a:cs typeface="Arial" charset="0"/>
                        </a:rPr>
                        <a:t>tail</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70C0"/>
                          </a:solidFill>
                          <a:effectLst/>
                          <a:latin typeface="Arial" charset="0"/>
                          <a:ea typeface="Times New Roman" pitchFamily="18" charset="0"/>
                          <a:cs typeface="Arial" charset="0"/>
                        </a:rPr>
                        <a:t>head</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70C0"/>
                          </a:solidFill>
                          <a:effectLst/>
                          <a:latin typeface="Arial" charset="0"/>
                          <a:ea typeface="Times New Roman" pitchFamily="18" charset="0"/>
                          <a:cs typeface="Arial" charset="0"/>
                        </a:rPr>
                        <a:t>body</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61057055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INTRODUCtion</a:t>
            </a:r>
            <a:endParaRPr lang="en-GB" dirty="0"/>
          </a:p>
        </p:txBody>
      </p:sp>
      <p:sp>
        <p:nvSpPr>
          <p:cNvPr id="3" name="Text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fld id="{93BB0EA1-6604-4695-83C9-111488B4725B}" type="slidenum">
              <a:rPr lang="en-US" smtClean="0"/>
              <a:pPr/>
              <a:t>2</a:t>
            </a:fld>
            <a:endParaRPr lang="en-US" dirty="0"/>
          </a:p>
        </p:txBody>
      </p:sp>
    </p:spTree>
    <p:extLst>
      <p:ext uri="{BB962C8B-B14F-4D97-AF65-F5344CB8AC3E}">
        <p14:creationId xmlns:p14="http://schemas.microsoft.com/office/powerpoint/2010/main" val="22365006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520" y="1268760"/>
            <a:ext cx="8580090" cy="5400600"/>
          </a:xfrm>
        </p:spPr>
        <p:txBody>
          <a:bodyPr/>
          <a:lstStyle/>
          <a:p>
            <a:r>
              <a:rPr lang="en-GB" dirty="0" smtClean="0">
                <a:solidFill>
                  <a:schemeClr val="tx1"/>
                </a:solidFill>
              </a:rPr>
              <a:t>Choose a noun from this image</a:t>
            </a:r>
          </a:p>
          <a:p>
            <a:r>
              <a:rPr lang="en-GB" dirty="0" smtClean="0">
                <a:solidFill>
                  <a:schemeClr val="tx1"/>
                </a:solidFill>
              </a:rPr>
              <a:t>Add some pre-modifying detail </a:t>
            </a:r>
          </a:p>
          <a:p>
            <a:r>
              <a:rPr lang="en-GB" dirty="0" smtClean="0">
                <a:solidFill>
                  <a:schemeClr val="tx1"/>
                </a:solidFill>
              </a:rPr>
              <a:t>Change the detail and change the mood</a:t>
            </a:r>
          </a:p>
          <a:p>
            <a:endParaRPr lang="en-GB" dirty="0" smtClean="0"/>
          </a:p>
        </p:txBody>
      </p:sp>
      <p:sp>
        <p:nvSpPr>
          <p:cNvPr id="3" name="Text Placeholder 2"/>
          <p:cNvSpPr>
            <a:spLocks noGrp="1"/>
          </p:cNvSpPr>
          <p:nvPr>
            <p:ph type="body" sz="quarter" idx="11"/>
          </p:nvPr>
        </p:nvSpPr>
        <p:spPr>
          <a:xfrm>
            <a:off x="179512" y="692696"/>
            <a:ext cx="8286808" cy="500043"/>
          </a:xfrm>
        </p:spPr>
        <p:txBody>
          <a:bodyPr/>
          <a:lstStyle/>
          <a:p>
            <a:r>
              <a:rPr lang="en-GB" dirty="0" smtClean="0">
                <a:solidFill>
                  <a:srgbClr val="384A94"/>
                </a:solidFill>
              </a:rPr>
              <a:t>Building a noun phrase</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446" y="2924944"/>
            <a:ext cx="6419850"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92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57200"/>
            <a:ext cx="8568952" cy="1371600"/>
          </a:xfrm>
        </p:spPr>
        <p:txBody>
          <a:bodyPr>
            <a:noAutofit/>
          </a:bodyPr>
          <a:lstStyle/>
          <a:p>
            <a:r>
              <a:rPr lang="en-GB" sz="2600" b="1" dirty="0">
                <a:solidFill>
                  <a:srgbClr val="384A94"/>
                </a:solidFill>
              </a:rPr>
              <a:t>Developing the noun phrase by </a:t>
            </a:r>
            <a:br>
              <a:rPr lang="en-GB" sz="2600" b="1" dirty="0">
                <a:solidFill>
                  <a:srgbClr val="384A94"/>
                </a:solidFill>
              </a:rPr>
            </a:br>
            <a:r>
              <a:rPr lang="en-GB" sz="2600" b="1" dirty="0">
                <a:solidFill>
                  <a:srgbClr val="384A94"/>
                </a:solidFill>
              </a:rPr>
              <a:t>adding words </a:t>
            </a:r>
            <a:r>
              <a:rPr lang="en-GB" sz="2600" b="1" dirty="0" smtClean="0">
                <a:solidFill>
                  <a:srgbClr val="384A94"/>
                </a:solidFill>
              </a:rPr>
              <a:t>after </a:t>
            </a:r>
            <a:r>
              <a:rPr lang="en-GB" sz="2600" b="1" dirty="0">
                <a:solidFill>
                  <a:srgbClr val="384A94"/>
                </a:solidFill>
              </a:rPr>
              <a:t>the main </a:t>
            </a:r>
            <a:r>
              <a:rPr lang="en-GB" sz="2600" b="1" dirty="0" smtClean="0">
                <a:solidFill>
                  <a:srgbClr val="384A94"/>
                </a:solidFill>
              </a:rPr>
              <a:t>noun: post-modification</a:t>
            </a:r>
            <a:endParaRPr lang="en-GB" sz="2600" b="1" dirty="0">
              <a:solidFill>
                <a:srgbClr val="384A94"/>
              </a:solidFill>
            </a:endParaRPr>
          </a:p>
        </p:txBody>
      </p:sp>
      <p:graphicFrame>
        <p:nvGraphicFramePr>
          <p:cNvPr id="4" name="Group 3"/>
          <p:cNvGraphicFramePr>
            <a:graphicFrameLocks noGrp="1"/>
          </p:cNvGraphicFramePr>
          <p:nvPr>
            <p:ph type="tbl" idx="1"/>
            <p:extLst>
              <p:ext uri="{D42A27DB-BD31-4B8C-83A1-F6EECF244321}">
                <p14:modId xmlns:p14="http://schemas.microsoft.com/office/powerpoint/2010/main" val="3266952370"/>
              </p:ext>
            </p:extLst>
          </p:nvPr>
        </p:nvGraphicFramePr>
        <p:xfrm>
          <a:off x="395536" y="1844824"/>
          <a:ext cx="8435282" cy="4755446"/>
        </p:xfrm>
        <a:graphic>
          <a:graphicData uri="http://schemas.openxmlformats.org/drawingml/2006/table">
            <a:tbl>
              <a:tblPr/>
              <a:tblGrid>
                <a:gridCol w="1687697"/>
                <a:gridCol w="1687697"/>
                <a:gridCol w="1684494"/>
                <a:gridCol w="1687697"/>
                <a:gridCol w="1687697"/>
              </a:tblGrid>
              <a:tr h="55412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70C0"/>
                          </a:solidFill>
                          <a:effectLst/>
                          <a:latin typeface="Arial" charset="0"/>
                          <a:ea typeface="Times New Roman" pitchFamily="18" charset="0"/>
                          <a:cs typeface="Arial" charset="0"/>
                        </a:rPr>
                        <a:t>Noun</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Adjective</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sz="1800" b="1" i="0" u="none" strike="noStrike" cap="none" normalizeH="0" baseline="0" dirty="0" smtClean="0">
                          <a:ln>
                            <a:noFill/>
                          </a:ln>
                          <a:solidFill>
                            <a:schemeClr val="tx1"/>
                          </a:solidFill>
                          <a:effectLst/>
                          <a:latin typeface="Arial" charset="0"/>
                          <a:ea typeface="Times New Roman" pitchFamily="18" charset="0"/>
                          <a:cs typeface="Arial" charset="0"/>
                        </a:rPr>
                        <a:t>Prepositional phrase</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Relative clause</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Non Finite Clause</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4959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70C0"/>
                          </a:solidFill>
                          <a:effectLst/>
                          <a:latin typeface="Arial" charset="0"/>
                          <a:ea typeface="Times New Roman" pitchFamily="18" charset="0"/>
                          <a:cs typeface="Arial" charset="0"/>
                        </a:rPr>
                        <a:t>dragon</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70C0"/>
                          </a:solidFill>
                          <a:effectLst/>
                          <a:latin typeface="Arial" charset="0"/>
                          <a:ea typeface="Times New Roman" pitchFamily="18" charset="0"/>
                          <a:cs typeface="Arial" charset="0"/>
                        </a:rPr>
                        <a:t>wings</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70C0"/>
                          </a:solidFill>
                          <a:effectLst/>
                          <a:latin typeface="Arial" charset="0"/>
                          <a:ea typeface="Times New Roman" pitchFamily="18" charset="0"/>
                          <a:cs typeface="Arial" charset="0"/>
                        </a:rPr>
                        <a:t>claws</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70C0"/>
                          </a:solidFill>
                          <a:effectLst/>
                          <a:latin typeface="Arial" charset="0"/>
                          <a:ea typeface="Times New Roman" pitchFamily="18" charset="0"/>
                          <a:cs typeface="Arial" charset="0"/>
                        </a:rPr>
                        <a:t>tail</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70C0"/>
                          </a:solidFill>
                          <a:effectLst/>
                          <a:latin typeface="Arial" charset="0"/>
                          <a:ea typeface="Times New Roman" pitchFamily="18" charset="0"/>
                          <a:cs typeface="Arial" charset="0"/>
                        </a:rPr>
                        <a:t>head</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70C0"/>
                          </a:solidFill>
                          <a:effectLst/>
                          <a:latin typeface="Arial" charset="0"/>
                          <a:ea typeface="Times New Roman" pitchFamily="18" charset="0"/>
                          <a:cs typeface="Arial" charset="0"/>
                        </a:rPr>
                        <a:t>body</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spiky</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delicate</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rough</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scaly</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turquoise</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jade-green</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fierce</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with steel-grey spikes</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of immense strength</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lang="en-GB" sz="2000" b="1" baseline="0" dirty="0" smtClean="0"/>
                        <a:t>which rules the skyline</a:t>
                      </a:r>
                    </a:p>
                    <a:p>
                      <a:pPr marL="342900" marR="0" lvl="0" indent="-342900" algn="l" defTabSz="914400" rtl="0" eaLnBrk="1" fontAlgn="base" latinLnBrk="0" hangingPunct="1">
                        <a:lnSpc>
                          <a:spcPct val="100000"/>
                        </a:lnSpc>
                        <a:spcBef>
                          <a:spcPct val="0"/>
                        </a:spcBef>
                        <a:spcAft>
                          <a:spcPct val="0"/>
                        </a:spcAft>
                        <a:buClrTx/>
                        <a:buSzTx/>
                        <a:buFontTx/>
                        <a:buNone/>
                        <a:tabLst/>
                      </a:pPr>
                      <a:endParaRPr lang="en-GB" sz="2000" b="1" baseline="0" dirty="0" smtClean="0"/>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lang="en-GB" sz="2000" b="1" baseline="0" dirty="0" smtClean="0"/>
                        <a:t> who towers above the horizon,</a:t>
                      </a:r>
                    </a:p>
                    <a:p>
                      <a:pPr marL="342900" marR="0" lvl="0" indent="-342900" algn="l" defTabSz="914400" rtl="0" eaLnBrk="1" fontAlgn="base" latinLnBrk="0" hangingPunct="1">
                        <a:lnSpc>
                          <a:spcPct val="100000"/>
                        </a:lnSpc>
                        <a:spcBef>
                          <a:spcPct val="0"/>
                        </a:spcBef>
                        <a:spcAft>
                          <a:spcPct val="0"/>
                        </a:spcAft>
                        <a:buClrTx/>
                        <a:buSzTx/>
                        <a:buFontTx/>
                        <a:buNone/>
                        <a:tabLst/>
                      </a:pPr>
                      <a:endParaRPr lang="en-GB" sz="2000" b="1" baseline="0" dirty="0" smtClean="0"/>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lang="en-GB" sz="2000" b="1" baseline="0" dirty="0" smtClean="0"/>
                        <a:t> that terrorises the valleys </a:t>
                      </a:r>
                      <a:endPar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t>towering above the world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2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t>silhouetted against the darkening skies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2000" b="1" dirty="0" smtClean="0"/>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724218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520" y="1268760"/>
            <a:ext cx="8580090" cy="5400600"/>
          </a:xfrm>
        </p:spPr>
        <p:txBody>
          <a:bodyPr/>
          <a:lstStyle/>
          <a:p>
            <a:r>
              <a:rPr lang="en-GB" dirty="0" smtClean="0">
                <a:solidFill>
                  <a:schemeClr val="tx1"/>
                </a:solidFill>
              </a:rPr>
              <a:t>Choose a noun from this image</a:t>
            </a:r>
          </a:p>
          <a:p>
            <a:r>
              <a:rPr lang="en-GB" dirty="0" smtClean="0">
                <a:solidFill>
                  <a:schemeClr val="tx1"/>
                </a:solidFill>
              </a:rPr>
              <a:t>Add some post-modifying detail </a:t>
            </a:r>
          </a:p>
          <a:p>
            <a:r>
              <a:rPr lang="en-GB" dirty="0" smtClean="0">
                <a:solidFill>
                  <a:schemeClr val="tx1"/>
                </a:solidFill>
              </a:rPr>
              <a:t>Change the detail and change the mood</a:t>
            </a:r>
          </a:p>
          <a:p>
            <a:endParaRPr lang="en-GB" dirty="0" smtClean="0"/>
          </a:p>
        </p:txBody>
      </p:sp>
      <p:sp>
        <p:nvSpPr>
          <p:cNvPr id="3" name="Text Placeholder 2"/>
          <p:cNvSpPr>
            <a:spLocks noGrp="1"/>
          </p:cNvSpPr>
          <p:nvPr>
            <p:ph type="body" sz="quarter" idx="11"/>
          </p:nvPr>
        </p:nvSpPr>
        <p:spPr>
          <a:xfrm>
            <a:off x="179512" y="692696"/>
            <a:ext cx="8286808" cy="500043"/>
          </a:xfrm>
        </p:spPr>
        <p:txBody>
          <a:bodyPr/>
          <a:lstStyle/>
          <a:p>
            <a:r>
              <a:rPr lang="en-GB" dirty="0" smtClean="0"/>
              <a:t>Building a noun phrase</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4060" y="2958783"/>
            <a:ext cx="6419850"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068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520" y="620688"/>
            <a:ext cx="8723224" cy="4714908"/>
          </a:xfrm>
        </p:spPr>
        <p:txBody>
          <a:bodyPr/>
          <a:lstStyle/>
          <a:p>
            <a:r>
              <a:rPr lang="en-GB" sz="2400" b="1" dirty="0" smtClean="0">
                <a:solidFill>
                  <a:schemeClr val="tx1"/>
                </a:solidFill>
              </a:rPr>
              <a:t>Task: </a:t>
            </a:r>
            <a:r>
              <a:rPr lang="en-GB" sz="2400" b="1" dirty="0">
                <a:solidFill>
                  <a:schemeClr val="tx1"/>
                </a:solidFill>
              </a:rPr>
              <a:t>W</a:t>
            </a:r>
            <a:r>
              <a:rPr lang="en-GB" sz="2400" b="1" dirty="0" smtClean="0">
                <a:solidFill>
                  <a:schemeClr val="tx1"/>
                </a:solidFill>
              </a:rPr>
              <a:t>riter’s intention: What </a:t>
            </a:r>
            <a:r>
              <a:rPr lang="en-GB" sz="2400" b="1" dirty="0">
                <a:solidFill>
                  <a:schemeClr val="tx1"/>
                </a:solidFill>
              </a:rPr>
              <a:t>image do you want to build of the dragon/cave/boy</a:t>
            </a:r>
            <a:r>
              <a:rPr lang="en-GB" sz="2400" b="1" dirty="0" smtClean="0">
                <a:solidFill>
                  <a:schemeClr val="tx1"/>
                </a:solidFill>
              </a:rPr>
              <a:t>? What do you want your reader to see, think or feel?</a:t>
            </a:r>
            <a:endParaRPr lang="en-GB" sz="2400" b="1" dirty="0">
              <a:solidFill>
                <a:schemeClr val="tx1"/>
              </a:solidFill>
            </a:endParaRPr>
          </a:p>
          <a:p>
            <a:endParaRPr lang="en-GB" sz="2400" dirty="0" smtClean="0">
              <a:solidFill>
                <a:schemeClr val="tx1"/>
              </a:solidFill>
            </a:endParaRPr>
          </a:p>
          <a:p>
            <a:r>
              <a:rPr lang="en-GB" sz="2400" dirty="0" smtClean="0">
                <a:solidFill>
                  <a:schemeClr val="tx1"/>
                </a:solidFill>
              </a:rPr>
              <a:t>Select the best noun phrase to achieve this, using your earlier</a:t>
            </a:r>
          </a:p>
          <a:p>
            <a:r>
              <a:rPr lang="en-GB" sz="2400" dirty="0" smtClean="0">
                <a:solidFill>
                  <a:schemeClr val="tx1"/>
                </a:solidFill>
              </a:rPr>
              <a:t>Ideas.</a:t>
            </a:r>
          </a:p>
          <a:p>
            <a:endParaRPr lang="en-GB" sz="2400" dirty="0"/>
          </a:p>
          <a:p>
            <a:r>
              <a:rPr lang="en-GB" sz="2400" dirty="0" smtClean="0">
                <a:solidFill>
                  <a:schemeClr val="tx1"/>
                </a:solidFill>
              </a:rPr>
              <a:t>Read your example to a </a:t>
            </a:r>
          </a:p>
          <a:p>
            <a:r>
              <a:rPr lang="en-GB" sz="2400" dirty="0" smtClean="0">
                <a:solidFill>
                  <a:schemeClr val="tx1"/>
                </a:solidFill>
              </a:rPr>
              <a:t>partner and ask them what </a:t>
            </a:r>
          </a:p>
          <a:p>
            <a:r>
              <a:rPr lang="en-GB" sz="2400" dirty="0" smtClean="0">
                <a:solidFill>
                  <a:schemeClr val="tx1"/>
                </a:solidFill>
              </a:rPr>
              <a:t>their impressions were.</a:t>
            </a:r>
          </a:p>
          <a:p>
            <a:endParaRPr lang="en-GB" sz="2400" dirty="0"/>
          </a:p>
          <a:p>
            <a:r>
              <a:rPr lang="en-GB" sz="2400" dirty="0" smtClean="0">
                <a:solidFill>
                  <a:schemeClr val="tx1"/>
                </a:solidFill>
              </a:rPr>
              <a:t>Did you achieve the impact </a:t>
            </a:r>
          </a:p>
          <a:p>
            <a:r>
              <a:rPr lang="en-GB" sz="2400" dirty="0" smtClean="0">
                <a:solidFill>
                  <a:schemeClr val="tx1"/>
                </a:solidFill>
              </a:rPr>
              <a:t>you intended?</a:t>
            </a:r>
          </a:p>
          <a:p>
            <a:endParaRPr lang="en-GB" sz="2400" dirty="0">
              <a:solidFill>
                <a:schemeClr val="tx1"/>
              </a:solidFill>
            </a:endParaRPr>
          </a:p>
          <a:p>
            <a:endParaRPr lang="en-GB" sz="2400" dirty="0" smtClean="0">
              <a:solidFill>
                <a:schemeClr val="tx1"/>
              </a:solidFill>
            </a:endParaRPr>
          </a:p>
          <a:p>
            <a:endParaRPr lang="en-GB" sz="2400" dirty="0">
              <a:solidFill>
                <a:schemeClr val="tx1"/>
              </a:solidFill>
            </a:endParaRPr>
          </a:p>
          <a:p>
            <a:endParaRPr lang="en-GB" sz="2400" dirty="0" smtClean="0">
              <a:solidFill>
                <a:schemeClr val="tx1"/>
              </a:solidFill>
            </a:endParaRPr>
          </a:p>
          <a:p>
            <a:endParaRPr lang="en-GB" dirty="0"/>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717032"/>
            <a:ext cx="4631902"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243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3062"/>
            <a:ext cx="7890080" cy="1143000"/>
          </a:xfrm>
        </p:spPr>
        <p:txBody>
          <a:bodyPr>
            <a:normAutofit/>
          </a:bodyPr>
          <a:lstStyle/>
          <a:p>
            <a:r>
              <a:rPr lang="en-GB" dirty="0">
                <a:solidFill>
                  <a:schemeClr val="bg2">
                    <a:lumMod val="50000"/>
                  </a:schemeClr>
                </a:solidFill>
              </a:rPr>
              <a:t>Planning for progression: The NP</a:t>
            </a:r>
          </a:p>
        </p:txBody>
      </p:sp>
      <p:sp>
        <p:nvSpPr>
          <p:cNvPr id="3" name="Content Placeholder 2"/>
          <p:cNvSpPr>
            <a:spLocks noGrp="1"/>
          </p:cNvSpPr>
          <p:nvPr>
            <p:ph idx="1"/>
          </p:nvPr>
        </p:nvSpPr>
        <p:spPr>
          <a:xfrm>
            <a:off x="395536" y="1196752"/>
            <a:ext cx="8352928" cy="5661248"/>
          </a:xfrm>
        </p:spPr>
        <p:txBody>
          <a:bodyPr>
            <a:noAutofit/>
          </a:bodyPr>
          <a:lstStyle/>
          <a:p>
            <a:r>
              <a:rPr lang="en-GB" sz="2400" dirty="0"/>
              <a:t>Understanding a noun   </a:t>
            </a:r>
            <a:r>
              <a:rPr lang="en-GB" sz="2400" dirty="0">
                <a:solidFill>
                  <a:schemeClr val="bg2">
                    <a:lumMod val="60000"/>
                    <a:lumOff val="40000"/>
                  </a:schemeClr>
                </a:solidFill>
              </a:rPr>
              <a:t>[tiger]</a:t>
            </a:r>
          </a:p>
          <a:p>
            <a:r>
              <a:rPr lang="en-GB" sz="2400" dirty="0"/>
              <a:t>Understanding (common) noun and Proper noun  </a:t>
            </a:r>
            <a:r>
              <a:rPr lang="en-GB" sz="2400" dirty="0" smtClean="0">
                <a:solidFill>
                  <a:schemeClr val="bg2">
                    <a:lumMod val="60000"/>
                    <a:lumOff val="40000"/>
                  </a:schemeClr>
                </a:solidFill>
              </a:rPr>
              <a:t>[Siberian Tiger]</a:t>
            </a:r>
            <a:endParaRPr lang="en-GB" sz="2400" dirty="0">
              <a:solidFill>
                <a:schemeClr val="bg2">
                  <a:lumMod val="60000"/>
                  <a:lumOff val="40000"/>
                </a:schemeClr>
              </a:solidFill>
            </a:endParaRPr>
          </a:p>
          <a:p>
            <a:r>
              <a:rPr lang="en-GB" sz="2400" dirty="0"/>
              <a:t>Understanding a simple pre-modified noun phrase, introducing the concept of an adjective and determiner, if not already known </a:t>
            </a:r>
            <a:r>
              <a:rPr lang="en-GB" sz="2400" dirty="0">
                <a:solidFill>
                  <a:schemeClr val="bg2">
                    <a:lumMod val="60000"/>
                    <a:lumOff val="40000"/>
                  </a:schemeClr>
                </a:solidFill>
              </a:rPr>
              <a:t>[the man-eating tiger]</a:t>
            </a:r>
          </a:p>
          <a:p>
            <a:r>
              <a:rPr lang="en-GB" sz="2400" dirty="0"/>
              <a:t>Understanding how an adverb </a:t>
            </a:r>
            <a:r>
              <a:rPr lang="en-GB" sz="2400" dirty="0" smtClean="0"/>
              <a:t>pre-modifies </a:t>
            </a:r>
            <a:r>
              <a:rPr lang="en-GB" sz="2400" dirty="0">
                <a:solidFill>
                  <a:schemeClr val="bg2">
                    <a:lumMod val="60000"/>
                    <a:lumOff val="40000"/>
                  </a:schemeClr>
                </a:solidFill>
              </a:rPr>
              <a:t>[a terribly fierce tiger]</a:t>
            </a:r>
          </a:p>
          <a:p>
            <a:r>
              <a:rPr lang="en-GB" sz="2400" dirty="0"/>
              <a:t>Understanding post-modification with a prepositional phrase </a:t>
            </a:r>
            <a:r>
              <a:rPr lang="en-GB" sz="2400" dirty="0">
                <a:solidFill>
                  <a:schemeClr val="bg2">
                    <a:lumMod val="60000"/>
                    <a:lumOff val="40000"/>
                  </a:schemeClr>
                </a:solidFill>
              </a:rPr>
              <a:t>[the </a:t>
            </a:r>
            <a:r>
              <a:rPr lang="en-GB" sz="2400" dirty="0" smtClean="0">
                <a:solidFill>
                  <a:schemeClr val="bg2">
                    <a:lumMod val="60000"/>
                    <a:lumOff val="40000"/>
                  </a:schemeClr>
                </a:solidFill>
              </a:rPr>
              <a:t>man-eating tiger, with </a:t>
            </a:r>
            <a:r>
              <a:rPr lang="en-GB" sz="2400" dirty="0">
                <a:solidFill>
                  <a:schemeClr val="bg2">
                    <a:lumMod val="60000"/>
                    <a:lumOff val="40000"/>
                  </a:schemeClr>
                </a:solidFill>
              </a:rPr>
              <a:t>enormous jaws</a:t>
            </a:r>
            <a:r>
              <a:rPr lang="en-GB" sz="2400" dirty="0"/>
              <a:t>]</a:t>
            </a:r>
          </a:p>
          <a:p>
            <a:r>
              <a:rPr lang="en-GB" sz="2400" dirty="0"/>
              <a:t>Understanding post-modification with a relative clause </a:t>
            </a:r>
            <a:r>
              <a:rPr lang="en-GB" sz="2400" dirty="0">
                <a:solidFill>
                  <a:schemeClr val="bg2">
                    <a:lumMod val="60000"/>
                    <a:lumOff val="40000"/>
                  </a:schemeClr>
                </a:solidFill>
              </a:rPr>
              <a:t>[the man-eating tiger, who was hunting for prey]</a:t>
            </a:r>
          </a:p>
          <a:p>
            <a:r>
              <a:rPr lang="en-GB" sz="2400" dirty="0"/>
              <a:t>Understanding post-modification with a non-finite clause </a:t>
            </a:r>
            <a:r>
              <a:rPr lang="en-GB" sz="2400" dirty="0">
                <a:solidFill>
                  <a:schemeClr val="bg2">
                    <a:lumMod val="60000"/>
                    <a:lumOff val="40000"/>
                  </a:schemeClr>
                </a:solidFill>
              </a:rPr>
              <a:t>[the tiger, prowling silently]</a:t>
            </a:r>
          </a:p>
          <a:p>
            <a:endParaRPr lang="en-GB" sz="2200" dirty="0"/>
          </a:p>
        </p:txBody>
      </p:sp>
      <p:sp>
        <p:nvSpPr>
          <p:cNvPr id="4" name="Slide Number Placeholder 3"/>
          <p:cNvSpPr>
            <a:spLocks noGrp="1"/>
          </p:cNvSpPr>
          <p:nvPr>
            <p:ph type="sldNum" sz="quarter" idx="12"/>
          </p:nvPr>
        </p:nvSpPr>
        <p:spPr>
          <a:xfrm>
            <a:off x="7884368" y="6237312"/>
            <a:ext cx="2133600" cy="476250"/>
          </a:xfrm>
        </p:spPr>
        <p:txBody>
          <a:bodyPr/>
          <a:lstStyle/>
          <a:p>
            <a:fld id="{72051ED8-246A-4ED7-BA39-F0E168D1450D}" type="slidenum">
              <a:rPr lang="en-GB" smtClean="0"/>
              <a:pPr/>
              <a:t>24</a:t>
            </a:fld>
            <a:endParaRPr lang="en-GB" dirty="0"/>
          </a:p>
        </p:txBody>
      </p:sp>
    </p:spTree>
    <p:extLst>
      <p:ext uri="{BB962C8B-B14F-4D97-AF65-F5344CB8AC3E}">
        <p14:creationId xmlns:p14="http://schemas.microsoft.com/office/powerpoint/2010/main" val="296560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Subject Verb Inversion</a:t>
            </a:r>
            <a:endParaRPr lang="en-GB" dirty="0"/>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a:xfrm>
            <a:off x="7956376" y="6165304"/>
            <a:ext cx="2133600" cy="476250"/>
          </a:xfrm>
        </p:spPr>
        <p:txBody>
          <a:bodyPr/>
          <a:lstStyle/>
          <a:p>
            <a:fld id="{8711B6E1-D30B-494D-BAE8-E82B445DB4F2}" type="slidenum">
              <a:rPr lang="en-GB" smtClean="0"/>
              <a:pPr/>
              <a:t>25</a:t>
            </a:fld>
            <a:endParaRPr lang="en-GB" dirty="0"/>
          </a:p>
        </p:txBody>
      </p:sp>
    </p:spTree>
    <p:extLst>
      <p:ext uri="{BB962C8B-B14F-4D97-AF65-F5344CB8AC3E}">
        <p14:creationId xmlns:p14="http://schemas.microsoft.com/office/powerpoint/2010/main" val="23189410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1412776"/>
            <a:ext cx="8568952" cy="4032448"/>
          </a:xfrm>
        </p:spPr>
        <p:txBody>
          <a:bodyPr/>
          <a:lstStyle/>
          <a:p>
            <a:pPr marL="0" indent="0"/>
            <a:r>
              <a:rPr lang="en-GB" dirty="0" smtClean="0">
                <a:solidFill>
                  <a:schemeClr val="tx2"/>
                </a:solidFill>
              </a:rPr>
              <a:t>In most clauses, the subject typically comes before the verb.</a:t>
            </a:r>
          </a:p>
          <a:p>
            <a:pPr marL="0" indent="0"/>
            <a:endParaRPr lang="en-GB" dirty="0">
              <a:solidFill>
                <a:schemeClr val="tx2"/>
              </a:solidFill>
            </a:endParaRPr>
          </a:p>
          <a:p>
            <a:pPr marL="0" indent="0"/>
            <a:r>
              <a:rPr lang="en-GB" dirty="0" smtClean="0">
                <a:solidFill>
                  <a:schemeClr val="tx2"/>
                </a:solidFill>
              </a:rPr>
              <a:t>This is a very common pattern </a:t>
            </a:r>
          </a:p>
          <a:p>
            <a:pPr marL="0" indent="0"/>
            <a:endParaRPr lang="en-GB" dirty="0">
              <a:solidFill>
                <a:schemeClr val="tx2"/>
              </a:solidFill>
            </a:endParaRPr>
          </a:p>
          <a:p>
            <a:pPr marL="0" indent="0"/>
            <a:r>
              <a:rPr lang="en-GB" dirty="0" smtClean="0">
                <a:solidFill>
                  <a:schemeClr val="tx2"/>
                </a:solidFill>
              </a:rPr>
              <a:t>The most natural pattern for a young writer to write</a:t>
            </a:r>
          </a:p>
          <a:p>
            <a:pPr marL="0" indent="0"/>
            <a:endParaRPr lang="en-GB" dirty="0">
              <a:solidFill>
                <a:schemeClr val="tx2"/>
              </a:solidFill>
            </a:endParaRPr>
          </a:p>
          <a:p>
            <a:pPr marL="0" indent="0"/>
            <a:endParaRPr lang="en-GB" dirty="0">
              <a:solidFill>
                <a:schemeClr val="tx2"/>
              </a:solidFill>
            </a:endParaRPr>
          </a:p>
          <a:p>
            <a:pPr marL="0" indent="0"/>
            <a:r>
              <a:rPr lang="en-GB" dirty="0" smtClean="0">
                <a:solidFill>
                  <a:schemeClr val="tx2"/>
                </a:solidFill>
              </a:rPr>
              <a:t> </a:t>
            </a:r>
          </a:p>
          <a:p>
            <a:pPr marL="0" indent="0"/>
            <a:endParaRPr lang="en-GB" dirty="0" smtClean="0"/>
          </a:p>
          <a:p>
            <a:pPr marL="0" indent="0"/>
            <a:endParaRPr lang="en-GB" dirty="0"/>
          </a:p>
          <a:p>
            <a:pPr marL="0" indent="0"/>
            <a:r>
              <a:rPr lang="en-GB" dirty="0" smtClean="0"/>
              <a:t> </a:t>
            </a:r>
            <a:endParaRPr lang="en-GB" dirty="0"/>
          </a:p>
          <a:p>
            <a:pPr marL="0" indent="0"/>
            <a:endParaRPr lang="en-GB" dirty="0" smtClean="0"/>
          </a:p>
          <a:p>
            <a:pPr marL="0" indent="0"/>
            <a:endParaRPr lang="en-GB" dirty="0" smtClean="0"/>
          </a:p>
          <a:p>
            <a:endParaRPr lang="en-GB" dirty="0"/>
          </a:p>
        </p:txBody>
      </p:sp>
      <p:sp>
        <p:nvSpPr>
          <p:cNvPr id="3" name="Slide Number Placeholder 3"/>
          <p:cNvSpPr txBox="1">
            <a:spLocks/>
          </p:cNvSpPr>
          <p:nvPr/>
        </p:nvSpPr>
        <p:spPr>
          <a:xfrm>
            <a:off x="7956376" y="6165304"/>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100" dirty="0" smtClean="0"/>
              <a:t>27</a:t>
            </a:r>
            <a:endParaRPr lang="en-GB" sz="1100" dirty="0"/>
          </a:p>
        </p:txBody>
      </p:sp>
    </p:spTree>
    <p:extLst>
      <p:ext uri="{BB962C8B-B14F-4D97-AF65-F5344CB8AC3E}">
        <p14:creationId xmlns:p14="http://schemas.microsoft.com/office/powerpoint/2010/main" val="7350169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077200" y="6165304"/>
            <a:ext cx="2133600" cy="476250"/>
          </a:xfrm>
        </p:spPr>
        <p:txBody>
          <a:bodyPr/>
          <a:lstStyle/>
          <a:p>
            <a:fld id="{72051ED8-246A-4ED7-BA39-F0E168D1450D}" type="slidenum">
              <a:rPr lang="en-GB" smtClean="0"/>
              <a:pPr/>
              <a:t>27</a:t>
            </a:fld>
            <a:endParaRPr lang="en-GB" dirty="0"/>
          </a:p>
        </p:txBody>
      </p:sp>
      <p:sp>
        <p:nvSpPr>
          <p:cNvPr id="6" name="Content Placeholder 2"/>
          <p:cNvSpPr>
            <a:spLocks noGrp="1"/>
          </p:cNvSpPr>
          <p:nvPr>
            <p:ph idx="1"/>
          </p:nvPr>
        </p:nvSpPr>
        <p:spPr>
          <a:xfrm>
            <a:off x="440408" y="1628800"/>
            <a:ext cx="7920880" cy="4394229"/>
          </a:xfrm>
        </p:spPr>
        <p:txBody>
          <a:bodyPr>
            <a:noAutofit/>
          </a:bodyPr>
          <a:lstStyle/>
          <a:p>
            <a:pPr marL="0" indent="0">
              <a:buNone/>
            </a:pPr>
            <a:r>
              <a:rPr lang="en-GB" sz="2600" i="1" dirty="0">
                <a:latin typeface="Arial Narrow" pitchFamily="34" charset="0"/>
              </a:rPr>
              <a:t>The </a:t>
            </a:r>
            <a:r>
              <a:rPr lang="en-GB" sz="2600" i="1" dirty="0">
                <a:solidFill>
                  <a:srgbClr val="00B050"/>
                </a:solidFill>
                <a:latin typeface="Arial Narrow" pitchFamily="34" charset="0"/>
              </a:rPr>
              <a:t>tiger</a:t>
            </a:r>
            <a:r>
              <a:rPr lang="en-GB" sz="2600" i="1" dirty="0">
                <a:latin typeface="Arial Narrow" pitchFamily="34" charset="0"/>
              </a:rPr>
              <a:t> </a:t>
            </a:r>
            <a:r>
              <a:rPr lang="en-GB" sz="2600" i="1" dirty="0">
                <a:solidFill>
                  <a:srgbClr val="FF0000"/>
                </a:solidFill>
                <a:latin typeface="Arial Narrow" pitchFamily="34" charset="0"/>
              </a:rPr>
              <a:t>padded</a:t>
            </a:r>
            <a:r>
              <a:rPr lang="en-GB" sz="2600" i="1" dirty="0">
                <a:latin typeface="Arial Narrow" pitchFamily="34" charset="0"/>
              </a:rPr>
              <a:t> through the night.  </a:t>
            </a:r>
            <a:r>
              <a:rPr lang="en-GB" sz="2600" i="1" dirty="0">
                <a:solidFill>
                  <a:srgbClr val="00B050"/>
                </a:solidFill>
                <a:latin typeface="Arial Narrow" pitchFamily="34" charset="0"/>
              </a:rPr>
              <a:t>Joe Maloney </a:t>
            </a:r>
            <a:r>
              <a:rPr lang="en-GB" sz="2600" i="1" dirty="0">
                <a:solidFill>
                  <a:srgbClr val="FF0000"/>
                </a:solidFill>
                <a:latin typeface="Arial Narrow" pitchFamily="34" charset="0"/>
              </a:rPr>
              <a:t>smelt</a:t>
            </a:r>
            <a:r>
              <a:rPr lang="en-GB" sz="2600" i="1" dirty="0">
                <a:latin typeface="Arial Narrow" pitchFamily="34" charset="0"/>
              </a:rPr>
              <a:t> it, the hot, sour breath, the stench of its pelt.  The </a:t>
            </a:r>
            <a:r>
              <a:rPr lang="en-GB" sz="2600" i="1" dirty="0">
                <a:solidFill>
                  <a:srgbClr val="00B050"/>
                </a:solidFill>
                <a:latin typeface="Arial Narrow" pitchFamily="34" charset="0"/>
              </a:rPr>
              <a:t>odour</a:t>
            </a:r>
            <a:r>
              <a:rPr lang="en-GB" sz="2600" i="1" dirty="0">
                <a:latin typeface="Arial Narrow" pitchFamily="34" charset="0"/>
              </a:rPr>
              <a:t> </a:t>
            </a:r>
            <a:r>
              <a:rPr lang="en-GB" sz="2600" i="1" dirty="0">
                <a:solidFill>
                  <a:srgbClr val="FF0000"/>
                </a:solidFill>
                <a:latin typeface="Arial Narrow" pitchFamily="34" charset="0"/>
              </a:rPr>
              <a:t>crept </a:t>
            </a:r>
            <a:r>
              <a:rPr lang="en-GB" sz="2600" i="1" dirty="0">
                <a:latin typeface="Arial Narrow" pitchFamily="34" charset="0"/>
              </a:rPr>
              <a:t>through the streets, through his open window and into his dreams.  </a:t>
            </a:r>
            <a:r>
              <a:rPr lang="en-GB" sz="2600" i="1" dirty="0">
                <a:solidFill>
                  <a:srgbClr val="00B050"/>
                </a:solidFill>
                <a:latin typeface="Arial Narrow" pitchFamily="34" charset="0"/>
              </a:rPr>
              <a:t>He</a:t>
            </a:r>
            <a:r>
              <a:rPr lang="en-GB" sz="2600" i="1" dirty="0">
                <a:latin typeface="Arial Narrow" pitchFamily="34" charset="0"/>
              </a:rPr>
              <a:t> </a:t>
            </a:r>
            <a:r>
              <a:rPr lang="en-GB" sz="2600" i="1" dirty="0">
                <a:solidFill>
                  <a:srgbClr val="FF0000"/>
                </a:solidFill>
                <a:latin typeface="Arial Narrow" pitchFamily="34" charset="0"/>
              </a:rPr>
              <a:t>felt</a:t>
            </a:r>
            <a:r>
              <a:rPr lang="en-GB" sz="2600" i="1" dirty="0">
                <a:latin typeface="Arial Narrow" pitchFamily="34" charset="0"/>
              </a:rPr>
              <a:t> the animal wildness on his tongue, in his nostrils.  The </a:t>
            </a:r>
            <a:r>
              <a:rPr lang="en-GB" sz="2600" i="1" dirty="0">
                <a:solidFill>
                  <a:srgbClr val="00B050"/>
                </a:solidFill>
                <a:latin typeface="Arial Narrow" pitchFamily="34" charset="0"/>
              </a:rPr>
              <a:t>tiger</a:t>
            </a:r>
            <a:r>
              <a:rPr lang="en-GB" sz="2600" i="1" dirty="0">
                <a:latin typeface="Arial Narrow" pitchFamily="34" charset="0"/>
              </a:rPr>
              <a:t> </a:t>
            </a:r>
            <a:r>
              <a:rPr lang="en-GB" sz="2600" i="1" dirty="0">
                <a:solidFill>
                  <a:srgbClr val="FF0000"/>
                </a:solidFill>
                <a:latin typeface="Arial Narrow" pitchFamily="34" charset="0"/>
              </a:rPr>
              <a:t>moved</a:t>
            </a:r>
            <a:r>
              <a:rPr lang="en-GB" sz="2600" i="1" dirty="0">
                <a:latin typeface="Arial Narrow" pitchFamily="34" charset="0"/>
              </a:rPr>
              <a:t> as if </a:t>
            </a:r>
            <a:r>
              <a:rPr lang="en-GB" sz="2600" i="1" dirty="0">
                <a:solidFill>
                  <a:srgbClr val="00B050"/>
                </a:solidFill>
                <a:latin typeface="Arial Narrow" pitchFamily="34" charset="0"/>
              </a:rPr>
              <a:t>it</a:t>
            </a:r>
            <a:r>
              <a:rPr lang="en-GB" sz="2600" i="1" dirty="0">
                <a:latin typeface="Arial Narrow" pitchFamily="34" charset="0"/>
              </a:rPr>
              <a:t> </a:t>
            </a:r>
            <a:r>
              <a:rPr lang="en-GB" sz="2600" i="1" dirty="0">
                <a:solidFill>
                  <a:srgbClr val="FF0000"/>
                </a:solidFill>
                <a:latin typeface="Arial Narrow" pitchFamily="34" charset="0"/>
              </a:rPr>
              <a:t>knew </a:t>
            </a:r>
            <a:r>
              <a:rPr lang="en-GB" sz="2600" i="1" dirty="0">
                <a:latin typeface="Arial Narrow" pitchFamily="34" charset="0"/>
              </a:rPr>
              <a:t>him, as if </a:t>
            </a:r>
            <a:r>
              <a:rPr lang="en-GB" sz="2600" i="1" dirty="0">
                <a:solidFill>
                  <a:srgbClr val="00B050"/>
                </a:solidFill>
                <a:latin typeface="Arial Narrow" pitchFamily="34" charset="0"/>
              </a:rPr>
              <a:t>it</a:t>
            </a:r>
            <a:r>
              <a:rPr lang="en-GB" sz="2600" i="1" dirty="0">
                <a:latin typeface="Arial Narrow" pitchFamily="34" charset="0"/>
              </a:rPr>
              <a:t> </a:t>
            </a:r>
            <a:r>
              <a:rPr lang="en-GB" sz="2600" i="1" dirty="0">
                <a:solidFill>
                  <a:srgbClr val="FF0000"/>
                </a:solidFill>
                <a:latin typeface="Arial Narrow" pitchFamily="34" charset="0"/>
              </a:rPr>
              <a:t>was drawn </a:t>
            </a:r>
            <a:r>
              <a:rPr lang="en-GB" sz="2600" i="1" dirty="0">
                <a:latin typeface="Arial Narrow" pitchFamily="34" charset="0"/>
              </a:rPr>
              <a:t>to him.  </a:t>
            </a:r>
            <a:r>
              <a:rPr lang="en-GB" sz="2600" i="1" dirty="0">
                <a:solidFill>
                  <a:srgbClr val="00B050"/>
                </a:solidFill>
                <a:latin typeface="Arial Narrow" pitchFamily="34" charset="0"/>
              </a:rPr>
              <a:t>Joe</a:t>
            </a:r>
            <a:r>
              <a:rPr lang="en-GB" sz="2600" i="1" dirty="0">
                <a:latin typeface="Arial Narrow" pitchFamily="34" charset="0"/>
              </a:rPr>
              <a:t> </a:t>
            </a:r>
            <a:r>
              <a:rPr lang="en-GB" sz="2600" i="1" dirty="0">
                <a:solidFill>
                  <a:srgbClr val="FF0000"/>
                </a:solidFill>
                <a:latin typeface="Arial Narrow" pitchFamily="34" charset="0"/>
              </a:rPr>
              <a:t>heard </a:t>
            </a:r>
            <a:r>
              <a:rPr lang="en-GB" sz="2600" i="1" dirty="0">
                <a:latin typeface="Arial Narrow" pitchFamily="34" charset="0"/>
              </a:rPr>
              <a:t>its footpads on the stairs.  </a:t>
            </a:r>
            <a:r>
              <a:rPr lang="en-GB" sz="2600" i="1" dirty="0">
                <a:solidFill>
                  <a:srgbClr val="00B050"/>
                </a:solidFill>
                <a:latin typeface="Arial Narrow" pitchFamily="34" charset="0"/>
              </a:rPr>
              <a:t>He</a:t>
            </a:r>
            <a:r>
              <a:rPr lang="en-GB" sz="2600" i="1" dirty="0">
                <a:latin typeface="Arial Narrow" pitchFamily="34" charset="0"/>
              </a:rPr>
              <a:t> </a:t>
            </a:r>
            <a:r>
              <a:rPr lang="en-GB" sz="2600" i="1" dirty="0">
                <a:solidFill>
                  <a:srgbClr val="FF0000"/>
                </a:solidFill>
                <a:latin typeface="Arial Narrow" pitchFamily="34" charset="0"/>
              </a:rPr>
              <a:t>heard</a:t>
            </a:r>
            <a:r>
              <a:rPr lang="en-GB" sz="2600" i="1" dirty="0">
                <a:latin typeface="Arial Narrow" pitchFamily="34" charset="0"/>
              </a:rPr>
              <a:t> its long slow breath, the distant sighing in its lungs, the rattle in its throat. </a:t>
            </a:r>
            <a:endParaRPr lang="en-GB" sz="2600" i="1" dirty="0" smtClean="0">
              <a:latin typeface="Arial Narrow" pitchFamily="34" charset="0"/>
            </a:endParaRPr>
          </a:p>
          <a:p>
            <a:pPr marL="0" indent="0">
              <a:buNone/>
            </a:pPr>
            <a:r>
              <a:rPr lang="en-GB" sz="2600" i="1" dirty="0">
                <a:latin typeface="Arial Narrow" pitchFamily="34" charset="0"/>
              </a:rPr>
              <a:t> </a:t>
            </a:r>
            <a:r>
              <a:rPr lang="en-GB" sz="2600" i="1" dirty="0" smtClean="0">
                <a:latin typeface="Arial Narrow" pitchFamily="34" charset="0"/>
              </a:rPr>
              <a:t>                                                     </a:t>
            </a:r>
          </a:p>
          <a:p>
            <a:pPr marL="0" indent="0" algn="r">
              <a:buNone/>
            </a:pPr>
            <a:r>
              <a:rPr lang="en-GB" sz="2600" dirty="0" smtClean="0">
                <a:latin typeface="Arial Narrow" pitchFamily="34" charset="0"/>
              </a:rPr>
              <a:t>From </a:t>
            </a:r>
            <a:r>
              <a:rPr lang="en-GB" sz="2600" i="1" dirty="0" smtClean="0">
                <a:latin typeface="Arial Narrow" pitchFamily="34" charset="0"/>
              </a:rPr>
              <a:t>Secret Heart</a:t>
            </a:r>
            <a:r>
              <a:rPr lang="en-GB" sz="2600" dirty="0" smtClean="0">
                <a:latin typeface="Arial Narrow" pitchFamily="34" charset="0"/>
              </a:rPr>
              <a:t>, David Almond</a:t>
            </a:r>
          </a:p>
          <a:p>
            <a:pPr marL="0" indent="0">
              <a:buNone/>
            </a:pPr>
            <a:endParaRPr lang="en-GB" sz="2400" dirty="0">
              <a:latin typeface="Arial Narrow" pitchFamily="34" charset="0"/>
            </a:endParaRPr>
          </a:p>
          <a:p>
            <a:pPr marL="0" indent="0">
              <a:buNone/>
            </a:pPr>
            <a:endParaRPr lang="en-GB" sz="2400" dirty="0">
              <a:latin typeface="Arial Narrow" pitchFamily="34" charset="0"/>
            </a:endParaRPr>
          </a:p>
        </p:txBody>
      </p:sp>
      <p:sp>
        <p:nvSpPr>
          <p:cNvPr id="2" name="TextBox 1"/>
          <p:cNvSpPr txBox="1"/>
          <p:nvPr/>
        </p:nvSpPr>
        <p:spPr>
          <a:xfrm>
            <a:off x="467544" y="692696"/>
            <a:ext cx="8136904" cy="717119"/>
          </a:xfrm>
          <a:prstGeom prst="rect">
            <a:avLst/>
          </a:prstGeom>
          <a:noFill/>
        </p:spPr>
        <p:txBody>
          <a:bodyPr wrap="square" rtlCol="0">
            <a:spAutoFit/>
          </a:bodyPr>
          <a:lstStyle/>
          <a:p>
            <a:r>
              <a:rPr lang="en-GB" sz="4060" dirty="0" smtClean="0"/>
              <a:t>Effective use of the typical pattern </a:t>
            </a:r>
            <a:endParaRPr lang="en-GB" sz="4060" dirty="0"/>
          </a:p>
        </p:txBody>
      </p:sp>
    </p:spTree>
    <p:extLst>
      <p:ext uri="{BB962C8B-B14F-4D97-AF65-F5344CB8AC3E}">
        <p14:creationId xmlns:p14="http://schemas.microsoft.com/office/powerpoint/2010/main" val="14661191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1412776"/>
            <a:ext cx="8820472" cy="5301208"/>
          </a:xfrm>
        </p:spPr>
        <p:txBody>
          <a:bodyPr/>
          <a:lstStyle/>
          <a:p>
            <a:pPr marL="0" indent="0"/>
            <a:r>
              <a:rPr lang="en-GB" sz="2400" dirty="0" smtClean="0">
                <a:solidFill>
                  <a:schemeClr val="tx1"/>
                </a:solidFill>
              </a:rPr>
              <a:t>However, the subject verb pattern is </a:t>
            </a:r>
            <a:r>
              <a:rPr lang="en-GB" sz="2400" dirty="0">
                <a:solidFill>
                  <a:schemeClr val="tx1"/>
                </a:solidFill>
              </a:rPr>
              <a:t>so </a:t>
            </a:r>
            <a:r>
              <a:rPr lang="en-GB" sz="2400" dirty="0" smtClean="0">
                <a:solidFill>
                  <a:schemeClr val="tx1"/>
                </a:solidFill>
              </a:rPr>
              <a:t>common, </a:t>
            </a:r>
            <a:r>
              <a:rPr lang="en-GB" sz="2400" dirty="0">
                <a:solidFill>
                  <a:schemeClr val="tx1"/>
                </a:solidFill>
              </a:rPr>
              <a:t>it is worth pointing out what happens when this typical pattern is disrupted</a:t>
            </a:r>
          </a:p>
          <a:p>
            <a:pPr marL="0" indent="0"/>
            <a:endParaRPr lang="en-GB" sz="2400" dirty="0">
              <a:solidFill>
                <a:schemeClr val="tx1"/>
              </a:solidFill>
            </a:endParaRPr>
          </a:p>
          <a:p>
            <a:pPr marL="0" indent="0"/>
            <a:r>
              <a:rPr lang="en-GB" sz="3200" dirty="0" smtClean="0">
                <a:solidFill>
                  <a:schemeClr val="tx1"/>
                </a:solidFill>
              </a:rPr>
              <a:t>Into </a:t>
            </a:r>
            <a:r>
              <a:rPr lang="en-GB" sz="3200" dirty="0">
                <a:solidFill>
                  <a:schemeClr val="tx1"/>
                </a:solidFill>
              </a:rPr>
              <a:t>a forest of fifty thousand trees rode a lone traveller.</a:t>
            </a:r>
            <a:r>
              <a:rPr lang="en-GB" sz="1800" i="1" dirty="0">
                <a:solidFill>
                  <a:schemeClr val="tx1"/>
                </a:solidFill>
              </a:rPr>
              <a:t> </a:t>
            </a:r>
            <a:endParaRPr lang="en-GB" sz="1800" i="1" dirty="0" smtClean="0">
              <a:solidFill>
                <a:schemeClr val="tx1"/>
              </a:solidFill>
            </a:endParaRPr>
          </a:p>
          <a:p>
            <a:pPr marL="0" indent="0"/>
            <a:endParaRPr lang="en-GB" sz="1800" i="1" dirty="0">
              <a:solidFill>
                <a:schemeClr val="tx1"/>
              </a:solidFill>
            </a:endParaRPr>
          </a:p>
          <a:p>
            <a:r>
              <a:rPr lang="en-GB" sz="2400" i="1" dirty="0">
                <a:solidFill>
                  <a:schemeClr val="tx1"/>
                </a:solidFill>
              </a:rPr>
              <a:t>Beauty and Beast- Geraldine </a:t>
            </a:r>
            <a:r>
              <a:rPr lang="en-GB" sz="2400" i="1" dirty="0" err="1">
                <a:solidFill>
                  <a:schemeClr val="tx1"/>
                </a:solidFill>
              </a:rPr>
              <a:t>McCaughrean</a:t>
            </a:r>
            <a:endParaRPr lang="en-GB" sz="2400" dirty="0">
              <a:solidFill>
                <a:schemeClr val="tx1"/>
              </a:solidFill>
            </a:endParaRPr>
          </a:p>
          <a:p>
            <a:pPr marL="342900" indent="-342900">
              <a:buFont typeface="Arial" panose="020B0604020202020204" pitchFamily="34" charset="0"/>
              <a:buChar char="•"/>
            </a:pPr>
            <a:r>
              <a:rPr lang="en-GB" sz="2400" b="1" dirty="0" smtClean="0">
                <a:solidFill>
                  <a:schemeClr val="tx1"/>
                </a:solidFill>
              </a:rPr>
              <a:t>Can </a:t>
            </a:r>
            <a:r>
              <a:rPr lang="en-GB" sz="2400" b="1" dirty="0" smtClean="0">
                <a:solidFill>
                  <a:schemeClr val="tx1"/>
                </a:solidFill>
              </a:rPr>
              <a:t>you identify the subject and the verb?</a:t>
            </a:r>
          </a:p>
          <a:p>
            <a:pPr marL="342900" indent="-342900">
              <a:buFont typeface="Arial" panose="020B0604020202020204" pitchFamily="34" charset="0"/>
              <a:buChar char="•"/>
            </a:pPr>
            <a:r>
              <a:rPr lang="en-GB" sz="2400" b="1" dirty="0" smtClean="0">
                <a:solidFill>
                  <a:schemeClr val="tx1"/>
                </a:solidFill>
              </a:rPr>
              <a:t>Can you recast the sentence in the more typical pattern?</a:t>
            </a:r>
          </a:p>
          <a:p>
            <a:pPr marL="342900" indent="-342900">
              <a:buFont typeface="Arial" panose="020B0604020202020204" pitchFamily="34" charset="0"/>
              <a:buChar char="•"/>
            </a:pPr>
            <a:r>
              <a:rPr lang="en-GB" sz="2400" b="1" dirty="0" smtClean="0">
                <a:solidFill>
                  <a:schemeClr val="tx1"/>
                </a:solidFill>
              </a:rPr>
              <a:t>Can you describe the effect of switching the subject verb order?  </a:t>
            </a:r>
          </a:p>
          <a:p>
            <a:pPr marL="0" indent="0"/>
            <a:endParaRPr lang="en-GB" sz="2400" dirty="0">
              <a:solidFill>
                <a:schemeClr val="tx1"/>
              </a:solidFill>
            </a:endParaRPr>
          </a:p>
          <a:p>
            <a:pPr marL="0" indent="0"/>
            <a:endParaRPr lang="en-GB" dirty="0"/>
          </a:p>
          <a:p>
            <a:pPr marL="0" indent="0"/>
            <a:endParaRPr lang="en-GB" dirty="0" smtClean="0"/>
          </a:p>
          <a:p>
            <a:pPr marL="0" indent="0"/>
            <a:endParaRPr lang="en-GB" dirty="0" smtClean="0"/>
          </a:p>
          <a:p>
            <a:endParaRPr lang="en-GB" dirty="0"/>
          </a:p>
        </p:txBody>
      </p:sp>
      <p:sp>
        <p:nvSpPr>
          <p:cNvPr id="3" name="Text Placeholder 2"/>
          <p:cNvSpPr>
            <a:spLocks noGrp="1"/>
          </p:cNvSpPr>
          <p:nvPr>
            <p:ph type="body" sz="quarter" idx="11"/>
          </p:nvPr>
        </p:nvSpPr>
        <p:spPr>
          <a:xfrm>
            <a:off x="323528" y="692696"/>
            <a:ext cx="8286808" cy="500043"/>
          </a:xfrm>
        </p:spPr>
        <p:txBody>
          <a:bodyPr/>
          <a:lstStyle/>
          <a:p>
            <a:r>
              <a:rPr lang="en-GB" dirty="0" smtClean="0"/>
              <a:t>Subject Verb Inversion </a:t>
            </a:r>
            <a:endParaRPr lang="en-GB" dirty="0"/>
          </a:p>
        </p:txBody>
      </p:sp>
      <p:sp>
        <p:nvSpPr>
          <p:cNvPr id="4" name="Slide Number Placeholder 3"/>
          <p:cNvSpPr txBox="1">
            <a:spLocks/>
          </p:cNvSpPr>
          <p:nvPr/>
        </p:nvSpPr>
        <p:spPr>
          <a:xfrm>
            <a:off x="8077200" y="6165304"/>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72051ED8-246A-4ED7-BA39-F0E168D1450D}" type="slidenum">
              <a:rPr lang="en-GB" sz="1100" smtClean="0"/>
              <a:pPr/>
              <a:t>28</a:t>
            </a:fld>
            <a:endParaRPr lang="en-GB" sz="1100" dirty="0"/>
          </a:p>
        </p:txBody>
      </p:sp>
    </p:spTree>
    <p:extLst>
      <p:ext uri="{BB962C8B-B14F-4D97-AF65-F5344CB8AC3E}">
        <p14:creationId xmlns:p14="http://schemas.microsoft.com/office/powerpoint/2010/main" val="41386435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5536" y="1412776"/>
            <a:ext cx="8286750" cy="4714908"/>
          </a:xfrm>
        </p:spPr>
        <p:txBody>
          <a:bodyPr/>
          <a:lstStyle/>
          <a:p>
            <a:endParaRPr lang="en-GB" dirty="0">
              <a:solidFill>
                <a:schemeClr val="tx1"/>
              </a:solidFill>
            </a:endParaRPr>
          </a:p>
          <a:p>
            <a:r>
              <a:rPr lang="en-GB" dirty="0" smtClean="0">
                <a:solidFill>
                  <a:schemeClr val="tx1"/>
                </a:solidFill>
              </a:rPr>
              <a:t>And there, at last, was the robin. </a:t>
            </a:r>
          </a:p>
          <a:p>
            <a:r>
              <a:rPr lang="en-GB" sz="2000" i="1" dirty="0" smtClean="0">
                <a:solidFill>
                  <a:schemeClr val="tx1"/>
                </a:solidFill>
              </a:rPr>
              <a:t>Arthur, High King of Britain – Michael </a:t>
            </a:r>
            <a:r>
              <a:rPr lang="en-GB" sz="2000" i="1" dirty="0" err="1" smtClean="0">
                <a:solidFill>
                  <a:schemeClr val="tx1"/>
                </a:solidFill>
              </a:rPr>
              <a:t>Morpurgo</a:t>
            </a:r>
            <a:endParaRPr lang="en-GB" sz="2000" dirty="0">
              <a:solidFill>
                <a:schemeClr val="tx1"/>
              </a:solidFill>
            </a:endParaRPr>
          </a:p>
          <a:p>
            <a:endParaRPr lang="en-GB" dirty="0">
              <a:solidFill>
                <a:schemeClr val="tx1"/>
              </a:solidFill>
            </a:endParaRPr>
          </a:p>
          <a:p>
            <a:r>
              <a:rPr lang="en-GB" dirty="0" smtClean="0">
                <a:solidFill>
                  <a:schemeClr val="tx1"/>
                </a:solidFill>
              </a:rPr>
              <a:t>In the west of the city was a fabulous garden. </a:t>
            </a:r>
          </a:p>
          <a:p>
            <a:r>
              <a:rPr lang="en-GB" sz="2000" i="1" dirty="0" smtClean="0">
                <a:solidFill>
                  <a:schemeClr val="tx1"/>
                </a:solidFill>
              </a:rPr>
              <a:t>The Paradise Garden – Colin Thompson</a:t>
            </a:r>
          </a:p>
          <a:p>
            <a:endParaRPr lang="en-GB" sz="2000" i="1" dirty="0" smtClean="0">
              <a:solidFill>
                <a:schemeClr val="tx1"/>
              </a:solidFill>
            </a:endParaRPr>
          </a:p>
          <a:p>
            <a:r>
              <a:rPr lang="en-GB" dirty="0">
                <a:solidFill>
                  <a:schemeClr val="tx1"/>
                </a:solidFill>
              </a:rPr>
              <a:t>“There’s a light up ahead,” said </a:t>
            </a:r>
            <a:r>
              <a:rPr lang="en-GB" dirty="0" err="1">
                <a:solidFill>
                  <a:schemeClr val="tx1"/>
                </a:solidFill>
              </a:rPr>
              <a:t>Gregor</a:t>
            </a:r>
            <a:r>
              <a:rPr lang="en-GB" dirty="0">
                <a:solidFill>
                  <a:schemeClr val="tx1"/>
                </a:solidFill>
              </a:rPr>
              <a:t>. </a:t>
            </a:r>
          </a:p>
          <a:p>
            <a:endParaRPr lang="en-GB" sz="2000" dirty="0">
              <a:solidFill>
                <a:schemeClr val="tx1"/>
              </a:solidFill>
            </a:endParaRPr>
          </a:p>
          <a:p>
            <a:endParaRPr lang="en-GB" sz="2000" i="1" dirty="0">
              <a:solidFill>
                <a:schemeClr val="tx1"/>
              </a:solidFill>
            </a:endParaRPr>
          </a:p>
          <a:p>
            <a:endParaRPr lang="en-GB" sz="2000" dirty="0" smtClean="0">
              <a:solidFill>
                <a:schemeClr val="tx1"/>
              </a:solidFill>
            </a:endParaRPr>
          </a:p>
          <a:p>
            <a:endParaRPr lang="en-GB" dirty="0">
              <a:solidFill>
                <a:schemeClr val="tx1"/>
              </a:solidFill>
            </a:endParaRPr>
          </a:p>
        </p:txBody>
      </p:sp>
      <p:sp>
        <p:nvSpPr>
          <p:cNvPr id="3" name="Text Placeholder 2"/>
          <p:cNvSpPr>
            <a:spLocks noGrp="1"/>
          </p:cNvSpPr>
          <p:nvPr>
            <p:ph type="body" sz="quarter" idx="11"/>
          </p:nvPr>
        </p:nvSpPr>
        <p:spPr>
          <a:xfrm>
            <a:off x="323528" y="620688"/>
            <a:ext cx="8286808" cy="500043"/>
          </a:xfrm>
        </p:spPr>
        <p:txBody>
          <a:bodyPr/>
          <a:lstStyle/>
          <a:p>
            <a:r>
              <a:rPr lang="en-GB" dirty="0" smtClean="0"/>
              <a:t>Subject Verb Inversion</a:t>
            </a:r>
            <a:endParaRPr lang="en-GB" dirty="0"/>
          </a:p>
        </p:txBody>
      </p:sp>
      <p:sp>
        <p:nvSpPr>
          <p:cNvPr id="4" name="Slide Number Placeholder 3"/>
          <p:cNvSpPr txBox="1">
            <a:spLocks/>
          </p:cNvSpPr>
          <p:nvPr/>
        </p:nvSpPr>
        <p:spPr>
          <a:xfrm>
            <a:off x="8077200" y="6165304"/>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72051ED8-246A-4ED7-BA39-F0E168D1450D}" type="slidenum">
              <a:rPr lang="en-GB" sz="1100" smtClean="0"/>
              <a:pPr/>
              <a:t>29</a:t>
            </a:fld>
            <a:endParaRPr lang="en-GB" sz="1100" dirty="0"/>
          </a:p>
        </p:txBody>
      </p:sp>
    </p:spTree>
    <p:extLst>
      <p:ext uri="{BB962C8B-B14F-4D97-AF65-F5344CB8AC3E}">
        <p14:creationId xmlns:p14="http://schemas.microsoft.com/office/powerpoint/2010/main" val="259084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4060" dirty="0" smtClean="0"/>
              <a:t>Aims of Session: CPD Day 2</a:t>
            </a:r>
            <a:endParaRPr lang="en-GB" sz="4060" dirty="0"/>
          </a:p>
        </p:txBody>
      </p:sp>
      <p:sp>
        <p:nvSpPr>
          <p:cNvPr id="3" name="Content Placeholder 2"/>
          <p:cNvSpPr>
            <a:spLocks noGrp="1"/>
          </p:cNvSpPr>
          <p:nvPr>
            <p:ph idx="1"/>
          </p:nvPr>
        </p:nvSpPr>
        <p:spPr>
          <a:xfrm>
            <a:off x="517396" y="1951892"/>
            <a:ext cx="8042740" cy="3537644"/>
          </a:xfrm>
        </p:spPr>
        <p:txBody>
          <a:bodyPr>
            <a:noAutofit/>
          </a:bodyPr>
          <a:lstStyle/>
          <a:p>
            <a:pPr marL="328254" indent="-328254">
              <a:lnSpc>
                <a:spcPct val="150000"/>
              </a:lnSpc>
              <a:spcBef>
                <a:spcPts val="554"/>
              </a:spcBef>
              <a:spcAft>
                <a:spcPts val="554"/>
              </a:spcAft>
              <a:buClrTx/>
              <a:buSzPct val="80000"/>
              <a:buFont typeface="Wingdings" panose="05000000000000000000" pitchFamily="2" charset="2"/>
              <a:buChar char="q"/>
            </a:pPr>
            <a:r>
              <a:rPr lang="en-GB" sz="2400" dirty="0" smtClean="0"/>
              <a:t>To re-iterate </a:t>
            </a:r>
            <a:r>
              <a:rPr lang="en-GB" sz="2400" dirty="0"/>
              <a:t>the teaching principles underpinning the writing  intervention;</a:t>
            </a:r>
          </a:p>
          <a:p>
            <a:pPr marL="328254" indent="-328254">
              <a:lnSpc>
                <a:spcPct val="150000"/>
              </a:lnSpc>
              <a:spcBef>
                <a:spcPts val="554"/>
              </a:spcBef>
              <a:spcAft>
                <a:spcPts val="554"/>
              </a:spcAft>
              <a:buClrTx/>
              <a:buSzPct val="80000"/>
              <a:buFont typeface="Wingdings" panose="05000000000000000000" pitchFamily="2" charset="2"/>
              <a:buChar char="q"/>
            </a:pPr>
            <a:r>
              <a:rPr lang="en-GB" sz="2400" dirty="0"/>
              <a:t>To secure grammatical subject knowledge of the </a:t>
            </a:r>
            <a:r>
              <a:rPr lang="en-GB" sz="2400" dirty="0" smtClean="0"/>
              <a:t>noun phrase and subject-verb inversions;</a:t>
            </a:r>
          </a:p>
          <a:p>
            <a:pPr marL="328254" indent="-328254">
              <a:lnSpc>
                <a:spcPct val="150000"/>
              </a:lnSpc>
              <a:spcBef>
                <a:spcPts val="554"/>
              </a:spcBef>
              <a:spcAft>
                <a:spcPts val="554"/>
              </a:spcAft>
              <a:buClrTx/>
              <a:buSzPct val="80000"/>
              <a:buFont typeface="Wingdings" panose="05000000000000000000" pitchFamily="2" charset="2"/>
              <a:buChar char="q"/>
            </a:pPr>
            <a:r>
              <a:rPr lang="en-GB" sz="2400" dirty="0" smtClean="0"/>
              <a:t>To understand the teaching approaches in the narrative fiction </a:t>
            </a:r>
            <a:r>
              <a:rPr lang="en-GB" sz="2400" dirty="0" err="1" smtClean="0"/>
              <a:t>SoW.</a:t>
            </a:r>
            <a:endParaRPr lang="en-GB" sz="2400" dirty="0"/>
          </a:p>
        </p:txBody>
      </p:sp>
      <p:sp>
        <p:nvSpPr>
          <p:cNvPr id="5" name="Slide Number Placeholder 4"/>
          <p:cNvSpPr>
            <a:spLocks noGrp="1"/>
          </p:cNvSpPr>
          <p:nvPr>
            <p:ph type="sldNum" sz="quarter" idx="11"/>
          </p:nvPr>
        </p:nvSpPr>
        <p:spPr/>
        <p:txBody>
          <a:bodyPr/>
          <a:lstStyle/>
          <a:p>
            <a:fld id="{132371F7-CEE0-4AF0-87BE-4D51F1612E4F}" type="slidenum">
              <a:rPr lang="en-US" smtClean="0"/>
              <a:pPr/>
              <a:t>3</a:t>
            </a:fld>
            <a:endParaRPr lang="en-US" dirty="0"/>
          </a:p>
        </p:txBody>
      </p:sp>
    </p:spTree>
    <p:extLst>
      <p:ext uri="{BB962C8B-B14F-4D97-AF65-F5344CB8AC3E}">
        <p14:creationId xmlns:p14="http://schemas.microsoft.com/office/powerpoint/2010/main" val="34050585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7188" y="1214422"/>
            <a:ext cx="8286750" cy="5643578"/>
          </a:xfrm>
        </p:spPr>
        <p:txBody>
          <a:bodyPr/>
          <a:lstStyle/>
          <a:p>
            <a:endParaRPr lang="en-GB" dirty="0"/>
          </a:p>
        </p:txBody>
      </p:sp>
      <p:sp>
        <p:nvSpPr>
          <p:cNvPr id="3" name="Text Placeholder 2"/>
          <p:cNvSpPr>
            <a:spLocks noGrp="1"/>
          </p:cNvSpPr>
          <p:nvPr>
            <p:ph type="body" sz="quarter" idx="11"/>
          </p:nvPr>
        </p:nvSpPr>
        <p:spPr>
          <a:xfrm>
            <a:off x="395536" y="620688"/>
            <a:ext cx="8286808" cy="500043"/>
          </a:xfrm>
        </p:spPr>
        <p:txBody>
          <a:bodyPr/>
          <a:lstStyle/>
          <a:p>
            <a:r>
              <a:rPr lang="en-GB" sz="4000" dirty="0" smtClean="0"/>
              <a:t>A taste of things to come </a:t>
            </a:r>
            <a:endParaRPr lang="en-GB" sz="4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844824"/>
            <a:ext cx="821848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277023"/>
            <a:ext cx="807720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757" y="2498403"/>
            <a:ext cx="8229600" cy="1778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txBox="1">
            <a:spLocks/>
          </p:cNvSpPr>
          <p:nvPr/>
        </p:nvSpPr>
        <p:spPr>
          <a:xfrm>
            <a:off x="347952" y="4869160"/>
            <a:ext cx="8939276" cy="1701372"/>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fontAlgn="auto">
              <a:spcAft>
                <a:spcPts val="0"/>
              </a:spcAft>
              <a:buClr>
                <a:srgbClr val="72A376"/>
              </a:buClr>
            </a:pPr>
            <a:r>
              <a:rPr lang="en-GB" sz="2400" dirty="0" smtClean="0">
                <a:solidFill>
                  <a:prstClr val="black"/>
                </a:solidFill>
                <a:latin typeface="Arial Narrow"/>
              </a:rPr>
              <a:t>Read </a:t>
            </a:r>
            <a:r>
              <a:rPr lang="en-GB" sz="2400" dirty="0">
                <a:solidFill>
                  <a:prstClr val="black"/>
                </a:solidFill>
                <a:latin typeface="Arial Narrow"/>
              </a:rPr>
              <a:t>both these </a:t>
            </a:r>
            <a:r>
              <a:rPr lang="en-GB" sz="2400" dirty="0" smtClean="0">
                <a:solidFill>
                  <a:prstClr val="black"/>
                </a:solidFill>
                <a:latin typeface="Arial Narrow"/>
              </a:rPr>
              <a:t>sentences </a:t>
            </a:r>
            <a:r>
              <a:rPr lang="en-GB" sz="2400" dirty="0">
                <a:solidFill>
                  <a:prstClr val="black"/>
                </a:solidFill>
                <a:latin typeface="Arial Narrow"/>
              </a:rPr>
              <a:t>aloud – can you hear how they emphasise different things and create different effects?</a:t>
            </a:r>
          </a:p>
          <a:p>
            <a:pPr fontAlgn="auto">
              <a:spcAft>
                <a:spcPts val="0"/>
              </a:spcAft>
              <a:buClr>
                <a:srgbClr val="72A376"/>
              </a:buClr>
            </a:pPr>
            <a:endParaRPr lang="en-GB" sz="2400" dirty="0" smtClean="0">
              <a:solidFill>
                <a:prstClr val="black"/>
              </a:solidFill>
              <a:latin typeface="Arial Narrow"/>
            </a:endParaRPr>
          </a:p>
          <a:p>
            <a:pPr fontAlgn="auto">
              <a:spcAft>
                <a:spcPts val="0"/>
              </a:spcAft>
              <a:buClr>
                <a:srgbClr val="72A376"/>
              </a:buClr>
            </a:pPr>
            <a:endParaRPr lang="en-GB" sz="2000" dirty="0" smtClean="0">
              <a:solidFill>
                <a:prstClr val="black"/>
              </a:solidFill>
              <a:latin typeface="Arial Narrow"/>
            </a:endParaRPr>
          </a:p>
          <a:p>
            <a:pPr fontAlgn="auto">
              <a:spcAft>
                <a:spcPts val="0"/>
              </a:spcAft>
              <a:buClr>
                <a:srgbClr val="72A376"/>
              </a:buClr>
            </a:pPr>
            <a:endParaRPr lang="en-GB" sz="2000" dirty="0" smtClean="0">
              <a:solidFill>
                <a:prstClr val="black"/>
              </a:solidFill>
              <a:latin typeface="Arial Narrow"/>
            </a:endParaRPr>
          </a:p>
          <a:p>
            <a:pPr fontAlgn="auto">
              <a:spcAft>
                <a:spcPts val="0"/>
              </a:spcAft>
              <a:buClr>
                <a:srgbClr val="72A376"/>
              </a:buClr>
            </a:pPr>
            <a:endParaRPr lang="en-GB" sz="2000" dirty="0" smtClean="0">
              <a:solidFill>
                <a:prstClr val="black"/>
              </a:solidFill>
              <a:latin typeface="Arial Narrow"/>
            </a:endParaRPr>
          </a:p>
          <a:p>
            <a:pPr marL="82296" indent="0" fontAlgn="auto">
              <a:spcAft>
                <a:spcPts val="0"/>
              </a:spcAft>
              <a:buClr>
                <a:srgbClr val="72A376"/>
              </a:buClr>
              <a:buFont typeface="Wingdings 2"/>
              <a:buNone/>
            </a:pPr>
            <a:endParaRPr lang="en-GB" sz="2000" dirty="0" smtClean="0">
              <a:solidFill>
                <a:prstClr val="black"/>
              </a:solidFill>
              <a:latin typeface="Arial Narrow"/>
            </a:endParaRPr>
          </a:p>
          <a:p>
            <a:pPr fontAlgn="auto">
              <a:spcAft>
                <a:spcPts val="0"/>
              </a:spcAft>
              <a:buClr>
                <a:srgbClr val="72A376"/>
              </a:buClr>
            </a:pPr>
            <a:endParaRPr lang="en-GB" sz="2000" dirty="0" smtClean="0">
              <a:solidFill>
                <a:prstClr val="black"/>
              </a:solidFill>
              <a:latin typeface="Arial Narrow"/>
            </a:endParaRPr>
          </a:p>
          <a:p>
            <a:pPr fontAlgn="auto">
              <a:spcAft>
                <a:spcPts val="0"/>
              </a:spcAft>
              <a:buClr>
                <a:srgbClr val="72A376"/>
              </a:buClr>
            </a:pPr>
            <a:endParaRPr lang="en-GB" sz="2000" dirty="0">
              <a:solidFill>
                <a:prstClr val="black"/>
              </a:solidFill>
              <a:latin typeface="Arial Narrow"/>
            </a:endParaRPr>
          </a:p>
        </p:txBody>
      </p:sp>
      <p:sp>
        <p:nvSpPr>
          <p:cNvPr id="8" name="Rounded Rectangle 7"/>
          <p:cNvSpPr/>
          <p:nvPr/>
        </p:nvSpPr>
        <p:spPr>
          <a:xfrm>
            <a:off x="6876256" y="692696"/>
            <a:ext cx="1955792" cy="864096"/>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Discussion</a:t>
            </a:r>
            <a:endParaRPr lang="en-GB" sz="2000" dirty="0">
              <a:solidFill>
                <a:schemeClr val="tx1"/>
              </a:solidFill>
            </a:endParaRPr>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1517" y="3030062"/>
            <a:ext cx="2086840" cy="1056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9486" y="5445224"/>
            <a:ext cx="1958898" cy="1125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ide Number Placeholder 3"/>
          <p:cNvSpPr txBox="1">
            <a:spLocks/>
          </p:cNvSpPr>
          <p:nvPr/>
        </p:nvSpPr>
        <p:spPr>
          <a:xfrm>
            <a:off x="8220428" y="6332407"/>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72051ED8-246A-4ED7-BA39-F0E168D1450D}" type="slidenum">
              <a:rPr lang="en-GB" sz="1100" smtClean="0"/>
              <a:pPr/>
              <a:t>30</a:t>
            </a:fld>
            <a:endParaRPr lang="en-GB" sz="1100" dirty="0"/>
          </a:p>
        </p:txBody>
      </p:sp>
    </p:spTree>
    <p:extLst>
      <p:ext uri="{BB962C8B-B14F-4D97-AF65-F5344CB8AC3E}">
        <p14:creationId xmlns:p14="http://schemas.microsoft.com/office/powerpoint/2010/main" val="219199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Arthur, merlin and the knights of the round table</a:t>
            </a:r>
            <a:endParaRPr lang="en-GB" dirty="0"/>
          </a:p>
        </p:txBody>
      </p:sp>
      <p:sp>
        <p:nvSpPr>
          <p:cNvPr id="3" name="Text Placeholder 2"/>
          <p:cNvSpPr>
            <a:spLocks noGrp="1"/>
          </p:cNvSpPr>
          <p:nvPr>
            <p:ph type="body" idx="1"/>
          </p:nvPr>
        </p:nvSpPr>
        <p:spPr/>
        <p:txBody>
          <a:bodyPr/>
          <a:lstStyle/>
          <a:p>
            <a:r>
              <a:rPr lang="en-GB" sz="2800" dirty="0" smtClean="0"/>
              <a:t>Narrative fiction</a:t>
            </a:r>
            <a:endParaRPr lang="en-GB" sz="2800" dirty="0"/>
          </a:p>
        </p:txBody>
      </p:sp>
      <p:sp>
        <p:nvSpPr>
          <p:cNvPr id="5" name="Slide Number Placeholder 4"/>
          <p:cNvSpPr>
            <a:spLocks noGrp="1"/>
          </p:cNvSpPr>
          <p:nvPr>
            <p:ph type="sldNum" sz="quarter" idx="11"/>
          </p:nvPr>
        </p:nvSpPr>
        <p:spPr/>
        <p:txBody>
          <a:bodyPr/>
          <a:lstStyle/>
          <a:p>
            <a:fld id="{93BB0EA1-6604-4695-83C9-111488B4725B}" type="slidenum">
              <a:rPr lang="en-US" smtClean="0"/>
              <a:pPr/>
              <a:t>31</a:t>
            </a:fld>
            <a:endParaRPr lang="en-US"/>
          </a:p>
        </p:txBody>
      </p:sp>
    </p:spTree>
    <p:extLst>
      <p:ext uri="{BB962C8B-B14F-4D97-AF65-F5344CB8AC3E}">
        <p14:creationId xmlns:p14="http://schemas.microsoft.com/office/powerpoint/2010/main" val="19726312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smtClean="0"/>
              <a:t>Project Website</a:t>
            </a:r>
            <a:endParaRPr lang="en-GB" sz="4400" dirty="0"/>
          </a:p>
        </p:txBody>
      </p:sp>
      <p:sp>
        <p:nvSpPr>
          <p:cNvPr id="3" name="Content Placeholder 2"/>
          <p:cNvSpPr>
            <a:spLocks noGrp="1"/>
          </p:cNvSpPr>
          <p:nvPr>
            <p:ph idx="1"/>
          </p:nvPr>
        </p:nvSpPr>
        <p:spPr>
          <a:xfrm>
            <a:off x="1043608" y="1700808"/>
            <a:ext cx="7056784" cy="3886200"/>
          </a:xfrm>
        </p:spPr>
        <p:txBody>
          <a:bodyPr/>
          <a:lstStyle/>
          <a:p>
            <a:pPr marL="0" indent="0">
              <a:buNone/>
            </a:pPr>
            <a:r>
              <a:rPr lang="en-GB" sz="2400" dirty="0" smtClean="0">
                <a:hlinkClick r:id="rId3"/>
              </a:rPr>
              <a:t>http</a:t>
            </a:r>
            <a:r>
              <a:rPr lang="en-GB" sz="2400" dirty="0">
                <a:hlinkClick r:id="rId3"/>
              </a:rPr>
              <a:t>://socialsciences.exeter.ac.uk/education/research/centres/centreforresearchinwriting/projects/grammarforwriting/teacherpages</a:t>
            </a:r>
            <a:r>
              <a:rPr lang="en-GB" sz="2400" dirty="0" smtClean="0">
                <a:hlinkClick r:id="rId3"/>
              </a:rPr>
              <a:t>/</a:t>
            </a:r>
            <a:endParaRPr lang="en-GB" sz="2400" dirty="0" smtClean="0"/>
          </a:p>
          <a:p>
            <a:pPr marL="0" indent="0">
              <a:buNone/>
            </a:pPr>
            <a:endParaRPr lang="en-GB" sz="2400" dirty="0" smtClean="0"/>
          </a:p>
          <a:p>
            <a:pPr marL="0" indent="0">
              <a:buNone/>
            </a:pPr>
            <a:r>
              <a:rPr lang="en-GB" sz="2400" dirty="0" smtClean="0"/>
              <a:t>Username:	Lancelot</a:t>
            </a:r>
            <a:endParaRPr lang="en-GB" sz="2400" dirty="0"/>
          </a:p>
          <a:p>
            <a:pPr marL="0" indent="0">
              <a:buNone/>
            </a:pPr>
            <a:r>
              <a:rPr lang="en-GB" sz="2400" dirty="0" smtClean="0"/>
              <a:t>Password:	Avalon</a:t>
            </a:r>
          </a:p>
          <a:p>
            <a:pPr marL="0" indent="0">
              <a:buNone/>
            </a:pPr>
            <a:endParaRPr lang="en-GB" sz="2400" dirty="0"/>
          </a:p>
          <a:p>
            <a:pPr marL="0" indent="0">
              <a:buNone/>
            </a:pPr>
            <a:r>
              <a:rPr lang="en-GB" sz="2400" dirty="0" smtClean="0"/>
              <a:t>The Merlin scheme can also be downloaded from:</a:t>
            </a:r>
          </a:p>
          <a:p>
            <a:pPr marL="0" indent="0">
              <a:buNone/>
            </a:pPr>
            <a:r>
              <a:rPr lang="en-GB" sz="2400" u="sng" dirty="0" smtClean="0">
                <a:hlinkClick r:id="rId4"/>
              </a:rPr>
              <a:t> </a:t>
            </a:r>
            <a:r>
              <a:rPr lang="en-GB" sz="2400" u="sng" dirty="0">
                <a:hlinkClick r:id="rId4"/>
              </a:rPr>
              <a:t>www.exeter.ac.uk/education/grammar-teacher-resources</a:t>
            </a:r>
            <a:endParaRPr lang="en-GB" sz="2400" dirty="0"/>
          </a:p>
          <a:p>
            <a:pPr marL="0" indent="0">
              <a:buNone/>
            </a:pPr>
            <a:endParaRPr lang="en-GB" sz="2000" dirty="0"/>
          </a:p>
          <a:p>
            <a:pPr marL="0" indent="0">
              <a:buNone/>
            </a:pPr>
            <a:endParaRPr lang="en-GB" sz="2000"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32</a:t>
            </a:fld>
            <a:endParaRPr lang="en-US" dirty="0"/>
          </a:p>
        </p:txBody>
      </p:sp>
    </p:spTree>
    <p:extLst>
      <p:ext uri="{BB962C8B-B14F-4D97-AF65-F5344CB8AC3E}">
        <p14:creationId xmlns:p14="http://schemas.microsoft.com/office/powerpoint/2010/main" val="28954192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48539"/>
          </a:xfrm>
        </p:spPr>
        <p:txBody>
          <a:bodyPr/>
          <a:lstStyle/>
          <a:p>
            <a:r>
              <a:rPr lang="en-GB" sz="4400" dirty="0" err="1" smtClean="0">
                <a:effectLst>
                  <a:outerShdw blurRad="38100" dist="38100" dir="2700000" algn="tl">
                    <a:srgbClr val="000000">
                      <a:alpha val="43137"/>
                    </a:srgbClr>
                  </a:outerShdw>
                </a:effectLst>
              </a:rPr>
              <a:t>SoW</a:t>
            </a:r>
            <a:r>
              <a:rPr lang="en-GB" sz="4400" dirty="0" smtClean="0">
                <a:effectLst>
                  <a:outerShdw blurRad="38100" dist="38100" dir="2700000" algn="tl">
                    <a:srgbClr val="000000">
                      <a:alpha val="43137"/>
                    </a:srgbClr>
                  </a:outerShdw>
                </a:effectLst>
              </a:rPr>
              <a:t> Overview</a:t>
            </a:r>
            <a:endParaRPr lang="en-GB" sz="4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3528" y="1772816"/>
            <a:ext cx="8694742" cy="4932784"/>
          </a:xfrm>
        </p:spPr>
        <p:txBody>
          <a:bodyPr/>
          <a:lstStyle/>
          <a:p>
            <a:pPr marL="0" indent="0">
              <a:lnSpc>
                <a:spcPts val="2800"/>
              </a:lnSpc>
              <a:spcBef>
                <a:spcPts val="0"/>
              </a:spcBef>
              <a:spcAft>
                <a:spcPts val="0"/>
              </a:spcAft>
              <a:buClrTx/>
              <a:buSzPct val="80000"/>
              <a:buNone/>
            </a:pPr>
            <a:r>
              <a:rPr lang="en-GB" sz="2400" dirty="0" smtClean="0"/>
              <a:t>Week 1: Story-building and understanding narrative structure</a:t>
            </a:r>
          </a:p>
          <a:p>
            <a:pPr marL="0" indent="0">
              <a:lnSpc>
                <a:spcPts val="2800"/>
              </a:lnSpc>
              <a:spcBef>
                <a:spcPts val="0"/>
              </a:spcBef>
              <a:spcAft>
                <a:spcPts val="0"/>
              </a:spcAft>
              <a:buClrTx/>
              <a:buSzPct val="80000"/>
              <a:buNone/>
            </a:pPr>
            <a:endParaRPr lang="en-GB" sz="2400" dirty="0" smtClean="0"/>
          </a:p>
          <a:p>
            <a:pPr marL="0" indent="0">
              <a:lnSpc>
                <a:spcPts val="2800"/>
              </a:lnSpc>
              <a:spcBef>
                <a:spcPts val="0"/>
              </a:spcBef>
              <a:spcAft>
                <a:spcPts val="0"/>
              </a:spcAft>
              <a:buClrTx/>
              <a:buSzPct val="80000"/>
              <a:buNone/>
            </a:pPr>
            <a:r>
              <a:rPr lang="en-GB" sz="2400" dirty="0" smtClean="0"/>
              <a:t>Week 2: Word choices, especially noun phrases, and how they help create character</a:t>
            </a:r>
          </a:p>
          <a:p>
            <a:pPr marL="0" indent="0">
              <a:lnSpc>
                <a:spcPts val="2800"/>
              </a:lnSpc>
              <a:spcBef>
                <a:spcPts val="0"/>
              </a:spcBef>
              <a:spcAft>
                <a:spcPts val="0"/>
              </a:spcAft>
              <a:buClrTx/>
              <a:buSzPct val="80000"/>
              <a:buNone/>
            </a:pPr>
            <a:endParaRPr lang="en-GB" sz="2400" dirty="0" smtClean="0"/>
          </a:p>
          <a:p>
            <a:pPr marL="0" indent="0">
              <a:lnSpc>
                <a:spcPts val="2800"/>
              </a:lnSpc>
              <a:spcBef>
                <a:spcPts val="0"/>
              </a:spcBef>
              <a:spcAft>
                <a:spcPts val="0"/>
              </a:spcAft>
              <a:buClrTx/>
              <a:buSzPct val="80000"/>
              <a:buNone/>
            </a:pPr>
            <a:r>
              <a:rPr lang="en-GB" sz="2400" dirty="0" smtClean="0"/>
              <a:t>Week 3: Sentence shaping and how it supports plot development and revising text</a:t>
            </a:r>
          </a:p>
          <a:p>
            <a:pPr marL="0" indent="0">
              <a:lnSpc>
                <a:spcPts val="2800"/>
              </a:lnSpc>
              <a:spcBef>
                <a:spcPts val="0"/>
              </a:spcBef>
              <a:spcAft>
                <a:spcPts val="0"/>
              </a:spcAft>
              <a:buClrTx/>
              <a:buSzPct val="80000"/>
              <a:buNone/>
            </a:pPr>
            <a:endParaRPr lang="en-GB" sz="2400" dirty="0" smtClean="0"/>
          </a:p>
          <a:p>
            <a:pPr marL="0" indent="0">
              <a:lnSpc>
                <a:spcPts val="2800"/>
              </a:lnSpc>
              <a:spcBef>
                <a:spcPts val="0"/>
              </a:spcBef>
              <a:spcAft>
                <a:spcPts val="0"/>
              </a:spcAft>
              <a:buClrTx/>
              <a:buSzPct val="80000"/>
              <a:buNone/>
            </a:pPr>
            <a:r>
              <a:rPr lang="en-GB" sz="2400" dirty="0" smtClean="0"/>
              <a:t>Week 4:  Designing text – focusing on drafting and revising </a:t>
            </a:r>
            <a:endParaRPr lang="en-GB" sz="2400" dirty="0"/>
          </a:p>
        </p:txBody>
      </p:sp>
      <p:sp>
        <p:nvSpPr>
          <p:cNvPr id="5" name="Slide Number Placeholder 4"/>
          <p:cNvSpPr>
            <a:spLocks noGrp="1"/>
          </p:cNvSpPr>
          <p:nvPr>
            <p:ph type="sldNum" sz="quarter" idx="11"/>
          </p:nvPr>
        </p:nvSpPr>
        <p:spPr/>
        <p:txBody>
          <a:bodyPr/>
          <a:lstStyle/>
          <a:p>
            <a:fld id="{132371F7-CEE0-4AF0-87BE-4D51F1612E4F}" type="slidenum">
              <a:rPr lang="en-US" smtClean="0"/>
              <a:pPr/>
              <a:t>33</a:t>
            </a:fld>
            <a:endParaRPr lang="en-US"/>
          </a:p>
        </p:txBody>
      </p:sp>
    </p:spTree>
    <p:extLst>
      <p:ext uri="{BB962C8B-B14F-4D97-AF65-F5344CB8AC3E}">
        <p14:creationId xmlns:p14="http://schemas.microsoft.com/office/powerpoint/2010/main" val="404785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Narrative Structure</a:t>
            </a:r>
            <a:endParaRPr lang="en-GB" dirty="0"/>
          </a:p>
        </p:txBody>
      </p:sp>
      <p:sp>
        <p:nvSpPr>
          <p:cNvPr id="3" name="Content Placeholder 2"/>
          <p:cNvSpPr>
            <a:spLocks noGrp="1"/>
          </p:cNvSpPr>
          <p:nvPr>
            <p:ph idx="1"/>
          </p:nvPr>
        </p:nvSpPr>
        <p:spPr>
          <a:xfrm>
            <a:off x="467544" y="1628800"/>
            <a:ext cx="8229600" cy="4248472"/>
          </a:xfrm>
        </p:spPr>
        <p:txBody>
          <a:bodyPr/>
          <a:lstStyle/>
          <a:p>
            <a:pPr marL="0" indent="0">
              <a:lnSpc>
                <a:spcPts val="2800"/>
              </a:lnSpc>
              <a:spcBef>
                <a:spcPts val="0"/>
              </a:spcBef>
              <a:spcAft>
                <a:spcPts val="600"/>
              </a:spcAft>
              <a:buNone/>
            </a:pPr>
            <a:r>
              <a:rPr lang="en-GB" sz="2400" dirty="0" smtClean="0">
                <a:solidFill>
                  <a:srgbClr val="FF0000"/>
                </a:solidFill>
              </a:rPr>
              <a:t>Week 1: Key Focuses</a:t>
            </a:r>
          </a:p>
          <a:p>
            <a:pPr marL="447675" indent="-447675">
              <a:lnSpc>
                <a:spcPts val="2800"/>
              </a:lnSpc>
              <a:spcBef>
                <a:spcPts val="0"/>
              </a:spcBef>
              <a:spcAft>
                <a:spcPts val="600"/>
              </a:spcAft>
              <a:buFont typeface="Wingdings" panose="05000000000000000000" pitchFamily="2" charset="2"/>
              <a:buChar char="q"/>
            </a:pPr>
            <a:r>
              <a:rPr lang="en-GB" sz="2400" dirty="0" smtClean="0"/>
              <a:t>Use of story mountain image and structure</a:t>
            </a:r>
          </a:p>
          <a:p>
            <a:pPr marL="447675" indent="-447675">
              <a:lnSpc>
                <a:spcPts val="2800"/>
              </a:lnSpc>
              <a:spcBef>
                <a:spcPts val="0"/>
              </a:spcBef>
              <a:spcAft>
                <a:spcPts val="600"/>
              </a:spcAft>
              <a:buFont typeface="Wingdings" panose="05000000000000000000" pitchFamily="2" charset="2"/>
              <a:buChar char="q"/>
            </a:pPr>
            <a:r>
              <a:rPr lang="en-GB" sz="2400" dirty="0" smtClean="0"/>
              <a:t>The image deliberately has two peaks to avoid suggesting too rigid a story structure</a:t>
            </a:r>
          </a:p>
          <a:p>
            <a:pPr marL="447675" indent="-447675">
              <a:lnSpc>
                <a:spcPts val="2800"/>
              </a:lnSpc>
              <a:spcBef>
                <a:spcPts val="0"/>
              </a:spcBef>
              <a:spcAft>
                <a:spcPts val="600"/>
              </a:spcAft>
              <a:buFont typeface="Wingdings" panose="05000000000000000000" pitchFamily="2" charset="2"/>
              <a:buChar char="q"/>
            </a:pPr>
            <a:r>
              <a:rPr lang="en-GB" sz="2400" dirty="0" smtClean="0"/>
              <a:t>Activities which secure understanding of story structure</a:t>
            </a:r>
          </a:p>
          <a:p>
            <a:pPr marL="447675" indent="-447675">
              <a:lnSpc>
                <a:spcPts val="2800"/>
              </a:lnSpc>
              <a:spcBef>
                <a:spcPts val="0"/>
              </a:spcBef>
              <a:spcAft>
                <a:spcPts val="600"/>
              </a:spcAft>
              <a:buFont typeface="Wingdings" panose="05000000000000000000" pitchFamily="2" charset="2"/>
              <a:buChar char="q"/>
            </a:pPr>
            <a:r>
              <a:rPr lang="en-GB" sz="2400" dirty="0" smtClean="0"/>
              <a:t>The concepts of ‘problem’ and ‘climax’ are the hardest: try to ensure these are securely understood</a:t>
            </a:r>
          </a:p>
          <a:p>
            <a:pPr marL="447675" indent="-447675">
              <a:lnSpc>
                <a:spcPts val="2800"/>
              </a:lnSpc>
              <a:spcBef>
                <a:spcPts val="0"/>
              </a:spcBef>
              <a:spcAft>
                <a:spcPts val="600"/>
              </a:spcAft>
              <a:buFont typeface="Wingdings" panose="05000000000000000000" pitchFamily="2" charset="2"/>
              <a:buChar char="q"/>
            </a:pPr>
            <a:r>
              <a:rPr lang="en-GB" sz="2400" dirty="0" smtClean="0"/>
              <a:t>The idea of bare bones being just the plot; and how as writers we have to flesh it to make it an engaging story</a:t>
            </a:r>
            <a:endParaRPr lang="en-GB" sz="2400"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34</a:t>
            </a:fld>
            <a:endParaRPr lang="en-US"/>
          </a:p>
        </p:txBody>
      </p:sp>
    </p:spTree>
    <p:extLst>
      <p:ext uri="{BB962C8B-B14F-4D97-AF65-F5344CB8AC3E}">
        <p14:creationId xmlns:p14="http://schemas.microsoft.com/office/powerpoint/2010/main" val="6101118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Developing Character</a:t>
            </a:r>
            <a:endParaRPr lang="en-GB" dirty="0"/>
          </a:p>
        </p:txBody>
      </p:sp>
      <p:sp>
        <p:nvSpPr>
          <p:cNvPr id="3" name="Content Placeholder 2"/>
          <p:cNvSpPr>
            <a:spLocks noGrp="1"/>
          </p:cNvSpPr>
          <p:nvPr>
            <p:ph idx="1"/>
          </p:nvPr>
        </p:nvSpPr>
        <p:spPr>
          <a:xfrm>
            <a:off x="467544" y="1772816"/>
            <a:ext cx="8229600" cy="3886200"/>
          </a:xfrm>
        </p:spPr>
        <p:txBody>
          <a:bodyPr/>
          <a:lstStyle/>
          <a:p>
            <a:pPr marL="0" indent="0">
              <a:lnSpc>
                <a:spcPts val="2800"/>
              </a:lnSpc>
              <a:spcBef>
                <a:spcPts val="0"/>
              </a:spcBef>
              <a:spcAft>
                <a:spcPts val="600"/>
              </a:spcAft>
              <a:buNone/>
            </a:pPr>
            <a:r>
              <a:rPr lang="en-GB" sz="2400" dirty="0" smtClean="0">
                <a:solidFill>
                  <a:srgbClr val="FF0000"/>
                </a:solidFill>
              </a:rPr>
              <a:t>Week 2: Key Focuses</a:t>
            </a:r>
          </a:p>
          <a:p>
            <a:pPr marL="447675" indent="-447675">
              <a:lnSpc>
                <a:spcPts val="2800"/>
              </a:lnSpc>
              <a:spcBef>
                <a:spcPts val="0"/>
              </a:spcBef>
              <a:spcAft>
                <a:spcPts val="600"/>
              </a:spcAft>
              <a:buFont typeface="Wingdings" panose="05000000000000000000" pitchFamily="2" charset="2"/>
              <a:buChar char="q"/>
            </a:pPr>
            <a:r>
              <a:rPr lang="en-GB" sz="2400" dirty="0" smtClean="0"/>
              <a:t>From visual images to verbal – painting in words</a:t>
            </a:r>
          </a:p>
          <a:p>
            <a:pPr marL="447675" indent="-447675">
              <a:lnSpc>
                <a:spcPts val="2800"/>
              </a:lnSpc>
              <a:spcBef>
                <a:spcPts val="0"/>
              </a:spcBef>
              <a:spcAft>
                <a:spcPts val="600"/>
              </a:spcAft>
              <a:buFont typeface="Wingdings" panose="05000000000000000000" pitchFamily="2" charset="2"/>
              <a:buChar char="q"/>
            </a:pPr>
            <a:r>
              <a:rPr lang="en-GB" sz="2400" dirty="0" smtClean="0"/>
              <a:t>Helping readers see our characters</a:t>
            </a:r>
          </a:p>
          <a:p>
            <a:pPr marL="447675" indent="-447675">
              <a:lnSpc>
                <a:spcPts val="2800"/>
              </a:lnSpc>
              <a:spcBef>
                <a:spcPts val="0"/>
              </a:spcBef>
              <a:spcAft>
                <a:spcPts val="600"/>
              </a:spcAft>
              <a:buFont typeface="Wingdings" panose="05000000000000000000" pitchFamily="2" charset="2"/>
              <a:buChar char="q"/>
            </a:pPr>
            <a:r>
              <a:rPr lang="en-GB" sz="2400" dirty="0" smtClean="0"/>
              <a:t>Using noun phrases to paint pictures</a:t>
            </a:r>
          </a:p>
          <a:p>
            <a:pPr marL="447675" indent="-447675">
              <a:lnSpc>
                <a:spcPts val="2800"/>
              </a:lnSpc>
              <a:spcBef>
                <a:spcPts val="0"/>
              </a:spcBef>
              <a:spcAft>
                <a:spcPts val="600"/>
              </a:spcAft>
              <a:buFont typeface="Wingdings" panose="05000000000000000000" pitchFamily="2" charset="2"/>
              <a:buChar char="q"/>
            </a:pPr>
            <a:r>
              <a:rPr lang="en-GB" sz="2400" dirty="0" smtClean="0"/>
              <a:t>Using well-chosen nouns rather than too many adjectives</a:t>
            </a:r>
          </a:p>
          <a:p>
            <a:pPr marL="447675" indent="-447675">
              <a:lnSpc>
                <a:spcPts val="2800"/>
              </a:lnSpc>
              <a:spcBef>
                <a:spcPts val="0"/>
              </a:spcBef>
              <a:spcAft>
                <a:spcPts val="600"/>
              </a:spcAft>
              <a:buFont typeface="Wingdings" panose="05000000000000000000" pitchFamily="2" charset="2"/>
              <a:buChar char="q"/>
            </a:pPr>
            <a:r>
              <a:rPr lang="en-GB" sz="2400" dirty="0" smtClean="0"/>
              <a:t>Developing descriptive post-modification in noun phrases</a:t>
            </a:r>
          </a:p>
          <a:p>
            <a:pPr marL="447675" indent="-447675">
              <a:lnSpc>
                <a:spcPts val="2800"/>
              </a:lnSpc>
              <a:spcBef>
                <a:spcPts val="0"/>
              </a:spcBef>
              <a:spcAft>
                <a:spcPts val="600"/>
              </a:spcAft>
              <a:buFont typeface="Wingdings" panose="05000000000000000000" pitchFamily="2" charset="2"/>
              <a:buChar char="q"/>
            </a:pPr>
            <a:r>
              <a:rPr lang="en-GB" sz="2400" dirty="0" smtClean="0"/>
              <a:t>Making readers infer about our characters through </a:t>
            </a:r>
            <a:r>
              <a:rPr lang="en-GB" sz="2400" i="1" dirty="0" smtClean="0"/>
              <a:t>show not tell</a:t>
            </a:r>
            <a:endParaRPr lang="en-GB" sz="2400" i="1"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35</a:t>
            </a:fld>
            <a:endParaRPr lang="en-US"/>
          </a:p>
        </p:txBody>
      </p:sp>
    </p:spTree>
    <p:extLst>
      <p:ext uri="{BB962C8B-B14F-4D97-AF65-F5344CB8AC3E}">
        <p14:creationId xmlns:p14="http://schemas.microsoft.com/office/powerpoint/2010/main" val="9696991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Creating Visual images in words</a:t>
            </a:r>
            <a:endParaRPr lang="en-GB" dirty="0"/>
          </a:p>
        </p:txBody>
      </p:sp>
      <p:sp>
        <p:nvSpPr>
          <p:cNvPr id="3" name="Text Placeholder 2"/>
          <p:cNvSpPr>
            <a:spLocks noGrp="1"/>
          </p:cNvSpPr>
          <p:nvPr>
            <p:ph type="body" idx="1"/>
          </p:nvPr>
        </p:nvSpPr>
        <p:spPr/>
        <p:txBody>
          <a:bodyPr/>
          <a:lstStyle/>
          <a:p>
            <a:r>
              <a:rPr lang="en-GB" sz="2800" dirty="0" smtClean="0"/>
              <a:t>Creating Character</a:t>
            </a:r>
            <a:endParaRPr lang="en-GB" sz="2800" dirty="0"/>
          </a:p>
        </p:txBody>
      </p:sp>
      <p:sp>
        <p:nvSpPr>
          <p:cNvPr id="4" name="Slide Number Placeholder 3"/>
          <p:cNvSpPr>
            <a:spLocks noGrp="1"/>
          </p:cNvSpPr>
          <p:nvPr>
            <p:ph type="sldNum" sz="quarter" idx="11"/>
          </p:nvPr>
        </p:nvSpPr>
        <p:spPr/>
        <p:txBody>
          <a:bodyPr/>
          <a:lstStyle/>
          <a:p>
            <a:fld id="{93BB0EA1-6604-4695-83C9-111488B4725B}" type="slidenum">
              <a:rPr lang="en-US" smtClean="0"/>
              <a:pPr/>
              <a:t>36</a:t>
            </a:fld>
            <a:endParaRPr lang="en-US"/>
          </a:p>
        </p:txBody>
      </p:sp>
    </p:spTree>
    <p:extLst>
      <p:ext uri="{BB962C8B-B14F-4D97-AF65-F5344CB8AC3E}">
        <p14:creationId xmlns:p14="http://schemas.microsoft.com/office/powerpoint/2010/main" val="11963393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From visual to verbal</a:t>
            </a:r>
            <a:endParaRPr lang="en-GB" dirty="0"/>
          </a:p>
        </p:txBody>
      </p:sp>
      <p:sp>
        <p:nvSpPr>
          <p:cNvPr id="3" name="Content Placeholder 2"/>
          <p:cNvSpPr>
            <a:spLocks noGrp="1"/>
          </p:cNvSpPr>
          <p:nvPr>
            <p:ph idx="1"/>
          </p:nvPr>
        </p:nvSpPr>
        <p:spPr>
          <a:xfrm>
            <a:off x="467544" y="1772816"/>
            <a:ext cx="8229600" cy="3886200"/>
          </a:xfrm>
        </p:spPr>
        <p:txBody>
          <a:bodyPr/>
          <a:lstStyle/>
          <a:p>
            <a:pPr marL="0" indent="0">
              <a:lnSpc>
                <a:spcPts val="3200"/>
              </a:lnSpc>
              <a:spcBef>
                <a:spcPts val="0"/>
              </a:spcBef>
              <a:spcAft>
                <a:spcPts val="600"/>
              </a:spcAft>
              <a:buNone/>
            </a:pPr>
            <a:r>
              <a:rPr lang="en-GB" sz="2400" b="1" dirty="0" smtClean="0"/>
              <a:t>The video clip in words</a:t>
            </a:r>
            <a:r>
              <a:rPr lang="en-GB" sz="2400" dirty="0" smtClean="0"/>
              <a:t>:</a:t>
            </a:r>
          </a:p>
          <a:p>
            <a:pPr marL="0" indent="0">
              <a:lnSpc>
                <a:spcPts val="3200"/>
              </a:lnSpc>
              <a:spcBef>
                <a:spcPts val="0"/>
              </a:spcBef>
              <a:spcAft>
                <a:spcPts val="600"/>
              </a:spcAft>
              <a:buNone/>
            </a:pPr>
            <a:r>
              <a:rPr lang="en-GB" sz="2400" dirty="0" smtClean="0"/>
              <a:t>Then</a:t>
            </a:r>
            <a:r>
              <a:rPr lang="en-GB" sz="2400" dirty="0"/>
              <a:t>, out of the darkness, came a lady, dark-haired and beautiful, wearing a gown of wine-red.  She stood over the burial casket of a knight and began to speak in a strange language, the words flowing from her lips like a dark song. She raised her arm over the casket, her long fingers extended, and her eyes, wide and intense.  The flow of words grew louder, the lady’s voice grew stronger and more insistent, until almost shrieking, she spoke the name, ‘Uther Pendragon!’ </a:t>
            </a:r>
          </a:p>
          <a:p>
            <a:endParaRPr lang="en-GB"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37</a:t>
            </a:fld>
            <a:endParaRPr lang="en-US"/>
          </a:p>
        </p:txBody>
      </p:sp>
    </p:spTree>
    <p:extLst>
      <p:ext uri="{BB962C8B-B14F-4D97-AF65-F5344CB8AC3E}">
        <p14:creationId xmlns:p14="http://schemas.microsoft.com/office/powerpoint/2010/main" val="28280805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Noun Phrases to Build Description</a:t>
            </a:r>
            <a:endParaRPr lang="en-GB" dirty="0"/>
          </a:p>
        </p:txBody>
      </p:sp>
      <p:sp>
        <p:nvSpPr>
          <p:cNvPr id="3" name="Content Placeholder 2"/>
          <p:cNvSpPr>
            <a:spLocks noGrp="1"/>
          </p:cNvSpPr>
          <p:nvPr>
            <p:ph idx="1"/>
          </p:nvPr>
        </p:nvSpPr>
        <p:spPr>
          <a:xfrm>
            <a:off x="467544" y="1556792"/>
            <a:ext cx="8229600" cy="5760640"/>
          </a:xfrm>
        </p:spPr>
        <p:txBody>
          <a:bodyPr>
            <a:normAutofit fontScale="40000" lnSpcReduction="20000"/>
          </a:bodyPr>
          <a:lstStyle/>
          <a:p>
            <a:pPr marL="0" indent="0">
              <a:lnSpc>
                <a:spcPct val="150000"/>
              </a:lnSpc>
              <a:spcBef>
                <a:spcPts val="0"/>
              </a:spcBef>
              <a:buNone/>
            </a:pPr>
            <a:r>
              <a:rPr lang="en-GB" sz="5500" dirty="0" smtClean="0"/>
              <a:t>Sometimes noun phrases are built by putting adjectives before the noun:</a:t>
            </a:r>
          </a:p>
          <a:p>
            <a:pPr>
              <a:lnSpc>
                <a:spcPct val="150000"/>
              </a:lnSpc>
              <a:spcBef>
                <a:spcPts val="0"/>
              </a:spcBef>
            </a:pPr>
            <a:r>
              <a:rPr lang="en-GB" sz="5500" dirty="0"/>
              <a:t>a </a:t>
            </a:r>
            <a:r>
              <a:rPr lang="en-GB" sz="5500" dirty="0">
                <a:solidFill>
                  <a:srgbClr val="0070C0"/>
                </a:solidFill>
              </a:rPr>
              <a:t>strange </a:t>
            </a:r>
            <a:r>
              <a:rPr lang="en-GB" sz="5500" b="1" u="sng" dirty="0" smtClean="0">
                <a:solidFill>
                  <a:srgbClr val="384A94"/>
                </a:solidFill>
              </a:rPr>
              <a:t>language</a:t>
            </a:r>
          </a:p>
          <a:p>
            <a:pPr>
              <a:lnSpc>
                <a:spcPct val="150000"/>
              </a:lnSpc>
              <a:spcBef>
                <a:spcPts val="0"/>
              </a:spcBef>
            </a:pPr>
            <a:r>
              <a:rPr lang="en-GB" sz="5500" dirty="0"/>
              <a:t>a</a:t>
            </a:r>
            <a:r>
              <a:rPr lang="en-GB" sz="5500" dirty="0" smtClean="0"/>
              <a:t> </a:t>
            </a:r>
            <a:r>
              <a:rPr lang="en-GB" sz="5500" dirty="0" smtClean="0">
                <a:solidFill>
                  <a:srgbClr val="0070C0"/>
                </a:solidFill>
              </a:rPr>
              <a:t>dark</a:t>
            </a:r>
            <a:r>
              <a:rPr lang="en-GB" sz="5500" dirty="0" smtClean="0"/>
              <a:t> </a:t>
            </a:r>
            <a:r>
              <a:rPr lang="en-GB" sz="5500" b="1" u="sng" dirty="0" smtClean="0">
                <a:solidFill>
                  <a:srgbClr val="384A94"/>
                </a:solidFill>
              </a:rPr>
              <a:t>song</a:t>
            </a:r>
          </a:p>
          <a:p>
            <a:pPr>
              <a:lnSpc>
                <a:spcPct val="150000"/>
              </a:lnSpc>
              <a:spcBef>
                <a:spcPts val="0"/>
              </a:spcBef>
            </a:pPr>
            <a:r>
              <a:rPr lang="en-GB" sz="5500" dirty="0"/>
              <a:t>her </a:t>
            </a:r>
            <a:r>
              <a:rPr lang="en-GB" sz="5500" dirty="0">
                <a:solidFill>
                  <a:srgbClr val="0070C0"/>
                </a:solidFill>
              </a:rPr>
              <a:t>long </a:t>
            </a:r>
            <a:r>
              <a:rPr lang="en-GB" sz="5500" b="1" u="sng" dirty="0" smtClean="0">
                <a:solidFill>
                  <a:srgbClr val="384A94"/>
                </a:solidFill>
              </a:rPr>
              <a:t>fingers</a:t>
            </a:r>
          </a:p>
          <a:p>
            <a:pPr>
              <a:lnSpc>
                <a:spcPct val="150000"/>
              </a:lnSpc>
              <a:spcBef>
                <a:spcPts val="0"/>
              </a:spcBef>
            </a:pPr>
            <a:endParaRPr lang="en-GB" sz="5500" u="sng" dirty="0"/>
          </a:p>
          <a:p>
            <a:pPr marL="0" indent="0">
              <a:lnSpc>
                <a:spcPct val="150000"/>
              </a:lnSpc>
              <a:spcBef>
                <a:spcPts val="0"/>
              </a:spcBef>
              <a:buNone/>
            </a:pPr>
            <a:r>
              <a:rPr lang="en-GB" sz="5500" dirty="0" smtClean="0"/>
              <a:t>Look at your description of a character from the Arthur and Merlin stories: have you created any noun phrases like this?</a:t>
            </a:r>
          </a:p>
          <a:p>
            <a:pPr marL="0" indent="0">
              <a:lnSpc>
                <a:spcPct val="150000"/>
              </a:lnSpc>
              <a:spcBef>
                <a:spcPts val="0"/>
              </a:spcBef>
              <a:buNone/>
            </a:pPr>
            <a:endParaRPr lang="en-GB" sz="5500" dirty="0"/>
          </a:p>
          <a:p>
            <a:pPr marL="0" indent="0">
              <a:lnSpc>
                <a:spcPct val="150000"/>
              </a:lnSpc>
              <a:spcBef>
                <a:spcPts val="0"/>
              </a:spcBef>
              <a:buNone/>
            </a:pPr>
            <a:r>
              <a:rPr lang="en-GB" sz="5500" dirty="0" smtClean="0"/>
              <a:t>What did you want to make you reader see or think about your character?</a:t>
            </a:r>
          </a:p>
          <a:p>
            <a:pPr marL="0" indent="0">
              <a:lnSpc>
                <a:spcPct val="150000"/>
              </a:lnSpc>
              <a:spcBef>
                <a:spcPts val="0"/>
              </a:spcBef>
              <a:buNone/>
            </a:pPr>
            <a:endParaRPr lang="en-GB" sz="2000" u="sng" dirty="0"/>
          </a:p>
          <a:p>
            <a:pPr marL="0" indent="0">
              <a:lnSpc>
                <a:spcPct val="150000"/>
              </a:lnSpc>
              <a:spcBef>
                <a:spcPts val="0"/>
              </a:spcBef>
              <a:buNone/>
            </a:pPr>
            <a:endParaRPr lang="en-GB" sz="2000" u="sng" dirty="0"/>
          </a:p>
        </p:txBody>
      </p:sp>
      <p:sp>
        <p:nvSpPr>
          <p:cNvPr id="4" name="Slide Number Placeholder 3"/>
          <p:cNvSpPr>
            <a:spLocks noGrp="1"/>
          </p:cNvSpPr>
          <p:nvPr>
            <p:ph type="sldNum" sz="quarter" idx="12"/>
          </p:nvPr>
        </p:nvSpPr>
        <p:spPr>
          <a:xfrm>
            <a:off x="8244408" y="6093296"/>
            <a:ext cx="549424" cy="476250"/>
          </a:xfrm>
        </p:spPr>
        <p:txBody>
          <a:bodyPr/>
          <a:lstStyle/>
          <a:p>
            <a:fld id="{251E94AE-4AE0-4832-80AE-5EEDEDF46D93}" type="slidenum">
              <a:rPr lang="en-GB" b="1" smtClean="0"/>
              <a:t>38</a:t>
            </a:fld>
            <a:endParaRPr lang="en-GB" b="1" dirty="0"/>
          </a:p>
        </p:txBody>
      </p:sp>
    </p:spTree>
    <p:extLst>
      <p:ext uri="{BB962C8B-B14F-4D97-AF65-F5344CB8AC3E}">
        <p14:creationId xmlns:p14="http://schemas.microsoft.com/office/powerpoint/2010/main" val="32605431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371600"/>
          </a:xfrm>
        </p:spPr>
        <p:txBody>
          <a:bodyPr/>
          <a:lstStyle/>
          <a:p>
            <a:r>
              <a:rPr lang="en-GB" dirty="0" smtClean="0"/>
              <a:t>Noun Phrases to Build Description</a:t>
            </a:r>
            <a:endParaRPr lang="en-GB" dirty="0"/>
          </a:p>
        </p:txBody>
      </p:sp>
      <p:sp>
        <p:nvSpPr>
          <p:cNvPr id="3" name="Content Placeholder 2"/>
          <p:cNvSpPr>
            <a:spLocks noGrp="1"/>
          </p:cNvSpPr>
          <p:nvPr>
            <p:ph idx="1"/>
          </p:nvPr>
        </p:nvSpPr>
        <p:spPr>
          <a:xfrm>
            <a:off x="323528" y="1196752"/>
            <a:ext cx="8568952" cy="5517232"/>
          </a:xfrm>
        </p:spPr>
        <p:txBody>
          <a:bodyPr>
            <a:normAutofit/>
          </a:bodyPr>
          <a:lstStyle/>
          <a:p>
            <a:pPr marL="0" indent="0">
              <a:spcBef>
                <a:spcPts val="300"/>
              </a:spcBef>
              <a:buNone/>
            </a:pPr>
            <a:r>
              <a:rPr lang="en-GB" sz="2000" dirty="0" smtClean="0"/>
              <a:t>You can also build noun phrases by adding more description </a:t>
            </a:r>
            <a:r>
              <a:rPr lang="en-GB" sz="2000" u="sng" dirty="0" smtClean="0"/>
              <a:t>afte</a:t>
            </a:r>
            <a:r>
              <a:rPr lang="en-GB" sz="2000" dirty="0" smtClean="0"/>
              <a:t>r the noun</a:t>
            </a:r>
          </a:p>
          <a:p>
            <a:pPr marL="0" indent="0">
              <a:spcBef>
                <a:spcPts val="300"/>
              </a:spcBef>
              <a:buNone/>
            </a:pPr>
            <a:endParaRPr lang="en-GB" sz="2000" dirty="0" smtClean="0"/>
          </a:p>
          <a:p>
            <a:pPr marL="0" indent="0">
              <a:spcBef>
                <a:spcPts val="300"/>
              </a:spcBef>
              <a:buNone/>
            </a:pPr>
            <a:r>
              <a:rPr lang="en-GB" sz="2000" dirty="0" smtClean="0"/>
              <a:t>You could add adjectives:</a:t>
            </a:r>
          </a:p>
          <a:p>
            <a:pPr>
              <a:spcBef>
                <a:spcPts val="300"/>
              </a:spcBef>
            </a:pPr>
            <a:r>
              <a:rPr lang="en-GB" sz="2000" dirty="0"/>
              <a:t>her </a:t>
            </a:r>
            <a:r>
              <a:rPr lang="en-GB" sz="2000" b="1" u="sng" dirty="0">
                <a:solidFill>
                  <a:srgbClr val="384A94"/>
                </a:solidFill>
              </a:rPr>
              <a:t>fingers</a:t>
            </a:r>
            <a:r>
              <a:rPr lang="en-GB" sz="2000" dirty="0">
                <a:solidFill>
                  <a:srgbClr val="384A94"/>
                </a:solidFill>
              </a:rPr>
              <a:t>,</a:t>
            </a:r>
            <a:r>
              <a:rPr lang="en-GB" sz="2000" dirty="0"/>
              <a:t> </a:t>
            </a:r>
            <a:r>
              <a:rPr lang="en-GB" sz="2000" dirty="0">
                <a:solidFill>
                  <a:srgbClr val="0070C0"/>
                </a:solidFill>
              </a:rPr>
              <a:t>long, white </a:t>
            </a:r>
            <a:r>
              <a:rPr lang="en-GB" sz="2000" dirty="0"/>
              <a:t>and </a:t>
            </a:r>
            <a:r>
              <a:rPr lang="en-GB" sz="2000" dirty="0" smtClean="0">
                <a:solidFill>
                  <a:srgbClr val="0070C0"/>
                </a:solidFill>
              </a:rPr>
              <a:t>dancing</a:t>
            </a:r>
            <a:r>
              <a:rPr lang="en-GB" sz="2000" dirty="0">
                <a:solidFill>
                  <a:srgbClr val="0070C0"/>
                </a:solidFill>
              </a:rPr>
              <a:t>,</a:t>
            </a:r>
            <a:endParaRPr lang="en-GB" sz="2000" dirty="0" smtClean="0">
              <a:solidFill>
                <a:srgbClr val="0070C0"/>
              </a:solidFill>
            </a:endParaRPr>
          </a:p>
          <a:p>
            <a:pPr>
              <a:spcBef>
                <a:spcPts val="300"/>
              </a:spcBef>
            </a:pPr>
            <a:r>
              <a:rPr lang="en-GB" sz="2000" dirty="0"/>
              <a:t>her </a:t>
            </a:r>
            <a:r>
              <a:rPr lang="en-GB" sz="2000" b="1" u="sng" dirty="0" smtClean="0">
                <a:solidFill>
                  <a:srgbClr val="384A94"/>
                </a:solidFill>
              </a:rPr>
              <a:t>eyes</a:t>
            </a:r>
            <a:r>
              <a:rPr lang="en-GB" sz="2000" u="sng" dirty="0" smtClean="0">
                <a:solidFill>
                  <a:srgbClr val="384A94"/>
                </a:solidFill>
              </a:rPr>
              <a:t>,</a:t>
            </a:r>
            <a:r>
              <a:rPr lang="en-GB" sz="2000" dirty="0" smtClean="0"/>
              <a:t> </a:t>
            </a:r>
            <a:r>
              <a:rPr lang="en-GB" sz="2000" dirty="0">
                <a:solidFill>
                  <a:srgbClr val="0070C0"/>
                </a:solidFill>
              </a:rPr>
              <a:t>wide</a:t>
            </a:r>
            <a:r>
              <a:rPr lang="en-GB" sz="2000" dirty="0"/>
              <a:t> and </a:t>
            </a:r>
            <a:r>
              <a:rPr lang="en-GB" sz="2000" dirty="0" smtClean="0">
                <a:solidFill>
                  <a:srgbClr val="0070C0"/>
                </a:solidFill>
              </a:rPr>
              <a:t>intense,</a:t>
            </a:r>
          </a:p>
          <a:p>
            <a:pPr>
              <a:spcBef>
                <a:spcPts val="300"/>
              </a:spcBef>
            </a:pPr>
            <a:r>
              <a:rPr lang="en-GB" sz="2000" dirty="0"/>
              <a:t>a</a:t>
            </a:r>
            <a:r>
              <a:rPr lang="en-GB" sz="2000" dirty="0" smtClean="0"/>
              <a:t> </a:t>
            </a:r>
            <a:r>
              <a:rPr lang="en-GB" sz="2000" b="1" u="sng" dirty="0">
                <a:solidFill>
                  <a:srgbClr val="384A94"/>
                </a:solidFill>
              </a:rPr>
              <a:t>lady</a:t>
            </a:r>
            <a:r>
              <a:rPr lang="en-GB" sz="2000" b="1" dirty="0">
                <a:solidFill>
                  <a:srgbClr val="384A94"/>
                </a:solidFill>
              </a:rPr>
              <a:t>,</a:t>
            </a:r>
            <a:r>
              <a:rPr lang="en-GB" sz="2000" b="1" dirty="0">
                <a:solidFill>
                  <a:srgbClr val="FF0000"/>
                </a:solidFill>
              </a:rPr>
              <a:t> </a:t>
            </a:r>
            <a:r>
              <a:rPr lang="en-GB" sz="2000" dirty="0">
                <a:solidFill>
                  <a:srgbClr val="0070C0"/>
                </a:solidFill>
              </a:rPr>
              <a:t>dark-haired</a:t>
            </a:r>
            <a:r>
              <a:rPr lang="en-GB" sz="2000" dirty="0"/>
              <a:t> and </a:t>
            </a:r>
            <a:r>
              <a:rPr lang="en-GB" sz="2000" dirty="0" smtClean="0">
                <a:solidFill>
                  <a:srgbClr val="0070C0"/>
                </a:solidFill>
              </a:rPr>
              <a:t>beautiful,</a:t>
            </a:r>
          </a:p>
          <a:p>
            <a:pPr>
              <a:spcBef>
                <a:spcPts val="300"/>
              </a:spcBef>
            </a:pPr>
            <a:endParaRPr lang="en-GB" sz="2000" dirty="0">
              <a:solidFill>
                <a:srgbClr val="C00000"/>
              </a:solidFill>
            </a:endParaRPr>
          </a:p>
          <a:p>
            <a:pPr marL="0" indent="0">
              <a:spcBef>
                <a:spcPts val="300"/>
              </a:spcBef>
              <a:buNone/>
            </a:pPr>
            <a:r>
              <a:rPr lang="en-GB" sz="2000" dirty="0" smtClean="0"/>
              <a:t>You could add a prepositional phrase:</a:t>
            </a:r>
          </a:p>
          <a:p>
            <a:pPr>
              <a:spcBef>
                <a:spcPts val="300"/>
              </a:spcBef>
            </a:pPr>
            <a:r>
              <a:rPr lang="en-GB" sz="2000" dirty="0"/>
              <a:t>the </a:t>
            </a:r>
            <a:r>
              <a:rPr lang="en-GB" sz="2000" b="1" u="sng" dirty="0">
                <a:solidFill>
                  <a:srgbClr val="384A94"/>
                </a:solidFill>
              </a:rPr>
              <a:t>colour</a:t>
            </a:r>
            <a:r>
              <a:rPr lang="en-GB" sz="2000" dirty="0"/>
              <a:t> </a:t>
            </a:r>
            <a:r>
              <a:rPr lang="en-GB" sz="2000" dirty="0">
                <a:solidFill>
                  <a:srgbClr val="7030A0"/>
                </a:solidFill>
              </a:rPr>
              <a:t>of </a:t>
            </a:r>
            <a:r>
              <a:rPr lang="en-GB" sz="2000" dirty="0" smtClean="0">
                <a:solidFill>
                  <a:srgbClr val="7030A0"/>
                </a:solidFill>
              </a:rPr>
              <a:t>honey</a:t>
            </a:r>
          </a:p>
          <a:p>
            <a:pPr>
              <a:spcBef>
                <a:spcPts val="300"/>
              </a:spcBef>
            </a:pPr>
            <a:r>
              <a:rPr lang="en-GB" sz="2000" dirty="0"/>
              <a:t>the </a:t>
            </a:r>
            <a:r>
              <a:rPr lang="en-GB" sz="2000" b="1" u="sng" dirty="0">
                <a:solidFill>
                  <a:srgbClr val="384A94"/>
                </a:solidFill>
              </a:rPr>
              <a:t>hood</a:t>
            </a:r>
            <a:r>
              <a:rPr lang="en-GB" sz="2000" b="1" dirty="0">
                <a:solidFill>
                  <a:srgbClr val="384A94"/>
                </a:solidFill>
              </a:rPr>
              <a:t> </a:t>
            </a:r>
            <a:r>
              <a:rPr lang="en-GB" sz="2000" dirty="0">
                <a:solidFill>
                  <a:srgbClr val="7030A0"/>
                </a:solidFill>
              </a:rPr>
              <a:t>of his dark </a:t>
            </a:r>
            <a:r>
              <a:rPr lang="en-GB" sz="2000" dirty="0" smtClean="0">
                <a:solidFill>
                  <a:srgbClr val="7030A0"/>
                </a:solidFill>
              </a:rPr>
              <a:t>cloak</a:t>
            </a:r>
          </a:p>
          <a:p>
            <a:pPr marL="0" indent="0">
              <a:spcBef>
                <a:spcPts val="300"/>
              </a:spcBef>
              <a:buNone/>
            </a:pPr>
            <a:endParaRPr lang="en-GB" sz="2000" dirty="0" smtClean="0">
              <a:solidFill>
                <a:srgbClr val="7030A0"/>
              </a:solidFill>
            </a:endParaRPr>
          </a:p>
          <a:p>
            <a:pPr marL="0" indent="0">
              <a:spcBef>
                <a:spcPts val="300"/>
              </a:spcBef>
              <a:buNone/>
            </a:pPr>
            <a:r>
              <a:rPr lang="en-GB" sz="2000" dirty="0" smtClean="0"/>
              <a:t>You could add a non-finite clause beginning with an –</a:t>
            </a:r>
            <a:r>
              <a:rPr lang="en-GB" sz="2000" dirty="0" err="1" smtClean="0"/>
              <a:t>ing</a:t>
            </a:r>
            <a:r>
              <a:rPr lang="en-GB" sz="2000" dirty="0" smtClean="0"/>
              <a:t> or –</a:t>
            </a:r>
            <a:r>
              <a:rPr lang="en-GB" sz="2000" dirty="0" err="1" smtClean="0"/>
              <a:t>ed</a:t>
            </a:r>
            <a:r>
              <a:rPr lang="en-GB" sz="2000" dirty="0" smtClean="0"/>
              <a:t> verb: </a:t>
            </a:r>
            <a:endParaRPr lang="en-GB" sz="2000" dirty="0"/>
          </a:p>
          <a:p>
            <a:pPr>
              <a:spcBef>
                <a:spcPts val="300"/>
              </a:spcBef>
            </a:pPr>
            <a:r>
              <a:rPr lang="en-GB" sz="2000" b="1" u="sng" dirty="0">
                <a:solidFill>
                  <a:srgbClr val="384A94"/>
                </a:solidFill>
              </a:rPr>
              <a:t>gold</a:t>
            </a:r>
            <a:r>
              <a:rPr lang="en-GB" sz="2000" dirty="0"/>
              <a:t> </a:t>
            </a:r>
            <a:r>
              <a:rPr lang="en-GB" sz="2000" dirty="0">
                <a:solidFill>
                  <a:schemeClr val="accent2">
                    <a:lumMod val="75000"/>
                  </a:schemeClr>
                </a:solidFill>
              </a:rPr>
              <a:t>washed in </a:t>
            </a:r>
            <a:r>
              <a:rPr lang="en-GB" sz="2000" dirty="0" smtClean="0">
                <a:solidFill>
                  <a:schemeClr val="accent2">
                    <a:lumMod val="75000"/>
                  </a:schemeClr>
                </a:solidFill>
              </a:rPr>
              <a:t>milk</a:t>
            </a:r>
          </a:p>
          <a:p>
            <a:pPr>
              <a:spcBef>
                <a:spcPts val="300"/>
              </a:spcBef>
            </a:pPr>
            <a:r>
              <a:rPr lang="en-GB" sz="2000" dirty="0"/>
              <a:t>a </a:t>
            </a:r>
            <a:r>
              <a:rPr lang="en-GB" sz="2000" b="1" u="sng" dirty="0">
                <a:solidFill>
                  <a:srgbClr val="384A94"/>
                </a:solidFill>
              </a:rPr>
              <a:t>lady</a:t>
            </a:r>
            <a:r>
              <a:rPr lang="en-GB" sz="2000" b="1" dirty="0"/>
              <a:t>, </a:t>
            </a:r>
            <a:r>
              <a:rPr lang="en-GB" sz="2000" dirty="0"/>
              <a:t>dark-haired and beautiful, </a:t>
            </a:r>
            <a:r>
              <a:rPr lang="en-GB" sz="2000" dirty="0">
                <a:solidFill>
                  <a:schemeClr val="accent2">
                    <a:lumMod val="75000"/>
                  </a:schemeClr>
                </a:solidFill>
              </a:rPr>
              <a:t>wearing a gown of </a:t>
            </a:r>
            <a:r>
              <a:rPr lang="en-GB" sz="2000" dirty="0" smtClean="0">
                <a:solidFill>
                  <a:schemeClr val="accent2">
                    <a:lumMod val="75000"/>
                  </a:schemeClr>
                </a:solidFill>
              </a:rPr>
              <a:t>wine-red</a:t>
            </a:r>
          </a:p>
          <a:p>
            <a:pPr>
              <a:spcBef>
                <a:spcPts val="300"/>
              </a:spcBef>
            </a:pPr>
            <a:r>
              <a:rPr lang="en-GB" sz="2000" dirty="0"/>
              <a:t>the </a:t>
            </a:r>
            <a:r>
              <a:rPr lang="en-GB" sz="2000" b="1" u="sng" dirty="0">
                <a:solidFill>
                  <a:srgbClr val="384A94"/>
                </a:solidFill>
              </a:rPr>
              <a:t>words</a:t>
            </a:r>
            <a:r>
              <a:rPr lang="en-GB" sz="2000" dirty="0"/>
              <a:t> </a:t>
            </a:r>
            <a:r>
              <a:rPr lang="en-GB" sz="2000" dirty="0">
                <a:solidFill>
                  <a:schemeClr val="accent2">
                    <a:lumMod val="75000"/>
                  </a:schemeClr>
                </a:solidFill>
              </a:rPr>
              <a:t>flowing from her </a:t>
            </a:r>
            <a:r>
              <a:rPr lang="en-GB" sz="2000" dirty="0" smtClean="0">
                <a:solidFill>
                  <a:schemeClr val="accent2">
                    <a:lumMod val="75000"/>
                  </a:schemeClr>
                </a:solidFill>
              </a:rPr>
              <a:t>lips</a:t>
            </a:r>
          </a:p>
          <a:p>
            <a:endParaRPr lang="en-GB" sz="2000" dirty="0" smtClean="0">
              <a:solidFill>
                <a:srgbClr val="7030A0"/>
              </a:solidFill>
            </a:endParaRPr>
          </a:p>
          <a:p>
            <a:endParaRPr lang="en-GB" sz="2000" dirty="0">
              <a:solidFill>
                <a:srgbClr val="C00000"/>
              </a:solidFill>
            </a:endParaRPr>
          </a:p>
        </p:txBody>
      </p:sp>
    </p:spTree>
    <p:extLst>
      <p:ext uri="{BB962C8B-B14F-4D97-AF65-F5344CB8AC3E}">
        <p14:creationId xmlns:p14="http://schemas.microsoft.com/office/powerpoint/2010/main" val="3340853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7281"/>
            <a:ext cx="8368811" cy="1055077"/>
          </a:xfrm>
        </p:spPr>
        <p:txBody>
          <a:bodyPr/>
          <a:lstStyle/>
          <a:p>
            <a:pPr algn="l"/>
            <a:r>
              <a:rPr lang="en-GB" dirty="0" err="1" smtClean="0">
                <a:latin typeface="+mn-lt"/>
              </a:rPr>
              <a:t>GfW</a:t>
            </a:r>
            <a:r>
              <a:rPr lang="en-GB" dirty="0" smtClean="0">
                <a:latin typeface="+mn-lt"/>
              </a:rPr>
              <a:t>: Four Key Teaching </a:t>
            </a:r>
            <a:r>
              <a:rPr lang="en-GB" dirty="0">
                <a:latin typeface="+mn-lt"/>
              </a:rPr>
              <a:t>P</a:t>
            </a:r>
            <a:r>
              <a:rPr lang="en-GB" dirty="0" smtClean="0">
                <a:latin typeface="+mn-lt"/>
              </a:rPr>
              <a:t>rinciples</a:t>
            </a:r>
            <a:endParaRPr lang="en-GB" dirty="0">
              <a:latin typeface="+mn-lt"/>
            </a:endParaRPr>
          </a:p>
        </p:txBody>
      </p:sp>
      <p:sp>
        <p:nvSpPr>
          <p:cNvPr id="3" name="Content Placeholder 2"/>
          <p:cNvSpPr>
            <a:spLocks noGrp="1"/>
          </p:cNvSpPr>
          <p:nvPr>
            <p:ph idx="1"/>
          </p:nvPr>
        </p:nvSpPr>
        <p:spPr>
          <a:xfrm>
            <a:off x="457200" y="1844824"/>
            <a:ext cx="8002763" cy="4550000"/>
          </a:xfrm>
        </p:spPr>
        <p:txBody>
          <a:bodyPr>
            <a:noAutofit/>
          </a:bodyPr>
          <a:lstStyle/>
          <a:p>
            <a:pPr>
              <a:lnSpc>
                <a:spcPts val="2800"/>
              </a:lnSpc>
              <a:buFont typeface="Wingdings" pitchFamily="2" charset="2"/>
              <a:buChar char="Ø"/>
            </a:pPr>
            <a:r>
              <a:rPr lang="en-GB" sz="2400" b="1" dirty="0">
                <a:latin typeface="Arial" panose="020B0604020202020204" pitchFamily="34" charset="0"/>
                <a:cs typeface="Arial" panose="020B0604020202020204" pitchFamily="34" charset="0"/>
              </a:rPr>
              <a:t>Make a link </a:t>
            </a:r>
            <a:r>
              <a:rPr lang="en-GB" sz="2400" dirty="0">
                <a:latin typeface="Arial" panose="020B0604020202020204" pitchFamily="34" charset="0"/>
                <a:cs typeface="Arial" panose="020B0604020202020204" pitchFamily="34" charset="0"/>
              </a:rPr>
              <a:t>between the grammar being introduced and how it works in the writing being taught;</a:t>
            </a:r>
          </a:p>
          <a:p>
            <a:pPr>
              <a:lnSpc>
                <a:spcPts val="2800"/>
              </a:lnSpc>
              <a:buFont typeface="Wingdings" pitchFamily="2" charset="2"/>
              <a:buChar char="Ø"/>
            </a:pPr>
            <a:endParaRPr lang="en-GB" sz="2400" dirty="0" smtClean="0">
              <a:latin typeface="Arial" panose="020B0604020202020204" pitchFamily="34" charset="0"/>
              <a:cs typeface="Arial" panose="020B0604020202020204" pitchFamily="34" charset="0"/>
            </a:endParaRPr>
          </a:p>
          <a:p>
            <a:pPr>
              <a:lnSpc>
                <a:spcPts val="2800"/>
              </a:lnSpc>
              <a:buFont typeface="Wingdings" pitchFamily="2" charset="2"/>
              <a:buChar char="Ø"/>
            </a:pPr>
            <a:r>
              <a:rPr lang="en-GB" sz="2400" dirty="0" smtClean="0">
                <a:latin typeface="Arial" panose="020B0604020202020204" pitchFamily="34" charset="0"/>
                <a:cs typeface="Arial" panose="020B0604020202020204" pitchFamily="34" charset="0"/>
              </a:rPr>
              <a:t>Explain </a:t>
            </a:r>
            <a:r>
              <a:rPr lang="en-GB" sz="2400" dirty="0">
                <a:latin typeface="Arial" panose="020B0604020202020204" pitchFamily="34" charset="0"/>
                <a:cs typeface="Arial" panose="020B0604020202020204" pitchFamily="34" charset="0"/>
              </a:rPr>
              <a:t>the </a:t>
            </a:r>
            <a:r>
              <a:rPr lang="en-GB" sz="2400" b="1" dirty="0">
                <a:latin typeface="Arial" panose="020B0604020202020204" pitchFamily="34" charset="0"/>
                <a:cs typeface="Arial" panose="020B0604020202020204" pitchFamily="34" charset="0"/>
              </a:rPr>
              <a:t>grammar through examples</a:t>
            </a:r>
            <a:r>
              <a:rPr lang="en-GB" sz="2400" dirty="0">
                <a:latin typeface="Arial" panose="020B0604020202020204" pitchFamily="34" charset="0"/>
                <a:cs typeface="Arial" panose="020B0604020202020204" pitchFamily="34" charset="0"/>
              </a:rPr>
              <a:t>, not lengthy explanations; </a:t>
            </a:r>
          </a:p>
          <a:p>
            <a:pPr>
              <a:lnSpc>
                <a:spcPts val="2800"/>
              </a:lnSpc>
              <a:buFont typeface="Wingdings" pitchFamily="2" charset="2"/>
              <a:buChar char="Ø"/>
            </a:pPr>
            <a:endParaRPr lang="en-GB" sz="2400" dirty="0" smtClean="0">
              <a:latin typeface="Arial" panose="020B0604020202020204" pitchFamily="34" charset="0"/>
              <a:cs typeface="Arial" panose="020B0604020202020204" pitchFamily="34" charset="0"/>
            </a:endParaRPr>
          </a:p>
          <a:p>
            <a:pPr>
              <a:lnSpc>
                <a:spcPts val="2800"/>
              </a:lnSpc>
              <a:buFont typeface="Wingdings" pitchFamily="2" charset="2"/>
              <a:buChar char="Ø"/>
            </a:pPr>
            <a:r>
              <a:rPr lang="en-GB" sz="2400" dirty="0" smtClean="0">
                <a:latin typeface="Arial" panose="020B0604020202020204" pitchFamily="34" charset="0"/>
                <a:cs typeface="Arial" panose="020B0604020202020204" pitchFamily="34" charset="0"/>
              </a:rPr>
              <a:t>Build </a:t>
            </a:r>
            <a:r>
              <a:rPr lang="en-GB" sz="2400" dirty="0">
                <a:latin typeface="Arial" panose="020B0604020202020204" pitchFamily="34" charset="0"/>
                <a:cs typeface="Arial" panose="020B0604020202020204" pitchFamily="34" charset="0"/>
              </a:rPr>
              <a:t>in </a:t>
            </a:r>
            <a:r>
              <a:rPr lang="en-GB" sz="2400" b="1" dirty="0">
                <a:latin typeface="Arial" panose="020B0604020202020204" pitchFamily="34" charset="0"/>
                <a:cs typeface="Arial" panose="020B0604020202020204" pitchFamily="34" charset="0"/>
              </a:rPr>
              <a:t>high-quality discussion </a:t>
            </a:r>
            <a:r>
              <a:rPr lang="en-GB" sz="2400" dirty="0">
                <a:latin typeface="Arial" panose="020B0604020202020204" pitchFamily="34" charset="0"/>
                <a:cs typeface="Arial" panose="020B0604020202020204" pitchFamily="34" charset="0"/>
              </a:rPr>
              <a:t>about grammar and its effects.</a:t>
            </a:r>
          </a:p>
          <a:p>
            <a:pPr>
              <a:lnSpc>
                <a:spcPts val="2800"/>
              </a:lnSpc>
              <a:buFont typeface="Wingdings" pitchFamily="2" charset="2"/>
              <a:buChar char="Ø"/>
            </a:pPr>
            <a:endParaRPr lang="en-GB" sz="2400" dirty="0" smtClean="0">
              <a:latin typeface="Arial" panose="020B0604020202020204" pitchFamily="34" charset="0"/>
              <a:cs typeface="Arial" panose="020B0604020202020204" pitchFamily="34" charset="0"/>
            </a:endParaRPr>
          </a:p>
          <a:p>
            <a:pPr>
              <a:lnSpc>
                <a:spcPts val="2800"/>
              </a:lnSpc>
              <a:buFont typeface="Wingdings" pitchFamily="2" charset="2"/>
              <a:buChar char="Ø"/>
            </a:pPr>
            <a:r>
              <a:rPr lang="en-GB" sz="2400" dirty="0" smtClean="0">
                <a:latin typeface="Arial" panose="020B0604020202020204" pitchFamily="34" charset="0"/>
                <a:cs typeface="Arial" panose="020B0604020202020204" pitchFamily="34" charset="0"/>
              </a:rPr>
              <a:t>Use </a:t>
            </a:r>
            <a:r>
              <a:rPr lang="en-GB" sz="2400" dirty="0">
                <a:latin typeface="Arial" panose="020B0604020202020204" pitchFamily="34" charset="0"/>
                <a:cs typeface="Arial" panose="020B0604020202020204" pitchFamily="34" charset="0"/>
              </a:rPr>
              <a:t>examples from </a:t>
            </a:r>
            <a:r>
              <a:rPr lang="en-GB" sz="2400" b="1" dirty="0">
                <a:latin typeface="Arial" panose="020B0604020202020204" pitchFamily="34" charset="0"/>
                <a:cs typeface="Arial" panose="020B0604020202020204" pitchFamily="34" charset="0"/>
              </a:rPr>
              <a:t>authentic texts </a:t>
            </a:r>
            <a:r>
              <a:rPr lang="en-GB" sz="2400" dirty="0">
                <a:latin typeface="Arial" panose="020B0604020202020204" pitchFamily="34" charset="0"/>
                <a:cs typeface="Arial" panose="020B0604020202020204" pitchFamily="34" charset="0"/>
              </a:rPr>
              <a:t>to</a:t>
            </a:r>
            <a:r>
              <a:rPr lang="en-GB"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links writers to the broader community of </a:t>
            </a:r>
            <a:r>
              <a:rPr lang="en-GB" sz="2400" dirty="0" smtClean="0">
                <a:latin typeface="Arial" panose="020B0604020202020204" pitchFamily="34" charset="0"/>
                <a:cs typeface="Arial" panose="020B0604020202020204" pitchFamily="34" charset="0"/>
              </a:rPr>
              <a:t>writers.</a:t>
            </a:r>
            <a:endParaRPr lang="en-GB" sz="2400" dirty="0">
              <a:latin typeface="Arial" panose="020B0604020202020204" pitchFamily="34" charset="0"/>
              <a:cs typeface="Arial" panose="020B0604020202020204" pitchFamily="34" charset="0"/>
            </a:endParaRPr>
          </a:p>
          <a:p>
            <a:pPr>
              <a:lnSpc>
                <a:spcPts val="2215"/>
              </a:lnSpc>
              <a:buNone/>
            </a:pPr>
            <a:r>
              <a:rPr lang="en-GB" sz="1662" i="1" dirty="0">
                <a:solidFill>
                  <a:srgbClr val="FF0000"/>
                </a:solidFill>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2"/>
          </p:nvPr>
        </p:nvSpPr>
        <p:spPr>
          <a:xfrm>
            <a:off x="7956376" y="6156699"/>
            <a:ext cx="784495" cy="476250"/>
          </a:xfrm>
        </p:spPr>
        <p:txBody>
          <a:bodyPr/>
          <a:lstStyle/>
          <a:p>
            <a:fld id="{72051ED8-246A-4ED7-BA39-F0E168D1450D}" type="slidenum">
              <a:rPr lang="en-GB" b="1" smtClean="0"/>
              <a:pPr/>
              <a:t>4</a:t>
            </a:fld>
            <a:endParaRPr lang="en-GB" b="1" dirty="0"/>
          </a:p>
        </p:txBody>
      </p:sp>
    </p:spTree>
    <p:extLst>
      <p:ext uri="{BB962C8B-B14F-4D97-AF65-F5344CB8AC3E}">
        <p14:creationId xmlns:p14="http://schemas.microsoft.com/office/powerpoint/2010/main" val="269839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Describing Characters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02663769"/>
              </p:ext>
            </p:extLst>
          </p:nvPr>
        </p:nvGraphicFramePr>
        <p:xfrm>
          <a:off x="107505" y="2564904"/>
          <a:ext cx="8784976" cy="3380131"/>
        </p:xfrm>
        <a:graphic>
          <a:graphicData uri="http://schemas.openxmlformats.org/drawingml/2006/table">
            <a:tbl>
              <a:tblPr firstRow="1" bandRow="1">
                <a:tableStyleId>{21E4AEA4-8DFA-4A89-87EB-49C32662AFE0}</a:tableStyleId>
              </a:tblPr>
              <a:tblGrid>
                <a:gridCol w="1368152"/>
                <a:gridCol w="1440159"/>
                <a:gridCol w="1152129"/>
                <a:gridCol w="2592288"/>
                <a:gridCol w="2232248"/>
              </a:tblGrid>
              <a:tr h="728756">
                <a:tc>
                  <a:txBody>
                    <a:bodyPr/>
                    <a:lstStyle/>
                    <a:p>
                      <a:r>
                        <a:rPr lang="en-US" sz="1800" dirty="0" smtClean="0">
                          <a:solidFill>
                            <a:schemeClr val="tx1"/>
                          </a:solidFill>
                          <a:latin typeface="Arial" panose="020B0604020202020204" pitchFamily="34" charset="0"/>
                          <a:cs typeface="Arial" panose="020B0604020202020204" pitchFamily="34" charset="0"/>
                        </a:rPr>
                        <a:t>Character</a:t>
                      </a:r>
                      <a:endParaRPr lang="en-US" sz="1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FF99"/>
                    </a:solidFill>
                  </a:tcPr>
                </a:tc>
                <a:tc>
                  <a:txBody>
                    <a:bodyPr/>
                    <a:lstStyle/>
                    <a:p>
                      <a:r>
                        <a:rPr lang="en-US" sz="1800" dirty="0" smtClean="0">
                          <a:solidFill>
                            <a:schemeClr val="tx1"/>
                          </a:solidFill>
                          <a:latin typeface="Arial" panose="020B0604020202020204" pitchFamily="34" charset="0"/>
                          <a:cs typeface="Arial" panose="020B0604020202020204" pitchFamily="34" charset="0"/>
                        </a:rPr>
                        <a:t>Determiner</a:t>
                      </a:r>
                      <a:endParaRPr lang="en-US" sz="1800"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solidFill>
                      <a:srgbClr val="CCFF99"/>
                    </a:solidFill>
                  </a:tcPr>
                </a:tc>
                <a:tc>
                  <a:txBody>
                    <a:bodyPr/>
                    <a:lstStyle/>
                    <a:p>
                      <a:r>
                        <a:rPr lang="en-GB" sz="1800" dirty="0" smtClean="0">
                          <a:solidFill>
                            <a:srgbClr val="384A94"/>
                          </a:solidFill>
                          <a:latin typeface="Arial" panose="020B0604020202020204" pitchFamily="34" charset="0"/>
                          <a:cs typeface="Arial" panose="020B0604020202020204" pitchFamily="34" charset="0"/>
                        </a:rPr>
                        <a:t>NOUN</a:t>
                      </a:r>
                      <a:endParaRPr lang="en-US" sz="1800" dirty="0">
                        <a:solidFill>
                          <a:srgbClr val="384A94"/>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en-GB" sz="1800" dirty="0" smtClean="0">
                          <a:solidFill>
                            <a:schemeClr val="tx1"/>
                          </a:solidFill>
                          <a:latin typeface="Arial" panose="020B0604020202020204" pitchFamily="34" charset="0"/>
                          <a:cs typeface="Arial" panose="020B0604020202020204" pitchFamily="34" charset="0"/>
                        </a:rPr>
                        <a:t>Adjectives</a:t>
                      </a:r>
                    </a:p>
                    <a:p>
                      <a:endParaRPr lang="en-US" sz="1800"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solidFill>
                      <a:srgbClr val="CCFF99"/>
                    </a:solidFill>
                  </a:tcPr>
                </a:tc>
                <a:tc>
                  <a:txBody>
                    <a:bodyPr/>
                    <a:lstStyle/>
                    <a:p>
                      <a:r>
                        <a:rPr lang="en-GB" sz="1800" dirty="0" smtClean="0">
                          <a:solidFill>
                            <a:schemeClr val="tx1"/>
                          </a:solidFill>
                          <a:latin typeface="Arial" panose="020B0604020202020204" pitchFamily="34" charset="0"/>
                          <a:cs typeface="Arial" panose="020B0604020202020204" pitchFamily="34" charset="0"/>
                        </a:rPr>
                        <a:t>Non-finite</a:t>
                      </a:r>
                      <a:r>
                        <a:rPr lang="en-GB" sz="1800" baseline="0" dirty="0" smtClean="0">
                          <a:solidFill>
                            <a:schemeClr val="tx1"/>
                          </a:solidFill>
                          <a:latin typeface="Arial" panose="020B0604020202020204" pitchFamily="34" charset="0"/>
                          <a:cs typeface="Arial" panose="020B0604020202020204" pitchFamily="34" charset="0"/>
                        </a:rPr>
                        <a:t> clause</a:t>
                      </a:r>
                      <a:endParaRPr lang="en-US" sz="1800"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solidFill>
                      <a:srgbClr val="CCFF99"/>
                    </a:solidFill>
                  </a:tcPr>
                </a:tc>
              </a:tr>
              <a:tr h="451134">
                <a:tc>
                  <a:txBody>
                    <a:bodyPr/>
                    <a:lstStyle/>
                    <a:p>
                      <a:r>
                        <a:rPr lang="en-US" sz="2000" dirty="0" smtClean="0">
                          <a:latin typeface="Arial" panose="020B0604020202020204" pitchFamily="34" charset="0"/>
                          <a:cs typeface="Arial" panose="020B0604020202020204" pitchFamily="34" charset="0"/>
                        </a:rPr>
                        <a:t>Merlin</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solidFill>
                      <a:srgbClr val="FFFF99"/>
                    </a:solidFill>
                  </a:tcPr>
                </a:tc>
                <a:tc>
                  <a:txBody>
                    <a:bodyPr/>
                    <a:lstStyle/>
                    <a:p>
                      <a:r>
                        <a:rPr lang="en-US" sz="2000" dirty="0" smtClean="0">
                          <a:latin typeface="Arial" panose="020B0604020202020204" pitchFamily="34" charset="0"/>
                          <a:cs typeface="Arial" panose="020B0604020202020204" pitchFamily="34" charset="0"/>
                        </a:rPr>
                        <a:t>his</a:t>
                      </a:r>
                      <a:endParaRPr lang="en-US" sz="2000" dirty="0">
                        <a:latin typeface="Arial" panose="020B0604020202020204" pitchFamily="34" charset="0"/>
                        <a:cs typeface="Arial" panose="020B0604020202020204" pitchFamily="34" charset="0"/>
                      </a:endParaRPr>
                    </a:p>
                  </a:txBody>
                  <a:tcPr>
                    <a:solidFill>
                      <a:srgbClr val="CCFF99"/>
                    </a:solidFill>
                  </a:tcPr>
                </a:tc>
                <a:tc>
                  <a:txBody>
                    <a:bodyPr/>
                    <a:lstStyle/>
                    <a:p>
                      <a:r>
                        <a:rPr lang="en-US" sz="2000" b="1" dirty="0" smtClean="0">
                          <a:solidFill>
                            <a:srgbClr val="384A94"/>
                          </a:solidFill>
                          <a:latin typeface="Arial" panose="020B0604020202020204" pitchFamily="34" charset="0"/>
                          <a:cs typeface="Arial" panose="020B0604020202020204" pitchFamily="34" charset="0"/>
                        </a:rPr>
                        <a:t>face</a:t>
                      </a:r>
                      <a:endParaRPr lang="en-US" sz="2000" b="1" dirty="0">
                        <a:solidFill>
                          <a:srgbClr val="384A94"/>
                        </a:solidFill>
                        <a:latin typeface="Arial" panose="020B0604020202020204" pitchFamily="34" charset="0"/>
                        <a:cs typeface="Arial" panose="020B0604020202020204" pitchFamily="34" charset="0"/>
                      </a:endParaRPr>
                    </a:p>
                  </a:txBody>
                  <a:tcPr>
                    <a:solidFill>
                      <a:schemeClr val="accent6">
                        <a:lumMod val="20000"/>
                        <a:lumOff val="80000"/>
                      </a:schemeClr>
                    </a:solidFill>
                  </a:tcPr>
                </a:tc>
                <a:tc>
                  <a:txBody>
                    <a:bodyPr/>
                    <a:lstStyle/>
                    <a:p>
                      <a:r>
                        <a:rPr lang="en-US" sz="2000" dirty="0" smtClean="0">
                          <a:latin typeface="Arial" panose="020B0604020202020204" pitchFamily="34" charset="0"/>
                          <a:cs typeface="Arial" panose="020B0604020202020204" pitchFamily="34" charset="0"/>
                        </a:rPr>
                        <a:t>parchment-silver</a:t>
                      </a:r>
                      <a:endParaRPr lang="en-US" sz="2000" dirty="0">
                        <a:latin typeface="Arial" panose="020B0604020202020204" pitchFamily="34" charset="0"/>
                        <a:cs typeface="Arial" panose="020B0604020202020204" pitchFamily="34" charset="0"/>
                      </a:endParaRPr>
                    </a:p>
                  </a:txBody>
                  <a:tcPr>
                    <a:solidFill>
                      <a:srgbClr val="CCFF99"/>
                    </a:solidFill>
                  </a:tcPr>
                </a:tc>
                <a:tc>
                  <a:txBody>
                    <a:bodyPr/>
                    <a:lstStyle/>
                    <a:p>
                      <a:r>
                        <a:rPr lang="en-US" sz="2000" dirty="0" smtClean="0">
                          <a:latin typeface="Arial" panose="020B0604020202020204" pitchFamily="34" charset="0"/>
                          <a:cs typeface="Arial" panose="020B0604020202020204" pitchFamily="34" charset="0"/>
                        </a:rPr>
                        <a:t>etched with age</a:t>
                      </a:r>
                      <a:endParaRPr lang="en-US" sz="2000" dirty="0">
                        <a:latin typeface="Arial" panose="020B0604020202020204" pitchFamily="34" charset="0"/>
                        <a:cs typeface="Arial" panose="020B0604020202020204" pitchFamily="34" charset="0"/>
                      </a:endParaRPr>
                    </a:p>
                  </a:txBody>
                  <a:tcPr>
                    <a:solidFill>
                      <a:srgbClr val="CCFF99"/>
                    </a:solidFill>
                  </a:tcPr>
                </a:tc>
              </a:tr>
              <a:tr h="451134">
                <a:tc>
                  <a:txBody>
                    <a:bodyPr/>
                    <a:lstStyle/>
                    <a:p>
                      <a:r>
                        <a:rPr lang="en-US" sz="2000" dirty="0" smtClean="0">
                          <a:latin typeface="Arial" panose="020B0604020202020204" pitchFamily="34" charset="0"/>
                          <a:cs typeface="Arial" panose="020B0604020202020204" pitchFamily="34" charset="0"/>
                        </a:rPr>
                        <a:t>Guinevere</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solidFill>
                      <a:srgbClr val="FFFF99"/>
                    </a:solidFill>
                  </a:tcPr>
                </a:tc>
                <a:tc>
                  <a:txBody>
                    <a:bodyPr/>
                    <a:lstStyle/>
                    <a:p>
                      <a:r>
                        <a:rPr lang="en-US" sz="2000" dirty="0" smtClean="0">
                          <a:latin typeface="Arial" panose="020B0604020202020204" pitchFamily="34" charset="0"/>
                          <a:cs typeface="Arial" panose="020B0604020202020204" pitchFamily="34" charset="0"/>
                        </a:rPr>
                        <a:t>her</a:t>
                      </a:r>
                      <a:endParaRPr lang="en-US" sz="2000" dirty="0">
                        <a:latin typeface="Arial" panose="020B0604020202020204" pitchFamily="34" charset="0"/>
                        <a:cs typeface="Arial" panose="020B0604020202020204" pitchFamily="34" charset="0"/>
                      </a:endParaRPr>
                    </a:p>
                  </a:txBody>
                  <a:tcPr>
                    <a:solidFill>
                      <a:srgbClr val="CCFF99"/>
                    </a:solidFill>
                  </a:tcPr>
                </a:tc>
                <a:tc>
                  <a:txBody>
                    <a:bodyPr/>
                    <a:lstStyle/>
                    <a:p>
                      <a:r>
                        <a:rPr lang="en-US" sz="2000" b="1" baseline="0" dirty="0" smtClean="0">
                          <a:solidFill>
                            <a:srgbClr val="384A94"/>
                          </a:solidFill>
                          <a:latin typeface="Arial" panose="020B0604020202020204" pitchFamily="34" charset="0"/>
                          <a:cs typeface="Arial" panose="020B0604020202020204" pitchFamily="34" charset="0"/>
                        </a:rPr>
                        <a:t>fingers</a:t>
                      </a:r>
                      <a:endParaRPr lang="en-US" sz="2000" b="1" dirty="0">
                        <a:solidFill>
                          <a:srgbClr val="384A94"/>
                        </a:solidFill>
                        <a:latin typeface="Arial" panose="020B0604020202020204" pitchFamily="34" charset="0"/>
                        <a:cs typeface="Arial" panose="020B0604020202020204" pitchFamily="34" charset="0"/>
                      </a:endParaRPr>
                    </a:p>
                  </a:txBody>
                  <a:tcPr>
                    <a:solidFill>
                      <a:schemeClr val="accent6">
                        <a:lumMod val="20000"/>
                        <a:lumOff val="80000"/>
                      </a:schemeClr>
                    </a:solidFill>
                  </a:tcPr>
                </a:tc>
                <a:tc>
                  <a:txBody>
                    <a:bodyPr/>
                    <a:lstStyle/>
                    <a:p>
                      <a:r>
                        <a:rPr lang="en-US" sz="2000" dirty="0" smtClean="0">
                          <a:latin typeface="Arial" panose="020B0604020202020204" pitchFamily="34" charset="0"/>
                          <a:cs typeface="Arial" panose="020B0604020202020204" pitchFamily="34" charset="0"/>
                        </a:rPr>
                        <a:t>long, white and dancing</a:t>
                      </a:r>
                      <a:endParaRPr lang="en-US" sz="2000" dirty="0">
                        <a:latin typeface="Arial" panose="020B0604020202020204" pitchFamily="34" charset="0"/>
                        <a:cs typeface="Arial" panose="020B0604020202020204" pitchFamily="34" charset="0"/>
                      </a:endParaRPr>
                    </a:p>
                  </a:txBody>
                  <a:tcPr>
                    <a:solidFill>
                      <a:srgbClr val="CCFF99"/>
                    </a:solidFill>
                  </a:tcPr>
                </a:tc>
                <a:tc>
                  <a:txBody>
                    <a:bodyPr/>
                    <a:lstStyle/>
                    <a:p>
                      <a:endParaRPr lang="en-US" sz="2000" dirty="0">
                        <a:latin typeface="Arial" panose="020B0604020202020204" pitchFamily="34" charset="0"/>
                        <a:cs typeface="Arial" panose="020B0604020202020204" pitchFamily="34" charset="0"/>
                      </a:endParaRPr>
                    </a:p>
                  </a:txBody>
                  <a:tcPr>
                    <a:solidFill>
                      <a:srgbClr val="CCFF99"/>
                    </a:solidFill>
                  </a:tcPr>
                </a:tc>
              </a:tr>
              <a:tr h="798161">
                <a:tc>
                  <a:txBody>
                    <a:bodyPr/>
                    <a:lstStyle/>
                    <a:p>
                      <a:r>
                        <a:rPr lang="en-US" sz="2000" dirty="0" smtClean="0">
                          <a:latin typeface="Arial" panose="020B0604020202020204" pitchFamily="34" charset="0"/>
                          <a:cs typeface="Arial" panose="020B0604020202020204" pitchFamily="34" charset="0"/>
                        </a:rPr>
                        <a:t>Morgana</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solidFill>
                      <a:srgbClr val="FFFF99"/>
                    </a:solidFill>
                  </a:tcPr>
                </a:tc>
                <a:tc>
                  <a:txBody>
                    <a:bodyPr/>
                    <a:lstStyle/>
                    <a:p>
                      <a:r>
                        <a:rPr lang="en-US" sz="2000" dirty="0" smtClean="0">
                          <a:latin typeface="Arial" panose="020B0604020202020204" pitchFamily="34" charset="0"/>
                          <a:cs typeface="Arial" panose="020B0604020202020204" pitchFamily="34" charset="0"/>
                        </a:rPr>
                        <a:t>a</a:t>
                      </a:r>
                      <a:endParaRPr lang="en-US" sz="2000" dirty="0">
                        <a:latin typeface="Arial" panose="020B0604020202020204" pitchFamily="34" charset="0"/>
                        <a:cs typeface="Arial" panose="020B0604020202020204" pitchFamily="34" charset="0"/>
                      </a:endParaRPr>
                    </a:p>
                  </a:txBody>
                  <a:tcPr>
                    <a:solidFill>
                      <a:srgbClr val="CCFF99"/>
                    </a:solidFill>
                  </a:tcPr>
                </a:tc>
                <a:tc>
                  <a:txBody>
                    <a:bodyPr/>
                    <a:lstStyle/>
                    <a:p>
                      <a:r>
                        <a:rPr lang="en-US" sz="2000" b="1" dirty="0" smtClean="0">
                          <a:solidFill>
                            <a:srgbClr val="384A94"/>
                          </a:solidFill>
                          <a:latin typeface="Arial" panose="020B0604020202020204" pitchFamily="34" charset="0"/>
                          <a:cs typeface="Arial" panose="020B0604020202020204" pitchFamily="34" charset="0"/>
                        </a:rPr>
                        <a:t>lady</a:t>
                      </a:r>
                      <a:endParaRPr lang="en-US" sz="2000" b="1" dirty="0">
                        <a:solidFill>
                          <a:srgbClr val="384A94"/>
                        </a:solidFill>
                        <a:latin typeface="Arial" panose="020B0604020202020204" pitchFamily="34" charset="0"/>
                        <a:cs typeface="Arial" panose="020B0604020202020204" pitchFamily="34" charset="0"/>
                      </a:endParaRPr>
                    </a:p>
                  </a:txBody>
                  <a:tcPr>
                    <a:solidFill>
                      <a:schemeClr val="accent6">
                        <a:lumMod val="20000"/>
                        <a:lumOff val="80000"/>
                      </a:schemeClr>
                    </a:solidFill>
                  </a:tcPr>
                </a:tc>
                <a:tc>
                  <a:txBody>
                    <a:bodyPr/>
                    <a:lstStyle/>
                    <a:p>
                      <a:r>
                        <a:rPr lang="en-US" sz="2000" dirty="0" smtClean="0">
                          <a:latin typeface="Arial" panose="020B0604020202020204" pitchFamily="34" charset="0"/>
                          <a:cs typeface="Arial" panose="020B0604020202020204" pitchFamily="34" charset="0"/>
                        </a:rPr>
                        <a:t>dark-haired and beautiful</a:t>
                      </a:r>
                      <a:endParaRPr lang="en-US" sz="2000" dirty="0">
                        <a:latin typeface="Arial" panose="020B0604020202020204" pitchFamily="34" charset="0"/>
                        <a:cs typeface="Arial" panose="020B0604020202020204" pitchFamily="34" charset="0"/>
                      </a:endParaRPr>
                    </a:p>
                  </a:txBody>
                  <a:tcPr>
                    <a:solidFill>
                      <a:srgbClr val="CCFF99"/>
                    </a:solidFill>
                  </a:tcPr>
                </a:tc>
                <a:tc>
                  <a:txBody>
                    <a:bodyPr/>
                    <a:lstStyle/>
                    <a:p>
                      <a:r>
                        <a:rPr lang="en-US" sz="2000" dirty="0" smtClean="0">
                          <a:latin typeface="Arial" panose="020B0604020202020204" pitchFamily="34" charset="0"/>
                          <a:cs typeface="Arial" panose="020B0604020202020204" pitchFamily="34" charset="0"/>
                        </a:rPr>
                        <a:t>wearing a gown of wine-red</a:t>
                      </a:r>
                      <a:endParaRPr lang="en-US" sz="2000" dirty="0">
                        <a:latin typeface="Arial" panose="020B0604020202020204" pitchFamily="34" charset="0"/>
                        <a:cs typeface="Arial" panose="020B0604020202020204" pitchFamily="34" charset="0"/>
                      </a:endParaRPr>
                    </a:p>
                  </a:txBody>
                  <a:tcPr>
                    <a:solidFill>
                      <a:srgbClr val="CCFF99"/>
                    </a:solidFill>
                  </a:tcPr>
                </a:tc>
              </a:tr>
              <a:tr h="451134">
                <a:tc>
                  <a:txBody>
                    <a:bodyPr/>
                    <a:lstStyle/>
                    <a:p>
                      <a:r>
                        <a:rPr lang="en-US" sz="2000" dirty="0" smtClean="0">
                          <a:latin typeface="Arial" panose="020B0604020202020204" pitchFamily="34" charset="0"/>
                          <a:cs typeface="Arial" panose="020B0604020202020204" pitchFamily="34" charset="0"/>
                        </a:rPr>
                        <a:t>Morgana</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solidFill>
                      <a:srgbClr val="FFFF99"/>
                    </a:solidFill>
                  </a:tcPr>
                </a:tc>
                <a:tc>
                  <a:txBody>
                    <a:bodyPr/>
                    <a:lstStyle/>
                    <a:p>
                      <a:r>
                        <a:rPr lang="en-US" sz="2000" dirty="0" smtClean="0">
                          <a:latin typeface="Arial" panose="020B0604020202020204" pitchFamily="34" charset="0"/>
                          <a:cs typeface="Arial" panose="020B0604020202020204" pitchFamily="34" charset="0"/>
                        </a:rPr>
                        <a:t>the</a:t>
                      </a:r>
                      <a:endParaRPr lang="en-US" sz="2000" dirty="0">
                        <a:latin typeface="Arial" panose="020B0604020202020204" pitchFamily="34" charset="0"/>
                        <a:cs typeface="Arial" panose="020B0604020202020204" pitchFamily="34" charset="0"/>
                      </a:endParaRPr>
                    </a:p>
                  </a:txBody>
                  <a:tcPr>
                    <a:solidFill>
                      <a:srgbClr val="CCFF99"/>
                    </a:solidFill>
                  </a:tcPr>
                </a:tc>
                <a:tc>
                  <a:txBody>
                    <a:bodyPr/>
                    <a:lstStyle/>
                    <a:p>
                      <a:r>
                        <a:rPr lang="en-US" sz="2000" b="1" dirty="0" smtClean="0">
                          <a:solidFill>
                            <a:srgbClr val="384A94"/>
                          </a:solidFill>
                          <a:latin typeface="Arial" panose="020B0604020202020204" pitchFamily="34" charset="0"/>
                          <a:cs typeface="Arial" panose="020B0604020202020204" pitchFamily="34" charset="0"/>
                        </a:rPr>
                        <a:t>words</a:t>
                      </a:r>
                      <a:endParaRPr lang="en-US" sz="2000" b="1" dirty="0">
                        <a:solidFill>
                          <a:srgbClr val="384A94"/>
                        </a:solidFill>
                        <a:latin typeface="Arial" panose="020B0604020202020204" pitchFamily="34" charset="0"/>
                        <a:cs typeface="Arial" panose="020B0604020202020204" pitchFamily="34" charset="0"/>
                      </a:endParaRPr>
                    </a:p>
                  </a:txBody>
                  <a:tcPr>
                    <a:solidFill>
                      <a:schemeClr val="accent6">
                        <a:lumMod val="20000"/>
                        <a:lumOff val="80000"/>
                      </a:schemeClr>
                    </a:solidFill>
                  </a:tcPr>
                </a:tc>
                <a:tc>
                  <a:txBody>
                    <a:bodyPr/>
                    <a:lstStyle/>
                    <a:p>
                      <a:endParaRPr lang="en-US" sz="2000" dirty="0">
                        <a:latin typeface="Arial" panose="020B0604020202020204" pitchFamily="34" charset="0"/>
                        <a:cs typeface="Arial" panose="020B0604020202020204" pitchFamily="34" charset="0"/>
                      </a:endParaRPr>
                    </a:p>
                  </a:txBody>
                  <a:tcPr>
                    <a:solidFill>
                      <a:srgbClr val="CCFF99"/>
                    </a:solidFill>
                  </a:tcPr>
                </a:tc>
                <a:tc>
                  <a:txBody>
                    <a:bodyPr/>
                    <a:lstStyle/>
                    <a:p>
                      <a:r>
                        <a:rPr lang="en-US" sz="2000" dirty="0" smtClean="0">
                          <a:latin typeface="Arial" panose="020B0604020202020204" pitchFamily="34" charset="0"/>
                          <a:cs typeface="Arial" panose="020B0604020202020204" pitchFamily="34" charset="0"/>
                        </a:rPr>
                        <a:t>flowing from her lips</a:t>
                      </a:r>
                      <a:endParaRPr lang="en-US" sz="2000" dirty="0">
                        <a:latin typeface="Arial" panose="020B0604020202020204" pitchFamily="34" charset="0"/>
                        <a:cs typeface="Arial" panose="020B0604020202020204" pitchFamily="34" charset="0"/>
                      </a:endParaRPr>
                    </a:p>
                  </a:txBody>
                  <a:tcPr>
                    <a:solidFill>
                      <a:srgbClr val="CCFF99"/>
                    </a:solidFill>
                  </a:tcPr>
                </a:tc>
              </a:tr>
            </a:tbl>
          </a:graphicData>
        </a:graphic>
      </p:graphicFrame>
      <p:sp>
        <p:nvSpPr>
          <p:cNvPr id="4" name="Slide Number Placeholder 3"/>
          <p:cNvSpPr>
            <a:spLocks noGrp="1"/>
          </p:cNvSpPr>
          <p:nvPr>
            <p:ph type="sldNum" sz="quarter" idx="12"/>
          </p:nvPr>
        </p:nvSpPr>
        <p:spPr>
          <a:xfrm>
            <a:off x="8090520" y="6165304"/>
            <a:ext cx="1053480" cy="365125"/>
          </a:xfrm>
        </p:spPr>
        <p:txBody>
          <a:bodyPr/>
          <a:lstStyle/>
          <a:p>
            <a:fld id="{72051ED8-246A-4ED7-BA39-F0E168D1450D}" type="slidenum">
              <a:rPr lang="en-GB" b="1" smtClean="0"/>
              <a:pPr/>
              <a:t>40</a:t>
            </a:fld>
            <a:endParaRPr lang="en-GB" b="1" dirty="0"/>
          </a:p>
        </p:txBody>
      </p:sp>
      <p:sp>
        <p:nvSpPr>
          <p:cNvPr id="6" name="TextBox 5"/>
          <p:cNvSpPr txBox="1"/>
          <p:nvPr/>
        </p:nvSpPr>
        <p:spPr>
          <a:xfrm>
            <a:off x="395536" y="1628800"/>
            <a:ext cx="8136904" cy="400110"/>
          </a:xfrm>
          <a:prstGeom prst="rect">
            <a:avLst/>
          </a:prstGeom>
          <a:noFill/>
        </p:spPr>
        <p:txBody>
          <a:bodyPr wrap="square" rtlCol="0">
            <a:spAutoFit/>
          </a:bodyPr>
          <a:lstStyle/>
          <a:p>
            <a:r>
              <a:rPr lang="en-GB" sz="2000" dirty="0" smtClean="0">
                <a:latin typeface="Arial" pitchFamily="34" charset="0"/>
                <a:cs typeface="Arial" pitchFamily="34" charset="0"/>
              </a:rPr>
              <a:t>Building detail by adding information after the noun (post-modification):</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42286402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100392" y="6165304"/>
            <a:ext cx="1557536" cy="476250"/>
          </a:xfrm>
        </p:spPr>
        <p:txBody>
          <a:bodyPr/>
          <a:lstStyle/>
          <a:p>
            <a:fld id="{251E94AE-4AE0-4832-80AE-5EEDEDF46D93}" type="slidenum">
              <a:rPr lang="en-GB" b="1" smtClean="0"/>
              <a:t>41</a:t>
            </a:fld>
            <a:endParaRPr lang="en-GB" b="1" dirty="0"/>
          </a:p>
        </p:txBody>
      </p:sp>
      <p:pic>
        <p:nvPicPr>
          <p:cNvPr id="3" name="Picture 2" descr="https://encrypted-tbn1.gstatic.com/images?q=tbn:ANd9GcR4_Eq4PuVDjMMrgP5OOY0CrDrV8E9rG2N0U8S7p9PvMeFIwgB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26141"/>
            <a:ext cx="3987281" cy="56071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55976" y="548680"/>
            <a:ext cx="4464496" cy="5352747"/>
          </a:xfrm>
          <a:prstGeom prst="rect">
            <a:avLst/>
          </a:prstGeom>
          <a:noFill/>
        </p:spPr>
        <p:txBody>
          <a:bodyPr wrap="square" rtlCol="0">
            <a:spAutoFit/>
          </a:bodyPr>
          <a:lstStyle/>
          <a:p>
            <a:r>
              <a:rPr lang="en-GB" sz="2000" dirty="0" smtClean="0"/>
              <a:t>Examples of Noun Phrases</a:t>
            </a:r>
          </a:p>
          <a:p>
            <a:endParaRPr lang="en-GB" sz="2000" dirty="0"/>
          </a:p>
          <a:p>
            <a:pPr>
              <a:spcBef>
                <a:spcPts val="300"/>
              </a:spcBef>
            </a:pPr>
            <a:r>
              <a:rPr lang="en-GB" sz="2000" dirty="0" smtClean="0"/>
              <a:t>… her </a:t>
            </a:r>
            <a:r>
              <a:rPr lang="en-GB" sz="2000" b="1" dirty="0">
                <a:solidFill>
                  <a:srgbClr val="384A94"/>
                </a:solidFill>
              </a:rPr>
              <a:t>fingers</a:t>
            </a:r>
            <a:r>
              <a:rPr lang="en-GB" sz="2000" dirty="0"/>
              <a:t>, long, white and dancing</a:t>
            </a:r>
            <a:r>
              <a:rPr lang="en-GB" sz="2000" dirty="0" smtClean="0">
                <a:solidFill>
                  <a:srgbClr val="0070C0"/>
                </a:solidFill>
              </a:rPr>
              <a:t>, …</a:t>
            </a:r>
            <a:endParaRPr lang="en-GB" sz="2000" dirty="0">
              <a:solidFill>
                <a:srgbClr val="0070C0"/>
              </a:solidFill>
            </a:endParaRPr>
          </a:p>
          <a:p>
            <a:pPr>
              <a:spcBef>
                <a:spcPts val="300"/>
              </a:spcBef>
            </a:pPr>
            <a:r>
              <a:rPr lang="en-GB" sz="2000" dirty="0" smtClean="0"/>
              <a:t>… her </a:t>
            </a:r>
            <a:r>
              <a:rPr lang="en-GB" sz="2000" b="1" dirty="0">
                <a:solidFill>
                  <a:srgbClr val="384A94"/>
                </a:solidFill>
              </a:rPr>
              <a:t>eyes</a:t>
            </a:r>
            <a:r>
              <a:rPr lang="en-GB" sz="2000" dirty="0"/>
              <a:t>, wide and intense</a:t>
            </a:r>
            <a:r>
              <a:rPr lang="en-GB" sz="2000" dirty="0" smtClean="0"/>
              <a:t>, …</a:t>
            </a:r>
            <a:endParaRPr lang="en-GB" sz="2000" dirty="0"/>
          </a:p>
          <a:p>
            <a:pPr>
              <a:spcBef>
                <a:spcPts val="300"/>
              </a:spcBef>
            </a:pPr>
            <a:r>
              <a:rPr lang="en-GB" sz="2000" dirty="0" smtClean="0"/>
              <a:t>… a </a:t>
            </a:r>
            <a:r>
              <a:rPr lang="en-GB" sz="2000" b="1" dirty="0">
                <a:solidFill>
                  <a:srgbClr val="384A94"/>
                </a:solidFill>
              </a:rPr>
              <a:t>lady, </a:t>
            </a:r>
            <a:r>
              <a:rPr lang="en-GB" sz="2000" dirty="0"/>
              <a:t>dark-haired and beautiful</a:t>
            </a:r>
            <a:r>
              <a:rPr lang="en-GB" sz="2000" dirty="0" smtClean="0">
                <a:solidFill>
                  <a:srgbClr val="0070C0"/>
                </a:solidFill>
              </a:rPr>
              <a:t>, …</a:t>
            </a:r>
          </a:p>
          <a:p>
            <a:pPr>
              <a:spcBef>
                <a:spcPts val="300"/>
              </a:spcBef>
            </a:pPr>
            <a:r>
              <a:rPr lang="en-GB" sz="2000" dirty="0" smtClean="0"/>
              <a:t>… the </a:t>
            </a:r>
            <a:r>
              <a:rPr lang="en-GB" sz="2000" b="1" dirty="0">
                <a:solidFill>
                  <a:srgbClr val="384A94"/>
                </a:solidFill>
              </a:rPr>
              <a:t>hood</a:t>
            </a:r>
            <a:r>
              <a:rPr lang="en-GB" sz="2000" dirty="0"/>
              <a:t> of his dark cloak, </a:t>
            </a:r>
            <a:r>
              <a:rPr lang="en-GB" sz="2000" dirty="0" smtClean="0"/>
              <a:t>…</a:t>
            </a:r>
          </a:p>
          <a:p>
            <a:pPr>
              <a:spcBef>
                <a:spcPts val="300"/>
              </a:spcBef>
            </a:pPr>
            <a:r>
              <a:rPr lang="en-GB" sz="2000" dirty="0" smtClean="0"/>
              <a:t>… his </a:t>
            </a:r>
            <a:r>
              <a:rPr lang="en-GB" sz="2000" b="1" dirty="0">
                <a:solidFill>
                  <a:srgbClr val="384A94"/>
                </a:solidFill>
              </a:rPr>
              <a:t>face</a:t>
            </a:r>
            <a:r>
              <a:rPr lang="en-GB" sz="2000" dirty="0"/>
              <a:t>, parchment-silver and etched with </a:t>
            </a:r>
            <a:r>
              <a:rPr lang="en-GB" sz="2000" dirty="0" smtClean="0"/>
              <a:t>age …</a:t>
            </a:r>
            <a:endParaRPr lang="en-GB" sz="2000" dirty="0">
              <a:solidFill>
                <a:srgbClr val="0070C0"/>
              </a:solidFill>
            </a:endParaRPr>
          </a:p>
          <a:p>
            <a:endParaRPr lang="en-GB" dirty="0" smtClean="0"/>
          </a:p>
          <a:p>
            <a:endParaRPr lang="en-GB" dirty="0"/>
          </a:p>
          <a:p>
            <a:pPr algn="ctr">
              <a:lnSpc>
                <a:spcPts val="2800"/>
              </a:lnSpc>
            </a:pPr>
            <a:r>
              <a:rPr lang="en-GB" sz="2000" dirty="0" smtClean="0"/>
              <a:t>CREATE YOUR OWN NOUN PHRASE TO DESCRIBE THIS CHARACTER AND PAINT A PICTURE OF HIM IN WORDS</a:t>
            </a:r>
            <a:endParaRPr lang="en-GB" sz="2000" dirty="0"/>
          </a:p>
        </p:txBody>
      </p:sp>
    </p:spTree>
    <p:extLst>
      <p:ext uri="{BB962C8B-B14F-4D97-AF65-F5344CB8AC3E}">
        <p14:creationId xmlns:p14="http://schemas.microsoft.com/office/powerpoint/2010/main" val="27066488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From visual to verbal</a:t>
            </a:r>
            <a:endParaRPr lang="en-GB" dirty="0"/>
          </a:p>
        </p:txBody>
      </p:sp>
      <p:sp>
        <p:nvSpPr>
          <p:cNvPr id="3" name="Content Placeholder 2"/>
          <p:cNvSpPr>
            <a:spLocks noGrp="1"/>
          </p:cNvSpPr>
          <p:nvPr>
            <p:ph idx="1"/>
          </p:nvPr>
        </p:nvSpPr>
        <p:spPr>
          <a:xfrm>
            <a:off x="467544" y="1700808"/>
            <a:ext cx="8229600" cy="3886200"/>
          </a:xfrm>
        </p:spPr>
        <p:txBody>
          <a:bodyPr/>
          <a:lstStyle/>
          <a:p>
            <a:pPr marL="447675" indent="-447675">
              <a:lnSpc>
                <a:spcPts val="3000"/>
              </a:lnSpc>
              <a:spcBef>
                <a:spcPts val="0"/>
              </a:spcBef>
              <a:spcAft>
                <a:spcPts val="600"/>
              </a:spcAft>
              <a:buFont typeface="Wingdings" panose="05000000000000000000" pitchFamily="2" charset="2"/>
              <a:buChar char="q"/>
            </a:pPr>
            <a:r>
              <a:rPr lang="en-GB" sz="2400" dirty="0" smtClean="0"/>
              <a:t>One aspect of writing is conveying in words the images we have in our heads of characters and scenes</a:t>
            </a:r>
          </a:p>
          <a:p>
            <a:pPr marL="447675" indent="-447675">
              <a:lnSpc>
                <a:spcPts val="3000"/>
              </a:lnSpc>
              <a:spcBef>
                <a:spcPts val="0"/>
              </a:spcBef>
              <a:spcAft>
                <a:spcPts val="600"/>
              </a:spcAft>
              <a:buFont typeface="Wingdings" panose="05000000000000000000" pitchFamily="2" charset="2"/>
              <a:buChar char="q"/>
            </a:pPr>
            <a:r>
              <a:rPr lang="en-GB" sz="2400" dirty="0" smtClean="0"/>
              <a:t>We have to paint in words</a:t>
            </a:r>
          </a:p>
          <a:p>
            <a:pPr marL="447675" indent="-447675">
              <a:lnSpc>
                <a:spcPts val="3000"/>
              </a:lnSpc>
              <a:spcBef>
                <a:spcPts val="0"/>
              </a:spcBef>
              <a:spcAft>
                <a:spcPts val="600"/>
              </a:spcAft>
              <a:buFont typeface="Wingdings" panose="05000000000000000000" pitchFamily="2" charset="2"/>
              <a:buChar char="q"/>
            </a:pPr>
            <a:r>
              <a:rPr lang="en-GB" sz="2400" dirty="0" smtClean="0"/>
              <a:t>Well-chosen noun phrases help us to paint a visual picture of our characters for our readers</a:t>
            </a:r>
          </a:p>
          <a:p>
            <a:pPr marL="447675" indent="-447675">
              <a:lnSpc>
                <a:spcPts val="3000"/>
              </a:lnSpc>
              <a:spcBef>
                <a:spcPts val="0"/>
              </a:spcBef>
              <a:spcAft>
                <a:spcPts val="600"/>
              </a:spcAft>
              <a:buFont typeface="Wingdings" panose="05000000000000000000" pitchFamily="2" charset="2"/>
              <a:buChar char="q"/>
            </a:pPr>
            <a:r>
              <a:rPr lang="en-GB" sz="2400" dirty="0" smtClean="0"/>
              <a:t>In general, better writers use more post-modification; weaker writers use very little modification but if they do it is before the noun</a:t>
            </a:r>
          </a:p>
          <a:p>
            <a:pPr marL="447675" indent="-447675">
              <a:lnSpc>
                <a:spcPts val="3000"/>
              </a:lnSpc>
              <a:spcBef>
                <a:spcPts val="0"/>
              </a:spcBef>
              <a:spcAft>
                <a:spcPts val="600"/>
              </a:spcAft>
              <a:buFont typeface="Wingdings" panose="05000000000000000000" pitchFamily="2" charset="2"/>
              <a:buChar char="q"/>
            </a:pPr>
            <a:r>
              <a:rPr lang="en-GB" sz="2400" dirty="0" smtClean="0"/>
              <a:t>Better writers use fewer adjectives before the noun; and choose stronger nouns</a:t>
            </a:r>
            <a:endParaRPr lang="en-GB" sz="2400"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42</a:t>
            </a:fld>
            <a:endParaRPr lang="en-US"/>
          </a:p>
        </p:txBody>
      </p:sp>
    </p:spTree>
    <p:extLst>
      <p:ext uri="{BB962C8B-B14F-4D97-AF65-F5344CB8AC3E}">
        <p14:creationId xmlns:p14="http://schemas.microsoft.com/office/powerpoint/2010/main" val="42312840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MAKing</a:t>
            </a:r>
            <a:r>
              <a:rPr lang="en-GB" dirty="0" smtClean="0"/>
              <a:t> the reader infer: show not tell</a:t>
            </a:r>
            <a:endParaRPr lang="en-GB" dirty="0"/>
          </a:p>
        </p:txBody>
      </p:sp>
      <p:sp>
        <p:nvSpPr>
          <p:cNvPr id="3" name="Text Placeholder 2"/>
          <p:cNvSpPr>
            <a:spLocks noGrp="1"/>
          </p:cNvSpPr>
          <p:nvPr>
            <p:ph type="body" idx="1"/>
          </p:nvPr>
        </p:nvSpPr>
        <p:spPr/>
        <p:txBody>
          <a:bodyPr/>
          <a:lstStyle/>
          <a:p>
            <a:r>
              <a:rPr lang="en-GB" sz="2800" dirty="0" smtClean="0"/>
              <a:t>Creating Character</a:t>
            </a:r>
            <a:endParaRPr lang="en-GB" sz="2800" dirty="0"/>
          </a:p>
        </p:txBody>
      </p:sp>
      <p:sp>
        <p:nvSpPr>
          <p:cNvPr id="4" name="Slide Number Placeholder 3"/>
          <p:cNvSpPr>
            <a:spLocks noGrp="1"/>
          </p:cNvSpPr>
          <p:nvPr>
            <p:ph type="sldNum" sz="quarter" idx="11"/>
          </p:nvPr>
        </p:nvSpPr>
        <p:spPr/>
        <p:txBody>
          <a:bodyPr/>
          <a:lstStyle/>
          <a:p>
            <a:fld id="{93BB0EA1-6604-4695-83C9-111488B4725B}" type="slidenum">
              <a:rPr lang="en-US" smtClean="0"/>
              <a:pPr/>
              <a:t>43</a:t>
            </a:fld>
            <a:endParaRPr lang="en-US"/>
          </a:p>
        </p:txBody>
      </p:sp>
    </p:spTree>
    <p:extLst>
      <p:ext uri="{BB962C8B-B14F-4D97-AF65-F5344CB8AC3E}">
        <p14:creationId xmlns:p14="http://schemas.microsoft.com/office/powerpoint/2010/main" val="42774822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rmAutofit fontScale="90000"/>
          </a:bodyPr>
          <a:lstStyle/>
          <a:p>
            <a:r>
              <a:rPr lang="en-GB" dirty="0">
                <a:effectLst>
                  <a:outerShdw blurRad="38100" dist="38100" dir="2700000" algn="tl">
                    <a:srgbClr val="000000">
                      <a:alpha val="43137"/>
                    </a:srgbClr>
                  </a:outerShdw>
                </a:effectLst>
              </a:rPr>
              <a:t>Show, not </a:t>
            </a:r>
            <a:r>
              <a:rPr lang="en-GB" dirty="0" smtClean="0">
                <a:effectLst>
                  <a:outerShdw blurRad="38100" dist="38100" dir="2700000" algn="tl">
                    <a:srgbClr val="000000">
                      <a:alpha val="43137"/>
                    </a:srgbClr>
                  </a:outerShdw>
                </a:effectLst>
              </a:rPr>
              <a:t>Tell: make your reader infer</a:t>
            </a:r>
            <a:endParaRPr lang="en-GB" dirty="0"/>
          </a:p>
        </p:txBody>
      </p:sp>
      <p:sp>
        <p:nvSpPr>
          <p:cNvPr id="3" name="Content Placeholder 2"/>
          <p:cNvSpPr>
            <a:spLocks noGrp="1"/>
          </p:cNvSpPr>
          <p:nvPr>
            <p:ph idx="1"/>
          </p:nvPr>
        </p:nvSpPr>
        <p:spPr>
          <a:xfrm>
            <a:off x="251520" y="1196752"/>
            <a:ext cx="8640960" cy="1872208"/>
          </a:xfrm>
          <a:solidFill>
            <a:schemeClr val="bg1"/>
          </a:solidFill>
          <a:ln>
            <a:solidFill>
              <a:schemeClr val="tx1"/>
            </a:solidFill>
          </a:ln>
        </p:spPr>
        <p:txBody>
          <a:bodyPr>
            <a:noAutofit/>
          </a:bodyPr>
          <a:lstStyle/>
          <a:p>
            <a:pPr marL="0" indent="0">
              <a:lnSpc>
                <a:spcPts val="2200"/>
              </a:lnSpc>
              <a:spcBef>
                <a:spcPts val="0"/>
              </a:spcBef>
              <a:spcAft>
                <a:spcPts val="600"/>
              </a:spcAft>
              <a:buNone/>
            </a:pPr>
            <a:r>
              <a:rPr lang="en-GB" sz="2000" dirty="0" smtClean="0"/>
              <a:t>When we describe characters for our readers, sometimes we </a:t>
            </a:r>
            <a:r>
              <a:rPr lang="en-GB" sz="2000" b="1" dirty="0" smtClean="0">
                <a:solidFill>
                  <a:srgbClr val="FF0000"/>
                </a:solidFill>
              </a:rPr>
              <a:t>tell</a:t>
            </a:r>
            <a:r>
              <a:rPr lang="en-GB" sz="2000" dirty="0" smtClean="0"/>
              <a:t> them directly about the character: here’s Roald Dahl’s description of Mr and Mrs Wormwood’s house:-</a:t>
            </a:r>
          </a:p>
          <a:p>
            <a:pPr marL="358775" indent="0">
              <a:lnSpc>
                <a:spcPts val="2200"/>
              </a:lnSpc>
              <a:spcBef>
                <a:spcPts val="0"/>
              </a:spcBef>
              <a:spcAft>
                <a:spcPts val="600"/>
              </a:spcAft>
              <a:buNone/>
            </a:pPr>
            <a:r>
              <a:rPr lang="en-GB" sz="2000" i="1" dirty="0" smtClean="0">
                <a:solidFill>
                  <a:srgbClr val="378537"/>
                </a:solidFill>
              </a:rPr>
              <a:t>‘Matilda’s parents owned quite a nice house with three bedrooms upstairs, while on the ground floor there was dining-room and a living-room and a kitchen’</a:t>
            </a:r>
          </a:p>
          <a:p>
            <a:pPr marL="0" indent="0">
              <a:lnSpc>
                <a:spcPts val="2200"/>
              </a:lnSpc>
              <a:spcBef>
                <a:spcPts val="0"/>
              </a:spcBef>
              <a:spcAft>
                <a:spcPts val="600"/>
              </a:spcAft>
              <a:buNone/>
            </a:pPr>
            <a:r>
              <a:rPr lang="en-GB" sz="2000" dirty="0" smtClean="0"/>
              <a:t>This gives us precise information about their house.</a:t>
            </a:r>
          </a:p>
        </p:txBody>
      </p:sp>
      <p:sp>
        <p:nvSpPr>
          <p:cNvPr id="4" name="Slide Number Placeholder 3"/>
          <p:cNvSpPr>
            <a:spLocks noGrp="1"/>
          </p:cNvSpPr>
          <p:nvPr>
            <p:ph type="sldNum" sz="quarter" idx="12"/>
          </p:nvPr>
        </p:nvSpPr>
        <p:spPr>
          <a:xfrm>
            <a:off x="8306072" y="6321125"/>
            <a:ext cx="586408" cy="476250"/>
          </a:xfrm>
        </p:spPr>
        <p:txBody>
          <a:bodyPr/>
          <a:lstStyle/>
          <a:p>
            <a:fld id="{251E94AE-4AE0-4832-80AE-5EEDEDF46D93}" type="slidenum">
              <a:rPr lang="en-GB" b="1" smtClean="0"/>
              <a:t>44</a:t>
            </a:fld>
            <a:endParaRPr lang="en-GB" b="1" dirty="0"/>
          </a:p>
        </p:txBody>
      </p:sp>
      <p:sp>
        <p:nvSpPr>
          <p:cNvPr id="5" name="Rectangle 4"/>
          <p:cNvSpPr/>
          <p:nvPr/>
        </p:nvSpPr>
        <p:spPr>
          <a:xfrm>
            <a:off x="251520" y="3551430"/>
            <a:ext cx="8640960" cy="2785378"/>
          </a:xfrm>
          <a:prstGeom prst="rect">
            <a:avLst/>
          </a:prstGeom>
          <a:solidFill>
            <a:schemeClr val="bg1"/>
          </a:solidFill>
          <a:ln>
            <a:solidFill>
              <a:schemeClr val="tx1"/>
            </a:solidFill>
          </a:ln>
        </p:spPr>
        <p:txBody>
          <a:bodyPr wrap="square">
            <a:spAutoFit/>
          </a:bodyPr>
          <a:lstStyle/>
          <a:p>
            <a:pPr>
              <a:lnSpc>
                <a:spcPts val="2200"/>
              </a:lnSpc>
              <a:spcBef>
                <a:spcPts val="0"/>
              </a:spcBef>
              <a:spcAft>
                <a:spcPts val="600"/>
              </a:spcAft>
            </a:pPr>
            <a:r>
              <a:rPr lang="en-GB" sz="2000" dirty="0"/>
              <a:t>But good writers also make the readers </a:t>
            </a:r>
            <a:r>
              <a:rPr lang="en-GB" sz="2000" b="1" dirty="0">
                <a:solidFill>
                  <a:srgbClr val="FF0000"/>
                </a:solidFill>
              </a:rPr>
              <a:t>think about, or infer</a:t>
            </a:r>
            <a:r>
              <a:rPr lang="en-GB" sz="2000" dirty="0"/>
              <a:t>, what characters are like from a description:</a:t>
            </a:r>
          </a:p>
          <a:p>
            <a:pPr marL="358775" indent="0">
              <a:lnSpc>
                <a:spcPts val="2200"/>
              </a:lnSpc>
              <a:spcBef>
                <a:spcPts val="0"/>
              </a:spcBef>
              <a:spcAft>
                <a:spcPts val="600"/>
              </a:spcAft>
              <a:buNone/>
            </a:pPr>
            <a:r>
              <a:rPr lang="en-GB" sz="2000" i="1" dirty="0">
                <a:solidFill>
                  <a:srgbClr val="378537"/>
                </a:solidFill>
              </a:rPr>
              <a:t>‘Mr Wormwood was a small ratty-looking man whose front teeth stuck out underneath a thin ratty moustache.’</a:t>
            </a:r>
          </a:p>
          <a:p>
            <a:pPr>
              <a:lnSpc>
                <a:spcPts val="2200"/>
              </a:lnSpc>
              <a:spcBef>
                <a:spcPts val="0"/>
              </a:spcBef>
              <a:spcAft>
                <a:spcPts val="600"/>
              </a:spcAft>
              <a:buNone/>
            </a:pPr>
            <a:r>
              <a:rPr lang="en-GB" sz="2000" dirty="0"/>
              <a:t>This description is not just information about what Matilda’s dad looks like: by showing us what he looks like, Dahl also makes us think, or infer, about what kind of man he is.  What kind of a man is ‘</a:t>
            </a:r>
            <a:r>
              <a:rPr lang="en-GB" sz="2000" i="1" dirty="0"/>
              <a:t>ratty-looking</a:t>
            </a:r>
            <a:r>
              <a:rPr lang="en-GB" sz="2000" dirty="0"/>
              <a:t>’?  What do we think about rats as creatures? How different it would have been if Dahl had described him as ‘</a:t>
            </a:r>
            <a:r>
              <a:rPr lang="en-GB" sz="2000" i="1" dirty="0"/>
              <a:t>a cuddly </a:t>
            </a:r>
            <a:r>
              <a:rPr lang="en-GB" sz="2000" i="1" dirty="0" smtClean="0"/>
              <a:t>bear-like man’?</a:t>
            </a:r>
          </a:p>
        </p:txBody>
      </p:sp>
    </p:spTree>
    <p:extLst>
      <p:ext uri="{BB962C8B-B14F-4D97-AF65-F5344CB8AC3E}">
        <p14:creationId xmlns:p14="http://schemas.microsoft.com/office/powerpoint/2010/main" val="45619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rmAutofit fontScale="90000"/>
          </a:bodyPr>
          <a:lstStyle/>
          <a:p>
            <a:r>
              <a:rPr lang="en-GB" dirty="0">
                <a:effectLst>
                  <a:outerShdw blurRad="38100" dist="38100" dir="2700000" algn="tl">
                    <a:srgbClr val="000000">
                      <a:alpha val="43137"/>
                    </a:srgbClr>
                  </a:outerShdw>
                </a:effectLst>
              </a:rPr>
              <a:t>Show, not </a:t>
            </a:r>
            <a:r>
              <a:rPr lang="en-GB" dirty="0" smtClean="0">
                <a:effectLst>
                  <a:outerShdw blurRad="38100" dist="38100" dir="2700000" algn="tl">
                    <a:srgbClr val="000000">
                      <a:alpha val="43137"/>
                    </a:srgbClr>
                  </a:outerShdw>
                </a:effectLst>
              </a:rPr>
              <a:t>Tell: make your reader infer</a:t>
            </a:r>
            <a:endParaRPr lang="en-GB" dirty="0"/>
          </a:p>
        </p:txBody>
      </p:sp>
      <p:sp>
        <p:nvSpPr>
          <p:cNvPr id="3" name="Content Placeholder 2"/>
          <p:cNvSpPr>
            <a:spLocks noGrp="1"/>
          </p:cNvSpPr>
          <p:nvPr>
            <p:ph idx="1"/>
          </p:nvPr>
        </p:nvSpPr>
        <p:spPr>
          <a:xfrm>
            <a:off x="457199" y="1916832"/>
            <a:ext cx="8386059" cy="4032448"/>
          </a:xfrm>
          <a:solidFill>
            <a:schemeClr val="bg1"/>
          </a:solidFill>
          <a:ln>
            <a:solidFill>
              <a:schemeClr val="tx1"/>
            </a:solidFill>
          </a:ln>
        </p:spPr>
        <p:txBody>
          <a:bodyPr>
            <a:normAutofit/>
          </a:bodyPr>
          <a:lstStyle/>
          <a:p>
            <a:pPr marL="0" indent="0">
              <a:lnSpc>
                <a:spcPts val="3000"/>
              </a:lnSpc>
              <a:spcBef>
                <a:spcPts val="0"/>
              </a:spcBef>
              <a:spcAft>
                <a:spcPts val="600"/>
              </a:spcAft>
              <a:buNone/>
            </a:pPr>
            <a:r>
              <a:rPr lang="en-GB" sz="2400" dirty="0" smtClean="0"/>
              <a:t>Show not tell: Dahl doesn’t tell us that Mr Wormwood is a nasty little man, he </a:t>
            </a:r>
            <a:r>
              <a:rPr lang="en-GB" sz="2400" u="sng" dirty="0" smtClean="0"/>
              <a:t>tells</a:t>
            </a:r>
            <a:r>
              <a:rPr lang="en-GB" sz="2400" dirty="0" smtClean="0"/>
              <a:t> us he is ‘ratty-looking’ and so </a:t>
            </a:r>
            <a:r>
              <a:rPr lang="en-GB" sz="2400" u="sng" dirty="0" smtClean="0"/>
              <a:t>shows </a:t>
            </a:r>
            <a:r>
              <a:rPr lang="en-GB" sz="2400" dirty="0" smtClean="0"/>
              <a:t>us he is a nasty little man.  We have to work this out for ourselves (or infer this).</a:t>
            </a:r>
          </a:p>
          <a:p>
            <a:pPr marL="0" indent="0">
              <a:lnSpc>
                <a:spcPts val="3000"/>
              </a:lnSpc>
              <a:spcBef>
                <a:spcPts val="0"/>
              </a:spcBef>
              <a:spcAft>
                <a:spcPts val="600"/>
              </a:spcAft>
              <a:buNone/>
            </a:pPr>
            <a:endParaRPr lang="en-GB" sz="2400" dirty="0"/>
          </a:p>
          <a:p>
            <a:pPr marL="0" indent="0">
              <a:lnSpc>
                <a:spcPts val="3000"/>
              </a:lnSpc>
              <a:spcBef>
                <a:spcPts val="0"/>
              </a:spcBef>
              <a:spcAft>
                <a:spcPts val="600"/>
              </a:spcAft>
              <a:buNone/>
            </a:pPr>
            <a:r>
              <a:rPr lang="en-GB" sz="2400" dirty="0" smtClean="0"/>
              <a:t>When we write, sometimes we do tell our readers about characters, but good writers also make the reader infer what the character is like.</a:t>
            </a:r>
          </a:p>
        </p:txBody>
      </p:sp>
      <p:sp>
        <p:nvSpPr>
          <p:cNvPr id="4" name="Slide Number Placeholder 3"/>
          <p:cNvSpPr>
            <a:spLocks noGrp="1"/>
          </p:cNvSpPr>
          <p:nvPr>
            <p:ph type="sldNum" sz="quarter" idx="12"/>
          </p:nvPr>
        </p:nvSpPr>
        <p:spPr>
          <a:xfrm flipH="1">
            <a:off x="8388424" y="6245225"/>
            <a:ext cx="360040" cy="476250"/>
          </a:xfrm>
        </p:spPr>
        <p:txBody>
          <a:bodyPr/>
          <a:lstStyle/>
          <a:p>
            <a:fld id="{251E94AE-4AE0-4832-80AE-5EEDEDF46D93}" type="slidenum">
              <a:rPr lang="en-GB" b="1" smtClean="0"/>
              <a:t>45</a:t>
            </a:fld>
            <a:endParaRPr lang="en-GB" b="1" dirty="0"/>
          </a:p>
        </p:txBody>
      </p:sp>
    </p:spTree>
    <p:extLst>
      <p:ext uri="{BB962C8B-B14F-4D97-AF65-F5344CB8AC3E}">
        <p14:creationId xmlns:p14="http://schemas.microsoft.com/office/powerpoint/2010/main" val="292478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GB" dirty="0" smtClean="0">
                <a:effectLst>
                  <a:outerShdw blurRad="38100" dist="38100" dir="2700000" algn="tl">
                    <a:srgbClr val="000000">
                      <a:alpha val="43137"/>
                    </a:srgbClr>
                  </a:outerShdw>
                </a:effectLst>
              </a:rPr>
              <a:t>Show, not Tell</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9512" y="2456330"/>
            <a:ext cx="8712968" cy="3888432"/>
          </a:xfrm>
          <a:solidFill>
            <a:schemeClr val="bg1"/>
          </a:solidFill>
          <a:ln>
            <a:solidFill>
              <a:schemeClr val="tx1"/>
            </a:solidFill>
          </a:ln>
        </p:spPr>
        <p:txBody>
          <a:bodyPr>
            <a:noAutofit/>
          </a:bodyPr>
          <a:lstStyle/>
          <a:p>
            <a:pPr marL="0" indent="0" algn="just">
              <a:lnSpc>
                <a:spcPts val="3000"/>
              </a:lnSpc>
              <a:spcBef>
                <a:spcPts val="0"/>
              </a:spcBef>
              <a:buNone/>
            </a:pPr>
            <a:r>
              <a:rPr lang="en-GB" sz="2200" dirty="0" smtClean="0"/>
              <a:t>At that moment, from outside in the courtyard, came the clatter of horses’ hooves on the cobbles.  The doors of the hall flew open, and before I had time to call for them to be closed, a giant of a man rode in on a towering warhorse that pawed the ground, sides lathered up, tossing its fine head, snorting its fury.  The man swept the hall with terrible eyes, wolfish eyes that froze the courage in a man’s veins, eyes you could not hold with your own.  But it was not the man’s eyes that amazed us most, it was not his size either  -  and I tell you I’d never in my life set eyes on a bigger man – no. It was the colour of him. Green, the man was green from head to foot.</a:t>
            </a:r>
          </a:p>
          <a:p>
            <a:pPr marL="0" indent="0" algn="just">
              <a:lnSpc>
                <a:spcPts val="3000"/>
              </a:lnSpc>
              <a:spcBef>
                <a:spcPts val="0"/>
              </a:spcBef>
              <a:buNone/>
            </a:pPr>
            <a:r>
              <a:rPr lang="en-GB" sz="1800" i="1" dirty="0" smtClean="0"/>
              <a:t>                   Arthur, High King of Britain </a:t>
            </a:r>
            <a:r>
              <a:rPr lang="en-GB" sz="1800" dirty="0" smtClean="0"/>
              <a:t>by Michael </a:t>
            </a:r>
            <a:r>
              <a:rPr lang="en-GB" sz="1800" dirty="0" err="1" smtClean="0"/>
              <a:t>Morpurgo</a:t>
            </a:r>
            <a:endParaRPr lang="en-GB" sz="1800" dirty="0"/>
          </a:p>
        </p:txBody>
      </p:sp>
      <p:sp>
        <p:nvSpPr>
          <p:cNvPr id="5" name="TextBox 4"/>
          <p:cNvSpPr txBox="1"/>
          <p:nvPr/>
        </p:nvSpPr>
        <p:spPr>
          <a:xfrm>
            <a:off x="179512" y="1124744"/>
            <a:ext cx="2808312" cy="1323439"/>
          </a:xfrm>
          <a:prstGeom prst="rect">
            <a:avLst/>
          </a:prstGeom>
          <a:solidFill>
            <a:srgbClr val="FF3300"/>
          </a:solidFill>
          <a:ln>
            <a:solidFill>
              <a:schemeClr val="tx1"/>
            </a:solidFill>
          </a:ln>
        </p:spPr>
        <p:txBody>
          <a:bodyPr wrap="square" rtlCol="0">
            <a:spAutoFit/>
          </a:bodyPr>
          <a:lstStyle/>
          <a:p>
            <a:pPr algn="ctr"/>
            <a:r>
              <a:rPr lang="en-GB" sz="2000" dirty="0" smtClean="0"/>
              <a:t>What does the physical description of the man and his horse suggest about his character?</a:t>
            </a:r>
            <a:endParaRPr lang="en-GB" sz="2000" dirty="0"/>
          </a:p>
        </p:txBody>
      </p:sp>
      <p:sp>
        <p:nvSpPr>
          <p:cNvPr id="6" name="TextBox 5"/>
          <p:cNvSpPr txBox="1"/>
          <p:nvPr/>
        </p:nvSpPr>
        <p:spPr>
          <a:xfrm>
            <a:off x="5940152" y="1127820"/>
            <a:ext cx="2664296" cy="1323439"/>
          </a:xfrm>
          <a:prstGeom prst="rect">
            <a:avLst/>
          </a:prstGeom>
          <a:solidFill>
            <a:srgbClr val="92D050"/>
          </a:solidFill>
          <a:ln>
            <a:solidFill>
              <a:schemeClr val="tx1"/>
            </a:solidFill>
          </a:ln>
        </p:spPr>
        <p:txBody>
          <a:bodyPr wrap="square" rtlCol="0">
            <a:spAutoFit/>
          </a:bodyPr>
          <a:lstStyle/>
          <a:p>
            <a:pPr algn="ctr"/>
            <a:r>
              <a:rPr lang="en-GB" sz="2000" dirty="0" smtClean="0"/>
              <a:t>What does the description of how the man arrives suggest about his character?</a:t>
            </a:r>
            <a:endParaRPr lang="en-GB" sz="2000" dirty="0"/>
          </a:p>
        </p:txBody>
      </p:sp>
      <p:sp>
        <p:nvSpPr>
          <p:cNvPr id="7" name="TextBox 6"/>
          <p:cNvSpPr txBox="1"/>
          <p:nvPr/>
        </p:nvSpPr>
        <p:spPr>
          <a:xfrm>
            <a:off x="3204659" y="1127820"/>
            <a:ext cx="2520280" cy="1323439"/>
          </a:xfrm>
          <a:prstGeom prst="rect">
            <a:avLst/>
          </a:prstGeom>
          <a:solidFill>
            <a:srgbClr val="6699FF"/>
          </a:solidFill>
          <a:ln>
            <a:solidFill>
              <a:schemeClr val="tx1"/>
            </a:solidFill>
          </a:ln>
        </p:spPr>
        <p:txBody>
          <a:bodyPr wrap="square" rtlCol="0">
            <a:spAutoFit/>
          </a:bodyPr>
          <a:lstStyle/>
          <a:p>
            <a:pPr algn="ctr"/>
            <a:r>
              <a:rPr lang="en-GB" sz="2000" dirty="0" smtClean="0"/>
              <a:t>What might a reader think about a man who is completely green?</a:t>
            </a:r>
            <a:endParaRPr lang="en-GB" sz="2000" dirty="0"/>
          </a:p>
        </p:txBody>
      </p:sp>
      <p:sp>
        <p:nvSpPr>
          <p:cNvPr id="4" name="Slide Number Placeholder 3"/>
          <p:cNvSpPr>
            <a:spLocks noGrp="1"/>
          </p:cNvSpPr>
          <p:nvPr>
            <p:ph type="sldNum" sz="quarter" idx="12"/>
          </p:nvPr>
        </p:nvSpPr>
        <p:spPr>
          <a:xfrm>
            <a:off x="8585887" y="6237312"/>
            <a:ext cx="2133600" cy="476250"/>
          </a:xfrm>
        </p:spPr>
        <p:txBody>
          <a:bodyPr/>
          <a:lstStyle/>
          <a:p>
            <a:fld id="{251E94AE-4AE0-4832-80AE-5EEDEDF46D93}" type="slidenum">
              <a:rPr lang="en-GB" b="1" smtClean="0"/>
              <a:t>46</a:t>
            </a:fld>
            <a:endParaRPr lang="en-GB" b="1" dirty="0"/>
          </a:p>
        </p:txBody>
      </p:sp>
    </p:spTree>
    <p:extLst>
      <p:ext uri="{BB962C8B-B14F-4D97-AF65-F5344CB8AC3E}">
        <p14:creationId xmlns:p14="http://schemas.microsoft.com/office/powerpoint/2010/main" val="14953652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lstStyle/>
          <a:p>
            <a:r>
              <a:rPr lang="en-GB" dirty="0" smtClean="0"/>
              <a:t>Show, not Tell: </a:t>
            </a:r>
            <a:r>
              <a:rPr lang="en-GB" dirty="0"/>
              <a:t>through noun phrases</a:t>
            </a:r>
          </a:p>
        </p:txBody>
      </p:sp>
      <p:sp>
        <p:nvSpPr>
          <p:cNvPr id="3" name="Content Placeholder 2"/>
          <p:cNvSpPr>
            <a:spLocks noGrp="1"/>
          </p:cNvSpPr>
          <p:nvPr>
            <p:ph idx="1"/>
          </p:nvPr>
        </p:nvSpPr>
        <p:spPr>
          <a:xfrm>
            <a:off x="467544" y="1484784"/>
            <a:ext cx="8229600" cy="4896544"/>
          </a:xfrm>
          <a:solidFill>
            <a:schemeClr val="bg1"/>
          </a:solidFill>
          <a:ln>
            <a:solidFill>
              <a:schemeClr val="tx1"/>
            </a:solidFill>
          </a:ln>
        </p:spPr>
        <p:txBody>
          <a:bodyPr>
            <a:normAutofit fontScale="92500" lnSpcReduction="20000"/>
          </a:bodyPr>
          <a:lstStyle/>
          <a:p>
            <a:pPr marL="0" indent="0" algn="just">
              <a:lnSpc>
                <a:spcPct val="150000"/>
              </a:lnSpc>
              <a:spcBef>
                <a:spcPts val="0"/>
              </a:spcBef>
              <a:buNone/>
            </a:pPr>
            <a:r>
              <a:rPr lang="en-GB" sz="2400" dirty="0" smtClean="0"/>
              <a:t>At that moment, from outside in the courtyard, came </a:t>
            </a:r>
            <a:r>
              <a:rPr lang="en-GB" sz="2400" i="1" u="sng" dirty="0" smtClean="0">
                <a:solidFill>
                  <a:srgbClr val="7030A0"/>
                </a:solidFill>
              </a:rPr>
              <a:t>the </a:t>
            </a:r>
            <a:r>
              <a:rPr lang="en-GB" sz="2400" b="1" i="1" u="sng" dirty="0" smtClean="0">
                <a:solidFill>
                  <a:srgbClr val="384A94"/>
                </a:solidFill>
              </a:rPr>
              <a:t>clatter</a:t>
            </a:r>
            <a:r>
              <a:rPr lang="en-GB" sz="2400" i="1" u="sng" dirty="0" smtClean="0">
                <a:solidFill>
                  <a:srgbClr val="7030A0"/>
                </a:solidFill>
              </a:rPr>
              <a:t> of horses’ hooves on the cobbles</a:t>
            </a:r>
            <a:r>
              <a:rPr lang="en-GB" sz="2400" dirty="0" smtClean="0"/>
              <a:t>.  The doors of the hall flew open, and before I had time to call for them to be closed, </a:t>
            </a:r>
            <a:r>
              <a:rPr lang="en-GB" sz="2400" i="1" dirty="0" smtClean="0"/>
              <a:t>a giant of a man </a:t>
            </a:r>
            <a:r>
              <a:rPr lang="en-GB" sz="2400" dirty="0" smtClean="0"/>
              <a:t>rode in on </a:t>
            </a:r>
            <a:r>
              <a:rPr lang="en-GB" sz="2400" i="1" dirty="0" smtClean="0"/>
              <a:t>a towering warhorse that pawed the ground, sides lathered up, tossing its fine head, snorting its fury. </a:t>
            </a:r>
            <a:r>
              <a:rPr lang="en-GB" sz="2400" dirty="0" smtClean="0"/>
              <a:t> The man swept the hall with </a:t>
            </a:r>
            <a:r>
              <a:rPr lang="en-GB" sz="2400" i="1" dirty="0" smtClean="0"/>
              <a:t>terrible eyes, wolfish eyes that froze the courage in a man’s veins, eyes you could not hold with your own</a:t>
            </a:r>
            <a:r>
              <a:rPr lang="en-GB" sz="2400" dirty="0" smtClean="0"/>
              <a:t>.  But it was not the man’s eyes that amazed us most, it was not his size either  -  and I tell you I’d never in my life set eyes on </a:t>
            </a:r>
            <a:r>
              <a:rPr lang="en-GB" sz="2400" i="1" dirty="0" smtClean="0"/>
              <a:t>a bigger man </a:t>
            </a:r>
            <a:r>
              <a:rPr lang="en-GB" sz="2400" dirty="0" smtClean="0"/>
              <a:t>– no. It was </a:t>
            </a:r>
            <a:r>
              <a:rPr lang="en-GB" sz="2400" i="1" dirty="0" smtClean="0"/>
              <a:t>the colour of him. </a:t>
            </a:r>
            <a:r>
              <a:rPr lang="en-GB" sz="2400" dirty="0" smtClean="0"/>
              <a:t>Green, the man was green from head to foot.</a:t>
            </a:r>
          </a:p>
          <a:p>
            <a:pPr marL="0" indent="0" algn="just">
              <a:lnSpc>
                <a:spcPts val="3000"/>
              </a:lnSpc>
              <a:spcBef>
                <a:spcPts val="0"/>
              </a:spcBef>
              <a:buNone/>
            </a:pPr>
            <a:endParaRPr lang="en-GB" sz="2000" dirty="0" smtClean="0"/>
          </a:p>
          <a:p>
            <a:pPr marL="0" indent="0" algn="just">
              <a:lnSpc>
                <a:spcPts val="3000"/>
              </a:lnSpc>
              <a:spcBef>
                <a:spcPts val="0"/>
              </a:spcBef>
              <a:buNone/>
            </a:pPr>
            <a:endParaRPr lang="en-GB" sz="1800" dirty="0"/>
          </a:p>
        </p:txBody>
      </p:sp>
      <p:sp>
        <p:nvSpPr>
          <p:cNvPr id="5" name="Slide Number Placeholder 4"/>
          <p:cNvSpPr>
            <a:spLocks noGrp="1"/>
          </p:cNvSpPr>
          <p:nvPr>
            <p:ph type="sldNum" sz="quarter" idx="12"/>
          </p:nvPr>
        </p:nvSpPr>
        <p:spPr>
          <a:xfrm flipH="1">
            <a:off x="8100392" y="6245225"/>
            <a:ext cx="648072" cy="476250"/>
          </a:xfrm>
        </p:spPr>
        <p:txBody>
          <a:bodyPr/>
          <a:lstStyle/>
          <a:p>
            <a:fld id="{251E94AE-4AE0-4832-80AE-5EEDEDF46D93}" type="slidenum">
              <a:rPr lang="en-GB" b="1" smtClean="0"/>
              <a:t>47</a:t>
            </a:fld>
            <a:endParaRPr lang="en-GB" b="1" dirty="0"/>
          </a:p>
        </p:txBody>
      </p:sp>
    </p:spTree>
    <p:extLst>
      <p:ext uri="{BB962C8B-B14F-4D97-AF65-F5344CB8AC3E}">
        <p14:creationId xmlns:p14="http://schemas.microsoft.com/office/powerpoint/2010/main" val="42445462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lstStyle/>
          <a:p>
            <a:r>
              <a:rPr lang="en-GB" dirty="0" smtClean="0"/>
              <a:t>Show, not Tell: </a:t>
            </a:r>
            <a:r>
              <a:rPr lang="en-GB" dirty="0"/>
              <a:t>through noun phrases</a:t>
            </a:r>
          </a:p>
        </p:txBody>
      </p:sp>
      <p:sp>
        <p:nvSpPr>
          <p:cNvPr id="3" name="Content Placeholder 2"/>
          <p:cNvSpPr>
            <a:spLocks noGrp="1"/>
          </p:cNvSpPr>
          <p:nvPr>
            <p:ph idx="1"/>
          </p:nvPr>
        </p:nvSpPr>
        <p:spPr>
          <a:xfrm>
            <a:off x="467544" y="1484784"/>
            <a:ext cx="8229600" cy="4896544"/>
          </a:xfrm>
          <a:solidFill>
            <a:schemeClr val="bg1"/>
          </a:solidFill>
          <a:ln>
            <a:solidFill>
              <a:schemeClr val="tx1"/>
            </a:solidFill>
          </a:ln>
        </p:spPr>
        <p:txBody>
          <a:bodyPr>
            <a:normAutofit fontScale="92500" lnSpcReduction="20000"/>
          </a:bodyPr>
          <a:lstStyle/>
          <a:p>
            <a:pPr marL="0" indent="0" algn="just">
              <a:lnSpc>
                <a:spcPct val="150000"/>
              </a:lnSpc>
              <a:spcBef>
                <a:spcPts val="0"/>
              </a:spcBef>
              <a:buNone/>
            </a:pPr>
            <a:r>
              <a:rPr lang="en-GB" sz="2400" dirty="0" smtClean="0"/>
              <a:t>At that moment, from outside in the courtyard, came </a:t>
            </a:r>
            <a:r>
              <a:rPr lang="en-GB" sz="2400" i="1" u="sng" dirty="0" smtClean="0">
                <a:solidFill>
                  <a:srgbClr val="7030A0"/>
                </a:solidFill>
              </a:rPr>
              <a:t>the </a:t>
            </a:r>
            <a:r>
              <a:rPr lang="en-GB" sz="2400" b="1" i="1" u="sng" dirty="0" smtClean="0">
                <a:solidFill>
                  <a:srgbClr val="384A94"/>
                </a:solidFill>
              </a:rPr>
              <a:t>clatter</a:t>
            </a:r>
            <a:r>
              <a:rPr lang="en-GB" sz="2400" i="1" u="sng" dirty="0" smtClean="0">
                <a:solidFill>
                  <a:srgbClr val="384A94"/>
                </a:solidFill>
              </a:rPr>
              <a:t> </a:t>
            </a:r>
            <a:r>
              <a:rPr lang="en-GB" sz="2400" i="1" u="sng" dirty="0" smtClean="0">
                <a:solidFill>
                  <a:srgbClr val="7030A0"/>
                </a:solidFill>
              </a:rPr>
              <a:t>of horses’ hooves on the cobbles</a:t>
            </a:r>
            <a:r>
              <a:rPr lang="en-GB" sz="2400" dirty="0" smtClean="0"/>
              <a:t>.  The doors of the hall flew open, and before I had time to call for them to be closed, </a:t>
            </a:r>
            <a:r>
              <a:rPr lang="en-GB" sz="2400" i="1" u="sng" dirty="0" smtClean="0">
                <a:solidFill>
                  <a:srgbClr val="7030A0"/>
                </a:solidFill>
              </a:rPr>
              <a:t>a </a:t>
            </a:r>
            <a:r>
              <a:rPr lang="en-GB" sz="2400" b="1" i="1" u="sng" dirty="0" smtClean="0">
                <a:solidFill>
                  <a:srgbClr val="384A94"/>
                </a:solidFill>
              </a:rPr>
              <a:t>giant</a:t>
            </a:r>
            <a:r>
              <a:rPr lang="en-GB" sz="2400" b="1" i="1" u="sng" dirty="0" smtClean="0">
                <a:solidFill>
                  <a:srgbClr val="FF3300"/>
                </a:solidFill>
              </a:rPr>
              <a:t> </a:t>
            </a:r>
            <a:r>
              <a:rPr lang="en-GB" sz="2400" i="1" u="sng" dirty="0" smtClean="0">
                <a:solidFill>
                  <a:srgbClr val="7030A0"/>
                </a:solidFill>
              </a:rPr>
              <a:t>of a man </a:t>
            </a:r>
            <a:r>
              <a:rPr lang="en-GB" sz="2400" dirty="0" smtClean="0"/>
              <a:t>rode in on </a:t>
            </a:r>
            <a:r>
              <a:rPr lang="en-GB" sz="2400" i="1" u="sng" dirty="0" smtClean="0">
                <a:solidFill>
                  <a:srgbClr val="7030A0"/>
                </a:solidFill>
              </a:rPr>
              <a:t>a towering </a:t>
            </a:r>
            <a:r>
              <a:rPr lang="en-GB" sz="2400" b="1" i="1" u="sng" dirty="0" smtClean="0">
                <a:solidFill>
                  <a:srgbClr val="384A94"/>
                </a:solidFill>
              </a:rPr>
              <a:t>warhorse</a:t>
            </a:r>
            <a:r>
              <a:rPr lang="en-GB" sz="2400" i="1" u="sng" dirty="0" smtClean="0">
                <a:solidFill>
                  <a:srgbClr val="7030A0"/>
                </a:solidFill>
              </a:rPr>
              <a:t> that pawed the ground, sides lathered up, tossing its fine head, snorting its fury.</a:t>
            </a:r>
            <a:r>
              <a:rPr lang="en-GB" sz="2400" i="1" dirty="0" smtClean="0">
                <a:solidFill>
                  <a:srgbClr val="7030A0"/>
                </a:solidFill>
              </a:rPr>
              <a:t> </a:t>
            </a:r>
            <a:r>
              <a:rPr lang="en-GB" sz="2400" dirty="0" smtClean="0"/>
              <a:t> The man swept the hall with </a:t>
            </a:r>
            <a:r>
              <a:rPr lang="en-GB" sz="2400" i="1" u="sng" dirty="0" smtClean="0">
                <a:solidFill>
                  <a:srgbClr val="7030A0"/>
                </a:solidFill>
              </a:rPr>
              <a:t>terrible </a:t>
            </a:r>
            <a:r>
              <a:rPr lang="en-GB" sz="2400" b="1" i="1" u="sng" dirty="0" smtClean="0">
                <a:solidFill>
                  <a:srgbClr val="384A94"/>
                </a:solidFill>
              </a:rPr>
              <a:t>eyes</a:t>
            </a:r>
            <a:r>
              <a:rPr lang="en-GB" sz="2400" i="1" u="sng" dirty="0" smtClean="0">
                <a:solidFill>
                  <a:srgbClr val="7030A0"/>
                </a:solidFill>
              </a:rPr>
              <a:t>, wolfish eyes that froze the courage in a man’s veins, eyes you could not hold with your own</a:t>
            </a:r>
            <a:r>
              <a:rPr lang="en-GB" sz="2400" dirty="0" smtClean="0"/>
              <a:t>.  But it was not the man’s eyes that amazed us most, it was not his size either  -  and I tell you I’d never in my life set eyes on </a:t>
            </a:r>
            <a:r>
              <a:rPr lang="en-GB" sz="2400" i="1" u="sng" dirty="0" smtClean="0">
                <a:solidFill>
                  <a:srgbClr val="7030A0"/>
                </a:solidFill>
              </a:rPr>
              <a:t>a bigger man </a:t>
            </a:r>
            <a:r>
              <a:rPr lang="en-GB" sz="2400" dirty="0" smtClean="0"/>
              <a:t>– no. It was </a:t>
            </a:r>
            <a:r>
              <a:rPr lang="en-GB" sz="2400" i="1" u="sng" dirty="0" smtClean="0">
                <a:solidFill>
                  <a:srgbClr val="7030A0"/>
                </a:solidFill>
              </a:rPr>
              <a:t>the colour of him</a:t>
            </a:r>
            <a:r>
              <a:rPr lang="en-GB" sz="2400" i="1" dirty="0" smtClean="0">
                <a:solidFill>
                  <a:schemeClr val="accent4">
                    <a:lumMod val="75000"/>
                  </a:schemeClr>
                </a:solidFill>
              </a:rPr>
              <a:t>. </a:t>
            </a:r>
            <a:r>
              <a:rPr lang="en-GB" sz="2400" dirty="0" smtClean="0"/>
              <a:t>Green, the man was green from head to foot.</a:t>
            </a:r>
          </a:p>
          <a:p>
            <a:pPr marL="0" indent="0" algn="just">
              <a:lnSpc>
                <a:spcPts val="3000"/>
              </a:lnSpc>
              <a:spcBef>
                <a:spcPts val="0"/>
              </a:spcBef>
              <a:buNone/>
            </a:pPr>
            <a:endParaRPr lang="en-GB" sz="2000" dirty="0" smtClean="0"/>
          </a:p>
          <a:p>
            <a:pPr marL="0" indent="0" algn="just">
              <a:lnSpc>
                <a:spcPts val="3000"/>
              </a:lnSpc>
              <a:spcBef>
                <a:spcPts val="0"/>
              </a:spcBef>
              <a:buNone/>
            </a:pPr>
            <a:endParaRPr lang="en-GB" sz="1800" dirty="0"/>
          </a:p>
        </p:txBody>
      </p:sp>
      <p:sp>
        <p:nvSpPr>
          <p:cNvPr id="5" name="Slide Number Placeholder 4"/>
          <p:cNvSpPr>
            <a:spLocks noGrp="1"/>
          </p:cNvSpPr>
          <p:nvPr>
            <p:ph type="sldNum" sz="quarter" idx="12"/>
          </p:nvPr>
        </p:nvSpPr>
        <p:spPr>
          <a:xfrm flipH="1">
            <a:off x="8028384" y="6245225"/>
            <a:ext cx="648072" cy="476250"/>
          </a:xfrm>
        </p:spPr>
        <p:txBody>
          <a:bodyPr/>
          <a:lstStyle/>
          <a:p>
            <a:fld id="{251E94AE-4AE0-4832-80AE-5EEDEDF46D93}" type="slidenum">
              <a:rPr lang="en-GB" b="1" smtClean="0"/>
              <a:t>48</a:t>
            </a:fld>
            <a:endParaRPr lang="en-GB" b="1" dirty="0"/>
          </a:p>
        </p:txBody>
      </p:sp>
    </p:spTree>
    <p:extLst>
      <p:ext uri="{BB962C8B-B14F-4D97-AF65-F5344CB8AC3E}">
        <p14:creationId xmlns:p14="http://schemas.microsoft.com/office/powerpoint/2010/main" val="9977286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lstStyle/>
          <a:p>
            <a:r>
              <a:rPr lang="en-GB" dirty="0" smtClean="0"/>
              <a:t>Show, not Tell: </a:t>
            </a:r>
            <a:r>
              <a:rPr lang="en-GB" dirty="0"/>
              <a:t>through noun phrases</a:t>
            </a:r>
          </a:p>
        </p:txBody>
      </p:sp>
      <p:sp>
        <p:nvSpPr>
          <p:cNvPr id="3" name="Content Placeholder 2"/>
          <p:cNvSpPr>
            <a:spLocks noGrp="1"/>
          </p:cNvSpPr>
          <p:nvPr>
            <p:ph idx="1"/>
          </p:nvPr>
        </p:nvSpPr>
        <p:spPr>
          <a:xfrm>
            <a:off x="179512" y="1412777"/>
            <a:ext cx="8517632" cy="3024336"/>
          </a:xfrm>
          <a:solidFill>
            <a:schemeClr val="bg1"/>
          </a:solidFill>
          <a:ln>
            <a:solidFill>
              <a:schemeClr val="tx1"/>
            </a:solidFill>
          </a:ln>
        </p:spPr>
        <p:txBody>
          <a:bodyPr>
            <a:noAutofit/>
          </a:bodyPr>
          <a:lstStyle/>
          <a:p>
            <a:pPr marL="0" indent="0" algn="just">
              <a:lnSpc>
                <a:spcPts val="2400"/>
              </a:lnSpc>
              <a:spcBef>
                <a:spcPts val="0"/>
              </a:spcBef>
              <a:spcAft>
                <a:spcPts val="600"/>
              </a:spcAft>
              <a:buNone/>
            </a:pPr>
            <a:r>
              <a:rPr lang="en-GB" sz="2000" dirty="0" smtClean="0"/>
              <a:t>… </a:t>
            </a:r>
            <a:r>
              <a:rPr lang="en-GB" sz="2000" i="1" dirty="0" smtClean="0">
                <a:solidFill>
                  <a:srgbClr val="7030A0"/>
                </a:solidFill>
              </a:rPr>
              <a:t>the </a:t>
            </a:r>
            <a:r>
              <a:rPr lang="en-GB" sz="2000" b="1" i="1" u="sng" dirty="0" smtClean="0">
                <a:solidFill>
                  <a:srgbClr val="384A94"/>
                </a:solidFill>
              </a:rPr>
              <a:t>clatter</a:t>
            </a:r>
            <a:r>
              <a:rPr lang="en-GB" sz="2000" i="1" dirty="0" smtClean="0">
                <a:solidFill>
                  <a:srgbClr val="7030A0"/>
                </a:solidFill>
              </a:rPr>
              <a:t> of horses’ hooves on the cobbles …</a:t>
            </a:r>
            <a:r>
              <a:rPr lang="en-GB" sz="2000" dirty="0" smtClean="0"/>
              <a:t>. </a:t>
            </a:r>
          </a:p>
          <a:p>
            <a:pPr marL="0" indent="0" algn="just">
              <a:lnSpc>
                <a:spcPts val="2400"/>
              </a:lnSpc>
              <a:spcBef>
                <a:spcPts val="0"/>
              </a:spcBef>
              <a:spcAft>
                <a:spcPts val="600"/>
              </a:spcAft>
              <a:buNone/>
            </a:pPr>
            <a:r>
              <a:rPr lang="en-GB" sz="2000" i="1" dirty="0" smtClean="0">
                <a:solidFill>
                  <a:srgbClr val="7030A0"/>
                </a:solidFill>
              </a:rPr>
              <a:t>… a </a:t>
            </a:r>
            <a:r>
              <a:rPr lang="en-GB" sz="2000" i="1" dirty="0">
                <a:solidFill>
                  <a:srgbClr val="7030A0"/>
                </a:solidFill>
              </a:rPr>
              <a:t>towering </a:t>
            </a:r>
            <a:r>
              <a:rPr lang="en-GB" sz="2000" b="1" i="1" u="sng" dirty="0">
                <a:solidFill>
                  <a:srgbClr val="384A94"/>
                </a:solidFill>
              </a:rPr>
              <a:t>warhorse</a:t>
            </a:r>
            <a:r>
              <a:rPr lang="en-GB" sz="2000" i="1" dirty="0">
                <a:solidFill>
                  <a:srgbClr val="7030A0"/>
                </a:solidFill>
              </a:rPr>
              <a:t> that pawed the ground, sides lathered up, tossing its fine </a:t>
            </a:r>
            <a:r>
              <a:rPr lang="en-GB" sz="2000" i="1" dirty="0" smtClean="0">
                <a:solidFill>
                  <a:srgbClr val="7030A0"/>
                </a:solidFill>
              </a:rPr>
              <a:t> head</a:t>
            </a:r>
            <a:r>
              <a:rPr lang="en-GB" sz="2000" i="1" dirty="0">
                <a:solidFill>
                  <a:srgbClr val="7030A0"/>
                </a:solidFill>
              </a:rPr>
              <a:t>, snorting its </a:t>
            </a:r>
            <a:r>
              <a:rPr lang="en-GB" sz="2000" i="1" dirty="0" smtClean="0">
                <a:solidFill>
                  <a:srgbClr val="7030A0"/>
                </a:solidFill>
              </a:rPr>
              <a:t>fury …</a:t>
            </a:r>
          </a:p>
          <a:p>
            <a:pPr marL="0" indent="0" algn="just">
              <a:lnSpc>
                <a:spcPts val="2400"/>
              </a:lnSpc>
              <a:spcBef>
                <a:spcPts val="0"/>
              </a:spcBef>
              <a:spcAft>
                <a:spcPts val="600"/>
              </a:spcAft>
              <a:buNone/>
            </a:pPr>
            <a:r>
              <a:rPr lang="en-GB" sz="2000" i="1" dirty="0" smtClean="0">
                <a:solidFill>
                  <a:srgbClr val="7030A0"/>
                </a:solidFill>
              </a:rPr>
              <a:t>… a </a:t>
            </a:r>
            <a:r>
              <a:rPr lang="en-GB" sz="2000" b="1" i="1" u="sng" dirty="0" smtClean="0">
                <a:solidFill>
                  <a:srgbClr val="384A94"/>
                </a:solidFill>
              </a:rPr>
              <a:t>giant</a:t>
            </a:r>
            <a:r>
              <a:rPr lang="en-GB" sz="2000" b="1" i="1" dirty="0" smtClean="0">
                <a:solidFill>
                  <a:srgbClr val="384A94"/>
                </a:solidFill>
              </a:rPr>
              <a:t> </a:t>
            </a:r>
            <a:r>
              <a:rPr lang="en-GB" sz="2000" i="1" dirty="0" smtClean="0">
                <a:solidFill>
                  <a:srgbClr val="7030A0"/>
                </a:solidFill>
              </a:rPr>
              <a:t>of a man… </a:t>
            </a:r>
            <a:r>
              <a:rPr lang="en-GB" sz="2000" dirty="0" smtClean="0"/>
              <a:t> </a:t>
            </a:r>
          </a:p>
          <a:p>
            <a:pPr marL="0" indent="0" algn="just">
              <a:lnSpc>
                <a:spcPts val="2400"/>
              </a:lnSpc>
              <a:spcBef>
                <a:spcPts val="0"/>
              </a:spcBef>
              <a:spcAft>
                <a:spcPts val="600"/>
              </a:spcAft>
              <a:buNone/>
            </a:pPr>
            <a:r>
              <a:rPr lang="en-GB" sz="2000" i="1" dirty="0" smtClean="0">
                <a:solidFill>
                  <a:srgbClr val="7030A0"/>
                </a:solidFill>
              </a:rPr>
              <a:t>… terrible </a:t>
            </a:r>
            <a:r>
              <a:rPr lang="en-GB" sz="2000" b="1" i="1" u="sng" dirty="0" smtClean="0">
                <a:solidFill>
                  <a:srgbClr val="384A94"/>
                </a:solidFill>
              </a:rPr>
              <a:t>eyes</a:t>
            </a:r>
            <a:r>
              <a:rPr lang="en-GB" sz="2000" i="1" dirty="0" smtClean="0">
                <a:solidFill>
                  <a:srgbClr val="7030A0"/>
                </a:solidFill>
              </a:rPr>
              <a:t>, wolfish eyes that froze the courage in a man’s veins, eyes you could not hold with your own</a:t>
            </a:r>
            <a:r>
              <a:rPr lang="en-GB" sz="2000" dirty="0" smtClean="0"/>
              <a:t>…</a:t>
            </a:r>
          </a:p>
          <a:p>
            <a:pPr marL="0" indent="0" algn="just">
              <a:lnSpc>
                <a:spcPts val="2400"/>
              </a:lnSpc>
              <a:spcBef>
                <a:spcPts val="0"/>
              </a:spcBef>
              <a:spcAft>
                <a:spcPts val="600"/>
              </a:spcAft>
              <a:buNone/>
            </a:pPr>
            <a:r>
              <a:rPr lang="en-GB" sz="2000" i="1" dirty="0" smtClean="0">
                <a:solidFill>
                  <a:srgbClr val="7030A0"/>
                </a:solidFill>
              </a:rPr>
              <a:t>… a bigger </a:t>
            </a:r>
            <a:r>
              <a:rPr lang="en-GB" sz="2000" b="1" i="1" u="sng" dirty="0" smtClean="0">
                <a:solidFill>
                  <a:srgbClr val="384A94"/>
                </a:solidFill>
              </a:rPr>
              <a:t>man</a:t>
            </a:r>
            <a:r>
              <a:rPr lang="en-GB" sz="2000" i="1" dirty="0" smtClean="0">
                <a:solidFill>
                  <a:srgbClr val="7030A0"/>
                </a:solidFill>
              </a:rPr>
              <a:t> …</a:t>
            </a:r>
          </a:p>
          <a:p>
            <a:pPr marL="0" indent="0" algn="just">
              <a:lnSpc>
                <a:spcPts val="2400"/>
              </a:lnSpc>
              <a:spcBef>
                <a:spcPts val="0"/>
              </a:spcBef>
              <a:spcAft>
                <a:spcPts val="600"/>
              </a:spcAft>
              <a:buNone/>
            </a:pPr>
            <a:r>
              <a:rPr lang="en-GB" sz="2000" i="1" dirty="0" smtClean="0">
                <a:solidFill>
                  <a:schemeClr val="accent4">
                    <a:lumMod val="75000"/>
                  </a:schemeClr>
                </a:solidFill>
              </a:rPr>
              <a:t>… the </a:t>
            </a:r>
            <a:r>
              <a:rPr lang="en-GB" sz="2000" b="1" i="1" u="sng" dirty="0" smtClean="0">
                <a:solidFill>
                  <a:srgbClr val="384A94"/>
                </a:solidFill>
              </a:rPr>
              <a:t>colour</a:t>
            </a:r>
            <a:r>
              <a:rPr lang="en-GB" sz="2000" i="1" dirty="0" smtClean="0">
                <a:solidFill>
                  <a:schemeClr val="accent4">
                    <a:lumMod val="75000"/>
                  </a:schemeClr>
                </a:solidFill>
              </a:rPr>
              <a:t> of him…</a:t>
            </a:r>
            <a:endParaRPr lang="en-GB" sz="2000" dirty="0" smtClean="0"/>
          </a:p>
        </p:txBody>
      </p:sp>
      <p:sp>
        <p:nvSpPr>
          <p:cNvPr id="4" name="TextBox 3"/>
          <p:cNvSpPr txBox="1"/>
          <p:nvPr/>
        </p:nvSpPr>
        <p:spPr>
          <a:xfrm>
            <a:off x="179512" y="4605756"/>
            <a:ext cx="8712968" cy="2246769"/>
          </a:xfrm>
          <a:prstGeom prst="rect">
            <a:avLst/>
          </a:prstGeom>
          <a:noFill/>
        </p:spPr>
        <p:txBody>
          <a:bodyPr wrap="square" rtlCol="0">
            <a:spAutoFit/>
          </a:bodyPr>
          <a:lstStyle/>
          <a:p>
            <a:pPr>
              <a:lnSpc>
                <a:spcPts val="2400"/>
              </a:lnSpc>
            </a:pPr>
            <a:r>
              <a:rPr lang="en-GB" sz="2000" dirty="0" smtClean="0"/>
              <a:t>Michael </a:t>
            </a:r>
            <a:r>
              <a:rPr lang="en-GB" sz="2000" dirty="0" err="1" smtClean="0"/>
              <a:t>Morpurgo</a:t>
            </a:r>
            <a:r>
              <a:rPr lang="en-GB" sz="2000" dirty="0" smtClean="0"/>
              <a:t> shows us through his noun phrases that:</a:t>
            </a:r>
          </a:p>
          <a:p>
            <a:pPr marL="285750" indent="-285750">
              <a:lnSpc>
                <a:spcPts val="2400"/>
              </a:lnSpc>
              <a:buFont typeface="Arial" pitchFamily="34" charset="0"/>
              <a:buChar char="•"/>
            </a:pPr>
            <a:r>
              <a:rPr lang="en-GB" sz="2000" dirty="0" smtClean="0"/>
              <a:t>He is </a:t>
            </a:r>
            <a:r>
              <a:rPr lang="en-GB" sz="2000" i="1" dirty="0" smtClean="0"/>
              <a:t>a giant of a man</a:t>
            </a:r>
            <a:r>
              <a:rPr lang="en-GB" sz="2000" dirty="0" smtClean="0"/>
              <a:t> – so he is likely to be strong, possibly fierce;</a:t>
            </a:r>
          </a:p>
          <a:p>
            <a:pPr marL="285750" indent="-285750">
              <a:lnSpc>
                <a:spcPts val="2400"/>
              </a:lnSpc>
              <a:buFont typeface="Arial" pitchFamily="34" charset="0"/>
              <a:buChar char="•"/>
            </a:pPr>
            <a:r>
              <a:rPr lang="en-GB" sz="2000" dirty="0" smtClean="0"/>
              <a:t>His horse is </a:t>
            </a:r>
            <a:r>
              <a:rPr lang="en-GB" sz="2000" i="1" dirty="0" smtClean="0"/>
              <a:t>towering</a:t>
            </a:r>
            <a:r>
              <a:rPr lang="en-GB" sz="2000" dirty="0" smtClean="0"/>
              <a:t> and it is a </a:t>
            </a:r>
            <a:r>
              <a:rPr lang="en-GB" sz="2000" i="1" dirty="0" smtClean="0"/>
              <a:t>warhorse</a:t>
            </a:r>
            <a:r>
              <a:rPr lang="en-GB" sz="2000" dirty="0" smtClean="0"/>
              <a:t> so he must be a fighting man;</a:t>
            </a:r>
          </a:p>
          <a:p>
            <a:pPr marL="285750" indent="-285750">
              <a:lnSpc>
                <a:spcPts val="2400"/>
              </a:lnSpc>
              <a:buFont typeface="Arial" pitchFamily="34" charset="0"/>
              <a:buChar char="•"/>
            </a:pPr>
            <a:r>
              <a:rPr lang="en-GB" sz="2000" dirty="0" smtClean="0"/>
              <a:t>The man has </a:t>
            </a:r>
            <a:r>
              <a:rPr lang="en-GB" sz="2000" i="1" dirty="0" smtClean="0"/>
              <a:t>terrible</a:t>
            </a:r>
            <a:r>
              <a:rPr lang="en-GB" sz="2000" dirty="0" smtClean="0"/>
              <a:t> eyes, like a wolf’s (</a:t>
            </a:r>
            <a:r>
              <a:rPr lang="en-GB" sz="2000" i="1" dirty="0" smtClean="0"/>
              <a:t>wolfish</a:t>
            </a:r>
            <a:r>
              <a:rPr lang="en-GB" sz="2000" dirty="0" smtClean="0"/>
              <a:t> ), and it makes the other knights frightened (</a:t>
            </a:r>
            <a:r>
              <a:rPr lang="en-GB" sz="2000" i="1" dirty="0" smtClean="0"/>
              <a:t>froze the courage in a man’s veins) </a:t>
            </a:r>
            <a:r>
              <a:rPr lang="en-GB" sz="2000" dirty="0" smtClean="0"/>
              <a:t>so he might be evil or nasty</a:t>
            </a:r>
          </a:p>
          <a:p>
            <a:pPr marL="285750" indent="-285750">
              <a:lnSpc>
                <a:spcPts val="2400"/>
              </a:lnSpc>
              <a:buFont typeface="Arial" pitchFamily="34" charset="0"/>
              <a:buChar char="•"/>
            </a:pPr>
            <a:r>
              <a:rPr lang="en-GB" sz="2000" dirty="0" smtClean="0"/>
              <a:t>The man is a strange colour (green) – what kind of man is green?</a:t>
            </a:r>
          </a:p>
        </p:txBody>
      </p:sp>
      <p:sp>
        <p:nvSpPr>
          <p:cNvPr id="5" name="Slide Number Placeholder 4"/>
          <p:cNvSpPr>
            <a:spLocks noGrp="1"/>
          </p:cNvSpPr>
          <p:nvPr>
            <p:ph type="sldNum" sz="quarter" idx="12"/>
          </p:nvPr>
        </p:nvSpPr>
        <p:spPr>
          <a:xfrm>
            <a:off x="8244408" y="6306623"/>
            <a:ext cx="2133600" cy="476250"/>
          </a:xfrm>
        </p:spPr>
        <p:txBody>
          <a:bodyPr/>
          <a:lstStyle/>
          <a:p>
            <a:fld id="{251E94AE-4AE0-4832-80AE-5EEDEDF46D93}" type="slidenum">
              <a:rPr lang="en-GB" b="1" smtClean="0"/>
              <a:t>49</a:t>
            </a:fld>
            <a:endParaRPr lang="en-GB" b="1" dirty="0"/>
          </a:p>
        </p:txBody>
      </p:sp>
    </p:spTree>
    <p:extLst>
      <p:ext uri="{BB962C8B-B14F-4D97-AF65-F5344CB8AC3E}">
        <p14:creationId xmlns:p14="http://schemas.microsoft.com/office/powerpoint/2010/main" val="2797994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48539"/>
          </a:xfrm>
        </p:spPr>
        <p:txBody>
          <a:bodyPr/>
          <a:lstStyle/>
          <a:p>
            <a:r>
              <a:rPr lang="en-GB" sz="4060" dirty="0" smtClean="0"/>
              <a:t>Teaching Writing Creatively</a:t>
            </a:r>
            <a:endParaRPr lang="en-GB" sz="4060" dirty="0"/>
          </a:p>
        </p:txBody>
      </p:sp>
      <p:sp>
        <p:nvSpPr>
          <p:cNvPr id="3" name="Content Placeholder 2"/>
          <p:cNvSpPr>
            <a:spLocks noGrp="1"/>
          </p:cNvSpPr>
          <p:nvPr>
            <p:ph idx="1"/>
          </p:nvPr>
        </p:nvSpPr>
        <p:spPr>
          <a:xfrm>
            <a:off x="457200" y="1484784"/>
            <a:ext cx="8229600" cy="5220816"/>
          </a:xfrm>
        </p:spPr>
        <p:txBody>
          <a:bodyPr/>
          <a:lstStyle/>
          <a:p>
            <a:pPr>
              <a:lnSpc>
                <a:spcPts val="2800"/>
              </a:lnSpc>
              <a:spcBef>
                <a:spcPts val="0"/>
              </a:spcBef>
              <a:spcAft>
                <a:spcPts val="0"/>
              </a:spcAft>
              <a:buClrTx/>
              <a:buSzPct val="80000"/>
              <a:buFont typeface="Wingdings" panose="05000000000000000000" pitchFamily="2" charset="2"/>
              <a:buChar char="q"/>
            </a:pPr>
            <a:r>
              <a:rPr lang="en-GB" sz="2200" dirty="0"/>
              <a:t>To write well we all need to have something to say and a desire to say it;</a:t>
            </a:r>
          </a:p>
          <a:p>
            <a:pPr>
              <a:lnSpc>
                <a:spcPts val="2800"/>
              </a:lnSpc>
              <a:spcBef>
                <a:spcPts val="0"/>
              </a:spcBef>
              <a:spcAft>
                <a:spcPts val="0"/>
              </a:spcAft>
              <a:buClrTx/>
              <a:buSzPct val="80000"/>
              <a:buFont typeface="Wingdings" panose="05000000000000000000" pitchFamily="2" charset="2"/>
              <a:buChar char="q"/>
            </a:pPr>
            <a:r>
              <a:rPr lang="en-GB" sz="2200" dirty="0"/>
              <a:t>Before young writers can meaningfully attend to how they have written something, they need to have engaged with what they want to say – the ideas;</a:t>
            </a:r>
          </a:p>
          <a:p>
            <a:pPr>
              <a:lnSpc>
                <a:spcPts val="2800"/>
              </a:lnSpc>
              <a:spcBef>
                <a:spcPts val="0"/>
              </a:spcBef>
              <a:spcAft>
                <a:spcPts val="0"/>
              </a:spcAft>
              <a:buClrTx/>
              <a:buSzPct val="80000"/>
              <a:buFont typeface="Wingdings" panose="05000000000000000000" pitchFamily="2" charset="2"/>
              <a:buChar char="q"/>
            </a:pPr>
            <a:r>
              <a:rPr lang="en-GB" sz="2200" dirty="0"/>
              <a:t>Engaging young writers’ imaginations, emotions and personal beliefs is a really important part of teaching writing;</a:t>
            </a:r>
          </a:p>
          <a:p>
            <a:pPr>
              <a:lnSpc>
                <a:spcPts val="2800"/>
              </a:lnSpc>
              <a:spcBef>
                <a:spcPts val="0"/>
              </a:spcBef>
              <a:spcAft>
                <a:spcPts val="0"/>
              </a:spcAft>
              <a:buClrTx/>
              <a:buSzPct val="80000"/>
              <a:buFont typeface="Wingdings" panose="05000000000000000000" pitchFamily="2" charset="2"/>
              <a:buChar char="q"/>
            </a:pPr>
            <a:r>
              <a:rPr lang="en-GB" sz="2200" dirty="0"/>
              <a:t>Allowing young writers freedom to explore ideas, test things out, and to write to find out what they want to say is critical</a:t>
            </a:r>
          </a:p>
          <a:p>
            <a:pPr>
              <a:lnSpc>
                <a:spcPts val="2800"/>
              </a:lnSpc>
              <a:spcBef>
                <a:spcPts val="0"/>
              </a:spcBef>
              <a:spcAft>
                <a:spcPts val="0"/>
              </a:spcAft>
              <a:buClrTx/>
              <a:buSzPct val="80000"/>
              <a:buFont typeface="Wingdings" panose="05000000000000000000" pitchFamily="2" charset="2"/>
              <a:buChar char="q"/>
            </a:pPr>
            <a:endParaRPr lang="en-GB" sz="2200" dirty="0"/>
          </a:p>
          <a:p>
            <a:pPr>
              <a:lnSpc>
                <a:spcPts val="2800"/>
              </a:lnSpc>
              <a:spcBef>
                <a:spcPts val="0"/>
              </a:spcBef>
              <a:spcAft>
                <a:spcPts val="0"/>
              </a:spcAft>
              <a:buClrTx/>
              <a:buSzPct val="80000"/>
              <a:buFont typeface="Wingdings" panose="05000000000000000000" pitchFamily="2" charset="2"/>
              <a:buChar char="q"/>
            </a:pPr>
            <a:r>
              <a:rPr lang="en-GB" sz="2200" dirty="0"/>
              <a:t>We often move far too quickly to pinning things down, and making writing a very linear process – we </a:t>
            </a:r>
            <a:r>
              <a:rPr lang="en-GB" sz="2200" dirty="0" smtClean="0"/>
              <a:t>need </a:t>
            </a:r>
            <a:r>
              <a:rPr lang="en-GB" sz="2200" dirty="0"/>
              <a:t>to create space for exploration, experimentation and re-drafting.</a:t>
            </a:r>
          </a:p>
          <a:p>
            <a:pPr>
              <a:lnSpc>
                <a:spcPts val="2800"/>
              </a:lnSpc>
              <a:spcBef>
                <a:spcPts val="0"/>
              </a:spcBef>
              <a:spcAft>
                <a:spcPts val="0"/>
              </a:spcAft>
              <a:buClrTx/>
              <a:buSzPct val="80000"/>
              <a:buFont typeface="Wingdings" panose="05000000000000000000" pitchFamily="2" charset="2"/>
              <a:buChar char="q"/>
            </a:pPr>
            <a:r>
              <a:rPr lang="en-GB" sz="2200" dirty="0"/>
              <a:t>This is built into both of our Schemes of Work.</a:t>
            </a:r>
          </a:p>
        </p:txBody>
      </p:sp>
      <p:sp>
        <p:nvSpPr>
          <p:cNvPr id="5" name="Slide Number Placeholder 4"/>
          <p:cNvSpPr>
            <a:spLocks noGrp="1"/>
          </p:cNvSpPr>
          <p:nvPr>
            <p:ph type="sldNum" sz="quarter" idx="11"/>
          </p:nvPr>
        </p:nvSpPr>
        <p:spPr/>
        <p:txBody>
          <a:bodyPr/>
          <a:lstStyle/>
          <a:p>
            <a:fld id="{132371F7-CEE0-4AF0-87BE-4D51F1612E4F}" type="slidenum">
              <a:rPr lang="en-US" smtClean="0"/>
              <a:pPr/>
              <a:t>5</a:t>
            </a:fld>
            <a:endParaRPr lang="en-US"/>
          </a:p>
        </p:txBody>
      </p:sp>
    </p:spTree>
    <p:extLst>
      <p:ext uri="{BB962C8B-B14F-4D97-AF65-F5344CB8AC3E}">
        <p14:creationId xmlns:p14="http://schemas.microsoft.com/office/powerpoint/2010/main" val="127635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lstStyle/>
          <a:p>
            <a:r>
              <a:rPr lang="en-GB" dirty="0" smtClean="0"/>
              <a:t>Show, not Tell: </a:t>
            </a:r>
            <a:r>
              <a:rPr lang="en-GB" dirty="0"/>
              <a:t>through noun phrases</a:t>
            </a:r>
          </a:p>
        </p:txBody>
      </p:sp>
      <p:sp>
        <p:nvSpPr>
          <p:cNvPr id="4" name="TextBox 3"/>
          <p:cNvSpPr txBox="1"/>
          <p:nvPr/>
        </p:nvSpPr>
        <p:spPr>
          <a:xfrm>
            <a:off x="251520" y="1556792"/>
            <a:ext cx="8712968" cy="4216539"/>
          </a:xfrm>
          <a:prstGeom prst="rect">
            <a:avLst/>
          </a:prstGeom>
          <a:solidFill>
            <a:schemeClr val="bg1"/>
          </a:solidFill>
          <a:ln>
            <a:solidFill>
              <a:schemeClr val="tx1"/>
            </a:solidFill>
          </a:ln>
        </p:spPr>
        <p:txBody>
          <a:bodyPr wrap="square" rtlCol="0">
            <a:spAutoFit/>
          </a:bodyPr>
          <a:lstStyle/>
          <a:p>
            <a:pPr>
              <a:lnSpc>
                <a:spcPts val="3000"/>
              </a:lnSpc>
            </a:pPr>
            <a:r>
              <a:rPr lang="en-GB" sz="2000" dirty="0" smtClean="0"/>
              <a:t>Michael </a:t>
            </a:r>
            <a:r>
              <a:rPr lang="en-GB" sz="2000" dirty="0" err="1" smtClean="0"/>
              <a:t>Morpurgo</a:t>
            </a:r>
            <a:r>
              <a:rPr lang="en-GB" sz="2000" dirty="0" smtClean="0"/>
              <a:t> could have </a:t>
            </a:r>
            <a:r>
              <a:rPr lang="en-GB" sz="2000" b="1" dirty="0" smtClean="0">
                <a:solidFill>
                  <a:srgbClr val="378537"/>
                </a:solidFill>
              </a:rPr>
              <a:t>told</a:t>
            </a:r>
            <a:r>
              <a:rPr lang="en-GB" sz="2000" dirty="0" smtClean="0"/>
              <a:t> us about the Green Knight by writing:</a:t>
            </a:r>
          </a:p>
          <a:p>
            <a:pPr>
              <a:lnSpc>
                <a:spcPts val="3000"/>
              </a:lnSpc>
            </a:pPr>
            <a:r>
              <a:rPr lang="en-GB" sz="2000" i="1" dirty="0" smtClean="0"/>
              <a:t>The Green Knight was a huge man who was very powerful and intimidating,  and who was ready to fight , and he had a horse that was very fierce and threatening</a:t>
            </a:r>
            <a:r>
              <a:rPr lang="en-GB" sz="2000" dirty="0" smtClean="0"/>
              <a:t>.</a:t>
            </a:r>
          </a:p>
          <a:p>
            <a:pPr>
              <a:lnSpc>
                <a:spcPts val="3000"/>
              </a:lnSpc>
            </a:pPr>
            <a:endParaRPr lang="en-GB" sz="2000" dirty="0" smtClean="0"/>
          </a:p>
          <a:p>
            <a:pPr>
              <a:lnSpc>
                <a:spcPts val="3000"/>
              </a:lnSpc>
            </a:pPr>
            <a:r>
              <a:rPr lang="en-GB" sz="2000" dirty="0" smtClean="0"/>
              <a:t>Instead he </a:t>
            </a:r>
            <a:r>
              <a:rPr lang="en-GB" sz="2000" b="1" dirty="0" smtClean="0">
                <a:solidFill>
                  <a:srgbClr val="378537"/>
                </a:solidFill>
              </a:rPr>
              <a:t>shows</a:t>
            </a:r>
            <a:r>
              <a:rPr lang="en-GB" sz="2000" dirty="0" smtClean="0"/>
              <a:t> us what the Green Knight is like by writing: </a:t>
            </a:r>
          </a:p>
          <a:p>
            <a:pPr>
              <a:lnSpc>
                <a:spcPts val="3000"/>
              </a:lnSpc>
            </a:pPr>
            <a:r>
              <a:rPr lang="en-GB" sz="2000" i="1" u="sng" dirty="0">
                <a:solidFill>
                  <a:srgbClr val="7030A0"/>
                </a:solidFill>
              </a:rPr>
              <a:t>a </a:t>
            </a:r>
            <a:r>
              <a:rPr lang="en-GB" sz="2000" b="1" i="1" u="sng" dirty="0">
                <a:solidFill>
                  <a:srgbClr val="384A94"/>
                </a:solidFill>
              </a:rPr>
              <a:t>giant</a:t>
            </a:r>
            <a:r>
              <a:rPr lang="en-GB" sz="2000" b="1" i="1" u="sng" dirty="0">
                <a:solidFill>
                  <a:srgbClr val="FF3300"/>
                </a:solidFill>
              </a:rPr>
              <a:t> </a:t>
            </a:r>
            <a:r>
              <a:rPr lang="en-GB" sz="2000" i="1" u="sng" dirty="0">
                <a:solidFill>
                  <a:srgbClr val="7030A0"/>
                </a:solidFill>
              </a:rPr>
              <a:t>of a man </a:t>
            </a:r>
            <a:r>
              <a:rPr lang="en-GB" sz="2000" dirty="0"/>
              <a:t>rode in on </a:t>
            </a:r>
            <a:r>
              <a:rPr lang="en-GB" sz="2000" i="1" u="sng" dirty="0">
                <a:solidFill>
                  <a:srgbClr val="7030A0"/>
                </a:solidFill>
              </a:rPr>
              <a:t>a towering </a:t>
            </a:r>
            <a:r>
              <a:rPr lang="en-GB" sz="2000" b="1" i="1" u="sng" dirty="0">
                <a:solidFill>
                  <a:srgbClr val="384A94"/>
                </a:solidFill>
              </a:rPr>
              <a:t>warhorse</a:t>
            </a:r>
            <a:r>
              <a:rPr lang="en-GB" sz="2000" i="1" u="sng" dirty="0">
                <a:solidFill>
                  <a:srgbClr val="7030A0"/>
                </a:solidFill>
              </a:rPr>
              <a:t> that pawed the ground, sides lathered up, tossing its fine head, snorting its fury.</a:t>
            </a:r>
            <a:r>
              <a:rPr lang="en-GB" sz="2000" i="1" dirty="0">
                <a:solidFill>
                  <a:srgbClr val="7030A0"/>
                </a:solidFill>
              </a:rPr>
              <a:t> </a:t>
            </a:r>
            <a:r>
              <a:rPr lang="en-GB" sz="2000" dirty="0"/>
              <a:t> The man swept the hall with </a:t>
            </a:r>
            <a:r>
              <a:rPr lang="en-GB" sz="2000" i="1" u="sng" dirty="0">
                <a:solidFill>
                  <a:srgbClr val="7030A0"/>
                </a:solidFill>
              </a:rPr>
              <a:t>terrible </a:t>
            </a:r>
            <a:r>
              <a:rPr lang="en-GB" sz="2000" b="1" i="1" u="sng" dirty="0">
                <a:solidFill>
                  <a:srgbClr val="384A94"/>
                </a:solidFill>
              </a:rPr>
              <a:t>eyes</a:t>
            </a:r>
            <a:r>
              <a:rPr lang="en-GB" sz="2000" i="1" u="sng" dirty="0">
                <a:solidFill>
                  <a:srgbClr val="7030A0"/>
                </a:solidFill>
              </a:rPr>
              <a:t>, wolfish eyes that froze the courage in a man’s veins, eyes you could not hold with your own</a:t>
            </a:r>
            <a:r>
              <a:rPr lang="en-GB" sz="2000" dirty="0"/>
              <a:t>.</a:t>
            </a:r>
          </a:p>
          <a:p>
            <a:endParaRPr lang="en-GB" dirty="0"/>
          </a:p>
        </p:txBody>
      </p:sp>
      <p:sp>
        <p:nvSpPr>
          <p:cNvPr id="5" name="Slide Number Placeholder 4"/>
          <p:cNvSpPr>
            <a:spLocks noGrp="1"/>
          </p:cNvSpPr>
          <p:nvPr>
            <p:ph type="sldNum" sz="quarter" idx="12"/>
          </p:nvPr>
        </p:nvSpPr>
        <p:spPr>
          <a:xfrm>
            <a:off x="8316416" y="6362278"/>
            <a:ext cx="2133600" cy="476250"/>
          </a:xfrm>
        </p:spPr>
        <p:txBody>
          <a:bodyPr/>
          <a:lstStyle/>
          <a:p>
            <a:fld id="{251E94AE-4AE0-4832-80AE-5EEDEDF46D93}" type="slidenum">
              <a:rPr lang="en-GB" b="1" smtClean="0"/>
              <a:t>50</a:t>
            </a:fld>
            <a:endParaRPr lang="en-GB" b="1" dirty="0"/>
          </a:p>
        </p:txBody>
      </p:sp>
      <p:sp>
        <p:nvSpPr>
          <p:cNvPr id="7" name="TextBox 6"/>
          <p:cNvSpPr txBox="1"/>
          <p:nvPr/>
        </p:nvSpPr>
        <p:spPr>
          <a:xfrm>
            <a:off x="251520" y="5571301"/>
            <a:ext cx="8568952" cy="707886"/>
          </a:xfrm>
          <a:prstGeom prst="rect">
            <a:avLst/>
          </a:prstGeom>
          <a:solidFill>
            <a:schemeClr val="bg1"/>
          </a:solidFill>
          <a:ln>
            <a:solidFill>
              <a:schemeClr val="tx1"/>
            </a:solidFill>
          </a:ln>
        </p:spPr>
        <p:txBody>
          <a:bodyPr wrap="square" rtlCol="0">
            <a:spAutoFit/>
          </a:bodyPr>
          <a:lstStyle/>
          <a:p>
            <a:r>
              <a:rPr lang="en-GB" sz="2000" dirty="0" smtClean="0"/>
              <a:t>He shows us the character of the Knight by describing what he looks like; he doesn’t tell us.  We have to </a:t>
            </a:r>
            <a:r>
              <a:rPr lang="en-GB" sz="2000" i="1" dirty="0" smtClean="0"/>
              <a:t>infer</a:t>
            </a:r>
            <a:r>
              <a:rPr lang="en-GB" sz="2000" dirty="0" smtClean="0"/>
              <a:t> what the character is like.</a:t>
            </a:r>
            <a:endParaRPr lang="en-GB" sz="2000" dirty="0"/>
          </a:p>
        </p:txBody>
      </p:sp>
    </p:spTree>
    <p:extLst>
      <p:ext uri="{BB962C8B-B14F-4D97-AF65-F5344CB8AC3E}">
        <p14:creationId xmlns:p14="http://schemas.microsoft.com/office/powerpoint/2010/main" val="2108316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Show not Tell</a:t>
            </a:r>
            <a:endParaRPr lang="en-GB" dirty="0"/>
          </a:p>
        </p:txBody>
      </p:sp>
      <p:sp>
        <p:nvSpPr>
          <p:cNvPr id="3" name="Content Placeholder 2"/>
          <p:cNvSpPr>
            <a:spLocks noGrp="1"/>
          </p:cNvSpPr>
          <p:nvPr>
            <p:ph idx="1"/>
          </p:nvPr>
        </p:nvSpPr>
        <p:spPr/>
        <p:txBody>
          <a:bodyPr/>
          <a:lstStyle/>
          <a:p>
            <a:pPr marL="447675" indent="-447675">
              <a:lnSpc>
                <a:spcPts val="3000"/>
              </a:lnSpc>
              <a:spcBef>
                <a:spcPts val="0"/>
              </a:spcBef>
              <a:spcAft>
                <a:spcPts val="600"/>
              </a:spcAft>
              <a:buFont typeface="Wingdings" panose="05000000000000000000" pitchFamily="2" charset="2"/>
              <a:buChar char="q"/>
            </a:pPr>
            <a:r>
              <a:rPr lang="en-GB" sz="2400" dirty="0" smtClean="0"/>
              <a:t>Create character descriptions by showing readers things which make us infer what the character is like</a:t>
            </a:r>
          </a:p>
          <a:p>
            <a:pPr marL="447675" indent="-447675">
              <a:lnSpc>
                <a:spcPts val="3000"/>
              </a:lnSpc>
              <a:spcBef>
                <a:spcPts val="0"/>
              </a:spcBef>
              <a:spcAft>
                <a:spcPts val="600"/>
              </a:spcAft>
              <a:buFont typeface="Wingdings" panose="05000000000000000000" pitchFamily="2" charset="2"/>
              <a:buChar char="q"/>
            </a:pPr>
            <a:r>
              <a:rPr lang="en-GB" sz="2400" dirty="0" smtClean="0"/>
              <a:t>Noun phrases are one way to provide these detailed descriptions</a:t>
            </a:r>
          </a:p>
          <a:p>
            <a:pPr marL="447675" indent="-447675">
              <a:lnSpc>
                <a:spcPts val="3000"/>
              </a:lnSpc>
              <a:spcBef>
                <a:spcPts val="0"/>
              </a:spcBef>
              <a:spcAft>
                <a:spcPts val="600"/>
              </a:spcAft>
              <a:buFont typeface="Wingdings" panose="05000000000000000000" pitchFamily="2" charset="2"/>
              <a:buChar char="q"/>
            </a:pPr>
            <a:r>
              <a:rPr lang="en-GB" sz="2400" dirty="0" smtClean="0"/>
              <a:t>Verb choices can also do this: </a:t>
            </a:r>
            <a:r>
              <a:rPr lang="en-GB" sz="2400" dirty="0" err="1" smtClean="0"/>
              <a:t>eg</a:t>
            </a:r>
            <a:r>
              <a:rPr lang="en-GB" sz="2400" dirty="0" smtClean="0"/>
              <a:t> </a:t>
            </a:r>
            <a:r>
              <a:rPr lang="en-GB" sz="2400" i="1" dirty="0" smtClean="0"/>
              <a:t>flew, rode, swept, pawed, tossing, snorting</a:t>
            </a:r>
            <a:endParaRPr lang="en-GB" sz="2400" i="1"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51</a:t>
            </a:fld>
            <a:endParaRPr lang="en-US"/>
          </a:p>
        </p:txBody>
      </p:sp>
    </p:spTree>
    <p:extLst>
      <p:ext uri="{BB962C8B-B14F-4D97-AF65-F5344CB8AC3E}">
        <p14:creationId xmlns:p14="http://schemas.microsoft.com/office/powerpoint/2010/main" val="32601169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Shaping </a:t>
            </a:r>
            <a:r>
              <a:rPr lang="en-GB" dirty="0" err="1" smtClean="0"/>
              <a:t>NARrative</a:t>
            </a:r>
            <a:r>
              <a:rPr lang="en-GB" dirty="0" smtClean="0"/>
              <a:t> events</a:t>
            </a:r>
            <a:endParaRPr lang="en-GB" dirty="0"/>
          </a:p>
        </p:txBody>
      </p:sp>
      <p:sp>
        <p:nvSpPr>
          <p:cNvPr id="3" name="Text Placeholder 2"/>
          <p:cNvSpPr>
            <a:spLocks noGrp="1"/>
          </p:cNvSpPr>
          <p:nvPr>
            <p:ph type="body" idx="1"/>
          </p:nvPr>
        </p:nvSpPr>
        <p:spPr/>
        <p:txBody>
          <a:bodyPr/>
          <a:lstStyle/>
          <a:p>
            <a:r>
              <a:rPr lang="en-GB" sz="2800" dirty="0" smtClean="0"/>
              <a:t>Subject Verb Inversion</a:t>
            </a:r>
            <a:endParaRPr lang="en-GB" sz="2800" dirty="0"/>
          </a:p>
        </p:txBody>
      </p:sp>
      <p:sp>
        <p:nvSpPr>
          <p:cNvPr id="4" name="Slide Number Placeholder 3"/>
          <p:cNvSpPr>
            <a:spLocks noGrp="1"/>
          </p:cNvSpPr>
          <p:nvPr>
            <p:ph type="sldNum" sz="quarter" idx="11"/>
          </p:nvPr>
        </p:nvSpPr>
        <p:spPr/>
        <p:txBody>
          <a:bodyPr/>
          <a:lstStyle/>
          <a:p>
            <a:fld id="{93BB0EA1-6604-4695-83C9-111488B4725B}" type="slidenum">
              <a:rPr lang="en-US" smtClean="0"/>
              <a:pPr/>
              <a:t>52</a:t>
            </a:fld>
            <a:endParaRPr lang="en-US"/>
          </a:p>
        </p:txBody>
      </p:sp>
    </p:spTree>
    <p:extLst>
      <p:ext uri="{BB962C8B-B14F-4D97-AF65-F5344CB8AC3E}">
        <p14:creationId xmlns:p14="http://schemas.microsoft.com/office/powerpoint/2010/main" val="16633438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Shaping Sentences</a:t>
            </a:r>
            <a:endParaRPr lang="en-GB" dirty="0"/>
          </a:p>
        </p:txBody>
      </p:sp>
      <p:sp>
        <p:nvSpPr>
          <p:cNvPr id="3" name="Content Placeholder 2"/>
          <p:cNvSpPr>
            <a:spLocks noGrp="1"/>
          </p:cNvSpPr>
          <p:nvPr>
            <p:ph idx="1"/>
          </p:nvPr>
        </p:nvSpPr>
        <p:spPr>
          <a:xfrm>
            <a:off x="467544" y="1700808"/>
            <a:ext cx="8229600" cy="3886200"/>
          </a:xfrm>
        </p:spPr>
        <p:txBody>
          <a:bodyPr/>
          <a:lstStyle/>
          <a:p>
            <a:pPr marL="0" indent="0">
              <a:lnSpc>
                <a:spcPts val="2800"/>
              </a:lnSpc>
              <a:spcBef>
                <a:spcPts val="0"/>
              </a:spcBef>
              <a:spcAft>
                <a:spcPts val="600"/>
              </a:spcAft>
              <a:buNone/>
            </a:pPr>
            <a:r>
              <a:rPr lang="en-GB" sz="2400" dirty="0" smtClean="0">
                <a:solidFill>
                  <a:srgbClr val="FF0000"/>
                </a:solidFill>
              </a:rPr>
              <a:t>Week 3: Key Focuses</a:t>
            </a:r>
          </a:p>
          <a:p>
            <a:pPr marL="447675" indent="-447675">
              <a:lnSpc>
                <a:spcPts val="2800"/>
              </a:lnSpc>
              <a:spcBef>
                <a:spcPts val="0"/>
              </a:spcBef>
              <a:spcAft>
                <a:spcPts val="600"/>
              </a:spcAft>
              <a:buFont typeface="Wingdings" panose="05000000000000000000" pitchFamily="2" charset="2"/>
              <a:buChar char="q"/>
            </a:pPr>
            <a:r>
              <a:rPr lang="en-GB" sz="2400" dirty="0" smtClean="0"/>
              <a:t>Looking at how to write well about narrative events</a:t>
            </a:r>
          </a:p>
          <a:p>
            <a:pPr marL="447675" indent="-447675">
              <a:lnSpc>
                <a:spcPts val="2800"/>
              </a:lnSpc>
              <a:spcBef>
                <a:spcPts val="0"/>
              </a:spcBef>
              <a:spcAft>
                <a:spcPts val="600"/>
              </a:spcAft>
              <a:buFont typeface="Wingdings" panose="05000000000000000000" pitchFamily="2" charset="2"/>
              <a:buChar char="q"/>
            </a:pPr>
            <a:r>
              <a:rPr lang="en-GB" sz="2400" dirty="0" smtClean="0"/>
              <a:t>Shaping sentences is one way to </a:t>
            </a:r>
            <a:r>
              <a:rPr lang="en-GB" sz="2400" dirty="0"/>
              <a:t>enhance </a:t>
            </a:r>
            <a:r>
              <a:rPr lang="en-GB" sz="2400" dirty="0" smtClean="0"/>
              <a:t>meaning </a:t>
            </a:r>
            <a:r>
              <a:rPr lang="en-GB" sz="2400" dirty="0"/>
              <a:t>in </a:t>
            </a:r>
            <a:r>
              <a:rPr lang="en-GB" sz="2400" dirty="0" smtClean="0"/>
              <a:t>a </a:t>
            </a:r>
            <a:r>
              <a:rPr lang="en-GB" sz="2400" dirty="0"/>
              <a:t>story</a:t>
            </a:r>
          </a:p>
          <a:p>
            <a:pPr marL="447675" indent="-447675">
              <a:lnSpc>
                <a:spcPts val="2800"/>
              </a:lnSpc>
              <a:spcBef>
                <a:spcPts val="0"/>
              </a:spcBef>
              <a:spcAft>
                <a:spcPts val="600"/>
              </a:spcAft>
              <a:buFont typeface="Wingdings" panose="05000000000000000000" pitchFamily="2" charset="2"/>
              <a:buChar char="q"/>
            </a:pPr>
            <a:r>
              <a:rPr lang="en-GB" sz="2400" dirty="0"/>
              <a:t>Writers can choose where to put information in a sentence to give it different emphasis</a:t>
            </a:r>
          </a:p>
          <a:p>
            <a:pPr marL="447675" indent="-447675">
              <a:lnSpc>
                <a:spcPts val="2800"/>
              </a:lnSpc>
              <a:spcBef>
                <a:spcPts val="0"/>
              </a:spcBef>
              <a:spcAft>
                <a:spcPts val="600"/>
              </a:spcAft>
              <a:buFont typeface="Wingdings" panose="05000000000000000000" pitchFamily="2" charset="2"/>
              <a:buChar char="q"/>
            </a:pPr>
            <a:r>
              <a:rPr lang="en-GB" sz="2400" dirty="0"/>
              <a:t>Putting the subject last in the sentence, after the verb, can create emphasis or anticipation</a:t>
            </a:r>
          </a:p>
          <a:p>
            <a:pPr marL="447675" indent="-447675">
              <a:lnSpc>
                <a:spcPts val="2800"/>
              </a:lnSpc>
              <a:spcBef>
                <a:spcPts val="0"/>
              </a:spcBef>
              <a:spcAft>
                <a:spcPts val="600"/>
              </a:spcAft>
              <a:buFont typeface="Wingdings" panose="05000000000000000000" pitchFamily="2" charset="2"/>
              <a:buChar char="q"/>
            </a:pPr>
            <a:r>
              <a:rPr lang="en-GB" sz="2400" dirty="0"/>
              <a:t>Varied sentence lengths </a:t>
            </a:r>
            <a:r>
              <a:rPr lang="en-GB" sz="2400" dirty="0" smtClean="0"/>
              <a:t>create </a:t>
            </a:r>
            <a:r>
              <a:rPr lang="en-GB" sz="2400" dirty="0"/>
              <a:t>a good text rhythm</a:t>
            </a:r>
          </a:p>
          <a:p>
            <a:pPr marL="447675" indent="-447675">
              <a:lnSpc>
                <a:spcPts val="2800"/>
              </a:lnSpc>
              <a:spcBef>
                <a:spcPts val="0"/>
              </a:spcBef>
              <a:spcAft>
                <a:spcPts val="600"/>
              </a:spcAft>
              <a:buFont typeface="Wingdings" panose="05000000000000000000" pitchFamily="2" charset="2"/>
              <a:buChar char="q"/>
            </a:pPr>
            <a:r>
              <a:rPr lang="en-GB" sz="2400" dirty="0"/>
              <a:t>Short sentences can draw attention to key events or moments </a:t>
            </a:r>
          </a:p>
          <a:p>
            <a:pPr marL="0" indent="0">
              <a:lnSpc>
                <a:spcPts val="2800"/>
              </a:lnSpc>
              <a:spcBef>
                <a:spcPts val="0"/>
              </a:spcBef>
              <a:spcAft>
                <a:spcPts val="600"/>
              </a:spcAft>
              <a:buNone/>
            </a:pPr>
            <a:endParaRPr lang="en-GB" sz="2000" i="1"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53</a:t>
            </a:fld>
            <a:endParaRPr lang="en-US"/>
          </a:p>
        </p:txBody>
      </p:sp>
    </p:spTree>
    <p:extLst>
      <p:ext uri="{BB962C8B-B14F-4D97-AF65-F5344CB8AC3E}">
        <p14:creationId xmlns:p14="http://schemas.microsoft.com/office/powerpoint/2010/main" val="15373230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4025998-550F-4E23-957E-8A7C6D966D43}" type="slidenum">
              <a:rPr lang="en-GB" smtClean="0"/>
              <a:t>54</a:t>
            </a:fld>
            <a:endParaRPr lang="en-GB"/>
          </a:p>
        </p:txBody>
      </p:sp>
      <p:pic>
        <p:nvPicPr>
          <p:cNvPr id="2050" name="Picture 2" descr="Merlin S05E10 - 'The Kindness of Strangers': Merlin (COLIN MORGAN), Gaius (RICHARD WIL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9"/>
            <a:ext cx="8568952"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4003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4025998-550F-4E23-957E-8A7C6D966D43}" type="slidenum">
              <a:rPr lang="en-GB" smtClean="0"/>
              <a:t>55</a:t>
            </a:fld>
            <a:endParaRPr lang="en-GB"/>
          </a:p>
        </p:txBody>
      </p:sp>
      <p:pic>
        <p:nvPicPr>
          <p:cNvPr id="1026" name="Picture 2" descr="Merlin S05E10 - 'The Kindness of Strangers': Merlin (COLIN MORGAN), Gaius (RICHARD WILSON)"/>
          <p:cNvPicPr>
            <a:picLocks noChangeAspect="1" noChangeArrowheads="1"/>
          </p:cNvPicPr>
          <p:nvPr/>
        </p:nvPicPr>
        <p:blipFill rotWithShape="1">
          <a:blip r:embed="rId2">
            <a:extLst>
              <a:ext uri="{28A0092B-C50C-407E-A947-70E740481C1C}">
                <a14:useLocalDpi xmlns:a14="http://schemas.microsoft.com/office/drawing/2010/main" val="0"/>
              </a:ext>
            </a:extLst>
          </a:blip>
          <a:srcRect l="13903" t="52867" r="46737" b="7005"/>
          <a:stretch/>
        </p:blipFill>
        <p:spPr bwMode="auto">
          <a:xfrm>
            <a:off x="395536" y="3645024"/>
            <a:ext cx="3888432" cy="28151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Merlin S05E10 - 'The Kindness of Strangers': Merlin (COLIN MORGAN), Gaius (RICHARD WILSON)"/>
          <p:cNvPicPr>
            <a:picLocks noChangeAspect="1" noChangeArrowheads="1"/>
          </p:cNvPicPr>
          <p:nvPr/>
        </p:nvPicPr>
        <p:blipFill rotWithShape="1">
          <a:blip r:embed="rId2">
            <a:extLst>
              <a:ext uri="{28A0092B-C50C-407E-A947-70E740481C1C}">
                <a14:useLocalDpi xmlns:a14="http://schemas.microsoft.com/office/drawing/2010/main" val="0"/>
              </a:ext>
            </a:extLst>
          </a:blip>
          <a:srcRect l="39728" t="41330" r="38366" b="32337"/>
          <a:stretch/>
        </p:blipFill>
        <p:spPr bwMode="auto">
          <a:xfrm>
            <a:off x="611560" y="332656"/>
            <a:ext cx="3036677" cy="25922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Merlin S05E10 - 'The Kindness of Strangers': Merlin (COLIN MORGAN), Gaius (RICHARD WILSON)"/>
          <p:cNvPicPr>
            <a:picLocks noChangeAspect="1" noChangeArrowheads="1"/>
          </p:cNvPicPr>
          <p:nvPr/>
        </p:nvPicPr>
        <p:blipFill rotWithShape="1">
          <a:blip r:embed="rId2">
            <a:extLst>
              <a:ext uri="{28A0092B-C50C-407E-A947-70E740481C1C}">
                <a14:useLocalDpi xmlns:a14="http://schemas.microsoft.com/office/drawing/2010/main" val="0"/>
              </a:ext>
            </a:extLst>
          </a:blip>
          <a:srcRect l="14438" t="9982" r="67039" b="42117"/>
          <a:stretch/>
        </p:blipFill>
        <p:spPr bwMode="auto">
          <a:xfrm>
            <a:off x="5652120" y="620688"/>
            <a:ext cx="1656184" cy="30416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Merlin S05E10 - 'The Kindness of Strangers': Merlin (COLIN MORGAN), Gaius (RICHARD WILSON)"/>
          <p:cNvPicPr>
            <a:picLocks noChangeAspect="1" noChangeArrowheads="1"/>
          </p:cNvPicPr>
          <p:nvPr/>
        </p:nvPicPr>
        <p:blipFill rotWithShape="1">
          <a:blip r:embed="rId2">
            <a:extLst>
              <a:ext uri="{28A0092B-C50C-407E-A947-70E740481C1C}">
                <a14:useLocalDpi xmlns:a14="http://schemas.microsoft.com/office/drawing/2010/main" val="0"/>
              </a:ext>
            </a:extLst>
          </a:blip>
          <a:srcRect l="48989" t="61394" r="19666" b="10768"/>
          <a:stretch/>
        </p:blipFill>
        <p:spPr bwMode="auto">
          <a:xfrm>
            <a:off x="5220072" y="4509120"/>
            <a:ext cx="2880320" cy="1816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47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6024"/>
            <a:ext cx="8229600" cy="1371600"/>
          </a:xfrm>
        </p:spPr>
        <p:txBody>
          <a:bodyPr/>
          <a:lstStyle/>
          <a:p>
            <a:r>
              <a:rPr lang="en-GB" dirty="0"/>
              <a:t>Sentence Structure</a:t>
            </a:r>
          </a:p>
        </p:txBody>
      </p:sp>
      <p:sp>
        <p:nvSpPr>
          <p:cNvPr id="3" name="Content Placeholder 2"/>
          <p:cNvSpPr>
            <a:spLocks noGrp="1"/>
          </p:cNvSpPr>
          <p:nvPr>
            <p:ph idx="1"/>
          </p:nvPr>
        </p:nvSpPr>
        <p:spPr>
          <a:xfrm>
            <a:off x="179512" y="1124744"/>
            <a:ext cx="8784976" cy="4938712"/>
          </a:xfrm>
          <a:solidFill>
            <a:schemeClr val="bg1"/>
          </a:solidFill>
          <a:ln>
            <a:solidFill>
              <a:schemeClr val="tx1"/>
            </a:solidFill>
          </a:ln>
        </p:spPr>
        <p:txBody>
          <a:bodyPr>
            <a:normAutofit lnSpcReduction="10000"/>
          </a:bodyPr>
          <a:lstStyle/>
          <a:p>
            <a:pPr marL="0" indent="0" algn="ctr">
              <a:buNone/>
            </a:pPr>
            <a:r>
              <a:rPr lang="en-GB" sz="2200" dirty="0">
                <a:solidFill>
                  <a:srgbClr val="CC00CC"/>
                </a:solidFill>
              </a:rPr>
              <a:t>an arm in a white silk </a:t>
            </a:r>
            <a:r>
              <a:rPr lang="en-GB" sz="2200" dirty="0" smtClean="0">
                <a:solidFill>
                  <a:srgbClr val="CC00CC"/>
                </a:solidFill>
              </a:rPr>
              <a:t>sleeve   to </a:t>
            </a:r>
            <a:r>
              <a:rPr lang="en-GB" sz="2200" dirty="0">
                <a:solidFill>
                  <a:srgbClr val="CC00CC"/>
                </a:solidFill>
              </a:rPr>
              <a:t>my amazement </a:t>
            </a:r>
            <a:r>
              <a:rPr lang="en-GB" sz="2200" dirty="0" smtClean="0">
                <a:solidFill>
                  <a:srgbClr val="CC00CC"/>
                </a:solidFill>
              </a:rPr>
              <a:t>    </a:t>
            </a:r>
            <a:r>
              <a:rPr lang="en-GB" sz="2200" dirty="0">
                <a:solidFill>
                  <a:srgbClr val="CC00CC"/>
                </a:solidFill>
              </a:rPr>
              <a:t>came </a:t>
            </a:r>
            <a:r>
              <a:rPr lang="en-GB" sz="2200" dirty="0" smtClean="0">
                <a:solidFill>
                  <a:srgbClr val="CC00CC"/>
                </a:solidFill>
              </a:rPr>
              <a:t>    and</a:t>
            </a:r>
            <a:endParaRPr lang="en-GB" sz="2200" dirty="0">
              <a:solidFill>
                <a:srgbClr val="CC00CC"/>
              </a:solidFill>
            </a:endParaRPr>
          </a:p>
          <a:p>
            <a:pPr marL="0" indent="0" algn="ctr">
              <a:buNone/>
            </a:pPr>
            <a:r>
              <a:rPr lang="en-GB" sz="2200" dirty="0" smtClean="0">
                <a:solidFill>
                  <a:srgbClr val="CC00CC"/>
                </a:solidFill>
              </a:rPr>
              <a:t>  up </a:t>
            </a:r>
            <a:r>
              <a:rPr lang="en-GB" sz="2200" dirty="0">
                <a:solidFill>
                  <a:srgbClr val="CC00CC"/>
                </a:solidFill>
              </a:rPr>
              <a:t>out of the lake </a:t>
            </a:r>
            <a:r>
              <a:rPr lang="en-GB" sz="2200" dirty="0" smtClean="0">
                <a:solidFill>
                  <a:srgbClr val="CC00CC"/>
                </a:solidFill>
              </a:rPr>
              <a:t>   a </a:t>
            </a:r>
            <a:r>
              <a:rPr lang="en-GB" sz="2200" dirty="0">
                <a:solidFill>
                  <a:srgbClr val="CC00CC"/>
                </a:solidFill>
              </a:rPr>
              <a:t>shining </a:t>
            </a:r>
            <a:r>
              <a:rPr lang="en-GB" sz="2200" dirty="0" smtClean="0">
                <a:solidFill>
                  <a:srgbClr val="CC00CC"/>
                </a:solidFill>
              </a:rPr>
              <a:t>sword    </a:t>
            </a:r>
            <a:r>
              <a:rPr lang="en-GB" sz="2200" dirty="0">
                <a:solidFill>
                  <a:srgbClr val="CC00CC"/>
                </a:solidFill>
              </a:rPr>
              <a:t>a hand holding </a:t>
            </a:r>
            <a:r>
              <a:rPr lang="en-GB" sz="2200" dirty="0" smtClean="0">
                <a:solidFill>
                  <a:srgbClr val="CC00CC"/>
                </a:solidFill>
              </a:rPr>
              <a:t>it</a:t>
            </a:r>
          </a:p>
          <a:p>
            <a:pPr marL="0" indent="0">
              <a:buNone/>
            </a:pPr>
            <a:endParaRPr lang="en-GB" sz="2200" dirty="0"/>
          </a:p>
          <a:p>
            <a:pPr marL="0" indent="0">
              <a:buNone/>
            </a:pPr>
            <a:r>
              <a:rPr lang="en-GB" sz="2200" dirty="0" smtClean="0"/>
              <a:t>A shining sword came up out of the lake.</a:t>
            </a:r>
          </a:p>
          <a:p>
            <a:pPr marL="0" indent="0">
              <a:buNone/>
            </a:pPr>
            <a:r>
              <a:rPr lang="en-GB" sz="2200" dirty="0" smtClean="0"/>
              <a:t>A shining sword, and a hand holding it, came up out of the lake.</a:t>
            </a:r>
          </a:p>
          <a:p>
            <a:pPr marL="0" indent="0">
              <a:buNone/>
            </a:pPr>
            <a:r>
              <a:rPr lang="en-GB" sz="2200" dirty="0" smtClean="0"/>
              <a:t>To my amazement, a </a:t>
            </a:r>
            <a:r>
              <a:rPr lang="en-GB" sz="2200" dirty="0"/>
              <a:t>shining </a:t>
            </a:r>
            <a:r>
              <a:rPr lang="en-GB" sz="2200" dirty="0" smtClean="0"/>
              <a:t>sword, </a:t>
            </a:r>
            <a:r>
              <a:rPr lang="en-GB" sz="2200" dirty="0"/>
              <a:t>and a hand </a:t>
            </a:r>
            <a:r>
              <a:rPr lang="en-GB" sz="2200" dirty="0" smtClean="0"/>
              <a:t>holding it, </a:t>
            </a:r>
            <a:r>
              <a:rPr lang="en-GB" sz="2200" dirty="0"/>
              <a:t>came up out of the </a:t>
            </a:r>
            <a:r>
              <a:rPr lang="en-GB" sz="2200" dirty="0" smtClean="0"/>
              <a:t>lake.</a:t>
            </a:r>
          </a:p>
          <a:p>
            <a:pPr marL="0" indent="0">
              <a:buNone/>
            </a:pPr>
            <a:r>
              <a:rPr lang="en-GB" sz="2200" dirty="0"/>
              <a:t>To my amazement, a shining </a:t>
            </a:r>
            <a:r>
              <a:rPr lang="en-GB" sz="2200" dirty="0" smtClean="0"/>
              <a:t>sword, a </a:t>
            </a:r>
            <a:r>
              <a:rPr lang="en-GB" sz="2200" dirty="0"/>
              <a:t>hand holding </a:t>
            </a:r>
            <a:r>
              <a:rPr lang="en-GB" sz="2200" dirty="0" smtClean="0"/>
              <a:t>it, and an arm in a white silk sleeve </a:t>
            </a:r>
            <a:r>
              <a:rPr lang="en-GB" sz="2200" dirty="0"/>
              <a:t>came up out of the lake</a:t>
            </a:r>
            <a:r>
              <a:rPr lang="en-GB" sz="2200" dirty="0" smtClean="0"/>
              <a:t>.</a:t>
            </a:r>
          </a:p>
          <a:p>
            <a:pPr marL="0" indent="0">
              <a:buNone/>
            </a:pPr>
            <a:endParaRPr lang="en-GB" sz="2200" dirty="0" smtClean="0"/>
          </a:p>
          <a:p>
            <a:pPr marL="0" indent="0">
              <a:buNone/>
            </a:pPr>
            <a:r>
              <a:rPr lang="en-GB" sz="2200" dirty="0" smtClean="0"/>
              <a:t>Can </a:t>
            </a:r>
            <a:r>
              <a:rPr lang="en-GB" sz="2200" dirty="0"/>
              <a:t>the sentence chunks be arranged in any other order?</a:t>
            </a:r>
          </a:p>
          <a:p>
            <a:pPr marL="0" indent="0">
              <a:buNone/>
            </a:pPr>
            <a:endParaRPr lang="en-GB" sz="2200" dirty="0"/>
          </a:p>
          <a:p>
            <a:pPr marL="0" indent="0">
              <a:buNone/>
            </a:pPr>
            <a:r>
              <a:rPr lang="en-GB" sz="2200" dirty="0"/>
              <a:t>What is the subject and the verb in these sentences?</a:t>
            </a:r>
          </a:p>
          <a:p>
            <a:pPr marL="0" indent="0">
              <a:buNone/>
            </a:pPr>
            <a:endParaRPr lang="en-GB" sz="2000" dirty="0"/>
          </a:p>
          <a:p>
            <a:pPr marL="0" indent="0">
              <a:buNone/>
            </a:pPr>
            <a:endParaRPr lang="en-GB" sz="2000" dirty="0" smtClean="0"/>
          </a:p>
          <a:p>
            <a:pPr marL="0" indent="0">
              <a:buNone/>
            </a:pPr>
            <a:endParaRPr lang="en-GB" sz="2200" dirty="0"/>
          </a:p>
          <a:p>
            <a:pPr marL="0" indent="0">
              <a:buNone/>
            </a:pPr>
            <a:endParaRPr lang="en-GB" sz="2200" dirty="0" smtClean="0"/>
          </a:p>
          <a:p>
            <a:pPr marL="0" indent="0">
              <a:buNone/>
            </a:pPr>
            <a:endParaRPr lang="en-GB" sz="2200" dirty="0"/>
          </a:p>
        </p:txBody>
      </p:sp>
      <p:sp>
        <p:nvSpPr>
          <p:cNvPr id="4" name="Slide Number Placeholder 3"/>
          <p:cNvSpPr>
            <a:spLocks noGrp="1"/>
          </p:cNvSpPr>
          <p:nvPr>
            <p:ph type="sldNum" sz="quarter" idx="12"/>
          </p:nvPr>
        </p:nvSpPr>
        <p:spPr>
          <a:xfrm>
            <a:off x="8077200" y="6237312"/>
            <a:ext cx="2133600" cy="476250"/>
          </a:xfrm>
        </p:spPr>
        <p:txBody>
          <a:bodyPr/>
          <a:lstStyle/>
          <a:p>
            <a:fld id="{F4025998-550F-4E23-957E-8A7C6D966D43}" type="slidenum">
              <a:rPr lang="en-GB" b="1" smtClean="0"/>
              <a:t>56</a:t>
            </a:fld>
            <a:endParaRPr lang="en-GB" b="1" dirty="0"/>
          </a:p>
        </p:txBody>
      </p:sp>
    </p:spTree>
    <p:extLst>
      <p:ext uri="{BB962C8B-B14F-4D97-AF65-F5344CB8AC3E}">
        <p14:creationId xmlns:p14="http://schemas.microsoft.com/office/powerpoint/2010/main" val="429338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371600"/>
          </a:xfrm>
        </p:spPr>
        <p:txBody>
          <a:bodyPr/>
          <a:lstStyle/>
          <a:p>
            <a:r>
              <a:rPr lang="en-GB" dirty="0"/>
              <a:t>Sentence Structure</a:t>
            </a:r>
          </a:p>
        </p:txBody>
      </p:sp>
      <p:sp>
        <p:nvSpPr>
          <p:cNvPr id="3" name="Content Placeholder 2"/>
          <p:cNvSpPr>
            <a:spLocks noGrp="1"/>
          </p:cNvSpPr>
          <p:nvPr>
            <p:ph idx="1"/>
          </p:nvPr>
        </p:nvSpPr>
        <p:spPr>
          <a:xfrm>
            <a:off x="179512" y="1124744"/>
            <a:ext cx="8784976" cy="4938712"/>
          </a:xfrm>
          <a:solidFill>
            <a:schemeClr val="bg1"/>
          </a:solidFill>
          <a:ln>
            <a:solidFill>
              <a:schemeClr val="tx1"/>
            </a:solidFill>
          </a:ln>
        </p:spPr>
        <p:txBody>
          <a:bodyPr>
            <a:normAutofit lnSpcReduction="10000"/>
          </a:bodyPr>
          <a:lstStyle/>
          <a:p>
            <a:pPr marL="0" indent="0" algn="ctr">
              <a:buNone/>
            </a:pPr>
            <a:r>
              <a:rPr lang="en-GB" sz="2200" dirty="0">
                <a:solidFill>
                  <a:srgbClr val="CC00CC"/>
                </a:solidFill>
              </a:rPr>
              <a:t>an arm in a white silk </a:t>
            </a:r>
            <a:r>
              <a:rPr lang="en-GB" sz="2200" dirty="0" smtClean="0">
                <a:solidFill>
                  <a:srgbClr val="CC00CC"/>
                </a:solidFill>
              </a:rPr>
              <a:t>sleeve   to </a:t>
            </a:r>
            <a:r>
              <a:rPr lang="en-GB" sz="2200" dirty="0">
                <a:solidFill>
                  <a:srgbClr val="CC00CC"/>
                </a:solidFill>
              </a:rPr>
              <a:t>my amazement </a:t>
            </a:r>
            <a:r>
              <a:rPr lang="en-GB" sz="2200" dirty="0" smtClean="0">
                <a:solidFill>
                  <a:srgbClr val="CC00CC"/>
                </a:solidFill>
              </a:rPr>
              <a:t>    </a:t>
            </a:r>
            <a:r>
              <a:rPr lang="en-GB" sz="2200" dirty="0">
                <a:solidFill>
                  <a:srgbClr val="CC00CC"/>
                </a:solidFill>
              </a:rPr>
              <a:t>came </a:t>
            </a:r>
            <a:r>
              <a:rPr lang="en-GB" sz="2200" dirty="0" smtClean="0">
                <a:solidFill>
                  <a:srgbClr val="CC00CC"/>
                </a:solidFill>
              </a:rPr>
              <a:t>    and</a:t>
            </a:r>
            <a:endParaRPr lang="en-GB" sz="2200" dirty="0">
              <a:solidFill>
                <a:srgbClr val="CC00CC"/>
              </a:solidFill>
            </a:endParaRPr>
          </a:p>
          <a:p>
            <a:pPr marL="0" indent="0" algn="ctr">
              <a:buNone/>
            </a:pPr>
            <a:r>
              <a:rPr lang="en-GB" sz="2200" dirty="0" smtClean="0">
                <a:solidFill>
                  <a:srgbClr val="CC00CC"/>
                </a:solidFill>
              </a:rPr>
              <a:t>  up </a:t>
            </a:r>
            <a:r>
              <a:rPr lang="en-GB" sz="2200" dirty="0">
                <a:solidFill>
                  <a:srgbClr val="CC00CC"/>
                </a:solidFill>
              </a:rPr>
              <a:t>out of the lake </a:t>
            </a:r>
            <a:r>
              <a:rPr lang="en-GB" sz="2200" dirty="0" smtClean="0">
                <a:solidFill>
                  <a:srgbClr val="CC00CC"/>
                </a:solidFill>
              </a:rPr>
              <a:t>   a </a:t>
            </a:r>
            <a:r>
              <a:rPr lang="en-GB" sz="2200" dirty="0">
                <a:solidFill>
                  <a:srgbClr val="CC00CC"/>
                </a:solidFill>
              </a:rPr>
              <a:t>shining </a:t>
            </a:r>
            <a:r>
              <a:rPr lang="en-GB" sz="2200" dirty="0" smtClean="0">
                <a:solidFill>
                  <a:srgbClr val="CC00CC"/>
                </a:solidFill>
              </a:rPr>
              <a:t>sword    </a:t>
            </a:r>
            <a:r>
              <a:rPr lang="en-GB" sz="2200" dirty="0">
                <a:solidFill>
                  <a:srgbClr val="CC00CC"/>
                </a:solidFill>
              </a:rPr>
              <a:t>a hand holding </a:t>
            </a:r>
            <a:r>
              <a:rPr lang="en-GB" sz="2200" dirty="0" smtClean="0">
                <a:solidFill>
                  <a:srgbClr val="CC00CC"/>
                </a:solidFill>
              </a:rPr>
              <a:t>it</a:t>
            </a:r>
          </a:p>
          <a:p>
            <a:pPr marL="0" indent="0">
              <a:buNone/>
            </a:pPr>
            <a:endParaRPr lang="en-GB" sz="2200" dirty="0"/>
          </a:p>
          <a:p>
            <a:pPr marL="0" indent="0">
              <a:buNone/>
            </a:pPr>
            <a:r>
              <a:rPr lang="en-GB" sz="2200" dirty="0" smtClean="0"/>
              <a:t>A shining </a:t>
            </a:r>
            <a:r>
              <a:rPr lang="en-GB" sz="2200" u="sng" dirty="0" smtClean="0">
                <a:solidFill>
                  <a:srgbClr val="0070C0"/>
                </a:solidFill>
              </a:rPr>
              <a:t>sword</a:t>
            </a:r>
            <a:r>
              <a:rPr lang="en-GB" sz="2200" dirty="0" smtClean="0"/>
              <a:t> </a:t>
            </a:r>
            <a:r>
              <a:rPr lang="en-GB" sz="2200" dirty="0" smtClean="0">
                <a:solidFill>
                  <a:srgbClr val="FF0000"/>
                </a:solidFill>
              </a:rPr>
              <a:t>came</a:t>
            </a:r>
            <a:r>
              <a:rPr lang="en-GB" sz="2200" dirty="0" smtClean="0"/>
              <a:t> up out of the lake.</a:t>
            </a:r>
          </a:p>
          <a:p>
            <a:pPr marL="0" indent="0">
              <a:buNone/>
            </a:pPr>
            <a:r>
              <a:rPr lang="en-GB" sz="2200" dirty="0" smtClean="0"/>
              <a:t>A shining </a:t>
            </a:r>
            <a:r>
              <a:rPr lang="en-GB" sz="2200" u="sng" dirty="0" smtClean="0">
                <a:solidFill>
                  <a:srgbClr val="0070C0"/>
                </a:solidFill>
              </a:rPr>
              <a:t>sword</a:t>
            </a:r>
            <a:r>
              <a:rPr lang="en-GB" sz="2200" dirty="0" smtClean="0"/>
              <a:t>, and a hand holding it, </a:t>
            </a:r>
            <a:r>
              <a:rPr lang="en-GB" sz="2200" dirty="0" smtClean="0">
                <a:solidFill>
                  <a:srgbClr val="FF0000"/>
                </a:solidFill>
              </a:rPr>
              <a:t>came</a:t>
            </a:r>
            <a:r>
              <a:rPr lang="en-GB" sz="2200" dirty="0" smtClean="0"/>
              <a:t> up out of the lake.</a:t>
            </a:r>
          </a:p>
          <a:p>
            <a:pPr marL="0" indent="0">
              <a:buNone/>
            </a:pPr>
            <a:r>
              <a:rPr lang="en-GB" sz="2200" dirty="0" smtClean="0"/>
              <a:t>To my amazement, a </a:t>
            </a:r>
            <a:r>
              <a:rPr lang="en-GB" sz="2200" dirty="0"/>
              <a:t>shining </a:t>
            </a:r>
            <a:r>
              <a:rPr lang="en-GB" sz="2200" u="sng" dirty="0" smtClean="0">
                <a:solidFill>
                  <a:srgbClr val="0070C0"/>
                </a:solidFill>
              </a:rPr>
              <a:t>sword</a:t>
            </a:r>
            <a:r>
              <a:rPr lang="en-GB" sz="2200" dirty="0" smtClean="0"/>
              <a:t>, </a:t>
            </a:r>
            <a:r>
              <a:rPr lang="en-GB" sz="2200" dirty="0"/>
              <a:t>and a hand </a:t>
            </a:r>
            <a:r>
              <a:rPr lang="en-GB" sz="2200" dirty="0" smtClean="0"/>
              <a:t>holding it, </a:t>
            </a:r>
            <a:r>
              <a:rPr lang="en-GB" sz="2200" dirty="0">
                <a:solidFill>
                  <a:srgbClr val="FF0000"/>
                </a:solidFill>
              </a:rPr>
              <a:t>came</a:t>
            </a:r>
            <a:r>
              <a:rPr lang="en-GB" sz="2200" dirty="0"/>
              <a:t> up out of the </a:t>
            </a:r>
            <a:r>
              <a:rPr lang="en-GB" sz="2200" dirty="0" smtClean="0"/>
              <a:t>lake.</a:t>
            </a:r>
          </a:p>
          <a:p>
            <a:pPr marL="0" indent="0">
              <a:buNone/>
            </a:pPr>
            <a:r>
              <a:rPr lang="en-GB" sz="2200" dirty="0"/>
              <a:t>To my amazement, a shining </a:t>
            </a:r>
            <a:r>
              <a:rPr lang="en-GB" sz="2200" u="sng" dirty="0" smtClean="0">
                <a:solidFill>
                  <a:srgbClr val="0070C0"/>
                </a:solidFill>
              </a:rPr>
              <a:t>sword</a:t>
            </a:r>
            <a:r>
              <a:rPr lang="en-GB" sz="2200" dirty="0" smtClean="0"/>
              <a:t>, a </a:t>
            </a:r>
            <a:r>
              <a:rPr lang="en-GB" sz="2200" dirty="0"/>
              <a:t>hand holding </a:t>
            </a:r>
            <a:r>
              <a:rPr lang="en-GB" sz="2200" dirty="0" smtClean="0"/>
              <a:t>it, and an arm in a white silk sleeve </a:t>
            </a:r>
            <a:r>
              <a:rPr lang="en-GB" sz="2200" dirty="0">
                <a:solidFill>
                  <a:srgbClr val="FF0000"/>
                </a:solidFill>
              </a:rPr>
              <a:t>came</a:t>
            </a:r>
            <a:r>
              <a:rPr lang="en-GB" sz="2200" dirty="0"/>
              <a:t> up out of the lake</a:t>
            </a:r>
            <a:r>
              <a:rPr lang="en-GB" sz="2200" dirty="0" smtClean="0"/>
              <a:t>.</a:t>
            </a:r>
          </a:p>
          <a:p>
            <a:pPr marL="0" indent="0">
              <a:buNone/>
            </a:pPr>
            <a:endParaRPr lang="en-GB" sz="2200" dirty="0" smtClean="0"/>
          </a:p>
          <a:p>
            <a:pPr marL="0" indent="0">
              <a:buNone/>
            </a:pPr>
            <a:r>
              <a:rPr lang="en-GB" sz="2200" dirty="0" smtClean="0"/>
              <a:t>Can </a:t>
            </a:r>
            <a:r>
              <a:rPr lang="en-GB" sz="2200" dirty="0"/>
              <a:t>the sentence chunks be arranged in any other order?</a:t>
            </a:r>
          </a:p>
          <a:p>
            <a:pPr marL="0" indent="0">
              <a:buNone/>
            </a:pPr>
            <a:endParaRPr lang="en-GB" sz="2200" dirty="0"/>
          </a:p>
          <a:p>
            <a:pPr marL="0" indent="0">
              <a:buNone/>
            </a:pPr>
            <a:r>
              <a:rPr lang="en-GB" sz="2200" dirty="0"/>
              <a:t>What is the subject and the verb in these sentences?</a:t>
            </a:r>
          </a:p>
          <a:p>
            <a:pPr marL="0" indent="0">
              <a:buNone/>
            </a:pPr>
            <a:endParaRPr lang="en-GB" sz="2000" dirty="0"/>
          </a:p>
          <a:p>
            <a:pPr marL="0" indent="0">
              <a:buNone/>
            </a:pPr>
            <a:endParaRPr lang="en-GB" sz="2000" dirty="0" smtClean="0"/>
          </a:p>
          <a:p>
            <a:pPr marL="0" indent="0">
              <a:buNone/>
            </a:pPr>
            <a:endParaRPr lang="en-GB" sz="2200" dirty="0"/>
          </a:p>
          <a:p>
            <a:pPr marL="0" indent="0">
              <a:buNone/>
            </a:pPr>
            <a:endParaRPr lang="en-GB" sz="2200" dirty="0" smtClean="0"/>
          </a:p>
          <a:p>
            <a:pPr marL="0" indent="0">
              <a:buNone/>
            </a:pPr>
            <a:endParaRPr lang="en-GB" sz="2200" dirty="0"/>
          </a:p>
        </p:txBody>
      </p:sp>
      <p:sp>
        <p:nvSpPr>
          <p:cNvPr id="4" name="Slide Number Placeholder 3"/>
          <p:cNvSpPr>
            <a:spLocks noGrp="1"/>
          </p:cNvSpPr>
          <p:nvPr>
            <p:ph type="sldNum" sz="quarter" idx="12"/>
          </p:nvPr>
        </p:nvSpPr>
        <p:spPr>
          <a:xfrm>
            <a:off x="8244408" y="6237312"/>
            <a:ext cx="2133600" cy="476250"/>
          </a:xfrm>
        </p:spPr>
        <p:txBody>
          <a:bodyPr/>
          <a:lstStyle/>
          <a:p>
            <a:fld id="{F4025998-550F-4E23-957E-8A7C6D966D43}" type="slidenum">
              <a:rPr lang="en-GB" b="1" smtClean="0"/>
              <a:t>57</a:t>
            </a:fld>
            <a:endParaRPr lang="en-GB" b="1" dirty="0"/>
          </a:p>
        </p:txBody>
      </p:sp>
    </p:spTree>
    <p:extLst>
      <p:ext uri="{BB962C8B-B14F-4D97-AF65-F5344CB8AC3E}">
        <p14:creationId xmlns:p14="http://schemas.microsoft.com/office/powerpoint/2010/main" val="28994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371600"/>
          </a:xfrm>
        </p:spPr>
        <p:txBody>
          <a:bodyPr/>
          <a:lstStyle/>
          <a:p>
            <a:r>
              <a:rPr lang="en-GB" dirty="0" smtClean="0"/>
              <a:t>The Lady of the Lake</a:t>
            </a:r>
            <a:endParaRPr lang="en-GB" dirty="0"/>
          </a:p>
        </p:txBody>
      </p:sp>
      <p:sp>
        <p:nvSpPr>
          <p:cNvPr id="3" name="Content Placeholder 2"/>
          <p:cNvSpPr>
            <a:spLocks noGrp="1"/>
          </p:cNvSpPr>
          <p:nvPr>
            <p:ph idx="1"/>
          </p:nvPr>
        </p:nvSpPr>
        <p:spPr>
          <a:xfrm>
            <a:off x="179512" y="1124744"/>
            <a:ext cx="8784976" cy="5544616"/>
          </a:xfrm>
          <a:solidFill>
            <a:schemeClr val="bg1"/>
          </a:solidFill>
          <a:ln>
            <a:solidFill>
              <a:schemeClr val="tx1"/>
            </a:solidFill>
          </a:ln>
        </p:spPr>
        <p:txBody>
          <a:bodyPr>
            <a:noAutofit/>
          </a:bodyPr>
          <a:lstStyle/>
          <a:p>
            <a:pPr marL="0" indent="0">
              <a:lnSpc>
                <a:spcPts val="2800"/>
              </a:lnSpc>
              <a:spcBef>
                <a:spcPts val="0"/>
              </a:spcBef>
              <a:buNone/>
            </a:pPr>
            <a:r>
              <a:rPr lang="en-GB" sz="2200" dirty="0"/>
              <a:t>I looked, but I could see nothing at first.  But then as I looked I saw the surface of the lake shiver and break</a:t>
            </a:r>
            <a:r>
              <a:rPr lang="en-GB" sz="2200" dirty="0">
                <a:solidFill>
                  <a:srgbClr val="7030A0"/>
                </a:solidFill>
              </a:rPr>
              <a:t>.  And, to my amazement, up out of the lake </a:t>
            </a:r>
            <a:r>
              <a:rPr lang="en-GB" sz="2200" dirty="0">
                <a:solidFill>
                  <a:srgbClr val="FF0000"/>
                </a:solidFill>
              </a:rPr>
              <a:t>came</a:t>
            </a:r>
            <a:r>
              <a:rPr lang="en-GB" sz="2200" dirty="0">
                <a:solidFill>
                  <a:srgbClr val="7030A0"/>
                </a:solidFill>
              </a:rPr>
              <a:t> a shining </a:t>
            </a:r>
            <a:r>
              <a:rPr lang="en-GB" sz="2200" b="1" u="sng" dirty="0">
                <a:solidFill>
                  <a:srgbClr val="0070C0"/>
                </a:solidFill>
              </a:rPr>
              <a:t>sword</a:t>
            </a:r>
            <a:r>
              <a:rPr lang="en-GB" sz="2200" dirty="0">
                <a:solidFill>
                  <a:srgbClr val="00B050"/>
                </a:solidFill>
              </a:rPr>
              <a:t>, </a:t>
            </a:r>
            <a:r>
              <a:rPr lang="en-GB" sz="2200" dirty="0">
                <a:solidFill>
                  <a:srgbClr val="7030A0"/>
                </a:solidFill>
              </a:rPr>
              <a:t>a hand holding it, and an arm in a white silk sleeve.</a:t>
            </a:r>
          </a:p>
          <a:p>
            <a:pPr marL="0" indent="0">
              <a:lnSpc>
                <a:spcPts val="2800"/>
              </a:lnSpc>
              <a:spcBef>
                <a:spcPts val="0"/>
              </a:spcBef>
              <a:buNone/>
            </a:pPr>
            <a:endParaRPr lang="en-GB" sz="2200" dirty="0"/>
          </a:p>
          <a:p>
            <a:pPr marL="0" indent="0">
              <a:lnSpc>
                <a:spcPts val="2800"/>
              </a:lnSpc>
              <a:spcBef>
                <a:spcPts val="0"/>
              </a:spcBef>
              <a:buNone/>
            </a:pPr>
            <a:r>
              <a:rPr lang="en-GB" sz="2200" dirty="0"/>
              <a:t>‘There,’  Merlin whispered.  ‘You have your answer. That is Excalibur.  It comes from the half-world of Avalon, the blade forged by elf-kind, the scabbard woven by the Lady </a:t>
            </a:r>
            <a:r>
              <a:rPr lang="en-GB" sz="2200" dirty="0" err="1"/>
              <a:t>Nemue</a:t>
            </a:r>
            <a:r>
              <a:rPr lang="en-GB" sz="2200" dirty="0"/>
              <a:t> herself, the Lady of the Lake, and my lady too.’   </a:t>
            </a:r>
            <a:r>
              <a:rPr lang="en-GB" sz="2200" dirty="0" smtClean="0"/>
              <a:t> And as he spoke her name, his voice faltered.  ‘See, here she comes.’</a:t>
            </a:r>
          </a:p>
          <a:p>
            <a:pPr marL="0" indent="0">
              <a:lnSpc>
                <a:spcPts val="2800"/>
              </a:lnSpc>
              <a:spcBef>
                <a:spcPts val="0"/>
              </a:spcBef>
              <a:buNone/>
            </a:pPr>
            <a:endParaRPr lang="en-GB" sz="2200" dirty="0" smtClean="0"/>
          </a:p>
          <a:p>
            <a:pPr marL="0" indent="0">
              <a:lnSpc>
                <a:spcPts val="2800"/>
              </a:lnSpc>
              <a:spcBef>
                <a:spcPts val="0"/>
              </a:spcBef>
              <a:buNone/>
            </a:pPr>
            <a:r>
              <a:rPr lang="en-GB" sz="2200" dirty="0" smtClean="0">
                <a:solidFill>
                  <a:srgbClr val="7030A0"/>
                </a:solidFill>
              </a:rPr>
              <a:t>And out of the mists </a:t>
            </a:r>
            <a:r>
              <a:rPr lang="en-GB" sz="2200" dirty="0" smtClean="0">
                <a:solidFill>
                  <a:srgbClr val="FF0000"/>
                </a:solidFill>
              </a:rPr>
              <a:t>came</a:t>
            </a:r>
            <a:r>
              <a:rPr lang="en-GB" sz="2200" dirty="0" smtClean="0">
                <a:solidFill>
                  <a:srgbClr val="7030A0"/>
                </a:solidFill>
              </a:rPr>
              <a:t> </a:t>
            </a:r>
            <a:r>
              <a:rPr lang="en-GB" sz="2200" b="1" u="sng" dirty="0" smtClean="0">
                <a:solidFill>
                  <a:srgbClr val="0070C0"/>
                </a:solidFill>
              </a:rPr>
              <a:t>a figure</a:t>
            </a:r>
            <a:r>
              <a:rPr lang="en-GB" sz="2200" b="1" dirty="0" smtClean="0">
                <a:solidFill>
                  <a:srgbClr val="0070C0"/>
                </a:solidFill>
              </a:rPr>
              <a:t> </a:t>
            </a:r>
            <a:r>
              <a:rPr lang="en-GB" sz="2200" dirty="0" smtClean="0">
                <a:solidFill>
                  <a:srgbClr val="7030A0"/>
                </a:solidFill>
              </a:rPr>
              <a:t>in flowing green, walking across the water.  </a:t>
            </a:r>
            <a:r>
              <a:rPr lang="en-GB" sz="2200" dirty="0" smtClean="0"/>
              <a:t>Yet the water seemed undisturbed beneath her feet as if she was walking on air.  She came towards us, holding a scabbard in both her hands, and a </a:t>
            </a:r>
            <a:r>
              <a:rPr lang="en-GB" sz="2200" dirty="0" err="1" smtClean="0"/>
              <a:t>swordbelt</a:t>
            </a:r>
            <a:r>
              <a:rPr lang="en-GB" sz="2200" dirty="0" smtClean="0"/>
              <a:t> hanging from it.</a:t>
            </a:r>
            <a:endParaRPr lang="en-GB" sz="2200" dirty="0"/>
          </a:p>
        </p:txBody>
      </p:sp>
      <p:sp>
        <p:nvSpPr>
          <p:cNvPr id="4" name="Slide Number Placeholder 3"/>
          <p:cNvSpPr>
            <a:spLocks noGrp="1"/>
          </p:cNvSpPr>
          <p:nvPr>
            <p:ph type="sldNum" sz="quarter" idx="12"/>
          </p:nvPr>
        </p:nvSpPr>
        <p:spPr>
          <a:xfrm>
            <a:off x="8316416" y="6381750"/>
            <a:ext cx="1701552" cy="476250"/>
          </a:xfrm>
        </p:spPr>
        <p:txBody>
          <a:bodyPr/>
          <a:lstStyle/>
          <a:p>
            <a:fld id="{F4025998-550F-4E23-957E-8A7C6D966D43}" type="slidenum">
              <a:rPr lang="en-GB" b="1" smtClean="0"/>
              <a:t>58</a:t>
            </a:fld>
            <a:endParaRPr lang="en-GB" b="1" dirty="0"/>
          </a:p>
        </p:txBody>
      </p:sp>
    </p:spTree>
    <p:extLst>
      <p:ext uri="{BB962C8B-B14F-4D97-AF65-F5344CB8AC3E}">
        <p14:creationId xmlns:p14="http://schemas.microsoft.com/office/powerpoint/2010/main" val="33559452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234" y="32353"/>
            <a:ext cx="8229600" cy="1371600"/>
          </a:xfrm>
        </p:spPr>
        <p:txBody>
          <a:bodyPr/>
          <a:lstStyle/>
          <a:p>
            <a:r>
              <a:rPr lang="en-GB" dirty="0" smtClean="0"/>
              <a:t>Putting the Subject After the Verb</a:t>
            </a:r>
            <a:endParaRPr lang="en-GB" dirty="0"/>
          </a:p>
        </p:txBody>
      </p:sp>
      <p:sp>
        <p:nvSpPr>
          <p:cNvPr id="3" name="Content Placeholder 2"/>
          <p:cNvSpPr>
            <a:spLocks noGrp="1"/>
          </p:cNvSpPr>
          <p:nvPr>
            <p:ph idx="1"/>
          </p:nvPr>
        </p:nvSpPr>
        <p:spPr>
          <a:xfrm>
            <a:off x="351956" y="1124744"/>
            <a:ext cx="8229600" cy="820687"/>
          </a:xfrm>
          <a:solidFill>
            <a:schemeClr val="bg1"/>
          </a:solidFill>
          <a:ln>
            <a:solidFill>
              <a:schemeClr val="tx1"/>
            </a:solidFill>
          </a:ln>
        </p:spPr>
        <p:txBody>
          <a:bodyPr/>
          <a:lstStyle/>
          <a:p>
            <a:pPr marL="0" indent="0">
              <a:buNone/>
            </a:pPr>
            <a:r>
              <a:rPr lang="en-GB" sz="2000" dirty="0"/>
              <a:t>And, to my amazement, up out of the lake </a:t>
            </a:r>
            <a:r>
              <a:rPr lang="en-GB" sz="2000" dirty="0">
                <a:solidFill>
                  <a:srgbClr val="FF0000"/>
                </a:solidFill>
              </a:rPr>
              <a:t>came</a:t>
            </a:r>
            <a:r>
              <a:rPr lang="en-GB" sz="2000" dirty="0"/>
              <a:t> a shining </a:t>
            </a:r>
            <a:r>
              <a:rPr lang="en-GB" sz="2000" u="sng" dirty="0">
                <a:solidFill>
                  <a:srgbClr val="0070C0"/>
                </a:solidFill>
              </a:rPr>
              <a:t>sword</a:t>
            </a:r>
            <a:r>
              <a:rPr lang="en-GB" sz="2000" dirty="0"/>
              <a:t>, a hand holding it, and an arm in a white silk sleeve</a:t>
            </a:r>
            <a:r>
              <a:rPr lang="en-GB" sz="2000" dirty="0" smtClean="0"/>
              <a:t>.</a:t>
            </a:r>
          </a:p>
          <a:p>
            <a:pPr marL="0" indent="0">
              <a:buNone/>
            </a:pPr>
            <a:endParaRPr lang="en-GB" sz="2000" dirty="0" smtClean="0"/>
          </a:p>
        </p:txBody>
      </p:sp>
      <p:sp>
        <p:nvSpPr>
          <p:cNvPr id="6" name="TextBox 5"/>
          <p:cNvSpPr txBox="1"/>
          <p:nvPr/>
        </p:nvSpPr>
        <p:spPr>
          <a:xfrm>
            <a:off x="306386" y="3109342"/>
            <a:ext cx="8352928" cy="3477875"/>
          </a:xfrm>
          <a:prstGeom prst="rect">
            <a:avLst/>
          </a:prstGeom>
          <a:noFill/>
        </p:spPr>
        <p:txBody>
          <a:bodyPr wrap="square" rtlCol="0">
            <a:spAutoFit/>
          </a:bodyPr>
          <a:lstStyle/>
          <a:p>
            <a:r>
              <a:rPr lang="en-GB" sz="2000" dirty="0" smtClean="0"/>
              <a:t>Usually the </a:t>
            </a:r>
            <a:r>
              <a:rPr lang="en-GB" sz="2000" dirty="0" smtClean="0">
                <a:solidFill>
                  <a:srgbClr val="0070C0"/>
                </a:solidFill>
              </a:rPr>
              <a:t>subject</a:t>
            </a:r>
            <a:r>
              <a:rPr lang="en-GB" sz="2000" dirty="0" smtClean="0"/>
              <a:t> comes before the </a:t>
            </a:r>
            <a:r>
              <a:rPr lang="en-GB" sz="2000" dirty="0" smtClean="0">
                <a:solidFill>
                  <a:srgbClr val="FF0000"/>
                </a:solidFill>
              </a:rPr>
              <a:t>verb</a:t>
            </a:r>
            <a:r>
              <a:rPr lang="en-GB" sz="2000" dirty="0" smtClean="0"/>
              <a:t>, so when it comes after the verb it changes how we read it.</a:t>
            </a:r>
          </a:p>
          <a:p>
            <a:r>
              <a:rPr lang="en-GB" sz="2000" dirty="0"/>
              <a:t> </a:t>
            </a:r>
            <a:endParaRPr lang="en-GB" sz="2000" dirty="0" smtClean="0"/>
          </a:p>
          <a:p>
            <a:r>
              <a:rPr lang="en-GB" sz="2000" dirty="0" smtClean="0"/>
              <a:t>Why do you think Michael </a:t>
            </a:r>
            <a:r>
              <a:rPr lang="en-GB" sz="2000" dirty="0" err="1" smtClean="0"/>
              <a:t>Morpurgo</a:t>
            </a:r>
            <a:r>
              <a:rPr lang="en-GB" sz="2000" dirty="0" smtClean="0"/>
              <a:t> reversed the position of the subject and put it after the verb?  </a:t>
            </a:r>
          </a:p>
          <a:p>
            <a:r>
              <a:rPr lang="en-GB" sz="2000" dirty="0" smtClean="0"/>
              <a:t>What effect does it have on the reader?  </a:t>
            </a:r>
          </a:p>
          <a:p>
            <a:r>
              <a:rPr lang="en-GB" sz="2000" dirty="0" smtClean="0"/>
              <a:t>How did you read this sentence aloud?</a:t>
            </a:r>
          </a:p>
          <a:p>
            <a:endParaRPr lang="en-GB" sz="2000" dirty="0"/>
          </a:p>
          <a:p>
            <a:r>
              <a:rPr lang="en-GB" sz="2000" dirty="0" smtClean="0"/>
              <a:t>Putting the subject after the verb makes us wait to find out what the sentence is about – it can create suspense or anticipation.  It can also help us visualise a scene the way the writer wants us to see it.</a:t>
            </a:r>
            <a:endParaRPr lang="en-GB" sz="2000" dirty="0"/>
          </a:p>
        </p:txBody>
      </p:sp>
      <p:sp>
        <p:nvSpPr>
          <p:cNvPr id="4" name="Slide Number Placeholder 3"/>
          <p:cNvSpPr>
            <a:spLocks noGrp="1"/>
          </p:cNvSpPr>
          <p:nvPr>
            <p:ph type="sldNum" sz="quarter" idx="12"/>
          </p:nvPr>
        </p:nvSpPr>
        <p:spPr>
          <a:xfrm>
            <a:off x="8077200" y="6349092"/>
            <a:ext cx="2133600" cy="476250"/>
          </a:xfrm>
        </p:spPr>
        <p:txBody>
          <a:bodyPr/>
          <a:lstStyle/>
          <a:p>
            <a:fld id="{F4025998-550F-4E23-957E-8A7C6D966D43}" type="slidenum">
              <a:rPr lang="en-GB" b="1" smtClean="0"/>
              <a:t>59</a:t>
            </a:fld>
            <a:endParaRPr lang="en-GB" b="1" dirty="0"/>
          </a:p>
        </p:txBody>
      </p:sp>
      <p:sp>
        <p:nvSpPr>
          <p:cNvPr id="7" name="TextBox 6"/>
          <p:cNvSpPr txBox="1"/>
          <p:nvPr/>
        </p:nvSpPr>
        <p:spPr>
          <a:xfrm>
            <a:off x="337218" y="2273202"/>
            <a:ext cx="8291264" cy="707886"/>
          </a:xfrm>
          <a:prstGeom prst="rect">
            <a:avLst/>
          </a:prstGeom>
          <a:solidFill>
            <a:schemeClr val="bg1"/>
          </a:solidFill>
          <a:ln>
            <a:solidFill>
              <a:schemeClr val="tx1"/>
            </a:solidFill>
          </a:ln>
        </p:spPr>
        <p:txBody>
          <a:bodyPr wrap="square" rtlCol="0">
            <a:spAutoFit/>
          </a:bodyPr>
          <a:lstStyle/>
          <a:p>
            <a:r>
              <a:rPr lang="en-GB" sz="2000" dirty="0"/>
              <a:t>And out of the mists </a:t>
            </a:r>
            <a:r>
              <a:rPr lang="en-GB" sz="2000" dirty="0">
                <a:solidFill>
                  <a:srgbClr val="FF0000"/>
                </a:solidFill>
              </a:rPr>
              <a:t>came</a:t>
            </a:r>
            <a:r>
              <a:rPr lang="en-GB" sz="2000" dirty="0"/>
              <a:t> a </a:t>
            </a:r>
            <a:r>
              <a:rPr lang="en-GB" sz="2000" u="sng" dirty="0">
                <a:solidFill>
                  <a:srgbClr val="0070C0"/>
                </a:solidFill>
              </a:rPr>
              <a:t>figure</a:t>
            </a:r>
            <a:r>
              <a:rPr lang="en-GB" sz="2000" dirty="0"/>
              <a:t> in flowing green, walking across the water</a:t>
            </a:r>
            <a:r>
              <a:rPr lang="en-GB" dirty="0" smtClean="0"/>
              <a:t>.</a:t>
            </a:r>
            <a:endParaRPr lang="en-GB" dirty="0"/>
          </a:p>
        </p:txBody>
      </p:sp>
    </p:spTree>
    <p:extLst>
      <p:ext uri="{BB962C8B-B14F-4D97-AF65-F5344CB8AC3E}">
        <p14:creationId xmlns:p14="http://schemas.microsoft.com/office/powerpoint/2010/main" val="2007272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57200"/>
            <a:ext cx="8363272" cy="883568"/>
          </a:xfrm>
        </p:spPr>
        <p:txBody>
          <a:bodyPr/>
          <a:lstStyle/>
          <a:p>
            <a:r>
              <a:rPr lang="en-GB" dirty="0" smtClean="0"/>
              <a:t>Enchanted Objects in King Arthur</a:t>
            </a:r>
            <a:endParaRPr lang="en-GB" dirty="0"/>
          </a:p>
        </p:txBody>
      </p:sp>
      <p:sp>
        <p:nvSpPr>
          <p:cNvPr id="3" name="Content Placeholder 2"/>
          <p:cNvSpPr>
            <a:spLocks noGrp="1"/>
          </p:cNvSpPr>
          <p:nvPr>
            <p:ph idx="1"/>
          </p:nvPr>
        </p:nvSpPr>
        <p:spPr>
          <a:xfrm>
            <a:off x="251520" y="1340768"/>
            <a:ext cx="8640960" cy="5760640"/>
          </a:xfrm>
        </p:spPr>
        <p:txBody>
          <a:bodyPr>
            <a:normAutofit fontScale="77500" lnSpcReduction="20000"/>
          </a:bodyPr>
          <a:lstStyle/>
          <a:p>
            <a:pPr marL="0" indent="0">
              <a:buNone/>
            </a:pPr>
            <a:r>
              <a:rPr lang="en-GB" sz="2600" dirty="0" smtClean="0"/>
              <a:t>Any everyday object can become an </a:t>
            </a:r>
            <a:r>
              <a:rPr lang="en-GB" sz="2600" dirty="0" smtClean="0">
                <a:latin typeface="Lucida Calligraphy" pitchFamily="66" charset="0"/>
              </a:rPr>
              <a:t>enchanted</a:t>
            </a:r>
            <a:r>
              <a:rPr lang="en-GB" sz="2600" dirty="0" smtClean="0"/>
              <a:t> object:</a:t>
            </a:r>
          </a:p>
          <a:p>
            <a:r>
              <a:rPr lang="en-GB" sz="2600" dirty="0" smtClean="0"/>
              <a:t>stones</a:t>
            </a:r>
            <a:r>
              <a:rPr lang="en-GB" sz="2600" dirty="0"/>
              <a:t>; rings; goblets; swords; </a:t>
            </a:r>
            <a:r>
              <a:rPr lang="en-GB" sz="2600" dirty="0" smtClean="0"/>
              <a:t>shields; cloaks; boxes; potions …</a:t>
            </a:r>
          </a:p>
          <a:p>
            <a:pPr marL="0" indent="0">
              <a:buNone/>
            </a:pPr>
            <a:endParaRPr lang="en-GB" sz="2600" dirty="0" smtClean="0"/>
          </a:p>
          <a:p>
            <a:pPr marL="0" indent="0">
              <a:buNone/>
            </a:pPr>
            <a:r>
              <a:rPr lang="en-GB" sz="2600" dirty="0" smtClean="0"/>
              <a:t>Enchanted Objects each have special power, enchanted by a wizard or witch:</a:t>
            </a:r>
          </a:p>
          <a:p>
            <a:r>
              <a:rPr lang="en-GB" sz="2600" dirty="0" smtClean="0"/>
              <a:t>The evil witch, </a:t>
            </a:r>
            <a:r>
              <a:rPr lang="en-GB" sz="2600" dirty="0" err="1" smtClean="0"/>
              <a:t>Nimueh</a:t>
            </a:r>
            <a:r>
              <a:rPr lang="en-GB" sz="2600" dirty="0" smtClean="0"/>
              <a:t>, </a:t>
            </a:r>
            <a:r>
              <a:rPr lang="en-GB" sz="2600" dirty="0"/>
              <a:t>casts a spell on a </a:t>
            </a:r>
            <a:r>
              <a:rPr lang="en-GB" sz="2600" dirty="0" smtClean="0"/>
              <a:t>dragon’s egg and </a:t>
            </a:r>
            <a:r>
              <a:rPr lang="en-GB" sz="2600" dirty="0"/>
              <a:t>she throws </a:t>
            </a:r>
            <a:r>
              <a:rPr lang="en-GB" sz="2600" dirty="0" smtClean="0"/>
              <a:t>it into </a:t>
            </a:r>
            <a:r>
              <a:rPr lang="en-GB" sz="2600" dirty="0"/>
              <a:t>the </a:t>
            </a:r>
            <a:r>
              <a:rPr lang="en-GB" sz="2600" dirty="0" smtClean="0"/>
              <a:t>water supply for the castle. </a:t>
            </a:r>
            <a:r>
              <a:rPr lang="en-GB" sz="2600" dirty="0"/>
              <a:t>The next day a plague </a:t>
            </a:r>
            <a:r>
              <a:rPr lang="en-GB" sz="2600" dirty="0" smtClean="0"/>
              <a:t>erupts: people’s skin turns white with dark blue veins, and many die;</a:t>
            </a:r>
          </a:p>
          <a:p>
            <a:r>
              <a:rPr lang="en-GB" sz="2600" dirty="0" smtClean="0"/>
              <a:t>The Lady of the Lake gave a jewelled necklace to Sir </a:t>
            </a:r>
            <a:r>
              <a:rPr lang="en-GB" sz="2600" dirty="0" err="1" smtClean="0"/>
              <a:t>Pelleas</a:t>
            </a:r>
            <a:r>
              <a:rPr lang="en-GB" sz="2600" dirty="0" smtClean="0"/>
              <a:t> after he helped an old woman across a river. It was enchanted so that its wearer would be eternally loved by the person they desired;</a:t>
            </a:r>
          </a:p>
          <a:p>
            <a:pPr marL="0" indent="0">
              <a:buNone/>
            </a:pPr>
            <a:endParaRPr lang="en-GB" sz="2600" dirty="0"/>
          </a:p>
          <a:p>
            <a:pPr marL="0" indent="0">
              <a:buNone/>
            </a:pPr>
            <a:r>
              <a:rPr lang="en-GB" sz="2600" dirty="0" smtClean="0"/>
              <a:t>Enchanted objects can be good or evil; and their enchantment can only be overcome by more powerful magic.</a:t>
            </a:r>
          </a:p>
          <a:p>
            <a:pPr marL="0" indent="0">
              <a:buNone/>
            </a:pPr>
            <a:endParaRPr lang="en-GB" sz="2600" dirty="0" smtClean="0"/>
          </a:p>
          <a:p>
            <a:pPr marL="0" indent="0">
              <a:buNone/>
            </a:pPr>
            <a:r>
              <a:rPr lang="en-GB" sz="2600" dirty="0" smtClean="0"/>
              <a:t>They are sometimes named to show who or where they come from:</a:t>
            </a:r>
          </a:p>
          <a:p>
            <a:r>
              <a:rPr lang="en-GB" sz="2600" dirty="0" smtClean="0"/>
              <a:t>The Stone of </a:t>
            </a:r>
            <a:r>
              <a:rPr lang="en-GB" sz="2600" dirty="0" err="1" smtClean="0"/>
              <a:t>Astolat</a:t>
            </a:r>
            <a:r>
              <a:rPr lang="en-GB" sz="2600" dirty="0" smtClean="0"/>
              <a:t>;</a:t>
            </a:r>
          </a:p>
          <a:p>
            <a:r>
              <a:rPr lang="en-GB" sz="2600" dirty="0" smtClean="0"/>
              <a:t>The Goblet of Morgana.</a:t>
            </a:r>
          </a:p>
          <a:p>
            <a:endParaRPr lang="en-GB" sz="2000" dirty="0"/>
          </a:p>
          <a:p>
            <a:endParaRPr lang="en-GB" sz="2000" dirty="0"/>
          </a:p>
        </p:txBody>
      </p:sp>
      <p:sp>
        <p:nvSpPr>
          <p:cNvPr id="4" name="Slide Number Placeholder 3"/>
          <p:cNvSpPr>
            <a:spLocks noGrp="1"/>
          </p:cNvSpPr>
          <p:nvPr>
            <p:ph type="sldNum" sz="quarter" idx="12"/>
          </p:nvPr>
        </p:nvSpPr>
        <p:spPr>
          <a:xfrm>
            <a:off x="8244408" y="6165304"/>
            <a:ext cx="765448" cy="476250"/>
          </a:xfrm>
        </p:spPr>
        <p:txBody>
          <a:bodyPr/>
          <a:lstStyle/>
          <a:p>
            <a:fld id="{F4025998-550F-4E23-957E-8A7C6D966D43}" type="slidenum">
              <a:rPr lang="en-GB" b="1" smtClean="0"/>
              <a:t>6</a:t>
            </a:fld>
            <a:endParaRPr lang="en-GB" b="1" dirty="0"/>
          </a:p>
        </p:txBody>
      </p:sp>
    </p:spTree>
    <p:extLst>
      <p:ext uri="{BB962C8B-B14F-4D97-AF65-F5344CB8AC3E}">
        <p14:creationId xmlns:p14="http://schemas.microsoft.com/office/powerpoint/2010/main" val="19646208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Subject Verb Inversions</a:t>
            </a:r>
            <a:endParaRPr lang="en-GB" dirty="0"/>
          </a:p>
        </p:txBody>
      </p:sp>
      <p:sp>
        <p:nvSpPr>
          <p:cNvPr id="3" name="Content Placeholder 2"/>
          <p:cNvSpPr>
            <a:spLocks noGrp="1"/>
          </p:cNvSpPr>
          <p:nvPr>
            <p:ph idx="1"/>
          </p:nvPr>
        </p:nvSpPr>
        <p:spPr/>
        <p:txBody>
          <a:bodyPr/>
          <a:lstStyle/>
          <a:p>
            <a:pPr marL="446088" indent="-446088">
              <a:lnSpc>
                <a:spcPts val="3000"/>
              </a:lnSpc>
              <a:spcBef>
                <a:spcPts val="0"/>
              </a:spcBef>
              <a:spcAft>
                <a:spcPts val="600"/>
              </a:spcAft>
              <a:buFont typeface="Wingdings" pitchFamily="2" charset="2"/>
              <a:buChar char="q"/>
            </a:pPr>
            <a:r>
              <a:rPr lang="en-GB" sz="2400" dirty="0">
                <a:latin typeface="+mj-lt"/>
              </a:rPr>
              <a:t>Sentences can be shaped to enhance meanings in your story</a:t>
            </a:r>
          </a:p>
          <a:p>
            <a:pPr marL="446088" indent="-446088">
              <a:lnSpc>
                <a:spcPts val="3000"/>
              </a:lnSpc>
              <a:spcBef>
                <a:spcPts val="0"/>
              </a:spcBef>
              <a:spcAft>
                <a:spcPts val="600"/>
              </a:spcAft>
              <a:buFont typeface="Wingdings" pitchFamily="2" charset="2"/>
              <a:buChar char="q"/>
            </a:pPr>
            <a:r>
              <a:rPr lang="en-GB" sz="2400" dirty="0">
                <a:latin typeface="+mj-lt"/>
              </a:rPr>
              <a:t>Writers can choose where to put information in a sentence to give it different emphasis</a:t>
            </a:r>
          </a:p>
          <a:p>
            <a:pPr marL="446088" indent="-446088">
              <a:lnSpc>
                <a:spcPts val="3000"/>
              </a:lnSpc>
              <a:spcBef>
                <a:spcPts val="0"/>
              </a:spcBef>
              <a:spcAft>
                <a:spcPts val="600"/>
              </a:spcAft>
              <a:buFont typeface="Wingdings" pitchFamily="2" charset="2"/>
              <a:buChar char="q"/>
            </a:pPr>
            <a:r>
              <a:rPr lang="en-GB" sz="2400" dirty="0">
                <a:latin typeface="+mj-lt"/>
              </a:rPr>
              <a:t>Putting the subject last in the sentence, after the verb, can create emphasis or anticipation</a:t>
            </a:r>
          </a:p>
          <a:p>
            <a:pPr marL="0" indent="0">
              <a:buNone/>
            </a:pPr>
            <a:endParaRPr lang="en-GB"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60</a:t>
            </a:fld>
            <a:endParaRPr lang="en-US"/>
          </a:p>
        </p:txBody>
      </p:sp>
    </p:spTree>
    <p:extLst>
      <p:ext uri="{BB962C8B-B14F-4D97-AF65-F5344CB8AC3E}">
        <p14:creationId xmlns:p14="http://schemas.microsoft.com/office/powerpoint/2010/main" val="2972470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Text Designers</a:t>
            </a:r>
            <a:endParaRPr lang="en-GB" dirty="0"/>
          </a:p>
        </p:txBody>
      </p:sp>
      <p:sp>
        <p:nvSpPr>
          <p:cNvPr id="3" name="Content Placeholder 2"/>
          <p:cNvSpPr>
            <a:spLocks noGrp="1"/>
          </p:cNvSpPr>
          <p:nvPr>
            <p:ph idx="1"/>
          </p:nvPr>
        </p:nvSpPr>
        <p:spPr/>
        <p:txBody>
          <a:bodyPr/>
          <a:lstStyle/>
          <a:p>
            <a:pPr marL="0" indent="0">
              <a:lnSpc>
                <a:spcPts val="3000"/>
              </a:lnSpc>
              <a:spcBef>
                <a:spcPts val="0"/>
              </a:spcBef>
              <a:spcAft>
                <a:spcPts val="600"/>
              </a:spcAft>
              <a:buNone/>
            </a:pPr>
            <a:r>
              <a:rPr lang="en-GB" sz="2400" dirty="0" smtClean="0">
                <a:solidFill>
                  <a:srgbClr val="FF0000"/>
                </a:solidFill>
              </a:rPr>
              <a:t>Week 4: Key Focuses</a:t>
            </a:r>
          </a:p>
          <a:p>
            <a:pPr>
              <a:lnSpc>
                <a:spcPts val="3000"/>
              </a:lnSpc>
              <a:spcBef>
                <a:spcPts val="0"/>
              </a:spcBef>
              <a:spcAft>
                <a:spcPts val="600"/>
              </a:spcAft>
              <a:buFont typeface="Wingdings" panose="05000000000000000000" pitchFamily="2" charset="2"/>
              <a:buChar char="q"/>
            </a:pPr>
            <a:r>
              <a:rPr lang="en-GB" sz="2400" dirty="0" smtClean="0"/>
              <a:t>Consolidating key learning about writing narrative fiction</a:t>
            </a:r>
          </a:p>
          <a:p>
            <a:pPr>
              <a:lnSpc>
                <a:spcPts val="3000"/>
              </a:lnSpc>
              <a:spcBef>
                <a:spcPts val="0"/>
              </a:spcBef>
              <a:spcAft>
                <a:spcPts val="600"/>
              </a:spcAft>
              <a:buFont typeface="Wingdings" panose="05000000000000000000" pitchFamily="2" charset="2"/>
              <a:buChar char="q"/>
            </a:pPr>
            <a:r>
              <a:rPr lang="en-GB" sz="2400" dirty="0" smtClean="0"/>
              <a:t>Giving quality time for the writing process</a:t>
            </a:r>
          </a:p>
          <a:p>
            <a:pPr>
              <a:lnSpc>
                <a:spcPts val="3000"/>
              </a:lnSpc>
              <a:spcBef>
                <a:spcPts val="0"/>
              </a:spcBef>
              <a:spcAft>
                <a:spcPts val="600"/>
              </a:spcAft>
              <a:buFont typeface="Wingdings" panose="05000000000000000000" pitchFamily="2" charset="2"/>
              <a:buChar char="q"/>
            </a:pPr>
            <a:r>
              <a:rPr lang="en-GB" sz="2400" dirty="0" smtClean="0"/>
              <a:t>Supporting all aspects of the writing process: generating ideas and imaginative engagement; outlining the narrative; drafting; revising</a:t>
            </a:r>
            <a:endParaRPr lang="en-GB" sz="2400"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61</a:t>
            </a:fld>
            <a:endParaRPr lang="en-US"/>
          </a:p>
        </p:txBody>
      </p:sp>
    </p:spTree>
    <p:extLst>
      <p:ext uri="{BB962C8B-B14F-4D97-AF65-F5344CB8AC3E}">
        <p14:creationId xmlns:p14="http://schemas.microsoft.com/office/powerpoint/2010/main" val="18984354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plenary</a:t>
            </a:r>
            <a:endParaRPr lang="en-GB" dirty="0"/>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1"/>
          </p:nvPr>
        </p:nvSpPr>
        <p:spPr/>
        <p:txBody>
          <a:bodyPr/>
          <a:lstStyle/>
          <a:p>
            <a:fld id="{93BB0EA1-6604-4695-83C9-111488B4725B}" type="slidenum">
              <a:rPr lang="en-US" smtClean="0"/>
              <a:pPr/>
              <a:t>62</a:t>
            </a:fld>
            <a:endParaRPr lang="en-US"/>
          </a:p>
        </p:txBody>
      </p:sp>
    </p:spTree>
    <p:extLst>
      <p:ext uri="{BB962C8B-B14F-4D97-AF65-F5344CB8AC3E}">
        <p14:creationId xmlns:p14="http://schemas.microsoft.com/office/powerpoint/2010/main" val="4030087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Evaluating students’ writing</a:t>
            </a:r>
            <a:endParaRPr lang="en-GB" dirty="0"/>
          </a:p>
        </p:txBody>
      </p:sp>
      <p:sp>
        <p:nvSpPr>
          <p:cNvPr id="3" name="Content Placeholder 2"/>
          <p:cNvSpPr>
            <a:spLocks noGrp="1"/>
          </p:cNvSpPr>
          <p:nvPr>
            <p:ph idx="1"/>
          </p:nvPr>
        </p:nvSpPr>
        <p:spPr>
          <a:xfrm>
            <a:off x="467544" y="1628800"/>
            <a:ext cx="8229600" cy="3886200"/>
          </a:xfrm>
        </p:spPr>
        <p:txBody>
          <a:bodyPr/>
          <a:lstStyle/>
          <a:p>
            <a:pPr>
              <a:buFont typeface="Wingdings" pitchFamily="2" charset="2"/>
              <a:buChar char="q"/>
            </a:pPr>
            <a:r>
              <a:rPr lang="en-GB" sz="2300" dirty="0"/>
              <a:t>Evaluating how controlled and deliberate students’ choices are - and how effective they are -  is not straightforward, for example:</a:t>
            </a:r>
          </a:p>
          <a:p>
            <a:pPr lvl="1">
              <a:buFont typeface="Wingdings" pitchFamily="2" charset="2"/>
              <a:buChar char="§"/>
            </a:pPr>
            <a:r>
              <a:rPr lang="en-GB" sz="2300" dirty="0"/>
              <a:t>we want students to try out new structures but not all experiments ‘work’</a:t>
            </a:r>
          </a:p>
          <a:p>
            <a:pPr lvl="1">
              <a:buFont typeface="Wingdings" pitchFamily="2" charset="2"/>
              <a:buChar char="§"/>
            </a:pPr>
            <a:r>
              <a:rPr lang="en-GB" sz="2300" dirty="0"/>
              <a:t>success in applying one feature may be at the expense of others – what do we prioritise in any one written outcome? </a:t>
            </a:r>
          </a:p>
          <a:p>
            <a:pPr lvl="1">
              <a:buFont typeface="Wingdings" pitchFamily="2" charset="2"/>
              <a:buChar char="§"/>
            </a:pPr>
            <a:r>
              <a:rPr lang="en-GB" sz="2300" dirty="0"/>
              <a:t>application may be immediately successful but not consolidated or built on in subsequent written outcomes</a:t>
            </a:r>
          </a:p>
          <a:p>
            <a:pPr lvl="1">
              <a:buFont typeface="Wingdings" pitchFamily="2" charset="2"/>
              <a:buChar char="§"/>
            </a:pPr>
            <a:r>
              <a:rPr lang="en-GB" sz="2300" dirty="0"/>
              <a:t>we want students to understand the effectiveness of their choices, not just deploy what they’ve been taught</a:t>
            </a:r>
          </a:p>
          <a:p>
            <a:endParaRPr lang="en-GB"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63</a:t>
            </a:fld>
            <a:endParaRPr lang="en-US" dirty="0"/>
          </a:p>
        </p:txBody>
      </p:sp>
    </p:spTree>
    <p:extLst>
      <p:ext uri="{BB962C8B-B14F-4D97-AF65-F5344CB8AC3E}">
        <p14:creationId xmlns:p14="http://schemas.microsoft.com/office/powerpoint/2010/main" val="7196137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1"/>
          </p:nvPr>
        </p:nvSpPr>
        <p:spPr/>
        <p:txBody>
          <a:bodyPr/>
          <a:lstStyle/>
          <a:p>
            <a:fld id="{132371F7-CEE0-4AF0-87BE-4D51F1612E4F}" type="slidenum">
              <a:rPr lang="en-US" smtClean="0"/>
              <a:pPr/>
              <a:t>64</a:t>
            </a:fld>
            <a:endParaRPr lang="en-US"/>
          </a:p>
        </p:txBody>
      </p:sp>
      <p:pic>
        <p:nvPicPr>
          <p:cNvPr id="5122" name="Picture 2" descr="C:\Users\helen\Desktop\EEF TRIAL\EEF Merlin Photos\WP_20170118_11_57_41_Sm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99054"/>
            <a:ext cx="9165004" cy="5758945"/>
          </a:xfrm>
          <a:prstGeom prst="rect">
            <a:avLst/>
          </a:prstGeom>
          <a:noFill/>
          <a:extLst>
            <a:ext uri="{909E8E84-426E-40DD-AFC4-6F175D3DCCD1}">
              <a14:hiddenFill xmlns:a14="http://schemas.microsoft.com/office/drawing/2010/main">
                <a:solidFill>
                  <a:srgbClr val="FFFFFF"/>
                </a:solidFill>
              </a14:hiddenFill>
            </a:ext>
          </a:extLst>
        </p:spPr>
      </p:pic>
      <p:sp useBgFill="1">
        <p:nvSpPr>
          <p:cNvPr id="5" name="TextBox 4"/>
          <p:cNvSpPr txBox="1"/>
          <p:nvPr/>
        </p:nvSpPr>
        <p:spPr>
          <a:xfrm>
            <a:off x="0" y="21837"/>
            <a:ext cx="9144000" cy="1077218"/>
          </a:xfrm>
          <a:prstGeom prst="rect">
            <a:avLst/>
          </a:prstGeom>
        </p:spPr>
        <p:txBody>
          <a:bodyPr wrap="square" rtlCol="0">
            <a:spAutoFit/>
          </a:bodyPr>
          <a:lstStyle/>
          <a:p>
            <a:pPr algn="ctr"/>
            <a:r>
              <a:rPr lang="en-GB" sz="3200" dirty="0" smtClean="0"/>
              <a:t>What has this student learned and applied? How successfully? </a:t>
            </a:r>
            <a:endParaRPr lang="en-GB" sz="3200" dirty="0"/>
          </a:p>
        </p:txBody>
      </p:sp>
    </p:spTree>
    <p:extLst>
      <p:ext uri="{BB962C8B-B14F-4D97-AF65-F5344CB8AC3E}">
        <p14:creationId xmlns:p14="http://schemas.microsoft.com/office/powerpoint/2010/main" val="266861000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132371F7-CEE0-4AF0-87BE-4D51F1612E4F}" type="slidenum">
              <a:rPr lang="en-US" smtClean="0"/>
              <a:pPr/>
              <a:t>65</a:t>
            </a:fld>
            <a:endParaRPr lang="en-US"/>
          </a:p>
        </p:txBody>
      </p:sp>
      <p:sp useBgFill="1">
        <p:nvSpPr>
          <p:cNvPr id="5" name="TextBox 4"/>
          <p:cNvSpPr txBox="1"/>
          <p:nvPr/>
        </p:nvSpPr>
        <p:spPr>
          <a:xfrm>
            <a:off x="0" y="21837"/>
            <a:ext cx="9144000" cy="1077218"/>
          </a:xfrm>
          <a:prstGeom prst="rect">
            <a:avLst/>
          </a:prstGeom>
        </p:spPr>
        <p:txBody>
          <a:bodyPr wrap="square" rtlCol="0">
            <a:spAutoFit/>
          </a:bodyPr>
          <a:lstStyle/>
          <a:p>
            <a:pPr algn="ctr"/>
            <a:r>
              <a:rPr lang="en-GB" sz="3200" dirty="0" smtClean="0"/>
              <a:t>What has this student learned and applied? How successfully? </a:t>
            </a:r>
            <a:endParaRPr lang="en-GB" sz="32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8" y="1340768"/>
            <a:ext cx="3200050" cy="52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2"/>
          <p:cNvSpPr>
            <a:spLocks noGrp="1"/>
          </p:cNvSpPr>
          <p:nvPr>
            <p:ph idx="1"/>
          </p:nvPr>
        </p:nvSpPr>
        <p:spPr>
          <a:xfrm>
            <a:off x="3484216" y="1340768"/>
            <a:ext cx="5688632" cy="4768345"/>
          </a:xfrm>
        </p:spPr>
        <p:txBody>
          <a:bodyPr/>
          <a:lstStyle/>
          <a:p>
            <a:pPr marL="0" indent="0">
              <a:buNone/>
            </a:pPr>
            <a:r>
              <a:rPr lang="en-GB" sz="2600" dirty="0" smtClean="0"/>
              <a:t>With a dazzling gleam from the twilight moon, the elongated sea serpent ascended through the sapphire water gaping across the land. Then let out a ear-piercing scream that knocked out anything within a 10 mile radius. At that moment, he wrapped his long elegant feelers around the neck of a innocent human being and bones shot out like a tsunami.</a:t>
            </a:r>
            <a:endParaRPr lang="en-GB" sz="2600" dirty="0"/>
          </a:p>
        </p:txBody>
      </p:sp>
    </p:spTree>
    <p:extLst>
      <p:ext uri="{BB962C8B-B14F-4D97-AF65-F5344CB8AC3E}">
        <p14:creationId xmlns:p14="http://schemas.microsoft.com/office/powerpoint/2010/main" val="26722989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How has this student used the mentor text? How successfully?</a:t>
            </a:r>
            <a:endParaRPr lang="en-GB" sz="3200" dirty="0"/>
          </a:p>
        </p:txBody>
      </p:sp>
      <p:sp>
        <p:nvSpPr>
          <p:cNvPr id="3" name="Content Placeholder 2"/>
          <p:cNvSpPr>
            <a:spLocks noGrp="1"/>
          </p:cNvSpPr>
          <p:nvPr>
            <p:ph idx="1"/>
          </p:nvPr>
        </p:nvSpPr>
        <p:spPr>
          <a:xfrm>
            <a:off x="467544" y="1700808"/>
            <a:ext cx="8229600" cy="3886200"/>
          </a:xfrm>
        </p:spPr>
        <p:txBody>
          <a:bodyPr/>
          <a:lstStyle/>
          <a:p>
            <a:r>
              <a:rPr lang="en-GB" sz="2600" dirty="0"/>
              <a:t>In a cloud of azure blue smoke a mysterious lady appeared; she had long, flowing hair the colour of the sun but more milky, more smooth. Her skin was pale but had almost a hint of blue and her lips were a coral peach which reflected the light wondrously like a shiny mirror. Crystal blue eyes stared at him and seeing her would make you feel faint, as though you had just met the most beautiful woman ever. Soft words filled the room like a magnificent song and as she spoke her flawless legs moved towards him slowly and silently like a tiger approaching its prey in the jungle.</a:t>
            </a:r>
          </a:p>
          <a:p>
            <a:endParaRPr lang="en-GB"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66</a:t>
            </a:fld>
            <a:endParaRPr lang="en-US"/>
          </a:p>
        </p:txBody>
      </p:sp>
    </p:spTree>
    <p:extLst>
      <p:ext uri="{BB962C8B-B14F-4D97-AF65-F5344CB8AC3E}">
        <p14:creationId xmlns:p14="http://schemas.microsoft.com/office/powerpoint/2010/main" val="1544134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83568"/>
          </a:xfrm>
        </p:spPr>
        <p:txBody>
          <a:bodyPr/>
          <a:lstStyle/>
          <a:p>
            <a:r>
              <a:rPr lang="en-GB" dirty="0" smtClean="0"/>
              <a:t>King Arthur Stories</a:t>
            </a:r>
            <a:endParaRPr lang="en-GB" dirty="0"/>
          </a:p>
        </p:txBody>
      </p:sp>
      <p:sp>
        <p:nvSpPr>
          <p:cNvPr id="3" name="Content Placeholder 2"/>
          <p:cNvSpPr>
            <a:spLocks noGrp="1"/>
          </p:cNvSpPr>
          <p:nvPr>
            <p:ph idx="1"/>
          </p:nvPr>
        </p:nvSpPr>
        <p:spPr>
          <a:xfrm>
            <a:off x="457200" y="1484784"/>
            <a:ext cx="8229600" cy="4896544"/>
          </a:xfrm>
        </p:spPr>
        <p:txBody>
          <a:bodyPr/>
          <a:lstStyle/>
          <a:p>
            <a:pPr>
              <a:lnSpc>
                <a:spcPts val="2800"/>
              </a:lnSpc>
              <a:spcBef>
                <a:spcPts val="0"/>
              </a:spcBef>
              <a:spcAft>
                <a:spcPts val="600"/>
              </a:spcAft>
              <a:buFont typeface="Wingdings" panose="05000000000000000000" pitchFamily="2" charset="2"/>
              <a:buChar char="q"/>
            </a:pPr>
            <a:r>
              <a:rPr lang="en-GB" sz="2200" dirty="0" smtClean="0"/>
              <a:t>Consider reading the </a:t>
            </a:r>
            <a:r>
              <a:rPr lang="en-GB" sz="2200" dirty="0" err="1" smtClean="0"/>
              <a:t>Morpurgo</a:t>
            </a:r>
            <a:r>
              <a:rPr lang="en-GB" sz="2200" dirty="0" smtClean="0"/>
              <a:t> story, </a:t>
            </a:r>
            <a:r>
              <a:rPr lang="en-GB" sz="2200" i="1" dirty="0" smtClean="0"/>
              <a:t>Arthur, High King of Britain</a:t>
            </a:r>
            <a:r>
              <a:rPr lang="en-GB" sz="2200" dirty="0" smtClean="0"/>
              <a:t>, before you do the scheme of work or alongside it.</a:t>
            </a:r>
          </a:p>
          <a:p>
            <a:pPr>
              <a:lnSpc>
                <a:spcPts val="2800"/>
              </a:lnSpc>
              <a:spcBef>
                <a:spcPts val="0"/>
              </a:spcBef>
              <a:spcAft>
                <a:spcPts val="600"/>
              </a:spcAft>
              <a:buFont typeface="Wingdings" panose="05000000000000000000" pitchFamily="2" charset="2"/>
              <a:buChar char="q"/>
            </a:pPr>
            <a:r>
              <a:rPr lang="en-GB" sz="2200" dirty="0" smtClean="0"/>
              <a:t>There are lots of other Arthur stories you might want to get for the library and encourage children to read: see </a:t>
            </a:r>
            <a:r>
              <a:rPr lang="en-GB" sz="2200" dirty="0"/>
              <a:t>this website</a:t>
            </a:r>
            <a:r>
              <a:rPr lang="en-GB" sz="2200" dirty="0" smtClean="0"/>
              <a:t>: </a:t>
            </a:r>
            <a:r>
              <a:rPr lang="en-GB" sz="2200" dirty="0" smtClean="0">
                <a:hlinkClick r:id="rId2"/>
              </a:rPr>
              <a:t>http</a:t>
            </a:r>
            <a:r>
              <a:rPr lang="en-GB" sz="2200" dirty="0">
                <a:hlinkClick r:id="rId2"/>
              </a:rPr>
              <a:t>://</a:t>
            </a:r>
            <a:r>
              <a:rPr lang="en-GB" sz="2200" dirty="0" smtClean="0">
                <a:hlinkClick r:id="rId2"/>
              </a:rPr>
              <a:t>trinity.nsw.libguides.com/c.php?g=5552&amp;p=23821</a:t>
            </a:r>
            <a:endParaRPr lang="en-GB" sz="2200" dirty="0" smtClean="0"/>
          </a:p>
          <a:p>
            <a:pPr marL="0" indent="0">
              <a:lnSpc>
                <a:spcPts val="2800"/>
              </a:lnSpc>
              <a:spcBef>
                <a:spcPts val="0"/>
              </a:spcBef>
              <a:spcAft>
                <a:spcPts val="600"/>
              </a:spcAft>
              <a:buNone/>
            </a:pPr>
            <a:endParaRPr lang="en-GB" sz="2200" dirty="0" smtClean="0"/>
          </a:p>
          <a:p>
            <a:pPr marL="0" indent="0">
              <a:lnSpc>
                <a:spcPts val="2800"/>
              </a:lnSpc>
              <a:spcBef>
                <a:spcPts val="0"/>
              </a:spcBef>
              <a:spcAft>
                <a:spcPts val="600"/>
              </a:spcAft>
              <a:buNone/>
            </a:pPr>
            <a:r>
              <a:rPr lang="en-GB" sz="2200" dirty="0" smtClean="0"/>
              <a:t>Strongly recommended for year 6:</a:t>
            </a:r>
          </a:p>
          <a:p>
            <a:pPr>
              <a:lnSpc>
                <a:spcPts val="2800"/>
              </a:lnSpc>
              <a:spcBef>
                <a:spcPts val="0"/>
              </a:spcBef>
              <a:spcAft>
                <a:spcPts val="600"/>
              </a:spcAft>
              <a:buFont typeface="Wingdings" panose="05000000000000000000" pitchFamily="2" charset="2"/>
              <a:buChar char="q"/>
            </a:pPr>
            <a:r>
              <a:rPr lang="en-GB" sz="2200" dirty="0" smtClean="0"/>
              <a:t>Kevin Crossley-Holland’s Trilogy: </a:t>
            </a:r>
            <a:r>
              <a:rPr lang="en-GB" sz="2200" i="1" dirty="0" smtClean="0"/>
              <a:t>Arthur and the Seeing Stone </a:t>
            </a:r>
            <a:r>
              <a:rPr lang="en-GB" sz="2200" dirty="0" err="1" smtClean="0"/>
              <a:t>etc</a:t>
            </a:r>
            <a:endParaRPr lang="en-GB" sz="2200" dirty="0" smtClean="0"/>
          </a:p>
          <a:p>
            <a:pPr>
              <a:lnSpc>
                <a:spcPts val="2800"/>
              </a:lnSpc>
              <a:spcBef>
                <a:spcPts val="0"/>
              </a:spcBef>
              <a:spcAft>
                <a:spcPts val="600"/>
              </a:spcAft>
              <a:buFont typeface="Wingdings" panose="05000000000000000000" pitchFamily="2" charset="2"/>
              <a:buChar char="q"/>
            </a:pPr>
            <a:r>
              <a:rPr lang="en-GB" sz="2200" dirty="0" smtClean="0"/>
              <a:t>Geraldine </a:t>
            </a:r>
            <a:r>
              <a:rPr lang="en-GB" sz="2200" dirty="0" err="1" smtClean="0"/>
              <a:t>McCaughrean</a:t>
            </a:r>
            <a:r>
              <a:rPr lang="en-GB" sz="2200" dirty="0" smtClean="0"/>
              <a:t>: </a:t>
            </a:r>
            <a:r>
              <a:rPr lang="en-GB" sz="2200" i="1" dirty="0" smtClean="0"/>
              <a:t>King </a:t>
            </a:r>
            <a:r>
              <a:rPr lang="en-GB" sz="2200" i="1" dirty="0"/>
              <a:t>Arthur and a World of Other </a:t>
            </a:r>
            <a:r>
              <a:rPr lang="en-GB" sz="2200" i="1" dirty="0" smtClean="0"/>
              <a:t>Stories</a:t>
            </a:r>
          </a:p>
          <a:p>
            <a:pPr>
              <a:lnSpc>
                <a:spcPts val="2800"/>
              </a:lnSpc>
              <a:spcBef>
                <a:spcPts val="0"/>
              </a:spcBef>
              <a:spcAft>
                <a:spcPts val="600"/>
              </a:spcAft>
              <a:buFont typeface="Wingdings" panose="05000000000000000000" pitchFamily="2" charset="2"/>
              <a:buChar char="q"/>
            </a:pPr>
            <a:r>
              <a:rPr lang="en-GB" sz="2200" dirty="0" smtClean="0"/>
              <a:t>Philip Reeve: </a:t>
            </a:r>
            <a:r>
              <a:rPr lang="en-GB" sz="2200" i="1" dirty="0" smtClean="0"/>
              <a:t>Here Lies Arthur</a:t>
            </a:r>
            <a:endParaRPr lang="en-GB" sz="2200" i="1"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67</a:t>
            </a:fld>
            <a:endParaRPr lang="en-US"/>
          </a:p>
        </p:txBody>
      </p:sp>
    </p:spTree>
    <p:extLst>
      <p:ext uri="{BB962C8B-B14F-4D97-AF65-F5344CB8AC3E}">
        <p14:creationId xmlns:p14="http://schemas.microsoft.com/office/powerpoint/2010/main" val="235800647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Before you teach this</a:t>
            </a:r>
            <a:endParaRPr lang="en-GB" dirty="0"/>
          </a:p>
        </p:txBody>
      </p:sp>
      <p:sp>
        <p:nvSpPr>
          <p:cNvPr id="3" name="Content Placeholder 2"/>
          <p:cNvSpPr>
            <a:spLocks noGrp="1"/>
          </p:cNvSpPr>
          <p:nvPr>
            <p:ph idx="1"/>
          </p:nvPr>
        </p:nvSpPr>
        <p:spPr>
          <a:xfrm>
            <a:off x="251520" y="1700808"/>
            <a:ext cx="8579296" cy="3886200"/>
          </a:xfrm>
        </p:spPr>
        <p:txBody>
          <a:bodyPr/>
          <a:lstStyle/>
          <a:p>
            <a:pPr>
              <a:lnSpc>
                <a:spcPct val="150000"/>
              </a:lnSpc>
            </a:pPr>
            <a:r>
              <a:rPr lang="en-GB" sz="2800" dirty="0" smtClean="0"/>
              <a:t>What resources might you gather?</a:t>
            </a:r>
          </a:p>
          <a:p>
            <a:pPr>
              <a:lnSpc>
                <a:spcPct val="150000"/>
              </a:lnSpc>
            </a:pPr>
            <a:r>
              <a:rPr lang="en-GB" sz="2800" dirty="0" smtClean="0"/>
              <a:t>How might the theme work across the curriculum?</a:t>
            </a:r>
          </a:p>
          <a:p>
            <a:pPr>
              <a:lnSpc>
                <a:spcPct val="150000"/>
              </a:lnSpc>
            </a:pPr>
            <a:r>
              <a:rPr lang="en-GB" sz="2800" dirty="0" smtClean="0"/>
              <a:t>What other creative activities might support the theme?</a:t>
            </a:r>
          </a:p>
          <a:p>
            <a:pPr>
              <a:lnSpc>
                <a:spcPct val="150000"/>
              </a:lnSpc>
            </a:pPr>
            <a:r>
              <a:rPr lang="en-GB" sz="2800" dirty="0" smtClean="0"/>
              <a:t>As well as the written outcomes what else might you hope to get out of using this scheme of work? </a:t>
            </a:r>
          </a:p>
          <a:p>
            <a:endParaRPr lang="en-GB"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68</a:t>
            </a:fld>
            <a:endParaRPr lang="en-US"/>
          </a:p>
        </p:txBody>
      </p:sp>
    </p:spTree>
    <p:extLst>
      <p:ext uri="{BB962C8B-B14F-4D97-AF65-F5344CB8AC3E}">
        <p14:creationId xmlns:p14="http://schemas.microsoft.com/office/powerpoint/2010/main" val="296185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Free writing</a:t>
            </a:r>
            <a:endParaRPr lang="en-GB" dirty="0"/>
          </a:p>
        </p:txBody>
      </p:sp>
      <p:sp>
        <p:nvSpPr>
          <p:cNvPr id="3" name="Content Placeholder 2"/>
          <p:cNvSpPr>
            <a:spLocks noGrp="1"/>
          </p:cNvSpPr>
          <p:nvPr>
            <p:ph idx="1"/>
          </p:nvPr>
        </p:nvSpPr>
        <p:spPr/>
        <p:txBody>
          <a:bodyPr/>
          <a:lstStyle/>
          <a:p>
            <a:r>
              <a:rPr lang="en-GB" dirty="0"/>
              <a:t>W</a:t>
            </a:r>
            <a:r>
              <a:rPr lang="en-GB" dirty="0" smtClean="0"/>
              <a:t>rite about </a:t>
            </a:r>
            <a:r>
              <a:rPr lang="en-GB" dirty="0"/>
              <a:t>one of the </a:t>
            </a:r>
            <a:r>
              <a:rPr lang="en-GB" dirty="0" smtClean="0"/>
              <a:t>enchanted objects - or </a:t>
            </a:r>
            <a:r>
              <a:rPr lang="en-GB" dirty="0"/>
              <a:t>one of </a:t>
            </a:r>
            <a:r>
              <a:rPr lang="en-GB" dirty="0" smtClean="0"/>
              <a:t>your own – and how </a:t>
            </a:r>
            <a:r>
              <a:rPr lang="en-GB" dirty="0"/>
              <a:t>it might be used and what character might use </a:t>
            </a:r>
            <a:r>
              <a:rPr lang="en-GB" dirty="0" smtClean="0"/>
              <a:t>it;</a:t>
            </a:r>
          </a:p>
          <a:p>
            <a:r>
              <a:rPr lang="en-GB" dirty="0" smtClean="0"/>
              <a:t>Let your thoughts play out without trying to shape or edit or evaluate them too much. </a:t>
            </a:r>
          </a:p>
          <a:p>
            <a:pPr marL="0" indent="0">
              <a:buNone/>
            </a:pPr>
            <a:endParaRPr lang="en-GB" dirty="0"/>
          </a:p>
          <a:p>
            <a:endParaRPr lang="en-GB"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7</a:t>
            </a:fld>
            <a:endParaRPr lang="en-US"/>
          </a:p>
        </p:txBody>
      </p:sp>
    </p:spTree>
    <p:extLst>
      <p:ext uri="{BB962C8B-B14F-4D97-AF65-F5344CB8AC3E}">
        <p14:creationId xmlns:p14="http://schemas.microsoft.com/office/powerpoint/2010/main" val="171991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48539"/>
          </a:xfrm>
        </p:spPr>
        <p:txBody>
          <a:bodyPr/>
          <a:lstStyle/>
          <a:p>
            <a:r>
              <a:rPr lang="en-GB" sz="4060" dirty="0" smtClean="0"/>
              <a:t>Teaching</a:t>
            </a:r>
            <a:r>
              <a:rPr lang="en-GB" sz="4400" dirty="0" smtClean="0"/>
              <a:t> Writing Creatively</a:t>
            </a:r>
            <a:endParaRPr lang="en-GB" sz="4400" dirty="0"/>
          </a:p>
        </p:txBody>
      </p:sp>
      <p:sp>
        <p:nvSpPr>
          <p:cNvPr id="3" name="Content Placeholder 2"/>
          <p:cNvSpPr>
            <a:spLocks noGrp="1"/>
          </p:cNvSpPr>
          <p:nvPr>
            <p:ph idx="1"/>
          </p:nvPr>
        </p:nvSpPr>
        <p:spPr>
          <a:xfrm>
            <a:off x="467544" y="1412776"/>
            <a:ext cx="8229600" cy="4932784"/>
          </a:xfrm>
        </p:spPr>
        <p:txBody>
          <a:bodyPr/>
          <a:lstStyle/>
          <a:p>
            <a:pPr marL="0" indent="0">
              <a:lnSpc>
                <a:spcPts val="2800"/>
              </a:lnSpc>
              <a:spcBef>
                <a:spcPts val="0"/>
              </a:spcBef>
              <a:spcAft>
                <a:spcPts val="0"/>
              </a:spcAft>
              <a:buClrTx/>
              <a:buSzPct val="80000"/>
              <a:buNone/>
            </a:pPr>
            <a:r>
              <a:rPr lang="en-GB" sz="2000" b="1" dirty="0" smtClean="0"/>
              <a:t>Narrative Fiction Scheme of Work</a:t>
            </a:r>
            <a:endParaRPr lang="en-GB" sz="2000" b="1" dirty="0"/>
          </a:p>
          <a:p>
            <a:pPr>
              <a:lnSpc>
                <a:spcPts val="2800"/>
              </a:lnSpc>
              <a:spcBef>
                <a:spcPts val="0"/>
              </a:spcBef>
              <a:spcAft>
                <a:spcPts val="0"/>
              </a:spcAft>
              <a:buClrTx/>
              <a:buSzPct val="80000"/>
              <a:buFont typeface="Wingdings" panose="05000000000000000000" pitchFamily="2" charset="2"/>
              <a:buChar char="q"/>
            </a:pPr>
            <a:r>
              <a:rPr lang="en-GB" sz="2000" dirty="0" smtClean="0">
                <a:solidFill>
                  <a:srgbClr val="FF0000"/>
                </a:solidFill>
              </a:rPr>
              <a:t>Magpie books:  </a:t>
            </a:r>
            <a:r>
              <a:rPr lang="en-GB" sz="2000" dirty="0" smtClean="0"/>
              <a:t>so they can play with drafting little sections of the story – a description of a character; plot outlines;  plot events.  Encourage experimentation and playfulness in these books, including free-writing or multiple versions of drafts.</a:t>
            </a:r>
          </a:p>
          <a:p>
            <a:pPr>
              <a:lnSpc>
                <a:spcPts val="2800"/>
              </a:lnSpc>
              <a:spcBef>
                <a:spcPts val="0"/>
              </a:spcBef>
              <a:spcAft>
                <a:spcPts val="0"/>
              </a:spcAft>
              <a:buClrTx/>
              <a:buSzPct val="80000"/>
              <a:buFont typeface="Wingdings" panose="05000000000000000000" pitchFamily="2" charset="2"/>
              <a:buChar char="q"/>
            </a:pPr>
            <a:r>
              <a:rPr lang="en-GB" sz="2000" dirty="0" smtClean="0">
                <a:solidFill>
                  <a:srgbClr val="FF0000"/>
                </a:solidFill>
              </a:rPr>
              <a:t>Magic Silence: </a:t>
            </a:r>
            <a:r>
              <a:rPr lang="en-GB" sz="2000" dirty="0" smtClean="0"/>
              <a:t>creating imaginative space for writing in a calm and uninterrupted atmosphere; some teachers use a signal for this (</a:t>
            </a:r>
            <a:r>
              <a:rPr lang="en-GB" sz="2000" dirty="0" err="1" smtClean="0"/>
              <a:t>windchime</a:t>
            </a:r>
            <a:r>
              <a:rPr lang="en-GB" sz="2000" dirty="0" smtClean="0"/>
              <a:t>); you could also use very gentle, low volume background music</a:t>
            </a:r>
          </a:p>
          <a:p>
            <a:pPr>
              <a:lnSpc>
                <a:spcPts val="2800"/>
              </a:lnSpc>
              <a:spcBef>
                <a:spcPts val="0"/>
              </a:spcBef>
              <a:spcAft>
                <a:spcPts val="0"/>
              </a:spcAft>
              <a:buClrTx/>
              <a:buSzPct val="80000"/>
              <a:buFont typeface="Wingdings" panose="05000000000000000000" pitchFamily="2" charset="2"/>
              <a:buChar char="q"/>
            </a:pPr>
            <a:r>
              <a:rPr lang="en-GB" sz="2000" dirty="0" smtClean="0">
                <a:solidFill>
                  <a:srgbClr val="FF0000"/>
                </a:solidFill>
              </a:rPr>
              <a:t>Creative starting points</a:t>
            </a:r>
            <a:r>
              <a:rPr lang="en-GB" sz="2000" dirty="0" smtClean="0"/>
              <a:t>:  enchanted objects; picture/video stimuli; visualisation; teacher storytelling…</a:t>
            </a:r>
          </a:p>
          <a:p>
            <a:pPr>
              <a:lnSpc>
                <a:spcPts val="2800"/>
              </a:lnSpc>
              <a:spcBef>
                <a:spcPts val="0"/>
              </a:spcBef>
              <a:spcAft>
                <a:spcPts val="0"/>
              </a:spcAft>
              <a:buClrTx/>
              <a:buSzPct val="80000"/>
              <a:buFont typeface="Wingdings" panose="05000000000000000000" pitchFamily="2" charset="2"/>
              <a:buChar char="q"/>
            </a:pPr>
            <a:r>
              <a:rPr lang="en-GB" sz="2000" dirty="0" smtClean="0">
                <a:solidFill>
                  <a:srgbClr val="FF0000"/>
                </a:solidFill>
              </a:rPr>
              <a:t>The Writing Process: </a:t>
            </a:r>
            <a:r>
              <a:rPr lang="en-GB" sz="2000" dirty="0" smtClean="0"/>
              <a:t>gives space for idea generating, planning, outlining, drafting and revising throughout the scheme, and Week 4 pays particular attention to supporting drafting and revising.</a:t>
            </a:r>
            <a:endParaRPr lang="en-GB" sz="2000" dirty="0"/>
          </a:p>
        </p:txBody>
      </p:sp>
      <p:sp>
        <p:nvSpPr>
          <p:cNvPr id="5" name="Slide Number Placeholder 4"/>
          <p:cNvSpPr>
            <a:spLocks noGrp="1"/>
          </p:cNvSpPr>
          <p:nvPr>
            <p:ph type="sldNum" sz="quarter" idx="11"/>
          </p:nvPr>
        </p:nvSpPr>
        <p:spPr/>
        <p:txBody>
          <a:bodyPr/>
          <a:lstStyle/>
          <a:p>
            <a:fld id="{132371F7-CEE0-4AF0-87BE-4D51F1612E4F}" type="slidenum">
              <a:rPr lang="en-US" smtClean="0"/>
              <a:pPr/>
              <a:t>8</a:t>
            </a:fld>
            <a:endParaRPr lang="en-US"/>
          </a:p>
        </p:txBody>
      </p:sp>
    </p:spTree>
    <p:extLst>
      <p:ext uri="{BB962C8B-B14F-4D97-AF65-F5344CB8AC3E}">
        <p14:creationId xmlns:p14="http://schemas.microsoft.com/office/powerpoint/2010/main" val="55315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GRAMMAR SUBJECT KNOWLEDGE</a:t>
            </a:r>
            <a:endParaRPr lang="en-GB" dirty="0"/>
          </a:p>
        </p:txBody>
      </p:sp>
      <p:sp>
        <p:nvSpPr>
          <p:cNvPr id="3" name="Text Placeholder 2"/>
          <p:cNvSpPr>
            <a:spLocks noGrp="1"/>
          </p:cNvSpPr>
          <p:nvPr>
            <p:ph type="body" idx="1"/>
          </p:nvPr>
        </p:nvSpPr>
        <p:spPr/>
        <p:txBody>
          <a:bodyPr/>
          <a:lstStyle/>
          <a:p>
            <a:r>
              <a:rPr lang="en-GB" sz="2800" dirty="0" smtClean="0"/>
              <a:t>Noun Phrase and Subject-Verb inversions</a:t>
            </a:r>
            <a:endParaRPr lang="en-GB" sz="2800" dirty="0"/>
          </a:p>
        </p:txBody>
      </p:sp>
      <p:sp>
        <p:nvSpPr>
          <p:cNvPr id="5" name="Slide Number Placeholder 4"/>
          <p:cNvSpPr>
            <a:spLocks noGrp="1"/>
          </p:cNvSpPr>
          <p:nvPr>
            <p:ph type="sldNum" sz="quarter" idx="11"/>
          </p:nvPr>
        </p:nvSpPr>
        <p:spPr/>
        <p:txBody>
          <a:bodyPr/>
          <a:lstStyle/>
          <a:p>
            <a:fld id="{93BB0EA1-6604-4695-83C9-111488B4725B}" type="slidenum">
              <a:rPr lang="en-US" smtClean="0"/>
              <a:pPr/>
              <a:t>9</a:t>
            </a:fld>
            <a:endParaRPr lang="en-US"/>
          </a:p>
        </p:txBody>
      </p:sp>
    </p:spTree>
    <p:extLst>
      <p:ext uri="{BB962C8B-B14F-4D97-AF65-F5344CB8AC3E}">
        <p14:creationId xmlns:p14="http://schemas.microsoft.com/office/powerpoint/2010/main" val="1707117492"/>
      </p:ext>
    </p:extLst>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4510</TotalTime>
  <Words>5625</Words>
  <Application>Microsoft Office PowerPoint</Application>
  <PresentationFormat>On-screen Show (4:3)</PresentationFormat>
  <Paragraphs>629</Paragraphs>
  <Slides>68</Slides>
  <Notes>25</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Pixel</vt:lpstr>
      <vt:lpstr>PowerPoint Presentation</vt:lpstr>
      <vt:lpstr>INTRODUCtion</vt:lpstr>
      <vt:lpstr>Aims of Session: CPD Day 2</vt:lpstr>
      <vt:lpstr>GfW: Four Key Teaching Principles</vt:lpstr>
      <vt:lpstr>Teaching Writing Creatively</vt:lpstr>
      <vt:lpstr>Enchanted Objects in King Arthur</vt:lpstr>
      <vt:lpstr>Free writing</vt:lpstr>
      <vt:lpstr>Teaching Writing Creatively</vt:lpstr>
      <vt:lpstr>GRAMMAR SUBJECT KNOWLEDGE</vt:lpstr>
      <vt:lpstr>PowerPoint Presentation</vt:lpstr>
      <vt:lpstr>NOUN PHRASES</vt:lpstr>
      <vt:lpstr>Grammar across the curriculum</vt:lpstr>
      <vt:lpstr>Book Titles - Noun Phrases </vt:lpstr>
      <vt:lpstr>Food Packaging: Noun Phrases</vt:lpstr>
      <vt:lpstr>PowerPoint Presentation</vt:lpstr>
      <vt:lpstr>Subject Knowledge: Noun Phrase</vt:lpstr>
      <vt:lpstr>Subject Knowledge: Noun Phrase</vt:lpstr>
      <vt:lpstr>Subject Knowledge: Noun Phrase</vt:lpstr>
      <vt:lpstr>Developing the noun phrase by adding words before the main noun: pre-modification</vt:lpstr>
      <vt:lpstr>PowerPoint Presentation</vt:lpstr>
      <vt:lpstr>Developing the noun phrase by  adding words after the main noun: post-modification</vt:lpstr>
      <vt:lpstr>PowerPoint Presentation</vt:lpstr>
      <vt:lpstr>PowerPoint Presentation</vt:lpstr>
      <vt:lpstr>Planning for progression: The NP</vt:lpstr>
      <vt:lpstr>Subject Verb Inversion</vt:lpstr>
      <vt:lpstr>PowerPoint Presentation</vt:lpstr>
      <vt:lpstr>PowerPoint Presentation</vt:lpstr>
      <vt:lpstr>PowerPoint Presentation</vt:lpstr>
      <vt:lpstr>PowerPoint Presentation</vt:lpstr>
      <vt:lpstr>PowerPoint Presentation</vt:lpstr>
      <vt:lpstr>Arthur, merlin and the knights of the round table</vt:lpstr>
      <vt:lpstr>Project Website</vt:lpstr>
      <vt:lpstr>SoW Overview</vt:lpstr>
      <vt:lpstr>Narrative Structure</vt:lpstr>
      <vt:lpstr>Developing Character</vt:lpstr>
      <vt:lpstr>Creating Visual images in words</vt:lpstr>
      <vt:lpstr>From visual to verbal</vt:lpstr>
      <vt:lpstr>Noun Phrases to Build Description</vt:lpstr>
      <vt:lpstr>Noun Phrases to Build Description</vt:lpstr>
      <vt:lpstr>Describing Characters</vt:lpstr>
      <vt:lpstr>PowerPoint Presentation</vt:lpstr>
      <vt:lpstr>From visual to verbal</vt:lpstr>
      <vt:lpstr>MAKing the reader infer: show not tell</vt:lpstr>
      <vt:lpstr>Show, not Tell: make your reader infer</vt:lpstr>
      <vt:lpstr>Show, not Tell: make your reader infer</vt:lpstr>
      <vt:lpstr>Show, not Tell</vt:lpstr>
      <vt:lpstr>Show, not Tell: through noun phrases</vt:lpstr>
      <vt:lpstr>Show, not Tell: through noun phrases</vt:lpstr>
      <vt:lpstr>Show, not Tell: through noun phrases</vt:lpstr>
      <vt:lpstr>Show, not Tell: through noun phrases</vt:lpstr>
      <vt:lpstr>Show not Tell</vt:lpstr>
      <vt:lpstr>Shaping NARrative events</vt:lpstr>
      <vt:lpstr>Shaping Sentences</vt:lpstr>
      <vt:lpstr>PowerPoint Presentation</vt:lpstr>
      <vt:lpstr>PowerPoint Presentation</vt:lpstr>
      <vt:lpstr>Sentence Structure</vt:lpstr>
      <vt:lpstr>Sentence Structure</vt:lpstr>
      <vt:lpstr>The Lady of the Lake</vt:lpstr>
      <vt:lpstr>Putting the Subject After the Verb</vt:lpstr>
      <vt:lpstr>Subject Verb Inversions</vt:lpstr>
      <vt:lpstr>Text Designers</vt:lpstr>
      <vt:lpstr>plenary</vt:lpstr>
      <vt:lpstr>Evaluating students’ writing</vt:lpstr>
      <vt:lpstr>PowerPoint Presentation</vt:lpstr>
      <vt:lpstr>PowerPoint Presentation</vt:lpstr>
      <vt:lpstr>How has this student used the mentor text? How successfully?</vt:lpstr>
      <vt:lpstr>King Arthur Stories</vt:lpstr>
      <vt:lpstr>Before you teach this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Myhill, Debra</dc:creator>
  <cp:lastModifiedBy>helen lines</cp:lastModifiedBy>
  <cp:revision>413</cp:revision>
  <cp:lastPrinted>2016-10-17T09:37:06Z</cp:lastPrinted>
  <dcterms:created xsi:type="dcterms:W3CDTF">2006-06-23T08:27:44Z</dcterms:created>
  <dcterms:modified xsi:type="dcterms:W3CDTF">2017-09-20T15:13:18Z</dcterms:modified>
</cp:coreProperties>
</file>