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3" r:id="rId1"/>
  </p:sldMasterIdLst>
  <p:notesMasterIdLst>
    <p:notesMasterId r:id="rId62"/>
  </p:notesMasterIdLst>
  <p:handoutMasterIdLst>
    <p:handoutMasterId r:id="rId63"/>
  </p:handoutMasterIdLst>
  <p:sldIdLst>
    <p:sldId id="261" r:id="rId2"/>
    <p:sldId id="412" r:id="rId3"/>
    <p:sldId id="413" r:id="rId4"/>
    <p:sldId id="414" r:id="rId5"/>
    <p:sldId id="415" r:id="rId6"/>
    <p:sldId id="419" r:id="rId7"/>
    <p:sldId id="416" r:id="rId8"/>
    <p:sldId id="370" r:id="rId9"/>
    <p:sldId id="395" r:id="rId10"/>
    <p:sldId id="371" r:id="rId11"/>
    <p:sldId id="408" r:id="rId12"/>
    <p:sldId id="410" r:id="rId13"/>
    <p:sldId id="401" r:id="rId14"/>
    <p:sldId id="397" r:id="rId15"/>
    <p:sldId id="398" r:id="rId16"/>
    <p:sldId id="399" r:id="rId17"/>
    <p:sldId id="400" r:id="rId18"/>
    <p:sldId id="409" r:id="rId19"/>
    <p:sldId id="402" r:id="rId20"/>
    <p:sldId id="403" r:id="rId21"/>
    <p:sldId id="404" r:id="rId22"/>
    <p:sldId id="405" r:id="rId23"/>
    <p:sldId id="406" r:id="rId24"/>
    <p:sldId id="375" r:id="rId25"/>
    <p:sldId id="407" r:id="rId26"/>
    <p:sldId id="411" r:id="rId27"/>
    <p:sldId id="420" r:id="rId28"/>
    <p:sldId id="421" r:id="rId29"/>
    <p:sldId id="422" r:id="rId30"/>
    <p:sldId id="423" r:id="rId31"/>
    <p:sldId id="323" r:id="rId32"/>
    <p:sldId id="417" r:id="rId33"/>
    <p:sldId id="418" r:id="rId34"/>
    <p:sldId id="424" r:id="rId35"/>
    <p:sldId id="426" r:id="rId36"/>
    <p:sldId id="427" r:id="rId37"/>
    <p:sldId id="428" r:id="rId38"/>
    <p:sldId id="429" r:id="rId39"/>
    <p:sldId id="430" r:id="rId40"/>
    <p:sldId id="431" r:id="rId41"/>
    <p:sldId id="432" r:id="rId42"/>
    <p:sldId id="433" r:id="rId43"/>
    <p:sldId id="435" r:id="rId44"/>
    <p:sldId id="436" r:id="rId45"/>
    <p:sldId id="437" r:id="rId46"/>
    <p:sldId id="438" r:id="rId47"/>
    <p:sldId id="439" r:id="rId48"/>
    <p:sldId id="440" r:id="rId49"/>
    <p:sldId id="441" r:id="rId50"/>
    <p:sldId id="442" r:id="rId51"/>
    <p:sldId id="445" r:id="rId52"/>
    <p:sldId id="452" r:id="rId53"/>
    <p:sldId id="446" r:id="rId54"/>
    <p:sldId id="447" r:id="rId55"/>
    <p:sldId id="448" r:id="rId56"/>
    <p:sldId id="449" r:id="rId57"/>
    <p:sldId id="450" r:id="rId58"/>
    <p:sldId id="451" r:id="rId59"/>
    <p:sldId id="455" r:id="rId60"/>
    <p:sldId id="453" r:id="rId61"/>
  </p:sldIdLst>
  <p:sldSz cx="9144000" cy="6858000" type="screen4x3"/>
  <p:notesSz cx="6797675" cy="9926638"/>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osgrave, Rebecca" initials="CR"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F4DBC"/>
    <a:srgbClr val="384A94"/>
    <a:srgbClr val="658080"/>
    <a:srgbClr val="9ED090"/>
    <a:srgbClr val="55C37A"/>
    <a:srgbClr val="7AD097"/>
    <a:srgbClr val="008000"/>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472" autoAdjust="0"/>
    <p:restoredTop sz="71758" autoAdjust="0"/>
  </p:normalViewPr>
  <p:slideViewPr>
    <p:cSldViewPr>
      <p:cViewPr varScale="1">
        <p:scale>
          <a:sx n="78" d="100"/>
          <a:sy n="78" d="100"/>
        </p:scale>
        <p:origin x="1002" y="84"/>
      </p:cViewPr>
      <p:guideLst>
        <p:guide orient="horz" pos="2160"/>
        <p:guide pos="2880"/>
      </p:guideLst>
    </p:cSldViewPr>
  </p:slideViewPr>
  <p:notesTextViewPr>
    <p:cViewPr>
      <p:scale>
        <a:sx n="100" d="100"/>
        <a:sy n="100" d="100"/>
      </p:scale>
      <p:origin x="0" y="0"/>
    </p:cViewPr>
  </p:notesTextViewPr>
  <p:sorterViewPr>
    <p:cViewPr varScale="1">
      <p:scale>
        <a:sx n="100" d="100"/>
        <a:sy n="100" d="100"/>
      </p:scale>
      <p:origin x="0" y="-447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handoutMaster" Target="handoutMasters/handoutMaster1.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0658" name="Rectangle 2"/>
          <p:cNvSpPr>
            <a:spLocks noGrp="1" noChangeArrowheads="1"/>
          </p:cNvSpPr>
          <p:nvPr>
            <p:ph type="hdr" sz="quarter"/>
          </p:nvPr>
        </p:nvSpPr>
        <p:spPr bwMode="auto">
          <a:xfrm>
            <a:off x="1" y="0"/>
            <a:ext cx="2945659" cy="49681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70659" name="Rectangle 3"/>
          <p:cNvSpPr>
            <a:spLocks noGrp="1" noChangeArrowheads="1"/>
          </p:cNvSpPr>
          <p:nvPr>
            <p:ph type="dt" sz="quarter" idx="1"/>
          </p:nvPr>
        </p:nvSpPr>
        <p:spPr bwMode="auto">
          <a:xfrm>
            <a:off x="3850444" y="0"/>
            <a:ext cx="2945659" cy="49681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70660" name="Rectangle 4"/>
          <p:cNvSpPr>
            <a:spLocks noGrp="1" noChangeArrowheads="1"/>
          </p:cNvSpPr>
          <p:nvPr>
            <p:ph type="ftr" sz="quarter" idx="2"/>
          </p:nvPr>
        </p:nvSpPr>
        <p:spPr bwMode="auto">
          <a:xfrm>
            <a:off x="1" y="9428202"/>
            <a:ext cx="2945659" cy="496819"/>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70661" name="Rectangle 5"/>
          <p:cNvSpPr>
            <a:spLocks noGrp="1" noChangeArrowheads="1"/>
          </p:cNvSpPr>
          <p:nvPr>
            <p:ph type="sldNum" sz="quarter" idx="3"/>
          </p:nvPr>
        </p:nvSpPr>
        <p:spPr bwMode="auto">
          <a:xfrm>
            <a:off x="3850444" y="9428202"/>
            <a:ext cx="2945659" cy="496819"/>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E39577D1-B2A1-402A-B7B5-CE6EAB3E0D87}" type="slidenum">
              <a:rPr lang="en-US"/>
              <a:pPr/>
              <a:t>‹#›</a:t>
            </a:fld>
            <a:endParaRPr lang="en-US"/>
          </a:p>
        </p:txBody>
      </p:sp>
    </p:spTree>
    <p:extLst>
      <p:ext uri="{BB962C8B-B14F-4D97-AF65-F5344CB8AC3E}">
        <p14:creationId xmlns:p14="http://schemas.microsoft.com/office/powerpoint/2010/main" val="40144937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1" y="0"/>
            <a:ext cx="2945659" cy="49681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3075" name="Rectangle 3"/>
          <p:cNvSpPr>
            <a:spLocks noGrp="1" noChangeArrowheads="1"/>
          </p:cNvSpPr>
          <p:nvPr>
            <p:ph type="dt" idx="1"/>
          </p:nvPr>
        </p:nvSpPr>
        <p:spPr bwMode="auto">
          <a:xfrm>
            <a:off x="3850444" y="0"/>
            <a:ext cx="2945659" cy="49681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3076" name="Rectangle 4"/>
          <p:cNvSpPr>
            <a:spLocks noGrp="1" noRot="1" noChangeAspect="1" noChangeArrowheads="1" noTextEdit="1"/>
          </p:cNvSpPr>
          <p:nvPr>
            <p:ph type="sldImg" idx="2"/>
          </p:nvPr>
        </p:nvSpPr>
        <p:spPr bwMode="auto">
          <a:xfrm>
            <a:off x="919163" y="746125"/>
            <a:ext cx="4959350" cy="3719513"/>
          </a:xfrm>
          <a:prstGeom prst="rect">
            <a:avLst/>
          </a:prstGeom>
          <a:noFill/>
          <a:ln w="9525">
            <a:solidFill>
              <a:srgbClr val="000000"/>
            </a:solidFill>
            <a:miter lim="800000"/>
            <a:headEnd/>
            <a:tailEnd/>
          </a:ln>
          <a:effectLst/>
        </p:spPr>
      </p:sp>
      <p:sp>
        <p:nvSpPr>
          <p:cNvPr id="3077" name="Rectangle 5"/>
          <p:cNvSpPr>
            <a:spLocks noGrp="1" noChangeArrowheads="1"/>
          </p:cNvSpPr>
          <p:nvPr>
            <p:ph type="body" sz="quarter" idx="3"/>
          </p:nvPr>
        </p:nvSpPr>
        <p:spPr bwMode="auto">
          <a:xfrm>
            <a:off x="679768" y="4715720"/>
            <a:ext cx="5438140" cy="446650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078" name="Rectangle 6"/>
          <p:cNvSpPr>
            <a:spLocks noGrp="1" noChangeArrowheads="1"/>
          </p:cNvSpPr>
          <p:nvPr>
            <p:ph type="ftr" sz="quarter" idx="4"/>
          </p:nvPr>
        </p:nvSpPr>
        <p:spPr bwMode="auto">
          <a:xfrm>
            <a:off x="1" y="9428202"/>
            <a:ext cx="2945659" cy="496819"/>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3079" name="Rectangle 7"/>
          <p:cNvSpPr>
            <a:spLocks noGrp="1" noChangeArrowheads="1"/>
          </p:cNvSpPr>
          <p:nvPr>
            <p:ph type="sldNum" sz="quarter" idx="5"/>
          </p:nvPr>
        </p:nvSpPr>
        <p:spPr bwMode="auto">
          <a:xfrm>
            <a:off x="3850444" y="9428202"/>
            <a:ext cx="2945659" cy="496819"/>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88C648E7-3A21-4E05-9F45-05274052E9C8}" type="slidenum">
              <a:rPr lang="en-US"/>
              <a:pPr/>
              <a:t>‹#›</a:t>
            </a:fld>
            <a:endParaRPr lang="en-US"/>
          </a:p>
        </p:txBody>
      </p:sp>
    </p:spTree>
    <p:extLst>
      <p:ext uri="{BB962C8B-B14F-4D97-AF65-F5344CB8AC3E}">
        <p14:creationId xmlns:p14="http://schemas.microsoft.com/office/powerpoint/2010/main" val="340679304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Arial" charset="0"/>
      </a:defRPr>
    </a:lvl1pPr>
    <a:lvl2pPr marL="457200" algn="l" rtl="0" fontAlgn="base">
      <a:spcBef>
        <a:spcPct val="30000"/>
      </a:spcBef>
      <a:spcAft>
        <a:spcPct val="0"/>
      </a:spcAft>
      <a:defRPr sz="1200" kern="1200">
        <a:solidFill>
          <a:schemeClr val="tx1"/>
        </a:solidFill>
        <a:latin typeface="Arial" charset="0"/>
        <a:ea typeface="+mn-ea"/>
        <a:cs typeface="Arial" charset="0"/>
      </a:defRPr>
    </a:lvl2pPr>
    <a:lvl3pPr marL="914400" algn="l" rtl="0" fontAlgn="base">
      <a:spcBef>
        <a:spcPct val="30000"/>
      </a:spcBef>
      <a:spcAft>
        <a:spcPct val="0"/>
      </a:spcAft>
      <a:defRPr sz="1200" kern="1200">
        <a:solidFill>
          <a:schemeClr val="tx1"/>
        </a:solidFill>
        <a:latin typeface="Arial" charset="0"/>
        <a:ea typeface="+mn-ea"/>
        <a:cs typeface="Arial" charset="0"/>
      </a:defRPr>
    </a:lvl3pPr>
    <a:lvl4pPr marL="1371600" algn="l" rtl="0" fontAlgn="base">
      <a:spcBef>
        <a:spcPct val="30000"/>
      </a:spcBef>
      <a:spcAft>
        <a:spcPct val="0"/>
      </a:spcAft>
      <a:defRPr sz="1200" kern="1200">
        <a:solidFill>
          <a:schemeClr val="tx1"/>
        </a:solidFill>
        <a:latin typeface="Arial" charset="0"/>
        <a:ea typeface="+mn-ea"/>
        <a:cs typeface="Arial" charset="0"/>
      </a:defRPr>
    </a:lvl4pPr>
    <a:lvl5pPr marL="1828800" algn="l" rtl="0" fontAlgn="base">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D9884BA-55AD-4B17-980B-1B5D061C55E0}" type="slidenum">
              <a:rPr lang="en-US"/>
              <a:pPr/>
              <a:t>1</a:t>
            </a:fld>
            <a:endParaRPr lang="en-US" dirty="0"/>
          </a:p>
        </p:txBody>
      </p:sp>
      <p:sp>
        <p:nvSpPr>
          <p:cNvPr id="14338" name="Rectangle 2"/>
          <p:cNvSpPr>
            <a:spLocks noGrp="1" noRot="1" noChangeAspect="1" noChangeArrowheads="1" noTextEdit="1"/>
          </p:cNvSpPr>
          <p:nvPr>
            <p:ph type="sldImg"/>
          </p:nvPr>
        </p:nvSpPr>
        <p:spPr>
          <a:xfrm>
            <a:off x="919163" y="746125"/>
            <a:ext cx="4959350" cy="3719513"/>
          </a:xfrm>
          <a:ln/>
        </p:spPr>
      </p:sp>
      <p:sp>
        <p:nvSpPr>
          <p:cNvPr id="14339" name="Rectangle 3"/>
          <p:cNvSpPr>
            <a:spLocks noGrp="1" noChangeArrowheads="1"/>
          </p:cNvSpPr>
          <p:nvPr>
            <p:ph type="body" idx="1"/>
          </p:nvPr>
        </p:nvSpPr>
        <p:spPr/>
        <p:txBody>
          <a:bodyPr/>
          <a:lstStyle/>
          <a:p>
            <a:endParaRPr lang="en-GB" dirty="0"/>
          </a:p>
        </p:txBody>
      </p:sp>
    </p:spTree>
    <p:extLst>
      <p:ext uri="{BB962C8B-B14F-4D97-AF65-F5344CB8AC3E}">
        <p14:creationId xmlns:p14="http://schemas.microsoft.com/office/powerpoint/2010/main" val="5682567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baseline="0" dirty="0" smtClean="0"/>
              <a:t>.</a:t>
            </a:r>
            <a:endParaRPr lang="en-GB" b="1" dirty="0"/>
          </a:p>
        </p:txBody>
      </p:sp>
      <p:sp>
        <p:nvSpPr>
          <p:cNvPr id="4" name="Slide Number Placeholder 3"/>
          <p:cNvSpPr>
            <a:spLocks noGrp="1"/>
          </p:cNvSpPr>
          <p:nvPr>
            <p:ph type="sldNum" sz="quarter" idx="10"/>
          </p:nvPr>
        </p:nvSpPr>
        <p:spPr/>
        <p:txBody>
          <a:bodyPr/>
          <a:lstStyle/>
          <a:p>
            <a:fld id="{88C648E7-3A21-4E05-9F45-05274052E9C8}" type="slidenum">
              <a:rPr lang="en-US" smtClean="0"/>
              <a:pPr/>
              <a:t>13</a:t>
            </a:fld>
            <a:endParaRPr lang="en-US"/>
          </a:p>
        </p:txBody>
      </p:sp>
    </p:spTree>
    <p:extLst>
      <p:ext uri="{BB962C8B-B14F-4D97-AF65-F5344CB8AC3E}">
        <p14:creationId xmlns:p14="http://schemas.microsoft.com/office/powerpoint/2010/main" val="2291045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baseline="0" dirty="0" smtClean="0"/>
          </a:p>
          <a:p>
            <a:endParaRPr lang="en-GB" b="1" dirty="0" smtClean="0"/>
          </a:p>
        </p:txBody>
      </p:sp>
      <p:sp>
        <p:nvSpPr>
          <p:cNvPr id="4" name="Slide Number Placeholder 3"/>
          <p:cNvSpPr>
            <a:spLocks noGrp="1"/>
          </p:cNvSpPr>
          <p:nvPr>
            <p:ph type="sldNum" sz="quarter" idx="10"/>
          </p:nvPr>
        </p:nvSpPr>
        <p:spPr/>
        <p:txBody>
          <a:bodyPr/>
          <a:lstStyle/>
          <a:p>
            <a:pPr>
              <a:defRPr/>
            </a:pPr>
            <a:fld id="{8C958033-DA38-49D1-9538-252E551A7946}" type="slidenum">
              <a:rPr lang="en-GB" smtClean="0"/>
              <a:pPr>
                <a:defRPr/>
              </a:pPr>
              <a:t>14</a:t>
            </a:fld>
            <a:endParaRPr lang="en-GB"/>
          </a:p>
        </p:txBody>
      </p:sp>
    </p:spTree>
    <p:extLst>
      <p:ext uri="{BB962C8B-B14F-4D97-AF65-F5344CB8AC3E}">
        <p14:creationId xmlns:p14="http://schemas.microsoft.com/office/powerpoint/2010/main" val="18912297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dirty="0"/>
          </a:p>
          <a:p>
            <a:endParaRPr lang="en-GB" baseline="0" dirty="0" smtClean="0"/>
          </a:p>
          <a:p>
            <a:endParaRPr lang="en-GB" dirty="0" smtClean="0"/>
          </a:p>
        </p:txBody>
      </p:sp>
      <p:sp>
        <p:nvSpPr>
          <p:cNvPr id="4" name="Slide Number Placeholder 3"/>
          <p:cNvSpPr>
            <a:spLocks noGrp="1"/>
          </p:cNvSpPr>
          <p:nvPr>
            <p:ph type="sldNum" sz="quarter" idx="10"/>
          </p:nvPr>
        </p:nvSpPr>
        <p:spPr/>
        <p:txBody>
          <a:bodyPr/>
          <a:lstStyle/>
          <a:p>
            <a:pPr>
              <a:defRPr/>
            </a:pPr>
            <a:fld id="{8C958033-DA38-49D1-9538-252E551A7946}" type="slidenum">
              <a:rPr lang="en-GB" smtClean="0"/>
              <a:pPr>
                <a:defRPr/>
              </a:pPr>
              <a:t>15</a:t>
            </a:fld>
            <a:endParaRPr lang="en-GB"/>
          </a:p>
        </p:txBody>
      </p:sp>
    </p:spTree>
    <p:extLst>
      <p:ext uri="{BB962C8B-B14F-4D97-AF65-F5344CB8AC3E}">
        <p14:creationId xmlns:p14="http://schemas.microsoft.com/office/powerpoint/2010/main" val="13877900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8C958033-DA38-49D1-9538-252E551A7946}" type="slidenum">
              <a:rPr lang="en-GB" smtClean="0"/>
              <a:pPr>
                <a:defRPr/>
              </a:pPr>
              <a:t>16</a:t>
            </a:fld>
            <a:endParaRPr lang="en-GB"/>
          </a:p>
        </p:txBody>
      </p:sp>
    </p:spTree>
    <p:extLst>
      <p:ext uri="{BB962C8B-B14F-4D97-AF65-F5344CB8AC3E}">
        <p14:creationId xmlns:p14="http://schemas.microsoft.com/office/powerpoint/2010/main" val="31480599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0" baseline="0" dirty="0" smtClean="0"/>
          </a:p>
        </p:txBody>
      </p:sp>
      <p:sp>
        <p:nvSpPr>
          <p:cNvPr id="4" name="Slide Number Placeholder 3"/>
          <p:cNvSpPr>
            <a:spLocks noGrp="1"/>
          </p:cNvSpPr>
          <p:nvPr>
            <p:ph type="sldNum" sz="quarter" idx="10"/>
          </p:nvPr>
        </p:nvSpPr>
        <p:spPr/>
        <p:txBody>
          <a:bodyPr/>
          <a:lstStyle/>
          <a:p>
            <a:fld id="{88C648E7-3A21-4E05-9F45-05274052E9C8}" type="slidenum">
              <a:rPr lang="en-US" smtClean="0"/>
              <a:pPr/>
              <a:t>17</a:t>
            </a:fld>
            <a:endParaRPr lang="en-US"/>
          </a:p>
        </p:txBody>
      </p:sp>
    </p:spTree>
    <p:extLst>
      <p:ext uri="{BB962C8B-B14F-4D97-AF65-F5344CB8AC3E}">
        <p14:creationId xmlns:p14="http://schemas.microsoft.com/office/powerpoint/2010/main" val="24692517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8C648E7-3A21-4E05-9F45-05274052E9C8}" type="slidenum">
              <a:rPr lang="en-US" smtClean="0"/>
              <a:pPr/>
              <a:t>18</a:t>
            </a:fld>
            <a:endParaRPr lang="en-US"/>
          </a:p>
        </p:txBody>
      </p:sp>
    </p:spTree>
    <p:extLst>
      <p:ext uri="{BB962C8B-B14F-4D97-AF65-F5344CB8AC3E}">
        <p14:creationId xmlns:p14="http://schemas.microsoft.com/office/powerpoint/2010/main" val="4992936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8C648E7-3A21-4E05-9F45-05274052E9C8}" type="slidenum">
              <a:rPr lang="en-US" smtClean="0"/>
              <a:pPr/>
              <a:t>19</a:t>
            </a:fld>
            <a:endParaRPr lang="en-US"/>
          </a:p>
        </p:txBody>
      </p:sp>
    </p:spTree>
    <p:extLst>
      <p:ext uri="{BB962C8B-B14F-4D97-AF65-F5344CB8AC3E}">
        <p14:creationId xmlns:p14="http://schemas.microsoft.com/office/powerpoint/2010/main" val="11714849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380497D-1873-41D2-83B8-70CA552CD29C}" type="slidenum">
              <a:rPr lang="en-GB" smtClean="0"/>
              <a:t>20</a:t>
            </a:fld>
            <a:endParaRPr lang="en-GB"/>
          </a:p>
        </p:txBody>
      </p:sp>
    </p:spTree>
    <p:extLst>
      <p:ext uri="{BB962C8B-B14F-4D97-AF65-F5344CB8AC3E}">
        <p14:creationId xmlns:p14="http://schemas.microsoft.com/office/powerpoint/2010/main" val="29790118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baseline="0" dirty="0" smtClean="0"/>
          </a:p>
        </p:txBody>
      </p:sp>
      <p:sp>
        <p:nvSpPr>
          <p:cNvPr id="4" name="Slide Number Placeholder 3"/>
          <p:cNvSpPr>
            <a:spLocks noGrp="1"/>
          </p:cNvSpPr>
          <p:nvPr>
            <p:ph type="sldNum" sz="quarter" idx="10"/>
          </p:nvPr>
        </p:nvSpPr>
        <p:spPr/>
        <p:txBody>
          <a:bodyPr/>
          <a:lstStyle/>
          <a:p>
            <a:pPr>
              <a:defRPr/>
            </a:pPr>
            <a:fld id="{8C958033-DA38-49D1-9538-252E551A7946}" type="slidenum">
              <a:rPr lang="en-GB" smtClean="0"/>
              <a:pPr>
                <a:defRPr/>
              </a:pPr>
              <a:t>21</a:t>
            </a:fld>
            <a:endParaRPr lang="en-GB"/>
          </a:p>
        </p:txBody>
      </p:sp>
    </p:spTree>
    <p:extLst>
      <p:ext uri="{BB962C8B-B14F-4D97-AF65-F5344CB8AC3E}">
        <p14:creationId xmlns:p14="http://schemas.microsoft.com/office/powerpoint/2010/main" val="19962867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D1621EC-B597-43DE-AC34-4A30C070A158}" type="slidenum">
              <a:rPr lang="en-GB" smtClean="0"/>
              <a:t>22</a:t>
            </a:fld>
            <a:endParaRPr lang="en-GB"/>
          </a:p>
        </p:txBody>
      </p:sp>
    </p:spTree>
    <p:extLst>
      <p:ext uri="{BB962C8B-B14F-4D97-AF65-F5344CB8AC3E}">
        <p14:creationId xmlns:p14="http://schemas.microsoft.com/office/powerpoint/2010/main" val="3137091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27113" y="725488"/>
            <a:ext cx="4827587" cy="3621087"/>
          </a:xfrm>
        </p:spPr>
      </p:sp>
      <p:sp>
        <p:nvSpPr>
          <p:cNvPr id="3" name="Notes Placeholder 2"/>
          <p:cNvSpPr>
            <a:spLocks noGrp="1"/>
          </p:cNvSpPr>
          <p:nvPr>
            <p:ph type="body" idx="1"/>
          </p:nvPr>
        </p:nvSpPr>
        <p:spPr/>
        <p:txBody>
          <a:bodyPr/>
          <a:lstStyle/>
          <a:p>
            <a:r>
              <a:rPr lang="en-GB" smtClean="0"/>
              <a:t>The Big Three!</a:t>
            </a:r>
            <a:endParaRPr lang="en-GB" dirty="0"/>
          </a:p>
        </p:txBody>
      </p:sp>
      <p:sp>
        <p:nvSpPr>
          <p:cNvPr id="4" name="Slide Number Placeholder 3"/>
          <p:cNvSpPr>
            <a:spLocks noGrp="1"/>
          </p:cNvSpPr>
          <p:nvPr>
            <p:ph type="sldNum" sz="quarter" idx="10"/>
          </p:nvPr>
        </p:nvSpPr>
        <p:spPr/>
        <p:txBody>
          <a:bodyPr/>
          <a:lstStyle/>
          <a:p>
            <a:fld id="{89386896-0B8F-4F53-AC0D-2C1ACB4E414C}" type="slidenum">
              <a:rPr lang="en-GB" smtClean="0"/>
              <a:t>4</a:t>
            </a:fld>
            <a:endParaRPr lang="en-GB"/>
          </a:p>
        </p:txBody>
      </p:sp>
    </p:spTree>
    <p:extLst>
      <p:ext uri="{BB962C8B-B14F-4D97-AF65-F5344CB8AC3E}">
        <p14:creationId xmlns:p14="http://schemas.microsoft.com/office/powerpoint/2010/main" val="41062011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8C648E7-3A21-4E05-9F45-05274052E9C8}" type="slidenum">
              <a:rPr lang="en-US" smtClean="0"/>
              <a:pPr/>
              <a:t>23</a:t>
            </a:fld>
            <a:endParaRPr lang="en-US"/>
          </a:p>
        </p:txBody>
      </p:sp>
    </p:spTree>
    <p:extLst>
      <p:ext uri="{BB962C8B-B14F-4D97-AF65-F5344CB8AC3E}">
        <p14:creationId xmlns:p14="http://schemas.microsoft.com/office/powerpoint/2010/main" val="11910992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8C648E7-3A21-4E05-9F45-05274052E9C8}" type="slidenum">
              <a:rPr lang="en-US" smtClean="0"/>
              <a:pPr/>
              <a:t>24</a:t>
            </a:fld>
            <a:endParaRPr lang="en-US"/>
          </a:p>
        </p:txBody>
      </p:sp>
    </p:spTree>
    <p:extLst>
      <p:ext uri="{BB962C8B-B14F-4D97-AF65-F5344CB8AC3E}">
        <p14:creationId xmlns:p14="http://schemas.microsoft.com/office/powerpoint/2010/main" val="17685446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8C648E7-3A21-4E05-9F45-05274052E9C8}" type="slidenum">
              <a:rPr lang="en-US" smtClean="0"/>
              <a:pPr/>
              <a:t>25</a:t>
            </a:fld>
            <a:endParaRPr lang="en-US"/>
          </a:p>
        </p:txBody>
      </p:sp>
    </p:spTree>
    <p:extLst>
      <p:ext uri="{BB962C8B-B14F-4D97-AF65-F5344CB8AC3E}">
        <p14:creationId xmlns:p14="http://schemas.microsoft.com/office/powerpoint/2010/main" val="12207200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endParaRPr lang="en-GB" baseline="0" dirty="0" smtClean="0"/>
          </a:p>
        </p:txBody>
      </p:sp>
      <p:sp>
        <p:nvSpPr>
          <p:cNvPr id="4" name="Slide Number Placeholder 3"/>
          <p:cNvSpPr>
            <a:spLocks noGrp="1"/>
          </p:cNvSpPr>
          <p:nvPr>
            <p:ph type="sldNum" sz="quarter" idx="10"/>
          </p:nvPr>
        </p:nvSpPr>
        <p:spPr/>
        <p:txBody>
          <a:bodyPr/>
          <a:lstStyle/>
          <a:p>
            <a:fld id="{88C648E7-3A21-4E05-9F45-05274052E9C8}" type="slidenum">
              <a:rPr lang="en-US" smtClean="0"/>
              <a:pPr/>
              <a:t>26</a:t>
            </a:fld>
            <a:endParaRPr lang="en-US"/>
          </a:p>
        </p:txBody>
      </p:sp>
    </p:spTree>
    <p:extLst>
      <p:ext uri="{BB962C8B-B14F-4D97-AF65-F5344CB8AC3E}">
        <p14:creationId xmlns:p14="http://schemas.microsoft.com/office/powerpoint/2010/main" val="51764826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8C648E7-3A21-4E05-9F45-05274052E9C8}" type="slidenum">
              <a:rPr lang="en-US" smtClean="0"/>
              <a:pPr/>
              <a:t>27</a:t>
            </a:fld>
            <a:endParaRPr lang="en-US"/>
          </a:p>
        </p:txBody>
      </p:sp>
    </p:spTree>
    <p:extLst>
      <p:ext uri="{BB962C8B-B14F-4D97-AF65-F5344CB8AC3E}">
        <p14:creationId xmlns:p14="http://schemas.microsoft.com/office/powerpoint/2010/main" val="47567138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a:p>
            <a:endParaRPr lang="en-GB" dirty="0" smtClean="0"/>
          </a:p>
          <a:p>
            <a:endParaRPr lang="en-GB" dirty="0" smtClean="0"/>
          </a:p>
          <a:p>
            <a:endParaRPr lang="en-GB" dirty="0"/>
          </a:p>
        </p:txBody>
      </p:sp>
      <p:sp>
        <p:nvSpPr>
          <p:cNvPr id="4" name="Slide Number Placeholder 3"/>
          <p:cNvSpPr>
            <a:spLocks noGrp="1"/>
          </p:cNvSpPr>
          <p:nvPr>
            <p:ph type="sldNum" sz="quarter" idx="10"/>
          </p:nvPr>
        </p:nvSpPr>
        <p:spPr/>
        <p:txBody>
          <a:bodyPr/>
          <a:lstStyle/>
          <a:p>
            <a:fld id="{C380497D-1873-41D2-83B8-70CA552CD29C}" type="slidenum">
              <a:rPr lang="en-GB" smtClean="0">
                <a:solidFill>
                  <a:prstClr val="black"/>
                </a:solidFill>
              </a:rPr>
              <a:pPr/>
              <a:t>28</a:t>
            </a:fld>
            <a:endParaRPr lang="en-GB">
              <a:solidFill>
                <a:prstClr val="black"/>
              </a:solidFill>
            </a:endParaRPr>
          </a:p>
        </p:txBody>
      </p:sp>
    </p:spTree>
    <p:extLst>
      <p:ext uri="{BB962C8B-B14F-4D97-AF65-F5344CB8AC3E}">
        <p14:creationId xmlns:p14="http://schemas.microsoft.com/office/powerpoint/2010/main" val="28819283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8C648E7-3A21-4E05-9F45-05274052E9C8}" type="slidenum">
              <a:rPr lang="en-US" smtClean="0"/>
              <a:pPr/>
              <a:t>29</a:t>
            </a:fld>
            <a:endParaRPr lang="en-US"/>
          </a:p>
        </p:txBody>
      </p:sp>
    </p:spTree>
    <p:extLst>
      <p:ext uri="{BB962C8B-B14F-4D97-AF65-F5344CB8AC3E}">
        <p14:creationId xmlns:p14="http://schemas.microsoft.com/office/powerpoint/2010/main" val="261190982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8C648E7-3A21-4E05-9F45-05274052E9C8}" type="slidenum">
              <a:rPr lang="en-US" smtClean="0"/>
              <a:pPr/>
              <a:t>30</a:t>
            </a:fld>
            <a:endParaRPr lang="en-US"/>
          </a:p>
        </p:txBody>
      </p:sp>
    </p:spTree>
    <p:extLst>
      <p:ext uri="{BB962C8B-B14F-4D97-AF65-F5344CB8AC3E}">
        <p14:creationId xmlns:p14="http://schemas.microsoft.com/office/powerpoint/2010/main" val="138852295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8C648E7-3A21-4E05-9F45-05274052E9C8}" type="slidenum">
              <a:rPr lang="en-US" smtClean="0"/>
              <a:pPr/>
              <a:t>31</a:t>
            </a:fld>
            <a:endParaRPr lang="en-US"/>
          </a:p>
        </p:txBody>
      </p:sp>
    </p:spTree>
    <p:extLst>
      <p:ext uri="{BB962C8B-B14F-4D97-AF65-F5344CB8AC3E}">
        <p14:creationId xmlns:p14="http://schemas.microsoft.com/office/powerpoint/2010/main" val="423760185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8C648E7-3A21-4E05-9F45-05274052E9C8}" type="slidenum">
              <a:rPr lang="en-US" smtClean="0"/>
              <a:pPr/>
              <a:t>39</a:t>
            </a:fld>
            <a:endParaRPr lang="en-US"/>
          </a:p>
        </p:txBody>
      </p:sp>
    </p:spTree>
    <p:extLst>
      <p:ext uri="{BB962C8B-B14F-4D97-AF65-F5344CB8AC3E}">
        <p14:creationId xmlns:p14="http://schemas.microsoft.com/office/powerpoint/2010/main" val="23424940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8C648E7-3A21-4E05-9F45-05274052E9C8}" type="slidenum">
              <a:rPr lang="en-US" smtClean="0"/>
              <a:pPr/>
              <a:t>5</a:t>
            </a:fld>
            <a:endParaRPr lang="en-US"/>
          </a:p>
        </p:txBody>
      </p:sp>
    </p:spTree>
    <p:extLst>
      <p:ext uri="{BB962C8B-B14F-4D97-AF65-F5344CB8AC3E}">
        <p14:creationId xmlns:p14="http://schemas.microsoft.com/office/powerpoint/2010/main" val="74351781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6D829DC-91A5-4543-83DF-A26FAF57BF1D}" type="slidenum">
              <a:rPr lang="en-GB" smtClean="0"/>
              <a:t>45</a:t>
            </a:fld>
            <a:endParaRPr lang="en-GB"/>
          </a:p>
        </p:txBody>
      </p:sp>
    </p:spTree>
    <p:extLst>
      <p:ext uri="{BB962C8B-B14F-4D97-AF65-F5344CB8AC3E}">
        <p14:creationId xmlns:p14="http://schemas.microsoft.com/office/powerpoint/2010/main" val="1528262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8C648E7-3A21-4E05-9F45-05274052E9C8}" type="slidenum">
              <a:rPr lang="en-US" smtClean="0"/>
              <a:pPr/>
              <a:t>7</a:t>
            </a:fld>
            <a:endParaRPr lang="en-US"/>
          </a:p>
        </p:txBody>
      </p:sp>
    </p:spTree>
    <p:extLst>
      <p:ext uri="{BB962C8B-B14F-4D97-AF65-F5344CB8AC3E}">
        <p14:creationId xmlns:p14="http://schemas.microsoft.com/office/powerpoint/2010/main" val="12172601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85950" y="211138"/>
            <a:ext cx="2071688" cy="1554162"/>
          </a:xfrm>
        </p:spPr>
      </p:sp>
      <p:sp>
        <p:nvSpPr>
          <p:cNvPr id="3" name="Notes Placeholder 2"/>
          <p:cNvSpPr>
            <a:spLocks noGrp="1"/>
          </p:cNvSpPr>
          <p:nvPr>
            <p:ph type="body" idx="1"/>
          </p:nvPr>
        </p:nvSpPr>
        <p:spPr>
          <a:xfrm>
            <a:off x="679768" y="1866976"/>
            <a:ext cx="5438140" cy="7315247"/>
          </a:xfrm>
        </p:spPr>
        <p:txBody>
          <a:bodyPr/>
          <a:lstStyle/>
          <a:p>
            <a:endParaRPr lang="en-GB" dirty="0"/>
          </a:p>
        </p:txBody>
      </p:sp>
      <p:sp>
        <p:nvSpPr>
          <p:cNvPr id="4" name="Slide Number Placeholder 3"/>
          <p:cNvSpPr>
            <a:spLocks noGrp="1"/>
          </p:cNvSpPr>
          <p:nvPr>
            <p:ph type="sldNum" sz="quarter" idx="10"/>
          </p:nvPr>
        </p:nvSpPr>
        <p:spPr/>
        <p:txBody>
          <a:bodyPr/>
          <a:lstStyle/>
          <a:p>
            <a:fld id="{88C648E7-3A21-4E05-9F45-05274052E9C8}" type="slidenum">
              <a:rPr lang="en-US" smtClean="0"/>
              <a:pPr/>
              <a:t>8</a:t>
            </a:fld>
            <a:endParaRPr lang="en-US"/>
          </a:p>
        </p:txBody>
      </p:sp>
    </p:spTree>
    <p:extLst>
      <p:ext uri="{BB962C8B-B14F-4D97-AF65-F5344CB8AC3E}">
        <p14:creationId xmlns:p14="http://schemas.microsoft.com/office/powerpoint/2010/main" val="20578328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GB" smtClean="0"/>
              <a:t>All about: Language features</a:t>
            </a:r>
            <a:r>
              <a:rPr lang="en-GB" baseline="0" smtClean="0"/>
              <a:t> that the author uses that makes the reader attend to the things they want them to attend to and when.</a:t>
            </a:r>
          </a:p>
          <a:p>
            <a:pPr marL="0" marR="0" indent="0" algn="l" defTabSz="914400" rtl="0" eaLnBrk="1" fontAlgn="base" latinLnBrk="0" hangingPunct="1">
              <a:lnSpc>
                <a:spcPct val="100000"/>
              </a:lnSpc>
              <a:spcBef>
                <a:spcPct val="30000"/>
              </a:spcBef>
              <a:spcAft>
                <a:spcPct val="0"/>
              </a:spcAft>
              <a:buClrTx/>
              <a:buSzTx/>
              <a:buFontTx/>
              <a:buNone/>
              <a:tabLst/>
              <a:defRPr/>
            </a:pPr>
            <a:endParaRPr lang="en-GB" baseline="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GB" baseline="0" smtClean="0"/>
              <a:t>As usual we will use a range of texts to illustrate these 3 elements and how they create that positioning effect.</a:t>
            </a:r>
            <a:endParaRPr lang="en-GB" smtClean="0"/>
          </a:p>
          <a:p>
            <a:endParaRPr lang="en-GB" dirty="0"/>
          </a:p>
        </p:txBody>
      </p:sp>
      <p:sp>
        <p:nvSpPr>
          <p:cNvPr id="4" name="Slide Number Placeholder 3"/>
          <p:cNvSpPr>
            <a:spLocks noGrp="1"/>
          </p:cNvSpPr>
          <p:nvPr>
            <p:ph type="sldNum" sz="quarter" idx="10"/>
          </p:nvPr>
        </p:nvSpPr>
        <p:spPr/>
        <p:txBody>
          <a:bodyPr/>
          <a:lstStyle/>
          <a:p>
            <a:fld id="{88C648E7-3A21-4E05-9F45-05274052E9C8}" type="slidenum">
              <a:rPr lang="en-US" smtClean="0"/>
              <a:pPr/>
              <a:t>9</a:t>
            </a:fld>
            <a:endParaRPr lang="en-US"/>
          </a:p>
        </p:txBody>
      </p:sp>
    </p:spTree>
    <p:extLst>
      <p:ext uri="{BB962C8B-B14F-4D97-AF65-F5344CB8AC3E}">
        <p14:creationId xmlns:p14="http://schemas.microsoft.com/office/powerpoint/2010/main" val="5176482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baseline="0" dirty="0" smtClean="0"/>
          </a:p>
          <a:p>
            <a:endParaRPr lang="en-GB" baseline="0" dirty="0" smtClean="0"/>
          </a:p>
        </p:txBody>
      </p:sp>
      <p:sp>
        <p:nvSpPr>
          <p:cNvPr id="4" name="Slide Number Placeholder 3"/>
          <p:cNvSpPr>
            <a:spLocks noGrp="1"/>
          </p:cNvSpPr>
          <p:nvPr>
            <p:ph type="sldNum" sz="quarter" idx="10"/>
          </p:nvPr>
        </p:nvSpPr>
        <p:spPr/>
        <p:txBody>
          <a:bodyPr/>
          <a:lstStyle/>
          <a:p>
            <a:pPr>
              <a:defRPr/>
            </a:pPr>
            <a:fld id="{8C958033-DA38-49D1-9538-252E551A7946}" type="slidenum">
              <a:rPr lang="en-GB" smtClean="0"/>
              <a:pPr>
                <a:defRPr/>
              </a:pPr>
              <a:t>10</a:t>
            </a:fld>
            <a:endParaRPr lang="en-GB"/>
          </a:p>
        </p:txBody>
      </p:sp>
    </p:spTree>
    <p:extLst>
      <p:ext uri="{BB962C8B-B14F-4D97-AF65-F5344CB8AC3E}">
        <p14:creationId xmlns:p14="http://schemas.microsoft.com/office/powerpoint/2010/main" val="4322044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lvl="0" indent="-228600">
              <a:buFont typeface="Arial" panose="020B0604020202020204" pitchFamily="34" charset="0"/>
              <a:buAutoNum type="arabicPeriod"/>
            </a:pPr>
            <a:endParaRPr lang="en-GB" b="0" baseline="0" dirty="0" smtClean="0"/>
          </a:p>
          <a:p>
            <a:pPr marL="228600" lvl="0" indent="-228600">
              <a:buFont typeface="Arial" panose="020B0604020202020204" pitchFamily="34" charset="0"/>
              <a:buAutoNum type="arabicPeriod"/>
            </a:pPr>
            <a:endParaRPr lang="en-GB" b="0" baseline="0" dirty="0" smtClean="0"/>
          </a:p>
          <a:p>
            <a:pPr marL="0" lvl="0" indent="0">
              <a:buFont typeface="Arial" panose="020B0604020202020204" pitchFamily="34" charset="0"/>
              <a:buNone/>
            </a:pPr>
            <a:endParaRPr lang="en-GB" baseline="0" dirty="0" smtClean="0"/>
          </a:p>
          <a:p>
            <a:pPr marL="0" lvl="0" indent="0">
              <a:buFont typeface="Arial" panose="020B0604020202020204" pitchFamily="34" charset="0"/>
              <a:buNone/>
            </a:pPr>
            <a:endParaRPr lang="en-GB" dirty="0"/>
          </a:p>
        </p:txBody>
      </p:sp>
      <p:sp>
        <p:nvSpPr>
          <p:cNvPr id="4" name="Slide Number Placeholder 3"/>
          <p:cNvSpPr>
            <a:spLocks noGrp="1"/>
          </p:cNvSpPr>
          <p:nvPr>
            <p:ph type="sldNum" sz="quarter" idx="10"/>
          </p:nvPr>
        </p:nvSpPr>
        <p:spPr/>
        <p:txBody>
          <a:bodyPr/>
          <a:lstStyle/>
          <a:p>
            <a:fld id="{88C648E7-3A21-4E05-9F45-05274052E9C8}" type="slidenum">
              <a:rPr lang="en-US" smtClean="0"/>
              <a:pPr/>
              <a:t>11</a:t>
            </a:fld>
            <a:endParaRPr lang="en-US"/>
          </a:p>
        </p:txBody>
      </p:sp>
    </p:spTree>
    <p:extLst>
      <p:ext uri="{BB962C8B-B14F-4D97-AF65-F5344CB8AC3E}">
        <p14:creationId xmlns:p14="http://schemas.microsoft.com/office/powerpoint/2010/main" val="11310383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0" dirty="0"/>
          </a:p>
        </p:txBody>
      </p:sp>
      <p:sp>
        <p:nvSpPr>
          <p:cNvPr id="4" name="Slide Number Placeholder 3"/>
          <p:cNvSpPr>
            <a:spLocks noGrp="1"/>
          </p:cNvSpPr>
          <p:nvPr>
            <p:ph type="sldNum" sz="quarter" idx="10"/>
          </p:nvPr>
        </p:nvSpPr>
        <p:spPr/>
        <p:txBody>
          <a:bodyPr/>
          <a:lstStyle/>
          <a:p>
            <a:fld id="{88C648E7-3A21-4E05-9F45-05274052E9C8}" type="slidenum">
              <a:rPr lang="en-US" smtClean="0"/>
              <a:pPr/>
              <a:t>12</a:t>
            </a:fld>
            <a:endParaRPr lang="en-US"/>
          </a:p>
        </p:txBody>
      </p:sp>
    </p:spTree>
    <p:extLst>
      <p:ext uri="{BB962C8B-B14F-4D97-AF65-F5344CB8AC3E}">
        <p14:creationId xmlns:p14="http://schemas.microsoft.com/office/powerpoint/2010/main" val="37070690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99330" name="Group 2"/>
          <p:cNvGrpSpPr>
            <a:grpSpLocks/>
          </p:cNvGrpSpPr>
          <p:nvPr/>
        </p:nvGrpSpPr>
        <p:grpSpPr bwMode="auto">
          <a:xfrm>
            <a:off x="0" y="0"/>
            <a:ext cx="9144000" cy="6858000"/>
            <a:chOff x="0" y="0"/>
            <a:chExt cx="5760" cy="4320"/>
          </a:xfrm>
        </p:grpSpPr>
        <p:sp>
          <p:nvSpPr>
            <p:cNvPr id="99331" name="Rectangle 3"/>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a:endParaRPr lang="en-GB" sz="2215">
                <a:latin typeface="Times New Roman" pitchFamily="18" charset="0"/>
              </a:endParaRPr>
            </a:p>
          </p:txBody>
        </p:sp>
        <p:sp>
          <p:nvSpPr>
            <p:cNvPr id="99332" name="Rectangle 4"/>
            <p:cNvSpPr>
              <a:spLocks noChangeArrowheads="1"/>
            </p:cNvSpPr>
            <p:nvPr/>
          </p:nvSpPr>
          <p:spPr bwMode="hidden">
            <a:xfrm>
              <a:off x="1081" y="1065"/>
              <a:ext cx="4679" cy="1596"/>
            </a:xfrm>
            <a:prstGeom prst="rect">
              <a:avLst/>
            </a:prstGeom>
            <a:solidFill>
              <a:schemeClr val="bg2"/>
            </a:solidFill>
            <a:ln w="9525">
              <a:noFill/>
              <a:miter lim="800000"/>
              <a:headEnd/>
              <a:tailEnd/>
            </a:ln>
          </p:spPr>
          <p:txBody>
            <a:bodyPr/>
            <a:lstStyle/>
            <a:p>
              <a:endParaRPr lang="en-GB" sz="2215">
                <a:latin typeface="Times New Roman" pitchFamily="18" charset="0"/>
              </a:endParaRPr>
            </a:p>
          </p:txBody>
        </p:sp>
        <p:grpSp>
          <p:nvGrpSpPr>
            <p:cNvPr id="99333" name="Group 5"/>
            <p:cNvGrpSpPr>
              <a:grpSpLocks/>
            </p:cNvGrpSpPr>
            <p:nvPr/>
          </p:nvGrpSpPr>
          <p:grpSpPr bwMode="auto">
            <a:xfrm>
              <a:off x="0" y="672"/>
              <a:ext cx="1806" cy="1989"/>
              <a:chOff x="0" y="672"/>
              <a:chExt cx="1806" cy="1989"/>
            </a:xfrm>
          </p:grpSpPr>
          <p:sp>
            <p:nvSpPr>
              <p:cNvPr id="99334" name="Rectangle 6"/>
              <p:cNvSpPr>
                <a:spLocks noChangeArrowheads="1"/>
              </p:cNvSpPr>
              <p:nvPr userDrawn="1"/>
            </p:nvSpPr>
            <p:spPr bwMode="auto">
              <a:xfrm>
                <a:off x="361" y="2257"/>
                <a:ext cx="363" cy="404"/>
              </a:xfrm>
              <a:prstGeom prst="rect">
                <a:avLst/>
              </a:prstGeom>
              <a:solidFill>
                <a:schemeClr val="accent2"/>
              </a:solidFill>
              <a:ln w="9525">
                <a:noFill/>
                <a:miter lim="800000"/>
                <a:headEnd/>
                <a:tailEnd/>
              </a:ln>
            </p:spPr>
            <p:txBody>
              <a:bodyPr/>
              <a:lstStyle/>
              <a:p>
                <a:endParaRPr lang="en-GB" sz="2215">
                  <a:latin typeface="Times New Roman" pitchFamily="18" charset="0"/>
                </a:endParaRPr>
              </a:p>
            </p:txBody>
          </p:sp>
          <p:sp>
            <p:nvSpPr>
              <p:cNvPr id="99335" name="Rectangle 7"/>
              <p:cNvSpPr>
                <a:spLocks noChangeArrowheads="1"/>
              </p:cNvSpPr>
              <p:nvPr userDrawn="1"/>
            </p:nvSpPr>
            <p:spPr bwMode="auto">
              <a:xfrm>
                <a:off x="1081" y="1065"/>
                <a:ext cx="362" cy="405"/>
              </a:xfrm>
              <a:prstGeom prst="rect">
                <a:avLst/>
              </a:prstGeom>
              <a:solidFill>
                <a:schemeClr val="folHlink"/>
              </a:solidFill>
              <a:ln w="9525">
                <a:noFill/>
                <a:miter lim="800000"/>
                <a:headEnd/>
                <a:tailEnd/>
              </a:ln>
            </p:spPr>
            <p:txBody>
              <a:bodyPr/>
              <a:lstStyle/>
              <a:p>
                <a:endParaRPr lang="en-GB" sz="2215">
                  <a:latin typeface="Times New Roman" pitchFamily="18" charset="0"/>
                </a:endParaRPr>
              </a:p>
            </p:txBody>
          </p:sp>
          <p:sp>
            <p:nvSpPr>
              <p:cNvPr id="99336" name="Rectangle 8"/>
              <p:cNvSpPr>
                <a:spLocks noChangeArrowheads="1"/>
              </p:cNvSpPr>
              <p:nvPr userDrawn="1"/>
            </p:nvSpPr>
            <p:spPr bwMode="auto">
              <a:xfrm>
                <a:off x="1437" y="672"/>
                <a:ext cx="369" cy="400"/>
              </a:xfrm>
              <a:prstGeom prst="rect">
                <a:avLst/>
              </a:prstGeom>
              <a:solidFill>
                <a:schemeClr val="folHlink"/>
              </a:solidFill>
              <a:ln w="9525">
                <a:noFill/>
                <a:miter lim="800000"/>
                <a:headEnd/>
                <a:tailEnd/>
              </a:ln>
            </p:spPr>
            <p:txBody>
              <a:bodyPr/>
              <a:lstStyle/>
              <a:p>
                <a:endParaRPr lang="en-GB" sz="2215">
                  <a:latin typeface="Times New Roman" pitchFamily="18" charset="0"/>
                </a:endParaRPr>
              </a:p>
            </p:txBody>
          </p:sp>
          <p:sp>
            <p:nvSpPr>
              <p:cNvPr id="99337" name="Rectangle 9"/>
              <p:cNvSpPr>
                <a:spLocks noChangeArrowheads="1"/>
              </p:cNvSpPr>
              <p:nvPr userDrawn="1"/>
            </p:nvSpPr>
            <p:spPr bwMode="auto">
              <a:xfrm>
                <a:off x="719" y="2257"/>
                <a:ext cx="368" cy="404"/>
              </a:xfrm>
              <a:prstGeom prst="rect">
                <a:avLst/>
              </a:prstGeom>
              <a:solidFill>
                <a:schemeClr val="bg2"/>
              </a:solidFill>
              <a:ln w="9525">
                <a:noFill/>
                <a:miter lim="800000"/>
                <a:headEnd/>
                <a:tailEnd/>
              </a:ln>
            </p:spPr>
            <p:txBody>
              <a:bodyPr/>
              <a:lstStyle/>
              <a:p>
                <a:endParaRPr lang="en-GB" sz="2215">
                  <a:latin typeface="Times New Roman" pitchFamily="18" charset="0"/>
                </a:endParaRPr>
              </a:p>
            </p:txBody>
          </p:sp>
          <p:sp>
            <p:nvSpPr>
              <p:cNvPr id="99338" name="Rectangle 10"/>
              <p:cNvSpPr>
                <a:spLocks noChangeArrowheads="1"/>
              </p:cNvSpPr>
              <p:nvPr userDrawn="1"/>
            </p:nvSpPr>
            <p:spPr bwMode="auto">
              <a:xfrm>
                <a:off x="1437" y="1065"/>
                <a:ext cx="369" cy="405"/>
              </a:xfrm>
              <a:prstGeom prst="rect">
                <a:avLst/>
              </a:prstGeom>
              <a:solidFill>
                <a:schemeClr val="accent2"/>
              </a:solidFill>
              <a:ln w="9525">
                <a:noFill/>
                <a:miter lim="800000"/>
                <a:headEnd/>
                <a:tailEnd/>
              </a:ln>
            </p:spPr>
            <p:txBody>
              <a:bodyPr/>
              <a:lstStyle/>
              <a:p>
                <a:endParaRPr lang="en-GB" sz="2215">
                  <a:latin typeface="Times New Roman" pitchFamily="18" charset="0"/>
                </a:endParaRPr>
              </a:p>
            </p:txBody>
          </p:sp>
          <p:sp>
            <p:nvSpPr>
              <p:cNvPr id="99339" name="Rectangle 11"/>
              <p:cNvSpPr>
                <a:spLocks noChangeArrowheads="1"/>
              </p:cNvSpPr>
              <p:nvPr userDrawn="1"/>
            </p:nvSpPr>
            <p:spPr bwMode="auto">
              <a:xfrm>
                <a:off x="719" y="1464"/>
                <a:ext cx="368" cy="399"/>
              </a:xfrm>
              <a:prstGeom prst="rect">
                <a:avLst/>
              </a:prstGeom>
              <a:solidFill>
                <a:schemeClr val="folHlink"/>
              </a:solidFill>
              <a:ln w="9525">
                <a:noFill/>
                <a:miter lim="800000"/>
                <a:headEnd/>
                <a:tailEnd/>
              </a:ln>
            </p:spPr>
            <p:txBody>
              <a:bodyPr/>
              <a:lstStyle/>
              <a:p>
                <a:endParaRPr lang="en-GB" sz="2215">
                  <a:latin typeface="Times New Roman" pitchFamily="18" charset="0"/>
                </a:endParaRPr>
              </a:p>
            </p:txBody>
          </p:sp>
          <p:sp>
            <p:nvSpPr>
              <p:cNvPr id="99340" name="Rectangle 12"/>
              <p:cNvSpPr>
                <a:spLocks noChangeArrowheads="1"/>
              </p:cNvSpPr>
              <p:nvPr userDrawn="1"/>
            </p:nvSpPr>
            <p:spPr bwMode="auto">
              <a:xfrm>
                <a:off x="0" y="1464"/>
                <a:ext cx="367" cy="399"/>
              </a:xfrm>
              <a:prstGeom prst="rect">
                <a:avLst/>
              </a:prstGeom>
              <a:solidFill>
                <a:schemeClr val="bg2"/>
              </a:solidFill>
              <a:ln w="9525">
                <a:noFill/>
                <a:miter lim="800000"/>
                <a:headEnd/>
                <a:tailEnd/>
              </a:ln>
            </p:spPr>
            <p:txBody>
              <a:bodyPr/>
              <a:lstStyle/>
              <a:p>
                <a:endParaRPr lang="en-GB" sz="2215">
                  <a:latin typeface="Times New Roman" pitchFamily="18" charset="0"/>
                </a:endParaRPr>
              </a:p>
            </p:txBody>
          </p:sp>
          <p:sp>
            <p:nvSpPr>
              <p:cNvPr id="99341" name="Rectangle 13"/>
              <p:cNvSpPr>
                <a:spLocks noChangeArrowheads="1"/>
              </p:cNvSpPr>
              <p:nvPr userDrawn="1"/>
            </p:nvSpPr>
            <p:spPr bwMode="auto">
              <a:xfrm>
                <a:off x="1081" y="1464"/>
                <a:ext cx="362" cy="399"/>
              </a:xfrm>
              <a:prstGeom prst="rect">
                <a:avLst/>
              </a:prstGeom>
              <a:solidFill>
                <a:schemeClr val="accent2"/>
              </a:solidFill>
              <a:ln w="9525">
                <a:noFill/>
                <a:miter lim="800000"/>
                <a:headEnd/>
                <a:tailEnd/>
              </a:ln>
            </p:spPr>
            <p:txBody>
              <a:bodyPr/>
              <a:lstStyle/>
              <a:p>
                <a:endParaRPr lang="en-GB" sz="2215">
                  <a:latin typeface="Times New Roman" pitchFamily="18" charset="0"/>
                </a:endParaRPr>
              </a:p>
            </p:txBody>
          </p:sp>
          <p:sp>
            <p:nvSpPr>
              <p:cNvPr id="99342" name="Rectangle 14"/>
              <p:cNvSpPr>
                <a:spLocks noChangeArrowheads="1"/>
              </p:cNvSpPr>
              <p:nvPr userDrawn="1"/>
            </p:nvSpPr>
            <p:spPr bwMode="auto">
              <a:xfrm>
                <a:off x="361" y="1857"/>
                <a:ext cx="363" cy="406"/>
              </a:xfrm>
              <a:prstGeom prst="rect">
                <a:avLst/>
              </a:prstGeom>
              <a:solidFill>
                <a:schemeClr val="folHlink"/>
              </a:solidFill>
              <a:ln w="9525">
                <a:noFill/>
                <a:miter lim="800000"/>
                <a:headEnd/>
                <a:tailEnd/>
              </a:ln>
            </p:spPr>
            <p:txBody>
              <a:bodyPr/>
              <a:lstStyle/>
              <a:p>
                <a:endParaRPr lang="en-GB" sz="2215">
                  <a:latin typeface="Times New Roman" pitchFamily="18" charset="0"/>
                </a:endParaRPr>
              </a:p>
            </p:txBody>
          </p:sp>
          <p:sp>
            <p:nvSpPr>
              <p:cNvPr id="99343" name="Rectangle 15"/>
              <p:cNvSpPr>
                <a:spLocks noChangeArrowheads="1"/>
              </p:cNvSpPr>
              <p:nvPr userDrawn="1"/>
            </p:nvSpPr>
            <p:spPr bwMode="auto">
              <a:xfrm>
                <a:off x="719" y="1857"/>
                <a:ext cx="368" cy="406"/>
              </a:xfrm>
              <a:prstGeom prst="rect">
                <a:avLst/>
              </a:prstGeom>
              <a:solidFill>
                <a:schemeClr val="accent2"/>
              </a:solidFill>
              <a:ln w="9525">
                <a:noFill/>
                <a:miter lim="800000"/>
                <a:headEnd/>
                <a:tailEnd/>
              </a:ln>
            </p:spPr>
            <p:txBody>
              <a:bodyPr/>
              <a:lstStyle/>
              <a:p>
                <a:endParaRPr lang="en-GB" sz="2215">
                  <a:latin typeface="Times New Roman" pitchFamily="18" charset="0"/>
                </a:endParaRPr>
              </a:p>
            </p:txBody>
          </p:sp>
        </p:grpSp>
      </p:grpSp>
      <p:sp>
        <p:nvSpPr>
          <p:cNvPr id="99344" name="Rectangle 16"/>
          <p:cNvSpPr>
            <a:spLocks noGrp="1" noChangeArrowheads="1"/>
          </p:cNvSpPr>
          <p:nvPr>
            <p:ph type="dt" sz="half" idx="2"/>
          </p:nvPr>
        </p:nvSpPr>
        <p:spPr>
          <a:xfrm>
            <a:off x="457200" y="6248400"/>
            <a:ext cx="2133600" cy="457200"/>
          </a:xfrm>
        </p:spPr>
        <p:txBody>
          <a:bodyPr/>
          <a:lstStyle>
            <a:lvl1pPr>
              <a:defRPr/>
            </a:lvl1pPr>
          </a:lstStyle>
          <a:p>
            <a:endParaRPr lang="en-US"/>
          </a:p>
        </p:txBody>
      </p:sp>
      <p:sp>
        <p:nvSpPr>
          <p:cNvPr id="99345" name="Rectangle 17"/>
          <p:cNvSpPr>
            <a:spLocks noGrp="1" noChangeArrowheads="1"/>
          </p:cNvSpPr>
          <p:nvPr>
            <p:ph type="ftr" sz="quarter" idx="3"/>
          </p:nvPr>
        </p:nvSpPr>
        <p:spPr/>
        <p:txBody>
          <a:bodyPr/>
          <a:lstStyle>
            <a:lvl1pPr>
              <a:defRPr/>
            </a:lvl1pPr>
          </a:lstStyle>
          <a:p>
            <a:endParaRPr lang="en-US"/>
          </a:p>
        </p:txBody>
      </p:sp>
      <p:sp>
        <p:nvSpPr>
          <p:cNvPr id="99346" name="Rectangle 18"/>
          <p:cNvSpPr>
            <a:spLocks noGrp="1" noChangeArrowheads="1"/>
          </p:cNvSpPr>
          <p:nvPr>
            <p:ph type="sldNum" sz="quarter" idx="4"/>
          </p:nvPr>
        </p:nvSpPr>
        <p:spPr/>
        <p:txBody>
          <a:bodyPr/>
          <a:lstStyle>
            <a:lvl1pPr>
              <a:defRPr/>
            </a:lvl1pPr>
          </a:lstStyle>
          <a:p>
            <a:fld id="{928B8021-518E-4444-803D-6368375A8850}" type="slidenum">
              <a:rPr lang="en-US"/>
              <a:pPr/>
              <a:t>‹#›</a:t>
            </a:fld>
            <a:endParaRPr lang="en-US"/>
          </a:p>
        </p:txBody>
      </p:sp>
      <p:sp>
        <p:nvSpPr>
          <p:cNvPr id="99347" name="Rectangle 19"/>
          <p:cNvSpPr>
            <a:spLocks noGrp="1" noChangeArrowheads="1"/>
          </p:cNvSpPr>
          <p:nvPr>
            <p:ph type="ctrTitle"/>
          </p:nvPr>
        </p:nvSpPr>
        <p:spPr>
          <a:xfrm>
            <a:off x="2971800" y="1828800"/>
            <a:ext cx="6019800" cy="2209800"/>
          </a:xfrm>
        </p:spPr>
        <p:txBody>
          <a:bodyPr/>
          <a:lstStyle>
            <a:lvl1pPr>
              <a:defRPr sz="4616">
                <a:solidFill>
                  <a:srgbClr val="FFFFFF"/>
                </a:solidFill>
              </a:defRPr>
            </a:lvl1pPr>
          </a:lstStyle>
          <a:p>
            <a:r>
              <a:rPr lang="en-US"/>
              <a:t>Click to edit Master title style</a:t>
            </a:r>
          </a:p>
        </p:txBody>
      </p:sp>
      <p:sp>
        <p:nvSpPr>
          <p:cNvPr id="99348" name="Rectangle 20"/>
          <p:cNvSpPr>
            <a:spLocks noGrp="1" noChangeArrowheads="1"/>
          </p:cNvSpPr>
          <p:nvPr>
            <p:ph type="subTitle" idx="1"/>
          </p:nvPr>
        </p:nvSpPr>
        <p:spPr>
          <a:xfrm>
            <a:off x="2971800" y="4267200"/>
            <a:ext cx="6019800" cy="1752600"/>
          </a:xfrm>
        </p:spPr>
        <p:txBody>
          <a:bodyPr/>
          <a:lstStyle>
            <a:lvl1pPr marL="0" indent="0">
              <a:buFont typeface="Wingdings" pitchFamily="2" charset="2"/>
              <a:buNone/>
              <a:defRPr sz="3139"/>
            </a:lvl1pPr>
          </a:lstStyle>
          <a:p>
            <a:r>
              <a:rPr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Footer Placeholder 3"/>
          <p:cNvSpPr>
            <a:spLocks noGrp="1"/>
          </p:cNvSpPr>
          <p:nvPr>
            <p:ph type="ftr" sz="quarter" idx="10"/>
          </p:nvPr>
        </p:nvSpPr>
        <p:spPr/>
        <p:txBody>
          <a:bodyPr/>
          <a:lstStyle>
            <a:lvl1pPr>
              <a:defRPr/>
            </a:lvl1pPr>
          </a:lstStyle>
          <a:p>
            <a:endParaRPr lang="en-US"/>
          </a:p>
        </p:txBody>
      </p:sp>
      <p:sp>
        <p:nvSpPr>
          <p:cNvPr id="5" name="Slide Number Placeholder 4"/>
          <p:cNvSpPr>
            <a:spLocks noGrp="1"/>
          </p:cNvSpPr>
          <p:nvPr>
            <p:ph type="sldNum" sz="quarter" idx="11"/>
          </p:nvPr>
        </p:nvSpPr>
        <p:spPr/>
        <p:txBody>
          <a:bodyPr/>
          <a:lstStyle>
            <a:lvl1pPr>
              <a:defRPr/>
            </a:lvl1pPr>
          </a:lstStyle>
          <a:p>
            <a:fld id="{FB33B30B-0559-45AF-BD4C-0A67DCE494A3}" type="slidenum">
              <a:rPr lang="en-US"/>
              <a:pPr/>
              <a:t>‹#›</a:t>
            </a:fld>
            <a:endParaRPr lang="en-US"/>
          </a:p>
        </p:txBody>
      </p:sp>
      <p:sp>
        <p:nvSpPr>
          <p:cNvPr id="6" name="Date Placeholder 5"/>
          <p:cNvSpPr>
            <a:spLocks noGrp="1"/>
          </p:cNvSpPr>
          <p:nvPr>
            <p:ph type="dt" sz="half" idx="12"/>
          </p:nvPr>
        </p:nvSpPr>
        <p:spPr/>
        <p:txBody>
          <a:bodyPr/>
          <a:lstStyle>
            <a:lvl1pPr>
              <a:defRPr/>
            </a:lvl1pPr>
          </a:lstStyle>
          <a:p>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7200"/>
            <a:ext cx="2057400" cy="54102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457200"/>
            <a:ext cx="6031523"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Footer Placeholder 3"/>
          <p:cNvSpPr>
            <a:spLocks noGrp="1"/>
          </p:cNvSpPr>
          <p:nvPr>
            <p:ph type="ftr" sz="quarter" idx="10"/>
          </p:nvPr>
        </p:nvSpPr>
        <p:spPr/>
        <p:txBody>
          <a:bodyPr/>
          <a:lstStyle>
            <a:lvl1pPr>
              <a:defRPr/>
            </a:lvl1pPr>
          </a:lstStyle>
          <a:p>
            <a:endParaRPr lang="en-US"/>
          </a:p>
        </p:txBody>
      </p:sp>
      <p:sp>
        <p:nvSpPr>
          <p:cNvPr id="5" name="Slide Number Placeholder 4"/>
          <p:cNvSpPr>
            <a:spLocks noGrp="1"/>
          </p:cNvSpPr>
          <p:nvPr>
            <p:ph type="sldNum" sz="quarter" idx="11"/>
          </p:nvPr>
        </p:nvSpPr>
        <p:spPr/>
        <p:txBody>
          <a:bodyPr/>
          <a:lstStyle>
            <a:lvl1pPr>
              <a:defRPr/>
            </a:lvl1pPr>
          </a:lstStyle>
          <a:p>
            <a:fld id="{00FD6A94-7B7B-45BC-B182-11493A102A19}" type="slidenum">
              <a:rPr lang="en-US"/>
              <a:pPr/>
              <a:t>‹#›</a:t>
            </a:fld>
            <a:endParaRPr lang="en-US"/>
          </a:p>
        </p:txBody>
      </p:sp>
      <p:sp>
        <p:nvSpPr>
          <p:cNvPr id="6" name="Date Placeholder 5"/>
          <p:cNvSpPr>
            <a:spLocks noGrp="1"/>
          </p:cNvSpPr>
          <p:nvPr>
            <p:ph type="dt" sz="half" idx="12"/>
          </p:nvPr>
        </p:nvSpPr>
        <p:spPr/>
        <p:txBody>
          <a:bodyPr/>
          <a:lstStyle>
            <a:lvl1pPr>
              <a:defRPr/>
            </a:lvl1pPr>
          </a:lstStyle>
          <a:p>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71600"/>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457200" y="1981200"/>
            <a:ext cx="8229600" cy="3886200"/>
          </a:xfrm>
        </p:spPr>
        <p:txBody>
          <a:bodyPr/>
          <a:lstStyle/>
          <a:p>
            <a:endParaRPr lang="en-GB"/>
          </a:p>
        </p:txBody>
      </p:sp>
      <p:sp>
        <p:nvSpPr>
          <p:cNvPr id="4" name="Footer Placeholder 3"/>
          <p:cNvSpPr>
            <a:spLocks noGrp="1"/>
          </p:cNvSpPr>
          <p:nvPr>
            <p:ph type="ftr" sz="quarter" idx="10"/>
          </p:nvPr>
        </p:nvSpPr>
        <p:spPr>
          <a:xfrm>
            <a:off x="3124200" y="6248400"/>
            <a:ext cx="2895600" cy="457200"/>
          </a:xfrm>
        </p:spPr>
        <p:txBody>
          <a:bodyPr/>
          <a:lstStyle>
            <a:lvl1pPr>
              <a:defRPr/>
            </a:lvl1pPr>
          </a:lstStyle>
          <a:p>
            <a:endParaRPr lang="en-US"/>
          </a:p>
        </p:txBody>
      </p:sp>
      <p:sp>
        <p:nvSpPr>
          <p:cNvPr id="5" name="Slide Number Placeholder 4"/>
          <p:cNvSpPr>
            <a:spLocks noGrp="1"/>
          </p:cNvSpPr>
          <p:nvPr>
            <p:ph type="sldNum" sz="quarter" idx="11"/>
          </p:nvPr>
        </p:nvSpPr>
        <p:spPr>
          <a:xfrm>
            <a:off x="6553200" y="6248400"/>
            <a:ext cx="2133600" cy="457200"/>
          </a:xfrm>
        </p:spPr>
        <p:txBody>
          <a:bodyPr/>
          <a:lstStyle>
            <a:lvl1pPr>
              <a:defRPr/>
            </a:lvl1pPr>
          </a:lstStyle>
          <a:p>
            <a:fld id="{A33EFEC2-447E-47B5-82EC-485651B8DD4A}" type="slidenum">
              <a:rPr lang="en-US"/>
              <a:pPr/>
              <a:t>‹#›</a:t>
            </a:fld>
            <a:endParaRPr lang="en-US"/>
          </a:p>
        </p:txBody>
      </p:sp>
      <p:sp>
        <p:nvSpPr>
          <p:cNvPr id="6" name="Date Placeholder 5"/>
          <p:cNvSpPr>
            <a:spLocks noGrp="1"/>
          </p:cNvSpPr>
          <p:nvPr>
            <p:ph type="dt" sz="half" idx="12"/>
          </p:nvPr>
        </p:nvSpPr>
        <p:spPr>
          <a:xfrm>
            <a:off x="457200" y="6245225"/>
            <a:ext cx="2133600" cy="476250"/>
          </a:xfrm>
        </p:spPr>
        <p:txBody>
          <a:bodyPr/>
          <a:lstStyle>
            <a:lvl1pPr>
              <a:defRPr/>
            </a:lvl1pPr>
          </a:lstStyle>
          <a:p>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Blank Slide">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357188" y="1214422"/>
            <a:ext cx="8286750" cy="4714908"/>
          </a:xfrm>
          <a:prstGeom prst="rect">
            <a:avLst/>
          </a:prstGeom>
        </p:spPr>
        <p:txBody>
          <a:bodyPr/>
          <a:lstStyle>
            <a:lvl1pPr>
              <a:buNone/>
              <a:defRPr sz="2800">
                <a:solidFill>
                  <a:srgbClr val="658080"/>
                </a:solidFill>
                <a:latin typeface="Arial" pitchFamily="34" charset="0"/>
                <a:cs typeface="Arial" pitchFamily="34" charset="0"/>
              </a:defRPr>
            </a:lvl1pPr>
            <a:lvl2pPr>
              <a:buFont typeface="Arial" pitchFamily="34" charset="0"/>
              <a:buChar char="•"/>
              <a:defRPr sz="2400">
                <a:solidFill>
                  <a:srgbClr val="658080"/>
                </a:solidFill>
                <a:latin typeface="Arial" pitchFamily="34" charset="0"/>
                <a:cs typeface="Arial" pitchFamily="34" charset="0"/>
              </a:defRPr>
            </a:lvl2pPr>
            <a:lvl3pPr>
              <a:buFont typeface="Arial" pitchFamily="34" charset="0"/>
              <a:buChar char="–"/>
              <a:defRPr sz="1800">
                <a:solidFill>
                  <a:srgbClr val="658080"/>
                </a:solidFill>
                <a:latin typeface="Arial" pitchFamily="34" charset="0"/>
                <a:cs typeface="Arial" pitchFamily="34" charset="0"/>
              </a:defRPr>
            </a:lvl3pPr>
            <a:lvl4pPr>
              <a:buFont typeface="Arial" pitchFamily="34" charset="0"/>
              <a:buChar char="–"/>
              <a:defRPr sz="1400">
                <a:solidFill>
                  <a:srgbClr val="658080"/>
                </a:solidFill>
                <a:latin typeface="Arial" pitchFamily="34" charset="0"/>
                <a:cs typeface="Arial" pitchFamily="34" charset="0"/>
              </a:defRPr>
            </a:lvl4pPr>
            <a:lvl5pPr>
              <a:buFont typeface="Arial" pitchFamily="34" charset="0"/>
              <a:buChar char="•"/>
              <a:defRPr>
                <a:solidFill>
                  <a:srgbClr val="677D82"/>
                </a:solidFill>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7" name="Text Placeholder 6"/>
          <p:cNvSpPr>
            <a:spLocks noGrp="1"/>
          </p:cNvSpPr>
          <p:nvPr>
            <p:ph type="body" sz="quarter" idx="11"/>
          </p:nvPr>
        </p:nvSpPr>
        <p:spPr>
          <a:xfrm>
            <a:off x="357158" y="357166"/>
            <a:ext cx="8286808" cy="500043"/>
          </a:xfrm>
          <a:prstGeom prst="rect">
            <a:avLst/>
          </a:prstGeom>
        </p:spPr>
        <p:txBody>
          <a:bodyPr/>
          <a:lstStyle>
            <a:lvl1pPr>
              <a:buNone/>
              <a:defRPr sz="2800" b="1">
                <a:solidFill>
                  <a:srgbClr val="004090"/>
                </a:solidFill>
                <a:latin typeface="Arial" pitchFamily="34" charset="0"/>
                <a:cs typeface="Arial" pitchFamily="34" charset="0"/>
              </a:defRPr>
            </a:lvl1pPr>
          </a:lstStyle>
          <a:p>
            <a:pPr lvl="0"/>
            <a:r>
              <a:rPr lang="en-US" dirty="0" smtClean="0"/>
              <a:t>Click to edit Master text styles</a:t>
            </a:r>
          </a:p>
        </p:txBody>
      </p:sp>
    </p:spTree>
    <p:extLst>
      <p:ext uri="{BB962C8B-B14F-4D97-AF65-F5344CB8AC3E}">
        <p14:creationId xmlns:p14="http://schemas.microsoft.com/office/powerpoint/2010/main" val="3455925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Footer Placeholder 3"/>
          <p:cNvSpPr>
            <a:spLocks noGrp="1"/>
          </p:cNvSpPr>
          <p:nvPr>
            <p:ph type="ftr" sz="quarter" idx="10"/>
          </p:nvPr>
        </p:nvSpPr>
        <p:spPr/>
        <p:txBody>
          <a:bodyPr/>
          <a:lstStyle>
            <a:lvl1pPr>
              <a:defRPr/>
            </a:lvl1pPr>
          </a:lstStyle>
          <a:p>
            <a:endParaRPr lang="en-US"/>
          </a:p>
        </p:txBody>
      </p:sp>
      <p:sp>
        <p:nvSpPr>
          <p:cNvPr id="5" name="Slide Number Placeholder 4"/>
          <p:cNvSpPr>
            <a:spLocks noGrp="1"/>
          </p:cNvSpPr>
          <p:nvPr>
            <p:ph type="sldNum" sz="quarter" idx="11"/>
          </p:nvPr>
        </p:nvSpPr>
        <p:spPr/>
        <p:txBody>
          <a:bodyPr/>
          <a:lstStyle>
            <a:lvl1pPr>
              <a:defRPr/>
            </a:lvl1pPr>
          </a:lstStyle>
          <a:p>
            <a:fld id="{132371F7-CEE0-4AF0-87BE-4D51F1612E4F}" type="slidenum">
              <a:rPr lang="en-US"/>
              <a:pPr/>
              <a:t>‹#›</a:t>
            </a:fld>
            <a:endParaRPr lang="en-US"/>
          </a:p>
        </p:txBody>
      </p:sp>
      <p:sp>
        <p:nvSpPr>
          <p:cNvPr id="6" name="Date Placeholder 5"/>
          <p:cNvSpPr>
            <a:spLocks noGrp="1"/>
          </p:cNvSpPr>
          <p:nvPr>
            <p:ph type="dt" sz="half" idx="12"/>
          </p:nvPr>
        </p:nvSpPr>
        <p:spPr/>
        <p:txBody>
          <a:bodyPr/>
          <a:lstStyle>
            <a:lvl1pPr>
              <a:defRPr/>
            </a:lvl1pPr>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435" y="4406901"/>
            <a:ext cx="7772400" cy="1362075"/>
          </a:xfrm>
        </p:spPr>
        <p:txBody>
          <a:bodyPr anchor="t"/>
          <a:lstStyle>
            <a:lvl1pPr algn="l">
              <a:defRPr sz="3692" b="1" cap="all"/>
            </a:lvl1pPr>
          </a:lstStyle>
          <a:p>
            <a:r>
              <a:rPr lang="en-US" smtClean="0"/>
              <a:t>Click to edit Master title style</a:t>
            </a:r>
            <a:endParaRPr lang="en-GB"/>
          </a:p>
        </p:txBody>
      </p:sp>
      <p:sp>
        <p:nvSpPr>
          <p:cNvPr id="3" name="Text Placeholder 2"/>
          <p:cNvSpPr>
            <a:spLocks noGrp="1"/>
          </p:cNvSpPr>
          <p:nvPr>
            <p:ph type="body" idx="1"/>
          </p:nvPr>
        </p:nvSpPr>
        <p:spPr>
          <a:xfrm>
            <a:off x="722435" y="2906713"/>
            <a:ext cx="7772400" cy="1500187"/>
          </a:xfrm>
        </p:spPr>
        <p:txBody>
          <a:bodyPr anchor="b"/>
          <a:lstStyle>
            <a:lvl1pPr marL="0" indent="0">
              <a:buNone/>
              <a:defRPr sz="1846"/>
            </a:lvl1pPr>
            <a:lvl2pPr marL="422041" indent="0">
              <a:buNone/>
              <a:defRPr sz="1662"/>
            </a:lvl2pPr>
            <a:lvl3pPr marL="844083" indent="0">
              <a:buNone/>
              <a:defRPr sz="1477"/>
            </a:lvl3pPr>
            <a:lvl4pPr marL="1266124" indent="0">
              <a:buNone/>
              <a:defRPr sz="1292"/>
            </a:lvl4pPr>
            <a:lvl5pPr marL="1688165" indent="0">
              <a:buNone/>
              <a:defRPr sz="1292"/>
            </a:lvl5pPr>
            <a:lvl6pPr marL="2110207" indent="0">
              <a:buNone/>
              <a:defRPr sz="1292"/>
            </a:lvl6pPr>
            <a:lvl7pPr marL="2532248" indent="0">
              <a:buNone/>
              <a:defRPr sz="1292"/>
            </a:lvl7pPr>
            <a:lvl8pPr marL="2954289" indent="0">
              <a:buNone/>
              <a:defRPr sz="1292"/>
            </a:lvl8pPr>
            <a:lvl9pPr marL="3376331" indent="0">
              <a:buNone/>
              <a:defRPr sz="1292"/>
            </a:lvl9pPr>
          </a:lstStyle>
          <a:p>
            <a:pPr lvl="0"/>
            <a:r>
              <a:rPr lang="en-US" smtClean="0"/>
              <a:t>Click to edit Master text styles</a:t>
            </a:r>
          </a:p>
        </p:txBody>
      </p:sp>
      <p:sp>
        <p:nvSpPr>
          <p:cNvPr id="4" name="Footer Placeholder 3"/>
          <p:cNvSpPr>
            <a:spLocks noGrp="1"/>
          </p:cNvSpPr>
          <p:nvPr>
            <p:ph type="ftr" sz="quarter" idx="10"/>
          </p:nvPr>
        </p:nvSpPr>
        <p:spPr/>
        <p:txBody>
          <a:bodyPr/>
          <a:lstStyle>
            <a:lvl1pPr>
              <a:defRPr/>
            </a:lvl1pPr>
          </a:lstStyle>
          <a:p>
            <a:endParaRPr lang="en-US"/>
          </a:p>
        </p:txBody>
      </p:sp>
      <p:sp>
        <p:nvSpPr>
          <p:cNvPr id="5" name="Slide Number Placeholder 4"/>
          <p:cNvSpPr>
            <a:spLocks noGrp="1"/>
          </p:cNvSpPr>
          <p:nvPr>
            <p:ph type="sldNum" sz="quarter" idx="11"/>
          </p:nvPr>
        </p:nvSpPr>
        <p:spPr/>
        <p:txBody>
          <a:bodyPr/>
          <a:lstStyle>
            <a:lvl1pPr>
              <a:defRPr/>
            </a:lvl1pPr>
          </a:lstStyle>
          <a:p>
            <a:fld id="{93BB0EA1-6604-4695-83C9-111488B4725B}" type="slidenum">
              <a:rPr lang="en-US"/>
              <a:pPr/>
              <a:t>‹#›</a:t>
            </a:fld>
            <a:endParaRPr lang="en-US"/>
          </a:p>
        </p:txBody>
      </p:sp>
      <p:sp>
        <p:nvSpPr>
          <p:cNvPr id="6" name="Date Placeholder 5"/>
          <p:cNvSpPr>
            <a:spLocks noGrp="1"/>
          </p:cNvSpPr>
          <p:nvPr>
            <p:ph type="dt" sz="half" idx="12"/>
          </p:nvPr>
        </p:nvSpPr>
        <p:spPr/>
        <p:txBody>
          <a:bodyPr/>
          <a:lstStyle>
            <a:lvl1pPr>
              <a:defRPr/>
            </a:lvl1pPr>
          </a:lstStyle>
          <a:p>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981200"/>
            <a:ext cx="4044462" cy="3886200"/>
          </a:xfrm>
        </p:spPr>
        <p:txBody>
          <a:bodyPr/>
          <a:lstStyle>
            <a:lvl1pPr>
              <a:defRPr sz="2585"/>
            </a:lvl1pPr>
            <a:lvl2pPr>
              <a:defRPr sz="2215"/>
            </a:lvl2pPr>
            <a:lvl3pPr>
              <a:defRPr sz="1846"/>
            </a:lvl3pPr>
            <a:lvl4pPr>
              <a:defRPr sz="1662"/>
            </a:lvl4pPr>
            <a:lvl5pPr>
              <a:defRPr sz="1662"/>
            </a:lvl5pPr>
            <a:lvl6pPr>
              <a:defRPr sz="1662"/>
            </a:lvl6pPr>
            <a:lvl7pPr>
              <a:defRPr sz="1662"/>
            </a:lvl7pPr>
            <a:lvl8pPr>
              <a:defRPr sz="1662"/>
            </a:lvl8pPr>
            <a:lvl9pPr>
              <a:defRPr sz="1662"/>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2338" y="1981200"/>
            <a:ext cx="4044462" cy="3886200"/>
          </a:xfrm>
        </p:spPr>
        <p:txBody>
          <a:bodyPr/>
          <a:lstStyle>
            <a:lvl1pPr>
              <a:defRPr sz="2585"/>
            </a:lvl1pPr>
            <a:lvl2pPr>
              <a:defRPr sz="2215"/>
            </a:lvl2pPr>
            <a:lvl3pPr>
              <a:defRPr sz="1846"/>
            </a:lvl3pPr>
            <a:lvl4pPr>
              <a:defRPr sz="1662"/>
            </a:lvl4pPr>
            <a:lvl5pPr>
              <a:defRPr sz="1662"/>
            </a:lvl5pPr>
            <a:lvl6pPr>
              <a:defRPr sz="1662"/>
            </a:lvl6pPr>
            <a:lvl7pPr>
              <a:defRPr sz="1662"/>
            </a:lvl7pPr>
            <a:lvl8pPr>
              <a:defRPr sz="1662"/>
            </a:lvl8pPr>
            <a:lvl9pPr>
              <a:defRPr sz="1662"/>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Footer Placeholder 4"/>
          <p:cNvSpPr>
            <a:spLocks noGrp="1"/>
          </p:cNvSpPr>
          <p:nvPr>
            <p:ph type="ftr" sz="quarter" idx="10"/>
          </p:nvPr>
        </p:nvSpPr>
        <p:spPr/>
        <p:txBody>
          <a:bodyPr/>
          <a:lstStyle>
            <a:lvl1pPr>
              <a:defRPr/>
            </a:lvl1pPr>
          </a:lstStyle>
          <a:p>
            <a:endParaRPr lang="en-US"/>
          </a:p>
        </p:txBody>
      </p:sp>
      <p:sp>
        <p:nvSpPr>
          <p:cNvPr id="6" name="Slide Number Placeholder 5"/>
          <p:cNvSpPr>
            <a:spLocks noGrp="1"/>
          </p:cNvSpPr>
          <p:nvPr>
            <p:ph type="sldNum" sz="quarter" idx="11"/>
          </p:nvPr>
        </p:nvSpPr>
        <p:spPr/>
        <p:txBody>
          <a:bodyPr/>
          <a:lstStyle>
            <a:lvl1pPr>
              <a:defRPr/>
            </a:lvl1pPr>
          </a:lstStyle>
          <a:p>
            <a:fld id="{B1602B4F-3055-4CC8-93F0-6C29671ADA64}" type="slidenum">
              <a:rPr lang="en-US"/>
              <a:pPr/>
              <a:t>‹#›</a:t>
            </a:fld>
            <a:endParaRPr lang="en-US"/>
          </a:p>
        </p:txBody>
      </p:sp>
      <p:sp>
        <p:nvSpPr>
          <p:cNvPr id="7" name="Date Placeholder 6"/>
          <p:cNvSpPr>
            <a:spLocks noGrp="1"/>
          </p:cNvSpPr>
          <p:nvPr>
            <p:ph type="dt" sz="half" idx="12"/>
          </p:nvPr>
        </p:nvSpPr>
        <p:spPr/>
        <p:txBody>
          <a:bodyPr/>
          <a:lstStyle>
            <a:lvl1pPr>
              <a:defRPr/>
            </a:lvl1pPr>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066" cy="639762"/>
          </a:xfrm>
        </p:spPr>
        <p:txBody>
          <a:bodyPr anchor="b"/>
          <a:lstStyle>
            <a:lvl1pPr marL="0" indent="0">
              <a:buNone/>
              <a:defRPr sz="2215" b="1"/>
            </a:lvl1pPr>
            <a:lvl2pPr marL="422041" indent="0">
              <a:buNone/>
              <a:defRPr sz="1846" b="1"/>
            </a:lvl2pPr>
            <a:lvl3pPr marL="844083" indent="0">
              <a:buNone/>
              <a:defRPr sz="1662" b="1"/>
            </a:lvl3pPr>
            <a:lvl4pPr marL="1266124" indent="0">
              <a:buNone/>
              <a:defRPr sz="1477" b="1"/>
            </a:lvl4pPr>
            <a:lvl5pPr marL="1688165" indent="0">
              <a:buNone/>
              <a:defRPr sz="1477" b="1"/>
            </a:lvl5pPr>
            <a:lvl6pPr marL="2110207" indent="0">
              <a:buNone/>
              <a:defRPr sz="1477" b="1"/>
            </a:lvl6pPr>
            <a:lvl7pPr marL="2532248" indent="0">
              <a:buNone/>
              <a:defRPr sz="1477" b="1"/>
            </a:lvl7pPr>
            <a:lvl8pPr marL="2954289" indent="0">
              <a:buNone/>
              <a:defRPr sz="1477" b="1"/>
            </a:lvl8pPr>
            <a:lvl9pPr marL="3376331" indent="0">
              <a:buNone/>
              <a:defRPr sz="1477"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066" cy="3951288"/>
          </a:xfrm>
        </p:spPr>
        <p:txBody>
          <a:bodyPr/>
          <a:lstStyle>
            <a:lvl1pPr>
              <a:defRPr sz="2215"/>
            </a:lvl1pPr>
            <a:lvl2pPr>
              <a:defRPr sz="1846"/>
            </a:lvl2pPr>
            <a:lvl3pPr>
              <a:defRPr sz="1662"/>
            </a:lvl3pPr>
            <a:lvl4pPr>
              <a:defRPr sz="1477"/>
            </a:lvl4pPr>
            <a:lvl5pPr>
              <a:defRPr sz="1477"/>
            </a:lvl5pPr>
            <a:lvl6pPr>
              <a:defRPr sz="1477"/>
            </a:lvl6pPr>
            <a:lvl7pPr>
              <a:defRPr sz="1477"/>
            </a:lvl7pPr>
            <a:lvl8pPr>
              <a:defRPr sz="1477"/>
            </a:lvl8pPr>
            <a:lvl9pPr>
              <a:defRPr sz="1477"/>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270" y="1535113"/>
            <a:ext cx="4041531" cy="639762"/>
          </a:xfrm>
        </p:spPr>
        <p:txBody>
          <a:bodyPr anchor="b"/>
          <a:lstStyle>
            <a:lvl1pPr marL="0" indent="0">
              <a:buNone/>
              <a:defRPr sz="2215" b="1"/>
            </a:lvl1pPr>
            <a:lvl2pPr marL="422041" indent="0">
              <a:buNone/>
              <a:defRPr sz="1846" b="1"/>
            </a:lvl2pPr>
            <a:lvl3pPr marL="844083" indent="0">
              <a:buNone/>
              <a:defRPr sz="1662" b="1"/>
            </a:lvl3pPr>
            <a:lvl4pPr marL="1266124" indent="0">
              <a:buNone/>
              <a:defRPr sz="1477" b="1"/>
            </a:lvl4pPr>
            <a:lvl5pPr marL="1688165" indent="0">
              <a:buNone/>
              <a:defRPr sz="1477" b="1"/>
            </a:lvl5pPr>
            <a:lvl6pPr marL="2110207" indent="0">
              <a:buNone/>
              <a:defRPr sz="1477" b="1"/>
            </a:lvl6pPr>
            <a:lvl7pPr marL="2532248" indent="0">
              <a:buNone/>
              <a:defRPr sz="1477" b="1"/>
            </a:lvl7pPr>
            <a:lvl8pPr marL="2954289" indent="0">
              <a:buNone/>
              <a:defRPr sz="1477" b="1"/>
            </a:lvl8pPr>
            <a:lvl9pPr marL="3376331" indent="0">
              <a:buNone/>
              <a:defRPr sz="1477" b="1"/>
            </a:lvl9pPr>
          </a:lstStyle>
          <a:p>
            <a:pPr lvl="0"/>
            <a:r>
              <a:rPr lang="en-US" smtClean="0"/>
              <a:t>Click to edit Master text styles</a:t>
            </a:r>
          </a:p>
        </p:txBody>
      </p:sp>
      <p:sp>
        <p:nvSpPr>
          <p:cNvPr id="6" name="Content Placeholder 5"/>
          <p:cNvSpPr>
            <a:spLocks noGrp="1"/>
          </p:cNvSpPr>
          <p:nvPr>
            <p:ph sz="quarter" idx="4"/>
          </p:nvPr>
        </p:nvSpPr>
        <p:spPr>
          <a:xfrm>
            <a:off x="4645270" y="2174875"/>
            <a:ext cx="4041531" cy="3951288"/>
          </a:xfrm>
        </p:spPr>
        <p:txBody>
          <a:bodyPr/>
          <a:lstStyle>
            <a:lvl1pPr>
              <a:defRPr sz="2215"/>
            </a:lvl1pPr>
            <a:lvl2pPr>
              <a:defRPr sz="1846"/>
            </a:lvl2pPr>
            <a:lvl3pPr>
              <a:defRPr sz="1662"/>
            </a:lvl3pPr>
            <a:lvl4pPr>
              <a:defRPr sz="1477"/>
            </a:lvl4pPr>
            <a:lvl5pPr>
              <a:defRPr sz="1477"/>
            </a:lvl5pPr>
            <a:lvl6pPr>
              <a:defRPr sz="1477"/>
            </a:lvl6pPr>
            <a:lvl7pPr>
              <a:defRPr sz="1477"/>
            </a:lvl7pPr>
            <a:lvl8pPr>
              <a:defRPr sz="1477"/>
            </a:lvl8pPr>
            <a:lvl9pPr>
              <a:defRPr sz="1477"/>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Footer Placeholder 6"/>
          <p:cNvSpPr>
            <a:spLocks noGrp="1"/>
          </p:cNvSpPr>
          <p:nvPr>
            <p:ph type="ftr" sz="quarter" idx="10"/>
          </p:nvPr>
        </p:nvSpPr>
        <p:spPr/>
        <p:txBody>
          <a:bodyPr/>
          <a:lstStyle>
            <a:lvl1pPr>
              <a:defRPr/>
            </a:lvl1pPr>
          </a:lstStyle>
          <a:p>
            <a:endParaRPr lang="en-US"/>
          </a:p>
        </p:txBody>
      </p:sp>
      <p:sp>
        <p:nvSpPr>
          <p:cNvPr id="8" name="Slide Number Placeholder 7"/>
          <p:cNvSpPr>
            <a:spLocks noGrp="1"/>
          </p:cNvSpPr>
          <p:nvPr>
            <p:ph type="sldNum" sz="quarter" idx="11"/>
          </p:nvPr>
        </p:nvSpPr>
        <p:spPr/>
        <p:txBody>
          <a:bodyPr/>
          <a:lstStyle>
            <a:lvl1pPr>
              <a:defRPr/>
            </a:lvl1pPr>
          </a:lstStyle>
          <a:p>
            <a:fld id="{4F0189C7-E73C-4E91-B7B7-8041E4B4D174}" type="slidenum">
              <a:rPr lang="en-US"/>
              <a:pPr/>
              <a:t>‹#›</a:t>
            </a:fld>
            <a:endParaRPr lang="en-US"/>
          </a:p>
        </p:txBody>
      </p:sp>
      <p:sp>
        <p:nvSpPr>
          <p:cNvPr id="9" name="Date Placeholder 8"/>
          <p:cNvSpPr>
            <a:spLocks noGrp="1"/>
          </p:cNvSpPr>
          <p:nvPr>
            <p:ph type="dt" sz="half" idx="12"/>
          </p:nvPr>
        </p:nvSpPr>
        <p:spPr/>
        <p:txBody>
          <a:bodyPr/>
          <a:lstStyle>
            <a:lvl1pPr>
              <a:defRPr/>
            </a:lvl1pPr>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Footer Placeholder 2"/>
          <p:cNvSpPr>
            <a:spLocks noGrp="1"/>
          </p:cNvSpPr>
          <p:nvPr>
            <p:ph type="ftr" sz="quarter" idx="10"/>
          </p:nvPr>
        </p:nvSpPr>
        <p:spPr/>
        <p:txBody>
          <a:bodyPr/>
          <a:lstStyle>
            <a:lvl1pPr>
              <a:defRPr/>
            </a:lvl1pPr>
          </a:lstStyle>
          <a:p>
            <a:endParaRPr lang="en-US"/>
          </a:p>
        </p:txBody>
      </p:sp>
      <p:sp>
        <p:nvSpPr>
          <p:cNvPr id="4" name="Slide Number Placeholder 3"/>
          <p:cNvSpPr>
            <a:spLocks noGrp="1"/>
          </p:cNvSpPr>
          <p:nvPr>
            <p:ph type="sldNum" sz="quarter" idx="11"/>
          </p:nvPr>
        </p:nvSpPr>
        <p:spPr/>
        <p:txBody>
          <a:bodyPr/>
          <a:lstStyle>
            <a:lvl1pPr>
              <a:defRPr/>
            </a:lvl1pPr>
          </a:lstStyle>
          <a:p>
            <a:fld id="{A139ACA1-5F09-4DE5-83C0-43B1BA6C5F0F}" type="slidenum">
              <a:rPr lang="en-US"/>
              <a:pPr/>
              <a:t>‹#›</a:t>
            </a:fld>
            <a:endParaRPr lang="en-US"/>
          </a:p>
        </p:txBody>
      </p:sp>
      <p:sp>
        <p:nvSpPr>
          <p:cNvPr id="5" name="Date Placeholder 4"/>
          <p:cNvSpPr>
            <a:spLocks noGrp="1"/>
          </p:cNvSpPr>
          <p:nvPr>
            <p:ph type="dt" sz="half" idx="12"/>
          </p:nvPr>
        </p:nvSpPr>
        <p:spPr/>
        <p:txBody>
          <a:bodyPr/>
          <a:lstStyle>
            <a:lvl1pPr>
              <a:defRPr/>
            </a:lvl1pPr>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endParaRPr lang="en-US"/>
          </a:p>
        </p:txBody>
      </p:sp>
      <p:sp>
        <p:nvSpPr>
          <p:cNvPr id="3" name="Slide Number Placeholder 2"/>
          <p:cNvSpPr>
            <a:spLocks noGrp="1"/>
          </p:cNvSpPr>
          <p:nvPr>
            <p:ph type="sldNum" sz="quarter" idx="11"/>
          </p:nvPr>
        </p:nvSpPr>
        <p:spPr/>
        <p:txBody>
          <a:bodyPr/>
          <a:lstStyle>
            <a:lvl1pPr>
              <a:defRPr/>
            </a:lvl1pPr>
          </a:lstStyle>
          <a:p>
            <a:fld id="{C39B2B38-D11A-4162-A07D-19CF903C6249}" type="slidenum">
              <a:rPr lang="en-US"/>
              <a:pPr/>
              <a:t>‹#›</a:t>
            </a:fld>
            <a:endParaRPr lang="en-US"/>
          </a:p>
        </p:txBody>
      </p:sp>
      <p:sp>
        <p:nvSpPr>
          <p:cNvPr id="4" name="Date Placeholder 3"/>
          <p:cNvSpPr>
            <a:spLocks noGrp="1"/>
          </p:cNvSpPr>
          <p:nvPr>
            <p:ph type="dt" sz="half" idx="12"/>
          </p:nvPr>
        </p:nvSpPr>
        <p:spPr/>
        <p:txBody>
          <a:bodyPr/>
          <a:lstStyle>
            <a:lvl1pPr>
              <a:defRPr/>
            </a:lvl1pPr>
          </a:lstStyle>
          <a:p>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435" cy="1162050"/>
          </a:xfrm>
        </p:spPr>
        <p:txBody>
          <a:bodyPr anchor="b"/>
          <a:lstStyle>
            <a:lvl1pPr algn="l">
              <a:defRPr sz="1846" b="1"/>
            </a:lvl1pPr>
          </a:lstStyle>
          <a:p>
            <a:r>
              <a:rPr lang="en-US" smtClean="0"/>
              <a:t>Click to edit Master title style</a:t>
            </a:r>
            <a:endParaRPr lang="en-GB"/>
          </a:p>
        </p:txBody>
      </p:sp>
      <p:sp>
        <p:nvSpPr>
          <p:cNvPr id="3" name="Content Placeholder 2"/>
          <p:cNvSpPr>
            <a:spLocks noGrp="1"/>
          </p:cNvSpPr>
          <p:nvPr>
            <p:ph idx="1"/>
          </p:nvPr>
        </p:nvSpPr>
        <p:spPr>
          <a:xfrm>
            <a:off x="3575538" y="273051"/>
            <a:ext cx="5111262" cy="5853113"/>
          </a:xfrm>
        </p:spPr>
        <p:txBody>
          <a:bodyPr/>
          <a:lstStyle>
            <a:lvl1pPr>
              <a:defRPr sz="2954"/>
            </a:lvl1pPr>
            <a:lvl2pPr>
              <a:defRPr sz="2585"/>
            </a:lvl2pPr>
            <a:lvl3pPr>
              <a:defRPr sz="2215"/>
            </a:lvl3pPr>
            <a:lvl4pPr>
              <a:defRPr sz="1846"/>
            </a:lvl4pPr>
            <a:lvl5pPr>
              <a:defRPr sz="1846"/>
            </a:lvl5pPr>
            <a:lvl6pPr>
              <a:defRPr sz="1846"/>
            </a:lvl6pPr>
            <a:lvl7pPr>
              <a:defRPr sz="1846"/>
            </a:lvl7pPr>
            <a:lvl8pPr>
              <a:defRPr sz="1846"/>
            </a:lvl8pPr>
            <a:lvl9pPr>
              <a:defRPr sz="1846"/>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1"/>
            <a:ext cx="3008435" cy="4691063"/>
          </a:xfrm>
        </p:spPr>
        <p:txBody>
          <a:bodyPr/>
          <a:lstStyle>
            <a:lvl1pPr marL="0" indent="0">
              <a:buNone/>
              <a:defRPr sz="1292"/>
            </a:lvl1pPr>
            <a:lvl2pPr marL="422041" indent="0">
              <a:buNone/>
              <a:defRPr sz="1108"/>
            </a:lvl2pPr>
            <a:lvl3pPr marL="844083" indent="0">
              <a:buNone/>
              <a:defRPr sz="923"/>
            </a:lvl3pPr>
            <a:lvl4pPr marL="1266124" indent="0">
              <a:buNone/>
              <a:defRPr sz="831"/>
            </a:lvl4pPr>
            <a:lvl5pPr marL="1688165" indent="0">
              <a:buNone/>
              <a:defRPr sz="831"/>
            </a:lvl5pPr>
            <a:lvl6pPr marL="2110207" indent="0">
              <a:buNone/>
              <a:defRPr sz="831"/>
            </a:lvl6pPr>
            <a:lvl7pPr marL="2532248" indent="0">
              <a:buNone/>
              <a:defRPr sz="831"/>
            </a:lvl7pPr>
            <a:lvl8pPr marL="2954289" indent="0">
              <a:buNone/>
              <a:defRPr sz="831"/>
            </a:lvl8pPr>
            <a:lvl9pPr marL="3376331" indent="0">
              <a:buNone/>
              <a:defRPr sz="831"/>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endParaRPr lang="en-US"/>
          </a:p>
        </p:txBody>
      </p:sp>
      <p:sp>
        <p:nvSpPr>
          <p:cNvPr id="6" name="Slide Number Placeholder 5"/>
          <p:cNvSpPr>
            <a:spLocks noGrp="1"/>
          </p:cNvSpPr>
          <p:nvPr>
            <p:ph type="sldNum" sz="quarter" idx="11"/>
          </p:nvPr>
        </p:nvSpPr>
        <p:spPr/>
        <p:txBody>
          <a:bodyPr/>
          <a:lstStyle>
            <a:lvl1pPr>
              <a:defRPr/>
            </a:lvl1pPr>
          </a:lstStyle>
          <a:p>
            <a:fld id="{EA8A4E89-24C6-42F1-85B8-DFB8A3A8820C}" type="slidenum">
              <a:rPr lang="en-US"/>
              <a:pPr/>
              <a:t>‹#›</a:t>
            </a:fld>
            <a:endParaRPr lang="en-US"/>
          </a:p>
        </p:txBody>
      </p:sp>
      <p:sp>
        <p:nvSpPr>
          <p:cNvPr id="7" name="Date Placeholder 6"/>
          <p:cNvSpPr>
            <a:spLocks noGrp="1"/>
          </p:cNvSpPr>
          <p:nvPr>
            <p:ph type="dt" sz="half" idx="12"/>
          </p:nvPr>
        </p:nvSpPr>
        <p:spPr/>
        <p:txBody>
          <a:bodyPr/>
          <a:lstStyle>
            <a:lvl1pPr>
              <a:defRPr/>
            </a:lvl1p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166" y="4800600"/>
            <a:ext cx="5486400" cy="566738"/>
          </a:xfrm>
        </p:spPr>
        <p:txBody>
          <a:bodyPr anchor="b"/>
          <a:lstStyle>
            <a:lvl1pPr algn="l">
              <a:defRPr sz="1846" b="1"/>
            </a:lvl1pPr>
          </a:lstStyle>
          <a:p>
            <a:r>
              <a:rPr lang="en-US" smtClean="0"/>
              <a:t>Click to edit Master title style</a:t>
            </a:r>
            <a:endParaRPr lang="en-GB"/>
          </a:p>
        </p:txBody>
      </p:sp>
      <p:sp>
        <p:nvSpPr>
          <p:cNvPr id="3" name="Picture Placeholder 2"/>
          <p:cNvSpPr>
            <a:spLocks noGrp="1"/>
          </p:cNvSpPr>
          <p:nvPr>
            <p:ph type="pic" idx="1"/>
          </p:nvPr>
        </p:nvSpPr>
        <p:spPr>
          <a:xfrm>
            <a:off x="1792166" y="612775"/>
            <a:ext cx="5486400" cy="4114800"/>
          </a:xfrm>
        </p:spPr>
        <p:txBody>
          <a:bodyPr/>
          <a:lstStyle>
            <a:lvl1pPr marL="0" indent="0">
              <a:buNone/>
              <a:defRPr sz="2954"/>
            </a:lvl1pPr>
            <a:lvl2pPr marL="422041" indent="0">
              <a:buNone/>
              <a:defRPr sz="2585"/>
            </a:lvl2pPr>
            <a:lvl3pPr marL="844083" indent="0">
              <a:buNone/>
              <a:defRPr sz="2215"/>
            </a:lvl3pPr>
            <a:lvl4pPr marL="1266124" indent="0">
              <a:buNone/>
              <a:defRPr sz="1846"/>
            </a:lvl4pPr>
            <a:lvl5pPr marL="1688165" indent="0">
              <a:buNone/>
              <a:defRPr sz="1846"/>
            </a:lvl5pPr>
            <a:lvl6pPr marL="2110207" indent="0">
              <a:buNone/>
              <a:defRPr sz="1846"/>
            </a:lvl6pPr>
            <a:lvl7pPr marL="2532248" indent="0">
              <a:buNone/>
              <a:defRPr sz="1846"/>
            </a:lvl7pPr>
            <a:lvl8pPr marL="2954289" indent="0">
              <a:buNone/>
              <a:defRPr sz="1846"/>
            </a:lvl8pPr>
            <a:lvl9pPr marL="3376331" indent="0">
              <a:buNone/>
              <a:defRPr sz="1846"/>
            </a:lvl9pPr>
          </a:lstStyle>
          <a:p>
            <a:endParaRPr lang="en-GB"/>
          </a:p>
        </p:txBody>
      </p:sp>
      <p:sp>
        <p:nvSpPr>
          <p:cNvPr id="4" name="Text Placeholder 3"/>
          <p:cNvSpPr>
            <a:spLocks noGrp="1"/>
          </p:cNvSpPr>
          <p:nvPr>
            <p:ph type="body" sz="half" idx="2"/>
          </p:nvPr>
        </p:nvSpPr>
        <p:spPr>
          <a:xfrm>
            <a:off x="1792166" y="5367338"/>
            <a:ext cx="5486400" cy="804862"/>
          </a:xfrm>
        </p:spPr>
        <p:txBody>
          <a:bodyPr/>
          <a:lstStyle>
            <a:lvl1pPr marL="0" indent="0">
              <a:buNone/>
              <a:defRPr sz="1292"/>
            </a:lvl1pPr>
            <a:lvl2pPr marL="422041" indent="0">
              <a:buNone/>
              <a:defRPr sz="1108"/>
            </a:lvl2pPr>
            <a:lvl3pPr marL="844083" indent="0">
              <a:buNone/>
              <a:defRPr sz="923"/>
            </a:lvl3pPr>
            <a:lvl4pPr marL="1266124" indent="0">
              <a:buNone/>
              <a:defRPr sz="831"/>
            </a:lvl4pPr>
            <a:lvl5pPr marL="1688165" indent="0">
              <a:buNone/>
              <a:defRPr sz="831"/>
            </a:lvl5pPr>
            <a:lvl6pPr marL="2110207" indent="0">
              <a:buNone/>
              <a:defRPr sz="831"/>
            </a:lvl6pPr>
            <a:lvl7pPr marL="2532248" indent="0">
              <a:buNone/>
              <a:defRPr sz="831"/>
            </a:lvl7pPr>
            <a:lvl8pPr marL="2954289" indent="0">
              <a:buNone/>
              <a:defRPr sz="831"/>
            </a:lvl8pPr>
            <a:lvl9pPr marL="3376331" indent="0">
              <a:buNone/>
              <a:defRPr sz="831"/>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endParaRPr lang="en-US"/>
          </a:p>
        </p:txBody>
      </p:sp>
      <p:sp>
        <p:nvSpPr>
          <p:cNvPr id="6" name="Slide Number Placeholder 5"/>
          <p:cNvSpPr>
            <a:spLocks noGrp="1"/>
          </p:cNvSpPr>
          <p:nvPr>
            <p:ph type="sldNum" sz="quarter" idx="11"/>
          </p:nvPr>
        </p:nvSpPr>
        <p:spPr/>
        <p:txBody>
          <a:bodyPr/>
          <a:lstStyle>
            <a:lvl1pPr>
              <a:defRPr/>
            </a:lvl1pPr>
          </a:lstStyle>
          <a:p>
            <a:fld id="{9B331C36-0522-4F0A-BB7D-8449E7C99AB2}" type="slidenum">
              <a:rPr lang="en-US"/>
              <a:pPr/>
              <a:t>‹#›</a:t>
            </a:fld>
            <a:endParaRPr lang="en-US"/>
          </a:p>
        </p:txBody>
      </p:sp>
      <p:sp>
        <p:nvSpPr>
          <p:cNvPr id="7" name="Date Placeholder 6"/>
          <p:cNvSpPr>
            <a:spLocks noGrp="1"/>
          </p:cNvSpPr>
          <p:nvPr>
            <p:ph type="dt" sz="half" idx="12"/>
          </p:nvPr>
        </p:nvSpPr>
        <p:spPr/>
        <p:txBody>
          <a:bodyPr/>
          <a:lstStyle>
            <a:lvl1pPr>
              <a:defRPr/>
            </a:lvl1p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8306" name="Rectangle 2"/>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108"/>
            </a:lvl1pPr>
          </a:lstStyle>
          <a:p>
            <a:endParaRPr lang="en-US"/>
          </a:p>
        </p:txBody>
      </p:sp>
      <p:sp>
        <p:nvSpPr>
          <p:cNvPr id="98307" name="Rectangle 3"/>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108">
                <a:latin typeface="Arial Black" pitchFamily="34" charset="0"/>
              </a:defRPr>
            </a:lvl1pPr>
          </a:lstStyle>
          <a:p>
            <a:fld id="{54BE24D9-E976-4E65-98A0-3A8F250EA8A5}" type="slidenum">
              <a:rPr lang="en-US"/>
              <a:pPr/>
              <a:t>‹#›</a:t>
            </a:fld>
            <a:endParaRPr lang="en-US"/>
          </a:p>
        </p:txBody>
      </p:sp>
      <p:grpSp>
        <p:nvGrpSpPr>
          <p:cNvPr id="98308" name="Group 4"/>
          <p:cNvGrpSpPr>
            <a:grpSpLocks/>
          </p:cNvGrpSpPr>
          <p:nvPr/>
        </p:nvGrpSpPr>
        <p:grpSpPr bwMode="auto">
          <a:xfrm>
            <a:off x="0" y="0"/>
            <a:ext cx="9144000" cy="546100"/>
            <a:chOff x="0" y="0"/>
            <a:chExt cx="5760" cy="344"/>
          </a:xfrm>
        </p:grpSpPr>
        <p:sp>
          <p:nvSpPr>
            <p:cNvPr id="98309"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a:endParaRPr lang="en-GB" sz="2215">
                <a:latin typeface="Times New Roman" pitchFamily="18" charset="0"/>
              </a:endParaRPr>
            </a:p>
          </p:txBody>
        </p:sp>
        <p:sp>
          <p:nvSpPr>
            <p:cNvPr id="98310"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w="9525">
              <a:noFill/>
              <a:miter lim="800000"/>
              <a:headEnd/>
              <a:tailEnd/>
            </a:ln>
          </p:spPr>
          <p:txBody>
            <a:bodyPr/>
            <a:lstStyle/>
            <a:p>
              <a:endParaRPr lang="en-GB" sz="2215">
                <a:latin typeface="Times New Roman" pitchFamily="18" charset="0"/>
              </a:endParaRPr>
            </a:p>
          </p:txBody>
        </p:sp>
        <p:sp>
          <p:nvSpPr>
            <p:cNvPr id="98311" name="Rectangle 7"/>
            <p:cNvSpPr>
              <a:spLocks noChangeArrowheads="1"/>
            </p:cNvSpPr>
            <p:nvPr/>
          </p:nvSpPr>
          <p:spPr bwMode="auto">
            <a:xfrm>
              <a:off x="258" y="85"/>
              <a:ext cx="87" cy="89"/>
            </a:xfrm>
            <a:prstGeom prst="rect">
              <a:avLst/>
            </a:prstGeom>
            <a:solidFill>
              <a:schemeClr val="folHlink"/>
            </a:solidFill>
            <a:ln w="9525">
              <a:noFill/>
              <a:miter lim="800000"/>
              <a:headEnd/>
              <a:tailEnd/>
            </a:ln>
          </p:spPr>
          <p:txBody>
            <a:bodyPr/>
            <a:lstStyle/>
            <a:p>
              <a:endParaRPr lang="en-GB">
                <a:solidFill>
                  <a:schemeClr val="hlink"/>
                </a:solidFill>
              </a:endParaRPr>
            </a:p>
          </p:txBody>
        </p:sp>
        <p:sp>
          <p:nvSpPr>
            <p:cNvPr id="98312" name="Rectangle 8"/>
            <p:cNvSpPr>
              <a:spLocks noChangeArrowheads="1"/>
            </p:cNvSpPr>
            <p:nvPr/>
          </p:nvSpPr>
          <p:spPr bwMode="auto">
            <a:xfrm>
              <a:off x="345" y="0"/>
              <a:ext cx="88" cy="87"/>
            </a:xfrm>
            <a:prstGeom prst="rect">
              <a:avLst/>
            </a:prstGeom>
            <a:solidFill>
              <a:schemeClr val="folHlink"/>
            </a:solidFill>
            <a:ln w="9525">
              <a:noFill/>
              <a:miter lim="800000"/>
              <a:headEnd/>
              <a:tailEnd/>
            </a:ln>
          </p:spPr>
          <p:txBody>
            <a:bodyPr/>
            <a:lstStyle/>
            <a:p>
              <a:endParaRPr lang="en-GB">
                <a:solidFill>
                  <a:schemeClr val="hlink"/>
                </a:solidFill>
              </a:endParaRPr>
            </a:p>
          </p:txBody>
        </p:sp>
        <p:sp>
          <p:nvSpPr>
            <p:cNvPr id="98313" name="Rectangle 9"/>
            <p:cNvSpPr>
              <a:spLocks noChangeArrowheads="1"/>
            </p:cNvSpPr>
            <p:nvPr/>
          </p:nvSpPr>
          <p:spPr bwMode="auto">
            <a:xfrm>
              <a:off x="345" y="85"/>
              <a:ext cx="88" cy="89"/>
            </a:xfrm>
            <a:prstGeom prst="rect">
              <a:avLst/>
            </a:prstGeom>
            <a:solidFill>
              <a:schemeClr val="accent2"/>
            </a:solidFill>
            <a:ln w="9525">
              <a:noFill/>
              <a:miter lim="800000"/>
              <a:headEnd/>
              <a:tailEnd/>
            </a:ln>
          </p:spPr>
          <p:txBody>
            <a:bodyPr/>
            <a:lstStyle/>
            <a:p>
              <a:endParaRPr lang="en-GB">
                <a:solidFill>
                  <a:schemeClr val="accent2"/>
                </a:solidFill>
              </a:endParaRPr>
            </a:p>
          </p:txBody>
        </p:sp>
        <p:sp>
          <p:nvSpPr>
            <p:cNvPr id="98314" name="Rectangle 10"/>
            <p:cNvSpPr>
              <a:spLocks noChangeArrowheads="1"/>
            </p:cNvSpPr>
            <p:nvPr/>
          </p:nvSpPr>
          <p:spPr bwMode="auto">
            <a:xfrm>
              <a:off x="173" y="173"/>
              <a:ext cx="86" cy="87"/>
            </a:xfrm>
            <a:prstGeom prst="rect">
              <a:avLst/>
            </a:prstGeom>
            <a:solidFill>
              <a:schemeClr val="folHlink"/>
            </a:solidFill>
            <a:ln w="9525">
              <a:noFill/>
              <a:miter lim="800000"/>
              <a:headEnd/>
              <a:tailEnd/>
            </a:ln>
          </p:spPr>
          <p:txBody>
            <a:bodyPr/>
            <a:lstStyle/>
            <a:p>
              <a:endParaRPr lang="en-GB">
                <a:solidFill>
                  <a:schemeClr val="hlink"/>
                </a:solidFill>
              </a:endParaRPr>
            </a:p>
          </p:txBody>
        </p:sp>
        <p:sp>
          <p:nvSpPr>
            <p:cNvPr id="98315" name="Rectangle 11"/>
            <p:cNvSpPr>
              <a:spLocks noChangeArrowheads="1"/>
            </p:cNvSpPr>
            <p:nvPr/>
          </p:nvSpPr>
          <p:spPr bwMode="auto">
            <a:xfrm>
              <a:off x="83" y="86"/>
              <a:ext cx="89" cy="87"/>
            </a:xfrm>
            <a:prstGeom prst="rect">
              <a:avLst/>
            </a:prstGeom>
            <a:solidFill>
              <a:schemeClr val="bg2"/>
            </a:solidFill>
            <a:ln w="9525">
              <a:noFill/>
              <a:miter lim="800000"/>
              <a:headEnd/>
              <a:tailEnd/>
            </a:ln>
          </p:spPr>
          <p:txBody>
            <a:bodyPr/>
            <a:lstStyle/>
            <a:p>
              <a:endParaRPr lang="en-GB" sz="2215">
                <a:latin typeface="Times New Roman" pitchFamily="18" charset="0"/>
              </a:endParaRPr>
            </a:p>
          </p:txBody>
        </p:sp>
        <p:sp>
          <p:nvSpPr>
            <p:cNvPr id="98316" name="Rectangle 12"/>
            <p:cNvSpPr>
              <a:spLocks noChangeArrowheads="1"/>
            </p:cNvSpPr>
            <p:nvPr/>
          </p:nvSpPr>
          <p:spPr bwMode="auto">
            <a:xfrm>
              <a:off x="258" y="171"/>
              <a:ext cx="87" cy="87"/>
            </a:xfrm>
            <a:prstGeom prst="rect">
              <a:avLst/>
            </a:prstGeom>
            <a:solidFill>
              <a:schemeClr val="accent2"/>
            </a:solidFill>
            <a:ln w="9525">
              <a:noFill/>
              <a:miter lim="800000"/>
              <a:headEnd/>
              <a:tailEnd/>
            </a:ln>
          </p:spPr>
          <p:txBody>
            <a:bodyPr/>
            <a:lstStyle/>
            <a:p>
              <a:endParaRPr lang="en-GB">
                <a:solidFill>
                  <a:schemeClr val="accent2"/>
                </a:solidFill>
              </a:endParaRPr>
            </a:p>
          </p:txBody>
        </p:sp>
        <p:sp>
          <p:nvSpPr>
            <p:cNvPr id="98317" name="Rectangle 13"/>
            <p:cNvSpPr>
              <a:spLocks noChangeArrowheads="1"/>
            </p:cNvSpPr>
            <p:nvPr/>
          </p:nvSpPr>
          <p:spPr bwMode="auto">
            <a:xfrm>
              <a:off x="173" y="258"/>
              <a:ext cx="86" cy="86"/>
            </a:xfrm>
            <a:prstGeom prst="rect">
              <a:avLst/>
            </a:prstGeom>
            <a:solidFill>
              <a:schemeClr val="accent2"/>
            </a:solidFill>
            <a:ln w="9525">
              <a:noFill/>
              <a:miter lim="800000"/>
              <a:headEnd/>
              <a:tailEnd/>
            </a:ln>
          </p:spPr>
          <p:txBody>
            <a:bodyPr/>
            <a:lstStyle/>
            <a:p>
              <a:endParaRPr lang="en-GB">
                <a:solidFill>
                  <a:schemeClr val="accent2"/>
                </a:solidFill>
              </a:endParaRPr>
            </a:p>
          </p:txBody>
        </p:sp>
      </p:grpSp>
      <p:sp>
        <p:nvSpPr>
          <p:cNvPr id="98318" name="Rectangle 14"/>
          <p:cNvSpPr>
            <a:spLocks noGrp="1" noChangeArrowheads="1"/>
          </p:cNvSpPr>
          <p:nvPr>
            <p:ph type="title"/>
          </p:nvPr>
        </p:nvSpPr>
        <p:spPr bwMode="auto">
          <a:xfrm>
            <a:off x="457200" y="457200"/>
            <a:ext cx="8229600" cy="1371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98319" name="Rectangle 15"/>
          <p:cNvSpPr>
            <a:spLocks noGrp="1" noChangeArrowheads="1"/>
          </p:cNvSpPr>
          <p:nvPr>
            <p:ph type="body" idx="1"/>
          </p:nvPr>
        </p:nvSpPr>
        <p:spPr bwMode="auto">
          <a:xfrm>
            <a:off x="457200" y="1981200"/>
            <a:ext cx="8229600" cy="3886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8320" name="Rectangle 16"/>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108"/>
            </a:lvl1pPr>
          </a:lstStyle>
          <a:p>
            <a:endParaRPr lang="en-US"/>
          </a:p>
        </p:txBody>
      </p:sp>
    </p:spTree>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Lst>
  <p:hf hdr="0" ftr="0" dt="0"/>
  <p:txStyles>
    <p:titleStyle>
      <a:lvl1pPr algn="l" rtl="0" fontAlgn="base">
        <a:spcBef>
          <a:spcPct val="0"/>
        </a:spcBef>
        <a:spcAft>
          <a:spcPct val="0"/>
        </a:spcAft>
        <a:defRPr sz="4062">
          <a:solidFill>
            <a:schemeClr val="tx1"/>
          </a:solidFill>
          <a:latin typeface="+mj-lt"/>
          <a:ea typeface="+mj-ea"/>
          <a:cs typeface="+mj-cs"/>
        </a:defRPr>
      </a:lvl1pPr>
      <a:lvl2pPr algn="l" rtl="0" fontAlgn="base">
        <a:spcBef>
          <a:spcPct val="0"/>
        </a:spcBef>
        <a:spcAft>
          <a:spcPct val="0"/>
        </a:spcAft>
        <a:defRPr sz="4062">
          <a:solidFill>
            <a:schemeClr val="tx1"/>
          </a:solidFill>
          <a:latin typeface="Arial" charset="0"/>
          <a:cs typeface="Arial" charset="0"/>
        </a:defRPr>
      </a:lvl2pPr>
      <a:lvl3pPr algn="l" rtl="0" fontAlgn="base">
        <a:spcBef>
          <a:spcPct val="0"/>
        </a:spcBef>
        <a:spcAft>
          <a:spcPct val="0"/>
        </a:spcAft>
        <a:defRPr sz="4062">
          <a:solidFill>
            <a:schemeClr val="tx1"/>
          </a:solidFill>
          <a:latin typeface="Arial" charset="0"/>
          <a:cs typeface="Arial" charset="0"/>
        </a:defRPr>
      </a:lvl3pPr>
      <a:lvl4pPr algn="l" rtl="0" fontAlgn="base">
        <a:spcBef>
          <a:spcPct val="0"/>
        </a:spcBef>
        <a:spcAft>
          <a:spcPct val="0"/>
        </a:spcAft>
        <a:defRPr sz="4062">
          <a:solidFill>
            <a:schemeClr val="tx1"/>
          </a:solidFill>
          <a:latin typeface="Arial" charset="0"/>
          <a:cs typeface="Arial" charset="0"/>
        </a:defRPr>
      </a:lvl4pPr>
      <a:lvl5pPr algn="l" rtl="0" fontAlgn="base">
        <a:spcBef>
          <a:spcPct val="0"/>
        </a:spcBef>
        <a:spcAft>
          <a:spcPct val="0"/>
        </a:spcAft>
        <a:defRPr sz="4062">
          <a:solidFill>
            <a:schemeClr val="tx1"/>
          </a:solidFill>
          <a:latin typeface="Arial" charset="0"/>
          <a:cs typeface="Arial" charset="0"/>
        </a:defRPr>
      </a:lvl5pPr>
      <a:lvl6pPr marL="422041" algn="l" rtl="0" fontAlgn="base">
        <a:spcBef>
          <a:spcPct val="0"/>
        </a:spcBef>
        <a:spcAft>
          <a:spcPct val="0"/>
        </a:spcAft>
        <a:defRPr sz="4062">
          <a:solidFill>
            <a:schemeClr val="tx1"/>
          </a:solidFill>
          <a:latin typeface="Arial" charset="0"/>
          <a:cs typeface="Arial" charset="0"/>
        </a:defRPr>
      </a:lvl6pPr>
      <a:lvl7pPr marL="844083" algn="l" rtl="0" fontAlgn="base">
        <a:spcBef>
          <a:spcPct val="0"/>
        </a:spcBef>
        <a:spcAft>
          <a:spcPct val="0"/>
        </a:spcAft>
        <a:defRPr sz="4062">
          <a:solidFill>
            <a:schemeClr val="tx1"/>
          </a:solidFill>
          <a:latin typeface="Arial" charset="0"/>
          <a:cs typeface="Arial" charset="0"/>
        </a:defRPr>
      </a:lvl7pPr>
      <a:lvl8pPr marL="1266124" algn="l" rtl="0" fontAlgn="base">
        <a:spcBef>
          <a:spcPct val="0"/>
        </a:spcBef>
        <a:spcAft>
          <a:spcPct val="0"/>
        </a:spcAft>
        <a:defRPr sz="4062">
          <a:solidFill>
            <a:schemeClr val="tx1"/>
          </a:solidFill>
          <a:latin typeface="Arial" charset="0"/>
          <a:cs typeface="Arial" charset="0"/>
        </a:defRPr>
      </a:lvl8pPr>
      <a:lvl9pPr marL="1688165" algn="l" rtl="0" fontAlgn="base">
        <a:spcBef>
          <a:spcPct val="0"/>
        </a:spcBef>
        <a:spcAft>
          <a:spcPct val="0"/>
        </a:spcAft>
        <a:defRPr sz="4062">
          <a:solidFill>
            <a:schemeClr val="tx1"/>
          </a:solidFill>
          <a:latin typeface="Arial" charset="0"/>
          <a:cs typeface="Arial" charset="0"/>
        </a:defRPr>
      </a:lvl9pPr>
    </p:titleStyle>
    <p:bodyStyle>
      <a:lvl1pPr marL="316531" indent="-316531" algn="l" rtl="0" fontAlgn="base">
        <a:spcBef>
          <a:spcPct val="20000"/>
        </a:spcBef>
        <a:spcAft>
          <a:spcPct val="0"/>
        </a:spcAft>
        <a:buClr>
          <a:schemeClr val="bg2"/>
        </a:buClr>
        <a:buSzPct val="75000"/>
        <a:buFont typeface="Wingdings" pitchFamily="2" charset="2"/>
        <a:buChar char="n"/>
        <a:defRPr sz="2954">
          <a:solidFill>
            <a:schemeClr val="tx1"/>
          </a:solidFill>
          <a:latin typeface="+mn-lt"/>
          <a:ea typeface="+mn-ea"/>
          <a:cs typeface="+mn-cs"/>
        </a:defRPr>
      </a:lvl1pPr>
      <a:lvl2pPr marL="685817" indent="-263776" algn="l" rtl="0" fontAlgn="base">
        <a:spcBef>
          <a:spcPct val="20000"/>
        </a:spcBef>
        <a:spcAft>
          <a:spcPct val="0"/>
        </a:spcAft>
        <a:buClr>
          <a:schemeClr val="accent2"/>
        </a:buClr>
        <a:buSzPct val="80000"/>
        <a:buFont typeface="Wingdings" pitchFamily="2" charset="2"/>
        <a:buChar char="¨"/>
        <a:defRPr sz="2585">
          <a:solidFill>
            <a:schemeClr val="tx1"/>
          </a:solidFill>
          <a:latin typeface="+mn-lt"/>
          <a:cs typeface="+mn-cs"/>
        </a:defRPr>
      </a:lvl2pPr>
      <a:lvl3pPr marL="1055103" indent="-211021" algn="l" rtl="0" fontAlgn="base">
        <a:spcBef>
          <a:spcPct val="20000"/>
        </a:spcBef>
        <a:spcAft>
          <a:spcPct val="0"/>
        </a:spcAft>
        <a:buClr>
          <a:schemeClr val="bg2"/>
        </a:buClr>
        <a:buSzPct val="65000"/>
        <a:buFont typeface="Wingdings" pitchFamily="2" charset="2"/>
        <a:buChar char="n"/>
        <a:defRPr sz="2215">
          <a:solidFill>
            <a:schemeClr val="tx1"/>
          </a:solidFill>
          <a:latin typeface="+mn-lt"/>
          <a:cs typeface="+mn-cs"/>
        </a:defRPr>
      </a:lvl3pPr>
      <a:lvl4pPr marL="1477145" indent="-211021" algn="l" rtl="0" fontAlgn="base">
        <a:spcBef>
          <a:spcPct val="20000"/>
        </a:spcBef>
        <a:spcAft>
          <a:spcPct val="0"/>
        </a:spcAft>
        <a:buClr>
          <a:schemeClr val="accent2"/>
        </a:buClr>
        <a:buSzPct val="70000"/>
        <a:buFont typeface="Wingdings" pitchFamily="2" charset="2"/>
        <a:buChar char="¨"/>
        <a:defRPr sz="1846">
          <a:solidFill>
            <a:schemeClr val="tx1"/>
          </a:solidFill>
          <a:latin typeface="+mn-lt"/>
          <a:cs typeface="+mn-cs"/>
        </a:defRPr>
      </a:lvl4pPr>
      <a:lvl5pPr marL="1899186" indent="-211021" algn="l" rtl="0" fontAlgn="base">
        <a:spcBef>
          <a:spcPct val="20000"/>
        </a:spcBef>
        <a:spcAft>
          <a:spcPct val="0"/>
        </a:spcAft>
        <a:buClr>
          <a:schemeClr val="bg2"/>
        </a:buClr>
        <a:buFont typeface="Wingdings" pitchFamily="2" charset="2"/>
        <a:buChar char="§"/>
        <a:defRPr sz="1846">
          <a:solidFill>
            <a:schemeClr val="tx1"/>
          </a:solidFill>
          <a:latin typeface="+mn-lt"/>
          <a:cs typeface="+mn-cs"/>
        </a:defRPr>
      </a:lvl5pPr>
      <a:lvl6pPr marL="2321227" indent="-211021" algn="l" rtl="0" fontAlgn="base">
        <a:spcBef>
          <a:spcPct val="20000"/>
        </a:spcBef>
        <a:spcAft>
          <a:spcPct val="0"/>
        </a:spcAft>
        <a:buClr>
          <a:schemeClr val="bg2"/>
        </a:buClr>
        <a:buFont typeface="Wingdings" pitchFamily="2" charset="2"/>
        <a:buChar char="§"/>
        <a:defRPr sz="1846">
          <a:solidFill>
            <a:schemeClr val="tx1"/>
          </a:solidFill>
          <a:latin typeface="+mn-lt"/>
          <a:cs typeface="+mn-cs"/>
        </a:defRPr>
      </a:lvl6pPr>
      <a:lvl7pPr marL="2743269" indent="-211021" algn="l" rtl="0" fontAlgn="base">
        <a:spcBef>
          <a:spcPct val="20000"/>
        </a:spcBef>
        <a:spcAft>
          <a:spcPct val="0"/>
        </a:spcAft>
        <a:buClr>
          <a:schemeClr val="bg2"/>
        </a:buClr>
        <a:buFont typeface="Wingdings" pitchFamily="2" charset="2"/>
        <a:buChar char="§"/>
        <a:defRPr sz="1846">
          <a:solidFill>
            <a:schemeClr val="tx1"/>
          </a:solidFill>
          <a:latin typeface="+mn-lt"/>
          <a:cs typeface="+mn-cs"/>
        </a:defRPr>
      </a:lvl7pPr>
      <a:lvl8pPr marL="3165310" indent="-211021" algn="l" rtl="0" fontAlgn="base">
        <a:spcBef>
          <a:spcPct val="20000"/>
        </a:spcBef>
        <a:spcAft>
          <a:spcPct val="0"/>
        </a:spcAft>
        <a:buClr>
          <a:schemeClr val="bg2"/>
        </a:buClr>
        <a:buFont typeface="Wingdings" pitchFamily="2" charset="2"/>
        <a:buChar char="§"/>
        <a:defRPr sz="1846">
          <a:solidFill>
            <a:schemeClr val="tx1"/>
          </a:solidFill>
          <a:latin typeface="+mn-lt"/>
          <a:cs typeface="+mn-cs"/>
        </a:defRPr>
      </a:lvl8pPr>
      <a:lvl9pPr marL="3587351" indent="-211021" algn="l" rtl="0" fontAlgn="base">
        <a:spcBef>
          <a:spcPct val="20000"/>
        </a:spcBef>
        <a:spcAft>
          <a:spcPct val="0"/>
        </a:spcAft>
        <a:buClr>
          <a:schemeClr val="bg2"/>
        </a:buClr>
        <a:buFont typeface="Wingdings" pitchFamily="2" charset="2"/>
        <a:buChar char="§"/>
        <a:defRPr sz="1846">
          <a:solidFill>
            <a:schemeClr val="tx1"/>
          </a:solidFill>
          <a:latin typeface="+mn-lt"/>
          <a:cs typeface="+mn-cs"/>
        </a:defRPr>
      </a:lvl9pPr>
    </p:bodyStyle>
    <p:otherStyle>
      <a:defPPr>
        <a:defRPr lang="en-US"/>
      </a:defPPr>
      <a:lvl1pPr marL="0" algn="l" defTabSz="844083" rtl="0" eaLnBrk="1" latinLnBrk="0" hangingPunct="1">
        <a:defRPr sz="1662" kern="1200">
          <a:solidFill>
            <a:schemeClr val="tx1"/>
          </a:solidFill>
          <a:latin typeface="+mn-lt"/>
          <a:ea typeface="+mn-ea"/>
          <a:cs typeface="+mn-cs"/>
        </a:defRPr>
      </a:lvl1pPr>
      <a:lvl2pPr marL="422041" algn="l" defTabSz="844083" rtl="0" eaLnBrk="1" latinLnBrk="0" hangingPunct="1">
        <a:defRPr sz="1662" kern="1200">
          <a:solidFill>
            <a:schemeClr val="tx1"/>
          </a:solidFill>
          <a:latin typeface="+mn-lt"/>
          <a:ea typeface="+mn-ea"/>
          <a:cs typeface="+mn-cs"/>
        </a:defRPr>
      </a:lvl2pPr>
      <a:lvl3pPr marL="844083" algn="l" defTabSz="844083" rtl="0" eaLnBrk="1" latinLnBrk="0" hangingPunct="1">
        <a:defRPr sz="1662" kern="1200">
          <a:solidFill>
            <a:schemeClr val="tx1"/>
          </a:solidFill>
          <a:latin typeface="+mn-lt"/>
          <a:ea typeface="+mn-ea"/>
          <a:cs typeface="+mn-cs"/>
        </a:defRPr>
      </a:lvl3pPr>
      <a:lvl4pPr marL="1266124" algn="l" defTabSz="844083" rtl="0" eaLnBrk="1" latinLnBrk="0" hangingPunct="1">
        <a:defRPr sz="1662" kern="1200">
          <a:solidFill>
            <a:schemeClr val="tx1"/>
          </a:solidFill>
          <a:latin typeface="+mn-lt"/>
          <a:ea typeface="+mn-ea"/>
          <a:cs typeface="+mn-cs"/>
        </a:defRPr>
      </a:lvl4pPr>
      <a:lvl5pPr marL="1688165" algn="l" defTabSz="844083" rtl="0" eaLnBrk="1" latinLnBrk="0" hangingPunct="1">
        <a:defRPr sz="1662" kern="1200">
          <a:solidFill>
            <a:schemeClr val="tx1"/>
          </a:solidFill>
          <a:latin typeface="+mn-lt"/>
          <a:ea typeface="+mn-ea"/>
          <a:cs typeface="+mn-cs"/>
        </a:defRPr>
      </a:lvl5pPr>
      <a:lvl6pPr marL="2110207" algn="l" defTabSz="844083" rtl="0" eaLnBrk="1" latinLnBrk="0" hangingPunct="1">
        <a:defRPr sz="1662" kern="1200">
          <a:solidFill>
            <a:schemeClr val="tx1"/>
          </a:solidFill>
          <a:latin typeface="+mn-lt"/>
          <a:ea typeface="+mn-ea"/>
          <a:cs typeface="+mn-cs"/>
        </a:defRPr>
      </a:lvl6pPr>
      <a:lvl7pPr marL="2532248" algn="l" defTabSz="844083" rtl="0" eaLnBrk="1" latinLnBrk="0" hangingPunct="1">
        <a:defRPr sz="1662" kern="1200">
          <a:solidFill>
            <a:schemeClr val="tx1"/>
          </a:solidFill>
          <a:latin typeface="+mn-lt"/>
          <a:ea typeface="+mn-ea"/>
          <a:cs typeface="+mn-cs"/>
        </a:defRPr>
      </a:lvl7pPr>
      <a:lvl8pPr marL="2954289" algn="l" defTabSz="844083" rtl="0" eaLnBrk="1" latinLnBrk="0" hangingPunct="1">
        <a:defRPr sz="1662" kern="1200">
          <a:solidFill>
            <a:schemeClr val="tx1"/>
          </a:solidFill>
          <a:latin typeface="+mn-lt"/>
          <a:ea typeface="+mn-ea"/>
          <a:cs typeface="+mn-cs"/>
        </a:defRPr>
      </a:lvl8pPr>
      <a:lvl9pPr marL="3376331" algn="l" defTabSz="844083" rtl="0" eaLnBrk="1" latinLnBrk="0" hangingPunct="1">
        <a:defRPr sz="1662"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13.xml"/><Relationship Id="rId6" Type="http://schemas.openxmlformats.org/officeDocument/2006/relationships/image" Target="../media/image12.png"/><Relationship Id="rId5" Type="http://schemas.openxmlformats.org/officeDocument/2006/relationships/image" Target="../media/image10.png"/><Relationship Id="rId4" Type="http://schemas.openxmlformats.org/officeDocument/2006/relationships/image" Target="../media/image11.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8.xml"/><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jpeg"/><Relationship Id="rId4" Type="http://schemas.openxmlformats.org/officeDocument/2006/relationships/image" Target="../media/image18.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hyperlink" Target="https://www.youtube.com/watch?v=ZVkaYxJDqmI" TargetMode="Externa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7.xml"/><Relationship Id="rId6" Type="http://schemas.openxmlformats.org/officeDocument/2006/relationships/hyperlink" Target="https://www.youtube.com/watch?v=tU1m6EWMZaY" TargetMode="External"/><Relationship Id="rId5" Type="http://schemas.openxmlformats.org/officeDocument/2006/relationships/image" Target="../media/image6.jpg"/><Relationship Id="rId4" Type="http://schemas.openxmlformats.org/officeDocument/2006/relationships/image" Target="../media/image5.png"/></Relationships>
</file>

<file path=ppt/slides/_rels/slide60.xml.rels><?xml version="1.0" encoding="UTF-8" standalone="yes"?>
<Relationships xmlns="http://schemas.openxmlformats.org/package/2006/relationships"><Relationship Id="rId2" Type="http://schemas.openxmlformats.org/officeDocument/2006/relationships/hyperlink" Target="http://socialsciences.exeter.ac.uk/education/research/centres/centreforresearchinwriting/projects/grammarforwriting/interventionteachers/"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Text Box 4"/>
          <p:cNvSpPr txBox="1">
            <a:spLocks noChangeArrowheads="1"/>
          </p:cNvSpPr>
          <p:nvPr/>
        </p:nvSpPr>
        <p:spPr bwMode="auto">
          <a:xfrm>
            <a:off x="2910277" y="1833746"/>
            <a:ext cx="5948003" cy="1456168"/>
          </a:xfrm>
          <a:prstGeom prst="rect">
            <a:avLst/>
          </a:prstGeom>
          <a:noFill/>
          <a:ln w="9525">
            <a:noFill/>
            <a:miter lim="800000"/>
            <a:headEnd/>
            <a:tailEnd/>
          </a:ln>
          <a:effectLst/>
        </p:spPr>
        <p:txBody>
          <a:bodyPr wrap="square">
            <a:spAutoFit/>
          </a:bodyPr>
          <a:lstStyle/>
          <a:p>
            <a:r>
              <a:rPr lang="en-GB" sz="2954" b="1" dirty="0">
                <a:solidFill>
                  <a:schemeClr val="bg1"/>
                </a:solidFill>
              </a:rPr>
              <a:t>GRAMMAR FOR WRITING</a:t>
            </a:r>
          </a:p>
          <a:p>
            <a:r>
              <a:rPr lang="en-GB" sz="2954" b="1" dirty="0">
                <a:solidFill>
                  <a:schemeClr val="bg1"/>
                </a:solidFill>
              </a:rPr>
              <a:t>Choice and Control</a:t>
            </a:r>
            <a:r>
              <a:rPr lang="en-GB" sz="2954" b="1" dirty="0" smtClean="0"/>
              <a:t>.</a:t>
            </a:r>
          </a:p>
          <a:p>
            <a:r>
              <a:rPr lang="en-GB" sz="2954" b="1" dirty="0" smtClean="0">
                <a:solidFill>
                  <a:schemeClr val="bg1"/>
                </a:solidFill>
              </a:rPr>
              <a:t>CPD Day 3</a:t>
            </a:r>
            <a:endParaRPr lang="en-GB" sz="2954" dirty="0">
              <a:solidFill>
                <a:schemeClr val="bg1"/>
              </a:solidFill>
            </a:endParaRPr>
          </a:p>
        </p:txBody>
      </p:sp>
      <p:pic>
        <p:nvPicPr>
          <p:cNvPr id="13317" name="Picture 5" descr="UniLogo"/>
          <p:cNvPicPr>
            <a:picLocks noChangeAspect="1" noChangeArrowheads="1"/>
          </p:cNvPicPr>
          <p:nvPr/>
        </p:nvPicPr>
        <p:blipFill>
          <a:blip r:embed="rId3" cstate="print"/>
          <a:srcRect/>
          <a:stretch>
            <a:fillRect/>
          </a:stretch>
        </p:blipFill>
        <p:spPr bwMode="auto">
          <a:xfrm>
            <a:off x="7077826" y="5539169"/>
            <a:ext cx="1661746" cy="685800"/>
          </a:xfrm>
          <a:prstGeom prst="rect">
            <a:avLst/>
          </a:prstGeom>
          <a:noFill/>
          <a:ln w="9525">
            <a:noFill/>
            <a:miter lim="800000"/>
            <a:headEnd/>
            <a:tailEnd/>
          </a:ln>
        </p:spPr>
      </p:pic>
      <p:sp>
        <p:nvSpPr>
          <p:cNvPr id="4" name="TextBox 3"/>
          <p:cNvSpPr txBox="1"/>
          <p:nvPr/>
        </p:nvSpPr>
        <p:spPr>
          <a:xfrm>
            <a:off x="2527774" y="4550027"/>
            <a:ext cx="4879765" cy="490134"/>
          </a:xfrm>
          <a:prstGeom prst="rect">
            <a:avLst/>
          </a:prstGeom>
          <a:noFill/>
        </p:spPr>
        <p:txBody>
          <a:bodyPr wrap="square" rtlCol="0">
            <a:spAutoFit/>
          </a:bodyPr>
          <a:lstStyle/>
          <a:p>
            <a:pPr algn="ctr"/>
            <a:endParaRPr lang="en-GB" sz="2585" dirty="0"/>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3864" y="5539169"/>
            <a:ext cx="1654361" cy="602097"/>
          </a:xfrm>
          <a:prstGeom prst="rect">
            <a:avLst/>
          </a:prstGeom>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23528" y="1196752"/>
            <a:ext cx="8286750" cy="5445224"/>
          </a:xfrm>
        </p:spPr>
        <p:txBody>
          <a:bodyPr/>
          <a:lstStyle/>
          <a:p>
            <a:r>
              <a:rPr lang="en-GB" sz="1800" b="1" dirty="0" smtClean="0">
                <a:solidFill>
                  <a:srgbClr val="004090"/>
                </a:solidFill>
              </a:rPr>
              <a:t>Subject</a:t>
            </a:r>
          </a:p>
          <a:p>
            <a:r>
              <a:rPr lang="en-GB" sz="1800" b="1" dirty="0" smtClean="0">
                <a:solidFill>
                  <a:srgbClr val="FA0A21"/>
                </a:solidFill>
              </a:rPr>
              <a:t>Verb</a:t>
            </a:r>
          </a:p>
          <a:p>
            <a:r>
              <a:rPr lang="en-GB" sz="1800" b="1" dirty="0" smtClean="0">
                <a:solidFill>
                  <a:srgbClr val="004090"/>
                </a:solidFill>
              </a:rPr>
              <a:t>Object</a:t>
            </a:r>
          </a:p>
          <a:p>
            <a:r>
              <a:rPr lang="en-GB" sz="1800" b="1" dirty="0" smtClean="0">
                <a:solidFill>
                  <a:srgbClr val="00B050"/>
                </a:solidFill>
              </a:rPr>
              <a:t>Adverbial</a:t>
            </a:r>
          </a:p>
          <a:p>
            <a:r>
              <a:rPr lang="en-GB" sz="1800" b="1" dirty="0" smtClean="0">
                <a:solidFill>
                  <a:srgbClr val="00B0F0"/>
                </a:solidFill>
              </a:rPr>
              <a:t>Complement (adjective)</a:t>
            </a:r>
            <a:r>
              <a:rPr lang="en-GB" sz="1800" dirty="0" smtClean="0">
                <a:solidFill>
                  <a:srgbClr val="00B0F0"/>
                </a:solidFill>
              </a:rPr>
              <a:t> </a:t>
            </a:r>
            <a:r>
              <a:rPr lang="en-GB" sz="1800" dirty="0" smtClean="0">
                <a:solidFill>
                  <a:srgbClr val="677D82"/>
                </a:solidFill>
              </a:rPr>
              <a:t>/ </a:t>
            </a:r>
            <a:r>
              <a:rPr lang="en-GB" sz="1800" b="1" dirty="0" smtClean="0">
                <a:solidFill>
                  <a:srgbClr val="004090"/>
                </a:solidFill>
              </a:rPr>
              <a:t>Complement (noun)</a:t>
            </a:r>
          </a:p>
          <a:p>
            <a:endParaRPr lang="en-GB" sz="1600" b="1" dirty="0" smtClean="0">
              <a:solidFill>
                <a:srgbClr val="004090"/>
              </a:solidFill>
            </a:endParaRPr>
          </a:p>
          <a:p>
            <a:r>
              <a:rPr lang="en-GB" b="1" dirty="0" smtClean="0">
                <a:solidFill>
                  <a:srgbClr val="0F4DBC"/>
                </a:solidFill>
              </a:rPr>
              <a:t>Gregor</a:t>
            </a:r>
            <a:r>
              <a:rPr lang="en-GB" b="1" dirty="0" smtClean="0">
                <a:solidFill>
                  <a:srgbClr val="58BC5A"/>
                </a:solidFill>
              </a:rPr>
              <a:t>  </a:t>
            </a:r>
            <a:r>
              <a:rPr lang="en-GB" b="1" dirty="0" smtClean="0">
                <a:solidFill>
                  <a:srgbClr val="FF0000"/>
                </a:solidFill>
              </a:rPr>
              <a:t>ate  </a:t>
            </a:r>
            <a:r>
              <a:rPr lang="en-GB" b="1" dirty="0" smtClean="0">
                <a:solidFill>
                  <a:srgbClr val="0F4DBC"/>
                </a:solidFill>
              </a:rPr>
              <a:t>bread </a:t>
            </a:r>
            <a:r>
              <a:rPr lang="en-GB" b="1" dirty="0" smtClean="0">
                <a:solidFill>
                  <a:srgbClr val="58BC5A"/>
                </a:solidFill>
              </a:rPr>
              <a:t> greedily</a:t>
            </a:r>
            <a:r>
              <a:rPr lang="en-GB" b="1" dirty="0" smtClean="0">
                <a:solidFill>
                  <a:schemeClr val="tx1"/>
                </a:solidFill>
              </a:rPr>
              <a:t>.</a:t>
            </a:r>
            <a:endParaRPr lang="en-GB" b="1" dirty="0" smtClean="0">
              <a:solidFill>
                <a:srgbClr val="58BC5A"/>
              </a:solidFill>
            </a:endParaRPr>
          </a:p>
          <a:p>
            <a:pPr marL="0" indent="0"/>
            <a:r>
              <a:rPr lang="en-GB" b="1" dirty="0">
                <a:solidFill>
                  <a:srgbClr val="0F4DBC"/>
                </a:solidFill>
              </a:rPr>
              <a:t>Beauty’s father </a:t>
            </a:r>
            <a:r>
              <a:rPr lang="en-GB" b="1" dirty="0">
                <a:solidFill>
                  <a:srgbClr val="FF0000"/>
                </a:solidFill>
              </a:rPr>
              <a:t>was eating </a:t>
            </a:r>
            <a:r>
              <a:rPr lang="en-GB" b="1" dirty="0">
                <a:solidFill>
                  <a:srgbClr val="0F4DBC"/>
                </a:solidFill>
              </a:rPr>
              <a:t>the </a:t>
            </a:r>
            <a:r>
              <a:rPr lang="en-GB" b="1" dirty="0">
                <a:solidFill>
                  <a:srgbClr val="00B050"/>
                </a:solidFill>
              </a:rPr>
              <a:t>extremely</a:t>
            </a:r>
            <a:r>
              <a:rPr lang="en-GB" b="1" dirty="0">
                <a:solidFill>
                  <a:srgbClr val="0F4DBC"/>
                </a:solidFill>
              </a:rPr>
              <a:t> fresh bread.</a:t>
            </a:r>
          </a:p>
          <a:p>
            <a:pPr marL="0" indent="0"/>
            <a:r>
              <a:rPr lang="en-GB" b="1" dirty="0">
                <a:solidFill>
                  <a:srgbClr val="0F4DBC"/>
                </a:solidFill>
              </a:rPr>
              <a:t>Gregor</a:t>
            </a:r>
            <a:r>
              <a:rPr lang="en-GB" b="1" dirty="0">
                <a:solidFill>
                  <a:srgbClr val="58BC5A"/>
                </a:solidFill>
              </a:rPr>
              <a:t> </a:t>
            </a:r>
            <a:r>
              <a:rPr lang="en-GB" b="1" dirty="0">
                <a:solidFill>
                  <a:srgbClr val="FF0000"/>
                </a:solidFill>
              </a:rPr>
              <a:t>ate</a:t>
            </a:r>
            <a:r>
              <a:rPr lang="en-GB" b="1" dirty="0">
                <a:solidFill>
                  <a:srgbClr val="58BC5A"/>
                </a:solidFill>
              </a:rPr>
              <a:t> </a:t>
            </a:r>
            <a:r>
              <a:rPr lang="en-GB" b="1" dirty="0">
                <a:solidFill>
                  <a:srgbClr val="0F4DBC"/>
                </a:solidFill>
              </a:rPr>
              <a:t>bread</a:t>
            </a:r>
            <a:r>
              <a:rPr lang="en-GB" b="1" dirty="0">
                <a:solidFill>
                  <a:srgbClr val="58BC5A"/>
                </a:solidFill>
              </a:rPr>
              <a:t> so greedily…</a:t>
            </a:r>
          </a:p>
          <a:p>
            <a:pPr marL="0" indent="0"/>
            <a:r>
              <a:rPr lang="en-GB" b="1" dirty="0" smtClean="0">
                <a:solidFill>
                  <a:srgbClr val="00B050"/>
                </a:solidFill>
              </a:rPr>
              <a:t>Surprisingly</a:t>
            </a:r>
            <a:r>
              <a:rPr lang="en-GB" b="1" dirty="0" smtClean="0">
                <a:solidFill>
                  <a:srgbClr val="0F4DBC"/>
                </a:solidFill>
              </a:rPr>
              <a:t>, Beauty’s father </a:t>
            </a:r>
            <a:r>
              <a:rPr lang="en-GB" b="1" dirty="0" smtClean="0">
                <a:solidFill>
                  <a:srgbClr val="FF0000"/>
                </a:solidFill>
              </a:rPr>
              <a:t>was eating</a:t>
            </a:r>
            <a:r>
              <a:rPr lang="en-GB" b="1" dirty="0" smtClean="0">
                <a:solidFill>
                  <a:srgbClr val="58BC5A"/>
                </a:solidFill>
              </a:rPr>
              <a:t> </a:t>
            </a:r>
            <a:r>
              <a:rPr lang="en-GB" b="1" dirty="0" smtClean="0">
                <a:solidFill>
                  <a:srgbClr val="0F4DBC"/>
                </a:solidFill>
              </a:rPr>
              <a:t>the freshly baked bread </a:t>
            </a:r>
            <a:r>
              <a:rPr lang="en-GB" b="1" dirty="0">
                <a:solidFill>
                  <a:srgbClr val="58BC5A"/>
                </a:solidFill>
              </a:rPr>
              <a:t>.</a:t>
            </a:r>
            <a:endParaRPr lang="en-GB" b="1" dirty="0" smtClean="0">
              <a:solidFill>
                <a:srgbClr val="58BC5A"/>
              </a:solidFill>
            </a:endParaRPr>
          </a:p>
          <a:p>
            <a:endParaRPr lang="en-GB" b="1" u="sng" dirty="0" smtClean="0">
              <a:solidFill>
                <a:srgbClr val="58BC5A"/>
              </a:solidFill>
            </a:endParaRPr>
          </a:p>
        </p:txBody>
      </p:sp>
      <p:sp>
        <p:nvSpPr>
          <p:cNvPr id="3" name="Text Placeholder 2"/>
          <p:cNvSpPr>
            <a:spLocks noGrp="1"/>
          </p:cNvSpPr>
          <p:nvPr>
            <p:ph type="body" sz="quarter" idx="11"/>
          </p:nvPr>
        </p:nvSpPr>
        <p:spPr>
          <a:xfrm>
            <a:off x="357159" y="404664"/>
            <a:ext cx="8286808" cy="767576"/>
          </a:xfrm>
        </p:spPr>
        <p:txBody>
          <a:bodyPr/>
          <a:lstStyle/>
          <a:p>
            <a:r>
              <a:rPr lang="en-GB" sz="3600" dirty="0" smtClean="0">
                <a:solidFill>
                  <a:srgbClr val="384A94"/>
                </a:solidFill>
              </a:rPr>
              <a:t>Adverbs/Adverbials</a:t>
            </a:r>
            <a:endParaRPr lang="en-GB" sz="3600" dirty="0">
              <a:solidFill>
                <a:srgbClr val="384A94"/>
              </a:solidFill>
            </a:endParaRP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92280" y="692695"/>
            <a:ext cx="1584176" cy="18970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57808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23528" y="1412776"/>
            <a:ext cx="8286750" cy="5074948"/>
          </a:xfrm>
        </p:spPr>
        <p:txBody>
          <a:bodyPr/>
          <a:lstStyle/>
          <a:p>
            <a:endParaRPr lang="en-GB" dirty="0" smtClean="0">
              <a:solidFill>
                <a:srgbClr val="0F4DBC"/>
              </a:solidFill>
            </a:endParaRPr>
          </a:p>
          <a:p>
            <a:endParaRPr lang="en-GB" dirty="0">
              <a:solidFill>
                <a:srgbClr val="0F4DBC"/>
              </a:solidFill>
            </a:endParaRPr>
          </a:p>
          <a:p>
            <a:endParaRPr lang="en-GB" dirty="0" smtClean="0">
              <a:solidFill>
                <a:srgbClr val="0F4DBC"/>
              </a:solidFill>
            </a:endParaRPr>
          </a:p>
          <a:p>
            <a:r>
              <a:rPr lang="en-GB" b="1" dirty="0" smtClean="0">
                <a:solidFill>
                  <a:srgbClr val="0F4DBC"/>
                </a:solidFill>
              </a:rPr>
              <a:t>Teachers’ demanding workload </a:t>
            </a:r>
            <a:r>
              <a:rPr lang="en-GB" b="1" dirty="0" smtClean="0">
                <a:solidFill>
                  <a:srgbClr val="FF0000"/>
                </a:solidFill>
              </a:rPr>
              <a:t>is growing</a:t>
            </a:r>
            <a:r>
              <a:rPr lang="en-GB" b="1" dirty="0" smtClean="0"/>
              <a:t>.</a:t>
            </a:r>
            <a:endParaRPr lang="en-GB" b="1" dirty="0"/>
          </a:p>
        </p:txBody>
      </p:sp>
      <p:sp>
        <p:nvSpPr>
          <p:cNvPr id="3" name="Text Placeholder 2"/>
          <p:cNvSpPr>
            <a:spLocks noGrp="1"/>
          </p:cNvSpPr>
          <p:nvPr>
            <p:ph type="body" sz="quarter" idx="11"/>
          </p:nvPr>
        </p:nvSpPr>
        <p:spPr>
          <a:xfrm>
            <a:off x="323528" y="620688"/>
            <a:ext cx="8286808" cy="500043"/>
          </a:xfrm>
        </p:spPr>
        <p:txBody>
          <a:bodyPr/>
          <a:lstStyle/>
          <a:p>
            <a:r>
              <a:rPr lang="en-GB" dirty="0" smtClean="0"/>
              <a:t>Activity – in small groups</a:t>
            </a:r>
            <a:endParaRPr lang="en-GB" dirty="0"/>
          </a:p>
        </p:txBody>
      </p:sp>
    </p:spTree>
    <p:extLst>
      <p:ext uri="{BB962C8B-B14F-4D97-AF65-F5344CB8AC3E}">
        <p14:creationId xmlns:p14="http://schemas.microsoft.com/office/powerpoint/2010/main" val="167593923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23528" y="1772816"/>
            <a:ext cx="8286750" cy="4714908"/>
          </a:xfrm>
        </p:spPr>
        <p:txBody>
          <a:bodyPr/>
          <a:lstStyle/>
          <a:p>
            <a:pPr marL="457200" indent="-457200">
              <a:buFont typeface="Arial" panose="020B0604020202020204" pitchFamily="34" charset="0"/>
              <a:buChar char="•"/>
            </a:pPr>
            <a:r>
              <a:rPr lang="en-GB" dirty="0" smtClean="0"/>
              <a:t>Look at the adverbs/adverbials identified in the text.</a:t>
            </a:r>
          </a:p>
          <a:p>
            <a:pPr marL="457200" indent="-457200">
              <a:buFont typeface="Arial" panose="020B0604020202020204" pitchFamily="34" charset="0"/>
              <a:buChar char="•"/>
            </a:pPr>
            <a:r>
              <a:rPr lang="en-GB" dirty="0"/>
              <a:t>What </a:t>
            </a:r>
            <a:r>
              <a:rPr lang="en-GB" dirty="0" smtClean="0"/>
              <a:t>is each one trying </a:t>
            </a:r>
            <a:r>
              <a:rPr lang="en-GB" dirty="0"/>
              <a:t>to do?</a:t>
            </a:r>
          </a:p>
          <a:p>
            <a:pPr marL="457200" indent="-457200">
              <a:buFont typeface="Arial" panose="020B0604020202020204" pitchFamily="34" charset="0"/>
              <a:buChar char="•"/>
            </a:pPr>
            <a:r>
              <a:rPr lang="en-GB" dirty="0" smtClean="0"/>
              <a:t>How do they position the reader?</a:t>
            </a:r>
          </a:p>
        </p:txBody>
      </p:sp>
      <p:sp>
        <p:nvSpPr>
          <p:cNvPr id="3" name="Text Placeholder 2"/>
          <p:cNvSpPr>
            <a:spLocks noGrp="1"/>
          </p:cNvSpPr>
          <p:nvPr>
            <p:ph type="body" sz="quarter" idx="11"/>
          </p:nvPr>
        </p:nvSpPr>
        <p:spPr>
          <a:xfrm>
            <a:off x="395536" y="692696"/>
            <a:ext cx="8286808" cy="500043"/>
          </a:xfrm>
        </p:spPr>
        <p:txBody>
          <a:bodyPr/>
          <a:lstStyle/>
          <a:p>
            <a:r>
              <a:rPr lang="en-GB" dirty="0" smtClean="0"/>
              <a:t>A letter from the RSPB</a:t>
            </a:r>
            <a:endParaRPr lang="en-GB" dirty="0"/>
          </a:p>
        </p:txBody>
      </p:sp>
    </p:spTree>
    <p:extLst>
      <p:ext uri="{BB962C8B-B14F-4D97-AF65-F5344CB8AC3E}">
        <p14:creationId xmlns:p14="http://schemas.microsoft.com/office/powerpoint/2010/main" val="232780708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23528" y="1628800"/>
            <a:ext cx="8208912" cy="4968552"/>
          </a:xfrm>
        </p:spPr>
        <p:txBody>
          <a:bodyPr/>
          <a:lstStyle/>
          <a:p>
            <a:pPr marL="457200" indent="-457200">
              <a:buFont typeface="Arial" panose="020B0604020202020204" pitchFamily="34" charset="0"/>
              <a:buChar char="•"/>
            </a:pPr>
            <a:r>
              <a:rPr lang="en-GB" sz="2400" dirty="0" smtClean="0"/>
              <a:t>Adverbs/adverbials modify (almost everything)</a:t>
            </a:r>
          </a:p>
          <a:p>
            <a:pPr marL="457200" indent="-457200">
              <a:buFont typeface="Arial" panose="020B0604020202020204" pitchFamily="34" charset="0"/>
              <a:buChar char="•"/>
            </a:pPr>
            <a:r>
              <a:rPr lang="en-GB" sz="2400" dirty="0" smtClean="0"/>
              <a:t>They provide additional information:</a:t>
            </a:r>
          </a:p>
          <a:p>
            <a:pPr marL="826486" lvl="1" indent="-457200"/>
            <a:r>
              <a:rPr lang="en-GB" dirty="0" smtClean="0"/>
              <a:t>Time</a:t>
            </a:r>
          </a:p>
          <a:p>
            <a:pPr marL="826486" lvl="1" indent="-457200"/>
            <a:r>
              <a:rPr lang="en-GB" dirty="0" smtClean="0"/>
              <a:t>Place</a:t>
            </a:r>
          </a:p>
          <a:p>
            <a:pPr marL="826486" lvl="1" indent="-457200"/>
            <a:r>
              <a:rPr lang="en-GB" dirty="0" smtClean="0"/>
              <a:t>Manner </a:t>
            </a:r>
          </a:p>
          <a:p>
            <a:pPr marL="826486" lvl="1" indent="-457200"/>
            <a:r>
              <a:rPr lang="en-GB" dirty="0" smtClean="0"/>
              <a:t>Reason</a:t>
            </a:r>
          </a:p>
          <a:p>
            <a:pPr marL="826486" lvl="1" indent="-457200"/>
            <a:r>
              <a:rPr lang="en-GB" dirty="0" smtClean="0"/>
              <a:t>Degree </a:t>
            </a:r>
          </a:p>
          <a:p>
            <a:pPr marL="457200" indent="-457200">
              <a:buFont typeface="Arial" panose="020B0604020202020204" pitchFamily="34" charset="0"/>
              <a:buChar char="•"/>
            </a:pPr>
            <a:r>
              <a:rPr lang="en-GB" sz="2400" dirty="0" smtClean="0"/>
              <a:t>Some types link ideas across clauses, sentences or paragraphs (conjuncts and conjunctions) or comment on a whole clause or sentence (</a:t>
            </a:r>
            <a:r>
              <a:rPr lang="en-GB" sz="2400" dirty="0" err="1" smtClean="0"/>
              <a:t>disjuncts</a:t>
            </a:r>
            <a:r>
              <a:rPr lang="en-GB" sz="2400" dirty="0" smtClean="0"/>
              <a:t>)</a:t>
            </a:r>
          </a:p>
          <a:p>
            <a:pPr marL="457200" indent="-457200">
              <a:buFont typeface="Arial" panose="020B0604020202020204" pitchFamily="34" charset="0"/>
              <a:buChar char="•"/>
            </a:pPr>
            <a:r>
              <a:rPr lang="en-GB" sz="2400" dirty="0" smtClean="0"/>
              <a:t>Adverbs/adverbials are often mobile within a sentence</a:t>
            </a:r>
            <a:endParaRPr lang="en-GB" sz="2400" dirty="0"/>
          </a:p>
        </p:txBody>
      </p:sp>
      <p:sp>
        <p:nvSpPr>
          <p:cNvPr id="3" name="Text Placeholder 2"/>
          <p:cNvSpPr>
            <a:spLocks noGrp="1"/>
          </p:cNvSpPr>
          <p:nvPr>
            <p:ph type="body" sz="quarter" idx="11"/>
          </p:nvPr>
        </p:nvSpPr>
        <p:spPr>
          <a:xfrm>
            <a:off x="323528" y="692696"/>
            <a:ext cx="8286808" cy="500043"/>
          </a:xfrm>
        </p:spPr>
        <p:txBody>
          <a:bodyPr/>
          <a:lstStyle/>
          <a:p>
            <a:r>
              <a:rPr lang="en-GB" dirty="0" smtClean="0"/>
              <a:t>Adverbs/adverbials: big ideas</a:t>
            </a:r>
            <a:endParaRPr lang="en-GB" dirty="0"/>
          </a:p>
        </p:txBody>
      </p:sp>
    </p:spTree>
    <p:extLst>
      <p:ext uri="{BB962C8B-B14F-4D97-AF65-F5344CB8AC3E}">
        <p14:creationId xmlns:p14="http://schemas.microsoft.com/office/powerpoint/2010/main" val="405802548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endParaRPr lang="en-GB" dirty="0" smtClean="0"/>
          </a:p>
          <a:p>
            <a:endParaRPr lang="en-GB" dirty="0"/>
          </a:p>
          <a:p>
            <a:endParaRPr lang="en-GB" sz="4000" dirty="0" smtClean="0"/>
          </a:p>
          <a:p>
            <a:endParaRPr lang="en-GB" sz="4000" dirty="0"/>
          </a:p>
          <a:p>
            <a:endParaRPr lang="en-GB" sz="4000" dirty="0" smtClean="0"/>
          </a:p>
          <a:p>
            <a:pPr algn="ctr"/>
            <a:r>
              <a:rPr lang="en-GB" sz="4000" dirty="0" smtClean="0"/>
              <a:t>We ___________ open the door.</a:t>
            </a:r>
            <a:endParaRPr lang="en-GB" sz="4000" dirty="0"/>
          </a:p>
        </p:txBody>
      </p:sp>
      <p:sp>
        <p:nvSpPr>
          <p:cNvPr id="3" name="Text Placeholder 2"/>
          <p:cNvSpPr>
            <a:spLocks noGrp="1"/>
          </p:cNvSpPr>
          <p:nvPr>
            <p:ph type="body" sz="quarter" idx="11"/>
          </p:nvPr>
        </p:nvSpPr>
        <p:spPr>
          <a:xfrm>
            <a:off x="395536" y="764704"/>
            <a:ext cx="8286808" cy="500043"/>
          </a:xfrm>
        </p:spPr>
        <p:txBody>
          <a:bodyPr/>
          <a:lstStyle/>
          <a:p>
            <a:r>
              <a:rPr lang="en-GB" dirty="0" smtClean="0"/>
              <a:t>Modal Verbs</a:t>
            </a:r>
            <a:endParaRPr lang="en-GB" dirty="0"/>
          </a:p>
        </p:txBody>
      </p:sp>
      <p:sp>
        <p:nvSpPr>
          <p:cNvPr id="4" name="Rounded Rectangle 3"/>
          <p:cNvSpPr/>
          <p:nvPr/>
        </p:nvSpPr>
        <p:spPr>
          <a:xfrm>
            <a:off x="2915816" y="1484784"/>
            <a:ext cx="3384376" cy="2304256"/>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chemeClr val="tx1"/>
                </a:solidFill>
              </a:rPr>
              <a:t>shall, should, can, could, might, may, must, </a:t>
            </a:r>
            <a:r>
              <a:rPr lang="en-GB" sz="2800" dirty="0" smtClean="0">
                <a:solidFill>
                  <a:schemeClr val="tx1"/>
                </a:solidFill>
              </a:rPr>
              <a:t>will, </a:t>
            </a:r>
            <a:r>
              <a:rPr lang="en-GB" sz="2800" dirty="0">
                <a:solidFill>
                  <a:schemeClr val="tx1"/>
                </a:solidFill>
              </a:rPr>
              <a:t>would</a:t>
            </a:r>
          </a:p>
          <a:p>
            <a:pPr algn="ctr"/>
            <a:endParaRPr lang="en-GB" sz="2800" dirty="0">
              <a:solidFill>
                <a:schemeClr val="tx1"/>
              </a:solidFill>
            </a:endParaRPr>
          </a:p>
        </p:txBody>
      </p:sp>
    </p:spTree>
    <p:extLst>
      <p:ext uri="{BB962C8B-B14F-4D97-AF65-F5344CB8AC3E}">
        <p14:creationId xmlns:p14="http://schemas.microsoft.com/office/powerpoint/2010/main" val="3870682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67544" y="1097360"/>
            <a:ext cx="8286750" cy="5760640"/>
          </a:xfrm>
        </p:spPr>
        <p:txBody>
          <a:bodyPr/>
          <a:lstStyle/>
          <a:p>
            <a:r>
              <a:rPr lang="en-GB" sz="2400" dirty="0" smtClean="0"/>
              <a:t>But I knew now I </a:t>
            </a:r>
            <a:r>
              <a:rPr lang="en-GB" sz="2400" b="1" dirty="0" smtClean="0"/>
              <a:t>couldn’t have been</a:t>
            </a:r>
            <a:r>
              <a:rPr lang="en-GB" sz="2400" dirty="0" smtClean="0"/>
              <a:t>.</a:t>
            </a:r>
          </a:p>
          <a:p>
            <a:endParaRPr lang="en-GB" sz="2400" dirty="0" smtClean="0"/>
          </a:p>
          <a:p>
            <a:r>
              <a:rPr lang="en-GB" sz="2400" dirty="0" smtClean="0"/>
              <a:t>I </a:t>
            </a:r>
            <a:r>
              <a:rPr lang="en-GB" sz="2400" b="1" dirty="0" smtClean="0"/>
              <a:t>must have dreamed </a:t>
            </a:r>
            <a:r>
              <a:rPr lang="en-GB" sz="2400" dirty="0" smtClean="0"/>
              <a:t>it, dreamed the whole thing.</a:t>
            </a:r>
            <a:endParaRPr lang="en-GB" sz="2400" dirty="0"/>
          </a:p>
          <a:p>
            <a:pPr marL="0" indent="0"/>
            <a:r>
              <a:rPr lang="en-GB" sz="2400" dirty="0" smtClean="0"/>
              <a:t>I </a:t>
            </a:r>
            <a:r>
              <a:rPr lang="en-GB" sz="2400" b="1" dirty="0" smtClean="0"/>
              <a:t>must have clung </a:t>
            </a:r>
            <a:r>
              <a:rPr lang="en-GB" sz="2400" dirty="0" smtClean="0"/>
              <a:t>to my football and kept myself afloat until I was washed up.</a:t>
            </a:r>
          </a:p>
          <a:p>
            <a:pPr marL="0" indent="0"/>
            <a:endParaRPr lang="en-GB" sz="2400" dirty="0" smtClean="0"/>
          </a:p>
          <a:p>
            <a:pPr marL="0" indent="0"/>
            <a:r>
              <a:rPr lang="en-GB" sz="2400" dirty="0" smtClean="0"/>
              <a:t>From </a:t>
            </a:r>
            <a:r>
              <a:rPr lang="en-GB" sz="2400" dirty="0"/>
              <a:t>where I now stood I </a:t>
            </a:r>
            <a:r>
              <a:rPr lang="en-GB" sz="2400" b="1" dirty="0"/>
              <a:t>could see </a:t>
            </a:r>
            <a:r>
              <a:rPr lang="en-GB" sz="2400" dirty="0"/>
              <a:t>that the forest grew more sparsely up the side of a great hill some way inland, and it occurred to me then that </a:t>
            </a:r>
            <a:r>
              <a:rPr lang="en-GB" sz="2400" i="1" dirty="0"/>
              <a:t>if</a:t>
            </a:r>
            <a:r>
              <a:rPr lang="en-GB" sz="2400" dirty="0"/>
              <a:t> </a:t>
            </a:r>
            <a:r>
              <a:rPr lang="en-GB" sz="2400" b="1" dirty="0"/>
              <a:t>I could reach</a:t>
            </a:r>
            <a:r>
              <a:rPr lang="en-GB" sz="2400" dirty="0"/>
              <a:t> the bare rocky outcrop at the summit.</a:t>
            </a:r>
          </a:p>
          <a:p>
            <a:pPr marL="0" indent="0"/>
            <a:endParaRPr lang="en-GB" sz="2400" dirty="0"/>
          </a:p>
          <a:p>
            <a:pPr marL="0" indent="0"/>
            <a:r>
              <a:rPr lang="en-GB" sz="2400" dirty="0"/>
              <a:t>Or </a:t>
            </a:r>
            <a:r>
              <a:rPr lang="en-GB" sz="2400" i="1" dirty="0"/>
              <a:t>perhaps</a:t>
            </a:r>
            <a:r>
              <a:rPr lang="en-GB" sz="2400" dirty="0"/>
              <a:t> there’d be some house or farm further inland, or </a:t>
            </a:r>
            <a:r>
              <a:rPr lang="en-GB" sz="2400" i="1" dirty="0"/>
              <a:t>maybe</a:t>
            </a:r>
            <a:r>
              <a:rPr lang="en-GB" sz="2400" dirty="0"/>
              <a:t> a road, and I </a:t>
            </a:r>
            <a:r>
              <a:rPr lang="en-GB" sz="2400" b="1" dirty="0"/>
              <a:t>could find </a:t>
            </a:r>
            <a:r>
              <a:rPr lang="en-GB" sz="2400" dirty="0"/>
              <a:t>someone to help.</a:t>
            </a:r>
          </a:p>
          <a:p>
            <a:pPr marL="0" indent="0"/>
            <a:endParaRPr lang="en-GB" dirty="0" smtClean="0"/>
          </a:p>
          <a:p>
            <a:pPr marL="0" indent="0"/>
            <a:endParaRPr lang="en-GB" dirty="0" smtClean="0"/>
          </a:p>
        </p:txBody>
      </p:sp>
      <p:sp>
        <p:nvSpPr>
          <p:cNvPr id="3" name="Text Placeholder 2"/>
          <p:cNvSpPr>
            <a:spLocks noGrp="1"/>
          </p:cNvSpPr>
          <p:nvPr>
            <p:ph type="body" sz="quarter" idx="11"/>
          </p:nvPr>
        </p:nvSpPr>
        <p:spPr>
          <a:xfrm>
            <a:off x="395536" y="404664"/>
            <a:ext cx="8286808" cy="500043"/>
          </a:xfrm>
        </p:spPr>
        <p:txBody>
          <a:bodyPr/>
          <a:lstStyle/>
          <a:p>
            <a:r>
              <a:rPr lang="en-GB" dirty="0" smtClean="0"/>
              <a:t>Kensuke’s Kingdom - </a:t>
            </a:r>
            <a:r>
              <a:rPr lang="en-GB" sz="2400" b="0" i="1" dirty="0" smtClean="0"/>
              <a:t>Michael </a:t>
            </a:r>
            <a:r>
              <a:rPr lang="en-GB" sz="2400" b="0" i="1" dirty="0" err="1" smtClean="0"/>
              <a:t>Morpurgo</a:t>
            </a:r>
            <a:endParaRPr lang="en-GB"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68344" y="404663"/>
            <a:ext cx="1008112" cy="16366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04885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endParaRPr lang="en-GB" dirty="0"/>
          </a:p>
        </p:txBody>
      </p:sp>
      <p:sp>
        <p:nvSpPr>
          <p:cNvPr id="3" name="Text Placeholder 2"/>
          <p:cNvSpPr>
            <a:spLocks noGrp="1"/>
          </p:cNvSpPr>
          <p:nvPr>
            <p:ph type="body" sz="quarter" idx="11"/>
          </p:nvPr>
        </p:nvSpPr>
        <p:spPr/>
        <p:txBody>
          <a:bodyPr/>
          <a:lstStyle/>
          <a:p>
            <a:endParaRPr lang="en-GB"/>
          </a:p>
        </p:txBody>
      </p:sp>
      <p:pic>
        <p:nvPicPr>
          <p:cNvPr id="4" name="Picture 3"/>
          <p:cNvPicPr/>
          <p:nvPr/>
        </p:nvPicPr>
        <p:blipFill>
          <a:blip r:embed="rId3"/>
          <a:stretch>
            <a:fillRect/>
          </a:stretch>
        </p:blipFill>
        <p:spPr>
          <a:xfrm>
            <a:off x="251520" y="116632"/>
            <a:ext cx="8640960" cy="6192688"/>
          </a:xfrm>
          <a:prstGeom prst="rect">
            <a:avLst/>
          </a:prstGeom>
        </p:spPr>
      </p:pic>
    </p:spTree>
    <p:extLst>
      <p:ext uri="{BB962C8B-B14F-4D97-AF65-F5344CB8AC3E}">
        <p14:creationId xmlns:p14="http://schemas.microsoft.com/office/powerpoint/2010/main" val="197558784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marL="0" indent="0"/>
            <a:r>
              <a:rPr lang="en-GB" b="1" dirty="0" smtClean="0"/>
              <a:t>Activity</a:t>
            </a:r>
          </a:p>
          <a:p>
            <a:pPr marL="457200" indent="-457200">
              <a:buFont typeface="Arial" panose="020B0604020202020204" pitchFamily="34" charset="0"/>
              <a:buChar char="•"/>
            </a:pPr>
            <a:r>
              <a:rPr lang="en-GB" dirty="0" smtClean="0"/>
              <a:t>Find the modal verbs</a:t>
            </a:r>
          </a:p>
          <a:p>
            <a:pPr marL="0" indent="0"/>
            <a:endParaRPr lang="en-GB" dirty="0" smtClean="0"/>
          </a:p>
          <a:p>
            <a:pPr marL="457200" indent="-457200">
              <a:buFont typeface="Arial" panose="020B0604020202020204" pitchFamily="34" charset="0"/>
              <a:buChar char="•"/>
            </a:pPr>
            <a:r>
              <a:rPr lang="en-GB" dirty="0" smtClean="0"/>
              <a:t>What is the effect on the reader?</a:t>
            </a:r>
          </a:p>
          <a:p>
            <a:pPr marL="0" indent="0"/>
            <a:endParaRPr lang="en-GB" dirty="0" smtClean="0"/>
          </a:p>
          <a:p>
            <a:pPr marL="457200" indent="-457200">
              <a:buFont typeface="Arial" panose="020B0604020202020204" pitchFamily="34" charset="0"/>
              <a:buChar char="•"/>
            </a:pPr>
            <a:r>
              <a:rPr lang="en-GB" dirty="0" smtClean="0"/>
              <a:t>How are they used across the text?</a:t>
            </a:r>
            <a:endParaRPr lang="en-GB" dirty="0"/>
          </a:p>
        </p:txBody>
      </p:sp>
      <p:sp>
        <p:nvSpPr>
          <p:cNvPr id="3" name="Text Placeholder 2"/>
          <p:cNvSpPr>
            <a:spLocks noGrp="1"/>
          </p:cNvSpPr>
          <p:nvPr>
            <p:ph type="body" sz="quarter" idx="11"/>
          </p:nvPr>
        </p:nvSpPr>
        <p:spPr/>
        <p:txBody>
          <a:bodyPr/>
          <a:lstStyle/>
          <a:p>
            <a:r>
              <a:rPr lang="en-GB" dirty="0" smtClean="0"/>
              <a:t>A letter from the RSPB</a:t>
            </a:r>
            <a:endParaRPr lang="en-GB" dirty="0"/>
          </a:p>
        </p:txBody>
      </p:sp>
    </p:spTree>
    <p:extLst>
      <p:ext uri="{BB962C8B-B14F-4D97-AF65-F5344CB8AC3E}">
        <p14:creationId xmlns:p14="http://schemas.microsoft.com/office/powerpoint/2010/main" val="109268010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95536" y="1412776"/>
            <a:ext cx="8286750" cy="5040560"/>
          </a:xfrm>
        </p:spPr>
        <p:txBody>
          <a:bodyPr/>
          <a:lstStyle/>
          <a:p>
            <a:pPr marL="457200" indent="-457200">
              <a:buFont typeface="Arial" panose="020B0604020202020204" pitchFamily="34" charset="0"/>
              <a:buChar char="•"/>
            </a:pPr>
            <a:r>
              <a:rPr lang="en-GB" dirty="0" smtClean="0"/>
              <a:t>Type of auxiliary verb and help form verb phrases</a:t>
            </a:r>
          </a:p>
          <a:p>
            <a:pPr marL="457200" indent="-457200">
              <a:buFont typeface="Arial" panose="020B0604020202020204" pitchFamily="34" charset="0"/>
              <a:buChar char="•"/>
            </a:pPr>
            <a:endParaRPr lang="en-GB" dirty="0" smtClean="0"/>
          </a:p>
          <a:p>
            <a:pPr marL="457200" indent="-457200">
              <a:buFont typeface="Arial" panose="020B0604020202020204" pitchFamily="34" charset="0"/>
              <a:buChar char="•"/>
            </a:pPr>
            <a:r>
              <a:rPr lang="en-GB" dirty="0" smtClean="0"/>
              <a:t>Always go before other auxiliaries </a:t>
            </a:r>
            <a:r>
              <a:rPr lang="en-GB" i="1" dirty="0" smtClean="0"/>
              <a:t>(You could </a:t>
            </a:r>
            <a:r>
              <a:rPr lang="en-GB" b="1" i="1" dirty="0" smtClean="0"/>
              <a:t>have</a:t>
            </a:r>
            <a:r>
              <a:rPr lang="en-GB" i="1" dirty="0" smtClean="0"/>
              <a:t> heard; Time could </a:t>
            </a:r>
            <a:r>
              <a:rPr lang="en-GB" b="1" i="1" dirty="0" smtClean="0"/>
              <a:t>be</a:t>
            </a:r>
            <a:r>
              <a:rPr lang="en-GB" i="1" dirty="0" smtClean="0"/>
              <a:t> running out.)</a:t>
            </a:r>
          </a:p>
          <a:p>
            <a:pPr marL="457200" indent="-457200">
              <a:buFont typeface="Arial" panose="020B0604020202020204" pitchFamily="34" charset="0"/>
              <a:buChar char="•"/>
            </a:pPr>
            <a:endParaRPr lang="en-GB" i="1" dirty="0" smtClean="0"/>
          </a:p>
          <a:p>
            <a:pPr marL="457200" indent="-457200">
              <a:buFont typeface="Arial" panose="020B0604020202020204" pitchFamily="34" charset="0"/>
              <a:buChar char="•"/>
            </a:pPr>
            <a:r>
              <a:rPr lang="en-GB" dirty="0" smtClean="0"/>
              <a:t>Express degrees of possibility and certainty </a:t>
            </a:r>
            <a:r>
              <a:rPr lang="en-GB" sz="2400" dirty="0" smtClean="0"/>
              <a:t>(and therefore can be used to position a reader)</a:t>
            </a:r>
          </a:p>
          <a:p>
            <a:pPr marL="457200" indent="-457200">
              <a:buFont typeface="Arial" panose="020B0604020202020204" pitchFamily="34" charset="0"/>
              <a:buChar char="•"/>
            </a:pPr>
            <a:endParaRPr lang="en-GB" sz="2400" dirty="0"/>
          </a:p>
          <a:p>
            <a:pPr marL="457200" indent="-457200">
              <a:buFont typeface="Arial" panose="020B0604020202020204" pitchFamily="34" charset="0"/>
              <a:buChar char="•"/>
            </a:pPr>
            <a:r>
              <a:rPr lang="en-GB" dirty="0" smtClean="0"/>
              <a:t>Do not have an ‘s’  form or non-finite forms (-</a:t>
            </a:r>
            <a:r>
              <a:rPr lang="en-GB" dirty="0" err="1" smtClean="0"/>
              <a:t>ing</a:t>
            </a:r>
            <a:r>
              <a:rPr lang="en-GB" dirty="0" smtClean="0"/>
              <a:t>, -</a:t>
            </a:r>
            <a:r>
              <a:rPr lang="en-GB" dirty="0" err="1" smtClean="0"/>
              <a:t>ed</a:t>
            </a:r>
            <a:r>
              <a:rPr lang="en-GB" dirty="0" smtClean="0"/>
              <a:t>, to - )</a:t>
            </a:r>
            <a:endParaRPr lang="en-GB" dirty="0"/>
          </a:p>
        </p:txBody>
      </p:sp>
      <p:sp>
        <p:nvSpPr>
          <p:cNvPr id="3" name="Text Placeholder 2"/>
          <p:cNvSpPr>
            <a:spLocks noGrp="1"/>
          </p:cNvSpPr>
          <p:nvPr>
            <p:ph type="body" sz="quarter" idx="11"/>
          </p:nvPr>
        </p:nvSpPr>
        <p:spPr>
          <a:xfrm>
            <a:off x="395536" y="692696"/>
            <a:ext cx="8286808" cy="500043"/>
          </a:xfrm>
        </p:spPr>
        <p:txBody>
          <a:bodyPr/>
          <a:lstStyle/>
          <a:p>
            <a:r>
              <a:rPr lang="en-GB" dirty="0" smtClean="0"/>
              <a:t>Modal verbs: big ideas</a:t>
            </a:r>
            <a:endParaRPr lang="en-GB" dirty="0"/>
          </a:p>
        </p:txBody>
      </p:sp>
    </p:spTree>
    <p:extLst>
      <p:ext uri="{BB962C8B-B14F-4D97-AF65-F5344CB8AC3E}">
        <p14:creationId xmlns:p14="http://schemas.microsoft.com/office/powerpoint/2010/main" val="354975118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95536" y="1916832"/>
            <a:ext cx="8286750" cy="4714908"/>
          </a:xfrm>
        </p:spPr>
        <p:txBody>
          <a:bodyPr/>
          <a:lstStyle/>
          <a:p>
            <a:r>
              <a:rPr lang="en-GB" b="1" dirty="0" smtClean="0"/>
              <a:t>Form</a:t>
            </a:r>
          </a:p>
          <a:p>
            <a:endParaRPr lang="en-GB" dirty="0"/>
          </a:p>
          <a:p>
            <a:r>
              <a:rPr lang="en-GB" dirty="0" smtClean="0"/>
              <a:t>Auxiliary verb ‘be’ + past participle of the main verb.</a:t>
            </a:r>
          </a:p>
          <a:p>
            <a:endParaRPr lang="en-GB" dirty="0"/>
          </a:p>
          <a:p>
            <a:r>
              <a:rPr lang="en-GB" dirty="0" smtClean="0">
                <a:solidFill>
                  <a:srgbClr val="0F4DBC"/>
                </a:solidFill>
              </a:rPr>
              <a:t>The pen </a:t>
            </a:r>
            <a:r>
              <a:rPr lang="en-GB" dirty="0" smtClean="0">
                <a:solidFill>
                  <a:srgbClr val="FF0000"/>
                </a:solidFill>
              </a:rPr>
              <a:t>was dropped.</a:t>
            </a:r>
            <a:endParaRPr lang="en-GB" dirty="0">
              <a:solidFill>
                <a:srgbClr val="FF0000"/>
              </a:solidFill>
            </a:endParaRPr>
          </a:p>
        </p:txBody>
      </p:sp>
      <p:sp>
        <p:nvSpPr>
          <p:cNvPr id="3" name="Text Placeholder 2"/>
          <p:cNvSpPr>
            <a:spLocks noGrp="1"/>
          </p:cNvSpPr>
          <p:nvPr>
            <p:ph type="body" sz="quarter" idx="11"/>
          </p:nvPr>
        </p:nvSpPr>
        <p:spPr>
          <a:xfrm>
            <a:off x="323528" y="836712"/>
            <a:ext cx="8286808" cy="500043"/>
          </a:xfrm>
        </p:spPr>
        <p:txBody>
          <a:bodyPr/>
          <a:lstStyle/>
          <a:p>
            <a:r>
              <a:rPr lang="en-GB" dirty="0" smtClean="0"/>
              <a:t>The Passive Voice</a:t>
            </a:r>
            <a:endParaRPr lang="en-GB" dirty="0"/>
          </a:p>
        </p:txBody>
      </p:sp>
    </p:spTree>
    <p:extLst>
      <p:ext uri="{BB962C8B-B14F-4D97-AF65-F5344CB8AC3E}">
        <p14:creationId xmlns:p14="http://schemas.microsoft.com/office/powerpoint/2010/main" val="1257395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INTRODUCtion</a:t>
            </a:r>
            <a:endParaRPr lang="en-GB" dirty="0"/>
          </a:p>
        </p:txBody>
      </p:sp>
      <p:sp>
        <p:nvSpPr>
          <p:cNvPr id="3" name="Text Placeholder 2"/>
          <p:cNvSpPr>
            <a:spLocks noGrp="1"/>
          </p:cNvSpPr>
          <p:nvPr>
            <p:ph type="body" idx="1"/>
          </p:nvPr>
        </p:nvSpPr>
        <p:spPr/>
        <p:txBody>
          <a:bodyPr/>
          <a:lstStyle/>
          <a:p>
            <a:endParaRPr lang="en-GB" dirty="0"/>
          </a:p>
        </p:txBody>
      </p:sp>
      <p:sp>
        <p:nvSpPr>
          <p:cNvPr id="5" name="Slide Number Placeholder 4"/>
          <p:cNvSpPr>
            <a:spLocks noGrp="1"/>
          </p:cNvSpPr>
          <p:nvPr>
            <p:ph type="sldNum" sz="quarter" idx="11"/>
          </p:nvPr>
        </p:nvSpPr>
        <p:spPr/>
        <p:txBody>
          <a:bodyPr/>
          <a:lstStyle/>
          <a:p>
            <a:fld id="{93BB0EA1-6604-4695-83C9-111488B4725B}" type="slidenum">
              <a:rPr lang="en-US" smtClean="0"/>
              <a:pPr/>
              <a:t>2</a:t>
            </a:fld>
            <a:endParaRPr lang="en-US" dirty="0"/>
          </a:p>
        </p:txBody>
      </p:sp>
    </p:spTree>
    <p:extLst>
      <p:ext uri="{BB962C8B-B14F-4D97-AF65-F5344CB8AC3E}">
        <p14:creationId xmlns:p14="http://schemas.microsoft.com/office/powerpoint/2010/main" val="184983624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323528" y="716846"/>
            <a:ext cx="8286808" cy="500043"/>
          </a:xfrm>
        </p:spPr>
        <p:txBody>
          <a:bodyPr>
            <a:normAutofit lnSpcReduction="10000"/>
          </a:bodyPr>
          <a:lstStyle/>
          <a:p>
            <a:r>
              <a:rPr lang="en-GB" dirty="0" smtClean="0">
                <a:solidFill>
                  <a:srgbClr val="384A94"/>
                </a:solidFill>
              </a:rPr>
              <a:t>The picture is painted. </a:t>
            </a:r>
            <a:endParaRPr lang="en-GB" dirty="0">
              <a:solidFill>
                <a:srgbClr val="384A94"/>
              </a:solidFill>
            </a:endParaRPr>
          </a:p>
          <a:p>
            <a:endParaRPr lang="en-GB" dirty="0"/>
          </a:p>
        </p:txBody>
      </p:sp>
      <p:sp>
        <p:nvSpPr>
          <p:cNvPr id="4" name="Text Placeholder 3"/>
          <p:cNvSpPr txBox="1">
            <a:spLocks noGrp="1"/>
          </p:cNvSpPr>
          <p:nvPr>
            <p:ph type="body" sz="quarter" idx="10"/>
          </p:nvPr>
        </p:nvSpPr>
        <p:spPr>
          <a:xfrm>
            <a:off x="368167" y="1160721"/>
            <a:ext cx="8286750" cy="4659737"/>
          </a:xfrm>
          <a:prstGeom prst="rect">
            <a:avLst/>
          </a:prstGeom>
          <a:noFill/>
        </p:spPr>
        <p:txBody>
          <a:bodyPr wrap="square" rtlCol="0">
            <a:spAutoFit/>
          </a:bodyPr>
          <a:lstStyle/>
          <a:p>
            <a:r>
              <a:rPr lang="en-GB" b="1" dirty="0" smtClean="0">
                <a:solidFill>
                  <a:schemeClr val="tx1"/>
                </a:solidFill>
              </a:rPr>
              <a:t>Modal				 	</a:t>
            </a:r>
          </a:p>
          <a:p>
            <a:endParaRPr lang="en-GB" dirty="0">
              <a:solidFill>
                <a:schemeClr val="tx1"/>
              </a:solidFill>
            </a:endParaRPr>
          </a:p>
          <a:p>
            <a:r>
              <a:rPr lang="en-GB" dirty="0" smtClean="0">
                <a:solidFill>
                  <a:schemeClr val="tx1"/>
                </a:solidFill>
              </a:rPr>
              <a:t>may</a:t>
            </a:r>
          </a:p>
          <a:p>
            <a:r>
              <a:rPr lang="en-GB" dirty="0" smtClean="0">
                <a:solidFill>
                  <a:schemeClr val="tx1"/>
                </a:solidFill>
              </a:rPr>
              <a:t>might</a:t>
            </a:r>
          </a:p>
          <a:p>
            <a:r>
              <a:rPr lang="en-GB" dirty="0" smtClean="0">
                <a:solidFill>
                  <a:schemeClr val="tx1"/>
                </a:solidFill>
              </a:rPr>
              <a:t>can</a:t>
            </a:r>
          </a:p>
          <a:p>
            <a:r>
              <a:rPr lang="en-GB" dirty="0" smtClean="0">
                <a:solidFill>
                  <a:schemeClr val="tx1"/>
                </a:solidFill>
              </a:rPr>
              <a:t>could</a:t>
            </a:r>
          </a:p>
          <a:p>
            <a:r>
              <a:rPr lang="en-GB" dirty="0" smtClean="0">
                <a:solidFill>
                  <a:schemeClr val="tx1"/>
                </a:solidFill>
              </a:rPr>
              <a:t>will</a:t>
            </a:r>
          </a:p>
          <a:p>
            <a:r>
              <a:rPr lang="en-GB" dirty="0" smtClean="0">
                <a:solidFill>
                  <a:schemeClr val="tx1"/>
                </a:solidFill>
              </a:rPr>
              <a:t>would</a:t>
            </a:r>
          </a:p>
          <a:p>
            <a:r>
              <a:rPr lang="en-GB" dirty="0">
                <a:solidFill>
                  <a:schemeClr val="tx1"/>
                </a:solidFill>
              </a:rPr>
              <a:t>m</a:t>
            </a:r>
            <a:r>
              <a:rPr lang="en-GB" dirty="0" smtClean="0">
                <a:solidFill>
                  <a:schemeClr val="tx1"/>
                </a:solidFill>
              </a:rPr>
              <a:t>ust	</a:t>
            </a:r>
            <a:r>
              <a:rPr lang="en-GB" dirty="0" smtClean="0"/>
              <a:t>	</a:t>
            </a:r>
            <a:endParaRPr lang="en-GB" dirty="0"/>
          </a:p>
        </p:txBody>
      </p:sp>
      <p:sp>
        <p:nvSpPr>
          <p:cNvPr id="5" name="TextBox 4"/>
          <p:cNvSpPr txBox="1"/>
          <p:nvPr/>
        </p:nvSpPr>
        <p:spPr>
          <a:xfrm>
            <a:off x="3419872" y="1228433"/>
            <a:ext cx="1866217" cy="6678751"/>
          </a:xfrm>
          <a:prstGeom prst="rect">
            <a:avLst/>
          </a:prstGeom>
          <a:noFill/>
        </p:spPr>
        <p:txBody>
          <a:bodyPr wrap="none" rtlCol="0">
            <a:spAutoFit/>
          </a:bodyPr>
          <a:lstStyle/>
          <a:p>
            <a:r>
              <a:rPr lang="en-GB" sz="2800" b="1" dirty="0" smtClean="0"/>
              <a:t>Auxiliary</a:t>
            </a:r>
          </a:p>
          <a:p>
            <a:endParaRPr lang="en-GB" sz="2800" dirty="0"/>
          </a:p>
          <a:p>
            <a:r>
              <a:rPr lang="en-GB" sz="2800" dirty="0" smtClean="0"/>
              <a:t>is</a:t>
            </a:r>
          </a:p>
          <a:p>
            <a:r>
              <a:rPr lang="en-GB" sz="2800" dirty="0" smtClean="0"/>
              <a:t>was</a:t>
            </a:r>
          </a:p>
          <a:p>
            <a:r>
              <a:rPr lang="en-GB" sz="2800" dirty="0" smtClean="0"/>
              <a:t>has been</a:t>
            </a:r>
          </a:p>
          <a:p>
            <a:r>
              <a:rPr lang="en-GB" sz="2800" dirty="0"/>
              <a:t>h</a:t>
            </a:r>
            <a:r>
              <a:rPr lang="en-GB" sz="2800" dirty="0" smtClean="0"/>
              <a:t>ave been</a:t>
            </a:r>
            <a:endParaRPr lang="en-GB" sz="2800" dirty="0"/>
          </a:p>
          <a:p>
            <a:r>
              <a:rPr lang="en-GB" sz="2800" dirty="0" smtClean="0"/>
              <a:t>be</a:t>
            </a:r>
          </a:p>
          <a:p>
            <a:endParaRPr lang="en-GB" sz="2800" dirty="0" smtClean="0"/>
          </a:p>
          <a:p>
            <a:endParaRPr lang="en-GB" sz="2800" dirty="0"/>
          </a:p>
          <a:p>
            <a:endParaRPr lang="en-GB" sz="2800" dirty="0" smtClean="0"/>
          </a:p>
          <a:p>
            <a:endParaRPr lang="en-GB" sz="2800" dirty="0"/>
          </a:p>
          <a:p>
            <a:endParaRPr lang="en-GB" sz="2800" dirty="0" smtClean="0"/>
          </a:p>
          <a:p>
            <a:endParaRPr lang="en-GB" sz="2800" dirty="0" smtClean="0"/>
          </a:p>
          <a:p>
            <a:endParaRPr lang="en-GB" sz="2800" dirty="0" smtClean="0"/>
          </a:p>
          <a:p>
            <a:endParaRPr lang="en-GB" dirty="0"/>
          </a:p>
          <a:p>
            <a:endParaRPr lang="en-GB" dirty="0"/>
          </a:p>
        </p:txBody>
      </p:sp>
      <p:sp>
        <p:nvSpPr>
          <p:cNvPr id="6" name="TextBox 5"/>
          <p:cNvSpPr txBox="1"/>
          <p:nvPr/>
        </p:nvSpPr>
        <p:spPr>
          <a:xfrm>
            <a:off x="6324708" y="1216889"/>
            <a:ext cx="2323072" cy="1661993"/>
          </a:xfrm>
          <a:prstGeom prst="rect">
            <a:avLst/>
          </a:prstGeom>
          <a:noFill/>
        </p:spPr>
        <p:txBody>
          <a:bodyPr wrap="none" rtlCol="0">
            <a:spAutoFit/>
          </a:bodyPr>
          <a:lstStyle/>
          <a:p>
            <a:r>
              <a:rPr lang="en-GB" sz="2800" b="1" dirty="0" smtClean="0"/>
              <a:t>Lexical/Main</a:t>
            </a:r>
          </a:p>
          <a:p>
            <a:endParaRPr lang="en-GB" sz="2800" dirty="0"/>
          </a:p>
          <a:p>
            <a:r>
              <a:rPr lang="en-GB" sz="2800" dirty="0" smtClean="0"/>
              <a:t>painted</a:t>
            </a:r>
            <a:endParaRPr lang="en-GB" sz="2800" dirty="0"/>
          </a:p>
          <a:p>
            <a:endParaRPr lang="en-GB" dirty="0"/>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27630" y="3888891"/>
            <a:ext cx="1661723" cy="23637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7808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2" end="2"/>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4">
                                            <p:txEl>
                                              <p:pRg st="0" end="0"/>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4">
                                            <p:txEl>
                                              <p:pRg st="2" end="2"/>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4">
                                            <p:txEl>
                                              <p:pRg st="3" end="3"/>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4">
                                            <p:txEl>
                                              <p:pRg st="4" end="4"/>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4">
                                            <p:txEl>
                                              <p:pRg st="5" end="5"/>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4">
                                            <p:txEl>
                                              <p:pRg st="6" end="6"/>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4">
                                            <p:txEl>
                                              <p:pRg st="7" end="7"/>
                                            </p:txEl>
                                          </p:spTgt>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57188" y="1214422"/>
            <a:ext cx="8286750" cy="5454938"/>
          </a:xfrm>
        </p:spPr>
        <p:txBody>
          <a:bodyPr/>
          <a:lstStyle/>
          <a:p>
            <a:pPr marL="0" indent="0"/>
            <a:r>
              <a:rPr lang="en-GB" dirty="0" smtClean="0"/>
              <a:t>Verb ‘be’ + past participle </a:t>
            </a:r>
          </a:p>
          <a:p>
            <a:pPr marL="457200" indent="-457200">
              <a:buFont typeface="Arial" panose="020B0604020202020204" pitchFamily="34" charset="0"/>
              <a:buChar char="•"/>
            </a:pPr>
            <a:endParaRPr lang="en-GB" dirty="0" smtClean="0"/>
          </a:p>
          <a:p>
            <a:pPr marL="0" indent="0"/>
            <a:r>
              <a:rPr lang="en-GB" dirty="0" smtClean="0">
                <a:solidFill>
                  <a:srgbClr val="0F4DBC"/>
                </a:solidFill>
              </a:rPr>
              <a:t>The picture </a:t>
            </a:r>
            <a:r>
              <a:rPr lang="en-GB" u="sng" dirty="0" smtClean="0">
                <a:solidFill>
                  <a:srgbClr val="FF0000"/>
                </a:solidFill>
              </a:rPr>
              <a:t>is</a:t>
            </a:r>
            <a:r>
              <a:rPr lang="en-GB" dirty="0" smtClean="0"/>
              <a:t> </a:t>
            </a:r>
            <a:r>
              <a:rPr lang="en-GB" dirty="0" smtClean="0">
                <a:solidFill>
                  <a:srgbClr val="FF0000"/>
                </a:solidFill>
              </a:rPr>
              <a:t>painted</a:t>
            </a:r>
            <a:r>
              <a:rPr lang="en-GB" dirty="0" smtClean="0"/>
              <a:t> (by the artist).</a:t>
            </a:r>
          </a:p>
          <a:p>
            <a:pPr marL="0" indent="0"/>
            <a:r>
              <a:rPr lang="en-GB" dirty="0" smtClean="0">
                <a:solidFill>
                  <a:srgbClr val="0F4DBC"/>
                </a:solidFill>
              </a:rPr>
              <a:t>The picture </a:t>
            </a:r>
            <a:r>
              <a:rPr lang="en-GB" u="sng" dirty="0" smtClean="0">
                <a:solidFill>
                  <a:srgbClr val="FF0000"/>
                </a:solidFill>
              </a:rPr>
              <a:t>was</a:t>
            </a:r>
            <a:r>
              <a:rPr lang="en-GB" dirty="0" smtClean="0"/>
              <a:t> </a:t>
            </a:r>
            <a:r>
              <a:rPr lang="en-GB" dirty="0" smtClean="0">
                <a:solidFill>
                  <a:srgbClr val="FF0000"/>
                </a:solidFill>
              </a:rPr>
              <a:t>painted</a:t>
            </a:r>
            <a:r>
              <a:rPr lang="en-GB" dirty="0" smtClean="0"/>
              <a:t>.</a:t>
            </a:r>
          </a:p>
          <a:p>
            <a:pPr marL="0" indent="0"/>
            <a:r>
              <a:rPr lang="en-GB" dirty="0" smtClean="0">
                <a:solidFill>
                  <a:srgbClr val="0F4DBC"/>
                </a:solidFill>
              </a:rPr>
              <a:t>The picture </a:t>
            </a:r>
            <a:r>
              <a:rPr lang="en-GB" u="sng" dirty="0" smtClean="0">
                <a:solidFill>
                  <a:srgbClr val="FF0000"/>
                </a:solidFill>
              </a:rPr>
              <a:t>will be </a:t>
            </a:r>
            <a:r>
              <a:rPr lang="en-GB" dirty="0" smtClean="0">
                <a:solidFill>
                  <a:srgbClr val="FF0000"/>
                </a:solidFill>
              </a:rPr>
              <a:t>painted</a:t>
            </a:r>
            <a:r>
              <a:rPr lang="en-GB" dirty="0" smtClean="0"/>
              <a:t>.</a:t>
            </a:r>
          </a:p>
          <a:p>
            <a:pPr marL="0" indent="0"/>
            <a:r>
              <a:rPr lang="en-GB" dirty="0" smtClean="0">
                <a:solidFill>
                  <a:srgbClr val="0F4DBC"/>
                </a:solidFill>
              </a:rPr>
              <a:t>The picture </a:t>
            </a:r>
            <a:r>
              <a:rPr lang="en-GB" u="sng" dirty="0" smtClean="0">
                <a:solidFill>
                  <a:srgbClr val="FF0000"/>
                </a:solidFill>
              </a:rPr>
              <a:t>is being </a:t>
            </a:r>
            <a:r>
              <a:rPr lang="en-GB" dirty="0" smtClean="0">
                <a:solidFill>
                  <a:srgbClr val="FF0000"/>
                </a:solidFill>
              </a:rPr>
              <a:t>painted</a:t>
            </a:r>
            <a:r>
              <a:rPr lang="en-GB" dirty="0" smtClean="0"/>
              <a:t>.</a:t>
            </a:r>
          </a:p>
          <a:p>
            <a:pPr marL="0" indent="0"/>
            <a:r>
              <a:rPr lang="en-GB" dirty="0" smtClean="0">
                <a:solidFill>
                  <a:srgbClr val="0F4DBC"/>
                </a:solidFill>
              </a:rPr>
              <a:t>The picture </a:t>
            </a:r>
            <a:r>
              <a:rPr lang="en-GB" u="sng" dirty="0" smtClean="0">
                <a:solidFill>
                  <a:srgbClr val="FF0000"/>
                </a:solidFill>
              </a:rPr>
              <a:t>was being </a:t>
            </a:r>
            <a:r>
              <a:rPr lang="en-GB" dirty="0" smtClean="0">
                <a:solidFill>
                  <a:srgbClr val="FF0000"/>
                </a:solidFill>
              </a:rPr>
              <a:t>painted</a:t>
            </a:r>
            <a:r>
              <a:rPr lang="en-GB" dirty="0" smtClean="0"/>
              <a:t>.</a:t>
            </a:r>
          </a:p>
          <a:p>
            <a:pPr marL="0" indent="0"/>
            <a:r>
              <a:rPr lang="en-GB" dirty="0" smtClean="0">
                <a:solidFill>
                  <a:srgbClr val="0F4DBC"/>
                </a:solidFill>
              </a:rPr>
              <a:t>The picture </a:t>
            </a:r>
            <a:r>
              <a:rPr lang="en-GB" u="sng" dirty="0" smtClean="0">
                <a:solidFill>
                  <a:srgbClr val="FF0000"/>
                </a:solidFill>
              </a:rPr>
              <a:t>has been </a:t>
            </a:r>
            <a:r>
              <a:rPr lang="en-GB" dirty="0" smtClean="0">
                <a:solidFill>
                  <a:srgbClr val="FF0000"/>
                </a:solidFill>
              </a:rPr>
              <a:t>painted</a:t>
            </a:r>
            <a:r>
              <a:rPr lang="en-GB" dirty="0" smtClean="0"/>
              <a:t>.</a:t>
            </a:r>
          </a:p>
          <a:p>
            <a:pPr marL="0" indent="0"/>
            <a:r>
              <a:rPr lang="en-GB" dirty="0" smtClean="0">
                <a:solidFill>
                  <a:srgbClr val="0F4DBC"/>
                </a:solidFill>
              </a:rPr>
              <a:t>The picture </a:t>
            </a:r>
            <a:r>
              <a:rPr lang="en-GB" u="sng" dirty="0" smtClean="0">
                <a:solidFill>
                  <a:srgbClr val="FF0000"/>
                </a:solidFill>
              </a:rPr>
              <a:t>had been</a:t>
            </a:r>
            <a:r>
              <a:rPr lang="en-GB" dirty="0" smtClean="0">
                <a:solidFill>
                  <a:srgbClr val="FF0000"/>
                </a:solidFill>
              </a:rPr>
              <a:t> painted</a:t>
            </a:r>
            <a:r>
              <a:rPr lang="en-GB" dirty="0" smtClean="0"/>
              <a:t>.</a:t>
            </a:r>
          </a:p>
          <a:p>
            <a:pPr marL="0" indent="0"/>
            <a:r>
              <a:rPr lang="en-GB" dirty="0" smtClean="0">
                <a:solidFill>
                  <a:srgbClr val="0F4DBC"/>
                </a:solidFill>
              </a:rPr>
              <a:t>The picture </a:t>
            </a:r>
            <a:r>
              <a:rPr lang="en-GB" dirty="0" smtClean="0">
                <a:solidFill>
                  <a:srgbClr val="FF0000"/>
                </a:solidFill>
              </a:rPr>
              <a:t>might </a:t>
            </a:r>
            <a:r>
              <a:rPr lang="en-GB" u="sng" dirty="0" smtClean="0">
                <a:solidFill>
                  <a:srgbClr val="FF0000"/>
                </a:solidFill>
              </a:rPr>
              <a:t>have been </a:t>
            </a:r>
            <a:r>
              <a:rPr lang="en-GB" dirty="0" smtClean="0">
                <a:solidFill>
                  <a:srgbClr val="FF0000"/>
                </a:solidFill>
              </a:rPr>
              <a:t>painted</a:t>
            </a:r>
            <a:r>
              <a:rPr lang="en-GB" dirty="0" smtClean="0"/>
              <a:t>.</a:t>
            </a:r>
            <a:endParaRPr lang="en-GB" dirty="0"/>
          </a:p>
        </p:txBody>
      </p:sp>
      <p:sp>
        <p:nvSpPr>
          <p:cNvPr id="3" name="Text Placeholder 2"/>
          <p:cNvSpPr>
            <a:spLocks noGrp="1"/>
          </p:cNvSpPr>
          <p:nvPr>
            <p:ph type="body" sz="quarter" idx="11"/>
          </p:nvPr>
        </p:nvSpPr>
        <p:spPr/>
        <p:txBody>
          <a:bodyPr/>
          <a:lstStyle/>
          <a:p>
            <a:r>
              <a:rPr lang="en-GB" dirty="0" smtClean="0"/>
              <a:t>Formation of passive</a:t>
            </a:r>
            <a:endParaRPr lang="en-GB"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80312" y="476673"/>
            <a:ext cx="1368152" cy="19461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417731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95536" y="1628800"/>
            <a:ext cx="8286750" cy="4714908"/>
          </a:xfrm>
        </p:spPr>
        <p:txBody>
          <a:bodyPr/>
          <a:lstStyle/>
          <a:p>
            <a:pPr marL="0" indent="0"/>
            <a:r>
              <a:rPr lang="en-GB" dirty="0">
                <a:solidFill>
                  <a:srgbClr val="004090"/>
                </a:solidFill>
              </a:rPr>
              <a:t>The door was pushed slowly open…</a:t>
            </a:r>
          </a:p>
          <a:p>
            <a:pPr marL="0" indent="0"/>
            <a:r>
              <a:rPr lang="en-GB" dirty="0">
                <a:solidFill>
                  <a:srgbClr val="004090"/>
                </a:solidFill>
              </a:rPr>
              <a:t>As the cable is wound in…</a:t>
            </a:r>
          </a:p>
          <a:p>
            <a:pPr marL="0" indent="0"/>
            <a:r>
              <a:rPr lang="en-GB" dirty="0">
                <a:solidFill>
                  <a:srgbClr val="004090"/>
                </a:solidFill>
              </a:rPr>
              <a:t>A rucksack was loaded on my back</a:t>
            </a:r>
            <a:r>
              <a:rPr lang="en-GB" dirty="0" smtClean="0">
                <a:solidFill>
                  <a:srgbClr val="004090"/>
                </a:solidFill>
              </a:rPr>
              <a:t>…</a:t>
            </a:r>
          </a:p>
          <a:p>
            <a:pPr marL="0" indent="0"/>
            <a:endParaRPr lang="en-GB" dirty="0" smtClean="0">
              <a:solidFill>
                <a:srgbClr val="004090"/>
              </a:solidFill>
            </a:endParaRPr>
          </a:p>
          <a:p>
            <a:pPr marL="0" indent="0"/>
            <a:r>
              <a:rPr lang="en-GB" dirty="0" smtClean="0">
                <a:solidFill>
                  <a:srgbClr val="004090"/>
                </a:solidFill>
              </a:rPr>
              <a:t>“Where are the biscuits I bought yesterday?”</a:t>
            </a:r>
          </a:p>
          <a:p>
            <a:pPr marL="0" indent="0"/>
            <a:r>
              <a:rPr lang="en-GB" dirty="0" smtClean="0">
                <a:solidFill>
                  <a:srgbClr val="004090"/>
                </a:solidFill>
              </a:rPr>
              <a:t>“I don’t know…I think they’ve been eaten.”</a:t>
            </a:r>
          </a:p>
          <a:p>
            <a:pPr marL="0" indent="0"/>
            <a:endParaRPr lang="en-GB" dirty="0">
              <a:solidFill>
                <a:srgbClr val="004090"/>
              </a:solidFill>
            </a:endParaRPr>
          </a:p>
          <a:p>
            <a:pPr marL="0" indent="0"/>
            <a:r>
              <a:rPr lang="en-GB" dirty="0" smtClean="0">
                <a:solidFill>
                  <a:srgbClr val="004090"/>
                </a:solidFill>
              </a:rPr>
              <a:t>Thousands </a:t>
            </a:r>
            <a:r>
              <a:rPr lang="en-GB" dirty="0">
                <a:solidFill>
                  <a:srgbClr val="004090"/>
                </a:solidFill>
              </a:rPr>
              <a:t>were made homeless.</a:t>
            </a:r>
          </a:p>
          <a:p>
            <a:pPr marL="0" indent="0"/>
            <a:r>
              <a:rPr lang="en-GB" dirty="0">
                <a:solidFill>
                  <a:srgbClr val="004090"/>
                </a:solidFill>
              </a:rPr>
              <a:t>Rules are made to be broken.</a:t>
            </a:r>
          </a:p>
          <a:p>
            <a:endParaRPr lang="en-GB" dirty="0"/>
          </a:p>
        </p:txBody>
      </p:sp>
      <p:sp>
        <p:nvSpPr>
          <p:cNvPr id="3" name="Text Placeholder 2"/>
          <p:cNvSpPr>
            <a:spLocks noGrp="1"/>
          </p:cNvSpPr>
          <p:nvPr>
            <p:ph type="body" sz="quarter" idx="11"/>
          </p:nvPr>
        </p:nvSpPr>
        <p:spPr>
          <a:xfrm>
            <a:off x="395536" y="764704"/>
            <a:ext cx="8286808" cy="500043"/>
          </a:xfrm>
        </p:spPr>
        <p:txBody>
          <a:bodyPr/>
          <a:lstStyle/>
          <a:p>
            <a:r>
              <a:rPr lang="en-GB" dirty="0" smtClean="0"/>
              <a:t>Passive Voice</a:t>
            </a:r>
            <a:endParaRPr lang="en-GB" dirty="0"/>
          </a:p>
        </p:txBody>
      </p:sp>
    </p:spTree>
    <p:extLst>
      <p:ext uri="{BB962C8B-B14F-4D97-AF65-F5344CB8AC3E}">
        <p14:creationId xmlns:p14="http://schemas.microsoft.com/office/powerpoint/2010/main" val="1321729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95536" y="1268760"/>
            <a:ext cx="8286750" cy="5002940"/>
          </a:xfrm>
        </p:spPr>
        <p:txBody>
          <a:bodyPr/>
          <a:lstStyle/>
          <a:p>
            <a:pPr marL="0" indent="0"/>
            <a:r>
              <a:rPr lang="en-GB" b="1" dirty="0" smtClean="0"/>
              <a:t>In your table group, work in pairs:</a:t>
            </a:r>
          </a:p>
          <a:p>
            <a:pPr marL="0" indent="0"/>
            <a:endParaRPr lang="en-GB" dirty="0" smtClean="0"/>
          </a:p>
          <a:p>
            <a:pPr marL="457200" indent="-457200">
              <a:buFont typeface="Arial" panose="020B0604020202020204" pitchFamily="34" charset="0"/>
              <a:buChar char="•"/>
            </a:pPr>
            <a:r>
              <a:rPr lang="en-GB" dirty="0" smtClean="0"/>
              <a:t>Each pair read one of the texts</a:t>
            </a:r>
          </a:p>
          <a:p>
            <a:pPr marL="457200" indent="-457200">
              <a:buFont typeface="Arial" panose="020B0604020202020204" pitchFamily="34" charset="0"/>
              <a:buChar char="•"/>
            </a:pPr>
            <a:r>
              <a:rPr lang="en-GB" dirty="0" smtClean="0"/>
              <a:t>Find examples of the passive voice</a:t>
            </a:r>
          </a:p>
          <a:p>
            <a:pPr marL="457200" indent="-457200">
              <a:buFont typeface="Arial" panose="020B0604020202020204" pitchFamily="34" charset="0"/>
              <a:buChar char="•"/>
            </a:pPr>
            <a:r>
              <a:rPr lang="en-GB" dirty="0" smtClean="0"/>
              <a:t>Tell your whole group what effect the passive has and give an example</a:t>
            </a:r>
          </a:p>
          <a:p>
            <a:pPr marL="457200" indent="-457200">
              <a:buFont typeface="Arial" panose="020B0604020202020204" pitchFamily="34" charset="0"/>
              <a:buChar char="•"/>
            </a:pPr>
            <a:endParaRPr lang="en-GB" dirty="0"/>
          </a:p>
          <a:p>
            <a:pPr marL="0" indent="0"/>
            <a:endParaRPr lang="en-GB" dirty="0"/>
          </a:p>
        </p:txBody>
      </p:sp>
      <p:sp>
        <p:nvSpPr>
          <p:cNvPr id="3" name="Text Placeholder 2"/>
          <p:cNvSpPr>
            <a:spLocks noGrp="1"/>
          </p:cNvSpPr>
          <p:nvPr>
            <p:ph type="body" sz="quarter" idx="11"/>
          </p:nvPr>
        </p:nvSpPr>
        <p:spPr>
          <a:xfrm>
            <a:off x="323528" y="620688"/>
            <a:ext cx="8286808" cy="500043"/>
          </a:xfrm>
        </p:spPr>
        <p:txBody>
          <a:bodyPr/>
          <a:lstStyle/>
          <a:p>
            <a:r>
              <a:rPr lang="en-GB" dirty="0" smtClean="0"/>
              <a:t>Activity</a:t>
            </a:r>
            <a:endParaRPr lang="en-GB"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086" y="4804347"/>
            <a:ext cx="1440160" cy="17246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712" y="4800237"/>
            <a:ext cx="1649920" cy="17151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40352" y="4800237"/>
            <a:ext cx="1152628" cy="16395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95936" y="4730909"/>
            <a:ext cx="1440160" cy="18715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96136" y="4425202"/>
            <a:ext cx="1639441" cy="21772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7117585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51520" y="2204864"/>
            <a:ext cx="8286750" cy="4032448"/>
          </a:xfrm>
        </p:spPr>
        <p:txBody>
          <a:bodyPr/>
          <a:lstStyle/>
          <a:p>
            <a:r>
              <a:rPr lang="en-GB" b="1" dirty="0" smtClean="0"/>
              <a:t>Delaying/distancing: passive voice</a:t>
            </a:r>
          </a:p>
          <a:p>
            <a:endParaRPr lang="en-GB" sz="2400" dirty="0" smtClean="0"/>
          </a:p>
          <a:p>
            <a:pPr marL="0" indent="0"/>
            <a:r>
              <a:rPr lang="en-GB" sz="2400" b="1" dirty="0" smtClean="0"/>
              <a:t>Every corridor was lined with great gilded mirrors, each one cracked like broken ice. Every vase was filled with fresh flowers, every statue blindfolded with a scarf of silk. </a:t>
            </a:r>
          </a:p>
          <a:p>
            <a:pPr marL="0" indent="0"/>
            <a:r>
              <a:rPr lang="en-GB" sz="2000" b="1" i="1" dirty="0" smtClean="0"/>
              <a:t>Beauty and the Beast – Geraldine </a:t>
            </a:r>
            <a:r>
              <a:rPr lang="en-GB" sz="2000" b="1" i="1" dirty="0" err="1" smtClean="0"/>
              <a:t>McCaughrean</a:t>
            </a:r>
            <a:endParaRPr lang="en-GB" sz="2000" b="1" dirty="0" smtClean="0"/>
          </a:p>
          <a:p>
            <a:endParaRPr lang="en-GB" sz="2400" b="1" dirty="0" smtClean="0"/>
          </a:p>
          <a:p>
            <a:endParaRPr lang="en-GB" dirty="0" smtClean="0"/>
          </a:p>
          <a:p>
            <a:endParaRPr lang="en-GB" dirty="0"/>
          </a:p>
        </p:txBody>
      </p:sp>
      <p:sp>
        <p:nvSpPr>
          <p:cNvPr id="3" name="Text Placeholder 2"/>
          <p:cNvSpPr>
            <a:spLocks noGrp="1"/>
          </p:cNvSpPr>
          <p:nvPr>
            <p:ph type="body" sz="quarter" idx="11"/>
          </p:nvPr>
        </p:nvSpPr>
        <p:spPr>
          <a:xfrm>
            <a:off x="323528" y="692696"/>
            <a:ext cx="8286808" cy="500043"/>
          </a:xfrm>
        </p:spPr>
        <p:txBody>
          <a:bodyPr/>
          <a:lstStyle/>
          <a:p>
            <a:r>
              <a:rPr lang="en-GB" dirty="0" smtClean="0"/>
              <a:t>SV inversion:</a:t>
            </a:r>
          </a:p>
          <a:p>
            <a:r>
              <a:rPr lang="en-GB" dirty="0" smtClean="0"/>
              <a:t>Other ways to create the same effects</a:t>
            </a:r>
            <a:endParaRPr lang="en-GB" dirty="0"/>
          </a:p>
        </p:txBody>
      </p:sp>
    </p:spTree>
    <p:extLst>
      <p:ext uri="{BB962C8B-B14F-4D97-AF65-F5344CB8AC3E}">
        <p14:creationId xmlns:p14="http://schemas.microsoft.com/office/powerpoint/2010/main" val="139288457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23528" y="1916832"/>
            <a:ext cx="8286750" cy="4714908"/>
          </a:xfrm>
        </p:spPr>
        <p:txBody>
          <a:bodyPr/>
          <a:lstStyle/>
          <a:p>
            <a:pPr marL="457200" indent="-457200">
              <a:buFont typeface="Arial" panose="020B0604020202020204" pitchFamily="34" charset="0"/>
              <a:buChar char="•"/>
            </a:pPr>
            <a:r>
              <a:rPr lang="en-GB" dirty="0" smtClean="0"/>
              <a:t>Constructed with auxiliary verb ‘be’ + past participle of the main verb</a:t>
            </a:r>
          </a:p>
          <a:p>
            <a:pPr marL="457200" indent="-457200">
              <a:buFont typeface="Arial" panose="020B0604020202020204" pitchFamily="34" charset="0"/>
              <a:buChar char="•"/>
            </a:pPr>
            <a:r>
              <a:rPr lang="en-GB" dirty="0" smtClean="0"/>
              <a:t>Can create different effects for the reader</a:t>
            </a:r>
          </a:p>
          <a:p>
            <a:pPr marL="826486" lvl="1" indent="-457200"/>
            <a:r>
              <a:rPr lang="en-GB" dirty="0" smtClean="0"/>
              <a:t>Mystery and suspense </a:t>
            </a:r>
          </a:p>
          <a:p>
            <a:pPr marL="826486" lvl="1" indent="-457200"/>
            <a:r>
              <a:rPr lang="en-GB" dirty="0" smtClean="0"/>
              <a:t>Formality – the agent is unimportant </a:t>
            </a:r>
          </a:p>
          <a:p>
            <a:pPr marL="826486" lvl="1" indent="-457200"/>
            <a:r>
              <a:rPr lang="en-GB" dirty="0" smtClean="0"/>
              <a:t>Abdication of responsibility</a:t>
            </a:r>
          </a:p>
          <a:p>
            <a:pPr marL="826486" lvl="1" indent="-457200"/>
            <a:r>
              <a:rPr lang="en-GB" dirty="0" smtClean="0"/>
              <a:t>Lack of control</a:t>
            </a:r>
          </a:p>
          <a:p>
            <a:pPr marL="826486" lvl="1" indent="-457200"/>
            <a:r>
              <a:rPr lang="en-GB" dirty="0" smtClean="0"/>
              <a:t>Focus on result of an incident, outcome or argument</a:t>
            </a:r>
          </a:p>
          <a:p>
            <a:pPr marL="826486" lvl="1" indent="-457200"/>
            <a:r>
              <a:rPr lang="en-GB" dirty="0" smtClean="0"/>
              <a:t>General truths </a:t>
            </a:r>
          </a:p>
          <a:p>
            <a:pPr marL="826486" lvl="1" indent="-457200"/>
            <a:endParaRPr lang="en-GB" dirty="0"/>
          </a:p>
        </p:txBody>
      </p:sp>
      <p:sp>
        <p:nvSpPr>
          <p:cNvPr id="3" name="Text Placeholder 2"/>
          <p:cNvSpPr>
            <a:spLocks noGrp="1"/>
          </p:cNvSpPr>
          <p:nvPr>
            <p:ph type="body" sz="quarter" idx="11"/>
          </p:nvPr>
        </p:nvSpPr>
        <p:spPr>
          <a:xfrm>
            <a:off x="395536" y="908720"/>
            <a:ext cx="8286808" cy="500043"/>
          </a:xfrm>
        </p:spPr>
        <p:txBody>
          <a:bodyPr/>
          <a:lstStyle/>
          <a:p>
            <a:r>
              <a:rPr lang="en-GB" dirty="0" smtClean="0"/>
              <a:t>Passive </a:t>
            </a:r>
            <a:r>
              <a:rPr lang="en-GB" dirty="0"/>
              <a:t>v</a:t>
            </a:r>
            <a:r>
              <a:rPr lang="en-GB" dirty="0" smtClean="0"/>
              <a:t>oice: big ideas</a:t>
            </a:r>
            <a:endParaRPr lang="en-GB" dirty="0"/>
          </a:p>
        </p:txBody>
      </p:sp>
    </p:spTree>
    <p:extLst>
      <p:ext uri="{BB962C8B-B14F-4D97-AF65-F5344CB8AC3E}">
        <p14:creationId xmlns:p14="http://schemas.microsoft.com/office/powerpoint/2010/main" val="15763924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23528" y="2143092"/>
            <a:ext cx="8286750" cy="4714908"/>
          </a:xfrm>
        </p:spPr>
        <p:txBody>
          <a:bodyPr/>
          <a:lstStyle/>
          <a:p>
            <a:pPr marL="457200" indent="-457200">
              <a:buFont typeface="Arial" panose="020B0604020202020204" pitchFamily="34" charset="0"/>
              <a:buChar char="•"/>
            </a:pPr>
            <a:r>
              <a:rPr lang="en-GB" dirty="0" smtClean="0"/>
              <a:t>Adverbials</a:t>
            </a:r>
          </a:p>
          <a:p>
            <a:pPr marL="0" indent="0"/>
            <a:endParaRPr lang="en-GB" dirty="0"/>
          </a:p>
          <a:p>
            <a:pPr marL="457200" indent="-457200">
              <a:buFont typeface="Arial" panose="020B0604020202020204" pitchFamily="34" charset="0"/>
              <a:buChar char="•"/>
            </a:pPr>
            <a:r>
              <a:rPr lang="en-GB" dirty="0" smtClean="0"/>
              <a:t>Modal verbs</a:t>
            </a:r>
          </a:p>
          <a:p>
            <a:pPr marL="0" indent="0"/>
            <a:endParaRPr lang="en-GB" dirty="0" smtClean="0"/>
          </a:p>
          <a:p>
            <a:pPr marL="457200" indent="-457200">
              <a:buFont typeface="Arial" panose="020B0604020202020204" pitchFamily="34" charset="0"/>
              <a:buChar char="•"/>
            </a:pPr>
            <a:r>
              <a:rPr lang="en-GB" dirty="0" smtClean="0"/>
              <a:t>Passive voice</a:t>
            </a:r>
            <a:endParaRPr lang="en-GB" dirty="0"/>
          </a:p>
        </p:txBody>
      </p:sp>
      <p:sp>
        <p:nvSpPr>
          <p:cNvPr id="3" name="Text Placeholder 2"/>
          <p:cNvSpPr>
            <a:spLocks noGrp="1"/>
          </p:cNvSpPr>
          <p:nvPr>
            <p:ph type="body" sz="quarter" idx="11"/>
          </p:nvPr>
        </p:nvSpPr>
        <p:spPr>
          <a:xfrm>
            <a:off x="323528" y="764704"/>
            <a:ext cx="8286808" cy="623562"/>
          </a:xfrm>
        </p:spPr>
        <p:txBody>
          <a:bodyPr/>
          <a:lstStyle/>
          <a:p>
            <a:r>
              <a:rPr lang="en-GB" dirty="0" smtClean="0"/>
              <a:t>Overview of the session: </a:t>
            </a:r>
          </a:p>
          <a:p>
            <a:r>
              <a:rPr lang="en-GB" dirty="0"/>
              <a:t>U</a:t>
            </a:r>
            <a:r>
              <a:rPr lang="en-GB" dirty="0" smtClean="0"/>
              <a:t>sing language devices to position the reader </a:t>
            </a:r>
          </a:p>
          <a:p>
            <a:endParaRPr lang="en-GB" dirty="0"/>
          </a:p>
        </p:txBody>
      </p:sp>
    </p:spTree>
    <p:extLst>
      <p:ext uri="{BB962C8B-B14F-4D97-AF65-F5344CB8AC3E}">
        <p14:creationId xmlns:p14="http://schemas.microsoft.com/office/powerpoint/2010/main" val="217304172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33501" y="764704"/>
            <a:ext cx="8229600" cy="3886200"/>
          </a:xfrm>
        </p:spPr>
        <p:txBody>
          <a:bodyPr/>
          <a:lstStyle/>
          <a:p>
            <a:pPr marL="0" indent="0">
              <a:buNone/>
            </a:pPr>
            <a:r>
              <a:rPr lang="en-GB" dirty="0" smtClean="0">
                <a:solidFill>
                  <a:srgbClr val="658080"/>
                </a:solidFill>
              </a:rPr>
              <a:t>He swam to </a:t>
            </a:r>
            <a:r>
              <a:rPr lang="en-GB" u="sng" dirty="0" smtClean="0">
                <a:solidFill>
                  <a:srgbClr val="658080"/>
                </a:solidFill>
              </a:rPr>
              <a:t>the bottom of the deepest ocean</a:t>
            </a:r>
            <a:r>
              <a:rPr lang="en-GB" dirty="0" smtClean="0">
                <a:solidFill>
                  <a:srgbClr val="658080"/>
                </a:solidFill>
              </a:rPr>
              <a:t>. </a:t>
            </a:r>
          </a:p>
          <a:p>
            <a:pPr marL="0" indent="0">
              <a:buNone/>
            </a:pPr>
            <a:endParaRPr lang="en-GB" dirty="0">
              <a:solidFill>
                <a:srgbClr val="658080"/>
              </a:solidFill>
            </a:endParaRPr>
          </a:p>
          <a:p>
            <a:pPr marL="0" indent="0">
              <a:buNone/>
            </a:pPr>
            <a:r>
              <a:rPr lang="en-GB" dirty="0" smtClean="0">
                <a:solidFill>
                  <a:srgbClr val="658080"/>
                </a:solidFill>
              </a:rPr>
              <a:t>He climbed to </a:t>
            </a:r>
            <a:r>
              <a:rPr lang="en-GB" u="sng" dirty="0" smtClean="0">
                <a:solidFill>
                  <a:srgbClr val="658080"/>
                </a:solidFill>
              </a:rPr>
              <a:t>the tops of the tallest trees. </a:t>
            </a:r>
            <a:endParaRPr lang="en-GB" sz="2400" u="sng" dirty="0">
              <a:solidFill>
                <a:srgbClr val="658080"/>
              </a:solidFill>
            </a:endParaRPr>
          </a:p>
          <a:p>
            <a:pPr marL="0" indent="0">
              <a:buNone/>
            </a:pPr>
            <a:endParaRPr lang="en-GB" dirty="0" smtClean="0">
              <a:solidFill>
                <a:srgbClr val="658080"/>
              </a:solidFill>
            </a:endParaRPr>
          </a:p>
          <a:p>
            <a:pPr marL="0" indent="0">
              <a:buNone/>
            </a:pPr>
            <a:r>
              <a:rPr lang="en-GB" dirty="0" smtClean="0">
                <a:solidFill>
                  <a:srgbClr val="658080"/>
                </a:solidFill>
              </a:rPr>
              <a:t>…</a:t>
            </a:r>
            <a:r>
              <a:rPr lang="en-GB" u="sng" dirty="0" smtClean="0">
                <a:solidFill>
                  <a:srgbClr val="658080"/>
                </a:solidFill>
              </a:rPr>
              <a:t>whisper-thin wings of rainbow hues.</a:t>
            </a:r>
            <a:endParaRPr lang="en-GB" u="sng" dirty="0">
              <a:solidFill>
                <a:srgbClr val="658080"/>
              </a:solidFill>
            </a:endParaRPr>
          </a:p>
          <a:p>
            <a:pPr marL="0" indent="0">
              <a:buNone/>
            </a:pPr>
            <a:endParaRPr lang="en-GB" dirty="0"/>
          </a:p>
        </p:txBody>
      </p:sp>
      <p:sp>
        <p:nvSpPr>
          <p:cNvPr id="4" name="Slide Number Placeholder 3"/>
          <p:cNvSpPr>
            <a:spLocks noGrp="1"/>
          </p:cNvSpPr>
          <p:nvPr>
            <p:ph type="sldNum" sz="quarter" idx="11"/>
          </p:nvPr>
        </p:nvSpPr>
        <p:spPr/>
        <p:txBody>
          <a:bodyPr/>
          <a:lstStyle/>
          <a:p>
            <a:fld id="{132371F7-CEE0-4AF0-87BE-4D51F1612E4F}" type="slidenum">
              <a:rPr lang="en-US" smtClean="0"/>
              <a:pPr/>
              <a:t>27</a:t>
            </a:fld>
            <a:endParaRPr lang="en-US"/>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358" y="4595217"/>
            <a:ext cx="1848696" cy="18862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88224" y="4458424"/>
            <a:ext cx="1512168" cy="20142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641222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2800" dirty="0"/>
              <a:t>Developing the noun phrase by </a:t>
            </a:r>
            <a:br>
              <a:rPr lang="en-GB" sz="2800" dirty="0"/>
            </a:br>
            <a:r>
              <a:rPr lang="en-GB" sz="2800" dirty="0"/>
              <a:t>adding words </a:t>
            </a:r>
            <a:r>
              <a:rPr lang="en-GB" sz="2800" dirty="0" smtClean="0">
                <a:solidFill>
                  <a:srgbClr val="FF0000"/>
                </a:solidFill>
              </a:rPr>
              <a:t>after </a:t>
            </a:r>
            <a:r>
              <a:rPr lang="en-GB" sz="2800" dirty="0"/>
              <a:t>the main </a:t>
            </a:r>
            <a:r>
              <a:rPr lang="en-GB" sz="2800" dirty="0" smtClean="0"/>
              <a:t>noun: post-modification</a:t>
            </a:r>
            <a:endParaRPr lang="en-GB" sz="2800" dirty="0"/>
          </a:p>
        </p:txBody>
      </p:sp>
      <p:graphicFrame>
        <p:nvGraphicFramePr>
          <p:cNvPr id="4" name="Group 3"/>
          <p:cNvGraphicFramePr>
            <a:graphicFrameLocks noGrp="1"/>
          </p:cNvGraphicFramePr>
          <p:nvPr>
            <p:ph type="tbl" idx="1"/>
            <p:extLst/>
          </p:nvPr>
        </p:nvGraphicFramePr>
        <p:xfrm>
          <a:off x="395536" y="1844824"/>
          <a:ext cx="8435282" cy="4755446"/>
        </p:xfrm>
        <a:graphic>
          <a:graphicData uri="http://schemas.openxmlformats.org/drawingml/2006/table">
            <a:tbl>
              <a:tblPr/>
              <a:tblGrid>
                <a:gridCol w="1687697"/>
                <a:gridCol w="1687697"/>
                <a:gridCol w="1684494"/>
                <a:gridCol w="1687697"/>
                <a:gridCol w="1687697"/>
              </a:tblGrid>
              <a:tr h="55412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sz="2000" b="1" i="0" u="none" strike="noStrike" cap="none" normalizeH="0" baseline="0" dirty="0" smtClean="0">
                          <a:ln>
                            <a:noFill/>
                          </a:ln>
                          <a:solidFill>
                            <a:srgbClr val="0070C0"/>
                          </a:solidFill>
                          <a:effectLst/>
                          <a:latin typeface="Arial" charset="0"/>
                          <a:ea typeface="Times New Roman" pitchFamily="18" charset="0"/>
                          <a:cs typeface="Arial" charset="0"/>
                        </a:rPr>
                        <a:t>Noun</a:t>
                      </a:r>
                    </a:p>
                  </a:txBody>
                  <a:tcPr marT="45727" marB="4572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sz="2000" b="1" i="0" u="none" strike="noStrike" cap="none" normalizeH="0" baseline="0" dirty="0" smtClean="0">
                          <a:ln>
                            <a:noFill/>
                          </a:ln>
                          <a:solidFill>
                            <a:schemeClr val="tx1"/>
                          </a:solidFill>
                          <a:effectLst/>
                          <a:latin typeface="Arial" charset="0"/>
                          <a:ea typeface="Times New Roman" pitchFamily="18" charset="0"/>
                          <a:cs typeface="Arial" charset="0"/>
                        </a:rPr>
                        <a:t>Adjective</a:t>
                      </a:r>
                    </a:p>
                  </a:txBody>
                  <a:tcPr marT="45727" marB="4572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GB" sz="1800" b="1" i="0" u="none" strike="noStrike" cap="none" normalizeH="0" baseline="0" dirty="0" smtClean="0">
                          <a:ln>
                            <a:noFill/>
                          </a:ln>
                          <a:solidFill>
                            <a:schemeClr val="tx1"/>
                          </a:solidFill>
                          <a:effectLst/>
                          <a:latin typeface="Arial" charset="0"/>
                          <a:ea typeface="Times New Roman" pitchFamily="18" charset="0"/>
                          <a:cs typeface="Arial" charset="0"/>
                        </a:rPr>
                        <a:t>Prepositional phrase</a:t>
                      </a:r>
                    </a:p>
                  </a:txBody>
                  <a:tcPr marT="45727" marB="4572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GB" sz="2000" b="1" i="0" u="none" strike="noStrike" cap="none" normalizeH="0" baseline="0" dirty="0" smtClean="0">
                          <a:ln>
                            <a:noFill/>
                          </a:ln>
                          <a:solidFill>
                            <a:schemeClr val="tx1"/>
                          </a:solidFill>
                          <a:effectLst/>
                          <a:latin typeface="Arial" charset="0"/>
                          <a:ea typeface="Times New Roman" pitchFamily="18" charset="0"/>
                          <a:cs typeface="Arial" charset="0"/>
                        </a:rPr>
                        <a:t>Relative clause</a:t>
                      </a:r>
                    </a:p>
                    <a:p>
                      <a:pPr marL="342900" marR="0" lvl="0" indent="-342900" algn="l" defTabSz="914400" rtl="0" eaLnBrk="1" fontAlgn="base" latinLnBrk="0" hangingPunct="1">
                        <a:lnSpc>
                          <a:spcPct val="100000"/>
                        </a:lnSpc>
                        <a:spcBef>
                          <a:spcPct val="0"/>
                        </a:spcBef>
                        <a:spcAft>
                          <a:spcPct val="0"/>
                        </a:spcAft>
                        <a:buClrTx/>
                        <a:buSzTx/>
                        <a:buFontTx/>
                        <a:buNone/>
                        <a:tabLst/>
                      </a:pPr>
                      <a:endParaRPr kumimoji="0" lang="en-GB" sz="2000" b="1" i="0" u="none" strike="noStrike" cap="none" normalizeH="0" baseline="0" dirty="0" smtClean="0">
                        <a:ln>
                          <a:noFill/>
                        </a:ln>
                        <a:solidFill>
                          <a:schemeClr val="tx1"/>
                        </a:solidFill>
                        <a:effectLst/>
                        <a:latin typeface="Arial" charset="0"/>
                        <a:ea typeface="Times New Roman" pitchFamily="18" charset="0"/>
                        <a:cs typeface="Arial" charset="0"/>
                      </a:endParaRPr>
                    </a:p>
                  </a:txBody>
                  <a:tcPr marT="45727" marB="4572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GB" sz="2000" b="1" i="0" u="none" strike="noStrike" cap="none" normalizeH="0" baseline="0" dirty="0" smtClean="0">
                          <a:ln>
                            <a:noFill/>
                          </a:ln>
                          <a:solidFill>
                            <a:schemeClr val="tx1"/>
                          </a:solidFill>
                          <a:effectLst/>
                          <a:latin typeface="Arial" charset="0"/>
                          <a:ea typeface="Times New Roman" pitchFamily="18" charset="0"/>
                          <a:cs typeface="Arial" charset="0"/>
                        </a:rPr>
                        <a:t>Non Finite Clause</a:t>
                      </a:r>
                    </a:p>
                  </a:txBody>
                  <a:tcPr marT="45727" marB="4572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749592">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sz="2000" b="1" i="0" u="none" strike="noStrike" cap="none" normalizeH="0" baseline="0" dirty="0" smtClean="0">
                          <a:ln>
                            <a:noFill/>
                          </a:ln>
                          <a:solidFill>
                            <a:srgbClr val="0070C0"/>
                          </a:solidFill>
                          <a:effectLst/>
                          <a:latin typeface="Arial" charset="0"/>
                          <a:ea typeface="Times New Roman" pitchFamily="18" charset="0"/>
                          <a:cs typeface="Arial" charset="0"/>
                        </a:rPr>
                        <a:t>dragon</a:t>
                      </a:r>
                    </a:p>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sz="2000" b="1" i="0" u="none" strike="noStrike" cap="none" normalizeH="0" baseline="0" dirty="0" smtClean="0">
                          <a:ln>
                            <a:noFill/>
                          </a:ln>
                          <a:solidFill>
                            <a:srgbClr val="0070C0"/>
                          </a:solidFill>
                          <a:effectLst/>
                          <a:latin typeface="Arial" charset="0"/>
                          <a:ea typeface="Times New Roman" pitchFamily="18" charset="0"/>
                          <a:cs typeface="Arial" charset="0"/>
                        </a:rPr>
                        <a:t>wings</a:t>
                      </a:r>
                    </a:p>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sz="2000" b="1" i="0" u="none" strike="noStrike" cap="none" normalizeH="0" baseline="0" dirty="0" smtClean="0">
                          <a:ln>
                            <a:noFill/>
                          </a:ln>
                          <a:solidFill>
                            <a:srgbClr val="0070C0"/>
                          </a:solidFill>
                          <a:effectLst/>
                          <a:latin typeface="Arial" charset="0"/>
                          <a:ea typeface="Times New Roman" pitchFamily="18" charset="0"/>
                          <a:cs typeface="Arial" charset="0"/>
                        </a:rPr>
                        <a:t>body</a:t>
                      </a:r>
                    </a:p>
                  </a:txBody>
                  <a:tcPr marT="45727" marB="4572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sz="2000" b="1" i="0" u="none" strike="noStrike" cap="none" normalizeH="0" baseline="0" dirty="0" smtClean="0">
                          <a:ln>
                            <a:noFill/>
                          </a:ln>
                          <a:solidFill>
                            <a:schemeClr val="tx1"/>
                          </a:solidFill>
                          <a:effectLst/>
                          <a:latin typeface="Arial" charset="0"/>
                          <a:ea typeface="Times New Roman" pitchFamily="18" charset="0"/>
                          <a:cs typeface="Arial" charset="0"/>
                        </a:rPr>
                        <a:t>spiky</a:t>
                      </a:r>
                    </a:p>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sz="2000" b="1" i="0" u="none" strike="noStrike" cap="none" normalizeH="0" baseline="0" dirty="0" smtClean="0">
                          <a:ln>
                            <a:noFill/>
                          </a:ln>
                          <a:solidFill>
                            <a:schemeClr val="tx1"/>
                          </a:solidFill>
                          <a:effectLst/>
                          <a:latin typeface="Arial" charset="0"/>
                          <a:ea typeface="Times New Roman" pitchFamily="18" charset="0"/>
                          <a:cs typeface="Arial" charset="0"/>
                        </a:rPr>
                        <a:t>delicate</a:t>
                      </a:r>
                    </a:p>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sz="2000" b="1" i="0" u="none" strike="noStrike" cap="none" normalizeH="0" baseline="0" dirty="0" smtClean="0">
                          <a:ln>
                            <a:noFill/>
                          </a:ln>
                          <a:solidFill>
                            <a:schemeClr val="tx1"/>
                          </a:solidFill>
                          <a:effectLst/>
                          <a:latin typeface="Arial" charset="0"/>
                          <a:ea typeface="Times New Roman" pitchFamily="18" charset="0"/>
                          <a:cs typeface="Arial" charset="0"/>
                        </a:rPr>
                        <a:t>rough</a:t>
                      </a:r>
                    </a:p>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sz="2000" b="1" i="0" u="none" strike="noStrike" cap="none" normalizeH="0" baseline="0" dirty="0" smtClean="0">
                          <a:ln>
                            <a:noFill/>
                          </a:ln>
                          <a:solidFill>
                            <a:schemeClr val="tx1"/>
                          </a:solidFill>
                          <a:effectLst/>
                          <a:latin typeface="Arial" charset="0"/>
                          <a:ea typeface="Times New Roman" pitchFamily="18" charset="0"/>
                          <a:cs typeface="Arial" charset="0"/>
                        </a:rPr>
                        <a:t>scaly</a:t>
                      </a:r>
                    </a:p>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sz="2000" b="1" i="0" u="none" strike="noStrike" cap="none" normalizeH="0" baseline="0" dirty="0" smtClean="0">
                          <a:ln>
                            <a:noFill/>
                          </a:ln>
                          <a:solidFill>
                            <a:schemeClr val="tx1"/>
                          </a:solidFill>
                          <a:effectLst/>
                          <a:latin typeface="Arial" charset="0"/>
                          <a:ea typeface="Times New Roman" pitchFamily="18" charset="0"/>
                          <a:cs typeface="Arial" charset="0"/>
                        </a:rPr>
                        <a:t>turquoise</a:t>
                      </a:r>
                    </a:p>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sz="2000" b="1" i="0" u="none" strike="noStrike" cap="none" normalizeH="0" baseline="0" dirty="0" smtClean="0">
                          <a:ln>
                            <a:noFill/>
                          </a:ln>
                          <a:solidFill>
                            <a:schemeClr val="tx1"/>
                          </a:solidFill>
                          <a:effectLst/>
                          <a:latin typeface="Arial" charset="0"/>
                          <a:ea typeface="Times New Roman" pitchFamily="18" charset="0"/>
                          <a:cs typeface="Arial" charset="0"/>
                        </a:rPr>
                        <a:t>jade-green</a:t>
                      </a:r>
                    </a:p>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sz="2000" b="1" i="0" u="none" strike="noStrike" cap="none" normalizeH="0" baseline="0" dirty="0" smtClean="0">
                          <a:ln>
                            <a:noFill/>
                          </a:ln>
                          <a:solidFill>
                            <a:schemeClr val="tx1"/>
                          </a:solidFill>
                          <a:effectLst/>
                          <a:latin typeface="Arial" charset="0"/>
                          <a:ea typeface="Times New Roman" pitchFamily="18" charset="0"/>
                          <a:cs typeface="Arial" charset="0"/>
                        </a:rPr>
                        <a:t>fierce</a:t>
                      </a:r>
                    </a:p>
                    <a:p>
                      <a:pPr marL="342900" marR="0" lvl="0" indent="-342900" algn="l" defTabSz="914400" rtl="0" eaLnBrk="1" fontAlgn="base" latinLnBrk="0" hangingPunct="1">
                        <a:lnSpc>
                          <a:spcPct val="100000"/>
                        </a:lnSpc>
                        <a:spcBef>
                          <a:spcPct val="0"/>
                        </a:spcBef>
                        <a:spcAft>
                          <a:spcPct val="0"/>
                        </a:spcAft>
                        <a:buClrTx/>
                        <a:buSzTx/>
                        <a:buFontTx/>
                        <a:buNone/>
                        <a:tabLst/>
                      </a:pPr>
                      <a:endParaRPr kumimoji="0" lang="en-GB" sz="2000" b="1" i="0" u="none" strike="noStrike" cap="none" normalizeH="0" baseline="0" dirty="0" smtClean="0">
                        <a:ln>
                          <a:noFill/>
                        </a:ln>
                        <a:solidFill>
                          <a:schemeClr val="tx1"/>
                        </a:solidFill>
                        <a:effectLst/>
                        <a:latin typeface="Arial" charset="0"/>
                        <a:ea typeface="Times New Roman" pitchFamily="18" charset="0"/>
                        <a:cs typeface="Arial" charset="0"/>
                      </a:endParaRPr>
                    </a:p>
                  </a:txBody>
                  <a:tcPr marT="45727" marB="4572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GB" sz="2000" b="1" i="0" u="none" strike="noStrike" cap="none" normalizeH="0" baseline="0" dirty="0" smtClean="0">
                          <a:ln>
                            <a:noFill/>
                          </a:ln>
                          <a:solidFill>
                            <a:schemeClr val="tx1"/>
                          </a:solidFill>
                          <a:effectLst/>
                          <a:latin typeface="Arial" charset="0"/>
                          <a:ea typeface="Times New Roman" pitchFamily="18" charset="0"/>
                          <a:cs typeface="Arial" charset="0"/>
                        </a:rPr>
                        <a:t>with steel-grey spikes</a:t>
                      </a:r>
                    </a:p>
                    <a:p>
                      <a:pPr marL="342900" marR="0" lvl="0" indent="-342900" algn="l" defTabSz="914400" rtl="0" eaLnBrk="1" fontAlgn="base" latinLnBrk="0" hangingPunct="1">
                        <a:lnSpc>
                          <a:spcPct val="100000"/>
                        </a:lnSpc>
                        <a:spcBef>
                          <a:spcPct val="0"/>
                        </a:spcBef>
                        <a:spcAft>
                          <a:spcPct val="0"/>
                        </a:spcAft>
                        <a:buClrTx/>
                        <a:buSzTx/>
                        <a:buFontTx/>
                        <a:buNone/>
                        <a:tabLst/>
                      </a:pPr>
                      <a:endParaRPr kumimoji="0" lang="en-GB" sz="2000" b="1" i="0" u="none" strike="noStrike" cap="none" normalizeH="0" baseline="0" dirty="0" smtClean="0">
                        <a:ln>
                          <a:noFill/>
                        </a:ln>
                        <a:solidFill>
                          <a:schemeClr val="tx1"/>
                        </a:solidFill>
                        <a:effectLst/>
                        <a:latin typeface="Arial" charset="0"/>
                        <a:ea typeface="Times New Roman" pitchFamily="18" charset="0"/>
                        <a:cs typeface="Arial" charset="0"/>
                      </a:endParaRP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GB" sz="2000" b="1" i="0" u="none" strike="noStrike" cap="none" normalizeH="0" baseline="0" dirty="0" smtClean="0">
                          <a:ln>
                            <a:noFill/>
                          </a:ln>
                          <a:solidFill>
                            <a:schemeClr val="tx1"/>
                          </a:solidFill>
                          <a:effectLst/>
                          <a:latin typeface="Arial" charset="0"/>
                          <a:ea typeface="Times New Roman" pitchFamily="18" charset="0"/>
                          <a:cs typeface="Arial" charset="0"/>
                        </a:rPr>
                        <a:t>of immense strength</a:t>
                      </a:r>
                    </a:p>
                  </a:txBody>
                  <a:tcPr marT="45727" marB="4572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pPr>
                      <a:r>
                        <a:rPr lang="en-GB" sz="2000" b="1" baseline="0" dirty="0" smtClean="0"/>
                        <a:t>which rules the skyline</a:t>
                      </a:r>
                    </a:p>
                    <a:p>
                      <a:pPr marL="342900" marR="0" lvl="0" indent="-342900" algn="l" defTabSz="914400" rtl="0" eaLnBrk="1" fontAlgn="base" latinLnBrk="0" hangingPunct="1">
                        <a:lnSpc>
                          <a:spcPct val="100000"/>
                        </a:lnSpc>
                        <a:spcBef>
                          <a:spcPct val="0"/>
                        </a:spcBef>
                        <a:spcAft>
                          <a:spcPct val="0"/>
                        </a:spcAft>
                        <a:buClrTx/>
                        <a:buSzTx/>
                        <a:buFontTx/>
                        <a:buNone/>
                        <a:tabLst/>
                      </a:pPr>
                      <a:endParaRPr lang="en-GB" sz="2000" b="1" baseline="0" dirty="0" smtClean="0"/>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pPr>
                      <a:r>
                        <a:rPr lang="en-GB" sz="2000" b="1" baseline="0" dirty="0" smtClean="0"/>
                        <a:t> who towers above the horizon,</a:t>
                      </a:r>
                    </a:p>
                    <a:p>
                      <a:pPr marL="342900" marR="0" lvl="0" indent="-342900" algn="l" defTabSz="914400" rtl="0" eaLnBrk="1" fontAlgn="base" latinLnBrk="0" hangingPunct="1">
                        <a:lnSpc>
                          <a:spcPct val="100000"/>
                        </a:lnSpc>
                        <a:spcBef>
                          <a:spcPct val="0"/>
                        </a:spcBef>
                        <a:spcAft>
                          <a:spcPct val="0"/>
                        </a:spcAft>
                        <a:buClrTx/>
                        <a:buSzTx/>
                        <a:buFontTx/>
                        <a:buNone/>
                        <a:tabLst/>
                      </a:pPr>
                      <a:endParaRPr lang="en-GB" sz="2000" b="1" baseline="0" dirty="0" smtClean="0"/>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pPr>
                      <a:r>
                        <a:rPr lang="en-GB" sz="2000" b="1" baseline="0" dirty="0" smtClean="0"/>
                        <a:t> that terrorises the valleys </a:t>
                      </a:r>
                      <a:endParaRPr kumimoji="0" lang="en-GB" sz="2000" b="1" i="0" u="none" strike="noStrike" cap="none" normalizeH="0" baseline="0" dirty="0" smtClean="0">
                        <a:ln>
                          <a:noFill/>
                        </a:ln>
                        <a:solidFill>
                          <a:schemeClr val="tx1"/>
                        </a:solidFill>
                        <a:effectLst/>
                        <a:latin typeface="Arial" charset="0"/>
                        <a:ea typeface="Times New Roman" pitchFamily="18" charset="0"/>
                        <a:cs typeface="Arial" charset="0"/>
                      </a:endParaRPr>
                    </a:p>
                  </a:txBody>
                  <a:tcPr marT="45727" marB="4572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000" b="1" dirty="0" smtClean="0"/>
                        <a:t>towering above the world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2000" b="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sz="2000" b="1" dirty="0" smtClean="0"/>
                        <a:t>silhouetted against the darkening skies</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2000" b="1" dirty="0" smtClean="0"/>
                    </a:p>
                    <a:p>
                      <a:pPr marL="342900" marR="0" lvl="0" indent="-342900" algn="l" defTabSz="914400" rtl="0" eaLnBrk="1" fontAlgn="base" latinLnBrk="0" hangingPunct="1">
                        <a:lnSpc>
                          <a:spcPct val="100000"/>
                        </a:lnSpc>
                        <a:spcBef>
                          <a:spcPct val="0"/>
                        </a:spcBef>
                        <a:spcAft>
                          <a:spcPct val="0"/>
                        </a:spcAft>
                        <a:buClrTx/>
                        <a:buSzTx/>
                        <a:buFontTx/>
                        <a:buNone/>
                        <a:tabLst/>
                      </a:pPr>
                      <a:endParaRPr kumimoji="0" lang="en-GB" sz="2000" b="1" i="0" u="none" strike="noStrike" cap="none" normalizeH="0" baseline="0" dirty="0" smtClean="0">
                        <a:ln>
                          <a:noFill/>
                        </a:ln>
                        <a:solidFill>
                          <a:schemeClr val="tx1"/>
                        </a:solidFill>
                        <a:effectLst/>
                        <a:latin typeface="Arial" charset="0"/>
                        <a:ea typeface="Times New Roman" pitchFamily="18" charset="0"/>
                        <a:cs typeface="Arial" charset="0"/>
                      </a:endParaRPr>
                    </a:p>
                  </a:txBody>
                  <a:tcPr marT="45727" marB="4572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343860093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692696"/>
            <a:ext cx="8229600" cy="1080120"/>
          </a:xfrm>
        </p:spPr>
        <p:txBody>
          <a:bodyPr/>
          <a:lstStyle/>
          <a:p>
            <a:r>
              <a:rPr lang="en-GB" dirty="0" smtClean="0">
                <a:solidFill>
                  <a:srgbClr val="384A94"/>
                </a:solidFill>
              </a:rPr>
              <a:t>The Ice Bear  </a:t>
            </a:r>
            <a:br>
              <a:rPr lang="en-GB" dirty="0" smtClean="0">
                <a:solidFill>
                  <a:srgbClr val="384A94"/>
                </a:solidFill>
              </a:rPr>
            </a:br>
            <a:r>
              <a:rPr lang="en-GB" sz="2800" i="1" dirty="0" smtClean="0">
                <a:solidFill>
                  <a:srgbClr val="384A94"/>
                </a:solidFill>
              </a:rPr>
              <a:t>Jackie Morris</a:t>
            </a:r>
            <a:endParaRPr lang="en-GB" sz="2800" i="1" dirty="0">
              <a:solidFill>
                <a:srgbClr val="384A94"/>
              </a:solidFill>
            </a:endParaRPr>
          </a:p>
        </p:txBody>
      </p:sp>
      <p:sp>
        <p:nvSpPr>
          <p:cNvPr id="3" name="Content Placeholder 2"/>
          <p:cNvSpPr>
            <a:spLocks noGrp="1"/>
          </p:cNvSpPr>
          <p:nvPr>
            <p:ph idx="1"/>
          </p:nvPr>
        </p:nvSpPr>
        <p:spPr>
          <a:xfrm>
            <a:off x="467544" y="2132856"/>
            <a:ext cx="8229600" cy="4310608"/>
          </a:xfrm>
        </p:spPr>
        <p:txBody>
          <a:bodyPr/>
          <a:lstStyle/>
          <a:p>
            <a:pPr marL="0" indent="0">
              <a:buNone/>
            </a:pPr>
            <a:r>
              <a:rPr lang="en-GB" b="1" dirty="0" smtClean="0">
                <a:solidFill>
                  <a:srgbClr val="658080"/>
                </a:solidFill>
              </a:rPr>
              <a:t>…a piece </a:t>
            </a:r>
            <a:r>
              <a:rPr lang="en-GB" dirty="0" smtClean="0">
                <a:solidFill>
                  <a:srgbClr val="658080"/>
                </a:solidFill>
              </a:rPr>
              <a:t>of amber, smoothed by oceans, coloured, clear and beautiful, like a fragment of fire, washed ashore from a far off place.</a:t>
            </a:r>
          </a:p>
          <a:p>
            <a:endParaRPr lang="en-GB" dirty="0"/>
          </a:p>
          <a:p>
            <a:pPr marL="0" indent="0">
              <a:buNone/>
            </a:pPr>
            <a:endParaRPr lang="en-GB" dirty="0"/>
          </a:p>
        </p:txBody>
      </p:sp>
      <p:sp>
        <p:nvSpPr>
          <p:cNvPr id="4" name="Slide Number Placeholder 3"/>
          <p:cNvSpPr>
            <a:spLocks noGrp="1"/>
          </p:cNvSpPr>
          <p:nvPr>
            <p:ph type="sldNum" sz="quarter" idx="11"/>
          </p:nvPr>
        </p:nvSpPr>
        <p:spPr/>
        <p:txBody>
          <a:bodyPr/>
          <a:lstStyle/>
          <a:p>
            <a:fld id="{132371F7-CEE0-4AF0-87BE-4D51F1612E4F}" type="slidenum">
              <a:rPr lang="en-US" smtClean="0"/>
              <a:pPr/>
              <a:t>29</a:t>
            </a:fld>
            <a:endParaRPr lang="en-US"/>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2120" y="4005064"/>
            <a:ext cx="1800200" cy="24735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77453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sz="4400" dirty="0" smtClean="0">
                <a:solidFill>
                  <a:srgbClr val="002060"/>
                </a:solidFill>
                <a:effectLst>
                  <a:outerShdw blurRad="38100" dist="38100" dir="2700000" algn="tl">
                    <a:srgbClr val="000000">
                      <a:alpha val="43137"/>
                    </a:srgbClr>
                  </a:outerShdw>
                </a:effectLst>
              </a:rPr>
              <a:t>Aims of Session: CPD Day 3</a:t>
            </a:r>
            <a:endParaRPr lang="en-GB" sz="4400" dirty="0">
              <a:solidFill>
                <a:srgbClr val="00206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517396" y="1951892"/>
            <a:ext cx="8042740" cy="3537644"/>
          </a:xfrm>
        </p:spPr>
        <p:txBody>
          <a:bodyPr>
            <a:noAutofit/>
          </a:bodyPr>
          <a:lstStyle/>
          <a:p>
            <a:pPr marL="328254" indent="-328254">
              <a:lnSpc>
                <a:spcPct val="150000"/>
              </a:lnSpc>
              <a:spcBef>
                <a:spcPts val="554"/>
              </a:spcBef>
              <a:spcAft>
                <a:spcPts val="554"/>
              </a:spcAft>
              <a:buClrTx/>
              <a:buSzPct val="80000"/>
              <a:buFont typeface="Wingdings" panose="05000000000000000000" pitchFamily="2" charset="2"/>
              <a:buChar char="q"/>
            </a:pPr>
            <a:r>
              <a:rPr lang="en-GB" sz="2400" dirty="0" smtClean="0"/>
              <a:t>To re-iterate </a:t>
            </a:r>
            <a:r>
              <a:rPr lang="en-GB" sz="2400" dirty="0"/>
              <a:t>the teaching principles underpinning the writing  intervention;</a:t>
            </a:r>
          </a:p>
          <a:p>
            <a:pPr marL="328254" indent="-328254">
              <a:lnSpc>
                <a:spcPct val="150000"/>
              </a:lnSpc>
              <a:spcBef>
                <a:spcPts val="554"/>
              </a:spcBef>
              <a:spcAft>
                <a:spcPts val="554"/>
              </a:spcAft>
              <a:buClrTx/>
              <a:buSzPct val="80000"/>
              <a:buFont typeface="Wingdings" panose="05000000000000000000" pitchFamily="2" charset="2"/>
              <a:buChar char="q"/>
            </a:pPr>
            <a:r>
              <a:rPr lang="en-GB" sz="2400" dirty="0"/>
              <a:t>To secure grammatical subject knowledge </a:t>
            </a:r>
            <a:r>
              <a:rPr lang="en-GB" sz="2400" dirty="0" smtClean="0"/>
              <a:t>of adverbials, modal verbs, and the passive voice’</a:t>
            </a:r>
          </a:p>
          <a:p>
            <a:pPr marL="328254" indent="-328254">
              <a:lnSpc>
                <a:spcPct val="150000"/>
              </a:lnSpc>
              <a:spcBef>
                <a:spcPts val="554"/>
              </a:spcBef>
              <a:spcAft>
                <a:spcPts val="554"/>
              </a:spcAft>
              <a:buClrTx/>
              <a:buSzPct val="80000"/>
              <a:buFont typeface="Wingdings" panose="05000000000000000000" pitchFamily="2" charset="2"/>
              <a:buChar char="q"/>
            </a:pPr>
            <a:r>
              <a:rPr lang="en-GB" sz="2400" dirty="0" smtClean="0"/>
              <a:t>To understand the teaching approaches in the persuasive writing </a:t>
            </a:r>
            <a:r>
              <a:rPr lang="en-GB" sz="2400" dirty="0" err="1" smtClean="0"/>
              <a:t>SoW.</a:t>
            </a:r>
            <a:endParaRPr lang="en-GB" sz="2400" dirty="0"/>
          </a:p>
        </p:txBody>
      </p:sp>
      <p:sp>
        <p:nvSpPr>
          <p:cNvPr id="5" name="Slide Number Placeholder 4"/>
          <p:cNvSpPr>
            <a:spLocks noGrp="1"/>
          </p:cNvSpPr>
          <p:nvPr>
            <p:ph type="sldNum" sz="quarter" idx="11"/>
          </p:nvPr>
        </p:nvSpPr>
        <p:spPr/>
        <p:txBody>
          <a:bodyPr/>
          <a:lstStyle/>
          <a:p>
            <a:fld id="{132371F7-CEE0-4AF0-87BE-4D51F1612E4F}" type="slidenum">
              <a:rPr lang="en-US" smtClean="0"/>
              <a:pPr/>
              <a:t>3</a:t>
            </a:fld>
            <a:endParaRPr lang="en-US" dirty="0"/>
          </a:p>
        </p:txBody>
      </p:sp>
    </p:spTree>
    <p:extLst>
      <p:ext uri="{BB962C8B-B14F-4D97-AF65-F5344CB8AC3E}">
        <p14:creationId xmlns:p14="http://schemas.microsoft.com/office/powerpoint/2010/main" val="201399121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692696"/>
            <a:ext cx="8229600" cy="1080120"/>
          </a:xfrm>
        </p:spPr>
        <p:txBody>
          <a:bodyPr/>
          <a:lstStyle/>
          <a:p>
            <a:r>
              <a:rPr lang="en-GB" dirty="0" smtClean="0">
                <a:solidFill>
                  <a:srgbClr val="384A94"/>
                </a:solidFill>
              </a:rPr>
              <a:t>The Ice Bear  </a:t>
            </a:r>
            <a:br>
              <a:rPr lang="en-GB" dirty="0" smtClean="0">
                <a:solidFill>
                  <a:srgbClr val="384A94"/>
                </a:solidFill>
              </a:rPr>
            </a:br>
            <a:r>
              <a:rPr lang="en-GB" sz="2800" i="1" dirty="0" smtClean="0">
                <a:solidFill>
                  <a:srgbClr val="384A94"/>
                </a:solidFill>
              </a:rPr>
              <a:t>Jackie Morris</a:t>
            </a:r>
            <a:endParaRPr lang="en-GB" sz="2800" i="1" dirty="0">
              <a:solidFill>
                <a:srgbClr val="384A94"/>
              </a:solidFill>
            </a:endParaRPr>
          </a:p>
        </p:txBody>
      </p:sp>
      <p:sp>
        <p:nvSpPr>
          <p:cNvPr id="3" name="Content Placeholder 2"/>
          <p:cNvSpPr>
            <a:spLocks noGrp="1"/>
          </p:cNvSpPr>
          <p:nvPr>
            <p:ph idx="1"/>
          </p:nvPr>
        </p:nvSpPr>
        <p:spPr>
          <a:xfrm>
            <a:off x="467544" y="2132856"/>
            <a:ext cx="8229600" cy="4310608"/>
          </a:xfrm>
        </p:spPr>
        <p:txBody>
          <a:bodyPr/>
          <a:lstStyle/>
          <a:p>
            <a:pPr marL="0" indent="0">
              <a:buNone/>
            </a:pPr>
            <a:r>
              <a:rPr lang="en-GB" b="1" dirty="0" smtClean="0">
                <a:solidFill>
                  <a:srgbClr val="658080"/>
                </a:solidFill>
              </a:rPr>
              <a:t>…a </a:t>
            </a:r>
            <a:r>
              <a:rPr lang="en-GB" b="1" u="sng" dirty="0" smtClean="0">
                <a:solidFill>
                  <a:srgbClr val="658080"/>
                </a:solidFill>
              </a:rPr>
              <a:t>piece</a:t>
            </a:r>
            <a:r>
              <a:rPr lang="en-GB" b="1" dirty="0" smtClean="0">
                <a:solidFill>
                  <a:srgbClr val="658080"/>
                </a:solidFill>
              </a:rPr>
              <a:t> </a:t>
            </a:r>
            <a:r>
              <a:rPr lang="en-GB" dirty="0" smtClean="0">
                <a:solidFill>
                  <a:srgbClr val="FF0000"/>
                </a:solidFill>
              </a:rPr>
              <a:t>of amber</a:t>
            </a:r>
            <a:r>
              <a:rPr lang="en-GB" dirty="0" smtClean="0">
                <a:solidFill>
                  <a:srgbClr val="658080"/>
                </a:solidFill>
              </a:rPr>
              <a:t>, </a:t>
            </a:r>
            <a:r>
              <a:rPr lang="en-GB" dirty="0" smtClean="0">
                <a:solidFill>
                  <a:srgbClr val="00B050"/>
                </a:solidFill>
              </a:rPr>
              <a:t>smoothed by oceans</a:t>
            </a:r>
            <a:r>
              <a:rPr lang="en-GB" dirty="0" smtClean="0">
                <a:solidFill>
                  <a:srgbClr val="658080"/>
                </a:solidFill>
              </a:rPr>
              <a:t>, </a:t>
            </a:r>
            <a:r>
              <a:rPr lang="en-GB" dirty="0" smtClean="0">
                <a:solidFill>
                  <a:schemeClr val="bg2">
                    <a:lumMod val="60000"/>
                    <a:lumOff val="40000"/>
                  </a:schemeClr>
                </a:solidFill>
              </a:rPr>
              <a:t>coloured, clear and beautiful</a:t>
            </a:r>
            <a:r>
              <a:rPr lang="en-GB" dirty="0" smtClean="0">
                <a:solidFill>
                  <a:srgbClr val="658080"/>
                </a:solidFill>
              </a:rPr>
              <a:t>, </a:t>
            </a:r>
            <a:r>
              <a:rPr lang="en-GB" dirty="0" smtClean="0">
                <a:solidFill>
                  <a:srgbClr val="7030A0"/>
                </a:solidFill>
              </a:rPr>
              <a:t>like a fragment of fire,</a:t>
            </a:r>
            <a:r>
              <a:rPr lang="en-GB" dirty="0" smtClean="0">
                <a:solidFill>
                  <a:srgbClr val="658080"/>
                </a:solidFill>
              </a:rPr>
              <a:t> </a:t>
            </a:r>
            <a:r>
              <a:rPr lang="en-GB" dirty="0" smtClean="0">
                <a:solidFill>
                  <a:srgbClr val="00B050"/>
                </a:solidFill>
              </a:rPr>
              <a:t>washed ashore from a far off place</a:t>
            </a:r>
            <a:r>
              <a:rPr lang="en-GB" dirty="0" smtClean="0">
                <a:solidFill>
                  <a:srgbClr val="658080"/>
                </a:solidFill>
              </a:rPr>
              <a:t>.</a:t>
            </a:r>
          </a:p>
          <a:p>
            <a:endParaRPr lang="en-GB" dirty="0"/>
          </a:p>
          <a:p>
            <a:pPr marL="0" indent="0">
              <a:buNone/>
            </a:pPr>
            <a:endParaRPr lang="en-GB" dirty="0"/>
          </a:p>
        </p:txBody>
      </p:sp>
      <p:sp>
        <p:nvSpPr>
          <p:cNvPr id="4" name="Slide Number Placeholder 3"/>
          <p:cNvSpPr>
            <a:spLocks noGrp="1"/>
          </p:cNvSpPr>
          <p:nvPr>
            <p:ph type="sldNum" sz="quarter" idx="11"/>
          </p:nvPr>
        </p:nvSpPr>
        <p:spPr/>
        <p:txBody>
          <a:bodyPr/>
          <a:lstStyle/>
          <a:p>
            <a:fld id="{132371F7-CEE0-4AF0-87BE-4D51F1612E4F}" type="slidenum">
              <a:rPr lang="en-US" smtClean="0"/>
              <a:pPr/>
              <a:t>30</a:t>
            </a:fld>
            <a:endParaRPr lang="en-US"/>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2120" y="4005064"/>
            <a:ext cx="1800200" cy="24735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138417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55576" y="611396"/>
            <a:ext cx="7416824" cy="461665"/>
          </a:xfrm>
          <a:prstGeom prst="rect">
            <a:avLst/>
          </a:prstGeom>
          <a:noFill/>
        </p:spPr>
        <p:txBody>
          <a:bodyPr wrap="square" rtlCol="0">
            <a:spAutoFit/>
          </a:bodyPr>
          <a:lstStyle/>
          <a:p>
            <a:r>
              <a:rPr lang="en-GB" sz="2400" dirty="0" smtClean="0"/>
              <a:t>Resources to help you…</a:t>
            </a:r>
            <a:endParaRPr lang="en-GB" sz="240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9055" y="1171219"/>
            <a:ext cx="1837439" cy="24958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3059832" y="1198362"/>
            <a:ext cx="4896544" cy="707886"/>
          </a:xfrm>
          <a:prstGeom prst="rect">
            <a:avLst/>
          </a:prstGeom>
          <a:noFill/>
        </p:spPr>
        <p:txBody>
          <a:bodyPr wrap="square" rtlCol="0">
            <a:spAutoFit/>
          </a:bodyPr>
          <a:lstStyle/>
          <a:p>
            <a:r>
              <a:rPr lang="en-GB" sz="2000" dirty="0" smtClean="0"/>
              <a:t>Essential Primary Grammar: </a:t>
            </a:r>
          </a:p>
          <a:p>
            <a:r>
              <a:rPr lang="en-GB" sz="2000" dirty="0" smtClean="0"/>
              <a:t>Myhill, Jones, Watson &amp; Lines (2016)</a:t>
            </a:r>
            <a:endParaRPr lang="en-GB" sz="2000" dirty="0"/>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2160" y="2244782"/>
            <a:ext cx="2455473" cy="15841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92080" y="3443195"/>
            <a:ext cx="1800225"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2897496" y="4365104"/>
            <a:ext cx="5058879" cy="707886"/>
          </a:xfrm>
          <a:prstGeom prst="rect">
            <a:avLst/>
          </a:prstGeom>
          <a:noFill/>
        </p:spPr>
        <p:txBody>
          <a:bodyPr wrap="square" rtlCol="0">
            <a:spAutoFit/>
          </a:bodyPr>
          <a:lstStyle/>
          <a:p>
            <a:r>
              <a:rPr lang="en-GB" sz="2000" dirty="0" smtClean="0"/>
              <a:t>No Nonsense Grammar: Babcock LDP Literacy Team,  </a:t>
            </a:r>
            <a:r>
              <a:rPr lang="en-GB" sz="2000" dirty="0" err="1" smtClean="0"/>
              <a:t>Raintree</a:t>
            </a:r>
            <a:r>
              <a:rPr lang="en-GB" sz="2000" dirty="0" smtClean="0"/>
              <a:t> (2016</a:t>
            </a:r>
            <a:r>
              <a:rPr lang="en-GB" dirty="0" smtClean="0"/>
              <a:t>)</a:t>
            </a:r>
            <a:endParaRPr lang="en-GB" dirty="0"/>
          </a:p>
        </p:txBody>
      </p:sp>
      <p:sp>
        <p:nvSpPr>
          <p:cNvPr id="6" name="TextBox 5"/>
          <p:cNvSpPr txBox="1"/>
          <p:nvPr/>
        </p:nvSpPr>
        <p:spPr>
          <a:xfrm>
            <a:off x="683568" y="5639219"/>
            <a:ext cx="7272808" cy="400110"/>
          </a:xfrm>
          <a:prstGeom prst="rect">
            <a:avLst/>
          </a:prstGeom>
          <a:noFill/>
        </p:spPr>
        <p:txBody>
          <a:bodyPr wrap="square" rtlCol="0">
            <a:spAutoFit/>
          </a:bodyPr>
          <a:lstStyle/>
          <a:p>
            <a:r>
              <a:rPr lang="en-GB" sz="2000" dirty="0" smtClean="0"/>
              <a:t>www.babcock-education.co.uk/ldp/literacy</a:t>
            </a:r>
            <a:endParaRPr lang="en-GB" sz="2000" dirty="0"/>
          </a:p>
        </p:txBody>
      </p:sp>
      <p:pic>
        <p:nvPicPr>
          <p:cNvPr id="9" name="Picture 8"/>
          <p:cNvPicPr/>
          <p:nvPr/>
        </p:nvPicPr>
        <p:blipFill rotWithShape="1">
          <a:blip r:embed="rId6">
            <a:extLst>
              <a:ext uri="{28A0092B-C50C-407E-A947-70E740481C1C}">
                <a14:useLocalDpi xmlns:a14="http://schemas.microsoft.com/office/drawing/2010/main" val="0"/>
              </a:ext>
            </a:extLst>
          </a:blip>
          <a:srcRect l="72500" b="82500"/>
          <a:stretch/>
        </p:blipFill>
        <p:spPr bwMode="auto">
          <a:xfrm>
            <a:off x="5532900" y="5521139"/>
            <a:ext cx="1333500" cy="63627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80510470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Food WASTE: </a:t>
            </a:r>
            <a:r>
              <a:rPr lang="en-GB" dirty="0" err="1" smtClean="0"/>
              <a:t>cAn</a:t>
            </a:r>
            <a:r>
              <a:rPr lang="en-GB" dirty="0" smtClean="0"/>
              <a:t> YOU CHANGE THE WORLD?</a:t>
            </a:r>
            <a:endParaRPr lang="en-GB" dirty="0"/>
          </a:p>
        </p:txBody>
      </p:sp>
      <p:sp>
        <p:nvSpPr>
          <p:cNvPr id="3" name="Text Placeholder 2"/>
          <p:cNvSpPr>
            <a:spLocks noGrp="1"/>
          </p:cNvSpPr>
          <p:nvPr>
            <p:ph type="body" idx="1"/>
          </p:nvPr>
        </p:nvSpPr>
        <p:spPr/>
        <p:txBody>
          <a:bodyPr/>
          <a:lstStyle/>
          <a:p>
            <a:r>
              <a:rPr lang="en-GB" dirty="0" smtClean="0"/>
              <a:t>Persuasive Writing</a:t>
            </a:r>
            <a:endParaRPr lang="en-GB" dirty="0"/>
          </a:p>
        </p:txBody>
      </p:sp>
      <p:sp>
        <p:nvSpPr>
          <p:cNvPr id="5" name="Slide Number Placeholder 4"/>
          <p:cNvSpPr>
            <a:spLocks noGrp="1"/>
          </p:cNvSpPr>
          <p:nvPr>
            <p:ph type="sldNum" sz="quarter" idx="11"/>
          </p:nvPr>
        </p:nvSpPr>
        <p:spPr/>
        <p:txBody>
          <a:bodyPr/>
          <a:lstStyle/>
          <a:p>
            <a:fld id="{93BB0EA1-6604-4695-83C9-111488B4725B}" type="slidenum">
              <a:rPr lang="en-US" smtClean="0"/>
              <a:pPr/>
              <a:t>32</a:t>
            </a:fld>
            <a:endParaRPr lang="en-US"/>
          </a:p>
        </p:txBody>
      </p:sp>
    </p:spTree>
    <p:extLst>
      <p:ext uri="{BB962C8B-B14F-4D97-AF65-F5344CB8AC3E}">
        <p14:creationId xmlns:p14="http://schemas.microsoft.com/office/powerpoint/2010/main" val="99393564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SoW</a:t>
            </a:r>
            <a:r>
              <a:rPr lang="en-GB" dirty="0" smtClean="0"/>
              <a:t> Overview</a:t>
            </a:r>
            <a:endParaRPr lang="en-GB" dirty="0"/>
          </a:p>
        </p:txBody>
      </p:sp>
      <p:sp>
        <p:nvSpPr>
          <p:cNvPr id="3" name="Content Placeholder 2"/>
          <p:cNvSpPr>
            <a:spLocks noGrp="1"/>
          </p:cNvSpPr>
          <p:nvPr>
            <p:ph idx="1"/>
          </p:nvPr>
        </p:nvSpPr>
        <p:spPr>
          <a:xfrm>
            <a:off x="323528" y="1981200"/>
            <a:ext cx="8496944" cy="4544144"/>
          </a:xfrm>
        </p:spPr>
        <p:txBody>
          <a:bodyPr/>
          <a:lstStyle/>
          <a:p>
            <a:pPr>
              <a:lnSpc>
                <a:spcPts val="2800"/>
              </a:lnSpc>
              <a:spcBef>
                <a:spcPts val="0"/>
              </a:spcBef>
              <a:spcAft>
                <a:spcPts val="600"/>
              </a:spcAft>
              <a:buFont typeface="Wingdings" panose="05000000000000000000" pitchFamily="2" charset="2"/>
              <a:buChar char="q"/>
            </a:pPr>
            <a:r>
              <a:rPr lang="en-GB" sz="2000" dirty="0"/>
              <a:t>This scheme of work focuses on developing students’ awareness of the need to craft and shape a persuasive text. Through collaborative joint composition and collaborative revision, it supports students in learning about the writing process and how to plan and revise. The scheme draws attention to some characteristics of a persuasive text, developing students’ understanding of 3 core issues. </a:t>
            </a:r>
          </a:p>
          <a:p>
            <a:pPr lvl="0">
              <a:lnSpc>
                <a:spcPts val="2800"/>
              </a:lnSpc>
              <a:spcBef>
                <a:spcPts val="0"/>
              </a:spcBef>
              <a:spcAft>
                <a:spcPts val="600"/>
              </a:spcAft>
              <a:buFont typeface="Wingdings" panose="05000000000000000000" pitchFamily="2" charset="2"/>
              <a:buChar char="q"/>
            </a:pPr>
            <a:r>
              <a:rPr lang="en-US" sz="2000" dirty="0"/>
              <a:t>Task awareness:  Who is the reader?  What is the purpose of the text? What are the writer’s authorial intentions?</a:t>
            </a:r>
            <a:endParaRPr lang="en-GB" sz="2000" dirty="0"/>
          </a:p>
          <a:p>
            <a:pPr lvl="0">
              <a:lnSpc>
                <a:spcPts val="2800"/>
              </a:lnSpc>
              <a:spcBef>
                <a:spcPts val="0"/>
              </a:spcBef>
              <a:spcAft>
                <a:spcPts val="600"/>
              </a:spcAft>
              <a:buFont typeface="Wingdings" panose="05000000000000000000" pitchFamily="2" charset="2"/>
              <a:buChar char="q"/>
            </a:pPr>
            <a:r>
              <a:rPr lang="en-US" sz="2000" dirty="0"/>
              <a:t>Content: What do we need to know about the topic of food waste to create a persuasive text? </a:t>
            </a:r>
            <a:endParaRPr lang="en-GB" sz="2000" dirty="0"/>
          </a:p>
          <a:p>
            <a:pPr>
              <a:lnSpc>
                <a:spcPts val="2800"/>
              </a:lnSpc>
              <a:spcBef>
                <a:spcPts val="0"/>
              </a:spcBef>
              <a:spcAft>
                <a:spcPts val="600"/>
              </a:spcAft>
              <a:buFont typeface="Wingdings" panose="05000000000000000000" pitchFamily="2" charset="2"/>
              <a:buChar char="q"/>
            </a:pPr>
            <a:r>
              <a:rPr lang="en-GB" sz="2000" dirty="0"/>
              <a:t>Grammar and Language Choices: How are we going to write the text? </a:t>
            </a:r>
          </a:p>
        </p:txBody>
      </p:sp>
      <p:sp>
        <p:nvSpPr>
          <p:cNvPr id="4" name="Slide Number Placeholder 3"/>
          <p:cNvSpPr>
            <a:spLocks noGrp="1"/>
          </p:cNvSpPr>
          <p:nvPr>
            <p:ph type="sldNum" sz="quarter" idx="11"/>
          </p:nvPr>
        </p:nvSpPr>
        <p:spPr/>
        <p:txBody>
          <a:bodyPr/>
          <a:lstStyle/>
          <a:p>
            <a:fld id="{132371F7-CEE0-4AF0-87BE-4D51F1612E4F}" type="slidenum">
              <a:rPr lang="en-US" smtClean="0"/>
              <a:pPr/>
              <a:t>33</a:t>
            </a:fld>
            <a:endParaRPr lang="en-US"/>
          </a:p>
        </p:txBody>
      </p:sp>
    </p:spTree>
    <p:extLst>
      <p:ext uri="{BB962C8B-B14F-4D97-AF65-F5344CB8AC3E}">
        <p14:creationId xmlns:p14="http://schemas.microsoft.com/office/powerpoint/2010/main" val="132457922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Grammar-Writing Links</a:t>
            </a:r>
            <a:endParaRPr lang="en-GB" dirty="0"/>
          </a:p>
        </p:txBody>
      </p:sp>
      <p:sp>
        <p:nvSpPr>
          <p:cNvPr id="3" name="Content Placeholder 2"/>
          <p:cNvSpPr>
            <a:spLocks noGrp="1"/>
          </p:cNvSpPr>
          <p:nvPr>
            <p:ph idx="1"/>
          </p:nvPr>
        </p:nvSpPr>
        <p:spPr>
          <a:xfrm>
            <a:off x="457200" y="1981200"/>
            <a:ext cx="8229600" cy="4472136"/>
          </a:xfrm>
        </p:spPr>
        <p:txBody>
          <a:bodyPr/>
          <a:lstStyle/>
          <a:p>
            <a:pPr>
              <a:lnSpc>
                <a:spcPts val="2800"/>
              </a:lnSpc>
              <a:spcBef>
                <a:spcPts val="0"/>
              </a:spcBef>
              <a:spcAft>
                <a:spcPts val="600"/>
              </a:spcAft>
              <a:buFont typeface="Wingdings" panose="05000000000000000000" pitchFamily="2" charset="2"/>
              <a:buChar char="q"/>
            </a:pPr>
            <a:r>
              <a:rPr lang="en-GB" sz="2000" dirty="0"/>
              <a:t>Understanding how to create a persuasive argument through:</a:t>
            </a:r>
          </a:p>
          <a:p>
            <a:pPr lvl="0">
              <a:lnSpc>
                <a:spcPts val="2800"/>
              </a:lnSpc>
              <a:spcBef>
                <a:spcPts val="0"/>
              </a:spcBef>
              <a:spcAft>
                <a:spcPts val="600"/>
              </a:spcAft>
              <a:buFont typeface="Wingdings" panose="05000000000000000000" pitchFamily="2" charset="2"/>
              <a:buChar char="q"/>
            </a:pPr>
            <a:r>
              <a:rPr lang="en-US" sz="2000" dirty="0"/>
              <a:t>Using clear statement sentences to make important points</a:t>
            </a:r>
            <a:endParaRPr lang="en-GB" sz="2000" dirty="0"/>
          </a:p>
          <a:p>
            <a:pPr lvl="0">
              <a:lnSpc>
                <a:spcPts val="2800"/>
              </a:lnSpc>
              <a:spcBef>
                <a:spcPts val="0"/>
              </a:spcBef>
              <a:spcAft>
                <a:spcPts val="600"/>
              </a:spcAft>
              <a:buFont typeface="Wingdings" panose="05000000000000000000" pitchFamily="2" charset="2"/>
              <a:buChar char="q"/>
            </a:pPr>
            <a:r>
              <a:rPr lang="en-US" sz="2000" dirty="0"/>
              <a:t>Using single clause sentences to draw attention to key points</a:t>
            </a:r>
            <a:endParaRPr lang="en-GB" sz="2000" dirty="0"/>
          </a:p>
          <a:p>
            <a:pPr lvl="0">
              <a:lnSpc>
                <a:spcPts val="2800"/>
              </a:lnSpc>
              <a:spcBef>
                <a:spcPts val="0"/>
              </a:spcBef>
              <a:spcAft>
                <a:spcPts val="600"/>
              </a:spcAft>
              <a:buFont typeface="Wingdings" panose="05000000000000000000" pitchFamily="2" charset="2"/>
              <a:buChar char="q"/>
            </a:pPr>
            <a:r>
              <a:rPr lang="en-US" sz="2000" dirty="0"/>
              <a:t>Choosing positioning vocabulary to indicate your point of view </a:t>
            </a:r>
            <a:endParaRPr lang="en-GB" sz="2000" dirty="0"/>
          </a:p>
          <a:p>
            <a:pPr lvl="0">
              <a:lnSpc>
                <a:spcPts val="2800"/>
              </a:lnSpc>
              <a:spcBef>
                <a:spcPts val="0"/>
              </a:spcBef>
              <a:spcAft>
                <a:spcPts val="600"/>
              </a:spcAft>
              <a:buFont typeface="Wingdings" panose="05000000000000000000" pitchFamily="2" charset="2"/>
              <a:buChar char="q"/>
            </a:pPr>
            <a:r>
              <a:rPr lang="en-US" sz="2000" dirty="0"/>
              <a:t>Choosing information, such as statistics, to support your point of view</a:t>
            </a:r>
            <a:endParaRPr lang="en-GB" sz="2000" dirty="0"/>
          </a:p>
          <a:p>
            <a:pPr lvl="0">
              <a:lnSpc>
                <a:spcPts val="2800"/>
              </a:lnSpc>
              <a:spcBef>
                <a:spcPts val="0"/>
              </a:spcBef>
              <a:spcAft>
                <a:spcPts val="600"/>
              </a:spcAft>
              <a:buFont typeface="Wingdings" panose="05000000000000000000" pitchFamily="2" charset="2"/>
              <a:buChar char="q"/>
            </a:pPr>
            <a:r>
              <a:rPr lang="en-US" sz="2000" dirty="0"/>
              <a:t>Using modal verbs to indicate different levels of assertion/possibility</a:t>
            </a:r>
            <a:endParaRPr lang="en-GB" sz="2000" dirty="0"/>
          </a:p>
          <a:p>
            <a:pPr lvl="0">
              <a:lnSpc>
                <a:spcPts val="2800"/>
              </a:lnSpc>
              <a:spcBef>
                <a:spcPts val="0"/>
              </a:spcBef>
              <a:spcAft>
                <a:spcPts val="600"/>
              </a:spcAft>
              <a:buFont typeface="Wingdings" panose="05000000000000000000" pitchFamily="2" charset="2"/>
              <a:buChar char="q"/>
            </a:pPr>
            <a:r>
              <a:rPr lang="en-US" sz="2000" dirty="0"/>
              <a:t>Choosing adverbs to reveal or </a:t>
            </a:r>
            <a:r>
              <a:rPr lang="en-US" sz="2000" dirty="0" err="1"/>
              <a:t>emphasise</a:t>
            </a:r>
            <a:r>
              <a:rPr lang="en-US" sz="2000" dirty="0"/>
              <a:t> your point of view </a:t>
            </a:r>
            <a:endParaRPr lang="en-GB" sz="2000" dirty="0"/>
          </a:p>
          <a:p>
            <a:pPr>
              <a:lnSpc>
                <a:spcPts val="2800"/>
              </a:lnSpc>
              <a:spcBef>
                <a:spcPts val="0"/>
              </a:spcBef>
              <a:spcAft>
                <a:spcPts val="600"/>
              </a:spcAft>
              <a:buFont typeface="Wingdings" panose="05000000000000000000" pitchFamily="2" charset="2"/>
              <a:buChar char="q"/>
            </a:pPr>
            <a:r>
              <a:rPr lang="en-GB" sz="2000" dirty="0"/>
              <a:t>Choosing connecting adverbials to link ideas across sentences </a:t>
            </a:r>
          </a:p>
        </p:txBody>
      </p:sp>
      <p:sp>
        <p:nvSpPr>
          <p:cNvPr id="4" name="Slide Number Placeholder 3"/>
          <p:cNvSpPr>
            <a:spLocks noGrp="1"/>
          </p:cNvSpPr>
          <p:nvPr>
            <p:ph type="sldNum" sz="quarter" idx="11"/>
          </p:nvPr>
        </p:nvSpPr>
        <p:spPr/>
        <p:txBody>
          <a:bodyPr/>
          <a:lstStyle/>
          <a:p>
            <a:fld id="{132371F7-CEE0-4AF0-87BE-4D51F1612E4F}" type="slidenum">
              <a:rPr lang="en-US" smtClean="0"/>
              <a:pPr/>
              <a:t>34</a:t>
            </a:fld>
            <a:endParaRPr lang="en-US"/>
          </a:p>
        </p:txBody>
      </p:sp>
    </p:spTree>
    <p:extLst>
      <p:ext uri="{BB962C8B-B14F-4D97-AF65-F5344CB8AC3E}">
        <p14:creationId xmlns:p14="http://schemas.microsoft.com/office/powerpoint/2010/main" val="36415596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9768" y="404664"/>
            <a:ext cx="8424936" cy="1152128"/>
          </a:xfrm>
        </p:spPr>
        <p:txBody>
          <a:bodyPr>
            <a:normAutofit/>
          </a:bodyPr>
          <a:lstStyle/>
          <a:p>
            <a:r>
              <a:rPr lang="en-GB" sz="4400" b="1" dirty="0" smtClean="0">
                <a:effectLst>
                  <a:outerShdw blurRad="38100" dist="38100" dir="2700000" algn="tl">
                    <a:srgbClr val="000000">
                      <a:alpha val="43137"/>
                    </a:srgbClr>
                  </a:outerShdw>
                </a:effectLst>
                <a:latin typeface="Calibri" panose="020F0502020204030204" pitchFamily="34" charset="0"/>
              </a:rPr>
              <a:t>Being Persuasive</a:t>
            </a:r>
            <a:endParaRPr lang="en-GB" sz="4400" b="1" dirty="0">
              <a:effectLst>
                <a:outerShdw blurRad="38100" dist="38100" dir="2700000" algn="tl">
                  <a:srgbClr val="000000">
                    <a:alpha val="43137"/>
                  </a:srgbClr>
                </a:outerShdw>
              </a:effectLst>
              <a:latin typeface="Calibri" panose="020F0502020204030204" pitchFamily="34" charset="0"/>
            </a:endParaRPr>
          </a:p>
        </p:txBody>
      </p:sp>
      <p:sp>
        <p:nvSpPr>
          <p:cNvPr id="3" name="Content Placeholder 2"/>
          <p:cNvSpPr>
            <a:spLocks noGrp="1"/>
          </p:cNvSpPr>
          <p:nvPr>
            <p:ph idx="1"/>
          </p:nvPr>
        </p:nvSpPr>
        <p:spPr>
          <a:xfrm>
            <a:off x="467544" y="1700808"/>
            <a:ext cx="8136904" cy="4680520"/>
          </a:xfrm>
        </p:spPr>
        <p:txBody>
          <a:bodyPr>
            <a:normAutofit/>
          </a:bodyPr>
          <a:lstStyle/>
          <a:p>
            <a:pPr marL="0" indent="0">
              <a:lnSpc>
                <a:spcPts val="2400"/>
              </a:lnSpc>
              <a:spcBef>
                <a:spcPts val="0"/>
              </a:spcBef>
              <a:spcAft>
                <a:spcPts val="600"/>
              </a:spcAft>
              <a:buNone/>
            </a:pPr>
            <a:r>
              <a:rPr lang="en-GB" sz="2000" dirty="0" smtClean="0">
                <a:latin typeface="Calibri" panose="020F0502020204030204" pitchFamily="34" charset="0"/>
              </a:rPr>
              <a:t>These are all sentences from different reports on food waste.  The writers have thought about how to be persuasive – thinking about </a:t>
            </a:r>
            <a:r>
              <a:rPr lang="en-GB" sz="2000" b="1" i="1" u="sng" dirty="0" smtClean="0">
                <a:latin typeface="Calibri" panose="020F0502020204030204" pitchFamily="34" charset="0"/>
              </a:rPr>
              <a:t>what</a:t>
            </a:r>
            <a:r>
              <a:rPr lang="en-GB" sz="2000" dirty="0" smtClean="0">
                <a:latin typeface="Calibri" panose="020F0502020204030204" pitchFamily="34" charset="0"/>
              </a:rPr>
              <a:t> they write and </a:t>
            </a:r>
            <a:r>
              <a:rPr lang="en-GB" sz="2000" b="1" i="1" u="sng" dirty="0" smtClean="0">
                <a:latin typeface="Calibri" panose="020F0502020204030204" pitchFamily="34" charset="0"/>
              </a:rPr>
              <a:t>how</a:t>
            </a:r>
            <a:r>
              <a:rPr lang="en-GB" sz="2000" dirty="0" smtClean="0">
                <a:latin typeface="Calibri" panose="020F0502020204030204" pitchFamily="34" charset="0"/>
              </a:rPr>
              <a:t> they express it.</a:t>
            </a:r>
          </a:p>
          <a:p>
            <a:pPr>
              <a:lnSpc>
                <a:spcPts val="2400"/>
              </a:lnSpc>
              <a:spcBef>
                <a:spcPts val="0"/>
              </a:spcBef>
              <a:spcAft>
                <a:spcPts val="600"/>
              </a:spcAft>
            </a:pPr>
            <a:endParaRPr lang="en-GB" sz="2000" dirty="0">
              <a:latin typeface="Calibri" panose="020F0502020204030204" pitchFamily="34" charset="0"/>
            </a:endParaRPr>
          </a:p>
          <a:p>
            <a:pPr>
              <a:lnSpc>
                <a:spcPts val="2400"/>
              </a:lnSpc>
              <a:spcBef>
                <a:spcPts val="0"/>
              </a:spcBef>
              <a:spcAft>
                <a:spcPts val="600"/>
              </a:spcAft>
              <a:buFont typeface="Wingdings" panose="05000000000000000000" pitchFamily="2" charset="2"/>
              <a:buChar char="q"/>
            </a:pPr>
            <a:r>
              <a:rPr lang="en-GB" sz="2000" i="1" dirty="0" smtClean="0">
                <a:latin typeface="Calibri" panose="020F0502020204030204" pitchFamily="34" charset="0"/>
              </a:rPr>
              <a:t>With </a:t>
            </a:r>
            <a:r>
              <a:rPr lang="en-GB" sz="2000" i="1" dirty="0">
                <a:latin typeface="Calibri" panose="020F0502020204030204" pitchFamily="34" charset="0"/>
              </a:rPr>
              <a:t>food bank visits at an all-time high, the amount supermarkets are throwing away is appalling.</a:t>
            </a:r>
          </a:p>
          <a:p>
            <a:pPr>
              <a:lnSpc>
                <a:spcPts val="2400"/>
              </a:lnSpc>
              <a:spcBef>
                <a:spcPts val="0"/>
              </a:spcBef>
              <a:spcAft>
                <a:spcPts val="600"/>
              </a:spcAft>
              <a:buFont typeface="Wingdings" panose="05000000000000000000" pitchFamily="2" charset="2"/>
              <a:buChar char="q"/>
            </a:pPr>
            <a:r>
              <a:rPr lang="en-GB" sz="2000" i="1" dirty="0">
                <a:latin typeface="Calibri" panose="020F0502020204030204" pitchFamily="34" charset="0"/>
              </a:rPr>
              <a:t>A</a:t>
            </a:r>
            <a:r>
              <a:rPr lang="en-GB" sz="2000" i="1" dirty="0" smtClean="0">
                <a:latin typeface="Calibri" panose="020F0502020204030204" pitchFamily="34" charset="0"/>
              </a:rPr>
              <a:t> survey reveals a staggering two thirds of some freshly bought food goes to waste.</a:t>
            </a:r>
          </a:p>
          <a:p>
            <a:pPr>
              <a:lnSpc>
                <a:spcPts val="2400"/>
              </a:lnSpc>
              <a:spcBef>
                <a:spcPts val="0"/>
              </a:spcBef>
              <a:spcAft>
                <a:spcPts val="600"/>
              </a:spcAft>
              <a:buFont typeface="Wingdings" panose="05000000000000000000" pitchFamily="2" charset="2"/>
              <a:buChar char="q"/>
            </a:pPr>
            <a:r>
              <a:rPr lang="en-GB" sz="2000" i="1" dirty="0" smtClean="0">
                <a:effectLst/>
                <a:latin typeface="Calibri" panose="020F0502020204030204" pitchFamily="34" charset="0"/>
              </a:rPr>
              <a:t>The average UK family is wasting nearly £60 a month by throwing away almost an entire meal a day.</a:t>
            </a:r>
          </a:p>
          <a:p>
            <a:pPr>
              <a:lnSpc>
                <a:spcPts val="2400"/>
              </a:lnSpc>
              <a:spcBef>
                <a:spcPts val="0"/>
              </a:spcBef>
              <a:spcAft>
                <a:spcPts val="600"/>
              </a:spcAft>
              <a:buFont typeface="Wingdings" panose="05000000000000000000" pitchFamily="2" charset="2"/>
              <a:buChar char="q"/>
            </a:pPr>
            <a:r>
              <a:rPr lang="en-GB" sz="2000" i="1" dirty="0" smtClean="0">
                <a:effectLst/>
                <a:latin typeface="Calibri" panose="020F0502020204030204" pitchFamily="34" charset="0"/>
              </a:rPr>
              <a:t>One third of all food produced in the world ends up as waste.</a:t>
            </a:r>
            <a:endParaRPr lang="en-GB" sz="2000" b="1" i="1" dirty="0">
              <a:latin typeface="Calibri" panose="020F0502020204030204" pitchFamily="34" charset="0"/>
            </a:endParaRPr>
          </a:p>
        </p:txBody>
      </p:sp>
      <p:sp>
        <p:nvSpPr>
          <p:cNvPr id="4" name="Slide Number Placeholder 3"/>
          <p:cNvSpPr>
            <a:spLocks noGrp="1"/>
          </p:cNvSpPr>
          <p:nvPr>
            <p:ph type="sldNum" sz="quarter" idx="12"/>
          </p:nvPr>
        </p:nvSpPr>
        <p:spPr/>
        <p:txBody>
          <a:bodyPr/>
          <a:lstStyle/>
          <a:p>
            <a:fld id="{045ED7F1-2036-466F-86BD-47DE6400EF6A}" type="slidenum">
              <a:rPr lang="en-GB" smtClean="0"/>
              <a:t>35</a:t>
            </a:fld>
            <a:endParaRPr lang="en-GB"/>
          </a:p>
        </p:txBody>
      </p:sp>
    </p:spTree>
    <p:extLst>
      <p:ext uri="{BB962C8B-B14F-4D97-AF65-F5344CB8AC3E}">
        <p14:creationId xmlns:p14="http://schemas.microsoft.com/office/powerpoint/2010/main" val="298680709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692696"/>
            <a:ext cx="8208912" cy="864096"/>
          </a:xfrm>
        </p:spPr>
        <p:txBody>
          <a:bodyPr>
            <a:normAutofit/>
          </a:bodyPr>
          <a:lstStyle/>
          <a:p>
            <a:r>
              <a:rPr lang="en-GB" sz="4400" b="1" dirty="0" smtClean="0">
                <a:effectLst>
                  <a:outerShdw blurRad="38100" dist="38100" dir="2700000" algn="tl">
                    <a:srgbClr val="000000">
                      <a:alpha val="43137"/>
                    </a:srgbClr>
                  </a:outerShdw>
                </a:effectLst>
                <a:latin typeface="Calibri" panose="020F0502020204030204" pitchFamily="34" charset="0"/>
              </a:rPr>
              <a:t>Being Persuasive</a:t>
            </a:r>
            <a:endParaRPr lang="en-GB" sz="4400" b="1" dirty="0">
              <a:effectLst>
                <a:outerShdw blurRad="38100" dist="38100" dir="2700000" algn="tl">
                  <a:srgbClr val="000000">
                    <a:alpha val="43137"/>
                  </a:srgbClr>
                </a:outerShdw>
              </a:effectLst>
              <a:latin typeface="Calibri" panose="020F0502020204030204" pitchFamily="34" charset="0"/>
            </a:endParaRPr>
          </a:p>
        </p:txBody>
      </p:sp>
      <p:sp>
        <p:nvSpPr>
          <p:cNvPr id="3" name="Content Placeholder 2"/>
          <p:cNvSpPr>
            <a:spLocks noGrp="1"/>
          </p:cNvSpPr>
          <p:nvPr>
            <p:ph idx="1"/>
          </p:nvPr>
        </p:nvSpPr>
        <p:spPr>
          <a:xfrm>
            <a:off x="467544" y="1988840"/>
            <a:ext cx="8136904" cy="4392488"/>
          </a:xfrm>
        </p:spPr>
        <p:txBody>
          <a:bodyPr>
            <a:normAutofit/>
          </a:bodyPr>
          <a:lstStyle/>
          <a:p>
            <a:pPr marL="0" indent="0">
              <a:lnSpc>
                <a:spcPts val="2400"/>
              </a:lnSpc>
              <a:spcBef>
                <a:spcPts val="0"/>
              </a:spcBef>
              <a:spcAft>
                <a:spcPts val="600"/>
              </a:spcAft>
              <a:buNone/>
            </a:pPr>
            <a:r>
              <a:rPr lang="en-GB" sz="2000" dirty="0" smtClean="0">
                <a:latin typeface="Calibri" panose="020F0502020204030204" pitchFamily="34" charset="0"/>
              </a:rPr>
              <a:t>These are all sentences from different reports on food waste.  The writers have thought about how to be persuasive – thinking about </a:t>
            </a:r>
            <a:r>
              <a:rPr lang="en-GB" sz="2000" b="1" i="1" u="sng" dirty="0" smtClean="0">
                <a:latin typeface="Calibri" panose="020F0502020204030204" pitchFamily="34" charset="0"/>
              </a:rPr>
              <a:t>what</a:t>
            </a:r>
            <a:r>
              <a:rPr lang="en-GB" sz="2000" dirty="0" smtClean="0">
                <a:latin typeface="Calibri" panose="020F0502020204030204" pitchFamily="34" charset="0"/>
              </a:rPr>
              <a:t> they write and </a:t>
            </a:r>
            <a:r>
              <a:rPr lang="en-GB" sz="2000" b="1" i="1" u="sng" dirty="0" smtClean="0">
                <a:latin typeface="Calibri" panose="020F0502020204030204" pitchFamily="34" charset="0"/>
              </a:rPr>
              <a:t>how</a:t>
            </a:r>
            <a:r>
              <a:rPr lang="en-GB" sz="2000" dirty="0" smtClean="0">
                <a:latin typeface="Calibri" panose="020F0502020204030204" pitchFamily="34" charset="0"/>
              </a:rPr>
              <a:t> they express it.</a:t>
            </a:r>
          </a:p>
          <a:p>
            <a:pPr>
              <a:lnSpc>
                <a:spcPts val="2400"/>
              </a:lnSpc>
              <a:spcBef>
                <a:spcPts val="0"/>
              </a:spcBef>
              <a:spcAft>
                <a:spcPts val="600"/>
              </a:spcAft>
            </a:pPr>
            <a:endParaRPr lang="en-GB" sz="2000" dirty="0">
              <a:latin typeface="Calibri" panose="020F0502020204030204" pitchFamily="34" charset="0"/>
            </a:endParaRPr>
          </a:p>
          <a:p>
            <a:pPr>
              <a:lnSpc>
                <a:spcPts val="2400"/>
              </a:lnSpc>
              <a:spcBef>
                <a:spcPts val="0"/>
              </a:spcBef>
              <a:spcAft>
                <a:spcPts val="600"/>
              </a:spcAft>
              <a:buFont typeface="Wingdings" panose="05000000000000000000" pitchFamily="2" charset="2"/>
              <a:buChar char="q"/>
            </a:pPr>
            <a:r>
              <a:rPr lang="en-GB" sz="2000" i="1" dirty="0" smtClean="0">
                <a:latin typeface="Calibri" panose="020F0502020204030204" pitchFamily="34" charset="0"/>
              </a:rPr>
              <a:t>With </a:t>
            </a:r>
            <a:r>
              <a:rPr lang="en-GB" sz="2000" i="1" dirty="0">
                <a:latin typeface="Calibri" panose="020F0502020204030204" pitchFamily="34" charset="0"/>
              </a:rPr>
              <a:t>food bank visits at an all-time high, the amount supermarkets are throwing away is appalling.</a:t>
            </a:r>
          </a:p>
          <a:p>
            <a:pPr>
              <a:lnSpc>
                <a:spcPts val="2400"/>
              </a:lnSpc>
              <a:spcBef>
                <a:spcPts val="0"/>
              </a:spcBef>
              <a:spcAft>
                <a:spcPts val="600"/>
              </a:spcAft>
              <a:buFont typeface="Wingdings" panose="05000000000000000000" pitchFamily="2" charset="2"/>
              <a:buChar char="q"/>
            </a:pPr>
            <a:r>
              <a:rPr lang="en-GB" sz="2000" i="1" dirty="0">
                <a:latin typeface="Calibri" panose="020F0502020204030204" pitchFamily="34" charset="0"/>
              </a:rPr>
              <a:t>A</a:t>
            </a:r>
            <a:r>
              <a:rPr lang="en-GB" sz="2000" i="1" dirty="0" smtClean="0">
                <a:latin typeface="Calibri" panose="020F0502020204030204" pitchFamily="34" charset="0"/>
              </a:rPr>
              <a:t> survey reveals a staggering two thirds of some freshly bought food goes to waste.</a:t>
            </a:r>
          </a:p>
          <a:p>
            <a:pPr>
              <a:lnSpc>
                <a:spcPts val="2400"/>
              </a:lnSpc>
              <a:spcBef>
                <a:spcPts val="0"/>
              </a:spcBef>
              <a:spcAft>
                <a:spcPts val="600"/>
              </a:spcAft>
              <a:buFont typeface="Wingdings" panose="05000000000000000000" pitchFamily="2" charset="2"/>
              <a:buChar char="q"/>
            </a:pPr>
            <a:r>
              <a:rPr lang="en-GB" sz="2000" i="1" dirty="0" smtClean="0">
                <a:effectLst/>
                <a:latin typeface="Calibri" panose="020F0502020204030204" pitchFamily="34" charset="0"/>
              </a:rPr>
              <a:t>The average UK family is wasting nearly £60 a month by throwing away almost an entire meal a day.</a:t>
            </a:r>
          </a:p>
          <a:p>
            <a:pPr>
              <a:lnSpc>
                <a:spcPts val="2400"/>
              </a:lnSpc>
              <a:spcBef>
                <a:spcPts val="0"/>
              </a:spcBef>
              <a:spcAft>
                <a:spcPts val="600"/>
              </a:spcAft>
              <a:buFont typeface="Wingdings" panose="05000000000000000000" pitchFamily="2" charset="2"/>
              <a:buChar char="q"/>
            </a:pPr>
            <a:r>
              <a:rPr lang="en-GB" sz="2000" i="1" dirty="0" smtClean="0">
                <a:effectLst/>
                <a:latin typeface="Calibri" panose="020F0502020204030204" pitchFamily="34" charset="0"/>
              </a:rPr>
              <a:t>One third of all food produced in the world ends up as waste.</a:t>
            </a:r>
            <a:endParaRPr lang="en-GB" sz="2000" b="1" i="1" dirty="0">
              <a:latin typeface="Calibri" panose="020F0502020204030204" pitchFamily="34" charset="0"/>
            </a:endParaRPr>
          </a:p>
        </p:txBody>
      </p:sp>
      <p:sp>
        <p:nvSpPr>
          <p:cNvPr id="4" name="TextBox 3"/>
          <p:cNvSpPr txBox="1"/>
          <p:nvPr/>
        </p:nvSpPr>
        <p:spPr>
          <a:xfrm>
            <a:off x="4572000" y="5744138"/>
            <a:ext cx="4032448" cy="646331"/>
          </a:xfrm>
          <a:prstGeom prst="rect">
            <a:avLst/>
          </a:prstGeom>
          <a:solidFill>
            <a:srgbClr val="CCFF99"/>
          </a:solidFill>
          <a:ln>
            <a:solidFill>
              <a:schemeClr val="tx1"/>
            </a:solidFill>
          </a:ln>
        </p:spPr>
        <p:txBody>
          <a:bodyPr wrap="square" rtlCol="0">
            <a:spAutoFit/>
          </a:bodyPr>
          <a:lstStyle/>
          <a:p>
            <a:pPr algn="ctr"/>
            <a:r>
              <a:rPr lang="en-GB" dirty="0" smtClean="0">
                <a:latin typeface="Calibri" panose="020F0502020204030204" pitchFamily="34" charset="0"/>
              </a:rPr>
              <a:t>The sentences are all clear statements which express the writer’s point of view.</a:t>
            </a:r>
            <a:endParaRPr lang="en-GB" dirty="0"/>
          </a:p>
        </p:txBody>
      </p:sp>
      <p:sp>
        <p:nvSpPr>
          <p:cNvPr id="5" name="Slide Number Placeholder 4"/>
          <p:cNvSpPr>
            <a:spLocks noGrp="1"/>
          </p:cNvSpPr>
          <p:nvPr>
            <p:ph type="sldNum" sz="quarter" idx="12"/>
          </p:nvPr>
        </p:nvSpPr>
        <p:spPr/>
        <p:txBody>
          <a:bodyPr/>
          <a:lstStyle/>
          <a:p>
            <a:fld id="{045ED7F1-2036-466F-86BD-47DE6400EF6A}" type="slidenum">
              <a:rPr lang="en-GB" smtClean="0"/>
              <a:t>36</a:t>
            </a:fld>
            <a:endParaRPr lang="en-GB"/>
          </a:p>
        </p:txBody>
      </p:sp>
    </p:spTree>
    <p:extLst>
      <p:ext uri="{BB962C8B-B14F-4D97-AF65-F5344CB8AC3E}">
        <p14:creationId xmlns:p14="http://schemas.microsoft.com/office/powerpoint/2010/main" val="213611968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692696"/>
            <a:ext cx="8208912" cy="864096"/>
          </a:xfrm>
        </p:spPr>
        <p:txBody>
          <a:bodyPr>
            <a:normAutofit/>
          </a:bodyPr>
          <a:lstStyle/>
          <a:p>
            <a:r>
              <a:rPr lang="en-GB" sz="4400" b="1" dirty="0" smtClean="0">
                <a:effectLst>
                  <a:outerShdw blurRad="38100" dist="38100" dir="2700000" algn="tl">
                    <a:srgbClr val="000000">
                      <a:alpha val="43137"/>
                    </a:srgbClr>
                  </a:outerShdw>
                </a:effectLst>
                <a:latin typeface="Calibri" panose="020F0502020204030204" pitchFamily="34" charset="0"/>
              </a:rPr>
              <a:t>Being Persuasive</a:t>
            </a:r>
            <a:endParaRPr lang="en-GB" sz="4400" b="1" dirty="0">
              <a:effectLst>
                <a:outerShdw blurRad="38100" dist="38100" dir="2700000" algn="tl">
                  <a:srgbClr val="000000">
                    <a:alpha val="43137"/>
                  </a:srgbClr>
                </a:outerShdw>
              </a:effectLst>
              <a:latin typeface="Calibri" panose="020F0502020204030204" pitchFamily="34" charset="0"/>
            </a:endParaRPr>
          </a:p>
        </p:txBody>
      </p:sp>
      <p:sp>
        <p:nvSpPr>
          <p:cNvPr id="3" name="Content Placeholder 2"/>
          <p:cNvSpPr>
            <a:spLocks noGrp="1"/>
          </p:cNvSpPr>
          <p:nvPr>
            <p:ph idx="1"/>
          </p:nvPr>
        </p:nvSpPr>
        <p:spPr>
          <a:xfrm>
            <a:off x="467544" y="1988840"/>
            <a:ext cx="8136904" cy="4392488"/>
          </a:xfrm>
        </p:spPr>
        <p:txBody>
          <a:bodyPr>
            <a:normAutofit/>
          </a:bodyPr>
          <a:lstStyle/>
          <a:p>
            <a:pPr marL="0" indent="0">
              <a:lnSpc>
                <a:spcPts val="2400"/>
              </a:lnSpc>
              <a:spcBef>
                <a:spcPts val="0"/>
              </a:spcBef>
              <a:spcAft>
                <a:spcPts val="600"/>
              </a:spcAft>
              <a:buNone/>
            </a:pPr>
            <a:r>
              <a:rPr lang="en-GB" sz="2000" dirty="0" smtClean="0">
                <a:latin typeface="Calibri" panose="020F0502020204030204" pitchFamily="34" charset="0"/>
              </a:rPr>
              <a:t>These are all sentences from different reports on food waste.  The writers have thought about how to be persuasive – thinking about </a:t>
            </a:r>
            <a:r>
              <a:rPr lang="en-GB" sz="2000" b="1" i="1" dirty="0" smtClean="0">
                <a:latin typeface="Calibri" panose="020F0502020204030204" pitchFamily="34" charset="0"/>
              </a:rPr>
              <a:t>what</a:t>
            </a:r>
            <a:r>
              <a:rPr lang="en-GB" sz="2000" dirty="0" smtClean="0">
                <a:latin typeface="Calibri" panose="020F0502020204030204" pitchFamily="34" charset="0"/>
              </a:rPr>
              <a:t> they write and </a:t>
            </a:r>
            <a:r>
              <a:rPr lang="en-GB" sz="2000" b="1" i="1" u="sng" dirty="0" smtClean="0">
                <a:latin typeface="Calibri" panose="020F0502020204030204" pitchFamily="34" charset="0"/>
              </a:rPr>
              <a:t>how</a:t>
            </a:r>
            <a:r>
              <a:rPr lang="en-GB" sz="2000" dirty="0" smtClean="0">
                <a:latin typeface="Calibri" panose="020F0502020204030204" pitchFamily="34" charset="0"/>
              </a:rPr>
              <a:t> they express it.</a:t>
            </a:r>
          </a:p>
          <a:p>
            <a:pPr>
              <a:lnSpc>
                <a:spcPts val="2400"/>
              </a:lnSpc>
              <a:spcBef>
                <a:spcPts val="0"/>
              </a:spcBef>
              <a:spcAft>
                <a:spcPts val="600"/>
              </a:spcAft>
            </a:pPr>
            <a:endParaRPr lang="en-GB" sz="2000" dirty="0">
              <a:latin typeface="Calibri" panose="020F0502020204030204" pitchFamily="34" charset="0"/>
            </a:endParaRPr>
          </a:p>
          <a:p>
            <a:pPr>
              <a:lnSpc>
                <a:spcPts val="2400"/>
              </a:lnSpc>
              <a:spcBef>
                <a:spcPts val="0"/>
              </a:spcBef>
              <a:spcAft>
                <a:spcPts val="600"/>
              </a:spcAft>
              <a:buFont typeface="Wingdings" panose="05000000000000000000" pitchFamily="2" charset="2"/>
              <a:buChar char="q"/>
            </a:pPr>
            <a:r>
              <a:rPr lang="en-GB" sz="2000" i="1" dirty="0" smtClean="0">
                <a:latin typeface="Calibri" panose="020F0502020204030204" pitchFamily="34" charset="0"/>
              </a:rPr>
              <a:t>With </a:t>
            </a:r>
            <a:r>
              <a:rPr lang="en-GB" sz="2000" i="1" dirty="0">
                <a:latin typeface="Calibri" panose="020F0502020204030204" pitchFamily="34" charset="0"/>
              </a:rPr>
              <a:t>food bank visits at an all-time high, the amount supermarkets are throwing away is </a:t>
            </a:r>
            <a:r>
              <a:rPr lang="en-GB" sz="2000" i="1" dirty="0">
                <a:solidFill>
                  <a:srgbClr val="FF0000"/>
                </a:solidFill>
                <a:latin typeface="Calibri" panose="020F0502020204030204" pitchFamily="34" charset="0"/>
              </a:rPr>
              <a:t>appalling.</a:t>
            </a:r>
          </a:p>
          <a:p>
            <a:pPr>
              <a:lnSpc>
                <a:spcPts val="2400"/>
              </a:lnSpc>
              <a:spcBef>
                <a:spcPts val="0"/>
              </a:spcBef>
              <a:spcAft>
                <a:spcPts val="600"/>
              </a:spcAft>
              <a:buFont typeface="Wingdings" panose="05000000000000000000" pitchFamily="2" charset="2"/>
              <a:buChar char="q"/>
            </a:pPr>
            <a:r>
              <a:rPr lang="en-GB" sz="2000" i="1" dirty="0">
                <a:latin typeface="Calibri" panose="020F0502020204030204" pitchFamily="34" charset="0"/>
              </a:rPr>
              <a:t>A</a:t>
            </a:r>
            <a:r>
              <a:rPr lang="en-GB" sz="2000" i="1" dirty="0" smtClean="0">
                <a:latin typeface="Calibri" panose="020F0502020204030204" pitchFamily="34" charset="0"/>
              </a:rPr>
              <a:t> survey reveals a </a:t>
            </a:r>
            <a:r>
              <a:rPr lang="en-GB" sz="2000" i="1" dirty="0" smtClean="0">
                <a:solidFill>
                  <a:srgbClr val="FF0000"/>
                </a:solidFill>
                <a:latin typeface="Calibri" panose="020F0502020204030204" pitchFamily="34" charset="0"/>
              </a:rPr>
              <a:t>staggering</a:t>
            </a:r>
            <a:r>
              <a:rPr lang="en-GB" sz="2000" i="1" dirty="0" smtClean="0">
                <a:latin typeface="Calibri" panose="020F0502020204030204" pitchFamily="34" charset="0"/>
              </a:rPr>
              <a:t> two thirds of some freshly bought food goes to </a:t>
            </a:r>
            <a:r>
              <a:rPr lang="en-GB" sz="2000" i="1" dirty="0" smtClean="0">
                <a:solidFill>
                  <a:srgbClr val="FF0000"/>
                </a:solidFill>
                <a:latin typeface="Calibri" panose="020F0502020204030204" pitchFamily="34" charset="0"/>
              </a:rPr>
              <a:t>waste.</a:t>
            </a:r>
          </a:p>
          <a:p>
            <a:pPr>
              <a:lnSpc>
                <a:spcPts val="2400"/>
              </a:lnSpc>
              <a:spcBef>
                <a:spcPts val="0"/>
              </a:spcBef>
              <a:spcAft>
                <a:spcPts val="600"/>
              </a:spcAft>
              <a:buFont typeface="Wingdings" panose="05000000000000000000" pitchFamily="2" charset="2"/>
              <a:buChar char="q"/>
            </a:pPr>
            <a:r>
              <a:rPr lang="en-GB" sz="2000" i="1" dirty="0" smtClean="0">
                <a:effectLst/>
                <a:latin typeface="Calibri" panose="020F0502020204030204" pitchFamily="34" charset="0"/>
              </a:rPr>
              <a:t>The average UK family is </a:t>
            </a:r>
            <a:r>
              <a:rPr lang="en-GB" sz="2000" i="1" dirty="0" smtClean="0">
                <a:solidFill>
                  <a:srgbClr val="FF0000"/>
                </a:solidFill>
                <a:effectLst/>
                <a:latin typeface="Calibri" panose="020F0502020204030204" pitchFamily="34" charset="0"/>
              </a:rPr>
              <a:t>wasting </a:t>
            </a:r>
            <a:r>
              <a:rPr lang="en-GB" sz="2000" i="1" dirty="0" smtClean="0">
                <a:effectLst/>
                <a:latin typeface="Calibri" panose="020F0502020204030204" pitchFamily="34" charset="0"/>
              </a:rPr>
              <a:t>nearly £60 a month by </a:t>
            </a:r>
            <a:r>
              <a:rPr lang="en-GB" sz="2000" i="1" dirty="0" smtClean="0">
                <a:solidFill>
                  <a:srgbClr val="FF0000"/>
                </a:solidFill>
                <a:effectLst/>
                <a:latin typeface="Calibri" panose="020F0502020204030204" pitchFamily="34" charset="0"/>
              </a:rPr>
              <a:t>throwing away </a:t>
            </a:r>
            <a:r>
              <a:rPr lang="en-GB" sz="2000" i="1" dirty="0" smtClean="0">
                <a:effectLst/>
                <a:latin typeface="Calibri" panose="020F0502020204030204" pitchFamily="34" charset="0"/>
              </a:rPr>
              <a:t>almost an entire meal a day.</a:t>
            </a:r>
          </a:p>
          <a:p>
            <a:pPr>
              <a:lnSpc>
                <a:spcPts val="2400"/>
              </a:lnSpc>
              <a:spcBef>
                <a:spcPts val="0"/>
              </a:spcBef>
              <a:spcAft>
                <a:spcPts val="600"/>
              </a:spcAft>
              <a:buFont typeface="Wingdings" panose="05000000000000000000" pitchFamily="2" charset="2"/>
              <a:buChar char="q"/>
            </a:pPr>
            <a:r>
              <a:rPr lang="en-GB" sz="2000" i="1" dirty="0" smtClean="0">
                <a:effectLst/>
                <a:latin typeface="Calibri" panose="020F0502020204030204" pitchFamily="34" charset="0"/>
              </a:rPr>
              <a:t>One third of all food produced in the world ends up as </a:t>
            </a:r>
            <a:r>
              <a:rPr lang="en-GB" sz="2000" i="1" dirty="0" smtClean="0">
                <a:solidFill>
                  <a:srgbClr val="FF0000"/>
                </a:solidFill>
                <a:effectLst/>
                <a:latin typeface="Calibri" panose="020F0502020204030204" pitchFamily="34" charset="0"/>
              </a:rPr>
              <a:t>waste</a:t>
            </a:r>
            <a:r>
              <a:rPr lang="en-GB" sz="2000" i="1" dirty="0" smtClean="0">
                <a:effectLst/>
                <a:latin typeface="Calibri" panose="020F0502020204030204" pitchFamily="34" charset="0"/>
              </a:rPr>
              <a:t>.</a:t>
            </a:r>
            <a:endParaRPr lang="en-GB" sz="2000" b="1" i="1" dirty="0">
              <a:latin typeface="Calibri" panose="020F0502020204030204" pitchFamily="34" charset="0"/>
            </a:endParaRPr>
          </a:p>
        </p:txBody>
      </p:sp>
      <p:sp>
        <p:nvSpPr>
          <p:cNvPr id="4" name="TextBox 3"/>
          <p:cNvSpPr txBox="1"/>
          <p:nvPr/>
        </p:nvSpPr>
        <p:spPr>
          <a:xfrm>
            <a:off x="4572000" y="5744138"/>
            <a:ext cx="3960440" cy="646331"/>
          </a:xfrm>
          <a:prstGeom prst="rect">
            <a:avLst/>
          </a:prstGeom>
          <a:solidFill>
            <a:srgbClr val="CCFF99"/>
          </a:solidFill>
          <a:ln>
            <a:solidFill>
              <a:schemeClr val="tx1"/>
            </a:solidFill>
          </a:ln>
        </p:spPr>
        <p:txBody>
          <a:bodyPr wrap="square" rtlCol="0">
            <a:spAutoFit/>
          </a:bodyPr>
          <a:lstStyle/>
          <a:p>
            <a:pPr algn="ctr"/>
            <a:r>
              <a:rPr lang="en-GB" dirty="0" smtClean="0">
                <a:latin typeface="Calibri" panose="020F0502020204030204" pitchFamily="34" charset="0"/>
              </a:rPr>
              <a:t>The sentences are all clear statements </a:t>
            </a:r>
            <a:r>
              <a:rPr lang="en-GB" dirty="0">
                <a:latin typeface="Calibri" panose="020F0502020204030204" pitchFamily="34" charset="0"/>
              </a:rPr>
              <a:t>which express the writer’s point of view</a:t>
            </a:r>
            <a:endParaRPr lang="en-GB" dirty="0"/>
          </a:p>
        </p:txBody>
      </p:sp>
      <p:sp>
        <p:nvSpPr>
          <p:cNvPr id="5" name="TextBox 4"/>
          <p:cNvSpPr txBox="1"/>
          <p:nvPr/>
        </p:nvSpPr>
        <p:spPr>
          <a:xfrm>
            <a:off x="5796136" y="836712"/>
            <a:ext cx="2088232" cy="923330"/>
          </a:xfrm>
          <a:prstGeom prst="rect">
            <a:avLst/>
          </a:prstGeom>
          <a:solidFill>
            <a:srgbClr val="CCFF99"/>
          </a:solidFill>
          <a:ln>
            <a:solidFill>
              <a:schemeClr val="tx1"/>
            </a:solidFill>
          </a:ln>
        </p:spPr>
        <p:txBody>
          <a:bodyPr wrap="square" rtlCol="0">
            <a:spAutoFit/>
          </a:bodyPr>
          <a:lstStyle/>
          <a:p>
            <a:pPr algn="ctr"/>
            <a:r>
              <a:rPr lang="en-GB" dirty="0" smtClean="0">
                <a:latin typeface="Calibri" panose="020F0502020204030204" pitchFamily="34" charset="0"/>
              </a:rPr>
              <a:t>They use vocabulary which emphasises the point of view.</a:t>
            </a:r>
            <a:endParaRPr lang="en-GB" dirty="0">
              <a:latin typeface="Calibri" panose="020F0502020204030204" pitchFamily="34" charset="0"/>
            </a:endParaRPr>
          </a:p>
        </p:txBody>
      </p:sp>
      <p:sp>
        <p:nvSpPr>
          <p:cNvPr id="6" name="Slide Number Placeholder 5"/>
          <p:cNvSpPr>
            <a:spLocks noGrp="1"/>
          </p:cNvSpPr>
          <p:nvPr>
            <p:ph type="sldNum" sz="quarter" idx="12"/>
          </p:nvPr>
        </p:nvSpPr>
        <p:spPr/>
        <p:txBody>
          <a:bodyPr/>
          <a:lstStyle/>
          <a:p>
            <a:fld id="{045ED7F1-2036-466F-86BD-47DE6400EF6A}" type="slidenum">
              <a:rPr lang="en-GB" smtClean="0"/>
              <a:t>37</a:t>
            </a:fld>
            <a:endParaRPr lang="en-GB"/>
          </a:p>
        </p:txBody>
      </p:sp>
    </p:spTree>
    <p:extLst>
      <p:ext uri="{BB962C8B-B14F-4D97-AF65-F5344CB8AC3E}">
        <p14:creationId xmlns:p14="http://schemas.microsoft.com/office/powerpoint/2010/main" val="98466596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692696"/>
            <a:ext cx="8208912" cy="864096"/>
          </a:xfrm>
        </p:spPr>
        <p:txBody>
          <a:bodyPr>
            <a:normAutofit/>
          </a:bodyPr>
          <a:lstStyle/>
          <a:p>
            <a:r>
              <a:rPr lang="en-GB" sz="4400" b="1" dirty="0" smtClean="0">
                <a:effectLst>
                  <a:outerShdw blurRad="38100" dist="38100" dir="2700000" algn="tl">
                    <a:srgbClr val="000000">
                      <a:alpha val="43137"/>
                    </a:srgbClr>
                  </a:outerShdw>
                </a:effectLst>
                <a:latin typeface="Calibri" panose="020F0502020204030204" pitchFamily="34" charset="0"/>
              </a:rPr>
              <a:t>Being Persuasive</a:t>
            </a:r>
            <a:endParaRPr lang="en-GB" sz="4400" b="1" dirty="0">
              <a:effectLst>
                <a:outerShdw blurRad="38100" dist="38100" dir="2700000" algn="tl">
                  <a:srgbClr val="000000">
                    <a:alpha val="43137"/>
                  </a:srgbClr>
                </a:outerShdw>
              </a:effectLst>
              <a:latin typeface="Calibri" panose="020F0502020204030204" pitchFamily="34" charset="0"/>
            </a:endParaRPr>
          </a:p>
        </p:txBody>
      </p:sp>
      <p:sp>
        <p:nvSpPr>
          <p:cNvPr id="3" name="Content Placeholder 2"/>
          <p:cNvSpPr>
            <a:spLocks noGrp="1"/>
          </p:cNvSpPr>
          <p:nvPr>
            <p:ph idx="1"/>
          </p:nvPr>
        </p:nvSpPr>
        <p:spPr>
          <a:xfrm>
            <a:off x="467544" y="1988840"/>
            <a:ext cx="8136904" cy="4392488"/>
          </a:xfrm>
        </p:spPr>
        <p:txBody>
          <a:bodyPr>
            <a:normAutofit/>
          </a:bodyPr>
          <a:lstStyle/>
          <a:p>
            <a:pPr marL="0" indent="0">
              <a:lnSpc>
                <a:spcPts val="2400"/>
              </a:lnSpc>
              <a:spcBef>
                <a:spcPts val="0"/>
              </a:spcBef>
              <a:spcAft>
                <a:spcPts val="600"/>
              </a:spcAft>
              <a:buNone/>
            </a:pPr>
            <a:r>
              <a:rPr lang="en-GB" sz="2000" dirty="0" smtClean="0">
                <a:latin typeface="Calibri" panose="020F0502020204030204" pitchFamily="34" charset="0"/>
              </a:rPr>
              <a:t>These are all sentences from different reports on food waste.  The writers have thought about how to be persuasive – thinking about </a:t>
            </a:r>
            <a:r>
              <a:rPr lang="en-GB" sz="2000" b="1" i="1" dirty="0" smtClean="0">
                <a:latin typeface="Calibri" panose="020F0502020204030204" pitchFamily="34" charset="0"/>
              </a:rPr>
              <a:t>what</a:t>
            </a:r>
            <a:r>
              <a:rPr lang="en-GB" sz="2000" dirty="0" smtClean="0">
                <a:latin typeface="Calibri" panose="020F0502020204030204" pitchFamily="34" charset="0"/>
              </a:rPr>
              <a:t> they write and </a:t>
            </a:r>
            <a:r>
              <a:rPr lang="en-GB" sz="2000" b="1" i="1" u="sng" dirty="0" smtClean="0">
                <a:latin typeface="Calibri" panose="020F0502020204030204" pitchFamily="34" charset="0"/>
              </a:rPr>
              <a:t>how</a:t>
            </a:r>
            <a:r>
              <a:rPr lang="en-GB" sz="2000" dirty="0" smtClean="0">
                <a:latin typeface="Calibri" panose="020F0502020204030204" pitchFamily="34" charset="0"/>
              </a:rPr>
              <a:t> they express it.</a:t>
            </a:r>
          </a:p>
          <a:p>
            <a:pPr>
              <a:lnSpc>
                <a:spcPts val="2400"/>
              </a:lnSpc>
              <a:spcBef>
                <a:spcPts val="0"/>
              </a:spcBef>
              <a:spcAft>
                <a:spcPts val="600"/>
              </a:spcAft>
            </a:pPr>
            <a:endParaRPr lang="en-GB" sz="2000" dirty="0">
              <a:latin typeface="Calibri" panose="020F0502020204030204" pitchFamily="34" charset="0"/>
            </a:endParaRPr>
          </a:p>
          <a:p>
            <a:pPr>
              <a:lnSpc>
                <a:spcPts val="2400"/>
              </a:lnSpc>
              <a:spcBef>
                <a:spcPts val="0"/>
              </a:spcBef>
              <a:spcAft>
                <a:spcPts val="600"/>
              </a:spcAft>
              <a:buFont typeface="Wingdings" panose="05000000000000000000" pitchFamily="2" charset="2"/>
              <a:buChar char="q"/>
            </a:pPr>
            <a:r>
              <a:rPr lang="en-GB" sz="2000" i="1" dirty="0" smtClean="0">
                <a:latin typeface="Calibri" panose="020F0502020204030204" pitchFamily="34" charset="0"/>
              </a:rPr>
              <a:t>With </a:t>
            </a:r>
            <a:r>
              <a:rPr lang="en-GB" sz="2000" i="1" dirty="0">
                <a:latin typeface="Calibri" panose="020F0502020204030204" pitchFamily="34" charset="0"/>
              </a:rPr>
              <a:t>food bank visits at an all-time high, the amount supermarkets are throwing away is </a:t>
            </a:r>
            <a:r>
              <a:rPr lang="en-GB" sz="2000" i="1" dirty="0">
                <a:solidFill>
                  <a:srgbClr val="FF0000"/>
                </a:solidFill>
                <a:latin typeface="Calibri" panose="020F0502020204030204" pitchFamily="34" charset="0"/>
              </a:rPr>
              <a:t>appalling.</a:t>
            </a:r>
          </a:p>
          <a:p>
            <a:pPr>
              <a:lnSpc>
                <a:spcPts val="2400"/>
              </a:lnSpc>
              <a:spcBef>
                <a:spcPts val="0"/>
              </a:spcBef>
              <a:spcAft>
                <a:spcPts val="600"/>
              </a:spcAft>
              <a:buFont typeface="Wingdings" panose="05000000000000000000" pitchFamily="2" charset="2"/>
              <a:buChar char="q"/>
            </a:pPr>
            <a:r>
              <a:rPr lang="en-GB" sz="2000" i="1" dirty="0">
                <a:latin typeface="Calibri" panose="020F0502020204030204" pitchFamily="34" charset="0"/>
              </a:rPr>
              <a:t>A</a:t>
            </a:r>
            <a:r>
              <a:rPr lang="en-GB" sz="2000" i="1" dirty="0" smtClean="0">
                <a:latin typeface="Calibri" panose="020F0502020204030204" pitchFamily="34" charset="0"/>
              </a:rPr>
              <a:t> survey reveals a </a:t>
            </a:r>
            <a:r>
              <a:rPr lang="en-GB" sz="2000" i="1" dirty="0" smtClean="0">
                <a:solidFill>
                  <a:srgbClr val="FF0000"/>
                </a:solidFill>
                <a:latin typeface="Calibri" panose="020F0502020204030204" pitchFamily="34" charset="0"/>
              </a:rPr>
              <a:t>staggering</a:t>
            </a:r>
            <a:r>
              <a:rPr lang="en-GB" sz="2000" i="1" dirty="0" smtClean="0">
                <a:latin typeface="Calibri" panose="020F0502020204030204" pitchFamily="34" charset="0"/>
              </a:rPr>
              <a:t> two thirds of some freshly bought food goes to </a:t>
            </a:r>
            <a:r>
              <a:rPr lang="en-GB" sz="2000" i="1" dirty="0" smtClean="0">
                <a:solidFill>
                  <a:srgbClr val="FF0000"/>
                </a:solidFill>
                <a:latin typeface="Calibri" panose="020F0502020204030204" pitchFamily="34" charset="0"/>
              </a:rPr>
              <a:t>waste.</a:t>
            </a:r>
          </a:p>
          <a:p>
            <a:pPr>
              <a:lnSpc>
                <a:spcPts val="2400"/>
              </a:lnSpc>
              <a:spcBef>
                <a:spcPts val="0"/>
              </a:spcBef>
              <a:spcAft>
                <a:spcPts val="600"/>
              </a:spcAft>
              <a:buFont typeface="Wingdings" panose="05000000000000000000" pitchFamily="2" charset="2"/>
              <a:buChar char="q"/>
            </a:pPr>
            <a:r>
              <a:rPr lang="en-GB" sz="2000" i="1" dirty="0" smtClean="0">
                <a:effectLst/>
                <a:latin typeface="Calibri" panose="020F0502020204030204" pitchFamily="34" charset="0"/>
              </a:rPr>
              <a:t>The average UK family is </a:t>
            </a:r>
            <a:r>
              <a:rPr lang="en-GB" sz="2000" i="1" dirty="0" smtClean="0">
                <a:solidFill>
                  <a:srgbClr val="FF0000"/>
                </a:solidFill>
                <a:effectLst/>
                <a:latin typeface="Calibri" panose="020F0502020204030204" pitchFamily="34" charset="0"/>
              </a:rPr>
              <a:t>wasting </a:t>
            </a:r>
            <a:r>
              <a:rPr lang="en-GB" sz="2000" i="1" dirty="0" smtClean="0">
                <a:effectLst/>
                <a:latin typeface="Calibri" panose="020F0502020204030204" pitchFamily="34" charset="0"/>
              </a:rPr>
              <a:t>nearly £60 a month by </a:t>
            </a:r>
            <a:r>
              <a:rPr lang="en-GB" sz="2000" i="1" dirty="0" smtClean="0">
                <a:solidFill>
                  <a:srgbClr val="FF0000"/>
                </a:solidFill>
                <a:effectLst/>
                <a:latin typeface="Calibri" panose="020F0502020204030204" pitchFamily="34" charset="0"/>
              </a:rPr>
              <a:t>throwing away </a:t>
            </a:r>
            <a:r>
              <a:rPr lang="en-GB" sz="2000" i="1" dirty="0" smtClean="0">
                <a:effectLst/>
                <a:latin typeface="Calibri" panose="020F0502020204030204" pitchFamily="34" charset="0"/>
              </a:rPr>
              <a:t>almost an entire meal a day.</a:t>
            </a:r>
          </a:p>
          <a:p>
            <a:pPr>
              <a:lnSpc>
                <a:spcPts val="2400"/>
              </a:lnSpc>
              <a:spcBef>
                <a:spcPts val="0"/>
              </a:spcBef>
              <a:spcAft>
                <a:spcPts val="600"/>
              </a:spcAft>
              <a:buFont typeface="Wingdings" panose="05000000000000000000" pitchFamily="2" charset="2"/>
              <a:buChar char="q"/>
            </a:pPr>
            <a:r>
              <a:rPr lang="en-GB" sz="2000" i="1" dirty="0" smtClean="0">
                <a:effectLst/>
                <a:latin typeface="Calibri" panose="020F0502020204030204" pitchFamily="34" charset="0"/>
              </a:rPr>
              <a:t>One third of all food produced in the world ends up as </a:t>
            </a:r>
            <a:r>
              <a:rPr lang="en-GB" sz="2000" i="1" dirty="0" smtClean="0">
                <a:solidFill>
                  <a:srgbClr val="FF0000"/>
                </a:solidFill>
                <a:effectLst/>
                <a:latin typeface="Calibri" panose="020F0502020204030204" pitchFamily="34" charset="0"/>
              </a:rPr>
              <a:t>waste</a:t>
            </a:r>
            <a:r>
              <a:rPr lang="en-GB" sz="2000" i="1" dirty="0" smtClean="0">
                <a:effectLst/>
                <a:latin typeface="Calibri" panose="020F0502020204030204" pitchFamily="34" charset="0"/>
              </a:rPr>
              <a:t>.</a:t>
            </a:r>
            <a:endParaRPr lang="en-GB" sz="2000" b="1" i="1" dirty="0">
              <a:latin typeface="Calibri" panose="020F0502020204030204" pitchFamily="34" charset="0"/>
            </a:endParaRPr>
          </a:p>
        </p:txBody>
      </p:sp>
      <p:sp>
        <p:nvSpPr>
          <p:cNvPr id="4" name="TextBox 3"/>
          <p:cNvSpPr txBox="1"/>
          <p:nvPr/>
        </p:nvSpPr>
        <p:spPr>
          <a:xfrm>
            <a:off x="4572000" y="5744138"/>
            <a:ext cx="3960440" cy="646331"/>
          </a:xfrm>
          <a:prstGeom prst="rect">
            <a:avLst/>
          </a:prstGeom>
          <a:solidFill>
            <a:srgbClr val="CCFF99"/>
          </a:solidFill>
          <a:ln>
            <a:solidFill>
              <a:schemeClr val="tx1"/>
            </a:solidFill>
          </a:ln>
        </p:spPr>
        <p:txBody>
          <a:bodyPr wrap="square" rtlCol="0">
            <a:spAutoFit/>
          </a:bodyPr>
          <a:lstStyle/>
          <a:p>
            <a:pPr algn="ctr"/>
            <a:r>
              <a:rPr lang="en-GB" dirty="0" smtClean="0">
                <a:latin typeface="Calibri" panose="020F0502020204030204" pitchFamily="34" charset="0"/>
              </a:rPr>
              <a:t>The sentences are all clear statements </a:t>
            </a:r>
            <a:r>
              <a:rPr lang="en-GB" dirty="0">
                <a:latin typeface="Calibri" panose="020F0502020204030204" pitchFamily="34" charset="0"/>
              </a:rPr>
              <a:t>which express the writer’s point of view</a:t>
            </a:r>
            <a:endParaRPr lang="en-GB" dirty="0"/>
          </a:p>
        </p:txBody>
      </p:sp>
      <p:sp>
        <p:nvSpPr>
          <p:cNvPr id="5" name="TextBox 4"/>
          <p:cNvSpPr txBox="1"/>
          <p:nvPr/>
        </p:nvSpPr>
        <p:spPr>
          <a:xfrm>
            <a:off x="5796136" y="836712"/>
            <a:ext cx="2088232" cy="923330"/>
          </a:xfrm>
          <a:prstGeom prst="rect">
            <a:avLst/>
          </a:prstGeom>
          <a:solidFill>
            <a:srgbClr val="CCFF99"/>
          </a:solidFill>
          <a:ln>
            <a:solidFill>
              <a:schemeClr val="tx1"/>
            </a:solidFill>
          </a:ln>
        </p:spPr>
        <p:txBody>
          <a:bodyPr wrap="square" rtlCol="0">
            <a:spAutoFit/>
          </a:bodyPr>
          <a:lstStyle/>
          <a:p>
            <a:pPr algn="ctr"/>
            <a:r>
              <a:rPr lang="en-GB" dirty="0" smtClean="0">
                <a:latin typeface="Calibri" panose="020F0502020204030204" pitchFamily="34" charset="0"/>
              </a:rPr>
              <a:t>They use vocabulary which emphasises the point of view.</a:t>
            </a:r>
            <a:endParaRPr lang="en-GB" dirty="0">
              <a:latin typeface="Calibri" panose="020F0502020204030204" pitchFamily="34" charset="0"/>
            </a:endParaRPr>
          </a:p>
        </p:txBody>
      </p:sp>
      <p:sp>
        <p:nvSpPr>
          <p:cNvPr id="6" name="TextBox 5"/>
          <p:cNvSpPr txBox="1"/>
          <p:nvPr/>
        </p:nvSpPr>
        <p:spPr>
          <a:xfrm>
            <a:off x="251520" y="5805264"/>
            <a:ext cx="2088232" cy="923330"/>
          </a:xfrm>
          <a:prstGeom prst="rect">
            <a:avLst/>
          </a:prstGeom>
          <a:solidFill>
            <a:srgbClr val="CCFF99"/>
          </a:solidFill>
          <a:ln>
            <a:solidFill>
              <a:schemeClr val="tx1"/>
            </a:solidFill>
          </a:ln>
        </p:spPr>
        <p:txBody>
          <a:bodyPr wrap="square" rtlCol="0">
            <a:spAutoFit/>
          </a:bodyPr>
          <a:lstStyle/>
          <a:p>
            <a:pPr algn="ctr"/>
            <a:r>
              <a:rPr lang="en-GB" dirty="0" smtClean="0">
                <a:latin typeface="Calibri" panose="020F0502020204030204" pitchFamily="34" charset="0"/>
              </a:rPr>
              <a:t>They choose facts which support their point of view.</a:t>
            </a:r>
            <a:endParaRPr lang="en-GB" dirty="0">
              <a:latin typeface="Calibri" panose="020F0502020204030204" pitchFamily="34" charset="0"/>
            </a:endParaRPr>
          </a:p>
        </p:txBody>
      </p:sp>
      <p:sp>
        <p:nvSpPr>
          <p:cNvPr id="7" name="Slide Number Placeholder 6"/>
          <p:cNvSpPr>
            <a:spLocks noGrp="1"/>
          </p:cNvSpPr>
          <p:nvPr>
            <p:ph type="sldNum" sz="quarter" idx="12"/>
          </p:nvPr>
        </p:nvSpPr>
        <p:spPr/>
        <p:txBody>
          <a:bodyPr/>
          <a:lstStyle/>
          <a:p>
            <a:fld id="{045ED7F1-2036-466F-86BD-47DE6400EF6A}" type="slidenum">
              <a:rPr lang="en-GB" smtClean="0"/>
              <a:t>38</a:t>
            </a:fld>
            <a:endParaRPr lang="en-GB"/>
          </a:p>
        </p:txBody>
      </p:sp>
    </p:spTree>
    <p:extLst>
      <p:ext uri="{BB962C8B-B14F-4D97-AF65-F5344CB8AC3E}">
        <p14:creationId xmlns:p14="http://schemas.microsoft.com/office/powerpoint/2010/main" val="237310013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692696"/>
            <a:ext cx="8136904" cy="864096"/>
          </a:xfrm>
        </p:spPr>
        <p:txBody>
          <a:bodyPr>
            <a:normAutofit/>
          </a:bodyPr>
          <a:lstStyle/>
          <a:p>
            <a:r>
              <a:rPr lang="en-GB" sz="4400" b="1" dirty="0" smtClean="0">
                <a:effectLst>
                  <a:outerShdw blurRad="38100" dist="38100" dir="2700000" algn="tl">
                    <a:srgbClr val="000000">
                      <a:alpha val="43137"/>
                    </a:srgbClr>
                  </a:outerShdw>
                </a:effectLst>
                <a:latin typeface="Calibri" panose="020F0502020204030204" pitchFamily="34" charset="0"/>
              </a:rPr>
              <a:t>Being Persuasive</a:t>
            </a:r>
            <a:endParaRPr lang="en-GB" sz="4400" b="1" dirty="0">
              <a:effectLst>
                <a:outerShdw blurRad="38100" dist="38100" dir="2700000" algn="tl">
                  <a:srgbClr val="000000">
                    <a:alpha val="43137"/>
                  </a:srgbClr>
                </a:outerShdw>
              </a:effectLst>
              <a:latin typeface="Calibri" panose="020F0502020204030204" pitchFamily="34" charset="0"/>
            </a:endParaRPr>
          </a:p>
        </p:txBody>
      </p:sp>
      <p:sp>
        <p:nvSpPr>
          <p:cNvPr id="3" name="Content Placeholder 2"/>
          <p:cNvSpPr>
            <a:spLocks noGrp="1"/>
          </p:cNvSpPr>
          <p:nvPr>
            <p:ph idx="1"/>
          </p:nvPr>
        </p:nvSpPr>
        <p:spPr>
          <a:xfrm>
            <a:off x="467544" y="1700808"/>
            <a:ext cx="8136904" cy="4824536"/>
          </a:xfrm>
        </p:spPr>
        <p:txBody>
          <a:bodyPr>
            <a:normAutofit/>
          </a:bodyPr>
          <a:lstStyle/>
          <a:p>
            <a:pPr marL="0" indent="0">
              <a:lnSpc>
                <a:spcPts val="2400"/>
              </a:lnSpc>
              <a:spcBef>
                <a:spcPts val="0"/>
              </a:spcBef>
              <a:spcAft>
                <a:spcPts val="600"/>
              </a:spcAft>
              <a:buNone/>
            </a:pPr>
            <a:r>
              <a:rPr lang="en-GB" sz="2000" dirty="0" smtClean="0">
                <a:latin typeface="Calibri" panose="020F0502020204030204" pitchFamily="34" charset="0"/>
              </a:rPr>
              <a:t>You can sometimes make your point stronger by stating it using a short single clause sentence:</a:t>
            </a:r>
          </a:p>
          <a:p>
            <a:pPr>
              <a:lnSpc>
                <a:spcPts val="2400"/>
              </a:lnSpc>
              <a:spcBef>
                <a:spcPts val="0"/>
              </a:spcBef>
              <a:spcAft>
                <a:spcPts val="600"/>
              </a:spcAft>
              <a:buFont typeface="Wingdings" panose="05000000000000000000" pitchFamily="2" charset="2"/>
              <a:buChar char="q"/>
            </a:pPr>
            <a:r>
              <a:rPr lang="en-GB" sz="2000" i="1" dirty="0" smtClean="0">
                <a:latin typeface="Calibri" panose="020F0502020204030204" pitchFamily="34" charset="0"/>
              </a:rPr>
              <a:t>With </a:t>
            </a:r>
            <a:r>
              <a:rPr lang="en-GB" sz="2000" i="1" dirty="0">
                <a:latin typeface="Calibri" panose="020F0502020204030204" pitchFamily="34" charset="0"/>
              </a:rPr>
              <a:t>food bank visits at an all-time high, the amount supermarkets are throwing away is appalling</a:t>
            </a:r>
            <a:r>
              <a:rPr lang="en-GB" sz="2000" i="1" dirty="0" smtClean="0">
                <a:latin typeface="Calibri" panose="020F0502020204030204" pitchFamily="34" charset="0"/>
              </a:rPr>
              <a:t>.</a:t>
            </a:r>
          </a:p>
          <a:p>
            <a:pPr>
              <a:lnSpc>
                <a:spcPts val="2400"/>
              </a:lnSpc>
              <a:spcBef>
                <a:spcPts val="0"/>
              </a:spcBef>
              <a:spcAft>
                <a:spcPts val="600"/>
              </a:spcAft>
              <a:buFont typeface="Wingdings" panose="05000000000000000000" pitchFamily="2" charset="2"/>
              <a:buChar char="q"/>
            </a:pPr>
            <a:r>
              <a:rPr lang="en-GB" sz="2000" i="1" dirty="0" smtClean="0">
                <a:solidFill>
                  <a:srgbClr val="FF0000"/>
                </a:solidFill>
                <a:latin typeface="Calibri" panose="020F0502020204030204" pitchFamily="34" charset="0"/>
              </a:rPr>
              <a:t>The amount of food waste from supermarkets </a:t>
            </a:r>
            <a:r>
              <a:rPr lang="en-GB" sz="2000" i="1" u="sng" dirty="0" smtClean="0">
                <a:solidFill>
                  <a:srgbClr val="FF0000"/>
                </a:solidFill>
                <a:latin typeface="Calibri" panose="020F0502020204030204" pitchFamily="34" charset="0"/>
              </a:rPr>
              <a:t>is</a:t>
            </a:r>
            <a:r>
              <a:rPr lang="en-GB" sz="2000" i="1" dirty="0" smtClean="0">
                <a:solidFill>
                  <a:srgbClr val="FF0000"/>
                </a:solidFill>
                <a:latin typeface="Calibri" panose="020F0502020204030204" pitchFamily="34" charset="0"/>
              </a:rPr>
              <a:t> appalling.</a:t>
            </a:r>
            <a:endParaRPr lang="en-GB" sz="2000" i="1" dirty="0">
              <a:solidFill>
                <a:srgbClr val="FF0000"/>
              </a:solidFill>
              <a:latin typeface="Calibri" panose="020F0502020204030204" pitchFamily="34" charset="0"/>
            </a:endParaRPr>
          </a:p>
          <a:p>
            <a:pPr>
              <a:lnSpc>
                <a:spcPts val="2400"/>
              </a:lnSpc>
              <a:spcBef>
                <a:spcPts val="0"/>
              </a:spcBef>
              <a:spcAft>
                <a:spcPts val="600"/>
              </a:spcAft>
              <a:buFont typeface="Wingdings" panose="05000000000000000000" pitchFamily="2" charset="2"/>
              <a:buChar char="q"/>
            </a:pPr>
            <a:endParaRPr lang="en-GB" sz="2000" i="1" dirty="0" smtClean="0">
              <a:effectLst/>
              <a:latin typeface="Calibri" panose="020F0502020204030204" pitchFamily="34" charset="0"/>
            </a:endParaRPr>
          </a:p>
          <a:p>
            <a:pPr>
              <a:lnSpc>
                <a:spcPts val="2400"/>
              </a:lnSpc>
              <a:spcBef>
                <a:spcPts val="0"/>
              </a:spcBef>
              <a:spcAft>
                <a:spcPts val="600"/>
              </a:spcAft>
              <a:buFont typeface="Wingdings" panose="05000000000000000000" pitchFamily="2" charset="2"/>
              <a:buChar char="q"/>
            </a:pPr>
            <a:r>
              <a:rPr lang="en-GB" sz="2000" i="1" dirty="0" smtClean="0">
                <a:effectLst/>
                <a:latin typeface="Calibri" panose="020F0502020204030204" pitchFamily="34" charset="0"/>
              </a:rPr>
              <a:t>The average UK family is wasting nearly £60 a month by throwing away almost an entire meal a day.</a:t>
            </a:r>
          </a:p>
          <a:p>
            <a:pPr>
              <a:lnSpc>
                <a:spcPts val="2400"/>
              </a:lnSpc>
              <a:spcBef>
                <a:spcPts val="0"/>
              </a:spcBef>
              <a:spcAft>
                <a:spcPts val="600"/>
              </a:spcAft>
              <a:buFont typeface="Wingdings" panose="05000000000000000000" pitchFamily="2" charset="2"/>
              <a:buChar char="q"/>
            </a:pPr>
            <a:r>
              <a:rPr lang="en-GB" sz="2000" i="1" dirty="0" smtClean="0">
                <a:solidFill>
                  <a:srgbClr val="FF0000"/>
                </a:solidFill>
                <a:latin typeface="Calibri" panose="020F0502020204030204" pitchFamily="34" charset="0"/>
              </a:rPr>
              <a:t>The average UK family </a:t>
            </a:r>
            <a:r>
              <a:rPr lang="en-GB" sz="2000" i="1" u="sng" dirty="0" smtClean="0">
                <a:solidFill>
                  <a:srgbClr val="FF0000"/>
                </a:solidFill>
                <a:latin typeface="Calibri" panose="020F0502020204030204" pitchFamily="34" charset="0"/>
              </a:rPr>
              <a:t>throws</a:t>
            </a:r>
            <a:r>
              <a:rPr lang="en-GB" sz="2000" i="1" dirty="0" smtClean="0">
                <a:solidFill>
                  <a:srgbClr val="FF0000"/>
                </a:solidFill>
                <a:latin typeface="Calibri" panose="020F0502020204030204" pitchFamily="34" charset="0"/>
              </a:rPr>
              <a:t> away almost an entire meal a day.</a:t>
            </a:r>
            <a:endParaRPr lang="en-GB" sz="2000" i="1" dirty="0" smtClean="0">
              <a:solidFill>
                <a:srgbClr val="FF0000"/>
              </a:solidFill>
              <a:effectLst/>
              <a:latin typeface="Calibri" panose="020F0502020204030204" pitchFamily="34" charset="0"/>
            </a:endParaRPr>
          </a:p>
          <a:p>
            <a:pPr marL="0" indent="0">
              <a:lnSpc>
                <a:spcPts val="2400"/>
              </a:lnSpc>
              <a:spcBef>
                <a:spcPts val="0"/>
              </a:spcBef>
              <a:spcAft>
                <a:spcPts val="600"/>
              </a:spcAft>
              <a:buNone/>
            </a:pPr>
            <a:endParaRPr lang="en-GB" sz="2000" i="1" dirty="0" smtClean="0">
              <a:effectLst/>
              <a:latin typeface="Calibri" panose="020F0502020204030204" pitchFamily="34" charset="0"/>
            </a:endParaRPr>
          </a:p>
          <a:p>
            <a:pPr>
              <a:lnSpc>
                <a:spcPts val="2400"/>
              </a:lnSpc>
              <a:spcBef>
                <a:spcPts val="0"/>
              </a:spcBef>
              <a:spcAft>
                <a:spcPts val="600"/>
              </a:spcAft>
              <a:buFont typeface="Wingdings" panose="05000000000000000000" pitchFamily="2" charset="2"/>
              <a:buChar char="q"/>
            </a:pPr>
            <a:r>
              <a:rPr lang="en-GB" sz="2000" i="1" dirty="0" smtClean="0">
                <a:effectLst/>
                <a:latin typeface="Calibri" panose="020F0502020204030204" pitchFamily="34" charset="0"/>
              </a:rPr>
              <a:t>One third of all food produced in the world ends up as waste.</a:t>
            </a:r>
          </a:p>
          <a:p>
            <a:pPr>
              <a:lnSpc>
                <a:spcPts val="2400"/>
              </a:lnSpc>
              <a:spcBef>
                <a:spcPts val="0"/>
              </a:spcBef>
              <a:spcAft>
                <a:spcPts val="600"/>
              </a:spcAft>
              <a:buFont typeface="Wingdings" panose="05000000000000000000" pitchFamily="2" charset="2"/>
              <a:buChar char="q"/>
            </a:pPr>
            <a:r>
              <a:rPr lang="en-GB" sz="2000" i="1" dirty="0" smtClean="0">
                <a:solidFill>
                  <a:srgbClr val="FF0000"/>
                </a:solidFill>
                <a:latin typeface="Calibri" panose="020F0502020204030204" pitchFamily="34" charset="0"/>
              </a:rPr>
              <a:t>One third of the world’s food </a:t>
            </a:r>
            <a:r>
              <a:rPr lang="en-GB" sz="2000" i="1" u="sng" dirty="0" smtClean="0">
                <a:solidFill>
                  <a:srgbClr val="FF0000"/>
                </a:solidFill>
                <a:latin typeface="Calibri" panose="020F0502020204030204" pitchFamily="34" charset="0"/>
              </a:rPr>
              <a:t>ends</a:t>
            </a:r>
            <a:r>
              <a:rPr lang="en-GB" sz="2000" i="1" dirty="0" smtClean="0">
                <a:solidFill>
                  <a:srgbClr val="FF0000"/>
                </a:solidFill>
                <a:latin typeface="Calibri" panose="020F0502020204030204" pitchFamily="34" charset="0"/>
              </a:rPr>
              <a:t> up as waste.</a:t>
            </a:r>
            <a:endParaRPr lang="en-GB" sz="2000" i="1" dirty="0">
              <a:solidFill>
                <a:srgbClr val="FF0000"/>
              </a:solidFill>
              <a:latin typeface="Calibri" panose="020F0502020204030204" pitchFamily="34" charset="0"/>
            </a:endParaRPr>
          </a:p>
        </p:txBody>
      </p:sp>
      <p:sp>
        <p:nvSpPr>
          <p:cNvPr id="4" name="Slide Number Placeholder 3"/>
          <p:cNvSpPr>
            <a:spLocks noGrp="1"/>
          </p:cNvSpPr>
          <p:nvPr>
            <p:ph type="sldNum" sz="quarter" idx="12"/>
          </p:nvPr>
        </p:nvSpPr>
        <p:spPr/>
        <p:txBody>
          <a:bodyPr/>
          <a:lstStyle/>
          <a:p>
            <a:fld id="{045ED7F1-2036-466F-86BD-47DE6400EF6A}" type="slidenum">
              <a:rPr lang="en-GB" smtClean="0"/>
              <a:t>39</a:t>
            </a:fld>
            <a:endParaRPr lang="en-GB"/>
          </a:p>
        </p:txBody>
      </p:sp>
    </p:spTree>
    <p:extLst>
      <p:ext uri="{BB962C8B-B14F-4D97-AF65-F5344CB8AC3E}">
        <p14:creationId xmlns:p14="http://schemas.microsoft.com/office/powerpoint/2010/main" val="3383340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17281"/>
            <a:ext cx="8368811" cy="1055077"/>
          </a:xfrm>
        </p:spPr>
        <p:txBody>
          <a:bodyPr/>
          <a:lstStyle/>
          <a:p>
            <a:pPr algn="l"/>
            <a:r>
              <a:rPr lang="en-GB" dirty="0" err="1" smtClean="0">
                <a:effectLst>
                  <a:outerShdw blurRad="38100" dist="38100" dir="2700000" algn="tl">
                    <a:srgbClr val="000000">
                      <a:alpha val="43137"/>
                    </a:srgbClr>
                  </a:outerShdw>
                </a:effectLst>
                <a:latin typeface="+mn-lt"/>
              </a:rPr>
              <a:t>GfW</a:t>
            </a:r>
            <a:r>
              <a:rPr lang="en-GB" dirty="0" smtClean="0">
                <a:effectLst>
                  <a:outerShdw blurRad="38100" dist="38100" dir="2700000" algn="tl">
                    <a:srgbClr val="000000">
                      <a:alpha val="43137"/>
                    </a:srgbClr>
                  </a:outerShdw>
                </a:effectLst>
                <a:latin typeface="+mn-lt"/>
              </a:rPr>
              <a:t>: Four Key Teaching </a:t>
            </a:r>
            <a:r>
              <a:rPr lang="en-GB" dirty="0">
                <a:effectLst>
                  <a:outerShdw blurRad="38100" dist="38100" dir="2700000" algn="tl">
                    <a:srgbClr val="000000">
                      <a:alpha val="43137"/>
                    </a:srgbClr>
                  </a:outerShdw>
                </a:effectLst>
                <a:latin typeface="+mn-lt"/>
              </a:rPr>
              <a:t>P</a:t>
            </a:r>
            <a:r>
              <a:rPr lang="en-GB" dirty="0" smtClean="0">
                <a:effectLst>
                  <a:outerShdw blurRad="38100" dist="38100" dir="2700000" algn="tl">
                    <a:srgbClr val="000000">
                      <a:alpha val="43137"/>
                    </a:srgbClr>
                  </a:outerShdw>
                </a:effectLst>
                <a:latin typeface="+mn-lt"/>
              </a:rPr>
              <a:t>rinciples</a:t>
            </a:r>
            <a:endParaRPr lang="en-GB" dirty="0">
              <a:effectLst>
                <a:outerShdw blurRad="38100" dist="38100" dir="2700000" algn="tl">
                  <a:srgbClr val="000000">
                    <a:alpha val="43137"/>
                  </a:srgbClr>
                </a:outerShdw>
              </a:effectLst>
              <a:latin typeface="+mn-lt"/>
            </a:endParaRPr>
          </a:p>
        </p:txBody>
      </p:sp>
      <p:sp>
        <p:nvSpPr>
          <p:cNvPr id="3" name="Content Placeholder 2"/>
          <p:cNvSpPr>
            <a:spLocks noGrp="1"/>
          </p:cNvSpPr>
          <p:nvPr>
            <p:ph idx="1"/>
          </p:nvPr>
        </p:nvSpPr>
        <p:spPr>
          <a:xfrm>
            <a:off x="457200" y="1844824"/>
            <a:ext cx="8002763" cy="4550000"/>
          </a:xfrm>
        </p:spPr>
        <p:txBody>
          <a:bodyPr>
            <a:noAutofit/>
          </a:bodyPr>
          <a:lstStyle/>
          <a:p>
            <a:pPr>
              <a:lnSpc>
                <a:spcPts val="2800"/>
              </a:lnSpc>
              <a:buFont typeface="Wingdings" pitchFamily="2" charset="2"/>
              <a:buChar char="Ø"/>
            </a:pPr>
            <a:r>
              <a:rPr lang="en-GB" sz="2400" b="1" dirty="0">
                <a:latin typeface="Arial" panose="020B0604020202020204" pitchFamily="34" charset="0"/>
                <a:cs typeface="Arial" panose="020B0604020202020204" pitchFamily="34" charset="0"/>
              </a:rPr>
              <a:t>Make a link </a:t>
            </a:r>
            <a:r>
              <a:rPr lang="en-GB" sz="2400" dirty="0">
                <a:latin typeface="Arial" panose="020B0604020202020204" pitchFamily="34" charset="0"/>
                <a:cs typeface="Arial" panose="020B0604020202020204" pitchFamily="34" charset="0"/>
              </a:rPr>
              <a:t>between the grammar being introduced and how it works in the writing being taught;</a:t>
            </a:r>
          </a:p>
          <a:p>
            <a:pPr>
              <a:lnSpc>
                <a:spcPts val="2800"/>
              </a:lnSpc>
              <a:buFont typeface="Wingdings" pitchFamily="2" charset="2"/>
              <a:buChar char="Ø"/>
            </a:pPr>
            <a:endParaRPr lang="en-GB" sz="2400" dirty="0" smtClean="0">
              <a:latin typeface="Arial" panose="020B0604020202020204" pitchFamily="34" charset="0"/>
              <a:cs typeface="Arial" panose="020B0604020202020204" pitchFamily="34" charset="0"/>
            </a:endParaRPr>
          </a:p>
          <a:p>
            <a:pPr>
              <a:lnSpc>
                <a:spcPts val="2800"/>
              </a:lnSpc>
              <a:buFont typeface="Wingdings" pitchFamily="2" charset="2"/>
              <a:buChar char="Ø"/>
            </a:pPr>
            <a:r>
              <a:rPr lang="en-GB" sz="2400" dirty="0" smtClean="0">
                <a:latin typeface="Arial" panose="020B0604020202020204" pitchFamily="34" charset="0"/>
                <a:cs typeface="Arial" panose="020B0604020202020204" pitchFamily="34" charset="0"/>
              </a:rPr>
              <a:t>Explain </a:t>
            </a:r>
            <a:r>
              <a:rPr lang="en-GB" sz="2400" dirty="0">
                <a:latin typeface="Arial" panose="020B0604020202020204" pitchFamily="34" charset="0"/>
                <a:cs typeface="Arial" panose="020B0604020202020204" pitchFamily="34" charset="0"/>
              </a:rPr>
              <a:t>the </a:t>
            </a:r>
            <a:r>
              <a:rPr lang="en-GB" sz="2400" b="1" dirty="0">
                <a:latin typeface="Arial" panose="020B0604020202020204" pitchFamily="34" charset="0"/>
                <a:cs typeface="Arial" panose="020B0604020202020204" pitchFamily="34" charset="0"/>
              </a:rPr>
              <a:t>grammar through examples</a:t>
            </a:r>
            <a:r>
              <a:rPr lang="en-GB" sz="2400" dirty="0">
                <a:latin typeface="Arial" panose="020B0604020202020204" pitchFamily="34" charset="0"/>
                <a:cs typeface="Arial" panose="020B0604020202020204" pitchFamily="34" charset="0"/>
              </a:rPr>
              <a:t>, not lengthy explanations; </a:t>
            </a:r>
          </a:p>
          <a:p>
            <a:pPr>
              <a:lnSpc>
                <a:spcPts val="2800"/>
              </a:lnSpc>
              <a:buFont typeface="Wingdings" pitchFamily="2" charset="2"/>
              <a:buChar char="Ø"/>
            </a:pPr>
            <a:endParaRPr lang="en-GB" sz="2400" dirty="0" smtClean="0">
              <a:latin typeface="Arial" panose="020B0604020202020204" pitchFamily="34" charset="0"/>
              <a:cs typeface="Arial" panose="020B0604020202020204" pitchFamily="34" charset="0"/>
            </a:endParaRPr>
          </a:p>
          <a:p>
            <a:pPr>
              <a:lnSpc>
                <a:spcPts val="2800"/>
              </a:lnSpc>
              <a:buFont typeface="Wingdings" pitchFamily="2" charset="2"/>
              <a:buChar char="Ø"/>
            </a:pPr>
            <a:r>
              <a:rPr lang="en-GB" sz="2400" dirty="0" smtClean="0">
                <a:latin typeface="Arial" panose="020B0604020202020204" pitchFamily="34" charset="0"/>
                <a:cs typeface="Arial" panose="020B0604020202020204" pitchFamily="34" charset="0"/>
              </a:rPr>
              <a:t>Build </a:t>
            </a:r>
            <a:r>
              <a:rPr lang="en-GB" sz="2400" dirty="0">
                <a:latin typeface="Arial" panose="020B0604020202020204" pitchFamily="34" charset="0"/>
                <a:cs typeface="Arial" panose="020B0604020202020204" pitchFamily="34" charset="0"/>
              </a:rPr>
              <a:t>in </a:t>
            </a:r>
            <a:r>
              <a:rPr lang="en-GB" sz="2400" b="1" dirty="0">
                <a:latin typeface="Arial" panose="020B0604020202020204" pitchFamily="34" charset="0"/>
                <a:cs typeface="Arial" panose="020B0604020202020204" pitchFamily="34" charset="0"/>
              </a:rPr>
              <a:t>high-quality discussion </a:t>
            </a:r>
            <a:r>
              <a:rPr lang="en-GB" sz="2400" dirty="0">
                <a:latin typeface="Arial" panose="020B0604020202020204" pitchFamily="34" charset="0"/>
                <a:cs typeface="Arial" panose="020B0604020202020204" pitchFamily="34" charset="0"/>
              </a:rPr>
              <a:t>about grammar and its effects.</a:t>
            </a:r>
          </a:p>
          <a:p>
            <a:pPr>
              <a:lnSpc>
                <a:spcPts val="2800"/>
              </a:lnSpc>
              <a:buFont typeface="Wingdings" pitchFamily="2" charset="2"/>
              <a:buChar char="Ø"/>
            </a:pPr>
            <a:endParaRPr lang="en-GB" sz="2400" dirty="0" smtClean="0">
              <a:latin typeface="Arial" panose="020B0604020202020204" pitchFamily="34" charset="0"/>
              <a:cs typeface="Arial" panose="020B0604020202020204" pitchFamily="34" charset="0"/>
            </a:endParaRPr>
          </a:p>
          <a:p>
            <a:pPr>
              <a:lnSpc>
                <a:spcPts val="2800"/>
              </a:lnSpc>
              <a:buFont typeface="Wingdings" pitchFamily="2" charset="2"/>
              <a:buChar char="Ø"/>
            </a:pPr>
            <a:r>
              <a:rPr lang="en-GB" sz="2400" dirty="0" smtClean="0">
                <a:latin typeface="Arial" panose="020B0604020202020204" pitchFamily="34" charset="0"/>
                <a:cs typeface="Arial" panose="020B0604020202020204" pitchFamily="34" charset="0"/>
              </a:rPr>
              <a:t>Use </a:t>
            </a:r>
            <a:r>
              <a:rPr lang="en-GB" sz="2400" dirty="0">
                <a:latin typeface="Arial" panose="020B0604020202020204" pitchFamily="34" charset="0"/>
                <a:cs typeface="Arial" panose="020B0604020202020204" pitchFamily="34" charset="0"/>
              </a:rPr>
              <a:t>examples from </a:t>
            </a:r>
            <a:r>
              <a:rPr lang="en-GB" sz="2400" b="1" dirty="0">
                <a:latin typeface="Arial" panose="020B0604020202020204" pitchFamily="34" charset="0"/>
                <a:cs typeface="Arial" panose="020B0604020202020204" pitchFamily="34" charset="0"/>
              </a:rPr>
              <a:t>authentic texts </a:t>
            </a:r>
            <a:r>
              <a:rPr lang="en-GB" sz="2400" dirty="0">
                <a:latin typeface="Arial" panose="020B0604020202020204" pitchFamily="34" charset="0"/>
                <a:cs typeface="Arial" panose="020B0604020202020204" pitchFamily="34" charset="0"/>
              </a:rPr>
              <a:t>to</a:t>
            </a:r>
            <a:r>
              <a:rPr lang="en-GB" sz="2400" b="1" dirty="0">
                <a:latin typeface="Arial" panose="020B0604020202020204" pitchFamily="34" charset="0"/>
                <a:cs typeface="Arial" panose="020B0604020202020204" pitchFamily="34" charset="0"/>
              </a:rPr>
              <a:t> </a:t>
            </a:r>
            <a:r>
              <a:rPr lang="en-GB" sz="2400" dirty="0">
                <a:latin typeface="Arial" panose="020B0604020202020204" pitchFamily="34" charset="0"/>
                <a:cs typeface="Arial" panose="020B0604020202020204" pitchFamily="34" charset="0"/>
              </a:rPr>
              <a:t>links writers to the broader community of </a:t>
            </a:r>
            <a:r>
              <a:rPr lang="en-GB" sz="2400" dirty="0" smtClean="0">
                <a:latin typeface="Arial" panose="020B0604020202020204" pitchFamily="34" charset="0"/>
                <a:cs typeface="Arial" panose="020B0604020202020204" pitchFamily="34" charset="0"/>
              </a:rPr>
              <a:t>writers.</a:t>
            </a:r>
            <a:endParaRPr lang="en-GB" sz="2400" dirty="0">
              <a:latin typeface="Arial" panose="020B0604020202020204" pitchFamily="34" charset="0"/>
              <a:cs typeface="Arial" panose="020B0604020202020204" pitchFamily="34" charset="0"/>
            </a:endParaRPr>
          </a:p>
          <a:p>
            <a:pPr>
              <a:lnSpc>
                <a:spcPts val="2215"/>
              </a:lnSpc>
              <a:buNone/>
            </a:pPr>
            <a:r>
              <a:rPr lang="en-GB" sz="1662" i="1" dirty="0">
                <a:solidFill>
                  <a:srgbClr val="FF0000"/>
                </a:solidFill>
                <a:latin typeface="Arial" panose="020B0604020202020204" pitchFamily="34" charset="0"/>
                <a:cs typeface="Arial" panose="020B0604020202020204" pitchFamily="34" charset="0"/>
              </a:rPr>
              <a:t>     </a:t>
            </a:r>
          </a:p>
        </p:txBody>
      </p:sp>
      <p:sp>
        <p:nvSpPr>
          <p:cNvPr id="4" name="Slide Number Placeholder 3"/>
          <p:cNvSpPr>
            <a:spLocks noGrp="1"/>
          </p:cNvSpPr>
          <p:nvPr>
            <p:ph type="sldNum" sz="quarter" idx="12"/>
          </p:nvPr>
        </p:nvSpPr>
        <p:spPr>
          <a:xfrm>
            <a:off x="7956376" y="6156699"/>
            <a:ext cx="784495" cy="476250"/>
          </a:xfrm>
        </p:spPr>
        <p:txBody>
          <a:bodyPr/>
          <a:lstStyle/>
          <a:p>
            <a:fld id="{72051ED8-246A-4ED7-BA39-F0E168D1450D}" type="slidenum">
              <a:rPr lang="en-GB" b="1" smtClean="0"/>
              <a:pPr/>
              <a:t>4</a:t>
            </a:fld>
            <a:endParaRPr lang="en-GB" b="1" dirty="0"/>
          </a:p>
        </p:txBody>
      </p:sp>
    </p:spTree>
    <p:extLst>
      <p:ext uri="{BB962C8B-B14F-4D97-AF65-F5344CB8AC3E}">
        <p14:creationId xmlns:p14="http://schemas.microsoft.com/office/powerpoint/2010/main" val="1555081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620688"/>
            <a:ext cx="8064896" cy="720080"/>
          </a:xfrm>
        </p:spPr>
        <p:txBody>
          <a:bodyPr>
            <a:normAutofit/>
          </a:bodyPr>
          <a:lstStyle/>
          <a:p>
            <a:r>
              <a:rPr lang="en-GB" b="1" dirty="0" smtClean="0">
                <a:effectLst>
                  <a:outerShdw blurRad="38100" dist="38100" dir="2700000" algn="tl">
                    <a:srgbClr val="000000">
                      <a:alpha val="43137"/>
                    </a:srgbClr>
                  </a:outerShdw>
                </a:effectLst>
                <a:latin typeface="Calibri" panose="020F0502020204030204" pitchFamily="34" charset="0"/>
              </a:rPr>
              <a:t>Being a Persuasive Writer</a:t>
            </a:r>
            <a:endParaRPr lang="en-GB" b="1" dirty="0">
              <a:effectLst>
                <a:outerShdw blurRad="38100" dist="38100" dir="2700000" algn="tl">
                  <a:srgbClr val="000000">
                    <a:alpha val="43137"/>
                  </a:srgbClr>
                </a:outerShdw>
              </a:effectLst>
              <a:latin typeface="Calibri" panose="020F0502020204030204" pitchFamily="34" charset="0"/>
            </a:endParaRPr>
          </a:p>
        </p:txBody>
      </p:sp>
      <p:sp>
        <p:nvSpPr>
          <p:cNvPr id="3" name="Content Placeholder 2"/>
          <p:cNvSpPr>
            <a:spLocks noGrp="1"/>
          </p:cNvSpPr>
          <p:nvPr>
            <p:ph idx="1"/>
          </p:nvPr>
        </p:nvSpPr>
        <p:spPr>
          <a:xfrm>
            <a:off x="467544" y="1484784"/>
            <a:ext cx="8208912" cy="5184576"/>
          </a:xfrm>
        </p:spPr>
        <p:txBody>
          <a:bodyPr>
            <a:normAutofit/>
          </a:bodyPr>
          <a:lstStyle/>
          <a:p>
            <a:pPr marL="0" indent="0">
              <a:lnSpc>
                <a:spcPts val="2200"/>
              </a:lnSpc>
              <a:spcBef>
                <a:spcPts val="0"/>
              </a:spcBef>
              <a:buNone/>
            </a:pPr>
            <a:r>
              <a:rPr lang="en-GB" sz="2000" dirty="0" smtClean="0">
                <a:solidFill>
                  <a:schemeClr val="tx1"/>
                </a:solidFill>
                <a:latin typeface="Calibri" panose="020F0502020204030204" pitchFamily="34" charset="0"/>
              </a:rPr>
              <a:t>There are many choices you can make as a writer to make your writing more persuasive and express your point of view strongly.  We have been looking at:</a:t>
            </a:r>
          </a:p>
          <a:p>
            <a:pPr marL="0" indent="0">
              <a:lnSpc>
                <a:spcPts val="2200"/>
              </a:lnSpc>
              <a:spcBef>
                <a:spcPts val="0"/>
              </a:spcBef>
              <a:buNone/>
            </a:pPr>
            <a:endParaRPr lang="en-GB" sz="2000" dirty="0" smtClean="0">
              <a:solidFill>
                <a:schemeClr val="tx1"/>
              </a:solidFill>
              <a:latin typeface="Calibri" panose="020F0502020204030204" pitchFamily="34" charset="0"/>
            </a:endParaRPr>
          </a:p>
          <a:p>
            <a:pPr marL="263525" lvl="1" indent="-263525">
              <a:lnSpc>
                <a:spcPts val="2200"/>
              </a:lnSpc>
              <a:spcBef>
                <a:spcPts val="0"/>
              </a:spcBef>
              <a:buFont typeface="Wingdings" panose="05000000000000000000" pitchFamily="2" charset="2"/>
              <a:buChar char="q"/>
            </a:pPr>
            <a:r>
              <a:rPr lang="en-GB" sz="2000" dirty="0" smtClean="0">
                <a:solidFill>
                  <a:schemeClr val="tx1"/>
                </a:solidFill>
                <a:latin typeface="Calibri" panose="020F0502020204030204" pitchFamily="34" charset="0"/>
              </a:rPr>
              <a:t>Making vocabulary choices which signal your point </a:t>
            </a:r>
            <a:r>
              <a:rPr lang="en-GB" sz="2000" dirty="0">
                <a:solidFill>
                  <a:schemeClr val="tx1"/>
                </a:solidFill>
                <a:latin typeface="Calibri" panose="020F0502020204030204" pitchFamily="34" charset="0"/>
              </a:rPr>
              <a:t>of </a:t>
            </a:r>
            <a:r>
              <a:rPr lang="en-GB" sz="2000" dirty="0" smtClean="0">
                <a:solidFill>
                  <a:schemeClr val="tx1"/>
                </a:solidFill>
                <a:latin typeface="Calibri" panose="020F0502020204030204" pitchFamily="34" charset="0"/>
              </a:rPr>
              <a:t>view: </a:t>
            </a:r>
          </a:p>
          <a:p>
            <a:pPr marL="263525" lvl="1" indent="-263525">
              <a:lnSpc>
                <a:spcPts val="2200"/>
              </a:lnSpc>
              <a:spcBef>
                <a:spcPts val="0"/>
              </a:spcBef>
              <a:buNone/>
            </a:pPr>
            <a:r>
              <a:rPr lang="en-GB" sz="2000" dirty="0" smtClean="0">
                <a:solidFill>
                  <a:schemeClr val="tx1"/>
                </a:solidFill>
                <a:latin typeface="Calibri" panose="020F0502020204030204" pitchFamily="34" charset="0"/>
              </a:rPr>
              <a:t>     </a:t>
            </a:r>
            <a:r>
              <a:rPr lang="en-GB" sz="2000" dirty="0" err="1" smtClean="0">
                <a:solidFill>
                  <a:schemeClr val="tx1"/>
                </a:solidFill>
                <a:latin typeface="Calibri" panose="020F0502020204030204" pitchFamily="34" charset="0"/>
              </a:rPr>
              <a:t>eg</a:t>
            </a:r>
            <a:r>
              <a:rPr lang="en-GB" sz="2000" dirty="0" smtClean="0">
                <a:solidFill>
                  <a:schemeClr val="tx1"/>
                </a:solidFill>
                <a:latin typeface="Calibri" panose="020F0502020204030204" pitchFamily="34" charset="0"/>
              </a:rPr>
              <a:t> </a:t>
            </a:r>
            <a:r>
              <a:rPr lang="en-GB" sz="2000" i="1" dirty="0" smtClean="0">
                <a:solidFill>
                  <a:srgbClr val="FF0000"/>
                </a:solidFill>
                <a:latin typeface="Calibri" panose="020F0502020204030204" pitchFamily="34" charset="0"/>
              </a:rPr>
              <a:t>appalling; staggering; waste</a:t>
            </a:r>
            <a:r>
              <a:rPr lang="en-GB" sz="2000" dirty="0" smtClean="0">
                <a:solidFill>
                  <a:schemeClr val="tx1"/>
                </a:solidFill>
                <a:latin typeface="Calibri" panose="020F0502020204030204" pitchFamily="34" charset="0"/>
              </a:rPr>
              <a:t>; </a:t>
            </a:r>
          </a:p>
          <a:p>
            <a:pPr marL="263525" lvl="1" indent="-263525">
              <a:lnSpc>
                <a:spcPts val="2200"/>
              </a:lnSpc>
              <a:spcBef>
                <a:spcPts val="0"/>
              </a:spcBef>
              <a:buNone/>
            </a:pPr>
            <a:endParaRPr lang="en-GB" sz="2000" dirty="0" smtClean="0">
              <a:solidFill>
                <a:schemeClr val="tx1"/>
              </a:solidFill>
              <a:latin typeface="Calibri" panose="020F0502020204030204" pitchFamily="34" charset="0"/>
            </a:endParaRPr>
          </a:p>
          <a:p>
            <a:pPr marL="263525" lvl="1" indent="-263525">
              <a:lnSpc>
                <a:spcPts val="2200"/>
              </a:lnSpc>
              <a:spcBef>
                <a:spcPts val="0"/>
              </a:spcBef>
              <a:buFont typeface="Wingdings" panose="05000000000000000000" pitchFamily="2" charset="2"/>
              <a:buChar char="q"/>
            </a:pPr>
            <a:r>
              <a:rPr lang="en-GB" sz="2000" dirty="0" smtClean="0">
                <a:solidFill>
                  <a:schemeClr val="tx1"/>
                </a:solidFill>
                <a:latin typeface="Calibri" panose="020F0502020204030204" pitchFamily="34" charset="0"/>
              </a:rPr>
              <a:t>Using clear </a:t>
            </a:r>
            <a:r>
              <a:rPr lang="en-GB" sz="2000" dirty="0">
                <a:solidFill>
                  <a:schemeClr val="tx1"/>
                </a:solidFill>
                <a:latin typeface="Calibri" panose="020F0502020204030204" pitchFamily="34" charset="0"/>
              </a:rPr>
              <a:t>statement sentences to make important </a:t>
            </a:r>
            <a:r>
              <a:rPr lang="en-GB" sz="2000" dirty="0" smtClean="0">
                <a:solidFill>
                  <a:schemeClr val="tx1"/>
                </a:solidFill>
                <a:latin typeface="Calibri" panose="020F0502020204030204" pitchFamily="34" charset="0"/>
              </a:rPr>
              <a:t>points:</a:t>
            </a:r>
          </a:p>
          <a:p>
            <a:pPr marL="263525" lvl="1" indent="-263525">
              <a:lnSpc>
                <a:spcPts val="2200"/>
              </a:lnSpc>
              <a:spcBef>
                <a:spcPts val="0"/>
              </a:spcBef>
              <a:buNone/>
            </a:pPr>
            <a:r>
              <a:rPr lang="en-GB" sz="2000" i="1" dirty="0" smtClean="0">
                <a:latin typeface="Calibri" panose="020F0502020204030204" pitchFamily="34" charset="0"/>
              </a:rPr>
              <a:t>     </a:t>
            </a:r>
            <a:r>
              <a:rPr lang="en-GB" sz="2000" i="1" dirty="0" smtClean="0">
                <a:solidFill>
                  <a:srgbClr val="FF0000"/>
                </a:solidFill>
                <a:latin typeface="Calibri" panose="020F0502020204030204" pitchFamily="34" charset="0"/>
              </a:rPr>
              <a:t>A </a:t>
            </a:r>
            <a:r>
              <a:rPr lang="en-GB" sz="2000" i="1" dirty="0">
                <a:solidFill>
                  <a:srgbClr val="FF0000"/>
                </a:solidFill>
                <a:latin typeface="Calibri" panose="020F0502020204030204" pitchFamily="34" charset="0"/>
              </a:rPr>
              <a:t>survey reveals a </a:t>
            </a:r>
            <a:r>
              <a:rPr lang="en-GB" sz="2000" b="1" i="1" u="sng" dirty="0">
                <a:solidFill>
                  <a:srgbClr val="FF0000"/>
                </a:solidFill>
                <a:latin typeface="Calibri" panose="020F0502020204030204" pitchFamily="34" charset="0"/>
              </a:rPr>
              <a:t>staggering</a:t>
            </a:r>
            <a:r>
              <a:rPr lang="en-GB" sz="2000" i="1" dirty="0">
                <a:solidFill>
                  <a:srgbClr val="FF0000"/>
                </a:solidFill>
                <a:latin typeface="Calibri" panose="020F0502020204030204" pitchFamily="34" charset="0"/>
              </a:rPr>
              <a:t> two thirds of some freshly bought food goes </a:t>
            </a:r>
            <a:r>
              <a:rPr lang="en-GB" sz="2000" i="1" dirty="0" smtClean="0">
                <a:solidFill>
                  <a:srgbClr val="FF0000"/>
                </a:solidFill>
                <a:latin typeface="Calibri" panose="020F0502020204030204" pitchFamily="34" charset="0"/>
              </a:rPr>
              <a:t>to </a:t>
            </a:r>
            <a:r>
              <a:rPr lang="en-GB" sz="2000" b="1" i="1" u="sng" dirty="0" smtClean="0">
                <a:solidFill>
                  <a:srgbClr val="FF0000"/>
                </a:solidFill>
                <a:latin typeface="Calibri" panose="020F0502020204030204" pitchFamily="34" charset="0"/>
              </a:rPr>
              <a:t>waste</a:t>
            </a:r>
            <a:r>
              <a:rPr lang="en-GB" sz="2000" i="1" dirty="0" smtClean="0">
                <a:solidFill>
                  <a:srgbClr val="FF0000"/>
                </a:solidFill>
                <a:latin typeface="Calibri" panose="020F0502020204030204" pitchFamily="34" charset="0"/>
              </a:rPr>
              <a:t>.</a:t>
            </a:r>
          </a:p>
          <a:p>
            <a:pPr marL="263525" lvl="1" indent="-263525">
              <a:lnSpc>
                <a:spcPts val="2200"/>
              </a:lnSpc>
              <a:spcBef>
                <a:spcPts val="0"/>
              </a:spcBef>
              <a:buNone/>
            </a:pPr>
            <a:endParaRPr lang="en-GB" sz="2000" i="1" dirty="0">
              <a:solidFill>
                <a:srgbClr val="FF0000"/>
              </a:solidFill>
              <a:latin typeface="Calibri" panose="020F0502020204030204" pitchFamily="34" charset="0"/>
            </a:endParaRPr>
          </a:p>
          <a:p>
            <a:pPr marL="263525" lvl="1" indent="-263525">
              <a:lnSpc>
                <a:spcPts val="2200"/>
              </a:lnSpc>
              <a:spcBef>
                <a:spcPts val="0"/>
              </a:spcBef>
              <a:buFont typeface="Wingdings" panose="05000000000000000000" pitchFamily="2" charset="2"/>
              <a:buChar char="q"/>
            </a:pPr>
            <a:r>
              <a:rPr lang="en-GB" sz="2000" dirty="0" smtClean="0">
                <a:solidFill>
                  <a:schemeClr val="tx1"/>
                </a:solidFill>
                <a:latin typeface="Calibri" panose="020F0502020204030204" pitchFamily="34" charset="0"/>
              </a:rPr>
              <a:t>Choosing information which supports your point of view:</a:t>
            </a:r>
          </a:p>
          <a:p>
            <a:pPr marL="0" lvl="1" indent="0">
              <a:lnSpc>
                <a:spcPts val="2200"/>
              </a:lnSpc>
              <a:spcBef>
                <a:spcPts val="0"/>
              </a:spcBef>
              <a:buNone/>
            </a:pPr>
            <a:r>
              <a:rPr lang="en-GB" sz="2000" i="1" dirty="0" smtClean="0">
                <a:solidFill>
                  <a:schemeClr val="tx1"/>
                </a:solidFill>
                <a:latin typeface="Calibri" panose="020F0502020204030204" pitchFamily="34" charset="0"/>
              </a:rPr>
              <a:t>     </a:t>
            </a:r>
            <a:r>
              <a:rPr lang="en-GB" sz="2000" i="1" dirty="0" smtClean="0">
                <a:solidFill>
                  <a:srgbClr val="FF0000"/>
                </a:solidFill>
                <a:latin typeface="Calibri" panose="020F0502020204030204" pitchFamily="34" charset="0"/>
              </a:rPr>
              <a:t>One </a:t>
            </a:r>
            <a:r>
              <a:rPr lang="en-GB" sz="2000" i="1" dirty="0">
                <a:solidFill>
                  <a:srgbClr val="FF0000"/>
                </a:solidFill>
                <a:latin typeface="Calibri" panose="020F0502020204030204" pitchFamily="34" charset="0"/>
              </a:rPr>
              <a:t>third of all food produced in the world ends up as waste</a:t>
            </a:r>
            <a:r>
              <a:rPr lang="en-GB" sz="2000" i="1" dirty="0" smtClean="0">
                <a:solidFill>
                  <a:schemeClr val="tx1"/>
                </a:solidFill>
                <a:latin typeface="Calibri" panose="020F0502020204030204" pitchFamily="34" charset="0"/>
              </a:rPr>
              <a:t>.</a:t>
            </a:r>
          </a:p>
          <a:p>
            <a:pPr marL="0" lvl="1" indent="0">
              <a:lnSpc>
                <a:spcPts val="2200"/>
              </a:lnSpc>
              <a:spcBef>
                <a:spcPts val="0"/>
              </a:spcBef>
              <a:buNone/>
            </a:pPr>
            <a:endParaRPr lang="en-GB" sz="2000" i="1" dirty="0">
              <a:solidFill>
                <a:schemeClr val="tx1"/>
              </a:solidFill>
              <a:latin typeface="Calibri" panose="020F0502020204030204" pitchFamily="34" charset="0"/>
            </a:endParaRPr>
          </a:p>
          <a:p>
            <a:pPr marL="263525" lvl="1" indent="-263525">
              <a:lnSpc>
                <a:spcPts val="2200"/>
              </a:lnSpc>
              <a:spcBef>
                <a:spcPts val="0"/>
              </a:spcBef>
              <a:buFont typeface="Wingdings" panose="05000000000000000000" pitchFamily="2" charset="2"/>
              <a:buChar char="q"/>
            </a:pPr>
            <a:r>
              <a:rPr lang="en-GB" sz="2000" dirty="0" smtClean="0">
                <a:solidFill>
                  <a:schemeClr val="tx1"/>
                </a:solidFill>
                <a:latin typeface="Calibri" panose="020F0502020204030204" pitchFamily="34" charset="0"/>
              </a:rPr>
              <a:t>Using short single clause sentences to draw attention to your point:</a:t>
            </a:r>
            <a:endParaRPr lang="en-GB" sz="2000" dirty="0">
              <a:solidFill>
                <a:schemeClr val="tx1"/>
              </a:solidFill>
              <a:latin typeface="Calibri" panose="020F0502020204030204" pitchFamily="34" charset="0"/>
            </a:endParaRPr>
          </a:p>
          <a:p>
            <a:pPr marL="0" lvl="1" indent="0">
              <a:lnSpc>
                <a:spcPts val="2200"/>
              </a:lnSpc>
              <a:spcBef>
                <a:spcPts val="0"/>
              </a:spcBef>
              <a:buNone/>
            </a:pPr>
            <a:r>
              <a:rPr lang="en-GB" sz="2000" i="1" dirty="0" smtClean="0">
                <a:solidFill>
                  <a:schemeClr val="tx1"/>
                </a:solidFill>
                <a:latin typeface="Calibri" panose="020F0502020204030204" pitchFamily="34" charset="0"/>
              </a:rPr>
              <a:t>     </a:t>
            </a:r>
            <a:r>
              <a:rPr lang="en-GB" sz="2000" i="1" dirty="0" smtClean="0">
                <a:solidFill>
                  <a:srgbClr val="FF0000"/>
                </a:solidFill>
                <a:latin typeface="Calibri" panose="020F0502020204030204" pitchFamily="34" charset="0"/>
              </a:rPr>
              <a:t>The </a:t>
            </a:r>
            <a:r>
              <a:rPr lang="en-GB" sz="2000" i="1" dirty="0">
                <a:solidFill>
                  <a:srgbClr val="FF0000"/>
                </a:solidFill>
                <a:latin typeface="Calibri" panose="020F0502020204030204" pitchFamily="34" charset="0"/>
              </a:rPr>
              <a:t>amount of food waste from supermarkets </a:t>
            </a:r>
            <a:r>
              <a:rPr lang="en-GB" sz="2000" i="1" u="sng" dirty="0">
                <a:solidFill>
                  <a:srgbClr val="FF0000"/>
                </a:solidFill>
                <a:latin typeface="Calibri" panose="020F0502020204030204" pitchFamily="34" charset="0"/>
              </a:rPr>
              <a:t>is</a:t>
            </a:r>
            <a:r>
              <a:rPr lang="en-GB" sz="2000" i="1" dirty="0">
                <a:solidFill>
                  <a:srgbClr val="FF0000"/>
                </a:solidFill>
                <a:latin typeface="Calibri" panose="020F0502020204030204" pitchFamily="34" charset="0"/>
              </a:rPr>
              <a:t> appalling.</a:t>
            </a:r>
          </a:p>
          <a:p>
            <a:pPr marL="633413" lvl="1" indent="0">
              <a:lnSpc>
                <a:spcPts val="2200"/>
              </a:lnSpc>
              <a:spcBef>
                <a:spcPts val="0"/>
              </a:spcBef>
              <a:buNone/>
            </a:pPr>
            <a:endParaRPr lang="en-GB" sz="2000" b="1" i="1" dirty="0">
              <a:solidFill>
                <a:schemeClr val="tx1"/>
              </a:solidFill>
              <a:latin typeface="Calibri" panose="020F0502020204030204" pitchFamily="34" charset="0"/>
            </a:endParaRPr>
          </a:p>
          <a:p>
            <a:pPr marL="0" lvl="1" indent="0" algn="ctr">
              <a:lnSpc>
                <a:spcPts val="2200"/>
              </a:lnSpc>
              <a:spcBef>
                <a:spcPts val="0"/>
              </a:spcBef>
              <a:buNone/>
            </a:pPr>
            <a:r>
              <a:rPr lang="en-GB" sz="2000" dirty="0" smtClean="0">
                <a:solidFill>
                  <a:schemeClr val="tx1"/>
                </a:solidFill>
                <a:latin typeface="Calibri" panose="020F0502020204030204" pitchFamily="34" charset="0"/>
              </a:rPr>
              <a:t>You can make choices as a writer which could persuade people to take action to change the world!</a:t>
            </a:r>
          </a:p>
        </p:txBody>
      </p:sp>
      <p:sp>
        <p:nvSpPr>
          <p:cNvPr id="4" name="Slide Number Placeholder 3"/>
          <p:cNvSpPr>
            <a:spLocks noGrp="1"/>
          </p:cNvSpPr>
          <p:nvPr>
            <p:ph type="sldNum" sz="quarter" idx="12"/>
          </p:nvPr>
        </p:nvSpPr>
        <p:spPr/>
        <p:txBody>
          <a:bodyPr/>
          <a:lstStyle/>
          <a:p>
            <a:fld id="{045ED7F1-2036-466F-86BD-47DE6400EF6A}" type="slidenum">
              <a:rPr lang="en-GB" smtClean="0"/>
              <a:t>40</a:t>
            </a:fld>
            <a:endParaRPr lang="en-GB"/>
          </a:p>
        </p:txBody>
      </p:sp>
    </p:spTree>
    <p:extLst>
      <p:ext uri="{BB962C8B-B14F-4D97-AF65-F5344CB8AC3E}">
        <p14:creationId xmlns:p14="http://schemas.microsoft.com/office/powerpoint/2010/main" val="2588019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11" end="11"/>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12" end="1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32656"/>
            <a:ext cx="8136904" cy="1080120"/>
          </a:xfrm>
        </p:spPr>
        <p:txBody>
          <a:bodyPr>
            <a:normAutofit/>
          </a:bodyPr>
          <a:lstStyle/>
          <a:p>
            <a:r>
              <a:rPr lang="en-GB" sz="4400" b="1" dirty="0" smtClean="0">
                <a:effectLst>
                  <a:outerShdw blurRad="38100" dist="38100" dir="2700000" algn="tl">
                    <a:srgbClr val="000000">
                      <a:alpha val="43137"/>
                    </a:srgbClr>
                  </a:outerShdw>
                </a:effectLst>
                <a:latin typeface="Calibri" panose="020F0502020204030204" pitchFamily="34" charset="0"/>
              </a:rPr>
              <a:t>Words to Change the World</a:t>
            </a:r>
            <a:endParaRPr lang="en-GB" sz="4400" b="1" dirty="0">
              <a:effectLst>
                <a:outerShdw blurRad="38100" dist="38100" dir="2700000" algn="tl">
                  <a:srgbClr val="000000">
                    <a:alpha val="43137"/>
                  </a:srgbClr>
                </a:outerShdw>
              </a:effectLst>
              <a:latin typeface="Calibri" panose="020F0502020204030204" pitchFamily="34" charset="0"/>
            </a:endParaRPr>
          </a:p>
        </p:txBody>
      </p:sp>
      <p:sp>
        <p:nvSpPr>
          <p:cNvPr id="3" name="Content Placeholder 2"/>
          <p:cNvSpPr>
            <a:spLocks noGrp="1"/>
          </p:cNvSpPr>
          <p:nvPr>
            <p:ph idx="1"/>
          </p:nvPr>
        </p:nvSpPr>
        <p:spPr>
          <a:xfrm>
            <a:off x="467544" y="1628800"/>
            <a:ext cx="8136904" cy="4824536"/>
          </a:xfrm>
        </p:spPr>
        <p:txBody>
          <a:bodyPr>
            <a:normAutofit/>
          </a:bodyPr>
          <a:lstStyle/>
          <a:p>
            <a:pPr marL="68580" indent="0">
              <a:lnSpc>
                <a:spcPts val="3000"/>
              </a:lnSpc>
              <a:spcBef>
                <a:spcPts val="0"/>
              </a:spcBef>
              <a:buNone/>
            </a:pPr>
            <a:r>
              <a:rPr lang="en-GB" sz="2000" u="sng" dirty="0" smtClean="0">
                <a:latin typeface="Calibri" panose="020F0502020204030204" pitchFamily="34" charset="0"/>
              </a:rPr>
              <a:t>Nouns:</a:t>
            </a:r>
          </a:p>
          <a:p>
            <a:pPr marL="68580" indent="0" algn="ctr">
              <a:lnSpc>
                <a:spcPts val="3000"/>
              </a:lnSpc>
              <a:spcBef>
                <a:spcPts val="0"/>
              </a:spcBef>
              <a:buNone/>
            </a:pPr>
            <a:r>
              <a:rPr lang="en-GB" sz="2000" dirty="0" smtClean="0">
                <a:latin typeface="Calibri" panose="020F0502020204030204" pitchFamily="34" charset="0"/>
              </a:rPr>
              <a:t>rubbish        wastefulness 	       disposal           refuse          environment </a:t>
            </a:r>
          </a:p>
          <a:p>
            <a:pPr marL="68580" indent="0" algn="ctr">
              <a:lnSpc>
                <a:spcPts val="3000"/>
              </a:lnSpc>
              <a:spcBef>
                <a:spcPts val="0"/>
              </a:spcBef>
              <a:buNone/>
            </a:pPr>
            <a:r>
              <a:rPr lang="en-GB" sz="2000" dirty="0">
                <a:latin typeface="Calibri" panose="020F0502020204030204" pitchFamily="34" charset="0"/>
              </a:rPr>
              <a:t>c</a:t>
            </a:r>
            <a:r>
              <a:rPr lang="en-GB" sz="2000" dirty="0" smtClean="0">
                <a:latin typeface="Calibri" panose="020F0502020204030204" pitchFamily="34" charset="0"/>
              </a:rPr>
              <a:t>onsumer      consumption      perishables           landfill         produce         suppliers     exporters    packaging      emissions   pollution  resources </a:t>
            </a:r>
          </a:p>
          <a:p>
            <a:pPr marL="68580" indent="0">
              <a:lnSpc>
                <a:spcPts val="3000"/>
              </a:lnSpc>
              <a:spcBef>
                <a:spcPts val="0"/>
              </a:spcBef>
              <a:buNone/>
            </a:pPr>
            <a:endParaRPr lang="en-GB" sz="2000" dirty="0">
              <a:latin typeface="Calibri" panose="020F0502020204030204" pitchFamily="34" charset="0"/>
            </a:endParaRPr>
          </a:p>
          <a:p>
            <a:pPr marL="68580" indent="0">
              <a:lnSpc>
                <a:spcPts val="3000"/>
              </a:lnSpc>
              <a:spcBef>
                <a:spcPts val="0"/>
              </a:spcBef>
              <a:buNone/>
            </a:pPr>
            <a:r>
              <a:rPr lang="en-GB" sz="2000" u="sng" dirty="0" smtClean="0">
                <a:latin typeface="Calibri" panose="020F0502020204030204" pitchFamily="34" charset="0"/>
              </a:rPr>
              <a:t>Verbs</a:t>
            </a:r>
          </a:p>
          <a:p>
            <a:pPr marL="68580" indent="0" algn="ctr">
              <a:lnSpc>
                <a:spcPts val="3000"/>
              </a:lnSpc>
              <a:spcBef>
                <a:spcPts val="0"/>
              </a:spcBef>
              <a:buNone/>
            </a:pPr>
            <a:r>
              <a:rPr lang="en-GB" sz="2000" dirty="0">
                <a:latin typeface="Calibri" panose="020F0502020204030204" pitchFamily="34" charset="0"/>
              </a:rPr>
              <a:t>s</a:t>
            </a:r>
            <a:r>
              <a:rPr lang="en-GB" sz="2000" dirty="0" smtClean="0">
                <a:latin typeface="Calibri" panose="020F0502020204030204" pitchFamily="34" charset="0"/>
              </a:rPr>
              <a:t>quander     misuse      redistribute   pollute</a:t>
            </a:r>
          </a:p>
          <a:p>
            <a:pPr marL="68580" indent="0">
              <a:lnSpc>
                <a:spcPts val="3000"/>
              </a:lnSpc>
              <a:spcBef>
                <a:spcPts val="0"/>
              </a:spcBef>
              <a:buNone/>
            </a:pPr>
            <a:endParaRPr lang="en-GB" sz="2000" dirty="0">
              <a:latin typeface="Calibri" panose="020F0502020204030204" pitchFamily="34" charset="0"/>
            </a:endParaRPr>
          </a:p>
          <a:p>
            <a:pPr marL="68580" indent="0">
              <a:lnSpc>
                <a:spcPts val="3000"/>
              </a:lnSpc>
              <a:spcBef>
                <a:spcPts val="0"/>
              </a:spcBef>
              <a:buNone/>
            </a:pPr>
            <a:r>
              <a:rPr lang="en-GB" sz="2000" u="sng" dirty="0" smtClean="0">
                <a:latin typeface="Calibri" panose="020F0502020204030204" pitchFamily="34" charset="0"/>
              </a:rPr>
              <a:t>Adjectives:</a:t>
            </a:r>
          </a:p>
          <a:p>
            <a:pPr marL="68580" indent="0" algn="ctr">
              <a:lnSpc>
                <a:spcPts val="3000"/>
              </a:lnSpc>
              <a:spcBef>
                <a:spcPts val="0"/>
              </a:spcBef>
              <a:buNone/>
            </a:pPr>
            <a:r>
              <a:rPr lang="en-GB" sz="2000" dirty="0">
                <a:latin typeface="Calibri" panose="020F0502020204030204" pitchFamily="34" charset="0"/>
              </a:rPr>
              <a:t>n</a:t>
            </a:r>
            <a:r>
              <a:rPr lang="en-GB" sz="2000" dirty="0" smtClean="0">
                <a:latin typeface="Calibri" panose="020F0502020204030204" pitchFamily="34" charset="0"/>
              </a:rPr>
              <a:t>ourishing     unsold     edible      consumable   </a:t>
            </a:r>
            <a:r>
              <a:rPr lang="en-GB" sz="2000" dirty="0" err="1" smtClean="0">
                <a:latin typeface="Calibri" panose="020F0502020204030204" pitchFamily="34" charset="0"/>
              </a:rPr>
              <a:t>mis-shapen</a:t>
            </a:r>
            <a:r>
              <a:rPr lang="en-GB" sz="2000" dirty="0" smtClean="0">
                <a:latin typeface="Calibri" panose="020F0502020204030204" pitchFamily="34" charset="0"/>
              </a:rPr>
              <a:t>    imperfect </a:t>
            </a:r>
            <a:endParaRPr lang="en-GB" sz="2000" dirty="0">
              <a:latin typeface="Calibri" panose="020F0502020204030204" pitchFamily="34" charset="0"/>
            </a:endParaRPr>
          </a:p>
        </p:txBody>
      </p:sp>
      <p:sp>
        <p:nvSpPr>
          <p:cNvPr id="4" name="Slide Number Placeholder 3"/>
          <p:cNvSpPr>
            <a:spLocks noGrp="1"/>
          </p:cNvSpPr>
          <p:nvPr>
            <p:ph type="sldNum" sz="quarter" idx="12"/>
          </p:nvPr>
        </p:nvSpPr>
        <p:spPr/>
        <p:txBody>
          <a:bodyPr/>
          <a:lstStyle/>
          <a:p>
            <a:fld id="{045ED7F1-2036-466F-86BD-47DE6400EF6A}" type="slidenum">
              <a:rPr lang="en-GB" smtClean="0"/>
              <a:t>41</a:t>
            </a:fld>
            <a:endParaRPr lang="en-GB"/>
          </a:p>
        </p:txBody>
      </p:sp>
    </p:spTree>
    <p:extLst>
      <p:ext uri="{BB962C8B-B14F-4D97-AF65-F5344CB8AC3E}">
        <p14:creationId xmlns:p14="http://schemas.microsoft.com/office/powerpoint/2010/main" val="259659328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Text Placeholder 2"/>
          <p:cNvSpPr>
            <a:spLocks noGrp="1"/>
          </p:cNvSpPr>
          <p:nvPr>
            <p:ph type="body" idx="1"/>
          </p:nvPr>
        </p:nvSpPr>
        <p:spPr/>
        <p:txBody>
          <a:bodyPr>
            <a:normAutofit/>
          </a:bodyPr>
          <a:lstStyle/>
          <a:p>
            <a:pPr algn="ctr"/>
            <a:r>
              <a:rPr lang="en-GB" sz="4400" b="1" dirty="0" smtClean="0">
                <a:effectLst>
                  <a:outerShdw blurRad="38100" dist="38100" dir="2700000" algn="tl">
                    <a:srgbClr val="000000">
                      <a:alpha val="43137"/>
                    </a:srgbClr>
                  </a:outerShdw>
                </a:effectLst>
                <a:latin typeface="Calibri" panose="020F0502020204030204" pitchFamily="34" charset="0"/>
              </a:rPr>
              <a:t>PERSUADING WITH MODAL  VERBS </a:t>
            </a:r>
            <a:endParaRPr lang="en-GB" sz="4400" b="1" dirty="0">
              <a:effectLst>
                <a:outerShdw blurRad="38100" dist="38100" dir="2700000" algn="tl">
                  <a:srgbClr val="000000">
                    <a:alpha val="43137"/>
                  </a:srgbClr>
                </a:outerShdw>
              </a:effectLst>
              <a:latin typeface="Calibri" panose="020F0502020204030204" pitchFamily="34" charset="0"/>
            </a:endParaRPr>
          </a:p>
        </p:txBody>
      </p:sp>
      <p:sp>
        <p:nvSpPr>
          <p:cNvPr id="4" name="Slide Number Placeholder 3"/>
          <p:cNvSpPr>
            <a:spLocks noGrp="1"/>
          </p:cNvSpPr>
          <p:nvPr>
            <p:ph type="sldNum" sz="quarter" idx="12"/>
          </p:nvPr>
        </p:nvSpPr>
        <p:spPr/>
        <p:txBody>
          <a:bodyPr/>
          <a:lstStyle/>
          <a:p>
            <a:fld id="{045ED7F1-2036-466F-86BD-47DE6400EF6A}" type="slidenum">
              <a:rPr lang="en-GB" smtClean="0"/>
              <a:t>42</a:t>
            </a:fld>
            <a:endParaRPr lang="en-GB"/>
          </a:p>
        </p:txBody>
      </p:sp>
    </p:spTree>
    <p:extLst>
      <p:ext uri="{BB962C8B-B14F-4D97-AF65-F5344CB8AC3E}">
        <p14:creationId xmlns:p14="http://schemas.microsoft.com/office/powerpoint/2010/main" val="295878579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1145" y="508758"/>
            <a:ext cx="7992888" cy="792088"/>
          </a:xfrm>
        </p:spPr>
        <p:txBody>
          <a:bodyPr>
            <a:normAutofit/>
          </a:bodyPr>
          <a:lstStyle/>
          <a:p>
            <a:r>
              <a:rPr lang="en-GB" sz="4400" b="1" dirty="0" smtClean="0">
                <a:effectLst>
                  <a:outerShdw blurRad="38100" dist="38100" dir="2700000" algn="tl">
                    <a:srgbClr val="000000">
                      <a:alpha val="43137"/>
                    </a:srgbClr>
                  </a:outerShdw>
                </a:effectLst>
                <a:latin typeface="Calibri" panose="020F0502020204030204" pitchFamily="34" charset="0"/>
              </a:rPr>
              <a:t>Modal Verbs </a:t>
            </a:r>
            <a:endParaRPr lang="en-GB" sz="4400" b="1" dirty="0">
              <a:effectLst>
                <a:outerShdw blurRad="38100" dist="38100" dir="2700000" algn="tl">
                  <a:srgbClr val="000000">
                    <a:alpha val="43137"/>
                  </a:srgbClr>
                </a:outerShdw>
              </a:effectLst>
              <a:latin typeface="Calibri" panose="020F0502020204030204" pitchFamily="34" charset="0"/>
            </a:endParaRPr>
          </a:p>
        </p:txBody>
      </p:sp>
      <p:sp>
        <p:nvSpPr>
          <p:cNvPr id="3" name="Content Placeholder 2"/>
          <p:cNvSpPr>
            <a:spLocks noGrp="1"/>
          </p:cNvSpPr>
          <p:nvPr>
            <p:ph idx="1"/>
          </p:nvPr>
        </p:nvSpPr>
        <p:spPr>
          <a:xfrm>
            <a:off x="1115616" y="2656741"/>
            <a:ext cx="3981268" cy="576064"/>
          </a:xfrm>
          <a:ln>
            <a:solidFill>
              <a:schemeClr val="tx1"/>
            </a:solidFill>
          </a:ln>
        </p:spPr>
        <p:txBody>
          <a:bodyPr>
            <a:normAutofit fontScale="92500"/>
          </a:bodyPr>
          <a:lstStyle/>
          <a:p>
            <a:pPr marL="68580" indent="0">
              <a:lnSpc>
                <a:spcPts val="2800"/>
              </a:lnSpc>
              <a:spcAft>
                <a:spcPts val="600"/>
              </a:spcAft>
              <a:buNone/>
            </a:pPr>
            <a:r>
              <a:rPr lang="en-GB" sz="2000" dirty="0" smtClean="0">
                <a:latin typeface="Calibri" panose="020F0502020204030204" pitchFamily="34" charset="0"/>
              </a:rPr>
              <a:t>You </a:t>
            </a:r>
            <a:r>
              <a:rPr lang="en-GB" sz="2000" b="1" i="1" dirty="0" smtClean="0">
                <a:solidFill>
                  <a:srgbClr val="00B050"/>
                </a:solidFill>
                <a:latin typeface="Calibri" panose="020F0502020204030204" pitchFamily="34" charset="0"/>
              </a:rPr>
              <a:t>can</a:t>
            </a:r>
            <a:r>
              <a:rPr lang="en-GB" sz="2000" b="1" dirty="0" smtClean="0">
                <a:latin typeface="Calibri" panose="020F0502020204030204" pitchFamily="34" charset="0"/>
              </a:rPr>
              <a:t> </a:t>
            </a:r>
            <a:r>
              <a:rPr lang="en-GB" sz="2000" dirty="0" smtClean="0">
                <a:latin typeface="Calibri" panose="020F0502020204030204" pitchFamily="34" charset="0"/>
              </a:rPr>
              <a:t>have chocolate after dinner.</a:t>
            </a:r>
          </a:p>
        </p:txBody>
      </p:sp>
      <p:sp>
        <p:nvSpPr>
          <p:cNvPr id="4" name="TextBox 3"/>
          <p:cNvSpPr txBox="1"/>
          <p:nvPr/>
        </p:nvSpPr>
        <p:spPr>
          <a:xfrm>
            <a:off x="590731" y="1332710"/>
            <a:ext cx="8013715" cy="400110"/>
          </a:xfrm>
          <a:prstGeom prst="rect">
            <a:avLst/>
          </a:prstGeom>
          <a:solidFill>
            <a:srgbClr val="CCFF99"/>
          </a:solidFill>
          <a:ln>
            <a:solidFill>
              <a:schemeClr val="tx1"/>
            </a:solidFill>
          </a:ln>
        </p:spPr>
        <p:txBody>
          <a:bodyPr wrap="square" rtlCol="0">
            <a:spAutoFit/>
          </a:bodyPr>
          <a:lstStyle/>
          <a:p>
            <a:pPr algn="ctr"/>
            <a:r>
              <a:rPr lang="en-GB" sz="2000" dirty="0">
                <a:latin typeface="Calibri" panose="020F0502020204030204" pitchFamily="34" charset="0"/>
              </a:rPr>
              <a:t>m</a:t>
            </a:r>
            <a:r>
              <a:rPr lang="en-GB" sz="2000" dirty="0" smtClean="0">
                <a:latin typeface="Calibri" panose="020F0502020204030204" pitchFamily="34" charset="0"/>
              </a:rPr>
              <a:t>ust  can  will   may  would   shall   should  could </a:t>
            </a:r>
            <a:r>
              <a:rPr lang="en-GB" sz="2000" dirty="0">
                <a:latin typeface="Calibri" panose="020F0502020204030204" pitchFamily="34" charset="0"/>
              </a:rPr>
              <a:t> </a:t>
            </a:r>
            <a:r>
              <a:rPr lang="en-GB" sz="2000" dirty="0" smtClean="0">
                <a:latin typeface="Calibri" panose="020F0502020204030204" pitchFamily="34" charset="0"/>
              </a:rPr>
              <a:t>might  ought to </a:t>
            </a:r>
            <a:endParaRPr lang="en-GB" sz="2000" dirty="0">
              <a:latin typeface="Calibri" panose="020F0502020204030204" pitchFamily="34" charset="0"/>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64288" y="2656741"/>
            <a:ext cx="987769" cy="783630"/>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1145" y="5733256"/>
            <a:ext cx="771745" cy="612251"/>
          </a:xfrm>
          <a:prstGeom prst="rect">
            <a:avLst/>
          </a:prstGeom>
        </p:spPr>
      </p:pic>
      <p:cxnSp>
        <p:nvCxnSpPr>
          <p:cNvPr id="9" name="Straight Arrow Connector 8"/>
          <p:cNvCxnSpPr/>
          <p:nvPr/>
        </p:nvCxnSpPr>
        <p:spPr>
          <a:xfrm flipV="1">
            <a:off x="1475656" y="3212976"/>
            <a:ext cx="5544616" cy="2592288"/>
          </a:xfrm>
          <a:prstGeom prst="straightConnector1">
            <a:avLst/>
          </a:prstGeom>
          <a:ln w="25400" cap="sq">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1372890" y="6039381"/>
            <a:ext cx="648072" cy="369332"/>
          </a:xfrm>
          <a:prstGeom prst="rect">
            <a:avLst/>
          </a:prstGeom>
          <a:noFill/>
        </p:spPr>
        <p:txBody>
          <a:bodyPr wrap="square" rtlCol="0">
            <a:spAutoFit/>
          </a:bodyPr>
          <a:lstStyle/>
          <a:p>
            <a:r>
              <a:rPr lang="en-GB" dirty="0" smtClean="0"/>
              <a:t>soft</a:t>
            </a:r>
            <a:endParaRPr lang="en-GB" dirty="0"/>
          </a:p>
        </p:txBody>
      </p:sp>
      <p:sp>
        <p:nvSpPr>
          <p:cNvPr id="13" name="TextBox 12"/>
          <p:cNvSpPr txBox="1"/>
          <p:nvPr/>
        </p:nvSpPr>
        <p:spPr>
          <a:xfrm>
            <a:off x="7700630" y="2164794"/>
            <a:ext cx="759802" cy="369332"/>
          </a:xfrm>
          <a:prstGeom prst="rect">
            <a:avLst/>
          </a:prstGeom>
          <a:noFill/>
        </p:spPr>
        <p:txBody>
          <a:bodyPr wrap="square" rtlCol="0">
            <a:spAutoFit/>
          </a:bodyPr>
          <a:lstStyle/>
          <a:p>
            <a:r>
              <a:rPr lang="en-GB" dirty="0" smtClean="0"/>
              <a:t>loud</a:t>
            </a:r>
            <a:endParaRPr lang="en-GB" dirty="0"/>
          </a:p>
        </p:txBody>
      </p:sp>
      <p:sp>
        <p:nvSpPr>
          <p:cNvPr id="14" name="TextBox 13"/>
          <p:cNvSpPr txBox="1"/>
          <p:nvPr/>
        </p:nvSpPr>
        <p:spPr>
          <a:xfrm>
            <a:off x="3305681" y="5271591"/>
            <a:ext cx="5154751" cy="1015663"/>
          </a:xfrm>
          <a:prstGeom prst="rect">
            <a:avLst/>
          </a:prstGeom>
          <a:noFill/>
        </p:spPr>
        <p:txBody>
          <a:bodyPr wrap="square" rtlCol="0">
            <a:spAutoFit/>
          </a:bodyPr>
          <a:lstStyle/>
          <a:p>
            <a:pPr>
              <a:lnSpc>
                <a:spcPts val="2400"/>
              </a:lnSpc>
            </a:pPr>
            <a:r>
              <a:rPr lang="en-GB" b="1" dirty="0" smtClean="0">
                <a:latin typeface="Calibri" panose="020F0502020204030204" pitchFamily="34" charset="0"/>
              </a:rPr>
              <a:t>Turning up the volume: </a:t>
            </a:r>
            <a:r>
              <a:rPr lang="en-GB" dirty="0" smtClean="0">
                <a:latin typeface="Calibri" panose="020F0502020204030204" pitchFamily="34" charset="0"/>
              </a:rPr>
              <a:t>modal verbs can be used for gentle persuasion or strong persuasion, like turning up or turning down the volume on the television</a:t>
            </a:r>
            <a:endParaRPr lang="en-GB" dirty="0">
              <a:latin typeface="Calibri" panose="020F0502020204030204" pitchFamily="34" charset="0"/>
            </a:endParaRPr>
          </a:p>
        </p:txBody>
      </p:sp>
      <p:sp>
        <p:nvSpPr>
          <p:cNvPr id="5" name="Slide Number Placeholder 4"/>
          <p:cNvSpPr>
            <a:spLocks noGrp="1"/>
          </p:cNvSpPr>
          <p:nvPr>
            <p:ph type="sldNum" sz="quarter" idx="12"/>
          </p:nvPr>
        </p:nvSpPr>
        <p:spPr/>
        <p:txBody>
          <a:bodyPr/>
          <a:lstStyle/>
          <a:p>
            <a:fld id="{045ED7F1-2036-466F-86BD-47DE6400EF6A}" type="slidenum">
              <a:rPr lang="en-GB" smtClean="0"/>
              <a:t>43</a:t>
            </a:fld>
            <a:endParaRPr lang="en-GB"/>
          </a:p>
        </p:txBody>
      </p:sp>
    </p:spTree>
    <p:extLst>
      <p:ext uri="{BB962C8B-B14F-4D97-AF65-F5344CB8AC3E}">
        <p14:creationId xmlns:p14="http://schemas.microsoft.com/office/powerpoint/2010/main" val="2211409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692696"/>
            <a:ext cx="7992888" cy="792088"/>
          </a:xfrm>
        </p:spPr>
        <p:txBody>
          <a:bodyPr>
            <a:normAutofit/>
          </a:bodyPr>
          <a:lstStyle/>
          <a:p>
            <a:r>
              <a:rPr lang="en-GB" sz="4400" b="1" dirty="0" smtClean="0">
                <a:effectLst>
                  <a:outerShdw blurRad="38100" dist="38100" dir="2700000" algn="tl">
                    <a:srgbClr val="000000">
                      <a:alpha val="43137"/>
                    </a:srgbClr>
                  </a:outerShdw>
                </a:effectLst>
                <a:latin typeface="Calibri" panose="020F0502020204030204" pitchFamily="34" charset="0"/>
              </a:rPr>
              <a:t>Modal Verbs </a:t>
            </a:r>
            <a:endParaRPr lang="en-GB" sz="4400" b="1" dirty="0">
              <a:effectLst>
                <a:outerShdw blurRad="38100" dist="38100" dir="2700000" algn="tl">
                  <a:srgbClr val="000000">
                    <a:alpha val="43137"/>
                  </a:srgbClr>
                </a:outerShdw>
              </a:effectLst>
              <a:latin typeface="Calibri" panose="020F0502020204030204" pitchFamily="34" charset="0"/>
            </a:endParaRPr>
          </a:p>
        </p:txBody>
      </p:sp>
      <p:sp>
        <p:nvSpPr>
          <p:cNvPr id="3" name="Content Placeholder 2"/>
          <p:cNvSpPr>
            <a:spLocks noGrp="1"/>
          </p:cNvSpPr>
          <p:nvPr>
            <p:ph idx="1"/>
          </p:nvPr>
        </p:nvSpPr>
        <p:spPr>
          <a:xfrm>
            <a:off x="467544" y="2852936"/>
            <a:ext cx="7869700" cy="3456384"/>
          </a:xfrm>
          <a:ln>
            <a:solidFill>
              <a:schemeClr val="tx1"/>
            </a:solidFill>
          </a:ln>
        </p:spPr>
        <p:txBody>
          <a:bodyPr>
            <a:normAutofit/>
          </a:bodyPr>
          <a:lstStyle/>
          <a:p>
            <a:pPr>
              <a:buFont typeface="Wingdings" panose="05000000000000000000" pitchFamily="2" charset="2"/>
              <a:buChar char="q"/>
            </a:pPr>
            <a:r>
              <a:rPr lang="en-GB" sz="2000" dirty="0">
                <a:latin typeface="Calibri" panose="020F0502020204030204" pitchFamily="34" charset="0"/>
              </a:rPr>
              <a:t>they simply </a:t>
            </a:r>
            <a:r>
              <a:rPr lang="en-GB" sz="2000" dirty="0">
                <a:solidFill>
                  <a:srgbClr val="00B050"/>
                </a:solidFill>
                <a:latin typeface="Calibri" panose="020F0502020204030204" pitchFamily="34" charset="0"/>
              </a:rPr>
              <a:t>cannot</a:t>
            </a:r>
            <a:r>
              <a:rPr lang="en-GB" sz="2000" dirty="0">
                <a:latin typeface="Calibri" panose="020F0502020204030204" pitchFamily="34" charset="0"/>
              </a:rPr>
              <a:t> make ends meet</a:t>
            </a:r>
            <a:endParaRPr lang="en-GB" sz="2000" dirty="0" smtClean="0">
              <a:latin typeface="Calibri" panose="020F0502020204030204" pitchFamily="34" charset="0"/>
            </a:endParaRPr>
          </a:p>
          <a:p>
            <a:pPr>
              <a:buFont typeface="Wingdings" panose="05000000000000000000" pitchFamily="2" charset="2"/>
              <a:buChar char="q"/>
            </a:pPr>
            <a:r>
              <a:rPr lang="en-GB" sz="2000" dirty="0" smtClean="0">
                <a:latin typeface="Calibri" panose="020F0502020204030204" pitchFamily="34" charset="0"/>
              </a:rPr>
              <a:t>more </a:t>
            </a:r>
            <a:r>
              <a:rPr lang="en-GB" sz="2000" dirty="0" smtClean="0">
                <a:solidFill>
                  <a:srgbClr val="00B050"/>
                </a:solidFill>
                <a:latin typeface="Calibri" panose="020F0502020204030204" pitchFamily="34" charset="0"/>
              </a:rPr>
              <a:t>could</a:t>
            </a:r>
            <a:r>
              <a:rPr lang="en-GB" sz="2000" dirty="0" smtClean="0">
                <a:latin typeface="Calibri" panose="020F0502020204030204" pitchFamily="34" charset="0"/>
              </a:rPr>
              <a:t> be done to reduce food waste </a:t>
            </a:r>
          </a:p>
          <a:p>
            <a:pPr>
              <a:buFont typeface="Wingdings" panose="05000000000000000000" pitchFamily="2" charset="2"/>
              <a:buChar char="q"/>
            </a:pPr>
            <a:r>
              <a:rPr lang="en-GB" sz="2000" dirty="0">
                <a:latin typeface="Calibri" panose="020F0502020204030204" pitchFamily="34" charset="0"/>
              </a:rPr>
              <a:t>Just imagine what it </a:t>
            </a:r>
            <a:r>
              <a:rPr lang="en-GB" sz="2000" dirty="0">
                <a:solidFill>
                  <a:srgbClr val="00B050"/>
                </a:solidFill>
                <a:latin typeface="Calibri" panose="020F0502020204030204" pitchFamily="34" charset="0"/>
              </a:rPr>
              <a:t>must</a:t>
            </a:r>
            <a:r>
              <a:rPr lang="en-GB" sz="2000" dirty="0">
                <a:latin typeface="Calibri" panose="020F0502020204030204" pitchFamily="34" charset="0"/>
              </a:rPr>
              <a:t> be like </a:t>
            </a:r>
            <a:r>
              <a:rPr lang="en-GB" sz="2000" dirty="0" smtClean="0">
                <a:latin typeface="Calibri" panose="020F0502020204030204" pitchFamily="34" charset="0"/>
              </a:rPr>
              <a:t>…</a:t>
            </a:r>
          </a:p>
          <a:p>
            <a:pPr>
              <a:buFont typeface="Wingdings" panose="05000000000000000000" pitchFamily="2" charset="2"/>
              <a:buChar char="q"/>
            </a:pPr>
            <a:r>
              <a:rPr lang="en-GB" sz="2000" dirty="0">
                <a:latin typeface="Calibri" panose="020F0502020204030204" pitchFamily="34" charset="0"/>
              </a:rPr>
              <a:t>supermarkets </a:t>
            </a:r>
            <a:r>
              <a:rPr lang="en-GB" sz="2000" dirty="0">
                <a:solidFill>
                  <a:srgbClr val="00B050"/>
                </a:solidFill>
                <a:latin typeface="Calibri" panose="020F0502020204030204" pitchFamily="34" charset="0"/>
              </a:rPr>
              <a:t>should</a:t>
            </a:r>
            <a:r>
              <a:rPr lang="en-GB" sz="2000" dirty="0">
                <a:latin typeface="Calibri" panose="020F0502020204030204" pitchFamily="34" charset="0"/>
              </a:rPr>
              <a:t> also be encouraged to offer a service </a:t>
            </a:r>
            <a:r>
              <a:rPr lang="en-GB" sz="2000" dirty="0" smtClean="0">
                <a:latin typeface="Calibri" panose="020F0502020204030204" pitchFamily="34" charset="0"/>
              </a:rPr>
              <a:t> …</a:t>
            </a:r>
          </a:p>
          <a:p>
            <a:pPr>
              <a:buFont typeface="Wingdings" panose="05000000000000000000" pitchFamily="2" charset="2"/>
              <a:buChar char="q"/>
            </a:pPr>
            <a:r>
              <a:rPr lang="en-GB" sz="2000" dirty="0">
                <a:latin typeface="Calibri" panose="020F0502020204030204" pitchFamily="34" charset="0"/>
              </a:rPr>
              <a:t>Delivery vans </a:t>
            </a:r>
            <a:r>
              <a:rPr lang="en-GB" sz="2000" dirty="0">
                <a:solidFill>
                  <a:srgbClr val="00B050"/>
                </a:solidFill>
                <a:latin typeface="Calibri" panose="020F0502020204030204" pitchFamily="34" charset="0"/>
              </a:rPr>
              <a:t>could</a:t>
            </a:r>
            <a:r>
              <a:rPr lang="en-GB" sz="2000" dirty="0">
                <a:latin typeface="Calibri" panose="020F0502020204030204" pitchFamily="34" charset="0"/>
              </a:rPr>
              <a:t> then drop much needed perishables to people on the delivery route </a:t>
            </a:r>
            <a:r>
              <a:rPr lang="en-GB" sz="2000" dirty="0" smtClean="0">
                <a:latin typeface="Calibri" panose="020F0502020204030204" pitchFamily="34" charset="0"/>
              </a:rPr>
              <a:t> …</a:t>
            </a:r>
          </a:p>
          <a:p>
            <a:pPr>
              <a:buFont typeface="Wingdings" panose="05000000000000000000" pitchFamily="2" charset="2"/>
              <a:buChar char="q"/>
            </a:pPr>
            <a:r>
              <a:rPr lang="en-GB" sz="2000" dirty="0">
                <a:latin typeface="Calibri" panose="020F0502020204030204" pitchFamily="34" charset="0"/>
              </a:rPr>
              <a:t>My health </a:t>
            </a:r>
            <a:r>
              <a:rPr lang="en-GB" sz="2000" dirty="0">
                <a:solidFill>
                  <a:srgbClr val="00B050"/>
                </a:solidFill>
                <a:latin typeface="Calibri" panose="020F0502020204030204" pitchFamily="34" charset="0"/>
              </a:rPr>
              <a:t>would</a:t>
            </a:r>
            <a:r>
              <a:rPr lang="en-GB" sz="2000" dirty="0">
                <a:latin typeface="Calibri" panose="020F0502020204030204" pitchFamily="34" charset="0"/>
              </a:rPr>
              <a:t> have improved immeasurably </a:t>
            </a:r>
            <a:r>
              <a:rPr lang="en-GB" sz="2000" dirty="0" smtClean="0">
                <a:latin typeface="Calibri" panose="020F0502020204030204" pitchFamily="34" charset="0"/>
              </a:rPr>
              <a:t>…</a:t>
            </a:r>
          </a:p>
          <a:p>
            <a:pPr>
              <a:buFont typeface="Wingdings" panose="05000000000000000000" pitchFamily="2" charset="2"/>
              <a:buChar char="q"/>
            </a:pPr>
            <a:r>
              <a:rPr lang="en-GB" sz="2000" dirty="0">
                <a:latin typeface="Calibri" panose="020F0502020204030204" pitchFamily="34" charset="0"/>
              </a:rPr>
              <a:t>I </a:t>
            </a:r>
            <a:r>
              <a:rPr lang="en-GB" sz="2000" dirty="0">
                <a:solidFill>
                  <a:srgbClr val="00B050"/>
                </a:solidFill>
                <a:latin typeface="Calibri" panose="020F0502020204030204" pitchFamily="34" charset="0"/>
              </a:rPr>
              <a:t>would </a:t>
            </a:r>
            <a:r>
              <a:rPr lang="en-GB" sz="2000" dirty="0">
                <a:latin typeface="Calibri" panose="020F0502020204030204" pitchFamily="34" charset="0"/>
              </a:rPr>
              <a:t>have been </a:t>
            </a:r>
            <a:r>
              <a:rPr lang="en-GB" sz="2000" dirty="0" smtClean="0">
                <a:latin typeface="Calibri" panose="020F0502020204030204" pitchFamily="34" charset="0"/>
              </a:rPr>
              <a:t>spared…</a:t>
            </a:r>
          </a:p>
          <a:p>
            <a:pPr>
              <a:buFont typeface="Wingdings" panose="05000000000000000000" pitchFamily="2" charset="2"/>
              <a:buChar char="q"/>
            </a:pPr>
            <a:r>
              <a:rPr lang="en-GB" sz="2000" dirty="0">
                <a:latin typeface="Calibri" panose="020F0502020204030204" pitchFamily="34" charset="0"/>
              </a:rPr>
              <a:t>France has already proven that this </a:t>
            </a:r>
            <a:r>
              <a:rPr lang="en-GB" sz="2000" dirty="0">
                <a:solidFill>
                  <a:srgbClr val="00B050"/>
                </a:solidFill>
                <a:latin typeface="Calibri" panose="020F0502020204030204" pitchFamily="34" charset="0"/>
              </a:rPr>
              <a:t>can</a:t>
            </a:r>
            <a:r>
              <a:rPr lang="en-GB" sz="2000" dirty="0">
                <a:latin typeface="Calibri" panose="020F0502020204030204" pitchFamily="34" charset="0"/>
              </a:rPr>
              <a:t> </a:t>
            </a:r>
            <a:r>
              <a:rPr lang="en-GB" sz="2000" dirty="0" smtClean="0">
                <a:latin typeface="Calibri" panose="020F0502020204030204" pitchFamily="34" charset="0"/>
              </a:rPr>
              <a:t>work   </a:t>
            </a:r>
            <a:endParaRPr lang="en-GB" sz="2000" dirty="0">
              <a:latin typeface="Calibri" panose="020F0502020204030204" pitchFamily="34" charset="0"/>
            </a:endParaRPr>
          </a:p>
        </p:txBody>
      </p:sp>
      <p:sp>
        <p:nvSpPr>
          <p:cNvPr id="4" name="TextBox 3"/>
          <p:cNvSpPr txBox="1"/>
          <p:nvPr/>
        </p:nvSpPr>
        <p:spPr>
          <a:xfrm>
            <a:off x="590732" y="1900863"/>
            <a:ext cx="8013715" cy="400110"/>
          </a:xfrm>
          <a:prstGeom prst="rect">
            <a:avLst/>
          </a:prstGeom>
          <a:solidFill>
            <a:srgbClr val="CCFF99"/>
          </a:solidFill>
          <a:ln>
            <a:solidFill>
              <a:schemeClr val="tx1"/>
            </a:solidFill>
          </a:ln>
        </p:spPr>
        <p:txBody>
          <a:bodyPr wrap="square" rtlCol="0">
            <a:spAutoFit/>
          </a:bodyPr>
          <a:lstStyle/>
          <a:p>
            <a:pPr algn="ctr"/>
            <a:r>
              <a:rPr lang="en-GB" sz="2000" dirty="0">
                <a:latin typeface="Calibri" panose="020F0502020204030204" pitchFamily="34" charset="0"/>
              </a:rPr>
              <a:t>c</a:t>
            </a:r>
            <a:r>
              <a:rPr lang="en-GB" sz="2000" dirty="0" smtClean="0">
                <a:latin typeface="Calibri" panose="020F0502020204030204" pitchFamily="34" charset="0"/>
              </a:rPr>
              <a:t>an   could  will   would   shall   should  may  might   must   ought to </a:t>
            </a:r>
            <a:endParaRPr lang="en-GB" sz="2000" dirty="0">
              <a:latin typeface="Calibri" panose="020F0502020204030204" pitchFamily="34"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56176" y="5925574"/>
            <a:ext cx="483713" cy="383746"/>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50196" y="4797152"/>
            <a:ext cx="555721" cy="440872"/>
          </a:xfrm>
          <a:prstGeom prst="rect">
            <a:avLst/>
          </a:prstGeom>
        </p:spPr>
      </p:pic>
      <p:cxnSp>
        <p:nvCxnSpPr>
          <p:cNvPr id="8" name="Straight Arrow Connector 7"/>
          <p:cNvCxnSpPr/>
          <p:nvPr/>
        </p:nvCxnSpPr>
        <p:spPr>
          <a:xfrm flipV="1">
            <a:off x="6639889" y="5134846"/>
            <a:ext cx="1047780" cy="790728"/>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 name="Slide Number Placeholder 6"/>
          <p:cNvSpPr>
            <a:spLocks noGrp="1"/>
          </p:cNvSpPr>
          <p:nvPr>
            <p:ph type="sldNum" sz="quarter" idx="12"/>
          </p:nvPr>
        </p:nvSpPr>
        <p:spPr/>
        <p:txBody>
          <a:bodyPr/>
          <a:lstStyle/>
          <a:p>
            <a:fld id="{045ED7F1-2036-466F-86BD-47DE6400EF6A}" type="slidenum">
              <a:rPr lang="en-GB" smtClean="0"/>
              <a:t>44</a:t>
            </a:fld>
            <a:endParaRPr lang="en-GB"/>
          </a:p>
        </p:txBody>
      </p:sp>
    </p:spTree>
    <p:extLst>
      <p:ext uri="{BB962C8B-B14F-4D97-AF65-F5344CB8AC3E}">
        <p14:creationId xmlns:p14="http://schemas.microsoft.com/office/powerpoint/2010/main" val="2792169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404664"/>
            <a:ext cx="7024744" cy="1143000"/>
          </a:xfrm>
        </p:spPr>
        <p:txBody>
          <a:bodyPr>
            <a:normAutofit/>
          </a:bodyPr>
          <a:lstStyle/>
          <a:p>
            <a:r>
              <a:rPr lang="en-GB" sz="4400" b="1" dirty="0" smtClean="0">
                <a:effectLst>
                  <a:outerShdw blurRad="38100" dist="38100" dir="2700000" algn="tl">
                    <a:srgbClr val="000000">
                      <a:alpha val="43137"/>
                    </a:srgbClr>
                  </a:outerShdw>
                </a:effectLst>
                <a:latin typeface="Calibri" panose="020F0502020204030204" pitchFamily="34" charset="0"/>
              </a:rPr>
              <a:t>Reflection Point</a:t>
            </a:r>
            <a:endParaRPr lang="en-GB" sz="4400" b="1" dirty="0">
              <a:effectLst>
                <a:outerShdw blurRad="38100" dist="38100" dir="2700000" algn="tl">
                  <a:srgbClr val="000000">
                    <a:alpha val="43137"/>
                  </a:srgbClr>
                </a:outerShdw>
              </a:effectLst>
              <a:latin typeface="Calibri" panose="020F0502020204030204" pitchFamily="34" charset="0"/>
            </a:endParaRPr>
          </a:p>
        </p:txBody>
      </p:sp>
      <p:sp>
        <p:nvSpPr>
          <p:cNvPr id="3" name="Content Placeholder 2"/>
          <p:cNvSpPr>
            <a:spLocks noGrp="1"/>
          </p:cNvSpPr>
          <p:nvPr>
            <p:ph idx="1"/>
          </p:nvPr>
        </p:nvSpPr>
        <p:spPr>
          <a:xfrm>
            <a:off x="539552" y="1916832"/>
            <a:ext cx="7992888" cy="4464496"/>
          </a:xfrm>
        </p:spPr>
        <p:txBody>
          <a:bodyPr>
            <a:normAutofit/>
          </a:bodyPr>
          <a:lstStyle/>
          <a:p>
            <a:pPr marL="68580" indent="0">
              <a:lnSpc>
                <a:spcPts val="2400"/>
              </a:lnSpc>
              <a:spcBef>
                <a:spcPts val="0"/>
              </a:spcBef>
              <a:spcAft>
                <a:spcPts val="600"/>
              </a:spcAft>
              <a:buNone/>
            </a:pPr>
            <a:r>
              <a:rPr lang="en-GB" sz="2000" b="1" dirty="0" smtClean="0">
                <a:latin typeface="Calibri" panose="020F0502020204030204" pitchFamily="34" charset="0"/>
              </a:rPr>
              <a:t>What do you know about food waste now?</a:t>
            </a:r>
          </a:p>
          <a:p>
            <a:pPr>
              <a:lnSpc>
                <a:spcPts val="2400"/>
              </a:lnSpc>
              <a:spcBef>
                <a:spcPts val="0"/>
              </a:spcBef>
              <a:spcAft>
                <a:spcPts val="600"/>
              </a:spcAft>
              <a:buFont typeface="Wingdings" panose="05000000000000000000" pitchFamily="2" charset="2"/>
              <a:buChar char="q"/>
            </a:pPr>
            <a:r>
              <a:rPr lang="en-GB" sz="2000" dirty="0" smtClean="0">
                <a:latin typeface="Calibri" panose="020F0502020204030204" pitchFamily="34" charset="0"/>
              </a:rPr>
              <a:t>What facts do you know that might support an argument?</a:t>
            </a:r>
          </a:p>
          <a:p>
            <a:pPr>
              <a:lnSpc>
                <a:spcPts val="2400"/>
              </a:lnSpc>
              <a:spcBef>
                <a:spcPts val="0"/>
              </a:spcBef>
              <a:spcAft>
                <a:spcPts val="600"/>
              </a:spcAft>
              <a:buFont typeface="Wingdings" panose="05000000000000000000" pitchFamily="2" charset="2"/>
              <a:buChar char="q"/>
            </a:pPr>
            <a:r>
              <a:rPr lang="en-GB" sz="2000" dirty="0" smtClean="0">
                <a:latin typeface="Calibri" panose="020F0502020204030204" pitchFamily="34" charset="0"/>
              </a:rPr>
              <a:t>What are the different ways in which food gets wasted?</a:t>
            </a:r>
          </a:p>
          <a:p>
            <a:pPr>
              <a:lnSpc>
                <a:spcPts val="2400"/>
              </a:lnSpc>
              <a:spcBef>
                <a:spcPts val="0"/>
              </a:spcBef>
              <a:spcAft>
                <a:spcPts val="600"/>
              </a:spcAft>
              <a:buFont typeface="Wingdings" panose="05000000000000000000" pitchFamily="2" charset="2"/>
              <a:buChar char="q"/>
            </a:pPr>
            <a:r>
              <a:rPr lang="en-GB" sz="2000" dirty="0" smtClean="0">
                <a:latin typeface="Calibri" panose="020F0502020204030204" pitchFamily="34" charset="0"/>
              </a:rPr>
              <a:t>What are the consequences of food waste?</a:t>
            </a:r>
          </a:p>
          <a:p>
            <a:pPr>
              <a:lnSpc>
                <a:spcPts val="2400"/>
              </a:lnSpc>
              <a:spcBef>
                <a:spcPts val="0"/>
              </a:spcBef>
              <a:spcAft>
                <a:spcPts val="600"/>
              </a:spcAft>
              <a:buFont typeface="Wingdings" panose="05000000000000000000" pitchFamily="2" charset="2"/>
              <a:buChar char="q"/>
            </a:pPr>
            <a:r>
              <a:rPr lang="en-GB" sz="2000" dirty="0" smtClean="0">
                <a:latin typeface="Calibri" panose="020F0502020204030204" pitchFamily="34" charset="0"/>
              </a:rPr>
              <a:t>Why does it matter</a:t>
            </a:r>
            <a:r>
              <a:rPr lang="en-GB" sz="1800" dirty="0" smtClean="0">
                <a:latin typeface="Calibri" panose="020F0502020204030204" pitchFamily="34" charset="0"/>
              </a:rPr>
              <a:t>?</a:t>
            </a:r>
          </a:p>
          <a:p>
            <a:pPr>
              <a:buFont typeface="Wingdings" panose="05000000000000000000" pitchFamily="2" charset="2"/>
              <a:buChar char="q"/>
            </a:pPr>
            <a:endParaRPr lang="en-GB" sz="1800" dirty="0">
              <a:latin typeface="Calibri" panose="020F0502020204030204" pitchFamily="34" charset="0"/>
            </a:endParaRPr>
          </a:p>
          <a:p>
            <a:pPr marL="68580" indent="0">
              <a:buNone/>
            </a:pPr>
            <a:endParaRPr lang="en-GB" sz="1800" dirty="0">
              <a:latin typeface="Calibri" panose="020F0502020204030204" pitchFamily="34" charset="0"/>
            </a:endParaRPr>
          </a:p>
        </p:txBody>
      </p:sp>
      <p:sp>
        <p:nvSpPr>
          <p:cNvPr id="4" name="Slide Number Placeholder 3"/>
          <p:cNvSpPr>
            <a:spLocks noGrp="1"/>
          </p:cNvSpPr>
          <p:nvPr>
            <p:ph type="sldNum" sz="quarter" idx="12"/>
          </p:nvPr>
        </p:nvSpPr>
        <p:spPr/>
        <p:txBody>
          <a:bodyPr/>
          <a:lstStyle/>
          <a:p>
            <a:fld id="{045ED7F1-2036-466F-86BD-47DE6400EF6A}" type="slidenum">
              <a:rPr lang="en-GB" smtClean="0"/>
              <a:t>45</a:t>
            </a:fld>
            <a:endParaRPr lang="en-GB"/>
          </a:p>
        </p:txBody>
      </p:sp>
    </p:spTree>
    <p:extLst>
      <p:ext uri="{BB962C8B-B14F-4D97-AF65-F5344CB8AC3E}">
        <p14:creationId xmlns:p14="http://schemas.microsoft.com/office/powerpoint/2010/main" val="118764480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a:bodyPr>
          <a:lstStyle/>
          <a:p>
            <a:pPr marL="68580" indent="0">
              <a:buNone/>
            </a:pPr>
            <a:r>
              <a:rPr lang="en-GB" sz="2000" dirty="0" smtClean="0">
                <a:latin typeface="Calibri" panose="020F0502020204030204" pitchFamily="34" charset="0"/>
              </a:rPr>
              <a:t>Vid</a:t>
            </a:r>
            <a:r>
              <a:rPr lang="en-GB" sz="2000" dirty="0">
                <a:latin typeface="Calibri" panose="020F0502020204030204" pitchFamily="34" charset="0"/>
              </a:rPr>
              <a:t>eo clip 2:</a:t>
            </a:r>
          </a:p>
          <a:p>
            <a:pPr marL="68580" indent="0">
              <a:buNone/>
            </a:pPr>
            <a:r>
              <a:rPr lang="en-GB" sz="2000" dirty="0" smtClean="0">
                <a:solidFill>
                  <a:schemeClr val="tx1"/>
                </a:solidFill>
                <a:latin typeface="Calibri" panose="020F0502020204030204" pitchFamily="34" charset="0"/>
                <a:hlinkClick r:id="rId2"/>
              </a:rPr>
              <a:t>https</a:t>
            </a:r>
            <a:r>
              <a:rPr lang="en-GB" sz="2000" dirty="0">
                <a:solidFill>
                  <a:schemeClr val="tx1"/>
                </a:solidFill>
                <a:latin typeface="Calibri" panose="020F0502020204030204" pitchFamily="34" charset="0"/>
                <a:hlinkClick r:id="rId2"/>
              </a:rPr>
              <a:t>://</a:t>
            </a:r>
            <a:r>
              <a:rPr lang="en-GB" sz="2000" dirty="0" smtClean="0">
                <a:solidFill>
                  <a:schemeClr val="tx1"/>
                </a:solidFill>
                <a:latin typeface="Calibri" panose="020F0502020204030204" pitchFamily="34" charset="0"/>
                <a:hlinkClick r:id="rId2"/>
              </a:rPr>
              <a:t>www.youtube.com/watch?v=ZVkaYxJDqmI</a:t>
            </a:r>
            <a:endParaRPr lang="en-GB" sz="2000" dirty="0">
              <a:solidFill>
                <a:schemeClr val="tx1"/>
              </a:solidFill>
              <a:latin typeface="Calibri" panose="020F0502020204030204" pitchFamily="34" charset="0"/>
            </a:endParaRPr>
          </a:p>
        </p:txBody>
      </p:sp>
      <p:sp>
        <p:nvSpPr>
          <p:cNvPr id="4" name="Slide Number Placeholder 3"/>
          <p:cNvSpPr>
            <a:spLocks noGrp="1"/>
          </p:cNvSpPr>
          <p:nvPr>
            <p:ph type="sldNum" sz="quarter" idx="12"/>
          </p:nvPr>
        </p:nvSpPr>
        <p:spPr/>
        <p:txBody>
          <a:bodyPr/>
          <a:lstStyle/>
          <a:p>
            <a:fld id="{045ED7F1-2036-466F-86BD-47DE6400EF6A}" type="slidenum">
              <a:rPr lang="en-GB" smtClean="0"/>
              <a:t>46</a:t>
            </a:fld>
            <a:endParaRPr lang="en-GB"/>
          </a:p>
        </p:txBody>
      </p:sp>
    </p:spTree>
    <p:extLst>
      <p:ext uri="{BB962C8B-B14F-4D97-AF65-F5344CB8AC3E}">
        <p14:creationId xmlns:p14="http://schemas.microsoft.com/office/powerpoint/2010/main" val="78962391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404664"/>
            <a:ext cx="7024744" cy="1143000"/>
          </a:xfrm>
        </p:spPr>
        <p:txBody>
          <a:bodyPr>
            <a:normAutofit/>
          </a:bodyPr>
          <a:lstStyle/>
          <a:p>
            <a:r>
              <a:rPr lang="en-GB" sz="4400" b="1" dirty="0" smtClean="0">
                <a:effectLst>
                  <a:outerShdw blurRad="38100" dist="38100" dir="2700000" algn="tl">
                    <a:srgbClr val="000000">
                      <a:alpha val="43137"/>
                    </a:srgbClr>
                  </a:outerShdw>
                </a:effectLst>
                <a:latin typeface="Calibri" panose="020F0502020204030204" pitchFamily="34" charset="0"/>
              </a:rPr>
              <a:t>Planning and Drafting</a:t>
            </a:r>
            <a:endParaRPr lang="en-GB" sz="4400" b="1" dirty="0">
              <a:effectLst>
                <a:outerShdw blurRad="38100" dist="38100" dir="2700000" algn="tl">
                  <a:srgbClr val="000000">
                    <a:alpha val="43137"/>
                  </a:srgbClr>
                </a:outerShdw>
              </a:effectLst>
              <a:latin typeface="Calibri" panose="020F0502020204030204" pitchFamily="34" charset="0"/>
            </a:endParaRPr>
          </a:p>
        </p:txBody>
      </p:sp>
      <p:sp>
        <p:nvSpPr>
          <p:cNvPr id="3" name="Content Placeholder 2"/>
          <p:cNvSpPr>
            <a:spLocks noGrp="1"/>
          </p:cNvSpPr>
          <p:nvPr>
            <p:ph idx="1"/>
          </p:nvPr>
        </p:nvSpPr>
        <p:spPr>
          <a:xfrm>
            <a:off x="539552" y="1700808"/>
            <a:ext cx="7992888" cy="4680520"/>
          </a:xfrm>
        </p:spPr>
        <p:txBody>
          <a:bodyPr>
            <a:normAutofit/>
          </a:bodyPr>
          <a:lstStyle/>
          <a:p>
            <a:pPr marL="68580" indent="0">
              <a:lnSpc>
                <a:spcPts val="2400"/>
              </a:lnSpc>
              <a:spcBef>
                <a:spcPts val="0"/>
              </a:spcBef>
              <a:spcAft>
                <a:spcPts val="600"/>
              </a:spcAft>
              <a:buNone/>
            </a:pPr>
            <a:r>
              <a:rPr lang="en-GB" sz="1800" b="1" dirty="0" smtClean="0">
                <a:latin typeface="Calibri" panose="020F0502020204030204" pitchFamily="34" charset="0"/>
              </a:rPr>
              <a:t>What strategies do you use when you have to plan a piece of writing?</a:t>
            </a:r>
          </a:p>
          <a:p>
            <a:pPr marL="68580" indent="0">
              <a:lnSpc>
                <a:spcPts val="2400"/>
              </a:lnSpc>
              <a:spcBef>
                <a:spcPts val="0"/>
              </a:spcBef>
              <a:spcAft>
                <a:spcPts val="600"/>
              </a:spcAft>
              <a:buNone/>
            </a:pPr>
            <a:endParaRPr lang="en-GB" sz="1800" b="1" dirty="0" smtClean="0">
              <a:latin typeface="Calibri" panose="020F0502020204030204" pitchFamily="34" charset="0"/>
            </a:endParaRPr>
          </a:p>
          <a:p>
            <a:pPr marL="68580" indent="0">
              <a:lnSpc>
                <a:spcPts val="2400"/>
              </a:lnSpc>
              <a:spcBef>
                <a:spcPts val="0"/>
              </a:spcBef>
              <a:spcAft>
                <a:spcPts val="600"/>
              </a:spcAft>
              <a:buNone/>
            </a:pPr>
            <a:endParaRPr lang="en-GB" sz="1800" b="1" dirty="0" smtClean="0">
              <a:latin typeface="Calibri" panose="020F0502020204030204" pitchFamily="34" charset="0"/>
            </a:endParaRPr>
          </a:p>
          <a:p>
            <a:pPr marL="68580" indent="0">
              <a:lnSpc>
                <a:spcPts val="2400"/>
              </a:lnSpc>
              <a:spcBef>
                <a:spcPts val="0"/>
              </a:spcBef>
              <a:spcAft>
                <a:spcPts val="600"/>
              </a:spcAft>
              <a:buNone/>
            </a:pPr>
            <a:endParaRPr lang="en-GB" sz="1800" b="1" dirty="0">
              <a:latin typeface="Calibri" panose="020F0502020204030204" pitchFamily="34" charset="0"/>
            </a:endParaRPr>
          </a:p>
          <a:p>
            <a:pPr marL="68580" indent="0">
              <a:lnSpc>
                <a:spcPts val="2400"/>
              </a:lnSpc>
              <a:spcBef>
                <a:spcPts val="0"/>
              </a:spcBef>
              <a:spcAft>
                <a:spcPts val="600"/>
              </a:spcAft>
              <a:buNone/>
            </a:pPr>
            <a:endParaRPr lang="en-GB" sz="1800" b="1" dirty="0" smtClean="0">
              <a:latin typeface="Calibri" panose="020F0502020204030204" pitchFamily="34" charset="0"/>
            </a:endParaRPr>
          </a:p>
          <a:p>
            <a:pPr marL="68580" indent="0">
              <a:lnSpc>
                <a:spcPts val="2400"/>
              </a:lnSpc>
              <a:spcBef>
                <a:spcPts val="0"/>
              </a:spcBef>
              <a:spcAft>
                <a:spcPts val="600"/>
              </a:spcAft>
              <a:buNone/>
            </a:pPr>
            <a:endParaRPr lang="en-GB" sz="1800" b="1" dirty="0">
              <a:latin typeface="Calibri" panose="020F0502020204030204" pitchFamily="34" charset="0"/>
            </a:endParaRPr>
          </a:p>
          <a:p>
            <a:pPr marL="68580" indent="0">
              <a:lnSpc>
                <a:spcPts val="2400"/>
              </a:lnSpc>
              <a:spcBef>
                <a:spcPts val="0"/>
              </a:spcBef>
              <a:spcAft>
                <a:spcPts val="600"/>
              </a:spcAft>
              <a:buNone/>
            </a:pPr>
            <a:r>
              <a:rPr lang="en-GB" sz="1800" b="1" dirty="0" smtClean="0">
                <a:latin typeface="Calibri" panose="020F0502020204030204" pitchFamily="34" charset="0"/>
              </a:rPr>
              <a:t>What strategies do you use when you are drafting a piece of text?</a:t>
            </a:r>
          </a:p>
          <a:p>
            <a:pPr marL="68580" indent="0">
              <a:lnSpc>
                <a:spcPts val="2400"/>
              </a:lnSpc>
              <a:spcBef>
                <a:spcPts val="0"/>
              </a:spcBef>
              <a:spcAft>
                <a:spcPts val="600"/>
              </a:spcAft>
              <a:buNone/>
            </a:pPr>
            <a:endParaRPr lang="en-GB" sz="1800" dirty="0" smtClean="0">
              <a:latin typeface="Calibri" panose="020F0502020204030204" pitchFamily="34" charset="0"/>
            </a:endParaRPr>
          </a:p>
          <a:p>
            <a:pPr>
              <a:buFont typeface="Wingdings" panose="05000000000000000000" pitchFamily="2" charset="2"/>
              <a:buChar char="q"/>
            </a:pPr>
            <a:endParaRPr lang="en-GB" sz="1800" dirty="0">
              <a:latin typeface="Calibri" panose="020F0502020204030204" pitchFamily="34" charset="0"/>
            </a:endParaRPr>
          </a:p>
          <a:p>
            <a:pPr marL="68580" indent="0">
              <a:buNone/>
            </a:pPr>
            <a:endParaRPr lang="en-GB" sz="1800" dirty="0">
              <a:latin typeface="Calibri" panose="020F0502020204030204" pitchFamily="34" charset="0"/>
            </a:endParaRPr>
          </a:p>
        </p:txBody>
      </p:sp>
      <p:sp>
        <p:nvSpPr>
          <p:cNvPr id="4" name="Slide Number Placeholder 3"/>
          <p:cNvSpPr>
            <a:spLocks noGrp="1"/>
          </p:cNvSpPr>
          <p:nvPr>
            <p:ph type="sldNum" sz="quarter" idx="12"/>
          </p:nvPr>
        </p:nvSpPr>
        <p:spPr/>
        <p:txBody>
          <a:bodyPr/>
          <a:lstStyle/>
          <a:p>
            <a:fld id="{045ED7F1-2036-466F-86BD-47DE6400EF6A}" type="slidenum">
              <a:rPr lang="en-GB" smtClean="0"/>
              <a:t>47</a:t>
            </a:fld>
            <a:endParaRPr lang="en-GB"/>
          </a:p>
        </p:txBody>
      </p:sp>
    </p:spTree>
    <p:extLst>
      <p:ext uri="{BB962C8B-B14F-4D97-AF65-F5344CB8AC3E}">
        <p14:creationId xmlns:p14="http://schemas.microsoft.com/office/powerpoint/2010/main" val="287486236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404664"/>
            <a:ext cx="7024744" cy="1143000"/>
          </a:xfrm>
        </p:spPr>
        <p:txBody>
          <a:bodyPr>
            <a:normAutofit/>
          </a:bodyPr>
          <a:lstStyle/>
          <a:p>
            <a:r>
              <a:rPr lang="en-GB" sz="4400" b="1" dirty="0" smtClean="0">
                <a:effectLst>
                  <a:outerShdw blurRad="38100" dist="38100" dir="2700000" algn="tl">
                    <a:srgbClr val="000000">
                      <a:alpha val="43137"/>
                    </a:srgbClr>
                  </a:outerShdw>
                </a:effectLst>
                <a:latin typeface="Calibri" panose="020F0502020204030204" pitchFamily="34" charset="0"/>
              </a:rPr>
              <a:t>Planning and Drafting</a:t>
            </a:r>
            <a:endParaRPr lang="en-GB" sz="4400" b="1" dirty="0">
              <a:effectLst>
                <a:outerShdw blurRad="38100" dist="38100" dir="2700000" algn="tl">
                  <a:srgbClr val="000000">
                    <a:alpha val="43137"/>
                  </a:srgbClr>
                </a:outerShdw>
              </a:effectLst>
              <a:latin typeface="Calibri" panose="020F0502020204030204" pitchFamily="34" charset="0"/>
            </a:endParaRPr>
          </a:p>
        </p:txBody>
      </p:sp>
      <p:sp>
        <p:nvSpPr>
          <p:cNvPr id="3" name="Content Placeholder 2"/>
          <p:cNvSpPr>
            <a:spLocks noGrp="1"/>
          </p:cNvSpPr>
          <p:nvPr>
            <p:ph idx="1"/>
          </p:nvPr>
        </p:nvSpPr>
        <p:spPr>
          <a:xfrm>
            <a:off x="539552" y="1700808"/>
            <a:ext cx="7992888" cy="4680520"/>
          </a:xfrm>
        </p:spPr>
        <p:txBody>
          <a:bodyPr>
            <a:normAutofit/>
          </a:bodyPr>
          <a:lstStyle/>
          <a:p>
            <a:pPr marL="68580" indent="0">
              <a:lnSpc>
                <a:spcPts val="2400"/>
              </a:lnSpc>
              <a:spcBef>
                <a:spcPts val="0"/>
              </a:spcBef>
              <a:spcAft>
                <a:spcPts val="600"/>
              </a:spcAft>
              <a:buNone/>
            </a:pPr>
            <a:r>
              <a:rPr lang="en-GB" sz="1800" b="1" dirty="0" smtClean="0">
                <a:latin typeface="Calibri" panose="020F0502020204030204" pitchFamily="34" charset="0"/>
              </a:rPr>
              <a:t>What strategies do you use when you have to plan a piece of writing?</a:t>
            </a:r>
          </a:p>
          <a:p>
            <a:pPr>
              <a:lnSpc>
                <a:spcPts val="2400"/>
              </a:lnSpc>
              <a:spcBef>
                <a:spcPts val="0"/>
              </a:spcBef>
              <a:spcAft>
                <a:spcPts val="600"/>
              </a:spcAft>
              <a:buFont typeface="Wingdings" panose="05000000000000000000" pitchFamily="2" charset="2"/>
              <a:buChar char="q"/>
            </a:pPr>
            <a:r>
              <a:rPr lang="en-GB" sz="1800" dirty="0" smtClean="0">
                <a:latin typeface="Calibri" panose="020F0502020204030204" pitchFamily="34" charset="0"/>
              </a:rPr>
              <a:t>making sure you know enough about the topic you have to write about</a:t>
            </a:r>
          </a:p>
          <a:p>
            <a:pPr>
              <a:lnSpc>
                <a:spcPts val="2400"/>
              </a:lnSpc>
              <a:spcBef>
                <a:spcPts val="0"/>
              </a:spcBef>
              <a:spcAft>
                <a:spcPts val="600"/>
              </a:spcAft>
              <a:buFont typeface="Wingdings" panose="05000000000000000000" pitchFamily="2" charset="2"/>
              <a:buChar char="q"/>
            </a:pPr>
            <a:r>
              <a:rPr lang="en-GB" sz="1800" dirty="0" smtClean="0">
                <a:latin typeface="Calibri" panose="020F0502020204030204" pitchFamily="34" charset="0"/>
              </a:rPr>
              <a:t>thinking about the vocabulary you might need</a:t>
            </a:r>
          </a:p>
          <a:p>
            <a:pPr>
              <a:lnSpc>
                <a:spcPts val="2400"/>
              </a:lnSpc>
              <a:spcBef>
                <a:spcPts val="0"/>
              </a:spcBef>
              <a:spcAft>
                <a:spcPts val="600"/>
              </a:spcAft>
              <a:buFont typeface="Wingdings" panose="05000000000000000000" pitchFamily="2" charset="2"/>
              <a:buChar char="q"/>
            </a:pPr>
            <a:r>
              <a:rPr lang="en-GB" sz="1800" dirty="0">
                <a:latin typeface="Calibri" panose="020F0502020204030204" pitchFamily="34" charset="0"/>
              </a:rPr>
              <a:t>m</a:t>
            </a:r>
            <a:r>
              <a:rPr lang="en-GB" sz="1800" dirty="0" smtClean="0">
                <a:latin typeface="Calibri" panose="020F0502020204030204" pitchFamily="34" charset="0"/>
              </a:rPr>
              <a:t>aking sure you know what kind of writing you have to do</a:t>
            </a:r>
          </a:p>
          <a:p>
            <a:pPr>
              <a:lnSpc>
                <a:spcPts val="2400"/>
              </a:lnSpc>
              <a:spcBef>
                <a:spcPts val="0"/>
              </a:spcBef>
              <a:spcAft>
                <a:spcPts val="600"/>
              </a:spcAft>
              <a:buFont typeface="Wingdings" panose="05000000000000000000" pitchFamily="2" charset="2"/>
              <a:buChar char="q"/>
            </a:pPr>
            <a:r>
              <a:rPr lang="en-GB" sz="1800" dirty="0">
                <a:latin typeface="Calibri" panose="020F0502020204030204" pitchFamily="34" charset="0"/>
              </a:rPr>
              <a:t>g</a:t>
            </a:r>
            <a:r>
              <a:rPr lang="en-GB" sz="1800" dirty="0" smtClean="0">
                <a:latin typeface="Calibri" panose="020F0502020204030204" pitchFamily="34" charset="0"/>
              </a:rPr>
              <a:t>athering ideas for what to write about</a:t>
            </a:r>
          </a:p>
          <a:p>
            <a:pPr marL="68580" indent="0">
              <a:lnSpc>
                <a:spcPts val="2400"/>
              </a:lnSpc>
              <a:spcBef>
                <a:spcPts val="0"/>
              </a:spcBef>
              <a:spcAft>
                <a:spcPts val="600"/>
              </a:spcAft>
              <a:buNone/>
            </a:pPr>
            <a:endParaRPr lang="en-GB" sz="1800" b="1" dirty="0" smtClean="0">
              <a:latin typeface="Calibri" panose="020F0502020204030204" pitchFamily="34" charset="0"/>
            </a:endParaRPr>
          </a:p>
          <a:p>
            <a:pPr marL="68580" indent="0">
              <a:lnSpc>
                <a:spcPts val="2400"/>
              </a:lnSpc>
              <a:spcBef>
                <a:spcPts val="0"/>
              </a:spcBef>
              <a:spcAft>
                <a:spcPts val="600"/>
              </a:spcAft>
              <a:buNone/>
            </a:pPr>
            <a:r>
              <a:rPr lang="en-GB" sz="1800" b="1" dirty="0" smtClean="0">
                <a:latin typeface="Calibri" panose="020F0502020204030204" pitchFamily="34" charset="0"/>
              </a:rPr>
              <a:t>What strategies do you use when you are drafting a piece of text?</a:t>
            </a:r>
          </a:p>
          <a:p>
            <a:pPr>
              <a:lnSpc>
                <a:spcPts val="2400"/>
              </a:lnSpc>
              <a:spcBef>
                <a:spcPts val="0"/>
              </a:spcBef>
              <a:spcAft>
                <a:spcPts val="600"/>
              </a:spcAft>
              <a:buFont typeface="Wingdings" panose="05000000000000000000" pitchFamily="2" charset="2"/>
              <a:buChar char="q"/>
            </a:pPr>
            <a:r>
              <a:rPr lang="en-GB" sz="1800" dirty="0">
                <a:latin typeface="Calibri" panose="020F0502020204030204" pitchFamily="34" charset="0"/>
              </a:rPr>
              <a:t>p</a:t>
            </a:r>
            <a:r>
              <a:rPr lang="en-GB" sz="1800" dirty="0" smtClean="0">
                <a:latin typeface="Calibri" panose="020F0502020204030204" pitchFamily="34" charset="0"/>
              </a:rPr>
              <a:t>ausing occasionally to re-read the text</a:t>
            </a:r>
          </a:p>
          <a:p>
            <a:pPr>
              <a:lnSpc>
                <a:spcPts val="2400"/>
              </a:lnSpc>
              <a:spcBef>
                <a:spcPts val="0"/>
              </a:spcBef>
              <a:spcAft>
                <a:spcPts val="600"/>
              </a:spcAft>
              <a:buFont typeface="Wingdings" panose="05000000000000000000" pitchFamily="2" charset="2"/>
              <a:buChar char="q"/>
            </a:pPr>
            <a:r>
              <a:rPr lang="en-GB" sz="1800" dirty="0">
                <a:latin typeface="Calibri" panose="020F0502020204030204" pitchFamily="34" charset="0"/>
              </a:rPr>
              <a:t>t</a:t>
            </a:r>
            <a:r>
              <a:rPr lang="en-GB" sz="1800" dirty="0" smtClean="0">
                <a:latin typeface="Calibri" panose="020F0502020204030204" pitchFamily="34" charset="0"/>
              </a:rPr>
              <a:t>hinking ahead to where the text will end</a:t>
            </a:r>
          </a:p>
          <a:p>
            <a:pPr>
              <a:lnSpc>
                <a:spcPts val="2400"/>
              </a:lnSpc>
              <a:spcBef>
                <a:spcPts val="0"/>
              </a:spcBef>
              <a:spcAft>
                <a:spcPts val="600"/>
              </a:spcAft>
              <a:buFont typeface="Wingdings" panose="05000000000000000000" pitchFamily="2" charset="2"/>
              <a:buChar char="q"/>
            </a:pPr>
            <a:r>
              <a:rPr lang="en-GB" sz="1800" dirty="0">
                <a:latin typeface="Calibri" panose="020F0502020204030204" pitchFamily="34" charset="0"/>
              </a:rPr>
              <a:t>r</a:t>
            </a:r>
            <a:r>
              <a:rPr lang="en-GB" sz="1800" dirty="0" smtClean="0">
                <a:latin typeface="Calibri" panose="020F0502020204030204" pitchFamily="34" charset="0"/>
              </a:rPr>
              <a:t>emembering what kind of writing you have to do</a:t>
            </a:r>
          </a:p>
          <a:p>
            <a:pPr>
              <a:lnSpc>
                <a:spcPts val="2400"/>
              </a:lnSpc>
              <a:spcBef>
                <a:spcPts val="0"/>
              </a:spcBef>
              <a:spcAft>
                <a:spcPts val="600"/>
              </a:spcAft>
              <a:buFont typeface="Wingdings" panose="05000000000000000000" pitchFamily="2" charset="2"/>
              <a:buChar char="q"/>
            </a:pPr>
            <a:r>
              <a:rPr lang="en-GB" sz="1800" dirty="0">
                <a:latin typeface="Calibri" panose="020F0502020204030204" pitchFamily="34" charset="0"/>
              </a:rPr>
              <a:t>t</a:t>
            </a:r>
            <a:r>
              <a:rPr lang="en-GB" sz="1800" dirty="0" smtClean="0">
                <a:latin typeface="Calibri" panose="020F0502020204030204" pitchFamily="34" charset="0"/>
              </a:rPr>
              <a:t>hinking about your reader and how you want them to think or feel</a:t>
            </a:r>
          </a:p>
          <a:p>
            <a:pPr>
              <a:lnSpc>
                <a:spcPts val="2400"/>
              </a:lnSpc>
              <a:spcBef>
                <a:spcPts val="0"/>
              </a:spcBef>
              <a:spcAft>
                <a:spcPts val="600"/>
              </a:spcAft>
              <a:buFont typeface="Wingdings" panose="05000000000000000000" pitchFamily="2" charset="2"/>
              <a:buChar char="q"/>
            </a:pPr>
            <a:endParaRPr lang="en-GB" sz="1800" dirty="0" smtClean="0">
              <a:latin typeface="Calibri" panose="020F0502020204030204" pitchFamily="34" charset="0"/>
            </a:endParaRPr>
          </a:p>
          <a:p>
            <a:pPr>
              <a:buFont typeface="Wingdings" panose="05000000000000000000" pitchFamily="2" charset="2"/>
              <a:buChar char="q"/>
            </a:pPr>
            <a:endParaRPr lang="en-GB" sz="1800" dirty="0">
              <a:latin typeface="Calibri" panose="020F0502020204030204" pitchFamily="34" charset="0"/>
            </a:endParaRPr>
          </a:p>
          <a:p>
            <a:pPr marL="68580" indent="0">
              <a:buNone/>
            </a:pPr>
            <a:endParaRPr lang="en-GB" sz="1800" dirty="0">
              <a:latin typeface="Calibri" panose="020F0502020204030204" pitchFamily="34" charset="0"/>
            </a:endParaRPr>
          </a:p>
        </p:txBody>
      </p:sp>
      <p:sp>
        <p:nvSpPr>
          <p:cNvPr id="4" name="Slide Number Placeholder 3"/>
          <p:cNvSpPr>
            <a:spLocks noGrp="1"/>
          </p:cNvSpPr>
          <p:nvPr>
            <p:ph type="sldNum" sz="quarter" idx="12"/>
          </p:nvPr>
        </p:nvSpPr>
        <p:spPr/>
        <p:txBody>
          <a:bodyPr/>
          <a:lstStyle/>
          <a:p>
            <a:fld id="{045ED7F1-2036-466F-86BD-47DE6400EF6A}" type="slidenum">
              <a:rPr lang="en-GB" smtClean="0"/>
              <a:t>48</a:t>
            </a:fld>
            <a:endParaRPr lang="en-GB"/>
          </a:p>
        </p:txBody>
      </p:sp>
    </p:spTree>
    <p:extLst>
      <p:ext uri="{BB962C8B-B14F-4D97-AF65-F5344CB8AC3E}">
        <p14:creationId xmlns:p14="http://schemas.microsoft.com/office/powerpoint/2010/main" val="419585342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7661" y="620688"/>
            <a:ext cx="8229600" cy="762438"/>
          </a:xfrm>
        </p:spPr>
        <p:txBody>
          <a:bodyPr/>
          <a:lstStyle/>
          <a:p>
            <a:pPr algn="ctr"/>
            <a:r>
              <a:rPr lang="en-GB" b="1" dirty="0" smtClean="0">
                <a:effectLst>
                  <a:outerShdw blurRad="38100" dist="38100" dir="2700000" algn="tl">
                    <a:srgbClr val="000000">
                      <a:alpha val="43137"/>
                    </a:srgbClr>
                  </a:outerShdw>
                </a:effectLst>
                <a:latin typeface="Calibri" panose="020F0502020204030204" pitchFamily="34" charset="0"/>
              </a:rPr>
              <a:t>Writing Task</a:t>
            </a:r>
            <a:endParaRPr lang="en-GB" b="1" dirty="0">
              <a:effectLst>
                <a:outerShdw blurRad="38100" dist="38100" dir="2700000" algn="tl">
                  <a:srgbClr val="000000">
                    <a:alpha val="43137"/>
                  </a:srgbClr>
                </a:outerShdw>
              </a:effectLst>
              <a:latin typeface="Calibri" panose="020F0502020204030204" pitchFamily="34" charset="0"/>
            </a:endParaRPr>
          </a:p>
        </p:txBody>
      </p:sp>
      <p:sp>
        <p:nvSpPr>
          <p:cNvPr id="3" name="Content Placeholder 2"/>
          <p:cNvSpPr>
            <a:spLocks noGrp="1"/>
          </p:cNvSpPr>
          <p:nvPr>
            <p:ph idx="1"/>
          </p:nvPr>
        </p:nvSpPr>
        <p:spPr>
          <a:xfrm>
            <a:off x="1403648" y="2708920"/>
            <a:ext cx="6264696" cy="1440160"/>
          </a:xfrm>
          <a:solidFill>
            <a:schemeClr val="accent1">
              <a:lumMod val="20000"/>
              <a:lumOff val="80000"/>
            </a:schemeClr>
          </a:solidFill>
          <a:ln>
            <a:solidFill>
              <a:schemeClr val="tx1"/>
            </a:solidFill>
          </a:ln>
        </p:spPr>
        <p:txBody>
          <a:bodyPr>
            <a:noAutofit/>
          </a:bodyPr>
          <a:lstStyle/>
          <a:p>
            <a:pPr marL="0" indent="0">
              <a:lnSpc>
                <a:spcPct val="150000"/>
              </a:lnSpc>
              <a:spcBef>
                <a:spcPts val="0"/>
              </a:spcBef>
              <a:buNone/>
            </a:pPr>
            <a:r>
              <a:rPr lang="en-GB" sz="2000" dirty="0" smtClean="0">
                <a:latin typeface="Calibri" panose="020F0502020204030204" pitchFamily="34" charset="0"/>
              </a:rPr>
              <a:t>Write a letter to your local paper arguing that so much food waste is wrong and suggesting what action we should take to reduce food waste. [No more than 300 words</a:t>
            </a:r>
            <a:r>
              <a:rPr lang="en-GB" sz="2000" dirty="0" smtClean="0"/>
              <a:t>]</a:t>
            </a:r>
            <a:endParaRPr lang="en-GB" sz="2000" dirty="0"/>
          </a:p>
        </p:txBody>
      </p:sp>
      <p:sp>
        <p:nvSpPr>
          <p:cNvPr id="4" name="TextBox 3"/>
          <p:cNvSpPr txBox="1"/>
          <p:nvPr/>
        </p:nvSpPr>
        <p:spPr>
          <a:xfrm>
            <a:off x="6606226" y="1537013"/>
            <a:ext cx="1440160" cy="707886"/>
          </a:xfrm>
          <a:prstGeom prst="rect">
            <a:avLst/>
          </a:prstGeom>
          <a:noFill/>
          <a:ln>
            <a:solidFill>
              <a:schemeClr val="tx1"/>
            </a:solidFill>
          </a:ln>
        </p:spPr>
        <p:txBody>
          <a:bodyPr wrap="square" rtlCol="0">
            <a:spAutoFit/>
          </a:bodyPr>
          <a:lstStyle/>
          <a:p>
            <a:pPr algn="ctr"/>
            <a:r>
              <a:rPr lang="en-GB" sz="2000" dirty="0" smtClean="0">
                <a:latin typeface="Calibri" panose="020F0502020204030204" pitchFamily="34" charset="0"/>
              </a:rPr>
              <a:t>Who is the </a:t>
            </a:r>
            <a:r>
              <a:rPr lang="en-GB" sz="2000" b="1" dirty="0" smtClean="0">
                <a:latin typeface="Calibri" panose="020F0502020204030204" pitchFamily="34" charset="0"/>
              </a:rPr>
              <a:t>audience</a:t>
            </a:r>
            <a:r>
              <a:rPr lang="en-GB" sz="2000" dirty="0" smtClean="0">
                <a:latin typeface="Calibri" panose="020F0502020204030204" pitchFamily="34" charset="0"/>
              </a:rPr>
              <a:t>?</a:t>
            </a:r>
            <a:endParaRPr lang="en-GB" sz="2000" dirty="0">
              <a:latin typeface="Calibri" panose="020F0502020204030204" pitchFamily="34" charset="0"/>
            </a:endParaRPr>
          </a:p>
        </p:txBody>
      </p:sp>
      <p:sp>
        <p:nvSpPr>
          <p:cNvPr id="5" name="TextBox 4"/>
          <p:cNvSpPr txBox="1"/>
          <p:nvPr/>
        </p:nvSpPr>
        <p:spPr>
          <a:xfrm>
            <a:off x="567846" y="1383125"/>
            <a:ext cx="2088232" cy="1015663"/>
          </a:xfrm>
          <a:prstGeom prst="rect">
            <a:avLst/>
          </a:prstGeom>
          <a:noFill/>
          <a:ln>
            <a:solidFill>
              <a:schemeClr val="tx1"/>
            </a:solidFill>
          </a:ln>
        </p:spPr>
        <p:txBody>
          <a:bodyPr wrap="square" rtlCol="0">
            <a:spAutoFit/>
          </a:bodyPr>
          <a:lstStyle/>
          <a:p>
            <a:pPr algn="ctr"/>
            <a:r>
              <a:rPr lang="en-GB" sz="2000" dirty="0" smtClean="0">
                <a:latin typeface="Calibri" panose="020F0502020204030204" pitchFamily="34" charset="0"/>
              </a:rPr>
              <a:t>What is the </a:t>
            </a:r>
            <a:r>
              <a:rPr lang="en-GB" sz="2000" b="1" dirty="0" smtClean="0">
                <a:latin typeface="Calibri" panose="020F0502020204030204" pitchFamily="34" charset="0"/>
              </a:rPr>
              <a:t>opinion </a:t>
            </a:r>
            <a:r>
              <a:rPr lang="en-GB" sz="2000" dirty="0" smtClean="0">
                <a:latin typeface="Calibri" panose="020F0502020204030204" pitchFamily="34" charset="0"/>
              </a:rPr>
              <a:t>you want to express?</a:t>
            </a:r>
            <a:endParaRPr lang="en-GB" sz="2000" dirty="0">
              <a:latin typeface="Calibri" panose="020F0502020204030204" pitchFamily="34" charset="0"/>
            </a:endParaRPr>
          </a:p>
        </p:txBody>
      </p:sp>
      <p:sp>
        <p:nvSpPr>
          <p:cNvPr id="6" name="TextBox 5"/>
          <p:cNvSpPr txBox="1"/>
          <p:nvPr/>
        </p:nvSpPr>
        <p:spPr>
          <a:xfrm>
            <a:off x="582555" y="4373826"/>
            <a:ext cx="2203954" cy="1938992"/>
          </a:xfrm>
          <a:prstGeom prst="rect">
            <a:avLst/>
          </a:prstGeom>
          <a:noFill/>
          <a:ln>
            <a:solidFill>
              <a:schemeClr val="tx1"/>
            </a:solidFill>
          </a:ln>
        </p:spPr>
        <p:txBody>
          <a:bodyPr wrap="square" rtlCol="0">
            <a:spAutoFit/>
          </a:bodyPr>
          <a:lstStyle/>
          <a:p>
            <a:pPr algn="ctr"/>
            <a:r>
              <a:rPr lang="en-GB" sz="2000" dirty="0" smtClean="0">
                <a:latin typeface="Calibri" panose="020F0502020204030204" pitchFamily="34" charset="0"/>
              </a:rPr>
              <a:t>What is the </a:t>
            </a:r>
            <a:r>
              <a:rPr lang="en-GB" sz="2000" b="1" dirty="0" smtClean="0">
                <a:latin typeface="Calibri" panose="020F0502020204030204" pitchFamily="34" charset="0"/>
              </a:rPr>
              <a:t>purpose</a:t>
            </a:r>
            <a:r>
              <a:rPr lang="en-GB" sz="2000" dirty="0" smtClean="0">
                <a:latin typeface="Calibri" panose="020F0502020204030204" pitchFamily="34" charset="0"/>
              </a:rPr>
              <a:t> of this task?  What do you want to happen if someone reads your letter?</a:t>
            </a:r>
            <a:endParaRPr lang="en-GB" sz="2000" dirty="0">
              <a:latin typeface="Calibri" panose="020F0502020204030204" pitchFamily="34" charset="0"/>
            </a:endParaRPr>
          </a:p>
        </p:txBody>
      </p:sp>
      <p:sp>
        <p:nvSpPr>
          <p:cNvPr id="7" name="TextBox 6"/>
          <p:cNvSpPr txBox="1"/>
          <p:nvPr/>
        </p:nvSpPr>
        <p:spPr>
          <a:xfrm>
            <a:off x="6084168" y="4835491"/>
            <a:ext cx="2484276" cy="1015663"/>
          </a:xfrm>
          <a:prstGeom prst="rect">
            <a:avLst/>
          </a:prstGeom>
          <a:noFill/>
          <a:ln>
            <a:solidFill>
              <a:schemeClr val="tx1"/>
            </a:solidFill>
          </a:ln>
        </p:spPr>
        <p:txBody>
          <a:bodyPr wrap="square" rtlCol="0">
            <a:spAutoFit/>
          </a:bodyPr>
          <a:lstStyle/>
          <a:p>
            <a:pPr algn="ctr"/>
            <a:r>
              <a:rPr lang="en-GB" sz="2000" dirty="0" smtClean="0">
                <a:latin typeface="Calibri" panose="020F0502020204030204" pitchFamily="34" charset="0"/>
              </a:rPr>
              <a:t>How do you need to write this letter to be </a:t>
            </a:r>
            <a:r>
              <a:rPr lang="en-GB" sz="2000" b="1" dirty="0" smtClean="0">
                <a:latin typeface="Calibri" panose="020F0502020204030204" pitchFamily="34" charset="0"/>
              </a:rPr>
              <a:t>persuasive</a:t>
            </a:r>
            <a:r>
              <a:rPr lang="en-GB" sz="2000" dirty="0" smtClean="0">
                <a:latin typeface="Calibri" panose="020F0502020204030204" pitchFamily="34" charset="0"/>
              </a:rPr>
              <a:t>? </a:t>
            </a:r>
            <a:endParaRPr lang="en-GB" sz="2000" dirty="0">
              <a:latin typeface="Calibri" panose="020F0502020204030204" pitchFamily="34" charset="0"/>
            </a:endParaRPr>
          </a:p>
        </p:txBody>
      </p:sp>
      <p:sp>
        <p:nvSpPr>
          <p:cNvPr id="8" name="TextBox 7"/>
          <p:cNvSpPr txBox="1"/>
          <p:nvPr/>
        </p:nvSpPr>
        <p:spPr>
          <a:xfrm>
            <a:off x="3353923" y="5269580"/>
            <a:ext cx="2088232" cy="1015663"/>
          </a:xfrm>
          <a:prstGeom prst="rect">
            <a:avLst/>
          </a:prstGeom>
          <a:noFill/>
          <a:ln>
            <a:solidFill>
              <a:schemeClr val="tx1"/>
            </a:solidFill>
          </a:ln>
        </p:spPr>
        <p:txBody>
          <a:bodyPr wrap="square" rtlCol="0">
            <a:spAutoFit/>
          </a:bodyPr>
          <a:lstStyle/>
          <a:p>
            <a:pPr algn="ctr"/>
            <a:r>
              <a:rPr lang="en-GB" sz="2000" dirty="0" smtClean="0">
                <a:latin typeface="Calibri" panose="020F0502020204030204" pitchFamily="34" charset="0"/>
              </a:rPr>
              <a:t>What do you know about how to write letters?</a:t>
            </a:r>
            <a:endParaRPr lang="en-GB" sz="2000" dirty="0">
              <a:latin typeface="Calibri" panose="020F0502020204030204" pitchFamily="34" charset="0"/>
            </a:endParaRPr>
          </a:p>
        </p:txBody>
      </p:sp>
      <p:sp>
        <p:nvSpPr>
          <p:cNvPr id="9" name="Slide Number Placeholder 8"/>
          <p:cNvSpPr>
            <a:spLocks noGrp="1"/>
          </p:cNvSpPr>
          <p:nvPr>
            <p:ph type="sldNum" sz="quarter" idx="12"/>
          </p:nvPr>
        </p:nvSpPr>
        <p:spPr/>
        <p:txBody>
          <a:bodyPr/>
          <a:lstStyle/>
          <a:p>
            <a:fld id="{045ED7F1-2036-466F-86BD-47DE6400EF6A}" type="slidenum">
              <a:rPr lang="en-GB" smtClean="0"/>
              <a:t>49</a:t>
            </a:fld>
            <a:endParaRPr lang="en-GB"/>
          </a:p>
        </p:txBody>
      </p:sp>
    </p:spTree>
    <p:extLst>
      <p:ext uri="{BB962C8B-B14F-4D97-AF65-F5344CB8AC3E}">
        <p14:creationId xmlns:p14="http://schemas.microsoft.com/office/powerpoint/2010/main" val="466770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P spid="5" grpId="0" animBg="1"/>
      <p:bldP spid="6" grpId="0" animBg="1"/>
      <p:bldP spid="7" grpId="0" animBg="1"/>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76672"/>
            <a:ext cx="8229600" cy="948539"/>
          </a:xfrm>
        </p:spPr>
        <p:txBody>
          <a:bodyPr/>
          <a:lstStyle/>
          <a:p>
            <a:r>
              <a:rPr lang="en-GB" sz="4400" dirty="0" smtClean="0">
                <a:effectLst>
                  <a:outerShdw blurRad="38100" dist="38100" dir="2700000" algn="tl">
                    <a:srgbClr val="000000">
                      <a:alpha val="43137"/>
                    </a:srgbClr>
                  </a:outerShdw>
                </a:effectLst>
              </a:rPr>
              <a:t>Teaching Writing Creatively</a:t>
            </a:r>
            <a:endParaRPr lang="en-GB" sz="4400"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484784"/>
            <a:ext cx="8229600" cy="5220816"/>
          </a:xfrm>
        </p:spPr>
        <p:txBody>
          <a:bodyPr/>
          <a:lstStyle/>
          <a:p>
            <a:pPr>
              <a:lnSpc>
                <a:spcPts val="2800"/>
              </a:lnSpc>
              <a:spcBef>
                <a:spcPts val="0"/>
              </a:spcBef>
              <a:spcAft>
                <a:spcPts val="0"/>
              </a:spcAft>
              <a:buClrTx/>
              <a:buSzPct val="80000"/>
              <a:buFont typeface="Wingdings" panose="05000000000000000000" pitchFamily="2" charset="2"/>
              <a:buChar char="q"/>
            </a:pPr>
            <a:r>
              <a:rPr lang="en-GB" sz="2200" dirty="0"/>
              <a:t>To write well we all need to have something to say and a desire to say it;</a:t>
            </a:r>
          </a:p>
          <a:p>
            <a:pPr>
              <a:lnSpc>
                <a:spcPts val="2800"/>
              </a:lnSpc>
              <a:spcBef>
                <a:spcPts val="0"/>
              </a:spcBef>
              <a:spcAft>
                <a:spcPts val="0"/>
              </a:spcAft>
              <a:buClrTx/>
              <a:buSzPct val="80000"/>
              <a:buFont typeface="Wingdings" panose="05000000000000000000" pitchFamily="2" charset="2"/>
              <a:buChar char="q"/>
            </a:pPr>
            <a:r>
              <a:rPr lang="en-GB" sz="2200" dirty="0"/>
              <a:t>Before young writers can meaningfully attend to how they have written something, they need to have engaged with what they want to say – the ideas;</a:t>
            </a:r>
          </a:p>
          <a:p>
            <a:pPr>
              <a:lnSpc>
                <a:spcPts val="2800"/>
              </a:lnSpc>
              <a:spcBef>
                <a:spcPts val="0"/>
              </a:spcBef>
              <a:spcAft>
                <a:spcPts val="0"/>
              </a:spcAft>
              <a:buClrTx/>
              <a:buSzPct val="80000"/>
              <a:buFont typeface="Wingdings" panose="05000000000000000000" pitchFamily="2" charset="2"/>
              <a:buChar char="q"/>
            </a:pPr>
            <a:r>
              <a:rPr lang="en-GB" sz="2200" dirty="0"/>
              <a:t>Engaging young writers’ imaginations, emotions and personal beliefs is a really important part of teaching writing;</a:t>
            </a:r>
          </a:p>
          <a:p>
            <a:pPr>
              <a:lnSpc>
                <a:spcPts val="2800"/>
              </a:lnSpc>
              <a:spcBef>
                <a:spcPts val="0"/>
              </a:spcBef>
              <a:spcAft>
                <a:spcPts val="0"/>
              </a:spcAft>
              <a:buClrTx/>
              <a:buSzPct val="80000"/>
              <a:buFont typeface="Wingdings" panose="05000000000000000000" pitchFamily="2" charset="2"/>
              <a:buChar char="q"/>
            </a:pPr>
            <a:r>
              <a:rPr lang="en-GB" sz="2200" dirty="0"/>
              <a:t>Allowing young writers freedom to explore ideas, test things out, and to write to find out what they want to say is critical</a:t>
            </a:r>
          </a:p>
          <a:p>
            <a:pPr>
              <a:lnSpc>
                <a:spcPts val="2800"/>
              </a:lnSpc>
              <a:spcBef>
                <a:spcPts val="0"/>
              </a:spcBef>
              <a:spcAft>
                <a:spcPts val="0"/>
              </a:spcAft>
              <a:buClrTx/>
              <a:buSzPct val="80000"/>
              <a:buFont typeface="Wingdings" panose="05000000000000000000" pitchFamily="2" charset="2"/>
              <a:buChar char="q"/>
            </a:pPr>
            <a:endParaRPr lang="en-GB" sz="2200" dirty="0"/>
          </a:p>
          <a:p>
            <a:pPr>
              <a:lnSpc>
                <a:spcPts val="2800"/>
              </a:lnSpc>
              <a:spcBef>
                <a:spcPts val="0"/>
              </a:spcBef>
              <a:spcAft>
                <a:spcPts val="0"/>
              </a:spcAft>
              <a:buClrTx/>
              <a:buSzPct val="80000"/>
              <a:buFont typeface="Wingdings" panose="05000000000000000000" pitchFamily="2" charset="2"/>
              <a:buChar char="q"/>
            </a:pPr>
            <a:r>
              <a:rPr lang="en-GB" sz="2200" dirty="0"/>
              <a:t>We often move far too quickly to pinning things down, and making writing a very linear process – we </a:t>
            </a:r>
            <a:r>
              <a:rPr lang="en-GB" sz="2200" dirty="0" smtClean="0"/>
              <a:t>need </a:t>
            </a:r>
            <a:r>
              <a:rPr lang="en-GB" sz="2200" dirty="0"/>
              <a:t>to create space for exploration, experimentation and re-drafting.</a:t>
            </a:r>
          </a:p>
          <a:p>
            <a:pPr>
              <a:lnSpc>
                <a:spcPts val="2800"/>
              </a:lnSpc>
              <a:spcBef>
                <a:spcPts val="0"/>
              </a:spcBef>
              <a:spcAft>
                <a:spcPts val="0"/>
              </a:spcAft>
              <a:buClrTx/>
              <a:buSzPct val="80000"/>
              <a:buFont typeface="Wingdings" panose="05000000000000000000" pitchFamily="2" charset="2"/>
              <a:buChar char="q"/>
            </a:pPr>
            <a:r>
              <a:rPr lang="en-GB" sz="2200" dirty="0"/>
              <a:t>This is built into both of our Schemes of Work.</a:t>
            </a:r>
          </a:p>
        </p:txBody>
      </p:sp>
      <p:sp>
        <p:nvSpPr>
          <p:cNvPr id="5" name="Slide Number Placeholder 4"/>
          <p:cNvSpPr>
            <a:spLocks noGrp="1"/>
          </p:cNvSpPr>
          <p:nvPr>
            <p:ph type="sldNum" sz="quarter" idx="11"/>
          </p:nvPr>
        </p:nvSpPr>
        <p:spPr/>
        <p:txBody>
          <a:bodyPr/>
          <a:lstStyle/>
          <a:p>
            <a:fld id="{132371F7-CEE0-4AF0-87BE-4D51F1612E4F}" type="slidenum">
              <a:rPr lang="en-US" smtClean="0"/>
              <a:pPr/>
              <a:t>5</a:t>
            </a:fld>
            <a:endParaRPr lang="en-US"/>
          </a:p>
        </p:txBody>
      </p:sp>
    </p:spTree>
    <p:extLst>
      <p:ext uri="{BB962C8B-B14F-4D97-AF65-F5344CB8AC3E}">
        <p14:creationId xmlns:p14="http://schemas.microsoft.com/office/powerpoint/2010/main" val="1473511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764704"/>
            <a:ext cx="7776864" cy="1008112"/>
          </a:xfrm>
        </p:spPr>
        <p:txBody>
          <a:bodyPr>
            <a:normAutofit/>
          </a:bodyPr>
          <a:lstStyle/>
          <a:p>
            <a:r>
              <a:rPr lang="en-GB" sz="4400" b="1" dirty="0" smtClean="0">
                <a:effectLst>
                  <a:outerShdw blurRad="38100" dist="38100" dir="2700000" algn="tl">
                    <a:srgbClr val="000000">
                      <a:alpha val="43137"/>
                    </a:srgbClr>
                  </a:outerShdw>
                </a:effectLst>
                <a:latin typeface="Calibri" panose="020F0502020204030204" pitchFamily="34" charset="0"/>
              </a:rPr>
              <a:t>Writing Together</a:t>
            </a:r>
            <a:endParaRPr lang="en-GB" sz="4400" b="1" dirty="0">
              <a:effectLst>
                <a:outerShdw blurRad="38100" dist="38100" dir="2700000" algn="tl">
                  <a:srgbClr val="000000">
                    <a:alpha val="43137"/>
                  </a:srgbClr>
                </a:outerShdw>
              </a:effectLst>
              <a:latin typeface="Calibri" panose="020F0502020204030204" pitchFamily="34" charset="0"/>
            </a:endParaRPr>
          </a:p>
        </p:txBody>
      </p:sp>
      <p:sp>
        <p:nvSpPr>
          <p:cNvPr id="3" name="Content Placeholder 2"/>
          <p:cNvSpPr>
            <a:spLocks noGrp="1"/>
          </p:cNvSpPr>
          <p:nvPr>
            <p:ph idx="1"/>
          </p:nvPr>
        </p:nvSpPr>
        <p:spPr>
          <a:xfrm>
            <a:off x="683568" y="2323652"/>
            <a:ext cx="7776864" cy="3913660"/>
          </a:xfrm>
        </p:spPr>
        <p:txBody>
          <a:bodyPr>
            <a:normAutofit/>
          </a:bodyPr>
          <a:lstStyle/>
          <a:p>
            <a:pPr>
              <a:lnSpc>
                <a:spcPts val="2400"/>
              </a:lnSpc>
              <a:spcBef>
                <a:spcPts val="0"/>
              </a:spcBef>
              <a:spcAft>
                <a:spcPts val="600"/>
              </a:spcAft>
              <a:buFont typeface="Wingdings" panose="05000000000000000000" pitchFamily="2" charset="2"/>
              <a:buChar char="q"/>
            </a:pPr>
            <a:r>
              <a:rPr lang="en-GB" sz="1800" dirty="0" smtClean="0">
                <a:latin typeface="Calibri" panose="020F0502020204030204" pitchFamily="34" charset="0"/>
              </a:rPr>
              <a:t>One pen: three heads!</a:t>
            </a:r>
          </a:p>
          <a:p>
            <a:pPr>
              <a:lnSpc>
                <a:spcPts val="2400"/>
              </a:lnSpc>
              <a:spcBef>
                <a:spcPts val="0"/>
              </a:spcBef>
              <a:spcAft>
                <a:spcPts val="600"/>
              </a:spcAft>
              <a:buFont typeface="Wingdings" panose="05000000000000000000" pitchFamily="2" charset="2"/>
              <a:buChar char="q"/>
            </a:pPr>
            <a:r>
              <a:rPr lang="en-GB" sz="1800" dirty="0" smtClean="0">
                <a:latin typeface="Calibri" panose="020F0502020204030204" pitchFamily="34" charset="0"/>
              </a:rPr>
              <a:t>Collaborative writing is about using everyone in the group to compose a single piece of writing.</a:t>
            </a:r>
          </a:p>
          <a:p>
            <a:pPr marL="68580" indent="0">
              <a:lnSpc>
                <a:spcPts val="2400"/>
              </a:lnSpc>
              <a:spcBef>
                <a:spcPts val="0"/>
              </a:spcBef>
              <a:spcAft>
                <a:spcPts val="600"/>
              </a:spcAft>
              <a:buNone/>
            </a:pPr>
            <a:endParaRPr lang="en-GB" sz="1800" dirty="0" smtClean="0">
              <a:latin typeface="Calibri" panose="020F0502020204030204" pitchFamily="34" charset="0"/>
            </a:endParaRPr>
          </a:p>
          <a:p>
            <a:pPr marL="68580" indent="0">
              <a:lnSpc>
                <a:spcPts val="2400"/>
              </a:lnSpc>
              <a:spcBef>
                <a:spcPts val="0"/>
              </a:spcBef>
              <a:spcAft>
                <a:spcPts val="600"/>
              </a:spcAft>
              <a:buNone/>
            </a:pPr>
            <a:r>
              <a:rPr lang="en-GB" sz="1800" dirty="0" smtClean="0">
                <a:latin typeface="Calibri" panose="020F0502020204030204" pitchFamily="34" charset="0"/>
              </a:rPr>
              <a:t>You will need to:</a:t>
            </a:r>
          </a:p>
          <a:p>
            <a:pPr>
              <a:lnSpc>
                <a:spcPts val="2400"/>
              </a:lnSpc>
              <a:spcBef>
                <a:spcPts val="0"/>
              </a:spcBef>
              <a:spcAft>
                <a:spcPts val="600"/>
              </a:spcAft>
              <a:buFont typeface="Wingdings" panose="05000000000000000000" pitchFamily="2" charset="2"/>
              <a:buChar char="q"/>
            </a:pPr>
            <a:r>
              <a:rPr lang="en-GB" sz="1800" dirty="0" smtClean="0">
                <a:latin typeface="Calibri" panose="020F0502020204030204" pitchFamily="34" charset="0"/>
              </a:rPr>
              <a:t>listen to each other’s suggestions</a:t>
            </a:r>
          </a:p>
          <a:p>
            <a:pPr>
              <a:lnSpc>
                <a:spcPts val="2400"/>
              </a:lnSpc>
              <a:spcBef>
                <a:spcPts val="0"/>
              </a:spcBef>
              <a:spcAft>
                <a:spcPts val="600"/>
              </a:spcAft>
              <a:buFont typeface="Wingdings" panose="05000000000000000000" pitchFamily="2" charset="2"/>
              <a:buChar char="q"/>
            </a:pPr>
            <a:r>
              <a:rPr lang="en-GB" sz="1800" dirty="0" smtClean="0">
                <a:latin typeface="Calibri" panose="020F0502020204030204" pitchFamily="34" charset="0"/>
              </a:rPr>
              <a:t>try out different possibilities for your writing</a:t>
            </a:r>
          </a:p>
          <a:p>
            <a:pPr>
              <a:lnSpc>
                <a:spcPts val="2400"/>
              </a:lnSpc>
              <a:spcBef>
                <a:spcPts val="0"/>
              </a:spcBef>
              <a:spcAft>
                <a:spcPts val="600"/>
              </a:spcAft>
              <a:buFont typeface="Wingdings" panose="05000000000000000000" pitchFamily="2" charset="2"/>
              <a:buChar char="q"/>
            </a:pPr>
            <a:r>
              <a:rPr lang="en-GB" sz="1800" dirty="0" smtClean="0">
                <a:latin typeface="Calibri" panose="020F0502020204030204" pitchFamily="34" charset="0"/>
              </a:rPr>
              <a:t>make suggestions yourself</a:t>
            </a:r>
          </a:p>
          <a:p>
            <a:pPr>
              <a:lnSpc>
                <a:spcPts val="2400"/>
              </a:lnSpc>
              <a:spcBef>
                <a:spcPts val="0"/>
              </a:spcBef>
              <a:spcAft>
                <a:spcPts val="600"/>
              </a:spcAft>
              <a:buFont typeface="Wingdings" panose="05000000000000000000" pitchFamily="2" charset="2"/>
              <a:buChar char="q"/>
            </a:pPr>
            <a:r>
              <a:rPr lang="en-GB" sz="1800" dirty="0" smtClean="0">
                <a:latin typeface="Calibri" panose="020F0502020204030204" pitchFamily="34" charset="0"/>
              </a:rPr>
              <a:t>discuss disagreements politely and thoughtfully (they are often the most interesting points!)</a:t>
            </a:r>
            <a:endParaRPr lang="en-GB" sz="1800" dirty="0">
              <a:latin typeface="Calibri" panose="020F0502020204030204" pitchFamily="34" charset="0"/>
            </a:endParaRPr>
          </a:p>
        </p:txBody>
      </p:sp>
      <p:sp>
        <p:nvSpPr>
          <p:cNvPr id="4" name="Slide Number Placeholder 3"/>
          <p:cNvSpPr>
            <a:spLocks noGrp="1"/>
          </p:cNvSpPr>
          <p:nvPr>
            <p:ph type="sldNum" sz="quarter" idx="12"/>
          </p:nvPr>
        </p:nvSpPr>
        <p:spPr/>
        <p:txBody>
          <a:bodyPr/>
          <a:lstStyle/>
          <a:p>
            <a:fld id="{045ED7F1-2036-466F-86BD-47DE6400EF6A}" type="slidenum">
              <a:rPr lang="en-GB" smtClean="0"/>
              <a:t>50</a:t>
            </a:fld>
            <a:endParaRPr lang="en-GB"/>
          </a:p>
        </p:txBody>
      </p:sp>
    </p:spTree>
    <p:extLst>
      <p:ext uri="{BB962C8B-B14F-4D97-AF65-F5344CB8AC3E}">
        <p14:creationId xmlns:p14="http://schemas.microsoft.com/office/powerpoint/2010/main" val="266893853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Text Placeholder 2"/>
          <p:cNvSpPr>
            <a:spLocks noGrp="1"/>
          </p:cNvSpPr>
          <p:nvPr>
            <p:ph type="body" idx="1"/>
          </p:nvPr>
        </p:nvSpPr>
        <p:spPr>
          <a:xfrm>
            <a:off x="1258645" y="4077072"/>
            <a:ext cx="6841747" cy="2088232"/>
          </a:xfrm>
        </p:spPr>
        <p:txBody>
          <a:bodyPr>
            <a:noAutofit/>
          </a:bodyPr>
          <a:lstStyle/>
          <a:p>
            <a:r>
              <a:rPr lang="en-GB" sz="4400" b="1" dirty="0" smtClean="0">
                <a:effectLst>
                  <a:outerShdw blurRad="38100" dist="38100" dir="2700000" algn="tl">
                    <a:srgbClr val="000000">
                      <a:alpha val="43137"/>
                    </a:srgbClr>
                  </a:outerShdw>
                </a:effectLst>
                <a:latin typeface="Calibri" panose="020F0502020204030204" pitchFamily="34" charset="0"/>
              </a:rPr>
              <a:t>PERSUASIVE ADVERBS </a:t>
            </a:r>
            <a:endParaRPr lang="en-GB" sz="4400" b="1" dirty="0">
              <a:effectLst>
                <a:outerShdw blurRad="38100" dist="38100" dir="2700000" algn="tl">
                  <a:srgbClr val="000000">
                    <a:alpha val="43137"/>
                  </a:srgbClr>
                </a:outerShdw>
              </a:effectLst>
              <a:latin typeface="Calibri" panose="020F0502020204030204" pitchFamily="34" charset="0"/>
            </a:endParaRPr>
          </a:p>
        </p:txBody>
      </p:sp>
      <p:sp>
        <p:nvSpPr>
          <p:cNvPr id="4" name="Slide Number Placeholder 3"/>
          <p:cNvSpPr>
            <a:spLocks noGrp="1"/>
          </p:cNvSpPr>
          <p:nvPr>
            <p:ph type="sldNum" sz="quarter" idx="12"/>
          </p:nvPr>
        </p:nvSpPr>
        <p:spPr/>
        <p:txBody>
          <a:bodyPr/>
          <a:lstStyle/>
          <a:p>
            <a:fld id="{045ED7F1-2036-466F-86BD-47DE6400EF6A}" type="slidenum">
              <a:rPr lang="en-GB" smtClean="0"/>
              <a:t>51</a:t>
            </a:fld>
            <a:endParaRPr lang="en-GB"/>
          </a:p>
        </p:txBody>
      </p:sp>
    </p:spTree>
    <p:extLst>
      <p:ext uri="{BB962C8B-B14F-4D97-AF65-F5344CB8AC3E}">
        <p14:creationId xmlns:p14="http://schemas.microsoft.com/office/powerpoint/2010/main" val="406973596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From Adjectives to Adverbs</a:t>
            </a:r>
            <a:endParaRPr lang="en-GB" dirty="0"/>
          </a:p>
        </p:txBody>
      </p:sp>
      <p:sp>
        <p:nvSpPr>
          <p:cNvPr id="3" name="Content Placeholder 2"/>
          <p:cNvSpPr>
            <a:spLocks noGrp="1"/>
          </p:cNvSpPr>
          <p:nvPr>
            <p:ph idx="1"/>
          </p:nvPr>
        </p:nvSpPr>
        <p:spPr/>
        <p:txBody>
          <a:bodyPr/>
          <a:lstStyle/>
          <a:p>
            <a:pPr marL="0" indent="0">
              <a:buNone/>
            </a:pPr>
            <a:r>
              <a:rPr lang="en-GB" dirty="0"/>
              <a:t>d</a:t>
            </a:r>
            <a:r>
              <a:rPr lang="en-GB" dirty="0" smtClean="0"/>
              <a:t>isgusting                   disgustingly</a:t>
            </a:r>
          </a:p>
          <a:p>
            <a:pPr marL="0" indent="0">
              <a:buNone/>
            </a:pPr>
            <a:r>
              <a:rPr lang="en-GB" dirty="0"/>
              <a:t>a</a:t>
            </a:r>
            <a:r>
              <a:rPr lang="en-GB" dirty="0" smtClean="0"/>
              <a:t>mazing                      amazingly</a:t>
            </a:r>
          </a:p>
          <a:p>
            <a:pPr marL="0" indent="0">
              <a:buNone/>
            </a:pPr>
            <a:r>
              <a:rPr lang="en-GB" dirty="0"/>
              <a:t>r</a:t>
            </a:r>
            <a:r>
              <a:rPr lang="en-GB" dirty="0" smtClean="0"/>
              <a:t>emarkable                 remarkably</a:t>
            </a:r>
          </a:p>
          <a:p>
            <a:pPr marL="0" indent="0">
              <a:buNone/>
            </a:pPr>
            <a:r>
              <a:rPr lang="en-GB" dirty="0"/>
              <a:t>i</a:t>
            </a:r>
            <a:r>
              <a:rPr lang="en-GB" dirty="0" smtClean="0"/>
              <a:t>ncredible                    incredibly</a:t>
            </a:r>
          </a:p>
          <a:p>
            <a:pPr marL="0" indent="0">
              <a:buNone/>
            </a:pPr>
            <a:endParaRPr lang="en-GB" dirty="0"/>
          </a:p>
          <a:p>
            <a:pPr marL="0" indent="0">
              <a:buNone/>
            </a:pPr>
            <a:r>
              <a:rPr lang="en-GB" dirty="0" smtClean="0"/>
              <a:t>Can you think of more?</a:t>
            </a:r>
            <a:endParaRPr lang="en-GB" dirty="0"/>
          </a:p>
        </p:txBody>
      </p:sp>
      <p:sp>
        <p:nvSpPr>
          <p:cNvPr id="4" name="Slide Number Placeholder 3"/>
          <p:cNvSpPr>
            <a:spLocks noGrp="1"/>
          </p:cNvSpPr>
          <p:nvPr>
            <p:ph type="sldNum" sz="quarter" idx="11"/>
          </p:nvPr>
        </p:nvSpPr>
        <p:spPr/>
        <p:txBody>
          <a:bodyPr/>
          <a:lstStyle/>
          <a:p>
            <a:fld id="{132371F7-CEE0-4AF0-87BE-4D51F1612E4F}" type="slidenum">
              <a:rPr lang="en-US" smtClean="0"/>
              <a:pPr/>
              <a:t>52</a:t>
            </a:fld>
            <a:endParaRPr lang="en-US"/>
          </a:p>
        </p:txBody>
      </p:sp>
      <p:cxnSp>
        <p:nvCxnSpPr>
          <p:cNvPr id="6" name="Straight Arrow Connector 5"/>
          <p:cNvCxnSpPr/>
          <p:nvPr/>
        </p:nvCxnSpPr>
        <p:spPr>
          <a:xfrm>
            <a:off x="2915816" y="2276872"/>
            <a:ext cx="792088" cy="0"/>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2915816" y="2852936"/>
            <a:ext cx="792088" cy="0"/>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2915816" y="3356992"/>
            <a:ext cx="792088" cy="0"/>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2915816" y="3861048"/>
            <a:ext cx="792088" cy="0"/>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67804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620688"/>
            <a:ext cx="8136904" cy="792088"/>
          </a:xfrm>
        </p:spPr>
        <p:txBody>
          <a:bodyPr>
            <a:normAutofit/>
          </a:bodyPr>
          <a:lstStyle/>
          <a:p>
            <a:r>
              <a:rPr lang="en-GB" sz="4400" b="1" dirty="0" smtClean="0">
                <a:effectLst>
                  <a:outerShdw blurRad="38100" dist="38100" dir="2700000" algn="tl">
                    <a:srgbClr val="000000">
                      <a:alpha val="43137"/>
                    </a:srgbClr>
                  </a:outerShdw>
                </a:effectLst>
                <a:latin typeface="Calibri" panose="020F0502020204030204" pitchFamily="34" charset="0"/>
              </a:rPr>
              <a:t>Adverbs to show Point of View</a:t>
            </a:r>
            <a:endParaRPr lang="en-GB" sz="4400" b="1" dirty="0">
              <a:effectLst>
                <a:outerShdw blurRad="38100" dist="38100" dir="2700000" algn="tl">
                  <a:srgbClr val="000000">
                    <a:alpha val="43137"/>
                  </a:srgbClr>
                </a:outerShdw>
              </a:effectLst>
              <a:latin typeface="Calibri" panose="020F0502020204030204" pitchFamily="34" charset="0"/>
            </a:endParaRPr>
          </a:p>
        </p:txBody>
      </p:sp>
      <p:sp>
        <p:nvSpPr>
          <p:cNvPr id="3" name="Content Placeholder 2"/>
          <p:cNvSpPr>
            <a:spLocks noGrp="1"/>
          </p:cNvSpPr>
          <p:nvPr>
            <p:ph idx="1"/>
          </p:nvPr>
        </p:nvSpPr>
        <p:spPr>
          <a:xfrm>
            <a:off x="467544" y="1484784"/>
            <a:ext cx="8208912" cy="5184576"/>
          </a:xfrm>
        </p:spPr>
        <p:txBody>
          <a:bodyPr>
            <a:normAutofit/>
          </a:bodyPr>
          <a:lstStyle/>
          <a:p>
            <a:pPr marL="0" indent="0">
              <a:lnSpc>
                <a:spcPts val="2400"/>
              </a:lnSpc>
              <a:spcBef>
                <a:spcPts val="0"/>
              </a:spcBef>
              <a:spcAft>
                <a:spcPts val="400"/>
              </a:spcAft>
              <a:buNone/>
            </a:pPr>
            <a:r>
              <a:rPr lang="en-GB" sz="1800" dirty="0">
                <a:latin typeface="Calibri" panose="020F0502020204030204" pitchFamily="34" charset="0"/>
              </a:rPr>
              <a:t>I'm passionate about making this happen because a few years ago I fell on hard luck myself. I lost my job through no fault of my own due to a chronic illness. My health would have improved </a:t>
            </a:r>
            <a:r>
              <a:rPr lang="en-GB" sz="1800" b="1" dirty="0">
                <a:solidFill>
                  <a:srgbClr val="FF0000"/>
                </a:solidFill>
                <a:latin typeface="Calibri" panose="020F0502020204030204" pitchFamily="34" charset="0"/>
              </a:rPr>
              <a:t>immeasurably</a:t>
            </a:r>
            <a:r>
              <a:rPr lang="en-GB" sz="1800" dirty="0">
                <a:latin typeface="Calibri" panose="020F0502020204030204" pitchFamily="34" charset="0"/>
              </a:rPr>
              <a:t> had I been able to afford fresh, healthy, fruit and vegetables.</a:t>
            </a:r>
          </a:p>
          <a:p>
            <a:pPr marL="0" indent="0">
              <a:lnSpc>
                <a:spcPts val="2400"/>
              </a:lnSpc>
              <a:spcBef>
                <a:spcPts val="0"/>
              </a:spcBef>
              <a:spcAft>
                <a:spcPts val="400"/>
              </a:spcAft>
              <a:buNone/>
            </a:pPr>
            <a:r>
              <a:rPr lang="en-GB" sz="1800" dirty="0">
                <a:latin typeface="Calibri" panose="020F0502020204030204" pitchFamily="34" charset="0"/>
              </a:rPr>
              <a:t>If a scheme whereby these life-giving items were available to me for free had been provided back then, I would have been spared the constant choice of eating </a:t>
            </a:r>
            <a:r>
              <a:rPr lang="en-GB" sz="1800" b="1" dirty="0">
                <a:solidFill>
                  <a:srgbClr val="FF0000"/>
                </a:solidFill>
                <a:latin typeface="Calibri" panose="020F0502020204030204" pitchFamily="34" charset="0"/>
              </a:rPr>
              <a:t>properly</a:t>
            </a:r>
            <a:r>
              <a:rPr lang="en-GB" sz="1800" dirty="0">
                <a:latin typeface="Calibri" panose="020F0502020204030204" pitchFamily="34" charset="0"/>
              </a:rPr>
              <a:t> or paying the ever-mounting bills. I was </a:t>
            </a:r>
            <a:r>
              <a:rPr lang="en-GB" sz="1800" b="1" dirty="0">
                <a:solidFill>
                  <a:srgbClr val="FF0000"/>
                </a:solidFill>
                <a:latin typeface="Calibri" panose="020F0502020204030204" pitchFamily="34" charset="0"/>
              </a:rPr>
              <a:t>incredibly</a:t>
            </a:r>
            <a:r>
              <a:rPr lang="en-GB" sz="1800" dirty="0">
                <a:latin typeface="Calibri" panose="020F0502020204030204" pitchFamily="34" charset="0"/>
              </a:rPr>
              <a:t> lucky that I had friends and family to bail me out and buy me a few groceries during the bleakest of times, but so many others are just not as fortunate.</a:t>
            </a:r>
          </a:p>
          <a:p>
            <a:pPr marL="0" indent="0">
              <a:lnSpc>
                <a:spcPts val="2400"/>
              </a:lnSpc>
              <a:spcBef>
                <a:spcPts val="0"/>
              </a:spcBef>
              <a:spcAft>
                <a:spcPts val="400"/>
              </a:spcAft>
              <a:buNone/>
            </a:pPr>
            <a:r>
              <a:rPr lang="en-GB" sz="1800" dirty="0">
                <a:latin typeface="Calibri" panose="020F0502020204030204" pitchFamily="34" charset="0"/>
              </a:rPr>
              <a:t>Now that I am well enough to support myself again, I don't want anyone else to experience the hell I went through. The food is THERE and it’s </a:t>
            </a:r>
            <a:r>
              <a:rPr lang="en-GB" sz="1800" b="1" dirty="0">
                <a:solidFill>
                  <a:srgbClr val="FF0000"/>
                </a:solidFill>
                <a:latin typeface="Calibri" panose="020F0502020204030204" pitchFamily="34" charset="0"/>
              </a:rPr>
              <a:t>perfectly </a:t>
            </a:r>
            <a:r>
              <a:rPr lang="en-GB" sz="1800" dirty="0">
                <a:latin typeface="Calibri" panose="020F0502020204030204" pitchFamily="34" charset="0"/>
              </a:rPr>
              <a:t>good and nourishing. There are so many people who need it right now, despite what the government might try to make you believe.</a:t>
            </a:r>
          </a:p>
          <a:p>
            <a:pPr marL="0" indent="0">
              <a:lnSpc>
                <a:spcPts val="2400"/>
              </a:lnSpc>
              <a:spcBef>
                <a:spcPts val="0"/>
              </a:spcBef>
              <a:spcAft>
                <a:spcPts val="400"/>
              </a:spcAft>
              <a:buNone/>
            </a:pPr>
            <a:r>
              <a:rPr lang="en-GB" sz="1800" dirty="0">
                <a:latin typeface="Calibri" panose="020F0502020204030204" pitchFamily="34" charset="0"/>
              </a:rPr>
              <a:t>So what are we waiting for?  France has already proven that this can work. So I’m asking for Parliament to take this campaign </a:t>
            </a:r>
            <a:r>
              <a:rPr lang="en-GB" sz="1800" b="1" dirty="0">
                <a:solidFill>
                  <a:srgbClr val="FF0000"/>
                </a:solidFill>
                <a:latin typeface="Calibri" panose="020F0502020204030204" pitchFamily="34" charset="0"/>
              </a:rPr>
              <a:t>seriously </a:t>
            </a:r>
            <a:r>
              <a:rPr lang="en-GB" sz="1800" dirty="0">
                <a:latin typeface="Calibri" panose="020F0502020204030204" pitchFamily="34" charset="0"/>
              </a:rPr>
              <a:t>and rush through a change in the law as soon as possible, before anyone else in the UK starves </a:t>
            </a:r>
            <a:r>
              <a:rPr lang="en-GB" sz="1800" b="1" dirty="0">
                <a:solidFill>
                  <a:srgbClr val="FF0000"/>
                </a:solidFill>
                <a:latin typeface="Calibri" panose="020F0502020204030204" pitchFamily="34" charset="0"/>
              </a:rPr>
              <a:t>needlessly.</a:t>
            </a:r>
          </a:p>
          <a:p>
            <a:pPr marL="0" indent="0">
              <a:buNone/>
            </a:pPr>
            <a:endParaRPr lang="en-GB" dirty="0"/>
          </a:p>
        </p:txBody>
      </p:sp>
      <p:sp>
        <p:nvSpPr>
          <p:cNvPr id="4" name="Slide Number Placeholder 3"/>
          <p:cNvSpPr>
            <a:spLocks noGrp="1"/>
          </p:cNvSpPr>
          <p:nvPr>
            <p:ph type="sldNum" sz="quarter" idx="12"/>
          </p:nvPr>
        </p:nvSpPr>
        <p:spPr/>
        <p:txBody>
          <a:bodyPr/>
          <a:lstStyle/>
          <a:p>
            <a:fld id="{045ED7F1-2036-466F-86BD-47DE6400EF6A}" type="slidenum">
              <a:rPr lang="en-GB" smtClean="0"/>
              <a:t>53</a:t>
            </a:fld>
            <a:endParaRPr lang="en-GB"/>
          </a:p>
        </p:txBody>
      </p:sp>
    </p:spTree>
    <p:extLst>
      <p:ext uri="{BB962C8B-B14F-4D97-AF65-F5344CB8AC3E}">
        <p14:creationId xmlns:p14="http://schemas.microsoft.com/office/powerpoint/2010/main" val="102751181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620688"/>
            <a:ext cx="8136904" cy="792088"/>
          </a:xfrm>
        </p:spPr>
        <p:txBody>
          <a:bodyPr>
            <a:normAutofit/>
          </a:bodyPr>
          <a:lstStyle/>
          <a:p>
            <a:r>
              <a:rPr lang="en-GB" sz="4400" b="1" dirty="0" smtClean="0">
                <a:effectLst>
                  <a:outerShdw blurRad="38100" dist="38100" dir="2700000" algn="tl">
                    <a:srgbClr val="000000">
                      <a:alpha val="43137"/>
                    </a:srgbClr>
                  </a:outerShdw>
                </a:effectLst>
                <a:latin typeface="Calibri" panose="020F0502020204030204" pitchFamily="34" charset="0"/>
              </a:rPr>
              <a:t>Adverbials to connect Ideas</a:t>
            </a:r>
            <a:endParaRPr lang="en-GB" sz="4400" b="1" dirty="0">
              <a:effectLst>
                <a:outerShdw blurRad="38100" dist="38100" dir="2700000" algn="tl">
                  <a:srgbClr val="000000">
                    <a:alpha val="43137"/>
                  </a:srgbClr>
                </a:outerShdw>
              </a:effectLst>
              <a:latin typeface="Calibri" panose="020F0502020204030204" pitchFamily="34" charset="0"/>
            </a:endParaRPr>
          </a:p>
        </p:txBody>
      </p:sp>
      <p:sp>
        <p:nvSpPr>
          <p:cNvPr id="3" name="Content Placeholder 2"/>
          <p:cNvSpPr>
            <a:spLocks noGrp="1"/>
          </p:cNvSpPr>
          <p:nvPr>
            <p:ph idx="1"/>
          </p:nvPr>
        </p:nvSpPr>
        <p:spPr>
          <a:xfrm>
            <a:off x="467544" y="1484784"/>
            <a:ext cx="8208912" cy="5184576"/>
          </a:xfrm>
        </p:spPr>
        <p:txBody>
          <a:bodyPr>
            <a:normAutofit/>
          </a:bodyPr>
          <a:lstStyle/>
          <a:p>
            <a:pPr marL="68580" indent="0">
              <a:lnSpc>
                <a:spcPts val="2400"/>
              </a:lnSpc>
              <a:spcBef>
                <a:spcPts val="0"/>
              </a:spcBef>
              <a:spcAft>
                <a:spcPts val="600"/>
              </a:spcAft>
              <a:buNone/>
            </a:pPr>
            <a:r>
              <a:rPr lang="en-GB" sz="1800" dirty="0">
                <a:latin typeface="Calibri" panose="020F0502020204030204" pitchFamily="34" charset="0"/>
              </a:rPr>
              <a:t>After reading about the bill being passed in France to force supermarkets to give their unsold but still consumable food products to at least one food charity</a:t>
            </a:r>
            <a:r>
              <a:rPr lang="en-GB" sz="1800" dirty="0" smtClean="0">
                <a:latin typeface="Calibri" panose="020F0502020204030204" pitchFamily="34" charset="0"/>
              </a:rPr>
              <a:t> </a:t>
            </a:r>
            <a:r>
              <a:rPr lang="en-GB" sz="1800" dirty="0">
                <a:latin typeface="Calibri" panose="020F0502020204030204" pitchFamily="34" charset="0"/>
              </a:rPr>
              <a:t>I decided that I’d </a:t>
            </a:r>
            <a:r>
              <a:rPr lang="en-GB" sz="1800" dirty="0">
                <a:solidFill>
                  <a:schemeClr val="tx1"/>
                </a:solidFill>
                <a:latin typeface="Calibri" panose="020F0502020204030204" pitchFamily="34" charset="0"/>
              </a:rPr>
              <a:t>try to do something for us here in the UK.  </a:t>
            </a:r>
            <a:r>
              <a:rPr lang="en-GB" sz="1800" dirty="0">
                <a:solidFill>
                  <a:srgbClr val="FF0000"/>
                </a:solidFill>
                <a:latin typeface="Calibri" panose="020F0502020204030204" pitchFamily="34" charset="0"/>
              </a:rPr>
              <a:t>For, </a:t>
            </a:r>
            <a:r>
              <a:rPr lang="en-GB" sz="1800" dirty="0">
                <a:latin typeface="Calibri" panose="020F0502020204030204" pitchFamily="34" charset="0"/>
              </a:rPr>
              <a:t>while we may be separated by the Channel, our problems with waste are very much the same. </a:t>
            </a:r>
            <a:r>
              <a:rPr lang="en-GB" sz="1800" dirty="0">
                <a:solidFill>
                  <a:srgbClr val="FF0000"/>
                </a:solidFill>
                <a:latin typeface="Calibri" panose="020F0502020204030204" pitchFamily="34" charset="0"/>
              </a:rPr>
              <a:t>For example</a:t>
            </a:r>
            <a:r>
              <a:rPr lang="en-GB" sz="1800" dirty="0">
                <a:latin typeface="Calibri" panose="020F0502020204030204" pitchFamily="34" charset="0"/>
              </a:rPr>
              <a:t>, two years ago Tesco announced that it had generated almost 30,000 tonnes of food waste over just six months. </a:t>
            </a:r>
          </a:p>
          <a:p>
            <a:pPr marL="68580" indent="0">
              <a:lnSpc>
                <a:spcPts val="2400"/>
              </a:lnSpc>
              <a:spcBef>
                <a:spcPts val="0"/>
              </a:spcBef>
              <a:spcAft>
                <a:spcPts val="600"/>
              </a:spcAft>
              <a:buNone/>
            </a:pPr>
            <a:r>
              <a:rPr lang="en-GB" sz="1800" dirty="0">
                <a:latin typeface="Calibri" panose="020F0502020204030204" pitchFamily="34" charset="0"/>
              </a:rPr>
              <a:t>In light of the successful French campaign to cut waste, I started a petition in the UK hoping that it may eventually make it to a debate in Parliament. I needed to get 100,000 signatures for this to happen. It's now got over 150,000, and has been popping up all over the world, across the press and social media.</a:t>
            </a:r>
          </a:p>
          <a:p>
            <a:pPr marL="68580" indent="0">
              <a:lnSpc>
                <a:spcPts val="2400"/>
              </a:lnSpc>
              <a:spcBef>
                <a:spcPts val="0"/>
              </a:spcBef>
              <a:spcAft>
                <a:spcPts val="600"/>
              </a:spcAft>
              <a:buNone/>
            </a:pPr>
            <a:r>
              <a:rPr lang="en-GB" sz="1800" dirty="0">
                <a:latin typeface="Calibri" panose="020F0502020204030204" pitchFamily="34" charset="0"/>
              </a:rPr>
              <a:t>There are two main threads to my campaign. </a:t>
            </a:r>
            <a:r>
              <a:rPr lang="en-GB" sz="1800" dirty="0">
                <a:solidFill>
                  <a:srgbClr val="FF0000"/>
                </a:solidFill>
                <a:latin typeface="Calibri" panose="020F0502020204030204" pitchFamily="34" charset="0"/>
              </a:rPr>
              <a:t>First of all, </a:t>
            </a:r>
            <a:r>
              <a:rPr lang="en-GB" sz="1800" dirty="0">
                <a:latin typeface="Calibri" panose="020F0502020204030204" pitchFamily="34" charset="0"/>
              </a:rPr>
              <a:t>I believe that supermarkets should be legally obliged to hand over all unsold but still edible foods to various food distribution charities instead of it going straight to landfill. </a:t>
            </a:r>
            <a:r>
              <a:rPr lang="en-GB" sz="1800" dirty="0">
                <a:solidFill>
                  <a:srgbClr val="FF0000"/>
                </a:solidFill>
                <a:latin typeface="Calibri" panose="020F0502020204030204" pitchFamily="34" charset="0"/>
              </a:rPr>
              <a:t>On top of this, </a:t>
            </a:r>
            <a:r>
              <a:rPr lang="en-GB" sz="1800" dirty="0">
                <a:latin typeface="Calibri" panose="020F0502020204030204" pitchFamily="34" charset="0"/>
              </a:rPr>
              <a:t>supermarkets should also be encouraged to offer a service whereby customers can opt in for voluntary weekly donations (a small sum, around £2) when they buy their groceries online</a:t>
            </a:r>
            <a:r>
              <a:rPr lang="en-GB" sz="1800" dirty="0" smtClean="0">
                <a:latin typeface="Calibri" panose="020F0502020204030204" pitchFamily="34" charset="0"/>
              </a:rPr>
              <a:t>.</a:t>
            </a:r>
            <a:endParaRPr lang="en-GB" sz="1800" dirty="0">
              <a:latin typeface="Calibri" panose="020F0502020204030204" pitchFamily="34" charset="0"/>
            </a:endParaRPr>
          </a:p>
        </p:txBody>
      </p:sp>
      <p:sp>
        <p:nvSpPr>
          <p:cNvPr id="4" name="Slide Number Placeholder 3"/>
          <p:cNvSpPr>
            <a:spLocks noGrp="1"/>
          </p:cNvSpPr>
          <p:nvPr>
            <p:ph type="sldNum" sz="quarter" idx="12"/>
          </p:nvPr>
        </p:nvSpPr>
        <p:spPr/>
        <p:txBody>
          <a:bodyPr/>
          <a:lstStyle/>
          <a:p>
            <a:fld id="{045ED7F1-2036-466F-86BD-47DE6400EF6A}" type="slidenum">
              <a:rPr lang="en-GB" smtClean="0"/>
              <a:t>54</a:t>
            </a:fld>
            <a:endParaRPr lang="en-GB"/>
          </a:p>
        </p:txBody>
      </p:sp>
    </p:spTree>
    <p:extLst>
      <p:ext uri="{BB962C8B-B14F-4D97-AF65-F5344CB8AC3E}">
        <p14:creationId xmlns:p14="http://schemas.microsoft.com/office/powerpoint/2010/main" val="62962164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620688"/>
            <a:ext cx="8136904" cy="792088"/>
          </a:xfrm>
        </p:spPr>
        <p:txBody>
          <a:bodyPr>
            <a:normAutofit/>
          </a:bodyPr>
          <a:lstStyle/>
          <a:p>
            <a:r>
              <a:rPr lang="en-GB" sz="4400" b="1" dirty="0" smtClean="0">
                <a:effectLst>
                  <a:outerShdw blurRad="38100" dist="38100" dir="2700000" algn="tl">
                    <a:srgbClr val="000000">
                      <a:alpha val="43137"/>
                    </a:srgbClr>
                  </a:outerShdw>
                </a:effectLst>
                <a:latin typeface="Calibri" panose="020F0502020204030204" pitchFamily="34" charset="0"/>
              </a:rPr>
              <a:t>Adverbials to connect Ideas</a:t>
            </a:r>
            <a:endParaRPr lang="en-GB" sz="4400" b="1" dirty="0">
              <a:effectLst>
                <a:outerShdw blurRad="38100" dist="38100" dir="2700000" algn="tl">
                  <a:srgbClr val="000000">
                    <a:alpha val="43137"/>
                  </a:srgbClr>
                </a:outerShdw>
              </a:effectLst>
              <a:latin typeface="Calibri" panose="020F0502020204030204" pitchFamily="34" charset="0"/>
            </a:endParaRPr>
          </a:p>
        </p:txBody>
      </p:sp>
      <p:sp>
        <p:nvSpPr>
          <p:cNvPr id="3" name="Content Placeholder 2"/>
          <p:cNvSpPr>
            <a:spLocks noGrp="1"/>
          </p:cNvSpPr>
          <p:nvPr>
            <p:ph idx="1"/>
          </p:nvPr>
        </p:nvSpPr>
        <p:spPr>
          <a:xfrm>
            <a:off x="827584" y="1772816"/>
            <a:ext cx="7200800" cy="2088232"/>
          </a:xfrm>
          <a:ln>
            <a:solidFill>
              <a:schemeClr val="tx1"/>
            </a:solidFill>
          </a:ln>
        </p:spPr>
        <p:txBody>
          <a:bodyPr>
            <a:normAutofit fontScale="92500"/>
          </a:bodyPr>
          <a:lstStyle/>
          <a:p>
            <a:pPr marL="68580" indent="0">
              <a:lnSpc>
                <a:spcPts val="2400"/>
              </a:lnSpc>
              <a:spcBef>
                <a:spcPts val="0"/>
              </a:spcBef>
              <a:spcAft>
                <a:spcPts val="600"/>
              </a:spcAft>
              <a:buNone/>
            </a:pPr>
            <a:r>
              <a:rPr lang="en-GB" sz="1800" dirty="0" smtClean="0">
                <a:latin typeface="Calibri" panose="020F0502020204030204" pitchFamily="34" charset="0"/>
              </a:rPr>
              <a:t>There </a:t>
            </a:r>
            <a:r>
              <a:rPr lang="en-GB" sz="1800" dirty="0">
                <a:latin typeface="Calibri" panose="020F0502020204030204" pitchFamily="34" charset="0"/>
              </a:rPr>
              <a:t>are two main threads to my campaign. </a:t>
            </a:r>
            <a:r>
              <a:rPr lang="en-GB" sz="1800" dirty="0">
                <a:solidFill>
                  <a:srgbClr val="FF0000"/>
                </a:solidFill>
                <a:latin typeface="Calibri" panose="020F0502020204030204" pitchFamily="34" charset="0"/>
              </a:rPr>
              <a:t>First of all, </a:t>
            </a:r>
            <a:r>
              <a:rPr lang="en-GB" sz="1800" dirty="0">
                <a:latin typeface="Calibri" panose="020F0502020204030204" pitchFamily="34" charset="0"/>
              </a:rPr>
              <a:t>I believe that supermarkets should be legally obliged to hand over all unsold but still edible foods to various food distribution charities instead of it going straight to landfill. </a:t>
            </a:r>
            <a:r>
              <a:rPr lang="en-GB" sz="1800" dirty="0">
                <a:solidFill>
                  <a:srgbClr val="FF0000"/>
                </a:solidFill>
                <a:latin typeface="Calibri" panose="020F0502020204030204" pitchFamily="34" charset="0"/>
              </a:rPr>
              <a:t>On top of this, </a:t>
            </a:r>
            <a:r>
              <a:rPr lang="en-GB" sz="1800" dirty="0">
                <a:latin typeface="Calibri" panose="020F0502020204030204" pitchFamily="34" charset="0"/>
              </a:rPr>
              <a:t>supermarkets should also be encouraged to offer a service whereby customers can opt in for voluntary weekly donations </a:t>
            </a:r>
            <a:r>
              <a:rPr lang="en-GB" sz="1800" dirty="0" smtClean="0">
                <a:latin typeface="Calibri" panose="020F0502020204030204" pitchFamily="34" charset="0"/>
              </a:rPr>
              <a:t>(a </a:t>
            </a:r>
            <a:r>
              <a:rPr lang="en-GB" sz="1800" dirty="0">
                <a:latin typeface="Calibri" panose="020F0502020204030204" pitchFamily="34" charset="0"/>
              </a:rPr>
              <a:t>small sum, around £2) when they buy their groceries online</a:t>
            </a:r>
            <a:r>
              <a:rPr lang="en-GB" sz="1800" dirty="0" smtClean="0">
                <a:latin typeface="Calibri" panose="020F0502020204030204" pitchFamily="34" charset="0"/>
              </a:rPr>
              <a:t>.</a:t>
            </a:r>
            <a:endParaRPr lang="en-GB" sz="1800" dirty="0">
              <a:latin typeface="Calibri" panose="020F0502020204030204" pitchFamily="34" charset="0"/>
            </a:endParaRPr>
          </a:p>
        </p:txBody>
      </p:sp>
      <p:sp>
        <p:nvSpPr>
          <p:cNvPr id="14" name="TextBox 13"/>
          <p:cNvSpPr txBox="1"/>
          <p:nvPr/>
        </p:nvSpPr>
        <p:spPr>
          <a:xfrm>
            <a:off x="827584" y="4365104"/>
            <a:ext cx="7200800" cy="2031325"/>
          </a:xfrm>
          <a:prstGeom prst="rect">
            <a:avLst/>
          </a:prstGeom>
          <a:noFill/>
        </p:spPr>
        <p:txBody>
          <a:bodyPr wrap="square" rtlCol="0">
            <a:spAutoFit/>
          </a:bodyPr>
          <a:lstStyle/>
          <a:p>
            <a:pPr algn="just"/>
            <a:r>
              <a:rPr lang="en-GB" dirty="0" smtClean="0">
                <a:latin typeface="Calibri" panose="020F0502020204030204" pitchFamily="34" charset="0"/>
              </a:rPr>
              <a:t>In this paragraph the two adverbial phrases, ‘</a:t>
            </a:r>
            <a:r>
              <a:rPr lang="en-GB" i="1" dirty="0" smtClean="0">
                <a:latin typeface="Calibri" panose="020F0502020204030204" pitchFamily="34" charset="0"/>
              </a:rPr>
              <a:t>First of all</a:t>
            </a:r>
            <a:r>
              <a:rPr lang="en-GB" dirty="0" smtClean="0">
                <a:latin typeface="Calibri" panose="020F0502020204030204" pitchFamily="34" charset="0"/>
              </a:rPr>
              <a:t>’ and </a:t>
            </a:r>
            <a:r>
              <a:rPr lang="en-GB" i="1" dirty="0" smtClean="0">
                <a:latin typeface="Calibri" panose="020F0502020204030204" pitchFamily="34" charset="0"/>
              </a:rPr>
              <a:t>‘On top of this</a:t>
            </a:r>
            <a:r>
              <a:rPr lang="en-GB" dirty="0" smtClean="0">
                <a:latin typeface="Calibri" panose="020F0502020204030204" pitchFamily="34" charset="0"/>
              </a:rPr>
              <a:t>’, link back to the opening sentence and the ‘</a:t>
            </a:r>
            <a:r>
              <a:rPr lang="en-GB" i="1" dirty="0" smtClean="0">
                <a:latin typeface="Calibri" panose="020F0502020204030204" pitchFamily="34" charset="0"/>
              </a:rPr>
              <a:t>two main threads</a:t>
            </a:r>
            <a:r>
              <a:rPr lang="en-GB" dirty="0" smtClean="0">
                <a:latin typeface="Calibri" panose="020F0502020204030204" pitchFamily="34" charset="0"/>
              </a:rPr>
              <a:t>’.   Thread 1 is introduced by ‘</a:t>
            </a:r>
            <a:r>
              <a:rPr lang="en-GB" i="1" dirty="0" smtClean="0">
                <a:latin typeface="Calibri" panose="020F0502020204030204" pitchFamily="34" charset="0"/>
              </a:rPr>
              <a:t>First of all</a:t>
            </a:r>
            <a:r>
              <a:rPr lang="en-GB" dirty="0" smtClean="0">
                <a:latin typeface="Calibri" panose="020F0502020204030204" pitchFamily="34" charset="0"/>
              </a:rPr>
              <a:t>’ and thread 2 by ‘</a:t>
            </a:r>
            <a:r>
              <a:rPr lang="en-GB" i="1" dirty="0" smtClean="0">
                <a:latin typeface="Calibri" panose="020F0502020204030204" pitchFamily="34" charset="0"/>
              </a:rPr>
              <a:t>On top of this</a:t>
            </a:r>
            <a:r>
              <a:rPr lang="en-GB" dirty="0" smtClean="0">
                <a:latin typeface="Calibri" panose="020F0502020204030204" pitchFamily="34" charset="0"/>
              </a:rPr>
              <a:t>’.  This helps to make the paragraph coherent and flow well.</a:t>
            </a:r>
          </a:p>
          <a:p>
            <a:pPr algn="just"/>
            <a:endParaRPr lang="en-GB" dirty="0">
              <a:latin typeface="Calibri" panose="020F0502020204030204" pitchFamily="34" charset="0"/>
            </a:endParaRPr>
          </a:p>
          <a:p>
            <a:pPr algn="just"/>
            <a:r>
              <a:rPr lang="en-GB" dirty="0" smtClean="0">
                <a:latin typeface="Calibri" panose="020F0502020204030204" pitchFamily="34" charset="0"/>
              </a:rPr>
              <a:t>Have you noticed that this writer uses a short single clause sentence to introduce this paragraph?</a:t>
            </a:r>
            <a:endParaRPr lang="en-GB" dirty="0">
              <a:latin typeface="Calibri" panose="020F0502020204030204" pitchFamily="34" charset="0"/>
            </a:endParaRPr>
          </a:p>
        </p:txBody>
      </p:sp>
      <p:sp>
        <p:nvSpPr>
          <p:cNvPr id="4" name="Slide Number Placeholder 3"/>
          <p:cNvSpPr>
            <a:spLocks noGrp="1"/>
          </p:cNvSpPr>
          <p:nvPr>
            <p:ph type="sldNum" sz="quarter" idx="12"/>
          </p:nvPr>
        </p:nvSpPr>
        <p:spPr/>
        <p:txBody>
          <a:bodyPr/>
          <a:lstStyle/>
          <a:p>
            <a:fld id="{045ED7F1-2036-466F-86BD-47DE6400EF6A}" type="slidenum">
              <a:rPr lang="en-GB" smtClean="0"/>
              <a:t>55</a:t>
            </a:fld>
            <a:endParaRPr lang="en-GB"/>
          </a:p>
        </p:txBody>
      </p:sp>
    </p:spTree>
    <p:extLst>
      <p:ext uri="{BB962C8B-B14F-4D97-AF65-F5344CB8AC3E}">
        <p14:creationId xmlns:p14="http://schemas.microsoft.com/office/powerpoint/2010/main" val="496220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476672"/>
            <a:ext cx="8064896" cy="1143000"/>
          </a:xfrm>
        </p:spPr>
        <p:txBody>
          <a:bodyPr>
            <a:normAutofit/>
          </a:bodyPr>
          <a:lstStyle/>
          <a:p>
            <a:r>
              <a:rPr lang="en-GB" sz="4400" b="1" dirty="0" smtClean="0">
                <a:effectLst>
                  <a:outerShdw blurRad="38100" dist="38100" dir="2700000" algn="tl">
                    <a:srgbClr val="000000">
                      <a:alpha val="43137"/>
                    </a:srgbClr>
                  </a:outerShdw>
                </a:effectLst>
                <a:latin typeface="Calibri" panose="020F0502020204030204" pitchFamily="34" charset="0"/>
              </a:rPr>
              <a:t>Adverbials to Connect Ideas</a:t>
            </a:r>
            <a:endParaRPr lang="en-GB" sz="4400" b="1" dirty="0">
              <a:effectLst>
                <a:outerShdw blurRad="38100" dist="38100" dir="2700000" algn="tl">
                  <a:srgbClr val="000000">
                    <a:alpha val="43137"/>
                  </a:srgbClr>
                </a:outerShdw>
              </a:effectLst>
              <a:latin typeface="Calibri" panose="020F0502020204030204" pitchFamily="34" charset="0"/>
            </a:endParaRPr>
          </a:p>
        </p:txBody>
      </p:sp>
      <p:sp>
        <p:nvSpPr>
          <p:cNvPr id="3" name="Content Placeholder 2"/>
          <p:cNvSpPr>
            <a:spLocks noGrp="1"/>
          </p:cNvSpPr>
          <p:nvPr>
            <p:ph idx="1"/>
          </p:nvPr>
        </p:nvSpPr>
        <p:spPr>
          <a:xfrm>
            <a:off x="539552" y="1988840"/>
            <a:ext cx="7848872" cy="3843789"/>
          </a:xfrm>
        </p:spPr>
        <p:txBody>
          <a:bodyPr>
            <a:normAutofit/>
          </a:bodyPr>
          <a:lstStyle/>
          <a:p>
            <a:pPr>
              <a:buFont typeface="Wingdings" panose="05000000000000000000" pitchFamily="2" charset="2"/>
              <a:buChar char="q"/>
            </a:pPr>
            <a:r>
              <a:rPr lang="en-GB" sz="1800" dirty="0" smtClean="0">
                <a:latin typeface="Calibri" panose="020F0502020204030204" pitchFamily="34" charset="0"/>
              </a:rPr>
              <a:t>Some examples of other adverbial phrases which can connect ideas across sentences and across your writing:</a:t>
            </a:r>
          </a:p>
          <a:p>
            <a:pPr lvl="1">
              <a:buFont typeface="Wingdings" panose="05000000000000000000" pitchFamily="2" charset="2"/>
              <a:buChar char="Ø"/>
            </a:pPr>
            <a:r>
              <a:rPr lang="en-GB" sz="1800" dirty="0">
                <a:latin typeface="Calibri" panose="020F0502020204030204" pitchFamily="34" charset="0"/>
              </a:rPr>
              <a:t>o</a:t>
            </a:r>
            <a:r>
              <a:rPr lang="en-GB" sz="1800" dirty="0" smtClean="0">
                <a:latin typeface="Calibri" panose="020F0502020204030204" pitchFamily="34" charset="0"/>
              </a:rPr>
              <a:t>n the other hand</a:t>
            </a:r>
          </a:p>
          <a:p>
            <a:pPr lvl="1">
              <a:buFont typeface="Wingdings" panose="05000000000000000000" pitchFamily="2" charset="2"/>
              <a:buChar char="Ø"/>
            </a:pPr>
            <a:r>
              <a:rPr lang="en-GB" sz="1800" dirty="0">
                <a:latin typeface="Calibri" panose="020F0502020204030204" pitchFamily="34" charset="0"/>
              </a:rPr>
              <a:t>d</a:t>
            </a:r>
            <a:r>
              <a:rPr lang="en-GB" sz="1800" dirty="0" smtClean="0">
                <a:latin typeface="Calibri" panose="020F0502020204030204" pitchFamily="34" charset="0"/>
              </a:rPr>
              <a:t>espite this</a:t>
            </a:r>
          </a:p>
          <a:p>
            <a:pPr lvl="1">
              <a:buFont typeface="Wingdings" panose="05000000000000000000" pitchFamily="2" charset="2"/>
              <a:buChar char="Ø"/>
            </a:pPr>
            <a:r>
              <a:rPr lang="en-GB" sz="1800" dirty="0">
                <a:latin typeface="Calibri" panose="020F0502020204030204" pitchFamily="34" charset="0"/>
              </a:rPr>
              <a:t>e</a:t>
            </a:r>
            <a:r>
              <a:rPr lang="en-GB" sz="1800" dirty="0" smtClean="0">
                <a:latin typeface="Calibri" panose="020F0502020204030204" pitchFamily="34" charset="0"/>
              </a:rPr>
              <a:t>ven so</a:t>
            </a:r>
          </a:p>
          <a:p>
            <a:pPr lvl="1">
              <a:buFont typeface="Wingdings" panose="05000000000000000000" pitchFamily="2" charset="2"/>
              <a:buChar char="Ø"/>
            </a:pPr>
            <a:r>
              <a:rPr lang="en-GB" sz="1800" dirty="0">
                <a:latin typeface="Calibri" panose="020F0502020204030204" pitchFamily="34" charset="0"/>
              </a:rPr>
              <a:t>t</a:t>
            </a:r>
            <a:r>
              <a:rPr lang="en-GB" sz="1800" dirty="0" smtClean="0">
                <a:latin typeface="Calibri" panose="020F0502020204030204" pitchFamily="34" charset="0"/>
              </a:rPr>
              <a:t>o sum up</a:t>
            </a:r>
          </a:p>
          <a:p>
            <a:pPr lvl="1">
              <a:buFont typeface="Wingdings" panose="05000000000000000000" pitchFamily="2" charset="2"/>
              <a:buChar char="Ø"/>
            </a:pPr>
            <a:r>
              <a:rPr lang="en-GB" sz="1800" dirty="0">
                <a:latin typeface="Calibri" panose="020F0502020204030204" pitchFamily="34" charset="0"/>
              </a:rPr>
              <a:t>i</a:t>
            </a:r>
            <a:r>
              <a:rPr lang="en-GB" sz="1800" dirty="0" smtClean="0">
                <a:latin typeface="Calibri" panose="020F0502020204030204" pitchFamily="34" charset="0"/>
              </a:rPr>
              <a:t>n contrast</a:t>
            </a:r>
          </a:p>
          <a:p>
            <a:pPr lvl="1">
              <a:buFont typeface="Wingdings" panose="05000000000000000000" pitchFamily="2" charset="2"/>
              <a:buChar char="Ø"/>
            </a:pPr>
            <a:r>
              <a:rPr lang="en-GB" sz="1800" dirty="0" smtClean="0">
                <a:latin typeface="Calibri" panose="020F0502020204030204" pitchFamily="34" charset="0"/>
              </a:rPr>
              <a:t>as a result</a:t>
            </a:r>
          </a:p>
          <a:p>
            <a:pPr lvl="1">
              <a:buFont typeface="Wingdings" panose="05000000000000000000" pitchFamily="2" charset="2"/>
              <a:buChar char="Ø"/>
            </a:pPr>
            <a:r>
              <a:rPr lang="en-GB" sz="1800" dirty="0">
                <a:latin typeface="Calibri" panose="020F0502020204030204" pitchFamily="34" charset="0"/>
              </a:rPr>
              <a:t>f</a:t>
            </a:r>
            <a:r>
              <a:rPr lang="en-GB" sz="1800" dirty="0" smtClean="0">
                <a:latin typeface="Calibri" panose="020F0502020204030204" pitchFamily="34" charset="0"/>
              </a:rPr>
              <a:t>or instance</a:t>
            </a:r>
          </a:p>
          <a:p>
            <a:pPr marL="365760" lvl="1" indent="0">
              <a:buNone/>
            </a:pPr>
            <a:endParaRPr lang="en-GB" sz="1800" dirty="0" smtClean="0">
              <a:latin typeface="Calibri" panose="020F0502020204030204" pitchFamily="34" charset="0"/>
            </a:endParaRPr>
          </a:p>
          <a:p>
            <a:pPr marL="84138" lvl="1" indent="0">
              <a:buNone/>
            </a:pPr>
            <a:r>
              <a:rPr lang="en-GB" sz="1800" dirty="0" smtClean="0">
                <a:latin typeface="Calibri" panose="020F0502020204030204" pitchFamily="34" charset="0"/>
              </a:rPr>
              <a:t>You might know some more?</a:t>
            </a:r>
            <a:endParaRPr lang="en-GB" sz="1800" dirty="0">
              <a:latin typeface="Calibri" panose="020F0502020204030204" pitchFamily="34" charset="0"/>
            </a:endParaRPr>
          </a:p>
        </p:txBody>
      </p:sp>
      <p:sp>
        <p:nvSpPr>
          <p:cNvPr id="4" name="Slide Number Placeholder 3"/>
          <p:cNvSpPr>
            <a:spLocks noGrp="1"/>
          </p:cNvSpPr>
          <p:nvPr>
            <p:ph type="sldNum" sz="quarter" idx="12"/>
          </p:nvPr>
        </p:nvSpPr>
        <p:spPr/>
        <p:txBody>
          <a:bodyPr/>
          <a:lstStyle/>
          <a:p>
            <a:fld id="{045ED7F1-2036-466F-86BD-47DE6400EF6A}" type="slidenum">
              <a:rPr lang="en-GB" smtClean="0"/>
              <a:t>56</a:t>
            </a:fld>
            <a:endParaRPr lang="en-GB"/>
          </a:p>
        </p:txBody>
      </p:sp>
    </p:spTree>
    <p:extLst>
      <p:ext uri="{BB962C8B-B14F-4D97-AF65-F5344CB8AC3E}">
        <p14:creationId xmlns:p14="http://schemas.microsoft.com/office/powerpoint/2010/main" val="296534752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404664"/>
            <a:ext cx="7704856" cy="936104"/>
          </a:xfrm>
        </p:spPr>
        <p:txBody>
          <a:bodyPr>
            <a:normAutofit/>
          </a:bodyPr>
          <a:lstStyle/>
          <a:p>
            <a:r>
              <a:rPr lang="en-GB" sz="4400" b="1" dirty="0" smtClean="0">
                <a:effectLst>
                  <a:outerShdw blurRad="38100" dist="38100" dir="2700000" algn="tl">
                    <a:srgbClr val="000000">
                      <a:alpha val="43137"/>
                    </a:srgbClr>
                  </a:outerShdw>
                </a:effectLst>
                <a:latin typeface="Calibri" panose="020F0502020204030204" pitchFamily="34" charset="0"/>
              </a:rPr>
              <a:t>Have your Say!</a:t>
            </a:r>
            <a:endParaRPr lang="en-GB" sz="4400" b="1" dirty="0">
              <a:effectLst>
                <a:outerShdw blurRad="38100" dist="38100" dir="2700000" algn="tl">
                  <a:srgbClr val="000000">
                    <a:alpha val="43137"/>
                  </a:srgbClr>
                </a:outerShdw>
              </a:effectLst>
              <a:latin typeface="Calibri" panose="020F0502020204030204" pitchFamily="34"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11560" y="1454024"/>
            <a:ext cx="5191257" cy="3888432"/>
          </a:xfrm>
        </p:spPr>
      </p:pic>
      <p:sp>
        <p:nvSpPr>
          <p:cNvPr id="5" name="TextBox 4"/>
          <p:cNvSpPr txBox="1"/>
          <p:nvPr/>
        </p:nvSpPr>
        <p:spPr>
          <a:xfrm>
            <a:off x="6156176" y="1454024"/>
            <a:ext cx="1944216" cy="3754874"/>
          </a:xfrm>
          <a:prstGeom prst="rect">
            <a:avLst/>
          </a:prstGeom>
          <a:noFill/>
          <a:ln>
            <a:solidFill>
              <a:schemeClr val="tx1"/>
            </a:solidFill>
          </a:ln>
        </p:spPr>
        <p:txBody>
          <a:bodyPr wrap="square" rtlCol="0">
            <a:spAutoFit/>
          </a:bodyPr>
          <a:lstStyle/>
          <a:p>
            <a:r>
              <a:rPr lang="en-GB" sz="2000" dirty="0" smtClean="0">
                <a:latin typeface="Calibri" panose="020F0502020204030204" pitchFamily="34" charset="0"/>
              </a:rPr>
              <a:t>Your chance to change the world!</a:t>
            </a:r>
          </a:p>
          <a:p>
            <a:endParaRPr lang="en-GB" sz="2000" dirty="0">
              <a:latin typeface="Calibri" panose="020F0502020204030204" pitchFamily="34" charset="0"/>
            </a:endParaRPr>
          </a:p>
          <a:p>
            <a:r>
              <a:rPr lang="en-GB" sz="2000" dirty="0" smtClean="0">
                <a:latin typeface="Calibri" panose="020F0502020204030204" pitchFamily="34" charset="0"/>
              </a:rPr>
              <a:t>Make an argument expressing your opinion about food waste.</a:t>
            </a:r>
          </a:p>
          <a:p>
            <a:endParaRPr lang="en-GB" sz="2000" dirty="0">
              <a:latin typeface="Calibri" panose="020F0502020204030204" pitchFamily="34" charset="0"/>
            </a:endParaRPr>
          </a:p>
          <a:p>
            <a:endParaRPr lang="en-GB" sz="2000" dirty="0" smtClean="0">
              <a:latin typeface="Calibri" panose="020F0502020204030204" pitchFamily="34" charset="0"/>
            </a:endParaRPr>
          </a:p>
          <a:p>
            <a:endParaRPr lang="en-GB" dirty="0">
              <a:latin typeface="Calibri" panose="020F0502020204030204" pitchFamily="34" charset="0"/>
            </a:endParaRPr>
          </a:p>
        </p:txBody>
      </p:sp>
      <p:sp>
        <p:nvSpPr>
          <p:cNvPr id="3" name="Slide Number Placeholder 2"/>
          <p:cNvSpPr>
            <a:spLocks noGrp="1"/>
          </p:cNvSpPr>
          <p:nvPr>
            <p:ph type="sldNum" sz="quarter" idx="12"/>
          </p:nvPr>
        </p:nvSpPr>
        <p:spPr/>
        <p:txBody>
          <a:bodyPr/>
          <a:lstStyle/>
          <a:p>
            <a:fld id="{045ED7F1-2036-466F-86BD-47DE6400EF6A}" type="slidenum">
              <a:rPr lang="en-GB" smtClean="0"/>
              <a:t>57</a:t>
            </a:fld>
            <a:endParaRPr lang="en-GB"/>
          </a:p>
        </p:txBody>
      </p:sp>
      <p:sp>
        <p:nvSpPr>
          <p:cNvPr id="6" name="TextBox 5"/>
          <p:cNvSpPr txBox="1"/>
          <p:nvPr/>
        </p:nvSpPr>
        <p:spPr>
          <a:xfrm>
            <a:off x="179512" y="5455712"/>
            <a:ext cx="8712968" cy="1015663"/>
          </a:xfrm>
          <a:prstGeom prst="rect">
            <a:avLst/>
          </a:prstGeom>
          <a:noFill/>
        </p:spPr>
        <p:txBody>
          <a:bodyPr wrap="square" rtlCol="0">
            <a:spAutoFit/>
          </a:bodyPr>
          <a:lstStyle/>
          <a:p>
            <a:r>
              <a:rPr lang="en-GB" sz="2000" dirty="0">
                <a:latin typeface="Calibri" panose="020F0502020204030204" pitchFamily="34" charset="0"/>
              </a:rPr>
              <a:t>D</a:t>
            </a:r>
            <a:r>
              <a:rPr lang="en-GB" sz="2000" dirty="0" smtClean="0">
                <a:latin typeface="Calibri" panose="020F0502020204030204" pitchFamily="34" charset="0"/>
              </a:rPr>
              <a:t>raft </a:t>
            </a:r>
            <a:r>
              <a:rPr lang="en-GB" sz="2000" dirty="0">
                <a:latin typeface="Calibri" panose="020F0502020204030204" pitchFamily="34" charset="0"/>
              </a:rPr>
              <a:t>and rehearse to each other a 30 seconds to one minute soapbox speech (perhaps just four or five sentences), </a:t>
            </a:r>
            <a:r>
              <a:rPr lang="en-GB" sz="2000" dirty="0" smtClean="0">
                <a:latin typeface="Calibri" panose="020F0502020204030204" pitchFamily="34" charset="0"/>
              </a:rPr>
              <a:t>presenting your </a:t>
            </a:r>
            <a:r>
              <a:rPr lang="en-GB" sz="2000" dirty="0">
                <a:latin typeface="Calibri" panose="020F0502020204030204" pitchFamily="34" charset="0"/>
              </a:rPr>
              <a:t>opinion on food waste, using positioning adverbs and some of the adverbial connectives to make it </a:t>
            </a:r>
            <a:r>
              <a:rPr lang="en-GB" sz="2000" dirty="0" smtClean="0">
                <a:latin typeface="Calibri" panose="020F0502020204030204" pitchFamily="34" charset="0"/>
              </a:rPr>
              <a:t>cohesive.</a:t>
            </a:r>
            <a:endParaRPr lang="en-GB" sz="2000" dirty="0">
              <a:latin typeface="Calibri" panose="020F0502020204030204" pitchFamily="34" charset="0"/>
            </a:endParaRPr>
          </a:p>
        </p:txBody>
      </p:sp>
    </p:spTree>
    <p:extLst>
      <p:ext uri="{BB962C8B-B14F-4D97-AF65-F5344CB8AC3E}">
        <p14:creationId xmlns:p14="http://schemas.microsoft.com/office/powerpoint/2010/main" val="385879396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692696"/>
            <a:ext cx="8064896" cy="864096"/>
          </a:xfrm>
        </p:spPr>
        <p:txBody>
          <a:bodyPr/>
          <a:lstStyle/>
          <a:p>
            <a:r>
              <a:rPr lang="en-GB" b="1" dirty="0" smtClean="0">
                <a:effectLst>
                  <a:outerShdw blurRad="38100" dist="38100" dir="2700000" algn="tl">
                    <a:srgbClr val="000000">
                      <a:alpha val="43137"/>
                    </a:srgbClr>
                  </a:outerShdw>
                </a:effectLst>
                <a:latin typeface="Calibri" panose="020F0502020204030204" pitchFamily="34" charset="0"/>
              </a:rPr>
              <a:t>Revising Well </a:t>
            </a:r>
            <a:endParaRPr lang="en-GB" b="1" dirty="0">
              <a:effectLst>
                <a:outerShdw blurRad="38100" dist="38100" dir="2700000" algn="tl">
                  <a:srgbClr val="000000">
                    <a:alpha val="43137"/>
                  </a:srgbClr>
                </a:outerShdw>
              </a:effectLst>
              <a:latin typeface="Calibri" panose="020F0502020204030204" pitchFamily="34" charset="0"/>
            </a:endParaRPr>
          </a:p>
        </p:txBody>
      </p:sp>
      <p:sp>
        <p:nvSpPr>
          <p:cNvPr id="3" name="Content Placeholder 2"/>
          <p:cNvSpPr>
            <a:spLocks noGrp="1"/>
          </p:cNvSpPr>
          <p:nvPr>
            <p:ph idx="1"/>
          </p:nvPr>
        </p:nvSpPr>
        <p:spPr>
          <a:xfrm>
            <a:off x="467544" y="1700808"/>
            <a:ext cx="8208912" cy="4824536"/>
          </a:xfrm>
        </p:spPr>
        <p:txBody>
          <a:bodyPr>
            <a:normAutofit/>
          </a:bodyPr>
          <a:lstStyle/>
          <a:p>
            <a:pPr marL="68580" indent="0">
              <a:buNone/>
              <a:tabLst>
                <a:tab pos="176213" algn="l"/>
              </a:tabLst>
            </a:pPr>
            <a:r>
              <a:rPr lang="en-GB" sz="1800" b="1" dirty="0" smtClean="0">
                <a:latin typeface="Calibri" panose="020F0502020204030204" pitchFamily="34" charset="0"/>
              </a:rPr>
              <a:t>Revising </a:t>
            </a:r>
            <a:r>
              <a:rPr lang="en-GB" sz="1800" b="1" u="sng" dirty="0" smtClean="0">
                <a:latin typeface="Calibri" panose="020F0502020204030204" pitchFamily="34" charset="0"/>
              </a:rPr>
              <a:t>what </a:t>
            </a:r>
            <a:r>
              <a:rPr lang="en-GB" sz="1800" b="1" dirty="0" smtClean="0">
                <a:latin typeface="Calibri" panose="020F0502020204030204" pitchFamily="34" charset="0"/>
              </a:rPr>
              <a:t>you have written: the content</a:t>
            </a:r>
            <a:r>
              <a:rPr lang="en-GB" sz="1800" dirty="0" smtClean="0">
                <a:latin typeface="Calibri" panose="020F0502020204030204" pitchFamily="34" charset="0"/>
              </a:rPr>
              <a:t>:-</a:t>
            </a:r>
          </a:p>
          <a:p>
            <a:pPr>
              <a:buFont typeface="Wingdings" panose="05000000000000000000" pitchFamily="2" charset="2"/>
              <a:buChar char="q"/>
              <a:tabLst>
                <a:tab pos="176213" algn="l"/>
              </a:tabLst>
            </a:pPr>
            <a:r>
              <a:rPr lang="en-GB" sz="1800" dirty="0" smtClean="0">
                <a:latin typeface="Calibri" panose="020F0502020204030204" pitchFamily="34" charset="0"/>
              </a:rPr>
              <a:t>How strong are the points you have made?</a:t>
            </a:r>
          </a:p>
          <a:p>
            <a:pPr>
              <a:buFont typeface="Wingdings" panose="05000000000000000000" pitchFamily="2" charset="2"/>
              <a:buChar char="q"/>
              <a:tabLst>
                <a:tab pos="176213" algn="l"/>
              </a:tabLst>
            </a:pPr>
            <a:r>
              <a:rPr lang="en-GB" sz="1800" dirty="0" smtClean="0">
                <a:latin typeface="Calibri" panose="020F0502020204030204" pitchFamily="34" charset="0"/>
              </a:rPr>
              <a:t>How  much detail or information have you given to support your argument?</a:t>
            </a:r>
          </a:p>
          <a:p>
            <a:pPr marL="68580" indent="0">
              <a:buNone/>
              <a:tabLst>
                <a:tab pos="176213" algn="l"/>
              </a:tabLst>
            </a:pPr>
            <a:endParaRPr lang="en-GB" sz="1800" dirty="0">
              <a:latin typeface="Calibri" panose="020F0502020204030204" pitchFamily="34" charset="0"/>
            </a:endParaRPr>
          </a:p>
          <a:p>
            <a:pPr marL="68580" indent="0">
              <a:buNone/>
              <a:tabLst>
                <a:tab pos="176213" algn="l"/>
              </a:tabLst>
            </a:pPr>
            <a:r>
              <a:rPr lang="en-GB" sz="1800" b="1" dirty="0" smtClean="0">
                <a:latin typeface="Calibri" panose="020F0502020204030204" pitchFamily="34" charset="0"/>
              </a:rPr>
              <a:t>Revising </a:t>
            </a:r>
            <a:r>
              <a:rPr lang="en-GB" sz="1800" b="1" u="sng" dirty="0" smtClean="0">
                <a:latin typeface="Calibri" panose="020F0502020204030204" pitchFamily="34" charset="0"/>
              </a:rPr>
              <a:t>how </a:t>
            </a:r>
            <a:r>
              <a:rPr lang="en-GB" sz="1800" b="1" dirty="0" smtClean="0">
                <a:latin typeface="Calibri" panose="020F0502020204030204" pitchFamily="34" charset="0"/>
              </a:rPr>
              <a:t>you have written it: the choices you have made:-</a:t>
            </a:r>
          </a:p>
          <a:p>
            <a:pPr>
              <a:buFont typeface="Wingdings" panose="05000000000000000000" pitchFamily="2" charset="2"/>
              <a:buChar char="q"/>
              <a:tabLst>
                <a:tab pos="176213" algn="l"/>
              </a:tabLst>
            </a:pPr>
            <a:r>
              <a:rPr lang="en-GB" sz="1800" dirty="0" smtClean="0">
                <a:latin typeface="Calibri" panose="020F0502020204030204" pitchFamily="34" charset="0"/>
              </a:rPr>
              <a:t>How have you made your text persuasive?</a:t>
            </a:r>
          </a:p>
          <a:p>
            <a:pPr>
              <a:buFont typeface="Wingdings" panose="05000000000000000000" pitchFamily="2" charset="2"/>
              <a:buChar char="q"/>
              <a:tabLst>
                <a:tab pos="176213" algn="l"/>
              </a:tabLst>
            </a:pPr>
            <a:r>
              <a:rPr lang="en-GB" sz="1800" dirty="0" smtClean="0">
                <a:latin typeface="Calibri" panose="020F0502020204030204" pitchFamily="34" charset="0"/>
              </a:rPr>
              <a:t>What language choices can you make to create a really persuasive text?</a:t>
            </a:r>
          </a:p>
          <a:p>
            <a:pPr>
              <a:buFont typeface="Wingdings" panose="05000000000000000000" pitchFamily="2" charset="2"/>
              <a:buChar char="q"/>
              <a:tabLst>
                <a:tab pos="176213" algn="l"/>
              </a:tabLst>
            </a:pPr>
            <a:endParaRPr lang="en-GB" sz="1800" dirty="0">
              <a:latin typeface="Calibri" panose="020F0502020204030204" pitchFamily="34" charset="0"/>
            </a:endParaRPr>
          </a:p>
          <a:p>
            <a:pPr marL="68580" indent="0">
              <a:buNone/>
              <a:tabLst>
                <a:tab pos="176213" algn="l"/>
              </a:tabLst>
            </a:pPr>
            <a:r>
              <a:rPr lang="en-GB" sz="1800" b="1" dirty="0" smtClean="0">
                <a:latin typeface="Calibri" panose="020F0502020204030204" pitchFamily="34" charset="0"/>
              </a:rPr>
              <a:t>Revising strategies:</a:t>
            </a:r>
          </a:p>
          <a:p>
            <a:pPr marL="68580" indent="0">
              <a:buNone/>
              <a:tabLst>
                <a:tab pos="176213" algn="l"/>
              </a:tabLst>
            </a:pPr>
            <a:r>
              <a:rPr lang="en-GB" sz="1800" dirty="0" smtClean="0">
                <a:latin typeface="Calibri" panose="020F0502020204030204" pitchFamily="34" charset="0"/>
              </a:rPr>
              <a:t>Reading and re-reading; crossing out words and phrases; writing new words or phrases in margins; using arrows to show where things need to move around; reading aloud to each other; trying out different choices …</a:t>
            </a:r>
          </a:p>
          <a:p>
            <a:pPr marL="68580" indent="0">
              <a:buNone/>
              <a:tabLst>
                <a:tab pos="176213" algn="l"/>
              </a:tabLst>
            </a:pPr>
            <a:endParaRPr lang="en-GB" sz="1800" dirty="0">
              <a:latin typeface="Calibri" panose="020F0502020204030204" pitchFamily="34" charset="0"/>
            </a:endParaRPr>
          </a:p>
          <a:p>
            <a:pPr marL="68580" indent="0">
              <a:buNone/>
              <a:tabLst>
                <a:tab pos="176213" algn="l"/>
              </a:tabLst>
            </a:pPr>
            <a:r>
              <a:rPr lang="en-GB" sz="1800" dirty="0" smtClean="0">
                <a:latin typeface="Calibri" panose="020F0502020204030204" pitchFamily="34" charset="0"/>
              </a:rPr>
              <a:t>Revising is messy!</a:t>
            </a:r>
          </a:p>
          <a:p>
            <a:pPr>
              <a:buFont typeface="Wingdings" panose="05000000000000000000" pitchFamily="2" charset="2"/>
              <a:buChar char="q"/>
            </a:pPr>
            <a:endParaRPr lang="en-GB" sz="1800" dirty="0">
              <a:latin typeface="Calibri" panose="020F0502020204030204" pitchFamily="34" charset="0"/>
            </a:endParaRPr>
          </a:p>
        </p:txBody>
      </p:sp>
      <p:sp>
        <p:nvSpPr>
          <p:cNvPr id="4" name="Slide Number Placeholder 3"/>
          <p:cNvSpPr>
            <a:spLocks noGrp="1"/>
          </p:cNvSpPr>
          <p:nvPr>
            <p:ph type="sldNum" sz="quarter" idx="12"/>
          </p:nvPr>
        </p:nvSpPr>
        <p:spPr/>
        <p:txBody>
          <a:bodyPr/>
          <a:lstStyle/>
          <a:p>
            <a:fld id="{045ED7F1-2036-466F-86BD-47DE6400EF6A}" type="slidenum">
              <a:rPr lang="en-GB" smtClean="0"/>
              <a:t>58</a:t>
            </a:fld>
            <a:endParaRPr lang="en-GB"/>
          </a:p>
        </p:txBody>
      </p:sp>
    </p:spTree>
    <p:extLst>
      <p:ext uri="{BB962C8B-B14F-4D97-AF65-F5344CB8AC3E}">
        <p14:creationId xmlns:p14="http://schemas.microsoft.com/office/powerpoint/2010/main" val="92135915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Writing Assessment</a:t>
            </a:r>
            <a:endParaRPr lang="en-GB" dirty="0"/>
          </a:p>
        </p:txBody>
      </p:sp>
      <p:sp>
        <p:nvSpPr>
          <p:cNvPr id="3" name="Content Placeholder 2"/>
          <p:cNvSpPr>
            <a:spLocks noGrp="1"/>
          </p:cNvSpPr>
          <p:nvPr>
            <p:ph idx="1"/>
          </p:nvPr>
        </p:nvSpPr>
        <p:spPr/>
        <p:txBody>
          <a:bodyPr/>
          <a:lstStyle/>
          <a:p>
            <a:pPr>
              <a:lnSpc>
                <a:spcPts val="2800"/>
              </a:lnSpc>
              <a:spcBef>
                <a:spcPts val="0"/>
              </a:spcBef>
              <a:spcAft>
                <a:spcPts val="600"/>
              </a:spcAft>
              <a:buFont typeface="Wingdings" panose="05000000000000000000" pitchFamily="2" charset="2"/>
              <a:buChar char="q"/>
            </a:pPr>
            <a:r>
              <a:rPr lang="en-GB" sz="2000" dirty="0" smtClean="0"/>
              <a:t>New KS2 assessment too unreliable to use</a:t>
            </a:r>
          </a:p>
          <a:p>
            <a:pPr>
              <a:lnSpc>
                <a:spcPts val="2800"/>
              </a:lnSpc>
              <a:spcBef>
                <a:spcPts val="0"/>
              </a:spcBef>
              <a:spcAft>
                <a:spcPts val="600"/>
              </a:spcAft>
              <a:buFont typeface="Wingdings" panose="05000000000000000000" pitchFamily="2" charset="2"/>
              <a:buChar char="q"/>
            </a:pPr>
            <a:r>
              <a:rPr lang="en-GB" sz="2000" dirty="0" smtClean="0"/>
              <a:t>York University team will come in and administer a writing assessment (an old KS2 paper).  </a:t>
            </a:r>
          </a:p>
          <a:p>
            <a:pPr>
              <a:lnSpc>
                <a:spcPts val="2800"/>
              </a:lnSpc>
              <a:spcBef>
                <a:spcPts val="0"/>
              </a:spcBef>
              <a:spcAft>
                <a:spcPts val="600"/>
              </a:spcAft>
              <a:buFont typeface="Wingdings" panose="05000000000000000000" pitchFamily="2" charset="2"/>
              <a:buChar char="q"/>
            </a:pPr>
            <a:r>
              <a:rPr lang="en-GB" sz="2000" dirty="0" smtClean="0"/>
              <a:t>They will ensure it is not stressful.</a:t>
            </a:r>
          </a:p>
          <a:p>
            <a:pPr>
              <a:lnSpc>
                <a:spcPts val="2800"/>
              </a:lnSpc>
              <a:spcBef>
                <a:spcPts val="0"/>
              </a:spcBef>
              <a:spcAft>
                <a:spcPts val="600"/>
              </a:spcAft>
              <a:buFont typeface="Wingdings" panose="05000000000000000000" pitchFamily="2" charset="2"/>
              <a:buChar char="q"/>
            </a:pPr>
            <a:r>
              <a:rPr lang="en-GB" sz="2000" dirty="0" smtClean="0"/>
              <a:t>The test will be after the </a:t>
            </a:r>
            <a:r>
              <a:rPr lang="en-GB" sz="2000" smtClean="0"/>
              <a:t>KS2 tests.</a:t>
            </a:r>
            <a:endParaRPr lang="en-GB" sz="2000" dirty="0" smtClean="0"/>
          </a:p>
          <a:p>
            <a:pPr>
              <a:lnSpc>
                <a:spcPts val="2800"/>
              </a:lnSpc>
              <a:spcBef>
                <a:spcPts val="0"/>
              </a:spcBef>
              <a:spcAft>
                <a:spcPts val="600"/>
              </a:spcAft>
              <a:buFont typeface="Wingdings" panose="05000000000000000000" pitchFamily="2" charset="2"/>
              <a:buChar char="q"/>
            </a:pPr>
            <a:r>
              <a:rPr lang="en-GB" sz="2000" dirty="0" smtClean="0"/>
              <a:t>They will handle all the administration, and if you want to keep a copy of the children’s writing. They will sort that for you.</a:t>
            </a:r>
          </a:p>
          <a:p>
            <a:pPr>
              <a:lnSpc>
                <a:spcPts val="2800"/>
              </a:lnSpc>
              <a:spcBef>
                <a:spcPts val="0"/>
              </a:spcBef>
              <a:spcAft>
                <a:spcPts val="600"/>
              </a:spcAft>
              <a:buFont typeface="Wingdings" panose="05000000000000000000" pitchFamily="2" charset="2"/>
              <a:buChar char="q"/>
            </a:pPr>
            <a:r>
              <a:rPr lang="en-GB" sz="2000" dirty="0" smtClean="0"/>
              <a:t>We will be contacting </a:t>
            </a:r>
            <a:r>
              <a:rPr lang="en-GB" sz="2000" dirty="0" err="1" smtClean="0"/>
              <a:t>headteachers</a:t>
            </a:r>
            <a:r>
              <a:rPr lang="en-GB" sz="2000" dirty="0" smtClean="0"/>
              <a:t> for consent (ethical procedures)</a:t>
            </a:r>
          </a:p>
          <a:p>
            <a:pPr>
              <a:lnSpc>
                <a:spcPts val="2800"/>
              </a:lnSpc>
              <a:spcBef>
                <a:spcPts val="0"/>
              </a:spcBef>
              <a:spcAft>
                <a:spcPts val="600"/>
              </a:spcAft>
              <a:buFont typeface="Wingdings" panose="05000000000000000000" pitchFamily="2" charset="2"/>
              <a:buChar char="q"/>
            </a:pPr>
            <a:endParaRPr lang="en-GB" sz="2000" dirty="0"/>
          </a:p>
        </p:txBody>
      </p:sp>
      <p:sp>
        <p:nvSpPr>
          <p:cNvPr id="4" name="Slide Number Placeholder 3"/>
          <p:cNvSpPr>
            <a:spLocks noGrp="1"/>
          </p:cNvSpPr>
          <p:nvPr>
            <p:ph type="sldNum" sz="quarter" idx="11"/>
          </p:nvPr>
        </p:nvSpPr>
        <p:spPr/>
        <p:txBody>
          <a:bodyPr/>
          <a:lstStyle/>
          <a:p>
            <a:fld id="{132371F7-CEE0-4AF0-87BE-4D51F1612E4F}" type="slidenum">
              <a:rPr lang="en-US" smtClean="0"/>
              <a:pPr/>
              <a:t>59</a:t>
            </a:fld>
            <a:endParaRPr lang="en-US"/>
          </a:p>
        </p:txBody>
      </p:sp>
    </p:spTree>
    <p:extLst>
      <p:ext uri="{BB962C8B-B14F-4D97-AF65-F5344CB8AC3E}">
        <p14:creationId xmlns:p14="http://schemas.microsoft.com/office/powerpoint/2010/main" val="327751586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536" y="404664"/>
            <a:ext cx="3787306" cy="252028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79652" y="3781648"/>
            <a:ext cx="3844713" cy="2160240"/>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53476" y="404664"/>
            <a:ext cx="3570889" cy="2376264"/>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5536" y="3229322"/>
            <a:ext cx="3631284" cy="2719958"/>
          </a:xfrm>
          <a:prstGeom prst="rect">
            <a:avLst/>
          </a:prstGeom>
        </p:spPr>
      </p:pic>
      <p:sp>
        <p:nvSpPr>
          <p:cNvPr id="6" name="TextBox 5"/>
          <p:cNvSpPr txBox="1"/>
          <p:nvPr/>
        </p:nvSpPr>
        <p:spPr>
          <a:xfrm>
            <a:off x="539552" y="6309320"/>
            <a:ext cx="8136904" cy="369332"/>
          </a:xfrm>
          <a:prstGeom prst="rect">
            <a:avLst/>
          </a:prstGeom>
          <a:noFill/>
        </p:spPr>
        <p:txBody>
          <a:bodyPr wrap="square" rtlCol="0">
            <a:spAutoFit/>
          </a:bodyPr>
          <a:lstStyle/>
          <a:p>
            <a:r>
              <a:rPr lang="en-GB" u="sng" dirty="0">
                <a:hlinkClick r:id="rId6"/>
              </a:rPr>
              <a:t>https://www.youtube.com/watch?v=tU1m6EWMZaY</a:t>
            </a:r>
            <a:endParaRPr lang="en-GB" dirty="0"/>
          </a:p>
        </p:txBody>
      </p:sp>
    </p:spTree>
    <p:extLst>
      <p:ext uri="{BB962C8B-B14F-4D97-AF65-F5344CB8AC3E}">
        <p14:creationId xmlns:p14="http://schemas.microsoft.com/office/powerpoint/2010/main" val="87631938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4400" dirty="0" smtClean="0"/>
              <a:t>Project Website</a:t>
            </a:r>
            <a:endParaRPr lang="en-GB" sz="4400" dirty="0"/>
          </a:p>
        </p:txBody>
      </p:sp>
      <p:sp>
        <p:nvSpPr>
          <p:cNvPr id="3" name="Content Placeholder 2"/>
          <p:cNvSpPr>
            <a:spLocks noGrp="1"/>
          </p:cNvSpPr>
          <p:nvPr>
            <p:ph idx="1"/>
          </p:nvPr>
        </p:nvSpPr>
        <p:spPr/>
        <p:txBody>
          <a:bodyPr/>
          <a:lstStyle/>
          <a:p>
            <a:pPr marL="0" indent="0">
              <a:buNone/>
            </a:pPr>
            <a:r>
              <a:rPr lang="en-GB" sz="2400" u="sng" dirty="0">
                <a:hlinkClick r:id="rId2"/>
              </a:rPr>
              <a:t>http://socialsciences.exeter.ac.uk/education/research/centres/centreforresearchinwriting/projects/grammarforwriting/interventionteachers/</a:t>
            </a:r>
            <a:endParaRPr lang="en-GB" sz="2400" dirty="0"/>
          </a:p>
          <a:p>
            <a:pPr marL="0" indent="0">
              <a:buNone/>
            </a:pPr>
            <a:endParaRPr lang="en-GB" sz="2400" dirty="0" smtClean="0"/>
          </a:p>
          <a:p>
            <a:pPr marL="0" indent="0">
              <a:buNone/>
            </a:pPr>
            <a:r>
              <a:rPr lang="en-GB" sz="2400" dirty="0" smtClean="0"/>
              <a:t>Username: Merlin</a:t>
            </a:r>
          </a:p>
          <a:p>
            <a:pPr marL="0" indent="0">
              <a:buNone/>
            </a:pPr>
            <a:r>
              <a:rPr lang="en-GB" sz="2400" dirty="0" smtClean="0"/>
              <a:t>Password:  Excalib</a:t>
            </a:r>
            <a:r>
              <a:rPr lang="en-GB" sz="2400" b="1" dirty="0" smtClean="0">
                <a:solidFill>
                  <a:srgbClr val="FF0000"/>
                </a:solidFill>
              </a:rPr>
              <a:t>u</a:t>
            </a:r>
            <a:r>
              <a:rPr lang="en-GB" sz="2400" dirty="0" smtClean="0"/>
              <a:t>r</a:t>
            </a:r>
            <a:endParaRPr lang="en-GB" sz="2400" dirty="0"/>
          </a:p>
        </p:txBody>
      </p:sp>
      <p:sp>
        <p:nvSpPr>
          <p:cNvPr id="4" name="Slide Number Placeholder 3"/>
          <p:cNvSpPr>
            <a:spLocks noGrp="1"/>
          </p:cNvSpPr>
          <p:nvPr>
            <p:ph type="sldNum" sz="quarter" idx="11"/>
          </p:nvPr>
        </p:nvSpPr>
        <p:spPr/>
        <p:txBody>
          <a:bodyPr/>
          <a:lstStyle/>
          <a:p>
            <a:fld id="{132371F7-CEE0-4AF0-87BE-4D51F1612E4F}" type="slidenum">
              <a:rPr lang="en-US" smtClean="0"/>
              <a:pPr/>
              <a:t>60</a:t>
            </a:fld>
            <a:endParaRPr lang="en-US"/>
          </a:p>
        </p:txBody>
      </p:sp>
      <p:cxnSp>
        <p:nvCxnSpPr>
          <p:cNvPr id="6" name="Straight Arrow Connector 5"/>
          <p:cNvCxnSpPr/>
          <p:nvPr/>
        </p:nvCxnSpPr>
        <p:spPr>
          <a:xfrm flipH="1" flipV="1">
            <a:off x="3275856" y="4509120"/>
            <a:ext cx="288032" cy="50405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0260200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76672"/>
            <a:ext cx="8229600" cy="948539"/>
          </a:xfrm>
        </p:spPr>
        <p:txBody>
          <a:bodyPr/>
          <a:lstStyle/>
          <a:p>
            <a:r>
              <a:rPr lang="en-GB" sz="4400" dirty="0" smtClean="0">
                <a:effectLst>
                  <a:outerShdw blurRad="38100" dist="38100" dir="2700000" algn="tl">
                    <a:srgbClr val="000000">
                      <a:alpha val="43137"/>
                    </a:srgbClr>
                  </a:outerShdw>
                </a:effectLst>
              </a:rPr>
              <a:t>Teaching Writing Creatively</a:t>
            </a:r>
            <a:endParaRPr lang="en-GB" sz="4400"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67544" y="1412776"/>
            <a:ext cx="8229600" cy="4932784"/>
          </a:xfrm>
        </p:spPr>
        <p:txBody>
          <a:bodyPr/>
          <a:lstStyle/>
          <a:p>
            <a:pPr marL="0" indent="0">
              <a:lnSpc>
                <a:spcPts val="2800"/>
              </a:lnSpc>
              <a:spcBef>
                <a:spcPts val="0"/>
              </a:spcBef>
              <a:spcAft>
                <a:spcPts val="0"/>
              </a:spcAft>
              <a:buClrTx/>
              <a:buSzPct val="80000"/>
              <a:buNone/>
            </a:pPr>
            <a:r>
              <a:rPr lang="en-GB" sz="2000" b="1" dirty="0" smtClean="0"/>
              <a:t>Persuasive Writing:  Scheme of Work</a:t>
            </a:r>
            <a:endParaRPr lang="en-GB" sz="2000" b="1" dirty="0"/>
          </a:p>
          <a:p>
            <a:pPr>
              <a:lnSpc>
                <a:spcPts val="2800"/>
              </a:lnSpc>
              <a:spcBef>
                <a:spcPts val="0"/>
              </a:spcBef>
              <a:spcAft>
                <a:spcPts val="0"/>
              </a:spcAft>
              <a:buClrTx/>
              <a:buSzPct val="80000"/>
              <a:buFont typeface="Wingdings" panose="05000000000000000000" pitchFamily="2" charset="2"/>
              <a:buChar char="q"/>
            </a:pPr>
            <a:r>
              <a:rPr lang="en-GB" sz="2000" dirty="0" smtClean="0">
                <a:solidFill>
                  <a:srgbClr val="FF0000"/>
                </a:solidFill>
              </a:rPr>
              <a:t>Real life issue: </a:t>
            </a:r>
            <a:r>
              <a:rPr lang="en-GB" sz="2000" dirty="0" smtClean="0"/>
              <a:t>connecting persuasive writing with an issue which they can understand, and </a:t>
            </a:r>
            <a:r>
              <a:rPr lang="en-GB" sz="2000" smtClean="0"/>
              <a:t>which can be </a:t>
            </a:r>
            <a:r>
              <a:rPr lang="en-GB" sz="2000" dirty="0" smtClean="0"/>
              <a:t>extended in </a:t>
            </a:r>
            <a:r>
              <a:rPr lang="en-GB" sz="2000" smtClean="0"/>
              <a:t>the local </a:t>
            </a:r>
            <a:r>
              <a:rPr lang="en-GB" sz="2000" dirty="0" smtClean="0"/>
              <a:t>context.</a:t>
            </a:r>
            <a:endParaRPr lang="en-GB" sz="2000" dirty="0" smtClean="0">
              <a:solidFill>
                <a:srgbClr val="FF0000"/>
              </a:solidFill>
            </a:endParaRPr>
          </a:p>
          <a:p>
            <a:pPr>
              <a:lnSpc>
                <a:spcPts val="2800"/>
              </a:lnSpc>
              <a:spcBef>
                <a:spcPts val="0"/>
              </a:spcBef>
              <a:spcAft>
                <a:spcPts val="0"/>
              </a:spcAft>
              <a:buClrTx/>
              <a:buSzPct val="80000"/>
              <a:buFont typeface="Wingdings" panose="05000000000000000000" pitchFamily="2" charset="2"/>
              <a:buChar char="q"/>
            </a:pPr>
            <a:r>
              <a:rPr lang="en-GB" sz="2000" dirty="0" smtClean="0">
                <a:solidFill>
                  <a:srgbClr val="FF0000"/>
                </a:solidFill>
              </a:rPr>
              <a:t>Content input:  </a:t>
            </a:r>
            <a:r>
              <a:rPr lang="en-GB" sz="2000" dirty="0" smtClean="0"/>
              <a:t>video and text information to ensure the children have the information to be persuasive with;.</a:t>
            </a:r>
          </a:p>
          <a:p>
            <a:pPr>
              <a:lnSpc>
                <a:spcPts val="2800"/>
              </a:lnSpc>
              <a:spcBef>
                <a:spcPts val="0"/>
              </a:spcBef>
              <a:spcAft>
                <a:spcPts val="0"/>
              </a:spcAft>
              <a:buClrTx/>
              <a:buSzPct val="80000"/>
              <a:buFont typeface="Wingdings" panose="05000000000000000000" pitchFamily="2" charset="2"/>
              <a:buChar char="q"/>
            </a:pPr>
            <a:r>
              <a:rPr lang="en-GB" sz="2000" dirty="0" smtClean="0">
                <a:solidFill>
                  <a:srgbClr val="FF0000"/>
                </a:solidFill>
              </a:rPr>
              <a:t>On the Soapbox: </a:t>
            </a:r>
            <a:r>
              <a:rPr lang="en-GB" sz="2000" dirty="0" smtClean="0"/>
              <a:t>practising written speech orally in an authentic persuasive context; generating confidence in public speaking;</a:t>
            </a:r>
          </a:p>
          <a:p>
            <a:pPr>
              <a:lnSpc>
                <a:spcPts val="2800"/>
              </a:lnSpc>
              <a:spcBef>
                <a:spcPts val="0"/>
              </a:spcBef>
              <a:spcAft>
                <a:spcPts val="0"/>
              </a:spcAft>
              <a:buClrTx/>
              <a:buSzPct val="80000"/>
              <a:buFont typeface="Wingdings" panose="05000000000000000000" pitchFamily="2" charset="2"/>
              <a:buChar char="q"/>
            </a:pPr>
            <a:r>
              <a:rPr lang="en-GB" sz="2000" dirty="0" smtClean="0">
                <a:solidFill>
                  <a:srgbClr val="FF0000"/>
                </a:solidFill>
              </a:rPr>
              <a:t>The Writing Process: </a:t>
            </a:r>
            <a:r>
              <a:rPr lang="en-GB" sz="2000" dirty="0" smtClean="0"/>
              <a:t>gives space for idea generating, planning, outlining, drafting and revising throughout the scheme, with a particular emphasis on initial collaborative writing, then independent writing.</a:t>
            </a:r>
            <a:endParaRPr lang="en-GB" sz="2000" dirty="0"/>
          </a:p>
        </p:txBody>
      </p:sp>
      <p:sp>
        <p:nvSpPr>
          <p:cNvPr id="5" name="Slide Number Placeholder 4"/>
          <p:cNvSpPr>
            <a:spLocks noGrp="1"/>
          </p:cNvSpPr>
          <p:nvPr>
            <p:ph type="sldNum" sz="quarter" idx="11"/>
          </p:nvPr>
        </p:nvSpPr>
        <p:spPr/>
        <p:txBody>
          <a:bodyPr/>
          <a:lstStyle/>
          <a:p>
            <a:fld id="{132371F7-CEE0-4AF0-87BE-4D51F1612E4F}" type="slidenum">
              <a:rPr lang="en-US" smtClean="0"/>
              <a:pPr/>
              <a:t>7</a:t>
            </a:fld>
            <a:endParaRPr lang="en-US" dirty="0"/>
          </a:p>
        </p:txBody>
      </p:sp>
    </p:spTree>
    <p:extLst>
      <p:ext uri="{BB962C8B-B14F-4D97-AF65-F5344CB8AC3E}">
        <p14:creationId xmlns:p14="http://schemas.microsoft.com/office/powerpoint/2010/main" val="1263262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GRAMMAR SUBJECT KNOWLEDGE</a:t>
            </a:r>
            <a:endParaRPr lang="en-GB" dirty="0"/>
          </a:p>
        </p:txBody>
      </p:sp>
      <p:sp>
        <p:nvSpPr>
          <p:cNvPr id="3" name="Text Placeholder 2"/>
          <p:cNvSpPr>
            <a:spLocks noGrp="1"/>
          </p:cNvSpPr>
          <p:nvPr>
            <p:ph type="body" idx="1"/>
          </p:nvPr>
        </p:nvSpPr>
        <p:spPr/>
        <p:txBody>
          <a:bodyPr/>
          <a:lstStyle/>
          <a:p>
            <a:r>
              <a:rPr lang="en-GB" dirty="0" smtClean="0"/>
              <a:t>Modal verbs, adverbials and passive voice</a:t>
            </a:r>
            <a:endParaRPr lang="en-GB" dirty="0"/>
          </a:p>
        </p:txBody>
      </p:sp>
      <p:sp>
        <p:nvSpPr>
          <p:cNvPr id="5" name="Slide Number Placeholder 4"/>
          <p:cNvSpPr>
            <a:spLocks noGrp="1"/>
          </p:cNvSpPr>
          <p:nvPr>
            <p:ph type="sldNum" sz="quarter" idx="11"/>
          </p:nvPr>
        </p:nvSpPr>
        <p:spPr/>
        <p:txBody>
          <a:bodyPr/>
          <a:lstStyle/>
          <a:p>
            <a:fld id="{93BB0EA1-6604-4695-83C9-111488B4725B}" type="slidenum">
              <a:rPr lang="en-US" smtClean="0"/>
              <a:pPr/>
              <a:t>8</a:t>
            </a:fld>
            <a:endParaRPr lang="en-US"/>
          </a:p>
        </p:txBody>
      </p:sp>
    </p:spTree>
    <p:extLst>
      <p:ext uri="{BB962C8B-B14F-4D97-AF65-F5344CB8AC3E}">
        <p14:creationId xmlns:p14="http://schemas.microsoft.com/office/powerpoint/2010/main" val="170711749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23528" y="2143092"/>
            <a:ext cx="8286750" cy="4714908"/>
          </a:xfrm>
        </p:spPr>
        <p:txBody>
          <a:bodyPr/>
          <a:lstStyle/>
          <a:p>
            <a:pPr marL="457200" indent="-457200">
              <a:buFont typeface="Arial" panose="020B0604020202020204" pitchFamily="34" charset="0"/>
              <a:buChar char="•"/>
            </a:pPr>
            <a:r>
              <a:rPr lang="en-GB" dirty="0" smtClean="0"/>
              <a:t>Adverbials</a:t>
            </a:r>
          </a:p>
          <a:p>
            <a:pPr marL="0" indent="0"/>
            <a:endParaRPr lang="en-GB" dirty="0"/>
          </a:p>
          <a:p>
            <a:pPr marL="457200" indent="-457200">
              <a:buFont typeface="Arial" panose="020B0604020202020204" pitchFamily="34" charset="0"/>
              <a:buChar char="•"/>
            </a:pPr>
            <a:r>
              <a:rPr lang="en-GB" dirty="0" smtClean="0"/>
              <a:t>Modal verbs</a:t>
            </a:r>
          </a:p>
          <a:p>
            <a:pPr marL="0" indent="0"/>
            <a:endParaRPr lang="en-GB" dirty="0" smtClean="0"/>
          </a:p>
          <a:p>
            <a:pPr marL="457200" indent="-457200">
              <a:buFont typeface="Arial" panose="020B0604020202020204" pitchFamily="34" charset="0"/>
              <a:buChar char="•"/>
            </a:pPr>
            <a:r>
              <a:rPr lang="en-GB" dirty="0" smtClean="0"/>
              <a:t>Passive voice</a:t>
            </a:r>
            <a:endParaRPr lang="en-GB" dirty="0"/>
          </a:p>
        </p:txBody>
      </p:sp>
      <p:sp>
        <p:nvSpPr>
          <p:cNvPr id="3" name="Text Placeholder 2"/>
          <p:cNvSpPr>
            <a:spLocks noGrp="1"/>
          </p:cNvSpPr>
          <p:nvPr>
            <p:ph type="body" sz="quarter" idx="11"/>
          </p:nvPr>
        </p:nvSpPr>
        <p:spPr>
          <a:xfrm>
            <a:off x="323528" y="764704"/>
            <a:ext cx="8286808" cy="623562"/>
          </a:xfrm>
        </p:spPr>
        <p:txBody>
          <a:bodyPr/>
          <a:lstStyle/>
          <a:p>
            <a:r>
              <a:rPr lang="en-GB" dirty="0" smtClean="0"/>
              <a:t>Overview of the session: </a:t>
            </a:r>
          </a:p>
          <a:p>
            <a:r>
              <a:rPr lang="en-GB" dirty="0"/>
              <a:t>U</a:t>
            </a:r>
            <a:r>
              <a:rPr lang="en-GB" dirty="0" smtClean="0"/>
              <a:t>sing language devices to position the reader </a:t>
            </a:r>
          </a:p>
          <a:p>
            <a:endParaRPr lang="en-GB" dirty="0"/>
          </a:p>
        </p:txBody>
      </p:sp>
    </p:spTree>
    <p:extLst>
      <p:ext uri="{BB962C8B-B14F-4D97-AF65-F5344CB8AC3E}">
        <p14:creationId xmlns:p14="http://schemas.microsoft.com/office/powerpoint/2010/main" val="1039083651"/>
      </p:ext>
    </p:extLst>
  </p:cSld>
  <p:clrMapOvr>
    <a:masterClrMapping/>
  </p:clrMapOvr>
  <p:timing>
    <p:tnLst>
      <p:par>
        <p:cTn id="1" dur="indefinite" restart="never" nodeType="tmRoot"/>
      </p:par>
    </p:tnLst>
  </p:timing>
</p:sld>
</file>

<file path=ppt/theme/theme1.xml><?xml version="1.0" encoding="utf-8"?>
<a:theme xmlns:a="http://schemas.openxmlformats.org/drawingml/2006/main" name="Pixel">
  <a:themeElements>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Pixel">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4135</TotalTime>
  <Words>3739</Words>
  <Application>Microsoft Office PowerPoint</Application>
  <PresentationFormat>On-screen Show (4:3)</PresentationFormat>
  <Paragraphs>518</Paragraphs>
  <Slides>60</Slides>
  <Notes>30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60</vt:i4>
      </vt:variant>
    </vt:vector>
  </HeadingPairs>
  <TitlesOfParts>
    <vt:vector size="66" baseType="lpstr">
      <vt:lpstr>Arial</vt:lpstr>
      <vt:lpstr>Arial Black</vt:lpstr>
      <vt:lpstr>Calibri</vt:lpstr>
      <vt:lpstr>Times New Roman</vt:lpstr>
      <vt:lpstr>Wingdings</vt:lpstr>
      <vt:lpstr>Pixel</vt:lpstr>
      <vt:lpstr>PowerPoint Presentation</vt:lpstr>
      <vt:lpstr>INTRODUCtion</vt:lpstr>
      <vt:lpstr>Aims of Session: CPD Day 3</vt:lpstr>
      <vt:lpstr>GfW: Four Key Teaching Principles</vt:lpstr>
      <vt:lpstr>Teaching Writing Creatively</vt:lpstr>
      <vt:lpstr>PowerPoint Presentation</vt:lpstr>
      <vt:lpstr>Teaching Writing Creatively</vt:lpstr>
      <vt:lpstr>GRAMMAR SUBJECT KNOWLEDGE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Developing the noun phrase by  adding words after the main noun: post-modification</vt:lpstr>
      <vt:lpstr>The Ice Bear   Jackie Morris</vt:lpstr>
      <vt:lpstr>The Ice Bear   Jackie Morris</vt:lpstr>
      <vt:lpstr>PowerPoint Presentation</vt:lpstr>
      <vt:lpstr>Food WASTE: cAn YOU CHANGE THE WORLD?</vt:lpstr>
      <vt:lpstr>SoW Overview</vt:lpstr>
      <vt:lpstr>Grammar-Writing Links</vt:lpstr>
      <vt:lpstr>Being Persuasive</vt:lpstr>
      <vt:lpstr>Being Persuasive</vt:lpstr>
      <vt:lpstr>Being Persuasive</vt:lpstr>
      <vt:lpstr>Being Persuasive</vt:lpstr>
      <vt:lpstr>Being Persuasive</vt:lpstr>
      <vt:lpstr>Being a Persuasive Writer</vt:lpstr>
      <vt:lpstr>Words to Change the World</vt:lpstr>
      <vt:lpstr>PowerPoint Presentation</vt:lpstr>
      <vt:lpstr>Modal Verbs </vt:lpstr>
      <vt:lpstr>Modal Verbs </vt:lpstr>
      <vt:lpstr>Reflection Point</vt:lpstr>
      <vt:lpstr>PowerPoint Presentation</vt:lpstr>
      <vt:lpstr>Planning and Drafting</vt:lpstr>
      <vt:lpstr>Planning and Drafting</vt:lpstr>
      <vt:lpstr>Writing Task</vt:lpstr>
      <vt:lpstr>Writing Together</vt:lpstr>
      <vt:lpstr>PowerPoint Presentation</vt:lpstr>
      <vt:lpstr>From Adjectives to Adverbs</vt:lpstr>
      <vt:lpstr>Adverbs to show Point of View</vt:lpstr>
      <vt:lpstr>Adverbials to connect Ideas</vt:lpstr>
      <vt:lpstr>Adverbials to connect Ideas</vt:lpstr>
      <vt:lpstr>Adverbials to Connect Ideas</vt:lpstr>
      <vt:lpstr>Have your Say!</vt:lpstr>
      <vt:lpstr>Revising Well </vt:lpstr>
      <vt:lpstr>Writing Assessment</vt:lpstr>
      <vt:lpstr>Project Website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Myhill, Debra</dc:creator>
  <cp:lastModifiedBy>Venner, Sara</cp:lastModifiedBy>
  <cp:revision>403</cp:revision>
  <cp:lastPrinted>2017-02-21T15:56:15Z</cp:lastPrinted>
  <dcterms:created xsi:type="dcterms:W3CDTF">2006-06-23T08:27:44Z</dcterms:created>
  <dcterms:modified xsi:type="dcterms:W3CDTF">2017-02-27T14:14:46Z</dcterms:modified>
</cp:coreProperties>
</file>