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73"/>
  </p:notesMasterIdLst>
  <p:handoutMasterIdLst>
    <p:handoutMasterId r:id="rId74"/>
  </p:handoutMasterIdLst>
  <p:sldIdLst>
    <p:sldId id="261" r:id="rId2"/>
    <p:sldId id="277" r:id="rId3"/>
    <p:sldId id="283" r:id="rId4"/>
    <p:sldId id="369" r:id="rId5"/>
    <p:sldId id="333" r:id="rId6"/>
    <p:sldId id="354" r:id="rId7"/>
    <p:sldId id="334" r:id="rId8"/>
    <p:sldId id="370" r:id="rId9"/>
    <p:sldId id="371"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 id="387" r:id="rId26"/>
    <p:sldId id="388" r:id="rId27"/>
    <p:sldId id="389" r:id="rId28"/>
    <p:sldId id="390" r:id="rId29"/>
    <p:sldId id="391" r:id="rId30"/>
    <p:sldId id="392" r:id="rId31"/>
    <p:sldId id="393" r:id="rId32"/>
    <p:sldId id="394" r:id="rId33"/>
    <p:sldId id="278" r:id="rId34"/>
    <p:sldId id="282" r:id="rId35"/>
    <p:sldId id="335" r:id="rId36"/>
    <p:sldId id="336" r:id="rId37"/>
    <p:sldId id="343" r:id="rId38"/>
    <p:sldId id="341" r:id="rId39"/>
    <p:sldId id="337" r:id="rId40"/>
    <p:sldId id="338" r:id="rId41"/>
    <p:sldId id="339" r:id="rId42"/>
    <p:sldId id="340" r:id="rId43"/>
    <p:sldId id="342" r:id="rId44"/>
    <p:sldId id="344" r:id="rId45"/>
    <p:sldId id="345" r:id="rId46"/>
    <p:sldId id="346" r:id="rId47"/>
    <p:sldId id="347" r:id="rId48"/>
    <p:sldId id="348" r:id="rId49"/>
    <p:sldId id="349" r:id="rId50"/>
    <p:sldId id="351" r:id="rId51"/>
    <p:sldId id="350" r:id="rId52"/>
    <p:sldId id="352" r:id="rId53"/>
    <p:sldId id="353" r:id="rId54"/>
    <p:sldId id="366" r:id="rId55"/>
    <p:sldId id="355" r:id="rId56"/>
    <p:sldId id="356" r:id="rId57"/>
    <p:sldId id="357" r:id="rId58"/>
    <p:sldId id="358" r:id="rId59"/>
    <p:sldId id="359" r:id="rId60"/>
    <p:sldId id="360" r:id="rId61"/>
    <p:sldId id="361" r:id="rId62"/>
    <p:sldId id="362" r:id="rId63"/>
    <p:sldId id="363" r:id="rId64"/>
    <p:sldId id="364" r:id="rId65"/>
    <p:sldId id="365" r:id="rId66"/>
    <p:sldId id="367" r:id="rId67"/>
    <p:sldId id="306" r:id="rId68"/>
    <p:sldId id="281" r:id="rId69"/>
    <p:sldId id="322" r:id="rId70"/>
    <p:sldId id="368" r:id="rId71"/>
    <p:sldId id="323" r:id="rId72"/>
  </p:sldIdLst>
  <p:sldSz cx="9144000" cy="6858000" type="screen4x3"/>
  <p:notesSz cx="6881813" cy="96615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A94"/>
    <a:srgbClr val="658080"/>
    <a:srgbClr val="0F4DBC"/>
    <a:srgbClr val="9ED090"/>
    <a:srgbClr val="55C37A"/>
    <a:srgbClr val="7AD097"/>
    <a:srgbClr val="008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2039" autoAdjust="0"/>
  </p:normalViewPr>
  <p:slideViewPr>
    <p:cSldViewPr>
      <p:cViewPr varScale="1">
        <p:scale>
          <a:sx n="81" d="100"/>
          <a:sy n="81" d="100"/>
        </p:scale>
        <p:origin x="840"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62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82119" cy="48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0659" name="Rectangle 3"/>
          <p:cNvSpPr>
            <a:spLocks noGrp="1" noChangeArrowheads="1"/>
          </p:cNvSpPr>
          <p:nvPr>
            <p:ph type="dt" sz="quarter" idx="1"/>
          </p:nvPr>
        </p:nvSpPr>
        <p:spPr bwMode="auto">
          <a:xfrm>
            <a:off x="3898102" y="0"/>
            <a:ext cx="2982119" cy="48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0660" name="Rectangle 4"/>
          <p:cNvSpPr>
            <a:spLocks noGrp="1" noChangeArrowheads="1"/>
          </p:cNvSpPr>
          <p:nvPr>
            <p:ph type="ftr" sz="quarter" idx="2"/>
          </p:nvPr>
        </p:nvSpPr>
        <p:spPr bwMode="auto">
          <a:xfrm>
            <a:off x="0" y="9176401"/>
            <a:ext cx="2982119" cy="48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0661" name="Rectangle 5"/>
          <p:cNvSpPr>
            <a:spLocks noGrp="1" noChangeArrowheads="1"/>
          </p:cNvSpPr>
          <p:nvPr>
            <p:ph type="sldNum" sz="quarter" idx="3"/>
          </p:nvPr>
        </p:nvSpPr>
        <p:spPr bwMode="auto">
          <a:xfrm>
            <a:off x="3898102" y="9176401"/>
            <a:ext cx="2982119" cy="48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39577D1-B2A1-402A-B7B5-CE6EAB3E0D87}" type="slidenum">
              <a:rPr lang="en-US"/>
              <a:pPr/>
              <a:t>‹#›</a:t>
            </a:fld>
            <a:endParaRPr lang="en-US"/>
          </a:p>
        </p:txBody>
      </p:sp>
    </p:spTree>
    <p:extLst>
      <p:ext uri="{BB962C8B-B14F-4D97-AF65-F5344CB8AC3E}">
        <p14:creationId xmlns:p14="http://schemas.microsoft.com/office/powerpoint/2010/main" val="4014493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2119" cy="48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98102" y="0"/>
            <a:ext cx="2982119" cy="48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027113" y="725488"/>
            <a:ext cx="4827587" cy="36210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8182" y="4589776"/>
            <a:ext cx="5505450" cy="43472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176401"/>
            <a:ext cx="2982119" cy="48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98102" y="9176401"/>
            <a:ext cx="2982119" cy="48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8C648E7-3A21-4E05-9F45-05274052E9C8}" type="slidenum">
              <a:rPr lang="en-US"/>
              <a:pPr/>
              <a:t>‹#›</a:t>
            </a:fld>
            <a:endParaRPr lang="en-US"/>
          </a:p>
        </p:txBody>
      </p:sp>
    </p:spTree>
    <p:extLst>
      <p:ext uri="{BB962C8B-B14F-4D97-AF65-F5344CB8AC3E}">
        <p14:creationId xmlns:p14="http://schemas.microsoft.com/office/powerpoint/2010/main" val="34067930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9884BA-55AD-4B17-980B-1B5D061C55E0}" type="slidenum">
              <a:rPr lang="en-US"/>
              <a:pPr/>
              <a:t>1</a:t>
            </a:fld>
            <a:endParaRPr lang="en-US" dirty="0"/>
          </a:p>
        </p:txBody>
      </p:sp>
      <p:sp>
        <p:nvSpPr>
          <p:cNvPr id="14338" name="Rectangle 2"/>
          <p:cNvSpPr>
            <a:spLocks noGrp="1" noRot="1" noChangeAspect="1" noChangeArrowheads="1" noTextEdit="1"/>
          </p:cNvSpPr>
          <p:nvPr>
            <p:ph type="sldImg"/>
          </p:nvPr>
        </p:nvSpPr>
        <p:spPr>
          <a:xfrm>
            <a:off x="1027113" y="725488"/>
            <a:ext cx="4827587" cy="3621087"/>
          </a:xfrm>
          <a:ln/>
        </p:spPr>
      </p:sp>
      <p:sp>
        <p:nvSpPr>
          <p:cNvPr id="14339"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568256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12</a:t>
            </a:fld>
            <a:endParaRPr lang="en-US"/>
          </a:p>
        </p:txBody>
      </p:sp>
    </p:spTree>
    <p:extLst>
      <p:ext uri="{BB962C8B-B14F-4D97-AF65-F5344CB8AC3E}">
        <p14:creationId xmlns:p14="http://schemas.microsoft.com/office/powerpoint/2010/main" val="1139077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13</a:t>
            </a:fld>
            <a:endParaRPr lang="en-US"/>
          </a:p>
        </p:txBody>
      </p:sp>
    </p:spTree>
    <p:extLst>
      <p:ext uri="{BB962C8B-B14F-4D97-AF65-F5344CB8AC3E}">
        <p14:creationId xmlns:p14="http://schemas.microsoft.com/office/powerpoint/2010/main" val="1768544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14</a:t>
            </a:fld>
            <a:endParaRPr lang="en-US"/>
          </a:p>
        </p:txBody>
      </p:sp>
    </p:spTree>
    <p:extLst>
      <p:ext uri="{BB962C8B-B14F-4D97-AF65-F5344CB8AC3E}">
        <p14:creationId xmlns:p14="http://schemas.microsoft.com/office/powerpoint/2010/main" val="2407246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15</a:t>
            </a:fld>
            <a:endParaRPr lang="en-US"/>
          </a:p>
        </p:txBody>
      </p:sp>
    </p:spTree>
    <p:extLst>
      <p:ext uri="{BB962C8B-B14F-4D97-AF65-F5344CB8AC3E}">
        <p14:creationId xmlns:p14="http://schemas.microsoft.com/office/powerpoint/2010/main" val="341390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C958033-DA38-49D1-9538-252E551A7946}" type="slidenum">
              <a:rPr lang="en-GB" smtClean="0"/>
              <a:pPr>
                <a:defRPr/>
              </a:pPr>
              <a:t>16</a:t>
            </a:fld>
            <a:endParaRPr lang="en-GB"/>
          </a:p>
        </p:txBody>
      </p:sp>
    </p:spTree>
    <p:extLst>
      <p:ext uri="{BB962C8B-B14F-4D97-AF65-F5344CB8AC3E}">
        <p14:creationId xmlns:p14="http://schemas.microsoft.com/office/powerpoint/2010/main" val="432204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C958033-DA38-49D1-9538-252E551A7946}" type="slidenum">
              <a:rPr lang="en-GB" smtClean="0"/>
              <a:pPr>
                <a:defRPr/>
              </a:pPr>
              <a:t>17</a:t>
            </a:fld>
            <a:endParaRPr lang="en-GB"/>
          </a:p>
        </p:txBody>
      </p:sp>
    </p:spTree>
    <p:extLst>
      <p:ext uri="{BB962C8B-B14F-4D97-AF65-F5344CB8AC3E}">
        <p14:creationId xmlns:p14="http://schemas.microsoft.com/office/powerpoint/2010/main" val="2207563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589777"/>
            <a:ext cx="5505450" cy="4561466"/>
          </a:xfrm>
        </p:spPr>
        <p:txBody>
          <a:bodyPr/>
          <a:lstStyle/>
          <a:p>
            <a:endParaRPr lang="en-GB" dirty="0"/>
          </a:p>
        </p:txBody>
      </p:sp>
      <p:sp>
        <p:nvSpPr>
          <p:cNvPr id="4" name="Slide Number Placeholder 3"/>
          <p:cNvSpPr>
            <a:spLocks noGrp="1"/>
          </p:cNvSpPr>
          <p:nvPr>
            <p:ph type="sldNum" sz="quarter" idx="10"/>
          </p:nvPr>
        </p:nvSpPr>
        <p:spPr/>
        <p:txBody>
          <a:bodyPr/>
          <a:lstStyle/>
          <a:p>
            <a:pPr>
              <a:defRPr/>
            </a:pPr>
            <a:fld id="{8C958033-DA38-49D1-9538-252E551A7946}" type="slidenum">
              <a:rPr lang="en-GB" smtClean="0"/>
              <a:pPr>
                <a:defRPr/>
              </a:pPr>
              <a:t>18</a:t>
            </a:fld>
            <a:endParaRPr lang="en-GB"/>
          </a:p>
        </p:txBody>
      </p:sp>
    </p:spTree>
    <p:extLst>
      <p:ext uri="{BB962C8B-B14F-4D97-AF65-F5344CB8AC3E}">
        <p14:creationId xmlns:p14="http://schemas.microsoft.com/office/powerpoint/2010/main" val="2207563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40799" eaLnBrk="0" hangingPunct="0">
              <a:defRPr>
                <a:solidFill>
                  <a:schemeClr val="tx1"/>
                </a:solidFill>
                <a:latin typeface="Arial" charset="0"/>
              </a:defRPr>
            </a:lvl1pPr>
            <a:lvl2pPr marL="767063" indent="-295025" defTabSz="940799" eaLnBrk="0" hangingPunct="0">
              <a:defRPr>
                <a:solidFill>
                  <a:schemeClr val="tx1"/>
                </a:solidFill>
                <a:latin typeface="Arial" charset="0"/>
              </a:defRPr>
            </a:lvl2pPr>
            <a:lvl3pPr marL="1180097" indent="-236020" defTabSz="940799" eaLnBrk="0" hangingPunct="0">
              <a:defRPr>
                <a:solidFill>
                  <a:schemeClr val="tx1"/>
                </a:solidFill>
                <a:latin typeface="Arial" charset="0"/>
              </a:defRPr>
            </a:lvl3pPr>
            <a:lvl4pPr marL="1652136" indent="-236020" defTabSz="940799" eaLnBrk="0" hangingPunct="0">
              <a:defRPr>
                <a:solidFill>
                  <a:schemeClr val="tx1"/>
                </a:solidFill>
                <a:latin typeface="Arial" charset="0"/>
              </a:defRPr>
            </a:lvl4pPr>
            <a:lvl5pPr marL="2124175" indent="-236020" defTabSz="940799" eaLnBrk="0" hangingPunct="0">
              <a:defRPr>
                <a:solidFill>
                  <a:schemeClr val="tx1"/>
                </a:solidFill>
                <a:latin typeface="Arial" charset="0"/>
              </a:defRPr>
            </a:lvl5pPr>
            <a:lvl6pPr marL="2596214" indent="-236020" defTabSz="940799" eaLnBrk="0" fontAlgn="base" hangingPunct="0">
              <a:spcBef>
                <a:spcPct val="0"/>
              </a:spcBef>
              <a:spcAft>
                <a:spcPct val="0"/>
              </a:spcAft>
              <a:defRPr>
                <a:solidFill>
                  <a:schemeClr val="tx1"/>
                </a:solidFill>
                <a:latin typeface="Arial" charset="0"/>
              </a:defRPr>
            </a:lvl6pPr>
            <a:lvl7pPr marL="3068253" indent="-236020" defTabSz="940799" eaLnBrk="0" fontAlgn="base" hangingPunct="0">
              <a:spcBef>
                <a:spcPct val="0"/>
              </a:spcBef>
              <a:spcAft>
                <a:spcPct val="0"/>
              </a:spcAft>
              <a:defRPr>
                <a:solidFill>
                  <a:schemeClr val="tx1"/>
                </a:solidFill>
                <a:latin typeface="Arial" charset="0"/>
              </a:defRPr>
            </a:lvl7pPr>
            <a:lvl8pPr marL="3540292" indent="-236020" defTabSz="940799" eaLnBrk="0" fontAlgn="base" hangingPunct="0">
              <a:spcBef>
                <a:spcPct val="0"/>
              </a:spcBef>
              <a:spcAft>
                <a:spcPct val="0"/>
              </a:spcAft>
              <a:defRPr>
                <a:solidFill>
                  <a:schemeClr val="tx1"/>
                </a:solidFill>
                <a:latin typeface="Arial" charset="0"/>
              </a:defRPr>
            </a:lvl8pPr>
            <a:lvl9pPr marL="4012331" indent="-236020" defTabSz="940799" eaLnBrk="0" fontAlgn="base" hangingPunct="0">
              <a:spcBef>
                <a:spcPct val="0"/>
              </a:spcBef>
              <a:spcAft>
                <a:spcPct val="0"/>
              </a:spcAft>
              <a:defRPr>
                <a:solidFill>
                  <a:schemeClr val="tx1"/>
                </a:solidFill>
                <a:latin typeface="Arial" charset="0"/>
              </a:defRPr>
            </a:lvl9pPr>
          </a:lstStyle>
          <a:p>
            <a:pPr eaLnBrk="1" hangingPunct="1"/>
            <a:fld id="{D3224462-87CD-4571-9FFD-EA20DE709173}" type="slidenum">
              <a:rPr lang="en-GB">
                <a:solidFill>
                  <a:prstClr val="black"/>
                </a:solidFill>
              </a:rPr>
              <a:pPr eaLnBrk="1" hangingPunct="1"/>
              <a:t>19</a:t>
            </a:fld>
            <a:endParaRPr lang="en-GB">
              <a:solidFill>
                <a:prstClr val="black"/>
              </a:solidFill>
            </a:endParaRPr>
          </a:p>
        </p:txBody>
      </p:sp>
      <p:sp>
        <p:nvSpPr>
          <p:cNvPr id="35843" name="Rectangle 2"/>
          <p:cNvSpPr>
            <a:spLocks noGrp="1" noRot="1" noChangeAspect="1" noChangeArrowheads="1" noTextEdit="1"/>
          </p:cNvSpPr>
          <p:nvPr>
            <p:ph type="sldImg"/>
          </p:nvPr>
        </p:nvSpPr>
        <p:spPr>
          <a:xfrm>
            <a:off x="1490663" y="282575"/>
            <a:ext cx="3679825" cy="2759075"/>
          </a:xfrm>
          <a:ln/>
        </p:spPr>
      </p:sp>
      <p:sp>
        <p:nvSpPr>
          <p:cNvPr id="35844" name="Rectangle 3"/>
          <p:cNvSpPr>
            <a:spLocks noGrp="1" noChangeArrowheads="1"/>
          </p:cNvSpPr>
          <p:nvPr>
            <p:ph type="body" idx="1"/>
          </p:nvPr>
        </p:nvSpPr>
        <p:spPr>
          <a:xfrm>
            <a:off x="382708" y="3318593"/>
            <a:ext cx="6048847" cy="5361911"/>
          </a:xfrm>
          <a:noFill/>
        </p:spPr>
        <p:txBody>
          <a:bodyPr/>
          <a:lstStyle/>
          <a:p>
            <a:pPr eaLnBrk="1" hangingPunct="1">
              <a:lnSpc>
                <a:spcPct val="90000"/>
              </a:lnSpc>
            </a:pPr>
            <a:endParaRPr lang="en-GB" b="1" dirty="0"/>
          </a:p>
        </p:txBody>
      </p:sp>
    </p:spTree>
    <p:extLst>
      <p:ext uri="{BB962C8B-B14F-4D97-AF65-F5344CB8AC3E}">
        <p14:creationId xmlns:p14="http://schemas.microsoft.com/office/powerpoint/2010/main" val="1951116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5838" y="695325"/>
            <a:ext cx="4827587" cy="3619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C648E7-3A21-4E05-9F45-05274052E9C8}" type="slidenum">
              <a:rPr lang="en-US" smtClean="0"/>
              <a:pPr/>
              <a:t>20</a:t>
            </a:fld>
            <a:endParaRPr lang="en-US"/>
          </a:p>
        </p:txBody>
      </p:sp>
    </p:spTree>
    <p:extLst>
      <p:ext uri="{BB962C8B-B14F-4D97-AF65-F5344CB8AC3E}">
        <p14:creationId xmlns:p14="http://schemas.microsoft.com/office/powerpoint/2010/main" val="3174313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1"/>
          <p:cNvSpPr>
            <a:spLocks noGrp="1" noChangeArrowheads="1"/>
          </p:cNvSpPr>
          <p:nvPr>
            <p:ph type="sldNum" sz="quarter" idx="5"/>
          </p:nvPr>
        </p:nvSpPr>
        <p:spPr>
          <a:noFill/>
        </p:spPr>
        <p:txBody>
          <a:bodyPr/>
          <a:lstStyle/>
          <a:p>
            <a:fld id="{D8214B31-8A93-4458-8B98-3176884F4623}" type="slidenum">
              <a:rPr lang="en-US" smtClean="0"/>
              <a:pPr/>
              <a:t>21</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3497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27587" cy="3621087"/>
          </a:xfrm>
        </p:spPr>
      </p:sp>
      <p:sp>
        <p:nvSpPr>
          <p:cNvPr id="3" name="Notes Placeholder 2"/>
          <p:cNvSpPr>
            <a:spLocks noGrp="1"/>
          </p:cNvSpPr>
          <p:nvPr>
            <p:ph type="body" idx="1"/>
          </p:nvPr>
        </p:nvSpPr>
        <p:spPr/>
        <p:txBody>
          <a:bodyPr/>
          <a:lstStyle/>
          <a:p>
            <a:r>
              <a:rPr lang="en-GB" dirty="0" smtClean="0"/>
              <a:t>The Big Three!</a:t>
            </a:r>
            <a:endParaRPr lang="en-GB" dirty="0"/>
          </a:p>
        </p:txBody>
      </p:sp>
      <p:sp>
        <p:nvSpPr>
          <p:cNvPr id="4" name="Slide Number Placeholder 3"/>
          <p:cNvSpPr>
            <a:spLocks noGrp="1"/>
          </p:cNvSpPr>
          <p:nvPr>
            <p:ph type="sldNum" sz="quarter" idx="10"/>
          </p:nvPr>
        </p:nvSpPr>
        <p:spPr/>
        <p:txBody>
          <a:bodyPr/>
          <a:lstStyle/>
          <a:p>
            <a:fld id="{89386896-0B8F-4F53-AC0D-2C1ACB4E414C}" type="slidenum">
              <a:rPr lang="en-GB" smtClean="0"/>
              <a:t>4</a:t>
            </a:fld>
            <a:endParaRPr lang="en-GB"/>
          </a:p>
        </p:txBody>
      </p:sp>
    </p:spTree>
    <p:extLst>
      <p:ext uri="{BB962C8B-B14F-4D97-AF65-F5344CB8AC3E}">
        <p14:creationId xmlns:p14="http://schemas.microsoft.com/office/powerpoint/2010/main" val="2807173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8C958033-DA38-49D1-9538-252E551A7946}" type="slidenum">
              <a:rPr lang="en-GB" smtClean="0"/>
              <a:pPr>
                <a:defRPr/>
              </a:pPr>
              <a:t>22</a:t>
            </a:fld>
            <a:endParaRPr lang="en-GB"/>
          </a:p>
        </p:txBody>
      </p:sp>
    </p:spTree>
    <p:extLst>
      <p:ext uri="{BB962C8B-B14F-4D97-AF65-F5344CB8AC3E}">
        <p14:creationId xmlns:p14="http://schemas.microsoft.com/office/powerpoint/2010/main" val="2207563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15AEDA-A7A1-4F84-90B1-C4F4815CF380}" type="slidenum">
              <a:rPr lang="en-GB"/>
              <a:pPr/>
              <a:t>23</a:t>
            </a:fld>
            <a:endParaRPr lang="en-GB"/>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GB" b="1" dirty="0"/>
          </a:p>
        </p:txBody>
      </p:sp>
    </p:spTree>
    <p:extLst>
      <p:ext uri="{BB962C8B-B14F-4D97-AF65-F5344CB8AC3E}">
        <p14:creationId xmlns:p14="http://schemas.microsoft.com/office/powerpoint/2010/main" val="999767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24</a:t>
            </a:fld>
            <a:endParaRPr lang="en-US"/>
          </a:p>
        </p:txBody>
      </p:sp>
    </p:spTree>
    <p:extLst>
      <p:ext uri="{BB962C8B-B14F-4D97-AF65-F5344CB8AC3E}">
        <p14:creationId xmlns:p14="http://schemas.microsoft.com/office/powerpoint/2010/main" val="4096950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C958033-DA38-49D1-9538-252E551A7946}" type="slidenum">
              <a:rPr lang="en-GB" smtClean="0"/>
              <a:pPr>
                <a:defRPr/>
              </a:pPr>
              <a:t>25</a:t>
            </a:fld>
            <a:endParaRPr lang="en-GB"/>
          </a:p>
        </p:txBody>
      </p:sp>
    </p:spTree>
    <p:extLst>
      <p:ext uri="{BB962C8B-B14F-4D97-AF65-F5344CB8AC3E}">
        <p14:creationId xmlns:p14="http://schemas.microsoft.com/office/powerpoint/2010/main" val="2207563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9E9AA2-5240-493B-82D7-EB43DA181808}" type="slidenum">
              <a:rPr lang="en-GB"/>
              <a:pPr/>
              <a:t>26</a:t>
            </a:fld>
            <a:endParaRPr lang="en-GB"/>
          </a:p>
        </p:txBody>
      </p:sp>
      <p:sp>
        <p:nvSpPr>
          <p:cNvPr id="208898" name="Rectangle 2"/>
          <p:cNvSpPr>
            <a:spLocks noGrp="1" noRot="1" noChangeAspect="1" noChangeArrowheads="1" noTextEdit="1"/>
          </p:cNvSpPr>
          <p:nvPr>
            <p:ph type="sldImg"/>
          </p:nvPr>
        </p:nvSpPr>
        <p:spPr>
          <a:xfrm>
            <a:off x="1025525" y="723900"/>
            <a:ext cx="4832350" cy="3624263"/>
          </a:xfrm>
          <a:ln/>
        </p:spPr>
      </p:sp>
      <p:sp>
        <p:nvSpPr>
          <p:cNvPr id="208899" name="Rectangle 3"/>
          <p:cNvSpPr>
            <a:spLocks noGrp="1" noChangeArrowheads="1"/>
          </p:cNvSpPr>
          <p:nvPr>
            <p:ph type="body" idx="1"/>
          </p:nvPr>
        </p:nvSpPr>
        <p:spPr/>
        <p:txBody>
          <a:bodyPr/>
          <a:lstStyle/>
          <a:p>
            <a:endParaRPr lang="en-GB" sz="1100" dirty="0"/>
          </a:p>
        </p:txBody>
      </p:sp>
    </p:spTree>
    <p:extLst>
      <p:ext uri="{BB962C8B-B14F-4D97-AF65-F5344CB8AC3E}">
        <p14:creationId xmlns:p14="http://schemas.microsoft.com/office/powerpoint/2010/main" val="1994018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C380497D-1873-41D2-83B8-70CA552CD29C}"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352541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5525" y="725488"/>
            <a:ext cx="4227513" cy="3170237"/>
          </a:xfrm>
        </p:spPr>
      </p:sp>
      <p:sp>
        <p:nvSpPr>
          <p:cNvPr id="3" name="Notes Placeholder 2"/>
          <p:cNvSpPr>
            <a:spLocks noGrp="1"/>
          </p:cNvSpPr>
          <p:nvPr>
            <p:ph type="body" idx="1"/>
          </p:nvPr>
        </p:nvSpPr>
        <p:spPr>
          <a:xfrm>
            <a:off x="704602" y="3966667"/>
            <a:ext cx="5505450" cy="5040560"/>
          </a:xfrm>
        </p:spPr>
        <p:txBody>
          <a:bodyPr/>
          <a:lstStyle/>
          <a:p>
            <a:endParaRPr lang="en-GB" dirty="0"/>
          </a:p>
        </p:txBody>
      </p:sp>
      <p:sp>
        <p:nvSpPr>
          <p:cNvPr id="4" name="Slide Number Placeholder 3"/>
          <p:cNvSpPr>
            <a:spLocks noGrp="1"/>
          </p:cNvSpPr>
          <p:nvPr>
            <p:ph type="sldNum" sz="quarter" idx="10"/>
          </p:nvPr>
        </p:nvSpPr>
        <p:spPr/>
        <p:txBody>
          <a:bodyPr/>
          <a:lstStyle/>
          <a:p>
            <a:pPr>
              <a:defRPr/>
            </a:pPr>
            <a:fld id="{8C958033-DA38-49D1-9538-252E551A7946}" type="slidenum">
              <a:rPr lang="en-GB" smtClean="0"/>
              <a:pPr>
                <a:defRPr/>
              </a:pPr>
              <a:t>28</a:t>
            </a:fld>
            <a:endParaRPr lang="en-GB"/>
          </a:p>
        </p:txBody>
      </p:sp>
    </p:spTree>
    <p:extLst>
      <p:ext uri="{BB962C8B-B14F-4D97-AF65-F5344CB8AC3E}">
        <p14:creationId xmlns:p14="http://schemas.microsoft.com/office/powerpoint/2010/main" val="2207563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29</a:t>
            </a:fld>
            <a:endParaRPr lang="en-US"/>
          </a:p>
        </p:txBody>
      </p:sp>
    </p:spTree>
    <p:extLst>
      <p:ext uri="{BB962C8B-B14F-4D97-AF65-F5344CB8AC3E}">
        <p14:creationId xmlns:p14="http://schemas.microsoft.com/office/powerpoint/2010/main" val="184682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30</a:t>
            </a:fld>
            <a:endParaRPr lang="en-US"/>
          </a:p>
        </p:txBody>
      </p:sp>
    </p:spTree>
    <p:extLst>
      <p:ext uri="{BB962C8B-B14F-4D97-AF65-F5344CB8AC3E}">
        <p14:creationId xmlns:p14="http://schemas.microsoft.com/office/powerpoint/2010/main" val="1427248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31</a:t>
            </a:fld>
            <a:endParaRPr lang="en-US"/>
          </a:p>
        </p:txBody>
      </p:sp>
    </p:spTree>
    <p:extLst>
      <p:ext uri="{BB962C8B-B14F-4D97-AF65-F5344CB8AC3E}">
        <p14:creationId xmlns:p14="http://schemas.microsoft.com/office/powerpoint/2010/main" val="1725306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C648E7-3A21-4E05-9F45-05274052E9C8}" type="slidenum">
              <a:rPr lang="en-US" smtClean="0"/>
              <a:pPr/>
              <a:t>5</a:t>
            </a:fld>
            <a:endParaRPr lang="en-US"/>
          </a:p>
        </p:txBody>
      </p:sp>
    </p:spTree>
    <p:extLst>
      <p:ext uri="{BB962C8B-B14F-4D97-AF65-F5344CB8AC3E}">
        <p14:creationId xmlns:p14="http://schemas.microsoft.com/office/powerpoint/2010/main" val="3757811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32</a:t>
            </a:fld>
            <a:endParaRPr lang="en-US"/>
          </a:p>
        </p:txBody>
      </p:sp>
    </p:spTree>
    <p:extLst>
      <p:ext uri="{BB962C8B-B14F-4D97-AF65-F5344CB8AC3E}">
        <p14:creationId xmlns:p14="http://schemas.microsoft.com/office/powerpoint/2010/main" val="4255856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27587" cy="3621087"/>
          </a:xfrm>
        </p:spPr>
      </p:sp>
      <p:sp>
        <p:nvSpPr>
          <p:cNvPr id="3" name="Notes Placeholder 2"/>
          <p:cNvSpPr>
            <a:spLocks noGrp="1"/>
          </p:cNvSpPr>
          <p:nvPr>
            <p:ph type="body" idx="1"/>
          </p:nvPr>
        </p:nvSpPr>
        <p:spPr/>
        <p:txBody>
          <a:bodyPr/>
          <a:lstStyle/>
          <a:p>
            <a:r>
              <a:rPr lang="en-GB" dirty="0" smtClean="0"/>
              <a:t>The Big Three!</a:t>
            </a:r>
            <a:endParaRPr lang="en-GB" dirty="0"/>
          </a:p>
        </p:txBody>
      </p:sp>
      <p:sp>
        <p:nvSpPr>
          <p:cNvPr id="4" name="Slide Number Placeholder 3"/>
          <p:cNvSpPr>
            <a:spLocks noGrp="1"/>
          </p:cNvSpPr>
          <p:nvPr>
            <p:ph type="sldNum" sz="quarter" idx="10"/>
          </p:nvPr>
        </p:nvSpPr>
        <p:spPr/>
        <p:txBody>
          <a:bodyPr/>
          <a:lstStyle/>
          <a:p>
            <a:fld id="{89386896-0B8F-4F53-AC0D-2C1ACB4E414C}" type="slidenum">
              <a:rPr lang="en-GB" smtClean="0"/>
              <a:t>67</a:t>
            </a:fld>
            <a:endParaRPr lang="en-GB"/>
          </a:p>
        </p:txBody>
      </p:sp>
    </p:spTree>
    <p:extLst>
      <p:ext uri="{BB962C8B-B14F-4D97-AF65-F5344CB8AC3E}">
        <p14:creationId xmlns:p14="http://schemas.microsoft.com/office/powerpoint/2010/main" val="2807173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6</a:t>
            </a:fld>
            <a:endParaRPr lang="en-US"/>
          </a:p>
        </p:txBody>
      </p:sp>
    </p:spTree>
    <p:extLst>
      <p:ext uri="{BB962C8B-B14F-4D97-AF65-F5344CB8AC3E}">
        <p14:creationId xmlns:p14="http://schemas.microsoft.com/office/powerpoint/2010/main" val="3366645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7</a:t>
            </a:fld>
            <a:endParaRPr lang="en-US"/>
          </a:p>
        </p:txBody>
      </p:sp>
    </p:spTree>
    <p:extLst>
      <p:ext uri="{BB962C8B-B14F-4D97-AF65-F5344CB8AC3E}">
        <p14:creationId xmlns:p14="http://schemas.microsoft.com/office/powerpoint/2010/main" val="1278018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204788"/>
            <a:ext cx="2017713" cy="1512887"/>
          </a:xfrm>
        </p:spPr>
      </p:sp>
      <p:sp>
        <p:nvSpPr>
          <p:cNvPr id="3" name="Notes Placeholder 2"/>
          <p:cNvSpPr>
            <a:spLocks noGrp="1"/>
          </p:cNvSpPr>
          <p:nvPr>
            <p:ph type="body" idx="1"/>
          </p:nvPr>
        </p:nvSpPr>
        <p:spPr>
          <a:xfrm>
            <a:off x="688182" y="1817114"/>
            <a:ext cx="5505450" cy="7119877"/>
          </a:xfrm>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8</a:t>
            </a:fld>
            <a:endParaRPr lang="en-US"/>
          </a:p>
        </p:txBody>
      </p:sp>
    </p:spTree>
    <p:extLst>
      <p:ext uri="{BB962C8B-B14F-4D97-AF65-F5344CB8AC3E}">
        <p14:creationId xmlns:p14="http://schemas.microsoft.com/office/powerpoint/2010/main" val="2057832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8C958033-DA38-49D1-9538-252E551A7946}" type="slidenum">
              <a:rPr lang="en-GB" smtClean="0"/>
              <a:pPr>
                <a:defRPr/>
              </a:pPr>
              <a:t>9</a:t>
            </a:fld>
            <a:endParaRPr lang="en-GB"/>
          </a:p>
        </p:txBody>
      </p:sp>
    </p:spTree>
    <p:extLst>
      <p:ext uri="{BB962C8B-B14F-4D97-AF65-F5344CB8AC3E}">
        <p14:creationId xmlns:p14="http://schemas.microsoft.com/office/powerpoint/2010/main" val="432204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88C648E7-3A21-4E05-9F45-05274052E9C8}" type="slidenum">
              <a:rPr lang="en-US" smtClean="0"/>
              <a:pPr/>
              <a:t>10</a:t>
            </a:fld>
            <a:endParaRPr lang="en-US"/>
          </a:p>
        </p:txBody>
      </p:sp>
    </p:spTree>
    <p:extLst>
      <p:ext uri="{BB962C8B-B14F-4D97-AF65-F5344CB8AC3E}">
        <p14:creationId xmlns:p14="http://schemas.microsoft.com/office/powerpoint/2010/main" val="3533902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11</a:t>
            </a:fld>
            <a:endParaRPr lang="en-US"/>
          </a:p>
        </p:txBody>
      </p:sp>
    </p:spTree>
    <p:extLst>
      <p:ext uri="{BB962C8B-B14F-4D97-AF65-F5344CB8AC3E}">
        <p14:creationId xmlns:p14="http://schemas.microsoft.com/office/powerpoint/2010/main" val="2030054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9330" name="Group 2"/>
          <p:cNvGrpSpPr>
            <a:grpSpLocks/>
          </p:cNvGrpSpPr>
          <p:nvPr/>
        </p:nvGrpSpPr>
        <p:grpSpPr bwMode="auto">
          <a:xfrm>
            <a:off x="0" y="0"/>
            <a:ext cx="9144000" cy="6858000"/>
            <a:chOff x="0" y="0"/>
            <a:chExt cx="5760" cy="4320"/>
          </a:xfrm>
        </p:grpSpPr>
        <p:sp>
          <p:nvSpPr>
            <p:cNvPr id="99331"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GB" sz="2215">
                <a:latin typeface="Times New Roman" pitchFamily="18" charset="0"/>
              </a:endParaRPr>
            </a:p>
          </p:txBody>
        </p:sp>
        <p:sp>
          <p:nvSpPr>
            <p:cNvPr id="99332"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grpSp>
          <p:nvGrpSpPr>
            <p:cNvPr id="99333" name="Group 5"/>
            <p:cNvGrpSpPr>
              <a:grpSpLocks/>
            </p:cNvGrpSpPr>
            <p:nvPr/>
          </p:nvGrpSpPr>
          <p:grpSpPr bwMode="auto">
            <a:xfrm>
              <a:off x="0" y="672"/>
              <a:ext cx="1806" cy="1989"/>
              <a:chOff x="0" y="672"/>
              <a:chExt cx="1806" cy="1989"/>
            </a:xfrm>
          </p:grpSpPr>
          <p:sp>
            <p:nvSpPr>
              <p:cNvPr id="99334"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sp>
            <p:nvSpPr>
              <p:cNvPr id="99335"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36"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37"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sp>
            <p:nvSpPr>
              <p:cNvPr id="99338"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sp>
            <p:nvSpPr>
              <p:cNvPr id="99339"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40"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sp>
            <p:nvSpPr>
              <p:cNvPr id="99341"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sp>
            <p:nvSpPr>
              <p:cNvPr id="99342"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43"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grpSp>
      </p:grpSp>
      <p:sp>
        <p:nvSpPr>
          <p:cNvPr id="99344"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99345" name="Rectangle 17"/>
          <p:cNvSpPr>
            <a:spLocks noGrp="1" noChangeArrowheads="1"/>
          </p:cNvSpPr>
          <p:nvPr>
            <p:ph type="ftr" sz="quarter" idx="3"/>
          </p:nvPr>
        </p:nvSpPr>
        <p:spPr/>
        <p:txBody>
          <a:bodyPr/>
          <a:lstStyle>
            <a:lvl1pPr>
              <a:defRPr/>
            </a:lvl1pPr>
          </a:lstStyle>
          <a:p>
            <a:endParaRPr lang="en-US"/>
          </a:p>
        </p:txBody>
      </p:sp>
      <p:sp>
        <p:nvSpPr>
          <p:cNvPr id="99346" name="Rectangle 18"/>
          <p:cNvSpPr>
            <a:spLocks noGrp="1" noChangeArrowheads="1"/>
          </p:cNvSpPr>
          <p:nvPr>
            <p:ph type="sldNum" sz="quarter" idx="4"/>
          </p:nvPr>
        </p:nvSpPr>
        <p:spPr/>
        <p:txBody>
          <a:bodyPr/>
          <a:lstStyle>
            <a:lvl1pPr>
              <a:defRPr/>
            </a:lvl1pPr>
          </a:lstStyle>
          <a:p>
            <a:fld id="{928B8021-518E-4444-803D-6368375A8850}" type="slidenum">
              <a:rPr lang="en-US"/>
              <a:pPr/>
              <a:t>‹#›</a:t>
            </a:fld>
            <a:endParaRPr lang="en-US"/>
          </a:p>
        </p:txBody>
      </p:sp>
      <p:sp>
        <p:nvSpPr>
          <p:cNvPr id="99347" name="Rectangle 19"/>
          <p:cNvSpPr>
            <a:spLocks noGrp="1" noChangeArrowheads="1"/>
          </p:cNvSpPr>
          <p:nvPr>
            <p:ph type="ctrTitle"/>
          </p:nvPr>
        </p:nvSpPr>
        <p:spPr>
          <a:xfrm>
            <a:off x="2971800" y="1828800"/>
            <a:ext cx="6019800" cy="2209800"/>
          </a:xfrm>
        </p:spPr>
        <p:txBody>
          <a:bodyPr/>
          <a:lstStyle>
            <a:lvl1pPr>
              <a:defRPr sz="4616">
                <a:solidFill>
                  <a:srgbClr val="FFFFFF"/>
                </a:solidFill>
              </a:defRPr>
            </a:lvl1pPr>
          </a:lstStyle>
          <a:p>
            <a:r>
              <a:rPr lang="en-US"/>
              <a:t>Click to edit Master title style</a:t>
            </a:r>
          </a:p>
        </p:txBody>
      </p:sp>
      <p:sp>
        <p:nvSpPr>
          <p:cNvPr id="9934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139"/>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B33B30B-0559-45AF-BD4C-0A67DCE494A3}"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31523"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0FD6A94-7B7B-45BC-B182-11493A102A19}"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981200"/>
            <a:ext cx="8229600" cy="3886200"/>
          </a:xfrm>
        </p:spPr>
        <p:txBody>
          <a:bodyPr/>
          <a:lstStyle/>
          <a:p>
            <a:endParaRPr lang="en-GB"/>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A33EFEC2-447E-47B5-82EC-485651B8DD4A}" type="slidenum">
              <a:rPr lang="en-US"/>
              <a:pPr/>
              <a:t>‹#›</a:t>
            </a:fld>
            <a:endParaRPr lang="en-US"/>
          </a:p>
        </p:txBody>
      </p:sp>
      <p:sp>
        <p:nvSpPr>
          <p:cNvPr id="6" name="Date Placeholder 5"/>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57188" y="1214422"/>
            <a:ext cx="8286750" cy="4714908"/>
          </a:xfrm>
          <a:prstGeom prst="rect">
            <a:avLst/>
          </a:prstGeom>
        </p:spPr>
        <p:txBody>
          <a:bodyPr/>
          <a:lstStyle>
            <a:lvl1pPr>
              <a:buNone/>
              <a:defRPr sz="2800">
                <a:solidFill>
                  <a:srgbClr val="658080"/>
                </a:solidFill>
                <a:latin typeface="Arial" pitchFamily="34" charset="0"/>
                <a:cs typeface="Arial" pitchFamily="34" charset="0"/>
              </a:defRPr>
            </a:lvl1pPr>
            <a:lvl2pPr>
              <a:buFont typeface="Arial" pitchFamily="34" charset="0"/>
              <a:buChar char="•"/>
              <a:defRPr sz="2400">
                <a:solidFill>
                  <a:srgbClr val="658080"/>
                </a:solidFill>
                <a:latin typeface="Arial" pitchFamily="34" charset="0"/>
                <a:cs typeface="Arial" pitchFamily="34" charset="0"/>
              </a:defRPr>
            </a:lvl2pPr>
            <a:lvl3pPr>
              <a:buFont typeface="Arial" pitchFamily="34" charset="0"/>
              <a:buChar char="–"/>
              <a:defRPr sz="1800">
                <a:solidFill>
                  <a:srgbClr val="658080"/>
                </a:solidFill>
                <a:latin typeface="Arial" pitchFamily="34" charset="0"/>
                <a:cs typeface="Arial" pitchFamily="34" charset="0"/>
              </a:defRPr>
            </a:lvl3pPr>
            <a:lvl4pPr>
              <a:buFont typeface="Arial" pitchFamily="34" charset="0"/>
              <a:buChar char="–"/>
              <a:defRPr sz="1400">
                <a:solidFill>
                  <a:srgbClr val="658080"/>
                </a:solidFill>
                <a:latin typeface="Arial" pitchFamily="34" charset="0"/>
                <a:cs typeface="Arial" pitchFamily="34" charset="0"/>
              </a:defRPr>
            </a:lvl4pPr>
            <a:lvl5pPr>
              <a:buFont typeface="Arial" pitchFamily="34" charset="0"/>
              <a:buChar char="•"/>
              <a:defRPr>
                <a:solidFill>
                  <a:srgbClr val="677D8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1"/>
          </p:nvPr>
        </p:nvSpPr>
        <p:spPr>
          <a:xfrm>
            <a:off x="357158" y="357166"/>
            <a:ext cx="8286808" cy="500043"/>
          </a:xfrm>
          <a:prstGeom prst="rect">
            <a:avLst/>
          </a:prstGeom>
        </p:spPr>
        <p:txBody>
          <a:bodyPr/>
          <a:lstStyle>
            <a:lvl1pPr>
              <a:buNone/>
              <a:defRPr sz="2800" b="1">
                <a:solidFill>
                  <a:srgbClr val="004090"/>
                </a:solidFill>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45592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32371F7-CEE0-4AF0-87BE-4D51F1612E4F}"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3692"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3BB0EA1-6604-4695-83C9-111488B4725B}"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44462" cy="38862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1981200"/>
            <a:ext cx="4044462" cy="38862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1602B4F-3055-4CC8-93F0-6C29671ADA64}"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4F0189C7-E73C-4E91-B7B7-8041E4B4D174}"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A139ACA1-5F09-4DE5-83C0-43B1BA6C5F0F}"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C39B2B38-D11A-4162-A07D-19CF903C6249}"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1846" b="1"/>
            </a:lvl1pPr>
          </a:lstStyle>
          <a:p>
            <a:r>
              <a:rPr lang="en-US" smtClean="0"/>
              <a:t>Click to edit Master title style</a:t>
            </a:r>
            <a:endParaRPr lang="en-GB"/>
          </a:p>
        </p:txBody>
      </p:sp>
      <p:sp>
        <p:nvSpPr>
          <p:cNvPr id="3" name="Content Placeholder 2"/>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EA8A4E89-24C6-42F1-85B8-DFB8A3A8820C}"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1846"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en-GB"/>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9B331C36-0522-4F0A-BB7D-8449E7C99AB2}"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8"/>
            </a:lvl1pPr>
          </a:lstStyle>
          <a:p>
            <a:endParaRPr lang="en-US"/>
          </a:p>
        </p:txBody>
      </p:sp>
      <p:sp>
        <p:nvSpPr>
          <p:cNvPr id="9830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108">
                <a:latin typeface="Arial Black" pitchFamily="34" charset="0"/>
              </a:defRPr>
            </a:lvl1pPr>
          </a:lstStyle>
          <a:p>
            <a:fld id="{54BE24D9-E976-4E65-98A0-3A8F250EA8A5}" type="slidenum">
              <a:rPr lang="en-US"/>
              <a:pPr/>
              <a:t>‹#›</a:t>
            </a:fld>
            <a:endParaRPr lang="en-US"/>
          </a:p>
        </p:txBody>
      </p:sp>
      <p:grpSp>
        <p:nvGrpSpPr>
          <p:cNvPr id="98308" name="Group 4"/>
          <p:cNvGrpSpPr>
            <a:grpSpLocks/>
          </p:cNvGrpSpPr>
          <p:nvPr/>
        </p:nvGrpSpPr>
        <p:grpSpPr bwMode="auto">
          <a:xfrm>
            <a:off x="0" y="0"/>
            <a:ext cx="9144000" cy="546100"/>
            <a:chOff x="0" y="0"/>
            <a:chExt cx="5760" cy="344"/>
          </a:xfrm>
        </p:grpSpPr>
        <p:sp>
          <p:nvSpPr>
            <p:cNvPr id="9830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GB" sz="2215">
                <a:latin typeface="Times New Roman" pitchFamily="18" charset="0"/>
              </a:endParaRPr>
            </a:p>
          </p:txBody>
        </p:sp>
        <p:sp>
          <p:nvSpPr>
            <p:cNvPr id="9831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n-GB" sz="2215">
                <a:latin typeface="Times New Roman" pitchFamily="18" charset="0"/>
              </a:endParaRPr>
            </a:p>
          </p:txBody>
        </p:sp>
        <p:sp>
          <p:nvSpPr>
            <p:cNvPr id="9831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n-GB">
                <a:solidFill>
                  <a:schemeClr val="accent2"/>
                </a:solidFill>
              </a:endParaRPr>
            </a:p>
          </p:txBody>
        </p:sp>
        <p:sp>
          <p:nvSpPr>
            <p:cNvPr id="9831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sp>
          <p:nvSpPr>
            <p:cNvPr id="9831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n-GB">
                <a:solidFill>
                  <a:schemeClr val="accent2"/>
                </a:solidFill>
              </a:endParaRPr>
            </a:p>
          </p:txBody>
        </p:sp>
        <p:sp>
          <p:nvSpPr>
            <p:cNvPr id="9831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n-GB">
                <a:solidFill>
                  <a:schemeClr val="accent2"/>
                </a:solidFill>
              </a:endParaRPr>
            </a:p>
          </p:txBody>
        </p:sp>
      </p:grpSp>
      <p:sp>
        <p:nvSpPr>
          <p:cNvPr id="98318"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8319"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2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108"/>
            </a:lvl1pPr>
          </a:lstStyle>
          <a:p>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hdr="0" ftr="0" dt="0"/>
  <p:txStyles>
    <p:titleStyle>
      <a:lvl1pPr algn="l" rtl="0" fontAlgn="base">
        <a:spcBef>
          <a:spcPct val="0"/>
        </a:spcBef>
        <a:spcAft>
          <a:spcPct val="0"/>
        </a:spcAft>
        <a:defRPr sz="4062">
          <a:solidFill>
            <a:schemeClr val="tx1"/>
          </a:solidFill>
          <a:latin typeface="+mj-lt"/>
          <a:ea typeface="+mj-ea"/>
          <a:cs typeface="+mj-cs"/>
        </a:defRPr>
      </a:lvl1pPr>
      <a:lvl2pPr algn="l" rtl="0" fontAlgn="base">
        <a:spcBef>
          <a:spcPct val="0"/>
        </a:spcBef>
        <a:spcAft>
          <a:spcPct val="0"/>
        </a:spcAft>
        <a:defRPr sz="4062">
          <a:solidFill>
            <a:schemeClr val="tx1"/>
          </a:solidFill>
          <a:latin typeface="Arial" charset="0"/>
          <a:cs typeface="Arial" charset="0"/>
        </a:defRPr>
      </a:lvl2pPr>
      <a:lvl3pPr algn="l" rtl="0" fontAlgn="base">
        <a:spcBef>
          <a:spcPct val="0"/>
        </a:spcBef>
        <a:spcAft>
          <a:spcPct val="0"/>
        </a:spcAft>
        <a:defRPr sz="4062">
          <a:solidFill>
            <a:schemeClr val="tx1"/>
          </a:solidFill>
          <a:latin typeface="Arial" charset="0"/>
          <a:cs typeface="Arial" charset="0"/>
        </a:defRPr>
      </a:lvl3pPr>
      <a:lvl4pPr algn="l" rtl="0" fontAlgn="base">
        <a:spcBef>
          <a:spcPct val="0"/>
        </a:spcBef>
        <a:spcAft>
          <a:spcPct val="0"/>
        </a:spcAft>
        <a:defRPr sz="4062">
          <a:solidFill>
            <a:schemeClr val="tx1"/>
          </a:solidFill>
          <a:latin typeface="Arial" charset="0"/>
          <a:cs typeface="Arial" charset="0"/>
        </a:defRPr>
      </a:lvl4pPr>
      <a:lvl5pPr algn="l" rtl="0" fontAlgn="base">
        <a:spcBef>
          <a:spcPct val="0"/>
        </a:spcBef>
        <a:spcAft>
          <a:spcPct val="0"/>
        </a:spcAft>
        <a:defRPr sz="4062">
          <a:solidFill>
            <a:schemeClr val="tx1"/>
          </a:solidFill>
          <a:latin typeface="Arial" charset="0"/>
          <a:cs typeface="Arial" charset="0"/>
        </a:defRPr>
      </a:lvl5pPr>
      <a:lvl6pPr marL="422041" algn="l" rtl="0" fontAlgn="base">
        <a:spcBef>
          <a:spcPct val="0"/>
        </a:spcBef>
        <a:spcAft>
          <a:spcPct val="0"/>
        </a:spcAft>
        <a:defRPr sz="4062">
          <a:solidFill>
            <a:schemeClr val="tx1"/>
          </a:solidFill>
          <a:latin typeface="Arial" charset="0"/>
          <a:cs typeface="Arial" charset="0"/>
        </a:defRPr>
      </a:lvl6pPr>
      <a:lvl7pPr marL="844083" algn="l" rtl="0" fontAlgn="base">
        <a:spcBef>
          <a:spcPct val="0"/>
        </a:spcBef>
        <a:spcAft>
          <a:spcPct val="0"/>
        </a:spcAft>
        <a:defRPr sz="4062">
          <a:solidFill>
            <a:schemeClr val="tx1"/>
          </a:solidFill>
          <a:latin typeface="Arial" charset="0"/>
          <a:cs typeface="Arial" charset="0"/>
        </a:defRPr>
      </a:lvl7pPr>
      <a:lvl8pPr marL="1266124" algn="l" rtl="0" fontAlgn="base">
        <a:spcBef>
          <a:spcPct val="0"/>
        </a:spcBef>
        <a:spcAft>
          <a:spcPct val="0"/>
        </a:spcAft>
        <a:defRPr sz="4062">
          <a:solidFill>
            <a:schemeClr val="tx1"/>
          </a:solidFill>
          <a:latin typeface="Arial" charset="0"/>
          <a:cs typeface="Arial" charset="0"/>
        </a:defRPr>
      </a:lvl8pPr>
      <a:lvl9pPr marL="1688165" algn="l" rtl="0" fontAlgn="base">
        <a:spcBef>
          <a:spcPct val="0"/>
        </a:spcBef>
        <a:spcAft>
          <a:spcPct val="0"/>
        </a:spcAft>
        <a:defRPr sz="4062">
          <a:solidFill>
            <a:schemeClr val="tx1"/>
          </a:solidFill>
          <a:latin typeface="Arial" charset="0"/>
          <a:cs typeface="Arial" charset="0"/>
        </a:defRPr>
      </a:lvl9pPr>
    </p:titleStyle>
    <p:bodyStyle>
      <a:lvl1pPr marL="316531" indent="-316531" algn="l" rtl="0" fontAlgn="base">
        <a:spcBef>
          <a:spcPct val="20000"/>
        </a:spcBef>
        <a:spcAft>
          <a:spcPct val="0"/>
        </a:spcAft>
        <a:buClr>
          <a:schemeClr val="bg2"/>
        </a:buClr>
        <a:buSzPct val="75000"/>
        <a:buFont typeface="Wingdings" pitchFamily="2" charset="2"/>
        <a:buChar char="n"/>
        <a:defRPr sz="2954">
          <a:solidFill>
            <a:schemeClr val="tx1"/>
          </a:solidFill>
          <a:latin typeface="+mn-lt"/>
          <a:ea typeface="+mn-ea"/>
          <a:cs typeface="+mn-cs"/>
        </a:defRPr>
      </a:lvl1pPr>
      <a:lvl2pPr marL="685817" indent="-263776" algn="l" rtl="0" fontAlgn="base">
        <a:spcBef>
          <a:spcPct val="20000"/>
        </a:spcBef>
        <a:spcAft>
          <a:spcPct val="0"/>
        </a:spcAft>
        <a:buClr>
          <a:schemeClr val="accent2"/>
        </a:buClr>
        <a:buSzPct val="80000"/>
        <a:buFont typeface="Wingdings" pitchFamily="2" charset="2"/>
        <a:buChar char="¨"/>
        <a:defRPr sz="2585">
          <a:solidFill>
            <a:schemeClr val="tx1"/>
          </a:solidFill>
          <a:latin typeface="+mn-lt"/>
          <a:cs typeface="+mn-cs"/>
        </a:defRPr>
      </a:lvl2pPr>
      <a:lvl3pPr marL="1055103" indent="-211021" algn="l" rtl="0" fontAlgn="base">
        <a:spcBef>
          <a:spcPct val="20000"/>
        </a:spcBef>
        <a:spcAft>
          <a:spcPct val="0"/>
        </a:spcAft>
        <a:buClr>
          <a:schemeClr val="bg2"/>
        </a:buClr>
        <a:buSzPct val="65000"/>
        <a:buFont typeface="Wingdings" pitchFamily="2" charset="2"/>
        <a:buChar char="n"/>
        <a:defRPr sz="2215">
          <a:solidFill>
            <a:schemeClr val="tx1"/>
          </a:solidFill>
          <a:latin typeface="+mn-lt"/>
          <a:cs typeface="+mn-cs"/>
        </a:defRPr>
      </a:lvl3pPr>
      <a:lvl4pPr marL="1477145" indent="-211021" algn="l" rtl="0" fontAlgn="base">
        <a:spcBef>
          <a:spcPct val="20000"/>
        </a:spcBef>
        <a:spcAft>
          <a:spcPct val="0"/>
        </a:spcAft>
        <a:buClr>
          <a:schemeClr val="accent2"/>
        </a:buClr>
        <a:buSzPct val="70000"/>
        <a:buFont typeface="Wingdings" pitchFamily="2" charset="2"/>
        <a:buChar char="¨"/>
        <a:defRPr sz="1846">
          <a:solidFill>
            <a:schemeClr val="tx1"/>
          </a:solidFill>
          <a:latin typeface="+mn-lt"/>
          <a:cs typeface="+mn-cs"/>
        </a:defRPr>
      </a:lvl4pPr>
      <a:lvl5pPr marL="1899186"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5pPr>
      <a:lvl6pPr marL="2321227"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6pPr>
      <a:lvl7pPr marL="2743269"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7pPr>
      <a:lvl8pPr marL="3165310"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8pPr>
      <a:lvl9pPr marL="3587351"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cad=rja&amp;uact=8&amp;docid=bNe5IzzIsRxZIM&amp;tbnid=MNANFZDQGFi0TM:&amp;ved=0CAcQjRw&amp;url=http://www.fanpop.com/clubs/merlin-on-bbc/picks/results/1141654/2x02-once-future-queen-favorite-character&amp;ei=JW8uVIuTCcXcaonRgsAJ&amp;bvm=bv.76802529,d.d2s&amp;psig=AFQjCNFGEdTBGVG1O2N57lpMs0uxUgw56A&amp;ust=1412415556976635"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ocialsciences.exeter.ac.uk/education/research/centres/centreforresearchinwriting/projects/grammarforwriting/interventionteacher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trinity.nsw.libguides.com/c.php?g=5552&amp;p=23821"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2910277" y="1833746"/>
            <a:ext cx="5948003" cy="1001556"/>
          </a:xfrm>
          <a:prstGeom prst="rect">
            <a:avLst/>
          </a:prstGeom>
          <a:noFill/>
          <a:ln w="9525">
            <a:noFill/>
            <a:miter lim="800000"/>
            <a:headEnd/>
            <a:tailEnd/>
          </a:ln>
          <a:effectLst/>
        </p:spPr>
        <p:txBody>
          <a:bodyPr wrap="square">
            <a:spAutoFit/>
          </a:bodyPr>
          <a:lstStyle/>
          <a:p>
            <a:r>
              <a:rPr lang="en-GB" sz="2954" b="1" dirty="0">
                <a:solidFill>
                  <a:schemeClr val="bg1"/>
                </a:solidFill>
              </a:rPr>
              <a:t>GRAMMAR FOR WRITING</a:t>
            </a:r>
          </a:p>
          <a:p>
            <a:r>
              <a:rPr lang="en-GB" sz="2954" b="1" dirty="0">
                <a:solidFill>
                  <a:schemeClr val="bg1"/>
                </a:solidFill>
              </a:rPr>
              <a:t>Choice and Control</a:t>
            </a:r>
            <a:r>
              <a:rPr lang="en-GB" sz="2954" b="1" dirty="0"/>
              <a:t>.</a:t>
            </a:r>
            <a:endParaRPr lang="en-GB" sz="2954" dirty="0"/>
          </a:p>
        </p:txBody>
      </p:sp>
      <p:pic>
        <p:nvPicPr>
          <p:cNvPr id="13317" name="Picture 5" descr="UniLogo"/>
          <p:cNvPicPr>
            <a:picLocks noChangeAspect="1" noChangeArrowheads="1"/>
          </p:cNvPicPr>
          <p:nvPr/>
        </p:nvPicPr>
        <p:blipFill>
          <a:blip r:embed="rId3" cstate="print"/>
          <a:srcRect/>
          <a:stretch>
            <a:fillRect/>
          </a:stretch>
        </p:blipFill>
        <p:spPr bwMode="auto">
          <a:xfrm>
            <a:off x="7077826" y="5539169"/>
            <a:ext cx="1661746" cy="685800"/>
          </a:xfrm>
          <a:prstGeom prst="rect">
            <a:avLst/>
          </a:prstGeom>
          <a:noFill/>
          <a:ln w="9525">
            <a:noFill/>
            <a:miter lim="800000"/>
            <a:headEnd/>
            <a:tailEnd/>
          </a:ln>
        </p:spPr>
      </p:pic>
      <p:sp>
        <p:nvSpPr>
          <p:cNvPr id="4" name="TextBox 3"/>
          <p:cNvSpPr txBox="1"/>
          <p:nvPr/>
        </p:nvSpPr>
        <p:spPr>
          <a:xfrm>
            <a:off x="2527774" y="4550027"/>
            <a:ext cx="4879765" cy="490134"/>
          </a:xfrm>
          <a:prstGeom prst="rect">
            <a:avLst/>
          </a:prstGeom>
          <a:noFill/>
        </p:spPr>
        <p:txBody>
          <a:bodyPr wrap="square" rtlCol="0">
            <a:spAutoFit/>
          </a:bodyPr>
          <a:lstStyle/>
          <a:p>
            <a:pPr algn="ctr"/>
            <a:endParaRPr lang="en-GB" sz="2585"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864" y="5539169"/>
            <a:ext cx="1654361" cy="602097"/>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2" y="1556792"/>
            <a:ext cx="7744346" cy="5112568"/>
          </a:xfrm>
        </p:spPr>
        <p:txBody>
          <a:bodyPr/>
          <a:lstStyle/>
          <a:p>
            <a:r>
              <a:rPr lang="en-GB" sz="3200" b="1" dirty="0" smtClean="0"/>
              <a:t>S		V	</a:t>
            </a:r>
          </a:p>
          <a:p>
            <a:r>
              <a:rPr lang="en-GB" sz="3200" b="1" dirty="0" smtClean="0"/>
              <a:t>S		V	O</a:t>
            </a:r>
          </a:p>
          <a:p>
            <a:r>
              <a:rPr lang="en-GB" sz="3200" b="1" dirty="0" smtClean="0"/>
              <a:t>S		V	A</a:t>
            </a:r>
          </a:p>
          <a:p>
            <a:r>
              <a:rPr lang="en-GB" sz="3200" b="1" dirty="0" smtClean="0"/>
              <a:t>A		S	V	O	A</a:t>
            </a:r>
          </a:p>
          <a:p>
            <a:r>
              <a:rPr lang="en-GB" sz="3200" b="1" dirty="0" smtClean="0"/>
              <a:t>A		A	S	V	A</a:t>
            </a:r>
          </a:p>
          <a:p>
            <a:r>
              <a:rPr lang="en-GB" sz="3200" b="1" dirty="0" smtClean="0"/>
              <a:t>A		S	V	A</a:t>
            </a:r>
          </a:p>
          <a:p>
            <a:r>
              <a:rPr lang="en-GB" sz="3200" b="1" dirty="0" smtClean="0"/>
              <a:t>A		V	S	A</a:t>
            </a:r>
          </a:p>
          <a:p>
            <a:endParaRPr lang="en-GB" dirty="0" smtClean="0"/>
          </a:p>
          <a:p>
            <a:endParaRPr lang="en-GB" dirty="0"/>
          </a:p>
          <a:p>
            <a:endParaRPr lang="en-GB" dirty="0"/>
          </a:p>
        </p:txBody>
      </p:sp>
      <p:sp>
        <p:nvSpPr>
          <p:cNvPr id="3" name="Text Placeholder 2"/>
          <p:cNvSpPr>
            <a:spLocks noGrp="1"/>
          </p:cNvSpPr>
          <p:nvPr>
            <p:ph type="body" sz="quarter" idx="11"/>
          </p:nvPr>
        </p:nvSpPr>
        <p:spPr>
          <a:xfrm>
            <a:off x="395536" y="692696"/>
            <a:ext cx="8286808" cy="500043"/>
          </a:xfrm>
        </p:spPr>
        <p:txBody>
          <a:bodyPr/>
          <a:lstStyle/>
          <a:p>
            <a:r>
              <a:rPr lang="en-GB" dirty="0"/>
              <a:t>S</a:t>
            </a:r>
            <a:r>
              <a:rPr lang="en-GB" dirty="0" smtClean="0"/>
              <a:t>lots in a clause game</a:t>
            </a:r>
            <a:endParaRPr lang="en-GB" dirty="0"/>
          </a:p>
        </p:txBody>
      </p:sp>
    </p:spTree>
    <p:extLst>
      <p:ext uri="{BB962C8B-B14F-4D97-AF65-F5344CB8AC3E}">
        <p14:creationId xmlns:p14="http://schemas.microsoft.com/office/powerpoint/2010/main" val="420969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r>
              <a:rPr lang="en-GB" dirty="0" smtClean="0"/>
              <a:t>Into a forest of fifty thousand trees rode a lone traveller.</a:t>
            </a:r>
            <a:r>
              <a:rPr lang="en-GB" sz="1600" i="1" dirty="0" smtClean="0"/>
              <a:t> </a:t>
            </a:r>
          </a:p>
          <a:p>
            <a:r>
              <a:rPr lang="en-GB" sz="2000" i="1" dirty="0" smtClean="0"/>
              <a:t>Beauty and Beast- Geraldine </a:t>
            </a:r>
            <a:r>
              <a:rPr lang="en-GB" sz="2000" i="1" dirty="0" err="1" smtClean="0"/>
              <a:t>McCaughrean</a:t>
            </a:r>
            <a:endParaRPr lang="en-GB" sz="2000" dirty="0" smtClean="0"/>
          </a:p>
          <a:p>
            <a:endParaRPr lang="en-GB" dirty="0"/>
          </a:p>
          <a:p>
            <a:r>
              <a:rPr lang="en-GB" dirty="0" smtClean="0"/>
              <a:t>And there, at last, was the robin. </a:t>
            </a:r>
          </a:p>
          <a:p>
            <a:r>
              <a:rPr lang="en-GB" sz="2000" i="1" dirty="0" smtClean="0"/>
              <a:t>Arthur, High King of Britain – Michael </a:t>
            </a:r>
            <a:r>
              <a:rPr lang="en-GB" sz="2000" i="1" dirty="0" err="1" smtClean="0"/>
              <a:t>Morpurgo</a:t>
            </a:r>
            <a:endParaRPr lang="en-GB" sz="2000" dirty="0"/>
          </a:p>
          <a:p>
            <a:endParaRPr lang="en-GB" dirty="0"/>
          </a:p>
          <a:p>
            <a:r>
              <a:rPr lang="en-GB" dirty="0" smtClean="0"/>
              <a:t>In the west of the city was a fabulous garden. </a:t>
            </a:r>
          </a:p>
          <a:p>
            <a:r>
              <a:rPr lang="en-GB" sz="2000" i="1" dirty="0" smtClean="0"/>
              <a:t>The Paradise Garden – Colin Thompson</a:t>
            </a:r>
            <a:endParaRPr lang="en-GB" sz="2000" dirty="0" smtClean="0"/>
          </a:p>
          <a:p>
            <a:endParaRPr lang="en-GB" dirty="0"/>
          </a:p>
          <a:p>
            <a:r>
              <a:rPr lang="en-GB" dirty="0" smtClean="0"/>
              <a:t>In went the sun and down came the rain.</a:t>
            </a:r>
            <a:endParaRPr lang="en-GB" dirty="0"/>
          </a:p>
        </p:txBody>
      </p:sp>
      <p:sp>
        <p:nvSpPr>
          <p:cNvPr id="3" name="Text Placeholder 2"/>
          <p:cNvSpPr>
            <a:spLocks noGrp="1"/>
          </p:cNvSpPr>
          <p:nvPr>
            <p:ph type="body" sz="quarter" idx="11"/>
          </p:nvPr>
        </p:nvSpPr>
        <p:spPr/>
        <p:txBody>
          <a:bodyPr/>
          <a:lstStyle/>
          <a:p>
            <a:r>
              <a:rPr lang="en-GB" dirty="0" smtClean="0"/>
              <a:t>Subject Verb Inversion</a:t>
            </a:r>
            <a:endParaRPr lang="en-GB" dirty="0"/>
          </a:p>
        </p:txBody>
      </p:sp>
    </p:spTree>
    <p:extLst>
      <p:ext uri="{BB962C8B-B14F-4D97-AF65-F5344CB8AC3E}">
        <p14:creationId xmlns:p14="http://schemas.microsoft.com/office/powerpoint/2010/main" val="259084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dirty="0"/>
              <a:t>S</a:t>
            </a:r>
            <a:r>
              <a:rPr lang="en-GB" b="1" dirty="0" smtClean="0"/>
              <a:t>peech: </a:t>
            </a:r>
          </a:p>
          <a:p>
            <a:r>
              <a:rPr lang="en-GB" dirty="0" smtClean="0"/>
              <a:t>“There’s a light up ahead,” </a:t>
            </a:r>
            <a:r>
              <a:rPr lang="en-GB" b="1" dirty="0" smtClean="0"/>
              <a:t>said Gregor.</a:t>
            </a:r>
          </a:p>
          <a:p>
            <a:endParaRPr lang="en-GB" b="1" dirty="0"/>
          </a:p>
          <a:p>
            <a:r>
              <a:rPr lang="en-GB" b="1" dirty="0" smtClean="0"/>
              <a:t>With a complement: </a:t>
            </a:r>
          </a:p>
          <a:p>
            <a:pPr marL="0" indent="0"/>
            <a:r>
              <a:rPr lang="en-GB" dirty="0" smtClean="0"/>
              <a:t>Van Gogh was famous for the vibrancy of his paintings. Most famous were his sunflower paintings.</a:t>
            </a:r>
          </a:p>
          <a:p>
            <a:endParaRPr lang="en-GB" dirty="0"/>
          </a:p>
          <a:p>
            <a:r>
              <a:rPr lang="en-GB" dirty="0" smtClean="0"/>
              <a:t>Equally inexplicable was his behaviour towards his son. </a:t>
            </a:r>
            <a:endParaRPr lang="en-GB" dirty="0"/>
          </a:p>
        </p:txBody>
      </p:sp>
      <p:sp>
        <p:nvSpPr>
          <p:cNvPr id="3" name="Text Placeholder 2"/>
          <p:cNvSpPr>
            <a:spLocks noGrp="1"/>
          </p:cNvSpPr>
          <p:nvPr>
            <p:ph type="body" sz="quarter" idx="11"/>
          </p:nvPr>
        </p:nvSpPr>
        <p:spPr/>
        <p:txBody>
          <a:bodyPr/>
          <a:lstStyle/>
          <a:p>
            <a:r>
              <a:rPr lang="en-GB" dirty="0" smtClean="0"/>
              <a:t>Other uses of SV inversion</a:t>
            </a:r>
            <a:endParaRPr lang="en-GB" dirty="0"/>
          </a:p>
        </p:txBody>
      </p:sp>
    </p:spTree>
    <p:extLst>
      <p:ext uri="{BB962C8B-B14F-4D97-AF65-F5344CB8AC3E}">
        <p14:creationId xmlns:p14="http://schemas.microsoft.com/office/powerpoint/2010/main" val="333599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980728"/>
            <a:ext cx="8286750" cy="5616624"/>
          </a:xfrm>
        </p:spPr>
        <p:txBody>
          <a:bodyPr/>
          <a:lstStyle/>
          <a:p>
            <a:r>
              <a:rPr lang="en-GB" b="1" dirty="0" smtClean="0"/>
              <a:t>Delaying/distancing </a:t>
            </a:r>
          </a:p>
          <a:p>
            <a:r>
              <a:rPr lang="en-GB" sz="2400" dirty="0" smtClean="0"/>
              <a:t>Through the dark night a darker shape slid. </a:t>
            </a:r>
          </a:p>
          <a:p>
            <a:r>
              <a:rPr lang="en-GB" sz="2000" i="1" dirty="0" smtClean="0"/>
              <a:t>Beowulf – Kevin Crossley Holland</a:t>
            </a:r>
          </a:p>
          <a:p>
            <a:endParaRPr lang="en-GB" sz="2400" dirty="0" smtClean="0"/>
          </a:p>
          <a:p>
            <a:pPr marL="0" indent="0"/>
            <a:r>
              <a:rPr lang="en-GB" sz="2400" dirty="0" smtClean="0"/>
              <a:t>Every corridor was lined with great gilded mirrors, each one cracked like broken ice. Every vase was filled with fresh flowers, every statue blindfolded with a scarf of silk. </a:t>
            </a:r>
          </a:p>
          <a:p>
            <a:pPr marL="0" indent="0"/>
            <a:r>
              <a:rPr lang="en-GB" sz="2000" i="1" dirty="0" smtClean="0"/>
              <a:t>Beauty and the Beast – Geraldine </a:t>
            </a:r>
            <a:r>
              <a:rPr lang="en-GB" sz="2000" i="1" dirty="0" err="1" smtClean="0"/>
              <a:t>McCaughrean</a:t>
            </a:r>
            <a:endParaRPr lang="en-GB" sz="2000" dirty="0" smtClean="0"/>
          </a:p>
          <a:p>
            <a:endParaRPr lang="en-GB" sz="2400" b="1" dirty="0" smtClean="0"/>
          </a:p>
          <a:p>
            <a:r>
              <a:rPr lang="en-GB" sz="2400" b="1" dirty="0" smtClean="0"/>
              <a:t>Cohesion</a:t>
            </a:r>
          </a:p>
          <a:p>
            <a:pPr marL="0" indent="0"/>
            <a:r>
              <a:rPr lang="en-GB" sz="2400" b="1" dirty="0" err="1" smtClean="0"/>
              <a:t>Triops</a:t>
            </a:r>
            <a:r>
              <a:rPr lang="en-GB" sz="2400" b="1" dirty="0" smtClean="0"/>
              <a:t> </a:t>
            </a:r>
            <a:r>
              <a:rPr lang="en-GB" sz="2400" dirty="0" smtClean="0"/>
              <a:t>erupt from this new source of life. </a:t>
            </a:r>
            <a:r>
              <a:rPr lang="en-GB" sz="2400" b="1" dirty="0" smtClean="0"/>
              <a:t>These minnow like crustaceans</a:t>
            </a:r>
            <a:r>
              <a:rPr lang="en-GB" sz="2400" dirty="0" smtClean="0"/>
              <a:t> grow domed shells that look like tiny horseshoe crabs. </a:t>
            </a:r>
          </a:p>
          <a:p>
            <a:pPr marL="0" indent="0"/>
            <a:r>
              <a:rPr lang="en-GB" sz="2000" i="1" dirty="0" smtClean="0"/>
              <a:t>Survival at 40 Above – Debbie S. Miller</a:t>
            </a:r>
            <a:endParaRPr lang="en-GB" sz="2000" dirty="0" smtClean="0"/>
          </a:p>
          <a:p>
            <a:endParaRPr lang="en-GB" dirty="0" smtClean="0"/>
          </a:p>
          <a:p>
            <a:endParaRPr lang="en-GB" dirty="0"/>
          </a:p>
        </p:txBody>
      </p:sp>
      <p:sp>
        <p:nvSpPr>
          <p:cNvPr id="3" name="Text Placeholder 2"/>
          <p:cNvSpPr>
            <a:spLocks noGrp="1"/>
          </p:cNvSpPr>
          <p:nvPr>
            <p:ph type="body" sz="quarter" idx="11"/>
          </p:nvPr>
        </p:nvSpPr>
        <p:spPr/>
        <p:txBody>
          <a:bodyPr/>
          <a:lstStyle/>
          <a:p>
            <a:r>
              <a:rPr lang="en-GB" dirty="0" smtClean="0"/>
              <a:t>Other ways to create the same effects</a:t>
            </a:r>
            <a:endParaRPr lang="en-GB" dirty="0"/>
          </a:p>
        </p:txBody>
      </p:sp>
    </p:spTree>
    <p:extLst>
      <p:ext uri="{BB962C8B-B14F-4D97-AF65-F5344CB8AC3E}">
        <p14:creationId xmlns:p14="http://schemas.microsoft.com/office/powerpoint/2010/main" val="1392884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556792"/>
            <a:ext cx="8286750" cy="4858924"/>
          </a:xfrm>
        </p:spPr>
        <p:txBody>
          <a:bodyPr/>
          <a:lstStyle/>
          <a:p>
            <a:pPr marL="0" indent="0"/>
            <a:r>
              <a:rPr lang="en-GB" dirty="0" smtClean="0"/>
              <a:t>Writers can choose to reverse the typical subject verb pattern within a clause to create particular effects including:</a:t>
            </a:r>
          </a:p>
          <a:p>
            <a:pPr marL="0" indent="0"/>
            <a:endParaRPr lang="en-GB" b="1" dirty="0" smtClean="0"/>
          </a:p>
          <a:p>
            <a:pPr marL="0" indent="0"/>
            <a:r>
              <a:rPr lang="en-GB" b="1" dirty="0" smtClean="0"/>
              <a:t>In narrative: </a:t>
            </a:r>
            <a:r>
              <a:rPr lang="en-GB" dirty="0" smtClean="0"/>
              <a:t>distance, mystery, delay</a:t>
            </a:r>
          </a:p>
          <a:p>
            <a:pPr marL="0" indent="0"/>
            <a:endParaRPr lang="en-GB" dirty="0"/>
          </a:p>
          <a:p>
            <a:pPr marL="0" indent="0"/>
            <a:r>
              <a:rPr lang="en-GB" b="1" dirty="0" smtClean="0"/>
              <a:t>In non-fiction </a:t>
            </a:r>
            <a:r>
              <a:rPr lang="en-GB" dirty="0" smtClean="0"/>
              <a:t>(with a complement): cohesion</a:t>
            </a:r>
          </a:p>
          <a:p>
            <a:pPr marL="0" indent="0"/>
            <a:endParaRPr lang="en-GB" dirty="0"/>
          </a:p>
          <a:p>
            <a:pPr marL="0" indent="0"/>
            <a:endParaRPr lang="en-GB" dirty="0" smtClean="0"/>
          </a:p>
          <a:p>
            <a:pPr marL="0" indent="0"/>
            <a:endParaRPr lang="en-GB" dirty="0" smtClean="0"/>
          </a:p>
          <a:p>
            <a:endParaRPr lang="en-GB" dirty="0"/>
          </a:p>
        </p:txBody>
      </p:sp>
      <p:sp>
        <p:nvSpPr>
          <p:cNvPr id="3" name="Text Placeholder 2"/>
          <p:cNvSpPr>
            <a:spLocks noGrp="1"/>
          </p:cNvSpPr>
          <p:nvPr>
            <p:ph type="body" sz="quarter" idx="11"/>
          </p:nvPr>
        </p:nvSpPr>
        <p:spPr>
          <a:xfrm>
            <a:off x="323528" y="692696"/>
            <a:ext cx="8286808" cy="500043"/>
          </a:xfrm>
        </p:spPr>
        <p:txBody>
          <a:bodyPr/>
          <a:lstStyle/>
          <a:p>
            <a:r>
              <a:rPr lang="en-GB" dirty="0" smtClean="0"/>
              <a:t>Big Ideas: Subject Verb Inversion </a:t>
            </a:r>
            <a:endParaRPr lang="en-GB" dirty="0"/>
          </a:p>
        </p:txBody>
      </p:sp>
    </p:spTree>
    <p:extLst>
      <p:ext uri="{BB962C8B-B14F-4D97-AF65-F5344CB8AC3E}">
        <p14:creationId xmlns:p14="http://schemas.microsoft.com/office/powerpoint/2010/main" val="4138643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p>
        </p:txBody>
      </p:sp>
      <p:sp>
        <p:nvSpPr>
          <p:cNvPr id="3" name="Text Placeholder 2"/>
          <p:cNvSpPr>
            <a:spLocks noGrp="1"/>
          </p:cNvSpPr>
          <p:nvPr>
            <p:ph type="body" sz="quarter" idx="11"/>
          </p:nvPr>
        </p:nvSpPr>
        <p:spPr>
          <a:xfrm>
            <a:off x="395536" y="620688"/>
            <a:ext cx="8286808" cy="500043"/>
          </a:xfrm>
        </p:spPr>
        <p:txBody>
          <a:bodyPr/>
          <a:lstStyle/>
          <a:p>
            <a:r>
              <a:rPr lang="en-GB" dirty="0" smtClean="0"/>
              <a:t>Nouns and Noun Phrases</a:t>
            </a:r>
            <a:endParaRPr lang="en-GB" dirty="0"/>
          </a:p>
        </p:txBody>
      </p:sp>
    </p:spTree>
    <p:extLst>
      <p:ext uri="{BB962C8B-B14F-4D97-AF65-F5344CB8AC3E}">
        <p14:creationId xmlns:p14="http://schemas.microsoft.com/office/powerpoint/2010/main" val="1263052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196752"/>
            <a:ext cx="8286750" cy="5445224"/>
          </a:xfrm>
        </p:spPr>
        <p:txBody>
          <a:bodyPr/>
          <a:lstStyle/>
          <a:p>
            <a:r>
              <a:rPr lang="en-GB" sz="1800" b="1" dirty="0" smtClean="0">
                <a:solidFill>
                  <a:srgbClr val="004090"/>
                </a:solidFill>
              </a:rPr>
              <a:t>Subject</a:t>
            </a:r>
          </a:p>
          <a:p>
            <a:r>
              <a:rPr lang="en-GB" sz="1800" b="1" dirty="0" smtClean="0">
                <a:solidFill>
                  <a:srgbClr val="FA0A21"/>
                </a:solidFill>
              </a:rPr>
              <a:t>Verb</a:t>
            </a:r>
          </a:p>
          <a:p>
            <a:r>
              <a:rPr lang="en-GB" sz="1800" b="1" dirty="0" smtClean="0">
                <a:solidFill>
                  <a:srgbClr val="004090"/>
                </a:solidFill>
              </a:rPr>
              <a:t>Object</a:t>
            </a:r>
          </a:p>
          <a:p>
            <a:r>
              <a:rPr lang="en-GB" sz="1800" b="1" dirty="0" smtClean="0">
                <a:solidFill>
                  <a:srgbClr val="00B050"/>
                </a:solidFill>
              </a:rPr>
              <a:t>Adverbial</a:t>
            </a:r>
          </a:p>
          <a:p>
            <a:r>
              <a:rPr lang="en-GB" sz="1800" b="1" dirty="0" smtClean="0">
                <a:solidFill>
                  <a:srgbClr val="00B0F0"/>
                </a:solidFill>
              </a:rPr>
              <a:t>Complement (adjective)</a:t>
            </a:r>
            <a:r>
              <a:rPr lang="en-GB" sz="1800" dirty="0" smtClean="0">
                <a:solidFill>
                  <a:srgbClr val="00B0F0"/>
                </a:solidFill>
              </a:rPr>
              <a:t> </a:t>
            </a:r>
            <a:r>
              <a:rPr lang="en-GB" sz="1800" dirty="0" smtClean="0">
                <a:solidFill>
                  <a:srgbClr val="677D82"/>
                </a:solidFill>
              </a:rPr>
              <a:t>/ </a:t>
            </a:r>
            <a:r>
              <a:rPr lang="en-GB" sz="1800" b="1" dirty="0" smtClean="0">
                <a:solidFill>
                  <a:srgbClr val="004090"/>
                </a:solidFill>
              </a:rPr>
              <a:t>Complement (noun)</a:t>
            </a:r>
          </a:p>
          <a:p>
            <a:endParaRPr lang="en-GB" sz="1600" b="1" dirty="0" smtClean="0">
              <a:solidFill>
                <a:srgbClr val="004090"/>
              </a:solidFill>
            </a:endParaRPr>
          </a:p>
          <a:p>
            <a:r>
              <a:rPr lang="en-GB" b="1" dirty="0" smtClean="0">
                <a:solidFill>
                  <a:srgbClr val="0F4DBC"/>
                </a:solidFill>
              </a:rPr>
              <a:t>Gregor</a:t>
            </a:r>
            <a:r>
              <a:rPr lang="en-GB" b="1" dirty="0" smtClean="0">
                <a:solidFill>
                  <a:srgbClr val="58BC5A"/>
                </a:solidFill>
              </a:rPr>
              <a:t>  </a:t>
            </a:r>
            <a:r>
              <a:rPr lang="en-GB" b="1" dirty="0" smtClean="0">
                <a:solidFill>
                  <a:srgbClr val="FF0000"/>
                </a:solidFill>
              </a:rPr>
              <a:t>ate  </a:t>
            </a:r>
            <a:r>
              <a:rPr lang="en-GB" b="1" dirty="0" smtClean="0">
                <a:solidFill>
                  <a:srgbClr val="0F4DBC"/>
                </a:solidFill>
              </a:rPr>
              <a:t>bread </a:t>
            </a:r>
            <a:r>
              <a:rPr lang="en-GB" b="1" dirty="0" smtClean="0">
                <a:solidFill>
                  <a:srgbClr val="58BC5A"/>
                </a:solidFill>
              </a:rPr>
              <a:t> greedily</a:t>
            </a:r>
            <a:r>
              <a:rPr lang="en-GB" b="1" dirty="0" smtClean="0">
                <a:solidFill>
                  <a:schemeClr val="tx1"/>
                </a:solidFill>
              </a:rPr>
              <a:t>.</a:t>
            </a:r>
            <a:endParaRPr lang="en-GB" b="1" dirty="0" smtClean="0">
              <a:solidFill>
                <a:srgbClr val="58BC5A"/>
              </a:solidFill>
            </a:endParaRPr>
          </a:p>
          <a:p>
            <a:endParaRPr lang="en-GB" b="1" dirty="0">
              <a:solidFill>
                <a:srgbClr val="58BC5A"/>
              </a:solidFill>
            </a:endParaRPr>
          </a:p>
          <a:p>
            <a:r>
              <a:rPr lang="en-GB" b="1" dirty="0" smtClean="0">
                <a:solidFill>
                  <a:srgbClr val="0F4DBC"/>
                </a:solidFill>
              </a:rPr>
              <a:t>Beauty’s father </a:t>
            </a:r>
            <a:r>
              <a:rPr lang="en-GB" b="1" dirty="0" smtClean="0">
                <a:solidFill>
                  <a:srgbClr val="FF0000"/>
                </a:solidFill>
              </a:rPr>
              <a:t>was eating</a:t>
            </a:r>
            <a:r>
              <a:rPr lang="en-GB" b="1" dirty="0" smtClean="0">
                <a:solidFill>
                  <a:srgbClr val="58BC5A"/>
                </a:solidFill>
              </a:rPr>
              <a:t> </a:t>
            </a:r>
            <a:r>
              <a:rPr lang="en-GB" b="1" dirty="0" smtClean="0">
                <a:solidFill>
                  <a:srgbClr val="0F4DBC"/>
                </a:solidFill>
              </a:rPr>
              <a:t>the freshly baked bread </a:t>
            </a:r>
            <a:r>
              <a:rPr lang="en-GB" b="1" dirty="0" smtClean="0">
                <a:solidFill>
                  <a:srgbClr val="58BC5A"/>
                </a:solidFill>
              </a:rPr>
              <a:t>in the sumptuous palace.</a:t>
            </a:r>
          </a:p>
          <a:p>
            <a:endParaRPr lang="en-GB" b="1" dirty="0" smtClean="0">
              <a:solidFill>
                <a:srgbClr val="58BC5A"/>
              </a:solidFill>
            </a:endParaRPr>
          </a:p>
          <a:p>
            <a:r>
              <a:rPr lang="en-GB" b="1" dirty="0">
                <a:solidFill>
                  <a:srgbClr val="0F4DBC"/>
                </a:solidFill>
              </a:rPr>
              <a:t>Gregor</a:t>
            </a:r>
            <a:r>
              <a:rPr lang="en-GB" b="1" dirty="0" smtClean="0">
                <a:solidFill>
                  <a:srgbClr val="58BC5A"/>
                </a:solidFill>
              </a:rPr>
              <a:t> </a:t>
            </a:r>
            <a:r>
              <a:rPr lang="en-GB" b="1" dirty="0" smtClean="0">
                <a:solidFill>
                  <a:srgbClr val="FF0000"/>
                </a:solidFill>
              </a:rPr>
              <a:t>was </a:t>
            </a:r>
            <a:r>
              <a:rPr lang="en-GB" b="1" dirty="0" smtClean="0">
                <a:solidFill>
                  <a:srgbClr val="00B0F0"/>
                </a:solidFill>
              </a:rPr>
              <a:t>hungry.</a:t>
            </a:r>
          </a:p>
          <a:p>
            <a:r>
              <a:rPr lang="en-GB" b="1" dirty="0">
                <a:solidFill>
                  <a:srgbClr val="0F4DBC"/>
                </a:solidFill>
              </a:rPr>
              <a:t>Gregor</a:t>
            </a:r>
            <a:r>
              <a:rPr lang="en-GB" b="1" dirty="0" smtClean="0">
                <a:solidFill>
                  <a:srgbClr val="58BC5A"/>
                </a:solidFill>
              </a:rPr>
              <a:t> </a:t>
            </a:r>
            <a:r>
              <a:rPr lang="en-GB" b="1" dirty="0" smtClean="0">
                <a:solidFill>
                  <a:srgbClr val="FF0000"/>
                </a:solidFill>
              </a:rPr>
              <a:t>was</a:t>
            </a:r>
            <a:r>
              <a:rPr lang="en-GB" b="1" dirty="0" smtClean="0">
                <a:solidFill>
                  <a:srgbClr val="58BC5A"/>
                </a:solidFill>
              </a:rPr>
              <a:t> </a:t>
            </a:r>
            <a:r>
              <a:rPr lang="en-GB" b="1" dirty="0" smtClean="0">
                <a:solidFill>
                  <a:srgbClr val="0F4DBC"/>
                </a:solidFill>
              </a:rPr>
              <a:t>her father</a:t>
            </a:r>
            <a:r>
              <a:rPr lang="en-GB" b="1" dirty="0" smtClean="0">
                <a:solidFill>
                  <a:srgbClr val="58BC5A"/>
                </a:solidFill>
              </a:rPr>
              <a:t>.</a:t>
            </a:r>
          </a:p>
          <a:p>
            <a:endParaRPr lang="en-GB" b="1" dirty="0" smtClean="0">
              <a:solidFill>
                <a:srgbClr val="58BC5A"/>
              </a:solidFill>
            </a:endParaRPr>
          </a:p>
        </p:txBody>
      </p:sp>
      <p:sp>
        <p:nvSpPr>
          <p:cNvPr id="3" name="Text Placeholder 2"/>
          <p:cNvSpPr>
            <a:spLocks noGrp="1"/>
          </p:cNvSpPr>
          <p:nvPr>
            <p:ph type="body" sz="quarter" idx="11"/>
          </p:nvPr>
        </p:nvSpPr>
        <p:spPr>
          <a:xfrm>
            <a:off x="357159" y="404664"/>
            <a:ext cx="8286808" cy="767576"/>
          </a:xfrm>
        </p:spPr>
        <p:txBody>
          <a:bodyPr/>
          <a:lstStyle/>
          <a:p>
            <a:r>
              <a:rPr lang="en-GB" sz="4400" b="0" dirty="0" smtClean="0">
                <a:solidFill>
                  <a:schemeClr val="tx1"/>
                </a:solidFill>
                <a:effectLst>
                  <a:outerShdw blurRad="38100" dist="38100" dir="2700000" algn="tl">
                    <a:srgbClr val="000000">
                      <a:alpha val="43137"/>
                    </a:srgbClr>
                  </a:outerShdw>
                </a:effectLst>
              </a:rPr>
              <a:t>‘Slots’ in a clause</a:t>
            </a:r>
            <a:endParaRPr lang="en-GB" sz="4400" b="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777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484784"/>
            <a:ext cx="8286750" cy="4714908"/>
          </a:xfrm>
        </p:spPr>
        <p:txBody>
          <a:bodyPr/>
          <a:lstStyle/>
          <a:p>
            <a:endParaRPr lang="en-GB" dirty="0"/>
          </a:p>
        </p:txBody>
      </p:sp>
      <p:sp>
        <p:nvSpPr>
          <p:cNvPr id="3" name="Text Placeholder 2"/>
          <p:cNvSpPr>
            <a:spLocks noGrp="1"/>
          </p:cNvSpPr>
          <p:nvPr>
            <p:ph type="body" sz="quarter" idx="11"/>
          </p:nvPr>
        </p:nvSpPr>
        <p:spPr>
          <a:xfrm>
            <a:off x="357158" y="480685"/>
            <a:ext cx="8286808" cy="500043"/>
          </a:xfrm>
        </p:spPr>
        <p:txBody>
          <a:bodyPr/>
          <a:lstStyle/>
          <a:p>
            <a:r>
              <a:rPr lang="en-GB" dirty="0"/>
              <a:t>So how do we construct a noun phrase?</a:t>
            </a:r>
          </a:p>
          <a:p>
            <a:endParaRPr lang="en-GB"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12776"/>
            <a:ext cx="8170195"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214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484784"/>
            <a:ext cx="8286750" cy="4714908"/>
          </a:xfrm>
        </p:spPr>
        <p:txBody>
          <a:bodyPr/>
          <a:lstStyle/>
          <a:p>
            <a:r>
              <a:rPr lang="en-GB" dirty="0" smtClean="0"/>
              <a:t>Add some adjectives</a:t>
            </a:r>
          </a:p>
          <a:p>
            <a:r>
              <a:rPr lang="en-GB" dirty="0" smtClean="0"/>
              <a:t>Change the determiner</a:t>
            </a:r>
            <a:endParaRPr lang="en-GB" dirty="0"/>
          </a:p>
        </p:txBody>
      </p:sp>
      <p:sp>
        <p:nvSpPr>
          <p:cNvPr id="3" name="Text Placeholder 2"/>
          <p:cNvSpPr>
            <a:spLocks noGrp="1"/>
          </p:cNvSpPr>
          <p:nvPr>
            <p:ph type="body" sz="quarter" idx="11"/>
          </p:nvPr>
        </p:nvSpPr>
        <p:spPr/>
        <p:txBody>
          <a:bodyPr/>
          <a:lstStyle/>
          <a:p>
            <a:endParaRPr lang="en-GB" dirty="0" smtClean="0"/>
          </a:p>
          <a:p>
            <a:r>
              <a:rPr lang="en-GB" dirty="0" smtClean="0"/>
              <a:t>So how do we construct a noun phrase?</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780928"/>
            <a:ext cx="641985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5046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6B90559-A279-4A73-82DE-738296DF2A85}" type="slidenum">
              <a:rPr lang="en-GB" sz="1000">
                <a:solidFill>
                  <a:srgbClr val="969696"/>
                </a:solidFill>
              </a:rPr>
              <a:pPr/>
              <a:t>19</a:t>
            </a:fld>
            <a:endParaRPr lang="en-GB" sz="1000">
              <a:solidFill>
                <a:srgbClr val="969696"/>
              </a:solidFill>
            </a:endParaRPr>
          </a:p>
          <a:p>
            <a:endParaRPr lang="en-GB">
              <a:solidFill>
                <a:srgbClr val="969696"/>
              </a:solidFill>
            </a:endParaRPr>
          </a:p>
        </p:txBody>
      </p:sp>
      <p:sp>
        <p:nvSpPr>
          <p:cNvPr id="10243" name="Rectangle 2"/>
          <p:cNvSpPr>
            <a:spLocks noGrp="1" noChangeArrowheads="1"/>
          </p:cNvSpPr>
          <p:nvPr>
            <p:ph type="title"/>
          </p:nvPr>
        </p:nvSpPr>
        <p:spPr>
          <a:xfrm>
            <a:off x="467544" y="404664"/>
            <a:ext cx="8229600" cy="1371600"/>
          </a:xfrm>
        </p:spPr>
        <p:txBody>
          <a:bodyPr>
            <a:normAutofit fontScale="90000"/>
          </a:bodyPr>
          <a:lstStyle/>
          <a:p>
            <a:pPr algn="l" eaLnBrk="1" hangingPunct="1"/>
            <a:r>
              <a:rPr lang="en-GB" sz="3200" dirty="0" smtClean="0">
                <a:solidFill>
                  <a:srgbClr val="0F4DBC"/>
                </a:solidFill>
              </a:rPr>
              <a:t>Developing the noun phrase by adding words before the main noun: pre-modification</a:t>
            </a:r>
          </a:p>
        </p:txBody>
      </p:sp>
      <p:graphicFrame>
        <p:nvGraphicFramePr>
          <p:cNvPr id="252931" name="Group 3"/>
          <p:cNvGraphicFramePr>
            <a:graphicFrameLocks noGrp="1"/>
          </p:cNvGraphicFramePr>
          <p:nvPr>
            <p:ph idx="1"/>
            <p:extLst>
              <p:ext uri="{D42A27DB-BD31-4B8C-83A1-F6EECF244321}">
                <p14:modId xmlns:p14="http://schemas.microsoft.com/office/powerpoint/2010/main" val="2821225399"/>
              </p:ext>
            </p:extLst>
          </p:nvPr>
        </p:nvGraphicFramePr>
        <p:xfrm>
          <a:off x="611560" y="1844824"/>
          <a:ext cx="7992889" cy="4844908"/>
        </p:xfrm>
        <a:graphic>
          <a:graphicData uri="http://schemas.openxmlformats.org/drawingml/2006/table">
            <a:tbl>
              <a:tblPr/>
              <a:tblGrid>
                <a:gridCol w="1728192"/>
                <a:gridCol w="1440160"/>
                <a:gridCol w="1872208"/>
                <a:gridCol w="1382054"/>
                <a:gridCol w="1570275"/>
              </a:tblGrid>
              <a:tr h="557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Determiners</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ea typeface="Times New Roman" pitchFamily="18" charset="0"/>
                          <a:cs typeface="Arial" charset="0"/>
                        </a:rPr>
                        <a:t>Adverbs</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Adjectives</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Noun</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 Head Noun</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85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a, an, the</a:t>
                      </a:r>
                      <a:endPar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this, that,</a:t>
                      </a:r>
                      <a:endPar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these,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those,</a:t>
                      </a:r>
                      <a:endPar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some, any,</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my, our,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his, their,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several,</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few, last,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next, first,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seventh,</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six, twelve</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slightly</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very</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extremely</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rather</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quite</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fierce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hooked</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deadly</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black</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spiked</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steely-ribbed</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ribbed</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scaly</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rough</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grey</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veined</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stone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mountain</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fire</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dragon</a:t>
                      </a:r>
                      <a:endParaRPr kumimoji="0" lang="en-GB" sz="2000" b="1" i="0" u="none" strike="noStrike" cap="none" normalizeH="0" baseline="0" dirty="0" smtClean="0">
                        <a:ln>
                          <a:noFill/>
                        </a:ln>
                        <a:solidFill>
                          <a:srgbClr val="0070C0"/>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wings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claws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tail</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head</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body</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0182845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INTRODUCtion</a:t>
            </a:r>
            <a:endParaRPr lang="en-GB" dirty="0"/>
          </a:p>
        </p:txBody>
      </p:sp>
      <p:sp>
        <p:nvSpPr>
          <p:cNvPr id="3" name="Text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fld id="{93BB0EA1-6604-4695-83C9-111488B4725B}" type="slidenum">
              <a:rPr lang="en-US" smtClean="0"/>
              <a:pPr/>
              <a:t>2</a:t>
            </a:fld>
            <a:endParaRPr lang="en-US" dirty="0"/>
          </a:p>
        </p:txBody>
      </p:sp>
    </p:spTree>
    <p:extLst>
      <p:ext uri="{BB962C8B-B14F-4D97-AF65-F5344CB8AC3E}">
        <p14:creationId xmlns:p14="http://schemas.microsoft.com/office/powerpoint/2010/main" val="2236500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1"/>
          </p:nvPr>
        </p:nvSpPr>
        <p:spPr/>
        <p:txBody>
          <a:bodyPr/>
          <a:lstStyle/>
          <a:p>
            <a:fld id="{132371F7-CEE0-4AF0-87BE-4D51F1612E4F}" type="slidenum">
              <a:rPr lang="en-US" smtClean="0"/>
              <a:pPr/>
              <a:t>20</a:t>
            </a:fld>
            <a:endParaRPr lang="en-US"/>
          </a:p>
        </p:txBody>
      </p:sp>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7544" y="44624"/>
            <a:ext cx="7776864" cy="5183052"/>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797" y="4909715"/>
            <a:ext cx="1848696" cy="1886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39752" y="6037529"/>
            <a:ext cx="1992853" cy="369332"/>
          </a:xfrm>
          <a:prstGeom prst="rect">
            <a:avLst/>
          </a:prstGeom>
          <a:noFill/>
        </p:spPr>
        <p:txBody>
          <a:bodyPr wrap="none" rtlCol="0">
            <a:spAutoFit/>
          </a:bodyPr>
          <a:lstStyle/>
          <a:p>
            <a:r>
              <a:rPr lang="en-GB" i="1" dirty="0" smtClean="0"/>
              <a:t>Catherine Rayner</a:t>
            </a:r>
            <a:endParaRPr lang="en-GB" i="1" dirty="0"/>
          </a:p>
        </p:txBody>
      </p:sp>
    </p:spTree>
    <p:extLst>
      <p:ext uri="{BB962C8B-B14F-4D97-AF65-F5344CB8AC3E}">
        <p14:creationId xmlns:p14="http://schemas.microsoft.com/office/powerpoint/2010/main" val="1536847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tinydragons"/>
          <p:cNvPicPr>
            <a:picLocks noChangeAspect="1" noChangeArrowheads="1"/>
          </p:cNvPicPr>
          <p:nvPr/>
        </p:nvPicPr>
        <p:blipFill>
          <a:blip r:embed="rId3" cstate="print"/>
          <a:srcRect/>
          <a:stretch>
            <a:fillRect/>
          </a:stretch>
        </p:blipFill>
        <p:spPr bwMode="auto">
          <a:xfrm>
            <a:off x="720080" y="92295"/>
            <a:ext cx="8028384" cy="5904713"/>
          </a:xfrm>
          <a:prstGeom prst="rect">
            <a:avLst/>
          </a:prstGeom>
          <a:noFill/>
          <a:ln w="9525">
            <a:noFill/>
            <a:miter lim="800000"/>
            <a:headEnd/>
            <a:tailEnd/>
          </a:ln>
        </p:spPr>
      </p:pic>
      <p:sp>
        <p:nvSpPr>
          <p:cNvPr id="3" name="TextBox 2"/>
          <p:cNvSpPr txBox="1"/>
          <p:nvPr/>
        </p:nvSpPr>
        <p:spPr>
          <a:xfrm>
            <a:off x="467544" y="692696"/>
            <a:ext cx="7136680" cy="1446550"/>
          </a:xfrm>
          <a:prstGeom prst="rect">
            <a:avLst/>
          </a:prstGeom>
          <a:noFill/>
        </p:spPr>
        <p:txBody>
          <a:bodyPr wrap="square" rtlCol="0">
            <a:spAutoFit/>
          </a:bodyPr>
          <a:lstStyle/>
          <a:p>
            <a:r>
              <a:rPr lang="en-GB" sz="4400" dirty="0" smtClean="0">
                <a:latin typeface="Arabic Typesetting" panose="03020402040406030203" pitchFamily="66" charset="-78"/>
                <a:cs typeface="Arabic Typesetting" panose="03020402040406030203" pitchFamily="66" charset="-78"/>
              </a:rPr>
              <a:t>My dragons are tiny,</a:t>
            </a:r>
          </a:p>
          <a:p>
            <a:r>
              <a:rPr lang="en-GB" sz="4400" dirty="0" smtClean="0">
                <a:latin typeface="Arabic Typesetting" panose="03020402040406030203" pitchFamily="66" charset="-78"/>
                <a:cs typeface="Arabic Typesetting" panose="03020402040406030203" pitchFamily="66" charset="-78"/>
              </a:rPr>
              <a:t>with </a:t>
            </a:r>
            <a:r>
              <a:rPr lang="en-GB" sz="4400" b="1" i="1" dirty="0" smtClean="0">
                <a:latin typeface="Arabic Typesetting" panose="03020402040406030203" pitchFamily="66" charset="-78"/>
                <a:cs typeface="Arabic Typesetting" panose="03020402040406030203" pitchFamily="66" charset="-78"/>
              </a:rPr>
              <a:t>whisper-thin wings of rainbow hues.</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420887"/>
            <a:ext cx="991318" cy="1320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59632" y="6332140"/>
            <a:ext cx="1544012" cy="369332"/>
          </a:xfrm>
          <a:prstGeom prst="rect">
            <a:avLst/>
          </a:prstGeom>
          <a:noFill/>
        </p:spPr>
        <p:txBody>
          <a:bodyPr wrap="none" rtlCol="0">
            <a:spAutoFit/>
          </a:bodyPr>
          <a:lstStyle/>
          <a:p>
            <a:r>
              <a:rPr lang="en-GB" i="1" dirty="0" smtClean="0"/>
              <a:t>Jackie Morris</a:t>
            </a:r>
            <a:endParaRPr lang="en-GB" i="1" dirty="0"/>
          </a:p>
        </p:txBody>
      </p:sp>
    </p:spTree>
    <p:extLst>
      <p:ext uri="{BB962C8B-B14F-4D97-AF65-F5344CB8AC3E}">
        <p14:creationId xmlns:p14="http://schemas.microsoft.com/office/powerpoint/2010/main" val="901161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124744"/>
            <a:ext cx="8286750" cy="5074948"/>
          </a:xfrm>
        </p:spPr>
        <p:txBody>
          <a:bodyPr/>
          <a:lstStyle/>
          <a:p>
            <a:r>
              <a:rPr lang="en-GB" dirty="0" smtClean="0"/>
              <a:t>Add some adjectives</a:t>
            </a:r>
          </a:p>
          <a:p>
            <a:r>
              <a:rPr lang="en-GB" dirty="0" smtClean="0"/>
              <a:t>Change the determiner</a:t>
            </a:r>
          </a:p>
          <a:p>
            <a:r>
              <a:rPr lang="en-GB" b="1" dirty="0" smtClean="0"/>
              <a:t>Add a prepositional phrase</a:t>
            </a:r>
          </a:p>
          <a:p>
            <a:r>
              <a:rPr lang="en-GB" b="1" dirty="0" smtClean="0"/>
              <a:t>(with…of…)</a:t>
            </a:r>
            <a:endParaRPr lang="en-GB" b="1" dirty="0"/>
          </a:p>
        </p:txBody>
      </p:sp>
      <p:sp>
        <p:nvSpPr>
          <p:cNvPr id="3" name="Text Placeholder 2"/>
          <p:cNvSpPr>
            <a:spLocks noGrp="1"/>
          </p:cNvSpPr>
          <p:nvPr>
            <p:ph type="body" sz="quarter" idx="11"/>
          </p:nvPr>
        </p:nvSpPr>
        <p:spPr>
          <a:xfrm>
            <a:off x="357158" y="552693"/>
            <a:ext cx="8286808" cy="500043"/>
          </a:xfrm>
        </p:spPr>
        <p:txBody>
          <a:bodyPr/>
          <a:lstStyle/>
          <a:p>
            <a:r>
              <a:rPr lang="en-GB" dirty="0"/>
              <a:t>So how do we construct a noun phrase?</a:t>
            </a:r>
          </a:p>
          <a:p>
            <a:endParaRPr lang="en-GB"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032" y="3228574"/>
            <a:ext cx="6192688" cy="3656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6893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585432" y="638133"/>
            <a:ext cx="6119812" cy="561975"/>
          </a:xfrm>
        </p:spPr>
        <p:txBody>
          <a:bodyPr/>
          <a:lstStyle/>
          <a:p>
            <a:pPr algn="l"/>
            <a:r>
              <a:rPr lang="en-GB" sz="4000" b="1" dirty="0" smtClean="0"/>
              <a:t>Prepositions</a:t>
            </a:r>
            <a:endParaRPr lang="en-GB" sz="4000" b="1" dirty="0"/>
          </a:p>
        </p:txBody>
      </p:sp>
      <p:sp>
        <p:nvSpPr>
          <p:cNvPr id="251908" name="Text Box 4"/>
          <p:cNvSpPr txBox="1">
            <a:spLocks noChangeArrowheads="1"/>
          </p:cNvSpPr>
          <p:nvPr/>
        </p:nvSpPr>
        <p:spPr bwMode="auto">
          <a:xfrm rot="-1893808">
            <a:off x="755650" y="2105889"/>
            <a:ext cx="23764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4000"/>
          </a:p>
        </p:txBody>
      </p:sp>
      <p:sp>
        <p:nvSpPr>
          <p:cNvPr id="251909" name="Text Box 5"/>
          <p:cNvSpPr txBox="1">
            <a:spLocks noChangeArrowheads="1"/>
          </p:cNvSpPr>
          <p:nvPr/>
        </p:nvSpPr>
        <p:spPr bwMode="auto">
          <a:xfrm rot="-524769">
            <a:off x="230465" y="1906496"/>
            <a:ext cx="265934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a:solidFill>
                  <a:schemeClr val="accent2"/>
                </a:solidFill>
              </a:rPr>
              <a:t>o</a:t>
            </a:r>
            <a:r>
              <a:rPr lang="en-GB" sz="4000" b="1" dirty="0" smtClean="0">
                <a:solidFill>
                  <a:schemeClr val="accent2"/>
                </a:solidFill>
              </a:rPr>
              <a:t>n</a:t>
            </a:r>
          </a:p>
          <a:p>
            <a:pPr>
              <a:spcBef>
                <a:spcPct val="50000"/>
              </a:spcBef>
            </a:pPr>
            <a:r>
              <a:rPr lang="en-GB" sz="4000" b="1" dirty="0" smtClean="0">
                <a:solidFill>
                  <a:srgbClr val="00B050"/>
                </a:solidFill>
              </a:rPr>
              <a:t>of</a:t>
            </a:r>
            <a:endParaRPr lang="en-GB" sz="4000" b="1" dirty="0">
              <a:solidFill>
                <a:srgbClr val="00B050"/>
              </a:solidFill>
            </a:endParaRPr>
          </a:p>
        </p:txBody>
      </p:sp>
      <p:sp>
        <p:nvSpPr>
          <p:cNvPr id="251910" name="Text Box 6"/>
          <p:cNvSpPr txBox="1">
            <a:spLocks noChangeArrowheads="1"/>
          </p:cNvSpPr>
          <p:nvPr/>
        </p:nvSpPr>
        <p:spPr bwMode="auto">
          <a:xfrm rot="182983">
            <a:off x="4343978" y="989362"/>
            <a:ext cx="26593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over</a:t>
            </a:r>
            <a:endParaRPr lang="en-GB" sz="4000" dirty="0">
              <a:solidFill>
                <a:schemeClr val="accent2"/>
              </a:solidFill>
            </a:endParaRPr>
          </a:p>
        </p:txBody>
      </p:sp>
      <p:sp>
        <p:nvSpPr>
          <p:cNvPr id="251911" name="Text Box 7"/>
          <p:cNvSpPr txBox="1">
            <a:spLocks noChangeArrowheads="1"/>
          </p:cNvSpPr>
          <p:nvPr/>
        </p:nvSpPr>
        <p:spPr bwMode="auto">
          <a:xfrm rot="774714">
            <a:off x="2996028" y="4524165"/>
            <a:ext cx="26593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a:solidFill>
                  <a:schemeClr val="accent2"/>
                </a:solidFill>
              </a:rPr>
              <a:t>o</a:t>
            </a:r>
            <a:r>
              <a:rPr lang="en-GB" sz="4000" b="1" dirty="0" smtClean="0">
                <a:solidFill>
                  <a:schemeClr val="accent2"/>
                </a:solidFill>
              </a:rPr>
              <a:t>n top of</a:t>
            </a:r>
            <a:endParaRPr lang="en-GB" sz="4000" b="1" dirty="0">
              <a:solidFill>
                <a:schemeClr val="accent2"/>
              </a:solidFill>
            </a:endParaRPr>
          </a:p>
        </p:txBody>
      </p:sp>
      <p:sp>
        <p:nvSpPr>
          <p:cNvPr id="251912" name="Text Box 8"/>
          <p:cNvSpPr txBox="1">
            <a:spLocks noChangeArrowheads="1"/>
          </p:cNvSpPr>
          <p:nvPr/>
        </p:nvSpPr>
        <p:spPr bwMode="auto">
          <a:xfrm>
            <a:off x="4176627" y="1887654"/>
            <a:ext cx="203409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under</a:t>
            </a:r>
            <a:r>
              <a:rPr lang="en-GB" sz="4000" dirty="0" smtClean="0">
                <a:solidFill>
                  <a:schemeClr val="accent2"/>
                </a:solidFill>
              </a:rPr>
              <a:t> </a:t>
            </a:r>
            <a:endParaRPr lang="en-GB" sz="4000" dirty="0">
              <a:solidFill>
                <a:schemeClr val="accent2"/>
              </a:solidFill>
            </a:endParaRPr>
          </a:p>
        </p:txBody>
      </p:sp>
      <p:sp>
        <p:nvSpPr>
          <p:cNvPr id="251913" name="Text Box 9"/>
          <p:cNvSpPr txBox="1">
            <a:spLocks noChangeArrowheads="1"/>
          </p:cNvSpPr>
          <p:nvPr/>
        </p:nvSpPr>
        <p:spPr bwMode="auto">
          <a:xfrm rot="-345274">
            <a:off x="614221" y="4074732"/>
            <a:ext cx="26593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in</a:t>
            </a:r>
            <a:endParaRPr lang="en-GB" sz="4000" dirty="0">
              <a:solidFill>
                <a:schemeClr val="accent2"/>
              </a:solidFill>
            </a:endParaRPr>
          </a:p>
        </p:txBody>
      </p:sp>
      <p:sp>
        <p:nvSpPr>
          <p:cNvPr id="251914" name="Text Box 10"/>
          <p:cNvSpPr txBox="1">
            <a:spLocks noChangeArrowheads="1"/>
          </p:cNvSpPr>
          <p:nvPr/>
        </p:nvSpPr>
        <p:spPr bwMode="auto">
          <a:xfrm rot="1053910">
            <a:off x="6847368" y="3929474"/>
            <a:ext cx="329993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for</a:t>
            </a:r>
            <a:endParaRPr lang="en-GB" sz="4000" dirty="0">
              <a:solidFill>
                <a:schemeClr val="accent2"/>
              </a:solidFill>
            </a:endParaRPr>
          </a:p>
        </p:txBody>
      </p:sp>
      <p:sp>
        <p:nvSpPr>
          <p:cNvPr id="251915" name="Text Box 11"/>
          <p:cNvSpPr txBox="1">
            <a:spLocks noChangeArrowheads="1"/>
          </p:cNvSpPr>
          <p:nvPr/>
        </p:nvSpPr>
        <p:spPr bwMode="auto">
          <a:xfrm>
            <a:off x="1901615" y="3466449"/>
            <a:ext cx="41244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beside</a:t>
            </a:r>
            <a:endParaRPr lang="en-GB" sz="4000" dirty="0">
              <a:solidFill>
                <a:schemeClr val="accent2"/>
              </a:solidFill>
            </a:endParaRPr>
          </a:p>
        </p:txBody>
      </p:sp>
      <p:sp>
        <p:nvSpPr>
          <p:cNvPr id="251916" name="Text Box 12"/>
          <p:cNvSpPr txBox="1">
            <a:spLocks noChangeArrowheads="1"/>
          </p:cNvSpPr>
          <p:nvPr/>
        </p:nvSpPr>
        <p:spPr bwMode="auto">
          <a:xfrm rot="285818">
            <a:off x="6240635" y="1327678"/>
            <a:ext cx="26593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after</a:t>
            </a:r>
            <a:r>
              <a:rPr lang="en-GB" sz="4000" b="1" dirty="0">
                <a:solidFill>
                  <a:schemeClr val="accent2"/>
                </a:solidFill>
              </a:rPr>
              <a:t>	</a:t>
            </a:r>
            <a:r>
              <a:rPr lang="en-GB" sz="4000" dirty="0">
                <a:solidFill>
                  <a:schemeClr val="accent2"/>
                </a:solidFill>
              </a:rPr>
              <a:t> </a:t>
            </a:r>
          </a:p>
        </p:txBody>
      </p:sp>
      <p:sp>
        <p:nvSpPr>
          <p:cNvPr id="251917" name="Text Box 13"/>
          <p:cNvSpPr txBox="1">
            <a:spLocks noChangeArrowheads="1"/>
          </p:cNvSpPr>
          <p:nvPr/>
        </p:nvSpPr>
        <p:spPr bwMode="auto">
          <a:xfrm rot="189324">
            <a:off x="2027534" y="2549902"/>
            <a:ext cx="256639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before</a:t>
            </a:r>
            <a:endParaRPr lang="en-GB" sz="4000" dirty="0">
              <a:solidFill>
                <a:schemeClr val="accent2"/>
              </a:solidFill>
            </a:endParaRPr>
          </a:p>
        </p:txBody>
      </p:sp>
      <p:sp>
        <p:nvSpPr>
          <p:cNvPr id="251918" name="Text Box 14"/>
          <p:cNvSpPr txBox="1">
            <a:spLocks noChangeArrowheads="1"/>
          </p:cNvSpPr>
          <p:nvPr/>
        </p:nvSpPr>
        <p:spPr bwMode="auto">
          <a:xfrm rot="478439">
            <a:off x="5962448" y="4720763"/>
            <a:ext cx="26593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from</a:t>
            </a:r>
            <a:endParaRPr lang="en-GB" sz="4000" dirty="0">
              <a:solidFill>
                <a:schemeClr val="accent2"/>
              </a:solidFill>
            </a:endParaRPr>
          </a:p>
        </p:txBody>
      </p:sp>
      <p:sp>
        <p:nvSpPr>
          <p:cNvPr id="251919" name="Text Box 15"/>
          <p:cNvSpPr txBox="1">
            <a:spLocks noChangeArrowheads="1"/>
          </p:cNvSpPr>
          <p:nvPr/>
        </p:nvSpPr>
        <p:spPr bwMode="auto">
          <a:xfrm rot="-524769">
            <a:off x="246867" y="5123569"/>
            <a:ext cx="317464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between</a:t>
            </a:r>
            <a:endParaRPr lang="en-GB" sz="4000" b="1" dirty="0">
              <a:solidFill>
                <a:schemeClr val="accent2"/>
              </a:solidFill>
            </a:endParaRPr>
          </a:p>
        </p:txBody>
      </p:sp>
      <p:sp>
        <p:nvSpPr>
          <p:cNvPr id="251920" name="Text Box 16"/>
          <p:cNvSpPr txBox="1">
            <a:spLocks noChangeArrowheads="1"/>
          </p:cNvSpPr>
          <p:nvPr/>
        </p:nvSpPr>
        <p:spPr bwMode="auto">
          <a:xfrm rot="641633">
            <a:off x="5325110" y="5602773"/>
            <a:ext cx="20167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at</a:t>
            </a:r>
            <a:endParaRPr lang="en-GB" sz="4000" b="1" dirty="0">
              <a:solidFill>
                <a:schemeClr val="accent2"/>
              </a:solidFill>
            </a:endParaRPr>
          </a:p>
        </p:txBody>
      </p:sp>
      <p:sp>
        <p:nvSpPr>
          <p:cNvPr id="251921" name="Text Box 17"/>
          <p:cNvSpPr txBox="1">
            <a:spLocks noChangeArrowheads="1"/>
          </p:cNvSpPr>
          <p:nvPr/>
        </p:nvSpPr>
        <p:spPr bwMode="auto">
          <a:xfrm rot="-524769">
            <a:off x="1031204" y="1475014"/>
            <a:ext cx="289636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through</a:t>
            </a:r>
            <a:endParaRPr lang="en-GB" sz="4000" b="1" dirty="0">
              <a:solidFill>
                <a:schemeClr val="accent2"/>
              </a:solidFill>
            </a:endParaRPr>
          </a:p>
        </p:txBody>
      </p:sp>
      <p:sp>
        <p:nvSpPr>
          <p:cNvPr id="251922" name="Text Box 18"/>
          <p:cNvSpPr txBox="1">
            <a:spLocks noChangeArrowheads="1"/>
          </p:cNvSpPr>
          <p:nvPr/>
        </p:nvSpPr>
        <p:spPr bwMode="auto">
          <a:xfrm rot="867146">
            <a:off x="6692794" y="2458685"/>
            <a:ext cx="228617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beyond</a:t>
            </a:r>
            <a:endParaRPr lang="en-GB" sz="4000" b="1" dirty="0">
              <a:solidFill>
                <a:schemeClr val="accent2"/>
              </a:solidFill>
            </a:endParaRPr>
          </a:p>
        </p:txBody>
      </p:sp>
      <p:sp>
        <p:nvSpPr>
          <p:cNvPr id="251924" name="Text Box 20"/>
          <p:cNvSpPr txBox="1">
            <a:spLocks noChangeArrowheads="1"/>
          </p:cNvSpPr>
          <p:nvPr/>
        </p:nvSpPr>
        <p:spPr bwMode="auto">
          <a:xfrm rot="-500896">
            <a:off x="5021779" y="2884098"/>
            <a:ext cx="320697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rgbClr val="00B050"/>
                </a:solidFill>
              </a:rPr>
              <a:t>with</a:t>
            </a:r>
            <a:endParaRPr lang="en-GB" sz="4000" b="1" dirty="0">
              <a:solidFill>
                <a:srgbClr val="00B050"/>
              </a:solidFill>
            </a:endParaRPr>
          </a:p>
        </p:txBody>
      </p:sp>
      <p:sp>
        <p:nvSpPr>
          <p:cNvPr id="22" name="Text Box 16"/>
          <p:cNvSpPr txBox="1">
            <a:spLocks noChangeArrowheads="1"/>
          </p:cNvSpPr>
          <p:nvPr/>
        </p:nvSpPr>
        <p:spPr bwMode="auto">
          <a:xfrm rot="20935754">
            <a:off x="3024129" y="5602773"/>
            <a:ext cx="20167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to</a:t>
            </a:r>
            <a:endParaRPr lang="en-GB" sz="4000" b="1" dirty="0">
              <a:solidFill>
                <a:schemeClr val="accent2"/>
              </a:solidFill>
            </a:endParaRPr>
          </a:p>
        </p:txBody>
      </p:sp>
      <p:sp>
        <p:nvSpPr>
          <p:cNvPr id="21" name="Text Box 20"/>
          <p:cNvSpPr txBox="1">
            <a:spLocks noChangeArrowheads="1"/>
          </p:cNvSpPr>
          <p:nvPr/>
        </p:nvSpPr>
        <p:spPr bwMode="auto">
          <a:xfrm rot="-500896">
            <a:off x="6232394" y="5650865"/>
            <a:ext cx="320697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a:solidFill>
                  <a:srgbClr val="00B050"/>
                </a:solidFill>
              </a:rPr>
              <a:t>l</a:t>
            </a:r>
            <a:r>
              <a:rPr lang="en-GB" sz="4000" b="1" dirty="0" smtClean="0">
                <a:solidFill>
                  <a:srgbClr val="00B050"/>
                </a:solidFill>
              </a:rPr>
              <a:t>ike a…</a:t>
            </a:r>
            <a:endParaRPr lang="en-GB" sz="4000" b="1" dirty="0">
              <a:solidFill>
                <a:srgbClr val="00B050"/>
              </a:solidFill>
            </a:endParaRPr>
          </a:p>
        </p:txBody>
      </p:sp>
      <p:sp>
        <p:nvSpPr>
          <p:cNvPr id="23" name="Text Box 20"/>
          <p:cNvSpPr txBox="1">
            <a:spLocks noChangeArrowheads="1"/>
          </p:cNvSpPr>
          <p:nvPr/>
        </p:nvSpPr>
        <p:spPr bwMode="auto">
          <a:xfrm rot="-500896">
            <a:off x="5902625" y="229060"/>
            <a:ext cx="320697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a:solidFill>
                  <a:srgbClr val="00B050"/>
                </a:solidFill>
              </a:rPr>
              <a:t>a</a:t>
            </a:r>
            <a:r>
              <a:rPr lang="en-GB" sz="4000" b="1" dirty="0" smtClean="0">
                <a:solidFill>
                  <a:srgbClr val="00B050"/>
                </a:solidFill>
              </a:rPr>
              <a:t>s…as a…</a:t>
            </a:r>
            <a:endParaRPr lang="en-GB" sz="4000" b="1" dirty="0">
              <a:solidFill>
                <a:srgbClr val="00B050"/>
              </a:solidFill>
            </a:endParaRPr>
          </a:p>
        </p:txBody>
      </p:sp>
    </p:spTree>
    <p:extLst>
      <p:ext uri="{BB962C8B-B14F-4D97-AF65-F5344CB8AC3E}">
        <p14:creationId xmlns:p14="http://schemas.microsoft.com/office/powerpoint/2010/main" val="75533951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501" y="764704"/>
            <a:ext cx="8229600" cy="3886200"/>
          </a:xfrm>
        </p:spPr>
        <p:txBody>
          <a:bodyPr/>
          <a:lstStyle/>
          <a:p>
            <a:pPr marL="0" indent="0">
              <a:buNone/>
            </a:pPr>
            <a:r>
              <a:rPr lang="en-GB" dirty="0" smtClean="0">
                <a:solidFill>
                  <a:srgbClr val="658080"/>
                </a:solidFill>
              </a:rPr>
              <a:t>He swam to the bottom of the deepest ocean. </a:t>
            </a:r>
          </a:p>
          <a:p>
            <a:pPr marL="0" indent="0">
              <a:buNone/>
            </a:pPr>
            <a:endParaRPr lang="en-GB" dirty="0">
              <a:solidFill>
                <a:srgbClr val="658080"/>
              </a:solidFill>
            </a:endParaRPr>
          </a:p>
          <a:p>
            <a:pPr marL="0" indent="0">
              <a:buNone/>
            </a:pPr>
            <a:r>
              <a:rPr lang="en-GB" dirty="0" smtClean="0">
                <a:solidFill>
                  <a:srgbClr val="658080"/>
                </a:solidFill>
              </a:rPr>
              <a:t>He climbed to the tops of the tallest trees. </a:t>
            </a:r>
            <a:endParaRPr lang="en-GB" sz="2400" dirty="0">
              <a:solidFill>
                <a:srgbClr val="658080"/>
              </a:solidFill>
            </a:endParaRPr>
          </a:p>
          <a:p>
            <a:pPr marL="0" indent="0">
              <a:buNone/>
            </a:pPr>
            <a:endParaRPr lang="en-GB" dirty="0" smtClean="0">
              <a:solidFill>
                <a:srgbClr val="658080"/>
              </a:solidFill>
            </a:endParaRPr>
          </a:p>
          <a:p>
            <a:pPr marL="0" indent="0">
              <a:buNone/>
            </a:pPr>
            <a:r>
              <a:rPr lang="en-GB" dirty="0" smtClean="0">
                <a:solidFill>
                  <a:srgbClr val="658080"/>
                </a:solidFill>
              </a:rPr>
              <a:t>…whisper-thin wings of rainbow hues.</a:t>
            </a:r>
            <a:endParaRPr lang="en-GB" dirty="0">
              <a:solidFill>
                <a:srgbClr val="658080"/>
              </a:solidFill>
            </a:endParaRPr>
          </a:p>
          <a:p>
            <a:pPr marL="0" indent="0">
              <a:buNone/>
            </a:pP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24</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58" y="4595217"/>
            <a:ext cx="1848696" cy="1886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4458424"/>
            <a:ext cx="1512168" cy="2014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1444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052736"/>
            <a:ext cx="8286750" cy="4714908"/>
          </a:xfrm>
        </p:spPr>
        <p:txBody>
          <a:bodyPr/>
          <a:lstStyle/>
          <a:p>
            <a:r>
              <a:rPr lang="en-GB" dirty="0" smtClean="0"/>
              <a:t>Add some adjectives</a:t>
            </a:r>
          </a:p>
          <a:p>
            <a:r>
              <a:rPr lang="en-GB" dirty="0" smtClean="0"/>
              <a:t>Change the determiner</a:t>
            </a:r>
          </a:p>
          <a:p>
            <a:r>
              <a:rPr lang="en-GB" sz="2500" dirty="0" smtClean="0"/>
              <a:t>Add a prepositional phrase</a:t>
            </a:r>
          </a:p>
          <a:p>
            <a:r>
              <a:rPr lang="en-GB" sz="2500" dirty="0" smtClean="0"/>
              <a:t>(with…of…)</a:t>
            </a:r>
          </a:p>
          <a:p>
            <a:r>
              <a:rPr lang="en-GB" sz="2500" b="1" dirty="0" smtClean="0"/>
              <a:t>Add a relative clause</a:t>
            </a:r>
          </a:p>
          <a:p>
            <a:r>
              <a:rPr lang="en-GB" sz="2500" b="1" dirty="0" smtClean="0"/>
              <a:t>(who, that, which…)</a:t>
            </a:r>
            <a:endParaRPr lang="en-GB" sz="2500" b="1" dirty="0"/>
          </a:p>
        </p:txBody>
      </p:sp>
      <p:sp>
        <p:nvSpPr>
          <p:cNvPr id="3" name="Text Placeholder 2"/>
          <p:cNvSpPr>
            <a:spLocks noGrp="1"/>
          </p:cNvSpPr>
          <p:nvPr>
            <p:ph type="body" sz="quarter" idx="11"/>
          </p:nvPr>
        </p:nvSpPr>
        <p:spPr/>
        <p:txBody>
          <a:bodyPr/>
          <a:lstStyle/>
          <a:p>
            <a:r>
              <a:rPr lang="en-GB" dirty="0"/>
              <a:t>So how do we construct a noun phrase?</a:t>
            </a:r>
          </a:p>
          <a:p>
            <a:endParaRPr lang="en-GB"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429000"/>
            <a:ext cx="527142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35238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251520" y="476672"/>
            <a:ext cx="8352928" cy="1143000"/>
          </a:xfrm>
        </p:spPr>
        <p:txBody>
          <a:bodyPr/>
          <a:lstStyle/>
          <a:p>
            <a:r>
              <a:rPr lang="en-GB" sz="3600" dirty="0"/>
              <a:t>Using a </a:t>
            </a:r>
            <a:r>
              <a:rPr lang="en-GB" sz="3600" dirty="0">
                <a:solidFill>
                  <a:srgbClr val="FF0000"/>
                </a:solidFill>
              </a:rPr>
              <a:t>relative </a:t>
            </a:r>
            <a:r>
              <a:rPr lang="en-GB" sz="3600" dirty="0" smtClean="0">
                <a:solidFill>
                  <a:srgbClr val="FF0000"/>
                </a:solidFill>
              </a:rPr>
              <a:t>clause</a:t>
            </a:r>
            <a:r>
              <a:rPr lang="en-GB" sz="2400" dirty="0"/>
              <a:t/>
            </a:r>
            <a:br>
              <a:rPr lang="en-GB" sz="2400" dirty="0"/>
            </a:br>
            <a:endParaRPr lang="en-GB" sz="2400" dirty="0"/>
          </a:p>
        </p:txBody>
      </p:sp>
      <p:graphicFrame>
        <p:nvGraphicFramePr>
          <p:cNvPr id="207875" name="Group 3"/>
          <p:cNvGraphicFramePr>
            <a:graphicFrameLocks noGrp="1"/>
          </p:cNvGraphicFramePr>
          <p:nvPr>
            <p:ph idx="1"/>
            <p:extLst>
              <p:ext uri="{D42A27DB-BD31-4B8C-83A1-F6EECF244321}">
                <p14:modId xmlns:p14="http://schemas.microsoft.com/office/powerpoint/2010/main" val="423062362"/>
              </p:ext>
            </p:extLst>
          </p:nvPr>
        </p:nvGraphicFramePr>
        <p:xfrm>
          <a:off x="250825" y="1728762"/>
          <a:ext cx="8435975" cy="4226243"/>
        </p:xfrm>
        <a:graphic>
          <a:graphicData uri="http://schemas.openxmlformats.org/drawingml/2006/table">
            <a:tbl>
              <a:tblPr/>
              <a:tblGrid>
                <a:gridCol w="1368425"/>
                <a:gridCol w="7067550"/>
              </a:tblGrid>
              <a:tr h="863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ea typeface="Times New Roman" pitchFamily="18" charset="0"/>
                          <a:cs typeface="Arial" charset="0"/>
                        </a:rPr>
                        <a:t>Relative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ea typeface="Times New Roman" pitchFamily="18" charset="0"/>
                          <a:cs typeface="Arial" charset="0"/>
                        </a:rPr>
                        <a:t>pronoun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ea typeface="Times New Roman" pitchFamily="18" charset="0"/>
                          <a:cs typeface="Arial" charset="0"/>
                        </a:rPr>
                        <a:t>Example, with noun phrase emboldened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10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ea typeface="Times New Roman" pitchFamily="18" charset="0"/>
                          <a:cs typeface="Arial" charset="0"/>
                        </a:rPr>
                        <a:t>who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ea typeface="Times New Roman" pitchFamily="18" charset="0"/>
                          <a:cs typeface="Arial" charset="0"/>
                        </a:rPr>
                        <a:t>The small boy, </a:t>
                      </a:r>
                      <a:r>
                        <a:rPr kumimoji="0" lang="en-GB" sz="2400" b="1" i="0" u="none" strike="noStrike" cap="none" normalizeH="0" baseline="0" dirty="0" smtClean="0">
                          <a:ln>
                            <a:noFill/>
                          </a:ln>
                          <a:solidFill>
                            <a:srgbClr val="FF0000"/>
                          </a:solidFill>
                          <a:effectLst/>
                          <a:latin typeface="Arial" charset="0"/>
                          <a:ea typeface="Times New Roman" pitchFamily="18" charset="0"/>
                          <a:cs typeface="Arial" charset="0"/>
                        </a:rPr>
                        <a:t>who was hiding from the dragon</a:t>
                      </a:r>
                      <a:r>
                        <a:rPr kumimoji="0" lang="en-GB" sz="2400" b="1" i="0" u="none" strike="noStrike" cap="none" normalizeH="0" baseline="0" dirty="0" smtClean="0">
                          <a:ln>
                            <a:noFill/>
                          </a:ln>
                          <a:solidFill>
                            <a:schemeClr val="tx1"/>
                          </a:solidFill>
                          <a:effectLst/>
                          <a:latin typeface="Arial" charset="0"/>
                          <a:ea typeface="Times New Roman" pitchFamily="18" charset="0"/>
                          <a:cs typeface="Arial" charset="0"/>
                        </a:rPr>
                        <a:t>,</a:t>
                      </a:r>
                      <a:r>
                        <a:rPr kumimoji="0" lang="en-GB" sz="2400" b="0" i="0" u="none" strike="noStrike" cap="none" normalizeH="0" baseline="0" dirty="0" smtClean="0">
                          <a:ln>
                            <a:noFill/>
                          </a:ln>
                          <a:solidFill>
                            <a:schemeClr val="tx1"/>
                          </a:solidFill>
                          <a:effectLst/>
                          <a:latin typeface="Arial" charset="0"/>
                          <a:ea typeface="Times New Roman" pitchFamily="18" charset="0"/>
                          <a:cs typeface="Arial" charset="0"/>
                        </a:rPr>
                        <a:t> sneezed.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86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ea typeface="Times New Roman" pitchFamily="18" charset="0"/>
                          <a:cs typeface="Arial" charset="0"/>
                        </a:rPr>
                        <a:t>which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ea typeface="Times New Roman" pitchFamily="18" charset="0"/>
                          <a:cs typeface="Arial" charset="0"/>
                        </a:rPr>
                        <a:t>His broken wing, </a:t>
                      </a:r>
                      <a:r>
                        <a:rPr kumimoji="0" lang="en-GB" sz="2400" b="1" i="0" u="none" strike="noStrike" cap="none" normalizeH="0" baseline="0" dirty="0" smtClean="0">
                          <a:ln>
                            <a:noFill/>
                          </a:ln>
                          <a:solidFill>
                            <a:srgbClr val="FF0000"/>
                          </a:solidFill>
                          <a:effectLst/>
                          <a:latin typeface="Arial" charset="0"/>
                          <a:ea typeface="Times New Roman" pitchFamily="18" charset="0"/>
                          <a:cs typeface="Arial" charset="0"/>
                        </a:rPr>
                        <a:t>which dragged on the floor</a:t>
                      </a:r>
                      <a:r>
                        <a:rPr kumimoji="0" lang="en-GB" sz="2400" b="0" i="0" u="none" strike="noStrike" cap="none" normalizeH="0" baseline="0" dirty="0" smtClean="0">
                          <a:ln>
                            <a:noFill/>
                          </a:ln>
                          <a:solidFill>
                            <a:schemeClr val="tx1"/>
                          </a:solidFill>
                          <a:effectLst/>
                          <a:latin typeface="Arial" charset="0"/>
                          <a:ea typeface="Times New Roman" pitchFamily="18" charset="0"/>
                          <a:cs typeface="Arial" charset="0"/>
                        </a:rPr>
                        <a:t>, was of no more use.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ea typeface="Times New Roman" pitchFamily="18" charset="0"/>
                          <a:cs typeface="Arial" charset="0"/>
                        </a:rPr>
                        <a:t>He had </a:t>
                      </a:r>
                      <a:r>
                        <a:rPr kumimoji="0" lang="en-GB" sz="2400" b="1" i="0" u="none" strike="noStrike" cap="none" normalizeH="0" baseline="0" dirty="0" smtClean="0">
                          <a:ln>
                            <a:noFill/>
                          </a:ln>
                          <a:solidFill>
                            <a:schemeClr val="tx1"/>
                          </a:solidFill>
                          <a:effectLst/>
                          <a:latin typeface="Arial" charset="0"/>
                          <a:ea typeface="Times New Roman" pitchFamily="18" charset="0"/>
                          <a:cs typeface="Arial" charset="0"/>
                        </a:rPr>
                        <a:t>a broken wing </a:t>
                      </a:r>
                      <a:r>
                        <a:rPr kumimoji="0" lang="en-GB" sz="2400" b="1" i="0" u="none" strike="noStrike" cap="none" normalizeH="0" baseline="0" dirty="0" smtClean="0">
                          <a:ln>
                            <a:noFill/>
                          </a:ln>
                          <a:solidFill>
                            <a:srgbClr val="FF0000"/>
                          </a:solidFill>
                          <a:effectLst/>
                          <a:latin typeface="Arial" charset="0"/>
                          <a:ea typeface="Times New Roman" pitchFamily="18" charset="0"/>
                          <a:cs typeface="Arial" charset="0"/>
                        </a:rPr>
                        <a:t>which dragged on the floor</a:t>
                      </a:r>
                      <a:r>
                        <a:rPr kumimoji="0" lang="en-GB" sz="2400" b="0" i="0" u="none" strike="noStrike" cap="none" normalizeH="0" baseline="0" dirty="0" smtClean="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70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ea typeface="Times New Roman" pitchFamily="18" charset="0"/>
                          <a:cs typeface="Arial" charset="0"/>
                        </a:rPr>
                        <a:t>that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ea typeface="Times New Roman" pitchFamily="18" charset="0"/>
                          <a:cs typeface="Arial" charset="0"/>
                        </a:rPr>
                        <a:t>The dark cave, </a:t>
                      </a:r>
                      <a:r>
                        <a:rPr kumimoji="0" lang="en-GB" sz="2400" b="1" i="0" u="none" strike="noStrike" cap="none" normalizeH="0" baseline="0" dirty="0" smtClean="0">
                          <a:ln>
                            <a:noFill/>
                          </a:ln>
                          <a:solidFill>
                            <a:srgbClr val="FF0000"/>
                          </a:solidFill>
                          <a:effectLst/>
                          <a:latin typeface="Arial" charset="0"/>
                          <a:ea typeface="Times New Roman" pitchFamily="18" charset="0"/>
                          <a:cs typeface="Arial" charset="0"/>
                        </a:rPr>
                        <a:t>that appeared before them, </a:t>
                      </a:r>
                      <a:r>
                        <a:rPr kumimoji="0" lang="en-GB" sz="2400" b="0" i="0" u="none" strike="noStrike" cap="none" normalizeH="0" baseline="0" dirty="0" smtClean="0">
                          <a:ln>
                            <a:noFill/>
                          </a:ln>
                          <a:solidFill>
                            <a:schemeClr val="tx1"/>
                          </a:solidFill>
                          <a:effectLst/>
                          <a:latin typeface="Arial" charset="0"/>
                          <a:ea typeface="Times New Roman" pitchFamily="18" charset="0"/>
                          <a:cs typeface="Arial" charset="0"/>
                        </a:rPr>
                        <a:t>was the refuge they sought.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370672" y="6196662"/>
            <a:ext cx="7629012" cy="461665"/>
          </a:xfrm>
          <a:prstGeom prst="rect">
            <a:avLst/>
          </a:prstGeom>
          <a:noFill/>
        </p:spPr>
        <p:txBody>
          <a:bodyPr wrap="none" rtlCol="0">
            <a:spAutoFit/>
          </a:bodyPr>
          <a:lstStyle/>
          <a:p>
            <a:r>
              <a:rPr lang="en-GB" sz="2400" b="1" dirty="0" smtClean="0"/>
              <a:t>Relative pronouns: who, whom, whose, which, that</a:t>
            </a:r>
            <a:endParaRPr lang="en-GB" sz="2400" b="1" dirty="0"/>
          </a:p>
        </p:txBody>
      </p:sp>
    </p:spTree>
    <p:extLst>
      <p:ext uri="{BB962C8B-B14F-4D97-AF65-F5344CB8AC3E}">
        <p14:creationId xmlns:p14="http://schemas.microsoft.com/office/powerpoint/2010/main" val="22990740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Developing the noun phrase by </a:t>
            </a:r>
            <a:br>
              <a:rPr lang="en-GB" sz="2800" dirty="0"/>
            </a:br>
            <a:r>
              <a:rPr lang="en-GB" sz="2800" dirty="0"/>
              <a:t>adding words </a:t>
            </a:r>
            <a:r>
              <a:rPr lang="en-GB" sz="2800" dirty="0" smtClean="0">
                <a:solidFill>
                  <a:srgbClr val="FF0000"/>
                </a:solidFill>
              </a:rPr>
              <a:t>after </a:t>
            </a:r>
            <a:r>
              <a:rPr lang="en-GB" sz="2800" dirty="0"/>
              <a:t>the main </a:t>
            </a:r>
            <a:r>
              <a:rPr lang="en-GB" sz="2800" dirty="0" smtClean="0"/>
              <a:t>noun: post-modification</a:t>
            </a:r>
            <a:endParaRPr lang="en-GB" sz="2800" dirty="0"/>
          </a:p>
        </p:txBody>
      </p:sp>
      <p:graphicFrame>
        <p:nvGraphicFramePr>
          <p:cNvPr id="4" name="Group 3"/>
          <p:cNvGraphicFramePr>
            <a:graphicFrameLocks noGrp="1"/>
          </p:cNvGraphicFramePr>
          <p:nvPr>
            <p:ph type="tbl" idx="1"/>
            <p:extLst>
              <p:ext uri="{D42A27DB-BD31-4B8C-83A1-F6EECF244321}">
                <p14:modId xmlns:p14="http://schemas.microsoft.com/office/powerpoint/2010/main" val="2443331940"/>
              </p:ext>
            </p:extLst>
          </p:nvPr>
        </p:nvGraphicFramePr>
        <p:xfrm>
          <a:off x="395536" y="1844824"/>
          <a:ext cx="8435282" cy="4755446"/>
        </p:xfrm>
        <a:graphic>
          <a:graphicData uri="http://schemas.openxmlformats.org/drawingml/2006/table">
            <a:tbl>
              <a:tblPr/>
              <a:tblGrid>
                <a:gridCol w="1687697"/>
                <a:gridCol w="1687697"/>
                <a:gridCol w="1684494"/>
                <a:gridCol w="1687697"/>
                <a:gridCol w="1687697"/>
              </a:tblGrid>
              <a:tr h="5541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Noun</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Adjective</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sz="1800" b="1" i="0" u="none" strike="noStrike" cap="none" normalizeH="0" baseline="0" dirty="0" smtClean="0">
                          <a:ln>
                            <a:noFill/>
                          </a:ln>
                          <a:solidFill>
                            <a:schemeClr val="tx1"/>
                          </a:solidFill>
                          <a:effectLst/>
                          <a:latin typeface="Arial" charset="0"/>
                          <a:ea typeface="Times New Roman" pitchFamily="18" charset="0"/>
                          <a:cs typeface="Arial" charset="0"/>
                        </a:rPr>
                        <a:t>Prepositional phrase</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Relative clause</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Non Finite Clause</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95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dragon</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wings</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body</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spiky</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delicate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rough</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scaly</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turquoise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jade-green</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fierce</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with steel-grey spikes</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of immense strength</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lang="en-GB" sz="2000" b="1" baseline="0" dirty="0" smtClean="0"/>
                        <a:t>which rules the skyline</a:t>
                      </a:r>
                    </a:p>
                    <a:p>
                      <a:pPr marL="342900" marR="0" lvl="0" indent="-342900" algn="l" defTabSz="914400" rtl="0" eaLnBrk="1" fontAlgn="base" latinLnBrk="0" hangingPunct="1">
                        <a:lnSpc>
                          <a:spcPct val="100000"/>
                        </a:lnSpc>
                        <a:spcBef>
                          <a:spcPct val="0"/>
                        </a:spcBef>
                        <a:spcAft>
                          <a:spcPct val="0"/>
                        </a:spcAft>
                        <a:buClrTx/>
                        <a:buSzTx/>
                        <a:buFontTx/>
                        <a:buNone/>
                        <a:tabLst/>
                      </a:pPr>
                      <a:endParaRPr lang="en-GB" sz="2000" b="1" baseline="0" dirty="0" smtClean="0"/>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lang="en-GB" sz="2000" b="1" baseline="0" dirty="0" smtClean="0"/>
                        <a:t> who towers above the horizon,</a:t>
                      </a:r>
                    </a:p>
                    <a:p>
                      <a:pPr marL="342900" marR="0" lvl="0" indent="-342900" algn="l" defTabSz="914400" rtl="0" eaLnBrk="1" fontAlgn="base" latinLnBrk="0" hangingPunct="1">
                        <a:lnSpc>
                          <a:spcPct val="100000"/>
                        </a:lnSpc>
                        <a:spcBef>
                          <a:spcPct val="0"/>
                        </a:spcBef>
                        <a:spcAft>
                          <a:spcPct val="0"/>
                        </a:spcAft>
                        <a:buClrTx/>
                        <a:buSzTx/>
                        <a:buFontTx/>
                        <a:buNone/>
                        <a:tabLst/>
                      </a:pPr>
                      <a:endParaRPr lang="en-GB" sz="2000" b="1" baseline="0" dirty="0" smtClean="0"/>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lang="en-GB" sz="2000" b="1" baseline="0" dirty="0" smtClean="0"/>
                        <a:t> that terrorises the valleys </a:t>
                      </a:r>
                      <a:endPar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t>towering above the world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t>silhouetted against the darkening skies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dirty="0" smtClean="0"/>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46070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0512" y="1124744"/>
            <a:ext cx="8286750" cy="4714908"/>
          </a:xfrm>
        </p:spPr>
        <p:txBody>
          <a:bodyPr/>
          <a:lstStyle/>
          <a:p>
            <a:r>
              <a:rPr lang="en-GB" sz="2400" dirty="0"/>
              <a:t>Complete the </a:t>
            </a:r>
            <a:r>
              <a:rPr lang="en-GB" sz="2400" dirty="0" smtClean="0"/>
              <a:t>sentence…and change the mood. </a:t>
            </a:r>
          </a:p>
        </p:txBody>
      </p:sp>
      <p:sp>
        <p:nvSpPr>
          <p:cNvPr id="3" name="Text Placeholder 2"/>
          <p:cNvSpPr>
            <a:spLocks noGrp="1"/>
          </p:cNvSpPr>
          <p:nvPr>
            <p:ph type="body" sz="quarter" idx="11"/>
          </p:nvPr>
        </p:nvSpPr>
        <p:spPr/>
        <p:txBody>
          <a:bodyPr/>
          <a:lstStyle/>
          <a:p>
            <a:r>
              <a:rPr lang="en-GB" dirty="0"/>
              <a:t>So how do we construct a noun phrase?</a:t>
            </a:r>
          </a:p>
          <a:p>
            <a:endParaRPr lang="en-GB"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16832"/>
            <a:ext cx="7488832" cy="4422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1259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1080120"/>
          </a:xfrm>
        </p:spPr>
        <p:txBody>
          <a:bodyPr/>
          <a:lstStyle/>
          <a:p>
            <a:r>
              <a:rPr lang="en-GB" dirty="0" smtClean="0">
                <a:solidFill>
                  <a:srgbClr val="384A94"/>
                </a:solidFill>
              </a:rPr>
              <a:t>The Ice Bear  </a:t>
            </a:r>
            <a:br>
              <a:rPr lang="en-GB" dirty="0" smtClean="0">
                <a:solidFill>
                  <a:srgbClr val="384A94"/>
                </a:solidFill>
              </a:rPr>
            </a:br>
            <a:r>
              <a:rPr lang="en-GB" sz="2800" i="1" dirty="0" smtClean="0">
                <a:solidFill>
                  <a:srgbClr val="384A94"/>
                </a:solidFill>
              </a:rPr>
              <a:t>Jackie Morris</a:t>
            </a:r>
            <a:endParaRPr lang="en-GB" sz="2800" i="1" dirty="0">
              <a:solidFill>
                <a:srgbClr val="384A94"/>
              </a:solidFill>
            </a:endParaRPr>
          </a:p>
        </p:txBody>
      </p:sp>
      <p:sp>
        <p:nvSpPr>
          <p:cNvPr id="3" name="Content Placeholder 2"/>
          <p:cNvSpPr>
            <a:spLocks noGrp="1"/>
          </p:cNvSpPr>
          <p:nvPr>
            <p:ph idx="1"/>
          </p:nvPr>
        </p:nvSpPr>
        <p:spPr>
          <a:xfrm>
            <a:off x="467544" y="2132856"/>
            <a:ext cx="8229600" cy="4310608"/>
          </a:xfrm>
        </p:spPr>
        <p:txBody>
          <a:bodyPr/>
          <a:lstStyle/>
          <a:p>
            <a:pPr marL="0" indent="0">
              <a:buNone/>
            </a:pPr>
            <a:r>
              <a:rPr lang="en-GB" b="1" dirty="0" smtClean="0">
                <a:solidFill>
                  <a:srgbClr val="658080"/>
                </a:solidFill>
              </a:rPr>
              <a:t>…a piece </a:t>
            </a:r>
            <a:r>
              <a:rPr lang="en-GB" dirty="0" smtClean="0">
                <a:solidFill>
                  <a:srgbClr val="658080"/>
                </a:solidFill>
              </a:rPr>
              <a:t>of amber, smoothed by oceans, coloured, clear and beautiful, like a fragment of fire, washed ashore from a far off place.</a:t>
            </a:r>
          </a:p>
          <a:p>
            <a:endParaRPr lang="en-GB" dirty="0"/>
          </a:p>
          <a:p>
            <a:pPr marL="0" indent="0">
              <a:buNone/>
            </a:pP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29</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005064"/>
            <a:ext cx="1800200" cy="2473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608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400" dirty="0" smtClean="0">
                <a:solidFill>
                  <a:srgbClr val="002060"/>
                </a:solidFill>
                <a:effectLst>
                  <a:outerShdw blurRad="38100" dist="38100" dir="2700000" algn="tl">
                    <a:srgbClr val="000000">
                      <a:alpha val="43137"/>
                    </a:srgbClr>
                  </a:outerShdw>
                </a:effectLst>
              </a:rPr>
              <a:t>Aims of Session: CPD Day 2</a:t>
            </a:r>
            <a:endParaRPr lang="en-GB" sz="4400"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17396" y="1951892"/>
            <a:ext cx="8042740" cy="3537644"/>
          </a:xfrm>
        </p:spPr>
        <p:txBody>
          <a:bodyPr>
            <a:noAutofit/>
          </a:bodyPr>
          <a:lstStyle/>
          <a:p>
            <a:pPr marL="328254" indent="-328254">
              <a:lnSpc>
                <a:spcPct val="150000"/>
              </a:lnSpc>
              <a:spcBef>
                <a:spcPts val="554"/>
              </a:spcBef>
              <a:spcAft>
                <a:spcPts val="554"/>
              </a:spcAft>
              <a:buClrTx/>
              <a:buSzPct val="80000"/>
              <a:buFont typeface="Wingdings" panose="05000000000000000000" pitchFamily="2" charset="2"/>
              <a:buChar char="q"/>
            </a:pPr>
            <a:r>
              <a:rPr lang="en-GB" sz="2400" dirty="0" smtClean="0"/>
              <a:t>To re-iterate </a:t>
            </a:r>
            <a:r>
              <a:rPr lang="en-GB" sz="2400" dirty="0"/>
              <a:t>the teaching principles underpinning the writing  intervention;</a:t>
            </a:r>
          </a:p>
          <a:p>
            <a:pPr marL="328254" indent="-328254">
              <a:lnSpc>
                <a:spcPct val="150000"/>
              </a:lnSpc>
              <a:spcBef>
                <a:spcPts val="554"/>
              </a:spcBef>
              <a:spcAft>
                <a:spcPts val="554"/>
              </a:spcAft>
              <a:buClrTx/>
              <a:buSzPct val="80000"/>
              <a:buFont typeface="Wingdings" panose="05000000000000000000" pitchFamily="2" charset="2"/>
              <a:buChar char="q"/>
            </a:pPr>
            <a:r>
              <a:rPr lang="en-GB" sz="2400" dirty="0"/>
              <a:t>To secure grammatical subject knowledge of the </a:t>
            </a:r>
            <a:r>
              <a:rPr lang="en-GB" sz="2400" dirty="0" smtClean="0"/>
              <a:t>noun phrase and subject-verb inversions;</a:t>
            </a:r>
          </a:p>
          <a:p>
            <a:pPr marL="328254" indent="-328254">
              <a:lnSpc>
                <a:spcPct val="150000"/>
              </a:lnSpc>
              <a:spcBef>
                <a:spcPts val="554"/>
              </a:spcBef>
              <a:spcAft>
                <a:spcPts val="554"/>
              </a:spcAft>
              <a:buClrTx/>
              <a:buSzPct val="80000"/>
              <a:buFont typeface="Wingdings" panose="05000000000000000000" pitchFamily="2" charset="2"/>
              <a:buChar char="q"/>
            </a:pPr>
            <a:r>
              <a:rPr lang="en-GB" sz="2400" dirty="0" smtClean="0"/>
              <a:t>To understand the teaching approaches in the narrative fiction </a:t>
            </a:r>
            <a:r>
              <a:rPr lang="en-GB" sz="2400" dirty="0" err="1" smtClean="0"/>
              <a:t>SoW.</a:t>
            </a:r>
            <a:endParaRPr lang="en-GB" sz="2400" dirty="0"/>
          </a:p>
        </p:txBody>
      </p:sp>
      <p:sp>
        <p:nvSpPr>
          <p:cNvPr id="5" name="Slide Number Placeholder 4"/>
          <p:cNvSpPr>
            <a:spLocks noGrp="1"/>
          </p:cNvSpPr>
          <p:nvPr>
            <p:ph type="sldNum" sz="quarter" idx="11"/>
          </p:nvPr>
        </p:nvSpPr>
        <p:spPr/>
        <p:txBody>
          <a:bodyPr/>
          <a:lstStyle/>
          <a:p>
            <a:fld id="{132371F7-CEE0-4AF0-87BE-4D51F1612E4F}" type="slidenum">
              <a:rPr lang="en-US" smtClean="0"/>
              <a:pPr/>
              <a:t>3</a:t>
            </a:fld>
            <a:endParaRPr lang="en-US" dirty="0"/>
          </a:p>
        </p:txBody>
      </p:sp>
    </p:spTree>
    <p:extLst>
      <p:ext uri="{BB962C8B-B14F-4D97-AF65-F5344CB8AC3E}">
        <p14:creationId xmlns:p14="http://schemas.microsoft.com/office/powerpoint/2010/main" val="3405058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11560"/>
          </a:xfrm>
        </p:spPr>
        <p:txBody>
          <a:bodyPr/>
          <a:lstStyle/>
          <a:p>
            <a:r>
              <a:rPr lang="en-GB" sz="3600" dirty="0" err="1" smtClean="0">
                <a:solidFill>
                  <a:srgbClr val="384A94"/>
                </a:solidFill>
              </a:rPr>
              <a:t>Dragonology</a:t>
            </a:r>
            <a:r>
              <a:rPr lang="en-GB" sz="3600" dirty="0" smtClean="0">
                <a:solidFill>
                  <a:srgbClr val="384A94"/>
                </a:solidFill>
              </a:rPr>
              <a:t/>
            </a:r>
            <a:br>
              <a:rPr lang="en-GB" sz="3600" dirty="0" smtClean="0">
                <a:solidFill>
                  <a:srgbClr val="384A94"/>
                </a:solidFill>
              </a:rPr>
            </a:br>
            <a:r>
              <a:rPr lang="en-GB" sz="2400" i="1" dirty="0" err="1" smtClean="0">
                <a:solidFill>
                  <a:srgbClr val="384A94"/>
                </a:solidFill>
              </a:rPr>
              <a:t>Dugald</a:t>
            </a:r>
            <a:r>
              <a:rPr lang="en-GB" sz="2400" i="1" dirty="0" smtClean="0">
                <a:solidFill>
                  <a:srgbClr val="384A94"/>
                </a:solidFill>
              </a:rPr>
              <a:t> A. Steer</a:t>
            </a:r>
            <a:endParaRPr lang="en-GB" dirty="0">
              <a:solidFill>
                <a:srgbClr val="384A94"/>
              </a:solidFill>
            </a:endParaRPr>
          </a:p>
        </p:txBody>
      </p:sp>
      <p:sp>
        <p:nvSpPr>
          <p:cNvPr id="3" name="Content Placeholder 2"/>
          <p:cNvSpPr>
            <a:spLocks noGrp="1"/>
          </p:cNvSpPr>
          <p:nvPr>
            <p:ph idx="1"/>
          </p:nvPr>
        </p:nvSpPr>
        <p:spPr>
          <a:xfrm>
            <a:off x="467544" y="1700808"/>
            <a:ext cx="8229600" cy="4526632"/>
          </a:xfrm>
        </p:spPr>
        <p:txBody>
          <a:bodyPr/>
          <a:lstStyle/>
          <a:p>
            <a:pPr marL="0" indent="0">
              <a:buNone/>
            </a:pPr>
            <a:r>
              <a:rPr lang="en-GB" sz="2400" b="1" dirty="0" smtClean="0">
                <a:solidFill>
                  <a:srgbClr val="658080"/>
                </a:solidFill>
              </a:rPr>
              <a:t>Essential Equipment:</a:t>
            </a:r>
            <a:endParaRPr lang="en-GB" sz="2400" dirty="0" smtClean="0">
              <a:solidFill>
                <a:srgbClr val="658080"/>
              </a:solidFill>
            </a:endParaRPr>
          </a:p>
          <a:p>
            <a:r>
              <a:rPr lang="en-GB" sz="2400" dirty="0" smtClean="0">
                <a:solidFill>
                  <a:srgbClr val="658080"/>
                </a:solidFill>
              </a:rPr>
              <a:t>A reasonably powerful magnifying glass</a:t>
            </a:r>
          </a:p>
          <a:p>
            <a:r>
              <a:rPr lang="en-GB" sz="2400" dirty="0" smtClean="0">
                <a:solidFill>
                  <a:srgbClr val="658080"/>
                </a:solidFill>
              </a:rPr>
              <a:t>Special heat-proof clothing</a:t>
            </a:r>
          </a:p>
          <a:p>
            <a:r>
              <a:rPr lang="en-GB" sz="2400" dirty="0" smtClean="0">
                <a:solidFill>
                  <a:srgbClr val="658080"/>
                </a:solidFill>
              </a:rPr>
              <a:t>A relief map of the area, that shows both flora-types and geological formations</a:t>
            </a:r>
          </a:p>
          <a:p>
            <a:endParaRPr lang="en-GB" sz="2400" dirty="0">
              <a:solidFill>
                <a:srgbClr val="658080"/>
              </a:solidFill>
            </a:endParaRPr>
          </a:p>
          <a:p>
            <a:pPr marL="0" indent="0">
              <a:buNone/>
            </a:pPr>
            <a:r>
              <a:rPr lang="en-GB" sz="2400" b="1" dirty="0" err="1" smtClean="0">
                <a:solidFill>
                  <a:srgbClr val="658080"/>
                </a:solidFill>
              </a:rPr>
              <a:t>Abramelin’s</a:t>
            </a:r>
            <a:r>
              <a:rPr lang="en-GB" sz="2400" b="1" dirty="0" smtClean="0">
                <a:solidFill>
                  <a:srgbClr val="658080"/>
                </a:solidFill>
              </a:rPr>
              <a:t> Taming Spell</a:t>
            </a:r>
          </a:p>
          <a:p>
            <a:pPr marL="0" indent="0">
              <a:buNone/>
            </a:pPr>
            <a:r>
              <a:rPr lang="en-GB" sz="2400" dirty="0" smtClean="0">
                <a:solidFill>
                  <a:srgbClr val="658080"/>
                </a:solidFill>
              </a:rPr>
              <a:t>Take three troy ounces of </a:t>
            </a:r>
            <a:r>
              <a:rPr lang="en-GB" sz="2400" dirty="0" err="1" smtClean="0">
                <a:solidFill>
                  <a:srgbClr val="658080"/>
                </a:solidFill>
              </a:rPr>
              <a:t>dragondust</a:t>
            </a:r>
            <a:r>
              <a:rPr lang="en-GB" sz="2400" dirty="0" smtClean="0">
                <a:solidFill>
                  <a:srgbClr val="658080"/>
                </a:solidFill>
              </a:rPr>
              <a:t> from a silver dish that has been thrice washed in water that has reflected a new moon.</a:t>
            </a:r>
          </a:p>
          <a:p>
            <a:pPr marL="0" indent="0">
              <a:buNone/>
            </a:pPr>
            <a:endParaRPr lang="en-GB" sz="2400" b="1"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30</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249554"/>
            <a:ext cx="1728192" cy="2256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0127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384A94"/>
                </a:solidFill>
              </a:rPr>
              <a:t>An enchanted object</a:t>
            </a:r>
            <a:endParaRPr lang="en-GB" dirty="0">
              <a:solidFill>
                <a:srgbClr val="384A94"/>
              </a:solidFill>
            </a:endParaRPr>
          </a:p>
        </p:txBody>
      </p:sp>
      <p:sp>
        <p:nvSpPr>
          <p:cNvPr id="3" name="Content Placeholder 2"/>
          <p:cNvSpPr>
            <a:spLocks noGrp="1"/>
          </p:cNvSpPr>
          <p:nvPr>
            <p:ph idx="1"/>
          </p:nvPr>
        </p:nvSpPr>
        <p:spPr/>
        <p:txBody>
          <a:bodyPr/>
          <a:lstStyle/>
          <a:p>
            <a:r>
              <a:rPr lang="en-GB" dirty="0" smtClean="0">
                <a:solidFill>
                  <a:srgbClr val="658080"/>
                </a:solidFill>
              </a:rPr>
              <a:t>Read your writing with a partner and explore your use of noun phrases.</a:t>
            </a:r>
          </a:p>
          <a:p>
            <a:r>
              <a:rPr lang="en-GB" dirty="0" smtClean="0">
                <a:solidFill>
                  <a:srgbClr val="658080"/>
                </a:solidFill>
              </a:rPr>
              <a:t>Compare these with the writing about the dragon picture.</a:t>
            </a:r>
          </a:p>
          <a:p>
            <a:r>
              <a:rPr lang="en-GB" dirty="0" smtClean="0">
                <a:solidFill>
                  <a:srgbClr val="658080"/>
                </a:solidFill>
              </a:rPr>
              <a:t>Is there anything you would change and why?</a:t>
            </a:r>
            <a:endParaRPr lang="en-GB" dirty="0">
              <a:solidFill>
                <a:srgbClr val="658080"/>
              </a:solidFill>
            </a:endParaRPr>
          </a:p>
        </p:txBody>
      </p:sp>
      <p:sp>
        <p:nvSpPr>
          <p:cNvPr id="4" name="Slide Number Placeholder 3"/>
          <p:cNvSpPr>
            <a:spLocks noGrp="1"/>
          </p:cNvSpPr>
          <p:nvPr>
            <p:ph type="sldNum" sz="quarter" idx="11"/>
          </p:nvPr>
        </p:nvSpPr>
        <p:spPr/>
        <p:txBody>
          <a:bodyPr/>
          <a:lstStyle/>
          <a:p>
            <a:fld id="{132371F7-CEE0-4AF0-87BE-4D51F1612E4F}" type="slidenum">
              <a:rPr lang="en-US" smtClean="0"/>
              <a:pPr/>
              <a:t>31</a:t>
            </a:fld>
            <a:endParaRPr lang="en-US"/>
          </a:p>
        </p:txBody>
      </p:sp>
    </p:spTree>
    <p:extLst>
      <p:ext uri="{BB962C8B-B14F-4D97-AF65-F5344CB8AC3E}">
        <p14:creationId xmlns:p14="http://schemas.microsoft.com/office/powerpoint/2010/main" val="1451021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7544" y="1484784"/>
            <a:ext cx="8286750" cy="4714908"/>
          </a:xfrm>
        </p:spPr>
        <p:txBody>
          <a:bodyPr/>
          <a:lstStyle/>
          <a:p>
            <a:pPr marL="457200" indent="-457200">
              <a:buFont typeface="Arial" panose="020B0604020202020204" pitchFamily="34" charset="0"/>
              <a:buChar char="•"/>
            </a:pPr>
            <a:r>
              <a:rPr lang="en-GB" dirty="0" smtClean="0"/>
              <a:t>Nouns can be expanded in many ways</a:t>
            </a:r>
          </a:p>
          <a:p>
            <a:pPr marL="457200" indent="-457200">
              <a:buFont typeface="Arial" panose="020B0604020202020204" pitchFamily="34" charset="0"/>
              <a:buChar char="•"/>
            </a:pPr>
            <a:r>
              <a:rPr lang="en-GB" dirty="0" smtClean="0"/>
              <a:t>Additional information can be added before the noun and after the noun (pre and post-modification)</a:t>
            </a:r>
          </a:p>
          <a:p>
            <a:pPr marL="457200" indent="-457200">
              <a:buFont typeface="Arial" panose="020B0604020202020204" pitchFamily="34" charset="0"/>
              <a:buChar char="•"/>
            </a:pPr>
            <a:r>
              <a:rPr lang="en-GB" dirty="0" smtClean="0"/>
              <a:t>Nouns can be expanded with single words, phrases and clauses</a:t>
            </a:r>
          </a:p>
          <a:p>
            <a:pPr marL="457200" indent="-457200">
              <a:buFont typeface="Arial" panose="020B0604020202020204" pitchFamily="34" charset="0"/>
              <a:buChar char="•"/>
            </a:pPr>
            <a:r>
              <a:rPr lang="en-GB" dirty="0" smtClean="0"/>
              <a:t>The choice of vocabulary used within a noun phrase determines the mood/picture in the reader’s mind/information conveyed</a:t>
            </a:r>
            <a:endParaRPr lang="en-GB" dirty="0"/>
          </a:p>
        </p:txBody>
      </p:sp>
      <p:sp>
        <p:nvSpPr>
          <p:cNvPr id="3" name="Text Placeholder 2"/>
          <p:cNvSpPr>
            <a:spLocks noGrp="1"/>
          </p:cNvSpPr>
          <p:nvPr>
            <p:ph type="body" sz="quarter" idx="11"/>
          </p:nvPr>
        </p:nvSpPr>
        <p:spPr>
          <a:xfrm>
            <a:off x="395536" y="620688"/>
            <a:ext cx="8286808" cy="500043"/>
          </a:xfrm>
        </p:spPr>
        <p:txBody>
          <a:bodyPr/>
          <a:lstStyle/>
          <a:p>
            <a:r>
              <a:rPr lang="en-GB" dirty="0" smtClean="0"/>
              <a:t>Big Ideas: Noun Phrases</a:t>
            </a:r>
            <a:endParaRPr lang="en-GB" dirty="0"/>
          </a:p>
        </p:txBody>
      </p:sp>
    </p:spTree>
    <p:extLst>
      <p:ext uri="{BB962C8B-B14F-4D97-AF65-F5344CB8AC3E}">
        <p14:creationId xmlns:p14="http://schemas.microsoft.com/office/powerpoint/2010/main" val="1431701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Arthur, merlin and the knights of the round table</a:t>
            </a:r>
            <a:endParaRPr lang="en-GB" dirty="0"/>
          </a:p>
        </p:txBody>
      </p:sp>
      <p:sp>
        <p:nvSpPr>
          <p:cNvPr id="3" name="Text Placeholder 2"/>
          <p:cNvSpPr>
            <a:spLocks noGrp="1"/>
          </p:cNvSpPr>
          <p:nvPr>
            <p:ph type="body" idx="1"/>
          </p:nvPr>
        </p:nvSpPr>
        <p:spPr/>
        <p:txBody>
          <a:bodyPr/>
          <a:lstStyle/>
          <a:p>
            <a:r>
              <a:rPr lang="en-GB" dirty="0" smtClean="0"/>
              <a:t>Narrative fiction</a:t>
            </a:r>
            <a:endParaRPr lang="en-GB" dirty="0"/>
          </a:p>
        </p:txBody>
      </p:sp>
      <p:sp>
        <p:nvSpPr>
          <p:cNvPr id="5" name="Slide Number Placeholder 4"/>
          <p:cNvSpPr>
            <a:spLocks noGrp="1"/>
          </p:cNvSpPr>
          <p:nvPr>
            <p:ph type="sldNum" sz="quarter" idx="11"/>
          </p:nvPr>
        </p:nvSpPr>
        <p:spPr/>
        <p:txBody>
          <a:bodyPr/>
          <a:lstStyle/>
          <a:p>
            <a:fld id="{93BB0EA1-6604-4695-83C9-111488B4725B}" type="slidenum">
              <a:rPr lang="en-US" smtClean="0"/>
              <a:pPr/>
              <a:t>33</a:t>
            </a:fld>
            <a:endParaRPr lang="en-US"/>
          </a:p>
        </p:txBody>
      </p:sp>
    </p:spTree>
    <p:extLst>
      <p:ext uri="{BB962C8B-B14F-4D97-AF65-F5344CB8AC3E}">
        <p14:creationId xmlns:p14="http://schemas.microsoft.com/office/powerpoint/2010/main" val="19726312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8539"/>
          </a:xfrm>
        </p:spPr>
        <p:txBody>
          <a:bodyPr/>
          <a:lstStyle/>
          <a:p>
            <a:r>
              <a:rPr lang="en-GB" sz="4400" dirty="0" err="1" smtClean="0">
                <a:effectLst>
                  <a:outerShdw blurRad="38100" dist="38100" dir="2700000" algn="tl">
                    <a:srgbClr val="000000">
                      <a:alpha val="43137"/>
                    </a:srgbClr>
                  </a:outerShdw>
                </a:effectLst>
              </a:rPr>
              <a:t>SoW</a:t>
            </a:r>
            <a:r>
              <a:rPr lang="en-GB" sz="4400" dirty="0" smtClean="0">
                <a:effectLst>
                  <a:outerShdw blurRad="38100" dist="38100" dir="2700000" algn="tl">
                    <a:srgbClr val="000000">
                      <a:alpha val="43137"/>
                    </a:srgbClr>
                  </a:outerShdw>
                </a:effectLst>
              </a:rPr>
              <a:t> Overview</a:t>
            </a:r>
            <a:endParaRPr lang="en-GB"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1772816"/>
            <a:ext cx="8694742" cy="4932784"/>
          </a:xfrm>
        </p:spPr>
        <p:txBody>
          <a:bodyPr/>
          <a:lstStyle/>
          <a:p>
            <a:pPr marL="0" indent="0">
              <a:lnSpc>
                <a:spcPts val="2800"/>
              </a:lnSpc>
              <a:spcBef>
                <a:spcPts val="0"/>
              </a:spcBef>
              <a:spcAft>
                <a:spcPts val="0"/>
              </a:spcAft>
              <a:buClrTx/>
              <a:buSzPct val="80000"/>
              <a:buNone/>
            </a:pPr>
            <a:r>
              <a:rPr lang="en-GB" sz="2400" dirty="0" smtClean="0"/>
              <a:t>Week 1: Story-building and understanding narrative structure</a:t>
            </a:r>
          </a:p>
          <a:p>
            <a:pPr marL="0" indent="0">
              <a:lnSpc>
                <a:spcPts val="2800"/>
              </a:lnSpc>
              <a:spcBef>
                <a:spcPts val="0"/>
              </a:spcBef>
              <a:spcAft>
                <a:spcPts val="0"/>
              </a:spcAft>
              <a:buClrTx/>
              <a:buSzPct val="80000"/>
              <a:buNone/>
            </a:pPr>
            <a:endParaRPr lang="en-GB" sz="2400" dirty="0" smtClean="0"/>
          </a:p>
          <a:p>
            <a:pPr marL="0" indent="0">
              <a:lnSpc>
                <a:spcPts val="2800"/>
              </a:lnSpc>
              <a:spcBef>
                <a:spcPts val="0"/>
              </a:spcBef>
              <a:spcAft>
                <a:spcPts val="0"/>
              </a:spcAft>
              <a:buClrTx/>
              <a:buSzPct val="80000"/>
              <a:buNone/>
            </a:pPr>
            <a:r>
              <a:rPr lang="en-GB" sz="2400" dirty="0" smtClean="0"/>
              <a:t>Week 2: Word choices, especially noun phrases, and how they help create character</a:t>
            </a:r>
          </a:p>
          <a:p>
            <a:pPr marL="0" indent="0">
              <a:lnSpc>
                <a:spcPts val="2800"/>
              </a:lnSpc>
              <a:spcBef>
                <a:spcPts val="0"/>
              </a:spcBef>
              <a:spcAft>
                <a:spcPts val="0"/>
              </a:spcAft>
              <a:buClrTx/>
              <a:buSzPct val="80000"/>
              <a:buNone/>
            </a:pPr>
            <a:endParaRPr lang="en-GB" sz="2400" dirty="0" smtClean="0"/>
          </a:p>
          <a:p>
            <a:pPr marL="0" indent="0">
              <a:lnSpc>
                <a:spcPts val="2800"/>
              </a:lnSpc>
              <a:spcBef>
                <a:spcPts val="0"/>
              </a:spcBef>
              <a:spcAft>
                <a:spcPts val="0"/>
              </a:spcAft>
              <a:buClrTx/>
              <a:buSzPct val="80000"/>
              <a:buNone/>
            </a:pPr>
            <a:r>
              <a:rPr lang="en-GB" sz="2400" dirty="0" smtClean="0"/>
              <a:t>Week 3: Sentence shaping and how it supports plot development and revising text</a:t>
            </a:r>
          </a:p>
          <a:p>
            <a:pPr marL="0" indent="0">
              <a:lnSpc>
                <a:spcPts val="2800"/>
              </a:lnSpc>
              <a:spcBef>
                <a:spcPts val="0"/>
              </a:spcBef>
              <a:spcAft>
                <a:spcPts val="0"/>
              </a:spcAft>
              <a:buClrTx/>
              <a:buSzPct val="80000"/>
              <a:buNone/>
            </a:pPr>
            <a:endParaRPr lang="en-GB" sz="2400" dirty="0" smtClean="0"/>
          </a:p>
          <a:p>
            <a:pPr marL="0" indent="0">
              <a:lnSpc>
                <a:spcPts val="2800"/>
              </a:lnSpc>
              <a:spcBef>
                <a:spcPts val="0"/>
              </a:spcBef>
              <a:spcAft>
                <a:spcPts val="0"/>
              </a:spcAft>
              <a:buClrTx/>
              <a:buSzPct val="80000"/>
              <a:buNone/>
            </a:pPr>
            <a:r>
              <a:rPr lang="en-GB" sz="2400" dirty="0" smtClean="0"/>
              <a:t>Week 4:  Designing text – focusing on drafting and revising </a:t>
            </a:r>
            <a:endParaRPr lang="en-GB" sz="2400" dirty="0"/>
          </a:p>
        </p:txBody>
      </p:sp>
      <p:sp>
        <p:nvSpPr>
          <p:cNvPr id="5" name="Slide Number Placeholder 4"/>
          <p:cNvSpPr>
            <a:spLocks noGrp="1"/>
          </p:cNvSpPr>
          <p:nvPr>
            <p:ph type="sldNum" sz="quarter" idx="11"/>
          </p:nvPr>
        </p:nvSpPr>
        <p:spPr/>
        <p:txBody>
          <a:bodyPr/>
          <a:lstStyle/>
          <a:p>
            <a:fld id="{132371F7-CEE0-4AF0-87BE-4D51F1612E4F}" type="slidenum">
              <a:rPr lang="en-US" smtClean="0"/>
              <a:pPr/>
              <a:t>34</a:t>
            </a:fld>
            <a:endParaRPr lang="en-US"/>
          </a:p>
        </p:txBody>
      </p:sp>
    </p:spTree>
    <p:extLst>
      <p:ext uri="{BB962C8B-B14F-4D97-AF65-F5344CB8AC3E}">
        <p14:creationId xmlns:p14="http://schemas.microsoft.com/office/powerpoint/2010/main" val="404785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Narrative Structure</a:t>
            </a:r>
            <a:endParaRPr lang="en-GB" dirty="0"/>
          </a:p>
        </p:txBody>
      </p:sp>
      <p:sp>
        <p:nvSpPr>
          <p:cNvPr id="3" name="Content Placeholder 2"/>
          <p:cNvSpPr>
            <a:spLocks noGrp="1"/>
          </p:cNvSpPr>
          <p:nvPr>
            <p:ph idx="1"/>
          </p:nvPr>
        </p:nvSpPr>
        <p:spPr>
          <a:xfrm>
            <a:off x="467544" y="1628800"/>
            <a:ext cx="8229600" cy="4248472"/>
          </a:xfrm>
        </p:spPr>
        <p:txBody>
          <a:bodyPr/>
          <a:lstStyle/>
          <a:p>
            <a:pPr marL="0" indent="0">
              <a:lnSpc>
                <a:spcPts val="2800"/>
              </a:lnSpc>
              <a:spcBef>
                <a:spcPts val="0"/>
              </a:spcBef>
              <a:spcAft>
                <a:spcPts val="600"/>
              </a:spcAft>
              <a:buNone/>
            </a:pPr>
            <a:r>
              <a:rPr lang="en-GB" sz="2400" dirty="0" smtClean="0">
                <a:solidFill>
                  <a:srgbClr val="FF0000"/>
                </a:solidFill>
              </a:rPr>
              <a:t>Week 1: Key Focuses</a:t>
            </a:r>
          </a:p>
          <a:p>
            <a:pPr marL="447675" indent="-447675">
              <a:lnSpc>
                <a:spcPts val="2800"/>
              </a:lnSpc>
              <a:spcBef>
                <a:spcPts val="0"/>
              </a:spcBef>
              <a:spcAft>
                <a:spcPts val="600"/>
              </a:spcAft>
              <a:buFont typeface="Wingdings" panose="05000000000000000000" pitchFamily="2" charset="2"/>
              <a:buChar char="q"/>
            </a:pPr>
            <a:r>
              <a:rPr lang="en-GB" sz="2400" dirty="0" smtClean="0"/>
              <a:t>Use of story mountain image and structure</a:t>
            </a:r>
          </a:p>
          <a:p>
            <a:pPr marL="447675" indent="-447675">
              <a:lnSpc>
                <a:spcPts val="2800"/>
              </a:lnSpc>
              <a:spcBef>
                <a:spcPts val="0"/>
              </a:spcBef>
              <a:spcAft>
                <a:spcPts val="600"/>
              </a:spcAft>
              <a:buFont typeface="Wingdings" panose="05000000000000000000" pitchFamily="2" charset="2"/>
              <a:buChar char="q"/>
            </a:pPr>
            <a:r>
              <a:rPr lang="en-GB" sz="2400" dirty="0" smtClean="0"/>
              <a:t>The image deliberately has two peaks to avoid suggesting too rigid a story structure</a:t>
            </a:r>
          </a:p>
          <a:p>
            <a:pPr marL="447675" indent="-447675">
              <a:lnSpc>
                <a:spcPts val="2800"/>
              </a:lnSpc>
              <a:spcBef>
                <a:spcPts val="0"/>
              </a:spcBef>
              <a:spcAft>
                <a:spcPts val="600"/>
              </a:spcAft>
              <a:buFont typeface="Wingdings" panose="05000000000000000000" pitchFamily="2" charset="2"/>
              <a:buChar char="q"/>
            </a:pPr>
            <a:r>
              <a:rPr lang="en-GB" sz="2400" dirty="0" smtClean="0"/>
              <a:t>Activities which secure understanding of story structure</a:t>
            </a:r>
          </a:p>
          <a:p>
            <a:pPr marL="447675" indent="-447675">
              <a:lnSpc>
                <a:spcPts val="2800"/>
              </a:lnSpc>
              <a:spcBef>
                <a:spcPts val="0"/>
              </a:spcBef>
              <a:spcAft>
                <a:spcPts val="600"/>
              </a:spcAft>
              <a:buFont typeface="Wingdings" panose="05000000000000000000" pitchFamily="2" charset="2"/>
              <a:buChar char="q"/>
            </a:pPr>
            <a:r>
              <a:rPr lang="en-GB" sz="2400" dirty="0" smtClean="0"/>
              <a:t>The concepts of ‘problem’ and ‘climax’ are the hardest: try to ensure these are securely understood</a:t>
            </a:r>
          </a:p>
          <a:p>
            <a:pPr marL="447675" indent="-447675">
              <a:lnSpc>
                <a:spcPts val="2800"/>
              </a:lnSpc>
              <a:spcBef>
                <a:spcPts val="0"/>
              </a:spcBef>
              <a:spcAft>
                <a:spcPts val="600"/>
              </a:spcAft>
              <a:buFont typeface="Wingdings" panose="05000000000000000000" pitchFamily="2" charset="2"/>
              <a:buChar char="q"/>
            </a:pPr>
            <a:r>
              <a:rPr lang="en-GB" sz="2400" dirty="0" smtClean="0"/>
              <a:t>The idea of bare bones being just the plot; and how as writers we have to flesh it to make it an engaging story</a:t>
            </a:r>
            <a:endParaRPr lang="en-GB" sz="2400"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35</a:t>
            </a:fld>
            <a:endParaRPr lang="en-US"/>
          </a:p>
        </p:txBody>
      </p:sp>
    </p:spTree>
    <p:extLst>
      <p:ext uri="{BB962C8B-B14F-4D97-AF65-F5344CB8AC3E}">
        <p14:creationId xmlns:p14="http://schemas.microsoft.com/office/powerpoint/2010/main" val="6101118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Developing Character</a:t>
            </a:r>
            <a:endParaRPr lang="en-GB" dirty="0"/>
          </a:p>
        </p:txBody>
      </p:sp>
      <p:sp>
        <p:nvSpPr>
          <p:cNvPr id="3" name="Content Placeholder 2"/>
          <p:cNvSpPr>
            <a:spLocks noGrp="1"/>
          </p:cNvSpPr>
          <p:nvPr>
            <p:ph idx="1"/>
          </p:nvPr>
        </p:nvSpPr>
        <p:spPr>
          <a:xfrm>
            <a:off x="467544" y="1772816"/>
            <a:ext cx="8229600" cy="3886200"/>
          </a:xfrm>
        </p:spPr>
        <p:txBody>
          <a:bodyPr/>
          <a:lstStyle/>
          <a:p>
            <a:pPr marL="0" indent="0">
              <a:lnSpc>
                <a:spcPts val="2800"/>
              </a:lnSpc>
              <a:spcBef>
                <a:spcPts val="0"/>
              </a:spcBef>
              <a:spcAft>
                <a:spcPts val="600"/>
              </a:spcAft>
              <a:buNone/>
            </a:pPr>
            <a:r>
              <a:rPr lang="en-GB" sz="2400" dirty="0" smtClean="0">
                <a:solidFill>
                  <a:srgbClr val="FF0000"/>
                </a:solidFill>
              </a:rPr>
              <a:t>Week 2: Key Focuses</a:t>
            </a:r>
          </a:p>
          <a:p>
            <a:pPr marL="447675" indent="-447675">
              <a:lnSpc>
                <a:spcPts val="2800"/>
              </a:lnSpc>
              <a:spcBef>
                <a:spcPts val="0"/>
              </a:spcBef>
              <a:spcAft>
                <a:spcPts val="600"/>
              </a:spcAft>
              <a:buFont typeface="Wingdings" panose="05000000000000000000" pitchFamily="2" charset="2"/>
              <a:buChar char="q"/>
            </a:pPr>
            <a:r>
              <a:rPr lang="en-GB" sz="2400" dirty="0" smtClean="0"/>
              <a:t>From visual images to verbal – painting in words</a:t>
            </a:r>
          </a:p>
          <a:p>
            <a:pPr marL="447675" indent="-447675">
              <a:lnSpc>
                <a:spcPts val="2800"/>
              </a:lnSpc>
              <a:spcBef>
                <a:spcPts val="0"/>
              </a:spcBef>
              <a:spcAft>
                <a:spcPts val="600"/>
              </a:spcAft>
              <a:buFont typeface="Wingdings" panose="05000000000000000000" pitchFamily="2" charset="2"/>
              <a:buChar char="q"/>
            </a:pPr>
            <a:r>
              <a:rPr lang="en-GB" sz="2400" dirty="0" smtClean="0"/>
              <a:t>Helping readers see our characters</a:t>
            </a:r>
          </a:p>
          <a:p>
            <a:pPr marL="447675" indent="-447675">
              <a:lnSpc>
                <a:spcPts val="2800"/>
              </a:lnSpc>
              <a:spcBef>
                <a:spcPts val="0"/>
              </a:spcBef>
              <a:spcAft>
                <a:spcPts val="600"/>
              </a:spcAft>
              <a:buFont typeface="Wingdings" panose="05000000000000000000" pitchFamily="2" charset="2"/>
              <a:buChar char="q"/>
            </a:pPr>
            <a:r>
              <a:rPr lang="en-GB" sz="2400" dirty="0" smtClean="0"/>
              <a:t>Using noun phrases to paint pictures</a:t>
            </a:r>
          </a:p>
          <a:p>
            <a:pPr marL="447675" indent="-447675">
              <a:lnSpc>
                <a:spcPts val="2800"/>
              </a:lnSpc>
              <a:spcBef>
                <a:spcPts val="0"/>
              </a:spcBef>
              <a:spcAft>
                <a:spcPts val="600"/>
              </a:spcAft>
              <a:buFont typeface="Wingdings" panose="05000000000000000000" pitchFamily="2" charset="2"/>
              <a:buChar char="q"/>
            </a:pPr>
            <a:r>
              <a:rPr lang="en-GB" sz="2400" dirty="0" smtClean="0"/>
              <a:t>Using well-chosen nouns rather than too many adjectives</a:t>
            </a:r>
          </a:p>
          <a:p>
            <a:pPr marL="447675" indent="-447675">
              <a:lnSpc>
                <a:spcPts val="2800"/>
              </a:lnSpc>
              <a:spcBef>
                <a:spcPts val="0"/>
              </a:spcBef>
              <a:spcAft>
                <a:spcPts val="600"/>
              </a:spcAft>
              <a:buFont typeface="Wingdings" panose="05000000000000000000" pitchFamily="2" charset="2"/>
              <a:buChar char="q"/>
            </a:pPr>
            <a:r>
              <a:rPr lang="en-GB" sz="2400" dirty="0" smtClean="0"/>
              <a:t>Developing descriptive post-modification in noun phrases</a:t>
            </a:r>
          </a:p>
          <a:p>
            <a:pPr marL="447675" indent="-447675">
              <a:lnSpc>
                <a:spcPts val="2800"/>
              </a:lnSpc>
              <a:spcBef>
                <a:spcPts val="0"/>
              </a:spcBef>
              <a:spcAft>
                <a:spcPts val="600"/>
              </a:spcAft>
              <a:buFont typeface="Wingdings" panose="05000000000000000000" pitchFamily="2" charset="2"/>
              <a:buChar char="q"/>
            </a:pPr>
            <a:r>
              <a:rPr lang="en-GB" sz="2400" dirty="0" smtClean="0"/>
              <a:t>Making readers infer about our characters through </a:t>
            </a:r>
            <a:r>
              <a:rPr lang="en-GB" sz="2400" i="1" dirty="0" smtClean="0"/>
              <a:t>show not tell</a:t>
            </a:r>
            <a:endParaRPr lang="en-GB" sz="2400" i="1"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36</a:t>
            </a:fld>
            <a:endParaRPr lang="en-US"/>
          </a:p>
        </p:txBody>
      </p:sp>
    </p:spTree>
    <p:extLst>
      <p:ext uri="{BB962C8B-B14F-4D97-AF65-F5344CB8AC3E}">
        <p14:creationId xmlns:p14="http://schemas.microsoft.com/office/powerpoint/2010/main" val="9696991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Visual images in words</a:t>
            </a:r>
            <a:endParaRPr lang="en-GB" dirty="0"/>
          </a:p>
        </p:txBody>
      </p:sp>
      <p:sp>
        <p:nvSpPr>
          <p:cNvPr id="3" name="Text Placeholder 2"/>
          <p:cNvSpPr>
            <a:spLocks noGrp="1"/>
          </p:cNvSpPr>
          <p:nvPr>
            <p:ph type="body" idx="1"/>
          </p:nvPr>
        </p:nvSpPr>
        <p:spPr/>
        <p:txBody>
          <a:bodyPr/>
          <a:lstStyle/>
          <a:p>
            <a:r>
              <a:rPr lang="en-GB" sz="2800" dirty="0" smtClean="0"/>
              <a:t>Creating Character</a:t>
            </a:r>
            <a:endParaRPr lang="en-GB" sz="2800" dirty="0"/>
          </a:p>
        </p:txBody>
      </p:sp>
      <p:sp>
        <p:nvSpPr>
          <p:cNvPr id="4" name="Slide Number Placeholder 3"/>
          <p:cNvSpPr>
            <a:spLocks noGrp="1"/>
          </p:cNvSpPr>
          <p:nvPr>
            <p:ph type="sldNum" sz="quarter" idx="11"/>
          </p:nvPr>
        </p:nvSpPr>
        <p:spPr/>
        <p:txBody>
          <a:bodyPr/>
          <a:lstStyle/>
          <a:p>
            <a:fld id="{93BB0EA1-6604-4695-83C9-111488B4725B}" type="slidenum">
              <a:rPr lang="en-US" smtClean="0"/>
              <a:pPr/>
              <a:t>37</a:t>
            </a:fld>
            <a:endParaRPr lang="en-US"/>
          </a:p>
        </p:txBody>
      </p:sp>
    </p:spTree>
    <p:extLst>
      <p:ext uri="{BB962C8B-B14F-4D97-AF65-F5344CB8AC3E}">
        <p14:creationId xmlns:p14="http://schemas.microsoft.com/office/powerpoint/2010/main" val="11963393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visual to verbal</a:t>
            </a:r>
            <a:endParaRPr lang="en-GB" dirty="0"/>
          </a:p>
        </p:txBody>
      </p:sp>
      <p:sp>
        <p:nvSpPr>
          <p:cNvPr id="3" name="Content Placeholder 2"/>
          <p:cNvSpPr>
            <a:spLocks noGrp="1"/>
          </p:cNvSpPr>
          <p:nvPr>
            <p:ph idx="1"/>
          </p:nvPr>
        </p:nvSpPr>
        <p:spPr>
          <a:xfrm>
            <a:off x="467544" y="1772816"/>
            <a:ext cx="8229600" cy="3886200"/>
          </a:xfrm>
        </p:spPr>
        <p:txBody>
          <a:bodyPr/>
          <a:lstStyle/>
          <a:p>
            <a:pPr marL="0" indent="0">
              <a:lnSpc>
                <a:spcPts val="3200"/>
              </a:lnSpc>
              <a:spcBef>
                <a:spcPts val="0"/>
              </a:spcBef>
              <a:spcAft>
                <a:spcPts val="600"/>
              </a:spcAft>
              <a:buNone/>
            </a:pPr>
            <a:r>
              <a:rPr lang="en-GB" sz="2400" b="1" dirty="0" smtClean="0"/>
              <a:t>The video clip in words</a:t>
            </a:r>
            <a:r>
              <a:rPr lang="en-GB" sz="2400" dirty="0" smtClean="0"/>
              <a:t>:</a:t>
            </a:r>
          </a:p>
          <a:p>
            <a:pPr marL="0" indent="0">
              <a:lnSpc>
                <a:spcPts val="3200"/>
              </a:lnSpc>
              <a:spcBef>
                <a:spcPts val="0"/>
              </a:spcBef>
              <a:spcAft>
                <a:spcPts val="600"/>
              </a:spcAft>
              <a:buNone/>
            </a:pPr>
            <a:r>
              <a:rPr lang="en-GB" sz="2400" dirty="0" smtClean="0"/>
              <a:t>Then</a:t>
            </a:r>
            <a:r>
              <a:rPr lang="en-GB" sz="2400" dirty="0"/>
              <a:t>, out of the darkness, came a lady, dark-haired and beautiful, wearing a gown of wine-red.  She stood over the burial casket of a knight and began to speak in a strange language, the words flowing from her lips like a dark song. She raised her arm over the casket, her long fingers extended, and her eyes, wide and intense.  The flow of words grew louder, the lady’s voice grew stronger and more insistent, until almost shrieking, she spoke the name, ‘Uther Pendragon!’ </a:t>
            </a:r>
          </a:p>
          <a:p>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38</a:t>
            </a:fld>
            <a:endParaRPr lang="en-US"/>
          </a:p>
        </p:txBody>
      </p:sp>
    </p:spTree>
    <p:extLst>
      <p:ext uri="{BB962C8B-B14F-4D97-AF65-F5344CB8AC3E}">
        <p14:creationId xmlns:p14="http://schemas.microsoft.com/office/powerpoint/2010/main" val="28280805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Noun Phrases to Build Description</a:t>
            </a:r>
            <a:endParaRPr lang="en-GB" dirty="0"/>
          </a:p>
        </p:txBody>
      </p:sp>
      <p:sp>
        <p:nvSpPr>
          <p:cNvPr id="3" name="Content Placeholder 2"/>
          <p:cNvSpPr>
            <a:spLocks noGrp="1"/>
          </p:cNvSpPr>
          <p:nvPr>
            <p:ph idx="1"/>
          </p:nvPr>
        </p:nvSpPr>
        <p:spPr>
          <a:xfrm>
            <a:off x="467544" y="1556792"/>
            <a:ext cx="8229600" cy="5760640"/>
          </a:xfrm>
        </p:spPr>
        <p:txBody>
          <a:bodyPr>
            <a:normAutofit fontScale="40000" lnSpcReduction="20000"/>
          </a:bodyPr>
          <a:lstStyle/>
          <a:p>
            <a:pPr marL="0" indent="0">
              <a:lnSpc>
                <a:spcPct val="150000"/>
              </a:lnSpc>
              <a:spcBef>
                <a:spcPts val="0"/>
              </a:spcBef>
              <a:buNone/>
            </a:pPr>
            <a:r>
              <a:rPr lang="en-GB" sz="5500" dirty="0" smtClean="0"/>
              <a:t>Sometimes noun phrases are built by putting adjectives before the noun:</a:t>
            </a:r>
          </a:p>
          <a:p>
            <a:pPr>
              <a:lnSpc>
                <a:spcPct val="150000"/>
              </a:lnSpc>
              <a:spcBef>
                <a:spcPts val="0"/>
              </a:spcBef>
            </a:pPr>
            <a:r>
              <a:rPr lang="en-GB" sz="5500" dirty="0"/>
              <a:t>a </a:t>
            </a:r>
            <a:r>
              <a:rPr lang="en-GB" sz="5500" dirty="0">
                <a:solidFill>
                  <a:srgbClr val="0070C0"/>
                </a:solidFill>
              </a:rPr>
              <a:t>strange </a:t>
            </a:r>
            <a:r>
              <a:rPr lang="en-GB" sz="5500" b="1" u="sng" dirty="0" smtClean="0">
                <a:solidFill>
                  <a:srgbClr val="384A94"/>
                </a:solidFill>
              </a:rPr>
              <a:t>language</a:t>
            </a:r>
          </a:p>
          <a:p>
            <a:pPr>
              <a:lnSpc>
                <a:spcPct val="150000"/>
              </a:lnSpc>
              <a:spcBef>
                <a:spcPts val="0"/>
              </a:spcBef>
            </a:pPr>
            <a:r>
              <a:rPr lang="en-GB" sz="5500" dirty="0"/>
              <a:t>a</a:t>
            </a:r>
            <a:r>
              <a:rPr lang="en-GB" sz="5500" dirty="0" smtClean="0"/>
              <a:t> </a:t>
            </a:r>
            <a:r>
              <a:rPr lang="en-GB" sz="5500" dirty="0" smtClean="0">
                <a:solidFill>
                  <a:srgbClr val="0070C0"/>
                </a:solidFill>
              </a:rPr>
              <a:t>dark</a:t>
            </a:r>
            <a:r>
              <a:rPr lang="en-GB" sz="5500" dirty="0" smtClean="0"/>
              <a:t> </a:t>
            </a:r>
            <a:r>
              <a:rPr lang="en-GB" sz="5500" b="1" u="sng" dirty="0" smtClean="0">
                <a:solidFill>
                  <a:srgbClr val="384A94"/>
                </a:solidFill>
              </a:rPr>
              <a:t>song</a:t>
            </a:r>
          </a:p>
          <a:p>
            <a:pPr>
              <a:lnSpc>
                <a:spcPct val="150000"/>
              </a:lnSpc>
              <a:spcBef>
                <a:spcPts val="0"/>
              </a:spcBef>
            </a:pPr>
            <a:r>
              <a:rPr lang="en-GB" sz="5500" dirty="0"/>
              <a:t>her </a:t>
            </a:r>
            <a:r>
              <a:rPr lang="en-GB" sz="5500" dirty="0">
                <a:solidFill>
                  <a:srgbClr val="0070C0"/>
                </a:solidFill>
              </a:rPr>
              <a:t>long </a:t>
            </a:r>
            <a:r>
              <a:rPr lang="en-GB" sz="5500" b="1" u="sng" dirty="0" smtClean="0">
                <a:solidFill>
                  <a:srgbClr val="384A94"/>
                </a:solidFill>
              </a:rPr>
              <a:t>fingers</a:t>
            </a:r>
          </a:p>
          <a:p>
            <a:pPr>
              <a:lnSpc>
                <a:spcPct val="150000"/>
              </a:lnSpc>
              <a:spcBef>
                <a:spcPts val="0"/>
              </a:spcBef>
            </a:pPr>
            <a:endParaRPr lang="en-GB" sz="5500" u="sng" dirty="0"/>
          </a:p>
          <a:p>
            <a:pPr marL="0" indent="0">
              <a:lnSpc>
                <a:spcPct val="150000"/>
              </a:lnSpc>
              <a:spcBef>
                <a:spcPts val="0"/>
              </a:spcBef>
              <a:buNone/>
            </a:pPr>
            <a:r>
              <a:rPr lang="en-GB" sz="5500" dirty="0" smtClean="0"/>
              <a:t>Look at your description of a character from the Arthur and Merlin stories: have you created any noun phrases like this?</a:t>
            </a:r>
          </a:p>
          <a:p>
            <a:pPr marL="0" indent="0">
              <a:lnSpc>
                <a:spcPct val="150000"/>
              </a:lnSpc>
              <a:spcBef>
                <a:spcPts val="0"/>
              </a:spcBef>
              <a:buNone/>
            </a:pPr>
            <a:endParaRPr lang="en-GB" sz="5500" dirty="0"/>
          </a:p>
          <a:p>
            <a:pPr marL="0" indent="0">
              <a:lnSpc>
                <a:spcPct val="150000"/>
              </a:lnSpc>
              <a:spcBef>
                <a:spcPts val="0"/>
              </a:spcBef>
              <a:buNone/>
            </a:pPr>
            <a:r>
              <a:rPr lang="en-GB" sz="5500" dirty="0" smtClean="0"/>
              <a:t>What did you want to make your reader see or think about your character?</a:t>
            </a:r>
          </a:p>
          <a:p>
            <a:pPr>
              <a:lnSpc>
                <a:spcPct val="150000"/>
              </a:lnSpc>
              <a:spcBef>
                <a:spcPts val="0"/>
              </a:spcBef>
            </a:pPr>
            <a:endParaRPr lang="en-GB" sz="2000" u="sng" dirty="0"/>
          </a:p>
          <a:p>
            <a:pPr marL="0" indent="0">
              <a:lnSpc>
                <a:spcPct val="150000"/>
              </a:lnSpc>
              <a:spcBef>
                <a:spcPts val="0"/>
              </a:spcBef>
              <a:buNone/>
            </a:pPr>
            <a:endParaRPr lang="en-GB" sz="2000" u="sng" dirty="0"/>
          </a:p>
        </p:txBody>
      </p:sp>
      <p:sp>
        <p:nvSpPr>
          <p:cNvPr id="4" name="Slide Number Placeholder 3"/>
          <p:cNvSpPr>
            <a:spLocks noGrp="1"/>
          </p:cNvSpPr>
          <p:nvPr>
            <p:ph type="sldNum" sz="quarter" idx="12"/>
          </p:nvPr>
        </p:nvSpPr>
        <p:spPr>
          <a:xfrm>
            <a:off x="8244408" y="6093296"/>
            <a:ext cx="549424" cy="476250"/>
          </a:xfrm>
        </p:spPr>
        <p:txBody>
          <a:bodyPr/>
          <a:lstStyle/>
          <a:p>
            <a:fld id="{251E94AE-4AE0-4832-80AE-5EEDEDF46D93}" type="slidenum">
              <a:rPr lang="en-GB" b="1" smtClean="0"/>
              <a:t>39</a:t>
            </a:fld>
            <a:endParaRPr lang="en-GB" b="1" dirty="0"/>
          </a:p>
        </p:txBody>
      </p:sp>
    </p:spTree>
    <p:extLst>
      <p:ext uri="{BB962C8B-B14F-4D97-AF65-F5344CB8AC3E}">
        <p14:creationId xmlns:p14="http://schemas.microsoft.com/office/powerpoint/2010/main" val="3260543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7281"/>
            <a:ext cx="8368811" cy="1055077"/>
          </a:xfrm>
        </p:spPr>
        <p:txBody>
          <a:bodyPr/>
          <a:lstStyle/>
          <a:p>
            <a:pPr algn="l"/>
            <a:r>
              <a:rPr lang="en-GB" dirty="0" err="1" smtClean="0">
                <a:effectLst>
                  <a:outerShdw blurRad="38100" dist="38100" dir="2700000" algn="tl">
                    <a:srgbClr val="000000">
                      <a:alpha val="43137"/>
                    </a:srgbClr>
                  </a:outerShdw>
                </a:effectLst>
                <a:latin typeface="+mn-lt"/>
              </a:rPr>
              <a:t>GfW</a:t>
            </a:r>
            <a:r>
              <a:rPr lang="en-GB" dirty="0" smtClean="0">
                <a:effectLst>
                  <a:outerShdw blurRad="38100" dist="38100" dir="2700000" algn="tl">
                    <a:srgbClr val="000000">
                      <a:alpha val="43137"/>
                    </a:srgbClr>
                  </a:outerShdw>
                </a:effectLst>
                <a:latin typeface="+mn-lt"/>
              </a:rPr>
              <a:t>: Four Key Teaching </a:t>
            </a:r>
            <a:r>
              <a:rPr lang="en-GB" dirty="0">
                <a:effectLst>
                  <a:outerShdw blurRad="38100" dist="38100" dir="2700000" algn="tl">
                    <a:srgbClr val="000000">
                      <a:alpha val="43137"/>
                    </a:srgbClr>
                  </a:outerShdw>
                </a:effectLst>
                <a:latin typeface="+mn-lt"/>
              </a:rPr>
              <a:t>P</a:t>
            </a:r>
            <a:r>
              <a:rPr lang="en-GB" dirty="0" smtClean="0">
                <a:effectLst>
                  <a:outerShdw blurRad="38100" dist="38100" dir="2700000" algn="tl">
                    <a:srgbClr val="000000">
                      <a:alpha val="43137"/>
                    </a:srgbClr>
                  </a:outerShdw>
                </a:effectLst>
                <a:latin typeface="+mn-lt"/>
              </a:rPr>
              <a:t>rinciples</a:t>
            </a:r>
            <a:endParaRPr lang="en-GB"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57200" y="1844824"/>
            <a:ext cx="8002763" cy="4550000"/>
          </a:xfrm>
        </p:spPr>
        <p:txBody>
          <a:bodyPr>
            <a:noAutofit/>
          </a:bodyPr>
          <a:lstStyle/>
          <a:p>
            <a:pPr>
              <a:lnSpc>
                <a:spcPts val="2800"/>
              </a:lnSpc>
              <a:buFont typeface="Wingdings" pitchFamily="2" charset="2"/>
              <a:buChar char="Ø"/>
            </a:pPr>
            <a:r>
              <a:rPr lang="en-GB" sz="2400" b="1" dirty="0">
                <a:latin typeface="Arial" panose="020B0604020202020204" pitchFamily="34" charset="0"/>
                <a:cs typeface="Arial" panose="020B0604020202020204" pitchFamily="34" charset="0"/>
              </a:rPr>
              <a:t>Make a link </a:t>
            </a:r>
            <a:r>
              <a:rPr lang="en-GB" sz="2400" dirty="0">
                <a:latin typeface="Arial" panose="020B0604020202020204" pitchFamily="34" charset="0"/>
                <a:cs typeface="Arial" panose="020B0604020202020204" pitchFamily="34" charset="0"/>
              </a:rPr>
              <a:t>between the grammar being introduced and how it works in the writing being taught;</a:t>
            </a:r>
          </a:p>
          <a:p>
            <a:pPr>
              <a:lnSpc>
                <a:spcPts val="2800"/>
              </a:lnSpc>
              <a:buFont typeface="Wingdings" pitchFamily="2" charset="2"/>
              <a:buChar char="Ø"/>
            </a:pPr>
            <a:endParaRPr lang="en-GB" sz="2400" dirty="0" smtClean="0">
              <a:latin typeface="Arial" panose="020B0604020202020204" pitchFamily="34" charset="0"/>
              <a:cs typeface="Arial" panose="020B0604020202020204" pitchFamily="34" charset="0"/>
            </a:endParaRPr>
          </a:p>
          <a:p>
            <a:pPr>
              <a:lnSpc>
                <a:spcPts val="2800"/>
              </a:lnSpc>
              <a:buFont typeface="Wingdings" pitchFamily="2" charset="2"/>
              <a:buChar char="Ø"/>
            </a:pPr>
            <a:r>
              <a:rPr lang="en-GB" sz="2400" dirty="0" smtClean="0">
                <a:latin typeface="Arial" panose="020B0604020202020204" pitchFamily="34" charset="0"/>
                <a:cs typeface="Arial" panose="020B0604020202020204" pitchFamily="34" charset="0"/>
              </a:rPr>
              <a:t>Explain </a:t>
            </a:r>
            <a:r>
              <a:rPr lang="en-GB" sz="2400" dirty="0">
                <a:latin typeface="Arial" panose="020B0604020202020204" pitchFamily="34" charset="0"/>
                <a:cs typeface="Arial" panose="020B0604020202020204" pitchFamily="34" charset="0"/>
              </a:rPr>
              <a:t>the </a:t>
            </a:r>
            <a:r>
              <a:rPr lang="en-GB" sz="2400" b="1" dirty="0">
                <a:latin typeface="Arial" panose="020B0604020202020204" pitchFamily="34" charset="0"/>
                <a:cs typeface="Arial" panose="020B0604020202020204" pitchFamily="34" charset="0"/>
              </a:rPr>
              <a:t>grammar through examples</a:t>
            </a:r>
            <a:r>
              <a:rPr lang="en-GB" sz="2400" dirty="0">
                <a:latin typeface="Arial" panose="020B0604020202020204" pitchFamily="34" charset="0"/>
                <a:cs typeface="Arial" panose="020B0604020202020204" pitchFamily="34" charset="0"/>
              </a:rPr>
              <a:t>, not lengthy explanations; </a:t>
            </a:r>
          </a:p>
          <a:p>
            <a:pPr>
              <a:lnSpc>
                <a:spcPts val="2800"/>
              </a:lnSpc>
              <a:buFont typeface="Wingdings" pitchFamily="2" charset="2"/>
              <a:buChar char="Ø"/>
            </a:pPr>
            <a:endParaRPr lang="en-GB" sz="2400" dirty="0" smtClean="0">
              <a:latin typeface="Arial" panose="020B0604020202020204" pitchFamily="34" charset="0"/>
              <a:cs typeface="Arial" panose="020B0604020202020204" pitchFamily="34" charset="0"/>
            </a:endParaRPr>
          </a:p>
          <a:p>
            <a:pPr>
              <a:lnSpc>
                <a:spcPts val="2800"/>
              </a:lnSpc>
              <a:buFont typeface="Wingdings" pitchFamily="2" charset="2"/>
              <a:buChar char="Ø"/>
            </a:pPr>
            <a:r>
              <a:rPr lang="en-GB" sz="2400" dirty="0" smtClean="0">
                <a:latin typeface="Arial" panose="020B0604020202020204" pitchFamily="34" charset="0"/>
                <a:cs typeface="Arial" panose="020B0604020202020204" pitchFamily="34" charset="0"/>
              </a:rPr>
              <a:t>Build </a:t>
            </a:r>
            <a:r>
              <a:rPr lang="en-GB" sz="2400" dirty="0">
                <a:latin typeface="Arial" panose="020B0604020202020204" pitchFamily="34" charset="0"/>
                <a:cs typeface="Arial" panose="020B0604020202020204" pitchFamily="34" charset="0"/>
              </a:rPr>
              <a:t>in </a:t>
            </a:r>
            <a:r>
              <a:rPr lang="en-GB" sz="2400" b="1" dirty="0">
                <a:latin typeface="Arial" panose="020B0604020202020204" pitchFamily="34" charset="0"/>
                <a:cs typeface="Arial" panose="020B0604020202020204" pitchFamily="34" charset="0"/>
              </a:rPr>
              <a:t>high-quality discussion </a:t>
            </a:r>
            <a:r>
              <a:rPr lang="en-GB" sz="2400" dirty="0">
                <a:latin typeface="Arial" panose="020B0604020202020204" pitchFamily="34" charset="0"/>
                <a:cs typeface="Arial" panose="020B0604020202020204" pitchFamily="34" charset="0"/>
              </a:rPr>
              <a:t>about grammar and its effects.</a:t>
            </a:r>
          </a:p>
          <a:p>
            <a:pPr>
              <a:lnSpc>
                <a:spcPts val="2800"/>
              </a:lnSpc>
              <a:buFont typeface="Wingdings" pitchFamily="2" charset="2"/>
              <a:buChar char="Ø"/>
            </a:pPr>
            <a:endParaRPr lang="en-GB" sz="2400" dirty="0" smtClean="0">
              <a:latin typeface="Arial" panose="020B0604020202020204" pitchFamily="34" charset="0"/>
              <a:cs typeface="Arial" panose="020B0604020202020204" pitchFamily="34" charset="0"/>
            </a:endParaRPr>
          </a:p>
          <a:p>
            <a:pPr>
              <a:lnSpc>
                <a:spcPts val="2800"/>
              </a:lnSpc>
              <a:buFont typeface="Wingdings" pitchFamily="2" charset="2"/>
              <a:buChar char="Ø"/>
            </a:pPr>
            <a:r>
              <a:rPr lang="en-GB" sz="2400" dirty="0" smtClean="0">
                <a:latin typeface="Arial" panose="020B0604020202020204" pitchFamily="34" charset="0"/>
                <a:cs typeface="Arial" panose="020B0604020202020204" pitchFamily="34" charset="0"/>
              </a:rPr>
              <a:t>Use </a:t>
            </a:r>
            <a:r>
              <a:rPr lang="en-GB" sz="2400" dirty="0">
                <a:latin typeface="Arial" panose="020B0604020202020204" pitchFamily="34" charset="0"/>
                <a:cs typeface="Arial" panose="020B0604020202020204" pitchFamily="34" charset="0"/>
              </a:rPr>
              <a:t>examples from </a:t>
            </a:r>
            <a:r>
              <a:rPr lang="en-GB" sz="2400" b="1" dirty="0">
                <a:latin typeface="Arial" panose="020B0604020202020204" pitchFamily="34" charset="0"/>
                <a:cs typeface="Arial" panose="020B0604020202020204" pitchFamily="34" charset="0"/>
              </a:rPr>
              <a:t>authentic texts </a:t>
            </a:r>
            <a:r>
              <a:rPr lang="en-GB" sz="2400" dirty="0">
                <a:latin typeface="Arial" panose="020B0604020202020204" pitchFamily="34" charset="0"/>
                <a:cs typeface="Arial" panose="020B0604020202020204" pitchFamily="34" charset="0"/>
              </a:rPr>
              <a:t>to</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links writers to the broader community of </a:t>
            </a:r>
            <a:r>
              <a:rPr lang="en-GB" sz="2400" dirty="0" smtClean="0">
                <a:latin typeface="Arial" panose="020B0604020202020204" pitchFamily="34" charset="0"/>
                <a:cs typeface="Arial" panose="020B0604020202020204" pitchFamily="34" charset="0"/>
              </a:rPr>
              <a:t>writers.</a:t>
            </a:r>
            <a:endParaRPr lang="en-GB" sz="2400" dirty="0">
              <a:latin typeface="Arial" panose="020B0604020202020204" pitchFamily="34" charset="0"/>
              <a:cs typeface="Arial" panose="020B0604020202020204" pitchFamily="34" charset="0"/>
            </a:endParaRPr>
          </a:p>
          <a:p>
            <a:pPr>
              <a:lnSpc>
                <a:spcPts val="2215"/>
              </a:lnSpc>
              <a:buNone/>
            </a:pPr>
            <a:r>
              <a:rPr lang="en-GB" sz="1662" i="1" dirty="0">
                <a:solidFill>
                  <a:srgbClr val="FF0000"/>
                </a:solidFill>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a:xfrm>
            <a:off x="7956376" y="6156699"/>
            <a:ext cx="784495" cy="476250"/>
          </a:xfrm>
        </p:spPr>
        <p:txBody>
          <a:bodyPr/>
          <a:lstStyle/>
          <a:p>
            <a:fld id="{72051ED8-246A-4ED7-BA39-F0E168D1450D}" type="slidenum">
              <a:rPr lang="en-GB" b="1" smtClean="0"/>
              <a:pPr/>
              <a:t>4</a:t>
            </a:fld>
            <a:endParaRPr lang="en-GB" b="1" dirty="0"/>
          </a:p>
        </p:txBody>
      </p:sp>
    </p:spTree>
    <p:extLst>
      <p:ext uri="{BB962C8B-B14F-4D97-AF65-F5344CB8AC3E}">
        <p14:creationId xmlns:p14="http://schemas.microsoft.com/office/powerpoint/2010/main" val="269839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71600"/>
          </a:xfrm>
        </p:spPr>
        <p:txBody>
          <a:bodyPr/>
          <a:lstStyle/>
          <a:p>
            <a:r>
              <a:rPr lang="en-GB" dirty="0" smtClean="0"/>
              <a:t>Noun Phrases to Build Description</a:t>
            </a:r>
            <a:endParaRPr lang="en-GB" dirty="0"/>
          </a:p>
        </p:txBody>
      </p:sp>
      <p:sp>
        <p:nvSpPr>
          <p:cNvPr id="3" name="Content Placeholder 2"/>
          <p:cNvSpPr>
            <a:spLocks noGrp="1"/>
          </p:cNvSpPr>
          <p:nvPr>
            <p:ph idx="1"/>
          </p:nvPr>
        </p:nvSpPr>
        <p:spPr>
          <a:xfrm>
            <a:off x="323528" y="1196752"/>
            <a:ext cx="8568952" cy="5517232"/>
          </a:xfrm>
        </p:spPr>
        <p:txBody>
          <a:bodyPr>
            <a:normAutofit/>
          </a:bodyPr>
          <a:lstStyle/>
          <a:p>
            <a:pPr marL="0" indent="0">
              <a:spcBef>
                <a:spcPts val="300"/>
              </a:spcBef>
              <a:buNone/>
            </a:pPr>
            <a:r>
              <a:rPr lang="en-GB" sz="2000" dirty="0" smtClean="0"/>
              <a:t>You can also build noun phrases by adding more description </a:t>
            </a:r>
            <a:r>
              <a:rPr lang="en-GB" sz="2000" u="sng" dirty="0" smtClean="0"/>
              <a:t>afte</a:t>
            </a:r>
            <a:r>
              <a:rPr lang="en-GB" sz="2000" dirty="0" smtClean="0"/>
              <a:t>r the noun</a:t>
            </a:r>
          </a:p>
          <a:p>
            <a:pPr marL="0" indent="0">
              <a:spcBef>
                <a:spcPts val="300"/>
              </a:spcBef>
              <a:buNone/>
            </a:pPr>
            <a:endParaRPr lang="en-GB" sz="2000" dirty="0" smtClean="0"/>
          </a:p>
          <a:p>
            <a:pPr marL="0" indent="0">
              <a:spcBef>
                <a:spcPts val="300"/>
              </a:spcBef>
              <a:buNone/>
            </a:pPr>
            <a:r>
              <a:rPr lang="en-GB" sz="2000" dirty="0" smtClean="0"/>
              <a:t>You could add adjectives:</a:t>
            </a:r>
          </a:p>
          <a:p>
            <a:pPr>
              <a:spcBef>
                <a:spcPts val="300"/>
              </a:spcBef>
            </a:pPr>
            <a:r>
              <a:rPr lang="en-GB" sz="2000" dirty="0"/>
              <a:t>her </a:t>
            </a:r>
            <a:r>
              <a:rPr lang="en-GB" sz="2000" b="1" u="sng" dirty="0">
                <a:solidFill>
                  <a:srgbClr val="384A94"/>
                </a:solidFill>
              </a:rPr>
              <a:t>fingers</a:t>
            </a:r>
            <a:r>
              <a:rPr lang="en-GB" sz="2000" dirty="0">
                <a:solidFill>
                  <a:srgbClr val="384A94"/>
                </a:solidFill>
              </a:rPr>
              <a:t>,</a:t>
            </a:r>
            <a:r>
              <a:rPr lang="en-GB" sz="2000" dirty="0"/>
              <a:t> </a:t>
            </a:r>
            <a:r>
              <a:rPr lang="en-GB" sz="2000" dirty="0">
                <a:solidFill>
                  <a:srgbClr val="0070C0"/>
                </a:solidFill>
              </a:rPr>
              <a:t>long, white </a:t>
            </a:r>
            <a:r>
              <a:rPr lang="en-GB" sz="2000" dirty="0"/>
              <a:t>and </a:t>
            </a:r>
            <a:r>
              <a:rPr lang="en-GB" sz="2000" dirty="0" smtClean="0">
                <a:solidFill>
                  <a:srgbClr val="0070C0"/>
                </a:solidFill>
              </a:rPr>
              <a:t>dancing</a:t>
            </a:r>
            <a:r>
              <a:rPr lang="en-GB" sz="2000" dirty="0">
                <a:solidFill>
                  <a:srgbClr val="0070C0"/>
                </a:solidFill>
              </a:rPr>
              <a:t>,</a:t>
            </a:r>
            <a:endParaRPr lang="en-GB" sz="2000" dirty="0" smtClean="0">
              <a:solidFill>
                <a:srgbClr val="0070C0"/>
              </a:solidFill>
            </a:endParaRPr>
          </a:p>
          <a:p>
            <a:pPr>
              <a:spcBef>
                <a:spcPts val="300"/>
              </a:spcBef>
            </a:pPr>
            <a:r>
              <a:rPr lang="en-GB" sz="2000" dirty="0"/>
              <a:t>her </a:t>
            </a:r>
            <a:r>
              <a:rPr lang="en-GB" sz="2000" b="1" u="sng" dirty="0" smtClean="0">
                <a:solidFill>
                  <a:srgbClr val="384A94"/>
                </a:solidFill>
              </a:rPr>
              <a:t>eyes</a:t>
            </a:r>
            <a:r>
              <a:rPr lang="en-GB" sz="2000" u="sng" dirty="0" smtClean="0">
                <a:solidFill>
                  <a:srgbClr val="384A94"/>
                </a:solidFill>
              </a:rPr>
              <a:t>,</a:t>
            </a:r>
            <a:r>
              <a:rPr lang="en-GB" sz="2000" dirty="0" smtClean="0"/>
              <a:t> </a:t>
            </a:r>
            <a:r>
              <a:rPr lang="en-GB" sz="2000" dirty="0">
                <a:solidFill>
                  <a:srgbClr val="0070C0"/>
                </a:solidFill>
              </a:rPr>
              <a:t>wide</a:t>
            </a:r>
            <a:r>
              <a:rPr lang="en-GB" sz="2000" dirty="0"/>
              <a:t> and </a:t>
            </a:r>
            <a:r>
              <a:rPr lang="en-GB" sz="2000" dirty="0" smtClean="0">
                <a:solidFill>
                  <a:srgbClr val="0070C0"/>
                </a:solidFill>
              </a:rPr>
              <a:t>intense,</a:t>
            </a:r>
          </a:p>
          <a:p>
            <a:pPr>
              <a:spcBef>
                <a:spcPts val="300"/>
              </a:spcBef>
            </a:pPr>
            <a:r>
              <a:rPr lang="en-GB" sz="2000" dirty="0"/>
              <a:t>a</a:t>
            </a:r>
            <a:r>
              <a:rPr lang="en-GB" sz="2000" dirty="0" smtClean="0"/>
              <a:t> </a:t>
            </a:r>
            <a:r>
              <a:rPr lang="en-GB" sz="2000" b="1" u="sng" dirty="0">
                <a:solidFill>
                  <a:srgbClr val="384A94"/>
                </a:solidFill>
              </a:rPr>
              <a:t>lady</a:t>
            </a:r>
            <a:r>
              <a:rPr lang="en-GB" sz="2000" b="1" dirty="0">
                <a:solidFill>
                  <a:srgbClr val="384A94"/>
                </a:solidFill>
              </a:rPr>
              <a:t>,</a:t>
            </a:r>
            <a:r>
              <a:rPr lang="en-GB" sz="2000" b="1" dirty="0">
                <a:solidFill>
                  <a:srgbClr val="FF0000"/>
                </a:solidFill>
              </a:rPr>
              <a:t> </a:t>
            </a:r>
            <a:r>
              <a:rPr lang="en-GB" sz="2000" dirty="0">
                <a:solidFill>
                  <a:srgbClr val="0070C0"/>
                </a:solidFill>
              </a:rPr>
              <a:t>dark-haired</a:t>
            </a:r>
            <a:r>
              <a:rPr lang="en-GB" sz="2000" dirty="0"/>
              <a:t> and </a:t>
            </a:r>
            <a:r>
              <a:rPr lang="en-GB" sz="2000" dirty="0" smtClean="0">
                <a:solidFill>
                  <a:srgbClr val="0070C0"/>
                </a:solidFill>
              </a:rPr>
              <a:t>beautiful,</a:t>
            </a:r>
          </a:p>
          <a:p>
            <a:pPr>
              <a:spcBef>
                <a:spcPts val="300"/>
              </a:spcBef>
            </a:pPr>
            <a:endParaRPr lang="en-GB" sz="2000" dirty="0">
              <a:solidFill>
                <a:srgbClr val="C00000"/>
              </a:solidFill>
            </a:endParaRPr>
          </a:p>
          <a:p>
            <a:pPr marL="0" indent="0">
              <a:spcBef>
                <a:spcPts val="300"/>
              </a:spcBef>
              <a:buNone/>
            </a:pPr>
            <a:r>
              <a:rPr lang="en-GB" sz="2000" dirty="0" smtClean="0"/>
              <a:t>You could add a prepositional phrase:</a:t>
            </a:r>
          </a:p>
          <a:p>
            <a:pPr>
              <a:spcBef>
                <a:spcPts val="300"/>
              </a:spcBef>
            </a:pPr>
            <a:r>
              <a:rPr lang="en-GB" sz="2000" dirty="0"/>
              <a:t>the </a:t>
            </a:r>
            <a:r>
              <a:rPr lang="en-GB" sz="2000" b="1" u="sng" dirty="0">
                <a:solidFill>
                  <a:srgbClr val="384A94"/>
                </a:solidFill>
              </a:rPr>
              <a:t>colour</a:t>
            </a:r>
            <a:r>
              <a:rPr lang="en-GB" sz="2000" dirty="0"/>
              <a:t> </a:t>
            </a:r>
            <a:r>
              <a:rPr lang="en-GB" sz="2000" dirty="0">
                <a:solidFill>
                  <a:srgbClr val="7030A0"/>
                </a:solidFill>
              </a:rPr>
              <a:t>of </a:t>
            </a:r>
            <a:r>
              <a:rPr lang="en-GB" sz="2000" dirty="0" smtClean="0">
                <a:solidFill>
                  <a:srgbClr val="7030A0"/>
                </a:solidFill>
              </a:rPr>
              <a:t>honey</a:t>
            </a:r>
          </a:p>
          <a:p>
            <a:pPr>
              <a:spcBef>
                <a:spcPts val="300"/>
              </a:spcBef>
            </a:pPr>
            <a:r>
              <a:rPr lang="en-GB" sz="2000" dirty="0"/>
              <a:t>the </a:t>
            </a:r>
            <a:r>
              <a:rPr lang="en-GB" sz="2000" b="1" u="sng" dirty="0">
                <a:solidFill>
                  <a:srgbClr val="384A94"/>
                </a:solidFill>
              </a:rPr>
              <a:t>hood</a:t>
            </a:r>
            <a:r>
              <a:rPr lang="en-GB" sz="2000" b="1" dirty="0">
                <a:solidFill>
                  <a:srgbClr val="384A94"/>
                </a:solidFill>
              </a:rPr>
              <a:t> </a:t>
            </a:r>
            <a:r>
              <a:rPr lang="en-GB" sz="2000" dirty="0">
                <a:solidFill>
                  <a:srgbClr val="7030A0"/>
                </a:solidFill>
              </a:rPr>
              <a:t>of his dark </a:t>
            </a:r>
            <a:r>
              <a:rPr lang="en-GB" sz="2000" dirty="0" smtClean="0">
                <a:solidFill>
                  <a:srgbClr val="7030A0"/>
                </a:solidFill>
              </a:rPr>
              <a:t>cloak</a:t>
            </a:r>
          </a:p>
          <a:p>
            <a:pPr marL="0" indent="0">
              <a:spcBef>
                <a:spcPts val="300"/>
              </a:spcBef>
              <a:buNone/>
            </a:pPr>
            <a:endParaRPr lang="en-GB" sz="2000" dirty="0" smtClean="0">
              <a:solidFill>
                <a:srgbClr val="7030A0"/>
              </a:solidFill>
            </a:endParaRPr>
          </a:p>
          <a:p>
            <a:pPr marL="0" indent="0">
              <a:spcBef>
                <a:spcPts val="300"/>
              </a:spcBef>
              <a:buNone/>
            </a:pPr>
            <a:r>
              <a:rPr lang="en-GB" sz="2000" dirty="0" smtClean="0"/>
              <a:t>You could add a non-finite clause beginning with an –</a:t>
            </a:r>
            <a:r>
              <a:rPr lang="en-GB" sz="2000" dirty="0" err="1" smtClean="0"/>
              <a:t>ing</a:t>
            </a:r>
            <a:r>
              <a:rPr lang="en-GB" sz="2000" dirty="0" smtClean="0"/>
              <a:t> or –</a:t>
            </a:r>
            <a:r>
              <a:rPr lang="en-GB" sz="2000" dirty="0" err="1" smtClean="0"/>
              <a:t>ed</a:t>
            </a:r>
            <a:r>
              <a:rPr lang="en-GB" sz="2000" dirty="0" smtClean="0"/>
              <a:t> verb: </a:t>
            </a:r>
            <a:endParaRPr lang="en-GB" sz="2000" dirty="0"/>
          </a:p>
          <a:p>
            <a:pPr>
              <a:spcBef>
                <a:spcPts val="300"/>
              </a:spcBef>
            </a:pPr>
            <a:r>
              <a:rPr lang="en-GB" sz="2000" b="1" u="sng" dirty="0">
                <a:solidFill>
                  <a:srgbClr val="384A94"/>
                </a:solidFill>
              </a:rPr>
              <a:t>gold</a:t>
            </a:r>
            <a:r>
              <a:rPr lang="en-GB" sz="2000" dirty="0"/>
              <a:t> </a:t>
            </a:r>
            <a:r>
              <a:rPr lang="en-GB" sz="2000" dirty="0">
                <a:solidFill>
                  <a:schemeClr val="accent2">
                    <a:lumMod val="75000"/>
                  </a:schemeClr>
                </a:solidFill>
              </a:rPr>
              <a:t>washed in </a:t>
            </a:r>
            <a:r>
              <a:rPr lang="en-GB" sz="2000" dirty="0" smtClean="0">
                <a:solidFill>
                  <a:schemeClr val="accent2">
                    <a:lumMod val="75000"/>
                  </a:schemeClr>
                </a:solidFill>
              </a:rPr>
              <a:t>milk</a:t>
            </a:r>
          </a:p>
          <a:p>
            <a:pPr>
              <a:spcBef>
                <a:spcPts val="300"/>
              </a:spcBef>
            </a:pPr>
            <a:r>
              <a:rPr lang="en-GB" sz="2000" dirty="0"/>
              <a:t>a </a:t>
            </a:r>
            <a:r>
              <a:rPr lang="en-GB" sz="2000" b="1" u="sng" dirty="0">
                <a:solidFill>
                  <a:srgbClr val="384A94"/>
                </a:solidFill>
              </a:rPr>
              <a:t>lady</a:t>
            </a:r>
            <a:r>
              <a:rPr lang="en-GB" sz="2000" b="1" dirty="0"/>
              <a:t>, </a:t>
            </a:r>
            <a:r>
              <a:rPr lang="en-GB" sz="2000" dirty="0"/>
              <a:t>dark-haired and beautiful, </a:t>
            </a:r>
            <a:r>
              <a:rPr lang="en-GB" sz="2000" dirty="0">
                <a:solidFill>
                  <a:schemeClr val="accent2">
                    <a:lumMod val="75000"/>
                  </a:schemeClr>
                </a:solidFill>
              </a:rPr>
              <a:t>wearing a gown of </a:t>
            </a:r>
            <a:r>
              <a:rPr lang="en-GB" sz="2000" dirty="0" smtClean="0">
                <a:solidFill>
                  <a:schemeClr val="accent2">
                    <a:lumMod val="75000"/>
                  </a:schemeClr>
                </a:solidFill>
              </a:rPr>
              <a:t>wine-red</a:t>
            </a:r>
          </a:p>
          <a:p>
            <a:pPr>
              <a:spcBef>
                <a:spcPts val="300"/>
              </a:spcBef>
            </a:pPr>
            <a:r>
              <a:rPr lang="en-GB" sz="2000" dirty="0"/>
              <a:t>the </a:t>
            </a:r>
            <a:r>
              <a:rPr lang="en-GB" sz="2000" b="1" u="sng" dirty="0">
                <a:solidFill>
                  <a:srgbClr val="384A94"/>
                </a:solidFill>
              </a:rPr>
              <a:t>words</a:t>
            </a:r>
            <a:r>
              <a:rPr lang="en-GB" sz="2000" dirty="0"/>
              <a:t> </a:t>
            </a:r>
            <a:r>
              <a:rPr lang="en-GB" sz="2000" dirty="0">
                <a:solidFill>
                  <a:schemeClr val="accent2">
                    <a:lumMod val="75000"/>
                  </a:schemeClr>
                </a:solidFill>
              </a:rPr>
              <a:t>flowing from her </a:t>
            </a:r>
            <a:r>
              <a:rPr lang="en-GB" sz="2000" dirty="0" smtClean="0">
                <a:solidFill>
                  <a:schemeClr val="accent2">
                    <a:lumMod val="75000"/>
                  </a:schemeClr>
                </a:solidFill>
              </a:rPr>
              <a:t>lips</a:t>
            </a:r>
          </a:p>
          <a:p>
            <a:endParaRPr lang="en-GB" sz="2000" dirty="0" smtClean="0">
              <a:solidFill>
                <a:srgbClr val="7030A0"/>
              </a:solidFill>
            </a:endParaRPr>
          </a:p>
          <a:p>
            <a:endParaRPr lang="en-GB" sz="2000" dirty="0">
              <a:solidFill>
                <a:srgbClr val="C00000"/>
              </a:solidFill>
            </a:endParaRPr>
          </a:p>
        </p:txBody>
      </p:sp>
    </p:spTree>
    <p:extLst>
      <p:ext uri="{BB962C8B-B14F-4D97-AF65-F5344CB8AC3E}">
        <p14:creationId xmlns:p14="http://schemas.microsoft.com/office/powerpoint/2010/main" val="33408535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Describing Characters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02663769"/>
              </p:ext>
            </p:extLst>
          </p:nvPr>
        </p:nvGraphicFramePr>
        <p:xfrm>
          <a:off x="107505" y="2564904"/>
          <a:ext cx="8784976" cy="3380131"/>
        </p:xfrm>
        <a:graphic>
          <a:graphicData uri="http://schemas.openxmlformats.org/drawingml/2006/table">
            <a:tbl>
              <a:tblPr firstRow="1" bandRow="1">
                <a:tableStyleId>{21E4AEA4-8DFA-4A89-87EB-49C32662AFE0}</a:tableStyleId>
              </a:tblPr>
              <a:tblGrid>
                <a:gridCol w="1368152"/>
                <a:gridCol w="1440159"/>
                <a:gridCol w="1152129"/>
                <a:gridCol w="2592288"/>
                <a:gridCol w="2232248"/>
              </a:tblGrid>
              <a:tr h="728756">
                <a:tc>
                  <a:txBody>
                    <a:bodyPr/>
                    <a:lstStyle/>
                    <a:p>
                      <a:r>
                        <a:rPr lang="en-US" sz="1800" dirty="0" smtClean="0">
                          <a:solidFill>
                            <a:schemeClr val="tx1"/>
                          </a:solidFill>
                          <a:latin typeface="Arial" panose="020B0604020202020204" pitchFamily="34" charset="0"/>
                          <a:cs typeface="Arial" panose="020B0604020202020204" pitchFamily="34" charset="0"/>
                        </a:rPr>
                        <a:t>Character</a:t>
                      </a:r>
                      <a:endParaRPr lang="en-US"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99"/>
                    </a:solidFill>
                  </a:tcPr>
                </a:tc>
                <a:tc>
                  <a:txBody>
                    <a:bodyPr/>
                    <a:lstStyle/>
                    <a:p>
                      <a:r>
                        <a:rPr lang="en-US" sz="1800" dirty="0" smtClean="0">
                          <a:solidFill>
                            <a:schemeClr val="tx1"/>
                          </a:solidFill>
                          <a:latin typeface="Arial" panose="020B0604020202020204" pitchFamily="34" charset="0"/>
                          <a:cs typeface="Arial" panose="020B0604020202020204" pitchFamily="34" charset="0"/>
                        </a:rPr>
                        <a:t>Determiner</a:t>
                      </a:r>
                      <a:endParaRPr lang="en-US" sz="1800"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CCFF99"/>
                    </a:solidFill>
                  </a:tcPr>
                </a:tc>
                <a:tc>
                  <a:txBody>
                    <a:bodyPr/>
                    <a:lstStyle/>
                    <a:p>
                      <a:r>
                        <a:rPr lang="en-GB" sz="1800" dirty="0" smtClean="0">
                          <a:solidFill>
                            <a:srgbClr val="384A94"/>
                          </a:solidFill>
                          <a:latin typeface="Arial" panose="020B0604020202020204" pitchFamily="34" charset="0"/>
                          <a:cs typeface="Arial" panose="020B0604020202020204" pitchFamily="34" charset="0"/>
                        </a:rPr>
                        <a:t>NOUN</a:t>
                      </a:r>
                      <a:endParaRPr lang="en-US" sz="1800" dirty="0">
                        <a:solidFill>
                          <a:srgbClr val="384A94"/>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en-GB" sz="1800" dirty="0" smtClean="0">
                          <a:solidFill>
                            <a:schemeClr val="tx1"/>
                          </a:solidFill>
                          <a:latin typeface="Arial" panose="020B0604020202020204" pitchFamily="34" charset="0"/>
                          <a:cs typeface="Arial" panose="020B0604020202020204" pitchFamily="34" charset="0"/>
                        </a:rPr>
                        <a:t>Adjectives</a:t>
                      </a:r>
                    </a:p>
                    <a:p>
                      <a:endParaRPr lang="en-US" sz="1800"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CCFF99"/>
                    </a:solidFill>
                  </a:tcPr>
                </a:tc>
                <a:tc>
                  <a:txBody>
                    <a:bodyPr/>
                    <a:lstStyle/>
                    <a:p>
                      <a:r>
                        <a:rPr lang="en-GB" sz="1800" dirty="0" smtClean="0">
                          <a:solidFill>
                            <a:schemeClr val="tx1"/>
                          </a:solidFill>
                          <a:latin typeface="Arial" panose="020B0604020202020204" pitchFamily="34" charset="0"/>
                          <a:cs typeface="Arial" panose="020B0604020202020204" pitchFamily="34" charset="0"/>
                        </a:rPr>
                        <a:t>Non-finite</a:t>
                      </a:r>
                      <a:r>
                        <a:rPr lang="en-GB" sz="1800" baseline="0" dirty="0" smtClean="0">
                          <a:solidFill>
                            <a:schemeClr val="tx1"/>
                          </a:solidFill>
                          <a:latin typeface="Arial" panose="020B0604020202020204" pitchFamily="34" charset="0"/>
                          <a:cs typeface="Arial" panose="020B0604020202020204" pitchFamily="34" charset="0"/>
                        </a:rPr>
                        <a:t> clause</a:t>
                      </a:r>
                      <a:endParaRPr lang="en-US" sz="1800"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CCFF99"/>
                    </a:solidFill>
                  </a:tcPr>
                </a:tc>
              </a:tr>
              <a:tr h="451134">
                <a:tc>
                  <a:txBody>
                    <a:bodyPr/>
                    <a:lstStyle/>
                    <a:p>
                      <a:r>
                        <a:rPr lang="en-US" sz="2000" dirty="0" smtClean="0">
                          <a:latin typeface="Arial" panose="020B0604020202020204" pitchFamily="34" charset="0"/>
                          <a:cs typeface="Arial" panose="020B0604020202020204" pitchFamily="34" charset="0"/>
                        </a:rPr>
                        <a:t>Merlin</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rgbClr val="FFFF99"/>
                    </a:solidFill>
                  </a:tcPr>
                </a:tc>
                <a:tc>
                  <a:txBody>
                    <a:bodyPr/>
                    <a:lstStyle/>
                    <a:p>
                      <a:r>
                        <a:rPr lang="en-US" sz="2000" dirty="0" smtClean="0">
                          <a:latin typeface="Arial" panose="020B0604020202020204" pitchFamily="34" charset="0"/>
                          <a:cs typeface="Arial" panose="020B0604020202020204" pitchFamily="34" charset="0"/>
                        </a:rPr>
                        <a:t>his</a:t>
                      </a:r>
                      <a:endParaRPr lang="en-US" sz="2000" dirty="0">
                        <a:latin typeface="Arial" panose="020B0604020202020204" pitchFamily="34" charset="0"/>
                        <a:cs typeface="Arial" panose="020B0604020202020204" pitchFamily="34" charset="0"/>
                      </a:endParaRPr>
                    </a:p>
                  </a:txBody>
                  <a:tcPr>
                    <a:solidFill>
                      <a:srgbClr val="CCFF99"/>
                    </a:solidFill>
                  </a:tcPr>
                </a:tc>
                <a:tc>
                  <a:txBody>
                    <a:bodyPr/>
                    <a:lstStyle/>
                    <a:p>
                      <a:r>
                        <a:rPr lang="en-US" sz="2000" b="1" dirty="0" smtClean="0">
                          <a:solidFill>
                            <a:srgbClr val="384A94"/>
                          </a:solidFill>
                          <a:latin typeface="Arial" panose="020B0604020202020204" pitchFamily="34" charset="0"/>
                          <a:cs typeface="Arial" panose="020B0604020202020204" pitchFamily="34" charset="0"/>
                        </a:rPr>
                        <a:t>face</a:t>
                      </a:r>
                      <a:endParaRPr lang="en-US" sz="2000" b="1" dirty="0">
                        <a:solidFill>
                          <a:srgbClr val="384A94"/>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r>
                        <a:rPr lang="en-US" sz="2000" dirty="0" smtClean="0">
                          <a:latin typeface="Arial" panose="020B0604020202020204" pitchFamily="34" charset="0"/>
                          <a:cs typeface="Arial" panose="020B0604020202020204" pitchFamily="34" charset="0"/>
                        </a:rPr>
                        <a:t>parchment-silver</a:t>
                      </a:r>
                      <a:endParaRPr lang="en-US" sz="2000" dirty="0">
                        <a:latin typeface="Arial" panose="020B0604020202020204" pitchFamily="34" charset="0"/>
                        <a:cs typeface="Arial" panose="020B0604020202020204" pitchFamily="34" charset="0"/>
                      </a:endParaRPr>
                    </a:p>
                  </a:txBody>
                  <a:tcPr>
                    <a:solidFill>
                      <a:srgbClr val="CCFF99"/>
                    </a:solidFill>
                  </a:tcPr>
                </a:tc>
                <a:tc>
                  <a:txBody>
                    <a:bodyPr/>
                    <a:lstStyle/>
                    <a:p>
                      <a:r>
                        <a:rPr lang="en-US" sz="2000" dirty="0" smtClean="0">
                          <a:latin typeface="Arial" panose="020B0604020202020204" pitchFamily="34" charset="0"/>
                          <a:cs typeface="Arial" panose="020B0604020202020204" pitchFamily="34" charset="0"/>
                        </a:rPr>
                        <a:t>etched with age</a:t>
                      </a:r>
                      <a:endParaRPr lang="en-US" sz="2000" dirty="0">
                        <a:latin typeface="Arial" panose="020B0604020202020204" pitchFamily="34" charset="0"/>
                        <a:cs typeface="Arial" panose="020B0604020202020204" pitchFamily="34" charset="0"/>
                      </a:endParaRPr>
                    </a:p>
                  </a:txBody>
                  <a:tcPr>
                    <a:solidFill>
                      <a:srgbClr val="CCFF99"/>
                    </a:solidFill>
                  </a:tcPr>
                </a:tc>
              </a:tr>
              <a:tr h="451134">
                <a:tc>
                  <a:txBody>
                    <a:bodyPr/>
                    <a:lstStyle/>
                    <a:p>
                      <a:r>
                        <a:rPr lang="en-US" sz="2000" dirty="0" smtClean="0">
                          <a:latin typeface="Arial" panose="020B0604020202020204" pitchFamily="34" charset="0"/>
                          <a:cs typeface="Arial" panose="020B0604020202020204" pitchFamily="34" charset="0"/>
                        </a:rPr>
                        <a:t>Guinevere</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rgbClr val="FFFF99"/>
                    </a:solidFill>
                  </a:tcPr>
                </a:tc>
                <a:tc>
                  <a:txBody>
                    <a:bodyPr/>
                    <a:lstStyle/>
                    <a:p>
                      <a:r>
                        <a:rPr lang="en-US" sz="2000" dirty="0" smtClean="0">
                          <a:latin typeface="Arial" panose="020B0604020202020204" pitchFamily="34" charset="0"/>
                          <a:cs typeface="Arial" panose="020B0604020202020204" pitchFamily="34" charset="0"/>
                        </a:rPr>
                        <a:t>her</a:t>
                      </a:r>
                      <a:endParaRPr lang="en-US" sz="2000" dirty="0">
                        <a:latin typeface="Arial" panose="020B0604020202020204" pitchFamily="34" charset="0"/>
                        <a:cs typeface="Arial" panose="020B0604020202020204" pitchFamily="34" charset="0"/>
                      </a:endParaRPr>
                    </a:p>
                  </a:txBody>
                  <a:tcPr>
                    <a:solidFill>
                      <a:srgbClr val="CCFF99"/>
                    </a:solidFill>
                  </a:tcPr>
                </a:tc>
                <a:tc>
                  <a:txBody>
                    <a:bodyPr/>
                    <a:lstStyle/>
                    <a:p>
                      <a:r>
                        <a:rPr lang="en-US" sz="2000" b="1" baseline="0" dirty="0" smtClean="0">
                          <a:solidFill>
                            <a:srgbClr val="384A94"/>
                          </a:solidFill>
                          <a:latin typeface="Arial" panose="020B0604020202020204" pitchFamily="34" charset="0"/>
                          <a:cs typeface="Arial" panose="020B0604020202020204" pitchFamily="34" charset="0"/>
                        </a:rPr>
                        <a:t>fingers</a:t>
                      </a:r>
                      <a:endParaRPr lang="en-US" sz="2000" b="1" dirty="0">
                        <a:solidFill>
                          <a:srgbClr val="384A94"/>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r>
                        <a:rPr lang="en-US" sz="2000" dirty="0" smtClean="0">
                          <a:latin typeface="Arial" panose="020B0604020202020204" pitchFamily="34" charset="0"/>
                          <a:cs typeface="Arial" panose="020B0604020202020204" pitchFamily="34" charset="0"/>
                        </a:rPr>
                        <a:t>long, white and dancing</a:t>
                      </a:r>
                      <a:endParaRPr lang="en-US" sz="2000" dirty="0">
                        <a:latin typeface="Arial" panose="020B0604020202020204" pitchFamily="34" charset="0"/>
                        <a:cs typeface="Arial" panose="020B0604020202020204" pitchFamily="34" charset="0"/>
                      </a:endParaRPr>
                    </a:p>
                  </a:txBody>
                  <a:tcPr>
                    <a:solidFill>
                      <a:srgbClr val="CCFF99"/>
                    </a:solidFill>
                  </a:tcPr>
                </a:tc>
                <a:tc>
                  <a:txBody>
                    <a:bodyPr/>
                    <a:lstStyle/>
                    <a:p>
                      <a:endParaRPr lang="en-US" sz="2000" dirty="0">
                        <a:latin typeface="Arial" panose="020B0604020202020204" pitchFamily="34" charset="0"/>
                        <a:cs typeface="Arial" panose="020B0604020202020204" pitchFamily="34" charset="0"/>
                      </a:endParaRPr>
                    </a:p>
                  </a:txBody>
                  <a:tcPr>
                    <a:solidFill>
                      <a:srgbClr val="CCFF99"/>
                    </a:solidFill>
                  </a:tcPr>
                </a:tc>
              </a:tr>
              <a:tr h="798161">
                <a:tc>
                  <a:txBody>
                    <a:bodyPr/>
                    <a:lstStyle/>
                    <a:p>
                      <a:r>
                        <a:rPr lang="en-US" sz="2000" dirty="0" smtClean="0">
                          <a:latin typeface="Arial" panose="020B0604020202020204" pitchFamily="34" charset="0"/>
                          <a:cs typeface="Arial" panose="020B0604020202020204" pitchFamily="34" charset="0"/>
                        </a:rPr>
                        <a:t>Morgana</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rgbClr val="FFFF99"/>
                    </a:solidFill>
                  </a:tcPr>
                </a:tc>
                <a:tc>
                  <a:txBody>
                    <a:bodyPr/>
                    <a:lstStyle/>
                    <a:p>
                      <a:r>
                        <a:rPr lang="en-US" sz="2000" dirty="0" smtClean="0">
                          <a:latin typeface="Arial" panose="020B0604020202020204" pitchFamily="34" charset="0"/>
                          <a:cs typeface="Arial" panose="020B0604020202020204" pitchFamily="34" charset="0"/>
                        </a:rPr>
                        <a:t>a</a:t>
                      </a:r>
                      <a:endParaRPr lang="en-US" sz="2000" dirty="0">
                        <a:latin typeface="Arial" panose="020B0604020202020204" pitchFamily="34" charset="0"/>
                        <a:cs typeface="Arial" panose="020B0604020202020204" pitchFamily="34" charset="0"/>
                      </a:endParaRPr>
                    </a:p>
                  </a:txBody>
                  <a:tcPr>
                    <a:solidFill>
                      <a:srgbClr val="CCFF99"/>
                    </a:solidFill>
                  </a:tcPr>
                </a:tc>
                <a:tc>
                  <a:txBody>
                    <a:bodyPr/>
                    <a:lstStyle/>
                    <a:p>
                      <a:r>
                        <a:rPr lang="en-US" sz="2000" b="1" dirty="0" smtClean="0">
                          <a:solidFill>
                            <a:srgbClr val="384A94"/>
                          </a:solidFill>
                          <a:latin typeface="Arial" panose="020B0604020202020204" pitchFamily="34" charset="0"/>
                          <a:cs typeface="Arial" panose="020B0604020202020204" pitchFamily="34" charset="0"/>
                        </a:rPr>
                        <a:t>lady</a:t>
                      </a:r>
                      <a:endParaRPr lang="en-US" sz="2000" b="1" dirty="0">
                        <a:solidFill>
                          <a:srgbClr val="384A94"/>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r>
                        <a:rPr lang="en-US" sz="2000" dirty="0" smtClean="0">
                          <a:latin typeface="Arial" panose="020B0604020202020204" pitchFamily="34" charset="0"/>
                          <a:cs typeface="Arial" panose="020B0604020202020204" pitchFamily="34" charset="0"/>
                        </a:rPr>
                        <a:t>dark-haired and beautiful</a:t>
                      </a:r>
                      <a:endParaRPr lang="en-US" sz="2000" dirty="0">
                        <a:latin typeface="Arial" panose="020B0604020202020204" pitchFamily="34" charset="0"/>
                        <a:cs typeface="Arial" panose="020B0604020202020204" pitchFamily="34" charset="0"/>
                      </a:endParaRPr>
                    </a:p>
                  </a:txBody>
                  <a:tcPr>
                    <a:solidFill>
                      <a:srgbClr val="CCFF99"/>
                    </a:solidFill>
                  </a:tcPr>
                </a:tc>
                <a:tc>
                  <a:txBody>
                    <a:bodyPr/>
                    <a:lstStyle/>
                    <a:p>
                      <a:r>
                        <a:rPr lang="en-US" sz="2000" dirty="0" smtClean="0">
                          <a:latin typeface="Arial" panose="020B0604020202020204" pitchFamily="34" charset="0"/>
                          <a:cs typeface="Arial" panose="020B0604020202020204" pitchFamily="34" charset="0"/>
                        </a:rPr>
                        <a:t>wearing a gown of wine-red</a:t>
                      </a:r>
                      <a:endParaRPr lang="en-US" sz="2000" dirty="0">
                        <a:latin typeface="Arial" panose="020B0604020202020204" pitchFamily="34" charset="0"/>
                        <a:cs typeface="Arial" panose="020B0604020202020204" pitchFamily="34" charset="0"/>
                      </a:endParaRPr>
                    </a:p>
                  </a:txBody>
                  <a:tcPr>
                    <a:solidFill>
                      <a:srgbClr val="CCFF99"/>
                    </a:solidFill>
                  </a:tcPr>
                </a:tc>
              </a:tr>
              <a:tr h="451134">
                <a:tc>
                  <a:txBody>
                    <a:bodyPr/>
                    <a:lstStyle/>
                    <a:p>
                      <a:r>
                        <a:rPr lang="en-US" sz="2000" dirty="0" smtClean="0">
                          <a:latin typeface="Arial" panose="020B0604020202020204" pitchFamily="34" charset="0"/>
                          <a:cs typeface="Arial" panose="020B0604020202020204" pitchFamily="34" charset="0"/>
                        </a:rPr>
                        <a:t>Morgana</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rgbClr val="FFFF99"/>
                    </a:solidFill>
                  </a:tcPr>
                </a:tc>
                <a:tc>
                  <a:txBody>
                    <a:bodyPr/>
                    <a:lstStyle/>
                    <a:p>
                      <a:r>
                        <a:rPr lang="en-US" sz="2000" dirty="0" smtClean="0">
                          <a:latin typeface="Arial" panose="020B0604020202020204" pitchFamily="34" charset="0"/>
                          <a:cs typeface="Arial" panose="020B0604020202020204" pitchFamily="34" charset="0"/>
                        </a:rPr>
                        <a:t>the</a:t>
                      </a:r>
                      <a:endParaRPr lang="en-US" sz="2000" dirty="0">
                        <a:latin typeface="Arial" panose="020B0604020202020204" pitchFamily="34" charset="0"/>
                        <a:cs typeface="Arial" panose="020B0604020202020204" pitchFamily="34" charset="0"/>
                      </a:endParaRPr>
                    </a:p>
                  </a:txBody>
                  <a:tcPr>
                    <a:solidFill>
                      <a:srgbClr val="CCFF99"/>
                    </a:solidFill>
                  </a:tcPr>
                </a:tc>
                <a:tc>
                  <a:txBody>
                    <a:bodyPr/>
                    <a:lstStyle/>
                    <a:p>
                      <a:r>
                        <a:rPr lang="en-US" sz="2000" b="1" dirty="0" smtClean="0">
                          <a:solidFill>
                            <a:srgbClr val="384A94"/>
                          </a:solidFill>
                          <a:latin typeface="Arial" panose="020B0604020202020204" pitchFamily="34" charset="0"/>
                          <a:cs typeface="Arial" panose="020B0604020202020204" pitchFamily="34" charset="0"/>
                        </a:rPr>
                        <a:t>words</a:t>
                      </a:r>
                      <a:endParaRPr lang="en-US" sz="2000" b="1" dirty="0">
                        <a:solidFill>
                          <a:srgbClr val="384A94"/>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endParaRPr lang="en-US" sz="2000" dirty="0">
                        <a:latin typeface="Arial" panose="020B0604020202020204" pitchFamily="34" charset="0"/>
                        <a:cs typeface="Arial" panose="020B0604020202020204" pitchFamily="34" charset="0"/>
                      </a:endParaRPr>
                    </a:p>
                  </a:txBody>
                  <a:tcPr>
                    <a:solidFill>
                      <a:srgbClr val="CCFF99"/>
                    </a:solidFill>
                  </a:tcPr>
                </a:tc>
                <a:tc>
                  <a:txBody>
                    <a:bodyPr/>
                    <a:lstStyle/>
                    <a:p>
                      <a:r>
                        <a:rPr lang="en-US" sz="2000" dirty="0" smtClean="0">
                          <a:latin typeface="Arial" panose="020B0604020202020204" pitchFamily="34" charset="0"/>
                          <a:cs typeface="Arial" panose="020B0604020202020204" pitchFamily="34" charset="0"/>
                        </a:rPr>
                        <a:t>flowing from her lips</a:t>
                      </a:r>
                      <a:endParaRPr lang="en-US" sz="2000" dirty="0">
                        <a:latin typeface="Arial" panose="020B0604020202020204" pitchFamily="34" charset="0"/>
                        <a:cs typeface="Arial" panose="020B0604020202020204" pitchFamily="34" charset="0"/>
                      </a:endParaRPr>
                    </a:p>
                  </a:txBody>
                  <a:tcPr>
                    <a:solidFill>
                      <a:srgbClr val="CCFF99"/>
                    </a:solidFill>
                  </a:tcPr>
                </a:tc>
              </a:tr>
            </a:tbl>
          </a:graphicData>
        </a:graphic>
      </p:graphicFrame>
      <p:sp>
        <p:nvSpPr>
          <p:cNvPr id="4" name="Slide Number Placeholder 3"/>
          <p:cNvSpPr>
            <a:spLocks noGrp="1"/>
          </p:cNvSpPr>
          <p:nvPr>
            <p:ph type="sldNum" sz="quarter" idx="12"/>
          </p:nvPr>
        </p:nvSpPr>
        <p:spPr>
          <a:xfrm>
            <a:off x="8090520" y="6165304"/>
            <a:ext cx="1053480" cy="365125"/>
          </a:xfrm>
        </p:spPr>
        <p:txBody>
          <a:bodyPr/>
          <a:lstStyle/>
          <a:p>
            <a:fld id="{72051ED8-246A-4ED7-BA39-F0E168D1450D}" type="slidenum">
              <a:rPr lang="en-GB" b="1" smtClean="0"/>
              <a:pPr/>
              <a:t>41</a:t>
            </a:fld>
            <a:endParaRPr lang="en-GB" b="1" dirty="0"/>
          </a:p>
        </p:txBody>
      </p:sp>
      <p:sp>
        <p:nvSpPr>
          <p:cNvPr id="6" name="TextBox 5"/>
          <p:cNvSpPr txBox="1"/>
          <p:nvPr/>
        </p:nvSpPr>
        <p:spPr>
          <a:xfrm>
            <a:off x="395536" y="1628800"/>
            <a:ext cx="8136904" cy="400110"/>
          </a:xfrm>
          <a:prstGeom prst="rect">
            <a:avLst/>
          </a:prstGeom>
          <a:noFill/>
        </p:spPr>
        <p:txBody>
          <a:bodyPr wrap="square" rtlCol="0">
            <a:spAutoFit/>
          </a:bodyPr>
          <a:lstStyle/>
          <a:p>
            <a:r>
              <a:rPr lang="en-GB" sz="2000" dirty="0" smtClean="0">
                <a:latin typeface="Arial" pitchFamily="34" charset="0"/>
                <a:cs typeface="Arial" pitchFamily="34" charset="0"/>
              </a:rPr>
              <a:t>Building detail by adding information after the noun (post-modification):</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42286402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00392" y="6165304"/>
            <a:ext cx="1557536" cy="476250"/>
          </a:xfrm>
        </p:spPr>
        <p:txBody>
          <a:bodyPr/>
          <a:lstStyle/>
          <a:p>
            <a:fld id="{251E94AE-4AE0-4832-80AE-5EEDEDF46D93}" type="slidenum">
              <a:rPr lang="en-GB" b="1" smtClean="0"/>
              <a:t>42</a:t>
            </a:fld>
            <a:endParaRPr lang="en-GB" b="1" dirty="0"/>
          </a:p>
        </p:txBody>
      </p:sp>
      <p:pic>
        <p:nvPicPr>
          <p:cNvPr id="3" name="Picture 2" descr="https://encrypted-tbn1.gstatic.com/images?q=tbn:ANd9GcR4_Eq4PuVDjMMrgP5OOY0CrDrV8E9rG2N0U8S7p9PvMeFIwgB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6141"/>
            <a:ext cx="3987281" cy="56071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55976" y="548680"/>
            <a:ext cx="4464496" cy="5352747"/>
          </a:xfrm>
          <a:prstGeom prst="rect">
            <a:avLst/>
          </a:prstGeom>
          <a:noFill/>
        </p:spPr>
        <p:txBody>
          <a:bodyPr wrap="square" rtlCol="0">
            <a:spAutoFit/>
          </a:bodyPr>
          <a:lstStyle/>
          <a:p>
            <a:r>
              <a:rPr lang="en-GB" sz="2000" dirty="0" smtClean="0"/>
              <a:t>Examples of Noun Phrases</a:t>
            </a:r>
          </a:p>
          <a:p>
            <a:endParaRPr lang="en-GB" sz="2000" dirty="0"/>
          </a:p>
          <a:p>
            <a:pPr>
              <a:spcBef>
                <a:spcPts val="300"/>
              </a:spcBef>
            </a:pPr>
            <a:r>
              <a:rPr lang="en-GB" sz="2000" dirty="0" smtClean="0"/>
              <a:t>… her </a:t>
            </a:r>
            <a:r>
              <a:rPr lang="en-GB" sz="2000" b="1" dirty="0">
                <a:solidFill>
                  <a:srgbClr val="384A94"/>
                </a:solidFill>
              </a:rPr>
              <a:t>fingers</a:t>
            </a:r>
            <a:r>
              <a:rPr lang="en-GB" sz="2000" dirty="0"/>
              <a:t>, long, white and dancing</a:t>
            </a:r>
            <a:r>
              <a:rPr lang="en-GB" sz="2000" dirty="0" smtClean="0">
                <a:solidFill>
                  <a:srgbClr val="0070C0"/>
                </a:solidFill>
              </a:rPr>
              <a:t>, …</a:t>
            </a:r>
            <a:endParaRPr lang="en-GB" sz="2000" dirty="0">
              <a:solidFill>
                <a:srgbClr val="0070C0"/>
              </a:solidFill>
            </a:endParaRPr>
          </a:p>
          <a:p>
            <a:pPr>
              <a:spcBef>
                <a:spcPts val="300"/>
              </a:spcBef>
            </a:pPr>
            <a:r>
              <a:rPr lang="en-GB" sz="2000" dirty="0" smtClean="0"/>
              <a:t>… her </a:t>
            </a:r>
            <a:r>
              <a:rPr lang="en-GB" sz="2000" b="1" dirty="0">
                <a:solidFill>
                  <a:srgbClr val="384A94"/>
                </a:solidFill>
              </a:rPr>
              <a:t>eyes</a:t>
            </a:r>
            <a:r>
              <a:rPr lang="en-GB" sz="2000" dirty="0"/>
              <a:t>, wide and intense</a:t>
            </a:r>
            <a:r>
              <a:rPr lang="en-GB" sz="2000" dirty="0" smtClean="0"/>
              <a:t>, …</a:t>
            </a:r>
            <a:endParaRPr lang="en-GB" sz="2000" dirty="0"/>
          </a:p>
          <a:p>
            <a:pPr>
              <a:spcBef>
                <a:spcPts val="300"/>
              </a:spcBef>
            </a:pPr>
            <a:r>
              <a:rPr lang="en-GB" sz="2000" dirty="0" smtClean="0"/>
              <a:t>… a </a:t>
            </a:r>
            <a:r>
              <a:rPr lang="en-GB" sz="2000" b="1" dirty="0">
                <a:solidFill>
                  <a:srgbClr val="384A94"/>
                </a:solidFill>
              </a:rPr>
              <a:t>lady, </a:t>
            </a:r>
            <a:r>
              <a:rPr lang="en-GB" sz="2000" dirty="0"/>
              <a:t>dark-haired and beautiful</a:t>
            </a:r>
            <a:r>
              <a:rPr lang="en-GB" sz="2000" dirty="0" smtClean="0">
                <a:solidFill>
                  <a:srgbClr val="0070C0"/>
                </a:solidFill>
              </a:rPr>
              <a:t>, …</a:t>
            </a:r>
          </a:p>
          <a:p>
            <a:pPr>
              <a:spcBef>
                <a:spcPts val="300"/>
              </a:spcBef>
            </a:pPr>
            <a:r>
              <a:rPr lang="en-GB" sz="2000" dirty="0" smtClean="0"/>
              <a:t>… the </a:t>
            </a:r>
            <a:r>
              <a:rPr lang="en-GB" sz="2000" b="1" dirty="0">
                <a:solidFill>
                  <a:srgbClr val="384A94"/>
                </a:solidFill>
              </a:rPr>
              <a:t>hood</a:t>
            </a:r>
            <a:r>
              <a:rPr lang="en-GB" sz="2000" dirty="0"/>
              <a:t> of his dark cloak, </a:t>
            </a:r>
            <a:r>
              <a:rPr lang="en-GB" sz="2000" dirty="0" smtClean="0"/>
              <a:t>…</a:t>
            </a:r>
          </a:p>
          <a:p>
            <a:pPr>
              <a:spcBef>
                <a:spcPts val="300"/>
              </a:spcBef>
            </a:pPr>
            <a:r>
              <a:rPr lang="en-GB" sz="2000" dirty="0" smtClean="0"/>
              <a:t>… his </a:t>
            </a:r>
            <a:r>
              <a:rPr lang="en-GB" sz="2000" b="1" dirty="0">
                <a:solidFill>
                  <a:srgbClr val="384A94"/>
                </a:solidFill>
              </a:rPr>
              <a:t>face</a:t>
            </a:r>
            <a:r>
              <a:rPr lang="en-GB" sz="2000" dirty="0"/>
              <a:t>, parchment-silver and etched with </a:t>
            </a:r>
            <a:r>
              <a:rPr lang="en-GB" sz="2000" dirty="0" smtClean="0"/>
              <a:t>age …</a:t>
            </a:r>
            <a:endParaRPr lang="en-GB" sz="2000" dirty="0">
              <a:solidFill>
                <a:srgbClr val="0070C0"/>
              </a:solidFill>
            </a:endParaRPr>
          </a:p>
          <a:p>
            <a:endParaRPr lang="en-GB" dirty="0" smtClean="0"/>
          </a:p>
          <a:p>
            <a:endParaRPr lang="en-GB" dirty="0"/>
          </a:p>
          <a:p>
            <a:pPr algn="ctr">
              <a:lnSpc>
                <a:spcPts val="2800"/>
              </a:lnSpc>
            </a:pPr>
            <a:r>
              <a:rPr lang="en-GB" sz="2000" dirty="0" smtClean="0"/>
              <a:t>CREATE YOUR OWN NOUN PHRASE TO DESCRIBE THIS CHARACTER AND PAINT A PICTURE OF HIM IN WORDS</a:t>
            </a:r>
            <a:endParaRPr lang="en-GB" sz="2000" dirty="0"/>
          </a:p>
        </p:txBody>
      </p:sp>
    </p:spTree>
    <p:extLst>
      <p:ext uri="{BB962C8B-B14F-4D97-AF65-F5344CB8AC3E}">
        <p14:creationId xmlns:p14="http://schemas.microsoft.com/office/powerpoint/2010/main" val="27066488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visual to verbal</a:t>
            </a:r>
            <a:endParaRPr lang="en-GB" dirty="0"/>
          </a:p>
        </p:txBody>
      </p:sp>
      <p:sp>
        <p:nvSpPr>
          <p:cNvPr id="3" name="Content Placeholder 2"/>
          <p:cNvSpPr>
            <a:spLocks noGrp="1"/>
          </p:cNvSpPr>
          <p:nvPr>
            <p:ph idx="1"/>
          </p:nvPr>
        </p:nvSpPr>
        <p:spPr>
          <a:xfrm>
            <a:off x="467544" y="1700808"/>
            <a:ext cx="8229600" cy="3886200"/>
          </a:xfrm>
        </p:spPr>
        <p:txBody>
          <a:bodyPr/>
          <a:lstStyle/>
          <a:p>
            <a:pPr marL="447675" indent="-447675">
              <a:lnSpc>
                <a:spcPts val="3000"/>
              </a:lnSpc>
              <a:spcBef>
                <a:spcPts val="0"/>
              </a:spcBef>
              <a:spcAft>
                <a:spcPts val="600"/>
              </a:spcAft>
              <a:buFont typeface="Wingdings" panose="05000000000000000000" pitchFamily="2" charset="2"/>
              <a:buChar char="q"/>
            </a:pPr>
            <a:r>
              <a:rPr lang="en-GB" sz="2400" dirty="0" smtClean="0"/>
              <a:t>One aspect of writing is conveying in words the images we have in our heads of characters and scenes</a:t>
            </a:r>
          </a:p>
          <a:p>
            <a:pPr marL="447675" indent="-447675">
              <a:lnSpc>
                <a:spcPts val="3000"/>
              </a:lnSpc>
              <a:spcBef>
                <a:spcPts val="0"/>
              </a:spcBef>
              <a:spcAft>
                <a:spcPts val="600"/>
              </a:spcAft>
              <a:buFont typeface="Wingdings" panose="05000000000000000000" pitchFamily="2" charset="2"/>
              <a:buChar char="q"/>
            </a:pPr>
            <a:r>
              <a:rPr lang="en-GB" sz="2400" dirty="0" smtClean="0"/>
              <a:t>We have to paint in words</a:t>
            </a:r>
          </a:p>
          <a:p>
            <a:pPr marL="447675" indent="-447675">
              <a:lnSpc>
                <a:spcPts val="3000"/>
              </a:lnSpc>
              <a:spcBef>
                <a:spcPts val="0"/>
              </a:spcBef>
              <a:spcAft>
                <a:spcPts val="600"/>
              </a:spcAft>
              <a:buFont typeface="Wingdings" panose="05000000000000000000" pitchFamily="2" charset="2"/>
              <a:buChar char="q"/>
            </a:pPr>
            <a:r>
              <a:rPr lang="en-GB" sz="2400" dirty="0" smtClean="0"/>
              <a:t>Well-chosen noun phrases help us to paint a visual picture of our characters for our readers</a:t>
            </a:r>
          </a:p>
          <a:p>
            <a:pPr marL="447675" indent="-447675">
              <a:lnSpc>
                <a:spcPts val="3000"/>
              </a:lnSpc>
              <a:spcBef>
                <a:spcPts val="0"/>
              </a:spcBef>
              <a:spcAft>
                <a:spcPts val="600"/>
              </a:spcAft>
              <a:buFont typeface="Wingdings" panose="05000000000000000000" pitchFamily="2" charset="2"/>
              <a:buChar char="q"/>
            </a:pPr>
            <a:r>
              <a:rPr lang="en-GB" sz="2400" dirty="0" smtClean="0"/>
              <a:t>In general, better writers use more post-modification; weaker writers use very little modification but if they do it is before the noun</a:t>
            </a:r>
          </a:p>
          <a:p>
            <a:pPr marL="447675" indent="-447675">
              <a:lnSpc>
                <a:spcPts val="3000"/>
              </a:lnSpc>
              <a:spcBef>
                <a:spcPts val="0"/>
              </a:spcBef>
              <a:spcAft>
                <a:spcPts val="600"/>
              </a:spcAft>
              <a:buFont typeface="Wingdings" panose="05000000000000000000" pitchFamily="2" charset="2"/>
              <a:buChar char="q"/>
            </a:pPr>
            <a:r>
              <a:rPr lang="en-GB" sz="2400" dirty="0" smtClean="0"/>
              <a:t>Better writers use fewer adjectives before the noun; and choose stronger nouns</a:t>
            </a:r>
            <a:endParaRPr lang="en-GB" sz="2400"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43</a:t>
            </a:fld>
            <a:endParaRPr lang="en-US"/>
          </a:p>
        </p:txBody>
      </p:sp>
    </p:spTree>
    <p:extLst>
      <p:ext uri="{BB962C8B-B14F-4D97-AF65-F5344CB8AC3E}">
        <p14:creationId xmlns:p14="http://schemas.microsoft.com/office/powerpoint/2010/main" val="42312840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MAKing</a:t>
            </a:r>
            <a:r>
              <a:rPr lang="en-GB" dirty="0" smtClean="0"/>
              <a:t> the reader infer: show not tell</a:t>
            </a:r>
            <a:endParaRPr lang="en-GB" dirty="0"/>
          </a:p>
        </p:txBody>
      </p:sp>
      <p:sp>
        <p:nvSpPr>
          <p:cNvPr id="3" name="Text Placeholder 2"/>
          <p:cNvSpPr>
            <a:spLocks noGrp="1"/>
          </p:cNvSpPr>
          <p:nvPr>
            <p:ph type="body" idx="1"/>
          </p:nvPr>
        </p:nvSpPr>
        <p:spPr/>
        <p:txBody>
          <a:bodyPr/>
          <a:lstStyle/>
          <a:p>
            <a:r>
              <a:rPr lang="en-GB" dirty="0" smtClean="0"/>
              <a:t>Creating Character</a:t>
            </a:r>
            <a:endParaRPr lang="en-GB" dirty="0"/>
          </a:p>
        </p:txBody>
      </p:sp>
      <p:sp>
        <p:nvSpPr>
          <p:cNvPr id="4" name="Slide Number Placeholder 3"/>
          <p:cNvSpPr>
            <a:spLocks noGrp="1"/>
          </p:cNvSpPr>
          <p:nvPr>
            <p:ph type="sldNum" sz="quarter" idx="11"/>
          </p:nvPr>
        </p:nvSpPr>
        <p:spPr/>
        <p:txBody>
          <a:bodyPr/>
          <a:lstStyle/>
          <a:p>
            <a:fld id="{93BB0EA1-6604-4695-83C9-111488B4725B}" type="slidenum">
              <a:rPr lang="en-US" smtClean="0"/>
              <a:pPr/>
              <a:t>44</a:t>
            </a:fld>
            <a:endParaRPr lang="en-US"/>
          </a:p>
        </p:txBody>
      </p:sp>
    </p:spTree>
    <p:extLst>
      <p:ext uri="{BB962C8B-B14F-4D97-AF65-F5344CB8AC3E}">
        <p14:creationId xmlns:p14="http://schemas.microsoft.com/office/powerpoint/2010/main" val="4277482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rmAutofit fontScale="90000"/>
          </a:bodyPr>
          <a:lstStyle/>
          <a:p>
            <a:r>
              <a:rPr lang="en-GB" dirty="0">
                <a:effectLst>
                  <a:outerShdw blurRad="38100" dist="38100" dir="2700000" algn="tl">
                    <a:srgbClr val="000000">
                      <a:alpha val="43137"/>
                    </a:srgbClr>
                  </a:outerShdw>
                </a:effectLst>
              </a:rPr>
              <a:t>Show, not </a:t>
            </a:r>
            <a:r>
              <a:rPr lang="en-GB" dirty="0" smtClean="0">
                <a:effectLst>
                  <a:outerShdw blurRad="38100" dist="38100" dir="2700000" algn="tl">
                    <a:srgbClr val="000000">
                      <a:alpha val="43137"/>
                    </a:srgbClr>
                  </a:outerShdw>
                </a:effectLst>
              </a:rPr>
              <a:t>Tell: make your reader infer</a:t>
            </a:r>
            <a:endParaRPr lang="en-GB" dirty="0"/>
          </a:p>
        </p:txBody>
      </p:sp>
      <p:sp>
        <p:nvSpPr>
          <p:cNvPr id="3" name="Content Placeholder 2"/>
          <p:cNvSpPr>
            <a:spLocks noGrp="1"/>
          </p:cNvSpPr>
          <p:nvPr>
            <p:ph idx="1"/>
          </p:nvPr>
        </p:nvSpPr>
        <p:spPr>
          <a:xfrm>
            <a:off x="251520" y="1196752"/>
            <a:ext cx="8640960" cy="1872208"/>
          </a:xfrm>
          <a:solidFill>
            <a:schemeClr val="bg1"/>
          </a:solidFill>
          <a:ln>
            <a:solidFill>
              <a:schemeClr val="tx1"/>
            </a:solidFill>
          </a:ln>
        </p:spPr>
        <p:txBody>
          <a:bodyPr>
            <a:noAutofit/>
          </a:bodyPr>
          <a:lstStyle/>
          <a:p>
            <a:pPr marL="0" indent="0">
              <a:lnSpc>
                <a:spcPts val="2200"/>
              </a:lnSpc>
              <a:spcBef>
                <a:spcPts val="0"/>
              </a:spcBef>
              <a:spcAft>
                <a:spcPts val="600"/>
              </a:spcAft>
              <a:buNone/>
            </a:pPr>
            <a:r>
              <a:rPr lang="en-GB" sz="2000" dirty="0" smtClean="0"/>
              <a:t>When we describe characters for our readers, sometimes we </a:t>
            </a:r>
            <a:r>
              <a:rPr lang="en-GB" sz="2000" b="1" dirty="0" smtClean="0">
                <a:solidFill>
                  <a:srgbClr val="FF0000"/>
                </a:solidFill>
              </a:rPr>
              <a:t>tell</a:t>
            </a:r>
            <a:r>
              <a:rPr lang="en-GB" sz="2000" dirty="0" smtClean="0"/>
              <a:t> them directly about the character: here’s Roald Dahl’s description of Mr and Mrs Wormwood’s house:-</a:t>
            </a:r>
          </a:p>
          <a:p>
            <a:pPr marL="358775" indent="0">
              <a:lnSpc>
                <a:spcPts val="2200"/>
              </a:lnSpc>
              <a:spcBef>
                <a:spcPts val="0"/>
              </a:spcBef>
              <a:spcAft>
                <a:spcPts val="600"/>
              </a:spcAft>
              <a:buNone/>
            </a:pPr>
            <a:r>
              <a:rPr lang="en-GB" sz="2000" i="1" dirty="0" smtClean="0">
                <a:solidFill>
                  <a:srgbClr val="378537"/>
                </a:solidFill>
              </a:rPr>
              <a:t>‘Matilda’s parents owned quite a nice house with three bedrooms upstairs, while on the ground floor there was dining-room and a living-room and a kitchen’</a:t>
            </a:r>
          </a:p>
          <a:p>
            <a:pPr marL="0" indent="0">
              <a:lnSpc>
                <a:spcPts val="2200"/>
              </a:lnSpc>
              <a:spcBef>
                <a:spcPts val="0"/>
              </a:spcBef>
              <a:spcAft>
                <a:spcPts val="600"/>
              </a:spcAft>
              <a:buNone/>
            </a:pPr>
            <a:r>
              <a:rPr lang="en-GB" sz="2000" dirty="0" smtClean="0"/>
              <a:t>This gives us precise information about their house.</a:t>
            </a:r>
          </a:p>
        </p:txBody>
      </p:sp>
      <p:sp>
        <p:nvSpPr>
          <p:cNvPr id="4" name="Slide Number Placeholder 3"/>
          <p:cNvSpPr>
            <a:spLocks noGrp="1"/>
          </p:cNvSpPr>
          <p:nvPr>
            <p:ph type="sldNum" sz="quarter" idx="12"/>
          </p:nvPr>
        </p:nvSpPr>
        <p:spPr>
          <a:xfrm>
            <a:off x="8306072" y="6321125"/>
            <a:ext cx="586408" cy="476250"/>
          </a:xfrm>
        </p:spPr>
        <p:txBody>
          <a:bodyPr/>
          <a:lstStyle/>
          <a:p>
            <a:fld id="{251E94AE-4AE0-4832-80AE-5EEDEDF46D93}" type="slidenum">
              <a:rPr lang="en-GB" b="1" smtClean="0"/>
              <a:t>45</a:t>
            </a:fld>
            <a:endParaRPr lang="en-GB" b="1" dirty="0"/>
          </a:p>
        </p:txBody>
      </p:sp>
      <p:sp>
        <p:nvSpPr>
          <p:cNvPr id="5" name="Rectangle 4"/>
          <p:cNvSpPr/>
          <p:nvPr/>
        </p:nvSpPr>
        <p:spPr>
          <a:xfrm>
            <a:off x="251520" y="3551430"/>
            <a:ext cx="8640960" cy="2785378"/>
          </a:xfrm>
          <a:prstGeom prst="rect">
            <a:avLst/>
          </a:prstGeom>
          <a:solidFill>
            <a:schemeClr val="bg1"/>
          </a:solidFill>
          <a:ln>
            <a:solidFill>
              <a:schemeClr val="tx1"/>
            </a:solidFill>
          </a:ln>
        </p:spPr>
        <p:txBody>
          <a:bodyPr wrap="square">
            <a:spAutoFit/>
          </a:bodyPr>
          <a:lstStyle/>
          <a:p>
            <a:pPr>
              <a:lnSpc>
                <a:spcPts val="2200"/>
              </a:lnSpc>
              <a:spcBef>
                <a:spcPts val="0"/>
              </a:spcBef>
              <a:spcAft>
                <a:spcPts val="600"/>
              </a:spcAft>
            </a:pPr>
            <a:r>
              <a:rPr lang="en-GB" sz="2000" dirty="0"/>
              <a:t>But good writers also make the readers </a:t>
            </a:r>
            <a:r>
              <a:rPr lang="en-GB" sz="2000" b="1" dirty="0">
                <a:solidFill>
                  <a:srgbClr val="FF0000"/>
                </a:solidFill>
              </a:rPr>
              <a:t>think about, or infer</a:t>
            </a:r>
            <a:r>
              <a:rPr lang="en-GB" sz="2000" dirty="0"/>
              <a:t>, what characters are like from a description:</a:t>
            </a:r>
          </a:p>
          <a:p>
            <a:pPr marL="358775" indent="0">
              <a:lnSpc>
                <a:spcPts val="2200"/>
              </a:lnSpc>
              <a:spcBef>
                <a:spcPts val="0"/>
              </a:spcBef>
              <a:spcAft>
                <a:spcPts val="600"/>
              </a:spcAft>
              <a:buNone/>
            </a:pPr>
            <a:r>
              <a:rPr lang="en-GB" sz="2000" i="1" dirty="0">
                <a:solidFill>
                  <a:srgbClr val="378537"/>
                </a:solidFill>
              </a:rPr>
              <a:t>‘Mr Wormwood was a small ratty-looking man whose front teeth stuck out underneath a thin ratty moustache.’</a:t>
            </a:r>
          </a:p>
          <a:p>
            <a:pPr>
              <a:lnSpc>
                <a:spcPts val="2200"/>
              </a:lnSpc>
              <a:spcBef>
                <a:spcPts val="0"/>
              </a:spcBef>
              <a:spcAft>
                <a:spcPts val="600"/>
              </a:spcAft>
              <a:buNone/>
            </a:pPr>
            <a:r>
              <a:rPr lang="en-GB" sz="2000" dirty="0"/>
              <a:t>This description is not just information about what Matilda’s dad looks like: by showing us what he looks like, Dahl also makes us think, or infer, about what kind of man he is.  What kind of a man is ‘</a:t>
            </a:r>
            <a:r>
              <a:rPr lang="en-GB" sz="2000" i="1" dirty="0"/>
              <a:t>ratty-looking</a:t>
            </a:r>
            <a:r>
              <a:rPr lang="en-GB" sz="2000" dirty="0"/>
              <a:t>’?  What do we think about rats as creatures? How different it would have been if Dahl had described him as ‘</a:t>
            </a:r>
            <a:r>
              <a:rPr lang="en-GB" sz="2000" i="1" dirty="0"/>
              <a:t>a cuddly </a:t>
            </a:r>
            <a:r>
              <a:rPr lang="en-GB" sz="2000" i="1" dirty="0" smtClean="0"/>
              <a:t>bear-like man’?</a:t>
            </a:r>
          </a:p>
        </p:txBody>
      </p:sp>
    </p:spTree>
    <p:extLst>
      <p:ext uri="{BB962C8B-B14F-4D97-AF65-F5344CB8AC3E}">
        <p14:creationId xmlns:p14="http://schemas.microsoft.com/office/powerpoint/2010/main" val="45619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rmAutofit fontScale="90000"/>
          </a:bodyPr>
          <a:lstStyle/>
          <a:p>
            <a:r>
              <a:rPr lang="en-GB" dirty="0">
                <a:effectLst>
                  <a:outerShdw blurRad="38100" dist="38100" dir="2700000" algn="tl">
                    <a:srgbClr val="000000">
                      <a:alpha val="43137"/>
                    </a:srgbClr>
                  </a:outerShdw>
                </a:effectLst>
              </a:rPr>
              <a:t>Show, not </a:t>
            </a:r>
            <a:r>
              <a:rPr lang="en-GB" dirty="0" smtClean="0">
                <a:effectLst>
                  <a:outerShdw blurRad="38100" dist="38100" dir="2700000" algn="tl">
                    <a:srgbClr val="000000">
                      <a:alpha val="43137"/>
                    </a:srgbClr>
                  </a:outerShdw>
                </a:effectLst>
              </a:rPr>
              <a:t>Tell: make your reader infer</a:t>
            </a:r>
            <a:endParaRPr lang="en-GB" dirty="0"/>
          </a:p>
        </p:txBody>
      </p:sp>
      <p:sp>
        <p:nvSpPr>
          <p:cNvPr id="3" name="Content Placeholder 2"/>
          <p:cNvSpPr>
            <a:spLocks noGrp="1"/>
          </p:cNvSpPr>
          <p:nvPr>
            <p:ph idx="1"/>
          </p:nvPr>
        </p:nvSpPr>
        <p:spPr>
          <a:xfrm>
            <a:off x="457199" y="1916832"/>
            <a:ext cx="8386059" cy="4032448"/>
          </a:xfrm>
          <a:solidFill>
            <a:schemeClr val="bg1"/>
          </a:solidFill>
          <a:ln>
            <a:solidFill>
              <a:schemeClr val="tx1"/>
            </a:solidFill>
          </a:ln>
        </p:spPr>
        <p:txBody>
          <a:bodyPr>
            <a:normAutofit/>
          </a:bodyPr>
          <a:lstStyle/>
          <a:p>
            <a:pPr marL="0" indent="0">
              <a:lnSpc>
                <a:spcPts val="3000"/>
              </a:lnSpc>
              <a:spcBef>
                <a:spcPts val="0"/>
              </a:spcBef>
              <a:spcAft>
                <a:spcPts val="600"/>
              </a:spcAft>
              <a:buNone/>
            </a:pPr>
            <a:r>
              <a:rPr lang="en-GB" sz="2400" dirty="0" smtClean="0"/>
              <a:t>Show not tell: Dahl doesn’t tell us that Mr Wormwood is a nasty little man, he </a:t>
            </a:r>
            <a:r>
              <a:rPr lang="en-GB" sz="2400" u="sng" dirty="0" smtClean="0"/>
              <a:t>tells</a:t>
            </a:r>
            <a:r>
              <a:rPr lang="en-GB" sz="2400" dirty="0" smtClean="0"/>
              <a:t> us he is ‘ratty-looking’ and so </a:t>
            </a:r>
            <a:r>
              <a:rPr lang="en-GB" sz="2400" u="sng" dirty="0" smtClean="0"/>
              <a:t>shows </a:t>
            </a:r>
            <a:r>
              <a:rPr lang="en-GB" sz="2400" dirty="0" smtClean="0"/>
              <a:t>us he is a nasty little man.  We have to work this out for ourselves (or infer this).</a:t>
            </a:r>
          </a:p>
          <a:p>
            <a:pPr marL="0" indent="0">
              <a:lnSpc>
                <a:spcPts val="3000"/>
              </a:lnSpc>
              <a:spcBef>
                <a:spcPts val="0"/>
              </a:spcBef>
              <a:spcAft>
                <a:spcPts val="600"/>
              </a:spcAft>
              <a:buNone/>
            </a:pPr>
            <a:endParaRPr lang="en-GB" sz="2400" dirty="0"/>
          </a:p>
          <a:p>
            <a:pPr marL="0" indent="0">
              <a:lnSpc>
                <a:spcPts val="3000"/>
              </a:lnSpc>
              <a:spcBef>
                <a:spcPts val="0"/>
              </a:spcBef>
              <a:spcAft>
                <a:spcPts val="600"/>
              </a:spcAft>
              <a:buNone/>
            </a:pPr>
            <a:r>
              <a:rPr lang="en-GB" sz="2400" dirty="0" smtClean="0"/>
              <a:t>When we write, sometimes we do tell our readers about characters, but good writers also make the reader infer what the character is like.</a:t>
            </a:r>
          </a:p>
        </p:txBody>
      </p:sp>
      <p:sp>
        <p:nvSpPr>
          <p:cNvPr id="4" name="Slide Number Placeholder 3"/>
          <p:cNvSpPr>
            <a:spLocks noGrp="1"/>
          </p:cNvSpPr>
          <p:nvPr>
            <p:ph type="sldNum" sz="quarter" idx="12"/>
          </p:nvPr>
        </p:nvSpPr>
        <p:spPr>
          <a:xfrm flipH="1">
            <a:off x="8388424" y="6245225"/>
            <a:ext cx="360040" cy="476250"/>
          </a:xfrm>
        </p:spPr>
        <p:txBody>
          <a:bodyPr/>
          <a:lstStyle/>
          <a:p>
            <a:fld id="{251E94AE-4AE0-4832-80AE-5EEDEDF46D93}" type="slidenum">
              <a:rPr lang="en-GB" b="1" smtClean="0"/>
              <a:t>46</a:t>
            </a:fld>
            <a:endParaRPr lang="en-GB" b="1" dirty="0"/>
          </a:p>
        </p:txBody>
      </p:sp>
    </p:spTree>
    <p:extLst>
      <p:ext uri="{BB962C8B-B14F-4D97-AF65-F5344CB8AC3E}">
        <p14:creationId xmlns:p14="http://schemas.microsoft.com/office/powerpoint/2010/main" val="292478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dirty="0" smtClean="0">
                <a:effectLst>
                  <a:outerShdw blurRad="38100" dist="38100" dir="2700000" algn="tl">
                    <a:srgbClr val="000000">
                      <a:alpha val="43137"/>
                    </a:srgbClr>
                  </a:outerShdw>
                </a:effectLst>
              </a:rPr>
              <a:t>Show, not Tell</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2456330"/>
            <a:ext cx="8712968" cy="3888432"/>
          </a:xfrm>
          <a:solidFill>
            <a:schemeClr val="bg1"/>
          </a:solidFill>
          <a:ln>
            <a:solidFill>
              <a:schemeClr val="tx1"/>
            </a:solidFill>
          </a:ln>
        </p:spPr>
        <p:txBody>
          <a:bodyPr>
            <a:noAutofit/>
          </a:bodyPr>
          <a:lstStyle/>
          <a:p>
            <a:pPr marL="0" indent="0" algn="just">
              <a:lnSpc>
                <a:spcPts val="3000"/>
              </a:lnSpc>
              <a:spcBef>
                <a:spcPts val="0"/>
              </a:spcBef>
              <a:buNone/>
            </a:pPr>
            <a:r>
              <a:rPr lang="en-GB" sz="2200" dirty="0" smtClean="0"/>
              <a:t>At that moment, from outside in the courtyard, came the clatter of horses’ hooves on the cobbles.  The doors of the hall flew open, and before I had time to call for them to be closed, a giant of a man rode in on a towering warhorse that pawed the ground, sides lathered up, tossing its fine head, snorting its fury.  The man swept the hall with terrible eyes, wolfish eyes that froze the courage in a man’s veins, eyes you could not hold with your own.  But it was not the man’s eyes that amazed us most, it was not his size either  -  and I tell you I’d never in my life set eyes on a bigger man – no. It was the colour of him. Green, the man was green from head to foot.</a:t>
            </a:r>
          </a:p>
          <a:p>
            <a:pPr marL="0" indent="0" algn="just">
              <a:lnSpc>
                <a:spcPts val="3000"/>
              </a:lnSpc>
              <a:spcBef>
                <a:spcPts val="0"/>
              </a:spcBef>
              <a:buNone/>
            </a:pPr>
            <a:r>
              <a:rPr lang="en-GB" sz="1800" i="1" dirty="0" smtClean="0"/>
              <a:t>                   Arthur, High King of Britain </a:t>
            </a:r>
            <a:r>
              <a:rPr lang="en-GB" sz="1800" dirty="0" smtClean="0"/>
              <a:t>by Michael </a:t>
            </a:r>
            <a:r>
              <a:rPr lang="en-GB" sz="1800" dirty="0" err="1" smtClean="0"/>
              <a:t>Morpurgo</a:t>
            </a:r>
            <a:endParaRPr lang="en-GB" sz="1800" dirty="0"/>
          </a:p>
        </p:txBody>
      </p:sp>
      <p:sp>
        <p:nvSpPr>
          <p:cNvPr id="5" name="TextBox 4"/>
          <p:cNvSpPr txBox="1"/>
          <p:nvPr/>
        </p:nvSpPr>
        <p:spPr>
          <a:xfrm>
            <a:off x="179512" y="1124744"/>
            <a:ext cx="2808312" cy="1323439"/>
          </a:xfrm>
          <a:prstGeom prst="rect">
            <a:avLst/>
          </a:prstGeom>
          <a:solidFill>
            <a:srgbClr val="FF3300"/>
          </a:solidFill>
          <a:ln>
            <a:solidFill>
              <a:schemeClr val="tx1"/>
            </a:solidFill>
          </a:ln>
        </p:spPr>
        <p:txBody>
          <a:bodyPr wrap="square" rtlCol="0">
            <a:spAutoFit/>
          </a:bodyPr>
          <a:lstStyle/>
          <a:p>
            <a:pPr algn="ctr"/>
            <a:r>
              <a:rPr lang="en-GB" sz="2000" dirty="0" smtClean="0"/>
              <a:t>What does the physical description of the man and his horse suggest about his character?</a:t>
            </a:r>
            <a:endParaRPr lang="en-GB" sz="2000" dirty="0"/>
          </a:p>
        </p:txBody>
      </p:sp>
      <p:sp>
        <p:nvSpPr>
          <p:cNvPr id="6" name="TextBox 5"/>
          <p:cNvSpPr txBox="1"/>
          <p:nvPr/>
        </p:nvSpPr>
        <p:spPr>
          <a:xfrm>
            <a:off x="5940152" y="1127820"/>
            <a:ext cx="2664296" cy="1323439"/>
          </a:xfrm>
          <a:prstGeom prst="rect">
            <a:avLst/>
          </a:prstGeom>
          <a:solidFill>
            <a:srgbClr val="92D050"/>
          </a:solidFill>
          <a:ln>
            <a:solidFill>
              <a:schemeClr val="tx1"/>
            </a:solidFill>
          </a:ln>
        </p:spPr>
        <p:txBody>
          <a:bodyPr wrap="square" rtlCol="0">
            <a:spAutoFit/>
          </a:bodyPr>
          <a:lstStyle/>
          <a:p>
            <a:pPr algn="ctr"/>
            <a:r>
              <a:rPr lang="en-GB" sz="2000" dirty="0" smtClean="0"/>
              <a:t>What does the description of how the man arrives suggest about his character?</a:t>
            </a:r>
            <a:endParaRPr lang="en-GB" sz="2000" dirty="0"/>
          </a:p>
        </p:txBody>
      </p:sp>
      <p:sp>
        <p:nvSpPr>
          <p:cNvPr id="7" name="TextBox 6"/>
          <p:cNvSpPr txBox="1"/>
          <p:nvPr/>
        </p:nvSpPr>
        <p:spPr>
          <a:xfrm>
            <a:off x="3204659" y="1127820"/>
            <a:ext cx="2520280" cy="1323439"/>
          </a:xfrm>
          <a:prstGeom prst="rect">
            <a:avLst/>
          </a:prstGeom>
          <a:solidFill>
            <a:srgbClr val="6699FF"/>
          </a:solidFill>
          <a:ln>
            <a:solidFill>
              <a:schemeClr val="tx1"/>
            </a:solidFill>
          </a:ln>
        </p:spPr>
        <p:txBody>
          <a:bodyPr wrap="square" rtlCol="0">
            <a:spAutoFit/>
          </a:bodyPr>
          <a:lstStyle/>
          <a:p>
            <a:pPr algn="ctr"/>
            <a:r>
              <a:rPr lang="en-GB" sz="2000" dirty="0" smtClean="0"/>
              <a:t>What might a reader think about a man who is completely green?</a:t>
            </a:r>
            <a:endParaRPr lang="en-GB" sz="2000" dirty="0"/>
          </a:p>
        </p:txBody>
      </p:sp>
      <p:sp>
        <p:nvSpPr>
          <p:cNvPr id="4" name="Slide Number Placeholder 3"/>
          <p:cNvSpPr>
            <a:spLocks noGrp="1"/>
          </p:cNvSpPr>
          <p:nvPr>
            <p:ph type="sldNum" sz="quarter" idx="12"/>
          </p:nvPr>
        </p:nvSpPr>
        <p:spPr>
          <a:xfrm>
            <a:off x="8585887" y="6237312"/>
            <a:ext cx="2133600" cy="476250"/>
          </a:xfrm>
        </p:spPr>
        <p:txBody>
          <a:bodyPr/>
          <a:lstStyle/>
          <a:p>
            <a:fld id="{251E94AE-4AE0-4832-80AE-5EEDEDF46D93}" type="slidenum">
              <a:rPr lang="en-GB" b="1" smtClean="0"/>
              <a:t>47</a:t>
            </a:fld>
            <a:endParaRPr lang="en-GB" b="1" dirty="0"/>
          </a:p>
        </p:txBody>
      </p:sp>
    </p:spTree>
    <p:extLst>
      <p:ext uri="{BB962C8B-B14F-4D97-AF65-F5344CB8AC3E}">
        <p14:creationId xmlns:p14="http://schemas.microsoft.com/office/powerpoint/2010/main" val="14953652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lstStyle/>
          <a:p>
            <a:r>
              <a:rPr lang="en-GB" dirty="0" smtClean="0"/>
              <a:t>Show, not Tell: </a:t>
            </a:r>
            <a:r>
              <a:rPr lang="en-GB" dirty="0"/>
              <a:t>through noun phrases</a:t>
            </a:r>
          </a:p>
        </p:txBody>
      </p:sp>
      <p:sp>
        <p:nvSpPr>
          <p:cNvPr id="3" name="Content Placeholder 2"/>
          <p:cNvSpPr>
            <a:spLocks noGrp="1"/>
          </p:cNvSpPr>
          <p:nvPr>
            <p:ph idx="1"/>
          </p:nvPr>
        </p:nvSpPr>
        <p:spPr>
          <a:xfrm>
            <a:off x="467544" y="1484784"/>
            <a:ext cx="8229600" cy="4896544"/>
          </a:xfrm>
          <a:solidFill>
            <a:schemeClr val="bg1"/>
          </a:solidFill>
          <a:ln>
            <a:solidFill>
              <a:schemeClr val="tx1"/>
            </a:solidFill>
          </a:ln>
        </p:spPr>
        <p:txBody>
          <a:bodyPr>
            <a:normAutofit fontScale="92500" lnSpcReduction="20000"/>
          </a:bodyPr>
          <a:lstStyle/>
          <a:p>
            <a:pPr marL="0" indent="0" algn="just">
              <a:lnSpc>
                <a:spcPct val="150000"/>
              </a:lnSpc>
              <a:spcBef>
                <a:spcPts val="0"/>
              </a:spcBef>
              <a:buNone/>
            </a:pPr>
            <a:r>
              <a:rPr lang="en-GB" sz="2400" dirty="0" smtClean="0"/>
              <a:t>At that moment, from outside in the courtyard, came </a:t>
            </a:r>
            <a:r>
              <a:rPr lang="en-GB" sz="2400" i="1" u="sng" dirty="0" smtClean="0">
                <a:solidFill>
                  <a:srgbClr val="7030A0"/>
                </a:solidFill>
              </a:rPr>
              <a:t>the </a:t>
            </a:r>
            <a:r>
              <a:rPr lang="en-GB" sz="2400" b="1" i="1" u="sng" dirty="0" smtClean="0">
                <a:solidFill>
                  <a:srgbClr val="384A94"/>
                </a:solidFill>
              </a:rPr>
              <a:t>clatter</a:t>
            </a:r>
            <a:r>
              <a:rPr lang="en-GB" sz="2400" i="1" u="sng" dirty="0" smtClean="0">
                <a:solidFill>
                  <a:srgbClr val="7030A0"/>
                </a:solidFill>
              </a:rPr>
              <a:t> of horses’ hooves on the cobbles</a:t>
            </a:r>
            <a:r>
              <a:rPr lang="en-GB" sz="2400" dirty="0" smtClean="0"/>
              <a:t>.  The doors of the hall flew open, and before I had time to call for them to be closed, </a:t>
            </a:r>
            <a:r>
              <a:rPr lang="en-GB" sz="2400" i="1" dirty="0" smtClean="0"/>
              <a:t>a giant of a man </a:t>
            </a:r>
            <a:r>
              <a:rPr lang="en-GB" sz="2400" dirty="0" smtClean="0"/>
              <a:t>rode in on </a:t>
            </a:r>
            <a:r>
              <a:rPr lang="en-GB" sz="2400" i="1" dirty="0" smtClean="0"/>
              <a:t>a towering warhorse that pawed the ground, sides lathered up, tossing its fine head, snorting its fury. </a:t>
            </a:r>
            <a:r>
              <a:rPr lang="en-GB" sz="2400" dirty="0" smtClean="0"/>
              <a:t> The man swept the hall with </a:t>
            </a:r>
            <a:r>
              <a:rPr lang="en-GB" sz="2400" i="1" dirty="0" smtClean="0"/>
              <a:t>terrible eyes, wolfish eyes that froze the courage in a man’s veins, eyes you could not hold with your own</a:t>
            </a:r>
            <a:r>
              <a:rPr lang="en-GB" sz="2400" dirty="0" smtClean="0"/>
              <a:t>.  But it was not the man’s eyes that amazed us most, it was not his size either  -  and I tell you I’d never in my life set eyes on </a:t>
            </a:r>
            <a:r>
              <a:rPr lang="en-GB" sz="2400" i="1" dirty="0" smtClean="0"/>
              <a:t>a bigger man </a:t>
            </a:r>
            <a:r>
              <a:rPr lang="en-GB" sz="2400" dirty="0" smtClean="0"/>
              <a:t>– no. It was </a:t>
            </a:r>
            <a:r>
              <a:rPr lang="en-GB" sz="2400" i="1" dirty="0" smtClean="0"/>
              <a:t>the colour of him. </a:t>
            </a:r>
            <a:r>
              <a:rPr lang="en-GB" sz="2400" dirty="0" smtClean="0"/>
              <a:t>Green, the man was green from head to foot.</a:t>
            </a:r>
          </a:p>
          <a:p>
            <a:pPr marL="0" indent="0" algn="just">
              <a:lnSpc>
                <a:spcPts val="3000"/>
              </a:lnSpc>
              <a:spcBef>
                <a:spcPts val="0"/>
              </a:spcBef>
              <a:buNone/>
            </a:pPr>
            <a:endParaRPr lang="en-GB" sz="2000" dirty="0" smtClean="0"/>
          </a:p>
          <a:p>
            <a:pPr marL="0" indent="0" algn="just">
              <a:lnSpc>
                <a:spcPts val="3000"/>
              </a:lnSpc>
              <a:spcBef>
                <a:spcPts val="0"/>
              </a:spcBef>
              <a:buNone/>
            </a:pPr>
            <a:endParaRPr lang="en-GB" sz="1800" dirty="0"/>
          </a:p>
        </p:txBody>
      </p:sp>
      <p:sp>
        <p:nvSpPr>
          <p:cNvPr id="5" name="Slide Number Placeholder 4"/>
          <p:cNvSpPr>
            <a:spLocks noGrp="1"/>
          </p:cNvSpPr>
          <p:nvPr>
            <p:ph type="sldNum" sz="quarter" idx="12"/>
          </p:nvPr>
        </p:nvSpPr>
        <p:spPr>
          <a:xfrm flipH="1">
            <a:off x="8100392" y="6245225"/>
            <a:ext cx="648072" cy="476250"/>
          </a:xfrm>
        </p:spPr>
        <p:txBody>
          <a:bodyPr/>
          <a:lstStyle/>
          <a:p>
            <a:fld id="{251E94AE-4AE0-4832-80AE-5EEDEDF46D93}" type="slidenum">
              <a:rPr lang="en-GB" b="1" smtClean="0"/>
              <a:t>48</a:t>
            </a:fld>
            <a:endParaRPr lang="en-GB" b="1" dirty="0"/>
          </a:p>
        </p:txBody>
      </p:sp>
    </p:spTree>
    <p:extLst>
      <p:ext uri="{BB962C8B-B14F-4D97-AF65-F5344CB8AC3E}">
        <p14:creationId xmlns:p14="http://schemas.microsoft.com/office/powerpoint/2010/main" val="42445462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lstStyle/>
          <a:p>
            <a:r>
              <a:rPr lang="en-GB" dirty="0" smtClean="0"/>
              <a:t>Show, not Tell: </a:t>
            </a:r>
            <a:r>
              <a:rPr lang="en-GB" dirty="0"/>
              <a:t>through noun phrases</a:t>
            </a:r>
          </a:p>
        </p:txBody>
      </p:sp>
      <p:sp>
        <p:nvSpPr>
          <p:cNvPr id="3" name="Content Placeholder 2"/>
          <p:cNvSpPr>
            <a:spLocks noGrp="1"/>
          </p:cNvSpPr>
          <p:nvPr>
            <p:ph idx="1"/>
          </p:nvPr>
        </p:nvSpPr>
        <p:spPr>
          <a:xfrm>
            <a:off x="467544" y="1484784"/>
            <a:ext cx="8229600" cy="4896544"/>
          </a:xfrm>
          <a:solidFill>
            <a:schemeClr val="bg1"/>
          </a:solidFill>
          <a:ln>
            <a:solidFill>
              <a:schemeClr val="tx1"/>
            </a:solidFill>
          </a:ln>
        </p:spPr>
        <p:txBody>
          <a:bodyPr>
            <a:normAutofit fontScale="92500" lnSpcReduction="20000"/>
          </a:bodyPr>
          <a:lstStyle/>
          <a:p>
            <a:pPr marL="0" indent="0" algn="just">
              <a:lnSpc>
                <a:spcPct val="150000"/>
              </a:lnSpc>
              <a:spcBef>
                <a:spcPts val="0"/>
              </a:spcBef>
              <a:buNone/>
            </a:pPr>
            <a:r>
              <a:rPr lang="en-GB" sz="2400" dirty="0" smtClean="0"/>
              <a:t>At that moment, from outside in the courtyard, came </a:t>
            </a:r>
            <a:r>
              <a:rPr lang="en-GB" sz="2400" i="1" u="sng" dirty="0" smtClean="0">
                <a:solidFill>
                  <a:srgbClr val="7030A0"/>
                </a:solidFill>
              </a:rPr>
              <a:t>the </a:t>
            </a:r>
            <a:r>
              <a:rPr lang="en-GB" sz="2400" b="1" i="1" u="sng" dirty="0" smtClean="0">
                <a:solidFill>
                  <a:srgbClr val="384A94"/>
                </a:solidFill>
              </a:rPr>
              <a:t>clatter</a:t>
            </a:r>
            <a:r>
              <a:rPr lang="en-GB" sz="2400" i="1" u="sng" dirty="0" smtClean="0">
                <a:solidFill>
                  <a:srgbClr val="384A94"/>
                </a:solidFill>
              </a:rPr>
              <a:t> </a:t>
            </a:r>
            <a:r>
              <a:rPr lang="en-GB" sz="2400" i="1" u="sng" dirty="0" smtClean="0">
                <a:solidFill>
                  <a:srgbClr val="7030A0"/>
                </a:solidFill>
              </a:rPr>
              <a:t>of horses’ hooves on the cobbles</a:t>
            </a:r>
            <a:r>
              <a:rPr lang="en-GB" sz="2400" dirty="0" smtClean="0"/>
              <a:t>.  The doors of the hall flew open, and before I had time to call for them to be closed, </a:t>
            </a:r>
            <a:r>
              <a:rPr lang="en-GB" sz="2400" i="1" u="sng" dirty="0" smtClean="0">
                <a:solidFill>
                  <a:srgbClr val="7030A0"/>
                </a:solidFill>
              </a:rPr>
              <a:t>a </a:t>
            </a:r>
            <a:r>
              <a:rPr lang="en-GB" sz="2400" b="1" i="1" u="sng" dirty="0" smtClean="0">
                <a:solidFill>
                  <a:srgbClr val="384A94"/>
                </a:solidFill>
              </a:rPr>
              <a:t>giant</a:t>
            </a:r>
            <a:r>
              <a:rPr lang="en-GB" sz="2400" b="1" i="1" u="sng" dirty="0" smtClean="0">
                <a:solidFill>
                  <a:srgbClr val="FF3300"/>
                </a:solidFill>
              </a:rPr>
              <a:t> </a:t>
            </a:r>
            <a:r>
              <a:rPr lang="en-GB" sz="2400" i="1" u="sng" dirty="0" smtClean="0">
                <a:solidFill>
                  <a:srgbClr val="7030A0"/>
                </a:solidFill>
              </a:rPr>
              <a:t>of a man </a:t>
            </a:r>
            <a:r>
              <a:rPr lang="en-GB" sz="2400" dirty="0" smtClean="0"/>
              <a:t>rode in on </a:t>
            </a:r>
            <a:r>
              <a:rPr lang="en-GB" sz="2400" i="1" u="sng" dirty="0" smtClean="0">
                <a:solidFill>
                  <a:srgbClr val="7030A0"/>
                </a:solidFill>
              </a:rPr>
              <a:t>a towering </a:t>
            </a:r>
            <a:r>
              <a:rPr lang="en-GB" sz="2400" b="1" i="1" u="sng" dirty="0" smtClean="0">
                <a:solidFill>
                  <a:srgbClr val="384A94"/>
                </a:solidFill>
              </a:rPr>
              <a:t>warhorse</a:t>
            </a:r>
            <a:r>
              <a:rPr lang="en-GB" sz="2400" i="1" u="sng" dirty="0" smtClean="0">
                <a:solidFill>
                  <a:srgbClr val="7030A0"/>
                </a:solidFill>
              </a:rPr>
              <a:t> that pawed the ground, sides lathered up, tossing its fine head, snorting its fury.</a:t>
            </a:r>
            <a:r>
              <a:rPr lang="en-GB" sz="2400" i="1" dirty="0" smtClean="0">
                <a:solidFill>
                  <a:srgbClr val="7030A0"/>
                </a:solidFill>
              </a:rPr>
              <a:t> </a:t>
            </a:r>
            <a:r>
              <a:rPr lang="en-GB" sz="2400" dirty="0" smtClean="0"/>
              <a:t> The man swept the hall with </a:t>
            </a:r>
            <a:r>
              <a:rPr lang="en-GB" sz="2400" i="1" u="sng" dirty="0" smtClean="0">
                <a:solidFill>
                  <a:srgbClr val="7030A0"/>
                </a:solidFill>
              </a:rPr>
              <a:t>terrible </a:t>
            </a:r>
            <a:r>
              <a:rPr lang="en-GB" sz="2400" b="1" i="1" u="sng" dirty="0" smtClean="0">
                <a:solidFill>
                  <a:srgbClr val="384A94"/>
                </a:solidFill>
              </a:rPr>
              <a:t>eyes</a:t>
            </a:r>
            <a:r>
              <a:rPr lang="en-GB" sz="2400" i="1" u="sng" dirty="0" smtClean="0">
                <a:solidFill>
                  <a:srgbClr val="7030A0"/>
                </a:solidFill>
              </a:rPr>
              <a:t>, wolfish eyes that froze the courage in a man’s veins, eyes you could not hold with your own</a:t>
            </a:r>
            <a:r>
              <a:rPr lang="en-GB" sz="2400" dirty="0" smtClean="0"/>
              <a:t>.  But it was not the man’s eyes that amazed us most, it was not his size either  -  and I tell you I’d never in my life set eyes on </a:t>
            </a:r>
            <a:r>
              <a:rPr lang="en-GB" sz="2400" i="1" u="sng" dirty="0" smtClean="0">
                <a:solidFill>
                  <a:srgbClr val="7030A0"/>
                </a:solidFill>
              </a:rPr>
              <a:t>a bigger man </a:t>
            </a:r>
            <a:r>
              <a:rPr lang="en-GB" sz="2400" dirty="0" smtClean="0"/>
              <a:t>– no. It was </a:t>
            </a:r>
            <a:r>
              <a:rPr lang="en-GB" sz="2400" i="1" u="sng" dirty="0" smtClean="0">
                <a:solidFill>
                  <a:srgbClr val="7030A0"/>
                </a:solidFill>
              </a:rPr>
              <a:t>the colour of him</a:t>
            </a:r>
            <a:r>
              <a:rPr lang="en-GB" sz="2400" i="1" dirty="0" smtClean="0">
                <a:solidFill>
                  <a:schemeClr val="accent4">
                    <a:lumMod val="75000"/>
                  </a:schemeClr>
                </a:solidFill>
              </a:rPr>
              <a:t>. </a:t>
            </a:r>
            <a:r>
              <a:rPr lang="en-GB" sz="2400" dirty="0" smtClean="0"/>
              <a:t>Green, the man was green from head to foot.</a:t>
            </a:r>
          </a:p>
          <a:p>
            <a:pPr marL="0" indent="0" algn="just">
              <a:lnSpc>
                <a:spcPts val="3000"/>
              </a:lnSpc>
              <a:spcBef>
                <a:spcPts val="0"/>
              </a:spcBef>
              <a:buNone/>
            </a:pPr>
            <a:endParaRPr lang="en-GB" sz="2000" dirty="0" smtClean="0"/>
          </a:p>
          <a:p>
            <a:pPr marL="0" indent="0" algn="just">
              <a:lnSpc>
                <a:spcPts val="3000"/>
              </a:lnSpc>
              <a:spcBef>
                <a:spcPts val="0"/>
              </a:spcBef>
              <a:buNone/>
            </a:pPr>
            <a:endParaRPr lang="en-GB" sz="1800" dirty="0"/>
          </a:p>
        </p:txBody>
      </p:sp>
      <p:sp>
        <p:nvSpPr>
          <p:cNvPr id="5" name="Slide Number Placeholder 4"/>
          <p:cNvSpPr>
            <a:spLocks noGrp="1"/>
          </p:cNvSpPr>
          <p:nvPr>
            <p:ph type="sldNum" sz="quarter" idx="12"/>
          </p:nvPr>
        </p:nvSpPr>
        <p:spPr>
          <a:xfrm flipH="1">
            <a:off x="8028384" y="6245225"/>
            <a:ext cx="648072" cy="476250"/>
          </a:xfrm>
        </p:spPr>
        <p:txBody>
          <a:bodyPr/>
          <a:lstStyle/>
          <a:p>
            <a:fld id="{251E94AE-4AE0-4832-80AE-5EEDEDF46D93}" type="slidenum">
              <a:rPr lang="en-GB" b="1" smtClean="0"/>
              <a:t>49</a:t>
            </a:fld>
            <a:endParaRPr lang="en-GB" b="1" dirty="0"/>
          </a:p>
        </p:txBody>
      </p:sp>
    </p:spTree>
    <p:extLst>
      <p:ext uri="{BB962C8B-B14F-4D97-AF65-F5344CB8AC3E}">
        <p14:creationId xmlns:p14="http://schemas.microsoft.com/office/powerpoint/2010/main" val="997728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8539"/>
          </a:xfrm>
        </p:spPr>
        <p:txBody>
          <a:bodyPr/>
          <a:lstStyle/>
          <a:p>
            <a:r>
              <a:rPr lang="en-GB" sz="4400" dirty="0" smtClean="0">
                <a:effectLst>
                  <a:outerShdw blurRad="38100" dist="38100" dir="2700000" algn="tl">
                    <a:srgbClr val="000000">
                      <a:alpha val="43137"/>
                    </a:srgbClr>
                  </a:outerShdw>
                </a:effectLst>
              </a:rPr>
              <a:t>Teaching Writing Creatively</a:t>
            </a:r>
            <a:endParaRPr lang="en-GB"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84784"/>
            <a:ext cx="8229600" cy="5220816"/>
          </a:xfrm>
        </p:spPr>
        <p:txBody>
          <a:bodyPr/>
          <a:lstStyle/>
          <a:p>
            <a:pPr>
              <a:lnSpc>
                <a:spcPts val="2800"/>
              </a:lnSpc>
              <a:spcBef>
                <a:spcPts val="0"/>
              </a:spcBef>
              <a:spcAft>
                <a:spcPts val="0"/>
              </a:spcAft>
              <a:buClrTx/>
              <a:buSzPct val="80000"/>
              <a:buFont typeface="Wingdings" panose="05000000000000000000" pitchFamily="2" charset="2"/>
              <a:buChar char="q"/>
            </a:pPr>
            <a:r>
              <a:rPr lang="en-GB" sz="2200" dirty="0"/>
              <a:t>To write well we all need to have something to say and a desire to say it;</a:t>
            </a:r>
          </a:p>
          <a:p>
            <a:pPr>
              <a:lnSpc>
                <a:spcPts val="2800"/>
              </a:lnSpc>
              <a:spcBef>
                <a:spcPts val="0"/>
              </a:spcBef>
              <a:spcAft>
                <a:spcPts val="0"/>
              </a:spcAft>
              <a:buClrTx/>
              <a:buSzPct val="80000"/>
              <a:buFont typeface="Wingdings" panose="05000000000000000000" pitchFamily="2" charset="2"/>
              <a:buChar char="q"/>
            </a:pPr>
            <a:r>
              <a:rPr lang="en-GB" sz="2200" dirty="0"/>
              <a:t>Before young writers can meaningfully attend to how they have written something, they need to have engaged with what they want to say – the ideas;</a:t>
            </a:r>
          </a:p>
          <a:p>
            <a:pPr>
              <a:lnSpc>
                <a:spcPts val="2800"/>
              </a:lnSpc>
              <a:spcBef>
                <a:spcPts val="0"/>
              </a:spcBef>
              <a:spcAft>
                <a:spcPts val="0"/>
              </a:spcAft>
              <a:buClrTx/>
              <a:buSzPct val="80000"/>
              <a:buFont typeface="Wingdings" panose="05000000000000000000" pitchFamily="2" charset="2"/>
              <a:buChar char="q"/>
            </a:pPr>
            <a:r>
              <a:rPr lang="en-GB" sz="2200" dirty="0"/>
              <a:t>Engaging young writers’ imaginations, emotions and personal beliefs is a really important part of teaching writing;</a:t>
            </a:r>
          </a:p>
          <a:p>
            <a:pPr>
              <a:lnSpc>
                <a:spcPts val="2800"/>
              </a:lnSpc>
              <a:spcBef>
                <a:spcPts val="0"/>
              </a:spcBef>
              <a:spcAft>
                <a:spcPts val="0"/>
              </a:spcAft>
              <a:buClrTx/>
              <a:buSzPct val="80000"/>
              <a:buFont typeface="Wingdings" panose="05000000000000000000" pitchFamily="2" charset="2"/>
              <a:buChar char="q"/>
            </a:pPr>
            <a:r>
              <a:rPr lang="en-GB" sz="2200" dirty="0"/>
              <a:t>Allowing young writers freedom to explore ideas, test things out, and to write to find out what they want to say is critical</a:t>
            </a:r>
          </a:p>
          <a:p>
            <a:pPr>
              <a:lnSpc>
                <a:spcPts val="2800"/>
              </a:lnSpc>
              <a:spcBef>
                <a:spcPts val="0"/>
              </a:spcBef>
              <a:spcAft>
                <a:spcPts val="0"/>
              </a:spcAft>
              <a:buClrTx/>
              <a:buSzPct val="80000"/>
              <a:buFont typeface="Wingdings" panose="05000000000000000000" pitchFamily="2" charset="2"/>
              <a:buChar char="q"/>
            </a:pPr>
            <a:endParaRPr lang="en-GB" sz="2200" dirty="0"/>
          </a:p>
          <a:p>
            <a:pPr>
              <a:lnSpc>
                <a:spcPts val="2800"/>
              </a:lnSpc>
              <a:spcBef>
                <a:spcPts val="0"/>
              </a:spcBef>
              <a:spcAft>
                <a:spcPts val="0"/>
              </a:spcAft>
              <a:buClrTx/>
              <a:buSzPct val="80000"/>
              <a:buFont typeface="Wingdings" panose="05000000000000000000" pitchFamily="2" charset="2"/>
              <a:buChar char="q"/>
            </a:pPr>
            <a:r>
              <a:rPr lang="en-GB" sz="2200" dirty="0"/>
              <a:t>We often move far too quickly to pinning things down, and making writing a very linear process – we </a:t>
            </a:r>
            <a:r>
              <a:rPr lang="en-GB" sz="2200" dirty="0" smtClean="0"/>
              <a:t>need </a:t>
            </a:r>
            <a:r>
              <a:rPr lang="en-GB" sz="2200" dirty="0"/>
              <a:t>to create space for exploration, experimentation and re-drafting.</a:t>
            </a:r>
          </a:p>
          <a:p>
            <a:pPr>
              <a:lnSpc>
                <a:spcPts val="2800"/>
              </a:lnSpc>
              <a:spcBef>
                <a:spcPts val="0"/>
              </a:spcBef>
              <a:spcAft>
                <a:spcPts val="0"/>
              </a:spcAft>
              <a:buClrTx/>
              <a:buSzPct val="80000"/>
              <a:buFont typeface="Wingdings" panose="05000000000000000000" pitchFamily="2" charset="2"/>
              <a:buChar char="q"/>
            </a:pPr>
            <a:r>
              <a:rPr lang="en-GB" sz="2200" dirty="0"/>
              <a:t>This is built into both of our Schemes of Work.</a:t>
            </a:r>
          </a:p>
        </p:txBody>
      </p:sp>
      <p:sp>
        <p:nvSpPr>
          <p:cNvPr id="5" name="Slide Number Placeholder 4"/>
          <p:cNvSpPr>
            <a:spLocks noGrp="1"/>
          </p:cNvSpPr>
          <p:nvPr>
            <p:ph type="sldNum" sz="quarter" idx="11"/>
          </p:nvPr>
        </p:nvSpPr>
        <p:spPr/>
        <p:txBody>
          <a:bodyPr/>
          <a:lstStyle/>
          <a:p>
            <a:fld id="{132371F7-CEE0-4AF0-87BE-4D51F1612E4F}" type="slidenum">
              <a:rPr lang="en-US" smtClean="0"/>
              <a:pPr/>
              <a:t>5</a:t>
            </a:fld>
            <a:endParaRPr lang="en-US"/>
          </a:p>
        </p:txBody>
      </p:sp>
    </p:spTree>
    <p:extLst>
      <p:ext uri="{BB962C8B-B14F-4D97-AF65-F5344CB8AC3E}">
        <p14:creationId xmlns:p14="http://schemas.microsoft.com/office/powerpoint/2010/main" val="127635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lstStyle/>
          <a:p>
            <a:r>
              <a:rPr lang="en-GB" dirty="0" smtClean="0"/>
              <a:t>Show, not Tell: </a:t>
            </a:r>
            <a:r>
              <a:rPr lang="en-GB" dirty="0"/>
              <a:t>through noun phrases</a:t>
            </a:r>
          </a:p>
        </p:txBody>
      </p:sp>
      <p:sp>
        <p:nvSpPr>
          <p:cNvPr id="3" name="Content Placeholder 2"/>
          <p:cNvSpPr>
            <a:spLocks noGrp="1"/>
          </p:cNvSpPr>
          <p:nvPr>
            <p:ph idx="1"/>
          </p:nvPr>
        </p:nvSpPr>
        <p:spPr>
          <a:xfrm>
            <a:off x="179512" y="1412777"/>
            <a:ext cx="8517632" cy="3024336"/>
          </a:xfrm>
          <a:solidFill>
            <a:schemeClr val="bg1"/>
          </a:solidFill>
          <a:ln>
            <a:solidFill>
              <a:schemeClr val="tx1"/>
            </a:solidFill>
          </a:ln>
        </p:spPr>
        <p:txBody>
          <a:bodyPr>
            <a:noAutofit/>
          </a:bodyPr>
          <a:lstStyle/>
          <a:p>
            <a:pPr marL="0" indent="0" algn="just">
              <a:lnSpc>
                <a:spcPts val="2400"/>
              </a:lnSpc>
              <a:spcBef>
                <a:spcPts val="0"/>
              </a:spcBef>
              <a:spcAft>
                <a:spcPts val="600"/>
              </a:spcAft>
              <a:buNone/>
            </a:pPr>
            <a:r>
              <a:rPr lang="en-GB" sz="2000" dirty="0" smtClean="0"/>
              <a:t>… </a:t>
            </a:r>
            <a:r>
              <a:rPr lang="en-GB" sz="2000" i="1" dirty="0" smtClean="0">
                <a:solidFill>
                  <a:srgbClr val="7030A0"/>
                </a:solidFill>
              </a:rPr>
              <a:t>the </a:t>
            </a:r>
            <a:r>
              <a:rPr lang="en-GB" sz="2000" b="1" i="1" u="sng" dirty="0" smtClean="0">
                <a:solidFill>
                  <a:srgbClr val="384A94"/>
                </a:solidFill>
              </a:rPr>
              <a:t>clatter</a:t>
            </a:r>
            <a:r>
              <a:rPr lang="en-GB" sz="2000" i="1" dirty="0" smtClean="0">
                <a:solidFill>
                  <a:srgbClr val="7030A0"/>
                </a:solidFill>
              </a:rPr>
              <a:t> of horses’ hooves on the cobbles …</a:t>
            </a:r>
            <a:r>
              <a:rPr lang="en-GB" sz="2000" dirty="0" smtClean="0"/>
              <a:t>. </a:t>
            </a:r>
          </a:p>
          <a:p>
            <a:pPr marL="0" indent="0" algn="just">
              <a:lnSpc>
                <a:spcPts val="2400"/>
              </a:lnSpc>
              <a:spcBef>
                <a:spcPts val="0"/>
              </a:spcBef>
              <a:spcAft>
                <a:spcPts val="600"/>
              </a:spcAft>
              <a:buNone/>
            </a:pPr>
            <a:r>
              <a:rPr lang="en-GB" sz="2000" i="1" dirty="0" smtClean="0">
                <a:solidFill>
                  <a:srgbClr val="7030A0"/>
                </a:solidFill>
              </a:rPr>
              <a:t>… a </a:t>
            </a:r>
            <a:r>
              <a:rPr lang="en-GB" sz="2000" i="1" dirty="0">
                <a:solidFill>
                  <a:srgbClr val="7030A0"/>
                </a:solidFill>
              </a:rPr>
              <a:t>towering </a:t>
            </a:r>
            <a:r>
              <a:rPr lang="en-GB" sz="2000" b="1" i="1" u="sng" dirty="0">
                <a:solidFill>
                  <a:srgbClr val="384A94"/>
                </a:solidFill>
              </a:rPr>
              <a:t>warhorse</a:t>
            </a:r>
            <a:r>
              <a:rPr lang="en-GB" sz="2000" i="1" dirty="0">
                <a:solidFill>
                  <a:srgbClr val="7030A0"/>
                </a:solidFill>
              </a:rPr>
              <a:t> that pawed the ground, sides lathered up, tossing its fine </a:t>
            </a:r>
            <a:r>
              <a:rPr lang="en-GB" sz="2000" i="1" dirty="0" smtClean="0">
                <a:solidFill>
                  <a:srgbClr val="7030A0"/>
                </a:solidFill>
              </a:rPr>
              <a:t> head</a:t>
            </a:r>
            <a:r>
              <a:rPr lang="en-GB" sz="2000" i="1" dirty="0">
                <a:solidFill>
                  <a:srgbClr val="7030A0"/>
                </a:solidFill>
              </a:rPr>
              <a:t>, snorting its </a:t>
            </a:r>
            <a:r>
              <a:rPr lang="en-GB" sz="2000" i="1" dirty="0" smtClean="0">
                <a:solidFill>
                  <a:srgbClr val="7030A0"/>
                </a:solidFill>
              </a:rPr>
              <a:t>fury …</a:t>
            </a:r>
          </a:p>
          <a:p>
            <a:pPr marL="0" indent="0" algn="just">
              <a:lnSpc>
                <a:spcPts val="2400"/>
              </a:lnSpc>
              <a:spcBef>
                <a:spcPts val="0"/>
              </a:spcBef>
              <a:spcAft>
                <a:spcPts val="600"/>
              </a:spcAft>
              <a:buNone/>
            </a:pPr>
            <a:r>
              <a:rPr lang="en-GB" sz="2000" i="1" dirty="0" smtClean="0">
                <a:solidFill>
                  <a:srgbClr val="7030A0"/>
                </a:solidFill>
              </a:rPr>
              <a:t>… a </a:t>
            </a:r>
            <a:r>
              <a:rPr lang="en-GB" sz="2000" b="1" i="1" u="sng" dirty="0" smtClean="0">
                <a:solidFill>
                  <a:srgbClr val="384A94"/>
                </a:solidFill>
              </a:rPr>
              <a:t>giant</a:t>
            </a:r>
            <a:r>
              <a:rPr lang="en-GB" sz="2000" b="1" i="1" dirty="0" smtClean="0">
                <a:solidFill>
                  <a:srgbClr val="384A94"/>
                </a:solidFill>
              </a:rPr>
              <a:t> </a:t>
            </a:r>
            <a:r>
              <a:rPr lang="en-GB" sz="2000" i="1" dirty="0" smtClean="0">
                <a:solidFill>
                  <a:srgbClr val="7030A0"/>
                </a:solidFill>
              </a:rPr>
              <a:t>of a man… </a:t>
            </a:r>
            <a:r>
              <a:rPr lang="en-GB" sz="2000" dirty="0" smtClean="0"/>
              <a:t> </a:t>
            </a:r>
          </a:p>
          <a:p>
            <a:pPr marL="0" indent="0" algn="just">
              <a:lnSpc>
                <a:spcPts val="2400"/>
              </a:lnSpc>
              <a:spcBef>
                <a:spcPts val="0"/>
              </a:spcBef>
              <a:spcAft>
                <a:spcPts val="600"/>
              </a:spcAft>
              <a:buNone/>
            </a:pPr>
            <a:r>
              <a:rPr lang="en-GB" sz="2000" i="1" dirty="0" smtClean="0">
                <a:solidFill>
                  <a:srgbClr val="7030A0"/>
                </a:solidFill>
              </a:rPr>
              <a:t>… terrible </a:t>
            </a:r>
            <a:r>
              <a:rPr lang="en-GB" sz="2000" b="1" i="1" u="sng" dirty="0" smtClean="0">
                <a:solidFill>
                  <a:srgbClr val="384A94"/>
                </a:solidFill>
              </a:rPr>
              <a:t>eyes</a:t>
            </a:r>
            <a:r>
              <a:rPr lang="en-GB" sz="2000" i="1" dirty="0" smtClean="0">
                <a:solidFill>
                  <a:srgbClr val="7030A0"/>
                </a:solidFill>
              </a:rPr>
              <a:t>, wolfish eyes that froze the courage in a man’s veins, eyes you could not hold with your own</a:t>
            </a:r>
            <a:r>
              <a:rPr lang="en-GB" sz="2000" dirty="0" smtClean="0"/>
              <a:t>…</a:t>
            </a:r>
          </a:p>
          <a:p>
            <a:pPr marL="0" indent="0" algn="just">
              <a:lnSpc>
                <a:spcPts val="2400"/>
              </a:lnSpc>
              <a:spcBef>
                <a:spcPts val="0"/>
              </a:spcBef>
              <a:spcAft>
                <a:spcPts val="600"/>
              </a:spcAft>
              <a:buNone/>
            </a:pPr>
            <a:r>
              <a:rPr lang="en-GB" sz="2000" i="1" dirty="0" smtClean="0">
                <a:solidFill>
                  <a:srgbClr val="7030A0"/>
                </a:solidFill>
              </a:rPr>
              <a:t>… a bigger </a:t>
            </a:r>
            <a:r>
              <a:rPr lang="en-GB" sz="2000" b="1" i="1" u="sng" dirty="0" smtClean="0">
                <a:solidFill>
                  <a:srgbClr val="384A94"/>
                </a:solidFill>
              </a:rPr>
              <a:t>man</a:t>
            </a:r>
            <a:r>
              <a:rPr lang="en-GB" sz="2000" i="1" dirty="0" smtClean="0">
                <a:solidFill>
                  <a:srgbClr val="7030A0"/>
                </a:solidFill>
              </a:rPr>
              <a:t> …</a:t>
            </a:r>
          </a:p>
          <a:p>
            <a:pPr marL="0" indent="0" algn="just">
              <a:lnSpc>
                <a:spcPts val="2400"/>
              </a:lnSpc>
              <a:spcBef>
                <a:spcPts val="0"/>
              </a:spcBef>
              <a:spcAft>
                <a:spcPts val="600"/>
              </a:spcAft>
              <a:buNone/>
            </a:pPr>
            <a:r>
              <a:rPr lang="en-GB" sz="2000" i="1" dirty="0" smtClean="0">
                <a:solidFill>
                  <a:schemeClr val="accent4">
                    <a:lumMod val="75000"/>
                  </a:schemeClr>
                </a:solidFill>
              </a:rPr>
              <a:t>… the </a:t>
            </a:r>
            <a:r>
              <a:rPr lang="en-GB" sz="2000" b="1" i="1" u="sng" dirty="0" smtClean="0">
                <a:solidFill>
                  <a:srgbClr val="384A94"/>
                </a:solidFill>
              </a:rPr>
              <a:t>colour</a:t>
            </a:r>
            <a:r>
              <a:rPr lang="en-GB" sz="2000" i="1" dirty="0" smtClean="0">
                <a:solidFill>
                  <a:schemeClr val="accent4">
                    <a:lumMod val="75000"/>
                  </a:schemeClr>
                </a:solidFill>
              </a:rPr>
              <a:t> of him…</a:t>
            </a:r>
            <a:endParaRPr lang="en-GB" sz="2000" dirty="0" smtClean="0"/>
          </a:p>
        </p:txBody>
      </p:sp>
      <p:sp>
        <p:nvSpPr>
          <p:cNvPr id="4" name="TextBox 3"/>
          <p:cNvSpPr txBox="1"/>
          <p:nvPr/>
        </p:nvSpPr>
        <p:spPr>
          <a:xfrm>
            <a:off x="179512" y="4605756"/>
            <a:ext cx="8712968" cy="2246769"/>
          </a:xfrm>
          <a:prstGeom prst="rect">
            <a:avLst/>
          </a:prstGeom>
          <a:noFill/>
        </p:spPr>
        <p:txBody>
          <a:bodyPr wrap="square" rtlCol="0">
            <a:spAutoFit/>
          </a:bodyPr>
          <a:lstStyle/>
          <a:p>
            <a:pPr>
              <a:lnSpc>
                <a:spcPts val="2400"/>
              </a:lnSpc>
            </a:pPr>
            <a:r>
              <a:rPr lang="en-GB" sz="2000" dirty="0" smtClean="0"/>
              <a:t>Michael </a:t>
            </a:r>
            <a:r>
              <a:rPr lang="en-GB" sz="2000" dirty="0" err="1" smtClean="0"/>
              <a:t>Morpurgo</a:t>
            </a:r>
            <a:r>
              <a:rPr lang="en-GB" sz="2000" dirty="0" smtClean="0"/>
              <a:t> shows us through his noun phrases that:</a:t>
            </a:r>
          </a:p>
          <a:p>
            <a:pPr marL="285750" indent="-285750">
              <a:lnSpc>
                <a:spcPts val="2400"/>
              </a:lnSpc>
              <a:buFont typeface="Arial" pitchFamily="34" charset="0"/>
              <a:buChar char="•"/>
            </a:pPr>
            <a:r>
              <a:rPr lang="en-GB" sz="2000" dirty="0" smtClean="0"/>
              <a:t>He is </a:t>
            </a:r>
            <a:r>
              <a:rPr lang="en-GB" sz="2000" i="1" dirty="0" smtClean="0"/>
              <a:t>a giant of a man</a:t>
            </a:r>
            <a:r>
              <a:rPr lang="en-GB" sz="2000" dirty="0" smtClean="0"/>
              <a:t> – so he is likely to be strong, possibly fierce;</a:t>
            </a:r>
          </a:p>
          <a:p>
            <a:pPr marL="285750" indent="-285750">
              <a:lnSpc>
                <a:spcPts val="2400"/>
              </a:lnSpc>
              <a:buFont typeface="Arial" pitchFamily="34" charset="0"/>
              <a:buChar char="•"/>
            </a:pPr>
            <a:r>
              <a:rPr lang="en-GB" sz="2000" dirty="0" smtClean="0"/>
              <a:t>His horse is </a:t>
            </a:r>
            <a:r>
              <a:rPr lang="en-GB" sz="2000" i="1" dirty="0" smtClean="0"/>
              <a:t>towering</a:t>
            </a:r>
            <a:r>
              <a:rPr lang="en-GB" sz="2000" dirty="0" smtClean="0"/>
              <a:t> and it is a </a:t>
            </a:r>
            <a:r>
              <a:rPr lang="en-GB" sz="2000" i="1" dirty="0" smtClean="0"/>
              <a:t>warhorse</a:t>
            </a:r>
            <a:r>
              <a:rPr lang="en-GB" sz="2000" dirty="0" smtClean="0"/>
              <a:t> so he must be a fighting man;</a:t>
            </a:r>
          </a:p>
          <a:p>
            <a:pPr marL="285750" indent="-285750">
              <a:lnSpc>
                <a:spcPts val="2400"/>
              </a:lnSpc>
              <a:buFont typeface="Arial" pitchFamily="34" charset="0"/>
              <a:buChar char="•"/>
            </a:pPr>
            <a:r>
              <a:rPr lang="en-GB" sz="2000" dirty="0" smtClean="0"/>
              <a:t>The man has </a:t>
            </a:r>
            <a:r>
              <a:rPr lang="en-GB" sz="2000" i="1" dirty="0" smtClean="0"/>
              <a:t>terrible</a:t>
            </a:r>
            <a:r>
              <a:rPr lang="en-GB" sz="2000" dirty="0" smtClean="0"/>
              <a:t> eyes, like a wolf’s (</a:t>
            </a:r>
            <a:r>
              <a:rPr lang="en-GB" sz="2000" i="1" dirty="0" smtClean="0"/>
              <a:t>wolfish</a:t>
            </a:r>
            <a:r>
              <a:rPr lang="en-GB" sz="2000" dirty="0" smtClean="0"/>
              <a:t> ), and it makes the other knights frightened (</a:t>
            </a:r>
            <a:r>
              <a:rPr lang="en-GB" sz="2000" i="1" dirty="0" smtClean="0"/>
              <a:t>froze the courage in a man’s veins) </a:t>
            </a:r>
            <a:r>
              <a:rPr lang="en-GB" sz="2000" dirty="0" smtClean="0"/>
              <a:t>so he might be evil or nasty</a:t>
            </a:r>
          </a:p>
          <a:p>
            <a:pPr marL="285750" indent="-285750">
              <a:lnSpc>
                <a:spcPts val="2400"/>
              </a:lnSpc>
              <a:buFont typeface="Arial" pitchFamily="34" charset="0"/>
              <a:buChar char="•"/>
            </a:pPr>
            <a:r>
              <a:rPr lang="en-GB" sz="2000" dirty="0" smtClean="0"/>
              <a:t>The man is a strange colour (green) – what kind of man is green?</a:t>
            </a:r>
          </a:p>
        </p:txBody>
      </p:sp>
      <p:sp>
        <p:nvSpPr>
          <p:cNvPr id="5" name="Slide Number Placeholder 4"/>
          <p:cNvSpPr>
            <a:spLocks noGrp="1"/>
          </p:cNvSpPr>
          <p:nvPr>
            <p:ph type="sldNum" sz="quarter" idx="12"/>
          </p:nvPr>
        </p:nvSpPr>
        <p:spPr>
          <a:xfrm>
            <a:off x="8244408" y="6306623"/>
            <a:ext cx="2133600" cy="476250"/>
          </a:xfrm>
        </p:spPr>
        <p:txBody>
          <a:bodyPr/>
          <a:lstStyle/>
          <a:p>
            <a:fld id="{251E94AE-4AE0-4832-80AE-5EEDEDF46D93}" type="slidenum">
              <a:rPr lang="en-GB" b="1" smtClean="0"/>
              <a:t>50</a:t>
            </a:fld>
            <a:endParaRPr lang="en-GB" b="1" dirty="0"/>
          </a:p>
        </p:txBody>
      </p:sp>
    </p:spTree>
    <p:extLst>
      <p:ext uri="{BB962C8B-B14F-4D97-AF65-F5344CB8AC3E}">
        <p14:creationId xmlns:p14="http://schemas.microsoft.com/office/powerpoint/2010/main" val="27979943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lstStyle/>
          <a:p>
            <a:r>
              <a:rPr lang="en-GB" dirty="0" smtClean="0"/>
              <a:t>Show, not Tell: </a:t>
            </a:r>
            <a:r>
              <a:rPr lang="en-GB" dirty="0"/>
              <a:t>through noun phrases</a:t>
            </a:r>
          </a:p>
        </p:txBody>
      </p:sp>
      <p:sp>
        <p:nvSpPr>
          <p:cNvPr id="4" name="TextBox 3"/>
          <p:cNvSpPr txBox="1"/>
          <p:nvPr/>
        </p:nvSpPr>
        <p:spPr>
          <a:xfrm>
            <a:off x="251520" y="1556792"/>
            <a:ext cx="8712968" cy="4216539"/>
          </a:xfrm>
          <a:prstGeom prst="rect">
            <a:avLst/>
          </a:prstGeom>
          <a:solidFill>
            <a:schemeClr val="bg1"/>
          </a:solidFill>
          <a:ln>
            <a:solidFill>
              <a:schemeClr val="tx1"/>
            </a:solidFill>
          </a:ln>
        </p:spPr>
        <p:txBody>
          <a:bodyPr wrap="square" rtlCol="0">
            <a:spAutoFit/>
          </a:bodyPr>
          <a:lstStyle/>
          <a:p>
            <a:pPr>
              <a:lnSpc>
                <a:spcPts val="3000"/>
              </a:lnSpc>
            </a:pPr>
            <a:r>
              <a:rPr lang="en-GB" sz="2000" dirty="0" smtClean="0"/>
              <a:t>Michael </a:t>
            </a:r>
            <a:r>
              <a:rPr lang="en-GB" sz="2000" dirty="0" err="1" smtClean="0"/>
              <a:t>Morpurgo</a:t>
            </a:r>
            <a:r>
              <a:rPr lang="en-GB" sz="2000" dirty="0" smtClean="0"/>
              <a:t> could have </a:t>
            </a:r>
            <a:r>
              <a:rPr lang="en-GB" sz="2000" b="1" dirty="0" smtClean="0">
                <a:solidFill>
                  <a:srgbClr val="378537"/>
                </a:solidFill>
              </a:rPr>
              <a:t>told</a:t>
            </a:r>
            <a:r>
              <a:rPr lang="en-GB" sz="2000" dirty="0" smtClean="0"/>
              <a:t> us about the Green Knight by writing:</a:t>
            </a:r>
          </a:p>
          <a:p>
            <a:pPr>
              <a:lnSpc>
                <a:spcPts val="3000"/>
              </a:lnSpc>
            </a:pPr>
            <a:r>
              <a:rPr lang="en-GB" sz="2000" i="1" dirty="0" smtClean="0"/>
              <a:t>The Green Knight was a huge man who was very powerful and intimidating,  and who was ready to fight , and he had a horse that was very fierce and threatening</a:t>
            </a:r>
            <a:r>
              <a:rPr lang="en-GB" sz="2000" dirty="0" smtClean="0"/>
              <a:t>.</a:t>
            </a:r>
          </a:p>
          <a:p>
            <a:pPr>
              <a:lnSpc>
                <a:spcPts val="3000"/>
              </a:lnSpc>
            </a:pPr>
            <a:endParaRPr lang="en-GB" sz="2000" dirty="0" smtClean="0"/>
          </a:p>
          <a:p>
            <a:pPr>
              <a:lnSpc>
                <a:spcPts val="3000"/>
              </a:lnSpc>
            </a:pPr>
            <a:r>
              <a:rPr lang="en-GB" sz="2000" dirty="0" smtClean="0"/>
              <a:t>Instead he </a:t>
            </a:r>
            <a:r>
              <a:rPr lang="en-GB" sz="2000" b="1" dirty="0" smtClean="0">
                <a:solidFill>
                  <a:srgbClr val="378537"/>
                </a:solidFill>
              </a:rPr>
              <a:t>shows</a:t>
            </a:r>
            <a:r>
              <a:rPr lang="en-GB" sz="2000" dirty="0" smtClean="0"/>
              <a:t> us what the Green Knight is like by writing: </a:t>
            </a:r>
          </a:p>
          <a:p>
            <a:pPr>
              <a:lnSpc>
                <a:spcPts val="3000"/>
              </a:lnSpc>
            </a:pPr>
            <a:r>
              <a:rPr lang="en-GB" sz="2000" i="1" u="sng" dirty="0">
                <a:solidFill>
                  <a:srgbClr val="7030A0"/>
                </a:solidFill>
              </a:rPr>
              <a:t>a </a:t>
            </a:r>
            <a:r>
              <a:rPr lang="en-GB" sz="2000" b="1" i="1" u="sng" dirty="0">
                <a:solidFill>
                  <a:srgbClr val="384A94"/>
                </a:solidFill>
              </a:rPr>
              <a:t>giant</a:t>
            </a:r>
            <a:r>
              <a:rPr lang="en-GB" sz="2000" b="1" i="1" u="sng" dirty="0">
                <a:solidFill>
                  <a:srgbClr val="FF3300"/>
                </a:solidFill>
              </a:rPr>
              <a:t> </a:t>
            </a:r>
            <a:r>
              <a:rPr lang="en-GB" sz="2000" i="1" u="sng" dirty="0">
                <a:solidFill>
                  <a:srgbClr val="7030A0"/>
                </a:solidFill>
              </a:rPr>
              <a:t>of a man </a:t>
            </a:r>
            <a:r>
              <a:rPr lang="en-GB" sz="2000" dirty="0"/>
              <a:t>rode in on </a:t>
            </a:r>
            <a:r>
              <a:rPr lang="en-GB" sz="2000" i="1" u="sng" dirty="0">
                <a:solidFill>
                  <a:srgbClr val="7030A0"/>
                </a:solidFill>
              </a:rPr>
              <a:t>a towering </a:t>
            </a:r>
            <a:r>
              <a:rPr lang="en-GB" sz="2000" b="1" i="1" u="sng" dirty="0">
                <a:solidFill>
                  <a:srgbClr val="384A94"/>
                </a:solidFill>
              </a:rPr>
              <a:t>warhorse</a:t>
            </a:r>
            <a:r>
              <a:rPr lang="en-GB" sz="2000" i="1" u="sng" dirty="0">
                <a:solidFill>
                  <a:srgbClr val="7030A0"/>
                </a:solidFill>
              </a:rPr>
              <a:t> that pawed the ground, sides lathered up, tossing its fine head, snorting its fury.</a:t>
            </a:r>
            <a:r>
              <a:rPr lang="en-GB" sz="2000" i="1" dirty="0">
                <a:solidFill>
                  <a:srgbClr val="7030A0"/>
                </a:solidFill>
              </a:rPr>
              <a:t> </a:t>
            </a:r>
            <a:r>
              <a:rPr lang="en-GB" sz="2000" dirty="0"/>
              <a:t> The man swept the hall with </a:t>
            </a:r>
            <a:r>
              <a:rPr lang="en-GB" sz="2000" i="1" u="sng" dirty="0">
                <a:solidFill>
                  <a:srgbClr val="7030A0"/>
                </a:solidFill>
              </a:rPr>
              <a:t>terrible </a:t>
            </a:r>
            <a:r>
              <a:rPr lang="en-GB" sz="2000" b="1" i="1" u="sng" dirty="0">
                <a:solidFill>
                  <a:srgbClr val="384A94"/>
                </a:solidFill>
              </a:rPr>
              <a:t>eyes</a:t>
            </a:r>
            <a:r>
              <a:rPr lang="en-GB" sz="2000" i="1" u="sng" dirty="0">
                <a:solidFill>
                  <a:srgbClr val="7030A0"/>
                </a:solidFill>
              </a:rPr>
              <a:t>, wolfish eyes that froze the courage in a man’s veins, eyes you could not hold with your own</a:t>
            </a:r>
            <a:r>
              <a:rPr lang="en-GB" sz="2000" dirty="0"/>
              <a:t>.</a:t>
            </a:r>
          </a:p>
          <a:p>
            <a:endParaRPr lang="en-GB" dirty="0"/>
          </a:p>
        </p:txBody>
      </p:sp>
      <p:sp>
        <p:nvSpPr>
          <p:cNvPr id="5" name="Slide Number Placeholder 4"/>
          <p:cNvSpPr>
            <a:spLocks noGrp="1"/>
          </p:cNvSpPr>
          <p:nvPr>
            <p:ph type="sldNum" sz="quarter" idx="12"/>
          </p:nvPr>
        </p:nvSpPr>
        <p:spPr>
          <a:xfrm>
            <a:off x="8316416" y="6362278"/>
            <a:ext cx="2133600" cy="476250"/>
          </a:xfrm>
        </p:spPr>
        <p:txBody>
          <a:bodyPr/>
          <a:lstStyle/>
          <a:p>
            <a:fld id="{251E94AE-4AE0-4832-80AE-5EEDEDF46D93}" type="slidenum">
              <a:rPr lang="en-GB" b="1" smtClean="0"/>
              <a:t>51</a:t>
            </a:fld>
            <a:endParaRPr lang="en-GB" b="1" dirty="0"/>
          </a:p>
        </p:txBody>
      </p:sp>
      <p:sp>
        <p:nvSpPr>
          <p:cNvPr id="7" name="TextBox 6"/>
          <p:cNvSpPr txBox="1"/>
          <p:nvPr/>
        </p:nvSpPr>
        <p:spPr>
          <a:xfrm>
            <a:off x="251520" y="5571301"/>
            <a:ext cx="8568952" cy="707886"/>
          </a:xfrm>
          <a:prstGeom prst="rect">
            <a:avLst/>
          </a:prstGeom>
          <a:solidFill>
            <a:schemeClr val="bg1"/>
          </a:solidFill>
          <a:ln>
            <a:solidFill>
              <a:schemeClr val="tx1"/>
            </a:solidFill>
          </a:ln>
        </p:spPr>
        <p:txBody>
          <a:bodyPr wrap="square" rtlCol="0">
            <a:spAutoFit/>
          </a:bodyPr>
          <a:lstStyle/>
          <a:p>
            <a:r>
              <a:rPr lang="en-GB" sz="2000" dirty="0" smtClean="0"/>
              <a:t>He shows us the character of the Knight by describing what he looks like; he doesn’t tell us.  We have to </a:t>
            </a:r>
            <a:r>
              <a:rPr lang="en-GB" sz="2000" i="1" dirty="0" smtClean="0"/>
              <a:t>infer</a:t>
            </a:r>
            <a:r>
              <a:rPr lang="en-GB" sz="2000" dirty="0" smtClean="0"/>
              <a:t> what the character is like.</a:t>
            </a:r>
            <a:endParaRPr lang="en-GB" sz="2000" dirty="0"/>
          </a:p>
        </p:txBody>
      </p:sp>
    </p:spTree>
    <p:extLst>
      <p:ext uri="{BB962C8B-B14F-4D97-AF65-F5344CB8AC3E}">
        <p14:creationId xmlns:p14="http://schemas.microsoft.com/office/powerpoint/2010/main" val="2108316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Show not Tell</a:t>
            </a:r>
            <a:endParaRPr lang="en-GB" dirty="0"/>
          </a:p>
        </p:txBody>
      </p:sp>
      <p:sp>
        <p:nvSpPr>
          <p:cNvPr id="3" name="Content Placeholder 2"/>
          <p:cNvSpPr>
            <a:spLocks noGrp="1"/>
          </p:cNvSpPr>
          <p:nvPr>
            <p:ph idx="1"/>
          </p:nvPr>
        </p:nvSpPr>
        <p:spPr/>
        <p:txBody>
          <a:bodyPr/>
          <a:lstStyle/>
          <a:p>
            <a:pPr marL="447675" indent="-447675">
              <a:lnSpc>
                <a:spcPts val="3000"/>
              </a:lnSpc>
              <a:spcBef>
                <a:spcPts val="0"/>
              </a:spcBef>
              <a:spcAft>
                <a:spcPts val="600"/>
              </a:spcAft>
              <a:buFont typeface="Wingdings" panose="05000000000000000000" pitchFamily="2" charset="2"/>
              <a:buChar char="q"/>
            </a:pPr>
            <a:r>
              <a:rPr lang="en-GB" sz="2400" dirty="0" smtClean="0"/>
              <a:t>Create character descriptions by showing readers things which make us infer what the character is like</a:t>
            </a:r>
          </a:p>
          <a:p>
            <a:pPr marL="447675" indent="-447675">
              <a:lnSpc>
                <a:spcPts val="3000"/>
              </a:lnSpc>
              <a:spcBef>
                <a:spcPts val="0"/>
              </a:spcBef>
              <a:spcAft>
                <a:spcPts val="600"/>
              </a:spcAft>
              <a:buFont typeface="Wingdings" panose="05000000000000000000" pitchFamily="2" charset="2"/>
              <a:buChar char="q"/>
            </a:pPr>
            <a:r>
              <a:rPr lang="en-GB" sz="2400" dirty="0" smtClean="0"/>
              <a:t>Noun phrases are one way to provide these detailed descriptions</a:t>
            </a:r>
          </a:p>
          <a:p>
            <a:pPr marL="447675" indent="-447675">
              <a:lnSpc>
                <a:spcPts val="3000"/>
              </a:lnSpc>
              <a:spcBef>
                <a:spcPts val="0"/>
              </a:spcBef>
              <a:spcAft>
                <a:spcPts val="600"/>
              </a:spcAft>
              <a:buFont typeface="Wingdings" panose="05000000000000000000" pitchFamily="2" charset="2"/>
              <a:buChar char="q"/>
            </a:pPr>
            <a:r>
              <a:rPr lang="en-GB" sz="2400" dirty="0" smtClean="0"/>
              <a:t>Verb choices can also do this: </a:t>
            </a:r>
            <a:r>
              <a:rPr lang="en-GB" sz="2400" dirty="0" err="1" smtClean="0"/>
              <a:t>eg</a:t>
            </a:r>
            <a:r>
              <a:rPr lang="en-GB" sz="2400" dirty="0" smtClean="0"/>
              <a:t> </a:t>
            </a:r>
            <a:r>
              <a:rPr lang="en-GB" sz="2400" i="1" dirty="0" smtClean="0"/>
              <a:t>flew, rode, swept, pawed, tossing, snorting</a:t>
            </a:r>
            <a:endParaRPr lang="en-GB" sz="2400" i="1"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52</a:t>
            </a:fld>
            <a:endParaRPr lang="en-US"/>
          </a:p>
        </p:txBody>
      </p:sp>
    </p:spTree>
    <p:extLst>
      <p:ext uri="{BB962C8B-B14F-4D97-AF65-F5344CB8AC3E}">
        <p14:creationId xmlns:p14="http://schemas.microsoft.com/office/powerpoint/2010/main" val="32601169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Shaping </a:t>
            </a:r>
            <a:r>
              <a:rPr lang="en-GB" dirty="0" err="1" smtClean="0"/>
              <a:t>NARrative</a:t>
            </a:r>
            <a:r>
              <a:rPr lang="en-GB" dirty="0" smtClean="0"/>
              <a:t> events</a:t>
            </a:r>
            <a:endParaRPr lang="en-GB" dirty="0"/>
          </a:p>
        </p:txBody>
      </p:sp>
      <p:sp>
        <p:nvSpPr>
          <p:cNvPr id="3" name="Text Placeholder 2"/>
          <p:cNvSpPr>
            <a:spLocks noGrp="1"/>
          </p:cNvSpPr>
          <p:nvPr>
            <p:ph type="body" idx="1"/>
          </p:nvPr>
        </p:nvSpPr>
        <p:spPr/>
        <p:txBody>
          <a:bodyPr/>
          <a:lstStyle/>
          <a:p>
            <a:r>
              <a:rPr lang="en-GB" sz="2400" dirty="0" smtClean="0"/>
              <a:t>Subject Verb Inversion</a:t>
            </a:r>
            <a:endParaRPr lang="en-GB" sz="2400" dirty="0"/>
          </a:p>
        </p:txBody>
      </p:sp>
      <p:sp>
        <p:nvSpPr>
          <p:cNvPr id="4" name="Slide Number Placeholder 3"/>
          <p:cNvSpPr>
            <a:spLocks noGrp="1"/>
          </p:cNvSpPr>
          <p:nvPr>
            <p:ph type="sldNum" sz="quarter" idx="11"/>
          </p:nvPr>
        </p:nvSpPr>
        <p:spPr/>
        <p:txBody>
          <a:bodyPr/>
          <a:lstStyle/>
          <a:p>
            <a:fld id="{93BB0EA1-6604-4695-83C9-111488B4725B}" type="slidenum">
              <a:rPr lang="en-US" smtClean="0"/>
              <a:pPr/>
              <a:t>53</a:t>
            </a:fld>
            <a:endParaRPr lang="en-US"/>
          </a:p>
        </p:txBody>
      </p:sp>
    </p:spTree>
    <p:extLst>
      <p:ext uri="{BB962C8B-B14F-4D97-AF65-F5344CB8AC3E}">
        <p14:creationId xmlns:p14="http://schemas.microsoft.com/office/powerpoint/2010/main" val="16633438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Shaping Sentences</a:t>
            </a:r>
            <a:endParaRPr lang="en-GB" dirty="0"/>
          </a:p>
        </p:txBody>
      </p:sp>
      <p:sp>
        <p:nvSpPr>
          <p:cNvPr id="3" name="Content Placeholder 2"/>
          <p:cNvSpPr>
            <a:spLocks noGrp="1"/>
          </p:cNvSpPr>
          <p:nvPr>
            <p:ph idx="1"/>
          </p:nvPr>
        </p:nvSpPr>
        <p:spPr>
          <a:xfrm>
            <a:off x="467544" y="1700808"/>
            <a:ext cx="8229600" cy="3886200"/>
          </a:xfrm>
        </p:spPr>
        <p:txBody>
          <a:bodyPr/>
          <a:lstStyle/>
          <a:p>
            <a:pPr marL="0" indent="0">
              <a:lnSpc>
                <a:spcPts val="2800"/>
              </a:lnSpc>
              <a:spcBef>
                <a:spcPts val="0"/>
              </a:spcBef>
              <a:spcAft>
                <a:spcPts val="600"/>
              </a:spcAft>
              <a:buNone/>
            </a:pPr>
            <a:r>
              <a:rPr lang="en-GB" sz="2400" dirty="0" smtClean="0">
                <a:solidFill>
                  <a:srgbClr val="FF0000"/>
                </a:solidFill>
              </a:rPr>
              <a:t>Week 3: Key Focuses</a:t>
            </a:r>
          </a:p>
          <a:p>
            <a:pPr marL="447675" indent="-447675">
              <a:lnSpc>
                <a:spcPts val="2800"/>
              </a:lnSpc>
              <a:spcBef>
                <a:spcPts val="0"/>
              </a:spcBef>
              <a:spcAft>
                <a:spcPts val="600"/>
              </a:spcAft>
              <a:buFont typeface="Wingdings" panose="05000000000000000000" pitchFamily="2" charset="2"/>
              <a:buChar char="q"/>
            </a:pPr>
            <a:r>
              <a:rPr lang="en-GB" sz="2400" dirty="0" smtClean="0"/>
              <a:t>Looking at how to write well about narrative events</a:t>
            </a:r>
          </a:p>
          <a:p>
            <a:pPr marL="447675" indent="-447675">
              <a:lnSpc>
                <a:spcPts val="2800"/>
              </a:lnSpc>
              <a:spcBef>
                <a:spcPts val="0"/>
              </a:spcBef>
              <a:spcAft>
                <a:spcPts val="600"/>
              </a:spcAft>
              <a:buFont typeface="Wingdings" panose="05000000000000000000" pitchFamily="2" charset="2"/>
              <a:buChar char="q"/>
            </a:pPr>
            <a:r>
              <a:rPr lang="en-GB" sz="2400" dirty="0" smtClean="0"/>
              <a:t>Shaping sentences is one way to </a:t>
            </a:r>
            <a:r>
              <a:rPr lang="en-GB" sz="2400" dirty="0"/>
              <a:t>enhance </a:t>
            </a:r>
            <a:r>
              <a:rPr lang="en-GB" sz="2400" dirty="0" smtClean="0"/>
              <a:t>meaning </a:t>
            </a:r>
            <a:r>
              <a:rPr lang="en-GB" sz="2400" dirty="0"/>
              <a:t>in </a:t>
            </a:r>
            <a:r>
              <a:rPr lang="en-GB" sz="2400" dirty="0" smtClean="0"/>
              <a:t>a </a:t>
            </a:r>
            <a:r>
              <a:rPr lang="en-GB" sz="2400" dirty="0"/>
              <a:t>story</a:t>
            </a:r>
          </a:p>
          <a:p>
            <a:pPr marL="447675" indent="-447675">
              <a:lnSpc>
                <a:spcPts val="2800"/>
              </a:lnSpc>
              <a:spcBef>
                <a:spcPts val="0"/>
              </a:spcBef>
              <a:spcAft>
                <a:spcPts val="600"/>
              </a:spcAft>
              <a:buFont typeface="Wingdings" panose="05000000000000000000" pitchFamily="2" charset="2"/>
              <a:buChar char="q"/>
            </a:pPr>
            <a:r>
              <a:rPr lang="en-GB" sz="2400" dirty="0"/>
              <a:t>Writers can choose where to put information in a sentence to give it different emphasis</a:t>
            </a:r>
          </a:p>
          <a:p>
            <a:pPr marL="447675" indent="-447675">
              <a:lnSpc>
                <a:spcPts val="2800"/>
              </a:lnSpc>
              <a:spcBef>
                <a:spcPts val="0"/>
              </a:spcBef>
              <a:spcAft>
                <a:spcPts val="600"/>
              </a:spcAft>
              <a:buFont typeface="Wingdings" panose="05000000000000000000" pitchFamily="2" charset="2"/>
              <a:buChar char="q"/>
            </a:pPr>
            <a:r>
              <a:rPr lang="en-GB" sz="2400" dirty="0"/>
              <a:t>Putting the subject last in the sentence, after the verb, can create emphasis or anticipation</a:t>
            </a:r>
          </a:p>
          <a:p>
            <a:pPr marL="447675" indent="-447675">
              <a:lnSpc>
                <a:spcPts val="2800"/>
              </a:lnSpc>
              <a:spcBef>
                <a:spcPts val="0"/>
              </a:spcBef>
              <a:spcAft>
                <a:spcPts val="600"/>
              </a:spcAft>
              <a:buFont typeface="Wingdings" panose="05000000000000000000" pitchFamily="2" charset="2"/>
              <a:buChar char="q"/>
            </a:pPr>
            <a:r>
              <a:rPr lang="en-GB" sz="2400" dirty="0"/>
              <a:t>Varied sentence lengths </a:t>
            </a:r>
            <a:r>
              <a:rPr lang="en-GB" sz="2400" dirty="0" smtClean="0"/>
              <a:t>create </a:t>
            </a:r>
            <a:r>
              <a:rPr lang="en-GB" sz="2400" dirty="0"/>
              <a:t>a good text rhythm</a:t>
            </a:r>
          </a:p>
          <a:p>
            <a:pPr marL="447675" indent="-447675">
              <a:lnSpc>
                <a:spcPts val="2800"/>
              </a:lnSpc>
              <a:spcBef>
                <a:spcPts val="0"/>
              </a:spcBef>
              <a:spcAft>
                <a:spcPts val="600"/>
              </a:spcAft>
              <a:buFont typeface="Wingdings" panose="05000000000000000000" pitchFamily="2" charset="2"/>
              <a:buChar char="q"/>
            </a:pPr>
            <a:r>
              <a:rPr lang="en-GB" sz="2400" dirty="0"/>
              <a:t>Short sentences can draw attention to key events or moments </a:t>
            </a:r>
          </a:p>
          <a:p>
            <a:pPr marL="0" indent="0">
              <a:lnSpc>
                <a:spcPts val="2800"/>
              </a:lnSpc>
              <a:spcBef>
                <a:spcPts val="0"/>
              </a:spcBef>
              <a:spcAft>
                <a:spcPts val="600"/>
              </a:spcAft>
              <a:buNone/>
            </a:pPr>
            <a:endParaRPr lang="en-GB" sz="2000" i="1"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54</a:t>
            </a:fld>
            <a:endParaRPr lang="en-US"/>
          </a:p>
        </p:txBody>
      </p:sp>
    </p:spTree>
    <p:extLst>
      <p:ext uri="{BB962C8B-B14F-4D97-AF65-F5344CB8AC3E}">
        <p14:creationId xmlns:p14="http://schemas.microsoft.com/office/powerpoint/2010/main" val="15373230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025998-550F-4E23-957E-8A7C6D966D43}" type="slidenum">
              <a:rPr lang="en-GB" smtClean="0"/>
              <a:t>55</a:t>
            </a:fld>
            <a:endParaRPr lang="en-GB"/>
          </a:p>
        </p:txBody>
      </p:sp>
      <p:pic>
        <p:nvPicPr>
          <p:cNvPr id="2050" name="Picture 2" descr="Merlin S05E10 - 'The Kindness of Strangers': Merlin (COLIN MORGAN), Gaius (RICHARD WIL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68693"/>
            <a:ext cx="8568952" cy="571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4003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025998-550F-4E23-957E-8A7C6D966D43}" type="slidenum">
              <a:rPr lang="en-GB" smtClean="0"/>
              <a:t>56</a:t>
            </a:fld>
            <a:endParaRPr lang="en-GB"/>
          </a:p>
        </p:txBody>
      </p:sp>
      <p:pic>
        <p:nvPicPr>
          <p:cNvPr id="1026" name="Picture 2" descr="Merlin S05E10 - 'The Kindness of Strangers': Merlin (COLIN MORGAN), Gaius (RICHARD WILSON)"/>
          <p:cNvPicPr>
            <a:picLocks noChangeAspect="1" noChangeArrowheads="1"/>
          </p:cNvPicPr>
          <p:nvPr/>
        </p:nvPicPr>
        <p:blipFill rotWithShape="1">
          <a:blip r:embed="rId2">
            <a:extLst>
              <a:ext uri="{28A0092B-C50C-407E-A947-70E740481C1C}">
                <a14:useLocalDpi xmlns:a14="http://schemas.microsoft.com/office/drawing/2010/main" val="0"/>
              </a:ext>
            </a:extLst>
          </a:blip>
          <a:srcRect l="13903" t="52867" r="46737" b="7005"/>
          <a:stretch/>
        </p:blipFill>
        <p:spPr bwMode="auto">
          <a:xfrm>
            <a:off x="395536" y="3645024"/>
            <a:ext cx="3888432" cy="28151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erlin S05E10 - 'The Kindness of Strangers': Merlin (COLIN MORGAN), Gaius (RICHARD WILSON)"/>
          <p:cNvPicPr>
            <a:picLocks noChangeAspect="1" noChangeArrowheads="1"/>
          </p:cNvPicPr>
          <p:nvPr/>
        </p:nvPicPr>
        <p:blipFill rotWithShape="1">
          <a:blip r:embed="rId2">
            <a:extLst>
              <a:ext uri="{28A0092B-C50C-407E-A947-70E740481C1C}">
                <a14:useLocalDpi xmlns:a14="http://schemas.microsoft.com/office/drawing/2010/main" val="0"/>
              </a:ext>
            </a:extLst>
          </a:blip>
          <a:srcRect l="39728" t="41330" r="38366" b="32337"/>
          <a:stretch/>
        </p:blipFill>
        <p:spPr bwMode="auto">
          <a:xfrm>
            <a:off x="611560" y="332656"/>
            <a:ext cx="3036677" cy="25922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erlin S05E10 - 'The Kindness of Strangers': Merlin (COLIN MORGAN), Gaius (RICHARD WILSON)"/>
          <p:cNvPicPr>
            <a:picLocks noChangeAspect="1" noChangeArrowheads="1"/>
          </p:cNvPicPr>
          <p:nvPr/>
        </p:nvPicPr>
        <p:blipFill rotWithShape="1">
          <a:blip r:embed="rId2">
            <a:extLst>
              <a:ext uri="{28A0092B-C50C-407E-A947-70E740481C1C}">
                <a14:useLocalDpi xmlns:a14="http://schemas.microsoft.com/office/drawing/2010/main" val="0"/>
              </a:ext>
            </a:extLst>
          </a:blip>
          <a:srcRect l="14438" t="9982" r="67039" b="42117"/>
          <a:stretch/>
        </p:blipFill>
        <p:spPr bwMode="auto">
          <a:xfrm>
            <a:off x="5652120" y="620688"/>
            <a:ext cx="1656184" cy="30416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erlin S05E10 - 'The Kindness of Strangers': Merlin (COLIN MORGAN), Gaius (RICHARD WILSON)"/>
          <p:cNvPicPr>
            <a:picLocks noChangeAspect="1" noChangeArrowheads="1"/>
          </p:cNvPicPr>
          <p:nvPr/>
        </p:nvPicPr>
        <p:blipFill rotWithShape="1">
          <a:blip r:embed="rId2">
            <a:extLst>
              <a:ext uri="{28A0092B-C50C-407E-A947-70E740481C1C}">
                <a14:useLocalDpi xmlns:a14="http://schemas.microsoft.com/office/drawing/2010/main" val="0"/>
              </a:ext>
            </a:extLst>
          </a:blip>
          <a:srcRect l="48989" t="61394" r="19666" b="10768"/>
          <a:stretch/>
        </p:blipFill>
        <p:spPr bwMode="auto">
          <a:xfrm>
            <a:off x="5220072" y="4509120"/>
            <a:ext cx="2880320" cy="1816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47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1371600"/>
          </a:xfrm>
        </p:spPr>
        <p:txBody>
          <a:bodyPr/>
          <a:lstStyle/>
          <a:p>
            <a:r>
              <a:rPr lang="en-GB" dirty="0" smtClean="0"/>
              <a:t>Sentence Structure</a:t>
            </a:r>
            <a:endParaRPr lang="en-GB" dirty="0"/>
          </a:p>
        </p:txBody>
      </p:sp>
      <p:sp>
        <p:nvSpPr>
          <p:cNvPr id="3" name="Content Placeholder 2"/>
          <p:cNvSpPr>
            <a:spLocks noGrp="1"/>
          </p:cNvSpPr>
          <p:nvPr>
            <p:ph idx="1"/>
          </p:nvPr>
        </p:nvSpPr>
        <p:spPr>
          <a:xfrm>
            <a:off x="179512" y="1124745"/>
            <a:ext cx="8784976" cy="5596730"/>
          </a:xfrm>
          <a:solidFill>
            <a:schemeClr val="bg1"/>
          </a:solidFill>
          <a:ln>
            <a:solidFill>
              <a:schemeClr val="tx1"/>
            </a:solidFill>
          </a:ln>
        </p:spPr>
        <p:txBody>
          <a:bodyPr>
            <a:normAutofit fontScale="92500"/>
          </a:bodyPr>
          <a:lstStyle/>
          <a:p>
            <a:pPr marL="0" indent="0">
              <a:buNone/>
            </a:pPr>
            <a:r>
              <a:rPr lang="en-GB" sz="2200" dirty="0">
                <a:solidFill>
                  <a:srgbClr val="00B050"/>
                </a:solidFill>
              </a:rPr>
              <a:t>in flowing </a:t>
            </a:r>
            <a:r>
              <a:rPr lang="en-GB" sz="2200" dirty="0" smtClean="0">
                <a:solidFill>
                  <a:srgbClr val="00B050"/>
                </a:solidFill>
              </a:rPr>
              <a:t>green     </a:t>
            </a:r>
            <a:r>
              <a:rPr lang="en-GB" sz="2200" dirty="0">
                <a:solidFill>
                  <a:srgbClr val="FF0000"/>
                </a:solidFill>
              </a:rPr>
              <a:t>came</a:t>
            </a:r>
            <a:r>
              <a:rPr lang="en-GB" sz="2200" dirty="0">
                <a:solidFill>
                  <a:srgbClr val="00B050"/>
                </a:solidFill>
              </a:rPr>
              <a:t> </a:t>
            </a:r>
            <a:r>
              <a:rPr lang="en-GB" sz="2200" dirty="0" smtClean="0">
                <a:solidFill>
                  <a:srgbClr val="00B050"/>
                </a:solidFill>
              </a:rPr>
              <a:t>    </a:t>
            </a:r>
            <a:r>
              <a:rPr lang="en-GB" sz="2200" dirty="0">
                <a:solidFill>
                  <a:srgbClr val="00B050"/>
                </a:solidFill>
              </a:rPr>
              <a:t>walking across the </a:t>
            </a:r>
            <a:r>
              <a:rPr lang="en-GB" sz="2200" dirty="0" smtClean="0">
                <a:solidFill>
                  <a:srgbClr val="00B050"/>
                </a:solidFill>
              </a:rPr>
              <a:t>water        out of the mists      </a:t>
            </a:r>
            <a:r>
              <a:rPr lang="en-GB" sz="2200" dirty="0" smtClean="0">
                <a:solidFill>
                  <a:srgbClr val="384A94"/>
                </a:solidFill>
              </a:rPr>
              <a:t>a </a:t>
            </a:r>
            <a:r>
              <a:rPr lang="en-GB" sz="2200" dirty="0">
                <a:solidFill>
                  <a:srgbClr val="384A94"/>
                </a:solidFill>
              </a:rPr>
              <a:t>figure </a:t>
            </a:r>
          </a:p>
          <a:p>
            <a:pPr marL="0" indent="0">
              <a:buNone/>
            </a:pPr>
            <a:endParaRPr lang="en-GB" sz="2200" dirty="0" smtClean="0"/>
          </a:p>
          <a:p>
            <a:pPr marL="0" indent="0">
              <a:buNone/>
            </a:pPr>
            <a:r>
              <a:rPr lang="en-GB" sz="2200" dirty="0" smtClean="0"/>
              <a:t>A figure came out of the mist.</a:t>
            </a:r>
          </a:p>
          <a:p>
            <a:pPr marL="0" indent="0">
              <a:buNone/>
            </a:pPr>
            <a:r>
              <a:rPr lang="en-GB" sz="2200" dirty="0" smtClean="0"/>
              <a:t>A figure in flowing green came out of the mist.</a:t>
            </a:r>
          </a:p>
          <a:p>
            <a:pPr marL="0" indent="0">
              <a:buNone/>
            </a:pPr>
            <a:r>
              <a:rPr lang="en-GB" sz="2200" dirty="0" smtClean="0"/>
              <a:t>A figure in flowing green came walking across the water out of the mist. </a:t>
            </a:r>
          </a:p>
          <a:p>
            <a:pPr marL="0" indent="0">
              <a:buNone/>
            </a:pPr>
            <a:endParaRPr lang="en-GB" sz="2200" dirty="0" smtClean="0"/>
          </a:p>
          <a:p>
            <a:pPr marL="0" indent="0">
              <a:buNone/>
            </a:pPr>
            <a:r>
              <a:rPr lang="en-GB" sz="2200" dirty="0" smtClean="0"/>
              <a:t>Can the sentence chunks be arranged in any other order?</a:t>
            </a:r>
          </a:p>
          <a:p>
            <a:pPr marL="0" indent="0">
              <a:buNone/>
            </a:pPr>
            <a:r>
              <a:rPr lang="en-GB" sz="2200" dirty="0" err="1" smtClean="0"/>
              <a:t>Eg</a:t>
            </a:r>
            <a:r>
              <a:rPr lang="en-GB" sz="2200" dirty="0" smtClean="0"/>
              <a:t> Out of the mist, a figure in flowing green came walking across the water.</a:t>
            </a:r>
          </a:p>
          <a:p>
            <a:pPr marL="0" indent="0">
              <a:buNone/>
            </a:pPr>
            <a:endParaRPr lang="en-GB" sz="2200" dirty="0"/>
          </a:p>
          <a:p>
            <a:pPr marL="0" indent="0">
              <a:buNone/>
            </a:pPr>
            <a:r>
              <a:rPr lang="en-GB" sz="2200" dirty="0" smtClean="0"/>
              <a:t>What is the subject and the verb in these sentences?</a:t>
            </a:r>
            <a:endParaRPr lang="en-GB" sz="2200" dirty="0"/>
          </a:p>
          <a:p>
            <a:pPr marL="0" indent="0">
              <a:buNone/>
            </a:pPr>
            <a:r>
              <a:rPr lang="en-GB" sz="2200" dirty="0"/>
              <a:t>A </a:t>
            </a:r>
            <a:r>
              <a:rPr lang="en-GB" sz="2200" u="sng" dirty="0">
                <a:solidFill>
                  <a:srgbClr val="384A94"/>
                </a:solidFill>
              </a:rPr>
              <a:t>figure</a:t>
            </a:r>
            <a:r>
              <a:rPr lang="en-GB" sz="2200" u="sng" dirty="0">
                <a:solidFill>
                  <a:srgbClr val="FF0000"/>
                </a:solidFill>
              </a:rPr>
              <a:t> </a:t>
            </a:r>
            <a:r>
              <a:rPr lang="en-GB" sz="2200" dirty="0">
                <a:solidFill>
                  <a:srgbClr val="FF0000"/>
                </a:solidFill>
              </a:rPr>
              <a:t>came</a:t>
            </a:r>
            <a:r>
              <a:rPr lang="en-GB" sz="2200" dirty="0"/>
              <a:t> out of the </a:t>
            </a:r>
            <a:r>
              <a:rPr lang="en-GB" sz="2200" dirty="0" smtClean="0"/>
              <a:t>mist.</a:t>
            </a:r>
            <a:endParaRPr lang="en-GB" sz="2200" dirty="0"/>
          </a:p>
          <a:p>
            <a:pPr marL="0" indent="0">
              <a:buNone/>
            </a:pPr>
            <a:r>
              <a:rPr lang="en-GB" sz="2200" dirty="0"/>
              <a:t>A </a:t>
            </a:r>
            <a:r>
              <a:rPr lang="en-GB" sz="2200" u="sng" dirty="0">
                <a:solidFill>
                  <a:srgbClr val="384A94"/>
                </a:solidFill>
              </a:rPr>
              <a:t>figure</a:t>
            </a:r>
            <a:r>
              <a:rPr lang="en-GB" sz="2200" u="sng" dirty="0">
                <a:solidFill>
                  <a:srgbClr val="FF0000"/>
                </a:solidFill>
              </a:rPr>
              <a:t> </a:t>
            </a:r>
            <a:r>
              <a:rPr lang="en-GB" sz="2200" dirty="0"/>
              <a:t>in flowing green </a:t>
            </a:r>
            <a:r>
              <a:rPr lang="en-GB" sz="2200" dirty="0">
                <a:solidFill>
                  <a:srgbClr val="FF0000"/>
                </a:solidFill>
              </a:rPr>
              <a:t>came</a:t>
            </a:r>
            <a:r>
              <a:rPr lang="en-GB" sz="2200" dirty="0"/>
              <a:t> out of the </a:t>
            </a:r>
            <a:r>
              <a:rPr lang="en-GB" sz="2200" dirty="0" smtClean="0"/>
              <a:t>mist.</a:t>
            </a:r>
            <a:endParaRPr lang="en-GB" sz="2200" dirty="0"/>
          </a:p>
          <a:p>
            <a:pPr marL="0" indent="0">
              <a:buNone/>
            </a:pPr>
            <a:r>
              <a:rPr lang="en-GB" sz="2200" dirty="0"/>
              <a:t>A </a:t>
            </a:r>
            <a:r>
              <a:rPr lang="en-GB" sz="2200" u="sng" dirty="0">
                <a:solidFill>
                  <a:srgbClr val="384A94"/>
                </a:solidFill>
              </a:rPr>
              <a:t>figure</a:t>
            </a:r>
            <a:r>
              <a:rPr lang="en-GB" sz="2200" dirty="0"/>
              <a:t> in flowing green </a:t>
            </a:r>
            <a:r>
              <a:rPr lang="en-GB" sz="2200" dirty="0">
                <a:solidFill>
                  <a:srgbClr val="FF0000"/>
                </a:solidFill>
              </a:rPr>
              <a:t>came</a:t>
            </a:r>
            <a:r>
              <a:rPr lang="en-GB" sz="2200" dirty="0"/>
              <a:t> walking across the water out of the </a:t>
            </a:r>
            <a:r>
              <a:rPr lang="en-GB" sz="2200" dirty="0" smtClean="0"/>
              <a:t>mist. </a:t>
            </a:r>
            <a:endParaRPr lang="en-GB" sz="2200" dirty="0"/>
          </a:p>
          <a:p>
            <a:pPr marL="0" indent="0">
              <a:buNone/>
            </a:pPr>
            <a:r>
              <a:rPr lang="en-GB" sz="2200" dirty="0"/>
              <a:t>Out of the mist, a </a:t>
            </a:r>
            <a:r>
              <a:rPr lang="en-GB" sz="2200" u="sng" dirty="0">
                <a:solidFill>
                  <a:srgbClr val="384A94"/>
                </a:solidFill>
              </a:rPr>
              <a:t>figure</a:t>
            </a:r>
            <a:r>
              <a:rPr lang="en-GB" sz="2200" dirty="0"/>
              <a:t> in flowing green </a:t>
            </a:r>
            <a:r>
              <a:rPr lang="en-GB" sz="2200" dirty="0">
                <a:solidFill>
                  <a:srgbClr val="FF0000"/>
                </a:solidFill>
              </a:rPr>
              <a:t>came</a:t>
            </a:r>
            <a:r>
              <a:rPr lang="en-GB" sz="2200" dirty="0"/>
              <a:t> walking across the water.</a:t>
            </a:r>
          </a:p>
          <a:p>
            <a:pPr marL="0" indent="0">
              <a:buNone/>
            </a:pPr>
            <a:endParaRPr lang="en-GB" sz="2000" dirty="0"/>
          </a:p>
        </p:txBody>
      </p:sp>
      <p:sp>
        <p:nvSpPr>
          <p:cNvPr id="4" name="Slide Number Placeholder 3"/>
          <p:cNvSpPr>
            <a:spLocks noGrp="1"/>
          </p:cNvSpPr>
          <p:nvPr>
            <p:ph type="sldNum" sz="quarter" idx="12"/>
          </p:nvPr>
        </p:nvSpPr>
        <p:spPr>
          <a:xfrm>
            <a:off x="8388424" y="6381750"/>
            <a:ext cx="1917576" cy="476250"/>
          </a:xfrm>
        </p:spPr>
        <p:txBody>
          <a:bodyPr/>
          <a:lstStyle/>
          <a:p>
            <a:fld id="{F4025998-550F-4E23-957E-8A7C6D966D43}" type="slidenum">
              <a:rPr lang="en-GB" b="1" smtClean="0"/>
              <a:t>57</a:t>
            </a:fld>
            <a:endParaRPr lang="en-GB" b="1" dirty="0"/>
          </a:p>
        </p:txBody>
      </p:sp>
    </p:spTree>
    <p:extLst>
      <p:ext uri="{BB962C8B-B14F-4D97-AF65-F5344CB8AC3E}">
        <p14:creationId xmlns:p14="http://schemas.microsoft.com/office/powerpoint/2010/main" val="328365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6024"/>
            <a:ext cx="8229600" cy="1371600"/>
          </a:xfrm>
        </p:spPr>
        <p:txBody>
          <a:bodyPr/>
          <a:lstStyle/>
          <a:p>
            <a:r>
              <a:rPr lang="en-GB" dirty="0"/>
              <a:t>Sentence Structure</a:t>
            </a:r>
          </a:p>
        </p:txBody>
      </p:sp>
      <p:sp>
        <p:nvSpPr>
          <p:cNvPr id="3" name="Content Placeholder 2"/>
          <p:cNvSpPr>
            <a:spLocks noGrp="1"/>
          </p:cNvSpPr>
          <p:nvPr>
            <p:ph idx="1"/>
          </p:nvPr>
        </p:nvSpPr>
        <p:spPr>
          <a:xfrm>
            <a:off x="179512" y="1124744"/>
            <a:ext cx="8784976" cy="4938712"/>
          </a:xfrm>
          <a:solidFill>
            <a:schemeClr val="bg1"/>
          </a:solidFill>
          <a:ln>
            <a:solidFill>
              <a:schemeClr val="tx1"/>
            </a:solidFill>
          </a:ln>
        </p:spPr>
        <p:txBody>
          <a:bodyPr>
            <a:normAutofit lnSpcReduction="10000"/>
          </a:bodyPr>
          <a:lstStyle/>
          <a:p>
            <a:pPr marL="0" indent="0" algn="ctr">
              <a:buNone/>
            </a:pPr>
            <a:r>
              <a:rPr lang="en-GB" sz="2200" dirty="0">
                <a:solidFill>
                  <a:srgbClr val="00B050"/>
                </a:solidFill>
              </a:rPr>
              <a:t>an arm in a white silk </a:t>
            </a:r>
            <a:r>
              <a:rPr lang="en-GB" sz="2200" dirty="0" smtClean="0">
                <a:solidFill>
                  <a:srgbClr val="00B050"/>
                </a:solidFill>
              </a:rPr>
              <a:t>sleeve   to </a:t>
            </a:r>
            <a:r>
              <a:rPr lang="en-GB" sz="2200" dirty="0">
                <a:solidFill>
                  <a:srgbClr val="00B050"/>
                </a:solidFill>
              </a:rPr>
              <a:t>my amazement </a:t>
            </a:r>
            <a:r>
              <a:rPr lang="en-GB" sz="2200" dirty="0" smtClean="0">
                <a:solidFill>
                  <a:srgbClr val="00B050"/>
                </a:solidFill>
              </a:rPr>
              <a:t>    </a:t>
            </a:r>
            <a:r>
              <a:rPr lang="en-GB" sz="2200" dirty="0">
                <a:solidFill>
                  <a:srgbClr val="00B050"/>
                </a:solidFill>
              </a:rPr>
              <a:t>came </a:t>
            </a:r>
            <a:r>
              <a:rPr lang="en-GB" sz="2200" dirty="0" smtClean="0">
                <a:solidFill>
                  <a:srgbClr val="00B050"/>
                </a:solidFill>
              </a:rPr>
              <a:t>    and</a:t>
            </a:r>
            <a:endParaRPr lang="en-GB" sz="2200" dirty="0">
              <a:solidFill>
                <a:srgbClr val="00B050"/>
              </a:solidFill>
            </a:endParaRPr>
          </a:p>
          <a:p>
            <a:pPr marL="0" indent="0" algn="ctr">
              <a:buNone/>
            </a:pPr>
            <a:r>
              <a:rPr lang="en-GB" sz="2200" dirty="0" smtClean="0">
                <a:solidFill>
                  <a:srgbClr val="00B050"/>
                </a:solidFill>
              </a:rPr>
              <a:t>  up </a:t>
            </a:r>
            <a:r>
              <a:rPr lang="en-GB" sz="2200" dirty="0">
                <a:solidFill>
                  <a:srgbClr val="00B050"/>
                </a:solidFill>
              </a:rPr>
              <a:t>out of the lake </a:t>
            </a:r>
            <a:r>
              <a:rPr lang="en-GB" sz="2200" dirty="0" smtClean="0">
                <a:solidFill>
                  <a:srgbClr val="00B050"/>
                </a:solidFill>
              </a:rPr>
              <a:t>   a </a:t>
            </a:r>
            <a:r>
              <a:rPr lang="en-GB" sz="2200" dirty="0">
                <a:solidFill>
                  <a:srgbClr val="00B050"/>
                </a:solidFill>
              </a:rPr>
              <a:t>shining </a:t>
            </a:r>
            <a:r>
              <a:rPr lang="en-GB" sz="2200" dirty="0" smtClean="0">
                <a:solidFill>
                  <a:srgbClr val="00B050"/>
                </a:solidFill>
              </a:rPr>
              <a:t>sword    </a:t>
            </a:r>
            <a:r>
              <a:rPr lang="en-GB" sz="2200" dirty="0">
                <a:solidFill>
                  <a:srgbClr val="00B050"/>
                </a:solidFill>
              </a:rPr>
              <a:t>a hand holding </a:t>
            </a:r>
            <a:r>
              <a:rPr lang="en-GB" sz="2200" dirty="0" smtClean="0">
                <a:solidFill>
                  <a:srgbClr val="00B050"/>
                </a:solidFill>
              </a:rPr>
              <a:t>it</a:t>
            </a:r>
          </a:p>
          <a:p>
            <a:pPr marL="0" indent="0">
              <a:buNone/>
            </a:pPr>
            <a:endParaRPr lang="en-GB" sz="2200" dirty="0"/>
          </a:p>
          <a:p>
            <a:pPr marL="0" indent="0">
              <a:buNone/>
            </a:pPr>
            <a:r>
              <a:rPr lang="en-GB" sz="2200" dirty="0" smtClean="0"/>
              <a:t>A shining sword came up out of the lake.</a:t>
            </a:r>
          </a:p>
          <a:p>
            <a:pPr marL="0" indent="0">
              <a:buNone/>
            </a:pPr>
            <a:r>
              <a:rPr lang="en-GB" sz="2200" dirty="0" smtClean="0"/>
              <a:t>A shining sword, and a hand holding it, came up out of the lake.</a:t>
            </a:r>
          </a:p>
          <a:p>
            <a:pPr marL="0" indent="0">
              <a:buNone/>
            </a:pPr>
            <a:r>
              <a:rPr lang="en-GB" sz="2200" dirty="0" smtClean="0"/>
              <a:t>To my amazement, a </a:t>
            </a:r>
            <a:r>
              <a:rPr lang="en-GB" sz="2200" dirty="0"/>
              <a:t>shining </a:t>
            </a:r>
            <a:r>
              <a:rPr lang="en-GB" sz="2200" dirty="0" smtClean="0"/>
              <a:t>sword, </a:t>
            </a:r>
            <a:r>
              <a:rPr lang="en-GB" sz="2200" dirty="0"/>
              <a:t>and a hand </a:t>
            </a:r>
            <a:r>
              <a:rPr lang="en-GB" sz="2200" dirty="0" smtClean="0"/>
              <a:t>holding it, </a:t>
            </a:r>
            <a:r>
              <a:rPr lang="en-GB" sz="2200" dirty="0"/>
              <a:t>came up out of the </a:t>
            </a:r>
            <a:r>
              <a:rPr lang="en-GB" sz="2200" dirty="0" smtClean="0"/>
              <a:t>lake.</a:t>
            </a:r>
          </a:p>
          <a:p>
            <a:pPr marL="0" indent="0">
              <a:buNone/>
            </a:pPr>
            <a:r>
              <a:rPr lang="en-GB" sz="2200" dirty="0"/>
              <a:t>To my amazement, a shining </a:t>
            </a:r>
            <a:r>
              <a:rPr lang="en-GB" sz="2200" dirty="0" smtClean="0"/>
              <a:t>sword, a </a:t>
            </a:r>
            <a:r>
              <a:rPr lang="en-GB" sz="2200" dirty="0"/>
              <a:t>hand holding </a:t>
            </a:r>
            <a:r>
              <a:rPr lang="en-GB" sz="2200" dirty="0" smtClean="0"/>
              <a:t>it, and an arm in a white silk sleeve </a:t>
            </a:r>
            <a:r>
              <a:rPr lang="en-GB" sz="2200" dirty="0"/>
              <a:t>came up out of the lake</a:t>
            </a:r>
            <a:r>
              <a:rPr lang="en-GB" sz="2200" dirty="0" smtClean="0"/>
              <a:t>.</a:t>
            </a:r>
          </a:p>
          <a:p>
            <a:pPr marL="0" indent="0">
              <a:buNone/>
            </a:pPr>
            <a:endParaRPr lang="en-GB" sz="2200" dirty="0" smtClean="0"/>
          </a:p>
          <a:p>
            <a:pPr marL="0" indent="0">
              <a:buNone/>
            </a:pPr>
            <a:r>
              <a:rPr lang="en-GB" sz="2200" dirty="0" smtClean="0"/>
              <a:t>Can </a:t>
            </a:r>
            <a:r>
              <a:rPr lang="en-GB" sz="2200" dirty="0"/>
              <a:t>the sentence chunks be arranged in any other order?</a:t>
            </a:r>
          </a:p>
          <a:p>
            <a:pPr marL="0" indent="0">
              <a:buNone/>
            </a:pPr>
            <a:endParaRPr lang="en-GB" sz="2200" dirty="0"/>
          </a:p>
          <a:p>
            <a:pPr marL="0" indent="0">
              <a:buNone/>
            </a:pPr>
            <a:r>
              <a:rPr lang="en-GB" sz="2200" dirty="0"/>
              <a:t>What is the subject and the verb in these sentences?</a:t>
            </a:r>
          </a:p>
          <a:p>
            <a:pPr marL="0" indent="0">
              <a:buNone/>
            </a:pPr>
            <a:endParaRPr lang="en-GB" sz="2000" dirty="0"/>
          </a:p>
          <a:p>
            <a:pPr marL="0" indent="0">
              <a:buNone/>
            </a:pPr>
            <a:endParaRPr lang="en-GB" sz="2000" dirty="0" smtClean="0"/>
          </a:p>
          <a:p>
            <a:pPr marL="0" indent="0">
              <a:buNone/>
            </a:pPr>
            <a:endParaRPr lang="en-GB" sz="2200" dirty="0"/>
          </a:p>
          <a:p>
            <a:pPr marL="0" indent="0">
              <a:buNone/>
            </a:pPr>
            <a:endParaRPr lang="en-GB" sz="2200" dirty="0" smtClean="0"/>
          </a:p>
          <a:p>
            <a:pPr marL="0" indent="0">
              <a:buNone/>
            </a:pPr>
            <a:endParaRPr lang="en-GB" sz="2200" dirty="0"/>
          </a:p>
        </p:txBody>
      </p:sp>
      <p:sp>
        <p:nvSpPr>
          <p:cNvPr id="4" name="Slide Number Placeholder 3"/>
          <p:cNvSpPr>
            <a:spLocks noGrp="1"/>
          </p:cNvSpPr>
          <p:nvPr>
            <p:ph type="sldNum" sz="quarter" idx="12"/>
          </p:nvPr>
        </p:nvSpPr>
        <p:spPr>
          <a:xfrm>
            <a:off x="8077200" y="6237312"/>
            <a:ext cx="2133600" cy="476250"/>
          </a:xfrm>
        </p:spPr>
        <p:txBody>
          <a:bodyPr/>
          <a:lstStyle/>
          <a:p>
            <a:fld id="{F4025998-550F-4E23-957E-8A7C6D966D43}" type="slidenum">
              <a:rPr lang="en-GB" b="1" smtClean="0"/>
              <a:t>58</a:t>
            </a:fld>
            <a:endParaRPr lang="en-GB" b="1" dirty="0"/>
          </a:p>
        </p:txBody>
      </p:sp>
    </p:spTree>
    <p:extLst>
      <p:ext uri="{BB962C8B-B14F-4D97-AF65-F5344CB8AC3E}">
        <p14:creationId xmlns:p14="http://schemas.microsoft.com/office/powerpoint/2010/main" val="429338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371600"/>
          </a:xfrm>
        </p:spPr>
        <p:txBody>
          <a:bodyPr/>
          <a:lstStyle/>
          <a:p>
            <a:r>
              <a:rPr lang="en-GB" dirty="0"/>
              <a:t>Sentence Structure</a:t>
            </a:r>
          </a:p>
        </p:txBody>
      </p:sp>
      <p:sp>
        <p:nvSpPr>
          <p:cNvPr id="3" name="Content Placeholder 2"/>
          <p:cNvSpPr>
            <a:spLocks noGrp="1"/>
          </p:cNvSpPr>
          <p:nvPr>
            <p:ph idx="1"/>
          </p:nvPr>
        </p:nvSpPr>
        <p:spPr>
          <a:xfrm>
            <a:off x="179512" y="1124744"/>
            <a:ext cx="8784976" cy="4938712"/>
          </a:xfrm>
          <a:solidFill>
            <a:schemeClr val="bg1"/>
          </a:solidFill>
          <a:ln>
            <a:solidFill>
              <a:schemeClr val="tx1"/>
            </a:solidFill>
          </a:ln>
        </p:spPr>
        <p:txBody>
          <a:bodyPr>
            <a:normAutofit lnSpcReduction="10000"/>
          </a:bodyPr>
          <a:lstStyle/>
          <a:p>
            <a:pPr marL="0" indent="0" algn="ctr">
              <a:buNone/>
            </a:pPr>
            <a:r>
              <a:rPr lang="en-GB" sz="2200" dirty="0">
                <a:solidFill>
                  <a:srgbClr val="00B050"/>
                </a:solidFill>
              </a:rPr>
              <a:t>an arm in a white silk </a:t>
            </a:r>
            <a:r>
              <a:rPr lang="en-GB" sz="2200" dirty="0" smtClean="0">
                <a:solidFill>
                  <a:srgbClr val="00B050"/>
                </a:solidFill>
              </a:rPr>
              <a:t>sleeve   to </a:t>
            </a:r>
            <a:r>
              <a:rPr lang="en-GB" sz="2200" dirty="0">
                <a:solidFill>
                  <a:srgbClr val="00B050"/>
                </a:solidFill>
              </a:rPr>
              <a:t>my amazement </a:t>
            </a:r>
            <a:r>
              <a:rPr lang="en-GB" sz="2200" dirty="0" smtClean="0">
                <a:solidFill>
                  <a:srgbClr val="00B050"/>
                </a:solidFill>
              </a:rPr>
              <a:t>    </a:t>
            </a:r>
            <a:r>
              <a:rPr lang="en-GB" sz="2200" dirty="0">
                <a:solidFill>
                  <a:srgbClr val="00B050"/>
                </a:solidFill>
              </a:rPr>
              <a:t>came </a:t>
            </a:r>
            <a:r>
              <a:rPr lang="en-GB" sz="2200" dirty="0" smtClean="0">
                <a:solidFill>
                  <a:srgbClr val="00B050"/>
                </a:solidFill>
              </a:rPr>
              <a:t>    and</a:t>
            </a:r>
            <a:endParaRPr lang="en-GB" sz="2200" dirty="0">
              <a:solidFill>
                <a:srgbClr val="00B050"/>
              </a:solidFill>
            </a:endParaRPr>
          </a:p>
          <a:p>
            <a:pPr marL="0" indent="0" algn="ctr">
              <a:buNone/>
            </a:pPr>
            <a:r>
              <a:rPr lang="en-GB" sz="2200" dirty="0" smtClean="0">
                <a:solidFill>
                  <a:srgbClr val="00B050"/>
                </a:solidFill>
              </a:rPr>
              <a:t>  up </a:t>
            </a:r>
            <a:r>
              <a:rPr lang="en-GB" sz="2200" dirty="0">
                <a:solidFill>
                  <a:srgbClr val="00B050"/>
                </a:solidFill>
              </a:rPr>
              <a:t>out of the lake </a:t>
            </a:r>
            <a:r>
              <a:rPr lang="en-GB" sz="2200" dirty="0" smtClean="0">
                <a:solidFill>
                  <a:srgbClr val="00B050"/>
                </a:solidFill>
              </a:rPr>
              <a:t>   a </a:t>
            </a:r>
            <a:r>
              <a:rPr lang="en-GB" sz="2200" dirty="0">
                <a:solidFill>
                  <a:srgbClr val="00B050"/>
                </a:solidFill>
              </a:rPr>
              <a:t>shining </a:t>
            </a:r>
            <a:r>
              <a:rPr lang="en-GB" sz="2200" dirty="0" smtClean="0">
                <a:solidFill>
                  <a:srgbClr val="00B050"/>
                </a:solidFill>
              </a:rPr>
              <a:t>sword    </a:t>
            </a:r>
            <a:r>
              <a:rPr lang="en-GB" sz="2200" dirty="0">
                <a:solidFill>
                  <a:srgbClr val="00B050"/>
                </a:solidFill>
              </a:rPr>
              <a:t>a hand holding </a:t>
            </a:r>
            <a:r>
              <a:rPr lang="en-GB" sz="2200" dirty="0" smtClean="0">
                <a:solidFill>
                  <a:srgbClr val="00B050"/>
                </a:solidFill>
              </a:rPr>
              <a:t>it</a:t>
            </a:r>
          </a:p>
          <a:p>
            <a:pPr marL="0" indent="0">
              <a:buNone/>
            </a:pPr>
            <a:endParaRPr lang="en-GB" sz="2200" dirty="0"/>
          </a:p>
          <a:p>
            <a:pPr marL="0" indent="0">
              <a:buNone/>
            </a:pPr>
            <a:r>
              <a:rPr lang="en-GB" sz="2200" dirty="0" smtClean="0"/>
              <a:t>A shining </a:t>
            </a:r>
            <a:r>
              <a:rPr lang="en-GB" sz="2200" u="sng" dirty="0" smtClean="0">
                <a:solidFill>
                  <a:srgbClr val="FF0000"/>
                </a:solidFill>
              </a:rPr>
              <a:t>sword</a:t>
            </a:r>
            <a:r>
              <a:rPr lang="en-GB" sz="2200" dirty="0" smtClean="0"/>
              <a:t> </a:t>
            </a:r>
            <a:r>
              <a:rPr lang="en-GB" sz="2200" dirty="0" smtClean="0">
                <a:solidFill>
                  <a:srgbClr val="00B050"/>
                </a:solidFill>
              </a:rPr>
              <a:t>came</a:t>
            </a:r>
            <a:r>
              <a:rPr lang="en-GB" sz="2200" dirty="0" smtClean="0"/>
              <a:t> up out of the lake.</a:t>
            </a:r>
          </a:p>
          <a:p>
            <a:pPr marL="0" indent="0">
              <a:buNone/>
            </a:pPr>
            <a:r>
              <a:rPr lang="en-GB" sz="2200" dirty="0" smtClean="0"/>
              <a:t>A shining </a:t>
            </a:r>
            <a:r>
              <a:rPr lang="en-GB" sz="2200" u="sng" dirty="0" smtClean="0">
                <a:solidFill>
                  <a:srgbClr val="FF0000"/>
                </a:solidFill>
              </a:rPr>
              <a:t>sword</a:t>
            </a:r>
            <a:r>
              <a:rPr lang="en-GB" sz="2200" dirty="0" smtClean="0"/>
              <a:t>, and a hand holding it, </a:t>
            </a:r>
            <a:r>
              <a:rPr lang="en-GB" sz="2200" dirty="0" smtClean="0">
                <a:solidFill>
                  <a:srgbClr val="00B050"/>
                </a:solidFill>
              </a:rPr>
              <a:t>came</a:t>
            </a:r>
            <a:r>
              <a:rPr lang="en-GB" sz="2200" dirty="0" smtClean="0"/>
              <a:t> up out of the lake.</a:t>
            </a:r>
          </a:p>
          <a:p>
            <a:pPr marL="0" indent="0">
              <a:buNone/>
            </a:pPr>
            <a:r>
              <a:rPr lang="en-GB" sz="2200" dirty="0" smtClean="0"/>
              <a:t>To my amazement, a </a:t>
            </a:r>
            <a:r>
              <a:rPr lang="en-GB" sz="2200" dirty="0"/>
              <a:t>shining </a:t>
            </a:r>
            <a:r>
              <a:rPr lang="en-GB" sz="2200" u="sng" dirty="0" smtClean="0">
                <a:solidFill>
                  <a:srgbClr val="FF0000"/>
                </a:solidFill>
              </a:rPr>
              <a:t>sword</a:t>
            </a:r>
            <a:r>
              <a:rPr lang="en-GB" sz="2200" dirty="0" smtClean="0"/>
              <a:t>, </a:t>
            </a:r>
            <a:r>
              <a:rPr lang="en-GB" sz="2200" dirty="0"/>
              <a:t>and a hand </a:t>
            </a:r>
            <a:r>
              <a:rPr lang="en-GB" sz="2200" dirty="0" smtClean="0"/>
              <a:t>holding it, </a:t>
            </a:r>
            <a:r>
              <a:rPr lang="en-GB" sz="2200" dirty="0">
                <a:solidFill>
                  <a:srgbClr val="00B050"/>
                </a:solidFill>
              </a:rPr>
              <a:t>came</a:t>
            </a:r>
            <a:r>
              <a:rPr lang="en-GB" sz="2200" dirty="0"/>
              <a:t> up out of the </a:t>
            </a:r>
            <a:r>
              <a:rPr lang="en-GB" sz="2200" dirty="0" smtClean="0"/>
              <a:t>lake.</a:t>
            </a:r>
          </a:p>
          <a:p>
            <a:pPr marL="0" indent="0">
              <a:buNone/>
            </a:pPr>
            <a:r>
              <a:rPr lang="en-GB" sz="2200" dirty="0"/>
              <a:t>To my amazement, a shining </a:t>
            </a:r>
            <a:r>
              <a:rPr lang="en-GB" sz="2200" u="sng" dirty="0" smtClean="0">
                <a:solidFill>
                  <a:srgbClr val="FF0000"/>
                </a:solidFill>
              </a:rPr>
              <a:t>sword</a:t>
            </a:r>
            <a:r>
              <a:rPr lang="en-GB" sz="2200" dirty="0" smtClean="0"/>
              <a:t>, a </a:t>
            </a:r>
            <a:r>
              <a:rPr lang="en-GB" sz="2200" dirty="0"/>
              <a:t>hand holding </a:t>
            </a:r>
            <a:r>
              <a:rPr lang="en-GB" sz="2200" dirty="0" smtClean="0"/>
              <a:t>it, and an arm in a white silk sleeve </a:t>
            </a:r>
            <a:r>
              <a:rPr lang="en-GB" sz="2200" dirty="0">
                <a:solidFill>
                  <a:srgbClr val="00B050"/>
                </a:solidFill>
              </a:rPr>
              <a:t>came</a:t>
            </a:r>
            <a:r>
              <a:rPr lang="en-GB" sz="2200" dirty="0"/>
              <a:t> up out of the lake</a:t>
            </a:r>
            <a:r>
              <a:rPr lang="en-GB" sz="2200" dirty="0" smtClean="0"/>
              <a:t>.</a:t>
            </a:r>
          </a:p>
          <a:p>
            <a:pPr marL="0" indent="0">
              <a:buNone/>
            </a:pPr>
            <a:endParaRPr lang="en-GB" sz="2200" dirty="0" smtClean="0"/>
          </a:p>
          <a:p>
            <a:pPr marL="0" indent="0">
              <a:buNone/>
            </a:pPr>
            <a:r>
              <a:rPr lang="en-GB" sz="2200" dirty="0" smtClean="0"/>
              <a:t>Can </a:t>
            </a:r>
            <a:r>
              <a:rPr lang="en-GB" sz="2200" dirty="0"/>
              <a:t>the sentence chunks be arranged in any other order?</a:t>
            </a:r>
          </a:p>
          <a:p>
            <a:pPr marL="0" indent="0">
              <a:buNone/>
            </a:pPr>
            <a:endParaRPr lang="en-GB" sz="2200" dirty="0"/>
          </a:p>
          <a:p>
            <a:pPr marL="0" indent="0">
              <a:buNone/>
            </a:pPr>
            <a:r>
              <a:rPr lang="en-GB" sz="2200" dirty="0"/>
              <a:t>What is the subject and the verb in these sentences?</a:t>
            </a:r>
          </a:p>
          <a:p>
            <a:pPr marL="0" indent="0">
              <a:buNone/>
            </a:pPr>
            <a:endParaRPr lang="en-GB" sz="2000" dirty="0"/>
          </a:p>
          <a:p>
            <a:pPr marL="0" indent="0">
              <a:buNone/>
            </a:pPr>
            <a:endParaRPr lang="en-GB" sz="2000" dirty="0" smtClean="0"/>
          </a:p>
          <a:p>
            <a:pPr marL="0" indent="0">
              <a:buNone/>
            </a:pPr>
            <a:endParaRPr lang="en-GB" sz="2200" dirty="0"/>
          </a:p>
          <a:p>
            <a:pPr marL="0" indent="0">
              <a:buNone/>
            </a:pPr>
            <a:endParaRPr lang="en-GB" sz="2200" dirty="0" smtClean="0"/>
          </a:p>
          <a:p>
            <a:pPr marL="0" indent="0">
              <a:buNone/>
            </a:pPr>
            <a:endParaRPr lang="en-GB" sz="2200" dirty="0"/>
          </a:p>
        </p:txBody>
      </p:sp>
      <p:sp>
        <p:nvSpPr>
          <p:cNvPr id="4" name="Slide Number Placeholder 3"/>
          <p:cNvSpPr>
            <a:spLocks noGrp="1"/>
          </p:cNvSpPr>
          <p:nvPr>
            <p:ph type="sldNum" sz="quarter" idx="12"/>
          </p:nvPr>
        </p:nvSpPr>
        <p:spPr>
          <a:xfrm>
            <a:off x="8244408" y="6237312"/>
            <a:ext cx="2133600" cy="476250"/>
          </a:xfrm>
        </p:spPr>
        <p:txBody>
          <a:bodyPr/>
          <a:lstStyle/>
          <a:p>
            <a:fld id="{F4025998-550F-4E23-957E-8A7C6D966D43}" type="slidenum">
              <a:rPr lang="en-GB" b="1" smtClean="0"/>
              <a:t>59</a:t>
            </a:fld>
            <a:endParaRPr lang="en-GB" b="1" dirty="0"/>
          </a:p>
        </p:txBody>
      </p:sp>
    </p:spTree>
    <p:extLst>
      <p:ext uri="{BB962C8B-B14F-4D97-AF65-F5344CB8AC3E}">
        <p14:creationId xmlns:p14="http://schemas.microsoft.com/office/powerpoint/2010/main" val="28994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57200"/>
            <a:ext cx="8363272" cy="883568"/>
          </a:xfrm>
        </p:spPr>
        <p:txBody>
          <a:bodyPr/>
          <a:lstStyle/>
          <a:p>
            <a:r>
              <a:rPr lang="en-GB" dirty="0" smtClean="0">
                <a:effectLst>
                  <a:outerShdw blurRad="38100" dist="38100" dir="2700000" algn="tl">
                    <a:srgbClr val="000000">
                      <a:alpha val="43137"/>
                    </a:srgbClr>
                  </a:outerShdw>
                </a:effectLst>
              </a:rPr>
              <a:t>Enchanted Objects in King Arthur</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520" y="1556792"/>
            <a:ext cx="8640960" cy="5184576"/>
          </a:xfrm>
        </p:spPr>
        <p:txBody>
          <a:bodyPr>
            <a:normAutofit fontScale="92500" lnSpcReduction="20000"/>
          </a:bodyPr>
          <a:lstStyle/>
          <a:p>
            <a:pPr marL="0" indent="0">
              <a:buNone/>
            </a:pPr>
            <a:r>
              <a:rPr lang="en-GB" sz="2400" dirty="0" smtClean="0"/>
              <a:t>Any everyday object can become an </a:t>
            </a:r>
            <a:r>
              <a:rPr lang="en-GB" sz="2400" dirty="0" smtClean="0">
                <a:latin typeface="Lucida Calligraphy" pitchFamily="66" charset="0"/>
              </a:rPr>
              <a:t>enchanted</a:t>
            </a:r>
            <a:r>
              <a:rPr lang="en-GB" sz="2400" dirty="0" smtClean="0"/>
              <a:t> object:</a:t>
            </a:r>
          </a:p>
          <a:p>
            <a:r>
              <a:rPr lang="en-GB" sz="2400" dirty="0" smtClean="0"/>
              <a:t>stones</a:t>
            </a:r>
            <a:r>
              <a:rPr lang="en-GB" sz="2400" dirty="0"/>
              <a:t>; rings; goblets; swords; </a:t>
            </a:r>
            <a:r>
              <a:rPr lang="en-GB" sz="2400" dirty="0" smtClean="0"/>
              <a:t>cloaks; boxes; potions …</a:t>
            </a:r>
          </a:p>
          <a:p>
            <a:pPr marL="0" indent="0">
              <a:buNone/>
            </a:pPr>
            <a:endParaRPr lang="en-GB" sz="2400" dirty="0" smtClean="0"/>
          </a:p>
          <a:p>
            <a:pPr marL="0" indent="0">
              <a:buNone/>
            </a:pPr>
            <a:r>
              <a:rPr lang="en-GB" sz="2400" dirty="0" smtClean="0"/>
              <a:t>Enchanted Objects each have special power, enchanted by a wizard or witch:</a:t>
            </a:r>
          </a:p>
          <a:p>
            <a:r>
              <a:rPr lang="en-GB" sz="2400" dirty="0" smtClean="0"/>
              <a:t>The evil witch, </a:t>
            </a:r>
            <a:r>
              <a:rPr lang="en-GB" sz="2400" dirty="0" err="1" smtClean="0"/>
              <a:t>Nimueh</a:t>
            </a:r>
            <a:r>
              <a:rPr lang="en-GB" sz="2400" dirty="0" smtClean="0"/>
              <a:t>, </a:t>
            </a:r>
            <a:r>
              <a:rPr lang="en-GB" sz="2400" dirty="0"/>
              <a:t>casts a spell on a dragon </a:t>
            </a:r>
            <a:r>
              <a:rPr lang="en-GB" sz="2400" dirty="0" smtClean="0"/>
              <a:t>egg and </a:t>
            </a:r>
            <a:r>
              <a:rPr lang="en-GB" sz="2400" dirty="0"/>
              <a:t>she throws into the </a:t>
            </a:r>
            <a:r>
              <a:rPr lang="en-GB" sz="2400" dirty="0" smtClean="0"/>
              <a:t>water supply for the castle. </a:t>
            </a:r>
            <a:r>
              <a:rPr lang="en-GB" sz="2400" dirty="0"/>
              <a:t>The next day a plague </a:t>
            </a:r>
            <a:r>
              <a:rPr lang="en-GB" sz="2400" dirty="0" smtClean="0"/>
              <a:t>erupts: people’s skin turns white with dark blue veins, and many die;</a:t>
            </a:r>
          </a:p>
          <a:p>
            <a:pPr marL="0" indent="0">
              <a:buNone/>
            </a:pPr>
            <a:endParaRPr lang="en-GB" sz="2400" dirty="0"/>
          </a:p>
          <a:p>
            <a:pPr marL="0" indent="0">
              <a:buNone/>
            </a:pPr>
            <a:r>
              <a:rPr lang="en-GB" sz="2400" dirty="0" smtClean="0"/>
              <a:t>Enchanted objects can be good or evil; and their enchantment can only be overcome by more powerful magic.</a:t>
            </a:r>
          </a:p>
          <a:p>
            <a:pPr marL="0" indent="0">
              <a:buNone/>
            </a:pPr>
            <a:endParaRPr lang="en-GB" sz="2400" dirty="0" smtClean="0"/>
          </a:p>
          <a:p>
            <a:pPr marL="0" indent="0">
              <a:buNone/>
            </a:pPr>
            <a:r>
              <a:rPr lang="en-GB" sz="2400" dirty="0" smtClean="0"/>
              <a:t>They are sometimes named to show who or where they come from:</a:t>
            </a:r>
          </a:p>
          <a:p>
            <a:r>
              <a:rPr lang="en-GB" sz="2400" dirty="0" smtClean="0"/>
              <a:t>The Stone of </a:t>
            </a:r>
            <a:r>
              <a:rPr lang="en-GB" sz="2400" dirty="0" err="1" smtClean="0"/>
              <a:t>Astolat</a:t>
            </a:r>
            <a:r>
              <a:rPr lang="en-GB" sz="2400" dirty="0" smtClean="0"/>
              <a:t>;</a:t>
            </a:r>
          </a:p>
          <a:p>
            <a:r>
              <a:rPr lang="en-GB" sz="2400" dirty="0" smtClean="0"/>
              <a:t>The Goblet of Morgana.</a:t>
            </a:r>
          </a:p>
          <a:p>
            <a:endParaRPr lang="en-GB" sz="2000" dirty="0"/>
          </a:p>
          <a:p>
            <a:endParaRPr lang="en-GB" sz="2000" dirty="0"/>
          </a:p>
        </p:txBody>
      </p:sp>
      <p:sp>
        <p:nvSpPr>
          <p:cNvPr id="4" name="Slide Number Placeholder 3"/>
          <p:cNvSpPr>
            <a:spLocks noGrp="1"/>
          </p:cNvSpPr>
          <p:nvPr>
            <p:ph type="sldNum" sz="quarter" idx="12"/>
          </p:nvPr>
        </p:nvSpPr>
        <p:spPr>
          <a:xfrm>
            <a:off x="8244408" y="6165304"/>
            <a:ext cx="765448" cy="476250"/>
          </a:xfrm>
        </p:spPr>
        <p:txBody>
          <a:bodyPr/>
          <a:lstStyle/>
          <a:p>
            <a:fld id="{F4025998-550F-4E23-957E-8A7C6D966D43}" type="slidenum">
              <a:rPr lang="en-GB" b="1" smtClean="0"/>
              <a:t>6</a:t>
            </a:fld>
            <a:endParaRPr lang="en-GB" b="1" dirty="0"/>
          </a:p>
        </p:txBody>
      </p:sp>
    </p:spTree>
    <p:extLst>
      <p:ext uri="{BB962C8B-B14F-4D97-AF65-F5344CB8AC3E}">
        <p14:creationId xmlns:p14="http://schemas.microsoft.com/office/powerpoint/2010/main" val="19646208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371600"/>
          </a:xfrm>
        </p:spPr>
        <p:txBody>
          <a:bodyPr/>
          <a:lstStyle/>
          <a:p>
            <a:r>
              <a:rPr lang="en-GB" dirty="0" smtClean="0"/>
              <a:t>The Lady of the Lake</a:t>
            </a:r>
            <a:endParaRPr lang="en-GB" dirty="0"/>
          </a:p>
        </p:txBody>
      </p:sp>
      <p:sp>
        <p:nvSpPr>
          <p:cNvPr id="3" name="Content Placeholder 2"/>
          <p:cNvSpPr>
            <a:spLocks noGrp="1"/>
          </p:cNvSpPr>
          <p:nvPr>
            <p:ph idx="1"/>
          </p:nvPr>
        </p:nvSpPr>
        <p:spPr>
          <a:xfrm>
            <a:off x="179512" y="1052736"/>
            <a:ext cx="8784976" cy="5472608"/>
          </a:xfrm>
          <a:solidFill>
            <a:schemeClr val="bg1"/>
          </a:solidFill>
          <a:ln>
            <a:solidFill>
              <a:schemeClr val="tx1"/>
            </a:solidFill>
          </a:ln>
        </p:spPr>
        <p:txBody>
          <a:bodyPr>
            <a:normAutofit fontScale="70000" lnSpcReduction="20000"/>
          </a:bodyPr>
          <a:lstStyle/>
          <a:p>
            <a:pPr marL="0" indent="0">
              <a:lnSpc>
                <a:spcPts val="2800"/>
              </a:lnSpc>
              <a:spcBef>
                <a:spcPts val="0"/>
              </a:spcBef>
              <a:buNone/>
            </a:pPr>
            <a:r>
              <a:rPr lang="en-GB" sz="3200" dirty="0"/>
              <a:t>I looked, but I could see nothing at first.  But then as I looked I saw the surface of the lake shiver and break.  And, to my amazement, up out of the lake came a shining sword, a hand holding it, and an arm in a white silk sleeve.</a:t>
            </a:r>
          </a:p>
          <a:p>
            <a:pPr marL="0" indent="0">
              <a:lnSpc>
                <a:spcPts val="2800"/>
              </a:lnSpc>
              <a:spcBef>
                <a:spcPts val="0"/>
              </a:spcBef>
              <a:buNone/>
            </a:pPr>
            <a:endParaRPr lang="en-GB" sz="3200" dirty="0"/>
          </a:p>
          <a:p>
            <a:pPr marL="0" indent="0">
              <a:lnSpc>
                <a:spcPts val="2800"/>
              </a:lnSpc>
              <a:spcBef>
                <a:spcPts val="0"/>
              </a:spcBef>
              <a:buNone/>
            </a:pPr>
            <a:r>
              <a:rPr lang="en-GB" sz="3200" dirty="0"/>
              <a:t>‘There,’  Merlin whispered.  ‘You have your answer. That is Excalibur.  It comes from the half-world of Avalon, the blade forged by elf-kind, the scabbard woven by the Lady </a:t>
            </a:r>
            <a:r>
              <a:rPr lang="en-GB" sz="3200" dirty="0" err="1"/>
              <a:t>Nemue</a:t>
            </a:r>
            <a:r>
              <a:rPr lang="en-GB" sz="3200" dirty="0"/>
              <a:t> herself, the Lady of the Lake, and my lady too.’   </a:t>
            </a:r>
            <a:r>
              <a:rPr lang="en-GB" sz="3200" dirty="0" smtClean="0"/>
              <a:t> And as he spoke her name, his voice faltered.  ‘See, here she comes.’</a:t>
            </a:r>
          </a:p>
          <a:p>
            <a:pPr marL="0" indent="0">
              <a:lnSpc>
                <a:spcPts val="2800"/>
              </a:lnSpc>
              <a:spcBef>
                <a:spcPts val="0"/>
              </a:spcBef>
              <a:buNone/>
            </a:pPr>
            <a:endParaRPr lang="en-GB" sz="3200" dirty="0" smtClean="0"/>
          </a:p>
          <a:p>
            <a:pPr marL="0" indent="0">
              <a:lnSpc>
                <a:spcPts val="2800"/>
              </a:lnSpc>
              <a:spcBef>
                <a:spcPts val="0"/>
              </a:spcBef>
              <a:buNone/>
            </a:pPr>
            <a:r>
              <a:rPr lang="en-GB" sz="3200" dirty="0" smtClean="0"/>
              <a:t>And out of the mists came a figure in flowing green, walking across the water.  Yet the water seemed undisturbed beneath her feet as if she was walking on air.  She came towards us, holding a scabbard in both her hands, and a </a:t>
            </a:r>
            <a:r>
              <a:rPr lang="en-GB" sz="3200" dirty="0" err="1" smtClean="0"/>
              <a:t>swordbelt</a:t>
            </a:r>
            <a:r>
              <a:rPr lang="en-GB" sz="3200" dirty="0" smtClean="0"/>
              <a:t> hanging from it.</a:t>
            </a:r>
            <a:endParaRPr lang="en-GB" sz="3200" dirty="0"/>
          </a:p>
          <a:p>
            <a:endParaRPr lang="en-GB" dirty="0"/>
          </a:p>
        </p:txBody>
      </p:sp>
      <p:sp>
        <p:nvSpPr>
          <p:cNvPr id="4" name="Slide Number Placeholder 3"/>
          <p:cNvSpPr>
            <a:spLocks noGrp="1"/>
          </p:cNvSpPr>
          <p:nvPr>
            <p:ph type="sldNum" sz="quarter" idx="12"/>
          </p:nvPr>
        </p:nvSpPr>
        <p:spPr>
          <a:xfrm>
            <a:off x="8077200" y="6381750"/>
            <a:ext cx="2133600" cy="476250"/>
          </a:xfrm>
        </p:spPr>
        <p:txBody>
          <a:bodyPr/>
          <a:lstStyle/>
          <a:p>
            <a:fld id="{F4025998-550F-4E23-957E-8A7C6D966D43}" type="slidenum">
              <a:rPr lang="en-GB" b="1" smtClean="0"/>
              <a:t>60</a:t>
            </a:fld>
            <a:endParaRPr lang="en-GB" b="1" dirty="0"/>
          </a:p>
        </p:txBody>
      </p:sp>
    </p:spTree>
    <p:extLst>
      <p:ext uri="{BB962C8B-B14F-4D97-AF65-F5344CB8AC3E}">
        <p14:creationId xmlns:p14="http://schemas.microsoft.com/office/powerpoint/2010/main" val="12734738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98"/>
            <a:ext cx="8229600" cy="1371600"/>
          </a:xfrm>
        </p:spPr>
        <p:txBody>
          <a:bodyPr/>
          <a:lstStyle/>
          <a:p>
            <a:r>
              <a:rPr lang="en-GB" dirty="0" smtClean="0"/>
              <a:t>The Lady of the Lake</a:t>
            </a:r>
            <a:endParaRPr lang="en-GB" dirty="0"/>
          </a:p>
        </p:txBody>
      </p:sp>
      <p:sp>
        <p:nvSpPr>
          <p:cNvPr id="3" name="Content Placeholder 2"/>
          <p:cNvSpPr>
            <a:spLocks noGrp="1"/>
          </p:cNvSpPr>
          <p:nvPr>
            <p:ph idx="1"/>
          </p:nvPr>
        </p:nvSpPr>
        <p:spPr>
          <a:xfrm>
            <a:off x="179512" y="1124744"/>
            <a:ext cx="8784976" cy="5616624"/>
          </a:xfrm>
          <a:solidFill>
            <a:schemeClr val="bg1"/>
          </a:solidFill>
          <a:ln>
            <a:solidFill>
              <a:schemeClr val="tx1"/>
            </a:solidFill>
          </a:ln>
        </p:spPr>
        <p:txBody>
          <a:bodyPr>
            <a:normAutofit fontScale="62500" lnSpcReduction="20000"/>
          </a:bodyPr>
          <a:lstStyle/>
          <a:p>
            <a:pPr marL="0" indent="0">
              <a:lnSpc>
                <a:spcPts val="2800"/>
              </a:lnSpc>
              <a:spcBef>
                <a:spcPts val="0"/>
              </a:spcBef>
              <a:buNone/>
            </a:pPr>
            <a:r>
              <a:rPr lang="en-GB" sz="3500" dirty="0"/>
              <a:t>I looked, but I could see nothing at first.  But then as I looked I saw the surface of the lake shiver and break.  </a:t>
            </a:r>
            <a:r>
              <a:rPr lang="en-GB" sz="3500" dirty="0">
                <a:solidFill>
                  <a:srgbClr val="7030A0"/>
                </a:solidFill>
              </a:rPr>
              <a:t>And, to my amazement, up out of the lake came a shining sword, a hand holding it, and an arm in a white silk sleeve.</a:t>
            </a:r>
          </a:p>
          <a:p>
            <a:pPr marL="0" indent="0">
              <a:lnSpc>
                <a:spcPts val="2800"/>
              </a:lnSpc>
              <a:spcBef>
                <a:spcPts val="0"/>
              </a:spcBef>
              <a:buNone/>
            </a:pPr>
            <a:endParaRPr lang="en-GB" sz="3500" dirty="0"/>
          </a:p>
          <a:p>
            <a:pPr marL="0" indent="0">
              <a:lnSpc>
                <a:spcPts val="2800"/>
              </a:lnSpc>
              <a:spcBef>
                <a:spcPts val="0"/>
              </a:spcBef>
              <a:buNone/>
            </a:pPr>
            <a:r>
              <a:rPr lang="en-GB" sz="3500" dirty="0"/>
              <a:t>‘There,’  Merlin whispered.  ‘You have your answer. That is Excalibur.  It comes from the half-world of Avalon, the blade forged by elf-kind, the scabbard woven by the Lady </a:t>
            </a:r>
            <a:r>
              <a:rPr lang="en-GB" sz="3500" dirty="0" err="1"/>
              <a:t>Nemue</a:t>
            </a:r>
            <a:r>
              <a:rPr lang="en-GB" sz="3500" dirty="0"/>
              <a:t> herself, the Lady of the Lake, and my lady too.’   </a:t>
            </a:r>
            <a:r>
              <a:rPr lang="en-GB" sz="3500" dirty="0" smtClean="0"/>
              <a:t> And as he spoke her name, his voice faltered.  ‘See, here she comes.’</a:t>
            </a:r>
          </a:p>
          <a:p>
            <a:pPr marL="0" indent="0">
              <a:lnSpc>
                <a:spcPts val="2800"/>
              </a:lnSpc>
              <a:spcBef>
                <a:spcPts val="0"/>
              </a:spcBef>
              <a:buNone/>
            </a:pPr>
            <a:endParaRPr lang="en-GB" sz="3500" dirty="0" smtClean="0"/>
          </a:p>
          <a:p>
            <a:pPr marL="0" indent="0">
              <a:lnSpc>
                <a:spcPts val="2800"/>
              </a:lnSpc>
              <a:spcBef>
                <a:spcPts val="0"/>
              </a:spcBef>
              <a:buNone/>
            </a:pPr>
            <a:r>
              <a:rPr lang="en-GB" sz="3500" dirty="0" smtClean="0">
                <a:solidFill>
                  <a:srgbClr val="7030A0"/>
                </a:solidFill>
              </a:rPr>
              <a:t>And out of the mists came a figure in flowing green, walking across the water.  </a:t>
            </a:r>
            <a:r>
              <a:rPr lang="en-GB" sz="3500" dirty="0" smtClean="0"/>
              <a:t>Yet the water seemed undisturbed beneath her feet as if she was walking on air.  She came towards us, holding a scabbard in both her hands, and a </a:t>
            </a:r>
            <a:r>
              <a:rPr lang="en-GB" sz="3500" dirty="0" err="1" smtClean="0"/>
              <a:t>swordbelt</a:t>
            </a:r>
            <a:r>
              <a:rPr lang="en-GB" sz="3500" dirty="0" smtClean="0"/>
              <a:t> hanging from it.</a:t>
            </a:r>
            <a:endParaRPr lang="en-GB" sz="3500" dirty="0"/>
          </a:p>
          <a:p>
            <a:endParaRPr lang="en-GB" dirty="0"/>
          </a:p>
        </p:txBody>
      </p:sp>
      <p:sp>
        <p:nvSpPr>
          <p:cNvPr id="4" name="Slide Number Placeholder 3"/>
          <p:cNvSpPr>
            <a:spLocks noGrp="1"/>
          </p:cNvSpPr>
          <p:nvPr>
            <p:ph type="sldNum" sz="quarter" idx="12"/>
          </p:nvPr>
        </p:nvSpPr>
        <p:spPr>
          <a:xfrm flipH="1">
            <a:off x="8100392" y="6381328"/>
            <a:ext cx="6157664" cy="340147"/>
          </a:xfrm>
        </p:spPr>
        <p:txBody>
          <a:bodyPr/>
          <a:lstStyle/>
          <a:p>
            <a:fld id="{F4025998-550F-4E23-957E-8A7C6D966D43}" type="slidenum">
              <a:rPr lang="en-GB" b="1" smtClean="0"/>
              <a:t>61</a:t>
            </a:fld>
            <a:endParaRPr lang="en-GB" b="1" dirty="0"/>
          </a:p>
        </p:txBody>
      </p:sp>
    </p:spTree>
    <p:extLst>
      <p:ext uri="{BB962C8B-B14F-4D97-AF65-F5344CB8AC3E}">
        <p14:creationId xmlns:p14="http://schemas.microsoft.com/office/powerpoint/2010/main" val="36244424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371600"/>
          </a:xfrm>
        </p:spPr>
        <p:txBody>
          <a:bodyPr/>
          <a:lstStyle/>
          <a:p>
            <a:r>
              <a:rPr lang="en-GB" dirty="0" smtClean="0"/>
              <a:t>The Lady of the Lake</a:t>
            </a:r>
            <a:endParaRPr lang="en-GB" dirty="0"/>
          </a:p>
        </p:txBody>
      </p:sp>
      <p:sp>
        <p:nvSpPr>
          <p:cNvPr id="3" name="Content Placeholder 2"/>
          <p:cNvSpPr>
            <a:spLocks noGrp="1"/>
          </p:cNvSpPr>
          <p:nvPr>
            <p:ph idx="1"/>
          </p:nvPr>
        </p:nvSpPr>
        <p:spPr>
          <a:xfrm>
            <a:off x="179512" y="1124744"/>
            <a:ext cx="8784976" cy="5544616"/>
          </a:xfrm>
          <a:solidFill>
            <a:schemeClr val="bg1"/>
          </a:solidFill>
          <a:ln>
            <a:solidFill>
              <a:schemeClr val="tx1"/>
            </a:solidFill>
          </a:ln>
        </p:spPr>
        <p:txBody>
          <a:bodyPr>
            <a:noAutofit/>
          </a:bodyPr>
          <a:lstStyle/>
          <a:p>
            <a:pPr marL="0" indent="0">
              <a:lnSpc>
                <a:spcPts val="2800"/>
              </a:lnSpc>
              <a:spcBef>
                <a:spcPts val="0"/>
              </a:spcBef>
              <a:buNone/>
            </a:pPr>
            <a:r>
              <a:rPr lang="en-GB" sz="2200" dirty="0"/>
              <a:t>I looked, but I could see nothing at first.  But then as I looked I saw the surface of the lake shiver and break</a:t>
            </a:r>
            <a:r>
              <a:rPr lang="en-GB" sz="2200" dirty="0">
                <a:solidFill>
                  <a:srgbClr val="7030A0"/>
                </a:solidFill>
              </a:rPr>
              <a:t>.  And, to my amazement, up out of the lake </a:t>
            </a:r>
            <a:r>
              <a:rPr lang="en-GB" sz="2200" dirty="0">
                <a:solidFill>
                  <a:srgbClr val="00B050"/>
                </a:solidFill>
              </a:rPr>
              <a:t>came</a:t>
            </a:r>
            <a:r>
              <a:rPr lang="en-GB" sz="2200" dirty="0">
                <a:solidFill>
                  <a:srgbClr val="7030A0"/>
                </a:solidFill>
              </a:rPr>
              <a:t> a shining </a:t>
            </a:r>
            <a:r>
              <a:rPr lang="en-GB" sz="2200" b="1" u="sng" dirty="0">
                <a:solidFill>
                  <a:srgbClr val="FF0000"/>
                </a:solidFill>
              </a:rPr>
              <a:t>sword</a:t>
            </a:r>
            <a:r>
              <a:rPr lang="en-GB" sz="2200" dirty="0">
                <a:solidFill>
                  <a:srgbClr val="00B050"/>
                </a:solidFill>
              </a:rPr>
              <a:t>, </a:t>
            </a:r>
            <a:r>
              <a:rPr lang="en-GB" sz="2200" dirty="0">
                <a:solidFill>
                  <a:srgbClr val="7030A0"/>
                </a:solidFill>
              </a:rPr>
              <a:t>a hand holding it, and an arm in a white silk sleeve.</a:t>
            </a:r>
          </a:p>
          <a:p>
            <a:pPr marL="0" indent="0">
              <a:lnSpc>
                <a:spcPts val="2800"/>
              </a:lnSpc>
              <a:spcBef>
                <a:spcPts val="0"/>
              </a:spcBef>
              <a:buNone/>
            </a:pPr>
            <a:endParaRPr lang="en-GB" sz="2200" dirty="0"/>
          </a:p>
          <a:p>
            <a:pPr marL="0" indent="0">
              <a:lnSpc>
                <a:spcPts val="2800"/>
              </a:lnSpc>
              <a:spcBef>
                <a:spcPts val="0"/>
              </a:spcBef>
              <a:buNone/>
            </a:pPr>
            <a:r>
              <a:rPr lang="en-GB" sz="2200" dirty="0"/>
              <a:t>‘There,’  Merlin whispered.  ‘You have your answer. That is Excalibur.  It comes from the half-world of Avalon, the blade forged by elf-kind, the scabbard woven by the Lady </a:t>
            </a:r>
            <a:r>
              <a:rPr lang="en-GB" sz="2200" dirty="0" err="1"/>
              <a:t>Nemue</a:t>
            </a:r>
            <a:r>
              <a:rPr lang="en-GB" sz="2200" dirty="0"/>
              <a:t> herself, the Lady of the Lake, and my lady too.’   </a:t>
            </a:r>
            <a:r>
              <a:rPr lang="en-GB" sz="2200" dirty="0" smtClean="0"/>
              <a:t> And as he spoke her name, his voice faltered.  ‘See, here she comes.’</a:t>
            </a:r>
          </a:p>
          <a:p>
            <a:pPr marL="0" indent="0">
              <a:lnSpc>
                <a:spcPts val="2800"/>
              </a:lnSpc>
              <a:spcBef>
                <a:spcPts val="0"/>
              </a:spcBef>
              <a:buNone/>
            </a:pPr>
            <a:endParaRPr lang="en-GB" sz="2200" dirty="0" smtClean="0"/>
          </a:p>
          <a:p>
            <a:pPr marL="0" indent="0">
              <a:lnSpc>
                <a:spcPts val="2800"/>
              </a:lnSpc>
              <a:spcBef>
                <a:spcPts val="0"/>
              </a:spcBef>
              <a:buNone/>
            </a:pPr>
            <a:r>
              <a:rPr lang="en-GB" sz="2200" dirty="0" smtClean="0">
                <a:solidFill>
                  <a:srgbClr val="7030A0"/>
                </a:solidFill>
              </a:rPr>
              <a:t>And out of the mists </a:t>
            </a:r>
            <a:r>
              <a:rPr lang="en-GB" sz="2200" dirty="0" smtClean="0">
                <a:solidFill>
                  <a:srgbClr val="00B050"/>
                </a:solidFill>
              </a:rPr>
              <a:t>came</a:t>
            </a:r>
            <a:r>
              <a:rPr lang="en-GB" sz="2200" dirty="0" smtClean="0">
                <a:solidFill>
                  <a:srgbClr val="7030A0"/>
                </a:solidFill>
              </a:rPr>
              <a:t> </a:t>
            </a:r>
            <a:r>
              <a:rPr lang="en-GB" sz="2200" b="1" u="sng" dirty="0" smtClean="0">
                <a:solidFill>
                  <a:srgbClr val="FF0000"/>
                </a:solidFill>
              </a:rPr>
              <a:t>a figure </a:t>
            </a:r>
            <a:r>
              <a:rPr lang="en-GB" sz="2200" dirty="0" smtClean="0">
                <a:solidFill>
                  <a:srgbClr val="7030A0"/>
                </a:solidFill>
              </a:rPr>
              <a:t>in flowing green, walking across the water.  </a:t>
            </a:r>
            <a:r>
              <a:rPr lang="en-GB" sz="2200" dirty="0" smtClean="0"/>
              <a:t>Yet the water seemed undisturbed beneath her feet as if she was walking on air.  She came towards us, holding a scabbard in both her hands, and a </a:t>
            </a:r>
            <a:r>
              <a:rPr lang="en-GB" sz="2200" dirty="0" err="1" smtClean="0"/>
              <a:t>swordbelt</a:t>
            </a:r>
            <a:r>
              <a:rPr lang="en-GB" sz="2200" dirty="0" smtClean="0"/>
              <a:t> hanging from it.</a:t>
            </a:r>
            <a:endParaRPr lang="en-GB" sz="2200" dirty="0"/>
          </a:p>
        </p:txBody>
      </p:sp>
      <p:sp>
        <p:nvSpPr>
          <p:cNvPr id="4" name="Slide Number Placeholder 3"/>
          <p:cNvSpPr>
            <a:spLocks noGrp="1"/>
          </p:cNvSpPr>
          <p:nvPr>
            <p:ph type="sldNum" sz="quarter" idx="12"/>
          </p:nvPr>
        </p:nvSpPr>
        <p:spPr>
          <a:xfrm>
            <a:off x="8316416" y="6381750"/>
            <a:ext cx="1701552" cy="476250"/>
          </a:xfrm>
        </p:spPr>
        <p:txBody>
          <a:bodyPr/>
          <a:lstStyle/>
          <a:p>
            <a:fld id="{F4025998-550F-4E23-957E-8A7C6D966D43}" type="slidenum">
              <a:rPr lang="en-GB" b="1" smtClean="0"/>
              <a:t>62</a:t>
            </a:fld>
            <a:endParaRPr lang="en-GB" b="1" dirty="0"/>
          </a:p>
        </p:txBody>
      </p:sp>
    </p:spTree>
    <p:extLst>
      <p:ext uri="{BB962C8B-B14F-4D97-AF65-F5344CB8AC3E}">
        <p14:creationId xmlns:p14="http://schemas.microsoft.com/office/powerpoint/2010/main" val="33559452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234" y="32353"/>
            <a:ext cx="8229600" cy="1371600"/>
          </a:xfrm>
        </p:spPr>
        <p:txBody>
          <a:bodyPr/>
          <a:lstStyle/>
          <a:p>
            <a:r>
              <a:rPr lang="en-GB" dirty="0" smtClean="0"/>
              <a:t>Putting the Subject After the Verb</a:t>
            </a:r>
            <a:endParaRPr lang="en-GB" dirty="0"/>
          </a:p>
        </p:txBody>
      </p:sp>
      <p:sp>
        <p:nvSpPr>
          <p:cNvPr id="3" name="Content Placeholder 2"/>
          <p:cNvSpPr>
            <a:spLocks noGrp="1"/>
          </p:cNvSpPr>
          <p:nvPr>
            <p:ph idx="1"/>
          </p:nvPr>
        </p:nvSpPr>
        <p:spPr>
          <a:xfrm>
            <a:off x="351956" y="1124744"/>
            <a:ext cx="8229600" cy="820687"/>
          </a:xfrm>
          <a:solidFill>
            <a:schemeClr val="bg1"/>
          </a:solidFill>
          <a:ln>
            <a:solidFill>
              <a:schemeClr val="tx1"/>
            </a:solidFill>
          </a:ln>
        </p:spPr>
        <p:txBody>
          <a:bodyPr/>
          <a:lstStyle/>
          <a:p>
            <a:pPr marL="0" indent="0">
              <a:buNone/>
            </a:pPr>
            <a:r>
              <a:rPr lang="en-GB" sz="2000" dirty="0"/>
              <a:t>And, to my amazement, up out of the lake </a:t>
            </a:r>
            <a:r>
              <a:rPr lang="en-GB" sz="2000" dirty="0">
                <a:solidFill>
                  <a:srgbClr val="00B050"/>
                </a:solidFill>
              </a:rPr>
              <a:t>came</a:t>
            </a:r>
            <a:r>
              <a:rPr lang="en-GB" sz="2000" dirty="0"/>
              <a:t> a shining </a:t>
            </a:r>
            <a:r>
              <a:rPr lang="en-GB" sz="2000" u="sng" dirty="0">
                <a:solidFill>
                  <a:srgbClr val="FF0000"/>
                </a:solidFill>
              </a:rPr>
              <a:t>sword</a:t>
            </a:r>
            <a:r>
              <a:rPr lang="en-GB" sz="2000" dirty="0"/>
              <a:t>, a hand holding it, and an arm in a white silk sleeve</a:t>
            </a:r>
            <a:r>
              <a:rPr lang="en-GB" sz="2000" dirty="0" smtClean="0"/>
              <a:t>.</a:t>
            </a:r>
          </a:p>
          <a:p>
            <a:pPr marL="0" indent="0">
              <a:buNone/>
            </a:pPr>
            <a:endParaRPr lang="en-GB" sz="2000" dirty="0" smtClean="0"/>
          </a:p>
        </p:txBody>
      </p:sp>
      <p:sp>
        <p:nvSpPr>
          <p:cNvPr id="6" name="TextBox 5"/>
          <p:cNvSpPr txBox="1"/>
          <p:nvPr/>
        </p:nvSpPr>
        <p:spPr>
          <a:xfrm>
            <a:off x="306386" y="3109342"/>
            <a:ext cx="8352928" cy="3477875"/>
          </a:xfrm>
          <a:prstGeom prst="rect">
            <a:avLst/>
          </a:prstGeom>
          <a:noFill/>
        </p:spPr>
        <p:txBody>
          <a:bodyPr wrap="square" rtlCol="0">
            <a:spAutoFit/>
          </a:bodyPr>
          <a:lstStyle/>
          <a:p>
            <a:r>
              <a:rPr lang="en-GB" sz="2000" dirty="0" smtClean="0"/>
              <a:t>Usually the subject comes before the verb, so when it comes after the verb it changes how we read it.</a:t>
            </a:r>
          </a:p>
          <a:p>
            <a:r>
              <a:rPr lang="en-GB" sz="2000" dirty="0"/>
              <a:t> </a:t>
            </a:r>
            <a:endParaRPr lang="en-GB" sz="2000" dirty="0" smtClean="0"/>
          </a:p>
          <a:p>
            <a:r>
              <a:rPr lang="en-GB" sz="2000" dirty="0" smtClean="0"/>
              <a:t>Why do you think Michael </a:t>
            </a:r>
            <a:r>
              <a:rPr lang="en-GB" sz="2000" dirty="0" err="1" smtClean="0"/>
              <a:t>Morpurgo</a:t>
            </a:r>
            <a:r>
              <a:rPr lang="en-GB" sz="2000" dirty="0" smtClean="0"/>
              <a:t> reversed the position of the subject and put it after the verb?  </a:t>
            </a:r>
          </a:p>
          <a:p>
            <a:r>
              <a:rPr lang="en-GB" sz="2000" dirty="0" smtClean="0"/>
              <a:t>What effect does it have on the reader?  </a:t>
            </a:r>
          </a:p>
          <a:p>
            <a:r>
              <a:rPr lang="en-GB" sz="2000" dirty="0" smtClean="0"/>
              <a:t>How did you read this sentence aloud?</a:t>
            </a:r>
          </a:p>
          <a:p>
            <a:endParaRPr lang="en-GB" sz="2000" dirty="0"/>
          </a:p>
          <a:p>
            <a:r>
              <a:rPr lang="en-GB" sz="2000" dirty="0" smtClean="0"/>
              <a:t>Putting the subject after the verb makes us wait to find out what the sentence is about – it can create suspense or anticipation.  It can also help us visualise a scene the way the writer wants us to see it.</a:t>
            </a:r>
            <a:endParaRPr lang="en-GB" sz="2000" dirty="0"/>
          </a:p>
        </p:txBody>
      </p:sp>
      <p:sp>
        <p:nvSpPr>
          <p:cNvPr id="4" name="Slide Number Placeholder 3"/>
          <p:cNvSpPr>
            <a:spLocks noGrp="1"/>
          </p:cNvSpPr>
          <p:nvPr>
            <p:ph type="sldNum" sz="quarter" idx="12"/>
          </p:nvPr>
        </p:nvSpPr>
        <p:spPr>
          <a:xfrm>
            <a:off x="8077200" y="6349092"/>
            <a:ext cx="2133600" cy="476250"/>
          </a:xfrm>
        </p:spPr>
        <p:txBody>
          <a:bodyPr/>
          <a:lstStyle/>
          <a:p>
            <a:fld id="{F4025998-550F-4E23-957E-8A7C6D966D43}" type="slidenum">
              <a:rPr lang="en-GB" b="1" smtClean="0"/>
              <a:t>63</a:t>
            </a:fld>
            <a:endParaRPr lang="en-GB" b="1" dirty="0"/>
          </a:p>
        </p:txBody>
      </p:sp>
      <p:sp>
        <p:nvSpPr>
          <p:cNvPr id="7" name="TextBox 6"/>
          <p:cNvSpPr txBox="1"/>
          <p:nvPr/>
        </p:nvSpPr>
        <p:spPr>
          <a:xfrm>
            <a:off x="337218" y="2273202"/>
            <a:ext cx="8291264" cy="707886"/>
          </a:xfrm>
          <a:prstGeom prst="rect">
            <a:avLst/>
          </a:prstGeom>
          <a:solidFill>
            <a:schemeClr val="bg1"/>
          </a:solidFill>
          <a:ln>
            <a:solidFill>
              <a:schemeClr val="tx1"/>
            </a:solidFill>
          </a:ln>
        </p:spPr>
        <p:txBody>
          <a:bodyPr wrap="square" rtlCol="0">
            <a:spAutoFit/>
          </a:bodyPr>
          <a:lstStyle/>
          <a:p>
            <a:r>
              <a:rPr lang="en-GB" sz="2000" dirty="0"/>
              <a:t>And out of the mists </a:t>
            </a:r>
            <a:r>
              <a:rPr lang="en-GB" sz="2000" dirty="0">
                <a:solidFill>
                  <a:srgbClr val="00B050"/>
                </a:solidFill>
              </a:rPr>
              <a:t>came</a:t>
            </a:r>
            <a:r>
              <a:rPr lang="en-GB" sz="2000" dirty="0"/>
              <a:t> a </a:t>
            </a:r>
            <a:r>
              <a:rPr lang="en-GB" sz="2000" u="sng" dirty="0">
                <a:solidFill>
                  <a:srgbClr val="FF0000"/>
                </a:solidFill>
              </a:rPr>
              <a:t>figure</a:t>
            </a:r>
            <a:r>
              <a:rPr lang="en-GB" sz="2000" dirty="0"/>
              <a:t> in flowing green, walking across the water</a:t>
            </a:r>
            <a:r>
              <a:rPr lang="en-GB" dirty="0" smtClean="0"/>
              <a:t>.</a:t>
            </a:r>
            <a:endParaRPr lang="en-GB" dirty="0"/>
          </a:p>
        </p:txBody>
      </p:sp>
    </p:spTree>
    <p:extLst>
      <p:ext uri="{BB962C8B-B14F-4D97-AF65-F5344CB8AC3E}">
        <p14:creationId xmlns:p14="http://schemas.microsoft.com/office/powerpoint/2010/main" val="20072722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Subject Verb Inversions</a:t>
            </a:r>
            <a:endParaRPr lang="en-GB" dirty="0"/>
          </a:p>
        </p:txBody>
      </p:sp>
      <p:sp>
        <p:nvSpPr>
          <p:cNvPr id="3" name="Content Placeholder 2"/>
          <p:cNvSpPr>
            <a:spLocks noGrp="1"/>
          </p:cNvSpPr>
          <p:nvPr>
            <p:ph idx="1"/>
          </p:nvPr>
        </p:nvSpPr>
        <p:spPr/>
        <p:txBody>
          <a:bodyPr/>
          <a:lstStyle/>
          <a:p>
            <a:pPr marL="446088" indent="-446088">
              <a:lnSpc>
                <a:spcPts val="3000"/>
              </a:lnSpc>
              <a:spcBef>
                <a:spcPts val="0"/>
              </a:spcBef>
              <a:spcAft>
                <a:spcPts val="600"/>
              </a:spcAft>
              <a:buFont typeface="Wingdings" pitchFamily="2" charset="2"/>
              <a:buChar char="q"/>
            </a:pPr>
            <a:r>
              <a:rPr lang="en-GB" sz="2400" dirty="0">
                <a:latin typeface="+mj-lt"/>
              </a:rPr>
              <a:t>Sentences can be shaped to enhance meanings in your story</a:t>
            </a:r>
          </a:p>
          <a:p>
            <a:pPr marL="446088" indent="-446088">
              <a:lnSpc>
                <a:spcPts val="3000"/>
              </a:lnSpc>
              <a:spcBef>
                <a:spcPts val="0"/>
              </a:spcBef>
              <a:spcAft>
                <a:spcPts val="600"/>
              </a:spcAft>
              <a:buFont typeface="Wingdings" pitchFamily="2" charset="2"/>
              <a:buChar char="q"/>
            </a:pPr>
            <a:r>
              <a:rPr lang="en-GB" sz="2400" dirty="0">
                <a:latin typeface="+mj-lt"/>
              </a:rPr>
              <a:t>Writers can choose where to put information in a sentence to give it different emphasis</a:t>
            </a:r>
          </a:p>
          <a:p>
            <a:pPr marL="446088" indent="-446088">
              <a:lnSpc>
                <a:spcPts val="3000"/>
              </a:lnSpc>
              <a:spcBef>
                <a:spcPts val="0"/>
              </a:spcBef>
              <a:spcAft>
                <a:spcPts val="600"/>
              </a:spcAft>
              <a:buFont typeface="Wingdings" pitchFamily="2" charset="2"/>
              <a:buChar char="q"/>
            </a:pPr>
            <a:r>
              <a:rPr lang="en-GB" sz="2400" dirty="0">
                <a:latin typeface="+mj-lt"/>
              </a:rPr>
              <a:t>Putting the subject last in the sentence, after the verb, can create emphasis or anticipation</a:t>
            </a:r>
          </a:p>
          <a:p>
            <a:pPr marL="0" indent="0">
              <a:buNone/>
            </a:pP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64</a:t>
            </a:fld>
            <a:endParaRPr lang="en-US"/>
          </a:p>
        </p:txBody>
      </p:sp>
    </p:spTree>
    <p:extLst>
      <p:ext uri="{BB962C8B-B14F-4D97-AF65-F5344CB8AC3E}">
        <p14:creationId xmlns:p14="http://schemas.microsoft.com/office/powerpoint/2010/main" val="2972470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1"/>
          </p:nvPr>
        </p:nvSpPr>
        <p:spPr/>
        <p:txBody>
          <a:bodyPr/>
          <a:lstStyle/>
          <a:p>
            <a:fld id="{93BB0EA1-6604-4695-83C9-111488B4725B}" type="slidenum">
              <a:rPr lang="en-US" smtClean="0"/>
              <a:pPr/>
              <a:t>65</a:t>
            </a:fld>
            <a:endParaRPr lang="en-US"/>
          </a:p>
        </p:txBody>
      </p:sp>
    </p:spTree>
    <p:extLst>
      <p:ext uri="{BB962C8B-B14F-4D97-AF65-F5344CB8AC3E}">
        <p14:creationId xmlns:p14="http://schemas.microsoft.com/office/powerpoint/2010/main" val="4030087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Text Designers</a:t>
            </a:r>
            <a:endParaRPr lang="en-GB" dirty="0"/>
          </a:p>
        </p:txBody>
      </p:sp>
      <p:sp>
        <p:nvSpPr>
          <p:cNvPr id="3" name="Content Placeholder 2"/>
          <p:cNvSpPr>
            <a:spLocks noGrp="1"/>
          </p:cNvSpPr>
          <p:nvPr>
            <p:ph idx="1"/>
          </p:nvPr>
        </p:nvSpPr>
        <p:spPr/>
        <p:txBody>
          <a:bodyPr/>
          <a:lstStyle/>
          <a:p>
            <a:pPr marL="0" indent="0">
              <a:lnSpc>
                <a:spcPts val="3000"/>
              </a:lnSpc>
              <a:spcBef>
                <a:spcPts val="0"/>
              </a:spcBef>
              <a:spcAft>
                <a:spcPts val="600"/>
              </a:spcAft>
              <a:buNone/>
            </a:pPr>
            <a:r>
              <a:rPr lang="en-GB" sz="2400" dirty="0" smtClean="0">
                <a:solidFill>
                  <a:srgbClr val="FF0000"/>
                </a:solidFill>
              </a:rPr>
              <a:t>Week 4: Key Focuses</a:t>
            </a:r>
          </a:p>
          <a:p>
            <a:pPr>
              <a:lnSpc>
                <a:spcPts val="3000"/>
              </a:lnSpc>
              <a:spcBef>
                <a:spcPts val="0"/>
              </a:spcBef>
              <a:spcAft>
                <a:spcPts val="600"/>
              </a:spcAft>
              <a:buFont typeface="Wingdings" panose="05000000000000000000" pitchFamily="2" charset="2"/>
              <a:buChar char="q"/>
            </a:pPr>
            <a:r>
              <a:rPr lang="en-GB" sz="2400" dirty="0" smtClean="0"/>
              <a:t>Consolidating key learning about writing narrative fiction</a:t>
            </a:r>
          </a:p>
          <a:p>
            <a:pPr>
              <a:lnSpc>
                <a:spcPts val="3000"/>
              </a:lnSpc>
              <a:spcBef>
                <a:spcPts val="0"/>
              </a:spcBef>
              <a:spcAft>
                <a:spcPts val="600"/>
              </a:spcAft>
              <a:buFont typeface="Wingdings" panose="05000000000000000000" pitchFamily="2" charset="2"/>
              <a:buChar char="q"/>
            </a:pPr>
            <a:r>
              <a:rPr lang="en-GB" sz="2400" dirty="0" smtClean="0"/>
              <a:t>Giving quality time for the writing process</a:t>
            </a:r>
          </a:p>
          <a:p>
            <a:pPr>
              <a:lnSpc>
                <a:spcPts val="3000"/>
              </a:lnSpc>
              <a:spcBef>
                <a:spcPts val="0"/>
              </a:spcBef>
              <a:spcAft>
                <a:spcPts val="600"/>
              </a:spcAft>
              <a:buFont typeface="Wingdings" panose="05000000000000000000" pitchFamily="2" charset="2"/>
              <a:buChar char="q"/>
            </a:pPr>
            <a:r>
              <a:rPr lang="en-GB" sz="2400" dirty="0" smtClean="0"/>
              <a:t>Supporting all aspects of the writing process: generating ideas and imaginative engagement; outlining the narrative; drafting; revising</a:t>
            </a:r>
            <a:endParaRPr lang="en-GB" sz="2400"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66</a:t>
            </a:fld>
            <a:endParaRPr lang="en-US"/>
          </a:p>
        </p:txBody>
      </p:sp>
    </p:spTree>
    <p:extLst>
      <p:ext uri="{BB962C8B-B14F-4D97-AF65-F5344CB8AC3E}">
        <p14:creationId xmlns:p14="http://schemas.microsoft.com/office/powerpoint/2010/main" val="18984354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7281"/>
            <a:ext cx="8368811" cy="1055077"/>
          </a:xfrm>
        </p:spPr>
        <p:txBody>
          <a:bodyPr/>
          <a:lstStyle/>
          <a:p>
            <a:pPr algn="l"/>
            <a:r>
              <a:rPr lang="en-GB" dirty="0" err="1" smtClean="0">
                <a:latin typeface="+mn-lt"/>
              </a:rPr>
              <a:t>GfW</a:t>
            </a:r>
            <a:r>
              <a:rPr lang="en-GB" dirty="0" smtClean="0">
                <a:latin typeface="+mn-lt"/>
              </a:rPr>
              <a:t>: Four Key Teaching </a:t>
            </a:r>
            <a:r>
              <a:rPr lang="en-GB" dirty="0">
                <a:latin typeface="+mn-lt"/>
              </a:rPr>
              <a:t>P</a:t>
            </a:r>
            <a:r>
              <a:rPr lang="en-GB" dirty="0" smtClean="0">
                <a:latin typeface="+mn-lt"/>
              </a:rPr>
              <a:t>rinciples</a:t>
            </a:r>
            <a:endParaRPr lang="en-GB" dirty="0">
              <a:latin typeface="+mn-lt"/>
            </a:endParaRPr>
          </a:p>
        </p:txBody>
      </p:sp>
      <p:sp>
        <p:nvSpPr>
          <p:cNvPr id="3" name="Content Placeholder 2"/>
          <p:cNvSpPr>
            <a:spLocks noGrp="1"/>
          </p:cNvSpPr>
          <p:nvPr>
            <p:ph idx="1"/>
          </p:nvPr>
        </p:nvSpPr>
        <p:spPr>
          <a:xfrm>
            <a:off x="457200" y="1844824"/>
            <a:ext cx="8002763" cy="4550000"/>
          </a:xfrm>
        </p:spPr>
        <p:txBody>
          <a:bodyPr>
            <a:noAutofit/>
          </a:bodyPr>
          <a:lstStyle/>
          <a:p>
            <a:pPr>
              <a:lnSpc>
                <a:spcPts val="2800"/>
              </a:lnSpc>
              <a:spcBef>
                <a:spcPts val="0"/>
              </a:spcBef>
              <a:spcAft>
                <a:spcPts val="600"/>
              </a:spcAft>
              <a:buFont typeface="Wingdings" pitchFamily="2" charset="2"/>
              <a:buChar char="Ø"/>
            </a:pPr>
            <a:r>
              <a:rPr lang="en-GB" sz="2400" b="1" dirty="0">
                <a:latin typeface="Arial" panose="020B0604020202020204" pitchFamily="34" charset="0"/>
                <a:cs typeface="Arial" panose="020B0604020202020204" pitchFamily="34" charset="0"/>
              </a:rPr>
              <a:t>Make a link </a:t>
            </a:r>
            <a:r>
              <a:rPr lang="en-GB" sz="2400" dirty="0">
                <a:latin typeface="Arial" panose="020B0604020202020204" pitchFamily="34" charset="0"/>
                <a:cs typeface="Arial" panose="020B0604020202020204" pitchFamily="34" charset="0"/>
              </a:rPr>
              <a:t>between the grammar being introduced and how it works in the writing being taught;</a:t>
            </a:r>
          </a:p>
          <a:p>
            <a:pPr>
              <a:lnSpc>
                <a:spcPts val="2800"/>
              </a:lnSpc>
              <a:spcBef>
                <a:spcPts val="0"/>
              </a:spcBef>
              <a:spcAft>
                <a:spcPts val="600"/>
              </a:spcAft>
              <a:buFont typeface="Wingdings" pitchFamily="2" charset="2"/>
              <a:buChar char="Ø"/>
            </a:pPr>
            <a:endParaRPr lang="en-GB" sz="2400" dirty="0" smtClean="0">
              <a:latin typeface="Arial" panose="020B0604020202020204" pitchFamily="34" charset="0"/>
              <a:cs typeface="Arial" panose="020B0604020202020204" pitchFamily="34" charset="0"/>
            </a:endParaRPr>
          </a:p>
          <a:p>
            <a:pPr>
              <a:lnSpc>
                <a:spcPts val="2800"/>
              </a:lnSpc>
              <a:spcBef>
                <a:spcPts val="0"/>
              </a:spcBef>
              <a:spcAft>
                <a:spcPts val="600"/>
              </a:spcAft>
              <a:buFont typeface="Wingdings" pitchFamily="2" charset="2"/>
              <a:buChar char="Ø"/>
            </a:pPr>
            <a:r>
              <a:rPr lang="en-GB" sz="2400" dirty="0" smtClean="0">
                <a:latin typeface="Arial" panose="020B0604020202020204" pitchFamily="34" charset="0"/>
                <a:cs typeface="Arial" panose="020B0604020202020204" pitchFamily="34" charset="0"/>
              </a:rPr>
              <a:t>Explain </a:t>
            </a:r>
            <a:r>
              <a:rPr lang="en-GB" sz="2400" dirty="0">
                <a:latin typeface="Arial" panose="020B0604020202020204" pitchFamily="34" charset="0"/>
                <a:cs typeface="Arial" panose="020B0604020202020204" pitchFamily="34" charset="0"/>
              </a:rPr>
              <a:t>the </a:t>
            </a:r>
            <a:r>
              <a:rPr lang="en-GB" sz="2400" b="1" dirty="0">
                <a:latin typeface="Arial" panose="020B0604020202020204" pitchFamily="34" charset="0"/>
                <a:cs typeface="Arial" panose="020B0604020202020204" pitchFamily="34" charset="0"/>
              </a:rPr>
              <a:t>grammar through examples</a:t>
            </a:r>
            <a:r>
              <a:rPr lang="en-GB" sz="2400" dirty="0">
                <a:latin typeface="Arial" panose="020B0604020202020204" pitchFamily="34" charset="0"/>
                <a:cs typeface="Arial" panose="020B0604020202020204" pitchFamily="34" charset="0"/>
              </a:rPr>
              <a:t>, not lengthy explanations; </a:t>
            </a:r>
          </a:p>
          <a:p>
            <a:pPr>
              <a:lnSpc>
                <a:spcPts val="2800"/>
              </a:lnSpc>
              <a:spcBef>
                <a:spcPts val="0"/>
              </a:spcBef>
              <a:spcAft>
                <a:spcPts val="600"/>
              </a:spcAft>
              <a:buFont typeface="Wingdings" pitchFamily="2" charset="2"/>
              <a:buChar char="Ø"/>
            </a:pPr>
            <a:endParaRPr lang="en-GB" sz="2400" dirty="0" smtClean="0">
              <a:latin typeface="Arial" panose="020B0604020202020204" pitchFamily="34" charset="0"/>
              <a:cs typeface="Arial" panose="020B0604020202020204" pitchFamily="34" charset="0"/>
            </a:endParaRPr>
          </a:p>
          <a:p>
            <a:pPr>
              <a:lnSpc>
                <a:spcPts val="2800"/>
              </a:lnSpc>
              <a:spcBef>
                <a:spcPts val="0"/>
              </a:spcBef>
              <a:spcAft>
                <a:spcPts val="600"/>
              </a:spcAft>
              <a:buFont typeface="Wingdings" pitchFamily="2" charset="2"/>
              <a:buChar char="Ø"/>
            </a:pPr>
            <a:r>
              <a:rPr lang="en-GB" sz="2400" dirty="0" smtClean="0">
                <a:latin typeface="Arial" panose="020B0604020202020204" pitchFamily="34" charset="0"/>
                <a:cs typeface="Arial" panose="020B0604020202020204" pitchFamily="34" charset="0"/>
              </a:rPr>
              <a:t>Build </a:t>
            </a:r>
            <a:r>
              <a:rPr lang="en-GB" sz="2400" dirty="0">
                <a:latin typeface="Arial" panose="020B0604020202020204" pitchFamily="34" charset="0"/>
                <a:cs typeface="Arial" panose="020B0604020202020204" pitchFamily="34" charset="0"/>
              </a:rPr>
              <a:t>in </a:t>
            </a:r>
            <a:r>
              <a:rPr lang="en-GB" sz="2400" b="1" dirty="0">
                <a:latin typeface="Arial" panose="020B0604020202020204" pitchFamily="34" charset="0"/>
                <a:cs typeface="Arial" panose="020B0604020202020204" pitchFamily="34" charset="0"/>
              </a:rPr>
              <a:t>high-quality discussion </a:t>
            </a:r>
            <a:r>
              <a:rPr lang="en-GB" sz="2400" dirty="0">
                <a:latin typeface="Arial" panose="020B0604020202020204" pitchFamily="34" charset="0"/>
                <a:cs typeface="Arial" panose="020B0604020202020204" pitchFamily="34" charset="0"/>
              </a:rPr>
              <a:t>about grammar and its effects.</a:t>
            </a:r>
          </a:p>
          <a:p>
            <a:pPr>
              <a:lnSpc>
                <a:spcPts val="2800"/>
              </a:lnSpc>
              <a:spcBef>
                <a:spcPts val="0"/>
              </a:spcBef>
              <a:spcAft>
                <a:spcPts val="600"/>
              </a:spcAft>
              <a:buFont typeface="Wingdings" pitchFamily="2" charset="2"/>
              <a:buChar char="Ø"/>
            </a:pPr>
            <a:endParaRPr lang="en-GB" sz="2400" dirty="0" smtClean="0">
              <a:latin typeface="Arial" panose="020B0604020202020204" pitchFamily="34" charset="0"/>
              <a:cs typeface="Arial" panose="020B0604020202020204" pitchFamily="34" charset="0"/>
            </a:endParaRPr>
          </a:p>
          <a:p>
            <a:pPr>
              <a:lnSpc>
                <a:spcPts val="2800"/>
              </a:lnSpc>
              <a:spcBef>
                <a:spcPts val="0"/>
              </a:spcBef>
              <a:spcAft>
                <a:spcPts val="600"/>
              </a:spcAft>
              <a:buFont typeface="Wingdings" pitchFamily="2" charset="2"/>
              <a:buChar char="Ø"/>
            </a:pPr>
            <a:r>
              <a:rPr lang="en-GB" sz="2400" dirty="0" smtClean="0">
                <a:latin typeface="Arial" panose="020B0604020202020204" pitchFamily="34" charset="0"/>
                <a:cs typeface="Arial" panose="020B0604020202020204" pitchFamily="34" charset="0"/>
              </a:rPr>
              <a:t>Use </a:t>
            </a:r>
            <a:r>
              <a:rPr lang="en-GB" sz="2400" dirty="0">
                <a:latin typeface="Arial" panose="020B0604020202020204" pitchFamily="34" charset="0"/>
                <a:cs typeface="Arial" panose="020B0604020202020204" pitchFamily="34" charset="0"/>
              </a:rPr>
              <a:t>examples from </a:t>
            </a:r>
            <a:r>
              <a:rPr lang="en-GB" sz="2400" b="1" dirty="0">
                <a:latin typeface="Arial" panose="020B0604020202020204" pitchFamily="34" charset="0"/>
                <a:cs typeface="Arial" panose="020B0604020202020204" pitchFamily="34" charset="0"/>
              </a:rPr>
              <a:t>authentic texts </a:t>
            </a:r>
            <a:r>
              <a:rPr lang="en-GB" sz="2400" dirty="0">
                <a:latin typeface="Arial" panose="020B0604020202020204" pitchFamily="34" charset="0"/>
                <a:cs typeface="Arial" panose="020B0604020202020204" pitchFamily="34" charset="0"/>
              </a:rPr>
              <a:t>to</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links writers to the broader community of writers;</a:t>
            </a:r>
          </a:p>
          <a:p>
            <a:pPr>
              <a:lnSpc>
                <a:spcPts val="2800"/>
              </a:lnSpc>
              <a:spcBef>
                <a:spcPts val="0"/>
              </a:spcBef>
              <a:spcAft>
                <a:spcPts val="600"/>
              </a:spcAft>
              <a:buNone/>
            </a:pPr>
            <a:r>
              <a:rPr lang="en-GB" sz="1662" i="1" dirty="0">
                <a:solidFill>
                  <a:srgbClr val="FF0000"/>
                </a:solidFill>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a:xfrm>
            <a:off x="7956376" y="6156699"/>
            <a:ext cx="784495" cy="476250"/>
          </a:xfrm>
        </p:spPr>
        <p:txBody>
          <a:bodyPr/>
          <a:lstStyle/>
          <a:p>
            <a:fld id="{72051ED8-246A-4ED7-BA39-F0E168D1450D}" type="slidenum">
              <a:rPr lang="en-GB" b="1" smtClean="0"/>
              <a:pPr/>
              <a:t>67</a:t>
            </a:fld>
            <a:endParaRPr lang="en-GB" b="1" dirty="0"/>
          </a:p>
        </p:txBody>
      </p:sp>
    </p:spTree>
    <p:extLst>
      <p:ext uri="{BB962C8B-B14F-4D97-AF65-F5344CB8AC3E}">
        <p14:creationId xmlns:p14="http://schemas.microsoft.com/office/powerpoint/2010/main" val="158915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27" y="260648"/>
            <a:ext cx="8140974" cy="1055077"/>
          </a:xfrm>
        </p:spPr>
        <p:txBody>
          <a:bodyPr/>
          <a:lstStyle/>
          <a:p>
            <a:r>
              <a:rPr lang="en-GB" sz="4400" dirty="0" smtClean="0">
                <a:effectLst>
                  <a:outerShdw blurRad="38100" dist="38100" dir="2700000" algn="tl">
                    <a:srgbClr val="000000">
                      <a:alpha val="43137"/>
                    </a:srgbClr>
                  </a:outerShdw>
                </a:effectLst>
              </a:rPr>
              <a:t>Using this approach</a:t>
            </a:r>
            <a:endParaRPr lang="en-GB"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196752"/>
            <a:ext cx="8435280" cy="4997152"/>
          </a:xfrm>
        </p:spPr>
        <p:txBody>
          <a:bodyPr/>
          <a:lstStyle/>
          <a:p>
            <a:pPr marL="0" indent="0">
              <a:lnSpc>
                <a:spcPts val="2215"/>
              </a:lnSpc>
              <a:spcBef>
                <a:spcPts val="0"/>
              </a:spcBef>
              <a:spcAft>
                <a:spcPts val="554"/>
              </a:spcAft>
              <a:buNone/>
            </a:pPr>
            <a:r>
              <a:rPr lang="en-GB" sz="2000" dirty="0">
                <a:latin typeface="Arial" panose="020B0604020202020204" pitchFamily="34" charset="0"/>
                <a:cs typeface="Arial" panose="020B0604020202020204" pitchFamily="34" charset="0"/>
              </a:rPr>
              <a:t>Three key pre-requisites for teachers:</a:t>
            </a:r>
          </a:p>
          <a:p>
            <a:pPr>
              <a:lnSpc>
                <a:spcPts val="2215"/>
              </a:lnSpc>
              <a:spcBef>
                <a:spcPts val="0"/>
              </a:spcBef>
              <a:spcAft>
                <a:spcPts val="554"/>
              </a:spcAft>
              <a:buClrTx/>
              <a:buFont typeface="Wingdings" panose="05000000000000000000" pitchFamily="2" charset="2"/>
              <a:buChar char="q"/>
            </a:pPr>
            <a:r>
              <a:rPr lang="en-GB" sz="2000" dirty="0">
                <a:latin typeface="Arial" panose="020B0604020202020204" pitchFamily="34" charset="0"/>
                <a:cs typeface="Arial" panose="020B0604020202020204" pitchFamily="34" charset="0"/>
              </a:rPr>
              <a:t>Strong grammatical knowledge: </a:t>
            </a:r>
          </a:p>
          <a:p>
            <a:pPr marL="0" indent="0">
              <a:lnSpc>
                <a:spcPts val="2215"/>
              </a:lnSpc>
              <a:spcBef>
                <a:spcPts val="0"/>
              </a:spcBef>
              <a:spcAft>
                <a:spcPts val="554"/>
              </a:spcAft>
              <a:buClrTx/>
              <a:buNone/>
            </a:pPr>
            <a:r>
              <a:rPr lang="en-GB" sz="2000" dirty="0">
                <a:solidFill>
                  <a:srgbClr val="7030A0"/>
                </a:solidFill>
                <a:latin typeface="Arial" panose="020B0604020202020204" pitchFamily="34" charset="0"/>
                <a:cs typeface="Arial" panose="020B0604020202020204" pitchFamily="34" charset="0"/>
              </a:rPr>
              <a:t>     so this intervention sets out to strengthen your grammatical knowledge; </a:t>
            </a:r>
          </a:p>
          <a:p>
            <a:pPr>
              <a:lnSpc>
                <a:spcPts val="2215"/>
              </a:lnSpc>
              <a:spcBef>
                <a:spcPts val="0"/>
              </a:spcBef>
              <a:spcAft>
                <a:spcPts val="554"/>
              </a:spcAft>
              <a:buClrTx/>
              <a:buFont typeface="Wingdings" panose="05000000000000000000" pitchFamily="2" charset="2"/>
              <a:buChar char="q"/>
            </a:pPr>
            <a:r>
              <a:rPr lang="en-GB" sz="2000" dirty="0">
                <a:latin typeface="Arial" panose="020B0604020202020204" pitchFamily="34" charset="0"/>
                <a:cs typeface="Arial" panose="020B0604020202020204" pitchFamily="34" charset="0"/>
              </a:rPr>
              <a:t>An ability to notice how texts are ‘working’: </a:t>
            </a:r>
          </a:p>
          <a:p>
            <a:pPr marL="0" indent="0">
              <a:lnSpc>
                <a:spcPts val="2215"/>
              </a:lnSpc>
              <a:spcBef>
                <a:spcPts val="0"/>
              </a:spcBef>
              <a:spcAft>
                <a:spcPts val="554"/>
              </a:spcAft>
              <a:buClrTx/>
              <a:buNone/>
            </a:pPr>
            <a:r>
              <a:rPr lang="en-GB" sz="2000" dirty="0">
                <a:solidFill>
                  <a:srgbClr val="7030A0"/>
                </a:solidFill>
                <a:latin typeface="Arial" panose="020B0604020202020204" pitchFamily="34" charset="0"/>
                <a:cs typeface="Arial" panose="020B0604020202020204" pitchFamily="34" charset="0"/>
              </a:rPr>
              <a:t>     so this intervention sets out to give you examples of the ways texts work; </a:t>
            </a:r>
          </a:p>
          <a:p>
            <a:pPr>
              <a:lnSpc>
                <a:spcPts val="2215"/>
              </a:lnSpc>
              <a:spcBef>
                <a:spcPts val="0"/>
              </a:spcBef>
              <a:spcAft>
                <a:spcPts val="554"/>
              </a:spcAft>
              <a:buClrTx/>
              <a:buFont typeface="Wingdings" panose="05000000000000000000" pitchFamily="2" charset="2"/>
              <a:buChar char="q"/>
            </a:pPr>
            <a:r>
              <a:rPr lang="en-GB" sz="2000" dirty="0">
                <a:latin typeface="Arial" panose="020B0604020202020204" pitchFamily="34" charset="0"/>
                <a:cs typeface="Arial" panose="020B0604020202020204" pitchFamily="34" charset="0"/>
              </a:rPr>
              <a:t>The ability to plan purposefully, integrating an attention to grammar within teaching units:</a:t>
            </a:r>
          </a:p>
          <a:p>
            <a:pPr marL="328254" indent="-328254">
              <a:lnSpc>
                <a:spcPts val="2215"/>
              </a:lnSpc>
              <a:spcBef>
                <a:spcPts val="0"/>
              </a:spcBef>
              <a:spcAft>
                <a:spcPts val="554"/>
              </a:spcAft>
              <a:buClrTx/>
              <a:buNone/>
            </a:pPr>
            <a:r>
              <a:rPr lang="en-GB" sz="2000" dirty="0">
                <a:solidFill>
                  <a:srgbClr val="7030A0"/>
                </a:solidFill>
                <a:latin typeface="Arial" panose="020B0604020202020204" pitchFamily="34" charset="0"/>
                <a:cs typeface="Arial" panose="020B0604020202020204" pitchFamily="34" charset="0"/>
              </a:rPr>
              <a:t>     so this intervention gives you two models of teaching units with grammar </a:t>
            </a:r>
            <a:r>
              <a:rPr lang="en-GB" sz="2000" dirty="0" smtClean="0">
                <a:solidFill>
                  <a:srgbClr val="7030A0"/>
                </a:solidFill>
                <a:latin typeface="Arial" panose="020B0604020202020204" pitchFamily="34" charset="0"/>
                <a:cs typeface="Arial" panose="020B0604020202020204" pitchFamily="34" charset="0"/>
              </a:rPr>
              <a:t>meaningfully </a:t>
            </a:r>
            <a:r>
              <a:rPr lang="en-GB" sz="2000" dirty="0">
                <a:solidFill>
                  <a:srgbClr val="7030A0"/>
                </a:solidFill>
                <a:latin typeface="Arial" panose="020B0604020202020204" pitchFamily="34" charset="0"/>
                <a:cs typeface="Arial" panose="020B0604020202020204" pitchFamily="34" charset="0"/>
              </a:rPr>
              <a:t>integrated into the teaching</a:t>
            </a:r>
            <a:r>
              <a:rPr lang="en-GB" sz="2000" dirty="0">
                <a:latin typeface="Arial" panose="020B0604020202020204" pitchFamily="34" charset="0"/>
                <a:cs typeface="Arial" panose="020B0604020202020204" pitchFamily="34" charset="0"/>
              </a:rPr>
              <a:t>.</a:t>
            </a:r>
          </a:p>
          <a:p>
            <a:pPr marL="328254" indent="-328254" algn="ctr">
              <a:lnSpc>
                <a:spcPts val="2215"/>
              </a:lnSpc>
              <a:spcBef>
                <a:spcPts val="0"/>
              </a:spcBef>
              <a:spcAft>
                <a:spcPts val="554"/>
              </a:spcAft>
              <a:buClrTx/>
              <a:buNone/>
            </a:pPr>
            <a:endParaRPr lang="en-GB" sz="2000" dirty="0">
              <a:latin typeface="Arial" panose="020B0604020202020204" pitchFamily="34" charset="0"/>
              <a:cs typeface="Arial" panose="020B0604020202020204" pitchFamily="34" charset="0"/>
            </a:endParaRPr>
          </a:p>
          <a:p>
            <a:pPr marL="75967" indent="0" algn="ctr">
              <a:buNone/>
            </a:pPr>
            <a:r>
              <a:rPr lang="en-GB" sz="2000" dirty="0"/>
              <a:t>Students who understand better the choices they can make in their writing and the meanings they create</a:t>
            </a:r>
          </a:p>
          <a:p>
            <a:pPr marL="75967" indent="0">
              <a:buNone/>
            </a:pPr>
            <a:endParaRPr lang="en-GB" sz="2000" dirty="0"/>
          </a:p>
          <a:p>
            <a:pPr marL="75967" indent="0" algn="ctr">
              <a:buNone/>
            </a:pPr>
            <a:r>
              <a:rPr lang="en-GB" sz="2000" dirty="0"/>
              <a:t>Students produce better written outcomes.</a:t>
            </a:r>
          </a:p>
        </p:txBody>
      </p:sp>
      <p:sp>
        <p:nvSpPr>
          <p:cNvPr id="5" name="Down Arrow 4"/>
          <p:cNvSpPr/>
          <p:nvPr/>
        </p:nvSpPr>
        <p:spPr>
          <a:xfrm>
            <a:off x="4174969" y="4858081"/>
            <a:ext cx="332345" cy="3323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wn Arrow 5"/>
          <p:cNvSpPr/>
          <p:nvPr/>
        </p:nvSpPr>
        <p:spPr>
          <a:xfrm>
            <a:off x="4206420" y="5904242"/>
            <a:ext cx="332345" cy="3323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p:cNvSpPr>
            <a:spLocks noGrp="1"/>
          </p:cNvSpPr>
          <p:nvPr>
            <p:ph type="sldNum" sz="quarter" idx="11"/>
          </p:nvPr>
        </p:nvSpPr>
        <p:spPr/>
        <p:txBody>
          <a:bodyPr/>
          <a:lstStyle/>
          <a:p>
            <a:fld id="{132371F7-CEE0-4AF0-87BE-4D51F1612E4F}" type="slidenum">
              <a:rPr lang="en-US" smtClean="0"/>
              <a:pPr/>
              <a:t>68</a:t>
            </a:fld>
            <a:endParaRPr lang="en-US"/>
          </a:p>
        </p:txBody>
      </p:sp>
    </p:spTree>
    <p:extLst>
      <p:ext uri="{BB962C8B-B14F-4D97-AF65-F5344CB8AC3E}">
        <p14:creationId xmlns:p14="http://schemas.microsoft.com/office/powerpoint/2010/main" val="41169543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smtClean="0"/>
              <a:t>Project Website</a:t>
            </a:r>
            <a:endParaRPr lang="en-GB" sz="4400" dirty="0"/>
          </a:p>
        </p:txBody>
      </p:sp>
      <p:sp>
        <p:nvSpPr>
          <p:cNvPr id="3" name="Content Placeholder 2"/>
          <p:cNvSpPr>
            <a:spLocks noGrp="1"/>
          </p:cNvSpPr>
          <p:nvPr>
            <p:ph idx="1"/>
          </p:nvPr>
        </p:nvSpPr>
        <p:spPr/>
        <p:txBody>
          <a:bodyPr/>
          <a:lstStyle/>
          <a:p>
            <a:pPr marL="0" indent="0">
              <a:buNone/>
            </a:pPr>
            <a:r>
              <a:rPr lang="en-GB" sz="2400" u="sng" dirty="0">
                <a:hlinkClick r:id="rId2"/>
              </a:rPr>
              <a:t>http://socialsciences.exeter.ac.uk/education/research/centres/centreforresearchinwriting/projects/grammarforwriting/interventionteachers/</a:t>
            </a:r>
            <a:endParaRPr lang="en-GB" sz="2400" dirty="0"/>
          </a:p>
          <a:p>
            <a:pPr marL="0" indent="0">
              <a:buNone/>
            </a:pPr>
            <a:endParaRPr lang="en-GB" sz="2400" dirty="0" smtClean="0"/>
          </a:p>
          <a:p>
            <a:pPr marL="0" indent="0">
              <a:buNone/>
            </a:pPr>
            <a:r>
              <a:rPr lang="en-GB" sz="2400" dirty="0" smtClean="0"/>
              <a:t>Username: Merlin</a:t>
            </a:r>
          </a:p>
          <a:p>
            <a:pPr marL="0" indent="0">
              <a:buNone/>
            </a:pPr>
            <a:r>
              <a:rPr lang="en-GB" sz="2400" dirty="0" smtClean="0"/>
              <a:t>Password:  Excalib</a:t>
            </a:r>
            <a:r>
              <a:rPr lang="en-GB" sz="2400" b="1" dirty="0" smtClean="0">
                <a:solidFill>
                  <a:srgbClr val="FF0000"/>
                </a:solidFill>
              </a:rPr>
              <a:t>u</a:t>
            </a:r>
            <a:r>
              <a:rPr lang="en-GB" sz="2400" dirty="0" smtClean="0"/>
              <a:t>r</a:t>
            </a:r>
            <a:endParaRPr lang="en-GB" sz="2400"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69</a:t>
            </a:fld>
            <a:endParaRPr lang="en-US"/>
          </a:p>
        </p:txBody>
      </p:sp>
      <p:cxnSp>
        <p:nvCxnSpPr>
          <p:cNvPr id="6" name="Straight Arrow Connector 5"/>
          <p:cNvCxnSpPr/>
          <p:nvPr/>
        </p:nvCxnSpPr>
        <p:spPr>
          <a:xfrm flipH="1" flipV="1">
            <a:off x="3275856" y="4509120"/>
            <a:ext cx="288032" cy="5040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082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8539"/>
          </a:xfrm>
        </p:spPr>
        <p:txBody>
          <a:bodyPr/>
          <a:lstStyle/>
          <a:p>
            <a:r>
              <a:rPr lang="en-GB" sz="4400" dirty="0" smtClean="0">
                <a:effectLst>
                  <a:outerShdw blurRad="38100" dist="38100" dir="2700000" algn="tl">
                    <a:srgbClr val="000000">
                      <a:alpha val="43137"/>
                    </a:srgbClr>
                  </a:outerShdw>
                </a:effectLst>
              </a:rPr>
              <a:t>Teaching Writing Creatively</a:t>
            </a:r>
            <a:endParaRPr lang="en-GB"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412776"/>
            <a:ext cx="8229600" cy="4932784"/>
          </a:xfrm>
        </p:spPr>
        <p:txBody>
          <a:bodyPr/>
          <a:lstStyle/>
          <a:p>
            <a:pPr marL="0" indent="0">
              <a:lnSpc>
                <a:spcPts val="2800"/>
              </a:lnSpc>
              <a:spcBef>
                <a:spcPts val="0"/>
              </a:spcBef>
              <a:spcAft>
                <a:spcPts val="0"/>
              </a:spcAft>
              <a:buClrTx/>
              <a:buSzPct val="80000"/>
              <a:buNone/>
            </a:pPr>
            <a:r>
              <a:rPr lang="en-GB" sz="2000" b="1" dirty="0" smtClean="0"/>
              <a:t>Narrative Fiction Scheme of Work</a:t>
            </a:r>
            <a:endParaRPr lang="en-GB" sz="2000" b="1" dirty="0"/>
          </a:p>
          <a:p>
            <a:pPr>
              <a:lnSpc>
                <a:spcPts val="2800"/>
              </a:lnSpc>
              <a:spcBef>
                <a:spcPts val="0"/>
              </a:spcBef>
              <a:spcAft>
                <a:spcPts val="0"/>
              </a:spcAft>
              <a:buClrTx/>
              <a:buSzPct val="80000"/>
              <a:buFont typeface="Wingdings" panose="05000000000000000000" pitchFamily="2" charset="2"/>
              <a:buChar char="q"/>
            </a:pPr>
            <a:r>
              <a:rPr lang="en-GB" sz="2000" dirty="0" smtClean="0">
                <a:solidFill>
                  <a:srgbClr val="FF0000"/>
                </a:solidFill>
              </a:rPr>
              <a:t>Magpie books:  </a:t>
            </a:r>
            <a:r>
              <a:rPr lang="en-GB" sz="2000" dirty="0" smtClean="0"/>
              <a:t>so they can play with drafting little sections of the story – a description of a character; plot outlines;  plot events.  Encourage experimentation and playfulness in these books, including free-writing or multiple versions of drafts.</a:t>
            </a:r>
          </a:p>
          <a:p>
            <a:pPr>
              <a:lnSpc>
                <a:spcPts val="2800"/>
              </a:lnSpc>
              <a:spcBef>
                <a:spcPts val="0"/>
              </a:spcBef>
              <a:spcAft>
                <a:spcPts val="0"/>
              </a:spcAft>
              <a:buClrTx/>
              <a:buSzPct val="80000"/>
              <a:buFont typeface="Wingdings" panose="05000000000000000000" pitchFamily="2" charset="2"/>
              <a:buChar char="q"/>
            </a:pPr>
            <a:r>
              <a:rPr lang="en-GB" sz="2000" dirty="0" smtClean="0">
                <a:solidFill>
                  <a:srgbClr val="FF0000"/>
                </a:solidFill>
              </a:rPr>
              <a:t>Magic Silence: </a:t>
            </a:r>
            <a:r>
              <a:rPr lang="en-GB" sz="2000" dirty="0" smtClean="0"/>
              <a:t>creating imaginative space for writing in a calm and uninterrupted atmosphere; some teachers use a signal for this (</a:t>
            </a:r>
            <a:r>
              <a:rPr lang="en-GB" sz="2000" dirty="0" err="1" smtClean="0"/>
              <a:t>windchime</a:t>
            </a:r>
            <a:r>
              <a:rPr lang="en-GB" sz="2000" dirty="0" smtClean="0"/>
              <a:t>); you could also use very gentle, low volume background music</a:t>
            </a:r>
          </a:p>
          <a:p>
            <a:pPr>
              <a:lnSpc>
                <a:spcPts val="2800"/>
              </a:lnSpc>
              <a:spcBef>
                <a:spcPts val="0"/>
              </a:spcBef>
              <a:spcAft>
                <a:spcPts val="0"/>
              </a:spcAft>
              <a:buClrTx/>
              <a:buSzPct val="80000"/>
              <a:buFont typeface="Wingdings" panose="05000000000000000000" pitchFamily="2" charset="2"/>
              <a:buChar char="q"/>
            </a:pPr>
            <a:r>
              <a:rPr lang="en-GB" sz="2000" dirty="0" smtClean="0">
                <a:solidFill>
                  <a:srgbClr val="FF0000"/>
                </a:solidFill>
              </a:rPr>
              <a:t>Creative starting points</a:t>
            </a:r>
            <a:r>
              <a:rPr lang="en-GB" sz="2000" dirty="0" smtClean="0"/>
              <a:t>:  enchanted objects; picture/video stimuli; visualisation; teacher storytelling…</a:t>
            </a:r>
          </a:p>
          <a:p>
            <a:pPr>
              <a:lnSpc>
                <a:spcPts val="2800"/>
              </a:lnSpc>
              <a:spcBef>
                <a:spcPts val="0"/>
              </a:spcBef>
              <a:spcAft>
                <a:spcPts val="0"/>
              </a:spcAft>
              <a:buClrTx/>
              <a:buSzPct val="80000"/>
              <a:buFont typeface="Wingdings" panose="05000000000000000000" pitchFamily="2" charset="2"/>
              <a:buChar char="q"/>
            </a:pPr>
            <a:r>
              <a:rPr lang="en-GB" sz="2000" dirty="0" smtClean="0">
                <a:solidFill>
                  <a:srgbClr val="FF0000"/>
                </a:solidFill>
              </a:rPr>
              <a:t>The Writing Process: </a:t>
            </a:r>
            <a:r>
              <a:rPr lang="en-GB" sz="2000" dirty="0" smtClean="0"/>
              <a:t>gives space for idea generating, planning, outlining, drafting and revising throughout the scheme, and Week 4 pays particular attention to supporting drafting and revising.</a:t>
            </a:r>
            <a:endParaRPr lang="en-GB" sz="2000" dirty="0"/>
          </a:p>
        </p:txBody>
      </p:sp>
      <p:sp>
        <p:nvSpPr>
          <p:cNvPr id="5" name="Slide Number Placeholder 4"/>
          <p:cNvSpPr>
            <a:spLocks noGrp="1"/>
          </p:cNvSpPr>
          <p:nvPr>
            <p:ph type="sldNum" sz="quarter" idx="11"/>
          </p:nvPr>
        </p:nvSpPr>
        <p:spPr/>
        <p:txBody>
          <a:bodyPr/>
          <a:lstStyle/>
          <a:p>
            <a:fld id="{132371F7-CEE0-4AF0-87BE-4D51F1612E4F}" type="slidenum">
              <a:rPr lang="en-US" smtClean="0"/>
              <a:pPr/>
              <a:t>7</a:t>
            </a:fld>
            <a:endParaRPr lang="en-US"/>
          </a:p>
        </p:txBody>
      </p:sp>
    </p:spTree>
    <p:extLst>
      <p:ext uri="{BB962C8B-B14F-4D97-AF65-F5344CB8AC3E}">
        <p14:creationId xmlns:p14="http://schemas.microsoft.com/office/powerpoint/2010/main" val="55315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83568"/>
          </a:xfrm>
        </p:spPr>
        <p:txBody>
          <a:bodyPr/>
          <a:lstStyle/>
          <a:p>
            <a:r>
              <a:rPr lang="en-GB" dirty="0" smtClean="0"/>
              <a:t>King Arthur Stories</a:t>
            </a:r>
            <a:endParaRPr lang="en-GB" dirty="0"/>
          </a:p>
        </p:txBody>
      </p:sp>
      <p:sp>
        <p:nvSpPr>
          <p:cNvPr id="3" name="Content Placeholder 2"/>
          <p:cNvSpPr>
            <a:spLocks noGrp="1"/>
          </p:cNvSpPr>
          <p:nvPr>
            <p:ph idx="1"/>
          </p:nvPr>
        </p:nvSpPr>
        <p:spPr>
          <a:xfrm>
            <a:off x="457200" y="1484784"/>
            <a:ext cx="8229600" cy="4896544"/>
          </a:xfrm>
        </p:spPr>
        <p:txBody>
          <a:bodyPr/>
          <a:lstStyle/>
          <a:p>
            <a:pPr>
              <a:lnSpc>
                <a:spcPts val="2800"/>
              </a:lnSpc>
              <a:spcBef>
                <a:spcPts val="0"/>
              </a:spcBef>
              <a:spcAft>
                <a:spcPts val="600"/>
              </a:spcAft>
              <a:buFont typeface="Wingdings" panose="05000000000000000000" pitchFamily="2" charset="2"/>
              <a:buChar char="q"/>
            </a:pPr>
            <a:r>
              <a:rPr lang="en-GB" sz="2200" dirty="0" smtClean="0"/>
              <a:t>Consider reading the </a:t>
            </a:r>
            <a:r>
              <a:rPr lang="en-GB" sz="2200" dirty="0" err="1" smtClean="0"/>
              <a:t>Morpurgo</a:t>
            </a:r>
            <a:r>
              <a:rPr lang="en-GB" sz="2200" dirty="0" smtClean="0"/>
              <a:t> story, </a:t>
            </a:r>
            <a:r>
              <a:rPr lang="en-GB" sz="2200" i="1" dirty="0" smtClean="0"/>
              <a:t>Arthur, High King of Britain</a:t>
            </a:r>
            <a:r>
              <a:rPr lang="en-GB" sz="2200" dirty="0" smtClean="0"/>
              <a:t>, before you do the scheme of work or alongside it.</a:t>
            </a:r>
          </a:p>
          <a:p>
            <a:pPr>
              <a:lnSpc>
                <a:spcPts val="2800"/>
              </a:lnSpc>
              <a:spcBef>
                <a:spcPts val="0"/>
              </a:spcBef>
              <a:spcAft>
                <a:spcPts val="600"/>
              </a:spcAft>
              <a:buFont typeface="Wingdings" panose="05000000000000000000" pitchFamily="2" charset="2"/>
              <a:buChar char="q"/>
            </a:pPr>
            <a:r>
              <a:rPr lang="en-GB" sz="2200" dirty="0" smtClean="0"/>
              <a:t>There are lots of other Arthur stories you might want to get for the library and encourage children to read: see </a:t>
            </a:r>
            <a:r>
              <a:rPr lang="en-GB" sz="2200" dirty="0"/>
              <a:t>this website</a:t>
            </a:r>
            <a:r>
              <a:rPr lang="en-GB" sz="2200" dirty="0" smtClean="0"/>
              <a:t>: </a:t>
            </a:r>
            <a:r>
              <a:rPr lang="en-GB" sz="2200" dirty="0" smtClean="0">
                <a:hlinkClick r:id="rId2"/>
              </a:rPr>
              <a:t>http</a:t>
            </a:r>
            <a:r>
              <a:rPr lang="en-GB" sz="2200" dirty="0">
                <a:hlinkClick r:id="rId2"/>
              </a:rPr>
              <a:t>://</a:t>
            </a:r>
            <a:r>
              <a:rPr lang="en-GB" sz="2200" dirty="0" smtClean="0">
                <a:hlinkClick r:id="rId2"/>
              </a:rPr>
              <a:t>trinity.nsw.libguides.com/c.php?g=5552&amp;p=23821</a:t>
            </a:r>
            <a:endParaRPr lang="en-GB" sz="2200" dirty="0" smtClean="0"/>
          </a:p>
          <a:p>
            <a:pPr marL="0" indent="0">
              <a:lnSpc>
                <a:spcPts val="2800"/>
              </a:lnSpc>
              <a:spcBef>
                <a:spcPts val="0"/>
              </a:spcBef>
              <a:spcAft>
                <a:spcPts val="600"/>
              </a:spcAft>
              <a:buNone/>
            </a:pPr>
            <a:endParaRPr lang="en-GB" sz="2200" dirty="0" smtClean="0"/>
          </a:p>
          <a:p>
            <a:pPr marL="0" indent="0">
              <a:lnSpc>
                <a:spcPts val="2800"/>
              </a:lnSpc>
              <a:spcBef>
                <a:spcPts val="0"/>
              </a:spcBef>
              <a:spcAft>
                <a:spcPts val="600"/>
              </a:spcAft>
              <a:buNone/>
            </a:pPr>
            <a:r>
              <a:rPr lang="en-GB" sz="2200" dirty="0" smtClean="0"/>
              <a:t>Strongly recommended for year 6:</a:t>
            </a:r>
          </a:p>
          <a:p>
            <a:pPr>
              <a:lnSpc>
                <a:spcPts val="2800"/>
              </a:lnSpc>
              <a:spcBef>
                <a:spcPts val="0"/>
              </a:spcBef>
              <a:spcAft>
                <a:spcPts val="600"/>
              </a:spcAft>
              <a:buFont typeface="Wingdings" panose="05000000000000000000" pitchFamily="2" charset="2"/>
              <a:buChar char="q"/>
            </a:pPr>
            <a:r>
              <a:rPr lang="en-GB" sz="2200" dirty="0" smtClean="0"/>
              <a:t>Kevin Crossley-Holland’s Trilogy: </a:t>
            </a:r>
            <a:r>
              <a:rPr lang="en-GB" sz="2200" i="1" dirty="0" smtClean="0"/>
              <a:t>Arthur and the Seeing Stone </a:t>
            </a:r>
            <a:r>
              <a:rPr lang="en-GB" sz="2200" dirty="0" err="1" smtClean="0"/>
              <a:t>etc</a:t>
            </a:r>
            <a:endParaRPr lang="en-GB" sz="2200" dirty="0" smtClean="0"/>
          </a:p>
          <a:p>
            <a:pPr>
              <a:lnSpc>
                <a:spcPts val="2800"/>
              </a:lnSpc>
              <a:spcBef>
                <a:spcPts val="0"/>
              </a:spcBef>
              <a:spcAft>
                <a:spcPts val="600"/>
              </a:spcAft>
              <a:buFont typeface="Wingdings" panose="05000000000000000000" pitchFamily="2" charset="2"/>
              <a:buChar char="q"/>
            </a:pPr>
            <a:r>
              <a:rPr lang="en-GB" sz="2200" dirty="0" smtClean="0"/>
              <a:t>Geraldine </a:t>
            </a:r>
            <a:r>
              <a:rPr lang="en-GB" sz="2200" dirty="0" err="1" smtClean="0"/>
              <a:t>McCaughrean</a:t>
            </a:r>
            <a:r>
              <a:rPr lang="en-GB" sz="2200" dirty="0" smtClean="0"/>
              <a:t>: </a:t>
            </a:r>
            <a:r>
              <a:rPr lang="en-GB" sz="2200" i="1" dirty="0" smtClean="0"/>
              <a:t>King </a:t>
            </a:r>
            <a:r>
              <a:rPr lang="en-GB" sz="2200" i="1" dirty="0"/>
              <a:t>Arthur and a World of Other </a:t>
            </a:r>
            <a:r>
              <a:rPr lang="en-GB" sz="2200" i="1" dirty="0" smtClean="0"/>
              <a:t>Stories</a:t>
            </a:r>
          </a:p>
          <a:p>
            <a:pPr>
              <a:lnSpc>
                <a:spcPts val="2800"/>
              </a:lnSpc>
              <a:spcBef>
                <a:spcPts val="0"/>
              </a:spcBef>
              <a:spcAft>
                <a:spcPts val="600"/>
              </a:spcAft>
              <a:buFont typeface="Wingdings" panose="05000000000000000000" pitchFamily="2" charset="2"/>
              <a:buChar char="q"/>
            </a:pPr>
            <a:r>
              <a:rPr lang="en-GB" sz="2200" dirty="0" smtClean="0"/>
              <a:t>Philip Reeve: </a:t>
            </a:r>
            <a:r>
              <a:rPr lang="en-GB" sz="2200" i="1" dirty="0" smtClean="0"/>
              <a:t>Here Lies Arthur</a:t>
            </a:r>
            <a:endParaRPr lang="en-GB" sz="2200" i="1"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70</a:t>
            </a:fld>
            <a:endParaRPr lang="en-US"/>
          </a:p>
        </p:txBody>
      </p:sp>
    </p:spTree>
    <p:extLst>
      <p:ext uri="{BB962C8B-B14F-4D97-AF65-F5344CB8AC3E}">
        <p14:creationId xmlns:p14="http://schemas.microsoft.com/office/powerpoint/2010/main" val="23580064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611396"/>
            <a:ext cx="7416824" cy="461665"/>
          </a:xfrm>
          <a:prstGeom prst="rect">
            <a:avLst/>
          </a:prstGeom>
          <a:noFill/>
        </p:spPr>
        <p:txBody>
          <a:bodyPr wrap="square" rtlCol="0">
            <a:spAutoFit/>
          </a:bodyPr>
          <a:lstStyle/>
          <a:p>
            <a:r>
              <a:rPr lang="en-GB" sz="2400" dirty="0" smtClean="0"/>
              <a:t>Resources to help you…</a:t>
            </a:r>
            <a:endParaRPr lang="en-GB"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055" y="1171219"/>
            <a:ext cx="1837439" cy="2495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59832" y="1198362"/>
            <a:ext cx="4896544" cy="707886"/>
          </a:xfrm>
          <a:prstGeom prst="rect">
            <a:avLst/>
          </a:prstGeom>
          <a:noFill/>
        </p:spPr>
        <p:txBody>
          <a:bodyPr wrap="square" rtlCol="0">
            <a:spAutoFit/>
          </a:bodyPr>
          <a:lstStyle/>
          <a:p>
            <a:r>
              <a:rPr lang="en-GB" sz="2000" dirty="0" smtClean="0"/>
              <a:t>Essential Primary Grammar: </a:t>
            </a:r>
          </a:p>
          <a:p>
            <a:r>
              <a:rPr lang="en-GB" sz="2000" dirty="0" smtClean="0"/>
              <a:t>Myhill, Jones, Watson &amp; Lines (2016)</a:t>
            </a:r>
            <a:endParaRPr lang="en-GB" sz="2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244782"/>
            <a:ext cx="2455473"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443195"/>
            <a:ext cx="18002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897496" y="4365104"/>
            <a:ext cx="5058879" cy="707886"/>
          </a:xfrm>
          <a:prstGeom prst="rect">
            <a:avLst/>
          </a:prstGeom>
          <a:noFill/>
        </p:spPr>
        <p:txBody>
          <a:bodyPr wrap="square" rtlCol="0">
            <a:spAutoFit/>
          </a:bodyPr>
          <a:lstStyle/>
          <a:p>
            <a:r>
              <a:rPr lang="en-GB" sz="2000" dirty="0" smtClean="0"/>
              <a:t>No Nonsense Grammar: Babcock LDP Literacy Team,  </a:t>
            </a:r>
            <a:r>
              <a:rPr lang="en-GB" sz="2000" dirty="0" err="1" smtClean="0"/>
              <a:t>Raintree</a:t>
            </a:r>
            <a:r>
              <a:rPr lang="en-GB" sz="2000" dirty="0" smtClean="0"/>
              <a:t> (2016</a:t>
            </a:r>
            <a:r>
              <a:rPr lang="en-GB" dirty="0" smtClean="0"/>
              <a:t>)</a:t>
            </a:r>
            <a:endParaRPr lang="en-GB" dirty="0"/>
          </a:p>
        </p:txBody>
      </p:sp>
      <p:sp>
        <p:nvSpPr>
          <p:cNvPr id="6" name="TextBox 5"/>
          <p:cNvSpPr txBox="1"/>
          <p:nvPr/>
        </p:nvSpPr>
        <p:spPr>
          <a:xfrm>
            <a:off x="683568" y="5639219"/>
            <a:ext cx="7272808" cy="400110"/>
          </a:xfrm>
          <a:prstGeom prst="rect">
            <a:avLst/>
          </a:prstGeom>
          <a:noFill/>
        </p:spPr>
        <p:txBody>
          <a:bodyPr wrap="square" rtlCol="0">
            <a:spAutoFit/>
          </a:bodyPr>
          <a:lstStyle/>
          <a:p>
            <a:r>
              <a:rPr lang="en-GB" sz="2000" dirty="0" smtClean="0"/>
              <a:t>www.babcock-education.co.uk/ldp/literacy</a:t>
            </a:r>
            <a:endParaRPr lang="en-GB" sz="2000" dirty="0"/>
          </a:p>
        </p:txBody>
      </p:sp>
      <p:pic>
        <p:nvPicPr>
          <p:cNvPr id="9" name="Picture 8"/>
          <p:cNvPicPr/>
          <p:nvPr/>
        </p:nvPicPr>
        <p:blipFill rotWithShape="1">
          <a:blip r:embed="rId5">
            <a:extLst>
              <a:ext uri="{28A0092B-C50C-407E-A947-70E740481C1C}">
                <a14:useLocalDpi xmlns:a14="http://schemas.microsoft.com/office/drawing/2010/main" val="0"/>
              </a:ext>
            </a:extLst>
          </a:blip>
          <a:srcRect l="72500" b="82500"/>
          <a:stretch/>
        </p:blipFill>
        <p:spPr bwMode="auto">
          <a:xfrm>
            <a:off x="5532900" y="5521139"/>
            <a:ext cx="1333500" cy="6362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05104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GRAMMAR SUBJECT KNOWLEDGE</a:t>
            </a:r>
            <a:endParaRPr lang="en-GB" dirty="0"/>
          </a:p>
        </p:txBody>
      </p:sp>
      <p:sp>
        <p:nvSpPr>
          <p:cNvPr id="3" name="Text Placeholder 2"/>
          <p:cNvSpPr>
            <a:spLocks noGrp="1"/>
          </p:cNvSpPr>
          <p:nvPr>
            <p:ph type="body" idx="1"/>
          </p:nvPr>
        </p:nvSpPr>
        <p:spPr/>
        <p:txBody>
          <a:bodyPr/>
          <a:lstStyle/>
          <a:p>
            <a:r>
              <a:rPr lang="en-GB" dirty="0" smtClean="0"/>
              <a:t>Noun Phrase and Subject-Verb inversions</a:t>
            </a:r>
            <a:endParaRPr lang="en-GB" dirty="0"/>
          </a:p>
        </p:txBody>
      </p:sp>
      <p:sp>
        <p:nvSpPr>
          <p:cNvPr id="5" name="Slide Number Placeholder 4"/>
          <p:cNvSpPr>
            <a:spLocks noGrp="1"/>
          </p:cNvSpPr>
          <p:nvPr>
            <p:ph type="sldNum" sz="quarter" idx="11"/>
          </p:nvPr>
        </p:nvSpPr>
        <p:spPr/>
        <p:txBody>
          <a:bodyPr/>
          <a:lstStyle/>
          <a:p>
            <a:fld id="{93BB0EA1-6604-4695-83C9-111488B4725B}" type="slidenum">
              <a:rPr lang="en-US" smtClean="0"/>
              <a:pPr/>
              <a:t>8</a:t>
            </a:fld>
            <a:endParaRPr lang="en-US"/>
          </a:p>
        </p:txBody>
      </p:sp>
    </p:spTree>
    <p:extLst>
      <p:ext uri="{BB962C8B-B14F-4D97-AF65-F5344CB8AC3E}">
        <p14:creationId xmlns:p14="http://schemas.microsoft.com/office/powerpoint/2010/main" val="1707117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196752"/>
            <a:ext cx="8286750" cy="5445224"/>
          </a:xfrm>
        </p:spPr>
        <p:txBody>
          <a:bodyPr/>
          <a:lstStyle/>
          <a:p>
            <a:r>
              <a:rPr lang="en-GB" sz="1800" b="1" dirty="0" smtClean="0">
                <a:solidFill>
                  <a:srgbClr val="004090"/>
                </a:solidFill>
              </a:rPr>
              <a:t>Subject</a:t>
            </a:r>
          </a:p>
          <a:p>
            <a:r>
              <a:rPr lang="en-GB" sz="1800" b="1" dirty="0" smtClean="0">
                <a:solidFill>
                  <a:srgbClr val="FA0A21"/>
                </a:solidFill>
              </a:rPr>
              <a:t>Verb</a:t>
            </a:r>
          </a:p>
          <a:p>
            <a:r>
              <a:rPr lang="en-GB" sz="1800" b="1" dirty="0" smtClean="0">
                <a:solidFill>
                  <a:srgbClr val="004090"/>
                </a:solidFill>
              </a:rPr>
              <a:t>Object</a:t>
            </a:r>
          </a:p>
          <a:p>
            <a:r>
              <a:rPr lang="en-GB" sz="1800" b="1" dirty="0" smtClean="0">
                <a:solidFill>
                  <a:srgbClr val="00B050"/>
                </a:solidFill>
              </a:rPr>
              <a:t>Adverbial</a:t>
            </a:r>
          </a:p>
          <a:p>
            <a:r>
              <a:rPr lang="en-GB" sz="1800" b="1" dirty="0" smtClean="0">
                <a:solidFill>
                  <a:srgbClr val="00B0F0"/>
                </a:solidFill>
              </a:rPr>
              <a:t>Complement (adjective)</a:t>
            </a:r>
            <a:r>
              <a:rPr lang="en-GB" sz="1800" dirty="0" smtClean="0">
                <a:solidFill>
                  <a:srgbClr val="00B0F0"/>
                </a:solidFill>
              </a:rPr>
              <a:t> </a:t>
            </a:r>
            <a:r>
              <a:rPr lang="en-GB" sz="1800" dirty="0" smtClean="0">
                <a:solidFill>
                  <a:srgbClr val="677D82"/>
                </a:solidFill>
              </a:rPr>
              <a:t>/ </a:t>
            </a:r>
            <a:r>
              <a:rPr lang="en-GB" sz="1800" b="1" dirty="0" smtClean="0">
                <a:solidFill>
                  <a:srgbClr val="004090"/>
                </a:solidFill>
              </a:rPr>
              <a:t>Complement (noun)</a:t>
            </a:r>
          </a:p>
          <a:p>
            <a:endParaRPr lang="en-GB" sz="1600" b="1" dirty="0" smtClean="0">
              <a:solidFill>
                <a:srgbClr val="004090"/>
              </a:solidFill>
            </a:endParaRPr>
          </a:p>
          <a:p>
            <a:r>
              <a:rPr lang="en-GB" b="1" dirty="0" smtClean="0">
                <a:solidFill>
                  <a:srgbClr val="0F4DBC"/>
                </a:solidFill>
              </a:rPr>
              <a:t>Gregor</a:t>
            </a:r>
            <a:r>
              <a:rPr lang="en-GB" b="1" dirty="0" smtClean="0">
                <a:solidFill>
                  <a:srgbClr val="58BC5A"/>
                </a:solidFill>
              </a:rPr>
              <a:t>  </a:t>
            </a:r>
            <a:r>
              <a:rPr lang="en-GB" b="1" dirty="0" smtClean="0">
                <a:solidFill>
                  <a:srgbClr val="FF0000"/>
                </a:solidFill>
              </a:rPr>
              <a:t>ate  </a:t>
            </a:r>
            <a:r>
              <a:rPr lang="en-GB" b="1" dirty="0" smtClean="0">
                <a:solidFill>
                  <a:srgbClr val="0F4DBC"/>
                </a:solidFill>
              </a:rPr>
              <a:t>bread </a:t>
            </a:r>
            <a:r>
              <a:rPr lang="en-GB" b="1" dirty="0" smtClean="0">
                <a:solidFill>
                  <a:srgbClr val="58BC5A"/>
                </a:solidFill>
              </a:rPr>
              <a:t> greedily</a:t>
            </a:r>
            <a:r>
              <a:rPr lang="en-GB" b="1" dirty="0" smtClean="0">
                <a:solidFill>
                  <a:schemeClr val="tx1"/>
                </a:solidFill>
              </a:rPr>
              <a:t>.</a:t>
            </a:r>
            <a:endParaRPr lang="en-GB" b="1" dirty="0" smtClean="0">
              <a:solidFill>
                <a:srgbClr val="58BC5A"/>
              </a:solidFill>
            </a:endParaRPr>
          </a:p>
          <a:p>
            <a:endParaRPr lang="en-GB" b="1" dirty="0">
              <a:solidFill>
                <a:srgbClr val="58BC5A"/>
              </a:solidFill>
            </a:endParaRPr>
          </a:p>
          <a:p>
            <a:r>
              <a:rPr lang="en-GB" b="1" dirty="0" smtClean="0">
                <a:solidFill>
                  <a:srgbClr val="0F4DBC"/>
                </a:solidFill>
              </a:rPr>
              <a:t>Beauty’s father </a:t>
            </a:r>
            <a:r>
              <a:rPr lang="en-GB" b="1" dirty="0" smtClean="0">
                <a:solidFill>
                  <a:srgbClr val="FF0000"/>
                </a:solidFill>
              </a:rPr>
              <a:t>was eating</a:t>
            </a:r>
            <a:r>
              <a:rPr lang="en-GB" b="1" dirty="0" smtClean="0">
                <a:solidFill>
                  <a:srgbClr val="58BC5A"/>
                </a:solidFill>
              </a:rPr>
              <a:t> </a:t>
            </a:r>
            <a:r>
              <a:rPr lang="en-GB" b="1" dirty="0" smtClean="0">
                <a:solidFill>
                  <a:srgbClr val="0F4DBC"/>
                </a:solidFill>
              </a:rPr>
              <a:t>the freshly baked bread </a:t>
            </a:r>
            <a:r>
              <a:rPr lang="en-GB" b="1" dirty="0" smtClean="0">
                <a:solidFill>
                  <a:srgbClr val="58BC5A"/>
                </a:solidFill>
              </a:rPr>
              <a:t>in the sumptuous palace.</a:t>
            </a:r>
          </a:p>
          <a:p>
            <a:endParaRPr lang="en-GB" b="1" dirty="0" smtClean="0">
              <a:solidFill>
                <a:srgbClr val="58BC5A"/>
              </a:solidFill>
            </a:endParaRPr>
          </a:p>
          <a:p>
            <a:r>
              <a:rPr lang="en-GB" b="1" dirty="0">
                <a:solidFill>
                  <a:srgbClr val="0F4DBC"/>
                </a:solidFill>
              </a:rPr>
              <a:t>Gregor</a:t>
            </a:r>
            <a:r>
              <a:rPr lang="en-GB" b="1" dirty="0" smtClean="0">
                <a:solidFill>
                  <a:srgbClr val="58BC5A"/>
                </a:solidFill>
              </a:rPr>
              <a:t> </a:t>
            </a:r>
            <a:r>
              <a:rPr lang="en-GB" b="1" dirty="0" smtClean="0">
                <a:solidFill>
                  <a:srgbClr val="FF0000"/>
                </a:solidFill>
              </a:rPr>
              <a:t>was </a:t>
            </a:r>
            <a:r>
              <a:rPr lang="en-GB" b="1" dirty="0" smtClean="0">
                <a:solidFill>
                  <a:srgbClr val="00B0F0"/>
                </a:solidFill>
              </a:rPr>
              <a:t>hungry.</a:t>
            </a:r>
          </a:p>
          <a:p>
            <a:r>
              <a:rPr lang="en-GB" b="1" dirty="0">
                <a:solidFill>
                  <a:srgbClr val="0F4DBC"/>
                </a:solidFill>
              </a:rPr>
              <a:t>Gregor</a:t>
            </a:r>
            <a:r>
              <a:rPr lang="en-GB" b="1" dirty="0" smtClean="0">
                <a:solidFill>
                  <a:srgbClr val="58BC5A"/>
                </a:solidFill>
              </a:rPr>
              <a:t> </a:t>
            </a:r>
            <a:r>
              <a:rPr lang="en-GB" b="1" dirty="0" smtClean="0">
                <a:solidFill>
                  <a:srgbClr val="FF0000"/>
                </a:solidFill>
              </a:rPr>
              <a:t>was</a:t>
            </a:r>
            <a:r>
              <a:rPr lang="en-GB" b="1" dirty="0" smtClean="0">
                <a:solidFill>
                  <a:srgbClr val="58BC5A"/>
                </a:solidFill>
              </a:rPr>
              <a:t> </a:t>
            </a:r>
            <a:r>
              <a:rPr lang="en-GB" b="1" dirty="0" smtClean="0">
                <a:solidFill>
                  <a:srgbClr val="0F4DBC"/>
                </a:solidFill>
              </a:rPr>
              <a:t>her father</a:t>
            </a:r>
            <a:r>
              <a:rPr lang="en-GB" b="1" dirty="0" smtClean="0">
                <a:solidFill>
                  <a:srgbClr val="58BC5A"/>
                </a:solidFill>
              </a:rPr>
              <a:t>.</a:t>
            </a:r>
          </a:p>
          <a:p>
            <a:endParaRPr lang="en-GB" b="1" dirty="0" smtClean="0">
              <a:solidFill>
                <a:srgbClr val="58BC5A"/>
              </a:solidFill>
            </a:endParaRPr>
          </a:p>
        </p:txBody>
      </p:sp>
      <p:sp>
        <p:nvSpPr>
          <p:cNvPr id="3" name="Text Placeholder 2"/>
          <p:cNvSpPr>
            <a:spLocks noGrp="1"/>
          </p:cNvSpPr>
          <p:nvPr>
            <p:ph type="body" sz="quarter" idx="11"/>
          </p:nvPr>
        </p:nvSpPr>
        <p:spPr>
          <a:xfrm>
            <a:off x="357159" y="404664"/>
            <a:ext cx="8286808" cy="767576"/>
          </a:xfrm>
        </p:spPr>
        <p:txBody>
          <a:bodyPr/>
          <a:lstStyle/>
          <a:p>
            <a:r>
              <a:rPr lang="en-GB" sz="4400" b="0" dirty="0" smtClean="0">
                <a:solidFill>
                  <a:schemeClr val="tx1"/>
                </a:solidFill>
                <a:effectLst>
                  <a:outerShdw blurRad="38100" dist="38100" dir="2700000" algn="tl">
                    <a:srgbClr val="000000">
                      <a:alpha val="43137"/>
                    </a:srgbClr>
                  </a:outerShdw>
                </a:effectLst>
              </a:rPr>
              <a:t>‘Slots’ in a clause</a:t>
            </a:r>
            <a:endParaRPr lang="en-GB" sz="4400" b="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780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3578</TotalTime>
  <Words>4972</Words>
  <Application>Microsoft Office PowerPoint</Application>
  <PresentationFormat>On-screen Show (4:3)</PresentationFormat>
  <Paragraphs>626</Paragraphs>
  <Slides>71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Arabic Typesetting</vt:lpstr>
      <vt:lpstr>Arial</vt:lpstr>
      <vt:lpstr>Arial Black</vt:lpstr>
      <vt:lpstr>Lucida Calligraphy</vt:lpstr>
      <vt:lpstr>Times New Roman</vt:lpstr>
      <vt:lpstr>Wingdings</vt:lpstr>
      <vt:lpstr>Pixel</vt:lpstr>
      <vt:lpstr>PowerPoint Presentation</vt:lpstr>
      <vt:lpstr>INTRODUCtion</vt:lpstr>
      <vt:lpstr>Aims of Session: CPD Day 2</vt:lpstr>
      <vt:lpstr>GfW: Four Key Teaching Principles</vt:lpstr>
      <vt:lpstr>Teaching Writing Creatively</vt:lpstr>
      <vt:lpstr>Enchanted Objects in King Arthur</vt:lpstr>
      <vt:lpstr>Teaching Writing Creatively</vt:lpstr>
      <vt:lpstr>GRAMMAR SUBJECT KNOWLEDGE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Developing the noun phrase by adding words before the main noun: pre-modification</vt:lpstr>
      <vt:lpstr>PowerPoint Presentation</vt:lpstr>
      <vt:lpstr>PowerPoint Presentation</vt:lpstr>
      <vt:lpstr>PowerPoint Presentation</vt:lpstr>
      <vt:lpstr>Prepositions</vt:lpstr>
      <vt:lpstr>PowerPoint Presentation</vt:lpstr>
      <vt:lpstr>PowerPoint Presentation</vt:lpstr>
      <vt:lpstr>Using a relative clause </vt:lpstr>
      <vt:lpstr>Developing the noun phrase by  adding words after the main noun: post-modification</vt:lpstr>
      <vt:lpstr>PowerPoint Presentation</vt:lpstr>
      <vt:lpstr>The Ice Bear   Jackie Morris</vt:lpstr>
      <vt:lpstr>Dragonology Dugald A. Steer</vt:lpstr>
      <vt:lpstr>An enchanted object</vt:lpstr>
      <vt:lpstr>PowerPoint Presentation</vt:lpstr>
      <vt:lpstr>Arthur, merlin and the knights of the round table</vt:lpstr>
      <vt:lpstr>SoW Overview</vt:lpstr>
      <vt:lpstr>Narrative Structure</vt:lpstr>
      <vt:lpstr>Developing Character</vt:lpstr>
      <vt:lpstr>Creating Visual images in words</vt:lpstr>
      <vt:lpstr>From visual to verbal</vt:lpstr>
      <vt:lpstr>Noun Phrases to Build Description</vt:lpstr>
      <vt:lpstr>Noun Phrases to Build Description</vt:lpstr>
      <vt:lpstr>Describing Characters</vt:lpstr>
      <vt:lpstr>PowerPoint Presentation</vt:lpstr>
      <vt:lpstr>From visual to verbal</vt:lpstr>
      <vt:lpstr>MAKing the reader infer: show not tell</vt:lpstr>
      <vt:lpstr>Show, not Tell: make your reader infer</vt:lpstr>
      <vt:lpstr>Show, not Tell: make your reader infer</vt:lpstr>
      <vt:lpstr>Show, not Tell</vt:lpstr>
      <vt:lpstr>Show, not Tell: through noun phrases</vt:lpstr>
      <vt:lpstr>Show, not Tell: through noun phrases</vt:lpstr>
      <vt:lpstr>Show, not Tell: through noun phrases</vt:lpstr>
      <vt:lpstr>Show, not Tell: through noun phrases</vt:lpstr>
      <vt:lpstr>Show not Tell</vt:lpstr>
      <vt:lpstr>Shaping NARrative events</vt:lpstr>
      <vt:lpstr>Shaping Sentences</vt:lpstr>
      <vt:lpstr>PowerPoint Presentation</vt:lpstr>
      <vt:lpstr>PowerPoint Presentation</vt:lpstr>
      <vt:lpstr>Sentence Structure</vt:lpstr>
      <vt:lpstr>Sentence Structure</vt:lpstr>
      <vt:lpstr>Sentence Structure</vt:lpstr>
      <vt:lpstr>The Lady of the Lake</vt:lpstr>
      <vt:lpstr>The Lady of the Lake</vt:lpstr>
      <vt:lpstr>The Lady of the Lake</vt:lpstr>
      <vt:lpstr>Putting the Subject After the Verb</vt:lpstr>
      <vt:lpstr>Subject Verb Inversions</vt:lpstr>
      <vt:lpstr>plenary</vt:lpstr>
      <vt:lpstr>Text Designers</vt:lpstr>
      <vt:lpstr>GfW: Four Key Teaching Principles</vt:lpstr>
      <vt:lpstr>Using this approach</vt:lpstr>
      <vt:lpstr>Project Website</vt:lpstr>
      <vt:lpstr>King Arthur Stories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Myhill, Debra</dc:creator>
  <cp:lastModifiedBy>Zirger, Frank</cp:lastModifiedBy>
  <cp:revision>351</cp:revision>
  <cp:lastPrinted>2016-10-17T09:37:06Z</cp:lastPrinted>
  <dcterms:created xsi:type="dcterms:W3CDTF">2006-06-23T08:27:44Z</dcterms:created>
  <dcterms:modified xsi:type="dcterms:W3CDTF">2016-11-28T09:57:10Z</dcterms:modified>
</cp:coreProperties>
</file>